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7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Lynn</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159003235"/>
              </p:ext>
            </p:extLst>
          </p:nvPr>
        </p:nvGraphicFramePr>
        <p:xfrm>
          <a:off x="5893304" y="1447800"/>
          <a:ext cx="5951871" cy="152084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7774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20163625"/>
              </p:ext>
            </p:extLst>
          </p:nvPr>
        </p:nvGraphicFramePr>
        <p:xfrm>
          <a:off x="144685" y="3810001"/>
          <a:ext cx="11905684" cy="136931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037644"/>
            <a:ext cx="10540260" cy="2877711"/>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spcBef>
                <a:spcPts val="600"/>
              </a:spcBef>
              <a:spcAft>
                <a:spcPts val="600"/>
              </a:spcAft>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spcBef>
                <a:spcPts val="600"/>
              </a:spcBef>
              <a:spcAft>
                <a:spcPts val="600"/>
              </a:spcAft>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669201308"/>
              </p:ext>
            </p:extLst>
          </p:nvPr>
        </p:nvGraphicFramePr>
        <p:xfrm>
          <a:off x="914401" y="4038600"/>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1,822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728515988"/>
              </p:ext>
            </p:extLst>
          </p:nvPr>
        </p:nvGraphicFramePr>
        <p:xfrm>
          <a:off x="135767" y="3879393"/>
          <a:ext cx="11839905" cy="143683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277800">
                <a:tc>
                  <a:txBody>
                    <a:bodyPr/>
                    <a:lstStyle/>
                    <a:p>
                      <a:pPr marL="0" marR="0" algn="ctr">
                        <a:spcBef>
                          <a:spcPts val="0"/>
                        </a:spcBef>
                        <a:spcAft>
                          <a:spcPts val="0"/>
                        </a:spcAft>
                      </a:pPr>
                      <a:r>
                        <a:rPr lang="en-US" sz="1300" b="1" dirty="0">
                          <a:solidFill>
                            <a:schemeClr val="tx1"/>
                          </a:solidFill>
                        </a:rPr>
                        <a:t>Lynn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6,578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936123268"/>
              </p:ext>
            </p:extLst>
          </p:nvPr>
        </p:nvGraphicFramePr>
        <p:xfrm>
          <a:off x="2101323" y="253234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6648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7,355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00892963"/>
              </p:ext>
            </p:extLst>
          </p:nvPr>
        </p:nvGraphicFramePr>
        <p:xfrm>
          <a:off x="804006" y="1905000"/>
          <a:ext cx="10609726" cy="1409700"/>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Lynn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A4CC19D4-2102-4E4D-BEDA-4D1C11FF565F}"/>
              </a:ext>
            </a:extLst>
          </p:cNvPr>
          <p:cNvGraphicFramePr>
            <a:graphicFrameLocks noGrp="1"/>
          </p:cNvGraphicFramePr>
          <p:nvPr>
            <p:extLst>
              <p:ext uri="{D42A27DB-BD31-4B8C-83A1-F6EECF244321}">
                <p14:modId xmlns:p14="http://schemas.microsoft.com/office/powerpoint/2010/main" val="2718200580"/>
              </p:ext>
            </p:extLst>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659268859"/>
              </p:ext>
            </p:extLst>
          </p:nvPr>
        </p:nvGraphicFramePr>
        <p:xfrm>
          <a:off x="259796" y="2068797"/>
          <a:ext cx="11655094" cy="163437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8204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86760">
                <a:tc>
                  <a:txBody>
                    <a:bodyPr/>
                    <a:lstStyle/>
                    <a:p>
                      <a:pPr marL="0" marR="0" algn="ctr">
                        <a:spcBef>
                          <a:spcPts val="0"/>
                        </a:spcBef>
                        <a:spcAft>
                          <a:spcPts val="0"/>
                        </a:spcAft>
                      </a:pPr>
                      <a:r>
                        <a:rPr lang="en-US" sz="1050" b="1" dirty="0">
                          <a:solidFill>
                            <a:schemeClr val="tx1"/>
                          </a:solidFill>
                        </a:rPr>
                        <a:t>Lynn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Lynn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Lynn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Lynn and whether they have met or exceeded the statewide rate</a:t>
            </a:r>
          </a:p>
          <a:p>
            <a:pPr>
              <a:spcBef>
                <a:spcPts val="600"/>
              </a:spcBef>
              <a:spcAft>
                <a:spcPts val="600"/>
              </a:spcAft>
            </a:pPr>
            <a:r>
              <a:rPr lang="en-US" sz="2000" b="1" dirty="0"/>
              <a:t>The percentage of Lynn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Lynn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Lynn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Lynn</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86488006"/>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Lynn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32,971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32,701.4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Lynn</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Lynn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86648242"/>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10,649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11,777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16427" y="66568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a:t>
            </a:r>
            <a:r>
              <a:rPr lang="en-US" sz="1200" dirty="0">
                <a:solidFill>
                  <a:prstClr val="black"/>
                </a:solidFill>
                <a:latin typeface="Calibri" panose="020F0502020204030204"/>
              </a:rPr>
              <a:t>Lynn</a:t>
            </a:r>
            <a:r>
              <a:rPr lang="en-US" sz="1300" dirty="0">
                <a:solidFill>
                  <a:srgbClr val="0F1C32"/>
                </a:solidFill>
                <a:latin typeface="Calibri"/>
              </a:rPr>
              <a:t>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a:t>
            </a:r>
            <a:r>
              <a:rPr lang="en-US" sz="1200" dirty="0">
                <a:solidFill>
                  <a:prstClr val="black"/>
                </a:solidFill>
                <a:latin typeface="Calibri" panose="020F0502020204030204"/>
              </a:rPr>
              <a:t>Lynn</a:t>
            </a:r>
            <a:r>
              <a:rPr lang="en-US" sz="1300" dirty="0">
                <a:solidFill>
                  <a:srgbClr val="0F1C32"/>
                </a:solidFill>
                <a:latin typeface="Calibri"/>
              </a:rPr>
              <a:t>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a:t>
            </a:r>
            <a:r>
              <a:rPr lang="en-US" sz="1200" dirty="0">
                <a:solidFill>
                  <a:prstClr val="black"/>
                </a:solidFill>
                <a:latin typeface="Calibri" panose="020F0502020204030204"/>
              </a:rPr>
              <a:t>Lynn</a:t>
            </a:r>
            <a:r>
              <a:rPr lang="en-US" sz="1300" dirty="0">
                <a:solidFill>
                  <a:srgbClr val="0F1C32"/>
                </a:solidFill>
                <a:latin typeface="Calibri"/>
              </a:rPr>
              <a:t>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Lynn</a:t>
            </a:r>
            <a:r>
              <a:rPr lang="en-US" sz="1300" dirty="0">
                <a:solidFill>
                  <a:srgbClr val="0F1C32"/>
                </a:solidFill>
                <a:latin typeface="Calibri"/>
              </a:rPr>
              <a:t>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54713496"/>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22,426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Lynn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06482" y="947218"/>
            <a:ext cx="10945654" cy="2646878"/>
          </a:xfrm>
          <a:prstGeom prst="rect">
            <a:avLst/>
          </a:prstGeom>
          <a:noFill/>
        </p:spPr>
        <p:txBody>
          <a:bodyPr wrap="square" rtlCol="0">
            <a:spAutoFit/>
          </a:bodyPr>
          <a:lstStyle/>
          <a:p>
            <a:r>
              <a:rPr lang="en-US" b="1" u="sng" dirty="0">
                <a:solidFill>
                  <a:srgbClr val="0F1C32"/>
                </a:solidFill>
                <a:latin typeface="Calibri"/>
              </a:rPr>
              <a:t>Vaccine Administration Benchmark</a:t>
            </a:r>
          </a:p>
          <a:p>
            <a:pPr lvl="1"/>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46545231"/>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48605245"/>
              </p:ext>
            </p:extLst>
          </p:nvPr>
        </p:nvGraphicFramePr>
        <p:xfrm>
          <a:off x="94643" y="4007677"/>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Lynn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75539484"/>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8,985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280855932"/>
              </p:ext>
            </p:extLst>
          </p:nvPr>
        </p:nvGraphicFramePr>
        <p:xfrm>
          <a:off x="1227185" y="3209339"/>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49626"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CDC09F52-D303-4B7F-82AF-D42C49DE75A0}"/>
</file>

<file path=docProps/app.xml><?xml version="1.0" encoding="utf-8"?>
<Properties xmlns="http://schemas.openxmlformats.org/officeDocument/2006/extended-properties" xmlns:vt="http://schemas.openxmlformats.org/officeDocument/2006/docPropsVTypes">
  <TotalTime>8539</TotalTime>
  <Words>3450</Words>
  <Application>Microsoft Office PowerPoint</Application>
  <PresentationFormat>Widescreen</PresentationFormat>
  <Paragraphs>759</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Lynn</vt:lpstr>
      <vt:lpstr>Lynn – Benchmarks</vt:lpstr>
      <vt:lpstr>PowerPoint Presentation</vt:lpstr>
      <vt:lpstr>Vaccine Administration </vt:lpstr>
      <vt:lpstr>Total Doses and Dose Administration Rate/100,000  for Lynn Compared to Statewide as of 3/17/2021</vt:lpstr>
      <vt:lpstr>Count and Percentage of Population for First Dose, Partially, and Fully Vaccinated for Lynn Compared to Statewide as of 3/17/2021</vt:lpstr>
      <vt:lpstr>Counts and Percentages of Population with a First Dose by Demographics for Lynn Compared to Statewide as of 3/17/2021  contd.</vt:lpstr>
      <vt:lpstr>Counts and Percentages of Population with a First Dose by Demographics for Lynn Compared to Statewide as of 3/17/2021 </vt:lpstr>
      <vt:lpstr>Counts and Percentages of Population Partially Vaccinated by Demographics for Lynn Compared to Statewide as of 3/17/2021 contd.</vt:lpstr>
      <vt:lpstr>Counts and Percentages of Population Partially Vaccinated by Demographics for Lynn Compared to Statewide as of 3/17/2021</vt:lpstr>
      <vt:lpstr>Counts and Percentages of Population Fully Vaccinated by Demographics for Lynn Compared to Statewide as of 3/17/2021 contd. </vt:lpstr>
      <vt:lpstr>Counts and Percentages of Population Fully Vaccinated by Demographics for Lynn Compared to Statewide as of 3/17/2021</vt:lpstr>
      <vt:lpstr>Missing Race/Ethnicity Count and Percentage of Population Vaccinated for Lynn Compared to Statewide as of 3/17/2021</vt:lpstr>
      <vt:lpstr>City/Town COVID-19 Burden </vt:lpstr>
      <vt:lpstr>COVID-19 Case Counts and Rates for 20 Prioritized Communities</vt:lpstr>
      <vt:lpstr>Background </vt:lpstr>
      <vt:lpstr> Profile of Lynn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386</cp:revision>
  <dcterms:created xsi:type="dcterms:W3CDTF">2021-02-06T16:00:27Z</dcterms:created>
  <dcterms:modified xsi:type="dcterms:W3CDTF">2021-03-18T21:33:07Z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