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67920"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Lynn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586329747"/>
              </p:ext>
            </p:extLst>
          </p:nvPr>
        </p:nvGraphicFramePr>
        <p:xfrm>
          <a:off x="1219200" y="3826133"/>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767211" y="1185370"/>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0030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615422282"/>
              </p:ext>
            </p:extLst>
          </p:nvPr>
        </p:nvGraphicFramePr>
        <p:xfrm>
          <a:off x="6095443" y="1210543"/>
          <a:ext cx="5951871" cy="152084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7774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54511557"/>
              </p:ext>
            </p:extLst>
          </p:nvPr>
        </p:nvGraphicFramePr>
        <p:xfrm>
          <a:off x="144685" y="3810001"/>
          <a:ext cx="11905684" cy="136931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2170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92285" y="1314642"/>
            <a:ext cx="10540260" cy="207749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481479799"/>
              </p:ext>
            </p:extLst>
          </p:nvPr>
        </p:nvGraphicFramePr>
        <p:xfrm>
          <a:off x="940037" y="379237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63954" y="1164588"/>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522666364"/>
              </p:ext>
            </p:extLst>
          </p:nvPr>
        </p:nvGraphicFramePr>
        <p:xfrm>
          <a:off x="135767" y="4050309"/>
          <a:ext cx="11839905" cy="143683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277800">
                <a:tc>
                  <a:txBody>
                    <a:bodyPr/>
                    <a:lstStyle/>
                    <a:p>
                      <a:pPr marL="0" marR="0" algn="ctr">
                        <a:spcBef>
                          <a:spcPts val="0"/>
                        </a:spcBef>
                        <a:spcAft>
                          <a:spcPts val="0"/>
                        </a:spcAft>
                      </a:pPr>
                      <a:r>
                        <a:rPr lang="en-US" sz="1300" b="1" dirty="0">
                          <a:solidFill>
                            <a:schemeClr val="tx1"/>
                          </a:solidFill>
                        </a:rPr>
                        <a:t>Lynn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773171504"/>
              </p:ext>
            </p:extLst>
          </p:nvPr>
        </p:nvGraphicFramePr>
        <p:xfrm>
          <a:off x="2101323" y="253234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48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9,035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5,740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93412"/>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34100527"/>
              </p:ext>
            </p:extLst>
          </p:nvPr>
        </p:nvGraphicFramePr>
        <p:xfrm>
          <a:off x="789617" y="228956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Lynn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50788" y="3514977"/>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E34332E3-41A8-49C4-8455-EE111FFCA6C4}"/>
              </a:ext>
            </a:extLst>
          </p:cNvPr>
          <p:cNvGraphicFramePr>
            <a:graphicFrameLocks noGrp="1"/>
          </p:cNvGraphicFramePr>
          <p:nvPr>
            <p:extLst>
              <p:ext uri="{D42A27DB-BD31-4B8C-83A1-F6EECF244321}">
                <p14:modId xmlns:p14="http://schemas.microsoft.com/office/powerpoint/2010/main" val="729727951"/>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029769" y="2488965"/>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Lynn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Lynn and whether they have met or exceeded the statewide rate</a:t>
            </a:r>
          </a:p>
          <a:p>
            <a:pPr marL="457200" indent="-457200">
              <a:spcBef>
                <a:spcPts val="600"/>
              </a:spcBef>
              <a:spcAft>
                <a:spcPts val="600"/>
              </a:spcAft>
              <a:buFont typeface="+mj-lt"/>
              <a:buAutoNum type="arabicPeriod"/>
            </a:pPr>
            <a:r>
              <a:rPr lang="en-US" sz="2000" b="1" dirty="0"/>
              <a:t>The percentage of Lynn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Lynn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Lynn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359354733"/>
              </p:ext>
            </p:extLst>
          </p:nvPr>
        </p:nvGraphicFramePr>
        <p:xfrm>
          <a:off x="259796" y="2068797"/>
          <a:ext cx="11655094" cy="163437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8204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86760">
                <a:tc>
                  <a:txBody>
                    <a:bodyPr/>
                    <a:lstStyle/>
                    <a:p>
                      <a:pPr marL="0" marR="0" algn="ctr">
                        <a:spcBef>
                          <a:spcPts val="0"/>
                        </a:spcBef>
                        <a:spcAft>
                          <a:spcPts val="0"/>
                        </a:spcAft>
                      </a:pPr>
                      <a:r>
                        <a:rPr lang="en-US" sz="1050" b="1" dirty="0">
                          <a:solidFill>
                            <a:schemeClr val="tx1"/>
                          </a:solidFill>
                        </a:rPr>
                        <a:t>Lynn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Lynn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Lynn</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73706962"/>
              </p:ext>
            </p:extLst>
          </p:nvPr>
        </p:nvGraphicFramePr>
        <p:xfrm>
          <a:off x="1517458" y="2839849"/>
          <a:ext cx="9055735" cy="1114539"/>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023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04434">
                <a:tc>
                  <a:txBody>
                    <a:bodyPr/>
                    <a:lstStyle/>
                    <a:p>
                      <a:pPr marL="0" marR="0" algn="ctr">
                        <a:spcBef>
                          <a:spcPts val="0"/>
                        </a:spcBef>
                        <a:spcAft>
                          <a:spcPts val="0"/>
                        </a:spcAft>
                      </a:pPr>
                      <a:r>
                        <a:rPr lang="en-US" sz="1600" b="1" dirty="0">
                          <a:solidFill>
                            <a:schemeClr val="tx1"/>
                          </a:solidFill>
                        </a:rPr>
                        <a:t>Lynn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38,767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38,450.1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4439">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70662"/>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86488" y="1389823"/>
            <a:ext cx="1097585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Lynn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Lynn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30669273"/>
              </p:ext>
            </p:extLst>
          </p:nvPr>
        </p:nvGraphicFramePr>
        <p:xfrm>
          <a:off x="420471" y="40590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16427" y="66568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Lynn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Lynn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Lynn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Lynn</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425287379"/>
              </p:ext>
            </p:extLst>
          </p:nvPr>
        </p:nvGraphicFramePr>
        <p:xfrm>
          <a:off x="3132311" y="2602864"/>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25,557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349161"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Lynn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B2F4DA2-6982-43DC-9BB7-962338E0525C}"/>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088224"/>
            <a:ext cx="10945654" cy="2400657"/>
          </a:xfrm>
          <a:prstGeom prst="rect">
            <a:avLst/>
          </a:prstGeom>
          <a:noFill/>
        </p:spPr>
        <p:txBody>
          <a:bodyPr wrap="square" rtlCol="0">
            <a:spAutoFit/>
          </a:bodyPr>
          <a:lstStyle/>
          <a:p>
            <a:r>
              <a:rPr lang="en-US" b="1" u="sng" dirty="0">
                <a:solidFill>
                  <a:srgbClr val="0F1C32"/>
                </a:solidFill>
                <a:latin typeface="Calibri"/>
              </a:rPr>
              <a:t>Vaccine Administration Benchmark</a:t>
            </a:r>
          </a:p>
          <a:p>
            <a:pPr lvl="1"/>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619339814"/>
              </p:ext>
            </p:extLst>
          </p:nvPr>
        </p:nvGraphicFramePr>
        <p:xfrm>
          <a:off x="1016239" y="390892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16,418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134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56972275"/>
              </p:ext>
            </p:extLst>
          </p:nvPr>
        </p:nvGraphicFramePr>
        <p:xfrm>
          <a:off x="94643" y="4007677"/>
          <a:ext cx="12002714" cy="1381856"/>
        </p:xfrm>
        <a:graphic>
          <a:graphicData uri="http://schemas.openxmlformats.org/drawingml/2006/table">
            <a:tbl>
              <a:tblPr firstRow="1" firstCol="1" bandRow="1">
                <a:tableStyleId>{5C22544A-7EE6-4342-B048-85BDC9FD1C3A}</a:tableStyleId>
              </a:tblPr>
              <a:tblGrid>
                <a:gridCol w="1108543">
                  <a:extLst>
                    <a:ext uri="{9D8B030D-6E8A-4147-A177-3AD203B41FA5}">
                      <a16:colId xmlns:a16="http://schemas.microsoft.com/office/drawing/2014/main" val="4075951014"/>
                    </a:ext>
                  </a:extLst>
                </a:gridCol>
                <a:gridCol w="544829">
                  <a:extLst>
                    <a:ext uri="{9D8B030D-6E8A-4147-A177-3AD203B41FA5}">
                      <a16:colId xmlns:a16="http://schemas.microsoft.com/office/drawing/2014/main" val="3719797945"/>
                    </a:ext>
                  </a:extLst>
                </a:gridCol>
                <a:gridCol w="844513">
                  <a:extLst>
                    <a:ext uri="{9D8B030D-6E8A-4147-A177-3AD203B41FA5}">
                      <a16:colId xmlns:a16="http://schemas.microsoft.com/office/drawing/2014/main" val="2111895905"/>
                    </a:ext>
                  </a:extLst>
                </a:gridCol>
                <a:gridCol w="609544">
                  <a:extLst>
                    <a:ext uri="{9D8B030D-6E8A-4147-A177-3AD203B41FA5}">
                      <a16:colId xmlns:a16="http://schemas.microsoft.com/office/drawing/2014/main" val="1228260744"/>
                    </a:ext>
                  </a:extLst>
                </a:gridCol>
                <a:gridCol w="875067">
                  <a:extLst>
                    <a:ext uri="{9D8B030D-6E8A-4147-A177-3AD203B41FA5}">
                      <a16:colId xmlns:a16="http://schemas.microsoft.com/office/drawing/2014/main" val="3870552715"/>
                    </a:ext>
                  </a:extLst>
                </a:gridCol>
                <a:gridCol w="471832">
                  <a:extLst>
                    <a:ext uri="{9D8B030D-6E8A-4147-A177-3AD203B41FA5}">
                      <a16:colId xmlns:a16="http://schemas.microsoft.com/office/drawing/2014/main" val="2196486683"/>
                    </a:ext>
                  </a:extLst>
                </a:gridCol>
                <a:gridCol w="854705">
                  <a:extLst>
                    <a:ext uri="{9D8B030D-6E8A-4147-A177-3AD203B41FA5}">
                      <a16:colId xmlns:a16="http://schemas.microsoft.com/office/drawing/2014/main" val="2808071338"/>
                    </a:ext>
                  </a:extLst>
                </a:gridCol>
                <a:gridCol w="501317">
                  <a:extLst>
                    <a:ext uri="{9D8B030D-6E8A-4147-A177-3AD203B41FA5}">
                      <a16:colId xmlns:a16="http://schemas.microsoft.com/office/drawing/2014/main" val="2266782108"/>
                    </a:ext>
                  </a:extLst>
                </a:gridCol>
                <a:gridCol w="813614">
                  <a:extLst>
                    <a:ext uri="{9D8B030D-6E8A-4147-A177-3AD203B41FA5}">
                      <a16:colId xmlns:a16="http://schemas.microsoft.com/office/drawing/2014/main" val="1400057223"/>
                    </a:ext>
                  </a:extLst>
                </a:gridCol>
                <a:gridCol w="575283">
                  <a:extLst>
                    <a:ext uri="{9D8B030D-6E8A-4147-A177-3AD203B41FA5}">
                      <a16:colId xmlns:a16="http://schemas.microsoft.com/office/drawing/2014/main" val="607151320"/>
                    </a:ext>
                  </a:extLst>
                </a:gridCol>
                <a:gridCol w="830052">
                  <a:extLst>
                    <a:ext uri="{9D8B030D-6E8A-4147-A177-3AD203B41FA5}">
                      <a16:colId xmlns:a16="http://schemas.microsoft.com/office/drawing/2014/main" val="1732447710"/>
                    </a:ext>
                  </a:extLst>
                </a:gridCol>
                <a:gridCol w="587160">
                  <a:extLst>
                    <a:ext uri="{9D8B030D-6E8A-4147-A177-3AD203B41FA5}">
                      <a16:colId xmlns:a16="http://schemas.microsoft.com/office/drawing/2014/main" val="1497268532"/>
                    </a:ext>
                  </a:extLst>
                </a:gridCol>
                <a:gridCol w="719552">
                  <a:extLst>
                    <a:ext uri="{9D8B030D-6E8A-4147-A177-3AD203B41FA5}">
                      <a16:colId xmlns:a16="http://schemas.microsoft.com/office/drawing/2014/main" val="743602275"/>
                    </a:ext>
                  </a:extLst>
                </a:gridCol>
                <a:gridCol w="757503">
                  <a:extLst>
                    <a:ext uri="{9D8B030D-6E8A-4147-A177-3AD203B41FA5}">
                      <a16:colId xmlns:a16="http://schemas.microsoft.com/office/drawing/2014/main" val="1994207196"/>
                    </a:ext>
                  </a:extLst>
                </a:gridCol>
                <a:gridCol w="821832">
                  <a:extLst>
                    <a:ext uri="{9D8B030D-6E8A-4147-A177-3AD203B41FA5}">
                      <a16:colId xmlns:a16="http://schemas.microsoft.com/office/drawing/2014/main" val="3921377560"/>
                    </a:ext>
                  </a:extLst>
                </a:gridCol>
                <a:gridCol w="579082">
                  <a:extLst>
                    <a:ext uri="{9D8B030D-6E8A-4147-A177-3AD203B41FA5}">
                      <a16:colId xmlns:a16="http://schemas.microsoft.com/office/drawing/2014/main" val="3578839088"/>
                    </a:ext>
                  </a:extLst>
                </a:gridCol>
                <a:gridCol w="50828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Lynn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4156988113"/>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7534"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C7C7C9A1-9CB2-431B-8CE9-A9E04F69C1C2}"/>
</file>

<file path=docProps/app.xml><?xml version="1.0" encoding="utf-8"?>
<Properties xmlns="http://schemas.openxmlformats.org/officeDocument/2006/extended-properties" xmlns:vt="http://schemas.openxmlformats.org/officeDocument/2006/docPropsVTypes">
  <TotalTime>8573</TotalTime>
  <Words>3569</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Lynn</vt:lpstr>
      <vt:lpstr>Lynn – Benchmarks</vt:lpstr>
      <vt:lpstr>PowerPoint Presentation</vt:lpstr>
      <vt:lpstr>Vaccine Administration </vt:lpstr>
      <vt:lpstr>Total Doses and Dose Administration Rate/100,000 Population  for Lynn Compared to Statewide as of 3/24/2021</vt:lpstr>
      <vt:lpstr>Count and Percentage of Population for First Dose, Partially, and Fully Vaccinated for Lynn Compared to Statewide as of 3/24/2021</vt:lpstr>
      <vt:lpstr>First Dose</vt:lpstr>
      <vt:lpstr>Counts and Percentages of Population with a First Dose by Demographics for Lynn Compared to Statewide as of 3/24/2021  contd.</vt:lpstr>
      <vt:lpstr>Counts and Percentages of Population with a First Dose by Demographics for Lynn Compared to Statewide as of 3/24/2021 </vt:lpstr>
      <vt:lpstr>Partially vaccinated</vt:lpstr>
      <vt:lpstr>Counts and Percentages of Population Partially Vaccinated by Demographics for Lynn Compared to Statewide as of 3/24/2021 contd.</vt:lpstr>
      <vt:lpstr>Counts and Percentages of Population Partially Vaccinated by Demographics for Lynn Compared to Statewide as of 3/24/2021</vt:lpstr>
      <vt:lpstr>Fully vaccinated</vt:lpstr>
      <vt:lpstr>Counts and Percentages of Population Fully Vaccinated by Demographics for Lynn Compared to Statewide as of 3/24/2021 contd. </vt:lpstr>
      <vt:lpstr>Counts and Percentages of Population Fully Vaccinated by Demographics for Lynn Compared to Statewide as of 3/24/2021</vt:lpstr>
      <vt:lpstr>Missing Race/Ethnicity Count and Percentage of Population Vaccinated for Lynn Compared to Statewide as of 3/24/2021</vt:lpstr>
      <vt:lpstr>City/Town COVID-19 Burden </vt:lpstr>
      <vt:lpstr>COVID-19 Case Counts and Rates for 20 Prioritized Communities</vt:lpstr>
      <vt:lpstr>Background </vt:lpstr>
      <vt:lpstr> Profile of Lynn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398</cp:revision>
  <dcterms:created xsi:type="dcterms:W3CDTF">2021-02-06T16:00:27Z</dcterms:created>
  <dcterms:modified xsi:type="dcterms:W3CDTF">2021-03-25T17:13:11Z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