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141412291" r:id="rId6"/>
    <p:sldId id="2141412287" r:id="rId7"/>
    <p:sldId id="2141412284" r:id="rId8"/>
    <p:sldId id="2141412280" r:id="rId9"/>
    <p:sldId id="2141412292" r:id="rId10"/>
    <p:sldId id="2141412276" r:id="rId11"/>
    <p:sldId id="2141412278" r:id="rId12"/>
    <p:sldId id="2141412289" r:id="rId13"/>
    <p:sldId id="2141412288" r:id="rId14"/>
    <p:sldId id="2141412270" r:id="rId15"/>
    <p:sldId id="2141412290" r:id="rId16"/>
    <p:sldId id="2141412079" r:id="rId17"/>
    <p:sldId id="2141412283"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Patrick (EOED)" initials="SP(" lastIdx="1" clrIdx="0">
    <p:extLst>
      <p:ext uri="{19B8F6BF-5375-455C-9EA6-DF929625EA0E}">
        <p15:presenceInfo xmlns:p15="http://schemas.microsoft.com/office/powerpoint/2012/main" userId="S::Patrick.Shannon@mass.gov::d91511b2-03db-4234-a1a6-1fe33e632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387" autoAdjust="0"/>
  </p:normalViewPr>
  <p:slideViewPr>
    <p:cSldViewPr snapToGrid="0">
      <p:cViewPr varScale="1">
        <p:scale>
          <a:sx n="77" d="100"/>
          <a:sy n="77" d="100"/>
        </p:scale>
        <p:origin x="1411" y="5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5E3D25E-DD64-4626-88DA-B753B7542960}" type="datetimeFigureOut">
              <a:rPr lang="en-US" smtClean="0"/>
              <a:t>2/7/2024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F5B0340-ED75-4F06-87FE-2C081D4ED09F}" type="slidenum">
              <a:rPr lang="en-US" smtClean="0"/>
              <a:t>‹#›</a:t>
            </a:fld>
            <a:endParaRPr lang="en-US"/>
          </a:p>
        </p:txBody>
      </p:sp>
    </p:spTree>
    <p:extLst>
      <p:ext uri="{BB962C8B-B14F-4D97-AF65-F5344CB8AC3E}">
        <p14:creationId xmlns:p14="http://schemas.microsoft.com/office/powerpoint/2010/main" val="1920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582613"/>
            <a:ext cx="6707188" cy="3773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13</a:t>
            </a:fld>
            <a:endParaRPr lang="en-US"/>
          </a:p>
        </p:txBody>
      </p:sp>
    </p:spTree>
    <p:extLst>
      <p:ext uri="{BB962C8B-B14F-4D97-AF65-F5344CB8AC3E}">
        <p14:creationId xmlns:p14="http://schemas.microsoft.com/office/powerpoint/2010/main" val="1882694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1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43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4821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96698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3"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1594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2294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60396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5521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14808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5337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462685"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03457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57444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itle 2"/>
          <p:cNvSpPr>
            <a:spLocks noGrp="1"/>
          </p:cNvSpPr>
          <p:nvPr>
            <p:ph type="title" hasCustomPrompt="1"/>
          </p:nvPr>
        </p:nvSpPr>
        <p:spPr>
          <a:xfrm>
            <a:off x="462685"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024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7300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689760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6766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846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9367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5873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33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184174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9489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0650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5690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11703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5462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445492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0860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565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99624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7879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903724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732032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2073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3574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1857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62685" y="535714"/>
            <a:ext cx="9839216" cy="470898"/>
          </a:xfrm>
        </p:spPr>
        <p:txBody>
          <a:bodyPr/>
          <a:lstStyle>
            <a:lvl1pPr>
              <a:defRPr sz="3400">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11298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69912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20693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17010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9187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2690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0212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26714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Picture 447" descr="Boston, Massachusetts, USA"/>
          <p:cNvPicPr>
            <a:picLocks noChangeAspect="1" noChangeArrowheads="1"/>
          </p:cNvPicPr>
          <p:nvPr/>
        </p:nvPicPr>
        <p:blipFill rotWithShape="1">
          <a:blip r:embed="rId6">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3" name="TextBox 2"/>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109374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2190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20" name="Text Placeholder 8"/>
          <p:cNvSpPr>
            <a:spLocks noGrp="1"/>
          </p:cNvSpPr>
          <p:nvPr>
            <p:ph type="body" sz="quarter" idx="17"/>
          </p:nvPr>
        </p:nvSpPr>
        <p:spPr>
          <a:xfrm>
            <a:off x="462684"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18"/>
          </p:nvPr>
        </p:nvSpPr>
        <p:spPr>
          <a:xfrm>
            <a:off x="6102311"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42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13418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5985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45554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9" name="Rectangle 18"/>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3283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2802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1" name="Straight Connector 20"/>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3490798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4878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47675" y="2085628"/>
            <a:ext cx="1111567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13" name="Straight Connector 12"/>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8976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78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62685"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2685"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32841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574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6"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29055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65631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973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23425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69209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572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76529"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13957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0100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009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0164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58614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2095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180196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22490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21"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43371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47442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62685"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5058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33478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itle 2"/>
          <p:cNvSpPr>
            <a:spLocks noGrp="1"/>
          </p:cNvSpPr>
          <p:nvPr>
            <p:ph type="title" hasCustomPrompt="1"/>
          </p:nvPr>
        </p:nvSpPr>
        <p:spPr>
          <a:xfrm>
            <a:off x="462685"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729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1440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462685"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85931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7434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2572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14820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983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9425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latin typeface="+mj-lt"/>
                <a:ea typeface="+mj-ea"/>
                <a:cs typeface="+mj-cs"/>
                <a:sym typeface="+mj-lt"/>
              </a:defRPr>
            </a:lvl1pPr>
          </a:lstStyle>
          <a:p>
            <a:r>
              <a:rPr lang="en-US"/>
              <a:t>Click to add title</a:t>
            </a: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4942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7291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1819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405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447058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86739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7" name="Straight Connector 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6" name="Straight Connector 15"/>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07750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8203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66396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9986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7540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6885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3007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49224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7296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0193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9966776" cy="332399"/>
          </a:xfrm>
        </p:spPr>
        <p:txBody>
          <a:bodyPr/>
          <a:lstStyle>
            <a:lvl1pPr>
              <a:defRPr>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18998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8906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29999" y="2548118"/>
            <a:ext cx="3067357"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2256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34197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6788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93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6907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3396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9750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98184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12" name="TextBox 11"/>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356188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1933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462685"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0251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80084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852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00160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pic>
        <p:nvPicPr>
          <p:cNvPr id="16"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4849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2183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2727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9745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4049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51911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15422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81288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4110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54900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5507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3608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531463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65341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7435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3533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0977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8180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68807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35D0-F9F5-4393-BDAE-AED23AD9C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3DB3C-D19C-4D2F-BA5C-91C9F71C8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E0476-4C31-4CA6-BCD4-48E542BBAFFC}"/>
              </a:ext>
            </a:extLst>
          </p:cNvPr>
          <p:cNvSpPr>
            <a:spLocks noGrp="1"/>
          </p:cNvSpPr>
          <p:nvPr>
            <p:ph type="dt" sz="half" idx="10"/>
          </p:nvPr>
        </p:nvSpPr>
        <p:spPr/>
        <p:txBody>
          <a:bodyPr/>
          <a:lstStyle/>
          <a:p>
            <a:fld id="{EA1BAA38-DA3B-4BDD-ADF4-BE523563107A}" type="datetimeFigureOut">
              <a:rPr lang="en-US" smtClean="0"/>
              <a:t>2/7/2024</a:t>
            </a:fld>
            <a:endParaRPr lang="en-US"/>
          </a:p>
        </p:txBody>
      </p:sp>
      <p:sp>
        <p:nvSpPr>
          <p:cNvPr id="5" name="Footer Placeholder 4">
            <a:extLst>
              <a:ext uri="{FF2B5EF4-FFF2-40B4-BE49-F238E27FC236}">
                <a16:creationId xmlns:a16="http://schemas.microsoft.com/office/drawing/2014/main" id="{AD66CD82-6B1D-4F2B-A2C0-FFAF46116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42DB-5AB6-4A42-AC2A-3A7F77CBFBA5}"/>
              </a:ext>
            </a:extLst>
          </p:cNvPr>
          <p:cNvSpPr>
            <a:spLocks noGrp="1"/>
          </p:cNvSpPr>
          <p:nvPr>
            <p:ph type="sldNum" sz="quarter" idx="12"/>
          </p:nvPr>
        </p:nvSpPr>
        <p:spPr/>
        <p:txBody>
          <a:bodyPr/>
          <a:lstStyle/>
          <a:p>
            <a:fld id="{B8288FF0-E161-4D39-9E50-7FA2591F3AD7}" type="slidenum">
              <a:rPr lang="en-US" smtClean="0"/>
              <a:t>‹#›</a:t>
            </a:fld>
            <a:endParaRPr lang="en-US"/>
          </a:p>
        </p:txBody>
      </p:sp>
    </p:spTree>
    <p:extLst>
      <p:ext uri="{BB962C8B-B14F-4D97-AF65-F5344CB8AC3E}">
        <p14:creationId xmlns:p14="http://schemas.microsoft.com/office/powerpoint/2010/main" val="274987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59638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4035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64530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114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2"/>
            </p:custDataLst>
            <p:extLst>
              <p:ext uri="{D42A27DB-BD31-4B8C-83A1-F6EECF244321}">
                <p14:modId xmlns:p14="http://schemas.microsoft.com/office/powerpoint/2010/main" val="2445455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7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12096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mass.gov/onesto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611-11F6-48BF-A31D-F081DD0B2971}"/>
              </a:ext>
            </a:extLst>
          </p:cNvPr>
          <p:cNvSpPr>
            <a:spLocks noGrp="1"/>
          </p:cNvSpPr>
          <p:nvPr>
            <p:ph type="ctrTitle"/>
          </p:nvPr>
        </p:nvSpPr>
        <p:spPr>
          <a:xfrm>
            <a:off x="513806" y="2512767"/>
            <a:ext cx="6548845" cy="997196"/>
          </a:xfrm>
        </p:spPr>
        <p:txBody>
          <a:bodyPr/>
          <a:lstStyle/>
          <a:p>
            <a:r>
              <a:rPr lang="en-US" sz="3600" dirty="0">
                <a:solidFill>
                  <a:schemeClr val="bg1"/>
                </a:solidFill>
              </a:rPr>
              <a:t>MA Downtown Initiative Program</a:t>
            </a:r>
            <a:br>
              <a:rPr lang="en-US" sz="3600" dirty="0">
                <a:solidFill>
                  <a:schemeClr val="bg1"/>
                </a:solidFill>
              </a:rPr>
            </a:br>
            <a:r>
              <a:rPr lang="en-US" sz="3600" dirty="0">
                <a:solidFill>
                  <a:schemeClr val="bg1"/>
                </a:solidFill>
              </a:rPr>
              <a:t>Guidance Webinar</a:t>
            </a:r>
          </a:p>
        </p:txBody>
      </p:sp>
      <p:sp>
        <p:nvSpPr>
          <p:cNvPr id="3" name="Subtitle 2">
            <a:extLst>
              <a:ext uri="{FF2B5EF4-FFF2-40B4-BE49-F238E27FC236}">
                <a16:creationId xmlns:a16="http://schemas.microsoft.com/office/drawing/2014/main" id="{D296DA3C-5857-41EE-AA4F-5C0A181C401A}"/>
              </a:ext>
            </a:extLst>
          </p:cNvPr>
          <p:cNvSpPr>
            <a:spLocks noGrp="1"/>
          </p:cNvSpPr>
          <p:nvPr>
            <p:ph type="subTitle" idx="1"/>
          </p:nvPr>
        </p:nvSpPr>
        <p:spPr>
          <a:xfrm>
            <a:off x="513806" y="3602038"/>
            <a:ext cx="6548845" cy="1384995"/>
          </a:xfrm>
        </p:spPr>
        <p:txBody>
          <a:bodyPr/>
          <a:lstStyle/>
          <a:p>
            <a:r>
              <a:rPr lang="en-US">
                <a:solidFill>
                  <a:schemeClr val="bg1"/>
                </a:solidFill>
              </a:rPr>
              <a:t>Community One Stop for Growth</a:t>
            </a:r>
          </a:p>
        </p:txBody>
      </p:sp>
    </p:spTree>
    <p:extLst>
      <p:ext uri="{BB962C8B-B14F-4D97-AF65-F5344CB8AC3E}">
        <p14:creationId xmlns:p14="http://schemas.microsoft.com/office/powerpoint/2010/main" val="7881555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#2</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3764915360"/>
              </p:ext>
            </p:extLst>
          </p:nvPr>
        </p:nvGraphicFramePr>
        <p:xfrm>
          <a:off x="462685" y="1412883"/>
          <a:ext cx="8258954" cy="4618526"/>
        </p:xfrm>
        <a:graphic>
          <a:graphicData uri="http://schemas.openxmlformats.org/drawingml/2006/table">
            <a:tbl>
              <a:tblPr firstRow="1" bandRow="1">
                <a:tableStyleId>{2D5ABB26-0587-4C30-8999-92F81FD0307C}</a:tableStyleId>
              </a:tblPr>
              <a:tblGrid>
                <a:gridCol w="2205870">
                  <a:extLst>
                    <a:ext uri="{9D8B030D-6E8A-4147-A177-3AD203B41FA5}">
                      <a16:colId xmlns:a16="http://schemas.microsoft.com/office/drawing/2014/main" val="1413125183"/>
                    </a:ext>
                  </a:extLst>
                </a:gridCol>
                <a:gridCol w="6053084">
                  <a:extLst>
                    <a:ext uri="{9D8B030D-6E8A-4147-A177-3AD203B41FA5}">
                      <a16:colId xmlns:a16="http://schemas.microsoft.com/office/drawing/2014/main" val="1715056663"/>
                    </a:ext>
                  </a:extLst>
                </a:gridCol>
              </a:tblGrid>
              <a:tr h="743472">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City of Framingham</a:t>
                      </a:r>
                    </a:p>
                    <a:p>
                      <a:r>
                        <a:rPr lang="en-US" dirty="0"/>
                        <a:t>Town of Athol</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92595">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dirty="0"/>
                        <a:t>Technical assistance provided assisting with the creation of design guidelines.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dirty="0"/>
                        <a:t>The application demonstrated how this technical assistance would build on previous work in the centers and the timing was right to create design guidelines. </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326864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#3</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4253391875"/>
              </p:ext>
            </p:extLst>
          </p:nvPr>
        </p:nvGraphicFramePr>
        <p:xfrm>
          <a:off x="462685" y="1418583"/>
          <a:ext cx="8453051" cy="4618526"/>
        </p:xfrm>
        <a:graphic>
          <a:graphicData uri="http://schemas.openxmlformats.org/drawingml/2006/table">
            <a:tbl>
              <a:tblPr firstRow="1" bandRow="1">
                <a:tableStyleId>{2D5ABB26-0587-4C30-8999-92F81FD0307C}</a:tableStyleId>
              </a:tblPr>
              <a:tblGrid>
                <a:gridCol w="210324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743472">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City of Quincy</a:t>
                      </a:r>
                    </a:p>
                    <a:p>
                      <a:r>
                        <a:rPr lang="en-US" dirty="0"/>
                        <a:t>City of Attleboro</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92595">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dirty="0"/>
                        <a:t>Pedestrian Orientation Plans</a:t>
                      </a:r>
                    </a:p>
                    <a:p>
                      <a:endParaRPr lang="en-US"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dirty="0"/>
                        <a:t>Narratives described the importance of creating a more pedestrian friendly environment due to increased housing in the center. Plans also are encouraging pedestrian wayfinding cues to businesses in the downtown.  </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1548371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8716-F46A-4554-A90A-3F2B21150597}"/>
              </a:ext>
            </a:extLst>
          </p:cNvPr>
          <p:cNvSpPr>
            <a:spLocks noGrp="1"/>
          </p:cNvSpPr>
          <p:nvPr>
            <p:ph type="title"/>
          </p:nvPr>
        </p:nvSpPr>
        <p:spPr/>
        <p:txBody>
          <a:bodyPr/>
          <a:lstStyle/>
          <a:p>
            <a:r>
              <a:rPr lang="en-US"/>
              <a:t>Completing the Full Application</a:t>
            </a:r>
          </a:p>
        </p:txBody>
      </p:sp>
      <p:sp>
        <p:nvSpPr>
          <p:cNvPr id="3" name="Content Placeholder 2">
            <a:extLst>
              <a:ext uri="{FF2B5EF4-FFF2-40B4-BE49-F238E27FC236}">
                <a16:creationId xmlns:a16="http://schemas.microsoft.com/office/drawing/2014/main" id="{6E5D5441-7527-4E3C-B231-49027EB0C9D5}"/>
              </a:ext>
            </a:extLst>
          </p:cNvPr>
          <p:cNvSpPr>
            <a:spLocks noGrp="1"/>
          </p:cNvSpPr>
          <p:nvPr>
            <p:ph sz="quarter" idx="13"/>
          </p:nvPr>
        </p:nvSpPr>
        <p:spPr>
          <a:xfrm>
            <a:off x="462685" y="1480979"/>
            <a:ext cx="6922184" cy="5125577"/>
          </a:xfrm>
        </p:spPr>
        <p:txBody>
          <a:bodyPr/>
          <a:lstStyle/>
          <a:p>
            <a:pPr marL="0" indent="0">
              <a:lnSpc>
                <a:spcPct val="100000"/>
              </a:lnSpc>
              <a:buNone/>
            </a:pPr>
            <a:r>
              <a:rPr lang="en-US" b="1" dirty="0"/>
              <a:t>Key Question: </a:t>
            </a:r>
            <a:r>
              <a:rPr lang="en-US" dirty="0"/>
              <a:t>In Section 2 of the Full Application, applicants are asked to indicate the Project Category. To be reviewed by MA Downtown Initiative,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None/>
            </a:pPr>
            <a:endParaRPr lang="en-US" sz="1800" dirty="0"/>
          </a:p>
          <a:p>
            <a:pPr marL="0" indent="0">
              <a:lnSpc>
                <a:spcPct val="100000"/>
              </a:lnSpc>
              <a:buNone/>
            </a:pPr>
            <a:r>
              <a:rPr lang="en-US" dirty="0"/>
              <a:t>For more information on completing the Full Application, visit </a:t>
            </a:r>
            <a:r>
              <a:rPr lang="en-US" u="sng" dirty="0">
                <a:solidFill>
                  <a:srgbClr val="0070C0"/>
                </a:solidFill>
              </a:rPr>
              <a:t>www.mass.gov/onestop</a:t>
            </a:r>
            <a:r>
              <a:rPr lang="en-US" i="1" dirty="0"/>
              <a:t> </a:t>
            </a:r>
            <a:r>
              <a:rPr lang="en-US" dirty="0"/>
              <a:t>to view </a:t>
            </a:r>
            <a:r>
              <a:rPr lang="en-US" i="1" dirty="0"/>
              <a:t>One Stop Webinar 2: Application Guidance</a:t>
            </a:r>
            <a:endParaRPr lang="en-US" dirty="0"/>
          </a:p>
        </p:txBody>
      </p:sp>
      <p:graphicFrame>
        <p:nvGraphicFramePr>
          <p:cNvPr id="6" name="Table 6">
            <a:extLst>
              <a:ext uri="{FF2B5EF4-FFF2-40B4-BE49-F238E27FC236}">
                <a16:creationId xmlns:a16="http://schemas.microsoft.com/office/drawing/2014/main" id="{5D435308-6938-4EB1-8CB3-B0D36C42EC8A}"/>
              </a:ext>
            </a:extLst>
          </p:cNvPr>
          <p:cNvGraphicFramePr>
            <a:graphicFrameLocks noGrp="1"/>
          </p:cNvGraphicFramePr>
          <p:nvPr>
            <p:extLst>
              <p:ext uri="{D42A27DB-BD31-4B8C-83A1-F6EECF244321}">
                <p14:modId xmlns:p14="http://schemas.microsoft.com/office/powerpoint/2010/main" val="3971191355"/>
              </p:ext>
            </p:extLst>
          </p:nvPr>
        </p:nvGraphicFramePr>
        <p:xfrm>
          <a:off x="919601" y="2987147"/>
          <a:ext cx="6008351" cy="1320800"/>
        </p:xfrm>
        <a:graphic>
          <a:graphicData uri="http://schemas.openxmlformats.org/drawingml/2006/table">
            <a:tbl>
              <a:tblPr firstRow="1" bandRow="1">
                <a:tableStyleId>{2D5ABB26-0587-4C30-8999-92F81FD0307C}</a:tableStyleId>
              </a:tblPr>
              <a:tblGrid>
                <a:gridCol w="2358898">
                  <a:extLst>
                    <a:ext uri="{9D8B030D-6E8A-4147-A177-3AD203B41FA5}">
                      <a16:colId xmlns:a16="http://schemas.microsoft.com/office/drawing/2014/main" val="2484576902"/>
                    </a:ext>
                  </a:extLst>
                </a:gridCol>
                <a:gridCol w="3649453">
                  <a:extLst>
                    <a:ext uri="{9D8B030D-6E8A-4147-A177-3AD203B41FA5}">
                      <a16:colId xmlns:a16="http://schemas.microsoft.com/office/drawing/2014/main" val="182856484"/>
                    </a:ext>
                  </a:extLst>
                </a:gridCol>
              </a:tblGrid>
              <a:tr h="370840">
                <a:tc>
                  <a:txBody>
                    <a:bodyPr/>
                    <a:lstStyle/>
                    <a:p>
                      <a:r>
                        <a:rPr lang="en-US" sz="1600"/>
                        <a:t>Development Continuum: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Community Activation &amp; Placemaking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12089"/>
                  </a:ext>
                </a:extLst>
              </a:tr>
              <a:tr h="370840">
                <a:tc>
                  <a:txBody>
                    <a:bodyPr/>
                    <a:lstStyle/>
                    <a:p>
                      <a:r>
                        <a:rPr lang="en-US" sz="1600"/>
                        <a:t>Project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Technical Assistance for Downtown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301318"/>
                  </a:ext>
                </a:extLst>
              </a:tr>
              <a:tr h="370840">
                <a:tc>
                  <a:txBody>
                    <a:bodyPr/>
                    <a:lstStyle/>
                    <a:p>
                      <a:r>
                        <a:rPr lang="en-US" sz="1600"/>
                        <a:t>Project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Select the most appropriate Project Focus option for your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04369"/>
                  </a:ext>
                </a:extLst>
              </a:tr>
            </a:tbl>
          </a:graphicData>
        </a:graphic>
      </p:graphicFrame>
      <p:sp>
        <p:nvSpPr>
          <p:cNvPr id="4" name="TextBox 3">
            <a:extLst>
              <a:ext uri="{FF2B5EF4-FFF2-40B4-BE49-F238E27FC236}">
                <a16:creationId xmlns:a16="http://schemas.microsoft.com/office/drawing/2014/main" id="{C5B17FE1-C05E-CF5F-8C8B-A8B03C33D497}"/>
              </a:ext>
            </a:extLst>
          </p:cNvPr>
          <p:cNvSpPr txBox="1"/>
          <p:nvPr/>
        </p:nvSpPr>
        <p:spPr>
          <a:xfrm>
            <a:off x="8147407" y="1869897"/>
            <a:ext cx="3581908" cy="425350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pic>
        <p:nvPicPr>
          <p:cNvPr id="11" name="Picture 10">
            <a:extLst>
              <a:ext uri="{FF2B5EF4-FFF2-40B4-BE49-F238E27FC236}">
                <a16:creationId xmlns:a16="http://schemas.microsoft.com/office/drawing/2014/main" id="{D5F5A0A9-D713-C696-9BFF-CD90BC9AB7FA}"/>
              </a:ext>
            </a:extLst>
          </p:cNvPr>
          <p:cNvPicPr>
            <a:picLocks noChangeAspect="1"/>
          </p:cNvPicPr>
          <p:nvPr/>
        </p:nvPicPr>
        <p:blipFill>
          <a:blip r:embed="rId2"/>
          <a:stretch>
            <a:fillRect/>
          </a:stretch>
        </p:blipFill>
        <p:spPr>
          <a:xfrm>
            <a:off x="7690490" y="1480979"/>
            <a:ext cx="3740342" cy="4253501"/>
          </a:xfrm>
          <a:prstGeom prst="rect">
            <a:avLst/>
          </a:prstGeom>
        </p:spPr>
      </p:pic>
    </p:spTree>
    <p:extLst>
      <p:ext uri="{BB962C8B-B14F-4D97-AF65-F5344CB8AC3E}">
        <p14:creationId xmlns:p14="http://schemas.microsoft.com/office/powerpoint/2010/main" val="2562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2964" y="662882"/>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nvGrpSpPr>
          <p:cNvPr id="5" name="Group 4"/>
          <p:cNvGrpSpPr/>
          <p:nvPr/>
        </p:nvGrpSpPr>
        <p:grpSpPr>
          <a:xfrm>
            <a:off x="186495" y="5656285"/>
            <a:ext cx="819423" cy="595427"/>
            <a:chOff x="322749" y="5669917"/>
            <a:chExt cx="819423" cy="5954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0" name="TextBox 9"/>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4" name="Down Arrow 3"/>
          <p:cNvSpPr/>
          <p:nvPr/>
        </p:nvSpPr>
        <p:spPr>
          <a:xfrm>
            <a:off x="527277" y="2324102"/>
            <a:ext cx="137857" cy="3263839"/>
          </a:xfrm>
          <a:prstGeom prst="downArrow">
            <a:avLst/>
          </a:prstGeom>
          <a:solidFill>
            <a:srgbClr val="00558C"/>
          </a:solidFill>
          <a:ln w="9525" cap="rnd" cmpd="sng" algn="ctr">
            <a:solidFill>
              <a:srgbClr val="005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Content Placeholder 1"/>
          <p:cNvSpPr>
            <a:spLocks noGrp="1"/>
          </p:cNvSpPr>
          <p:nvPr>
            <p:ph idx="4294967295"/>
          </p:nvPr>
        </p:nvSpPr>
        <p:spPr>
          <a:xfrm>
            <a:off x="991354" y="1728678"/>
            <a:ext cx="10704918" cy="4558912"/>
          </a:xfrm>
          <a:prstGeom prst="rect">
            <a:avLst/>
          </a:prstGeom>
        </p:spPr>
        <p:txBody>
          <a:bodyPr/>
          <a:lstStyle/>
          <a:p>
            <a:pPr lvl="1">
              <a:lnSpc>
                <a:spcPct val="100000"/>
              </a:lnSpc>
              <a:spcAft>
                <a:spcPts val="0"/>
              </a:spcAft>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spcAft>
                <a:spcPts val="0"/>
              </a:spcAft>
            </a:pPr>
            <a:endParaRPr lang="en-US" sz="1600" b="1"/>
          </a:p>
          <a:p>
            <a:pPr lvl="1">
              <a:lnSpc>
                <a:spcPct val="100000"/>
              </a:lnSpc>
              <a:spcAft>
                <a:spcPts val="0"/>
              </a:spcAft>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4">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spcAft>
                <a:spcPts val="0"/>
              </a:spcAft>
              <a:buNone/>
            </a:pPr>
            <a:endParaRPr lang="en-US" sz="1600" b="1"/>
          </a:p>
          <a:p>
            <a:pPr lvl="1">
              <a:lnSpc>
                <a:spcPct val="100000"/>
              </a:lnSpc>
              <a:spcAft>
                <a:spcPts val="0"/>
              </a:spcAft>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spcAft>
                <a:spcPts val="0"/>
              </a:spcAft>
            </a:pPr>
            <a:endParaRPr lang="en-US" sz="1600"/>
          </a:p>
          <a:p>
            <a:pPr lvl="1">
              <a:lnSpc>
                <a:spcPct val="100000"/>
              </a:lnSpc>
              <a:spcAft>
                <a:spcPts val="0"/>
              </a:spcAft>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spcAft>
                <a:spcPts val="0"/>
              </a:spcAft>
            </a:pPr>
            <a:r>
              <a:rPr lang="en-US" sz="1600" b="1"/>
              <a:t>Notification of Grant Decisions (September) </a:t>
            </a:r>
            <a:r>
              <a:rPr lang="en-US" sz="1600"/>
              <a:t>– Once final recommendation have been approved, applicants will be notified of grant decisions in writing, and announcement events will be scheduled. </a:t>
            </a:r>
          </a:p>
        </p:txBody>
      </p:sp>
      <p:grpSp>
        <p:nvGrpSpPr>
          <p:cNvPr id="2" name="Group 1"/>
          <p:cNvGrpSpPr/>
          <p:nvPr/>
        </p:nvGrpSpPr>
        <p:grpSpPr>
          <a:xfrm>
            <a:off x="186495" y="1728677"/>
            <a:ext cx="819423" cy="595427"/>
            <a:chOff x="343530" y="1486048"/>
            <a:chExt cx="819423" cy="59542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13" name="TextBox 12"/>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15" name="Title 1">
            <a:extLst>
              <a:ext uri="{FF2B5EF4-FFF2-40B4-BE49-F238E27FC236}">
                <a16:creationId xmlns:a16="http://schemas.microsoft.com/office/drawing/2014/main" id="{5DACBF68-A759-4F00-AFCF-3F9E0746D382}"/>
              </a:ext>
            </a:extLst>
          </p:cNvPr>
          <p:cNvSpPr>
            <a:spLocks noGrp="1"/>
          </p:cNvSpPr>
          <p:nvPr>
            <p:ph type="title"/>
          </p:nvPr>
        </p:nvSpPr>
        <p:spPr>
          <a:xfrm>
            <a:off x="462685" y="606288"/>
            <a:ext cx="10117513" cy="470898"/>
          </a:xfrm>
        </p:spPr>
        <p:txBody>
          <a:bodyPr/>
          <a:lstStyle/>
          <a:p>
            <a:r>
              <a:rPr lang="en-US"/>
              <a:t>FY25 Round Timeline</a:t>
            </a:r>
          </a:p>
        </p:txBody>
      </p:sp>
    </p:spTree>
    <p:extLst>
      <p:ext uri="{BB962C8B-B14F-4D97-AF65-F5344CB8AC3E}">
        <p14:creationId xmlns:p14="http://schemas.microsoft.com/office/powerpoint/2010/main" val="1839802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959E-4B67-4A0E-8365-97E398C3EC2A}"/>
              </a:ext>
            </a:extLst>
          </p:cNvPr>
          <p:cNvSpPr>
            <a:spLocks noGrp="1"/>
          </p:cNvSpPr>
          <p:nvPr>
            <p:ph type="title"/>
          </p:nvPr>
        </p:nvSpPr>
        <p:spPr/>
        <p:txBody>
          <a:bodyPr/>
          <a:lstStyle/>
          <a:p>
            <a:r>
              <a:rPr lang="en-US"/>
              <a:t>Opportunities for Guidance</a:t>
            </a:r>
          </a:p>
        </p:txBody>
      </p:sp>
      <p:sp>
        <p:nvSpPr>
          <p:cNvPr id="3" name="Content Placeholder 2">
            <a:extLst>
              <a:ext uri="{FF2B5EF4-FFF2-40B4-BE49-F238E27FC236}">
                <a16:creationId xmlns:a16="http://schemas.microsoft.com/office/drawing/2014/main" id="{3B217499-4FFC-4C40-B035-304E62F129AF}"/>
              </a:ext>
            </a:extLst>
          </p:cNvPr>
          <p:cNvSpPr>
            <a:spLocks noGrp="1"/>
          </p:cNvSpPr>
          <p:nvPr>
            <p:ph sz="quarter" idx="13"/>
          </p:nvPr>
        </p:nvSpPr>
        <p:spPr>
          <a:xfrm>
            <a:off x="545668" y="1418914"/>
            <a:ext cx="11100664" cy="5125577"/>
          </a:xfrm>
        </p:spPr>
        <p:txBody>
          <a:bodyPr/>
          <a:lstStyle/>
          <a:p>
            <a:pPr marL="0" indent="0">
              <a:buNone/>
            </a:pPr>
            <a:r>
              <a:rPr lang="en-US" dirty="0"/>
              <a:t>Visit </a:t>
            </a:r>
            <a:r>
              <a:rPr lang="en-US" dirty="0">
                <a:solidFill>
                  <a:srgbClr val="0070C0"/>
                </a:solidFill>
                <a:hlinkClick r:id="rId2">
                  <a:extLst>
                    <a:ext uri="{A12FA001-AC4F-418D-AE19-62706E023703}">
                      <ahyp:hlinkClr xmlns:ahyp="http://schemas.microsoft.com/office/drawing/2018/hyperlinkcolor" val="tx"/>
                    </a:ext>
                  </a:extLst>
                </a:hlinkClick>
              </a:rPr>
              <a:t>www.mass.gov/onestop</a:t>
            </a:r>
            <a:r>
              <a:rPr lang="en-US" dirty="0">
                <a:solidFill>
                  <a:srgbClr val="0070C0"/>
                </a:solidFill>
              </a:rPr>
              <a:t> </a:t>
            </a:r>
            <a:r>
              <a:rPr lang="en-US" dirty="0"/>
              <a:t>for more information on:</a:t>
            </a:r>
          </a:p>
          <a:p>
            <a:r>
              <a:rPr lang="en-US" b="1" dirty="0"/>
              <a:t>Expression of Interest</a:t>
            </a:r>
          </a:p>
          <a:p>
            <a:pPr marL="801688">
              <a:lnSpc>
                <a:spcPct val="100000"/>
              </a:lnSpc>
              <a:spcBef>
                <a:spcPts val="0"/>
              </a:spcBef>
              <a:buFont typeface="Courier New" panose="02070309020205020404" pitchFamily="49" charset="0"/>
              <a:buChar char="o"/>
            </a:pPr>
            <a:r>
              <a:rPr lang="en-US" sz="1800" dirty="0"/>
              <a:t>Complete an Expression of Interest form to see if your project(s) is eligible for funding through the One Stop and get tips for preparing your application</a:t>
            </a:r>
          </a:p>
          <a:p>
            <a:r>
              <a:rPr lang="en-US" b="1" dirty="0"/>
              <a:t>One Stop and Program Webinars</a:t>
            </a:r>
          </a:p>
          <a:p>
            <a:pPr marL="801688">
              <a:lnSpc>
                <a:spcPct val="100000"/>
              </a:lnSpc>
              <a:spcBef>
                <a:spcPts val="0"/>
              </a:spcBef>
              <a:buFont typeface="Courier New" panose="02070309020205020404" pitchFamily="49" charset="0"/>
              <a:buChar char="o"/>
            </a:pPr>
            <a:r>
              <a:rPr lang="en-US" sz="1800" dirty="0"/>
              <a:t>Recordings of all One Stop webinars are now available on the One Stop website</a:t>
            </a:r>
          </a:p>
          <a:p>
            <a:r>
              <a:rPr lang="en-US" b="1" dirty="0"/>
              <a:t>Office Hours</a:t>
            </a:r>
          </a:p>
          <a:p>
            <a:pPr marL="801688">
              <a:lnSpc>
                <a:spcPct val="100000"/>
              </a:lnSpc>
              <a:spcBef>
                <a:spcPts val="0"/>
              </a:spcBef>
              <a:buFont typeface="Courier New" panose="02070309020205020404" pitchFamily="49" charset="0"/>
              <a:buChar char="o"/>
            </a:pPr>
            <a:r>
              <a:rPr lang="en-US" sz="1800" b="1" dirty="0"/>
              <a:t>One Stop General Guidance Office Hours </a:t>
            </a:r>
            <a:r>
              <a:rPr lang="en-US" sz="1800" dirty="0"/>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dirty="0"/>
              <a:t>Program Office Hours </a:t>
            </a:r>
            <a:r>
              <a:rPr lang="en-US" sz="1800" dirty="0"/>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dirty="0"/>
              <a:t>MA Downtown Initiative’s office hours will be held on February 27, 2024 at 12:00 p.m.</a:t>
            </a:r>
          </a:p>
        </p:txBody>
      </p:sp>
    </p:spTree>
    <p:extLst>
      <p:ext uri="{BB962C8B-B14F-4D97-AF65-F5344CB8AC3E}">
        <p14:creationId xmlns:p14="http://schemas.microsoft.com/office/powerpoint/2010/main" val="156791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3340-4255-43E1-B0A9-D616723BEE8D}"/>
              </a:ext>
            </a:extLst>
          </p:cNvPr>
          <p:cNvSpPr>
            <a:spLocks noGrp="1"/>
          </p:cNvSpPr>
          <p:nvPr>
            <p:ph type="title"/>
          </p:nvPr>
        </p:nvSpPr>
        <p:spPr>
          <a:xfrm>
            <a:off x="462685" y="606288"/>
            <a:ext cx="10362069" cy="470898"/>
          </a:xfrm>
        </p:spPr>
        <p:txBody>
          <a:bodyPr/>
          <a:lstStyle/>
          <a:p>
            <a:r>
              <a:rPr lang="en-US"/>
              <a:t>Road Map</a:t>
            </a:r>
          </a:p>
        </p:txBody>
      </p:sp>
      <p:sp>
        <p:nvSpPr>
          <p:cNvPr id="3" name="Content Placeholder 2">
            <a:extLst>
              <a:ext uri="{FF2B5EF4-FFF2-40B4-BE49-F238E27FC236}">
                <a16:creationId xmlns:a16="http://schemas.microsoft.com/office/drawing/2014/main" id="{FF7B386A-E787-439C-9721-63BAB1B0C10D}"/>
              </a:ext>
            </a:extLst>
          </p:cNvPr>
          <p:cNvSpPr>
            <a:spLocks noGrp="1"/>
          </p:cNvSpPr>
          <p:nvPr>
            <p:ph sz="quarter" idx="13"/>
          </p:nvPr>
        </p:nvSpPr>
        <p:spPr>
          <a:xfrm>
            <a:off x="462685" y="1412583"/>
            <a:ext cx="11036732" cy="5057886"/>
          </a:xfrm>
        </p:spPr>
        <p:txBody>
          <a:bodyPr/>
          <a:lstStyle/>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What is the Community One Stop for Growth?</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Program Overview</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Where does the Program Fit in the One Stop?</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Important Program Parameters</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How to Be Competitive</a:t>
            </a:r>
          </a:p>
          <a:p>
            <a:pPr marL="1376363" marR="0" lvl="0">
              <a:lnSpc>
                <a:spcPct val="107000"/>
              </a:lnSpc>
              <a:spcBef>
                <a:spcPts val="1200"/>
              </a:spcBef>
              <a:spcAft>
                <a:spcPts val="0"/>
              </a:spcAft>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Examples of Successful Applications</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Completing the Full Application</a:t>
            </a:r>
          </a:p>
          <a:p>
            <a:pPr marL="1376363" marR="0" lvl="0">
              <a:lnSpc>
                <a:spcPct val="107000"/>
              </a:lnSpc>
              <a:spcBef>
                <a:spcPts val="1200"/>
              </a:spcBef>
              <a:spcAft>
                <a:spcPts val="0"/>
              </a:spcAft>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Key Dates and </a:t>
            </a:r>
            <a:r>
              <a:rPr lang="en-US">
                <a:latin typeface="Calibri" panose="020F0502020204030204" pitchFamily="34" charset="0"/>
                <a:ea typeface="Calibri" panose="020F0502020204030204" pitchFamily="34" charset="0"/>
                <a:cs typeface="Times New Roman" panose="02020603050405020304" pitchFamily="18" charset="0"/>
              </a:rPr>
              <a:t>Opportunities to Get Guidance</a:t>
            </a:r>
            <a:endParaRPr lang="en-US" sz="1800"/>
          </a:p>
        </p:txBody>
      </p:sp>
    </p:spTree>
    <p:extLst>
      <p:ext uri="{BB962C8B-B14F-4D97-AF65-F5344CB8AC3E}">
        <p14:creationId xmlns:p14="http://schemas.microsoft.com/office/powerpoint/2010/main" val="413034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EC27-41DE-4619-BC6A-200BEE1F5921}"/>
              </a:ext>
            </a:extLst>
          </p:cNvPr>
          <p:cNvSpPr>
            <a:spLocks noGrp="1"/>
          </p:cNvSpPr>
          <p:nvPr>
            <p:ph type="title"/>
          </p:nvPr>
        </p:nvSpPr>
        <p:spPr/>
        <p:txBody>
          <a:bodyPr/>
          <a:lstStyle/>
          <a:p>
            <a:r>
              <a:rPr lang="en-US"/>
              <a:t>What is the Community One Stop for Growth?</a:t>
            </a:r>
          </a:p>
        </p:txBody>
      </p:sp>
      <p:sp>
        <p:nvSpPr>
          <p:cNvPr id="3" name="Content Placeholder 2">
            <a:extLst>
              <a:ext uri="{FF2B5EF4-FFF2-40B4-BE49-F238E27FC236}">
                <a16:creationId xmlns:a16="http://schemas.microsoft.com/office/drawing/2014/main" id="{A547D4F8-A673-45D5-BFA3-6F2E83EEC15D}"/>
              </a:ext>
            </a:extLst>
          </p:cNvPr>
          <p:cNvSpPr>
            <a:spLocks noGrp="1"/>
          </p:cNvSpPr>
          <p:nvPr>
            <p:ph sz="quarter" idx="13"/>
          </p:nvPr>
        </p:nvSpPr>
        <p:spPr>
          <a:xfrm>
            <a:off x="367759" y="1495956"/>
            <a:ext cx="8249071" cy="2556350"/>
          </a:xfrm>
        </p:spPr>
        <p:txBody>
          <a:bodyPr/>
          <a:lstStyle/>
          <a:p>
            <a:pPr marL="0" indent="0" algn="ctr">
              <a:lnSpc>
                <a:spcPct val="100000"/>
              </a:lnSpc>
              <a:buNone/>
            </a:pPr>
            <a:r>
              <a:rPr lang="en-US">
                <a:solidFill>
                  <a:schemeClr val="tx1"/>
                </a:solidFill>
              </a:rPr>
              <a:t>The </a:t>
            </a:r>
            <a:r>
              <a:rPr lang="en-US"/>
              <a:t>Community One Stop for Growth </a:t>
            </a:r>
            <a:r>
              <a:rPr lang="en-US">
                <a:solidFill>
                  <a:schemeClr val="tx1"/>
                </a:solidFill>
              </a:rPr>
              <a:t>is the main driver of economic development in the Commonwealth. </a:t>
            </a:r>
          </a:p>
          <a:p>
            <a:pPr marL="0" indent="0">
              <a:lnSpc>
                <a:spcPct val="100000"/>
              </a:lnSpc>
              <a:buNone/>
            </a:pPr>
            <a:endParaRPr lang="en-US" sz="1800"/>
          </a:p>
          <a:p>
            <a:pPr marL="0" indent="0">
              <a:lnSpc>
                <a:spcPct val="100000"/>
              </a:lnSpc>
              <a:buNone/>
            </a:pPr>
            <a:r>
              <a:rPr lang="en-US"/>
              <a:t>The One Stop is a </a:t>
            </a:r>
            <a:r>
              <a:rPr lang="en-US" b="1"/>
              <a:t>single application portal </a:t>
            </a:r>
            <a:r>
              <a:rPr lang="en-US"/>
              <a:t>and</a:t>
            </a:r>
            <a:r>
              <a:rPr lang="en-US" b="1"/>
              <a:t> collaborative review process </a:t>
            </a:r>
            <a:r>
              <a:rPr lang="en-US"/>
              <a:t>designed to </a:t>
            </a:r>
            <a:r>
              <a:rPr lang="en-US" b="1" kern="0">
                <a:latin typeface="+mj-lt"/>
                <a:cs typeface="Arial"/>
              </a:rPr>
              <a:t>streamline the experience </a:t>
            </a:r>
            <a:r>
              <a:rPr lang="en-US" kern="0">
                <a:latin typeface="+mj-lt"/>
                <a:cs typeface="Arial"/>
              </a:rPr>
              <a:t>for the applicant and </a:t>
            </a:r>
            <a:r>
              <a:rPr lang="en-US" b="1" kern="0">
                <a:latin typeface="+mj-lt"/>
                <a:cs typeface="Arial"/>
              </a:rPr>
              <a:t>better coordinate</a:t>
            </a:r>
            <a:r>
              <a:rPr lang="en-US" kern="0">
                <a:latin typeface="+mj-lt"/>
                <a:cs typeface="Arial"/>
              </a:rPr>
              <a:t> economic development programs and staff on engagement and grant making.</a:t>
            </a:r>
          </a:p>
        </p:txBody>
      </p:sp>
      <p:pic>
        <p:nvPicPr>
          <p:cNvPr id="4" name="Picture 3" descr="Logo&#10;&#10;Description automatically generated">
            <a:extLst>
              <a:ext uri="{FF2B5EF4-FFF2-40B4-BE49-F238E27FC236}">
                <a16:creationId xmlns:a16="http://schemas.microsoft.com/office/drawing/2014/main" id="{190455E0-332A-4349-90D5-A32CD8488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830" y="1617652"/>
            <a:ext cx="3207411" cy="1811348"/>
          </a:xfrm>
          <a:prstGeom prst="rect">
            <a:avLst/>
          </a:prstGeom>
        </p:spPr>
      </p:pic>
      <p:graphicFrame>
        <p:nvGraphicFramePr>
          <p:cNvPr id="5" name="Table 5">
            <a:extLst>
              <a:ext uri="{FF2B5EF4-FFF2-40B4-BE49-F238E27FC236}">
                <a16:creationId xmlns:a16="http://schemas.microsoft.com/office/drawing/2014/main" id="{6A658386-8272-4917-AC28-3DFE1A03B1E2}"/>
              </a:ext>
            </a:extLst>
          </p:cNvPr>
          <p:cNvGraphicFramePr>
            <a:graphicFrameLocks noGrp="1"/>
          </p:cNvGraphicFramePr>
          <p:nvPr>
            <p:extLst>
              <p:ext uri="{D42A27DB-BD31-4B8C-83A1-F6EECF244321}">
                <p14:modId xmlns:p14="http://schemas.microsoft.com/office/powerpoint/2010/main" val="563902212"/>
              </p:ext>
            </p:extLst>
          </p:nvPr>
        </p:nvGraphicFramePr>
        <p:xfrm>
          <a:off x="367759" y="4292875"/>
          <a:ext cx="11456482" cy="2048630"/>
        </p:xfrm>
        <a:graphic>
          <a:graphicData uri="http://schemas.openxmlformats.org/drawingml/2006/table">
            <a:tbl>
              <a:tblPr firstRow="1" bandRow="1">
                <a:tableStyleId>{5C22544A-7EE6-4342-B048-85BDC9FD1C3A}</a:tableStyleId>
              </a:tblPr>
              <a:tblGrid>
                <a:gridCol w="3829772">
                  <a:extLst>
                    <a:ext uri="{9D8B030D-6E8A-4147-A177-3AD203B41FA5}">
                      <a16:colId xmlns:a16="http://schemas.microsoft.com/office/drawing/2014/main" val="1292545910"/>
                    </a:ext>
                  </a:extLst>
                </a:gridCol>
                <a:gridCol w="3936275">
                  <a:extLst>
                    <a:ext uri="{9D8B030D-6E8A-4147-A177-3AD203B41FA5}">
                      <a16:colId xmlns:a16="http://schemas.microsoft.com/office/drawing/2014/main" val="3226874598"/>
                    </a:ext>
                  </a:extLst>
                </a:gridCol>
                <a:gridCol w="3690435">
                  <a:extLst>
                    <a:ext uri="{9D8B030D-6E8A-4147-A177-3AD203B41FA5}">
                      <a16:colId xmlns:a16="http://schemas.microsoft.com/office/drawing/2014/main" val="2670231396"/>
                    </a:ext>
                  </a:extLst>
                </a:gridCol>
              </a:tblGrid>
              <a:tr h="672207">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1376423">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Rural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Collaborative Workspaces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Community Planning Grants Program</a:t>
                      </a:r>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5029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C95-F95B-474A-A7A6-F8FF5242919A}"/>
              </a:ext>
            </a:extLst>
          </p:cNvPr>
          <p:cNvSpPr>
            <a:spLocks noGrp="1"/>
          </p:cNvSpPr>
          <p:nvPr>
            <p:ph type="title"/>
          </p:nvPr>
        </p:nvSpPr>
        <p:spPr/>
        <p:txBody>
          <a:bodyPr/>
          <a:lstStyle/>
          <a:p>
            <a:r>
              <a:rPr lang="en-US" dirty="0"/>
              <a:t>MA Downtown </a:t>
            </a:r>
            <a:r>
              <a:rPr lang="en-US" sz="3200" dirty="0">
                <a:solidFill>
                  <a:schemeClr val="bg1"/>
                </a:solidFill>
              </a:rPr>
              <a:t>Initiative</a:t>
            </a:r>
            <a:r>
              <a:rPr lang="en-US" dirty="0"/>
              <a:t> Overview</a:t>
            </a:r>
          </a:p>
        </p:txBody>
      </p:sp>
      <p:graphicFrame>
        <p:nvGraphicFramePr>
          <p:cNvPr id="4" name="Table 3">
            <a:extLst>
              <a:ext uri="{FF2B5EF4-FFF2-40B4-BE49-F238E27FC236}">
                <a16:creationId xmlns:a16="http://schemas.microsoft.com/office/drawing/2014/main" id="{13538A0A-A7A9-4441-A99B-48E577B1ACB5}"/>
              </a:ext>
            </a:extLst>
          </p:cNvPr>
          <p:cNvGraphicFramePr>
            <a:graphicFrameLocks noGrp="1"/>
          </p:cNvGraphicFramePr>
          <p:nvPr>
            <p:extLst>
              <p:ext uri="{D42A27DB-BD31-4B8C-83A1-F6EECF244321}">
                <p14:modId xmlns:p14="http://schemas.microsoft.com/office/powerpoint/2010/main" val="4052053094"/>
              </p:ext>
            </p:extLst>
          </p:nvPr>
        </p:nvGraphicFramePr>
        <p:xfrm>
          <a:off x="153896" y="1621269"/>
          <a:ext cx="11884207" cy="4097175"/>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654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bg1"/>
                          </a:solidFill>
                          <a:latin typeface="+mn-lt"/>
                          <a:ea typeface="+mn-ea"/>
                          <a:cs typeface="+mn-cs"/>
                        </a:rPr>
                        <a:t>Program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Elizabeth (Emmy) Hahn, Program Coordinator- elizabeth.hahn@mass.gov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487340"/>
                  </a:ext>
                </a:extLst>
              </a:tr>
              <a:tr h="2013641">
                <a:tc>
                  <a:txBody>
                    <a:bodyPr/>
                    <a:lstStyle/>
                    <a:p>
                      <a:pPr algn="ctr">
                        <a:spcBef>
                          <a:spcPts val="0"/>
                        </a:spcBef>
                      </a:pPr>
                      <a:r>
                        <a:rPr lang="en-US" sz="2000" b="1">
                          <a:solidFill>
                            <a:schemeClr val="bg1"/>
                          </a:solidFill>
                        </a:rPr>
                        <a:t>What is the Purpose of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What is the purpose of the program? </a:t>
                      </a:r>
                    </a:p>
                    <a:p>
                      <a:pPr marL="227013" lvl="4" indent="0" algn="l" defTabSz="914400" rtl="0" eaLnBrk="1" latinLnBrk="0" hangingPunct="1">
                        <a:spcBef>
                          <a:spcPts val="0"/>
                        </a:spcBef>
                        <a:spcAft>
                          <a:spcPts val="0"/>
                        </a:spcAft>
                        <a:buFont typeface="Arial" panose="020B0604020202020204" pitchFamily="34" charset="0"/>
                        <a:buNone/>
                      </a:pPr>
                      <a:r>
                        <a:rPr lang="en-US" sz="1800" b="0" i="0" kern="1200" dirty="0">
                          <a:solidFill>
                            <a:schemeClr val="tx1"/>
                          </a:solidFill>
                          <a:effectLst/>
                          <a:latin typeface="+mn-lt"/>
                          <a:ea typeface="+mn-ea"/>
                          <a:cs typeface="+mn-cs"/>
                        </a:rPr>
                        <a:t>The primary mission of the MDI is to make downtown revitalization an integral part of community development in cities and towns across the Commonwealth. MDI's guiding principles are that the most effective approach to downtown revitalization is a holistic one; that it addresses economic and community development needs; and that it provides a framework of interrelated activities that promote positive change in a downtown to keep it healthy and prosperous.</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429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rPr>
                        <a:t>Who is Eligible?</a:t>
                      </a:r>
                    </a:p>
                    <a:p>
                      <a:pPr algn="ctr">
                        <a:spcBef>
                          <a:spcPts val="0"/>
                        </a:spcBef>
                      </a:pPr>
                      <a:endParaRPr 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What types of organizations can receive funding?</a:t>
                      </a:r>
                    </a:p>
                    <a:p>
                      <a:pPr marL="227013" lvl="4" indent="0" algn="l">
                        <a:spcBef>
                          <a:spcPts val="0"/>
                        </a:spcBef>
                        <a:spcAft>
                          <a:spcPts val="0"/>
                        </a:spcAft>
                        <a:buFont typeface="Arial" panose="020B0604020202020204" pitchFamily="34" charset="0"/>
                        <a:buNone/>
                      </a:pPr>
                      <a:r>
                        <a:rPr lang="en-US" dirty="0"/>
                        <a:t>All 351 communities in the Commonwealth are eligible to apply. </a:t>
                      </a:r>
                      <a:endParaRPr lang="en-US" sz="1800" b="0" kern="1200" dirty="0">
                        <a:solidFill>
                          <a:schemeClr val="tx1"/>
                        </a:solidFill>
                        <a:latin typeface="+mn-lt"/>
                        <a:ea typeface="+mn-ea"/>
                        <a:cs typeface="+mn-cs"/>
                      </a:endParaRPr>
                    </a:p>
                    <a:p>
                      <a:pPr marL="227013" lvl="4" indent="0" algn="l">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MDI funds are applied for by the municipality. The technical assistance provided should be implemented with both the public and private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82586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7E5DA3-0C90-45E4-8C8F-A3E25140ACE5}"/>
              </a:ext>
            </a:extLst>
          </p:cNvPr>
          <p:cNvGraphicFramePr>
            <a:graphicFrameLocks noGrp="1"/>
          </p:cNvGraphicFramePr>
          <p:nvPr>
            <p:extLst>
              <p:ext uri="{D42A27DB-BD31-4B8C-83A1-F6EECF244321}">
                <p14:modId xmlns:p14="http://schemas.microsoft.com/office/powerpoint/2010/main" val="938438268"/>
              </p:ext>
            </p:extLst>
          </p:nvPr>
        </p:nvGraphicFramePr>
        <p:xfrm>
          <a:off x="175034" y="1626617"/>
          <a:ext cx="11841933" cy="5074223"/>
        </p:xfrm>
        <a:graphic>
          <a:graphicData uri="http://schemas.openxmlformats.org/drawingml/2006/table">
            <a:tbl>
              <a:tblPr firstRow="1" bandRow="1"/>
              <a:tblGrid>
                <a:gridCol w="2857878">
                  <a:extLst>
                    <a:ext uri="{9D8B030D-6E8A-4147-A177-3AD203B41FA5}">
                      <a16:colId xmlns:a16="http://schemas.microsoft.com/office/drawing/2014/main" val="3456381146"/>
                    </a:ext>
                  </a:extLst>
                </a:gridCol>
                <a:gridCol w="2046083">
                  <a:extLst>
                    <a:ext uri="{9D8B030D-6E8A-4147-A177-3AD203B41FA5}">
                      <a16:colId xmlns:a16="http://schemas.microsoft.com/office/drawing/2014/main" val="3855906801"/>
                    </a:ext>
                  </a:extLst>
                </a:gridCol>
                <a:gridCol w="2091351">
                  <a:extLst>
                    <a:ext uri="{9D8B030D-6E8A-4147-A177-3AD203B41FA5}">
                      <a16:colId xmlns:a16="http://schemas.microsoft.com/office/drawing/2014/main" val="3954271046"/>
                    </a:ext>
                  </a:extLst>
                </a:gridCol>
                <a:gridCol w="2281473">
                  <a:extLst>
                    <a:ext uri="{9D8B030D-6E8A-4147-A177-3AD203B41FA5}">
                      <a16:colId xmlns:a16="http://schemas.microsoft.com/office/drawing/2014/main" val="36592662"/>
                    </a:ext>
                  </a:extLst>
                </a:gridCol>
                <a:gridCol w="2565148">
                  <a:extLst>
                    <a:ext uri="{9D8B030D-6E8A-4147-A177-3AD203B41FA5}">
                      <a16:colId xmlns:a16="http://schemas.microsoft.com/office/drawing/2014/main" val="1234584374"/>
                    </a:ext>
                  </a:extLst>
                </a:gridCol>
              </a:tblGrid>
              <a:tr h="38979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3308">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3722205">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6" name="Title 1">
            <a:extLst>
              <a:ext uri="{FF2B5EF4-FFF2-40B4-BE49-F238E27FC236}">
                <a16:creationId xmlns:a16="http://schemas.microsoft.com/office/drawing/2014/main" id="{6F0772BF-7857-46D5-8BBB-054A180A9AC9}"/>
              </a:ext>
            </a:extLst>
          </p:cNvPr>
          <p:cNvSpPr>
            <a:spLocks noGrp="1"/>
          </p:cNvSpPr>
          <p:nvPr>
            <p:ph type="title"/>
          </p:nvPr>
        </p:nvSpPr>
        <p:spPr>
          <a:xfrm>
            <a:off x="462685" y="606288"/>
            <a:ext cx="10117513" cy="470898"/>
          </a:xfrm>
        </p:spPr>
        <p:txBody>
          <a:bodyPr/>
          <a:lstStyle/>
          <a:p>
            <a:r>
              <a:rPr lang="en-US" dirty="0"/>
              <a:t>Where </a:t>
            </a:r>
            <a:r>
              <a:rPr lang="en-US"/>
              <a:t>Does MDI Fit </a:t>
            </a:r>
            <a:r>
              <a:rPr lang="en-US" dirty="0"/>
              <a:t>in the One Stop?</a:t>
            </a:r>
          </a:p>
        </p:txBody>
      </p:sp>
      <p:sp>
        <p:nvSpPr>
          <p:cNvPr id="7" name="Rectangle 6">
            <a:extLst>
              <a:ext uri="{FF2B5EF4-FFF2-40B4-BE49-F238E27FC236}">
                <a16:creationId xmlns:a16="http://schemas.microsoft.com/office/drawing/2014/main" id="{5E9820EC-76DE-4F23-B392-30C90ABEE4D8}"/>
              </a:ext>
            </a:extLst>
          </p:cNvPr>
          <p:cNvSpPr/>
          <p:nvPr/>
        </p:nvSpPr>
        <p:spPr>
          <a:xfrm>
            <a:off x="175033" y="2499360"/>
            <a:ext cx="2855550" cy="2029097"/>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98318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568A-0E28-32CB-945E-5A53D256DB2F}"/>
              </a:ext>
            </a:extLst>
          </p:cNvPr>
          <p:cNvSpPr>
            <a:spLocks noGrp="1"/>
          </p:cNvSpPr>
          <p:nvPr>
            <p:ph type="title"/>
          </p:nvPr>
        </p:nvSpPr>
        <p:spPr/>
        <p:txBody>
          <a:bodyPr/>
          <a:lstStyle/>
          <a:p>
            <a:r>
              <a:rPr lang="en-US" dirty="0"/>
              <a:t>Types of Technical Assistance </a:t>
            </a:r>
          </a:p>
        </p:txBody>
      </p:sp>
      <p:sp>
        <p:nvSpPr>
          <p:cNvPr id="3" name="Content Placeholder 2">
            <a:extLst>
              <a:ext uri="{FF2B5EF4-FFF2-40B4-BE49-F238E27FC236}">
                <a16:creationId xmlns:a16="http://schemas.microsoft.com/office/drawing/2014/main" id="{17BD14FE-5912-1E72-5335-C60A31C67050}"/>
              </a:ext>
            </a:extLst>
          </p:cNvPr>
          <p:cNvSpPr>
            <a:spLocks noGrp="1"/>
          </p:cNvSpPr>
          <p:nvPr>
            <p:ph sz="quarter" idx="13"/>
          </p:nvPr>
        </p:nvSpPr>
        <p:spPr/>
        <p:txBody>
          <a:bodyPr/>
          <a:lstStyle/>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Creating an Equitable Downtown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2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endParaRPr lang="en-US" dirty="0"/>
          </a:p>
        </p:txBody>
      </p:sp>
    </p:spTree>
    <p:extLst>
      <p:ext uri="{BB962C8B-B14F-4D97-AF65-F5344CB8AC3E}">
        <p14:creationId xmlns:p14="http://schemas.microsoft.com/office/powerpoint/2010/main" val="260568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Important Project Parameters</a:t>
            </a:r>
          </a:p>
        </p:txBody>
      </p:sp>
      <p:graphicFrame>
        <p:nvGraphicFramePr>
          <p:cNvPr id="8" name="Table 7">
            <a:extLst>
              <a:ext uri="{FF2B5EF4-FFF2-40B4-BE49-F238E27FC236}">
                <a16:creationId xmlns:a16="http://schemas.microsoft.com/office/drawing/2014/main" id="{983CC68F-383A-4E59-ACB9-3E79B9607891}"/>
              </a:ext>
            </a:extLst>
          </p:cNvPr>
          <p:cNvGraphicFramePr>
            <a:graphicFrameLocks noGrp="1"/>
          </p:cNvGraphicFramePr>
          <p:nvPr>
            <p:extLst>
              <p:ext uri="{D42A27DB-BD31-4B8C-83A1-F6EECF244321}">
                <p14:modId xmlns:p14="http://schemas.microsoft.com/office/powerpoint/2010/main" val="1537899701"/>
              </p:ext>
            </p:extLst>
          </p:nvPr>
        </p:nvGraphicFramePr>
        <p:xfrm>
          <a:off x="153896" y="1304819"/>
          <a:ext cx="11884207" cy="5324711"/>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1214483">
                <a:tc>
                  <a:txBody>
                    <a:bodyPr/>
                    <a:lstStyle/>
                    <a:p>
                      <a:pPr algn="ctr"/>
                      <a:r>
                        <a:rPr lang="en-US" sz="2000" b="1">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There is not a match requirement. The total amount for consultant services is $25,000. The consultant is paid by the MDI program. There is no RFP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154768">
                <a:tc>
                  <a:txBody>
                    <a:bodyPr/>
                    <a:lstStyle/>
                    <a:p>
                      <a:pPr algn="ctr"/>
                      <a:r>
                        <a:rPr lang="en-US" sz="2000" b="1">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The technical assistance must be completed by June 30,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1596573">
                <a:tc>
                  <a:txBody>
                    <a:bodyPr/>
                    <a:lstStyle/>
                    <a:p>
                      <a:pPr algn="ctr"/>
                      <a:r>
                        <a:rPr lang="en-US" sz="2000" b="1">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The program provides funding for technical assistance in design, mobility/</a:t>
                      </a:r>
                      <a:r>
                        <a:rPr lang="en-US" sz="1800" b="0" kern="1200">
                          <a:solidFill>
                            <a:schemeClr val="tx1"/>
                          </a:solidFill>
                          <a:latin typeface="+mn-lt"/>
                          <a:ea typeface="+mn-ea"/>
                          <a:cs typeface="+mn-cs"/>
                        </a:rPr>
                        <a:t>parking, </a:t>
                      </a:r>
                      <a:r>
                        <a:rPr lang="en-US" sz="1800" b="0" kern="1200" dirty="0">
                          <a:solidFill>
                            <a:schemeClr val="tx1"/>
                          </a:solidFill>
                          <a:latin typeface="+mn-lt"/>
                          <a:ea typeface="+mn-ea"/>
                          <a:cs typeface="+mn-cs"/>
                        </a:rPr>
                        <a:t>wayfinding/branding, equity, small business assistance, economics of downtown or creation of a district management entity. </a:t>
                      </a:r>
                      <a:r>
                        <a:rPr lang="en-US" dirty="0"/>
                        <a:t>A grantee community can expect its consultant to develop a specific scope of services that may include research, analysis, preliminary design ideas, and a strategic outline of next steps</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358887">
                <a:tc>
                  <a:txBody>
                    <a:bodyPr/>
                    <a:lstStyle/>
                    <a:p>
                      <a:pPr algn="ctr"/>
                      <a:r>
                        <a:rPr lang="en-US" sz="2000" b="1" dirty="0">
                          <a:solidFill>
                            <a:schemeClr val="bg1"/>
                          </a:solidFill>
                        </a:rPr>
                        <a:t>Funding Restrictions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dirty="0"/>
                        <a:t>Only </a:t>
                      </a:r>
                      <a:r>
                        <a:rPr lang="en-US" b="1" dirty="0"/>
                        <a:t>one project per municipality </a:t>
                      </a:r>
                      <a:r>
                        <a:rPr lang="en-US" dirty="0"/>
                        <a:t>will be reviewed under MA Downtown Initiative Technical Assistance Program. </a:t>
                      </a:r>
                    </a:p>
                    <a:p>
                      <a:pPr marL="285750" lvl="4" indent="-285750" algn="l">
                        <a:spcBef>
                          <a:spcPts val="600"/>
                        </a:spcBef>
                        <a:spcAft>
                          <a:spcPts val="0"/>
                        </a:spcAft>
                        <a:buFont typeface="Arial" panose="020B0604020202020204" pitchFamily="34" charset="0"/>
                        <a:buChar char="•"/>
                      </a:pPr>
                      <a:r>
                        <a:rPr lang="en-US" dirty="0"/>
                        <a:t>The grant does not pay for staff salaries, software, or physical improvements.</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32223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How To Be Competitive</a:t>
            </a:r>
          </a:p>
        </p:txBody>
      </p:sp>
      <p:sp>
        <p:nvSpPr>
          <p:cNvPr id="3" name="Content Placeholder 2">
            <a:extLst>
              <a:ext uri="{FF2B5EF4-FFF2-40B4-BE49-F238E27FC236}">
                <a16:creationId xmlns:a16="http://schemas.microsoft.com/office/drawing/2014/main" id="{E3E6AABC-5F61-4E1A-A4C3-0A52FDF0D3FB}"/>
              </a:ext>
            </a:extLst>
          </p:cNvPr>
          <p:cNvSpPr>
            <a:spLocks noGrp="1"/>
          </p:cNvSpPr>
          <p:nvPr>
            <p:ph sz="quarter" idx="13"/>
          </p:nvPr>
        </p:nvSpPr>
        <p:spPr>
          <a:xfrm>
            <a:off x="462684" y="1191803"/>
            <a:ext cx="11267761" cy="5387524"/>
          </a:xfrm>
        </p:spPr>
        <p:txBody>
          <a:bodyPr/>
          <a:lstStyle/>
          <a:p>
            <a:pPr marL="0" indent="0">
              <a:buNone/>
            </a:pPr>
            <a:r>
              <a:rPr lang="en-US" b="1" dirty="0"/>
              <a:t>What is the key information that program reviewers take into consideration?</a:t>
            </a:r>
          </a:p>
          <a:p>
            <a:r>
              <a:rPr lang="en-US" dirty="0"/>
              <a:t>Achievable Project Scope </a:t>
            </a:r>
          </a:p>
          <a:p>
            <a:r>
              <a:rPr lang="en-US" dirty="0"/>
              <a:t>Ability to Execute and Leadership </a:t>
            </a:r>
          </a:p>
          <a:p>
            <a:r>
              <a:rPr lang="en-US" dirty="0"/>
              <a:t>Achievable Timeline </a:t>
            </a:r>
          </a:p>
          <a:p>
            <a:r>
              <a:rPr lang="en-US" dirty="0"/>
              <a:t>Reasonable Budget, Showing Commitment </a:t>
            </a:r>
          </a:p>
          <a:p>
            <a:r>
              <a:rPr lang="en-US" dirty="0"/>
              <a:t>Outcomes and Impact </a:t>
            </a:r>
          </a:p>
          <a:p>
            <a:r>
              <a:rPr lang="en-US" dirty="0"/>
              <a:t>Progress to Date, Showing Commitment </a:t>
            </a:r>
          </a:p>
          <a:p>
            <a:r>
              <a:rPr lang="en-US"/>
              <a:t>Responsiveness to </a:t>
            </a:r>
            <a:r>
              <a:rPr lang="en-US" dirty="0"/>
              <a:t>support of Commonwealth’s Sustainable Development Principles</a:t>
            </a:r>
          </a:p>
          <a:p>
            <a:pPr marL="0" indent="0">
              <a:buNone/>
            </a:pPr>
            <a:r>
              <a:rPr lang="en-US" b="1" dirty="0"/>
              <a:t>Are there any particularly important questions?</a:t>
            </a:r>
          </a:p>
          <a:p>
            <a:pPr marL="0" indent="0">
              <a:buNone/>
            </a:pPr>
            <a:r>
              <a:rPr lang="en-US" b="1" dirty="0"/>
              <a:t>What attachments should applicants be prepared to include in their applications?</a:t>
            </a:r>
          </a:p>
          <a:p>
            <a:r>
              <a:rPr lang="en-US" dirty="0"/>
              <a:t>Map of Area        </a:t>
            </a:r>
          </a:p>
          <a:p>
            <a:r>
              <a:rPr lang="en-US" dirty="0"/>
              <a:t>Pictures if useful     </a:t>
            </a:r>
          </a:p>
          <a:p>
            <a:endParaRPr lang="en-US" dirty="0"/>
          </a:p>
        </p:txBody>
      </p:sp>
    </p:spTree>
    <p:extLst>
      <p:ext uri="{BB962C8B-B14F-4D97-AF65-F5344CB8AC3E}">
        <p14:creationId xmlns:p14="http://schemas.microsoft.com/office/powerpoint/2010/main" val="81465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#1</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3023210944"/>
              </p:ext>
            </p:extLst>
          </p:nvPr>
        </p:nvGraphicFramePr>
        <p:xfrm>
          <a:off x="462685" y="1406489"/>
          <a:ext cx="10266413" cy="3127559"/>
        </p:xfrm>
        <a:graphic>
          <a:graphicData uri="http://schemas.openxmlformats.org/drawingml/2006/table">
            <a:tbl>
              <a:tblPr firstRow="1" bandRow="1">
                <a:tableStyleId>{2D5ABB26-0587-4C30-8999-92F81FD0307C}</a:tableStyleId>
              </a:tblPr>
              <a:tblGrid>
                <a:gridCol w="3528886">
                  <a:extLst>
                    <a:ext uri="{9D8B030D-6E8A-4147-A177-3AD203B41FA5}">
                      <a16:colId xmlns:a16="http://schemas.microsoft.com/office/drawing/2014/main" val="1413125183"/>
                    </a:ext>
                  </a:extLst>
                </a:gridCol>
                <a:gridCol w="6737527">
                  <a:extLst>
                    <a:ext uri="{9D8B030D-6E8A-4147-A177-3AD203B41FA5}">
                      <a16:colId xmlns:a16="http://schemas.microsoft.com/office/drawing/2014/main" val="1715056663"/>
                    </a:ext>
                  </a:extLst>
                </a:gridCol>
              </a:tblGrid>
              <a:tr h="765425">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Town of Brookline/Coolidge Corner</a:t>
                      </a:r>
                    </a:p>
                    <a:p>
                      <a:r>
                        <a:rPr lang="en-US" dirty="0"/>
                        <a:t>City of Lowell</a:t>
                      </a:r>
                    </a:p>
                    <a:p>
                      <a:r>
                        <a:rPr lang="en-US" dirty="0"/>
                        <a:t>City of Greenfield</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765425">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dirty="0"/>
                        <a:t>Coolidge Corner- continued support of BID implementation</a:t>
                      </a:r>
                    </a:p>
                    <a:p>
                      <a:r>
                        <a:rPr lang="en-US" dirty="0"/>
                        <a:t>Lowell- BID start-up</a:t>
                      </a:r>
                    </a:p>
                    <a:p>
                      <a:r>
                        <a:rPr lang="en-US" dirty="0"/>
                        <a:t>Greenfield- Organizational road-map for efforts in the downtown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298759">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dirty="0"/>
                        <a:t>All 3 examples had strong narratives on how the district management technical assistance would impact the sustainability of their downtowns. </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Tree>
    <p:extLst>
      <p:ext uri="{BB962C8B-B14F-4D97-AF65-F5344CB8AC3E}">
        <p14:creationId xmlns:p14="http://schemas.microsoft.com/office/powerpoint/2010/main" val="319776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0Y3TUtAWCEyVgouIKp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_mRzxFn2ndc3EF2bQwT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s3_zEYHNMM.i9u1UIDl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qPnVO5tPQHBrguEcizx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VQ2DWeAMXaWqP_Yswg2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r4LL0l1R4du6IuOHm27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zlV6MgwjgHHt3Jux.3H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K297gJAX7uBE20QM2CD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6moBDbXqpfZrWvQ0eF7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qS4ZXSCT80CMpuhVSLv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oVUxidkXTkcaFBmN4UH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cp78DyTKuYK0RoVRdtO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orhrDNns92i8GAiNGiT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UzdYKEkiSx7UbFHW3Dv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pk7SfZdhqGksTnYeijl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QQirX1h9tNvKrB12ae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XDcbLvQ_O3eG3pQs8SQ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ShqmB8oMKGJ2Z1tPNoi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5Dmb.QtX0cefE3peKdM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xECdEVv3liOru1YNuY4R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od8pcatJjsNG5GxFtrD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TID_0JSrt6jrfaaNtdk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txuBgrlii3MLJbTNBgV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QABU8dNMhYZ3cFgO1bF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sQnssRPdsWArwmFLcLx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N3AhFq_sTCZ2pD5WL69L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6NFRb0xjQ3NueeVOW5g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ek42uTJkqPB5_gbtORY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ushTMARfdn4o5o13uRq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4OhNXgWJo0gY2TbFZgA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4_E8mg3F4ndjktv6CTef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aoc.f3w60ZJRjWrS5n.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o6XMKahlfm6HDGKU0pO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BTA Grid 16: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documentManagement>
</p:properties>
</file>

<file path=customXml/itemProps1.xml><?xml version="1.0" encoding="utf-8"?>
<ds:datastoreItem xmlns:ds="http://schemas.openxmlformats.org/officeDocument/2006/customXml" ds:itemID="{AA400695-4BC2-4B3C-AC24-516ACACA7018}"/>
</file>

<file path=customXml/itemProps2.xml><?xml version="1.0" encoding="utf-8"?>
<ds:datastoreItem xmlns:ds="http://schemas.openxmlformats.org/officeDocument/2006/customXml" ds:itemID="{B573FBDD-3636-4A17-920A-B9A3594B851F}">
  <ds:schemaRefs>
    <ds:schemaRef ds:uri="http://schemas.microsoft.com/sharepoint/v3/contenttype/forms"/>
  </ds:schemaRefs>
</ds:datastoreItem>
</file>

<file path=customXml/itemProps3.xml><?xml version="1.0" encoding="utf-8"?>
<ds:datastoreItem xmlns:ds="http://schemas.openxmlformats.org/officeDocument/2006/customXml" ds:itemID="{87E90527-A20D-43B5-B396-470DFA14DE2E}">
  <ds:schemaRefs>
    <ds:schemaRef ds:uri="http://purl.org/dc/dcmitype/"/>
    <ds:schemaRef ds:uri="http://purl.org/dc/elements/1.1/"/>
    <ds:schemaRef ds:uri="http://schemas.microsoft.com/office/2006/documentManagement/types"/>
    <ds:schemaRef ds:uri="http://schemas.openxmlformats.org/package/2006/metadata/core-properties"/>
    <ds:schemaRef ds:uri="e1196768-4157-4d80-b3c6-79cf9493a5fe"/>
    <ds:schemaRef ds:uri="http://schemas.microsoft.com/office/infopath/2007/PartnerControls"/>
    <ds:schemaRef ds:uri="http://www.w3.org/XML/1998/namespace"/>
    <ds:schemaRef ds:uri="5f8eec94-f1e8-4333-9199-0fcb2e707b9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2786</TotalTime>
  <Words>1577</Words>
  <Application>Microsoft Office PowerPoint</Application>
  <PresentationFormat>Widescreen</PresentationFormat>
  <Paragraphs>213</Paragraphs>
  <Slides>14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Courier New</vt:lpstr>
      <vt:lpstr>Symbol</vt:lpstr>
      <vt:lpstr>Trebuchet MS</vt:lpstr>
      <vt:lpstr>MBTA Grid 16:9</vt:lpstr>
      <vt:lpstr>think-cell Slide</vt:lpstr>
      <vt:lpstr>MA Downtown Initiative Program Guidance Webinar</vt:lpstr>
      <vt:lpstr>Road Map</vt:lpstr>
      <vt:lpstr>What is the Community One Stop for Growth?</vt:lpstr>
      <vt:lpstr>MA Downtown Initiative Overview</vt:lpstr>
      <vt:lpstr>Where Does MDI Fit in the One Stop?</vt:lpstr>
      <vt:lpstr>Types of Technical Assistance </vt:lpstr>
      <vt:lpstr>Important Project Parameters</vt:lpstr>
      <vt:lpstr>How To Be Competitive</vt:lpstr>
      <vt:lpstr>Successful Application Example #1</vt:lpstr>
      <vt:lpstr>Successful Application Example #2</vt:lpstr>
      <vt:lpstr>Successful Application Example #3</vt:lpstr>
      <vt:lpstr>Completing the Full Application</vt:lpstr>
      <vt:lpstr>FY25 Round Timeline</vt:lpstr>
      <vt:lpstr>Opportunities for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Guidance Webinar</dc:title>
  <dc:creator>Shannon, Patrick (EOED)</dc:creator>
  <cp:lastModifiedBy>Shannon, Patrick (EOED)</cp:lastModifiedBy>
  <cp:revision>6</cp:revision>
  <cp:lastPrinted>2024-02-07T17:33:05Z</cp:lastPrinted>
  <dcterms:created xsi:type="dcterms:W3CDTF">2023-11-01T17:03:17Z</dcterms:created>
  <dcterms:modified xsi:type="dcterms:W3CDTF">2024-02-07T19:28:53Z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ies>
</file>