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47"/>
  </p:notesMasterIdLst>
  <p:handoutMasterIdLst>
    <p:handoutMasterId r:id="rId48"/>
  </p:handoutMasterIdLst>
  <p:sldIdLst>
    <p:sldId id="2147475336" r:id="rId5"/>
    <p:sldId id="2146847613" r:id="rId6"/>
    <p:sldId id="2147481379" r:id="rId7"/>
    <p:sldId id="2147481383" r:id="rId8"/>
    <p:sldId id="322" r:id="rId9"/>
    <p:sldId id="2147475412" r:id="rId10"/>
    <p:sldId id="311" r:id="rId11"/>
    <p:sldId id="2147481366" r:id="rId12"/>
    <p:sldId id="2147481349" r:id="rId13"/>
    <p:sldId id="2147481376" r:id="rId14"/>
    <p:sldId id="2147481386" r:id="rId15"/>
    <p:sldId id="2147481363" r:id="rId16"/>
    <p:sldId id="2147481350" r:id="rId17"/>
    <p:sldId id="2147481365" r:id="rId18"/>
    <p:sldId id="2147475414" r:id="rId19"/>
    <p:sldId id="2147475345" r:id="rId20"/>
    <p:sldId id="2147481385" r:id="rId21"/>
    <p:sldId id="2147481375" r:id="rId22"/>
    <p:sldId id="2147481384" r:id="rId23"/>
    <p:sldId id="2147481356" r:id="rId24"/>
    <p:sldId id="2147481353" r:id="rId25"/>
    <p:sldId id="2147481367" r:id="rId26"/>
    <p:sldId id="2147475341" r:id="rId27"/>
    <p:sldId id="2147481352" r:id="rId28"/>
    <p:sldId id="2147481393" r:id="rId29"/>
    <p:sldId id="2147481391" r:id="rId30"/>
    <p:sldId id="2147481392" r:id="rId31"/>
    <p:sldId id="2147481382" r:id="rId32"/>
    <p:sldId id="2147481380" r:id="rId33"/>
    <p:sldId id="2147481377" r:id="rId34"/>
    <p:sldId id="2147481387" r:id="rId35"/>
    <p:sldId id="2147481388" r:id="rId36"/>
    <p:sldId id="2147481381" r:id="rId37"/>
    <p:sldId id="2147481389" r:id="rId38"/>
    <p:sldId id="2147481369" r:id="rId39"/>
    <p:sldId id="2147475381" r:id="rId40"/>
    <p:sldId id="2147475398" r:id="rId41"/>
    <p:sldId id="2147475382" r:id="rId42"/>
    <p:sldId id="2147475356" r:id="rId43"/>
    <p:sldId id="2147481370" r:id="rId44"/>
    <p:sldId id="2147481372" r:id="rId45"/>
    <p:sldId id="3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Session 1" id="{F6E7EBD6-9BCF-0C4F-B902-BAF442E03FCD}">
          <p14:sldIdLst>
            <p14:sldId id="2147475336"/>
          </p14:sldIdLst>
        </p14:section>
        <p14:section name="Introduction" id="{867F7045-8C07-466E-A1DF-303A6EDA4593}">
          <p14:sldIdLst>
            <p14:sldId id="2146847613"/>
            <p14:sldId id="2147481379"/>
            <p14:sldId id="2147481383"/>
            <p14:sldId id="322"/>
            <p14:sldId id="2147475412"/>
            <p14:sldId id="311"/>
          </p14:sldIdLst>
        </p14:section>
        <p14:section name="Timeline" id="{151E12DD-1D67-4EC1-AD74-AD282E967293}">
          <p14:sldIdLst>
            <p14:sldId id="2147481366"/>
            <p14:sldId id="2147481349"/>
            <p14:sldId id="2147481376"/>
            <p14:sldId id="2147481386"/>
            <p14:sldId id="2147481363"/>
            <p14:sldId id="2147481350"/>
          </p14:sldIdLst>
        </p14:section>
        <p14:section name="EVV Program Review" id="{AB0C8AE9-8C18-41AE-A453-14862E3FFBA4}">
          <p14:sldIdLst>
            <p14:sldId id="2147481365"/>
            <p14:sldId id="2147475414"/>
            <p14:sldId id="2147475345"/>
            <p14:sldId id="2147481385"/>
            <p14:sldId id="2147481375"/>
            <p14:sldId id="2147481384"/>
            <p14:sldId id="2147481356"/>
            <p14:sldId id="2147481353"/>
          </p14:sldIdLst>
        </p14:section>
        <p14:section name="Provider Expectations" id="{60863BF8-D7C8-4D13-9045-FC61938047C0}">
          <p14:sldIdLst>
            <p14:sldId id="2147481367"/>
            <p14:sldId id="2147475341"/>
            <p14:sldId id="2147481352"/>
            <p14:sldId id="2147481393"/>
          </p14:sldIdLst>
        </p14:section>
        <p14:section name="Common Roadblocks" id="{2C223AE7-1746-4968-93B9-87BFA20BE2B7}">
          <p14:sldIdLst>
            <p14:sldId id="2147481391"/>
            <p14:sldId id="2147481392"/>
            <p14:sldId id="2147481382"/>
            <p14:sldId id="2147481380"/>
            <p14:sldId id="2147481377"/>
            <p14:sldId id="2147481387"/>
            <p14:sldId id="2147481388"/>
            <p14:sldId id="2147481381"/>
            <p14:sldId id="2147481389"/>
          </p14:sldIdLst>
        </p14:section>
        <p14:section name="Resources" id="{91B8E1FD-8F5C-4946-9AC6-AC360AFCD853}">
          <p14:sldIdLst>
            <p14:sldId id="2147481369"/>
            <p14:sldId id="2147475381"/>
            <p14:sldId id="2147475398"/>
            <p14:sldId id="2147475382"/>
            <p14:sldId id="2147475356"/>
          </p14:sldIdLst>
        </p14:section>
        <p14:section name="Closing" id="{9CEEAE11-B6B3-4F1E-9CD8-6990F9E0A490}">
          <p14:sldIdLst>
            <p14:sldId id="2147481370"/>
            <p14:sldId id="2147481372"/>
            <p14:sldId id="331"/>
          </p14:sldIdLst>
        </p14:section>
        <p14:section name="Appendix" id="{FE2412D0-13AB-4A20-A4E6-38944937B30C}">
          <p14:sldIdLst/>
        </p14:section>
      </p14:sectionLst>
    </p:ext>
    <p:ext uri="{EFAFB233-063F-42B5-8137-9DF3F51BA10A}">
      <p15:sldGuideLst xmlns:p15="http://schemas.microsoft.com/office/powerpoint/2012/main">
        <p15:guide id="1" pos="216" userDrawn="1">
          <p15:clr>
            <a:srgbClr val="FBAE40"/>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7C904-7BA5-CC29-9747-49C8582F8A44}" name="Flores, Hayley M." initials="FH" userId="S::hayley.m.flores_accenture.com#ext#@massgov.onmicrosoft.com::1708bc1f-7fcb-4a05-88f6-ea8559736165" providerId="AD"/>
  <p188:author id="{1B6E0E15-A0EA-3DD2-FC04-1AE5560132D2}" name="Brown, Jojo" initials="JB" userId="S::jojo.brown@accenture.com::328a7e21-4c52-4712-a530-1ce63724ae6b" providerId="AD"/>
  <p188:author id="{955DF91D-9A98-0C36-C7E1-C768DD573493}" name="Samantha Howe" initials="SH" userId="S::showe@hhaexchange.com::0682a7a4-8b4b-4e6d-81e8-5ccb38ffc759" providerId="AD"/>
  <p188:author id="{A6BAF01E-CAC9-9C8E-FE3A-F01F295DA5BA}" name="Flores, Hayley M." initials="HF" userId="S::hayley.m.flores@accenture.com::ba1500c1-22c4-43bd-a478-69a5261bff04" providerId="AD"/>
  <p188:author id="{06272821-4B31-8754-B545-D8170F5F2F9E}" name="Phillips, Brian A." initials="BP" userId="S::brian.a.phillips@accenture.com::fd3f7a40-fe05-45de-b5b1-c35c3497a705" providerId="AD"/>
  <p188:author id="{A64F4E64-21BD-341B-4F7F-1B4E7D4D8E61}" name="Saltzman, Jeffrey L (EHS)" initials="S(" userId="S::jeffrey.l.saltzman@mass.gov::1585f27a-ed0b-4138-a7a0-82d313509a8a" providerId="AD"/>
  <p188:author id="{F6D46576-0DAA-B88C-2BDF-9DEB77C9E93E}" name="Shim, Claire (EHS)" initials="CS" userId="S::Claire.Shim2@mass.gov::ef089def-7b08-413f-8987-780bf157fec7" providerId="AD"/>
  <p188:author id="{6661E8B4-7F07-8E44-6900-DCBB952160DB}" name="Davidson, Kristin M." initials="DK" userId="S::kristin.m.davidson_accenture.com#ext#@massgov.onmicrosoft.com::7fe6b212-c6d8-499f-a07a-01af9a335de3" providerId="AD"/>
  <p188:author id="{505AE4BC-9D84-AE6E-5592-27CCEE106D19}" name="Leah Klein" initials="LK" userId="S::lklein_hhaexchange.com#ext#@massgov.onmicrosoft.com::3abb8b75-cadd-4c0d-b328-35c995f53549" providerId="AD"/>
  <p188:author id="{280633BE-CF65-B183-0A4F-FB3535EA413B}" name="Davidson, Kristin M (EHS)" initials="KD" userId="S::Kristin.M.Davidson@mass.gov::5fc7f664-9bf3-438c-a617-42e2ed89b100" providerId="AD"/>
  <p188:author id="{59CA65ED-09EB-EF75-CE64-61F3CFD2CD36}" name="Davidson, Kristin M (EHS)" initials="D(" userId="S::kristin.m.davidson@mass.gov::5fc7f664-9bf3-438c-a617-42e2ed89b100" providerId="AD"/>
  <p188:author id="{3DC1E0F6-7D9B-3D93-632F-82AA03697F86}" name="Leah Klein" initials="LK" userId="S::lklein@hhaexchange.com::44d45903-5de1-44af-8e18-2e2006a9e5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6DCE5"/>
    <a:srgbClr val="D0D0D0"/>
    <a:srgbClr val="274E88"/>
    <a:srgbClr val="0563C1"/>
    <a:srgbClr val="F7F7F7"/>
    <a:srgbClr val="ED7D31"/>
    <a:srgbClr val="FF00FF"/>
    <a:srgbClr val="284F88"/>
    <a:srgbClr val="002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pos="216"/>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CB855-3FE6-1DBE-247D-181830725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4519C2-1F9F-8F1E-B5BA-1DD8169D8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ECB2B-9CE5-C048-821E-5D55B08083D1}" type="datetimeFigureOut">
              <a:rPr lang="en-US" smtClean="0"/>
              <a:t>5/4/2026</a:t>
            </a:fld>
            <a:endParaRPr lang="en-US"/>
          </a:p>
        </p:txBody>
      </p:sp>
      <p:sp>
        <p:nvSpPr>
          <p:cNvPr id="4" name="Footer Placeholder 3">
            <a:extLst>
              <a:ext uri="{FF2B5EF4-FFF2-40B4-BE49-F238E27FC236}">
                <a16:creationId xmlns:a16="http://schemas.microsoft.com/office/drawing/2014/main" id="{1847750D-58A1-44F0-63E1-E35883182D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E3F75A-CBD5-9C66-EB97-5E37382FB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6F0728-2FF0-C249-8D62-2AFD3C36CAB6}" type="slidenum">
              <a:rPr lang="en-US" smtClean="0"/>
              <a:t>‹#›</a:t>
            </a:fld>
            <a:endParaRPr lang="en-US"/>
          </a:p>
        </p:txBody>
      </p:sp>
    </p:spTree>
    <p:extLst>
      <p:ext uri="{BB962C8B-B14F-4D97-AF65-F5344CB8AC3E}">
        <p14:creationId xmlns:p14="http://schemas.microsoft.com/office/powerpoint/2010/main" val="294225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BC56F-86F9-E049-B032-523BA10C8FD2}"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301BA-A21B-0C4E-9D17-F58B51CAED0E}" type="slidenum">
              <a:rPr lang="en-US" smtClean="0"/>
              <a:t>‹#›</a:t>
            </a:fld>
            <a:endParaRPr lang="en-US"/>
          </a:p>
        </p:txBody>
      </p:sp>
    </p:spTree>
    <p:extLst>
      <p:ext uri="{BB962C8B-B14F-4D97-AF65-F5344CB8AC3E}">
        <p14:creationId xmlns:p14="http://schemas.microsoft.com/office/powerpoint/2010/main" val="233899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2</a:t>
            </a:fld>
            <a:endParaRPr lang="en-US"/>
          </a:p>
        </p:txBody>
      </p:sp>
    </p:spTree>
    <p:extLst>
      <p:ext uri="{BB962C8B-B14F-4D97-AF65-F5344CB8AC3E}">
        <p14:creationId xmlns:p14="http://schemas.microsoft.com/office/powerpoint/2010/main" val="204278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11</a:t>
            </a:fld>
            <a:endParaRPr lang="en-US"/>
          </a:p>
        </p:txBody>
      </p:sp>
    </p:spTree>
    <p:extLst>
      <p:ext uri="{BB962C8B-B14F-4D97-AF65-F5344CB8AC3E}">
        <p14:creationId xmlns:p14="http://schemas.microsoft.com/office/powerpoint/2010/main" val="225969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12</a:t>
            </a:fld>
            <a:endParaRPr lang="en-US"/>
          </a:p>
        </p:txBody>
      </p:sp>
    </p:spTree>
    <p:extLst>
      <p:ext uri="{BB962C8B-B14F-4D97-AF65-F5344CB8AC3E}">
        <p14:creationId xmlns:p14="http://schemas.microsoft.com/office/powerpoint/2010/main" val="82428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13</a:t>
            </a:fld>
            <a:endParaRPr lang="en-US"/>
          </a:p>
        </p:txBody>
      </p:sp>
    </p:spTree>
    <p:extLst>
      <p:ext uri="{BB962C8B-B14F-4D97-AF65-F5344CB8AC3E}">
        <p14:creationId xmlns:p14="http://schemas.microsoft.com/office/powerpoint/2010/main" val="132838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2C5B-430E-8C77-ADE2-34D9BA5CD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BF6D1-421A-CF4F-23E7-7CD8F5487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A0B5B-0B9B-071A-7BE9-8A0CB5A57A66}"/>
              </a:ext>
            </a:extLst>
          </p:cNvPr>
          <p:cNvSpPr>
            <a:spLocks noGrp="1"/>
          </p:cNvSpPr>
          <p:nvPr>
            <p:ph type="body" idx="1"/>
          </p:nvPr>
        </p:nvSpPr>
        <p:spPr/>
        <p:txBody>
          <a:bodyPr/>
          <a:lstStyle/>
          <a:p>
            <a:r>
              <a:rPr lang="en-US"/>
              <a:t>Presenter: Jim </a:t>
            </a:r>
          </a:p>
        </p:txBody>
      </p:sp>
      <p:sp>
        <p:nvSpPr>
          <p:cNvPr id="4" name="Slide Number Placeholder 3">
            <a:extLst>
              <a:ext uri="{FF2B5EF4-FFF2-40B4-BE49-F238E27FC236}">
                <a16:creationId xmlns:a16="http://schemas.microsoft.com/office/drawing/2014/main" id="{02449C97-3642-EF90-DC4C-DFDCB0D5D19E}"/>
              </a:ext>
            </a:extLst>
          </p:cNvPr>
          <p:cNvSpPr>
            <a:spLocks noGrp="1"/>
          </p:cNvSpPr>
          <p:nvPr>
            <p:ph type="sldNum" sz="quarter" idx="5"/>
          </p:nvPr>
        </p:nvSpPr>
        <p:spPr/>
        <p:txBody>
          <a:bodyPr/>
          <a:lstStyle/>
          <a:p>
            <a:fld id="{8E7301BA-A21B-0C4E-9D17-F58B51CAED0E}" type="slidenum">
              <a:rPr lang="en-US" smtClean="0"/>
              <a:t>14</a:t>
            </a:fld>
            <a:endParaRPr lang="en-US"/>
          </a:p>
        </p:txBody>
      </p:sp>
    </p:spTree>
    <p:extLst>
      <p:ext uri="{BB962C8B-B14F-4D97-AF65-F5344CB8AC3E}">
        <p14:creationId xmlns:p14="http://schemas.microsoft.com/office/powerpoint/2010/main" val="184847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D290-C090-910F-A796-9274D9F7E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1AF5F-3898-1F7C-1FD7-29F20E1F8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BECFB-0242-ACB4-66FB-6CE21C1104AB}"/>
              </a:ext>
            </a:extLst>
          </p:cNvPr>
          <p:cNvSpPr>
            <a:spLocks noGrp="1"/>
          </p:cNvSpPr>
          <p:nvPr>
            <p:ph type="body" idx="1"/>
          </p:nvPr>
        </p:nvSpPr>
        <p:spPr/>
        <p:txBody>
          <a:bodyPr/>
          <a:lstStyle/>
          <a:p>
            <a:r>
              <a:rPr lang="en-US">
                <a:solidFill>
                  <a:srgbClr val="000000"/>
                </a:solidFill>
              </a:rPr>
              <a:t>Presenter: Jim </a:t>
            </a:r>
            <a:endParaRPr lang="en-US"/>
          </a:p>
          <a:p>
            <a:endParaRPr lang="en-US" sz="1800">
              <a:cs typeface="Calibri"/>
            </a:endParaRPr>
          </a:p>
        </p:txBody>
      </p:sp>
      <p:sp>
        <p:nvSpPr>
          <p:cNvPr id="4" name="Slide Number Placeholder 3">
            <a:extLst>
              <a:ext uri="{FF2B5EF4-FFF2-40B4-BE49-F238E27FC236}">
                <a16:creationId xmlns:a16="http://schemas.microsoft.com/office/drawing/2014/main" id="{AACEE703-57D3-632F-DC33-0621F3BC81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1BA-A21B-0C4E-9D17-F58B51CAED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42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16</a:t>
            </a:fld>
            <a:endParaRPr lang="en-US"/>
          </a:p>
        </p:txBody>
      </p:sp>
    </p:spTree>
    <p:extLst>
      <p:ext uri="{BB962C8B-B14F-4D97-AF65-F5344CB8AC3E}">
        <p14:creationId xmlns:p14="http://schemas.microsoft.com/office/powerpoint/2010/main" val="299895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17</a:t>
            </a:fld>
            <a:endParaRPr lang="en-US"/>
          </a:p>
        </p:txBody>
      </p:sp>
    </p:spTree>
    <p:extLst>
      <p:ext uri="{BB962C8B-B14F-4D97-AF65-F5344CB8AC3E}">
        <p14:creationId xmlns:p14="http://schemas.microsoft.com/office/powerpoint/2010/main" val="223648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18</a:t>
            </a:fld>
            <a:endParaRPr lang="en-US"/>
          </a:p>
        </p:txBody>
      </p:sp>
    </p:spTree>
    <p:extLst>
      <p:ext uri="{BB962C8B-B14F-4D97-AF65-F5344CB8AC3E}">
        <p14:creationId xmlns:p14="http://schemas.microsoft.com/office/powerpoint/2010/main" val="374152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19</a:t>
            </a:fld>
            <a:endParaRPr lang="en-US"/>
          </a:p>
        </p:txBody>
      </p:sp>
    </p:spTree>
    <p:extLst>
      <p:ext uri="{BB962C8B-B14F-4D97-AF65-F5344CB8AC3E}">
        <p14:creationId xmlns:p14="http://schemas.microsoft.com/office/powerpoint/2010/main" val="185238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20</a:t>
            </a:fld>
            <a:endParaRPr lang="en-US"/>
          </a:p>
        </p:txBody>
      </p:sp>
    </p:spTree>
    <p:extLst>
      <p:ext uri="{BB962C8B-B14F-4D97-AF65-F5344CB8AC3E}">
        <p14:creationId xmlns:p14="http://schemas.microsoft.com/office/powerpoint/2010/main" val="253918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3</a:t>
            </a:fld>
            <a:endParaRPr lang="en-US"/>
          </a:p>
        </p:txBody>
      </p:sp>
    </p:spTree>
    <p:extLst>
      <p:ext uri="{BB962C8B-B14F-4D97-AF65-F5344CB8AC3E}">
        <p14:creationId xmlns:p14="http://schemas.microsoft.com/office/powerpoint/2010/main" val="1881017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21</a:t>
            </a:fld>
            <a:endParaRPr lang="en-US"/>
          </a:p>
        </p:txBody>
      </p:sp>
    </p:spTree>
    <p:extLst>
      <p:ext uri="{BB962C8B-B14F-4D97-AF65-F5344CB8AC3E}">
        <p14:creationId xmlns:p14="http://schemas.microsoft.com/office/powerpoint/2010/main" val="3322475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96E3-1213-31AB-9829-38757D790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A0B37-516D-CF79-31AA-97B4C53E3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D02A0-A989-6A33-47F9-1E1DC872F1A2}"/>
              </a:ext>
            </a:extLst>
          </p:cNvPr>
          <p:cNvSpPr>
            <a:spLocks noGrp="1"/>
          </p:cNvSpPr>
          <p:nvPr>
            <p:ph type="body" idx="1"/>
          </p:nvPr>
        </p:nvSpPr>
        <p:spPr/>
        <p:txBody>
          <a:bodyPr/>
          <a:lstStyle/>
          <a:p>
            <a:r>
              <a:rPr lang="en-US"/>
              <a:t>Presenter: Kristin</a:t>
            </a:r>
          </a:p>
        </p:txBody>
      </p:sp>
      <p:sp>
        <p:nvSpPr>
          <p:cNvPr id="4" name="Slide Number Placeholder 3">
            <a:extLst>
              <a:ext uri="{FF2B5EF4-FFF2-40B4-BE49-F238E27FC236}">
                <a16:creationId xmlns:a16="http://schemas.microsoft.com/office/drawing/2014/main" id="{FB30205D-15B1-BBF4-E8D7-1A49761465AB}"/>
              </a:ext>
            </a:extLst>
          </p:cNvPr>
          <p:cNvSpPr>
            <a:spLocks noGrp="1"/>
          </p:cNvSpPr>
          <p:nvPr>
            <p:ph type="sldNum" sz="quarter" idx="5"/>
          </p:nvPr>
        </p:nvSpPr>
        <p:spPr/>
        <p:txBody>
          <a:bodyPr/>
          <a:lstStyle/>
          <a:p>
            <a:fld id="{8E7301BA-A21B-0C4E-9D17-F58B51CAED0E}" type="slidenum">
              <a:rPr lang="en-US" smtClean="0"/>
              <a:t>22</a:t>
            </a:fld>
            <a:endParaRPr lang="en-US"/>
          </a:p>
        </p:txBody>
      </p:sp>
    </p:spTree>
    <p:extLst>
      <p:ext uri="{BB962C8B-B14F-4D97-AF65-F5344CB8AC3E}">
        <p14:creationId xmlns:p14="http://schemas.microsoft.com/office/powerpoint/2010/main" val="167347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23</a:t>
            </a:fld>
            <a:endParaRPr lang="en-US"/>
          </a:p>
        </p:txBody>
      </p:sp>
    </p:spTree>
    <p:extLst>
      <p:ext uri="{BB962C8B-B14F-4D97-AF65-F5344CB8AC3E}">
        <p14:creationId xmlns:p14="http://schemas.microsoft.com/office/powerpoint/2010/main" val="57503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24</a:t>
            </a:fld>
            <a:endParaRPr lang="en-US"/>
          </a:p>
        </p:txBody>
      </p:sp>
    </p:spTree>
    <p:extLst>
      <p:ext uri="{BB962C8B-B14F-4D97-AF65-F5344CB8AC3E}">
        <p14:creationId xmlns:p14="http://schemas.microsoft.com/office/powerpoint/2010/main" val="39365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8F347-90D5-1404-CC7E-253FC8E28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FEA6C-2C12-AE96-C259-E8E8E91DA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BC2F0-4CC2-BD8B-9097-FB85628A3115}"/>
              </a:ext>
            </a:extLst>
          </p:cNvPr>
          <p:cNvSpPr>
            <a:spLocks noGrp="1"/>
          </p:cNvSpPr>
          <p:nvPr>
            <p:ph type="body" idx="1"/>
          </p:nvPr>
        </p:nvSpPr>
        <p:spPr/>
        <p:txBody>
          <a:bodyPr/>
          <a:lstStyle/>
          <a:p>
            <a:r>
              <a:rPr lang="en-US"/>
              <a:t>Presenter: Kristin</a:t>
            </a:r>
          </a:p>
        </p:txBody>
      </p:sp>
      <p:sp>
        <p:nvSpPr>
          <p:cNvPr id="4" name="Slide Number Placeholder 3">
            <a:extLst>
              <a:ext uri="{FF2B5EF4-FFF2-40B4-BE49-F238E27FC236}">
                <a16:creationId xmlns:a16="http://schemas.microsoft.com/office/drawing/2014/main" id="{EBA164C8-9105-1F80-455D-10DACF96A1B6}"/>
              </a:ext>
            </a:extLst>
          </p:cNvPr>
          <p:cNvSpPr>
            <a:spLocks noGrp="1"/>
          </p:cNvSpPr>
          <p:nvPr>
            <p:ph type="sldNum" sz="quarter" idx="5"/>
          </p:nvPr>
        </p:nvSpPr>
        <p:spPr/>
        <p:txBody>
          <a:bodyPr/>
          <a:lstStyle/>
          <a:p>
            <a:fld id="{8E7301BA-A21B-0C4E-9D17-F58B51CAED0E}" type="slidenum">
              <a:rPr lang="en-US" smtClean="0"/>
              <a:t>25</a:t>
            </a:fld>
            <a:endParaRPr lang="en-US"/>
          </a:p>
        </p:txBody>
      </p:sp>
    </p:spTree>
    <p:extLst>
      <p:ext uri="{BB962C8B-B14F-4D97-AF65-F5344CB8AC3E}">
        <p14:creationId xmlns:p14="http://schemas.microsoft.com/office/powerpoint/2010/main" val="1591855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339E5-3559-B3B8-7B7B-627C37317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95B3C-9AF6-A9C4-82E2-046A6F703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76B1E-765B-B9A4-2C2D-93E3C3671A40}"/>
              </a:ext>
            </a:extLst>
          </p:cNvPr>
          <p:cNvSpPr>
            <a:spLocks noGrp="1"/>
          </p:cNvSpPr>
          <p:nvPr>
            <p:ph type="body" idx="1"/>
          </p:nvPr>
        </p:nvSpPr>
        <p:spPr/>
        <p:txBody>
          <a:bodyPr/>
          <a:lstStyle/>
          <a:p>
            <a:r>
              <a:rPr lang="en-US"/>
              <a:t>Speaker: Kristin</a:t>
            </a:r>
          </a:p>
          <a:p>
            <a:r>
              <a:rPr lang="en-US" b="1"/>
              <a:t>This section will cover some of the most common roadblocks identified for visit to claims matching including the following: </a:t>
            </a:r>
            <a:endParaRPr lang="en-US">
              <a:ea typeface="Calibri"/>
              <a:cs typeface="Calibri"/>
            </a:endParaRPr>
          </a:p>
          <a:p>
            <a:endParaRPr lang="en-US"/>
          </a:p>
          <a:p>
            <a:pPr marL="285750" indent="-285750">
              <a:lnSpc>
                <a:spcPct val="150000"/>
              </a:lnSpc>
              <a:buFont typeface="Arial,Sans-Serif"/>
              <a:buChar char="•"/>
            </a:pPr>
            <a:r>
              <a:rPr lang="en-US"/>
              <a:t>Timing of the EVV visit and claims submission</a:t>
            </a:r>
          </a:p>
          <a:p>
            <a:pPr marL="285750" indent="-285750">
              <a:lnSpc>
                <a:spcPct val="150000"/>
              </a:lnSpc>
              <a:buFont typeface="Arial,Sans-Serif"/>
              <a:buChar char="•"/>
            </a:pPr>
            <a:r>
              <a:rPr lang="en-US"/>
              <a:t>Service code matching</a:t>
            </a:r>
          </a:p>
          <a:p>
            <a:pPr marL="285750" indent="-285750">
              <a:lnSpc>
                <a:spcPct val="150000"/>
              </a:lnSpc>
              <a:buFont typeface="Arial,Sans-Serif"/>
              <a:buChar char="•"/>
            </a:pPr>
            <a:r>
              <a:rPr lang="en-US"/>
              <a:t>Unit matching</a:t>
            </a:r>
          </a:p>
          <a:p>
            <a:pPr marL="285750" indent="-285750">
              <a:lnSpc>
                <a:spcPct val="150000"/>
              </a:lnSpc>
              <a:buFont typeface="Arial,Sans-Serif"/>
              <a:buChar char="•"/>
            </a:pPr>
            <a:r>
              <a:rPr lang="en-US"/>
              <a:t>Rounding Rules</a:t>
            </a: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D1531D13-D928-34F3-8350-95FC56680E65}"/>
              </a:ext>
            </a:extLst>
          </p:cNvPr>
          <p:cNvSpPr>
            <a:spLocks noGrp="1"/>
          </p:cNvSpPr>
          <p:nvPr>
            <p:ph type="sldNum" sz="quarter" idx="5"/>
          </p:nvPr>
        </p:nvSpPr>
        <p:spPr/>
        <p:txBody>
          <a:bodyPr/>
          <a:lstStyle/>
          <a:p>
            <a:fld id="{8E7301BA-A21B-0C4E-9D17-F58B51CAED0E}" type="slidenum">
              <a:rPr lang="en-US" smtClean="0"/>
              <a:t>26</a:t>
            </a:fld>
            <a:endParaRPr lang="en-US"/>
          </a:p>
        </p:txBody>
      </p:sp>
    </p:spTree>
    <p:extLst>
      <p:ext uri="{BB962C8B-B14F-4D97-AF65-F5344CB8AC3E}">
        <p14:creationId xmlns:p14="http://schemas.microsoft.com/office/powerpoint/2010/main" val="1360600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27</a:t>
            </a:fld>
            <a:endParaRPr lang="en-US"/>
          </a:p>
        </p:txBody>
      </p:sp>
    </p:spTree>
    <p:extLst>
      <p:ext uri="{BB962C8B-B14F-4D97-AF65-F5344CB8AC3E}">
        <p14:creationId xmlns:p14="http://schemas.microsoft.com/office/powerpoint/2010/main" val="1306181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28</a:t>
            </a:fld>
            <a:endParaRPr lang="en-US"/>
          </a:p>
        </p:txBody>
      </p:sp>
    </p:spTree>
    <p:extLst>
      <p:ext uri="{BB962C8B-B14F-4D97-AF65-F5344CB8AC3E}">
        <p14:creationId xmlns:p14="http://schemas.microsoft.com/office/powerpoint/2010/main" val="4052095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29</a:t>
            </a:fld>
            <a:endParaRPr lang="en-US"/>
          </a:p>
        </p:txBody>
      </p:sp>
    </p:spTree>
    <p:extLst>
      <p:ext uri="{BB962C8B-B14F-4D97-AF65-F5344CB8AC3E}">
        <p14:creationId xmlns:p14="http://schemas.microsoft.com/office/powerpoint/2010/main" val="108989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30</a:t>
            </a:fld>
            <a:endParaRPr lang="en-US"/>
          </a:p>
        </p:txBody>
      </p:sp>
    </p:spTree>
    <p:extLst>
      <p:ext uri="{BB962C8B-B14F-4D97-AF65-F5344CB8AC3E}">
        <p14:creationId xmlns:p14="http://schemas.microsoft.com/office/powerpoint/2010/main" val="40861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4</a:t>
            </a:fld>
            <a:endParaRPr lang="en-US"/>
          </a:p>
        </p:txBody>
      </p:sp>
    </p:spTree>
    <p:extLst>
      <p:ext uri="{BB962C8B-B14F-4D97-AF65-F5344CB8AC3E}">
        <p14:creationId xmlns:p14="http://schemas.microsoft.com/office/powerpoint/2010/main" val="2142174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31</a:t>
            </a:fld>
            <a:endParaRPr lang="en-US"/>
          </a:p>
        </p:txBody>
      </p:sp>
    </p:spTree>
    <p:extLst>
      <p:ext uri="{BB962C8B-B14F-4D97-AF65-F5344CB8AC3E}">
        <p14:creationId xmlns:p14="http://schemas.microsoft.com/office/powerpoint/2010/main" val="85133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32</a:t>
            </a:fld>
            <a:endParaRPr lang="en-US"/>
          </a:p>
        </p:txBody>
      </p:sp>
    </p:spTree>
    <p:extLst>
      <p:ext uri="{BB962C8B-B14F-4D97-AF65-F5344CB8AC3E}">
        <p14:creationId xmlns:p14="http://schemas.microsoft.com/office/powerpoint/2010/main" val="3786559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33</a:t>
            </a:fld>
            <a:endParaRPr lang="en-US"/>
          </a:p>
        </p:txBody>
      </p:sp>
    </p:spTree>
    <p:extLst>
      <p:ext uri="{BB962C8B-B14F-4D97-AF65-F5344CB8AC3E}">
        <p14:creationId xmlns:p14="http://schemas.microsoft.com/office/powerpoint/2010/main" val="2118987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Kristin</a:t>
            </a:r>
          </a:p>
        </p:txBody>
      </p:sp>
      <p:sp>
        <p:nvSpPr>
          <p:cNvPr id="4" name="Slide Number Placeholder 3"/>
          <p:cNvSpPr>
            <a:spLocks noGrp="1"/>
          </p:cNvSpPr>
          <p:nvPr>
            <p:ph type="sldNum" sz="quarter" idx="5"/>
          </p:nvPr>
        </p:nvSpPr>
        <p:spPr/>
        <p:txBody>
          <a:bodyPr/>
          <a:lstStyle/>
          <a:p>
            <a:fld id="{8E7301BA-A21B-0C4E-9D17-F58B51CAED0E}" type="slidenum">
              <a:rPr lang="en-US" smtClean="0"/>
              <a:t>34</a:t>
            </a:fld>
            <a:endParaRPr lang="en-US"/>
          </a:p>
        </p:txBody>
      </p:sp>
    </p:spTree>
    <p:extLst>
      <p:ext uri="{BB962C8B-B14F-4D97-AF65-F5344CB8AC3E}">
        <p14:creationId xmlns:p14="http://schemas.microsoft.com/office/powerpoint/2010/main" val="2858731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03E2-EA88-556F-5C9A-3CC857863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5CE2E-2C55-6272-90F2-A4DB9D62E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ECDEA-86B0-56E5-34B4-89C882F3E151}"/>
              </a:ext>
            </a:extLst>
          </p:cNvPr>
          <p:cNvSpPr>
            <a:spLocks noGrp="1"/>
          </p:cNvSpPr>
          <p:nvPr>
            <p:ph type="body" idx="1"/>
          </p:nvPr>
        </p:nvSpPr>
        <p:spPr/>
        <p:txBody>
          <a:bodyPr/>
          <a:lstStyle/>
          <a:p>
            <a:r>
              <a:rPr lang="en-US"/>
              <a:t>Presenter: Leah</a:t>
            </a:r>
          </a:p>
        </p:txBody>
      </p:sp>
      <p:sp>
        <p:nvSpPr>
          <p:cNvPr id="4" name="Slide Number Placeholder 3">
            <a:extLst>
              <a:ext uri="{FF2B5EF4-FFF2-40B4-BE49-F238E27FC236}">
                <a16:creationId xmlns:a16="http://schemas.microsoft.com/office/drawing/2014/main" id="{B9755BB3-7C77-A6C9-C999-B737C23DFB86}"/>
              </a:ext>
            </a:extLst>
          </p:cNvPr>
          <p:cNvSpPr>
            <a:spLocks noGrp="1"/>
          </p:cNvSpPr>
          <p:nvPr>
            <p:ph type="sldNum" sz="quarter" idx="5"/>
          </p:nvPr>
        </p:nvSpPr>
        <p:spPr/>
        <p:txBody>
          <a:bodyPr/>
          <a:lstStyle/>
          <a:p>
            <a:fld id="{8E7301BA-A21B-0C4E-9D17-F58B51CAED0E}" type="slidenum">
              <a:rPr lang="en-US" smtClean="0"/>
              <a:t>35</a:t>
            </a:fld>
            <a:endParaRPr lang="en-US"/>
          </a:p>
        </p:txBody>
      </p:sp>
    </p:spTree>
    <p:extLst>
      <p:ext uri="{BB962C8B-B14F-4D97-AF65-F5344CB8AC3E}">
        <p14:creationId xmlns:p14="http://schemas.microsoft.com/office/powerpoint/2010/main" val="2070667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Leah</a:t>
            </a:r>
          </a:p>
        </p:txBody>
      </p:sp>
      <p:sp>
        <p:nvSpPr>
          <p:cNvPr id="4" name="Slide Number Placeholder 3"/>
          <p:cNvSpPr>
            <a:spLocks noGrp="1"/>
          </p:cNvSpPr>
          <p:nvPr>
            <p:ph type="sldNum" sz="quarter" idx="5"/>
          </p:nvPr>
        </p:nvSpPr>
        <p:spPr/>
        <p:txBody>
          <a:bodyPr/>
          <a:lstStyle/>
          <a:p>
            <a:fld id="{8E7301BA-A21B-0C4E-9D17-F58B51CAED0E}" type="slidenum">
              <a:rPr lang="en-US" smtClean="0"/>
              <a:t>36</a:t>
            </a:fld>
            <a:endParaRPr lang="en-US"/>
          </a:p>
        </p:txBody>
      </p:sp>
    </p:spTree>
    <p:extLst>
      <p:ext uri="{BB962C8B-B14F-4D97-AF65-F5344CB8AC3E}">
        <p14:creationId xmlns:p14="http://schemas.microsoft.com/office/powerpoint/2010/main" val="2179902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Leah</a:t>
            </a:r>
          </a:p>
        </p:txBody>
      </p:sp>
      <p:sp>
        <p:nvSpPr>
          <p:cNvPr id="4" name="Slide Number Placeholder 3"/>
          <p:cNvSpPr>
            <a:spLocks noGrp="1"/>
          </p:cNvSpPr>
          <p:nvPr>
            <p:ph type="sldNum" sz="quarter" idx="5"/>
          </p:nvPr>
        </p:nvSpPr>
        <p:spPr/>
        <p:txBody>
          <a:bodyPr/>
          <a:lstStyle/>
          <a:p>
            <a:fld id="{8E7301BA-A21B-0C4E-9D17-F58B51CAED0E}" type="slidenum">
              <a:rPr lang="en-US" smtClean="0"/>
              <a:t>37</a:t>
            </a:fld>
            <a:endParaRPr lang="en-US"/>
          </a:p>
        </p:txBody>
      </p:sp>
    </p:spTree>
    <p:extLst>
      <p:ext uri="{BB962C8B-B14F-4D97-AF65-F5344CB8AC3E}">
        <p14:creationId xmlns:p14="http://schemas.microsoft.com/office/powerpoint/2010/main" val="1895495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Leah</a:t>
            </a:r>
          </a:p>
        </p:txBody>
      </p:sp>
      <p:sp>
        <p:nvSpPr>
          <p:cNvPr id="4" name="Slide Number Placeholder 3"/>
          <p:cNvSpPr>
            <a:spLocks noGrp="1"/>
          </p:cNvSpPr>
          <p:nvPr>
            <p:ph type="sldNum" sz="quarter" idx="5"/>
          </p:nvPr>
        </p:nvSpPr>
        <p:spPr/>
        <p:txBody>
          <a:bodyPr/>
          <a:lstStyle/>
          <a:p>
            <a:fld id="{8E7301BA-A21B-0C4E-9D17-F58B51CAED0E}" type="slidenum">
              <a:rPr lang="en-US" smtClean="0"/>
              <a:t>38</a:t>
            </a:fld>
            <a:endParaRPr lang="en-US"/>
          </a:p>
        </p:txBody>
      </p:sp>
    </p:spTree>
    <p:extLst>
      <p:ext uri="{BB962C8B-B14F-4D97-AF65-F5344CB8AC3E}">
        <p14:creationId xmlns:p14="http://schemas.microsoft.com/office/powerpoint/2010/main" val="2028863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Leah</a:t>
            </a:r>
          </a:p>
        </p:txBody>
      </p:sp>
      <p:sp>
        <p:nvSpPr>
          <p:cNvPr id="4" name="Slide Number Placeholder 3"/>
          <p:cNvSpPr>
            <a:spLocks noGrp="1"/>
          </p:cNvSpPr>
          <p:nvPr>
            <p:ph type="sldNum" sz="quarter" idx="5"/>
          </p:nvPr>
        </p:nvSpPr>
        <p:spPr/>
        <p:txBody>
          <a:bodyPr/>
          <a:lstStyle/>
          <a:p>
            <a:fld id="{8E7301BA-A21B-0C4E-9D17-F58B51CAED0E}" type="slidenum">
              <a:rPr lang="en-US" smtClean="0"/>
              <a:t>39</a:t>
            </a:fld>
            <a:endParaRPr lang="en-US"/>
          </a:p>
        </p:txBody>
      </p:sp>
    </p:spTree>
    <p:extLst>
      <p:ext uri="{BB962C8B-B14F-4D97-AF65-F5344CB8AC3E}">
        <p14:creationId xmlns:p14="http://schemas.microsoft.com/office/powerpoint/2010/main" val="3308570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43B0-08CF-0CBB-AC52-E5959B44E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E67B9-562B-82A4-FFD9-5638D6E55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2D9C4-E2BC-044C-0353-DE444B5AC472}"/>
              </a:ext>
            </a:extLst>
          </p:cNvPr>
          <p:cNvSpPr>
            <a:spLocks noGrp="1"/>
          </p:cNvSpPr>
          <p:nvPr>
            <p:ph type="body" idx="1"/>
          </p:nvPr>
        </p:nvSpPr>
        <p:spPr/>
        <p:txBody>
          <a:bodyPr/>
          <a:lstStyle/>
          <a:p>
            <a:r>
              <a:rPr lang="en-US"/>
              <a:t>Presenter: Leah</a:t>
            </a:r>
          </a:p>
        </p:txBody>
      </p:sp>
      <p:sp>
        <p:nvSpPr>
          <p:cNvPr id="4" name="Slide Number Placeholder 3">
            <a:extLst>
              <a:ext uri="{FF2B5EF4-FFF2-40B4-BE49-F238E27FC236}">
                <a16:creationId xmlns:a16="http://schemas.microsoft.com/office/drawing/2014/main" id="{712B26FB-6594-4300-ADEA-022F9B7F44DA}"/>
              </a:ext>
            </a:extLst>
          </p:cNvPr>
          <p:cNvSpPr>
            <a:spLocks noGrp="1"/>
          </p:cNvSpPr>
          <p:nvPr>
            <p:ph type="sldNum" sz="quarter" idx="5"/>
          </p:nvPr>
        </p:nvSpPr>
        <p:spPr/>
        <p:txBody>
          <a:bodyPr/>
          <a:lstStyle/>
          <a:p>
            <a:fld id="{8E7301BA-A21B-0C4E-9D17-F58B51CAED0E}" type="slidenum">
              <a:rPr lang="en-US" smtClean="0"/>
              <a:t>40</a:t>
            </a:fld>
            <a:endParaRPr lang="en-US"/>
          </a:p>
        </p:txBody>
      </p:sp>
    </p:spTree>
    <p:extLst>
      <p:ext uri="{BB962C8B-B14F-4D97-AF65-F5344CB8AC3E}">
        <p14:creationId xmlns:p14="http://schemas.microsoft.com/office/powerpoint/2010/main" val="339968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5</a:t>
            </a:fld>
            <a:endParaRPr lang="en-US"/>
          </a:p>
        </p:txBody>
      </p:sp>
    </p:spTree>
    <p:extLst>
      <p:ext uri="{BB962C8B-B14F-4D97-AF65-F5344CB8AC3E}">
        <p14:creationId xmlns:p14="http://schemas.microsoft.com/office/powerpoint/2010/main" val="2467026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ACAA5-B676-BC36-6C16-FB6272EB8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DF6C6-26DC-73D6-26A4-2D96213BC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7C1B6-829C-9294-F50F-D99016121178}"/>
              </a:ext>
            </a:extLst>
          </p:cNvPr>
          <p:cNvSpPr>
            <a:spLocks noGrp="1"/>
          </p:cNvSpPr>
          <p:nvPr>
            <p:ph type="body" idx="1"/>
          </p:nvPr>
        </p:nvSpPr>
        <p:spPr/>
        <p:txBody>
          <a:bodyPr/>
          <a:lstStyle/>
          <a:p>
            <a:r>
              <a:rPr lang="en-US"/>
              <a:t>Presenter</a:t>
            </a:r>
            <a:r>
              <a:rPr lang="en-US">
                <a:effectLst/>
              </a:rPr>
              <a:t>: </a:t>
            </a:r>
            <a:r>
              <a:rPr lang="en-US"/>
              <a:t>Leah</a:t>
            </a:r>
          </a:p>
        </p:txBody>
      </p:sp>
      <p:sp>
        <p:nvSpPr>
          <p:cNvPr id="4" name="Slide Number Placeholder 3">
            <a:extLst>
              <a:ext uri="{FF2B5EF4-FFF2-40B4-BE49-F238E27FC236}">
                <a16:creationId xmlns:a16="http://schemas.microsoft.com/office/drawing/2014/main" id="{FBF10836-53F0-8D36-9135-EE57AD19EBCD}"/>
              </a:ext>
            </a:extLst>
          </p:cNvPr>
          <p:cNvSpPr>
            <a:spLocks noGrp="1"/>
          </p:cNvSpPr>
          <p:nvPr>
            <p:ph type="sldNum" sz="quarter" idx="5"/>
          </p:nvPr>
        </p:nvSpPr>
        <p:spPr/>
        <p:txBody>
          <a:bodyPr/>
          <a:lstStyle/>
          <a:p>
            <a:fld id="{8E7301BA-A21B-0C4E-9D17-F58B51CAED0E}" type="slidenum">
              <a:rPr lang="en-US" smtClean="0"/>
              <a:t>41</a:t>
            </a:fld>
            <a:endParaRPr lang="en-US"/>
          </a:p>
        </p:txBody>
      </p:sp>
    </p:spTree>
    <p:extLst>
      <p:ext uri="{BB962C8B-B14F-4D97-AF65-F5344CB8AC3E}">
        <p14:creationId xmlns:p14="http://schemas.microsoft.com/office/powerpoint/2010/main" val="2887292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7301BA-A21B-0C4E-9D17-F58B51CAED0E}" type="slidenum">
              <a:rPr lang="en-US" smtClean="0"/>
              <a:t>42</a:t>
            </a:fld>
            <a:endParaRPr lang="en-US"/>
          </a:p>
        </p:txBody>
      </p:sp>
    </p:spTree>
    <p:extLst>
      <p:ext uri="{BB962C8B-B14F-4D97-AF65-F5344CB8AC3E}">
        <p14:creationId xmlns:p14="http://schemas.microsoft.com/office/powerpoint/2010/main" val="157162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7BAC-0736-731E-0FA6-BA3509A91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E50C1-A2A6-EB45-CF44-4056A231E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E507A-B727-5410-6682-50F9B847ED1B}"/>
              </a:ext>
            </a:extLst>
          </p:cNvPr>
          <p:cNvSpPr>
            <a:spLocks noGrp="1"/>
          </p:cNvSpPr>
          <p:nvPr>
            <p:ph type="body" idx="1"/>
          </p:nvPr>
        </p:nvSpPr>
        <p:spPr/>
        <p:txBody>
          <a:bodyPr/>
          <a:lstStyle/>
          <a:p>
            <a:r>
              <a:rPr lang="en-US"/>
              <a:t>Presenter: Jim </a:t>
            </a:r>
          </a:p>
        </p:txBody>
      </p:sp>
      <p:sp>
        <p:nvSpPr>
          <p:cNvPr id="4" name="Slide Number Placeholder 3">
            <a:extLst>
              <a:ext uri="{FF2B5EF4-FFF2-40B4-BE49-F238E27FC236}">
                <a16:creationId xmlns:a16="http://schemas.microsoft.com/office/drawing/2014/main" id="{C81837B5-1917-2FE6-BE65-39909601135E}"/>
              </a:ext>
            </a:extLst>
          </p:cNvPr>
          <p:cNvSpPr>
            <a:spLocks noGrp="1"/>
          </p:cNvSpPr>
          <p:nvPr>
            <p:ph type="sldNum" sz="quarter" idx="5"/>
          </p:nvPr>
        </p:nvSpPr>
        <p:spPr/>
        <p:txBody>
          <a:bodyPr/>
          <a:lstStyle/>
          <a:p>
            <a:fld id="{8E7301BA-A21B-0C4E-9D17-F58B51CAED0E}" type="slidenum">
              <a:rPr lang="en-US" smtClean="0"/>
              <a:t>6</a:t>
            </a:fld>
            <a:endParaRPr lang="en-US"/>
          </a:p>
        </p:txBody>
      </p:sp>
    </p:spTree>
    <p:extLst>
      <p:ext uri="{BB962C8B-B14F-4D97-AF65-F5344CB8AC3E}">
        <p14:creationId xmlns:p14="http://schemas.microsoft.com/office/powerpoint/2010/main" val="35247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7</a:t>
            </a:fld>
            <a:endParaRPr lang="en-US"/>
          </a:p>
        </p:txBody>
      </p:sp>
    </p:spTree>
    <p:extLst>
      <p:ext uri="{BB962C8B-B14F-4D97-AF65-F5344CB8AC3E}">
        <p14:creationId xmlns:p14="http://schemas.microsoft.com/office/powerpoint/2010/main" val="410295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B8919-28A5-B809-BD59-EFA63FEA2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F0BE4-0A62-DB34-88FD-9DEEFDE25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4C9BF-3FE1-7553-3483-FBC3D1692F31}"/>
              </a:ext>
            </a:extLst>
          </p:cNvPr>
          <p:cNvSpPr>
            <a:spLocks noGrp="1"/>
          </p:cNvSpPr>
          <p:nvPr>
            <p:ph type="body" idx="1"/>
          </p:nvPr>
        </p:nvSpPr>
        <p:spPr/>
        <p:txBody>
          <a:bodyPr/>
          <a:lstStyle/>
          <a:p>
            <a:r>
              <a:rPr lang="en-US"/>
              <a:t>Presenter: Jim </a:t>
            </a:r>
          </a:p>
        </p:txBody>
      </p:sp>
      <p:sp>
        <p:nvSpPr>
          <p:cNvPr id="4" name="Slide Number Placeholder 3">
            <a:extLst>
              <a:ext uri="{FF2B5EF4-FFF2-40B4-BE49-F238E27FC236}">
                <a16:creationId xmlns:a16="http://schemas.microsoft.com/office/drawing/2014/main" id="{B1FD925E-E255-6793-501C-D30D968C8078}"/>
              </a:ext>
            </a:extLst>
          </p:cNvPr>
          <p:cNvSpPr>
            <a:spLocks noGrp="1"/>
          </p:cNvSpPr>
          <p:nvPr>
            <p:ph type="sldNum" sz="quarter" idx="5"/>
          </p:nvPr>
        </p:nvSpPr>
        <p:spPr/>
        <p:txBody>
          <a:bodyPr/>
          <a:lstStyle/>
          <a:p>
            <a:fld id="{8E7301BA-A21B-0C4E-9D17-F58B51CAED0E}" type="slidenum">
              <a:rPr lang="en-US" smtClean="0"/>
              <a:t>8</a:t>
            </a:fld>
            <a:endParaRPr lang="en-US"/>
          </a:p>
        </p:txBody>
      </p:sp>
    </p:spTree>
    <p:extLst>
      <p:ext uri="{BB962C8B-B14F-4D97-AF65-F5344CB8AC3E}">
        <p14:creationId xmlns:p14="http://schemas.microsoft.com/office/powerpoint/2010/main" val="202353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9</a:t>
            </a:fld>
            <a:endParaRPr lang="en-US"/>
          </a:p>
        </p:txBody>
      </p:sp>
    </p:spTree>
    <p:extLst>
      <p:ext uri="{BB962C8B-B14F-4D97-AF65-F5344CB8AC3E}">
        <p14:creationId xmlns:p14="http://schemas.microsoft.com/office/powerpoint/2010/main" val="416431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Jim </a:t>
            </a:r>
          </a:p>
        </p:txBody>
      </p:sp>
      <p:sp>
        <p:nvSpPr>
          <p:cNvPr id="4" name="Slide Number Placeholder 3"/>
          <p:cNvSpPr>
            <a:spLocks noGrp="1"/>
          </p:cNvSpPr>
          <p:nvPr>
            <p:ph type="sldNum" sz="quarter" idx="5"/>
          </p:nvPr>
        </p:nvSpPr>
        <p:spPr/>
        <p:txBody>
          <a:bodyPr/>
          <a:lstStyle/>
          <a:p>
            <a:fld id="{8E7301BA-A21B-0C4E-9D17-F58B51CAED0E}" type="slidenum">
              <a:rPr lang="en-US" smtClean="0"/>
              <a:t>10</a:t>
            </a:fld>
            <a:endParaRPr lang="en-US"/>
          </a:p>
        </p:txBody>
      </p:sp>
    </p:spTree>
    <p:extLst>
      <p:ext uri="{BB962C8B-B14F-4D97-AF65-F5344CB8AC3E}">
        <p14:creationId xmlns:p14="http://schemas.microsoft.com/office/powerpoint/2010/main" val="215910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86FF52-DFC4-47B3-9DCC-287C1A778450}"/>
              </a:ext>
            </a:extLst>
          </p:cNvPr>
          <p:cNvSpPr>
            <a:spLocks noGrp="1"/>
          </p:cNvSpPr>
          <p:nvPr>
            <p:ph type="dt" sz="half" idx="10"/>
          </p:nvPr>
        </p:nvSpPr>
        <p:spPr>
          <a:xfrm>
            <a:off x="341746" y="6321136"/>
            <a:ext cx="2743200" cy="365125"/>
          </a:xfrm>
        </p:spPr>
        <p:txBody>
          <a:bodyPr/>
          <a:lstStyle/>
          <a:p>
            <a:fld id="{A9D9754D-6A49-497E-8A6F-DCCE1B702DF4}" type="datetime1">
              <a:rPr lang="en-US" smtClean="0"/>
              <a:t>5/4/2026</a:t>
            </a:fld>
            <a:endParaRPr lang="en-US"/>
          </a:p>
        </p:txBody>
      </p:sp>
      <p:sp>
        <p:nvSpPr>
          <p:cNvPr id="5" name="Footer Placeholder 4">
            <a:extLst>
              <a:ext uri="{FF2B5EF4-FFF2-40B4-BE49-F238E27FC236}">
                <a16:creationId xmlns:a16="http://schemas.microsoft.com/office/drawing/2014/main" id="{EB8CB72B-1D2D-43FD-A68A-C8E30CF4E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334CB-39AD-4CB2-87CF-2396E20050F6}"/>
              </a:ext>
            </a:extLst>
          </p:cNvPr>
          <p:cNvSpPr>
            <a:spLocks noGrp="1"/>
          </p:cNvSpPr>
          <p:nvPr>
            <p:ph type="sldNum" sz="quarter" idx="12"/>
          </p:nvPr>
        </p:nvSpPr>
        <p:spPr>
          <a:xfrm>
            <a:off x="8709892" y="6356350"/>
            <a:ext cx="2743200" cy="365125"/>
          </a:xfrm>
        </p:spPr>
        <p:txBody>
          <a:bodyPr/>
          <a:lstStyle/>
          <a:p>
            <a:fld id="{D10B605A-B877-4B67-B9FD-DE737AC6273F}" type="slidenum">
              <a:rPr lang="en-US" smtClean="0"/>
              <a:t>‹#›</a:t>
            </a:fld>
            <a:endParaRPr lang="en-US"/>
          </a:p>
        </p:txBody>
      </p:sp>
      <p:sp>
        <p:nvSpPr>
          <p:cNvPr id="7" name="Title 1">
            <a:extLst>
              <a:ext uri="{FF2B5EF4-FFF2-40B4-BE49-F238E27FC236}">
                <a16:creationId xmlns:a16="http://schemas.microsoft.com/office/drawing/2014/main" id="{15CC0F99-8E70-3887-617C-95608FB164C0}"/>
              </a:ext>
            </a:extLst>
          </p:cNvPr>
          <p:cNvSpPr>
            <a:spLocks noGrp="1"/>
          </p:cNvSpPr>
          <p:nvPr>
            <p:ph type="title"/>
          </p:nvPr>
        </p:nvSpPr>
        <p:spPr>
          <a:xfrm>
            <a:off x="341746" y="304583"/>
            <a:ext cx="11111346" cy="662782"/>
          </a:xfrm>
          <a:prstGeom prst="rect">
            <a:avLst/>
          </a:prstGeom>
        </p:spPr>
        <p:txBody>
          <a:bodyPr anchor="ctr"/>
          <a:lstStyle>
            <a:lvl1pPr>
              <a:defRPr sz="3600" b="1">
                <a:solidFill>
                  <a:schemeClr val="bg1"/>
                </a:solidFill>
                <a:latin typeface="Graphik" panose="020B0503030202060203"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EA863302-FDB1-A3E4-7347-99957FC2F791}"/>
              </a:ext>
            </a:extLst>
          </p:cNvPr>
          <p:cNvSpPr>
            <a:spLocks noGrp="1"/>
          </p:cNvSpPr>
          <p:nvPr>
            <p:ph idx="1"/>
          </p:nvPr>
        </p:nvSpPr>
        <p:spPr>
          <a:xfrm>
            <a:off x="341746" y="1253331"/>
            <a:ext cx="11453090" cy="4814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48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2E534-D7B4-4B55-8A84-4B5919B7B3F5}"/>
              </a:ext>
            </a:extLst>
          </p:cNvPr>
          <p:cNvSpPr>
            <a:spLocks noGrp="1"/>
          </p:cNvSpPr>
          <p:nvPr>
            <p:ph sz="half" idx="1"/>
          </p:nvPr>
        </p:nvSpPr>
        <p:spPr>
          <a:xfrm>
            <a:off x="341746" y="135457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305E4-0557-466C-9D4F-07898530EFAE}"/>
              </a:ext>
            </a:extLst>
          </p:cNvPr>
          <p:cNvSpPr>
            <a:spLocks noGrp="1"/>
          </p:cNvSpPr>
          <p:nvPr>
            <p:ph sz="half" idx="2"/>
          </p:nvPr>
        </p:nvSpPr>
        <p:spPr>
          <a:xfrm>
            <a:off x="6119092" y="135457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CF2E7-6F5B-4A17-8454-A279339AD2C0}"/>
              </a:ext>
            </a:extLst>
          </p:cNvPr>
          <p:cNvSpPr>
            <a:spLocks noGrp="1"/>
          </p:cNvSpPr>
          <p:nvPr>
            <p:ph type="dt" sz="half" idx="10"/>
          </p:nvPr>
        </p:nvSpPr>
        <p:spPr/>
        <p:txBody>
          <a:bodyPr/>
          <a:lstStyle/>
          <a:p>
            <a:fld id="{050D94B5-7BDC-4D4C-BE1A-D995680B867A}" type="datetime1">
              <a:rPr lang="en-US" smtClean="0"/>
              <a:t>5/4/2026</a:t>
            </a:fld>
            <a:endParaRPr lang="en-US"/>
          </a:p>
        </p:txBody>
      </p:sp>
      <p:sp>
        <p:nvSpPr>
          <p:cNvPr id="6" name="Footer Placeholder 5">
            <a:extLst>
              <a:ext uri="{FF2B5EF4-FFF2-40B4-BE49-F238E27FC236}">
                <a16:creationId xmlns:a16="http://schemas.microsoft.com/office/drawing/2014/main" id="{64AE4DF5-7857-459C-A5BA-E2718D709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FA709-0A13-4014-81E5-B35929E3BCFA}"/>
              </a:ext>
            </a:extLst>
          </p:cNvPr>
          <p:cNvSpPr>
            <a:spLocks noGrp="1"/>
          </p:cNvSpPr>
          <p:nvPr>
            <p:ph type="sldNum" sz="quarter" idx="12"/>
          </p:nvPr>
        </p:nvSpPr>
        <p:spPr/>
        <p:txBody>
          <a:bodyPr/>
          <a:lstStyle/>
          <a:p>
            <a:fld id="{D10B605A-B877-4B67-B9FD-DE737AC6273F}" type="slidenum">
              <a:rPr lang="en-US" smtClean="0"/>
              <a:t>‹#›</a:t>
            </a:fld>
            <a:endParaRPr lang="en-US"/>
          </a:p>
        </p:txBody>
      </p:sp>
      <p:sp>
        <p:nvSpPr>
          <p:cNvPr id="10" name="Title 1">
            <a:extLst>
              <a:ext uri="{FF2B5EF4-FFF2-40B4-BE49-F238E27FC236}">
                <a16:creationId xmlns:a16="http://schemas.microsoft.com/office/drawing/2014/main" id="{BDBB66B3-25F9-B4D7-1DC7-CA3ADB427FBE}"/>
              </a:ext>
            </a:extLst>
          </p:cNvPr>
          <p:cNvSpPr>
            <a:spLocks noGrp="1"/>
          </p:cNvSpPr>
          <p:nvPr>
            <p:ph type="title"/>
          </p:nvPr>
        </p:nvSpPr>
        <p:spPr>
          <a:xfrm>
            <a:off x="341746" y="304583"/>
            <a:ext cx="11111346" cy="662782"/>
          </a:xfrm>
          <a:prstGeom prst="rect">
            <a:avLst/>
          </a:prstGeom>
        </p:spPr>
        <p:txBody>
          <a:bodyPr anchor="ctr"/>
          <a:lstStyle>
            <a:lvl1pPr>
              <a:defRPr sz="3600" b="1">
                <a:solidFill>
                  <a:schemeClr val="bg1"/>
                </a:solidFill>
                <a:latin typeface="Graphik" panose="020B0503030202060203" pitchFamily="34" charset="0"/>
              </a:defRPr>
            </a:lvl1pPr>
          </a:lstStyle>
          <a:p>
            <a:r>
              <a:rPr lang="en-US"/>
              <a:t>Click to edit Master title style</a:t>
            </a:r>
          </a:p>
        </p:txBody>
      </p:sp>
    </p:spTree>
    <p:extLst>
      <p:ext uri="{BB962C8B-B14F-4D97-AF65-F5344CB8AC3E}">
        <p14:creationId xmlns:p14="http://schemas.microsoft.com/office/powerpoint/2010/main" val="357505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E0E4A0-DD44-4A05-B86A-22BA8F2AA8FA}"/>
              </a:ext>
            </a:extLst>
          </p:cNvPr>
          <p:cNvSpPr>
            <a:spLocks noGrp="1"/>
          </p:cNvSpPr>
          <p:nvPr>
            <p:ph type="dt" sz="half" idx="10"/>
          </p:nvPr>
        </p:nvSpPr>
        <p:spPr/>
        <p:txBody>
          <a:bodyPr/>
          <a:lstStyle/>
          <a:p>
            <a:fld id="{74571E5C-D3EB-4E7E-ACCA-7828669D9888}" type="datetime1">
              <a:rPr lang="en-US" smtClean="0"/>
              <a:t>5/4/2026</a:t>
            </a:fld>
            <a:endParaRPr lang="en-US"/>
          </a:p>
        </p:txBody>
      </p:sp>
      <p:sp>
        <p:nvSpPr>
          <p:cNvPr id="4" name="Footer Placeholder 3">
            <a:extLst>
              <a:ext uri="{FF2B5EF4-FFF2-40B4-BE49-F238E27FC236}">
                <a16:creationId xmlns:a16="http://schemas.microsoft.com/office/drawing/2014/main" id="{CB1C57F0-13E3-47ED-B1BE-EE0B6CFD8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D8C0A-9078-4F09-AE02-503584C804B9}"/>
              </a:ext>
            </a:extLst>
          </p:cNvPr>
          <p:cNvSpPr>
            <a:spLocks noGrp="1"/>
          </p:cNvSpPr>
          <p:nvPr>
            <p:ph type="sldNum" sz="quarter" idx="12"/>
          </p:nvPr>
        </p:nvSpPr>
        <p:spPr/>
        <p:txBody>
          <a:bodyPr/>
          <a:lstStyle/>
          <a:p>
            <a:fld id="{D10B605A-B877-4B67-B9FD-DE737AC6273F}" type="slidenum">
              <a:rPr lang="en-US" smtClean="0"/>
              <a:t>‹#›</a:t>
            </a:fld>
            <a:endParaRPr lang="en-US"/>
          </a:p>
        </p:txBody>
      </p:sp>
      <p:sp>
        <p:nvSpPr>
          <p:cNvPr id="8" name="Title 1">
            <a:extLst>
              <a:ext uri="{FF2B5EF4-FFF2-40B4-BE49-F238E27FC236}">
                <a16:creationId xmlns:a16="http://schemas.microsoft.com/office/drawing/2014/main" id="{90820390-AC8B-E3A6-D078-E8F3D9832E83}"/>
              </a:ext>
            </a:extLst>
          </p:cNvPr>
          <p:cNvSpPr>
            <a:spLocks noGrp="1"/>
          </p:cNvSpPr>
          <p:nvPr>
            <p:ph type="title"/>
          </p:nvPr>
        </p:nvSpPr>
        <p:spPr>
          <a:xfrm>
            <a:off x="341746" y="304583"/>
            <a:ext cx="11111346" cy="662782"/>
          </a:xfrm>
          <a:prstGeom prst="rect">
            <a:avLst/>
          </a:prstGeom>
        </p:spPr>
        <p:txBody>
          <a:bodyPr anchor="ctr"/>
          <a:lstStyle>
            <a:lvl1pPr>
              <a:defRPr sz="3600" b="1">
                <a:solidFill>
                  <a:schemeClr val="bg1"/>
                </a:solidFill>
                <a:latin typeface="Graphik" panose="020B0503030202060203" pitchFamily="34" charset="0"/>
              </a:defRPr>
            </a:lvl1pPr>
          </a:lstStyle>
          <a:p>
            <a:r>
              <a:rPr lang="en-US"/>
              <a:t>Click to edit Master title style</a:t>
            </a:r>
          </a:p>
        </p:txBody>
      </p:sp>
    </p:spTree>
    <p:extLst>
      <p:ext uri="{BB962C8B-B14F-4D97-AF65-F5344CB8AC3E}">
        <p14:creationId xmlns:p14="http://schemas.microsoft.com/office/powerpoint/2010/main" val="162516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E0E4A0-DD44-4A05-B86A-22BA8F2AA8FA}"/>
              </a:ext>
            </a:extLst>
          </p:cNvPr>
          <p:cNvSpPr>
            <a:spLocks noGrp="1"/>
          </p:cNvSpPr>
          <p:nvPr>
            <p:ph type="dt" sz="half" idx="10"/>
          </p:nvPr>
        </p:nvSpPr>
        <p:spPr/>
        <p:txBody>
          <a:bodyPr/>
          <a:lstStyle/>
          <a:p>
            <a:fld id="{74571E5C-D3EB-4E7E-ACCA-7828669D9888}" type="datetime1">
              <a:rPr lang="en-US" smtClean="0"/>
              <a:t>5/4/2026</a:t>
            </a:fld>
            <a:endParaRPr lang="en-US"/>
          </a:p>
        </p:txBody>
      </p:sp>
      <p:sp>
        <p:nvSpPr>
          <p:cNvPr id="4" name="Footer Placeholder 3">
            <a:extLst>
              <a:ext uri="{FF2B5EF4-FFF2-40B4-BE49-F238E27FC236}">
                <a16:creationId xmlns:a16="http://schemas.microsoft.com/office/drawing/2014/main" id="{CB1C57F0-13E3-47ED-B1BE-EE0B6CFD8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D8C0A-9078-4F09-AE02-503584C804B9}"/>
              </a:ext>
            </a:extLst>
          </p:cNvPr>
          <p:cNvSpPr>
            <a:spLocks noGrp="1"/>
          </p:cNvSpPr>
          <p:nvPr>
            <p:ph type="sldNum" sz="quarter" idx="12"/>
          </p:nvPr>
        </p:nvSpPr>
        <p:spPr/>
        <p:txBody>
          <a:bodyPr/>
          <a:lstStyle/>
          <a:p>
            <a:fld id="{D10B605A-B877-4B67-B9FD-DE737AC6273F}" type="slidenum">
              <a:rPr lang="en-US" smtClean="0"/>
              <a:t>‹#›</a:t>
            </a:fld>
            <a:endParaRPr lang="en-US"/>
          </a:p>
        </p:txBody>
      </p:sp>
      <p:sp>
        <p:nvSpPr>
          <p:cNvPr id="2" name="Rectangle 1">
            <a:extLst>
              <a:ext uri="{FF2B5EF4-FFF2-40B4-BE49-F238E27FC236}">
                <a16:creationId xmlns:a16="http://schemas.microsoft.com/office/drawing/2014/main" id="{88118CDE-E692-AB1E-E7F8-1ADF19E03D2C}"/>
              </a:ext>
            </a:extLst>
          </p:cNvPr>
          <p:cNvSpPr/>
          <p:nvPr userDrawn="1"/>
        </p:nvSpPr>
        <p:spPr>
          <a:xfrm>
            <a:off x="0" y="868000"/>
            <a:ext cx="12192000" cy="5990000"/>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C09DE46-3D90-98C9-4C7D-D9007A8EDAF3}"/>
              </a:ext>
            </a:extLst>
          </p:cNvPr>
          <p:cNvSpPr>
            <a:spLocks noGrp="1"/>
          </p:cNvSpPr>
          <p:nvPr>
            <p:ph type="title"/>
          </p:nvPr>
        </p:nvSpPr>
        <p:spPr>
          <a:xfrm>
            <a:off x="838200" y="2766219"/>
            <a:ext cx="10515600" cy="1325563"/>
          </a:xfrm>
          <a:prstGeom prst="rect">
            <a:avLst/>
          </a:prstGeom>
        </p:spPr>
        <p:txBody>
          <a:bodyPr anchor="ctr"/>
          <a:lstStyle>
            <a:lvl1pPr algn="ctr">
              <a:defRPr sz="4000" b="1">
                <a:solidFill>
                  <a:schemeClr val="bg1"/>
                </a:solidFill>
                <a:latin typeface="Graphik" panose="020B0503030202060203" pitchFamily="34" charset="0"/>
              </a:defRPr>
            </a:lvl1pPr>
          </a:lstStyle>
          <a:p>
            <a:r>
              <a:rPr lang="en-US"/>
              <a:t>Click to edit Master title style</a:t>
            </a:r>
          </a:p>
        </p:txBody>
      </p:sp>
    </p:spTree>
    <p:extLst>
      <p:ext uri="{BB962C8B-B14F-4D97-AF65-F5344CB8AC3E}">
        <p14:creationId xmlns:p14="http://schemas.microsoft.com/office/powerpoint/2010/main" val="36153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EC494-67C0-4BFD-9906-E3666DAD88F2}"/>
              </a:ext>
            </a:extLst>
          </p:cNvPr>
          <p:cNvSpPr>
            <a:spLocks noGrp="1"/>
          </p:cNvSpPr>
          <p:nvPr>
            <p:ph type="dt" sz="half" idx="10"/>
          </p:nvPr>
        </p:nvSpPr>
        <p:spPr/>
        <p:txBody>
          <a:bodyPr/>
          <a:lstStyle/>
          <a:p>
            <a:fld id="{74BEE083-AFB9-4662-A39F-BB00ED7C62BA}" type="datetime1">
              <a:rPr lang="en-US" smtClean="0"/>
              <a:t>5/4/2026</a:t>
            </a:fld>
            <a:endParaRPr lang="en-US"/>
          </a:p>
        </p:txBody>
      </p:sp>
      <p:sp>
        <p:nvSpPr>
          <p:cNvPr id="3" name="Footer Placeholder 2">
            <a:extLst>
              <a:ext uri="{FF2B5EF4-FFF2-40B4-BE49-F238E27FC236}">
                <a16:creationId xmlns:a16="http://schemas.microsoft.com/office/drawing/2014/main" id="{2786D57F-5629-4D80-A1BF-DEBA263B0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6F2953-F4A8-4629-858E-2B79A6B70BEC}"/>
              </a:ext>
            </a:extLst>
          </p:cNvPr>
          <p:cNvSpPr>
            <a:spLocks noGrp="1"/>
          </p:cNvSpPr>
          <p:nvPr>
            <p:ph type="sldNum" sz="quarter" idx="12"/>
          </p:nvPr>
        </p:nvSpPr>
        <p:spPr/>
        <p:txBody>
          <a:bodyPr/>
          <a:lstStyle/>
          <a:p>
            <a:fld id="{D10B605A-B877-4B67-B9FD-DE737AC6273F}" type="slidenum">
              <a:rPr lang="en-US" smtClean="0"/>
              <a:t>‹#›</a:t>
            </a:fld>
            <a:endParaRPr lang="en-US"/>
          </a:p>
        </p:txBody>
      </p:sp>
    </p:spTree>
    <p:extLst>
      <p:ext uri="{BB962C8B-B14F-4D97-AF65-F5344CB8AC3E}">
        <p14:creationId xmlns:p14="http://schemas.microsoft.com/office/powerpoint/2010/main" val="225434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89063C-D0B1-53D0-324F-473E9CED6A7F}"/>
              </a:ext>
            </a:extLst>
          </p:cNvPr>
          <p:cNvSpPr txBox="1">
            <a:spLocks noGrp="1"/>
          </p:cNvSpPr>
          <p:nvPr>
            <p:ph type="dt" sz="half" idx="7"/>
          </p:nvPr>
        </p:nvSpPr>
        <p:spPr/>
        <p:txBody>
          <a:bodyPr/>
          <a:lstStyle>
            <a:lvl1pPr>
              <a:defRPr/>
            </a:lvl1pPr>
          </a:lstStyle>
          <a:p>
            <a:fld id="{59361043-0E60-4F90-8DEF-5F269173DA4F}" type="datetime1">
              <a:rPr lang="en-US" smtClean="0"/>
              <a:t>5/4/2026</a:t>
            </a:fld>
            <a:endParaRPr lang="en-US"/>
          </a:p>
        </p:txBody>
      </p:sp>
      <p:sp>
        <p:nvSpPr>
          <p:cNvPr id="3" name="Footer Placeholder 4">
            <a:extLst>
              <a:ext uri="{FF2B5EF4-FFF2-40B4-BE49-F238E27FC236}">
                <a16:creationId xmlns:a16="http://schemas.microsoft.com/office/drawing/2014/main" id="{17C54AFE-25CC-19F5-C6E9-E97CB66CC255}"/>
              </a:ext>
            </a:extLst>
          </p:cNvPr>
          <p:cNvSpPr txBox="1">
            <a:spLocks noGrp="1"/>
          </p:cNvSpPr>
          <p:nvPr>
            <p:ph type="ftr" sz="quarter" idx="9"/>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543F1C3F-D4C0-B1A8-AE62-D7F6AB9E97F9}"/>
              </a:ext>
            </a:extLst>
          </p:cNvPr>
          <p:cNvSpPr txBox="1">
            <a:spLocks noGrp="1"/>
          </p:cNvSpPr>
          <p:nvPr>
            <p:ph type="sldNum" sz="quarter" idx="8"/>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7939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27D2A0-D443-447E-8070-B834823B4CF7}"/>
              </a:ext>
            </a:extLst>
          </p:cNvPr>
          <p:cNvSpPr>
            <a:spLocks noGrp="1"/>
          </p:cNvSpPr>
          <p:nvPr>
            <p:ph type="body" idx="1"/>
          </p:nvPr>
        </p:nvSpPr>
        <p:spPr>
          <a:xfrm>
            <a:off x="341746" y="1253331"/>
            <a:ext cx="11453090" cy="4814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11FE9-F11D-4D54-8F6F-BE7B9CADD155}"/>
              </a:ext>
            </a:extLst>
          </p:cNvPr>
          <p:cNvSpPr>
            <a:spLocks noGrp="1"/>
          </p:cNvSpPr>
          <p:nvPr>
            <p:ph type="dt" sz="half" idx="2"/>
          </p:nvPr>
        </p:nvSpPr>
        <p:spPr>
          <a:xfrm>
            <a:off x="34174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9312C-71CF-49FA-B4D0-384022A2B3F0}" type="datetime1">
              <a:rPr lang="en-US" smtClean="0"/>
              <a:t>5/4/2026</a:t>
            </a:fld>
            <a:endParaRPr lang="en-US"/>
          </a:p>
        </p:txBody>
      </p:sp>
      <p:sp>
        <p:nvSpPr>
          <p:cNvPr id="5" name="Footer Placeholder 4">
            <a:extLst>
              <a:ext uri="{FF2B5EF4-FFF2-40B4-BE49-F238E27FC236}">
                <a16:creationId xmlns:a16="http://schemas.microsoft.com/office/drawing/2014/main" id="{D4112E84-5055-4095-8BD9-1E881DB98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15298-D84E-411D-A593-7E3E6E25B97E}"/>
              </a:ext>
            </a:extLst>
          </p:cNvPr>
          <p:cNvSpPr>
            <a:spLocks noGrp="1"/>
          </p:cNvSpPr>
          <p:nvPr>
            <p:ph type="sldNum" sz="quarter" idx="4"/>
          </p:nvPr>
        </p:nvSpPr>
        <p:spPr>
          <a:xfrm>
            <a:off x="870989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605A-B877-4B67-B9FD-DE737AC6273F}" type="slidenum">
              <a:rPr lang="en-US" smtClean="0"/>
              <a:t>‹#›</a:t>
            </a:fld>
            <a:endParaRPr lang="en-US"/>
          </a:p>
        </p:txBody>
      </p:sp>
      <p:sp>
        <p:nvSpPr>
          <p:cNvPr id="9" name="Rectangle 8">
            <a:extLst>
              <a:ext uri="{FF2B5EF4-FFF2-40B4-BE49-F238E27FC236}">
                <a16:creationId xmlns:a16="http://schemas.microsoft.com/office/drawing/2014/main" id="{91061E75-EBDA-4EBB-AEFD-622260D68334}"/>
              </a:ext>
            </a:extLst>
          </p:cNvPr>
          <p:cNvSpPr/>
          <p:nvPr userDrawn="1"/>
        </p:nvSpPr>
        <p:spPr>
          <a:xfrm>
            <a:off x="0" y="0"/>
            <a:ext cx="12192000" cy="914400"/>
          </a:xfrm>
          <a:prstGeom prst="rect">
            <a:avLst/>
          </a:prstGeom>
          <a:solidFill>
            <a:srgbClr val="1F497D"/>
          </a:solidFill>
          <a:ln w="25400" cap="flat" cmpd="sng" algn="ctr">
            <a:solidFill>
              <a:srgbClr val="1F497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2" descr="Seal of Massachusetts - Wikipedia">
            <a:extLst>
              <a:ext uri="{FF2B5EF4-FFF2-40B4-BE49-F238E27FC236}">
                <a16:creationId xmlns:a16="http://schemas.microsoft.com/office/drawing/2014/main" id="{A65B3170-B74E-4A21-8D8D-6B54C569B6D3}"/>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80006"/>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18" r:id="rId3"/>
    <p:sldLayoutId id="2147483724" r:id="rId4"/>
    <p:sldLayoutId id="2147483719" r:id="rId5"/>
    <p:sldLayoutId id="214748372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phik"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k"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k"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adult-foster-care-bulletin-33-electronic-visit-verification-registration-and-compliance-for-group-adult-foster-care-services-0/download" TargetMode="External"/><Relationship Id="rId7" Type="http://schemas.openxmlformats.org/officeDocument/2006/relationships/hyperlink" Target="https://www.mass.gov/doc/waiver-provider-evv-compliance-checkpoints-0/downloa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mass.gov/doc/hcbs-waiver-provider-bulletin-24-electronic-visit-verification-registration-and-compliance-for-certain-waiver-services-0/download" TargetMode="External"/><Relationship Id="rId5" Type="http://schemas.openxmlformats.org/officeDocument/2006/relationships/hyperlink" Target="https://www.mass.gov/doc/home-health-agency-bulletin-94-electronic-visit-verification-registration-and-compliance-for-home-health-agency-services-0/download" TargetMode="External"/><Relationship Id="rId4" Type="http://schemas.openxmlformats.org/officeDocument/2006/relationships/hyperlink" Target="https://www.mass.gov/doc/evv-compliance-checkpoints-0/downloa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doc/massachusetts-electronic-visit-verification-edits-and-reason-codes-guide-0/download"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knowledge.sandata.com/sandata/Content/Documentation-SD/SD-Aggregator.htm" TargetMode="External"/><Relationship Id="rId3" Type="http://schemas.openxmlformats.org/officeDocument/2006/relationships/hyperlink" Target="https://knowledge.sandata.com/sandata/Content/Documentation-SD/SD-EVV-Enhanced.htm" TargetMode="External"/><Relationship Id="rId7" Type="http://schemas.openxmlformats.org/officeDocument/2006/relationships/hyperlink" Target="https://knowledge.sandata.com/sandata/Content/Documentation-SD/EVVEnhanced/SD-EVVEn-Visit-Maintenance.ht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knowledge.sandata.com/sandata/Content/Documentation-SD/SD-Mobile.htm" TargetMode="External"/><Relationship Id="rId11" Type="http://schemas.openxmlformats.org/officeDocument/2006/relationships/hyperlink" Target="https://knowledge.sandata.com/sandata/Content/Documentation-SD/VendorSolutions/SD-VS-MA-Vendor-Solutions.htm" TargetMode="External"/><Relationship Id="rId5" Type="http://schemas.openxmlformats.org/officeDocument/2006/relationships/hyperlink" Target="https://knowledge.sandata.com/sandata/Content/Documentation-SD/PayerPrograms/Ohio/SD-PayerProg-OH-Add-Mobile-Access.htm" TargetMode="External"/><Relationship Id="rId10" Type="http://schemas.openxmlformats.org/officeDocument/2006/relationships/hyperlink" Target="https://knowledge.sandata.com/sandata/Content/Documentation-SD/PayerPrograms/Massachusetts/SD-PayerProg-MA-Resources.htm?" TargetMode="External"/><Relationship Id="rId4" Type="http://schemas.openxmlformats.org/officeDocument/2006/relationships/hyperlink" Target="https://knowledge.sandata.com/sandata/Content/Documentation-SD/EVVEnhanced/SD-EVVEn-Client-Add-Feed.htm" TargetMode="External"/><Relationship Id="rId9" Type="http://schemas.openxmlformats.org/officeDocument/2006/relationships/hyperlink" Target="https://knowledge.sandata.com/sandata/Content/Documentation-SD/Aggregator/SD-Aggregator-Visit-Review.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topics/electronic-visit-verification-ev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mailto:EVVfeedback@Mass.gov" TargetMode="External"/><Relationship Id="rId5" Type="http://schemas.openxmlformats.org/officeDocument/2006/relationships/hyperlink" Target="https://www.mass.gov/lists/masshealth-provider-bulletins-by-provider-type-d-h#group-adult-foster-care-(see-also-adult-foster-care-bulletins.)-" TargetMode="External"/><Relationship Id="rId4" Type="http://schemas.openxmlformats.org/officeDocument/2006/relationships/hyperlink" Target="https://www.mass.gov/doc/massachusetts-electronic-visit-verification-edits-and-reason-codes-guide-0/downloa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hhaexchange.zoom.us/webinar/register/WN_Z1YiTELVSEmrFbXG20bBOQ#/registratio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hhaexchange.zoom.us/webinar/register/WN_05MpHATASwmBEQTgUzJV7Q#/registratio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hhaexchange.zoom.us/webinar/register/WN_f-pHKTRYS6m7nn6YfRp0QQ#/registr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hhaexchange.zoom.us/webinar/register/WN_05MpHATASwmBEQTgUzJV7Q#/registration" TargetMode="External"/><Relationship Id="rId4" Type="http://schemas.openxmlformats.org/officeDocument/2006/relationships/hyperlink" Target="https://hhaexchange.zoom.us/webinar/register/WN_Z1YiTELVSEmrFbXG20bBOQ#/registr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EEE1-1244-212B-E07B-56D4B6579566}"/>
              </a:ext>
            </a:extLst>
          </p:cNvPr>
          <p:cNvSpPr txBox="1">
            <a:spLocks/>
          </p:cNvSpPr>
          <p:nvPr/>
        </p:nvSpPr>
        <p:spPr>
          <a:xfrm>
            <a:off x="474306" y="1732006"/>
            <a:ext cx="11243387" cy="367974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rgbClr val="1F497D"/>
                </a:solidFill>
                <a:latin typeface="Graphik"/>
              </a:rPr>
              <a:t>Our Webinar Will Begin Shortly</a:t>
            </a:r>
          </a:p>
          <a:p>
            <a:pPr algn="ctr"/>
            <a:endParaRPr lang="en-US" sz="5400" b="1">
              <a:solidFill>
                <a:srgbClr val="1F497D"/>
              </a:solidFill>
              <a:latin typeface="Graphik" panose="020B0503030202060203" pitchFamily="34" charset="0"/>
            </a:endParaRPr>
          </a:p>
          <a:p>
            <a:pPr algn="ctr"/>
            <a:r>
              <a:rPr lang="en-US" sz="2400" i="1">
                <a:solidFill>
                  <a:srgbClr val="1F497D"/>
                </a:solidFill>
                <a:latin typeface="Graphik" panose="020B0503030202060203" pitchFamily="34" charset="0"/>
                <a:ea typeface="Lato" panose="020F0502020204030203" pitchFamily="34" charset="0"/>
                <a:cs typeface="Lato" panose="020F0502020204030203" pitchFamily="34" charset="0"/>
              </a:rPr>
              <a:t>Note: This session is for Massachusetts Fee-For-Service (FFS) providers in Home H</a:t>
            </a:r>
            <a:r>
              <a:rPr lang="en-US" sz="2400" i="1">
                <a:solidFill>
                  <a:srgbClr val="1F497D"/>
                </a:solidFill>
                <a:latin typeface="Graphik" panose="020B0503030202060203" pitchFamily="34" charset="0"/>
              </a:rPr>
              <a:t>ealth (HH), Group Adult Foster Care (GAFC), and Acquired Brain Injury (ABI) and Moving Forward Plan (MFP) Waiver programs.</a:t>
            </a:r>
            <a:endParaRPr lang="en-US" sz="2400" b="1" i="1">
              <a:solidFill>
                <a:srgbClr val="1F497D"/>
              </a:solidFill>
              <a:latin typeface="Graphik" panose="020B0503030202060203" pitchFamily="34" charset="0"/>
            </a:endParaRPr>
          </a:p>
        </p:txBody>
      </p:sp>
    </p:spTree>
    <p:extLst>
      <p:ext uri="{BB962C8B-B14F-4D97-AF65-F5344CB8AC3E}">
        <p14:creationId xmlns:p14="http://schemas.microsoft.com/office/powerpoint/2010/main" val="30757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76D2-DD17-99D7-1D78-78B3D0E28ED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032795-BD81-70DA-0E55-D7C8D99664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6E0666-8B61-6707-03E0-71138CF6ADAF}"/>
              </a:ext>
            </a:extLst>
          </p:cNvPr>
          <p:cNvSpPr>
            <a:spLocks noGrp="1"/>
          </p:cNvSpPr>
          <p:nvPr>
            <p:ph type="title"/>
          </p:nvPr>
        </p:nvSpPr>
        <p:spPr>
          <a:prstGeom prst="rect">
            <a:avLst/>
          </a:prstGeom>
        </p:spPr>
        <p:txBody>
          <a:bodyPr lIns="91440" tIns="45720" rIns="91440" bIns="45720" anchor="t"/>
          <a:lstStyle/>
          <a:p>
            <a:r>
              <a:rPr lang="en-US" sz="3200" b="1">
                <a:solidFill>
                  <a:schemeClr val="bg1"/>
                </a:solidFill>
                <a:ea typeface="Lato"/>
                <a:cs typeface="Lato"/>
              </a:rPr>
              <a:t>Why is Compliance </a:t>
            </a:r>
            <a:r>
              <a:rPr lang="en-US" sz="3200">
                <a:ea typeface="Lato"/>
                <a:cs typeface="Lato"/>
              </a:rPr>
              <a:t>Phase 2 Based on</a:t>
            </a:r>
            <a:r>
              <a:rPr lang="en-US" sz="3200" b="1">
                <a:solidFill>
                  <a:schemeClr val="bg1"/>
                </a:solidFill>
                <a:ea typeface="Lato"/>
                <a:cs typeface="Lato"/>
              </a:rPr>
              <a:t> Auto-Verified %? </a:t>
            </a:r>
            <a:endParaRPr lang="en-US" sz="3200" b="1">
              <a:solidFill>
                <a:schemeClr val="bg1"/>
              </a:solidFill>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BEF0F09F-349F-1FA8-1520-1707C8C63A0D}"/>
              </a:ext>
            </a:extLst>
          </p:cNvPr>
          <p:cNvSpPr txBox="1"/>
          <p:nvPr/>
        </p:nvSpPr>
        <p:spPr>
          <a:xfrm>
            <a:off x="341746" y="1151453"/>
            <a:ext cx="11720945" cy="3929281"/>
          </a:xfrm>
          <a:prstGeom prst="rect">
            <a:avLst/>
          </a:prstGeom>
          <a:noFill/>
        </p:spPr>
        <p:txBody>
          <a:bodyPr wrap="square" lIns="91440" tIns="45720" rIns="91440" bIns="45720" rtlCol="0" anchor="t">
            <a:spAutoFit/>
          </a:bodyPr>
          <a:lstStyle/>
          <a:p>
            <a:r>
              <a:rPr lang="en-US" b="1">
                <a:ea typeface="Lato"/>
                <a:cs typeface="Lato"/>
              </a:rPr>
              <a:t>EVV Phase 2 Compliance is calculated by analyzing Auto-Verified visits: </a:t>
            </a:r>
          </a:p>
          <a:p>
            <a:pPr marL="742950" lvl="1" indent="-285750">
              <a:spcBef>
                <a:spcPts val="1000"/>
              </a:spcBef>
              <a:buFont typeface="Arial" panose="020B0604020202020204" pitchFamily="34" charset="0"/>
              <a:buChar char="•"/>
            </a:pPr>
            <a:r>
              <a:rPr lang="en-US">
                <a:ea typeface="Lato"/>
                <a:cs typeface="Lato"/>
              </a:rPr>
              <a:t>Massachusetts focuses on the auto-verification visits percentage for EVV Compliance calculations. </a:t>
            </a:r>
          </a:p>
          <a:p>
            <a:pPr marL="742950" lvl="1" indent="-285750">
              <a:spcBef>
                <a:spcPts val="1000"/>
              </a:spcBef>
              <a:buFont typeface="Arial" panose="020B0604020202020204" pitchFamily="34" charset="0"/>
              <a:buChar char="•"/>
            </a:pPr>
            <a:r>
              <a:rPr lang="en-US">
                <a:ea typeface="Lato"/>
                <a:cs typeface="Lato"/>
              </a:rPr>
              <a:t>Auto-Verified Visits  ÷ (Auto-Verified Visits, Manually Verified Visits, and Incomplete Visits)  =  EVV Compliance %</a:t>
            </a:r>
          </a:p>
          <a:p>
            <a:pPr marL="742950" lvl="1" indent="-285750">
              <a:spcBef>
                <a:spcPts val="1000"/>
              </a:spcBef>
              <a:buFont typeface="Arial" panose="020B0604020202020204" pitchFamily="34" charset="0"/>
              <a:buChar char="•"/>
            </a:pPr>
            <a:r>
              <a:rPr lang="en-US" b="1">
                <a:ea typeface="Lato"/>
                <a:cs typeface="Lato"/>
              </a:rPr>
              <a:t>Auto-Verified Visits: </a:t>
            </a:r>
            <a:r>
              <a:rPr lang="en-US">
                <a:ea typeface="Lato"/>
                <a:cs typeface="Lato"/>
              </a:rPr>
              <a:t>An Auto-Verified Visit is defined has having the 6 required Cures Act elements captured electronically when a Employee clocks in and clocks out of their visit. An Auto-Verified Visit is not manually entered or edited after the fact by the Provider.</a:t>
            </a:r>
          </a:p>
          <a:p>
            <a:pPr marL="742950" lvl="1" indent="-285750">
              <a:spcBef>
                <a:spcPts val="1000"/>
              </a:spcBef>
              <a:buFont typeface="Arial" panose="020B0604020202020204" pitchFamily="34" charset="0"/>
              <a:buChar char="•"/>
            </a:pPr>
            <a:endParaRPr lang="en-US">
              <a:ea typeface="Lato"/>
              <a:cs typeface="Lato"/>
            </a:endParaRPr>
          </a:p>
          <a:p>
            <a:r>
              <a:rPr lang="en-US">
                <a:latin typeface="Graphik"/>
                <a:ea typeface="Lato"/>
                <a:cs typeface="Lato"/>
              </a:rPr>
              <a:t>Compliance Phase 2 is based on auto-verified visit percentages so that </a:t>
            </a:r>
            <a:r>
              <a:rPr lang="en-US">
                <a:solidFill>
                  <a:srgbClr val="000000"/>
                </a:solidFill>
                <a:latin typeface="Graphik"/>
                <a:ea typeface="Lato"/>
                <a:cs typeface="Lato"/>
              </a:rPr>
              <a:t>providers are using their chosen EVV system and are accurately </a:t>
            </a:r>
            <a:r>
              <a:rPr lang="en-US" b="1">
                <a:solidFill>
                  <a:srgbClr val="000000"/>
                </a:solidFill>
                <a:latin typeface="Graphik"/>
                <a:ea typeface="Lato"/>
                <a:cs typeface="Lato"/>
              </a:rPr>
              <a:t>maintaining visit data electronically</a:t>
            </a:r>
            <a:r>
              <a:rPr lang="en-US">
                <a:solidFill>
                  <a:srgbClr val="000000"/>
                </a:solidFill>
                <a:latin typeface="Graphik"/>
                <a:ea typeface="Lato"/>
                <a:cs typeface="Lato"/>
              </a:rPr>
              <a:t>. The auto-verified visit percentage tracking works in tandem with claims to visit matching compliance to ensure visits are correctly captured electronically and matching on the 6 key CMS data elements prior to claims payment. </a:t>
            </a:r>
          </a:p>
          <a:p>
            <a:endParaRPr lang="en-US">
              <a:solidFill>
                <a:srgbClr val="000000"/>
              </a:solidFill>
              <a:latin typeface="Graphik"/>
              <a:ea typeface="Lato"/>
              <a:cs typeface="Lato"/>
            </a:endParaRPr>
          </a:p>
        </p:txBody>
      </p:sp>
    </p:spTree>
    <p:extLst>
      <p:ext uri="{BB962C8B-B14F-4D97-AF65-F5344CB8AC3E}">
        <p14:creationId xmlns:p14="http://schemas.microsoft.com/office/powerpoint/2010/main" val="277899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C6B2-24CE-E60C-5B72-0EAC5A8C32B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53E480-035C-79D7-456A-160ADC0A16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E5F0FE-74EC-57BC-F9A1-AEC1317C4793}"/>
              </a:ext>
            </a:extLst>
          </p:cNvPr>
          <p:cNvSpPr>
            <a:spLocks noGrp="1"/>
          </p:cNvSpPr>
          <p:nvPr>
            <p:ph type="title"/>
          </p:nvPr>
        </p:nvSpPr>
        <p:spPr>
          <a:prstGeom prst="rect">
            <a:avLst/>
          </a:prstGeom>
        </p:spPr>
        <p:txBody>
          <a:bodyPr lIns="91440" tIns="45720" rIns="91440" bIns="45720" anchor="t"/>
          <a:lstStyle/>
          <a:p>
            <a:r>
              <a:rPr lang="en-US" sz="3200">
                <a:latin typeface="Graphik"/>
                <a:ea typeface="Lato"/>
                <a:cs typeface="Lato"/>
              </a:rPr>
              <a:t>What is Phase 3 Compliance?</a:t>
            </a:r>
            <a:r>
              <a:rPr lang="en-US" sz="3200" b="1">
                <a:latin typeface="Graphik"/>
                <a:ea typeface="Lato"/>
                <a:cs typeface="Lato"/>
              </a:rPr>
              <a:t> </a:t>
            </a:r>
            <a:endParaRPr lang="en-US" sz="3200" b="1">
              <a:latin typeface="Graphik"/>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CDBAEA40-CA1D-8E97-203B-397B4C1A5344}"/>
              </a:ext>
            </a:extLst>
          </p:cNvPr>
          <p:cNvSpPr txBox="1"/>
          <p:nvPr/>
        </p:nvSpPr>
        <p:spPr>
          <a:xfrm>
            <a:off x="341746" y="1151453"/>
            <a:ext cx="11720945" cy="3801041"/>
          </a:xfrm>
          <a:prstGeom prst="rect">
            <a:avLst/>
          </a:prstGeom>
          <a:noFill/>
        </p:spPr>
        <p:txBody>
          <a:bodyPr wrap="square" lIns="91440" tIns="45720" rIns="91440" bIns="45720" rtlCol="0" anchor="t">
            <a:spAutoFit/>
          </a:bodyPr>
          <a:lstStyle/>
          <a:p>
            <a:r>
              <a:rPr lang="en-US" b="1">
                <a:ea typeface="Lato"/>
                <a:cs typeface="Lato"/>
              </a:rPr>
              <a:t>EVV Phase 3 Compliance compares MassHealth EVV claims with EVV Visits. </a:t>
            </a:r>
          </a:p>
          <a:p>
            <a:pPr marL="285750" indent="-285750">
              <a:spcBef>
                <a:spcPts val="1000"/>
              </a:spcBef>
              <a:buFont typeface="Arial"/>
              <a:buChar char="•"/>
            </a:pPr>
            <a:r>
              <a:rPr lang="en-US">
                <a:ea typeface="Lato"/>
                <a:cs typeface="Lato"/>
              </a:rPr>
              <a:t>MassHealth created edits during claims processing to look at the </a:t>
            </a:r>
            <a:r>
              <a:rPr lang="en-US" err="1">
                <a:ea typeface="Lato"/>
                <a:cs typeface="Lato"/>
              </a:rPr>
              <a:t>Sandata</a:t>
            </a:r>
            <a:r>
              <a:rPr lang="en-US">
                <a:ea typeface="Lato"/>
                <a:cs typeface="Lato"/>
              </a:rPr>
              <a:t> Aggregator for matching visit records</a:t>
            </a:r>
          </a:p>
          <a:p>
            <a:pPr marL="285750" indent="-285750">
              <a:spcBef>
                <a:spcPts val="1000"/>
              </a:spcBef>
              <a:buFont typeface="Arial"/>
              <a:buChar char="•"/>
            </a:pPr>
            <a:r>
              <a:rPr lang="en-US">
                <a:ea typeface="Lato"/>
                <a:cs typeface="Lato"/>
              </a:rPr>
              <a:t>Beginning in July 2026, Phase 3 will only applies to FFS (MassHealth) paid claims for Home Health, Group Adult Foster Care (GAFC) and MassHealth Home and Community Based (HCBS) Acquired Brain Injury (ABI) and Moving Forward Plan (MFP) Waiver prog</a:t>
            </a:r>
          </a:p>
          <a:p>
            <a:pPr marL="742950" lvl="1" indent="-285750">
              <a:spcBef>
                <a:spcPts val="1000"/>
              </a:spcBef>
              <a:buFont typeface="Arial" panose="020B0604020202020204" pitchFamily="34" charset="0"/>
              <a:buChar char="•"/>
            </a:pPr>
            <a:endParaRPr lang="en-US">
              <a:ea typeface="Lato"/>
              <a:cs typeface="Lato"/>
            </a:endParaRPr>
          </a:p>
          <a:p>
            <a:r>
              <a:rPr lang="en-US">
                <a:latin typeface="Graphik"/>
                <a:ea typeface="Lato"/>
                <a:cs typeface="Lato"/>
              </a:rPr>
              <a:t>Compliance Phase 3 is focused on only</a:t>
            </a:r>
            <a:r>
              <a:rPr lang="en-US">
                <a:solidFill>
                  <a:srgbClr val="000000"/>
                </a:solidFill>
                <a:latin typeface="Graphik"/>
                <a:ea typeface="Lato"/>
                <a:cs typeface="Lato"/>
              </a:rPr>
              <a:t> paying for claims with a matching EVV visit. As the visit is the verification of service provided, claims are only paid for verified services.</a:t>
            </a:r>
          </a:p>
          <a:p>
            <a:endParaRPr lang="en-US">
              <a:solidFill>
                <a:srgbClr val="000000"/>
              </a:solidFill>
              <a:latin typeface="Graphik"/>
              <a:ea typeface="Lato"/>
              <a:cs typeface="Lato"/>
            </a:endParaRPr>
          </a:p>
          <a:p>
            <a:r>
              <a:rPr lang="en-US">
                <a:solidFill>
                  <a:srgbClr val="000000"/>
                </a:solidFill>
                <a:latin typeface="Graphik"/>
                <a:ea typeface="Lato"/>
                <a:cs typeface="Lato"/>
              </a:rPr>
              <a:t>Phase 2 and Phase 3 measure different aspects of EVV with Phase 2 focuses on capturing data electronically and Phase 3 focusing on paying only for verified services.</a:t>
            </a:r>
          </a:p>
          <a:p>
            <a:endParaRPr lang="en-US">
              <a:solidFill>
                <a:srgbClr val="000000"/>
              </a:solidFill>
              <a:latin typeface="Graphik"/>
              <a:ea typeface="Lato"/>
              <a:cs typeface="Lato"/>
            </a:endParaRPr>
          </a:p>
        </p:txBody>
      </p:sp>
    </p:spTree>
    <p:extLst>
      <p:ext uri="{BB962C8B-B14F-4D97-AF65-F5344CB8AC3E}">
        <p14:creationId xmlns:p14="http://schemas.microsoft.com/office/powerpoint/2010/main" val="358407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1A39B-3A4B-1965-A2D9-F70FFF2ED869}"/>
              </a:ext>
            </a:extLst>
          </p:cNvPr>
          <p:cNvSpPr>
            <a:spLocks noGrp="1"/>
          </p:cNvSpPr>
          <p:nvPr>
            <p:ph type="sldNum" sz="quarter" idx="12"/>
          </p:nvPr>
        </p:nvSpPr>
        <p:spPr/>
        <p:txBody>
          <a:bodyPr/>
          <a:lstStyle/>
          <a:p>
            <a:fld id="{D10B605A-B877-4B67-B9FD-DE737AC6273F}" type="slidenum">
              <a:rPr lang="en-US" smtClean="0"/>
              <a:t>12</a:t>
            </a:fld>
            <a:endParaRPr lang="en-US"/>
          </a:p>
        </p:txBody>
      </p:sp>
      <p:sp>
        <p:nvSpPr>
          <p:cNvPr id="3" name="Title 2">
            <a:extLst>
              <a:ext uri="{FF2B5EF4-FFF2-40B4-BE49-F238E27FC236}">
                <a16:creationId xmlns:a16="http://schemas.microsoft.com/office/drawing/2014/main" id="{5B9816A6-7E2B-1F85-9F24-4DAE7C91C970}"/>
              </a:ext>
            </a:extLst>
          </p:cNvPr>
          <p:cNvSpPr>
            <a:spLocks noGrp="1"/>
          </p:cNvSpPr>
          <p:nvPr>
            <p:ph type="title"/>
          </p:nvPr>
        </p:nvSpPr>
        <p:spPr>
          <a:prstGeom prst="rect">
            <a:avLst/>
          </a:prstGeom>
        </p:spPr>
        <p:txBody>
          <a:bodyPr/>
          <a:lstStyle/>
          <a:p>
            <a:r>
              <a:rPr lang="en-US">
                <a:ea typeface="Lato" panose="020F0502020204030203" pitchFamily="34" charset="0"/>
                <a:cs typeface="Lato" panose="020F0502020204030203" pitchFamily="34" charset="0"/>
              </a:rPr>
              <a:t>FFS Programs Compliance Timeline</a:t>
            </a:r>
            <a:endParaRPr lang="en-US"/>
          </a:p>
        </p:txBody>
      </p:sp>
      <p:graphicFrame>
        <p:nvGraphicFramePr>
          <p:cNvPr id="5" name="Table 5">
            <a:extLst>
              <a:ext uri="{FF2B5EF4-FFF2-40B4-BE49-F238E27FC236}">
                <a16:creationId xmlns:a16="http://schemas.microsoft.com/office/drawing/2014/main" id="{382EEECA-13A3-F584-1685-10907A3A6651}"/>
              </a:ext>
            </a:extLst>
          </p:cNvPr>
          <p:cNvGraphicFramePr>
            <a:graphicFrameLocks noGrp="1"/>
          </p:cNvGraphicFramePr>
          <p:nvPr>
            <p:extLst>
              <p:ext uri="{D42A27DB-BD31-4B8C-83A1-F6EECF244321}">
                <p14:modId xmlns:p14="http://schemas.microsoft.com/office/powerpoint/2010/main" val="915311982"/>
              </p:ext>
            </p:extLst>
          </p:nvPr>
        </p:nvGraphicFramePr>
        <p:xfrm>
          <a:off x="190500" y="1259416"/>
          <a:ext cx="11728137" cy="5037606"/>
        </p:xfrm>
        <a:graphic>
          <a:graphicData uri="http://schemas.openxmlformats.org/drawingml/2006/table">
            <a:tbl>
              <a:tblPr firstRow="1" bandRow="1">
                <a:tableStyleId>{5C22544A-7EE6-4342-B048-85BDC9FD1C3A}</a:tableStyleId>
              </a:tblPr>
              <a:tblGrid>
                <a:gridCol w="1567281">
                  <a:extLst>
                    <a:ext uri="{9D8B030D-6E8A-4147-A177-3AD203B41FA5}">
                      <a16:colId xmlns:a16="http://schemas.microsoft.com/office/drawing/2014/main" val="3882486517"/>
                    </a:ext>
                  </a:extLst>
                </a:gridCol>
                <a:gridCol w="423369">
                  <a:extLst>
                    <a:ext uri="{9D8B030D-6E8A-4147-A177-3AD203B41FA5}">
                      <a16:colId xmlns:a16="http://schemas.microsoft.com/office/drawing/2014/main" val="2625273054"/>
                    </a:ext>
                  </a:extLst>
                </a:gridCol>
                <a:gridCol w="423369">
                  <a:extLst>
                    <a:ext uri="{9D8B030D-6E8A-4147-A177-3AD203B41FA5}">
                      <a16:colId xmlns:a16="http://schemas.microsoft.com/office/drawing/2014/main" val="823934370"/>
                    </a:ext>
                  </a:extLst>
                </a:gridCol>
                <a:gridCol w="423369">
                  <a:extLst>
                    <a:ext uri="{9D8B030D-6E8A-4147-A177-3AD203B41FA5}">
                      <a16:colId xmlns:a16="http://schemas.microsoft.com/office/drawing/2014/main" val="2122140708"/>
                    </a:ext>
                  </a:extLst>
                </a:gridCol>
                <a:gridCol w="423369">
                  <a:extLst>
                    <a:ext uri="{9D8B030D-6E8A-4147-A177-3AD203B41FA5}">
                      <a16:colId xmlns:a16="http://schemas.microsoft.com/office/drawing/2014/main" val="1204783602"/>
                    </a:ext>
                  </a:extLst>
                </a:gridCol>
                <a:gridCol w="423369">
                  <a:extLst>
                    <a:ext uri="{9D8B030D-6E8A-4147-A177-3AD203B41FA5}">
                      <a16:colId xmlns:a16="http://schemas.microsoft.com/office/drawing/2014/main" val="930282571"/>
                    </a:ext>
                  </a:extLst>
                </a:gridCol>
                <a:gridCol w="423369">
                  <a:extLst>
                    <a:ext uri="{9D8B030D-6E8A-4147-A177-3AD203B41FA5}">
                      <a16:colId xmlns:a16="http://schemas.microsoft.com/office/drawing/2014/main" val="3891104444"/>
                    </a:ext>
                  </a:extLst>
                </a:gridCol>
                <a:gridCol w="423369">
                  <a:extLst>
                    <a:ext uri="{9D8B030D-6E8A-4147-A177-3AD203B41FA5}">
                      <a16:colId xmlns:a16="http://schemas.microsoft.com/office/drawing/2014/main" val="2972872979"/>
                    </a:ext>
                  </a:extLst>
                </a:gridCol>
                <a:gridCol w="423369">
                  <a:extLst>
                    <a:ext uri="{9D8B030D-6E8A-4147-A177-3AD203B41FA5}">
                      <a16:colId xmlns:a16="http://schemas.microsoft.com/office/drawing/2014/main" val="1369102997"/>
                    </a:ext>
                  </a:extLst>
                </a:gridCol>
                <a:gridCol w="423369">
                  <a:extLst>
                    <a:ext uri="{9D8B030D-6E8A-4147-A177-3AD203B41FA5}">
                      <a16:colId xmlns:a16="http://schemas.microsoft.com/office/drawing/2014/main" val="1480756984"/>
                    </a:ext>
                  </a:extLst>
                </a:gridCol>
                <a:gridCol w="423369">
                  <a:extLst>
                    <a:ext uri="{9D8B030D-6E8A-4147-A177-3AD203B41FA5}">
                      <a16:colId xmlns:a16="http://schemas.microsoft.com/office/drawing/2014/main" val="4175619619"/>
                    </a:ext>
                  </a:extLst>
                </a:gridCol>
                <a:gridCol w="423369">
                  <a:extLst>
                    <a:ext uri="{9D8B030D-6E8A-4147-A177-3AD203B41FA5}">
                      <a16:colId xmlns:a16="http://schemas.microsoft.com/office/drawing/2014/main" val="2508967478"/>
                    </a:ext>
                  </a:extLst>
                </a:gridCol>
                <a:gridCol w="423369">
                  <a:extLst>
                    <a:ext uri="{9D8B030D-6E8A-4147-A177-3AD203B41FA5}">
                      <a16:colId xmlns:a16="http://schemas.microsoft.com/office/drawing/2014/main" val="2856480220"/>
                    </a:ext>
                  </a:extLst>
                </a:gridCol>
                <a:gridCol w="423369">
                  <a:extLst>
                    <a:ext uri="{9D8B030D-6E8A-4147-A177-3AD203B41FA5}">
                      <a16:colId xmlns:a16="http://schemas.microsoft.com/office/drawing/2014/main" val="3485961529"/>
                    </a:ext>
                  </a:extLst>
                </a:gridCol>
                <a:gridCol w="423369">
                  <a:extLst>
                    <a:ext uri="{9D8B030D-6E8A-4147-A177-3AD203B41FA5}">
                      <a16:colId xmlns:a16="http://schemas.microsoft.com/office/drawing/2014/main" val="4028781668"/>
                    </a:ext>
                  </a:extLst>
                </a:gridCol>
                <a:gridCol w="423369">
                  <a:extLst>
                    <a:ext uri="{9D8B030D-6E8A-4147-A177-3AD203B41FA5}">
                      <a16:colId xmlns:a16="http://schemas.microsoft.com/office/drawing/2014/main" val="2866338524"/>
                    </a:ext>
                  </a:extLst>
                </a:gridCol>
                <a:gridCol w="423369">
                  <a:extLst>
                    <a:ext uri="{9D8B030D-6E8A-4147-A177-3AD203B41FA5}">
                      <a16:colId xmlns:a16="http://schemas.microsoft.com/office/drawing/2014/main" val="2152592859"/>
                    </a:ext>
                  </a:extLst>
                </a:gridCol>
                <a:gridCol w="423369">
                  <a:extLst>
                    <a:ext uri="{9D8B030D-6E8A-4147-A177-3AD203B41FA5}">
                      <a16:colId xmlns:a16="http://schemas.microsoft.com/office/drawing/2014/main" val="4014397870"/>
                    </a:ext>
                  </a:extLst>
                </a:gridCol>
                <a:gridCol w="423369">
                  <a:extLst>
                    <a:ext uri="{9D8B030D-6E8A-4147-A177-3AD203B41FA5}">
                      <a16:colId xmlns:a16="http://schemas.microsoft.com/office/drawing/2014/main" val="2358480344"/>
                    </a:ext>
                  </a:extLst>
                </a:gridCol>
                <a:gridCol w="423369">
                  <a:extLst>
                    <a:ext uri="{9D8B030D-6E8A-4147-A177-3AD203B41FA5}">
                      <a16:colId xmlns:a16="http://schemas.microsoft.com/office/drawing/2014/main" val="1113254408"/>
                    </a:ext>
                  </a:extLst>
                </a:gridCol>
                <a:gridCol w="423369">
                  <a:extLst>
                    <a:ext uri="{9D8B030D-6E8A-4147-A177-3AD203B41FA5}">
                      <a16:colId xmlns:a16="http://schemas.microsoft.com/office/drawing/2014/main" val="2905694743"/>
                    </a:ext>
                  </a:extLst>
                </a:gridCol>
                <a:gridCol w="423369">
                  <a:extLst>
                    <a:ext uri="{9D8B030D-6E8A-4147-A177-3AD203B41FA5}">
                      <a16:colId xmlns:a16="http://schemas.microsoft.com/office/drawing/2014/main" val="1916492794"/>
                    </a:ext>
                  </a:extLst>
                </a:gridCol>
                <a:gridCol w="423369">
                  <a:extLst>
                    <a:ext uri="{9D8B030D-6E8A-4147-A177-3AD203B41FA5}">
                      <a16:colId xmlns:a16="http://schemas.microsoft.com/office/drawing/2014/main" val="865744643"/>
                    </a:ext>
                  </a:extLst>
                </a:gridCol>
                <a:gridCol w="423369">
                  <a:extLst>
                    <a:ext uri="{9D8B030D-6E8A-4147-A177-3AD203B41FA5}">
                      <a16:colId xmlns:a16="http://schemas.microsoft.com/office/drawing/2014/main" val="1402131506"/>
                    </a:ext>
                  </a:extLst>
                </a:gridCol>
                <a:gridCol w="423369">
                  <a:extLst>
                    <a:ext uri="{9D8B030D-6E8A-4147-A177-3AD203B41FA5}">
                      <a16:colId xmlns:a16="http://schemas.microsoft.com/office/drawing/2014/main" val="1151308392"/>
                    </a:ext>
                  </a:extLst>
                </a:gridCol>
              </a:tblGrid>
              <a:tr h="788124">
                <a:tc>
                  <a:txBody>
                    <a:bodyPr/>
                    <a:lstStyle/>
                    <a:p>
                      <a:pPr algn="ctr" fontAlgn="b"/>
                      <a:endParaRPr lang="en-US" sz="1200" b="1" i="0" u="none" strike="noStrike">
                        <a:solidFill>
                          <a:schemeClr val="bg1"/>
                        </a:solidFill>
                        <a:effectLst/>
                        <a:latin typeface="+mn-lt"/>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1F497D"/>
                    </a:solidFill>
                  </a:tcPr>
                </a:tc>
                <a:tc gridSpan="4">
                  <a:txBody>
                    <a:bodyPr/>
                    <a:lstStyle/>
                    <a:p>
                      <a:pPr algn="ctr" fontAlgn="b"/>
                      <a:r>
                        <a:rPr lang="en-US" sz="1200" b="1" i="0" u="none" strike="noStrike">
                          <a:solidFill>
                            <a:schemeClr val="bg1"/>
                          </a:solidFill>
                          <a:effectLst/>
                          <a:latin typeface="+mn-lt"/>
                        </a:rPr>
                        <a:t>April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1">
                        <a:lumMod val="50000"/>
                        <a:lumOff val="50000"/>
                      </a:schemeClr>
                    </a:solidFill>
                  </a:tcPr>
                </a:tc>
                <a:tc gridSpan="4">
                  <a:txBody>
                    <a:bodyPr/>
                    <a:lstStyle/>
                    <a:p>
                      <a:pPr algn="ctr" fontAlgn="b"/>
                      <a:r>
                        <a:rPr lang="en-US" sz="1200" b="1" i="0" u="none" strike="noStrike">
                          <a:solidFill>
                            <a:schemeClr val="bg1"/>
                          </a:solidFill>
                          <a:effectLst/>
                          <a:latin typeface="+mn-lt"/>
                        </a:rPr>
                        <a:t>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p>
                      <a:pPr algn="ctr" fontAlgn="b"/>
                      <a:r>
                        <a:rPr lang="en-US" sz="1200" b="1" i="0" u="none" strike="noStrike">
                          <a:solidFill>
                            <a:schemeClr val="bg1"/>
                          </a:solidFill>
                          <a:effectLst/>
                          <a:latin typeface="+mn-lt"/>
                        </a:rPr>
                        <a:t>June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a:solidFill>
                            <a:schemeClr val="bg1"/>
                          </a:solidFill>
                          <a:effectLst/>
                          <a:latin typeface="+mn-lt"/>
                        </a:rPr>
                        <a:t>July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0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a:solidFill>
                            <a:schemeClr val="bg1"/>
                          </a:solidFill>
                          <a:effectLst/>
                          <a:latin typeface="+mn-lt"/>
                        </a:rPr>
                        <a:t>August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chemeClr val="bg1"/>
                        </a:solidFill>
                        <a:effectLst/>
                        <a:highlight>
                          <a:srgbClr val="FFFF00"/>
                        </a:highligh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chemeClr val="bg1"/>
                        </a:solidFill>
                        <a:effectLst/>
                        <a:highlight>
                          <a:srgbClr val="FFFF00"/>
                        </a:highligh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a:solidFill>
                          <a:schemeClr val="bg1"/>
                        </a:solidFill>
                        <a:effectLst/>
                        <a:highlight>
                          <a:srgbClr val="FFFF00"/>
                        </a:highligh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a:solidFill>
                            <a:schemeClr val="bg1"/>
                          </a:solidFill>
                          <a:effectLst/>
                          <a:latin typeface="+mn-lt"/>
                        </a:rPr>
                        <a:t>September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a:solidFill>
                          <a:schemeClr val="bg1"/>
                        </a:solidFill>
                        <a:effectLst/>
                        <a:latin typeface="Graphik" panose="020B0503030202060203" pitchFamily="34"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532397262"/>
                  </a:ext>
                </a:extLst>
              </a:tr>
              <a:tr h="1416494">
                <a:tc>
                  <a:txBody>
                    <a:bodyPr/>
                    <a:lstStyle/>
                    <a:p>
                      <a:pPr algn="ctr"/>
                      <a:r>
                        <a:rPr lang="en-US" sz="1200" b="1">
                          <a:latin typeface="+mn-lt"/>
                        </a:rPr>
                        <a:t>Trainings</a:t>
                      </a:r>
                    </a:p>
                  </a:txBody>
                  <a:tcPr anchor="ctr">
                    <a:lnL w="12700" cap="flat" cmpd="sng" algn="ctr">
                      <a:solidFill>
                        <a:schemeClr val="bg1">
                          <a:lumMod val="75000"/>
                        </a:schemeClr>
                      </a:solidFill>
                      <a:prstDash val="solid"/>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442105918"/>
                  </a:ext>
                </a:extLst>
              </a:tr>
              <a:tr h="1416494">
                <a:tc>
                  <a:txBody>
                    <a:bodyPr/>
                    <a:lstStyle/>
                    <a:p>
                      <a:pPr algn="ctr"/>
                      <a:r>
                        <a:rPr lang="en-US" sz="1200" b="1">
                          <a:latin typeface="+mn-lt"/>
                        </a:rPr>
                        <a:t>FFS Compliance Phases</a:t>
                      </a:r>
                    </a:p>
                  </a:txBody>
                  <a:tcPr anchor="ctr">
                    <a:lnL w="12700" cap="flat" cmpd="sng" algn="ctr">
                      <a:solidFill>
                        <a:schemeClr val="bg1">
                          <a:lumMod val="75000"/>
                        </a:schemeClr>
                      </a:solidFill>
                      <a:prstDash val="solid"/>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3897249157"/>
                  </a:ext>
                </a:extLst>
              </a:tr>
              <a:tr h="1416494">
                <a:tc>
                  <a:txBody>
                    <a:bodyPr/>
                    <a:lstStyle/>
                    <a:p>
                      <a:pPr algn="ctr"/>
                      <a:r>
                        <a:rPr lang="en-US" sz="1200" b="1">
                          <a:latin typeface="+mn-lt"/>
                        </a:rPr>
                        <a:t>FFS Phase 2 Compliance </a:t>
                      </a:r>
                    </a:p>
                    <a:p>
                      <a:pPr algn="ctr"/>
                      <a:r>
                        <a:rPr lang="en-US" sz="1200" b="1">
                          <a:latin typeface="+mn-lt"/>
                        </a:rPr>
                        <a:t>Reports</a:t>
                      </a:r>
                    </a:p>
                  </a:txBody>
                  <a:tcPr anchor="ctr">
                    <a:lnL w="12700" cap="flat" cmpd="sng" algn="ctr">
                      <a:solidFill>
                        <a:schemeClr val="bg1">
                          <a:lumMod val="75000"/>
                        </a:schemeClr>
                      </a:solidFill>
                      <a:prstDash val="solid"/>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6350" cap="flat" cmpd="sng" algn="ctr">
                      <a:solidFill>
                        <a:srgbClr val="7F7F7F"/>
                      </a:solidFill>
                      <a:prstDash val="sysDot"/>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sz="1200">
                        <a:latin typeface="+mn-lt"/>
                      </a:endParaRPr>
                    </a:p>
                  </a:txBody>
                  <a:tcPr>
                    <a:lnL w="6350" cap="flat" cmpd="sng" algn="ctr">
                      <a:solidFill>
                        <a:srgbClr val="7F7F7F"/>
                      </a:solidFill>
                      <a:prstDash val="sysDot"/>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1741447"/>
                  </a:ext>
                </a:extLst>
              </a:tr>
            </a:tbl>
          </a:graphicData>
        </a:graphic>
      </p:graphicFrame>
      <p:sp>
        <p:nvSpPr>
          <p:cNvPr id="9" name="TextBox 8">
            <a:extLst>
              <a:ext uri="{FF2B5EF4-FFF2-40B4-BE49-F238E27FC236}">
                <a16:creationId xmlns:a16="http://schemas.microsoft.com/office/drawing/2014/main" id="{F3959D59-8C14-654D-A67E-BCF991EEA4A4}"/>
              </a:ext>
            </a:extLst>
          </p:cNvPr>
          <p:cNvSpPr txBox="1"/>
          <p:nvPr/>
        </p:nvSpPr>
        <p:spPr>
          <a:xfrm>
            <a:off x="3379631" y="2271057"/>
            <a:ext cx="1597339" cy="362817"/>
          </a:xfrm>
          <a:prstGeom prst="rect">
            <a:avLst/>
          </a:prstGeom>
          <a:solidFill>
            <a:schemeClr val="bg1"/>
          </a:solidFill>
        </p:spPr>
        <p:txBody>
          <a:bodyPr wrap="square" lIns="0" tIns="0" rIns="0" bIns="0" rtlCol="0">
            <a:noAutofit/>
          </a:bodyPr>
          <a:lstStyle>
            <a:defPPr>
              <a:defRPr lang="en-US"/>
            </a:defPPr>
            <a:lvl1pPr defTabSz="228600">
              <a:spcAft>
                <a:spcPts val="1200"/>
              </a:spcAft>
              <a:defRPr sz="900" b="1">
                <a:latin typeface="Graphik Light" panose="020B0403030202060203" pitchFamily="34" charset="0"/>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mn-lt"/>
              </a:rPr>
              <a:t>April Training Session #1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Hard Edits Preparation </a:t>
            </a:r>
          </a:p>
        </p:txBody>
      </p:sp>
      <p:sp>
        <p:nvSpPr>
          <p:cNvPr id="10" name="TextBox 9">
            <a:extLst>
              <a:ext uri="{FF2B5EF4-FFF2-40B4-BE49-F238E27FC236}">
                <a16:creationId xmlns:a16="http://schemas.microsoft.com/office/drawing/2014/main" id="{00E330D8-7273-3488-4FC8-C9437F09CEE1}"/>
              </a:ext>
            </a:extLst>
          </p:cNvPr>
          <p:cNvSpPr txBox="1"/>
          <p:nvPr/>
        </p:nvSpPr>
        <p:spPr>
          <a:xfrm>
            <a:off x="5367709" y="2271057"/>
            <a:ext cx="1597339" cy="362817"/>
          </a:xfrm>
          <a:prstGeom prst="rect">
            <a:avLst/>
          </a:prstGeom>
          <a:solidFill>
            <a:schemeClr val="bg1"/>
          </a:solidFill>
        </p:spPr>
        <p:txBody>
          <a:bodyPr wrap="square" lIns="0" tIns="0" rIns="0" bIns="0" rtlCol="0" anchor="t">
            <a:noAutofit/>
          </a:bodyPr>
          <a:lstStyle>
            <a:defPPr>
              <a:defRPr lang="en-US"/>
            </a:defPPr>
            <a:lvl1pPr defTabSz="228600">
              <a:spcAft>
                <a:spcPts val="1200"/>
              </a:spcAft>
              <a:defRPr sz="900" b="1">
                <a:latin typeface="Graphik Light" panose="020B0403030202060203" pitchFamily="34" charset="0"/>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mn-lt"/>
              </a:rPr>
              <a:t>Training Session #2</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Hard Edits Preparation </a:t>
            </a:r>
          </a:p>
        </p:txBody>
      </p:sp>
      <p:sp>
        <p:nvSpPr>
          <p:cNvPr id="11" name="TextBox 10">
            <a:extLst>
              <a:ext uri="{FF2B5EF4-FFF2-40B4-BE49-F238E27FC236}">
                <a16:creationId xmlns:a16="http://schemas.microsoft.com/office/drawing/2014/main" id="{82F4A77F-DE8C-B563-1421-EE801DFD9CF6}"/>
              </a:ext>
            </a:extLst>
          </p:cNvPr>
          <p:cNvSpPr txBox="1"/>
          <p:nvPr/>
        </p:nvSpPr>
        <p:spPr>
          <a:xfrm>
            <a:off x="6968739" y="2271057"/>
            <a:ext cx="1741153" cy="362817"/>
          </a:xfrm>
          <a:prstGeom prst="rect">
            <a:avLst/>
          </a:prstGeom>
          <a:solidFill>
            <a:schemeClr val="bg1"/>
          </a:solidFill>
        </p:spPr>
        <p:txBody>
          <a:bodyPr wrap="square" lIns="0" tIns="0" rIns="0" bIns="0" rtlCol="0" anchor="t">
            <a:noAutofit/>
          </a:bodyPr>
          <a:lstStyle>
            <a:defPPr>
              <a:defRPr lang="en-US"/>
            </a:defPPr>
            <a:lvl1pPr defTabSz="228600">
              <a:spcAft>
                <a:spcPts val="1200"/>
              </a:spcAft>
              <a:defRPr sz="900" b="1">
                <a:latin typeface="Graphik Light" panose="020B0403030202060203" pitchFamily="34" charset="0"/>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mn-lt"/>
              </a:rPr>
              <a:t>Training Session #3</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Hard Edits Preparation </a:t>
            </a:r>
          </a:p>
        </p:txBody>
      </p:sp>
      <p:sp>
        <p:nvSpPr>
          <p:cNvPr id="15" name="Isosceles Triangle 14">
            <a:extLst>
              <a:ext uri="{FF2B5EF4-FFF2-40B4-BE49-F238E27FC236}">
                <a16:creationId xmlns:a16="http://schemas.microsoft.com/office/drawing/2014/main" id="{74A83047-7FF8-F868-48A9-6289461D32EF}"/>
              </a:ext>
            </a:extLst>
          </p:cNvPr>
          <p:cNvSpPr/>
          <p:nvPr/>
        </p:nvSpPr>
        <p:spPr>
          <a:xfrm>
            <a:off x="5187355" y="2370061"/>
            <a:ext cx="115503" cy="10476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Graphik Light" panose="020B0403030202060203" pitchFamily="34" charset="0"/>
              <a:ea typeface="+mn-ea"/>
              <a:cs typeface="+mn-cs"/>
            </a:endParaRPr>
          </a:p>
        </p:txBody>
      </p:sp>
      <p:sp>
        <p:nvSpPr>
          <p:cNvPr id="16" name="Isosceles Triangle 15">
            <a:extLst>
              <a:ext uri="{FF2B5EF4-FFF2-40B4-BE49-F238E27FC236}">
                <a16:creationId xmlns:a16="http://schemas.microsoft.com/office/drawing/2014/main" id="{8273A79D-09EE-EF9A-94D0-291D05AB590D}"/>
              </a:ext>
            </a:extLst>
          </p:cNvPr>
          <p:cNvSpPr/>
          <p:nvPr/>
        </p:nvSpPr>
        <p:spPr>
          <a:xfrm>
            <a:off x="6790879" y="2370061"/>
            <a:ext cx="115503" cy="10476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Graphik Light" panose="020B0403030202060203" pitchFamily="34" charset="0"/>
              <a:ea typeface="+mn-ea"/>
              <a:cs typeface="+mn-cs"/>
            </a:endParaRPr>
          </a:p>
        </p:txBody>
      </p:sp>
      <p:sp>
        <p:nvSpPr>
          <p:cNvPr id="17" name="Flowchart: Extract 16">
            <a:extLst>
              <a:ext uri="{FF2B5EF4-FFF2-40B4-BE49-F238E27FC236}">
                <a16:creationId xmlns:a16="http://schemas.microsoft.com/office/drawing/2014/main" id="{7B1FD43B-3B37-2BD2-D69A-79DD8E1BD412}"/>
              </a:ext>
            </a:extLst>
          </p:cNvPr>
          <p:cNvSpPr/>
          <p:nvPr/>
        </p:nvSpPr>
        <p:spPr>
          <a:xfrm>
            <a:off x="8398075" y="5500348"/>
            <a:ext cx="232833" cy="232833"/>
          </a:xfrm>
          <a:prstGeom prst="flowChartExtra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3AEFE26-ABD2-BBE9-ABDD-C950CB5D49E4}"/>
              </a:ext>
            </a:extLst>
          </p:cNvPr>
          <p:cNvSpPr txBox="1"/>
          <p:nvPr/>
        </p:nvSpPr>
        <p:spPr>
          <a:xfrm>
            <a:off x="8700663" y="5434407"/>
            <a:ext cx="2422079" cy="37446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lnSpc>
                <a:spcPts val="1050"/>
              </a:lnSpc>
            </a:pPr>
            <a:r>
              <a:rPr lang="en-US" sz="1000" b="1"/>
              <a:t>Quarterly report pull for FFS</a:t>
            </a:r>
          </a:p>
          <a:p>
            <a:pPr lvl="0" rtl="0">
              <a:lnSpc>
                <a:spcPts val="1050"/>
              </a:lnSpc>
            </a:pPr>
            <a:r>
              <a:rPr lang="en-US" sz="1000" b="1"/>
              <a:t>Compliance – 4/1/26-6/30/26 data​</a:t>
            </a:r>
          </a:p>
        </p:txBody>
      </p:sp>
      <p:sp>
        <p:nvSpPr>
          <p:cNvPr id="19" name="Flowchart: Extract 18">
            <a:extLst>
              <a:ext uri="{FF2B5EF4-FFF2-40B4-BE49-F238E27FC236}">
                <a16:creationId xmlns:a16="http://schemas.microsoft.com/office/drawing/2014/main" id="{681C8EBB-42CE-29C9-FFBD-D184B609E1A4}"/>
              </a:ext>
            </a:extLst>
          </p:cNvPr>
          <p:cNvSpPr/>
          <p:nvPr/>
        </p:nvSpPr>
        <p:spPr>
          <a:xfrm>
            <a:off x="3333259" y="5500348"/>
            <a:ext cx="232833" cy="232833"/>
          </a:xfrm>
          <a:prstGeom prst="flowChartExtra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5">
            <a:extLst>
              <a:ext uri="{FF2B5EF4-FFF2-40B4-BE49-F238E27FC236}">
                <a16:creationId xmlns:a16="http://schemas.microsoft.com/office/drawing/2014/main" id="{AF22ABAB-F57B-61B9-A64D-117001C71EAB}"/>
              </a:ext>
            </a:extLst>
          </p:cNvPr>
          <p:cNvSpPr/>
          <p:nvPr/>
        </p:nvSpPr>
        <p:spPr>
          <a:xfrm>
            <a:off x="1771306" y="4204806"/>
            <a:ext cx="5075726" cy="278825"/>
          </a:xfrm>
          <a:prstGeom prst="roundRect">
            <a:avLst>
              <a:gd name="adj" fmla="val 50000"/>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ea typeface="+mn-ea"/>
                <a:cs typeface="+mn-cs"/>
              </a:rPr>
              <a:t>Soft Edits</a:t>
            </a:r>
          </a:p>
        </p:txBody>
      </p:sp>
      <p:sp>
        <p:nvSpPr>
          <p:cNvPr id="6" name="Rounded Rectangle 145">
            <a:extLst>
              <a:ext uri="{FF2B5EF4-FFF2-40B4-BE49-F238E27FC236}">
                <a16:creationId xmlns:a16="http://schemas.microsoft.com/office/drawing/2014/main" id="{6D9CEF2D-25C1-0DDA-00AA-59532756B156}"/>
              </a:ext>
            </a:extLst>
          </p:cNvPr>
          <p:cNvSpPr/>
          <p:nvPr/>
        </p:nvSpPr>
        <p:spPr>
          <a:xfrm>
            <a:off x="1771305" y="2678595"/>
            <a:ext cx="10002065" cy="336787"/>
          </a:xfrm>
          <a:prstGeom prst="roundRect">
            <a:avLst>
              <a:gd name="adj" fmla="val 50000"/>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050" b="1">
                <a:solidFill>
                  <a:srgbClr val="FFFFFF"/>
                </a:solidFill>
              </a:rPr>
              <a:t>Ongoing Available Self-Paced Online Training &amp; Support Materials</a:t>
            </a:r>
            <a:endParaRPr lang="en-US" sz="1050" b="1" i="0" u="none" strike="noStrike" kern="1200" cap="none" spc="0" normalizeH="0" baseline="0" noProof="0">
              <a:ln>
                <a:noFill/>
              </a:ln>
              <a:solidFill>
                <a:srgbClr val="FFFFFF"/>
              </a:solidFill>
              <a:effectLst/>
              <a:uLnTx/>
              <a:uFillTx/>
            </a:endParaRPr>
          </a:p>
        </p:txBody>
      </p:sp>
      <p:sp>
        <p:nvSpPr>
          <p:cNvPr id="4" name="Rounded Rectangle 145">
            <a:extLst>
              <a:ext uri="{FF2B5EF4-FFF2-40B4-BE49-F238E27FC236}">
                <a16:creationId xmlns:a16="http://schemas.microsoft.com/office/drawing/2014/main" id="{DFC819C7-86AA-A3F6-0BEB-9A4DFF5FC083}"/>
              </a:ext>
            </a:extLst>
          </p:cNvPr>
          <p:cNvSpPr/>
          <p:nvPr/>
        </p:nvSpPr>
        <p:spPr>
          <a:xfrm>
            <a:off x="6847032" y="3835702"/>
            <a:ext cx="4105157" cy="278115"/>
          </a:xfrm>
          <a:prstGeom prst="roundRect">
            <a:avLst>
              <a:gd name="adj" fmla="val 50000"/>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ea typeface="+mn-ea"/>
                <a:cs typeface="+mn-cs"/>
              </a:rPr>
              <a:t>FFS Compliance Phase 3</a:t>
            </a:r>
          </a:p>
        </p:txBody>
      </p:sp>
      <p:sp>
        <p:nvSpPr>
          <p:cNvPr id="8" name="Rounded Rectangle 145">
            <a:extLst>
              <a:ext uri="{FF2B5EF4-FFF2-40B4-BE49-F238E27FC236}">
                <a16:creationId xmlns:a16="http://schemas.microsoft.com/office/drawing/2014/main" id="{D118CD2E-8064-A507-5C53-9391AFE3D655}"/>
              </a:ext>
            </a:extLst>
          </p:cNvPr>
          <p:cNvSpPr/>
          <p:nvPr/>
        </p:nvSpPr>
        <p:spPr>
          <a:xfrm>
            <a:off x="1771305" y="3571118"/>
            <a:ext cx="5077074" cy="256949"/>
          </a:xfrm>
          <a:prstGeom prst="roundRect">
            <a:avLst>
              <a:gd name="adj" fmla="val 50000"/>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ea typeface="+mn-ea"/>
                <a:cs typeface="+mn-cs"/>
              </a:rPr>
              <a:t>FFS Compliance Phase 2</a:t>
            </a:r>
          </a:p>
        </p:txBody>
      </p:sp>
      <p:sp>
        <p:nvSpPr>
          <p:cNvPr id="21" name="Arrow: Right 20">
            <a:extLst>
              <a:ext uri="{FF2B5EF4-FFF2-40B4-BE49-F238E27FC236}">
                <a16:creationId xmlns:a16="http://schemas.microsoft.com/office/drawing/2014/main" id="{BF02822E-9E0E-7DCB-A6B5-81AB4BB1C97F}"/>
              </a:ext>
            </a:extLst>
          </p:cNvPr>
          <p:cNvSpPr/>
          <p:nvPr/>
        </p:nvSpPr>
        <p:spPr>
          <a:xfrm>
            <a:off x="6793252" y="3571117"/>
            <a:ext cx="5133779" cy="260258"/>
          </a:xfrm>
          <a:prstGeom prst="rightArrow">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145">
            <a:extLst>
              <a:ext uri="{FF2B5EF4-FFF2-40B4-BE49-F238E27FC236}">
                <a16:creationId xmlns:a16="http://schemas.microsoft.com/office/drawing/2014/main" id="{BF124E20-0F1D-9FC2-7D0A-005A3FD8ADC5}"/>
              </a:ext>
            </a:extLst>
          </p:cNvPr>
          <p:cNvSpPr/>
          <p:nvPr/>
        </p:nvSpPr>
        <p:spPr>
          <a:xfrm>
            <a:off x="6847032" y="4487029"/>
            <a:ext cx="5026333" cy="283871"/>
          </a:xfrm>
          <a:prstGeom prst="roundRect">
            <a:avLst>
              <a:gd name="adj" fmla="val 50000"/>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ea typeface="+mn-ea"/>
                <a:cs typeface="+mn-cs"/>
              </a:rPr>
              <a:t>Hard Edits</a:t>
            </a:r>
          </a:p>
        </p:txBody>
      </p:sp>
      <p:cxnSp>
        <p:nvCxnSpPr>
          <p:cNvPr id="13" name="Straight Connector 12">
            <a:extLst>
              <a:ext uri="{FF2B5EF4-FFF2-40B4-BE49-F238E27FC236}">
                <a16:creationId xmlns:a16="http://schemas.microsoft.com/office/drawing/2014/main" id="{EA27D156-605E-1B6A-5AD8-ED81EEC35399}"/>
              </a:ext>
            </a:extLst>
          </p:cNvPr>
          <p:cNvCxnSpPr>
            <a:cxnSpLocks/>
          </p:cNvCxnSpPr>
          <p:nvPr/>
        </p:nvCxnSpPr>
        <p:spPr>
          <a:xfrm flipV="1">
            <a:off x="3306771" y="1104948"/>
            <a:ext cx="0" cy="5235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DC53CA-EE51-1E2B-CE67-5D89509351B9}"/>
              </a:ext>
            </a:extLst>
          </p:cNvPr>
          <p:cNvSpPr txBox="1"/>
          <p:nvPr/>
        </p:nvSpPr>
        <p:spPr>
          <a:xfrm>
            <a:off x="3622595" y="5434407"/>
            <a:ext cx="2422079" cy="37446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lnSpc>
                <a:spcPts val="1050"/>
              </a:lnSpc>
            </a:pPr>
            <a:r>
              <a:rPr lang="en-US" sz="1000" b="1"/>
              <a:t>Quarterly report pull for FFS</a:t>
            </a:r>
          </a:p>
          <a:p>
            <a:pPr lvl="0" rtl="0">
              <a:lnSpc>
                <a:spcPts val="1050"/>
              </a:lnSpc>
            </a:pPr>
            <a:r>
              <a:rPr lang="en-US" sz="1000" b="1"/>
              <a:t>Compliance – 1/1/26-3/31/26 data​</a:t>
            </a:r>
          </a:p>
        </p:txBody>
      </p:sp>
      <p:sp>
        <p:nvSpPr>
          <p:cNvPr id="27" name="TextBox 26">
            <a:extLst>
              <a:ext uri="{FF2B5EF4-FFF2-40B4-BE49-F238E27FC236}">
                <a16:creationId xmlns:a16="http://schemas.microsoft.com/office/drawing/2014/main" id="{EFCF8905-1BA0-1310-B305-D58C3C0F7B6D}"/>
              </a:ext>
            </a:extLst>
          </p:cNvPr>
          <p:cNvSpPr txBox="1"/>
          <p:nvPr/>
        </p:nvSpPr>
        <p:spPr>
          <a:xfrm>
            <a:off x="3352901" y="1024120"/>
            <a:ext cx="1235085" cy="233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lnSpc>
                <a:spcPts val="1050"/>
              </a:lnSpc>
            </a:pPr>
            <a:r>
              <a:rPr lang="en-US" sz="1000" b="1"/>
              <a:t>We Are Here</a:t>
            </a:r>
          </a:p>
        </p:txBody>
      </p:sp>
      <p:sp>
        <p:nvSpPr>
          <p:cNvPr id="14" name="Isosceles Triangle 13">
            <a:extLst>
              <a:ext uri="{FF2B5EF4-FFF2-40B4-BE49-F238E27FC236}">
                <a16:creationId xmlns:a16="http://schemas.microsoft.com/office/drawing/2014/main" id="{D40EAB97-AED6-FBCD-6B28-45793450F817}"/>
              </a:ext>
            </a:extLst>
          </p:cNvPr>
          <p:cNvSpPr/>
          <p:nvPr/>
        </p:nvSpPr>
        <p:spPr>
          <a:xfrm>
            <a:off x="3237398" y="2377391"/>
            <a:ext cx="115503" cy="10476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Graphik Light" panose="020B0403030202060203" pitchFamily="34" charset="0"/>
              <a:ea typeface="+mn-ea"/>
              <a:cs typeface="+mn-cs"/>
            </a:endParaRPr>
          </a:p>
        </p:txBody>
      </p:sp>
      <p:sp>
        <p:nvSpPr>
          <p:cNvPr id="28" name="Star: 5 Points 27">
            <a:extLst>
              <a:ext uri="{FF2B5EF4-FFF2-40B4-BE49-F238E27FC236}">
                <a16:creationId xmlns:a16="http://schemas.microsoft.com/office/drawing/2014/main" id="{95FA8A46-05D4-2F09-5EE1-2537A3F0D0CD}"/>
              </a:ext>
            </a:extLst>
          </p:cNvPr>
          <p:cNvSpPr/>
          <p:nvPr/>
        </p:nvSpPr>
        <p:spPr>
          <a:xfrm>
            <a:off x="3178732" y="996385"/>
            <a:ext cx="232833" cy="232833"/>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7DFE252-21F9-4746-04ED-787AF54E2033}"/>
              </a:ext>
            </a:extLst>
          </p:cNvPr>
          <p:cNvSpPr/>
          <p:nvPr/>
        </p:nvSpPr>
        <p:spPr>
          <a:xfrm>
            <a:off x="9703668" y="3856867"/>
            <a:ext cx="2223363" cy="260259"/>
          </a:xfrm>
          <a:prstGeom prst="rightArrow">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30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EC497-505B-A0E4-AA21-FB90D21A74A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EBB0E7-4CA9-438C-3146-2908BED95AE3}"/>
              </a:ext>
            </a:extLst>
          </p:cNvPr>
          <p:cNvSpPr>
            <a:spLocks noGrp="1"/>
          </p:cNvSpPr>
          <p:nvPr>
            <p:ph type="sldNum" sz="quarter" idx="12"/>
          </p:nvPr>
        </p:nvSpPr>
        <p:spPr/>
        <p:txBody>
          <a:bodyPr/>
          <a:lstStyle/>
          <a:p>
            <a:pPr lvl="0"/>
            <a:fld id="{D10B605A-B877-4B67-B9FD-DE737AC6273F}" type="slidenum">
              <a:rPr lang="en-US" noProof="0" smtClean="0"/>
              <a:pPr lvl="0"/>
              <a:t>13</a:t>
            </a:fld>
            <a:endParaRPr lang="en-US" noProof="0"/>
          </a:p>
        </p:txBody>
      </p:sp>
      <p:sp>
        <p:nvSpPr>
          <p:cNvPr id="2" name="Title 1">
            <a:extLst>
              <a:ext uri="{FF2B5EF4-FFF2-40B4-BE49-F238E27FC236}">
                <a16:creationId xmlns:a16="http://schemas.microsoft.com/office/drawing/2014/main" id="{F8FC1A72-82E5-5AB2-B32D-5CAAEC28203C}"/>
              </a:ext>
            </a:extLst>
          </p:cNvPr>
          <p:cNvSpPr>
            <a:spLocks noGrp="1"/>
          </p:cNvSpPr>
          <p:nvPr>
            <p:ph type="title"/>
          </p:nvPr>
        </p:nvSpPr>
        <p:spPr>
          <a:prstGeom prst="rect">
            <a:avLst/>
          </a:prstGeom>
        </p:spPr>
        <p:txBody>
          <a:bodyPr lIns="91440" tIns="45720" rIns="91440" bIns="45720" anchor="ctr"/>
          <a:lstStyle/>
          <a:p>
            <a:r>
              <a:rPr lang="en-US">
                <a:latin typeface="Graphik"/>
              </a:rPr>
              <a:t>Compliance Plans by Program</a:t>
            </a:r>
          </a:p>
        </p:txBody>
      </p:sp>
      <p:sp>
        <p:nvSpPr>
          <p:cNvPr id="4" name="TextBox 3">
            <a:extLst>
              <a:ext uri="{FF2B5EF4-FFF2-40B4-BE49-F238E27FC236}">
                <a16:creationId xmlns:a16="http://schemas.microsoft.com/office/drawing/2014/main" id="{2AD53112-1EB6-B877-AB02-1DF95E213431}"/>
              </a:ext>
            </a:extLst>
          </p:cNvPr>
          <p:cNvSpPr txBox="1"/>
          <p:nvPr/>
        </p:nvSpPr>
        <p:spPr>
          <a:xfrm>
            <a:off x="342900" y="1062618"/>
            <a:ext cx="11308196"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Graphik" panose="020B0503030202060203" pitchFamily="34" charset="0"/>
                <a:ea typeface="Lato"/>
                <a:cs typeface="Lato"/>
              </a:rPr>
              <a:t>Please refer to the individual Program area compliance plans to understand compliance expectations.</a:t>
            </a:r>
            <a:endParaRPr kumimoji="0" lang="en-US" sz="2000" b="1" i="0" u="none" strike="noStrike" kern="1200" cap="none" spc="0" normalizeH="0" baseline="0" noProof="0">
              <a:ln>
                <a:noFill/>
              </a:ln>
              <a:solidFill>
                <a:prstClr val="black"/>
              </a:solidFill>
              <a:effectLst/>
              <a:uLnTx/>
              <a:uFillTx/>
              <a:latin typeface="Graphik" panose="020B0503030202060203" pitchFamily="34" charset="0"/>
              <a:ea typeface="Lato" panose="020F0502020204030203" pitchFamily="34" charset="0"/>
              <a:cs typeface="Lato" panose="020F0502020204030203" pitchFamily="34" charset="0"/>
            </a:endParaRPr>
          </a:p>
        </p:txBody>
      </p:sp>
      <p:graphicFrame>
        <p:nvGraphicFramePr>
          <p:cNvPr id="6" name="Table 5">
            <a:extLst>
              <a:ext uri="{FF2B5EF4-FFF2-40B4-BE49-F238E27FC236}">
                <a16:creationId xmlns:a16="http://schemas.microsoft.com/office/drawing/2014/main" id="{8B5C7C03-7BA1-3BBD-600C-64DC592EADAC}"/>
              </a:ext>
            </a:extLst>
          </p:cNvPr>
          <p:cNvGraphicFramePr>
            <a:graphicFrameLocks noGrp="1"/>
          </p:cNvGraphicFramePr>
          <p:nvPr>
            <p:extLst>
              <p:ext uri="{D42A27DB-BD31-4B8C-83A1-F6EECF244321}">
                <p14:modId xmlns:p14="http://schemas.microsoft.com/office/powerpoint/2010/main" val="490066968"/>
              </p:ext>
            </p:extLst>
          </p:nvPr>
        </p:nvGraphicFramePr>
        <p:xfrm>
          <a:off x="540904" y="1847448"/>
          <a:ext cx="11110192" cy="4777357"/>
        </p:xfrm>
        <a:graphic>
          <a:graphicData uri="http://schemas.openxmlformats.org/drawingml/2006/table">
            <a:tbl>
              <a:tblPr bandRow="1">
                <a:tableStyleId>{616DA210-FB5B-4158-B5E0-FEB733F419BA}</a:tableStyleId>
              </a:tblPr>
              <a:tblGrid>
                <a:gridCol w="5260747">
                  <a:extLst>
                    <a:ext uri="{9D8B030D-6E8A-4147-A177-3AD203B41FA5}">
                      <a16:colId xmlns:a16="http://schemas.microsoft.com/office/drawing/2014/main" val="3897100580"/>
                    </a:ext>
                  </a:extLst>
                </a:gridCol>
                <a:gridCol w="5849445">
                  <a:extLst>
                    <a:ext uri="{9D8B030D-6E8A-4147-A177-3AD203B41FA5}">
                      <a16:colId xmlns:a16="http://schemas.microsoft.com/office/drawing/2014/main" val="3226103875"/>
                    </a:ext>
                  </a:extLst>
                </a:gridCol>
              </a:tblGrid>
              <a:tr h="506698">
                <a:tc>
                  <a:txBody>
                    <a:bodyPr/>
                    <a:lstStyle/>
                    <a:p>
                      <a:pPr algn="ctr" rtl="0" fontAlgn="base">
                        <a:lnSpc>
                          <a:spcPts val="1350"/>
                        </a:lnSpc>
                        <a:buNone/>
                      </a:pPr>
                      <a:r>
                        <a:rPr lang="en-US" b="1">
                          <a:solidFill>
                            <a:srgbClr val="FFFFFF"/>
                          </a:solidFill>
                          <a:effectLst/>
                          <a:latin typeface="Graphik" panose="020B0503030202060203" pitchFamily="34" charset="0"/>
                        </a:rPr>
                        <a:t>Program/Plan </a:t>
                      </a:r>
                    </a:p>
                  </a:txBody>
                  <a:tcPr marL="57150" marR="57150" marT="28575" marB="28575" anchor="ctr">
                    <a:solidFill>
                      <a:srgbClr val="274E88"/>
                    </a:solidFill>
                  </a:tcPr>
                </a:tc>
                <a:tc>
                  <a:txBody>
                    <a:bodyPr/>
                    <a:lstStyle/>
                    <a:p>
                      <a:pPr algn="ctr" rtl="0" fontAlgn="base">
                        <a:lnSpc>
                          <a:spcPts val="1350"/>
                        </a:lnSpc>
                        <a:buNone/>
                      </a:pPr>
                      <a:r>
                        <a:rPr lang="en-US" b="1">
                          <a:solidFill>
                            <a:srgbClr val="FFFFFF"/>
                          </a:solidFill>
                          <a:effectLst/>
                          <a:latin typeface="Graphik" panose="020B0503030202060203" pitchFamily="34" charset="0"/>
                        </a:rPr>
                        <a:t>Bulletins/Posted Resources</a:t>
                      </a:r>
                    </a:p>
                  </a:txBody>
                  <a:tcPr marL="57150" marR="57150" marT="28575" marB="28575" anchor="ctr">
                    <a:solidFill>
                      <a:srgbClr val="274E88"/>
                    </a:solidFill>
                  </a:tcPr>
                </a:tc>
                <a:extLst>
                  <a:ext uri="{0D108BD9-81ED-4DB2-BD59-A6C34878D82A}">
                    <a16:rowId xmlns:a16="http://schemas.microsoft.com/office/drawing/2014/main" val="3963412681"/>
                  </a:ext>
                </a:extLst>
              </a:tr>
              <a:tr h="803981">
                <a:tc>
                  <a:txBody>
                    <a:bodyPr/>
                    <a:lstStyle/>
                    <a:p>
                      <a:pPr lvl="0">
                        <a:buNone/>
                      </a:pPr>
                      <a:r>
                        <a:rPr lang="en-US" sz="1800" u="none" strike="noStrike" noProof="0">
                          <a:solidFill>
                            <a:srgbClr val="000000"/>
                          </a:solidFill>
                          <a:effectLst/>
                          <a:latin typeface="Graphik" panose="020B0503030202060203" pitchFamily="34" charset="0"/>
                        </a:rPr>
                        <a:t>Group Adult Foster Care (GAFC)</a:t>
                      </a:r>
                    </a:p>
                    <a:p>
                      <a:pPr lvl="0" algn="l">
                        <a:lnSpc>
                          <a:spcPts val="1200"/>
                        </a:lnSpc>
                        <a:buNone/>
                      </a:pPr>
                      <a:endParaRPr lang="en-US" sz="1800">
                        <a:solidFill>
                          <a:srgbClr val="000000"/>
                        </a:solidFill>
                        <a:effectLst/>
                        <a:latin typeface="Graphik" panose="020B0503030202060203" pitchFamily="34" charset="0"/>
                      </a:endParaRPr>
                    </a:p>
                  </a:txBody>
                  <a:tcPr marL="57150" marR="57150" marT="28575" marB="28575" anchor="ctr"/>
                </a:tc>
                <a:tc>
                  <a:txBody>
                    <a:bodyPr/>
                    <a:lstStyle/>
                    <a:p>
                      <a:pPr marL="285750" lvl="0" indent="-285750">
                        <a:buClr>
                          <a:srgbClr val="000000"/>
                        </a:buClr>
                        <a:buFont typeface="Arial,Sans-Serif"/>
                        <a:buChar char="•"/>
                      </a:pPr>
                      <a:r>
                        <a:rPr lang="en-US" sz="1800" u="none" strike="noStrike" noProof="0">
                          <a:solidFill>
                            <a:srgbClr val="000000"/>
                          </a:solidFill>
                          <a:effectLst/>
                          <a:latin typeface="Graphik"/>
                          <a:hlinkClick r:id="rId3"/>
                        </a:rPr>
                        <a:t>Adult Foster Care Bulletin 33</a:t>
                      </a:r>
                      <a:endParaRPr lang="en-US" sz="1800" u="none" strike="noStrike" noProof="0">
                        <a:solidFill>
                          <a:srgbClr val="000000"/>
                        </a:solidFill>
                        <a:effectLst/>
                        <a:latin typeface="Graphik"/>
                      </a:endParaRPr>
                    </a:p>
                    <a:p>
                      <a:pPr marL="285750" lvl="0" indent="-285750">
                        <a:buClr>
                          <a:srgbClr val="000000"/>
                        </a:buClr>
                        <a:buFont typeface="Arial,Sans-Serif"/>
                        <a:buChar char="•"/>
                      </a:pPr>
                      <a:r>
                        <a:rPr lang="en-US" sz="1800" u="none" strike="noStrike" noProof="0">
                          <a:solidFill>
                            <a:srgbClr val="000000"/>
                          </a:solidFill>
                          <a:effectLst/>
                          <a:latin typeface="Graphik"/>
                          <a:hlinkClick r:id="rId4"/>
                        </a:rPr>
                        <a:t>GAFC Compliance Checkpoints</a:t>
                      </a:r>
                      <a:endParaRPr lang="en-US" sz="1800" u="none" strike="noStrike" noProof="0">
                        <a:solidFill>
                          <a:srgbClr val="000000"/>
                        </a:solidFill>
                        <a:effectLst/>
                        <a:latin typeface="Graphik"/>
                      </a:endParaRPr>
                    </a:p>
                    <a:p>
                      <a:pPr marL="0" lvl="0" indent="0" algn="l">
                        <a:lnSpc>
                          <a:spcPts val="1200"/>
                        </a:lnSpc>
                        <a:buNone/>
                      </a:pPr>
                      <a:endParaRPr lang="en-US" sz="1800" u="sng" strike="noStrike">
                        <a:solidFill>
                          <a:srgbClr val="0563C1"/>
                        </a:solidFill>
                        <a:effectLst/>
                        <a:latin typeface="Graphik" panose="020B0503030202060203" pitchFamily="34" charset="0"/>
                      </a:endParaRPr>
                    </a:p>
                  </a:txBody>
                  <a:tcPr marL="57150" marR="57150" marT="28575" marB="28575" anchor="ctr"/>
                </a:tc>
                <a:extLst>
                  <a:ext uri="{0D108BD9-81ED-4DB2-BD59-A6C34878D82A}">
                    <a16:rowId xmlns:a16="http://schemas.microsoft.com/office/drawing/2014/main" val="2042464600"/>
                  </a:ext>
                </a:extLst>
              </a:tr>
              <a:tr h="803981">
                <a:tc>
                  <a:txBody>
                    <a:bodyPr/>
                    <a:lstStyle/>
                    <a:p>
                      <a:pPr marL="0" marR="0" lvl="0" indent="0" algn="l">
                        <a:lnSpc>
                          <a:spcPct val="100000"/>
                        </a:lnSpc>
                        <a:spcBef>
                          <a:spcPts val="0"/>
                        </a:spcBef>
                        <a:spcAft>
                          <a:spcPts val="0"/>
                        </a:spcAft>
                        <a:buNone/>
                      </a:pPr>
                      <a:r>
                        <a:rPr lang="en-US" sz="1800" u="none" strike="noStrike" noProof="0">
                          <a:solidFill>
                            <a:srgbClr val="000000"/>
                          </a:solidFill>
                          <a:effectLst/>
                          <a:latin typeface="Graphik" panose="020B0503030202060203" pitchFamily="34" charset="0"/>
                        </a:rPr>
                        <a:t>Home Health (HH)</a:t>
                      </a:r>
                    </a:p>
                  </a:txBody>
                  <a:tcPr marL="57150" marR="57150" marT="28575" marB="28575" anchor="ctr">
                    <a:solidFill>
                      <a:schemeClr val="bg1">
                        <a:lumMod val="85000"/>
                      </a:schemeClr>
                    </a:solidFill>
                  </a:tcPr>
                </a:tc>
                <a:tc>
                  <a:txBody>
                    <a:bodyPr/>
                    <a:lstStyle/>
                    <a:p>
                      <a:pPr marL="285750" lvl="0" indent="-285750">
                        <a:buClr>
                          <a:srgbClr val="000000"/>
                        </a:buClr>
                        <a:buFont typeface="Arial,Sans-Serif" panose="020B0604020202020204" pitchFamily="34" charset="0"/>
                        <a:buChar char="•"/>
                      </a:pPr>
                      <a:r>
                        <a:rPr lang="en-US" sz="1800" u="none" strike="noStrike" noProof="0">
                          <a:solidFill>
                            <a:srgbClr val="000000"/>
                          </a:solidFill>
                          <a:effectLst/>
                          <a:latin typeface="Graphik"/>
                          <a:hlinkClick r:id="rId5"/>
                        </a:rPr>
                        <a:t>Home Health Bulletin 94</a:t>
                      </a:r>
                      <a:endParaRPr lang="en-US" sz="1800" u="none" strike="noStrike" noProof="0">
                        <a:solidFill>
                          <a:srgbClr val="000000"/>
                        </a:solidFill>
                        <a:effectLst/>
                        <a:latin typeface="Graphik"/>
                      </a:endParaRPr>
                    </a:p>
                    <a:p>
                      <a:pPr marL="285750" lvl="0" indent="-285750">
                        <a:buClr>
                          <a:srgbClr val="000000"/>
                        </a:buClr>
                        <a:buFont typeface="Arial,Sans-Serif" panose="020B0604020202020204" pitchFamily="34" charset="0"/>
                        <a:buChar char="•"/>
                      </a:pPr>
                      <a:r>
                        <a:rPr lang="en-US" sz="1800" u="none" strike="noStrike" noProof="0">
                          <a:solidFill>
                            <a:srgbClr val="000000"/>
                          </a:solidFill>
                          <a:effectLst/>
                          <a:latin typeface="Graphik"/>
                          <a:hlinkClick r:id="rId4"/>
                        </a:rPr>
                        <a:t>HH Compliance Checkpoints</a:t>
                      </a:r>
                      <a:endParaRPr lang="en-US" sz="1800" u="none" strike="noStrike" noProof="0">
                        <a:solidFill>
                          <a:srgbClr val="000000"/>
                        </a:solidFill>
                        <a:effectLst/>
                        <a:latin typeface="Graphik"/>
                      </a:endParaRPr>
                    </a:p>
                    <a:p>
                      <a:pPr marL="342900" lvl="0" indent="-342900" algn="l">
                        <a:lnSpc>
                          <a:spcPts val="1200"/>
                        </a:lnSpc>
                        <a:buFont typeface="Arial" panose="020B0604020202020204" pitchFamily="34" charset="0"/>
                        <a:buChar char="•"/>
                      </a:pPr>
                      <a:endParaRPr lang="en-US" sz="1800" u="sng" strike="noStrike">
                        <a:solidFill>
                          <a:srgbClr val="0563C1"/>
                        </a:solidFill>
                        <a:effectLst/>
                        <a:latin typeface="Graphik" panose="020B0503030202060203" pitchFamily="34" charset="0"/>
                      </a:endParaRPr>
                    </a:p>
                  </a:txBody>
                  <a:tcPr marL="57150" marR="57150" marT="28575" marB="28575" anchor="ctr">
                    <a:solidFill>
                      <a:schemeClr val="bg1">
                        <a:lumMod val="85000"/>
                      </a:schemeClr>
                    </a:solidFill>
                  </a:tcPr>
                </a:tc>
                <a:extLst>
                  <a:ext uri="{0D108BD9-81ED-4DB2-BD59-A6C34878D82A}">
                    <a16:rowId xmlns:a16="http://schemas.microsoft.com/office/drawing/2014/main" val="1453594295"/>
                  </a:ext>
                </a:extLst>
              </a:tr>
              <a:tr h="803981">
                <a:tc>
                  <a:txBody>
                    <a:bodyPr/>
                    <a:lstStyle/>
                    <a:p>
                      <a:pPr marL="0" marR="0" lvl="0" indent="0" algn="l">
                        <a:lnSpc>
                          <a:spcPct val="100000"/>
                        </a:lnSpc>
                        <a:spcBef>
                          <a:spcPts val="0"/>
                        </a:spcBef>
                        <a:spcAft>
                          <a:spcPts val="0"/>
                        </a:spcAft>
                        <a:buNone/>
                      </a:pPr>
                      <a:r>
                        <a:rPr lang="en-US" sz="1800" u="none" strike="noStrike" noProof="0">
                          <a:solidFill>
                            <a:srgbClr val="000000"/>
                          </a:solidFill>
                          <a:effectLst/>
                          <a:latin typeface="Graphik" panose="020B0503030202060203" pitchFamily="34" charset="0"/>
                        </a:rPr>
                        <a:t>Home and Community Based Services (HCBS) </a:t>
                      </a:r>
                    </a:p>
                    <a:p>
                      <a:pPr marL="0" marR="0" lvl="0" indent="0" algn="l">
                        <a:lnSpc>
                          <a:spcPct val="100000"/>
                        </a:lnSpc>
                        <a:spcBef>
                          <a:spcPts val="0"/>
                        </a:spcBef>
                        <a:spcAft>
                          <a:spcPts val="0"/>
                        </a:spcAft>
                        <a:buNone/>
                      </a:pPr>
                      <a:r>
                        <a:rPr lang="en-US" sz="1800" b="0" i="0" u="none" strike="noStrike" noProof="0">
                          <a:solidFill>
                            <a:srgbClr val="000000"/>
                          </a:solidFill>
                          <a:effectLst/>
                          <a:latin typeface="Graphik"/>
                        </a:rPr>
                        <a:t>Acquired Brain Injury (ABI) and Moving Forward Plan (MFP) </a:t>
                      </a:r>
                      <a:r>
                        <a:rPr lang="en-US" sz="1800" u="none" strike="noStrike" noProof="0">
                          <a:solidFill>
                            <a:srgbClr val="000000"/>
                          </a:solidFill>
                          <a:effectLst/>
                          <a:latin typeface="Graphik"/>
                        </a:rPr>
                        <a:t>Waiver</a:t>
                      </a:r>
                    </a:p>
                    <a:p>
                      <a:pPr lvl="0" algn="l">
                        <a:lnSpc>
                          <a:spcPts val="1200"/>
                        </a:lnSpc>
                        <a:buNone/>
                      </a:pPr>
                      <a:endParaRPr lang="en-US" sz="1800">
                        <a:solidFill>
                          <a:srgbClr val="000000"/>
                        </a:solidFill>
                        <a:effectLst/>
                        <a:latin typeface="Graphik" panose="020B0503030202060203" pitchFamily="34" charset="0"/>
                      </a:endParaRPr>
                    </a:p>
                  </a:txBody>
                  <a:tcPr marL="57150" marR="57150" marT="28575" marB="28575" anchor="ctr"/>
                </a:tc>
                <a:tc>
                  <a:txBody>
                    <a:bodyPr/>
                    <a:lstStyle/>
                    <a:p>
                      <a:pPr marL="285750" lvl="0" indent="-285750">
                        <a:buClr>
                          <a:srgbClr val="000000"/>
                        </a:buClr>
                        <a:buFont typeface="Arial,Sans-Serif" panose="020B0604020202020204" pitchFamily="34" charset="0"/>
                        <a:buChar char="•"/>
                      </a:pPr>
                      <a:r>
                        <a:rPr lang="en-US" sz="1800" u="none" strike="noStrike" noProof="0">
                          <a:solidFill>
                            <a:srgbClr val="000000"/>
                          </a:solidFill>
                          <a:effectLst/>
                          <a:latin typeface="Graphik"/>
                          <a:hlinkClick r:id="rId6"/>
                        </a:rPr>
                        <a:t>HCBS Waiver Bulletin 24</a:t>
                      </a:r>
                      <a:endParaRPr lang="en-US" sz="1800" u="none" strike="noStrike" noProof="0">
                        <a:solidFill>
                          <a:srgbClr val="000000"/>
                        </a:solidFill>
                        <a:effectLst/>
                        <a:latin typeface="Graphik"/>
                      </a:endParaRPr>
                    </a:p>
                    <a:p>
                      <a:pPr marL="285750" lvl="0" indent="-285750">
                        <a:buClr>
                          <a:srgbClr val="000000"/>
                        </a:buClr>
                        <a:buFont typeface="Arial,Sans-Serif" panose="020B0604020202020204" pitchFamily="34" charset="0"/>
                        <a:buChar char="•"/>
                      </a:pPr>
                      <a:r>
                        <a:rPr lang="en-US" sz="1800" u="none" strike="noStrike" noProof="0">
                          <a:solidFill>
                            <a:srgbClr val="000000"/>
                          </a:solidFill>
                          <a:effectLst/>
                          <a:latin typeface="Graphik"/>
                          <a:hlinkClick r:id="rId7"/>
                        </a:rPr>
                        <a:t>HCBS Waiver Compliance Checkpoints</a:t>
                      </a:r>
                      <a:endParaRPr lang="en-US" sz="1800" u="none" strike="noStrike" noProof="0">
                        <a:solidFill>
                          <a:srgbClr val="000000"/>
                        </a:solidFill>
                        <a:effectLst/>
                        <a:latin typeface="Graphik"/>
                      </a:endParaRPr>
                    </a:p>
                    <a:p>
                      <a:pPr marL="342900" lvl="0" indent="-342900" algn="l">
                        <a:lnSpc>
                          <a:spcPts val="1200"/>
                        </a:lnSpc>
                        <a:buFont typeface="Arial" panose="020B0604020202020204" pitchFamily="34" charset="0"/>
                        <a:buChar char="•"/>
                      </a:pPr>
                      <a:endParaRPr lang="en-US" sz="1800" u="sng" strike="noStrike">
                        <a:solidFill>
                          <a:srgbClr val="0563C1"/>
                        </a:solidFill>
                        <a:effectLst/>
                        <a:latin typeface="Graphik" panose="020B0503030202060203" pitchFamily="34" charset="0"/>
                      </a:endParaRPr>
                    </a:p>
                  </a:txBody>
                  <a:tcPr marL="57150" marR="57150" marT="28575" marB="28575" anchor="ctr"/>
                </a:tc>
                <a:extLst>
                  <a:ext uri="{0D108BD9-81ED-4DB2-BD59-A6C34878D82A}">
                    <a16:rowId xmlns:a16="http://schemas.microsoft.com/office/drawing/2014/main" val="729903357"/>
                  </a:ext>
                </a:extLst>
              </a:tr>
              <a:tr h="803981">
                <a:tc>
                  <a:txBody>
                    <a:bodyPr/>
                    <a:lstStyle/>
                    <a:p>
                      <a:pPr lvl="0" algn="l">
                        <a:lnSpc>
                          <a:spcPts val="1200"/>
                        </a:lnSpc>
                        <a:buNone/>
                      </a:pPr>
                      <a:endParaRPr lang="en-US" sz="1800">
                        <a:solidFill>
                          <a:srgbClr val="000000"/>
                        </a:solidFill>
                        <a:effectLst/>
                        <a:latin typeface="Graphik" panose="020B0503030202060203" pitchFamily="34" charset="0"/>
                      </a:endParaRPr>
                    </a:p>
                    <a:p>
                      <a:pPr lvl="0" algn="l">
                        <a:lnSpc>
                          <a:spcPts val="1200"/>
                        </a:lnSpc>
                        <a:buNone/>
                      </a:pPr>
                      <a:r>
                        <a:rPr lang="en-US" sz="1800">
                          <a:solidFill>
                            <a:srgbClr val="000000"/>
                          </a:solidFill>
                          <a:effectLst/>
                          <a:latin typeface="Graphik" panose="020B0503030202060203" pitchFamily="34" charset="0"/>
                        </a:rPr>
                        <a:t>Aging &amp; Independence (AGE)</a:t>
                      </a:r>
                    </a:p>
                  </a:txBody>
                  <a:tcPr marL="57150" marR="57150" marT="28575" marB="28575" anchor="ctr"/>
                </a:tc>
                <a:tc>
                  <a:txBody>
                    <a:bodyPr/>
                    <a:lstStyle/>
                    <a:p>
                      <a:pPr marL="285750" lvl="0" indent="-285750" algn="l">
                        <a:lnSpc>
                          <a:spcPct val="100000"/>
                        </a:lnSpc>
                        <a:buFont typeface="Arial"/>
                        <a:buChar char="•"/>
                      </a:pPr>
                      <a:r>
                        <a:rPr lang="en-US" sz="1800" i="1" kern="1200">
                          <a:solidFill>
                            <a:srgbClr val="000000"/>
                          </a:solidFill>
                          <a:effectLst/>
                          <a:latin typeface="Graphik" panose="020B0503030202060203" pitchFamily="34" charset="0"/>
                          <a:ea typeface="+mn-ea"/>
                          <a:cs typeface="+mn-cs"/>
                        </a:rPr>
                        <a:t>Providers need to work with their ASAPs to understand EVV Compliance.</a:t>
                      </a:r>
                    </a:p>
                  </a:txBody>
                  <a:tcPr marL="57150" marR="57150" marT="28575" marB="28575" anchor="ctr"/>
                </a:tc>
                <a:extLst>
                  <a:ext uri="{0D108BD9-81ED-4DB2-BD59-A6C34878D82A}">
                    <a16:rowId xmlns:a16="http://schemas.microsoft.com/office/drawing/2014/main" val="3933373949"/>
                  </a:ext>
                </a:extLst>
              </a:tr>
              <a:tr h="803981">
                <a:tc>
                  <a:txBody>
                    <a:bodyPr/>
                    <a:lstStyle/>
                    <a:p>
                      <a:pPr marL="0" marR="0" lvl="0" indent="0" algn="l">
                        <a:lnSpc>
                          <a:spcPct val="100000"/>
                        </a:lnSpc>
                        <a:spcBef>
                          <a:spcPts val="0"/>
                        </a:spcBef>
                        <a:spcAft>
                          <a:spcPts val="0"/>
                        </a:spcAft>
                        <a:buNone/>
                      </a:pPr>
                      <a:r>
                        <a:rPr lang="en-US" sz="1800" u="none" strike="noStrike" noProof="0">
                          <a:solidFill>
                            <a:srgbClr val="000000"/>
                          </a:solidFill>
                          <a:effectLst/>
                          <a:latin typeface="Graphik" panose="020B0503030202060203" pitchFamily="34" charset="0"/>
                        </a:rPr>
                        <a:t>Managed Care Entities (MCE)</a:t>
                      </a:r>
                    </a:p>
                    <a:p>
                      <a:pPr lvl="0" algn="l">
                        <a:lnSpc>
                          <a:spcPts val="1200"/>
                        </a:lnSpc>
                        <a:buNone/>
                      </a:pPr>
                      <a:endParaRPr lang="en-US" sz="1800">
                        <a:solidFill>
                          <a:srgbClr val="000000"/>
                        </a:solidFill>
                        <a:effectLst/>
                        <a:latin typeface="Graphik" panose="020B0503030202060203" pitchFamily="34" charset="0"/>
                      </a:endParaRPr>
                    </a:p>
                  </a:txBody>
                  <a:tcPr marL="57150" marR="57150" marT="28575" marB="28575" anchor="ctr">
                    <a:solidFill>
                      <a:srgbClr val="F7F7F7"/>
                    </a:solidFill>
                  </a:tcPr>
                </a:tc>
                <a:tc>
                  <a:txBody>
                    <a:bodyPr/>
                    <a:lstStyle/>
                    <a:p>
                      <a:pPr marL="285750" lvl="0" indent="-285750">
                        <a:buClr>
                          <a:srgbClr val="000000"/>
                        </a:buClr>
                        <a:buFont typeface="Arial,Sans-Serif" panose="020B0604020202020204" pitchFamily="34" charset="0"/>
                        <a:buChar char="•"/>
                      </a:pPr>
                      <a:r>
                        <a:rPr lang="en-US" sz="1800" i="1" u="none" strike="noStrike" noProof="0">
                          <a:solidFill>
                            <a:srgbClr val="000000"/>
                          </a:solidFill>
                          <a:effectLst/>
                          <a:latin typeface="Graphik" panose="020B0503030202060203" pitchFamily="34" charset="0"/>
                        </a:rPr>
                        <a:t>Providers need to work with their MCEs to understand EVV Compliance for their payer.</a:t>
                      </a:r>
                    </a:p>
                    <a:p>
                      <a:pPr marL="342900" lvl="0" indent="-342900" algn="l">
                        <a:lnSpc>
                          <a:spcPts val="1200"/>
                        </a:lnSpc>
                        <a:buFont typeface="Arial" panose="020B0604020202020204" pitchFamily="34" charset="0"/>
                        <a:buChar char="•"/>
                      </a:pPr>
                      <a:endParaRPr lang="en-US" sz="1800" i="1" u="sng" strike="noStrike">
                        <a:solidFill>
                          <a:srgbClr val="0563C1"/>
                        </a:solidFill>
                        <a:effectLst/>
                        <a:latin typeface="Graphik" panose="020B0503030202060203" pitchFamily="34" charset="0"/>
                      </a:endParaRPr>
                    </a:p>
                  </a:txBody>
                  <a:tcPr marL="57150" marR="57150" marT="28575" marB="28575" anchor="ctr">
                    <a:solidFill>
                      <a:srgbClr val="F7F7F7"/>
                    </a:solidFill>
                  </a:tcPr>
                </a:tc>
                <a:extLst>
                  <a:ext uri="{0D108BD9-81ED-4DB2-BD59-A6C34878D82A}">
                    <a16:rowId xmlns:a16="http://schemas.microsoft.com/office/drawing/2014/main" val="2399307355"/>
                  </a:ext>
                </a:extLst>
              </a:tr>
            </a:tbl>
          </a:graphicData>
        </a:graphic>
      </p:graphicFrame>
    </p:spTree>
    <p:extLst>
      <p:ext uri="{BB962C8B-B14F-4D97-AF65-F5344CB8AC3E}">
        <p14:creationId xmlns:p14="http://schemas.microsoft.com/office/powerpoint/2010/main" val="99997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614C1-05E4-02B4-69CA-9A35D55407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F98C7D-5603-2D71-10FE-7EF4D64A9CB7}"/>
              </a:ext>
            </a:extLst>
          </p:cNvPr>
          <p:cNvSpPr/>
          <p:nvPr/>
        </p:nvSpPr>
        <p:spPr>
          <a:xfrm>
            <a:off x="0" y="905164"/>
            <a:ext cx="12192000" cy="595283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55BE9F-9A99-D1B3-3766-5E4C45DB4253}"/>
              </a:ext>
            </a:extLst>
          </p:cNvPr>
          <p:cNvSpPr>
            <a:spLocks noGrp="1"/>
          </p:cNvSpPr>
          <p:nvPr>
            <p:ph type="title"/>
          </p:nvPr>
        </p:nvSpPr>
        <p:spPr>
          <a:prstGeom prst="rect">
            <a:avLst/>
          </a:prstGeom>
        </p:spPr>
        <p:txBody>
          <a:bodyPr/>
          <a:lstStyle/>
          <a:p>
            <a:pPr lvl="0"/>
            <a:r>
              <a:rPr lang="en-US" noProof="0"/>
              <a:t>EVV Program Review</a:t>
            </a:r>
          </a:p>
        </p:txBody>
      </p:sp>
    </p:spTree>
    <p:extLst>
      <p:ext uri="{BB962C8B-B14F-4D97-AF65-F5344CB8AC3E}">
        <p14:creationId xmlns:p14="http://schemas.microsoft.com/office/powerpoint/2010/main" val="201616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EA654-ACA3-7EEE-DCB9-6BD75CC8A75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6EA854-699A-C681-DD9C-2200C53EB9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E7E6F-F638-CD49-8945-BA6D25B36006}" type="slidenum">
              <a:rPr kumimoji="0" lang="en-US" sz="1200" b="0" i="0" u="none" strike="noStrike" kern="1200" cap="none" spc="0" normalizeH="0" baseline="0" noProof="0" smtClean="0">
                <a:ln>
                  <a:noFill/>
                </a:ln>
                <a:solidFill>
                  <a:srgbClr val="000000">
                    <a:tint val="75000"/>
                  </a:srgbClr>
                </a:solidFill>
                <a:effectLst/>
                <a:uLnTx/>
                <a:uFillTx/>
                <a:latin typeface="Graphik" panose="020B0503030202060203" pitchFamily="34" charset="0"/>
                <a:ea typeface="Lato" panose="020F0502020204030203" pitchFamily="34" charset="0"/>
                <a:cs typeface="Lato"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Graphik" panose="020B050303020206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BE53E988-8D4F-BD00-FD59-DBFA5B9686DC}"/>
              </a:ext>
            </a:extLst>
          </p:cNvPr>
          <p:cNvSpPr>
            <a:spLocks noGrp="1"/>
          </p:cNvSpPr>
          <p:nvPr>
            <p:ph type="title"/>
          </p:nvPr>
        </p:nvSpPr>
        <p:spPr>
          <a:prstGeom prst="rect">
            <a:avLst/>
          </a:prstGeom>
        </p:spPr>
        <p:txBody>
          <a:bodyPr/>
          <a:lstStyle/>
          <a:p>
            <a:r>
              <a:rPr lang="en-US">
                <a:ea typeface="Lato"/>
                <a:cs typeface="Lato"/>
              </a:rPr>
              <a:t>What are the 6 required Cures Act Elements?</a:t>
            </a:r>
          </a:p>
        </p:txBody>
      </p:sp>
      <p:sp>
        <p:nvSpPr>
          <p:cNvPr id="3" name="Text Placeholder 2">
            <a:extLst>
              <a:ext uri="{FF2B5EF4-FFF2-40B4-BE49-F238E27FC236}">
                <a16:creationId xmlns:a16="http://schemas.microsoft.com/office/drawing/2014/main" id="{E54ADD25-4071-3CD7-705E-E8B4D9EF309E}"/>
              </a:ext>
            </a:extLst>
          </p:cNvPr>
          <p:cNvSpPr>
            <a:spLocks noGrp="1"/>
          </p:cNvSpPr>
          <p:nvPr>
            <p:ph type="body" sz="quarter" idx="4294967295"/>
          </p:nvPr>
        </p:nvSpPr>
        <p:spPr>
          <a:xfrm>
            <a:off x="342900" y="1075916"/>
            <a:ext cx="11110192" cy="717550"/>
          </a:xfrm>
        </p:spPr>
        <p:txBody>
          <a:bodyPr>
            <a:noAutofit/>
          </a:bodyPr>
          <a:lstStyle/>
          <a:p>
            <a:pPr marL="0" indent="0">
              <a:lnSpc>
                <a:spcPct val="110000"/>
              </a:lnSpc>
              <a:buNone/>
            </a:pPr>
            <a:r>
              <a:rPr lang="en-US" sz="2000" b="1">
                <a:solidFill>
                  <a:schemeClr val="tx1"/>
                </a:solidFill>
                <a:ea typeface="Lato" panose="020F0502020204030203" pitchFamily="34" charset="0"/>
                <a:cs typeface="Lato" panose="020F0502020204030203" pitchFamily="34" charset="0"/>
              </a:rPr>
              <a:t>Passed by Congress in December 2016, the 21st Century Cures Act requires that providers of Personal Care Services confirm visits via Electronic Visit Verification (EVV) by January 1, 2021.</a:t>
            </a:r>
          </a:p>
        </p:txBody>
      </p:sp>
      <p:sp>
        <p:nvSpPr>
          <p:cNvPr id="6" name="Text Placeholder 2">
            <a:extLst>
              <a:ext uri="{FF2B5EF4-FFF2-40B4-BE49-F238E27FC236}">
                <a16:creationId xmlns:a16="http://schemas.microsoft.com/office/drawing/2014/main" id="{DF05D808-AC5B-2092-7CF9-BD0FD969C004}"/>
              </a:ext>
            </a:extLst>
          </p:cNvPr>
          <p:cNvSpPr txBox="1">
            <a:spLocks/>
          </p:cNvSpPr>
          <p:nvPr/>
        </p:nvSpPr>
        <p:spPr>
          <a:xfrm>
            <a:off x="342900" y="2591289"/>
            <a:ext cx="11110192" cy="6782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615C72"/>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a:ln>
                  <a:noFill/>
                </a:ln>
                <a:solidFill>
                  <a:schemeClr val="tx1"/>
                </a:solidFill>
                <a:effectLst/>
                <a:uLnTx/>
                <a:uFillTx/>
                <a:latin typeface="Graphik" panose="020B0503030202060203" pitchFamily="34" charset="0"/>
                <a:ea typeface="Lato Light" panose="020F0502020204030203" pitchFamily="34" charset="0"/>
                <a:cs typeface="Lato Light" panose="020F0502020204030203" pitchFamily="34" charset="0"/>
              </a:rPr>
              <a:t>The six data elements required to be collected to meet the Cures Act EVV requirement:</a:t>
            </a:r>
          </a:p>
        </p:txBody>
      </p:sp>
      <p:grpSp>
        <p:nvGrpSpPr>
          <p:cNvPr id="48" name="Group 47" descr="Type of Service Performed.">
            <a:extLst>
              <a:ext uri="{FF2B5EF4-FFF2-40B4-BE49-F238E27FC236}">
                <a16:creationId xmlns:a16="http://schemas.microsoft.com/office/drawing/2014/main" id="{039F508C-A2F8-E523-46C7-434F8DDEFF1F}"/>
              </a:ext>
            </a:extLst>
          </p:cNvPr>
          <p:cNvGrpSpPr/>
          <p:nvPr/>
        </p:nvGrpSpPr>
        <p:grpSpPr>
          <a:xfrm>
            <a:off x="754629" y="3267796"/>
            <a:ext cx="5006557" cy="587876"/>
            <a:chOff x="754630" y="3409418"/>
            <a:chExt cx="4359323" cy="511877"/>
          </a:xfrm>
        </p:grpSpPr>
        <p:sp>
          <p:nvSpPr>
            <p:cNvPr id="10" name="Rounded Rectangle 9">
              <a:extLst>
                <a:ext uri="{FF2B5EF4-FFF2-40B4-BE49-F238E27FC236}">
                  <a16:creationId xmlns:a16="http://schemas.microsoft.com/office/drawing/2014/main" id="{D5B228F4-3E69-681A-C6FF-5DF9A2A972E8}"/>
                </a:ext>
                <a:ext uri="{C183D7F6-B498-43B3-948B-1728B52AA6E4}">
                  <adec:decorative xmlns:adec="http://schemas.microsoft.com/office/drawing/2017/decorative" val="1"/>
                </a:ext>
              </a:extLst>
            </p:cNvPr>
            <p:cNvSpPr/>
            <p:nvPr/>
          </p:nvSpPr>
          <p:spPr>
            <a:xfrm>
              <a:off x="754630" y="3409418"/>
              <a:ext cx="4359323" cy="511877"/>
            </a:xfrm>
            <a:prstGeom prst="roundRect">
              <a:avLst>
                <a:gd name="adj" fmla="val 50000"/>
              </a:avLst>
            </a:prstGeom>
            <a:solidFill>
              <a:srgbClr val="274E88"/>
            </a:solidFill>
            <a:ln>
              <a:no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raphik" panose="020B0503030202060203" pitchFamily="34" charset="0"/>
                  <a:ea typeface="Lato" panose="020F0502020204030203" pitchFamily="34" charset="0"/>
                  <a:cs typeface="Lato" panose="020F0502020204030203" pitchFamily="34" charset="0"/>
                </a:rPr>
                <a:t>Type of Service Performed</a:t>
              </a:r>
            </a:p>
          </p:txBody>
        </p:sp>
        <p:sp>
          <p:nvSpPr>
            <p:cNvPr id="11" name="Oval 10">
              <a:extLst>
                <a:ext uri="{FF2B5EF4-FFF2-40B4-BE49-F238E27FC236}">
                  <a16:creationId xmlns:a16="http://schemas.microsoft.com/office/drawing/2014/main" id="{C629480A-B1D6-6D03-6B9B-7A873A93C0C3}"/>
                </a:ext>
                <a:ext uri="{C183D7F6-B498-43B3-948B-1728B52AA6E4}">
                  <adec:decorative xmlns:adec="http://schemas.microsoft.com/office/drawing/2017/decorative" val="1"/>
                </a:ext>
              </a:extLst>
            </p:cNvPr>
            <p:cNvSpPr/>
            <p:nvPr/>
          </p:nvSpPr>
          <p:spPr>
            <a:xfrm>
              <a:off x="754631" y="3409418"/>
              <a:ext cx="504002" cy="504002"/>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raphik" panose="020B0503030202060203" pitchFamily="34" charset="0"/>
                <a:ea typeface="Lato" panose="020F0502020204030203" pitchFamily="34" charset="0"/>
                <a:cs typeface="Lato" panose="020F0502020204030203" pitchFamily="34" charset="0"/>
              </a:endParaRPr>
            </a:p>
          </p:txBody>
        </p:sp>
        <p:pic>
          <p:nvPicPr>
            <p:cNvPr id="47" name="Graphic 46">
              <a:extLst>
                <a:ext uri="{FF2B5EF4-FFF2-40B4-BE49-F238E27FC236}">
                  <a16:creationId xmlns:a16="http://schemas.microsoft.com/office/drawing/2014/main" id="{7B3A1956-EE82-D8DC-87D9-4AF866E9EAE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0086" y="3477569"/>
              <a:ext cx="364210" cy="364210"/>
            </a:xfrm>
            <a:prstGeom prst="rect">
              <a:avLst/>
            </a:prstGeom>
          </p:spPr>
        </p:pic>
      </p:grpSp>
      <p:grpSp>
        <p:nvGrpSpPr>
          <p:cNvPr id="49" name="Group 48" descr="Individual Receiving the Service.">
            <a:extLst>
              <a:ext uri="{FF2B5EF4-FFF2-40B4-BE49-F238E27FC236}">
                <a16:creationId xmlns:a16="http://schemas.microsoft.com/office/drawing/2014/main" id="{3F70DD91-5490-478C-186F-48A446E0A6BB}"/>
              </a:ext>
            </a:extLst>
          </p:cNvPr>
          <p:cNvGrpSpPr/>
          <p:nvPr/>
        </p:nvGrpSpPr>
        <p:grpSpPr>
          <a:xfrm>
            <a:off x="754629" y="4111548"/>
            <a:ext cx="5006557" cy="587876"/>
            <a:chOff x="754630" y="4144092"/>
            <a:chExt cx="4359323" cy="511877"/>
          </a:xfrm>
        </p:grpSpPr>
        <p:sp>
          <p:nvSpPr>
            <p:cNvPr id="26" name="Rounded Rectangle 25">
              <a:extLst>
                <a:ext uri="{FF2B5EF4-FFF2-40B4-BE49-F238E27FC236}">
                  <a16:creationId xmlns:a16="http://schemas.microsoft.com/office/drawing/2014/main" id="{BC6E0A42-7DA3-597B-97FA-9A0A482D22AE}"/>
                </a:ext>
                <a:ext uri="{C183D7F6-B498-43B3-948B-1728B52AA6E4}">
                  <adec:decorative xmlns:adec="http://schemas.microsoft.com/office/drawing/2017/decorative" val="1"/>
                </a:ext>
              </a:extLst>
            </p:cNvPr>
            <p:cNvSpPr/>
            <p:nvPr/>
          </p:nvSpPr>
          <p:spPr>
            <a:xfrm>
              <a:off x="754630" y="4144092"/>
              <a:ext cx="4359323" cy="511877"/>
            </a:xfrm>
            <a:prstGeom prst="roundRect">
              <a:avLst>
                <a:gd name="adj" fmla="val 50000"/>
              </a:avLst>
            </a:prstGeom>
            <a:solidFill>
              <a:srgbClr val="274E88"/>
            </a:solidFill>
            <a:ln>
              <a:no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raphik" panose="020B0503030202060203" pitchFamily="34" charset="0"/>
                  <a:ea typeface="Lato" panose="020F0502020204030203" pitchFamily="34" charset="0"/>
                  <a:cs typeface="Lato" panose="020F0502020204030203" pitchFamily="34" charset="0"/>
                </a:rPr>
                <a:t>Individual Receiving the Service</a:t>
              </a:r>
            </a:p>
          </p:txBody>
        </p:sp>
        <p:sp>
          <p:nvSpPr>
            <p:cNvPr id="27" name="Oval 26">
              <a:extLst>
                <a:ext uri="{FF2B5EF4-FFF2-40B4-BE49-F238E27FC236}">
                  <a16:creationId xmlns:a16="http://schemas.microsoft.com/office/drawing/2014/main" id="{07F54440-6315-C33A-C4F9-7C96C1061265}"/>
                </a:ext>
                <a:ext uri="{C183D7F6-B498-43B3-948B-1728B52AA6E4}">
                  <adec:decorative xmlns:adec="http://schemas.microsoft.com/office/drawing/2017/decorative" val="1"/>
                </a:ext>
              </a:extLst>
            </p:cNvPr>
            <p:cNvSpPr/>
            <p:nvPr/>
          </p:nvSpPr>
          <p:spPr>
            <a:xfrm>
              <a:off x="754631" y="4144092"/>
              <a:ext cx="504002" cy="504002"/>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raphik" panose="020B0503030202060203" pitchFamily="34" charset="0"/>
                <a:ea typeface="Lato" panose="020F0502020204030203" pitchFamily="34" charset="0"/>
                <a:cs typeface="Lato" panose="020F0502020204030203" pitchFamily="34" charset="0"/>
              </a:endParaRPr>
            </a:p>
          </p:txBody>
        </p:sp>
        <p:pic>
          <p:nvPicPr>
            <p:cNvPr id="44" name="Graphic 43">
              <a:extLst>
                <a:ext uri="{FF2B5EF4-FFF2-40B4-BE49-F238E27FC236}">
                  <a16:creationId xmlns:a16="http://schemas.microsoft.com/office/drawing/2014/main" id="{327072D1-7C57-3AC0-CE87-6DB166459FA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9636" y="4178084"/>
              <a:ext cx="383127" cy="383127"/>
            </a:xfrm>
            <a:prstGeom prst="rect">
              <a:avLst/>
            </a:prstGeom>
          </p:spPr>
        </p:pic>
      </p:grpSp>
      <p:grpSp>
        <p:nvGrpSpPr>
          <p:cNvPr id="50" name="Group 49" descr="Date of the Service.">
            <a:extLst>
              <a:ext uri="{FF2B5EF4-FFF2-40B4-BE49-F238E27FC236}">
                <a16:creationId xmlns:a16="http://schemas.microsoft.com/office/drawing/2014/main" id="{F789BE5B-AC94-352C-2B7C-BFFAECFF11A5}"/>
              </a:ext>
            </a:extLst>
          </p:cNvPr>
          <p:cNvGrpSpPr/>
          <p:nvPr/>
        </p:nvGrpSpPr>
        <p:grpSpPr>
          <a:xfrm>
            <a:off x="754629" y="4932714"/>
            <a:ext cx="5006557" cy="587876"/>
            <a:chOff x="754630" y="4859100"/>
            <a:chExt cx="4359323" cy="511877"/>
          </a:xfrm>
        </p:grpSpPr>
        <p:sp>
          <p:nvSpPr>
            <p:cNvPr id="29" name="Rounded Rectangle 28">
              <a:extLst>
                <a:ext uri="{FF2B5EF4-FFF2-40B4-BE49-F238E27FC236}">
                  <a16:creationId xmlns:a16="http://schemas.microsoft.com/office/drawing/2014/main" id="{F364D5B3-CFE0-3E3F-987E-22A319944D92}"/>
                </a:ext>
                <a:ext uri="{C183D7F6-B498-43B3-948B-1728B52AA6E4}">
                  <adec:decorative xmlns:adec="http://schemas.microsoft.com/office/drawing/2017/decorative" val="1"/>
                </a:ext>
              </a:extLst>
            </p:cNvPr>
            <p:cNvSpPr/>
            <p:nvPr/>
          </p:nvSpPr>
          <p:spPr>
            <a:xfrm>
              <a:off x="754630" y="4859100"/>
              <a:ext cx="4359323" cy="511877"/>
            </a:xfrm>
            <a:prstGeom prst="roundRect">
              <a:avLst>
                <a:gd name="adj" fmla="val 50000"/>
              </a:avLst>
            </a:prstGeom>
            <a:solidFill>
              <a:srgbClr val="274E88"/>
            </a:solidFill>
            <a:ln>
              <a:no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raphik" panose="020B0503030202060203" pitchFamily="34" charset="0"/>
                  <a:ea typeface="Lato" panose="020F0502020204030203" pitchFamily="34" charset="0"/>
                  <a:cs typeface="Lato" panose="020F0502020204030203" pitchFamily="34" charset="0"/>
                </a:rPr>
                <a:t>Date of the Service</a:t>
              </a:r>
            </a:p>
          </p:txBody>
        </p:sp>
        <p:sp>
          <p:nvSpPr>
            <p:cNvPr id="30" name="Oval 29">
              <a:extLst>
                <a:ext uri="{FF2B5EF4-FFF2-40B4-BE49-F238E27FC236}">
                  <a16:creationId xmlns:a16="http://schemas.microsoft.com/office/drawing/2014/main" id="{6BB512E1-E5A5-5FE9-6BD4-093D9571A33C}"/>
                </a:ext>
                <a:ext uri="{C183D7F6-B498-43B3-948B-1728B52AA6E4}">
                  <adec:decorative xmlns:adec="http://schemas.microsoft.com/office/drawing/2017/decorative" val="1"/>
                </a:ext>
              </a:extLst>
            </p:cNvPr>
            <p:cNvSpPr/>
            <p:nvPr/>
          </p:nvSpPr>
          <p:spPr>
            <a:xfrm>
              <a:off x="754631" y="4859100"/>
              <a:ext cx="504002" cy="504002"/>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raphik" panose="020B0503030202060203" pitchFamily="34" charset="0"/>
                <a:ea typeface="Lato" panose="020F0502020204030203" pitchFamily="34" charset="0"/>
                <a:cs typeface="Lato" panose="020F0502020204030203" pitchFamily="34" charset="0"/>
              </a:endParaRPr>
            </a:p>
          </p:txBody>
        </p:sp>
        <p:pic>
          <p:nvPicPr>
            <p:cNvPr id="40" name="Graphic 39">
              <a:extLst>
                <a:ext uri="{FF2B5EF4-FFF2-40B4-BE49-F238E27FC236}">
                  <a16:creationId xmlns:a16="http://schemas.microsoft.com/office/drawing/2014/main" id="{D9288CFC-CC93-FAAD-BAE4-547273D478F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9636" y="4924105"/>
              <a:ext cx="373992" cy="373992"/>
            </a:xfrm>
            <a:prstGeom prst="rect">
              <a:avLst/>
            </a:prstGeom>
          </p:spPr>
        </p:pic>
      </p:grpSp>
      <p:grpSp>
        <p:nvGrpSpPr>
          <p:cNvPr id="53" name="Group 52" descr="Location of the Service.">
            <a:extLst>
              <a:ext uri="{FF2B5EF4-FFF2-40B4-BE49-F238E27FC236}">
                <a16:creationId xmlns:a16="http://schemas.microsoft.com/office/drawing/2014/main" id="{9A6D7B67-92AA-E264-78BC-5494A3B8A606}"/>
              </a:ext>
            </a:extLst>
          </p:cNvPr>
          <p:cNvGrpSpPr/>
          <p:nvPr/>
        </p:nvGrpSpPr>
        <p:grpSpPr>
          <a:xfrm>
            <a:off x="6246591" y="3258752"/>
            <a:ext cx="5006557" cy="587876"/>
            <a:chOff x="5536607" y="3401543"/>
            <a:chExt cx="4359323" cy="511877"/>
          </a:xfrm>
        </p:grpSpPr>
        <p:sp>
          <p:nvSpPr>
            <p:cNvPr id="32" name="Rounded Rectangle 31">
              <a:extLst>
                <a:ext uri="{FF2B5EF4-FFF2-40B4-BE49-F238E27FC236}">
                  <a16:creationId xmlns:a16="http://schemas.microsoft.com/office/drawing/2014/main" id="{EDD90026-5005-0C79-7922-AACF79E6442F}"/>
                </a:ext>
                <a:ext uri="{C183D7F6-B498-43B3-948B-1728B52AA6E4}">
                  <adec:decorative xmlns:adec="http://schemas.microsoft.com/office/drawing/2017/decorative" val="1"/>
                </a:ext>
              </a:extLst>
            </p:cNvPr>
            <p:cNvSpPr/>
            <p:nvPr/>
          </p:nvSpPr>
          <p:spPr>
            <a:xfrm>
              <a:off x="5536607" y="3401543"/>
              <a:ext cx="4359323" cy="511877"/>
            </a:xfrm>
            <a:prstGeom prst="roundRect">
              <a:avLst>
                <a:gd name="adj" fmla="val 50000"/>
              </a:avLst>
            </a:prstGeom>
            <a:solidFill>
              <a:srgbClr val="274E88"/>
            </a:solidFill>
            <a:ln>
              <a:solidFill>
                <a:srgbClr val="274E88"/>
              </a:solid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raphik" panose="020B0503030202060203" pitchFamily="34" charset="0"/>
                  <a:ea typeface="Lato" panose="020F0502020204030203" pitchFamily="34" charset="0"/>
                  <a:cs typeface="Lato" panose="020F0502020204030203" pitchFamily="34" charset="0"/>
                </a:rPr>
                <a:t>Location of the Service</a:t>
              </a:r>
            </a:p>
          </p:txBody>
        </p:sp>
        <p:sp>
          <p:nvSpPr>
            <p:cNvPr id="33" name="Oval 32">
              <a:extLst>
                <a:ext uri="{FF2B5EF4-FFF2-40B4-BE49-F238E27FC236}">
                  <a16:creationId xmlns:a16="http://schemas.microsoft.com/office/drawing/2014/main" id="{61E23867-337C-705C-F04A-A8D8549C2A28}"/>
                </a:ext>
                <a:ext uri="{C183D7F6-B498-43B3-948B-1728B52AA6E4}">
                  <adec:decorative xmlns:adec="http://schemas.microsoft.com/office/drawing/2017/decorative" val="1"/>
                </a:ext>
              </a:extLst>
            </p:cNvPr>
            <p:cNvSpPr/>
            <p:nvPr/>
          </p:nvSpPr>
          <p:spPr>
            <a:xfrm>
              <a:off x="5536608" y="3401543"/>
              <a:ext cx="504002" cy="504002"/>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raphik" panose="020B0503030202060203" pitchFamily="34" charset="0"/>
                <a:ea typeface="Lato" panose="020F0502020204030203" pitchFamily="34" charset="0"/>
                <a:cs typeface="Lato" panose="020F0502020204030203" pitchFamily="34" charset="0"/>
              </a:endParaRPr>
            </a:p>
          </p:txBody>
        </p:sp>
        <p:pic>
          <p:nvPicPr>
            <p:cNvPr id="41" name="Graphic 40">
              <a:extLst>
                <a:ext uri="{FF2B5EF4-FFF2-40B4-BE49-F238E27FC236}">
                  <a16:creationId xmlns:a16="http://schemas.microsoft.com/office/drawing/2014/main" id="{5BB53073-F0DB-CBD3-024F-E64D8CE0A7C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2038" y="3481760"/>
              <a:ext cx="343567" cy="343567"/>
            </a:xfrm>
            <a:prstGeom prst="rect">
              <a:avLst/>
            </a:prstGeom>
          </p:spPr>
        </p:pic>
      </p:grpSp>
      <p:grpSp>
        <p:nvGrpSpPr>
          <p:cNvPr id="52" name="Group 51" descr="Individual Providing the Service.">
            <a:extLst>
              <a:ext uri="{FF2B5EF4-FFF2-40B4-BE49-F238E27FC236}">
                <a16:creationId xmlns:a16="http://schemas.microsoft.com/office/drawing/2014/main" id="{C7A60A1E-0348-7510-5C7A-5C46CDB2F963}"/>
              </a:ext>
            </a:extLst>
          </p:cNvPr>
          <p:cNvGrpSpPr/>
          <p:nvPr/>
        </p:nvGrpSpPr>
        <p:grpSpPr>
          <a:xfrm>
            <a:off x="6246591" y="4102504"/>
            <a:ext cx="5006557" cy="587876"/>
            <a:chOff x="5536607" y="4136217"/>
            <a:chExt cx="4359323" cy="511877"/>
          </a:xfrm>
        </p:grpSpPr>
        <p:sp>
          <p:nvSpPr>
            <p:cNvPr id="35" name="Rounded Rectangle 34">
              <a:extLst>
                <a:ext uri="{FF2B5EF4-FFF2-40B4-BE49-F238E27FC236}">
                  <a16:creationId xmlns:a16="http://schemas.microsoft.com/office/drawing/2014/main" id="{544C9559-F018-86C5-15EE-54DFE55AA709}"/>
                </a:ext>
                <a:ext uri="{C183D7F6-B498-43B3-948B-1728B52AA6E4}">
                  <adec:decorative xmlns:adec="http://schemas.microsoft.com/office/drawing/2017/decorative" val="1"/>
                </a:ext>
              </a:extLst>
            </p:cNvPr>
            <p:cNvSpPr/>
            <p:nvPr/>
          </p:nvSpPr>
          <p:spPr>
            <a:xfrm>
              <a:off x="5536607" y="4136217"/>
              <a:ext cx="4359323" cy="511877"/>
            </a:xfrm>
            <a:prstGeom prst="roundRect">
              <a:avLst>
                <a:gd name="adj" fmla="val 50000"/>
              </a:avLst>
            </a:prstGeom>
            <a:solidFill>
              <a:srgbClr val="274E88"/>
            </a:solidFill>
            <a:ln>
              <a:no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raphik" panose="020B0503030202060203" pitchFamily="34" charset="0"/>
                  <a:ea typeface="Lato" panose="020F0502020204030203" pitchFamily="34" charset="0"/>
                  <a:cs typeface="Lato" panose="020F0502020204030203" pitchFamily="34" charset="0"/>
                </a:rPr>
                <a:t>Individual Providing the Service</a:t>
              </a:r>
            </a:p>
          </p:txBody>
        </p:sp>
        <p:sp>
          <p:nvSpPr>
            <p:cNvPr id="36" name="Oval 35">
              <a:extLst>
                <a:ext uri="{FF2B5EF4-FFF2-40B4-BE49-F238E27FC236}">
                  <a16:creationId xmlns:a16="http://schemas.microsoft.com/office/drawing/2014/main" id="{D81578F2-A70D-17CD-FFEF-87834D34B82B}"/>
                </a:ext>
                <a:ext uri="{C183D7F6-B498-43B3-948B-1728B52AA6E4}">
                  <adec:decorative xmlns:adec="http://schemas.microsoft.com/office/drawing/2017/decorative" val="1"/>
                </a:ext>
              </a:extLst>
            </p:cNvPr>
            <p:cNvSpPr/>
            <p:nvPr/>
          </p:nvSpPr>
          <p:spPr>
            <a:xfrm>
              <a:off x="5536608" y="4136217"/>
              <a:ext cx="504002" cy="504002"/>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raphik" panose="020B0503030202060203" pitchFamily="34" charset="0"/>
                <a:ea typeface="Lato" panose="020F0502020204030203" pitchFamily="34" charset="0"/>
                <a:cs typeface="Lato" panose="020F0502020204030203" pitchFamily="34" charset="0"/>
              </a:endParaRPr>
            </a:p>
          </p:txBody>
        </p:sp>
        <p:pic>
          <p:nvPicPr>
            <p:cNvPr id="45" name="Graphic 44">
              <a:extLst>
                <a:ext uri="{FF2B5EF4-FFF2-40B4-BE49-F238E27FC236}">
                  <a16:creationId xmlns:a16="http://schemas.microsoft.com/office/drawing/2014/main" id="{2C30C1A6-DB75-C117-3855-78E1F1DCD6C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10633" y="4190974"/>
              <a:ext cx="355951" cy="355951"/>
            </a:xfrm>
            <a:prstGeom prst="rect">
              <a:avLst/>
            </a:prstGeom>
          </p:spPr>
        </p:pic>
      </p:grpSp>
      <p:grpSp>
        <p:nvGrpSpPr>
          <p:cNvPr id="51" name="Group 50" descr="Time the Service Begins and Ends.">
            <a:extLst>
              <a:ext uri="{FF2B5EF4-FFF2-40B4-BE49-F238E27FC236}">
                <a16:creationId xmlns:a16="http://schemas.microsoft.com/office/drawing/2014/main" id="{9A34D8DE-5568-5A8B-26D5-DA21F637C0EA}"/>
              </a:ext>
            </a:extLst>
          </p:cNvPr>
          <p:cNvGrpSpPr/>
          <p:nvPr/>
        </p:nvGrpSpPr>
        <p:grpSpPr>
          <a:xfrm>
            <a:off x="6246591" y="4923670"/>
            <a:ext cx="5006557" cy="587876"/>
            <a:chOff x="5536607" y="4851225"/>
            <a:chExt cx="4359323" cy="511877"/>
          </a:xfrm>
        </p:grpSpPr>
        <p:sp>
          <p:nvSpPr>
            <p:cNvPr id="38" name="Rounded Rectangle 37">
              <a:extLst>
                <a:ext uri="{FF2B5EF4-FFF2-40B4-BE49-F238E27FC236}">
                  <a16:creationId xmlns:a16="http://schemas.microsoft.com/office/drawing/2014/main" id="{12DBB489-C0AC-DCA1-042C-51DB83A4AB45}"/>
                </a:ext>
                <a:ext uri="{C183D7F6-B498-43B3-948B-1728B52AA6E4}">
                  <adec:decorative xmlns:adec="http://schemas.microsoft.com/office/drawing/2017/decorative" val="1"/>
                </a:ext>
              </a:extLst>
            </p:cNvPr>
            <p:cNvSpPr/>
            <p:nvPr/>
          </p:nvSpPr>
          <p:spPr>
            <a:xfrm>
              <a:off x="5536607" y="4851225"/>
              <a:ext cx="4359323" cy="511877"/>
            </a:xfrm>
            <a:prstGeom prst="roundRect">
              <a:avLst>
                <a:gd name="adj" fmla="val 50000"/>
              </a:avLst>
            </a:prstGeom>
            <a:solidFill>
              <a:srgbClr val="274E88"/>
            </a:solidFill>
            <a:ln>
              <a:no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raphik" panose="020B0503030202060203" pitchFamily="34" charset="0"/>
                  <a:ea typeface="Lato" panose="020F0502020204030203" pitchFamily="34" charset="0"/>
                  <a:cs typeface="Lato" panose="020F0502020204030203" pitchFamily="34" charset="0"/>
                </a:rPr>
                <a:t>Time the Service Begins and Ends</a:t>
              </a:r>
            </a:p>
          </p:txBody>
        </p:sp>
        <p:sp>
          <p:nvSpPr>
            <p:cNvPr id="39" name="Oval 38">
              <a:extLst>
                <a:ext uri="{FF2B5EF4-FFF2-40B4-BE49-F238E27FC236}">
                  <a16:creationId xmlns:a16="http://schemas.microsoft.com/office/drawing/2014/main" id="{9CF1E031-DC85-5D7C-8EF4-F0C03B1D66F0}"/>
                </a:ext>
                <a:ext uri="{C183D7F6-B498-43B3-948B-1728B52AA6E4}">
                  <adec:decorative xmlns:adec="http://schemas.microsoft.com/office/drawing/2017/decorative" val="1"/>
                </a:ext>
              </a:extLst>
            </p:cNvPr>
            <p:cNvSpPr/>
            <p:nvPr/>
          </p:nvSpPr>
          <p:spPr>
            <a:xfrm>
              <a:off x="5536608" y="4851225"/>
              <a:ext cx="504002" cy="504002"/>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15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raphik" panose="020B0503030202060203" pitchFamily="34" charset="0"/>
                <a:ea typeface="Lato" panose="020F0502020204030203" pitchFamily="34" charset="0"/>
                <a:cs typeface="Lato" panose="020F0502020204030203" pitchFamily="34" charset="0"/>
              </a:endParaRPr>
            </a:p>
          </p:txBody>
        </p:sp>
        <p:pic>
          <p:nvPicPr>
            <p:cNvPr id="42" name="Graphic 41">
              <a:extLst>
                <a:ext uri="{FF2B5EF4-FFF2-40B4-BE49-F238E27FC236}">
                  <a16:creationId xmlns:a16="http://schemas.microsoft.com/office/drawing/2014/main" id="{90EB6160-E5FC-1E4D-EBB3-EDD1859E4618}"/>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0347" y="4898352"/>
              <a:ext cx="398339" cy="398339"/>
            </a:xfrm>
            <a:prstGeom prst="rect">
              <a:avLst/>
            </a:prstGeom>
          </p:spPr>
        </p:pic>
      </p:grpSp>
    </p:spTree>
    <p:extLst>
      <p:ext uri="{BB962C8B-B14F-4D97-AF65-F5344CB8AC3E}">
        <p14:creationId xmlns:p14="http://schemas.microsoft.com/office/powerpoint/2010/main" val="21407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2E54-E0A4-15CA-7D20-E8BABC1DA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B9FDA-1BEE-EB0F-B902-A9A359F7EC87}"/>
              </a:ext>
            </a:extLst>
          </p:cNvPr>
          <p:cNvSpPr>
            <a:spLocks noGrp="1"/>
          </p:cNvSpPr>
          <p:nvPr>
            <p:ph type="title"/>
          </p:nvPr>
        </p:nvSpPr>
        <p:spPr>
          <a:prstGeom prst="rect">
            <a:avLst/>
          </a:prstGeom>
        </p:spPr>
        <p:txBody>
          <a:bodyPr/>
          <a:lstStyle/>
          <a:p>
            <a:r>
              <a:rPr lang="en-US"/>
              <a:t>What are Exceptions?</a:t>
            </a:r>
          </a:p>
        </p:txBody>
      </p:sp>
      <p:sp>
        <p:nvSpPr>
          <p:cNvPr id="4" name="TextBox 3">
            <a:extLst>
              <a:ext uri="{FF2B5EF4-FFF2-40B4-BE49-F238E27FC236}">
                <a16:creationId xmlns:a16="http://schemas.microsoft.com/office/drawing/2014/main" id="{EA1E8E60-C5B1-97DE-EB48-C6172619FB05}"/>
              </a:ext>
            </a:extLst>
          </p:cNvPr>
          <p:cNvSpPr txBox="1"/>
          <p:nvPr/>
        </p:nvSpPr>
        <p:spPr>
          <a:xfrm>
            <a:off x="437622" y="1673088"/>
            <a:ext cx="6556513" cy="4247317"/>
          </a:xfrm>
          <a:prstGeom prst="rect">
            <a:avLst/>
          </a:prstGeom>
          <a:noFill/>
        </p:spPr>
        <p:txBody>
          <a:bodyPr wrap="square" rtlCol="0">
            <a:spAutoFit/>
          </a:bodyPr>
          <a:lstStyle/>
          <a:p>
            <a:endParaRPr lang="en-US">
              <a:latin typeface="Graphik" panose="020B0503030202060203" pitchFamily="34" charset="0"/>
              <a:ea typeface="Lato" panose="020F0502020204030203" pitchFamily="34" charset="0"/>
              <a:cs typeface="Lato" panose="020F0502020204030203" pitchFamily="34" charset="0"/>
            </a:endParaRPr>
          </a:p>
          <a:p>
            <a:r>
              <a:rPr lang="en-US">
                <a:latin typeface="Graphik" panose="020B0503030202060203" pitchFamily="34" charset="0"/>
                <a:ea typeface="Lato" panose="020F0502020204030203" pitchFamily="34" charset="0"/>
                <a:cs typeface="Lato" panose="020F0502020204030203" pitchFamily="34" charset="0"/>
              </a:rPr>
              <a:t>There are 8 Exceptions in Massachusetts:</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Unknown Client</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Unknown Employee</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Missing Service</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Missing Location</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Visits without an In-Call</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Visits without an Out-Call</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Visits without Any Calls</a:t>
            </a:r>
          </a:p>
          <a:p>
            <a:pPr marL="800100" lvl="1" indent="-342900">
              <a:lnSpc>
                <a:spcPct val="150000"/>
              </a:lnSpc>
              <a:buFont typeface="+mj-lt"/>
              <a:buAutoNum type="arabicPeriod"/>
            </a:pPr>
            <a:r>
              <a:rPr lang="en-US">
                <a:latin typeface="Graphik" panose="020B0503030202060203" pitchFamily="34" charset="0"/>
                <a:ea typeface="Lato" panose="020F0502020204030203" pitchFamily="34" charset="0"/>
                <a:cs typeface="Lato" panose="020F0502020204030203" pitchFamily="34" charset="0"/>
              </a:rPr>
              <a:t>Missing Payer</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p:txBody>
      </p:sp>
      <p:sp>
        <p:nvSpPr>
          <p:cNvPr id="5" name="Right Brace 4">
            <a:extLst>
              <a:ext uri="{FF2B5EF4-FFF2-40B4-BE49-F238E27FC236}">
                <a16:creationId xmlns:a16="http://schemas.microsoft.com/office/drawing/2014/main" id="{9BA81B94-FB3D-878E-BF1F-71DBB2AE4DDB}"/>
              </a:ext>
            </a:extLst>
          </p:cNvPr>
          <p:cNvSpPr/>
          <p:nvPr/>
        </p:nvSpPr>
        <p:spPr>
          <a:xfrm>
            <a:off x="5993295" y="2286000"/>
            <a:ext cx="745435" cy="3233157"/>
          </a:xfrm>
          <a:prstGeom prst="rightBrace">
            <a:avLst>
              <a:gd name="adj1" fmla="val 8333"/>
              <a:gd name="adj2" fmla="val 50306"/>
            </a:avLst>
          </a:prstGeom>
          <a:noFill/>
          <a:ln w="38100">
            <a:solidFill>
              <a:srgbClr val="1F49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CD37F0F-DAE5-9409-C53E-EFC4B508723F}"/>
              </a:ext>
            </a:extLst>
          </p:cNvPr>
          <p:cNvSpPr/>
          <p:nvPr/>
        </p:nvSpPr>
        <p:spPr>
          <a:xfrm>
            <a:off x="7394713" y="2166730"/>
            <a:ext cx="3959087" cy="3260035"/>
          </a:xfrm>
          <a:prstGeom prst="round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Graphik" panose="020B0503030202060203" pitchFamily="34" charset="0"/>
                <a:ea typeface="Lato" panose="020F0502020204030203" pitchFamily="34" charset="0"/>
                <a:cs typeface="Lato" panose="020F0502020204030203" pitchFamily="34" charset="0"/>
              </a:rPr>
              <a:t>To be in a manually verified state, these exceptions must be resolved. </a:t>
            </a:r>
          </a:p>
          <a:p>
            <a:pPr algn="ctr"/>
            <a:endParaRPr lang="en-US" b="1">
              <a:latin typeface="Graphik" panose="020B0503030202060203" pitchFamily="34" charset="0"/>
              <a:ea typeface="Lato" panose="020F0502020204030203" pitchFamily="34" charset="0"/>
              <a:cs typeface="Lato" panose="020F0502020204030203" pitchFamily="34" charset="0"/>
            </a:endParaRPr>
          </a:p>
          <a:p>
            <a:pPr algn="ctr"/>
            <a:r>
              <a:rPr lang="en-US" b="1">
                <a:latin typeface="Graphik" panose="020B0503030202060203" pitchFamily="34" charset="0"/>
                <a:ea typeface="Lato" panose="020F0502020204030203" pitchFamily="34" charset="0"/>
                <a:cs typeface="Lato" panose="020F0502020204030203" pitchFamily="34" charset="0"/>
              </a:rPr>
              <a:t>Visits in Auto-Verified and Manually Verified status will be available to match to a submitted Claim.</a:t>
            </a:r>
          </a:p>
        </p:txBody>
      </p:sp>
      <p:sp>
        <p:nvSpPr>
          <p:cNvPr id="9" name="TextBox 8">
            <a:extLst>
              <a:ext uri="{FF2B5EF4-FFF2-40B4-BE49-F238E27FC236}">
                <a16:creationId xmlns:a16="http://schemas.microsoft.com/office/drawing/2014/main" id="{AD7789F0-8A9C-6A61-6DC9-EA6291E5538E}"/>
              </a:ext>
            </a:extLst>
          </p:cNvPr>
          <p:cNvSpPr txBox="1"/>
          <p:nvPr/>
        </p:nvSpPr>
        <p:spPr>
          <a:xfrm>
            <a:off x="437622" y="1095007"/>
            <a:ext cx="11111346" cy="707886"/>
          </a:xfrm>
          <a:prstGeom prst="rect">
            <a:avLst/>
          </a:prstGeom>
          <a:noFill/>
        </p:spPr>
        <p:txBody>
          <a:bodyPr wrap="square">
            <a:spAutoFit/>
          </a:bodyPr>
          <a:lstStyle/>
          <a:p>
            <a:r>
              <a:rPr lang="en-US" sz="2000" b="1">
                <a:ea typeface="Lato" panose="020F0502020204030203" pitchFamily="34" charset="0"/>
                <a:cs typeface="Lato" panose="020F0502020204030203" pitchFamily="34" charset="0"/>
              </a:rPr>
              <a:t>Exceptions are the reasons a visit will not be compliant. It is critical to </a:t>
            </a:r>
            <a:r>
              <a:rPr lang="en-US" sz="2000" b="1"/>
              <a:t>ensure all necessary EVV data elements are collected and available to match to claims.</a:t>
            </a:r>
            <a:endParaRPr lang="en-US" sz="2000" b="1">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5938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9192-0EE5-9BA9-553B-31EEDCF02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A2876-6722-C649-4C44-91997200BF44}"/>
              </a:ext>
            </a:extLst>
          </p:cNvPr>
          <p:cNvSpPr>
            <a:spLocks noGrp="1"/>
          </p:cNvSpPr>
          <p:nvPr>
            <p:ph type="title"/>
          </p:nvPr>
        </p:nvSpPr>
        <p:spPr>
          <a:prstGeom prst="rect">
            <a:avLst/>
          </a:prstGeom>
        </p:spPr>
        <p:txBody>
          <a:bodyPr lIns="91440" tIns="45720" rIns="91440" bIns="45720" anchor="ctr"/>
          <a:lstStyle/>
          <a:p>
            <a:r>
              <a:rPr lang="en-US">
                <a:latin typeface="Graphik"/>
              </a:rPr>
              <a:t>Visit Statuses in Sandata</a:t>
            </a:r>
            <a:endParaRPr lang="en-US"/>
          </a:p>
        </p:txBody>
      </p:sp>
      <p:sp>
        <p:nvSpPr>
          <p:cNvPr id="3" name="TextBox 3">
            <a:extLst>
              <a:ext uri="{FF2B5EF4-FFF2-40B4-BE49-F238E27FC236}">
                <a16:creationId xmlns:a16="http://schemas.microsoft.com/office/drawing/2014/main" id="{9E82BA2B-C304-12B7-2C69-E96FDC95A112}"/>
              </a:ext>
            </a:extLst>
          </p:cNvPr>
          <p:cNvSpPr txBox="1"/>
          <p:nvPr/>
        </p:nvSpPr>
        <p:spPr>
          <a:xfrm>
            <a:off x="518983" y="1155293"/>
            <a:ext cx="10753725"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Scheduled: </a:t>
            </a:r>
            <a:r>
              <a:rPr lang="en-US" sz="1600">
                <a:latin typeface="Graphik"/>
                <a:ea typeface="Lato" panose="020F0502020204030203" pitchFamily="34" charset="0"/>
                <a:cs typeface="Lato" panose="020F0502020204030203" pitchFamily="34" charset="0"/>
              </a:rPr>
              <a:t>The visit has not yet occurred and has a scheduled start date/time in the future</a:t>
            </a:r>
          </a:p>
          <a:p>
            <a:pPr marL="0" lvl="2"/>
            <a:endParaRPr lang="en-US" sz="1600">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In-Progress:</a:t>
            </a:r>
            <a:r>
              <a:rPr lang="en-US" sz="1600">
                <a:latin typeface="Graphik"/>
                <a:ea typeface="Lato" panose="020F0502020204030203" pitchFamily="34" charset="0"/>
                <a:cs typeface="Lato" panose="020F0502020204030203" pitchFamily="34" charset="0"/>
              </a:rPr>
              <a:t> The visit is in progress. Scheduled visits are placed in this status if the scheduled start time has passed or the system has received a call. Unscheduled visits are placed in this status if the system has received a call-in, but not a call out and is less than 24 hours since the call-in was received.</a:t>
            </a:r>
          </a:p>
          <a:p>
            <a:pPr marL="0" lvl="2"/>
            <a:endParaRPr lang="en-US" sz="1600">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Incomplete:</a:t>
            </a:r>
            <a:r>
              <a:rPr lang="en-US" sz="1600">
                <a:latin typeface="Graphik"/>
                <a:ea typeface="Lato" panose="020F0502020204030203" pitchFamily="34" charset="0"/>
                <a:cs typeface="Lato" panose="020F0502020204030203" pitchFamily="34" charset="0"/>
              </a:rPr>
              <a:t> The visit is missing required information. Required information is based on the state-designated configuration. Missing information is indicated on the visit maintenance grid as exceptions (red dots). </a:t>
            </a:r>
            <a:endParaRPr lang="en-US" sz="1600" b="1">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endParaRPr lang="en-US" sz="1600" b="1">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Verified:</a:t>
            </a:r>
            <a:r>
              <a:rPr lang="en-US" sz="1600">
                <a:latin typeface="Graphik"/>
                <a:ea typeface="Lato" panose="020F0502020204030203" pitchFamily="34" charset="0"/>
                <a:cs typeface="Lato" panose="020F0502020204030203" pitchFamily="34" charset="0"/>
              </a:rPr>
              <a:t> The visit has no exceptions. A visit in this status is eligible to be returned for claims validation</a:t>
            </a:r>
            <a:endParaRPr lang="en-US" sz="1600" b="1">
              <a:latin typeface="Graphik"/>
              <a:ea typeface="Lato" panose="020F0502020204030203" pitchFamily="34" charset="0"/>
              <a:cs typeface="Lato" panose="020F0502020204030203" pitchFamily="34" charset="0"/>
            </a:endParaRPr>
          </a:p>
          <a:p>
            <a:pPr marL="742950" lvl="3"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Auto-Verified: </a:t>
            </a:r>
            <a:r>
              <a:rPr lang="en-US" sz="1600">
                <a:latin typeface="Graphik"/>
                <a:ea typeface="Lato" panose="020F0502020204030203" pitchFamily="34" charset="0"/>
                <a:cs typeface="Lato" panose="020F0502020204030203" pitchFamily="34" charset="0"/>
              </a:rPr>
              <a:t>An Auto-Verified Visit is defined has having the 6 required Cures Act elements captured electronically when an Employee clocks in and clocks out of their visit. An Auto-Verified Visit is not manually entered or edited after the fact by the Provider.</a:t>
            </a:r>
          </a:p>
          <a:p>
            <a:pPr marL="742950" lvl="3"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Manually Verified:</a:t>
            </a:r>
            <a:r>
              <a:rPr lang="en-US" sz="1600">
                <a:latin typeface="Graphik"/>
                <a:ea typeface="Lato" panose="020F0502020204030203" pitchFamily="34" charset="0"/>
                <a:cs typeface="Lato" panose="020F0502020204030203" pitchFamily="34" charset="0"/>
              </a:rPr>
              <a:t> A visit that was manually entered into the EVV system by the Provider or edited after the fact.</a:t>
            </a:r>
            <a:endParaRPr lang="en-US" sz="1600" b="1">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endParaRPr lang="en-US" sz="1600" b="1">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r>
              <a:rPr lang="en-US" sz="1600" b="1">
                <a:latin typeface="Graphik"/>
                <a:ea typeface="Lato"/>
                <a:cs typeface="Lato"/>
              </a:rPr>
              <a:t>Processed:</a:t>
            </a:r>
            <a:r>
              <a:rPr lang="en-US" sz="1600">
                <a:latin typeface="Graphik"/>
                <a:ea typeface="Lato"/>
                <a:cs typeface="Lato"/>
              </a:rPr>
              <a:t> The visit was returned to the adjudication system during claims validation </a:t>
            </a:r>
            <a:r>
              <a:rPr lang="en-US" sz="1600" i="1">
                <a:latin typeface="Graphik"/>
                <a:ea typeface="Lato"/>
                <a:cs typeface="Lato"/>
              </a:rPr>
              <a:t>(indicating either a partial or full match of a visit to a claim)</a:t>
            </a:r>
            <a:endParaRPr lang="en-US" sz="1600" i="1">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endParaRPr lang="en-US" sz="1600" b="1">
              <a:latin typeface="Graphik"/>
              <a:ea typeface="Lato" panose="020F0502020204030203" pitchFamily="34" charset="0"/>
              <a:cs typeface="Lato" panose="020F0502020204030203" pitchFamily="34" charset="0"/>
            </a:endParaRPr>
          </a:p>
          <a:p>
            <a:pPr marL="285750" lvl="2" indent="-285750">
              <a:buFont typeface="Arial" panose="020B0604020202020204" pitchFamily="34" charset="0"/>
              <a:buChar char="•"/>
            </a:pPr>
            <a:r>
              <a:rPr lang="en-US" sz="1600" b="1">
                <a:latin typeface="Graphik"/>
                <a:ea typeface="Lato" panose="020F0502020204030203" pitchFamily="34" charset="0"/>
                <a:cs typeface="Lato" panose="020F0502020204030203" pitchFamily="34" charset="0"/>
              </a:rPr>
              <a:t>Omit:</a:t>
            </a:r>
            <a:r>
              <a:rPr lang="en-US" sz="1600">
                <a:latin typeface="Graphik"/>
                <a:ea typeface="Lato" panose="020F0502020204030203" pitchFamily="34" charset="0"/>
                <a:cs typeface="Lato" panose="020F0502020204030203" pitchFamily="34" charset="0"/>
              </a:rPr>
              <a:t> A visit marked (by the Provider) to be ignored. These visits are not expected to be submitted for billing or claims validation and do not require exceptions management.</a:t>
            </a:r>
            <a:endParaRPr lang="en-US" sz="1600" b="1">
              <a:latin typeface="Graphik"/>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2246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6679-4B65-A4B8-BC7A-8F9B4A359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3432F-4B20-364F-4813-FBE78BBC5481}"/>
              </a:ext>
            </a:extLst>
          </p:cNvPr>
          <p:cNvSpPr>
            <a:spLocks noGrp="1"/>
          </p:cNvSpPr>
          <p:nvPr>
            <p:ph type="title"/>
          </p:nvPr>
        </p:nvSpPr>
        <p:spPr>
          <a:prstGeom prst="rect">
            <a:avLst/>
          </a:prstGeom>
        </p:spPr>
        <p:txBody>
          <a:bodyPr/>
          <a:lstStyle/>
          <a:p>
            <a:r>
              <a:rPr lang="en-US"/>
              <a:t>High-Level Claims to Visit Matching Workflow</a:t>
            </a:r>
          </a:p>
        </p:txBody>
      </p:sp>
      <p:sp>
        <p:nvSpPr>
          <p:cNvPr id="7" name="TextBox 6">
            <a:extLst>
              <a:ext uri="{FF2B5EF4-FFF2-40B4-BE49-F238E27FC236}">
                <a16:creationId xmlns:a16="http://schemas.microsoft.com/office/drawing/2014/main" id="{C0D8FDB8-8372-EB78-E681-7DBC68C5B481}"/>
              </a:ext>
            </a:extLst>
          </p:cNvPr>
          <p:cNvSpPr txBox="1"/>
          <p:nvPr/>
        </p:nvSpPr>
        <p:spPr>
          <a:xfrm>
            <a:off x="346765" y="1399611"/>
            <a:ext cx="11315700" cy="4308872"/>
          </a:xfrm>
          <a:prstGeom prst="rect">
            <a:avLst/>
          </a:prstGeom>
          <a:noFill/>
        </p:spPr>
        <p:txBody>
          <a:bodyPr wrap="square" lIns="91440" tIns="45720" rIns="91440" bIns="45720" anchor="t">
            <a:spAutoFit/>
          </a:bodyPr>
          <a:lstStyle/>
          <a:p>
            <a:r>
              <a:rPr lang="en-US" sz="2000" b="1">
                <a:ea typeface="Calibri"/>
                <a:cs typeface="Calibri"/>
              </a:rPr>
              <a:t>The EVV claims matching process ensures that claims submitted for EVV services are validated against verified EVV visit transactions. This is critical for confirming that a service visit occurred. </a:t>
            </a:r>
          </a:p>
          <a:p>
            <a:endParaRPr lang="en-US">
              <a:ea typeface="Calibri"/>
              <a:cs typeface="Calibri"/>
            </a:endParaRPr>
          </a:p>
          <a:p>
            <a:r>
              <a:rPr lang="en-US">
                <a:ea typeface="Calibri"/>
                <a:cs typeface="Calibri"/>
              </a:rPr>
              <a:t>The State’s claims system matches claims against criteria before deciding to pay/deny a claim.</a:t>
            </a:r>
          </a:p>
          <a:p>
            <a:pPr marL="285750" indent="-285750">
              <a:buFont typeface="Arial"/>
              <a:buChar char="•"/>
            </a:pPr>
            <a:endParaRPr lang="en-US">
              <a:ea typeface="Calibri"/>
              <a:cs typeface="Calibri"/>
            </a:endParaRPr>
          </a:p>
          <a:p>
            <a:r>
              <a:rPr lang="en-US">
                <a:ea typeface="Calibri"/>
                <a:cs typeface="Calibri"/>
              </a:rPr>
              <a:t>For EVV services, the matching process compares critical data elements which includes:</a:t>
            </a:r>
          </a:p>
          <a:p>
            <a:pPr marL="742950" lvl="1" indent="-285750">
              <a:buFont typeface="Arial"/>
              <a:buChar char="•"/>
            </a:pPr>
            <a:r>
              <a:rPr lang="en-US">
                <a:highlight>
                  <a:srgbClr val="FFFFFF"/>
                </a:highlight>
                <a:latin typeface="Graphik"/>
                <a:ea typeface="Calibri"/>
                <a:cs typeface="Calibri"/>
              </a:rPr>
              <a:t>Provider ID (PID) from the Billing Provider (even if billed at PID/SL level) matches the Provider ID (PID) on the Visit</a:t>
            </a:r>
            <a:endParaRPr lang="en-US">
              <a:latin typeface="Graphik"/>
            </a:endParaRPr>
          </a:p>
          <a:p>
            <a:pPr marL="742950" lvl="1" indent="-285750">
              <a:buFont typeface="Arial"/>
              <a:buChar char="•"/>
            </a:pPr>
            <a:r>
              <a:rPr lang="en-US">
                <a:highlight>
                  <a:srgbClr val="FFFFFF"/>
                </a:highlight>
                <a:latin typeface="Graphik"/>
                <a:ea typeface="Calibri"/>
                <a:cs typeface="Calibri"/>
              </a:rPr>
              <a:t>Client ID (Medicaid ID) Billed = Client ID of Visit</a:t>
            </a:r>
            <a:endParaRPr lang="en-US">
              <a:latin typeface="Graphik"/>
            </a:endParaRPr>
          </a:p>
          <a:p>
            <a:pPr marL="742950" lvl="1" indent="-285750">
              <a:buFont typeface="Arial"/>
              <a:buChar char="•"/>
            </a:pPr>
            <a:r>
              <a:rPr lang="en-US">
                <a:highlight>
                  <a:srgbClr val="FFFFFF"/>
                </a:highlight>
                <a:latin typeface="Graphik"/>
                <a:ea typeface="Calibri"/>
                <a:cs typeface="Calibri"/>
              </a:rPr>
              <a:t>EVV Service Code/HCPCS Code Billed = EVV Service Code of Visit (excluding billing modifiers)</a:t>
            </a:r>
            <a:endParaRPr lang="en-US">
              <a:latin typeface="Graphik"/>
            </a:endParaRPr>
          </a:p>
          <a:p>
            <a:pPr marL="742950" lvl="1" indent="-285750">
              <a:buFont typeface="Arial"/>
              <a:buChar char="•"/>
            </a:pPr>
            <a:r>
              <a:rPr lang="en-US">
                <a:highlight>
                  <a:srgbClr val="FFFFFF"/>
                </a:highlight>
                <a:latin typeface="Graphik"/>
                <a:ea typeface="Calibri"/>
                <a:cs typeface="Calibri"/>
              </a:rPr>
              <a:t>Billed Units are &lt;= Visit Units</a:t>
            </a:r>
            <a:endParaRPr lang="en-US">
              <a:latin typeface="Graphik"/>
            </a:endParaRPr>
          </a:p>
          <a:p>
            <a:pPr marL="742950" lvl="1" indent="-285750">
              <a:buFont typeface="Arial"/>
              <a:buChar char="•"/>
            </a:pPr>
            <a:r>
              <a:rPr lang="en-US">
                <a:highlight>
                  <a:srgbClr val="FFFFFF"/>
                </a:highlight>
                <a:latin typeface="Graphik"/>
                <a:ea typeface="Calibri"/>
                <a:cs typeface="Calibri"/>
              </a:rPr>
              <a:t>Date of Service = Date of Visit</a:t>
            </a:r>
            <a:endParaRPr lang="en-US">
              <a:latin typeface="Graphik"/>
            </a:endParaRPr>
          </a:p>
          <a:p>
            <a:pPr marL="742950" lvl="1" indent="-285750">
              <a:buFont typeface="Arial"/>
              <a:buChar char="•"/>
            </a:pPr>
            <a:r>
              <a:rPr lang="en-US">
                <a:highlight>
                  <a:srgbClr val="FFFFFF"/>
                </a:highlight>
                <a:latin typeface="Graphik"/>
                <a:ea typeface="Calibri"/>
                <a:cs typeface="Calibri"/>
              </a:rPr>
              <a:t>Visit is in a “Verified” state (visit has all required data elements of the above as well as Payer, Employee and Location to be able to be matched to a claim)</a:t>
            </a:r>
            <a:endParaRPr lang="en-US">
              <a:latin typeface="Graphik"/>
            </a:endParaRPr>
          </a:p>
          <a:p>
            <a:pPr lvl="1">
              <a:buFont typeface="Arial"/>
            </a:pPr>
            <a:endParaRPr lang="en-US" i="1">
              <a:ea typeface="Calibri"/>
              <a:cs typeface="Calibri"/>
            </a:endParaRPr>
          </a:p>
        </p:txBody>
      </p:sp>
    </p:spTree>
    <p:extLst>
      <p:ext uri="{BB962C8B-B14F-4D97-AF65-F5344CB8AC3E}">
        <p14:creationId xmlns:p14="http://schemas.microsoft.com/office/powerpoint/2010/main" val="7160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3ABEA-6BFA-4A6C-C6D2-3CBBD2E24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2616C-655C-88E0-4082-1AA74FA40A4E}"/>
              </a:ext>
            </a:extLst>
          </p:cNvPr>
          <p:cNvSpPr>
            <a:spLocks noGrp="1"/>
          </p:cNvSpPr>
          <p:nvPr>
            <p:ph type="title"/>
          </p:nvPr>
        </p:nvSpPr>
        <p:spPr>
          <a:prstGeom prst="rect">
            <a:avLst/>
          </a:prstGeom>
        </p:spPr>
        <p:txBody>
          <a:bodyPr/>
          <a:lstStyle/>
          <a:p>
            <a:r>
              <a:rPr lang="en-US"/>
              <a:t>High-Level Claims to Visit Matching Workflow</a:t>
            </a:r>
          </a:p>
        </p:txBody>
      </p:sp>
      <p:pic>
        <p:nvPicPr>
          <p:cNvPr id="4" name="Graphic 3" descr="Smart Phone with solid fill">
            <a:extLst>
              <a:ext uri="{FF2B5EF4-FFF2-40B4-BE49-F238E27FC236}">
                <a16:creationId xmlns:a16="http://schemas.microsoft.com/office/drawing/2014/main" id="{397C9427-45A1-0A9E-FB59-70C64A87F3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6383" y="1246716"/>
            <a:ext cx="681567" cy="660400"/>
          </a:xfrm>
          <a:prstGeom prst="rect">
            <a:avLst/>
          </a:prstGeom>
        </p:spPr>
      </p:pic>
      <p:pic>
        <p:nvPicPr>
          <p:cNvPr id="5" name="Graphic 4" descr="Tools with solid fill">
            <a:extLst>
              <a:ext uri="{FF2B5EF4-FFF2-40B4-BE49-F238E27FC236}">
                <a16:creationId xmlns:a16="http://schemas.microsoft.com/office/drawing/2014/main" id="{92883D37-86A8-400D-D4CA-464CF32D66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63800" y="1246716"/>
            <a:ext cx="681567" cy="660400"/>
          </a:xfrm>
          <a:prstGeom prst="rect">
            <a:avLst/>
          </a:prstGeom>
        </p:spPr>
      </p:pic>
      <p:pic>
        <p:nvPicPr>
          <p:cNvPr id="6" name="Graphic 5" descr="Dollar with solid fill">
            <a:extLst>
              <a:ext uri="{FF2B5EF4-FFF2-40B4-BE49-F238E27FC236}">
                <a16:creationId xmlns:a16="http://schemas.microsoft.com/office/drawing/2014/main" id="{EA08C3F8-A8EB-A00C-3D50-FB177173446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210050" y="1246717"/>
            <a:ext cx="681567" cy="660401"/>
          </a:xfrm>
          <a:prstGeom prst="rect">
            <a:avLst/>
          </a:prstGeom>
        </p:spPr>
      </p:pic>
      <p:pic>
        <p:nvPicPr>
          <p:cNvPr id="8" name="Graphic 7" descr="Magnifying glass with solid fill">
            <a:extLst>
              <a:ext uri="{FF2B5EF4-FFF2-40B4-BE49-F238E27FC236}">
                <a16:creationId xmlns:a16="http://schemas.microsoft.com/office/drawing/2014/main" id="{A210DAEA-7029-BC7F-EE33-E5D00F123D2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649884" y="4601633"/>
            <a:ext cx="681568" cy="660400"/>
          </a:xfrm>
          <a:prstGeom prst="rect">
            <a:avLst/>
          </a:prstGeom>
        </p:spPr>
      </p:pic>
      <p:sp>
        <p:nvSpPr>
          <p:cNvPr id="9" name="TextBox 8">
            <a:extLst>
              <a:ext uri="{FF2B5EF4-FFF2-40B4-BE49-F238E27FC236}">
                <a16:creationId xmlns:a16="http://schemas.microsoft.com/office/drawing/2014/main" id="{8CEF737D-F383-3A6C-C1B1-D0E1A27017E0}"/>
              </a:ext>
            </a:extLst>
          </p:cNvPr>
          <p:cNvSpPr txBox="1"/>
          <p:nvPr/>
        </p:nvSpPr>
        <p:spPr>
          <a:xfrm>
            <a:off x="338666" y="2328697"/>
            <a:ext cx="1386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Employee performs EVV at time of Visit</a:t>
            </a:r>
          </a:p>
        </p:txBody>
      </p:sp>
      <p:sp>
        <p:nvSpPr>
          <p:cNvPr id="10" name="TextBox 9">
            <a:extLst>
              <a:ext uri="{FF2B5EF4-FFF2-40B4-BE49-F238E27FC236}">
                <a16:creationId xmlns:a16="http://schemas.microsoft.com/office/drawing/2014/main" id="{58CDEA05-D680-874F-0B11-DC98D1614BAD}"/>
              </a:ext>
            </a:extLst>
          </p:cNvPr>
          <p:cNvSpPr txBox="1"/>
          <p:nvPr/>
        </p:nvSpPr>
        <p:spPr>
          <a:xfrm>
            <a:off x="2018497" y="2275415"/>
            <a:ext cx="156158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t>Sandata EVV Provider</a:t>
            </a:r>
            <a:r>
              <a:rPr lang="en-US" sz="1200">
                <a:ea typeface="+mn-lt"/>
                <a:cs typeface="+mn-lt"/>
              </a:rPr>
              <a:t> </a:t>
            </a:r>
            <a:r>
              <a:rPr lang="en-US" sz="1200"/>
              <a:t>performs Visit Maintenance to get visit to Verified status (if needed)</a:t>
            </a:r>
          </a:p>
          <a:p>
            <a:pPr algn="ctr"/>
            <a:endParaRPr lang="en-US" sz="1200"/>
          </a:p>
          <a:p>
            <a:pPr algn="ctr"/>
            <a:r>
              <a:rPr lang="en-US" sz="1200" b="1"/>
              <a:t>AltEVV Provider </a:t>
            </a:r>
            <a:r>
              <a:rPr lang="en-US" sz="1200"/>
              <a:t>imports visit data to Sandata</a:t>
            </a:r>
          </a:p>
        </p:txBody>
      </p:sp>
      <p:sp>
        <p:nvSpPr>
          <p:cNvPr id="11" name="TextBox 10">
            <a:extLst>
              <a:ext uri="{FF2B5EF4-FFF2-40B4-BE49-F238E27FC236}">
                <a16:creationId xmlns:a16="http://schemas.microsoft.com/office/drawing/2014/main" id="{9AAFC1B8-18E1-2424-A454-9E1B4E155022}"/>
              </a:ext>
            </a:extLst>
          </p:cNvPr>
          <p:cNvSpPr txBox="1"/>
          <p:nvPr/>
        </p:nvSpPr>
        <p:spPr>
          <a:xfrm>
            <a:off x="3852332" y="2331616"/>
            <a:ext cx="1386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Provider submits claim through MMIS</a:t>
            </a:r>
          </a:p>
        </p:txBody>
      </p:sp>
      <p:pic>
        <p:nvPicPr>
          <p:cNvPr id="12" name="Graphic 11" descr="Document with solid fill">
            <a:extLst>
              <a:ext uri="{FF2B5EF4-FFF2-40B4-BE49-F238E27FC236}">
                <a16:creationId xmlns:a16="http://schemas.microsoft.com/office/drawing/2014/main" id="{22809446-EDB7-73EF-EB40-80A533A59C1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92799" y="1246716"/>
            <a:ext cx="692150" cy="660400"/>
          </a:xfrm>
          <a:prstGeom prst="rect">
            <a:avLst/>
          </a:prstGeom>
        </p:spPr>
      </p:pic>
      <p:sp>
        <p:nvSpPr>
          <p:cNvPr id="13" name="TextBox 12">
            <a:extLst>
              <a:ext uri="{FF2B5EF4-FFF2-40B4-BE49-F238E27FC236}">
                <a16:creationId xmlns:a16="http://schemas.microsoft.com/office/drawing/2014/main" id="{11869D1A-374B-4810-90A6-46A66EC1BE31}"/>
              </a:ext>
            </a:extLst>
          </p:cNvPr>
          <p:cNvSpPr txBox="1"/>
          <p:nvPr/>
        </p:nvSpPr>
        <p:spPr>
          <a:xfrm>
            <a:off x="5450414" y="2296580"/>
            <a:ext cx="15663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Claims runs through existing validation checks by MMIS system</a:t>
            </a:r>
          </a:p>
        </p:txBody>
      </p:sp>
      <p:pic>
        <p:nvPicPr>
          <p:cNvPr id="15" name="Graphic 14" descr="No sign with solid fill">
            <a:extLst>
              <a:ext uri="{FF2B5EF4-FFF2-40B4-BE49-F238E27FC236}">
                <a16:creationId xmlns:a16="http://schemas.microsoft.com/office/drawing/2014/main" id="{044DFAE5-3DCD-AB1C-9828-692005349BC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861300" y="1087966"/>
            <a:ext cx="692150" cy="692150"/>
          </a:xfrm>
          <a:prstGeom prst="rect">
            <a:avLst/>
          </a:prstGeom>
        </p:spPr>
      </p:pic>
      <p:sp>
        <p:nvSpPr>
          <p:cNvPr id="16" name="TextBox 15">
            <a:extLst>
              <a:ext uri="{FF2B5EF4-FFF2-40B4-BE49-F238E27FC236}">
                <a16:creationId xmlns:a16="http://schemas.microsoft.com/office/drawing/2014/main" id="{05A99536-300F-BDAC-A4D4-42DD3186E07C}"/>
              </a:ext>
            </a:extLst>
          </p:cNvPr>
          <p:cNvSpPr txBox="1"/>
          <p:nvPr/>
        </p:nvSpPr>
        <p:spPr>
          <a:xfrm>
            <a:off x="7514164" y="1904997"/>
            <a:ext cx="1386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Claim does not pass MMIS Validation</a:t>
            </a:r>
          </a:p>
        </p:txBody>
      </p:sp>
      <p:pic>
        <p:nvPicPr>
          <p:cNvPr id="17" name="Graphic 16" descr="Checkmark with solid fill">
            <a:extLst>
              <a:ext uri="{FF2B5EF4-FFF2-40B4-BE49-F238E27FC236}">
                <a16:creationId xmlns:a16="http://schemas.microsoft.com/office/drawing/2014/main" id="{051DEEC2-97E2-3795-0B90-1E20033372F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871883" y="2643716"/>
            <a:ext cx="681567" cy="660400"/>
          </a:xfrm>
          <a:prstGeom prst="rect">
            <a:avLst/>
          </a:prstGeom>
        </p:spPr>
      </p:pic>
      <p:sp>
        <p:nvSpPr>
          <p:cNvPr id="18" name="TextBox 17">
            <a:extLst>
              <a:ext uri="{FF2B5EF4-FFF2-40B4-BE49-F238E27FC236}">
                <a16:creationId xmlns:a16="http://schemas.microsoft.com/office/drawing/2014/main" id="{95C6ABE4-7B86-32EB-7BC2-14C85A7FDB51}"/>
              </a:ext>
            </a:extLst>
          </p:cNvPr>
          <p:cNvSpPr txBox="1"/>
          <p:nvPr/>
        </p:nvSpPr>
        <p:spPr>
          <a:xfrm>
            <a:off x="9165165" y="5371952"/>
            <a:ext cx="1650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MMIS sends Claim to Sandata System in real-time to search for matching Visit</a:t>
            </a:r>
          </a:p>
        </p:txBody>
      </p:sp>
      <p:cxnSp>
        <p:nvCxnSpPr>
          <p:cNvPr id="19" name="Connector: Elbow 18">
            <a:extLst>
              <a:ext uri="{FF2B5EF4-FFF2-40B4-BE49-F238E27FC236}">
                <a16:creationId xmlns:a16="http://schemas.microsoft.com/office/drawing/2014/main" id="{A35B65B3-85EF-C7A0-FD48-1C79EBAFBF9D}"/>
              </a:ext>
            </a:extLst>
          </p:cNvPr>
          <p:cNvCxnSpPr/>
          <p:nvPr/>
        </p:nvCxnSpPr>
        <p:spPr>
          <a:xfrm>
            <a:off x="6582833" y="1587500"/>
            <a:ext cx="1153583" cy="138641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DB25D73-AF85-EEDA-0CF3-A644D70D27C2}"/>
              </a:ext>
            </a:extLst>
          </p:cNvPr>
          <p:cNvCxnSpPr/>
          <p:nvPr/>
        </p:nvCxnSpPr>
        <p:spPr>
          <a:xfrm flipV="1">
            <a:off x="6529916" y="1397000"/>
            <a:ext cx="1280583" cy="1905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BACDD6-191D-7732-9E5C-DFF1F743D5A5}"/>
              </a:ext>
            </a:extLst>
          </p:cNvPr>
          <p:cNvCxnSpPr/>
          <p:nvPr/>
        </p:nvCxnSpPr>
        <p:spPr>
          <a:xfrm flipV="1">
            <a:off x="1395885" y="1567494"/>
            <a:ext cx="962123" cy="25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2681481-C46A-6077-B7B4-D7D15E3D6D81}"/>
              </a:ext>
            </a:extLst>
          </p:cNvPr>
          <p:cNvCxnSpPr/>
          <p:nvPr/>
        </p:nvCxnSpPr>
        <p:spPr>
          <a:xfrm flipV="1">
            <a:off x="3143251" y="1554988"/>
            <a:ext cx="1072510" cy="1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017F566-5474-8E3E-2467-31E323FDF351}"/>
              </a:ext>
            </a:extLst>
          </p:cNvPr>
          <p:cNvCxnSpPr>
            <a:cxnSpLocks/>
          </p:cNvCxnSpPr>
          <p:nvPr/>
        </p:nvCxnSpPr>
        <p:spPr>
          <a:xfrm flipV="1">
            <a:off x="4823114" y="1544204"/>
            <a:ext cx="1068916" cy="9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2B47DB-BF77-D43A-B875-BB2969948F62}"/>
              </a:ext>
            </a:extLst>
          </p:cNvPr>
          <p:cNvCxnSpPr/>
          <p:nvPr/>
        </p:nvCxnSpPr>
        <p:spPr>
          <a:xfrm>
            <a:off x="8727281" y="2922983"/>
            <a:ext cx="2452687" cy="595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D1F9226-2600-4F88-3935-E3697A5293CA}"/>
              </a:ext>
            </a:extLst>
          </p:cNvPr>
          <p:cNvCxnSpPr/>
          <p:nvPr/>
        </p:nvCxnSpPr>
        <p:spPr>
          <a:xfrm flipH="1">
            <a:off x="11162109" y="2928937"/>
            <a:ext cx="17859" cy="1946671"/>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2B390F-8CD7-BE2B-E5A6-E1A2DEEA133C}"/>
              </a:ext>
            </a:extLst>
          </p:cNvPr>
          <p:cNvCxnSpPr/>
          <p:nvPr/>
        </p:nvCxnSpPr>
        <p:spPr>
          <a:xfrm flipH="1" flipV="1">
            <a:off x="10340578" y="4881562"/>
            <a:ext cx="827484" cy="59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heckmark with solid fill">
            <a:extLst>
              <a:ext uri="{FF2B5EF4-FFF2-40B4-BE49-F238E27FC236}">
                <a16:creationId xmlns:a16="http://schemas.microsoft.com/office/drawing/2014/main" id="{BABDE01A-463F-9087-8CE7-7376FEF80AA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827059" y="4518833"/>
            <a:ext cx="681567" cy="660400"/>
          </a:xfrm>
          <a:prstGeom prst="rect">
            <a:avLst/>
          </a:prstGeom>
        </p:spPr>
      </p:pic>
      <p:pic>
        <p:nvPicPr>
          <p:cNvPr id="29" name="Graphic 28" descr="No sign with solid fill">
            <a:extLst>
              <a:ext uri="{FF2B5EF4-FFF2-40B4-BE49-F238E27FC236}">
                <a16:creationId xmlns:a16="http://schemas.microsoft.com/office/drawing/2014/main" id="{DC8A4697-8D99-DF3A-6797-B12608FED6D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809006" y="5592731"/>
            <a:ext cx="692150" cy="692150"/>
          </a:xfrm>
          <a:prstGeom prst="rect">
            <a:avLst/>
          </a:prstGeom>
        </p:spPr>
      </p:pic>
      <p:sp>
        <p:nvSpPr>
          <p:cNvPr id="30" name="TextBox 13">
            <a:extLst>
              <a:ext uri="{FF2B5EF4-FFF2-40B4-BE49-F238E27FC236}">
                <a16:creationId xmlns:a16="http://schemas.microsoft.com/office/drawing/2014/main" id="{829CABE6-AE96-1B59-957C-30FDE16C0BC0}"/>
              </a:ext>
            </a:extLst>
          </p:cNvPr>
          <p:cNvSpPr txBox="1"/>
          <p:nvPr/>
        </p:nvSpPr>
        <p:spPr>
          <a:xfrm>
            <a:off x="7514165" y="3376081"/>
            <a:ext cx="1386416"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Claim does pass MMIS Validation</a:t>
            </a:r>
          </a:p>
        </p:txBody>
      </p:sp>
      <p:sp>
        <p:nvSpPr>
          <p:cNvPr id="31" name="TextBox 13">
            <a:extLst>
              <a:ext uri="{FF2B5EF4-FFF2-40B4-BE49-F238E27FC236}">
                <a16:creationId xmlns:a16="http://schemas.microsoft.com/office/drawing/2014/main" id="{3FBF206F-1D7B-1D8A-0068-12F475FF6651}"/>
              </a:ext>
            </a:extLst>
          </p:cNvPr>
          <p:cNvSpPr txBox="1"/>
          <p:nvPr/>
        </p:nvSpPr>
        <p:spPr>
          <a:xfrm>
            <a:off x="2014783" y="4652779"/>
            <a:ext cx="515571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Visit: Is in a Verified status and contains the following data which matches the claim: Provider ID, Client ID, Date of Service, Service, Units</a:t>
            </a:r>
          </a:p>
        </p:txBody>
      </p:sp>
      <p:sp>
        <p:nvSpPr>
          <p:cNvPr id="32" name="TextBox 13">
            <a:extLst>
              <a:ext uri="{FF2B5EF4-FFF2-40B4-BE49-F238E27FC236}">
                <a16:creationId xmlns:a16="http://schemas.microsoft.com/office/drawing/2014/main" id="{B7C008A1-A7FB-BB64-4DCA-861211BFDEB1}"/>
              </a:ext>
            </a:extLst>
          </p:cNvPr>
          <p:cNvSpPr txBox="1"/>
          <p:nvPr/>
        </p:nvSpPr>
        <p:spPr>
          <a:xfrm>
            <a:off x="2014783" y="5612620"/>
            <a:ext cx="515571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t>Visit: Is not in the Sandata system at all, submitted </a:t>
            </a:r>
            <a:r>
              <a:rPr lang="en-US" sz="1200" b="1" i="1"/>
              <a:t>after</a:t>
            </a:r>
            <a:r>
              <a:rPr lang="en-US" sz="1200"/>
              <a:t> the claim, is in an Incomplete status, </a:t>
            </a:r>
            <a:r>
              <a:rPr lang="en-US" sz="1200" b="1" u="sng"/>
              <a:t>OR</a:t>
            </a:r>
            <a:r>
              <a:rPr lang="en-US" sz="1200"/>
              <a:t> does not contain data that matches </a:t>
            </a:r>
            <a:r>
              <a:rPr lang="en-US" sz="1200" u="sng"/>
              <a:t>all</a:t>
            </a:r>
            <a:r>
              <a:rPr lang="en-US" sz="1200"/>
              <a:t> of the following: </a:t>
            </a:r>
            <a:r>
              <a:rPr lang="en-US" sz="1200">
                <a:ea typeface="+mn-lt"/>
                <a:cs typeface="+mn-lt"/>
              </a:rPr>
              <a:t>Provider ID, Client ID, Date of Service, Service, Units</a:t>
            </a:r>
            <a:endParaRPr lang="en-US" sz="1200" b="1"/>
          </a:p>
        </p:txBody>
      </p:sp>
      <p:cxnSp>
        <p:nvCxnSpPr>
          <p:cNvPr id="33" name="Straight Arrow Connector 32">
            <a:extLst>
              <a:ext uri="{FF2B5EF4-FFF2-40B4-BE49-F238E27FC236}">
                <a16:creationId xmlns:a16="http://schemas.microsoft.com/office/drawing/2014/main" id="{F522AEBE-A454-E46D-1CDA-80A559D70970}"/>
              </a:ext>
            </a:extLst>
          </p:cNvPr>
          <p:cNvCxnSpPr/>
          <p:nvPr/>
        </p:nvCxnSpPr>
        <p:spPr>
          <a:xfrm flipH="1">
            <a:off x="7182336" y="4881888"/>
            <a:ext cx="561349" cy="3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A0E9B74-47C6-12ED-02C8-5B44246DA9E7}"/>
              </a:ext>
            </a:extLst>
          </p:cNvPr>
          <p:cNvCxnSpPr/>
          <p:nvPr/>
        </p:nvCxnSpPr>
        <p:spPr>
          <a:xfrm flipH="1" flipV="1">
            <a:off x="7218844" y="5921146"/>
            <a:ext cx="577701" cy="33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F17D823B-9BDF-7C44-E13A-B7157EC856DE}"/>
              </a:ext>
            </a:extLst>
          </p:cNvPr>
          <p:cNvSpPr/>
          <p:nvPr/>
        </p:nvSpPr>
        <p:spPr>
          <a:xfrm>
            <a:off x="116540" y="1392765"/>
            <a:ext cx="679574" cy="382245"/>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solidFill>
                  <a:schemeClr val="tx1"/>
                </a:solidFill>
              </a:rPr>
              <a:t>Start</a:t>
            </a:r>
          </a:p>
        </p:txBody>
      </p:sp>
      <p:sp>
        <p:nvSpPr>
          <p:cNvPr id="37" name="Octagon 36">
            <a:extLst>
              <a:ext uri="{FF2B5EF4-FFF2-40B4-BE49-F238E27FC236}">
                <a16:creationId xmlns:a16="http://schemas.microsoft.com/office/drawing/2014/main" id="{71FAD45A-49C7-C0FF-1D86-8F8122B4CC77}"/>
              </a:ext>
            </a:extLst>
          </p:cNvPr>
          <p:cNvSpPr/>
          <p:nvPr/>
        </p:nvSpPr>
        <p:spPr>
          <a:xfrm>
            <a:off x="1554089" y="4984581"/>
            <a:ext cx="645458" cy="564776"/>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End</a:t>
            </a:r>
          </a:p>
        </p:txBody>
      </p:sp>
      <p:cxnSp>
        <p:nvCxnSpPr>
          <p:cNvPr id="38" name="Connector: Elbow 37">
            <a:extLst>
              <a:ext uri="{FF2B5EF4-FFF2-40B4-BE49-F238E27FC236}">
                <a16:creationId xmlns:a16="http://schemas.microsoft.com/office/drawing/2014/main" id="{0CA2CDB0-1AF6-F1C5-CABC-FC5D97DF7B22}"/>
              </a:ext>
            </a:extLst>
          </p:cNvPr>
          <p:cNvCxnSpPr/>
          <p:nvPr/>
        </p:nvCxnSpPr>
        <p:spPr>
          <a:xfrm flipH="1">
            <a:off x="8552329" y="4939552"/>
            <a:ext cx="932329" cy="100404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87CFE48-B263-AA5E-775E-95AC98BB6C66}"/>
              </a:ext>
            </a:extLst>
          </p:cNvPr>
          <p:cNvCxnSpPr/>
          <p:nvPr/>
        </p:nvCxnSpPr>
        <p:spPr>
          <a:xfrm flipH="1" flipV="1">
            <a:off x="8543983" y="4715435"/>
            <a:ext cx="963653" cy="21515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81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C587B-803F-59A7-E7A9-5AC3E392382F}"/>
              </a:ext>
            </a:extLst>
          </p:cNvPr>
          <p:cNvSpPr/>
          <p:nvPr/>
        </p:nvSpPr>
        <p:spPr>
          <a:xfrm>
            <a:off x="5162550" y="878114"/>
            <a:ext cx="7029450" cy="597988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B45D21-D8F2-4A42-9C44-AEA2C2725188}"/>
              </a:ext>
            </a:extLst>
          </p:cNvPr>
          <p:cNvSpPr txBox="1"/>
          <p:nvPr/>
        </p:nvSpPr>
        <p:spPr>
          <a:xfrm>
            <a:off x="5759163" y="1751618"/>
            <a:ext cx="5623212" cy="3354765"/>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a:solidFill>
                  <a:prstClr val="white"/>
                </a:solidFill>
                <a:latin typeface="Graphik" panose="020B0503030202060203" pitchFamily="34" charset="0"/>
              </a:rPr>
              <a:t>Massachusetts – EVV FFS Program Hard Edits Preparation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u="none" strike="noStrike" kern="1200" cap="none" spc="0" normalizeH="0" baseline="0" noProof="0">
              <a:ln>
                <a:noFill/>
              </a:ln>
              <a:solidFill>
                <a:prstClr val="white"/>
              </a:solidFill>
              <a:effectLst/>
              <a:uLnTx/>
              <a:uFillTx/>
              <a:latin typeface="Graphik" panose="020B0503030202060203" pitchFamily="34" charset="0"/>
              <a:ea typeface="+mn-ea"/>
              <a:cs typeface="+mn-cs"/>
            </a:endParaRPr>
          </a:p>
          <a:p>
            <a:pPr algn="ctr">
              <a:defRPr/>
            </a:pPr>
            <a:r>
              <a:rPr lang="en-US" sz="3200" b="1">
                <a:solidFill>
                  <a:prstClr val="white"/>
                </a:solidFill>
                <a:latin typeface="Graphik"/>
              </a:rPr>
              <a:t>Session 1: April 30, 2026</a:t>
            </a:r>
            <a:endParaRPr kumimoji="0" lang="en-US" sz="1600" b="1" u="none" strike="noStrike" kern="1200" cap="none" spc="0" normalizeH="0" baseline="0" noProof="0">
              <a:ln>
                <a:noFill/>
              </a:ln>
              <a:solidFill>
                <a:prstClr val="white"/>
              </a:solidFill>
              <a:effectLst/>
              <a:uLnTx/>
              <a:uFillTx/>
              <a:latin typeface="Graphik" panose="020B0503030202060203" pitchFamily="34" charset="0"/>
              <a:ea typeface="+mn-ea"/>
              <a:cs typeface="+mn-cs"/>
            </a:endParaRPr>
          </a:p>
        </p:txBody>
      </p:sp>
      <p:pic>
        <p:nvPicPr>
          <p:cNvPr id="2052" name="Picture 4" descr="Two people walking a dog down a hallway&#10;&#10;Description automatically generated with medium confidence">
            <a:extLst>
              <a:ext uri="{FF2B5EF4-FFF2-40B4-BE49-F238E27FC236}">
                <a16:creationId xmlns:a16="http://schemas.microsoft.com/office/drawing/2014/main" id="{D3424022-1B9E-887F-4C56-240821F190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19" r="31280"/>
          <a:stretch/>
        </p:blipFill>
        <p:spPr bwMode="auto">
          <a:xfrm>
            <a:off x="-9525" y="-289"/>
            <a:ext cx="5172075"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1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A08C9-5A9A-E9FD-FBD5-9515B5AB04A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624235-4EC0-8955-24A1-072340CFAB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031A3B-5C2C-5CDC-C2C2-D0E0E146C138}"/>
              </a:ext>
            </a:extLst>
          </p:cNvPr>
          <p:cNvSpPr>
            <a:spLocks noGrp="1"/>
          </p:cNvSpPr>
          <p:nvPr>
            <p:ph type="title"/>
          </p:nvPr>
        </p:nvSpPr>
        <p:spPr>
          <a:prstGeom prst="rect">
            <a:avLst/>
          </a:prstGeom>
        </p:spPr>
        <p:txBody>
          <a:bodyPr lIns="91440" tIns="45720" rIns="91440" bIns="45720" anchor="t"/>
          <a:lstStyle/>
          <a:p>
            <a:r>
              <a:rPr lang="en-US" sz="3600" b="1">
                <a:solidFill>
                  <a:schemeClr val="bg1"/>
                </a:solidFill>
                <a:ea typeface="Lato"/>
                <a:cs typeface="Lato"/>
              </a:rPr>
              <a:t>Current Visits to Claims Matching – Soft Edits</a:t>
            </a:r>
            <a:endParaRPr lang="en-US" sz="3600" b="1">
              <a:solidFill>
                <a:schemeClr val="bg1"/>
              </a:solidFill>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17A6E4CA-466E-11C3-953D-06AF5F969DE3}"/>
              </a:ext>
            </a:extLst>
          </p:cNvPr>
          <p:cNvSpPr txBox="1"/>
          <p:nvPr/>
        </p:nvSpPr>
        <p:spPr>
          <a:xfrm>
            <a:off x="341746" y="1081091"/>
            <a:ext cx="11720945" cy="4093428"/>
          </a:xfrm>
          <a:prstGeom prst="rect">
            <a:avLst/>
          </a:prstGeom>
          <a:noFill/>
        </p:spPr>
        <p:txBody>
          <a:bodyPr wrap="square" lIns="91440" tIns="45720" rIns="91440" bIns="45720" rtlCol="0" anchor="t">
            <a:spAutoFit/>
          </a:bodyPr>
          <a:lstStyle/>
          <a:p>
            <a:r>
              <a:rPr lang="en-US" sz="2000">
                <a:latin typeface="Graphik"/>
                <a:ea typeface="Calibri"/>
                <a:cs typeface="Calibri"/>
              </a:rPr>
              <a:t>“</a:t>
            </a:r>
            <a:r>
              <a:rPr lang="en-US" sz="2000" b="1">
                <a:latin typeface="Graphik"/>
                <a:ea typeface="Calibri"/>
                <a:cs typeface="Calibri"/>
              </a:rPr>
              <a:t>Soft Edits</a:t>
            </a:r>
            <a:r>
              <a:rPr lang="en-US" sz="2000">
                <a:latin typeface="Graphik"/>
                <a:ea typeface="Calibri"/>
                <a:cs typeface="Calibri"/>
              </a:rPr>
              <a:t>” </a:t>
            </a:r>
            <a:r>
              <a:rPr lang="en-US" sz="2000" b="1">
                <a:latin typeface="Graphik"/>
                <a:ea typeface="Calibri"/>
                <a:cs typeface="Calibri"/>
              </a:rPr>
              <a:t>refers to the preparation phase prior to “Hard Edits,” where claims will continue to be paid/processed regardless of the EVV claim to EVV match result. Providers should utilize this phase to practice identifying mismatches and how to resolve mismatches.</a:t>
            </a:r>
          </a:p>
          <a:p>
            <a:endParaRPr lang="en-US" sz="2000" b="1">
              <a:latin typeface="Graphik" panose="020B0503030202060203" pitchFamily="34" charset="0"/>
              <a:ea typeface="Calibri"/>
              <a:cs typeface="Calibri"/>
            </a:endParaRPr>
          </a:p>
          <a:p>
            <a:pPr marL="342900" indent="-342900">
              <a:buFont typeface="Arial" panose="020B0604020202020204" pitchFamily="34" charset="0"/>
              <a:buChar char="•"/>
            </a:pPr>
            <a:r>
              <a:rPr lang="en-US" sz="2000">
                <a:latin typeface="Graphik" panose="020B0503030202060203" pitchFamily="34" charset="0"/>
                <a:ea typeface="Calibri"/>
                <a:cs typeface="Calibri"/>
              </a:rPr>
              <a:t>Beginning in October 2025, claims submitted to MassHealth (through Provider Online Service Center or POSC) have been matched for visits and an informational code will be provided on the Remittance Advice (RA) indicating if there was a mismatch.</a:t>
            </a:r>
          </a:p>
          <a:p>
            <a:pPr marL="342900" indent="-342900">
              <a:buFont typeface="Arial" panose="020B0604020202020204" pitchFamily="34" charset="0"/>
              <a:buChar char="•"/>
            </a:pPr>
            <a:endParaRPr lang="en-US" sz="2000">
              <a:latin typeface="Graphik" panose="020B0503030202060203" pitchFamily="34" charset="0"/>
              <a:ea typeface="Calibri"/>
              <a:cs typeface="Calibri"/>
            </a:endParaRPr>
          </a:p>
          <a:p>
            <a:pPr marL="285750" indent="-285750">
              <a:buFont typeface="Arial"/>
              <a:buChar char="•"/>
            </a:pPr>
            <a:r>
              <a:rPr lang="en-US" sz="2000">
                <a:latin typeface="Graphik" panose="020B0503030202060203" pitchFamily="34" charset="0"/>
                <a:ea typeface="Calibri"/>
                <a:cs typeface="Calibri"/>
              </a:rPr>
              <a:t>Providers should continue to submit their claims to their payers using the processes provided by those payers. </a:t>
            </a:r>
          </a:p>
          <a:p>
            <a:pPr marL="285750" indent="-285750">
              <a:buFont typeface="Arial"/>
              <a:buChar char="•"/>
            </a:pPr>
            <a:endParaRPr lang="en-US" sz="2000">
              <a:latin typeface="Graphik" panose="020B0503030202060203" pitchFamily="34" charset="0"/>
              <a:ea typeface="Calibri"/>
              <a:cs typeface="Calibri"/>
            </a:endParaRPr>
          </a:p>
          <a:p>
            <a:pPr marL="285750" indent="-285750">
              <a:buFont typeface="Arial"/>
              <a:buChar char="•"/>
            </a:pPr>
            <a:r>
              <a:rPr lang="en-US" sz="2000">
                <a:latin typeface="Graphik" panose="020B0503030202060203" pitchFamily="34" charset="0"/>
                <a:ea typeface="Calibri"/>
                <a:cs typeface="Calibri"/>
              </a:rPr>
              <a:t>Providers must ensure that all EVV visits transactions are accepted in the EVV Aggregator and in a "Verified" state before claims are submitted.</a:t>
            </a:r>
            <a:endParaRPr lang="en-US" sz="1400">
              <a:latin typeface="Graphik" panose="020B0503030202060203" pitchFamily="34" charset="0"/>
              <a:ea typeface="Calibri"/>
              <a:cs typeface="Calibri"/>
            </a:endParaRPr>
          </a:p>
        </p:txBody>
      </p:sp>
    </p:spTree>
    <p:extLst>
      <p:ext uri="{BB962C8B-B14F-4D97-AF65-F5344CB8AC3E}">
        <p14:creationId xmlns:p14="http://schemas.microsoft.com/office/powerpoint/2010/main" val="133669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435D-C85A-1A95-38AA-222F6A3F9EF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3E8093-B993-B2BD-3D9F-AF189DAD9B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82AAA0-6EC7-5A55-4FDA-F20CDF19AA07}"/>
              </a:ext>
            </a:extLst>
          </p:cNvPr>
          <p:cNvSpPr>
            <a:spLocks noGrp="1"/>
          </p:cNvSpPr>
          <p:nvPr>
            <p:ph type="title"/>
          </p:nvPr>
        </p:nvSpPr>
        <p:spPr>
          <a:prstGeom prst="rect">
            <a:avLst/>
          </a:prstGeom>
        </p:spPr>
        <p:txBody>
          <a:bodyPr/>
          <a:lstStyle/>
          <a:p>
            <a:r>
              <a:rPr lang="en-US" sz="3200" b="1">
                <a:solidFill>
                  <a:schemeClr val="bg1"/>
                </a:solidFill>
                <a:ea typeface="Lato"/>
                <a:cs typeface="Lato"/>
              </a:rPr>
              <a:t>Upcoming Visits to Claims Matching – Hard Edits</a:t>
            </a:r>
            <a:endParaRPr lang="en-US" sz="3200" b="1">
              <a:solidFill>
                <a:schemeClr val="bg1"/>
              </a:solidFill>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59FEC298-6705-D3D1-1855-D7D4514BA10F}"/>
              </a:ext>
            </a:extLst>
          </p:cNvPr>
          <p:cNvSpPr txBox="1"/>
          <p:nvPr/>
        </p:nvSpPr>
        <p:spPr>
          <a:xfrm>
            <a:off x="342900" y="1173454"/>
            <a:ext cx="11267209" cy="3170099"/>
          </a:xfrm>
          <a:prstGeom prst="rect">
            <a:avLst/>
          </a:prstGeom>
          <a:noFill/>
        </p:spPr>
        <p:txBody>
          <a:bodyPr wrap="square" lIns="91440" tIns="45720" rIns="91440" bIns="45720" rtlCol="0" anchor="t">
            <a:spAutoFit/>
          </a:bodyPr>
          <a:lstStyle/>
          <a:p>
            <a:r>
              <a:rPr lang="en-US" sz="2000" b="1">
                <a:latin typeface="Graphik" panose="020B0503030202060203" pitchFamily="34" charset="0"/>
                <a:ea typeface="Calibri"/>
                <a:cs typeface="Calibri"/>
              </a:rPr>
              <a:t>“Hard edits” refers to claims denials when there is a mismatch between the EVV visit information and claims submitted. </a:t>
            </a:r>
          </a:p>
          <a:p>
            <a:pPr marL="285750" indent="-285750">
              <a:buFont typeface="Arial"/>
              <a:buChar char="•"/>
            </a:pPr>
            <a:endParaRPr lang="en-US" sz="2000">
              <a:latin typeface="Graphik" panose="020B0503030202060203" pitchFamily="34" charset="0"/>
              <a:ea typeface="Calibri"/>
              <a:cs typeface="Calibri"/>
            </a:endParaRPr>
          </a:p>
          <a:p>
            <a:pPr marL="285750" indent="-285750">
              <a:buFont typeface="Arial"/>
              <a:buChar char="•"/>
            </a:pPr>
            <a:r>
              <a:rPr lang="en-US" sz="2000">
                <a:latin typeface="Graphik" panose="020B0503030202060203" pitchFamily="34" charset="0"/>
                <a:ea typeface="Calibri"/>
                <a:cs typeface="Calibri"/>
              </a:rPr>
              <a:t>Match result will affect payment when MassHealth begins claims denials for EVV mismatches.</a:t>
            </a:r>
          </a:p>
          <a:p>
            <a:pPr marL="285750" indent="-285750">
              <a:buFont typeface="Arial"/>
              <a:buChar char="•"/>
            </a:pPr>
            <a:endParaRPr lang="en-US" sz="2000">
              <a:latin typeface="Graphik" panose="020B0503030202060203" pitchFamily="34" charset="0"/>
              <a:ea typeface="Calibri"/>
              <a:cs typeface="Calibri"/>
            </a:endParaRPr>
          </a:p>
          <a:p>
            <a:pPr marL="285750" indent="-285750">
              <a:buFont typeface="Arial"/>
              <a:buChar char="•"/>
            </a:pPr>
            <a:r>
              <a:rPr lang="en-US" sz="2000" b="1">
                <a:latin typeface="Graphik"/>
                <a:ea typeface="Calibri"/>
                <a:cs typeface="Calibri"/>
              </a:rPr>
              <a:t>July 1, 2026</a:t>
            </a:r>
            <a:r>
              <a:rPr lang="en-US" sz="2000">
                <a:latin typeface="Graphik"/>
                <a:ea typeface="Calibri"/>
                <a:cs typeface="Calibri"/>
              </a:rPr>
              <a:t>, claims submitted to MassHealth (through Provider Online Service Center or POSC) for FFS program areas not correctly matched for visits will result in claims denial.</a:t>
            </a:r>
          </a:p>
          <a:p>
            <a:pPr marL="285750" indent="-285750">
              <a:buFont typeface="Arial"/>
              <a:buChar char="•"/>
            </a:pPr>
            <a:endParaRPr lang="en-US" sz="2000">
              <a:latin typeface="Graphik" panose="020B0503030202060203" pitchFamily="34" charset="0"/>
              <a:ea typeface="Calibri"/>
              <a:cs typeface="Calibri"/>
            </a:endParaRPr>
          </a:p>
          <a:p>
            <a:pPr marL="285750" indent="-285750">
              <a:buFont typeface="Arial"/>
              <a:buChar char="•"/>
            </a:pPr>
            <a:r>
              <a:rPr lang="en-US" sz="2000">
                <a:latin typeface="Graphik" panose="020B0503030202060203" pitchFamily="34" charset="0"/>
                <a:ea typeface="Calibri"/>
                <a:cs typeface="Calibri"/>
              </a:rPr>
              <a:t>Information will continue to be communicated to impacted FFS Providers prior to claims denials.</a:t>
            </a:r>
          </a:p>
          <a:p>
            <a:endParaRPr lang="en-US" sz="2000">
              <a:latin typeface="Graphik" panose="020B0503030202060203" pitchFamily="34" charset="0"/>
              <a:ea typeface="Calibri"/>
              <a:cs typeface="Calibri"/>
            </a:endParaRPr>
          </a:p>
        </p:txBody>
      </p:sp>
    </p:spTree>
    <p:extLst>
      <p:ext uri="{BB962C8B-B14F-4D97-AF65-F5344CB8AC3E}">
        <p14:creationId xmlns:p14="http://schemas.microsoft.com/office/powerpoint/2010/main" val="91478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06D4-951A-EAF8-AEC6-F591313E66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A1375A-946E-3A43-A709-98BE7E7DF143}"/>
              </a:ext>
            </a:extLst>
          </p:cNvPr>
          <p:cNvSpPr/>
          <p:nvPr/>
        </p:nvSpPr>
        <p:spPr>
          <a:xfrm>
            <a:off x="0" y="905164"/>
            <a:ext cx="12192000" cy="595283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04B144C-F562-029C-267B-072164DAEB45}"/>
              </a:ext>
            </a:extLst>
          </p:cNvPr>
          <p:cNvSpPr>
            <a:spLocks noGrp="1"/>
          </p:cNvSpPr>
          <p:nvPr>
            <p:ph type="title"/>
          </p:nvPr>
        </p:nvSpPr>
        <p:spPr>
          <a:prstGeom prst="rect">
            <a:avLst/>
          </a:prstGeom>
        </p:spPr>
        <p:txBody>
          <a:bodyPr/>
          <a:lstStyle/>
          <a:p>
            <a:pPr lvl="0"/>
            <a:r>
              <a:rPr lang="en-US" noProof="0"/>
              <a:t>Provider Expectations – Preparing for Hard Edits</a:t>
            </a:r>
          </a:p>
        </p:txBody>
      </p:sp>
    </p:spTree>
    <p:extLst>
      <p:ext uri="{BB962C8B-B14F-4D97-AF65-F5344CB8AC3E}">
        <p14:creationId xmlns:p14="http://schemas.microsoft.com/office/powerpoint/2010/main" val="282929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13D5-54A2-ECAC-C75A-5F48928D203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F9987-AD33-53BE-9A59-CAD78B841981}"/>
              </a:ext>
            </a:extLst>
          </p:cNvPr>
          <p:cNvSpPr>
            <a:spLocks noGrp="1"/>
          </p:cNvSpPr>
          <p:nvPr>
            <p:ph type="sldNum" sz="quarter" idx="12"/>
          </p:nvPr>
        </p:nvSpPr>
        <p:spPr/>
        <p:txBody>
          <a:bodyPr/>
          <a:lstStyle/>
          <a:p>
            <a:fld id="{BC7E7E6F-F638-CD49-8945-BA6D25B36006}" type="slidenum">
              <a:rPr lang="en-US" smtClean="0"/>
              <a:pPr/>
              <a:t>23</a:t>
            </a:fld>
            <a:endParaRPr lang="en-US"/>
          </a:p>
        </p:txBody>
      </p:sp>
      <p:sp>
        <p:nvSpPr>
          <p:cNvPr id="2" name="Title 1">
            <a:extLst>
              <a:ext uri="{FF2B5EF4-FFF2-40B4-BE49-F238E27FC236}">
                <a16:creationId xmlns:a16="http://schemas.microsoft.com/office/drawing/2014/main" id="{7D4CD23C-389A-B759-9275-C2F69B8626F7}"/>
              </a:ext>
            </a:extLst>
          </p:cNvPr>
          <p:cNvSpPr>
            <a:spLocks noGrp="1"/>
          </p:cNvSpPr>
          <p:nvPr>
            <p:ph type="title"/>
          </p:nvPr>
        </p:nvSpPr>
        <p:spPr>
          <a:prstGeom prst="rect">
            <a:avLst/>
          </a:prstGeom>
        </p:spPr>
        <p:txBody>
          <a:bodyPr/>
          <a:lstStyle/>
          <a:p>
            <a:r>
              <a:rPr lang="en-US">
                <a:ea typeface="Lato"/>
                <a:cs typeface="Lato"/>
              </a:rPr>
              <a:t>EVV Compliance Best Practices</a:t>
            </a:r>
          </a:p>
        </p:txBody>
      </p:sp>
      <p:sp>
        <p:nvSpPr>
          <p:cNvPr id="3" name="Text Placeholder 2">
            <a:extLst>
              <a:ext uri="{FF2B5EF4-FFF2-40B4-BE49-F238E27FC236}">
                <a16:creationId xmlns:a16="http://schemas.microsoft.com/office/drawing/2014/main" id="{F65628C6-9270-EE82-286F-C901F14A86E8}"/>
              </a:ext>
            </a:extLst>
          </p:cNvPr>
          <p:cNvSpPr>
            <a:spLocks noGrp="1"/>
          </p:cNvSpPr>
          <p:nvPr>
            <p:ph type="body" sz="quarter" idx="4294967295"/>
          </p:nvPr>
        </p:nvSpPr>
        <p:spPr>
          <a:xfrm>
            <a:off x="342900" y="1176483"/>
            <a:ext cx="11280775" cy="5228734"/>
          </a:xfrm>
        </p:spPr>
        <p:txBody>
          <a:bodyPr vert="horz" lIns="91440" tIns="45720" rIns="91440" bIns="45720" rtlCol="0" anchor="t">
            <a:noAutofit/>
          </a:bodyPr>
          <a:lstStyle/>
          <a:p>
            <a:pPr marL="0" indent="0">
              <a:buNone/>
            </a:pPr>
            <a:r>
              <a:rPr lang="en-US" sz="1800" b="1">
                <a:ea typeface="Lato"/>
                <a:cs typeface="Lato"/>
              </a:rPr>
              <a:t>Prior to Claims Submission: </a:t>
            </a:r>
          </a:p>
          <a:p>
            <a:r>
              <a:rPr lang="en-US" sz="1600">
                <a:latin typeface="Graphik"/>
                <a:ea typeface="Lato"/>
                <a:cs typeface="Lato"/>
              </a:rPr>
              <a:t>Sending EVV data to the Aggregator timely and with valid data and format</a:t>
            </a:r>
          </a:p>
          <a:p>
            <a:r>
              <a:rPr lang="en-US" sz="1600">
                <a:latin typeface="Graphik"/>
                <a:ea typeface="Lato"/>
                <a:cs typeface="Lato"/>
              </a:rPr>
              <a:t>Ensuring visits contain all of the 6 CMS required elements</a:t>
            </a:r>
            <a:endParaRPr lang="en-US" sz="1600">
              <a:ea typeface="Lato"/>
              <a:cs typeface="Lato"/>
            </a:endParaRPr>
          </a:p>
          <a:p>
            <a:r>
              <a:rPr lang="en-US" sz="1600">
                <a:latin typeface="Graphik"/>
                <a:ea typeface="Lato"/>
                <a:cs typeface="Lato"/>
              </a:rPr>
              <a:t>Clearing any exceptions on visits</a:t>
            </a:r>
          </a:p>
          <a:p>
            <a:r>
              <a:rPr lang="en-US" sz="1600">
                <a:latin typeface="Graphik"/>
                <a:ea typeface="Lato"/>
                <a:cs typeface="Lato"/>
              </a:rPr>
              <a:t>Managing Sandata schedules, if used</a:t>
            </a:r>
          </a:p>
          <a:p>
            <a:r>
              <a:rPr lang="en-US" sz="1600">
                <a:latin typeface="Graphik"/>
                <a:ea typeface="Lato"/>
                <a:cs typeface="Lato"/>
              </a:rPr>
              <a:t>Ensuring visits are sent from an Alt EVV Vendor AND in a Verified state prior to claims submission</a:t>
            </a:r>
            <a:endParaRPr lang="en-US" sz="1600">
              <a:ea typeface="Lato"/>
              <a:cs typeface="Lato"/>
            </a:endParaRPr>
          </a:p>
          <a:p>
            <a:r>
              <a:rPr lang="en-US" sz="1600">
                <a:latin typeface="Graphik"/>
                <a:ea typeface="Lato"/>
                <a:cs typeface="Lato"/>
              </a:rPr>
              <a:t>Ensuring visits are captured in Sandata portal AND in a Verified state prior to claims submission</a:t>
            </a:r>
            <a:endParaRPr lang="en-US" sz="1600">
              <a:ea typeface="Lato"/>
              <a:cs typeface="Lato"/>
            </a:endParaRPr>
          </a:p>
          <a:p>
            <a:r>
              <a:rPr lang="en-US" sz="1600">
                <a:latin typeface="Graphik"/>
                <a:ea typeface="Lato"/>
                <a:cs typeface="Lato"/>
              </a:rPr>
              <a:t>Providers with subcontractors understanding where their visits are being reported to and who is submitting the claim under which Provider Medicaid ID</a:t>
            </a:r>
          </a:p>
          <a:p>
            <a:r>
              <a:rPr lang="en-US" sz="1600">
                <a:latin typeface="Graphik"/>
                <a:ea typeface="Lato"/>
                <a:cs typeface="Lato"/>
              </a:rPr>
              <a:t>Ensuring client, Provider Medicaid ID, units, and service code are the same as the visit verified in the </a:t>
            </a:r>
            <a:r>
              <a:rPr lang="en-US" sz="1600" err="1">
                <a:latin typeface="Graphik"/>
                <a:ea typeface="Lato"/>
                <a:cs typeface="Lato"/>
              </a:rPr>
              <a:t>Sandata</a:t>
            </a:r>
            <a:r>
              <a:rPr lang="en-US" sz="1600">
                <a:latin typeface="Graphik"/>
                <a:ea typeface="Lato"/>
                <a:cs typeface="Lato"/>
              </a:rPr>
              <a:t> System as is submitted on the claim </a:t>
            </a:r>
          </a:p>
          <a:p>
            <a:pPr marL="0" indent="0">
              <a:buNone/>
            </a:pPr>
            <a:endParaRPr lang="en-US" sz="1800" b="1">
              <a:ea typeface="Lato"/>
              <a:cs typeface="Lato"/>
            </a:endParaRPr>
          </a:p>
          <a:p>
            <a:pPr marL="0" indent="0">
              <a:buNone/>
            </a:pPr>
            <a:r>
              <a:rPr lang="en-US" sz="1800" b="1">
                <a:ea typeface="Lato"/>
                <a:cs typeface="Lato"/>
              </a:rPr>
              <a:t>Post Claims Submission: </a:t>
            </a:r>
          </a:p>
          <a:p>
            <a:r>
              <a:rPr lang="en-US" sz="1600">
                <a:ea typeface="Lato"/>
                <a:cs typeface="Lato"/>
              </a:rPr>
              <a:t>Checking Remittance Advice (RA) for any EVV edits or reason codes and determine if the claim or visit needs to be updated</a:t>
            </a:r>
          </a:p>
          <a:p>
            <a:r>
              <a:rPr lang="en-US" sz="1600">
                <a:latin typeface="Graphik"/>
                <a:ea typeface="Lato"/>
                <a:cs typeface="Lato"/>
              </a:rPr>
              <a:t>Running reports in the </a:t>
            </a:r>
            <a:r>
              <a:rPr lang="en-US" sz="1600" err="1">
                <a:latin typeface="Graphik"/>
                <a:ea typeface="Lato"/>
                <a:cs typeface="Lato"/>
              </a:rPr>
              <a:t>Sandata</a:t>
            </a:r>
            <a:r>
              <a:rPr lang="en-US" sz="1600">
                <a:latin typeface="Graphik"/>
                <a:ea typeface="Lato"/>
                <a:cs typeface="Lato"/>
              </a:rPr>
              <a:t> Aggregator to ensure EVV data is correctly captured and matching claims data</a:t>
            </a:r>
          </a:p>
          <a:p>
            <a:pPr marL="0" indent="0">
              <a:buNone/>
            </a:pPr>
            <a:endParaRPr lang="en-US" sz="1700" b="1">
              <a:ea typeface="Lato"/>
              <a:cs typeface="Lato"/>
            </a:endParaRPr>
          </a:p>
        </p:txBody>
      </p:sp>
    </p:spTree>
    <p:extLst>
      <p:ext uri="{BB962C8B-B14F-4D97-AF65-F5344CB8AC3E}">
        <p14:creationId xmlns:p14="http://schemas.microsoft.com/office/powerpoint/2010/main" val="217492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89589-5236-CB9B-E96F-0BCC4792B93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2F7EE-19BE-C209-D11B-CE9E6F68C6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1CCE32-3ED9-A812-1B5A-5E3CD489012F}"/>
              </a:ext>
            </a:extLst>
          </p:cNvPr>
          <p:cNvSpPr>
            <a:spLocks noGrp="1"/>
          </p:cNvSpPr>
          <p:nvPr>
            <p:ph type="title"/>
          </p:nvPr>
        </p:nvSpPr>
        <p:spPr>
          <a:xfrm>
            <a:off x="226802" y="136525"/>
            <a:ext cx="11805228" cy="853093"/>
          </a:xfrm>
          <a:prstGeom prst="rect">
            <a:avLst/>
          </a:prstGeom>
        </p:spPr>
        <p:txBody>
          <a:bodyPr/>
          <a:lstStyle/>
          <a:p>
            <a:r>
              <a:rPr lang="en-US" b="1">
                <a:solidFill>
                  <a:schemeClr val="bg1"/>
                </a:solidFill>
                <a:ea typeface="Lato" panose="020F0502020204030203" pitchFamily="34" charset="0"/>
                <a:cs typeface="Lato" panose="020F0502020204030203" pitchFamily="34" charset="0"/>
              </a:rPr>
              <a:t>Reason Codes &amp; Edits on Remittance Advice (RA)</a:t>
            </a:r>
          </a:p>
        </p:txBody>
      </p:sp>
      <p:graphicFrame>
        <p:nvGraphicFramePr>
          <p:cNvPr id="4" name="Table 3">
            <a:extLst>
              <a:ext uri="{FF2B5EF4-FFF2-40B4-BE49-F238E27FC236}">
                <a16:creationId xmlns:a16="http://schemas.microsoft.com/office/drawing/2014/main" id="{EE1C90A4-18D5-B2B9-BD2A-AC1D37FD87F4}"/>
              </a:ext>
            </a:extLst>
          </p:cNvPr>
          <p:cNvGraphicFramePr>
            <a:graphicFrameLocks noGrp="1"/>
          </p:cNvGraphicFramePr>
          <p:nvPr>
            <p:extLst>
              <p:ext uri="{D42A27DB-BD31-4B8C-83A1-F6EECF244321}">
                <p14:modId xmlns:p14="http://schemas.microsoft.com/office/powerpoint/2010/main" val="1106541782"/>
              </p:ext>
            </p:extLst>
          </p:nvPr>
        </p:nvGraphicFramePr>
        <p:xfrm>
          <a:off x="759431" y="1106676"/>
          <a:ext cx="10739970" cy="4380612"/>
        </p:xfrm>
        <a:graphic>
          <a:graphicData uri="http://schemas.openxmlformats.org/drawingml/2006/table">
            <a:tbl>
              <a:tblPr/>
              <a:tblGrid>
                <a:gridCol w="1597228">
                  <a:extLst>
                    <a:ext uri="{9D8B030D-6E8A-4147-A177-3AD203B41FA5}">
                      <a16:colId xmlns:a16="http://schemas.microsoft.com/office/drawing/2014/main" val="918520787"/>
                    </a:ext>
                  </a:extLst>
                </a:gridCol>
                <a:gridCol w="1487075">
                  <a:extLst>
                    <a:ext uri="{9D8B030D-6E8A-4147-A177-3AD203B41FA5}">
                      <a16:colId xmlns:a16="http://schemas.microsoft.com/office/drawing/2014/main" val="1536508215"/>
                    </a:ext>
                  </a:extLst>
                </a:gridCol>
                <a:gridCol w="1927685">
                  <a:extLst>
                    <a:ext uri="{9D8B030D-6E8A-4147-A177-3AD203B41FA5}">
                      <a16:colId xmlns:a16="http://schemas.microsoft.com/office/drawing/2014/main" val="3646779889"/>
                    </a:ext>
                  </a:extLst>
                </a:gridCol>
                <a:gridCol w="3194453">
                  <a:extLst>
                    <a:ext uri="{9D8B030D-6E8A-4147-A177-3AD203B41FA5}">
                      <a16:colId xmlns:a16="http://schemas.microsoft.com/office/drawing/2014/main" val="1441974999"/>
                    </a:ext>
                  </a:extLst>
                </a:gridCol>
                <a:gridCol w="2533529">
                  <a:extLst>
                    <a:ext uri="{9D8B030D-6E8A-4147-A177-3AD203B41FA5}">
                      <a16:colId xmlns:a16="http://schemas.microsoft.com/office/drawing/2014/main" val="884276020"/>
                    </a:ext>
                  </a:extLst>
                </a:gridCol>
              </a:tblGrid>
              <a:tr h="272682">
                <a:tc>
                  <a:txBody>
                    <a:bodyPr/>
                    <a:lstStyle/>
                    <a:p>
                      <a:pPr algn="ctr" rtl="0" fontAlgn="base">
                        <a:lnSpc>
                          <a:spcPts val="1482"/>
                        </a:lnSpc>
                        <a:spcBef>
                          <a:spcPts val="600"/>
                        </a:spcBef>
                        <a:spcAft>
                          <a:spcPts val="600"/>
                        </a:spcAft>
                        <a:buNone/>
                      </a:pPr>
                      <a:r>
                        <a:rPr lang="en-US" sz="1050" b="1" i="0">
                          <a:solidFill>
                            <a:schemeClr val="bg1"/>
                          </a:solidFill>
                          <a:effectLst/>
                          <a:latin typeface="Graphik" panose="020B0503030202060203" pitchFamily="34" charset="0"/>
                          <a:ea typeface="Lato" panose="020F0502020204030203" pitchFamily="34" charset="0"/>
                          <a:cs typeface="Lato" panose="020F0502020204030203" pitchFamily="34" charset="0"/>
                        </a:rPr>
                        <a:t>Edit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rtl="0" fontAlgn="base">
                        <a:lnSpc>
                          <a:spcPts val="1482"/>
                        </a:lnSpc>
                        <a:spcBef>
                          <a:spcPts val="600"/>
                        </a:spcBef>
                        <a:spcAft>
                          <a:spcPts val="600"/>
                        </a:spcAft>
                        <a:buNone/>
                      </a:pPr>
                      <a:r>
                        <a:rPr lang="en-US" sz="1050" b="1" i="0">
                          <a:solidFill>
                            <a:schemeClr val="bg1"/>
                          </a:solidFill>
                          <a:effectLst/>
                          <a:latin typeface="Graphik" panose="020B0503030202060203" pitchFamily="34" charset="0"/>
                          <a:ea typeface="Lato" panose="020F0502020204030203" pitchFamily="34" charset="0"/>
                          <a:cs typeface="Lato" panose="020F0502020204030203" pitchFamily="34" charset="0"/>
                        </a:rPr>
                        <a:t>Edit Description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rtl="0" fontAlgn="base">
                        <a:lnSpc>
                          <a:spcPts val="1482"/>
                        </a:lnSpc>
                        <a:spcBef>
                          <a:spcPts val="600"/>
                        </a:spcBef>
                        <a:spcAft>
                          <a:spcPts val="600"/>
                        </a:spcAft>
                        <a:buNone/>
                      </a:pPr>
                      <a:r>
                        <a:rPr lang="en-US" sz="1050" b="1" i="0">
                          <a:solidFill>
                            <a:schemeClr val="bg1"/>
                          </a:solidFill>
                          <a:effectLst/>
                          <a:latin typeface="Graphik" panose="020B0503030202060203" pitchFamily="34" charset="0"/>
                          <a:ea typeface="Lato" panose="020F0502020204030203" pitchFamily="34" charset="0"/>
                          <a:cs typeface="Lato" panose="020F0502020204030203" pitchFamily="34" charset="0"/>
                        </a:rPr>
                        <a:t>EOB Health Care Claim Status Code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rtl="0" fontAlgn="base">
                        <a:lnSpc>
                          <a:spcPts val="1482"/>
                        </a:lnSpc>
                        <a:spcBef>
                          <a:spcPts val="600"/>
                        </a:spcBef>
                        <a:spcAft>
                          <a:spcPts val="600"/>
                        </a:spcAft>
                        <a:buNone/>
                      </a:pPr>
                      <a:r>
                        <a:rPr lang="en-US" sz="1050" b="1" i="0">
                          <a:solidFill>
                            <a:schemeClr val="bg1"/>
                          </a:solidFill>
                          <a:effectLst/>
                          <a:latin typeface="Graphik" panose="020B0503030202060203" pitchFamily="34" charset="0"/>
                          <a:ea typeface="Lato" panose="020F0502020204030203" pitchFamily="34" charset="0"/>
                          <a:cs typeface="Lato" panose="020F0502020204030203" pitchFamily="34" charset="0"/>
                        </a:rPr>
                        <a:t>Adjustment Reason Code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rtl="0" fontAlgn="base">
                        <a:lnSpc>
                          <a:spcPts val="1482"/>
                        </a:lnSpc>
                        <a:spcBef>
                          <a:spcPts val="600"/>
                        </a:spcBef>
                        <a:spcAft>
                          <a:spcPts val="600"/>
                        </a:spcAft>
                        <a:buNone/>
                      </a:pPr>
                      <a:r>
                        <a:rPr lang="en-US" sz="1050" b="1" i="0">
                          <a:solidFill>
                            <a:schemeClr val="bg1"/>
                          </a:solidFill>
                          <a:effectLst/>
                          <a:latin typeface="Graphik" panose="020B0503030202060203" pitchFamily="34" charset="0"/>
                          <a:ea typeface="Lato" panose="020F0502020204030203" pitchFamily="34" charset="0"/>
                          <a:cs typeface="Lato" panose="020F0502020204030203" pitchFamily="34" charset="0"/>
                        </a:rPr>
                        <a:t>Remark Code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64334519"/>
                  </a:ext>
                </a:extLst>
              </a:tr>
              <a:tr h="539281">
                <a:tc>
                  <a:txBody>
                    <a:bodyPr/>
                    <a:lstStyle/>
                    <a:p>
                      <a:pPr algn="l" rtl="0" fontAlgn="base">
                        <a:lnSpc>
                          <a:spcPts val="1275"/>
                        </a:lnSpc>
                        <a:spcBef>
                          <a:spcPts val="600"/>
                        </a:spcBef>
                        <a:spcAft>
                          <a:spcPts val="600"/>
                        </a:spcAft>
                        <a:buNone/>
                      </a:pPr>
                      <a:r>
                        <a:rPr lang="en-US" sz="1050" b="1" i="0">
                          <a:solidFill>
                            <a:srgbClr val="000000"/>
                          </a:solidFill>
                          <a:effectLst/>
                          <a:latin typeface="Graphik"/>
                          <a:ea typeface="Lato"/>
                          <a:cs typeface="Lato"/>
                        </a:rPr>
                        <a:t>2105: EVV Claim matches EVV Visit </a:t>
                      </a:r>
                      <a:r>
                        <a:rPr lang="en-US" sz="1050" b="0" i="0">
                          <a:effectLst/>
                          <a:latin typeface="Graphik"/>
                          <a:ea typeface="Lato"/>
                          <a:cs typeface="Lato"/>
                        </a:rPr>
                        <a:t>  </a:t>
                      </a:r>
                    </a:p>
                    <a:p>
                      <a:pPr algn="l" rtl="0" fontAlgn="base">
                        <a:lnSpc>
                          <a:spcPts val="1482"/>
                        </a:lnSpc>
                        <a:spcBef>
                          <a:spcPts val="600"/>
                        </a:spcBef>
                        <a:spcAft>
                          <a:spcPts val="600"/>
                        </a:spcAft>
                        <a:buNone/>
                      </a:pPr>
                      <a:r>
                        <a:rPr lang="en-US" sz="1050" b="0" i="0">
                          <a:effectLst/>
                          <a:latin typeface="Graphik"/>
                          <a:ea typeface="Lato"/>
                          <a:cs typeface="Lato"/>
                        </a:rPr>
                        <a: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The EVV units cover the claim detail. </a:t>
                      </a:r>
                    </a:p>
                    <a:p>
                      <a:pPr algn="l" rtl="0" fontAlgn="base">
                        <a:lnSpc>
                          <a:spcPts val="1482"/>
                        </a:lnSpc>
                        <a:spcBef>
                          <a:spcPts val="600"/>
                        </a:spcBef>
                        <a:spcAft>
                          <a:spcPts val="600"/>
                        </a:spcAft>
                        <a:buNone/>
                      </a:pPr>
                      <a:r>
                        <a:rPr lang="en-US" sz="1050" b="1" i="0">
                          <a:effectLst/>
                          <a:latin typeface="Graphik"/>
                          <a:ea typeface="Lato"/>
                          <a:cs typeface="Lato"/>
                        </a:rPr>
                        <a:t> </a:t>
                      </a:r>
                      <a:r>
                        <a:rPr lang="en-US" sz="1050" b="0" i="0">
                          <a:effectLst/>
                          <a:latin typeface="Graphik"/>
                          <a:ea typeface="Lato"/>
                          <a:cs typeface="Lato"/>
                        </a:rPr>
                        <a: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20 – ACCEPTED FOR PROCESSING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193 – ORIGINAL PAYMENT DECISION IS BEING MAINTAINED. UPON REVIEW, IT WAS DETERMINED THAT THIS CLAIM WAS PROCESSED PROPERLY.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49"/>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N883 - ALERT: PROCEESSED ACCORDING TO STATE LAW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1807810"/>
                  </a:ext>
                </a:extLst>
              </a:tr>
              <a:tr h="672581">
                <a:tc>
                  <a:txBody>
                    <a:bodyPr/>
                    <a:lstStyle/>
                    <a:p>
                      <a:pPr algn="l" rtl="0" fontAlgn="base">
                        <a:lnSpc>
                          <a:spcPts val="1275"/>
                        </a:lnSpc>
                        <a:spcBef>
                          <a:spcPts val="600"/>
                        </a:spcBef>
                        <a:spcAft>
                          <a:spcPts val="600"/>
                        </a:spcAft>
                        <a:buNone/>
                      </a:pPr>
                      <a:r>
                        <a:rPr lang="en-US" sz="1050" b="1" i="0">
                          <a:solidFill>
                            <a:srgbClr val="000000"/>
                          </a:solidFill>
                          <a:effectLst/>
                          <a:latin typeface="Graphik"/>
                          <a:ea typeface="Lato"/>
                          <a:cs typeface="Lato"/>
                        </a:rPr>
                        <a:t>2106: EVV Visit Units Less Than EVV Claim Units</a:t>
                      </a:r>
                      <a:r>
                        <a:rPr lang="en-US" sz="1050" b="0" i="0">
                          <a:solidFill>
                            <a:srgbClr val="000000"/>
                          </a:solidFill>
                          <a:effectLst/>
                          <a:latin typeface="Graphik"/>
                          <a:ea typeface="Lato"/>
                          <a:cs typeface="Lato"/>
                        </a:rPr>
                        <a:t> </a:t>
                      </a:r>
                      <a:endParaRPr lang="en-US" sz="1050" b="0" i="0">
                        <a:effectLst/>
                        <a:latin typeface="Graphik" panose="020B0503030202060203" pitchFamily="34" charset="0"/>
                        <a:ea typeface="Lato" panose="020F0502020204030203" pitchFamily="34" charset="0"/>
                        <a:cs typeface="Lato" panose="020F0502020204030203" pitchFamily="34" charset="0"/>
                      </a:endParaRPr>
                    </a:p>
                    <a:p>
                      <a:pPr algn="l" rtl="0" fontAlgn="base">
                        <a:lnSpc>
                          <a:spcPts val="1482"/>
                        </a:lnSpc>
                        <a:spcBef>
                          <a:spcPts val="600"/>
                        </a:spcBef>
                        <a:spcAft>
                          <a:spcPts val="600"/>
                        </a:spcAft>
                        <a:buNone/>
                      </a:pPr>
                      <a:r>
                        <a:rPr lang="en-US" sz="1050" b="0" i="0">
                          <a:effectLst/>
                          <a:latin typeface="Graphik"/>
                          <a:ea typeface="Lato"/>
                          <a:cs typeface="Lato"/>
                        </a:rPr>
                        <a:t>  </a:t>
                      </a:r>
                    </a:p>
                    <a:p>
                      <a:pPr algn="l" rtl="0" fontAlgn="base">
                        <a:lnSpc>
                          <a:spcPts val="1482"/>
                        </a:lnSpc>
                        <a:spcBef>
                          <a:spcPts val="600"/>
                        </a:spcBef>
                        <a:spcAft>
                          <a:spcPts val="600"/>
                        </a:spcAft>
                        <a:buNone/>
                      </a:pPr>
                      <a:r>
                        <a:rPr lang="en-US" sz="1050" b="0" i="0">
                          <a:effectLst/>
                          <a:latin typeface="Graphik"/>
                          <a:ea typeface="Lato"/>
                          <a:cs typeface="Lato"/>
                        </a:rPr>
                        <a: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The EVV units are less than the billed units and do not cover the detail lines. </a:t>
                      </a:r>
                    </a:p>
                    <a:p>
                      <a:pPr algn="l" rtl="0" fontAlgn="base">
                        <a:lnSpc>
                          <a:spcPts val="1482"/>
                        </a:lnSpc>
                        <a:spcBef>
                          <a:spcPts val="600"/>
                        </a:spcBef>
                        <a:spcAft>
                          <a:spcPts val="600"/>
                        </a:spcAft>
                        <a:buNone/>
                      </a:pPr>
                      <a:r>
                        <a:rPr lang="en-US" sz="1050" b="1" i="0">
                          <a:effectLst/>
                          <a:latin typeface="Graphik"/>
                          <a:ea typeface="Lato"/>
                          <a:cs typeface="Lato"/>
                        </a:rPr>
                        <a:t> </a:t>
                      </a:r>
                      <a:r>
                        <a:rPr lang="en-US" sz="1050" b="0" i="0">
                          <a:effectLst/>
                          <a:latin typeface="Graphik"/>
                          <a:ea typeface="Lato"/>
                          <a:cs typeface="Lato"/>
                        </a:rPr>
                        <a: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784- ELECTRONIC VISIT VERIFICATION CRITERIA DO NOT MATCH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272- COVERAGE/PROGRAM GUIDELINES WERE NOT MET </a:t>
                      </a:r>
                    </a:p>
                    <a:p>
                      <a:pPr algn="l" rtl="0" fontAlgn="base">
                        <a:lnSpc>
                          <a:spcPts val="1482"/>
                        </a:lnSpc>
                        <a:spcBef>
                          <a:spcPts val="600"/>
                        </a:spcBef>
                        <a:spcAft>
                          <a:spcPts val="600"/>
                        </a:spcAft>
                        <a:buNone/>
                      </a:pPr>
                      <a:r>
                        <a:rPr lang="en-US" sz="1050" b="0" i="0">
                          <a:effectLst/>
                          <a:latin typeface="Graphik"/>
                          <a:ea typeface="Lato"/>
                          <a:cs typeface="Lato"/>
                        </a:rPr>
                        <a:t>  </a:t>
                      </a:r>
                    </a:p>
                    <a:p>
                      <a:pPr algn="l" rtl="0" fontAlgn="base">
                        <a:lnSpc>
                          <a:spcPts val="1482"/>
                        </a:lnSpc>
                        <a:spcBef>
                          <a:spcPts val="600"/>
                        </a:spcBef>
                        <a:spcAft>
                          <a:spcPts val="600"/>
                        </a:spcAft>
                        <a:buNone/>
                      </a:pPr>
                      <a:r>
                        <a:rPr lang="en-US" sz="1050" b="0" i="0">
                          <a:effectLst/>
                          <a:latin typeface="Graphik"/>
                          <a:ea typeface="Lato"/>
                          <a:cs typeface="Lato"/>
                        </a:rPr>
                        <a: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N820: EVV SYSTEM UNITS DO NOT MEET REQUIREMENTS OF VISIT </a:t>
                      </a:r>
                    </a:p>
                    <a:p>
                      <a:pPr algn="l" rtl="0" fontAlgn="base">
                        <a:lnSpc>
                          <a:spcPts val="1482"/>
                        </a:lnSpc>
                        <a:spcBef>
                          <a:spcPts val="600"/>
                        </a:spcBef>
                        <a:spcAft>
                          <a:spcPts val="600"/>
                        </a:spcAft>
                        <a:buNone/>
                      </a:pPr>
                      <a:r>
                        <a:rPr lang="en-US" sz="1050" b="0" i="0">
                          <a:effectLst/>
                          <a:latin typeface="Graphik"/>
                          <a:ea typeface="Lato"/>
                          <a:cs typeface="Lato"/>
                        </a:rPr>
                        <a:t>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086074"/>
                  </a:ext>
                </a:extLst>
              </a:tr>
              <a:tr h="539281">
                <a:tc>
                  <a:txBody>
                    <a:bodyPr/>
                    <a:lstStyle/>
                    <a:p>
                      <a:pPr algn="l" rtl="0" fontAlgn="base">
                        <a:lnSpc>
                          <a:spcPts val="1482"/>
                        </a:lnSpc>
                        <a:spcBef>
                          <a:spcPts val="600"/>
                        </a:spcBef>
                        <a:spcAft>
                          <a:spcPts val="600"/>
                        </a:spcAft>
                        <a:buNone/>
                      </a:pPr>
                      <a:r>
                        <a:rPr lang="en-US" sz="1050" b="1" i="0">
                          <a:solidFill>
                            <a:srgbClr val="000000"/>
                          </a:solidFill>
                          <a:effectLst/>
                          <a:latin typeface="Graphik"/>
                          <a:ea typeface="Lato"/>
                          <a:cs typeface="Lato"/>
                        </a:rPr>
                        <a:t>2107: EVV UNTS &gt; UNITS ALLOWED </a:t>
                      </a:r>
                      <a:r>
                        <a:rPr lang="en-US" sz="1050" b="0" i="0">
                          <a:solidFill>
                            <a:srgbClr val="000000"/>
                          </a:solidFill>
                          <a:effectLst/>
                          <a:latin typeface="Graphik"/>
                          <a:ea typeface="Lato"/>
                          <a:cs typeface="Lato"/>
                        </a:rPr>
                        <a:t> </a:t>
                      </a:r>
                      <a:endParaRPr lang="en-US" sz="1050" b="0" i="0">
                        <a:effectLst/>
                        <a:latin typeface="Graphik"/>
                        <a:ea typeface="Lato"/>
                        <a:cs typeface="Lato"/>
                      </a:endParaRP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The EVV units are more than enough to cover the billed units.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20- ACCEPTED FOR PROCESSING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193 – ORIGINAL PAYMENT DECISION IS BEING MAINTAINED. UPON REVIEW, IT WAS DETERMINED THAT THIS CLAIM WAS PROCESSED PROPERLY.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spcBef>
                          <a:spcPts val="600"/>
                        </a:spcBef>
                        <a:spcAft>
                          <a:spcPts val="600"/>
                        </a:spcAft>
                        <a:buNone/>
                      </a:pPr>
                      <a:r>
                        <a:rPr lang="en-US" sz="1050" b="0" i="0">
                          <a:effectLst/>
                          <a:latin typeface="Graphik" panose="020B0503030202060203" pitchFamily="34" charset="0"/>
                          <a:ea typeface="Lato" panose="020F0502020204030203" pitchFamily="34" charset="0"/>
                          <a:cs typeface="Lato" panose="020F0502020204030203" pitchFamily="34" charset="0"/>
                        </a:rPr>
                        <a:t>N883 - ALERT: PROCEESSED ACCORDING TO STATE LAW </a:t>
                      </a:r>
                    </a:p>
                  </a:txBody>
                  <a:tcPr marL="24999" marR="24999" marT="12499" marB="12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584765"/>
                  </a:ext>
                </a:extLst>
              </a:tr>
              <a:tr h="518895">
                <a:tc>
                  <a:txBody>
                    <a:bodyPr/>
                    <a:lstStyle/>
                    <a:p>
                      <a:pPr algn="l" rtl="0" fontAlgn="base">
                        <a:lnSpc>
                          <a:spcPts val="1275"/>
                        </a:lnSpc>
                        <a:buNone/>
                      </a:pPr>
                      <a:r>
                        <a:rPr lang="en-US" sz="1050" b="1" i="0">
                          <a:solidFill>
                            <a:srgbClr val="000000"/>
                          </a:solidFill>
                          <a:effectLst/>
                          <a:latin typeface="Graphik"/>
                          <a:ea typeface="Lato"/>
                          <a:cs typeface="Lato"/>
                        </a:rPr>
                        <a:t>2108: No EVV Visit Found to match the EVV Claim</a:t>
                      </a:r>
                      <a:r>
                        <a:rPr lang="en-US" sz="1050" b="0" i="0">
                          <a:solidFill>
                            <a:srgbClr val="000000"/>
                          </a:solidFill>
                          <a:effectLst/>
                          <a:latin typeface="Graphik"/>
                          <a:ea typeface="Lato"/>
                          <a:cs typeface="Lato"/>
                        </a:rPr>
                        <a:t> </a:t>
                      </a:r>
                      <a:endParaRPr lang="en-US" sz="1050" b="0" i="0">
                        <a:effectLst/>
                        <a:latin typeface="Graphik"/>
                        <a:ea typeface="Lato"/>
                        <a:cs typeface="Lato"/>
                      </a:endParaRPr>
                    </a:p>
                    <a:p>
                      <a:pPr algn="l" rtl="0" fontAlgn="base">
                        <a:lnSpc>
                          <a:spcPts val="1482"/>
                        </a:lnSpc>
                        <a:buNone/>
                      </a:pPr>
                      <a:endParaRPr lang="en-US" sz="1050" b="0" i="0">
                        <a:effectLst/>
                        <a:latin typeface="Graphik"/>
                        <a:ea typeface="Lato"/>
                        <a:cs typeface="Lato"/>
                      </a:endParaRP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The EVV visit not found.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784- ELECTRONIC VISIT VERIFICATION CRITERIA DO NOT MATCH  </a:t>
                      </a:r>
                    </a:p>
                    <a:p>
                      <a:pPr algn="l" rtl="0" fontAlgn="base">
                        <a:lnSpc>
                          <a:spcPts val="1482"/>
                        </a:lnSpc>
                        <a:buNone/>
                      </a:pPr>
                      <a:r>
                        <a:rPr lang="en-US" sz="1050" b="0" i="0">
                          <a:effectLst/>
                          <a:latin typeface="Graphik"/>
                          <a:ea typeface="Lato"/>
                          <a:cs typeface="Lato"/>
                        </a:rPr>
                        <a:t>  </a:t>
                      </a:r>
                    </a:p>
                    <a:p>
                      <a:pPr algn="l" rtl="0" fontAlgn="base">
                        <a:lnSpc>
                          <a:spcPts val="1482"/>
                        </a:lnSpc>
                        <a:buNone/>
                      </a:pPr>
                      <a:r>
                        <a:rPr lang="en-US" sz="1050" b="0" i="0">
                          <a:effectLst/>
                          <a:latin typeface="Graphik"/>
                          <a:ea typeface="Lato"/>
                          <a:cs typeface="Lato"/>
                        </a:rPr>
                        <a:t>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272- COVERAGE/PROGRAM GUIDELINES WERE NOT MET </a:t>
                      </a:r>
                    </a:p>
                    <a:p>
                      <a:pPr algn="l" rtl="0" fontAlgn="base">
                        <a:lnSpc>
                          <a:spcPts val="1482"/>
                        </a:lnSpc>
                        <a:buNone/>
                      </a:pPr>
                      <a:r>
                        <a:rPr lang="en-US" sz="1050" b="0" i="0">
                          <a:effectLst/>
                          <a:latin typeface="Graphik"/>
                          <a:ea typeface="Lato"/>
                          <a:cs typeface="Lato"/>
                        </a:rPr>
                        <a:t>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N821- ELECTRONIC VISIT VERIFICATION SYSTEM VISIT NOT FOUND. </a:t>
                      </a:r>
                    </a:p>
                    <a:p>
                      <a:pPr algn="l" rtl="0" fontAlgn="base">
                        <a:lnSpc>
                          <a:spcPts val="1482"/>
                        </a:lnSpc>
                        <a:buNone/>
                      </a:pPr>
                      <a:r>
                        <a:rPr lang="en-US" sz="1050" b="0" i="0">
                          <a:effectLst/>
                          <a:latin typeface="Graphik"/>
                          <a:ea typeface="Lato"/>
                          <a:cs typeface="Lato"/>
                        </a:rPr>
                        <a:t>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095909"/>
                  </a:ext>
                </a:extLst>
              </a:tr>
              <a:tr h="405982">
                <a:tc>
                  <a:txBody>
                    <a:bodyPr/>
                    <a:lstStyle/>
                    <a:p>
                      <a:pPr algn="l" rtl="0" fontAlgn="base">
                        <a:lnSpc>
                          <a:spcPts val="1275"/>
                        </a:lnSpc>
                        <a:buNone/>
                      </a:pPr>
                      <a:r>
                        <a:rPr lang="en-US" sz="1050" b="1" i="0">
                          <a:solidFill>
                            <a:srgbClr val="000000"/>
                          </a:solidFill>
                          <a:effectLst/>
                          <a:latin typeface="Graphik"/>
                          <a:ea typeface="Lato"/>
                          <a:cs typeface="Lato"/>
                        </a:rPr>
                        <a:t>2109: EVV visit to EVV Claim Mismatch</a:t>
                      </a:r>
                      <a:r>
                        <a:rPr lang="en-US" sz="1050" b="0" i="0">
                          <a:solidFill>
                            <a:srgbClr val="000000"/>
                          </a:solidFill>
                          <a:effectLst/>
                          <a:latin typeface="Graphik"/>
                          <a:ea typeface="Lato"/>
                          <a:cs typeface="Lato"/>
                        </a:rPr>
                        <a:t> </a:t>
                      </a:r>
                      <a:endParaRPr lang="en-US" sz="1050" b="0" i="0">
                        <a:effectLst/>
                        <a:latin typeface="Graphik"/>
                        <a:ea typeface="Lato"/>
                        <a:cs typeface="Lato"/>
                      </a:endParaRPr>
                    </a:p>
                    <a:p>
                      <a:pPr algn="l" rtl="0" fontAlgn="base">
                        <a:lnSpc>
                          <a:spcPts val="1482"/>
                        </a:lnSpc>
                        <a:buNone/>
                      </a:pPr>
                      <a:endParaRPr lang="en-US" sz="1050" b="0" i="0">
                        <a:effectLst/>
                        <a:latin typeface="Graphik" panose="020B0503030202060203" pitchFamily="34" charset="0"/>
                        <a:ea typeface="Lato" panose="020F0502020204030203" pitchFamily="34" charset="0"/>
                        <a:cs typeface="Lato" panose="020F0502020204030203" pitchFamily="34" charset="0"/>
                      </a:endParaRP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At least one of the 6 required visit elements not matching.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784- ELECTRONIC VISIT VERIFICATION CRITERIA DO NOT MATCH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272- COVERAGE/PROGRAM GUIDELINES WERE NOT MET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482"/>
                        </a:lnSpc>
                        <a:buNone/>
                      </a:pPr>
                      <a:r>
                        <a:rPr lang="en-US" sz="1050" b="0" i="0">
                          <a:effectLst/>
                          <a:latin typeface="Graphik" panose="020B0503030202060203" pitchFamily="34" charset="0"/>
                          <a:ea typeface="Lato" panose="020F0502020204030203" pitchFamily="34" charset="0"/>
                          <a:cs typeface="Lato" panose="020F0502020204030203" pitchFamily="34" charset="0"/>
                        </a:rPr>
                        <a:t>N820: EVV SYSTEM UNITS DO NOT MEET REQUIREMENTS OF VISIT </a:t>
                      </a:r>
                    </a:p>
                  </a:txBody>
                  <a:tcPr marL="24999" marR="24999" marT="12499" marB="12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779767"/>
                  </a:ext>
                </a:extLst>
              </a:tr>
            </a:tbl>
          </a:graphicData>
        </a:graphic>
      </p:graphicFrame>
      <p:sp>
        <p:nvSpPr>
          <p:cNvPr id="6" name="TextBox 5">
            <a:extLst>
              <a:ext uri="{FF2B5EF4-FFF2-40B4-BE49-F238E27FC236}">
                <a16:creationId xmlns:a16="http://schemas.microsoft.com/office/drawing/2014/main" id="{8C3F7588-34F8-EB37-AFD7-358CB63C2E27}"/>
              </a:ext>
            </a:extLst>
          </p:cNvPr>
          <p:cNvSpPr txBox="1"/>
          <p:nvPr/>
        </p:nvSpPr>
        <p:spPr>
          <a:xfrm>
            <a:off x="759431" y="6063962"/>
            <a:ext cx="10739970" cy="584775"/>
          </a:xfrm>
          <a:prstGeom prst="rect">
            <a:avLst/>
          </a:prstGeom>
          <a:noFill/>
        </p:spPr>
        <p:txBody>
          <a:bodyPr wrap="square">
            <a:spAutoFit/>
          </a:bodyPr>
          <a:lstStyle/>
          <a:p>
            <a:r>
              <a:rPr lang="en-US" sz="1600" b="1">
                <a:latin typeface="Graphik" panose="020B0503030202060203" pitchFamily="34" charset="0"/>
                <a:ea typeface="Lato" panose="020F0502020204030203" pitchFamily="34" charset="0"/>
                <a:cs typeface="Lato" panose="020F0502020204030203" pitchFamily="34" charset="0"/>
              </a:rPr>
              <a:t>For more detailed information on MA EVV claims errors and examples of what codes may be visible on the RA, please reference the </a:t>
            </a:r>
            <a:r>
              <a:rPr lang="en-US" sz="1600" b="1">
                <a:latin typeface="Graphik" panose="020B0503030202060203" pitchFamily="34" charset="0"/>
                <a:ea typeface="Lato" panose="020F0502020204030203" pitchFamily="34" charset="0"/>
                <a:cs typeface="Lato" panose="020F0502020204030203" pitchFamily="34" charset="0"/>
                <a:hlinkClick r:id="rId3"/>
              </a:rPr>
              <a:t>Massachusetts Electronic Visit Verification (EVV) Edits and Reason Codes</a:t>
            </a:r>
            <a:r>
              <a:rPr lang="en-US" sz="1600" b="1">
                <a:latin typeface="Graphik" panose="020B050303020206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6610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6A6A8-08D6-777E-662E-1A3924376AE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DEB07F-552A-90BB-A3C7-05EB5BFC9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17D82E-5508-29A9-6595-DFB924F9D74E}"/>
              </a:ext>
            </a:extLst>
          </p:cNvPr>
          <p:cNvSpPr>
            <a:spLocks noGrp="1"/>
          </p:cNvSpPr>
          <p:nvPr>
            <p:ph type="title"/>
          </p:nvPr>
        </p:nvSpPr>
        <p:spPr>
          <a:prstGeom prst="rect">
            <a:avLst/>
          </a:prstGeom>
        </p:spPr>
        <p:txBody>
          <a:bodyPr/>
          <a:lstStyle/>
          <a:p>
            <a:r>
              <a:rPr lang="en-US" sz="3200" b="1">
                <a:solidFill>
                  <a:schemeClr val="bg1"/>
                </a:solidFill>
                <a:ea typeface="Lato" panose="020F0502020204030203" pitchFamily="34" charset="0"/>
                <a:cs typeface="Lato" panose="020F0502020204030203" pitchFamily="34" charset="0"/>
              </a:rPr>
              <a:t>Conduct Visit Maintenance for EVV Related Errors</a:t>
            </a:r>
          </a:p>
        </p:txBody>
      </p:sp>
      <p:sp>
        <p:nvSpPr>
          <p:cNvPr id="7" name="TextBox 6">
            <a:extLst>
              <a:ext uri="{FF2B5EF4-FFF2-40B4-BE49-F238E27FC236}">
                <a16:creationId xmlns:a16="http://schemas.microsoft.com/office/drawing/2014/main" id="{87421B61-57D8-B448-50D1-E1AF7E683E7F}"/>
              </a:ext>
            </a:extLst>
          </p:cNvPr>
          <p:cNvSpPr txBox="1"/>
          <p:nvPr/>
        </p:nvSpPr>
        <p:spPr>
          <a:xfrm>
            <a:off x="413433" y="1709184"/>
            <a:ext cx="11369573" cy="3950018"/>
          </a:xfrm>
          <a:prstGeom prst="roundRect">
            <a:avLst/>
          </a:prstGeom>
          <a:solidFill>
            <a:schemeClr val="bg1">
              <a:lumMod val="85000"/>
            </a:schemeClr>
          </a:solidFill>
        </p:spPr>
        <p:txBody>
          <a:bodyPr wrap="square" lIns="91440" tIns="45720" rIns="91440" bIns="45720" anchor="ctr">
            <a:spAutoFit/>
          </a:bodyPr>
          <a:lstStyle/>
          <a:p>
            <a:pPr algn="ctr"/>
            <a:r>
              <a:rPr lang="en-US" b="1"/>
              <a:t>For Claims that have EOB 784 Error on the RA: </a:t>
            </a:r>
            <a:endParaRPr lang="en-US"/>
          </a:p>
          <a:p>
            <a:pPr algn="ctr"/>
            <a:endParaRPr lang="en-US" sz="1600"/>
          </a:p>
          <a:p>
            <a:pPr marL="285750" indent="-285750">
              <a:buFont typeface="Arial"/>
              <a:buChar char="•"/>
            </a:pPr>
            <a:r>
              <a:rPr lang="en-US" sz="1600">
                <a:latin typeface="Graphik"/>
                <a:ea typeface="Lato"/>
                <a:cs typeface="Segoe UI"/>
              </a:rPr>
              <a:t>Navigate to your Sandata EVV or Aggregator platform  </a:t>
            </a:r>
          </a:p>
          <a:p>
            <a:pPr marL="285750" indent="-285750">
              <a:buFont typeface="Arial"/>
              <a:buChar char="•"/>
            </a:pPr>
            <a:r>
              <a:rPr lang="en-US" sz="1600">
                <a:latin typeface="Graphik"/>
                <a:ea typeface="Lato"/>
                <a:cs typeface="Segoe UI"/>
              </a:rPr>
              <a:t>Search for the visit in the Visit Maintenance section or pull the Detail Visit Maintenance Report </a:t>
            </a:r>
          </a:p>
          <a:p>
            <a:endParaRPr lang="en-US" sz="1600" b="1">
              <a:latin typeface="Graphik"/>
              <a:ea typeface="Lato"/>
              <a:cs typeface="Segoe UI"/>
            </a:endParaRPr>
          </a:p>
          <a:p>
            <a:r>
              <a:rPr lang="en-US" sz="1600" b="1">
                <a:latin typeface="Graphik"/>
                <a:ea typeface="Lato"/>
                <a:cs typeface="Segoe UI"/>
              </a:rPr>
              <a:t>If the claim needs updating: </a:t>
            </a:r>
            <a:endParaRPr lang="en-US" sz="1600"/>
          </a:p>
          <a:p>
            <a:pPr marL="285750" indent="-285750">
              <a:buFont typeface="Arial"/>
              <a:buChar char="•"/>
            </a:pPr>
            <a:r>
              <a:rPr lang="en-US" sz="1600">
                <a:latin typeface="Graphik"/>
                <a:ea typeface="Lato"/>
                <a:cs typeface="Segoe UI"/>
              </a:rPr>
              <a:t>Providers may need to resubmit the claim through current processes and/or confirm the visit submission date is received prior to the claim</a:t>
            </a:r>
            <a:endParaRPr lang="en-US" sz="1600"/>
          </a:p>
          <a:p>
            <a:endParaRPr lang="en-US" sz="1600" b="1">
              <a:latin typeface="Graphik"/>
              <a:ea typeface="Lato"/>
              <a:cs typeface="Segoe UI"/>
            </a:endParaRPr>
          </a:p>
          <a:p>
            <a:r>
              <a:rPr lang="en-US" sz="1600" b="1">
                <a:latin typeface="Graphik"/>
                <a:ea typeface="Lato"/>
                <a:cs typeface="Segoe UI"/>
              </a:rPr>
              <a:t>If the visit needs updating:</a:t>
            </a:r>
          </a:p>
          <a:p>
            <a:pPr marL="285750" indent="-285750">
              <a:buFont typeface="Arial"/>
              <a:buChar char="•"/>
            </a:pPr>
            <a:r>
              <a:rPr lang="en-US" sz="1600">
                <a:latin typeface="Graphik"/>
                <a:ea typeface="Lato"/>
                <a:cs typeface="Segoe UI"/>
              </a:rPr>
              <a:t>If there is no visit associated with the claim in the EVV system, create or send a visit for the service rendered for this claim</a:t>
            </a:r>
          </a:p>
          <a:p>
            <a:pPr marL="285750" indent="-285750">
              <a:buFont typeface="Arial"/>
              <a:buChar char="•"/>
            </a:pPr>
            <a:r>
              <a:rPr lang="en-US" sz="1600">
                <a:latin typeface="Graphik"/>
                <a:ea typeface="Lato"/>
                <a:cs typeface="Segoe UI"/>
              </a:rPr>
              <a:t>If there is a visit associated with the claim, ensure the visit has no listed exceptions and is in a verified status</a:t>
            </a:r>
          </a:p>
          <a:p>
            <a:pPr marL="285750" indent="-285750">
              <a:buFont typeface="Arial"/>
              <a:buChar char="•"/>
            </a:pPr>
            <a:r>
              <a:rPr lang="en-US" sz="1600">
                <a:latin typeface="Graphik"/>
                <a:ea typeface="Lato"/>
                <a:cs typeface="Segoe UI"/>
              </a:rPr>
              <a:t>Once the visit in question has been updated to a “Verified” status, then the claim can be resubmitted through current processes</a:t>
            </a:r>
            <a:endParaRPr lang="en-US" sz="1600"/>
          </a:p>
        </p:txBody>
      </p:sp>
      <p:sp>
        <p:nvSpPr>
          <p:cNvPr id="9" name="TextBox 8">
            <a:extLst>
              <a:ext uri="{FF2B5EF4-FFF2-40B4-BE49-F238E27FC236}">
                <a16:creationId xmlns:a16="http://schemas.microsoft.com/office/drawing/2014/main" id="{56A2BD94-E692-3B50-9926-6BB27C8B3760}"/>
              </a:ext>
            </a:extLst>
          </p:cNvPr>
          <p:cNvSpPr txBox="1"/>
          <p:nvPr/>
        </p:nvSpPr>
        <p:spPr>
          <a:xfrm>
            <a:off x="475384" y="989157"/>
            <a:ext cx="11374870" cy="646331"/>
          </a:xfrm>
          <a:prstGeom prst="rect">
            <a:avLst/>
          </a:prstGeom>
          <a:noFill/>
        </p:spPr>
        <p:txBody>
          <a:bodyPr wrap="square">
            <a:spAutoFit/>
          </a:bodyPr>
          <a:lstStyle/>
          <a:p>
            <a:r>
              <a:rPr lang="en-US" b="1"/>
              <a:t>Providers can update visits with correct information that will allow claims identified with errors to match. Make sure to first identify the point of data that is incorrect and needs to be updated. </a:t>
            </a:r>
          </a:p>
        </p:txBody>
      </p:sp>
      <p:sp>
        <p:nvSpPr>
          <p:cNvPr id="8" name="Text Placeholder 12">
            <a:extLst>
              <a:ext uri="{FF2B5EF4-FFF2-40B4-BE49-F238E27FC236}">
                <a16:creationId xmlns:a16="http://schemas.microsoft.com/office/drawing/2014/main" id="{7856C7C8-3835-9066-DA56-E8D996DC3B49}"/>
              </a:ext>
            </a:extLst>
          </p:cNvPr>
          <p:cNvSpPr txBox="1">
            <a:spLocks/>
          </p:cNvSpPr>
          <p:nvPr/>
        </p:nvSpPr>
        <p:spPr>
          <a:xfrm>
            <a:off x="405245" y="5773670"/>
            <a:ext cx="11376506" cy="658352"/>
          </a:xfrm>
          <a:prstGeom prst="round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phik"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k"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k"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i="1">
                <a:latin typeface="Graphik"/>
                <a:ea typeface="Lato"/>
                <a:cs typeface="Segoe UI"/>
              </a:rPr>
              <a:t> Note: </a:t>
            </a:r>
            <a:r>
              <a:rPr lang="en-US" sz="1400" i="1">
                <a:latin typeface="Graphik"/>
                <a:ea typeface="Lato"/>
                <a:cs typeface="Segoe UI"/>
              </a:rPr>
              <a:t>If there is an EVV record submitted with all 6 CMS required elements that does not have an associated claim, providers may need to resubmit the claim through current processes and/or confirm the visit submission date is received prior to the claim.</a:t>
            </a:r>
            <a:endParaRPr lang="en-US" sz="1400" i="1">
              <a:latin typeface="Graphik"/>
              <a:ea typeface="Lato"/>
              <a:cs typeface="Lato"/>
            </a:endParaRPr>
          </a:p>
        </p:txBody>
      </p:sp>
    </p:spTree>
    <p:extLst>
      <p:ext uri="{BB962C8B-B14F-4D97-AF65-F5344CB8AC3E}">
        <p14:creationId xmlns:p14="http://schemas.microsoft.com/office/powerpoint/2010/main" val="372815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7A552-E31F-C660-122E-639988B1AD8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D1BB1A-AB18-0CC4-1693-312256B4BBC8}"/>
              </a:ext>
            </a:extLst>
          </p:cNvPr>
          <p:cNvSpPr/>
          <p:nvPr/>
        </p:nvSpPr>
        <p:spPr>
          <a:xfrm>
            <a:off x="0" y="905164"/>
            <a:ext cx="12192000" cy="595283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C3B575B-2E8F-55B6-BAA5-DFF2EBDD0405}"/>
              </a:ext>
            </a:extLst>
          </p:cNvPr>
          <p:cNvSpPr>
            <a:spLocks noGrp="1"/>
          </p:cNvSpPr>
          <p:nvPr>
            <p:ph type="title"/>
          </p:nvPr>
        </p:nvSpPr>
        <p:spPr>
          <a:prstGeom prst="rect">
            <a:avLst/>
          </a:prstGeom>
        </p:spPr>
        <p:txBody>
          <a:bodyPr lIns="91440" tIns="45720" rIns="91440" bIns="45720" anchor="ctr"/>
          <a:lstStyle/>
          <a:p>
            <a:r>
              <a:rPr lang="en-US">
                <a:latin typeface="Graphik"/>
              </a:rPr>
              <a:t>Common Roadblocks </a:t>
            </a:r>
            <a:endParaRPr lang="en-US"/>
          </a:p>
        </p:txBody>
      </p:sp>
    </p:spTree>
    <p:extLst>
      <p:ext uri="{BB962C8B-B14F-4D97-AF65-F5344CB8AC3E}">
        <p14:creationId xmlns:p14="http://schemas.microsoft.com/office/powerpoint/2010/main" val="101607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71C3D-FFB0-61D3-4ED5-B9E028C84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C056D-6DD1-D981-F6F8-E3FAE7073581}"/>
              </a:ext>
            </a:extLst>
          </p:cNvPr>
          <p:cNvSpPr>
            <a:spLocks noGrp="1"/>
          </p:cNvSpPr>
          <p:nvPr>
            <p:ph type="title"/>
          </p:nvPr>
        </p:nvSpPr>
        <p:spPr>
          <a:prstGeom prst="rect">
            <a:avLst/>
          </a:prstGeom>
        </p:spPr>
        <p:txBody>
          <a:bodyPr lIns="91440" tIns="45720" rIns="91440" bIns="45720" anchor="ctr"/>
          <a:lstStyle/>
          <a:p>
            <a:r>
              <a:rPr lang="en-US">
                <a:latin typeface="Graphik"/>
                <a:ea typeface="Lato"/>
                <a:cs typeface="Lato"/>
              </a:rPr>
              <a:t>Common Roadblocks - Timing </a:t>
            </a:r>
          </a:p>
        </p:txBody>
      </p:sp>
      <p:sp>
        <p:nvSpPr>
          <p:cNvPr id="3" name="Rectangle 1">
            <a:extLst>
              <a:ext uri="{FF2B5EF4-FFF2-40B4-BE49-F238E27FC236}">
                <a16:creationId xmlns:a16="http://schemas.microsoft.com/office/drawing/2014/main" id="{3111AD7C-4F3D-8A36-F221-7FC8D61BCFB0}"/>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22398F10-11D0-309B-E037-2C34313E81D8}"/>
              </a:ext>
            </a:extLst>
          </p:cNvPr>
          <p:cNvSpPr txBox="1"/>
          <p:nvPr/>
        </p:nvSpPr>
        <p:spPr>
          <a:xfrm>
            <a:off x="434686" y="1175184"/>
            <a:ext cx="11322627" cy="5488682"/>
          </a:xfrm>
          <a:prstGeom prst="rect">
            <a:avLst/>
          </a:prstGeom>
          <a:noFill/>
        </p:spPr>
        <p:txBody>
          <a:bodyPr wrap="square" lIns="91440" tIns="45720" rIns="91440" bIns="45720" rtlCol="0" anchor="t">
            <a:spAutoFit/>
          </a:bodyPr>
          <a:lstStyle/>
          <a:p>
            <a:r>
              <a:rPr lang="en-US" b="1"/>
              <a:t>The EVV Visit must be in a Verified status in the Sandata EVV Aggregator at the time the claim is processed.</a:t>
            </a:r>
          </a:p>
          <a:p>
            <a:pPr marL="285750" indent="-285750">
              <a:spcBef>
                <a:spcPts val="1000"/>
              </a:spcBef>
              <a:buFont typeface="Arial" panose="020B0604020202020204" pitchFamily="34" charset="0"/>
              <a:buChar char="•"/>
            </a:pPr>
            <a:r>
              <a:rPr lang="en-US"/>
              <a:t>The visit must be free of exceptions and in a "Verified" status (not Incomplete or Omit) to be matched to a claim</a:t>
            </a:r>
          </a:p>
          <a:p>
            <a:pPr marL="285750" indent="-285750">
              <a:spcBef>
                <a:spcPts val="1000"/>
              </a:spcBef>
              <a:buFont typeface="Arial" panose="020B0604020202020204" pitchFamily="34" charset="0"/>
              <a:buChar char="•"/>
            </a:pPr>
            <a:r>
              <a:rPr lang="en-US"/>
              <a:t>The visit must be received by the Sandata EVV Aggregator BEFORE the claim is received and processed by MassHealth. MassHealth will not "hold" a claim awaiting an EVV visit record. </a:t>
            </a:r>
          </a:p>
          <a:p>
            <a:pPr marL="285750" indent="-285750">
              <a:spcBef>
                <a:spcPts val="1000"/>
              </a:spcBef>
              <a:buFont typeface="Arial" panose="020B0604020202020204" pitchFamily="34" charset="0"/>
              <a:buChar char="•"/>
            </a:pPr>
            <a:r>
              <a:rPr lang="en-US"/>
              <a:t>If the visit record comes in after the claim is processed, the disposition of the claim will not change, </a:t>
            </a:r>
            <a:r>
              <a:rPr lang="en-US" err="1"/>
              <a:t>i.e</a:t>
            </a:r>
            <a:r>
              <a:rPr lang="en-US"/>
              <a:t> the claim would still be rejected.</a:t>
            </a:r>
          </a:p>
          <a:p>
            <a:pPr marL="285750" indent="-285750">
              <a:spcBef>
                <a:spcPts val="1000"/>
              </a:spcBef>
              <a:buFont typeface="Arial" panose="020B0604020202020204" pitchFamily="34" charset="0"/>
              <a:buChar char="•"/>
            </a:pPr>
            <a:endParaRPr lang="en-US"/>
          </a:p>
          <a:p>
            <a:pPr>
              <a:spcBef>
                <a:spcPts val="1000"/>
              </a:spcBef>
            </a:pPr>
            <a:r>
              <a:rPr lang="en-US" b="1">
                <a:latin typeface="Graphik"/>
                <a:ea typeface="Lato"/>
                <a:cs typeface="Lato"/>
              </a:rPr>
              <a:t>Example</a:t>
            </a:r>
            <a:endParaRPr lang="en-US" b="1">
              <a:latin typeface="Graphik" panose="020B0503030202060203" pitchFamily="34" charset="0"/>
              <a:ea typeface="Lato"/>
              <a:cs typeface="Lato"/>
            </a:endParaRPr>
          </a:p>
          <a:p>
            <a:pPr marL="285750" indent="-285750">
              <a:spcBef>
                <a:spcPts val="1000"/>
              </a:spcBef>
              <a:buFont typeface="Arial" panose="020B0604020202020204" pitchFamily="34" charset="0"/>
              <a:buChar char="•"/>
            </a:pPr>
            <a:r>
              <a:rPr lang="en-US">
                <a:latin typeface="Graphik"/>
                <a:ea typeface="Lato"/>
                <a:cs typeface="Lato"/>
              </a:rPr>
              <a:t>Claim has a date of service of 1/10/2026 and is sent for processed 2 weeks later on </a:t>
            </a:r>
            <a:r>
              <a:rPr lang="en-US" err="1">
                <a:latin typeface="Graphik"/>
                <a:ea typeface="Lato"/>
                <a:cs typeface="Lato"/>
              </a:rPr>
              <a:t>on</a:t>
            </a:r>
            <a:r>
              <a:rPr lang="en-US">
                <a:latin typeface="Graphik"/>
                <a:ea typeface="Lato"/>
                <a:cs typeface="Lato"/>
              </a:rPr>
              <a:t> 1/24/2026</a:t>
            </a:r>
          </a:p>
          <a:p>
            <a:pPr marL="285750" indent="-285750">
              <a:spcBef>
                <a:spcPts val="1000"/>
              </a:spcBef>
              <a:buFont typeface="Arial" panose="020B0604020202020204" pitchFamily="34" charset="0"/>
              <a:buChar char="•"/>
            </a:pPr>
            <a:r>
              <a:rPr lang="en-US">
                <a:latin typeface="Graphik"/>
                <a:ea typeface="Lato"/>
                <a:cs typeface="Lato"/>
              </a:rPr>
              <a:t>Visit has a date of 1/10/2026 and is in a verified state and all data elements match the claim BUT the visit is sent from the Alt EVV Vendor to the Sandata EVV Aggregator on 1/31/2026.</a:t>
            </a:r>
            <a:endParaRPr lang="en-US">
              <a:latin typeface="Graphik" panose="020B0503030202060203" pitchFamily="34" charset="0"/>
              <a:ea typeface="Lato"/>
              <a:cs typeface="Lato"/>
            </a:endParaRPr>
          </a:p>
          <a:p>
            <a:pPr>
              <a:spcBef>
                <a:spcPts val="1000"/>
              </a:spcBef>
            </a:pPr>
            <a:r>
              <a:rPr lang="en-US">
                <a:latin typeface="Graphik"/>
                <a:ea typeface="Lato"/>
                <a:cs typeface="Lato"/>
              </a:rPr>
              <a:t>----&gt; The claim will receive NO MATCH since there was no matching EVV visit at the time the claim was processed</a:t>
            </a:r>
            <a:endParaRPr lang="en-US">
              <a:latin typeface="Graphik" panose="020B0503030202060203" pitchFamily="34" charset="0"/>
              <a:ea typeface="Lato"/>
              <a:cs typeface="Lato"/>
            </a:endParaRPr>
          </a:p>
          <a:p>
            <a:endParaRPr lang="en-US" sz="1400">
              <a:latin typeface="Graphik" panose="020B0503030202060203" pitchFamily="34" charset="0"/>
              <a:ea typeface="Lato"/>
              <a:cs typeface="Lato"/>
            </a:endParaRPr>
          </a:p>
        </p:txBody>
      </p:sp>
    </p:spTree>
    <p:extLst>
      <p:ext uri="{BB962C8B-B14F-4D97-AF65-F5344CB8AC3E}">
        <p14:creationId xmlns:p14="http://schemas.microsoft.com/office/powerpoint/2010/main" val="185507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46E6-17F9-68A2-A173-906ECD47A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9A4A0-C7C1-DB41-AFBD-6EBFA009A574}"/>
              </a:ext>
            </a:extLst>
          </p:cNvPr>
          <p:cNvSpPr>
            <a:spLocks noGrp="1"/>
          </p:cNvSpPr>
          <p:nvPr>
            <p:ph type="title"/>
          </p:nvPr>
        </p:nvSpPr>
        <p:spPr>
          <a:prstGeom prst="rect">
            <a:avLst/>
          </a:prstGeom>
        </p:spPr>
        <p:txBody>
          <a:bodyPr lIns="91440" tIns="45720" rIns="91440" bIns="45720" anchor="ctr"/>
          <a:lstStyle/>
          <a:p>
            <a:r>
              <a:rPr lang="en-US">
                <a:latin typeface="Graphik"/>
                <a:ea typeface="Lato"/>
                <a:cs typeface="Lato"/>
              </a:rPr>
              <a:t>Common Roadblocks - Service Code Matching </a:t>
            </a:r>
          </a:p>
        </p:txBody>
      </p:sp>
      <p:sp>
        <p:nvSpPr>
          <p:cNvPr id="3" name="Rectangle 1">
            <a:extLst>
              <a:ext uri="{FF2B5EF4-FFF2-40B4-BE49-F238E27FC236}">
                <a16:creationId xmlns:a16="http://schemas.microsoft.com/office/drawing/2014/main" id="{83F3DE56-B329-71A7-7C8A-E1F93A89F38C}"/>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B146306-F25D-F780-631E-76F889AA434E}"/>
              </a:ext>
            </a:extLst>
          </p:cNvPr>
          <p:cNvSpPr txBox="1"/>
          <p:nvPr/>
        </p:nvSpPr>
        <p:spPr>
          <a:xfrm>
            <a:off x="434686" y="1175184"/>
            <a:ext cx="11322627" cy="3590727"/>
          </a:xfrm>
          <a:prstGeom prst="rect">
            <a:avLst/>
          </a:prstGeom>
          <a:noFill/>
        </p:spPr>
        <p:txBody>
          <a:bodyPr wrap="square" lIns="91440" tIns="45720" rIns="91440" bIns="45720" rtlCol="0" anchor="t">
            <a:spAutoFit/>
          </a:bodyPr>
          <a:lstStyle/>
          <a:p>
            <a:r>
              <a:rPr lang="en-US" b="1"/>
              <a:t>The EVV service code on the claim is matched against the EVV service code on the visits in a Verified status in the EVV </a:t>
            </a:r>
            <a:r>
              <a:rPr lang="en-US" b="1" err="1"/>
              <a:t>Sandata</a:t>
            </a:r>
            <a:r>
              <a:rPr lang="en-US" b="1"/>
              <a:t> Aggregator at the time the claim is processed/adjudicated. </a:t>
            </a:r>
          </a:p>
          <a:p>
            <a:endParaRPr lang="en-US"/>
          </a:p>
          <a:p>
            <a:pPr marL="285750" indent="-285750">
              <a:spcBef>
                <a:spcPts val="1000"/>
              </a:spcBef>
              <a:buFont typeface="Arial" panose="020B0604020202020204" pitchFamily="34" charset="0"/>
              <a:buChar char="•"/>
            </a:pPr>
            <a:r>
              <a:rPr lang="en-US"/>
              <a:t>There is no change to the way that services are billed through MassHealth, only that visits are in a Verified state in the EVV </a:t>
            </a:r>
            <a:r>
              <a:rPr lang="en-US" err="1"/>
              <a:t>Sandata</a:t>
            </a:r>
            <a:r>
              <a:rPr lang="en-US"/>
              <a:t> Aggregator before the claim is submitted.</a:t>
            </a:r>
          </a:p>
          <a:p>
            <a:pPr marL="285750" indent="-285750">
              <a:spcBef>
                <a:spcPts val="1000"/>
              </a:spcBef>
              <a:buFont typeface="Arial" panose="020B0604020202020204" pitchFamily="34" charset="0"/>
              <a:buChar char="•"/>
            </a:pPr>
            <a:r>
              <a:rPr lang="en-US"/>
              <a:t>For EVV services that have a HCPCS code AND a modifier, both should continue to be included on the claim.</a:t>
            </a:r>
          </a:p>
          <a:p>
            <a:pPr marL="285750" indent="-285750">
              <a:spcBef>
                <a:spcPts val="1000"/>
              </a:spcBef>
              <a:buFont typeface="Arial" panose="020B0604020202020204" pitchFamily="34" charset="0"/>
              <a:buChar char="•"/>
            </a:pPr>
            <a:r>
              <a:rPr lang="en-US"/>
              <a:t>In instances where the modifier is only used in billing (i.e. the service provided is the same regardless of modifier), </a:t>
            </a:r>
            <a:r>
              <a:rPr lang="en-US" err="1"/>
              <a:t>Sandata</a:t>
            </a:r>
            <a:r>
              <a:rPr lang="en-US"/>
              <a:t> does not include the modifier in the visit.</a:t>
            </a:r>
          </a:p>
          <a:p>
            <a:pPr marL="285750" indent="-285750">
              <a:spcBef>
                <a:spcPts val="1000"/>
              </a:spcBef>
              <a:buFont typeface="Arial" panose="020B0604020202020204" pitchFamily="34" charset="0"/>
              <a:buChar char="•"/>
            </a:pPr>
            <a:r>
              <a:rPr lang="en-US"/>
              <a:t>In the instances where the modifier is included in </a:t>
            </a:r>
            <a:r>
              <a:rPr lang="en-US" err="1"/>
              <a:t>Sandata</a:t>
            </a:r>
            <a:r>
              <a:rPr lang="en-US"/>
              <a:t> where the modifier represents a completely different service. The service code should be selected based on the service provided. </a:t>
            </a:r>
          </a:p>
          <a:p>
            <a:endParaRPr lang="en-US" sz="1400">
              <a:latin typeface="Graphik" panose="020B0503030202060203" pitchFamily="34" charset="0"/>
              <a:ea typeface="Lato"/>
              <a:cs typeface="Lato"/>
            </a:endParaRPr>
          </a:p>
        </p:txBody>
      </p:sp>
    </p:spTree>
    <p:extLst>
      <p:ext uri="{BB962C8B-B14F-4D97-AF65-F5344CB8AC3E}">
        <p14:creationId xmlns:p14="http://schemas.microsoft.com/office/powerpoint/2010/main" val="98804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4A48-58AE-B54A-7967-EF2D6A6F6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3A1DF-4C74-D2AD-D4CC-0EC55C91B609}"/>
              </a:ext>
            </a:extLst>
          </p:cNvPr>
          <p:cNvSpPr>
            <a:spLocks noGrp="1"/>
          </p:cNvSpPr>
          <p:nvPr>
            <p:ph type="title"/>
          </p:nvPr>
        </p:nvSpPr>
        <p:spPr>
          <a:prstGeom prst="rect">
            <a:avLst/>
          </a:prstGeom>
        </p:spPr>
        <p:txBody>
          <a:bodyPr lIns="91440" tIns="45720" rIns="91440" bIns="45720" anchor="ctr"/>
          <a:lstStyle/>
          <a:p>
            <a:r>
              <a:rPr lang="en-US">
                <a:latin typeface="Graphik"/>
                <a:ea typeface="Lato"/>
                <a:cs typeface="Lato"/>
              </a:rPr>
              <a:t>Service Code Matching - Example</a:t>
            </a:r>
          </a:p>
        </p:txBody>
      </p:sp>
      <p:sp>
        <p:nvSpPr>
          <p:cNvPr id="3" name="Rectangle 1">
            <a:extLst>
              <a:ext uri="{FF2B5EF4-FFF2-40B4-BE49-F238E27FC236}">
                <a16:creationId xmlns:a16="http://schemas.microsoft.com/office/drawing/2014/main" id="{12A1DD70-F546-CAD0-3776-D345537403F6}"/>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9476807-2668-A66E-C5CD-60116F537E2F}"/>
              </a:ext>
            </a:extLst>
          </p:cNvPr>
          <p:cNvSpPr txBox="1"/>
          <p:nvPr/>
        </p:nvSpPr>
        <p:spPr>
          <a:xfrm>
            <a:off x="435985" y="1195809"/>
            <a:ext cx="11322627" cy="5529719"/>
          </a:xfrm>
          <a:prstGeom prst="rect">
            <a:avLst/>
          </a:prstGeom>
          <a:noFill/>
        </p:spPr>
        <p:txBody>
          <a:bodyPr wrap="square" lIns="91440" tIns="45720" rIns="91440" bIns="45720" rtlCol="0" anchor="t">
            <a:spAutoFit/>
          </a:bodyPr>
          <a:lstStyle/>
          <a:p>
            <a:r>
              <a:rPr lang="en-US" b="1"/>
              <a:t>Example of Claim Matching with a Service Code and Service Modifier</a:t>
            </a:r>
          </a:p>
          <a:p>
            <a:pPr marL="285750" indent="-285750">
              <a:spcBef>
                <a:spcPts val="600"/>
              </a:spcBef>
              <a:buFont typeface="Arial" panose="020B0604020202020204" pitchFamily="34" charset="0"/>
              <a:buChar char="•"/>
            </a:pPr>
            <a:r>
              <a:rPr lang="en-US"/>
              <a:t>Claim submitted with G0299 UB for </a:t>
            </a:r>
            <a:r>
              <a:rPr lang="en-US">
                <a:ea typeface="+mn-lt"/>
                <a:cs typeface="+mn-lt"/>
              </a:rPr>
              <a:t>Complex Care Training and Oversight by an RN</a:t>
            </a:r>
            <a:endParaRPr lang="en-US"/>
          </a:p>
          <a:p>
            <a:pPr marL="285750" indent="-285750">
              <a:buFont typeface="Arial" panose="020B0604020202020204" pitchFamily="34" charset="0"/>
              <a:buChar char="•"/>
            </a:pPr>
            <a:r>
              <a:rPr lang="en-US"/>
              <a:t>Visit submitted with G0299 UB </a:t>
            </a:r>
            <a:r>
              <a:rPr lang="en-US">
                <a:ea typeface="+mn-lt"/>
                <a:cs typeface="+mn-lt"/>
              </a:rPr>
              <a:t>Complex Care Training and Oversight by an RN</a:t>
            </a:r>
          </a:p>
          <a:p>
            <a:pPr marL="285750" indent="-285750">
              <a:buFont typeface="Arial" panose="020B0604020202020204" pitchFamily="34" charset="0"/>
              <a:buChar char="•"/>
            </a:pPr>
            <a:r>
              <a:rPr lang="en-US"/>
              <a:t>----&gt; Claim and visit match on the service because both the HCPCS code and modifier are present for both the claim and the visit</a:t>
            </a:r>
          </a:p>
          <a:p>
            <a:endParaRPr lang="en-US"/>
          </a:p>
          <a:p>
            <a:pPr>
              <a:spcBef>
                <a:spcPts val="600"/>
              </a:spcBef>
            </a:pPr>
            <a:r>
              <a:rPr lang="en-US" b="1"/>
              <a:t>Example of Claim Matching with a Service Code and Billing Modifier</a:t>
            </a:r>
            <a:endParaRPr lang="en-US"/>
          </a:p>
          <a:p>
            <a:pPr marL="285750" indent="-285750">
              <a:spcBef>
                <a:spcPts val="600"/>
              </a:spcBef>
              <a:buFont typeface="Arial" panose="020B0604020202020204" pitchFamily="34" charset="0"/>
              <a:buChar char="•"/>
            </a:pPr>
            <a:r>
              <a:rPr lang="en-US"/>
              <a:t>Claim submitted with G0299 UD U1 for Direct Skilled Nursing Services of an RN</a:t>
            </a:r>
          </a:p>
          <a:p>
            <a:pPr marL="285750" indent="-285750">
              <a:buFont typeface="Arial" panose="020B0604020202020204" pitchFamily="34" charset="0"/>
              <a:buChar char="•"/>
            </a:pPr>
            <a:r>
              <a:rPr lang="en-US"/>
              <a:t>Visit submitted with G0299 Direct Skilled Nursing Services of an RN</a:t>
            </a:r>
          </a:p>
          <a:p>
            <a:pPr marL="285750" indent="-285750">
              <a:buFont typeface="Arial" panose="020B0604020202020204" pitchFamily="34" charset="0"/>
              <a:buChar char="•"/>
            </a:pPr>
            <a:r>
              <a:rPr lang="en-US"/>
              <a:t>----&gt; Claim and visit match on the service because the billing modifier are not used in the match</a:t>
            </a:r>
          </a:p>
          <a:p>
            <a:endParaRPr lang="en-US" b="1"/>
          </a:p>
          <a:p>
            <a:pPr>
              <a:spcBef>
                <a:spcPts val="600"/>
              </a:spcBef>
            </a:pPr>
            <a:r>
              <a:rPr lang="en-US" b="1"/>
              <a:t>Example of Claim Mismatch on Service Code</a:t>
            </a:r>
          </a:p>
          <a:p>
            <a:pPr marL="285750" indent="-285750">
              <a:spcBef>
                <a:spcPts val="600"/>
              </a:spcBef>
              <a:buFont typeface="Arial" panose="020B0604020202020204" pitchFamily="34" charset="0"/>
              <a:buChar char="•"/>
            </a:pPr>
            <a:r>
              <a:rPr lang="en-US"/>
              <a:t>Claim submitted with G0299 UD U1 for Direct Skilled Nursing Services of an RN</a:t>
            </a:r>
          </a:p>
          <a:p>
            <a:pPr marL="285750" indent="-285750">
              <a:buFont typeface="Arial" panose="020B0604020202020204" pitchFamily="34" charset="0"/>
              <a:buChar char="•"/>
            </a:pPr>
            <a:r>
              <a:rPr lang="en-US"/>
              <a:t>Visit submitted with G0299 UB Complex Care Training and Oversight by an RN</a:t>
            </a:r>
          </a:p>
          <a:p>
            <a:pPr marL="285750" indent="-285750">
              <a:buFont typeface="Arial" panose="020B0604020202020204" pitchFamily="34" charset="0"/>
              <a:buChar char="•"/>
            </a:pPr>
            <a:r>
              <a:rPr lang="en-US"/>
              <a:t>----&gt; Claim and visit do not match as the modifier on the visit indicates a different service than the service billed on the claim</a:t>
            </a:r>
          </a:p>
          <a:p>
            <a:pPr marL="285750" indent="-285750">
              <a:spcBef>
                <a:spcPts val="1000"/>
              </a:spcBef>
              <a:buFont typeface="Arial" panose="020B0604020202020204" pitchFamily="34" charset="0"/>
              <a:buChar char="•"/>
            </a:pPr>
            <a:endParaRPr lang="en-US"/>
          </a:p>
          <a:p>
            <a:endParaRPr lang="en-US" sz="1400">
              <a:latin typeface="Graphik" panose="020B0503030202060203" pitchFamily="34" charset="0"/>
              <a:ea typeface="Lato"/>
              <a:cs typeface="Lato"/>
            </a:endParaRPr>
          </a:p>
        </p:txBody>
      </p:sp>
    </p:spTree>
    <p:extLst>
      <p:ext uri="{BB962C8B-B14F-4D97-AF65-F5344CB8AC3E}">
        <p14:creationId xmlns:p14="http://schemas.microsoft.com/office/powerpoint/2010/main" val="234677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7BFE-FD21-B612-3581-B03D578EDA6F}"/>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7AD9742D-B0FA-75BC-4F7F-3147A46D53EB}"/>
              </a:ext>
            </a:extLst>
          </p:cNvPr>
          <p:cNvSpPr txBox="1">
            <a:spLocks/>
          </p:cNvSpPr>
          <p:nvPr/>
        </p:nvSpPr>
        <p:spPr>
          <a:xfrm>
            <a:off x="341746" y="304583"/>
            <a:ext cx="11111346" cy="662782"/>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Graphik"/>
              </a:rPr>
              <a:t>Session Logistics</a:t>
            </a:r>
            <a:endParaRPr lang="en-US"/>
          </a:p>
        </p:txBody>
      </p:sp>
      <p:sp>
        <p:nvSpPr>
          <p:cNvPr id="3" name="TextBox 2">
            <a:extLst>
              <a:ext uri="{FF2B5EF4-FFF2-40B4-BE49-F238E27FC236}">
                <a16:creationId xmlns:a16="http://schemas.microsoft.com/office/drawing/2014/main" id="{E20F02D1-86B2-3A37-0619-566009A88514}"/>
              </a:ext>
            </a:extLst>
          </p:cNvPr>
          <p:cNvSpPr txBox="1"/>
          <p:nvPr/>
        </p:nvSpPr>
        <p:spPr>
          <a:xfrm>
            <a:off x="603251" y="1397001"/>
            <a:ext cx="1084791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000">
                <a:latin typeface="Graphik"/>
                <a:ea typeface="Lato"/>
                <a:cs typeface="Lato"/>
              </a:rPr>
              <a:t>This webinar is being recorded. The recording and slides will be made available after the session. ​</a:t>
            </a:r>
            <a:endParaRPr lang="en-US">
              <a:latin typeface="Graphik"/>
            </a:endParaRPr>
          </a:p>
          <a:p>
            <a:pPr marL="228600" indent="-228600">
              <a:buFont typeface=""/>
              <a:buChar char="•"/>
            </a:pPr>
            <a:endParaRPr lang="en-US" sz="2000">
              <a:latin typeface="Graphik"/>
              <a:ea typeface="Lato"/>
              <a:cs typeface="Lato"/>
            </a:endParaRPr>
          </a:p>
          <a:p>
            <a:pPr marL="228600" lvl="0" indent="-228600" rtl="0">
              <a:buFont typeface=""/>
              <a:buChar char="•"/>
            </a:pPr>
            <a:r>
              <a:rPr lang="en-US" sz="2000">
                <a:latin typeface="Graphik" panose="020B0503030202060203" pitchFamily="34" charset="0"/>
                <a:ea typeface="Lato"/>
                <a:cs typeface="Lato"/>
              </a:rPr>
              <a:t>Your camera and mics are turned off.​</a:t>
            </a:r>
          </a:p>
          <a:p>
            <a:pPr marL="228600" indent="-228600">
              <a:buFont typeface=""/>
              <a:buChar char="•"/>
            </a:pPr>
            <a:endParaRPr lang="en-US" sz="2000">
              <a:latin typeface="Graphik"/>
              <a:ea typeface="Lato"/>
              <a:cs typeface="Lato"/>
            </a:endParaRPr>
          </a:p>
          <a:p>
            <a:pPr marL="228600" lvl="0" indent="-228600" rtl="0">
              <a:buFont typeface=""/>
              <a:buChar char="•"/>
            </a:pPr>
            <a:r>
              <a:rPr lang="en-US" sz="2000">
                <a:latin typeface="Graphik" panose="020B0503030202060203" pitchFamily="34" charset="0"/>
                <a:ea typeface="Lato"/>
                <a:cs typeface="Lato"/>
              </a:rPr>
              <a:t>Q&amp;A will be answered throughout the presentation. Please submit your questions in the Q&amp;A box by selecting the Q&amp;A button at the bottom of the screen to pop out this box.​</a:t>
            </a:r>
          </a:p>
          <a:p>
            <a:pPr marL="228600" indent="-228600">
              <a:buFont typeface=""/>
              <a:buChar char="•"/>
            </a:pPr>
            <a:endParaRPr lang="en-US" sz="2000">
              <a:latin typeface="Graphik"/>
              <a:ea typeface="Lato"/>
              <a:cs typeface="Lato"/>
            </a:endParaRPr>
          </a:p>
          <a:p>
            <a:pPr marL="228600" indent="-228600">
              <a:buFont typeface=""/>
              <a:buChar char="•"/>
            </a:pPr>
            <a:r>
              <a:rPr lang="en-US" sz="2000">
                <a:latin typeface="Graphik"/>
                <a:ea typeface="Lato"/>
                <a:cs typeface="Lato"/>
              </a:rPr>
              <a:t>Please do not submit Personal Information (PI) in the Q&amp;A. Any questions including PI can be submitted to the MA EVV Inbox: </a:t>
            </a:r>
            <a:r>
              <a:rPr lang="en-US" sz="2000">
                <a:ea typeface="+mn-lt"/>
                <a:cs typeface="+mn-lt"/>
              </a:rPr>
              <a:t>EVVfeedback@MassMail.State.MA.US</a:t>
            </a:r>
            <a:endParaRPr lang="en-US" sz="2000">
              <a:latin typeface="Graphik"/>
              <a:ea typeface="Lato"/>
              <a:cs typeface="Lato"/>
            </a:endParaRPr>
          </a:p>
          <a:p>
            <a:pPr marL="228600" indent="-228600">
              <a:buFont typeface=""/>
              <a:buChar char="•"/>
            </a:pPr>
            <a:endParaRPr lang="en-US" sz="2000">
              <a:latin typeface="Graphik"/>
              <a:ea typeface="Lato"/>
              <a:cs typeface="Lato"/>
            </a:endParaRPr>
          </a:p>
          <a:p>
            <a:pPr marL="228600" lvl="0" indent="-228600" rtl="0">
              <a:buFont typeface=""/>
              <a:buChar char="•"/>
            </a:pPr>
            <a:r>
              <a:rPr lang="en-US" sz="2000">
                <a:latin typeface="Graphik" panose="020B0503030202060203" pitchFamily="34" charset="0"/>
                <a:ea typeface="Lato"/>
                <a:cs typeface="Lato"/>
              </a:rPr>
              <a:t>This webinar is Closed Caption enabled. Please proceed by selecting Show Captions option at the bottom of your screen to enable feature. </a:t>
            </a:r>
          </a:p>
          <a:p>
            <a:pPr algn="ctr"/>
            <a:endParaRPr lang="en-US"/>
          </a:p>
        </p:txBody>
      </p:sp>
    </p:spTree>
    <p:extLst>
      <p:ext uri="{BB962C8B-B14F-4D97-AF65-F5344CB8AC3E}">
        <p14:creationId xmlns:p14="http://schemas.microsoft.com/office/powerpoint/2010/main" val="301314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6F078-51E8-2571-59C2-90FE4026C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E3454-8D71-A317-833A-DC7190C304F7}"/>
              </a:ext>
            </a:extLst>
          </p:cNvPr>
          <p:cNvSpPr>
            <a:spLocks noGrp="1"/>
          </p:cNvSpPr>
          <p:nvPr>
            <p:ph type="title"/>
          </p:nvPr>
        </p:nvSpPr>
        <p:spPr>
          <a:prstGeom prst="rect">
            <a:avLst/>
          </a:prstGeom>
        </p:spPr>
        <p:txBody>
          <a:bodyPr lIns="91440" tIns="45720" rIns="91440" bIns="45720" anchor="ctr"/>
          <a:lstStyle/>
          <a:p>
            <a:r>
              <a:rPr lang="en-US">
                <a:latin typeface="Graphik"/>
                <a:ea typeface="Lato"/>
                <a:cs typeface="Lato"/>
              </a:rPr>
              <a:t>Common Roadblocks – Unit Matching</a:t>
            </a:r>
          </a:p>
        </p:txBody>
      </p:sp>
      <p:sp>
        <p:nvSpPr>
          <p:cNvPr id="3" name="Rectangle 1">
            <a:extLst>
              <a:ext uri="{FF2B5EF4-FFF2-40B4-BE49-F238E27FC236}">
                <a16:creationId xmlns:a16="http://schemas.microsoft.com/office/drawing/2014/main" id="{DC87F752-F46C-6099-E70E-06F98D5B099F}"/>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816FD5A-8541-E1BD-E4BF-DFF02186B067}"/>
              </a:ext>
            </a:extLst>
          </p:cNvPr>
          <p:cNvSpPr txBox="1"/>
          <p:nvPr/>
        </p:nvSpPr>
        <p:spPr>
          <a:xfrm>
            <a:off x="6724" y="969076"/>
            <a:ext cx="12186618" cy="5355312"/>
          </a:xfrm>
          <a:prstGeom prst="rect">
            <a:avLst/>
          </a:prstGeom>
          <a:noFill/>
        </p:spPr>
        <p:txBody>
          <a:bodyPr wrap="square" lIns="91440" tIns="45720" rIns="91440" bIns="45720" rtlCol="0" anchor="t">
            <a:spAutoFit/>
          </a:bodyPr>
          <a:lstStyle/>
          <a:p>
            <a:r>
              <a:rPr lang="en-US" b="1">
                <a:latin typeface="Graphik"/>
                <a:ea typeface="Lato"/>
                <a:cs typeface="Lato"/>
              </a:rPr>
              <a:t>The Units Billed on the Claim must be equal to or less than the visit. </a:t>
            </a:r>
          </a:p>
          <a:p>
            <a:endParaRPr lang="en-US" b="1">
              <a:ea typeface="Lato"/>
              <a:cs typeface="Lato"/>
            </a:endParaRPr>
          </a:p>
          <a:p>
            <a:pPr marL="285750" indent="-285750">
              <a:buFont typeface="Arial" panose="020B0604020202020204" pitchFamily="34" charset="0"/>
              <a:buChar char="•"/>
            </a:pPr>
            <a:r>
              <a:rPr lang="en-US">
                <a:ea typeface="Lato"/>
                <a:cs typeface="Lato"/>
              </a:rPr>
              <a:t>If a Claim has more billed units than the visit, the claim will receive the </a:t>
            </a:r>
            <a:r>
              <a:rPr lang="en-US" b="1">
                <a:ea typeface="Lato"/>
                <a:cs typeface="Lato"/>
              </a:rPr>
              <a:t>2106: EVV Visit Units Less Than EVV Claim Units</a:t>
            </a:r>
            <a:r>
              <a:rPr lang="en-US">
                <a:ea typeface="Lato"/>
                <a:cs typeface="Lato"/>
              </a:rPr>
              <a:t> and therefore 784- ELECTRONIC VISIT VERIFICATION CRITERIA DO NOT MATCH</a:t>
            </a:r>
            <a:endParaRPr lang="en-US" b="1">
              <a:ea typeface="Lato"/>
              <a:cs typeface="Lato"/>
            </a:endParaRPr>
          </a:p>
          <a:p>
            <a:pPr marL="285750" indent="-285750">
              <a:buFont typeface="Arial" panose="020B0604020202020204" pitchFamily="34" charset="0"/>
              <a:buChar char="•"/>
            </a:pPr>
            <a:r>
              <a:rPr lang="en-US">
                <a:ea typeface="Lato"/>
                <a:cs typeface="Lato"/>
              </a:rPr>
              <a:t>Example: The claim has 24 units, but the visit has only 12 units. The visit does not have enough units to match the claim.</a:t>
            </a:r>
          </a:p>
          <a:p>
            <a:pPr marL="285750" indent="-285750">
              <a:buFont typeface="Arial" panose="020B0604020202020204" pitchFamily="34" charset="0"/>
              <a:buChar char="•"/>
            </a:pPr>
            <a:r>
              <a:rPr lang="en-US">
                <a:highlight>
                  <a:srgbClr val="FFFFFF"/>
                </a:highlight>
                <a:ea typeface="Lato"/>
                <a:cs typeface="Lato"/>
              </a:rPr>
              <a:t>The Unit of Measure can either be a Per Diem (once per day service) or a 15-minute Service</a:t>
            </a:r>
          </a:p>
          <a:p>
            <a:pPr marL="285750" indent="-285750">
              <a:buFont typeface="Arial" panose="020B0604020202020204" pitchFamily="34" charset="0"/>
              <a:buChar char="•"/>
            </a:pPr>
            <a:r>
              <a:rPr lang="en-US">
                <a:highlight>
                  <a:srgbClr val="FFFFFF"/>
                </a:highlight>
                <a:ea typeface="Lato"/>
                <a:cs typeface="Lato"/>
              </a:rPr>
              <a:t>In instances where the Unit of Measure is a Per Diem (once per day service) the units should always be 1. </a:t>
            </a:r>
          </a:p>
          <a:p>
            <a:pPr marL="285750" indent="-285750">
              <a:buFont typeface="Arial" panose="020B0604020202020204" pitchFamily="34" charset="0"/>
              <a:buChar char="•"/>
            </a:pPr>
            <a:r>
              <a:rPr lang="en-US">
                <a:highlight>
                  <a:srgbClr val="FFFFFF"/>
                </a:highlight>
                <a:ea typeface="Lato"/>
                <a:cs typeface="Lato"/>
              </a:rPr>
              <a:t>Example of a Per Diem Service = H0043 (</a:t>
            </a:r>
            <a:r>
              <a:rPr lang="en-US">
                <a:highlight>
                  <a:srgbClr val="FFFFFF"/>
                </a:highlight>
                <a:ea typeface="+mn-lt"/>
                <a:cs typeface="+mn-lt"/>
              </a:rPr>
              <a:t>GAFC- Per Diem Visit</a:t>
            </a:r>
            <a:r>
              <a:rPr lang="en-US">
                <a:highlight>
                  <a:srgbClr val="FFFFFF"/>
                </a:highlight>
                <a:ea typeface="Lato"/>
                <a:cs typeface="Lato"/>
              </a:rPr>
              <a:t>). For this service the unit is always 1 regardless of the length of the service.</a:t>
            </a:r>
          </a:p>
          <a:p>
            <a:pPr marL="285750" indent="-285750">
              <a:buFont typeface="Arial" panose="020B0604020202020204" pitchFamily="34" charset="0"/>
              <a:buChar char="•"/>
            </a:pPr>
            <a:r>
              <a:rPr lang="en-US"/>
              <a:t>In instances where the Unit of Measure is a 15-minute service, and there are multiple visits, the visit units will be summed. </a:t>
            </a:r>
          </a:p>
          <a:p>
            <a:endParaRPr lang="en-US" b="1"/>
          </a:p>
          <a:p>
            <a:r>
              <a:rPr lang="en-US" b="1"/>
              <a:t>Example of a 15 Minute Service </a:t>
            </a:r>
            <a:r>
              <a:rPr lang="en-US"/>
              <a:t>= G0156 (</a:t>
            </a:r>
            <a:r>
              <a:rPr lang="en-US">
                <a:ea typeface="+mn-lt"/>
                <a:cs typeface="+mn-lt"/>
              </a:rPr>
              <a:t>Services of HH Aide in Home Health Setting</a:t>
            </a:r>
            <a:r>
              <a:rPr lang="en-US"/>
              <a:t>)</a:t>
            </a:r>
          </a:p>
          <a:p>
            <a:pPr marL="285750" indent="-285750">
              <a:buFont typeface="Arial" panose="020B0604020202020204" pitchFamily="34" charset="0"/>
              <a:buChar char="•"/>
            </a:pPr>
            <a:r>
              <a:rPr lang="en-US"/>
              <a:t> If there are multiple visits for the same provider, same client, same service, same date in a verified status, the visits will be summed. </a:t>
            </a:r>
          </a:p>
          <a:p>
            <a:pPr marL="285750" indent="-285750">
              <a:buFont typeface="Arial" panose="020B0604020202020204" pitchFamily="34" charset="0"/>
              <a:buChar char="•"/>
            </a:pPr>
            <a:r>
              <a:rPr lang="en-US"/>
              <a:t>Example: Claim has 24 units. There are 2 visits for the same provider, client, service, and date in a verified status and each visit is for 15 units. The claim will receive a match as the summed visit units are greater than the claim.</a:t>
            </a:r>
          </a:p>
        </p:txBody>
      </p:sp>
    </p:spTree>
    <p:extLst>
      <p:ext uri="{BB962C8B-B14F-4D97-AF65-F5344CB8AC3E}">
        <p14:creationId xmlns:p14="http://schemas.microsoft.com/office/powerpoint/2010/main" val="47329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9CF2-2CE9-1ED1-FE82-1BD501D1B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FBD3F-69D8-A46A-FFD8-FCE01744707C}"/>
              </a:ext>
            </a:extLst>
          </p:cNvPr>
          <p:cNvSpPr>
            <a:spLocks noGrp="1"/>
          </p:cNvSpPr>
          <p:nvPr>
            <p:ph type="title"/>
          </p:nvPr>
        </p:nvSpPr>
        <p:spPr>
          <a:prstGeom prst="rect">
            <a:avLst/>
          </a:prstGeom>
        </p:spPr>
        <p:txBody>
          <a:bodyPr lIns="91440" tIns="45720" rIns="91440" bIns="45720" anchor="ctr"/>
          <a:lstStyle/>
          <a:p>
            <a:r>
              <a:rPr lang="en-US">
                <a:latin typeface="Graphik"/>
                <a:ea typeface="Lato"/>
                <a:cs typeface="Lato"/>
              </a:rPr>
              <a:t>Common Roadblocks – Rounding Rules</a:t>
            </a:r>
          </a:p>
        </p:txBody>
      </p:sp>
      <p:sp>
        <p:nvSpPr>
          <p:cNvPr id="3" name="Rectangle 1">
            <a:extLst>
              <a:ext uri="{FF2B5EF4-FFF2-40B4-BE49-F238E27FC236}">
                <a16:creationId xmlns:a16="http://schemas.microsoft.com/office/drawing/2014/main" id="{F4928684-22AC-E6F0-CBB1-9C528D37642D}"/>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B5C88615-1B85-72CD-2C8B-45B63DAACBD5}"/>
              </a:ext>
            </a:extLst>
          </p:cNvPr>
          <p:cNvSpPr txBox="1"/>
          <p:nvPr/>
        </p:nvSpPr>
        <p:spPr>
          <a:xfrm>
            <a:off x="342900" y="967365"/>
            <a:ext cx="11322627" cy="3293209"/>
          </a:xfrm>
          <a:prstGeom prst="rect">
            <a:avLst/>
          </a:prstGeom>
          <a:noFill/>
        </p:spPr>
        <p:txBody>
          <a:bodyPr wrap="square" lIns="91440" tIns="45720" rIns="91440" bIns="45720" rtlCol="0" anchor="t">
            <a:spAutoFit/>
          </a:bodyPr>
          <a:lstStyle/>
          <a:p>
            <a:r>
              <a:rPr lang="en-US" b="1">
                <a:latin typeface="Graphik"/>
                <a:ea typeface="Lato"/>
                <a:cs typeface="Lato"/>
              </a:rPr>
              <a:t>Rounding rules</a:t>
            </a:r>
            <a:r>
              <a:rPr lang="en-US">
                <a:latin typeface="Graphik"/>
                <a:ea typeface="Lato"/>
                <a:cs typeface="Lato"/>
              </a:rPr>
              <a:t> define how the </a:t>
            </a:r>
            <a:r>
              <a:rPr lang="en-US" b="1">
                <a:latin typeface="Graphik"/>
                <a:ea typeface="Lato"/>
                <a:cs typeface="Lato"/>
              </a:rPr>
              <a:t>total duration of a home care visit is converted into billable units</a:t>
            </a:r>
            <a:r>
              <a:rPr lang="en-US">
                <a:latin typeface="Graphik"/>
                <a:ea typeface="Lato"/>
                <a:cs typeface="Lato"/>
              </a:rPr>
              <a:t> by grouping time into fixed intervals. The visit’s total seconds are compared against predefined time ranges, with each range corresponding to a specific number of units. Using clearly defined, non‑overlapping ranges ensures visits are billed consistently, accurately, and fairly based on actual time worked. Note the clock in and clock out times are captured independently - the billable units are calculated by rounding the total visit duration.</a:t>
            </a:r>
          </a:p>
          <a:p>
            <a:endParaRPr lang="en-US" sz="1400">
              <a:latin typeface="Graphik" panose="020B0503030202060203" pitchFamily="34" charset="0"/>
              <a:ea typeface="Lato"/>
              <a:cs typeface="Lato"/>
            </a:endParaRPr>
          </a:p>
          <a:p>
            <a:r>
              <a:rPr lang="en-US" b="1">
                <a:latin typeface="Graphik" panose="020B0503030202060203" pitchFamily="34" charset="0"/>
                <a:ea typeface="Lato"/>
                <a:cs typeface="Lato"/>
              </a:rPr>
              <a:t>How Visit Time Rounding Works: </a:t>
            </a:r>
          </a:p>
          <a:p>
            <a:pPr>
              <a:buFont typeface="Arial" panose="020B0604020202020204" pitchFamily="34" charset="0"/>
              <a:buChar char="•"/>
            </a:pPr>
            <a:endParaRPr lang="en-US" sz="1400">
              <a:latin typeface="Graphik" panose="020B0503030202060203" pitchFamily="34" charset="0"/>
              <a:ea typeface="Lato"/>
              <a:cs typeface="Lato"/>
            </a:endParaRPr>
          </a:p>
          <a:p>
            <a:pPr marL="914400" lvl="1" indent="-457200">
              <a:buFont typeface="Arial"/>
              <a:buChar char="•"/>
            </a:pPr>
            <a:r>
              <a:rPr lang="en-US">
                <a:latin typeface="Graphik" panose="020B0503030202060203" pitchFamily="34" charset="0"/>
                <a:ea typeface="Lato"/>
                <a:cs typeface="Lato"/>
              </a:rPr>
              <a:t>Visit time is measured in total seconds from check‑in to check‑out </a:t>
            </a:r>
          </a:p>
          <a:p>
            <a:pPr marL="914400" lvl="1" indent="-457200">
              <a:buFont typeface="Arial"/>
              <a:buChar char="•"/>
            </a:pPr>
            <a:r>
              <a:rPr lang="en-US">
                <a:latin typeface="Graphik" panose="020B0503030202060203" pitchFamily="34" charset="0"/>
                <a:ea typeface="Lato"/>
                <a:cs typeface="Lato"/>
              </a:rPr>
              <a:t>Time is converted into billable units using fixed time bands </a:t>
            </a:r>
          </a:p>
          <a:p>
            <a:pPr marL="914400" lvl="1" indent="-457200">
              <a:buFont typeface="Arial"/>
              <a:buChar char="•"/>
            </a:pPr>
            <a:r>
              <a:rPr lang="en-US">
                <a:latin typeface="Graphik" panose="020B0503030202060203" pitchFamily="34" charset="0"/>
                <a:ea typeface="Lato"/>
                <a:cs typeface="Lato"/>
              </a:rPr>
              <a:t>Each band represents a 15‑minute interval, starting after an initial minimum threshold </a:t>
            </a:r>
          </a:p>
          <a:p>
            <a:pPr marL="914400" lvl="1" indent="-457200">
              <a:buFont typeface="Arial"/>
              <a:buChar char="•"/>
            </a:pPr>
            <a:r>
              <a:rPr lang="en-US">
                <a:latin typeface="Graphik" panose="020B0503030202060203" pitchFamily="34" charset="0"/>
                <a:ea typeface="Lato"/>
                <a:cs typeface="Lato"/>
              </a:rPr>
              <a:t>This ensures accurate reimbursement and consistent billing across visits </a:t>
            </a:r>
          </a:p>
        </p:txBody>
      </p:sp>
      <p:graphicFrame>
        <p:nvGraphicFramePr>
          <p:cNvPr id="7" name="Table 6">
            <a:extLst>
              <a:ext uri="{FF2B5EF4-FFF2-40B4-BE49-F238E27FC236}">
                <a16:creationId xmlns:a16="http://schemas.microsoft.com/office/drawing/2014/main" id="{439F2721-2615-C002-4FEB-A281E00D639F}"/>
              </a:ext>
            </a:extLst>
          </p:cNvPr>
          <p:cNvGraphicFramePr>
            <a:graphicFrameLocks noGrp="1"/>
          </p:cNvGraphicFramePr>
          <p:nvPr>
            <p:extLst>
              <p:ext uri="{D42A27DB-BD31-4B8C-83A1-F6EECF244321}">
                <p14:modId xmlns:p14="http://schemas.microsoft.com/office/powerpoint/2010/main" val="1704291797"/>
              </p:ext>
            </p:extLst>
          </p:nvPr>
        </p:nvGraphicFramePr>
        <p:xfrm>
          <a:off x="342900" y="4758900"/>
          <a:ext cx="11110192" cy="2011680"/>
        </p:xfrm>
        <a:graphic>
          <a:graphicData uri="http://schemas.openxmlformats.org/drawingml/2006/table">
            <a:tbl>
              <a:tblPr firstRow="1" bandRow="1">
                <a:tableStyleId>{5C22544A-7EE6-4342-B048-85BDC9FD1C3A}</a:tableStyleId>
              </a:tblPr>
              <a:tblGrid>
                <a:gridCol w="2237537">
                  <a:extLst>
                    <a:ext uri="{9D8B030D-6E8A-4147-A177-3AD203B41FA5}">
                      <a16:colId xmlns:a16="http://schemas.microsoft.com/office/drawing/2014/main" val="3744983674"/>
                    </a:ext>
                  </a:extLst>
                </a:gridCol>
                <a:gridCol w="4668799">
                  <a:extLst>
                    <a:ext uri="{9D8B030D-6E8A-4147-A177-3AD203B41FA5}">
                      <a16:colId xmlns:a16="http://schemas.microsoft.com/office/drawing/2014/main" val="422995883"/>
                    </a:ext>
                  </a:extLst>
                </a:gridCol>
                <a:gridCol w="4203856">
                  <a:extLst>
                    <a:ext uri="{9D8B030D-6E8A-4147-A177-3AD203B41FA5}">
                      <a16:colId xmlns:a16="http://schemas.microsoft.com/office/drawing/2014/main" val="1259021166"/>
                    </a:ext>
                  </a:extLst>
                </a:gridCol>
              </a:tblGrid>
              <a:tr h="292123">
                <a:tc>
                  <a:txBody>
                    <a:bodyPr/>
                    <a:lstStyle/>
                    <a:p>
                      <a:pPr algn="l" fontAlgn="base">
                        <a:lnSpc>
                          <a:spcPct val="100000"/>
                        </a:lnSpc>
                        <a:buNone/>
                      </a:pPr>
                      <a:r>
                        <a:rPr lang="en-US" sz="1600" b="1">
                          <a:solidFill>
                            <a:srgbClr val="FFFFFF"/>
                          </a:solidFill>
                          <a:effectLst/>
                          <a:latin typeface="Graphik" panose="020B0503030202060203" pitchFamily="34" charset="0"/>
                          <a:ea typeface="Lato"/>
                          <a:cs typeface="Lato"/>
                        </a:rPr>
                        <a:t>Units</a:t>
                      </a:r>
                      <a:endParaRPr lang="en-US" sz="1600">
                        <a:solidFill>
                          <a:srgbClr val="343636"/>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1F497D"/>
                    </a:solidFill>
                  </a:tcPr>
                </a:tc>
                <a:tc>
                  <a:txBody>
                    <a:bodyPr/>
                    <a:lstStyle/>
                    <a:p>
                      <a:pPr algn="l" fontAlgn="base">
                        <a:lnSpc>
                          <a:spcPct val="100000"/>
                        </a:lnSpc>
                        <a:buNone/>
                      </a:pPr>
                      <a:r>
                        <a:rPr lang="en-US" sz="1600" b="1">
                          <a:solidFill>
                            <a:srgbClr val="FFFFFF"/>
                          </a:solidFill>
                          <a:effectLst/>
                          <a:latin typeface="Graphik" panose="020B0503030202060203" pitchFamily="34" charset="0"/>
                          <a:ea typeface="Lato"/>
                          <a:cs typeface="Lato"/>
                        </a:rPr>
                        <a:t>Seconds</a:t>
                      </a:r>
                      <a:endParaRPr lang="en-US" sz="1600">
                        <a:solidFill>
                          <a:srgbClr val="343636"/>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1F497D"/>
                    </a:solidFill>
                  </a:tcPr>
                </a:tc>
                <a:tc>
                  <a:txBody>
                    <a:bodyPr/>
                    <a:lstStyle/>
                    <a:p>
                      <a:pPr algn="l" fontAlgn="base">
                        <a:lnSpc>
                          <a:spcPct val="100000"/>
                        </a:lnSpc>
                        <a:buNone/>
                      </a:pPr>
                      <a:r>
                        <a:rPr lang="en-US" sz="1600" b="1">
                          <a:solidFill>
                            <a:srgbClr val="FFFFFF"/>
                          </a:solidFill>
                          <a:effectLst/>
                          <a:latin typeface="Graphik" panose="020B0503030202060203" pitchFamily="34" charset="0"/>
                          <a:ea typeface="Lato"/>
                          <a:cs typeface="Lato"/>
                        </a:rPr>
                        <a:t>Minutes</a:t>
                      </a:r>
                      <a:endParaRPr lang="en-US" sz="1600">
                        <a:solidFill>
                          <a:srgbClr val="343636"/>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1F497D"/>
                    </a:solidFill>
                  </a:tcPr>
                </a:tc>
                <a:extLst>
                  <a:ext uri="{0D108BD9-81ED-4DB2-BD59-A6C34878D82A}">
                    <a16:rowId xmlns:a16="http://schemas.microsoft.com/office/drawing/2014/main" val="2667089705"/>
                  </a:ext>
                </a:extLst>
              </a:tr>
              <a:tr h="292123">
                <a:tc>
                  <a:txBody>
                    <a:bodyPr/>
                    <a:lstStyle/>
                    <a:p>
                      <a:pPr algn="l" fontAlgn="base">
                        <a:lnSpc>
                          <a:spcPct val="100000"/>
                        </a:lnSpc>
                        <a:buNone/>
                      </a:pPr>
                      <a:r>
                        <a:rPr lang="en-US" sz="1600" b="1">
                          <a:solidFill>
                            <a:schemeClr val="tx1"/>
                          </a:solidFill>
                          <a:effectLst/>
                          <a:latin typeface="Graphik" panose="020B0503030202060203" pitchFamily="34" charset="0"/>
                          <a:ea typeface="Lato"/>
                          <a:cs typeface="Lato"/>
                        </a:rPr>
                        <a:t>0 Units</a:t>
                      </a:r>
                      <a:endParaRPr lang="en-US" sz="1600">
                        <a:solidFill>
                          <a:schemeClr val="tx1"/>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0 – 479</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&lt; 8 min</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0544947"/>
                  </a:ext>
                </a:extLst>
              </a:tr>
              <a:tr h="292123">
                <a:tc>
                  <a:txBody>
                    <a:bodyPr/>
                    <a:lstStyle/>
                    <a:p>
                      <a:pPr algn="l" fontAlgn="base">
                        <a:lnSpc>
                          <a:spcPct val="100000"/>
                        </a:lnSpc>
                        <a:buNone/>
                      </a:pPr>
                      <a:r>
                        <a:rPr lang="en-US" sz="1600" b="1">
                          <a:solidFill>
                            <a:schemeClr val="tx1"/>
                          </a:solidFill>
                          <a:effectLst/>
                          <a:latin typeface="Graphik" panose="020B0503030202060203" pitchFamily="34" charset="0"/>
                          <a:ea typeface="Lato"/>
                          <a:cs typeface="Lato"/>
                        </a:rPr>
                        <a:t>1 Units</a:t>
                      </a:r>
                      <a:endParaRPr lang="en-US" sz="1600">
                        <a:solidFill>
                          <a:schemeClr val="tx1"/>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480 – 1379</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8–22.99 min</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3376437"/>
                  </a:ext>
                </a:extLst>
              </a:tr>
              <a:tr h="292123">
                <a:tc>
                  <a:txBody>
                    <a:bodyPr/>
                    <a:lstStyle/>
                    <a:p>
                      <a:pPr algn="l" fontAlgn="base">
                        <a:lnSpc>
                          <a:spcPct val="100000"/>
                        </a:lnSpc>
                        <a:buNone/>
                      </a:pPr>
                      <a:r>
                        <a:rPr lang="en-US" sz="1600" b="1">
                          <a:solidFill>
                            <a:schemeClr val="tx1"/>
                          </a:solidFill>
                          <a:effectLst/>
                          <a:latin typeface="Graphik" panose="020B0503030202060203" pitchFamily="34" charset="0"/>
                          <a:ea typeface="Lato"/>
                          <a:cs typeface="Lato"/>
                        </a:rPr>
                        <a:t>2 Units</a:t>
                      </a:r>
                      <a:endParaRPr lang="en-US" sz="1600">
                        <a:solidFill>
                          <a:schemeClr val="tx1"/>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1380 – 2279</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23–37.99 min</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494062"/>
                  </a:ext>
                </a:extLst>
              </a:tr>
              <a:tr h="292123">
                <a:tc>
                  <a:txBody>
                    <a:bodyPr/>
                    <a:lstStyle/>
                    <a:p>
                      <a:pPr algn="l" fontAlgn="base">
                        <a:lnSpc>
                          <a:spcPct val="100000"/>
                        </a:lnSpc>
                        <a:buNone/>
                      </a:pPr>
                      <a:r>
                        <a:rPr lang="en-US" sz="1600" b="1">
                          <a:solidFill>
                            <a:schemeClr val="tx1"/>
                          </a:solidFill>
                          <a:effectLst/>
                          <a:latin typeface="Graphik" panose="020B0503030202060203" pitchFamily="34" charset="0"/>
                          <a:ea typeface="Lato"/>
                          <a:cs typeface="Lato"/>
                        </a:rPr>
                        <a:t>3 Units</a:t>
                      </a:r>
                      <a:endParaRPr lang="en-US" sz="1600">
                        <a:solidFill>
                          <a:schemeClr val="tx1"/>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2280 – 3179</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38–52.99 min</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7553250"/>
                  </a:ext>
                </a:extLst>
              </a:tr>
              <a:tr h="292123">
                <a:tc>
                  <a:txBody>
                    <a:bodyPr/>
                    <a:lstStyle/>
                    <a:p>
                      <a:pPr algn="l" fontAlgn="base">
                        <a:lnSpc>
                          <a:spcPct val="100000"/>
                        </a:lnSpc>
                        <a:buNone/>
                      </a:pPr>
                      <a:r>
                        <a:rPr lang="en-US" sz="1600" b="1">
                          <a:solidFill>
                            <a:schemeClr val="tx1"/>
                          </a:solidFill>
                          <a:effectLst/>
                          <a:latin typeface="Graphik" panose="020B0503030202060203" pitchFamily="34" charset="0"/>
                          <a:ea typeface="Lato"/>
                          <a:cs typeface="Lato"/>
                        </a:rPr>
                        <a:t>4 Units</a:t>
                      </a:r>
                      <a:endParaRPr lang="en-US" sz="1600">
                        <a:solidFill>
                          <a:schemeClr val="tx1"/>
                        </a:solidFill>
                        <a:effectLst/>
                        <a:latin typeface="Graphik" panose="020B0503030202060203" pitchFamily="34" charset="0"/>
                        <a:ea typeface="Lato"/>
                        <a:cs typeface="Lato"/>
                      </a:endParaRP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3180 – 4079</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tc>
                  <a:txBody>
                    <a:bodyPr/>
                    <a:lstStyle/>
                    <a:p>
                      <a:pPr algn="l" fontAlgn="base">
                        <a:lnSpc>
                          <a:spcPct val="100000"/>
                        </a:lnSpc>
                        <a:buNone/>
                      </a:pPr>
                      <a:r>
                        <a:rPr lang="en-US" sz="1600">
                          <a:solidFill>
                            <a:schemeClr val="tx1"/>
                          </a:solidFill>
                          <a:effectLst/>
                          <a:latin typeface="Graphik" panose="020B0503030202060203" pitchFamily="34" charset="0"/>
                          <a:ea typeface="Lato"/>
                          <a:cs typeface="Lato"/>
                        </a:rPr>
                        <a:t>53–67.99 min</a:t>
                      </a:r>
                    </a:p>
                  </a:txBody>
                  <a:tcPr marL="45720" marR="4572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9563727"/>
                  </a:ext>
                </a:extLst>
              </a:tr>
            </a:tbl>
          </a:graphicData>
        </a:graphic>
      </p:graphicFrame>
    </p:spTree>
    <p:extLst>
      <p:ext uri="{BB962C8B-B14F-4D97-AF65-F5344CB8AC3E}">
        <p14:creationId xmlns:p14="http://schemas.microsoft.com/office/powerpoint/2010/main" val="330934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563E-5C28-683B-5A5E-BB5C30124223}"/>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B2FDFF08-B2EF-AD3C-26D9-8168C7FF9D41}"/>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886A8B04-785F-48D2-41DB-1127A407660C}"/>
              </a:ext>
            </a:extLst>
          </p:cNvPr>
          <p:cNvSpPr txBox="1"/>
          <p:nvPr/>
        </p:nvSpPr>
        <p:spPr>
          <a:xfrm>
            <a:off x="342900" y="1146659"/>
            <a:ext cx="11322627" cy="3970318"/>
          </a:xfrm>
          <a:prstGeom prst="rect">
            <a:avLst/>
          </a:prstGeom>
          <a:noFill/>
        </p:spPr>
        <p:txBody>
          <a:bodyPr wrap="square" lIns="91440" tIns="45720" rIns="91440" bIns="45720" rtlCol="0" anchor="t">
            <a:spAutoFit/>
          </a:bodyPr>
          <a:lstStyle/>
          <a:p>
            <a:r>
              <a:rPr lang="en-US" b="1">
                <a:latin typeface="Graphik"/>
                <a:ea typeface="Lato"/>
                <a:cs typeface="Lato"/>
              </a:rPr>
              <a:t>Example of units calculation and rounding 15 minute services - Rounding Down</a:t>
            </a:r>
          </a:p>
          <a:p>
            <a:endParaRPr lang="en-US">
              <a:latin typeface="Graphik"/>
              <a:ea typeface="Lato"/>
              <a:cs typeface="Lato"/>
            </a:endParaRPr>
          </a:p>
          <a:p>
            <a:r>
              <a:rPr lang="en-US">
                <a:latin typeface="Graphik"/>
                <a:ea typeface="Lato"/>
                <a:cs typeface="Lato"/>
              </a:rPr>
              <a:t>A visit with a 15 minute unit of measure G0156 (Services of HH Aide in Home Health Setting) has:</a:t>
            </a:r>
            <a:endParaRPr lang="en-US"/>
          </a:p>
          <a:p>
            <a:r>
              <a:rPr lang="en-US">
                <a:latin typeface="Graphik"/>
                <a:ea typeface="Lato"/>
                <a:cs typeface="Lato"/>
              </a:rPr>
              <a:t>Clock In Time at 1:08pm and a Clock Out Time at 2pm </a:t>
            </a:r>
          </a:p>
          <a:p>
            <a:r>
              <a:rPr lang="en-US">
                <a:latin typeface="Graphik"/>
                <a:ea typeface="Lato"/>
                <a:cs typeface="Lato"/>
              </a:rPr>
              <a:t>The total duration for this visit is 52 and therefore 3 units</a:t>
            </a:r>
          </a:p>
          <a:p>
            <a:r>
              <a:rPr lang="en-US">
                <a:ea typeface="Lato"/>
                <a:cs typeface="Lato"/>
              </a:rPr>
              <a:t>The total duration was rounded down to 3 units instead of 4 because the visit minutes were less than 53 minutes (see the table on the previous slide)</a:t>
            </a:r>
          </a:p>
          <a:p>
            <a:endParaRPr lang="en-US">
              <a:ea typeface="Lato"/>
              <a:cs typeface="Lato"/>
            </a:endParaRPr>
          </a:p>
          <a:p>
            <a:r>
              <a:rPr lang="en-US">
                <a:ea typeface="Lato"/>
                <a:cs typeface="Lato"/>
              </a:rPr>
              <a:t>The claim would need to have units that were 3 or less to match this visit.</a:t>
            </a:r>
          </a:p>
          <a:p>
            <a:endParaRPr lang="en-US">
              <a:ea typeface="Lato"/>
              <a:cs typeface="Lato"/>
            </a:endParaRPr>
          </a:p>
          <a:p>
            <a:r>
              <a:rPr lang="en-US">
                <a:ea typeface="Lato"/>
                <a:cs typeface="Lato"/>
              </a:rPr>
              <a:t>Note: The visit's total duration is rounded (not rounded at the individual clock in and clock out times).</a:t>
            </a:r>
            <a:endParaRPr lang="en-US"/>
          </a:p>
          <a:p>
            <a:endParaRPr lang="en-US">
              <a:ea typeface="Lato"/>
              <a:cs typeface="Lato"/>
            </a:endParaRPr>
          </a:p>
          <a:p>
            <a:endParaRPr lang="en-US">
              <a:ea typeface="Lato"/>
              <a:cs typeface="Lato"/>
            </a:endParaRPr>
          </a:p>
          <a:p>
            <a:endParaRPr lang="en-US">
              <a:ea typeface="Lato"/>
              <a:cs typeface="Lato"/>
            </a:endParaRPr>
          </a:p>
        </p:txBody>
      </p:sp>
      <p:sp>
        <p:nvSpPr>
          <p:cNvPr id="8" name="Title 7">
            <a:extLst>
              <a:ext uri="{FF2B5EF4-FFF2-40B4-BE49-F238E27FC236}">
                <a16:creationId xmlns:a16="http://schemas.microsoft.com/office/drawing/2014/main" id="{6FAC65E3-2C2A-CFA4-D2C7-5B17EDE13F97}"/>
              </a:ext>
            </a:extLst>
          </p:cNvPr>
          <p:cNvSpPr>
            <a:spLocks noGrp="1"/>
          </p:cNvSpPr>
          <p:nvPr>
            <p:ph type="title"/>
          </p:nvPr>
        </p:nvSpPr>
        <p:spPr/>
        <p:txBody>
          <a:bodyPr lIns="91440" tIns="45720" rIns="91440" bIns="45720" anchor="ctr"/>
          <a:lstStyle/>
          <a:p>
            <a:r>
              <a:rPr lang="en-US">
                <a:latin typeface="Graphik"/>
              </a:rPr>
              <a:t>Units/Rounding Rule Examples</a:t>
            </a:r>
            <a:endParaRPr lang="en-US"/>
          </a:p>
        </p:txBody>
      </p:sp>
    </p:spTree>
    <p:extLst>
      <p:ext uri="{BB962C8B-B14F-4D97-AF65-F5344CB8AC3E}">
        <p14:creationId xmlns:p14="http://schemas.microsoft.com/office/powerpoint/2010/main" val="5803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BB889-C83E-5D2A-D6DD-E825D4197173}"/>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7B9A8D3C-225D-5EDA-DD61-A38CA3C7AE04}"/>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01E84E8-5E9C-38CF-07E8-8FBB8F30C8DA}"/>
              </a:ext>
            </a:extLst>
          </p:cNvPr>
          <p:cNvSpPr txBox="1"/>
          <p:nvPr/>
        </p:nvSpPr>
        <p:spPr>
          <a:xfrm>
            <a:off x="342900" y="1225100"/>
            <a:ext cx="11322627" cy="3416320"/>
          </a:xfrm>
          <a:prstGeom prst="rect">
            <a:avLst/>
          </a:prstGeom>
          <a:noFill/>
        </p:spPr>
        <p:txBody>
          <a:bodyPr wrap="square" lIns="91440" tIns="45720" rIns="91440" bIns="45720" rtlCol="0" anchor="t">
            <a:spAutoFit/>
          </a:bodyPr>
          <a:lstStyle/>
          <a:p>
            <a:r>
              <a:rPr lang="en-US" b="1">
                <a:ea typeface="Lato"/>
                <a:cs typeface="Lato"/>
              </a:rPr>
              <a:t>Example of units calculation and rounding 15 minute sevices – Rounding Up</a:t>
            </a:r>
          </a:p>
          <a:p>
            <a:endParaRPr lang="en-US">
              <a:ea typeface="Lato"/>
              <a:cs typeface="Lato"/>
            </a:endParaRPr>
          </a:p>
          <a:p>
            <a:r>
              <a:rPr lang="en-US">
                <a:ea typeface="Lato"/>
                <a:cs typeface="Lato"/>
              </a:rPr>
              <a:t>A visit with a 15 minute unit of measure G0156 (Services of HH Aide in Home Health Setting) has:</a:t>
            </a:r>
            <a:endParaRPr lang="en-US"/>
          </a:p>
          <a:p>
            <a:r>
              <a:rPr lang="en-US">
                <a:ea typeface="Lato"/>
                <a:cs typeface="Lato"/>
              </a:rPr>
              <a:t>Clock In Time at 1:06pm and a Clock Out Time at 2pm </a:t>
            </a:r>
          </a:p>
          <a:p>
            <a:r>
              <a:rPr lang="en-US">
                <a:ea typeface="Lato"/>
                <a:cs typeface="Lato"/>
              </a:rPr>
              <a:t>The total duration for this visit is 54 and therefore 4 units</a:t>
            </a:r>
          </a:p>
          <a:p>
            <a:r>
              <a:rPr lang="en-US">
                <a:ea typeface="Lato"/>
                <a:cs typeface="Lato"/>
              </a:rPr>
              <a:t>The total duration was rounded up to 4 units even though the visit was less than an hour as the visit minutes were greater than or equal to 53 minutes (see the table on the previous slide)</a:t>
            </a:r>
            <a:endParaRPr lang="en-US"/>
          </a:p>
          <a:p>
            <a:endParaRPr lang="en-US">
              <a:ea typeface="Lato"/>
              <a:cs typeface="Lato"/>
            </a:endParaRPr>
          </a:p>
          <a:p>
            <a:r>
              <a:rPr lang="en-US">
                <a:ea typeface="Lato"/>
                <a:cs typeface="Lato"/>
              </a:rPr>
              <a:t>The claim would need to have units of 4 or less to match this visit.</a:t>
            </a:r>
          </a:p>
          <a:p>
            <a:endParaRPr lang="en-US">
              <a:ea typeface="Lato"/>
              <a:cs typeface="Lato"/>
            </a:endParaRPr>
          </a:p>
          <a:p>
            <a:r>
              <a:rPr lang="en-US">
                <a:ea typeface="Lato"/>
                <a:cs typeface="Lato"/>
              </a:rPr>
              <a:t>Note: The visit's total duration is rounded (not rounded at the individual clock in and clock out times).  </a:t>
            </a:r>
          </a:p>
          <a:p>
            <a:endParaRPr lang="en-US">
              <a:ea typeface="Lato"/>
              <a:cs typeface="Lato"/>
            </a:endParaRPr>
          </a:p>
        </p:txBody>
      </p:sp>
      <p:sp>
        <p:nvSpPr>
          <p:cNvPr id="8" name="Title 7">
            <a:extLst>
              <a:ext uri="{FF2B5EF4-FFF2-40B4-BE49-F238E27FC236}">
                <a16:creationId xmlns:a16="http://schemas.microsoft.com/office/drawing/2014/main" id="{49201B48-6FBE-2872-27AC-65EC7633E6D1}"/>
              </a:ext>
            </a:extLst>
          </p:cNvPr>
          <p:cNvSpPr>
            <a:spLocks noGrp="1"/>
          </p:cNvSpPr>
          <p:nvPr>
            <p:ph type="title"/>
          </p:nvPr>
        </p:nvSpPr>
        <p:spPr/>
        <p:txBody>
          <a:bodyPr lIns="91440" tIns="45720" rIns="91440" bIns="45720" anchor="ctr"/>
          <a:lstStyle/>
          <a:p>
            <a:r>
              <a:rPr lang="en-US">
                <a:latin typeface="Graphik"/>
              </a:rPr>
              <a:t>Units/Rounding Rule Examples</a:t>
            </a:r>
            <a:endParaRPr lang="en-US"/>
          </a:p>
        </p:txBody>
      </p:sp>
    </p:spTree>
    <p:extLst>
      <p:ext uri="{BB962C8B-B14F-4D97-AF65-F5344CB8AC3E}">
        <p14:creationId xmlns:p14="http://schemas.microsoft.com/office/powerpoint/2010/main" val="745532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D509E-03CC-1D58-8013-4B3D8C52A7B6}"/>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A52F80F-5962-EC5C-9517-AC296B172EC8}"/>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C06F3AE6-1F62-7468-BD19-D698F9CD905B}"/>
              </a:ext>
            </a:extLst>
          </p:cNvPr>
          <p:cNvSpPr txBox="1"/>
          <p:nvPr/>
        </p:nvSpPr>
        <p:spPr>
          <a:xfrm>
            <a:off x="342900" y="967365"/>
            <a:ext cx="11322627" cy="2862322"/>
          </a:xfrm>
          <a:prstGeom prst="rect">
            <a:avLst/>
          </a:prstGeom>
          <a:noFill/>
        </p:spPr>
        <p:txBody>
          <a:bodyPr wrap="square" lIns="91440" tIns="45720" rIns="91440" bIns="45720" rtlCol="0" anchor="t">
            <a:spAutoFit/>
          </a:bodyPr>
          <a:lstStyle/>
          <a:p>
            <a:r>
              <a:rPr lang="en-US">
                <a:ea typeface="Lato"/>
                <a:cs typeface="Lato"/>
              </a:rPr>
              <a:t>  </a:t>
            </a:r>
          </a:p>
          <a:p>
            <a:r>
              <a:rPr lang="en-US" b="1">
                <a:ea typeface="Lato"/>
                <a:cs typeface="Lato"/>
              </a:rPr>
              <a:t>Example of units calculation for a Per Diem service</a:t>
            </a:r>
          </a:p>
          <a:p>
            <a:endParaRPr lang="en-US">
              <a:ea typeface="Lato"/>
              <a:cs typeface="Lato"/>
            </a:endParaRPr>
          </a:p>
          <a:p>
            <a:r>
              <a:rPr lang="en-US">
                <a:ea typeface="Lato"/>
                <a:cs typeface="Lato"/>
              </a:rPr>
              <a:t>A visit with a Per Diem/Per Visit unit of measure S9131 (</a:t>
            </a:r>
            <a:r>
              <a:rPr lang="en-US">
                <a:ea typeface="+mn-lt"/>
                <a:cs typeface="+mn-lt"/>
              </a:rPr>
              <a:t>ABI-MFP - Physical Therapy</a:t>
            </a:r>
            <a:r>
              <a:rPr lang="en-US">
                <a:ea typeface="Lato"/>
                <a:cs typeface="Lato"/>
              </a:rPr>
              <a:t>) has:</a:t>
            </a:r>
          </a:p>
          <a:p>
            <a:r>
              <a:rPr lang="en-US">
                <a:ea typeface="Lato"/>
                <a:cs typeface="Lato"/>
              </a:rPr>
              <a:t>Clock In Time at 9:12am and a Clock Out Time at 10:47pm. The total duration for this visit is 95 minutes, but since it is a per visit service, the unit is 1 regardless of the total duration length.</a:t>
            </a:r>
          </a:p>
          <a:p>
            <a:endParaRPr lang="en-US">
              <a:ea typeface="Lato"/>
              <a:cs typeface="Lato"/>
            </a:endParaRPr>
          </a:p>
          <a:p>
            <a:r>
              <a:rPr lang="en-US">
                <a:ea typeface="Lato"/>
                <a:cs typeface="Lato"/>
              </a:rPr>
              <a:t>The claim would have 1 unit and the visit would have 1 unit and the claim and visit would match.</a:t>
            </a:r>
          </a:p>
          <a:p>
            <a:endParaRPr lang="en-US">
              <a:ea typeface="Lato"/>
              <a:cs typeface="Lato"/>
            </a:endParaRPr>
          </a:p>
          <a:p>
            <a:endParaRPr lang="en-US">
              <a:ea typeface="+mn-lt"/>
              <a:cs typeface="+mn-lt"/>
            </a:endParaRPr>
          </a:p>
        </p:txBody>
      </p:sp>
      <p:sp>
        <p:nvSpPr>
          <p:cNvPr id="8" name="Title 7">
            <a:extLst>
              <a:ext uri="{FF2B5EF4-FFF2-40B4-BE49-F238E27FC236}">
                <a16:creationId xmlns:a16="http://schemas.microsoft.com/office/drawing/2014/main" id="{D99FF897-42AA-3E47-C26E-C3D5C97D67F4}"/>
              </a:ext>
            </a:extLst>
          </p:cNvPr>
          <p:cNvSpPr>
            <a:spLocks noGrp="1"/>
          </p:cNvSpPr>
          <p:nvPr>
            <p:ph type="title"/>
          </p:nvPr>
        </p:nvSpPr>
        <p:spPr/>
        <p:txBody>
          <a:bodyPr lIns="91440" tIns="45720" rIns="91440" bIns="45720" anchor="ctr"/>
          <a:lstStyle/>
          <a:p>
            <a:r>
              <a:rPr lang="en-US">
                <a:latin typeface="Graphik"/>
              </a:rPr>
              <a:t>Units/Rounding Rule Examples</a:t>
            </a:r>
            <a:endParaRPr lang="en-US"/>
          </a:p>
        </p:txBody>
      </p:sp>
    </p:spTree>
    <p:extLst>
      <p:ext uri="{BB962C8B-B14F-4D97-AF65-F5344CB8AC3E}">
        <p14:creationId xmlns:p14="http://schemas.microsoft.com/office/powerpoint/2010/main" val="259335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4E72C-4744-EF41-25C4-B289D0CD51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B4FEA1-075E-0BB8-7C21-ECA6C416E1A4}"/>
              </a:ext>
            </a:extLst>
          </p:cNvPr>
          <p:cNvSpPr/>
          <p:nvPr/>
        </p:nvSpPr>
        <p:spPr>
          <a:xfrm>
            <a:off x="0" y="905164"/>
            <a:ext cx="12192000" cy="595283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36DD263-266A-42B5-29C2-6BFE617E1788}"/>
              </a:ext>
            </a:extLst>
          </p:cNvPr>
          <p:cNvSpPr>
            <a:spLocks noGrp="1"/>
          </p:cNvSpPr>
          <p:nvPr>
            <p:ph type="title"/>
          </p:nvPr>
        </p:nvSpPr>
        <p:spPr>
          <a:prstGeom prst="rect">
            <a:avLst/>
          </a:prstGeom>
        </p:spPr>
        <p:txBody>
          <a:bodyPr/>
          <a:lstStyle/>
          <a:p>
            <a:pPr lvl="0"/>
            <a:r>
              <a:rPr lang="en-US" noProof="0"/>
              <a:t>Helpful Resources</a:t>
            </a:r>
          </a:p>
        </p:txBody>
      </p:sp>
    </p:spTree>
    <p:extLst>
      <p:ext uri="{BB962C8B-B14F-4D97-AF65-F5344CB8AC3E}">
        <p14:creationId xmlns:p14="http://schemas.microsoft.com/office/powerpoint/2010/main" val="483236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8299-BEFD-FA67-94A3-9E2398CC9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256F1-FD59-07E3-0763-4A0EC8F2FCCA}"/>
              </a:ext>
            </a:extLst>
          </p:cNvPr>
          <p:cNvSpPr>
            <a:spLocks noGrp="1"/>
          </p:cNvSpPr>
          <p:nvPr>
            <p:ph type="title"/>
          </p:nvPr>
        </p:nvSpPr>
        <p:spPr>
          <a:prstGeom prst="rect">
            <a:avLst/>
          </a:prstGeom>
        </p:spPr>
        <p:txBody>
          <a:bodyPr lIns="91440" tIns="45720" rIns="91440" bIns="45720" anchor="ctr"/>
          <a:lstStyle/>
          <a:p>
            <a:r>
              <a:rPr lang="en-US">
                <a:latin typeface="Graphik"/>
                <a:ea typeface="Lato"/>
                <a:cs typeface="Lato"/>
              </a:rPr>
              <a:t>Sandata Knowledge Base – Helpful, Quick Links</a:t>
            </a:r>
          </a:p>
        </p:txBody>
      </p:sp>
      <p:sp>
        <p:nvSpPr>
          <p:cNvPr id="8" name="TextBox 7">
            <a:extLst>
              <a:ext uri="{FF2B5EF4-FFF2-40B4-BE49-F238E27FC236}">
                <a16:creationId xmlns:a16="http://schemas.microsoft.com/office/drawing/2014/main" id="{33BEC850-5A6E-0498-1C0E-54F4A5DD0F6D}"/>
              </a:ext>
            </a:extLst>
          </p:cNvPr>
          <p:cNvSpPr txBox="1"/>
          <p:nvPr/>
        </p:nvSpPr>
        <p:spPr>
          <a:xfrm>
            <a:off x="556591" y="1630017"/>
            <a:ext cx="4959626" cy="3693319"/>
          </a:xfrm>
          <a:prstGeom prst="rect">
            <a:avLst/>
          </a:prstGeom>
          <a:noFill/>
        </p:spPr>
        <p:txBody>
          <a:bodyPr wrap="square" lIns="91440" tIns="45720" rIns="91440" bIns="45720" rtlCol="0" anchor="t">
            <a:spAutoFit/>
          </a:bodyPr>
          <a:lstStyle/>
          <a:p>
            <a:r>
              <a:rPr lang="en-US" b="1">
                <a:latin typeface="Graphik" panose="020B0503030202060203" pitchFamily="34" charset="0"/>
                <a:ea typeface="Lato" panose="020F0502020204030203" pitchFamily="34" charset="0"/>
                <a:cs typeface="Lato" panose="020F0502020204030203" pitchFamily="34" charset="0"/>
              </a:rPr>
              <a:t>Sandata EVV Providers</a:t>
            </a:r>
          </a:p>
          <a:p>
            <a:endParaRPr lang="en-US" b="1">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3"/>
              </a:rPr>
              <a:t>Sandata EVV Enhanced</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4"/>
              </a:rPr>
              <a:t>Adding Clients</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5"/>
              </a:rPr>
              <a:t>Adding Mobile App Device Access for Employee</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6"/>
              </a:rPr>
              <a:t>Sandata Mobile Connect (SMC) Resources</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7"/>
              </a:rPr>
              <a:t>Visit Maintenance</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3"/>
              </a:rPr>
              <a:t>Reports Listing</a:t>
            </a:r>
          </a:p>
        </p:txBody>
      </p:sp>
      <p:sp>
        <p:nvSpPr>
          <p:cNvPr id="10" name="TextBox 9">
            <a:extLst>
              <a:ext uri="{FF2B5EF4-FFF2-40B4-BE49-F238E27FC236}">
                <a16:creationId xmlns:a16="http://schemas.microsoft.com/office/drawing/2014/main" id="{BEB67B35-2323-902B-DB38-1975756CBF79}"/>
              </a:ext>
            </a:extLst>
          </p:cNvPr>
          <p:cNvSpPr txBox="1"/>
          <p:nvPr/>
        </p:nvSpPr>
        <p:spPr>
          <a:xfrm>
            <a:off x="6523383" y="1630017"/>
            <a:ext cx="4959626" cy="3970318"/>
          </a:xfrm>
          <a:prstGeom prst="rect">
            <a:avLst/>
          </a:prstGeom>
          <a:noFill/>
        </p:spPr>
        <p:txBody>
          <a:bodyPr wrap="square" lIns="91440" tIns="45720" rIns="91440" bIns="45720" rtlCol="0" anchor="t">
            <a:spAutoFit/>
          </a:bodyPr>
          <a:lstStyle/>
          <a:p>
            <a:r>
              <a:rPr lang="en-US" b="1" err="1">
                <a:latin typeface="Graphik"/>
                <a:ea typeface="Lato"/>
                <a:cs typeface="Lato"/>
              </a:rPr>
              <a:t>AltEVV</a:t>
            </a:r>
            <a:r>
              <a:rPr lang="en-US" b="1">
                <a:latin typeface="Graphik"/>
                <a:ea typeface="Lato"/>
                <a:cs typeface="Lato"/>
              </a:rPr>
              <a:t> Providers</a:t>
            </a:r>
          </a:p>
          <a:p>
            <a:endParaRPr lang="en-US" b="1">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8"/>
              </a:rPr>
              <a:t>Sandata Aggregator</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9"/>
              </a:rPr>
              <a:t>Visit Review</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8"/>
              </a:rPr>
              <a:t>Reports Listing</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10"/>
              </a:rPr>
              <a:t>Massachusetts EOHHS Alternative EVV Technical Specifications</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Graphik"/>
                <a:ea typeface="Lato"/>
                <a:cs typeface="Lato"/>
                <a:hlinkClick r:id="rId11"/>
              </a:rPr>
              <a:t>Vendor Solutions FAQs</a:t>
            </a: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a:latin typeface="Graphik" panose="020B050303020206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81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F995-F30A-E7E0-F4F5-BD830474E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BA1E0-49C3-8B57-7273-25BBCEDA93CE}"/>
              </a:ext>
            </a:extLst>
          </p:cNvPr>
          <p:cNvSpPr>
            <a:spLocks noGrp="1"/>
          </p:cNvSpPr>
          <p:nvPr>
            <p:ph type="title"/>
          </p:nvPr>
        </p:nvSpPr>
        <p:spPr>
          <a:prstGeom prst="rect">
            <a:avLst/>
          </a:prstGeom>
        </p:spPr>
        <p:txBody>
          <a:bodyPr/>
          <a:lstStyle/>
          <a:p>
            <a:r>
              <a:rPr lang="en-US"/>
              <a:t>Provider Resources</a:t>
            </a:r>
          </a:p>
        </p:txBody>
      </p:sp>
      <p:sp>
        <p:nvSpPr>
          <p:cNvPr id="4" name="TextBox 3">
            <a:extLst>
              <a:ext uri="{FF2B5EF4-FFF2-40B4-BE49-F238E27FC236}">
                <a16:creationId xmlns:a16="http://schemas.microsoft.com/office/drawing/2014/main" id="{B76FA080-6F88-FEA5-D609-7F6613533C24}"/>
              </a:ext>
            </a:extLst>
          </p:cNvPr>
          <p:cNvSpPr txBox="1"/>
          <p:nvPr/>
        </p:nvSpPr>
        <p:spPr>
          <a:xfrm>
            <a:off x="486833" y="1432393"/>
            <a:ext cx="4213070" cy="1415772"/>
          </a:xfrm>
          <a:prstGeom prst="rect">
            <a:avLst/>
          </a:prstGeom>
          <a:noFill/>
        </p:spPr>
        <p:txBody>
          <a:bodyPr wrap="square" rtlCol="0">
            <a:spAutoFit/>
          </a:bodyPr>
          <a:lstStyle/>
          <a:p>
            <a:r>
              <a:rPr lang="en-US" sz="2400" b="1">
                <a:solidFill>
                  <a:srgbClr val="ED7D31"/>
                </a:solidFill>
                <a:latin typeface="Graphik" panose="020B0503030202060203" pitchFamily="34" charset="0"/>
                <a:ea typeface="Lato" panose="020F0502020204030203" pitchFamily="34" charset="0"/>
                <a:cs typeface="Lato" panose="020F0502020204030203" pitchFamily="34" charset="0"/>
              </a:rPr>
              <a:t>Sandata Learn </a:t>
            </a:r>
            <a:r>
              <a:rPr lang="en-US" sz="2400" b="1">
                <a:latin typeface="Graphik" panose="020B0503030202060203" pitchFamily="34" charset="0"/>
                <a:ea typeface="Lato" panose="020F0502020204030203" pitchFamily="34" charset="0"/>
                <a:cs typeface="Lato" panose="020F0502020204030203" pitchFamily="34" charset="0"/>
              </a:rPr>
              <a:t>is:</a:t>
            </a:r>
          </a:p>
          <a:p>
            <a:endParaRPr lang="en-US" sz="1400" b="1">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a:latin typeface="Graphik" panose="020B0503030202060203" pitchFamily="34" charset="0"/>
                <a:ea typeface="Lato" panose="020F0502020204030203" pitchFamily="34" charset="0"/>
                <a:cs typeface="Lato" panose="020F0502020204030203" pitchFamily="34" charset="0"/>
              </a:rPr>
              <a:t>Sandata EVV System LMS (Account Required)</a:t>
            </a:r>
          </a:p>
        </p:txBody>
      </p:sp>
      <p:pic>
        <p:nvPicPr>
          <p:cNvPr id="5" name="Picture 4">
            <a:extLst>
              <a:ext uri="{FF2B5EF4-FFF2-40B4-BE49-F238E27FC236}">
                <a16:creationId xmlns:a16="http://schemas.microsoft.com/office/drawing/2014/main" id="{2AEB6EA5-6457-550A-AEA9-B04E0F308B2A}"/>
              </a:ext>
            </a:extLst>
          </p:cNvPr>
          <p:cNvPicPr>
            <a:picLocks noChangeAspect="1"/>
          </p:cNvPicPr>
          <p:nvPr/>
        </p:nvPicPr>
        <p:blipFill>
          <a:blip r:embed="rId3"/>
          <a:stretch>
            <a:fillRect/>
          </a:stretch>
        </p:blipFill>
        <p:spPr>
          <a:xfrm>
            <a:off x="4894263" y="1086908"/>
            <a:ext cx="6848475" cy="546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534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433D-FDEA-1464-88C6-C7441BA69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D65EA-F474-DA75-4AF0-C5E3F48BEB71}"/>
              </a:ext>
            </a:extLst>
          </p:cNvPr>
          <p:cNvSpPr>
            <a:spLocks noGrp="1"/>
          </p:cNvSpPr>
          <p:nvPr>
            <p:ph type="title"/>
          </p:nvPr>
        </p:nvSpPr>
        <p:spPr>
          <a:prstGeom prst="rect">
            <a:avLst/>
          </a:prstGeom>
        </p:spPr>
        <p:txBody>
          <a:bodyPr/>
          <a:lstStyle/>
          <a:p>
            <a:r>
              <a:rPr lang="en-US"/>
              <a:t>State Resources</a:t>
            </a:r>
          </a:p>
        </p:txBody>
      </p:sp>
      <p:sp>
        <p:nvSpPr>
          <p:cNvPr id="4" name="TextBox 3">
            <a:extLst>
              <a:ext uri="{FF2B5EF4-FFF2-40B4-BE49-F238E27FC236}">
                <a16:creationId xmlns:a16="http://schemas.microsoft.com/office/drawing/2014/main" id="{9E2A565B-D68B-D4D4-2DB8-D1CD4BC5CD59}"/>
              </a:ext>
            </a:extLst>
          </p:cNvPr>
          <p:cNvSpPr txBox="1"/>
          <p:nvPr/>
        </p:nvSpPr>
        <p:spPr>
          <a:xfrm>
            <a:off x="759431" y="1256467"/>
            <a:ext cx="10515600"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Graphik" panose="020B0503030202060203" pitchFamily="34" charset="0"/>
                <a:ea typeface="Lato"/>
                <a:cs typeface="Lato"/>
              </a:rPr>
              <a:t>EOHHS will continue to provide any EVV program updates on the </a:t>
            </a:r>
            <a:r>
              <a:rPr lang="en-US" sz="2000">
                <a:latin typeface="Graphik" panose="020B0503030202060203" pitchFamily="34" charset="0"/>
                <a:ea typeface="Lato"/>
                <a:cs typeface="Lato"/>
                <a:hlinkClick r:id="rId3"/>
              </a:rPr>
              <a:t>MA-EOHHS EVV website</a:t>
            </a:r>
            <a:r>
              <a:rPr lang="en-US" sz="2000">
                <a:latin typeface="Graphik" panose="020B0503030202060203" pitchFamily="34" charset="0"/>
                <a:ea typeface="Lato"/>
                <a:cs typeface="Lato"/>
              </a:rPr>
              <a:t>.   </a:t>
            </a:r>
            <a:endParaRPr lang="en-US" sz="2000">
              <a:cs typeface="Arial"/>
            </a:endParaRPr>
          </a:p>
          <a:p>
            <a:pPr marL="342900" indent="-342900">
              <a:buFont typeface="Arial" panose="020B0604020202020204" pitchFamily="34" charset="0"/>
              <a:buChar char="•"/>
            </a:pPr>
            <a:endParaRPr lang="en-US" sz="2000">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a:latin typeface="Graphik" panose="020B0503030202060203" pitchFamily="34" charset="0"/>
                <a:ea typeface="Lato"/>
                <a:cs typeface="Lato"/>
              </a:rPr>
              <a:t>For more information on claims edits and reason codes, check out the </a:t>
            </a:r>
            <a:r>
              <a:rPr lang="en-US" sz="2000">
                <a:latin typeface="Graphik" panose="020B0503030202060203" pitchFamily="34" charset="0"/>
                <a:ea typeface="Lato"/>
                <a:cs typeface="Lato"/>
                <a:hlinkClick r:id="rId4"/>
              </a:rPr>
              <a:t>MA EVV Edits and Reason Codes Guide</a:t>
            </a:r>
            <a:r>
              <a:rPr lang="en-US" sz="2000">
                <a:latin typeface="Graphik" panose="020B0503030202060203" pitchFamily="34" charset="0"/>
                <a:ea typeface="Lato"/>
                <a:cs typeface="Lato"/>
              </a:rPr>
              <a:t>.</a:t>
            </a:r>
          </a:p>
          <a:p>
            <a:pPr marL="342900" indent="-342900">
              <a:buFont typeface="Arial" panose="020B0604020202020204" pitchFamily="34" charset="0"/>
              <a:buChar char="•"/>
            </a:pPr>
            <a:endParaRPr lang="en-US" sz="2000">
              <a:latin typeface="Arial"/>
              <a:ea typeface="Lato"/>
              <a:cs typeface="Arial"/>
            </a:endParaRPr>
          </a:p>
          <a:p>
            <a:pPr marL="342900" indent="-342900">
              <a:buFont typeface="Arial" panose="020B0604020202020204" pitchFamily="34" charset="0"/>
              <a:buChar char="•"/>
            </a:pPr>
            <a:r>
              <a:rPr lang="en-US" sz="2000">
                <a:latin typeface="Graphik" panose="020B0503030202060203" pitchFamily="34" charset="0"/>
                <a:ea typeface="Lato"/>
                <a:cs typeface="Lato"/>
              </a:rPr>
              <a:t>Review how to run MA EVV Compliance reporting on the </a:t>
            </a:r>
            <a:r>
              <a:rPr lang="en-US" sz="2000">
                <a:latin typeface="Graphik" panose="020B0503030202060203" pitchFamily="34" charset="0"/>
                <a:ea typeface="Lato"/>
                <a:cs typeface="Lato"/>
                <a:hlinkClick r:id="rId3"/>
              </a:rPr>
              <a:t>MA-EOHHS EVV website</a:t>
            </a:r>
            <a:r>
              <a:rPr lang="en-US" sz="2000">
                <a:latin typeface="Graphik" panose="020B0503030202060203" pitchFamily="34" charset="0"/>
                <a:ea typeface="Lato"/>
                <a:cs typeface="Lato"/>
              </a:rPr>
              <a:t>.   </a:t>
            </a:r>
          </a:p>
          <a:p>
            <a:pPr marL="342900" indent="-342900">
              <a:buFont typeface="Arial" panose="020B0604020202020204" pitchFamily="34" charset="0"/>
              <a:buChar char="•"/>
            </a:pPr>
            <a:endParaRPr lang="en-US" sz="2000">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a:latin typeface="Graphik" panose="020B0503030202060203" pitchFamily="34" charset="0"/>
                <a:ea typeface="Lato"/>
                <a:cs typeface="Lato"/>
              </a:rPr>
              <a:t>Specific program updates can be found on the </a:t>
            </a:r>
            <a:r>
              <a:rPr lang="en-US" sz="2000">
                <a:solidFill>
                  <a:srgbClr val="0563C1"/>
                </a:solidFill>
                <a:latin typeface="Graphik" panose="020B0503030202060203" pitchFamily="34" charset="0"/>
                <a:ea typeface="Lato"/>
                <a:cs typeface="Arial"/>
                <a:hlinkClick r:id="rId5">
                  <a:extLst>
                    <a:ext uri="{A12FA001-AC4F-418D-AE19-62706E023703}">
                      <ahyp:hlinkClr xmlns:ahyp="http://schemas.microsoft.com/office/drawing/2018/hyperlinkcolor" val="tx"/>
                    </a:ext>
                  </a:extLst>
                </a:hlinkClick>
              </a:rPr>
              <a:t>MassHealth </a:t>
            </a:r>
            <a:r>
              <a:rPr lang="en-US" sz="2000">
                <a:solidFill>
                  <a:srgbClr val="0563C1"/>
                </a:solidFill>
                <a:latin typeface="Graphik" panose="020B0503030202060203" pitchFamily="34" charset="0"/>
                <a:ea typeface="+mn-lt"/>
                <a:cs typeface="+mn-lt"/>
                <a:hlinkClick r:id="rId5">
                  <a:extLst>
                    <a:ext uri="{A12FA001-AC4F-418D-AE19-62706E023703}">
                      <ahyp:hlinkClr xmlns:ahyp="http://schemas.microsoft.com/office/drawing/2018/hyperlinkcolor" val="tx"/>
                    </a:ext>
                  </a:extLst>
                </a:hlinkClick>
              </a:rPr>
              <a:t>provider bulletins by provider type D - H | Mass.gov</a:t>
            </a:r>
            <a:r>
              <a:rPr lang="en-US" sz="2000">
                <a:latin typeface="Graphik" panose="020B0503030202060203" pitchFamily="34" charset="0"/>
                <a:ea typeface="+mn-lt"/>
                <a:cs typeface="+mn-lt"/>
              </a:rPr>
              <a:t>.</a:t>
            </a:r>
          </a:p>
          <a:p>
            <a:pPr marL="342900" indent="-342900">
              <a:buFont typeface="Arial" panose="020B0604020202020204" pitchFamily="34" charset="0"/>
              <a:buChar char="•"/>
            </a:pPr>
            <a:endParaRPr lang="en-US" sz="2000">
              <a:latin typeface="Graphik" panose="020B0503030202060203" pitchFamily="34" charset="0"/>
              <a:ea typeface="+mn-lt"/>
              <a:cs typeface="+mn-lt"/>
            </a:endParaRPr>
          </a:p>
          <a:p>
            <a:pPr marL="342900" indent="-342900">
              <a:buFont typeface="Arial" panose="020B0604020202020204" pitchFamily="34" charset="0"/>
              <a:buChar char="•"/>
            </a:pPr>
            <a:r>
              <a:rPr lang="en-US" sz="2000">
                <a:latin typeface="Graphik" panose="020B0503030202060203" pitchFamily="34" charset="0"/>
                <a:ea typeface="Lato"/>
                <a:cs typeface="Lato"/>
              </a:rPr>
              <a:t>If you need assistance with your Remittance Advice or claim processing, please contact MassHealth at (800) 841-2900 or </a:t>
            </a:r>
            <a:r>
              <a:rPr lang="en-US" sz="2000" u="sng">
                <a:solidFill>
                  <a:srgbClr val="0563C1"/>
                </a:solidFill>
                <a:latin typeface="Graphik" panose="020B0503030202060203" pitchFamily="34" charset="0"/>
                <a:ea typeface="Lato"/>
                <a:cs typeface="Lato"/>
              </a:rPr>
              <a:t>provider@masshealthquestions.com</a:t>
            </a:r>
            <a:r>
              <a:rPr lang="en-US" sz="2000">
                <a:latin typeface="Graphik" panose="020B0503030202060203" pitchFamily="34" charset="0"/>
                <a:ea typeface="Lato"/>
                <a:cs typeface="Lato"/>
              </a:rPr>
              <a:t>.</a:t>
            </a:r>
          </a:p>
          <a:p>
            <a:pPr marL="342900" indent="-342900">
              <a:buFont typeface="Arial" panose="020B0604020202020204" pitchFamily="34" charset="0"/>
              <a:buChar char="•"/>
            </a:pPr>
            <a:endParaRPr lang="en-US" sz="2000" i="1">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a:latin typeface="Graphik" panose="020B0503030202060203" pitchFamily="34" charset="0"/>
                <a:ea typeface="Lato"/>
                <a:cs typeface="Lato"/>
              </a:rPr>
              <a:t>For policy questions on the Massachusetts EVV program, please email </a:t>
            </a:r>
            <a:r>
              <a:rPr lang="en-US" sz="2000">
                <a:solidFill>
                  <a:srgbClr val="0563C1"/>
                </a:solidFill>
                <a:latin typeface="Graphik" panose="020B0503030202060203" pitchFamily="34" charset="0"/>
                <a:ea typeface="Lato"/>
                <a:cs typeface="Lato"/>
                <a:hlinkClick r:id="rId6">
                  <a:extLst>
                    <a:ext uri="{A12FA001-AC4F-418D-AE19-62706E023703}">
                      <ahyp:hlinkClr xmlns:ahyp="http://schemas.microsoft.com/office/drawing/2018/hyperlinkcolor" val="tx"/>
                    </a:ext>
                  </a:extLst>
                </a:hlinkClick>
              </a:rPr>
              <a:t>EVVfeedback@Mass.gov</a:t>
            </a:r>
            <a:r>
              <a:rPr lang="en-US" sz="2000">
                <a:latin typeface="Graphik" panose="020B0503030202060203" pitchFamily="34" charset="0"/>
                <a:ea typeface="Lato"/>
                <a:cs typeface="Lato"/>
              </a:rPr>
              <a:t>.  </a:t>
            </a:r>
          </a:p>
        </p:txBody>
      </p:sp>
    </p:spTree>
    <p:extLst>
      <p:ext uri="{BB962C8B-B14F-4D97-AF65-F5344CB8AC3E}">
        <p14:creationId xmlns:p14="http://schemas.microsoft.com/office/powerpoint/2010/main" val="1966681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3CD24-3EF5-F0A0-AD77-3BAD47B44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FE9A6-330E-8060-EF70-22EF5C41D2C5}"/>
              </a:ext>
            </a:extLst>
          </p:cNvPr>
          <p:cNvSpPr>
            <a:spLocks noGrp="1"/>
          </p:cNvSpPr>
          <p:nvPr>
            <p:ph type="title"/>
          </p:nvPr>
        </p:nvSpPr>
        <p:spPr>
          <a:prstGeom prst="rect">
            <a:avLst/>
          </a:prstGeom>
        </p:spPr>
        <p:txBody>
          <a:bodyPr/>
          <a:lstStyle/>
          <a:p>
            <a:r>
              <a:rPr lang="en-US"/>
              <a:t>Key Takeaways</a:t>
            </a:r>
          </a:p>
        </p:txBody>
      </p:sp>
      <p:sp>
        <p:nvSpPr>
          <p:cNvPr id="3" name="Rectangle 1">
            <a:extLst>
              <a:ext uri="{FF2B5EF4-FFF2-40B4-BE49-F238E27FC236}">
                <a16:creationId xmlns:a16="http://schemas.microsoft.com/office/drawing/2014/main" id="{53B460C9-9A56-5B6D-56D6-B85C4C745373}"/>
              </a:ext>
            </a:extLst>
          </p:cNvPr>
          <p:cNvSpPr>
            <a:spLocks noChangeArrowheads="1"/>
          </p:cNvSpPr>
          <p:nvPr/>
        </p:nvSpPr>
        <p:spPr bwMode="auto">
          <a:xfrm>
            <a:off x="0" y="-38099"/>
            <a:ext cx="65"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01E11B06-17FC-52CF-DFD7-2C74453F366F}"/>
              </a:ext>
            </a:extLst>
          </p:cNvPr>
          <p:cNvSpPr txBox="1"/>
          <p:nvPr/>
        </p:nvSpPr>
        <p:spPr>
          <a:xfrm>
            <a:off x="341746" y="1357745"/>
            <a:ext cx="10491665"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latin typeface="Graphik" panose="020B0503030202060203" pitchFamily="34" charset="0"/>
                <a:ea typeface="Lato"/>
                <a:cs typeface="Lato"/>
              </a:rPr>
              <a:t>Know your Massachusetts Payer and Program specific EVV Compliance requirements</a:t>
            </a:r>
          </a:p>
          <a:p>
            <a:pPr marL="342900" indent="-342900">
              <a:buFont typeface="Arial" panose="020B0604020202020204" pitchFamily="34" charset="0"/>
              <a:buChar char="•"/>
            </a:pPr>
            <a:endParaRPr lang="en-US" sz="2400">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a:latin typeface="Graphik" panose="020B0503030202060203" pitchFamily="34" charset="0"/>
                <a:ea typeface="Lato"/>
                <a:cs typeface="Lato"/>
              </a:rPr>
              <a:t>Review your RA for EVV reason codes and edits and take corrective action if needed to prepare for Hard Edits</a:t>
            </a:r>
          </a:p>
          <a:p>
            <a:endParaRPr lang="en-US" sz="2400">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a:latin typeface="Graphik" panose="020B0503030202060203" pitchFamily="34" charset="0"/>
                <a:ea typeface="Lato"/>
                <a:cs typeface="Lato"/>
              </a:rPr>
              <a:t>Quickly identify the root causes of exceptions and take prompt corrective action</a:t>
            </a:r>
          </a:p>
          <a:p>
            <a:pPr marL="342900" indent="-342900">
              <a:buFont typeface="Arial" panose="020B0604020202020204" pitchFamily="34" charset="0"/>
              <a:buChar char="•"/>
            </a:pPr>
            <a:endParaRPr lang="en-US" sz="2400">
              <a:latin typeface="Graphik" panose="020B050303020206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a:latin typeface="Graphik" panose="020B0503030202060203" pitchFamily="34" charset="0"/>
                <a:ea typeface="Lato"/>
                <a:cs typeface="Lato"/>
              </a:rPr>
              <a:t>Seek information on provided resources</a:t>
            </a:r>
          </a:p>
          <a:p>
            <a:pPr marL="342900" indent="-342900">
              <a:buFont typeface="Arial" panose="020B0604020202020204" pitchFamily="34" charset="0"/>
              <a:buChar char="•"/>
            </a:pPr>
            <a:endParaRPr lang="en-US" sz="2400">
              <a:latin typeface="Graphik" panose="020B0503030202060203" pitchFamily="34" charset="0"/>
              <a:ea typeface="Lato"/>
              <a:cs typeface="Lato"/>
            </a:endParaRPr>
          </a:p>
          <a:p>
            <a:pPr marL="342900" indent="-342900">
              <a:buFont typeface="Arial" panose="020B0604020202020204" pitchFamily="34" charset="0"/>
              <a:buChar char="•"/>
            </a:pPr>
            <a:r>
              <a:rPr lang="en-US" sz="2400">
                <a:latin typeface="Graphik" panose="020B0503030202060203" pitchFamily="34" charset="0"/>
                <a:ea typeface="Lato"/>
                <a:cs typeface="Lato"/>
              </a:rPr>
              <a:t>Attend the upcoming Live Training Sessions 2 &amp; 3</a:t>
            </a:r>
            <a:endParaRPr lang="en-US" sz="2400">
              <a:latin typeface="Graphik" panose="020B050303020206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0658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1D2C-B2CA-87DB-50CC-200CDD74B8E4}"/>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97948C22-FC14-9162-3F1C-2B16723D53EC}"/>
              </a:ext>
            </a:extLst>
          </p:cNvPr>
          <p:cNvSpPr txBox="1">
            <a:spLocks/>
          </p:cNvSpPr>
          <p:nvPr/>
        </p:nvSpPr>
        <p:spPr>
          <a:xfrm>
            <a:off x="341746" y="304583"/>
            <a:ext cx="11111346" cy="662782"/>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Graphik"/>
              </a:rPr>
              <a:t>Session Presenters</a:t>
            </a:r>
            <a:endParaRPr lang="en-US"/>
          </a:p>
        </p:txBody>
      </p:sp>
      <p:pic>
        <p:nvPicPr>
          <p:cNvPr id="2" name="Picture 1">
            <a:extLst>
              <a:ext uri="{FF2B5EF4-FFF2-40B4-BE49-F238E27FC236}">
                <a16:creationId xmlns:a16="http://schemas.microsoft.com/office/drawing/2014/main" id="{31C08B0E-AFDA-02A3-C12F-8AF0F5F869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 t="1524" r="69" b="31856"/>
          <a:stretch/>
        </p:blipFill>
        <p:spPr bwMode="auto">
          <a:xfrm>
            <a:off x="947217" y="2363746"/>
            <a:ext cx="2119313" cy="2119313"/>
          </a:xfrm>
          <a:prstGeom prst="ellipse">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 name="Content Placeholder 1">
            <a:extLst>
              <a:ext uri="{FF2B5EF4-FFF2-40B4-BE49-F238E27FC236}">
                <a16:creationId xmlns:a16="http://schemas.microsoft.com/office/drawing/2014/main" id="{26BFBF44-12BF-73B9-5B5F-62F88F9A9480}"/>
              </a:ext>
            </a:extLst>
          </p:cNvPr>
          <p:cNvSpPr>
            <a:spLocks noGrp="1"/>
          </p:cNvSpPr>
          <p:nvPr/>
        </p:nvSpPr>
        <p:spPr>
          <a:xfrm>
            <a:off x="600387" y="1287975"/>
            <a:ext cx="2812974" cy="849583"/>
          </a:xfrm>
          <a:prstGeom prst="rect">
            <a:avLst/>
          </a:prstGeom>
          <a:solidFill>
            <a:srgbClr val="284E88"/>
          </a:solidFill>
          <a:ln>
            <a:solidFill>
              <a:srgbClr val="284E88"/>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a:solidFill>
                  <a:schemeClr val="bg1"/>
                </a:solidFill>
                <a:latin typeface="Graphik"/>
              </a:rPr>
              <a:t>Jim O’Brien</a:t>
            </a:r>
          </a:p>
        </p:txBody>
      </p:sp>
      <p:sp>
        <p:nvSpPr>
          <p:cNvPr id="6" name="Content Placeholder 2">
            <a:extLst>
              <a:ext uri="{FF2B5EF4-FFF2-40B4-BE49-F238E27FC236}">
                <a16:creationId xmlns:a16="http://schemas.microsoft.com/office/drawing/2014/main" id="{9A723885-59C4-D22D-7A08-8467D497A98B}"/>
              </a:ext>
            </a:extLst>
          </p:cNvPr>
          <p:cNvSpPr>
            <a:spLocks noGrp="1"/>
          </p:cNvSpPr>
          <p:nvPr/>
        </p:nvSpPr>
        <p:spPr>
          <a:xfrm>
            <a:off x="4278165" y="1289137"/>
            <a:ext cx="3244468" cy="849583"/>
          </a:xfrm>
          <a:prstGeom prst="rect">
            <a:avLst/>
          </a:prstGeom>
          <a:solidFill>
            <a:srgbClr val="284E88"/>
          </a:solidFill>
          <a:ln>
            <a:solidFill>
              <a:srgbClr val="284E88"/>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a:solidFill>
                  <a:schemeClr val="bg1"/>
                </a:solidFill>
                <a:latin typeface="Graphik"/>
                <a:ea typeface="Lato"/>
                <a:cs typeface="Lato"/>
              </a:rPr>
              <a:t>Kristin Davidson</a:t>
            </a:r>
            <a:endParaRPr lang="en-US">
              <a:latin typeface="Graphik"/>
            </a:endParaRPr>
          </a:p>
        </p:txBody>
      </p:sp>
      <p:sp>
        <p:nvSpPr>
          <p:cNvPr id="7" name="TextBox 11">
            <a:extLst>
              <a:ext uri="{FF2B5EF4-FFF2-40B4-BE49-F238E27FC236}">
                <a16:creationId xmlns:a16="http://schemas.microsoft.com/office/drawing/2014/main" id="{D48D51CB-B83B-EB49-6E79-8EAA873E3E3F}"/>
              </a:ext>
            </a:extLst>
          </p:cNvPr>
          <p:cNvSpPr txBox="1"/>
          <p:nvPr/>
        </p:nvSpPr>
        <p:spPr>
          <a:xfrm>
            <a:off x="4276035" y="4680704"/>
            <a:ext cx="3246520" cy="102701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Graphik"/>
                <a:ea typeface="Lato"/>
                <a:cs typeface="Lato"/>
              </a:rPr>
              <a:t>Role: </a:t>
            </a:r>
            <a:r>
              <a:rPr lang="en-US" sz="1400">
                <a:solidFill>
                  <a:prstClr val="black"/>
                </a:solidFill>
                <a:latin typeface="Graphik"/>
                <a:ea typeface="Lato"/>
                <a:cs typeface="Lato"/>
              </a:rPr>
              <a:t>EVV Business Solution Architect</a:t>
            </a:r>
            <a:endParaRPr lang="en-US">
              <a:solidFill>
                <a:prstClr val="black"/>
              </a:solidFill>
              <a:latin typeface="Graphik"/>
              <a:ea typeface="Lato"/>
              <a:cs typeface="Lato"/>
            </a:endParaRPr>
          </a:p>
          <a:p>
            <a:pPr marL="285750" indent="-285750">
              <a:lnSpc>
                <a:spcPct val="150000"/>
              </a:lnSpc>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Graphik"/>
                <a:ea typeface="Lato"/>
                <a:cs typeface="Lato"/>
              </a:rPr>
              <a:t>Areas of Expertise:</a:t>
            </a:r>
            <a:r>
              <a:rPr lang="en-US" sz="1400" b="1">
                <a:solidFill>
                  <a:prstClr val="black"/>
                </a:solidFill>
                <a:latin typeface="Graphik"/>
                <a:ea typeface="Lato"/>
                <a:cs typeface="Lato"/>
              </a:rPr>
              <a:t>  </a:t>
            </a:r>
            <a:r>
              <a:rPr lang="en-US" sz="1400">
                <a:solidFill>
                  <a:prstClr val="black"/>
                </a:solidFill>
                <a:latin typeface="Graphik"/>
                <a:ea typeface="Lato"/>
                <a:cs typeface="Lato"/>
              </a:rPr>
              <a:t>EVV Business Rules, EVV Compliance</a:t>
            </a:r>
            <a:endParaRPr lang="en-US" sz="1000">
              <a:solidFill>
                <a:prstClr val="black"/>
              </a:solidFill>
              <a:latin typeface="Arial"/>
              <a:ea typeface="Lato"/>
              <a:cs typeface="Arial"/>
            </a:endParaRPr>
          </a:p>
        </p:txBody>
      </p:sp>
      <p:sp>
        <p:nvSpPr>
          <p:cNvPr id="8" name="TextBox 10">
            <a:extLst>
              <a:ext uri="{FF2B5EF4-FFF2-40B4-BE49-F238E27FC236}">
                <a16:creationId xmlns:a16="http://schemas.microsoft.com/office/drawing/2014/main" id="{D9AB3254-9325-253F-DEA5-6F1737FB3E45}"/>
              </a:ext>
            </a:extLst>
          </p:cNvPr>
          <p:cNvSpPr txBox="1"/>
          <p:nvPr/>
        </p:nvSpPr>
        <p:spPr>
          <a:xfrm>
            <a:off x="699663" y="4680704"/>
            <a:ext cx="2833357" cy="16655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defRPr/>
            </a:pPr>
            <a:r>
              <a:rPr lang="en-US" sz="1400" b="1">
                <a:solidFill>
                  <a:prstClr val="black"/>
                </a:solidFill>
                <a:latin typeface="Graphik"/>
                <a:ea typeface="Lato"/>
                <a:cs typeface="Lato"/>
              </a:rPr>
              <a:t>Title</a:t>
            </a:r>
            <a:r>
              <a:rPr kumimoji="0" lang="en-US" sz="1400" b="1" i="0" u="none" strike="noStrike" kern="1200" cap="none" spc="0" normalizeH="0" baseline="0" noProof="0">
                <a:ln>
                  <a:noFill/>
                </a:ln>
                <a:solidFill>
                  <a:prstClr val="black"/>
                </a:solidFill>
                <a:effectLst/>
                <a:uLnTx/>
                <a:uFillTx/>
                <a:latin typeface="Graphik"/>
                <a:ea typeface="Lato"/>
                <a:cs typeface="Lato"/>
              </a:rPr>
              <a:t>: </a:t>
            </a:r>
            <a:r>
              <a:rPr lang="en-US" sz="1400">
                <a:latin typeface="Graphik"/>
                <a:ea typeface="Lato"/>
                <a:cs typeface="Lato"/>
              </a:rPr>
              <a:t>Director of Federal EVV Compliance MassHealth</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Graphik"/>
                <a:ea typeface="Lato"/>
                <a:cs typeface="Lato"/>
              </a:rPr>
              <a:t>Areas of Expertise: </a:t>
            </a:r>
            <a:r>
              <a:rPr kumimoji="0" lang="en-US" sz="1400" i="0" u="none" strike="noStrike" kern="1200" cap="none" spc="0" normalizeH="0" baseline="0" noProof="0">
                <a:ln>
                  <a:noFill/>
                </a:ln>
                <a:solidFill>
                  <a:prstClr val="black"/>
                </a:solidFill>
                <a:effectLst/>
                <a:uLnTx/>
                <a:uFillTx/>
                <a:latin typeface="Graphik"/>
                <a:ea typeface="Lato"/>
                <a:cs typeface="Lato"/>
              </a:rPr>
              <a:t>EOHHS </a:t>
            </a:r>
            <a:r>
              <a:rPr kumimoji="0" lang="en-US" sz="1400" kern="1200" cap="none" spc="0" normalizeH="0" baseline="0" noProof="0">
                <a:ln>
                  <a:noFill/>
                </a:ln>
                <a:solidFill>
                  <a:srgbClr val="000000"/>
                </a:solidFill>
                <a:uLnTx/>
                <a:uFillTx/>
                <a:latin typeface="Graphik"/>
                <a:ea typeface="Lato"/>
                <a:cs typeface="Lato"/>
              </a:rPr>
              <a:t>S</a:t>
            </a:r>
            <a:r>
              <a:rPr lang="en-US" sz="1400" i="0" u="none" strike="noStrike" err="1">
                <a:solidFill>
                  <a:srgbClr val="000000"/>
                </a:solidFill>
                <a:effectLst/>
                <a:latin typeface="Graphik"/>
                <a:ea typeface="Lato"/>
                <a:cs typeface="Lato"/>
              </a:rPr>
              <a:t>tate</a:t>
            </a:r>
            <a:r>
              <a:rPr lang="en-US" sz="1400" i="0" u="none" strike="noStrike">
                <a:solidFill>
                  <a:srgbClr val="000000"/>
                </a:solidFill>
                <a:effectLst/>
                <a:latin typeface="Graphik"/>
                <a:ea typeface="Lato"/>
                <a:cs typeface="Lato"/>
              </a:rPr>
              <a:t> </a:t>
            </a:r>
            <a:r>
              <a:rPr lang="en-US" sz="1400">
                <a:solidFill>
                  <a:srgbClr val="000000"/>
                </a:solidFill>
                <a:latin typeface="Graphik"/>
                <a:ea typeface="Lato"/>
                <a:cs typeface="Lato"/>
              </a:rPr>
              <a:t>Program</a:t>
            </a:r>
            <a:endParaRPr kumimoji="0" lang="en-US" sz="1400" i="0" u="none" strike="noStrike" kern="1200" cap="none" spc="0" normalizeH="0" baseline="0" noProof="0">
              <a:ln>
                <a:noFill/>
              </a:ln>
              <a:solidFill>
                <a:prstClr val="black"/>
              </a:solidFill>
              <a:effectLst/>
              <a:uLnTx/>
              <a:uFillTx/>
              <a:latin typeface="Graphik"/>
              <a:ea typeface="Lato"/>
              <a:cs typeface="Lato"/>
            </a:endParaRPr>
          </a:p>
          <a:p>
            <a:pPr marR="0" lvl="0" algn="l" defTabSz="914400" rtl="0" eaLnBrk="1" fontAlgn="auto" latinLnBrk="0" hangingPunct="1">
              <a:lnSpc>
                <a:spcPct val="150000"/>
              </a:lnSpc>
              <a:spcBef>
                <a:spcPts val="0"/>
              </a:spcBef>
              <a:spcAft>
                <a:spcPts val="0"/>
              </a:spcAft>
              <a:buClrTx/>
              <a:buSzTx/>
              <a:tabLst/>
              <a:defRPr/>
            </a:pPr>
            <a:endParaRPr lang="en-US" sz="1400" i="0" u="none" strike="noStrike" kern="1200" cap="none" spc="0" normalizeH="0" baseline="0" noProof="0">
              <a:ln>
                <a:noFill/>
              </a:ln>
              <a:solidFill>
                <a:prstClr val="black"/>
              </a:solidFill>
              <a:effectLst/>
              <a:uLnTx/>
              <a:uFillTx/>
              <a:latin typeface="Graphik"/>
              <a:ea typeface="Lato"/>
              <a:cs typeface="Lato"/>
            </a:endParaRPr>
          </a:p>
        </p:txBody>
      </p:sp>
      <p:sp>
        <p:nvSpPr>
          <p:cNvPr id="10" name="Content Placeholder 1">
            <a:extLst>
              <a:ext uri="{FF2B5EF4-FFF2-40B4-BE49-F238E27FC236}">
                <a16:creationId xmlns:a16="http://schemas.microsoft.com/office/drawing/2014/main" id="{770EE9FB-7882-9007-4630-69A1BB5DE184}"/>
              </a:ext>
            </a:extLst>
          </p:cNvPr>
          <p:cNvSpPr txBox="1">
            <a:spLocks/>
          </p:cNvSpPr>
          <p:nvPr/>
        </p:nvSpPr>
        <p:spPr>
          <a:xfrm>
            <a:off x="8310276" y="1289137"/>
            <a:ext cx="2812974" cy="849583"/>
          </a:xfrm>
          <a:prstGeom prst="rect">
            <a:avLst/>
          </a:prstGeom>
          <a:solidFill>
            <a:srgbClr val="284E88"/>
          </a:solidFill>
          <a:ln>
            <a:solidFill>
              <a:srgbClr val="284E88"/>
            </a:solidFill>
          </a:ln>
        </p:spPr>
        <p:txBody>
          <a:bodyPr vert="horz" lIns="91440" tIns="45720" rIns="91440" bIns="45720" rtlCol="0">
            <a:normAutofit/>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a:solidFill>
                  <a:schemeClr val="bg1"/>
                </a:solidFill>
                <a:latin typeface="Graphik"/>
              </a:rPr>
              <a:t>Leah Klein</a:t>
            </a:r>
          </a:p>
        </p:txBody>
      </p:sp>
      <p:pic>
        <p:nvPicPr>
          <p:cNvPr id="11" name="Picture 10" descr="A person in a blue shirt&#10;&#10;AI-generated content may be incorrect.">
            <a:extLst>
              <a:ext uri="{FF2B5EF4-FFF2-40B4-BE49-F238E27FC236}">
                <a16:creationId xmlns:a16="http://schemas.microsoft.com/office/drawing/2014/main" id="{3318C29C-45F4-34FE-B14E-16B5E2609C41}"/>
              </a:ext>
            </a:extLst>
          </p:cNvPr>
          <p:cNvPicPr>
            <a:picLocks noChangeAspect="1"/>
          </p:cNvPicPr>
          <p:nvPr/>
        </p:nvPicPr>
        <p:blipFill rotWithShape="1">
          <a:blip r:embed="rId4"/>
          <a:srcRect/>
          <a:stretch/>
        </p:blipFill>
        <p:spPr>
          <a:xfrm>
            <a:off x="8656314" y="2372140"/>
            <a:ext cx="2119313" cy="2119313"/>
          </a:xfrm>
          <a:prstGeom prst="ellipse">
            <a:avLst/>
          </a:prstGeom>
        </p:spPr>
      </p:pic>
      <p:sp>
        <p:nvSpPr>
          <p:cNvPr id="12" name="TextBox 12">
            <a:extLst>
              <a:ext uri="{FF2B5EF4-FFF2-40B4-BE49-F238E27FC236}">
                <a16:creationId xmlns:a16="http://schemas.microsoft.com/office/drawing/2014/main" id="{36FB1633-0917-B152-A6DC-F81E33A1AF3C}"/>
              </a:ext>
            </a:extLst>
          </p:cNvPr>
          <p:cNvSpPr txBox="1"/>
          <p:nvPr/>
        </p:nvSpPr>
        <p:spPr>
          <a:xfrm>
            <a:off x="8313401" y="4670121"/>
            <a:ext cx="3087357" cy="16747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defRPr/>
            </a:pPr>
            <a:r>
              <a:rPr lang="en-US" sz="1400" b="1">
                <a:solidFill>
                  <a:prstClr val="black"/>
                </a:solidFill>
                <a:latin typeface="Graphik"/>
                <a:ea typeface="Lato"/>
                <a:cs typeface="Lato"/>
              </a:rPr>
              <a:t>Title</a:t>
            </a:r>
            <a:r>
              <a:rPr kumimoji="0" lang="en-US" sz="1400" b="1" i="0" u="none" strike="noStrike" kern="1200" cap="none" spc="0" normalizeH="0" baseline="0" noProof="0">
                <a:ln>
                  <a:noFill/>
                </a:ln>
                <a:solidFill>
                  <a:prstClr val="black"/>
                </a:solidFill>
                <a:effectLst/>
                <a:uLnTx/>
                <a:uFillTx/>
                <a:latin typeface="Graphik"/>
                <a:ea typeface="Lato"/>
                <a:cs typeface="Lato"/>
              </a:rPr>
              <a:t>: </a:t>
            </a:r>
            <a:r>
              <a:rPr lang="en-US" sz="1400">
                <a:latin typeface="Graphik"/>
                <a:ea typeface="Lato"/>
                <a:cs typeface="Lato"/>
              </a:rPr>
              <a:t>Customer Success Manager</a:t>
            </a:r>
          </a:p>
          <a:p>
            <a:pPr marL="285750" indent="-285750">
              <a:lnSpc>
                <a:spcPct val="150000"/>
              </a:lnSpc>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Graphik"/>
                <a:ea typeface="Lato"/>
                <a:cs typeface="Lato"/>
              </a:rPr>
              <a:t>Areas of Expertise:</a:t>
            </a:r>
            <a:r>
              <a:rPr lang="en-US" sz="1400" b="1">
                <a:solidFill>
                  <a:prstClr val="black"/>
                </a:solidFill>
                <a:latin typeface="Graphik"/>
                <a:ea typeface="Lato"/>
                <a:cs typeface="Lato"/>
              </a:rPr>
              <a:t>  </a:t>
            </a:r>
            <a:r>
              <a:rPr lang="en-US" sz="1400">
                <a:solidFill>
                  <a:prstClr val="black"/>
                </a:solidFill>
                <a:latin typeface="Graphik"/>
                <a:ea typeface="Lato"/>
                <a:cs typeface="Lato"/>
              </a:rPr>
              <a:t>Sandata EVV Appications and Sandata EVV Aggregator</a:t>
            </a:r>
            <a:endParaRPr lang="en-US" sz="1400" i="0" u="none" strike="noStrike" kern="1200" cap="none" spc="0" normalizeH="0" baseline="0" noProof="0">
              <a:ln>
                <a:noFill/>
              </a:ln>
              <a:solidFill>
                <a:prstClr val="black"/>
              </a:solidFill>
              <a:effectLst/>
              <a:uLnTx/>
              <a:uFillTx/>
              <a:latin typeface="Graphik"/>
              <a:ea typeface="Lato"/>
              <a:cs typeface="Lato"/>
            </a:endParaRPr>
          </a:p>
          <a:p>
            <a:pPr>
              <a:lnSpc>
                <a:spcPct val="150000"/>
              </a:lnSpc>
              <a:defRPr/>
            </a:pPr>
            <a:endParaRPr lang="en-US" sz="1400" b="1" i="0" u="none" strike="noStrike" kern="1200" cap="none" spc="0" normalizeH="0" baseline="0" noProof="0">
              <a:ln>
                <a:noFill/>
              </a:ln>
              <a:solidFill>
                <a:prstClr val="black"/>
              </a:solidFill>
              <a:effectLst/>
              <a:uLnTx/>
              <a:uFillTx/>
              <a:latin typeface="Graphik"/>
              <a:ea typeface="Lato"/>
              <a:cs typeface="Lato"/>
            </a:endParaRPr>
          </a:p>
        </p:txBody>
      </p:sp>
      <p:pic>
        <p:nvPicPr>
          <p:cNvPr id="3" name="Picture 2">
            <a:extLst>
              <a:ext uri="{FF2B5EF4-FFF2-40B4-BE49-F238E27FC236}">
                <a16:creationId xmlns:a16="http://schemas.microsoft.com/office/drawing/2014/main" id="{9F284619-A1B6-600F-FE52-834E73F7B3B9}"/>
              </a:ext>
            </a:extLst>
          </p:cNvPr>
          <p:cNvPicPr>
            <a:picLocks noChangeAspect="1"/>
          </p:cNvPicPr>
          <p:nvPr/>
        </p:nvPicPr>
        <p:blipFill>
          <a:blip r:embed="rId5"/>
          <a:stretch>
            <a:fillRect/>
          </a:stretch>
        </p:blipFill>
        <p:spPr>
          <a:xfrm>
            <a:off x="4806193" y="2363839"/>
            <a:ext cx="2184279" cy="21265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1351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3F89-21EC-20CE-4F5D-C039054553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5AEF00-2912-2589-4DA5-48F33A1DFB12}"/>
              </a:ext>
            </a:extLst>
          </p:cNvPr>
          <p:cNvSpPr/>
          <p:nvPr/>
        </p:nvSpPr>
        <p:spPr>
          <a:xfrm>
            <a:off x="0" y="905164"/>
            <a:ext cx="12192000" cy="595283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9F16293-AE16-CDF7-450C-7ABC388AAB92}"/>
              </a:ext>
            </a:extLst>
          </p:cNvPr>
          <p:cNvSpPr>
            <a:spLocks noGrp="1"/>
          </p:cNvSpPr>
          <p:nvPr>
            <p:ph type="title"/>
          </p:nvPr>
        </p:nvSpPr>
        <p:spPr>
          <a:prstGeom prst="rect">
            <a:avLst/>
          </a:prstGeom>
        </p:spPr>
        <p:txBody>
          <a:bodyPr/>
          <a:lstStyle/>
          <a:p>
            <a:pPr lvl="0"/>
            <a:r>
              <a:rPr lang="en-US" noProof="0"/>
              <a:t>Feedback Survey</a:t>
            </a:r>
          </a:p>
        </p:txBody>
      </p:sp>
    </p:spTree>
    <p:extLst>
      <p:ext uri="{BB962C8B-B14F-4D97-AF65-F5344CB8AC3E}">
        <p14:creationId xmlns:p14="http://schemas.microsoft.com/office/powerpoint/2010/main" val="171772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F833-0C17-5C07-3B93-E97E5274E4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43B2F8-7148-C887-BB78-B5CD51AE524B}"/>
              </a:ext>
            </a:extLst>
          </p:cNvPr>
          <p:cNvSpPr>
            <a:spLocks noGrp="1"/>
          </p:cNvSpPr>
          <p:nvPr>
            <p:ph type="sldNum" sz="quarter" idx="12"/>
          </p:nvPr>
        </p:nvSpPr>
        <p:spPr/>
        <p:txBody>
          <a:bodyPr/>
          <a:lstStyle/>
          <a:p>
            <a:fld id="{BC7E7E6F-F638-CD49-8945-BA6D25B36006}" type="slidenum">
              <a:rPr lang="en-US" smtClean="0"/>
              <a:pPr/>
              <a:t>41</a:t>
            </a:fld>
            <a:endParaRPr lang="en-US"/>
          </a:p>
        </p:txBody>
      </p:sp>
      <p:sp>
        <p:nvSpPr>
          <p:cNvPr id="6" name="Title 5">
            <a:extLst>
              <a:ext uri="{FF2B5EF4-FFF2-40B4-BE49-F238E27FC236}">
                <a16:creationId xmlns:a16="http://schemas.microsoft.com/office/drawing/2014/main" id="{4B8D6F51-66A1-5E6F-8CD5-3AD05017447D}"/>
              </a:ext>
            </a:extLst>
          </p:cNvPr>
          <p:cNvSpPr>
            <a:spLocks noGrp="1"/>
          </p:cNvSpPr>
          <p:nvPr>
            <p:ph type="title"/>
          </p:nvPr>
        </p:nvSpPr>
        <p:spPr/>
        <p:txBody>
          <a:bodyPr/>
          <a:lstStyle/>
          <a:p>
            <a:r>
              <a:rPr lang="en-US"/>
              <a:t>MA EVV FFS Live Webinar Schedule</a:t>
            </a:r>
          </a:p>
        </p:txBody>
      </p:sp>
      <p:sp>
        <p:nvSpPr>
          <p:cNvPr id="9" name="Text Placeholder 12">
            <a:extLst>
              <a:ext uri="{FF2B5EF4-FFF2-40B4-BE49-F238E27FC236}">
                <a16:creationId xmlns:a16="http://schemas.microsoft.com/office/drawing/2014/main" id="{B19EB320-33F3-E872-539C-0E4455E36CE7}"/>
              </a:ext>
            </a:extLst>
          </p:cNvPr>
          <p:cNvSpPr txBox="1">
            <a:spLocks/>
          </p:cNvSpPr>
          <p:nvPr/>
        </p:nvSpPr>
        <p:spPr>
          <a:xfrm>
            <a:off x="341746" y="5181002"/>
            <a:ext cx="11397672" cy="1049936"/>
          </a:xfrm>
          <a:prstGeom prst="round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phik"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k"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k"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i="1">
                <a:ea typeface="Lato"/>
                <a:cs typeface="Segoe UI"/>
              </a:rPr>
              <a:t>Special Note: </a:t>
            </a:r>
            <a:r>
              <a:rPr lang="en-US" sz="1600" i="1">
                <a:ea typeface="Lato"/>
                <a:cs typeface="Segoe UI"/>
              </a:rPr>
              <a:t>Any additional live training opportunities post Session #3 will continue to be communicated via program channels to support providers in the transition to hard edits. </a:t>
            </a:r>
            <a:endParaRPr lang="en-US" sz="2000" i="1">
              <a:ea typeface="Lato"/>
              <a:cs typeface="Lato"/>
            </a:endParaRPr>
          </a:p>
        </p:txBody>
      </p:sp>
      <p:graphicFrame>
        <p:nvGraphicFramePr>
          <p:cNvPr id="4" name="Table 3">
            <a:extLst>
              <a:ext uri="{FF2B5EF4-FFF2-40B4-BE49-F238E27FC236}">
                <a16:creationId xmlns:a16="http://schemas.microsoft.com/office/drawing/2014/main" id="{6EE97F30-8397-096D-3531-74AA0E2383F5}"/>
              </a:ext>
            </a:extLst>
          </p:cNvPr>
          <p:cNvGraphicFramePr>
            <a:graphicFrameLocks noGrp="1"/>
          </p:cNvGraphicFramePr>
          <p:nvPr>
            <p:extLst>
              <p:ext uri="{D42A27DB-BD31-4B8C-83A1-F6EECF244321}">
                <p14:modId xmlns:p14="http://schemas.microsoft.com/office/powerpoint/2010/main" val="4044798786"/>
              </p:ext>
            </p:extLst>
          </p:nvPr>
        </p:nvGraphicFramePr>
        <p:xfrm>
          <a:off x="1426647" y="1438904"/>
          <a:ext cx="9349289" cy="2910817"/>
        </p:xfrm>
        <a:graphic>
          <a:graphicData uri="http://schemas.openxmlformats.org/drawingml/2006/table">
            <a:tbl>
              <a:tblPr firstRow="1" bandRow="1">
                <a:tableStyleId>{5940675A-B579-460E-94D1-54222C63F5DA}</a:tableStyleId>
              </a:tblPr>
              <a:tblGrid>
                <a:gridCol w="2306347">
                  <a:extLst>
                    <a:ext uri="{9D8B030D-6E8A-4147-A177-3AD203B41FA5}">
                      <a16:colId xmlns:a16="http://schemas.microsoft.com/office/drawing/2014/main" val="1385862735"/>
                    </a:ext>
                  </a:extLst>
                </a:gridCol>
                <a:gridCol w="2368298">
                  <a:extLst>
                    <a:ext uri="{9D8B030D-6E8A-4147-A177-3AD203B41FA5}">
                      <a16:colId xmlns:a16="http://schemas.microsoft.com/office/drawing/2014/main" val="679841033"/>
                    </a:ext>
                  </a:extLst>
                </a:gridCol>
                <a:gridCol w="2337322">
                  <a:extLst>
                    <a:ext uri="{9D8B030D-6E8A-4147-A177-3AD203B41FA5}">
                      <a16:colId xmlns:a16="http://schemas.microsoft.com/office/drawing/2014/main" val="2167098184"/>
                    </a:ext>
                  </a:extLst>
                </a:gridCol>
                <a:gridCol w="2337322">
                  <a:extLst>
                    <a:ext uri="{9D8B030D-6E8A-4147-A177-3AD203B41FA5}">
                      <a16:colId xmlns:a16="http://schemas.microsoft.com/office/drawing/2014/main" val="205738525"/>
                    </a:ext>
                  </a:extLst>
                </a:gridCol>
              </a:tblGrid>
              <a:tr h="528193">
                <a:tc>
                  <a:txBody>
                    <a:bodyPr/>
                    <a:lstStyle/>
                    <a:p>
                      <a:pPr algn="ctr"/>
                      <a:r>
                        <a:rPr lang="en-US" sz="2000" b="1">
                          <a:solidFill>
                            <a:schemeClr val="bg1"/>
                          </a:solidFill>
                          <a:latin typeface="Graphik" panose="020B0503030202060203" pitchFamily="34" charset="0"/>
                          <a:ea typeface="Lato" panose="020F0502020204030203" pitchFamily="34" charset="0"/>
                          <a:cs typeface="Lato" panose="020F0502020204030203" pitchFamily="34" charset="0"/>
                        </a:rPr>
                        <a:t>Session </a:t>
                      </a:r>
                    </a:p>
                  </a:txBody>
                  <a:tcPr anchor="ctr">
                    <a:solidFill>
                      <a:srgbClr val="274E88"/>
                    </a:solidFill>
                  </a:tcPr>
                </a:tc>
                <a:tc>
                  <a:txBody>
                    <a:bodyPr/>
                    <a:lstStyle/>
                    <a:p>
                      <a:pPr algn="ctr"/>
                      <a:r>
                        <a:rPr lang="en-US" sz="2000" b="1">
                          <a:solidFill>
                            <a:schemeClr val="bg1"/>
                          </a:solidFill>
                          <a:latin typeface="Graphik" panose="020B0503030202060203" pitchFamily="34" charset="0"/>
                          <a:ea typeface="Lato" panose="020F0502020204030203" pitchFamily="34" charset="0"/>
                          <a:cs typeface="Lato" panose="020F0502020204030203" pitchFamily="34" charset="0"/>
                        </a:rPr>
                        <a:t>Date</a:t>
                      </a:r>
                    </a:p>
                  </a:txBody>
                  <a:tcPr anchor="ctr">
                    <a:solidFill>
                      <a:srgbClr val="274E88"/>
                    </a:solidFill>
                  </a:tcPr>
                </a:tc>
                <a:tc>
                  <a:txBody>
                    <a:bodyPr/>
                    <a:lstStyle/>
                    <a:p>
                      <a:pPr algn="ctr"/>
                      <a:r>
                        <a:rPr lang="en-US" sz="2000" b="1">
                          <a:solidFill>
                            <a:schemeClr val="bg1"/>
                          </a:solidFill>
                          <a:latin typeface="Graphik" panose="020B0503030202060203" pitchFamily="34" charset="0"/>
                          <a:ea typeface="Lato" panose="020F0502020204030203" pitchFamily="34" charset="0"/>
                          <a:cs typeface="Lato" panose="020F0502020204030203" pitchFamily="34" charset="0"/>
                        </a:rPr>
                        <a:t>Time</a:t>
                      </a:r>
                    </a:p>
                  </a:txBody>
                  <a:tcPr anchor="ctr">
                    <a:solidFill>
                      <a:srgbClr val="274E88"/>
                    </a:solidFill>
                  </a:tcPr>
                </a:tc>
                <a:tc>
                  <a:txBody>
                    <a:bodyPr/>
                    <a:lstStyle/>
                    <a:p>
                      <a:pPr lvl="0" algn="ctr">
                        <a:buNone/>
                      </a:pPr>
                      <a:r>
                        <a:rPr lang="en-US" sz="2000" b="1">
                          <a:solidFill>
                            <a:schemeClr val="bg1"/>
                          </a:solidFill>
                          <a:latin typeface="Graphik"/>
                          <a:ea typeface="Lato"/>
                          <a:cs typeface="Lato"/>
                        </a:rPr>
                        <a:t>Registration Link</a:t>
                      </a:r>
                    </a:p>
                  </a:txBody>
                  <a:tcPr anchor="ctr">
                    <a:solidFill>
                      <a:srgbClr val="274E88"/>
                    </a:solidFill>
                  </a:tcPr>
                </a:tc>
                <a:extLst>
                  <a:ext uri="{0D108BD9-81ED-4DB2-BD59-A6C34878D82A}">
                    <a16:rowId xmlns:a16="http://schemas.microsoft.com/office/drawing/2014/main" val="3964902649"/>
                  </a:ext>
                </a:extLst>
              </a:tr>
              <a:tr h="794208">
                <a:tc>
                  <a:txBody>
                    <a:bodyPr/>
                    <a:lstStyle/>
                    <a:p>
                      <a:r>
                        <a:rPr lang="en-US" sz="2000">
                          <a:latin typeface="Graphik" panose="020B0503030202060203" pitchFamily="34" charset="0"/>
                          <a:ea typeface="Lato" panose="020F0502020204030203" pitchFamily="34" charset="0"/>
                          <a:cs typeface="Lato" panose="020F0502020204030203" pitchFamily="34" charset="0"/>
                        </a:rPr>
                        <a:t>Session #1</a:t>
                      </a:r>
                    </a:p>
                  </a:txBody>
                  <a:tcPr>
                    <a:solidFill>
                      <a:schemeClr val="bg1">
                        <a:lumMod val="85000"/>
                      </a:schemeClr>
                    </a:solidFill>
                  </a:tcPr>
                </a:tc>
                <a:tc>
                  <a:txBody>
                    <a:bodyPr/>
                    <a:lstStyle/>
                    <a:p>
                      <a:r>
                        <a:rPr lang="en-US" sz="2000" i="1">
                          <a:latin typeface="Graphik" panose="020B0503030202060203" pitchFamily="34" charset="0"/>
                          <a:ea typeface="Lato" panose="020F0502020204030203" pitchFamily="34" charset="0"/>
                          <a:cs typeface="Lato" panose="020F0502020204030203" pitchFamily="34" charset="0"/>
                        </a:rPr>
                        <a:t>Today</a:t>
                      </a:r>
                    </a:p>
                    <a:p>
                      <a:r>
                        <a:rPr lang="en-US" sz="2000" i="0">
                          <a:latin typeface="Graphik" panose="020B0503030202060203" pitchFamily="34" charset="0"/>
                          <a:ea typeface="Lato" panose="020F0502020204030203" pitchFamily="34" charset="0"/>
                          <a:cs typeface="Lato" panose="020F0502020204030203" pitchFamily="34" charset="0"/>
                        </a:rPr>
                        <a:t>April 30, 2026 </a:t>
                      </a:r>
                    </a:p>
                  </a:txBody>
                  <a:tcPr>
                    <a:solidFill>
                      <a:schemeClr val="bg1">
                        <a:lumMod val="85000"/>
                      </a:schemeClr>
                    </a:solidFill>
                  </a:tcPr>
                </a:tc>
                <a:tc>
                  <a:txBody>
                    <a:bodyPr/>
                    <a:lstStyle/>
                    <a:p>
                      <a:r>
                        <a:rPr lang="en-US" sz="2000">
                          <a:latin typeface="Graphik"/>
                          <a:ea typeface="Lato"/>
                          <a:cs typeface="Lato"/>
                        </a:rPr>
                        <a:t>10am – 11am ET</a:t>
                      </a:r>
                      <a:endParaRPr lang="en-US" sz="2000">
                        <a:latin typeface="Graphik" panose="020B0503030202060203" pitchFamily="34" charset="0"/>
                        <a:ea typeface="Lato" panose="020F0502020204030203" pitchFamily="34" charset="0"/>
                        <a:cs typeface="Lato" panose="020F0502020204030203" pitchFamily="34" charset="0"/>
                      </a:endParaRPr>
                    </a:p>
                  </a:txBody>
                  <a:tcPr>
                    <a:solidFill>
                      <a:schemeClr val="bg1">
                        <a:lumMod val="85000"/>
                      </a:schemeClr>
                    </a:solidFill>
                  </a:tcPr>
                </a:tc>
                <a:tc>
                  <a:txBody>
                    <a:bodyPr/>
                    <a:lstStyle/>
                    <a:p>
                      <a:pPr lvl="0">
                        <a:buNone/>
                      </a:pPr>
                      <a:endParaRPr lang="en-US" sz="2000">
                        <a:latin typeface="Graphik"/>
                        <a:ea typeface="Lato"/>
                        <a:cs typeface="Lato"/>
                      </a:endParaRPr>
                    </a:p>
                  </a:txBody>
                  <a:tcPr>
                    <a:solidFill>
                      <a:schemeClr val="bg1">
                        <a:lumMod val="85000"/>
                      </a:schemeClr>
                    </a:solidFill>
                  </a:tcPr>
                </a:tc>
                <a:extLst>
                  <a:ext uri="{0D108BD9-81ED-4DB2-BD59-A6C34878D82A}">
                    <a16:rowId xmlns:a16="http://schemas.microsoft.com/office/drawing/2014/main" val="76016154"/>
                  </a:ext>
                </a:extLst>
              </a:tr>
              <a:tr h="794208">
                <a:tc>
                  <a:txBody>
                    <a:bodyPr/>
                    <a:lstStyle/>
                    <a:p>
                      <a:r>
                        <a:rPr lang="en-US" sz="2000">
                          <a:latin typeface="Graphik"/>
                          <a:ea typeface="Lato"/>
                          <a:cs typeface="Lato"/>
                        </a:rPr>
                        <a:t>Session #2</a:t>
                      </a:r>
                      <a:endParaRPr lang="en-US" sz="2000">
                        <a:latin typeface="Graphik" panose="020B0503030202060203" pitchFamily="34" charset="0"/>
                        <a:ea typeface="Lato" panose="020F0502020204030203" pitchFamily="34" charset="0"/>
                        <a:cs typeface="Lato" panose="020F0502020204030203" pitchFamily="34" charset="0"/>
                      </a:endParaRPr>
                    </a:p>
                  </a:txBody>
                  <a:tcPr/>
                </a:tc>
                <a:tc>
                  <a:txBody>
                    <a:bodyPr/>
                    <a:lstStyle/>
                    <a:p>
                      <a:r>
                        <a:rPr lang="en-US" sz="2000">
                          <a:latin typeface="Graphik"/>
                          <a:ea typeface="Lato"/>
                          <a:cs typeface="Lato"/>
                        </a:rPr>
                        <a:t>June 4, 2026</a:t>
                      </a:r>
                    </a:p>
                  </a:txBody>
                  <a:tcPr/>
                </a:tc>
                <a:tc>
                  <a:txBody>
                    <a:bodyPr/>
                    <a:lstStyle/>
                    <a:p>
                      <a:r>
                        <a:rPr lang="en-US" sz="2000">
                          <a:latin typeface="Graphik"/>
                          <a:ea typeface="Lato"/>
                          <a:cs typeface="Lato"/>
                        </a:rPr>
                        <a:t>2pm – 3pm ET</a:t>
                      </a:r>
                      <a:endParaRPr lang="en-US" sz="2000">
                        <a:latin typeface="Graphik" panose="020B0503030202060203" pitchFamily="34" charset="0"/>
                        <a:ea typeface="Lato" panose="020F0502020204030203" pitchFamily="34" charset="0"/>
                        <a:cs typeface="Lato" panose="020F0502020204030203" pitchFamily="34" charset="0"/>
                      </a:endParaRPr>
                    </a:p>
                  </a:txBody>
                  <a:tcPr/>
                </a:tc>
                <a:tc>
                  <a:txBody>
                    <a:bodyPr/>
                    <a:lstStyle/>
                    <a:p>
                      <a:pPr lvl="0">
                        <a:buNone/>
                      </a:pPr>
                      <a:r>
                        <a:rPr lang="en-US" sz="2000" b="0" i="0" u="none" strike="noStrike" noProof="0">
                          <a:hlinkClick r:id="rId3"/>
                        </a:rPr>
                        <a:t>Webinar Registration - Zoom</a:t>
                      </a:r>
                      <a:endParaRPr lang="en-US"/>
                    </a:p>
                  </a:txBody>
                  <a:tcPr/>
                </a:tc>
                <a:extLst>
                  <a:ext uri="{0D108BD9-81ED-4DB2-BD59-A6C34878D82A}">
                    <a16:rowId xmlns:a16="http://schemas.microsoft.com/office/drawing/2014/main" val="4103243779"/>
                  </a:ext>
                </a:extLst>
              </a:tr>
              <a:tr h="794208">
                <a:tc>
                  <a:txBody>
                    <a:bodyPr/>
                    <a:lstStyle/>
                    <a:p>
                      <a:r>
                        <a:rPr lang="en-US" sz="2000">
                          <a:latin typeface="Graphik" panose="020B0503030202060203" pitchFamily="34" charset="0"/>
                          <a:ea typeface="Lato" panose="020F0502020204030203" pitchFamily="34" charset="0"/>
                          <a:cs typeface="Lato" panose="020F0502020204030203" pitchFamily="34" charset="0"/>
                        </a:rPr>
                        <a:t>Session #3</a:t>
                      </a:r>
                    </a:p>
                  </a:txBody>
                  <a:tcPr/>
                </a:tc>
                <a:tc>
                  <a:txBody>
                    <a:bodyPr/>
                    <a:lstStyle/>
                    <a:p>
                      <a:r>
                        <a:rPr lang="en-US" sz="2000">
                          <a:latin typeface="Graphik" panose="020B0503030202060203" pitchFamily="34" charset="0"/>
                          <a:ea typeface="Lato" panose="020F0502020204030203" pitchFamily="34" charset="0"/>
                          <a:cs typeface="Lato" panose="020F0502020204030203" pitchFamily="34" charset="0"/>
                        </a:rPr>
                        <a:t>June 25, 2026</a:t>
                      </a:r>
                    </a:p>
                  </a:txBody>
                  <a:tcPr/>
                </a:tc>
                <a:tc>
                  <a:txBody>
                    <a:bodyPr/>
                    <a:lstStyle/>
                    <a:p>
                      <a:r>
                        <a:rPr lang="en-US" sz="2000">
                          <a:latin typeface="Graphik"/>
                          <a:ea typeface="Lato"/>
                          <a:cs typeface="Lato"/>
                        </a:rPr>
                        <a:t>2pm – 3pm ET</a:t>
                      </a:r>
                    </a:p>
                  </a:txBody>
                  <a:tcPr/>
                </a:tc>
                <a:tc>
                  <a:txBody>
                    <a:bodyPr/>
                    <a:lstStyle/>
                    <a:p>
                      <a:pPr lvl="0">
                        <a:buNone/>
                      </a:pPr>
                      <a:r>
                        <a:rPr lang="en-US" sz="2000" b="0" i="0" u="none" strike="noStrike" noProof="0">
                          <a:hlinkClick r:id="rId4"/>
                        </a:rPr>
                        <a:t>Webinar Registration - Zoom</a:t>
                      </a:r>
                      <a:endParaRPr lang="en-US"/>
                    </a:p>
                  </a:txBody>
                  <a:tcPr/>
                </a:tc>
                <a:extLst>
                  <a:ext uri="{0D108BD9-81ED-4DB2-BD59-A6C34878D82A}">
                    <a16:rowId xmlns:a16="http://schemas.microsoft.com/office/drawing/2014/main" val="3250204406"/>
                  </a:ext>
                </a:extLst>
              </a:tr>
            </a:tbl>
          </a:graphicData>
        </a:graphic>
      </p:graphicFrame>
    </p:spTree>
    <p:extLst>
      <p:ext uri="{BB962C8B-B14F-4D97-AF65-F5344CB8AC3E}">
        <p14:creationId xmlns:p14="http://schemas.microsoft.com/office/powerpoint/2010/main" val="247838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4CC6CA-CFDA-4C1D-0395-11CC4C5DD43E}"/>
              </a:ext>
            </a:extLst>
          </p:cNvPr>
          <p:cNvSpPr>
            <a:spLocks noGrp="1"/>
          </p:cNvSpPr>
          <p:nvPr>
            <p:ph type="title"/>
          </p:nvPr>
        </p:nvSpPr>
        <p:spPr>
          <a:prstGeom prst="rect">
            <a:avLst/>
          </a:prstGeom>
        </p:spPr>
        <p:txBody>
          <a:bodyPr/>
          <a:lstStyle/>
          <a:p>
            <a:pPr lvl="0"/>
            <a:r>
              <a:rPr lang="en-US" noProof="0"/>
              <a:t>Thank You!</a:t>
            </a:r>
          </a:p>
        </p:txBody>
      </p:sp>
    </p:spTree>
    <p:extLst>
      <p:ext uri="{BB962C8B-B14F-4D97-AF65-F5344CB8AC3E}">
        <p14:creationId xmlns:p14="http://schemas.microsoft.com/office/powerpoint/2010/main" val="37869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5AD80C-2BDE-549C-4792-43F18A2A52BA}"/>
              </a:ext>
            </a:extLst>
          </p:cNvPr>
          <p:cNvSpPr>
            <a:spLocks noGrp="1"/>
          </p:cNvSpPr>
          <p:nvPr>
            <p:ph type="sldNum" sz="quarter" idx="12"/>
          </p:nvPr>
        </p:nvSpPr>
        <p:spPr/>
        <p:txBody>
          <a:bodyPr/>
          <a:lstStyle/>
          <a:p>
            <a:fld id="{BC7E7E6F-F638-CD49-8945-BA6D25B36006}" type="slidenum">
              <a:rPr lang="en-US" smtClean="0"/>
              <a:pPr/>
              <a:t>5</a:t>
            </a:fld>
            <a:endParaRPr lang="en-US"/>
          </a:p>
        </p:txBody>
      </p:sp>
      <p:sp>
        <p:nvSpPr>
          <p:cNvPr id="3" name="Title 2">
            <a:extLst>
              <a:ext uri="{FF2B5EF4-FFF2-40B4-BE49-F238E27FC236}">
                <a16:creationId xmlns:a16="http://schemas.microsoft.com/office/drawing/2014/main" id="{E90C71B0-5E24-0719-4F20-A31C121279BF}"/>
              </a:ext>
            </a:extLst>
          </p:cNvPr>
          <p:cNvSpPr>
            <a:spLocks noGrp="1"/>
          </p:cNvSpPr>
          <p:nvPr>
            <p:ph type="title"/>
          </p:nvPr>
        </p:nvSpPr>
        <p:spPr/>
        <p:txBody>
          <a:bodyPr>
            <a:normAutofit/>
          </a:bodyPr>
          <a:lstStyle/>
          <a:p>
            <a:r>
              <a:rPr lang="en-US"/>
              <a:t>Am I in the Right Place?</a:t>
            </a:r>
          </a:p>
        </p:txBody>
      </p:sp>
      <p:sp>
        <p:nvSpPr>
          <p:cNvPr id="17" name="Text Placeholder 16">
            <a:extLst>
              <a:ext uri="{FF2B5EF4-FFF2-40B4-BE49-F238E27FC236}">
                <a16:creationId xmlns:a16="http://schemas.microsoft.com/office/drawing/2014/main" id="{016DAFDF-7273-5B07-4402-0E0DD9313B93}"/>
              </a:ext>
            </a:extLst>
          </p:cNvPr>
          <p:cNvSpPr>
            <a:spLocks noGrp="1"/>
          </p:cNvSpPr>
          <p:nvPr>
            <p:ph idx="4294967295"/>
          </p:nvPr>
        </p:nvSpPr>
        <p:spPr>
          <a:xfrm>
            <a:off x="341746" y="1011155"/>
            <a:ext cx="11397672" cy="4351337"/>
          </a:xfrm>
        </p:spPr>
        <p:txBody>
          <a:bodyPr vert="horz" lIns="91440" tIns="45720" rIns="91440" bIns="45720" rtlCol="0" anchor="t">
            <a:noAutofit/>
          </a:bodyPr>
          <a:lstStyle/>
          <a:p>
            <a:pPr marL="0" indent="0">
              <a:lnSpc>
                <a:spcPct val="120000"/>
              </a:lnSpc>
              <a:buNone/>
            </a:pPr>
            <a:r>
              <a:rPr lang="en-US" sz="2000" b="1">
                <a:solidFill>
                  <a:srgbClr val="1F497D"/>
                </a:solidFill>
                <a:ea typeface="Lato"/>
                <a:cs typeface="Lato"/>
              </a:rPr>
              <a:t>This session is designed for Providers who:</a:t>
            </a:r>
            <a:endParaRPr lang="en-US" sz="2000">
              <a:solidFill>
                <a:srgbClr val="1F497D"/>
              </a:solidFill>
            </a:endParaRPr>
          </a:p>
          <a:p>
            <a:pPr marL="514350" indent="-514350">
              <a:lnSpc>
                <a:spcPct val="150000"/>
              </a:lnSpc>
              <a:buFont typeface="+mj-lt"/>
              <a:buAutoNum type="arabicPeriod"/>
            </a:pPr>
            <a:r>
              <a:rPr lang="en-US" sz="2000">
                <a:ea typeface="Lato"/>
                <a:cs typeface="Lato"/>
              </a:rPr>
              <a:t>Are Fee-For-Service (FFS) providers in Home Health (HH), Group Adult Foster Care (GAFC), or Acquired Brain Injury (ABI) and Moving Forward Plan (MFP) Waiver programs</a:t>
            </a:r>
            <a:endParaRPr lang="en-US" sz="2000"/>
          </a:p>
          <a:p>
            <a:pPr marL="514350" indent="-514350">
              <a:lnSpc>
                <a:spcPct val="150000"/>
              </a:lnSpc>
              <a:buFont typeface="+mj-lt"/>
              <a:buAutoNum type="arabicPeriod"/>
            </a:pPr>
            <a:r>
              <a:rPr lang="en-US" sz="2000">
                <a:ea typeface="Lato"/>
                <a:cs typeface="Lato"/>
              </a:rPr>
              <a:t>Are already capturing EVV</a:t>
            </a:r>
            <a:endParaRPr lang="en-US" sz="2000"/>
          </a:p>
          <a:p>
            <a:pPr marL="514350" indent="-514350">
              <a:lnSpc>
                <a:spcPct val="150000"/>
              </a:lnSpc>
              <a:buFont typeface="+mj-lt"/>
              <a:buAutoNum type="arabicPeriod"/>
            </a:pPr>
            <a:r>
              <a:rPr lang="en-US" sz="2000">
                <a:ea typeface="Lato"/>
                <a:cs typeface="Lato"/>
              </a:rPr>
              <a:t>Have their 3</a:t>
            </a:r>
            <a:r>
              <a:rPr lang="en-US" sz="2000" baseline="30000">
                <a:ea typeface="Lato"/>
                <a:cs typeface="Lato"/>
              </a:rPr>
              <a:t>rd</a:t>
            </a:r>
            <a:r>
              <a:rPr lang="en-US" sz="2000">
                <a:ea typeface="Lato"/>
                <a:cs typeface="Lato"/>
              </a:rPr>
              <a:t> Party System integrated (if applicable)</a:t>
            </a:r>
            <a:endParaRPr lang="en-US" sz="2000"/>
          </a:p>
          <a:p>
            <a:pPr marL="514350" indent="-514350">
              <a:lnSpc>
                <a:spcPct val="150000"/>
              </a:lnSpc>
              <a:buFont typeface="+mj-lt"/>
              <a:buAutoNum type="arabicPeriod"/>
            </a:pPr>
            <a:r>
              <a:rPr lang="en-US" sz="2000">
                <a:ea typeface="Lato"/>
                <a:cs typeface="Lato"/>
              </a:rPr>
              <a:t>Need to boost their EVV Claims Matching to EVV Visits in preparation for Claims Denials for mismatches (Hard Edits)</a:t>
            </a:r>
          </a:p>
        </p:txBody>
      </p:sp>
      <p:sp>
        <p:nvSpPr>
          <p:cNvPr id="13" name="Text Placeholder 12">
            <a:extLst>
              <a:ext uri="{FF2B5EF4-FFF2-40B4-BE49-F238E27FC236}">
                <a16:creationId xmlns:a16="http://schemas.microsoft.com/office/drawing/2014/main" id="{68355E1D-EFAD-AEF5-3A63-89CAE42F2147}"/>
              </a:ext>
            </a:extLst>
          </p:cNvPr>
          <p:cNvSpPr txBox="1">
            <a:spLocks/>
          </p:cNvSpPr>
          <p:nvPr/>
        </p:nvSpPr>
        <p:spPr>
          <a:xfrm>
            <a:off x="341746" y="5181002"/>
            <a:ext cx="11397672" cy="1049936"/>
          </a:xfrm>
          <a:prstGeom prst="round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phik"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k"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k"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i="1">
                <a:ea typeface="Lato"/>
                <a:cs typeface="Segoe UI"/>
              </a:rPr>
              <a:t>Special Note: </a:t>
            </a:r>
            <a:r>
              <a:rPr lang="en-US" sz="1600" i="1">
                <a:ea typeface="Lato"/>
                <a:cs typeface="Segoe UI"/>
              </a:rPr>
              <a:t>Thresholds of EVV Compliance will continue to be set and announced through each MA program area (Home Health, Group Adult Foster Care, ABI and MFP Waivers).</a:t>
            </a:r>
            <a:endParaRPr lang="en-US" sz="2000" i="1">
              <a:ea typeface="Lato"/>
              <a:cs typeface="Lato"/>
            </a:endParaRPr>
          </a:p>
        </p:txBody>
      </p:sp>
    </p:spTree>
    <p:extLst>
      <p:ext uri="{BB962C8B-B14F-4D97-AF65-F5344CB8AC3E}">
        <p14:creationId xmlns:p14="http://schemas.microsoft.com/office/powerpoint/2010/main" val="262469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DE54-1240-2137-15D2-9F5A855FB0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79A32A-97B3-0105-5EAE-AAA4A53E6695}"/>
              </a:ext>
            </a:extLst>
          </p:cNvPr>
          <p:cNvSpPr>
            <a:spLocks noGrp="1"/>
          </p:cNvSpPr>
          <p:nvPr>
            <p:ph type="sldNum" sz="quarter" idx="12"/>
          </p:nvPr>
        </p:nvSpPr>
        <p:spPr/>
        <p:txBody>
          <a:bodyPr/>
          <a:lstStyle/>
          <a:p>
            <a:fld id="{BC7E7E6F-F638-CD49-8945-BA6D25B36006}" type="slidenum">
              <a:rPr lang="en-US" smtClean="0"/>
              <a:pPr/>
              <a:t>6</a:t>
            </a:fld>
            <a:endParaRPr lang="en-US"/>
          </a:p>
        </p:txBody>
      </p:sp>
      <p:sp>
        <p:nvSpPr>
          <p:cNvPr id="6" name="Title 5">
            <a:extLst>
              <a:ext uri="{FF2B5EF4-FFF2-40B4-BE49-F238E27FC236}">
                <a16:creationId xmlns:a16="http://schemas.microsoft.com/office/drawing/2014/main" id="{7B40EDE8-FF80-EA71-8982-AE7E8198E3E3}"/>
              </a:ext>
            </a:extLst>
          </p:cNvPr>
          <p:cNvSpPr>
            <a:spLocks noGrp="1"/>
          </p:cNvSpPr>
          <p:nvPr>
            <p:ph type="title"/>
          </p:nvPr>
        </p:nvSpPr>
        <p:spPr/>
        <p:txBody>
          <a:bodyPr/>
          <a:lstStyle/>
          <a:p>
            <a:r>
              <a:rPr lang="en-US"/>
              <a:t>MA EVV FFS Live Webinar Schedule</a:t>
            </a:r>
          </a:p>
        </p:txBody>
      </p:sp>
      <p:graphicFrame>
        <p:nvGraphicFramePr>
          <p:cNvPr id="5" name="Table 4">
            <a:extLst>
              <a:ext uri="{FF2B5EF4-FFF2-40B4-BE49-F238E27FC236}">
                <a16:creationId xmlns:a16="http://schemas.microsoft.com/office/drawing/2014/main" id="{68D52F9C-7521-574A-91CE-05FD3867C46E}"/>
              </a:ext>
            </a:extLst>
          </p:cNvPr>
          <p:cNvGraphicFramePr>
            <a:graphicFrameLocks noGrp="1"/>
          </p:cNvGraphicFramePr>
          <p:nvPr>
            <p:extLst>
              <p:ext uri="{D42A27DB-BD31-4B8C-83A1-F6EECF244321}">
                <p14:modId xmlns:p14="http://schemas.microsoft.com/office/powerpoint/2010/main" val="2365900573"/>
              </p:ext>
            </p:extLst>
          </p:nvPr>
        </p:nvGraphicFramePr>
        <p:xfrm>
          <a:off x="1426647" y="1438904"/>
          <a:ext cx="9349289" cy="2910817"/>
        </p:xfrm>
        <a:graphic>
          <a:graphicData uri="http://schemas.openxmlformats.org/drawingml/2006/table">
            <a:tbl>
              <a:tblPr firstRow="1" bandRow="1">
                <a:tableStyleId>{5940675A-B579-460E-94D1-54222C63F5DA}</a:tableStyleId>
              </a:tblPr>
              <a:tblGrid>
                <a:gridCol w="2306347">
                  <a:extLst>
                    <a:ext uri="{9D8B030D-6E8A-4147-A177-3AD203B41FA5}">
                      <a16:colId xmlns:a16="http://schemas.microsoft.com/office/drawing/2014/main" val="1385862735"/>
                    </a:ext>
                  </a:extLst>
                </a:gridCol>
                <a:gridCol w="2368298">
                  <a:extLst>
                    <a:ext uri="{9D8B030D-6E8A-4147-A177-3AD203B41FA5}">
                      <a16:colId xmlns:a16="http://schemas.microsoft.com/office/drawing/2014/main" val="679841033"/>
                    </a:ext>
                  </a:extLst>
                </a:gridCol>
                <a:gridCol w="2337322">
                  <a:extLst>
                    <a:ext uri="{9D8B030D-6E8A-4147-A177-3AD203B41FA5}">
                      <a16:colId xmlns:a16="http://schemas.microsoft.com/office/drawing/2014/main" val="2167098184"/>
                    </a:ext>
                  </a:extLst>
                </a:gridCol>
                <a:gridCol w="2337322">
                  <a:extLst>
                    <a:ext uri="{9D8B030D-6E8A-4147-A177-3AD203B41FA5}">
                      <a16:colId xmlns:a16="http://schemas.microsoft.com/office/drawing/2014/main" val="205738525"/>
                    </a:ext>
                  </a:extLst>
                </a:gridCol>
              </a:tblGrid>
              <a:tr h="528193">
                <a:tc>
                  <a:txBody>
                    <a:bodyPr/>
                    <a:lstStyle/>
                    <a:p>
                      <a:pPr algn="ctr"/>
                      <a:r>
                        <a:rPr lang="en-US" sz="2000" b="1">
                          <a:solidFill>
                            <a:schemeClr val="bg1"/>
                          </a:solidFill>
                          <a:latin typeface="Graphik" panose="020B0503030202060203" pitchFamily="34" charset="0"/>
                          <a:ea typeface="Lato" panose="020F0502020204030203" pitchFamily="34" charset="0"/>
                          <a:cs typeface="Lato" panose="020F0502020204030203" pitchFamily="34" charset="0"/>
                        </a:rPr>
                        <a:t>Session </a:t>
                      </a:r>
                    </a:p>
                  </a:txBody>
                  <a:tcPr anchor="ctr">
                    <a:solidFill>
                      <a:srgbClr val="274E88"/>
                    </a:solidFill>
                  </a:tcPr>
                </a:tc>
                <a:tc>
                  <a:txBody>
                    <a:bodyPr/>
                    <a:lstStyle/>
                    <a:p>
                      <a:pPr algn="ctr"/>
                      <a:r>
                        <a:rPr lang="en-US" sz="2000" b="1">
                          <a:solidFill>
                            <a:schemeClr val="bg1"/>
                          </a:solidFill>
                          <a:latin typeface="Graphik" panose="020B0503030202060203" pitchFamily="34" charset="0"/>
                          <a:ea typeface="Lato" panose="020F0502020204030203" pitchFamily="34" charset="0"/>
                          <a:cs typeface="Lato" panose="020F0502020204030203" pitchFamily="34" charset="0"/>
                        </a:rPr>
                        <a:t>Date</a:t>
                      </a:r>
                    </a:p>
                  </a:txBody>
                  <a:tcPr anchor="ctr">
                    <a:solidFill>
                      <a:srgbClr val="274E88"/>
                    </a:solidFill>
                  </a:tcPr>
                </a:tc>
                <a:tc>
                  <a:txBody>
                    <a:bodyPr/>
                    <a:lstStyle/>
                    <a:p>
                      <a:pPr algn="ctr"/>
                      <a:r>
                        <a:rPr lang="en-US" sz="2000" b="1">
                          <a:solidFill>
                            <a:schemeClr val="bg1"/>
                          </a:solidFill>
                          <a:latin typeface="Graphik" panose="020B0503030202060203" pitchFamily="34" charset="0"/>
                          <a:ea typeface="Lato" panose="020F0502020204030203" pitchFamily="34" charset="0"/>
                          <a:cs typeface="Lato" panose="020F0502020204030203" pitchFamily="34" charset="0"/>
                        </a:rPr>
                        <a:t>Time</a:t>
                      </a:r>
                    </a:p>
                  </a:txBody>
                  <a:tcPr anchor="ctr">
                    <a:solidFill>
                      <a:srgbClr val="274E88"/>
                    </a:solidFill>
                  </a:tcPr>
                </a:tc>
                <a:tc>
                  <a:txBody>
                    <a:bodyPr/>
                    <a:lstStyle/>
                    <a:p>
                      <a:pPr lvl="0" algn="ctr">
                        <a:buNone/>
                      </a:pPr>
                      <a:r>
                        <a:rPr lang="en-US" sz="2000" b="1">
                          <a:solidFill>
                            <a:schemeClr val="bg1"/>
                          </a:solidFill>
                          <a:latin typeface="Graphik"/>
                          <a:ea typeface="Lato"/>
                          <a:cs typeface="Lato"/>
                        </a:rPr>
                        <a:t>Registration Link</a:t>
                      </a:r>
                    </a:p>
                  </a:txBody>
                  <a:tcPr anchor="ctr">
                    <a:solidFill>
                      <a:srgbClr val="274E88"/>
                    </a:solidFill>
                  </a:tcPr>
                </a:tc>
                <a:extLst>
                  <a:ext uri="{0D108BD9-81ED-4DB2-BD59-A6C34878D82A}">
                    <a16:rowId xmlns:a16="http://schemas.microsoft.com/office/drawing/2014/main" val="3964902649"/>
                  </a:ext>
                </a:extLst>
              </a:tr>
              <a:tr h="794208">
                <a:tc>
                  <a:txBody>
                    <a:bodyPr/>
                    <a:lstStyle/>
                    <a:p>
                      <a:r>
                        <a:rPr lang="en-US" sz="2000">
                          <a:latin typeface="Graphik" panose="020B0503030202060203" pitchFamily="34" charset="0"/>
                          <a:ea typeface="Lato" panose="020F0502020204030203" pitchFamily="34" charset="0"/>
                          <a:cs typeface="Lato" panose="020F0502020204030203" pitchFamily="34" charset="0"/>
                        </a:rPr>
                        <a:t>Session #1</a:t>
                      </a:r>
                    </a:p>
                  </a:txBody>
                  <a:tcPr>
                    <a:solidFill>
                      <a:schemeClr val="bg1">
                        <a:lumMod val="85000"/>
                      </a:schemeClr>
                    </a:solidFill>
                  </a:tcPr>
                </a:tc>
                <a:tc>
                  <a:txBody>
                    <a:bodyPr/>
                    <a:lstStyle/>
                    <a:p>
                      <a:r>
                        <a:rPr lang="en-US" sz="2000" i="1">
                          <a:latin typeface="Graphik" panose="020B0503030202060203" pitchFamily="34" charset="0"/>
                          <a:ea typeface="Lato" panose="020F0502020204030203" pitchFamily="34" charset="0"/>
                          <a:cs typeface="Lato" panose="020F0502020204030203" pitchFamily="34" charset="0"/>
                        </a:rPr>
                        <a:t>Today</a:t>
                      </a:r>
                    </a:p>
                    <a:p>
                      <a:r>
                        <a:rPr lang="en-US" sz="2000" i="0">
                          <a:latin typeface="Graphik" panose="020B0503030202060203" pitchFamily="34" charset="0"/>
                          <a:ea typeface="Lato" panose="020F0502020204030203" pitchFamily="34" charset="0"/>
                          <a:cs typeface="Lato" panose="020F0502020204030203" pitchFamily="34" charset="0"/>
                        </a:rPr>
                        <a:t>April 30, 2026 </a:t>
                      </a:r>
                    </a:p>
                  </a:txBody>
                  <a:tcPr>
                    <a:solidFill>
                      <a:schemeClr val="bg1">
                        <a:lumMod val="85000"/>
                      </a:schemeClr>
                    </a:solidFill>
                  </a:tcPr>
                </a:tc>
                <a:tc>
                  <a:txBody>
                    <a:bodyPr/>
                    <a:lstStyle/>
                    <a:p>
                      <a:r>
                        <a:rPr lang="en-US" sz="2000">
                          <a:latin typeface="Graphik"/>
                          <a:ea typeface="Lato"/>
                          <a:cs typeface="Lato"/>
                        </a:rPr>
                        <a:t>10am – 11am ET</a:t>
                      </a:r>
                      <a:endParaRPr lang="en-US" sz="2000">
                        <a:latin typeface="Graphik" panose="020B0503030202060203" pitchFamily="34" charset="0"/>
                        <a:ea typeface="Lato" panose="020F0502020204030203" pitchFamily="34" charset="0"/>
                        <a:cs typeface="Lato" panose="020F0502020204030203" pitchFamily="34" charset="0"/>
                      </a:endParaRPr>
                    </a:p>
                  </a:txBody>
                  <a:tcPr>
                    <a:solidFill>
                      <a:schemeClr val="bg1">
                        <a:lumMod val="85000"/>
                      </a:schemeClr>
                    </a:solidFill>
                  </a:tcPr>
                </a:tc>
                <a:tc>
                  <a:txBody>
                    <a:bodyPr/>
                    <a:lstStyle/>
                    <a:p>
                      <a:pPr lvl="0">
                        <a:buNone/>
                      </a:pPr>
                      <a:r>
                        <a:rPr lang="en-US" sz="2000" b="0" i="0" u="none" strike="noStrike" noProof="0">
                          <a:hlinkClick r:id="rId3"/>
                        </a:rPr>
                        <a:t>Webinar Registration - Zoom</a:t>
                      </a:r>
                      <a:endParaRPr lang="en-US"/>
                    </a:p>
                  </a:txBody>
                  <a:tcPr>
                    <a:solidFill>
                      <a:schemeClr val="bg1">
                        <a:lumMod val="85000"/>
                      </a:schemeClr>
                    </a:solidFill>
                  </a:tcPr>
                </a:tc>
                <a:extLst>
                  <a:ext uri="{0D108BD9-81ED-4DB2-BD59-A6C34878D82A}">
                    <a16:rowId xmlns:a16="http://schemas.microsoft.com/office/drawing/2014/main" val="76016154"/>
                  </a:ext>
                </a:extLst>
              </a:tr>
              <a:tr h="794208">
                <a:tc>
                  <a:txBody>
                    <a:bodyPr/>
                    <a:lstStyle/>
                    <a:p>
                      <a:r>
                        <a:rPr lang="en-US" sz="2000">
                          <a:latin typeface="Graphik"/>
                          <a:ea typeface="Lato"/>
                          <a:cs typeface="Lato"/>
                        </a:rPr>
                        <a:t>Session #2</a:t>
                      </a:r>
                      <a:endParaRPr lang="en-US" sz="2000">
                        <a:latin typeface="Graphik" panose="020B0503030202060203" pitchFamily="34" charset="0"/>
                        <a:ea typeface="Lato" panose="020F0502020204030203" pitchFamily="34" charset="0"/>
                        <a:cs typeface="Lato" panose="020F0502020204030203" pitchFamily="34" charset="0"/>
                      </a:endParaRPr>
                    </a:p>
                  </a:txBody>
                  <a:tcPr/>
                </a:tc>
                <a:tc>
                  <a:txBody>
                    <a:bodyPr/>
                    <a:lstStyle/>
                    <a:p>
                      <a:r>
                        <a:rPr lang="en-US" sz="2000">
                          <a:latin typeface="Graphik"/>
                          <a:ea typeface="Lato"/>
                          <a:cs typeface="Lato"/>
                        </a:rPr>
                        <a:t>June 4, 2026</a:t>
                      </a:r>
                    </a:p>
                  </a:txBody>
                  <a:tcPr/>
                </a:tc>
                <a:tc>
                  <a:txBody>
                    <a:bodyPr/>
                    <a:lstStyle/>
                    <a:p>
                      <a:r>
                        <a:rPr lang="en-US" sz="2000">
                          <a:latin typeface="Graphik"/>
                          <a:ea typeface="Lato"/>
                          <a:cs typeface="Lato"/>
                        </a:rPr>
                        <a:t>2pm – 3pm ET</a:t>
                      </a:r>
                      <a:endParaRPr lang="en-US" sz="2000">
                        <a:latin typeface="Graphik" panose="020B0503030202060203" pitchFamily="34" charset="0"/>
                        <a:ea typeface="Lato" panose="020F0502020204030203" pitchFamily="34" charset="0"/>
                        <a:cs typeface="Lato" panose="020F0502020204030203" pitchFamily="34" charset="0"/>
                      </a:endParaRPr>
                    </a:p>
                  </a:txBody>
                  <a:tcPr/>
                </a:tc>
                <a:tc>
                  <a:txBody>
                    <a:bodyPr/>
                    <a:lstStyle/>
                    <a:p>
                      <a:pPr lvl="0">
                        <a:buNone/>
                      </a:pPr>
                      <a:r>
                        <a:rPr lang="en-US" sz="2000" b="0" i="0" u="none" strike="noStrike" noProof="0">
                          <a:hlinkClick r:id="rId4"/>
                        </a:rPr>
                        <a:t>Webinar Registration - Zoom</a:t>
                      </a:r>
                      <a:endParaRPr lang="en-US"/>
                    </a:p>
                  </a:txBody>
                  <a:tcPr/>
                </a:tc>
                <a:extLst>
                  <a:ext uri="{0D108BD9-81ED-4DB2-BD59-A6C34878D82A}">
                    <a16:rowId xmlns:a16="http://schemas.microsoft.com/office/drawing/2014/main" val="4103243779"/>
                  </a:ext>
                </a:extLst>
              </a:tr>
              <a:tr h="794208">
                <a:tc>
                  <a:txBody>
                    <a:bodyPr/>
                    <a:lstStyle/>
                    <a:p>
                      <a:r>
                        <a:rPr lang="en-US" sz="2000">
                          <a:latin typeface="Graphik" panose="020B0503030202060203" pitchFamily="34" charset="0"/>
                          <a:ea typeface="Lato" panose="020F0502020204030203" pitchFamily="34" charset="0"/>
                          <a:cs typeface="Lato" panose="020F0502020204030203" pitchFamily="34" charset="0"/>
                        </a:rPr>
                        <a:t>Session #3</a:t>
                      </a:r>
                    </a:p>
                  </a:txBody>
                  <a:tcPr/>
                </a:tc>
                <a:tc>
                  <a:txBody>
                    <a:bodyPr/>
                    <a:lstStyle/>
                    <a:p>
                      <a:r>
                        <a:rPr lang="en-US" sz="2000">
                          <a:latin typeface="Graphik" panose="020B0503030202060203" pitchFamily="34" charset="0"/>
                          <a:ea typeface="Lato" panose="020F0502020204030203" pitchFamily="34" charset="0"/>
                          <a:cs typeface="Lato" panose="020F0502020204030203" pitchFamily="34" charset="0"/>
                        </a:rPr>
                        <a:t>June 25, 2026</a:t>
                      </a:r>
                    </a:p>
                  </a:txBody>
                  <a:tcPr/>
                </a:tc>
                <a:tc>
                  <a:txBody>
                    <a:bodyPr/>
                    <a:lstStyle/>
                    <a:p>
                      <a:r>
                        <a:rPr lang="en-US" sz="2000">
                          <a:latin typeface="Graphik"/>
                          <a:ea typeface="Lato"/>
                          <a:cs typeface="Lato"/>
                        </a:rPr>
                        <a:t>2pm – 3pm ET</a:t>
                      </a:r>
                    </a:p>
                  </a:txBody>
                  <a:tcPr/>
                </a:tc>
                <a:tc>
                  <a:txBody>
                    <a:bodyPr/>
                    <a:lstStyle/>
                    <a:p>
                      <a:pPr lvl="0">
                        <a:buNone/>
                      </a:pPr>
                      <a:r>
                        <a:rPr lang="en-US" sz="2000" b="0" i="0" u="none" strike="noStrike" noProof="0">
                          <a:hlinkClick r:id="rId5"/>
                        </a:rPr>
                        <a:t>Webinar Registration - Zoom</a:t>
                      </a:r>
                      <a:endParaRPr lang="en-US"/>
                    </a:p>
                  </a:txBody>
                  <a:tcPr/>
                </a:tc>
                <a:extLst>
                  <a:ext uri="{0D108BD9-81ED-4DB2-BD59-A6C34878D82A}">
                    <a16:rowId xmlns:a16="http://schemas.microsoft.com/office/drawing/2014/main" val="3250204406"/>
                  </a:ext>
                </a:extLst>
              </a:tr>
            </a:tbl>
          </a:graphicData>
        </a:graphic>
      </p:graphicFrame>
      <p:sp>
        <p:nvSpPr>
          <p:cNvPr id="4" name="Text Placeholder 12">
            <a:extLst>
              <a:ext uri="{FF2B5EF4-FFF2-40B4-BE49-F238E27FC236}">
                <a16:creationId xmlns:a16="http://schemas.microsoft.com/office/drawing/2014/main" id="{017B6EB4-EDEC-9596-350D-BAADD8463D26}"/>
              </a:ext>
            </a:extLst>
          </p:cNvPr>
          <p:cNvSpPr txBox="1">
            <a:spLocks/>
          </p:cNvSpPr>
          <p:nvPr/>
        </p:nvSpPr>
        <p:spPr>
          <a:xfrm>
            <a:off x="341746" y="5181002"/>
            <a:ext cx="11397672" cy="1049936"/>
          </a:xfrm>
          <a:prstGeom prst="round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phik" panose="020B050303020206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phik" panose="020B050303020206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phik" panose="020B050303020206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phik" panose="020B050303020206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i="1">
                <a:ea typeface="Lato"/>
                <a:cs typeface="Segoe UI"/>
              </a:rPr>
              <a:t>Special Note: </a:t>
            </a:r>
            <a:r>
              <a:rPr lang="en-US" sz="1600" i="1">
                <a:ea typeface="Lato"/>
                <a:cs typeface="Segoe UI"/>
              </a:rPr>
              <a:t>Any additional live training opportunities post Session #3 will continue to be communicated via program channels to support providers in the transition to hard edits. </a:t>
            </a:r>
            <a:endParaRPr lang="en-US" sz="2000" i="1">
              <a:ea typeface="Lato"/>
              <a:cs typeface="Lato"/>
            </a:endParaRPr>
          </a:p>
        </p:txBody>
      </p:sp>
    </p:spTree>
    <p:extLst>
      <p:ext uri="{BB962C8B-B14F-4D97-AF65-F5344CB8AC3E}">
        <p14:creationId xmlns:p14="http://schemas.microsoft.com/office/powerpoint/2010/main" val="19525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E7D4E5-20E5-6DC0-DB4F-7E98A9273410}"/>
              </a:ext>
            </a:extLst>
          </p:cNvPr>
          <p:cNvSpPr/>
          <p:nvPr/>
        </p:nvSpPr>
        <p:spPr>
          <a:xfrm>
            <a:off x="0" y="927652"/>
            <a:ext cx="12191999" cy="5930348"/>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041AF50-7ADC-7404-85CE-9A67DFC37520}"/>
              </a:ext>
            </a:extLst>
          </p:cNvPr>
          <p:cNvSpPr>
            <a:spLocks noGrp="1"/>
          </p:cNvSpPr>
          <p:nvPr>
            <p:ph type="sldNum" sz="quarter" idx="12"/>
          </p:nvPr>
        </p:nvSpPr>
        <p:spPr/>
        <p:txBody>
          <a:bodyPr/>
          <a:lstStyle/>
          <a:p>
            <a:fld id="{BC7E7E6F-F638-CD49-8945-BA6D25B36006}" type="slidenum">
              <a:rPr lang="en-US" smtClean="0"/>
              <a:pPr/>
              <a:t>7</a:t>
            </a:fld>
            <a:endParaRPr lang="en-US"/>
          </a:p>
        </p:txBody>
      </p:sp>
      <p:sp>
        <p:nvSpPr>
          <p:cNvPr id="6" name="Title 5">
            <a:extLst>
              <a:ext uri="{FF2B5EF4-FFF2-40B4-BE49-F238E27FC236}">
                <a16:creationId xmlns:a16="http://schemas.microsoft.com/office/drawing/2014/main" id="{8B3F592C-D6BA-C9CC-8F66-1E946DB217EE}"/>
              </a:ext>
            </a:extLst>
          </p:cNvPr>
          <p:cNvSpPr>
            <a:spLocks noGrp="1"/>
          </p:cNvSpPr>
          <p:nvPr>
            <p:ph type="title"/>
          </p:nvPr>
        </p:nvSpPr>
        <p:spPr>
          <a:xfrm>
            <a:off x="566831" y="3097609"/>
            <a:ext cx="4155359" cy="662782"/>
          </a:xfrm>
        </p:spPr>
        <p:txBody>
          <a:bodyPr/>
          <a:lstStyle/>
          <a:p>
            <a:pPr algn="ctr"/>
            <a:r>
              <a:rPr lang="en-US"/>
              <a:t>Agenda</a:t>
            </a:r>
          </a:p>
        </p:txBody>
      </p:sp>
      <p:graphicFrame>
        <p:nvGraphicFramePr>
          <p:cNvPr id="5" name="Table 4">
            <a:extLst>
              <a:ext uri="{FF2B5EF4-FFF2-40B4-BE49-F238E27FC236}">
                <a16:creationId xmlns:a16="http://schemas.microsoft.com/office/drawing/2014/main" id="{1050F3E9-15EA-0755-E751-093EF7EA32D9}"/>
              </a:ext>
            </a:extLst>
          </p:cNvPr>
          <p:cNvGraphicFramePr>
            <a:graphicFrameLocks noGrp="1"/>
          </p:cNvGraphicFramePr>
          <p:nvPr>
            <p:extLst>
              <p:ext uri="{D42A27DB-BD31-4B8C-83A1-F6EECF244321}">
                <p14:modId xmlns:p14="http://schemas.microsoft.com/office/powerpoint/2010/main" val="2356209985"/>
              </p:ext>
            </p:extLst>
          </p:nvPr>
        </p:nvGraphicFramePr>
        <p:xfrm>
          <a:off x="5347713" y="1286259"/>
          <a:ext cx="6402878" cy="4939932"/>
        </p:xfrm>
        <a:graphic>
          <a:graphicData uri="http://schemas.openxmlformats.org/drawingml/2006/table">
            <a:tbl>
              <a:tblPr firstRow="1" bandRow="1">
                <a:tableStyleId>{2D5ABB26-0587-4C30-8999-92F81FD0307C}</a:tableStyleId>
              </a:tblPr>
              <a:tblGrid>
                <a:gridCol w="515523">
                  <a:extLst>
                    <a:ext uri="{9D8B030D-6E8A-4147-A177-3AD203B41FA5}">
                      <a16:colId xmlns:a16="http://schemas.microsoft.com/office/drawing/2014/main" val="2767945360"/>
                    </a:ext>
                  </a:extLst>
                </a:gridCol>
                <a:gridCol w="5887355">
                  <a:extLst>
                    <a:ext uri="{9D8B030D-6E8A-4147-A177-3AD203B41FA5}">
                      <a16:colId xmlns:a16="http://schemas.microsoft.com/office/drawing/2014/main" val="2032706900"/>
                    </a:ext>
                  </a:extLst>
                </a:gridCol>
              </a:tblGrid>
              <a:tr h="823322">
                <a:tc>
                  <a:txBody>
                    <a:bodyPr/>
                    <a:lstStyle/>
                    <a:p>
                      <a:r>
                        <a:rPr lang="en-US" sz="2000" b="1">
                          <a:solidFill>
                            <a:schemeClr val="bg1"/>
                          </a:solidFill>
                        </a:rPr>
                        <a:t>1</a:t>
                      </a:r>
                    </a:p>
                  </a:txBody>
                  <a:tcPr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solidFill>
                            <a:schemeClr val="bg1"/>
                          </a:solidFill>
                        </a:rPr>
                        <a:t>Compliance Timeline</a:t>
                      </a:r>
                    </a:p>
                  </a:txBody>
                  <a:tcPr anchor="ctr">
                    <a:lnL>
                      <a:noFill/>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6794371"/>
                  </a:ext>
                </a:extLst>
              </a:tr>
              <a:tr h="823322">
                <a:tc>
                  <a:txBody>
                    <a:bodyPr/>
                    <a:lstStyle/>
                    <a:p>
                      <a:r>
                        <a:rPr lang="en-US" sz="2000" b="1">
                          <a:solidFill>
                            <a:schemeClr val="bg1"/>
                          </a:solidFill>
                        </a:rPr>
                        <a:t>2</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solidFill>
                            <a:schemeClr val="bg1"/>
                          </a:solidFill>
                        </a:rPr>
                        <a:t>EVV Program Review</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156217"/>
                  </a:ext>
                </a:extLst>
              </a:tr>
              <a:tr h="823322">
                <a:tc>
                  <a:txBody>
                    <a:bodyPr/>
                    <a:lstStyle/>
                    <a:p>
                      <a:r>
                        <a:rPr lang="en-US" sz="2000" b="1">
                          <a:solidFill>
                            <a:schemeClr val="bg1"/>
                          </a:solidFill>
                        </a:rPr>
                        <a:t>3</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a:solidFill>
                            <a:schemeClr val="bg1"/>
                          </a:solidFill>
                        </a:rPr>
                        <a:t>Provider Expectations – Preparing for Hard Edits</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8444087"/>
                  </a:ext>
                </a:extLst>
              </a:tr>
              <a:tr h="823322">
                <a:tc>
                  <a:txBody>
                    <a:bodyPr/>
                    <a:lstStyle/>
                    <a:p>
                      <a:pPr lvl="0">
                        <a:buNone/>
                      </a:pPr>
                      <a:r>
                        <a:rPr lang="en-US" sz="2000" b="1">
                          <a:solidFill>
                            <a:schemeClr val="bg1"/>
                          </a:solidFill>
                        </a:rPr>
                        <a:t>4</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2000" b="1">
                          <a:solidFill>
                            <a:schemeClr val="bg1"/>
                          </a:solidFill>
                        </a:rPr>
                        <a:t>Common Roadblocks</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316353"/>
                  </a:ext>
                </a:extLst>
              </a:tr>
              <a:tr h="823322">
                <a:tc>
                  <a:txBody>
                    <a:bodyPr/>
                    <a:lstStyle/>
                    <a:p>
                      <a:r>
                        <a:rPr lang="en-US" sz="2000" b="1" kern="1200">
                          <a:solidFill>
                            <a:schemeClr val="bg1"/>
                          </a:solidFill>
                          <a:latin typeface="+mn-lt"/>
                          <a:ea typeface="+mn-ea"/>
                          <a:cs typeface="+mn-cs"/>
                        </a:rPr>
                        <a:t>5</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2000" b="1" kern="1200" noProof="0">
                          <a:solidFill>
                            <a:schemeClr val="bg1"/>
                          </a:solidFill>
                          <a:latin typeface="+mn-lt"/>
                          <a:ea typeface="+mn-ea"/>
                          <a:cs typeface="+mn-cs"/>
                        </a:rPr>
                        <a:t>Helpful Resources</a:t>
                      </a: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573099"/>
                  </a:ext>
                </a:extLst>
              </a:tr>
              <a:tr h="823322">
                <a:tc>
                  <a:txBody>
                    <a:bodyPr/>
                    <a:lstStyle/>
                    <a:p>
                      <a:r>
                        <a:rPr lang="en-US" sz="2000" b="1">
                          <a:solidFill>
                            <a:schemeClr val="bg1"/>
                          </a:solidFill>
                        </a:rPr>
                        <a:t>6</a:t>
                      </a:r>
                    </a:p>
                  </a:txBody>
                  <a:tcPr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000" b="1">
                          <a:solidFill>
                            <a:schemeClr val="bg1"/>
                          </a:solidFill>
                        </a:rPr>
                        <a:t>Feedback Survey</a:t>
                      </a:r>
                    </a:p>
                  </a:txBody>
                  <a:tcPr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8537777"/>
                  </a:ext>
                </a:extLst>
              </a:tr>
            </a:tbl>
          </a:graphicData>
        </a:graphic>
      </p:graphicFrame>
    </p:spTree>
    <p:extLst>
      <p:ext uri="{BB962C8B-B14F-4D97-AF65-F5344CB8AC3E}">
        <p14:creationId xmlns:p14="http://schemas.microsoft.com/office/powerpoint/2010/main" val="126878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3E8D2-FD35-BCFE-5FC9-EE14C13A77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F7D339-6079-77E7-3CF2-640C59ABEAB8}"/>
              </a:ext>
            </a:extLst>
          </p:cNvPr>
          <p:cNvSpPr/>
          <p:nvPr/>
        </p:nvSpPr>
        <p:spPr>
          <a:xfrm>
            <a:off x="0" y="905164"/>
            <a:ext cx="12192000" cy="5952836"/>
          </a:xfrm>
          <a:prstGeom prst="rect">
            <a:avLst/>
          </a:prstGeom>
          <a:solidFill>
            <a:srgbClr val="1F4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DAAC2D5-CEA3-80F0-122B-EDB16526548D}"/>
              </a:ext>
            </a:extLst>
          </p:cNvPr>
          <p:cNvSpPr>
            <a:spLocks noGrp="1"/>
          </p:cNvSpPr>
          <p:nvPr>
            <p:ph type="title"/>
          </p:nvPr>
        </p:nvSpPr>
        <p:spPr>
          <a:prstGeom prst="rect">
            <a:avLst/>
          </a:prstGeom>
        </p:spPr>
        <p:txBody>
          <a:bodyPr/>
          <a:lstStyle/>
          <a:p>
            <a:pPr lvl="0"/>
            <a:r>
              <a:rPr lang="en-US" noProof="0"/>
              <a:t>Compliance Timeline</a:t>
            </a:r>
          </a:p>
        </p:txBody>
      </p:sp>
    </p:spTree>
    <p:extLst>
      <p:ext uri="{BB962C8B-B14F-4D97-AF65-F5344CB8AC3E}">
        <p14:creationId xmlns:p14="http://schemas.microsoft.com/office/powerpoint/2010/main" val="406749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F3A0DC-BF8C-923B-49DC-000B057EF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605A-B877-4B67-B9FD-DE737AC627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B9F0A3-97DD-EA12-4960-DFC968BBEF87}"/>
              </a:ext>
            </a:extLst>
          </p:cNvPr>
          <p:cNvSpPr>
            <a:spLocks noGrp="1"/>
          </p:cNvSpPr>
          <p:nvPr>
            <p:ph type="title"/>
          </p:nvPr>
        </p:nvSpPr>
        <p:spPr>
          <a:prstGeom prst="rect">
            <a:avLst/>
          </a:prstGeom>
        </p:spPr>
        <p:txBody>
          <a:bodyPr/>
          <a:lstStyle/>
          <a:p>
            <a:r>
              <a:rPr lang="en-US" sz="3600" b="1">
                <a:solidFill>
                  <a:schemeClr val="bg1"/>
                </a:solidFill>
                <a:latin typeface="Graphik" panose="020B0503030202060203" pitchFamily="34" charset="0"/>
                <a:ea typeface="Lato" panose="020F0502020204030203" pitchFamily="34" charset="0"/>
                <a:cs typeface="Lato" panose="020F0502020204030203" pitchFamily="34" charset="0"/>
              </a:rPr>
              <a:t>FFS Programs Compliance Phases</a:t>
            </a:r>
          </a:p>
        </p:txBody>
      </p:sp>
      <p:sp>
        <p:nvSpPr>
          <p:cNvPr id="3" name="Arrow: Pentagon 2">
            <a:extLst>
              <a:ext uri="{FF2B5EF4-FFF2-40B4-BE49-F238E27FC236}">
                <a16:creationId xmlns:a16="http://schemas.microsoft.com/office/drawing/2014/main" id="{F6A2D5CB-2D9E-0BC1-A762-52FF8C055423}"/>
              </a:ext>
            </a:extLst>
          </p:cNvPr>
          <p:cNvSpPr/>
          <p:nvPr/>
        </p:nvSpPr>
        <p:spPr>
          <a:xfrm>
            <a:off x="892550" y="1076872"/>
            <a:ext cx="3799267" cy="654676"/>
          </a:xfrm>
          <a:prstGeom prst="homePlate">
            <a:avLst/>
          </a:prstGeom>
          <a:solidFill>
            <a:srgbClr val="1F497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rgbClr val="FFFFFF"/>
                </a:solidFill>
                <a:latin typeface="Graphik" panose="020B0503030202060203" pitchFamily="34" charset="0"/>
                <a:ea typeface="Lato" panose="020F0502020204030203" pitchFamily="34" charset="0"/>
                <a:cs typeface="Lato" panose="020F0502020204030203" pitchFamily="34" charset="0"/>
              </a:rPr>
              <a:t>Phase 1</a:t>
            </a:r>
          </a:p>
        </p:txBody>
      </p:sp>
      <p:sp>
        <p:nvSpPr>
          <p:cNvPr id="7" name="Arrow: Chevron 6">
            <a:extLst>
              <a:ext uri="{FF2B5EF4-FFF2-40B4-BE49-F238E27FC236}">
                <a16:creationId xmlns:a16="http://schemas.microsoft.com/office/drawing/2014/main" id="{55BDD922-D114-D383-6411-84FC177B60D9}"/>
              </a:ext>
            </a:extLst>
          </p:cNvPr>
          <p:cNvSpPr/>
          <p:nvPr/>
        </p:nvSpPr>
        <p:spPr>
          <a:xfrm>
            <a:off x="4315530" y="1076873"/>
            <a:ext cx="3799266" cy="654675"/>
          </a:xfrm>
          <a:prstGeom prst="chevron">
            <a:avLst/>
          </a:prstGeom>
          <a:solidFill>
            <a:srgbClr val="1F497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rgbClr val="FFFFFF"/>
                </a:solidFill>
                <a:latin typeface="Graphik" panose="020B0503030202060203" pitchFamily="34" charset="0"/>
                <a:ea typeface="Lato" panose="020F0502020204030203" pitchFamily="34" charset="0"/>
                <a:cs typeface="Lato" panose="020F0502020204030203" pitchFamily="34" charset="0"/>
              </a:rPr>
              <a:t>Phase 2</a:t>
            </a:r>
          </a:p>
        </p:txBody>
      </p:sp>
      <p:sp>
        <p:nvSpPr>
          <p:cNvPr id="8" name="Arrow: Chevron 7">
            <a:extLst>
              <a:ext uri="{FF2B5EF4-FFF2-40B4-BE49-F238E27FC236}">
                <a16:creationId xmlns:a16="http://schemas.microsoft.com/office/drawing/2014/main" id="{1B52AA78-86DF-7958-B503-0D82CCFA2FDD}"/>
              </a:ext>
            </a:extLst>
          </p:cNvPr>
          <p:cNvSpPr/>
          <p:nvPr/>
        </p:nvSpPr>
        <p:spPr>
          <a:xfrm>
            <a:off x="7787551" y="1076872"/>
            <a:ext cx="3799266" cy="654675"/>
          </a:xfrm>
          <a:prstGeom prst="chevron">
            <a:avLst/>
          </a:prstGeom>
          <a:solidFill>
            <a:srgbClr val="1F497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rgbClr val="FFFFFF"/>
                </a:solidFill>
                <a:latin typeface="Graphik" panose="020B0503030202060203" pitchFamily="34" charset="0"/>
                <a:ea typeface="Lato" panose="020F0502020204030203" pitchFamily="34" charset="0"/>
                <a:cs typeface="Lato" panose="020F0502020204030203" pitchFamily="34" charset="0"/>
              </a:rPr>
              <a:t>Phase 3</a:t>
            </a:r>
          </a:p>
        </p:txBody>
      </p:sp>
      <p:sp>
        <p:nvSpPr>
          <p:cNvPr id="14" name="Arrow: Pentagon 13">
            <a:extLst>
              <a:ext uri="{FF2B5EF4-FFF2-40B4-BE49-F238E27FC236}">
                <a16:creationId xmlns:a16="http://schemas.microsoft.com/office/drawing/2014/main" id="{C09637E3-C4E7-2D60-B5DC-DA49886C4F9E}"/>
              </a:ext>
            </a:extLst>
          </p:cNvPr>
          <p:cNvSpPr/>
          <p:nvPr/>
        </p:nvSpPr>
        <p:spPr>
          <a:xfrm>
            <a:off x="892550" y="5870448"/>
            <a:ext cx="3799267" cy="549337"/>
          </a:xfrm>
          <a:prstGeom prst="homePlate">
            <a:avLst/>
          </a:prstGeom>
          <a:solidFill>
            <a:schemeClr val="bg1">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rgbClr val="000000"/>
                </a:solidFill>
                <a:latin typeface="Graphik" panose="020B0503030202060203" pitchFamily="34" charset="0"/>
                <a:ea typeface="Lato" panose="020F0502020204030203" pitchFamily="34" charset="0"/>
                <a:cs typeface="Lato" panose="020F0502020204030203" pitchFamily="34" charset="0"/>
              </a:rPr>
              <a:t>Jan 2025 – Sep 2025</a:t>
            </a:r>
          </a:p>
        </p:txBody>
      </p:sp>
      <p:sp>
        <p:nvSpPr>
          <p:cNvPr id="15" name="Arrow: Chevron 14">
            <a:extLst>
              <a:ext uri="{FF2B5EF4-FFF2-40B4-BE49-F238E27FC236}">
                <a16:creationId xmlns:a16="http://schemas.microsoft.com/office/drawing/2014/main" id="{75FF5D9F-A3EB-2271-583D-4A928DCB7E0A}"/>
              </a:ext>
            </a:extLst>
          </p:cNvPr>
          <p:cNvSpPr/>
          <p:nvPr/>
        </p:nvSpPr>
        <p:spPr>
          <a:xfrm>
            <a:off x="4326262" y="5870448"/>
            <a:ext cx="3799266" cy="549336"/>
          </a:xfrm>
          <a:prstGeom prst="chevron">
            <a:avLst/>
          </a:prstGeom>
          <a:solidFill>
            <a:schemeClr val="bg1">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rgbClr val="000000"/>
                </a:solidFill>
                <a:latin typeface="Graphik"/>
                <a:ea typeface="Lato"/>
                <a:cs typeface="Lato"/>
              </a:rPr>
              <a:t>April 2025 – Ongoing</a:t>
            </a:r>
            <a:endParaRPr lang="en-US" sz="1600" b="1">
              <a:solidFill>
                <a:srgbClr val="000000"/>
              </a:solidFill>
              <a:latin typeface="Graphik" panose="020B0503030202060203" pitchFamily="34" charset="0"/>
              <a:ea typeface="Lato" panose="020F0502020204030203" pitchFamily="34" charset="0"/>
              <a:cs typeface="Lato" panose="020F0502020204030203" pitchFamily="34" charset="0"/>
            </a:endParaRPr>
          </a:p>
        </p:txBody>
      </p:sp>
      <p:sp>
        <p:nvSpPr>
          <p:cNvPr id="16" name="Arrow: Chevron 15">
            <a:extLst>
              <a:ext uri="{FF2B5EF4-FFF2-40B4-BE49-F238E27FC236}">
                <a16:creationId xmlns:a16="http://schemas.microsoft.com/office/drawing/2014/main" id="{F3A0038D-F4D5-ED01-28ED-5124B155320B}"/>
              </a:ext>
            </a:extLst>
          </p:cNvPr>
          <p:cNvSpPr/>
          <p:nvPr/>
        </p:nvSpPr>
        <p:spPr>
          <a:xfrm>
            <a:off x="7787551" y="5879614"/>
            <a:ext cx="3799266" cy="549336"/>
          </a:xfrm>
          <a:prstGeom prst="chevron">
            <a:avLst/>
          </a:prstGeom>
          <a:solidFill>
            <a:schemeClr val="bg1">
              <a:lumMod val="7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rgbClr val="000000"/>
                </a:solidFill>
                <a:latin typeface="Graphik"/>
                <a:ea typeface="Lato"/>
                <a:cs typeface="Lato"/>
              </a:rPr>
              <a:t>July 2026 – Ongoing</a:t>
            </a:r>
            <a:endParaRPr lang="en-US">
              <a:latin typeface="Graphik"/>
              <a:ea typeface="Lato"/>
              <a:cs typeface="Lato"/>
            </a:endParaRPr>
          </a:p>
        </p:txBody>
      </p:sp>
      <p:graphicFrame>
        <p:nvGraphicFramePr>
          <p:cNvPr id="4" name="Table 3">
            <a:extLst>
              <a:ext uri="{FF2B5EF4-FFF2-40B4-BE49-F238E27FC236}">
                <a16:creationId xmlns:a16="http://schemas.microsoft.com/office/drawing/2014/main" id="{699A51B8-B507-F293-266A-615A412AD145}"/>
              </a:ext>
            </a:extLst>
          </p:cNvPr>
          <p:cNvGraphicFramePr>
            <a:graphicFrameLocks noGrp="1"/>
          </p:cNvGraphicFramePr>
          <p:nvPr>
            <p:extLst>
              <p:ext uri="{D42A27DB-BD31-4B8C-83A1-F6EECF244321}">
                <p14:modId xmlns:p14="http://schemas.microsoft.com/office/powerpoint/2010/main" val="636556598"/>
              </p:ext>
            </p:extLst>
          </p:nvPr>
        </p:nvGraphicFramePr>
        <p:xfrm>
          <a:off x="198783" y="1740715"/>
          <a:ext cx="11388034" cy="4178361"/>
        </p:xfrm>
        <a:graphic>
          <a:graphicData uri="http://schemas.openxmlformats.org/drawingml/2006/table">
            <a:tbl>
              <a:tblPr firstRow="1" bandRow="1">
                <a:tableStyleId>{2D5ABB26-0587-4C30-8999-92F81FD0307C}</a:tableStyleId>
              </a:tblPr>
              <a:tblGrid>
                <a:gridCol w="421225">
                  <a:extLst>
                    <a:ext uri="{9D8B030D-6E8A-4147-A177-3AD203B41FA5}">
                      <a16:colId xmlns:a16="http://schemas.microsoft.com/office/drawing/2014/main" val="4264577498"/>
                    </a:ext>
                  </a:extLst>
                </a:gridCol>
                <a:gridCol w="3894389">
                  <a:extLst>
                    <a:ext uri="{9D8B030D-6E8A-4147-A177-3AD203B41FA5}">
                      <a16:colId xmlns:a16="http://schemas.microsoft.com/office/drawing/2014/main" val="456148888"/>
                    </a:ext>
                  </a:extLst>
                </a:gridCol>
                <a:gridCol w="3536210">
                  <a:extLst>
                    <a:ext uri="{9D8B030D-6E8A-4147-A177-3AD203B41FA5}">
                      <a16:colId xmlns:a16="http://schemas.microsoft.com/office/drawing/2014/main" val="157729471"/>
                    </a:ext>
                  </a:extLst>
                </a:gridCol>
                <a:gridCol w="3536210">
                  <a:extLst>
                    <a:ext uri="{9D8B030D-6E8A-4147-A177-3AD203B41FA5}">
                      <a16:colId xmlns:a16="http://schemas.microsoft.com/office/drawing/2014/main" val="3350387557"/>
                    </a:ext>
                  </a:extLst>
                </a:gridCol>
              </a:tblGrid>
              <a:tr h="539503">
                <a:tc>
                  <a:txBody>
                    <a:bodyPr/>
                    <a:lstStyle/>
                    <a:p>
                      <a:pPr algn="ctr"/>
                      <a:endParaRPr lang="en-US" sz="105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Graphik" panose="020B0503030202060203" pitchFamily="34" charset="0"/>
                          <a:ea typeface="Lato" panose="020F0502020204030203" pitchFamily="34" charset="0"/>
                          <a:cs typeface="Lato" panose="020F0502020204030203" pitchFamily="34" charset="0"/>
                        </a:rPr>
                        <a:t>Registration/Onboarding</a:t>
                      </a:r>
                      <a:endParaRPr lang="en-US" sz="1400">
                        <a:solidFill>
                          <a:srgbClr val="000000"/>
                        </a:solidFill>
                        <a:latin typeface="Graphik" panose="020B0503030202060203" pitchFamily="34" charset="0"/>
                        <a:ea typeface="Lato" panose="020F0502020204030203" pitchFamily="34" charset="0"/>
                        <a:cs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Graphik" panose="020B0503030202060203" pitchFamily="34" charset="0"/>
                          <a:ea typeface="Lato" panose="020F0502020204030203" pitchFamily="34" charset="0"/>
                          <a:cs typeface="Lato" panose="020F0502020204030203" pitchFamily="34" charset="0"/>
                        </a:rPr>
                        <a:t>EVV Usage/Visit Monitoring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Graphik" panose="020B0503030202060203" pitchFamily="34" charset="0"/>
                          <a:ea typeface="Lato" panose="020F0502020204030203" pitchFamily="34" charset="0"/>
                          <a:cs typeface="Lato" panose="020F0502020204030203" pitchFamily="34" charset="0"/>
                        </a:rPr>
                        <a:t>Claims to EVV Match/Implementation of Claims Edits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5439980"/>
                  </a:ext>
                </a:extLst>
              </a:tr>
              <a:tr h="2125093">
                <a:tc>
                  <a:txBody>
                    <a:bodyPr/>
                    <a:lstStyle/>
                    <a:p>
                      <a:pPr algn="ctr"/>
                      <a:r>
                        <a:rPr lang="en-US" sz="1600" b="1"/>
                        <a:t>Description</a:t>
                      </a:r>
                    </a:p>
                  </a:txBody>
                  <a:tcPr vert="vert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raphik" panose="020B0503030202060203" pitchFamily="34" charset="0"/>
                          <a:ea typeface="Lato" panose="020F0502020204030203" pitchFamily="34" charset="0"/>
                          <a:cs typeface="Lato" panose="020F0502020204030203" pitchFamily="34" charset="0"/>
                        </a:rPr>
                        <a:t>In this phase of compliance, providers take the first step in the EVV process which is to register for EVV (making the determination if they are using the state-sponsored system, Sandata, or an Alt EVV) and beginning the necessary training to understand and set-up EVV. </a:t>
                      </a:r>
                    </a:p>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raphik" panose="020B0503030202060203" pitchFamily="34" charset="0"/>
                          <a:ea typeface="Lato" panose="020F0502020204030203" pitchFamily="34" charset="0"/>
                          <a:cs typeface="Lato" panose="020F0502020204030203" pitchFamily="34" charset="0"/>
                        </a:rPr>
                        <a:t>In this phase of compliance, providers have advanced from the initial Registration and onboarding to capturing visit information electronically. This includes capturing EVV via mobile devices or other available technologies and performing visit maintenance to document visits appropriately. </a:t>
                      </a:r>
                    </a:p>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raphik" panose="020B0503030202060203" pitchFamily="34" charset="0"/>
                          <a:ea typeface="Lato" panose="020F0502020204030203" pitchFamily="34" charset="0"/>
                          <a:cs typeface="Lato" panose="020F0502020204030203" pitchFamily="34" charset="0"/>
                        </a:rPr>
                        <a:t>In this phase of compliance, providers are experienced in documenting their visits electronically and are now refining their systems and processes so that their claims and visits match. </a:t>
                      </a:r>
                    </a:p>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623338"/>
                  </a:ext>
                </a:extLst>
              </a:tr>
              <a:tr h="1513765">
                <a:tc>
                  <a:txBody>
                    <a:bodyPr/>
                    <a:lstStyle/>
                    <a:p>
                      <a:pPr algn="ctr"/>
                      <a:r>
                        <a:rPr lang="en-US" sz="1600" b="1"/>
                        <a:t>Goal</a:t>
                      </a:r>
                    </a:p>
                  </a:txBody>
                  <a:tcPr vert="vert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raphik" panose="020B0503030202060203" pitchFamily="34" charset="0"/>
                          <a:ea typeface="Lato" panose="020F0502020204030203" pitchFamily="34" charset="0"/>
                          <a:cs typeface="Lato" panose="020F0502020204030203" pitchFamily="34" charset="0"/>
                        </a:rPr>
                        <a:t>The goal for this phase is that providers have registered and declared their EVV system so that they can begin training, system and technology setup, and roll out the processes to their organizations to support EVV.</a:t>
                      </a:r>
                      <a:endParaRPr lang="en-US" sz="1400">
                        <a:latin typeface="Graphik" panose="020B0503030202060203" pitchFamily="34" charset="0"/>
                        <a:ea typeface="Lato" panose="020F0502020204030203" pitchFamily="34" charset="0"/>
                        <a:cs typeface="Lato" panose="020F0502020204030203" pitchFamily="34" charset="0"/>
                      </a:endParaRPr>
                    </a:p>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raphik" panose="020B0503030202060203" pitchFamily="34" charset="0"/>
                          <a:ea typeface="Lato" panose="020F0502020204030203" pitchFamily="34" charset="0"/>
                          <a:cs typeface="Lato" panose="020F0502020204030203" pitchFamily="34" charset="0"/>
                        </a:rPr>
                        <a:t>The goal for this phase is that providers are using their chosen EVV system and are capturing and maintaining visit data electronically. </a:t>
                      </a:r>
                      <a:endParaRPr lang="en-US" sz="1400">
                        <a:latin typeface="Graphik" panose="020B0503030202060203" pitchFamily="34" charset="0"/>
                        <a:ea typeface="Lato" panose="020F0502020204030203" pitchFamily="34" charset="0"/>
                        <a:cs typeface="Lato" panose="020F0502020204030203" pitchFamily="34" charset="0"/>
                      </a:endParaRPr>
                    </a:p>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raphik" panose="020B0503030202060203" pitchFamily="34" charset="0"/>
                          <a:ea typeface="Lato" panose="020F0502020204030203" pitchFamily="34" charset="0"/>
                          <a:cs typeface="Lato" panose="020F0502020204030203" pitchFamily="34" charset="0"/>
                        </a:rPr>
                        <a:t>The goal for this phase is for the EVV visit data to support the provider billing by matching on the 6 key CMS data elements prior to claims payment. </a:t>
                      </a:r>
                      <a:endParaRPr lang="en-US" sz="1400">
                        <a:latin typeface="Graphik" panose="020B0503030202060203" pitchFamily="34" charset="0"/>
                        <a:ea typeface="Lato" panose="020F0502020204030203" pitchFamily="34" charset="0"/>
                        <a:cs typeface="Lato" panose="020F0502020204030203" pitchFamily="34" charset="0"/>
                      </a:endParaRPr>
                    </a:p>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668847"/>
                  </a:ext>
                </a:extLst>
              </a:tr>
            </a:tbl>
          </a:graphicData>
        </a:graphic>
      </p:graphicFrame>
    </p:spTree>
    <p:extLst>
      <p:ext uri="{BB962C8B-B14F-4D97-AF65-F5344CB8AC3E}">
        <p14:creationId xmlns:p14="http://schemas.microsoft.com/office/powerpoint/2010/main" val="1503690086"/>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raphik Font">
      <a:majorFont>
        <a:latin typeface="Graphik Thin"/>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8fe399-b18c-4be5-ad6b-b37a7ff993ce" xsi:nil="true"/>
    <lcf76f155ced4ddcb4097134ff3c332f xmlns="7762c3a9-ab35-44c6-8914-f861b4cf378c">
      <Terms xmlns="http://schemas.microsoft.com/office/infopath/2007/PartnerControls"/>
    </lcf76f155ced4ddcb4097134ff3c332f>
    <SharedWithUsers xmlns="c08fe399-b18c-4be5-ad6b-b37a7ff993ce">
      <UserInfo>
        <DisplayName>Kristen Kubilus</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1CEBE7911D9A4E96055987E3D2D700" ma:contentTypeVersion="14" ma:contentTypeDescription="Create a new document." ma:contentTypeScope="" ma:versionID="6d06f5daab323c3c59a348e533a1d781">
  <xsd:schema xmlns:xsd="http://www.w3.org/2001/XMLSchema" xmlns:xs="http://www.w3.org/2001/XMLSchema" xmlns:p="http://schemas.microsoft.com/office/2006/metadata/properties" xmlns:ns2="7762c3a9-ab35-44c6-8914-f861b4cf378c" xmlns:ns3="c08fe399-b18c-4be5-ad6b-b37a7ff993ce" targetNamespace="http://schemas.microsoft.com/office/2006/metadata/properties" ma:root="true" ma:fieldsID="5800117f9e0e1cf707e9aabf23ede17e" ns2:_="" ns3:_="">
    <xsd:import namespace="7762c3a9-ab35-44c6-8914-f861b4cf378c"/>
    <xsd:import namespace="c08fe399-b18c-4be5-ad6b-b37a7ff993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2c3a9-ab35-44c6-8914-f861b4cf3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8fe399-b18c-4be5-ad6b-b37a7ff993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b23abcc-3c39-4882-b3bb-8b2a56962bde}" ma:internalName="TaxCatchAll" ma:showField="CatchAllData" ma:web="c08fe399-b18c-4be5-ad6b-b37a7ff993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9CF4D7-55C2-4379-90F1-7ADAED5C0838}">
  <ds:schemaRefs>
    <ds:schemaRef ds:uri="7762c3a9-ab35-44c6-8914-f861b4cf378c"/>
    <ds:schemaRef ds:uri="c08fe399-b18c-4be5-ad6b-b37a7ff993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234349-FBC6-4431-98C2-C0EB54575C5F}">
  <ds:schemaRefs>
    <ds:schemaRef ds:uri="http://schemas.microsoft.com/sharepoint/v3/contenttype/forms"/>
  </ds:schemaRefs>
</ds:datastoreItem>
</file>

<file path=customXml/itemProps3.xml><?xml version="1.0" encoding="utf-8"?>
<ds:datastoreItem xmlns:ds="http://schemas.openxmlformats.org/officeDocument/2006/customXml" ds:itemID="{753172B3-51AE-43A9-8B3B-A2E074BDF599}">
  <ds:schemaRefs>
    <ds:schemaRef ds:uri="7762c3a9-ab35-44c6-8914-f861b4cf378c"/>
    <ds:schemaRef ds:uri="c08fe399-b18c-4be5-ad6b-b37a7ff993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0</TotalTime>
  <Words>4928</Words>
  <Application>Microsoft Office PowerPoint</Application>
  <PresentationFormat>Widescreen</PresentationFormat>
  <Paragraphs>578</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Arial,Sans-Serif</vt:lpstr>
      <vt:lpstr>Calibri</vt:lpstr>
      <vt:lpstr>Graphik</vt:lpstr>
      <vt:lpstr>Graphik Light</vt:lpstr>
      <vt:lpstr>Lato</vt:lpstr>
      <vt:lpstr>2_Custom Design</vt:lpstr>
      <vt:lpstr>PowerPoint Presentation</vt:lpstr>
      <vt:lpstr>PowerPoint Presentation</vt:lpstr>
      <vt:lpstr>PowerPoint Presentation</vt:lpstr>
      <vt:lpstr>PowerPoint Presentation</vt:lpstr>
      <vt:lpstr>Am I in the Right Place?</vt:lpstr>
      <vt:lpstr>MA EVV FFS Live Webinar Schedule</vt:lpstr>
      <vt:lpstr>Agenda</vt:lpstr>
      <vt:lpstr>Compliance Timeline</vt:lpstr>
      <vt:lpstr>FFS Programs Compliance Phases</vt:lpstr>
      <vt:lpstr>Why is Compliance Phase 2 Based on Auto-Verified %? </vt:lpstr>
      <vt:lpstr>What is Phase 3 Compliance? </vt:lpstr>
      <vt:lpstr>FFS Programs Compliance Timeline</vt:lpstr>
      <vt:lpstr>Compliance Plans by Program</vt:lpstr>
      <vt:lpstr>EVV Program Review</vt:lpstr>
      <vt:lpstr>What are the 6 required Cures Act Elements?</vt:lpstr>
      <vt:lpstr>What are Exceptions?</vt:lpstr>
      <vt:lpstr>Visit Statuses in Sandata</vt:lpstr>
      <vt:lpstr>High-Level Claims to Visit Matching Workflow</vt:lpstr>
      <vt:lpstr>High-Level Claims to Visit Matching Workflow</vt:lpstr>
      <vt:lpstr>Current Visits to Claims Matching – Soft Edits</vt:lpstr>
      <vt:lpstr>Upcoming Visits to Claims Matching – Hard Edits</vt:lpstr>
      <vt:lpstr>Provider Expectations – Preparing for Hard Edits</vt:lpstr>
      <vt:lpstr>EVV Compliance Best Practices</vt:lpstr>
      <vt:lpstr>Reason Codes &amp; Edits on Remittance Advice (RA)</vt:lpstr>
      <vt:lpstr>Conduct Visit Maintenance for EVV Related Errors</vt:lpstr>
      <vt:lpstr>Common Roadblocks </vt:lpstr>
      <vt:lpstr>Common Roadblocks - Timing </vt:lpstr>
      <vt:lpstr>Common Roadblocks - Service Code Matching </vt:lpstr>
      <vt:lpstr>Service Code Matching - Example</vt:lpstr>
      <vt:lpstr>Common Roadblocks – Unit Matching</vt:lpstr>
      <vt:lpstr>Common Roadblocks – Rounding Rules</vt:lpstr>
      <vt:lpstr>Units/Rounding Rule Examples</vt:lpstr>
      <vt:lpstr>Units/Rounding Rule Examples</vt:lpstr>
      <vt:lpstr>Units/Rounding Rule Examples</vt:lpstr>
      <vt:lpstr>Helpful Resources</vt:lpstr>
      <vt:lpstr>Sandata Knowledge Base – Helpful, Quick Links</vt:lpstr>
      <vt:lpstr>Provider Resources</vt:lpstr>
      <vt:lpstr>State Resources</vt:lpstr>
      <vt:lpstr>Key Takeaways</vt:lpstr>
      <vt:lpstr>Feedback Survey</vt:lpstr>
      <vt:lpstr>MA EVV FFS Live Webinar Schedule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included in this deck?</dc:title>
  <dc:creator>Lucia Oliveri</dc:creator>
  <cp:lastModifiedBy>Sousa, Pam (EHS)</cp:lastModifiedBy>
  <cp:revision>5</cp:revision>
  <dcterms:created xsi:type="dcterms:W3CDTF">2023-10-24T17:33:40Z</dcterms:created>
  <dcterms:modified xsi:type="dcterms:W3CDTF">2026-05-04T15:12:08Z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0x010100CD1CEBE7911D9A4E96055987E3D2D700</vt:lpwstr>
  </property>
  <property fmtid="{D5CDD505-2E9C-101B-9397-08002B2CF9AE}" pid="3" name="MediaServiceImageTags">
    <vt:lpwstr/>
  </property>
  <property fmtid="{D5CDD505-2E9C-101B-9397-08002B2CF9AE}" pid="4" name="_dlc_DocIdItemGuid">
    <vt:lpwstr>957e3d3b-f430-45db-80f9-a592150b8757</vt:lpwstr>
  </property>
</Properties>
</file>