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F764_62BF82EE.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1"/>
  </p:sldMasterIdLst>
  <p:notesMasterIdLst>
    <p:notesMasterId r:id="rId56"/>
  </p:notesMasterIdLst>
  <p:handoutMasterIdLst>
    <p:handoutMasterId r:id="rId57"/>
  </p:handoutMasterIdLst>
  <p:sldIdLst>
    <p:sldId id="2147475336" r:id="rId2"/>
    <p:sldId id="2146847613" r:id="rId3"/>
    <p:sldId id="2147481379" r:id="rId4"/>
    <p:sldId id="2147481383" r:id="rId5"/>
    <p:sldId id="322" r:id="rId6"/>
    <p:sldId id="2147475412" r:id="rId7"/>
    <p:sldId id="311" r:id="rId8"/>
    <p:sldId id="2147481366" r:id="rId9"/>
    <p:sldId id="2147481349" r:id="rId10"/>
    <p:sldId id="2147481468" r:id="rId11"/>
    <p:sldId id="2147481481" r:id="rId12"/>
    <p:sldId id="2147481363" r:id="rId13"/>
    <p:sldId id="2147481397" r:id="rId14"/>
    <p:sldId id="2147481411" r:id="rId15"/>
    <p:sldId id="2147481427" r:id="rId16"/>
    <p:sldId id="2147481437" r:id="rId17"/>
    <p:sldId id="2147481410" r:id="rId18"/>
    <p:sldId id="2147481409" r:id="rId19"/>
    <p:sldId id="2147481444" r:id="rId20"/>
    <p:sldId id="2147481469" r:id="rId21"/>
    <p:sldId id="2147481462" r:id="rId22"/>
    <p:sldId id="2147481466" r:id="rId23"/>
    <p:sldId id="2147481472" r:id="rId24"/>
    <p:sldId id="2147481474" r:id="rId25"/>
    <p:sldId id="2147481470" r:id="rId26"/>
    <p:sldId id="2147481471" r:id="rId27"/>
    <p:sldId id="2147481473" r:id="rId28"/>
    <p:sldId id="2147481475" r:id="rId29"/>
    <p:sldId id="2147481476" r:id="rId30"/>
    <p:sldId id="2147481398" r:id="rId31"/>
    <p:sldId id="2147481395" r:id="rId32"/>
    <p:sldId id="2147481448" r:id="rId33"/>
    <p:sldId id="2147481450" r:id="rId34"/>
    <p:sldId id="2147481478" r:id="rId35"/>
    <p:sldId id="2147481401" r:id="rId36"/>
    <p:sldId id="2147481436" r:id="rId37"/>
    <p:sldId id="2147481477" r:id="rId38"/>
    <p:sldId id="2147481438" r:id="rId39"/>
    <p:sldId id="2147481442" r:id="rId40"/>
    <p:sldId id="2147481482" r:id="rId41"/>
    <p:sldId id="2147481432" r:id="rId42"/>
    <p:sldId id="2147481431" r:id="rId43"/>
    <p:sldId id="2147481430" r:id="rId44"/>
    <p:sldId id="2147481429" r:id="rId45"/>
    <p:sldId id="2147481428" r:id="rId46"/>
    <p:sldId id="2147481480" r:id="rId47"/>
    <p:sldId id="2147481435" r:id="rId48"/>
    <p:sldId id="2147481425" r:id="rId49"/>
    <p:sldId id="2147481424" r:id="rId50"/>
    <p:sldId id="2147481422" r:id="rId51"/>
    <p:sldId id="2147481443" r:id="rId52"/>
    <p:sldId id="2147481426" r:id="rId53"/>
    <p:sldId id="2147481419" r:id="rId54"/>
    <p:sldId id="214748141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Session 2" id="{F6E7EBD6-9BCF-0C4F-B902-BAF442E03FCD}">
          <p14:sldIdLst>
            <p14:sldId id="2147475336"/>
          </p14:sldIdLst>
        </p14:section>
        <p14:section name="Introduction" id="{867F7045-8C07-466E-A1DF-303A6EDA4593}">
          <p14:sldIdLst>
            <p14:sldId id="2146847613"/>
            <p14:sldId id="2147481379"/>
            <p14:sldId id="2147481383"/>
            <p14:sldId id="322"/>
            <p14:sldId id="2147475412"/>
            <p14:sldId id="311"/>
          </p14:sldIdLst>
        </p14:section>
        <p14:section name="Timeline" id="{151E12DD-1D67-4EC1-AD74-AD282E967293}">
          <p14:sldIdLst>
            <p14:sldId id="2147481366"/>
            <p14:sldId id="2147481349"/>
            <p14:sldId id="2147481468"/>
            <p14:sldId id="2147481481"/>
            <p14:sldId id="2147481363"/>
          </p14:sldIdLst>
        </p14:section>
        <p14:section name="Claims to Visit Match" id="{CD7EF44E-3154-42FE-8E9C-8701B0765642}">
          <p14:sldIdLst>
            <p14:sldId id="2147481397"/>
            <p14:sldId id="2147481411"/>
            <p14:sldId id="2147481427"/>
          </p14:sldIdLst>
        </p14:section>
        <p14:section name="Research Claims Mismatches" id="{5F8234D5-1B0E-4514-9C47-BB7AF5F54403}">
          <p14:sldIdLst>
            <p14:sldId id="2147481437"/>
            <p14:sldId id="2147481410"/>
            <p14:sldId id="2147481409"/>
            <p14:sldId id="2147481444"/>
            <p14:sldId id="2147481469"/>
            <p14:sldId id="2147481462"/>
            <p14:sldId id="2147481466"/>
            <p14:sldId id="2147481472"/>
            <p14:sldId id="2147481474"/>
            <p14:sldId id="2147481470"/>
            <p14:sldId id="2147481471"/>
            <p14:sldId id="2147481473"/>
            <p14:sldId id="2147481475"/>
            <p14:sldId id="2147481476"/>
          </p14:sldIdLst>
        </p14:section>
        <p14:section name="Alt EVV Imports" id="{4F867B26-6264-475F-AEA9-B04011852237}">
          <p14:sldIdLst>
            <p14:sldId id="2147481398"/>
            <p14:sldId id="2147481395"/>
            <p14:sldId id="2147481448"/>
            <p14:sldId id="2147481450"/>
            <p14:sldId id="2147481478"/>
          </p14:sldIdLst>
        </p14:section>
        <p14:section name="Common Roadblocks Review" id="{A1EE3D37-7C05-4D1F-B1A0-D13AEE10CF35}">
          <p14:sldIdLst>
            <p14:sldId id="2147481401"/>
            <p14:sldId id="2147481436"/>
            <p14:sldId id="2147481477"/>
            <p14:sldId id="2147481438"/>
            <p14:sldId id="2147481442"/>
            <p14:sldId id="2147481482"/>
            <p14:sldId id="2147481432"/>
            <p14:sldId id="2147481431"/>
            <p14:sldId id="2147481430"/>
            <p14:sldId id="2147481429"/>
            <p14:sldId id="2147481428"/>
            <p14:sldId id="2147481480"/>
            <p14:sldId id="2147481435"/>
          </p14:sldIdLst>
        </p14:section>
        <p14:section name="Resources" id="{0437BF7B-956D-46F6-BF7C-3B3AFB071AF2}">
          <p14:sldIdLst>
            <p14:sldId id="2147481425"/>
            <p14:sldId id="2147481424"/>
            <p14:sldId id="2147481422"/>
            <p14:sldId id="2147481443"/>
          </p14:sldIdLst>
        </p14:section>
        <p14:section name="Closing" id="{4F27F66E-2A74-4FB5-82ED-4A124A6F9C25}">
          <p14:sldIdLst>
            <p14:sldId id="2147481426"/>
            <p14:sldId id="2147481419"/>
            <p14:sldId id="2147481417"/>
          </p14:sldIdLst>
        </p14:section>
      </p14:sectionLst>
    </p:ext>
    <p:ext uri="{EFAFB233-063F-42B5-8137-9DF3F51BA10A}">
      <p15:sldGuideLst xmlns:p15="http://schemas.microsoft.com/office/powerpoint/2012/main">
        <p15:guide id="1" pos="216" userDrawn="1">
          <p15:clr>
            <a:srgbClr val="FBAE40"/>
          </p15:clr>
        </p15:guide>
        <p15:guide id="2" orient="horz" pos="840" userDrawn="1">
          <p15:clr>
            <a:srgbClr val="A4A3A4"/>
          </p15:clr>
        </p15:guide>
        <p15:guide id="3" orient="horz" pos="624" userDrawn="1">
          <p15:clr>
            <a:srgbClr val="A4A3A4"/>
          </p15:clr>
        </p15:guide>
        <p15:guide id="4" pos="7392" userDrawn="1">
          <p15:clr>
            <a:srgbClr val="FBAE40"/>
          </p15:clr>
        </p15:guide>
        <p15:guide id="5" orient="horz" pos="3720" userDrawn="1">
          <p15:clr>
            <a:srgbClr val="A4A3A4"/>
          </p15:clr>
        </p15:guide>
        <p15:guide id="6" orient="horz" pos="38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E88"/>
    <a:srgbClr val="E2E2E2"/>
    <a:srgbClr val="D6DCE5"/>
    <a:srgbClr val="D0D0D0"/>
    <a:srgbClr val="1F497D"/>
    <a:srgbClr val="0563C1"/>
    <a:srgbClr val="F7F7F7"/>
    <a:srgbClr val="ED7D31"/>
    <a:srgbClr val="FF00FF"/>
    <a:srgbClr val="284F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F84EB-BE70-4220-B757-B2131AB52820}" v="7" dt="2026-06-05T15:02:35.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pos="216"/>
        <p:guide orient="horz" pos="840"/>
        <p:guide orient="horz" pos="624"/>
        <p:guide pos="7392"/>
        <p:guide orient="horz" pos="3720"/>
        <p:guide orient="horz" pos="388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modernComment_7FFFF764_62BF82EE.xml><?xml version="1.0" encoding="utf-8"?>
<p188:cmLst xmlns:a="http://schemas.openxmlformats.org/drawingml/2006/main" xmlns:r="http://schemas.openxmlformats.org/officeDocument/2006/relationships" xmlns:p188="http://schemas.microsoft.com/office/powerpoint/2018/8/main">
  <p188:cm id="{BD8AB653-1F56-4984-85D0-ECCF02DB69CC}" authorId="{00000000-0000-0000-0000-000000000000}" status="resolved" created="2026-05-12T18:59:29.556">
    <ac:deMkLst xmlns:ac="http://schemas.microsoft.com/office/drawing/2013/main/command">
      <pc:docMk xmlns:pc="http://schemas.microsoft.com/office/powerpoint/2013/main/command"/>
      <pc:sldMk xmlns:pc="http://schemas.microsoft.com/office/powerpoint/2013/main/command" cId="1656718062" sldId="2147481444"/>
      <ac:picMk id="6" creationId="{2B9C27EF-7753-CB60-A5B0-8BF6C8FFFE1B}"/>
    </ac:deMkLst>
    <p188:txBody>
      <a:bodyPr/>
      <a:lstStyle/>
      <a:p>
        <a:r>
          <a:rPr lang="en-US"/>
          <a:t>@craig - white out your account name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1CB855-3FE6-1DBE-247D-1818307253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4519C2-1F9F-8F1E-B5BA-1DD8169D89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CECB2B-9CE5-C048-821E-5D55B08083D1}" type="datetimeFigureOut">
              <a:rPr lang="en-US" smtClean="0"/>
              <a:t>6/5/2026</a:t>
            </a:fld>
            <a:endParaRPr lang="en-US"/>
          </a:p>
        </p:txBody>
      </p:sp>
      <p:sp>
        <p:nvSpPr>
          <p:cNvPr id="4" name="Footer Placeholder 3">
            <a:extLst>
              <a:ext uri="{FF2B5EF4-FFF2-40B4-BE49-F238E27FC236}">
                <a16:creationId xmlns:a16="http://schemas.microsoft.com/office/drawing/2014/main" id="{1847750D-58A1-44F0-63E1-E35883182D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E3F75A-CBD5-9C66-EB97-5E37382FB8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6F0728-2FF0-C249-8D62-2AFD3C36CAB6}" type="slidenum">
              <a:rPr lang="en-US" smtClean="0"/>
              <a:t>‹#›</a:t>
            </a:fld>
            <a:endParaRPr lang="en-US"/>
          </a:p>
        </p:txBody>
      </p:sp>
    </p:spTree>
    <p:extLst>
      <p:ext uri="{BB962C8B-B14F-4D97-AF65-F5344CB8AC3E}">
        <p14:creationId xmlns:p14="http://schemas.microsoft.com/office/powerpoint/2010/main" val="294225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BC56F-86F9-E049-B032-523BA10C8FD2}"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301BA-A21B-0C4E-9D17-F58B51CAED0E}" type="slidenum">
              <a:rPr lang="en-US" smtClean="0"/>
              <a:t>‹#›</a:t>
            </a:fld>
            <a:endParaRPr lang="en-US"/>
          </a:p>
        </p:txBody>
      </p:sp>
    </p:spTree>
    <p:extLst>
      <p:ext uri="{BB962C8B-B14F-4D97-AF65-F5344CB8AC3E}">
        <p14:creationId xmlns:p14="http://schemas.microsoft.com/office/powerpoint/2010/main" val="233899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7301BA-A21B-0C4E-9D17-F58B51CAED0E}" type="slidenum">
              <a:rPr lang="en-US" smtClean="0"/>
              <a:t>2</a:t>
            </a:fld>
            <a:endParaRPr lang="en-US"/>
          </a:p>
        </p:txBody>
      </p:sp>
    </p:spTree>
    <p:extLst>
      <p:ext uri="{BB962C8B-B14F-4D97-AF65-F5344CB8AC3E}">
        <p14:creationId xmlns:p14="http://schemas.microsoft.com/office/powerpoint/2010/main" val="204278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C213-B1CA-F9A0-2585-AEC29B0CE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28342-AD4C-7DD8-4413-3F6632CF3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EEAC1-FFE9-6D26-522D-95C86C18F4A9}"/>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A2F8713A-77A4-E5C2-6551-561094F74E05}"/>
              </a:ext>
            </a:extLst>
          </p:cNvPr>
          <p:cNvSpPr>
            <a:spLocks noGrp="1"/>
          </p:cNvSpPr>
          <p:nvPr>
            <p:ph type="sldNum" sz="quarter" idx="5"/>
          </p:nvPr>
        </p:nvSpPr>
        <p:spPr/>
        <p:txBody>
          <a:bodyPr/>
          <a:lstStyle/>
          <a:p>
            <a:fld id="{8E7301BA-A21B-0C4E-9D17-F58B51CAED0E}" type="slidenum">
              <a:rPr lang="en-US" smtClean="0"/>
              <a:t>11</a:t>
            </a:fld>
            <a:endParaRPr lang="en-US"/>
          </a:p>
        </p:txBody>
      </p:sp>
    </p:spTree>
    <p:extLst>
      <p:ext uri="{BB962C8B-B14F-4D97-AF65-F5344CB8AC3E}">
        <p14:creationId xmlns:p14="http://schemas.microsoft.com/office/powerpoint/2010/main" val="384082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Jim </a:t>
            </a:r>
          </a:p>
        </p:txBody>
      </p:sp>
      <p:sp>
        <p:nvSpPr>
          <p:cNvPr id="4" name="Slide Number Placeholder 3"/>
          <p:cNvSpPr>
            <a:spLocks noGrp="1"/>
          </p:cNvSpPr>
          <p:nvPr>
            <p:ph type="sldNum" sz="quarter" idx="5"/>
          </p:nvPr>
        </p:nvSpPr>
        <p:spPr/>
        <p:txBody>
          <a:bodyPr/>
          <a:lstStyle/>
          <a:p>
            <a:fld id="{8E7301BA-A21B-0C4E-9D17-F58B51CAED0E}" type="slidenum">
              <a:rPr lang="en-US" smtClean="0"/>
              <a:t>12</a:t>
            </a:fld>
            <a:endParaRPr lang="en-US"/>
          </a:p>
        </p:txBody>
      </p:sp>
    </p:spTree>
    <p:extLst>
      <p:ext uri="{BB962C8B-B14F-4D97-AF65-F5344CB8AC3E}">
        <p14:creationId xmlns:p14="http://schemas.microsoft.com/office/powerpoint/2010/main" val="824284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2BB0-D183-B9D1-7F0A-5B00C6CB9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17B4B-FEF5-1FF1-58C2-F883F470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5B880-44CE-7D04-D0E1-3F679B3F7540}"/>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84B99D78-BCB7-2463-AA67-16618CFD18E7}"/>
              </a:ext>
            </a:extLst>
          </p:cNvPr>
          <p:cNvSpPr>
            <a:spLocks noGrp="1"/>
          </p:cNvSpPr>
          <p:nvPr>
            <p:ph type="sldNum" sz="quarter" idx="5"/>
          </p:nvPr>
        </p:nvSpPr>
        <p:spPr/>
        <p:txBody>
          <a:bodyPr/>
          <a:lstStyle/>
          <a:p>
            <a:fld id="{8E7301BA-A21B-0C4E-9D17-F58B51CAED0E}" type="slidenum">
              <a:rPr lang="en-US" smtClean="0"/>
              <a:t>13</a:t>
            </a:fld>
            <a:endParaRPr lang="en-US"/>
          </a:p>
        </p:txBody>
      </p:sp>
    </p:spTree>
    <p:extLst>
      <p:ext uri="{BB962C8B-B14F-4D97-AF65-F5344CB8AC3E}">
        <p14:creationId xmlns:p14="http://schemas.microsoft.com/office/powerpoint/2010/main" val="28486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5C90D-6039-41AC-7504-14D0222E0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22A8F-549A-C4C6-57C8-59DA54F5D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DD9C0-AEF1-FA23-B2EF-8FB783D5E848}"/>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4A4CD133-DCA6-CCDE-B42B-A691DA55AF39}"/>
              </a:ext>
            </a:extLst>
          </p:cNvPr>
          <p:cNvSpPr>
            <a:spLocks noGrp="1"/>
          </p:cNvSpPr>
          <p:nvPr>
            <p:ph type="sldNum" sz="quarter" idx="5"/>
          </p:nvPr>
        </p:nvSpPr>
        <p:spPr/>
        <p:txBody>
          <a:bodyPr/>
          <a:lstStyle/>
          <a:p>
            <a:fld id="{8E7301BA-A21B-0C4E-9D17-F58B51CAED0E}" type="slidenum">
              <a:rPr lang="en-US" smtClean="0"/>
              <a:t>14</a:t>
            </a:fld>
            <a:endParaRPr lang="en-US"/>
          </a:p>
        </p:txBody>
      </p:sp>
    </p:spTree>
    <p:extLst>
      <p:ext uri="{BB962C8B-B14F-4D97-AF65-F5344CB8AC3E}">
        <p14:creationId xmlns:p14="http://schemas.microsoft.com/office/powerpoint/2010/main" val="11087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AE1B4-3CCD-7B8B-B94D-59AABB2D5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1FA3D-2757-254B-8770-A5D58DF32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AC7D5-6C69-3188-A79D-1FA7D925E78A}"/>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EB5C99BF-282A-36E9-46A7-ED8DCB7B37C8}"/>
              </a:ext>
            </a:extLst>
          </p:cNvPr>
          <p:cNvSpPr>
            <a:spLocks noGrp="1"/>
          </p:cNvSpPr>
          <p:nvPr>
            <p:ph type="sldNum" sz="quarter" idx="5"/>
          </p:nvPr>
        </p:nvSpPr>
        <p:spPr/>
        <p:txBody>
          <a:bodyPr/>
          <a:lstStyle/>
          <a:p>
            <a:fld id="{8E7301BA-A21B-0C4E-9D17-F58B51CAED0E}" type="slidenum">
              <a:rPr lang="en-US" smtClean="0"/>
              <a:t>15</a:t>
            </a:fld>
            <a:endParaRPr lang="en-US"/>
          </a:p>
        </p:txBody>
      </p:sp>
    </p:spTree>
    <p:extLst>
      <p:ext uri="{BB962C8B-B14F-4D97-AF65-F5344CB8AC3E}">
        <p14:creationId xmlns:p14="http://schemas.microsoft.com/office/powerpoint/2010/main" val="362466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28085-178C-3C00-C466-6869D9DDD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A6B2C-23A0-DF50-25D2-9FC5469A0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AA469-B39E-4C96-F936-CA36ECE4E4A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F150209-894A-42D7-F018-886B9B97572F}"/>
              </a:ext>
            </a:extLst>
          </p:cNvPr>
          <p:cNvSpPr>
            <a:spLocks noGrp="1"/>
          </p:cNvSpPr>
          <p:nvPr>
            <p:ph type="sldNum" sz="quarter" idx="5"/>
          </p:nvPr>
        </p:nvSpPr>
        <p:spPr/>
        <p:txBody>
          <a:bodyPr/>
          <a:lstStyle/>
          <a:p>
            <a:fld id="{8E7301BA-A21B-0C4E-9D17-F58B51CAED0E}" type="slidenum">
              <a:rPr lang="en-US" smtClean="0"/>
              <a:t>16</a:t>
            </a:fld>
            <a:endParaRPr lang="en-US"/>
          </a:p>
        </p:txBody>
      </p:sp>
    </p:spTree>
    <p:extLst>
      <p:ext uri="{BB962C8B-B14F-4D97-AF65-F5344CB8AC3E}">
        <p14:creationId xmlns:p14="http://schemas.microsoft.com/office/powerpoint/2010/main" val="199851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83DE8-BB5C-7885-E8C0-60746A1E4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53142-A680-DA64-83ED-A24433B6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AA197-9396-FB84-5178-72DD7ABDA873}"/>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B3FA947F-51EC-1AEC-5BCD-723C2552D796}"/>
              </a:ext>
            </a:extLst>
          </p:cNvPr>
          <p:cNvSpPr>
            <a:spLocks noGrp="1"/>
          </p:cNvSpPr>
          <p:nvPr>
            <p:ph type="sldNum" sz="quarter" idx="5"/>
          </p:nvPr>
        </p:nvSpPr>
        <p:spPr/>
        <p:txBody>
          <a:bodyPr/>
          <a:lstStyle/>
          <a:p>
            <a:fld id="{8E7301BA-A21B-0C4E-9D17-F58B51CAED0E}" type="slidenum">
              <a:rPr lang="en-US" smtClean="0"/>
              <a:t>17</a:t>
            </a:fld>
            <a:endParaRPr lang="en-US"/>
          </a:p>
        </p:txBody>
      </p:sp>
    </p:spTree>
    <p:extLst>
      <p:ext uri="{BB962C8B-B14F-4D97-AF65-F5344CB8AC3E}">
        <p14:creationId xmlns:p14="http://schemas.microsoft.com/office/powerpoint/2010/main" val="358979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4A526-C1E2-AB59-76F5-A3D1056FC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E1821-2C3F-128F-1A22-B76B44AFB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E321E-C219-4391-8489-0B186BC2A1A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37007DFF-0BB0-DF07-FA9D-D51EF05745F0}"/>
              </a:ext>
            </a:extLst>
          </p:cNvPr>
          <p:cNvSpPr>
            <a:spLocks noGrp="1"/>
          </p:cNvSpPr>
          <p:nvPr>
            <p:ph type="sldNum" sz="quarter" idx="5"/>
          </p:nvPr>
        </p:nvSpPr>
        <p:spPr/>
        <p:txBody>
          <a:bodyPr/>
          <a:lstStyle/>
          <a:p>
            <a:fld id="{8E7301BA-A21B-0C4E-9D17-F58B51CAED0E}" type="slidenum">
              <a:rPr lang="en-US" smtClean="0"/>
              <a:t>18</a:t>
            </a:fld>
            <a:endParaRPr lang="en-US"/>
          </a:p>
        </p:txBody>
      </p:sp>
    </p:spTree>
    <p:extLst>
      <p:ext uri="{BB962C8B-B14F-4D97-AF65-F5344CB8AC3E}">
        <p14:creationId xmlns:p14="http://schemas.microsoft.com/office/powerpoint/2010/main" val="399459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15E83-8059-BC4D-7B74-BA398D75A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6C3C5-63C6-920B-4F9D-39BB3C230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4D25E-1188-54EC-6E7E-991C125106A4}"/>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1FBD7C9-31E0-91F0-596D-D877698130F8}"/>
              </a:ext>
            </a:extLst>
          </p:cNvPr>
          <p:cNvSpPr>
            <a:spLocks noGrp="1"/>
          </p:cNvSpPr>
          <p:nvPr>
            <p:ph type="sldNum" sz="quarter" idx="5"/>
          </p:nvPr>
        </p:nvSpPr>
        <p:spPr/>
        <p:txBody>
          <a:bodyPr/>
          <a:lstStyle/>
          <a:p>
            <a:fld id="{8E7301BA-A21B-0C4E-9D17-F58B51CAED0E}" type="slidenum">
              <a:rPr lang="en-US" smtClean="0"/>
              <a:t>21</a:t>
            </a:fld>
            <a:endParaRPr lang="en-US"/>
          </a:p>
        </p:txBody>
      </p:sp>
    </p:spTree>
    <p:extLst>
      <p:ext uri="{BB962C8B-B14F-4D97-AF65-F5344CB8AC3E}">
        <p14:creationId xmlns:p14="http://schemas.microsoft.com/office/powerpoint/2010/main" val="363155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0584-8B74-ED25-B910-EB2A4BAD7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F982B-73F4-EF8F-D74D-D7B5949BC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6889B-9A3F-6981-5CEA-08176AD5019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8740E6C-00A9-BAD9-8596-7937D285765E}"/>
              </a:ext>
            </a:extLst>
          </p:cNvPr>
          <p:cNvSpPr>
            <a:spLocks noGrp="1"/>
          </p:cNvSpPr>
          <p:nvPr>
            <p:ph type="sldNum" sz="quarter" idx="5"/>
          </p:nvPr>
        </p:nvSpPr>
        <p:spPr/>
        <p:txBody>
          <a:bodyPr/>
          <a:lstStyle/>
          <a:p>
            <a:fld id="{8E7301BA-A21B-0C4E-9D17-F58B51CAED0E}" type="slidenum">
              <a:rPr lang="en-US" smtClean="0"/>
              <a:t>25</a:t>
            </a:fld>
            <a:endParaRPr lang="en-US"/>
          </a:p>
        </p:txBody>
      </p:sp>
    </p:spTree>
    <p:extLst>
      <p:ext uri="{BB962C8B-B14F-4D97-AF65-F5344CB8AC3E}">
        <p14:creationId xmlns:p14="http://schemas.microsoft.com/office/powerpoint/2010/main" val="374518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Jim </a:t>
            </a:r>
          </a:p>
        </p:txBody>
      </p:sp>
      <p:sp>
        <p:nvSpPr>
          <p:cNvPr id="4" name="Slide Number Placeholder 3"/>
          <p:cNvSpPr>
            <a:spLocks noGrp="1"/>
          </p:cNvSpPr>
          <p:nvPr>
            <p:ph type="sldNum" sz="quarter" idx="5"/>
          </p:nvPr>
        </p:nvSpPr>
        <p:spPr/>
        <p:txBody>
          <a:bodyPr/>
          <a:lstStyle/>
          <a:p>
            <a:fld id="{8E7301BA-A21B-0C4E-9D17-F58B51CAED0E}" type="slidenum">
              <a:rPr lang="en-US" smtClean="0"/>
              <a:t>3</a:t>
            </a:fld>
            <a:endParaRPr lang="en-US"/>
          </a:p>
        </p:txBody>
      </p:sp>
    </p:spTree>
    <p:extLst>
      <p:ext uri="{BB962C8B-B14F-4D97-AF65-F5344CB8AC3E}">
        <p14:creationId xmlns:p14="http://schemas.microsoft.com/office/powerpoint/2010/main" val="188101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4C452-EEB5-5798-34B6-E2906C93D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4D587-9B95-C55E-18CB-52C618CDC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D01F3-4AAA-EAA9-598A-04A22ECD748E}"/>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BA67022C-F00F-4FBD-8D6A-C54BF53F49F3}"/>
              </a:ext>
            </a:extLst>
          </p:cNvPr>
          <p:cNvSpPr>
            <a:spLocks noGrp="1"/>
          </p:cNvSpPr>
          <p:nvPr>
            <p:ph type="sldNum" sz="quarter" idx="5"/>
          </p:nvPr>
        </p:nvSpPr>
        <p:spPr/>
        <p:txBody>
          <a:bodyPr/>
          <a:lstStyle/>
          <a:p>
            <a:fld id="{8E7301BA-A21B-0C4E-9D17-F58B51CAED0E}" type="slidenum">
              <a:rPr lang="en-US" smtClean="0"/>
              <a:t>30</a:t>
            </a:fld>
            <a:endParaRPr lang="en-US"/>
          </a:p>
        </p:txBody>
      </p:sp>
    </p:spTree>
    <p:extLst>
      <p:ext uri="{BB962C8B-B14F-4D97-AF65-F5344CB8AC3E}">
        <p14:creationId xmlns:p14="http://schemas.microsoft.com/office/powerpoint/2010/main" val="2821979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EF2D-9D20-C102-504B-DFD05B860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6F5E-83BC-3160-E171-23A570999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0941D-AE68-D4DD-D814-5EB9C9C1E0E8}"/>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AF119524-C0B9-BA6B-AA6E-B2565A2E6594}"/>
              </a:ext>
            </a:extLst>
          </p:cNvPr>
          <p:cNvSpPr>
            <a:spLocks noGrp="1"/>
          </p:cNvSpPr>
          <p:nvPr>
            <p:ph type="sldNum" sz="quarter" idx="5"/>
          </p:nvPr>
        </p:nvSpPr>
        <p:spPr/>
        <p:txBody>
          <a:bodyPr/>
          <a:lstStyle/>
          <a:p>
            <a:fld id="{8E7301BA-A21B-0C4E-9D17-F58B51CAED0E}" type="slidenum">
              <a:rPr lang="en-US" smtClean="0"/>
              <a:t>31</a:t>
            </a:fld>
            <a:endParaRPr lang="en-US"/>
          </a:p>
        </p:txBody>
      </p:sp>
    </p:spTree>
    <p:extLst>
      <p:ext uri="{BB962C8B-B14F-4D97-AF65-F5344CB8AC3E}">
        <p14:creationId xmlns:p14="http://schemas.microsoft.com/office/powerpoint/2010/main" val="4042703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577C-0E5C-E1B2-E3DC-6A7B4EC23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1B61D-99B7-9E8E-9C39-72C50614B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4A627-013C-673E-8D9C-33FE1698A083}"/>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E21F3FB6-4F90-1876-CB54-886FC337A7F1}"/>
              </a:ext>
            </a:extLst>
          </p:cNvPr>
          <p:cNvSpPr>
            <a:spLocks noGrp="1"/>
          </p:cNvSpPr>
          <p:nvPr>
            <p:ph type="sldNum" sz="quarter" idx="5"/>
          </p:nvPr>
        </p:nvSpPr>
        <p:spPr/>
        <p:txBody>
          <a:bodyPr/>
          <a:lstStyle/>
          <a:p>
            <a:fld id="{8E7301BA-A21B-0C4E-9D17-F58B51CAED0E}" type="slidenum">
              <a:rPr lang="en-US" smtClean="0"/>
              <a:t>32</a:t>
            </a:fld>
            <a:endParaRPr lang="en-US"/>
          </a:p>
        </p:txBody>
      </p:sp>
    </p:spTree>
    <p:extLst>
      <p:ext uri="{BB962C8B-B14F-4D97-AF65-F5344CB8AC3E}">
        <p14:creationId xmlns:p14="http://schemas.microsoft.com/office/powerpoint/2010/main" val="2499191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EBC3A-1356-E705-C55B-C4B7F3A51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A05D7-D274-5C21-9005-FF1409DA7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9AC78-CC8C-2EBA-7896-F2E133D7B5E0}"/>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DBCEAAC2-8CE1-2788-09EB-55A77079B432}"/>
              </a:ext>
            </a:extLst>
          </p:cNvPr>
          <p:cNvSpPr>
            <a:spLocks noGrp="1"/>
          </p:cNvSpPr>
          <p:nvPr>
            <p:ph type="sldNum" sz="quarter" idx="5"/>
          </p:nvPr>
        </p:nvSpPr>
        <p:spPr/>
        <p:txBody>
          <a:bodyPr/>
          <a:lstStyle/>
          <a:p>
            <a:fld id="{8E7301BA-A21B-0C4E-9D17-F58B51CAED0E}" type="slidenum">
              <a:rPr lang="en-US" smtClean="0"/>
              <a:t>33</a:t>
            </a:fld>
            <a:endParaRPr lang="en-US"/>
          </a:p>
        </p:txBody>
      </p:sp>
    </p:spTree>
    <p:extLst>
      <p:ext uri="{BB962C8B-B14F-4D97-AF65-F5344CB8AC3E}">
        <p14:creationId xmlns:p14="http://schemas.microsoft.com/office/powerpoint/2010/main" val="893063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AFD41-1A54-85C2-3CC2-1A1A4A343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356B0-502F-5EA4-34C6-967AF7764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3C7E1-5C0E-1001-4F10-C362DB88C6BC}"/>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1A66D709-7C75-DD25-B0F0-936DDEB4708A}"/>
              </a:ext>
            </a:extLst>
          </p:cNvPr>
          <p:cNvSpPr>
            <a:spLocks noGrp="1"/>
          </p:cNvSpPr>
          <p:nvPr>
            <p:ph type="sldNum" sz="quarter" idx="5"/>
          </p:nvPr>
        </p:nvSpPr>
        <p:spPr/>
        <p:txBody>
          <a:bodyPr/>
          <a:lstStyle/>
          <a:p>
            <a:fld id="{8E7301BA-A21B-0C4E-9D17-F58B51CAED0E}" type="slidenum">
              <a:rPr lang="en-US" smtClean="0"/>
              <a:t>34</a:t>
            </a:fld>
            <a:endParaRPr lang="en-US"/>
          </a:p>
        </p:txBody>
      </p:sp>
    </p:spTree>
    <p:extLst>
      <p:ext uri="{BB962C8B-B14F-4D97-AF65-F5344CB8AC3E}">
        <p14:creationId xmlns:p14="http://schemas.microsoft.com/office/powerpoint/2010/main" val="2614064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3AE35-C266-19DD-961D-FBBFFEBFE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86397-2DB0-B33C-7343-1DDDA8FDE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F0D22-F9DF-A20D-519D-8F6720D4499E}"/>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7BFFF432-A60D-1A94-F4A2-7AE7673DE867}"/>
              </a:ext>
            </a:extLst>
          </p:cNvPr>
          <p:cNvSpPr>
            <a:spLocks noGrp="1"/>
          </p:cNvSpPr>
          <p:nvPr>
            <p:ph type="sldNum" sz="quarter" idx="5"/>
          </p:nvPr>
        </p:nvSpPr>
        <p:spPr/>
        <p:txBody>
          <a:bodyPr/>
          <a:lstStyle/>
          <a:p>
            <a:fld id="{8E7301BA-A21B-0C4E-9D17-F58B51CAED0E}" type="slidenum">
              <a:rPr lang="en-US" smtClean="0"/>
              <a:t>35</a:t>
            </a:fld>
            <a:endParaRPr lang="en-US"/>
          </a:p>
        </p:txBody>
      </p:sp>
    </p:spTree>
    <p:extLst>
      <p:ext uri="{BB962C8B-B14F-4D97-AF65-F5344CB8AC3E}">
        <p14:creationId xmlns:p14="http://schemas.microsoft.com/office/powerpoint/2010/main" val="208867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083B-C964-77EE-4E62-3662DAF2B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9075B-BB82-BD46-C7C8-7C5432801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DAA65-B123-941A-23B3-20834CD8C400}"/>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94AFCC5A-A111-4735-9F6F-57E929C823C7}"/>
              </a:ext>
            </a:extLst>
          </p:cNvPr>
          <p:cNvSpPr>
            <a:spLocks noGrp="1"/>
          </p:cNvSpPr>
          <p:nvPr>
            <p:ph type="sldNum" sz="quarter" idx="5"/>
          </p:nvPr>
        </p:nvSpPr>
        <p:spPr/>
        <p:txBody>
          <a:bodyPr/>
          <a:lstStyle/>
          <a:p>
            <a:fld id="{8E7301BA-A21B-0C4E-9D17-F58B51CAED0E}" type="slidenum">
              <a:rPr lang="en-US" smtClean="0"/>
              <a:t>36</a:t>
            </a:fld>
            <a:endParaRPr lang="en-US"/>
          </a:p>
        </p:txBody>
      </p:sp>
    </p:spTree>
    <p:extLst>
      <p:ext uri="{BB962C8B-B14F-4D97-AF65-F5344CB8AC3E}">
        <p14:creationId xmlns:p14="http://schemas.microsoft.com/office/powerpoint/2010/main" val="1960076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8D90-1D08-0B28-9DCC-211359551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2E163-C9F4-A8A7-14FF-A1E47A02C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B5DDC-EABE-9A0D-2E75-6763B6E7B913}"/>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C2C5FBE5-06D4-71F1-5ACA-3C7EE9E36C44}"/>
              </a:ext>
            </a:extLst>
          </p:cNvPr>
          <p:cNvSpPr>
            <a:spLocks noGrp="1"/>
          </p:cNvSpPr>
          <p:nvPr>
            <p:ph type="sldNum" sz="quarter" idx="5"/>
          </p:nvPr>
        </p:nvSpPr>
        <p:spPr/>
        <p:txBody>
          <a:bodyPr/>
          <a:lstStyle/>
          <a:p>
            <a:fld id="{8E7301BA-A21B-0C4E-9D17-F58B51CAED0E}" type="slidenum">
              <a:rPr lang="en-US" smtClean="0"/>
              <a:t>37</a:t>
            </a:fld>
            <a:endParaRPr lang="en-US"/>
          </a:p>
        </p:txBody>
      </p:sp>
    </p:spTree>
    <p:extLst>
      <p:ext uri="{BB962C8B-B14F-4D97-AF65-F5344CB8AC3E}">
        <p14:creationId xmlns:p14="http://schemas.microsoft.com/office/powerpoint/2010/main" val="178329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FB21-41DB-BDBB-A77E-141919CFA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68DDD-495C-D487-A804-C1D824450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40D4D-2F18-238E-C469-2127ECBF3AF6}"/>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861FC3B7-24F2-A554-77A5-2F7BF6CD7C4B}"/>
              </a:ext>
            </a:extLst>
          </p:cNvPr>
          <p:cNvSpPr>
            <a:spLocks noGrp="1"/>
          </p:cNvSpPr>
          <p:nvPr>
            <p:ph type="sldNum" sz="quarter" idx="5"/>
          </p:nvPr>
        </p:nvSpPr>
        <p:spPr/>
        <p:txBody>
          <a:bodyPr/>
          <a:lstStyle/>
          <a:p>
            <a:fld id="{8E7301BA-A21B-0C4E-9D17-F58B51CAED0E}" type="slidenum">
              <a:rPr lang="en-US" smtClean="0"/>
              <a:t>38</a:t>
            </a:fld>
            <a:endParaRPr lang="en-US"/>
          </a:p>
        </p:txBody>
      </p:sp>
    </p:spTree>
    <p:extLst>
      <p:ext uri="{BB962C8B-B14F-4D97-AF65-F5344CB8AC3E}">
        <p14:creationId xmlns:p14="http://schemas.microsoft.com/office/powerpoint/2010/main" val="351002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F222-F901-650D-4FA8-764DDDAFC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9B2AC-6D27-BE6B-3624-ADC58CA2B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5157C-15E2-707C-330C-E7D8EB8658D1}"/>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31B5F2BD-04AB-8DB8-2E58-6F72CE4E81DA}"/>
              </a:ext>
            </a:extLst>
          </p:cNvPr>
          <p:cNvSpPr>
            <a:spLocks noGrp="1"/>
          </p:cNvSpPr>
          <p:nvPr>
            <p:ph type="sldNum" sz="quarter" idx="5"/>
          </p:nvPr>
        </p:nvSpPr>
        <p:spPr/>
        <p:txBody>
          <a:bodyPr/>
          <a:lstStyle/>
          <a:p>
            <a:fld id="{8E7301BA-A21B-0C4E-9D17-F58B51CAED0E}" type="slidenum">
              <a:rPr lang="en-US" smtClean="0"/>
              <a:t>39</a:t>
            </a:fld>
            <a:endParaRPr lang="en-US"/>
          </a:p>
        </p:txBody>
      </p:sp>
    </p:spTree>
    <p:extLst>
      <p:ext uri="{BB962C8B-B14F-4D97-AF65-F5344CB8AC3E}">
        <p14:creationId xmlns:p14="http://schemas.microsoft.com/office/powerpoint/2010/main" val="313320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Jim </a:t>
            </a:r>
          </a:p>
        </p:txBody>
      </p:sp>
      <p:sp>
        <p:nvSpPr>
          <p:cNvPr id="4" name="Slide Number Placeholder 3"/>
          <p:cNvSpPr>
            <a:spLocks noGrp="1"/>
          </p:cNvSpPr>
          <p:nvPr>
            <p:ph type="sldNum" sz="quarter" idx="5"/>
          </p:nvPr>
        </p:nvSpPr>
        <p:spPr/>
        <p:txBody>
          <a:bodyPr/>
          <a:lstStyle/>
          <a:p>
            <a:fld id="{8E7301BA-A21B-0C4E-9D17-F58B51CAED0E}" type="slidenum">
              <a:rPr lang="en-US" smtClean="0"/>
              <a:t>4</a:t>
            </a:fld>
            <a:endParaRPr lang="en-US"/>
          </a:p>
        </p:txBody>
      </p:sp>
    </p:spTree>
    <p:extLst>
      <p:ext uri="{BB962C8B-B14F-4D97-AF65-F5344CB8AC3E}">
        <p14:creationId xmlns:p14="http://schemas.microsoft.com/office/powerpoint/2010/main" val="2142174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Kristin</a:t>
            </a:r>
          </a:p>
        </p:txBody>
      </p:sp>
      <p:sp>
        <p:nvSpPr>
          <p:cNvPr id="4" name="Slide Number Placeholder 3"/>
          <p:cNvSpPr>
            <a:spLocks noGrp="1"/>
          </p:cNvSpPr>
          <p:nvPr>
            <p:ph type="sldNum" sz="quarter" idx="5"/>
          </p:nvPr>
        </p:nvSpPr>
        <p:spPr/>
        <p:txBody>
          <a:bodyPr/>
          <a:lstStyle/>
          <a:p>
            <a:fld id="{8E7301BA-A21B-0C4E-9D17-F58B51CAED0E}" type="slidenum">
              <a:rPr lang="en-US" smtClean="0"/>
              <a:t>40</a:t>
            </a:fld>
            <a:endParaRPr lang="en-US"/>
          </a:p>
        </p:txBody>
      </p:sp>
    </p:spTree>
    <p:extLst>
      <p:ext uri="{BB962C8B-B14F-4D97-AF65-F5344CB8AC3E}">
        <p14:creationId xmlns:p14="http://schemas.microsoft.com/office/powerpoint/2010/main" val="1089896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35551-4A1D-A4D0-4E22-D2B8D627B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1DFC8-7FC3-DBA6-2CA2-B2F48041D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4B34E-73A7-586E-44B1-767DC92CDD29}"/>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B39D328E-4DA5-4A21-CF27-9367F50A6530}"/>
              </a:ext>
            </a:extLst>
          </p:cNvPr>
          <p:cNvSpPr>
            <a:spLocks noGrp="1"/>
          </p:cNvSpPr>
          <p:nvPr>
            <p:ph type="sldNum" sz="quarter" idx="5"/>
          </p:nvPr>
        </p:nvSpPr>
        <p:spPr/>
        <p:txBody>
          <a:bodyPr/>
          <a:lstStyle/>
          <a:p>
            <a:fld id="{8E7301BA-A21B-0C4E-9D17-F58B51CAED0E}" type="slidenum">
              <a:rPr lang="en-US" smtClean="0"/>
              <a:t>41</a:t>
            </a:fld>
            <a:endParaRPr lang="en-US"/>
          </a:p>
        </p:txBody>
      </p:sp>
    </p:spTree>
    <p:extLst>
      <p:ext uri="{BB962C8B-B14F-4D97-AF65-F5344CB8AC3E}">
        <p14:creationId xmlns:p14="http://schemas.microsoft.com/office/powerpoint/2010/main" val="76198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4C1C-AF1D-B595-0D93-45F5C0279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183BC-6671-AA9D-35CC-5F5EEC94F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7D157-C3D3-3BE2-8554-A2AA82DD699E}"/>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754CA8C1-2A72-E801-764E-2B1134F5402D}"/>
              </a:ext>
            </a:extLst>
          </p:cNvPr>
          <p:cNvSpPr>
            <a:spLocks noGrp="1"/>
          </p:cNvSpPr>
          <p:nvPr>
            <p:ph type="sldNum" sz="quarter" idx="5"/>
          </p:nvPr>
        </p:nvSpPr>
        <p:spPr/>
        <p:txBody>
          <a:bodyPr/>
          <a:lstStyle/>
          <a:p>
            <a:fld id="{8E7301BA-A21B-0C4E-9D17-F58B51CAED0E}" type="slidenum">
              <a:rPr lang="en-US" smtClean="0"/>
              <a:t>42</a:t>
            </a:fld>
            <a:endParaRPr lang="en-US"/>
          </a:p>
        </p:txBody>
      </p:sp>
    </p:spTree>
    <p:extLst>
      <p:ext uri="{BB962C8B-B14F-4D97-AF65-F5344CB8AC3E}">
        <p14:creationId xmlns:p14="http://schemas.microsoft.com/office/powerpoint/2010/main" val="374917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8F10F-83DA-4878-AA9B-2F67F1F0F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C1D59-F51F-25BF-644E-580EB36A6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4EF6B-BBD8-F8B2-D0A9-07D2721235B3}"/>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14D57470-2CA0-88C6-2B55-C5C3EB5EBA88}"/>
              </a:ext>
            </a:extLst>
          </p:cNvPr>
          <p:cNvSpPr>
            <a:spLocks noGrp="1"/>
          </p:cNvSpPr>
          <p:nvPr>
            <p:ph type="sldNum" sz="quarter" idx="5"/>
          </p:nvPr>
        </p:nvSpPr>
        <p:spPr/>
        <p:txBody>
          <a:bodyPr/>
          <a:lstStyle/>
          <a:p>
            <a:fld id="{8E7301BA-A21B-0C4E-9D17-F58B51CAED0E}" type="slidenum">
              <a:rPr lang="en-US" smtClean="0"/>
              <a:t>43</a:t>
            </a:fld>
            <a:endParaRPr lang="en-US"/>
          </a:p>
        </p:txBody>
      </p:sp>
    </p:spTree>
    <p:extLst>
      <p:ext uri="{BB962C8B-B14F-4D97-AF65-F5344CB8AC3E}">
        <p14:creationId xmlns:p14="http://schemas.microsoft.com/office/powerpoint/2010/main" val="826743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D520-7A3C-D67A-0664-487E4CC22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58AF4-6016-5AF3-6592-E52C7DB4D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53298-BD81-E106-8380-FACD7A25D29B}"/>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38A63270-75A4-A794-D549-D7DE97E01232}"/>
              </a:ext>
            </a:extLst>
          </p:cNvPr>
          <p:cNvSpPr>
            <a:spLocks noGrp="1"/>
          </p:cNvSpPr>
          <p:nvPr>
            <p:ph type="sldNum" sz="quarter" idx="5"/>
          </p:nvPr>
        </p:nvSpPr>
        <p:spPr/>
        <p:txBody>
          <a:bodyPr/>
          <a:lstStyle/>
          <a:p>
            <a:fld id="{8E7301BA-A21B-0C4E-9D17-F58B51CAED0E}" type="slidenum">
              <a:rPr lang="en-US" smtClean="0"/>
              <a:t>44</a:t>
            </a:fld>
            <a:endParaRPr lang="en-US"/>
          </a:p>
        </p:txBody>
      </p:sp>
    </p:spTree>
    <p:extLst>
      <p:ext uri="{BB962C8B-B14F-4D97-AF65-F5344CB8AC3E}">
        <p14:creationId xmlns:p14="http://schemas.microsoft.com/office/powerpoint/2010/main" val="3428338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DBDE0-F613-10FB-0D99-357EEB33A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9BCC8-CF63-A817-24F8-6EB992A6A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67D55-1E6D-C7B8-01D0-8ED0C41FB03F}"/>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949B1A8F-B7D2-FA6A-6BEE-E577CA399FDB}"/>
              </a:ext>
            </a:extLst>
          </p:cNvPr>
          <p:cNvSpPr>
            <a:spLocks noGrp="1"/>
          </p:cNvSpPr>
          <p:nvPr>
            <p:ph type="sldNum" sz="quarter" idx="5"/>
          </p:nvPr>
        </p:nvSpPr>
        <p:spPr/>
        <p:txBody>
          <a:bodyPr/>
          <a:lstStyle/>
          <a:p>
            <a:fld id="{8E7301BA-A21B-0C4E-9D17-F58B51CAED0E}" type="slidenum">
              <a:rPr lang="en-US" smtClean="0"/>
              <a:t>45</a:t>
            </a:fld>
            <a:endParaRPr lang="en-US"/>
          </a:p>
        </p:txBody>
      </p:sp>
    </p:spTree>
    <p:extLst>
      <p:ext uri="{BB962C8B-B14F-4D97-AF65-F5344CB8AC3E}">
        <p14:creationId xmlns:p14="http://schemas.microsoft.com/office/powerpoint/2010/main" val="3634160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DCB2-836C-4D60-8D87-449ED0D5B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0300-E76A-E29B-8113-66390A186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ABF75-BF3F-E222-E333-183F16A79EE5}"/>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8DEFA788-2645-9BBD-E234-71353F47F2A7}"/>
              </a:ext>
            </a:extLst>
          </p:cNvPr>
          <p:cNvSpPr>
            <a:spLocks noGrp="1"/>
          </p:cNvSpPr>
          <p:nvPr>
            <p:ph type="sldNum" sz="quarter" idx="5"/>
          </p:nvPr>
        </p:nvSpPr>
        <p:spPr/>
        <p:txBody>
          <a:bodyPr/>
          <a:lstStyle/>
          <a:p>
            <a:fld id="{8E7301BA-A21B-0C4E-9D17-F58B51CAED0E}" type="slidenum">
              <a:rPr lang="en-US" smtClean="0"/>
              <a:t>46</a:t>
            </a:fld>
            <a:endParaRPr lang="en-US"/>
          </a:p>
        </p:txBody>
      </p:sp>
    </p:spTree>
    <p:extLst>
      <p:ext uri="{BB962C8B-B14F-4D97-AF65-F5344CB8AC3E}">
        <p14:creationId xmlns:p14="http://schemas.microsoft.com/office/powerpoint/2010/main" val="96976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ADD51-6093-30DC-4DC8-0B5BEDF32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37BF7-1D05-79DA-8C5C-E46529F38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A3769-D982-E4DB-D337-423BD2D337F9}"/>
              </a:ext>
            </a:extLst>
          </p:cNvPr>
          <p:cNvSpPr>
            <a:spLocks noGrp="1"/>
          </p:cNvSpPr>
          <p:nvPr>
            <p:ph type="body" idx="1"/>
          </p:nvPr>
        </p:nvSpPr>
        <p:spPr/>
        <p:txBody>
          <a:bodyPr/>
          <a:lstStyle/>
          <a:p>
            <a:r>
              <a:rPr lang="en-US"/>
              <a:t>Presenter: Kristin</a:t>
            </a:r>
          </a:p>
        </p:txBody>
      </p:sp>
      <p:sp>
        <p:nvSpPr>
          <p:cNvPr id="4" name="Slide Number Placeholder 3">
            <a:extLst>
              <a:ext uri="{FF2B5EF4-FFF2-40B4-BE49-F238E27FC236}">
                <a16:creationId xmlns:a16="http://schemas.microsoft.com/office/drawing/2014/main" id="{F28E5D81-9E56-7C1D-C7BA-BFE164693AFA}"/>
              </a:ext>
            </a:extLst>
          </p:cNvPr>
          <p:cNvSpPr>
            <a:spLocks noGrp="1"/>
          </p:cNvSpPr>
          <p:nvPr>
            <p:ph type="sldNum" sz="quarter" idx="5"/>
          </p:nvPr>
        </p:nvSpPr>
        <p:spPr/>
        <p:txBody>
          <a:bodyPr/>
          <a:lstStyle/>
          <a:p>
            <a:fld id="{8E7301BA-A21B-0C4E-9D17-F58B51CAED0E}" type="slidenum">
              <a:rPr lang="en-US" smtClean="0"/>
              <a:t>47</a:t>
            </a:fld>
            <a:endParaRPr lang="en-US"/>
          </a:p>
        </p:txBody>
      </p:sp>
    </p:spTree>
    <p:extLst>
      <p:ext uri="{BB962C8B-B14F-4D97-AF65-F5344CB8AC3E}">
        <p14:creationId xmlns:p14="http://schemas.microsoft.com/office/powerpoint/2010/main" val="2212499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98EA-C0BD-7A03-31FF-BFD9417C7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4335C-9E32-8511-56A0-4922B6D10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C1643-B1C3-45E9-684F-051FDACDBC2F}"/>
              </a:ext>
            </a:extLst>
          </p:cNvPr>
          <p:cNvSpPr>
            <a:spLocks noGrp="1"/>
          </p:cNvSpPr>
          <p:nvPr>
            <p:ph type="body" idx="1"/>
          </p:nvPr>
        </p:nvSpPr>
        <p:spPr/>
        <p:txBody>
          <a:bodyPr/>
          <a:lstStyle/>
          <a:p>
            <a:r>
              <a:rPr lang="en-US"/>
              <a:t>Presenter: Leah</a:t>
            </a:r>
          </a:p>
        </p:txBody>
      </p:sp>
      <p:sp>
        <p:nvSpPr>
          <p:cNvPr id="4" name="Slide Number Placeholder 3">
            <a:extLst>
              <a:ext uri="{FF2B5EF4-FFF2-40B4-BE49-F238E27FC236}">
                <a16:creationId xmlns:a16="http://schemas.microsoft.com/office/drawing/2014/main" id="{DB6AACDC-FB5D-6D87-EB52-1D0EA71279EE}"/>
              </a:ext>
            </a:extLst>
          </p:cNvPr>
          <p:cNvSpPr>
            <a:spLocks noGrp="1"/>
          </p:cNvSpPr>
          <p:nvPr>
            <p:ph type="sldNum" sz="quarter" idx="5"/>
          </p:nvPr>
        </p:nvSpPr>
        <p:spPr/>
        <p:txBody>
          <a:bodyPr/>
          <a:lstStyle/>
          <a:p>
            <a:fld id="{8E7301BA-A21B-0C4E-9D17-F58B51CAED0E}" type="slidenum">
              <a:rPr lang="en-US" smtClean="0"/>
              <a:t>48</a:t>
            </a:fld>
            <a:endParaRPr lang="en-US"/>
          </a:p>
        </p:txBody>
      </p:sp>
    </p:spTree>
    <p:extLst>
      <p:ext uri="{BB962C8B-B14F-4D97-AF65-F5344CB8AC3E}">
        <p14:creationId xmlns:p14="http://schemas.microsoft.com/office/powerpoint/2010/main" val="4231861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5671-6A04-745B-3377-611123099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C1E6C-4599-19C5-EDA6-FCD32961E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CA991-64E1-E59B-3E4E-7C21C3456609}"/>
              </a:ext>
            </a:extLst>
          </p:cNvPr>
          <p:cNvSpPr>
            <a:spLocks noGrp="1"/>
          </p:cNvSpPr>
          <p:nvPr>
            <p:ph type="body" idx="1"/>
          </p:nvPr>
        </p:nvSpPr>
        <p:spPr/>
        <p:txBody>
          <a:bodyPr/>
          <a:lstStyle/>
          <a:p>
            <a:r>
              <a:rPr lang="en-US"/>
              <a:t>Presenter: Leah</a:t>
            </a:r>
          </a:p>
        </p:txBody>
      </p:sp>
      <p:sp>
        <p:nvSpPr>
          <p:cNvPr id="4" name="Slide Number Placeholder 3">
            <a:extLst>
              <a:ext uri="{FF2B5EF4-FFF2-40B4-BE49-F238E27FC236}">
                <a16:creationId xmlns:a16="http://schemas.microsoft.com/office/drawing/2014/main" id="{35266BE3-A3DC-523A-C964-9642DB1569BE}"/>
              </a:ext>
            </a:extLst>
          </p:cNvPr>
          <p:cNvSpPr>
            <a:spLocks noGrp="1"/>
          </p:cNvSpPr>
          <p:nvPr>
            <p:ph type="sldNum" sz="quarter" idx="5"/>
          </p:nvPr>
        </p:nvSpPr>
        <p:spPr/>
        <p:txBody>
          <a:bodyPr/>
          <a:lstStyle/>
          <a:p>
            <a:fld id="{8E7301BA-A21B-0C4E-9D17-F58B51CAED0E}" type="slidenum">
              <a:rPr lang="en-US" smtClean="0"/>
              <a:t>49</a:t>
            </a:fld>
            <a:endParaRPr lang="en-US"/>
          </a:p>
        </p:txBody>
      </p:sp>
    </p:spTree>
    <p:extLst>
      <p:ext uri="{BB962C8B-B14F-4D97-AF65-F5344CB8AC3E}">
        <p14:creationId xmlns:p14="http://schemas.microsoft.com/office/powerpoint/2010/main" val="125528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Jim </a:t>
            </a:r>
          </a:p>
        </p:txBody>
      </p:sp>
      <p:sp>
        <p:nvSpPr>
          <p:cNvPr id="4" name="Slide Number Placeholder 3"/>
          <p:cNvSpPr>
            <a:spLocks noGrp="1"/>
          </p:cNvSpPr>
          <p:nvPr>
            <p:ph type="sldNum" sz="quarter" idx="5"/>
          </p:nvPr>
        </p:nvSpPr>
        <p:spPr/>
        <p:txBody>
          <a:bodyPr/>
          <a:lstStyle/>
          <a:p>
            <a:fld id="{8E7301BA-A21B-0C4E-9D17-F58B51CAED0E}" type="slidenum">
              <a:rPr lang="en-US" smtClean="0"/>
              <a:t>5</a:t>
            </a:fld>
            <a:endParaRPr lang="en-US"/>
          </a:p>
        </p:txBody>
      </p:sp>
    </p:spTree>
    <p:extLst>
      <p:ext uri="{BB962C8B-B14F-4D97-AF65-F5344CB8AC3E}">
        <p14:creationId xmlns:p14="http://schemas.microsoft.com/office/powerpoint/2010/main" val="2467026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044C-5453-35D7-DEAD-5FD12BE1F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B8F50-8F26-C529-F937-90D3BF503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9B51B-9156-1DEA-CBCA-78B4C658E994}"/>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44C840F8-FC39-540F-7A9B-1A579A63BD69}"/>
              </a:ext>
            </a:extLst>
          </p:cNvPr>
          <p:cNvSpPr>
            <a:spLocks noGrp="1"/>
          </p:cNvSpPr>
          <p:nvPr>
            <p:ph type="sldNum" sz="quarter" idx="5"/>
          </p:nvPr>
        </p:nvSpPr>
        <p:spPr/>
        <p:txBody>
          <a:bodyPr/>
          <a:lstStyle/>
          <a:p>
            <a:fld id="{8E7301BA-A21B-0C4E-9D17-F58B51CAED0E}" type="slidenum">
              <a:rPr lang="en-US" smtClean="0"/>
              <a:t>50</a:t>
            </a:fld>
            <a:endParaRPr lang="en-US"/>
          </a:p>
        </p:txBody>
      </p:sp>
    </p:spTree>
    <p:extLst>
      <p:ext uri="{BB962C8B-B14F-4D97-AF65-F5344CB8AC3E}">
        <p14:creationId xmlns:p14="http://schemas.microsoft.com/office/powerpoint/2010/main" val="2800634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5BB16-1A49-97D3-3BD1-D853D48F4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AC0FA-9E1A-92F5-E895-3CCE19522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C7969-F6E5-F888-6787-CF7390B7BB1D}"/>
              </a:ext>
            </a:extLst>
          </p:cNvPr>
          <p:cNvSpPr>
            <a:spLocks noGrp="1"/>
          </p:cNvSpPr>
          <p:nvPr>
            <p:ph type="body" idx="1"/>
          </p:nvPr>
        </p:nvSpPr>
        <p:spPr/>
        <p:txBody>
          <a:bodyPr/>
          <a:lstStyle/>
          <a:p>
            <a:r>
              <a:rPr lang="en-US"/>
              <a:t>Presenter: Leah</a:t>
            </a:r>
          </a:p>
        </p:txBody>
      </p:sp>
      <p:sp>
        <p:nvSpPr>
          <p:cNvPr id="4" name="Slide Number Placeholder 3">
            <a:extLst>
              <a:ext uri="{FF2B5EF4-FFF2-40B4-BE49-F238E27FC236}">
                <a16:creationId xmlns:a16="http://schemas.microsoft.com/office/drawing/2014/main" id="{E8294627-93B1-4D90-191A-A029B77599AB}"/>
              </a:ext>
            </a:extLst>
          </p:cNvPr>
          <p:cNvSpPr>
            <a:spLocks noGrp="1"/>
          </p:cNvSpPr>
          <p:nvPr>
            <p:ph type="sldNum" sz="quarter" idx="5"/>
          </p:nvPr>
        </p:nvSpPr>
        <p:spPr/>
        <p:txBody>
          <a:bodyPr/>
          <a:lstStyle/>
          <a:p>
            <a:fld id="{8E7301BA-A21B-0C4E-9D17-F58B51CAED0E}" type="slidenum">
              <a:rPr lang="en-US" smtClean="0"/>
              <a:t>51</a:t>
            </a:fld>
            <a:endParaRPr lang="en-US"/>
          </a:p>
        </p:txBody>
      </p:sp>
    </p:spTree>
    <p:extLst>
      <p:ext uri="{BB962C8B-B14F-4D97-AF65-F5344CB8AC3E}">
        <p14:creationId xmlns:p14="http://schemas.microsoft.com/office/powerpoint/2010/main" val="1403284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081FE-9F0A-56F1-07B4-8C8E65492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8D828-D259-F212-9698-BAF2F84C4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CDB56-B7F1-CE1D-01E1-B4A7A86C54E5}"/>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B7D53611-BE31-2B27-5CB0-9E5B29E11753}"/>
              </a:ext>
            </a:extLst>
          </p:cNvPr>
          <p:cNvSpPr>
            <a:spLocks noGrp="1"/>
          </p:cNvSpPr>
          <p:nvPr>
            <p:ph type="sldNum" sz="quarter" idx="5"/>
          </p:nvPr>
        </p:nvSpPr>
        <p:spPr/>
        <p:txBody>
          <a:bodyPr/>
          <a:lstStyle/>
          <a:p>
            <a:fld id="{8E7301BA-A21B-0C4E-9D17-F58B51CAED0E}" type="slidenum">
              <a:rPr lang="en-US" smtClean="0"/>
              <a:t>52</a:t>
            </a:fld>
            <a:endParaRPr lang="en-US"/>
          </a:p>
        </p:txBody>
      </p:sp>
    </p:spTree>
    <p:extLst>
      <p:ext uri="{BB962C8B-B14F-4D97-AF65-F5344CB8AC3E}">
        <p14:creationId xmlns:p14="http://schemas.microsoft.com/office/powerpoint/2010/main" val="952605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A7FE6-0DA7-B5F8-AC20-C67C708E2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F29E6-FCBB-4F9B-6375-3781B925C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8A948-35DA-8ABB-5188-19B82D39C044}"/>
              </a:ext>
            </a:extLst>
          </p:cNvPr>
          <p:cNvSpPr>
            <a:spLocks noGrp="1"/>
          </p:cNvSpPr>
          <p:nvPr>
            <p:ph type="body" idx="1"/>
          </p:nvPr>
        </p:nvSpPr>
        <p:spPr/>
        <p:txBody>
          <a:bodyPr/>
          <a:lstStyle/>
          <a:p>
            <a:r>
              <a:rPr lang="en-US"/>
              <a:t>Presenter: Leah</a:t>
            </a:r>
          </a:p>
        </p:txBody>
      </p:sp>
      <p:sp>
        <p:nvSpPr>
          <p:cNvPr id="4" name="Slide Number Placeholder 3">
            <a:extLst>
              <a:ext uri="{FF2B5EF4-FFF2-40B4-BE49-F238E27FC236}">
                <a16:creationId xmlns:a16="http://schemas.microsoft.com/office/drawing/2014/main" id="{875C8C84-AAAE-3D6C-562B-EC99CF4A8C16}"/>
              </a:ext>
            </a:extLst>
          </p:cNvPr>
          <p:cNvSpPr>
            <a:spLocks noGrp="1"/>
          </p:cNvSpPr>
          <p:nvPr>
            <p:ph type="sldNum" sz="quarter" idx="5"/>
          </p:nvPr>
        </p:nvSpPr>
        <p:spPr/>
        <p:txBody>
          <a:bodyPr/>
          <a:lstStyle/>
          <a:p>
            <a:fld id="{8E7301BA-A21B-0C4E-9D17-F58B51CAED0E}" type="slidenum">
              <a:rPr lang="en-US" smtClean="0"/>
              <a:t>53</a:t>
            </a:fld>
            <a:endParaRPr lang="en-US"/>
          </a:p>
        </p:txBody>
      </p:sp>
    </p:spTree>
    <p:extLst>
      <p:ext uri="{BB962C8B-B14F-4D97-AF65-F5344CB8AC3E}">
        <p14:creationId xmlns:p14="http://schemas.microsoft.com/office/powerpoint/2010/main" val="28154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E4212-3B0C-D93E-8562-8EFC611C9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96A18-82D7-B311-0574-2B8756EFB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AF1E5-EFFF-B299-C164-61179E560D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59BB0-8004-F408-74A2-795DBA9B77D6}"/>
              </a:ext>
            </a:extLst>
          </p:cNvPr>
          <p:cNvSpPr>
            <a:spLocks noGrp="1"/>
          </p:cNvSpPr>
          <p:nvPr>
            <p:ph type="sldNum" sz="quarter" idx="5"/>
          </p:nvPr>
        </p:nvSpPr>
        <p:spPr/>
        <p:txBody>
          <a:bodyPr/>
          <a:lstStyle/>
          <a:p>
            <a:fld id="{8E7301BA-A21B-0C4E-9D17-F58B51CAED0E}" type="slidenum">
              <a:rPr lang="en-US" smtClean="0"/>
              <a:t>54</a:t>
            </a:fld>
            <a:endParaRPr lang="en-US"/>
          </a:p>
        </p:txBody>
      </p:sp>
    </p:spTree>
    <p:extLst>
      <p:ext uri="{BB962C8B-B14F-4D97-AF65-F5344CB8AC3E}">
        <p14:creationId xmlns:p14="http://schemas.microsoft.com/office/powerpoint/2010/main" val="167206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87BAC-0736-731E-0FA6-BA3509A91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E50C1-A2A6-EB45-CF44-4056A231E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E507A-B727-5410-6682-50F9B847ED1B}"/>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C81837B5-1917-2FE6-BE65-39909601135E}"/>
              </a:ext>
            </a:extLst>
          </p:cNvPr>
          <p:cNvSpPr>
            <a:spLocks noGrp="1"/>
          </p:cNvSpPr>
          <p:nvPr>
            <p:ph type="sldNum" sz="quarter" idx="5"/>
          </p:nvPr>
        </p:nvSpPr>
        <p:spPr/>
        <p:txBody>
          <a:bodyPr/>
          <a:lstStyle/>
          <a:p>
            <a:fld id="{8E7301BA-A21B-0C4E-9D17-F58B51CAED0E}" type="slidenum">
              <a:rPr lang="en-US" smtClean="0"/>
              <a:t>6</a:t>
            </a:fld>
            <a:endParaRPr lang="en-US"/>
          </a:p>
        </p:txBody>
      </p:sp>
    </p:spTree>
    <p:extLst>
      <p:ext uri="{BB962C8B-B14F-4D97-AF65-F5344CB8AC3E}">
        <p14:creationId xmlns:p14="http://schemas.microsoft.com/office/powerpoint/2010/main" val="352477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Jim </a:t>
            </a:r>
          </a:p>
        </p:txBody>
      </p:sp>
      <p:sp>
        <p:nvSpPr>
          <p:cNvPr id="4" name="Slide Number Placeholder 3"/>
          <p:cNvSpPr>
            <a:spLocks noGrp="1"/>
          </p:cNvSpPr>
          <p:nvPr>
            <p:ph type="sldNum" sz="quarter" idx="5"/>
          </p:nvPr>
        </p:nvSpPr>
        <p:spPr/>
        <p:txBody>
          <a:bodyPr/>
          <a:lstStyle/>
          <a:p>
            <a:fld id="{8E7301BA-A21B-0C4E-9D17-F58B51CAED0E}" type="slidenum">
              <a:rPr lang="en-US" smtClean="0"/>
              <a:t>7</a:t>
            </a:fld>
            <a:endParaRPr lang="en-US"/>
          </a:p>
        </p:txBody>
      </p:sp>
    </p:spTree>
    <p:extLst>
      <p:ext uri="{BB962C8B-B14F-4D97-AF65-F5344CB8AC3E}">
        <p14:creationId xmlns:p14="http://schemas.microsoft.com/office/powerpoint/2010/main" val="410295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B8919-28A5-B809-BD59-EFA63FEA2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F0BE4-0A62-DB34-88FD-9DEEFDE25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4C9BF-3FE1-7553-3483-FBC3D1692F31}"/>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B1FD925E-E255-6793-501C-D30D968C8078}"/>
              </a:ext>
            </a:extLst>
          </p:cNvPr>
          <p:cNvSpPr>
            <a:spLocks noGrp="1"/>
          </p:cNvSpPr>
          <p:nvPr>
            <p:ph type="sldNum" sz="quarter" idx="5"/>
          </p:nvPr>
        </p:nvSpPr>
        <p:spPr/>
        <p:txBody>
          <a:bodyPr/>
          <a:lstStyle/>
          <a:p>
            <a:fld id="{8E7301BA-A21B-0C4E-9D17-F58B51CAED0E}" type="slidenum">
              <a:rPr lang="en-US" smtClean="0"/>
              <a:t>8</a:t>
            </a:fld>
            <a:endParaRPr lang="en-US"/>
          </a:p>
        </p:txBody>
      </p:sp>
    </p:spTree>
    <p:extLst>
      <p:ext uri="{BB962C8B-B14F-4D97-AF65-F5344CB8AC3E}">
        <p14:creationId xmlns:p14="http://schemas.microsoft.com/office/powerpoint/2010/main" val="202353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Jim </a:t>
            </a:r>
          </a:p>
        </p:txBody>
      </p:sp>
      <p:sp>
        <p:nvSpPr>
          <p:cNvPr id="4" name="Slide Number Placeholder 3"/>
          <p:cNvSpPr>
            <a:spLocks noGrp="1"/>
          </p:cNvSpPr>
          <p:nvPr>
            <p:ph type="sldNum" sz="quarter" idx="5"/>
          </p:nvPr>
        </p:nvSpPr>
        <p:spPr/>
        <p:txBody>
          <a:bodyPr/>
          <a:lstStyle/>
          <a:p>
            <a:fld id="{8E7301BA-A21B-0C4E-9D17-F58B51CAED0E}" type="slidenum">
              <a:rPr lang="en-US" smtClean="0"/>
              <a:t>9</a:t>
            </a:fld>
            <a:endParaRPr lang="en-US"/>
          </a:p>
        </p:txBody>
      </p:sp>
    </p:spTree>
    <p:extLst>
      <p:ext uri="{BB962C8B-B14F-4D97-AF65-F5344CB8AC3E}">
        <p14:creationId xmlns:p14="http://schemas.microsoft.com/office/powerpoint/2010/main" val="416431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304F-958D-B108-1EAF-77E9F72B7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A6176-0A56-8A9D-D8C4-997557949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3982-05C4-046B-EDF1-F20073174DF3}"/>
              </a:ext>
            </a:extLst>
          </p:cNvPr>
          <p:cNvSpPr>
            <a:spLocks noGrp="1"/>
          </p:cNvSpPr>
          <p:nvPr>
            <p:ph type="body" idx="1"/>
          </p:nvPr>
        </p:nvSpPr>
        <p:spPr/>
        <p:txBody>
          <a:bodyPr/>
          <a:lstStyle/>
          <a:p>
            <a:r>
              <a:rPr lang="en-US"/>
              <a:t>Presenter: Jim </a:t>
            </a:r>
          </a:p>
        </p:txBody>
      </p:sp>
      <p:sp>
        <p:nvSpPr>
          <p:cNvPr id="4" name="Slide Number Placeholder 3">
            <a:extLst>
              <a:ext uri="{FF2B5EF4-FFF2-40B4-BE49-F238E27FC236}">
                <a16:creationId xmlns:a16="http://schemas.microsoft.com/office/drawing/2014/main" id="{C29DBBE0-293E-7017-A246-DB0EDAB1F588}"/>
              </a:ext>
            </a:extLst>
          </p:cNvPr>
          <p:cNvSpPr>
            <a:spLocks noGrp="1"/>
          </p:cNvSpPr>
          <p:nvPr>
            <p:ph type="sldNum" sz="quarter" idx="5"/>
          </p:nvPr>
        </p:nvSpPr>
        <p:spPr/>
        <p:txBody>
          <a:bodyPr/>
          <a:lstStyle/>
          <a:p>
            <a:fld id="{8E7301BA-A21B-0C4E-9D17-F58B51CAED0E}" type="slidenum">
              <a:rPr lang="en-US" smtClean="0"/>
              <a:t>10</a:t>
            </a:fld>
            <a:endParaRPr lang="en-US"/>
          </a:p>
        </p:txBody>
      </p:sp>
    </p:spTree>
    <p:extLst>
      <p:ext uri="{BB962C8B-B14F-4D97-AF65-F5344CB8AC3E}">
        <p14:creationId xmlns:p14="http://schemas.microsoft.com/office/powerpoint/2010/main" val="197377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86FF52-DFC4-47B3-9DCC-287C1A778450}"/>
              </a:ext>
            </a:extLst>
          </p:cNvPr>
          <p:cNvSpPr>
            <a:spLocks noGrp="1"/>
          </p:cNvSpPr>
          <p:nvPr>
            <p:ph type="dt" sz="half" idx="10"/>
          </p:nvPr>
        </p:nvSpPr>
        <p:spPr>
          <a:xfrm>
            <a:off x="341746" y="6321136"/>
            <a:ext cx="2743200" cy="365125"/>
          </a:xfrm>
        </p:spPr>
        <p:txBody>
          <a:bodyPr/>
          <a:lstStyle/>
          <a:p>
            <a:fld id="{A9D9754D-6A49-497E-8A6F-DCCE1B702DF4}" type="datetime1">
              <a:rPr lang="en-US" smtClean="0"/>
              <a:t>6/5/2026</a:t>
            </a:fld>
            <a:endParaRPr lang="en-US"/>
          </a:p>
        </p:txBody>
      </p:sp>
      <p:sp>
        <p:nvSpPr>
          <p:cNvPr id="5" name="Footer Placeholder 4">
            <a:extLst>
              <a:ext uri="{FF2B5EF4-FFF2-40B4-BE49-F238E27FC236}">
                <a16:creationId xmlns:a16="http://schemas.microsoft.com/office/drawing/2014/main" id="{EB8CB72B-1D2D-43FD-A68A-C8E30CF4E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334CB-39AD-4CB2-87CF-2396E20050F6}"/>
              </a:ext>
            </a:extLst>
          </p:cNvPr>
          <p:cNvSpPr>
            <a:spLocks noGrp="1"/>
          </p:cNvSpPr>
          <p:nvPr>
            <p:ph type="sldNum" sz="quarter" idx="12"/>
          </p:nvPr>
        </p:nvSpPr>
        <p:spPr>
          <a:xfrm>
            <a:off x="8709892" y="6356350"/>
            <a:ext cx="2743200" cy="365125"/>
          </a:xfrm>
        </p:spPr>
        <p:txBody>
          <a:bodyPr/>
          <a:lstStyle/>
          <a:p>
            <a:fld id="{D10B605A-B877-4B67-B9FD-DE737AC6273F}" type="slidenum">
              <a:rPr lang="en-US" smtClean="0"/>
              <a:t>‹#›</a:t>
            </a:fld>
            <a:endParaRPr lang="en-US"/>
          </a:p>
        </p:txBody>
      </p:sp>
      <p:sp>
        <p:nvSpPr>
          <p:cNvPr id="7" name="Title 1">
            <a:extLst>
              <a:ext uri="{FF2B5EF4-FFF2-40B4-BE49-F238E27FC236}">
                <a16:creationId xmlns:a16="http://schemas.microsoft.com/office/drawing/2014/main" id="{15CC0F99-8E70-3887-617C-95608FB164C0}"/>
              </a:ext>
            </a:extLst>
          </p:cNvPr>
          <p:cNvSpPr>
            <a:spLocks noGrp="1"/>
          </p:cNvSpPr>
          <p:nvPr>
            <p:ph type="title"/>
          </p:nvPr>
        </p:nvSpPr>
        <p:spPr>
          <a:xfrm>
            <a:off x="341746" y="304583"/>
            <a:ext cx="11111346" cy="662782"/>
          </a:xfrm>
          <a:prstGeom prst="rect">
            <a:avLst/>
          </a:prstGeom>
        </p:spPr>
        <p:txBody>
          <a:bodyPr anchor="ctr"/>
          <a:lstStyle>
            <a:lvl1pPr>
              <a:defRPr sz="3600" b="1">
                <a:solidFill>
                  <a:schemeClr val="bg1"/>
                </a:solidFill>
                <a:latin typeface="Graphik" panose="020B050303020206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EA863302-FDB1-A3E4-7347-99957FC2F791}"/>
              </a:ext>
            </a:extLst>
          </p:cNvPr>
          <p:cNvSpPr>
            <a:spLocks noGrp="1"/>
          </p:cNvSpPr>
          <p:nvPr>
            <p:ph idx="1"/>
          </p:nvPr>
        </p:nvSpPr>
        <p:spPr>
          <a:xfrm>
            <a:off x="341746" y="1253331"/>
            <a:ext cx="11453090" cy="4814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48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0E4A0-DD44-4A05-B86A-22BA8F2AA8FA}"/>
              </a:ext>
            </a:extLst>
          </p:cNvPr>
          <p:cNvSpPr>
            <a:spLocks noGrp="1"/>
          </p:cNvSpPr>
          <p:nvPr>
            <p:ph type="dt" sz="half" idx="10"/>
          </p:nvPr>
        </p:nvSpPr>
        <p:spPr/>
        <p:txBody>
          <a:bodyPr/>
          <a:lstStyle/>
          <a:p>
            <a:fld id="{74571E5C-D3EB-4E7E-ACCA-7828669D9888}" type="datetime1">
              <a:rPr lang="en-US" smtClean="0"/>
              <a:t>6/5/2026</a:t>
            </a:fld>
            <a:endParaRPr lang="en-US"/>
          </a:p>
        </p:txBody>
      </p:sp>
      <p:sp>
        <p:nvSpPr>
          <p:cNvPr id="4" name="Footer Placeholder 3">
            <a:extLst>
              <a:ext uri="{FF2B5EF4-FFF2-40B4-BE49-F238E27FC236}">
                <a16:creationId xmlns:a16="http://schemas.microsoft.com/office/drawing/2014/main" id="{CB1C57F0-13E3-47ED-B1BE-EE0B6CFD88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D8C0A-9078-4F09-AE02-503584C804B9}"/>
              </a:ext>
            </a:extLst>
          </p:cNvPr>
          <p:cNvSpPr>
            <a:spLocks noGrp="1"/>
          </p:cNvSpPr>
          <p:nvPr>
            <p:ph type="sldNum" sz="quarter" idx="12"/>
          </p:nvPr>
        </p:nvSpPr>
        <p:spPr/>
        <p:txBody>
          <a:bodyPr/>
          <a:lstStyle/>
          <a:p>
            <a:fld id="{D10B605A-B877-4B67-B9FD-DE737AC6273F}" type="slidenum">
              <a:rPr lang="en-US" smtClean="0"/>
              <a:t>‹#›</a:t>
            </a:fld>
            <a:endParaRPr lang="en-US"/>
          </a:p>
        </p:txBody>
      </p:sp>
      <p:sp>
        <p:nvSpPr>
          <p:cNvPr id="8" name="Title 1">
            <a:extLst>
              <a:ext uri="{FF2B5EF4-FFF2-40B4-BE49-F238E27FC236}">
                <a16:creationId xmlns:a16="http://schemas.microsoft.com/office/drawing/2014/main" id="{90820390-AC8B-E3A6-D078-E8F3D9832E83}"/>
              </a:ext>
            </a:extLst>
          </p:cNvPr>
          <p:cNvSpPr>
            <a:spLocks noGrp="1"/>
          </p:cNvSpPr>
          <p:nvPr>
            <p:ph type="title"/>
          </p:nvPr>
        </p:nvSpPr>
        <p:spPr>
          <a:xfrm>
            <a:off x="341746" y="304583"/>
            <a:ext cx="11111346" cy="662782"/>
          </a:xfrm>
          <a:prstGeom prst="rect">
            <a:avLst/>
          </a:prstGeom>
        </p:spPr>
        <p:txBody>
          <a:bodyPr anchor="ctr"/>
          <a:lstStyle>
            <a:lvl1pPr>
              <a:defRPr sz="3600" b="1">
                <a:solidFill>
                  <a:schemeClr val="bg1"/>
                </a:solidFill>
                <a:latin typeface="Graphik"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162516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0E4A0-DD44-4A05-B86A-22BA8F2AA8FA}"/>
              </a:ext>
            </a:extLst>
          </p:cNvPr>
          <p:cNvSpPr>
            <a:spLocks noGrp="1"/>
          </p:cNvSpPr>
          <p:nvPr>
            <p:ph type="dt" sz="half" idx="10"/>
          </p:nvPr>
        </p:nvSpPr>
        <p:spPr/>
        <p:txBody>
          <a:bodyPr/>
          <a:lstStyle/>
          <a:p>
            <a:fld id="{74571E5C-D3EB-4E7E-ACCA-7828669D9888}" type="datetime1">
              <a:rPr lang="en-US" smtClean="0"/>
              <a:t>6/5/2026</a:t>
            </a:fld>
            <a:endParaRPr lang="en-US"/>
          </a:p>
        </p:txBody>
      </p:sp>
      <p:sp>
        <p:nvSpPr>
          <p:cNvPr id="4" name="Footer Placeholder 3">
            <a:extLst>
              <a:ext uri="{FF2B5EF4-FFF2-40B4-BE49-F238E27FC236}">
                <a16:creationId xmlns:a16="http://schemas.microsoft.com/office/drawing/2014/main" id="{CB1C57F0-13E3-47ED-B1BE-EE0B6CFD88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D8C0A-9078-4F09-AE02-503584C804B9}"/>
              </a:ext>
            </a:extLst>
          </p:cNvPr>
          <p:cNvSpPr>
            <a:spLocks noGrp="1"/>
          </p:cNvSpPr>
          <p:nvPr>
            <p:ph type="sldNum" sz="quarter" idx="12"/>
          </p:nvPr>
        </p:nvSpPr>
        <p:spPr/>
        <p:txBody>
          <a:bodyPr/>
          <a:lstStyle/>
          <a:p>
            <a:fld id="{D10B605A-B877-4B67-B9FD-DE737AC6273F}" type="slidenum">
              <a:rPr lang="en-US" smtClean="0"/>
              <a:t>‹#›</a:t>
            </a:fld>
            <a:endParaRPr lang="en-US"/>
          </a:p>
        </p:txBody>
      </p:sp>
      <p:sp>
        <p:nvSpPr>
          <p:cNvPr id="2" name="Rectangle 1">
            <a:extLst>
              <a:ext uri="{FF2B5EF4-FFF2-40B4-BE49-F238E27FC236}">
                <a16:creationId xmlns:a16="http://schemas.microsoft.com/office/drawing/2014/main" id="{88118CDE-E692-AB1E-E7F8-1ADF19E03D2C}"/>
              </a:ext>
            </a:extLst>
          </p:cNvPr>
          <p:cNvSpPr/>
          <p:nvPr userDrawn="1"/>
        </p:nvSpPr>
        <p:spPr>
          <a:xfrm>
            <a:off x="0" y="868000"/>
            <a:ext cx="12192000" cy="5990000"/>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C09DE46-3D90-98C9-4C7D-D9007A8EDAF3}"/>
              </a:ext>
            </a:extLst>
          </p:cNvPr>
          <p:cNvSpPr>
            <a:spLocks noGrp="1"/>
          </p:cNvSpPr>
          <p:nvPr>
            <p:ph type="title"/>
          </p:nvPr>
        </p:nvSpPr>
        <p:spPr>
          <a:xfrm>
            <a:off x="838200" y="2766219"/>
            <a:ext cx="10515600" cy="1325563"/>
          </a:xfrm>
          <a:prstGeom prst="rect">
            <a:avLst/>
          </a:prstGeom>
        </p:spPr>
        <p:txBody>
          <a:bodyPr anchor="ctr"/>
          <a:lstStyle>
            <a:lvl1pPr algn="ctr">
              <a:defRPr sz="4000" b="1">
                <a:solidFill>
                  <a:schemeClr val="bg1"/>
                </a:solidFill>
                <a:latin typeface="Graphik" panose="020B0503030202060203" pitchFamily="34" charset="0"/>
              </a:defRPr>
            </a:lvl1pPr>
          </a:lstStyle>
          <a:p>
            <a:r>
              <a:rPr lang="en-US"/>
              <a:t>Click to edit Master title style</a:t>
            </a:r>
          </a:p>
        </p:txBody>
      </p:sp>
    </p:spTree>
    <p:extLst>
      <p:ext uri="{BB962C8B-B14F-4D97-AF65-F5344CB8AC3E}">
        <p14:creationId xmlns:p14="http://schemas.microsoft.com/office/powerpoint/2010/main" val="36153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CEC494-67C0-4BFD-9906-E3666DAD88F2}"/>
              </a:ext>
            </a:extLst>
          </p:cNvPr>
          <p:cNvSpPr>
            <a:spLocks noGrp="1"/>
          </p:cNvSpPr>
          <p:nvPr>
            <p:ph type="dt" sz="half" idx="10"/>
          </p:nvPr>
        </p:nvSpPr>
        <p:spPr/>
        <p:txBody>
          <a:bodyPr/>
          <a:lstStyle/>
          <a:p>
            <a:fld id="{74BEE083-AFB9-4662-A39F-BB00ED7C62BA}" type="datetime1">
              <a:rPr lang="en-US" smtClean="0"/>
              <a:t>6/5/2026</a:t>
            </a:fld>
            <a:endParaRPr lang="en-US"/>
          </a:p>
        </p:txBody>
      </p:sp>
      <p:sp>
        <p:nvSpPr>
          <p:cNvPr id="3" name="Footer Placeholder 2">
            <a:extLst>
              <a:ext uri="{FF2B5EF4-FFF2-40B4-BE49-F238E27FC236}">
                <a16:creationId xmlns:a16="http://schemas.microsoft.com/office/drawing/2014/main" id="{2786D57F-5629-4D80-A1BF-DEBA263B0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6F2953-F4A8-4629-858E-2B79A6B70BEC}"/>
              </a:ext>
            </a:extLst>
          </p:cNvPr>
          <p:cNvSpPr>
            <a:spLocks noGrp="1"/>
          </p:cNvSpPr>
          <p:nvPr>
            <p:ph type="sldNum" sz="quarter" idx="12"/>
          </p:nvPr>
        </p:nvSpPr>
        <p:spPr/>
        <p:txBody>
          <a:bodyPr/>
          <a:lstStyle/>
          <a:p>
            <a:fld id="{D10B605A-B877-4B67-B9FD-DE737AC6273F}" type="slidenum">
              <a:rPr lang="en-US" smtClean="0"/>
              <a:t>‹#›</a:t>
            </a:fld>
            <a:endParaRPr lang="en-US"/>
          </a:p>
        </p:txBody>
      </p:sp>
    </p:spTree>
    <p:extLst>
      <p:ext uri="{BB962C8B-B14F-4D97-AF65-F5344CB8AC3E}">
        <p14:creationId xmlns:p14="http://schemas.microsoft.com/office/powerpoint/2010/main" val="2254348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27D2A0-D443-447E-8070-B834823B4CF7}"/>
              </a:ext>
            </a:extLst>
          </p:cNvPr>
          <p:cNvSpPr>
            <a:spLocks noGrp="1"/>
          </p:cNvSpPr>
          <p:nvPr>
            <p:ph type="body" idx="1"/>
          </p:nvPr>
        </p:nvSpPr>
        <p:spPr>
          <a:xfrm>
            <a:off x="341746" y="1253331"/>
            <a:ext cx="11453090" cy="4814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11FE9-F11D-4D54-8F6F-BE7B9CADD155}"/>
              </a:ext>
            </a:extLst>
          </p:cNvPr>
          <p:cNvSpPr>
            <a:spLocks noGrp="1"/>
          </p:cNvSpPr>
          <p:nvPr>
            <p:ph type="dt" sz="half" idx="2"/>
          </p:nvPr>
        </p:nvSpPr>
        <p:spPr>
          <a:xfrm>
            <a:off x="34174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9312C-71CF-49FA-B4D0-384022A2B3F0}" type="datetime1">
              <a:rPr lang="en-US" smtClean="0"/>
              <a:t>6/5/2026</a:t>
            </a:fld>
            <a:endParaRPr lang="en-US"/>
          </a:p>
        </p:txBody>
      </p:sp>
      <p:sp>
        <p:nvSpPr>
          <p:cNvPr id="5" name="Footer Placeholder 4">
            <a:extLst>
              <a:ext uri="{FF2B5EF4-FFF2-40B4-BE49-F238E27FC236}">
                <a16:creationId xmlns:a16="http://schemas.microsoft.com/office/drawing/2014/main" id="{D4112E84-5055-4095-8BD9-1E881DB98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A15298-D84E-411D-A593-7E3E6E25B97E}"/>
              </a:ext>
            </a:extLst>
          </p:cNvPr>
          <p:cNvSpPr>
            <a:spLocks noGrp="1"/>
          </p:cNvSpPr>
          <p:nvPr>
            <p:ph type="sldNum" sz="quarter" idx="4"/>
          </p:nvPr>
        </p:nvSpPr>
        <p:spPr>
          <a:xfrm>
            <a:off x="870989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B605A-B877-4B67-B9FD-DE737AC6273F}" type="slidenum">
              <a:rPr lang="en-US" smtClean="0"/>
              <a:t>‹#›</a:t>
            </a:fld>
            <a:endParaRPr lang="en-US"/>
          </a:p>
        </p:txBody>
      </p:sp>
      <p:sp>
        <p:nvSpPr>
          <p:cNvPr id="9" name="Rectangle 8">
            <a:extLst>
              <a:ext uri="{FF2B5EF4-FFF2-40B4-BE49-F238E27FC236}">
                <a16:creationId xmlns:a16="http://schemas.microsoft.com/office/drawing/2014/main" id="{91061E75-EBDA-4EBB-AEFD-622260D68334}"/>
              </a:ext>
            </a:extLst>
          </p:cNvPr>
          <p:cNvSpPr/>
          <p:nvPr userDrawn="1"/>
        </p:nvSpPr>
        <p:spPr>
          <a:xfrm>
            <a:off x="0" y="0"/>
            <a:ext cx="12192000" cy="914400"/>
          </a:xfrm>
          <a:prstGeom prst="rect">
            <a:avLst/>
          </a:prstGeom>
          <a:solidFill>
            <a:srgbClr val="1F497D"/>
          </a:solidFill>
          <a:ln w="254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2" descr="Seal of Massachusetts - Wikipedia">
            <a:extLst>
              <a:ext uri="{FF2B5EF4-FFF2-40B4-BE49-F238E27FC236}">
                <a16:creationId xmlns:a16="http://schemas.microsoft.com/office/drawing/2014/main" id="{A65B3170-B74E-4A21-8D8D-6B54C569B6D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55169" y="76200"/>
            <a:ext cx="762198"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80006"/>
      </p:ext>
    </p:extLst>
  </p:cSld>
  <p:clrMap bg1="lt1" tx1="dk1" bg2="lt2" tx2="dk2" accent1="accent1" accent2="accent2" accent3="accent3" accent4="accent4" accent5="accent5" accent6="accent6" hlink="hlink" folHlink="folHlink"/>
  <p:sldLayoutIdLst>
    <p:sldLayoutId id="2147483714" r:id="rId1"/>
    <p:sldLayoutId id="2147483718" r:id="rId2"/>
    <p:sldLayoutId id="2147483724" r:id="rId3"/>
    <p:sldLayoutId id="214748371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mass.gov/doc/massachusetts-electronic-visit-verification-edits-and-reason-codes-guide-0/downloa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7FFFF764_62BF82EE.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knowledge.sandata.com/sandata/Content/Documentation-SD/PayerPrograms/Massachusetts/SD-PayerProg-MA-Resources.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knowledge.sandata.com/sandata/Content/Documentation-SD/VendorSolutions/FAQ-SD-VS-Visits.ht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s://knowledge.sandata.com/sandata/Content/Documentation-SD/SD-Aggregator.htm" TargetMode="External"/><Relationship Id="rId3" Type="http://schemas.openxmlformats.org/officeDocument/2006/relationships/hyperlink" Target="https://knowledge.sandata.com/sandata/Content/Documentation-SD/SD-EVV-Enhanced.htm" TargetMode="External"/><Relationship Id="rId7" Type="http://schemas.openxmlformats.org/officeDocument/2006/relationships/hyperlink" Target="https://knowledge.sandata.com/sandata/Content/Documentation-SD/EVVEnhanced/SD-EVVEn-Visit-Maintenance.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knowledge.sandata.com/sandata/Content/Documentation-SD/SD-Mobile.htm" TargetMode="External"/><Relationship Id="rId11" Type="http://schemas.openxmlformats.org/officeDocument/2006/relationships/hyperlink" Target="https://knowledge.sandata.com/sandata/Content/Documentation-SD/VendorSolutions/SD-VS-MA-Vendor-Solutions.htm" TargetMode="External"/><Relationship Id="rId5" Type="http://schemas.openxmlformats.org/officeDocument/2006/relationships/hyperlink" Target="https://knowledge.sandata.com/sandata/Content/Documentation-SD/PayerPrograms/Ohio/SD-PayerProg-OH-Add-Mobile-Access.htm" TargetMode="External"/><Relationship Id="rId10" Type="http://schemas.openxmlformats.org/officeDocument/2006/relationships/hyperlink" Target="https://knowledge.sandata.com/sandata/Content/Documentation-SD/PayerPrograms/Massachusetts/SD-PayerProg-MA-Resources.htm?" TargetMode="External"/><Relationship Id="rId4" Type="http://schemas.openxmlformats.org/officeDocument/2006/relationships/hyperlink" Target="https://knowledge.sandata.com/sandata/Content/Documentation-SD/EVVEnhanced/SD-EVVEn-Client-Add-Feed.htm" TargetMode="External"/><Relationship Id="rId9" Type="http://schemas.openxmlformats.org/officeDocument/2006/relationships/hyperlink" Target="https://knowledge.sandata.com/sandata/Content/Documentation-SD/Aggregator/SD-Aggregator-Visit-Review.ht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mass.gov/doc/adult-foster-care-bulletin-33-electronic-visit-verification-registration-and-compliance-for-group-adult-foster-care-services-0/download" TargetMode="External"/><Relationship Id="rId7" Type="http://schemas.openxmlformats.org/officeDocument/2006/relationships/hyperlink" Target="https://www.mass.gov/doc/waiver-provider-evv-compliance-checkpoints-0/download"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mass.gov/doc/hcbs-waiver-provider-bulletin-24-electronic-visit-verification-registration-and-compliance-for-certain-waiver-services-0/download" TargetMode="External"/><Relationship Id="rId5" Type="http://schemas.openxmlformats.org/officeDocument/2006/relationships/hyperlink" Target="https://www.mass.gov/doc/home-health-agency-bulletin-94-electronic-visit-verification-registration-and-compliance-for-home-health-agency-services-0/download" TargetMode="External"/><Relationship Id="rId4" Type="http://schemas.openxmlformats.org/officeDocument/2006/relationships/hyperlink" Target="https://www.mass.gov/doc/evv-compliance-checkpoints-0/downloa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mass.gov/info-details/electronic-visit-verification-for-agency-based-providers#learn-about-evv-for-provider-organizations" TargetMode="External"/><Relationship Id="rId7" Type="http://schemas.openxmlformats.org/officeDocument/2006/relationships/hyperlink" Target="https://www.mass.gov/topics/electronic-visit-verification-ev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mailto:EVVfeedback@Mass.gov" TargetMode="External"/><Relationship Id="rId5" Type="http://schemas.openxmlformats.org/officeDocument/2006/relationships/hyperlink" Target="https://knowledge.sandata.com/sandata/Content/WhatsNew/University-SD.htm" TargetMode="External"/><Relationship Id="rId4" Type="http://schemas.openxmlformats.org/officeDocument/2006/relationships/hyperlink" Target="https://knowledge.sandata.com/sandata/Content/Support/Support-SD.ht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hhaexchange.zoom.us/webinar/register/WN_05MpHATASwmBEQTgUzJV7Q#/registratio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hhaexchange.zoom.us/webinar/register/WN_05MpHATASwmBEQTgUzJV7Q#/registr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EEE1-1244-212B-E07B-56D4B6579566}"/>
              </a:ext>
            </a:extLst>
          </p:cNvPr>
          <p:cNvSpPr txBox="1">
            <a:spLocks noGrp="1"/>
          </p:cNvSpPr>
          <p:nvPr>
            <p:ph type="title" idx="4294967295"/>
          </p:nvPr>
        </p:nvSpPr>
        <p:spPr>
          <a:xfrm>
            <a:off x="474306" y="1732006"/>
            <a:ext cx="11243387" cy="36797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rgbClr val="1F497D"/>
                </a:solidFill>
                <a:effectLst/>
                <a:uLnTx/>
                <a:uFillTx/>
                <a:latin typeface="Graphik"/>
                <a:ea typeface="+mj-ea"/>
                <a:cs typeface="+mj-cs"/>
              </a:rPr>
              <a:t>Our Webinar Will Begin Shortly</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a:ln>
                <a:noFill/>
              </a:ln>
              <a:solidFill>
                <a:srgbClr val="1F497D"/>
              </a:solidFill>
              <a:effectLst/>
              <a:uLnTx/>
              <a:uFillTx/>
              <a:latin typeface="Graphik" panose="020B0503030202060203"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1" u="none" strike="noStrike" kern="1200" cap="none" spc="0" normalizeH="0" baseline="0" noProof="0">
                <a:ln>
                  <a:noFill/>
                </a:ln>
                <a:solidFill>
                  <a:srgbClr val="1F497D"/>
                </a:solidFill>
                <a:effectLst/>
                <a:uLnTx/>
                <a:uFillTx/>
                <a:latin typeface="Graphik" panose="020B0503030202060203" pitchFamily="34" charset="0"/>
                <a:ea typeface="Lato" panose="020F0502020204030203" pitchFamily="34" charset="0"/>
                <a:cs typeface="Lato" panose="020F0502020204030203" pitchFamily="34" charset="0"/>
              </a:rPr>
              <a:t>Note: This session is for Massachusetts Fee-For-Service (FFS) providers in Home H</a:t>
            </a:r>
            <a:r>
              <a:rPr kumimoji="0" lang="en-US" sz="2400" b="0" i="1" u="none" strike="noStrike" kern="1200" cap="none" spc="0" normalizeH="0" baseline="0" noProof="0">
                <a:ln>
                  <a:noFill/>
                </a:ln>
                <a:solidFill>
                  <a:srgbClr val="1F497D"/>
                </a:solidFill>
                <a:effectLst/>
                <a:uLnTx/>
                <a:uFillTx/>
                <a:latin typeface="Graphik" panose="020B0503030202060203" pitchFamily="34" charset="0"/>
                <a:ea typeface="+mj-ea"/>
                <a:cs typeface="+mj-cs"/>
              </a:rPr>
              <a:t>ealth (HH), Group Adult Foster Care (GAFC), and Acquired Brain Injury (ABI) and Moving Forward Plan (MFP) Waiver programs.</a:t>
            </a:r>
            <a:endParaRPr kumimoji="0" lang="en-US" sz="2400" b="1" i="1" u="none" strike="noStrike" kern="1200" cap="none" spc="0" normalizeH="0" baseline="0" noProof="0">
              <a:ln>
                <a:noFill/>
              </a:ln>
              <a:solidFill>
                <a:srgbClr val="1F497D"/>
              </a:solidFill>
              <a:effectLst/>
              <a:uLnTx/>
              <a:uFillTx/>
              <a:latin typeface="Graphik" panose="020B0503030202060203" pitchFamily="34" charset="0"/>
              <a:ea typeface="+mj-ea"/>
              <a:cs typeface="+mj-cs"/>
            </a:endParaRPr>
          </a:p>
        </p:txBody>
      </p:sp>
    </p:spTree>
    <p:extLst>
      <p:ext uri="{BB962C8B-B14F-4D97-AF65-F5344CB8AC3E}">
        <p14:creationId xmlns:p14="http://schemas.microsoft.com/office/powerpoint/2010/main" val="30757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B85AB-C33A-02B5-BB82-92FC125AD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B255B-B48F-4AFB-7BAF-6709BE9F848C}"/>
              </a:ext>
            </a:extLst>
          </p:cNvPr>
          <p:cNvSpPr>
            <a:spLocks noGrp="1"/>
          </p:cNvSpPr>
          <p:nvPr>
            <p:ph type="title"/>
          </p:nvPr>
        </p:nvSpPr>
        <p:spPr>
          <a:xfrm>
            <a:off x="341746" y="277549"/>
            <a:ext cx="11111346" cy="729165"/>
          </a:xfrm>
          <a:prstGeom prst="rect">
            <a:avLst/>
          </a:prstGeom>
        </p:spPr>
        <p:txBody>
          <a:bodyPr lIns="91440" tIns="45720" rIns="91440" bIns="45720" anchor="t"/>
          <a:lstStyle/>
          <a:p>
            <a:r>
              <a:rPr lang="en-US" sz="3200">
                <a:latin typeface="Graphik"/>
              </a:rPr>
              <a:t>Phase 2 VS Phase 3 Compliance Phases</a:t>
            </a:r>
            <a:endParaRPr lang="en-US" sz="3200"/>
          </a:p>
        </p:txBody>
      </p:sp>
      <p:sp>
        <p:nvSpPr>
          <p:cNvPr id="7" name="TextBox 6">
            <a:extLst>
              <a:ext uri="{FF2B5EF4-FFF2-40B4-BE49-F238E27FC236}">
                <a16:creationId xmlns:a16="http://schemas.microsoft.com/office/drawing/2014/main" id="{BDAC09C0-06BD-650E-D3EA-B701309B6912}"/>
              </a:ext>
            </a:extLst>
          </p:cNvPr>
          <p:cNvSpPr txBox="1"/>
          <p:nvPr/>
        </p:nvSpPr>
        <p:spPr>
          <a:xfrm>
            <a:off x="346764" y="992071"/>
            <a:ext cx="11388035" cy="5416868"/>
          </a:xfrm>
          <a:prstGeom prst="rect">
            <a:avLst/>
          </a:prstGeom>
          <a:noFill/>
        </p:spPr>
        <p:txBody>
          <a:bodyPr wrap="square" lIns="91440" tIns="45720" rIns="91440" bIns="45720" anchor="t">
            <a:spAutoFit/>
          </a:bodyPr>
          <a:lstStyle/>
          <a:p>
            <a:r>
              <a:rPr lang="en-US" b="1">
                <a:ea typeface="Calibri"/>
                <a:cs typeface="Calibri"/>
              </a:rPr>
              <a:t>What is the difference between Phase 2 and Phase 3 EVV Compliance Phases?</a:t>
            </a:r>
          </a:p>
          <a:p>
            <a:endParaRPr lang="en-US" sz="800">
              <a:solidFill>
                <a:srgbClr val="274E88"/>
              </a:solidFill>
              <a:ea typeface="Calibri"/>
              <a:cs typeface="Calibri"/>
            </a:endParaRPr>
          </a:p>
          <a:p>
            <a:r>
              <a:rPr lang="en-US" sz="1600" b="1">
                <a:latin typeface="Graphik"/>
                <a:ea typeface="Calibri"/>
                <a:cs typeface="Calibri"/>
              </a:rPr>
              <a:t>Phase 2 EVV Usage/Visit Monitoring:</a:t>
            </a:r>
            <a:endParaRPr lang="en-US" sz="1600">
              <a:latin typeface="Graphik"/>
              <a:ea typeface="Calibri"/>
              <a:cs typeface="Calibri"/>
            </a:endParaRPr>
          </a:p>
          <a:p>
            <a:pPr marL="285750" indent="-285750">
              <a:buFont typeface="Arial"/>
              <a:buChar char="•"/>
            </a:pPr>
            <a:r>
              <a:rPr lang="en-US" sz="1600">
                <a:solidFill>
                  <a:srgbClr val="000000"/>
                </a:solidFill>
                <a:ea typeface="Calibri"/>
                <a:cs typeface="Calibri"/>
              </a:rPr>
              <a:t>EVV Compliance is an assessment and measurement of a Provider's overall EVV performance across a reporting period (Quarterly). </a:t>
            </a:r>
          </a:p>
          <a:p>
            <a:pPr marL="285750" indent="-285750">
              <a:buFont typeface="Arial"/>
              <a:buChar char="•"/>
            </a:pPr>
            <a:r>
              <a:rPr lang="en-US" sz="1600">
                <a:ea typeface="Calibri"/>
                <a:cs typeface="Calibri"/>
              </a:rPr>
              <a:t>A Provider must attain a certain established % threshold of visits that are fully EVV Compliant. </a:t>
            </a:r>
          </a:p>
          <a:p>
            <a:pPr marL="285750" indent="-285750">
              <a:buFont typeface="Arial"/>
              <a:buChar char="•"/>
            </a:pPr>
            <a:r>
              <a:rPr lang="en-US" sz="1600">
                <a:ea typeface="Calibri"/>
                <a:cs typeface="Calibri"/>
              </a:rPr>
              <a:t>For Phase 2, a visit is fully EVV Compliant when it includes all required data elements and is not manually entered or edited after the fact. </a:t>
            </a:r>
          </a:p>
          <a:p>
            <a:pPr marL="742950" lvl="1" indent="-285750">
              <a:buFont typeface="Courier New"/>
              <a:buChar char="o"/>
            </a:pPr>
            <a:r>
              <a:rPr lang="en-US" sz="1600" i="1">
                <a:ea typeface="Calibri"/>
                <a:cs typeface="Calibri"/>
              </a:rPr>
              <a:t>Required data elements: Date, Time, Employee, Client, Location, Service, and Payer</a:t>
            </a:r>
            <a:endParaRPr lang="en-US" sz="1600" i="1"/>
          </a:p>
          <a:p>
            <a:pPr marL="285750" indent="-285750">
              <a:buFont typeface="Arial"/>
              <a:buChar char="•"/>
            </a:pPr>
            <a:r>
              <a:rPr lang="en-US" sz="1600">
                <a:ea typeface="Calibri"/>
                <a:cs typeface="Calibri"/>
              </a:rPr>
              <a:t>Penalties for Provider non-compliance are enforced by program/contracting entity.</a:t>
            </a:r>
          </a:p>
          <a:p>
            <a:endParaRPr lang="en-US" sz="1600" b="1">
              <a:solidFill>
                <a:schemeClr val="accent1"/>
              </a:solidFill>
              <a:latin typeface="Graphik"/>
              <a:ea typeface="Calibri"/>
              <a:cs typeface="Calibri"/>
            </a:endParaRPr>
          </a:p>
          <a:p>
            <a:r>
              <a:rPr lang="en-US" sz="1600" b="1">
                <a:latin typeface="Graphik"/>
                <a:ea typeface="Calibri"/>
                <a:cs typeface="Calibri"/>
              </a:rPr>
              <a:t>Phase 3 Claims to Visit Match/Implementation of Claims Edits:</a:t>
            </a:r>
            <a:endParaRPr lang="en-US"/>
          </a:p>
          <a:p>
            <a:pPr marL="285750" indent="-285750">
              <a:buFont typeface="Arial,Sans-Serif"/>
              <a:buChar char="•"/>
            </a:pPr>
            <a:r>
              <a:rPr lang="en-US" sz="1600">
                <a:ea typeface="Calibri"/>
                <a:cs typeface="Calibri"/>
              </a:rPr>
              <a:t>Claims edits are a pre-payment review of the Provider's visits on a 1:1 claim-to-visit level. </a:t>
            </a:r>
          </a:p>
          <a:p>
            <a:pPr marL="285750" indent="-285750">
              <a:buFont typeface="Arial,Sans-Serif"/>
              <a:buChar char="•"/>
            </a:pPr>
            <a:r>
              <a:rPr lang="en-US" sz="1600">
                <a:ea typeface="Calibri"/>
                <a:cs typeface="Calibri"/>
              </a:rPr>
              <a:t>For each claim a Provider submits, there must be a matching Verified (Auto Verified or Manually Verified) visit in the Sandata system.</a:t>
            </a:r>
          </a:p>
          <a:p>
            <a:pPr marL="285750" indent="-285750">
              <a:buFont typeface="Arial,Sans-Serif"/>
              <a:buChar char="•"/>
            </a:pPr>
            <a:r>
              <a:rPr lang="en-US" sz="1600">
                <a:ea typeface="Calibri"/>
                <a:cs typeface="Calibri"/>
              </a:rPr>
              <a:t>A Verified visit is one that include all required data elements. Required data elements are either automatically captured by EVV when the employee clocks in and clocks out or manually entered by the Provider after the visit has occurred. </a:t>
            </a:r>
          </a:p>
          <a:p>
            <a:pPr marL="285750" indent="-285750">
              <a:buFont typeface="Arial,Sans-Serif"/>
              <a:buChar char="•"/>
            </a:pPr>
            <a:r>
              <a:rPr lang="en-US" sz="1600">
                <a:ea typeface="Calibri"/>
                <a:cs typeface="Calibri"/>
              </a:rPr>
              <a:t>Penalties for a Provider not having a matching visit in the Sandata system when a claim is submitted is a denial for that claim.</a:t>
            </a:r>
          </a:p>
          <a:p>
            <a:endParaRPr lang="en-US" sz="1600">
              <a:ea typeface="Calibri"/>
              <a:cs typeface="Calibri"/>
            </a:endParaRPr>
          </a:p>
          <a:p>
            <a:pPr lvl="1">
              <a:buFont typeface="Arial"/>
            </a:pPr>
            <a:endParaRPr lang="en-US" sz="1600" i="1">
              <a:ea typeface="Calibri"/>
              <a:cs typeface="Calibri"/>
            </a:endParaRPr>
          </a:p>
        </p:txBody>
      </p:sp>
      <p:sp>
        <p:nvSpPr>
          <p:cNvPr id="3" name="Rectangle 2">
            <a:extLst>
              <a:ext uri="{FF2B5EF4-FFF2-40B4-BE49-F238E27FC236}">
                <a16:creationId xmlns:a16="http://schemas.microsoft.com/office/drawing/2014/main" id="{F3790462-B66E-01F7-2278-1CC502A2A333}"/>
              </a:ext>
              <a:ext uri="{C183D7F6-B498-43B3-948B-1728B52AA6E4}">
                <adec:decorative xmlns:adec="http://schemas.microsoft.com/office/drawing/2017/decorative" val="1"/>
              </a:ext>
            </a:extLst>
          </p:cNvPr>
          <p:cNvSpPr/>
          <p:nvPr/>
        </p:nvSpPr>
        <p:spPr>
          <a:xfrm>
            <a:off x="0" y="5894916"/>
            <a:ext cx="12192000" cy="963083"/>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0F712C-3DAC-3C70-33E0-FB0CA75287B6}"/>
              </a:ext>
            </a:extLst>
          </p:cNvPr>
          <p:cNvSpPr txBox="1"/>
          <p:nvPr/>
        </p:nvSpPr>
        <p:spPr>
          <a:xfrm>
            <a:off x="1" y="5896918"/>
            <a:ext cx="12191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Although Auto-Verification Percentage and Claims Edits are different, they compliment and support one another. A Provider who is performing well overall with capturing auto-verified visits will increase their success with Claims Edits.</a:t>
            </a:r>
            <a:endParaRPr lang="en-US">
              <a:solidFill>
                <a:schemeClr val="bg1"/>
              </a:solidFill>
            </a:endParaRPr>
          </a:p>
        </p:txBody>
      </p:sp>
      <p:sp>
        <p:nvSpPr>
          <p:cNvPr id="5" name="Slide Number Placeholder 4">
            <a:extLst>
              <a:ext uri="{FF2B5EF4-FFF2-40B4-BE49-F238E27FC236}">
                <a16:creationId xmlns:a16="http://schemas.microsoft.com/office/drawing/2014/main" id="{ACB0C257-4E87-3359-C39E-E420B388505C}"/>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884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E176-3917-8361-F024-ED19A9B4D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B4097-A878-AEBE-7377-EE3455072F96}"/>
              </a:ext>
            </a:extLst>
          </p:cNvPr>
          <p:cNvSpPr>
            <a:spLocks noGrp="1"/>
          </p:cNvSpPr>
          <p:nvPr>
            <p:ph type="title"/>
          </p:nvPr>
        </p:nvSpPr>
        <p:spPr>
          <a:xfrm>
            <a:off x="341746" y="286341"/>
            <a:ext cx="11111346" cy="654429"/>
          </a:xfrm>
          <a:prstGeom prst="rect">
            <a:avLst/>
          </a:prstGeom>
        </p:spPr>
        <p:txBody>
          <a:bodyPr lIns="91440" tIns="45720" rIns="91440" bIns="45720" anchor="t"/>
          <a:lstStyle/>
          <a:p>
            <a:r>
              <a:rPr lang="en-US" sz="3200">
                <a:latin typeface="Graphik"/>
              </a:rPr>
              <a:t>Auto Verified VS Manually Verified </a:t>
            </a:r>
            <a:endParaRPr lang="en-US"/>
          </a:p>
        </p:txBody>
      </p:sp>
      <p:sp>
        <p:nvSpPr>
          <p:cNvPr id="7" name="TextBox 6">
            <a:extLst>
              <a:ext uri="{FF2B5EF4-FFF2-40B4-BE49-F238E27FC236}">
                <a16:creationId xmlns:a16="http://schemas.microsoft.com/office/drawing/2014/main" id="{F1DD1C7D-CCC5-91B6-60EB-E01936FDCBF7}"/>
              </a:ext>
            </a:extLst>
          </p:cNvPr>
          <p:cNvSpPr txBox="1"/>
          <p:nvPr/>
        </p:nvSpPr>
        <p:spPr>
          <a:xfrm>
            <a:off x="346764" y="992431"/>
            <a:ext cx="11388035" cy="3847207"/>
          </a:xfrm>
          <a:prstGeom prst="rect">
            <a:avLst/>
          </a:prstGeom>
          <a:noFill/>
        </p:spPr>
        <p:txBody>
          <a:bodyPr wrap="square" lIns="91440" tIns="45720" rIns="91440" bIns="45720" anchor="t">
            <a:spAutoFit/>
          </a:bodyPr>
          <a:lstStyle/>
          <a:p>
            <a:r>
              <a:rPr lang="en-US" b="1">
                <a:ea typeface="Calibri"/>
                <a:cs typeface="Calibri"/>
              </a:rPr>
              <a:t>What is the difference between Auto Verified and Manually Verified?</a:t>
            </a:r>
          </a:p>
          <a:p>
            <a:endParaRPr lang="en-US" sz="800">
              <a:solidFill>
                <a:srgbClr val="274E88"/>
              </a:solidFill>
              <a:ea typeface="Calibri"/>
              <a:cs typeface="Calibri"/>
            </a:endParaRPr>
          </a:p>
          <a:p>
            <a:pPr marL="285750" lvl="2" indent="-285750">
              <a:lnSpc>
                <a:spcPct val="150000"/>
              </a:lnSpc>
              <a:spcBef>
                <a:spcPts val="800"/>
              </a:spcBef>
              <a:buFont typeface="Arial,Sans-Serif"/>
              <a:buChar char="•"/>
            </a:pPr>
            <a:r>
              <a:rPr lang="en-US" b="1">
                <a:ea typeface="Calibri"/>
                <a:cs typeface="Calibri"/>
              </a:rPr>
              <a:t>Verified</a:t>
            </a:r>
            <a:r>
              <a:rPr lang="en-US">
                <a:ea typeface="Calibri"/>
                <a:cs typeface="Calibri"/>
              </a:rPr>
              <a:t>: The visit has no exceptions. A visit in this status is eligible to be matched to a claim.</a:t>
            </a:r>
          </a:p>
          <a:p>
            <a:pPr marL="742950" lvl="3" indent="-285750">
              <a:lnSpc>
                <a:spcPct val="150000"/>
              </a:lnSpc>
              <a:spcBef>
                <a:spcPts val="800"/>
              </a:spcBef>
              <a:buFont typeface="Courier New"/>
              <a:buChar char="o"/>
            </a:pPr>
            <a:r>
              <a:rPr lang="en-US" b="1">
                <a:ea typeface="Calibri"/>
                <a:cs typeface="Calibri"/>
              </a:rPr>
              <a:t>Auto-Verified: </a:t>
            </a:r>
            <a:r>
              <a:rPr lang="en-US">
                <a:ea typeface="Calibri"/>
                <a:cs typeface="Calibri"/>
              </a:rPr>
              <a:t>An Auto-Verified Visit is defined has having the 6 required Cures Act elements captured electronically when an Employee clocks in and clocks out of their visit. An Auto-Verified Visit is not manually entered or edited after the fact by the Provider.</a:t>
            </a:r>
          </a:p>
          <a:p>
            <a:pPr marL="742950" lvl="3" indent="-285750">
              <a:lnSpc>
                <a:spcPct val="150000"/>
              </a:lnSpc>
              <a:spcBef>
                <a:spcPts val="800"/>
              </a:spcBef>
              <a:buFont typeface="Courier New"/>
              <a:buChar char="o"/>
            </a:pPr>
            <a:r>
              <a:rPr lang="en-US" b="1">
                <a:ea typeface="Calibri"/>
                <a:cs typeface="Calibri"/>
              </a:rPr>
              <a:t>Manually Verified: </a:t>
            </a:r>
            <a:r>
              <a:rPr lang="en-US">
                <a:ea typeface="Calibri"/>
                <a:cs typeface="Calibri"/>
              </a:rPr>
              <a:t>A visit that was manually entered into the EVV system by the Provider or edited after the fact.</a:t>
            </a:r>
          </a:p>
          <a:p>
            <a:endParaRPr lang="en-US">
              <a:ea typeface="Calibri"/>
              <a:cs typeface="Calibri"/>
            </a:endParaRPr>
          </a:p>
          <a:p>
            <a:pPr lvl="1"/>
            <a:endParaRPr lang="en-US">
              <a:ea typeface="Calibri"/>
              <a:cs typeface="Calibri"/>
            </a:endParaRPr>
          </a:p>
        </p:txBody>
      </p:sp>
      <p:sp>
        <p:nvSpPr>
          <p:cNvPr id="3" name="Rectangle 2">
            <a:extLst>
              <a:ext uri="{FF2B5EF4-FFF2-40B4-BE49-F238E27FC236}">
                <a16:creationId xmlns:a16="http://schemas.microsoft.com/office/drawing/2014/main" id="{639CB20B-65C7-DED1-5602-8A0A8D561C31}"/>
              </a:ext>
              <a:ext uri="{C183D7F6-B498-43B3-948B-1728B52AA6E4}">
                <adec:decorative xmlns:adec="http://schemas.microsoft.com/office/drawing/2017/decorative" val="1"/>
              </a:ext>
            </a:extLst>
          </p:cNvPr>
          <p:cNvSpPr/>
          <p:nvPr/>
        </p:nvSpPr>
        <p:spPr>
          <a:xfrm>
            <a:off x="0" y="5894916"/>
            <a:ext cx="12192000" cy="963083"/>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24472A-6EFD-EE3A-5AC8-38945C5345E0}"/>
              </a:ext>
            </a:extLst>
          </p:cNvPr>
          <p:cNvSpPr txBox="1"/>
          <p:nvPr/>
        </p:nvSpPr>
        <p:spPr>
          <a:xfrm>
            <a:off x="0" y="5898700"/>
            <a:ext cx="12192000" cy="646331"/>
          </a:xfrm>
          <a:prstGeom prst="rect">
            <a:avLst/>
          </a:prstGeom>
          <a:noFill/>
        </p:spPr>
        <p:txBody>
          <a:bodyPr wrap="square" lIns="91440" tIns="45720" rIns="91440" bIns="45720" anchor="t">
            <a:spAutoFit/>
          </a:bodyPr>
          <a:lstStyle/>
          <a:p>
            <a:pPr algn="ctr"/>
            <a:r>
              <a:rPr lang="en-US" b="1">
                <a:solidFill>
                  <a:srgbClr val="FFFFFF"/>
                </a:solidFill>
                <a:ea typeface="Calibri"/>
                <a:cs typeface="Calibri"/>
              </a:rPr>
              <a:t>Visits in a "Verified" status, both Auto-Verified and Manually Verified, are </a:t>
            </a:r>
            <a:r>
              <a:rPr lang="en-US" b="1" err="1">
                <a:solidFill>
                  <a:srgbClr val="FFFFFF"/>
                </a:solidFill>
                <a:ea typeface="Calibri"/>
                <a:cs typeface="Calibri"/>
              </a:rPr>
              <a:t>eligibile</a:t>
            </a:r>
            <a:r>
              <a:rPr lang="en-US" b="1">
                <a:solidFill>
                  <a:srgbClr val="FFFFFF"/>
                </a:solidFill>
                <a:ea typeface="Calibri"/>
                <a:cs typeface="Calibri"/>
              </a:rPr>
              <a:t> to be matched to a claim.</a:t>
            </a:r>
          </a:p>
        </p:txBody>
      </p:sp>
      <p:sp>
        <p:nvSpPr>
          <p:cNvPr id="4" name="Slide Number Placeholder 4">
            <a:extLst>
              <a:ext uri="{FF2B5EF4-FFF2-40B4-BE49-F238E27FC236}">
                <a16:creationId xmlns:a16="http://schemas.microsoft.com/office/drawing/2014/main" id="{0F65F804-A94B-162F-376C-92A058D23954}"/>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60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816A6-7E2B-1F85-9F24-4DAE7C91C970}"/>
              </a:ext>
            </a:extLst>
          </p:cNvPr>
          <p:cNvSpPr>
            <a:spLocks noGrp="1"/>
          </p:cNvSpPr>
          <p:nvPr>
            <p:ph type="title"/>
          </p:nvPr>
        </p:nvSpPr>
        <p:spPr>
          <a:xfrm>
            <a:off x="341746" y="269415"/>
            <a:ext cx="11111346" cy="662782"/>
          </a:xfrm>
          <a:prstGeom prst="rect">
            <a:avLst/>
          </a:prstGeom>
        </p:spPr>
        <p:txBody>
          <a:bodyPr anchor="t"/>
          <a:lstStyle/>
          <a:p>
            <a:r>
              <a:rPr lang="en-US" sz="3200">
                <a:ea typeface="Lato" panose="020F0502020204030203" pitchFamily="34" charset="0"/>
                <a:cs typeface="Lato" panose="020F0502020204030203" pitchFamily="34" charset="0"/>
              </a:rPr>
              <a:t>FFS Programs Compliance Timeline</a:t>
            </a:r>
            <a:endParaRPr lang="en-US" sz="3200"/>
          </a:p>
        </p:txBody>
      </p:sp>
      <p:sp>
        <p:nvSpPr>
          <p:cNvPr id="28" name="Star: 5 Points 27">
            <a:extLst>
              <a:ext uri="{FF2B5EF4-FFF2-40B4-BE49-F238E27FC236}">
                <a16:creationId xmlns:a16="http://schemas.microsoft.com/office/drawing/2014/main" id="{95FA8A46-05D4-2F09-5EE1-2537A3F0D0CD}"/>
              </a:ext>
              <a:ext uri="{C183D7F6-B498-43B3-948B-1728B52AA6E4}">
                <adec:decorative xmlns:adec="http://schemas.microsoft.com/office/drawing/2017/decorative" val="1"/>
              </a:ext>
            </a:extLst>
          </p:cNvPr>
          <p:cNvSpPr/>
          <p:nvPr/>
        </p:nvSpPr>
        <p:spPr>
          <a:xfrm>
            <a:off x="5136649" y="964635"/>
            <a:ext cx="232833" cy="23283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A27D156-605E-1B6A-5AD8-ED81EEC35399}"/>
              </a:ext>
              <a:ext uri="{C183D7F6-B498-43B3-948B-1728B52AA6E4}">
                <adec:decorative xmlns:adec="http://schemas.microsoft.com/office/drawing/2017/decorative" val="1"/>
              </a:ext>
            </a:extLst>
          </p:cNvPr>
          <p:cNvCxnSpPr>
            <a:cxnSpLocks/>
          </p:cNvCxnSpPr>
          <p:nvPr/>
        </p:nvCxnSpPr>
        <p:spPr>
          <a:xfrm flipV="1">
            <a:off x="5254104" y="1104948"/>
            <a:ext cx="0" cy="52358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FCF8905-1BA0-1310-B305-D58C3C0F7B6D}"/>
              </a:ext>
            </a:extLst>
          </p:cNvPr>
          <p:cNvSpPr txBox="1"/>
          <p:nvPr/>
        </p:nvSpPr>
        <p:spPr>
          <a:xfrm>
            <a:off x="5374318" y="992370"/>
            <a:ext cx="1235085" cy="233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lnSpc>
                <a:spcPts val="1050"/>
              </a:lnSpc>
            </a:pPr>
            <a:r>
              <a:rPr lang="en-US" sz="1000" b="1"/>
              <a:t>We Are Here</a:t>
            </a:r>
          </a:p>
        </p:txBody>
      </p:sp>
      <p:graphicFrame>
        <p:nvGraphicFramePr>
          <p:cNvPr id="5" name="Table 5">
            <a:extLst>
              <a:ext uri="{FF2B5EF4-FFF2-40B4-BE49-F238E27FC236}">
                <a16:creationId xmlns:a16="http://schemas.microsoft.com/office/drawing/2014/main" id="{382EEECA-13A3-F584-1685-10907A3A6651}"/>
              </a:ext>
            </a:extLst>
          </p:cNvPr>
          <p:cNvGraphicFramePr>
            <a:graphicFrameLocks noGrp="1"/>
          </p:cNvGraphicFramePr>
          <p:nvPr>
            <p:extLst>
              <p:ext uri="{D42A27DB-BD31-4B8C-83A1-F6EECF244321}">
                <p14:modId xmlns:p14="http://schemas.microsoft.com/office/powerpoint/2010/main" val="915311982"/>
              </p:ext>
            </p:extLst>
          </p:nvPr>
        </p:nvGraphicFramePr>
        <p:xfrm>
          <a:off x="190500" y="1259416"/>
          <a:ext cx="11728137" cy="5037606"/>
        </p:xfrm>
        <a:graphic>
          <a:graphicData uri="http://schemas.openxmlformats.org/drawingml/2006/table">
            <a:tbl>
              <a:tblPr firstRow="1" bandRow="1">
                <a:tableStyleId>{5C22544A-7EE6-4342-B048-85BDC9FD1C3A}</a:tableStyleId>
              </a:tblPr>
              <a:tblGrid>
                <a:gridCol w="1567281">
                  <a:extLst>
                    <a:ext uri="{9D8B030D-6E8A-4147-A177-3AD203B41FA5}">
                      <a16:colId xmlns:a16="http://schemas.microsoft.com/office/drawing/2014/main" val="3882486517"/>
                    </a:ext>
                  </a:extLst>
                </a:gridCol>
                <a:gridCol w="423369">
                  <a:extLst>
                    <a:ext uri="{9D8B030D-6E8A-4147-A177-3AD203B41FA5}">
                      <a16:colId xmlns:a16="http://schemas.microsoft.com/office/drawing/2014/main" val="2625273054"/>
                    </a:ext>
                  </a:extLst>
                </a:gridCol>
                <a:gridCol w="423369">
                  <a:extLst>
                    <a:ext uri="{9D8B030D-6E8A-4147-A177-3AD203B41FA5}">
                      <a16:colId xmlns:a16="http://schemas.microsoft.com/office/drawing/2014/main" val="823934370"/>
                    </a:ext>
                  </a:extLst>
                </a:gridCol>
                <a:gridCol w="423369">
                  <a:extLst>
                    <a:ext uri="{9D8B030D-6E8A-4147-A177-3AD203B41FA5}">
                      <a16:colId xmlns:a16="http://schemas.microsoft.com/office/drawing/2014/main" val="2122140708"/>
                    </a:ext>
                  </a:extLst>
                </a:gridCol>
                <a:gridCol w="423369">
                  <a:extLst>
                    <a:ext uri="{9D8B030D-6E8A-4147-A177-3AD203B41FA5}">
                      <a16:colId xmlns:a16="http://schemas.microsoft.com/office/drawing/2014/main" val="1204783602"/>
                    </a:ext>
                  </a:extLst>
                </a:gridCol>
                <a:gridCol w="423369">
                  <a:extLst>
                    <a:ext uri="{9D8B030D-6E8A-4147-A177-3AD203B41FA5}">
                      <a16:colId xmlns:a16="http://schemas.microsoft.com/office/drawing/2014/main" val="930282571"/>
                    </a:ext>
                  </a:extLst>
                </a:gridCol>
                <a:gridCol w="423369">
                  <a:extLst>
                    <a:ext uri="{9D8B030D-6E8A-4147-A177-3AD203B41FA5}">
                      <a16:colId xmlns:a16="http://schemas.microsoft.com/office/drawing/2014/main" val="3891104444"/>
                    </a:ext>
                  </a:extLst>
                </a:gridCol>
                <a:gridCol w="423369">
                  <a:extLst>
                    <a:ext uri="{9D8B030D-6E8A-4147-A177-3AD203B41FA5}">
                      <a16:colId xmlns:a16="http://schemas.microsoft.com/office/drawing/2014/main" val="2972872979"/>
                    </a:ext>
                  </a:extLst>
                </a:gridCol>
                <a:gridCol w="423369">
                  <a:extLst>
                    <a:ext uri="{9D8B030D-6E8A-4147-A177-3AD203B41FA5}">
                      <a16:colId xmlns:a16="http://schemas.microsoft.com/office/drawing/2014/main" val="1369102997"/>
                    </a:ext>
                  </a:extLst>
                </a:gridCol>
                <a:gridCol w="423369">
                  <a:extLst>
                    <a:ext uri="{9D8B030D-6E8A-4147-A177-3AD203B41FA5}">
                      <a16:colId xmlns:a16="http://schemas.microsoft.com/office/drawing/2014/main" val="1480756984"/>
                    </a:ext>
                  </a:extLst>
                </a:gridCol>
                <a:gridCol w="423369">
                  <a:extLst>
                    <a:ext uri="{9D8B030D-6E8A-4147-A177-3AD203B41FA5}">
                      <a16:colId xmlns:a16="http://schemas.microsoft.com/office/drawing/2014/main" val="4175619619"/>
                    </a:ext>
                  </a:extLst>
                </a:gridCol>
                <a:gridCol w="423369">
                  <a:extLst>
                    <a:ext uri="{9D8B030D-6E8A-4147-A177-3AD203B41FA5}">
                      <a16:colId xmlns:a16="http://schemas.microsoft.com/office/drawing/2014/main" val="2508967478"/>
                    </a:ext>
                  </a:extLst>
                </a:gridCol>
                <a:gridCol w="423369">
                  <a:extLst>
                    <a:ext uri="{9D8B030D-6E8A-4147-A177-3AD203B41FA5}">
                      <a16:colId xmlns:a16="http://schemas.microsoft.com/office/drawing/2014/main" val="2856480220"/>
                    </a:ext>
                  </a:extLst>
                </a:gridCol>
                <a:gridCol w="423369">
                  <a:extLst>
                    <a:ext uri="{9D8B030D-6E8A-4147-A177-3AD203B41FA5}">
                      <a16:colId xmlns:a16="http://schemas.microsoft.com/office/drawing/2014/main" val="3485961529"/>
                    </a:ext>
                  </a:extLst>
                </a:gridCol>
                <a:gridCol w="423369">
                  <a:extLst>
                    <a:ext uri="{9D8B030D-6E8A-4147-A177-3AD203B41FA5}">
                      <a16:colId xmlns:a16="http://schemas.microsoft.com/office/drawing/2014/main" val="4028781668"/>
                    </a:ext>
                  </a:extLst>
                </a:gridCol>
                <a:gridCol w="423369">
                  <a:extLst>
                    <a:ext uri="{9D8B030D-6E8A-4147-A177-3AD203B41FA5}">
                      <a16:colId xmlns:a16="http://schemas.microsoft.com/office/drawing/2014/main" val="2866338524"/>
                    </a:ext>
                  </a:extLst>
                </a:gridCol>
                <a:gridCol w="423369">
                  <a:extLst>
                    <a:ext uri="{9D8B030D-6E8A-4147-A177-3AD203B41FA5}">
                      <a16:colId xmlns:a16="http://schemas.microsoft.com/office/drawing/2014/main" val="2152592859"/>
                    </a:ext>
                  </a:extLst>
                </a:gridCol>
                <a:gridCol w="423369">
                  <a:extLst>
                    <a:ext uri="{9D8B030D-6E8A-4147-A177-3AD203B41FA5}">
                      <a16:colId xmlns:a16="http://schemas.microsoft.com/office/drawing/2014/main" val="4014397870"/>
                    </a:ext>
                  </a:extLst>
                </a:gridCol>
                <a:gridCol w="423369">
                  <a:extLst>
                    <a:ext uri="{9D8B030D-6E8A-4147-A177-3AD203B41FA5}">
                      <a16:colId xmlns:a16="http://schemas.microsoft.com/office/drawing/2014/main" val="2358480344"/>
                    </a:ext>
                  </a:extLst>
                </a:gridCol>
                <a:gridCol w="423369">
                  <a:extLst>
                    <a:ext uri="{9D8B030D-6E8A-4147-A177-3AD203B41FA5}">
                      <a16:colId xmlns:a16="http://schemas.microsoft.com/office/drawing/2014/main" val="1113254408"/>
                    </a:ext>
                  </a:extLst>
                </a:gridCol>
                <a:gridCol w="423369">
                  <a:extLst>
                    <a:ext uri="{9D8B030D-6E8A-4147-A177-3AD203B41FA5}">
                      <a16:colId xmlns:a16="http://schemas.microsoft.com/office/drawing/2014/main" val="2905694743"/>
                    </a:ext>
                  </a:extLst>
                </a:gridCol>
                <a:gridCol w="423369">
                  <a:extLst>
                    <a:ext uri="{9D8B030D-6E8A-4147-A177-3AD203B41FA5}">
                      <a16:colId xmlns:a16="http://schemas.microsoft.com/office/drawing/2014/main" val="1916492794"/>
                    </a:ext>
                  </a:extLst>
                </a:gridCol>
                <a:gridCol w="423369">
                  <a:extLst>
                    <a:ext uri="{9D8B030D-6E8A-4147-A177-3AD203B41FA5}">
                      <a16:colId xmlns:a16="http://schemas.microsoft.com/office/drawing/2014/main" val="865744643"/>
                    </a:ext>
                  </a:extLst>
                </a:gridCol>
                <a:gridCol w="423369">
                  <a:extLst>
                    <a:ext uri="{9D8B030D-6E8A-4147-A177-3AD203B41FA5}">
                      <a16:colId xmlns:a16="http://schemas.microsoft.com/office/drawing/2014/main" val="1402131506"/>
                    </a:ext>
                  </a:extLst>
                </a:gridCol>
                <a:gridCol w="423369">
                  <a:extLst>
                    <a:ext uri="{9D8B030D-6E8A-4147-A177-3AD203B41FA5}">
                      <a16:colId xmlns:a16="http://schemas.microsoft.com/office/drawing/2014/main" val="1151308392"/>
                    </a:ext>
                  </a:extLst>
                </a:gridCol>
              </a:tblGrid>
              <a:tr h="788124">
                <a:tc>
                  <a:txBody>
                    <a:bodyPr/>
                    <a:lstStyle/>
                    <a:p>
                      <a:pPr algn="ctr" fontAlgn="b"/>
                      <a:endParaRPr lang="en-US" sz="1200" b="1" i="0" u="none" strike="noStrike">
                        <a:solidFill>
                          <a:schemeClr val="bg1"/>
                        </a:solidFill>
                        <a:effectLst/>
                        <a:latin typeface="+mn-l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1F497D"/>
                    </a:solidFill>
                  </a:tcPr>
                </a:tc>
                <a:tc gridSpan="4">
                  <a:txBody>
                    <a:bodyPr/>
                    <a:lstStyle/>
                    <a:p>
                      <a:pPr algn="ctr" fontAlgn="b"/>
                      <a:r>
                        <a:rPr lang="en-US" sz="1200" b="1" i="0" u="none" strike="noStrike">
                          <a:solidFill>
                            <a:schemeClr val="bg1"/>
                          </a:solidFill>
                          <a:effectLst/>
                          <a:latin typeface="+mn-lt"/>
                        </a:rPr>
                        <a:t>April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chemeClr val="tx1">
                        <a:lumMod val="50000"/>
                        <a:lumOff val="50000"/>
                      </a:schemeClr>
                    </a:solidFill>
                  </a:tcPr>
                </a:tc>
                <a:tc gridSpan="4">
                  <a:txBody>
                    <a:bodyPr/>
                    <a:lstStyle/>
                    <a:p>
                      <a:pPr algn="ctr" fontAlgn="b"/>
                      <a:r>
                        <a:rPr lang="en-US" sz="1200" b="1" i="0" u="none" strike="noStrike">
                          <a:solidFill>
                            <a:schemeClr val="bg1"/>
                          </a:solidFill>
                          <a:effectLst/>
                          <a:latin typeface="+mn-lt"/>
                        </a:rPr>
                        <a:t>May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gridSpan="4">
                  <a:txBody>
                    <a:bodyPr/>
                    <a:lstStyle/>
                    <a:p>
                      <a:pPr algn="ctr" fontAlgn="b"/>
                      <a:r>
                        <a:rPr lang="en-US" sz="1200" b="1" i="0" u="none" strike="noStrike">
                          <a:solidFill>
                            <a:schemeClr val="bg1"/>
                          </a:solidFill>
                          <a:effectLst/>
                          <a:latin typeface="+mn-lt"/>
                        </a:rPr>
                        <a:t>June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July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pPr algn="ctr" fontAlgn="b"/>
                      <a:endParaRPr lang="en-US" sz="10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August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1" i="0" u="none" strike="noStrike">
                        <a:solidFill>
                          <a:schemeClr val="bg1"/>
                        </a:solidFill>
                        <a:effectLst/>
                        <a:highlight>
                          <a:srgbClr val="FFFF00"/>
                        </a:highligh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1" i="0" u="none" strike="noStrike">
                        <a:solidFill>
                          <a:schemeClr val="bg1"/>
                        </a:solidFill>
                        <a:effectLst/>
                        <a:highlight>
                          <a:srgbClr val="FFFF00"/>
                        </a:highligh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1" i="0" u="none" strike="noStrike">
                        <a:solidFill>
                          <a:schemeClr val="bg1"/>
                        </a:solidFill>
                        <a:effectLst/>
                        <a:highlight>
                          <a:srgbClr val="FFFF00"/>
                        </a:highligh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September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1" i="0" u="none" strike="noStrike">
                        <a:solidFill>
                          <a:schemeClr val="bg1"/>
                        </a:solidFill>
                        <a:effectLst/>
                        <a:latin typeface="Graphik" panose="020B0503030202060203" pitchFamily="34" charset="77"/>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532397262"/>
                  </a:ext>
                </a:extLst>
              </a:tr>
              <a:tr h="1416494">
                <a:tc>
                  <a:txBody>
                    <a:bodyPr/>
                    <a:lstStyle/>
                    <a:p>
                      <a:pPr algn="ctr"/>
                      <a:r>
                        <a:rPr lang="en-US" sz="1200" b="1">
                          <a:latin typeface="+mn-lt"/>
                        </a:rPr>
                        <a:t>Trainings</a:t>
                      </a:r>
                    </a:p>
                  </a:txBody>
                  <a:tcPr anchor="ctr">
                    <a:lnL w="12700" cap="flat" cmpd="sng" algn="ctr">
                      <a:solidFill>
                        <a:schemeClr val="bg1">
                          <a:lumMod val="75000"/>
                        </a:schemeClr>
                      </a:solidFill>
                      <a:prstDash val="solid"/>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442105918"/>
                  </a:ext>
                </a:extLst>
              </a:tr>
              <a:tr h="1416494">
                <a:tc>
                  <a:txBody>
                    <a:bodyPr/>
                    <a:lstStyle/>
                    <a:p>
                      <a:pPr algn="ctr"/>
                      <a:r>
                        <a:rPr lang="en-US" sz="1200" b="1">
                          <a:latin typeface="+mn-lt"/>
                        </a:rPr>
                        <a:t>FFS Compliance Phases</a:t>
                      </a:r>
                    </a:p>
                  </a:txBody>
                  <a:tcPr anchor="ctr">
                    <a:lnL w="12700" cap="flat" cmpd="sng" algn="ctr">
                      <a:solidFill>
                        <a:schemeClr val="bg1">
                          <a:lumMod val="75000"/>
                        </a:schemeClr>
                      </a:solidFill>
                      <a:prstDash val="solid"/>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897249157"/>
                  </a:ext>
                </a:extLst>
              </a:tr>
              <a:tr h="1416494">
                <a:tc>
                  <a:txBody>
                    <a:bodyPr/>
                    <a:lstStyle/>
                    <a:p>
                      <a:pPr algn="ctr"/>
                      <a:r>
                        <a:rPr lang="en-US" sz="1200" b="1">
                          <a:latin typeface="+mn-lt"/>
                        </a:rPr>
                        <a:t>FFS Phase 2 Compliance </a:t>
                      </a:r>
                    </a:p>
                    <a:p>
                      <a:pPr algn="ctr"/>
                      <a:r>
                        <a:rPr lang="en-US" sz="1200" b="1">
                          <a:latin typeface="+mn-lt"/>
                        </a:rPr>
                        <a:t>Reports</a:t>
                      </a:r>
                    </a:p>
                  </a:txBody>
                  <a:tcPr anchor="ctr">
                    <a:lnL w="12700" cap="flat" cmpd="sng" algn="ctr">
                      <a:solidFill>
                        <a:schemeClr val="bg1">
                          <a:lumMod val="75000"/>
                        </a:schemeClr>
                      </a:solidFill>
                      <a:prstDash val="solid"/>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6350" cap="flat" cmpd="sng" algn="ctr">
                      <a:solidFill>
                        <a:srgbClr val="7F7F7F"/>
                      </a:solidFill>
                      <a:prstDash val="sysDot"/>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1200">
                        <a:latin typeface="+mn-lt"/>
                      </a:endParaRPr>
                    </a:p>
                  </a:txBody>
                  <a:tcPr>
                    <a:lnL w="6350" cap="flat" cmpd="sng" algn="ctr">
                      <a:solidFill>
                        <a:srgbClr val="7F7F7F"/>
                      </a:solidFill>
                      <a:prstDash val="sysDot"/>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rgbClr val="7F7F7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41741447"/>
                  </a:ext>
                </a:extLst>
              </a:tr>
            </a:tbl>
          </a:graphicData>
        </a:graphic>
      </p:graphicFrame>
      <p:sp>
        <p:nvSpPr>
          <p:cNvPr id="14" name="Isosceles Triangle 13">
            <a:extLst>
              <a:ext uri="{FF2B5EF4-FFF2-40B4-BE49-F238E27FC236}">
                <a16:creationId xmlns:a16="http://schemas.microsoft.com/office/drawing/2014/main" id="{D40EAB97-AED6-FBCD-6B28-45793450F817}"/>
              </a:ext>
              <a:ext uri="{C183D7F6-B498-43B3-948B-1728B52AA6E4}">
                <adec:decorative xmlns:adec="http://schemas.microsoft.com/office/drawing/2017/decorative" val="1"/>
              </a:ext>
            </a:extLst>
          </p:cNvPr>
          <p:cNvSpPr/>
          <p:nvPr/>
        </p:nvSpPr>
        <p:spPr>
          <a:xfrm>
            <a:off x="3237398" y="2394017"/>
            <a:ext cx="115503" cy="10476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Graphik Light" panose="020B0403030202060203" pitchFamily="34" charset="0"/>
              <a:ea typeface="+mn-ea"/>
              <a:cs typeface="+mn-cs"/>
            </a:endParaRPr>
          </a:p>
        </p:txBody>
      </p:sp>
      <p:sp>
        <p:nvSpPr>
          <p:cNvPr id="9" name="TextBox 8">
            <a:extLst>
              <a:ext uri="{FF2B5EF4-FFF2-40B4-BE49-F238E27FC236}">
                <a16:creationId xmlns:a16="http://schemas.microsoft.com/office/drawing/2014/main" id="{F3959D59-8C14-654D-A67E-BCF991EEA4A4}"/>
              </a:ext>
            </a:extLst>
          </p:cNvPr>
          <p:cNvSpPr txBox="1"/>
          <p:nvPr/>
        </p:nvSpPr>
        <p:spPr>
          <a:xfrm>
            <a:off x="3379631" y="2271057"/>
            <a:ext cx="1597339" cy="362817"/>
          </a:xfrm>
          <a:prstGeom prst="rect">
            <a:avLst/>
          </a:prstGeom>
          <a:solidFill>
            <a:schemeClr val="bg1"/>
          </a:solidFill>
        </p:spPr>
        <p:txBody>
          <a:bodyPr wrap="square" lIns="0" tIns="0" rIns="0" bIns="0" rtlCol="0">
            <a:noAutofit/>
          </a:bodyPr>
          <a:lstStyle>
            <a:defPPr>
              <a:defRPr lang="en-US"/>
            </a:defPPr>
            <a:lvl1pPr defTabSz="228600">
              <a:spcAft>
                <a:spcPts val="1200"/>
              </a:spcAft>
              <a:defRPr sz="900" b="1">
                <a:latin typeface="Graphik Light" panose="020B0403030202060203" pitchFamily="34" charset="0"/>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mn-lt"/>
              </a:rPr>
              <a:t>April Training Session #1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mn-ea"/>
                <a:cs typeface="+mn-cs"/>
              </a:rPr>
              <a:t>Hard Edits Preparation </a:t>
            </a:r>
          </a:p>
        </p:txBody>
      </p:sp>
      <p:sp>
        <p:nvSpPr>
          <p:cNvPr id="15" name="Isosceles Triangle 14">
            <a:extLst>
              <a:ext uri="{FF2B5EF4-FFF2-40B4-BE49-F238E27FC236}">
                <a16:creationId xmlns:a16="http://schemas.microsoft.com/office/drawing/2014/main" id="{74A83047-7FF8-F868-48A9-6289461D32EF}"/>
              </a:ext>
              <a:ext uri="{C183D7F6-B498-43B3-948B-1728B52AA6E4}">
                <adec:decorative xmlns:adec="http://schemas.microsoft.com/office/drawing/2017/decorative" val="1"/>
              </a:ext>
            </a:extLst>
          </p:cNvPr>
          <p:cNvSpPr/>
          <p:nvPr/>
        </p:nvSpPr>
        <p:spPr>
          <a:xfrm>
            <a:off x="5187355" y="2370061"/>
            <a:ext cx="115503" cy="10476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Graphik Light" panose="020B0403030202060203" pitchFamily="34" charset="0"/>
              <a:ea typeface="+mn-ea"/>
              <a:cs typeface="+mn-cs"/>
            </a:endParaRPr>
          </a:p>
        </p:txBody>
      </p:sp>
      <p:sp>
        <p:nvSpPr>
          <p:cNvPr id="10" name="TextBox 9">
            <a:extLst>
              <a:ext uri="{FF2B5EF4-FFF2-40B4-BE49-F238E27FC236}">
                <a16:creationId xmlns:a16="http://schemas.microsoft.com/office/drawing/2014/main" id="{00E330D8-7273-3488-4FC8-C9437F09CEE1}"/>
              </a:ext>
            </a:extLst>
          </p:cNvPr>
          <p:cNvSpPr txBox="1"/>
          <p:nvPr/>
        </p:nvSpPr>
        <p:spPr>
          <a:xfrm>
            <a:off x="5367709" y="2271057"/>
            <a:ext cx="1597339" cy="362817"/>
          </a:xfrm>
          <a:prstGeom prst="rect">
            <a:avLst/>
          </a:prstGeom>
          <a:solidFill>
            <a:schemeClr val="bg1"/>
          </a:solidFill>
        </p:spPr>
        <p:txBody>
          <a:bodyPr wrap="square" lIns="0" tIns="0" rIns="0" bIns="0" rtlCol="0" anchor="t">
            <a:noAutofit/>
          </a:bodyPr>
          <a:lstStyle>
            <a:defPPr>
              <a:defRPr lang="en-US"/>
            </a:defPPr>
            <a:lvl1pPr defTabSz="228600">
              <a:spcAft>
                <a:spcPts val="1200"/>
              </a:spcAft>
              <a:defRPr sz="900" b="1">
                <a:latin typeface="Graphik Light" panose="020B0403030202060203" pitchFamily="34" charset="0"/>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mn-lt"/>
              </a:rPr>
              <a:t>Training Session #2</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mn-ea"/>
                <a:cs typeface="+mn-cs"/>
              </a:rPr>
              <a:t>Hard Edits Preparation </a:t>
            </a:r>
          </a:p>
        </p:txBody>
      </p:sp>
      <p:sp>
        <p:nvSpPr>
          <p:cNvPr id="16" name="Isosceles Triangle 15">
            <a:extLst>
              <a:ext uri="{FF2B5EF4-FFF2-40B4-BE49-F238E27FC236}">
                <a16:creationId xmlns:a16="http://schemas.microsoft.com/office/drawing/2014/main" id="{8273A79D-09EE-EF9A-94D0-291D05AB590D}"/>
              </a:ext>
              <a:ext uri="{C183D7F6-B498-43B3-948B-1728B52AA6E4}">
                <adec:decorative xmlns:adec="http://schemas.microsoft.com/office/drawing/2017/decorative" val="1"/>
              </a:ext>
            </a:extLst>
          </p:cNvPr>
          <p:cNvSpPr/>
          <p:nvPr/>
        </p:nvSpPr>
        <p:spPr>
          <a:xfrm>
            <a:off x="6790879" y="2370061"/>
            <a:ext cx="115503" cy="10476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Graphik Light" panose="020B0403030202060203" pitchFamily="34" charset="0"/>
              <a:ea typeface="+mn-ea"/>
              <a:cs typeface="+mn-cs"/>
            </a:endParaRPr>
          </a:p>
        </p:txBody>
      </p:sp>
      <p:sp>
        <p:nvSpPr>
          <p:cNvPr id="11" name="TextBox 10">
            <a:extLst>
              <a:ext uri="{FF2B5EF4-FFF2-40B4-BE49-F238E27FC236}">
                <a16:creationId xmlns:a16="http://schemas.microsoft.com/office/drawing/2014/main" id="{82F4A77F-DE8C-B563-1421-EE801DFD9CF6}"/>
              </a:ext>
            </a:extLst>
          </p:cNvPr>
          <p:cNvSpPr txBox="1"/>
          <p:nvPr/>
        </p:nvSpPr>
        <p:spPr>
          <a:xfrm>
            <a:off x="6968739" y="2271057"/>
            <a:ext cx="1741153" cy="362817"/>
          </a:xfrm>
          <a:prstGeom prst="rect">
            <a:avLst/>
          </a:prstGeom>
          <a:solidFill>
            <a:schemeClr val="bg1"/>
          </a:solidFill>
        </p:spPr>
        <p:txBody>
          <a:bodyPr wrap="square" lIns="0" tIns="0" rIns="0" bIns="0" rtlCol="0" anchor="t">
            <a:noAutofit/>
          </a:bodyPr>
          <a:lstStyle>
            <a:defPPr>
              <a:defRPr lang="en-US"/>
            </a:defPPr>
            <a:lvl1pPr defTabSz="228600">
              <a:spcAft>
                <a:spcPts val="1200"/>
              </a:spcAft>
              <a:defRPr sz="900" b="1">
                <a:latin typeface="Graphik Light" panose="020B0403030202060203" pitchFamily="34" charset="0"/>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mn-lt"/>
              </a:rPr>
              <a:t>Training Session #3</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mn-ea"/>
                <a:cs typeface="+mn-cs"/>
              </a:rPr>
              <a:t>Hard Edits Preparation </a:t>
            </a:r>
          </a:p>
        </p:txBody>
      </p:sp>
      <p:sp>
        <p:nvSpPr>
          <p:cNvPr id="6" name="Rounded Rectangle 145">
            <a:extLst>
              <a:ext uri="{FF2B5EF4-FFF2-40B4-BE49-F238E27FC236}">
                <a16:creationId xmlns:a16="http://schemas.microsoft.com/office/drawing/2014/main" id="{6D9CEF2D-25C1-0DDA-00AA-59532756B156}"/>
              </a:ext>
            </a:extLst>
          </p:cNvPr>
          <p:cNvSpPr/>
          <p:nvPr/>
        </p:nvSpPr>
        <p:spPr>
          <a:xfrm>
            <a:off x="1771305" y="2678595"/>
            <a:ext cx="10002065" cy="336787"/>
          </a:xfrm>
          <a:prstGeom prst="roundRect">
            <a:avLst>
              <a:gd name="adj" fmla="val 50000"/>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b="1">
                <a:solidFill>
                  <a:srgbClr val="FFFFFF"/>
                </a:solidFill>
              </a:rPr>
              <a:t>Ongoing Available Self-Paced Online Training &amp; Support Materials</a:t>
            </a:r>
            <a:endParaRPr lang="en-US" sz="1050" b="1" i="0" u="none" strike="noStrike" kern="1200" cap="none" spc="0" normalizeH="0" baseline="0" noProof="0">
              <a:ln>
                <a:noFill/>
              </a:ln>
              <a:solidFill>
                <a:srgbClr val="FFFFFF"/>
              </a:solidFill>
              <a:effectLst/>
              <a:uLnTx/>
              <a:uFillTx/>
            </a:endParaRPr>
          </a:p>
        </p:txBody>
      </p:sp>
      <p:sp>
        <p:nvSpPr>
          <p:cNvPr id="8" name="Rounded Rectangle 145">
            <a:extLst>
              <a:ext uri="{FF2B5EF4-FFF2-40B4-BE49-F238E27FC236}">
                <a16:creationId xmlns:a16="http://schemas.microsoft.com/office/drawing/2014/main" id="{D118CD2E-8064-A507-5C53-9391AFE3D655}"/>
              </a:ext>
            </a:extLst>
          </p:cNvPr>
          <p:cNvSpPr/>
          <p:nvPr/>
        </p:nvSpPr>
        <p:spPr>
          <a:xfrm>
            <a:off x="1771305" y="3571118"/>
            <a:ext cx="5077074" cy="256949"/>
          </a:xfrm>
          <a:prstGeom prst="roundRect">
            <a:avLst>
              <a:gd name="adj" fmla="val 50000"/>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ea typeface="+mn-ea"/>
                <a:cs typeface="+mn-cs"/>
              </a:rPr>
              <a:t>FFS Compliance Phase 2</a:t>
            </a:r>
          </a:p>
        </p:txBody>
      </p:sp>
      <p:sp>
        <p:nvSpPr>
          <p:cNvPr id="21" name="Arrow: Right 20">
            <a:extLst>
              <a:ext uri="{FF2B5EF4-FFF2-40B4-BE49-F238E27FC236}">
                <a16:creationId xmlns:a16="http://schemas.microsoft.com/office/drawing/2014/main" id="{BF02822E-9E0E-7DCB-A6B5-81AB4BB1C97F}"/>
              </a:ext>
              <a:ext uri="{C183D7F6-B498-43B3-948B-1728B52AA6E4}">
                <adec:decorative xmlns:adec="http://schemas.microsoft.com/office/drawing/2017/decorative" val="1"/>
              </a:ext>
            </a:extLst>
          </p:cNvPr>
          <p:cNvSpPr/>
          <p:nvPr/>
        </p:nvSpPr>
        <p:spPr>
          <a:xfrm>
            <a:off x="6793252" y="3571117"/>
            <a:ext cx="5133779" cy="260258"/>
          </a:xfrm>
          <a:prstGeom prst="right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145">
            <a:extLst>
              <a:ext uri="{FF2B5EF4-FFF2-40B4-BE49-F238E27FC236}">
                <a16:creationId xmlns:a16="http://schemas.microsoft.com/office/drawing/2014/main" id="{DFC819C7-86AA-A3F6-0BEB-9A4DFF5FC083}"/>
              </a:ext>
            </a:extLst>
          </p:cNvPr>
          <p:cNvSpPr/>
          <p:nvPr/>
        </p:nvSpPr>
        <p:spPr>
          <a:xfrm>
            <a:off x="6847032" y="3835702"/>
            <a:ext cx="4105157" cy="278115"/>
          </a:xfrm>
          <a:prstGeom prst="roundRect">
            <a:avLst>
              <a:gd name="adj" fmla="val 50000"/>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ea typeface="+mn-ea"/>
                <a:cs typeface="+mn-cs"/>
              </a:rPr>
              <a:t>FFS Compliance Phase 3</a:t>
            </a:r>
          </a:p>
        </p:txBody>
      </p:sp>
      <p:sp>
        <p:nvSpPr>
          <p:cNvPr id="12" name="Arrow: Right 11">
            <a:extLst>
              <a:ext uri="{FF2B5EF4-FFF2-40B4-BE49-F238E27FC236}">
                <a16:creationId xmlns:a16="http://schemas.microsoft.com/office/drawing/2014/main" id="{D7DFE252-21F9-4746-04ED-787AF54E2033}"/>
              </a:ext>
              <a:ext uri="{C183D7F6-B498-43B3-948B-1728B52AA6E4}">
                <adec:decorative xmlns:adec="http://schemas.microsoft.com/office/drawing/2017/decorative" val="1"/>
              </a:ext>
            </a:extLst>
          </p:cNvPr>
          <p:cNvSpPr/>
          <p:nvPr/>
        </p:nvSpPr>
        <p:spPr>
          <a:xfrm>
            <a:off x="9703668" y="3856867"/>
            <a:ext cx="2223363" cy="260259"/>
          </a:xfrm>
          <a:prstGeom prst="rightArrow">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145">
            <a:extLst>
              <a:ext uri="{FF2B5EF4-FFF2-40B4-BE49-F238E27FC236}">
                <a16:creationId xmlns:a16="http://schemas.microsoft.com/office/drawing/2014/main" id="{AF22ABAB-F57B-61B9-A64D-117001C71EAB}"/>
              </a:ext>
            </a:extLst>
          </p:cNvPr>
          <p:cNvSpPr/>
          <p:nvPr/>
        </p:nvSpPr>
        <p:spPr>
          <a:xfrm>
            <a:off x="1771306" y="4204806"/>
            <a:ext cx="5075726" cy="278825"/>
          </a:xfrm>
          <a:prstGeom prst="roundRect">
            <a:avLst>
              <a:gd name="adj" fmla="val 50000"/>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ea typeface="+mn-ea"/>
                <a:cs typeface="+mn-cs"/>
              </a:rPr>
              <a:t>Soft Edits</a:t>
            </a:r>
          </a:p>
        </p:txBody>
      </p:sp>
      <p:sp>
        <p:nvSpPr>
          <p:cNvPr id="22" name="Rounded Rectangle 145">
            <a:extLst>
              <a:ext uri="{FF2B5EF4-FFF2-40B4-BE49-F238E27FC236}">
                <a16:creationId xmlns:a16="http://schemas.microsoft.com/office/drawing/2014/main" id="{BF124E20-0F1D-9FC2-7D0A-005A3FD8ADC5}"/>
              </a:ext>
            </a:extLst>
          </p:cNvPr>
          <p:cNvSpPr/>
          <p:nvPr/>
        </p:nvSpPr>
        <p:spPr>
          <a:xfrm>
            <a:off x="6847032" y="4487029"/>
            <a:ext cx="5026333" cy="283871"/>
          </a:xfrm>
          <a:prstGeom prst="roundRect">
            <a:avLst>
              <a:gd name="adj" fmla="val 50000"/>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ea typeface="+mn-ea"/>
                <a:cs typeface="+mn-cs"/>
              </a:rPr>
              <a:t>Hard Edits</a:t>
            </a:r>
          </a:p>
        </p:txBody>
      </p:sp>
      <p:sp>
        <p:nvSpPr>
          <p:cNvPr id="19" name="Flowchart: Extract 18">
            <a:extLst>
              <a:ext uri="{FF2B5EF4-FFF2-40B4-BE49-F238E27FC236}">
                <a16:creationId xmlns:a16="http://schemas.microsoft.com/office/drawing/2014/main" id="{681C8EBB-42CE-29C9-FFBD-D184B609E1A4}"/>
              </a:ext>
              <a:ext uri="{C183D7F6-B498-43B3-948B-1728B52AA6E4}">
                <adec:decorative xmlns:adec="http://schemas.microsoft.com/office/drawing/2017/decorative" val="1"/>
              </a:ext>
            </a:extLst>
          </p:cNvPr>
          <p:cNvSpPr/>
          <p:nvPr/>
        </p:nvSpPr>
        <p:spPr>
          <a:xfrm>
            <a:off x="3333259" y="5500348"/>
            <a:ext cx="232833" cy="232833"/>
          </a:xfrm>
          <a:prstGeom prst="flowChartExtra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DC53CA-EE51-1E2B-CE67-5D89509351B9}"/>
              </a:ext>
            </a:extLst>
          </p:cNvPr>
          <p:cNvSpPr txBox="1"/>
          <p:nvPr/>
        </p:nvSpPr>
        <p:spPr>
          <a:xfrm>
            <a:off x="3622595" y="5434407"/>
            <a:ext cx="2422079" cy="37446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lnSpc>
                <a:spcPts val="1050"/>
              </a:lnSpc>
            </a:pPr>
            <a:r>
              <a:rPr lang="en-US" sz="1000" b="1"/>
              <a:t>Quarterly report pull for FFS</a:t>
            </a:r>
          </a:p>
          <a:p>
            <a:pPr lvl="0" rtl="0">
              <a:lnSpc>
                <a:spcPts val="1050"/>
              </a:lnSpc>
            </a:pPr>
            <a:r>
              <a:rPr lang="en-US" sz="1000" b="1"/>
              <a:t>Compliance – 1/1/26-3/31/26 data​</a:t>
            </a:r>
          </a:p>
        </p:txBody>
      </p:sp>
      <p:sp>
        <p:nvSpPr>
          <p:cNvPr id="17" name="Flowchart: Extract 16">
            <a:extLst>
              <a:ext uri="{FF2B5EF4-FFF2-40B4-BE49-F238E27FC236}">
                <a16:creationId xmlns:a16="http://schemas.microsoft.com/office/drawing/2014/main" id="{7B1FD43B-3B37-2BD2-D69A-79DD8E1BD412}"/>
              </a:ext>
              <a:ext uri="{C183D7F6-B498-43B3-948B-1728B52AA6E4}">
                <adec:decorative xmlns:adec="http://schemas.microsoft.com/office/drawing/2017/decorative" val="1"/>
              </a:ext>
            </a:extLst>
          </p:cNvPr>
          <p:cNvSpPr/>
          <p:nvPr/>
        </p:nvSpPr>
        <p:spPr>
          <a:xfrm>
            <a:off x="8398075" y="5500348"/>
            <a:ext cx="232833" cy="232833"/>
          </a:xfrm>
          <a:prstGeom prst="flowChartExtra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AEFE26-ABD2-BBE9-ABDD-C950CB5D49E4}"/>
              </a:ext>
            </a:extLst>
          </p:cNvPr>
          <p:cNvSpPr txBox="1"/>
          <p:nvPr/>
        </p:nvSpPr>
        <p:spPr>
          <a:xfrm>
            <a:off x="8700663" y="5434407"/>
            <a:ext cx="2422079" cy="37446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lnSpc>
                <a:spcPts val="1050"/>
              </a:lnSpc>
            </a:pPr>
            <a:r>
              <a:rPr lang="en-US" sz="1000" b="1"/>
              <a:t>Quarterly report pull for FFS</a:t>
            </a:r>
          </a:p>
          <a:p>
            <a:pPr lvl="0" rtl="0">
              <a:lnSpc>
                <a:spcPts val="1050"/>
              </a:lnSpc>
            </a:pPr>
            <a:r>
              <a:rPr lang="en-US" sz="1000" b="1"/>
              <a:t>Compliance – 4/1/26-6/30/26 data​</a:t>
            </a:r>
          </a:p>
        </p:txBody>
      </p:sp>
      <p:sp>
        <p:nvSpPr>
          <p:cNvPr id="2" name="Slide Number Placeholder 1">
            <a:extLst>
              <a:ext uri="{FF2B5EF4-FFF2-40B4-BE49-F238E27FC236}">
                <a16:creationId xmlns:a16="http://schemas.microsoft.com/office/drawing/2014/main" id="{EC81A39B-3A4B-1965-A2D9-F70FFF2ED869}"/>
              </a:ext>
            </a:extLst>
          </p:cNvPr>
          <p:cNvSpPr>
            <a:spLocks noGrp="1"/>
          </p:cNvSpPr>
          <p:nvPr>
            <p:ph type="sldNum" sz="quarter" idx="12"/>
          </p:nvPr>
        </p:nvSpPr>
        <p:spPr/>
        <p:txBody>
          <a:bodyPr/>
          <a:lstStyle/>
          <a:p>
            <a:fld id="{D10B605A-B877-4B67-B9FD-DE737AC6273F}" type="slidenum">
              <a:rPr lang="en-US" smtClean="0"/>
              <a:t>12</a:t>
            </a:fld>
            <a:endParaRPr lang="en-US"/>
          </a:p>
        </p:txBody>
      </p:sp>
    </p:spTree>
    <p:extLst>
      <p:ext uri="{BB962C8B-B14F-4D97-AF65-F5344CB8AC3E}">
        <p14:creationId xmlns:p14="http://schemas.microsoft.com/office/powerpoint/2010/main" val="1728304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BE12-17C2-65DD-6D41-CC4A3E1A74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8F6C0A-6AD2-16DF-18C3-571329949D4E}"/>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1EC542D-F550-41BE-7324-31615412ADD0}"/>
              </a:ext>
            </a:extLst>
          </p:cNvPr>
          <p:cNvSpPr>
            <a:spLocks noGrp="1"/>
          </p:cNvSpPr>
          <p:nvPr>
            <p:ph type="title"/>
          </p:nvPr>
        </p:nvSpPr>
        <p:spPr>
          <a:prstGeom prst="rect">
            <a:avLst/>
          </a:prstGeom>
        </p:spPr>
        <p:txBody>
          <a:bodyPr lIns="91440" tIns="45720" rIns="91440" bIns="45720" anchor="ctr"/>
          <a:lstStyle/>
          <a:p>
            <a:r>
              <a:rPr lang="en-US">
                <a:latin typeface="Graphik"/>
              </a:rPr>
              <a:t>Claims to Visit Match </a:t>
            </a:r>
            <a:endParaRPr lang="en-US" noProof="0"/>
          </a:p>
        </p:txBody>
      </p:sp>
    </p:spTree>
    <p:extLst>
      <p:ext uri="{BB962C8B-B14F-4D97-AF65-F5344CB8AC3E}">
        <p14:creationId xmlns:p14="http://schemas.microsoft.com/office/powerpoint/2010/main" val="4104347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E69C-8026-1F90-63C1-73040F135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21D80-705F-600D-59B8-0C5819D60005}"/>
              </a:ext>
            </a:extLst>
          </p:cNvPr>
          <p:cNvSpPr>
            <a:spLocks noGrp="1"/>
          </p:cNvSpPr>
          <p:nvPr>
            <p:ph type="title"/>
          </p:nvPr>
        </p:nvSpPr>
        <p:spPr>
          <a:xfrm>
            <a:off x="341746" y="278207"/>
            <a:ext cx="11111346" cy="662782"/>
          </a:xfrm>
          <a:prstGeom prst="rect">
            <a:avLst/>
          </a:prstGeom>
        </p:spPr>
        <p:txBody>
          <a:bodyPr anchor="t"/>
          <a:lstStyle/>
          <a:p>
            <a:r>
              <a:rPr lang="en-US" sz="3200"/>
              <a:t>High-Level Claims to Visit Matching</a:t>
            </a:r>
          </a:p>
        </p:txBody>
      </p:sp>
      <p:sp>
        <p:nvSpPr>
          <p:cNvPr id="7" name="TextBox 6">
            <a:extLst>
              <a:ext uri="{FF2B5EF4-FFF2-40B4-BE49-F238E27FC236}">
                <a16:creationId xmlns:a16="http://schemas.microsoft.com/office/drawing/2014/main" id="{65664A08-FB9E-7145-3C70-567588FC289F}"/>
              </a:ext>
            </a:extLst>
          </p:cNvPr>
          <p:cNvSpPr txBox="1"/>
          <p:nvPr/>
        </p:nvSpPr>
        <p:spPr>
          <a:xfrm>
            <a:off x="346764" y="995169"/>
            <a:ext cx="11388035" cy="4616648"/>
          </a:xfrm>
          <a:prstGeom prst="rect">
            <a:avLst/>
          </a:prstGeom>
          <a:noFill/>
        </p:spPr>
        <p:txBody>
          <a:bodyPr wrap="square" lIns="91440" tIns="45720" rIns="91440" bIns="45720" anchor="t">
            <a:spAutoFit/>
          </a:bodyPr>
          <a:lstStyle/>
          <a:p>
            <a:r>
              <a:rPr lang="en-US" sz="2000" b="1">
                <a:ea typeface="Calibri"/>
                <a:cs typeface="Calibri"/>
              </a:rPr>
              <a:t>The EVV claims matching process ensures that claims submitted for EVV services are  matched to verified EVV visit transactions. This is critical for confirming that a service visit occurred. </a:t>
            </a:r>
          </a:p>
          <a:p>
            <a:endParaRPr lang="en-US">
              <a:ea typeface="Calibri"/>
              <a:cs typeface="Calibri"/>
            </a:endParaRPr>
          </a:p>
          <a:p>
            <a:r>
              <a:rPr lang="en-US">
                <a:ea typeface="Calibri"/>
                <a:cs typeface="Calibri"/>
              </a:rPr>
              <a:t>The State’s claims system matches claims against criteria before deciding to pay/deny a claim.</a:t>
            </a:r>
          </a:p>
          <a:p>
            <a:pPr marL="285750" indent="-285750">
              <a:buFont typeface="Arial"/>
              <a:buChar char="•"/>
            </a:pPr>
            <a:endParaRPr lang="en-US">
              <a:ea typeface="Calibri"/>
              <a:cs typeface="Calibri"/>
            </a:endParaRPr>
          </a:p>
          <a:p>
            <a:r>
              <a:rPr lang="en-US">
                <a:ea typeface="Calibri"/>
                <a:cs typeface="Calibri"/>
              </a:rPr>
              <a:t>For EVV services, the matching process compares critical data elements which includes:</a:t>
            </a:r>
          </a:p>
          <a:p>
            <a:pPr marL="742950" lvl="1" indent="-285750">
              <a:buFont typeface="Arial"/>
              <a:buChar char="•"/>
            </a:pPr>
            <a:r>
              <a:rPr lang="en-US">
                <a:highlight>
                  <a:srgbClr val="FFFFFF"/>
                </a:highlight>
                <a:latin typeface="Graphik"/>
                <a:ea typeface="Calibri"/>
                <a:cs typeface="Calibri"/>
              </a:rPr>
              <a:t>Provider ID (PID) from the Billing Provider (even if billed at PID/SL level) matches the Provider ID (PID) on the Visit</a:t>
            </a:r>
            <a:endParaRPr lang="en-US">
              <a:latin typeface="Graphik"/>
            </a:endParaRPr>
          </a:p>
          <a:p>
            <a:pPr marL="742950" lvl="1" indent="-285750">
              <a:buFont typeface="Arial"/>
              <a:buChar char="•"/>
            </a:pPr>
            <a:r>
              <a:rPr lang="en-US">
                <a:highlight>
                  <a:srgbClr val="FFFFFF"/>
                </a:highlight>
                <a:latin typeface="Graphik"/>
                <a:ea typeface="Calibri"/>
                <a:cs typeface="Calibri"/>
              </a:rPr>
              <a:t>Client ID (Medicaid ID) Billed = Client ID of Visit</a:t>
            </a:r>
            <a:endParaRPr lang="en-US">
              <a:latin typeface="Graphik"/>
            </a:endParaRPr>
          </a:p>
          <a:p>
            <a:pPr marL="742950" lvl="1" indent="-285750">
              <a:buFont typeface="Arial"/>
              <a:buChar char="•"/>
            </a:pPr>
            <a:r>
              <a:rPr lang="en-US">
                <a:highlight>
                  <a:srgbClr val="FFFFFF"/>
                </a:highlight>
                <a:latin typeface="Graphik"/>
                <a:ea typeface="Calibri"/>
                <a:cs typeface="Calibri"/>
              </a:rPr>
              <a:t>EVV Service Code/HCPCS Code Billed = EVV Service Code of Visit (excluding billing modifiers)</a:t>
            </a:r>
            <a:endParaRPr lang="en-US">
              <a:latin typeface="Graphik"/>
            </a:endParaRPr>
          </a:p>
          <a:p>
            <a:pPr marL="742950" lvl="1" indent="-285750">
              <a:buFont typeface="Arial"/>
              <a:buChar char="•"/>
            </a:pPr>
            <a:r>
              <a:rPr lang="en-US">
                <a:highlight>
                  <a:srgbClr val="FFFFFF"/>
                </a:highlight>
                <a:latin typeface="Graphik"/>
                <a:ea typeface="Calibri"/>
                <a:cs typeface="Calibri"/>
              </a:rPr>
              <a:t>Billed Units are &lt;= Visit Units</a:t>
            </a:r>
            <a:endParaRPr lang="en-US">
              <a:latin typeface="Graphik"/>
            </a:endParaRPr>
          </a:p>
          <a:p>
            <a:pPr marL="742950" lvl="1" indent="-285750">
              <a:buFont typeface="Arial"/>
              <a:buChar char="•"/>
            </a:pPr>
            <a:r>
              <a:rPr lang="en-US">
                <a:highlight>
                  <a:srgbClr val="FFFFFF"/>
                </a:highlight>
                <a:latin typeface="Graphik"/>
                <a:ea typeface="Calibri"/>
                <a:cs typeface="Calibri"/>
              </a:rPr>
              <a:t>Date of Service = Date of Visit</a:t>
            </a:r>
            <a:endParaRPr lang="en-US">
              <a:latin typeface="Graphik"/>
            </a:endParaRPr>
          </a:p>
          <a:p>
            <a:pPr marL="742950" lvl="1" indent="-285750">
              <a:buFont typeface="Arial"/>
              <a:buChar char="•"/>
            </a:pPr>
            <a:r>
              <a:rPr lang="en-US">
                <a:highlight>
                  <a:srgbClr val="FFFFFF"/>
                </a:highlight>
                <a:latin typeface="Graphik"/>
                <a:ea typeface="Calibri"/>
                <a:cs typeface="Calibri"/>
              </a:rPr>
              <a:t>Visit is in a “Verified” state (visit has all required data elements of the above as well as Payer, Employee and Location to be able to be matched to a claim)</a:t>
            </a:r>
            <a:endParaRPr lang="en-US">
              <a:latin typeface="Graphik"/>
            </a:endParaRPr>
          </a:p>
          <a:p>
            <a:pPr lvl="1">
              <a:buFont typeface="Arial"/>
            </a:pPr>
            <a:endParaRPr lang="en-US" i="1">
              <a:ea typeface="Calibri"/>
              <a:cs typeface="Calibri"/>
            </a:endParaRPr>
          </a:p>
        </p:txBody>
      </p:sp>
      <p:sp>
        <p:nvSpPr>
          <p:cNvPr id="3" name="Slide Number Placeholder 4">
            <a:extLst>
              <a:ext uri="{FF2B5EF4-FFF2-40B4-BE49-F238E27FC236}">
                <a16:creationId xmlns:a16="http://schemas.microsoft.com/office/drawing/2014/main" id="{88CDA67B-87B0-A99A-3FBC-789D2F3EFEB8}"/>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503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C3E1D-8065-7A73-84DF-4FF38A7CB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9AC78-92BF-B9B9-2B6D-28CE5DB44B30}"/>
              </a:ext>
            </a:extLst>
          </p:cNvPr>
          <p:cNvSpPr>
            <a:spLocks noGrp="1"/>
          </p:cNvSpPr>
          <p:nvPr>
            <p:ph type="title"/>
          </p:nvPr>
        </p:nvSpPr>
        <p:spPr>
          <a:xfrm>
            <a:off x="341746" y="278207"/>
            <a:ext cx="11111346" cy="662782"/>
          </a:xfrm>
          <a:prstGeom prst="rect">
            <a:avLst/>
          </a:prstGeom>
        </p:spPr>
        <p:txBody>
          <a:bodyPr anchor="t"/>
          <a:lstStyle/>
          <a:p>
            <a:r>
              <a:rPr lang="en-US" sz="3200"/>
              <a:t>High-Level Claims to Visit Matching Workflow</a:t>
            </a:r>
          </a:p>
        </p:txBody>
      </p:sp>
      <p:sp>
        <p:nvSpPr>
          <p:cNvPr id="36" name="Arrow: Right 35">
            <a:extLst>
              <a:ext uri="{FF2B5EF4-FFF2-40B4-BE49-F238E27FC236}">
                <a16:creationId xmlns:a16="http://schemas.microsoft.com/office/drawing/2014/main" id="{33E6815D-98F5-3C84-682C-D71AF1A5954B}"/>
              </a:ext>
            </a:extLst>
          </p:cNvPr>
          <p:cNvSpPr/>
          <p:nvPr/>
        </p:nvSpPr>
        <p:spPr>
          <a:xfrm>
            <a:off x="116540" y="1392765"/>
            <a:ext cx="679574" cy="382245"/>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rPr>
              <a:t>Start</a:t>
            </a:r>
          </a:p>
        </p:txBody>
      </p:sp>
      <p:pic>
        <p:nvPicPr>
          <p:cNvPr id="4" name="Graphic 3" descr="Smart Phone with solid fill">
            <a:extLst>
              <a:ext uri="{FF2B5EF4-FFF2-40B4-BE49-F238E27FC236}">
                <a16:creationId xmlns:a16="http://schemas.microsoft.com/office/drawing/2014/main" id="{16E46AB1-A8A2-7D5F-78A9-5CA2B8B7CE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6383" y="1246716"/>
            <a:ext cx="681567" cy="660400"/>
          </a:xfrm>
          <a:prstGeom prst="rect">
            <a:avLst/>
          </a:prstGeom>
        </p:spPr>
      </p:pic>
      <p:sp>
        <p:nvSpPr>
          <p:cNvPr id="9" name="TextBox 8">
            <a:extLst>
              <a:ext uri="{FF2B5EF4-FFF2-40B4-BE49-F238E27FC236}">
                <a16:creationId xmlns:a16="http://schemas.microsoft.com/office/drawing/2014/main" id="{DDFBFE7B-FF1B-E203-4175-C32F7C520F18}"/>
              </a:ext>
            </a:extLst>
          </p:cNvPr>
          <p:cNvSpPr txBox="1"/>
          <p:nvPr/>
        </p:nvSpPr>
        <p:spPr>
          <a:xfrm>
            <a:off x="338666" y="2328697"/>
            <a:ext cx="1386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Employee performs EVV at time of Visit</a:t>
            </a:r>
          </a:p>
        </p:txBody>
      </p:sp>
      <p:cxnSp>
        <p:nvCxnSpPr>
          <p:cNvPr id="21" name="Straight Arrow Connector 20">
            <a:extLst>
              <a:ext uri="{FF2B5EF4-FFF2-40B4-BE49-F238E27FC236}">
                <a16:creationId xmlns:a16="http://schemas.microsoft.com/office/drawing/2014/main" id="{3240E031-337D-2015-4C52-A953B3E5C3B4}"/>
              </a:ext>
              <a:ext uri="{C183D7F6-B498-43B3-948B-1728B52AA6E4}">
                <adec:decorative xmlns:adec="http://schemas.microsoft.com/office/drawing/2017/decorative" val="1"/>
              </a:ext>
            </a:extLst>
          </p:cNvPr>
          <p:cNvCxnSpPr/>
          <p:nvPr/>
        </p:nvCxnSpPr>
        <p:spPr>
          <a:xfrm flipV="1">
            <a:off x="1395885" y="1567494"/>
            <a:ext cx="962123" cy="25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 name="Graphic 4" descr="Tools with solid fill">
            <a:extLst>
              <a:ext uri="{FF2B5EF4-FFF2-40B4-BE49-F238E27FC236}">
                <a16:creationId xmlns:a16="http://schemas.microsoft.com/office/drawing/2014/main" id="{7A0D5DE2-BC33-66CE-148E-24650661A1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800" y="1246716"/>
            <a:ext cx="681567" cy="660400"/>
          </a:xfrm>
          <a:prstGeom prst="rect">
            <a:avLst/>
          </a:prstGeom>
        </p:spPr>
      </p:pic>
      <p:sp>
        <p:nvSpPr>
          <p:cNvPr id="10" name="TextBox 9">
            <a:extLst>
              <a:ext uri="{FF2B5EF4-FFF2-40B4-BE49-F238E27FC236}">
                <a16:creationId xmlns:a16="http://schemas.microsoft.com/office/drawing/2014/main" id="{0A14DB73-FF28-F328-E277-0BC1D9DBF940}"/>
              </a:ext>
            </a:extLst>
          </p:cNvPr>
          <p:cNvSpPr txBox="1"/>
          <p:nvPr/>
        </p:nvSpPr>
        <p:spPr>
          <a:xfrm>
            <a:off x="2018497" y="2275415"/>
            <a:ext cx="15615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t>Sandata EVV Provider</a:t>
            </a:r>
            <a:r>
              <a:rPr lang="en-US" sz="1200">
                <a:ea typeface="+mn-lt"/>
                <a:cs typeface="+mn-lt"/>
              </a:rPr>
              <a:t> </a:t>
            </a:r>
            <a:r>
              <a:rPr lang="en-US" sz="1200"/>
              <a:t>performs Visit Maintenance to get visit to Verified status (if needed)</a:t>
            </a:r>
          </a:p>
          <a:p>
            <a:pPr algn="ctr"/>
            <a:endParaRPr lang="en-US" sz="1200"/>
          </a:p>
          <a:p>
            <a:pPr algn="ctr"/>
            <a:r>
              <a:rPr lang="en-US" sz="1200" b="1" err="1"/>
              <a:t>AltEVV</a:t>
            </a:r>
            <a:r>
              <a:rPr lang="en-US" sz="1200" b="1"/>
              <a:t> Provider </a:t>
            </a:r>
            <a:r>
              <a:rPr lang="en-US" sz="1200"/>
              <a:t>imports visit data to Sandata</a:t>
            </a:r>
          </a:p>
        </p:txBody>
      </p:sp>
      <p:cxnSp>
        <p:nvCxnSpPr>
          <p:cNvPr id="22" name="Straight Arrow Connector 21">
            <a:extLst>
              <a:ext uri="{FF2B5EF4-FFF2-40B4-BE49-F238E27FC236}">
                <a16:creationId xmlns:a16="http://schemas.microsoft.com/office/drawing/2014/main" id="{8735D0A1-4AFC-24CD-A492-FFBE73FE7A0F}"/>
              </a:ext>
              <a:ext uri="{C183D7F6-B498-43B3-948B-1728B52AA6E4}">
                <adec:decorative xmlns:adec="http://schemas.microsoft.com/office/drawing/2017/decorative" val="1"/>
              </a:ext>
            </a:extLst>
          </p:cNvPr>
          <p:cNvCxnSpPr/>
          <p:nvPr/>
        </p:nvCxnSpPr>
        <p:spPr>
          <a:xfrm flipV="1">
            <a:off x="3143251" y="1554988"/>
            <a:ext cx="1072510" cy="17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Graphic 5" descr="Dollar with solid fill">
            <a:extLst>
              <a:ext uri="{FF2B5EF4-FFF2-40B4-BE49-F238E27FC236}">
                <a16:creationId xmlns:a16="http://schemas.microsoft.com/office/drawing/2014/main" id="{610F2D67-57CB-BD2A-28C9-085E727A82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10050" y="1246717"/>
            <a:ext cx="681567" cy="660401"/>
          </a:xfrm>
          <a:prstGeom prst="rect">
            <a:avLst/>
          </a:prstGeom>
        </p:spPr>
      </p:pic>
      <p:sp>
        <p:nvSpPr>
          <p:cNvPr id="11" name="TextBox 10">
            <a:extLst>
              <a:ext uri="{FF2B5EF4-FFF2-40B4-BE49-F238E27FC236}">
                <a16:creationId xmlns:a16="http://schemas.microsoft.com/office/drawing/2014/main" id="{99617B2C-C9D2-EF59-E3EB-CD2D56553EA4}"/>
              </a:ext>
            </a:extLst>
          </p:cNvPr>
          <p:cNvSpPr txBox="1"/>
          <p:nvPr/>
        </p:nvSpPr>
        <p:spPr>
          <a:xfrm>
            <a:off x="3852332" y="2331616"/>
            <a:ext cx="1386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Provider submits claim through MMIS</a:t>
            </a:r>
          </a:p>
        </p:txBody>
      </p:sp>
      <p:cxnSp>
        <p:nvCxnSpPr>
          <p:cNvPr id="23" name="Straight Arrow Connector 22">
            <a:extLst>
              <a:ext uri="{FF2B5EF4-FFF2-40B4-BE49-F238E27FC236}">
                <a16:creationId xmlns:a16="http://schemas.microsoft.com/office/drawing/2014/main" id="{20E1B51D-FEC9-64D4-BF26-0BFB542C2EBD}"/>
              </a:ext>
              <a:ext uri="{C183D7F6-B498-43B3-948B-1728B52AA6E4}">
                <adec:decorative xmlns:adec="http://schemas.microsoft.com/office/drawing/2017/decorative" val="1"/>
              </a:ext>
            </a:extLst>
          </p:cNvPr>
          <p:cNvCxnSpPr>
            <a:cxnSpLocks/>
          </p:cNvCxnSpPr>
          <p:nvPr/>
        </p:nvCxnSpPr>
        <p:spPr>
          <a:xfrm flipV="1">
            <a:off x="4823114" y="1544204"/>
            <a:ext cx="1068916" cy="9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Document with solid fill">
            <a:extLst>
              <a:ext uri="{FF2B5EF4-FFF2-40B4-BE49-F238E27FC236}">
                <a16:creationId xmlns:a16="http://schemas.microsoft.com/office/drawing/2014/main" id="{6FB0A427-8A78-9A9C-76E0-70A09B002BA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92799" y="1246716"/>
            <a:ext cx="692150" cy="660400"/>
          </a:xfrm>
          <a:prstGeom prst="rect">
            <a:avLst/>
          </a:prstGeom>
        </p:spPr>
      </p:pic>
      <p:sp>
        <p:nvSpPr>
          <p:cNvPr id="13" name="TextBox 12">
            <a:extLst>
              <a:ext uri="{FF2B5EF4-FFF2-40B4-BE49-F238E27FC236}">
                <a16:creationId xmlns:a16="http://schemas.microsoft.com/office/drawing/2014/main" id="{3816D93D-52F3-7AA6-50C1-B99E7DED8B97}"/>
              </a:ext>
            </a:extLst>
          </p:cNvPr>
          <p:cNvSpPr txBox="1"/>
          <p:nvPr/>
        </p:nvSpPr>
        <p:spPr>
          <a:xfrm>
            <a:off x="5450414" y="2296580"/>
            <a:ext cx="1566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Claims runs through existing validation checks by MMIS system</a:t>
            </a:r>
          </a:p>
        </p:txBody>
      </p:sp>
      <p:cxnSp>
        <p:nvCxnSpPr>
          <p:cNvPr id="20" name="Connector: Elbow 19">
            <a:extLst>
              <a:ext uri="{FF2B5EF4-FFF2-40B4-BE49-F238E27FC236}">
                <a16:creationId xmlns:a16="http://schemas.microsoft.com/office/drawing/2014/main" id="{79EE28C8-62F1-8F5C-62BB-0E78D01CF5CD}"/>
              </a:ext>
              <a:ext uri="{C183D7F6-B498-43B3-948B-1728B52AA6E4}">
                <adec:decorative xmlns:adec="http://schemas.microsoft.com/office/drawing/2017/decorative" val="1"/>
              </a:ext>
            </a:extLst>
          </p:cNvPr>
          <p:cNvCxnSpPr/>
          <p:nvPr/>
        </p:nvCxnSpPr>
        <p:spPr>
          <a:xfrm flipV="1">
            <a:off x="6529916" y="1397000"/>
            <a:ext cx="1280583" cy="19050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Graphic 14" descr="No sign with solid fill">
            <a:extLst>
              <a:ext uri="{FF2B5EF4-FFF2-40B4-BE49-F238E27FC236}">
                <a16:creationId xmlns:a16="http://schemas.microsoft.com/office/drawing/2014/main" id="{36D69CAD-65BF-0B5D-D3B7-C2FFCE9A19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61300" y="1087966"/>
            <a:ext cx="692150" cy="692150"/>
          </a:xfrm>
          <a:prstGeom prst="rect">
            <a:avLst/>
          </a:prstGeom>
        </p:spPr>
      </p:pic>
      <p:sp>
        <p:nvSpPr>
          <p:cNvPr id="16" name="TextBox 15">
            <a:extLst>
              <a:ext uri="{FF2B5EF4-FFF2-40B4-BE49-F238E27FC236}">
                <a16:creationId xmlns:a16="http://schemas.microsoft.com/office/drawing/2014/main" id="{538D35C3-382A-D2B3-3075-9127D980C522}"/>
              </a:ext>
            </a:extLst>
          </p:cNvPr>
          <p:cNvSpPr txBox="1"/>
          <p:nvPr/>
        </p:nvSpPr>
        <p:spPr>
          <a:xfrm>
            <a:off x="7514164" y="1904997"/>
            <a:ext cx="13864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Claim does not pass MMIS Validation</a:t>
            </a:r>
          </a:p>
        </p:txBody>
      </p:sp>
      <p:cxnSp>
        <p:nvCxnSpPr>
          <p:cNvPr id="19" name="Connector: Elbow 18">
            <a:extLst>
              <a:ext uri="{FF2B5EF4-FFF2-40B4-BE49-F238E27FC236}">
                <a16:creationId xmlns:a16="http://schemas.microsoft.com/office/drawing/2014/main" id="{89F3F5C8-F284-FF92-BBBB-BE70679BB190}"/>
              </a:ext>
              <a:ext uri="{C183D7F6-B498-43B3-948B-1728B52AA6E4}">
                <adec:decorative xmlns:adec="http://schemas.microsoft.com/office/drawing/2017/decorative" val="1"/>
              </a:ext>
            </a:extLst>
          </p:cNvPr>
          <p:cNvCxnSpPr/>
          <p:nvPr/>
        </p:nvCxnSpPr>
        <p:spPr>
          <a:xfrm>
            <a:off x="6582833" y="1587500"/>
            <a:ext cx="1153583" cy="1386416"/>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Checkmark with solid fill">
            <a:extLst>
              <a:ext uri="{FF2B5EF4-FFF2-40B4-BE49-F238E27FC236}">
                <a16:creationId xmlns:a16="http://schemas.microsoft.com/office/drawing/2014/main" id="{29AE992B-E86A-A7B8-8FF5-CAB79F7BDB3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71883" y="2643716"/>
            <a:ext cx="681567" cy="660400"/>
          </a:xfrm>
          <a:prstGeom prst="rect">
            <a:avLst/>
          </a:prstGeom>
        </p:spPr>
      </p:pic>
      <p:sp>
        <p:nvSpPr>
          <p:cNvPr id="30" name="TextBox 13">
            <a:extLst>
              <a:ext uri="{FF2B5EF4-FFF2-40B4-BE49-F238E27FC236}">
                <a16:creationId xmlns:a16="http://schemas.microsoft.com/office/drawing/2014/main" id="{3570986B-A5E8-7355-AB57-98B78CDDEB62}"/>
              </a:ext>
            </a:extLst>
          </p:cNvPr>
          <p:cNvSpPr txBox="1"/>
          <p:nvPr/>
        </p:nvSpPr>
        <p:spPr>
          <a:xfrm>
            <a:off x="7514165" y="3376081"/>
            <a:ext cx="138641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Claim does pass MMIS Validation</a:t>
            </a:r>
          </a:p>
        </p:txBody>
      </p:sp>
      <p:cxnSp>
        <p:nvCxnSpPr>
          <p:cNvPr id="25" name="Straight Arrow Connector 24">
            <a:extLst>
              <a:ext uri="{FF2B5EF4-FFF2-40B4-BE49-F238E27FC236}">
                <a16:creationId xmlns:a16="http://schemas.microsoft.com/office/drawing/2014/main" id="{8137D269-E448-9E1E-9855-F5A697A57681}"/>
              </a:ext>
              <a:ext uri="{C183D7F6-B498-43B3-948B-1728B52AA6E4}">
                <adec:decorative xmlns:adec="http://schemas.microsoft.com/office/drawing/2017/decorative" val="1"/>
              </a:ext>
            </a:extLst>
          </p:cNvPr>
          <p:cNvCxnSpPr/>
          <p:nvPr/>
        </p:nvCxnSpPr>
        <p:spPr>
          <a:xfrm>
            <a:off x="8727281" y="2922983"/>
            <a:ext cx="2452687" cy="595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BBB712-CFEE-4057-4F92-F065E6D452C7}"/>
              </a:ext>
              <a:ext uri="{C183D7F6-B498-43B3-948B-1728B52AA6E4}">
                <adec:decorative xmlns:adec="http://schemas.microsoft.com/office/drawing/2017/decorative" val="1"/>
              </a:ext>
            </a:extLst>
          </p:cNvPr>
          <p:cNvCxnSpPr/>
          <p:nvPr/>
        </p:nvCxnSpPr>
        <p:spPr>
          <a:xfrm flipH="1">
            <a:off x="11162109" y="2928937"/>
            <a:ext cx="17859" cy="1946671"/>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62D52B9-7260-167E-533B-D9BC2E89F464}"/>
              </a:ext>
              <a:ext uri="{C183D7F6-B498-43B3-948B-1728B52AA6E4}">
                <adec:decorative xmlns:adec="http://schemas.microsoft.com/office/drawing/2017/decorative" val="1"/>
              </a:ext>
            </a:extLst>
          </p:cNvPr>
          <p:cNvCxnSpPr/>
          <p:nvPr/>
        </p:nvCxnSpPr>
        <p:spPr>
          <a:xfrm flipH="1" flipV="1">
            <a:off x="10340578" y="4881562"/>
            <a:ext cx="827484" cy="59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Graphic 7" descr="Magnifying glass with solid fill">
            <a:extLst>
              <a:ext uri="{FF2B5EF4-FFF2-40B4-BE49-F238E27FC236}">
                <a16:creationId xmlns:a16="http://schemas.microsoft.com/office/drawing/2014/main" id="{2144463F-E796-A8EE-828D-7D48CE33143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649884" y="4601633"/>
            <a:ext cx="681568" cy="660400"/>
          </a:xfrm>
          <a:prstGeom prst="rect">
            <a:avLst/>
          </a:prstGeom>
        </p:spPr>
      </p:pic>
      <p:sp>
        <p:nvSpPr>
          <p:cNvPr id="18" name="TextBox 17">
            <a:extLst>
              <a:ext uri="{FF2B5EF4-FFF2-40B4-BE49-F238E27FC236}">
                <a16:creationId xmlns:a16="http://schemas.microsoft.com/office/drawing/2014/main" id="{AD4186E9-B831-AC40-49AA-16F30FA467C8}"/>
              </a:ext>
            </a:extLst>
          </p:cNvPr>
          <p:cNvSpPr txBox="1"/>
          <p:nvPr/>
        </p:nvSpPr>
        <p:spPr>
          <a:xfrm>
            <a:off x="9165165" y="5371952"/>
            <a:ext cx="16509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MMIS sends Claim to Sandata System in real-time to search for matching Visit</a:t>
            </a:r>
          </a:p>
        </p:txBody>
      </p:sp>
      <p:cxnSp>
        <p:nvCxnSpPr>
          <p:cNvPr id="38" name="Connector: Elbow 37">
            <a:extLst>
              <a:ext uri="{FF2B5EF4-FFF2-40B4-BE49-F238E27FC236}">
                <a16:creationId xmlns:a16="http://schemas.microsoft.com/office/drawing/2014/main" id="{60194A43-D023-B658-9496-F22FD1217FE3}"/>
              </a:ext>
              <a:ext uri="{C183D7F6-B498-43B3-948B-1728B52AA6E4}">
                <adec:decorative xmlns:adec="http://schemas.microsoft.com/office/drawing/2017/decorative" val="1"/>
              </a:ext>
            </a:extLst>
          </p:cNvPr>
          <p:cNvCxnSpPr/>
          <p:nvPr/>
        </p:nvCxnSpPr>
        <p:spPr>
          <a:xfrm flipH="1">
            <a:off x="8552329" y="4939552"/>
            <a:ext cx="932329" cy="100404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No sign with solid fill">
            <a:extLst>
              <a:ext uri="{FF2B5EF4-FFF2-40B4-BE49-F238E27FC236}">
                <a16:creationId xmlns:a16="http://schemas.microsoft.com/office/drawing/2014/main" id="{B25294DE-DEB7-FAF0-60F6-E4F36050BC4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09006" y="5592731"/>
            <a:ext cx="692150" cy="692150"/>
          </a:xfrm>
          <a:prstGeom prst="rect">
            <a:avLst/>
          </a:prstGeom>
        </p:spPr>
      </p:pic>
      <p:cxnSp>
        <p:nvCxnSpPr>
          <p:cNvPr id="34" name="Straight Arrow Connector 33">
            <a:extLst>
              <a:ext uri="{FF2B5EF4-FFF2-40B4-BE49-F238E27FC236}">
                <a16:creationId xmlns:a16="http://schemas.microsoft.com/office/drawing/2014/main" id="{5B541A53-C3FC-949B-562A-5D18D77A0C09}"/>
              </a:ext>
              <a:ext uri="{C183D7F6-B498-43B3-948B-1728B52AA6E4}">
                <adec:decorative xmlns:adec="http://schemas.microsoft.com/office/drawing/2017/decorative" val="1"/>
              </a:ext>
            </a:extLst>
          </p:cNvPr>
          <p:cNvCxnSpPr/>
          <p:nvPr/>
        </p:nvCxnSpPr>
        <p:spPr>
          <a:xfrm flipH="1" flipV="1">
            <a:off x="7218844" y="5921146"/>
            <a:ext cx="577701" cy="33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13">
            <a:extLst>
              <a:ext uri="{FF2B5EF4-FFF2-40B4-BE49-F238E27FC236}">
                <a16:creationId xmlns:a16="http://schemas.microsoft.com/office/drawing/2014/main" id="{F7782604-1067-D253-7484-15031FDA6080}"/>
              </a:ext>
            </a:extLst>
          </p:cNvPr>
          <p:cNvSpPr txBox="1"/>
          <p:nvPr/>
        </p:nvSpPr>
        <p:spPr>
          <a:xfrm>
            <a:off x="2014783" y="5612620"/>
            <a:ext cx="51557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Visit: Is not in the Sandata system at all, submitted </a:t>
            </a:r>
            <a:r>
              <a:rPr lang="en-US" sz="1200" b="1" i="1"/>
              <a:t>after</a:t>
            </a:r>
            <a:r>
              <a:rPr lang="en-US" sz="1200"/>
              <a:t> the claim, is in an Incomplete status, </a:t>
            </a:r>
            <a:r>
              <a:rPr lang="en-US" sz="1200" b="1" u="sng"/>
              <a:t>OR</a:t>
            </a:r>
            <a:r>
              <a:rPr lang="en-US" sz="1200"/>
              <a:t> does not contain data that matches </a:t>
            </a:r>
            <a:r>
              <a:rPr lang="en-US" sz="1200" u="sng"/>
              <a:t>all</a:t>
            </a:r>
            <a:r>
              <a:rPr lang="en-US" sz="1200"/>
              <a:t> of the following: </a:t>
            </a:r>
            <a:r>
              <a:rPr lang="en-US" sz="1200">
                <a:ea typeface="+mn-lt"/>
                <a:cs typeface="+mn-lt"/>
              </a:rPr>
              <a:t>Provider ID, Client ID, Date of Service, Service, Units</a:t>
            </a:r>
            <a:endParaRPr lang="en-US" sz="1200" b="1"/>
          </a:p>
        </p:txBody>
      </p:sp>
      <p:cxnSp>
        <p:nvCxnSpPr>
          <p:cNvPr id="39" name="Connector: Elbow 38">
            <a:extLst>
              <a:ext uri="{FF2B5EF4-FFF2-40B4-BE49-F238E27FC236}">
                <a16:creationId xmlns:a16="http://schemas.microsoft.com/office/drawing/2014/main" id="{0E82FA05-B494-FE7F-4804-D7DAE772380F}"/>
              </a:ext>
              <a:ext uri="{C183D7F6-B498-43B3-948B-1728B52AA6E4}">
                <adec:decorative xmlns:adec="http://schemas.microsoft.com/office/drawing/2017/decorative" val="1"/>
              </a:ext>
            </a:extLst>
          </p:cNvPr>
          <p:cNvCxnSpPr/>
          <p:nvPr/>
        </p:nvCxnSpPr>
        <p:spPr>
          <a:xfrm flipH="1" flipV="1">
            <a:off x="8543983" y="4715435"/>
            <a:ext cx="963653" cy="21515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Checkmark with solid fill">
            <a:extLst>
              <a:ext uri="{FF2B5EF4-FFF2-40B4-BE49-F238E27FC236}">
                <a16:creationId xmlns:a16="http://schemas.microsoft.com/office/drawing/2014/main" id="{FD0E0C7C-447E-8557-8134-33F19557430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27059" y="4518833"/>
            <a:ext cx="681567" cy="660400"/>
          </a:xfrm>
          <a:prstGeom prst="rect">
            <a:avLst/>
          </a:prstGeom>
        </p:spPr>
      </p:pic>
      <p:cxnSp>
        <p:nvCxnSpPr>
          <p:cNvPr id="33" name="Straight Arrow Connector 32">
            <a:extLst>
              <a:ext uri="{FF2B5EF4-FFF2-40B4-BE49-F238E27FC236}">
                <a16:creationId xmlns:a16="http://schemas.microsoft.com/office/drawing/2014/main" id="{21006CE2-7781-C313-CA85-DCD196CC4803}"/>
              </a:ext>
              <a:ext uri="{C183D7F6-B498-43B3-948B-1728B52AA6E4}">
                <adec:decorative xmlns:adec="http://schemas.microsoft.com/office/drawing/2017/decorative" val="1"/>
              </a:ext>
            </a:extLst>
          </p:cNvPr>
          <p:cNvCxnSpPr/>
          <p:nvPr/>
        </p:nvCxnSpPr>
        <p:spPr>
          <a:xfrm flipH="1">
            <a:off x="7182336" y="4881888"/>
            <a:ext cx="561349" cy="3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13">
            <a:extLst>
              <a:ext uri="{FF2B5EF4-FFF2-40B4-BE49-F238E27FC236}">
                <a16:creationId xmlns:a16="http://schemas.microsoft.com/office/drawing/2014/main" id="{53F3CF8C-E84C-AA2B-0426-32934D9FE4A9}"/>
              </a:ext>
            </a:extLst>
          </p:cNvPr>
          <p:cNvSpPr txBox="1"/>
          <p:nvPr/>
        </p:nvSpPr>
        <p:spPr>
          <a:xfrm>
            <a:off x="2014783" y="4652779"/>
            <a:ext cx="515571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Visit: Is in a Verified status and contains the following data which matches the claim: Provider ID, Client ID, Date of Service, Service, Units</a:t>
            </a:r>
          </a:p>
        </p:txBody>
      </p:sp>
      <p:sp>
        <p:nvSpPr>
          <p:cNvPr id="37" name="Octagon 36">
            <a:extLst>
              <a:ext uri="{FF2B5EF4-FFF2-40B4-BE49-F238E27FC236}">
                <a16:creationId xmlns:a16="http://schemas.microsoft.com/office/drawing/2014/main" id="{0AEA91C8-880D-C32E-26AB-0B6C8136EC57}"/>
              </a:ext>
            </a:extLst>
          </p:cNvPr>
          <p:cNvSpPr/>
          <p:nvPr/>
        </p:nvSpPr>
        <p:spPr>
          <a:xfrm>
            <a:off x="1554089" y="4984581"/>
            <a:ext cx="645458" cy="564776"/>
          </a:xfrm>
          <a:prstGeom prst="octag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End</a:t>
            </a:r>
          </a:p>
        </p:txBody>
      </p:sp>
      <p:sp>
        <p:nvSpPr>
          <p:cNvPr id="3" name="Slide Number Placeholder 4">
            <a:extLst>
              <a:ext uri="{FF2B5EF4-FFF2-40B4-BE49-F238E27FC236}">
                <a16:creationId xmlns:a16="http://schemas.microsoft.com/office/drawing/2014/main" id="{A9901E36-4006-A993-7071-DC162E68B799}"/>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37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42C27-B43A-9B69-4E68-143386C670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B1E131-BB7D-0D94-7D04-6AF7B10970C3}"/>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08E4C5-A66C-E3B9-4020-0079494405B1}"/>
              </a:ext>
            </a:extLst>
          </p:cNvPr>
          <p:cNvSpPr>
            <a:spLocks noGrp="1"/>
          </p:cNvSpPr>
          <p:nvPr>
            <p:ph type="title"/>
          </p:nvPr>
        </p:nvSpPr>
        <p:spPr>
          <a:prstGeom prst="rect">
            <a:avLst/>
          </a:prstGeom>
        </p:spPr>
        <p:txBody>
          <a:bodyPr lIns="91440" tIns="45720" rIns="91440" bIns="45720" anchor="ctr"/>
          <a:lstStyle/>
          <a:p>
            <a:r>
              <a:rPr lang="en-US">
                <a:latin typeface="Graphik"/>
              </a:rPr>
              <a:t>How to Research Claims Mismatches</a:t>
            </a:r>
            <a:endParaRPr lang="en-US" noProof="0"/>
          </a:p>
        </p:txBody>
      </p:sp>
    </p:spTree>
    <p:extLst>
      <p:ext uri="{BB962C8B-B14F-4D97-AF65-F5344CB8AC3E}">
        <p14:creationId xmlns:p14="http://schemas.microsoft.com/office/powerpoint/2010/main" val="78444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7825-4747-8A6C-62DA-6CC89B96A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A423F-8C83-4F61-DA43-AEBB8A16EEF0}"/>
              </a:ext>
            </a:extLst>
          </p:cNvPr>
          <p:cNvSpPr>
            <a:spLocks noGrp="1"/>
          </p:cNvSpPr>
          <p:nvPr>
            <p:ph type="title"/>
          </p:nvPr>
        </p:nvSpPr>
        <p:spPr>
          <a:xfrm>
            <a:off x="345497" y="285992"/>
            <a:ext cx="11805228" cy="703140"/>
          </a:xfrm>
          <a:prstGeom prst="rect">
            <a:avLst/>
          </a:prstGeom>
        </p:spPr>
        <p:txBody>
          <a:bodyPr anchor="t"/>
          <a:lstStyle/>
          <a:p>
            <a:r>
              <a:rPr lang="en-US" sz="3200" b="1">
                <a:solidFill>
                  <a:schemeClr val="bg1"/>
                </a:solidFill>
                <a:ea typeface="Lato" panose="020F0502020204030203" pitchFamily="34" charset="0"/>
                <a:cs typeface="Lato" panose="020F0502020204030203" pitchFamily="34" charset="0"/>
              </a:rPr>
              <a:t>Reason Codes &amp; Edits on Remittance Advice (RA)</a:t>
            </a:r>
          </a:p>
        </p:txBody>
      </p:sp>
      <p:graphicFrame>
        <p:nvGraphicFramePr>
          <p:cNvPr id="4" name="Table 3">
            <a:extLst>
              <a:ext uri="{FF2B5EF4-FFF2-40B4-BE49-F238E27FC236}">
                <a16:creationId xmlns:a16="http://schemas.microsoft.com/office/drawing/2014/main" id="{E8B30F56-FAAA-31C7-2EF9-27843E41B400}"/>
              </a:ext>
            </a:extLst>
          </p:cNvPr>
          <p:cNvGraphicFramePr>
            <a:graphicFrameLocks noGrp="1"/>
          </p:cNvGraphicFramePr>
          <p:nvPr>
            <p:extLst>
              <p:ext uri="{D42A27DB-BD31-4B8C-83A1-F6EECF244321}">
                <p14:modId xmlns:p14="http://schemas.microsoft.com/office/powerpoint/2010/main" val="4075284794"/>
              </p:ext>
            </p:extLst>
          </p:nvPr>
        </p:nvGraphicFramePr>
        <p:xfrm>
          <a:off x="345497" y="990601"/>
          <a:ext cx="11389303" cy="4605704"/>
        </p:xfrm>
        <a:graphic>
          <a:graphicData uri="http://schemas.openxmlformats.org/drawingml/2006/table">
            <a:tbl>
              <a:tblPr firstRow="1"/>
              <a:tblGrid>
                <a:gridCol w="1693795">
                  <a:extLst>
                    <a:ext uri="{9D8B030D-6E8A-4147-A177-3AD203B41FA5}">
                      <a16:colId xmlns:a16="http://schemas.microsoft.com/office/drawing/2014/main" val="918520787"/>
                    </a:ext>
                  </a:extLst>
                </a:gridCol>
                <a:gridCol w="1576983">
                  <a:extLst>
                    <a:ext uri="{9D8B030D-6E8A-4147-A177-3AD203B41FA5}">
                      <a16:colId xmlns:a16="http://schemas.microsoft.com/office/drawing/2014/main" val="1536508215"/>
                    </a:ext>
                  </a:extLst>
                </a:gridCol>
                <a:gridCol w="2044232">
                  <a:extLst>
                    <a:ext uri="{9D8B030D-6E8A-4147-A177-3AD203B41FA5}">
                      <a16:colId xmlns:a16="http://schemas.microsoft.com/office/drawing/2014/main" val="3646779889"/>
                    </a:ext>
                  </a:extLst>
                </a:gridCol>
                <a:gridCol w="3387588">
                  <a:extLst>
                    <a:ext uri="{9D8B030D-6E8A-4147-A177-3AD203B41FA5}">
                      <a16:colId xmlns:a16="http://schemas.microsoft.com/office/drawing/2014/main" val="1441974999"/>
                    </a:ext>
                  </a:extLst>
                </a:gridCol>
                <a:gridCol w="2686705">
                  <a:extLst>
                    <a:ext uri="{9D8B030D-6E8A-4147-A177-3AD203B41FA5}">
                      <a16:colId xmlns:a16="http://schemas.microsoft.com/office/drawing/2014/main" val="884276020"/>
                    </a:ext>
                  </a:extLst>
                </a:gridCol>
              </a:tblGrid>
              <a:tr h="401622">
                <a:tc>
                  <a:txBody>
                    <a:bodyPr/>
                    <a:lstStyle/>
                    <a:p>
                      <a:pPr algn="ctr" rtl="0" fontAlgn="base">
                        <a:lnSpc>
                          <a:spcPts val="1482"/>
                        </a:lnSpc>
                        <a:spcBef>
                          <a:spcPts val="600"/>
                        </a:spcBef>
                        <a:spcAft>
                          <a:spcPts val="600"/>
                        </a:spcAft>
                        <a:buNone/>
                      </a:pPr>
                      <a:r>
                        <a:rPr lang="en-US" sz="1050" b="1" i="0">
                          <a:solidFill>
                            <a:schemeClr val="bg1"/>
                          </a:solidFill>
                          <a:effectLst/>
                          <a:latin typeface="Graphik"/>
                          <a:ea typeface="Lato"/>
                          <a:cs typeface="Lato"/>
                        </a:rPr>
                        <a:t>Edit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74E88"/>
                    </a:solidFill>
                  </a:tcPr>
                </a:tc>
                <a:tc>
                  <a:txBody>
                    <a:bodyPr/>
                    <a:lstStyle/>
                    <a:p>
                      <a:pPr algn="ctr" rtl="0" fontAlgn="base">
                        <a:lnSpc>
                          <a:spcPts val="1482"/>
                        </a:lnSpc>
                        <a:spcBef>
                          <a:spcPts val="600"/>
                        </a:spcBef>
                        <a:spcAft>
                          <a:spcPts val="600"/>
                        </a:spcAft>
                        <a:buNone/>
                      </a:pPr>
                      <a:r>
                        <a:rPr lang="en-US" sz="1050" b="1" i="0">
                          <a:solidFill>
                            <a:schemeClr val="bg1"/>
                          </a:solidFill>
                          <a:effectLst/>
                          <a:latin typeface="Graphik"/>
                          <a:ea typeface="Lato"/>
                          <a:cs typeface="Lato"/>
                        </a:rPr>
                        <a:t>Edit Description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74E88"/>
                    </a:solidFill>
                  </a:tcPr>
                </a:tc>
                <a:tc>
                  <a:txBody>
                    <a:bodyPr/>
                    <a:lstStyle/>
                    <a:p>
                      <a:pPr algn="ctr" rtl="0" fontAlgn="base">
                        <a:lnSpc>
                          <a:spcPts val="1482"/>
                        </a:lnSpc>
                        <a:spcBef>
                          <a:spcPts val="600"/>
                        </a:spcBef>
                        <a:spcAft>
                          <a:spcPts val="600"/>
                        </a:spcAft>
                        <a:buNone/>
                      </a:pPr>
                      <a:r>
                        <a:rPr lang="en-US" sz="1050" b="1" i="0">
                          <a:solidFill>
                            <a:schemeClr val="bg1"/>
                          </a:solidFill>
                          <a:effectLst/>
                          <a:latin typeface="Graphik"/>
                          <a:ea typeface="Lato"/>
                          <a:cs typeface="Lato"/>
                        </a:rPr>
                        <a:t>EOB Health Care Claim Status Code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74E88"/>
                    </a:solidFill>
                  </a:tcPr>
                </a:tc>
                <a:tc>
                  <a:txBody>
                    <a:bodyPr/>
                    <a:lstStyle/>
                    <a:p>
                      <a:pPr algn="ctr" rtl="0" fontAlgn="base">
                        <a:lnSpc>
                          <a:spcPts val="1482"/>
                        </a:lnSpc>
                        <a:spcBef>
                          <a:spcPts val="600"/>
                        </a:spcBef>
                        <a:spcAft>
                          <a:spcPts val="600"/>
                        </a:spcAft>
                        <a:buNone/>
                      </a:pPr>
                      <a:r>
                        <a:rPr lang="en-US" sz="1050" b="1" i="0">
                          <a:solidFill>
                            <a:schemeClr val="bg1"/>
                          </a:solidFill>
                          <a:effectLst/>
                          <a:latin typeface="Graphik"/>
                          <a:ea typeface="Lato"/>
                          <a:cs typeface="Lato"/>
                        </a:rPr>
                        <a:t>Adjustment Reason Code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74E88"/>
                    </a:solidFill>
                  </a:tcPr>
                </a:tc>
                <a:tc>
                  <a:txBody>
                    <a:bodyPr/>
                    <a:lstStyle/>
                    <a:p>
                      <a:pPr algn="ctr" rtl="0" fontAlgn="base">
                        <a:lnSpc>
                          <a:spcPts val="1482"/>
                        </a:lnSpc>
                        <a:spcBef>
                          <a:spcPts val="600"/>
                        </a:spcBef>
                        <a:spcAft>
                          <a:spcPts val="600"/>
                        </a:spcAft>
                        <a:buNone/>
                      </a:pPr>
                      <a:r>
                        <a:rPr lang="en-US" sz="1050" b="1" i="0">
                          <a:solidFill>
                            <a:schemeClr val="bg1"/>
                          </a:solidFill>
                          <a:effectLst/>
                          <a:latin typeface="Graphik"/>
                          <a:ea typeface="Lato"/>
                          <a:cs typeface="Lato"/>
                        </a:rPr>
                        <a:t>Remark Code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74E88"/>
                    </a:solidFill>
                  </a:tcPr>
                </a:tc>
                <a:extLst>
                  <a:ext uri="{0D108BD9-81ED-4DB2-BD59-A6C34878D82A}">
                    <a16:rowId xmlns:a16="http://schemas.microsoft.com/office/drawing/2014/main" val="2564334519"/>
                  </a:ext>
                </a:extLst>
              </a:tr>
              <a:tr h="761056">
                <a:tc>
                  <a:txBody>
                    <a:bodyPr/>
                    <a:lstStyle/>
                    <a:p>
                      <a:pPr algn="l" rtl="0" fontAlgn="base">
                        <a:lnSpc>
                          <a:spcPts val="1275"/>
                        </a:lnSpc>
                        <a:spcBef>
                          <a:spcPts val="600"/>
                        </a:spcBef>
                        <a:spcAft>
                          <a:spcPts val="600"/>
                        </a:spcAft>
                        <a:buNone/>
                      </a:pPr>
                      <a:r>
                        <a:rPr lang="en-US" sz="1050" b="1" i="0">
                          <a:solidFill>
                            <a:srgbClr val="000000"/>
                          </a:solidFill>
                          <a:effectLst/>
                          <a:latin typeface="Graphik"/>
                          <a:ea typeface="Lato"/>
                          <a:cs typeface="Lato"/>
                        </a:rPr>
                        <a:t>2105: EVV Claim matches EVV Visit </a:t>
                      </a:r>
                      <a:r>
                        <a:rPr lang="en-US" sz="1050" b="0" i="0">
                          <a:effectLst/>
                          <a:latin typeface="Graphik"/>
                          <a:ea typeface="Lato"/>
                          <a:cs typeface="Lato"/>
                        </a:rPr>
                        <a:t>  </a:t>
                      </a:r>
                    </a:p>
                    <a:p>
                      <a:pPr algn="l" rtl="0" fontAlgn="base">
                        <a:lnSpc>
                          <a:spcPts val="1482"/>
                        </a:lnSpc>
                        <a:spcBef>
                          <a:spcPts val="600"/>
                        </a:spcBef>
                        <a:spcAft>
                          <a:spcPts val="600"/>
                        </a:spcAft>
                        <a:buNone/>
                      </a:pPr>
                      <a:r>
                        <a:rPr lang="en-US" sz="1050" b="0" i="0">
                          <a:effectLst/>
                          <a:latin typeface="Graphik"/>
                          <a:ea typeface="Lato"/>
                          <a:cs typeface="Lato"/>
                        </a:rPr>
                        <a: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The EVV units cover the claim detail. </a:t>
                      </a:r>
                    </a:p>
                    <a:p>
                      <a:pPr algn="l" rtl="0" fontAlgn="base">
                        <a:lnSpc>
                          <a:spcPts val="1482"/>
                        </a:lnSpc>
                        <a:spcBef>
                          <a:spcPts val="600"/>
                        </a:spcBef>
                        <a:spcAft>
                          <a:spcPts val="600"/>
                        </a:spcAft>
                        <a:buNone/>
                      </a:pPr>
                      <a:r>
                        <a:rPr lang="en-US" sz="1050" b="1" i="0">
                          <a:effectLst/>
                          <a:latin typeface="Graphik"/>
                          <a:ea typeface="Lato"/>
                          <a:cs typeface="Lato"/>
                        </a:rPr>
                        <a:t> </a:t>
                      </a:r>
                      <a:r>
                        <a:rPr lang="en-US" sz="1050" b="0" i="0">
                          <a:effectLst/>
                          <a:latin typeface="Graphik"/>
                          <a:ea typeface="Lato"/>
                          <a:cs typeface="Lato"/>
                        </a:rPr>
                        <a: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20 – ACCEPTED FOR PROCESSING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193 – ORIGINAL PAYMENT DECISION IS BEING MAINTAINED. UPON REVIEW, IT WAS DETERMINED THAT THIS CLAIM WAS PROCESSED PROPERLY.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349"/>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N883 - ALERT: PROCEESSED ACCORDING TO STATE LAW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1807810"/>
                  </a:ext>
                </a:extLst>
              </a:tr>
              <a:tr h="1237856">
                <a:tc>
                  <a:txBody>
                    <a:bodyPr/>
                    <a:lstStyle/>
                    <a:p>
                      <a:pPr algn="l" rtl="0" fontAlgn="base">
                        <a:lnSpc>
                          <a:spcPts val="1275"/>
                        </a:lnSpc>
                        <a:spcBef>
                          <a:spcPts val="600"/>
                        </a:spcBef>
                        <a:spcAft>
                          <a:spcPts val="600"/>
                        </a:spcAft>
                        <a:buNone/>
                      </a:pPr>
                      <a:r>
                        <a:rPr lang="en-US" sz="1050" b="1" i="0">
                          <a:solidFill>
                            <a:srgbClr val="000000"/>
                          </a:solidFill>
                          <a:effectLst/>
                          <a:latin typeface="Graphik"/>
                          <a:ea typeface="Lato"/>
                          <a:cs typeface="Lato"/>
                        </a:rPr>
                        <a:t>2106: EVV Visit Units Less Than EVV Claim Units</a:t>
                      </a:r>
                      <a:r>
                        <a:rPr lang="en-US" sz="1050" b="0" i="0">
                          <a:solidFill>
                            <a:srgbClr val="000000"/>
                          </a:solidFill>
                          <a:effectLst/>
                          <a:latin typeface="Graphik"/>
                          <a:ea typeface="Lato"/>
                          <a:cs typeface="Lato"/>
                        </a:rPr>
                        <a:t> </a:t>
                      </a:r>
                      <a:endParaRPr lang="en-US" sz="1050" b="0" i="0">
                        <a:effectLst/>
                        <a:latin typeface="Graphik" panose="020B0503030202060203" pitchFamily="34" charset="0"/>
                        <a:ea typeface="Lato" panose="020F0502020204030203" pitchFamily="34" charset="0"/>
                        <a:cs typeface="Lato" panose="020F0502020204030203" pitchFamily="34" charset="0"/>
                      </a:endParaRPr>
                    </a:p>
                    <a:p>
                      <a:pPr algn="l" rtl="0" fontAlgn="base">
                        <a:lnSpc>
                          <a:spcPts val="1482"/>
                        </a:lnSpc>
                        <a:spcBef>
                          <a:spcPts val="600"/>
                        </a:spcBef>
                        <a:spcAft>
                          <a:spcPts val="600"/>
                        </a:spcAft>
                        <a:buNone/>
                      </a:pPr>
                      <a:r>
                        <a:rPr lang="en-US" sz="1050" b="0" i="0">
                          <a:effectLst/>
                          <a:latin typeface="Graphik"/>
                          <a:ea typeface="Lato"/>
                          <a:cs typeface="Lato"/>
                        </a:rPr>
                        <a:t>  </a:t>
                      </a:r>
                    </a:p>
                    <a:p>
                      <a:pPr algn="l" rtl="0" fontAlgn="base">
                        <a:lnSpc>
                          <a:spcPts val="1482"/>
                        </a:lnSpc>
                        <a:spcBef>
                          <a:spcPts val="600"/>
                        </a:spcBef>
                        <a:spcAft>
                          <a:spcPts val="600"/>
                        </a:spcAft>
                        <a:buNone/>
                      </a:pPr>
                      <a:r>
                        <a:rPr lang="en-US" sz="1050" b="0" i="0">
                          <a:effectLst/>
                          <a:latin typeface="Graphik"/>
                          <a:ea typeface="Lato"/>
                          <a:cs typeface="Lato"/>
                        </a:rPr>
                        <a: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The EVV units are less than the billed units and do not cover the detail lines. </a:t>
                      </a:r>
                    </a:p>
                    <a:p>
                      <a:pPr algn="l" rtl="0" fontAlgn="base">
                        <a:lnSpc>
                          <a:spcPts val="1482"/>
                        </a:lnSpc>
                        <a:spcBef>
                          <a:spcPts val="600"/>
                        </a:spcBef>
                        <a:spcAft>
                          <a:spcPts val="600"/>
                        </a:spcAft>
                        <a:buNone/>
                      </a:pPr>
                      <a:r>
                        <a:rPr lang="en-US" sz="1050" b="1" i="0">
                          <a:effectLst/>
                          <a:latin typeface="Graphik"/>
                          <a:ea typeface="Lato"/>
                          <a:cs typeface="Lato"/>
                        </a:rPr>
                        <a:t> </a:t>
                      </a:r>
                      <a:r>
                        <a:rPr lang="en-US" sz="1050" b="0" i="0">
                          <a:effectLst/>
                          <a:latin typeface="Graphik"/>
                          <a:ea typeface="Lato"/>
                          <a:cs typeface="Lato"/>
                        </a:rPr>
                        <a: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784- ELECTRONIC VISIT VERIFICATION CRITERIA DO NOT MATCH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272- COVERAGE/PROGRAM GUIDELINES WERE NOT MET </a:t>
                      </a:r>
                    </a:p>
                    <a:p>
                      <a:pPr algn="l" rtl="0" fontAlgn="base">
                        <a:lnSpc>
                          <a:spcPts val="1482"/>
                        </a:lnSpc>
                        <a:spcBef>
                          <a:spcPts val="600"/>
                        </a:spcBef>
                        <a:spcAft>
                          <a:spcPts val="600"/>
                        </a:spcAft>
                        <a:buNone/>
                      </a:pPr>
                      <a:r>
                        <a:rPr lang="en-US" sz="1050" b="0" i="0">
                          <a:effectLst/>
                          <a:latin typeface="Graphik"/>
                          <a:ea typeface="Lato"/>
                          <a:cs typeface="Lato"/>
                        </a:rPr>
                        <a:t>  </a:t>
                      </a:r>
                    </a:p>
                    <a:p>
                      <a:pPr algn="l" rtl="0" fontAlgn="base">
                        <a:lnSpc>
                          <a:spcPts val="1482"/>
                        </a:lnSpc>
                        <a:spcBef>
                          <a:spcPts val="600"/>
                        </a:spcBef>
                        <a:spcAft>
                          <a:spcPts val="600"/>
                        </a:spcAft>
                        <a:buNone/>
                      </a:pPr>
                      <a:r>
                        <a:rPr lang="en-US" sz="1050" b="0" i="0">
                          <a:effectLst/>
                          <a:latin typeface="Graphik"/>
                          <a:ea typeface="Lato"/>
                          <a:cs typeface="Lato"/>
                        </a:rPr>
                        <a: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N820: EVV SYSTEM UNITS DO NOT MEET REQUIREMENTS OF VISIT </a:t>
                      </a:r>
                    </a:p>
                    <a:p>
                      <a:pPr algn="l" rtl="0" fontAlgn="base">
                        <a:lnSpc>
                          <a:spcPts val="1482"/>
                        </a:lnSpc>
                        <a:spcBef>
                          <a:spcPts val="600"/>
                        </a:spcBef>
                        <a:spcAft>
                          <a:spcPts val="600"/>
                        </a:spcAft>
                        <a:buNone/>
                      </a:pPr>
                      <a:r>
                        <a:rPr lang="en-US" sz="1050" b="0" i="0">
                          <a:effectLst/>
                          <a:latin typeface="Graphik"/>
                          <a:ea typeface="Lato"/>
                          <a:cs typeface="Lato"/>
                        </a:rPr>
                        <a:t>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7086074"/>
                  </a:ext>
                </a:extLst>
              </a:tr>
              <a:tr h="602741">
                <a:tc>
                  <a:txBody>
                    <a:bodyPr/>
                    <a:lstStyle/>
                    <a:p>
                      <a:pPr algn="l" rtl="0" fontAlgn="base">
                        <a:lnSpc>
                          <a:spcPts val="1482"/>
                        </a:lnSpc>
                        <a:spcBef>
                          <a:spcPts val="600"/>
                        </a:spcBef>
                        <a:spcAft>
                          <a:spcPts val="600"/>
                        </a:spcAft>
                        <a:buNone/>
                      </a:pPr>
                      <a:r>
                        <a:rPr lang="en-US" sz="1050" b="1" i="0">
                          <a:solidFill>
                            <a:srgbClr val="000000"/>
                          </a:solidFill>
                          <a:effectLst/>
                          <a:latin typeface="Graphik"/>
                          <a:ea typeface="Lato"/>
                          <a:cs typeface="Lato"/>
                        </a:rPr>
                        <a:t>2107: EVV UNTS &gt; UNITS ALLOWED </a:t>
                      </a:r>
                      <a:r>
                        <a:rPr lang="en-US" sz="1050" b="0" i="0">
                          <a:solidFill>
                            <a:srgbClr val="000000"/>
                          </a:solidFill>
                          <a:effectLst/>
                          <a:latin typeface="Graphik"/>
                          <a:ea typeface="Lato"/>
                          <a:cs typeface="Lato"/>
                        </a:rPr>
                        <a:t> </a:t>
                      </a:r>
                      <a:endParaRPr lang="en-US" sz="1050" b="0" i="0">
                        <a:effectLst/>
                        <a:latin typeface="Graphik"/>
                        <a:ea typeface="Lato"/>
                        <a:cs typeface="Lato"/>
                      </a:endParaRP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The EVV units are more than enough to cover the billed units.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20- ACCEPTED FOR PROCESSING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193 – ORIGINAL PAYMENT DECISION IS BEING MAINTAINED. UPON REVIEW, IT WAS DETERMINED THAT THIS CLAIM WAS PROCESSED PROPERLY.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spcBef>
                          <a:spcPts val="600"/>
                        </a:spcBef>
                        <a:spcAft>
                          <a:spcPts val="600"/>
                        </a:spcAft>
                        <a:buNone/>
                      </a:pPr>
                      <a:r>
                        <a:rPr lang="en-US" sz="1050" b="0" i="0">
                          <a:effectLst/>
                          <a:latin typeface="Graphik" panose="020B0503030202060203" pitchFamily="34" charset="0"/>
                          <a:ea typeface="Lato" panose="020F0502020204030203" pitchFamily="34" charset="0"/>
                          <a:cs typeface="Lato" panose="020F0502020204030203" pitchFamily="34" charset="0"/>
                        </a:rPr>
                        <a:t>N883 - ALERT: PROCEESSED ACCORDING TO STATE LAW </a:t>
                      </a:r>
                    </a:p>
                  </a:txBody>
                  <a:tcPr marL="24999" marR="24999" marT="12499" marB="12499"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584765"/>
                  </a:ext>
                </a:extLst>
              </a:tr>
              <a:tr h="999688">
                <a:tc>
                  <a:txBody>
                    <a:bodyPr/>
                    <a:lstStyle/>
                    <a:p>
                      <a:pPr algn="l" rtl="0" fontAlgn="base">
                        <a:lnSpc>
                          <a:spcPts val="1275"/>
                        </a:lnSpc>
                        <a:buNone/>
                      </a:pPr>
                      <a:r>
                        <a:rPr lang="en-US" sz="1050" b="1" i="0">
                          <a:solidFill>
                            <a:srgbClr val="000000"/>
                          </a:solidFill>
                          <a:effectLst/>
                          <a:latin typeface="Graphik"/>
                          <a:ea typeface="Lato"/>
                          <a:cs typeface="Lato"/>
                        </a:rPr>
                        <a:t>2108: No EVV Visit Found to match the EVV Claim</a:t>
                      </a:r>
                      <a:r>
                        <a:rPr lang="en-US" sz="1050" b="0" i="0">
                          <a:solidFill>
                            <a:srgbClr val="000000"/>
                          </a:solidFill>
                          <a:effectLst/>
                          <a:latin typeface="Graphik"/>
                          <a:ea typeface="Lato"/>
                          <a:cs typeface="Lato"/>
                        </a:rPr>
                        <a:t> </a:t>
                      </a:r>
                      <a:endParaRPr lang="en-US" sz="1050" b="0" i="0">
                        <a:effectLst/>
                        <a:latin typeface="Graphik"/>
                        <a:ea typeface="Lato"/>
                        <a:cs typeface="Lato"/>
                      </a:endParaRPr>
                    </a:p>
                    <a:p>
                      <a:pPr algn="l" rtl="0" fontAlgn="base">
                        <a:lnSpc>
                          <a:spcPts val="1482"/>
                        </a:lnSpc>
                        <a:buNone/>
                      </a:pPr>
                      <a:endParaRPr lang="en-US" sz="1050" b="0" i="0">
                        <a:effectLst/>
                        <a:latin typeface="Graphik"/>
                        <a:ea typeface="Lato"/>
                        <a:cs typeface="Lato"/>
                      </a:endParaRP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The EVV visit not found.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784- ELECTRONIC VISIT VERIFICATION CRITERIA DO NOT MATCH  </a:t>
                      </a:r>
                    </a:p>
                    <a:p>
                      <a:pPr algn="l" rtl="0" fontAlgn="base">
                        <a:lnSpc>
                          <a:spcPts val="1482"/>
                        </a:lnSpc>
                        <a:buNone/>
                      </a:pPr>
                      <a:r>
                        <a:rPr lang="en-US" sz="1050" b="0" i="0">
                          <a:effectLst/>
                          <a:latin typeface="Graphik"/>
                          <a:ea typeface="Lato"/>
                          <a:cs typeface="Lato"/>
                        </a:rPr>
                        <a:t>  </a:t>
                      </a:r>
                    </a:p>
                    <a:p>
                      <a:pPr algn="l" rtl="0" fontAlgn="base">
                        <a:lnSpc>
                          <a:spcPts val="1482"/>
                        </a:lnSpc>
                        <a:buNone/>
                      </a:pPr>
                      <a:r>
                        <a:rPr lang="en-US" sz="1050" b="0" i="0">
                          <a:effectLst/>
                          <a:latin typeface="Graphik"/>
                          <a:ea typeface="Lato"/>
                          <a:cs typeface="Lato"/>
                        </a:rPr>
                        <a:t>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272- COVERAGE/PROGRAM GUIDELINES WERE NOT MET </a:t>
                      </a:r>
                    </a:p>
                    <a:p>
                      <a:pPr algn="l" rtl="0" fontAlgn="base">
                        <a:lnSpc>
                          <a:spcPts val="1482"/>
                        </a:lnSpc>
                        <a:buNone/>
                      </a:pPr>
                      <a:r>
                        <a:rPr lang="en-US" sz="1050" b="0" i="0">
                          <a:effectLst/>
                          <a:latin typeface="Graphik"/>
                          <a:ea typeface="Lato"/>
                          <a:cs typeface="Lato"/>
                        </a:rPr>
                        <a:t>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N821- ELECTRONIC VISIT VERIFICATION SYSTEM VISIT NOT FOUND. </a:t>
                      </a:r>
                    </a:p>
                    <a:p>
                      <a:pPr algn="l" rtl="0" fontAlgn="base">
                        <a:lnSpc>
                          <a:spcPts val="1482"/>
                        </a:lnSpc>
                        <a:buNone/>
                      </a:pPr>
                      <a:r>
                        <a:rPr lang="en-US" sz="1050" b="0" i="0">
                          <a:effectLst/>
                          <a:latin typeface="Graphik"/>
                          <a:ea typeface="Lato"/>
                          <a:cs typeface="Lato"/>
                        </a:rPr>
                        <a:t>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9095909"/>
                  </a:ext>
                </a:extLst>
              </a:tr>
              <a:tr h="602741">
                <a:tc>
                  <a:txBody>
                    <a:bodyPr/>
                    <a:lstStyle/>
                    <a:p>
                      <a:pPr algn="l" rtl="0" fontAlgn="base">
                        <a:lnSpc>
                          <a:spcPts val="1275"/>
                        </a:lnSpc>
                        <a:buNone/>
                      </a:pPr>
                      <a:r>
                        <a:rPr lang="en-US" sz="1050" b="1" i="0">
                          <a:solidFill>
                            <a:srgbClr val="000000"/>
                          </a:solidFill>
                          <a:effectLst/>
                          <a:latin typeface="Graphik"/>
                          <a:ea typeface="Lato"/>
                          <a:cs typeface="Lato"/>
                        </a:rPr>
                        <a:t>2109: EVV visit to EVV Claim Mismatch</a:t>
                      </a:r>
                      <a:r>
                        <a:rPr lang="en-US" sz="1050" b="0" i="0">
                          <a:solidFill>
                            <a:srgbClr val="000000"/>
                          </a:solidFill>
                          <a:effectLst/>
                          <a:latin typeface="Graphik"/>
                          <a:ea typeface="Lato"/>
                          <a:cs typeface="Lato"/>
                        </a:rPr>
                        <a:t> </a:t>
                      </a:r>
                      <a:endParaRPr lang="en-US" sz="1050" b="0" i="0">
                        <a:effectLst/>
                        <a:latin typeface="Graphik"/>
                        <a:ea typeface="Lato"/>
                        <a:cs typeface="Lato"/>
                      </a:endParaRPr>
                    </a:p>
                    <a:p>
                      <a:pPr algn="l" rtl="0" fontAlgn="base">
                        <a:lnSpc>
                          <a:spcPts val="1482"/>
                        </a:lnSpc>
                        <a:buNone/>
                      </a:pPr>
                      <a:endParaRPr lang="en-US" sz="1050" b="0" i="0">
                        <a:effectLst/>
                        <a:latin typeface="Graphik" panose="020B0503030202060203" pitchFamily="34" charset="0"/>
                        <a:ea typeface="Lato" panose="020F0502020204030203" pitchFamily="34" charset="0"/>
                        <a:cs typeface="Lato" panose="020F0502020204030203" pitchFamily="34" charset="0"/>
                      </a:endParaRP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At least one of the 6 required visit elements not matching.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784- ELECTRONIC VISIT VERIFICATION CRITERIA DO NOT MATCH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272- COVERAGE/PROGRAM GUIDELINES WERE NOT MET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base">
                        <a:lnSpc>
                          <a:spcPts val="1482"/>
                        </a:lnSpc>
                        <a:buNone/>
                      </a:pPr>
                      <a:r>
                        <a:rPr lang="en-US" sz="1050" b="0" i="0">
                          <a:effectLst/>
                          <a:latin typeface="Graphik" panose="020B0503030202060203" pitchFamily="34" charset="0"/>
                          <a:ea typeface="Lato" panose="020F0502020204030203" pitchFamily="34" charset="0"/>
                          <a:cs typeface="Lato" panose="020F0502020204030203" pitchFamily="34" charset="0"/>
                        </a:rPr>
                        <a:t>N820: EVV SYSTEM UNITS DO NOT MEET REQUIREMENTS OF VISIT </a:t>
                      </a:r>
                    </a:p>
                  </a:txBody>
                  <a:tcPr marL="24999" marR="24999" marT="12499" marB="12499">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2779767"/>
                  </a:ext>
                </a:extLst>
              </a:tr>
            </a:tbl>
          </a:graphicData>
        </a:graphic>
      </p:graphicFrame>
      <p:sp>
        <p:nvSpPr>
          <p:cNvPr id="6" name="TextBox 5">
            <a:extLst>
              <a:ext uri="{FF2B5EF4-FFF2-40B4-BE49-F238E27FC236}">
                <a16:creationId xmlns:a16="http://schemas.microsoft.com/office/drawing/2014/main" id="{E2085C07-138F-2850-3BD7-8E48FD14640A}"/>
              </a:ext>
            </a:extLst>
          </p:cNvPr>
          <p:cNvSpPr txBox="1"/>
          <p:nvPr/>
        </p:nvSpPr>
        <p:spPr>
          <a:xfrm>
            <a:off x="345497" y="5905500"/>
            <a:ext cx="11389302" cy="584775"/>
          </a:xfrm>
          <a:prstGeom prst="rect">
            <a:avLst/>
          </a:prstGeom>
          <a:noFill/>
        </p:spPr>
        <p:txBody>
          <a:bodyPr wrap="square">
            <a:spAutoFit/>
          </a:bodyPr>
          <a:lstStyle/>
          <a:p>
            <a:r>
              <a:rPr lang="en-US" sz="1600" b="1">
                <a:latin typeface="Graphik" panose="020B0503030202060203" pitchFamily="34" charset="0"/>
                <a:ea typeface="Lato" panose="020F0502020204030203" pitchFamily="34" charset="0"/>
                <a:cs typeface="Lato" panose="020F0502020204030203" pitchFamily="34" charset="0"/>
              </a:rPr>
              <a:t>For more detailed information on MA EVV claims errors and examples of what codes may be visible on the RA, please reference the </a:t>
            </a:r>
            <a:r>
              <a:rPr lang="en-US" sz="1600" b="1">
                <a:latin typeface="Graphik" panose="020B0503030202060203" pitchFamily="34" charset="0"/>
                <a:ea typeface="Lato" panose="020F0502020204030203" pitchFamily="34" charset="0"/>
                <a:cs typeface="Lato" panose="020F0502020204030203" pitchFamily="34" charset="0"/>
                <a:hlinkClick r:id="rId3"/>
              </a:rPr>
              <a:t>Massachusetts Electronic Visit Verification (EVV) Edits and Reason Codes</a:t>
            </a:r>
            <a:r>
              <a:rPr lang="en-US" sz="1600" b="1">
                <a:latin typeface="Graphik" panose="020B0503030202060203" pitchFamily="34" charset="0"/>
                <a:ea typeface="Lato" panose="020F0502020204030203" pitchFamily="34" charset="0"/>
                <a:cs typeface="Lato" panose="020F0502020204030203" pitchFamily="34" charset="0"/>
              </a:rPr>
              <a:t>.</a:t>
            </a:r>
          </a:p>
        </p:txBody>
      </p:sp>
      <p:sp>
        <p:nvSpPr>
          <p:cNvPr id="5" name="Slide Number Placeholder 4">
            <a:extLst>
              <a:ext uri="{FF2B5EF4-FFF2-40B4-BE49-F238E27FC236}">
                <a16:creationId xmlns:a16="http://schemas.microsoft.com/office/drawing/2014/main" id="{5ADBCBBE-D932-5236-9D97-EB6FE37059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678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168AC-72EF-8E0C-7FD8-5802964F6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6BA0A-1B26-3E17-6EB4-34B45FBD6953}"/>
              </a:ext>
            </a:extLst>
          </p:cNvPr>
          <p:cNvSpPr>
            <a:spLocks noGrp="1"/>
          </p:cNvSpPr>
          <p:nvPr>
            <p:ph type="title"/>
          </p:nvPr>
        </p:nvSpPr>
        <p:spPr>
          <a:xfrm>
            <a:off x="346142" y="282603"/>
            <a:ext cx="11111346" cy="662782"/>
          </a:xfrm>
          <a:prstGeom prst="rect">
            <a:avLst/>
          </a:prstGeom>
        </p:spPr>
        <p:txBody>
          <a:bodyPr anchor="t"/>
          <a:lstStyle/>
          <a:p>
            <a:r>
              <a:rPr lang="en-US" sz="3200" b="1">
                <a:solidFill>
                  <a:schemeClr val="bg1"/>
                </a:solidFill>
                <a:ea typeface="Lato" panose="020F0502020204030203" pitchFamily="34" charset="0"/>
                <a:cs typeface="Lato" panose="020F0502020204030203" pitchFamily="34" charset="0"/>
              </a:rPr>
              <a:t>Conduct Visit Maintenance for EVV Related Errors</a:t>
            </a:r>
          </a:p>
        </p:txBody>
      </p:sp>
      <p:sp>
        <p:nvSpPr>
          <p:cNvPr id="9" name="TextBox 8">
            <a:extLst>
              <a:ext uri="{FF2B5EF4-FFF2-40B4-BE49-F238E27FC236}">
                <a16:creationId xmlns:a16="http://schemas.microsoft.com/office/drawing/2014/main" id="{EB6836E8-33DE-0E62-9E34-4A9DC3DEBFAA}"/>
              </a:ext>
            </a:extLst>
          </p:cNvPr>
          <p:cNvSpPr txBox="1"/>
          <p:nvPr/>
        </p:nvSpPr>
        <p:spPr>
          <a:xfrm>
            <a:off x="346142" y="990600"/>
            <a:ext cx="11388658" cy="646331"/>
          </a:xfrm>
          <a:prstGeom prst="rect">
            <a:avLst/>
          </a:prstGeom>
          <a:noFill/>
        </p:spPr>
        <p:txBody>
          <a:bodyPr wrap="square">
            <a:spAutoFit/>
          </a:bodyPr>
          <a:lstStyle/>
          <a:p>
            <a:r>
              <a:rPr lang="en-US" b="1"/>
              <a:t>Providers can update visits with correct information that will allow claims identified with errors to match. Make sure to first identify the point of data that is incorrect and needs to be updated. </a:t>
            </a:r>
          </a:p>
        </p:txBody>
      </p:sp>
      <p:sp>
        <p:nvSpPr>
          <p:cNvPr id="7" name="TextBox 6">
            <a:extLst>
              <a:ext uri="{FF2B5EF4-FFF2-40B4-BE49-F238E27FC236}">
                <a16:creationId xmlns:a16="http://schemas.microsoft.com/office/drawing/2014/main" id="{AC2A9E78-C2B7-6F28-F1B5-8FC8494BDB0E}"/>
              </a:ext>
            </a:extLst>
          </p:cNvPr>
          <p:cNvSpPr txBox="1"/>
          <p:nvPr/>
        </p:nvSpPr>
        <p:spPr>
          <a:xfrm>
            <a:off x="346143" y="1572977"/>
            <a:ext cx="11388657" cy="4222433"/>
          </a:xfrm>
          <a:prstGeom prst="roundRect">
            <a:avLst/>
          </a:prstGeom>
          <a:solidFill>
            <a:schemeClr val="bg1">
              <a:lumMod val="85000"/>
            </a:schemeClr>
          </a:solidFill>
        </p:spPr>
        <p:txBody>
          <a:bodyPr wrap="square" lIns="91440" tIns="45720" rIns="91440" bIns="45720" anchor="ctr">
            <a:spAutoFit/>
          </a:bodyPr>
          <a:lstStyle/>
          <a:p>
            <a:pPr algn="ctr"/>
            <a:r>
              <a:rPr lang="en-US" b="1"/>
              <a:t>For Claims that have EOB 784 Error on the RA: </a:t>
            </a:r>
            <a:endParaRPr lang="en-US"/>
          </a:p>
          <a:p>
            <a:pPr algn="ctr"/>
            <a:endParaRPr lang="en-US" sz="1600"/>
          </a:p>
          <a:p>
            <a:pPr marL="285750" indent="-285750">
              <a:buFont typeface="Arial"/>
              <a:buChar char="•"/>
            </a:pPr>
            <a:r>
              <a:rPr lang="en-US" sz="1600">
                <a:latin typeface="Graphik"/>
                <a:ea typeface="Lato"/>
                <a:cs typeface="Segoe UI"/>
              </a:rPr>
              <a:t>Navigate to your Sandata EVV or Aggregator platform  </a:t>
            </a:r>
          </a:p>
          <a:p>
            <a:pPr marL="285750" indent="-285750">
              <a:buFont typeface="Arial"/>
              <a:buChar char="•"/>
            </a:pPr>
            <a:r>
              <a:rPr lang="en-US" sz="1600">
                <a:latin typeface="Graphik"/>
                <a:ea typeface="Lato"/>
                <a:cs typeface="Segoe UI"/>
              </a:rPr>
              <a:t>Search for the visit in the Visit Maintenance section or pull the Detail Visit Maintenance Report </a:t>
            </a:r>
          </a:p>
          <a:p>
            <a:endParaRPr lang="en-US" sz="1600" b="1">
              <a:latin typeface="Graphik"/>
              <a:ea typeface="Lato"/>
              <a:cs typeface="Segoe UI"/>
            </a:endParaRPr>
          </a:p>
          <a:p>
            <a:r>
              <a:rPr lang="en-US" sz="1600" b="1">
                <a:latin typeface="Graphik"/>
                <a:ea typeface="Lato"/>
                <a:cs typeface="Segoe UI"/>
              </a:rPr>
              <a:t>If the claim needs updating: </a:t>
            </a:r>
            <a:endParaRPr lang="en-US" sz="1600"/>
          </a:p>
          <a:p>
            <a:pPr marL="285750" indent="-285750">
              <a:buFont typeface="Arial"/>
              <a:buChar char="•"/>
            </a:pPr>
            <a:r>
              <a:rPr lang="en-US" sz="1600">
                <a:latin typeface="Graphik"/>
                <a:ea typeface="Lato"/>
                <a:cs typeface="Segoe UI"/>
              </a:rPr>
              <a:t>Providers may need to resubmit the claim through current processes and/or confirm the visit submission date is received prior to the claim</a:t>
            </a:r>
            <a:endParaRPr lang="en-US" sz="1600"/>
          </a:p>
          <a:p>
            <a:endParaRPr lang="en-US" sz="1600" b="1">
              <a:latin typeface="Graphik"/>
              <a:ea typeface="Lato"/>
              <a:cs typeface="Segoe UI"/>
            </a:endParaRPr>
          </a:p>
          <a:p>
            <a:r>
              <a:rPr lang="en-US" sz="1600" b="1">
                <a:latin typeface="Graphik"/>
                <a:ea typeface="Lato"/>
                <a:cs typeface="Segoe UI"/>
              </a:rPr>
              <a:t>If the visit needs updating:</a:t>
            </a:r>
          </a:p>
          <a:p>
            <a:pPr marL="285750" indent="-285750">
              <a:buFont typeface="Arial"/>
              <a:buChar char="•"/>
            </a:pPr>
            <a:r>
              <a:rPr lang="en-US" sz="1600">
                <a:latin typeface="Graphik"/>
                <a:ea typeface="Lato"/>
                <a:cs typeface="Segoe UI"/>
              </a:rPr>
              <a:t>If there is no visit associated with the claim in the EVV system, create or send a visit for the service rendered for this claim</a:t>
            </a:r>
          </a:p>
          <a:p>
            <a:pPr marL="285750" indent="-285750">
              <a:buFont typeface="Arial"/>
              <a:buChar char="•"/>
            </a:pPr>
            <a:r>
              <a:rPr lang="en-US" sz="1600">
                <a:latin typeface="Graphik"/>
                <a:ea typeface="Lato"/>
                <a:cs typeface="Segoe UI"/>
              </a:rPr>
              <a:t>If there is a visit associated with the claim, ensure the visit has no listed exceptions and is in a verified status</a:t>
            </a:r>
          </a:p>
          <a:p>
            <a:pPr marL="285750" indent="-285750">
              <a:buFont typeface="Arial"/>
              <a:buChar char="•"/>
            </a:pPr>
            <a:r>
              <a:rPr lang="en-US" sz="1600">
                <a:latin typeface="Graphik"/>
                <a:ea typeface="Lato"/>
                <a:cs typeface="Segoe UI"/>
              </a:rPr>
              <a:t>Once the visit in question has been updated to a “Verified” status, then the claim can be resubmitted through current processes</a:t>
            </a:r>
            <a:endParaRPr lang="en-US" sz="1600"/>
          </a:p>
        </p:txBody>
      </p:sp>
      <p:sp>
        <p:nvSpPr>
          <p:cNvPr id="8" name="Text Placeholder 12">
            <a:extLst>
              <a:ext uri="{FF2B5EF4-FFF2-40B4-BE49-F238E27FC236}">
                <a16:creationId xmlns:a16="http://schemas.microsoft.com/office/drawing/2014/main" id="{0EA1669B-424B-942C-DF0F-66531B7412AE}"/>
              </a:ext>
            </a:extLst>
          </p:cNvPr>
          <p:cNvSpPr txBox="1">
            <a:spLocks/>
          </p:cNvSpPr>
          <p:nvPr/>
        </p:nvSpPr>
        <p:spPr>
          <a:xfrm>
            <a:off x="352493" y="5909949"/>
            <a:ext cx="11376506" cy="759015"/>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i="1">
                <a:latin typeface="Graphik"/>
                <a:ea typeface="Lato"/>
                <a:cs typeface="Segoe UI"/>
              </a:rPr>
              <a:t> Note: </a:t>
            </a:r>
            <a:r>
              <a:rPr lang="en-US" sz="1400" i="1">
                <a:latin typeface="Graphik"/>
                <a:ea typeface="Lato"/>
                <a:cs typeface="Segoe UI"/>
              </a:rPr>
              <a:t>If there is an EVV record submitted with all 6 CMS required elements that does not have an associated claim, providers may need to resubmit the claim through current processes and/or confirm the visit submission date is received prior to the claim.</a:t>
            </a:r>
            <a:endParaRPr lang="en-US" sz="1400" i="1">
              <a:latin typeface="Graphik"/>
              <a:ea typeface="Lato"/>
              <a:cs typeface="Lato"/>
            </a:endParaRPr>
          </a:p>
        </p:txBody>
      </p:sp>
      <p:sp>
        <p:nvSpPr>
          <p:cNvPr id="5" name="Slide Number Placeholder 4">
            <a:extLst>
              <a:ext uri="{FF2B5EF4-FFF2-40B4-BE49-F238E27FC236}">
                <a16:creationId xmlns:a16="http://schemas.microsoft.com/office/drawing/2014/main" id="{86D0CB2B-7D25-A892-2762-BE17A5D5A2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47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2D408F-E77F-3670-0FC7-400B680BB97B}"/>
              </a:ext>
            </a:extLst>
          </p:cNvPr>
          <p:cNvSpPr>
            <a:spLocks noGrp="1"/>
          </p:cNvSpPr>
          <p:nvPr>
            <p:ph type="title"/>
          </p:nvPr>
        </p:nvSpPr>
        <p:spPr>
          <a:xfrm>
            <a:off x="341746" y="282603"/>
            <a:ext cx="11111346" cy="662782"/>
          </a:xfrm>
        </p:spPr>
        <p:txBody>
          <a:bodyPr lIns="91440" tIns="45720" rIns="91440" bIns="45720" anchor="t"/>
          <a:lstStyle/>
          <a:p>
            <a:r>
              <a:rPr lang="en-US" sz="3200">
                <a:latin typeface="Graphik"/>
              </a:rPr>
              <a:t>Accessing Reports</a:t>
            </a:r>
            <a:endParaRPr lang="en-US" sz="3200"/>
          </a:p>
        </p:txBody>
      </p:sp>
      <p:sp>
        <p:nvSpPr>
          <p:cNvPr id="3" name="TextBox 2">
            <a:extLst>
              <a:ext uri="{FF2B5EF4-FFF2-40B4-BE49-F238E27FC236}">
                <a16:creationId xmlns:a16="http://schemas.microsoft.com/office/drawing/2014/main" id="{00056CB4-7909-E4DE-01CA-5197D856B1A1}"/>
              </a:ext>
            </a:extLst>
          </p:cNvPr>
          <p:cNvSpPr txBox="1"/>
          <p:nvPr/>
        </p:nvSpPr>
        <p:spPr>
          <a:xfrm>
            <a:off x="348944" y="994131"/>
            <a:ext cx="11385856" cy="369332"/>
          </a:xfrm>
          <a:prstGeom prst="rect">
            <a:avLst/>
          </a:prstGeom>
          <a:noFill/>
        </p:spPr>
        <p:txBody>
          <a:bodyPr wrap="square" lIns="91440" tIns="45720" rIns="91440" bIns="45720" rtlCol="0" anchor="ctr">
            <a:spAutoFit/>
          </a:bodyPr>
          <a:lstStyle/>
          <a:p>
            <a:pPr marL="0" lvl="1"/>
            <a:r>
              <a:rPr lang="en-US">
                <a:latin typeface="Graphik"/>
                <a:ea typeface="Lato" panose="020F0502020204030203" pitchFamily="34" charset="0"/>
                <a:cs typeface="Lato" panose="020F0502020204030203" pitchFamily="34" charset="0"/>
              </a:rPr>
              <a:t>Log into your </a:t>
            </a:r>
            <a:r>
              <a:rPr lang="en-US" b="1">
                <a:latin typeface="Graphik"/>
                <a:ea typeface="Lato" panose="020F0502020204030203" pitchFamily="34" charset="0"/>
                <a:cs typeface="Lato" panose="020F0502020204030203" pitchFamily="34" charset="0"/>
              </a:rPr>
              <a:t>Sandata EVV Account</a:t>
            </a:r>
            <a:r>
              <a:rPr lang="en-US">
                <a:latin typeface="Graphik"/>
                <a:ea typeface="Lato" panose="020F0502020204030203" pitchFamily="34" charset="0"/>
                <a:cs typeface="Lato" panose="020F0502020204030203" pitchFamily="34" charset="0"/>
              </a:rPr>
              <a:t> or </a:t>
            </a:r>
            <a:r>
              <a:rPr lang="en-US" b="1">
                <a:latin typeface="Graphik"/>
                <a:ea typeface="Lato" panose="020F0502020204030203" pitchFamily="34" charset="0"/>
                <a:cs typeface="Lato" panose="020F0502020204030203" pitchFamily="34" charset="0"/>
              </a:rPr>
              <a:t>Aggregator</a:t>
            </a:r>
            <a:r>
              <a:rPr lang="en-US">
                <a:latin typeface="Graphik"/>
                <a:ea typeface="Lato" panose="020F0502020204030203" pitchFamily="34" charset="0"/>
                <a:cs typeface="Lato" panose="020F0502020204030203" pitchFamily="34" charset="0"/>
              </a:rPr>
              <a:t> (</a:t>
            </a:r>
            <a:r>
              <a:rPr lang="en-US" err="1">
                <a:latin typeface="Graphik"/>
                <a:ea typeface="Lato" panose="020F0502020204030203" pitchFamily="34" charset="0"/>
                <a:cs typeface="Lato" panose="020F0502020204030203" pitchFamily="34" charset="0"/>
              </a:rPr>
              <a:t>AltEVV</a:t>
            </a:r>
            <a:r>
              <a:rPr lang="en-US">
                <a:latin typeface="Graphik"/>
                <a:ea typeface="Lato" panose="020F0502020204030203" pitchFamily="34" charset="0"/>
                <a:cs typeface="Lato" panose="020F0502020204030203" pitchFamily="34" charset="0"/>
              </a:rPr>
              <a:t>)</a:t>
            </a:r>
            <a:endParaRPr lang="en-US">
              <a:latin typeface="Graphik"/>
            </a:endParaRPr>
          </a:p>
        </p:txBody>
      </p:sp>
      <p:pic>
        <p:nvPicPr>
          <p:cNvPr id="36" name="Picture 35" descr="Screenshot of Sandata EVV Providers Reports Module">
            <a:extLst>
              <a:ext uri="{FF2B5EF4-FFF2-40B4-BE49-F238E27FC236}">
                <a16:creationId xmlns:a16="http://schemas.microsoft.com/office/drawing/2014/main" id="{9276E548-E192-30F1-2B89-FA0B31AF7F29}"/>
              </a:ext>
            </a:extLst>
          </p:cNvPr>
          <p:cNvPicPr>
            <a:picLocks noChangeAspect="1"/>
          </p:cNvPicPr>
          <p:nvPr/>
        </p:nvPicPr>
        <p:blipFill>
          <a:blip r:embed="rId3"/>
          <a:stretch>
            <a:fillRect/>
          </a:stretch>
        </p:blipFill>
        <p:spPr>
          <a:xfrm>
            <a:off x="362321" y="1946492"/>
            <a:ext cx="3761723" cy="455164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D4DFDF6-5502-AF46-1081-3ABBCED84D31}"/>
              </a:ext>
            </a:extLst>
          </p:cNvPr>
          <p:cNvSpPr txBox="1"/>
          <p:nvPr/>
        </p:nvSpPr>
        <p:spPr>
          <a:xfrm>
            <a:off x="3525370" y="5913367"/>
            <a:ext cx="4014787" cy="646331"/>
          </a:xfrm>
          <a:prstGeom prst="rect">
            <a:avLst/>
          </a:prstGeom>
          <a:noFill/>
        </p:spPr>
        <p:txBody>
          <a:bodyPr wrap="square">
            <a:spAutoFit/>
          </a:bodyPr>
          <a:lstStyle/>
          <a:p>
            <a:pPr algn="ctr"/>
            <a:r>
              <a:rPr lang="en-US" sz="1800" b="1">
                <a:latin typeface="Graphik"/>
                <a:ea typeface="Lato" panose="020F0502020204030203" pitchFamily="34" charset="0"/>
                <a:cs typeface="Lato" panose="020F0502020204030203" pitchFamily="34" charset="0"/>
              </a:rPr>
              <a:t>Reports Module</a:t>
            </a:r>
          </a:p>
          <a:p>
            <a:pPr algn="ctr"/>
            <a:r>
              <a:rPr lang="en-US" b="1">
                <a:solidFill>
                  <a:srgbClr val="ED7D31"/>
                </a:solidFill>
                <a:latin typeface="Graphik"/>
                <a:ea typeface="Lato" panose="020F0502020204030203" pitchFamily="34" charset="0"/>
                <a:cs typeface="Lato" panose="020F0502020204030203" pitchFamily="34" charset="0"/>
              </a:rPr>
              <a:t>Sandata EVV Providers</a:t>
            </a:r>
            <a:endParaRPr lang="en-US" b="1">
              <a:latin typeface="Graphik"/>
              <a:ea typeface="Lato" panose="020F0502020204030203" pitchFamily="34" charset="0"/>
              <a:cs typeface="Lato" panose="020F0502020204030203" pitchFamily="34" charset="0"/>
            </a:endParaRPr>
          </a:p>
        </p:txBody>
      </p:sp>
      <p:pic>
        <p:nvPicPr>
          <p:cNvPr id="6" name="Picture 5" descr="Screenshot of Sandata Aggregator Reports Module">
            <a:extLst>
              <a:ext uri="{FF2B5EF4-FFF2-40B4-BE49-F238E27FC236}">
                <a16:creationId xmlns:a16="http://schemas.microsoft.com/office/drawing/2014/main" id="{6F17FFBB-2918-4C00-2862-80082E19AF14}"/>
              </a:ext>
            </a:extLst>
          </p:cNvPr>
          <p:cNvPicPr>
            <a:picLocks noChangeAspect="1"/>
          </p:cNvPicPr>
          <p:nvPr/>
        </p:nvPicPr>
        <p:blipFill>
          <a:blip r:embed="rId4"/>
          <a:stretch>
            <a:fillRect/>
          </a:stretch>
        </p:blipFill>
        <p:spPr>
          <a:xfrm>
            <a:off x="6089768" y="1481690"/>
            <a:ext cx="5638095" cy="3609524"/>
          </a:xfrm>
          <a:prstGeom prst="rect">
            <a:avLst/>
          </a:prstGeom>
          <a:ln>
            <a:noFill/>
          </a:ln>
          <a:effectLst>
            <a:outerShdw blurRad="292100" dist="139700" dir="2700000" algn="tl" rotWithShape="0">
              <a:srgbClr val="333333">
                <a:alpha val="65000"/>
              </a:srgbClr>
            </a:outerShdw>
          </a:effectLst>
        </p:spPr>
      </p:pic>
      <p:pic>
        <p:nvPicPr>
          <p:cNvPr id="13" name="Graphic 12" descr="Line arrow: Clockwise curve with solid fill">
            <a:extLst>
              <a:ext uri="{FF2B5EF4-FFF2-40B4-BE49-F238E27FC236}">
                <a16:creationId xmlns:a16="http://schemas.microsoft.com/office/drawing/2014/main" id="{F543AA7D-628D-5BE2-433E-7A15298A66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696414" flipH="1">
            <a:off x="4278017" y="5234159"/>
            <a:ext cx="638912" cy="675659"/>
          </a:xfrm>
          <a:prstGeom prst="rect">
            <a:avLst/>
          </a:prstGeom>
        </p:spPr>
      </p:pic>
      <p:sp>
        <p:nvSpPr>
          <p:cNvPr id="15" name="TextBox 14">
            <a:extLst>
              <a:ext uri="{FF2B5EF4-FFF2-40B4-BE49-F238E27FC236}">
                <a16:creationId xmlns:a16="http://schemas.microsoft.com/office/drawing/2014/main" id="{E662232D-04FA-1C2B-5353-AEA660C1C019}"/>
              </a:ext>
            </a:extLst>
          </p:cNvPr>
          <p:cNvSpPr txBox="1"/>
          <p:nvPr/>
        </p:nvSpPr>
        <p:spPr>
          <a:xfrm>
            <a:off x="8551982" y="5324626"/>
            <a:ext cx="2440779" cy="646331"/>
          </a:xfrm>
          <a:prstGeom prst="rect">
            <a:avLst/>
          </a:prstGeom>
          <a:noFill/>
        </p:spPr>
        <p:txBody>
          <a:bodyPr wrap="square">
            <a:spAutoFit/>
          </a:bodyPr>
          <a:lstStyle/>
          <a:p>
            <a:pPr algn="ctr"/>
            <a:r>
              <a:rPr lang="en-US" sz="1800" b="1">
                <a:latin typeface="Graphik"/>
                <a:ea typeface="Lato" panose="020F0502020204030203" pitchFamily="34" charset="0"/>
                <a:cs typeface="Lato" panose="020F0502020204030203" pitchFamily="34" charset="0"/>
              </a:rPr>
              <a:t>Reports Module</a:t>
            </a:r>
          </a:p>
          <a:p>
            <a:pPr algn="ctr"/>
            <a:r>
              <a:rPr lang="en-US" b="1">
                <a:solidFill>
                  <a:srgbClr val="ED7D31"/>
                </a:solidFill>
                <a:latin typeface="Graphik"/>
                <a:ea typeface="Lato" panose="020F0502020204030203" pitchFamily="34" charset="0"/>
                <a:cs typeface="Lato" panose="020F0502020204030203" pitchFamily="34" charset="0"/>
              </a:rPr>
              <a:t>AltEVV Providers</a:t>
            </a:r>
            <a:endParaRPr lang="en-US" b="1">
              <a:latin typeface="Graphik"/>
              <a:ea typeface="Lato" panose="020F0502020204030203" pitchFamily="34" charset="0"/>
              <a:cs typeface="Lato" panose="020F0502020204030203" pitchFamily="34" charset="0"/>
            </a:endParaRPr>
          </a:p>
        </p:txBody>
      </p:sp>
      <p:pic>
        <p:nvPicPr>
          <p:cNvPr id="17" name="Graphic 16" descr="Line arrow: Clockwise curve with solid fill">
            <a:extLst>
              <a:ext uri="{FF2B5EF4-FFF2-40B4-BE49-F238E27FC236}">
                <a16:creationId xmlns:a16="http://schemas.microsoft.com/office/drawing/2014/main" id="{CF350911-A5E1-1B1C-0BD6-CC70FD5C9E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70340" flipH="1">
            <a:off x="10786746" y="5166823"/>
            <a:ext cx="638912" cy="675659"/>
          </a:xfrm>
          <a:prstGeom prst="rect">
            <a:avLst/>
          </a:prstGeom>
        </p:spPr>
      </p:pic>
      <p:sp>
        <p:nvSpPr>
          <p:cNvPr id="2" name="Slide Number Placeholder 4">
            <a:extLst>
              <a:ext uri="{FF2B5EF4-FFF2-40B4-BE49-F238E27FC236}">
                <a16:creationId xmlns:a16="http://schemas.microsoft.com/office/drawing/2014/main" id="{B863341E-237C-801E-C7C7-B2D3BB64CEFE}"/>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71806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C587B-803F-59A7-E7A9-5AC3E392382F}"/>
              </a:ext>
              <a:ext uri="{C183D7F6-B498-43B3-948B-1728B52AA6E4}">
                <adec:decorative xmlns:adec="http://schemas.microsoft.com/office/drawing/2017/decorative" val="1"/>
              </a:ext>
            </a:extLst>
          </p:cNvPr>
          <p:cNvSpPr/>
          <p:nvPr/>
        </p:nvSpPr>
        <p:spPr>
          <a:xfrm>
            <a:off x="5162550" y="878114"/>
            <a:ext cx="7029450" cy="597988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0B45D21-D8F2-4A42-9C44-AEA2C2725188}"/>
              </a:ext>
            </a:extLst>
          </p:cNvPr>
          <p:cNvSpPr txBox="1">
            <a:spLocks noGrp="1"/>
          </p:cNvSpPr>
          <p:nvPr>
            <p:ph type="title" idx="4294967295"/>
          </p:nvPr>
        </p:nvSpPr>
        <p:spPr>
          <a:xfrm>
            <a:off x="5759163" y="1751618"/>
            <a:ext cx="5623212" cy="33547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Graphik" panose="020B0503030202060203" pitchFamily="34" charset="0"/>
                <a:ea typeface="+mn-ea"/>
                <a:cs typeface="+mn-cs"/>
              </a:rPr>
              <a:t>Massachusetts – EVV FFS Program Hard Edits Preparation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white"/>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Graphik"/>
                <a:ea typeface="+mn-ea"/>
                <a:cs typeface="+mn-cs"/>
              </a:rPr>
              <a:t>Session 2: June 4, 2026</a:t>
            </a:r>
            <a:endParaRPr kumimoji="0" lang="en-US" sz="1600" b="1" i="0" u="none" strike="noStrike" kern="1200" cap="none" spc="0" normalizeH="0" baseline="0" noProof="0">
              <a:ln>
                <a:noFill/>
              </a:ln>
              <a:solidFill>
                <a:prstClr val="white"/>
              </a:solidFill>
              <a:effectLst/>
              <a:uLnTx/>
              <a:uFillTx/>
              <a:latin typeface="Graphik" panose="020B0503030202060203" pitchFamily="34" charset="0"/>
              <a:ea typeface="+mn-ea"/>
              <a:cs typeface="+mn-cs"/>
            </a:endParaRPr>
          </a:p>
        </p:txBody>
      </p:sp>
      <p:pic>
        <p:nvPicPr>
          <p:cNvPr id="2052" name="Picture 4" descr="Nurse being greated by a elderly man in the entrance of his home.">
            <a:extLst>
              <a:ext uri="{FF2B5EF4-FFF2-40B4-BE49-F238E27FC236}">
                <a16:creationId xmlns:a16="http://schemas.microsoft.com/office/drawing/2014/main" id="{D3424022-1B9E-887F-4C56-240821F190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525" y="-289"/>
            <a:ext cx="5172075"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1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4BA4-2FF1-E099-7107-C5BA2541EC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F99EE5-9985-F58E-00DE-9115985A860A}"/>
              </a:ext>
            </a:extLst>
          </p:cNvPr>
          <p:cNvSpPr>
            <a:spLocks noGrp="1"/>
          </p:cNvSpPr>
          <p:nvPr>
            <p:ph type="title"/>
          </p:nvPr>
        </p:nvSpPr>
        <p:spPr>
          <a:xfrm>
            <a:off x="341746" y="286999"/>
            <a:ext cx="11111346" cy="662782"/>
          </a:xfrm>
        </p:spPr>
        <p:txBody>
          <a:bodyPr lIns="91440" tIns="45720" rIns="91440" bIns="45720" anchor="t"/>
          <a:lstStyle/>
          <a:p>
            <a:r>
              <a:rPr lang="en-US" sz="3200">
                <a:latin typeface="Graphik"/>
              </a:rPr>
              <a:t>What Metrics to Look For</a:t>
            </a:r>
            <a:endParaRPr lang="en-US" sz="3200"/>
          </a:p>
        </p:txBody>
      </p:sp>
      <p:sp>
        <p:nvSpPr>
          <p:cNvPr id="3" name="TextBox 2">
            <a:extLst>
              <a:ext uri="{FF2B5EF4-FFF2-40B4-BE49-F238E27FC236}">
                <a16:creationId xmlns:a16="http://schemas.microsoft.com/office/drawing/2014/main" id="{2BD46E25-48BA-CD42-3AB5-AA11645A1C4B}"/>
              </a:ext>
            </a:extLst>
          </p:cNvPr>
          <p:cNvSpPr txBox="1"/>
          <p:nvPr/>
        </p:nvSpPr>
        <p:spPr>
          <a:xfrm>
            <a:off x="342900" y="990600"/>
            <a:ext cx="11391900" cy="3416320"/>
          </a:xfrm>
          <a:prstGeom prst="rect">
            <a:avLst/>
          </a:prstGeom>
          <a:noFill/>
        </p:spPr>
        <p:txBody>
          <a:bodyPr wrap="square" lIns="91440" tIns="45720" rIns="91440" bIns="45720" rtlCol="0" anchor="ctr">
            <a:spAutoFit/>
          </a:bodyPr>
          <a:lstStyle/>
          <a:p>
            <a:pPr marL="0" lvl="1"/>
            <a:r>
              <a:rPr lang="en-US">
                <a:latin typeface="Graphik"/>
                <a:ea typeface="Lato"/>
                <a:cs typeface="Lato"/>
              </a:rPr>
              <a:t>On your </a:t>
            </a:r>
            <a:r>
              <a:rPr lang="en-US" b="1">
                <a:latin typeface="Graphik"/>
                <a:ea typeface="Lato"/>
                <a:cs typeface="Lato"/>
              </a:rPr>
              <a:t>Sandata EVV Account</a:t>
            </a:r>
            <a:r>
              <a:rPr lang="en-US">
                <a:latin typeface="Graphik"/>
                <a:ea typeface="Lato"/>
                <a:cs typeface="Lato"/>
              </a:rPr>
              <a:t> or </a:t>
            </a:r>
            <a:r>
              <a:rPr lang="en-US" b="1">
                <a:latin typeface="Graphik"/>
                <a:ea typeface="Lato"/>
                <a:cs typeface="Lato"/>
              </a:rPr>
              <a:t>Aggregator</a:t>
            </a:r>
            <a:r>
              <a:rPr lang="en-US">
                <a:latin typeface="Graphik"/>
                <a:ea typeface="Lato"/>
                <a:cs typeface="Lato"/>
              </a:rPr>
              <a:t> (</a:t>
            </a:r>
            <a:r>
              <a:rPr lang="en-US" err="1">
                <a:latin typeface="Graphik"/>
                <a:ea typeface="Lato"/>
                <a:cs typeface="Lato"/>
              </a:rPr>
              <a:t>AltEVV</a:t>
            </a:r>
            <a:r>
              <a:rPr lang="en-US">
                <a:latin typeface="Graphik"/>
                <a:ea typeface="Lato"/>
                <a:cs typeface="Lato"/>
              </a:rPr>
              <a:t>), these are the most helpful metrics to look for when researching visit data for claims to visit match: </a:t>
            </a:r>
          </a:p>
          <a:p>
            <a:pPr marL="0" lvl="1"/>
            <a:endParaRPr lang="en-US">
              <a:latin typeface="Graphik"/>
              <a:ea typeface="Lato"/>
              <a:cs typeface="Lato"/>
            </a:endParaRPr>
          </a:p>
          <a:p>
            <a:pPr marL="742950" lvl="1" indent="-285750">
              <a:buFont typeface="Arial"/>
              <a:buChar char="•"/>
            </a:pPr>
            <a:r>
              <a:rPr lang="en-US">
                <a:latin typeface="Graphik"/>
                <a:ea typeface="Lato"/>
                <a:cs typeface="Lato"/>
              </a:rPr>
              <a:t>Payer</a:t>
            </a:r>
          </a:p>
          <a:p>
            <a:pPr marL="742950" lvl="1" indent="-285750">
              <a:buFont typeface="Arial"/>
              <a:buChar char="•"/>
            </a:pPr>
            <a:r>
              <a:rPr lang="en-US">
                <a:latin typeface="Graphik"/>
                <a:ea typeface="Lato"/>
                <a:cs typeface="Lato"/>
              </a:rPr>
              <a:t>Client Identifier (e.g., Client MassHealth/Medicaid ID)</a:t>
            </a:r>
          </a:p>
          <a:p>
            <a:pPr marL="742950" lvl="1" indent="-285750">
              <a:buFont typeface="Arial"/>
              <a:buChar char="•"/>
            </a:pPr>
            <a:r>
              <a:rPr lang="en-US">
                <a:latin typeface="Graphik"/>
                <a:ea typeface="Lato"/>
                <a:cs typeface="Lato"/>
              </a:rPr>
              <a:t>HCPCS Service Code</a:t>
            </a:r>
          </a:p>
          <a:p>
            <a:pPr marL="742950" lvl="1" indent="-285750">
              <a:buFont typeface="Arial"/>
              <a:buChar char="•"/>
            </a:pPr>
            <a:r>
              <a:rPr lang="en-US">
                <a:latin typeface="Graphik"/>
                <a:ea typeface="Lato"/>
                <a:cs typeface="Lato"/>
              </a:rPr>
              <a:t>Visit Date</a:t>
            </a:r>
          </a:p>
          <a:p>
            <a:pPr marL="742950" lvl="1" indent="-285750">
              <a:buFont typeface="Arial"/>
              <a:buChar char="•"/>
            </a:pPr>
            <a:r>
              <a:rPr lang="en-US">
                <a:latin typeface="Graphik"/>
                <a:ea typeface="Lato"/>
                <a:cs typeface="Lato"/>
              </a:rPr>
              <a:t>Clock in &amp; Clock out times</a:t>
            </a:r>
          </a:p>
          <a:p>
            <a:pPr marL="742950" lvl="1" indent="-285750">
              <a:buFont typeface="Arial"/>
              <a:buChar char="•"/>
            </a:pPr>
            <a:r>
              <a:rPr lang="en-US">
                <a:latin typeface="Graphik"/>
                <a:ea typeface="Lato"/>
                <a:cs typeface="Lato"/>
              </a:rPr>
              <a:t>Units</a:t>
            </a:r>
          </a:p>
          <a:p>
            <a:pPr marL="742950" lvl="1" indent="-285750">
              <a:buFont typeface="Arial"/>
              <a:buChar char="•"/>
            </a:pPr>
            <a:r>
              <a:rPr lang="en-US">
                <a:latin typeface="Graphik"/>
                <a:ea typeface="Lato"/>
                <a:cs typeface="Lato"/>
              </a:rPr>
              <a:t>Visit Status (e.g., Incomplete, Verified, etc.)</a:t>
            </a:r>
            <a:endParaRPr lang="en-US"/>
          </a:p>
          <a:p>
            <a:pPr marL="742950" lvl="2" indent="-285750">
              <a:buFont typeface="Arial"/>
              <a:buChar char="•"/>
            </a:pPr>
            <a:r>
              <a:rPr lang="en-US">
                <a:latin typeface="Graphik"/>
                <a:ea typeface="Lato"/>
                <a:cs typeface="Lato"/>
              </a:rPr>
              <a:t>Timestamp of visit entry</a:t>
            </a:r>
          </a:p>
          <a:p>
            <a:pPr marL="457200" lvl="2"/>
            <a:endParaRPr lang="en-US">
              <a:latin typeface="Graphik"/>
              <a:ea typeface="Lato"/>
              <a:cs typeface="Lato"/>
            </a:endParaRPr>
          </a:p>
        </p:txBody>
      </p:sp>
      <p:sp>
        <p:nvSpPr>
          <p:cNvPr id="2" name="Slide Number Placeholder 4">
            <a:extLst>
              <a:ext uri="{FF2B5EF4-FFF2-40B4-BE49-F238E27FC236}">
                <a16:creationId xmlns:a16="http://schemas.microsoft.com/office/drawing/2014/main" id="{01581239-6D92-B80A-B90E-16F50BAD23EB}"/>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73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18CB1-399D-A0D2-13C6-C88F9F832F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F6B615-5BE0-29F3-DE2D-0D55008EB7DD}"/>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0445880-1490-B401-3D5F-162C163DC14B}"/>
              </a:ext>
            </a:extLst>
          </p:cNvPr>
          <p:cNvSpPr>
            <a:spLocks noGrp="1"/>
          </p:cNvSpPr>
          <p:nvPr>
            <p:ph type="title"/>
          </p:nvPr>
        </p:nvSpPr>
        <p:spPr>
          <a:prstGeom prst="rect">
            <a:avLst/>
          </a:prstGeom>
        </p:spPr>
        <p:txBody>
          <a:bodyPr lIns="91440" tIns="45720" rIns="91440" bIns="45720" anchor="ctr"/>
          <a:lstStyle/>
          <a:p>
            <a:r>
              <a:rPr lang="en-US">
                <a:latin typeface="Graphik"/>
              </a:rPr>
              <a:t>Report to Run on the Aggregator </a:t>
            </a:r>
            <a:br>
              <a:rPr lang="en-US">
                <a:latin typeface="Graphik"/>
              </a:rPr>
            </a:br>
            <a:r>
              <a:rPr lang="en-US" i="1">
                <a:latin typeface="Graphik"/>
              </a:rPr>
              <a:t>Alt EVV Providers</a:t>
            </a:r>
            <a:endParaRPr lang="en-US" i="1"/>
          </a:p>
        </p:txBody>
      </p:sp>
    </p:spTree>
    <p:extLst>
      <p:ext uri="{BB962C8B-B14F-4D97-AF65-F5344CB8AC3E}">
        <p14:creationId xmlns:p14="http://schemas.microsoft.com/office/powerpoint/2010/main" val="4206870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EAB5-FDBD-0AA4-8CA1-9168C6EE5F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119FC1-D636-CCF8-DECC-25C51C1BD751}"/>
              </a:ext>
            </a:extLst>
          </p:cNvPr>
          <p:cNvSpPr>
            <a:spLocks noGrp="1"/>
          </p:cNvSpPr>
          <p:nvPr>
            <p:ph type="title"/>
          </p:nvPr>
        </p:nvSpPr>
        <p:spPr>
          <a:xfrm>
            <a:off x="341746" y="282603"/>
            <a:ext cx="11111346" cy="662782"/>
          </a:xfrm>
        </p:spPr>
        <p:txBody>
          <a:bodyPr lIns="91440" tIns="45720" rIns="91440" bIns="45720" anchor="t"/>
          <a:lstStyle/>
          <a:p>
            <a:r>
              <a:rPr lang="en-US" sz="3200">
                <a:latin typeface="Graphik"/>
              </a:rPr>
              <a:t>Visit Review Module</a:t>
            </a:r>
            <a:endParaRPr lang="en-US"/>
          </a:p>
        </p:txBody>
      </p:sp>
      <p:sp>
        <p:nvSpPr>
          <p:cNvPr id="2" name="TextBox 3">
            <a:extLst>
              <a:ext uri="{FF2B5EF4-FFF2-40B4-BE49-F238E27FC236}">
                <a16:creationId xmlns:a16="http://schemas.microsoft.com/office/drawing/2014/main" id="{4D709148-ED40-702F-0029-22CBB9650B0A}"/>
              </a:ext>
            </a:extLst>
          </p:cNvPr>
          <p:cNvSpPr txBox="1"/>
          <p:nvPr/>
        </p:nvSpPr>
        <p:spPr>
          <a:xfrm>
            <a:off x="342900" y="990600"/>
            <a:ext cx="11391900" cy="5355312"/>
          </a:xfrm>
          <a:prstGeom prst="rect">
            <a:avLst/>
          </a:prstGeom>
          <a:no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rPr>
              <a:t>The </a:t>
            </a:r>
            <a:r>
              <a:rPr lang="en-US" b="1">
                <a:ea typeface="+mn-lt"/>
                <a:cs typeface="+mn-lt"/>
              </a:rPr>
              <a:t>Visit Review Module</a:t>
            </a:r>
            <a:r>
              <a:rPr lang="en-US">
                <a:ea typeface="+mn-lt"/>
                <a:cs typeface="+mn-lt"/>
              </a:rPr>
              <a:t> is the best option for </a:t>
            </a:r>
            <a:r>
              <a:rPr lang="en-US" err="1">
                <a:ea typeface="+mn-lt"/>
                <a:cs typeface="+mn-lt"/>
              </a:rPr>
              <a:t>AltEVV</a:t>
            </a:r>
            <a:r>
              <a:rPr lang="en-US">
                <a:ea typeface="+mn-lt"/>
                <a:cs typeface="+mn-lt"/>
              </a:rPr>
              <a:t> Providers to view metrics that will assist with researching visit data. </a:t>
            </a:r>
            <a:r>
              <a:rPr lang="en-US" err="1">
                <a:ea typeface="+mn-lt"/>
                <a:cs typeface="+mn-lt"/>
              </a:rPr>
              <a:t>AltEVV</a:t>
            </a:r>
            <a:r>
              <a:rPr lang="en-US">
                <a:ea typeface="+mn-lt"/>
                <a:cs typeface="+mn-lt"/>
              </a:rPr>
              <a:t> Providers should click the “Show Display” options and ensure all the following are selected:</a:t>
            </a:r>
            <a:endParaRPr lang="en-US"/>
          </a:p>
          <a:p>
            <a:endParaRPr lang="en-US">
              <a:ea typeface="+mn-lt"/>
              <a:cs typeface="+mn-lt"/>
            </a:endParaRPr>
          </a:p>
          <a:p>
            <a:pPr marL="742950" lvl="1" indent="-285750">
              <a:buFont typeface="Wingdings"/>
              <a:buChar char="ü"/>
            </a:pPr>
            <a:r>
              <a:rPr lang="en-US">
                <a:ea typeface="+mn-lt"/>
                <a:cs typeface="+mn-lt"/>
              </a:rPr>
              <a:t>Payer</a:t>
            </a:r>
            <a:endParaRPr lang="en-US"/>
          </a:p>
          <a:p>
            <a:pPr marL="742950" lvl="1" indent="-285750">
              <a:buFont typeface="Wingdings"/>
              <a:buChar char="ü"/>
            </a:pPr>
            <a:r>
              <a:rPr lang="en-US">
                <a:ea typeface="+mn-lt"/>
                <a:cs typeface="+mn-lt"/>
              </a:rPr>
              <a:t>Client Identifier</a:t>
            </a:r>
            <a:endParaRPr lang="en-US"/>
          </a:p>
          <a:p>
            <a:pPr marL="742950" lvl="1" indent="-285750">
              <a:buFont typeface="Wingdings"/>
              <a:buChar char="ü"/>
            </a:pPr>
            <a:r>
              <a:rPr lang="en-US">
                <a:ea typeface="+mn-lt"/>
                <a:cs typeface="+mn-lt"/>
              </a:rPr>
              <a:t>Visit Date</a:t>
            </a:r>
            <a:endParaRPr lang="en-US"/>
          </a:p>
          <a:p>
            <a:pPr marL="742950" lvl="1" indent="-285750">
              <a:buFont typeface="Wingdings"/>
              <a:buChar char="ü"/>
            </a:pPr>
            <a:r>
              <a:rPr lang="en-US">
                <a:ea typeface="+mn-lt"/>
                <a:cs typeface="+mn-lt"/>
              </a:rPr>
              <a:t>Clock In &amp; Clock Out + Adjusted In &amp; Adjusted Out</a:t>
            </a:r>
            <a:endParaRPr lang="en-US"/>
          </a:p>
          <a:p>
            <a:pPr marL="742950" lvl="1" indent="-285750">
              <a:buFont typeface="Wingdings"/>
              <a:buChar char="ü"/>
            </a:pPr>
            <a:r>
              <a:rPr lang="en-US">
                <a:ea typeface="+mn-lt"/>
                <a:cs typeface="+mn-lt"/>
              </a:rPr>
              <a:t>Units</a:t>
            </a:r>
            <a:endParaRPr lang="en-US"/>
          </a:p>
          <a:p>
            <a:pPr marL="742950" lvl="1" indent="-285750">
              <a:buFont typeface="Wingdings"/>
              <a:buChar char="ü"/>
            </a:pPr>
            <a:r>
              <a:rPr lang="en-US">
                <a:ea typeface="+mn-lt"/>
                <a:cs typeface="+mn-lt"/>
              </a:rPr>
              <a:t>Visit Status</a:t>
            </a:r>
            <a:endParaRPr lang="en-US"/>
          </a:p>
          <a:p>
            <a:pPr marL="742950" lvl="1" indent="-285750">
              <a:buFont typeface="Wingdings"/>
              <a:buChar char="ü"/>
            </a:pPr>
            <a:r>
              <a:rPr lang="en-US">
                <a:ea typeface="+mn-lt"/>
                <a:cs typeface="+mn-lt"/>
              </a:rPr>
              <a:t>Visit Received (date visit imported to Aggregator)</a:t>
            </a:r>
            <a:endParaRPr lang="en-US"/>
          </a:p>
          <a:p>
            <a:pPr marL="742950" lvl="1" indent="-285750">
              <a:buFont typeface="Wingdings"/>
              <a:buChar char="ü"/>
            </a:pPr>
            <a:endParaRPr lang="en-US">
              <a:latin typeface="Graphik"/>
              <a:ea typeface="Lato" panose="020F0502020204030203" pitchFamily="34" charset="0"/>
              <a:cs typeface="Lato" panose="020F0502020204030203" pitchFamily="34" charset="0"/>
            </a:endParaRPr>
          </a:p>
          <a:p>
            <a:endParaRPr lang="en-US">
              <a:ea typeface="+mn-lt"/>
              <a:cs typeface="+mn-lt"/>
            </a:endParaRPr>
          </a:p>
          <a:p>
            <a:r>
              <a:rPr lang="en-US">
                <a:ea typeface="+mn-lt"/>
                <a:cs typeface="+mn-lt"/>
              </a:rPr>
              <a:t>What’s Missing:</a:t>
            </a:r>
            <a:endParaRPr lang="en-US">
              <a:latin typeface="Graphik"/>
              <a:ea typeface="Lato" panose="020F0502020204030203" pitchFamily="34" charset="0"/>
              <a:cs typeface="Lato" panose="020F0502020204030203" pitchFamily="34" charset="0"/>
            </a:endParaRPr>
          </a:p>
          <a:p>
            <a:pPr marL="742950" lvl="1" indent="-285750">
              <a:buFont typeface="Arial"/>
              <a:buChar char="•"/>
            </a:pPr>
            <a:r>
              <a:rPr lang="en-US">
                <a:ea typeface="+mn-lt"/>
                <a:cs typeface="+mn-lt"/>
              </a:rPr>
              <a:t>HCPCS Code – Visit Review does list the Service Description which can be used in conjunction with the </a:t>
            </a:r>
            <a:r>
              <a:rPr lang="en-US" err="1">
                <a:ea typeface="+mn-lt"/>
                <a:cs typeface="+mn-lt"/>
              </a:rPr>
              <a:t>AltEVV</a:t>
            </a:r>
            <a:r>
              <a:rPr lang="en-US">
                <a:ea typeface="+mn-lt"/>
                <a:cs typeface="+mn-lt"/>
              </a:rPr>
              <a:t> Specs to derive the HCPCS code.</a:t>
            </a:r>
            <a:endParaRPr lang="en-US"/>
          </a:p>
          <a:p>
            <a:pPr marL="742950" lvl="1" indent="-285750">
              <a:buFont typeface="Wingdings"/>
              <a:buChar char="ü"/>
            </a:pPr>
            <a:endParaRPr lang="en-US">
              <a:latin typeface="Graphik"/>
              <a:ea typeface="Lato" panose="020F0502020204030203" pitchFamily="34" charset="0"/>
              <a:cs typeface="Lato" panose="020F0502020204030203" pitchFamily="34" charset="0"/>
            </a:endParaRPr>
          </a:p>
          <a:p>
            <a:pPr marL="0" lvl="1"/>
            <a:endParaRPr lang="en-US" b="1">
              <a:latin typeface="Graphik"/>
              <a:ea typeface="Lato" panose="020F0502020204030203" pitchFamily="34" charset="0"/>
              <a:cs typeface="Lato" panose="020F0502020204030203" pitchFamily="34" charset="0"/>
            </a:endParaRPr>
          </a:p>
          <a:p>
            <a:pPr marL="0" lvl="1"/>
            <a:endParaRPr lang="en-US">
              <a:latin typeface="Graphik"/>
              <a:ea typeface="Lato" panose="020F0502020204030203" pitchFamily="34" charset="0"/>
              <a:cs typeface="Lato" panose="020F0502020204030203" pitchFamily="34" charset="0"/>
            </a:endParaRPr>
          </a:p>
        </p:txBody>
      </p:sp>
      <p:sp>
        <p:nvSpPr>
          <p:cNvPr id="3" name="Slide Number Placeholder 4">
            <a:extLst>
              <a:ext uri="{FF2B5EF4-FFF2-40B4-BE49-F238E27FC236}">
                <a16:creationId xmlns:a16="http://schemas.microsoft.com/office/drawing/2014/main" id="{C7436891-8E2F-AAB2-2E76-05C838E40522}"/>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773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C661A-F4B3-A552-E183-56F8CF09735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D50356F4-C17D-EED5-2115-D4743E509141}"/>
              </a:ext>
            </a:extLst>
          </p:cNvPr>
          <p:cNvSpPr>
            <a:spLocks noGrp="1"/>
          </p:cNvSpPr>
          <p:nvPr>
            <p:ph type="title"/>
          </p:nvPr>
        </p:nvSpPr>
        <p:spPr>
          <a:xfrm>
            <a:off x="341746" y="282603"/>
            <a:ext cx="11111346" cy="662782"/>
          </a:xfrm>
        </p:spPr>
        <p:txBody>
          <a:bodyPr lIns="91440" tIns="45720" rIns="91440" bIns="45720" anchor="t"/>
          <a:lstStyle/>
          <a:p>
            <a:r>
              <a:rPr lang="en-US" sz="3200">
                <a:latin typeface="Graphik"/>
              </a:rPr>
              <a:t>Steps to View Visit Review Module  </a:t>
            </a:r>
            <a:endParaRPr lang="en-US"/>
          </a:p>
        </p:txBody>
      </p:sp>
      <p:graphicFrame>
        <p:nvGraphicFramePr>
          <p:cNvPr id="11" name="Table 10">
            <a:extLst>
              <a:ext uri="{FF2B5EF4-FFF2-40B4-BE49-F238E27FC236}">
                <a16:creationId xmlns:a16="http://schemas.microsoft.com/office/drawing/2014/main" id="{FACC6975-9500-757D-5C1B-1D79F5E255AF}"/>
              </a:ext>
            </a:extLst>
          </p:cNvPr>
          <p:cNvGraphicFramePr>
            <a:graphicFrameLocks noGrp="1"/>
          </p:cNvGraphicFramePr>
          <p:nvPr>
            <p:extLst>
              <p:ext uri="{D42A27DB-BD31-4B8C-83A1-F6EECF244321}">
                <p14:modId xmlns:p14="http://schemas.microsoft.com/office/powerpoint/2010/main" val="3576962478"/>
              </p:ext>
            </p:extLst>
          </p:nvPr>
        </p:nvGraphicFramePr>
        <p:xfrm>
          <a:off x="341746" y="990600"/>
          <a:ext cx="11393054" cy="2926080"/>
        </p:xfrm>
        <a:graphic>
          <a:graphicData uri="http://schemas.openxmlformats.org/drawingml/2006/table">
            <a:tbl>
              <a:tblPr firstRow="1" bandRow="1">
                <a:tableStyleId>{5C22544A-7EE6-4342-B048-85BDC9FD1C3A}</a:tableStyleId>
              </a:tblPr>
              <a:tblGrid>
                <a:gridCol w="845216">
                  <a:extLst>
                    <a:ext uri="{9D8B030D-6E8A-4147-A177-3AD203B41FA5}">
                      <a16:colId xmlns:a16="http://schemas.microsoft.com/office/drawing/2014/main" val="2022184094"/>
                    </a:ext>
                  </a:extLst>
                </a:gridCol>
                <a:gridCol w="10547838">
                  <a:extLst>
                    <a:ext uri="{9D8B030D-6E8A-4147-A177-3AD203B41FA5}">
                      <a16:colId xmlns:a16="http://schemas.microsoft.com/office/drawing/2014/main" val="2568120258"/>
                    </a:ext>
                  </a:extLst>
                </a:gridCol>
              </a:tblGrid>
              <a:tr h="293260">
                <a:tc>
                  <a:txBody>
                    <a:bodyPr/>
                    <a:lstStyle/>
                    <a:p>
                      <a:r>
                        <a:rPr lang="en-US" b="1">
                          <a:solidFill>
                            <a:schemeClr val="tx1"/>
                          </a:solidFill>
                        </a:rPr>
                        <a:t>Step 1</a:t>
                      </a:r>
                    </a:p>
                  </a:txBody>
                  <a:tcPr marL="45720" marR="4572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chemeClr val="tx1"/>
                          </a:solidFill>
                        </a:rPr>
                        <a:t>Log into the Sandata Aggregator</a:t>
                      </a:r>
                    </a:p>
                  </a:txBody>
                  <a:tcPr marL="45720" marR="4572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7226"/>
                  </a:ext>
                </a:extLst>
              </a:tr>
              <a:tr h="293260">
                <a:tc>
                  <a:txBody>
                    <a:bodyPr/>
                    <a:lstStyle/>
                    <a:p>
                      <a:r>
                        <a:rPr lang="en-US" b="1">
                          <a:solidFill>
                            <a:schemeClr val="tx1"/>
                          </a:solidFill>
                        </a:rPr>
                        <a:t>Step 2</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chemeClr val="tx1"/>
                          </a:solidFill>
                        </a:rPr>
                        <a:t>Navigate to the Visit Review module</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87277"/>
                  </a:ext>
                </a:extLst>
              </a:tr>
              <a:tr h="293260">
                <a:tc>
                  <a:txBody>
                    <a:bodyPr/>
                    <a:lstStyle/>
                    <a:p>
                      <a:r>
                        <a:rPr lang="en-US" b="1">
                          <a:solidFill>
                            <a:schemeClr val="tx1"/>
                          </a:solidFill>
                        </a:rPr>
                        <a:t>Step 3</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t>Select the Account from the "Agency" drop down. </a:t>
                      </a:r>
                      <a:r>
                        <a:rPr lang="en-US" sz="1100" i="1"/>
                        <a:t>Note: You may have multiple accounts if you use multiple </a:t>
                      </a:r>
                      <a:r>
                        <a:rPr lang="en-US" sz="1100" i="1" err="1"/>
                        <a:t>AltEVV</a:t>
                      </a:r>
                      <a:r>
                        <a:rPr lang="en-US" sz="1100" i="1"/>
                        <a:t> Vendors.</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718750"/>
                  </a:ext>
                </a:extLst>
              </a:tr>
              <a:tr h="293260">
                <a:tc>
                  <a:txBody>
                    <a:bodyPr/>
                    <a:lstStyle/>
                    <a:p>
                      <a:r>
                        <a:rPr lang="en-US" b="1">
                          <a:solidFill>
                            <a:schemeClr val="tx1"/>
                          </a:solidFill>
                        </a:rPr>
                        <a:t>Step 4</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Select desired date range</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742214"/>
                  </a:ext>
                </a:extLst>
              </a:tr>
              <a:tr h="293260">
                <a:tc>
                  <a:txBody>
                    <a:bodyPr/>
                    <a:lstStyle/>
                    <a:p>
                      <a:r>
                        <a:rPr lang="en-US" b="1">
                          <a:solidFill>
                            <a:schemeClr val="tx1"/>
                          </a:solidFill>
                        </a:rPr>
                        <a:t>Step 5</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Edit "Filter Visits By" to "All Visits"</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3054889"/>
                  </a:ext>
                </a:extLst>
              </a:tr>
              <a:tr h="293260">
                <a:tc>
                  <a:txBody>
                    <a:bodyPr/>
                    <a:lstStyle/>
                    <a:p>
                      <a:r>
                        <a:rPr lang="en-US" b="1">
                          <a:solidFill>
                            <a:schemeClr val="tx1"/>
                          </a:solidFill>
                        </a:rPr>
                        <a:t>Step 6</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t>Select "Show Advanced Filter Options" and Select "MAHEA" from the "Payer" filter drop down</a:t>
                      </a:r>
                      <a:endParaRPr lang="en-US" sz="1600" b="0">
                        <a:solidFill>
                          <a:schemeClr val="tx1"/>
                        </a:solidFill>
                      </a:endParaRP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119066"/>
                  </a:ext>
                </a:extLst>
              </a:tr>
              <a:tr h="293260">
                <a:tc>
                  <a:txBody>
                    <a:bodyPr/>
                    <a:lstStyle/>
                    <a:p>
                      <a:r>
                        <a:rPr lang="en-US" b="1">
                          <a:solidFill>
                            <a:schemeClr val="tx1"/>
                          </a:solidFill>
                        </a:rPr>
                        <a:t>Step 7</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Click "Search"</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712110"/>
                  </a:ext>
                </a:extLst>
              </a:tr>
              <a:tr h="293260">
                <a:tc>
                  <a:txBody>
                    <a:bodyPr/>
                    <a:lstStyle/>
                    <a:p>
                      <a:r>
                        <a:rPr lang="en-US" b="1">
                          <a:solidFill>
                            <a:schemeClr val="tx1"/>
                          </a:solidFill>
                        </a:rPr>
                        <a:t>Step 8</a:t>
                      </a:r>
                    </a:p>
                  </a:txBody>
                  <a:tcPr marL="45720" marR="4572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a:t>Click "Show Display Options" and ensure the below selections are checked</a:t>
                      </a:r>
                      <a:endParaRPr lang="en-US" sz="1600" b="0">
                        <a:solidFill>
                          <a:schemeClr val="tx1"/>
                        </a:solidFill>
                      </a:endParaRPr>
                    </a:p>
                  </a:txBody>
                  <a:tcPr marL="45720" marR="4572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4682518"/>
                  </a:ext>
                </a:extLst>
              </a:tr>
            </a:tbl>
          </a:graphicData>
        </a:graphic>
      </p:graphicFrame>
      <p:sp>
        <p:nvSpPr>
          <p:cNvPr id="6" name="TextBox 5">
            <a:extLst>
              <a:ext uri="{FF2B5EF4-FFF2-40B4-BE49-F238E27FC236}">
                <a16:creationId xmlns:a16="http://schemas.microsoft.com/office/drawing/2014/main" id="{9EEBD573-91F8-95A2-6234-CDC86DC2DB09}"/>
              </a:ext>
            </a:extLst>
          </p:cNvPr>
          <p:cNvSpPr txBox="1"/>
          <p:nvPr/>
        </p:nvSpPr>
        <p:spPr>
          <a:xfrm>
            <a:off x="1169551" y="3859997"/>
            <a:ext cx="52624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ü"/>
            </a:pPr>
            <a:r>
              <a:rPr lang="en-US" sz="1200"/>
              <a:t>Payer</a:t>
            </a:r>
          </a:p>
          <a:p>
            <a:pPr marL="285750" indent="-285750">
              <a:buFont typeface="Wingdings"/>
              <a:buChar char="ü"/>
            </a:pPr>
            <a:r>
              <a:rPr lang="en-US" sz="1200"/>
              <a:t>Client Medicaid ID</a:t>
            </a:r>
          </a:p>
          <a:p>
            <a:pPr marL="285750" indent="-285750">
              <a:buFont typeface="Wingdings"/>
              <a:buChar char="ü"/>
            </a:pPr>
            <a:r>
              <a:rPr lang="en-US" sz="1200"/>
              <a:t>Service</a:t>
            </a:r>
          </a:p>
          <a:p>
            <a:pPr marL="285750" indent="-285750">
              <a:buFont typeface="Wingdings"/>
              <a:buChar char="ü"/>
            </a:pPr>
            <a:r>
              <a:rPr lang="en-US" sz="1200"/>
              <a:t>Call In, Call Out, Adjusted In, and Adjusted Out</a:t>
            </a:r>
          </a:p>
        </p:txBody>
      </p:sp>
      <p:sp>
        <p:nvSpPr>
          <p:cNvPr id="4" name="TextBox 3">
            <a:extLst>
              <a:ext uri="{FF2B5EF4-FFF2-40B4-BE49-F238E27FC236}">
                <a16:creationId xmlns:a16="http://schemas.microsoft.com/office/drawing/2014/main" id="{32852CCF-3AA2-18D2-C871-CEF2922D7DEC}"/>
              </a:ext>
            </a:extLst>
          </p:cNvPr>
          <p:cNvSpPr txBox="1"/>
          <p:nvPr/>
        </p:nvSpPr>
        <p:spPr>
          <a:xfrm>
            <a:off x="6227882" y="3888339"/>
            <a:ext cx="47945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ü"/>
            </a:pPr>
            <a:r>
              <a:rPr lang="en-US" sz="1200"/>
              <a:t>Units</a:t>
            </a:r>
          </a:p>
          <a:p>
            <a:pPr marL="285750" indent="-285750">
              <a:buFont typeface="Wingdings"/>
              <a:buChar char="ü"/>
            </a:pPr>
            <a:r>
              <a:rPr lang="en-US" sz="1200"/>
              <a:t>Visit date</a:t>
            </a:r>
          </a:p>
          <a:p>
            <a:pPr marL="285750" indent="-285750">
              <a:buFont typeface="Wingdings"/>
              <a:buChar char="ü"/>
            </a:pPr>
            <a:r>
              <a:rPr lang="en-US" sz="1200"/>
              <a:t>Visit Received</a:t>
            </a:r>
          </a:p>
          <a:p>
            <a:pPr marL="285750" indent="-285750">
              <a:buFont typeface="Wingdings"/>
              <a:buChar char="ü"/>
            </a:pPr>
            <a:r>
              <a:rPr lang="en-US" sz="1200"/>
              <a:t>Visit Status</a:t>
            </a:r>
          </a:p>
        </p:txBody>
      </p:sp>
      <p:pic>
        <p:nvPicPr>
          <p:cNvPr id="3" name="Picture 2" descr="Screenshot of Visit Review Module from the Sandata Aggregator">
            <a:extLst>
              <a:ext uri="{FF2B5EF4-FFF2-40B4-BE49-F238E27FC236}">
                <a16:creationId xmlns:a16="http://schemas.microsoft.com/office/drawing/2014/main" id="{F172ED05-18AE-41C7-E352-3886C0A39F12}"/>
              </a:ext>
            </a:extLst>
          </p:cNvPr>
          <p:cNvPicPr>
            <a:picLocks noChangeAspect="1"/>
          </p:cNvPicPr>
          <p:nvPr/>
        </p:nvPicPr>
        <p:blipFill>
          <a:blip r:embed="rId2"/>
          <a:srcRect t="3758" r="544" b="4050"/>
          <a:stretch>
            <a:fillRect/>
          </a:stretch>
        </p:blipFill>
        <p:spPr>
          <a:xfrm>
            <a:off x="275374" y="4728228"/>
            <a:ext cx="11459426" cy="1887743"/>
          </a:xfrm>
          <a:prstGeom prst="rect">
            <a:avLst/>
          </a:prstGeom>
          <a:ln>
            <a:noFill/>
          </a:ln>
          <a:effectLst>
            <a:outerShdw blurRad="292100" dist="139700" dir="2700000" algn="tl" rotWithShape="0">
              <a:srgbClr val="333333">
                <a:alpha val="65000"/>
              </a:srgbClr>
            </a:outerShdw>
          </a:effectLst>
        </p:spPr>
      </p:pic>
      <p:sp>
        <p:nvSpPr>
          <p:cNvPr id="10" name="Slide Number Placeholder 4">
            <a:extLst>
              <a:ext uri="{FF2B5EF4-FFF2-40B4-BE49-F238E27FC236}">
                <a16:creationId xmlns:a16="http://schemas.microsoft.com/office/drawing/2014/main" id="{E2A26973-E72D-D27C-6A57-C0C429752C41}"/>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17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FF39-2ABE-A255-1507-2CD764382897}"/>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1BCC7AFC-715C-F296-1C9C-7E9B6BB950BD}"/>
              </a:ext>
            </a:extLst>
          </p:cNvPr>
          <p:cNvSpPr>
            <a:spLocks noGrp="1"/>
          </p:cNvSpPr>
          <p:nvPr>
            <p:ph type="title"/>
          </p:nvPr>
        </p:nvSpPr>
        <p:spPr>
          <a:xfrm>
            <a:off x="341746" y="282603"/>
            <a:ext cx="11111346" cy="662782"/>
          </a:xfrm>
        </p:spPr>
        <p:txBody>
          <a:bodyPr lIns="91440" tIns="45720" rIns="91440" bIns="45720" anchor="t"/>
          <a:lstStyle/>
          <a:p>
            <a:r>
              <a:rPr lang="en-US" sz="3200">
                <a:latin typeface="Graphik"/>
              </a:rPr>
              <a:t>Visit Review Module - Example</a:t>
            </a:r>
            <a:endParaRPr lang="en-US"/>
          </a:p>
        </p:txBody>
      </p:sp>
      <p:pic>
        <p:nvPicPr>
          <p:cNvPr id="7" name="Picture 6" descr="Screenshot of visit review module">
            <a:extLst>
              <a:ext uri="{FF2B5EF4-FFF2-40B4-BE49-F238E27FC236}">
                <a16:creationId xmlns:a16="http://schemas.microsoft.com/office/drawing/2014/main" id="{8C835D14-E415-7E8B-62D0-932EB813FE29}"/>
              </a:ext>
            </a:extLst>
          </p:cNvPr>
          <p:cNvPicPr>
            <a:picLocks noChangeAspect="1"/>
          </p:cNvPicPr>
          <p:nvPr/>
        </p:nvPicPr>
        <p:blipFill>
          <a:blip r:embed="rId2"/>
          <a:stretch>
            <a:fillRect/>
          </a:stretch>
        </p:blipFill>
        <p:spPr>
          <a:xfrm>
            <a:off x="73269" y="1121590"/>
            <a:ext cx="12045462" cy="4614820"/>
          </a:xfrm>
          <a:prstGeom prst="rect">
            <a:avLst/>
          </a:prstGeom>
          <a:ln>
            <a:noFill/>
          </a:ln>
          <a:effectLst>
            <a:outerShdw blurRad="292100" dist="139700" dir="2700000" algn="tl" rotWithShape="0">
              <a:srgbClr val="333333">
                <a:alpha val="65000"/>
              </a:srgbClr>
            </a:outerShdw>
          </a:effectLst>
        </p:spPr>
      </p:pic>
      <p:sp>
        <p:nvSpPr>
          <p:cNvPr id="6" name="Slide Number Placeholder 4">
            <a:extLst>
              <a:ext uri="{FF2B5EF4-FFF2-40B4-BE49-F238E27FC236}">
                <a16:creationId xmlns:a16="http://schemas.microsoft.com/office/drawing/2014/main" id="{698408F2-7175-E471-79EB-F4870A82B3CF}"/>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035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D15E-D3F4-F429-BAD0-5586307174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24FF8A-522A-0869-CF8D-BF1395685648}"/>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7E53518-9ECE-2782-9A99-3E02D7235D9E}"/>
              </a:ext>
            </a:extLst>
          </p:cNvPr>
          <p:cNvSpPr>
            <a:spLocks noGrp="1"/>
          </p:cNvSpPr>
          <p:nvPr>
            <p:ph type="title"/>
          </p:nvPr>
        </p:nvSpPr>
        <p:spPr>
          <a:prstGeom prst="rect">
            <a:avLst/>
          </a:prstGeom>
        </p:spPr>
        <p:txBody>
          <a:bodyPr lIns="91440" tIns="45720" rIns="91440" bIns="45720" anchor="ctr"/>
          <a:lstStyle/>
          <a:p>
            <a:r>
              <a:rPr lang="en-US">
                <a:latin typeface="Graphik"/>
              </a:rPr>
              <a:t>Report to Run on Sandata EVV </a:t>
            </a:r>
            <a:br>
              <a:rPr lang="en-US">
                <a:latin typeface="Graphik"/>
              </a:rPr>
            </a:br>
            <a:r>
              <a:rPr lang="en-US" i="1">
                <a:latin typeface="Graphik"/>
              </a:rPr>
              <a:t>Sandata Providers</a:t>
            </a:r>
            <a:endParaRPr lang="en-US" i="1"/>
          </a:p>
        </p:txBody>
      </p:sp>
    </p:spTree>
    <p:extLst>
      <p:ext uri="{BB962C8B-B14F-4D97-AF65-F5344CB8AC3E}">
        <p14:creationId xmlns:p14="http://schemas.microsoft.com/office/powerpoint/2010/main" val="2244200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6D390-1801-A206-7C6D-C5416287EC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93B5F3-3292-0A80-80AC-D8AE28921B6C}"/>
              </a:ext>
            </a:extLst>
          </p:cNvPr>
          <p:cNvSpPr>
            <a:spLocks noGrp="1"/>
          </p:cNvSpPr>
          <p:nvPr>
            <p:ph type="title"/>
          </p:nvPr>
        </p:nvSpPr>
        <p:spPr>
          <a:xfrm>
            <a:off x="341746" y="216663"/>
            <a:ext cx="11111346" cy="662782"/>
          </a:xfrm>
        </p:spPr>
        <p:txBody>
          <a:bodyPr lIns="91440" tIns="45720" rIns="91440" bIns="45720" anchor="ctr"/>
          <a:lstStyle/>
          <a:p>
            <a:r>
              <a:rPr lang="en-US" sz="3200">
                <a:latin typeface="Graphik"/>
              </a:rPr>
              <a:t>Full Visit Export</a:t>
            </a:r>
            <a:endParaRPr lang="en-US" sz="3200" b="0">
              <a:solidFill>
                <a:srgbClr val="000000"/>
              </a:solidFill>
              <a:latin typeface="Graphik"/>
            </a:endParaRPr>
          </a:p>
        </p:txBody>
      </p:sp>
      <p:sp>
        <p:nvSpPr>
          <p:cNvPr id="6" name="TextBox 3">
            <a:extLst>
              <a:ext uri="{FF2B5EF4-FFF2-40B4-BE49-F238E27FC236}">
                <a16:creationId xmlns:a16="http://schemas.microsoft.com/office/drawing/2014/main" id="{39C20492-12E0-A7B4-908F-9E505CB5200F}"/>
              </a:ext>
            </a:extLst>
          </p:cNvPr>
          <p:cNvSpPr txBox="1"/>
          <p:nvPr/>
        </p:nvSpPr>
        <p:spPr>
          <a:xfrm>
            <a:off x="341746" y="990600"/>
            <a:ext cx="11393054" cy="5355312"/>
          </a:xfrm>
          <a:prstGeom prst="rect">
            <a:avLst/>
          </a:prstGeom>
          <a:no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mn-lt"/>
                <a:cs typeface="+mn-lt"/>
              </a:rPr>
              <a:t>The </a:t>
            </a:r>
            <a:r>
              <a:rPr lang="en-US" b="1">
                <a:ea typeface="+mn-lt"/>
                <a:cs typeface="+mn-lt"/>
              </a:rPr>
              <a:t>Full Visit Export </a:t>
            </a:r>
            <a:r>
              <a:rPr lang="en-US">
                <a:ea typeface="+mn-lt"/>
                <a:cs typeface="+mn-lt"/>
              </a:rPr>
              <a:t>is the best option for Sandata EVV Providers to view metrics that will assist with researching visit data. Sandata Providers will find the following elements on this export:</a:t>
            </a:r>
            <a:endParaRPr lang="en-US"/>
          </a:p>
          <a:p>
            <a:endParaRPr lang="en-US">
              <a:ea typeface="+mn-lt"/>
              <a:cs typeface="+mn-lt"/>
            </a:endParaRPr>
          </a:p>
          <a:p>
            <a:pPr marL="742950" lvl="1" indent="-285750">
              <a:buFont typeface="Wingdings"/>
              <a:buChar char="ü"/>
            </a:pPr>
            <a:r>
              <a:rPr lang="en-US">
                <a:ea typeface="+mn-lt"/>
                <a:cs typeface="+mn-lt"/>
              </a:rPr>
              <a:t>Payer</a:t>
            </a:r>
            <a:endParaRPr lang="en-US"/>
          </a:p>
          <a:p>
            <a:pPr marL="742950" lvl="1" indent="-285750">
              <a:buFont typeface="Wingdings"/>
              <a:buChar char="ü"/>
            </a:pPr>
            <a:r>
              <a:rPr lang="en-US">
                <a:ea typeface="+mn-lt"/>
                <a:cs typeface="+mn-lt"/>
              </a:rPr>
              <a:t>Client Identifier</a:t>
            </a:r>
            <a:endParaRPr lang="en-US"/>
          </a:p>
          <a:p>
            <a:pPr marL="742950" lvl="1" indent="-285750">
              <a:buFont typeface="Wingdings"/>
              <a:buChar char="ü"/>
            </a:pPr>
            <a:r>
              <a:rPr lang="en-US">
                <a:ea typeface="+mn-lt"/>
                <a:cs typeface="+mn-lt"/>
              </a:rPr>
              <a:t>HCPCS Code</a:t>
            </a:r>
          </a:p>
          <a:p>
            <a:pPr marL="742950" lvl="1" indent="-285750">
              <a:buFont typeface="Wingdings"/>
              <a:buChar char="ü"/>
            </a:pPr>
            <a:r>
              <a:rPr lang="en-US">
                <a:ea typeface="+mn-lt"/>
                <a:cs typeface="+mn-lt"/>
              </a:rPr>
              <a:t>Visit Date</a:t>
            </a:r>
            <a:endParaRPr lang="en-US"/>
          </a:p>
          <a:p>
            <a:pPr marL="742950" lvl="1" indent="-285750">
              <a:buFont typeface="Wingdings"/>
              <a:buChar char="ü"/>
            </a:pPr>
            <a:r>
              <a:rPr lang="en-US">
                <a:ea typeface="+mn-lt"/>
                <a:cs typeface="+mn-lt"/>
              </a:rPr>
              <a:t>Clock In &amp; Clock Out + Adjusted In &amp; Adjusted Out</a:t>
            </a:r>
            <a:endParaRPr lang="en-US"/>
          </a:p>
          <a:p>
            <a:pPr marL="742950" lvl="1" indent="-285750">
              <a:buFont typeface="Wingdings"/>
              <a:buChar char="ü"/>
            </a:pPr>
            <a:r>
              <a:rPr lang="en-US">
                <a:ea typeface="+mn-lt"/>
                <a:cs typeface="+mn-lt"/>
              </a:rPr>
              <a:t>Units</a:t>
            </a:r>
            <a:endParaRPr lang="en-US"/>
          </a:p>
          <a:p>
            <a:pPr marL="742950" lvl="1" indent="-285750">
              <a:buFont typeface="Wingdings"/>
              <a:buChar char="ü"/>
            </a:pPr>
            <a:r>
              <a:rPr lang="en-US">
                <a:ea typeface="+mn-lt"/>
                <a:cs typeface="+mn-lt"/>
              </a:rPr>
              <a:t>Visit Status</a:t>
            </a:r>
            <a:endParaRPr lang="en-US"/>
          </a:p>
          <a:p>
            <a:pPr lvl="1"/>
            <a:endParaRPr lang="en-US">
              <a:latin typeface="Graphik"/>
              <a:ea typeface="Lato" panose="020F0502020204030203" pitchFamily="34" charset="0"/>
              <a:cs typeface="Lato" panose="020F0502020204030203" pitchFamily="34" charset="0"/>
            </a:endParaRPr>
          </a:p>
          <a:p>
            <a:endParaRPr lang="en-US">
              <a:ea typeface="+mn-lt"/>
              <a:cs typeface="+mn-lt"/>
            </a:endParaRPr>
          </a:p>
          <a:p>
            <a:r>
              <a:rPr lang="en-US">
                <a:ea typeface="+mn-lt"/>
                <a:cs typeface="+mn-lt"/>
              </a:rPr>
              <a:t>What’s Missing:</a:t>
            </a:r>
            <a:endParaRPr lang="en-US">
              <a:ea typeface="Lato" panose="020F0502020204030203" pitchFamily="34" charset="0"/>
              <a:cs typeface="Lato" panose="020F0502020204030203" pitchFamily="34" charset="0"/>
            </a:endParaRPr>
          </a:p>
          <a:p>
            <a:pPr marL="742950" lvl="1" indent="-285750">
              <a:buFont typeface="Arial"/>
              <a:buChar char="•"/>
            </a:pPr>
            <a:r>
              <a:rPr lang="en-US">
                <a:ea typeface="+mn-lt"/>
                <a:cs typeface="+mn-lt"/>
              </a:rPr>
              <a:t>Timestamp of visit entry – Providers can find this by running the </a:t>
            </a:r>
            <a:r>
              <a:rPr lang="en-US" b="1">
                <a:ea typeface="+mn-lt"/>
                <a:cs typeface="+mn-lt"/>
              </a:rPr>
              <a:t>Visit Verification Report</a:t>
            </a:r>
            <a:r>
              <a:rPr lang="en-US">
                <a:ea typeface="+mn-lt"/>
                <a:cs typeface="+mn-lt"/>
              </a:rPr>
              <a:t> in </a:t>
            </a:r>
            <a:r>
              <a:rPr lang="en-US" err="1">
                <a:ea typeface="+mn-lt"/>
                <a:cs typeface="+mn-lt"/>
              </a:rPr>
              <a:t>conjuction</a:t>
            </a:r>
            <a:r>
              <a:rPr lang="en-US">
                <a:ea typeface="+mn-lt"/>
                <a:cs typeface="+mn-lt"/>
              </a:rPr>
              <a:t> to view visits manually entered &amp; verified.</a:t>
            </a:r>
            <a:endParaRPr lang="en-US">
              <a:ea typeface="Lato" panose="020F0502020204030203" pitchFamily="34" charset="0"/>
              <a:cs typeface="Lato" panose="020F0502020204030203" pitchFamily="34" charset="0"/>
            </a:endParaRPr>
          </a:p>
          <a:p>
            <a:pPr marL="742950" lvl="1" indent="-285750">
              <a:buFont typeface="Arial"/>
              <a:buChar char="•"/>
            </a:pPr>
            <a:endParaRPr lang="en-US"/>
          </a:p>
          <a:p>
            <a:pPr marL="742950" lvl="1" indent="-285750">
              <a:buFont typeface="Wingdings"/>
              <a:buChar char="ü"/>
            </a:pPr>
            <a:endParaRPr lang="en-US">
              <a:latin typeface="Graphik"/>
              <a:ea typeface="Lato" panose="020F0502020204030203" pitchFamily="34" charset="0"/>
              <a:cs typeface="Lato" panose="020F0502020204030203" pitchFamily="34" charset="0"/>
            </a:endParaRPr>
          </a:p>
          <a:p>
            <a:pPr marL="0" lvl="1"/>
            <a:endParaRPr lang="en-US" b="1">
              <a:latin typeface="Graphik"/>
              <a:ea typeface="Lato" panose="020F0502020204030203" pitchFamily="34" charset="0"/>
              <a:cs typeface="Lato" panose="020F0502020204030203" pitchFamily="34" charset="0"/>
            </a:endParaRPr>
          </a:p>
          <a:p>
            <a:pPr marL="0" lvl="1"/>
            <a:endParaRPr lang="en-US">
              <a:latin typeface="Graphik"/>
              <a:ea typeface="Lato" panose="020F0502020204030203" pitchFamily="34" charset="0"/>
              <a:cs typeface="Lato" panose="020F0502020204030203" pitchFamily="34" charset="0"/>
            </a:endParaRPr>
          </a:p>
        </p:txBody>
      </p:sp>
      <p:sp>
        <p:nvSpPr>
          <p:cNvPr id="2" name="Slide Number Placeholder 4">
            <a:extLst>
              <a:ext uri="{FF2B5EF4-FFF2-40B4-BE49-F238E27FC236}">
                <a16:creationId xmlns:a16="http://schemas.microsoft.com/office/drawing/2014/main" id="{B95041AB-F737-BD11-F841-968866737811}"/>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048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2D8CE-4F17-93E7-D56C-2F32D8EE3B24}"/>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D5899B9-42F3-16AD-9ED9-B3939462FE01}"/>
              </a:ext>
            </a:extLst>
          </p:cNvPr>
          <p:cNvSpPr>
            <a:spLocks noGrp="1"/>
          </p:cNvSpPr>
          <p:nvPr>
            <p:ph type="title"/>
          </p:nvPr>
        </p:nvSpPr>
        <p:spPr>
          <a:xfrm>
            <a:off x="341746" y="216663"/>
            <a:ext cx="11111346" cy="662782"/>
          </a:xfrm>
        </p:spPr>
        <p:txBody>
          <a:bodyPr lIns="91440" tIns="45720" rIns="91440" bIns="45720" anchor="ctr"/>
          <a:lstStyle/>
          <a:p>
            <a:r>
              <a:rPr lang="en-US" sz="3200">
                <a:latin typeface="Graphik"/>
              </a:rPr>
              <a:t>Step to View Full Visit Export</a:t>
            </a:r>
            <a:endParaRPr lang="en-US" sz="3200" b="0">
              <a:solidFill>
                <a:srgbClr val="000000"/>
              </a:solidFill>
              <a:latin typeface="Graphik"/>
            </a:endParaRPr>
          </a:p>
        </p:txBody>
      </p:sp>
      <p:graphicFrame>
        <p:nvGraphicFramePr>
          <p:cNvPr id="9" name="Table 8">
            <a:extLst>
              <a:ext uri="{FF2B5EF4-FFF2-40B4-BE49-F238E27FC236}">
                <a16:creationId xmlns:a16="http://schemas.microsoft.com/office/drawing/2014/main" id="{F0D57904-4A6D-B0DE-B69C-FBEEC11B8032}"/>
              </a:ext>
            </a:extLst>
          </p:cNvPr>
          <p:cNvGraphicFramePr>
            <a:graphicFrameLocks noGrp="1"/>
          </p:cNvGraphicFramePr>
          <p:nvPr>
            <p:extLst>
              <p:ext uri="{D42A27DB-BD31-4B8C-83A1-F6EECF244321}">
                <p14:modId xmlns:p14="http://schemas.microsoft.com/office/powerpoint/2010/main" val="2526884112"/>
              </p:ext>
            </p:extLst>
          </p:nvPr>
        </p:nvGraphicFramePr>
        <p:xfrm>
          <a:off x="341746" y="1508760"/>
          <a:ext cx="7448240" cy="3840480"/>
        </p:xfrm>
        <a:graphic>
          <a:graphicData uri="http://schemas.openxmlformats.org/drawingml/2006/table">
            <a:tbl>
              <a:tblPr firstRow="1" bandRow="1">
                <a:tableStyleId>{5C22544A-7EE6-4342-B048-85BDC9FD1C3A}</a:tableStyleId>
              </a:tblPr>
              <a:tblGrid>
                <a:gridCol w="893397">
                  <a:extLst>
                    <a:ext uri="{9D8B030D-6E8A-4147-A177-3AD203B41FA5}">
                      <a16:colId xmlns:a16="http://schemas.microsoft.com/office/drawing/2014/main" val="3692650593"/>
                    </a:ext>
                  </a:extLst>
                </a:gridCol>
                <a:gridCol w="6554843">
                  <a:extLst>
                    <a:ext uri="{9D8B030D-6E8A-4147-A177-3AD203B41FA5}">
                      <a16:colId xmlns:a16="http://schemas.microsoft.com/office/drawing/2014/main" val="520318135"/>
                    </a:ext>
                  </a:extLst>
                </a:gridCol>
              </a:tblGrid>
              <a:tr h="640080">
                <a:tc>
                  <a:txBody>
                    <a:bodyPr/>
                    <a:lstStyle/>
                    <a:p>
                      <a:r>
                        <a:rPr lang="en-US" b="1">
                          <a:solidFill>
                            <a:schemeClr val="tx1"/>
                          </a:solidFill>
                        </a:rPr>
                        <a:t>Step 1</a:t>
                      </a:r>
                    </a:p>
                  </a:txBody>
                  <a:tcPr marL="45720" marR="4572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Log into your Sandata EVV Account</a:t>
                      </a:r>
                    </a:p>
                  </a:txBody>
                  <a:tcPr marL="45720" marR="4572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9054676"/>
                  </a:ext>
                </a:extLst>
              </a:tr>
              <a:tr h="640080">
                <a:tc>
                  <a:txBody>
                    <a:bodyPr/>
                    <a:lstStyle/>
                    <a:p>
                      <a:r>
                        <a:rPr lang="en-US" b="1">
                          <a:solidFill>
                            <a:schemeClr val="tx1"/>
                          </a:solidFill>
                        </a:rPr>
                        <a:t>Step 2</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Navigate to the Reports Module and click "Report" </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1999817"/>
                  </a:ext>
                </a:extLst>
              </a:tr>
              <a:tr h="640080">
                <a:tc>
                  <a:txBody>
                    <a:bodyPr/>
                    <a:lstStyle/>
                    <a:p>
                      <a:r>
                        <a:rPr lang="en-US" b="1">
                          <a:solidFill>
                            <a:schemeClr val="tx1"/>
                          </a:solidFill>
                        </a:rPr>
                        <a:t>Step 3</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t>Scroll to "Date Range Reports" and select "Full Visit Export" </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4838717"/>
                  </a:ext>
                </a:extLst>
              </a:tr>
              <a:tr h="640080">
                <a:tc>
                  <a:txBody>
                    <a:bodyPr/>
                    <a:lstStyle/>
                    <a:p>
                      <a:r>
                        <a:rPr lang="en-US" b="1">
                          <a:solidFill>
                            <a:schemeClr val="tx1"/>
                          </a:solidFill>
                        </a:rPr>
                        <a:t>Step 4</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Select desired date range</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047313"/>
                  </a:ext>
                </a:extLst>
              </a:tr>
              <a:tr h="640080">
                <a:tc>
                  <a:txBody>
                    <a:bodyPr/>
                    <a:lstStyle/>
                    <a:p>
                      <a:r>
                        <a:rPr lang="en-US" b="1">
                          <a:solidFill>
                            <a:schemeClr val="tx1"/>
                          </a:solidFill>
                        </a:rPr>
                        <a:t>Step 5</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Filter to Payer = MAHEA and Programs = ABI-MFP, GAFC, and HH (as applicable)</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374936"/>
                  </a:ext>
                </a:extLst>
              </a:tr>
              <a:tr h="640080">
                <a:tc>
                  <a:txBody>
                    <a:bodyPr/>
                    <a:lstStyle/>
                    <a:p>
                      <a:r>
                        <a:rPr lang="en-US" b="1">
                          <a:solidFill>
                            <a:schemeClr val="tx1"/>
                          </a:solidFill>
                        </a:rPr>
                        <a:t>Step 6</a:t>
                      </a:r>
                    </a:p>
                  </a:txBody>
                  <a:tcPr marL="45720" marR="4572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600"/>
                        <a:t>Click "Run Export" Report to export in Excel format</a:t>
                      </a:r>
                    </a:p>
                  </a:txBody>
                  <a:tcPr marL="45720" marR="4572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1068749"/>
                  </a:ext>
                </a:extLst>
              </a:tr>
            </a:tbl>
          </a:graphicData>
        </a:graphic>
      </p:graphicFrame>
      <p:pic>
        <p:nvPicPr>
          <p:cNvPr id="7" name="Picture 6" descr="Screenshot of Full Visit Export steps">
            <a:extLst>
              <a:ext uri="{FF2B5EF4-FFF2-40B4-BE49-F238E27FC236}">
                <a16:creationId xmlns:a16="http://schemas.microsoft.com/office/drawing/2014/main" id="{7AFA1BD6-F644-653F-31EC-2ADA1ED58248}"/>
              </a:ext>
            </a:extLst>
          </p:cNvPr>
          <p:cNvPicPr>
            <a:picLocks noChangeAspect="1"/>
          </p:cNvPicPr>
          <p:nvPr/>
        </p:nvPicPr>
        <p:blipFill>
          <a:blip r:embed="rId2"/>
          <a:srcRect r="3391"/>
          <a:stretch>
            <a:fillRect/>
          </a:stretch>
        </p:blipFill>
        <p:spPr>
          <a:xfrm>
            <a:off x="8273916" y="1333500"/>
            <a:ext cx="3460884" cy="4601327"/>
          </a:xfrm>
          <a:prstGeom prst="rect">
            <a:avLst/>
          </a:prstGeom>
          <a:ln>
            <a:noFill/>
          </a:ln>
          <a:effectLst>
            <a:outerShdw blurRad="292100" dist="139700" dir="2700000" algn="tl" rotWithShape="0">
              <a:srgbClr val="333333">
                <a:alpha val="65000"/>
              </a:srgbClr>
            </a:outerShdw>
          </a:effectLst>
        </p:spPr>
      </p:pic>
      <p:sp>
        <p:nvSpPr>
          <p:cNvPr id="8" name="Slide Number Placeholder 4">
            <a:extLst>
              <a:ext uri="{FF2B5EF4-FFF2-40B4-BE49-F238E27FC236}">
                <a16:creationId xmlns:a16="http://schemas.microsoft.com/office/drawing/2014/main" id="{54085AD2-117E-D818-4A00-8334417C8B6B}"/>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8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7E2BA-45B8-0BA6-F34A-7B61983AA1EA}"/>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CFC5AC2-65F1-CC98-23C5-4BA1BECDA209}"/>
              </a:ext>
            </a:extLst>
          </p:cNvPr>
          <p:cNvSpPr>
            <a:spLocks noGrp="1"/>
          </p:cNvSpPr>
          <p:nvPr>
            <p:ph type="title"/>
          </p:nvPr>
        </p:nvSpPr>
        <p:spPr>
          <a:xfrm>
            <a:off x="341746" y="216663"/>
            <a:ext cx="11111346" cy="662782"/>
          </a:xfrm>
        </p:spPr>
        <p:txBody>
          <a:bodyPr lIns="91440" tIns="45720" rIns="91440" bIns="45720" anchor="ctr"/>
          <a:lstStyle/>
          <a:p>
            <a:r>
              <a:rPr lang="en-US" sz="3200">
                <a:latin typeface="Graphik"/>
              </a:rPr>
              <a:t>Full Visit Export - Example</a:t>
            </a:r>
            <a:endParaRPr lang="en-US" sz="3200" b="0">
              <a:solidFill>
                <a:srgbClr val="000000"/>
              </a:solidFill>
              <a:latin typeface="Graphik"/>
            </a:endParaRPr>
          </a:p>
        </p:txBody>
      </p:sp>
      <p:pic>
        <p:nvPicPr>
          <p:cNvPr id="2" name="Picture 1" descr="Screenshot of full visit export data ">
            <a:extLst>
              <a:ext uri="{FF2B5EF4-FFF2-40B4-BE49-F238E27FC236}">
                <a16:creationId xmlns:a16="http://schemas.microsoft.com/office/drawing/2014/main" id="{68E57183-C717-9D52-311A-900D24088AE5}"/>
              </a:ext>
            </a:extLst>
          </p:cNvPr>
          <p:cNvPicPr>
            <a:picLocks noChangeAspect="1"/>
          </p:cNvPicPr>
          <p:nvPr/>
        </p:nvPicPr>
        <p:blipFill>
          <a:blip r:embed="rId2"/>
          <a:stretch>
            <a:fillRect/>
          </a:stretch>
        </p:blipFill>
        <p:spPr>
          <a:xfrm>
            <a:off x="68141" y="1159612"/>
            <a:ext cx="12055719" cy="4538776"/>
          </a:xfrm>
          <a:prstGeom prst="rect">
            <a:avLst/>
          </a:prstGeom>
          <a:ln>
            <a:noFill/>
          </a:ln>
          <a:effectLst>
            <a:outerShdw blurRad="292100" dist="139700" dir="2700000" algn="tl" rotWithShape="0">
              <a:srgbClr val="333333">
                <a:alpha val="65000"/>
              </a:srgbClr>
            </a:outerShdw>
          </a:effectLst>
        </p:spPr>
      </p:pic>
      <p:sp>
        <p:nvSpPr>
          <p:cNvPr id="7" name="Slide Number Placeholder 4">
            <a:extLst>
              <a:ext uri="{FF2B5EF4-FFF2-40B4-BE49-F238E27FC236}">
                <a16:creationId xmlns:a16="http://schemas.microsoft.com/office/drawing/2014/main" id="{806D2A68-C153-C24E-C8D0-5A8A68B46C9D}"/>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8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225C4-D80C-CB16-1BC9-DE4F61D71E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A6227B-D422-3352-FA62-1354642015B3}"/>
              </a:ext>
            </a:extLst>
          </p:cNvPr>
          <p:cNvSpPr>
            <a:spLocks noGrp="1"/>
          </p:cNvSpPr>
          <p:nvPr>
            <p:ph type="title"/>
          </p:nvPr>
        </p:nvSpPr>
        <p:spPr>
          <a:xfrm>
            <a:off x="341746" y="282603"/>
            <a:ext cx="11111346" cy="662782"/>
          </a:xfrm>
        </p:spPr>
        <p:txBody>
          <a:bodyPr lIns="91440" tIns="45720" rIns="91440" bIns="45720" anchor="t"/>
          <a:lstStyle/>
          <a:p>
            <a:r>
              <a:rPr lang="en-US" sz="3200">
                <a:latin typeface="Graphik"/>
              </a:rPr>
              <a:t>Visit Verification Report</a:t>
            </a:r>
            <a:endParaRPr lang="en-US" sz="3200"/>
          </a:p>
        </p:txBody>
      </p:sp>
      <p:sp>
        <p:nvSpPr>
          <p:cNvPr id="4" name="TextBox 3">
            <a:extLst>
              <a:ext uri="{FF2B5EF4-FFF2-40B4-BE49-F238E27FC236}">
                <a16:creationId xmlns:a16="http://schemas.microsoft.com/office/drawing/2014/main" id="{88EAACFA-06F7-FF6B-E172-14BA0FA61438}"/>
              </a:ext>
            </a:extLst>
          </p:cNvPr>
          <p:cNvSpPr txBox="1"/>
          <p:nvPr/>
        </p:nvSpPr>
        <p:spPr>
          <a:xfrm>
            <a:off x="342900" y="990600"/>
            <a:ext cx="113919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a:t>
            </a:r>
            <a:r>
              <a:rPr lang="en-US" b="1"/>
              <a:t>Visit Verification Activity Summary </a:t>
            </a:r>
            <a:r>
              <a:rPr lang="en-US"/>
              <a:t>report provides visibility into when a manually entered visit was added to the Sandata System and who made the updates. </a:t>
            </a:r>
          </a:p>
        </p:txBody>
      </p:sp>
      <p:pic>
        <p:nvPicPr>
          <p:cNvPr id="3" name="Picture 2" descr="Screenshotof visit verification activity summary">
            <a:extLst>
              <a:ext uri="{FF2B5EF4-FFF2-40B4-BE49-F238E27FC236}">
                <a16:creationId xmlns:a16="http://schemas.microsoft.com/office/drawing/2014/main" id="{14228722-B955-A411-9043-EBFDFA28CC72}"/>
              </a:ext>
            </a:extLst>
          </p:cNvPr>
          <p:cNvPicPr>
            <a:picLocks noChangeAspect="1"/>
          </p:cNvPicPr>
          <p:nvPr/>
        </p:nvPicPr>
        <p:blipFill>
          <a:blip r:embed="rId2"/>
          <a:stretch>
            <a:fillRect/>
          </a:stretch>
        </p:blipFill>
        <p:spPr>
          <a:xfrm>
            <a:off x="342900" y="1682145"/>
            <a:ext cx="11391900" cy="4475413"/>
          </a:xfrm>
          <a:prstGeom prst="rect">
            <a:avLst/>
          </a:prstGeom>
          <a:ln>
            <a:noFill/>
          </a:ln>
          <a:effectLst>
            <a:outerShdw blurRad="292100" dist="139700" dir="2700000" algn="tl" rotWithShape="0">
              <a:srgbClr val="333333">
                <a:alpha val="65000"/>
              </a:srgbClr>
            </a:outerShdw>
          </a:effectLst>
        </p:spPr>
      </p:pic>
      <p:sp>
        <p:nvSpPr>
          <p:cNvPr id="2" name="Slide Number Placeholder 4">
            <a:extLst>
              <a:ext uri="{FF2B5EF4-FFF2-40B4-BE49-F238E27FC236}">
                <a16:creationId xmlns:a16="http://schemas.microsoft.com/office/drawing/2014/main" id="{F3AC6076-12EE-416F-C617-761B9A208A8D}"/>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2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7BFE-FD21-B612-3581-B03D578EDA6F}"/>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7AD9742D-B0FA-75BC-4F7F-3147A46D53EB}"/>
              </a:ext>
            </a:extLst>
          </p:cNvPr>
          <p:cNvSpPr txBox="1">
            <a:spLocks noGrp="1"/>
          </p:cNvSpPr>
          <p:nvPr>
            <p:ph type="title" idx="4294967295"/>
          </p:nvPr>
        </p:nvSpPr>
        <p:spPr>
          <a:xfrm>
            <a:off x="342900" y="289718"/>
            <a:ext cx="11111346" cy="6627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Graphik"/>
                <a:ea typeface="+mj-ea"/>
                <a:cs typeface="+mj-cs"/>
              </a:rPr>
              <a:t>Session Logistics</a:t>
            </a:r>
            <a:endParaRPr kumimoji="0" lang="en-US" sz="3200" b="0" i="0" u="none" strike="noStrike" kern="1200" cap="none" spc="0" normalizeH="0" baseline="0" noProof="0">
              <a:ln>
                <a:noFill/>
              </a:ln>
              <a:solidFill>
                <a:schemeClr val="tx1"/>
              </a:solidFill>
              <a:effectLst/>
              <a:uLnTx/>
              <a:uFillTx/>
              <a:latin typeface="+mj-lt"/>
              <a:ea typeface="+mj-ea"/>
              <a:cs typeface="+mj-cs"/>
            </a:endParaRPr>
          </a:p>
        </p:txBody>
      </p:sp>
      <p:sp>
        <p:nvSpPr>
          <p:cNvPr id="3" name="TextBox 2">
            <a:extLst>
              <a:ext uri="{FF2B5EF4-FFF2-40B4-BE49-F238E27FC236}">
                <a16:creationId xmlns:a16="http://schemas.microsoft.com/office/drawing/2014/main" id="{E20F02D1-86B2-3A37-0619-566009A88514}"/>
              </a:ext>
            </a:extLst>
          </p:cNvPr>
          <p:cNvSpPr txBox="1"/>
          <p:nvPr/>
        </p:nvSpPr>
        <p:spPr>
          <a:xfrm>
            <a:off x="603251" y="1397001"/>
            <a:ext cx="10847916"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000">
                <a:latin typeface="Graphik"/>
                <a:ea typeface="Lato"/>
                <a:cs typeface="Lato"/>
              </a:rPr>
              <a:t>This webinar is being recorded. The recording and slides will be made available after the session. ​</a:t>
            </a:r>
            <a:endParaRPr lang="en-US">
              <a:latin typeface="Graphik"/>
            </a:endParaRPr>
          </a:p>
          <a:p>
            <a:pPr marL="228600" indent="-228600">
              <a:buFont typeface=""/>
              <a:buChar char="•"/>
            </a:pPr>
            <a:endParaRPr lang="en-US" sz="2000">
              <a:latin typeface="Graphik"/>
              <a:ea typeface="Lato"/>
              <a:cs typeface="Lato"/>
            </a:endParaRPr>
          </a:p>
          <a:p>
            <a:pPr marL="228600" lvl="0" indent="-228600" rtl="0">
              <a:buFont typeface=""/>
              <a:buChar char="•"/>
            </a:pPr>
            <a:r>
              <a:rPr lang="en-US" sz="2000">
                <a:latin typeface="Graphik" panose="020B0503030202060203" pitchFamily="34" charset="0"/>
                <a:ea typeface="Lato"/>
                <a:cs typeface="Lato"/>
              </a:rPr>
              <a:t>Your camera and mics are turned off.​</a:t>
            </a:r>
          </a:p>
          <a:p>
            <a:pPr marL="228600" indent="-228600">
              <a:buFont typeface=""/>
              <a:buChar char="•"/>
            </a:pPr>
            <a:endParaRPr lang="en-US" sz="2000">
              <a:latin typeface="Graphik"/>
              <a:ea typeface="Lato"/>
              <a:cs typeface="Lato"/>
            </a:endParaRPr>
          </a:p>
          <a:p>
            <a:pPr marL="228600" lvl="0" indent="-228600" rtl="0">
              <a:buFont typeface=""/>
              <a:buChar char="•"/>
            </a:pPr>
            <a:r>
              <a:rPr lang="en-US" sz="2000">
                <a:latin typeface="Graphik" panose="020B0503030202060203" pitchFamily="34" charset="0"/>
                <a:ea typeface="Lato"/>
                <a:cs typeface="Lato"/>
              </a:rPr>
              <a:t>Q&amp;A will be answered throughout the presentation. Please submit your questions in the Q&amp;A box by selecting the Q&amp;A button at the bottom of the screen to pop out this box.​</a:t>
            </a:r>
          </a:p>
          <a:p>
            <a:pPr marL="228600" indent="-228600">
              <a:buFont typeface=""/>
              <a:buChar char="•"/>
            </a:pPr>
            <a:endParaRPr lang="en-US" sz="2000">
              <a:latin typeface="Graphik"/>
              <a:ea typeface="Lato"/>
              <a:cs typeface="Lato"/>
            </a:endParaRPr>
          </a:p>
          <a:p>
            <a:pPr marL="228600" indent="-228600">
              <a:buFont typeface=""/>
              <a:buChar char="•"/>
            </a:pPr>
            <a:r>
              <a:rPr lang="en-US" sz="2000">
                <a:latin typeface="Graphik"/>
                <a:ea typeface="Lato"/>
                <a:cs typeface="Lato"/>
              </a:rPr>
              <a:t>Please do not submit Personal Information (PI) in the Q&amp;A. Any questions including PI can be submitted to the MA EVV Inbox: </a:t>
            </a:r>
            <a:r>
              <a:rPr lang="en-US" sz="2000">
                <a:ea typeface="+mn-lt"/>
                <a:cs typeface="+mn-lt"/>
              </a:rPr>
              <a:t>EVVfeedback@MassMail.State.MA.US</a:t>
            </a:r>
            <a:endParaRPr lang="en-US" sz="2000">
              <a:latin typeface="Graphik"/>
              <a:ea typeface="Lato"/>
              <a:cs typeface="Lato"/>
            </a:endParaRPr>
          </a:p>
          <a:p>
            <a:pPr marL="228600" indent="-228600">
              <a:buFont typeface=""/>
              <a:buChar char="•"/>
            </a:pPr>
            <a:endParaRPr lang="en-US" sz="2000">
              <a:latin typeface="Graphik"/>
              <a:ea typeface="Lato"/>
              <a:cs typeface="Lato"/>
            </a:endParaRPr>
          </a:p>
          <a:p>
            <a:pPr marL="228600" lvl="0" indent="-228600" rtl="0">
              <a:buFont typeface=""/>
              <a:buChar char="•"/>
            </a:pPr>
            <a:r>
              <a:rPr lang="en-US" sz="2000">
                <a:latin typeface="Graphik" panose="020B0503030202060203" pitchFamily="34" charset="0"/>
                <a:ea typeface="Lato"/>
                <a:cs typeface="Lato"/>
              </a:rPr>
              <a:t>This webinar is Closed Caption enabled. Please proceed by selecting Show Captions option at the bottom of your screen to enable feature. </a:t>
            </a:r>
          </a:p>
          <a:p>
            <a:pPr algn="ctr"/>
            <a:endParaRPr lang="en-US"/>
          </a:p>
        </p:txBody>
      </p:sp>
      <p:sp>
        <p:nvSpPr>
          <p:cNvPr id="2" name="Slide Number Placeholder 4">
            <a:extLst>
              <a:ext uri="{FF2B5EF4-FFF2-40B4-BE49-F238E27FC236}">
                <a16:creationId xmlns:a16="http://schemas.microsoft.com/office/drawing/2014/main" id="{32370C0B-36A1-C862-49C2-711CA3F32D2A}"/>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14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16D1-61D8-32DC-E6EC-DA6E102A62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58CC84-1B61-C9C5-15AC-55E13C364408}"/>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79A93D6-19C7-FB97-6DF7-5F4D1BD6FDFE}"/>
              </a:ext>
            </a:extLst>
          </p:cNvPr>
          <p:cNvSpPr>
            <a:spLocks noGrp="1"/>
          </p:cNvSpPr>
          <p:nvPr>
            <p:ph type="title"/>
          </p:nvPr>
        </p:nvSpPr>
        <p:spPr>
          <a:prstGeom prst="rect">
            <a:avLst/>
          </a:prstGeom>
        </p:spPr>
        <p:txBody>
          <a:bodyPr lIns="91440" tIns="45720" rIns="91440" bIns="45720" anchor="ctr"/>
          <a:lstStyle/>
          <a:p>
            <a:r>
              <a:rPr lang="en-US">
                <a:latin typeface="Graphik"/>
              </a:rPr>
              <a:t>Alt EVV Import 101</a:t>
            </a:r>
            <a:endParaRPr lang="en-US"/>
          </a:p>
        </p:txBody>
      </p:sp>
    </p:spTree>
    <p:extLst>
      <p:ext uri="{BB962C8B-B14F-4D97-AF65-F5344CB8AC3E}">
        <p14:creationId xmlns:p14="http://schemas.microsoft.com/office/powerpoint/2010/main" val="1552536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D8193-B6D5-540E-E169-A5263815C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9D8B8-9C5E-AC5C-C504-CD3995131B70}"/>
              </a:ext>
            </a:extLst>
          </p:cNvPr>
          <p:cNvSpPr>
            <a:spLocks noGrp="1"/>
          </p:cNvSpPr>
          <p:nvPr>
            <p:ph type="title"/>
          </p:nvPr>
        </p:nvSpPr>
        <p:spPr>
          <a:xfrm>
            <a:off x="341746" y="286999"/>
            <a:ext cx="11111346" cy="662782"/>
          </a:xfrm>
          <a:prstGeom prst="rect">
            <a:avLst/>
          </a:prstGeom>
        </p:spPr>
        <p:txBody>
          <a:bodyPr lIns="91440" tIns="45720" rIns="91440" bIns="45720" anchor="t"/>
          <a:lstStyle/>
          <a:p>
            <a:r>
              <a:rPr lang="en-US" sz="3200">
                <a:latin typeface="Graphik"/>
                <a:ea typeface="Lato"/>
                <a:cs typeface="Lato"/>
              </a:rPr>
              <a:t>Alt EVV Imports - Workflow </a:t>
            </a:r>
            <a:br>
              <a:rPr lang="en-US" sz="3200">
                <a:latin typeface="Graphik"/>
                <a:ea typeface="Lato"/>
                <a:cs typeface="Lato"/>
              </a:rPr>
            </a:br>
            <a:endParaRPr lang="en-US" sz="3200" b="1">
              <a:latin typeface="Graphik"/>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3505CEF-D578-EB69-F374-C4C8A36B8048}"/>
              </a:ext>
            </a:extLst>
          </p:cNvPr>
          <p:cNvSpPr txBox="1"/>
          <p:nvPr/>
        </p:nvSpPr>
        <p:spPr>
          <a:xfrm>
            <a:off x="341746" y="1330773"/>
            <a:ext cx="2277588" cy="774571"/>
          </a:xfrm>
          <a:prstGeom prst="rect">
            <a:avLst/>
          </a:prstGeom>
          <a:noFill/>
        </p:spPr>
        <p:txBody>
          <a:bodyPr wrap="square" lIns="91440" tIns="45720" rIns="91440" bIns="45720" rtlCol="0" anchor="ctr">
            <a:spAutoFit/>
          </a:bodyPr>
          <a:lstStyle/>
          <a:p>
            <a:pPr>
              <a:spcBef>
                <a:spcPts val="1000"/>
              </a:spcBef>
            </a:pPr>
            <a:r>
              <a:rPr lang="en-US" b="1">
                <a:ea typeface="Lato"/>
                <a:cs typeface="Lato"/>
              </a:rPr>
              <a:t>High-Level Visit </a:t>
            </a:r>
            <a:endParaRPr lang="en-US">
              <a:ea typeface="Lato"/>
              <a:cs typeface="Lato"/>
            </a:endParaRPr>
          </a:p>
          <a:p>
            <a:pPr>
              <a:spcBef>
                <a:spcPts val="1000"/>
              </a:spcBef>
            </a:pPr>
            <a:r>
              <a:rPr lang="en-US" b="1">
                <a:ea typeface="Lato"/>
                <a:cs typeface="Lato"/>
              </a:rPr>
              <a:t>Data Workflow</a:t>
            </a:r>
            <a:endParaRPr lang="en-US">
              <a:ea typeface="Lato"/>
              <a:cs typeface="Lato"/>
            </a:endParaRPr>
          </a:p>
        </p:txBody>
      </p:sp>
      <p:sp>
        <p:nvSpPr>
          <p:cNvPr id="7" name="TextBox 6">
            <a:extLst>
              <a:ext uri="{FF2B5EF4-FFF2-40B4-BE49-F238E27FC236}">
                <a16:creationId xmlns:a16="http://schemas.microsoft.com/office/drawing/2014/main" id="{4F493F0C-C20E-F56E-E1A4-8168324B6FA7}"/>
              </a:ext>
            </a:extLst>
          </p:cNvPr>
          <p:cNvSpPr txBox="1"/>
          <p:nvPr/>
        </p:nvSpPr>
        <p:spPr>
          <a:xfrm rot="16200000">
            <a:off x="2394856" y="1523999"/>
            <a:ext cx="925285"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B050"/>
                </a:solidFill>
              </a:rPr>
              <a:t>Start</a:t>
            </a:r>
            <a:endParaRPr lang="en-US"/>
          </a:p>
        </p:txBody>
      </p:sp>
      <p:pic>
        <p:nvPicPr>
          <p:cNvPr id="6" name="Picture 5" descr="Alt EVV Import high level visit data workflow">
            <a:extLst>
              <a:ext uri="{FF2B5EF4-FFF2-40B4-BE49-F238E27FC236}">
                <a16:creationId xmlns:a16="http://schemas.microsoft.com/office/drawing/2014/main" id="{ADBEF8BC-5E4A-1ABD-A1B5-9DF669E1ECCB}"/>
              </a:ext>
            </a:extLst>
          </p:cNvPr>
          <p:cNvPicPr>
            <a:picLocks noChangeAspect="1"/>
          </p:cNvPicPr>
          <p:nvPr/>
        </p:nvPicPr>
        <p:blipFill>
          <a:blip r:embed="rId3"/>
          <a:stretch>
            <a:fillRect/>
          </a:stretch>
        </p:blipFill>
        <p:spPr>
          <a:xfrm>
            <a:off x="3044126" y="1150587"/>
            <a:ext cx="7873139" cy="5357571"/>
          </a:xfrm>
          <a:prstGeom prst="rect">
            <a:avLst/>
          </a:prstGeom>
        </p:spPr>
      </p:pic>
      <p:sp>
        <p:nvSpPr>
          <p:cNvPr id="8" name="TextBox 7">
            <a:extLst>
              <a:ext uri="{FF2B5EF4-FFF2-40B4-BE49-F238E27FC236}">
                <a16:creationId xmlns:a16="http://schemas.microsoft.com/office/drawing/2014/main" id="{414706AC-47B4-D74C-B31C-3E867F53F061}"/>
              </a:ext>
            </a:extLst>
          </p:cNvPr>
          <p:cNvSpPr txBox="1"/>
          <p:nvPr/>
        </p:nvSpPr>
        <p:spPr>
          <a:xfrm rot="16200000">
            <a:off x="5823855" y="3333748"/>
            <a:ext cx="925285"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End</a:t>
            </a:r>
            <a:endParaRPr lang="en-US"/>
          </a:p>
        </p:txBody>
      </p:sp>
      <p:sp>
        <p:nvSpPr>
          <p:cNvPr id="5" name="Slide Number Placeholder 4">
            <a:extLst>
              <a:ext uri="{FF2B5EF4-FFF2-40B4-BE49-F238E27FC236}">
                <a16:creationId xmlns:a16="http://schemas.microsoft.com/office/drawing/2014/main" id="{601537E5-066E-B02B-240D-898233BCBF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413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F01C0-0613-845E-FA78-500A2F6E98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80EAC-C96D-943C-87D6-C087FF519DFC}"/>
              </a:ext>
            </a:extLst>
          </p:cNvPr>
          <p:cNvSpPr>
            <a:spLocks noGrp="1"/>
          </p:cNvSpPr>
          <p:nvPr>
            <p:ph type="title"/>
          </p:nvPr>
        </p:nvSpPr>
        <p:spPr>
          <a:xfrm>
            <a:off x="341746" y="282603"/>
            <a:ext cx="11111346" cy="662782"/>
          </a:xfrm>
          <a:prstGeom prst="rect">
            <a:avLst/>
          </a:prstGeom>
        </p:spPr>
        <p:txBody>
          <a:bodyPr lIns="91440" tIns="45720" rIns="91440" bIns="45720" anchor="t"/>
          <a:lstStyle/>
          <a:p>
            <a:r>
              <a:rPr lang="en-US" sz="3200">
                <a:latin typeface="Graphik"/>
                <a:ea typeface="Lato"/>
                <a:cs typeface="Lato"/>
              </a:rPr>
              <a:t>Alt EVV Imports - Troubleshooting</a:t>
            </a:r>
            <a:br>
              <a:rPr lang="en-US" sz="3200">
                <a:latin typeface="Graphik"/>
                <a:ea typeface="Lato"/>
                <a:cs typeface="Lato"/>
              </a:rPr>
            </a:br>
            <a:endParaRPr lang="en-US" sz="3200" b="1">
              <a:latin typeface="Graphik"/>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F1514924-84F7-B00D-2CB8-315A788F47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B8A2C48-B1DD-58B0-2E06-0D59E9B8446D}"/>
              </a:ext>
            </a:extLst>
          </p:cNvPr>
          <p:cNvSpPr txBox="1"/>
          <p:nvPr/>
        </p:nvSpPr>
        <p:spPr>
          <a:xfrm>
            <a:off x="342901" y="990600"/>
            <a:ext cx="11391899" cy="5124480"/>
          </a:xfrm>
          <a:prstGeom prst="rect">
            <a:avLst/>
          </a:prstGeom>
          <a:noFill/>
        </p:spPr>
        <p:txBody>
          <a:bodyPr wrap="square" lIns="91440" tIns="45720" rIns="91440" bIns="45720" rtlCol="0" anchor="t">
            <a:spAutoFit/>
          </a:bodyPr>
          <a:lstStyle/>
          <a:p>
            <a:pPr>
              <a:spcBef>
                <a:spcPts val="1000"/>
              </a:spcBef>
            </a:pPr>
            <a:r>
              <a:rPr lang="en-US" b="1">
                <a:ea typeface="Lato"/>
                <a:cs typeface="Lato"/>
              </a:rPr>
              <a:t>Visit Import Troubleshooting Pre-Requisites</a:t>
            </a:r>
            <a:endParaRPr lang="en-US" b="1">
              <a:solidFill>
                <a:srgbClr val="000000"/>
              </a:solidFill>
              <a:latin typeface="Graphik"/>
              <a:ea typeface="Lato"/>
              <a:cs typeface="Lato"/>
            </a:endParaRPr>
          </a:p>
          <a:p>
            <a:pPr marL="285750" indent="-285750">
              <a:spcBef>
                <a:spcPts val="1000"/>
              </a:spcBef>
              <a:buFont typeface="Arial"/>
              <a:buChar char="•"/>
            </a:pPr>
            <a:r>
              <a:rPr lang="en-US">
                <a:solidFill>
                  <a:srgbClr val="000000"/>
                </a:solidFill>
                <a:latin typeface="Graphik"/>
                <a:ea typeface="Lato"/>
                <a:cs typeface="Lato"/>
              </a:rPr>
              <a:t>Providers, along with their </a:t>
            </a:r>
            <a:r>
              <a:rPr lang="en-US" err="1">
                <a:solidFill>
                  <a:srgbClr val="000000"/>
                </a:solidFill>
                <a:latin typeface="Graphik"/>
                <a:ea typeface="Lato"/>
                <a:cs typeface="Lato"/>
              </a:rPr>
              <a:t>AltEVV</a:t>
            </a:r>
            <a:r>
              <a:rPr lang="en-US">
                <a:solidFill>
                  <a:srgbClr val="000000"/>
                </a:solidFill>
                <a:latin typeface="Graphik"/>
                <a:ea typeface="Lato"/>
                <a:cs typeface="Lato"/>
              </a:rPr>
              <a:t> Vendors, should: </a:t>
            </a:r>
          </a:p>
          <a:p>
            <a:pPr marL="742950" lvl="1" indent="-285750">
              <a:spcBef>
                <a:spcPts val="1000"/>
              </a:spcBef>
              <a:buFont typeface="Arial"/>
              <a:buChar char="•"/>
            </a:pPr>
            <a:r>
              <a:rPr lang="en-US">
                <a:solidFill>
                  <a:srgbClr val="000000"/>
                </a:solidFill>
                <a:latin typeface="Graphik"/>
                <a:ea typeface="Lato"/>
                <a:cs typeface="Lato"/>
              </a:rPr>
              <a:t>Be aware of who their </a:t>
            </a:r>
            <a:r>
              <a:rPr lang="en-US" err="1">
                <a:solidFill>
                  <a:srgbClr val="000000"/>
                </a:solidFill>
                <a:latin typeface="Graphik"/>
                <a:ea typeface="Lato"/>
                <a:cs typeface="Lato"/>
              </a:rPr>
              <a:t>AtlEVV</a:t>
            </a:r>
            <a:r>
              <a:rPr lang="en-US">
                <a:solidFill>
                  <a:srgbClr val="000000"/>
                </a:solidFill>
                <a:latin typeface="Graphik"/>
                <a:ea typeface="Lato"/>
                <a:cs typeface="Lato"/>
              </a:rPr>
              <a:t> Vendor is and know a key point of contact at the Vendor who can support visit import troubleshooting</a:t>
            </a:r>
          </a:p>
          <a:p>
            <a:pPr marL="742950" lvl="1" indent="-285750">
              <a:spcBef>
                <a:spcPts val="1000"/>
              </a:spcBef>
              <a:buFont typeface="Arial"/>
              <a:buChar char="•"/>
            </a:pPr>
            <a:r>
              <a:rPr lang="en-US">
                <a:solidFill>
                  <a:srgbClr val="000000"/>
                </a:solidFill>
                <a:latin typeface="Graphik"/>
                <a:ea typeface="Lato"/>
                <a:cs typeface="Lato"/>
              </a:rPr>
              <a:t>Know at what cadence visits are imported from the </a:t>
            </a:r>
            <a:r>
              <a:rPr lang="en-US" err="1">
                <a:solidFill>
                  <a:srgbClr val="000000"/>
                </a:solidFill>
                <a:latin typeface="Graphik"/>
                <a:ea typeface="Lato"/>
                <a:cs typeface="Lato"/>
              </a:rPr>
              <a:t>AltEVV</a:t>
            </a:r>
            <a:r>
              <a:rPr lang="en-US">
                <a:solidFill>
                  <a:srgbClr val="000000"/>
                </a:solidFill>
                <a:latin typeface="Graphik"/>
                <a:ea typeface="Lato"/>
                <a:cs typeface="Lato"/>
              </a:rPr>
              <a:t> Vendor's system to the Sandata Aggregator (e.g., Nightly, bi-weekly, Monthly, etc.)</a:t>
            </a:r>
          </a:p>
          <a:p>
            <a:pPr marL="742950" lvl="1" indent="-285750">
              <a:spcBef>
                <a:spcPts val="1000"/>
              </a:spcBef>
              <a:buFont typeface="Arial"/>
              <a:buChar char="•"/>
            </a:pPr>
            <a:r>
              <a:rPr lang="en-US">
                <a:solidFill>
                  <a:srgbClr val="000000"/>
                </a:solidFill>
                <a:latin typeface="Graphik"/>
                <a:ea typeface="Lato"/>
                <a:cs typeface="Lato"/>
              </a:rPr>
              <a:t>Know how to </a:t>
            </a:r>
            <a:r>
              <a:rPr lang="en-US" err="1">
                <a:solidFill>
                  <a:srgbClr val="000000"/>
                </a:solidFill>
                <a:latin typeface="Graphik"/>
                <a:ea typeface="Lato"/>
                <a:cs typeface="Lato"/>
              </a:rPr>
              <a:t>retreieve</a:t>
            </a:r>
            <a:r>
              <a:rPr lang="en-US">
                <a:solidFill>
                  <a:srgbClr val="000000"/>
                </a:solidFill>
                <a:latin typeface="Graphik"/>
                <a:ea typeface="Lato"/>
                <a:cs typeface="Lato"/>
              </a:rPr>
              <a:t> and review JSON data for visits failing to import to the Sandata Aggregator</a:t>
            </a:r>
          </a:p>
          <a:p>
            <a:pPr marL="742950" lvl="1" indent="-285750">
              <a:spcBef>
                <a:spcPts val="1000"/>
              </a:spcBef>
              <a:buFont typeface="Arial"/>
              <a:buChar char="•"/>
            </a:pPr>
            <a:r>
              <a:rPr lang="en-US">
                <a:solidFill>
                  <a:srgbClr val="000000"/>
                </a:solidFill>
                <a:latin typeface="Graphik"/>
                <a:ea typeface="Lato"/>
                <a:cs typeface="Lato"/>
              </a:rPr>
              <a:t>Know how to </a:t>
            </a:r>
            <a:r>
              <a:rPr lang="en-US" err="1">
                <a:solidFill>
                  <a:srgbClr val="000000"/>
                </a:solidFill>
                <a:latin typeface="Graphik"/>
                <a:ea typeface="Lato"/>
                <a:cs typeface="Lato"/>
              </a:rPr>
              <a:t>retreieve</a:t>
            </a:r>
            <a:r>
              <a:rPr lang="en-US">
                <a:solidFill>
                  <a:srgbClr val="000000"/>
                </a:solidFill>
                <a:latin typeface="Graphik"/>
                <a:ea typeface="Lato"/>
                <a:cs typeface="Lato"/>
              </a:rPr>
              <a:t> and understand the most recent copy of the </a:t>
            </a:r>
            <a:r>
              <a:rPr lang="en-US">
                <a:solidFill>
                  <a:srgbClr val="000000"/>
                </a:solidFill>
                <a:latin typeface="Graphik"/>
                <a:ea typeface="Lato"/>
                <a:cs typeface="Lato"/>
                <a:hlinkClick r:id="rId3"/>
              </a:rPr>
              <a:t>Massachusetts </a:t>
            </a:r>
            <a:r>
              <a:rPr lang="en-US" err="1">
                <a:solidFill>
                  <a:srgbClr val="000000"/>
                </a:solidFill>
                <a:latin typeface="Graphik"/>
                <a:ea typeface="Lato"/>
                <a:cs typeface="Lato"/>
                <a:hlinkClick r:id="rId3"/>
              </a:rPr>
              <a:t>AltEVV</a:t>
            </a:r>
            <a:r>
              <a:rPr lang="en-US">
                <a:solidFill>
                  <a:srgbClr val="000000"/>
                </a:solidFill>
                <a:latin typeface="Graphik"/>
                <a:ea typeface="Lato"/>
                <a:cs typeface="Lato"/>
                <a:hlinkClick r:id="rId3"/>
              </a:rPr>
              <a:t> Technical Specifications</a:t>
            </a:r>
          </a:p>
          <a:p>
            <a:pPr marL="742950" lvl="1" indent="-285750">
              <a:spcBef>
                <a:spcPts val="1000"/>
              </a:spcBef>
              <a:buFont typeface="Arial"/>
              <a:buChar char="•"/>
            </a:pPr>
            <a:r>
              <a:rPr lang="en-US">
                <a:solidFill>
                  <a:srgbClr val="000000"/>
                </a:solidFill>
                <a:latin typeface="Graphik"/>
                <a:ea typeface="Lato"/>
                <a:cs typeface="Lato"/>
              </a:rPr>
              <a:t>Know how to identify and resolve </a:t>
            </a:r>
            <a:r>
              <a:rPr lang="en-US">
                <a:solidFill>
                  <a:srgbClr val="000000"/>
                </a:solidFill>
                <a:latin typeface="Graphik"/>
                <a:ea typeface="Lato"/>
                <a:cs typeface="Lato"/>
                <a:hlinkClick r:id="rId4"/>
              </a:rPr>
              <a:t>basic visit import rejection errors</a:t>
            </a:r>
            <a:r>
              <a:rPr lang="en-US">
                <a:solidFill>
                  <a:srgbClr val="000000"/>
                </a:solidFill>
                <a:latin typeface="Graphik"/>
                <a:ea typeface="Lato"/>
                <a:cs typeface="Lato"/>
              </a:rPr>
              <a:t> such as:</a:t>
            </a:r>
          </a:p>
          <a:p>
            <a:pPr marL="1200150" lvl="2" indent="-285750">
              <a:spcBef>
                <a:spcPts val="1000"/>
              </a:spcBef>
              <a:buFont typeface="Arial"/>
              <a:buChar char="•"/>
            </a:pPr>
            <a:r>
              <a:rPr lang="en-US">
                <a:solidFill>
                  <a:srgbClr val="000000"/>
                </a:solidFill>
                <a:latin typeface="Graphik"/>
                <a:ea typeface="Lato"/>
                <a:cs typeface="Lato"/>
              </a:rPr>
              <a:t>Missing or incorrectly formatted data</a:t>
            </a:r>
          </a:p>
          <a:p>
            <a:pPr marL="1200150" lvl="2" indent="-285750">
              <a:spcBef>
                <a:spcPts val="1000"/>
              </a:spcBef>
              <a:buFont typeface="Arial"/>
              <a:buChar char="•"/>
            </a:pPr>
            <a:r>
              <a:rPr lang="en-US">
                <a:solidFill>
                  <a:srgbClr val="000000"/>
                </a:solidFill>
                <a:latin typeface="Graphik"/>
                <a:ea typeface="Lato"/>
                <a:cs typeface="Lato"/>
              </a:rPr>
              <a:t>Incorrect client identifiers</a:t>
            </a:r>
          </a:p>
          <a:p>
            <a:pPr marL="1200150" lvl="2" indent="-285750">
              <a:spcBef>
                <a:spcPts val="1000"/>
              </a:spcBef>
              <a:buFont typeface="Arial"/>
              <a:buChar char="•"/>
            </a:pPr>
            <a:r>
              <a:rPr lang="en-US">
                <a:solidFill>
                  <a:srgbClr val="000000"/>
                </a:solidFill>
                <a:latin typeface="Graphik"/>
                <a:ea typeface="Lato"/>
                <a:cs typeface="Lato"/>
              </a:rPr>
              <a:t>Incorrect Payer, Program, and Service Combinations</a:t>
            </a:r>
          </a:p>
        </p:txBody>
      </p:sp>
    </p:spTree>
    <p:extLst>
      <p:ext uri="{BB962C8B-B14F-4D97-AF65-F5344CB8AC3E}">
        <p14:creationId xmlns:p14="http://schemas.microsoft.com/office/powerpoint/2010/main" val="3865102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93D2-352A-C48C-D4BC-3B74CB48C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AD719-6E11-89CB-E674-FBD4AA496FD8}"/>
              </a:ext>
            </a:extLst>
          </p:cNvPr>
          <p:cNvSpPr>
            <a:spLocks noGrp="1"/>
          </p:cNvSpPr>
          <p:nvPr>
            <p:ph type="title"/>
          </p:nvPr>
        </p:nvSpPr>
        <p:spPr>
          <a:xfrm>
            <a:off x="341746" y="286999"/>
            <a:ext cx="11111346" cy="662782"/>
          </a:xfrm>
          <a:prstGeom prst="rect">
            <a:avLst/>
          </a:prstGeom>
        </p:spPr>
        <p:txBody>
          <a:bodyPr lIns="91440" tIns="45720" rIns="91440" bIns="45720" anchor="t"/>
          <a:lstStyle/>
          <a:p>
            <a:r>
              <a:rPr lang="en-US" sz="3200">
                <a:latin typeface="Graphik"/>
                <a:ea typeface="Lato"/>
                <a:cs typeface="Lato"/>
              </a:rPr>
              <a:t>Alt EVV Imports - Example Visit Import JSON</a:t>
            </a:r>
            <a:endParaRPr lang="en-US" sz="3200" b="0">
              <a:latin typeface="Graphik"/>
              <a:ea typeface="Lato"/>
              <a:cs typeface="Lato"/>
            </a:endParaRPr>
          </a:p>
          <a:p>
            <a:r>
              <a:rPr lang="en-US" sz="3200">
                <a:latin typeface="Graphik"/>
                <a:ea typeface="Lato"/>
                <a:cs typeface="Lato"/>
              </a:rPr>
              <a:t> </a:t>
            </a:r>
            <a:br>
              <a:rPr lang="en-US" sz="3200">
                <a:latin typeface="Graphik"/>
                <a:ea typeface="Lato"/>
                <a:cs typeface="Lato"/>
              </a:rPr>
            </a:br>
            <a:endParaRPr lang="en-US" sz="3200" b="1">
              <a:latin typeface="Graphik"/>
              <a:ea typeface="Lato" panose="020F0502020204030203" pitchFamily="34" charset="0"/>
              <a:cs typeface="Lato" panose="020F0502020204030203" pitchFamily="34" charset="0"/>
            </a:endParaRPr>
          </a:p>
        </p:txBody>
      </p:sp>
      <p:pic>
        <p:nvPicPr>
          <p:cNvPr id="8" name="Picture 7" descr="Screenshot of example visit import JSON">
            <a:extLst>
              <a:ext uri="{FF2B5EF4-FFF2-40B4-BE49-F238E27FC236}">
                <a16:creationId xmlns:a16="http://schemas.microsoft.com/office/drawing/2014/main" id="{EEB59235-8694-E11B-36FD-8C85354CE387}"/>
              </a:ext>
            </a:extLst>
          </p:cNvPr>
          <p:cNvPicPr>
            <a:picLocks noChangeAspect="1"/>
          </p:cNvPicPr>
          <p:nvPr/>
        </p:nvPicPr>
        <p:blipFill>
          <a:blip r:embed="rId3"/>
          <a:stretch>
            <a:fillRect/>
          </a:stretch>
        </p:blipFill>
        <p:spPr>
          <a:xfrm>
            <a:off x="1710748" y="982518"/>
            <a:ext cx="2662959" cy="4881419"/>
          </a:xfrm>
          <a:prstGeom prst="rect">
            <a:avLst/>
          </a:prstGeom>
          <a:ln>
            <a:noFill/>
          </a:ln>
          <a:effectLst>
            <a:outerShdw blurRad="292100" dist="139700" dir="2700000" algn="tl" rotWithShape="0">
              <a:srgbClr val="333333">
                <a:alpha val="65000"/>
              </a:srgbClr>
            </a:outerShdw>
          </a:effectLst>
        </p:spPr>
      </p:pic>
      <p:cxnSp>
        <p:nvCxnSpPr>
          <p:cNvPr id="18" name="Straight Arrow Connector 17">
            <a:extLst>
              <a:ext uri="{FF2B5EF4-FFF2-40B4-BE49-F238E27FC236}">
                <a16:creationId xmlns:a16="http://schemas.microsoft.com/office/drawing/2014/main" id="{7AB5BD2B-A0E5-91A7-B4CE-71BB2DD806DD}"/>
              </a:ext>
              <a:ext uri="{C183D7F6-B498-43B3-948B-1728B52AA6E4}">
                <adec:decorative xmlns:adec="http://schemas.microsoft.com/office/drawing/2017/decorative" val="1"/>
              </a:ext>
            </a:extLst>
          </p:cNvPr>
          <p:cNvCxnSpPr/>
          <p:nvPr/>
        </p:nvCxnSpPr>
        <p:spPr>
          <a:xfrm>
            <a:off x="3006212" y="5864678"/>
            <a:ext cx="2" cy="57179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C4C6425-8038-51A5-CA60-78154FE3B57F}"/>
              </a:ext>
              <a:ext uri="{C183D7F6-B498-43B3-948B-1728B52AA6E4}">
                <adec:decorative xmlns:adec="http://schemas.microsoft.com/office/drawing/2017/decorative" val="1"/>
              </a:ext>
            </a:extLst>
          </p:cNvPr>
          <p:cNvCxnSpPr/>
          <p:nvPr/>
        </p:nvCxnSpPr>
        <p:spPr>
          <a:xfrm>
            <a:off x="2993571" y="6436178"/>
            <a:ext cx="2422071" cy="13607"/>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C9C49F7-B362-F88C-DEDD-DA0EFF4C9381}"/>
              </a:ext>
              <a:ext uri="{C183D7F6-B498-43B3-948B-1728B52AA6E4}">
                <adec:decorative xmlns:adec="http://schemas.microsoft.com/office/drawing/2017/decorative" val="1"/>
              </a:ext>
            </a:extLst>
          </p:cNvPr>
          <p:cNvCxnSpPr/>
          <p:nvPr/>
        </p:nvCxnSpPr>
        <p:spPr>
          <a:xfrm flipH="1" flipV="1">
            <a:off x="5387856" y="1189149"/>
            <a:ext cx="0" cy="5252357"/>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5545F9B-5C89-CE54-C081-ED8206EE4D23}"/>
              </a:ext>
              <a:ext uri="{C183D7F6-B498-43B3-948B-1728B52AA6E4}">
                <adec:decorative xmlns:adec="http://schemas.microsoft.com/office/drawing/2017/decorative" val="1"/>
              </a:ext>
            </a:extLst>
          </p:cNvPr>
          <p:cNvCxnSpPr/>
          <p:nvPr/>
        </p:nvCxnSpPr>
        <p:spPr>
          <a:xfrm flipV="1">
            <a:off x="5390029" y="1204632"/>
            <a:ext cx="2347631" cy="1120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2DFD15-B458-07D6-B647-C04DA2870012}"/>
              </a:ext>
              <a:ext uri="{C183D7F6-B498-43B3-948B-1728B52AA6E4}">
                <adec:decorative xmlns:adec="http://schemas.microsoft.com/office/drawing/2017/decorative" val="1"/>
              </a:ext>
            </a:extLst>
          </p:cNvPr>
          <p:cNvCxnSpPr/>
          <p:nvPr/>
        </p:nvCxnSpPr>
        <p:spPr>
          <a:xfrm flipH="1">
            <a:off x="7720852" y="1210235"/>
            <a:ext cx="0" cy="4986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creenshot of ALT EVV example visit import JSON">
            <a:extLst>
              <a:ext uri="{FF2B5EF4-FFF2-40B4-BE49-F238E27FC236}">
                <a16:creationId xmlns:a16="http://schemas.microsoft.com/office/drawing/2014/main" id="{D7F634EC-23C8-1584-13FD-B8213F7C00AE}"/>
              </a:ext>
            </a:extLst>
          </p:cNvPr>
          <p:cNvPicPr>
            <a:picLocks noChangeAspect="1"/>
          </p:cNvPicPr>
          <p:nvPr/>
        </p:nvPicPr>
        <p:blipFill>
          <a:blip r:embed="rId4"/>
          <a:stretch>
            <a:fillRect/>
          </a:stretch>
        </p:blipFill>
        <p:spPr>
          <a:xfrm>
            <a:off x="6161436" y="1714500"/>
            <a:ext cx="3162056" cy="500742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4B1E0A07-1277-E4CC-F7DB-8D534C8FE2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716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E74A6-F84A-D707-EECA-ED50652B8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0E8F0-F69F-683F-63C8-D3974068DA9B}"/>
              </a:ext>
            </a:extLst>
          </p:cNvPr>
          <p:cNvSpPr>
            <a:spLocks noGrp="1"/>
          </p:cNvSpPr>
          <p:nvPr>
            <p:ph type="title"/>
          </p:nvPr>
        </p:nvSpPr>
        <p:spPr>
          <a:xfrm>
            <a:off x="341746" y="278207"/>
            <a:ext cx="11111346" cy="662782"/>
          </a:xfrm>
          <a:prstGeom prst="rect">
            <a:avLst/>
          </a:prstGeom>
        </p:spPr>
        <p:txBody>
          <a:bodyPr lIns="91440" tIns="45720" rIns="91440" bIns="45720" anchor="t"/>
          <a:lstStyle/>
          <a:p>
            <a:r>
              <a:rPr lang="en-US" sz="3200">
                <a:latin typeface="Graphik"/>
                <a:ea typeface="Lato"/>
                <a:cs typeface="Lato"/>
              </a:rPr>
              <a:t>Service Code Matching - Example</a:t>
            </a:r>
          </a:p>
        </p:txBody>
      </p:sp>
      <p:sp>
        <p:nvSpPr>
          <p:cNvPr id="5" name="TextBox 4">
            <a:extLst>
              <a:ext uri="{FF2B5EF4-FFF2-40B4-BE49-F238E27FC236}">
                <a16:creationId xmlns:a16="http://schemas.microsoft.com/office/drawing/2014/main" id="{CE2A8F89-67F2-CCB6-1BD9-0473B9106C16}"/>
              </a:ext>
            </a:extLst>
          </p:cNvPr>
          <p:cNvSpPr txBox="1"/>
          <p:nvPr/>
        </p:nvSpPr>
        <p:spPr>
          <a:xfrm>
            <a:off x="342900" y="977551"/>
            <a:ext cx="11391900" cy="3225307"/>
          </a:xfrm>
          <a:prstGeom prst="rect">
            <a:avLst/>
          </a:prstGeom>
          <a:noFill/>
        </p:spPr>
        <p:txBody>
          <a:bodyPr wrap="square" lIns="91440" tIns="45720" rIns="91440" bIns="45720" rtlCol="0" anchor="t">
            <a:spAutoFit/>
          </a:bodyPr>
          <a:lstStyle/>
          <a:p>
            <a:r>
              <a:rPr lang="en-US" b="1"/>
              <a:t>Example of Claim Matching with a Service Code and Billing Modifier</a:t>
            </a:r>
            <a:endParaRPr lang="en-US"/>
          </a:p>
          <a:p>
            <a:pPr marL="342900" indent="-342900">
              <a:lnSpc>
                <a:spcPct val="150000"/>
              </a:lnSpc>
              <a:buFont typeface="Arial"/>
              <a:buChar char="•"/>
            </a:pPr>
            <a:r>
              <a:rPr lang="en-US" err="1">
                <a:latin typeface="Graphik"/>
                <a:cs typeface="Segoe UI"/>
              </a:rPr>
              <a:t>AltEVV</a:t>
            </a:r>
            <a:r>
              <a:rPr lang="en-US">
                <a:latin typeface="Graphik"/>
                <a:cs typeface="Segoe UI"/>
              </a:rPr>
              <a:t> providers submit visits using service codes </a:t>
            </a:r>
            <a:r>
              <a:rPr lang="en-US" b="1">
                <a:latin typeface="Graphik"/>
                <a:cs typeface="Segoe UI"/>
              </a:rPr>
              <a:t>aligned with </a:t>
            </a:r>
            <a:r>
              <a:rPr lang="en-US" b="1" err="1">
                <a:latin typeface="Graphik"/>
                <a:cs typeface="Segoe UI"/>
              </a:rPr>
              <a:t>AltEVV</a:t>
            </a:r>
            <a:r>
              <a:rPr lang="en-US" b="1">
                <a:latin typeface="Graphik"/>
                <a:cs typeface="Segoe UI"/>
              </a:rPr>
              <a:t> technical specifications:</a:t>
            </a:r>
            <a:r>
              <a:rPr lang="en-US">
                <a:latin typeface="Graphik"/>
                <a:cs typeface="Segoe UI"/>
              </a:rPr>
              <a:t> </a:t>
            </a:r>
            <a:r>
              <a:rPr lang="en-US" b="1">
                <a:solidFill>
                  <a:schemeClr val="accent2"/>
                </a:solidFill>
                <a:latin typeface="Graphik"/>
                <a:cs typeface="Segoe UI"/>
              </a:rPr>
              <a:t>Example: G0299</a:t>
            </a:r>
            <a:endParaRPr lang="en-US">
              <a:solidFill>
                <a:schemeClr val="accent2"/>
              </a:solidFill>
              <a:latin typeface="Graphik"/>
              <a:cs typeface="Segoe UI"/>
            </a:endParaRPr>
          </a:p>
          <a:p>
            <a:pPr marL="342900" indent="-342900">
              <a:lnSpc>
                <a:spcPct val="150000"/>
              </a:lnSpc>
              <a:buFont typeface="Arial"/>
              <a:buChar char="•"/>
            </a:pPr>
            <a:r>
              <a:rPr lang="en-US">
                <a:latin typeface="Graphik"/>
                <a:cs typeface="Segoe UI"/>
              </a:rPr>
              <a:t>Providers submit claims to MMIS with billing modifiers </a:t>
            </a:r>
            <a:r>
              <a:rPr lang="en-US" b="1">
                <a:solidFill>
                  <a:srgbClr val="7030A0"/>
                </a:solidFill>
                <a:latin typeface="Graphik"/>
                <a:cs typeface="Segoe UI"/>
              </a:rPr>
              <a:t>Example: G0299_UD_U1</a:t>
            </a:r>
          </a:p>
          <a:p>
            <a:pPr marL="342900" indent="-342900">
              <a:lnSpc>
                <a:spcPct val="150000"/>
              </a:lnSpc>
              <a:buFont typeface="Arial"/>
              <a:buChar char="•"/>
            </a:pPr>
            <a:r>
              <a:rPr lang="en-US">
                <a:latin typeface="Graphik"/>
                <a:cs typeface="Segoe UI"/>
              </a:rPr>
              <a:t>MMIS </a:t>
            </a:r>
            <a:r>
              <a:rPr lang="en-US" b="1">
                <a:latin typeface="Graphik"/>
                <a:cs typeface="Segoe UI"/>
              </a:rPr>
              <a:t>removes modifiers before sending claims</a:t>
            </a:r>
            <a:r>
              <a:rPr lang="en-US">
                <a:latin typeface="Graphik"/>
                <a:cs typeface="Segoe UI"/>
              </a:rPr>
              <a:t> to Sandata </a:t>
            </a:r>
            <a:r>
              <a:rPr lang="en-US" b="1">
                <a:latin typeface="Graphik"/>
                <a:cs typeface="Segoe UI"/>
              </a:rPr>
              <a:t>Example: From G0299_UD_U1 to </a:t>
            </a:r>
            <a:r>
              <a:rPr lang="en-US" b="1">
                <a:solidFill>
                  <a:srgbClr val="0070C0"/>
                </a:solidFill>
                <a:latin typeface="Graphik"/>
                <a:cs typeface="Segoe UI"/>
              </a:rPr>
              <a:t>G0299</a:t>
            </a:r>
            <a:endParaRPr lang="en-US">
              <a:solidFill>
                <a:srgbClr val="0070C0"/>
              </a:solidFill>
              <a:latin typeface="Graphik"/>
            </a:endParaRPr>
          </a:p>
          <a:p>
            <a:pPr marL="342900" indent="-342900">
              <a:lnSpc>
                <a:spcPct val="150000"/>
              </a:lnSpc>
              <a:buFont typeface="Arial"/>
              <a:buChar char="•"/>
            </a:pPr>
            <a:r>
              <a:rPr lang="en-US">
                <a:latin typeface="Graphik"/>
                <a:cs typeface="Segoe UI"/>
              </a:rPr>
              <a:t>Sandata performs claims matching using the service code the Provider imported into the Aggregator and the service code sent by MMIS on the claim</a:t>
            </a:r>
            <a:endParaRPr lang="en-US" sz="1400">
              <a:latin typeface="Graphik" panose="020B0503030202060203" pitchFamily="34" charset="0"/>
              <a:ea typeface="Lato"/>
              <a:cs typeface="Lato"/>
            </a:endParaRPr>
          </a:p>
        </p:txBody>
      </p:sp>
      <p:sp>
        <p:nvSpPr>
          <p:cNvPr id="13" name="Rectangle: Rounded Corners 12">
            <a:extLst>
              <a:ext uri="{FF2B5EF4-FFF2-40B4-BE49-F238E27FC236}">
                <a16:creationId xmlns:a16="http://schemas.microsoft.com/office/drawing/2014/main" id="{0C16F34D-9366-9E56-AD64-572C7395BBBB}"/>
              </a:ext>
            </a:extLst>
          </p:cNvPr>
          <p:cNvSpPr/>
          <p:nvPr/>
        </p:nvSpPr>
        <p:spPr>
          <a:xfrm>
            <a:off x="132983" y="4327812"/>
            <a:ext cx="1972338" cy="158415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rPr>
              <a:t>Visit import Service Code:</a:t>
            </a:r>
          </a:p>
          <a:p>
            <a:pPr algn="ctr"/>
            <a:endParaRPr lang="en-US" sz="1600" b="1">
              <a:solidFill>
                <a:schemeClr val="tx1"/>
              </a:solidFill>
            </a:endParaRPr>
          </a:p>
          <a:p>
            <a:pPr algn="ctr"/>
            <a:r>
              <a:rPr lang="en-US" sz="2000">
                <a:solidFill>
                  <a:schemeClr val="tx1"/>
                </a:solidFill>
              </a:rPr>
              <a:t>G0299</a:t>
            </a:r>
            <a:endParaRPr lang="en-US" sz="2000" b="1">
              <a:solidFill>
                <a:schemeClr val="tx1"/>
              </a:solidFill>
            </a:endParaRPr>
          </a:p>
        </p:txBody>
      </p:sp>
      <p:cxnSp>
        <p:nvCxnSpPr>
          <p:cNvPr id="15" name="Straight Arrow Connector 14">
            <a:extLst>
              <a:ext uri="{FF2B5EF4-FFF2-40B4-BE49-F238E27FC236}">
                <a16:creationId xmlns:a16="http://schemas.microsoft.com/office/drawing/2014/main" id="{67F75CF8-81AB-D5C8-BD8C-61C3366580F0}"/>
              </a:ext>
              <a:ext uri="{C183D7F6-B498-43B3-948B-1728B52AA6E4}">
                <adec:decorative xmlns:adec="http://schemas.microsoft.com/office/drawing/2017/decorative" val="1"/>
              </a:ext>
            </a:extLst>
          </p:cNvPr>
          <p:cNvCxnSpPr>
            <a:cxnSpLocks/>
          </p:cNvCxnSpPr>
          <p:nvPr/>
        </p:nvCxnSpPr>
        <p:spPr>
          <a:xfrm>
            <a:off x="2176260" y="5117539"/>
            <a:ext cx="545629" cy="4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E2C27F9-924A-50F7-ECE4-8836AA571AB9}"/>
              </a:ext>
            </a:extLst>
          </p:cNvPr>
          <p:cNvSpPr/>
          <p:nvPr/>
        </p:nvSpPr>
        <p:spPr>
          <a:xfrm>
            <a:off x="2792828" y="4327812"/>
            <a:ext cx="1981744" cy="1584157"/>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rPr>
              <a:t>Aggregator Visit Service Code:</a:t>
            </a:r>
          </a:p>
          <a:p>
            <a:pPr algn="ctr"/>
            <a:endParaRPr lang="en-US" sz="1600" b="1">
              <a:solidFill>
                <a:schemeClr val="tx1"/>
              </a:solidFill>
            </a:endParaRPr>
          </a:p>
          <a:p>
            <a:pPr algn="ctr"/>
            <a:r>
              <a:rPr lang="en-US" sz="2000">
                <a:solidFill>
                  <a:schemeClr val="tx1"/>
                </a:solidFill>
              </a:rPr>
              <a:t>G0299</a:t>
            </a:r>
            <a:endParaRPr lang="en-US" sz="2000" b="1">
              <a:solidFill>
                <a:schemeClr val="tx1"/>
              </a:solidFill>
            </a:endParaRPr>
          </a:p>
        </p:txBody>
      </p:sp>
      <p:cxnSp>
        <p:nvCxnSpPr>
          <p:cNvPr id="16" name="Straight Arrow Connector 15">
            <a:extLst>
              <a:ext uri="{FF2B5EF4-FFF2-40B4-BE49-F238E27FC236}">
                <a16:creationId xmlns:a16="http://schemas.microsoft.com/office/drawing/2014/main" id="{AD1804E5-5E2E-995B-A8D2-2977A7E4504A}"/>
              </a:ext>
              <a:ext uri="{C183D7F6-B498-43B3-948B-1728B52AA6E4}">
                <adec:decorative xmlns:adec="http://schemas.microsoft.com/office/drawing/2017/decorative" val="1"/>
              </a:ext>
            </a:extLst>
          </p:cNvPr>
          <p:cNvCxnSpPr>
            <a:cxnSpLocks/>
          </p:cNvCxnSpPr>
          <p:nvPr/>
        </p:nvCxnSpPr>
        <p:spPr>
          <a:xfrm>
            <a:off x="4845511" y="5117539"/>
            <a:ext cx="545629" cy="4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017D8A-D9B0-2AC5-A28E-16E30347F20E}"/>
              </a:ext>
            </a:extLst>
          </p:cNvPr>
          <p:cNvSpPr txBox="1"/>
          <p:nvPr/>
        </p:nvSpPr>
        <p:spPr>
          <a:xfrm>
            <a:off x="5573889" y="5499488"/>
            <a:ext cx="1044223"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baseline="0">
                <a:solidFill>
                  <a:srgbClr val="000000"/>
                </a:solidFill>
                <a:latin typeface="Graphik"/>
              </a:rPr>
              <a:t>G0299</a:t>
            </a:r>
            <a:endParaRPr lang="en-US" b="1">
              <a:solidFill>
                <a:srgbClr val="000000"/>
              </a:solidFill>
            </a:endParaRPr>
          </a:p>
        </p:txBody>
      </p:sp>
      <p:pic>
        <p:nvPicPr>
          <p:cNvPr id="8" name="Graphic 7" descr="Checkmark with solid fill">
            <a:extLst>
              <a:ext uri="{FF2B5EF4-FFF2-40B4-BE49-F238E27FC236}">
                <a16:creationId xmlns:a16="http://schemas.microsoft.com/office/drawing/2014/main" id="{93A09FA7-ECB0-AB38-38C0-00D1C2ED38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8800" y="4662690"/>
            <a:ext cx="914400" cy="914400"/>
          </a:xfrm>
          <a:prstGeom prst="rect">
            <a:avLst/>
          </a:prstGeom>
        </p:spPr>
      </p:pic>
      <p:cxnSp>
        <p:nvCxnSpPr>
          <p:cNvPr id="17" name="Straight Arrow Connector 16">
            <a:extLst>
              <a:ext uri="{FF2B5EF4-FFF2-40B4-BE49-F238E27FC236}">
                <a16:creationId xmlns:a16="http://schemas.microsoft.com/office/drawing/2014/main" id="{53B576EA-4B9C-2B9E-1A1D-5738F0CC3D9E}"/>
              </a:ext>
              <a:ext uri="{C183D7F6-B498-43B3-948B-1728B52AA6E4}">
                <adec:decorative xmlns:adec="http://schemas.microsoft.com/office/drawing/2017/decorative" val="1"/>
              </a:ext>
            </a:extLst>
          </p:cNvPr>
          <p:cNvCxnSpPr>
            <a:cxnSpLocks/>
          </p:cNvCxnSpPr>
          <p:nvPr/>
        </p:nvCxnSpPr>
        <p:spPr>
          <a:xfrm flipH="1" flipV="1">
            <a:off x="6447418" y="5117538"/>
            <a:ext cx="611481" cy="47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14A8D4F-DF6A-C493-9371-DC561D3D45B0}"/>
              </a:ext>
            </a:extLst>
          </p:cNvPr>
          <p:cNvSpPr/>
          <p:nvPr/>
        </p:nvSpPr>
        <p:spPr>
          <a:xfrm>
            <a:off x="7129838" y="4327812"/>
            <a:ext cx="2009967" cy="158415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t>MMIS To Sandata Service Code:</a:t>
            </a:r>
          </a:p>
          <a:p>
            <a:pPr algn="ctr"/>
            <a:endParaRPr lang="en-US" sz="1600" b="1"/>
          </a:p>
          <a:p>
            <a:pPr algn="ctr"/>
            <a:r>
              <a:rPr lang="en-US" sz="2000"/>
              <a:t>G0299</a:t>
            </a:r>
            <a:endParaRPr lang="en-US" sz="2000" b="1"/>
          </a:p>
        </p:txBody>
      </p:sp>
      <p:cxnSp>
        <p:nvCxnSpPr>
          <p:cNvPr id="18" name="Straight Arrow Connector 17">
            <a:extLst>
              <a:ext uri="{FF2B5EF4-FFF2-40B4-BE49-F238E27FC236}">
                <a16:creationId xmlns:a16="http://schemas.microsoft.com/office/drawing/2014/main" id="{AED34BFF-4F08-A41B-F274-72925E34A33F}"/>
              </a:ext>
              <a:ext uri="{C183D7F6-B498-43B3-948B-1728B52AA6E4}">
                <adec:decorative xmlns:adec="http://schemas.microsoft.com/office/drawing/2017/decorative" val="1"/>
              </a:ext>
            </a:extLst>
          </p:cNvPr>
          <p:cNvCxnSpPr>
            <a:cxnSpLocks/>
          </p:cNvCxnSpPr>
          <p:nvPr/>
        </p:nvCxnSpPr>
        <p:spPr>
          <a:xfrm flipH="1" flipV="1">
            <a:off x="9210744" y="5117538"/>
            <a:ext cx="611481" cy="47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646A47AC-4B20-5B3F-FD43-142991D8779D}"/>
              </a:ext>
            </a:extLst>
          </p:cNvPr>
          <p:cNvSpPr/>
          <p:nvPr/>
        </p:nvSpPr>
        <p:spPr>
          <a:xfrm>
            <a:off x="9893163" y="4327812"/>
            <a:ext cx="2155001" cy="158415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t>Claim to MMIS </a:t>
            </a:r>
            <a:endParaRPr lang="en-US" sz="1600"/>
          </a:p>
          <a:p>
            <a:pPr algn="ctr"/>
            <a:r>
              <a:rPr lang="en-US" sz="1600" b="1"/>
              <a:t>Service Code:</a:t>
            </a:r>
            <a:endParaRPr lang="en-US" sz="1600"/>
          </a:p>
          <a:p>
            <a:pPr algn="ctr"/>
            <a:endParaRPr lang="en-US" sz="1600" b="1"/>
          </a:p>
          <a:p>
            <a:pPr algn="ctr"/>
            <a:r>
              <a:rPr lang="en-US" sz="2000"/>
              <a:t>G0299_UD_U1</a:t>
            </a:r>
          </a:p>
        </p:txBody>
      </p:sp>
      <p:sp>
        <p:nvSpPr>
          <p:cNvPr id="4" name="Slide Number Placeholder 4">
            <a:extLst>
              <a:ext uri="{FF2B5EF4-FFF2-40B4-BE49-F238E27FC236}">
                <a16:creationId xmlns:a16="http://schemas.microsoft.com/office/drawing/2014/main" id="{4A15C843-2D06-0A58-A9C8-20858607316B}"/>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07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28553-6188-8E12-B7B5-94194D1B95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DE216E-7926-78E8-B91A-0DEE830DD386}"/>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1D0129C-0666-A169-4A11-CC0D6D0F2FBA}"/>
              </a:ext>
            </a:extLst>
          </p:cNvPr>
          <p:cNvSpPr>
            <a:spLocks noGrp="1"/>
          </p:cNvSpPr>
          <p:nvPr>
            <p:ph type="title"/>
          </p:nvPr>
        </p:nvSpPr>
        <p:spPr>
          <a:prstGeom prst="rect">
            <a:avLst/>
          </a:prstGeom>
        </p:spPr>
        <p:txBody>
          <a:bodyPr lIns="91440" tIns="45720" rIns="91440" bIns="45720" anchor="ctr"/>
          <a:lstStyle/>
          <a:p>
            <a:r>
              <a:rPr lang="en-US">
                <a:latin typeface="Graphik"/>
              </a:rPr>
              <a:t>Common Roadblocks Review</a:t>
            </a:r>
            <a:endParaRPr lang="en-US"/>
          </a:p>
        </p:txBody>
      </p:sp>
    </p:spTree>
    <p:extLst>
      <p:ext uri="{BB962C8B-B14F-4D97-AF65-F5344CB8AC3E}">
        <p14:creationId xmlns:p14="http://schemas.microsoft.com/office/powerpoint/2010/main" val="4076197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D477E-34C7-E9C5-31BE-2244C069B6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3CA49-FC86-4184-48B7-1118B264F488}"/>
              </a:ext>
            </a:extLst>
          </p:cNvPr>
          <p:cNvSpPr>
            <a:spLocks noGrp="1"/>
          </p:cNvSpPr>
          <p:nvPr>
            <p:ph type="title"/>
          </p:nvPr>
        </p:nvSpPr>
        <p:spPr>
          <a:xfrm>
            <a:off x="341746" y="286999"/>
            <a:ext cx="11111346" cy="662782"/>
          </a:xfrm>
          <a:prstGeom prst="rect">
            <a:avLst/>
          </a:prstGeom>
        </p:spPr>
        <p:txBody>
          <a:bodyPr anchor="t"/>
          <a:lstStyle/>
          <a:p>
            <a:r>
              <a:rPr lang="en-US" sz="3200">
                <a:ea typeface="Lato"/>
                <a:cs typeface="Lato"/>
              </a:rPr>
              <a:t>EVV Compliance Best Practices</a:t>
            </a:r>
          </a:p>
        </p:txBody>
      </p:sp>
      <p:sp>
        <p:nvSpPr>
          <p:cNvPr id="5" name="TextBox 4">
            <a:extLst>
              <a:ext uri="{FF2B5EF4-FFF2-40B4-BE49-F238E27FC236}">
                <a16:creationId xmlns:a16="http://schemas.microsoft.com/office/drawing/2014/main" id="{9DDD11E3-4667-92B2-2537-B03B5E590258}"/>
              </a:ext>
            </a:extLst>
          </p:cNvPr>
          <p:cNvSpPr txBox="1"/>
          <p:nvPr/>
        </p:nvSpPr>
        <p:spPr>
          <a:xfrm>
            <a:off x="342900" y="990600"/>
            <a:ext cx="11391900" cy="4691028"/>
          </a:xfrm>
          <a:prstGeom prst="rect">
            <a:avLst/>
          </a:prstGeom>
          <a:noFill/>
        </p:spPr>
        <p:txBody>
          <a:bodyPr wrap="square" lIns="91440" tIns="45720" rIns="91440" bIns="45720" rtlCol="0" anchor="ctr">
            <a:spAutoFit/>
          </a:bodyPr>
          <a:lstStyle/>
          <a:p>
            <a:pPr>
              <a:spcAft>
                <a:spcPts val="300"/>
              </a:spcAft>
            </a:pPr>
            <a:r>
              <a:rPr lang="en-US" sz="1600" b="1">
                <a:ea typeface="Lato"/>
                <a:cs typeface="Lato"/>
              </a:rPr>
              <a:t>Prior to Claims Submission</a:t>
            </a:r>
            <a:endParaRPr lang="en-US" sz="1600">
              <a:ea typeface="Lato"/>
              <a:cs typeface="Lato"/>
            </a:endParaRPr>
          </a:p>
          <a:p>
            <a:pPr marL="285750" indent="-285750">
              <a:spcAft>
                <a:spcPts val="300"/>
              </a:spcAft>
              <a:buFont typeface="Arial" panose="020B0604020202020204" pitchFamily="34" charset="0"/>
              <a:buChar char="•"/>
            </a:pPr>
            <a:r>
              <a:rPr lang="en-US" sz="1400">
                <a:ea typeface="Lato"/>
                <a:cs typeface="Lato"/>
              </a:rPr>
              <a:t>Send EVV data to the Aggregator timely and with valid data and format</a:t>
            </a:r>
            <a:endParaRPr lang="en-US"/>
          </a:p>
          <a:p>
            <a:pPr marL="285750" indent="-285750">
              <a:spcAft>
                <a:spcPts val="300"/>
              </a:spcAft>
              <a:buFont typeface="Arial" panose="020B0604020202020204" pitchFamily="34" charset="0"/>
              <a:buChar char="•"/>
            </a:pPr>
            <a:r>
              <a:rPr lang="en-US" sz="1400">
                <a:ea typeface="Lato"/>
                <a:cs typeface="Lato"/>
              </a:rPr>
              <a:t>Verify visits contain </a:t>
            </a:r>
            <a:r>
              <a:rPr lang="en-US" sz="1400" b="1">
                <a:ea typeface="Lato"/>
                <a:cs typeface="Lato"/>
              </a:rPr>
              <a:t>all 6 CMS required elements</a:t>
            </a:r>
          </a:p>
          <a:p>
            <a:pPr marL="285750" indent="-285750">
              <a:spcAft>
                <a:spcPts val="300"/>
              </a:spcAft>
              <a:buFont typeface="Arial" panose="020B0604020202020204" pitchFamily="34" charset="0"/>
              <a:buChar char="•"/>
            </a:pPr>
            <a:r>
              <a:rPr lang="en-US" sz="1400">
                <a:ea typeface="Lato"/>
                <a:cs typeface="Lato"/>
              </a:rPr>
              <a:t>Clear any exceptions on visits</a:t>
            </a:r>
          </a:p>
          <a:p>
            <a:pPr marL="285750" indent="-285750">
              <a:spcAft>
                <a:spcPts val="300"/>
              </a:spcAft>
              <a:buFont typeface="Arial" panose="020B0604020202020204" pitchFamily="34" charset="0"/>
              <a:buChar char="•"/>
            </a:pPr>
            <a:r>
              <a:rPr lang="en-US" sz="1400">
                <a:ea typeface="Lato"/>
                <a:cs typeface="Lato"/>
              </a:rPr>
              <a:t>Managing Sandata schedules, if used</a:t>
            </a:r>
          </a:p>
          <a:p>
            <a:pPr marL="285750" indent="-285750">
              <a:spcAft>
                <a:spcPts val="300"/>
              </a:spcAft>
              <a:buFont typeface="Arial" panose="020B0604020202020204" pitchFamily="34" charset="0"/>
              <a:buChar char="•"/>
            </a:pPr>
            <a:r>
              <a:rPr lang="en-US" sz="1400">
                <a:ea typeface="Lato"/>
                <a:cs typeface="Lato"/>
              </a:rPr>
              <a:t>Check visits are sent from an Alt EVV Vendor </a:t>
            </a:r>
            <a:r>
              <a:rPr lang="en-US" sz="1400" b="1">
                <a:ea typeface="Lato"/>
                <a:cs typeface="Lato"/>
              </a:rPr>
              <a:t>AND</a:t>
            </a:r>
            <a:r>
              <a:rPr lang="en-US" sz="1400">
                <a:ea typeface="Lato"/>
                <a:cs typeface="Lato"/>
              </a:rPr>
              <a:t> in a Verified state</a:t>
            </a:r>
          </a:p>
          <a:p>
            <a:pPr marL="285750" indent="-285750">
              <a:spcAft>
                <a:spcPts val="300"/>
              </a:spcAft>
              <a:buFont typeface="Arial" panose="020B0604020202020204" pitchFamily="34" charset="0"/>
              <a:buChar char="•"/>
            </a:pPr>
            <a:r>
              <a:rPr lang="en-US" sz="1400">
                <a:ea typeface="Lato"/>
                <a:cs typeface="Lato"/>
              </a:rPr>
              <a:t>Check visits are captured in Sandata portal </a:t>
            </a:r>
            <a:r>
              <a:rPr lang="en-US" sz="1400" b="1">
                <a:ea typeface="Lato"/>
                <a:cs typeface="Lato"/>
              </a:rPr>
              <a:t>AND</a:t>
            </a:r>
            <a:r>
              <a:rPr lang="en-US" sz="1400">
                <a:ea typeface="Lato"/>
                <a:cs typeface="Lato"/>
              </a:rPr>
              <a:t> in a Verified state</a:t>
            </a:r>
          </a:p>
          <a:p>
            <a:pPr marL="285750" indent="-285750">
              <a:spcAft>
                <a:spcPts val="300"/>
              </a:spcAft>
              <a:buFont typeface="Arial" panose="020B0604020202020204" pitchFamily="34" charset="0"/>
              <a:buChar char="•"/>
            </a:pPr>
            <a:r>
              <a:rPr lang="en-US" sz="1400">
                <a:ea typeface="Lato"/>
                <a:cs typeface="Lato"/>
              </a:rPr>
              <a:t>Confirm providers with subcontractors: </a:t>
            </a:r>
          </a:p>
          <a:p>
            <a:pPr marL="800100" lvl="1" indent="-342900">
              <a:spcAft>
                <a:spcPts val="300"/>
              </a:spcAft>
              <a:buFont typeface="+mj-lt"/>
              <a:buAutoNum type="arabicPeriod"/>
            </a:pPr>
            <a:r>
              <a:rPr lang="en-US" sz="1400">
                <a:ea typeface="Lato"/>
                <a:cs typeface="Lato"/>
              </a:rPr>
              <a:t>Understand where visits are being reported to. </a:t>
            </a:r>
          </a:p>
          <a:p>
            <a:pPr marL="800100" lvl="1" indent="-342900">
              <a:spcAft>
                <a:spcPts val="300"/>
              </a:spcAft>
              <a:buFont typeface="+mj-lt"/>
              <a:buAutoNum type="arabicPeriod"/>
            </a:pPr>
            <a:r>
              <a:rPr lang="en-US" sz="1400">
                <a:ea typeface="Lato"/>
                <a:cs typeface="Lato"/>
              </a:rPr>
              <a:t>know who is submitting the claim under which Provider Medicaid ID</a:t>
            </a:r>
          </a:p>
          <a:p>
            <a:pPr marL="285750" indent="-285750">
              <a:spcAft>
                <a:spcPts val="300"/>
              </a:spcAft>
              <a:buFont typeface="Arial" panose="020B0604020202020204" pitchFamily="34" charset="0"/>
              <a:buChar char="•"/>
            </a:pPr>
            <a:r>
              <a:rPr lang="en-US" sz="1400">
                <a:ea typeface="Lato"/>
                <a:cs typeface="Lato"/>
              </a:rPr>
              <a:t>Ensuring </a:t>
            </a:r>
            <a:r>
              <a:rPr lang="en-US" sz="1400" b="1">
                <a:ea typeface="Lato"/>
                <a:cs typeface="Lato"/>
              </a:rPr>
              <a:t>client</a:t>
            </a:r>
            <a:r>
              <a:rPr lang="en-US" sz="1400">
                <a:ea typeface="Lato"/>
                <a:cs typeface="Lato"/>
              </a:rPr>
              <a:t>, </a:t>
            </a:r>
            <a:r>
              <a:rPr lang="en-US" sz="1400" b="1">
                <a:ea typeface="Lato"/>
                <a:cs typeface="Lato"/>
              </a:rPr>
              <a:t>Provider Medicaid ID</a:t>
            </a:r>
            <a:r>
              <a:rPr lang="en-US" sz="1400">
                <a:ea typeface="Lato"/>
                <a:cs typeface="Lato"/>
              </a:rPr>
              <a:t>, </a:t>
            </a:r>
            <a:r>
              <a:rPr lang="en-US" sz="1400" b="1">
                <a:ea typeface="Lato"/>
                <a:cs typeface="Lato"/>
              </a:rPr>
              <a:t>units</a:t>
            </a:r>
            <a:r>
              <a:rPr lang="en-US" sz="1400">
                <a:ea typeface="Lato"/>
                <a:cs typeface="Lato"/>
              </a:rPr>
              <a:t>, and </a:t>
            </a:r>
            <a:r>
              <a:rPr lang="en-US" sz="1400" b="1">
                <a:ea typeface="Lato"/>
                <a:cs typeface="Lato"/>
              </a:rPr>
              <a:t>service code match</a:t>
            </a:r>
            <a:r>
              <a:rPr lang="en-US" sz="1400">
                <a:ea typeface="Lato"/>
                <a:cs typeface="Lato"/>
              </a:rPr>
              <a:t> the </a:t>
            </a:r>
            <a:r>
              <a:rPr lang="en-US" sz="1400" b="1">
                <a:ea typeface="Lato"/>
                <a:cs typeface="Lato"/>
              </a:rPr>
              <a:t>visit verified in the Sandata System </a:t>
            </a:r>
            <a:r>
              <a:rPr lang="en-US" sz="1400">
                <a:ea typeface="Lato"/>
                <a:cs typeface="Lato"/>
              </a:rPr>
              <a:t>as is submitted on the claim </a:t>
            </a:r>
          </a:p>
          <a:p>
            <a:pPr marL="228600" indent="-228600">
              <a:lnSpc>
                <a:spcPct val="90000"/>
              </a:lnSpc>
              <a:spcBef>
                <a:spcPts val="1000"/>
              </a:spcBef>
            </a:pPr>
            <a:endParaRPr lang="en-US" sz="1600" b="1">
              <a:ea typeface="Lato"/>
              <a:cs typeface="Lato"/>
            </a:endParaRPr>
          </a:p>
          <a:p>
            <a:pPr marL="228600" indent="-228600">
              <a:lnSpc>
                <a:spcPct val="90000"/>
              </a:lnSpc>
              <a:spcBef>
                <a:spcPts val="1000"/>
              </a:spcBef>
            </a:pPr>
            <a:r>
              <a:rPr lang="en-US" sz="1600" b="1">
                <a:ea typeface="Lato"/>
                <a:cs typeface="Lato"/>
              </a:rPr>
              <a:t>Post Claims Submission</a:t>
            </a:r>
            <a:endParaRPr lang="en-US" sz="1600">
              <a:ea typeface="Lato"/>
              <a:cs typeface="Lato"/>
            </a:endParaRPr>
          </a:p>
          <a:p>
            <a:pPr marL="285750" indent="-285750">
              <a:lnSpc>
                <a:spcPct val="90000"/>
              </a:lnSpc>
              <a:spcBef>
                <a:spcPts val="1000"/>
              </a:spcBef>
              <a:buFont typeface="Arial"/>
              <a:buChar char="•"/>
            </a:pPr>
            <a:r>
              <a:rPr lang="en-US" sz="1400">
                <a:ea typeface="Lato"/>
                <a:cs typeface="Lato"/>
              </a:rPr>
              <a:t>Check Remittance Advice (RA) for any EVV edits or reason codes and determine if the claim or visit needs to be updated</a:t>
            </a:r>
          </a:p>
          <a:p>
            <a:pPr marL="285750" indent="-285750">
              <a:lnSpc>
                <a:spcPct val="90000"/>
              </a:lnSpc>
              <a:spcBef>
                <a:spcPts val="1000"/>
              </a:spcBef>
              <a:buFont typeface="Arial"/>
              <a:buChar char="•"/>
            </a:pPr>
            <a:r>
              <a:rPr lang="en-US" sz="1400">
                <a:ea typeface="Lato"/>
                <a:cs typeface="Lato"/>
              </a:rPr>
              <a:t>Run reports in the Sandata Aggregator to ensure EVV data is correctly captured and matching claims data</a:t>
            </a:r>
          </a:p>
          <a:p>
            <a:pPr marL="285750" indent="-285750">
              <a:spcAft>
                <a:spcPts val="300"/>
              </a:spcAft>
              <a:buFont typeface="Arial" panose="020B0604020202020204" pitchFamily="34" charset="0"/>
              <a:buChar char="•"/>
            </a:pPr>
            <a:endParaRPr lang="en-US" sz="1400">
              <a:ea typeface="Lato"/>
              <a:cs typeface="Lato"/>
            </a:endParaRPr>
          </a:p>
        </p:txBody>
      </p:sp>
      <p:sp>
        <p:nvSpPr>
          <p:cNvPr id="4" name="Slide Number Placeholder 3">
            <a:extLst>
              <a:ext uri="{FF2B5EF4-FFF2-40B4-BE49-F238E27FC236}">
                <a16:creationId xmlns:a16="http://schemas.microsoft.com/office/drawing/2014/main" id="{3BDC8ADB-E38B-E776-4418-1C6F8310D270}"/>
              </a:ext>
            </a:extLst>
          </p:cNvPr>
          <p:cNvSpPr>
            <a:spLocks noGrp="1"/>
          </p:cNvSpPr>
          <p:nvPr>
            <p:ph type="sldNum" sz="quarter" idx="12"/>
          </p:nvPr>
        </p:nvSpPr>
        <p:spPr/>
        <p:txBody>
          <a:bodyPr/>
          <a:lstStyle/>
          <a:p>
            <a:fld id="{BC7E7E6F-F638-CD49-8945-BA6D25B36006}" type="slidenum">
              <a:rPr lang="en-US" smtClean="0"/>
              <a:pPr/>
              <a:t>36</a:t>
            </a:fld>
            <a:endParaRPr lang="en-US"/>
          </a:p>
        </p:txBody>
      </p:sp>
    </p:spTree>
    <p:extLst>
      <p:ext uri="{BB962C8B-B14F-4D97-AF65-F5344CB8AC3E}">
        <p14:creationId xmlns:p14="http://schemas.microsoft.com/office/powerpoint/2010/main" val="2137145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01DF4-0D51-C739-16B3-70CDA967A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9B947-1B2A-08E8-471A-DD33FD1D99C7}"/>
              </a:ext>
            </a:extLst>
          </p:cNvPr>
          <p:cNvSpPr>
            <a:spLocks noGrp="1"/>
          </p:cNvSpPr>
          <p:nvPr>
            <p:ph type="title"/>
          </p:nvPr>
        </p:nvSpPr>
        <p:spPr>
          <a:xfrm>
            <a:off x="341746" y="282603"/>
            <a:ext cx="11111346" cy="662782"/>
          </a:xfrm>
          <a:prstGeom prst="rect">
            <a:avLst/>
          </a:prstGeom>
        </p:spPr>
        <p:txBody>
          <a:bodyPr lIns="91440" tIns="45720" rIns="91440" bIns="45720" anchor="t"/>
          <a:lstStyle/>
          <a:p>
            <a:r>
              <a:rPr lang="en-US" sz="3200">
                <a:latin typeface="Graphik"/>
                <a:ea typeface="Lato"/>
                <a:cs typeface="Lato"/>
              </a:rPr>
              <a:t>Common Roadblocks  </a:t>
            </a:r>
          </a:p>
        </p:txBody>
      </p:sp>
      <p:sp>
        <p:nvSpPr>
          <p:cNvPr id="4" name="TextBox 3">
            <a:extLst>
              <a:ext uri="{FF2B5EF4-FFF2-40B4-BE49-F238E27FC236}">
                <a16:creationId xmlns:a16="http://schemas.microsoft.com/office/drawing/2014/main" id="{AD7602D9-D2C6-F961-553B-5092523FD143}"/>
              </a:ext>
            </a:extLst>
          </p:cNvPr>
          <p:cNvSpPr txBox="1"/>
          <p:nvPr/>
        </p:nvSpPr>
        <p:spPr>
          <a:xfrm>
            <a:off x="342900" y="990600"/>
            <a:ext cx="11391900" cy="4314001"/>
          </a:xfrm>
          <a:prstGeom prst="rect">
            <a:avLst/>
          </a:prstGeom>
          <a:noFill/>
        </p:spPr>
        <p:txBody>
          <a:bodyPr wrap="square" lIns="91440" tIns="45720" rIns="91440" bIns="45720" rtlCol="0" anchor="t">
            <a:spAutoFit/>
          </a:bodyPr>
          <a:lstStyle/>
          <a:p>
            <a:r>
              <a:rPr lang="en-US" b="1"/>
              <a:t>In reviewing claims that do not have a matching EVV visit, there are some common reasons for the mismatch:</a:t>
            </a:r>
          </a:p>
          <a:p>
            <a:endParaRPr lang="en-US"/>
          </a:p>
          <a:p>
            <a:pPr marL="285750" indent="-285750">
              <a:spcBef>
                <a:spcPts val="1000"/>
              </a:spcBef>
              <a:buFont typeface="Arial" panose="020B0604020202020204" pitchFamily="34" charset="0"/>
              <a:buChar char="•"/>
            </a:pPr>
            <a:r>
              <a:rPr lang="en-US"/>
              <a:t>Visits not importing </a:t>
            </a:r>
            <a:r>
              <a:rPr lang="en-US">
                <a:ea typeface="+mn-lt"/>
                <a:cs typeface="+mn-lt"/>
              </a:rPr>
              <a:t>–</a:t>
            </a:r>
            <a:r>
              <a:rPr lang="en-US"/>
              <a:t>"Client Not Found"</a:t>
            </a:r>
          </a:p>
          <a:p>
            <a:pPr marL="285750" indent="-285750">
              <a:spcBef>
                <a:spcPts val="1000"/>
              </a:spcBef>
              <a:buFont typeface="Arial" panose="020B0604020202020204" pitchFamily="34" charset="0"/>
              <a:buChar char="•"/>
            </a:pPr>
            <a:r>
              <a:rPr lang="en-US"/>
              <a:t>Visits not importing – Invalid Service Code</a:t>
            </a:r>
          </a:p>
          <a:p>
            <a:pPr marL="285750" indent="-285750">
              <a:spcBef>
                <a:spcPts val="1000"/>
              </a:spcBef>
              <a:buFont typeface="Arial" panose="020B0604020202020204" pitchFamily="34" charset="0"/>
              <a:buChar char="•"/>
            </a:pPr>
            <a:r>
              <a:rPr lang="en-US"/>
              <a:t>Visit is submitted after the claim (therefore the visit was not present when the claim is submitted)</a:t>
            </a:r>
          </a:p>
          <a:p>
            <a:pPr marL="285750" indent="-285750">
              <a:spcBef>
                <a:spcPts val="1000"/>
              </a:spcBef>
              <a:buFont typeface="Arial" panose="020B0604020202020204" pitchFamily="34" charset="0"/>
              <a:buChar char="•"/>
            </a:pPr>
            <a:r>
              <a:rPr lang="en-US"/>
              <a:t>Visit is not in a "Verified" state at the time the claim is submitted</a:t>
            </a:r>
          </a:p>
          <a:p>
            <a:pPr marL="285750" indent="-285750">
              <a:spcBef>
                <a:spcPts val="1000"/>
              </a:spcBef>
              <a:buFont typeface="Arial" panose="020B0604020202020204" pitchFamily="34" charset="0"/>
              <a:buChar char="•"/>
            </a:pPr>
            <a:r>
              <a:rPr lang="en-US"/>
              <a:t>Service Code on the claim does not match the service code on the visit</a:t>
            </a:r>
          </a:p>
          <a:p>
            <a:pPr marL="742950" lvl="1" indent="-285750">
              <a:spcBef>
                <a:spcPts val="1000"/>
              </a:spcBef>
              <a:buFont typeface="Courier New" panose="020B0604020202020204" pitchFamily="34" charset="0"/>
              <a:buChar char="o"/>
            </a:pPr>
            <a:r>
              <a:rPr lang="en-US"/>
              <a:t>In the instances where the modifier is included in Sandata where the modifier represents a completely different service. The service code should be selected based on the service provided. </a:t>
            </a:r>
          </a:p>
          <a:p>
            <a:pPr marL="285750" indent="-285750">
              <a:spcBef>
                <a:spcPts val="1000"/>
              </a:spcBef>
              <a:buFont typeface="Arial" panose="020B0604020202020204" pitchFamily="34" charset="0"/>
              <a:buChar char="•"/>
            </a:pPr>
            <a:r>
              <a:rPr lang="en-US"/>
              <a:t>Units on the claim do not match or are more than the units on the visit</a:t>
            </a:r>
          </a:p>
        </p:txBody>
      </p:sp>
      <p:sp>
        <p:nvSpPr>
          <p:cNvPr id="5" name="Slide Number Placeholder 4">
            <a:extLst>
              <a:ext uri="{FF2B5EF4-FFF2-40B4-BE49-F238E27FC236}">
                <a16:creationId xmlns:a16="http://schemas.microsoft.com/office/drawing/2014/main" id="{3DF36638-92E8-2EEA-49EA-EFEBB87C7CDD}"/>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134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7E7B6-3ABC-2E6F-487E-E7677327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C1A9B0-CE9B-A94C-DA09-CD1E507BD2BA}"/>
              </a:ext>
            </a:extLst>
          </p:cNvPr>
          <p:cNvSpPr>
            <a:spLocks noGrp="1"/>
          </p:cNvSpPr>
          <p:nvPr>
            <p:ph type="title"/>
          </p:nvPr>
        </p:nvSpPr>
        <p:spPr>
          <a:xfrm>
            <a:off x="341746" y="278207"/>
            <a:ext cx="11111346" cy="662782"/>
          </a:xfrm>
          <a:prstGeom prst="rect">
            <a:avLst/>
          </a:prstGeom>
        </p:spPr>
        <p:txBody>
          <a:bodyPr lIns="91440" tIns="45720" rIns="91440" bIns="45720" anchor="t"/>
          <a:lstStyle/>
          <a:p>
            <a:r>
              <a:rPr lang="en-US" sz="3200">
                <a:latin typeface="Graphik"/>
                <a:ea typeface="Lato"/>
                <a:cs typeface="Lato"/>
              </a:rPr>
              <a:t>Common Roadblocks - Timing </a:t>
            </a:r>
          </a:p>
        </p:txBody>
      </p:sp>
      <p:sp>
        <p:nvSpPr>
          <p:cNvPr id="4" name="TextBox 3">
            <a:extLst>
              <a:ext uri="{FF2B5EF4-FFF2-40B4-BE49-F238E27FC236}">
                <a16:creationId xmlns:a16="http://schemas.microsoft.com/office/drawing/2014/main" id="{73C966D8-4148-838F-4711-F5F3DDF6572A}"/>
              </a:ext>
            </a:extLst>
          </p:cNvPr>
          <p:cNvSpPr txBox="1"/>
          <p:nvPr/>
        </p:nvSpPr>
        <p:spPr>
          <a:xfrm>
            <a:off x="352493" y="1038525"/>
            <a:ext cx="11393054" cy="2544286"/>
          </a:xfrm>
          <a:prstGeom prst="rect">
            <a:avLst/>
          </a:prstGeom>
          <a:solidFill>
            <a:schemeClr val="bg1"/>
          </a:solidFill>
        </p:spPr>
        <p:txBody>
          <a:bodyPr wrap="square" lIns="91440" tIns="45720" rIns="91440" bIns="45720" rtlCol="0" anchor="t">
            <a:spAutoFit/>
          </a:bodyPr>
          <a:lstStyle/>
          <a:p>
            <a:r>
              <a:rPr lang="en-US" b="1"/>
              <a:t>The EVV Visit must be in a Verified status in the Sandata EVV Aggregator at the time the claim is processed.</a:t>
            </a:r>
          </a:p>
          <a:p>
            <a:pPr marL="285750" indent="-285750">
              <a:spcBef>
                <a:spcPts val="1000"/>
              </a:spcBef>
              <a:buFont typeface="Arial" panose="020B0604020202020204" pitchFamily="34" charset="0"/>
              <a:buChar char="•"/>
            </a:pPr>
            <a:r>
              <a:rPr lang="en-US"/>
              <a:t>The visit must be free of exceptions and in a "Verified" status (not Incomplete or Omit) to be matched to a claim</a:t>
            </a:r>
          </a:p>
          <a:p>
            <a:pPr marL="285750" indent="-285750">
              <a:spcBef>
                <a:spcPts val="1000"/>
              </a:spcBef>
              <a:buFont typeface="Arial" panose="020B0604020202020204" pitchFamily="34" charset="0"/>
              <a:buChar char="•"/>
            </a:pPr>
            <a:r>
              <a:rPr lang="en-US"/>
              <a:t>The visit must be received by the Sandata EVV Aggregator BEFORE the claim is received and processed by MassHealth. MassHealth will not "hold" a claim awaiting an EVV visit record. </a:t>
            </a:r>
          </a:p>
          <a:p>
            <a:pPr marL="285750" indent="-285750">
              <a:spcBef>
                <a:spcPts val="1000"/>
              </a:spcBef>
              <a:buFont typeface="Arial" panose="020B0604020202020204" pitchFamily="34" charset="0"/>
              <a:buChar char="•"/>
            </a:pPr>
            <a:r>
              <a:rPr lang="en-US"/>
              <a:t>If the visit record comes in after the claim is processed, the disposition of the claim will not change, i.e the claim would still be rejected.</a:t>
            </a:r>
          </a:p>
          <a:p>
            <a:pPr>
              <a:spcBef>
                <a:spcPts val="1000"/>
              </a:spcBef>
            </a:pPr>
            <a:r>
              <a:rPr lang="en-US" b="1">
                <a:latin typeface="Graphik"/>
                <a:ea typeface="Lato"/>
                <a:cs typeface="Lato"/>
              </a:rPr>
              <a:t>Example of No Match due to timing error:</a:t>
            </a:r>
            <a:endParaRPr lang="en-US" b="1">
              <a:latin typeface="Graphik" panose="020B0503030202060203" pitchFamily="34" charset="0"/>
              <a:ea typeface="Lato"/>
              <a:cs typeface="Lato"/>
            </a:endParaRPr>
          </a:p>
        </p:txBody>
      </p:sp>
      <p:sp>
        <p:nvSpPr>
          <p:cNvPr id="11" name="Rectangle: Rounded Corners 10">
            <a:extLst>
              <a:ext uri="{FF2B5EF4-FFF2-40B4-BE49-F238E27FC236}">
                <a16:creationId xmlns:a16="http://schemas.microsoft.com/office/drawing/2014/main" id="{442E5F4B-5CD5-2F64-38C4-DAB4002A6364}"/>
              </a:ext>
            </a:extLst>
          </p:cNvPr>
          <p:cNvSpPr/>
          <p:nvPr/>
        </p:nvSpPr>
        <p:spPr>
          <a:xfrm>
            <a:off x="864784" y="4165680"/>
            <a:ext cx="1784129" cy="3465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1/10/2026</a:t>
            </a:r>
          </a:p>
        </p:txBody>
      </p:sp>
      <p:sp>
        <p:nvSpPr>
          <p:cNvPr id="8" name="Rectangle: Rounded Corners 7">
            <a:extLst>
              <a:ext uri="{FF2B5EF4-FFF2-40B4-BE49-F238E27FC236}">
                <a16:creationId xmlns:a16="http://schemas.microsoft.com/office/drawing/2014/main" id="{0DA8A2BE-4852-3019-B237-4868EB7985F6}"/>
              </a:ext>
            </a:extLst>
          </p:cNvPr>
          <p:cNvSpPr/>
          <p:nvPr/>
        </p:nvSpPr>
        <p:spPr>
          <a:xfrm>
            <a:off x="462025" y="4578762"/>
            <a:ext cx="2589646" cy="991336"/>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rPr>
              <a:t>Visit Occurred</a:t>
            </a:r>
            <a:endParaRPr lang="en-US" sz="1400"/>
          </a:p>
        </p:txBody>
      </p:sp>
      <p:cxnSp>
        <p:nvCxnSpPr>
          <p:cNvPr id="12" name="Straight Arrow Connector 11">
            <a:extLst>
              <a:ext uri="{FF2B5EF4-FFF2-40B4-BE49-F238E27FC236}">
                <a16:creationId xmlns:a16="http://schemas.microsoft.com/office/drawing/2014/main" id="{8E7549E1-10F8-474A-6AB7-2A9D8091DCAE}"/>
              </a:ext>
              <a:ext uri="{C183D7F6-B498-43B3-948B-1728B52AA6E4}">
                <adec:decorative xmlns:adec="http://schemas.microsoft.com/office/drawing/2017/decorative" val="1"/>
              </a:ext>
            </a:extLst>
          </p:cNvPr>
          <p:cNvCxnSpPr/>
          <p:nvPr/>
        </p:nvCxnSpPr>
        <p:spPr>
          <a:xfrm flipV="1">
            <a:off x="3048001" y="5090582"/>
            <a:ext cx="317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FD4B7D00-C1A8-890F-CF5C-8DA4E323A273}"/>
              </a:ext>
            </a:extLst>
          </p:cNvPr>
          <p:cNvSpPr/>
          <p:nvPr/>
        </p:nvSpPr>
        <p:spPr>
          <a:xfrm>
            <a:off x="3754018" y="4165680"/>
            <a:ext cx="1784129" cy="3465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1/24/2026</a:t>
            </a:r>
          </a:p>
        </p:txBody>
      </p:sp>
      <p:sp>
        <p:nvSpPr>
          <p:cNvPr id="15" name="Rectangle: Rounded Corners 14">
            <a:extLst>
              <a:ext uri="{FF2B5EF4-FFF2-40B4-BE49-F238E27FC236}">
                <a16:creationId xmlns:a16="http://schemas.microsoft.com/office/drawing/2014/main" id="{156D8533-B17E-E6D0-580A-68A8D1330CBF}"/>
              </a:ext>
            </a:extLst>
          </p:cNvPr>
          <p:cNvSpPr/>
          <p:nvPr/>
        </p:nvSpPr>
        <p:spPr>
          <a:xfrm>
            <a:off x="3351260" y="4599929"/>
            <a:ext cx="2589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rPr>
              <a:t>Claim Sent to Process</a:t>
            </a:r>
          </a:p>
          <a:p>
            <a:pPr marL="171450" indent="-171450" algn="ctr">
              <a:buFont typeface="Wingdings" panose="05000000000000000000" pitchFamily="2" charset="2"/>
              <a:buChar char="ü"/>
            </a:pPr>
            <a:r>
              <a:rPr lang="en-US" sz="1400">
                <a:solidFill>
                  <a:schemeClr val="tx1"/>
                </a:solidFill>
              </a:rPr>
              <a:t>Visit is in a verified state</a:t>
            </a:r>
          </a:p>
          <a:p>
            <a:pPr marL="171450" indent="-171450" algn="ctr">
              <a:buFont typeface="Wingdings" panose="05000000000000000000" pitchFamily="2" charset="2"/>
              <a:buChar char="ü"/>
            </a:pPr>
            <a:r>
              <a:rPr lang="en-US" sz="1400">
                <a:solidFill>
                  <a:schemeClr val="tx1"/>
                </a:solidFill>
              </a:rPr>
              <a:t>All data elements match</a:t>
            </a:r>
          </a:p>
        </p:txBody>
      </p:sp>
      <p:cxnSp>
        <p:nvCxnSpPr>
          <p:cNvPr id="13" name="Straight Arrow Connector 12">
            <a:extLst>
              <a:ext uri="{FF2B5EF4-FFF2-40B4-BE49-F238E27FC236}">
                <a16:creationId xmlns:a16="http://schemas.microsoft.com/office/drawing/2014/main" id="{A6829B92-BB32-C940-6302-85E8E6BFD7FE}"/>
              </a:ext>
              <a:ext uri="{C183D7F6-B498-43B3-948B-1728B52AA6E4}">
                <adec:decorative xmlns:adec="http://schemas.microsoft.com/office/drawing/2017/decorative" val="1"/>
              </a:ext>
            </a:extLst>
          </p:cNvPr>
          <p:cNvCxnSpPr>
            <a:cxnSpLocks/>
          </p:cNvCxnSpPr>
          <p:nvPr/>
        </p:nvCxnSpPr>
        <p:spPr>
          <a:xfrm flipV="1">
            <a:off x="5937250" y="5090582"/>
            <a:ext cx="317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8DEF70DB-20FA-2141-20DC-E83BB5243772}"/>
              </a:ext>
            </a:extLst>
          </p:cNvPr>
          <p:cNvSpPr/>
          <p:nvPr/>
        </p:nvSpPr>
        <p:spPr>
          <a:xfrm>
            <a:off x="6540901" y="4165680"/>
            <a:ext cx="1784129" cy="3465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1/31/2026</a:t>
            </a:r>
          </a:p>
        </p:txBody>
      </p:sp>
      <p:sp>
        <p:nvSpPr>
          <p:cNvPr id="18" name="Rectangle: Rounded Corners 17">
            <a:extLst>
              <a:ext uri="{FF2B5EF4-FFF2-40B4-BE49-F238E27FC236}">
                <a16:creationId xmlns:a16="http://schemas.microsoft.com/office/drawing/2014/main" id="{267F25B5-D301-6F6B-BACE-46EB55B7EB6F}"/>
              </a:ext>
            </a:extLst>
          </p:cNvPr>
          <p:cNvSpPr/>
          <p:nvPr/>
        </p:nvSpPr>
        <p:spPr>
          <a:xfrm>
            <a:off x="6243975" y="4578762"/>
            <a:ext cx="2579063" cy="991336"/>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rPr>
              <a:t>Visit sent from Alt EVV Vendor to Sandata EVV Aggregator</a:t>
            </a:r>
          </a:p>
        </p:txBody>
      </p:sp>
      <p:cxnSp>
        <p:nvCxnSpPr>
          <p:cNvPr id="21" name="Straight Arrow Connector 20">
            <a:extLst>
              <a:ext uri="{FF2B5EF4-FFF2-40B4-BE49-F238E27FC236}">
                <a16:creationId xmlns:a16="http://schemas.microsoft.com/office/drawing/2014/main" id="{96986556-79B9-CB38-7514-25C25620B7E5}"/>
              </a:ext>
              <a:ext uri="{C183D7F6-B498-43B3-948B-1728B52AA6E4}">
                <adec:decorative xmlns:adec="http://schemas.microsoft.com/office/drawing/2017/decorative" val="1"/>
              </a:ext>
            </a:extLst>
          </p:cNvPr>
          <p:cNvCxnSpPr>
            <a:cxnSpLocks/>
          </p:cNvCxnSpPr>
          <p:nvPr/>
        </p:nvCxnSpPr>
        <p:spPr>
          <a:xfrm flipV="1">
            <a:off x="8826500" y="5079998"/>
            <a:ext cx="317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Graphic 9" descr="No sign with solid fill">
            <a:extLst>
              <a:ext uri="{FF2B5EF4-FFF2-40B4-BE49-F238E27FC236}">
                <a16:creationId xmlns:a16="http://schemas.microsoft.com/office/drawing/2014/main" id="{829FD26F-135F-A3EB-F818-6AF99C5505F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813251" y="4561852"/>
            <a:ext cx="997527" cy="997527"/>
          </a:xfrm>
          <a:prstGeom prst="rect">
            <a:avLst/>
          </a:prstGeom>
        </p:spPr>
      </p:pic>
      <p:sp>
        <p:nvSpPr>
          <p:cNvPr id="20" name="TextBox 19">
            <a:extLst>
              <a:ext uri="{FF2B5EF4-FFF2-40B4-BE49-F238E27FC236}">
                <a16:creationId xmlns:a16="http://schemas.microsoft.com/office/drawing/2014/main" id="{E7B37E4F-692A-B613-A253-2D18D21AFE1A}"/>
              </a:ext>
            </a:extLst>
          </p:cNvPr>
          <p:cNvSpPr txBox="1"/>
          <p:nvPr/>
        </p:nvSpPr>
        <p:spPr>
          <a:xfrm>
            <a:off x="8953500" y="5535082"/>
            <a:ext cx="30268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aseline="0">
                <a:latin typeface="Graphik"/>
              </a:rPr>
              <a:t>The claim will receive NO MATCH since there was </a:t>
            </a:r>
            <a:r>
              <a:rPr lang="en-US" sz="1400" b="1" baseline="0">
                <a:latin typeface="Graphik"/>
              </a:rPr>
              <a:t>no matching EVV visit at the time the claim was processed.</a:t>
            </a:r>
            <a:r>
              <a:rPr sz="1400">
                <a:latin typeface="Graphik"/>
                <a:ea typeface="Graphik"/>
                <a:cs typeface="Graphik"/>
              </a:rPr>
              <a:t>​</a:t>
            </a:r>
            <a:endParaRPr lang="en-US" sz="1400"/>
          </a:p>
          <a:p>
            <a:pPr algn="ctr"/>
            <a:endParaRPr lang="en-US" sz="1400"/>
          </a:p>
        </p:txBody>
      </p:sp>
      <p:sp>
        <p:nvSpPr>
          <p:cNvPr id="5" name="Slide Number Placeholder 4">
            <a:extLst>
              <a:ext uri="{FF2B5EF4-FFF2-40B4-BE49-F238E27FC236}">
                <a16:creationId xmlns:a16="http://schemas.microsoft.com/office/drawing/2014/main" id="{990206A8-D951-0A69-6AC4-9DE155B3FC1C}"/>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286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FB077-8C68-F015-9EAC-5247EFE73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4A3D6-E811-9DCF-A814-CA4621FF469D}"/>
              </a:ext>
            </a:extLst>
          </p:cNvPr>
          <p:cNvSpPr>
            <a:spLocks noGrp="1"/>
          </p:cNvSpPr>
          <p:nvPr>
            <p:ph type="title"/>
          </p:nvPr>
        </p:nvSpPr>
        <p:spPr>
          <a:xfrm>
            <a:off x="341746" y="278207"/>
            <a:ext cx="11111346" cy="662782"/>
          </a:xfrm>
          <a:prstGeom prst="rect">
            <a:avLst/>
          </a:prstGeom>
        </p:spPr>
        <p:txBody>
          <a:bodyPr lIns="91440" tIns="45720" rIns="91440" bIns="45720" anchor="t"/>
          <a:lstStyle/>
          <a:p>
            <a:r>
              <a:rPr lang="en-US" sz="3200">
                <a:latin typeface="Graphik"/>
                <a:ea typeface="Lato"/>
                <a:cs typeface="Lato"/>
              </a:rPr>
              <a:t>Common Roadblocks - Service Code Matching </a:t>
            </a:r>
          </a:p>
        </p:txBody>
      </p:sp>
      <p:sp>
        <p:nvSpPr>
          <p:cNvPr id="4" name="TextBox 3">
            <a:extLst>
              <a:ext uri="{FF2B5EF4-FFF2-40B4-BE49-F238E27FC236}">
                <a16:creationId xmlns:a16="http://schemas.microsoft.com/office/drawing/2014/main" id="{EDCF2328-82CF-0B20-DDAA-52BA43301EAD}"/>
              </a:ext>
            </a:extLst>
          </p:cNvPr>
          <p:cNvSpPr txBox="1"/>
          <p:nvPr/>
        </p:nvSpPr>
        <p:spPr>
          <a:xfrm>
            <a:off x="341746" y="990600"/>
            <a:ext cx="11393054" cy="3867725"/>
          </a:xfrm>
          <a:prstGeom prst="rect">
            <a:avLst/>
          </a:prstGeom>
          <a:noFill/>
        </p:spPr>
        <p:txBody>
          <a:bodyPr wrap="square" lIns="91440" tIns="45720" rIns="91440" bIns="45720" rtlCol="0" anchor="t">
            <a:spAutoFit/>
          </a:bodyPr>
          <a:lstStyle/>
          <a:p>
            <a:r>
              <a:rPr lang="en-US" b="1"/>
              <a:t>The EVV service code on the claim is matched against the EVV service code on the visits in a Verified status in the EVV Sandata Aggregator at the time the claim is processed/adjudicated. </a:t>
            </a:r>
          </a:p>
          <a:p>
            <a:endParaRPr lang="en-US"/>
          </a:p>
          <a:p>
            <a:pPr marL="285750" indent="-285750">
              <a:spcBef>
                <a:spcPts val="1000"/>
              </a:spcBef>
              <a:buFont typeface="Arial" panose="020B0604020202020204" pitchFamily="34" charset="0"/>
              <a:buChar char="•"/>
            </a:pPr>
            <a:r>
              <a:rPr lang="en-US"/>
              <a:t>There is no change to the way that services are billed through MassHealth, only that visits are in a Verified state in the EVV Sandata Aggregator before the claim is submitted.</a:t>
            </a:r>
          </a:p>
          <a:p>
            <a:pPr marL="285750" indent="-285750">
              <a:spcBef>
                <a:spcPts val="1000"/>
              </a:spcBef>
              <a:buFont typeface="Arial" panose="020B0604020202020204" pitchFamily="34" charset="0"/>
              <a:buChar char="•"/>
            </a:pPr>
            <a:r>
              <a:rPr lang="en-US"/>
              <a:t>For EVV services that have a HCPCS code AND a modifier, both should continue to be included on the claim.</a:t>
            </a:r>
          </a:p>
          <a:p>
            <a:pPr marL="285750" indent="-285750">
              <a:spcBef>
                <a:spcPts val="1000"/>
              </a:spcBef>
              <a:buFont typeface="Arial" panose="020B0604020202020204" pitchFamily="34" charset="0"/>
              <a:buChar char="•"/>
            </a:pPr>
            <a:r>
              <a:rPr lang="en-US"/>
              <a:t>In instances where the modifier is only used in billing (i.e. the service provided is the same regardless of modifier), Sandata does not include the modifier in the visit.</a:t>
            </a:r>
          </a:p>
          <a:p>
            <a:pPr marL="285750" indent="-285750">
              <a:spcBef>
                <a:spcPts val="1000"/>
              </a:spcBef>
              <a:buFont typeface="Arial" panose="020B0604020202020204" pitchFamily="34" charset="0"/>
              <a:buChar char="•"/>
            </a:pPr>
            <a:r>
              <a:rPr lang="en-US"/>
              <a:t>In the instances where the modifier is included in Sandata where the modifier represents a completely different service. The service code should be selected based on the service provided. </a:t>
            </a:r>
          </a:p>
          <a:p>
            <a:endParaRPr lang="en-US" sz="1400">
              <a:latin typeface="Graphik" panose="020B0503030202060203" pitchFamily="34" charset="0"/>
              <a:ea typeface="Lato"/>
              <a:cs typeface="Lato"/>
            </a:endParaRPr>
          </a:p>
        </p:txBody>
      </p:sp>
      <p:sp>
        <p:nvSpPr>
          <p:cNvPr id="5" name="Slide Number Placeholder 4">
            <a:extLst>
              <a:ext uri="{FF2B5EF4-FFF2-40B4-BE49-F238E27FC236}">
                <a16:creationId xmlns:a16="http://schemas.microsoft.com/office/drawing/2014/main" id="{09333503-50D1-9090-0564-7DF2E15BCE81}"/>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47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1D2C-B2CA-87DB-50CC-200CDD74B8E4}"/>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97948C22-FC14-9162-3F1C-2B16723D53EC}"/>
              </a:ext>
            </a:extLst>
          </p:cNvPr>
          <p:cNvSpPr txBox="1">
            <a:spLocks noGrp="1"/>
          </p:cNvSpPr>
          <p:nvPr>
            <p:ph type="title" idx="4294967295"/>
          </p:nvPr>
        </p:nvSpPr>
        <p:spPr>
          <a:xfrm>
            <a:off x="341746" y="278207"/>
            <a:ext cx="11111346" cy="6627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Graphik"/>
                <a:ea typeface="+mj-ea"/>
                <a:cs typeface="+mj-cs"/>
              </a:rPr>
              <a:t>Session Presenters</a:t>
            </a:r>
            <a:endParaRPr kumimoji="0" lang="en-US" sz="4000" b="0" i="0" u="none" strike="noStrike" kern="1200" cap="none" spc="0" normalizeH="0" baseline="0" noProof="0">
              <a:ln>
                <a:noFill/>
              </a:ln>
              <a:solidFill>
                <a:schemeClr val="tx1"/>
              </a:solidFill>
              <a:effectLst/>
              <a:uLnTx/>
              <a:uFillTx/>
              <a:latin typeface="+mj-lt"/>
              <a:ea typeface="+mj-ea"/>
              <a:cs typeface="+mj-cs"/>
            </a:endParaRPr>
          </a:p>
        </p:txBody>
      </p:sp>
      <p:sp>
        <p:nvSpPr>
          <p:cNvPr id="5" name="Content Placeholder 1">
            <a:extLst>
              <a:ext uri="{FF2B5EF4-FFF2-40B4-BE49-F238E27FC236}">
                <a16:creationId xmlns:a16="http://schemas.microsoft.com/office/drawing/2014/main" id="{26BFBF44-12BF-73B9-5B5F-62F88F9A9480}"/>
              </a:ext>
            </a:extLst>
          </p:cNvPr>
          <p:cNvSpPr>
            <a:spLocks noGrp="1"/>
          </p:cNvSpPr>
          <p:nvPr/>
        </p:nvSpPr>
        <p:spPr>
          <a:xfrm>
            <a:off x="600387" y="1287975"/>
            <a:ext cx="2812974" cy="849583"/>
          </a:xfrm>
          <a:prstGeom prst="rect">
            <a:avLst/>
          </a:prstGeom>
          <a:solidFill>
            <a:srgbClr val="284E88"/>
          </a:solidFill>
          <a:ln>
            <a:solidFill>
              <a:srgbClr val="284E88"/>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a:solidFill>
                  <a:schemeClr val="bg1"/>
                </a:solidFill>
                <a:latin typeface="Graphik"/>
              </a:rPr>
              <a:t>Jim O’Brien</a:t>
            </a:r>
          </a:p>
        </p:txBody>
      </p:sp>
      <p:pic>
        <p:nvPicPr>
          <p:cNvPr id="2" name="Picture 1" descr="Headshot of Jim O'Brien">
            <a:extLst>
              <a:ext uri="{FF2B5EF4-FFF2-40B4-BE49-F238E27FC236}">
                <a16:creationId xmlns:a16="http://schemas.microsoft.com/office/drawing/2014/main" id="{31C08B0E-AFDA-02A3-C12F-8AF0F5F869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
          <a:stretch/>
        </p:blipFill>
        <p:spPr bwMode="auto">
          <a:xfrm>
            <a:off x="947217" y="2363746"/>
            <a:ext cx="2119313" cy="2119313"/>
          </a:xfrm>
          <a:prstGeom prst="ellipse">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8" name="TextBox 10">
            <a:extLst>
              <a:ext uri="{FF2B5EF4-FFF2-40B4-BE49-F238E27FC236}">
                <a16:creationId xmlns:a16="http://schemas.microsoft.com/office/drawing/2014/main" id="{D9AB3254-9325-253F-DEA5-6F1737FB3E45}"/>
              </a:ext>
            </a:extLst>
          </p:cNvPr>
          <p:cNvSpPr txBox="1"/>
          <p:nvPr/>
        </p:nvSpPr>
        <p:spPr>
          <a:xfrm>
            <a:off x="699663" y="4680704"/>
            <a:ext cx="2833357" cy="16655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r>
              <a:rPr lang="en-US" sz="1400" b="1">
                <a:solidFill>
                  <a:prstClr val="black"/>
                </a:solidFill>
                <a:latin typeface="Graphik"/>
                <a:ea typeface="Lato"/>
                <a:cs typeface="Lato"/>
              </a:rPr>
              <a:t>Title</a:t>
            </a:r>
            <a:r>
              <a:rPr kumimoji="0" lang="en-US" sz="1400" b="1" i="0" u="none" strike="noStrike" kern="1200" cap="none" spc="0" normalizeH="0" baseline="0" noProof="0">
                <a:ln>
                  <a:noFill/>
                </a:ln>
                <a:solidFill>
                  <a:prstClr val="black"/>
                </a:solidFill>
                <a:effectLst/>
                <a:uLnTx/>
                <a:uFillTx/>
                <a:latin typeface="Graphik"/>
                <a:ea typeface="Lato"/>
                <a:cs typeface="Lato"/>
              </a:rPr>
              <a:t>: </a:t>
            </a:r>
            <a:r>
              <a:rPr lang="en-US" sz="1400">
                <a:latin typeface="Graphik"/>
                <a:ea typeface="Lato"/>
                <a:cs typeface="Lato"/>
              </a:rPr>
              <a:t>Director of Federal EVV Compliance MassHealth</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Graphik"/>
                <a:ea typeface="Lato"/>
                <a:cs typeface="Lato"/>
              </a:rPr>
              <a:t>Areas of Expertise: </a:t>
            </a:r>
            <a:r>
              <a:rPr kumimoji="0" lang="en-US" sz="1400" i="0" u="none" strike="noStrike" kern="1200" cap="none" spc="0" normalizeH="0" baseline="0" noProof="0">
                <a:ln>
                  <a:noFill/>
                </a:ln>
                <a:solidFill>
                  <a:prstClr val="black"/>
                </a:solidFill>
                <a:effectLst/>
                <a:uLnTx/>
                <a:uFillTx/>
                <a:latin typeface="Graphik"/>
                <a:ea typeface="Lato"/>
                <a:cs typeface="Lato"/>
              </a:rPr>
              <a:t>EOHHS </a:t>
            </a:r>
            <a:r>
              <a:rPr kumimoji="0" lang="en-US" sz="1400" kern="1200" cap="none" spc="0" normalizeH="0" baseline="0" noProof="0">
                <a:ln>
                  <a:noFill/>
                </a:ln>
                <a:solidFill>
                  <a:srgbClr val="000000"/>
                </a:solidFill>
                <a:uLnTx/>
                <a:uFillTx/>
                <a:latin typeface="Graphik"/>
                <a:ea typeface="Lato"/>
                <a:cs typeface="Lato"/>
              </a:rPr>
              <a:t>S</a:t>
            </a:r>
            <a:r>
              <a:rPr lang="en-US" sz="1400" i="0" u="none" strike="noStrike" err="1">
                <a:solidFill>
                  <a:srgbClr val="000000"/>
                </a:solidFill>
                <a:effectLst/>
                <a:latin typeface="Graphik"/>
                <a:ea typeface="Lato"/>
                <a:cs typeface="Lato"/>
              </a:rPr>
              <a:t>tate</a:t>
            </a:r>
            <a:r>
              <a:rPr lang="en-US" sz="1400" i="0" u="none" strike="noStrike">
                <a:solidFill>
                  <a:srgbClr val="000000"/>
                </a:solidFill>
                <a:effectLst/>
                <a:latin typeface="Graphik"/>
                <a:ea typeface="Lato"/>
                <a:cs typeface="Lato"/>
              </a:rPr>
              <a:t> </a:t>
            </a:r>
            <a:r>
              <a:rPr lang="en-US" sz="1400">
                <a:solidFill>
                  <a:srgbClr val="000000"/>
                </a:solidFill>
                <a:latin typeface="Graphik"/>
                <a:ea typeface="Lato"/>
                <a:cs typeface="Lato"/>
              </a:rPr>
              <a:t>Program</a:t>
            </a:r>
            <a:endParaRPr kumimoji="0" lang="en-US" sz="1400" i="0" u="none" strike="noStrike" kern="1200" cap="none" spc="0" normalizeH="0" baseline="0" noProof="0">
              <a:ln>
                <a:noFill/>
              </a:ln>
              <a:solidFill>
                <a:prstClr val="black"/>
              </a:solidFill>
              <a:effectLst/>
              <a:uLnTx/>
              <a:uFillTx/>
              <a:latin typeface="Graphik"/>
              <a:ea typeface="Lato"/>
              <a:cs typeface="Lato"/>
            </a:endParaRPr>
          </a:p>
          <a:p>
            <a:pPr marR="0" lvl="0" algn="l" defTabSz="914400" rtl="0" eaLnBrk="1" fontAlgn="auto" latinLnBrk="0" hangingPunct="1">
              <a:lnSpc>
                <a:spcPct val="150000"/>
              </a:lnSpc>
              <a:spcBef>
                <a:spcPts val="0"/>
              </a:spcBef>
              <a:spcAft>
                <a:spcPts val="0"/>
              </a:spcAft>
              <a:buClrTx/>
              <a:buSzTx/>
              <a:tabLst/>
              <a:defRPr/>
            </a:pPr>
            <a:endParaRPr lang="en-US" sz="1400" i="0" u="none" strike="noStrike" kern="1200" cap="none" spc="0" normalizeH="0" baseline="0" noProof="0">
              <a:ln>
                <a:noFill/>
              </a:ln>
              <a:solidFill>
                <a:prstClr val="black"/>
              </a:solidFill>
              <a:effectLst/>
              <a:uLnTx/>
              <a:uFillTx/>
              <a:latin typeface="Graphik"/>
              <a:ea typeface="Lato"/>
              <a:cs typeface="Lato"/>
            </a:endParaRPr>
          </a:p>
        </p:txBody>
      </p:sp>
      <p:sp>
        <p:nvSpPr>
          <p:cNvPr id="6" name="Content Placeholder 2">
            <a:extLst>
              <a:ext uri="{FF2B5EF4-FFF2-40B4-BE49-F238E27FC236}">
                <a16:creationId xmlns:a16="http://schemas.microsoft.com/office/drawing/2014/main" id="{9A723885-59C4-D22D-7A08-8467D497A98B}"/>
              </a:ext>
            </a:extLst>
          </p:cNvPr>
          <p:cNvSpPr>
            <a:spLocks noGrp="1"/>
          </p:cNvSpPr>
          <p:nvPr/>
        </p:nvSpPr>
        <p:spPr>
          <a:xfrm>
            <a:off x="4278165" y="1289137"/>
            <a:ext cx="3244468" cy="849583"/>
          </a:xfrm>
          <a:prstGeom prst="rect">
            <a:avLst/>
          </a:prstGeom>
          <a:solidFill>
            <a:srgbClr val="284E88"/>
          </a:solidFill>
          <a:ln>
            <a:solidFill>
              <a:srgbClr val="284E88"/>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a:solidFill>
                  <a:schemeClr val="bg1"/>
                </a:solidFill>
                <a:latin typeface="Graphik"/>
                <a:ea typeface="Lato"/>
                <a:cs typeface="Lato"/>
              </a:rPr>
              <a:t>Kristin Davidson</a:t>
            </a:r>
            <a:endParaRPr lang="en-US">
              <a:latin typeface="Graphik"/>
            </a:endParaRPr>
          </a:p>
        </p:txBody>
      </p:sp>
      <p:pic>
        <p:nvPicPr>
          <p:cNvPr id="3" name="Picture 2" descr="Headshot of Kristin Davidson">
            <a:extLst>
              <a:ext uri="{FF2B5EF4-FFF2-40B4-BE49-F238E27FC236}">
                <a16:creationId xmlns:a16="http://schemas.microsoft.com/office/drawing/2014/main" id="{9F284619-A1B6-600F-FE52-834E73F7B3B9}"/>
              </a:ext>
            </a:extLst>
          </p:cNvPr>
          <p:cNvPicPr>
            <a:picLocks noChangeAspect="1"/>
          </p:cNvPicPr>
          <p:nvPr/>
        </p:nvPicPr>
        <p:blipFill>
          <a:blip r:embed="rId4"/>
          <a:stretch>
            <a:fillRect/>
          </a:stretch>
        </p:blipFill>
        <p:spPr>
          <a:xfrm>
            <a:off x="4806193" y="2363839"/>
            <a:ext cx="2184279" cy="212656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11">
            <a:extLst>
              <a:ext uri="{FF2B5EF4-FFF2-40B4-BE49-F238E27FC236}">
                <a16:creationId xmlns:a16="http://schemas.microsoft.com/office/drawing/2014/main" id="{D48D51CB-B83B-EB49-6E79-8EAA873E3E3F}"/>
              </a:ext>
            </a:extLst>
          </p:cNvPr>
          <p:cNvSpPr txBox="1"/>
          <p:nvPr/>
        </p:nvSpPr>
        <p:spPr>
          <a:xfrm>
            <a:off x="4276035" y="4680704"/>
            <a:ext cx="3246520" cy="102701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r>
              <a:rPr kumimoji="0" lang="en-US" sz="1400" b="1" i="0" u="none" strike="noStrike" kern="1200" cap="none" spc="0" normalizeH="0" baseline="0" noProof="0">
                <a:ln>
                  <a:noFill/>
                </a:ln>
                <a:solidFill>
                  <a:prstClr val="black"/>
                </a:solidFill>
                <a:effectLst/>
                <a:uLnTx/>
                <a:uFillTx/>
                <a:latin typeface="Graphik"/>
                <a:ea typeface="Lato"/>
                <a:cs typeface="Lato"/>
              </a:rPr>
              <a:t>Role: </a:t>
            </a:r>
            <a:r>
              <a:rPr lang="en-US" sz="1400">
                <a:solidFill>
                  <a:prstClr val="black"/>
                </a:solidFill>
                <a:latin typeface="Graphik"/>
                <a:ea typeface="Lato"/>
                <a:cs typeface="Lato"/>
              </a:rPr>
              <a:t>EVV Business Solution Architect</a:t>
            </a:r>
            <a:endParaRPr lang="en-US">
              <a:solidFill>
                <a:prstClr val="black"/>
              </a:solidFill>
              <a:latin typeface="Graphik"/>
              <a:ea typeface="Lato"/>
              <a:cs typeface="Lato"/>
            </a:endParaRPr>
          </a:p>
          <a:p>
            <a:pPr marL="285750" indent="-285750">
              <a:lnSpc>
                <a:spcPct val="150000"/>
              </a:lnSpc>
              <a:buFont typeface="Arial" panose="020B0604020202020204" pitchFamily="34" charset="0"/>
              <a:buChar char="•"/>
              <a:defRPr/>
            </a:pPr>
            <a:r>
              <a:rPr kumimoji="0" lang="en-US" sz="1400" b="1" i="0" u="none" strike="noStrike" kern="1200" cap="none" spc="0" normalizeH="0" baseline="0" noProof="0">
                <a:ln>
                  <a:noFill/>
                </a:ln>
                <a:solidFill>
                  <a:prstClr val="black"/>
                </a:solidFill>
                <a:effectLst/>
                <a:uLnTx/>
                <a:uFillTx/>
                <a:latin typeface="Graphik"/>
                <a:ea typeface="Lato"/>
                <a:cs typeface="Lato"/>
              </a:rPr>
              <a:t>Areas of Expertise:</a:t>
            </a:r>
            <a:r>
              <a:rPr lang="en-US" sz="1400" b="1">
                <a:solidFill>
                  <a:prstClr val="black"/>
                </a:solidFill>
                <a:latin typeface="Graphik"/>
                <a:ea typeface="Lato"/>
                <a:cs typeface="Lato"/>
              </a:rPr>
              <a:t>  </a:t>
            </a:r>
            <a:r>
              <a:rPr lang="en-US" sz="1400">
                <a:solidFill>
                  <a:prstClr val="black"/>
                </a:solidFill>
                <a:latin typeface="Graphik"/>
                <a:ea typeface="Lato"/>
                <a:cs typeface="Lato"/>
              </a:rPr>
              <a:t>EVV Business Rules, EVV Compliance</a:t>
            </a:r>
            <a:endParaRPr lang="en-US" sz="1000">
              <a:solidFill>
                <a:prstClr val="black"/>
              </a:solidFill>
              <a:latin typeface="Arial"/>
              <a:ea typeface="Lato"/>
              <a:cs typeface="Arial"/>
            </a:endParaRPr>
          </a:p>
        </p:txBody>
      </p:sp>
      <p:sp>
        <p:nvSpPr>
          <p:cNvPr id="10" name="Content Placeholder 1">
            <a:extLst>
              <a:ext uri="{FF2B5EF4-FFF2-40B4-BE49-F238E27FC236}">
                <a16:creationId xmlns:a16="http://schemas.microsoft.com/office/drawing/2014/main" id="{770EE9FB-7882-9007-4630-69A1BB5DE184}"/>
              </a:ext>
            </a:extLst>
          </p:cNvPr>
          <p:cNvSpPr txBox="1">
            <a:spLocks/>
          </p:cNvSpPr>
          <p:nvPr/>
        </p:nvSpPr>
        <p:spPr>
          <a:xfrm>
            <a:off x="8310276" y="1289137"/>
            <a:ext cx="2812974" cy="849583"/>
          </a:xfrm>
          <a:prstGeom prst="rect">
            <a:avLst/>
          </a:prstGeom>
          <a:solidFill>
            <a:srgbClr val="284E88"/>
          </a:solidFill>
          <a:ln>
            <a:solidFill>
              <a:srgbClr val="284E88"/>
            </a:solidFill>
          </a:ln>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a:solidFill>
                  <a:schemeClr val="bg1"/>
                </a:solidFill>
                <a:latin typeface="Graphik"/>
              </a:rPr>
              <a:t>Leah Klein</a:t>
            </a:r>
          </a:p>
        </p:txBody>
      </p:sp>
      <p:pic>
        <p:nvPicPr>
          <p:cNvPr id="11" name="Picture 10" descr="Headshot og Leah Klein">
            <a:extLst>
              <a:ext uri="{FF2B5EF4-FFF2-40B4-BE49-F238E27FC236}">
                <a16:creationId xmlns:a16="http://schemas.microsoft.com/office/drawing/2014/main" id="{3318C29C-45F4-34FE-B14E-16B5E2609C41}"/>
              </a:ext>
            </a:extLst>
          </p:cNvPr>
          <p:cNvPicPr>
            <a:picLocks noChangeAspect="1"/>
          </p:cNvPicPr>
          <p:nvPr/>
        </p:nvPicPr>
        <p:blipFill rotWithShape="1">
          <a:blip r:embed="rId5"/>
          <a:srcRect/>
          <a:stretch/>
        </p:blipFill>
        <p:spPr>
          <a:xfrm>
            <a:off x="8656314" y="2372140"/>
            <a:ext cx="2119313" cy="2119313"/>
          </a:xfrm>
          <a:prstGeom prst="ellipse">
            <a:avLst/>
          </a:prstGeom>
        </p:spPr>
      </p:pic>
      <p:sp>
        <p:nvSpPr>
          <p:cNvPr id="12" name="TextBox 12">
            <a:extLst>
              <a:ext uri="{FF2B5EF4-FFF2-40B4-BE49-F238E27FC236}">
                <a16:creationId xmlns:a16="http://schemas.microsoft.com/office/drawing/2014/main" id="{36FB1633-0917-B152-A6DC-F81E33A1AF3C}"/>
              </a:ext>
            </a:extLst>
          </p:cNvPr>
          <p:cNvSpPr txBox="1"/>
          <p:nvPr/>
        </p:nvSpPr>
        <p:spPr>
          <a:xfrm>
            <a:off x="8313401" y="4670121"/>
            <a:ext cx="3087357" cy="16747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r>
              <a:rPr lang="en-US" sz="1400" b="1">
                <a:solidFill>
                  <a:prstClr val="black"/>
                </a:solidFill>
                <a:latin typeface="Graphik"/>
                <a:ea typeface="Lato"/>
                <a:cs typeface="Lato"/>
              </a:rPr>
              <a:t>Title</a:t>
            </a:r>
            <a:r>
              <a:rPr kumimoji="0" lang="en-US" sz="1400" b="1" i="0" u="none" strike="noStrike" kern="1200" cap="none" spc="0" normalizeH="0" baseline="0" noProof="0">
                <a:ln>
                  <a:noFill/>
                </a:ln>
                <a:solidFill>
                  <a:prstClr val="black"/>
                </a:solidFill>
                <a:effectLst/>
                <a:uLnTx/>
                <a:uFillTx/>
                <a:latin typeface="Graphik"/>
                <a:ea typeface="Lato"/>
                <a:cs typeface="Lato"/>
              </a:rPr>
              <a:t>: </a:t>
            </a:r>
            <a:r>
              <a:rPr lang="en-US" sz="1400">
                <a:latin typeface="Graphik"/>
                <a:ea typeface="Lato"/>
                <a:cs typeface="Lato"/>
              </a:rPr>
              <a:t>Customer Success Manager</a:t>
            </a:r>
          </a:p>
          <a:p>
            <a:pPr marL="285750" indent="-285750">
              <a:lnSpc>
                <a:spcPct val="150000"/>
              </a:lnSpc>
              <a:buFont typeface="Arial" panose="020B0604020202020204" pitchFamily="34" charset="0"/>
              <a:buChar char="•"/>
              <a:defRPr/>
            </a:pPr>
            <a:r>
              <a:rPr kumimoji="0" lang="en-US" sz="1400" b="1" i="0" u="none" strike="noStrike" kern="1200" cap="none" spc="0" normalizeH="0" baseline="0" noProof="0">
                <a:ln>
                  <a:noFill/>
                </a:ln>
                <a:solidFill>
                  <a:prstClr val="black"/>
                </a:solidFill>
                <a:effectLst/>
                <a:uLnTx/>
                <a:uFillTx/>
                <a:latin typeface="Graphik"/>
                <a:ea typeface="Lato"/>
                <a:cs typeface="Lato"/>
              </a:rPr>
              <a:t>Areas of Expertise:</a:t>
            </a:r>
            <a:r>
              <a:rPr lang="en-US" sz="1400" b="1">
                <a:solidFill>
                  <a:prstClr val="black"/>
                </a:solidFill>
                <a:latin typeface="Graphik"/>
                <a:ea typeface="Lato"/>
                <a:cs typeface="Lato"/>
              </a:rPr>
              <a:t>  </a:t>
            </a:r>
            <a:r>
              <a:rPr lang="en-US" sz="1400">
                <a:solidFill>
                  <a:prstClr val="black"/>
                </a:solidFill>
                <a:latin typeface="Graphik"/>
                <a:ea typeface="Lato"/>
                <a:cs typeface="Lato"/>
              </a:rPr>
              <a:t>Sandata EVV </a:t>
            </a:r>
            <a:r>
              <a:rPr lang="en-US" sz="1400" err="1">
                <a:solidFill>
                  <a:prstClr val="black"/>
                </a:solidFill>
                <a:latin typeface="Graphik"/>
                <a:ea typeface="Lato"/>
                <a:cs typeface="Lato"/>
              </a:rPr>
              <a:t>Appications</a:t>
            </a:r>
            <a:r>
              <a:rPr lang="en-US" sz="1400">
                <a:solidFill>
                  <a:prstClr val="black"/>
                </a:solidFill>
                <a:latin typeface="Graphik"/>
                <a:ea typeface="Lato"/>
                <a:cs typeface="Lato"/>
              </a:rPr>
              <a:t> and Sandata EVV Aggregator</a:t>
            </a:r>
            <a:endParaRPr lang="en-US" sz="1400" i="0" u="none" strike="noStrike" kern="1200" cap="none" spc="0" normalizeH="0" baseline="0" noProof="0">
              <a:ln>
                <a:noFill/>
              </a:ln>
              <a:solidFill>
                <a:prstClr val="black"/>
              </a:solidFill>
              <a:effectLst/>
              <a:uLnTx/>
              <a:uFillTx/>
              <a:latin typeface="Graphik"/>
              <a:ea typeface="Lato"/>
              <a:cs typeface="Lato"/>
            </a:endParaRPr>
          </a:p>
          <a:p>
            <a:pPr>
              <a:lnSpc>
                <a:spcPct val="150000"/>
              </a:lnSpc>
              <a:defRPr/>
            </a:pPr>
            <a:endParaRPr lang="en-US" sz="1400" b="1" i="0" u="none" strike="noStrike" kern="1200" cap="none" spc="0" normalizeH="0" baseline="0" noProof="0">
              <a:ln>
                <a:noFill/>
              </a:ln>
              <a:solidFill>
                <a:prstClr val="black"/>
              </a:solidFill>
              <a:effectLst/>
              <a:uLnTx/>
              <a:uFillTx/>
              <a:latin typeface="Graphik"/>
              <a:ea typeface="Lato"/>
              <a:cs typeface="Lato"/>
            </a:endParaRPr>
          </a:p>
        </p:txBody>
      </p:sp>
      <p:sp>
        <p:nvSpPr>
          <p:cNvPr id="9" name="Slide Number Placeholder 4">
            <a:extLst>
              <a:ext uri="{FF2B5EF4-FFF2-40B4-BE49-F238E27FC236}">
                <a16:creationId xmlns:a16="http://schemas.microsoft.com/office/drawing/2014/main" id="{269E49A7-C8BA-7605-753D-5A1E07D68E02}"/>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351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24A48-58AE-B54A-7967-EF2D6A6F6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3A1DF-4C74-D2AD-D4CC-0EC55C91B609}"/>
              </a:ext>
            </a:extLst>
          </p:cNvPr>
          <p:cNvSpPr>
            <a:spLocks noGrp="1"/>
          </p:cNvSpPr>
          <p:nvPr>
            <p:ph type="title"/>
          </p:nvPr>
        </p:nvSpPr>
        <p:spPr>
          <a:xfrm>
            <a:off x="341746" y="286999"/>
            <a:ext cx="11111346" cy="662782"/>
          </a:xfrm>
          <a:prstGeom prst="rect">
            <a:avLst/>
          </a:prstGeom>
        </p:spPr>
        <p:txBody>
          <a:bodyPr lIns="91440" tIns="45720" rIns="91440" bIns="45720" anchor="t"/>
          <a:lstStyle/>
          <a:p>
            <a:r>
              <a:rPr lang="en-US" sz="3200">
                <a:latin typeface="Graphik"/>
                <a:ea typeface="Lato"/>
                <a:cs typeface="Lato"/>
              </a:rPr>
              <a:t>Service Code Matching - Examples</a:t>
            </a:r>
          </a:p>
        </p:txBody>
      </p:sp>
      <p:sp>
        <p:nvSpPr>
          <p:cNvPr id="5" name="TextBox 4">
            <a:extLst>
              <a:ext uri="{FF2B5EF4-FFF2-40B4-BE49-F238E27FC236}">
                <a16:creationId xmlns:a16="http://schemas.microsoft.com/office/drawing/2014/main" id="{F9476807-2668-A66E-C5CD-60116F537E2F}"/>
              </a:ext>
            </a:extLst>
          </p:cNvPr>
          <p:cNvSpPr txBox="1"/>
          <p:nvPr/>
        </p:nvSpPr>
        <p:spPr>
          <a:xfrm>
            <a:off x="356754" y="1012705"/>
            <a:ext cx="11322627" cy="369332"/>
          </a:xfrm>
          <a:prstGeom prst="rect">
            <a:avLst/>
          </a:prstGeom>
          <a:noFill/>
        </p:spPr>
        <p:txBody>
          <a:bodyPr wrap="square" lIns="91440" tIns="45720" rIns="91440" bIns="45720" rtlCol="0" anchor="t">
            <a:spAutoFit/>
          </a:bodyPr>
          <a:lstStyle/>
          <a:p>
            <a:pPr marL="91440" indent="-342900">
              <a:buAutoNum type="arabicPeriod"/>
            </a:pPr>
            <a:r>
              <a:rPr lang="en-US" b="1"/>
              <a:t>Example of Claim Matching with a Service Code and Service Modifier</a:t>
            </a:r>
            <a:endParaRPr lang="en-US"/>
          </a:p>
        </p:txBody>
      </p:sp>
      <p:sp>
        <p:nvSpPr>
          <p:cNvPr id="9" name="Rectangle: Rounded Corners 8">
            <a:extLst>
              <a:ext uri="{FF2B5EF4-FFF2-40B4-BE49-F238E27FC236}">
                <a16:creationId xmlns:a16="http://schemas.microsoft.com/office/drawing/2014/main" id="{DE31044A-6E1F-9E76-97A5-EDF00471D7F8}"/>
              </a:ext>
            </a:extLst>
          </p:cNvPr>
          <p:cNvSpPr/>
          <p:nvPr/>
        </p:nvSpPr>
        <p:spPr>
          <a:xfrm>
            <a:off x="827809" y="1695078"/>
            <a:ext cx="2462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1200">
                <a:solidFill>
                  <a:schemeClr val="tx1"/>
                </a:solidFill>
              </a:rPr>
              <a:t>Claim submitted with G0299 UB for </a:t>
            </a:r>
            <a:r>
              <a:rPr lang="en-US" sz="1200">
                <a:solidFill>
                  <a:schemeClr val="tx1"/>
                </a:solidFill>
                <a:ea typeface="+mn-lt"/>
                <a:cs typeface="+mn-lt"/>
              </a:rPr>
              <a:t>Complex Care Training and Oversight by an RN</a:t>
            </a:r>
            <a:endParaRPr lang="en-US" sz="1200">
              <a:solidFill>
                <a:schemeClr val="tx1"/>
              </a:solidFill>
            </a:endParaRPr>
          </a:p>
        </p:txBody>
      </p:sp>
      <p:cxnSp>
        <p:nvCxnSpPr>
          <p:cNvPr id="11" name="Straight Connector 10">
            <a:extLst>
              <a:ext uri="{FF2B5EF4-FFF2-40B4-BE49-F238E27FC236}">
                <a16:creationId xmlns:a16="http://schemas.microsoft.com/office/drawing/2014/main" id="{A6770A7B-1886-F518-ECDA-14E99B308242}"/>
              </a:ext>
              <a:ext uri="{C183D7F6-B498-43B3-948B-1728B52AA6E4}">
                <adec:decorative xmlns:adec="http://schemas.microsoft.com/office/drawing/2017/decorative" val="1"/>
              </a:ext>
            </a:extLst>
          </p:cNvPr>
          <p:cNvCxnSpPr>
            <a:cxnSpLocks/>
            <a:stCxn id="9" idx="3"/>
            <a:endCxn id="10" idx="1"/>
          </p:cNvCxnSpPr>
          <p:nvPr/>
        </p:nvCxnSpPr>
        <p:spPr>
          <a:xfrm>
            <a:off x="3290455" y="2185455"/>
            <a:ext cx="6488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2427C4-D5E4-5770-388D-D482E59D84B0}"/>
              </a:ext>
            </a:extLst>
          </p:cNvPr>
          <p:cNvSpPr/>
          <p:nvPr/>
        </p:nvSpPr>
        <p:spPr>
          <a:xfrm>
            <a:off x="3939308" y="1695078"/>
            <a:ext cx="2462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Visit submitted with G0299 UB Complex Care Training and Oversight by an RN</a:t>
            </a:r>
          </a:p>
        </p:txBody>
      </p:sp>
      <p:cxnSp>
        <p:nvCxnSpPr>
          <p:cNvPr id="12" name="Straight Arrow Connector 11">
            <a:extLst>
              <a:ext uri="{FF2B5EF4-FFF2-40B4-BE49-F238E27FC236}">
                <a16:creationId xmlns:a16="http://schemas.microsoft.com/office/drawing/2014/main" id="{766B5EC3-CEEC-738F-9249-20DE98382DC8}"/>
              </a:ext>
              <a:ext uri="{C183D7F6-B498-43B3-948B-1728B52AA6E4}">
                <adec:decorative xmlns:adec="http://schemas.microsoft.com/office/drawing/2017/decorative" val="1"/>
              </a:ext>
            </a:extLst>
          </p:cNvPr>
          <p:cNvCxnSpPr>
            <a:cxnSpLocks/>
            <a:stCxn id="10" idx="3"/>
            <a:endCxn id="14" idx="1"/>
          </p:cNvCxnSpPr>
          <p:nvPr/>
        </p:nvCxnSpPr>
        <p:spPr>
          <a:xfrm>
            <a:off x="6401954" y="2185455"/>
            <a:ext cx="75833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9CF72EE9-BDC8-EF71-F575-4BEDC04B6BA2}"/>
              </a:ext>
            </a:extLst>
          </p:cNvPr>
          <p:cNvSpPr txBox="1">
            <a:spLocks/>
          </p:cNvSpPr>
          <p:nvPr/>
        </p:nvSpPr>
        <p:spPr>
          <a:xfrm>
            <a:off x="7160289" y="1695078"/>
            <a:ext cx="3411163" cy="980753"/>
          </a:xfrm>
          <a:prstGeom prst="roundRect">
            <a:avLst/>
          </a:prstGeom>
          <a:ln>
            <a:solidFill>
              <a:srgbClr val="274E88"/>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t>Claim and visit match on the service</a:t>
            </a:r>
          </a:p>
          <a:p>
            <a:pPr marL="0" indent="0" algn="ctr">
              <a:lnSpc>
                <a:spcPct val="100000"/>
              </a:lnSpc>
              <a:buNone/>
            </a:pPr>
            <a:r>
              <a:rPr lang="en-US" sz="1400" b="1"/>
              <a:t> </a:t>
            </a:r>
            <a:r>
              <a:rPr lang="en-US" sz="1400"/>
              <a:t>The HCPCS code and modifier are present for both the claim and the visit</a:t>
            </a:r>
          </a:p>
        </p:txBody>
      </p:sp>
      <p:pic>
        <p:nvPicPr>
          <p:cNvPr id="6" name="Graphic 5">
            <a:extLst>
              <a:ext uri="{FF2B5EF4-FFF2-40B4-BE49-F238E27FC236}">
                <a16:creationId xmlns:a16="http://schemas.microsoft.com/office/drawing/2014/main" id="{D3B895DC-A656-FE61-A39E-36DDE0765FA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64981" y="1728254"/>
            <a:ext cx="914400" cy="914400"/>
          </a:xfrm>
          <a:prstGeom prst="rect">
            <a:avLst/>
          </a:prstGeom>
        </p:spPr>
      </p:pic>
      <p:sp>
        <p:nvSpPr>
          <p:cNvPr id="3" name="TextBox 2">
            <a:extLst>
              <a:ext uri="{FF2B5EF4-FFF2-40B4-BE49-F238E27FC236}">
                <a16:creationId xmlns:a16="http://schemas.microsoft.com/office/drawing/2014/main" id="{26FA2AC9-AAD2-2020-A594-419C313118A6}"/>
              </a:ext>
            </a:extLst>
          </p:cNvPr>
          <p:cNvSpPr txBox="1"/>
          <p:nvPr/>
        </p:nvSpPr>
        <p:spPr>
          <a:xfrm>
            <a:off x="356754" y="2841636"/>
            <a:ext cx="11322627" cy="369332"/>
          </a:xfrm>
          <a:prstGeom prst="rect">
            <a:avLst/>
          </a:prstGeom>
          <a:noFill/>
        </p:spPr>
        <p:txBody>
          <a:bodyPr wrap="square" lIns="91440" tIns="45720" rIns="91440" bIns="45720" rtlCol="0" anchor="t">
            <a:spAutoFit/>
          </a:bodyPr>
          <a:lstStyle/>
          <a:p>
            <a:pPr>
              <a:spcBef>
                <a:spcPts val="600"/>
              </a:spcBef>
            </a:pPr>
            <a:r>
              <a:rPr lang="en-US" b="1"/>
              <a:t>2.  Example of Claim Matching with a Service Code and Billing Modifier</a:t>
            </a:r>
            <a:endParaRPr lang="en-US"/>
          </a:p>
        </p:txBody>
      </p:sp>
      <p:sp>
        <p:nvSpPr>
          <p:cNvPr id="26" name="Rectangle: Rounded Corners 25">
            <a:extLst>
              <a:ext uri="{FF2B5EF4-FFF2-40B4-BE49-F238E27FC236}">
                <a16:creationId xmlns:a16="http://schemas.microsoft.com/office/drawing/2014/main" id="{74F1C9A4-42B0-442F-BE44-64B8673AD870}"/>
              </a:ext>
            </a:extLst>
          </p:cNvPr>
          <p:cNvSpPr/>
          <p:nvPr/>
        </p:nvSpPr>
        <p:spPr>
          <a:xfrm>
            <a:off x="827809" y="3450391"/>
            <a:ext cx="2462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US" sz="1200">
                <a:solidFill>
                  <a:schemeClr val="tx1"/>
                </a:solidFill>
              </a:rPr>
              <a:t>Claim submitted with G0299 UD U1 for Direct Skilled Nursing Services of an RN</a:t>
            </a:r>
          </a:p>
        </p:txBody>
      </p:sp>
      <p:cxnSp>
        <p:nvCxnSpPr>
          <p:cNvPr id="28" name="Straight Connector 27">
            <a:extLst>
              <a:ext uri="{FF2B5EF4-FFF2-40B4-BE49-F238E27FC236}">
                <a16:creationId xmlns:a16="http://schemas.microsoft.com/office/drawing/2014/main" id="{27366D3E-54F7-98DB-A160-63A84028F8F3}"/>
              </a:ext>
              <a:ext uri="{C183D7F6-B498-43B3-948B-1728B52AA6E4}">
                <adec:decorative xmlns:adec="http://schemas.microsoft.com/office/drawing/2017/decorative" val="1"/>
              </a:ext>
            </a:extLst>
          </p:cNvPr>
          <p:cNvCxnSpPr>
            <a:cxnSpLocks/>
          </p:cNvCxnSpPr>
          <p:nvPr/>
        </p:nvCxnSpPr>
        <p:spPr>
          <a:xfrm>
            <a:off x="3280065" y="4019659"/>
            <a:ext cx="6488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B3FD1AE9-3AD8-514D-D696-70E55512A84B}"/>
              </a:ext>
            </a:extLst>
          </p:cNvPr>
          <p:cNvSpPr/>
          <p:nvPr/>
        </p:nvSpPr>
        <p:spPr>
          <a:xfrm>
            <a:off x="3939308" y="3529283"/>
            <a:ext cx="2462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Visit submitted with G0299 Direct Skilled Nursing Services of an RN</a:t>
            </a:r>
          </a:p>
        </p:txBody>
      </p:sp>
      <p:cxnSp>
        <p:nvCxnSpPr>
          <p:cNvPr id="29" name="Straight Arrow Connector 28">
            <a:extLst>
              <a:ext uri="{FF2B5EF4-FFF2-40B4-BE49-F238E27FC236}">
                <a16:creationId xmlns:a16="http://schemas.microsoft.com/office/drawing/2014/main" id="{65929026-9F5F-3751-9C36-3EFCC1601AE0}"/>
              </a:ext>
              <a:ext uri="{C183D7F6-B498-43B3-948B-1728B52AA6E4}">
                <adec:decorative xmlns:adec="http://schemas.microsoft.com/office/drawing/2017/decorative" val="1"/>
              </a:ext>
            </a:extLst>
          </p:cNvPr>
          <p:cNvCxnSpPr>
            <a:cxnSpLocks/>
          </p:cNvCxnSpPr>
          <p:nvPr/>
        </p:nvCxnSpPr>
        <p:spPr>
          <a:xfrm>
            <a:off x="6391564" y="4019659"/>
            <a:ext cx="75833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335D6E55-E671-DFE5-830F-AEEEE135FFB8}"/>
              </a:ext>
            </a:extLst>
          </p:cNvPr>
          <p:cNvSpPr txBox="1">
            <a:spLocks/>
          </p:cNvSpPr>
          <p:nvPr/>
        </p:nvSpPr>
        <p:spPr>
          <a:xfrm>
            <a:off x="7160289" y="3529283"/>
            <a:ext cx="3411163" cy="980753"/>
          </a:xfrm>
          <a:prstGeom prst="roundRect">
            <a:avLst/>
          </a:prstGeom>
          <a:ln>
            <a:solidFill>
              <a:srgbClr val="274E88"/>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t>Claim and visit match on the service</a:t>
            </a:r>
          </a:p>
          <a:p>
            <a:pPr marL="0" indent="0" algn="ctr">
              <a:lnSpc>
                <a:spcPct val="100000"/>
              </a:lnSpc>
              <a:buNone/>
            </a:pPr>
            <a:r>
              <a:rPr lang="en-US" sz="1400" b="1"/>
              <a:t> </a:t>
            </a:r>
            <a:r>
              <a:rPr lang="en-US" sz="1400"/>
              <a:t>The billing modifier are not used in the match</a:t>
            </a:r>
          </a:p>
        </p:txBody>
      </p:sp>
      <p:pic>
        <p:nvPicPr>
          <p:cNvPr id="7" name="Graphic 6">
            <a:extLst>
              <a:ext uri="{FF2B5EF4-FFF2-40B4-BE49-F238E27FC236}">
                <a16:creationId xmlns:a16="http://schemas.microsoft.com/office/drawing/2014/main" id="{E78B7628-F286-2B52-4B6A-6C3167B4C53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64981" y="3562459"/>
            <a:ext cx="914400" cy="914400"/>
          </a:xfrm>
          <a:prstGeom prst="rect">
            <a:avLst/>
          </a:prstGeom>
        </p:spPr>
      </p:pic>
      <p:sp>
        <p:nvSpPr>
          <p:cNvPr id="8" name="TextBox 7">
            <a:extLst>
              <a:ext uri="{FF2B5EF4-FFF2-40B4-BE49-F238E27FC236}">
                <a16:creationId xmlns:a16="http://schemas.microsoft.com/office/drawing/2014/main" id="{2FEBDF67-E88A-4556-B69C-CF8D8824C65D}"/>
              </a:ext>
            </a:extLst>
          </p:cNvPr>
          <p:cNvSpPr txBox="1"/>
          <p:nvPr/>
        </p:nvSpPr>
        <p:spPr>
          <a:xfrm>
            <a:off x="356754" y="4670567"/>
            <a:ext cx="11322627" cy="369332"/>
          </a:xfrm>
          <a:prstGeom prst="rect">
            <a:avLst/>
          </a:prstGeom>
          <a:noFill/>
        </p:spPr>
        <p:txBody>
          <a:bodyPr wrap="square" lIns="91440" tIns="45720" rIns="91440" bIns="45720" rtlCol="0" anchor="t">
            <a:spAutoFit/>
          </a:bodyPr>
          <a:lstStyle/>
          <a:p>
            <a:r>
              <a:rPr lang="en-US" b="1"/>
              <a:t>3.  Example of Claim Mismatch on Service Code</a:t>
            </a:r>
            <a:endParaRPr lang="en-US"/>
          </a:p>
        </p:txBody>
      </p:sp>
      <p:sp>
        <p:nvSpPr>
          <p:cNvPr id="35" name="Rectangle: Rounded Corners 34">
            <a:extLst>
              <a:ext uri="{FF2B5EF4-FFF2-40B4-BE49-F238E27FC236}">
                <a16:creationId xmlns:a16="http://schemas.microsoft.com/office/drawing/2014/main" id="{47CC1EFB-FB6B-F0F5-6D1C-59B61ED493F3}"/>
              </a:ext>
            </a:extLst>
          </p:cNvPr>
          <p:cNvSpPr/>
          <p:nvPr/>
        </p:nvSpPr>
        <p:spPr>
          <a:xfrm>
            <a:off x="827809" y="5279322"/>
            <a:ext cx="2462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US" sz="1200">
                <a:solidFill>
                  <a:schemeClr val="tx1"/>
                </a:solidFill>
              </a:rPr>
              <a:t>Claim submitted with G0299 UD U1 for Direct Skilled Nursing Services of an RN</a:t>
            </a:r>
          </a:p>
        </p:txBody>
      </p:sp>
      <p:cxnSp>
        <p:nvCxnSpPr>
          <p:cNvPr id="39" name="Straight Connector 38">
            <a:extLst>
              <a:ext uri="{FF2B5EF4-FFF2-40B4-BE49-F238E27FC236}">
                <a16:creationId xmlns:a16="http://schemas.microsoft.com/office/drawing/2014/main" id="{06D9E369-CA0C-6720-EAE9-A46BF1C4BC0F}"/>
              </a:ext>
              <a:ext uri="{C183D7F6-B498-43B3-948B-1728B52AA6E4}">
                <adec:decorative xmlns:adec="http://schemas.microsoft.com/office/drawing/2017/decorative" val="1"/>
              </a:ext>
            </a:extLst>
          </p:cNvPr>
          <p:cNvCxnSpPr>
            <a:cxnSpLocks/>
            <a:stCxn id="35" idx="3"/>
            <a:endCxn id="36" idx="1"/>
          </p:cNvCxnSpPr>
          <p:nvPr/>
        </p:nvCxnSpPr>
        <p:spPr>
          <a:xfrm>
            <a:off x="3290455" y="5769699"/>
            <a:ext cx="6488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E3F524BB-584E-0D2C-0932-59ADF58F8949}"/>
              </a:ext>
            </a:extLst>
          </p:cNvPr>
          <p:cNvSpPr/>
          <p:nvPr/>
        </p:nvSpPr>
        <p:spPr>
          <a:xfrm>
            <a:off x="3939308" y="5279322"/>
            <a:ext cx="2462646" cy="980753"/>
          </a:xfrm>
          <a:prstGeom prst="roundRect">
            <a:avLst/>
          </a:prstGeom>
          <a:solidFill>
            <a:schemeClr val="bg1"/>
          </a:solidFill>
          <a:ln>
            <a:solidFill>
              <a:srgbClr val="274E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Visit submitted with G0299 UB Complex Care Training and Oversight by an RN</a:t>
            </a:r>
          </a:p>
        </p:txBody>
      </p:sp>
      <p:cxnSp>
        <p:nvCxnSpPr>
          <p:cNvPr id="40" name="Straight Arrow Connector 39">
            <a:extLst>
              <a:ext uri="{FF2B5EF4-FFF2-40B4-BE49-F238E27FC236}">
                <a16:creationId xmlns:a16="http://schemas.microsoft.com/office/drawing/2014/main" id="{DE441973-1ED6-64F9-766A-6F7894292D47}"/>
              </a:ext>
              <a:ext uri="{C183D7F6-B498-43B3-948B-1728B52AA6E4}">
                <adec:decorative xmlns:adec="http://schemas.microsoft.com/office/drawing/2017/decorative" val="1"/>
              </a:ext>
            </a:extLst>
          </p:cNvPr>
          <p:cNvCxnSpPr>
            <a:cxnSpLocks/>
            <a:stCxn id="36" idx="3"/>
            <a:endCxn id="37" idx="1"/>
          </p:cNvCxnSpPr>
          <p:nvPr/>
        </p:nvCxnSpPr>
        <p:spPr>
          <a:xfrm>
            <a:off x="6401954" y="5769699"/>
            <a:ext cx="75833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Text Placeholder 12">
            <a:extLst>
              <a:ext uri="{FF2B5EF4-FFF2-40B4-BE49-F238E27FC236}">
                <a16:creationId xmlns:a16="http://schemas.microsoft.com/office/drawing/2014/main" id="{08019A25-DEE2-BA26-5F5F-D7BED97C9C0E}"/>
              </a:ext>
            </a:extLst>
          </p:cNvPr>
          <p:cNvSpPr txBox="1">
            <a:spLocks/>
          </p:cNvSpPr>
          <p:nvPr/>
        </p:nvSpPr>
        <p:spPr>
          <a:xfrm>
            <a:off x="7160289" y="5279322"/>
            <a:ext cx="3411163" cy="980753"/>
          </a:xfrm>
          <a:prstGeom prst="roundRect">
            <a:avLst/>
          </a:prstGeom>
          <a:ln>
            <a:solidFill>
              <a:srgbClr val="274E88"/>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t>Claim and visit do not match </a:t>
            </a:r>
          </a:p>
          <a:p>
            <a:pPr marL="0" indent="0" algn="ctr">
              <a:lnSpc>
                <a:spcPct val="100000"/>
              </a:lnSpc>
              <a:buNone/>
            </a:pPr>
            <a:r>
              <a:rPr lang="en-US" sz="1400"/>
              <a:t>The modifier on the visit indicates a different service than the service billed on the claim</a:t>
            </a:r>
          </a:p>
        </p:txBody>
      </p:sp>
      <p:pic>
        <p:nvPicPr>
          <p:cNvPr id="38" name="Graphic 37">
            <a:extLst>
              <a:ext uri="{FF2B5EF4-FFF2-40B4-BE49-F238E27FC236}">
                <a16:creationId xmlns:a16="http://schemas.microsoft.com/office/drawing/2014/main" id="{6A959F37-377E-EB0D-D00A-6FA4EC1E8EA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23418" y="5270934"/>
            <a:ext cx="997527" cy="997527"/>
          </a:xfrm>
          <a:prstGeom prst="rect">
            <a:avLst/>
          </a:prstGeom>
        </p:spPr>
      </p:pic>
      <p:sp>
        <p:nvSpPr>
          <p:cNvPr id="4" name="Slide Number Placeholder 4">
            <a:extLst>
              <a:ext uri="{FF2B5EF4-FFF2-40B4-BE49-F238E27FC236}">
                <a16:creationId xmlns:a16="http://schemas.microsoft.com/office/drawing/2014/main" id="{398CC99F-D065-568F-A788-C69B5F43F454}"/>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770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191F0-5F8B-B82D-3F59-2F4F067DD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057A7-D726-8A33-EB0A-D5230084B747}"/>
              </a:ext>
            </a:extLst>
          </p:cNvPr>
          <p:cNvSpPr>
            <a:spLocks noGrp="1"/>
          </p:cNvSpPr>
          <p:nvPr>
            <p:ph type="title"/>
          </p:nvPr>
        </p:nvSpPr>
        <p:spPr>
          <a:xfrm>
            <a:off x="341746" y="278207"/>
            <a:ext cx="11111346" cy="662782"/>
          </a:xfrm>
          <a:prstGeom prst="rect">
            <a:avLst/>
          </a:prstGeom>
        </p:spPr>
        <p:txBody>
          <a:bodyPr lIns="91440" tIns="45720" rIns="91440" bIns="45720" anchor="t"/>
          <a:lstStyle/>
          <a:p>
            <a:r>
              <a:rPr lang="en-US" sz="3200">
                <a:latin typeface="Graphik"/>
                <a:ea typeface="Lato"/>
                <a:cs typeface="Lato"/>
              </a:rPr>
              <a:t>Common Roadblocks – Unit Matching</a:t>
            </a:r>
          </a:p>
        </p:txBody>
      </p:sp>
      <p:sp>
        <p:nvSpPr>
          <p:cNvPr id="4" name="TextBox 3">
            <a:extLst>
              <a:ext uri="{FF2B5EF4-FFF2-40B4-BE49-F238E27FC236}">
                <a16:creationId xmlns:a16="http://schemas.microsoft.com/office/drawing/2014/main" id="{FABA3CEF-174F-6425-11BF-C1987A979748}"/>
              </a:ext>
            </a:extLst>
          </p:cNvPr>
          <p:cNvSpPr txBox="1"/>
          <p:nvPr/>
        </p:nvSpPr>
        <p:spPr>
          <a:xfrm>
            <a:off x="341746" y="990600"/>
            <a:ext cx="11391900" cy="4893647"/>
          </a:xfrm>
          <a:prstGeom prst="rect">
            <a:avLst/>
          </a:prstGeom>
          <a:noFill/>
        </p:spPr>
        <p:txBody>
          <a:bodyPr wrap="square" lIns="91440" tIns="45720" rIns="91440" bIns="45720" rtlCol="0" anchor="t">
            <a:spAutoFit/>
          </a:bodyPr>
          <a:lstStyle/>
          <a:p>
            <a:r>
              <a:rPr lang="en-US" b="1">
                <a:latin typeface="Graphik"/>
                <a:ea typeface="Lato"/>
                <a:cs typeface="Lato"/>
              </a:rPr>
              <a:t>The Units Billed on the Claim must be equal to or less than the visit. </a:t>
            </a:r>
          </a:p>
          <a:p>
            <a:endParaRPr lang="en-US" b="1">
              <a:ea typeface="Lato"/>
              <a:cs typeface="Lato"/>
            </a:endParaRPr>
          </a:p>
          <a:p>
            <a:pPr marL="285750" indent="-285750">
              <a:buFont typeface="Arial" panose="020B0604020202020204" pitchFamily="34" charset="0"/>
              <a:buChar char="•"/>
            </a:pPr>
            <a:r>
              <a:rPr lang="en-US" sz="1600">
                <a:ea typeface="Lato"/>
                <a:cs typeface="Lato"/>
              </a:rPr>
              <a:t>If a Claim has more billed units than the visit, the claim will receive the </a:t>
            </a:r>
            <a:r>
              <a:rPr lang="en-US" sz="1600" b="1">
                <a:ea typeface="Lato"/>
                <a:cs typeface="Lato"/>
              </a:rPr>
              <a:t>2106: EVV Visit Units Less Than EVV Claim Units</a:t>
            </a:r>
            <a:r>
              <a:rPr lang="en-US" sz="1600">
                <a:ea typeface="Lato"/>
                <a:cs typeface="Lato"/>
              </a:rPr>
              <a:t> and therefore 784- ELECTRONIC VISIT VERIFICATION CRITERIA DO NOT MATCH</a:t>
            </a:r>
            <a:endParaRPr lang="en-US" sz="1600" b="1">
              <a:ea typeface="Lato"/>
              <a:cs typeface="Lato"/>
            </a:endParaRPr>
          </a:p>
          <a:p>
            <a:pPr marL="742950" lvl="1" indent="-285750">
              <a:buFont typeface="Arial" panose="020B0604020202020204" pitchFamily="34" charset="0"/>
              <a:buChar char="•"/>
            </a:pPr>
            <a:r>
              <a:rPr lang="en-US" sz="1600">
                <a:ea typeface="Lato"/>
                <a:cs typeface="Lato"/>
              </a:rPr>
              <a:t>Example: The claim has 24 units, but the visit has only 12 units. The visit does not have enough units to match the claim.</a:t>
            </a:r>
          </a:p>
          <a:p>
            <a:pPr marL="285750" indent="-285750">
              <a:buFont typeface="Arial" panose="020B0604020202020204" pitchFamily="34" charset="0"/>
              <a:buChar char="•"/>
            </a:pPr>
            <a:r>
              <a:rPr lang="en-US" sz="1600">
                <a:highlight>
                  <a:srgbClr val="FFFFFF"/>
                </a:highlight>
                <a:ea typeface="Lato"/>
                <a:cs typeface="Lato"/>
              </a:rPr>
              <a:t>The Unit of Measure can either be a Per Diem (once per day service) or a 15-minute Service</a:t>
            </a:r>
          </a:p>
          <a:p>
            <a:pPr marL="285750" indent="-285750">
              <a:buFont typeface="Arial" panose="020B0604020202020204" pitchFamily="34" charset="0"/>
              <a:buChar char="•"/>
            </a:pPr>
            <a:r>
              <a:rPr lang="en-US" sz="1600">
                <a:highlight>
                  <a:srgbClr val="FFFFFF"/>
                </a:highlight>
                <a:ea typeface="Lato"/>
                <a:cs typeface="Lato"/>
              </a:rPr>
              <a:t>In instances where the Unit of Measure is a Per Diem (once per day service) the units should always be 1. </a:t>
            </a:r>
          </a:p>
          <a:p>
            <a:pPr marL="742950" lvl="1" indent="-285750">
              <a:buFont typeface="Arial" panose="020B0604020202020204" pitchFamily="34" charset="0"/>
              <a:buChar char="•"/>
            </a:pPr>
            <a:r>
              <a:rPr lang="en-US" sz="1600">
                <a:highlight>
                  <a:srgbClr val="FFFFFF"/>
                </a:highlight>
                <a:ea typeface="Lato"/>
                <a:cs typeface="Lato"/>
              </a:rPr>
              <a:t>Example of a Per Diem Service = H0043 (</a:t>
            </a:r>
            <a:r>
              <a:rPr lang="en-US" sz="1600">
                <a:highlight>
                  <a:srgbClr val="FFFFFF"/>
                </a:highlight>
                <a:ea typeface="+mn-lt"/>
                <a:cs typeface="+mn-lt"/>
              </a:rPr>
              <a:t>GAFC- Per Diem Visit</a:t>
            </a:r>
            <a:r>
              <a:rPr lang="en-US" sz="1600">
                <a:highlight>
                  <a:srgbClr val="FFFFFF"/>
                </a:highlight>
                <a:ea typeface="Lato"/>
                <a:cs typeface="Lato"/>
              </a:rPr>
              <a:t>). For this service the unit is always 1 regardless of the length of the service.</a:t>
            </a:r>
          </a:p>
          <a:p>
            <a:pPr marL="285750" indent="-285750">
              <a:buFont typeface="Arial" panose="020B0604020202020204" pitchFamily="34" charset="0"/>
              <a:buChar char="•"/>
            </a:pPr>
            <a:r>
              <a:rPr lang="en-US" sz="1600"/>
              <a:t>In instances where the Unit of Measure is a 15-minute service, and there are multiple visits, the visit units will be summed. </a:t>
            </a:r>
          </a:p>
          <a:p>
            <a:endParaRPr lang="en-US" b="1"/>
          </a:p>
          <a:p>
            <a:r>
              <a:rPr lang="en-US" b="1"/>
              <a:t>Example of a 15 Minute Service </a:t>
            </a:r>
            <a:r>
              <a:rPr lang="en-US"/>
              <a:t>= G0156 (</a:t>
            </a:r>
            <a:r>
              <a:rPr lang="en-US">
                <a:ea typeface="+mn-lt"/>
                <a:cs typeface="+mn-lt"/>
              </a:rPr>
              <a:t>Services of HH Aide in Home Health Setting</a:t>
            </a:r>
            <a:r>
              <a:rPr lang="en-US"/>
              <a:t>)</a:t>
            </a:r>
          </a:p>
          <a:p>
            <a:pPr marL="285750" indent="-285750">
              <a:buFont typeface="Arial" panose="020B0604020202020204" pitchFamily="34" charset="0"/>
              <a:buChar char="•"/>
            </a:pPr>
            <a:r>
              <a:rPr lang="en-US" sz="1600"/>
              <a:t>If there are multiple visits for the same provider, same client, same service, same date in a verified status, the visits will be summed. </a:t>
            </a:r>
          </a:p>
          <a:p>
            <a:pPr marL="742950" lvl="1" indent="-285750">
              <a:buFont typeface="Arial" panose="020B0604020202020204" pitchFamily="34" charset="0"/>
              <a:buChar char="•"/>
            </a:pPr>
            <a:r>
              <a:rPr lang="en-US" sz="1600"/>
              <a:t>Example: Claim has 24 units. There are 2 visits for the same provider, client, service, and date in a verified status and each visit is for 15 units. The claim will receive a match as the summed visit units are greater than the claim.</a:t>
            </a:r>
          </a:p>
        </p:txBody>
      </p:sp>
      <p:sp>
        <p:nvSpPr>
          <p:cNvPr id="5" name="Slide Number Placeholder 4">
            <a:extLst>
              <a:ext uri="{FF2B5EF4-FFF2-40B4-BE49-F238E27FC236}">
                <a16:creationId xmlns:a16="http://schemas.microsoft.com/office/drawing/2014/main" id="{C44CE25D-31B4-2128-2DD5-14FD15836686}"/>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73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5F949-5D33-3B37-AF25-37E37D285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425D7-9FB7-295C-B9C5-459750E1D60C}"/>
              </a:ext>
            </a:extLst>
          </p:cNvPr>
          <p:cNvSpPr>
            <a:spLocks noGrp="1"/>
          </p:cNvSpPr>
          <p:nvPr>
            <p:ph type="title"/>
          </p:nvPr>
        </p:nvSpPr>
        <p:spPr>
          <a:xfrm>
            <a:off x="341746" y="282603"/>
            <a:ext cx="11111346" cy="662782"/>
          </a:xfrm>
          <a:prstGeom prst="rect">
            <a:avLst/>
          </a:prstGeom>
        </p:spPr>
        <p:txBody>
          <a:bodyPr lIns="91440" tIns="45720" rIns="91440" bIns="45720" anchor="t"/>
          <a:lstStyle/>
          <a:p>
            <a:r>
              <a:rPr lang="en-US" sz="3200">
                <a:latin typeface="Graphik"/>
                <a:ea typeface="Lato"/>
                <a:cs typeface="Lato"/>
              </a:rPr>
              <a:t>Common Roadblocks – Rounding Rules</a:t>
            </a:r>
          </a:p>
        </p:txBody>
      </p:sp>
      <p:sp>
        <p:nvSpPr>
          <p:cNvPr id="4" name="TextBox 3">
            <a:extLst>
              <a:ext uri="{FF2B5EF4-FFF2-40B4-BE49-F238E27FC236}">
                <a16:creationId xmlns:a16="http://schemas.microsoft.com/office/drawing/2014/main" id="{09108B4D-32F9-A01F-6998-8220026F0B34}"/>
              </a:ext>
            </a:extLst>
          </p:cNvPr>
          <p:cNvSpPr txBox="1"/>
          <p:nvPr/>
        </p:nvSpPr>
        <p:spPr>
          <a:xfrm>
            <a:off x="342900" y="967365"/>
            <a:ext cx="11391900" cy="3077766"/>
          </a:xfrm>
          <a:prstGeom prst="rect">
            <a:avLst/>
          </a:prstGeom>
          <a:noFill/>
        </p:spPr>
        <p:txBody>
          <a:bodyPr wrap="square" lIns="91440" tIns="45720" rIns="91440" bIns="45720" rtlCol="0" anchor="t">
            <a:spAutoFit/>
          </a:bodyPr>
          <a:lstStyle/>
          <a:p>
            <a:r>
              <a:rPr lang="en-US" b="1">
                <a:latin typeface="Graphik"/>
                <a:ea typeface="Lato"/>
                <a:cs typeface="Lato"/>
              </a:rPr>
              <a:t>Rounding rules</a:t>
            </a:r>
            <a:r>
              <a:rPr lang="en-US">
                <a:latin typeface="Graphik"/>
                <a:ea typeface="Lato"/>
                <a:cs typeface="Lato"/>
              </a:rPr>
              <a:t> define how the </a:t>
            </a:r>
            <a:r>
              <a:rPr lang="en-US" b="1">
                <a:latin typeface="Graphik"/>
                <a:ea typeface="Lato"/>
                <a:cs typeface="Lato"/>
              </a:rPr>
              <a:t>total duration of a home care visit is converted into billable units</a:t>
            </a:r>
            <a:r>
              <a:rPr lang="en-US">
                <a:latin typeface="Graphik"/>
                <a:ea typeface="Lato"/>
                <a:cs typeface="Lato"/>
              </a:rPr>
              <a:t> by grouping time into fixed intervals. The visit’s total seconds are compared against predefined time ranges, with each range corresponding to a specific number of units. Using clearly defined, non‑overlapping ranges ensures visits are billed consistently, accurately, and fairly based on actual time worked. Note the clock in and clock out times are captured independently - the billable units are calculated by rounding the total visit duration.</a:t>
            </a:r>
          </a:p>
          <a:p>
            <a:endParaRPr lang="en-US" sz="1400">
              <a:latin typeface="Graphik" panose="020B0503030202060203" pitchFamily="34" charset="0"/>
              <a:ea typeface="Lato"/>
              <a:cs typeface="Lato"/>
            </a:endParaRPr>
          </a:p>
          <a:p>
            <a:r>
              <a:rPr lang="en-US" b="1">
                <a:latin typeface="Graphik" panose="020B0503030202060203" pitchFamily="34" charset="0"/>
                <a:ea typeface="Lato"/>
                <a:cs typeface="Lato"/>
              </a:rPr>
              <a:t>How Visit Time Rounding Works: </a:t>
            </a:r>
          </a:p>
          <a:p>
            <a:pPr marL="914400" lvl="1" indent="-457200">
              <a:buFont typeface="Arial"/>
              <a:buChar char="•"/>
            </a:pPr>
            <a:r>
              <a:rPr lang="en-US">
                <a:latin typeface="Graphik" panose="020B0503030202060203" pitchFamily="34" charset="0"/>
                <a:ea typeface="Lato"/>
                <a:cs typeface="Lato"/>
              </a:rPr>
              <a:t>Visit time is measured in total seconds from check‑in to check‑out </a:t>
            </a:r>
          </a:p>
          <a:p>
            <a:pPr marL="914400" lvl="1" indent="-457200">
              <a:buFont typeface="Arial"/>
              <a:buChar char="•"/>
            </a:pPr>
            <a:r>
              <a:rPr lang="en-US">
                <a:latin typeface="Graphik" panose="020B0503030202060203" pitchFamily="34" charset="0"/>
                <a:ea typeface="Lato"/>
                <a:cs typeface="Lato"/>
              </a:rPr>
              <a:t>Time is converted into billable units using fixed time bands </a:t>
            </a:r>
          </a:p>
          <a:p>
            <a:pPr marL="914400" lvl="1" indent="-457200">
              <a:buFont typeface="Arial"/>
              <a:buChar char="•"/>
            </a:pPr>
            <a:r>
              <a:rPr lang="en-US">
                <a:latin typeface="Graphik" panose="020B0503030202060203" pitchFamily="34" charset="0"/>
                <a:ea typeface="Lato"/>
                <a:cs typeface="Lato"/>
              </a:rPr>
              <a:t>Each band represents a 15‑minute interval, starting after an initial minimum threshold </a:t>
            </a:r>
          </a:p>
          <a:p>
            <a:pPr marL="914400" lvl="1" indent="-457200">
              <a:buFont typeface="Arial"/>
              <a:buChar char="•"/>
            </a:pPr>
            <a:r>
              <a:rPr lang="en-US">
                <a:latin typeface="Graphik" panose="020B0503030202060203" pitchFamily="34" charset="0"/>
                <a:ea typeface="Lato"/>
                <a:cs typeface="Lato"/>
              </a:rPr>
              <a:t>This ensures accurate reimbursement and consistent billing across visits </a:t>
            </a:r>
          </a:p>
        </p:txBody>
      </p:sp>
      <p:graphicFrame>
        <p:nvGraphicFramePr>
          <p:cNvPr id="7" name="Table 6">
            <a:extLst>
              <a:ext uri="{FF2B5EF4-FFF2-40B4-BE49-F238E27FC236}">
                <a16:creationId xmlns:a16="http://schemas.microsoft.com/office/drawing/2014/main" id="{7422FFEF-F34E-5D4E-D0F4-C2673B91E1CD}"/>
              </a:ext>
            </a:extLst>
          </p:cNvPr>
          <p:cNvGraphicFramePr>
            <a:graphicFrameLocks noGrp="1"/>
          </p:cNvGraphicFramePr>
          <p:nvPr>
            <p:extLst>
              <p:ext uri="{D42A27DB-BD31-4B8C-83A1-F6EECF244321}">
                <p14:modId xmlns:p14="http://schemas.microsoft.com/office/powerpoint/2010/main" val="348146755"/>
              </p:ext>
            </p:extLst>
          </p:nvPr>
        </p:nvGraphicFramePr>
        <p:xfrm>
          <a:off x="342899" y="4441122"/>
          <a:ext cx="11391899" cy="2011680"/>
        </p:xfrm>
        <a:graphic>
          <a:graphicData uri="http://schemas.openxmlformats.org/drawingml/2006/table">
            <a:tbl>
              <a:tblPr firstRow="1" bandRow="1">
                <a:tableStyleId>{5C22544A-7EE6-4342-B048-85BDC9FD1C3A}</a:tableStyleId>
              </a:tblPr>
              <a:tblGrid>
                <a:gridCol w="2294271">
                  <a:extLst>
                    <a:ext uri="{9D8B030D-6E8A-4147-A177-3AD203B41FA5}">
                      <a16:colId xmlns:a16="http://schemas.microsoft.com/office/drawing/2014/main" val="3744983674"/>
                    </a:ext>
                  </a:extLst>
                </a:gridCol>
                <a:gridCol w="4787180">
                  <a:extLst>
                    <a:ext uri="{9D8B030D-6E8A-4147-A177-3AD203B41FA5}">
                      <a16:colId xmlns:a16="http://schemas.microsoft.com/office/drawing/2014/main" val="422995883"/>
                    </a:ext>
                  </a:extLst>
                </a:gridCol>
                <a:gridCol w="4310448">
                  <a:extLst>
                    <a:ext uri="{9D8B030D-6E8A-4147-A177-3AD203B41FA5}">
                      <a16:colId xmlns:a16="http://schemas.microsoft.com/office/drawing/2014/main" val="1259021166"/>
                    </a:ext>
                  </a:extLst>
                </a:gridCol>
              </a:tblGrid>
              <a:tr h="319205">
                <a:tc>
                  <a:txBody>
                    <a:bodyPr/>
                    <a:lstStyle/>
                    <a:p>
                      <a:pPr algn="l" fontAlgn="base">
                        <a:lnSpc>
                          <a:spcPct val="100000"/>
                        </a:lnSpc>
                        <a:buNone/>
                      </a:pPr>
                      <a:r>
                        <a:rPr lang="en-US" sz="1600" b="1">
                          <a:solidFill>
                            <a:srgbClr val="FFFFFF"/>
                          </a:solidFill>
                          <a:effectLst/>
                          <a:latin typeface="Graphik" panose="020B0503030202060203" pitchFamily="34" charset="0"/>
                          <a:ea typeface="Lato"/>
                          <a:cs typeface="Lato"/>
                        </a:rPr>
                        <a:t>Units</a:t>
                      </a:r>
                      <a:endParaRPr lang="en-US" sz="1600">
                        <a:solidFill>
                          <a:srgbClr val="343636"/>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1F497D"/>
                    </a:solidFill>
                  </a:tcPr>
                </a:tc>
                <a:tc>
                  <a:txBody>
                    <a:bodyPr/>
                    <a:lstStyle/>
                    <a:p>
                      <a:pPr algn="l" fontAlgn="base">
                        <a:lnSpc>
                          <a:spcPct val="100000"/>
                        </a:lnSpc>
                        <a:buNone/>
                      </a:pPr>
                      <a:r>
                        <a:rPr lang="en-US" sz="1600" b="1">
                          <a:solidFill>
                            <a:srgbClr val="FFFFFF"/>
                          </a:solidFill>
                          <a:effectLst/>
                          <a:latin typeface="Graphik" panose="020B0503030202060203" pitchFamily="34" charset="0"/>
                          <a:ea typeface="Lato"/>
                          <a:cs typeface="Lato"/>
                        </a:rPr>
                        <a:t>Seconds</a:t>
                      </a:r>
                      <a:endParaRPr lang="en-US" sz="1600">
                        <a:solidFill>
                          <a:srgbClr val="343636"/>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1F497D"/>
                    </a:solidFill>
                  </a:tcPr>
                </a:tc>
                <a:tc>
                  <a:txBody>
                    <a:bodyPr/>
                    <a:lstStyle/>
                    <a:p>
                      <a:pPr algn="l" fontAlgn="base">
                        <a:lnSpc>
                          <a:spcPct val="100000"/>
                        </a:lnSpc>
                        <a:buNone/>
                      </a:pPr>
                      <a:r>
                        <a:rPr lang="en-US" sz="1600" b="1">
                          <a:solidFill>
                            <a:srgbClr val="FFFFFF"/>
                          </a:solidFill>
                          <a:effectLst/>
                          <a:latin typeface="Graphik" panose="020B0503030202060203" pitchFamily="34" charset="0"/>
                          <a:ea typeface="Lato"/>
                          <a:cs typeface="Lato"/>
                        </a:rPr>
                        <a:t>Minutes</a:t>
                      </a:r>
                      <a:endParaRPr lang="en-US" sz="1600">
                        <a:solidFill>
                          <a:srgbClr val="343636"/>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1F497D"/>
                    </a:solidFill>
                  </a:tcPr>
                </a:tc>
                <a:extLst>
                  <a:ext uri="{0D108BD9-81ED-4DB2-BD59-A6C34878D82A}">
                    <a16:rowId xmlns:a16="http://schemas.microsoft.com/office/drawing/2014/main" val="2667089705"/>
                  </a:ext>
                </a:extLst>
              </a:tr>
              <a:tr h="319205">
                <a:tc>
                  <a:txBody>
                    <a:bodyPr/>
                    <a:lstStyle/>
                    <a:p>
                      <a:pPr algn="l" fontAlgn="base">
                        <a:lnSpc>
                          <a:spcPct val="100000"/>
                        </a:lnSpc>
                        <a:buNone/>
                      </a:pPr>
                      <a:r>
                        <a:rPr lang="en-US" sz="1600" b="1">
                          <a:solidFill>
                            <a:schemeClr val="tx1"/>
                          </a:solidFill>
                          <a:effectLst/>
                          <a:latin typeface="Graphik" panose="020B0503030202060203" pitchFamily="34" charset="0"/>
                          <a:ea typeface="Lato"/>
                          <a:cs typeface="Lato"/>
                        </a:rPr>
                        <a:t>0 Units</a:t>
                      </a:r>
                      <a:endParaRPr lang="en-US" sz="1600">
                        <a:solidFill>
                          <a:schemeClr val="tx1"/>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0 – 479</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&lt; 8 min</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10544947"/>
                  </a:ext>
                </a:extLst>
              </a:tr>
              <a:tr h="319205">
                <a:tc>
                  <a:txBody>
                    <a:bodyPr/>
                    <a:lstStyle/>
                    <a:p>
                      <a:pPr algn="l" fontAlgn="base">
                        <a:lnSpc>
                          <a:spcPct val="100000"/>
                        </a:lnSpc>
                        <a:buNone/>
                      </a:pPr>
                      <a:r>
                        <a:rPr lang="en-US" sz="1600" b="1">
                          <a:solidFill>
                            <a:schemeClr val="tx1"/>
                          </a:solidFill>
                          <a:effectLst/>
                          <a:latin typeface="Graphik" panose="020B0503030202060203" pitchFamily="34" charset="0"/>
                          <a:ea typeface="Lato"/>
                          <a:cs typeface="Lato"/>
                        </a:rPr>
                        <a:t>1 Units</a:t>
                      </a:r>
                      <a:endParaRPr lang="en-US" sz="1600">
                        <a:solidFill>
                          <a:schemeClr val="tx1"/>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480 – 1379</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8–22.99 min</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3376437"/>
                  </a:ext>
                </a:extLst>
              </a:tr>
              <a:tr h="319205">
                <a:tc>
                  <a:txBody>
                    <a:bodyPr/>
                    <a:lstStyle/>
                    <a:p>
                      <a:pPr algn="l" fontAlgn="base">
                        <a:lnSpc>
                          <a:spcPct val="100000"/>
                        </a:lnSpc>
                        <a:buNone/>
                      </a:pPr>
                      <a:r>
                        <a:rPr lang="en-US" sz="1600" b="1">
                          <a:solidFill>
                            <a:schemeClr val="tx1"/>
                          </a:solidFill>
                          <a:effectLst/>
                          <a:latin typeface="Graphik" panose="020B0503030202060203" pitchFamily="34" charset="0"/>
                          <a:ea typeface="Lato"/>
                          <a:cs typeface="Lato"/>
                        </a:rPr>
                        <a:t>2 Units</a:t>
                      </a:r>
                      <a:endParaRPr lang="en-US" sz="1600">
                        <a:solidFill>
                          <a:schemeClr val="tx1"/>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1380 – 2279</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23–37.99 min</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494062"/>
                  </a:ext>
                </a:extLst>
              </a:tr>
              <a:tr h="319205">
                <a:tc>
                  <a:txBody>
                    <a:bodyPr/>
                    <a:lstStyle/>
                    <a:p>
                      <a:pPr algn="l" fontAlgn="base">
                        <a:lnSpc>
                          <a:spcPct val="100000"/>
                        </a:lnSpc>
                        <a:buNone/>
                      </a:pPr>
                      <a:r>
                        <a:rPr lang="en-US" sz="1600" b="1">
                          <a:solidFill>
                            <a:schemeClr val="tx1"/>
                          </a:solidFill>
                          <a:effectLst/>
                          <a:latin typeface="Graphik" panose="020B0503030202060203" pitchFamily="34" charset="0"/>
                          <a:ea typeface="Lato"/>
                          <a:cs typeface="Lato"/>
                        </a:rPr>
                        <a:t>3 Units</a:t>
                      </a:r>
                      <a:endParaRPr lang="en-US" sz="1600">
                        <a:solidFill>
                          <a:schemeClr val="tx1"/>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2280 – 3179</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38–52.99 min</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27553250"/>
                  </a:ext>
                </a:extLst>
              </a:tr>
              <a:tr h="319205">
                <a:tc>
                  <a:txBody>
                    <a:bodyPr/>
                    <a:lstStyle/>
                    <a:p>
                      <a:pPr algn="l" fontAlgn="base">
                        <a:lnSpc>
                          <a:spcPct val="100000"/>
                        </a:lnSpc>
                        <a:buNone/>
                      </a:pPr>
                      <a:r>
                        <a:rPr lang="en-US" sz="1600" b="1">
                          <a:solidFill>
                            <a:schemeClr val="tx1"/>
                          </a:solidFill>
                          <a:effectLst/>
                          <a:latin typeface="Graphik" panose="020B0503030202060203" pitchFamily="34" charset="0"/>
                          <a:ea typeface="Lato"/>
                          <a:cs typeface="Lato"/>
                        </a:rPr>
                        <a:t>4 Units</a:t>
                      </a:r>
                      <a:endParaRPr lang="en-US" sz="1600">
                        <a:solidFill>
                          <a:schemeClr val="tx1"/>
                        </a:solidFill>
                        <a:effectLst/>
                        <a:latin typeface="Graphik" panose="020B0503030202060203" pitchFamily="34" charset="0"/>
                        <a:ea typeface="Lato"/>
                        <a:cs typeface="Lato"/>
                      </a:endParaRP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3180 – 4079</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tc>
                  <a:txBody>
                    <a:bodyPr/>
                    <a:lstStyle/>
                    <a:p>
                      <a:pPr algn="l" fontAlgn="base">
                        <a:lnSpc>
                          <a:spcPct val="100000"/>
                        </a:lnSpc>
                        <a:buNone/>
                      </a:pPr>
                      <a:r>
                        <a:rPr lang="en-US" sz="1600">
                          <a:solidFill>
                            <a:schemeClr val="tx1"/>
                          </a:solidFill>
                          <a:effectLst/>
                          <a:latin typeface="Graphik" panose="020B0503030202060203" pitchFamily="34" charset="0"/>
                          <a:ea typeface="Lato"/>
                          <a:cs typeface="Lato"/>
                        </a:rPr>
                        <a:t>53–67.99 min</a:t>
                      </a:r>
                    </a:p>
                  </a:txBody>
                  <a:tcPr marL="45720" marR="45720"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39563727"/>
                  </a:ext>
                </a:extLst>
              </a:tr>
            </a:tbl>
          </a:graphicData>
        </a:graphic>
      </p:graphicFrame>
      <p:sp>
        <p:nvSpPr>
          <p:cNvPr id="5" name="Slide Number Placeholder 4">
            <a:extLst>
              <a:ext uri="{FF2B5EF4-FFF2-40B4-BE49-F238E27FC236}">
                <a16:creationId xmlns:a16="http://schemas.microsoft.com/office/drawing/2014/main" id="{B7CC4633-359F-CF7F-9A2F-82C942CF4667}"/>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69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A61C-2454-0190-D811-0D7FD23D37A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D410ED7-0BE8-B0EC-A25A-85E741917004}"/>
              </a:ext>
            </a:extLst>
          </p:cNvPr>
          <p:cNvSpPr>
            <a:spLocks noGrp="1"/>
          </p:cNvSpPr>
          <p:nvPr>
            <p:ph type="title"/>
          </p:nvPr>
        </p:nvSpPr>
        <p:spPr>
          <a:xfrm>
            <a:off x="341746" y="273811"/>
            <a:ext cx="11111346" cy="662782"/>
          </a:xfrm>
        </p:spPr>
        <p:txBody>
          <a:bodyPr lIns="91440" tIns="45720" rIns="91440" bIns="45720" anchor="t"/>
          <a:lstStyle/>
          <a:p>
            <a:r>
              <a:rPr lang="en-US" sz="3200">
                <a:latin typeface="Graphik"/>
              </a:rPr>
              <a:t>Units/Rounding Rule Example #1</a:t>
            </a:r>
            <a:endParaRPr lang="en-US" sz="3200"/>
          </a:p>
        </p:txBody>
      </p:sp>
      <p:sp>
        <p:nvSpPr>
          <p:cNvPr id="5" name="TextBox 4">
            <a:extLst>
              <a:ext uri="{FF2B5EF4-FFF2-40B4-BE49-F238E27FC236}">
                <a16:creationId xmlns:a16="http://schemas.microsoft.com/office/drawing/2014/main" id="{BB2EF5BA-CCB1-A7ED-4041-E5094A39FFDD}"/>
              </a:ext>
            </a:extLst>
          </p:cNvPr>
          <p:cNvSpPr txBox="1"/>
          <p:nvPr/>
        </p:nvSpPr>
        <p:spPr>
          <a:xfrm>
            <a:off x="342900" y="990600"/>
            <a:ext cx="11322627" cy="3139321"/>
          </a:xfrm>
          <a:prstGeom prst="rect">
            <a:avLst/>
          </a:prstGeom>
          <a:noFill/>
        </p:spPr>
        <p:txBody>
          <a:bodyPr wrap="square" lIns="91440" tIns="45720" rIns="91440" bIns="45720" rtlCol="0" anchor="t">
            <a:spAutoFit/>
          </a:bodyPr>
          <a:lstStyle/>
          <a:p>
            <a:r>
              <a:rPr lang="en-US" b="1">
                <a:latin typeface="Graphik"/>
                <a:ea typeface="Lato"/>
                <a:cs typeface="Lato"/>
              </a:rPr>
              <a:t>Example of units calculation and rounding 15 minute services - Rounding Down</a:t>
            </a:r>
          </a:p>
          <a:p>
            <a:endParaRPr lang="en-US">
              <a:latin typeface="Graphik"/>
              <a:ea typeface="Lato"/>
              <a:cs typeface="Lato"/>
            </a:endParaRPr>
          </a:p>
          <a:p>
            <a:r>
              <a:rPr lang="en-US">
                <a:latin typeface="Graphik"/>
                <a:ea typeface="Lato"/>
                <a:cs typeface="Lato"/>
              </a:rPr>
              <a:t>A visit with a 15 minute unit of measure G0156 (Services of HH Aide in Home Health Setting) has:</a:t>
            </a:r>
            <a:endParaRPr lang="en-US"/>
          </a:p>
          <a:p>
            <a:pPr marL="285750" indent="-285750">
              <a:buFont typeface="Arial" panose="020B0604020202020204" pitchFamily="34" charset="0"/>
              <a:buChar char="•"/>
            </a:pPr>
            <a:r>
              <a:rPr lang="en-US">
                <a:latin typeface="Graphik"/>
                <a:ea typeface="Lato"/>
                <a:cs typeface="Lato"/>
              </a:rPr>
              <a:t>Clock In Time at 1:08pm and a Clock Out Time at 2pm </a:t>
            </a:r>
          </a:p>
          <a:p>
            <a:pPr marL="285750" indent="-285750">
              <a:buFont typeface="Arial" panose="020B0604020202020204" pitchFamily="34" charset="0"/>
              <a:buChar char="•"/>
            </a:pPr>
            <a:r>
              <a:rPr lang="en-US">
                <a:latin typeface="Graphik"/>
                <a:ea typeface="Lato"/>
                <a:cs typeface="Lato"/>
              </a:rPr>
              <a:t>The total duration for this visit is 52 and therefore 3 units</a:t>
            </a:r>
          </a:p>
          <a:p>
            <a:pPr marL="285750" indent="-285750">
              <a:buFont typeface="Arial" panose="020B0604020202020204" pitchFamily="34" charset="0"/>
              <a:buChar char="•"/>
            </a:pPr>
            <a:r>
              <a:rPr lang="en-US">
                <a:ea typeface="Lato"/>
                <a:cs typeface="Lato"/>
              </a:rPr>
              <a:t>The total duration was rounded down to 3 units instead of 4 because the visit minutes were less than 53 minutes (see the table on the previous slide)</a:t>
            </a:r>
          </a:p>
          <a:p>
            <a:endParaRPr lang="en-US">
              <a:ea typeface="Lato"/>
              <a:cs typeface="Lato"/>
            </a:endParaRPr>
          </a:p>
          <a:p>
            <a:r>
              <a:rPr lang="en-US">
                <a:ea typeface="Lato"/>
                <a:cs typeface="Lato"/>
              </a:rPr>
              <a:t>The claim would need to have units that were 3 or less to match this visit.</a:t>
            </a:r>
          </a:p>
          <a:p>
            <a:endParaRPr lang="en-US">
              <a:ea typeface="Lato"/>
              <a:cs typeface="Lato"/>
            </a:endParaRPr>
          </a:p>
          <a:p>
            <a:endParaRPr lang="en-US">
              <a:ea typeface="Lato"/>
              <a:cs typeface="Lato"/>
            </a:endParaRPr>
          </a:p>
        </p:txBody>
      </p:sp>
      <p:sp>
        <p:nvSpPr>
          <p:cNvPr id="4" name="Text Placeholder 12">
            <a:extLst>
              <a:ext uri="{FF2B5EF4-FFF2-40B4-BE49-F238E27FC236}">
                <a16:creationId xmlns:a16="http://schemas.microsoft.com/office/drawing/2014/main" id="{552FEE29-CAB9-6124-6A01-503D9B738AAB}"/>
              </a:ext>
            </a:extLst>
          </p:cNvPr>
          <p:cNvSpPr txBox="1">
            <a:spLocks/>
          </p:cNvSpPr>
          <p:nvPr/>
        </p:nvSpPr>
        <p:spPr>
          <a:xfrm>
            <a:off x="342900" y="5700909"/>
            <a:ext cx="11376506" cy="759015"/>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ea typeface="Lato"/>
                <a:cs typeface="Lato"/>
              </a:rPr>
              <a:t>Note: </a:t>
            </a:r>
            <a:r>
              <a:rPr lang="en-US" sz="1400">
                <a:ea typeface="Lato"/>
                <a:cs typeface="Lato"/>
              </a:rPr>
              <a:t>The visit's total duration is rounded (not rounded at the individual clock in and clock out times).</a:t>
            </a:r>
            <a:endParaRPr lang="en-US" sz="1400"/>
          </a:p>
        </p:txBody>
      </p:sp>
      <p:sp>
        <p:nvSpPr>
          <p:cNvPr id="2" name="Slide Number Placeholder 4">
            <a:extLst>
              <a:ext uri="{FF2B5EF4-FFF2-40B4-BE49-F238E27FC236}">
                <a16:creationId xmlns:a16="http://schemas.microsoft.com/office/drawing/2014/main" id="{25348090-F89F-A91B-8871-918EB9AF0CFC}"/>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25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DCC7-3CCA-CC75-BA93-7191C0AE60B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EEDEAAD-4741-3410-73D5-9E94DA3B9D3D}"/>
              </a:ext>
            </a:extLst>
          </p:cNvPr>
          <p:cNvSpPr>
            <a:spLocks noGrp="1"/>
          </p:cNvSpPr>
          <p:nvPr>
            <p:ph type="title"/>
          </p:nvPr>
        </p:nvSpPr>
        <p:spPr>
          <a:xfrm>
            <a:off x="341746" y="278207"/>
            <a:ext cx="11111346" cy="662782"/>
          </a:xfrm>
        </p:spPr>
        <p:txBody>
          <a:bodyPr lIns="91440" tIns="45720" rIns="91440" bIns="45720" anchor="t"/>
          <a:lstStyle/>
          <a:p>
            <a:r>
              <a:rPr lang="en-US" sz="3200">
                <a:latin typeface="Graphik"/>
              </a:rPr>
              <a:t>Units/Rounding Rule Example #2</a:t>
            </a:r>
            <a:endParaRPr lang="en-US" sz="3200"/>
          </a:p>
        </p:txBody>
      </p:sp>
      <p:sp>
        <p:nvSpPr>
          <p:cNvPr id="5" name="TextBox 4">
            <a:extLst>
              <a:ext uri="{FF2B5EF4-FFF2-40B4-BE49-F238E27FC236}">
                <a16:creationId xmlns:a16="http://schemas.microsoft.com/office/drawing/2014/main" id="{147046A8-B27E-E9A7-BD4F-EC216EE69BCC}"/>
              </a:ext>
            </a:extLst>
          </p:cNvPr>
          <p:cNvSpPr txBox="1"/>
          <p:nvPr/>
        </p:nvSpPr>
        <p:spPr>
          <a:xfrm>
            <a:off x="342900" y="1225100"/>
            <a:ext cx="11322627" cy="3139321"/>
          </a:xfrm>
          <a:prstGeom prst="rect">
            <a:avLst/>
          </a:prstGeom>
          <a:noFill/>
        </p:spPr>
        <p:txBody>
          <a:bodyPr wrap="square" lIns="91440" tIns="45720" rIns="91440" bIns="45720" rtlCol="0" anchor="t">
            <a:spAutoFit/>
          </a:bodyPr>
          <a:lstStyle/>
          <a:p>
            <a:r>
              <a:rPr lang="en-US" b="1">
                <a:ea typeface="Lato"/>
                <a:cs typeface="Lato"/>
              </a:rPr>
              <a:t>Example of units calculation and rounding 15 minute services – Rounding Up</a:t>
            </a:r>
          </a:p>
          <a:p>
            <a:endParaRPr lang="en-US">
              <a:ea typeface="Lato"/>
              <a:cs typeface="Lato"/>
            </a:endParaRPr>
          </a:p>
          <a:p>
            <a:r>
              <a:rPr lang="en-US">
                <a:ea typeface="Lato"/>
                <a:cs typeface="Lato"/>
              </a:rPr>
              <a:t>A visit with a 15 minute unit of measure G0156 (Services of HH Aide in Home Health Setting) has:</a:t>
            </a:r>
            <a:endParaRPr lang="en-US"/>
          </a:p>
          <a:p>
            <a:pPr marL="285750" indent="-285750">
              <a:buFont typeface="Arial" panose="020B0604020202020204" pitchFamily="34" charset="0"/>
              <a:buChar char="•"/>
            </a:pPr>
            <a:r>
              <a:rPr lang="en-US">
                <a:ea typeface="Lato"/>
                <a:cs typeface="Lato"/>
              </a:rPr>
              <a:t>Clock In Time at 1:06pm and a Clock Out Time at 2pm </a:t>
            </a:r>
          </a:p>
          <a:p>
            <a:pPr marL="285750" indent="-285750">
              <a:buFont typeface="Arial" panose="020B0604020202020204" pitchFamily="34" charset="0"/>
              <a:buChar char="•"/>
            </a:pPr>
            <a:r>
              <a:rPr lang="en-US">
                <a:ea typeface="Lato"/>
                <a:cs typeface="Lato"/>
              </a:rPr>
              <a:t>The total duration for this visit is 54 and therefore 4 units</a:t>
            </a:r>
          </a:p>
          <a:p>
            <a:pPr marL="285750" indent="-285750">
              <a:buFont typeface="Arial" panose="020B0604020202020204" pitchFamily="34" charset="0"/>
              <a:buChar char="•"/>
            </a:pPr>
            <a:r>
              <a:rPr lang="en-US">
                <a:ea typeface="Lato"/>
                <a:cs typeface="Lato"/>
              </a:rPr>
              <a:t>The total duration was rounded up to 4 units even though the visit was less than an hour as the visit minutes were greater than or equal to 53 minutes (see the table on the previous slide)</a:t>
            </a:r>
            <a:endParaRPr lang="en-US"/>
          </a:p>
          <a:p>
            <a:endParaRPr lang="en-US">
              <a:ea typeface="Lato"/>
              <a:cs typeface="Lato"/>
            </a:endParaRPr>
          </a:p>
          <a:p>
            <a:r>
              <a:rPr lang="en-US">
                <a:ea typeface="Lato"/>
                <a:cs typeface="Lato"/>
              </a:rPr>
              <a:t>The claim would need to have units of 4 or less to match this visit.</a:t>
            </a:r>
          </a:p>
          <a:p>
            <a:endParaRPr lang="en-US">
              <a:ea typeface="Lato"/>
              <a:cs typeface="Lato"/>
            </a:endParaRPr>
          </a:p>
          <a:p>
            <a:endParaRPr lang="en-US">
              <a:ea typeface="Lato"/>
              <a:cs typeface="Lato"/>
            </a:endParaRPr>
          </a:p>
        </p:txBody>
      </p:sp>
      <p:sp>
        <p:nvSpPr>
          <p:cNvPr id="4" name="Text Placeholder 12">
            <a:extLst>
              <a:ext uri="{FF2B5EF4-FFF2-40B4-BE49-F238E27FC236}">
                <a16:creationId xmlns:a16="http://schemas.microsoft.com/office/drawing/2014/main" id="{A2C204DE-D6C1-5234-CBBB-DCED35354CCE}"/>
              </a:ext>
            </a:extLst>
          </p:cNvPr>
          <p:cNvSpPr txBox="1">
            <a:spLocks/>
          </p:cNvSpPr>
          <p:nvPr/>
        </p:nvSpPr>
        <p:spPr>
          <a:xfrm>
            <a:off x="341746" y="5779897"/>
            <a:ext cx="11391901" cy="759015"/>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ea typeface="Lato"/>
                <a:cs typeface="Lato"/>
              </a:rPr>
              <a:t>Note: </a:t>
            </a:r>
            <a:r>
              <a:rPr lang="en-US" sz="1400">
                <a:ea typeface="Lato"/>
                <a:cs typeface="Lato"/>
              </a:rPr>
              <a:t>The visit's total duration is rounded (not rounded at the individual clock in and clock out times).  </a:t>
            </a:r>
            <a:endParaRPr lang="en-US" sz="1400"/>
          </a:p>
        </p:txBody>
      </p:sp>
      <p:sp>
        <p:nvSpPr>
          <p:cNvPr id="2" name="Slide Number Placeholder 4">
            <a:extLst>
              <a:ext uri="{FF2B5EF4-FFF2-40B4-BE49-F238E27FC236}">
                <a16:creationId xmlns:a16="http://schemas.microsoft.com/office/drawing/2014/main" id="{F037197A-7CCA-7995-4633-12D00FE19DF3}"/>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00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B608-08F8-D751-E8AC-FCEE9A592C2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BFF7DE2-53AE-1784-FCFE-CA6AA3A81A62}"/>
              </a:ext>
            </a:extLst>
          </p:cNvPr>
          <p:cNvSpPr>
            <a:spLocks noGrp="1"/>
          </p:cNvSpPr>
          <p:nvPr>
            <p:ph type="title"/>
          </p:nvPr>
        </p:nvSpPr>
        <p:spPr>
          <a:xfrm>
            <a:off x="341746" y="273811"/>
            <a:ext cx="11111346" cy="662782"/>
          </a:xfrm>
        </p:spPr>
        <p:txBody>
          <a:bodyPr lIns="91440" tIns="45720" rIns="91440" bIns="45720" anchor="t"/>
          <a:lstStyle/>
          <a:p>
            <a:r>
              <a:rPr lang="en-US" sz="3200">
                <a:latin typeface="Graphik"/>
              </a:rPr>
              <a:t>Units/Rounding Rule Example #3</a:t>
            </a:r>
            <a:endParaRPr lang="en-US" sz="3200"/>
          </a:p>
        </p:txBody>
      </p:sp>
      <p:sp>
        <p:nvSpPr>
          <p:cNvPr id="5" name="TextBox 4">
            <a:extLst>
              <a:ext uri="{FF2B5EF4-FFF2-40B4-BE49-F238E27FC236}">
                <a16:creationId xmlns:a16="http://schemas.microsoft.com/office/drawing/2014/main" id="{8A644EE6-672C-EE71-04C9-5C5A012771C7}"/>
              </a:ext>
            </a:extLst>
          </p:cNvPr>
          <p:cNvSpPr txBox="1"/>
          <p:nvPr/>
        </p:nvSpPr>
        <p:spPr>
          <a:xfrm>
            <a:off x="342900" y="967365"/>
            <a:ext cx="11322627" cy="3693319"/>
          </a:xfrm>
          <a:prstGeom prst="rect">
            <a:avLst/>
          </a:prstGeom>
          <a:noFill/>
        </p:spPr>
        <p:txBody>
          <a:bodyPr wrap="square" lIns="91440" tIns="45720" rIns="91440" bIns="45720" rtlCol="0" anchor="t">
            <a:spAutoFit/>
          </a:bodyPr>
          <a:lstStyle/>
          <a:p>
            <a:r>
              <a:rPr lang="en-US">
                <a:ea typeface="Lato"/>
                <a:cs typeface="Lato"/>
              </a:rPr>
              <a:t>  </a:t>
            </a:r>
          </a:p>
          <a:p>
            <a:r>
              <a:rPr lang="en-US" b="1">
                <a:ea typeface="Lato"/>
                <a:cs typeface="Lato"/>
              </a:rPr>
              <a:t>Some services are always 1 unit regardless of the duration of the visit per existing State billing policies. </a:t>
            </a:r>
          </a:p>
          <a:p>
            <a:endParaRPr lang="en-US" b="1">
              <a:ea typeface="Lato"/>
              <a:cs typeface="Lato"/>
            </a:endParaRPr>
          </a:p>
          <a:p>
            <a:r>
              <a:rPr lang="en-US" b="1">
                <a:ea typeface="Lato"/>
                <a:cs typeface="Lato"/>
              </a:rPr>
              <a:t>Example of units calculation for a Per Diem/Visit Based service</a:t>
            </a:r>
            <a:endParaRPr lang="en-US"/>
          </a:p>
          <a:p>
            <a:endParaRPr lang="en-US">
              <a:ea typeface="Lato"/>
              <a:cs typeface="Lato"/>
            </a:endParaRPr>
          </a:p>
          <a:p>
            <a:r>
              <a:rPr lang="en-US">
                <a:ea typeface="Lato"/>
                <a:cs typeface="Lato"/>
              </a:rPr>
              <a:t>A visit with a Per Diem/Per Visit unit of measure S9131 (</a:t>
            </a:r>
            <a:r>
              <a:rPr lang="en-US">
                <a:ea typeface="+mn-lt"/>
                <a:cs typeface="+mn-lt"/>
              </a:rPr>
              <a:t>ABI-MFP - Physical Therapy</a:t>
            </a:r>
            <a:r>
              <a:rPr lang="en-US">
                <a:ea typeface="Lato"/>
                <a:cs typeface="Lato"/>
              </a:rPr>
              <a:t>) has:</a:t>
            </a:r>
          </a:p>
          <a:p>
            <a:pPr marL="285750" indent="-285750">
              <a:buFont typeface="Arial" panose="020B0604020202020204" pitchFamily="34" charset="0"/>
              <a:buChar char="•"/>
            </a:pPr>
            <a:r>
              <a:rPr lang="en-US">
                <a:ea typeface="Lato"/>
                <a:cs typeface="Lato"/>
              </a:rPr>
              <a:t>Clock In Time at 9:12am and a Clock Out Time at 10:47pm. The total duration for this visit is 95 minutes, but since it is a per visit service, the unit is 1 regardless of the total duration length.</a:t>
            </a:r>
          </a:p>
          <a:p>
            <a:endParaRPr lang="en-US">
              <a:ea typeface="Lato"/>
              <a:cs typeface="Lato"/>
            </a:endParaRPr>
          </a:p>
          <a:p>
            <a:r>
              <a:rPr lang="en-US">
                <a:ea typeface="Lato"/>
                <a:cs typeface="Lato"/>
              </a:rPr>
              <a:t>The claim would have 1 unit and the visit would have 1 unit and the claim and visit would match.</a:t>
            </a:r>
          </a:p>
          <a:p>
            <a:endParaRPr lang="en-US">
              <a:ea typeface="Lato"/>
              <a:cs typeface="Lato"/>
            </a:endParaRPr>
          </a:p>
          <a:p>
            <a:endParaRPr lang="en-US">
              <a:ea typeface="+mn-lt"/>
              <a:cs typeface="+mn-lt"/>
            </a:endParaRPr>
          </a:p>
        </p:txBody>
      </p:sp>
      <p:sp>
        <p:nvSpPr>
          <p:cNvPr id="2" name="Slide Number Placeholder 4">
            <a:extLst>
              <a:ext uri="{FF2B5EF4-FFF2-40B4-BE49-F238E27FC236}">
                <a16:creationId xmlns:a16="http://schemas.microsoft.com/office/drawing/2014/main" id="{99E72BA6-A9EB-40C5-73AB-CD7D43923191}"/>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075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2A305-78B7-7CEF-3092-0E7425B1363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9D7F895-7B06-311B-C843-19E83554B1EC}"/>
              </a:ext>
            </a:extLst>
          </p:cNvPr>
          <p:cNvSpPr>
            <a:spLocks noGrp="1"/>
          </p:cNvSpPr>
          <p:nvPr>
            <p:ph type="title"/>
          </p:nvPr>
        </p:nvSpPr>
        <p:spPr>
          <a:xfrm>
            <a:off x="341746" y="278207"/>
            <a:ext cx="11111346" cy="662782"/>
          </a:xfrm>
        </p:spPr>
        <p:txBody>
          <a:bodyPr lIns="91440" tIns="45720" rIns="91440" bIns="45720" anchor="t"/>
          <a:lstStyle/>
          <a:p>
            <a:r>
              <a:rPr lang="en-US" sz="3200">
                <a:latin typeface="Graphik"/>
              </a:rPr>
              <a:t>EVV Per Diem/Per Visit Based Service Codes</a:t>
            </a:r>
            <a:endParaRPr lang="en-US" sz="3200"/>
          </a:p>
        </p:txBody>
      </p:sp>
      <p:graphicFrame>
        <p:nvGraphicFramePr>
          <p:cNvPr id="4" name="Table 3">
            <a:extLst>
              <a:ext uri="{FF2B5EF4-FFF2-40B4-BE49-F238E27FC236}">
                <a16:creationId xmlns:a16="http://schemas.microsoft.com/office/drawing/2014/main" id="{7164C684-7BEA-C43B-584A-4FF2DC1AC033}"/>
              </a:ext>
            </a:extLst>
          </p:cNvPr>
          <p:cNvGraphicFramePr>
            <a:graphicFrameLocks noGrp="1"/>
          </p:cNvGraphicFramePr>
          <p:nvPr>
            <p:extLst>
              <p:ext uri="{D42A27DB-BD31-4B8C-83A1-F6EECF244321}">
                <p14:modId xmlns:p14="http://schemas.microsoft.com/office/powerpoint/2010/main" val="2224981610"/>
              </p:ext>
            </p:extLst>
          </p:nvPr>
        </p:nvGraphicFramePr>
        <p:xfrm>
          <a:off x="342900" y="990600"/>
          <a:ext cx="11391900" cy="5791200"/>
        </p:xfrm>
        <a:graphic>
          <a:graphicData uri="http://schemas.openxmlformats.org/drawingml/2006/table">
            <a:tbl>
              <a:tblPr firstRow="1" bandRow="1">
                <a:tableStyleId>{5940675A-B579-460E-94D1-54222C63F5DA}</a:tableStyleId>
              </a:tblPr>
              <a:tblGrid>
                <a:gridCol w="3180070">
                  <a:extLst>
                    <a:ext uri="{9D8B030D-6E8A-4147-A177-3AD203B41FA5}">
                      <a16:colId xmlns:a16="http://schemas.microsoft.com/office/drawing/2014/main" val="3209597721"/>
                    </a:ext>
                  </a:extLst>
                </a:gridCol>
                <a:gridCol w="8211830">
                  <a:extLst>
                    <a:ext uri="{9D8B030D-6E8A-4147-A177-3AD203B41FA5}">
                      <a16:colId xmlns:a16="http://schemas.microsoft.com/office/drawing/2014/main" val="989193197"/>
                    </a:ext>
                  </a:extLst>
                </a:gridCol>
              </a:tblGrid>
              <a:tr h="186550">
                <a:tc>
                  <a:txBody>
                    <a:bodyPr/>
                    <a:lstStyle/>
                    <a:p>
                      <a:pPr algn="ctr">
                        <a:buNone/>
                      </a:pPr>
                      <a:r>
                        <a:rPr lang="en-US" sz="1400" b="1" u="none" strike="noStrike">
                          <a:solidFill>
                            <a:schemeClr val="bg1"/>
                          </a:solidFill>
                          <a:effectLst/>
                        </a:rPr>
                        <a:t>Sandata Service Code</a:t>
                      </a:r>
                    </a:p>
                  </a:txBody>
                  <a:tcPr marL="45720" marR="45720" anchor="ctr">
                    <a:solidFill>
                      <a:srgbClr val="274E88"/>
                    </a:solidFill>
                  </a:tcPr>
                </a:tc>
                <a:tc>
                  <a:txBody>
                    <a:bodyPr/>
                    <a:lstStyle/>
                    <a:p>
                      <a:pPr algn="ctr">
                        <a:buNone/>
                      </a:pPr>
                      <a:r>
                        <a:rPr lang="en-US" sz="1400" b="1" u="none" strike="noStrike">
                          <a:solidFill>
                            <a:schemeClr val="bg1"/>
                          </a:solidFill>
                          <a:effectLst/>
                        </a:rPr>
                        <a:t>Service Description</a:t>
                      </a:r>
                    </a:p>
                  </a:txBody>
                  <a:tcPr marL="45720" marR="45720" anchor="ctr">
                    <a:solidFill>
                      <a:srgbClr val="274E88"/>
                    </a:solidFill>
                  </a:tcPr>
                </a:tc>
                <a:extLst>
                  <a:ext uri="{0D108BD9-81ED-4DB2-BD59-A6C34878D82A}">
                    <a16:rowId xmlns:a16="http://schemas.microsoft.com/office/drawing/2014/main" val="3092123740"/>
                  </a:ext>
                </a:extLst>
              </a:tr>
              <a:tr h="186550">
                <a:tc>
                  <a:txBody>
                    <a:bodyPr/>
                    <a:lstStyle/>
                    <a:p>
                      <a:pPr>
                        <a:buNone/>
                      </a:pPr>
                      <a:r>
                        <a:rPr lang="en-US" sz="1400" u="none" strike="noStrike">
                          <a:solidFill>
                            <a:schemeClr val="tx1"/>
                          </a:solidFill>
                          <a:effectLst/>
                        </a:rPr>
                        <a:t>T1503</a:t>
                      </a:r>
                    </a:p>
                  </a:txBody>
                  <a:tcPr marL="45720" marR="45720" anchor="ctr"/>
                </a:tc>
                <a:tc>
                  <a:txBody>
                    <a:bodyPr/>
                    <a:lstStyle/>
                    <a:p>
                      <a:pPr>
                        <a:buNone/>
                      </a:pPr>
                      <a:r>
                        <a:rPr lang="en-US" sz="1400" u="none" strike="noStrike">
                          <a:solidFill>
                            <a:schemeClr val="tx1"/>
                          </a:solidFill>
                          <a:effectLst/>
                        </a:rPr>
                        <a:t>Administration of Medication Other than Oral and/or Injectable</a:t>
                      </a:r>
                    </a:p>
                  </a:txBody>
                  <a:tcPr marL="45720" marR="45720" anchor="ctr"/>
                </a:tc>
                <a:extLst>
                  <a:ext uri="{0D108BD9-81ED-4DB2-BD59-A6C34878D82A}">
                    <a16:rowId xmlns:a16="http://schemas.microsoft.com/office/drawing/2014/main" val="363106055"/>
                  </a:ext>
                </a:extLst>
              </a:tr>
              <a:tr h="186550">
                <a:tc>
                  <a:txBody>
                    <a:bodyPr/>
                    <a:lstStyle/>
                    <a:p>
                      <a:pPr>
                        <a:buNone/>
                      </a:pPr>
                      <a:r>
                        <a:rPr lang="en-US" sz="1400" u="none" strike="noStrike">
                          <a:solidFill>
                            <a:schemeClr val="tx1"/>
                          </a:solidFill>
                          <a:effectLst/>
                        </a:rPr>
                        <a:t>T1502</a:t>
                      </a:r>
                    </a:p>
                  </a:txBody>
                  <a:tcPr marL="45720" marR="45720" anchor="ctr"/>
                </a:tc>
                <a:tc>
                  <a:txBody>
                    <a:bodyPr/>
                    <a:lstStyle/>
                    <a:p>
                      <a:pPr>
                        <a:buNone/>
                      </a:pPr>
                      <a:r>
                        <a:rPr lang="en-US" sz="1400" u="none" strike="noStrike">
                          <a:solidFill>
                            <a:schemeClr val="tx1"/>
                          </a:solidFill>
                          <a:effectLst/>
                        </a:rPr>
                        <a:t>Admin of Oral, Intramuscular, Subcutaneous Med</a:t>
                      </a:r>
                    </a:p>
                  </a:txBody>
                  <a:tcPr marL="45720" marR="45720" anchor="ctr"/>
                </a:tc>
                <a:extLst>
                  <a:ext uri="{0D108BD9-81ED-4DB2-BD59-A6C34878D82A}">
                    <a16:rowId xmlns:a16="http://schemas.microsoft.com/office/drawing/2014/main" val="2480430795"/>
                  </a:ext>
                </a:extLst>
              </a:tr>
              <a:tr h="186550">
                <a:tc>
                  <a:txBody>
                    <a:bodyPr/>
                    <a:lstStyle/>
                    <a:p>
                      <a:pPr>
                        <a:buNone/>
                      </a:pPr>
                      <a:r>
                        <a:rPr lang="en-US" sz="1400" u="none" strike="noStrike">
                          <a:solidFill>
                            <a:schemeClr val="tx1"/>
                          </a:solidFill>
                          <a:effectLst/>
                        </a:rPr>
                        <a:t>T1502_GT</a:t>
                      </a:r>
                    </a:p>
                  </a:txBody>
                  <a:tcPr marL="45720" marR="45720" anchor="ctr"/>
                </a:tc>
                <a:tc>
                  <a:txBody>
                    <a:bodyPr/>
                    <a:lstStyle/>
                    <a:p>
                      <a:pPr>
                        <a:buNone/>
                      </a:pPr>
                      <a:r>
                        <a:rPr lang="en-US" sz="1400" u="none" strike="noStrike">
                          <a:solidFill>
                            <a:schemeClr val="tx1"/>
                          </a:solidFill>
                          <a:effectLst/>
                        </a:rPr>
                        <a:t>Telehealth-Admin of Oral Med</a:t>
                      </a:r>
                    </a:p>
                  </a:txBody>
                  <a:tcPr marL="45720" marR="45720" anchor="ctr"/>
                </a:tc>
                <a:extLst>
                  <a:ext uri="{0D108BD9-81ED-4DB2-BD59-A6C34878D82A}">
                    <a16:rowId xmlns:a16="http://schemas.microsoft.com/office/drawing/2014/main" val="4196708826"/>
                  </a:ext>
                </a:extLst>
              </a:tr>
              <a:tr h="186550">
                <a:tc>
                  <a:txBody>
                    <a:bodyPr/>
                    <a:lstStyle/>
                    <a:p>
                      <a:pPr>
                        <a:buNone/>
                      </a:pPr>
                      <a:r>
                        <a:rPr lang="en-US" sz="1400" u="none" strike="noStrike">
                          <a:solidFill>
                            <a:schemeClr val="tx1"/>
                          </a:solidFill>
                          <a:effectLst/>
                        </a:rPr>
                        <a:t>S9129_UB</a:t>
                      </a:r>
                    </a:p>
                  </a:txBody>
                  <a:tcPr marL="45720" marR="45720" anchor="ctr"/>
                </a:tc>
                <a:tc>
                  <a:txBody>
                    <a:bodyPr/>
                    <a:lstStyle/>
                    <a:p>
                      <a:pPr>
                        <a:buNone/>
                      </a:pPr>
                      <a:r>
                        <a:rPr lang="en-US" sz="1400" u="none" strike="noStrike">
                          <a:solidFill>
                            <a:schemeClr val="tx1"/>
                          </a:solidFill>
                          <a:effectLst/>
                        </a:rPr>
                        <a:t>Home Safety/Independence Evaluation by an OT</a:t>
                      </a:r>
                    </a:p>
                  </a:txBody>
                  <a:tcPr marL="45720" marR="45720" anchor="ctr"/>
                </a:tc>
                <a:extLst>
                  <a:ext uri="{0D108BD9-81ED-4DB2-BD59-A6C34878D82A}">
                    <a16:rowId xmlns:a16="http://schemas.microsoft.com/office/drawing/2014/main" val="2519298822"/>
                  </a:ext>
                </a:extLst>
              </a:tr>
              <a:tr h="186550">
                <a:tc>
                  <a:txBody>
                    <a:bodyPr/>
                    <a:lstStyle/>
                    <a:p>
                      <a:pPr>
                        <a:buNone/>
                      </a:pPr>
                      <a:r>
                        <a:rPr lang="en-US" sz="1400" u="none" strike="noStrike">
                          <a:solidFill>
                            <a:schemeClr val="tx1"/>
                          </a:solidFill>
                          <a:effectLst/>
                        </a:rPr>
                        <a:t>H0043</a:t>
                      </a:r>
                    </a:p>
                  </a:txBody>
                  <a:tcPr marL="45720" marR="45720" anchor="ctr"/>
                </a:tc>
                <a:tc>
                  <a:txBody>
                    <a:bodyPr/>
                    <a:lstStyle/>
                    <a:p>
                      <a:pPr>
                        <a:buNone/>
                      </a:pPr>
                      <a:r>
                        <a:rPr lang="en-US" sz="1400" u="none" strike="noStrike">
                          <a:solidFill>
                            <a:schemeClr val="tx1"/>
                          </a:solidFill>
                          <a:effectLst/>
                        </a:rPr>
                        <a:t>GAFC - Per Diem Visit</a:t>
                      </a:r>
                    </a:p>
                  </a:txBody>
                  <a:tcPr marL="45720" marR="45720" anchor="ctr"/>
                </a:tc>
                <a:extLst>
                  <a:ext uri="{0D108BD9-81ED-4DB2-BD59-A6C34878D82A}">
                    <a16:rowId xmlns:a16="http://schemas.microsoft.com/office/drawing/2014/main" val="948523345"/>
                  </a:ext>
                </a:extLst>
              </a:tr>
              <a:tr h="186550">
                <a:tc>
                  <a:txBody>
                    <a:bodyPr/>
                    <a:lstStyle/>
                    <a:p>
                      <a:pPr>
                        <a:buNone/>
                      </a:pPr>
                      <a:r>
                        <a:rPr lang="en-US" sz="1400" u="none" strike="noStrike">
                          <a:solidFill>
                            <a:schemeClr val="tx1"/>
                          </a:solidFill>
                          <a:effectLst/>
                        </a:rPr>
                        <a:t>G0493</a:t>
                      </a:r>
                    </a:p>
                  </a:txBody>
                  <a:tcPr marL="45720" marR="45720" anchor="ctr"/>
                </a:tc>
                <a:tc>
                  <a:txBody>
                    <a:bodyPr/>
                    <a:lstStyle/>
                    <a:p>
                      <a:pPr>
                        <a:buNone/>
                      </a:pPr>
                      <a:r>
                        <a:rPr lang="en-US" sz="1400" u="none" strike="noStrike">
                          <a:solidFill>
                            <a:schemeClr val="tx1"/>
                          </a:solidFill>
                          <a:effectLst/>
                        </a:rPr>
                        <a:t>HH - RN Observation and Assessment Visit HH ADL Only </a:t>
                      </a:r>
                    </a:p>
                  </a:txBody>
                  <a:tcPr marL="45720" marR="45720" anchor="ctr"/>
                </a:tc>
                <a:extLst>
                  <a:ext uri="{0D108BD9-81ED-4DB2-BD59-A6C34878D82A}">
                    <a16:rowId xmlns:a16="http://schemas.microsoft.com/office/drawing/2014/main" val="2633225683"/>
                  </a:ext>
                </a:extLst>
              </a:tr>
              <a:tr h="186550">
                <a:tc>
                  <a:txBody>
                    <a:bodyPr/>
                    <a:lstStyle/>
                    <a:p>
                      <a:pPr>
                        <a:buNone/>
                      </a:pPr>
                      <a:r>
                        <a:rPr lang="en-US" sz="1400" u="none" strike="noStrike">
                          <a:solidFill>
                            <a:schemeClr val="tx1"/>
                          </a:solidFill>
                          <a:effectLst/>
                        </a:rPr>
                        <a:t>G0300</a:t>
                      </a:r>
                    </a:p>
                  </a:txBody>
                  <a:tcPr marL="45720" marR="45720" anchor="ctr"/>
                </a:tc>
                <a:tc>
                  <a:txBody>
                    <a:bodyPr/>
                    <a:lstStyle/>
                    <a:p>
                      <a:pPr>
                        <a:buNone/>
                      </a:pPr>
                      <a:r>
                        <a:rPr lang="en-US" sz="1400" u="none" strike="noStrike">
                          <a:solidFill>
                            <a:schemeClr val="tx1"/>
                          </a:solidFill>
                          <a:effectLst/>
                        </a:rPr>
                        <a:t>Direct Skilled Nursing Services of an LPN</a:t>
                      </a:r>
                    </a:p>
                  </a:txBody>
                  <a:tcPr marL="45720" marR="45720" anchor="ctr"/>
                </a:tc>
                <a:extLst>
                  <a:ext uri="{0D108BD9-81ED-4DB2-BD59-A6C34878D82A}">
                    <a16:rowId xmlns:a16="http://schemas.microsoft.com/office/drawing/2014/main" val="1286729725"/>
                  </a:ext>
                </a:extLst>
              </a:tr>
              <a:tr h="186550">
                <a:tc>
                  <a:txBody>
                    <a:bodyPr/>
                    <a:lstStyle/>
                    <a:p>
                      <a:pPr>
                        <a:buNone/>
                      </a:pPr>
                      <a:r>
                        <a:rPr lang="en-US" sz="1400" u="none" strike="noStrike">
                          <a:solidFill>
                            <a:schemeClr val="tx1"/>
                          </a:solidFill>
                          <a:effectLst/>
                        </a:rPr>
                        <a:t>G0300_UB</a:t>
                      </a:r>
                    </a:p>
                  </a:txBody>
                  <a:tcPr marL="45720" marR="45720" anchor="ctr"/>
                </a:tc>
                <a:tc>
                  <a:txBody>
                    <a:bodyPr/>
                    <a:lstStyle/>
                    <a:p>
                      <a:pPr>
                        <a:buNone/>
                      </a:pPr>
                      <a:r>
                        <a:rPr lang="en-US" sz="1400" u="none" strike="noStrike">
                          <a:solidFill>
                            <a:schemeClr val="tx1"/>
                          </a:solidFill>
                          <a:effectLst/>
                        </a:rPr>
                        <a:t>Complex Care Training and Oversight by an LPN</a:t>
                      </a:r>
                    </a:p>
                  </a:txBody>
                  <a:tcPr marL="45720" marR="45720" anchor="ctr"/>
                </a:tc>
                <a:extLst>
                  <a:ext uri="{0D108BD9-81ED-4DB2-BD59-A6C34878D82A}">
                    <a16:rowId xmlns:a16="http://schemas.microsoft.com/office/drawing/2014/main" val="4243077055"/>
                  </a:ext>
                </a:extLst>
              </a:tr>
              <a:tr h="186550">
                <a:tc>
                  <a:txBody>
                    <a:bodyPr/>
                    <a:lstStyle/>
                    <a:p>
                      <a:pPr>
                        <a:buNone/>
                      </a:pPr>
                      <a:r>
                        <a:rPr lang="en-US" sz="1400" u="none" strike="noStrike">
                          <a:solidFill>
                            <a:schemeClr val="tx1"/>
                          </a:solidFill>
                          <a:effectLst/>
                        </a:rPr>
                        <a:t>G0300_GT</a:t>
                      </a:r>
                    </a:p>
                  </a:txBody>
                  <a:tcPr marL="45720" marR="45720" anchor="ctr"/>
                </a:tc>
                <a:tc>
                  <a:txBody>
                    <a:bodyPr/>
                    <a:lstStyle/>
                    <a:p>
                      <a:pPr>
                        <a:buNone/>
                      </a:pPr>
                      <a:r>
                        <a:rPr lang="en-US" sz="1400" u="none" strike="noStrike">
                          <a:solidFill>
                            <a:schemeClr val="tx1"/>
                          </a:solidFill>
                          <a:effectLst/>
                        </a:rPr>
                        <a:t>Telehealth-Direct Skilled Nursing Services of an LPN</a:t>
                      </a:r>
                    </a:p>
                  </a:txBody>
                  <a:tcPr marL="45720" marR="45720" anchor="ctr"/>
                </a:tc>
                <a:extLst>
                  <a:ext uri="{0D108BD9-81ED-4DB2-BD59-A6C34878D82A}">
                    <a16:rowId xmlns:a16="http://schemas.microsoft.com/office/drawing/2014/main" val="2876071037"/>
                  </a:ext>
                </a:extLst>
              </a:tr>
              <a:tr h="186550">
                <a:tc>
                  <a:txBody>
                    <a:bodyPr/>
                    <a:lstStyle/>
                    <a:p>
                      <a:pPr>
                        <a:buNone/>
                      </a:pPr>
                      <a:r>
                        <a:rPr lang="en-US" sz="1400" u="none" strike="noStrike">
                          <a:solidFill>
                            <a:schemeClr val="tx1"/>
                          </a:solidFill>
                          <a:effectLst/>
                        </a:rPr>
                        <a:t>G0299</a:t>
                      </a:r>
                    </a:p>
                  </a:txBody>
                  <a:tcPr marL="45720" marR="45720" anchor="ctr"/>
                </a:tc>
                <a:tc>
                  <a:txBody>
                    <a:bodyPr/>
                    <a:lstStyle/>
                    <a:p>
                      <a:pPr>
                        <a:buNone/>
                      </a:pPr>
                      <a:r>
                        <a:rPr lang="en-US" sz="1400" u="none" strike="noStrike">
                          <a:solidFill>
                            <a:schemeClr val="tx1"/>
                          </a:solidFill>
                          <a:effectLst/>
                        </a:rPr>
                        <a:t>Direct Skilled Nursing Services of an RN</a:t>
                      </a:r>
                    </a:p>
                  </a:txBody>
                  <a:tcPr marL="45720" marR="45720" anchor="ctr"/>
                </a:tc>
                <a:extLst>
                  <a:ext uri="{0D108BD9-81ED-4DB2-BD59-A6C34878D82A}">
                    <a16:rowId xmlns:a16="http://schemas.microsoft.com/office/drawing/2014/main" val="61053597"/>
                  </a:ext>
                </a:extLst>
              </a:tr>
              <a:tr h="186550">
                <a:tc>
                  <a:txBody>
                    <a:bodyPr/>
                    <a:lstStyle/>
                    <a:p>
                      <a:pPr>
                        <a:buNone/>
                      </a:pPr>
                      <a:r>
                        <a:rPr lang="en-US" sz="1400" u="none" strike="noStrike">
                          <a:solidFill>
                            <a:schemeClr val="tx1"/>
                          </a:solidFill>
                          <a:effectLst/>
                        </a:rPr>
                        <a:t>G0299_UB</a:t>
                      </a:r>
                    </a:p>
                  </a:txBody>
                  <a:tcPr marL="45720" marR="45720" anchor="ctr"/>
                </a:tc>
                <a:tc>
                  <a:txBody>
                    <a:bodyPr/>
                    <a:lstStyle/>
                    <a:p>
                      <a:pPr>
                        <a:buNone/>
                      </a:pPr>
                      <a:r>
                        <a:rPr lang="en-US" sz="1400" u="none" strike="noStrike">
                          <a:solidFill>
                            <a:schemeClr val="tx1"/>
                          </a:solidFill>
                          <a:effectLst/>
                        </a:rPr>
                        <a:t>Complex Care Training and Oversight by an RN</a:t>
                      </a:r>
                    </a:p>
                  </a:txBody>
                  <a:tcPr marL="45720" marR="45720" anchor="ctr"/>
                </a:tc>
                <a:extLst>
                  <a:ext uri="{0D108BD9-81ED-4DB2-BD59-A6C34878D82A}">
                    <a16:rowId xmlns:a16="http://schemas.microsoft.com/office/drawing/2014/main" val="3675970434"/>
                  </a:ext>
                </a:extLst>
              </a:tr>
              <a:tr h="186550">
                <a:tc>
                  <a:txBody>
                    <a:bodyPr/>
                    <a:lstStyle/>
                    <a:p>
                      <a:pPr>
                        <a:buNone/>
                      </a:pPr>
                      <a:r>
                        <a:rPr lang="en-US" sz="1400" u="none" strike="noStrike">
                          <a:solidFill>
                            <a:schemeClr val="tx1"/>
                          </a:solidFill>
                          <a:effectLst/>
                        </a:rPr>
                        <a:t>G0299_GT</a:t>
                      </a:r>
                    </a:p>
                  </a:txBody>
                  <a:tcPr marL="45720" marR="45720" anchor="ctr"/>
                </a:tc>
                <a:tc>
                  <a:txBody>
                    <a:bodyPr/>
                    <a:lstStyle/>
                    <a:p>
                      <a:pPr>
                        <a:buNone/>
                      </a:pPr>
                      <a:r>
                        <a:rPr lang="en-US" sz="1400" u="none" strike="noStrike">
                          <a:solidFill>
                            <a:schemeClr val="tx1"/>
                          </a:solidFill>
                          <a:effectLst/>
                        </a:rPr>
                        <a:t>Telehealth-Direct Skilled Nursing Services of an RN</a:t>
                      </a:r>
                    </a:p>
                  </a:txBody>
                  <a:tcPr marL="45720" marR="45720" anchor="ctr"/>
                </a:tc>
                <a:extLst>
                  <a:ext uri="{0D108BD9-81ED-4DB2-BD59-A6C34878D82A}">
                    <a16:rowId xmlns:a16="http://schemas.microsoft.com/office/drawing/2014/main" val="2053279235"/>
                  </a:ext>
                </a:extLst>
              </a:tr>
              <a:tr h="186550">
                <a:tc>
                  <a:txBody>
                    <a:bodyPr/>
                    <a:lstStyle/>
                    <a:p>
                      <a:pPr>
                        <a:buNone/>
                      </a:pPr>
                      <a:r>
                        <a:rPr lang="en-US" sz="1400" u="none" strike="noStrike">
                          <a:solidFill>
                            <a:schemeClr val="tx1"/>
                          </a:solidFill>
                          <a:effectLst/>
                        </a:rPr>
                        <a:t>G0153</a:t>
                      </a:r>
                    </a:p>
                  </a:txBody>
                  <a:tcPr marL="45720" marR="45720" anchor="ctr"/>
                </a:tc>
                <a:tc>
                  <a:txBody>
                    <a:bodyPr/>
                    <a:lstStyle/>
                    <a:p>
                      <a:pPr>
                        <a:buNone/>
                      </a:pPr>
                      <a:r>
                        <a:rPr lang="en-US" sz="1400" u="none" strike="noStrike">
                          <a:solidFill>
                            <a:schemeClr val="tx1"/>
                          </a:solidFill>
                          <a:effectLst/>
                        </a:rPr>
                        <a:t>Speech Language Pathologist in Home Health Setting</a:t>
                      </a:r>
                    </a:p>
                  </a:txBody>
                  <a:tcPr marL="45720" marR="45720" anchor="ctr"/>
                </a:tc>
                <a:extLst>
                  <a:ext uri="{0D108BD9-81ED-4DB2-BD59-A6C34878D82A}">
                    <a16:rowId xmlns:a16="http://schemas.microsoft.com/office/drawing/2014/main" val="3296485427"/>
                  </a:ext>
                </a:extLst>
              </a:tr>
              <a:tr h="186550">
                <a:tc>
                  <a:txBody>
                    <a:bodyPr/>
                    <a:lstStyle/>
                    <a:p>
                      <a:pPr>
                        <a:buNone/>
                      </a:pPr>
                      <a:r>
                        <a:rPr lang="en-US" sz="1400" u="none" strike="noStrike">
                          <a:solidFill>
                            <a:schemeClr val="tx1"/>
                          </a:solidFill>
                          <a:effectLst/>
                        </a:rPr>
                        <a:t>G0152</a:t>
                      </a:r>
                    </a:p>
                  </a:txBody>
                  <a:tcPr marL="45720" marR="45720" anchor="ctr"/>
                </a:tc>
                <a:tc>
                  <a:txBody>
                    <a:bodyPr/>
                    <a:lstStyle/>
                    <a:p>
                      <a:pPr>
                        <a:buNone/>
                      </a:pPr>
                      <a:r>
                        <a:rPr lang="en-US" sz="1400" u="none" strike="noStrike">
                          <a:solidFill>
                            <a:schemeClr val="tx1"/>
                          </a:solidFill>
                          <a:effectLst/>
                        </a:rPr>
                        <a:t>Occupational Therapist in Home Health Setting</a:t>
                      </a:r>
                    </a:p>
                  </a:txBody>
                  <a:tcPr marL="45720" marR="45720" anchor="ctr"/>
                </a:tc>
                <a:extLst>
                  <a:ext uri="{0D108BD9-81ED-4DB2-BD59-A6C34878D82A}">
                    <a16:rowId xmlns:a16="http://schemas.microsoft.com/office/drawing/2014/main" val="1121220575"/>
                  </a:ext>
                </a:extLst>
              </a:tr>
              <a:tr h="186550">
                <a:tc>
                  <a:txBody>
                    <a:bodyPr/>
                    <a:lstStyle/>
                    <a:p>
                      <a:pPr>
                        <a:buNone/>
                      </a:pPr>
                      <a:r>
                        <a:rPr lang="en-US" sz="1400" u="none" strike="noStrike">
                          <a:solidFill>
                            <a:schemeClr val="tx1"/>
                          </a:solidFill>
                          <a:effectLst/>
                        </a:rPr>
                        <a:t>G0151</a:t>
                      </a:r>
                    </a:p>
                  </a:txBody>
                  <a:tcPr marL="45720" marR="45720" anchor="ctr"/>
                </a:tc>
                <a:tc>
                  <a:txBody>
                    <a:bodyPr/>
                    <a:lstStyle/>
                    <a:p>
                      <a:pPr>
                        <a:buNone/>
                      </a:pPr>
                      <a:r>
                        <a:rPr lang="en-US" sz="1400" u="none" strike="noStrike">
                          <a:solidFill>
                            <a:schemeClr val="tx1"/>
                          </a:solidFill>
                          <a:effectLst/>
                        </a:rPr>
                        <a:t>Physical Therapist in Home Health Setting</a:t>
                      </a:r>
                    </a:p>
                  </a:txBody>
                  <a:tcPr marL="45720" marR="45720" anchor="ctr"/>
                </a:tc>
                <a:extLst>
                  <a:ext uri="{0D108BD9-81ED-4DB2-BD59-A6C34878D82A}">
                    <a16:rowId xmlns:a16="http://schemas.microsoft.com/office/drawing/2014/main" val="2777172898"/>
                  </a:ext>
                </a:extLst>
              </a:tr>
              <a:tr h="186550">
                <a:tc>
                  <a:txBody>
                    <a:bodyPr/>
                    <a:lstStyle/>
                    <a:p>
                      <a:pPr>
                        <a:buNone/>
                      </a:pPr>
                      <a:r>
                        <a:rPr lang="en-US" sz="1400" u="none" strike="noStrike">
                          <a:solidFill>
                            <a:schemeClr val="tx1"/>
                          </a:solidFill>
                          <a:effectLst/>
                        </a:rPr>
                        <a:t>S9129</a:t>
                      </a:r>
                    </a:p>
                  </a:txBody>
                  <a:tcPr marL="45720" marR="45720" anchor="ctr"/>
                </a:tc>
                <a:tc>
                  <a:txBody>
                    <a:bodyPr/>
                    <a:lstStyle/>
                    <a:p>
                      <a:pPr>
                        <a:buNone/>
                      </a:pPr>
                      <a:r>
                        <a:rPr lang="en-US" sz="1400" u="none" strike="noStrike">
                          <a:solidFill>
                            <a:schemeClr val="tx1"/>
                          </a:solidFill>
                          <a:effectLst/>
                        </a:rPr>
                        <a:t>ABI-MFP - Occupational Therapy</a:t>
                      </a:r>
                    </a:p>
                  </a:txBody>
                  <a:tcPr marL="45720" marR="45720" anchor="ctr"/>
                </a:tc>
                <a:extLst>
                  <a:ext uri="{0D108BD9-81ED-4DB2-BD59-A6C34878D82A}">
                    <a16:rowId xmlns:a16="http://schemas.microsoft.com/office/drawing/2014/main" val="875521691"/>
                  </a:ext>
                </a:extLst>
              </a:tr>
              <a:tr h="186550">
                <a:tc>
                  <a:txBody>
                    <a:bodyPr/>
                    <a:lstStyle/>
                    <a:p>
                      <a:pPr>
                        <a:buNone/>
                      </a:pPr>
                      <a:r>
                        <a:rPr lang="en-US" sz="1400" u="none" strike="noStrike">
                          <a:solidFill>
                            <a:schemeClr val="tx1"/>
                          </a:solidFill>
                          <a:effectLst/>
                        </a:rPr>
                        <a:t>S9131</a:t>
                      </a:r>
                    </a:p>
                  </a:txBody>
                  <a:tcPr marL="45720" marR="45720" anchor="ctr"/>
                </a:tc>
                <a:tc>
                  <a:txBody>
                    <a:bodyPr/>
                    <a:lstStyle/>
                    <a:p>
                      <a:pPr>
                        <a:buNone/>
                      </a:pPr>
                      <a:r>
                        <a:rPr lang="en-US" sz="1400" u="none" strike="noStrike">
                          <a:solidFill>
                            <a:schemeClr val="tx1"/>
                          </a:solidFill>
                          <a:effectLst/>
                        </a:rPr>
                        <a:t>ABI-MFP - Physical Therapy</a:t>
                      </a:r>
                    </a:p>
                  </a:txBody>
                  <a:tcPr marL="45720" marR="45720" anchor="ctr"/>
                </a:tc>
                <a:extLst>
                  <a:ext uri="{0D108BD9-81ED-4DB2-BD59-A6C34878D82A}">
                    <a16:rowId xmlns:a16="http://schemas.microsoft.com/office/drawing/2014/main" val="602248174"/>
                  </a:ext>
                </a:extLst>
              </a:tr>
              <a:tr h="186550">
                <a:tc>
                  <a:txBody>
                    <a:bodyPr/>
                    <a:lstStyle/>
                    <a:p>
                      <a:pPr>
                        <a:buNone/>
                      </a:pPr>
                      <a:r>
                        <a:rPr lang="en-US" sz="1400" u="none" strike="noStrike">
                          <a:solidFill>
                            <a:schemeClr val="tx1"/>
                          </a:solidFill>
                          <a:effectLst/>
                        </a:rPr>
                        <a:t>S9128</a:t>
                      </a:r>
                    </a:p>
                  </a:txBody>
                  <a:tcPr marL="45720" marR="45720" anchor="ctr"/>
                </a:tc>
                <a:tc>
                  <a:txBody>
                    <a:bodyPr/>
                    <a:lstStyle/>
                    <a:p>
                      <a:pPr>
                        <a:buNone/>
                      </a:pPr>
                      <a:r>
                        <a:rPr lang="en-US" sz="1400" u="none" strike="noStrike">
                          <a:solidFill>
                            <a:schemeClr val="tx1"/>
                          </a:solidFill>
                          <a:effectLst/>
                        </a:rPr>
                        <a:t>ABI-MFP - Speech Therapy</a:t>
                      </a:r>
                    </a:p>
                  </a:txBody>
                  <a:tcPr marL="45720" marR="45720" anchor="ctr"/>
                </a:tc>
                <a:extLst>
                  <a:ext uri="{0D108BD9-81ED-4DB2-BD59-A6C34878D82A}">
                    <a16:rowId xmlns:a16="http://schemas.microsoft.com/office/drawing/2014/main" val="742190017"/>
                  </a:ext>
                </a:extLst>
              </a:tr>
            </a:tbl>
          </a:graphicData>
        </a:graphic>
      </p:graphicFrame>
      <p:sp>
        <p:nvSpPr>
          <p:cNvPr id="2" name="Slide Number Placeholder 4">
            <a:extLst>
              <a:ext uri="{FF2B5EF4-FFF2-40B4-BE49-F238E27FC236}">
                <a16:creationId xmlns:a16="http://schemas.microsoft.com/office/drawing/2014/main" id="{EC0A3289-13C1-0CAA-10B4-6339C5EE9966}"/>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608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96D5-60C8-3A0C-914A-5D04CDFC9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3EA6E-88EF-E7AD-98ED-35FA180DBA9D}"/>
              </a:ext>
            </a:extLst>
          </p:cNvPr>
          <p:cNvSpPr>
            <a:spLocks noGrp="1"/>
          </p:cNvSpPr>
          <p:nvPr>
            <p:ph type="title"/>
          </p:nvPr>
        </p:nvSpPr>
        <p:spPr>
          <a:xfrm>
            <a:off x="341746" y="282603"/>
            <a:ext cx="11111346" cy="662782"/>
          </a:xfrm>
          <a:prstGeom prst="rect">
            <a:avLst/>
          </a:prstGeom>
        </p:spPr>
        <p:txBody>
          <a:bodyPr lIns="91440" tIns="45720" rIns="91440" bIns="45720" anchor="t"/>
          <a:lstStyle/>
          <a:p>
            <a:r>
              <a:rPr lang="en-US" sz="3200">
                <a:latin typeface="Graphik"/>
                <a:ea typeface="Lato"/>
                <a:cs typeface="Lato"/>
              </a:rPr>
              <a:t>Units/Rounding Rules – Overnight Billing</a:t>
            </a:r>
          </a:p>
        </p:txBody>
      </p:sp>
      <p:sp>
        <p:nvSpPr>
          <p:cNvPr id="5" name="TextBox 4">
            <a:extLst>
              <a:ext uri="{FF2B5EF4-FFF2-40B4-BE49-F238E27FC236}">
                <a16:creationId xmlns:a16="http://schemas.microsoft.com/office/drawing/2014/main" id="{B74A1F88-759A-F98C-9AF0-CCD53148D5C8}"/>
              </a:ext>
            </a:extLst>
          </p:cNvPr>
          <p:cNvSpPr txBox="1"/>
          <p:nvPr/>
        </p:nvSpPr>
        <p:spPr>
          <a:xfrm>
            <a:off x="341746" y="990600"/>
            <a:ext cx="11393054" cy="5078313"/>
          </a:xfrm>
          <a:prstGeom prst="rect">
            <a:avLst/>
          </a:prstGeom>
          <a:noFill/>
        </p:spPr>
        <p:txBody>
          <a:bodyPr wrap="square" lIns="91440" tIns="45720" rIns="91440" bIns="45720" rtlCol="0" anchor="t">
            <a:spAutoFit/>
          </a:bodyPr>
          <a:lstStyle/>
          <a:p>
            <a:r>
              <a:rPr lang="en-US" b="1">
                <a:ea typeface="Lato"/>
                <a:cs typeface="Lato"/>
              </a:rPr>
              <a:t>Per State policies, services must be billed on the date of service they occurred. If a service spans midnight, the units are split between the 2 dates of service per the time for each day.</a:t>
            </a:r>
          </a:p>
          <a:p>
            <a:endParaRPr lang="en-US">
              <a:ea typeface="Lato"/>
              <a:cs typeface="Lato"/>
            </a:endParaRPr>
          </a:p>
          <a:p>
            <a:pPr marL="285750" indent="-285750">
              <a:buFont typeface="Arial" panose="020B0604020202020204" pitchFamily="34" charset="0"/>
              <a:buChar char="•"/>
            </a:pPr>
            <a:r>
              <a:rPr lang="en-US">
                <a:ea typeface="Lato"/>
                <a:cs typeface="Lato"/>
              </a:rPr>
              <a:t>Example of a visit that crosses over midnight:</a:t>
            </a:r>
          </a:p>
          <a:p>
            <a:pPr marL="742950" lvl="1" indent="-285750">
              <a:buFont typeface="Arial" panose="020B0604020202020204" pitchFamily="34" charset="0"/>
              <a:buChar char="•"/>
            </a:pPr>
            <a:r>
              <a:rPr lang="en-US">
                <a:ea typeface="Lato"/>
                <a:cs typeface="Lato"/>
              </a:rPr>
              <a:t>A Visit</a:t>
            </a:r>
            <a:r>
              <a:rPr lang="en-US">
                <a:latin typeface="Graphik"/>
                <a:ea typeface="Lato"/>
                <a:cs typeface="Lato"/>
              </a:rPr>
              <a:t> = Clock In: 4/15 11pm Clock Out: 4/16 2am, Units = 12</a:t>
            </a:r>
            <a:endParaRPr lang="en-US"/>
          </a:p>
          <a:p>
            <a:endParaRPr lang="en-US">
              <a:latin typeface="Graphik"/>
              <a:ea typeface="Lato"/>
              <a:cs typeface="Lato"/>
            </a:endParaRPr>
          </a:p>
          <a:p>
            <a:pPr marL="285750" indent="-285750">
              <a:buFont typeface="Arial" panose="020B0604020202020204" pitchFamily="34" charset="0"/>
              <a:buChar char="•"/>
            </a:pPr>
            <a:r>
              <a:rPr lang="en-US">
                <a:latin typeface="Graphik"/>
                <a:ea typeface="Lato"/>
                <a:cs typeface="Lato"/>
              </a:rPr>
              <a:t>Example of claim billing:</a:t>
            </a:r>
          </a:p>
          <a:p>
            <a:pPr marL="742950" lvl="1" indent="-285750">
              <a:buFont typeface="Arial" panose="020B0604020202020204" pitchFamily="34" charset="0"/>
              <a:buChar char="•"/>
            </a:pPr>
            <a:r>
              <a:rPr lang="en-US">
                <a:latin typeface="Graphik"/>
                <a:ea typeface="Lato"/>
                <a:cs typeface="Lato"/>
              </a:rPr>
              <a:t>Claim should have 4/15 4 units and a claim for 4/16 for 8 units</a:t>
            </a:r>
            <a:endParaRPr lang="en-US">
              <a:latin typeface="Graphik"/>
            </a:endParaRPr>
          </a:p>
          <a:p>
            <a:pPr marL="285750" indent="-285750">
              <a:buFont typeface="Arial" panose="020B0604020202020204" pitchFamily="34" charset="0"/>
              <a:buChar char="•"/>
            </a:pPr>
            <a:endParaRPr lang="en-US">
              <a:latin typeface="Graphik"/>
              <a:ea typeface="Lato"/>
              <a:cs typeface="Lato"/>
            </a:endParaRPr>
          </a:p>
          <a:p>
            <a:r>
              <a:rPr lang="en-US" b="1">
                <a:latin typeface="Graphik"/>
                <a:ea typeface="Lato"/>
                <a:cs typeface="Lato"/>
              </a:rPr>
              <a:t>Sandata Users:</a:t>
            </a:r>
          </a:p>
          <a:p>
            <a:pPr marL="285750" indent="-285750">
              <a:buFont typeface="Arial" panose="020B0604020202020204" pitchFamily="34" charset="0"/>
              <a:buChar char="•"/>
            </a:pPr>
            <a:r>
              <a:rPr lang="en-US">
                <a:latin typeface="Graphik"/>
                <a:ea typeface="Lato"/>
                <a:cs typeface="Lato"/>
              </a:rPr>
              <a:t>In Sandata, the Sandata system will systematically split the visit data above into 2 visits:</a:t>
            </a:r>
          </a:p>
          <a:p>
            <a:pPr marL="285750" indent="-285750">
              <a:buFont typeface="Arial" panose="020B0604020202020204" pitchFamily="34" charset="0"/>
              <a:buChar char="•"/>
            </a:pPr>
            <a:r>
              <a:rPr lang="en-US">
                <a:latin typeface="Graphik"/>
                <a:ea typeface="Lato"/>
                <a:cs typeface="Lato"/>
              </a:rPr>
              <a:t>Visit for 4/15 from 11pm – 11:59pm = 4 units</a:t>
            </a:r>
          </a:p>
          <a:p>
            <a:pPr marL="285750" indent="-285750">
              <a:buFont typeface="Arial" panose="020B0604020202020204" pitchFamily="34" charset="0"/>
              <a:buChar char="•"/>
            </a:pPr>
            <a:r>
              <a:rPr lang="en-US">
                <a:latin typeface="Graphik"/>
                <a:ea typeface="Lato"/>
                <a:cs typeface="Lato"/>
              </a:rPr>
              <a:t>Visit for 4/16 from 12am – 2am = 8 units</a:t>
            </a:r>
          </a:p>
          <a:p>
            <a:endParaRPr lang="en-US">
              <a:latin typeface="Graphik"/>
              <a:ea typeface="Lato"/>
              <a:cs typeface="Lato"/>
            </a:endParaRPr>
          </a:p>
          <a:p>
            <a:r>
              <a:rPr lang="en-US" b="1">
                <a:latin typeface="Graphik"/>
                <a:ea typeface="Lato"/>
                <a:cs typeface="Lato"/>
              </a:rPr>
              <a:t>Alt EVV Users:</a:t>
            </a:r>
          </a:p>
          <a:p>
            <a:pPr marL="285750" indent="-285750">
              <a:buFont typeface="Arial" panose="020B0604020202020204" pitchFamily="34" charset="0"/>
              <a:buChar char="•"/>
            </a:pPr>
            <a:r>
              <a:rPr lang="en-US">
                <a:latin typeface="Graphik"/>
                <a:ea typeface="Lato"/>
                <a:cs typeface="Lato"/>
              </a:rPr>
              <a:t>Alt EVV users should either force a clock out at midnight OR split the visit into the 2 dates of service when the visit is submitted to the Sandata EVV Aggregator. </a:t>
            </a:r>
          </a:p>
          <a:p>
            <a:endParaRPr lang="en-US">
              <a:ea typeface="Lato"/>
              <a:cs typeface="Lato"/>
            </a:endParaRPr>
          </a:p>
        </p:txBody>
      </p:sp>
      <p:sp>
        <p:nvSpPr>
          <p:cNvPr id="6" name="Text Placeholder 12">
            <a:extLst>
              <a:ext uri="{FF2B5EF4-FFF2-40B4-BE49-F238E27FC236}">
                <a16:creationId xmlns:a16="http://schemas.microsoft.com/office/drawing/2014/main" id="{D5753CF0-E8B9-7841-54AF-CDD2513A60AC}"/>
              </a:ext>
            </a:extLst>
          </p:cNvPr>
          <p:cNvSpPr txBox="1">
            <a:spLocks/>
          </p:cNvSpPr>
          <p:nvPr/>
        </p:nvSpPr>
        <p:spPr>
          <a:xfrm>
            <a:off x="341746" y="5779897"/>
            <a:ext cx="11456555" cy="759015"/>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latin typeface="Graphik"/>
                <a:ea typeface="Lato"/>
                <a:cs typeface="Lato"/>
              </a:rPr>
              <a:t>Note: </a:t>
            </a:r>
            <a:r>
              <a:rPr lang="en-US" sz="1400">
                <a:latin typeface="Graphik"/>
                <a:ea typeface="Lato"/>
                <a:cs typeface="Lato"/>
              </a:rPr>
              <a:t>To match to the claim, the visit must be split as the claim has 2 dates of service so the visit data must have 2 dates of service with the corresponding units for each date.  </a:t>
            </a:r>
            <a:endParaRPr lang="en-US" sz="1400">
              <a:latin typeface="Graphik"/>
            </a:endParaRPr>
          </a:p>
        </p:txBody>
      </p:sp>
      <p:sp>
        <p:nvSpPr>
          <p:cNvPr id="4" name="Slide Number Placeholder 4">
            <a:extLst>
              <a:ext uri="{FF2B5EF4-FFF2-40B4-BE49-F238E27FC236}">
                <a16:creationId xmlns:a16="http://schemas.microsoft.com/office/drawing/2014/main" id="{86CB122F-B419-8FA0-F950-087785C08910}"/>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31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2E693-E0D6-B8E0-1506-88344CD8A4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0C693A-C5D3-2B34-BEC2-9171ADC76675}"/>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F0A3915-9169-04F8-7D40-91A1945223D2}"/>
              </a:ext>
            </a:extLst>
          </p:cNvPr>
          <p:cNvSpPr>
            <a:spLocks noGrp="1"/>
          </p:cNvSpPr>
          <p:nvPr>
            <p:ph type="title"/>
          </p:nvPr>
        </p:nvSpPr>
        <p:spPr>
          <a:prstGeom prst="rect">
            <a:avLst/>
          </a:prstGeom>
        </p:spPr>
        <p:txBody>
          <a:bodyPr/>
          <a:lstStyle/>
          <a:p>
            <a:pPr lvl="0"/>
            <a:r>
              <a:rPr lang="en-US" noProof="0"/>
              <a:t>Helpful Resources</a:t>
            </a:r>
          </a:p>
        </p:txBody>
      </p:sp>
    </p:spTree>
    <p:extLst>
      <p:ext uri="{BB962C8B-B14F-4D97-AF65-F5344CB8AC3E}">
        <p14:creationId xmlns:p14="http://schemas.microsoft.com/office/powerpoint/2010/main" val="478754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F6689-85C2-8A35-CF0B-524DD1C30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44301-29F7-3B18-4332-169AA1765AA3}"/>
              </a:ext>
            </a:extLst>
          </p:cNvPr>
          <p:cNvSpPr>
            <a:spLocks noGrp="1"/>
          </p:cNvSpPr>
          <p:nvPr>
            <p:ph type="title"/>
          </p:nvPr>
        </p:nvSpPr>
        <p:spPr>
          <a:xfrm>
            <a:off x="341746" y="278207"/>
            <a:ext cx="11111346" cy="662782"/>
          </a:xfrm>
          <a:prstGeom prst="rect">
            <a:avLst/>
          </a:prstGeom>
        </p:spPr>
        <p:txBody>
          <a:bodyPr lIns="91440" tIns="45720" rIns="91440" bIns="45720" anchor="t"/>
          <a:lstStyle/>
          <a:p>
            <a:r>
              <a:rPr lang="en-US" sz="3200">
                <a:latin typeface="Graphik"/>
                <a:ea typeface="Lato"/>
                <a:cs typeface="Lato"/>
              </a:rPr>
              <a:t>Sandata Knowledge Base – Helpful, Quick Links</a:t>
            </a:r>
          </a:p>
        </p:txBody>
      </p:sp>
      <p:sp>
        <p:nvSpPr>
          <p:cNvPr id="8" name="TextBox 7">
            <a:extLst>
              <a:ext uri="{FF2B5EF4-FFF2-40B4-BE49-F238E27FC236}">
                <a16:creationId xmlns:a16="http://schemas.microsoft.com/office/drawing/2014/main" id="{73FA7F70-73B8-2558-5DD9-C6E8C9A9D3EA}"/>
              </a:ext>
            </a:extLst>
          </p:cNvPr>
          <p:cNvSpPr txBox="1"/>
          <p:nvPr/>
        </p:nvSpPr>
        <p:spPr>
          <a:xfrm>
            <a:off x="556591" y="1630017"/>
            <a:ext cx="4959626" cy="3693319"/>
          </a:xfrm>
          <a:prstGeom prst="rect">
            <a:avLst/>
          </a:prstGeom>
          <a:noFill/>
        </p:spPr>
        <p:txBody>
          <a:bodyPr wrap="square" lIns="91440" tIns="45720" rIns="91440" bIns="45720" rtlCol="0" anchor="t">
            <a:spAutoFit/>
          </a:bodyPr>
          <a:lstStyle/>
          <a:p>
            <a:r>
              <a:rPr lang="en-US" b="1">
                <a:latin typeface="Graphik" panose="020B0503030202060203" pitchFamily="34" charset="0"/>
                <a:ea typeface="Lato" panose="020F0502020204030203" pitchFamily="34" charset="0"/>
                <a:cs typeface="Lato" panose="020F0502020204030203" pitchFamily="34" charset="0"/>
              </a:rPr>
              <a:t>Sandata EVV Providers</a:t>
            </a:r>
          </a:p>
          <a:p>
            <a:endParaRPr lang="en-US" b="1">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3"/>
              </a:rPr>
              <a:t>Sandata EVV Enhanced</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4"/>
              </a:rPr>
              <a:t>Adding Clients</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5"/>
              </a:rPr>
              <a:t>Adding Mobile App Device Access for Employee</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6"/>
              </a:rPr>
              <a:t>Sandata Mobile Connect (SMC) Resources</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7"/>
              </a:rPr>
              <a:t>Visit Maintenance</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3"/>
              </a:rPr>
              <a:t>Reports Listing</a:t>
            </a:r>
          </a:p>
        </p:txBody>
      </p:sp>
      <p:sp>
        <p:nvSpPr>
          <p:cNvPr id="10" name="TextBox 9">
            <a:extLst>
              <a:ext uri="{FF2B5EF4-FFF2-40B4-BE49-F238E27FC236}">
                <a16:creationId xmlns:a16="http://schemas.microsoft.com/office/drawing/2014/main" id="{DC7DA8DA-93A3-9B75-66A0-2A8592614A45}"/>
              </a:ext>
            </a:extLst>
          </p:cNvPr>
          <p:cNvSpPr txBox="1"/>
          <p:nvPr/>
        </p:nvSpPr>
        <p:spPr>
          <a:xfrm>
            <a:off x="6523383" y="1630017"/>
            <a:ext cx="4959626" cy="3970318"/>
          </a:xfrm>
          <a:prstGeom prst="rect">
            <a:avLst/>
          </a:prstGeom>
          <a:noFill/>
        </p:spPr>
        <p:txBody>
          <a:bodyPr wrap="square" lIns="91440" tIns="45720" rIns="91440" bIns="45720" rtlCol="0" anchor="t">
            <a:spAutoFit/>
          </a:bodyPr>
          <a:lstStyle/>
          <a:p>
            <a:r>
              <a:rPr lang="en-US" b="1">
                <a:latin typeface="Graphik"/>
                <a:ea typeface="Lato"/>
                <a:cs typeface="Lato"/>
              </a:rPr>
              <a:t>Alt EVV Providers</a:t>
            </a:r>
          </a:p>
          <a:p>
            <a:endParaRPr lang="en-US" b="1">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8"/>
              </a:rPr>
              <a:t>Sandata Aggregator</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9"/>
              </a:rPr>
              <a:t>Visit Review</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8"/>
              </a:rPr>
              <a:t>Reports Listing</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10"/>
              </a:rPr>
              <a:t>Massachusetts EOHHS Alternative EVV Technical Specifications</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Graphik"/>
                <a:ea typeface="Lato"/>
                <a:cs typeface="Lato"/>
                <a:hlinkClick r:id="rId11"/>
              </a:rPr>
              <a:t>Vendor Solutions FAQs</a:t>
            </a: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US">
              <a:latin typeface="Graphik" panose="020B0503030202060203" pitchFamily="34" charset="0"/>
              <a:ea typeface="Lato" panose="020F0502020204030203" pitchFamily="34" charset="0"/>
              <a:cs typeface="Lato" panose="020F0502020204030203" pitchFamily="34" charset="0"/>
            </a:endParaRPr>
          </a:p>
        </p:txBody>
      </p:sp>
      <p:sp>
        <p:nvSpPr>
          <p:cNvPr id="3" name="Slide Number Placeholder 4">
            <a:extLst>
              <a:ext uri="{FF2B5EF4-FFF2-40B4-BE49-F238E27FC236}">
                <a16:creationId xmlns:a16="http://schemas.microsoft.com/office/drawing/2014/main" id="{1EF13DE7-DBFB-2DA3-D966-D62AD63D7B5A}"/>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26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C71B0-5E24-0719-4F20-A31C121279BF}"/>
              </a:ext>
            </a:extLst>
          </p:cNvPr>
          <p:cNvSpPr>
            <a:spLocks noGrp="1"/>
          </p:cNvSpPr>
          <p:nvPr>
            <p:ph type="title"/>
          </p:nvPr>
        </p:nvSpPr>
        <p:spPr>
          <a:xfrm>
            <a:off x="341746" y="276447"/>
            <a:ext cx="11111346" cy="662782"/>
          </a:xfrm>
        </p:spPr>
        <p:txBody>
          <a:bodyPr anchor="t">
            <a:normAutofit/>
          </a:bodyPr>
          <a:lstStyle/>
          <a:p>
            <a:r>
              <a:rPr lang="en-US" sz="3200"/>
              <a:t>Am I in the Right Place?</a:t>
            </a:r>
          </a:p>
        </p:txBody>
      </p:sp>
      <p:sp>
        <p:nvSpPr>
          <p:cNvPr id="17" name="Text Placeholder 16">
            <a:extLst>
              <a:ext uri="{FF2B5EF4-FFF2-40B4-BE49-F238E27FC236}">
                <a16:creationId xmlns:a16="http://schemas.microsoft.com/office/drawing/2014/main" id="{016DAFDF-7273-5B07-4402-0E0DD9313B93}"/>
              </a:ext>
            </a:extLst>
          </p:cNvPr>
          <p:cNvSpPr>
            <a:spLocks noGrp="1"/>
          </p:cNvSpPr>
          <p:nvPr>
            <p:ph idx="4294967295"/>
          </p:nvPr>
        </p:nvSpPr>
        <p:spPr>
          <a:xfrm>
            <a:off x="342900" y="990600"/>
            <a:ext cx="11397672" cy="4351337"/>
          </a:xfrm>
        </p:spPr>
        <p:txBody>
          <a:bodyPr vert="horz" lIns="91440" tIns="45720" rIns="91440" bIns="45720" rtlCol="0" anchor="t">
            <a:noAutofit/>
          </a:bodyPr>
          <a:lstStyle/>
          <a:p>
            <a:pPr marL="0" indent="0">
              <a:lnSpc>
                <a:spcPct val="120000"/>
              </a:lnSpc>
              <a:buNone/>
            </a:pPr>
            <a:r>
              <a:rPr lang="en-US" sz="2000" b="1">
                <a:solidFill>
                  <a:srgbClr val="1F497D"/>
                </a:solidFill>
                <a:ea typeface="Lato"/>
                <a:cs typeface="Lato"/>
              </a:rPr>
              <a:t>This session is designed for Providers who:</a:t>
            </a:r>
            <a:endParaRPr lang="en-US" sz="2000">
              <a:solidFill>
                <a:srgbClr val="1F497D"/>
              </a:solidFill>
            </a:endParaRPr>
          </a:p>
          <a:p>
            <a:pPr marL="514350" indent="-514350">
              <a:lnSpc>
                <a:spcPct val="150000"/>
              </a:lnSpc>
              <a:buFont typeface="+mj-lt"/>
              <a:buAutoNum type="arabicPeriod"/>
            </a:pPr>
            <a:r>
              <a:rPr lang="en-US" sz="2000">
                <a:ea typeface="Lato"/>
                <a:cs typeface="Lato"/>
              </a:rPr>
              <a:t>Are Fee-For-Service (FFS) providers in Home Health (HH), Group Adult Foster Care (GAFC), or Acquired Brain Injury (ABI) and Moving Forward Plan (MFP) Waiver programs</a:t>
            </a:r>
            <a:endParaRPr lang="en-US" sz="2000"/>
          </a:p>
          <a:p>
            <a:pPr marL="514350" indent="-514350">
              <a:lnSpc>
                <a:spcPct val="150000"/>
              </a:lnSpc>
              <a:buFont typeface="+mj-lt"/>
              <a:buAutoNum type="arabicPeriod"/>
            </a:pPr>
            <a:r>
              <a:rPr lang="en-US" sz="2000">
                <a:ea typeface="Lato"/>
                <a:cs typeface="Lato"/>
              </a:rPr>
              <a:t>Are already capturing EVV</a:t>
            </a:r>
            <a:endParaRPr lang="en-US" sz="2000"/>
          </a:p>
          <a:p>
            <a:pPr marL="514350" indent="-514350">
              <a:lnSpc>
                <a:spcPct val="150000"/>
              </a:lnSpc>
              <a:buFont typeface="+mj-lt"/>
              <a:buAutoNum type="arabicPeriod"/>
            </a:pPr>
            <a:r>
              <a:rPr lang="en-US" sz="2000">
                <a:ea typeface="Lato"/>
                <a:cs typeface="Lato"/>
              </a:rPr>
              <a:t>Have their 3</a:t>
            </a:r>
            <a:r>
              <a:rPr lang="en-US" sz="2000" baseline="30000">
                <a:ea typeface="Lato"/>
                <a:cs typeface="Lato"/>
              </a:rPr>
              <a:t>rd</a:t>
            </a:r>
            <a:r>
              <a:rPr lang="en-US" sz="2000">
                <a:ea typeface="Lato"/>
                <a:cs typeface="Lato"/>
              </a:rPr>
              <a:t> Party System integrated (if applicable)</a:t>
            </a:r>
            <a:endParaRPr lang="en-US" sz="2000"/>
          </a:p>
          <a:p>
            <a:pPr marL="514350" indent="-514350">
              <a:lnSpc>
                <a:spcPct val="150000"/>
              </a:lnSpc>
              <a:buFont typeface="+mj-lt"/>
              <a:buAutoNum type="arabicPeriod"/>
            </a:pPr>
            <a:r>
              <a:rPr lang="en-US" sz="2000">
                <a:ea typeface="Lato"/>
                <a:cs typeface="Lato"/>
              </a:rPr>
              <a:t>Need to boost their EVV Claims Matching to EVV Visits in preparation for Claims Denials for mismatches (Hard Edits)</a:t>
            </a:r>
          </a:p>
        </p:txBody>
      </p:sp>
      <p:sp>
        <p:nvSpPr>
          <p:cNvPr id="13" name="Text Placeholder 12">
            <a:extLst>
              <a:ext uri="{FF2B5EF4-FFF2-40B4-BE49-F238E27FC236}">
                <a16:creationId xmlns:a16="http://schemas.microsoft.com/office/drawing/2014/main" id="{68355E1D-EFAD-AEF5-3A63-89CAE42F2147}"/>
              </a:ext>
            </a:extLst>
          </p:cNvPr>
          <p:cNvSpPr txBox="1">
            <a:spLocks/>
          </p:cNvSpPr>
          <p:nvPr/>
        </p:nvSpPr>
        <p:spPr>
          <a:xfrm>
            <a:off x="341746" y="5181002"/>
            <a:ext cx="11397672" cy="1049936"/>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i="1">
                <a:ea typeface="Lato"/>
                <a:cs typeface="Segoe UI"/>
              </a:rPr>
              <a:t>Special Note: </a:t>
            </a:r>
            <a:r>
              <a:rPr lang="en-US" sz="1600" i="1">
                <a:ea typeface="Lato"/>
                <a:cs typeface="Segoe UI"/>
              </a:rPr>
              <a:t>Thresholds of EVV Compliance will continue to be set and announced through each MA program area (Home Health, Group Adult Foster Care, ABI and MFP Waivers).</a:t>
            </a:r>
            <a:endParaRPr lang="en-US" sz="2000" i="1">
              <a:ea typeface="Lato"/>
              <a:cs typeface="Lato"/>
            </a:endParaRPr>
          </a:p>
        </p:txBody>
      </p:sp>
      <p:sp>
        <p:nvSpPr>
          <p:cNvPr id="5" name="Slide Number Placeholder 4">
            <a:extLst>
              <a:ext uri="{FF2B5EF4-FFF2-40B4-BE49-F238E27FC236}">
                <a16:creationId xmlns:a16="http://schemas.microsoft.com/office/drawing/2014/main" id="{5B5AD80C-2BDE-549C-4792-43F18A2A52BA}"/>
              </a:ext>
            </a:extLst>
          </p:cNvPr>
          <p:cNvSpPr>
            <a:spLocks noGrp="1"/>
          </p:cNvSpPr>
          <p:nvPr>
            <p:ph type="sldNum" sz="quarter" idx="12"/>
          </p:nvPr>
        </p:nvSpPr>
        <p:spPr/>
        <p:txBody>
          <a:bodyPr/>
          <a:lstStyle/>
          <a:p>
            <a:fld id="{BC7E7E6F-F638-CD49-8945-BA6D25B36006}" type="slidenum">
              <a:rPr lang="en-US" smtClean="0"/>
              <a:pPr/>
              <a:t>5</a:t>
            </a:fld>
            <a:endParaRPr lang="en-US"/>
          </a:p>
        </p:txBody>
      </p:sp>
    </p:spTree>
    <p:extLst>
      <p:ext uri="{BB962C8B-B14F-4D97-AF65-F5344CB8AC3E}">
        <p14:creationId xmlns:p14="http://schemas.microsoft.com/office/powerpoint/2010/main" val="2624691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E33D8-8639-43A5-7DCF-970E04FBC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A6FFB-7557-D87D-82D8-50FAA7692425}"/>
              </a:ext>
            </a:extLst>
          </p:cNvPr>
          <p:cNvSpPr>
            <a:spLocks noGrp="1"/>
          </p:cNvSpPr>
          <p:nvPr>
            <p:ph type="title"/>
          </p:nvPr>
        </p:nvSpPr>
        <p:spPr>
          <a:xfrm>
            <a:off x="341746" y="282603"/>
            <a:ext cx="11111346" cy="662782"/>
          </a:xfrm>
          <a:prstGeom prst="rect">
            <a:avLst/>
          </a:prstGeom>
        </p:spPr>
        <p:txBody>
          <a:bodyPr lIns="91440" tIns="45720" rIns="91440" bIns="45720" anchor="t"/>
          <a:lstStyle/>
          <a:p>
            <a:r>
              <a:rPr lang="en-US" sz="3200">
                <a:latin typeface="Graphik"/>
              </a:rPr>
              <a:t>Compliance Plans by Program</a:t>
            </a:r>
          </a:p>
        </p:txBody>
      </p:sp>
      <p:sp>
        <p:nvSpPr>
          <p:cNvPr id="4" name="TextBox 3">
            <a:extLst>
              <a:ext uri="{FF2B5EF4-FFF2-40B4-BE49-F238E27FC236}">
                <a16:creationId xmlns:a16="http://schemas.microsoft.com/office/drawing/2014/main" id="{3D418C71-5100-E7B6-0CA4-6BB4975DA5D9}"/>
              </a:ext>
            </a:extLst>
          </p:cNvPr>
          <p:cNvSpPr txBox="1"/>
          <p:nvPr/>
        </p:nvSpPr>
        <p:spPr>
          <a:xfrm>
            <a:off x="342900" y="1062618"/>
            <a:ext cx="11308196"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Graphik" panose="020B0503030202060203" pitchFamily="34" charset="0"/>
                <a:ea typeface="Lato"/>
                <a:cs typeface="Lato"/>
              </a:rPr>
              <a:t>Please refer to the individual Program area compliance plans to understand compliance expectations.</a:t>
            </a:r>
            <a:endParaRPr kumimoji="0" lang="en-US" sz="2000" b="1" i="0" u="none" strike="noStrike" kern="1200" cap="none" spc="0" normalizeH="0" baseline="0" noProof="0">
              <a:ln>
                <a:noFill/>
              </a:ln>
              <a:solidFill>
                <a:prstClr val="black"/>
              </a:solidFill>
              <a:effectLst/>
              <a:uLnTx/>
              <a:uFillTx/>
              <a:latin typeface="Graphik" panose="020B0503030202060203" pitchFamily="34" charset="0"/>
              <a:ea typeface="Lato" panose="020F0502020204030203" pitchFamily="34" charset="0"/>
              <a:cs typeface="Lato" panose="020F0502020204030203" pitchFamily="34" charset="0"/>
            </a:endParaRPr>
          </a:p>
        </p:txBody>
      </p:sp>
      <p:graphicFrame>
        <p:nvGraphicFramePr>
          <p:cNvPr id="6" name="Table 5">
            <a:extLst>
              <a:ext uri="{FF2B5EF4-FFF2-40B4-BE49-F238E27FC236}">
                <a16:creationId xmlns:a16="http://schemas.microsoft.com/office/drawing/2014/main" id="{462AEDC3-8DE0-3D27-6693-E8E5ACAA87BB}"/>
              </a:ext>
            </a:extLst>
          </p:cNvPr>
          <p:cNvGraphicFramePr>
            <a:graphicFrameLocks noGrp="1"/>
          </p:cNvGraphicFramePr>
          <p:nvPr>
            <p:extLst>
              <p:ext uri="{D42A27DB-BD31-4B8C-83A1-F6EECF244321}">
                <p14:modId xmlns:p14="http://schemas.microsoft.com/office/powerpoint/2010/main" val="1011589974"/>
              </p:ext>
            </p:extLst>
          </p:nvPr>
        </p:nvGraphicFramePr>
        <p:xfrm>
          <a:off x="540904" y="1847448"/>
          <a:ext cx="11110192" cy="4777357"/>
        </p:xfrm>
        <a:graphic>
          <a:graphicData uri="http://schemas.openxmlformats.org/drawingml/2006/table">
            <a:tbl>
              <a:tblPr firstRow="1" bandRow="1">
                <a:tableStyleId>{616DA210-FB5B-4158-B5E0-FEB733F419BA}</a:tableStyleId>
              </a:tblPr>
              <a:tblGrid>
                <a:gridCol w="5260747">
                  <a:extLst>
                    <a:ext uri="{9D8B030D-6E8A-4147-A177-3AD203B41FA5}">
                      <a16:colId xmlns:a16="http://schemas.microsoft.com/office/drawing/2014/main" val="3897100580"/>
                    </a:ext>
                  </a:extLst>
                </a:gridCol>
                <a:gridCol w="5849445">
                  <a:extLst>
                    <a:ext uri="{9D8B030D-6E8A-4147-A177-3AD203B41FA5}">
                      <a16:colId xmlns:a16="http://schemas.microsoft.com/office/drawing/2014/main" val="3226103875"/>
                    </a:ext>
                  </a:extLst>
                </a:gridCol>
              </a:tblGrid>
              <a:tr h="506698">
                <a:tc>
                  <a:txBody>
                    <a:bodyPr/>
                    <a:lstStyle/>
                    <a:p>
                      <a:pPr algn="ctr" rtl="0" fontAlgn="base">
                        <a:lnSpc>
                          <a:spcPts val="1350"/>
                        </a:lnSpc>
                        <a:buNone/>
                      </a:pPr>
                      <a:r>
                        <a:rPr lang="en-US" b="1">
                          <a:solidFill>
                            <a:srgbClr val="FFFFFF"/>
                          </a:solidFill>
                          <a:effectLst/>
                          <a:latin typeface="Graphik" panose="020B0503030202060203" pitchFamily="34" charset="0"/>
                        </a:rPr>
                        <a:t>Program/Plan </a:t>
                      </a:r>
                    </a:p>
                  </a:txBody>
                  <a:tcPr marL="57150" marR="57150" marT="28575" marB="28575" anchor="ctr">
                    <a:solidFill>
                      <a:srgbClr val="274E88"/>
                    </a:solidFill>
                  </a:tcPr>
                </a:tc>
                <a:tc>
                  <a:txBody>
                    <a:bodyPr/>
                    <a:lstStyle/>
                    <a:p>
                      <a:pPr algn="ctr" rtl="0" fontAlgn="base">
                        <a:lnSpc>
                          <a:spcPts val="1350"/>
                        </a:lnSpc>
                        <a:buNone/>
                      </a:pPr>
                      <a:r>
                        <a:rPr lang="en-US" b="1">
                          <a:solidFill>
                            <a:srgbClr val="FFFFFF"/>
                          </a:solidFill>
                          <a:effectLst/>
                          <a:latin typeface="Graphik" panose="020B0503030202060203" pitchFamily="34" charset="0"/>
                        </a:rPr>
                        <a:t>Bulletins/Posted Resources</a:t>
                      </a:r>
                    </a:p>
                  </a:txBody>
                  <a:tcPr marL="57150" marR="57150" marT="28575" marB="28575" anchor="ctr">
                    <a:solidFill>
                      <a:srgbClr val="274E88"/>
                    </a:solidFill>
                  </a:tcPr>
                </a:tc>
                <a:extLst>
                  <a:ext uri="{0D108BD9-81ED-4DB2-BD59-A6C34878D82A}">
                    <a16:rowId xmlns:a16="http://schemas.microsoft.com/office/drawing/2014/main" val="3963412681"/>
                  </a:ext>
                </a:extLst>
              </a:tr>
              <a:tr h="803981">
                <a:tc>
                  <a:txBody>
                    <a:bodyPr/>
                    <a:lstStyle/>
                    <a:p>
                      <a:pPr lvl="0">
                        <a:buNone/>
                      </a:pPr>
                      <a:r>
                        <a:rPr lang="en-US" sz="1800" u="none" strike="noStrike" noProof="0">
                          <a:solidFill>
                            <a:srgbClr val="000000"/>
                          </a:solidFill>
                          <a:effectLst/>
                          <a:latin typeface="Graphik" panose="020B0503030202060203" pitchFamily="34" charset="0"/>
                        </a:rPr>
                        <a:t>Group Adult Foster Care (GAFC)</a:t>
                      </a:r>
                    </a:p>
                    <a:p>
                      <a:pPr lvl="0" algn="l">
                        <a:lnSpc>
                          <a:spcPts val="1200"/>
                        </a:lnSpc>
                        <a:buNone/>
                      </a:pPr>
                      <a:endParaRPr lang="en-US" sz="1800">
                        <a:solidFill>
                          <a:srgbClr val="000000"/>
                        </a:solidFill>
                        <a:effectLst/>
                        <a:latin typeface="Graphik" panose="020B0503030202060203" pitchFamily="34" charset="0"/>
                      </a:endParaRPr>
                    </a:p>
                  </a:txBody>
                  <a:tcPr marL="57150" marR="57150" marT="28575" marB="28575" anchor="ctr"/>
                </a:tc>
                <a:tc>
                  <a:txBody>
                    <a:bodyPr/>
                    <a:lstStyle/>
                    <a:p>
                      <a:pPr marL="285750" lvl="0" indent="-285750">
                        <a:buClr>
                          <a:srgbClr val="000000"/>
                        </a:buClr>
                        <a:buFont typeface="Arial,Sans-Serif"/>
                        <a:buChar char="•"/>
                      </a:pPr>
                      <a:r>
                        <a:rPr lang="en-US" sz="1800" u="none" strike="noStrike" noProof="0">
                          <a:solidFill>
                            <a:srgbClr val="000000"/>
                          </a:solidFill>
                          <a:effectLst/>
                          <a:latin typeface="Graphik"/>
                          <a:hlinkClick r:id="rId3"/>
                        </a:rPr>
                        <a:t>Adult Foster Care Bulletin 33</a:t>
                      </a:r>
                      <a:endParaRPr lang="en-US" sz="1800" u="none" strike="noStrike" noProof="0">
                        <a:solidFill>
                          <a:srgbClr val="000000"/>
                        </a:solidFill>
                        <a:effectLst/>
                        <a:latin typeface="Graphik"/>
                      </a:endParaRPr>
                    </a:p>
                    <a:p>
                      <a:pPr marL="285750" lvl="0" indent="-285750">
                        <a:buClr>
                          <a:srgbClr val="000000"/>
                        </a:buClr>
                        <a:buFont typeface="Arial,Sans-Serif"/>
                        <a:buChar char="•"/>
                      </a:pPr>
                      <a:r>
                        <a:rPr lang="en-US" sz="1800" u="none" strike="noStrike" noProof="0">
                          <a:solidFill>
                            <a:srgbClr val="000000"/>
                          </a:solidFill>
                          <a:effectLst/>
                          <a:latin typeface="Graphik"/>
                          <a:hlinkClick r:id="rId4"/>
                        </a:rPr>
                        <a:t>GAFC Compliance Checkpoints</a:t>
                      </a:r>
                      <a:endParaRPr lang="en-US" sz="1800" u="none" strike="noStrike" noProof="0">
                        <a:solidFill>
                          <a:srgbClr val="000000"/>
                        </a:solidFill>
                        <a:effectLst/>
                        <a:latin typeface="Graphik"/>
                      </a:endParaRPr>
                    </a:p>
                    <a:p>
                      <a:pPr marL="0" lvl="0" indent="0" algn="l">
                        <a:lnSpc>
                          <a:spcPts val="1200"/>
                        </a:lnSpc>
                        <a:buNone/>
                      </a:pPr>
                      <a:endParaRPr lang="en-US" sz="1800" u="sng" strike="noStrike">
                        <a:solidFill>
                          <a:srgbClr val="0563C1"/>
                        </a:solidFill>
                        <a:effectLst/>
                        <a:latin typeface="Graphik" panose="020B0503030202060203" pitchFamily="34" charset="0"/>
                      </a:endParaRPr>
                    </a:p>
                  </a:txBody>
                  <a:tcPr marL="57150" marR="57150" marT="28575" marB="28575" anchor="ctr"/>
                </a:tc>
                <a:extLst>
                  <a:ext uri="{0D108BD9-81ED-4DB2-BD59-A6C34878D82A}">
                    <a16:rowId xmlns:a16="http://schemas.microsoft.com/office/drawing/2014/main" val="2042464600"/>
                  </a:ext>
                </a:extLst>
              </a:tr>
              <a:tr h="803981">
                <a:tc>
                  <a:txBody>
                    <a:bodyPr/>
                    <a:lstStyle/>
                    <a:p>
                      <a:pPr marL="0" marR="0" lvl="0" indent="0" algn="l">
                        <a:lnSpc>
                          <a:spcPct val="100000"/>
                        </a:lnSpc>
                        <a:spcBef>
                          <a:spcPts val="0"/>
                        </a:spcBef>
                        <a:spcAft>
                          <a:spcPts val="0"/>
                        </a:spcAft>
                        <a:buNone/>
                      </a:pPr>
                      <a:r>
                        <a:rPr lang="en-US" sz="1800" u="none" strike="noStrike" noProof="0">
                          <a:solidFill>
                            <a:srgbClr val="000000"/>
                          </a:solidFill>
                          <a:effectLst/>
                          <a:latin typeface="Graphik" panose="020B0503030202060203" pitchFamily="34" charset="0"/>
                        </a:rPr>
                        <a:t>Home Health (HH)</a:t>
                      </a:r>
                    </a:p>
                  </a:txBody>
                  <a:tcPr marL="57150" marR="57150" marT="28575" marB="28575" anchor="ctr">
                    <a:solidFill>
                      <a:schemeClr val="bg1">
                        <a:lumMod val="85000"/>
                      </a:schemeClr>
                    </a:solidFill>
                  </a:tcPr>
                </a:tc>
                <a:tc>
                  <a:txBody>
                    <a:bodyPr/>
                    <a:lstStyle/>
                    <a:p>
                      <a:pPr marL="285750" lvl="0" indent="-285750">
                        <a:buClr>
                          <a:srgbClr val="000000"/>
                        </a:buClr>
                        <a:buFont typeface="Arial,Sans-Serif" panose="020B0604020202020204" pitchFamily="34" charset="0"/>
                        <a:buChar char="•"/>
                      </a:pPr>
                      <a:r>
                        <a:rPr lang="en-US" sz="1800" u="none" strike="noStrike" noProof="0">
                          <a:solidFill>
                            <a:srgbClr val="000000"/>
                          </a:solidFill>
                          <a:effectLst/>
                          <a:latin typeface="Graphik"/>
                          <a:hlinkClick r:id="rId5"/>
                        </a:rPr>
                        <a:t>Home Health Bulletin 94</a:t>
                      </a:r>
                      <a:endParaRPr lang="en-US" sz="1800" u="none" strike="noStrike" noProof="0">
                        <a:solidFill>
                          <a:srgbClr val="000000"/>
                        </a:solidFill>
                        <a:effectLst/>
                        <a:latin typeface="Graphik"/>
                      </a:endParaRPr>
                    </a:p>
                    <a:p>
                      <a:pPr marL="285750" lvl="0" indent="-285750">
                        <a:buClr>
                          <a:srgbClr val="000000"/>
                        </a:buClr>
                        <a:buFont typeface="Arial,Sans-Serif" panose="020B0604020202020204" pitchFamily="34" charset="0"/>
                        <a:buChar char="•"/>
                      </a:pPr>
                      <a:r>
                        <a:rPr lang="en-US" sz="1800" u="none" strike="noStrike" noProof="0">
                          <a:solidFill>
                            <a:srgbClr val="000000"/>
                          </a:solidFill>
                          <a:effectLst/>
                          <a:latin typeface="Graphik"/>
                          <a:hlinkClick r:id="rId4"/>
                        </a:rPr>
                        <a:t>HH Compliance Checkpoints</a:t>
                      </a:r>
                      <a:endParaRPr lang="en-US" sz="1800" u="none" strike="noStrike" noProof="0">
                        <a:solidFill>
                          <a:srgbClr val="000000"/>
                        </a:solidFill>
                        <a:effectLst/>
                        <a:latin typeface="Graphik"/>
                      </a:endParaRPr>
                    </a:p>
                    <a:p>
                      <a:pPr marL="342900" lvl="0" indent="-342900" algn="l">
                        <a:lnSpc>
                          <a:spcPts val="1200"/>
                        </a:lnSpc>
                        <a:buFont typeface="Arial" panose="020B0604020202020204" pitchFamily="34" charset="0"/>
                        <a:buChar char="•"/>
                      </a:pPr>
                      <a:endParaRPr lang="en-US" sz="1800" u="sng" strike="noStrike">
                        <a:solidFill>
                          <a:srgbClr val="0563C1"/>
                        </a:solidFill>
                        <a:effectLst/>
                        <a:latin typeface="Graphik" panose="020B0503030202060203" pitchFamily="34" charset="0"/>
                      </a:endParaRPr>
                    </a:p>
                  </a:txBody>
                  <a:tcPr marL="57150" marR="57150" marT="28575" marB="28575" anchor="ctr">
                    <a:solidFill>
                      <a:schemeClr val="bg1">
                        <a:lumMod val="85000"/>
                      </a:schemeClr>
                    </a:solidFill>
                  </a:tcPr>
                </a:tc>
                <a:extLst>
                  <a:ext uri="{0D108BD9-81ED-4DB2-BD59-A6C34878D82A}">
                    <a16:rowId xmlns:a16="http://schemas.microsoft.com/office/drawing/2014/main" val="1453594295"/>
                  </a:ext>
                </a:extLst>
              </a:tr>
              <a:tr h="803981">
                <a:tc>
                  <a:txBody>
                    <a:bodyPr/>
                    <a:lstStyle/>
                    <a:p>
                      <a:pPr marL="0" marR="0" lvl="0" indent="0" algn="l">
                        <a:lnSpc>
                          <a:spcPct val="100000"/>
                        </a:lnSpc>
                        <a:spcBef>
                          <a:spcPts val="0"/>
                        </a:spcBef>
                        <a:spcAft>
                          <a:spcPts val="0"/>
                        </a:spcAft>
                        <a:buNone/>
                      </a:pPr>
                      <a:r>
                        <a:rPr lang="en-US" sz="1800" u="none" strike="noStrike" noProof="0">
                          <a:solidFill>
                            <a:srgbClr val="000000"/>
                          </a:solidFill>
                          <a:effectLst/>
                          <a:latin typeface="Graphik" panose="020B0503030202060203" pitchFamily="34" charset="0"/>
                        </a:rPr>
                        <a:t>Home and Community Based Services (HCBS) </a:t>
                      </a:r>
                    </a:p>
                    <a:p>
                      <a:pPr marL="0" marR="0" lvl="0" indent="0" algn="l">
                        <a:lnSpc>
                          <a:spcPct val="100000"/>
                        </a:lnSpc>
                        <a:spcBef>
                          <a:spcPts val="0"/>
                        </a:spcBef>
                        <a:spcAft>
                          <a:spcPts val="0"/>
                        </a:spcAft>
                        <a:buNone/>
                      </a:pPr>
                      <a:r>
                        <a:rPr lang="en-US" sz="1800" b="0" i="0" u="none" strike="noStrike" noProof="0">
                          <a:solidFill>
                            <a:srgbClr val="000000"/>
                          </a:solidFill>
                          <a:effectLst/>
                          <a:latin typeface="Graphik"/>
                        </a:rPr>
                        <a:t>Acquired Brain Injury (ABI) and Moving Forward Plan (MFP) </a:t>
                      </a:r>
                      <a:r>
                        <a:rPr lang="en-US" sz="1800" u="none" strike="noStrike" noProof="0">
                          <a:solidFill>
                            <a:srgbClr val="000000"/>
                          </a:solidFill>
                          <a:effectLst/>
                          <a:latin typeface="Graphik"/>
                        </a:rPr>
                        <a:t>Waiver</a:t>
                      </a:r>
                    </a:p>
                    <a:p>
                      <a:pPr lvl="0" algn="l">
                        <a:lnSpc>
                          <a:spcPts val="1200"/>
                        </a:lnSpc>
                        <a:buNone/>
                      </a:pPr>
                      <a:endParaRPr lang="en-US" sz="1800">
                        <a:solidFill>
                          <a:srgbClr val="000000"/>
                        </a:solidFill>
                        <a:effectLst/>
                        <a:latin typeface="Graphik" panose="020B0503030202060203" pitchFamily="34" charset="0"/>
                      </a:endParaRPr>
                    </a:p>
                  </a:txBody>
                  <a:tcPr marL="57150" marR="57150" marT="28575" marB="28575" anchor="ctr"/>
                </a:tc>
                <a:tc>
                  <a:txBody>
                    <a:bodyPr/>
                    <a:lstStyle/>
                    <a:p>
                      <a:pPr marL="285750" lvl="0" indent="-285750">
                        <a:buClr>
                          <a:srgbClr val="000000"/>
                        </a:buClr>
                        <a:buFont typeface="Arial,Sans-Serif" panose="020B0604020202020204" pitchFamily="34" charset="0"/>
                        <a:buChar char="•"/>
                      </a:pPr>
                      <a:r>
                        <a:rPr lang="en-US" sz="1800" u="none" strike="noStrike" noProof="0">
                          <a:solidFill>
                            <a:srgbClr val="000000"/>
                          </a:solidFill>
                          <a:effectLst/>
                          <a:latin typeface="Graphik"/>
                          <a:hlinkClick r:id="rId6"/>
                        </a:rPr>
                        <a:t>HCBS Waiver Bulletin 24</a:t>
                      </a:r>
                      <a:endParaRPr lang="en-US" sz="1800" u="none" strike="noStrike" noProof="0">
                        <a:solidFill>
                          <a:srgbClr val="000000"/>
                        </a:solidFill>
                        <a:effectLst/>
                        <a:latin typeface="Graphik"/>
                      </a:endParaRPr>
                    </a:p>
                    <a:p>
                      <a:pPr marL="285750" lvl="0" indent="-285750">
                        <a:buClr>
                          <a:srgbClr val="000000"/>
                        </a:buClr>
                        <a:buFont typeface="Arial,Sans-Serif" panose="020B0604020202020204" pitchFamily="34" charset="0"/>
                        <a:buChar char="•"/>
                      </a:pPr>
                      <a:r>
                        <a:rPr lang="en-US" sz="1800" u="none" strike="noStrike" noProof="0">
                          <a:solidFill>
                            <a:srgbClr val="000000"/>
                          </a:solidFill>
                          <a:effectLst/>
                          <a:latin typeface="Graphik"/>
                          <a:hlinkClick r:id="rId7"/>
                        </a:rPr>
                        <a:t>HCBS Waiver Compliance Checkpoints</a:t>
                      </a:r>
                      <a:endParaRPr lang="en-US" sz="1800" u="none" strike="noStrike" noProof="0">
                        <a:solidFill>
                          <a:srgbClr val="000000"/>
                        </a:solidFill>
                        <a:effectLst/>
                        <a:latin typeface="Graphik"/>
                      </a:endParaRPr>
                    </a:p>
                    <a:p>
                      <a:pPr marL="342900" lvl="0" indent="-342900" algn="l">
                        <a:lnSpc>
                          <a:spcPts val="1200"/>
                        </a:lnSpc>
                        <a:buFont typeface="Arial" panose="020B0604020202020204" pitchFamily="34" charset="0"/>
                        <a:buChar char="•"/>
                      </a:pPr>
                      <a:endParaRPr lang="en-US" sz="1800" u="sng" strike="noStrike">
                        <a:solidFill>
                          <a:srgbClr val="0563C1"/>
                        </a:solidFill>
                        <a:effectLst/>
                        <a:latin typeface="Graphik" panose="020B0503030202060203" pitchFamily="34" charset="0"/>
                      </a:endParaRPr>
                    </a:p>
                  </a:txBody>
                  <a:tcPr marL="57150" marR="57150" marT="28575" marB="28575" anchor="ctr"/>
                </a:tc>
                <a:extLst>
                  <a:ext uri="{0D108BD9-81ED-4DB2-BD59-A6C34878D82A}">
                    <a16:rowId xmlns:a16="http://schemas.microsoft.com/office/drawing/2014/main" val="729903357"/>
                  </a:ext>
                </a:extLst>
              </a:tr>
              <a:tr h="803981">
                <a:tc>
                  <a:txBody>
                    <a:bodyPr/>
                    <a:lstStyle/>
                    <a:p>
                      <a:pPr lvl="0" algn="l">
                        <a:lnSpc>
                          <a:spcPts val="1200"/>
                        </a:lnSpc>
                        <a:buNone/>
                      </a:pPr>
                      <a:endParaRPr lang="en-US" sz="1800">
                        <a:solidFill>
                          <a:srgbClr val="000000"/>
                        </a:solidFill>
                        <a:effectLst/>
                        <a:latin typeface="Graphik" panose="020B0503030202060203" pitchFamily="34" charset="0"/>
                      </a:endParaRPr>
                    </a:p>
                    <a:p>
                      <a:pPr lvl="0" algn="l">
                        <a:lnSpc>
                          <a:spcPts val="1200"/>
                        </a:lnSpc>
                        <a:buNone/>
                      </a:pPr>
                      <a:r>
                        <a:rPr lang="en-US" sz="1800">
                          <a:solidFill>
                            <a:srgbClr val="000000"/>
                          </a:solidFill>
                          <a:effectLst/>
                          <a:latin typeface="Graphik" panose="020B0503030202060203" pitchFamily="34" charset="0"/>
                        </a:rPr>
                        <a:t>Aging &amp; Independence (AGE)</a:t>
                      </a:r>
                    </a:p>
                  </a:txBody>
                  <a:tcPr marL="57150" marR="57150" marT="28575" marB="28575" anchor="ctr"/>
                </a:tc>
                <a:tc>
                  <a:txBody>
                    <a:bodyPr/>
                    <a:lstStyle/>
                    <a:p>
                      <a:pPr marL="285750" lvl="0" indent="-285750" algn="l">
                        <a:lnSpc>
                          <a:spcPct val="100000"/>
                        </a:lnSpc>
                        <a:buFont typeface="Arial"/>
                        <a:buChar char="•"/>
                      </a:pPr>
                      <a:r>
                        <a:rPr lang="en-US" sz="1800" i="1" kern="1200">
                          <a:solidFill>
                            <a:srgbClr val="000000"/>
                          </a:solidFill>
                          <a:effectLst/>
                          <a:latin typeface="Graphik" panose="020B0503030202060203" pitchFamily="34" charset="0"/>
                          <a:ea typeface="+mn-ea"/>
                          <a:cs typeface="+mn-cs"/>
                        </a:rPr>
                        <a:t>Providers need to work with their ASAPs to understand EVV Compliance.</a:t>
                      </a:r>
                    </a:p>
                  </a:txBody>
                  <a:tcPr marL="57150" marR="57150" marT="28575" marB="28575" anchor="ctr"/>
                </a:tc>
                <a:extLst>
                  <a:ext uri="{0D108BD9-81ED-4DB2-BD59-A6C34878D82A}">
                    <a16:rowId xmlns:a16="http://schemas.microsoft.com/office/drawing/2014/main" val="3933373949"/>
                  </a:ext>
                </a:extLst>
              </a:tr>
              <a:tr h="803981">
                <a:tc>
                  <a:txBody>
                    <a:bodyPr/>
                    <a:lstStyle/>
                    <a:p>
                      <a:pPr marL="0" marR="0" lvl="0" indent="0" algn="l">
                        <a:lnSpc>
                          <a:spcPct val="100000"/>
                        </a:lnSpc>
                        <a:spcBef>
                          <a:spcPts val="0"/>
                        </a:spcBef>
                        <a:spcAft>
                          <a:spcPts val="0"/>
                        </a:spcAft>
                        <a:buNone/>
                      </a:pPr>
                      <a:r>
                        <a:rPr lang="en-US" sz="1800" u="none" strike="noStrike" noProof="0">
                          <a:solidFill>
                            <a:srgbClr val="000000"/>
                          </a:solidFill>
                          <a:effectLst/>
                          <a:latin typeface="Graphik" panose="020B0503030202060203" pitchFamily="34" charset="0"/>
                        </a:rPr>
                        <a:t>Managed Care Entities (MCE)</a:t>
                      </a:r>
                    </a:p>
                    <a:p>
                      <a:pPr lvl="0" algn="l">
                        <a:lnSpc>
                          <a:spcPts val="1200"/>
                        </a:lnSpc>
                        <a:buNone/>
                      </a:pPr>
                      <a:endParaRPr lang="en-US" sz="1800">
                        <a:solidFill>
                          <a:srgbClr val="000000"/>
                        </a:solidFill>
                        <a:effectLst/>
                        <a:latin typeface="Graphik" panose="020B0503030202060203" pitchFamily="34" charset="0"/>
                      </a:endParaRPr>
                    </a:p>
                  </a:txBody>
                  <a:tcPr marL="57150" marR="57150" marT="28575" marB="28575" anchor="ctr">
                    <a:solidFill>
                      <a:srgbClr val="F7F7F7"/>
                    </a:solidFill>
                  </a:tcPr>
                </a:tc>
                <a:tc>
                  <a:txBody>
                    <a:bodyPr/>
                    <a:lstStyle/>
                    <a:p>
                      <a:pPr marL="285750" lvl="0" indent="-285750">
                        <a:buClr>
                          <a:srgbClr val="000000"/>
                        </a:buClr>
                        <a:buFont typeface="Arial,Sans-Serif" panose="020B0604020202020204" pitchFamily="34" charset="0"/>
                        <a:buChar char="•"/>
                      </a:pPr>
                      <a:r>
                        <a:rPr lang="en-US" sz="1800" i="1" u="none" strike="noStrike" noProof="0">
                          <a:solidFill>
                            <a:srgbClr val="000000"/>
                          </a:solidFill>
                          <a:effectLst/>
                          <a:latin typeface="Graphik" panose="020B0503030202060203" pitchFamily="34" charset="0"/>
                        </a:rPr>
                        <a:t>Providers need to work with their MCEs to understand EVV Compliance for their payer.</a:t>
                      </a:r>
                    </a:p>
                    <a:p>
                      <a:pPr marL="342900" lvl="0" indent="-342900" algn="l">
                        <a:lnSpc>
                          <a:spcPts val="1200"/>
                        </a:lnSpc>
                        <a:buFont typeface="Arial" panose="020B0604020202020204" pitchFamily="34" charset="0"/>
                        <a:buChar char="•"/>
                      </a:pPr>
                      <a:endParaRPr lang="en-US" sz="1800" i="1" u="sng" strike="noStrike">
                        <a:solidFill>
                          <a:srgbClr val="0563C1"/>
                        </a:solidFill>
                        <a:effectLst/>
                        <a:latin typeface="Graphik" panose="020B0503030202060203" pitchFamily="34" charset="0"/>
                      </a:endParaRPr>
                    </a:p>
                  </a:txBody>
                  <a:tcPr marL="57150" marR="57150" marT="28575" marB="28575" anchor="ctr">
                    <a:solidFill>
                      <a:srgbClr val="F7F7F7"/>
                    </a:solidFill>
                  </a:tcPr>
                </a:tc>
                <a:extLst>
                  <a:ext uri="{0D108BD9-81ED-4DB2-BD59-A6C34878D82A}">
                    <a16:rowId xmlns:a16="http://schemas.microsoft.com/office/drawing/2014/main" val="2399307355"/>
                  </a:ext>
                </a:extLst>
              </a:tr>
            </a:tbl>
          </a:graphicData>
        </a:graphic>
      </p:graphicFrame>
      <p:sp>
        <p:nvSpPr>
          <p:cNvPr id="5" name="Slide Number Placeholder 4">
            <a:extLst>
              <a:ext uri="{FF2B5EF4-FFF2-40B4-BE49-F238E27FC236}">
                <a16:creationId xmlns:a16="http://schemas.microsoft.com/office/drawing/2014/main" id="{E8EB8B5F-D8CA-93F0-B017-9FACF46367EC}"/>
              </a:ext>
            </a:extLst>
          </p:cNvPr>
          <p:cNvSpPr>
            <a:spLocks noGrp="1"/>
          </p:cNvSpPr>
          <p:nvPr>
            <p:ph type="sldNum" sz="quarter" idx="12"/>
          </p:nvPr>
        </p:nvSpPr>
        <p:spPr/>
        <p:txBody>
          <a:bodyPr/>
          <a:lstStyle/>
          <a:p>
            <a:pPr lvl="0"/>
            <a:fld id="{D10B605A-B877-4B67-B9FD-DE737AC6273F}" type="slidenum">
              <a:rPr lang="en-US" noProof="0" smtClean="0"/>
              <a:pPr lvl="0"/>
              <a:t>50</a:t>
            </a:fld>
            <a:endParaRPr lang="en-US" noProof="0"/>
          </a:p>
        </p:txBody>
      </p:sp>
    </p:spTree>
    <p:extLst>
      <p:ext uri="{BB962C8B-B14F-4D97-AF65-F5344CB8AC3E}">
        <p14:creationId xmlns:p14="http://schemas.microsoft.com/office/powerpoint/2010/main" val="2049520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DAA38-C105-E720-152A-68F9FB3F4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A4A57-34EE-731B-110B-36AF9BDCC1C3}"/>
              </a:ext>
            </a:extLst>
          </p:cNvPr>
          <p:cNvSpPr>
            <a:spLocks noGrp="1"/>
          </p:cNvSpPr>
          <p:nvPr>
            <p:ph type="title"/>
          </p:nvPr>
        </p:nvSpPr>
        <p:spPr>
          <a:xfrm>
            <a:off x="341746" y="282603"/>
            <a:ext cx="11111346" cy="662782"/>
          </a:xfrm>
          <a:prstGeom prst="rect">
            <a:avLst/>
          </a:prstGeom>
        </p:spPr>
        <p:txBody>
          <a:bodyPr anchor="t"/>
          <a:lstStyle/>
          <a:p>
            <a:r>
              <a:rPr lang="en-US" sz="3200"/>
              <a:t>Contacts &amp; Resources</a:t>
            </a:r>
          </a:p>
        </p:txBody>
      </p:sp>
      <p:sp>
        <p:nvSpPr>
          <p:cNvPr id="4" name="TextBox 3">
            <a:extLst>
              <a:ext uri="{FF2B5EF4-FFF2-40B4-BE49-F238E27FC236}">
                <a16:creationId xmlns:a16="http://schemas.microsoft.com/office/drawing/2014/main" id="{09E65774-374F-5A92-D7D9-CCFBF484C821}"/>
              </a:ext>
            </a:extLst>
          </p:cNvPr>
          <p:cNvSpPr txBox="1"/>
          <p:nvPr/>
        </p:nvSpPr>
        <p:spPr>
          <a:xfrm>
            <a:off x="510626" y="1295796"/>
            <a:ext cx="10773586" cy="5078313"/>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US"/>
              <a:t>For the FFS HH, GAFC, and ABI/MFP Waivers Programs Hard Edits Cheat Sheet, presentation from the Hard Edits Preparation Training Session, and other helpful materials, navigate to </a:t>
            </a:r>
            <a:r>
              <a:rPr lang="en-US" u="sng">
                <a:hlinkClick r:id="rId3"/>
              </a:rPr>
              <a:t>Electronic Visit Verification for Agency-based Providers | Mass.gov</a:t>
            </a:r>
            <a:r>
              <a:rPr lang="en-US"/>
              <a:t>.  </a:t>
            </a:r>
          </a:p>
          <a:p>
            <a:pPr marL="285750" indent="-285750" fontAlgn="base">
              <a:buFont typeface="Arial" panose="020B0604020202020204" pitchFamily="34" charset="0"/>
              <a:buChar char="•"/>
            </a:pPr>
            <a:endParaRPr lang="en-US"/>
          </a:p>
          <a:p>
            <a:pPr marL="285750" indent="-285750" fontAlgn="base">
              <a:buFont typeface="Arial" panose="020B0604020202020204" pitchFamily="34" charset="0"/>
              <a:buChar char="•"/>
            </a:pPr>
            <a:r>
              <a:rPr lang="en-US"/>
              <a:t>For technical help in using the </a:t>
            </a:r>
            <a:r>
              <a:rPr lang="en-US" err="1"/>
              <a:t>Sandata</a:t>
            </a:r>
            <a:r>
              <a:rPr lang="en-US"/>
              <a:t> EVV portal or Aggregator, please contact Customer Support through at </a:t>
            </a:r>
            <a:r>
              <a:rPr lang="en-US" u="sng">
                <a:hlinkClick r:id="rId4"/>
              </a:rPr>
              <a:t>Contact and Support | </a:t>
            </a:r>
            <a:r>
              <a:rPr lang="en-US" u="sng" err="1">
                <a:hlinkClick r:id="rId4"/>
              </a:rPr>
              <a:t>HHAeXchange</a:t>
            </a:r>
            <a:r>
              <a:rPr lang="en-US" u="sng">
                <a:hlinkClick r:id="rId4"/>
              </a:rPr>
              <a:t> Knowledge Base.</a:t>
            </a:r>
            <a:r>
              <a:rPr lang="en-US"/>
              <a:t> You may also call the Customer Support line at 833.511.0164.  </a:t>
            </a:r>
          </a:p>
          <a:p>
            <a:pPr marL="285750" indent="-285750" fontAlgn="base">
              <a:buFont typeface="Arial" panose="020B0604020202020204" pitchFamily="34" charset="0"/>
              <a:buChar char="•"/>
            </a:pPr>
            <a:endParaRPr lang="en-US"/>
          </a:p>
          <a:p>
            <a:pPr marL="285750" indent="-285750" fontAlgn="base">
              <a:buFont typeface="Arial" panose="020B0604020202020204" pitchFamily="34" charset="0"/>
              <a:buChar char="•"/>
            </a:pPr>
            <a:r>
              <a:rPr lang="en-US"/>
              <a:t>For virtual training for both </a:t>
            </a:r>
            <a:r>
              <a:rPr lang="en-US" err="1"/>
              <a:t>Sandata</a:t>
            </a:r>
            <a:r>
              <a:rPr lang="en-US"/>
              <a:t> EVV and the Aggregator, please sign in to the </a:t>
            </a:r>
            <a:r>
              <a:rPr lang="en-US" err="1"/>
              <a:t>HHAeXchange</a:t>
            </a:r>
            <a:r>
              <a:rPr lang="en-US"/>
              <a:t> University, </a:t>
            </a:r>
            <a:r>
              <a:rPr lang="en-US" err="1">
                <a:hlinkClick r:id="rId5"/>
              </a:rPr>
              <a:t>HHAeXchange</a:t>
            </a:r>
            <a:r>
              <a:rPr lang="en-US">
                <a:hlinkClick r:id="rId5"/>
              </a:rPr>
              <a:t> University</a:t>
            </a:r>
            <a:r>
              <a:rPr lang="en-US"/>
              <a:t>. </a:t>
            </a:r>
          </a:p>
          <a:p>
            <a:pPr marL="285750" indent="-285750" fontAlgn="base">
              <a:buFont typeface="Arial" panose="020B0604020202020204" pitchFamily="34" charset="0"/>
              <a:buChar char="•"/>
            </a:pPr>
            <a:endParaRPr lang="en-US"/>
          </a:p>
          <a:p>
            <a:pPr marL="285750" indent="-285750" fontAlgn="base">
              <a:buFont typeface="Arial" panose="020B0604020202020204" pitchFamily="34" charset="0"/>
              <a:buChar char="•"/>
            </a:pPr>
            <a:r>
              <a:rPr lang="en-US"/>
              <a:t>For general questions about the Massachusetts EVV program, please email </a:t>
            </a:r>
            <a:r>
              <a:rPr lang="en-US" u="sng">
                <a:hlinkClick r:id="rId6"/>
              </a:rPr>
              <a:t>EVVfeedback@Mass.gov</a:t>
            </a:r>
            <a:r>
              <a:rPr lang="en-US"/>
              <a:t>.  You can also visit the </a:t>
            </a:r>
            <a:r>
              <a:rPr lang="en-US" u="sng">
                <a:hlinkClick r:id="rId7"/>
              </a:rPr>
              <a:t>MA-EOHHS EVV website</a:t>
            </a:r>
            <a:r>
              <a:rPr lang="en-US"/>
              <a:t> for more information.     </a:t>
            </a:r>
          </a:p>
          <a:p>
            <a:endParaRPr lang="en-US">
              <a:ea typeface="+mn-lt"/>
              <a:cs typeface="+mn-lt"/>
            </a:endParaRPr>
          </a:p>
          <a:p>
            <a:pPr marL="342900" indent="-342900">
              <a:buFont typeface="Arial" panose="020B0604020202020204" pitchFamily="34" charset="0"/>
              <a:buChar char="•"/>
            </a:pPr>
            <a:r>
              <a:rPr lang="en-US">
                <a:ea typeface="Lato"/>
                <a:cs typeface="Lato"/>
              </a:rPr>
              <a:t>For assistance with your Remittance Advice or claim processing, please contact the </a:t>
            </a:r>
            <a:r>
              <a:rPr lang="en-US"/>
              <a:t>LTSS Provider Service Center at (844) 368-5184 or email </a:t>
            </a:r>
            <a:r>
              <a:rPr lang="en-US" u="sng">
                <a:solidFill>
                  <a:srgbClr val="0563C1"/>
                </a:solidFill>
              </a:rPr>
              <a:t>support@masshealthltss.com</a:t>
            </a:r>
            <a:r>
              <a:rPr lang="en-US"/>
              <a:t>.</a:t>
            </a:r>
            <a:r>
              <a:rPr lang="en-US">
                <a:ea typeface="Lato"/>
                <a:cs typeface="Lato"/>
              </a:rPr>
              <a:t> </a:t>
            </a:r>
          </a:p>
          <a:p>
            <a:endParaRPr lang="en-US" i="1">
              <a:ea typeface="Lato" panose="020F0502020204030203" pitchFamily="34" charset="0"/>
              <a:cs typeface="Lato" panose="020F0502020204030203" pitchFamily="34" charset="0"/>
            </a:endParaRPr>
          </a:p>
        </p:txBody>
      </p:sp>
      <p:sp>
        <p:nvSpPr>
          <p:cNvPr id="3" name="Slide Number Placeholder 4">
            <a:extLst>
              <a:ext uri="{FF2B5EF4-FFF2-40B4-BE49-F238E27FC236}">
                <a16:creationId xmlns:a16="http://schemas.microsoft.com/office/drawing/2014/main" id="{C9869A7E-A1BA-ED7F-C834-DD277BE65037}"/>
              </a:ext>
            </a:extLst>
          </p:cNvPr>
          <p:cNvSpPr>
            <a:spLocks noGrp="1"/>
          </p:cNvSpPr>
          <p:nvPr>
            <p:ph type="sldNum" sz="quarter" idx="12"/>
          </p:nvPr>
        </p:nvSpPr>
        <p:spPr>
          <a:xfrm>
            <a:off x="870989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93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B086-DEB7-AC50-EFEF-AD011EA3C80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A2A7EBE-FF6D-ED0B-4FC0-FFBC1EBD1FE0}"/>
              </a:ext>
            </a:extLst>
          </p:cNvPr>
          <p:cNvSpPr>
            <a:spLocks noGrp="1"/>
          </p:cNvSpPr>
          <p:nvPr>
            <p:ph type="title"/>
          </p:nvPr>
        </p:nvSpPr>
        <p:spPr>
          <a:xfrm>
            <a:off x="341746" y="282603"/>
            <a:ext cx="11111346" cy="662782"/>
          </a:xfrm>
        </p:spPr>
        <p:txBody>
          <a:bodyPr anchor="t"/>
          <a:lstStyle/>
          <a:p>
            <a:r>
              <a:rPr lang="en-US" sz="3200"/>
              <a:t>MA EVV FFS Live Webinar Schedule</a:t>
            </a:r>
          </a:p>
        </p:txBody>
      </p:sp>
      <p:graphicFrame>
        <p:nvGraphicFramePr>
          <p:cNvPr id="5" name="Table 4">
            <a:extLst>
              <a:ext uri="{FF2B5EF4-FFF2-40B4-BE49-F238E27FC236}">
                <a16:creationId xmlns:a16="http://schemas.microsoft.com/office/drawing/2014/main" id="{F8BBB0DB-C252-49DD-B83B-EB7F1C764F8D}"/>
              </a:ext>
            </a:extLst>
          </p:cNvPr>
          <p:cNvGraphicFramePr>
            <a:graphicFrameLocks noGrp="1"/>
          </p:cNvGraphicFramePr>
          <p:nvPr>
            <p:extLst>
              <p:ext uri="{D42A27DB-BD31-4B8C-83A1-F6EECF244321}">
                <p14:modId xmlns:p14="http://schemas.microsoft.com/office/powerpoint/2010/main" val="1788487349"/>
              </p:ext>
            </p:extLst>
          </p:nvPr>
        </p:nvGraphicFramePr>
        <p:xfrm>
          <a:off x="1426647" y="1438904"/>
          <a:ext cx="9349289" cy="2910817"/>
        </p:xfrm>
        <a:graphic>
          <a:graphicData uri="http://schemas.openxmlformats.org/drawingml/2006/table">
            <a:tbl>
              <a:tblPr firstRow="1" bandRow="1">
                <a:tableStyleId>{5940675A-B579-460E-94D1-54222C63F5DA}</a:tableStyleId>
              </a:tblPr>
              <a:tblGrid>
                <a:gridCol w="2306347">
                  <a:extLst>
                    <a:ext uri="{9D8B030D-6E8A-4147-A177-3AD203B41FA5}">
                      <a16:colId xmlns:a16="http://schemas.microsoft.com/office/drawing/2014/main" val="1385862735"/>
                    </a:ext>
                  </a:extLst>
                </a:gridCol>
                <a:gridCol w="2368298">
                  <a:extLst>
                    <a:ext uri="{9D8B030D-6E8A-4147-A177-3AD203B41FA5}">
                      <a16:colId xmlns:a16="http://schemas.microsoft.com/office/drawing/2014/main" val="679841033"/>
                    </a:ext>
                  </a:extLst>
                </a:gridCol>
                <a:gridCol w="2337322">
                  <a:extLst>
                    <a:ext uri="{9D8B030D-6E8A-4147-A177-3AD203B41FA5}">
                      <a16:colId xmlns:a16="http://schemas.microsoft.com/office/drawing/2014/main" val="2167098184"/>
                    </a:ext>
                  </a:extLst>
                </a:gridCol>
                <a:gridCol w="2337322">
                  <a:extLst>
                    <a:ext uri="{9D8B030D-6E8A-4147-A177-3AD203B41FA5}">
                      <a16:colId xmlns:a16="http://schemas.microsoft.com/office/drawing/2014/main" val="205738525"/>
                    </a:ext>
                  </a:extLst>
                </a:gridCol>
              </a:tblGrid>
              <a:tr h="528193">
                <a:tc>
                  <a:txBody>
                    <a:bodyPr/>
                    <a:lstStyle/>
                    <a:p>
                      <a:pPr algn="ctr"/>
                      <a:r>
                        <a:rPr lang="en-US" sz="2000" b="1">
                          <a:solidFill>
                            <a:schemeClr val="bg1"/>
                          </a:solidFill>
                          <a:latin typeface="Graphik" panose="020B0503030202060203" pitchFamily="34" charset="0"/>
                          <a:ea typeface="Lato" panose="020F0502020204030203" pitchFamily="34" charset="0"/>
                          <a:cs typeface="Lato" panose="020F0502020204030203" pitchFamily="34" charset="0"/>
                        </a:rPr>
                        <a:t>Session </a:t>
                      </a:r>
                    </a:p>
                  </a:txBody>
                  <a:tcPr anchor="ctr">
                    <a:solidFill>
                      <a:srgbClr val="274E88"/>
                    </a:solidFill>
                  </a:tcPr>
                </a:tc>
                <a:tc>
                  <a:txBody>
                    <a:bodyPr/>
                    <a:lstStyle/>
                    <a:p>
                      <a:pPr algn="ctr"/>
                      <a:r>
                        <a:rPr lang="en-US" sz="2000" b="1">
                          <a:solidFill>
                            <a:schemeClr val="bg1"/>
                          </a:solidFill>
                          <a:latin typeface="Graphik" panose="020B0503030202060203" pitchFamily="34" charset="0"/>
                          <a:ea typeface="Lato" panose="020F0502020204030203" pitchFamily="34" charset="0"/>
                          <a:cs typeface="Lato" panose="020F0502020204030203" pitchFamily="34" charset="0"/>
                        </a:rPr>
                        <a:t>Date</a:t>
                      </a:r>
                    </a:p>
                  </a:txBody>
                  <a:tcPr anchor="ctr">
                    <a:solidFill>
                      <a:srgbClr val="274E88"/>
                    </a:solidFill>
                  </a:tcPr>
                </a:tc>
                <a:tc>
                  <a:txBody>
                    <a:bodyPr/>
                    <a:lstStyle/>
                    <a:p>
                      <a:pPr algn="ctr"/>
                      <a:r>
                        <a:rPr lang="en-US" sz="2000" b="1">
                          <a:solidFill>
                            <a:schemeClr val="bg1"/>
                          </a:solidFill>
                          <a:latin typeface="Graphik" panose="020B0503030202060203" pitchFamily="34" charset="0"/>
                          <a:ea typeface="Lato" panose="020F0502020204030203" pitchFamily="34" charset="0"/>
                          <a:cs typeface="Lato" panose="020F0502020204030203" pitchFamily="34" charset="0"/>
                        </a:rPr>
                        <a:t>Time</a:t>
                      </a:r>
                    </a:p>
                  </a:txBody>
                  <a:tcPr anchor="ctr">
                    <a:solidFill>
                      <a:srgbClr val="274E88"/>
                    </a:solidFill>
                  </a:tcPr>
                </a:tc>
                <a:tc>
                  <a:txBody>
                    <a:bodyPr/>
                    <a:lstStyle/>
                    <a:p>
                      <a:pPr lvl="0" algn="ctr">
                        <a:buNone/>
                      </a:pPr>
                      <a:r>
                        <a:rPr lang="en-US" sz="2000" b="1">
                          <a:solidFill>
                            <a:schemeClr val="bg1"/>
                          </a:solidFill>
                          <a:latin typeface="Graphik"/>
                          <a:ea typeface="Lato"/>
                          <a:cs typeface="Lato"/>
                        </a:rPr>
                        <a:t>Registration Link</a:t>
                      </a:r>
                    </a:p>
                  </a:txBody>
                  <a:tcPr anchor="ctr">
                    <a:solidFill>
                      <a:srgbClr val="274E88"/>
                    </a:solidFill>
                  </a:tcPr>
                </a:tc>
                <a:extLst>
                  <a:ext uri="{0D108BD9-81ED-4DB2-BD59-A6C34878D82A}">
                    <a16:rowId xmlns:a16="http://schemas.microsoft.com/office/drawing/2014/main" val="3964902649"/>
                  </a:ext>
                </a:extLst>
              </a:tr>
              <a:tr h="794208">
                <a:tc>
                  <a:txBody>
                    <a:bodyPr/>
                    <a:lstStyle/>
                    <a:p>
                      <a:r>
                        <a:rPr lang="en-US" sz="2000" i="1">
                          <a:latin typeface="Graphik"/>
                          <a:ea typeface="Lato"/>
                          <a:cs typeface="Lato"/>
                        </a:rPr>
                        <a:t>Session #1</a:t>
                      </a:r>
                    </a:p>
                  </a:txBody>
                  <a:tcPr>
                    <a:solidFill>
                      <a:schemeClr val="bg1">
                        <a:lumMod val="85000"/>
                      </a:schemeClr>
                    </a:solidFill>
                  </a:tcPr>
                </a:tc>
                <a:tc>
                  <a:txBody>
                    <a:bodyPr/>
                    <a:lstStyle/>
                    <a:p>
                      <a:r>
                        <a:rPr lang="en-US" sz="2000" i="1">
                          <a:latin typeface="Graphik"/>
                          <a:ea typeface="Lato"/>
                          <a:cs typeface="Lato"/>
                        </a:rPr>
                        <a:t>April 30, 2026 </a:t>
                      </a:r>
                    </a:p>
                  </a:txBody>
                  <a:tcPr>
                    <a:solidFill>
                      <a:schemeClr val="bg1">
                        <a:lumMod val="85000"/>
                      </a:schemeClr>
                    </a:solidFill>
                  </a:tcPr>
                </a:tc>
                <a:tc>
                  <a:txBody>
                    <a:bodyPr/>
                    <a:lstStyle/>
                    <a:p>
                      <a:r>
                        <a:rPr lang="en-US" sz="2000" i="1">
                          <a:latin typeface="Graphik"/>
                          <a:ea typeface="Lato"/>
                          <a:cs typeface="Lato"/>
                        </a:rPr>
                        <a:t>10am – 11am ET</a:t>
                      </a:r>
                    </a:p>
                  </a:txBody>
                  <a:tcPr>
                    <a:solidFill>
                      <a:schemeClr val="bg1">
                        <a:lumMod val="85000"/>
                      </a:schemeClr>
                    </a:solidFill>
                  </a:tcPr>
                </a:tc>
                <a:tc>
                  <a:txBody>
                    <a:bodyPr/>
                    <a:lstStyle/>
                    <a:p>
                      <a:pPr lvl="0">
                        <a:buNone/>
                      </a:pPr>
                      <a:endParaRPr lang="en-US" sz="2000" b="0" i="0" u="none" strike="noStrike" noProof="0"/>
                    </a:p>
                  </a:txBody>
                  <a:tcPr>
                    <a:solidFill>
                      <a:schemeClr val="bg1">
                        <a:lumMod val="85000"/>
                      </a:schemeClr>
                    </a:solidFill>
                  </a:tcPr>
                </a:tc>
                <a:extLst>
                  <a:ext uri="{0D108BD9-81ED-4DB2-BD59-A6C34878D82A}">
                    <a16:rowId xmlns:a16="http://schemas.microsoft.com/office/drawing/2014/main" val="76016154"/>
                  </a:ext>
                </a:extLst>
              </a:tr>
              <a:tr h="794208">
                <a:tc>
                  <a:txBody>
                    <a:bodyPr/>
                    <a:lstStyle/>
                    <a:p>
                      <a:r>
                        <a:rPr lang="en-US" sz="2000" i="1">
                          <a:latin typeface="Graphik"/>
                          <a:ea typeface="Lato"/>
                          <a:cs typeface="Lato"/>
                        </a:rPr>
                        <a:t>Session #2</a:t>
                      </a:r>
                    </a:p>
                  </a:txBody>
                  <a:tcPr>
                    <a:solidFill>
                      <a:schemeClr val="bg1">
                        <a:lumMod val="85000"/>
                      </a:schemeClr>
                    </a:solidFill>
                  </a:tcPr>
                </a:tc>
                <a:tc>
                  <a:txBody>
                    <a:bodyPr/>
                    <a:lstStyle/>
                    <a:p>
                      <a:r>
                        <a:rPr lang="en-US" sz="2000" i="1">
                          <a:latin typeface="Graphik"/>
                          <a:ea typeface="Lato"/>
                          <a:cs typeface="Lato"/>
                        </a:rPr>
                        <a:t>Today</a:t>
                      </a:r>
                    </a:p>
                    <a:p>
                      <a:pPr lvl="0">
                        <a:buNone/>
                      </a:pPr>
                      <a:r>
                        <a:rPr lang="en-US" sz="2000" i="1">
                          <a:latin typeface="Graphik"/>
                          <a:ea typeface="Lato"/>
                          <a:cs typeface="Lato"/>
                        </a:rPr>
                        <a:t>June 4, 2026</a:t>
                      </a:r>
                    </a:p>
                  </a:txBody>
                  <a:tcPr>
                    <a:solidFill>
                      <a:schemeClr val="bg1">
                        <a:lumMod val="85000"/>
                      </a:schemeClr>
                    </a:solidFill>
                  </a:tcPr>
                </a:tc>
                <a:tc>
                  <a:txBody>
                    <a:bodyPr/>
                    <a:lstStyle/>
                    <a:p>
                      <a:r>
                        <a:rPr lang="en-US" sz="2000" i="1">
                          <a:latin typeface="Graphik"/>
                          <a:ea typeface="Lato"/>
                          <a:cs typeface="Lato"/>
                        </a:rPr>
                        <a:t>2pm – 3pm ET</a:t>
                      </a:r>
                    </a:p>
                  </a:txBody>
                  <a:tcPr>
                    <a:solidFill>
                      <a:schemeClr val="bg1">
                        <a:lumMod val="85000"/>
                      </a:schemeClr>
                    </a:solidFill>
                  </a:tcPr>
                </a:tc>
                <a:tc>
                  <a:txBody>
                    <a:bodyPr/>
                    <a:lstStyle/>
                    <a:p>
                      <a:pPr lvl="0">
                        <a:buNone/>
                      </a:pPr>
                      <a:endParaRPr lang="en-US" sz="2000" b="0" i="0" u="none" strike="noStrike" noProof="0"/>
                    </a:p>
                  </a:txBody>
                  <a:tcPr>
                    <a:solidFill>
                      <a:schemeClr val="bg1">
                        <a:lumMod val="85000"/>
                      </a:schemeClr>
                    </a:solidFill>
                  </a:tcPr>
                </a:tc>
                <a:extLst>
                  <a:ext uri="{0D108BD9-81ED-4DB2-BD59-A6C34878D82A}">
                    <a16:rowId xmlns:a16="http://schemas.microsoft.com/office/drawing/2014/main" val="4103243779"/>
                  </a:ext>
                </a:extLst>
              </a:tr>
              <a:tr h="794208">
                <a:tc>
                  <a:txBody>
                    <a:bodyPr/>
                    <a:lstStyle/>
                    <a:p>
                      <a:r>
                        <a:rPr lang="en-US" sz="2000">
                          <a:latin typeface="Graphik" panose="020B0503030202060203" pitchFamily="34" charset="0"/>
                          <a:ea typeface="Lato" panose="020F0502020204030203" pitchFamily="34" charset="0"/>
                          <a:cs typeface="Lato" panose="020F0502020204030203" pitchFamily="34" charset="0"/>
                        </a:rPr>
                        <a:t>Session #3</a:t>
                      </a:r>
                    </a:p>
                  </a:txBody>
                  <a:tcPr/>
                </a:tc>
                <a:tc>
                  <a:txBody>
                    <a:bodyPr/>
                    <a:lstStyle/>
                    <a:p>
                      <a:r>
                        <a:rPr lang="en-US" sz="2000">
                          <a:latin typeface="Graphik" panose="020B0503030202060203" pitchFamily="34" charset="0"/>
                          <a:ea typeface="Lato" panose="020F0502020204030203" pitchFamily="34" charset="0"/>
                          <a:cs typeface="Lato" panose="020F0502020204030203" pitchFamily="34" charset="0"/>
                        </a:rPr>
                        <a:t>June 25, 2026</a:t>
                      </a:r>
                    </a:p>
                  </a:txBody>
                  <a:tcPr/>
                </a:tc>
                <a:tc>
                  <a:txBody>
                    <a:bodyPr/>
                    <a:lstStyle/>
                    <a:p>
                      <a:r>
                        <a:rPr lang="en-US" sz="2000">
                          <a:latin typeface="Graphik"/>
                          <a:ea typeface="Lato"/>
                          <a:cs typeface="Lato"/>
                        </a:rPr>
                        <a:t>2pm – 3pm ET</a:t>
                      </a:r>
                    </a:p>
                  </a:txBody>
                  <a:tcPr/>
                </a:tc>
                <a:tc>
                  <a:txBody>
                    <a:bodyPr/>
                    <a:lstStyle/>
                    <a:p>
                      <a:pPr lvl="0">
                        <a:buNone/>
                      </a:pPr>
                      <a:r>
                        <a:rPr lang="en-US" sz="2000" b="0" i="0" u="none" strike="noStrike" noProof="0">
                          <a:hlinkClick r:id="rId3"/>
                        </a:rPr>
                        <a:t>Webinar Registration - Zoom</a:t>
                      </a:r>
                      <a:endParaRPr lang="en-US"/>
                    </a:p>
                  </a:txBody>
                  <a:tcPr/>
                </a:tc>
                <a:extLst>
                  <a:ext uri="{0D108BD9-81ED-4DB2-BD59-A6C34878D82A}">
                    <a16:rowId xmlns:a16="http://schemas.microsoft.com/office/drawing/2014/main" val="3250204406"/>
                  </a:ext>
                </a:extLst>
              </a:tr>
            </a:tbl>
          </a:graphicData>
        </a:graphic>
      </p:graphicFrame>
      <p:sp>
        <p:nvSpPr>
          <p:cNvPr id="4" name="Text Placeholder 12">
            <a:extLst>
              <a:ext uri="{FF2B5EF4-FFF2-40B4-BE49-F238E27FC236}">
                <a16:creationId xmlns:a16="http://schemas.microsoft.com/office/drawing/2014/main" id="{D0C1E24E-BE23-C038-FCD8-36E2B2E1D0C4}"/>
              </a:ext>
            </a:extLst>
          </p:cNvPr>
          <p:cNvSpPr txBox="1">
            <a:spLocks/>
          </p:cNvSpPr>
          <p:nvPr/>
        </p:nvSpPr>
        <p:spPr>
          <a:xfrm>
            <a:off x="341746" y="5181002"/>
            <a:ext cx="11397672" cy="1049936"/>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b="1" i="1">
                <a:ea typeface="Lato"/>
                <a:cs typeface="Segoe UI"/>
              </a:rPr>
              <a:t>Special Note: </a:t>
            </a:r>
            <a:r>
              <a:rPr lang="en-US" sz="1600" i="1">
                <a:ea typeface="Lato"/>
                <a:cs typeface="Segoe UI"/>
              </a:rPr>
              <a:t>Any additional live training opportunities post Session #3 will continue to be communicated via program channels to support providers in the transition to hard edits. </a:t>
            </a:r>
            <a:endParaRPr lang="en-US" sz="2000" i="1">
              <a:ea typeface="Lato"/>
              <a:cs typeface="Lato"/>
            </a:endParaRPr>
          </a:p>
        </p:txBody>
      </p:sp>
      <p:sp>
        <p:nvSpPr>
          <p:cNvPr id="3" name="Slide Number Placeholder 2">
            <a:extLst>
              <a:ext uri="{FF2B5EF4-FFF2-40B4-BE49-F238E27FC236}">
                <a16:creationId xmlns:a16="http://schemas.microsoft.com/office/drawing/2014/main" id="{C8E3EE48-68B1-A182-AD8E-1CE4220AE340}"/>
              </a:ext>
            </a:extLst>
          </p:cNvPr>
          <p:cNvSpPr>
            <a:spLocks noGrp="1"/>
          </p:cNvSpPr>
          <p:nvPr>
            <p:ph type="sldNum" sz="quarter" idx="12"/>
          </p:nvPr>
        </p:nvSpPr>
        <p:spPr/>
        <p:txBody>
          <a:bodyPr/>
          <a:lstStyle/>
          <a:p>
            <a:fld id="{BC7E7E6F-F638-CD49-8945-BA6D25B36006}" type="slidenum">
              <a:rPr lang="en-US" smtClean="0"/>
              <a:pPr/>
              <a:t>52</a:t>
            </a:fld>
            <a:endParaRPr lang="en-US"/>
          </a:p>
        </p:txBody>
      </p:sp>
    </p:spTree>
    <p:extLst>
      <p:ext uri="{BB962C8B-B14F-4D97-AF65-F5344CB8AC3E}">
        <p14:creationId xmlns:p14="http://schemas.microsoft.com/office/powerpoint/2010/main" val="1973010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3C35-FA7D-1313-5C2F-D2F5625244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42F9F4-FE6D-19EC-3B47-17C56651547B}"/>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7440A36-1A86-4001-FF11-71350C4BA4B0}"/>
              </a:ext>
            </a:extLst>
          </p:cNvPr>
          <p:cNvSpPr>
            <a:spLocks noGrp="1"/>
          </p:cNvSpPr>
          <p:nvPr>
            <p:ph type="title"/>
          </p:nvPr>
        </p:nvSpPr>
        <p:spPr>
          <a:prstGeom prst="rect">
            <a:avLst/>
          </a:prstGeom>
        </p:spPr>
        <p:txBody>
          <a:bodyPr/>
          <a:lstStyle/>
          <a:p>
            <a:pPr lvl="0"/>
            <a:r>
              <a:rPr lang="en-US" noProof="0"/>
              <a:t>Feedback Survey</a:t>
            </a:r>
          </a:p>
        </p:txBody>
      </p:sp>
    </p:spTree>
    <p:extLst>
      <p:ext uri="{BB962C8B-B14F-4D97-AF65-F5344CB8AC3E}">
        <p14:creationId xmlns:p14="http://schemas.microsoft.com/office/powerpoint/2010/main" val="133888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3D02A-20CF-8D45-DD39-207AC893380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15BC6A-F912-FD62-0522-A1F785C7C3F2}"/>
              </a:ext>
            </a:extLst>
          </p:cNvPr>
          <p:cNvSpPr>
            <a:spLocks noGrp="1"/>
          </p:cNvSpPr>
          <p:nvPr>
            <p:ph type="title"/>
          </p:nvPr>
        </p:nvSpPr>
        <p:spPr>
          <a:prstGeom prst="rect">
            <a:avLst/>
          </a:prstGeom>
        </p:spPr>
        <p:txBody>
          <a:bodyPr/>
          <a:lstStyle/>
          <a:p>
            <a:pPr lvl="0"/>
            <a:r>
              <a:rPr lang="en-US" noProof="0"/>
              <a:t>Thank You!</a:t>
            </a:r>
          </a:p>
        </p:txBody>
      </p:sp>
    </p:spTree>
    <p:extLst>
      <p:ext uri="{BB962C8B-B14F-4D97-AF65-F5344CB8AC3E}">
        <p14:creationId xmlns:p14="http://schemas.microsoft.com/office/powerpoint/2010/main" val="3878374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DE54-1240-2137-15D2-9F5A855FB0C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40EDE8-FF80-EA71-8982-AE7E8198E3E3}"/>
              </a:ext>
            </a:extLst>
          </p:cNvPr>
          <p:cNvSpPr>
            <a:spLocks noGrp="1"/>
          </p:cNvSpPr>
          <p:nvPr>
            <p:ph type="title"/>
          </p:nvPr>
        </p:nvSpPr>
        <p:spPr>
          <a:xfrm>
            <a:off x="341746" y="276447"/>
            <a:ext cx="11111346" cy="662782"/>
          </a:xfrm>
        </p:spPr>
        <p:txBody>
          <a:bodyPr anchor="t"/>
          <a:lstStyle/>
          <a:p>
            <a:r>
              <a:rPr lang="en-US" sz="3200"/>
              <a:t>MA EVV FFS Live Webinar Schedule</a:t>
            </a:r>
          </a:p>
        </p:txBody>
      </p:sp>
      <p:graphicFrame>
        <p:nvGraphicFramePr>
          <p:cNvPr id="5" name="Table 4">
            <a:extLst>
              <a:ext uri="{FF2B5EF4-FFF2-40B4-BE49-F238E27FC236}">
                <a16:creationId xmlns:a16="http://schemas.microsoft.com/office/drawing/2014/main" id="{68D52F9C-7521-574A-91CE-05FD3867C46E}"/>
              </a:ext>
            </a:extLst>
          </p:cNvPr>
          <p:cNvGraphicFramePr>
            <a:graphicFrameLocks noGrp="1"/>
          </p:cNvGraphicFramePr>
          <p:nvPr>
            <p:extLst>
              <p:ext uri="{D42A27DB-BD31-4B8C-83A1-F6EECF244321}">
                <p14:modId xmlns:p14="http://schemas.microsoft.com/office/powerpoint/2010/main" val="3782590912"/>
              </p:ext>
            </p:extLst>
          </p:nvPr>
        </p:nvGraphicFramePr>
        <p:xfrm>
          <a:off x="1426647" y="1438904"/>
          <a:ext cx="9349289" cy="2910817"/>
        </p:xfrm>
        <a:graphic>
          <a:graphicData uri="http://schemas.openxmlformats.org/drawingml/2006/table">
            <a:tbl>
              <a:tblPr firstRow="1" bandRow="1">
                <a:tableStyleId>{5940675A-B579-460E-94D1-54222C63F5DA}</a:tableStyleId>
              </a:tblPr>
              <a:tblGrid>
                <a:gridCol w="2306347">
                  <a:extLst>
                    <a:ext uri="{9D8B030D-6E8A-4147-A177-3AD203B41FA5}">
                      <a16:colId xmlns:a16="http://schemas.microsoft.com/office/drawing/2014/main" val="1385862735"/>
                    </a:ext>
                  </a:extLst>
                </a:gridCol>
                <a:gridCol w="2368298">
                  <a:extLst>
                    <a:ext uri="{9D8B030D-6E8A-4147-A177-3AD203B41FA5}">
                      <a16:colId xmlns:a16="http://schemas.microsoft.com/office/drawing/2014/main" val="679841033"/>
                    </a:ext>
                  </a:extLst>
                </a:gridCol>
                <a:gridCol w="2337322">
                  <a:extLst>
                    <a:ext uri="{9D8B030D-6E8A-4147-A177-3AD203B41FA5}">
                      <a16:colId xmlns:a16="http://schemas.microsoft.com/office/drawing/2014/main" val="2167098184"/>
                    </a:ext>
                  </a:extLst>
                </a:gridCol>
                <a:gridCol w="2337322">
                  <a:extLst>
                    <a:ext uri="{9D8B030D-6E8A-4147-A177-3AD203B41FA5}">
                      <a16:colId xmlns:a16="http://schemas.microsoft.com/office/drawing/2014/main" val="205738525"/>
                    </a:ext>
                  </a:extLst>
                </a:gridCol>
              </a:tblGrid>
              <a:tr h="528193">
                <a:tc>
                  <a:txBody>
                    <a:bodyPr/>
                    <a:lstStyle/>
                    <a:p>
                      <a:pPr algn="ctr"/>
                      <a:r>
                        <a:rPr lang="en-US" sz="2000" b="1">
                          <a:solidFill>
                            <a:schemeClr val="bg1"/>
                          </a:solidFill>
                          <a:latin typeface="Graphik" panose="020B0503030202060203" pitchFamily="34" charset="0"/>
                          <a:ea typeface="Lato" panose="020F0502020204030203" pitchFamily="34" charset="0"/>
                          <a:cs typeface="Lato" panose="020F0502020204030203" pitchFamily="34" charset="0"/>
                        </a:rPr>
                        <a:t>Session </a:t>
                      </a:r>
                    </a:p>
                  </a:txBody>
                  <a:tcPr anchor="ctr">
                    <a:solidFill>
                      <a:srgbClr val="274E88"/>
                    </a:solidFill>
                  </a:tcPr>
                </a:tc>
                <a:tc>
                  <a:txBody>
                    <a:bodyPr/>
                    <a:lstStyle/>
                    <a:p>
                      <a:pPr algn="ctr"/>
                      <a:r>
                        <a:rPr lang="en-US" sz="2000" b="1">
                          <a:solidFill>
                            <a:schemeClr val="bg1"/>
                          </a:solidFill>
                          <a:latin typeface="Graphik" panose="020B0503030202060203" pitchFamily="34" charset="0"/>
                          <a:ea typeface="Lato" panose="020F0502020204030203" pitchFamily="34" charset="0"/>
                          <a:cs typeface="Lato" panose="020F0502020204030203" pitchFamily="34" charset="0"/>
                        </a:rPr>
                        <a:t>Date</a:t>
                      </a:r>
                    </a:p>
                  </a:txBody>
                  <a:tcPr anchor="ctr">
                    <a:solidFill>
                      <a:srgbClr val="274E88"/>
                    </a:solidFill>
                  </a:tcPr>
                </a:tc>
                <a:tc>
                  <a:txBody>
                    <a:bodyPr/>
                    <a:lstStyle/>
                    <a:p>
                      <a:pPr algn="ctr"/>
                      <a:r>
                        <a:rPr lang="en-US" sz="2000" b="1">
                          <a:solidFill>
                            <a:schemeClr val="bg1"/>
                          </a:solidFill>
                          <a:latin typeface="Graphik" panose="020B0503030202060203" pitchFamily="34" charset="0"/>
                          <a:ea typeface="Lato" panose="020F0502020204030203" pitchFamily="34" charset="0"/>
                          <a:cs typeface="Lato" panose="020F0502020204030203" pitchFamily="34" charset="0"/>
                        </a:rPr>
                        <a:t>Time</a:t>
                      </a:r>
                    </a:p>
                  </a:txBody>
                  <a:tcPr anchor="ctr">
                    <a:solidFill>
                      <a:srgbClr val="274E88"/>
                    </a:solidFill>
                  </a:tcPr>
                </a:tc>
                <a:tc>
                  <a:txBody>
                    <a:bodyPr/>
                    <a:lstStyle/>
                    <a:p>
                      <a:pPr lvl="0" algn="ctr">
                        <a:buNone/>
                      </a:pPr>
                      <a:r>
                        <a:rPr lang="en-US" sz="2000" b="1">
                          <a:solidFill>
                            <a:schemeClr val="bg1"/>
                          </a:solidFill>
                          <a:latin typeface="Graphik"/>
                          <a:ea typeface="Lato"/>
                          <a:cs typeface="Lato"/>
                        </a:rPr>
                        <a:t>Registration Link</a:t>
                      </a:r>
                    </a:p>
                  </a:txBody>
                  <a:tcPr anchor="ctr">
                    <a:solidFill>
                      <a:srgbClr val="274E88"/>
                    </a:solidFill>
                  </a:tcPr>
                </a:tc>
                <a:extLst>
                  <a:ext uri="{0D108BD9-81ED-4DB2-BD59-A6C34878D82A}">
                    <a16:rowId xmlns:a16="http://schemas.microsoft.com/office/drawing/2014/main" val="3964902649"/>
                  </a:ext>
                </a:extLst>
              </a:tr>
              <a:tr h="794208">
                <a:tc>
                  <a:txBody>
                    <a:bodyPr/>
                    <a:lstStyle/>
                    <a:p>
                      <a:r>
                        <a:rPr lang="en-US" sz="2000" i="1">
                          <a:latin typeface="Graphik"/>
                          <a:ea typeface="Lato"/>
                          <a:cs typeface="Lato"/>
                        </a:rPr>
                        <a:t>Session #1</a:t>
                      </a:r>
                    </a:p>
                  </a:txBody>
                  <a:tcPr>
                    <a:solidFill>
                      <a:schemeClr val="bg1">
                        <a:lumMod val="85000"/>
                      </a:schemeClr>
                    </a:solidFill>
                  </a:tcPr>
                </a:tc>
                <a:tc>
                  <a:txBody>
                    <a:bodyPr/>
                    <a:lstStyle/>
                    <a:p>
                      <a:r>
                        <a:rPr lang="en-US" sz="2000" i="1">
                          <a:latin typeface="Graphik"/>
                          <a:ea typeface="Lato"/>
                          <a:cs typeface="Lato"/>
                        </a:rPr>
                        <a:t>April 30, 2026 </a:t>
                      </a:r>
                    </a:p>
                  </a:txBody>
                  <a:tcPr>
                    <a:solidFill>
                      <a:schemeClr val="bg1">
                        <a:lumMod val="85000"/>
                      </a:schemeClr>
                    </a:solidFill>
                  </a:tcPr>
                </a:tc>
                <a:tc>
                  <a:txBody>
                    <a:bodyPr/>
                    <a:lstStyle/>
                    <a:p>
                      <a:r>
                        <a:rPr lang="en-US" sz="2000" i="1">
                          <a:latin typeface="Graphik"/>
                          <a:ea typeface="Lato"/>
                          <a:cs typeface="Lato"/>
                        </a:rPr>
                        <a:t>10am – 11am ET</a:t>
                      </a:r>
                    </a:p>
                  </a:txBody>
                  <a:tcPr>
                    <a:solidFill>
                      <a:schemeClr val="bg1">
                        <a:lumMod val="85000"/>
                      </a:schemeClr>
                    </a:solidFill>
                  </a:tcPr>
                </a:tc>
                <a:tc>
                  <a:txBody>
                    <a:bodyPr/>
                    <a:lstStyle/>
                    <a:p>
                      <a:pPr lvl="0">
                        <a:buNone/>
                      </a:pPr>
                      <a:endParaRPr lang="en-US" sz="2000" b="0" i="0" u="none" strike="noStrike" noProof="0"/>
                    </a:p>
                  </a:txBody>
                  <a:tcPr>
                    <a:solidFill>
                      <a:schemeClr val="bg1">
                        <a:lumMod val="85000"/>
                      </a:schemeClr>
                    </a:solidFill>
                  </a:tcPr>
                </a:tc>
                <a:extLst>
                  <a:ext uri="{0D108BD9-81ED-4DB2-BD59-A6C34878D82A}">
                    <a16:rowId xmlns:a16="http://schemas.microsoft.com/office/drawing/2014/main" val="76016154"/>
                  </a:ext>
                </a:extLst>
              </a:tr>
              <a:tr h="794208">
                <a:tc>
                  <a:txBody>
                    <a:bodyPr/>
                    <a:lstStyle/>
                    <a:p>
                      <a:r>
                        <a:rPr lang="en-US" sz="2000" i="1">
                          <a:latin typeface="Graphik"/>
                          <a:ea typeface="Lato"/>
                          <a:cs typeface="Lato"/>
                        </a:rPr>
                        <a:t>Session #2</a:t>
                      </a:r>
                    </a:p>
                  </a:txBody>
                  <a:tcPr>
                    <a:solidFill>
                      <a:schemeClr val="bg1">
                        <a:lumMod val="85000"/>
                      </a:schemeClr>
                    </a:solidFill>
                  </a:tcPr>
                </a:tc>
                <a:tc>
                  <a:txBody>
                    <a:bodyPr/>
                    <a:lstStyle/>
                    <a:p>
                      <a:r>
                        <a:rPr lang="en-US" sz="2000" i="1">
                          <a:latin typeface="Graphik"/>
                          <a:ea typeface="Lato"/>
                          <a:cs typeface="Lato"/>
                        </a:rPr>
                        <a:t>Today</a:t>
                      </a:r>
                    </a:p>
                    <a:p>
                      <a:pPr lvl="0">
                        <a:buNone/>
                      </a:pPr>
                      <a:r>
                        <a:rPr lang="en-US" sz="2000" i="1">
                          <a:latin typeface="Graphik"/>
                          <a:ea typeface="Lato"/>
                          <a:cs typeface="Lato"/>
                        </a:rPr>
                        <a:t>June 4, 2026</a:t>
                      </a:r>
                    </a:p>
                  </a:txBody>
                  <a:tcPr>
                    <a:solidFill>
                      <a:schemeClr val="bg1">
                        <a:lumMod val="85000"/>
                      </a:schemeClr>
                    </a:solidFill>
                  </a:tcPr>
                </a:tc>
                <a:tc>
                  <a:txBody>
                    <a:bodyPr/>
                    <a:lstStyle/>
                    <a:p>
                      <a:r>
                        <a:rPr lang="en-US" sz="2000" i="1">
                          <a:latin typeface="Graphik"/>
                          <a:ea typeface="Lato"/>
                          <a:cs typeface="Lato"/>
                        </a:rPr>
                        <a:t>2pm – 3pm ET</a:t>
                      </a:r>
                    </a:p>
                  </a:txBody>
                  <a:tcPr>
                    <a:solidFill>
                      <a:schemeClr val="bg1">
                        <a:lumMod val="85000"/>
                      </a:schemeClr>
                    </a:solidFill>
                  </a:tcPr>
                </a:tc>
                <a:tc>
                  <a:txBody>
                    <a:bodyPr/>
                    <a:lstStyle/>
                    <a:p>
                      <a:pPr lvl="0">
                        <a:buNone/>
                      </a:pPr>
                      <a:endParaRPr lang="en-US" sz="2000" b="0" i="0" u="none" strike="noStrike" noProof="0"/>
                    </a:p>
                  </a:txBody>
                  <a:tcPr>
                    <a:solidFill>
                      <a:schemeClr val="bg1">
                        <a:lumMod val="85000"/>
                      </a:schemeClr>
                    </a:solidFill>
                  </a:tcPr>
                </a:tc>
                <a:extLst>
                  <a:ext uri="{0D108BD9-81ED-4DB2-BD59-A6C34878D82A}">
                    <a16:rowId xmlns:a16="http://schemas.microsoft.com/office/drawing/2014/main" val="4103243779"/>
                  </a:ext>
                </a:extLst>
              </a:tr>
              <a:tr h="794208">
                <a:tc>
                  <a:txBody>
                    <a:bodyPr/>
                    <a:lstStyle/>
                    <a:p>
                      <a:r>
                        <a:rPr lang="en-US" sz="2000">
                          <a:latin typeface="Graphik" panose="020B0503030202060203" pitchFamily="34" charset="0"/>
                          <a:ea typeface="Lato" panose="020F0502020204030203" pitchFamily="34" charset="0"/>
                          <a:cs typeface="Lato" panose="020F0502020204030203" pitchFamily="34" charset="0"/>
                        </a:rPr>
                        <a:t>Session #3</a:t>
                      </a:r>
                    </a:p>
                  </a:txBody>
                  <a:tcPr/>
                </a:tc>
                <a:tc>
                  <a:txBody>
                    <a:bodyPr/>
                    <a:lstStyle/>
                    <a:p>
                      <a:r>
                        <a:rPr lang="en-US" sz="2000">
                          <a:latin typeface="Graphik" panose="020B0503030202060203" pitchFamily="34" charset="0"/>
                          <a:ea typeface="Lato" panose="020F0502020204030203" pitchFamily="34" charset="0"/>
                          <a:cs typeface="Lato" panose="020F0502020204030203" pitchFamily="34" charset="0"/>
                        </a:rPr>
                        <a:t>June 25, 2026</a:t>
                      </a:r>
                    </a:p>
                  </a:txBody>
                  <a:tcPr/>
                </a:tc>
                <a:tc>
                  <a:txBody>
                    <a:bodyPr/>
                    <a:lstStyle/>
                    <a:p>
                      <a:r>
                        <a:rPr lang="en-US" sz="2000">
                          <a:latin typeface="Graphik"/>
                          <a:ea typeface="Lato"/>
                          <a:cs typeface="Lato"/>
                        </a:rPr>
                        <a:t>2pm – 3pm ET</a:t>
                      </a:r>
                    </a:p>
                  </a:txBody>
                  <a:tcPr/>
                </a:tc>
                <a:tc>
                  <a:txBody>
                    <a:bodyPr/>
                    <a:lstStyle/>
                    <a:p>
                      <a:pPr lvl="0">
                        <a:buNone/>
                      </a:pPr>
                      <a:r>
                        <a:rPr lang="en-US" sz="2000" b="0" i="0" u="none" strike="noStrike" noProof="0">
                          <a:hlinkClick r:id="rId3"/>
                        </a:rPr>
                        <a:t>Webinar Registration - Zoom</a:t>
                      </a:r>
                      <a:endParaRPr lang="en-US"/>
                    </a:p>
                  </a:txBody>
                  <a:tcPr/>
                </a:tc>
                <a:extLst>
                  <a:ext uri="{0D108BD9-81ED-4DB2-BD59-A6C34878D82A}">
                    <a16:rowId xmlns:a16="http://schemas.microsoft.com/office/drawing/2014/main" val="3250204406"/>
                  </a:ext>
                </a:extLst>
              </a:tr>
            </a:tbl>
          </a:graphicData>
        </a:graphic>
      </p:graphicFrame>
      <p:sp>
        <p:nvSpPr>
          <p:cNvPr id="4" name="Text Placeholder 12">
            <a:extLst>
              <a:ext uri="{FF2B5EF4-FFF2-40B4-BE49-F238E27FC236}">
                <a16:creationId xmlns:a16="http://schemas.microsoft.com/office/drawing/2014/main" id="{017B6EB4-EDEC-9596-350D-BAADD8463D26}"/>
              </a:ext>
            </a:extLst>
          </p:cNvPr>
          <p:cNvSpPr txBox="1">
            <a:spLocks/>
          </p:cNvSpPr>
          <p:nvPr/>
        </p:nvSpPr>
        <p:spPr>
          <a:xfrm>
            <a:off x="341746" y="5181002"/>
            <a:ext cx="11397672" cy="1049936"/>
          </a:xfrm>
          <a:prstGeom prst="round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i="1">
                <a:ea typeface="Lato"/>
                <a:cs typeface="Segoe UI"/>
              </a:rPr>
              <a:t>Special Note: </a:t>
            </a:r>
            <a:r>
              <a:rPr lang="en-US" sz="1600" i="1">
                <a:ea typeface="Lato"/>
                <a:cs typeface="Segoe UI"/>
              </a:rPr>
              <a:t>Any additional live training opportunities post Session #3 will continue to be communicated via program channels to support providers in the transition to hard edits. </a:t>
            </a:r>
            <a:endParaRPr lang="en-US" sz="2000" i="1">
              <a:ea typeface="Lato"/>
              <a:cs typeface="Lato"/>
            </a:endParaRPr>
          </a:p>
        </p:txBody>
      </p:sp>
      <p:sp>
        <p:nvSpPr>
          <p:cNvPr id="3" name="Slide Number Placeholder 2">
            <a:extLst>
              <a:ext uri="{FF2B5EF4-FFF2-40B4-BE49-F238E27FC236}">
                <a16:creationId xmlns:a16="http://schemas.microsoft.com/office/drawing/2014/main" id="{8B79A32A-97B3-0105-5EAE-AAA4A53E6695}"/>
              </a:ext>
            </a:extLst>
          </p:cNvPr>
          <p:cNvSpPr>
            <a:spLocks noGrp="1"/>
          </p:cNvSpPr>
          <p:nvPr>
            <p:ph type="sldNum" sz="quarter" idx="12"/>
          </p:nvPr>
        </p:nvSpPr>
        <p:spPr/>
        <p:txBody>
          <a:bodyPr/>
          <a:lstStyle/>
          <a:p>
            <a:fld id="{BC7E7E6F-F638-CD49-8945-BA6D25B36006}" type="slidenum">
              <a:rPr lang="en-US" smtClean="0"/>
              <a:pPr/>
              <a:t>6</a:t>
            </a:fld>
            <a:endParaRPr lang="en-US"/>
          </a:p>
        </p:txBody>
      </p:sp>
    </p:spTree>
    <p:extLst>
      <p:ext uri="{BB962C8B-B14F-4D97-AF65-F5344CB8AC3E}">
        <p14:creationId xmlns:p14="http://schemas.microsoft.com/office/powerpoint/2010/main" val="195250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E7D4E5-20E5-6DC0-DB4F-7E98A9273410}"/>
              </a:ext>
              <a:ext uri="{C183D7F6-B498-43B3-948B-1728B52AA6E4}">
                <adec:decorative xmlns:adec="http://schemas.microsoft.com/office/drawing/2017/decorative" val="1"/>
              </a:ext>
            </a:extLst>
          </p:cNvPr>
          <p:cNvSpPr/>
          <p:nvPr/>
        </p:nvSpPr>
        <p:spPr>
          <a:xfrm>
            <a:off x="0" y="927652"/>
            <a:ext cx="12191999" cy="5930348"/>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B3F592C-D6BA-C9CC-8F66-1E946DB217EE}"/>
              </a:ext>
            </a:extLst>
          </p:cNvPr>
          <p:cNvSpPr>
            <a:spLocks noGrp="1"/>
          </p:cNvSpPr>
          <p:nvPr>
            <p:ph type="title"/>
          </p:nvPr>
        </p:nvSpPr>
        <p:spPr>
          <a:xfrm>
            <a:off x="566831" y="3097609"/>
            <a:ext cx="4155359" cy="662782"/>
          </a:xfrm>
        </p:spPr>
        <p:txBody>
          <a:bodyPr/>
          <a:lstStyle/>
          <a:p>
            <a:pPr algn="ctr"/>
            <a:r>
              <a:rPr lang="en-US"/>
              <a:t>Agenda</a:t>
            </a:r>
          </a:p>
        </p:txBody>
      </p:sp>
      <p:graphicFrame>
        <p:nvGraphicFramePr>
          <p:cNvPr id="5" name="Table 4">
            <a:extLst>
              <a:ext uri="{FF2B5EF4-FFF2-40B4-BE49-F238E27FC236}">
                <a16:creationId xmlns:a16="http://schemas.microsoft.com/office/drawing/2014/main" id="{1050F3E9-15EA-0755-E751-093EF7EA32D9}"/>
              </a:ext>
            </a:extLst>
          </p:cNvPr>
          <p:cNvGraphicFramePr>
            <a:graphicFrameLocks noGrp="1"/>
          </p:cNvGraphicFramePr>
          <p:nvPr>
            <p:extLst>
              <p:ext uri="{D42A27DB-BD31-4B8C-83A1-F6EECF244321}">
                <p14:modId xmlns:p14="http://schemas.microsoft.com/office/powerpoint/2010/main" val="3771976270"/>
              </p:ext>
            </p:extLst>
          </p:nvPr>
        </p:nvGraphicFramePr>
        <p:xfrm>
          <a:off x="5347713" y="1286259"/>
          <a:ext cx="6402878" cy="4939932"/>
        </p:xfrm>
        <a:graphic>
          <a:graphicData uri="http://schemas.openxmlformats.org/drawingml/2006/table">
            <a:tbl>
              <a:tblPr firstRow="1" bandRow="1">
                <a:tableStyleId>{2D5ABB26-0587-4C30-8999-92F81FD0307C}</a:tableStyleId>
              </a:tblPr>
              <a:tblGrid>
                <a:gridCol w="515523">
                  <a:extLst>
                    <a:ext uri="{9D8B030D-6E8A-4147-A177-3AD203B41FA5}">
                      <a16:colId xmlns:a16="http://schemas.microsoft.com/office/drawing/2014/main" val="2767945360"/>
                    </a:ext>
                  </a:extLst>
                </a:gridCol>
                <a:gridCol w="5887355">
                  <a:extLst>
                    <a:ext uri="{9D8B030D-6E8A-4147-A177-3AD203B41FA5}">
                      <a16:colId xmlns:a16="http://schemas.microsoft.com/office/drawing/2014/main" val="2032706900"/>
                    </a:ext>
                  </a:extLst>
                </a:gridCol>
              </a:tblGrid>
              <a:tr h="823322">
                <a:tc>
                  <a:txBody>
                    <a:bodyPr/>
                    <a:lstStyle/>
                    <a:p>
                      <a:r>
                        <a:rPr lang="en-US" sz="2000" b="1">
                          <a:solidFill>
                            <a:schemeClr val="bg1"/>
                          </a:solidFill>
                        </a:rPr>
                        <a:t>1</a:t>
                      </a:r>
                    </a:p>
                  </a:txBody>
                  <a:tcPr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a:solidFill>
                            <a:schemeClr val="bg1"/>
                          </a:solidFill>
                        </a:rPr>
                        <a:t>Compliance Timeline</a:t>
                      </a:r>
                    </a:p>
                  </a:txBody>
                  <a:tcPr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794371"/>
                  </a:ext>
                </a:extLst>
              </a:tr>
              <a:tr h="823322">
                <a:tc>
                  <a:txBody>
                    <a:bodyPr/>
                    <a:lstStyle/>
                    <a:p>
                      <a:r>
                        <a:rPr lang="en-US" sz="2000" b="1">
                          <a:solidFill>
                            <a:schemeClr val="bg1"/>
                          </a:solidFill>
                        </a:rPr>
                        <a:t>2</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a:solidFill>
                            <a:schemeClr val="bg1"/>
                          </a:solidFill>
                        </a:rPr>
                        <a:t>Claims to Visit Match</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7156217"/>
                  </a:ext>
                </a:extLst>
              </a:tr>
              <a:tr h="823322">
                <a:tc>
                  <a:txBody>
                    <a:bodyPr/>
                    <a:lstStyle/>
                    <a:p>
                      <a:r>
                        <a:rPr lang="en-US" sz="2000" b="1">
                          <a:solidFill>
                            <a:schemeClr val="bg1"/>
                          </a:solidFill>
                        </a:rPr>
                        <a:t>3</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a:solidFill>
                            <a:schemeClr val="bg1"/>
                          </a:solidFill>
                        </a:rPr>
                        <a:t>How to Research Mismatches</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444087"/>
                  </a:ext>
                </a:extLst>
              </a:tr>
              <a:tr h="823322">
                <a:tc>
                  <a:txBody>
                    <a:bodyPr/>
                    <a:lstStyle/>
                    <a:p>
                      <a:pPr lvl="0">
                        <a:buNone/>
                      </a:pPr>
                      <a:r>
                        <a:rPr lang="en-US" sz="2000" b="1">
                          <a:solidFill>
                            <a:schemeClr val="bg1"/>
                          </a:solidFill>
                        </a:rPr>
                        <a:t>4</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US" sz="2000" b="1">
                          <a:solidFill>
                            <a:schemeClr val="bg1"/>
                          </a:solidFill>
                        </a:rPr>
                        <a:t>Alt EVV Import</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5316353"/>
                  </a:ext>
                </a:extLst>
              </a:tr>
              <a:tr h="823322">
                <a:tc>
                  <a:txBody>
                    <a:bodyPr/>
                    <a:lstStyle/>
                    <a:p>
                      <a:r>
                        <a:rPr lang="en-US" sz="2000" b="1" kern="1200">
                          <a:solidFill>
                            <a:schemeClr val="bg1"/>
                          </a:solidFill>
                          <a:latin typeface="+mn-lt"/>
                          <a:ea typeface="+mn-ea"/>
                          <a:cs typeface="+mn-cs"/>
                        </a:rPr>
                        <a:t>5</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US" sz="2000" b="1" kern="1200" noProof="0">
                          <a:solidFill>
                            <a:schemeClr val="bg1"/>
                          </a:solidFill>
                          <a:latin typeface="+mn-lt"/>
                          <a:ea typeface="+mn-ea"/>
                          <a:cs typeface="+mn-cs"/>
                        </a:rPr>
                        <a:t>Common Roadblocks Review</a:t>
                      </a:r>
                    </a:p>
                  </a:txBody>
                  <a:tcPr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573099"/>
                  </a:ext>
                </a:extLst>
              </a:tr>
              <a:tr h="823322">
                <a:tc>
                  <a:txBody>
                    <a:bodyPr/>
                    <a:lstStyle/>
                    <a:p>
                      <a:r>
                        <a:rPr lang="en-US" sz="2000" b="1">
                          <a:solidFill>
                            <a:schemeClr val="bg1"/>
                          </a:solidFill>
                        </a:rPr>
                        <a:t>6</a:t>
                      </a:r>
                    </a:p>
                  </a:txBody>
                  <a:tcPr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2000" b="1">
                          <a:solidFill>
                            <a:schemeClr val="bg1"/>
                          </a:solidFill>
                        </a:rPr>
                        <a:t>Resources</a:t>
                      </a:r>
                    </a:p>
                  </a:txBody>
                  <a:tcPr anchor="ct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8537777"/>
                  </a:ext>
                </a:extLst>
              </a:tr>
            </a:tbl>
          </a:graphicData>
        </a:graphic>
      </p:graphicFrame>
    </p:spTree>
    <p:extLst>
      <p:ext uri="{BB962C8B-B14F-4D97-AF65-F5344CB8AC3E}">
        <p14:creationId xmlns:p14="http://schemas.microsoft.com/office/powerpoint/2010/main" val="126878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E8D2-FD35-BCFE-5FC9-EE14C13A778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F7D339-6079-77E7-3CF2-640C59ABEAB8}"/>
              </a:ext>
              <a:ext uri="{C183D7F6-B498-43B3-948B-1728B52AA6E4}">
                <adec:decorative xmlns:adec="http://schemas.microsoft.com/office/drawing/2017/decorative" val="1"/>
              </a:ext>
            </a:extLst>
          </p:cNvPr>
          <p:cNvSpPr/>
          <p:nvPr/>
        </p:nvSpPr>
        <p:spPr>
          <a:xfrm>
            <a:off x="0" y="905164"/>
            <a:ext cx="12192000" cy="5952836"/>
          </a:xfrm>
          <a:prstGeom prst="rect">
            <a:avLst/>
          </a:prstGeom>
          <a:solidFill>
            <a:srgbClr val="1F4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DAAC2D5-CEA3-80F0-122B-EDB16526548D}"/>
              </a:ext>
            </a:extLst>
          </p:cNvPr>
          <p:cNvSpPr>
            <a:spLocks noGrp="1"/>
          </p:cNvSpPr>
          <p:nvPr>
            <p:ph type="title"/>
          </p:nvPr>
        </p:nvSpPr>
        <p:spPr>
          <a:prstGeom prst="rect">
            <a:avLst/>
          </a:prstGeom>
        </p:spPr>
        <p:txBody>
          <a:bodyPr/>
          <a:lstStyle/>
          <a:p>
            <a:pPr lvl="0"/>
            <a:r>
              <a:rPr lang="en-US" noProof="0"/>
              <a:t>Compliance Timeline</a:t>
            </a:r>
          </a:p>
        </p:txBody>
      </p:sp>
    </p:spTree>
    <p:extLst>
      <p:ext uri="{BB962C8B-B14F-4D97-AF65-F5344CB8AC3E}">
        <p14:creationId xmlns:p14="http://schemas.microsoft.com/office/powerpoint/2010/main" val="406749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F0A3-97DD-EA12-4960-DFC968BBEF87}"/>
              </a:ext>
            </a:extLst>
          </p:cNvPr>
          <p:cNvSpPr>
            <a:spLocks noGrp="1"/>
          </p:cNvSpPr>
          <p:nvPr>
            <p:ph type="title"/>
          </p:nvPr>
        </p:nvSpPr>
        <p:spPr>
          <a:xfrm>
            <a:off x="341746" y="294031"/>
            <a:ext cx="11111346" cy="662782"/>
          </a:xfrm>
          <a:prstGeom prst="rect">
            <a:avLst/>
          </a:prstGeom>
        </p:spPr>
        <p:txBody>
          <a:bodyPr anchor="t"/>
          <a:lstStyle/>
          <a:p>
            <a:r>
              <a:rPr lang="en-US" sz="3200" b="1">
                <a:solidFill>
                  <a:schemeClr val="bg1"/>
                </a:solidFill>
                <a:latin typeface="Graphik" panose="020B0503030202060203" pitchFamily="34" charset="0"/>
                <a:ea typeface="Lato" panose="020F0502020204030203" pitchFamily="34" charset="0"/>
                <a:cs typeface="Lato" panose="020F0502020204030203" pitchFamily="34" charset="0"/>
              </a:rPr>
              <a:t>FFS Programs Compliance Phases</a:t>
            </a:r>
          </a:p>
        </p:txBody>
      </p:sp>
      <p:sp>
        <p:nvSpPr>
          <p:cNvPr id="3" name="Arrow: Pentagon 2">
            <a:extLst>
              <a:ext uri="{FF2B5EF4-FFF2-40B4-BE49-F238E27FC236}">
                <a16:creationId xmlns:a16="http://schemas.microsoft.com/office/drawing/2014/main" id="{F6A2D5CB-2D9E-0BC1-A762-52FF8C055423}"/>
              </a:ext>
            </a:extLst>
          </p:cNvPr>
          <p:cNvSpPr/>
          <p:nvPr/>
        </p:nvSpPr>
        <p:spPr>
          <a:xfrm>
            <a:off x="892550" y="1076872"/>
            <a:ext cx="3799267" cy="654676"/>
          </a:xfrm>
          <a:prstGeom prst="homePlate">
            <a:avLst/>
          </a:prstGeom>
          <a:solidFill>
            <a:srgbClr val="1F497D"/>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solidFill>
                  <a:srgbClr val="FFFFFF"/>
                </a:solidFill>
                <a:latin typeface="Graphik" panose="020B0503030202060203" pitchFamily="34" charset="0"/>
                <a:ea typeface="Lato" panose="020F0502020204030203" pitchFamily="34" charset="0"/>
                <a:cs typeface="Lato" panose="020F0502020204030203" pitchFamily="34" charset="0"/>
              </a:rPr>
              <a:t>Phase 1</a:t>
            </a:r>
          </a:p>
        </p:txBody>
      </p:sp>
      <p:sp>
        <p:nvSpPr>
          <p:cNvPr id="7" name="Arrow: Chevron 6">
            <a:extLst>
              <a:ext uri="{FF2B5EF4-FFF2-40B4-BE49-F238E27FC236}">
                <a16:creationId xmlns:a16="http://schemas.microsoft.com/office/drawing/2014/main" id="{55BDD922-D114-D383-6411-84FC177B60D9}"/>
              </a:ext>
            </a:extLst>
          </p:cNvPr>
          <p:cNvSpPr/>
          <p:nvPr/>
        </p:nvSpPr>
        <p:spPr>
          <a:xfrm>
            <a:off x="4315530" y="1076873"/>
            <a:ext cx="3799266" cy="654675"/>
          </a:xfrm>
          <a:prstGeom prst="chevron">
            <a:avLst/>
          </a:prstGeom>
          <a:solidFill>
            <a:srgbClr val="1F497D"/>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solidFill>
                  <a:srgbClr val="FFFFFF"/>
                </a:solidFill>
                <a:latin typeface="Graphik" panose="020B0503030202060203" pitchFamily="34" charset="0"/>
                <a:ea typeface="Lato" panose="020F0502020204030203" pitchFamily="34" charset="0"/>
                <a:cs typeface="Lato" panose="020F0502020204030203" pitchFamily="34" charset="0"/>
              </a:rPr>
              <a:t>Phase 2</a:t>
            </a:r>
          </a:p>
        </p:txBody>
      </p:sp>
      <p:sp>
        <p:nvSpPr>
          <p:cNvPr id="8" name="Arrow: Chevron 7">
            <a:extLst>
              <a:ext uri="{FF2B5EF4-FFF2-40B4-BE49-F238E27FC236}">
                <a16:creationId xmlns:a16="http://schemas.microsoft.com/office/drawing/2014/main" id="{1B52AA78-86DF-7958-B503-0D82CCFA2FDD}"/>
              </a:ext>
            </a:extLst>
          </p:cNvPr>
          <p:cNvSpPr/>
          <p:nvPr/>
        </p:nvSpPr>
        <p:spPr>
          <a:xfrm>
            <a:off x="7787551" y="1076872"/>
            <a:ext cx="3799266" cy="654675"/>
          </a:xfrm>
          <a:prstGeom prst="chevron">
            <a:avLst/>
          </a:prstGeom>
          <a:solidFill>
            <a:srgbClr val="1F497D"/>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solidFill>
                  <a:srgbClr val="FFFFFF"/>
                </a:solidFill>
                <a:latin typeface="Graphik" panose="020B0503030202060203" pitchFamily="34" charset="0"/>
                <a:ea typeface="Lato" panose="020F0502020204030203" pitchFamily="34" charset="0"/>
                <a:cs typeface="Lato" panose="020F0502020204030203" pitchFamily="34" charset="0"/>
              </a:rPr>
              <a:t>Phase 3</a:t>
            </a:r>
          </a:p>
        </p:txBody>
      </p:sp>
      <p:graphicFrame>
        <p:nvGraphicFramePr>
          <p:cNvPr id="4" name="Table 3">
            <a:extLst>
              <a:ext uri="{FF2B5EF4-FFF2-40B4-BE49-F238E27FC236}">
                <a16:creationId xmlns:a16="http://schemas.microsoft.com/office/drawing/2014/main" id="{699A51B8-B507-F293-266A-615A412AD145}"/>
              </a:ext>
            </a:extLst>
          </p:cNvPr>
          <p:cNvGraphicFramePr>
            <a:graphicFrameLocks noGrp="1"/>
          </p:cNvGraphicFramePr>
          <p:nvPr>
            <p:extLst>
              <p:ext uri="{D42A27DB-BD31-4B8C-83A1-F6EECF244321}">
                <p14:modId xmlns:p14="http://schemas.microsoft.com/office/powerpoint/2010/main" val="296710036"/>
              </p:ext>
            </p:extLst>
          </p:nvPr>
        </p:nvGraphicFramePr>
        <p:xfrm>
          <a:off x="198783" y="1740715"/>
          <a:ext cx="11388034" cy="4178361"/>
        </p:xfrm>
        <a:graphic>
          <a:graphicData uri="http://schemas.openxmlformats.org/drawingml/2006/table">
            <a:tbl>
              <a:tblPr firstRow="1" bandRow="1">
                <a:tableStyleId>{2D5ABB26-0587-4C30-8999-92F81FD0307C}</a:tableStyleId>
              </a:tblPr>
              <a:tblGrid>
                <a:gridCol w="421225">
                  <a:extLst>
                    <a:ext uri="{9D8B030D-6E8A-4147-A177-3AD203B41FA5}">
                      <a16:colId xmlns:a16="http://schemas.microsoft.com/office/drawing/2014/main" val="4264577498"/>
                    </a:ext>
                  </a:extLst>
                </a:gridCol>
                <a:gridCol w="3894389">
                  <a:extLst>
                    <a:ext uri="{9D8B030D-6E8A-4147-A177-3AD203B41FA5}">
                      <a16:colId xmlns:a16="http://schemas.microsoft.com/office/drawing/2014/main" val="456148888"/>
                    </a:ext>
                  </a:extLst>
                </a:gridCol>
                <a:gridCol w="3536210">
                  <a:extLst>
                    <a:ext uri="{9D8B030D-6E8A-4147-A177-3AD203B41FA5}">
                      <a16:colId xmlns:a16="http://schemas.microsoft.com/office/drawing/2014/main" val="157729471"/>
                    </a:ext>
                  </a:extLst>
                </a:gridCol>
                <a:gridCol w="3536210">
                  <a:extLst>
                    <a:ext uri="{9D8B030D-6E8A-4147-A177-3AD203B41FA5}">
                      <a16:colId xmlns:a16="http://schemas.microsoft.com/office/drawing/2014/main" val="3350387557"/>
                    </a:ext>
                  </a:extLst>
                </a:gridCol>
              </a:tblGrid>
              <a:tr h="539503">
                <a:tc>
                  <a:txBody>
                    <a:bodyPr/>
                    <a:lstStyle/>
                    <a:p>
                      <a:pPr algn="ctr"/>
                      <a:endParaRPr lang="en-US" sz="105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Graphik" panose="020B0503030202060203" pitchFamily="34" charset="0"/>
                          <a:ea typeface="Lato" panose="020F0502020204030203" pitchFamily="34" charset="0"/>
                          <a:cs typeface="Lato" panose="020F0502020204030203" pitchFamily="34" charset="0"/>
                        </a:rPr>
                        <a:t>Registration/Onboarding</a:t>
                      </a:r>
                      <a:endParaRPr lang="en-US" sz="1400">
                        <a:solidFill>
                          <a:srgbClr val="000000"/>
                        </a:solidFill>
                        <a:latin typeface="Graphik" panose="020B0503030202060203" pitchFamily="34" charset="0"/>
                        <a:ea typeface="Lato" panose="020F0502020204030203" pitchFamily="34" charset="0"/>
                        <a:cs typeface="Lato" panose="020F050202020403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Graphik" panose="020B0503030202060203" pitchFamily="34" charset="0"/>
                          <a:ea typeface="Lato" panose="020F0502020204030203" pitchFamily="34" charset="0"/>
                          <a:cs typeface="Lato" panose="020F0502020204030203" pitchFamily="34" charset="0"/>
                        </a:rPr>
                        <a:t>EVV Usage/Visit Monitoring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Graphik" panose="020B0503030202060203" pitchFamily="34" charset="0"/>
                          <a:ea typeface="Lato" panose="020F0502020204030203" pitchFamily="34" charset="0"/>
                          <a:cs typeface="Lato" panose="020F0502020204030203" pitchFamily="34" charset="0"/>
                        </a:rPr>
                        <a:t>Claims to EVV Match/Implementation of Claims Edits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5439980"/>
                  </a:ext>
                </a:extLst>
              </a:tr>
              <a:tr h="2125093">
                <a:tc>
                  <a:txBody>
                    <a:bodyPr/>
                    <a:lstStyle/>
                    <a:p>
                      <a:pPr algn="ctr"/>
                      <a:r>
                        <a:rPr lang="en-US" sz="1600" b="1"/>
                        <a:t>Description</a:t>
                      </a:r>
                    </a:p>
                  </a:txBody>
                  <a:tcPr vert="vert27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Graphik" panose="020B0503030202060203" pitchFamily="34" charset="0"/>
                          <a:ea typeface="Lato" panose="020F0502020204030203" pitchFamily="34" charset="0"/>
                          <a:cs typeface="Lato" panose="020F0502020204030203" pitchFamily="34" charset="0"/>
                        </a:rPr>
                        <a:t>In this phase of compliance, providers take the first step in the EVV process which is to register for EVV (making the determination if they are using the state-sponsored system, Sandata, or an Alt EVV) and beginning the necessary training to understand and set-up EVV. </a:t>
                      </a:r>
                    </a:p>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Graphik" panose="020B0503030202060203" pitchFamily="34" charset="0"/>
                          <a:ea typeface="Lato" panose="020F0502020204030203" pitchFamily="34" charset="0"/>
                          <a:cs typeface="Lato" panose="020F0502020204030203" pitchFamily="34" charset="0"/>
                        </a:rPr>
                        <a:t>In this phase of compliance, providers have advanced from the initial Registration and onboarding to capturing visit information electronically. This includes capturing EVV via mobile devices or other available technologies and performing visit maintenance to document visits appropriately. </a:t>
                      </a:r>
                    </a:p>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Graphik" panose="020B0503030202060203" pitchFamily="34" charset="0"/>
                          <a:ea typeface="Lato" panose="020F0502020204030203" pitchFamily="34" charset="0"/>
                          <a:cs typeface="Lato" panose="020F0502020204030203" pitchFamily="34" charset="0"/>
                        </a:rPr>
                        <a:t>In this phase of compliance, providers are experienced in documenting their visits electronically and are now refining their systems and processes so that their claims and visits match. </a:t>
                      </a:r>
                    </a:p>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623338"/>
                  </a:ext>
                </a:extLst>
              </a:tr>
              <a:tr h="1513765">
                <a:tc>
                  <a:txBody>
                    <a:bodyPr/>
                    <a:lstStyle/>
                    <a:p>
                      <a:pPr algn="ctr"/>
                      <a:r>
                        <a:rPr lang="en-US" sz="1600" b="1"/>
                        <a:t>Goal</a:t>
                      </a:r>
                    </a:p>
                  </a:txBody>
                  <a:tcPr vert="vert27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Graphik" panose="020B0503030202060203" pitchFamily="34" charset="0"/>
                          <a:ea typeface="Lato" panose="020F0502020204030203" pitchFamily="34" charset="0"/>
                          <a:cs typeface="Lato" panose="020F0502020204030203" pitchFamily="34" charset="0"/>
                        </a:rPr>
                        <a:t>The goal for this phase is that providers have registered and declared their EVV system so that they can begin training, system and technology setup, and roll out the processes to their organizations to support EVV.</a:t>
                      </a:r>
                      <a:endParaRPr lang="en-US" sz="1400">
                        <a:latin typeface="Graphik" panose="020B0503030202060203" pitchFamily="34" charset="0"/>
                        <a:ea typeface="Lato" panose="020F0502020204030203" pitchFamily="34" charset="0"/>
                        <a:cs typeface="Lato" panose="020F0502020204030203" pitchFamily="34" charset="0"/>
                      </a:endParaRPr>
                    </a:p>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Graphik" panose="020B0503030202060203" pitchFamily="34" charset="0"/>
                          <a:ea typeface="Lato" panose="020F0502020204030203" pitchFamily="34" charset="0"/>
                          <a:cs typeface="Lato" panose="020F0502020204030203" pitchFamily="34" charset="0"/>
                        </a:rPr>
                        <a:t>The goal for this phase is that providers are using their chosen EVV system and are capturing and maintaining visit data electronically. </a:t>
                      </a:r>
                      <a:endParaRPr lang="en-US" sz="1400">
                        <a:latin typeface="Graphik" panose="020B0503030202060203" pitchFamily="34" charset="0"/>
                        <a:ea typeface="Lato" panose="020F0502020204030203" pitchFamily="34" charset="0"/>
                        <a:cs typeface="Lato" panose="020F0502020204030203" pitchFamily="34" charset="0"/>
                      </a:endParaRPr>
                    </a:p>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Graphik" panose="020B0503030202060203" pitchFamily="34" charset="0"/>
                          <a:ea typeface="Lato" panose="020F0502020204030203" pitchFamily="34" charset="0"/>
                          <a:cs typeface="Lato" panose="020F0502020204030203" pitchFamily="34" charset="0"/>
                        </a:rPr>
                        <a:t>The goal for this phase is for the EVV visit data to support the provider billing by matching on the 6 key CMS data elements prior to claims payment. </a:t>
                      </a:r>
                      <a:endParaRPr lang="en-US" sz="1400">
                        <a:latin typeface="Graphik" panose="020B0503030202060203" pitchFamily="34" charset="0"/>
                        <a:ea typeface="Lato" panose="020F0502020204030203" pitchFamily="34" charset="0"/>
                        <a:cs typeface="Lato" panose="020F0502020204030203" pitchFamily="34" charset="0"/>
                      </a:endParaRPr>
                    </a:p>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3668847"/>
                  </a:ext>
                </a:extLst>
              </a:tr>
            </a:tbl>
          </a:graphicData>
        </a:graphic>
      </p:graphicFrame>
      <p:sp>
        <p:nvSpPr>
          <p:cNvPr id="14" name="Arrow: Pentagon 13">
            <a:extLst>
              <a:ext uri="{FF2B5EF4-FFF2-40B4-BE49-F238E27FC236}">
                <a16:creationId xmlns:a16="http://schemas.microsoft.com/office/drawing/2014/main" id="{C09637E3-C4E7-2D60-B5DC-DA49886C4F9E}"/>
              </a:ext>
            </a:extLst>
          </p:cNvPr>
          <p:cNvSpPr/>
          <p:nvPr/>
        </p:nvSpPr>
        <p:spPr>
          <a:xfrm>
            <a:off x="892550" y="5870448"/>
            <a:ext cx="3799267" cy="549337"/>
          </a:xfrm>
          <a:prstGeom prst="homePlate">
            <a:avLst/>
          </a:prstGeom>
          <a:solidFill>
            <a:schemeClr val="bg1">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000000"/>
                </a:solidFill>
                <a:latin typeface="Graphik" panose="020B0503030202060203" pitchFamily="34" charset="0"/>
                <a:ea typeface="Lato" panose="020F0502020204030203" pitchFamily="34" charset="0"/>
                <a:cs typeface="Lato" panose="020F0502020204030203" pitchFamily="34" charset="0"/>
              </a:rPr>
              <a:t>Jan 2025 – Sep 2025</a:t>
            </a:r>
          </a:p>
        </p:txBody>
      </p:sp>
      <p:sp>
        <p:nvSpPr>
          <p:cNvPr id="15" name="Arrow: Chevron 14">
            <a:extLst>
              <a:ext uri="{FF2B5EF4-FFF2-40B4-BE49-F238E27FC236}">
                <a16:creationId xmlns:a16="http://schemas.microsoft.com/office/drawing/2014/main" id="{75FF5D9F-A3EB-2271-583D-4A928DCB7E0A}"/>
              </a:ext>
            </a:extLst>
          </p:cNvPr>
          <p:cNvSpPr/>
          <p:nvPr/>
        </p:nvSpPr>
        <p:spPr>
          <a:xfrm>
            <a:off x="4326262" y="5870448"/>
            <a:ext cx="3799266" cy="549336"/>
          </a:xfrm>
          <a:prstGeom prst="chevron">
            <a:avLst/>
          </a:prstGeom>
          <a:solidFill>
            <a:schemeClr val="bg1">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000000"/>
                </a:solidFill>
                <a:latin typeface="Graphik"/>
                <a:ea typeface="Lato"/>
                <a:cs typeface="Lato"/>
              </a:rPr>
              <a:t>April 2025 – Ongoing</a:t>
            </a:r>
            <a:endParaRPr lang="en-US" sz="1600" b="1">
              <a:solidFill>
                <a:srgbClr val="000000"/>
              </a:solidFill>
              <a:latin typeface="Graphik" panose="020B0503030202060203" pitchFamily="34" charset="0"/>
              <a:ea typeface="Lato" panose="020F0502020204030203" pitchFamily="34" charset="0"/>
              <a:cs typeface="Lato" panose="020F0502020204030203" pitchFamily="34" charset="0"/>
            </a:endParaRPr>
          </a:p>
        </p:txBody>
      </p:sp>
      <p:sp>
        <p:nvSpPr>
          <p:cNvPr id="16" name="Arrow: Chevron 15">
            <a:extLst>
              <a:ext uri="{FF2B5EF4-FFF2-40B4-BE49-F238E27FC236}">
                <a16:creationId xmlns:a16="http://schemas.microsoft.com/office/drawing/2014/main" id="{F3A0038D-F4D5-ED01-28ED-5124B155320B}"/>
              </a:ext>
            </a:extLst>
          </p:cNvPr>
          <p:cNvSpPr/>
          <p:nvPr/>
        </p:nvSpPr>
        <p:spPr>
          <a:xfrm>
            <a:off x="7787551" y="5879614"/>
            <a:ext cx="3799266" cy="549336"/>
          </a:xfrm>
          <a:prstGeom prst="chevron">
            <a:avLst/>
          </a:prstGeom>
          <a:solidFill>
            <a:schemeClr val="bg1">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000000"/>
                </a:solidFill>
                <a:latin typeface="Graphik"/>
                <a:ea typeface="Lato"/>
                <a:cs typeface="Lato"/>
              </a:rPr>
              <a:t>July 2026 – Ongoing</a:t>
            </a:r>
            <a:endParaRPr lang="en-US">
              <a:latin typeface="Graphik"/>
              <a:ea typeface="Lato"/>
              <a:cs typeface="Lato"/>
            </a:endParaRPr>
          </a:p>
        </p:txBody>
      </p:sp>
      <p:sp>
        <p:nvSpPr>
          <p:cNvPr id="5" name="Slide Number Placeholder 4">
            <a:extLst>
              <a:ext uri="{FF2B5EF4-FFF2-40B4-BE49-F238E27FC236}">
                <a16:creationId xmlns:a16="http://schemas.microsoft.com/office/drawing/2014/main" id="{80F3A0DC-BF8C-923B-49DC-000B057EF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605A-B877-4B67-B9FD-DE737AC627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90086"/>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raphik Font">
      <a:majorFont>
        <a:latin typeface="Graphik Thin"/>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e861d16-48b7-4a0e-9806-8c04d81b7b2a}" enabled="0" method="" siteId="{3e861d16-48b7-4a0e-9806-8c04d81b7b2a}" removed="1"/>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
  <TotalTime>0</TotalTime>
  <Words>5623</Words>
  <Application>Microsoft Office PowerPoint</Application>
  <PresentationFormat>Widescreen</PresentationFormat>
  <Paragraphs>737</Paragraphs>
  <Slides>54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Arial,Sans-Serif</vt:lpstr>
      <vt:lpstr>Calibri</vt:lpstr>
      <vt:lpstr>Courier New</vt:lpstr>
      <vt:lpstr>Graphik</vt:lpstr>
      <vt:lpstr>Graphik Light</vt:lpstr>
      <vt:lpstr>Lato</vt:lpstr>
      <vt:lpstr>Wingdings</vt:lpstr>
      <vt:lpstr>2_Custom Design</vt:lpstr>
      <vt:lpstr>Our Webinar Will Begin Shortly  Note: This session is for Massachusetts Fee-For-Service (FFS) providers in Home Health (HH), Group Adult Foster Care (GAFC), and Acquired Brain Injury (ABI) and Moving Forward Plan (MFP) Waiver programs.</vt:lpstr>
      <vt:lpstr>Massachusetts – EVV FFS Program Hard Edits Preparation  Session 2: June 4, 2026</vt:lpstr>
      <vt:lpstr>Session Logistics</vt:lpstr>
      <vt:lpstr>Session Presenters</vt:lpstr>
      <vt:lpstr>Am I in the Right Place?</vt:lpstr>
      <vt:lpstr>MA EVV FFS Live Webinar Schedule</vt:lpstr>
      <vt:lpstr>Agenda</vt:lpstr>
      <vt:lpstr>Compliance Timeline</vt:lpstr>
      <vt:lpstr>FFS Programs Compliance Phases</vt:lpstr>
      <vt:lpstr>Phase 2 VS Phase 3 Compliance Phases</vt:lpstr>
      <vt:lpstr>Auto Verified VS Manually Verified </vt:lpstr>
      <vt:lpstr>FFS Programs Compliance Timeline</vt:lpstr>
      <vt:lpstr>Claims to Visit Match </vt:lpstr>
      <vt:lpstr>High-Level Claims to Visit Matching</vt:lpstr>
      <vt:lpstr>High-Level Claims to Visit Matching Workflow</vt:lpstr>
      <vt:lpstr>How to Research Claims Mismatches</vt:lpstr>
      <vt:lpstr>Reason Codes &amp; Edits on Remittance Advice (RA)</vt:lpstr>
      <vt:lpstr>Conduct Visit Maintenance for EVV Related Errors</vt:lpstr>
      <vt:lpstr>Accessing Reports</vt:lpstr>
      <vt:lpstr>What Metrics to Look For</vt:lpstr>
      <vt:lpstr>Report to Run on the Aggregator  Alt EVV Providers</vt:lpstr>
      <vt:lpstr>Visit Review Module</vt:lpstr>
      <vt:lpstr>Steps to View Visit Review Module  </vt:lpstr>
      <vt:lpstr>Visit Review Module - Example</vt:lpstr>
      <vt:lpstr>Report to Run on Sandata EVV  Sandata Providers</vt:lpstr>
      <vt:lpstr>Full Visit Export</vt:lpstr>
      <vt:lpstr>Step to View Full Visit Export</vt:lpstr>
      <vt:lpstr>Full Visit Export - Example</vt:lpstr>
      <vt:lpstr>Visit Verification Report</vt:lpstr>
      <vt:lpstr>Alt EVV Import 101</vt:lpstr>
      <vt:lpstr>Alt EVV Imports - Workflow  </vt:lpstr>
      <vt:lpstr>Alt EVV Imports - Troubleshooting </vt:lpstr>
      <vt:lpstr>Alt EVV Imports - Example Visit Import JSON   </vt:lpstr>
      <vt:lpstr>Service Code Matching - Example</vt:lpstr>
      <vt:lpstr>Common Roadblocks Review</vt:lpstr>
      <vt:lpstr>EVV Compliance Best Practices</vt:lpstr>
      <vt:lpstr>Common Roadblocks  </vt:lpstr>
      <vt:lpstr>Common Roadblocks - Timing </vt:lpstr>
      <vt:lpstr>Common Roadblocks - Service Code Matching </vt:lpstr>
      <vt:lpstr>Service Code Matching - Examples</vt:lpstr>
      <vt:lpstr>Common Roadblocks – Unit Matching</vt:lpstr>
      <vt:lpstr>Common Roadblocks – Rounding Rules</vt:lpstr>
      <vt:lpstr>Units/Rounding Rule Example #1</vt:lpstr>
      <vt:lpstr>Units/Rounding Rule Example #2</vt:lpstr>
      <vt:lpstr>Units/Rounding Rule Example #3</vt:lpstr>
      <vt:lpstr>EVV Per Diem/Per Visit Based Service Codes</vt:lpstr>
      <vt:lpstr>Units/Rounding Rules – Overnight Billing</vt:lpstr>
      <vt:lpstr>Helpful Resources</vt:lpstr>
      <vt:lpstr>Sandata Knowledge Base – Helpful, Quick Links</vt:lpstr>
      <vt:lpstr>Compliance Plans by Program</vt:lpstr>
      <vt:lpstr>Contacts &amp; Resources</vt:lpstr>
      <vt:lpstr>MA EVV FFS Live Webinar Schedule</vt:lpstr>
      <vt:lpstr>Feedback Survey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2026-06-05T15:02:21Z</dcterms:created>
  <dcterms:modified xsi:type="dcterms:W3CDTF">2026-06-05T15:02:35Z</dcterms:modified>
</cp:coreProperties>
</file>