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FFFF764_62BF82EE.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53"/>
  </p:notesMasterIdLst>
  <p:handoutMasterIdLst>
    <p:handoutMasterId r:id="rId54"/>
  </p:handoutMasterIdLst>
  <p:sldIdLst>
    <p:sldId id="2147475336" r:id="rId5"/>
    <p:sldId id="2146847613" r:id="rId6"/>
    <p:sldId id="2147481379" r:id="rId7"/>
    <p:sldId id="2147481383" r:id="rId8"/>
    <p:sldId id="322" r:id="rId9"/>
    <p:sldId id="2147475412" r:id="rId10"/>
    <p:sldId id="311" r:id="rId11"/>
    <p:sldId id="2147481397" r:id="rId12"/>
    <p:sldId id="2147481411" r:id="rId13"/>
    <p:sldId id="2147481427" r:id="rId14"/>
    <p:sldId id="2147481483" r:id="rId15"/>
    <p:sldId id="2147481484" r:id="rId16"/>
    <p:sldId id="2147481437" r:id="rId17"/>
    <p:sldId id="2147481410" r:id="rId18"/>
    <p:sldId id="2147481409" r:id="rId19"/>
    <p:sldId id="2147481444" r:id="rId20"/>
    <p:sldId id="2147481469" r:id="rId21"/>
    <p:sldId id="2147481462" r:id="rId22"/>
    <p:sldId id="2147481492" r:id="rId23"/>
    <p:sldId id="2147481472" r:id="rId24"/>
    <p:sldId id="2147481491" r:id="rId25"/>
    <p:sldId id="2147481466" r:id="rId26"/>
    <p:sldId id="2147481401" r:id="rId27"/>
    <p:sldId id="2147481436" r:id="rId28"/>
    <p:sldId id="2147481477" r:id="rId29"/>
    <p:sldId id="2147481438" r:id="rId30"/>
    <p:sldId id="2147481442" r:id="rId31"/>
    <p:sldId id="2147481482" r:id="rId32"/>
    <p:sldId id="2147481494" r:id="rId33"/>
    <p:sldId id="2147481432" r:id="rId34"/>
    <p:sldId id="2147481431" r:id="rId35"/>
    <p:sldId id="2147481430" r:id="rId36"/>
    <p:sldId id="2147481429" r:id="rId37"/>
    <p:sldId id="2147481428" r:id="rId38"/>
    <p:sldId id="2147481480" r:id="rId39"/>
    <p:sldId id="2147481435" r:id="rId40"/>
    <p:sldId id="2147481366" r:id="rId41"/>
    <p:sldId id="2147481489" r:id="rId42"/>
    <p:sldId id="2147481349" r:id="rId43"/>
    <p:sldId id="2147481468" r:id="rId44"/>
    <p:sldId id="2147481490" r:id="rId45"/>
    <p:sldId id="2147481425" r:id="rId46"/>
    <p:sldId id="2147481424" r:id="rId47"/>
    <p:sldId id="2147481422" r:id="rId48"/>
    <p:sldId id="2147481443" r:id="rId49"/>
    <p:sldId id="2147481488" r:id="rId50"/>
    <p:sldId id="2147481419" r:id="rId51"/>
    <p:sldId id="2147481417"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binar Session 3" id="{F6E7EBD6-9BCF-0C4F-B902-BAF442E03FCD}">
          <p14:sldIdLst>
            <p14:sldId id="2147475336"/>
          </p14:sldIdLst>
        </p14:section>
        <p14:section name="Introduction" id="{867F7045-8C07-466E-A1DF-303A6EDA4593}">
          <p14:sldIdLst>
            <p14:sldId id="2146847613"/>
            <p14:sldId id="2147481379"/>
            <p14:sldId id="2147481383"/>
            <p14:sldId id="322"/>
            <p14:sldId id="2147475412"/>
            <p14:sldId id="311"/>
          </p14:sldIdLst>
        </p14:section>
        <p14:section name="Claims Suspension Workflow" id="{CD7EF44E-3154-42FE-8E9C-8701B0765642}">
          <p14:sldIdLst>
            <p14:sldId id="2147481397"/>
            <p14:sldId id="2147481411"/>
            <p14:sldId id="2147481427"/>
            <p14:sldId id="2147481483"/>
            <p14:sldId id="2147481484"/>
          </p14:sldIdLst>
        </p14:section>
        <p14:section name="Research Claims Mismatches" id="{5F8234D5-1B0E-4514-9C47-BB7AF5F54403}">
          <p14:sldIdLst>
            <p14:sldId id="2147481437"/>
            <p14:sldId id="2147481410"/>
            <p14:sldId id="2147481409"/>
            <p14:sldId id="2147481444"/>
            <p14:sldId id="2147481469"/>
            <p14:sldId id="2147481462"/>
            <p14:sldId id="2147481492"/>
            <p14:sldId id="2147481472"/>
            <p14:sldId id="2147481491"/>
            <p14:sldId id="2147481466"/>
          </p14:sldIdLst>
        </p14:section>
        <p14:section name="Common Roadblocks Review" id="{A1EE3D37-7C05-4D1F-B1A0-D13AEE10CF35}">
          <p14:sldIdLst>
            <p14:sldId id="2147481401"/>
            <p14:sldId id="2147481436"/>
            <p14:sldId id="2147481477"/>
            <p14:sldId id="2147481438"/>
            <p14:sldId id="2147481442"/>
            <p14:sldId id="2147481482"/>
            <p14:sldId id="2147481494"/>
            <p14:sldId id="2147481432"/>
            <p14:sldId id="2147481431"/>
            <p14:sldId id="2147481430"/>
            <p14:sldId id="2147481429"/>
            <p14:sldId id="2147481428"/>
            <p14:sldId id="2147481480"/>
            <p14:sldId id="2147481435"/>
          </p14:sldIdLst>
        </p14:section>
        <p14:section name="Compliance Timeline" id="{F4037529-9616-457A-830D-0D433AC67DF9}">
          <p14:sldIdLst>
            <p14:sldId id="2147481366"/>
            <p14:sldId id="2147481489"/>
            <p14:sldId id="2147481349"/>
            <p14:sldId id="2147481468"/>
            <p14:sldId id="2147481490"/>
          </p14:sldIdLst>
        </p14:section>
        <p14:section name="Resources" id="{0437BF7B-956D-46F6-BF7C-3B3AFB071AF2}">
          <p14:sldIdLst>
            <p14:sldId id="2147481425"/>
            <p14:sldId id="2147481424"/>
            <p14:sldId id="2147481422"/>
            <p14:sldId id="2147481443"/>
          </p14:sldIdLst>
        </p14:section>
        <p14:section name="Closing" id="{4F27F66E-2A74-4FB5-82ED-4A124A6F9C25}">
          <p14:sldIdLst>
            <p14:sldId id="2147481488"/>
            <p14:sldId id="2147481419"/>
            <p14:sldId id="2147481417"/>
          </p14:sldIdLst>
        </p14:section>
      </p14:sectionLst>
    </p:ext>
    <p:ext uri="{EFAFB233-063F-42B5-8137-9DF3F51BA10A}">
      <p15:sldGuideLst xmlns:p15="http://schemas.microsoft.com/office/powerpoint/2012/main">
        <p15:guide id="1" pos="216" userDrawn="1">
          <p15:clr>
            <a:srgbClr val="FBAE40"/>
          </p15:clr>
        </p15:guide>
        <p15:guide id="2" orient="horz" pos="840" userDrawn="1">
          <p15:clr>
            <a:srgbClr val="A4A3A4"/>
          </p15:clr>
        </p15:guide>
        <p15:guide id="3" orient="horz" pos="624" userDrawn="1">
          <p15:clr>
            <a:srgbClr val="A4A3A4"/>
          </p15:clr>
        </p15:guide>
        <p15:guide id="4" pos="7392" userDrawn="1">
          <p15:clr>
            <a:srgbClr val="FBAE40"/>
          </p15:clr>
        </p15:guide>
        <p15:guide id="5" orient="horz" pos="3720" userDrawn="1">
          <p15:clr>
            <a:srgbClr val="A4A3A4"/>
          </p15:clr>
        </p15:guide>
        <p15:guide id="6" orient="horz" pos="39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A7C904-7BA5-CC29-9747-49C8582F8A44}" name="Flores, Hayley M." initials="FH" userId="S::hayley.m.flores_accenture.com#ext#@massgov.onmicrosoft.com::1708bc1f-7fcb-4a05-88f6-ea8559736165" providerId="AD"/>
  <p188:author id="{1B6E0E15-A0EA-3DD2-FC04-1AE5560132D2}" name="Brown, Jojo" initials="JB" userId="S::jojo.brown@accenture.com::328a7e21-4c52-4712-a530-1ce63724ae6b" providerId="AD"/>
  <p188:author id="{955DF91D-9A98-0C36-C7E1-C768DD573493}" name="Samantha Howe" initials="SH" userId="S::showe@hhaexchange.com::0682a7a4-8b4b-4e6d-81e8-5ccb38ffc759" providerId="AD"/>
  <p188:author id="{A6BAF01E-CAC9-9C8E-FE3A-F01F295DA5BA}" name="Flores, Hayley M." initials="HF" userId="S::hayley.m.flores@accenture.com::ba1500c1-22c4-43bd-a478-69a5261bff04" providerId="AD"/>
  <p188:author id="{06272821-4B31-8754-B545-D8170F5F2F9E}" name="Phillips, Brian A." initials="BP" userId="S::brian.a.phillips@accenture.com::fd3f7a40-fe05-45de-b5b1-c35c3497a705" providerId="AD"/>
  <p188:author id="{B4D1E624-BE91-697B-86CD-48123E653327}" name="O'Brien, James F (EHS)" initials="JO" userId="S::James.F.OBrien@mass.gov::0c3cabab-5855-47fd-ab36-83f3ab3add4a" providerId="AD"/>
  <p188:author id="{A64F4E64-21BD-341B-4F7F-1B4E7D4D8E61}" name="Saltzman, Jeffrey L (EHS)" initials="S(" userId="S::jeffrey.l.saltzman@mass.gov::1585f27a-ed0b-4138-a7a0-82d313509a8a" providerId="AD"/>
  <p188:author id="{ED08E367-A4D3-17C0-45E5-C880DE29A039}" name="Orukpe, Peter (EHS)" initials="OP" userId="S::peter.orukpe@mass.gov::1f6722c4-bb9f-483b-87bb-63bfaf5c7d24" providerId="AD"/>
  <p188:author id="{F6D46576-0DAA-B88C-2BDF-9DEB77C9E93E}" name="Shim, Claire (EHS)" initials="CS" userId="S::Claire.Shim2@mass.gov::ef089def-7b08-413f-8987-780bf157fec7" providerId="AD"/>
  <p188:author id="{B8E8B699-6C56-23F2-FEE1-398B6C40242D}" name="Brooks, Craig" initials="CB" userId="S::craig.brooks@accenture.com::c04b67d5-c134-4df1-b3a8-a8d2cbc7d4c6" providerId="AD"/>
  <p188:author id="{6661E8B4-7F07-8E44-6900-DCBB952160DB}" name="Davidson, Kristin M." initials="DK" userId="S::kristin.m.davidson_accenture.com#ext#@massgov.onmicrosoft.com::7fe6b212-c6d8-499f-a07a-01af9a335de3" providerId="AD"/>
  <p188:author id="{505AE4BC-9D84-AE6E-5592-27CCEE106D19}" name="Leah Klein" initials="LK" userId="S::lklein_hhaexchange.com#ext#@massgov.onmicrosoft.com::3abb8b75-cadd-4c0d-b328-35c995f53549" providerId="AD"/>
  <p188:author id="{280633BE-CF65-B183-0A4F-FB3535EA413B}" name="Davidson, Kristin M (EHS)" initials="KD" userId="S::Kristin.M.Davidson@mass.gov::5fc7f664-9bf3-438c-a617-42e2ed89b100" providerId="AD"/>
  <p188:author id="{8357C7E2-CA00-8112-76F7-3DAE2B5C6E35}" name="Simonian, Kim M. (EHS)" initials="KS" userId="S::Kim.M.Simonian@mass.gov::ad843b81-997f-4c7d-9a04-70188acfbe3f" providerId="AD"/>
  <p188:author id="{59CA65ED-09EB-EF75-CE64-61F3CFD2CD36}" name="Davidson, Kristin M (EHS)" initials="D(" userId="S::kristin.m.davidson@mass.gov::5fc7f664-9bf3-438c-a617-42e2ed89b100" providerId="AD"/>
  <p188:author id="{3DC1E0F6-7D9B-3D93-632F-82AA03697F86}" name="Leah Klein" initials="LK" userId="S::lklein@hhaexchange.com::44d45903-5de1-44af-8e18-2e2006a9e5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E88"/>
    <a:srgbClr val="E2E2E2"/>
    <a:srgbClr val="D6DCE5"/>
    <a:srgbClr val="D0D0D0"/>
    <a:srgbClr val="1F497D"/>
    <a:srgbClr val="0563C1"/>
    <a:srgbClr val="F7F7F7"/>
    <a:srgbClr val="ED7D31"/>
    <a:srgbClr val="FF00FF"/>
    <a:srgbClr val="284F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F08281-621D-497C-F89A-A40757F95770}" v="27" dt="2026-06-25T16:50:16.501"/>
    <p1510:client id="{367D555B-3025-061E-AAA8-4479663B53E4}" v="2" dt="2026-06-24T14:17:34.1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216"/>
        <p:guide orient="horz" pos="840"/>
        <p:guide orient="horz" pos="624"/>
        <p:guide pos="7392"/>
        <p:guide orient="horz" pos="3720"/>
        <p:guide orient="horz" pos="3912"/>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omments/modernComment_7FFFF764_62BF82EE.xml><?xml version="1.0" encoding="utf-8"?>
<p188:cmLst xmlns:a="http://schemas.openxmlformats.org/drawingml/2006/main" xmlns:r="http://schemas.openxmlformats.org/officeDocument/2006/relationships" xmlns:p188="http://schemas.microsoft.com/office/powerpoint/2018/8/main">
  <p188:cm id="{BD8AB653-1F56-4984-85D0-ECCF02DB69CC}" authorId="{76A7C904-7BA5-CC29-9747-49C8582F8A44}" status="resolved" created="2026-05-12T18:59:29.556" complete="100000">
    <ac:deMkLst xmlns:ac="http://schemas.microsoft.com/office/drawing/2013/main/command">
      <pc:docMk xmlns:pc="http://schemas.microsoft.com/office/powerpoint/2013/main/command"/>
      <pc:sldMk xmlns:pc="http://schemas.microsoft.com/office/powerpoint/2013/main/command" cId="1656718062" sldId="2147481444"/>
      <ac:picMk id="6" creationId="{2B9C27EF-7753-CB60-A5B0-8BF6C8FFFE1B}"/>
    </ac:deMkLst>
    <p188:txBody>
      <a:bodyPr/>
      <a:lstStyle/>
      <a:p>
        <a:r>
          <a:rPr lang="en-US"/>
          <a:t>@craig - white out your account name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1CB855-3FE6-1DBE-247D-1818307253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4519C2-1F9F-8F1E-B5BA-1DD8169D89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CECB2B-9CE5-C048-821E-5D55B08083D1}" type="datetimeFigureOut">
              <a:rPr lang="en-US" smtClean="0"/>
              <a:t>6/25/2026</a:t>
            </a:fld>
            <a:endParaRPr lang="en-US"/>
          </a:p>
        </p:txBody>
      </p:sp>
      <p:sp>
        <p:nvSpPr>
          <p:cNvPr id="4" name="Footer Placeholder 3">
            <a:extLst>
              <a:ext uri="{FF2B5EF4-FFF2-40B4-BE49-F238E27FC236}">
                <a16:creationId xmlns:a16="http://schemas.microsoft.com/office/drawing/2014/main" id="{1847750D-58A1-44F0-63E1-E35883182D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E3F75A-CBD5-9C66-EB97-5E37382FB8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6F0728-2FF0-C249-8D62-2AFD3C36CAB6}" type="slidenum">
              <a:rPr lang="en-US" smtClean="0"/>
              <a:t>‹#›</a:t>
            </a:fld>
            <a:endParaRPr lang="en-US"/>
          </a:p>
        </p:txBody>
      </p:sp>
    </p:spTree>
    <p:extLst>
      <p:ext uri="{BB962C8B-B14F-4D97-AF65-F5344CB8AC3E}">
        <p14:creationId xmlns:p14="http://schemas.microsoft.com/office/powerpoint/2010/main" val="294225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BC56F-86F9-E049-B032-523BA10C8FD2}"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01BA-A21B-0C4E-9D17-F58B51CAED0E}" type="slidenum">
              <a:rPr lang="en-US" smtClean="0"/>
              <a:t>‹#›</a:t>
            </a:fld>
            <a:endParaRPr lang="en-US"/>
          </a:p>
        </p:txBody>
      </p:sp>
    </p:spTree>
    <p:extLst>
      <p:ext uri="{BB962C8B-B14F-4D97-AF65-F5344CB8AC3E}">
        <p14:creationId xmlns:p14="http://schemas.microsoft.com/office/powerpoint/2010/main" val="2338997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E7301BA-A21B-0C4E-9D17-F58B51CAED0E}" type="slidenum">
              <a:rPr lang="en-US" smtClean="0"/>
              <a:t>2</a:t>
            </a:fld>
            <a:endParaRPr lang="en-US"/>
          </a:p>
        </p:txBody>
      </p:sp>
    </p:spTree>
    <p:extLst>
      <p:ext uri="{BB962C8B-B14F-4D97-AF65-F5344CB8AC3E}">
        <p14:creationId xmlns:p14="http://schemas.microsoft.com/office/powerpoint/2010/main" val="2042781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58AA3-D477-4448-9067-30301647A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C3EC2-3B44-2769-A5F2-A4E490E4A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B40B6-3209-CFB7-5FE5-298A9DFC659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73397F4B-5CBC-391C-17BC-2F2725594C67}"/>
              </a:ext>
            </a:extLst>
          </p:cNvPr>
          <p:cNvSpPr>
            <a:spLocks noGrp="1"/>
          </p:cNvSpPr>
          <p:nvPr>
            <p:ph type="sldNum" sz="quarter" idx="5"/>
          </p:nvPr>
        </p:nvSpPr>
        <p:spPr/>
        <p:txBody>
          <a:bodyPr/>
          <a:lstStyle/>
          <a:p>
            <a:fld id="{8E7301BA-A21B-0C4E-9D17-F58B51CAED0E}" type="slidenum">
              <a:rPr lang="en-US" smtClean="0"/>
              <a:t>11</a:t>
            </a:fld>
            <a:endParaRPr lang="en-US"/>
          </a:p>
        </p:txBody>
      </p:sp>
    </p:spTree>
    <p:extLst>
      <p:ext uri="{BB962C8B-B14F-4D97-AF65-F5344CB8AC3E}">
        <p14:creationId xmlns:p14="http://schemas.microsoft.com/office/powerpoint/2010/main" val="844713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8885-BBF6-BA84-F33C-C85E99D55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9D174-CFCF-661C-7DE0-B90CB58EC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89EF7-2201-60DD-47D0-34A96DD6BADC}"/>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309A0A3E-3766-C138-07FF-E9E04B00B998}"/>
              </a:ext>
            </a:extLst>
          </p:cNvPr>
          <p:cNvSpPr>
            <a:spLocks noGrp="1"/>
          </p:cNvSpPr>
          <p:nvPr>
            <p:ph type="sldNum" sz="quarter" idx="5"/>
          </p:nvPr>
        </p:nvSpPr>
        <p:spPr/>
        <p:txBody>
          <a:bodyPr/>
          <a:lstStyle/>
          <a:p>
            <a:fld id="{8E7301BA-A21B-0C4E-9D17-F58B51CAED0E}" type="slidenum">
              <a:rPr lang="en-US" smtClean="0"/>
              <a:t>12</a:t>
            </a:fld>
            <a:endParaRPr lang="en-US"/>
          </a:p>
        </p:txBody>
      </p:sp>
    </p:spTree>
    <p:extLst>
      <p:ext uri="{BB962C8B-B14F-4D97-AF65-F5344CB8AC3E}">
        <p14:creationId xmlns:p14="http://schemas.microsoft.com/office/powerpoint/2010/main" val="3794555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8085-178C-3C00-C466-6869D9DDD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A6B2C-23A0-DF50-25D2-9FC5469A0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AA469-B39E-4C96-F936-CA36ECE4E4A8}"/>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F150209-894A-42D7-F018-886B9B97572F}"/>
              </a:ext>
            </a:extLst>
          </p:cNvPr>
          <p:cNvSpPr>
            <a:spLocks noGrp="1"/>
          </p:cNvSpPr>
          <p:nvPr>
            <p:ph type="sldNum" sz="quarter" idx="5"/>
          </p:nvPr>
        </p:nvSpPr>
        <p:spPr/>
        <p:txBody>
          <a:bodyPr/>
          <a:lstStyle/>
          <a:p>
            <a:fld id="{8E7301BA-A21B-0C4E-9D17-F58B51CAED0E}" type="slidenum">
              <a:rPr lang="en-US" smtClean="0"/>
              <a:t>13</a:t>
            </a:fld>
            <a:endParaRPr lang="en-US"/>
          </a:p>
        </p:txBody>
      </p:sp>
    </p:spTree>
    <p:extLst>
      <p:ext uri="{BB962C8B-B14F-4D97-AF65-F5344CB8AC3E}">
        <p14:creationId xmlns:p14="http://schemas.microsoft.com/office/powerpoint/2010/main" val="1998518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3DE8-BB5C-7885-E8C0-60746A1E4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53142-A680-DA64-83ED-A24433B6E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AA197-9396-FB84-5178-72DD7ABDA87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B3FA947F-51EC-1AEC-5BCD-723C2552D796}"/>
              </a:ext>
            </a:extLst>
          </p:cNvPr>
          <p:cNvSpPr>
            <a:spLocks noGrp="1"/>
          </p:cNvSpPr>
          <p:nvPr>
            <p:ph type="sldNum" sz="quarter" idx="5"/>
          </p:nvPr>
        </p:nvSpPr>
        <p:spPr/>
        <p:txBody>
          <a:bodyPr/>
          <a:lstStyle/>
          <a:p>
            <a:fld id="{8E7301BA-A21B-0C4E-9D17-F58B51CAED0E}" type="slidenum">
              <a:rPr lang="en-US" smtClean="0"/>
              <a:t>14</a:t>
            </a:fld>
            <a:endParaRPr lang="en-US"/>
          </a:p>
        </p:txBody>
      </p:sp>
    </p:spTree>
    <p:extLst>
      <p:ext uri="{BB962C8B-B14F-4D97-AF65-F5344CB8AC3E}">
        <p14:creationId xmlns:p14="http://schemas.microsoft.com/office/powerpoint/2010/main" val="3589797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4A526-C1E2-AB59-76F5-A3D1056FC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E1821-2C3F-128F-1A22-B76B44AFBD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E321E-C219-4391-8489-0B186BC2A1A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7007DFF-0BB0-DF07-FA9D-D51EF05745F0}"/>
              </a:ext>
            </a:extLst>
          </p:cNvPr>
          <p:cNvSpPr>
            <a:spLocks noGrp="1"/>
          </p:cNvSpPr>
          <p:nvPr>
            <p:ph type="sldNum" sz="quarter" idx="5"/>
          </p:nvPr>
        </p:nvSpPr>
        <p:spPr/>
        <p:txBody>
          <a:bodyPr/>
          <a:lstStyle/>
          <a:p>
            <a:fld id="{8E7301BA-A21B-0C4E-9D17-F58B51CAED0E}" type="slidenum">
              <a:rPr lang="en-US" smtClean="0"/>
              <a:t>15</a:t>
            </a:fld>
            <a:endParaRPr lang="en-US"/>
          </a:p>
        </p:txBody>
      </p:sp>
    </p:spTree>
    <p:extLst>
      <p:ext uri="{BB962C8B-B14F-4D97-AF65-F5344CB8AC3E}">
        <p14:creationId xmlns:p14="http://schemas.microsoft.com/office/powerpoint/2010/main" val="399459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15E83-8059-BC4D-7B74-BA398D75A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6C3C5-63C6-920B-4F9D-39BB3C230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4D25E-1188-54EC-6E7E-991C125106A4}"/>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1FBD7C9-31E0-91F0-596D-D877698130F8}"/>
              </a:ext>
            </a:extLst>
          </p:cNvPr>
          <p:cNvSpPr>
            <a:spLocks noGrp="1"/>
          </p:cNvSpPr>
          <p:nvPr>
            <p:ph type="sldNum" sz="quarter" idx="5"/>
          </p:nvPr>
        </p:nvSpPr>
        <p:spPr/>
        <p:txBody>
          <a:bodyPr/>
          <a:lstStyle/>
          <a:p>
            <a:fld id="{8E7301BA-A21B-0C4E-9D17-F58B51CAED0E}" type="slidenum">
              <a:rPr lang="en-US" smtClean="0"/>
              <a:t>18</a:t>
            </a:fld>
            <a:endParaRPr lang="en-US"/>
          </a:p>
        </p:txBody>
      </p:sp>
    </p:spTree>
    <p:extLst>
      <p:ext uri="{BB962C8B-B14F-4D97-AF65-F5344CB8AC3E}">
        <p14:creationId xmlns:p14="http://schemas.microsoft.com/office/powerpoint/2010/main" val="3631558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3AE35-C266-19DD-961D-FBBFFEBF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86397-2DB0-B33C-7343-1DDDA8FDE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F0D22-F9DF-A20D-519D-8F6720D4499E}"/>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7BFFF432-A60D-1A94-F4A2-7AE7673DE867}"/>
              </a:ext>
            </a:extLst>
          </p:cNvPr>
          <p:cNvSpPr>
            <a:spLocks noGrp="1"/>
          </p:cNvSpPr>
          <p:nvPr>
            <p:ph type="sldNum" sz="quarter" idx="5"/>
          </p:nvPr>
        </p:nvSpPr>
        <p:spPr/>
        <p:txBody>
          <a:bodyPr/>
          <a:lstStyle/>
          <a:p>
            <a:fld id="{8E7301BA-A21B-0C4E-9D17-F58B51CAED0E}" type="slidenum">
              <a:rPr lang="en-US" smtClean="0"/>
              <a:t>23</a:t>
            </a:fld>
            <a:endParaRPr lang="en-US"/>
          </a:p>
        </p:txBody>
      </p:sp>
    </p:spTree>
    <p:extLst>
      <p:ext uri="{BB962C8B-B14F-4D97-AF65-F5344CB8AC3E}">
        <p14:creationId xmlns:p14="http://schemas.microsoft.com/office/powerpoint/2010/main" val="208867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9083B-C964-77EE-4E62-3662DAF2B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9075B-BB82-BD46-C7C8-7C5432801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DAA65-B123-941A-23B3-20834CD8C400}"/>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94AFCC5A-A111-4735-9F6F-57E929C823C7}"/>
              </a:ext>
            </a:extLst>
          </p:cNvPr>
          <p:cNvSpPr>
            <a:spLocks noGrp="1"/>
          </p:cNvSpPr>
          <p:nvPr>
            <p:ph type="sldNum" sz="quarter" idx="5"/>
          </p:nvPr>
        </p:nvSpPr>
        <p:spPr/>
        <p:txBody>
          <a:bodyPr/>
          <a:lstStyle/>
          <a:p>
            <a:fld id="{8E7301BA-A21B-0C4E-9D17-F58B51CAED0E}" type="slidenum">
              <a:rPr lang="en-US" smtClean="0"/>
              <a:t>24</a:t>
            </a:fld>
            <a:endParaRPr lang="en-US"/>
          </a:p>
        </p:txBody>
      </p:sp>
    </p:spTree>
    <p:extLst>
      <p:ext uri="{BB962C8B-B14F-4D97-AF65-F5344CB8AC3E}">
        <p14:creationId xmlns:p14="http://schemas.microsoft.com/office/powerpoint/2010/main" val="1960076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8D90-1D08-0B28-9DCC-211359551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2E163-C9F4-A8A7-14FF-A1E47A02C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B5DDC-EABE-9A0D-2E75-6763B6E7B91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C2C5FBE5-06D4-71F1-5ACA-3C7EE9E36C44}"/>
              </a:ext>
            </a:extLst>
          </p:cNvPr>
          <p:cNvSpPr>
            <a:spLocks noGrp="1"/>
          </p:cNvSpPr>
          <p:nvPr>
            <p:ph type="sldNum" sz="quarter" idx="5"/>
          </p:nvPr>
        </p:nvSpPr>
        <p:spPr/>
        <p:txBody>
          <a:bodyPr/>
          <a:lstStyle/>
          <a:p>
            <a:fld id="{8E7301BA-A21B-0C4E-9D17-F58B51CAED0E}" type="slidenum">
              <a:rPr lang="en-US" smtClean="0"/>
              <a:t>25</a:t>
            </a:fld>
            <a:endParaRPr lang="en-US"/>
          </a:p>
        </p:txBody>
      </p:sp>
    </p:spTree>
    <p:extLst>
      <p:ext uri="{BB962C8B-B14F-4D97-AF65-F5344CB8AC3E}">
        <p14:creationId xmlns:p14="http://schemas.microsoft.com/office/powerpoint/2010/main" val="178329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B21-41DB-BDBB-A77E-141919CFA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68DDD-495C-D487-A804-C1D8244502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40D4D-2F18-238E-C469-2127ECBF3AF6}"/>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861FC3B7-24F2-A554-77A5-2F7BF6CD7C4B}"/>
              </a:ext>
            </a:extLst>
          </p:cNvPr>
          <p:cNvSpPr>
            <a:spLocks noGrp="1"/>
          </p:cNvSpPr>
          <p:nvPr>
            <p:ph type="sldNum" sz="quarter" idx="5"/>
          </p:nvPr>
        </p:nvSpPr>
        <p:spPr/>
        <p:txBody>
          <a:bodyPr/>
          <a:lstStyle/>
          <a:p>
            <a:fld id="{8E7301BA-A21B-0C4E-9D17-F58B51CAED0E}" type="slidenum">
              <a:rPr lang="en-US" smtClean="0"/>
              <a:t>26</a:t>
            </a:fld>
            <a:endParaRPr lang="en-US"/>
          </a:p>
        </p:txBody>
      </p:sp>
    </p:spTree>
    <p:extLst>
      <p:ext uri="{BB962C8B-B14F-4D97-AF65-F5344CB8AC3E}">
        <p14:creationId xmlns:p14="http://schemas.microsoft.com/office/powerpoint/2010/main" val="351002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3</a:t>
            </a:fld>
            <a:endParaRPr lang="en-US"/>
          </a:p>
        </p:txBody>
      </p:sp>
    </p:spTree>
    <p:extLst>
      <p:ext uri="{BB962C8B-B14F-4D97-AF65-F5344CB8AC3E}">
        <p14:creationId xmlns:p14="http://schemas.microsoft.com/office/powerpoint/2010/main" val="1881017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F222-F901-650D-4FA8-764DDDAFC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9B2AC-6D27-BE6B-3624-ADC58CA2B1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5157C-15E2-707C-330C-E7D8EB8658D1}"/>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31B5F2BD-04AB-8DB8-2E58-6F72CE4E81DA}"/>
              </a:ext>
            </a:extLst>
          </p:cNvPr>
          <p:cNvSpPr>
            <a:spLocks noGrp="1"/>
          </p:cNvSpPr>
          <p:nvPr>
            <p:ph type="sldNum" sz="quarter" idx="5"/>
          </p:nvPr>
        </p:nvSpPr>
        <p:spPr/>
        <p:txBody>
          <a:bodyPr/>
          <a:lstStyle/>
          <a:p>
            <a:fld id="{8E7301BA-A21B-0C4E-9D17-F58B51CAED0E}" type="slidenum">
              <a:rPr lang="en-US" smtClean="0"/>
              <a:t>27</a:t>
            </a:fld>
            <a:endParaRPr lang="en-US"/>
          </a:p>
        </p:txBody>
      </p:sp>
    </p:spTree>
    <p:extLst>
      <p:ext uri="{BB962C8B-B14F-4D97-AF65-F5344CB8AC3E}">
        <p14:creationId xmlns:p14="http://schemas.microsoft.com/office/powerpoint/2010/main" val="3133209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28</a:t>
            </a:fld>
            <a:endParaRPr lang="en-US"/>
          </a:p>
        </p:txBody>
      </p:sp>
    </p:spTree>
    <p:extLst>
      <p:ext uri="{BB962C8B-B14F-4D97-AF65-F5344CB8AC3E}">
        <p14:creationId xmlns:p14="http://schemas.microsoft.com/office/powerpoint/2010/main" val="1089896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8FF95-ECDE-68AA-4942-795D943425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E57F8-AA38-72E3-EF0C-2EDBA178B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B02BE-6A72-9683-4EA1-301AC610C884}"/>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DE247C19-7071-E891-28E7-E9E991FAB8C8}"/>
              </a:ext>
            </a:extLst>
          </p:cNvPr>
          <p:cNvSpPr>
            <a:spLocks noGrp="1"/>
          </p:cNvSpPr>
          <p:nvPr>
            <p:ph type="sldNum" sz="quarter" idx="5"/>
          </p:nvPr>
        </p:nvSpPr>
        <p:spPr/>
        <p:txBody>
          <a:bodyPr/>
          <a:lstStyle/>
          <a:p>
            <a:fld id="{8E7301BA-A21B-0C4E-9D17-F58B51CAED0E}" type="slidenum">
              <a:rPr lang="en-US" smtClean="0"/>
              <a:t>29</a:t>
            </a:fld>
            <a:endParaRPr lang="en-US"/>
          </a:p>
        </p:txBody>
      </p:sp>
    </p:spTree>
    <p:extLst>
      <p:ext uri="{BB962C8B-B14F-4D97-AF65-F5344CB8AC3E}">
        <p14:creationId xmlns:p14="http://schemas.microsoft.com/office/powerpoint/2010/main" val="3041503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35551-4A1D-A4D0-4E22-D2B8D627B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1DFC8-7FC3-DBA6-2CA2-B2F48041D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C4B34E-73A7-586E-44B1-767DC92CDD29}"/>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B39D328E-4DA5-4A21-CF27-9367F50A6530}"/>
              </a:ext>
            </a:extLst>
          </p:cNvPr>
          <p:cNvSpPr>
            <a:spLocks noGrp="1"/>
          </p:cNvSpPr>
          <p:nvPr>
            <p:ph type="sldNum" sz="quarter" idx="5"/>
          </p:nvPr>
        </p:nvSpPr>
        <p:spPr/>
        <p:txBody>
          <a:bodyPr/>
          <a:lstStyle/>
          <a:p>
            <a:fld id="{8E7301BA-A21B-0C4E-9D17-F58B51CAED0E}" type="slidenum">
              <a:rPr lang="en-US" smtClean="0"/>
              <a:t>30</a:t>
            </a:fld>
            <a:endParaRPr lang="en-US"/>
          </a:p>
        </p:txBody>
      </p:sp>
    </p:spTree>
    <p:extLst>
      <p:ext uri="{BB962C8B-B14F-4D97-AF65-F5344CB8AC3E}">
        <p14:creationId xmlns:p14="http://schemas.microsoft.com/office/powerpoint/2010/main" val="76198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4C1C-AF1D-B595-0D93-45F5C0279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183BC-6671-AA9D-35CC-5F5EEC94F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7D157-C3D3-3BE2-8554-A2AA82DD699E}"/>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754CA8C1-2A72-E801-764E-2B1134F5402D}"/>
              </a:ext>
            </a:extLst>
          </p:cNvPr>
          <p:cNvSpPr>
            <a:spLocks noGrp="1"/>
          </p:cNvSpPr>
          <p:nvPr>
            <p:ph type="sldNum" sz="quarter" idx="5"/>
          </p:nvPr>
        </p:nvSpPr>
        <p:spPr/>
        <p:txBody>
          <a:bodyPr/>
          <a:lstStyle/>
          <a:p>
            <a:fld id="{8E7301BA-A21B-0C4E-9D17-F58B51CAED0E}" type="slidenum">
              <a:rPr lang="en-US" smtClean="0"/>
              <a:t>31</a:t>
            </a:fld>
            <a:endParaRPr lang="en-US"/>
          </a:p>
        </p:txBody>
      </p:sp>
    </p:spTree>
    <p:extLst>
      <p:ext uri="{BB962C8B-B14F-4D97-AF65-F5344CB8AC3E}">
        <p14:creationId xmlns:p14="http://schemas.microsoft.com/office/powerpoint/2010/main" val="3749178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8F10F-83DA-4878-AA9B-2F67F1F0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C1D59-F51F-25BF-644E-580EB36A6A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4EF6B-BBD8-F8B2-D0A9-07D2721235B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14D57470-2CA0-88C6-2B55-C5C3EB5EBA88}"/>
              </a:ext>
            </a:extLst>
          </p:cNvPr>
          <p:cNvSpPr>
            <a:spLocks noGrp="1"/>
          </p:cNvSpPr>
          <p:nvPr>
            <p:ph type="sldNum" sz="quarter" idx="5"/>
          </p:nvPr>
        </p:nvSpPr>
        <p:spPr/>
        <p:txBody>
          <a:bodyPr/>
          <a:lstStyle/>
          <a:p>
            <a:fld id="{8E7301BA-A21B-0C4E-9D17-F58B51CAED0E}" type="slidenum">
              <a:rPr lang="en-US" smtClean="0"/>
              <a:t>32</a:t>
            </a:fld>
            <a:endParaRPr lang="en-US"/>
          </a:p>
        </p:txBody>
      </p:sp>
    </p:spTree>
    <p:extLst>
      <p:ext uri="{BB962C8B-B14F-4D97-AF65-F5344CB8AC3E}">
        <p14:creationId xmlns:p14="http://schemas.microsoft.com/office/powerpoint/2010/main" val="826743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D520-7A3C-D67A-0664-487E4CC22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58AF4-6016-5AF3-6592-E52C7DB4D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53298-BD81-E106-8380-FACD7A25D29B}"/>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38A63270-75A4-A794-D549-D7DE97E01232}"/>
              </a:ext>
            </a:extLst>
          </p:cNvPr>
          <p:cNvSpPr>
            <a:spLocks noGrp="1"/>
          </p:cNvSpPr>
          <p:nvPr>
            <p:ph type="sldNum" sz="quarter" idx="5"/>
          </p:nvPr>
        </p:nvSpPr>
        <p:spPr/>
        <p:txBody>
          <a:bodyPr/>
          <a:lstStyle/>
          <a:p>
            <a:fld id="{8E7301BA-A21B-0C4E-9D17-F58B51CAED0E}" type="slidenum">
              <a:rPr lang="en-US" smtClean="0"/>
              <a:t>33</a:t>
            </a:fld>
            <a:endParaRPr lang="en-US"/>
          </a:p>
        </p:txBody>
      </p:sp>
    </p:spTree>
    <p:extLst>
      <p:ext uri="{BB962C8B-B14F-4D97-AF65-F5344CB8AC3E}">
        <p14:creationId xmlns:p14="http://schemas.microsoft.com/office/powerpoint/2010/main" val="34283383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BDE0-F613-10FB-0D99-357EEB33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9BCC8-CF63-A817-24F8-6EB992A6A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67D55-1E6D-C7B8-01D0-8ED0C41FB03F}"/>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949B1A8F-B7D2-FA6A-6BEE-E577CA399FDB}"/>
              </a:ext>
            </a:extLst>
          </p:cNvPr>
          <p:cNvSpPr>
            <a:spLocks noGrp="1"/>
          </p:cNvSpPr>
          <p:nvPr>
            <p:ph type="sldNum" sz="quarter" idx="5"/>
          </p:nvPr>
        </p:nvSpPr>
        <p:spPr/>
        <p:txBody>
          <a:bodyPr/>
          <a:lstStyle/>
          <a:p>
            <a:fld id="{8E7301BA-A21B-0C4E-9D17-F58B51CAED0E}" type="slidenum">
              <a:rPr lang="en-US" smtClean="0"/>
              <a:t>34</a:t>
            </a:fld>
            <a:endParaRPr lang="en-US"/>
          </a:p>
        </p:txBody>
      </p:sp>
    </p:spTree>
    <p:extLst>
      <p:ext uri="{BB962C8B-B14F-4D97-AF65-F5344CB8AC3E}">
        <p14:creationId xmlns:p14="http://schemas.microsoft.com/office/powerpoint/2010/main" val="36341603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DCB2-836C-4D60-8D87-449ED0D5B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50300-E76A-E29B-8113-66390A1865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ABF75-BF3F-E222-E333-183F16A79EE5}"/>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8DEFA788-2645-9BBD-E234-71353F47F2A7}"/>
              </a:ext>
            </a:extLst>
          </p:cNvPr>
          <p:cNvSpPr>
            <a:spLocks noGrp="1"/>
          </p:cNvSpPr>
          <p:nvPr>
            <p:ph type="sldNum" sz="quarter" idx="5"/>
          </p:nvPr>
        </p:nvSpPr>
        <p:spPr/>
        <p:txBody>
          <a:bodyPr/>
          <a:lstStyle/>
          <a:p>
            <a:fld id="{8E7301BA-A21B-0C4E-9D17-F58B51CAED0E}" type="slidenum">
              <a:rPr lang="en-US" smtClean="0"/>
              <a:t>35</a:t>
            </a:fld>
            <a:endParaRPr lang="en-US"/>
          </a:p>
        </p:txBody>
      </p:sp>
    </p:spTree>
    <p:extLst>
      <p:ext uri="{BB962C8B-B14F-4D97-AF65-F5344CB8AC3E}">
        <p14:creationId xmlns:p14="http://schemas.microsoft.com/office/powerpoint/2010/main" val="9697687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ADD51-6093-30DC-4DC8-0B5BEDF32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37BF7-1D05-79DA-8C5C-E46529F38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A3769-D982-E4DB-D337-423BD2D337F9}"/>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F28E5D81-9E56-7C1D-C7BA-BFE164693AFA}"/>
              </a:ext>
            </a:extLst>
          </p:cNvPr>
          <p:cNvSpPr>
            <a:spLocks noGrp="1"/>
          </p:cNvSpPr>
          <p:nvPr>
            <p:ph type="sldNum" sz="quarter" idx="5"/>
          </p:nvPr>
        </p:nvSpPr>
        <p:spPr/>
        <p:txBody>
          <a:bodyPr/>
          <a:lstStyle/>
          <a:p>
            <a:fld id="{8E7301BA-A21B-0C4E-9D17-F58B51CAED0E}" type="slidenum">
              <a:rPr lang="en-US" smtClean="0"/>
              <a:t>36</a:t>
            </a:fld>
            <a:endParaRPr lang="en-US"/>
          </a:p>
        </p:txBody>
      </p:sp>
    </p:spTree>
    <p:extLst>
      <p:ext uri="{BB962C8B-B14F-4D97-AF65-F5344CB8AC3E}">
        <p14:creationId xmlns:p14="http://schemas.microsoft.com/office/powerpoint/2010/main" val="2212499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4</a:t>
            </a:fld>
            <a:endParaRPr lang="en-US"/>
          </a:p>
        </p:txBody>
      </p:sp>
    </p:spTree>
    <p:extLst>
      <p:ext uri="{BB962C8B-B14F-4D97-AF65-F5344CB8AC3E}">
        <p14:creationId xmlns:p14="http://schemas.microsoft.com/office/powerpoint/2010/main" val="2142174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B8919-28A5-B809-BD59-EFA63FEA2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F0BE4-0A62-DB34-88FD-9DEEFDE25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4C9BF-3FE1-7553-3483-FBC3D1692F31}"/>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B1FD925E-E255-6793-501C-D30D968C8078}"/>
              </a:ext>
            </a:extLst>
          </p:cNvPr>
          <p:cNvSpPr>
            <a:spLocks noGrp="1"/>
          </p:cNvSpPr>
          <p:nvPr>
            <p:ph type="sldNum" sz="quarter" idx="5"/>
          </p:nvPr>
        </p:nvSpPr>
        <p:spPr/>
        <p:txBody>
          <a:bodyPr/>
          <a:lstStyle/>
          <a:p>
            <a:fld id="{8E7301BA-A21B-0C4E-9D17-F58B51CAED0E}" type="slidenum">
              <a:rPr lang="en-US" smtClean="0"/>
              <a:t>37</a:t>
            </a:fld>
            <a:endParaRPr lang="en-US"/>
          </a:p>
        </p:txBody>
      </p:sp>
    </p:spTree>
    <p:extLst>
      <p:ext uri="{BB962C8B-B14F-4D97-AF65-F5344CB8AC3E}">
        <p14:creationId xmlns:p14="http://schemas.microsoft.com/office/powerpoint/2010/main" val="2023534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818F8-3008-BE08-CF17-179FAF81F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8942C-B771-EBC3-AC5D-DA77CF8B6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DC02F-DC5F-6FBA-167E-4B0ABFC6B7B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987C3429-B174-5463-7920-B40ED7E9AC82}"/>
              </a:ext>
            </a:extLst>
          </p:cNvPr>
          <p:cNvSpPr>
            <a:spLocks noGrp="1"/>
          </p:cNvSpPr>
          <p:nvPr>
            <p:ph type="sldNum" sz="quarter" idx="5"/>
          </p:nvPr>
        </p:nvSpPr>
        <p:spPr/>
        <p:txBody>
          <a:bodyPr/>
          <a:lstStyle/>
          <a:p>
            <a:fld id="{8E7301BA-A21B-0C4E-9D17-F58B51CAED0E}" type="slidenum">
              <a:rPr lang="en-US" smtClean="0"/>
              <a:t>38</a:t>
            </a:fld>
            <a:endParaRPr lang="en-US"/>
          </a:p>
        </p:txBody>
      </p:sp>
    </p:spTree>
    <p:extLst>
      <p:ext uri="{BB962C8B-B14F-4D97-AF65-F5344CB8AC3E}">
        <p14:creationId xmlns:p14="http://schemas.microsoft.com/office/powerpoint/2010/main" val="1189473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39</a:t>
            </a:fld>
            <a:endParaRPr lang="en-US"/>
          </a:p>
        </p:txBody>
      </p:sp>
    </p:spTree>
    <p:extLst>
      <p:ext uri="{BB962C8B-B14F-4D97-AF65-F5344CB8AC3E}">
        <p14:creationId xmlns:p14="http://schemas.microsoft.com/office/powerpoint/2010/main" val="4164316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9304F-958D-B108-1EAF-77E9F72B7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A6176-0A56-8A9D-D8C4-997557949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33982-05C4-046B-EDF1-F20073174DF3}"/>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29DBBE0-293E-7017-A246-DB0EDAB1F588}"/>
              </a:ext>
            </a:extLst>
          </p:cNvPr>
          <p:cNvSpPr>
            <a:spLocks noGrp="1"/>
          </p:cNvSpPr>
          <p:nvPr>
            <p:ph type="sldNum" sz="quarter" idx="5"/>
          </p:nvPr>
        </p:nvSpPr>
        <p:spPr/>
        <p:txBody>
          <a:bodyPr/>
          <a:lstStyle/>
          <a:p>
            <a:fld id="{8E7301BA-A21B-0C4E-9D17-F58B51CAED0E}" type="slidenum">
              <a:rPr lang="en-US" smtClean="0"/>
              <a:t>40</a:t>
            </a:fld>
            <a:endParaRPr lang="en-US"/>
          </a:p>
        </p:txBody>
      </p:sp>
    </p:spTree>
    <p:extLst>
      <p:ext uri="{BB962C8B-B14F-4D97-AF65-F5344CB8AC3E}">
        <p14:creationId xmlns:p14="http://schemas.microsoft.com/office/powerpoint/2010/main" val="1973770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53D93-464C-CA53-D5B0-C1416DF41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5391F-103A-5E02-72D4-A10D3675E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B0306A-2AAC-CBDB-0C56-AEF1377403A9}"/>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1D85A803-CB25-548C-569D-569E3A04042E}"/>
              </a:ext>
            </a:extLst>
          </p:cNvPr>
          <p:cNvSpPr>
            <a:spLocks noGrp="1"/>
          </p:cNvSpPr>
          <p:nvPr>
            <p:ph type="sldNum" sz="quarter" idx="5"/>
          </p:nvPr>
        </p:nvSpPr>
        <p:spPr/>
        <p:txBody>
          <a:bodyPr/>
          <a:lstStyle/>
          <a:p>
            <a:fld id="{8E7301BA-A21B-0C4E-9D17-F58B51CAED0E}" type="slidenum">
              <a:rPr lang="en-US" smtClean="0"/>
              <a:t>41</a:t>
            </a:fld>
            <a:endParaRPr lang="en-US"/>
          </a:p>
        </p:txBody>
      </p:sp>
    </p:spTree>
    <p:extLst>
      <p:ext uri="{BB962C8B-B14F-4D97-AF65-F5344CB8AC3E}">
        <p14:creationId xmlns:p14="http://schemas.microsoft.com/office/powerpoint/2010/main" val="281891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98EA-C0BD-7A03-31FF-BFD9417C7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4335C-9E32-8511-56A0-4922B6D106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C1643-B1C3-45E9-684F-051FDACDBC2F}"/>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DB6AACDC-FB5D-6D87-EB52-1D0EA71279EE}"/>
              </a:ext>
            </a:extLst>
          </p:cNvPr>
          <p:cNvSpPr>
            <a:spLocks noGrp="1"/>
          </p:cNvSpPr>
          <p:nvPr>
            <p:ph type="sldNum" sz="quarter" idx="5"/>
          </p:nvPr>
        </p:nvSpPr>
        <p:spPr/>
        <p:txBody>
          <a:bodyPr/>
          <a:lstStyle/>
          <a:p>
            <a:fld id="{8E7301BA-A21B-0C4E-9D17-F58B51CAED0E}" type="slidenum">
              <a:rPr lang="en-US" smtClean="0"/>
              <a:t>42</a:t>
            </a:fld>
            <a:endParaRPr lang="en-US"/>
          </a:p>
        </p:txBody>
      </p:sp>
    </p:spTree>
    <p:extLst>
      <p:ext uri="{BB962C8B-B14F-4D97-AF65-F5344CB8AC3E}">
        <p14:creationId xmlns:p14="http://schemas.microsoft.com/office/powerpoint/2010/main" val="4231861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5671-6A04-745B-3377-6111230992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C1E6C-4599-19C5-EDA6-FCD32961E0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CA991-64E1-E59B-3E4E-7C21C3456609}"/>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35266BE3-A3DC-523A-C964-9642DB1569BE}"/>
              </a:ext>
            </a:extLst>
          </p:cNvPr>
          <p:cNvSpPr>
            <a:spLocks noGrp="1"/>
          </p:cNvSpPr>
          <p:nvPr>
            <p:ph type="sldNum" sz="quarter" idx="5"/>
          </p:nvPr>
        </p:nvSpPr>
        <p:spPr/>
        <p:txBody>
          <a:bodyPr/>
          <a:lstStyle/>
          <a:p>
            <a:fld id="{8E7301BA-A21B-0C4E-9D17-F58B51CAED0E}" type="slidenum">
              <a:rPr lang="en-US" smtClean="0"/>
              <a:t>43</a:t>
            </a:fld>
            <a:endParaRPr lang="en-US"/>
          </a:p>
        </p:txBody>
      </p:sp>
    </p:spTree>
    <p:extLst>
      <p:ext uri="{BB962C8B-B14F-4D97-AF65-F5344CB8AC3E}">
        <p14:creationId xmlns:p14="http://schemas.microsoft.com/office/powerpoint/2010/main" val="1255281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044C-5453-35D7-DEAD-5FD12BE1F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B8F50-8F26-C529-F937-90D3BF503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9B51B-9156-1DEA-CBCA-78B4C658E99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44C840F8-FC39-540F-7A9B-1A579A63BD69}"/>
              </a:ext>
            </a:extLst>
          </p:cNvPr>
          <p:cNvSpPr>
            <a:spLocks noGrp="1"/>
          </p:cNvSpPr>
          <p:nvPr>
            <p:ph type="sldNum" sz="quarter" idx="5"/>
          </p:nvPr>
        </p:nvSpPr>
        <p:spPr/>
        <p:txBody>
          <a:bodyPr/>
          <a:lstStyle/>
          <a:p>
            <a:fld id="{8E7301BA-A21B-0C4E-9D17-F58B51CAED0E}" type="slidenum">
              <a:rPr lang="en-US" smtClean="0"/>
              <a:t>44</a:t>
            </a:fld>
            <a:endParaRPr lang="en-US"/>
          </a:p>
        </p:txBody>
      </p:sp>
    </p:spTree>
    <p:extLst>
      <p:ext uri="{BB962C8B-B14F-4D97-AF65-F5344CB8AC3E}">
        <p14:creationId xmlns:p14="http://schemas.microsoft.com/office/powerpoint/2010/main" val="28006340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5BB16-1A49-97D3-3BD1-D853D48F4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AC0FA-9E1A-92F5-E895-3CCE19522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C7969-F6E5-F888-6787-CF7390B7BB1D}"/>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E8294627-93B1-4D90-191A-A029B77599AB}"/>
              </a:ext>
            </a:extLst>
          </p:cNvPr>
          <p:cNvSpPr>
            <a:spLocks noGrp="1"/>
          </p:cNvSpPr>
          <p:nvPr>
            <p:ph type="sldNum" sz="quarter" idx="5"/>
          </p:nvPr>
        </p:nvSpPr>
        <p:spPr/>
        <p:txBody>
          <a:bodyPr/>
          <a:lstStyle/>
          <a:p>
            <a:fld id="{8E7301BA-A21B-0C4E-9D17-F58B51CAED0E}" type="slidenum">
              <a:rPr lang="en-US" smtClean="0"/>
              <a:t>45</a:t>
            </a:fld>
            <a:endParaRPr lang="en-US"/>
          </a:p>
        </p:txBody>
      </p:sp>
    </p:spTree>
    <p:extLst>
      <p:ext uri="{BB962C8B-B14F-4D97-AF65-F5344CB8AC3E}">
        <p14:creationId xmlns:p14="http://schemas.microsoft.com/office/powerpoint/2010/main" val="1403284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Leah</a:t>
            </a:r>
          </a:p>
        </p:txBody>
      </p:sp>
      <p:sp>
        <p:nvSpPr>
          <p:cNvPr id="4" name="Slide Number Placeholder 3"/>
          <p:cNvSpPr>
            <a:spLocks noGrp="1"/>
          </p:cNvSpPr>
          <p:nvPr>
            <p:ph type="sldNum" sz="quarter" idx="5"/>
          </p:nvPr>
        </p:nvSpPr>
        <p:spPr/>
        <p:txBody>
          <a:bodyPr/>
          <a:lstStyle/>
          <a:p>
            <a:fld id="{8E7301BA-A21B-0C4E-9D17-F58B51CAED0E}" type="slidenum">
              <a:rPr lang="en-US" smtClean="0"/>
              <a:t>46</a:t>
            </a:fld>
            <a:endParaRPr lang="en-US"/>
          </a:p>
        </p:txBody>
      </p:sp>
    </p:spTree>
    <p:extLst>
      <p:ext uri="{BB962C8B-B14F-4D97-AF65-F5344CB8AC3E}">
        <p14:creationId xmlns:p14="http://schemas.microsoft.com/office/powerpoint/2010/main" val="330857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5</a:t>
            </a:fld>
            <a:endParaRPr lang="en-US"/>
          </a:p>
        </p:txBody>
      </p:sp>
    </p:spTree>
    <p:extLst>
      <p:ext uri="{BB962C8B-B14F-4D97-AF65-F5344CB8AC3E}">
        <p14:creationId xmlns:p14="http://schemas.microsoft.com/office/powerpoint/2010/main" val="2467026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A7FE6-0DA7-B5F8-AC20-C67C708E2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F29E6-FCBB-4F9B-6375-3781B925C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8A948-35DA-8ABB-5188-19B82D39C044}"/>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875C8C84-AAAE-3D6C-562B-EC99CF4A8C16}"/>
              </a:ext>
            </a:extLst>
          </p:cNvPr>
          <p:cNvSpPr>
            <a:spLocks noGrp="1"/>
          </p:cNvSpPr>
          <p:nvPr>
            <p:ph type="sldNum" sz="quarter" idx="5"/>
          </p:nvPr>
        </p:nvSpPr>
        <p:spPr/>
        <p:txBody>
          <a:bodyPr/>
          <a:lstStyle/>
          <a:p>
            <a:fld id="{8E7301BA-A21B-0C4E-9D17-F58B51CAED0E}" type="slidenum">
              <a:rPr lang="en-US" smtClean="0"/>
              <a:t>47</a:t>
            </a:fld>
            <a:endParaRPr lang="en-US"/>
          </a:p>
        </p:txBody>
      </p:sp>
    </p:spTree>
    <p:extLst>
      <p:ext uri="{BB962C8B-B14F-4D97-AF65-F5344CB8AC3E}">
        <p14:creationId xmlns:p14="http://schemas.microsoft.com/office/powerpoint/2010/main" val="2815479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4212-3B0C-D93E-8562-8EFC611C9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996A18-82D7-B311-0574-2B8756EFB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AF1E5-EFFF-B299-C164-61179E560D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759BB0-8004-F408-74A2-795DBA9B77D6}"/>
              </a:ext>
            </a:extLst>
          </p:cNvPr>
          <p:cNvSpPr>
            <a:spLocks noGrp="1"/>
          </p:cNvSpPr>
          <p:nvPr>
            <p:ph type="sldNum" sz="quarter" idx="5"/>
          </p:nvPr>
        </p:nvSpPr>
        <p:spPr/>
        <p:txBody>
          <a:bodyPr/>
          <a:lstStyle/>
          <a:p>
            <a:fld id="{8E7301BA-A21B-0C4E-9D17-F58B51CAED0E}" type="slidenum">
              <a:rPr lang="en-US" smtClean="0"/>
              <a:t>48</a:t>
            </a:fld>
            <a:endParaRPr lang="en-US"/>
          </a:p>
        </p:txBody>
      </p:sp>
    </p:spTree>
    <p:extLst>
      <p:ext uri="{BB962C8B-B14F-4D97-AF65-F5344CB8AC3E}">
        <p14:creationId xmlns:p14="http://schemas.microsoft.com/office/powerpoint/2010/main" val="1672068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87BAC-0736-731E-0FA6-BA3509A91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E50C1-A2A6-EB45-CF44-4056A231E4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E507A-B727-5410-6682-50F9B847ED1B}"/>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81837B5-1917-2FE6-BE65-39909601135E}"/>
              </a:ext>
            </a:extLst>
          </p:cNvPr>
          <p:cNvSpPr>
            <a:spLocks noGrp="1"/>
          </p:cNvSpPr>
          <p:nvPr>
            <p:ph type="sldNum" sz="quarter" idx="5"/>
          </p:nvPr>
        </p:nvSpPr>
        <p:spPr/>
        <p:txBody>
          <a:bodyPr/>
          <a:lstStyle/>
          <a:p>
            <a:fld id="{8E7301BA-A21B-0C4E-9D17-F58B51CAED0E}" type="slidenum">
              <a:rPr lang="en-US" smtClean="0"/>
              <a:t>6</a:t>
            </a:fld>
            <a:endParaRPr lang="en-US"/>
          </a:p>
        </p:txBody>
      </p:sp>
    </p:spTree>
    <p:extLst>
      <p:ext uri="{BB962C8B-B14F-4D97-AF65-F5344CB8AC3E}">
        <p14:creationId xmlns:p14="http://schemas.microsoft.com/office/powerpoint/2010/main" val="3524770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7</a:t>
            </a:fld>
            <a:endParaRPr lang="en-US"/>
          </a:p>
        </p:txBody>
      </p:sp>
    </p:spTree>
    <p:extLst>
      <p:ext uri="{BB962C8B-B14F-4D97-AF65-F5344CB8AC3E}">
        <p14:creationId xmlns:p14="http://schemas.microsoft.com/office/powerpoint/2010/main" val="4102955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2BB0-D183-B9D1-7F0A-5B00C6CB96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17B4B-FEF5-1FF1-58C2-F883F4706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5B880-44CE-7D04-D0E1-3F679B3F7540}"/>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84B99D78-BCB7-2463-AA67-16618CFD18E7}"/>
              </a:ext>
            </a:extLst>
          </p:cNvPr>
          <p:cNvSpPr>
            <a:spLocks noGrp="1"/>
          </p:cNvSpPr>
          <p:nvPr>
            <p:ph type="sldNum" sz="quarter" idx="5"/>
          </p:nvPr>
        </p:nvSpPr>
        <p:spPr/>
        <p:txBody>
          <a:bodyPr/>
          <a:lstStyle/>
          <a:p>
            <a:fld id="{8E7301BA-A21B-0C4E-9D17-F58B51CAED0E}" type="slidenum">
              <a:rPr lang="en-US" smtClean="0"/>
              <a:t>8</a:t>
            </a:fld>
            <a:endParaRPr lang="en-US"/>
          </a:p>
        </p:txBody>
      </p:sp>
    </p:spTree>
    <p:extLst>
      <p:ext uri="{BB962C8B-B14F-4D97-AF65-F5344CB8AC3E}">
        <p14:creationId xmlns:p14="http://schemas.microsoft.com/office/powerpoint/2010/main" val="284863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C90D-6039-41AC-7504-14D0222E0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22A8F-549A-C4C6-57C8-59DA54F5D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DD9C0-AEF1-FA23-B2EF-8FB783D5E848}"/>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4A4CD133-DCA6-CCDE-B42B-A691DA55AF39}"/>
              </a:ext>
            </a:extLst>
          </p:cNvPr>
          <p:cNvSpPr>
            <a:spLocks noGrp="1"/>
          </p:cNvSpPr>
          <p:nvPr>
            <p:ph type="sldNum" sz="quarter" idx="5"/>
          </p:nvPr>
        </p:nvSpPr>
        <p:spPr/>
        <p:txBody>
          <a:bodyPr/>
          <a:lstStyle/>
          <a:p>
            <a:fld id="{8E7301BA-A21B-0C4E-9D17-F58B51CAED0E}" type="slidenum">
              <a:rPr lang="en-US" smtClean="0"/>
              <a:t>9</a:t>
            </a:fld>
            <a:endParaRPr lang="en-US"/>
          </a:p>
        </p:txBody>
      </p:sp>
    </p:spTree>
    <p:extLst>
      <p:ext uri="{BB962C8B-B14F-4D97-AF65-F5344CB8AC3E}">
        <p14:creationId xmlns:p14="http://schemas.microsoft.com/office/powerpoint/2010/main" val="110876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E1B4-3CCD-7B8B-B94D-59AABB2D5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1FA3D-2757-254B-8770-A5D58DF32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AC7D5-6C69-3188-A79D-1FA7D925E78A}"/>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EB5C99BF-282A-36E9-46A7-ED8DCB7B37C8}"/>
              </a:ext>
            </a:extLst>
          </p:cNvPr>
          <p:cNvSpPr>
            <a:spLocks noGrp="1"/>
          </p:cNvSpPr>
          <p:nvPr>
            <p:ph type="sldNum" sz="quarter" idx="5"/>
          </p:nvPr>
        </p:nvSpPr>
        <p:spPr/>
        <p:txBody>
          <a:bodyPr/>
          <a:lstStyle/>
          <a:p>
            <a:fld id="{8E7301BA-A21B-0C4E-9D17-F58B51CAED0E}" type="slidenum">
              <a:rPr lang="en-US" smtClean="0"/>
              <a:t>10</a:t>
            </a:fld>
            <a:endParaRPr lang="en-US"/>
          </a:p>
        </p:txBody>
      </p:sp>
    </p:spTree>
    <p:extLst>
      <p:ext uri="{BB962C8B-B14F-4D97-AF65-F5344CB8AC3E}">
        <p14:creationId xmlns:p14="http://schemas.microsoft.com/office/powerpoint/2010/main" val="3624663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986FF52-DFC4-47B3-9DCC-287C1A778450}"/>
              </a:ext>
            </a:extLst>
          </p:cNvPr>
          <p:cNvSpPr>
            <a:spLocks noGrp="1"/>
          </p:cNvSpPr>
          <p:nvPr>
            <p:ph type="dt" sz="half" idx="10"/>
          </p:nvPr>
        </p:nvSpPr>
        <p:spPr>
          <a:xfrm>
            <a:off x="341746" y="6321136"/>
            <a:ext cx="2743200" cy="365125"/>
          </a:xfrm>
        </p:spPr>
        <p:txBody>
          <a:bodyPr/>
          <a:lstStyle/>
          <a:p>
            <a:fld id="{A9D9754D-6A49-497E-8A6F-DCCE1B702DF4}" type="datetime1">
              <a:rPr lang="en-US" smtClean="0"/>
              <a:t>6/25/2026</a:t>
            </a:fld>
            <a:endParaRPr lang="en-US"/>
          </a:p>
        </p:txBody>
      </p:sp>
      <p:sp>
        <p:nvSpPr>
          <p:cNvPr id="5" name="Footer Placeholder 4">
            <a:extLst>
              <a:ext uri="{FF2B5EF4-FFF2-40B4-BE49-F238E27FC236}">
                <a16:creationId xmlns:a16="http://schemas.microsoft.com/office/drawing/2014/main" id="{EB8CB72B-1D2D-43FD-A68A-C8E30CF4E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E334CB-39AD-4CB2-87CF-2396E20050F6}"/>
              </a:ext>
            </a:extLst>
          </p:cNvPr>
          <p:cNvSpPr>
            <a:spLocks noGrp="1"/>
          </p:cNvSpPr>
          <p:nvPr>
            <p:ph type="sldNum" sz="quarter" idx="12"/>
          </p:nvPr>
        </p:nvSpPr>
        <p:spPr>
          <a:xfrm>
            <a:off x="8709892" y="6356350"/>
            <a:ext cx="2743200" cy="365125"/>
          </a:xfrm>
        </p:spPr>
        <p:txBody>
          <a:bodyPr/>
          <a:lstStyle/>
          <a:p>
            <a:fld id="{D10B605A-B877-4B67-B9FD-DE737AC6273F}" type="slidenum">
              <a:rPr lang="en-US" smtClean="0"/>
              <a:t>‹#›</a:t>
            </a:fld>
            <a:endParaRPr lang="en-US"/>
          </a:p>
        </p:txBody>
      </p:sp>
      <p:sp>
        <p:nvSpPr>
          <p:cNvPr id="7" name="Title 1">
            <a:extLst>
              <a:ext uri="{FF2B5EF4-FFF2-40B4-BE49-F238E27FC236}">
                <a16:creationId xmlns:a16="http://schemas.microsoft.com/office/drawing/2014/main" id="{15CC0F99-8E70-3887-617C-95608FB164C0}"/>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
        <p:nvSpPr>
          <p:cNvPr id="8" name="Text Placeholder 2">
            <a:extLst>
              <a:ext uri="{FF2B5EF4-FFF2-40B4-BE49-F238E27FC236}">
                <a16:creationId xmlns:a16="http://schemas.microsoft.com/office/drawing/2014/main" id="{EA863302-FDB1-A3E4-7347-99957FC2F791}"/>
              </a:ext>
            </a:extLst>
          </p:cNvPr>
          <p:cNvSpPr>
            <a:spLocks noGrp="1"/>
          </p:cNvSpPr>
          <p:nvPr>
            <p:ph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448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6/25/2026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8" name="Title 1">
            <a:extLst>
              <a:ext uri="{FF2B5EF4-FFF2-40B4-BE49-F238E27FC236}">
                <a16:creationId xmlns:a16="http://schemas.microsoft.com/office/drawing/2014/main" id="{90820390-AC8B-E3A6-D078-E8F3D9832E83}"/>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162516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6/25/2026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2" name="Rectangle 1">
            <a:extLst>
              <a:ext uri="{FF2B5EF4-FFF2-40B4-BE49-F238E27FC236}">
                <a16:creationId xmlns:a16="http://schemas.microsoft.com/office/drawing/2014/main" id="{88118CDE-E692-AB1E-E7F8-1ADF19E03D2C}"/>
              </a:ext>
            </a:extLst>
          </p:cNvPr>
          <p:cNvSpPr/>
          <p:nvPr userDrawn="1"/>
        </p:nvSpPr>
        <p:spPr>
          <a:xfrm>
            <a:off x="0" y="868000"/>
            <a:ext cx="12192000" cy="5990000"/>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C09DE46-3D90-98C9-4C7D-D9007A8EDAF3}"/>
              </a:ext>
            </a:extLst>
          </p:cNvPr>
          <p:cNvSpPr>
            <a:spLocks noGrp="1"/>
          </p:cNvSpPr>
          <p:nvPr>
            <p:ph type="title"/>
          </p:nvPr>
        </p:nvSpPr>
        <p:spPr>
          <a:xfrm>
            <a:off x="838200" y="2766219"/>
            <a:ext cx="10515600" cy="1325563"/>
          </a:xfrm>
          <a:prstGeom prst="rect">
            <a:avLst/>
          </a:prstGeom>
        </p:spPr>
        <p:txBody>
          <a:bodyPr anchor="ctr"/>
          <a:lstStyle>
            <a:lvl1pPr algn="ctr">
              <a:defRPr sz="40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36153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CEC494-67C0-4BFD-9906-E3666DAD88F2}"/>
              </a:ext>
            </a:extLst>
          </p:cNvPr>
          <p:cNvSpPr>
            <a:spLocks noGrp="1"/>
          </p:cNvSpPr>
          <p:nvPr>
            <p:ph type="dt" sz="half" idx="10"/>
          </p:nvPr>
        </p:nvSpPr>
        <p:spPr/>
        <p:txBody>
          <a:bodyPr/>
          <a:lstStyle/>
          <a:p>
            <a:fld id="{74BEE083-AFB9-4662-A39F-BB00ED7C62BA}" type="datetime1">
              <a:rPr lang="en-US" smtClean="0"/>
              <a:t>6/25/2026</a:t>
            </a:fld>
            <a:endParaRPr lang="en-US"/>
          </a:p>
        </p:txBody>
      </p:sp>
      <p:sp>
        <p:nvSpPr>
          <p:cNvPr id="3" name="Footer Placeholder 2">
            <a:extLst>
              <a:ext uri="{FF2B5EF4-FFF2-40B4-BE49-F238E27FC236}">
                <a16:creationId xmlns:a16="http://schemas.microsoft.com/office/drawing/2014/main" id="{2786D57F-5629-4D80-A1BF-DEBA263B0D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6F2953-F4A8-4629-858E-2B79A6B70BEC}"/>
              </a:ext>
            </a:extLst>
          </p:cNvPr>
          <p:cNvSpPr>
            <a:spLocks noGrp="1"/>
          </p:cNvSpPr>
          <p:nvPr>
            <p:ph type="sldNum" sz="quarter" idx="12"/>
          </p:nvPr>
        </p:nvSpPr>
        <p:spPr/>
        <p:txBody>
          <a:bodyPr/>
          <a:lstStyle/>
          <a:p>
            <a:fld id="{D10B605A-B877-4B67-B9FD-DE737AC6273F}" type="slidenum">
              <a:rPr lang="en-US" smtClean="0"/>
              <a:t>‹#›</a:t>
            </a:fld>
            <a:endParaRPr lang="en-US"/>
          </a:p>
        </p:txBody>
      </p:sp>
    </p:spTree>
    <p:extLst>
      <p:ext uri="{BB962C8B-B14F-4D97-AF65-F5344CB8AC3E}">
        <p14:creationId xmlns:p14="http://schemas.microsoft.com/office/powerpoint/2010/main" val="2254348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7D2A0-D443-447E-8070-B834823B4CF7}"/>
              </a:ext>
            </a:extLst>
          </p:cNvPr>
          <p:cNvSpPr>
            <a:spLocks noGrp="1"/>
          </p:cNvSpPr>
          <p:nvPr>
            <p:ph type="body"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11FE9-F11D-4D54-8F6F-BE7B9CADD155}"/>
              </a:ext>
            </a:extLst>
          </p:cNvPr>
          <p:cNvSpPr>
            <a:spLocks noGrp="1"/>
          </p:cNvSpPr>
          <p:nvPr>
            <p:ph type="dt" sz="half" idx="2"/>
          </p:nvPr>
        </p:nvSpPr>
        <p:spPr>
          <a:xfrm>
            <a:off x="341746"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9312C-71CF-49FA-B4D0-384022A2B3F0}" type="datetime1">
              <a:rPr lang="en-US" smtClean="0"/>
              <a:t>6/25/2026</a:t>
            </a:fld>
            <a:endParaRPr lang="en-US"/>
          </a:p>
        </p:txBody>
      </p:sp>
      <p:sp>
        <p:nvSpPr>
          <p:cNvPr id="5" name="Footer Placeholder 4">
            <a:extLst>
              <a:ext uri="{FF2B5EF4-FFF2-40B4-BE49-F238E27FC236}">
                <a16:creationId xmlns:a16="http://schemas.microsoft.com/office/drawing/2014/main" id="{D4112E84-5055-4095-8BD9-1E881DB987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15298-D84E-411D-A593-7E3E6E25B97E}"/>
              </a:ext>
            </a:extLst>
          </p:cNvPr>
          <p:cNvSpPr>
            <a:spLocks noGrp="1"/>
          </p:cNvSpPr>
          <p:nvPr>
            <p:ph type="sldNum" sz="quarter" idx="4"/>
          </p:nvPr>
        </p:nvSpPr>
        <p:spPr>
          <a:xfrm>
            <a:off x="8709892"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B605A-B877-4B67-B9FD-DE737AC6273F}" type="slidenum">
              <a:rPr lang="en-US" smtClean="0"/>
              <a:t>‹#›</a:t>
            </a:fld>
            <a:endParaRPr lang="en-US"/>
          </a:p>
        </p:txBody>
      </p:sp>
      <p:sp>
        <p:nvSpPr>
          <p:cNvPr id="9" name="Rectangle 8">
            <a:extLst>
              <a:ext uri="{FF2B5EF4-FFF2-40B4-BE49-F238E27FC236}">
                <a16:creationId xmlns:a16="http://schemas.microsoft.com/office/drawing/2014/main" id="{91061E75-EBDA-4EBB-AEFD-622260D68334}"/>
              </a:ext>
            </a:extLst>
          </p:cNvPr>
          <p:cNvSpPr/>
          <p:nvPr userDrawn="1"/>
        </p:nvSpPr>
        <p:spPr>
          <a:xfrm>
            <a:off x="0" y="0"/>
            <a:ext cx="12192000" cy="914400"/>
          </a:xfrm>
          <a:prstGeom prst="rect">
            <a:avLst/>
          </a:prstGeom>
          <a:solidFill>
            <a:srgbClr val="1F497D"/>
          </a:solidFill>
          <a:ln w="25400" cap="flat" cmpd="sng" algn="ctr">
            <a:solidFill>
              <a:srgbClr val="1F497D"/>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2" descr="Seal of Massachusetts - Wikipedia">
            <a:extLst>
              <a:ext uri="{FF2B5EF4-FFF2-40B4-BE49-F238E27FC236}">
                <a16:creationId xmlns:a16="http://schemas.microsoft.com/office/drawing/2014/main" id="{A65B3170-B74E-4A21-8D8D-6B54C569B6D3}"/>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1355169" y="76200"/>
            <a:ext cx="762198"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280006"/>
      </p:ext>
    </p:extLst>
  </p:cSld>
  <p:clrMap bg1="lt1" tx1="dk1" bg2="lt2" tx2="dk2" accent1="accent1" accent2="accent2" accent3="accent3" accent4="accent4" accent5="accent5" accent6="accent6" hlink="hlink" folHlink="folHlink"/>
  <p:sldLayoutIdLst>
    <p:sldLayoutId id="2147483714" r:id="rId1"/>
    <p:sldLayoutId id="2147483718" r:id="rId2"/>
    <p:sldLayoutId id="2147483724" r:id="rId3"/>
    <p:sldLayoutId id="2147483719"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doc/massachusetts-electronic-visit-verification-edits-and-reason-codes-guide-0/download"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7FFFF764_62BF82EE.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hyperlink" Target="https://knowledge.sandata.com/sandata/Content/Documentation-SD/SD-Aggregator.htm" TargetMode="External"/><Relationship Id="rId3" Type="http://schemas.openxmlformats.org/officeDocument/2006/relationships/hyperlink" Target="https://knowledge.sandata.com/sandata/Content/Documentation-SD/SD-EVV-Enhanced.htm" TargetMode="External"/><Relationship Id="rId7" Type="http://schemas.openxmlformats.org/officeDocument/2006/relationships/hyperlink" Target="https://knowledge.sandata.com/sandata/Content/Documentation-SD/EVVEnhanced/SD-EVVEn-Visit-Maintenance.htm"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knowledge.sandata.com/sandata/Content/Documentation-SD/SD-Mobile.htm" TargetMode="External"/><Relationship Id="rId11" Type="http://schemas.openxmlformats.org/officeDocument/2006/relationships/hyperlink" Target="https://knowledge.sandata.com/sandata/Content/Documentation-SD/VendorSolutions/SD-VS-MA-Vendor-Solutions.htm" TargetMode="External"/><Relationship Id="rId5" Type="http://schemas.openxmlformats.org/officeDocument/2006/relationships/hyperlink" Target="https://knowledge.sandata.com/sandata/Content/Documentation-SD/PayerPrograms/Ohio/SD-PayerProg-OH-Add-Mobile-Access.htm" TargetMode="External"/><Relationship Id="rId10" Type="http://schemas.openxmlformats.org/officeDocument/2006/relationships/hyperlink" Target="https://knowledge.sandata.com/sandata/Content/Documentation-SD/PayerPrograms/Massachusetts/SD-PayerProg-MA-Resources.htm?" TargetMode="External"/><Relationship Id="rId4" Type="http://schemas.openxmlformats.org/officeDocument/2006/relationships/hyperlink" Target="https://knowledge.sandata.com/sandata/Content/Documentation-SD/EVVEnhanced/SD-EVVEn-Client-Add-Feed.htm" TargetMode="External"/><Relationship Id="rId9" Type="http://schemas.openxmlformats.org/officeDocument/2006/relationships/hyperlink" Target="https://knowledge.sandata.com/sandata/Content/Documentation-SD/Aggregator/SD-Aggregator-Visit-Review.htm"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mass.gov/doc/adult-foster-care-bulletin-33-electronic-visit-verification-registration-and-compliance-for-group-adult-foster-care-services-0/download" TargetMode="External"/><Relationship Id="rId7" Type="http://schemas.openxmlformats.org/officeDocument/2006/relationships/hyperlink" Target="https://www.mass.gov/doc/waiver-provider-evv-compliance-checkpoints-0/download"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mass.gov/doc/hcbs-waiver-provider-bulletin-24-electronic-visit-verification-registration-and-compliance-for-certain-waiver-services-0/download" TargetMode="External"/><Relationship Id="rId5" Type="http://schemas.openxmlformats.org/officeDocument/2006/relationships/hyperlink" Target="https://www.mass.gov/doc/home-health-agency-bulletin-94-electronic-visit-verification-registration-and-compliance-for-home-health-agency-services-0/download" TargetMode="External"/><Relationship Id="rId4" Type="http://schemas.openxmlformats.org/officeDocument/2006/relationships/hyperlink" Target="https://www.mass.gov/doc/evv-compliance-checkpoints-0/download"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mass.gov/info-details/electronic-visit-verification-for-agency-based-providers#learn-about-evv-for-provider-organizations" TargetMode="External"/><Relationship Id="rId7" Type="http://schemas.openxmlformats.org/officeDocument/2006/relationships/hyperlink" Target="https://www.mass.gov/topics/electronic-visit-verification-evv"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mailto:EVVfeedback@Mass.gov" TargetMode="External"/><Relationship Id="rId5" Type="http://schemas.openxmlformats.org/officeDocument/2006/relationships/hyperlink" Target="https://knowledge.sandata.com/sandata/Content/WhatsNew/University-SD.htm" TargetMode="External"/><Relationship Id="rId4" Type="http://schemas.openxmlformats.org/officeDocument/2006/relationships/hyperlink" Target="https://knowledge.sandata.com/sandata/Content/Support/Support-SD.htm"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EEE1-1244-212B-E07B-56D4B6579566}"/>
              </a:ext>
            </a:extLst>
          </p:cNvPr>
          <p:cNvSpPr txBox="1">
            <a:spLocks noGrp="1"/>
          </p:cNvSpPr>
          <p:nvPr>
            <p:ph type="title" idx="4294967295"/>
          </p:nvPr>
        </p:nvSpPr>
        <p:spPr>
          <a:xfrm>
            <a:off x="474306" y="1732006"/>
            <a:ext cx="11243387" cy="36797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a:ln>
                  <a:noFill/>
                </a:ln>
                <a:solidFill>
                  <a:srgbClr val="1F497D"/>
                </a:solidFill>
                <a:effectLst/>
                <a:uLnTx/>
                <a:uFillTx/>
                <a:latin typeface="Graphik"/>
                <a:ea typeface="+mj-ea"/>
                <a:cs typeface="+mj-cs"/>
              </a:rPr>
              <a:t>Our Webinar Will Begin Shortly</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400" b="1" i="0" u="none" strike="noStrike" kern="1200" cap="none" spc="0" normalizeH="0" baseline="0" noProof="0">
              <a:ln>
                <a:noFill/>
              </a:ln>
              <a:solidFill>
                <a:srgbClr val="1F497D"/>
              </a:solidFill>
              <a:effectLst/>
              <a:uLnTx/>
              <a:uFillTx/>
              <a:latin typeface="Graphik" panose="020B0503030202060203" pitchFamily="34" charset="0"/>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a:ln>
                  <a:noFill/>
                </a:ln>
                <a:solidFill>
                  <a:srgbClr val="1F497D"/>
                </a:solidFill>
                <a:effectLst/>
                <a:uLnTx/>
                <a:uFillTx/>
                <a:latin typeface="Graphik" panose="020B0503030202060203" pitchFamily="34" charset="0"/>
                <a:ea typeface="Lato" panose="020F0502020204030203" pitchFamily="34" charset="0"/>
                <a:cs typeface="Lato" panose="020F0502020204030203" pitchFamily="34" charset="0"/>
              </a:rPr>
              <a:t>Note: This session is for Massachusetts Fee-For-Service (FFS) providers in Home H</a:t>
            </a:r>
            <a:r>
              <a:rPr kumimoji="0" lang="en-US" sz="2400" b="0" i="1" u="none" strike="noStrike" kern="1200" cap="none" spc="0" normalizeH="0" baseline="0" noProof="0">
                <a:ln>
                  <a:noFill/>
                </a:ln>
                <a:solidFill>
                  <a:srgbClr val="1F497D"/>
                </a:solidFill>
                <a:effectLst/>
                <a:uLnTx/>
                <a:uFillTx/>
                <a:latin typeface="Graphik" panose="020B0503030202060203" pitchFamily="34" charset="0"/>
                <a:ea typeface="+mj-ea"/>
                <a:cs typeface="+mj-cs"/>
              </a:rPr>
              <a:t>ealth (HH), Group Adult Foster Care (GAFC), and Acquired Brain Injury (ABI) and Moving Forward Plan (MFP) Waiver programs.</a:t>
            </a:r>
            <a:endParaRPr kumimoji="0" lang="en-US" sz="2400" b="1" i="1" u="none" strike="noStrike" kern="1200" cap="none" spc="0" normalizeH="0" baseline="0" noProof="0">
              <a:ln>
                <a:noFill/>
              </a:ln>
              <a:solidFill>
                <a:srgbClr val="1F497D"/>
              </a:solidFill>
              <a:effectLst/>
              <a:uLnTx/>
              <a:uFillTx/>
              <a:latin typeface="Graphik" panose="020B0503030202060203" pitchFamily="34" charset="0"/>
              <a:ea typeface="+mj-ea"/>
              <a:cs typeface="+mj-cs"/>
            </a:endParaRPr>
          </a:p>
        </p:txBody>
      </p:sp>
    </p:spTree>
    <p:extLst>
      <p:ext uri="{BB962C8B-B14F-4D97-AF65-F5344CB8AC3E}">
        <p14:creationId xmlns:p14="http://schemas.microsoft.com/office/powerpoint/2010/main" val="307575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C3E1D-8065-7A73-84DF-4FF38A7C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9AC78-92BF-B9B9-2B6D-28CE5DB44B30}"/>
              </a:ext>
            </a:extLst>
          </p:cNvPr>
          <p:cNvSpPr>
            <a:spLocks noGrp="1"/>
          </p:cNvSpPr>
          <p:nvPr>
            <p:ph type="title"/>
          </p:nvPr>
        </p:nvSpPr>
        <p:spPr>
          <a:xfrm>
            <a:off x="341746" y="278207"/>
            <a:ext cx="11111346" cy="662782"/>
          </a:xfrm>
          <a:prstGeom prst="rect">
            <a:avLst/>
          </a:prstGeom>
        </p:spPr>
        <p:txBody>
          <a:bodyPr anchor="t"/>
          <a:lstStyle/>
          <a:p>
            <a:r>
              <a:rPr lang="en-US" sz="3200"/>
              <a:t>High-Level Claims to Visit Matching Workflow</a:t>
            </a:r>
          </a:p>
        </p:txBody>
      </p:sp>
      <p:sp>
        <p:nvSpPr>
          <p:cNvPr id="36" name="Arrow: Right 35">
            <a:extLst>
              <a:ext uri="{FF2B5EF4-FFF2-40B4-BE49-F238E27FC236}">
                <a16:creationId xmlns:a16="http://schemas.microsoft.com/office/drawing/2014/main" id="{33E6815D-98F5-3C84-682C-D71AF1A5954B}"/>
              </a:ext>
            </a:extLst>
          </p:cNvPr>
          <p:cNvSpPr/>
          <p:nvPr/>
        </p:nvSpPr>
        <p:spPr>
          <a:xfrm>
            <a:off x="116540" y="1392765"/>
            <a:ext cx="679574" cy="382245"/>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Start</a:t>
            </a:r>
          </a:p>
        </p:txBody>
      </p:sp>
      <p:pic>
        <p:nvPicPr>
          <p:cNvPr id="4" name="Graphic 3" descr="Smart Phone with solid fill">
            <a:extLst>
              <a:ext uri="{FF2B5EF4-FFF2-40B4-BE49-F238E27FC236}">
                <a16:creationId xmlns:a16="http://schemas.microsoft.com/office/drawing/2014/main" id="{16E46AB1-A8A2-7D5F-78A9-5CA2B8B7CE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383" y="1246716"/>
            <a:ext cx="681567" cy="660400"/>
          </a:xfrm>
          <a:prstGeom prst="rect">
            <a:avLst/>
          </a:prstGeom>
        </p:spPr>
      </p:pic>
      <p:sp>
        <p:nvSpPr>
          <p:cNvPr id="9" name="TextBox 8">
            <a:extLst>
              <a:ext uri="{FF2B5EF4-FFF2-40B4-BE49-F238E27FC236}">
                <a16:creationId xmlns:a16="http://schemas.microsoft.com/office/drawing/2014/main" id="{DDFBFE7B-FF1B-E203-4175-C32F7C520F18}"/>
              </a:ext>
            </a:extLst>
          </p:cNvPr>
          <p:cNvSpPr txBox="1"/>
          <p:nvPr/>
        </p:nvSpPr>
        <p:spPr>
          <a:xfrm>
            <a:off x="338666" y="23286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Employee performs EVV at time of Visit</a:t>
            </a:r>
          </a:p>
        </p:txBody>
      </p:sp>
      <p:cxnSp>
        <p:nvCxnSpPr>
          <p:cNvPr id="21" name="Straight Arrow Connector 20">
            <a:extLst>
              <a:ext uri="{FF2B5EF4-FFF2-40B4-BE49-F238E27FC236}">
                <a16:creationId xmlns:a16="http://schemas.microsoft.com/office/drawing/2014/main" id="{3240E031-337D-2015-4C52-A953B3E5C3B4}"/>
              </a:ext>
              <a:ext uri="{C183D7F6-B498-43B3-948B-1728B52AA6E4}">
                <adec:decorative xmlns:adec="http://schemas.microsoft.com/office/drawing/2017/decorative" val="1"/>
              </a:ext>
            </a:extLst>
          </p:cNvPr>
          <p:cNvCxnSpPr/>
          <p:nvPr/>
        </p:nvCxnSpPr>
        <p:spPr>
          <a:xfrm flipV="1">
            <a:off x="1395885" y="1567494"/>
            <a:ext cx="962123" cy="25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5" name="Graphic 4" descr="Tools with solid fill">
            <a:extLst>
              <a:ext uri="{FF2B5EF4-FFF2-40B4-BE49-F238E27FC236}">
                <a16:creationId xmlns:a16="http://schemas.microsoft.com/office/drawing/2014/main" id="{7A0D5DE2-BC33-66CE-148E-24650661A1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63800" y="1246716"/>
            <a:ext cx="681567" cy="660400"/>
          </a:xfrm>
          <a:prstGeom prst="rect">
            <a:avLst/>
          </a:prstGeom>
        </p:spPr>
      </p:pic>
      <p:sp>
        <p:nvSpPr>
          <p:cNvPr id="10" name="TextBox 9">
            <a:extLst>
              <a:ext uri="{FF2B5EF4-FFF2-40B4-BE49-F238E27FC236}">
                <a16:creationId xmlns:a16="http://schemas.microsoft.com/office/drawing/2014/main" id="{0A14DB73-FF28-F328-E277-0BC1D9DBF940}"/>
              </a:ext>
            </a:extLst>
          </p:cNvPr>
          <p:cNvSpPr txBox="1"/>
          <p:nvPr/>
        </p:nvSpPr>
        <p:spPr>
          <a:xfrm>
            <a:off x="2018497" y="2275415"/>
            <a:ext cx="156158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Sandata EVV Provider</a:t>
            </a:r>
            <a:r>
              <a:rPr lang="en-US" sz="1200">
                <a:ea typeface="+mn-lt"/>
                <a:cs typeface="+mn-lt"/>
              </a:rPr>
              <a:t> </a:t>
            </a:r>
            <a:r>
              <a:rPr lang="en-US" sz="1200"/>
              <a:t>performs Visit Maintenance to get visit to Verified status (if needed)</a:t>
            </a:r>
          </a:p>
          <a:p>
            <a:pPr algn="ctr"/>
            <a:endParaRPr lang="en-US" sz="1200"/>
          </a:p>
          <a:p>
            <a:pPr algn="ctr"/>
            <a:r>
              <a:rPr lang="en-US" sz="1200" b="1" err="1"/>
              <a:t>AltEVV</a:t>
            </a:r>
            <a:r>
              <a:rPr lang="en-US" sz="1200" b="1"/>
              <a:t> Provider </a:t>
            </a:r>
            <a:r>
              <a:rPr lang="en-US" sz="1200"/>
              <a:t>imports visit data to Sandata</a:t>
            </a:r>
          </a:p>
        </p:txBody>
      </p:sp>
      <p:cxnSp>
        <p:nvCxnSpPr>
          <p:cNvPr id="22" name="Straight Arrow Connector 21">
            <a:extLst>
              <a:ext uri="{FF2B5EF4-FFF2-40B4-BE49-F238E27FC236}">
                <a16:creationId xmlns:a16="http://schemas.microsoft.com/office/drawing/2014/main" id="{8735D0A1-4AFC-24CD-A492-FFBE73FE7A0F}"/>
              </a:ext>
              <a:ext uri="{C183D7F6-B498-43B3-948B-1728B52AA6E4}">
                <adec:decorative xmlns:adec="http://schemas.microsoft.com/office/drawing/2017/decorative" val="1"/>
              </a:ext>
            </a:extLst>
          </p:cNvPr>
          <p:cNvCxnSpPr/>
          <p:nvPr/>
        </p:nvCxnSpPr>
        <p:spPr>
          <a:xfrm flipV="1">
            <a:off x="3143251" y="1554988"/>
            <a:ext cx="1072510" cy="172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6" name="Graphic 5" descr="Dollar with solid fill">
            <a:extLst>
              <a:ext uri="{FF2B5EF4-FFF2-40B4-BE49-F238E27FC236}">
                <a16:creationId xmlns:a16="http://schemas.microsoft.com/office/drawing/2014/main" id="{610F2D67-57CB-BD2A-28C9-085E727A82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10050" y="1246717"/>
            <a:ext cx="681567" cy="660401"/>
          </a:xfrm>
          <a:prstGeom prst="rect">
            <a:avLst/>
          </a:prstGeom>
        </p:spPr>
      </p:pic>
      <p:sp>
        <p:nvSpPr>
          <p:cNvPr id="11" name="TextBox 10">
            <a:extLst>
              <a:ext uri="{FF2B5EF4-FFF2-40B4-BE49-F238E27FC236}">
                <a16:creationId xmlns:a16="http://schemas.microsoft.com/office/drawing/2014/main" id="{99617B2C-C9D2-EF59-E3EB-CD2D56553EA4}"/>
              </a:ext>
            </a:extLst>
          </p:cNvPr>
          <p:cNvSpPr txBox="1"/>
          <p:nvPr/>
        </p:nvSpPr>
        <p:spPr>
          <a:xfrm>
            <a:off x="3852332" y="2331616"/>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Provider submits claim through MMIS</a:t>
            </a:r>
          </a:p>
        </p:txBody>
      </p:sp>
      <p:cxnSp>
        <p:nvCxnSpPr>
          <p:cNvPr id="23" name="Straight Arrow Connector 22">
            <a:extLst>
              <a:ext uri="{FF2B5EF4-FFF2-40B4-BE49-F238E27FC236}">
                <a16:creationId xmlns:a16="http://schemas.microsoft.com/office/drawing/2014/main" id="{20E1B51D-FEC9-64D4-BF26-0BFB542C2EBD}"/>
              </a:ext>
              <a:ext uri="{C183D7F6-B498-43B3-948B-1728B52AA6E4}">
                <adec:decorative xmlns:adec="http://schemas.microsoft.com/office/drawing/2017/decorative" val="1"/>
              </a:ext>
            </a:extLst>
          </p:cNvPr>
          <p:cNvCxnSpPr>
            <a:cxnSpLocks/>
          </p:cNvCxnSpPr>
          <p:nvPr/>
        </p:nvCxnSpPr>
        <p:spPr>
          <a:xfrm flipV="1">
            <a:off x="4823114" y="1544204"/>
            <a:ext cx="1068916" cy="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Document with solid fill">
            <a:extLst>
              <a:ext uri="{FF2B5EF4-FFF2-40B4-BE49-F238E27FC236}">
                <a16:creationId xmlns:a16="http://schemas.microsoft.com/office/drawing/2014/main" id="{6FB0A427-8A78-9A9C-76E0-70A09B002B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92799" y="1246716"/>
            <a:ext cx="692150" cy="660400"/>
          </a:xfrm>
          <a:prstGeom prst="rect">
            <a:avLst/>
          </a:prstGeom>
        </p:spPr>
      </p:pic>
      <p:sp>
        <p:nvSpPr>
          <p:cNvPr id="13" name="TextBox 12">
            <a:extLst>
              <a:ext uri="{FF2B5EF4-FFF2-40B4-BE49-F238E27FC236}">
                <a16:creationId xmlns:a16="http://schemas.microsoft.com/office/drawing/2014/main" id="{3816D93D-52F3-7AA6-50C1-B99E7DED8B97}"/>
              </a:ext>
            </a:extLst>
          </p:cNvPr>
          <p:cNvSpPr txBox="1"/>
          <p:nvPr/>
        </p:nvSpPr>
        <p:spPr>
          <a:xfrm>
            <a:off x="5450414" y="2296580"/>
            <a:ext cx="15663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Claims runs through existing validation checks by MMIS system</a:t>
            </a:r>
          </a:p>
        </p:txBody>
      </p:sp>
      <p:cxnSp>
        <p:nvCxnSpPr>
          <p:cNvPr id="20" name="Connector: Elbow 19">
            <a:extLst>
              <a:ext uri="{FF2B5EF4-FFF2-40B4-BE49-F238E27FC236}">
                <a16:creationId xmlns:a16="http://schemas.microsoft.com/office/drawing/2014/main" id="{79EE28C8-62F1-8F5C-62BB-0E78D01CF5CD}"/>
              </a:ext>
              <a:ext uri="{C183D7F6-B498-43B3-948B-1728B52AA6E4}">
                <adec:decorative xmlns:adec="http://schemas.microsoft.com/office/drawing/2017/decorative" val="1"/>
              </a:ext>
            </a:extLst>
          </p:cNvPr>
          <p:cNvCxnSpPr/>
          <p:nvPr/>
        </p:nvCxnSpPr>
        <p:spPr>
          <a:xfrm flipV="1">
            <a:off x="6529916" y="1397000"/>
            <a:ext cx="1280583" cy="19050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No sign with solid fill">
            <a:extLst>
              <a:ext uri="{FF2B5EF4-FFF2-40B4-BE49-F238E27FC236}">
                <a16:creationId xmlns:a16="http://schemas.microsoft.com/office/drawing/2014/main" id="{36D69CAD-65BF-0B5D-D3B7-C2FFCE9A19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61300" y="1087966"/>
            <a:ext cx="692150" cy="692150"/>
          </a:xfrm>
          <a:prstGeom prst="rect">
            <a:avLst/>
          </a:prstGeom>
        </p:spPr>
      </p:pic>
      <p:sp>
        <p:nvSpPr>
          <p:cNvPr id="16" name="TextBox 15">
            <a:extLst>
              <a:ext uri="{FF2B5EF4-FFF2-40B4-BE49-F238E27FC236}">
                <a16:creationId xmlns:a16="http://schemas.microsoft.com/office/drawing/2014/main" id="{538D35C3-382A-D2B3-3075-9127D980C522}"/>
              </a:ext>
            </a:extLst>
          </p:cNvPr>
          <p:cNvSpPr txBox="1"/>
          <p:nvPr/>
        </p:nvSpPr>
        <p:spPr>
          <a:xfrm>
            <a:off x="7514164" y="19049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 does not pass MMIS Validation</a:t>
            </a:r>
          </a:p>
        </p:txBody>
      </p:sp>
      <p:cxnSp>
        <p:nvCxnSpPr>
          <p:cNvPr id="19" name="Connector: Elbow 18">
            <a:extLst>
              <a:ext uri="{FF2B5EF4-FFF2-40B4-BE49-F238E27FC236}">
                <a16:creationId xmlns:a16="http://schemas.microsoft.com/office/drawing/2014/main" id="{89F3F5C8-F284-FF92-BBBB-BE70679BB190}"/>
              </a:ext>
              <a:ext uri="{C183D7F6-B498-43B3-948B-1728B52AA6E4}">
                <adec:decorative xmlns:adec="http://schemas.microsoft.com/office/drawing/2017/decorative" val="1"/>
              </a:ext>
            </a:extLst>
          </p:cNvPr>
          <p:cNvCxnSpPr/>
          <p:nvPr/>
        </p:nvCxnSpPr>
        <p:spPr>
          <a:xfrm>
            <a:off x="6582833" y="1587500"/>
            <a:ext cx="1153583" cy="1386416"/>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7" name="Graphic 16" descr="Checkmark with solid fill">
            <a:extLst>
              <a:ext uri="{FF2B5EF4-FFF2-40B4-BE49-F238E27FC236}">
                <a16:creationId xmlns:a16="http://schemas.microsoft.com/office/drawing/2014/main" id="{29AE992B-E86A-A7B8-8FF5-CAB79F7BDB3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71883" y="2643716"/>
            <a:ext cx="681567" cy="660400"/>
          </a:xfrm>
          <a:prstGeom prst="rect">
            <a:avLst/>
          </a:prstGeom>
        </p:spPr>
      </p:pic>
      <p:sp>
        <p:nvSpPr>
          <p:cNvPr id="30" name="TextBox 13">
            <a:extLst>
              <a:ext uri="{FF2B5EF4-FFF2-40B4-BE49-F238E27FC236}">
                <a16:creationId xmlns:a16="http://schemas.microsoft.com/office/drawing/2014/main" id="{3570986B-A5E8-7355-AB57-98B78CDDEB62}"/>
              </a:ext>
            </a:extLst>
          </p:cNvPr>
          <p:cNvSpPr txBox="1"/>
          <p:nvPr/>
        </p:nvSpPr>
        <p:spPr>
          <a:xfrm>
            <a:off x="7514165" y="3376081"/>
            <a:ext cx="1386416"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Claim does pass MMIS Validation</a:t>
            </a:r>
          </a:p>
        </p:txBody>
      </p:sp>
      <p:cxnSp>
        <p:nvCxnSpPr>
          <p:cNvPr id="25" name="Straight Arrow Connector 24">
            <a:extLst>
              <a:ext uri="{FF2B5EF4-FFF2-40B4-BE49-F238E27FC236}">
                <a16:creationId xmlns:a16="http://schemas.microsoft.com/office/drawing/2014/main" id="{8137D269-E448-9E1E-9855-F5A697A57681}"/>
              </a:ext>
              <a:ext uri="{C183D7F6-B498-43B3-948B-1728B52AA6E4}">
                <adec:decorative xmlns:adec="http://schemas.microsoft.com/office/drawing/2017/decorative" val="1"/>
              </a:ext>
            </a:extLst>
          </p:cNvPr>
          <p:cNvCxnSpPr/>
          <p:nvPr/>
        </p:nvCxnSpPr>
        <p:spPr>
          <a:xfrm>
            <a:off x="8727281" y="2922983"/>
            <a:ext cx="2452687" cy="595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ABBB712-CFEE-4057-4F92-F065E6D452C7}"/>
              </a:ext>
              <a:ext uri="{C183D7F6-B498-43B3-948B-1728B52AA6E4}">
                <adec:decorative xmlns:adec="http://schemas.microsoft.com/office/drawing/2017/decorative" val="1"/>
              </a:ext>
            </a:extLst>
          </p:cNvPr>
          <p:cNvCxnSpPr/>
          <p:nvPr/>
        </p:nvCxnSpPr>
        <p:spPr>
          <a:xfrm flipH="1">
            <a:off x="11162109" y="2928937"/>
            <a:ext cx="17859" cy="19466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2D52B9-7260-167E-533B-D9BC2E89F464}"/>
              </a:ext>
              <a:ext uri="{C183D7F6-B498-43B3-948B-1728B52AA6E4}">
                <adec:decorative xmlns:adec="http://schemas.microsoft.com/office/drawing/2017/decorative" val="1"/>
              </a:ext>
            </a:extLst>
          </p:cNvPr>
          <p:cNvCxnSpPr/>
          <p:nvPr/>
        </p:nvCxnSpPr>
        <p:spPr>
          <a:xfrm flipH="1" flipV="1">
            <a:off x="10340578" y="4881562"/>
            <a:ext cx="827484" cy="59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8" name="Graphic 7" descr="Magnifying glass with solid fill">
            <a:extLst>
              <a:ext uri="{FF2B5EF4-FFF2-40B4-BE49-F238E27FC236}">
                <a16:creationId xmlns:a16="http://schemas.microsoft.com/office/drawing/2014/main" id="{2144463F-E796-A8EE-828D-7D48CE33143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49884" y="4601633"/>
            <a:ext cx="681568" cy="660400"/>
          </a:xfrm>
          <a:prstGeom prst="rect">
            <a:avLst/>
          </a:prstGeom>
        </p:spPr>
      </p:pic>
      <p:sp>
        <p:nvSpPr>
          <p:cNvPr id="18" name="TextBox 17">
            <a:extLst>
              <a:ext uri="{FF2B5EF4-FFF2-40B4-BE49-F238E27FC236}">
                <a16:creationId xmlns:a16="http://schemas.microsoft.com/office/drawing/2014/main" id="{AD4186E9-B831-AC40-49AA-16F30FA467C8}"/>
              </a:ext>
            </a:extLst>
          </p:cNvPr>
          <p:cNvSpPr txBox="1"/>
          <p:nvPr/>
        </p:nvSpPr>
        <p:spPr>
          <a:xfrm>
            <a:off x="9165165" y="5371952"/>
            <a:ext cx="16509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MMIS sends Claim to Sandata System in real-time to search for matching Visit</a:t>
            </a:r>
          </a:p>
        </p:txBody>
      </p:sp>
      <p:cxnSp>
        <p:nvCxnSpPr>
          <p:cNvPr id="38" name="Connector: Elbow 37">
            <a:extLst>
              <a:ext uri="{FF2B5EF4-FFF2-40B4-BE49-F238E27FC236}">
                <a16:creationId xmlns:a16="http://schemas.microsoft.com/office/drawing/2014/main" id="{60194A43-D023-B658-9496-F22FD1217FE3}"/>
              </a:ext>
              <a:ext uri="{C183D7F6-B498-43B3-948B-1728B52AA6E4}">
                <adec:decorative xmlns:adec="http://schemas.microsoft.com/office/drawing/2017/decorative" val="1"/>
              </a:ext>
            </a:extLst>
          </p:cNvPr>
          <p:cNvCxnSpPr/>
          <p:nvPr/>
        </p:nvCxnSpPr>
        <p:spPr>
          <a:xfrm flipH="1">
            <a:off x="8552329" y="4939552"/>
            <a:ext cx="932329" cy="100404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9" name="Graphic 28" descr="No sign with solid fill">
            <a:extLst>
              <a:ext uri="{FF2B5EF4-FFF2-40B4-BE49-F238E27FC236}">
                <a16:creationId xmlns:a16="http://schemas.microsoft.com/office/drawing/2014/main" id="{B25294DE-DEB7-FAF0-60F6-E4F36050BC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09006" y="5592731"/>
            <a:ext cx="692150" cy="692150"/>
          </a:xfrm>
          <a:prstGeom prst="rect">
            <a:avLst/>
          </a:prstGeom>
        </p:spPr>
      </p:pic>
      <p:cxnSp>
        <p:nvCxnSpPr>
          <p:cNvPr id="34" name="Straight Arrow Connector 33">
            <a:extLst>
              <a:ext uri="{FF2B5EF4-FFF2-40B4-BE49-F238E27FC236}">
                <a16:creationId xmlns:a16="http://schemas.microsoft.com/office/drawing/2014/main" id="{5B541A53-C3FC-949B-562A-5D18D77A0C09}"/>
              </a:ext>
              <a:ext uri="{C183D7F6-B498-43B3-948B-1728B52AA6E4}">
                <adec:decorative xmlns:adec="http://schemas.microsoft.com/office/drawing/2017/decorative" val="1"/>
              </a:ext>
            </a:extLst>
          </p:cNvPr>
          <p:cNvCxnSpPr/>
          <p:nvPr/>
        </p:nvCxnSpPr>
        <p:spPr>
          <a:xfrm flipH="1" flipV="1">
            <a:off x="7218844" y="5921146"/>
            <a:ext cx="577701" cy="33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TextBox 13">
            <a:extLst>
              <a:ext uri="{FF2B5EF4-FFF2-40B4-BE49-F238E27FC236}">
                <a16:creationId xmlns:a16="http://schemas.microsoft.com/office/drawing/2014/main" id="{F7782604-1067-D253-7484-15031FDA6080}"/>
              </a:ext>
            </a:extLst>
          </p:cNvPr>
          <p:cNvSpPr txBox="1"/>
          <p:nvPr/>
        </p:nvSpPr>
        <p:spPr>
          <a:xfrm>
            <a:off x="2014783" y="5612620"/>
            <a:ext cx="5155713"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not in the Sandata system at all, submitted </a:t>
            </a:r>
            <a:r>
              <a:rPr lang="en-US" sz="1200" b="1" i="1"/>
              <a:t>after</a:t>
            </a:r>
            <a:r>
              <a:rPr lang="en-US" sz="1200"/>
              <a:t> the claim, is in an Incomplete status, </a:t>
            </a:r>
            <a:r>
              <a:rPr lang="en-US" sz="1200" b="1" u="sng"/>
              <a:t>OR</a:t>
            </a:r>
            <a:r>
              <a:rPr lang="en-US" sz="1200"/>
              <a:t> does not contain data that matches </a:t>
            </a:r>
            <a:r>
              <a:rPr lang="en-US" sz="1200" u="sng"/>
              <a:t>all</a:t>
            </a:r>
            <a:r>
              <a:rPr lang="en-US" sz="1200"/>
              <a:t> of the following: </a:t>
            </a:r>
            <a:r>
              <a:rPr lang="en-US" sz="1200">
                <a:ea typeface="+mn-lt"/>
                <a:cs typeface="+mn-lt"/>
              </a:rPr>
              <a:t>Provider ID, Client ID, Date of Service, Service, Units</a:t>
            </a:r>
            <a:endParaRPr lang="en-US" sz="1200" b="1"/>
          </a:p>
        </p:txBody>
      </p:sp>
      <p:cxnSp>
        <p:nvCxnSpPr>
          <p:cNvPr id="39" name="Connector: Elbow 38">
            <a:extLst>
              <a:ext uri="{FF2B5EF4-FFF2-40B4-BE49-F238E27FC236}">
                <a16:creationId xmlns:a16="http://schemas.microsoft.com/office/drawing/2014/main" id="{0E82FA05-B494-FE7F-4804-D7DAE772380F}"/>
              </a:ext>
              <a:ext uri="{C183D7F6-B498-43B3-948B-1728B52AA6E4}">
                <adec:decorative xmlns:adec="http://schemas.microsoft.com/office/drawing/2017/decorative" val="1"/>
              </a:ext>
            </a:extLst>
          </p:cNvPr>
          <p:cNvCxnSpPr/>
          <p:nvPr/>
        </p:nvCxnSpPr>
        <p:spPr>
          <a:xfrm flipH="1" flipV="1">
            <a:off x="8543983" y="4715435"/>
            <a:ext cx="963653" cy="215152"/>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8" name="Graphic 27" descr="Checkmark with solid fill">
            <a:extLst>
              <a:ext uri="{FF2B5EF4-FFF2-40B4-BE49-F238E27FC236}">
                <a16:creationId xmlns:a16="http://schemas.microsoft.com/office/drawing/2014/main" id="{FD0E0C7C-447E-8557-8134-33F1955743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27059" y="4518833"/>
            <a:ext cx="681567" cy="660400"/>
          </a:xfrm>
          <a:prstGeom prst="rect">
            <a:avLst/>
          </a:prstGeom>
        </p:spPr>
      </p:pic>
      <p:cxnSp>
        <p:nvCxnSpPr>
          <p:cNvPr id="33" name="Straight Arrow Connector 32">
            <a:extLst>
              <a:ext uri="{FF2B5EF4-FFF2-40B4-BE49-F238E27FC236}">
                <a16:creationId xmlns:a16="http://schemas.microsoft.com/office/drawing/2014/main" id="{21006CE2-7781-C313-CA85-DCD196CC4803}"/>
              </a:ext>
              <a:ext uri="{C183D7F6-B498-43B3-948B-1728B52AA6E4}">
                <adec:decorative xmlns:adec="http://schemas.microsoft.com/office/drawing/2017/decorative" val="1"/>
              </a:ext>
            </a:extLst>
          </p:cNvPr>
          <p:cNvCxnSpPr/>
          <p:nvPr/>
        </p:nvCxnSpPr>
        <p:spPr>
          <a:xfrm flipH="1">
            <a:off x="7182336" y="4881888"/>
            <a:ext cx="561349" cy="38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1" name="TextBox 13">
            <a:extLst>
              <a:ext uri="{FF2B5EF4-FFF2-40B4-BE49-F238E27FC236}">
                <a16:creationId xmlns:a16="http://schemas.microsoft.com/office/drawing/2014/main" id="{53F3CF8C-E84C-AA2B-0426-32934D9FE4A9}"/>
              </a:ext>
            </a:extLst>
          </p:cNvPr>
          <p:cNvSpPr txBox="1"/>
          <p:nvPr/>
        </p:nvSpPr>
        <p:spPr>
          <a:xfrm>
            <a:off x="2014783" y="4652779"/>
            <a:ext cx="515571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in a Verified status and contains the following data which matches the claim: Provider ID, Client ID, Date of Service, Service, Units</a:t>
            </a:r>
          </a:p>
        </p:txBody>
      </p:sp>
      <p:sp>
        <p:nvSpPr>
          <p:cNvPr id="37" name="Octagon 36">
            <a:extLst>
              <a:ext uri="{FF2B5EF4-FFF2-40B4-BE49-F238E27FC236}">
                <a16:creationId xmlns:a16="http://schemas.microsoft.com/office/drawing/2014/main" id="{0AEA91C8-880D-C32E-26AB-0B6C8136EC57}"/>
              </a:ext>
            </a:extLst>
          </p:cNvPr>
          <p:cNvSpPr/>
          <p:nvPr/>
        </p:nvSpPr>
        <p:spPr>
          <a:xfrm>
            <a:off x="1554089" y="4984581"/>
            <a:ext cx="645458" cy="564776"/>
          </a:xfrm>
          <a:prstGeom prst="octagon">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End</a:t>
            </a:r>
          </a:p>
        </p:txBody>
      </p:sp>
      <p:sp>
        <p:nvSpPr>
          <p:cNvPr id="3" name="Slide Number Placeholder 4">
            <a:extLst>
              <a:ext uri="{FF2B5EF4-FFF2-40B4-BE49-F238E27FC236}">
                <a16:creationId xmlns:a16="http://schemas.microsoft.com/office/drawing/2014/main" id="{A9901E36-4006-A993-7071-DC162E68B799}"/>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337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5902-A17D-22BE-2649-EE9A1956D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2C091-9255-C205-899C-25E88D7868C8}"/>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rPr>
              <a:t>Claims Suspension Overview</a:t>
            </a:r>
          </a:p>
        </p:txBody>
      </p:sp>
      <p:sp>
        <p:nvSpPr>
          <p:cNvPr id="3" name="Slide Number Placeholder 4">
            <a:extLst>
              <a:ext uri="{FF2B5EF4-FFF2-40B4-BE49-F238E27FC236}">
                <a16:creationId xmlns:a16="http://schemas.microsoft.com/office/drawing/2014/main" id="{B03E47F7-3F8B-C5F4-D1F1-1AC34726A3F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3AEA1D8-40F2-86A4-AA69-84607532C064}"/>
              </a:ext>
            </a:extLst>
          </p:cNvPr>
          <p:cNvSpPr txBox="1"/>
          <p:nvPr/>
        </p:nvSpPr>
        <p:spPr>
          <a:xfrm>
            <a:off x="346765" y="990600"/>
            <a:ext cx="11388035" cy="646331"/>
          </a:xfrm>
          <a:prstGeom prst="rect">
            <a:avLst/>
          </a:prstGeom>
          <a:noFill/>
        </p:spPr>
        <p:txBody>
          <a:bodyPr wrap="square" lIns="91440" tIns="45720" rIns="91440" bIns="45720" anchor="t">
            <a:spAutoFit/>
          </a:bodyPr>
          <a:lstStyle/>
          <a:p>
            <a:r>
              <a:rPr lang="en-US" b="1">
                <a:ea typeface="Calibri"/>
                <a:cs typeface="Calibri"/>
              </a:rPr>
              <a:t>The EVV claims 30-day suspension process will be used as a temporary holding period before a claim is denied to allow for correction of the visit and/or the corresponding claim. </a:t>
            </a:r>
            <a:endParaRPr lang="en-US" sz="1600" b="1">
              <a:latin typeface="Graphik"/>
            </a:endParaRPr>
          </a:p>
        </p:txBody>
      </p:sp>
      <p:graphicFrame>
        <p:nvGraphicFramePr>
          <p:cNvPr id="4" name="Table 3">
            <a:extLst>
              <a:ext uri="{FF2B5EF4-FFF2-40B4-BE49-F238E27FC236}">
                <a16:creationId xmlns:a16="http://schemas.microsoft.com/office/drawing/2014/main" id="{B20C3DD2-FC9F-7D8B-1E49-57F0383B57AD}"/>
              </a:ext>
            </a:extLst>
          </p:cNvPr>
          <p:cNvGraphicFramePr>
            <a:graphicFrameLocks noGrp="1"/>
          </p:cNvGraphicFramePr>
          <p:nvPr>
            <p:extLst>
              <p:ext uri="{D42A27DB-BD31-4B8C-83A1-F6EECF244321}">
                <p14:modId xmlns:p14="http://schemas.microsoft.com/office/powerpoint/2010/main" val="1743912395"/>
              </p:ext>
            </p:extLst>
          </p:nvPr>
        </p:nvGraphicFramePr>
        <p:xfrm>
          <a:off x="346765" y="1636931"/>
          <a:ext cx="11388035" cy="4798096"/>
        </p:xfrm>
        <a:graphic>
          <a:graphicData uri="http://schemas.openxmlformats.org/drawingml/2006/table">
            <a:tbl>
              <a:tblPr firstRow="1" bandRow="1">
                <a:tableStyleId>{2D5ABB26-0587-4C30-8999-92F81FD0307C}</a:tableStyleId>
              </a:tblPr>
              <a:tblGrid>
                <a:gridCol w="304800">
                  <a:extLst>
                    <a:ext uri="{9D8B030D-6E8A-4147-A177-3AD203B41FA5}">
                      <a16:colId xmlns:a16="http://schemas.microsoft.com/office/drawing/2014/main" val="247864799"/>
                    </a:ext>
                  </a:extLst>
                </a:gridCol>
                <a:gridCol w="2887133">
                  <a:extLst>
                    <a:ext uri="{9D8B030D-6E8A-4147-A177-3AD203B41FA5}">
                      <a16:colId xmlns:a16="http://schemas.microsoft.com/office/drawing/2014/main" val="3205293339"/>
                    </a:ext>
                  </a:extLst>
                </a:gridCol>
                <a:gridCol w="8196102">
                  <a:extLst>
                    <a:ext uri="{9D8B030D-6E8A-4147-A177-3AD203B41FA5}">
                      <a16:colId xmlns:a16="http://schemas.microsoft.com/office/drawing/2014/main" val="2479751526"/>
                    </a:ext>
                  </a:extLst>
                </a:gridCol>
              </a:tblGrid>
              <a:tr h="660911">
                <a:tc>
                  <a:txBody>
                    <a:bodyPr/>
                    <a:lstStyle/>
                    <a:p>
                      <a:r>
                        <a:rPr lang="en-US"/>
                        <a:t>1.</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Provider Submits Visit</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mn-lt"/>
                          <a:ea typeface="Calibri"/>
                          <a:cs typeface="Calibri"/>
                        </a:rPr>
                        <a:t>Visit is received by MassHealth</a:t>
                      </a:r>
                      <a:endParaRPr lang="en-US" sz="1600" b="1">
                        <a:latin typeface="+mn-lt"/>
                        <a:ea typeface="Calibri"/>
                        <a:cs typeface="Calibri"/>
                      </a:endParaRP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5403324"/>
                  </a:ext>
                </a:extLst>
              </a:tr>
              <a:tr h="660911">
                <a:tc>
                  <a:txBody>
                    <a:bodyPr/>
                    <a:lstStyle/>
                    <a:p>
                      <a:r>
                        <a:rPr lang="en-US"/>
                        <a:t>2.</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Provider Submits Claim</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mn-lt"/>
                          <a:ea typeface="Calibri"/>
                          <a:cs typeface="Calibri"/>
                        </a:rPr>
                        <a:t>Claims is received by MassHealth</a:t>
                      </a:r>
                      <a:endParaRPr lang="en-US" sz="1600" b="1">
                        <a:latin typeface="+mn-lt"/>
                        <a:ea typeface="Calibri"/>
                        <a:cs typeface="Calibri"/>
                      </a:endParaRP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6855241"/>
                  </a:ext>
                </a:extLst>
              </a:tr>
              <a:tr h="660911">
                <a:tc>
                  <a:txBody>
                    <a:bodyPr/>
                    <a:lstStyle/>
                    <a:p>
                      <a:r>
                        <a:rPr lang="en-US"/>
                        <a:t>3.</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Claim-to-visit Matching </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mn-lt"/>
                          <a:ea typeface="Calibri"/>
                          <a:cs typeface="Calibri"/>
                        </a:rPr>
                        <a:t>System attempts to match the claim to an approved EVV visit</a:t>
                      </a: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85715"/>
                  </a:ext>
                </a:extLst>
              </a:tr>
              <a:tr h="660911">
                <a:tc>
                  <a:txBody>
                    <a:bodyPr/>
                    <a:lstStyle/>
                    <a:p>
                      <a:r>
                        <a:rPr lang="en-US"/>
                        <a:t>4.</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Mismatch Identified</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panose="020B0604020202020204" pitchFamily="34" charset="0"/>
                        <a:buNone/>
                      </a:pPr>
                      <a:r>
                        <a:rPr lang="en-US" sz="1600">
                          <a:ea typeface="+mn-lt"/>
                          <a:cs typeface="+mn-lt"/>
                        </a:rPr>
                        <a:t>If the claim cannot be matched, it is not immediately denied, instead it’s placed into a </a:t>
                      </a:r>
                      <a:r>
                        <a:rPr lang="en-US" sz="1600" b="1">
                          <a:ea typeface="+mn-lt"/>
                          <a:cs typeface="+mn-lt"/>
                        </a:rPr>
                        <a:t>suspended status</a:t>
                      </a:r>
                      <a:r>
                        <a:rPr lang="en-US" sz="1600">
                          <a:ea typeface="+mn-lt"/>
                          <a:cs typeface="+mn-lt"/>
                        </a:rPr>
                        <a:t> for 30 days</a:t>
                      </a:r>
                      <a:endParaRPr lang="en-US" sz="1600"/>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1239124"/>
                  </a:ext>
                </a:extLst>
              </a:tr>
              <a:tr h="660911">
                <a:tc>
                  <a:txBody>
                    <a:bodyPr/>
                    <a:lstStyle/>
                    <a:p>
                      <a:r>
                        <a:rPr lang="en-US"/>
                        <a:t>5.</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Provider Correction Period</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a:buNone/>
                      </a:pPr>
                      <a:r>
                        <a:rPr lang="en-US" sz="1600">
                          <a:latin typeface="+mn-lt"/>
                          <a:ea typeface="Calibri"/>
                          <a:cs typeface="Calibri"/>
                        </a:rPr>
                        <a:t>Resolve</a:t>
                      </a:r>
                      <a:r>
                        <a:rPr lang="en-US" sz="1600">
                          <a:ea typeface="+mn-lt"/>
                          <a:cs typeface="+mn-lt"/>
                        </a:rPr>
                        <a:t> exceptions, update or correct EVV visit records</a:t>
                      </a:r>
                    </a:p>
                    <a:p>
                      <a:pPr marL="0" lvl="0" indent="0">
                        <a:buFont typeface="Arial"/>
                        <a:buNone/>
                      </a:pPr>
                      <a:r>
                        <a:rPr lang="en-US" sz="1600">
                          <a:ea typeface="+mn-lt"/>
                          <a:cs typeface="+mn-lt"/>
                        </a:rPr>
                        <a:t>Resubmit corrected claims if required by program rules</a:t>
                      </a:r>
                      <a:endParaRPr lang="en-US" sz="1600"/>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5271655"/>
                  </a:ext>
                </a:extLst>
              </a:tr>
              <a:tr h="660911">
                <a:tc>
                  <a:txBody>
                    <a:bodyPr/>
                    <a:lstStyle/>
                    <a:p>
                      <a:r>
                        <a:rPr lang="en-US"/>
                        <a:t>6.</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Reprocessing</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ea typeface="+mn-lt"/>
                          <a:cs typeface="+mn-lt"/>
                        </a:rPr>
                        <a:t>If a successful match is found before the suspension period ends, the claim proceeds to adjudication &amp; payment</a:t>
                      </a:r>
                      <a:endParaRPr lang="en-US" sz="1600" b="1">
                        <a:latin typeface="+mn-lt"/>
                        <a:ea typeface="Calibri"/>
                        <a:cs typeface="Calibri"/>
                      </a:endParaRP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415688"/>
                  </a:ext>
                </a:extLst>
              </a:tr>
              <a:tr h="832630">
                <a:tc>
                  <a:txBody>
                    <a:bodyPr/>
                    <a:lstStyle/>
                    <a:p>
                      <a:r>
                        <a:rPr lang="en-US"/>
                        <a:t>7.</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End of Suspension Period</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panose="020B0604020202020204" pitchFamily="34" charset="0"/>
                        <a:buNone/>
                      </a:pPr>
                      <a:r>
                        <a:rPr lang="en-US" sz="1600">
                          <a:latin typeface="+mn-lt"/>
                          <a:ea typeface="Calibri"/>
                          <a:cs typeface="Calibri"/>
                        </a:rPr>
                        <a:t>If</a:t>
                      </a:r>
                      <a:r>
                        <a:rPr lang="en-US" sz="1600">
                          <a:ea typeface="+mn-lt"/>
                          <a:cs typeface="+mn-lt"/>
                        </a:rPr>
                        <a:t> the mismatch remains unresolved after the 30-day period:</a:t>
                      </a:r>
                    </a:p>
                    <a:p>
                      <a:pPr marL="742950" lvl="1" indent="-285750">
                        <a:buFont typeface="Arial" panose="020B0604020202020204" pitchFamily="34" charset="0"/>
                        <a:buChar char="•"/>
                      </a:pPr>
                      <a:r>
                        <a:rPr lang="en-US" sz="1600">
                          <a:ea typeface="+mn-lt"/>
                          <a:cs typeface="+mn-lt"/>
                        </a:rPr>
                        <a:t>The claim may be denied</a:t>
                      </a:r>
                    </a:p>
                    <a:p>
                      <a:pPr marL="742950" lvl="1" indent="-285750">
                        <a:buFont typeface="Arial" panose="020B0604020202020204" pitchFamily="34" charset="0"/>
                        <a:buChar char="•"/>
                      </a:pPr>
                      <a:r>
                        <a:rPr lang="en-US" sz="1600">
                          <a:ea typeface="+mn-lt"/>
                          <a:cs typeface="+mn-lt"/>
                        </a:rPr>
                        <a:t>An explanation of benefits/remittance advice code is issued</a:t>
                      </a: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737283"/>
                  </a:ext>
                </a:extLst>
              </a:tr>
            </a:tbl>
          </a:graphicData>
        </a:graphic>
      </p:graphicFrame>
    </p:spTree>
    <p:extLst>
      <p:ext uri="{BB962C8B-B14F-4D97-AF65-F5344CB8AC3E}">
        <p14:creationId xmlns:p14="http://schemas.microsoft.com/office/powerpoint/2010/main" val="39971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01D0B-DA06-B817-CEA5-5956469D3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4E541-AB83-B881-70D9-38C1A077110B}"/>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rPr>
              <a:t>Claims Suspension Example Timeline</a:t>
            </a:r>
          </a:p>
        </p:txBody>
      </p:sp>
      <p:sp>
        <p:nvSpPr>
          <p:cNvPr id="3" name="Slide Number Placeholder 4">
            <a:extLst>
              <a:ext uri="{FF2B5EF4-FFF2-40B4-BE49-F238E27FC236}">
                <a16:creationId xmlns:a16="http://schemas.microsoft.com/office/drawing/2014/main" id="{0C811A60-16D4-7A53-0AA9-FCB7B9B3012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D3DE8689-3C96-8839-9E50-4907BEDEA72A}"/>
              </a:ext>
            </a:extLst>
          </p:cNvPr>
          <p:cNvGrpSpPr/>
          <p:nvPr/>
        </p:nvGrpSpPr>
        <p:grpSpPr>
          <a:xfrm>
            <a:off x="341746" y="1315838"/>
            <a:ext cx="11393053" cy="4279726"/>
            <a:chOff x="341746" y="1315838"/>
            <a:chExt cx="11393053" cy="4279726"/>
          </a:xfrm>
        </p:grpSpPr>
        <p:sp>
          <p:nvSpPr>
            <p:cNvPr id="8" name="Rectangle 7">
              <a:extLst>
                <a:ext uri="{FF2B5EF4-FFF2-40B4-BE49-F238E27FC236}">
                  <a16:creationId xmlns:a16="http://schemas.microsoft.com/office/drawing/2014/main" id="{20269C73-0D85-16A4-D750-045B12C12B8B}"/>
                </a:ext>
              </a:extLst>
            </p:cNvPr>
            <p:cNvSpPr/>
            <p:nvPr/>
          </p:nvSpPr>
          <p:spPr>
            <a:xfrm>
              <a:off x="341746" y="3401906"/>
              <a:ext cx="11347481" cy="54186"/>
            </a:xfrm>
            <a:prstGeom prst="rect">
              <a:avLst/>
            </a:prstGeom>
            <a:solidFill>
              <a:srgbClr val="274E88"/>
            </a:solidFill>
            <a:ln>
              <a:solidFill>
                <a:srgbClr val="274E88"/>
              </a:solidFill>
            </a:ln>
            <a:effectLst/>
          </p:spPr>
          <p:style>
            <a:lnRef idx="0">
              <a:scrgbClr r="0" g="0" b="0"/>
            </a:lnRef>
            <a:fillRef idx="1">
              <a:scrgbClr r="0" g="0" b="0"/>
            </a:fillRef>
            <a:effectRef idx="0">
              <a:scrgbClr r="0" g="0" b="0"/>
            </a:effectRef>
            <a:fontRef idx="minor">
              <a:schemeClr val="lt2">
                <a:hueOff val="0"/>
                <a:satOff val="0"/>
                <a:lumOff val="0"/>
                <a:alphaOff val="0"/>
              </a:schemeClr>
            </a:fontRef>
          </p:style>
          <p:txBody>
            <a:bodyPr/>
            <a:lstStyle/>
            <a:p>
              <a:endParaRPr lang="en-US"/>
            </a:p>
          </p:txBody>
        </p:sp>
        <p:sp>
          <p:nvSpPr>
            <p:cNvPr id="9" name="Arrow: Chevron 8">
              <a:extLst>
                <a:ext uri="{FF2B5EF4-FFF2-40B4-BE49-F238E27FC236}">
                  <a16:creationId xmlns:a16="http://schemas.microsoft.com/office/drawing/2014/main" id="{628A5131-0E66-272A-9ED3-26EB5B239647}"/>
                </a:ext>
              </a:extLst>
            </p:cNvPr>
            <p:cNvSpPr/>
            <p:nvPr/>
          </p:nvSpPr>
          <p:spPr>
            <a:xfrm>
              <a:off x="11409679" y="3212252"/>
              <a:ext cx="325120" cy="433493"/>
            </a:xfrm>
            <a:prstGeom prst="chevron">
              <a:avLst>
                <a:gd name="adj" fmla="val 75000"/>
              </a:avLst>
            </a:prstGeom>
            <a:solidFill>
              <a:srgbClr val="274E88"/>
            </a:solidFill>
            <a:ln>
              <a:solidFill>
                <a:srgbClr val="274E88"/>
              </a:solidFill>
            </a:ln>
            <a:effectLst/>
          </p:spPr>
          <p:style>
            <a:lnRef idx="0">
              <a:scrgbClr r="0" g="0" b="0"/>
            </a:lnRef>
            <a:fillRef idx="1">
              <a:scrgbClr r="0" g="0" b="0"/>
            </a:fillRef>
            <a:effectRef idx="0">
              <a:scrgbClr r="0" g="0" b="0"/>
            </a:effectRef>
            <a:fontRef idx="minor">
              <a:schemeClr val="lt2">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63D521C7-D7C4-ABEA-DD11-ACA515060D64}"/>
                </a:ext>
              </a:extLst>
            </p:cNvPr>
            <p:cNvSpPr/>
            <p:nvPr/>
          </p:nvSpPr>
          <p:spPr>
            <a:xfrm>
              <a:off x="1008051" y="2082014"/>
              <a:ext cx="2589449" cy="1194574"/>
            </a:xfrm>
            <a:custGeom>
              <a:avLst/>
              <a:gdLst>
                <a:gd name="csX0" fmla="*/ 0 w 2589449"/>
                <a:gd name="csY0" fmla="*/ 0 h 1194574"/>
                <a:gd name="csX1" fmla="*/ 2589449 w 2589449"/>
                <a:gd name="csY1" fmla="*/ 0 h 1194574"/>
                <a:gd name="csX2" fmla="*/ 2589449 w 2589449"/>
                <a:gd name="csY2" fmla="*/ 1194574 h 1194574"/>
                <a:gd name="csX3" fmla="*/ 0 w 2589449"/>
                <a:gd name="csY3" fmla="*/ 1194574 h 1194574"/>
                <a:gd name="csX4" fmla="*/ 0 w 2589449"/>
                <a:gd name="csY4" fmla="*/ 0 h 1194574"/>
              </a:gdLst>
              <a:ahLst/>
              <a:cxnLst>
                <a:cxn ang="0">
                  <a:pos x="csX0" y="csY0"/>
                </a:cxn>
                <a:cxn ang="0">
                  <a:pos x="csX1" y="csY1"/>
                </a:cxn>
                <a:cxn ang="0">
                  <a:pos x="csX2" y="csY2"/>
                </a:cxn>
                <a:cxn ang="0">
                  <a:pos x="csX3" y="csY3"/>
                </a:cxn>
                <a:cxn ang="0">
                  <a:pos x="csX4" y="csY4"/>
                </a:cxn>
              </a:cxnLst>
              <a:rect l="l" t="t" r="r" b="b"/>
              <a:pathLst>
                <a:path w="2589449" h="1194574">
                  <a:moveTo>
                    <a:pt x="0" y="0"/>
                  </a:moveTo>
                  <a:lnTo>
                    <a:pt x="2589449" y="0"/>
                  </a:lnTo>
                  <a:lnTo>
                    <a:pt x="2589449" y="1194574"/>
                  </a:lnTo>
                  <a:lnTo>
                    <a:pt x="0" y="119457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Provider submits claim for a MA EVV-required service</a:t>
              </a:r>
            </a:p>
          </p:txBody>
        </p:sp>
        <p:sp>
          <p:nvSpPr>
            <p:cNvPr id="11" name="Freeform: Shape 10">
              <a:extLst>
                <a:ext uri="{FF2B5EF4-FFF2-40B4-BE49-F238E27FC236}">
                  <a16:creationId xmlns:a16="http://schemas.microsoft.com/office/drawing/2014/main" id="{0F24AD48-1B3D-1296-DF0F-8BFF959EAEA4}"/>
                </a:ext>
              </a:extLst>
            </p:cNvPr>
            <p:cNvSpPr/>
            <p:nvPr/>
          </p:nvSpPr>
          <p:spPr>
            <a:xfrm>
              <a:off x="1008051" y="1464130"/>
              <a:ext cx="2589449" cy="617883"/>
            </a:xfrm>
            <a:custGeom>
              <a:avLst/>
              <a:gdLst>
                <a:gd name="csX0" fmla="*/ 0 w 2589449"/>
                <a:gd name="csY0" fmla="*/ 0 h 617883"/>
                <a:gd name="csX1" fmla="*/ 2589449 w 2589449"/>
                <a:gd name="csY1" fmla="*/ 0 h 617883"/>
                <a:gd name="csX2" fmla="*/ 2589449 w 2589449"/>
                <a:gd name="csY2" fmla="*/ 617883 h 617883"/>
                <a:gd name="csX3" fmla="*/ 0 w 2589449"/>
                <a:gd name="csY3" fmla="*/ 617883 h 617883"/>
                <a:gd name="csX4" fmla="*/ 0 w 2589449"/>
                <a:gd name="csY4" fmla="*/ 0 h 617883"/>
              </a:gdLst>
              <a:ahLst/>
              <a:cxnLst>
                <a:cxn ang="0">
                  <a:pos x="csX0" y="csY0"/>
                </a:cxn>
                <a:cxn ang="0">
                  <a:pos x="csX1" y="csY1"/>
                </a:cxn>
                <a:cxn ang="0">
                  <a:pos x="csX2" y="csY2"/>
                </a:cxn>
                <a:cxn ang="0">
                  <a:pos x="csX3" y="csY3"/>
                </a:cxn>
                <a:cxn ang="0">
                  <a:pos x="csX4" y="csY4"/>
                </a:cxn>
              </a:cxnLst>
              <a:rect l="l" t="t" r="r" b="b"/>
              <a:pathLst>
                <a:path w="2589449" h="617883">
                  <a:moveTo>
                    <a:pt x="0" y="0"/>
                  </a:moveTo>
                  <a:lnTo>
                    <a:pt x="2589449" y="0"/>
                  </a:lnTo>
                  <a:lnTo>
                    <a:pt x="2589449" y="617883"/>
                  </a:lnTo>
                  <a:lnTo>
                    <a:pt x="0" y="617883"/>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0</a:t>
              </a:r>
            </a:p>
          </p:txBody>
        </p:sp>
        <p:sp>
          <p:nvSpPr>
            <p:cNvPr id="12" name="Rectangle 11">
              <a:extLst>
                <a:ext uri="{FF2B5EF4-FFF2-40B4-BE49-F238E27FC236}">
                  <a16:creationId xmlns:a16="http://schemas.microsoft.com/office/drawing/2014/main" id="{04827C4B-CB40-F127-EA30-1EF19E8A0E94}"/>
                </a:ext>
              </a:extLst>
            </p:cNvPr>
            <p:cNvSpPr/>
            <p:nvPr/>
          </p:nvSpPr>
          <p:spPr>
            <a:xfrm>
              <a:off x="654815" y="1422938"/>
              <a:ext cx="41557" cy="2018418"/>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862EB011-6370-F015-A8C3-65AFC765B5CE}"/>
                </a:ext>
              </a:extLst>
            </p:cNvPr>
            <p:cNvSpPr/>
            <p:nvPr/>
          </p:nvSpPr>
          <p:spPr>
            <a:xfrm>
              <a:off x="2635232" y="4452370"/>
              <a:ext cx="2589449" cy="992894"/>
            </a:xfrm>
            <a:custGeom>
              <a:avLst/>
              <a:gdLst>
                <a:gd name="csX0" fmla="*/ 0 w 2589449"/>
                <a:gd name="csY0" fmla="*/ 0 h 992894"/>
                <a:gd name="csX1" fmla="*/ 2589449 w 2589449"/>
                <a:gd name="csY1" fmla="*/ 0 h 992894"/>
                <a:gd name="csX2" fmla="*/ 2589449 w 2589449"/>
                <a:gd name="csY2" fmla="*/ 992894 h 992894"/>
                <a:gd name="csX3" fmla="*/ 0 w 2589449"/>
                <a:gd name="csY3" fmla="*/ 992894 h 992894"/>
                <a:gd name="csX4" fmla="*/ 0 w 2589449"/>
                <a:gd name="csY4" fmla="*/ 0 h 992894"/>
              </a:gdLst>
              <a:ahLst/>
              <a:cxnLst>
                <a:cxn ang="0">
                  <a:pos x="csX0" y="csY0"/>
                </a:cxn>
                <a:cxn ang="0">
                  <a:pos x="csX1" y="csY1"/>
                </a:cxn>
                <a:cxn ang="0">
                  <a:pos x="csX2" y="csY2"/>
                </a:cxn>
                <a:cxn ang="0">
                  <a:pos x="csX3" y="csY3"/>
                </a:cxn>
                <a:cxn ang="0">
                  <a:pos x="csX4" y="csY4"/>
                </a:cxn>
              </a:cxnLst>
              <a:rect l="l" t="t" r="r" b="b"/>
              <a:pathLst>
                <a:path w="2589449" h="992894">
                  <a:moveTo>
                    <a:pt x="0" y="0"/>
                  </a:moveTo>
                  <a:lnTo>
                    <a:pt x="2589449" y="0"/>
                  </a:lnTo>
                  <a:lnTo>
                    <a:pt x="2589449" y="992894"/>
                  </a:lnTo>
                  <a:lnTo>
                    <a:pt x="0" y="99289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Claim fails visit matching and enters 30-day suspension status</a:t>
              </a:r>
            </a:p>
          </p:txBody>
        </p:sp>
        <p:sp>
          <p:nvSpPr>
            <p:cNvPr id="14" name="Freeform: Shape 13">
              <a:extLst>
                <a:ext uri="{FF2B5EF4-FFF2-40B4-BE49-F238E27FC236}">
                  <a16:creationId xmlns:a16="http://schemas.microsoft.com/office/drawing/2014/main" id="{967131E7-2054-D771-7556-2747F50558D9}"/>
                </a:ext>
              </a:extLst>
            </p:cNvPr>
            <p:cNvSpPr/>
            <p:nvPr/>
          </p:nvSpPr>
          <p:spPr>
            <a:xfrm>
              <a:off x="2635232" y="3797483"/>
              <a:ext cx="2589449" cy="654887"/>
            </a:xfrm>
            <a:custGeom>
              <a:avLst/>
              <a:gdLst>
                <a:gd name="csX0" fmla="*/ 0 w 2589449"/>
                <a:gd name="csY0" fmla="*/ 0 h 654887"/>
                <a:gd name="csX1" fmla="*/ 2589449 w 2589449"/>
                <a:gd name="csY1" fmla="*/ 0 h 654887"/>
                <a:gd name="csX2" fmla="*/ 2589449 w 2589449"/>
                <a:gd name="csY2" fmla="*/ 654887 h 654887"/>
                <a:gd name="csX3" fmla="*/ 0 w 2589449"/>
                <a:gd name="csY3" fmla="*/ 654887 h 654887"/>
                <a:gd name="csX4" fmla="*/ 0 w 2589449"/>
                <a:gd name="csY4" fmla="*/ 0 h 654887"/>
              </a:gdLst>
              <a:ahLst/>
              <a:cxnLst>
                <a:cxn ang="0">
                  <a:pos x="csX0" y="csY0"/>
                </a:cxn>
                <a:cxn ang="0">
                  <a:pos x="csX1" y="csY1"/>
                </a:cxn>
                <a:cxn ang="0">
                  <a:pos x="csX2" y="csY2"/>
                </a:cxn>
                <a:cxn ang="0">
                  <a:pos x="csX3" y="csY3"/>
                </a:cxn>
                <a:cxn ang="0">
                  <a:pos x="csX4" y="csY4"/>
                </a:cxn>
              </a:cxnLst>
              <a:rect l="l" t="t" r="r" b="b"/>
              <a:pathLst>
                <a:path w="2589449" h="654887">
                  <a:moveTo>
                    <a:pt x="0" y="0"/>
                  </a:moveTo>
                  <a:lnTo>
                    <a:pt x="2589449" y="0"/>
                  </a:lnTo>
                  <a:lnTo>
                    <a:pt x="2589449" y="654887"/>
                  </a:lnTo>
                  <a:lnTo>
                    <a:pt x="0" y="654887"/>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1-2</a:t>
              </a:r>
            </a:p>
          </p:txBody>
        </p:sp>
        <p:sp>
          <p:nvSpPr>
            <p:cNvPr id="15" name="Rectangle 14">
              <a:extLst>
                <a:ext uri="{FF2B5EF4-FFF2-40B4-BE49-F238E27FC236}">
                  <a16:creationId xmlns:a16="http://schemas.microsoft.com/office/drawing/2014/main" id="{BBEF3F5F-3420-A51C-E144-CE9EEB4B4754}"/>
                </a:ext>
              </a:extLst>
            </p:cNvPr>
            <p:cNvSpPr/>
            <p:nvPr/>
          </p:nvSpPr>
          <p:spPr>
            <a:xfrm>
              <a:off x="2281997" y="3417226"/>
              <a:ext cx="41557" cy="2070289"/>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6" name="Oval 15">
              <a:extLst>
                <a:ext uri="{FF2B5EF4-FFF2-40B4-BE49-F238E27FC236}">
                  <a16:creationId xmlns:a16="http://schemas.microsoft.com/office/drawing/2014/main" id="{EBD13994-2AE2-3FC4-3960-18E4A7076DAD}"/>
                </a:ext>
              </a:extLst>
            </p:cNvPr>
            <p:cNvSpPr/>
            <p:nvPr/>
          </p:nvSpPr>
          <p:spPr>
            <a:xfrm>
              <a:off x="567545" y="1315838"/>
              <a:ext cx="216097" cy="214199"/>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7" name="Oval 16">
              <a:extLst>
                <a:ext uri="{FF2B5EF4-FFF2-40B4-BE49-F238E27FC236}">
                  <a16:creationId xmlns:a16="http://schemas.microsoft.com/office/drawing/2014/main" id="{4EA5681C-D4DA-473F-53F4-516BE778E9B2}"/>
                </a:ext>
              </a:extLst>
            </p:cNvPr>
            <p:cNvSpPr/>
            <p:nvPr/>
          </p:nvSpPr>
          <p:spPr>
            <a:xfrm>
              <a:off x="2194727" y="5379467"/>
              <a:ext cx="216097" cy="216097"/>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8" name="Freeform: Shape 17">
              <a:extLst>
                <a:ext uri="{FF2B5EF4-FFF2-40B4-BE49-F238E27FC236}">
                  <a16:creationId xmlns:a16="http://schemas.microsoft.com/office/drawing/2014/main" id="{CF0934DA-8AE8-C27A-E5BD-0DA3BFE91124}"/>
                </a:ext>
              </a:extLst>
            </p:cNvPr>
            <p:cNvSpPr/>
            <p:nvPr/>
          </p:nvSpPr>
          <p:spPr>
            <a:xfrm>
              <a:off x="4262414" y="2082014"/>
              <a:ext cx="2589449" cy="1194574"/>
            </a:xfrm>
            <a:custGeom>
              <a:avLst/>
              <a:gdLst>
                <a:gd name="csX0" fmla="*/ 0 w 2589449"/>
                <a:gd name="csY0" fmla="*/ 0 h 1194574"/>
                <a:gd name="csX1" fmla="*/ 2589449 w 2589449"/>
                <a:gd name="csY1" fmla="*/ 0 h 1194574"/>
                <a:gd name="csX2" fmla="*/ 2589449 w 2589449"/>
                <a:gd name="csY2" fmla="*/ 1194574 h 1194574"/>
                <a:gd name="csX3" fmla="*/ 0 w 2589449"/>
                <a:gd name="csY3" fmla="*/ 1194574 h 1194574"/>
                <a:gd name="csX4" fmla="*/ 0 w 2589449"/>
                <a:gd name="csY4" fmla="*/ 0 h 1194574"/>
              </a:gdLst>
              <a:ahLst/>
              <a:cxnLst>
                <a:cxn ang="0">
                  <a:pos x="csX0" y="csY0"/>
                </a:cxn>
                <a:cxn ang="0">
                  <a:pos x="csX1" y="csY1"/>
                </a:cxn>
                <a:cxn ang="0">
                  <a:pos x="csX2" y="csY2"/>
                </a:cxn>
                <a:cxn ang="0">
                  <a:pos x="csX3" y="csY3"/>
                </a:cxn>
                <a:cxn ang="0">
                  <a:pos x="csX4" y="csY4"/>
                </a:cxn>
              </a:cxnLst>
              <a:rect l="l" t="t" r="r" b="b"/>
              <a:pathLst>
                <a:path w="2589449" h="1194574">
                  <a:moveTo>
                    <a:pt x="0" y="0"/>
                  </a:moveTo>
                  <a:lnTo>
                    <a:pt x="2589449" y="0"/>
                  </a:lnTo>
                  <a:lnTo>
                    <a:pt x="2589449" y="1194574"/>
                  </a:lnTo>
                  <a:lnTo>
                    <a:pt x="0" y="119457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Claim fails visit matching and enters 30-day suspension status</a:t>
              </a:r>
            </a:p>
          </p:txBody>
        </p:sp>
        <p:sp>
          <p:nvSpPr>
            <p:cNvPr id="19" name="Freeform: Shape 18">
              <a:extLst>
                <a:ext uri="{FF2B5EF4-FFF2-40B4-BE49-F238E27FC236}">
                  <a16:creationId xmlns:a16="http://schemas.microsoft.com/office/drawing/2014/main" id="{192B3410-CF4F-EB2A-0D54-BE8F705BB470}"/>
                </a:ext>
              </a:extLst>
            </p:cNvPr>
            <p:cNvSpPr/>
            <p:nvPr/>
          </p:nvSpPr>
          <p:spPr>
            <a:xfrm>
              <a:off x="4262414" y="1464130"/>
              <a:ext cx="2589449" cy="617883"/>
            </a:xfrm>
            <a:custGeom>
              <a:avLst/>
              <a:gdLst>
                <a:gd name="csX0" fmla="*/ 0 w 2589449"/>
                <a:gd name="csY0" fmla="*/ 0 h 617883"/>
                <a:gd name="csX1" fmla="*/ 2589449 w 2589449"/>
                <a:gd name="csY1" fmla="*/ 0 h 617883"/>
                <a:gd name="csX2" fmla="*/ 2589449 w 2589449"/>
                <a:gd name="csY2" fmla="*/ 617883 h 617883"/>
                <a:gd name="csX3" fmla="*/ 0 w 2589449"/>
                <a:gd name="csY3" fmla="*/ 617883 h 617883"/>
                <a:gd name="csX4" fmla="*/ 0 w 2589449"/>
                <a:gd name="csY4" fmla="*/ 0 h 617883"/>
              </a:gdLst>
              <a:ahLst/>
              <a:cxnLst>
                <a:cxn ang="0">
                  <a:pos x="csX0" y="csY0"/>
                </a:cxn>
                <a:cxn ang="0">
                  <a:pos x="csX1" y="csY1"/>
                </a:cxn>
                <a:cxn ang="0">
                  <a:pos x="csX2" y="csY2"/>
                </a:cxn>
                <a:cxn ang="0">
                  <a:pos x="csX3" y="csY3"/>
                </a:cxn>
                <a:cxn ang="0">
                  <a:pos x="csX4" y="csY4"/>
                </a:cxn>
              </a:cxnLst>
              <a:rect l="l" t="t" r="r" b="b"/>
              <a:pathLst>
                <a:path w="2589449" h="617883">
                  <a:moveTo>
                    <a:pt x="0" y="0"/>
                  </a:moveTo>
                  <a:lnTo>
                    <a:pt x="2589449" y="0"/>
                  </a:lnTo>
                  <a:lnTo>
                    <a:pt x="2589449" y="617883"/>
                  </a:lnTo>
                  <a:lnTo>
                    <a:pt x="0" y="617883"/>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3</a:t>
              </a:r>
            </a:p>
          </p:txBody>
        </p:sp>
        <p:sp>
          <p:nvSpPr>
            <p:cNvPr id="20" name="Rectangle 19">
              <a:extLst>
                <a:ext uri="{FF2B5EF4-FFF2-40B4-BE49-F238E27FC236}">
                  <a16:creationId xmlns:a16="http://schemas.microsoft.com/office/drawing/2014/main" id="{5BB4C9AA-DC56-6B01-2EC7-3751F57498EF}"/>
                </a:ext>
              </a:extLst>
            </p:cNvPr>
            <p:cNvSpPr/>
            <p:nvPr/>
          </p:nvSpPr>
          <p:spPr>
            <a:xfrm>
              <a:off x="3909178" y="1422938"/>
              <a:ext cx="41557" cy="2018418"/>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21" name="Freeform: Shape 20">
              <a:extLst>
                <a:ext uri="{FF2B5EF4-FFF2-40B4-BE49-F238E27FC236}">
                  <a16:creationId xmlns:a16="http://schemas.microsoft.com/office/drawing/2014/main" id="{E484B210-E3AC-9BE4-EA6F-78A973DC2119}"/>
                </a:ext>
              </a:extLst>
            </p:cNvPr>
            <p:cNvSpPr/>
            <p:nvPr/>
          </p:nvSpPr>
          <p:spPr>
            <a:xfrm>
              <a:off x="5889596" y="4452370"/>
              <a:ext cx="2589449" cy="992894"/>
            </a:xfrm>
            <a:custGeom>
              <a:avLst/>
              <a:gdLst>
                <a:gd name="csX0" fmla="*/ 0 w 2589449"/>
                <a:gd name="csY0" fmla="*/ 0 h 992894"/>
                <a:gd name="csX1" fmla="*/ 2589449 w 2589449"/>
                <a:gd name="csY1" fmla="*/ 0 h 992894"/>
                <a:gd name="csX2" fmla="*/ 2589449 w 2589449"/>
                <a:gd name="csY2" fmla="*/ 992894 h 992894"/>
                <a:gd name="csX3" fmla="*/ 0 w 2589449"/>
                <a:gd name="csY3" fmla="*/ 992894 h 992894"/>
                <a:gd name="csX4" fmla="*/ 0 w 2589449"/>
                <a:gd name="csY4" fmla="*/ 0 h 992894"/>
              </a:gdLst>
              <a:ahLst/>
              <a:cxnLst>
                <a:cxn ang="0">
                  <a:pos x="csX0" y="csY0"/>
                </a:cxn>
                <a:cxn ang="0">
                  <a:pos x="csX1" y="csY1"/>
                </a:cxn>
                <a:cxn ang="0">
                  <a:pos x="csX2" y="csY2"/>
                </a:cxn>
                <a:cxn ang="0">
                  <a:pos x="csX3" y="csY3"/>
                </a:cxn>
                <a:cxn ang="0">
                  <a:pos x="csX4" y="csY4"/>
                </a:cxn>
              </a:cxnLst>
              <a:rect l="l" t="t" r="r" b="b"/>
              <a:pathLst>
                <a:path w="2589449" h="992894">
                  <a:moveTo>
                    <a:pt x="0" y="0"/>
                  </a:moveTo>
                  <a:lnTo>
                    <a:pt x="2589449" y="0"/>
                  </a:lnTo>
                  <a:lnTo>
                    <a:pt x="2589449" y="992894"/>
                  </a:lnTo>
                  <a:lnTo>
                    <a:pt x="0" y="99289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Provider</a:t>
              </a:r>
              <a:r>
                <a:rPr lang="en-US" sz="1400"/>
                <a:t>:</a:t>
              </a:r>
              <a:endParaRPr lang="en-US" sz="1400" kern="1200"/>
            </a:p>
            <a:p>
              <a:pPr marL="114300" lvl="1" indent="-114300" algn="l" defTabSz="622300">
                <a:lnSpc>
                  <a:spcPct val="90000"/>
                </a:lnSpc>
                <a:spcBef>
                  <a:spcPct val="0"/>
                </a:spcBef>
                <a:spcAft>
                  <a:spcPct val="15000"/>
                </a:spcAft>
                <a:buChar char="•"/>
              </a:pPr>
              <a:r>
                <a:rPr lang="en-US" sz="1400" kern="1200"/>
                <a:t>Reviews EVV record </a:t>
              </a:r>
            </a:p>
            <a:p>
              <a:pPr marL="114300" lvl="1" indent="-114300" algn="l" defTabSz="622300">
                <a:lnSpc>
                  <a:spcPct val="90000"/>
                </a:lnSpc>
                <a:spcBef>
                  <a:spcPct val="0"/>
                </a:spcBef>
                <a:spcAft>
                  <a:spcPct val="15000"/>
                </a:spcAft>
                <a:buChar char="•"/>
              </a:pPr>
              <a:r>
                <a:rPr lang="en-US" sz="1400" kern="1200"/>
                <a:t>Corrects visit data</a:t>
              </a:r>
            </a:p>
            <a:p>
              <a:pPr marL="114300" lvl="1" indent="-114300" algn="l" defTabSz="622300">
                <a:lnSpc>
                  <a:spcPct val="90000"/>
                </a:lnSpc>
                <a:spcBef>
                  <a:spcPct val="0"/>
                </a:spcBef>
                <a:spcAft>
                  <a:spcPct val="15000"/>
                </a:spcAft>
                <a:buChar char="•"/>
              </a:pPr>
              <a:r>
                <a:rPr lang="en-US" sz="1400" kern="1200"/>
                <a:t>Resolves exceptions</a:t>
              </a:r>
            </a:p>
            <a:p>
              <a:pPr marL="114300" lvl="1" indent="-114300" algn="l" defTabSz="622300">
                <a:lnSpc>
                  <a:spcPct val="90000"/>
                </a:lnSpc>
                <a:spcBef>
                  <a:spcPct val="0"/>
                </a:spcBef>
                <a:spcAft>
                  <a:spcPct val="15000"/>
                </a:spcAft>
                <a:buChar char="•"/>
              </a:pPr>
              <a:r>
                <a:rPr lang="en-US" sz="1400" kern="1200"/>
                <a:t>Updates mission information</a:t>
              </a:r>
            </a:p>
          </p:txBody>
        </p:sp>
        <p:sp>
          <p:nvSpPr>
            <p:cNvPr id="22" name="Freeform: Shape 21">
              <a:extLst>
                <a:ext uri="{FF2B5EF4-FFF2-40B4-BE49-F238E27FC236}">
                  <a16:creationId xmlns:a16="http://schemas.microsoft.com/office/drawing/2014/main" id="{5C17EADF-246F-0620-8534-C5D5BAB7FB23}"/>
                </a:ext>
              </a:extLst>
            </p:cNvPr>
            <p:cNvSpPr/>
            <p:nvPr/>
          </p:nvSpPr>
          <p:spPr>
            <a:xfrm>
              <a:off x="5889596" y="3797483"/>
              <a:ext cx="2589449" cy="654887"/>
            </a:xfrm>
            <a:custGeom>
              <a:avLst/>
              <a:gdLst>
                <a:gd name="csX0" fmla="*/ 0 w 2589449"/>
                <a:gd name="csY0" fmla="*/ 0 h 654887"/>
                <a:gd name="csX1" fmla="*/ 2589449 w 2589449"/>
                <a:gd name="csY1" fmla="*/ 0 h 654887"/>
                <a:gd name="csX2" fmla="*/ 2589449 w 2589449"/>
                <a:gd name="csY2" fmla="*/ 654887 h 654887"/>
                <a:gd name="csX3" fmla="*/ 0 w 2589449"/>
                <a:gd name="csY3" fmla="*/ 654887 h 654887"/>
                <a:gd name="csX4" fmla="*/ 0 w 2589449"/>
                <a:gd name="csY4" fmla="*/ 0 h 654887"/>
              </a:gdLst>
              <a:ahLst/>
              <a:cxnLst>
                <a:cxn ang="0">
                  <a:pos x="csX0" y="csY0"/>
                </a:cxn>
                <a:cxn ang="0">
                  <a:pos x="csX1" y="csY1"/>
                </a:cxn>
                <a:cxn ang="0">
                  <a:pos x="csX2" y="csY2"/>
                </a:cxn>
                <a:cxn ang="0">
                  <a:pos x="csX3" y="csY3"/>
                </a:cxn>
                <a:cxn ang="0">
                  <a:pos x="csX4" y="csY4"/>
                </a:cxn>
              </a:cxnLst>
              <a:rect l="l" t="t" r="r" b="b"/>
              <a:pathLst>
                <a:path w="2589449" h="654887">
                  <a:moveTo>
                    <a:pt x="0" y="0"/>
                  </a:moveTo>
                  <a:lnTo>
                    <a:pt x="2589449" y="0"/>
                  </a:lnTo>
                  <a:lnTo>
                    <a:pt x="2589449" y="654887"/>
                  </a:lnTo>
                  <a:lnTo>
                    <a:pt x="0" y="654887"/>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4-25</a:t>
              </a:r>
            </a:p>
          </p:txBody>
        </p:sp>
        <p:sp>
          <p:nvSpPr>
            <p:cNvPr id="23" name="Rectangle 22">
              <a:extLst>
                <a:ext uri="{FF2B5EF4-FFF2-40B4-BE49-F238E27FC236}">
                  <a16:creationId xmlns:a16="http://schemas.microsoft.com/office/drawing/2014/main" id="{6EF9EF78-0FB3-A7EF-238A-2C259B984C3A}"/>
                </a:ext>
              </a:extLst>
            </p:cNvPr>
            <p:cNvSpPr/>
            <p:nvPr/>
          </p:nvSpPr>
          <p:spPr>
            <a:xfrm>
              <a:off x="5536360" y="3417226"/>
              <a:ext cx="41557" cy="2070289"/>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24" name="Oval 23">
              <a:extLst>
                <a:ext uri="{FF2B5EF4-FFF2-40B4-BE49-F238E27FC236}">
                  <a16:creationId xmlns:a16="http://schemas.microsoft.com/office/drawing/2014/main" id="{6062E069-620B-397B-AB30-87A4A462DCA1}"/>
                </a:ext>
              </a:extLst>
            </p:cNvPr>
            <p:cNvSpPr/>
            <p:nvPr/>
          </p:nvSpPr>
          <p:spPr>
            <a:xfrm>
              <a:off x="3821908" y="1315838"/>
              <a:ext cx="216097" cy="214199"/>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25" name="Oval 24">
              <a:extLst>
                <a:ext uri="{FF2B5EF4-FFF2-40B4-BE49-F238E27FC236}">
                  <a16:creationId xmlns:a16="http://schemas.microsoft.com/office/drawing/2014/main" id="{6A05A4D8-4B2F-5C88-81AB-1CF3280A0E26}"/>
                </a:ext>
              </a:extLst>
            </p:cNvPr>
            <p:cNvSpPr/>
            <p:nvPr/>
          </p:nvSpPr>
          <p:spPr>
            <a:xfrm>
              <a:off x="5449090" y="5379467"/>
              <a:ext cx="216097" cy="216097"/>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26" name="Freeform: Shape 25">
              <a:extLst>
                <a:ext uri="{FF2B5EF4-FFF2-40B4-BE49-F238E27FC236}">
                  <a16:creationId xmlns:a16="http://schemas.microsoft.com/office/drawing/2014/main" id="{E34F4241-193F-C9CC-F8E0-3CD444426F16}"/>
                </a:ext>
              </a:extLst>
            </p:cNvPr>
            <p:cNvSpPr/>
            <p:nvPr/>
          </p:nvSpPr>
          <p:spPr>
            <a:xfrm>
              <a:off x="7516778" y="2082014"/>
              <a:ext cx="2589449" cy="1194574"/>
            </a:xfrm>
            <a:custGeom>
              <a:avLst/>
              <a:gdLst>
                <a:gd name="csX0" fmla="*/ 0 w 2589449"/>
                <a:gd name="csY0" fmla="*/ 0 h 1194574"/>
                <a:gd name="csX1" fmla="*/ 2589449 w 2589449"/>
                <a:gd name="csY1" fmla="*/ 0 h 1194574"/>
                <a:gd name="csX2" fmla="*/ 2589449 w 2589449"/>
                <a:gd name="csY2" fmla="*/ 1194574 h 1194574"/>
                <a:gd name="csX3" fmla="*/ 0 w 2589449"/>
                <a:gd name="csY3" fmla="*/ 1194574 h 1194574"/>
                <a:gd name="csX4" fmla="*/ 0 w 2589449"/>
                <a:gd name="csY4" fmla="*/ 0 h 1194574"/>
              </a:gdLst>
              <a:ahLst/>
              <a:cxnLst>
                <a:cxn ang="0">
                  <a:pos x="csX0" y="csY0"/>
                </a:cxn>
                <a:cxn ang="0">
                  <a:pos x="csX1" y="csY1"/>
                </a:cxn>
                <a:cxn ang="0">
                  <a:pos x="csX2" y="csY2"/>
                </a:cxn>
                <a:cxn ang="0">
                  <a:pos x="csX3" y="csY3"/>
                </a:cxn>
                <a:cxn ang="0">
                  <a:pos x="csX4" y="csY4"/>
                </a:cxn>
              </a:cxnLst>
              <a:rect l="l" t="t" r="r" b="b"/>
              <a:pathLst>
                <a:path w="2589449" h="1194574">
                  <a:moveTo>
                    <a:pt x="0" y="0"/>
                  </a:moveTo>
                  <a:lnTo>
                    <a:pt x="2589449" y="0"/>
                  </a:lnTo>
                  <a:lnTo>
                    <a:pt x="2589449" y="1194574"/>
                  </a:lnTo>
                  <a:lnTo>
                    <a:pt x="0" y="119457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System reprocesses and attempts claim-to-visit matching weekly</a:t>
              </a:r>
            </a:p>
          </p:txBody>
        </p:sp>
        <p:sp>
          <p:nvSpPr>
            <p:cNvPr id="27" name="Freeform: Shape 26">
              <a:extLst>
                <a:ext uri="{FF2B5EF4-FFF2-40B4-BE49-F238E27FC236}">
                  <a16:creationId xmlns:a16="http://schemas.microsoft.com/office/drawing/2014/main" id="{D5B48AC1-5B37-1BC0-5579-8BBC7BE3BFDE}"/>
                </a:ext>
              </a:extLst>
            </p:cNvPr>
            <p:cNvSpPr/>
            <p:nvPr/>
          </p:nvSpPr>
          <p:spPr>
            <a:xfrm>
              <a:off x="7516778" y="1464130"/>
              <a:ext cx="2589449" cy="617883"/>
            </a:xfrm>
            <a:custGeom>
              <a:avLst/>
              <a:gdLst>
                <a:gd name="csX0" fmla="*/ 0 w 2589449"/>
                <a:gd name="csY0" fmla="*/ 0 h 617883"/>
                <a:gd name="csX1" fmla="*/ 2589449 w 2589449"/>
                <a:gd name="csY1" fmla="*/ 0 h 617883"/>
                <a:gd name="csX2" fmla="*/ 2589449 w 2589449"/>
                <a:gd name="csY2" fmla="*/ 617883 h 617883"/>
                <a:gd name="csX3" fmla="*/ 0 w 2589449"/>
                <a:gd name="csY3" fmla="*/ 617883 h 617883"/>
                <a:gd name="csX4" fmla="*/ 0 w 2589449"/>
                <a:gd name="csY4" fmla="*/ 0 h 617883"/>
              </a:gdLst>
              <a:ahLst/>
              <a:cxnLst>
                <a:cxn ang="0">
                  <a:pos x="csX0" y="csY0"/>
                </a:cxn>
                <a:cxn ang="0">
                  <a:pos x="csX1" y="csY1"/>
                </a:cxn>
                <a:cxn ang="0">
                  <a:pos x="csX2" y="csY2"/>
                </a:cxn>
                <a:cxn ang="0">
                  <a:pos x="csX3" y="csY3"/>
                </a:cxn>
                <a:cxn ang="0">
                  <a:pos x="csX4" y="csY4"/>
                </a:cxn>
              </a:cxnLst>
              <a:rect l="l" t="t" r="r" b="b"/>
              <a:pathLst>
                <a:path w="2589449" h="617883">
                  <a:moveTo>
                    <a:pt x="0" y="0"/>
                  </a:moveTo>
                  <a:lnTo>
                    <a:pt x="2589449" y="0"/>
                  </a:lnTo>
                  <a:lnTo>
                    <a:pt x="2589449" y="617883"/>
                  </a:lnTo>
                  <a:lnTo>
                    <a:pt x="0" y="617883"/>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26-29</a:t>
              </a:r>
            </a:p>
          </p:txBody>
        </p:sp>
        <p:sp>
          <p:nvSpPr>
            <p:cNvPr id="28" name="Rectangle 27">
              <a:extLst>
                <a:ext uri="{FF2B5EF4-FFF2-40B4-BE49-F238E27FC236}">
                  <a16:creationId xmlns:a16="http://schemas.microsoft.com/office/drawing/2014/main" id="{0F1EFE88-31C0-F75E-D459-CB947A22CDFB}"/>
                </a:ext>
              </a:extLst>
            </p:cNvPr>
            <p:cNvSpPr/>
            <p:nvPr/>
          </p:nvSpPr>
          <p:spPr>
            <a:xfrm>
              <a:off x="7163542" y="1422938"/>
              <a:ext cx="41557" cy="2018418"/>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29" name="Freeform: Shape 28">
              <a:extLst>
                <a:ext uri="{FF2B5EF4-FFF2-40B4-BE49-F238E27FC236}">
                  <a16:creationId xmlns:a16="http://schemas.microsoft.com/office/drawing/2014/main" id="{4062AAED-5052-2C26-CFD3-94EB03CC3B4C}"/>
                </a:ext>
              </a:extLst>
            </p:cNvPr>
            <p:cNvSpPr/>
            <p:nvPr/>
          </p:nvSpPr>
          <p:spPr>
            <a:xfrm>
              <a:off x="9143959" y="4452370"/>
              <a:ext cx="2589449" cy="992894"/>
            </a:xfrm>
            <a:custGeom>
              <a:avLst/>
              <a:gdLst>
                <a:gd name="csX0" fmla="*/ 0 w 2589449"/>
                <a:gd name="csY0" fmla="*/ 0 h 992894"/>
                <a:gd name="csX1" fmla="*/ 2589449 w 2589449"/>
                <a:gd name="csY1" fmla="*/ 0 h 992894"/>
                <a:gd name="csX2" fmla="*/ 2589449 w 2589449"/>
                <a:gd name="csY2" fmla="*/ 992894 h 992894"/>
                <a:gd name="csX3" fmla="*/ 0 w 2589449"/>
                <a:gd name="csY3" fmla="*/ 992894 h 992894"/>
                <a:gd name="csX4" fmla="*/ 0 w 2589449"/>
                <a:gd name="csY4" fmla="*/ 0 h 992894"/>
              </a:gdLst>
              <a:ahLst/>
              <a:cxnLst>
                <a:cxn ang="0">
                  <a:pos x="csX0" y="csY0"/>
                </a:cxn>
                <a:cxn ang="0">
                  <a:pos x="csX1" y="csY1"/>
                </a:cxn>
                <a:cxn ang="0">
                  <a:pos x="csX2" y="csY2"/>
                </a:cxn>
                <a:cxn ang="0">
                  <a:pos x="csX3" y="csY3"/>
                </a:cxn>
                <a:cxn ang="0">
                  <a:pos x="csX4" y="csY4"/>
                </a:cxn>
              </a:cxnLst>
              <a:rect l="l" t="t" r="r" b="b"/>
              <a:pathLst>
                <a:path w="2589449" h="992894">
                  <a:moveTo>
                    <a:pt x="0" y="0"/>
                  </a:moveTo>
                  <a:lnTo>
                    <a:pt x="2589449" y="0"/>
                  </a:lnTo>
                  <a:lnTo>
                    <a:pt x="2589449" y="992894"/>
                  </a:lnTo>
                  <a:lnTo>
                    <a:pt x="0" y="99289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ts val="1200"/>
                </a:spcAft>
                <a:buNone/>
              </a:pPr>
              <a:r>
                <a:rPr lang="en-US" sz="1400" kern="1200"/>
                <a:t>If matched, claim proceeds to adjudication/payment. </a:t>
              </a:r>
            </a:p>
            <a:p>
              <a:pPr marL="0" lvl="0" indent="0" algn="l" defTabSz="622300">
                <a:lnSpc>
                  <a:spcPct val="90000"/>
                </a:lnSpc>
                <a:spcBef>
                  <a:spcPct val="0"/>
                </a:spcBef>
                <a:spcAft>
                  <a:spcPts val="1200"/>
                </a:spcAft>
                <a:buNone/>
              </a:pPr>
              <a:r>
                <a:rPr lang="en-US" sz="1400" kern="1200"/>
                <a:t>If unresolved, claim may be denied and require correction/resubmission per program policy</a:t>
              </a:r>
            </a:p>
          </p:txBody>
        </p:sp>
        <p:sp>
          <p:nvSpPr>
            <p:cNvPr id="30" name="Freeform: Shape 29">
              <a:extLst>
                <a:ext uri="{FF2B5EF4-FFF2-40B4-BE49-F238E27FC236}">
                  <a16:creationId xmlns:a16="http://schemas.microsoft.com/office/drawing/2014/main" id="{9D102373-08E0-3E30-2BF2-1D47A7759732}"/>
                </a:ext>
              </a:extLst>
            </p:cNvPr>
            <p:cNvSpPr/>
            <p:nvPr/>
          </p:nvSpPr>
          <p:spPr>
            <a:xfrm>
              <a:off x="9143959" y="3797483"/>
              <a:ext cx="2589449" cy="654887"/>
            </a:xfrm>
            <a:custGeom>
              <a:avLst/>
              <a:gdLst>
                <a:gd name="csX0" fmla="*/ 0 w 2589449"/>
                <a:gd name="csY0" fmla="*/ 0 h 654887"/>
                <a:gd name="csX1" fmla="*/ 2589449 w 2589449"/>
                <a:gd name="csY1" fmla="*/ 0 h 654887"/>
                <a:gd name="csX2" fmla="*/ 2589449 w 2589449"/>
                <a:gd name="csY2" fmla="*/ 654887 h 654887"/>
                <a:gd name="csX3" fmla="*/ 0 w 2589449"/>
                <a:gd name="csY3" fmla="*/ 654887 h 654887"/>
                <a:gd name="csX4" fmla="*/ 0 w 2589449"/>
                <a:gd name="csY4" fmla="*/ 0 h 654887"/>
              </a:gdLst>
              <a:ahLst/>
              <a:cxnLst>
                <a:cxn ang="0">
                  <a:pos x="csX0" y="csY0"/>
                </a:cxn>
                <a:cxn ang="0">
                  <a:pos x="csX1" y="csY1"/>
                </a:cxn>
                <a:cxn ang="0">
                  <a:pos x="csX2" y="csY2"/>
                </a:cxn>
                <a:cxn ang="0">
                  <a:pos x="csX3" y="csY3"/>
                </a:cxn>
                <a:cxn ang="0">
                  <a:pos x="csX4" y="csY4"/>
                </a:cxn>
              </a:cxnLst>
              <a:rect l="l" t="t" r="r" b="b"/>
              <a:pathLst>
                <a:path w="2589449" h="654887">
                  <a:moveTo>
                    <a:pt x="0" y="0"/>
                  </a:moveTo>
                  <a:lnTo>
                    <a:pt x="2589449" y="0"/>
                  </a:lnTo>
                  <a:lnTo>
                    <a:pt x="2589449" y="654887"/>
                  </a:lnTo>
                  <a:lnTo>
                    <a:pt x="0" y="654887"/>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30</a:t>
              </a:r>
            </a:p>
          </p:txBody>
        </p:sp>
        <p:sp>
          <p:nvSpPr>
            <p:cNvPr id="31" name="Rectangle 30">
              <a:extLst>
                <a:ext uri="{FF2B5EF4-FFF2-40B4-BE49-F238E27FC236}">
                  <a16:creationId xmlns:a16="http://schemas.microsoft.com/office/drawing/2014/main" id="{8A66ED96-F664-A67B-653E-901822E483A0}"/>
                </a:ext>
              </a:extLst>
            </p:cNvPr>
            <p:cNvSpPr/>
            <p:nvPr/>
          </p:nvSpPr>
          <p:spPr>
            <a:xfrm>
              <a:off x="8790724" y="3417226"/>
              <a:ext cx="41557" cy="2070289"/>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32" name="Oval 31">
              <a:extLst>
                <a:ext uri="{FF2B5EF4-FFF2-40B4-BE49-F238E27FC236}">
                  <a16:creationId xmlns:a16="http://schemas.microsoft.com/office/drawing/2014/main" id="{ACAE7B54-30FB-DF85-6CF4-BEEE86C8A8D9}"/>
                </a:ext>
              </a:extLst>
            </p:cNvPr>
            <p:cNvSpPr/>
            <p:nvPr/>
          </p:nvSpPr>
          <p:spPr>
            <a:xfrm>
              <a:off x="7076272" y="1315838"/>
              <a:ext cx="216097" cy="214199"/>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33" name="Oval 32">
              <a:extLst>
                <a:ext uri="{FF2B5EF4-FFF2-40B4-BE49-F238E27FC236}">
                  <a16:creationId xmlns:a16="http://schemas.microsoft.com/office/drawing/2014/main" id="{DA596C89-EA82-C85A-098C-D9D5719E7B1B}"/>
                </a:ext>
              </a:extLst>
            </p:cNvPr>
            <p:cNvSpPr/>
            <p:nvPr/>
          </p:nvSpPr>
          <p:spPr>
            <a:xfrm>
              <a:off x="8703454" y="5379467"/>
              <a:ext cx="216097" cy="216097"/>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3776370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2C27-B43A-9B69-4E68-143386C6706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B1E131-BB7D-0D94-7D04-6AF7B10970C3}"/>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308E4C5-A66C-E3B9-4020-0079494405B1}"/>
              </a:ext>
            </a:extLst>
          </p:cNvPr>
          <p:cNvSpPr>
            <a:spLocks noGrp="1"/>
          </p:cNvSpPr>
          <p:nvPr>
            <p:ph type="title"/>
          </p:nvPr>
        </p:nvSpPr>
        <p:spPr>
          <a:prstGeom prst="rect">
            <a:avLst/>
          </a:prstGeom>
        </p:spPr>
        <p:txBody>
          <a:bodyPr lIns="91440" tIns="45720" rIns="91440" bIns="45720" anchor="ctr"/>
          <a:lstStyle/>
          <a:p>
            <a:r>
              <a:rPr lang="en-US">
                <a:latin typeface="Graphik"/>
              </a:rPr>
              <a:t>How to Research Claims Mismatches</a:t>
            </a:r>
            <a:endParaRPr lang="en-US" noProof="0"/>
          </a:p>
        </p:txBody>
      </p:sp>
    </p:spTree>
    <p:extLst>
      <p:ext uri="{BB962C8B-B14F-4D97-AF65-F5344CB8AC3E}">
        <p14:creationId xmlns:p14="http://schemas.microsoft.com/office/powerpoint/2010/main" val="784447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7825-4747-8A6C-62DA-6CC89B96A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A423F-8C83-4F61-DA43-AEBB8A16EEF0}"/>
              </a:ext>
            </a:extLst>
          </p:cNvPr>
          <p:cNvSpPr>
            <a:spLocks noGrp="1"/>
          </p:cNvSpPr>
          <p:nvPr>
            <p:ph type="title"/>
          </p:nvPr>
        </p:nvSpPr>
        <p:spPr>
          <a:xfrm>
            <a:off x="345497" y="285992"/>
            <a:ext cx="11805228" cy="703140"/>
          </a:xfrm>
          <a:prstGeom prst="rect">
            <a:avLst/>
          </a:prstGeom>
        </p:spPr>
        <p:txBody>
          <a:bodyPr anchor="t"/>
          <a:lstStyle/>
          <a:p>
            <a:r>
              <a:rPr lang="en-US" sz="3200" b="1">
                <a:solidFill>
                  <a:schemeClr val="bg1"/>
                </a:solidFill>
                <a:ea typeface="Lato" panose="020F0502020204030203" pitchFamily="34" charset="0"/>
                <a:cs typeface="Lato" panose="020F0502020204030203" pitchFamily="34" charset="0"/>
              </a:rPr>
              <a:t>Reason Codes &amp; Edits on Remittance Advice (RA)</a:t>
            </a:r>
          </a:p>
        </p:txBody>
      </p:sp>
      <p:graphicFrame>
        <p:nvGraphicFramePr>
          <p:cNvPr id="4" name="Table 3">
            <a:extLst>
              <a:ext uri="{FF2B5EF4-FFF2-40B4-BE49-F238E27FC236}">
                <a16:creationId xmlns:a16="http://schemas.microsoft.com/office/drawing/2014/main" id="{E8B30F56-FAAA-31C7-2EF9-27843E41B400}"/>
              </a:ext>
            </a:extLst>
          </p:cNvPr>
          <p:cNvGraphicFramePr>
            <a:graphicFrameLocks noGrp="1"/>
          </p:cNvGraphicFramePr>
          <p:nvPr>
            <p:extLst>
              <p:ext uri="{D42A27DB-BD31-4B8C-83A1-F6EECF244321}">
                <p14:modId xmlns:p14="http://schemas.microsoft.com/office/powerpoint/2010/main" val="4075284794"/>
              </p:ext>
            </p:extLst>
          </p:nvPr>
        </p:nvGraphicFramePr>
        <p:xfrm>
          <a:off x="345497" y="990601"/>
          <a:ext cx="11389303" cy="4605704"/>
        </p:xfrm>
        <a:graphic>
          <a:graphicData uri="http://schemas.openxmlformats.org/drawingml/2006/table">
            <a:tbl>
              <a:tblPr firstRow="1"/>
              <a:tblGrid>
                <a:gridCol w="1693795">
                  <a:extLst>
                    <a:ext uri="{9D8B030D-6E8A-4147-A177-3AD203B41FA5}">
                      <a16:colId xmlns:a16="http://schemas.microsoft.com/office/drawing/2014/main" val="918520787"/>
                    </a:ext>
                  </a:extLst>
                </a:gridCol>
                <a:gridCol w="1576983">
                  <a:extLst>
                    <a:ext uri="{9D8B030D-6E8A-4147-A177-3AD203B41FA5}">
                      <a16:colId xmlns:a16="http://schemas.microsoft.com/office/drawing/2014/main" val="1536508215"/>
                    </a:ext>
                  </a:extLst>
                </a:gridCol>
                <a:gridCol w="2044232">
                  <a:extLst>
                    <a:ext uri="{9D8B030D-6E8A-4147-A177-3AD203B41FA5}">
                      <a16:colId xmlns:a16="http://schemas.microsoft.com/office/drawing/2014/main" val="3646779889"/>
                    </a:ext>
                  </a:extLst>
                </a:gridCol>
                <a:gridCol w="3387588">
                  <a:extLst>
                    <a:ext uri="{9D8B030D-6E8A-4147-A177-3AD203B41FA5}">
                      <a16:colId xmlns:a16="http://schemas.microsoft.com/office/drawing/2014/main" val="1441974999"/>
                    </a:ext>
                  </a:extLst>
                </a:gridCol>
                <a:gridCol w="2686705">
                  <a:extLst>
                    <a:ext uri="{9D8B030D-6E8A-4147-A177-3AD203B41FA5}">
                      <a16:colId xmlns:a16="http://schemas.microsoft.com/office/drawing/2014/main" val="884276020"/>
                    </a:ext>
                  </a:extLst>
                </a:gridCol>
              </a:tblGrid>
              <a:tr h="401622">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Edit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Edit Description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EOB Health Care Claim Status Code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Adjustment Reason Code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Remark Code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extLst>
                  <a:ext uri="{0D108BD9-81ED-4DB2-BD59-A6C34878D82A}">
                    <a16:rowId xmlns:a16="http://schemas.microsoft.com/office/drawing/2014/main" val="2564334519"/>
                  </a:ext>
                </a:extLst>
              </a:tr>
              <a:tr h="761056">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2105: EVV Claim matches EVV Visit </a:t>
                      </a: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cover the claim detail. </a:t>
                      </a:r>
                    </a:p>
                    <a:p>
                      <a:pPr algn="l" rtl="0" fontAlgn="base">
                        <a:lnSpc>
                          <a:spcPts val="1482"/>
                        </a:lnSpc>
                        <a:spcBef>
                          <a:spcPts val="600"/>
                        </a:spcBef>
                        <a:spcAft>
                          <a:spcPts val="600"/>
                        </a:spcAft>
                        <a:buNone/>
                      </a:pPr>
                      <a:r>
                        <a:rPr lang="en-US" sz="1050" b="1" i="0">
                          <a:effectLst/>
                          <a:latin typeface="Graphik"/>
                          <a:ea typeface="Lato"/>
                          <a:cs typeface="Lato"/>
                        </a:rPr>
                        <a:t> </a:t>
                      </a: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 ACCEPTED FOR PROCESSING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349"/>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1807810"/>
                  </a:ext>
                </a:extLst>
              </a:tr>
              <a:tr h="1237856">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2106: EVV Visit Units Less Than EVV Claim Units</a:t>
                      </a:r>
                      <a:r>
                        <a:rPr lang="en-US" sz="1050" b="0" i="0">
                          <a:solidFill>
                            <a:srgbClr val="000000"/>
                          </a:solidFill>
                          <a:effectLst/>
                          <a:latin typeface="Graphik"/>
                          <a:ea typeface="Lato"/>
                          <a:cs typeface="Lato"/>
                        </a:rPr>
                        <a:t> </a:t>
                      </a:r>
                      <a:endParaRPr lang="en-US" sz="1050" b="0" i="0">
                        <a:effectLst/>
                        <a:latin typeface="Graphik" panose="020B0503030202060203" pitchFamily="34" charset="0"/>
                        <a:ea typeface="Lato" panose="020F0502020204030203" pitchFamily="34" charset="0"/>
                        <a:cs typeface="Lato" panose="020F0502020204030203" pitchFamily="34" charset="0"/>
                      </a:endParaRPr>
                    </a:p>
                    <a:p>
                      <a:pPr algn="l" rtl="0" fontAlgn="base">
                        <a:lnSpc>
                          <a:spcPts val="1482"/>
                        </a:lnSpc>
                        <a:spcBef>
                          <a:spcPts val="600"/>
                        </a:spcBef>
                        <a:spcAft>
                          <a:spcPts val="600"/>
                        </a:spcAft>
                        <a:buNone/>
                      </a:pP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less than the billed units and do not cover the detail lines. </a:t>
                      </a:r>
                    </a:p>
                    <a:p>
                      <a:pPr algn="l" rtl="0" fontAlgn="base">
                        <a:lnSpc>
                          <a:spcPts val="1482"/>
                        </a:lnSpc>
                        <a:spcBef>
                          <a:spcPts val="600"/>
                        </a:spcBef>
                        <a:spcAft>
                          <a:spcPts val="600"/>
                        </a:spcAft>
                        <a:buNone/>
                      </a:pPr>
                      <a:r>
                        <a:rPr lang="en-US" sz="1050" b="1" i="0">
                          <a:effectLst/>
                          <a:latin typeface="Graphik"/>
                          <a:ea typeface="Lato"/>
                          <a:cs typeface="Lato"/>
                        </a:rPr>
                        <a:t> </a:t>
                      </a: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p>
                      <a:pPr algn="l" rtl="0" fontAlgn="base">
                        <a:lnSpc>
                          <a:spcPts val="1482"/>
                        </a:lnSpc>
                        <a:spcBef>
                          <a:spcPts val="600"/>
                        </a:spcBef>
                        <a:spcAft>
                          <a:spcPts val="600"/>
                        </a:spcAft>
                        <a:buNone/>
                      </a:pPr>
                      <a:r>
                        <a:rPr lang="en-US" sz="1050" b="0" i="0">
                          <a:effectLst/>
                          <a:latin typeface="Graphik"/>
                          <a:ea typeface="Lato"/>
                          <a:cs typeface="Lato"/>
                        </a:rPr>
                        <a: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p>
                      <a:pPr algn="l" rtl="0" fontAlgn="base">
                        <a:lnSpc>
                          <a:spcPts val="1482"/>
                        </a:lnSpc>
                        <a:spcBef>
                          <a:spcPts val="600"/>
                        </a:spcBef>
                        <a:spcAft>
                          <a:spcPts val="600"/>
                        </a:spcAft>
                        <a:buNone/>
                      </a:pPr>
                      <a:r>
                        <a:rPr lang="en-US" sz="1050" b="0" i="0">
                          <a:effectLst/>
                          <a:latin typeface="Graphik"/>
                          <a:ea typeface="Lato"/>
                          <a:cs typeface="Lato"/>
                        </a:rPr>
                        <a:t>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7086074"/>
                  </a:ext>
                </a:extLst>
              </a:tr>
              <a:tr h="602741">
                <a:tc>
                  <a:txBody>
                    <a:bodyPr/>
                    <a:lstStyle/>
                    <a:p>
                      <a:pPr algn="l" rtl="0" fontAlgn="base">
                        <a:lnSpc>
                          <a:spcPts val="1482"/>
                        </a:lnSpc>
                        <a:spcBef>
                          <a:spcPts val="600"/>
                        </a:spcBef>
                        <a:spcAft>
                          <a:spcPts val="600"/>
                        </a:spcAft>
                        <a:buNone/>
                      </a:pPr>
                      <a:r>
                        <a:rPr lang="en-US" sz="1050" b="1" i="0">
                          <a:solidFill>
                            <a:srgbClr val="000000"/>
                          </a:solidFill>
                          <a:effectLst/>
                          <a:latin typeface="Graphik"/>
                          <a:ea typeface="Lato"/>
                          <a:cs typeface="Lato"/>
                        </a:rPr>
                        <a:t>2107: EVV UNTS &gt; UNITS ALLOWED </a:t>
                      </a:r>
                      <a:r>
                        <a:rPr lang="en-US" sz="1050" b="0" i="0">
                          <a:solidFill>
                            <a:srgbClr val="000000"/>
                          </a:solidFill>
                          <a:effectLst/>
                          <a:latin typeface="Graphik"/>
                          <a:ea typeface="Lato"/>
                          <a:cs typeface="Lato"/>
                        </a:rPr>
                        <a:t> </a:t>
                      </a:r>
                      <a:endParaRPr lang="en-US" sz="1050" b="0" i="0">
                        <a:effectLst/>
                        <a:latin typeface="Graphik"/>
                        <a:ea typeface="Lato"/>
                        <a:cs typeface="Lato"/>
                      </a:endParaRP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more than enough to cover the billed units.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ACCEPTED FOR PROCESSING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6584765"/>
                  </a:ext>
                </a:extLst>
              </a:tr>
              <a:tr h="999688">
                <a:tc>
                  <a:txBody>
                    <a:bodyPr/>
                    <a:lstStyle/>
                    <a:p>
                      <a:pPr algn="l" rtl="0" fontAlgn="base">
                        <a:lnSpc>
                          <a:spcPts val="1275"/>
                        </a:lnSpc>
                        <a:buNone/>
                      </a:pPr>
                      <a:r>
                        <a:rPr lang="en-US" sz="1050" b="1" i="0">
                          <a:solidFill>
                            <a:srgbClr val="000000"/>
                          </a:solidFill>
                          <a:effectLst/>
                          <a:latin typeface="Graphik"/>
                          <a:ea typeface="Lato"/>
                          <a:cs typeface="Lato"/>
                        </a:rPr>
                        <a:t>2108: No EVV Visit Found to match the EVV Claim</a:t>
                      </a:r>
                      <a:r>
                        <a:rPr lang="en-US" sz="1050" b="0" i="0">
                          <a:solidFill>
                            <a:srgbClr val="000000"/>
                          </a:solidFill>
                          <a:effectLst/>
                          <a:latin typeface="Graphik"/>
                          <a:ea typeface="Lato"/>
                          <a:cs typeface="Lato"/>
                        </a:rPr>
                        <a:t> </a:t>
                      </a:r>
                      <a:endParaRPr lang="en-US" sz="1050" b="0" i="0">
                        <a:effectLst/>
                        <a:latin typeface="Graphik"/>
                        <a:ea typeface="Lato"/>
                        <a:cs typeface="Lato"/>
                      </a:endParaRPr>
                    </a:p>
                    <a:p>
                      <a:pPr algn="l" rtl="0" fontAlgn="base">
                        <a:lnSpc>
                          <a:spcPts val="1482"/>
                        </a:lnSpc>
                        <a:buNone/>
                      </a:pPr>
                      <a:endParaRPr lang="en-US" sz="1050" b="0" i="0">
                        <a:effectLst/>
                        <a:latin typeface="Graphik"/>
                        <a:ea typeface="Lato"/>
                        <a:cs typeface="Lato"/>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The EVV visit not found.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p>
                      <a:pPr algn="l" rtl="0" fontAlgn="base">
                        <a:lnSpc>
                          <a:spcPts val="1482"/>
                        </a:lnSpc>
                        <a:buNone/>
                      </a:pPr>
                      <a:r>
                        <a:rPr lang="en-US" sz="1050" b="0" i="0">
                          <a:effectLst/>
                          <a:latin typeface="Graphik"/>
                          <a:ea typeface="Lato"/>
                          <a:cs typeface="Lato"/>
                        </a:rPr>
                        <a:t>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N821- ELECTRONIC VISIT VERIFICATION SYSTEM VISIT NOT FOUND. </a:t>
                      </a:r>
                    </a:p>
                    <a:p>
                      <a:pPr algn="l" rtl="0" fontAlgn="base">
                        <a:lnSpc>
                          <a:spcPts val="1482"/>
                        </a:lnSpc>
                        <a:buNone/>
                      </a:pP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9095909"/>
                  </a:ext>
                </a:extLst>
              </a:tr>
              <a:tr h="602741">
                <a:tc>
                  <a:txBody>
                    <a:bodyPr/>
                    <a:lstStyle/>
                    <a:p>
                      <a:pPr algn="l" rtl="0" fontAlgn="base">
                        <a:lnSpc>
                          <a:spcPts val="1275"/>
                        </a:lnSpc>
                        <a:buNone/>
                      </a:pPr>
                      <a:r>
                        <a:rPr lang="en-US" sz="1050" b="1" i="0">
                          <a:solidFill>
                            <a:srgbClr val="000000"/>
                          </a:solidFill>
                          <a:effectLst/>
                          <a:latin typeface="Graphik"/>
                          <a:ea typeface="Lato"/>
                          <a:cs typeface="Lato"/>
                        </a:rPr>
                        <a:t>2109: EVV visit to EVV Claim Mismatch</a:t>
                      </a:r>
                      <a:r>
                        <a:rPr lang="en-US" sz="1050" b="0" i="0">
                          <a:solidFill>
                            <a:srgbClr val="000000"/>
                          </a:solidFill>
                          <a:effectLst/>
                          <a:latin typeface="Graphik"/>
                          <a:ea typeface="Lato"/>
                          <a:cs typeface="Lato"/>
                        </a:rPr>
                        <a:t> </a:t>
                      </a:r>
                      <a:endParaRPr lang="en-US" sz="1050" b="0" i="0">
                        <a:effectLst/>
                        <a:latin typeface="Graphik"/>
                        <a:ea typeface="Lato"/>
                        <a:cs typeface="Lato"/>
                      </a:endParaRPr>
                    </a:p>
                    <a:p>
                      <a:pPr algn="l" rtl="0" fontAlgn="base">
                        <a:lnSpc>
                          <a:spcPts val="1482"/>
                        </a:lnSpc>
                        <a:buNone/>
                      </a:pPr>
                      <a:endParaRPr lang="en-US" sz="1050" b="0" i="0">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At least one of the 6 required visit elements not matching.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2779767"/>
                  </a:ext>
                </a:extLst>
              </a:tr>
            </a:tbl>
          </a:graphicData>
        </a:graphic>
      </p:graphicFrame>
      <p:sp>
        <p:nvSpPr>
          <p:cNvPr id="6" name="TextBox 5">
            <a:extLst>
              <a:ext uri="{FF2B5EF4-FFF2-40B4-BE49-F238E27FC236}">
                <a16:creationId xmlns:a16="http://schemas.microsoft.com/office/drawing/2014/main" id="{E2085C07-138F-2850-3BD7-8E48FD14640A}"/>
              </a:ext>
            </a:extLst>
          </p:cNvPr>
          <p:cNvSpPr txBox="1"/>
          <p:nvPr/>
        </p:nvSpPr>
        <p:spPr>
          <a:xfrm>
            <a:off x="345497" y="5905500"/>
            <a:ext cx="11389302" cy="584775"/>
          </a:xfrm>
          <a:prstGeom prst="rect">
            <a:avLst/>
          </a:prstGeom>
          <a:noFill/>
        </p:spPr>
        <p:txBody>
          <a:bodyPr wrap="square">
            <a:spAutoFit/>
          </a:bodyPr>
          <a:lstStyle/>
          <a:p>
            <a:r>
              <a:rPr lang="en-US" sz="1600" b="1">
                <a:latin typeface="Graphik" panose="020B0503030202060203" pitchFamily="34" charset="0"/>
                <a:ea typeface="Lato" panose="020F0502020204030203" pitchFamily="34" charset="0"/>
                <a:cs typeface="Lato" panose="020F0502020204030203" pitchFamily="34" charset="0"/>
              </a:rPr>
              <a:t>For more detailed information on MA EVV claims errors and examples of what codes may be visible on the RA, please reference the </a:t>
            </a:r>
            <a:r>
              <a:rPr lang="en-US" sz="1600" b="1">
                <a:latin typeface="Graphik" panose="020B0503030202060203" pitchFamily="34" charset="0"/>
                <a:ea typeface="Lato" panose="020F0502020204030203" pitchFamily="34" charset="0"/>
                <a:cs typeface="Lato" panose="020F0502020204030203" pitchFamily="34" charset="0"/>
                <a:hlinkClick r:id="rId3"/>
              </a:rPr>
              <a:t>Massachusetts Electronic Visit Verification (EVV) Edits and Reason Codes</a:t>
            </a:r>
            <a:r>
              <a:rPr lang="en-US" sz="1600" b="1">
                <a:latin typeface="Graphik" panose="020B0503030202060203" pitchFamily="34" charset="0"/>
                <a:ea typeface="Lato" panose="020F0502020204030203" pitchFamily="34" charset="0"/>
                <a:cs typeface="Lato" panose="020F0502020204030203" pitchFamily="34" charset="0"/>
              </a:rPr>
              <a:t>.</a:t>
            </a:r>
          </a:p>
        </p:txBody>
      </p:sp>
      <p:sp>
        <p:nvSpPr>
          <p:cNvPr id="5" name="Slide Number Placeholder 4">
            <a:extLst>
              <a:ext uri="{FF2B5EF4-FFF2-40B4-BE49-F238E27FC236}">
                <a16:creationId xmlns:a16="http://schemas.microsoft.com/office/drawing/2014/main" id="{5ADBCBBE-D932-5236-9D97-EB6FE37059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678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168AC-72EF-8E0C-7FD8-5802964F6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B6BA0A-1B26-3E17-6EB4-34B45FBD6953}"/>
              </a:ext>
            </a:extLst>
          </p:cNvPr>
          <p:cNvSpPr>
            <a:spLocks noGrp="1"/>
          </p:cNvSpPr>
          <p:nvPr>
            <p:ph type="title"/>
          </p:nvPr>
        </p:nvSpPr>
        <p:spPr>
          <a:xfrm>
            <a:off x="346142" y="282603"/>
            <a:ext cx="11111346" cy="662782"/>
          </a:xfrm>
          <a:prstGeom prst="rect">
            <a:avLst/>
          </a:prstGeom>
        </p:spPr>
        <p:txBody>
          <a:bodyPr anchor="t"/>
          <a:lstStyle/>
          <a:p>
            <a:r>
              <a:rPr lang="en-US" sz="3200" b="1">
                <a:solidFill>
                  <a:schemeClr val="bg1"/>
                </a:solidFill>
                <a:ea typeface="Lato" panose="020F0502020204030203" pitchFamily="34" charset="0"/>
                <a:cs typeface="Lato" panose="020F0502020204030203" pitchFamily="34" charset="0"/>
              </a:rPr>
              <a:t>Conduct Visit Maintenance for EVV Related Errors</a:t>
            </a:r>
          </a:p>
        </p:txBody>
      </p:sp>
      <p:sp>
        <p:nvSpPr>
          <p:cNvPr id="9" name="TextBox 8">
            <a:extLst>
              <a:ext uri="{FF2B5EF4-FFF2-40B4-BE49-F238E27FC236}">
                <a16:creationId xmlns:a16="http://schemas.microsoft.com/office/drawing/2014/main" id="{EB6836E8-33DE-0E62-9E34-4A9DC3DEBFAA}"/>
              </a:ext>
            </a:extLst>
          </p:cNvPr>
          <p:cNvSpPr txBox="1"/>
          <p:nvPr/>
        </p:nvSpPr>
        <p:spPr>
          <a:xfrm>
            <a:off x="346142" y="990600"/>
            <a:ext cx="11388658" cy="646331"/>
          </a:xfrm>
          <a:prstGeom prst="rect">
            <a:avLst/>
          </a:prstGeom>
          <a:noFill/>
        </p:spPr>
        <p:txBody>
          <a:bodyPr wrap="square">
            <a:spAutoFit/>
          </a:bodyPr>
          <a:lstStyle/>
          <a:p>
            <a:r>
              <a:rPr lang="en-US" b="1"/>
              <a:t>Providers can update visits with correct information that will allow claims identified with errors to match. Make sure to first identify the point of data that is incorrect and needs to be updated. </a:t>
            </a:r>
          </a:p>
        </p:txBody>
      </p:sp>
      <p:sp>
        <p:nvSpPr>
          <p:cNvPr id="7" name="TextBox 6">
            <a:extLst>
              <a:ext uri="{FF2B5EF4-FFF2-40B4-BE49-F238E27FC236}">
                <a16:creationId xmlns:a16="http://schemas.microsoft.com/office/drawing/2014/main" id="{AC2A9E78-C2B7-6F28-F1B5-8FC8494BDB0E}"/>
              </a:ext>
            </a:extLst>
          </p:cNvPr>
          <p:cNvSpPr txBox="1"/>
          <p:nvPr/>
        </p:nvSpPr>
        <p:spPr>
          <a:xfrm>
            <a:off x="346143" y="1572977"/>
            <a:ext cx="11388657" cy="4222433"/>
          </a:xfrm>
          <a:prstGeom prst="roundRect">
            <a:avLst/>
          </a:prstGeom>
          <a:solidFill>
            <a:schemeClr val="bg1">
              <a:lumMod val="85000"/>
            </a:schemeClr>
          </a:solidFill>
        </p:spPr>
        <p:txBody>
          <a:bodyPr wrap="square" lIns="91440" tIns="45720" rIns="91440" bIns="45720" anchor="ctr">
            <a:spAutoFit/>
          </a:bodyPr>
          <a:lstStyle/>
          <a:p>
            <a:pPr algn="ctr"/>
            <a:r>
              <a:rPr lang="en-US" b="1"/>
              <a:t>For Claims that have EOB 784 Error on the RA: </a:t>
            </a:r>
            <a:endParaRPr lang="en-US"/>
          </a:p>
          <a:p>
            <a:pPr algn="ctr"/>
            <a:endParaRPr lang="en-US" sz="1600"/>
          </a:p>
          <a:p>
            <a:pPr marL="285750" indent="-285750">
              <a:buFont typeface="Arial"/>
              <a:buChar char="•"/>
            </a:pPr>
            <a:r>
              <a:rPr lang="en-US" sz="1600">
                <a:latin typeface="Graphik"/>
                <a:ea typeface="Lato"/>
                <a:cs typeface="Segoe UI"/>
              </a:rPr>
              <a:t>Navigate to your Sandata EVV or Aggregator platform  </a:t>
            </a:r>
          </a:p>
          <a:p>
            <a:pPr marL="285750" indent="-285750">
              <a:buFont typeface="Arial"/>
              <a:buChar char="•"/>
            </a:pPr>
            <a:r>
              <a:rPr lang="en-US" sz="1600">
                <a:latin typeface="Graphik"/>
                <a:ea typeface="Lato"/>
                <a:cs typeface="Segoe UI"/>
              </a:rPr>
              <a:t>Search for the visit in the Visit Maintenance section or pull the Detail Visit Maintenance Report </a:t>
            </a:r>
          </a:p>
          <a:p>
            <a:endParaRPr lang="en-US" sz="1600" b="1">
              <a:latin typeface="Graphik"/>
              <a:ea typeface="Lato"/>
              <a:cs typeface="Segoe UI"/>
            </a:endParaRPr>
          </a:p>
          <a:p>
            <a:r>
              <a:rPr lang="en-US" sz="1600" b="1">
                <a:latin typeface="Graphik"/>
                <a:ea typeface="Lato"/>
                <a:cs typeface="Segoe UI"/>
              </a:rPr>
              <a:t>If the claim needs updating: </a:t>
            </a:r>
            <a:endParaRPr lang="en-US" sz="1600"/>
          </a:p>
          <a:p>
            <a:pPr marL="285750" indent="-285750">
              <a:buFont typeface="Arial"/>
              <a:buChar char="•"/>
            </a:pPr>
            <a:r>
              <a:rPr lang="en-US" sz="1600">
                <a:latin typeface="Graphik"/>
                <a:ea typeface="Lato"/>
                <a:cs typeface="Segoe UI"/>
              </a:rPr>
              <a:t>Providers may need to resubmit the claim through current processes and/or confirm the visit submission date is received prior to the claim</a:t>
            </a:r>
            <a:endParaRPr lang="en-US" sz="1600"/>
          </a:p>
          <a:p>
            <a:endParaRPr lang="en-US" sz="1600" b="1">
              <a:latin typeface="Graphik"/>
              <a:ea typeface="Lato"/>
              <a:cs typeface="Segoe UI"/>
            </a:endParaRPr>
          </a:p>
          <a:p>
            <a:r>
              <a:rPr lang="en-US" sz="1600" b="1">
                <a:latin typeface="Graphik"/>
                <a:ea typeface="Lato"/>
                <a:cs typeface="Segoe UI"/>
              </a:rPr>
              <a:t>If the visit needs updating:</a:t>
            </a:r>
          </a:p>
          <a:p>
            <a:pPr marL="285750" indent="-285750">
              <a:buFont typeface="Arial"/>
              <a:buChar char="•"/>
            </a:pPr>
            <a:r>
              <a:rPr lang="en-US" sz="1600">
                <a:latin typeface="Graphik"/>
                <a:ea typeface="Lato"/>
                <a:cs typeface="Segoe UI"/>
              </a:rPr>
              <a:t>If there is no visit associated with the claim in the EVV system, create or send a visit for the service rendered for this claim</a:t>
            </a:r>
          </a:p>
          <a:p>
            <a:pPr marL="285750" indent="-285750">
              <a:buFont typeface="Arial"/>
              <a:buChar char="•"/>
            </a:pPr>
            <a:r>
              <a:rPr lang="en-US" sz="1600">
                <a:latin typeface="Graphik"/>
                <a:ea typeface="Lato"/>
                <a:cs typeface="Segoe UI"/>
              </a:rPr>
              <a:t>If there is a visit associated with the claim, ensure the visit has no listed exceptions and is in a verified status</a:t>
            </a:r>
          </a:p>
          <a:p>
            <a:pPr marL="285750" indent="-285750">
              <a:buFont typeface="Arial"/>
              <a:buChar char="•"/>
            </a:pPr>
            <a:r>
              <a:rPr lang="en-US" sz="1600">
                <a:latin typeface="Graphik"/>
                <a:ea typeface="Lato"/>
                <a:cs typeface="Segoe UI"/>
              </a:rPr>
              <a:t>Once the visit in question has been updated to a “Verified” status, then the claim can be resubmitted through current processes</a:t>
            </a:r>
            <a:endParaRPr lang="en-US" sz="1600"/>
          </a:p>
        </p:txBody>
      </p:sp>
      <p:sp>
        <p:nvSpPr>
          <p:cNvPr id="8" name="Text Placeholder 12">
            <a:extLst>
              <a:ext uri="{FF2B5EF4-FFF2-40B4-BE49-F238E27FC236}">
                <a16:creationId xmlns:a16="http://schemas.microsoft.com/office/drawing/2014/main" id="{0EA1669B-424B-942C-DF0F-66531B7412AE}"/>
              </a:ext>
            </a:extLst>
          </p:cNvPr>
          <p:cNvSpPr txBox="1">
            <a:spLocks/>
          </p:cNvSpPr>
          <p:nvPr/>
        </p:nvSpPr>
        <p:spPr>
          <a:xfrm>
            <a:off x="352493" y="5909949"/>
            <a:ext cx="11376506"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i="1">
                <a:latin typeface="Graphik"/>
                <a:ea typeface="Lato"/>
                <a:cs typeface="Segoe UI"/>
              </a:rPr>
              <a:t> Note: </a:t>
            </a:r>
            <a:r>
              <a:rPr lang="en-US" sz="1400" i="1">
                <a:latin typeface="Graphik"/>
                <a:ea typeface="Lato"/>
                <a:cs typeface="Segoe UI"/>
              </a:rPr>
              <a:t>If there is an EVV record submitted with all 6 CMS required elements that does not have an associated claim, providers may need to resubmit the claim through current processes and/or confirm the visit submission date is received prior to the claim.</a:t>
            </a:r>
            <a:endParaRPr lang="en-US" sz="1400" i="1">
              <a:latin typeface="Graphik"/>
              <a:ea typeface="Lato"/>
              <a:cs typeface="Lato"/>
            </a:endParaRPr>
          </a:p>
        </p:txBody>
      </p:sp>
      <p:sp>
        <p:nvSpPr>
          <p:cNvPr id="5" name="Slide Number Placeholder 4">
            <a:extLst>
              <a:ext uri="{FF2B5EF4-FFF2-40B4-BE49-F238E27FC236}">
                <a16:creationId xmlns:a16="http://schemas.microsoft.com/office/drawing/2014/main" id="{86D0CB2B-7D25-A892-2762-BE17A5D5A2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4474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2D408F-E77F-3670-0FC7-400B680BB97B}"/>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Accessing Reports</a:t>
            </a:r>
            <a:endParaRPr lang="en-US" sz="3200"/>
          </a:p>
        </p:txBody>
      </p:sp>
      <p:sp>
        <p:nvSpPr>
          <p:cNvPr id="3" name="TextBox 2">
            <a:extLst>
              <a:ext uri="{FF2B5EF4-FFF2-40B4-BE49-F238E27FC236}">
                <a16:creationId xmlns:a16="http://schemas.microsoft.com/office/drawing/2014/main" id="{00056CB4-7909-E4DE-01CA-5197D856B1A1}"/>
              </a:ext>
            </a:extLst>
          </p:cNvPr>
          <p:cNvSpPr txBox="1"/>
          <p:nvPr/>
        </p:nvSpPr>
        <p:spPr>
          <a:xfrm>
            <a:off x="348944" y="994131"/>
            <a:ext cx="11385856" cy="369332"/>
          </a:xfrm>
          <a:prstGeom prst="rect">
            <a:avLst/>
          </a:prstGeom>
          <a:noFill/>
        </p:spPr>
        <p:txBody>
          <a:bodyPr wrap="square" lIns="91440" tIns="45720" rIns="91440" bIns="45720" rtlCol="0" anchor="ctr">
            <a:spAutoFit/>
          </a:bodyPr>
          <a:lstStyle/>
          <a:p>
            <a:pPr marL="0" lvl="1"/>
            <a:r>
              <a:rPr lang="en-US">
                <a:latin typeface="Graphik"/>
                <a:ea typeface="Lato" panose="020F0502020204030203" pitchFamily="34" charset="0"/>
                <a:cs typeface="Lato" panose="020F0502020204030203" pitchFamily="34" charset="0"/>
              </a:rPr>
              <a:t>Log into your </a:t>
            </a:r>
            <a:r>
              <a:rPr lang="en-US" b="1">
                <a:latin typeface="Graphik"/>
                <a:ea typeface="Lato" panose="020F0502020204030203" pitchFamily="34" charset="0"/>
                <a:cs typeface="Lato" panose="020F0502020204030203" pitchFamily="34" charset="0"/>
              </a:rPr>
              <a:t>Sandata EVV Account</a:t>
            </a:r>
            <a:r>
              <a:rPr lang="en-US">
                <a:latin typeface="Graphik"/>
                <a:ea typeface="Lato" panose="020F0502020204030203" pitchFamily="34" charset="0"/>
                <a:cs typeface="Lato" panose="020F0502020204030203" pitchFamily="34" charset="0"/>
              </a:rPr>
              <a:t> or </a:t>
            </a:r>
            <a:r>
              <a:rPr lang="en-US" b="1">
                <a:latin typeface="Graphik"/>
                <a:ea typeface="Lato" panose="020F0502020204030203" pitchFamily="34" charset="0"/>
                <a:cs typeface="Lato" panose="020F0502020204030203" pitchFamily="34" charset="0"/>
              </a:rPr>
              <a:t>Aggregator</a:t>
            </a:r>
            <a:r>
              <a:rPr lang="en-US">
                <a:latin typeface="Graphik"/>
                <a:ea typeface="Lato" panose="020F0502020204030203" pitchFamily="34" charset="0"/>
                <a:cs typeface="Lato" panose="020F0502020204030203" pitchFamily="34" charset="0"/>
              </a:rPr>
              <a:t> (</a:t>
            </a:r>
            <a:r>
              <a:rPr lang="en-US" err="1">
                <a:latin typeface="Graphik"/>
                <a:ea typeface="Lato" panose="020F0502020204030203" pitchFamily="34" charset="0"/>
                <a:cs typeface="Lato" panose="020F0502020204030203" pitchFamily="34" charset="0"/>
              </a:rPr>
              <a:t>AltEVV</a:t>
            </a:r>
            <a:r>
              <a:rPr lang="en-US">
                <a:latin typeface="Graphik"/>
                <a:ea typeface="Lato" panose="020F0502020204030203" pitchFamily="34" charset="0"/>
                <a:cs typeface="Lato" panose="020F0502020204030203" pitchFamily="34" charset="0"/>
              </a:rPr>
              <a:t>)</a:t>
            </a:r>
            <a:endParaRPr lang="en-US">
              <a:latin typeface="Graphik"/>
            </a:endParaRPr>
          </a:p>
        </p:txBody>
      </p:sp>
      <p:pic>
        <p:nvPicPr>
          <p:cNvPr id="36" name="Picture 35" descr="Screenshot of Sandata EVV Providers Reports Module">
            <a:extLst>
              <a:ext uri="{FF2B5EF4-FFF2-40B4-BE49-F238E27FC236}">
                <a16:creationId xmlns:a16="http://schemas.microsoft.com/office/drawing/2014/main" id="{9276E548-E192-30F1-2B89-FA0B31AF7F29}"/>
              </a:ext>
            </a:extLst>
          </p:cNvPr>
          <p:cNvPicPr>
            <a:picLocks noChangeAspect="1"/>
          </p:cNvPicPr>
          <p:nvPr/>
        </p:nvPicPr>
        <p:blipFill>
          <a:blip r:embed="rId3"/>
          <a:stretch>
            <a:fillRect/>
          </a:stretch>
        </p:blipFill>
        <p:spPr>
          <a:xfrm>
            <a:off x="362321" y="1946492"/>
            <a:ext cx="3761723" cy="455164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CD4DFDF6-5502-AF46-1081-3ABBCED84D31}"/>
              </a:ext>
            </a:extLst>
          </p:cNvPr>
          <p:cNvSpPr txBox="1"/>
          <p:nvPr/>
        </p:nvSpPr>
        <p:spPr>
          <a:xfrm>
            <a:off x="3525370" y="5913367"/>
            <a:ext cx="4014787" cy="646331"/>
          </a:xfrm>
          <a:prstGeom prst="rect">
            <a:avLst/>
          </a:prstGeom>
          <a:noFill/>
        </p:spPr>
        <p:txBody>
          <a:bodyPr wrap="square">
            <a:spAutoFit/>
          </a:bodyPr>
          <a:lstStyle/>
          <a:p>
            <a:pPr algn="ctr"/>
            <a:r>
              <a:rPr lang="en-US" sz="1800" b="1">
                <a:latin typeface="Graphik"/>
                <a:ea typeface="Lato" panose="020F0502020204030203" pitchFamily="34" charset="0"/>
                <a:cs typeface="Lato" panose="020F0502020204030203" pitchFamily="34" charset="0"/>
              </a:rPr>
              <a:t>Reports Module</a:t>
            </a:r>
          </a:p>
          <a:p>
            <a:pPr algn="ctr"/>
            <a:r>
              <a:rPr lang="en-US" b="1">
                <a:solidFill>
                  <a:srgbClr val="ED7D31"/>
                </a:solidFill>
                <a:latin typeface="Graphik"/>
                <a:ea typeface="Lato" panose="020F0502020204030203" pitchFamily="34" charset="0"/>
                <a:cs typeface="Lato" panose="020F0502020204030203" pitchFamily="34" charset="0"/>
              </a:rPr>
              <a:t>Sandata EVV Providers</a:t>
            </a:r>
            <a:endParaRPr lang="en-US" b="1">
              <a:latin typeface="Graphik"/>
              <a:ea typeface="Lato" panose="020F0502020204030203" pitchFamily="34" charset="0"/>
              <a:cs typeface="Lato" panose="020F0502020204030203" pitchFamily="34" charset="0"/>
            </a:endParaRPr>
          </a:p>
        </p:txBody>
      </p:sp>
      <p:pic>
        <p:nvPicPr>
          <p:cNvPr id="6" name="Picture 5" descr="Screenshot of Sandata Aggregator Reports Module">
            <a:extLst>
              <a:ext uri="{FF2B5EF4-FFF2-40B4-BE49-F238E27FC236}">
                <a16:creationId xmlns:a16="http://schemas.microsoft.com/office/drawing/2014/main" id="{6F17FFBB-2918-4C00-2862-80082E19AF14}"/>
              </a:ext>
            </a:extLst>
          </p:cNvPr>
          <p:cNvPicPr>
            <a:picLocks noChangeAspect="1"/>
          </p:cNvPicPr>
          <p:nvPr/>
        </p:nvPicPr>
        <p:blipFill>
          <a:blip r:embed="rId4"/>
          <a:stretch>
            <a:fillRect/>
          </a:stretch>
        </p:blipFill>
        <p:spPr>
          <a:xfrm>
            <a:off x="6089768" y="1481690"/>
            <a:ext cx="5638095" cy="3609524"/>
          </a:xfrm>
          <a:prstGeom prst="rect">
            <a:avLst/>
          </a:prstGeom>
          <a:ln>
            <a:noFill/>
          </a:ln>
          <a:effectLst>
            <a:outerShdw blurRad="292100" dist="139700" dir="2700000" algn="tl" rotWithShape="0">
              <a:srgbClr val="333333">
                <a:alpha val="65000"/>
              </a:srgbClr>
            </a:outerShdw>
          </a:effectLst>
        </p:spPr>
      </p:pic>
      <p:pic>
        <p:nvPicPr>
          <p:cNvPr id="13" name="Graphic 12" descr="Line arrow: Clockwise curve with solid fill">
            <a:extLst>
              <a:ext uri="{FF2B5EF4-FFF2-40B4-BE49-F238E27FC236}">
                <a16:creationId xmlns:a16="http://schemas.microsoft.com/office/drawing/2014/main" id="{F543AA7D-628D-5BE2-433E-7A15298A66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696414" flipH="1">
            <a:off x="4278017" y="5234159"/>
            <a:ext cx="638912" cy="675659"/>
          </a:xfrm>
          <a:prstGeom prst="rect">
            <a:avLst/>
          </a:prstGeom>
        </p:spPr>
      </p:pic>
      <p:sp>
        <p:nvSpPr>
          <p:cNvPr id="15" name="TextBox 14">
            <a:extLst>
              <a:ext uri="{FF2B5EF4-FFF2-40B4-BE49-F238E27FC236}">
                <a16:creationId xmlns:a16="http://schemas.microsoft.com/office/drawing/2014/main" id="{E662232D-04FA-1C2B-5353-AEA660C1C019}"/>
              </a:ext>
            </a:extLst>
          </p:cNvPr>
          <p:cNvSpPr txBox="1"/>
          <p:nvPr/>
        </p:nvSpPr>
        <p:spPr>
          <a:xfrm>
            <a:off x="8551982" y="5324626"/>
            <a:ext cx="2440779" cy="646331"/>
          </a:xfrm>
          <a:prstGeom prst="rect">
            <a:avLst/>
          </a:prstGeom>
          <a:noFill/>
        </p:spPr>
        <p:txBody>
          <a:bodyPr wrap="square">
            <a:spAutoFit/>
          </a:bodyPr>
          <a:lstStyle/>
          <a:p>
            <a:pPr algn="ctr"/>
            <a:r>
              <a:rPr lang="en-US" sz="1800" b="1">
                <a:latin typeface="Graphik"/>
                <a:ea typeface="Lato" panose="020F0502020204030203" pitchFamily="34" charset="0"/>
                <a:cs typeface="Lato" panose="020F0502020204030203" pitchFamily="34" charset="0"/>
              </a:rPr>
              <a:t>Reports Module</a:t>
            </a:r>
          </a:p>
          <a:p>
            <a:pPr algn="ctr"/>
            <a:r>
              <a:rPr lang="en-US" b="1">
                <a:solidFill>
                  <a:srgbClr val="ED7D31"/>
                </a:solidFill>
                <a:latin typeface="Graphik"/>
                <a:ea typeface="Lato" panose="020F0502020204030203" pitchFamily="34" charset="0"/>
                <a:cs typeface="Lato" panose="020F0502020204030203" pitchFamily="34" charset="0"/>
              </a:rPr>
              <a:t>AltEVV Providers</a:t>
            </a:r>
            <a:endParaRPr lang="en-US" b="1">
              <a:latin typeface="Graphik"/>
              <a:ea typeface="Lato" panose="020F0502020204030203" pitchFamily="34" charset="0"/>
              <a:cs typeface="Lato" panose="020F0502020204030203" pitchFamily="34" charset="0"/>
            </a:endParaRPr>
          </a:p>
        </p:txBody>
      </p:sp>
      <p:pic>
        <p:nvPicPr>
          <p:cNvPr id="17" name="Graphic 16" descr="Line arrow: Clockwise curve with solid fill">
            <a:extLst>
              <a:ext uri="{FF2B5EF4-FFF2-40B4-BE49-F238E27FC236}">
                <a16:creationId xmlns:a16="http://schemas.microsoft.com/office/drawing/2014/main" id="{CF350911-A5E1-1B1C-0BD6-CC70FD5C9E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70340" flipH="1">
            <a:off x="10786746" y="5166823"/>
            <a:ext cx="638912" cy="675659"/>
          </a:xfrm>
          <a:prstGeom prst="rect">
            <a:avLst/>
          </a:prstGeom>
        </p:spPr>
      </p:pic>
      <p:sp>
        <p:nvSpPr>
          <p:cNvPr id="2" name="Slide Number Placeholder 4">
            <a:extLst>
              <a:ext uri="{FF2B5EF4-FFF2-40B4-BE49-F238E27FC236}">
                <a16:creationId xmlns:a16="http://schemas.microsoft.com/office/drawing/2014/main" id="{B863341E-237C-801E-C7C7-B2D3BB64CEFE}"/>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718062"/>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A4BA4-2FF1-E099-7107-C5BA2541EC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F99EE5-9985-F58E-00DE-9115985A860A}"/>
              </a:ext>
            </a:extLst>
          </p:cNvPr>
          <p:cNvSpPr>
            <a:spLocks noGrp="1"/>
          </p:cNvSpPr>
          <p:nvPr>
            <p:ph type="title"/>
          </p:nvPr>
        </p:nvSpPr>
        <p:spPr>
          <a:xfrm>
            <a:off x="341746" y="286999"/>
            <a:ext cx="11111346" cy="662782"/>
          </a:xfrm>
        </p:spPr>
        <p:txBody>
          <a:bodyPr lIns="91440" tIns="45720" rIns="91440" bIns="45720" anchor="t"/>
          <a:lstStyle/>
          <a:p>
            <a:r>
              <a:rPr lang="en-US" sz="3200">
                <a:latin typeface="Graphik"/>
              </a:rPr>
              <a:t>What Metrics to Look For</a:t>
            </a:r>
            <a:endParaRPr lang="en-US" sz="3200"/>
          </a:p>
        </p:txBody>
      </p:sp>
      <p:sp>
        <p:nvSpPr>
          <p:cNvPr id="3" name="TextBox 2">
            <a:extLst>
              <a:ext uri="{FF2B5EF4-FFF2-40B4-BE49-F238E27FC236}">
                <a16:creationId xmlns:a16="http://schemas.microsoft.com/office/drawing/2014/main" id="{2BD46E25-48BA-CD42-3AB5-AA11645A1C4B}"/>
              </a:ext>
            </a:extLst>
          </p:cNvPr>
          <p:cNvSpPr txBox="1"/>
          <p:nvPr/>
        </p:nvSpPr>
        <p:spPr>
          <a:xfrm>
            <a:off x="341746" y="990600"/>
            <a:ext cx="11391900" cy="4524315"/>
          </a:xfrm>
          <a:prstGeom prst="rect">
            <a:avLst/>
          </a:prstGeom>
          <a:noFill/>
        </p:spPr>
        <p:txBody>
          <a:bodyPr wrap="square" lIns="91440" tIns="45720" rIns="91440" bIns="45720" rtlCol="0" anchor="ctr">
            <a:spAutoFit/>
          </a:bodyPr>
          <a:lstStyle/>
          <a:p>
            <a:pPr marL="0" lvl="1"/>
            <a:r>
              <a:rPr lang="en-US">
                <a:latin typeface="Graphik"/>
                <a:ea typeface="Lato"/>
                <a:cs typeface="Lato"/>
              </a:rPr>
              <a:t>On your </a:t>
            </a:r>
            <a:r>
              <a:rPr lang="en-US" b="1">
                <a:latin typeface="Graphik"/>
                <a:ea typeface="Lato"/>
                <a:cs typeface="Lato"/>
              </a:rPr>
              <a:t>Sandata EVV Account</a:t>
            </a:r>
            <a:r>
              <a:rPr lang="en-US">
                <a:latin typeface="Graphik"/>
                <a:ea typeface="Lato"/>
                <a:cs typeface="Lato"/>
              </a:rPr>
              <a:t> or </a:t>
            </a:r>
            <a:r>
              <a:rPr lang="en-US" b="1">
                <a:latin typeface="Graphik"/>
                <a:ea typeface="Lato"/>
                <a:cs typeface="Lato"/>
              </a:rPr>
              <a:t>Aggregator</a:t>
            </a:r>
            <a:r>
              <a:rPr lang="en-US">
                <a:latin typeface="Graphik"/>
                <a:ea typeface="Lato"/>
                <a:cs typeface="Lato"/>
              </a:rPr>
              <a:t> (</a:t>
            </a:r>
            <a:r>
              <a:rPr lang="en-US" err="1">
                <a:latin typeface="Graphik"/>
                <a:ea typeface="Lato"/>
                <a:cs typeface="Lato"/>
              </a:rPr>
              <a:t>AltEVV</a:t>
            </a:r>
            <a:r>
              <a:rPr lang="en-US">
                <a:latin typeface="Graphik"/>
                <a:ea typeface="Lato"/>
                <a:cs typeface="Lato"/>
              </a:rPr>
              <a:t>), these are the most helpful metrics to look for when researching visit data for claims to visit match: </a:t>
            </a:r>
          </a:p>
          <a:p>
            <a:pPr marL="0" lvl="1"/>
            <a:endParaRPr lang="en-US">
              <a:latin typeface="Graphik"/>
              <a:ea typeface="Lato"/>
              <a:cs typeface="Lato"/>
            </a:endParaRPr>
          </a:p>
          <a:p>
            <a:pPr marL="742950" lvl="1" indent="-285750">
              <a:lnSpc>
                <a:spcPct val="150000"/>
              </a:lnSpc>
              <a:buFont typeface="Arial"/>
              <a:buChar char="•"/>
            </a:pPr>
            <a:r>
              <a:rPr lang="en-US">
                <a:latin typeface="Graphik"/>
                <a:ea typeface="Lato"/>
                <a:cs typeface="Lato"/>
              </a:rPr>
              <a:t>Payer</a:t>
            </a:r>
          </a:p>
          <a:p>
            <a:pPr marL="742950" lvl="1" indent="-285750">
              <a:lnSpc>
                <a:spcPct val="150000"/>
              </a:lnSpc>
              <a:buFont typeface="Arial"/>
              <a:buChar char="•"/>
            </a:pPr>
            <a:r>
              <a:rPr lang="en-US">
                <a:latin typeface="Graphik"/>
                <a:ea typeface="Lato"/>
                <a:cs typeface="Lato"/>
              </a:rPr>
              <a:t>Client Identifier (e.g., Client MassHealth/Medicaid ID)</a:t>
            </a:r>
          </a:p>
          <a:p>
            <a:pPr marL="742950" lvl="1" indent="-285750">
              <a:lnSpc>
                <a:spcPct val="150000"/>
              </a:lnSpc>
              <a:buFont typeface="Arial"/>
              <a:buChar char="•"/>
            </a:pPr>
            <a:r>
              <a:rPr lang="en-US">
                <a:latin typeface="Graphik"/>
                <a:ea typeface="Lato"/>
                <a:cs typeface="Lato"/>
              </a:rPr>
              <a:t>HCPCS Service Code</a:t>
            </a:r>
          </a:p>
          <a:p>
            <a:pPr marL="742950" lvl="1" indent="-285750">
              <a:lnSpc>
                <a:spcPct val="150000"/>
              </a:lnSpc>
              <a:buFont typeface="Arial"/>
              <a:buChar char="•"/>
            </a:pPr>
            <a:r>
              <a:rPr lang="en-US">
                <a:latin typeface="Graphik"/>
                <a:ea typeface="Lato"/>
                <a:cs typeface="Lato"/>
              </a:rPr>
              <a:t>Visit Date</a:t>
            </a:r>
          </a:p>
          <a:p>
            <a:pPr marL="742950" lvl="1" indent="-285750">
              <a:lnSpc>
                <a:spcPct val="150000"/>
              </a:lnSpc>
              <a:buFont typeface="Arial"/>
              <a:buChar char="•"/>
            </a:pPr>
            <a:r>
              <a:rPr lang="en-US">
                <a:latin typeface="Graphik"/>
                <a:ea typeface="Lato"/>
                <a:cs typeface="Lato"/>
              </a:rPr>
              <a:t>Clock in &amp; Clock out times</a:t>
            </a:r>
          </a:p>
          <a:p>
            <a:pPr marL="742950" lvl="1" indent="-285750">
              <a:lnSpc>
                <a:spcPct val="150000"/>
              </a:lnSpc>
              <a:buFont typeface="Arial"/>
              <a:buChar char="•"/>
            </a:pPr>
            <a:r>
              <a:rPr lang="en-US">
                <a:latin typeface="Graphik"/>
                <a:ea typeface="Lato"/>
                <a:cs typeface="Lato"/>
              </a:rPr>
              <a:t>Units</a:t>
            </a:r>
          </a:p>
          <a:p>
            <a:pPr marL="742950" lvl="1" indent="-285750">
              <a:lnSpc>
                <a:spcPct val="150000"/>
              </a:lnSpc>
              <a:buFont typeface="Arial"/>
              <a:buChar char="•"/>
            </a:pPr>
            <a:r>
              <a:rPr lang="en-US">
                <a:latin typeface="Graphik"/>
                <a:ea typeface="Lato"/>
                <a:cs typeface="Lato"/>
              </a:rPr>
              <a:t>Visit Status (e.g., Incomplete, Verified, etc.)</a:t>
            </a:r>
            <a:endParaRPr lang="en-US"/>
          </a:p>
          <a:p>
            <a:pPr marL="742950" lvl="2" indent="-285750">
              <a:lnSpc>
                <a:spcPct val="150000"/>
              </a:lnSpc>
              <a:buFont typeface="Arial"/>
              <a:buChar char="•"/>
            </a:pPr>
            <a:r>
              <a:rPr lang="en-US">
                <a:latin typeface="Graphik"/>
                <a:ea typeface="Lato"/>
                <a:cs typeface="Lato"/>
              </a:rPr>
              <a:t>Timestamp of visit entry</a:t>
            </a:r>
          </a:p>
          <a:p>
            <a:pPr marL="457200" lvl="2"/>
            <a:endParaRPr lang="en-US">
              <a:latin typeface="Graphik"/>
              <a:ea typeface="Lato"/>
              <a:cs typeface="Lato"/>
            </a:endParaRPr>
          </a:p>
        </p:txBody>
      </p:sp>
      <p:sp>
        <p:nvSpPr>
          <p:cNvPr id="2" name="Slide Number Placeholder 4">
            <a:extLst>
              <a:ext uri="{FF2B5EF4-FFF2-40B4-BE49-F238E27FC236}">
                <a16:creationId xmlns:a16="http://schemas.microsoft.com/office/drawing/2014/main" id="{01581239-6D92-B80A-B90E-16F50BAD23E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87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18CB1-399D-A0D2-13C6-C88F9F832F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F6B615-5BE0-29F3-DE2D-0D55008EB7DD}"/>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0445880-1490-B401-3D5F-162C163DC14B}"/>
              </a:ext>
            </a:extLst>
          </p:cNvPr>
          <p:cNvSpPr>
            <a:spLocks noGrp="1"/>
          </p:cNvSpPr>
          <p:nvPr>
            <p:ph type="title"/>
          </p:nvPr>
        </p:nvSpPr>
        <p:spPr>
          <a:prstGeom prst="rect">
            <a:avLst/>
          </a:prstGeom>
        </p:spPr>
        <p:txBody>
          <a:bodyPr lIns="91440" tIns="45720" rIns="91440" bIns="45720" anchor="ctr"/>
          <a:lstStyle/>
          <a:p>
            <a:r>
              <a:rPr lang="en-US">
                <a:latin typeface="Graphik"/>
              </a:rPr>
              <a:t>Claims Validation Rejection Reports</a:t>
            </a:r>
            <a:endParaRPr lang="en-US"/>
          </a:p>
        </p:txBody>
      </p:sp>
    </p:spTree>
    <p:extLst>
      <p:ext uri="{BB962C8B-B14F-4D97-AF65-F5344CB8AC3E}">
        <p14:creationId xmlns:p14="http://schemas.microsoft.com/office/powerpoint/2010/main" val="420687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0EEBE-8AFA-202D-9D10-AAF558B3041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3CB5283-E245-6217-DB94-F69AB9D89EE8}"/>
              </a:ext>
            </a:extLst>
          </p:cNvPr>
          <p:cNvSpPr>
            <a:spLocks noGrp="1"/>
          </p:cNvSpPr>
          <p:nvPr>
            <p:ph type="title"/>
          </p:nvPr>
        </p:nvSpPr>
        <p:spPr>
          <a:xfrm>
            <a:off x="341746" y="286999"/>
            <a:ext cx="11111346" cy="662782"/>
          </a:xfrm>
        </p:spPr>
        <p:txBody>
          <a:bodyPr lIns="91440" tIns="45720" rIns="91440" bIns="45720" anchor="t"/>
          <a:lstStyle/>
          <a:p>
            <a:r>
              <a:rPr lang="en-US" sz="3200">
                <a:latin typeface="Graphik"/>
              </a:rPr>
              <a:t>Claims Rejection Reports in Sandata</a:t>
            </a:r>
            <a:endParaRPr lang="en-US"/>
          </a:p>
        </p:txBody>
      </p:sp>
      <p:sp>
        <p:nvSpPr>
          <p:cNvPr id="4" name="TextBox 3">
            <a:extLst>
              <a:ext uri="{FF2B5EF4-FFF2-40B4-BE49-F238E27FC236}">
                <a16:creationId xmlns:a16="http://schemas.microsoft.com/office/drawing/2014/main" id="{F18D1AF6-FCB7-228E-08E1-67F88D383B2D}"/>
              </a:ext>
            </a:extLst>
          </p:cNvPr>
          <p:cNvSpPr txBox="1"/>
          <p:nvPr/>
        </p:nvSpPr>
        <p:spPr>
          <a:xfrm>
            <a:off x="341746" y="990600"/>
            <a:ext cx="113919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Where:</a:t>
            </a:r>
            <a:endParaRPr lang="en-US"/>
          </a:p>
          <a:p>
            <a:pPr marL="285750" indent="-285750">
              <a:buFont typeface="Arial"/>
              <a:buChar char="•"/>
            </a:pPr>
            <a:r>
              <a:rPr lang="en-US"/>
              <a:t>Available in both Sandata EVV and Aggregator</a:t>
            </a:r>
          </a:p>
          <a:p>
            <a:pPr marL="285750" indent="-285750">
              <a:buFont typeface="Arial"/>
              <a:buChar char="•"/>
            </a:pPr>
            <a:r>
              <a:rPr lang="en-US"/>
              <a:t>Housed within the Billing section of the Reports Module</a:t>
            </a:r>
          </a:p>
          <a:p>
            <a:pPr marL="285750" indent="-285750">
              <a:buFont typeface="Arial"/>
              <a:buChar char="•"/>
            </a:pPr>
            <a:endParaRPr lang="en-US"/>
          </a:p>
          <a:p>
            <a:r>
              <a:rPr lang="en-US" b="1"/>
              <a:t>What:</a:t>
            </a:r>
            <a:endParaRPr lang="en-US"/>
          </a:p>
          <a:p>
            <a:pPr marL="285750" indent="-285750">
              <a:buFont typeface="Arial"/>
              <a:buChar char="•"/>
            </a:pPr>
            <a:r>
              <a:rPr lang="en-US" b="1"/>
              <a:t>CV Rejection – Max 31 Days – By Visit Date: </a:t>
            </a:r>
            <a:r>
              <a:rPr lang="en-US"/>
              <a:t>Displays claims that did not match to a visit based on date of service in the filtered date range</a:t>
            </a:r>
          </a:p>
          <a:p>
            <a:pPr marL="285750" indent="-285750">
              <a:buFont typeface="Arial"/>
              <a:buChar char="•"/>
            </a:pPr>
            <a:r>
              <a:rPr lang="en-US" b="1"/>
              <a:t>CV Rejection – Single Account – Max 31 Days:</a:t>
            </a:r>
            <a:r>
              <a:rPr lang="en-US"/>
              <a:t> Displays claims that did not match to a visit based on date of claim submission in the filtered date range</a:t>
            </a:r>
          </a:p>
          <a:p>
            <a:pPr marL="285750" indent="-285750">
              <a:buFont typeface="Arial"/>
              <a:buChar char="•"/>
            </a:pPr>
            <a:endParaRPr lang="en-US"/>
          </a:p>
          <a:p>
            <a:r>
              <a:rPr lang="en-US" b="1"/>
              <a:t>Notes:</a:t>
            </a:r>
            <a:endParaRPr lang="en-US"/>
          </a:p>
          <a:p>
            <a:pPr marL="285750" indent="-285750">
              <a:buFont typeface="Arial"/>
              <a:buChar char="•"/>
            </a:pPr>
            <a:r>
              <a:rPr lang="en-US"/>
              <a:t>If you have multiple accounts, even if the account is unused, claims that do not match to visits are often reflected in more than one account Report. </a:t>
            </a:r>
            <a:r>
              <a:rPr lang="en-US" b="1"/>
              <a:t>You will need to run the report in each account you have to see all claims that did not match to a visit in the filtered date range.</a:t>
            </a:r>
            <a:endParaRPr lang="en-US"/>
          </a:p>
          <a:p>
            <a:pPr marL="285750" indent="-285750">
              <a:buFont typeface="Arial"/>
              <a:buChar char="•"/>
            </a:pPr>
            <a:r>
              <a:rPr lang="en-US"/>
              <a:t>Scroll through the pages of the Report to see claims that did not match to visits for reasons: "No Visit Found" and "Unmatched Units"</a:t>
            </a:r>
            <a:endParaRPr lang="en-US" b="1"/>
          </a:p>
          <a:p>
            <a:pPr marL="285750" indent="-285750">
              <a:buFont typeface="Arial"/>
              <a:buChar char="•"/>
            </a:pPr>
            <a:endParaRPr lang="en-US"/>
          </a:p>
        </p:txBody>
      </p:sp>
      <p:sp>
        <p:nvSpPr>
          <p:cNvPr id="3" name="Slide Number Placeholder 4">
            <a:extLst>
              <a:ext uri="{FF2B5EF4-FFF2-40B4-BE49-F238E27FC236}">
                <a16:creationId xmlns:a16="http://schemas.microsoft.com/office/drawing/2014/main" id="{9AAFB244-B700-D183-A3FE-825C0566B03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78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8C587B-803F-59A7-E7A9-5AC3E392382F}"/>
              </a:ext>
              <a:ext uri="{C183D7F6-B498-43B3-948B-1728B52AA6E4}">
                <adec:decorative xmlns:adec="http://schemas.microsoft.com/office/drawing/2017/decorative" val="1"/>
              </a:ext>
            </a:extLst>
          </p:cNvPr>
          <p:cNvSpPr/>
          <p:nvPr/>
        </p:nvSpPr>
        <p:spPr>
          <a:xfrm>
            <a:off x="5162550" y="878114"/>
            <a:ext cx="7029450" cy="597988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0B45D21-D8F2-4A42-9C44-AEA2C2725188}"/>
              </a:ext>
            </a:extLst>
          </p:cNvPr>
          <p:cNvSpPr txBox="1">
            <a:spLocks noGrp="1"/>
          </p:cNvSpPr>
          <p:nvPr>
            <p:ph type="title" idx="4294967295"/>
          </p:nvPr>
        </p:nvSpPr>
        <p:spPr>
          <a:xfrm>
            <a:off x="5759163" y="1751618"/>
            <a:ext cx="5623212" cy="33547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a:ln>
                  <a:noFill/>
                </a:ln>
                <a:solidFill>
                  <a:prstClr val="white"/>
                </a:solidFill>
                <a:effectLst/>
                <a:uLnTx/>
                <a:uFillTx/>
                <a:latin typeface="Graphik" panose="020B0503030202060203" pitchFamily="34" charset="0"/>
                <a:ea typeface="+mn-ea"/>
                <a:cs typeface="+mn-cs"/>
              </a:rPr>
              <a:t>Massachusetts – EVV FFS Program Hard Edits Preparation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Graphik"/>
                <a:ea typeface="+mn-ea"/>
                <a:cs typeface="+mn-cs"/>
              </a:rPr>
              <a:t>Session </a:t>
            </a:r>
            <a:r>
              <a:rPr lang="en-US" sz="3200" b="1">
                <a:solidFill>
                  <a:prstClr val="white"/>
                </a:solidFill>
                <a:latin typeface="Graphik"/>
                <a:ea typeface="+mn-ea"/>
                <a:cs typeface="+mn-cs"/>
              </a:rPr>
              <a:t>3</a:t>
            </a:r>
            <a:r>
              <a:rPr kumimoji="0" lang="en-US" sz="3200" b="1" i="0" u="none" strike="noStrike" kern="1200" cap="none" spc="0" normalizeH="0" baseline="0" noProof="0">
                <a:ln>
                  <a:noFill/>
                </a:ln>
                <a:solidFill>
                  <a:prstClr val="white"/>
                </a:solidFill>
                <a:effectLst/>
                <a:uLnTx/>
                <a:uFillTx/>
                <a:latin typeface="Graphik"/>
                <a:ea typeface="+mn-ea"/>
                <a:cs typeface="+mn-cs"/>
              </a:rPr>
              <a:t>: June </a:t>
            </a:r>
            <a:r>
              <a:rPr lang="en-US" sz="3200" b="1">
                <a:solidFill>
                  <a:prstClr val="white"/>
                </a:solidFill>
                <a:latin typeface="Graphik"/>
                <a:ea typeface="+mn-ea"/>
                <a:cs typeface="+mn-cs"/>
              </a:rPr>
              <a:t>25</a:t>
            </a:r>
            <a:r>
              <a:rPr kumimoji="0" lang="en-US" sz="3200" b="1" i="0" u="none" strike="noStrike" kern="1200" cap="none" spc="0" normalizeH="0" baseline="0" noProof="0">
                <a:ln>
                  <a:noFill/>
                </a:ln>
                <a:solidFill>
                  <a:prstClr val="white"/>
                </a:solidFill>
                <a:effectLst/>
                <a:uLnTx/>
                <a:uFillTx/>
                <a:latin typeface="Graphik"/>
                <a:ea typeface="+mn-ea"/>
                <a:cs typeface="+mn-cs"/>
              </a:rPr>
              <a:t>, 2026</a:t>
            </a:r>
            <a:endParaRPr kumimoji="0" lang="en-US" sz="1600" b="1" i="0"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p:txBody>
      </p:sp>
      <p:pic>
        <p:nvPicPr>
          <p:cNvPr id="2052" name="Picture 4" descr="Nurse being greated by a elderly man in the entrance of his home.">
            <a:extLst>
              <a:ext uri="{FF2B5EF4-FFF2-40B4-BE49-F238E27FC236}">
                <a16:creationId xmlns:a16="http://schemas.microsoft.com/office/drawing/2014/main" id="{D3424022-1B9E-887F-4C56-240821F19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19" r="31280"/>
          <a:stretch/>
        </p:blipFill>
        <p:spPr bwMode="auto">
          <a:xfrm>
            <a:off x="-344" y="-289"/>
            <a:ext cx="5172075"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17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661A-F4B3-A552-E183-56F8CF097352}"/>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D50356F4-C17D-EED5-2115-D4743E509141}"/>
              </a:ext>
            </a:extLst>
          </p:cNvPr>
          <p:cNvSpPr>
            <a:spLocks noGrp="1"/>
          </p:cNvSpPr>
          <p:nvPr>
            <p:ph type="title"/>
          </p:nvPr>
        </p:nvSpPr>
        <p:spPr>
          <a:xfrm>
            <a:off x="271408" y="138678"/>
            <a:ext cx="11181684" cy="1002751"/>
          </a:xfrm>
        </p:spPr>
        <p:txBody>
          <a:bodyPr lIns="91440" tIns="45720" rIns="91440" bIns="45720" anchor="t"/>
          <a:lstStyle/>
          <a:p>
            <a:r>
              <a:rPr lang="en-US" sz="2800">
                <a:latin typeface="Graphik"/>
              </a:rPr>
              <a:t>Steps to View CV Rejection Reports</a:t>
            </a:r>
          </a:p>
          <a:p>
            <a:r>
              <a:rPr lang="en-US" sz="2000">
                <a:solidFill>
                  <a:schemeClr val="accent4"/>
                </a:solidFill>
                <a:latin typeface="Graphik"/>
              </a:rPr>
              <a:t>Sandata EVV Provider</a:t>
            </a:r>
            <a:endParaRPr lang="en-US" sz="2000">
              <a:solidFill>
                <a:schemeClr val="accent4"/>
              </a:solidFill>
            </a:endParaRPr>
          </a:p>
        </p:txBody>
      </p:sp>
      <p:graphicFrame>
        <p:nvGraphicFramePr>
          <p:cNvPr id="11" name="Table 10">
            <a:extLst>
              <a:ext uri="{FF2B5EF4-FFF2-40B4-BE49-F238E27FC236}">
                <a16:creationId xmlns:a16="http://schemas.microsoft.com/office/drawing/2014/main" id="{FACC6975-9500-757D-5C1B-1D79F5E255AF}"/>
              </a:ext>
            </a:extLst>
          </p:cNvPr>
          <p:cNvGraphicFramePr>
            <a:graphicFrameLocks noGrp="1"/>
          </p:cNvGraphicFramePr>
          <p:nvPr>
            <p:extLst>
              <p:ext uri="{D42A27DB-BD31-4B8C-83A1-F6EECF244321}">
                <p14:modId xmlns:p14="http://schemas.microsoft.com/office/powerpoint/2010/main" val="1735955985"/>
              </p:ext>
            </p:extLst>
          </p:nvPr>
        </p:nvGraphicFramePr>
        <p:xfrm>
          <a:off x="341746" y="990600"/>
          <a:ext cx="11393054" cy="2194560"/>
        </p:xfrm>
        <a:graphic>
          <a:graphicData uri="http://schemas.openxmlformats.org/drawingml/2006/table">
            <a:tbl>
              <a:tblPr firstRow="1" bandRow="1">
                <a:tableStyleId>{5C22544A-7EE6-4342-B048-85BDC9FD1C3A}</a:tableStyleId>
              </a:tblPr>
              <a:tblGrid>
                <a:gridCol w="845216">
                  <a:extLst>
                    <a:ext uri="{9D8B030D-6E8A-4147-A177-3AD203B41FA5}">
                      <a16:colId xmlns:a16="http://schemas.microsoft.com/office/drawing/2014/main" val="2022184094"/>
                    </a:ext>
                  </a:extLst>
                </a:gridCol>
                <a:gridCol w="10547838">
                  <a:extLst>
                    <a:ext uri="{9D8B030D-6E8A-4147-A177-3AD203B41FA5}">
                      <a16:colId xmlns:a16="http://schemas.microsoft.com/office/drawing/2014/main" val="2568120258"/>
                    </a:ext>
                  </a:extLst>
                </a:gridCol>
              </a:tblGrid>
              <a:tr h="290672">
                <a:tc>
                  <a:txBody>
                    <a:bodyPr/>
                    <a:lstStyle/>
                    <a:p>
                      <a:r>
                        <a:rPr lang="en-US" b="1">
                          <a:solidFill>
                            <a:schemeClr val="tx1"/>
                          </a:solidFill>
                        </a:rPr>
                        <a:t>Step 1</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Log into Sandata EVV Account</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697226"/>
                  </a:ext>
                </a:extLst>
              </a:tr>
              <a:tr h="290672">
                <a:tc>
                  <a:txBody>
                    <a:bodyPr/>
                    <a:lstStyle/>
                    <a:p>
                      <a:r>
                        <a:rPr lang="en-US" b="1">
                          <a:solidFill>
                            <a:schemeClr val="tx1"/>
                          </a:solidFill>
                        </a:rPr>
                        <a:t>Step 2</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Navigate to the Reports module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087277"/>
                  </a:ext>
                </a:extLst>
              </a:tr>
              <a:tr h="290672">
                <a:tc>
                  <a:txBody>
                    <a:bodyPr/>
                    <a:lstStyle/>
                    <a:p>
                      <a:r>
                        <a:rPr lang="en-US" b="1">
                          <a:solidFill>
                            <a:schemeClr val="tx1"/>
                          </a:solidFill>
                        </a:rPr>
                        <a:t>Step 3</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a:t>Scroll to Billing reports section and select desired CV Rejection Report</a:t>
                      </a:r>
                      <a:endParaRPr lang="en-US" sz="1100" i="1"/>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718750"/>
                  </a:ext>
                </a:extLst>
              </a:tr>
              <a:tr h="290672">
                <a:tc>
                  <a:txBody>
                    <a:bodyPr/>
                    <a:lstStyle/>
                    <a:p>
                      <a:r>
                        <a:rPr lang="en-US" b="1">
                          <a:solidFill>
                            <a:schemeClr val="tx1"/>
                          </a:solidFill>
                        </a:rPr>
                        <a:t>Step 4</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Select desired date range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742214"/>
                  </a:ext>
                </a:extLst>
              </a:tr>
              <a:tr h="290672">
                <a:tc>
                  <a:txBody>
                    <a:bodyPr/>
                    <a:lstStyle/>
                    <a:p>
                      <a:r>
                        <a:rPr lang="en-US" b="1">
                          <a:solidFill>
                            <a:schemeClr val="tx1"/>
                          </a:solidFill>
                        </a:rPr>
                        <a:t>Step 5</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Filter to "MAHEA" Payer and the applicable programs: "ABI-MFP," "GAFC," "HH" then click Run Report</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054889"/>
                  </a:ext>
                </a:extLst>
              </a:tr>
              <a:tr h="290672">
                <a:tc>
                  <a:txBody>
                    <a:bodyPr/>
                    <a:lstStyle/>
                    <a:p>
                      <a:r>
                        <a:rPr lang="en-US" b="1">
                          <a:solidFill>
                            <a:schemeClr val="tx1"/>
                          </a:solidFill>
                        </a:rPr>
                        <a:t>Step 6</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a:t>Scroll through pages to see all Claims rejections. </a:t>
                      </a:r>
                      <a:endParaRPr lang="en-US" sz="1600" b="0">
                        <a:solidFill>
                          <a:schemeClr val="tx1"/>
                        </a:solidFill>
                      </a:endParaRP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7119066"/>
                  </a:ext>
                </a:extLst>
              </a:tr>
            </a:tbl>
          </a:graphicData>
        </a:graphic>
      </p:graphicFrame>
      <p:sp>
        <p:nvSpPr>
          <p:cNvPr id="10" name="Slide Number Placeholder 4">
            <a:extLst>
              <a:ext uri="{FF2B5EF4-FFF2-40B4-BE49-F238E27FC236}">
                <a16:creationId xmlns:a16="http://schemas.microsoft.com/office/drawing/2014/main" id="{E2A26973-E72D-D27C-6A57-C0C429752C4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1F684C52-B006-0130-9B68-530217AF56F1}"/>
              </a:ext>
            </a:extLst>
          </p:cNvPr>
          <p:cNvPicPr>
            <a:picLocks noChangeAspect="1"/>
          </p:cNvPicPr>
          <p:nvPr/>
        </p:nvPicPr>
        <p:blipFill>
          <a:blip r:embed="rId2"/>
          <a:stretch>
            <a:fillRect/>
          </a:stretch>
        </p:blipFill>
        <p:spPr>
          <a:xfrm>
            <a:off x="0" y="3542021"/>
            <a:ext cx="12192000" cy="23253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35176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BCAB-7564-E46A-5929-DE28F7DDA5B2}"/>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12C881D9-E834-34AA-A4BF-C4D91331C957}"/>
              </a:ext>
            </a:extLst>
          </p:cNvPr>
          <p:cNvSpPr>
            <a:spLocks noGrp="1"/>
          </p:cNvSpPr>
          <p:nvPr>
            <p:ph type="title"/>
          </p:nvPr>
        </p:nvSpPr>
        <p:spPr>
          <a:xfrm>
            <a:off x="271408" y="138678"/>
            <a:ext cx="11181684" cy="1002751"/>
          </a:xfrm>
        </p:spPr>
        <p:txBody>
          <a:bodyPr lIns="91440" tIns="45720" rIns="91440" bIns="45720" anchor="t"/>
          <a:lstStyle/>
          <a:p>
            <a:r>
              <a:rPr lang="en-US" sz="2800">
                <a:latin typeface="Graphik"/>
              </a:rPr>
              <a:t>Steps to View CV Rejection Reports</a:t>
            </a:r>
          </a:p>
          <a:p>
            <a:r>
              <a:rPr lang="en-US" sz="2000" err="1">
                <a:solidFill>
                  <a:schemeClr val="accent4"/>
                </a:solidFill>
                <a:latin typeface="Graphik"/>
              </a:rPr>
              <a:t>AltEVV</a:t>
            </a:r>
            <a:r>
              <a:rPr lang="en-US" sz="2000">
                <a:solidFill>
                  <a:schemeClr val="accent4"/>
                </a:solidFill>
                <a:latin typeface="Graphik"/>
              </a:rPr>
              <a:t> Provider</a:t>
            </a:r>
            <a:endParaRPr lang="en-US" sz="2000">
              <a:solidFill>
                <a:schemeClr val="accent4"/>
              </a:solidFill>
            </a:endParaRPr>
          </a:p>
        </p:txBody>
      </p:sp>
      <p:graphicFrame>
        <p:nvGraphicFramePr>
          <p:cNvPr id="11" name="Table 10">
            <a:extLst>
              <a:ext uri="{FF2B5EF4-FFF2-40B4-BE49-F238E27FC236}">
                <a16:creationId xmlns:a16="http://schemas.microsoft.com/office/drawing/2014/main" id="{6DE302FC-E5A7-C6DD-00AF-8CBA3E120C22}"/>
              </a:ext>
            </a:extLst>
          </p:cNvPr>
          <p:cNvGraphicFramePr>
            <a:graphicFrameLocks noGrp="1"/>
          </p:cNvGraphicFramePr>
          <p:nvPr>
            <p:extLst>
              <p:ext uri="{D42A27DB-BD31-4B8C-83A1-F6EECF244321}">
                <p14:modId xmlns:p14="http://schemas.microsoft.com/office/powerpoint/2010/main" val="200168337"/>
              </p:ext>
            </p:extLst>
          </p:nvPr>
        </p:nvGraphicFramePr>
        <p:xfrm>
          <a:off x="341746" y="990600"/>
          <a:ext cx="11393054" cy="2194560"/>
        </p:xfrm>
        <a:graphic>
          <a:graphicData uri="http://schemas.openxmlformats.org/drawingml/2006/table">
            <a:tbl>
              <a:tblPr firstRow="1" bandRow="1">
                <a:tableStyleId>{5C22544A-7EE6-4342-B048-85BDC9FD1C3A}</a:tableStyleId>
              </a:tblPr>
              <a:tblGrid>
                <a:gridCol w="845216">
                  <a:extLst>
                    <a:ext uri="{9D8B030D-6E8A-4147-A177-3AD203B41FA5}">
                      <a16:colId xmlns:a16="http://schemas.microsoft.com/office/drawing/2014/main" val="2022184094"/>
                    </a:ext>
                  </a:extLst>
                </a:gridCol>
                <a:gridCol w="10547838">
                  <a:extLst>
                    <a:ext uri="{9D8B030D-6E8A-4147-A177-3AD203B41FA5}">
                      <a16:colId xmlns:a16="http://schemas.microsoft.com/office/drawing/2014/main" val="2568120258"/>
                    </a:ext>
                  </a:extLst>
                </a:gridCol>
              </a:tblGrid>
              <a:tr h="293260">
                <a:tc>
                  <a:txBody>
                    <a:bodyPr/>
                    <a:lstStyle/>
                    <a:p>
                      <a:r>
                        <a:rPr lang="en-US" b="1">
                          <a:solidFill>
                            <a:schemeClr val="tx1"/>
                          </a:solidFill>
                        </a:rPr>
                        <a:t>Step 1</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Log into the Sandata Aggregator</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697226"/>
                  </a:ext>
                </a:extLst>
              </a:tr>
              <a:tr h="293260">
                <a:tc>
                  <a:txBody>
                    <a:bodyPr/>
                    <a:lstStyle/>
                    <a:p>
                      <a:r>
                        <a:rPr lang="en-US" b="1">
                          <a:solidFill>
                            <a:schemeClr val="tx1"/>
                          </a:solidFill>
                        </a:rPr>
                        <a:t>Step 2</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Navigate to the Reports module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087277"/>
                  </a:ext>
                </a:extLst>
              </a:tr>
              <a:tr h="293260">
                <a:tc>
                  <a:txBody>
                    <a:bodyPr/>
                    <a:lstStyle/>
                    <a:p>
                      <a:r>
                        <a:rPr lang="en-US" b="1">
                          <a:solidFill>
                            <a:schemeClr val="tx1"/>
                          </a:solidFill>
                        </a:rPr>
                        <a:t>Step 3</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a:t>Select 'Corporation' - If you have multiple accounts, you will need to run multiple Reports</a:t>
                      </a:r>
                      <a:endParaRPr lang="en-US" sz="1100" i="1"/>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718750"/>
                  </a:ext>
                </a:extLst>
              </a:tr>
              <a:tr h="293260">
                <a:tc>
                  <a:txBody>
                    <a:bodyPr/>
                    <a:lstStyle/>
                    <a:p>
                      <a:r>
                        <a:rPr lang="en-US" b="1">
                          <a:solidFill>
                            <a:schemeClr val="tx1"/>
                          </a:solidFill>
                        </a:rPr>
                        <a:t>Step 4</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Select "Billing" from Report Type and the desired CV Rejection Report</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742214"/>
                  </a:ext>
                </a:extLst>
              </a:tr>
              <a:tr h="293260">
                <a:tc>
                  <a:txBody>
                    <a:bodyPr/>
                    <a:lstStyle/>
                    <a:p>
                      <a:r>
                        <a:rPr lang="en-US" b="1">
                          <a:solidFill>
                            <a:schemeClr val="tx1"/>
                          </a:solidFill>
                        </a:rPr>
                        <a:t>Step 5</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Filter to applicable date range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054889"/>
                  </a:ext>
                </a:extLst>
              </a:tr>
              <a:tr h="293260">
                <a:tc>
                  <a:txBody>
                    <a:bodyPr/>
                    <a:lstStyle/>
                    <a:p>
                      <a:r>
                        <a:rPr lang="en-US" b="1">
                          <a:solidFill>
                            <a:schemeClr val="tx1"/>
                          </a:solidFill>
                        </a:rPr>
                        <a:t>Step 6</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600" b="0" i="0" u="none" strike="noStrike" noProof="0">
                          <a:solidFill>
                            <a:srgbClr val="000000"/>
                          </a:solidFill>
                          <a:latin typeface="Graphik"/>
                        </a:rPr>
                        <a:t>Filter to "MAHEA" Payer and the applicable programs: "ABI-MFP," "GAFC," "HH" then click Run Report</a:t>
                      </a:r>
                      <a:endParaRPr lang="en-US" sz="1600"/>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7119066"/>
                  </a:ext>
                </a:extLst>
              </a:tr>
            </a:tbl>
          </a:graphicData>
        </a:graphic>
      </p:graphicFrame>
      <p:sp>
        <p:nvSpPr>
          <p:cNvPr id="10" name="Slide Number Placeholder 4">
            <a:extLst>
              <a:ext uri="{FF2B5EF4-FFF2-40B4-BE49-F238E27FC236}">
                <a16:creationId xmlns:a16="http://schemas.microsoft.com/office/drawing/2014/main" id="{5E394F6A-809E-F253-8C2C-57DF4196521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00A1A63-3DCD-8FF1-F1E7-86B19DEBB666}"/>
              </a:ext>
            </a:extLst>
          </p:cNvPr>
          <p:cNvPicPr>
            <a:picLocks noChangeAspect="1"/>
          </p:cNvPicPr>
          <p:nvPr/>
        </p:nvPicPr>
        <p:blipFill>
          <a:blip r:embed="rId2"/>
          <a:stretch>
            <a:fillRect/>
          </a:stretch>
        </p:blipFill>
        <p:spPr>
          <a:xfrm>
            <a:off x="0" y="3682312"/>
            <a:ext cx="12192000" cy="20958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766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EAB5-FDBD-0AA4-8CA1-9168C6EE5FF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119FC1-D636-CCF8-DECC-25C51C1BD751}"/>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CV Rejection Report</a:t>
            </a:r>
            <a:endParaRPr lang="en-US" sz="3200"/>
          </a:p>
        </p:txBody>
      </p:sp>
      <p:sp>
        <p:nvSpPr>
          <p:cNvPr id="2" name="TextBox 3">
            <a:extLst>
              <a:ext uri="{FF2B5EF4-FFF2-40B4-BE49-F238E27FC236}">
                <a16:creationId xmlns:a16="http://schemas.microsoft.com/office/drawing/2014/main" id="{4D709148-ED40-702F-0029-22CBB9650B0A}"/>
              </a:ext>
            </a:extLst>
          </p:cNvPr>
          <p:cNvSpPr txBox="1"/>
          <p:nvPr/>
        </p:nvSpPr>
        <p:spPr>
          <a:xfrm>
            <a:off x="342900" y="990600"/>
            <a:ext cx="11391900" cy="369332"/>
          </a:xfrm>
          <a:prstGeom prst="rect">
            <a:avLst/>
          </a:prstGeom>
          <a:noFill/>
          <a:ln>
            <a:solidFill>
              <a:schemeClr val="bg1"/>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Graphik"/>
                <a:ea typeface="Lato"/>
                <a:cs typeface="Lato"/>
              </a:rPr>
              <a:t>This report is filtered based on </a:t>
            </a:r>
            <a:r>
              <a:rPr lang="en-US" b="1">
                <a:latin typeface="Graphik"/>
                <a:ea typeface="Lato"/>
                <a:cs typeface="Lato"/>
              </a:rPr>
              <a:t>date of service.</a:t>
            </a:r>
            <a:endParaRPr lang="en-US" sz="1400">
              <a:latin typeface="Graphik"/>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C7436891-8E2F-AAB2-2E76-05C838E4052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34FD343-7DE8-4FB8-BCCC-6602C6DC7C69}"/>
              </a:ext>
            </a:extLst>
          </p:cNvPr>
          <p:cNvPicPr>
            <a:picLocks noChangeAspect="1"/>
          </p:cNvPicPr>
          <p:nvPr/>
        </p:nvPicPr>
        <p:blipFill>
          <a:blip r:embed="rId2"/>
          <a:stretch>
            <a:fillRect/>
          </a:stretch>
        </p:blipFill>
        <p:spPr>
          <a:xfrm>
            <a:off x="504091" y="1494866"/>
            <a:ext cx="9765324" cy="5052297"/>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643A8961-4B26-2284-DA9C-2B2D99F3C29E}"/>
              </a:ext>
            </a:extLst>
          </p:cNvPr>
          <p:cNvSpPr txBox="1"/>
          <p:nvPr/>
        </p:nvSpPr>
        <p:spPr>
          <a:xfrm>
            <a:off x="7807571" y="1244282"/>
            <a:ext cx="3880338" cy="1569660"/>
          </a:xfrm>
          <a:prstGeom prst="rect">
            <a:avLst/>
          </a:prstGeom>
          <a:solidFill>
            <a:srgbClr val="274E88"/>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bg1"/>
                </a:solidFill>
              </a:rPr>
              <a:t>Error Message: No Visit Found </a:t>
            </a:r>
            <a:r>
              <a:rPr lang="en-US" sz="1600">
                <a:solidFill>
                  <a:schemeClr val="bg1"/>
                </a:solidFill>
              </a:rPr>
              <a:t>may mean the Provider ID, Patient ID, and or service code on the claim didn't match the claim. It could also mean that the claim was received before the visit. </a:t>
            </a:r>
            <a:endParaRPr lang="en-US" sz="1400"/>
          </a:p>
        </p:txBody>
      </p:sp>
      <p:cxnSp>
        <p:nvCxnSpPr>
          <p:cNvPr id="9" name="Straight Arrow Connector 8">
            <a:extLst>
              <a:ext uri="{FF2B5EF4-FFF2-40B4-BE49-F238E27FC236}">
                <a16:creationId xmlns:a16="http://schemas.microsoft.com/office/drawing/2014/main" id="{6EA35018-62E2-C700-61D2-AE4E84DFEBC9}"/>
              </a:ext>
            </a:extLst>
          </p:cNvPr>
          <p:cNvCxnSpPr>
            <a:cxnSpLocks/>
            <a:stCxn id="7" idx="1"/>
          </p:cNvCxnSpPr>
          <p:nvPr/>
        </p:nvCxnSpPr>
        <p:spPr>
          <a:xfrm flipH="1">
            <a:off x="1922585" y="2029112"/>
            <a:ext cx="5884986" cy="799160"/>
          </a:xfrm>
          <a:prstGeom prst="straightConnector1">
            <a:avLst/>
          </a:prstGeom>
          <a:ln w="57150">
            <a:solidFill>
              <a:srgbClr val="274E8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773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28553-6188-8E12-B7B5-94194D1B95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DE216E-7926-78E8-B91A-0DEE830DD386}"/>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D0129C-0666-A169-4A11-CC0D6D0F2FBA}"/>
              </a:ext>
            </a:extLst>
          </p:cNvPr>
          <p:cNvSpPr>
            <a:spLocks noGrp="1"/>
          </p:cNvSpPr>
          <p:nvPr>
            <p:ph type="title"/>
          </p:nvPr>
        </p:nvSpPr>
        <p:spPr>
          <a:prstGeom prst="rect">
            <a:avLst/>
          </a:prstGeom>
        </p:spPr>
        <p:txBody>
          <a:bodyPr lIns="91440" tIns="45720" rIns="91440" bIns="45720" anchor="ctr"/>
          <a:lstStyle/>
          <a:p>
            <a:r>
              <a:rPr lang="en-US">
                <a:latin typeface="Graphik"/>
              </a:rPr>
              <a:t>Common Roadblocks Review</a:t>
            </a:r>
            <a:endParaRPr lang="en-US"/>
          </a:p>
        </p:txBody>
      </p:sp>
    </p:spTree>
    <p:extLst>
      <p:ext uri="{BB962C8B-B14F-4D97-AF65-F5344CB8AC3E}">
        <p14:creationId xmlns:p14="http://schemas.microsoft.com/office/powerpoint/2010/main" val="4076197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D477E-34C7-E9C5-31BE-2244C069B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3CA49-FC86-4184-48B7-1118B264F488}"/>
              </a:ext>
            </a:extLst>
          </p:cNvPr>
          <p:cNvSpPr>
            <a:spLocks noGrp="1"/>
          </p:cNvSpPr>
          <p:nvPr>
            <p:ph type="title"/>
          </p:nvPr>
        </p:nvSpPr>
        <p:spPr>
          <a:xfrm>
            <a:off x="341746" y="286999"/>
            <a:ext cx="11111346" cy="662782"/>
          </a:xfrm>
          <a:prstGeom prst="rect">
            <a:avLst/>
          </a:prstGeom>
        </p:spPr>
        <p:txBody>
          <a:bodyPr anchor="t"/>
          <a:lstStyle/>
          <a:p>
            <a:r>
              <a:rPr lang="en-US" sz="3200">
                <a:ea typeface="Lato"/>
                <a:cs typeface="Lato"/>
              </a:rPr>
              <a:t>EVV Compliance Best Practices</a:t>
            </a:r>
          </a:p>
        </p:txBody>
      </p:sp>
      <p:sp>
        <p:nvSpPr>
          <p:cNvPr id="5" name="TextBox 4">
            <a:extLst>
              <a:ext uri="{FF2B5EF4-FFF2-40B4-BE49-F238E27FC236}">
                <a16:creationId xmlns:a16="http://schemas.microsoft.com/office/drawing/2014/main" id="{9DDD11E3-4667-92B2-2537-B03B5E590258}"/>
              </a:ext>
            </a:extLst>
          </p:cNvPr>
          <p:cNvSpPr txBox="1"/>
          <p:nvPr/>
        </p:nvSpPr>
        <p:spPr>
          <a:xfrm>
            <a:off x="351493" y="990600"/>
            <a:ext cx="11391900" cy="5306581"/>
          </a:xfrm>
          <a:prstGeom prst="rect">
            <a:avLst/>
          </a:prstGeom>
          <a:noFill/>
        </p:spPr>
        <p:txBody>
          <a:bodyPr wrap="square" lIns="91440" tIns="45720" rIns="91440" bIns="45720" rtlCol="0" anchor="ctr">
            <a:spAutoFit/>
          </a:bodyPr>
          <a:lstStyle/>
          <a:p>
            <a:pPr>
              <a:spcAft>
                <a:spcPts val="300"/>
              </a:spcAft>
            </a:pPr>
            <a:r>
              <a:rPr lang="en-US" sz="1600" b="1">
                <a:ea typeface="Lato"/>
                <a:cs typeface="Lato"/>
              </a:rPr>
              <a:t>Prior to Claims Submission</a:t>
            </a:r>
            <a:endParaRPr lang="en-US" sz="1600">
              <a:ea typeface="Lato"/>
              <a:cs typeface="Lato"/>
            </a:endParaRPr>
          </a:p>
          <a:p>
            <a:pPr marL="285750" indent="-285750">
              <a:spcAft>
                <a:spcPts val="300"/>
              </a:spcAft>
              <a:buFont typeface="Arial" panose="020B0604020202020204" pitchFamily="34" charset="0"/>
              <a:buChar char="•"/>
            </a:pPr>
            <a:r>
              <a:rPr lang="en-US" sz="1600">
                <a:ea typeface="Lato"/>
                <a:cs typeface="Lato"/>
              </a:rPr>
              <a:t>Send EVV data to the Aggregator timely and with valid data and format</a:t>
            </a:r>
            <a:endParaRPr lang="en-US" sz="1600"/>
          </a:p>
          <a:p>
            <a:pPr marL="285750" indent="-285750">
              <a:spcAft>
                <a:spcPts val="300"/>
              </a:spcAft>
              <a:buFont typeface="Arial" panose="020B0604020202020204" pitchFamily="34" charset="0"/>
              <a:buChar char="•"/>
            </a:pPr>
            <a:r>
              <a:rPr lang="en-US" sz="1600">
                <a:ea typeface="Lato"/>
                <a:cs typeface="Lato"/>
              </a:rPr>
              <a:t>Verify visits contain </a:t>
            </a:r>
            <a:r>
              <a:rPr lang="en-US" sz="1600" b="1">
                <a:ea typeface="Lato"/>
                <a:cs typeface="Lato"/>
              </a:rPr>
              <a:t>all 6 CMS required elements</a:t>
            </a:r>
          </a:p>
          <a:p>
            <a:pPr marL="285750" indent="-285750">
              <a:spcAft>
                <a:spcPts val="300"/>
              </a:spcAft>
              <a:buFont typeface="Arial" panose="020B0604020202020204" pitchFamily="34" charset="0"/>
              <a:buChar char="•"/>
            </a:pPr>
            <a:r>
              <a:rPr lang="en-US" sz="1600">
                <a:ea typeface="Lato"/>
                <a:cs typeface="Lato"/>
              </a:rPr>
              <a:t>Clear any exceptions on visits</a:t>
            </a:r>
          </a:p>
          <a:p>
            <a:pPr marL="285750" indent="-285750">
              <a:spcAft>
                <a:spcPts val="300"/>
              </a:spcAft>
              <a:buFont typeface="Arial" panose="020B0604020202020204" pitchFamily="34" charset="0"/>
              <a:buChar char="•"/>
            </a:pPr>
            <a:r>
              <a:rPr lang="en-US" sz="1600">
                <a:ea typeface="Lato"/>
                <a:cs typeface="Lato"/>
              </a:rPr>
              <a:t>Managing Sandata schedules, if used</a:t>
            </a:r>
          </a:p>
          <a:p>
            <a:pPr marL="285750" indent="-285750">
              <a:spcAft>
                <a:spcPts val="300"/>
              </a:spcAft>
              <a:buFont typeface="Arial" panose="020B0604020202020204" pitchFamily="34" charset="0"/>
              <a:buChar char="•"/>
            </a:pPr>
            <a:r>
              <a:rPr lang="en-US" sz="1600">
                <a:ea typeface="Lato"/>
                <a:cs typeface="Lato"/>
              </a:rPr>
              <a:t>Check visits are sent from an Alt EVV Vendor </a:t>
            </a:r>
            <a:r>
              <a:rPr lang="en-US" sz="1600" b="1">
                <a:ea typeface="Lato"/>
                <a:cs typeface="Lato"/>
              </a:rPr>
              <a:t>AND</a:t>
            </a:r>
            <a:r>
              <a:rPr lang="en-US" sz="1600">
                <a:ea typeface="Lato"/>
                <a:cs typeface="Lato"/>
              </a:rPr>
              <a:t> in a Verified state</a:t>
            </a:r>
          </a:p>
          <a:p>
            <a:pPr marL="285750" indent="-285750">
              <a:spcAft>
                <a:spcPts val="300"/>
              </a:spcAft>
              <a:buFont typeface="Arial" panose="020B0604020202020204" pitchFamily="34" charset="0"/>
              <a:buChar char="•"/>
            </a:pPr>
            <a:r>
              <a:rPr lang="en-US" sz="1600">
                <a:ea typeface="Lato"/>
                <a:cs typeface="Lato"/>
              </a:rPr>
              <a:t>Check visits are captured in Sandata portal </a:t>
            </a:r>
            <a:r>
              <a:rPr lang="en-US" sz="1600" b="1">
                <a:ea typeface="Lato"/>
                <a:cs typeface="Lato"/>
              </a:rPr>
              <a:t>AND</a:t>
            </a:r>
            <a:r>
              <a:rPr lang="en-US" sz="1600">
                <a:ea typeface="Lato"/>
                <a:cs typeface="Lato"/>
              </a:rPr>
              <a:t> in a Verified state</a:t>
            </a:r>
          </a:p>
          <a:p>
            <a:pPr marL="285750" indent="-285750">
              <a:spcAft>
                <a:spcPts val="300"/>
              </a:spcAft>
              <a:buFont typeface="Arial" panose="020B0604020202020204" pitchFamily="34" charset="0"/>
              <a:buChar char="•"/>
            </a:pPr>
            <a:r>
              <a:rPr lang="en-US" sz="1600">
                <a:ea typeface="Lato"/>
                <a:cs typeface="Lato"/>
              </a:rPr>
              <a:t>Confirm providers with subcontractors: </a:t>
            </a:r>
          </a:p>
          <a:p>
            <a:pPr marL="800100" lvl="1" indent="-342900">
              <a:spcAft>
                <a:spcPts val="300"/>
              </a:spcAft>
              <a:buFont typeface="+mj-lt"/>
              <a:buAutoNum type="arabicPeriod"/>
            </a:pPr>
            <a:r>
              <a:rPr lang="en-US" sz="1600">
                <a:ea typeface="Lato"/>
                <a:cs typeface="Lato"/>
              </a:rPr>
              <a:t>Understand where visits are being reported to. </a:t>
            </a:r>
          </a:p>
          <a:p>
            <a:pPr marL="800100" lvl="1" indent="-342900">
              <a:spcAft>
                <a:spcPts val="300"/>
              </a:spcAft>
              <a:buFont typeface="+mj-lt"/>
              <a:buAutoNum type="arabicPeriod"/>
            </a:pPr>
            <a:r>
              <a:rPr lang="en-US" sz="1600">
                <a:ea typeface="Lato"/>
                <a:cs typeface="Lato"/>
              </a:rPr>
              <a:t>know who is submitting the claim under which Provider Medicaid ID</a:t>
            </a:r>
          </a:p>
          <a:p>
            <a:pPr marL="285750" indent="-285750">
              <a:spcAft>
                <a:spcPts val="300"/>
              </a:spcAft>
              <a:buFont typeface="Arial" panose="020B0604020202020204" pitchFamily="34" charset="0"/>
              <a:buChar char="•"/>
            </a:pPr>
            <a:r>
              <a:rPr lang="en-US" sz="1600">
                <a:ea typeface="Lato"/>
                <a:cs typeface="Lato"/>
              </a:rPr>
              <a:t>Ensuring </a:t>
            </a:r>
            <a:r>
              <a:rPr lang="en-US" sz="1600" b="1">
                <a:ea typeface="Lato"/>
                <a:cs typeface="Lato"/>
              </a:rPr>
              <a:t>client</a:t>
            </a:r>
            <a:r>
              <a:rPr lang="en-US" sz="1600">
                <a:ea typeface="Lato"/>
                <a:cs typeface="Lato"/>
              </a:rPr>
              <a:t>, </a:t>
            </a:r>
            <a:r>
              <a:rPr lang="en-US" sz="1600" b="1">
                <a:ea typeface="Lato"/>
                <a:cs typeface="Lato"/>
              </a:rPr>
              <a:t>Provider Medicaid ID</a:t>
            </a:r>
            <a:r>
              <a:rPr lang="en-US" sz="1600">
                <a:ea typeface="Lato"/>
                <a:cs typeface="Lato"/>
              </a:rPr>
              <a:t>, </a:t>
            </a:r>
            <a:r>
              <a:rPr lang="en-US" sz="1600" b="1">
                <a:ea typeface="Lato"/>
                <a:cs typeface="Lato"/>
              </a:rPr>
              <a:t>units</a:t>
            </a:r>
            <a:r>
              <a:rPr lang="en-US" sz="1600">
                <a:ea typeface="Lato"/>
                <a:cs typeface="Lato"/>
              </a:rPr>
              <a:t>, and </a:t>
            </a:r>
            <a:r>
              <a:rPr lang="en-US" sz="1600" b="1">
                <a:ea typeface="Lato"/>
                <a:cs typeface="Lato"/>
              </a:rPr>
              <a:t>service code match</a:t>
            </a:r>
            <a:r>
              <a:rPr lang="en-US" sz="1600">
                <a:ea typeface="Lato"/>
                <a:cs typeface="Lato"/>
              </a:rPr>
              <a:t> the </a:t>
            </a:r>
            <a:r>
              <a:rPr lang="en-US" sz="1600" b="1">
                <a:ea typeface="Lato"/>
                <a:cs typeface="Lato"/>
              </a:rPr>
              <a:t>visit verified in the Sandata System </a:t>
            </a:r>
            <a:r>
              <a:rPr lang="en-US" sz="1600">
                <a:ea typeface="Lato"/>
                <a:cs typeface="Lato"/>
              </a:rPr>
              <a:t>as is submitted on the claim </a:t>
            </a:r>
          </a:p>
          <a:p>
            <a:pPr marL="228600" indent="-228600">
              <a:lnSpc>
                <a:spcPct val="90000"/>
              </a:lnSpc>
              <a:spcBef>
                <a:spcPts val="1000"/>
              </a:spcBef>
            </a:pPr>
            <a:endParaRPr lang="en-US" sz="1600" b="1">
              <a:ea typeface="Lato"/>
              <a:cs typeface="Lato"/>
            </a:endParaRPr>
          </a:p>
          <a:p>
            <a:pPr marL="228600" indent="-228600">
              <a:lnSpc>
                <a:spcPct val="90000"/>
              </a:lnSpc>
              <a:spcBef>
                <a:spcPts val="1000"/>
              </a:spcBef>
            </a:pPr>
            <a:r>
              <a:rPr lang="en-US" sz="1600" b="1">
                <a:ea typeface="Lato"/>
                <a:cs typeface="Lato"/>
              </a:rPr>
              <a:t>Post Claims Submission</a:t>
            </a:r>
            <a:endParaRPr lang="en-US" sz="1600">
              <a:ea typeface="Lato"/>
              <a:cs typeface="Lato"/>
            </a:endParaRPr>
          </a:p>
          <a:p>
            <a:pPr marL="285750" indent="-285750">
              <a:lnSpc>
                <a:spcPct val="90000"/>
              </a:lnSpc>
              <a:spcBef>
                <a:spcPts val="1000"/>
              </a:spcBef>
              <a:buFont typeface="Arial"/>
              <a:buChar char="•"/>
            </a:pPr>
            <a:r>
              <a:rPr lang="en-US" sz="1600">
                <a:ea typeface="Lato"/>
                <a:cs typeface="Lato"/>
              </a:rPr>
              <a:t>Check Remittance Advice (RA) for any EVV edits or reason codes and determine if the claim or visit needs to be updated</a:t>
            </a:r>
          </a:p>
          <a:p>
            <a:pPr marL="285750" indent="-285750">
              <a:lnSpc>
                <a:spcPct val="90000"/>
              </a:lnSpc>
              <a:spcBef>
                <a:spcPts val="1000"/>
              </a:spcBef>
              <a:buFont typeface="Arial"/>
              <a:buChar char="•"/>
            </a:pPr>
            <a:r>
              <a:rPr lang="en-US" sz="1600">
                <a:ea typeface="Lato"/>
                <a:cs typeface="Lato"/>
              </a:rPr>
              <a:t>Run reports in the Sandata Aggregator to ensure EVV data is correctly captured and matching claims data</a:t>
            </a:r>
          </a:p>
          <a:p>
            <a:pPr marL="285750" indent="-285750">
              <a:spcAft>
                <a:spcPts val="300"/>
              </a:spcAft>
              <a:buFont typeface="Arial" panose="020B0604020202020204" pitchFamily="34" charset="0"/>
              <a:buChar char="•"/>
            </a:pPr>
            <a:endParaRPr lang="en-US" sz="1400">
              <a:ea typeface="Lato"/>
              <a:cs typeface="Lato"/>
            </a:endParaRPr>
          </a:p>
        </p:txBody>
      </p:sp>
      <p:sp>
        <p:nvSpPr>
          <p:cNvPr id="3" name="Slide Number Placeholder 4">
            <a:extLst>
              <a:ext uri="{FF2B5EF4-FFF2-40B4-BE49-F238E27FC236}">
                <a16:creationId xmlns:a16="http://schemas.microsoft.com/office/drawing/2014/main" id="{B60BCFA0-5026-705B-C4F2-02F0BDEB61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145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01DF4-0D51-C739-16B3-70CDA967A8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9B947-1B2A-08E8-471A-DD33FD1D99C7}"/>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Common Roadblocks  </a:t>
            </a:r>
          </a:p>
        </p:txBody>
      </p:sp>
      <p:sp>
        <p:nvSpPr>
          <p:cNvPr id="4" name="TextBox 3">
            <a:extLst>
              <a:ext uri="{FF2B5EF4-FFF2-40B4-BE49-F238E27FC236}">
                <a16:creationId xmlns:a16="http://schemas.microsoft.com/office/drawing/2014/main" id="{AD7602D9-D2C6-F961-553B-5092523FD143}"/>
              </a:ext>
            </a:extLst>
          </p:cNvPr>
          <p:cNvSpPr txBox="1"/>
          <p:nvPr/>
        </p:nvSpPr>
        <p:spPr>
          <a:xfrm>
            <a:off x="342900" y="990600"/>
            <a:ext cx="11391900" cy="3821559"/>
          </a:xfrm>
          <a:prstGeom prst="rect">
            <a:avLst/>
          </a:prstGeom>
          <a:noFill/>
        </p:spPr>
        <p:txBody>
          <a:bodyPr wrap="square" lIns="91440" tIns="45720" rIns="91440" bIns="45720" rtlCol="0" anchor="t">
            <a:spAutoFit/>
          </a:bodyPr>
          <a:lstStyle/>
          <a:p>
            <a:r>
              <a:rPr lang="en-US" b="1"/>
              <a:t>In reviewing claims that do not have a matching EVV visit, there are some common reasons for the mismatch:</a:t>
            </a:r>
          </a:p>
          <a:p>
            <a:endParaRPr lang="en-US"/>
          </a:p>
          <a:p>
            <a:pPr marL="285750" indent="-285750">
              <a:spcBef>
                <a:spcPts val="1000"/>
              </a:spcBef>
              <a:buFont typeface="Arial" panose="020B0604020202020204" pitchFamily="34" charset="0"/>
              <a:buChar char="•"/>
            </a:pPr>
            <a:r>
              <a:rPr lang="en-US" sz="1600"/>
              <a:t>Visits not importing </a:t>
            </a:r>
            <a:r>
              <a:rPr lang="en-US" sz="1600">
                <a:ea typeface="+mn-lt"/>
                <a:cs typeface="+mn-lt"/>
              </a:rPr>
              <a:t>–</a:t>
            </a:r>
            <a:r>
              <a:rPr lang="en-US" sz="1600"/>
              <a:t>"Client Not Found"</a:t>
            </a:r>
          </a:p>
          <a:p>
            <a:pPr marL="285750" indent="-285750">
              <a:spcBef>
                <a:spcPts val="1000"/>
              </a:spcBef>
              <a:buFont typeface="Arial" panose="020B0604020202020204" pitchFamily="34" charset="0"/>
              <a:buChar char="•"/>
            </a:pPr>
            <a:r>
              <a:rPr lang="en-US" sz="1600"/>
              <a:t>Visits not importing – Invalid Service Code</a:t>
            </a:r>
          </a:p>
          <a:p>
            <a:pPr marL="285750" indent="-285750">
              <a:spcBef>
                <a:spcPts val="1000"/>
              </a:spcBef>
              <a:buFont typeface="Arial" panose="020B0604020202020204" pitchFamily="34" charset="0"/>
              <a:buChar char="•"/>
            </a:pPr>
            <a:r>
              <a:rPr lang="en-US" sz="1600"/>
              <a:t>Visit is submitted after the claim (therefore the visit was not present when the claim is submitted)</a:t>
            </a:r>
          </a:p>
          <a:p>
            <a:pPr marL="285750" indent="-285750">
              <a:spcBef>
                <a:spcPts val="1000"/>
              </a:spcBef>
              <a:buFont typeface="Arial" panose="020B0604020202020204" pitchFamily="34" charset="0"/>
              <a:buChar char="•"/>
            </a:pPr>
            <a:r>
              <a:rPr lang="en-US" sz="1600"/>
              <a:t>Visit is not in a "Verified" state at the time the claim is submitted</a:t>
            </a:r>
          </a:p>
          <a:p>
            <a:pPr marL="285750" indent="-285750">
              <a:spcBef>
                <a:spcPts val="1000"/>
              </a:spcBef>
              <a:buFont typeface="Arial" panose="020B0604020202020204" pitchFamily="34" charset="0"/>
              <a:buChar char="•"/>
            </a:pPr>
            <a:r>
              <a:rPr lang="en-US" sz="1600"/>
              <a:t>Service Code on the claim does not match the service code on the visit</a:t>
            </a:r>
          </a:p>
          <a:p>
            <a:pPr marL="742950" lvl="1" indent="-285750">
              <a:spcBef>
                <a:spcPts val="1000"/>
              </a:spcBef>
              <a:buFont typeface="Courier New" panose="020B0604020202020204" pitchFamily="34" charset="0"/>
              <a:buChar char="o"/>
            </a:pPr>
            <a:r>
              <a:rPr lang="en-US" sz="1600"/>
              <a:t>In the instances where the modifier is included in Sandata where the modifier represents a completely different service. The service code should be selected based on the service provided. </a:t>
            </a:r>
          </a:p>
          <a:p>
            <a:pPr marL="285750" indent="-285750">
              <a:spcBef>
                <a:spcPts val="1000"/>
              </a:spcBef>
              <a:buFont typeface="Arial" panose="020B0604020202020204" pitchFamily="34" charset="0"/>
              <a:buChar char="•"/>
            </a:pPr>
            <a:r>
              <a:rPr lang="en-US" sz="1600"/>
              <a:t>Units on the claim do not match or are more than the units on the visit</a:t>
            </a:r>
          </a:p>
        </p:txBody>
      </p:sp>
      <p:sp>
        <p:nvSpPr>
          <p:cNvPr id="3" name="Slide Number Placeholder 4">
            <a:extLst>
              <a:ext uri="{FF2B5EF4-FFF2-40B4-BE49-F238E27FC236}">
                <a16:creationId xmlns:a16="http://schemas.microsoft.com/office/drawing/2014/main" id="{649F1977-5894-F128-3392-6F6A12014CE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134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7E7B6-3ABC-2E6F-487E-E76773279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1A9B0-CE9B-A94C-DA09-CD1E507BD2BA}"/>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Timing </a:t>
            </a:r>
          </a:p>
        </p:txBody>
      </p:sp>
      <p:sp>
        <p:nvSpPr>
          <p:cNvPr id="4" name="TextBox 3">
            <a:extLst>
              <a:ext uri="{FF2B5EF4-FFF2-40B4-BE49-F238E27FC236}">
                <a16:creationId xmlns:a16="http://schemas.microsoft.com/office/drawing/2014/main" id="{73C966D8-4148-838F-4711-F5F3DDF6572A}"/>
              </a:ext>
            </a:extLst>
          </p:cNvPr>
          <p:cNvSpPr txBox="1"/>
          <p:nvPr/>
        </p:nvSpPr>
        <p:spPr>
          <a:xfrm>
            <a:off x="352493" y="1038525"/>
            <a:ext cx="11393054" cy="2667397"/>
          </a:xfrm>
          <a:prstGeom prst="rect">
            <a:avLst/>
          </a:prstGeom>
          <a:solidFill>
            <a:schemeClr val="bg1"/>
          </a:solidFill>
        </p:spPr>
        <p:txBody>
          <a:bodyPr wrap="square" lIns="91440" tIns="45720" rIns="91440" bIns="45720" rtlCol="0" anchor="t">
            <a:spAutoFit/>
          </a:bodyPr>
          <a:lstStyle/>
          <a:p>
            <a:r>
              <a:rPr lang="en-US" b="1"/>
              <a:t>The EVV Visit must be in a Verified status in the Sandata EVV Aggregator at the time the claim is processed.</a:t>
            </a:r>
          </a:p>
          <a:p>
            <a:pPr marL="285750" indent="-285750">
              <a:spcBef>
                <a:spcPts val="1000"/>
              </a:spcBef>
              <a:buFont typeface="Arial" panose="020B0604020202020204" pitchFamily="34" charset="0"/>
              <a:buChar char="•"/>
            </a:pPr>
            <a:r>
              <a:rPr lang="en-US" sz="1600"/>
              <a:t>The visit must be free of exceptions and in a "Verified" status (not Incomplete or Omit) to be matched to a claim</a:t>
            </a:r>
          </a:p>
          <a:p>
            <a:pPr marL="285750" indent="-285750">
              <a:spcBef>
                <a:spcPts val="1000"/>
              </a:spcBef>
              <a:buFont typeface="Arial" panose="020B0604020202020204" pitchFamily="34" charset="0"/>
              <a:buChar char="•"/>
            </a:pPr>
            <a:r>
              <a:rPr lang="en-US" sz="1600"/>
              <a:t>The visit must be received by the Sandata EVV Aggregator BEFORE the claim is received and processed by MassHealth. MassHealth will not "hold" a claim awaiting an EVV visit record. </a:t>
            </a:r>
          </a:p>
          <a:p>
            <a:pPr marL="285750" indent="-285750">
              <a:spcBef>
                <a:spcPts val="1000"/>
              </a:spcBef>
              <a:buFont typeface="Arial" panose="020B0604020202020204" pitchFamily="34" charset="0"/>
              <a:buChar char="•"/>
            </a:pPr>
            <a:r>
              <a:rPr lang="en-US" sz="1600"/>
              <a:t>If the visit record comes in after the claim is processed, the disposition of the claim will not change, </a:t>
            </a:r>
            <a:r>
              <a:rPr lang="en-US" sz="1600" err="1"/>
              <a:t>i.e</a:t>
            </a:r>
            <a:r>
              <a:rPr lang="en-US" sz="1600"/>
              <a:t> the claim would still be rejected.</a:t>
            </a:r>
          </a:p>
          <a:p>
            <a:pPr>
              <a:spcBef>
                <a:spcPts val="1000"/>
              </a:spcBef>
            </a:pPr>
            <a:r>
              <a:rPr lang="en-US" b="1">
                <a:latin typeface="Graphik"/>
                <a:ea typeface="Lato"/>
                <a:cs typeface="Lato"/>
              </a:rPr>
              <a:t>Example of No Match due to timing error:</a:t>
            </a:r>
            <a:endParaRPr lang="en-US" b="1">
              <a:latin typeface="Graphik" panose="020B0503030202060203" pitchFamily="34" charset="0"/>
              <a:ea typeface="Lato"/>
              <a:cs typeface="Lato"/>
            </a:endParaRPr>
          </a:p>
        </p:txBody>
      </p:sp>
      <p:sp>
        <p:nvSpPr>
          <p:cNvPr id="11" name="Rectangle: Rounded Corners 10">
            <a:extLst>
              <a:ext uri="{FF2B5EF4-FFF2-40B4-BE49-F238E27FC236}">
                <a16:creationId xmlns:a16="http://schemas.microsoft.com/office/drawing/2014/main" id="{442E5F4B-5CD5-2F64-38C4-DAB4002A6364}"/>
              </a:ext>
            </a:extLst>
          </p:cNvPr>
          <p:cNvSpPr/>
          <p:nvPr/>
        </p:nvSpPr>
        <p:spPr>
          <a:xfrm>
            <a:off x="864784" y="4165680"/>
            <a:ext cx="1784129" cy="3465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1/10/2026</a:t>
            </a:r>
          </a:p>
        </p:txBody>
      </p:sp>
      <p:sp>
        <p:nvSpPr>
          <p:cNvPr id="8" name="Rectangle: Rounded Corners 7">
            <a:extLst>
              <a:ext uri="{FF2B5EF4-FFF2-40B4-BE49-F238E27FC236}">
                <a16:creationId xmlns:a16="http://schemas.microsoft.com/office/drawing/2014/main" id="{0DA8A2BE-4852-3019-B237-4868EB7985F6}"/>
              </a:ext>
            </a:extLst>
          </p:cNvPr>
          <p:cNvSpPr/>
          <p:nvPr/>
        </p:nvSpPr>
        <p:spPr>
          <a:xfrm>
            <a:off x="462025" y="4578762"/>
            <a:ext cx="2589646" cy="991336"/>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Visit Occurred</a:t>
            </a:r>
            <a:endParaRPr lang="en-US" sz="1400"/>
          </a:p>
        </p:txBody>
      </p:sp>
      <p:cxnSp>
        <p:nvCxnSpPr>
          <p:cNvPr id="12" name="Straight Arrow Connector 11">
            <a:extLst>
              <a:ext uri="{FF2B5EF4-FFF2-40B4-BE49-F238E27FC236}">
                <a16:creationId xmlns:a16="http://schemas.microsoft.com/office/drawing/2014/main" id="{8E7549E1-10F8-474A-6AB7-2A9D8091DCAE}"/>
              </a:ext>
              <a:ext uri="{C183D7F6-B498-43B3-948B-1728B52AA6E4}">
                <adec:decorative xmlns:adec="http://schemas.microsoft.com/office/drawing/2017/decorative" val="1"/>
              </a:ext>
            </a:extLst>
          </p:cNvPr>
          <p:cNvCxnSpPr/>
          <p:nvPr/>
        </p:nvCxnSpPr>
        <p:spPr>
          <a:xfrm flipV="1">
            <a:off x="3048001" y="5090582"/>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FD4B7D00-C1A8-890F-CF5C-8DA4E323A273}"/>
              </a:ext>
            </a:extLst>
          </p:cNvPr>
          <p:cNvSpPr/>
          <p:nvPr/>
        </p:nvSpPr>
        <p:spPr>
          <a:xfrm>
            <a:off x="3754018" y="4165680"/>
            <a:ext cx="1784129" cy="346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1/24/2026</a:t>
            </a:r>
          </a:p>
        </p:txBody>
      </p:sp>
      <p:sp>
        <p:nvSpPr>
          <p:cNvPr id="15" name="Rectangle: Rounded Corners 14">
            <a:extLst>
              <a:ext uri="{FF2B5EF4-FFF2-40B4-BE49-F238E27FC236}">
                <a16:creationId xmlns:a16="http://schemas.microsoft.com/office/drawing/2014/main" id="{156D8533-B17E-E6D0-580A-68A8D1330CBF}"/>
              </a:ext>
            </a:extLst>
          </p:cNvPr>
          <p:cNvSpPr/>
          <p:nvPr/>
        </p:nvSpPr>
        <p:spPr>
          <a:xfrm>
            <a:off x="3351260" y="4599929"/>
            <a:ext cx="2589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Claim Sent to Process</a:t>
            </a:r>
          </a:p>
          <a:p>
            <a:pPr marL="171450" indent="-171450" algn="ctr">
              <a:buFont typeface="Wingdings" panose="05000000000000000000" pitchFamily="2" charset="2"/>
              <a:buChar char="ü"/>
            </a:pPr>
            <a:r>
              <a:rPr lang="en-US" sz="1400">
                <a:solidFill>
                  <a:schemeClr val="tx1"/>
                </a:solidFill>
              </a:rPr>
              <a:t>Visit is in a verified state</a:t>
            </a:r>
          </a:p>
          <a:p>
            <a:pPr marL="171450" indent="-171450" algn="ctr">
              <a:buFont typeface="Wingdings" panose="05000000000000000000" pitchFamily="2" charset="2"/>
              <a:buChar char="ü"/>
            </a:pPr>
            <a:r>
              <a:rPr lang="en-US" sz="1400">
                <a:solidFill>
                  <a:schemeClr val="tx1"/>
                </a:solidFill>
              </a:rPr>
              <a:t>All data elements match</a:t>
            </a:r>
          </a:p>
        </p:txBody>
      </p:sp>
      <p:cxnSp>
        <p:nvCxnSpPr>
          <p:cNvPr id="13" name="Straight Arrow Connector 12">
            <a:extLst>
              <a:ext uri="{FF2B5EF4-FFF2-40B4-BE49-F238E27FC236}">
                <a16:creationId xmlns:a16="http://schemas.microsoft.com/office/drawing/2014/main" id="{A6829B92-BB32-C940-6302-85E8E6BFD7FE}"/>
              </a:ext>
              <a:ext uri="{C183D7F6-B498-43B3-948B-1728B52AA6E4}">
                <adec:decorative xmlns:adec="http://schemas.microsoft.com/office/drawing/2017/decorative" val="1"/>
              </a:ext>
            </a:extLst>
          </p:cNvPr>
          <p:cNvCxnSpPr>
            <a:cxnSpLocks/>
          </p:cNvCxnSpPr>
          <p:nvPr/>
        </p:nvCxnSpPr>
        <p:spPr>
          <a:xfrm flipV="1">
            <a:off x="5937250" y="5090582"/>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8DEF70DB-20FA-2141-20DC-E83BB5243772}"/>
              </a:ext>
            </a:extLst>
          </p:cNvPr>
          <p:cNvSpPr/>
          <p:nvPr/>
        </p:nvSpPr>
        <p:spPr>
          <a:xfrm>
            <a:off x="6540901" y="4165680"/>
            <a:ext cx="1784129" cy="346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1/31/2026</a:t>
            </a:r>
          </a:p>
        </p:txBody>
      </p:sp>
      <p:sp>
        <p:nvSpPr>
          <p:cNvPr id="18" name="Rectangle: Rounded Corners 17">
            <a:extLst>
              <a:ext uri="{FF2B5EF4-FFF2-40B4-BE49-F238E27FC236}">
                <a16:creationId xmlns:a16="http://schemas.microsoft.com/office/drawing/2014/main" id="{267F25B5-D301-6F6B-BACE-46EB55B7EB6F}"/>
              </a:ext>
            </a:extLst>
          </p:cNvPr>
          <p:cNvSpPr/>
          <p:nvPr/>
        </p:nvSpPr>
        <p:spPr>
          <a:xfrm>
            <a:off x="6243975" y="4578762"/>
            <a:ext cx="2579063" cy="991336"/>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Visit sent from Alt EVV Vendor to Sandata EVV Aggregator</a:t>
            </a:r>
          </a:p>
        </p:txBody>
      </p:sp>
      <p:cxnSp>
        <p:nvCxnSpPr>
          <p:cNvPr id="21" name="Straight Arrow Connector 20">
            <a:extLst>
              <a:ext uri="{FF2B5EF4-FFF2-40B4-BE49-F238E27FC236}">
                <a16:creationId xmlns:a16="http://schemas.microsoft.com/office/drawing/2014/main" id="{96986556-79B9-CB38-7514-25C25620B7E5}"/>
              </a:ext>
              <a:ext uri="{C183D7F6-B498-43B3-948B-1728B52AA6E4}">
                <adec:decorative xmlns:adec="http://schemas.microsoft.com/office/drawing/2017/decorative" val="1"/>
              </a:ext>
            </a:extLst>
          </p:cNvPr>
          <p:cNvCxnSpPr>
            <a:cxnSpLocks/>
          </p:cNvCxnSpPr>
          <p:nvPr/>
        </p:nvCxnSpPr>
        <p:spPr>
          <a:xfrm flipV="1">
            <a:off x="8826500" y="5079998"/>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Graphic 9" descr="No sign with solid fill">
            <a:extLst>
              <a:ext uri="{FF2B5EF4-FFF2-40B4-BE49-F238E27FC236}">
                <a16:creationId xmlns:a16="http://schemas.microsoft.com/office/drawing/2014/main" id="{829FD26F-135F-A3EB-F818-6AF99C5505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13251" y="4561852"/>
            <a:ext cx="997527" cy="997527"/>
          </a:xfrm>
          <a:prstGeom prst="rect">
            <a:avLst/>
          </a:prstGeom>
        </p:spPr>
      </p:pic>
      <p:sp>
        <p:nvSpPr>
          <p:cNvPr id="20" name="TextBox 19">
            <a:extLst>
              <a:ext uri="{FF2B5EF4-FFF2-40B4-BE49-F238E27FC236}">
                <a16:creationId xmlns:a16="http://schemas.microsoft.com/office/drawing/2014/main" id="{E7B37E4F-692A-B613-A253-2D18D21AFE1A}"/>
              </a:ext>
            </a:extLst>
          </p:cNvPr>
          <p:cNvSpPr txBox="1"/>
          <p:nvPr/>
        </p:nvSpPr>
        <p:spPr>
          <a:xfrm>
            <a:off x="8953500" y="5535082"/>
            <a:ext cx="30268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a:latin typeface="Graphik"/>
              </a:rPr>
              <a:t>The claim will receive NO MATCH since there was </a:t>
            </a:r>
            <a:r>
              <a:rPr lang="en-US" sz="1400" b="1" baseline="0">
                <a:latin typeface="Graphik"/>
              </a:rPr>
              <a:t>no matching EVV visit at the time the claim was processed.</a:t>
            </a:r>
            <a:r>
              <a:rPr sz="1400">
                <a:latin typeface="Graphik"/>
                <a:ea typeface="Graphik"/>
                <a:cs typeface="Graphik"/>
              </a:rPr>
              <a:t>​</a:t>
            </a:r>
            <a:endParaRPr lang="en-US" sz="1400"/>
          </a:p>
          <a:p>
            <a:pPr algn="ctr"/>
            <a:endParaRPr lang="en-US" sz="1400"/>
          </a:p>
        </p:txBody>
      </p:sp>
      <p:sp>
        <p:nvSpPr>
          <p:cNvPr id="5" name="Slide Number Placeholder 4">
            <a:extLst>
              <a:ext uri="{FF2B5EF4-FFF2-40B4-BE49-F238E27FC236}">
                <a16:creationId xmlns:a16="http://schemas.microsoft.com/office/drawing/2014/main" id="{990206A8-D951-0A69-6AC4-9DE155B3FC1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286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FB077-8C68-F015-9EAC-5247EFE73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4A3D6-E811-9DCF-A814-CA4621FF469D}"/>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Service Code Matching </a:t>
            </a:r>
          </a:p>
        </p:txBody>
      </p:sp>
      <p:sp>
        <p:nvSpPr>
          <p:cNvPr id="4" name="TextBox 3">
            <a:extLst>
              <a:ext uri="{FF2B5EF4-FFF2-40B4-BE49-F238E27FC236}">
                <a16:creationId xmlns:a16="http://schemas.microsoft.com/office/drawing/2014/main" id="{EDCF2328-82CF-0B20-DDAA-52BA43301EAD}"/>
              </a:ext>
            </a:extLst>
          </p:cNvPr>
          <p:cNvSpPr txBox="1"/>
          <p:nvPr/>
        </p:nvSpPr>
        <p:spPr>
          <a:xfrm>
            <a:off x="341746" y="990600"/>
            <a:ext cx="11393054" cy="3498394"/>
          </a:xfrm>
          <a:prstGeom prst="rect">
            <a:avLst/>
          </a:prstGeom>
          <a:noFill/>
        </p:spPr>
        <p:txBody>
          <a:bodyPr wrap="square" lIns="91440" tIns="45720" rIns="91440" bIns="45720" rtlCol="0" anchor="t">
            <a:spAutoFit/>
          </a:bodyPr>
          <a:lstStyle/>
          <a:p>
            <a:r>
              <a:rPr lang="en-US" b="1"/>
              <a:t>The EVV service code on the claim is matched against the EVV service code on the visits in a Verified status in the EVV Sandata Aggregator at the time the claim is processed/adjudicated. </a:t>
            </a:r>
          </a:p>
          <a:p>
            <a:endParaRPr lang="en-US"/>
          </a:p>
          <a:p>
            <a:pPr marL="285750" indent="-285750">
              <a:spcBef>
                <a:spcPts val="1000"/>
              </a:spcBef>
              <a:buFont typeface="Arial" panose="020B0604020202020204" pitchFamily="34" charset="0"/>
              <a:buChar char="•"/>
            </a:pPr>
            <a:r>
              <a:rPr lang="en-US" sz="1600"/>
              <a:t>There is no change to the way that services are billed through MassHealth, only that visits are in a Verified state in the EVV Sandata Aggregator before the claim is submitted.</a:t>
            </a:r>
          </a:p>
          <a:p>
            <a:pPr marL="285750" indent="-285750">
              <a:spcBef>
                <a:spcPts val="1000"/>
              </a:spcBef>
              <a:buFont typeface="Arial" panose="020B0604020202020204" pitchFamily="34" charset="0"/>
              <a:buChar char="•"/>
            </a:pPr>
            <a:r>
              <a:rPr lang="en-US" sz="1600"/>
              <a:t>For EVV services that have a HCPCS code AND a modifier, both should continue to be included on the claim.</a:t>
            </a:r>
          </a:p>
          <a:p>
            <a:pPr marL="285750" indent="-285750">
              <a:spcBef>
                <a:spcPts val="1000"/>
              </a:spcBef>
              <a:buFont typeface="Arial" panose="020B0604020202020204" pitchFamily="34" charset="0"/>
              <a:buChar char="•"/>
            </a:pPr>
            <a:r>
              <a:rPr lang="en-US" sz="1600"/>
              <a:t>In instances where the modifier is only used in billing (i.e. the service provided is the same regardless of modifier), Sandata does not include the modifier in the visit.</a:t>
            </a:r>
          </a:p>
          <a:p>
            <a:pPr marL="285750" indent="-285750">
              <a:spcBef>
                <a:spcPts val="1000"/>
              </a:spcBef>
              <a:buFont typeface="Arial" panose="020B0604020202020204" pitchFamily="34" charset="0"/>
              <a:buChar char="•"/>
            </a:pPr>
            <a:r>
              <a:rPr lang="en-US" sz="1600"/>
              <a:t>In the instances where the modifier is included in Sandata where the modifier represents a completely different service. The service code should be selected based on the service provided. </a:t>
            </a:r>
          </a:p>
          <a:p>
            <a:endParaRPr lang="en-US" sz="1400">
              <a:latin typeface="Graphik" panose="020B0503030202060203" pitchFamily="34" charset="0"/>
              <a:ea typeface="Lato"/>
              <a:cs typeface="Lato"/>
            </a:endParaRPr>
          </a:p>
        </p:txBody>
      </p:sp>
      <p:sp>
        <p:nvSpPr>
          <p:cNvPr id="5" name="Slide Number Placeholder 4">
            <a:extLst>
              <a:ext uri="{FF2B5EF4-FFF2-40B4-BE49-F238E27FC236}">
                <a16:creationId xmlns:a16="http://schemas.microsoft.com/office/drawing/2014/main" id="{09333503-50D1-9090-0564-7DF2E15BCE8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472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4A48-58AE-B54A-7967-EF2D6A6F6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3A1DF-4C74-D2AD-D4CC-0EC55C91B609}"/>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Service Code Matching - Examples</a:t>
            </a:r>
          </a:p>
        </p:txBody>
      </p:sp>
      <p:sp>
        <p:nvSpPr>
          <p:cNvPr id="5" name="TextBox 4">
            <a:extLst>
              <a:ext uri="{FF2B5EF4-FFF2-40B4-BE49-F238E27FC236}">
                <a16:creationId xmlns:a16="http://schemas.microsoft.com/office/drawing/2014/main" id="{F9476807-2668-A66E-C5CD-60116F537E2F}"/>
              </a:ext>
            </a:extLst>
          </p:cNvPr>
          <p:cNvSpPr txBox="1"/>
          <p:nvPr/>
        </p:nvSpPr>
        <p:spPr>
          <a:xfrm>
            <a:off x="356754" y="1012705"/>
            <a:ext cx="11322627" cy="369332"/>
          </a:xfrm>
          <a:prstGeom prst="rect">
            <a:avLst/>
          </a:prstGeom>
          <a:noFill/>
        </p:spPr>
        <p:txBody>
          <a:bodyPr wrap="square" lIns="91440" tIns="45720" rIns="91440" bIns="45720" rtlCol="0" anchor="t">
            <a:spAutoFit/>
          </a:bodyPr>
          <a:lstStyle/>
          <a:p>
            <a:pPr marL="91440" indent="-342900">
              <a:buAutoNum type="arabicPeriod"/>
            </a:pPr>
            <a:r>
              <a:rPr lang="en-US" b="1"/>
              <a:t>Example of Claim Matching with a Service Code and Service Modifier</a:t>
            </a:r>
            <a:endParaRPr lang="en-US"/>
          </a:p>
        </p:txBody>
      </p:sp>
      <p:sp>
        <p:nvSpPr>
          <p:cNvPr id="9" name="Rectangle: Rounded Corners 8">
            <a:extLst>
              <a:ext uri="{FF2B5EF4-FFF2-40B4-BE49-F238E27FC236}">
                <a16:creationId xmlns:a16="http://schemas.microsoft.com/office/drawing/2014/main" id="{DE31044A-6E1F-9E76-97A5-EDF00471D7F8}"/>
              </a:ext>
            </a:extLst>
          </p:cNvPr>
          <p:cNvSpPr/>
          <p:nvPr/>
        </p:nvSpPr>
        <p:spPr>
          <a:xfrm>
            <a:off x="827809" y="1930207"/>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200">
                <a:solidFill>
                  <a:schemeClr val="tx1"/>
                </a:solidFill>
              </a:rPr>
              <a:t>Claim submitted with G0299 UB for </a:t>
            </a:r>
            <a:r>
              <a:rPr lang="en-US" sz="1200">
                <a:solidFill>
                  <a:schemeClr val="tx1"/>
                </a:solidFill>
                <a:ea typeface="+mn-lt"/>
                <a:cs typeface="+mn-lt"/>
              </a:rPr>
              <a:t>Complex Care Training and Oversight by an RN</a:t>
            </a:r>
            <a:endParaRPr lang="en-US" sz="1200">
              <a:solidFill>
                <a:schemeClr val="tx1"/>
              </a:solidFill>
            </a:endParaRPr>
          </a:p>
        </p:txBody>
      </p:sp>
      <p:cxnSp>
        <p:nvCxnSpPr>
          <p:cNvPr id="11" name="Straight Connector 10">
            <a:extLst>
              <a:ext uri="{FF2B5EF4-FFF2-40B4-BE49-F238E27FC236}">
                <a16:creationId xmlns:a16="http://schemas.microsoft.com/office/drawing/2014/main" id="{A6770A7B-1886-F518-ECDA-14E99B308242}"/>
              </a:ext>
              <a:ext uri="{C183D7F6-B498-43B3-948B-1728B52AA6E4}">
                <adec:decorative xmlns:adec="http://schemas.microsoft.com/office/drawing/2017/decorative" val="1"/>
              </a:ext>
            </a:extLst>
          </p:cNvPr>
          <p:cNvCxnSpPr>
            <a:cxnSpLocks/>
            <a:stCxn id="9" idx="3"/>
            <a:endCxn id="10" idx="1"/>
          </p:cNvCxnSpPr>
          <p:nvPr/>
        </p:nvCxnSpPr>
        <p:spPr>
          <a:xfrm>
            <a:off x="3290455" y="2420584"/>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8F2427C4-D5E4-5770-388D-D482E59D84B0}"/>
              </a:ext>
            </a:extLst>
          </p:cNvPr>
          <p:cNvSpPr/>
          <p:nvPr/>
        </p:nvSpPr>
        <p:spPr>
          <a:xfrm>
            <a:off x="3939308" y="1930207"/>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UB Complex Care Training and Oversight by an RN</a:t>
            </a:r>
          </a:p>
        </p:txBody>
      </p:sp>
      <p:cxnSp>
        <p:nvCxnSpPr>
          <p:cNvPr id="12" name="Straight Arrow Connector 11">
            <a:extLst>
              <a:ext uri="{FF2B5EF4-FFF2-40B4-BE49-F238E27FC236}">
                <a16:creationId xmlns:a16="http://schemas.microsoft.com/office/drawing/2014/main" id="{766B5EC3-CEEC-738F-9249-20DE98382DC8}"/>
              </a:ext>
              <a:ext uri="{C183D7F6-B498-43B3-948B-1728B52AA6E4}">
                <adec:decorative xmlns:adec="http://schemas.microsoft.com/office/drawing/2017/decorative" val="1"/>
              </a:ext>
            </a:extLst>
          </p:cNvPr>
          <p:cNvCxnSpPr>
            <a:cxnSpLocks/>
            <a:stCxn id="10" idx="3"/>
            <a:endCxn id="14" idx="1"/>
          </p:cNvCxnSpPr>
          <p:nvPr/>
        </p:nvCxnSpPr>
        <p:spPr>
          <a:xfrm>
            <a:off x="6401954" y="2420584"/>
            <a:ext cx="75833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2">
            <a:extLst>
              <a:ext uri="{FF2B5EF4-FFF2-40B4-BE49-F238E27FC236}">
                <a16:creationId xmlns:a16="http://schemas.microsoft.com/office/drawing/2014/main" id="{9CF72EE9-BDC8-EF71-F575-4BEDC04B6BA2}"/>
              </a:ext>
            </a:extLst>
          </p:cNvPr>
          <p:cNvSpPr txBox="1">
            <a:spLocks/>
          </p:cNvSpPr>
          <p:nvPr/>
        </p:nvSpPr>
        <p:spPr>
          <a:xfrm>
            <a:off x="7160289" y="1930207"/>
            <a:ext cx="3411163" cy="980753"/>
          </a:xfrm>
          <a:prstGeom prst="roundRect">
            <a:avLst/>
          </a:prstGeom>
          <a:solidFill>
            <a:schemeClr val="bg1"/>
          </a:solidFill>
          <a:ln>
            <a:solidFill>
              <a:srgbClr val="274E88"/>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match on the service</a:t>
            </a:r>
          </a:p>
          <a:p>
            <a:pPr marL="0" indent="0" algn="ctr">
              <a:lnSpc>
                <a:spcPct val="100000"/>
              </a:lnSpc>
              <a:buNone/>
            </a:pPr>
            <a:r>
              <a:rPr lang="en-US" sz="1400" b="1"/>
              <a:t> </a:t>
            </a:r>
            <a:r>
              <a:rPr lang="en-US" sz="1400"/>
              <a:t>The HCPCS code and modifier are present for both the claim and the visit</a:t>
            </a:r>
          </a:p>
        </p:txBody>
      </p:sp>
      <p:pic>
        <p:nvPicPr>
          <p:cNvPr id="6" name="Graphic 5">
            <a:extLst>
              <a:ext uri="{FF2B5EF4-FFF2-40B4-BE49-F238E27FC236}">
                <a16:creationId xmlns:a16="http://schemas.microsoft.com/office/drawing/2014/main" id="{D3B895DC-A656-FE61-A39E-36DDE0765F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4981" y="1963383"/>
            <a:ext cx="914400" cy="914400"/>
          </a:xfrm>
          <a:prstGeom prst="rect">
            <a:avLst/>
          </a:prstGeom>
        </p:spPr>
      </p:pic>
      <p:sp>
        <p:nvSpPr>
          <p:cNvPr id="3" name="TextBox 2">
            <a:extLst>
              <a:ext uri="{FF2B5EF4-FFF2-40B4-BE49-F238E27FC236}">
                <a16:creationId xmlns:a16="http://schemas.microsoft.com/office/drawing/2014/main" id="{26FA2AC9-AAD2-2020-A594-419C313118A6}"/>
              </a:ext>
            </a:extLst>
          </p:cNvPr>
          <p:cNvSpPr txBox="1"/>
          <p:nvPr/>
        </p:nvSpPr>
        <p:spPr>
          <a:xfrm>
            <a:off x="356754" y="3451239"/>
            <a:ext cx="11322627" cy="369332"/>
          </a:xfrm>
          <a:prstGeom prst="rect">
            <a:avLst/>
          </a:prstGeom>
          <a:noFill/>
        </p:spPr>
        <p:txBody>
          <a:bodyPr wrap="square" lIns="91440" tIns="45720" rIns="91440" bIns="45720" rtlCol="0" anchor="t">
            <a:spAutoFit/>
          </a:bodyPr>
          <a:lstStyle/>
          <a:p>
            <a:pPr>
              <a:spcBef>
                <a:spcPts val="600"/>
              </a:spcBef>
            </a:pPr>
            <a:r>
              <a:rPr lang="en-US" b="1"/>
              <a:t>2.  Example of Claim Matching with a Service Code and Billing Modifier</a:t>
            </a:r>
            <a:endParaRPr lang="en-US"/>
          </a:p>
        </p:txBody>
      </p:sp>
      <p:sp>
        <p:nvSpPr>
          <p:cNvPr id="26" name="Rectangle: Rounded Corners 25">
            <a:extLst>
              <a:ext uri="{FF2B5EF4-FFF2-40B4-BE49-F238E27FC236}">
                <a16:creationId xmlns:a16="http://schemas.microsoft.com/office/drawing/2014/main" id="{74F1C9A4-42B0-442F-BE44-64B8673AD870}"/>
              </a:ext>
            </a:extLst>
          </p:cNvPr>
          <p:cNvSpPr/>
          <p:nvPr/>
        </p:nvSpPr>
        <p:spPr>
          <a:xfrm>
            <a:off x="827809" y="4295123"/>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28" name="Straight Connector 27">
            <a:extLst>
              <a:ext uri="{FF2B5EF4-FFF2-40B4-BE49-F238E27FC236}">
                <a16:creationId xmlns:a16="http://schemas.microsoft.com/office/drawing/2014/main" id="{27366D3E-54F7-98DB-A160-63A84028F8F3}"/>
              </a:ext>
              <a:ext uri="{C183D7F6-B498-43B3-948B-1728B52AA6E4}">
                <adec:decorative xmlns:adec="http://schemas.microsoft.com/office/drawing/2017/decorative" val="1"/>
              </a:ext>
            </a:extLst>
          </p:cNvPr>
          <p:cNvCxnSpPr>
            <a:cxnSpLocks/>
          </p:cNvCxnSpPr>
          <p:nvPr/>
        </p:nvCxnSpPr>
        <p:spPr>
          <a:xfrm>
            <a:off x="3280065" y="4864391"/>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B3FD1AE9-3AD8-514D-D696-70E55512A84B}"/>
              </a:ext>
            </a:extLst>
          </p:cNvPr>
          <p:cNvSpPr/>
          <p:nvPr/>
        </p:nvSpPr>
        <p:spPr>
          <a:xfrm>
            <a:off x="3939308" y="4374015"/>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Direct Skilled Nursing Services of an RN</a:t>
            </a:r>
          </a:p>
        </p:txBody>
      </p:sp>
      <p:cxnSp>
        <p:nvCxnSpPr>
          <p:cNvPr id="29" name="Straight Arrow Connector 28">
            <a:extLst>
              <a:ext uri="{FF2B5EF4-FFF2-40B4-BE49-F238E27FC236}">
                <a16:creationId xmlns:a16="http://schemas.microsoft.com/office/drawing/2014/main" id="{65929026-9F5F-3751-9C36-3EFCC1601AE0}"/>
              </a:ext>
              <a:ext uri="{C183D7F6-B498-43B3-948B-1728B52AA6E4}">
                <adec:decorative xmlns:adec="http://schemas.microsoft.com/office/drawing/2017/decorative" val="1"/>
              </a:ext>
            </a:extLst>
          </p:cNvPr>
          <p:cNvCxnSpPr>
            <a:cxnSpLocks/>
          </p:cNvCxnSpPr>
          <p:nvPr/>
        </p:nvCxnSpPr>
        <p:spPr>
          <a:xfrm>
            <a:off x="6391564" y="4629262"/>
            <a:ext cx="758334"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0" name="Text Placeholder 12">
            <a:extLst>
              <a:ext uri="{FF2B5EF4-FFF2-40B4-BE49-F238E27FC236}">
                <a16:creationId xmlns:a16="http://schemas.microsoft.com/office/drawing/2014/main" id="{335D6E55-E671-DFE5-830F-AEEEE135FFB8}"/>
              </a:ext>
            </a:extLst>
          </p:cNvPr>
          <p:cNvSpPr txBox="1">
            <a:spLocks/>
          </p:cNvSpPr>
          <p:nvPr/>
        </p:nvSpPr>
        <p:spPr>
          <a:xfrm>
            <a:off x="7160289" y="4374015"/>
            <a:ext cx="3411163" cy="980753"/>
          </a:xfrm>
          <a:prstGeom prst="roundRect">
            <a:avLst/>
          </a:prstGeom>
          <a:solidFill>
            <a:schemeClr val="bg1"/>
          </a:solidFill>
          <a:ln>
            <a:solidFill>
              <a:srgbClr val="274E88"/>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match on the service</a:t>
            </a:r>
          </a:p>
          <a:p>
            <a:pPr marL="0" indent="0" algn="ctr">
              <a:lnSpc>
                <a:spcPct val="100000"/>
              </a:lnSpc>
              <a:buNone/>
            </a:pPr>
            <a:r>
              <a:rPr lang="en-US" sz="1400" b="1"/>
              <a:t> </a:t>
            </a:r>
            <a:r>
              <a:rPr lang="en-US" sz="1400"/>
              <a:t>The billing modifier are not used in the match</a:t>
            </a:r>
          </a:p>
        </p:txBody>
      </p:sp>
      <p:pic>
        <p:nvPicPr>
          <p:cNvPr id="7" name="Graphic 6">
            <a:extLst>
              <a:ext uri="{FF2B5EF4-FFF2-40B4-BE49-F238E27FC236}">
                <a16:creationId xmlns:a16="http://schemas.microsoft.com/office/drawing/2014/main" id="{E78B7628-F286-2B52-4B6A-6C3167B4C53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4981" y="4407191"/>
            <a:ext cx="914400" cy="914400"/>
          </a:xfrm>
          <a:prstGeom prst="rect">
            <a:avLst/>
          </a:prstGeom>
        </p:spPr>
      </p:pic>
      <p:sp>
        <p:nvSpPr>
          <p:cNvPr id="4" name="Slide Number Placeholder 4">
            <a:extLst>
              <a:ext uri="{FF2B5EF4-FFF2-40B4-BE49-F238E27FC236}">
                <a16:creationId xmlns:a16="http://schemas.microsoft.com/office/drawing/2014/main" id="{398CC99F-D065-568F-A788-C69B5F43F4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770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15C9-CEA0-9F56-B639-9AA4DE92E3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96592-965E-93CC-BDED-A496A6EEB500}"/>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Service Code Matching – Examples Continued</a:t>
            </a:r>
          </a:p>
        </p:txBody>
      </p:sp>
      <p:sp>
        <p:nvSpPr>
          <p:cNvPr id="5" name="TextBox 4">
            <a:extLst>
              <a:ext uri="{FF2B5EF4-FFF2-40B4-BE49-F238E27FC236}">
                <a16:creationId xmlns:a16="http://schemas.microsoft.com/office/drawing/2014/main" id="{5A648205-0B84-2C9F-E9DD-C1EF6E9433D6}"/>
              </a:ext>
            </a:extLst>
          </p:cNvPr>
          <p:cNvSpPr txBox="1"/>
          <p:nvPr/>
        </p:nvSpPr>
        <p:spPr>
          <a:xfrm>
            <a:off x="345711" y="3019303"/>
            <a:ext cx="11389089" cy="861774"/>
          </a:xfrm>
          <a:prstGeom prst="rect">
            <a:avLst/>
          </a:prstGeom>
          <a:noFill/>
        </p:spPr>
        <p:txBody>
          <a:bodyPr wrap="square" lIns="91440" tIns="45720" rIns="91440" bIns="45720" rtlCol="0" anchor="t">
            <a:spAutoFit/>
          </a:bodyPr>
          <a:lstStyle/>
          <a:p>
            <a:r>
              <a:rPr lang="en-US" b="1"/>
              <a:t> Service Codes differ for LPN vs. RN</a:t>
            </a:r>
          </a:p>
          <a:p>
            <a:r>
              <a:rPr lang="en-US" sz="1600"/>
              <a:t>There are different service codes for delivery of services by an LPN or RN for some services. These codes must match on both the visit and the claim for a successful match.</a:t>
            </a:r>
            <a:endParaRPr lang="en-US" sz="1600" b="1"/>
          </a:p>
        </p:txBody>
      </p:sp>
      <p:sp>
        <p:nvSpPr>
          <p:cNvPr id="8" name="TextBox 7">
            <a:extLst>
              <a:ext uri="{FF2B5EF4-FFF2-40B4-BE49-F238E27FC236}">
                <a16:creationId xmlns:a16="http://schemas.microsoft.com/office/drawing/2014/main" id="{D55D5EDA-0359-CE61-4FFA-A07DEE98C4CC}"/>
              </a:ext>
            </a:extLst>
          </p:cNvPr>
          <p:cNvSpPr txBox="1"/>
          <p:nvPr/>
        </p:nvSpPr>
        <p:spPr>
          <a:xfrm>
            <a:off x="345711" y="4115675"/>
            <a:ext cx="11389089" cy="369332"/>
          </a:xfrm>
          <a:prstGeom prst="rect">
            <a:avLst/>
          </a:prstGeom>
          <a:noFill/>
        </p:spPr>
        <p:txBody>
          <a:bodyPr wrap="square" lIns="91440" tIns="45720" rIns="91440" bIns="45720" rtlCol="0" anchor="t">
            <a:spAutoFit/>
          </a:bodyPr>
          <a:lstStyle/>
          <a:p>
            <a:r>
              <a:rPr lang="en-US" b="1"/>
              <a:t>4.     Example of Claim Mismatch on Service Code for LPN and RN</a:t>
            </a:r>
            <a:endParaRPr lang="en-US"/>
          </a:p>
        </p:txBody>
      </p:sp>
      <p:sp>
        <p:nvSpPr>
          <p:cNvPr id="35" name="Rectangle: Rounded Corners 34">
            <a:extLst>
              <a:ext uri="{FF2B5EF4-FFF2-40B4-BE49-F238E27FC236}">
                <a16:creationId xmlns:a16="http://schemas.microsoft.com/office/drawing/2014/main" id="{6E736757-29E0-3536-8D70-F6FA69151E6C}"/>
              </a:ext>
            </a:extLst>
          </p:cNvPr>
          <p:cNvSpPr/>
          <p:nvPr/>
        </p:nvSpPr>
        <p:spPr>
          <a:xfrm>
            <a:off x="816765" y="479410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39" name="Straight Connector 38">
            <a:extLst>
              <a:ext uri="{FF2B5EF4-FFF2-40B4-BE49-F238E27FC236}">
                <a16:creationId xmlns:a16="http://schemas.microsoft.com/office/drawing/2014/main" id="{8442065A-9E14-CF6F-9DB0-067ABCA67695}"/>
              </a:ext>
              <a:ext uri="{C183D7F6-B498-43B3-948B-1728B52AA6E4}">
                <adec:decorative xmlns:adec="http://schemas.microsoft.com/office/drawing/2017/decorative" val="1"/>
              </a:ext>
            </a:extLst>
          </p:cNvPr>
          <p:cNvCxnSpPr>
            <a:cxnSpLocks/>
          </p:cNvCxnSpPr>
          <p:nvPr/>
        </p:nvCxnSpPr>
        <p:spPr>
          <a:xfrm>
            <a:off x="3279412" y="5284476"/>
            <a:ext cx="670940" cy="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DD647127-03D0-DE57-7A49-C2E7C83D9C04}"/>
              </a:ext>
            </a:extLst>
          </p:cNvPr>
          <p:cNvSpPr/>
          <p:nvPr/>
        </p:nvSpPr>
        <p:spPr>
          <a:xfrm>
            <a:off x="3928264" y="479410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solidFill>
                  <a:schemeClr val="tx1"/>
                </a:solidFill>
              </a:rPr>
              <a:t>Visit submitted with </a:t>
            </a:r>
            <a:r>
              <a:rPr lang="en-US" sz="1200">
                <a:solidFill>
                  <a:schemeClr val="tx1"/>
                </a:solidFill>
                <a:ea typeface="+mn-lt"/>
                <a:cs typeface="+mn-lt"/>
              </a:rPr>
              <a:t>G0300 Direct Skilled Nursing Services of an LPN</a:t>
            </a:r>
          </a:p>
        </p:txBody>
      </p:sp>
      <p:cxnSp>
        <p:nvCxnSpPr>
          <p:cNvPr id="40" name="Straight Arrow Connector 39">
            <a:extLst>
              <a:ext uri="{FF2B5EF4-FFF2-40B4-BE49-F238E27FC236}">
                <a16:creationId xmlns:a16="http://schemas.microsoft.com/office/drawing/2014/main" id="{523F7B4D-457B-BCD1-35EE-5B2C9264D417}"/>
              </a:ext>
              <a:ext uri="{C183D7F6-B498-43B3-948B-1728B52AA6E4}">
                <adec:decorative xmlns:adec="http://schemas.microsoft.com/office/drawing/2017/decorative" val="1"/>
              </a:ext>
            </a:extLst>
          </p:cNvPr>
          <p:cNvCxnSpPr>
            <a:cxnSpLocks/>
            <a:endCxn id="37" idx="1"/>
          </p:cNvCxnSpPr>
          <p:nvPr/>
        </p:nvCxnSpPr>
        <p:spPr>
          <a:xfrm flipV="1">
            <a:off x="6390911" y="5284478"/>
            <a:ext cx="758335" cy="552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7" name="Text Placeholder 12">
            <a:extLst>
              <a:ext uri="{FF2B5EF4-FFF2-40B4-BE49-F238E27FC236}">
                <a16:creationId xmlns:a16="http://schemas.microsoft.com/office/drawing/2014/main" id="{901D7418-8361-A4D6-31F4-77B632426EFC}"/>
              </a:ext>
            </a:extLst>
          </p:cNvPr>
          <p:cNvSpPr txBox="1">
            <a:spLocks/>
          </p:cNvSpPr>
          <p:nvPr/>
        </p:nvSpPr>
        <p:spPr>
          <a:xfrm>
            <a:off x="7149246" y="4794101"/>
            <a:ext cx="3411163" cy="980753"/>
          </a:xfrm>
          <a:prstGeom prst="roundRect">
            <a:avLst/>
          </a:prstGeom>
          <a:solidFill>
            <a:schemeClr val="bg1"/>
          </a:solidFill>
          <a:ln>
            <a:solidFill>
              <a:srgbClr val="274E88"/>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do not match </a:t>
            </a:r>
          </a:p>
          <a:p>
            <a:pPr marL="0" indent="0" algn="ctr">
              <a:lnSpc>
                <a:spcPct val="100000"/>
              </a:lnSpc>
              <a:buNone/>
            </a:pPr>
            <a:r>
              <a:rPr lang="en-US" sz="1400">
                <a:latin typeface="Graphik"/>
              </a:rPr>
              <a:t>The service code on the Claim and the Visit do not match</a:t>
            </a:r>
          </a:p>
        </p:txBody>
      </p:sp>
      <p:pic>
        <p:nvPicPr>
          <p:cNvPr id="38" name="Graphic 37">
            <a:extLst>
              <a:ext uri="{FF2B5EF4-FFF2-40B4-BE49-F238E27FC236}">
                <a16:creationId xmlns:a16="http://schemas.microsoft.com/office/drawing/2014/main" id="{4415B51C-080F-B000-53B3-9666B681A2E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12375" y="4785714"/>
            <a:ext cx="997527" cy="997527"/>
          </a:xfrm>
          <a:prstGeom prst="rect">
            <a:avLst/>
          </a:prstGeom>
        </p:spPr>
      </p:pic>
      <p:sp>
        <p:nvSpPr>
          <p:cNvPr id="3" name="TextBox 2">
            <a:extLst>
              <a:ext uri="{FF2B5EF4-FFF2-40B4-BE49-F238E27FC236}">
                <a16:creationId xmlns:a16="http://schemas.microsoft.com/office/drawing/2014/main" id="{2FEBDF67-E88A-4556-B69C-CF8D8824C65D}"/>
              </a:ext>
            </a:extLst>
          </p:cNvPr>
          <p:cNvSpPr txBox="1"/>
          <p:nvPr/>
        </p:nvSpPr>
        <p:spPr>
          <a:xfrm>
            <a:off x="356754" y="1004249"/>
            <a:ext cx="11322627" cy="369332"/>
          </a:xfrm>
          <a:prstGeom prst="rect">
            <a:avLst/>
          </a:prstGeom>
          <a:noFill/>
        </p:spPr>
        <p:txBody>
          <a:bodyPr wrap="square" lIns="91440" tIns="45720" rIns="91440" bIns="45720" rtlCol="0" anchor="t">
            <a:spAutoFit/>
          </a:bodyPr>
          <a:lstStyle/>
          <a:p>
            <a:r>
              <a:rPr lang="en-US" b="1"/>
              <a:t>3.  Example of Claim Mismatch on Service Code</a:t>
            </a:r>
            <a:endParaRPr lang="en-US"/>
          </a:p>
        </p:txBody>
      </p:sp>
      <p:sp>
        <p:nvSpPr>
          <p:cNvPr id="6" name="Rectangle: Rounded Corners 5">
            <a:extLst>
              <a:ext uri="{FF2B5EF4-FFF2-40B4-BE49-F238E27FC236}">
                <a16:creationId xmlns:a16="http://schemas.microsoft.com/office/drawing/2014/main" id="{47CC1EFB-FB6B-F0F5-6D1C-59B61ED493F3}"/>
              </a:ext>
            </a:extLst>
          </p:cNvPr>
          <p:cNvSpPr/>
          <p:nvPr/>
        </p:nvSpPr>
        <p:spPr>
          <a:xfrm>
            <a:off x="827809" y="178718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7" name="Straight Connector 6">
            <a:extLst>
              <a:ext uri="{FF2B5EF4-FFF2-40B4-BE49-F238E27FC236}">
                <a16:creationId xmlns:a16="http://schemas.microsoft.com/office/drawing/2014/main" id="{06D9E369-CA0C-6720-EAE9-A46BF1C4BC0F}"/>
              </a:ext>
              <a:ext uri="{C183D7F6-B498-43B3-948B-1728B52AA6E4}">
                <adec:decorative xmlns:adec="http://schemas.microsoft.com/office/drawing/2017/decorative" val="1"/>
              </a:ext>
            </a:extLst>
          </p:cNvPr>
          <p:cNvCxnSpPr>
            <a:cxnSpLocks/>
            <a:stCxn id="6" idx="3"/>
            <a:endCxn id="9" idx="1"/>
          </p:cNvCxnSpPr>
          <p:nvPr/>
        </p:nvCxnSpPr>
        <p:spPr>
          <a:xfrm>
            <a:off x="3290455" y="2277558"/>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3F524BB-584E-0D2C-0932-59ADF58F8949}"/>
              </a:ext>
            </a:extLst>
          </p:cNvPr>
          <p:cNvSpPr/>
          <p:nvPr/>
        </p:nvSpPr>
        <p:spPr>
          <a:xfrm>
            <a:off x="3939308" y="178718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UB Complex Care Training and Oversight by an RN</a:t>
            </a:r>
          </a:p>
        </p:txBody>
      </p:sp>
      <p:cxnSp>
        <p:nvCxnSpPr>
          <p:cNvPr id="10" name="Straight Arrow Connector 9">
            <a:extLst>
              <a:ext uri="{FF2B5EF4-FFF2-40B4-BE49-F238E27FC236}">
                <a16:creationId xmlns:a16="http://schemas.microsoft.com/office/drawing/2014/main" id="{DE441973-1ED6-64F9-766A-6F7894292D47}"/>
              </a:ext>
              <a:ext uri="{C183D7F6-B498-43B3-948B-1728B52AA6E4}">
                <adec:decorative xmlns:adec="http://schemas.microsoft.com/office/drawing/2017/decorative" val="1"/>
              </a:ext>
            </a:extLst>
          </p:cNvPr>
          <p:cNvCxnSpPr>
            <a:cxnSpLocks/>
            <a:stCxn id="9" idx="3"/>
            <a:endCxn id="11" idx="1"/>
          </p:cNvCxnSpPr>
          <p:nvPr/>
        </p:nvCxnSpPr>
        <p:spPr>
          <a:xfrm>
            <a:off x="6401954" y="2277558"/>
            <a:ext cx="75833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 Placeholder 12">
            <a:extLst>
              <a:ext uri="{FF2B5EF4-FFF2-40B4-BE49-F238E27FC236}">
                <a16:creationId xmlns:a16="http://schemas.microsoft.com/office/drawing/2014/main" id="{08019A25-DEE2-BA26-5F5F-D7BED97C9C0E}"/>
              </a:ext>
            </a:extLst>
          </p:cNvPr>
          <p:cNvSpPr txBox="1">
            <a:spLocks/>
          </p:cNvSpPr>
          <p:nvPr/>
        </p:nvSpPr>
        <p:spPr>
          <a:xfrm>
            <a:off x="7160289" y="1787181"/>
            <a:ext cx="3411163" cy="980753"/>
          </a:xfrm>
          <a:prstGeom prst="roundRect">
            <a:avLst/>
          </a:prstGeom>
          <a:solidFill>
            <a:schemeClr val="bg1"/>
          </a:solidFill>
          <a:ln>
            <a:solidFill>
              <a:srgbClr val="274E88"/>
            </a:solidFill>
          </a:ln>
        </p:spPr>
        <p:txBody>
          <a:bodyPr vert="horz"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do not match </a:t>
            </a:r>
          </a:p>
          <a:p>
            <a:pPr marL="0" indent="0" algn="ctr">
              <a:lnSpc>
                <a:spcPct val="100000"/>
              </a:lnSpc>
              <a:buNone/>
            </a:pPr>
            <a:r>
              <a:rPr lang="en-US" sz="1400"/>
              <a:t>The modifier on the visit indicates a different service than the service billed on the claim</a:t>
            </a:r>
          </a:p>
        </p:txBody>
      </p:sp>
      <p:pic>
        <p:nvPicPr>
          <p:cNvPr id="12" name="Graphic 11">
            <a:extLst>
              <a:ext uri="{FF2B5EF4-FFF2-40B4-BE49-F238E27FC236}">
                <a16:creationId xmlns:a16="http://schemas.microsoft.com/office/drawing/2014/main" id="{6A959F37-377E-EB0D-D00A-6FA4EC1E8EA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23418" y="1778793"/>
            <a:ext cx="997527" cy="997527"/>
          </a:xfrm>
          <a:prstGeom prst="rect">
            <a:avLst/>
          </a:prstGeom>
        </p:spPr>
      </p:pic>
      <p:sp>
        <p:nvSpPr>
          <p:cNvPr id="13" name="Slide Number Placeholder 4">
            <a:extLst>
              <a:ext uri="{FF2B5EF4-FFF2-40B4-BE49-F238E27FC236}">
                <a16:creationId xmlns:a16="http://schemas.microsoft.com/office/drawing/2014/main" id="{10043B1E-A04F-6322-AD5B-8EE2834FCD3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686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7BFE-FD21-B612-3581-B03D578EDA6F}"/>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7AD9742D-B0FA-75BC-4F7F-3147A46D53EB}"/>
              </a:ext>
            </a:extLst>
          </p:cNvPr>
          <p:cNvSpPr txBox="1">
            <a:spLocks noGrp="1"/>
          </p:cNvSpPr>
          <p:nvPr>
            <p:ph type="title" idx="4294967295"/>
          </p:nvPr>
        </p:nvSpPr>
        <p:spPr>
          <a:xfrm>
            <a:off x="342900" y="289718"/>
            <a:ext cx="11111346" cy="6627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Graphik"/>
                <a:ea typeface="+mj-ea"/>
                <a:cs typeface="+mj-cs"/>
              </a:rPr>
              <a:t>Session Logistics</a:t>
            </a:r>
            <a:endParaRPr kumimoji="0" lang="en-US" sz="3200" b="0" i="0" u="none" strike="noStrike" kern="1200" cap="none" spc="0" normalizeH="0" baseline="0" noProof="0">
              <a:ln>
                <a:noFill/>
              </a:ln>
              <a:solidFill>
                <a:schemeClr val="tx1"/>
              </a:solidFill>
              <a:effectLst/>
              <a:uLnTx/>
              <a:uFillTx/>
              <a:latin typeface="+mj-lt"/>
              <a:ea typeface="+mj-ea"/>
              <a:cs typeface="+mj-cs"/>
            </a:endParaRPr>
          </a:p>
        </p:txBody>
      </p:sp>
      <p:sp>
        <p:nvSpPr>
          <p:cNvPr id="3" name="TextBox 2">
            <a:extLst>
              <a:ext uri="{FF2B5EF4-FFF2-40B4-BE49-F238E27FC236}">
                <a16:creationId xmlns:a16="http://schemas.microsoft.com/office/drawing/2014/main" id="{E20F02D1-86B2-3A37-0619-566009A88514}"/>
              </a:ext>
            </a:extLst>
          </p:cNvPr>
          <p:cNvSpPr txBox="1"/>
          <p:nvPr/>
        </p:nvSpPr>
        <p:spPr>
          <a:xfrm>
            <a:off x="603251" y="1397001"/>
            <a:ext cx="10847916"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000">
                <a:latin typeface="Graphik"/>
                <a:ea typeface="Lato"/>
                <a:cs typeface="Lato"/>
              </a:rPr>
              <a:t>This webinar is being recorded. The recording and slides will be made available after the session. ​</a:t>
            </a:r>
            <a:endParaRPr lang="en-US">
              <a:latin typeface="Graphik"/>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Your camera and mics are turned off.​</a:t>
            </a: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Q&amp;A will be answered throughout the presentation. Please submit your questions in the Q&amp;A box by selecting the Q&amp;A button at the bottom of the screen to pop out this box.​</a:t>
            </a:r>
          </a:p>
          <a:p>
            <a:pPr marL="228600" indent="-228600">
              <a:buFont typeface=""/>
              <a:buChar char="•"/>
            </a:pPr>
            <a:endParaRPr lang="en-US" sz="2000">
              <a:latin typeface="Graphik"/>
              <a:ea typeface="Lato"/>
              <a:cs typeface="Lato"/>
            </a:endParaRPr>
          </a:p>
          <a:p>
            <a:pPr marL="228600" indent="-228600">
              <a:buFont typeface=""/>
              <a:buChar char="•"/>
            </a:pPr>
            <a:r>
              <a:rPr lang="en-US" sz="2000">
                <a:latin typeface="Graphik"/>
                <a:ea typeface="Lato"/>
                <a:cs typeface="Lato"/>
              </a:rPr>
              <a:t>Please do not submit Personal Information (PI) in the Q&amp;A. Any questions including PI can be submitted to the MA EVV Inbox: </a:t>
            </a:r>
            <a:r>
              <a:rPr lang="en-US" sz="2000">
                <a:ea typeface="+mn-lt"/>
                <a:cs typeface="+mn-lt"/>
              </a:rPr>
              <a:t>EVVfeedback@MassMail.State.MA.US</a:t>
            </a:r>
            <a:endParaRPr lang="en-US" sz="2000">
              <a:latin typeface="Graphik"/>
              <a:ea typeface="Lato"/>
              <a:cs typeface="Lato"/>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This webinar is Closed Caption enabled. Please proceed by selecting Show Captions option at the bottom of your screen to enable feature. </a:t>
            </a:r>
          </a:p>
          <a:p>
            <a:pPr algn="ctr"/>
            <a:endParaRPr lang="en-US"/>
          </a:p>
        </p:txBody>
      </p:sp>
      <p:sp>
        <p:nvSpPr>
          <p:cNvPr id="2" name="Slide Number Placeholder 4">
            <a:extLst>
              <a:ext uri="{FF2B5EF4-FFF2-40B4-BE49-F238E27FC236}">
                <a16:creationId xmlns:a16="http://schemas.microsoft.com/office/drawing/2014/main" id="{32370C0B-36A1-C862-49C2-711CA3F32D2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41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91F0-5F8B-B82D-3F59-2F4F067DD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057A7-D726-8A33-EB0A-D5230084B747}"/>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Unit Matching</a:t>
            </a:r>
          </a:p>
        </p:txBody>
      </p:sp>
      <p:sp>
        <p:nvSpPr>
          <p:cNvPr id="4" name="TextBox 3">
            <a:extLst>
              <a:ext uri="{FF2B5EF4-FFF2-40B4-BE49-F238E27FC236}">
                <a16:creationId xmlns:a16="http://schemas.microsoft.com/office/drawing/2014/main" id="{FABA3CEF-174F-6425-11BF-C1987A979748}"/>
              </a:ext>
            </a:extLst>
          </p:cNvPr>
          <p:cNvSpPr txBox="1"/>
          <p:nvPr/>
        </p:nvSpPr>
        <p:spPr>
          <a:xfrm>
            <a:off x="341746" y="990600"/>
            <a:ext cx="11391900" cy="4893647"/>
          </a:xfrm>
          <a:prstGeom prst="rect">
            <a:avLst/>
          </a:prstGeom>
          <a:noFill/>
        </p:spPr>
        <p:txBody>
          <a:bodyPr wrap="square" lIns="91440" tIns="45720" rIns="91440" bIns="45720" rtlCol="0" anchor="t">
            <a:spAutoFit/>
          </a:bodyPr>
          <a:lstStyle/>
          <a:p>
            <a:r>
              <a:rPr lang="en-US" b="1">
                <a:latin typeface="Graphik"/>
                <a:ea typeface="Lato"/>
                <a:cs typeface="Lato"/>
              </a:rPr>
              <a:t>The Units Billed on the Claim must be equal to or less than the visit. </a:t>
            </a:r>
          </a:p>
          <a:p>
            <a:endParaRPr lang="en-US" b="1">
              <a:ea typeface="Lato"/>
              <a:cs typeface="Lato"/>
            </a:endParaRPr>
          </a:p>
          <a:p>
            <a:pPr marL="285750" indent="-285750">
              <a:buFont typeface="Arial" panose="020B0604020202020204" pitchFamily="34" charset="0"/>
              <a:buChar char="•"/>
            </a:pPr>
            <a:r>
              <a:rPr lang="en-US" sz="1600">
                <a:ea typeface="Lato"/>
                <a:cs typeface="Lato"/>
              </a:rPr>
              <a:t>If a Claim has more billed units than the visit, the claim will receive the </a:t>
            </a:r>
            <a:r>
              <a:rPr lang="en-US" sz="1600" b="1">
                <a:ea typeface="Lato"/>
                <a:cs typeface="Lato"/>
              </a:rPr>
              <a:t>2106: EVV Visit Units Less Than EVV Claim Units</a:t>
            </a:r>
            <a:r>
              <a:rPr lang="en-US" sz="1600">
                <a:ea typeface="Lato"/>
                <a:cs typeface="Lato"/>
              </a:rPr>
              <a:t> and therefore 784- ELECTRONIC VISIT VERIFICATION CRITERIA DO NOT MATCH</a:t>
            </a:r>
            <a:endParaRPr lang="en-US" sz="1600" b="1">
              <a:ea typeface="Lato"/>
              <a:cs typeface="Lato"/>
            </a:endParaRPr>
          </a:p>
          <a:p>
            <a:pPr marL="742950" lvl="1" indent="-285750">
              <a:buFont typeface="Arial" panose="020B0604020202020204" pitchFamily="34" charset="0"/>
              <a:buChar char="•"/>
            </a:pPr>
            <a:r>
              <a:rPr lang="en-US" sz="1600">
                <a:ea typeface="Lato"/>
                <a:cs typeface="Lato"/>
              </a:rPr>
              <a:t>Example: The claim has 24 units, but the visit has only 12 units. The visit does not have enough units to match the claim.</a:t>
            </a:r>
          </a:p>
          <a:p>
            <a:pPr marL="285750" indent="-285750">
              <a:buFont typeface="Arial" panose="020B0604020202020204" pitchFamily="34" charset="0"/>
              <a:buChar char="•"/>
            </a:pPr>
            <a:r>
              <a:rPr lang="en-US" sz="1600">
                <a:highlight>
                  <a:srgbClr val="FFFFFF"/>
                </a:highlight>
                <a:ea typeface="Lato"/>
                <a:cs typeface="Lato"/>
              </a:rPr>
              <a:t>The Unit of Measure can either be a Per Diem (once per day service) or a 15-minute Service</a:t>
            </a:r>
          </a:p>
          <a:p>
            <a:pPr marL="285750" indent="-285750">
              <a:buFont typeface="Arial" panose="020B0604020202020204" pitchFamily="34" charset="0"/>
              <a:buChar char="•"/>
            </a:pPr>
            <a:r>
              <a:rPr lang="en-US" sz="1600">
                <a:highlight>
                  <a:srgbClr val="FFFFFF"/>
                </a:highlight>
                <a:ea typeface="Lato"/>
                <a:cs typeface="Lato"/>
              </a:rPr>
              <a:t>In instances where the Unit of Measure is a Per Diem (once per day service) the units should always be 1. </a:t>
            </a:r>
          </a:p>
          <a:p>
            <a:pPr marL="742950" lvl="1" indent="-285750">
              <a:buFont typeface="Arial" panose="020B0604020202020204" pitchFamily="34" charset="0"/>
              <a:buChar char="•"/>
            </a:pPr>
            <a:r>
              <a:rPr lang="en-US" sz="1600">
                <a:highlight>
                  <a:srgbClr val="FFFFFF"/>
                </a:highlight>
                <a:ea typeface="Lato"/>
                <a:cs typeface="Lato"/>
              </a:rPr>
              <a:t>Example of a Per Diem Service = H0043 (</a:t>
            </a:r>
            <a:r>
              <a:rPr lang="en-US" sz="1600">
                <a:highlight>
                  <a:srgbClr val="FFFFFF"/>
                </a:highlight>
                <a:ea typeface="+mn-lt"/>
                <a:cs typeface="+mn-lt"/>
              </a:rPr>
              <a:t>GAFC- Per Diem Visit</a:t>
            </a:r>
            <a:r>
              <a:rPr lang="en-US" sz="1600">
                <a:highlight>
                  <a:srgbClr val="FFFFFF"/>
                </a:highlight>
                <a:ea typeface="Lato"/>
                <a:cs typeface="Lato"/>
              </a:rPr>
              <a:t>). For this service the unit is always 1 regardless of the length of the service.</a:t>
            </a:r>
          </a:p>
          <a:p>
            <a:pPr marL="285750" indent="-285750">
              <a:buFont typeface="Arial" panose="020B0604020202020204" pitchFamily="34" charset="0"/>
              <a:buChar char="•"/>
            </a:pPr>
            <a:r>
              <a:rPr lang="en-US" sz="1600"/>
              <a:t>In instances where the Unit of Measure is a 15-minute service, and there are multiple visits, the visit units will be summed. </a:t>
            </a:r>
          </a:p>
          <a:p>
            <a:endParaRPr lang="en-US" b="1"/>
          </a:p>
          <a:p>
            <a:r>
              <a:rPr lang="en-US" b="1"/>
              <a:t>Example of a 15 Minute Service </a:t>
            </a:r>
            <a:r>
              <a:rPr lang="en-US"/>
              <a:t>= G0156 (</a:t>
            </a:r>
            <a:r>
              <a:rPr lang="en-US">
                <a:ea typeface="+mn-lt"/>
                <a:cs typeface="+mn-lt"/>
              </a:rPr>
              <a:t>Services of HH Aide in Home Health Setting</a:t>
            </a:r>
            <a:r>
              <a:rPr lang="en-US"/>
              <a:t>)</a:t>
            </a:r>
          </a:p>
          <a:p>
            <a:pPr marL="285750" indent="-285750">
              <a:buFont typeface="Arial" panose="020B0604020202020204" pitchFamily="34" charset="0"/>
              <a:buChar char="•"/>
            </a:pPr>
            <a:r>
              <a:rPr lang="en-US" sz="1600"/>
              <a:t>If there are multiple visits for the same provider, same client, same service, same date in a verified status, the visits will be summed. </a:t>
            </a:r>
          </a:p>
          <a:p>
            <a:pPr marL="742950" lvl="1" indent="-285750">
              <a:buFont typeface="Arial" panose="020B0604020202020204" pitchFamily="34" charset="0"/>
              <a:buChar char="•"/>
            </a:pPr>
            <a:r>
              <a:rPr lang="en-US" sz="1600"/>
              <a:t>Example: Claim has 24 units. There are 2 visits for the same provider, client, service, and date in a verified status and each visit is for 15 units. The claim will receive a match as the summed visit units are greater than the claim.</a:t>
            </a:r>
          </a:p>
        </p:txBody>
      </p:sp>
      <p:sp>
        <p:nvSpPr>
          <p:cNvPr id="5" name="Slide Number Placeholder 4">
            <a:extLst>
              <a:ext uri="{FF2B5EF4-FFF2-40B4-BE49-F238E27FC236}">
                <a16:creationId xmlns:a16="http://schemas.microsoft.com/office/drawing/2014/main" id="{C44CE25D-31B4-2128-2DD5-14FD1583668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873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5F949-5D33-3B37-AF25-37E37D2851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425D7-9FB7-295C-B9C5-459750E1D60C}"/>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Common Roadblocks – Rounding Rules</a:t>
            </a:r>
          </a:p>
        </p:txBody>
      </p:sp>
      <p:sp>
        <p:nvSpPr>
          <p:cNvPr id="4" name="TextBox 3">
            <a:extLst>
              <a:ext uri="{FF2B5EF4-FFF2-40B4-BE49-F238E27FC236}">
                <a16:creationId xmlns:a16="http://schemas.microsoft.com/office/drawing/2014/main" id="{09108B4D-32F9-A01F-6998-8220026F0B34}"/>
              </a:ext>
            </a:extLst>
          </p:cNvPr>
          <p:cNvSpPr txBox="1"/>
          <p:nvPr/>
        </p:nvSpPr>
        <p:spPr>
          <a:xfrm>
            <a:off x="342900" y="967365"/>
            <a:ext cx="11391900" cy="3077766"/>
          </a:xfrm>
          <a:prstGeom prst="rect">
            <a:avLst/>
          </a:prstGeom>
          <a:noFill/>
        </p:spPr>
        <p:txBody>
          <a:bodyPr wrap="square" lIns="91440" tIns="45720" rIns="91440" bIns="45720" rtlCol="0" anchor="t">
            <a:spAutoFit/>
          </a:bodyPr>
          <a:lstStyle/>
          <a:p>
            <a:r>
              <a:rPr lang="en-US" b="1">
                <a:latin typeface="Graphik"/>
                <a:ea typeface="Lato"/>
                <a:cs typeface="Lato"/>
              </a:rPr>
              <a:t>Rounding rules</a:t>
            </a:r>
            <a:r>
              <a:rPr lang="en-US">
                <a:latin typeface="Graphik"/>
                <a:ea typeface="Lato"/>
                <a:cs typeface="Lato"/>
              </a:rPr>
              <a:t> define how the </a:t>
            </a:r>
            <a:r>
              <a:rPr lang="en-US" b="1">
                <a:latin typeface="Graphik"/>
                <a:ea typeface="Lato"/>
                <a:cs typeface="Lato"/>
              </a:rPr>
              <a:t>total duration of a home care visit is converted into billable units</a:t>
            </a:r>
            <a:r>
              <a:rPr lang="en-US">
                <a:latin typeface="Graphik"/>
                <a:ea typeface="Lato"/>
                <a:cs typeface="Lato"/>
              </a:rPr>
              <a:t> by grouping time into fixed intervals. The visit’s total seconds are compared against predefined time ranges, with each range corresponding to a specific number of units. Using clearly defined, non‑overlapping ranges ensures visits are billed consistently, accurately, and fairly based on actual time worked. Note the clock in and clock out times are captured independently - the billable units are calculated by rounding the total visit duration.</a:t>
            </a:r>
          </a:p>
          <a:p>
            <a:endParaRPr lang="en-US" sz="1400">
              <a:latin typeface="Graphik" panose="020B0503030202060203" pitchFamily="34" charset="0"/>
              <a:ea typeface="Lato"/>
              <a:cs typeface="Lato"/>
            </a:endParaRPr>
          </a:p>
          <a:p>
            <a:r>
              <a:rPr lang="en-US" b="1">
                <a:latin typeface="Graphik" panose="020B0503030202060203" pitchFamily="34" charset="0"/>
                <a:ea typeface="Lato"/>
                <a:cs typeface="Lato"/>
              </a:rPr>
              <a:t>How Visit Time Rounding Works: </a:t>
            </a:r>
          </a:p>
          <a:p>
            <a:pPr marL="914400" lvl="1" indent="-457200">
              <a:buFont typeface="Arial"/>
              <a:buChar char="•"/>
            </a:pPr>
            <a:r>
              <a:rPr lang="en-US">
                <a:latin typeface="Graphik" panose="020B0503030202060203" pitchFamily="34" charset="0"/>
                <a:ea typeface="Lato"/>
                <a:cs typeface="Lato"/>
              </a:rPr>
              <a:t>Visit time is measured in total seconds from check‑in to check‑out </a:t>
            </a:r>
          </a:p>
          <a:p>
            <a:pPr marL="914400" lvl="1" indent="-457200">
              <a:buFont typeface="Arial"/>
              <a:buChar char="•"/>
            </a:pPr>
            <a:r>
              <a:rPr lang="en-US">
                <a:latin typeface="Graphik" panose="020B0503030202060203" pitchFamily="34" charset="0"/>
                <a:ea typeface="Lato"/>
                <a:cs typeface="Lato"/>
              </a:rPr>
              <a:t>Time is converted into billable units using fixed time bands </a:t>
            </a:r>
          </a:p>
          <a:p>
            <a:pPr marL="914400" lvl="1" indent="-457200">
              <a:buFont typeface="Arial"/>
              <a:buChar char="•"/>
            </a:pPr>
            <a:r>
              <a:rPr lang="en-US">
                <a:latin typeface="Graphik" panose="020B0503030202060203" pitchFamily="34" charset="0"/>
                <a:ea typeface="Lato"/>
                <a:cs typeface="Lato"/>
              </a:rPr>
              <a:t>Each band represents a 15‑minute interval, starting after an initial minimum threshold </a:t>
            </a:r>
          </a:p>
          <a:p>
            <a:pPr marL="914400" lvl="1" indent="-457200">
              <a:buFont typeface="Arial"/>
              <a:buChar char="•"/>
            </a:pPr>
            <a:r>
              <a:rPr lang="en-US">
                <a:latin typeface="Graphik" panose="020B0503030202060203" pitchFamily="34" charset="0"/>
                <a:ea typeface="Lato"/>
                <a:cs typeface="Lato"/>
              </a:rPr>
              <a:t>This ensures accurate reimbursement and consistent billing across visits </a:t>
            </a:r>
          </a:p>
        </p:txBody>
      </p:sp>
      <p:graphicFrame>
        <p:nvGraphicFramePr>
          <p:cNvPr id="7" name="Table 6">
            <a:extLst>
              <a:ext uri="{FF2B5EF4-FFF2-40B4-BE49-F238E27FC236}">
                <a16:creationId xmlns:a16="http://schemas.microsoft.com/office/drawing/2014/main" id="{7422FFEF-F34E-5D4E-D0F4-C2673B91E1CD}"/>
              </a:ext>
            </a:extLst>
          </p:cNvPr>
          <p:cNvGraphicFramePr>
            <a:graphicFrameLocks noGrp="1"/>
          </p:cNvGraphicFramePr>
          <p:nvPr>
            <p:extLst>
              <p:ext uri="{D42A27DB-BD31-4B8C-83A1-F6EECF244321}">
                <p14:modId xmlns:p14="http://schemas.microsoft.com/office/powerpoint/2010/main" val="348146755"/>
              </p:ext>
            </p:extLst>
          </p:nvPr>
        </p:nvGraphicFramePr>
        <p:xfrm>
          <a:off x="342899" y="4441122"/>
          <a:ext cx="11391899" cy="2011680"/>
        </p:xfrm>
        <a:graphic>
          <a:graphicData uri="http://schemas.openxmlformats.org/drawingml/2006/table">
            <a:tbl>
              <a:tblPr firstRow="1" bandRow="1">
                <a:tableStyleId>{5C22544A-7EE6-4342-B048-85BDC9FD1C3A}</a:tableStyleId>
              </a:tblPr>
              <a:tblGrid>
                <a:gridCol w="2294271">
                  <a:extLst>
                    <a:ext uri="{9D8B030D-6E8A-4147-A177-3AD203B41FA5}">
                      <a16:colId xmlns:a16="http://schemas.microsoft.com/office/drawing/2014/main" val="3744983674"/>
                    </a:ext>
                  </a:extLst>
                </a:gridCol>
                <a:gridCol w="4787180">
                  <a:extLst>
                    <a:ext uri="{9D8B030D-6E8A-4147-A177-3AD203B41FA5}">
                      <a16:colId xmlns:a16="http://schemas.microsoft.com/office/drawing/2014/main" val="422995883"/>
                    </a:ext>
                  </a:extLst>
                </a:gridCol>
                <a:gridCol w="4310448">
                  <a:extLst>
                    <a:ext uri="{9D8B030D-6E8A-4147-A177-3AD203B41FA5}">
                      <a16:colId xmlns:a16="http://schemas.microsoft.com/office/drawing/2014/main" val="1259021166"/>
                    </a:ext>
                  </a:extLst>
                </a:gridCol>
              </a:tblGrid>
              <a:tr h="319205">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Units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Seconds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Minutes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extLst>
                  <a:ext uri="{0D108BD9-81ED-4DB2-BD59-A6C34878D82A}">
                    <a16:rowId xmlns:a16="http://schemas.microsoft.com/office/drawing/2014/main" val="2667089705"/>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0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0 – 479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&lt; 8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0544947"/>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1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480 – 1379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8–22.99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3376437"/>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2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1380 – 2279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23–37.99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6494062"/>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3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2280 – 3179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38–52.99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27553250"/>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4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3180 – 4079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53–67.99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39563727"/>
                  </a:ext>
                </a:extLst>
              </a:tr>
            </a:tbl>
          </a:graphicData>
        </a:graphic>
      </p:graphicFrame>
      <p:sp>
        <p:nvSpPr>
          <p:cNvPr id="5" name="Slide Number Placeholder 4">
            <a:extLst>
              <a:ext uri="{FF2B5EF4-FFF2-40B4-BE49-F238E27FC236}">
                <a16:creationId xmlns:a16="http://schemas.microsoft.com/office/drawing/2014/main" id="{B7CC4633-359F-CF7F-9A2F-82C942CF466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869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A61C-2454-0190-D811-0D7FD23D37A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D410ED7-0BE8-B0EC-A25A-85E741917004}"/>
              </a:ext>
            </a:extLst>
          </p:cNvPr>
          <p:cNvSpPr>
            <a:spLocks noGrp="1"/>
          </p:cNvSpPr>
          <p:nvPr>
            <p:ph type="title"/>
          </p:nvPr>
        </p:nvSpPr>
        <p:spPr>
          <a:xfrm>
            <a:off x="341746" y="273811"/>
            <a:ext cx="11111346" cy="662782"/>
          </a:xfrm>
        </p:spPr>
        <p:txBody>
          <a:bodyPr lIns="91440" tIns="45720" rIns="91440" bIns="45720" anchor="t"/>
          <a:lstStyle/>
          <a:p>
            <a:r>
              <a:rPr lang="en-US" sz="3200">
                <a:latin typeface="Graphik"/>
              </a:rPr>
              <a:t>Units/Rounding Rule Example #1</a:t>
            </a:r>
            <a:endParaRPr lang="en-US" sz="3200"/>
          </a:p>
        </p:txBody>
      </p:sp>
      <p:sp>
        <p:nvSpPr>
          <p:cNvPr id="5" name="TextBox 4">
            <a:extLst>
              <a:ext uri="{FF2B5EF4-FFF2-40B4-BE49-F238E27FC236}">
                <a16:creationId xmlns:a16="http://schemas.microsoft.com/office/drawing/2014/main" id="{BB2EF5BA-CCB1-A7ED-4041-E5094A39FFDD}"/>
              </a:ext>
            </a:extLst>
          </p:cNvPr>
          <p:cNvSpPr txBox="1"/>
          <p:nvPr/>
        </p:nvSpPr>
        <p:spPr>
          <a:xfrm>
            <a:off x="342900" y="990600"/>
            <a:ext cx="11391900" cy="3139321"/>
          </a:xfrm>
          <a:prstGeom prst="rect">
            <a:avLst/>
          </a:prstGeom>
          <a:noFill/>
        </p:spPr>
        <p:txBody>
          <a:bodyPr wrap="square" lIns="91440" tIns="45720" rIns="91440" bIns="45720" rtlCol="0" anchor="t">
            <a:spAutoFit/>
          </a:bodyPr>
          <a:lstStyle/>
          <a:p>
            <a:r>
              <a:rPr lang="en-US" b="1">
                <a:latin typeface="Graphik"/>
                <a:ea typeface="Lato"/>
                <a:cs typeface="Lato"/>
              </a:rPr>
              <a:t>Example of units calculation and rounding 15 minute services - Rounding Down</a:t>
            </a:r>
          </a:p>
          <a:p>
            <a:endParaRPr lang="en-US">
              <a:latin typeface="Graphik"/>
              <a:ea typeface="Lato"/>
              <a:cs typeface="Lato"/>
            </a:endParaRPr>
          </a:p>
          <a:p>
            <a:r>
              <a:rPr lang="en-US">
                <a:latin typeface="Graphik"/>
                <a:ea typeface="Lato"/>
                <a:cs typeface="Lato"/>
              </a:rPr>
              <a:t>A visit with a 15 minute unit of measure G0156 (Services of HH Aide in Home Health Setting) has:</a:t>
            </a:r>
            <a:endParaRPr lang="en-US"/>
          </a:p>
          <a:p>
            <a:pPr marL="285750" indent="-285750">
              <a:buFont typeface="Arial" panose="020B0604020202020204" pitchFamily="34" charset="0"/>
              <a:buChar char="•"/>
            </a:pPr>
            <a:r>
              <a:rPr lang="en-US">
                <a:latin typeface="Graphik"/>
                <a:ea typeface="Lato"/>
                <a:cs typeface="Lato"/>
              </a:rPr>
              <a:t>Clock In Time at 1:08pm and a Clock Out Time at 2pm </a:t>
            </a:r>
          </a:p>
          <a:p>
            <a:pPr marL="285750" indent="-285750">
              <a:buFont typeface="Arial" panose="020B0604020202020204" pitchFamily="34" charset="0"/>
              <a:buChar char="•"/>
            </a:pPr>
            <a:r>
              <a:rPr lang="en-US">
                <a:latin typeface="Graphik"/>
                <a:ea typeface="Lato"/>
                <a:cs typeface="Lato"/>
              </a:rPr>
              <a:t>The total duration for this visit is 52 and therefore 3 units</a:t>
            </a:r>
          </a:p>
          <a:p>
            <a:pPr marL="285750" indent="-285750">
              <a:buFont typeface="Arial" panose="020B0604020202020204" pitchFamily="34" charset="0"/>
              <a:buChar char="•"/>
            </a:pPr>
            <a:r>
              <a:rPr lang="en-US">
                <a:ea typeface="Lato"/>
                <a:cs typeface="Lato"/>
              </a:rPr>
              <a:t>The total duration was rounded down to 3 units instead of 4 because the visit minutes were less than 53 minutes (see the table on the previous slide)</a:t>
            </a:r>
          </a:p>
          <a:p>
            <a:endParaRPr lang="en-US">
              <a:ea typeface="Lato"/>
              <a:cs typeface="Lato"/>
            </a:endParaRPr>
          </a:p>
          <a:p>
            <a:r>
              <a:rPr lang="en-US">
                <a:ea typeface="Lato"/>
                <a:cs typeface="Lato"/>
              </a:rPr>
              <a:t>The claim would need to have units that were 3 or less to match this visit.</a:t>
            </a:r>
          </a:p>
          <a:p>
            <a:endParaRPr lang="en-US">
              <a:ea typeface="Lato"/>
              <a:cs typeface="Lato"/>
            </a:endParaRPr>
          </a:p>
          <a:p>
            <a:endParaRPr lang="en-US">
              <a:ea typeface="Lato"/>
              <a:cs typeface="Lato"/>
            </a:endParaRPr>
          </a:p>
        </p:txBody>
      </p:sp>
      <p:sp>
        <p:nvSpPr>
          <p:cNvPr id="2" name="Slide Number Placeholder 4">
            <a:extLst>
              <a:ext uri="{FF2B5EF4-FFF2-40B4-BE49-F238E27FC236}">
                <a16:creationId xmlns:a16="http://schemas.microsoft.com/office/drawing/2014/main" id="{25348090-F89F-A91B-8871-918EB9AF0CF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 Placeholder 12">
            <a:extLst>
              <a:ext uri="{FF2B5EF4-FFF2-40B4-BE49-F238E27FC236}">
                <a16:creationId xmlns:a16="http://schemas.microsoft.com/office/drawing/2014/main" id="{7DF195D2-8726-D9F9-D3AF-F7A63A97A826}"/>
              </a:ext>
            </a:extLst>
          </p:cNvPr>
          <p:cNvSpPr txBox="1">
            <a:spLocks/>
          </p:cNvSpPr>
          <p:nvPr/>
        </p:nvSpPr>
        <p:spPr>
          <a:xfrm>
            <a:off x="341746" y="5629704"/>
            <a:ext cx="11391901"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ea typeface="Lato"/>
                <a:cs typeface="Lato"/>
              </a:rPr>
              <a:t>Note: </a:t>
            </a:r>
            <a:r>
              <a:rPr lang="en-US" sz="1400">
                <a:ea typeface="Lato"/>
                <a:cs typeface="Lato"/>
              </a:rPr>
              <a:t>The visit's total duration is rounded (not rounded at the individual clock in and clock out times).  </a:t>
            </a:r>
            <a:endParaRPr lang="en-US" sz="1400"/>
          </a:p>
        </p:txBody>
      </p:sp>
    </p:spTree>
    <p:extLst>
      <p:ext uri="{BB962C8B-B14F-4D97-AF65-F5344CB8AC3E}">
        <p14:creationId xmlns:p14="http://schemas.microsoft.com/office/powerpoint/2010/main" val="15482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DCC7-3CCA-CC75-BA93-7191C0AE60B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EEDEAAD-4741-3410-73D5-9E94DA3B9D3D}"/>
              </a:ext>
            </a:extLst>
          </p:cNvPr>
          <p:cNvSpPr>
            <a:spLocks noGrp="1"/>
          </p:cNvSpPr>
          <p:nvPr>
            <p:ph type="title"/>
          </p:nvPr>
        </p:nvSpPr>
        <p:spPr>
          <a:xfrm>
            <a:off x="341746" y="278207"/>
            <a:ext cx="11111346" cy="662782"/>
          </a:xfrm>
        </p:spPr>
        <p:txBody>
          <a:bodyPr lIns="91440" tIns="45720" rIns="91440" bIns="45720" anchor="t"/>
          <a:lstStyle/>
          <a:p>
            <a:r>
              <a:rPr lang="en-US" sz="3200">
                <a:latin typeface="Graphik"/>
              </a:rPr>
              <a:t>Units/Rounding Rule Example #2</a:t>
            </a:r>
            <a:endParaRPr lang="en-US" sz="3200"/>
          </a:p>
        </p:txBody>
      </p:sp>
      <p:sp>
        <p:nvSpPr>
          <p:cNvPr id="5" name="TextBox 4">
            <a:extLst>
              <a:ext uri="{FF2B5EF4-FFF2-40B4-BE49-F238E27FC236}">
                <a16:creationId xmlns:a16="http://schemas.microsoft.com/office/drawing/2014/main" id="{147046A8-B27E-E9A7-BD4F-EC216EE69BCC}"/>
              </a:ext>
            </a:extLst>
          </p:cNvPr>
          <p:cNvSpPr txBox="1"/>
          <p:nvPr/>
        </p:nvSpPr>
        <p:spPr>
          <a:xfrm>
            <a:off x="342900" y="989963"/>
            <a:ext cx="11390747" cy="3139321"/>
          </a:xfrm>
          <a:prstGeom prst="rect">
            <a:avLst/>
          </a:prstGeom>
          <a:noFill/>
        </p:spPr>
        <p:txBody>
          <a:bodyPr wrap="square" lIns="91440" tIns="45720" rIns="91440" bIns="45720" rtlCol="0" anchor="t">
            <a:spAutoFit/>
          </a:bodyPr>
          <a:lstStyle/>
          <a:p>
            <a:r>
              <a:rPr lang="en-US" b="1">
                <a:ea typeface="Lato"/>
                <a:cs typeface="Lato"/>
              </a:rPr>
              <a:t>Example of units calculation and rounding 15 minute services – Rounding Up</a:t>
            </a:r>
          </a:p>
          <a:p>
            <a:endParaRPr lang="en-US">
              <a:ea typeface="Lato"/>
              <a:cs typeface="Lato"/>
            </a:endParaRPr>
          </a:p>
          <a:p>
            <a:r>
              <a:rPr lang="en-US">
                <a:ea typeface="Lato"/>
                <a:cs typeface="Lato"/>
              </a:rPr>
              <a:t>A visit with a 15 minute unit of measure G0156 (Services of HH Aide in Home Health Setting) has:</a:t>
            </a:r>
            <a:endParaRPr lang="en-US"/>
          </a:p>
          <a:p>
            <a:pPr marL="285750" indent="-285750">
              <a:buFont typeface="Arial" panose="020B0604020202020204" pitchFamily="34" charset="0"/>
              <a:buChar char="•"/>
            </a:pPr>
            <a:r>
              <a:rPr lang="en-US">
                <a:ea typeface="Lato"/>
                <a:cs typeface="Lato"/>
              </a:rPr>
              <a:t>Clock In Time at 1:06pm and a Clock Out Time at 2pm </a:t>
            </a:r>
          </a:p>
          <a:p>
            <a:pPr marL="285750" indent="-285750">
              <a:buFont typeface="Arial" panose="020B0604020202020204" pitchFamily="34" charset="0"/>
              <a:buChar char="•"/>
            </a:pPr>
            <a:r>
              <a:rPr lang="en-US">
                <a:ea typeface="Lato"/>
                <a:cs typeface="Lato"/>
              </a:rPr>
              <a:t>The total duration for this visit is 54 and therefore 4 units</a:t>
            </a:r>
          </a:p>
          <a:p>
            <a:pPr marL="285750" indent="-285750">
              <a:buFont typeface="Arial" panose="020B0604020202020204" pitchFamily="34" charset="0"/>
              <a:buChar char="•"/>
            </a:pPr>
            <a:r>
              <a:rPr lang="en-US">
                <a:ea typeface="Lato"/>
                <a:cs typeface="Lato"/>
              </a:rPr>
              <a:t>The total duration was rounded up to 4 units even though the visit was less than an hour as the visit minutes were greater than or equal to 53 minutes (see the table on the previous slide)</a:t>
            </a:r>
            <a:endParaRPr lang="en-US"/>
          </a:p>
          <a:p>
            <a:endParaRPr lang="en-US">
              <a:ea typeface="Lato"/>
              <a:cs typeface="Lato"/>
            </a:endParaRPr>
          </a:p>
          <a:p>
            <a:r>
              <a:rPr lang="en-US">
                <a:ea typeface="Lato"/>
                <a:cs typeface="Lato"/>
              </a:rPr>
              <a:t>The claim would need to have units of 4 or less to match this visit.</a:t>
            </a:r>
          </a:p>
          <a:p>
            <a:endParaRPr lang="en-US">
              <a:ea typeface="Lato"/>
              <a:cs typeface="Lato"/>
            </a:endParaRPr>
          </a:p>
          <a:p>
            <a:endParaRPr lang="en-US">
              <a:ea typeface="Lato"/>
              <a:cs typeface="Lato"/>
            </a:endParaRPr>
          </a:p>
        </p:txBody>
      </p:sp>
      <p:sp>
        <p:nvSpPr>
          <p:cNvPr id="4" name="Text Placeholder 12">
            <a:extLst>
              <a:ext uri="{FF2B5EF4-FFF2-40B4-BE49-F238E27FC236}">
                <a16:creationId xmlns:a16="http://schemas.microsoft.com/office/drawing/2014/main" id="{A2C204DE-D6C1-5234-CBBB-DCED35354CCE}"/>
              </a:ext>
            </a:extLst>
          </p:cNvPr>
          <p:cNvSpPr txBox="1">
            <a:spLocks/>
          </p:cNvSpPr>
          <p:nvPr/>
        </p:nvSpPr>
        <p:spPr>
          <a:xfrm>
            <a:off x="341746" y="5629704"/>
            <a:ext cx="11391901"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ea typeface="Lato"/>
                <a:cs typeface="Lato"/>
              </a:rPr>
              <a:t>Note: </a:t>
            </a:r>
            <a:r>
              <a:rPr lang="en-US" sz="1400">
                <a:ea typeface="Lato"/>
                <a:cs typeface="Lato"/>
              </a:rPr>
              <a:t>The visit's total duration is rounded (not rounded at the individual clock in and clock out times).  </a:t>
            </a:r>
            <a:endParaRPr lang="en-US" sz="1400"/>
          </a:p>
        </p:txBody>
      </p:sp>
      <p:sp>
        <p:nvSpPr>
          <p:cNvPr id="2" name="Slide Number Placeholder 4">
            <a:extLst>
              <a:ext uri="{FF2B5EF4-FFF2-40B4-BE49-F238E27FC236}">
                <a16:creationId xmlns:a16="http://schemas.microsoft.com/office/drawing/2014/main" id="{F037197A-7CCA-7995-4633-12D00FE19DF3}"/>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00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B608-08F8-D751-E8AC-FCEE9A592C2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BFF7DE2-53AE-1784-FCFE-CA6AA3A81A62}"/>
              </a:ext>
            </a:extLst>
          </p:cNvPr>
          <p:cNvSpPr>
            <a:spLocks noGrp="1"/>
          </p:cNvSpPr>
          <p:nvPr>
            <p:ph type="title"/>
          </p:nvPr>
        </p:nvSpPr>
        <p:spPr>
          <a:xfrm>
            <a:off x="341746" y="273811"/>
            <a:ext cx="11111346" cy="662782"/>
          </a:xfrm>
        </p:spPr>
        <p:txBody>
          <a:bodyPr lIns="91440" tIns="45720" rIns="91440" bIns="45720" anchor="t"/>
          <a:lstStyle/>
          <a:p>
            <a:r>
              <a:rPr lang="en-US" sz="3200">
                <a:latin typeface="Graphik"/>
              </a:rPr>
              <a:t>Units/Rounding Rule Example #3</a:t>
            </a:r>
            <a:endParaRPr lang="en-US" sz="3200"/>
          </a:p>
        </p:txBody>
      </p:sp>
      <p:sp>
        <p:nvSpPr>
          <p:cNvPr id="5" name="TextBox 4">
            <a:extLst>
              <a:ext uri="{FF2B5EF4-FFF2-40B4-BE49-F238E27FC236}">
                <a16:creationId xmlns:a16="http://schemas.microsoft.com/office/drawing/2014/main" id="{8A644EE6-672C-EE71-04C9-5C5A012771C7}"/>
              </a:ext>
            </a:extLst>
          </p:cNvPr>
          <p:cNvSpPr txBox="1"/>
          <p:nvPr/>
        </p:nvSpPr>
        <p:spPr>
          <a:xfrm>
            <a:off x="342900" y="967365"/>
            <a:ext cx="11391900" cy="3416320"/>
          </a:xfrm>
          <a:prstGeom prst="rect">
            <a:avLst/>
          </a:prstGeom>
          <a:noFill/>
        </p:spPr>
        <p:txBody>
          <a:bodyPr wrap="square" lIns="91440" tIns="45720" rIns="91440" bIns="45720" rtlCol="0" anchor="t">
            <a:spAutoFit/>
          </a:bodyPr>
          <a:lstStyle/>
          <a:p>
            <a:r>
              <a:rPr lang="en-US" b="1">
                <a:ea typeface="Lato"/>
                <a:cs typeface="Lato"/>
              </a:rPr>
              <a:t>Some services are always 1 unit regardless of the duration of the visit per existing State billing policies. </a:t>
            </a:r>
          </a:p>
          <a:p>
            <a:endParaRPr lang="en-US" b="1">
              <a:ea typeface="Lato"/>
              <a:cs typeface="Lato"/>
            </a:endParaRPr>
          </a:p>
          <a:p>
            <a:r>
              <a:rPr lang="en-US" b="1">
                <a:ea typeface="Lato"/>
                <a:cs typeface="Lato"/>
              </a:rPr>
              <a:t>Example of units calculation for a Per Diem/Visit Based service</a:t>
            </a:r>
            <a:endParaRPr lang="en-US"/>
          </a:p>
          <a:p>
            <a:endParaRPr lang="en-US">
              <a:ea typeface="Lato"/>
              <a:cs typeface="Lato"/>
            </a:endParaRPr>
          </a:p>
          <a:p>
            <a:r>
              <a:rPr lang="en-US">
                <a:ea typeface="Lato"/>
                <a:cs typeface="Lato"/>
              </a:rPr>
              <a:t>A visit with a Per Diem/Per Visit unit of measure S9131 (</a:t>
            </a:r>
            <a:r>
              <a:rPr lang="en-US">
                <a:ea typeface="+mn-lt"/>
                <a:cs typeface="+mn-lt"/>
              </a:rPr>
              <a:t>ABI-MFP - Physical Therapy</a:t>
            </a:r>
            <a:r>
              <a:rPr lang="en-US">
                <a:ea typeface="Lato"/>
                <a:cs typeface="Lato"/>
              </a:rPr>
              <a:t>) has:</a:t>
            </a:r>
          </a:p>
          <a:p>
            <a:pPr marL="285750" indent="-285750">
              <a:buFont typeface="Arial" panose="020B0604020202020204" pitchFamily="34" charset="0"/>
              <a:buChar char="•"/>
            </a:pPr>
            <a:r>
              <a:rPr lang="en-US">
                <a:ea typeface="Lato"/>
                <a:cs typeface="Lato"/>
              </a:rPr>
              <a:t>Clock In Time at 9:12am and a Clock Out Time at 10:47pm. The total duration for this visit is 95 minutes, but since it is a per visit service, the unit is 1 regardless of the total duration length.</a:t>
            </a:r>
          </a:p>
          <a:p>
            <a:endParaRPr lang="en-US">
              <a:ea typeface="Lato"/>
              <a:cs typeface="Lato"/>
            </a:endParaRPr>
          </a:p>
          <a:p>
            <a:r>
              <a:rPr lang="en-US">
                <a:ea typeface="Lato"/>
                <a:cs typeface="Lato"/>
              </a:rPr>
              <a:t>The claim would have 1 unit and the visit would have 1 unit and the claim and visit would match.</a:t>
            </a:r>
          </a:p>
          <a:p>
            <a:endParaRPr lang="en-US">
              <a:ea typeface="Lato"/>
              <a:cs typeface="Lato"/>
            </a:endParaRPr>
          </a:p>
          <a:p>
            <a:endParaRPr lang="en-US">
              <a:ea typeface="+mn-lt"/>
              <a:cs typeface="+mn-lt"/>
            </a:endParaRPr>
          </a:p>
        </p:txBody>
      </p:sp>
      <p:sp>
        <p:nvSpPr>
          <p:cNvPr id="2" name="Slide Number Placeholder 4">
            <a:extLst>
              <a:ext uri="{FF2B5EF4-FFF2-40B4-BE49-F238E27FC236}">
                <a16:creationId xmlns:a16="http://schemas.microsoft.com/office/drawing/2014/main" id="{99E72BA6-A9EB-40C5-73AB-CD7D4392319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3075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A305-78B7-7CEF-3092-0E7425B1363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9D7F895-7B06-311B-C843-19E83554B1EC}"/>
              </a:ext>
            </a:extLst>
          </p:cNvPr>
          <p:cNvSpPr>
            <a:spLocks noGrp="1"/>
          </p:cNvSpPr>
          <p:nvPr>
            <p:ph type="title"/>
          </p:nvPr>
        </p:nvSpPr>
        <p:spPr>
          <a:xfrm>
            <a:off x="341746" y="278207"/>
            <a:ext cx="11111346" cy="662782"/>
          </a:xfrm>
        </p:spPr>
        <p:txBody>
          <a:bodyPr lIns="91440" tIns="45720" rIns="91440" bIns="45720" anchor="t"/>
          <a:lstStyle/>
          <a:p>
            <a:r>
              <a:rPr lang="en-US" sz="3200">
                <a:latin typeface="Graphik"/>
              </a:rPr>
              <a:t>EVV Per Diem/Per Visit Based Service Codes</a:t>
            </a:r>
            <a:endParaRPr lang="en-US" sz="3200"/>
          </a:p>
        </p:txBody>
      </p:sp>
      <p:graphicFrame>
        <p:nvGraphicFramePr>
          <p:cNvPr id="4" name="Table 3">
            <a:extLst>
              <a:ext uri="{FF2B5EF4-FFF2-40B4-BE49-F238E27FC236}">
                <a16:creationId xmlns:a16="http://schemas.microsoft.com/office/drawing/2014/main" id="{7164C684-7BEA-C43B-584A-4FF2DC1AC033}"/>
              </a:ext>
            </a:extLst>
          </p:cNvPr>
          <p:cNvGraphicFramePr>
            <a:graphicFrameLocks noGrp="1"/>
          </p:cNvGraphicFramePr>
          <p:nvPr>
            <p:extLst>
              <p:ext uri="{D42A27DB-BD31-4B8C-83A1-F6EECF244321}">
                <p14:modId xmlns:p14="http://schemas.microsoft.com/office/powerpoint/2010/main" val="3466027584"/>
              </p:ext>
            </p:extLst>
          </p:nvPr>
        </p:nvGraphicFramePr>
        <p:xfrm>
          <a:off x="342900" y="990600"/>
          <a:ext cx="11391900" cy="5791200"/>
        </p:xfrm>
        <a:graphic>
          <a:graphicData uri="http://schemas.openxmlformats.org/drawingml/2006/table">
            <a:tbl>
              <a:tblPr firstRow="1" bandRow="1">
                <a:tableStyleId>{5940675A-B579-460E-94D1-54222C63F5DA}</a:tableStyleId>
              </a:tblPr>
              <a:tblGrid>
                <a:gridCol w="3180070">
                  <a:extLst>
                    <a:ext uri="{9D8B030D-6E8A-4147-A177-3AD203B41FA5}">
                      <a16:colId xmlns:a16="http://schemas.microsoft.com/office/drawing/2014/main" val="3209597721"/>
                    </a:ext>
                  </a:extLst>
                </a:gridCol>
                <a:gridCol w="8211830">
                  <a:extLst>
                    <a:ext uri="{9D8B030D-6E8A-4147-A177-3AD203B41FA5}">
                      <a16:colId xmlns:a16="http://schemas.microsoft.com/office/drawing/2014/main" val="989193197"/>
                    </a:ext>
                  </a:extLst>
                </a:gridCol>
              </a:tblGrid>
              <a:tr h="242026">
                <a:tc>
                  <a:txBody>
                    <a:bodyPr/>
                    <a:lstStyle/>
                    <a:p>
                      <a:pPr algn="ctr">
                        <a:buNone/>
                      </a:pPr>
                      <a:r>
                        <a:rPr lang="en-US" sz="1400" b="1" u="none" strike="noStrike">
                          <a:solidFill>
                            <a:schemeClr val="bg1"/>
                          </a:solidFill>
                          <a:effectLst/>
                        </a:rPr>
                        <a:t>Sandata Service Code</a:t>
                      </a:r>
                    </a:p>
                  </a:txBody>
                  <a:tcPr marL="45720" marR="45720" anchor="ctr">
                    <a:solidFill>
                      <a:srgbClr val="274E88"/>
                    </a:solidFill>
                  </a:tcPr>
                </a:tc>
                <a:tc>
                  <a:txBody>
                    <a:bodyPr/>
                    <a:lstStyle/>
                    <a:p>
                      <a:pPr algn="ctr">
                        <a:buNone/>
                      </a:pPr>
                      <a:r>
                        <a:rPr lang="en-US" sz="1400" b="1" u="none" strike="noStrike">
                          <a:solidFill>
                            <a:schemeClr val="bg1"/>
                          </a:solidFill>
                          <a:effectLst/>
                        </a:rPr>
                        <a:t>Service Description</a:t>
                      </a:r>
                    </a:p>
                  </a:txBody>
                  <a:tcPr marL="45720" marR="45720" anchor="ctr">
                    <a:solidFill>
                      <a:srgbClr val="274E88"/>
                    </a:solidFill>
                  </a:tcPr>
                </a:tc>
                <a:extLst>
                  <a:ext uri="{0D108BD9-81ED-4DB2-BD59-A6C34878D82A}">
                    <a16:rowId xmlns:a16="http://schemas.microsoft.com/office/drawing/2014/main" val="3092123740"/>
                  </a:ext>
                </a:extLst>
              </a:tr>
              <a:tr h="242026">
                <a:tc>
                  <a:txBody>
                    <a:bodyPr/>
                    <a:lstStyle/>
                    <a:p>
                      <a:pPr>
                        <a:buNone/>
                      </a:pPr>
                      <a:r>
                        <a:rPr lang="en-US" sz="1400" u="none" strike="noStrike">
                          <a:solidFill>
                            <a:schemeClr val="tx1"/>
                          </a:solidFill>
                          <a:effectLst/>
                        </a:rPr>
                        <a:t>T1503</a:t>
                      </a:r>
                    </a:p>
                  </a:txBody>
                  <a:tcPr marL="45720" marR="45720" anchor="ctr"/>
                </a:tc>
                <a:tc>
                  <a:txBody>
                    <a:bodyPr/>
                    <a:lstStyle/>
                    <a:p>
                      <a:pPr>
                        <a:buNone/>
                      </a:pPr>
                      <a:r>
                        <a:rPr lang="en-US" sz="1400" u="none" strike="noStrike">
                          <a:solidFill>
                            <a:schemeClr val="tx1"/>
                          </a:solidFill>
                          <a:effectLst/>
                        </a:rPr>
                        <a:t>Administration of Medication Other than Oral and/or Injectable</a:t>
                      </a:r>
                    </a:p>
                  </a:txBody>
                  <a:tcPr marL="45720" marR="45720" anchor="ctr"/>
                </a:tc>
                <a:extLst>
                  <a:ext uri="{0D108BD9-81ED-4DB2-BD59-A6C34878D82A}">
                    <a16:rowId xmlns:a16="http://schemas.microsoft.com/office/drawing/2014/main" val="363106055"/>
                  </a:ext>
                </a:extLst>
              </a:tr>
              <a:tr h="242026">
                <a:tc>
                  <a:txBody>
                    <a:bodyPr/>
                    <a:lstStyle/>
                    <a:p>
                      <a:pPr>
                        <a:buNone/>
                      </a:pPr>
                      <a:r>
                        <a:rPr lang="en-US" sz="1400" u="none" strike="noStrike">
                          <a:solidFill>
                            <a:schemeClr val="tx1"/>
                          </a:solidFill>
                          <a:effectLst/>
                        </a:rPr>
                        <a:t>T1502</a:t>
                      </a:r>
                    </a:p>
                  </a:txBody>
                  <a:tcPr marL="45720" marR="45720" anchor="ctr"/>
                </a:tc>
                <a:tc>
                  <a:txBody>
                    <a:bodyPr/>
                    <a:lstStyle/>
                    <a:p>
                      <a:pPr>
                        <a:buNone/>
                      </a:pPr>
                      <a:r>
                        <a:rPr lang="en-US" sz="1400" u="none" strike="noStrike">
                          <a:solidFill>
                            <a:schemeClr val="tx1"/>
                          </a:solidFill>
                          <a:effectLst/>
                        </a:rPr>
                        <a:t>Admin of Oral, Intramuscular, Subcutaneous Med</a:t>
                      </a:r>
                    </a:p>
                  </a:txBody>
                  <a:tcPr marL="45720" marR="45720" anchor="ctr"/>
                </a:tc>
                <a:extLst>
                  <a:ext uri="{0D108BD9-81ED-4DB2-BD59-A6C34878D82A}">
                    <a16:rowId xmlns:a16="http://schemas.microsoft.com/office/drawing/2014/main" val="2480430795"/>
                  </a:ext>
                </a:extLst>
              </a:tr>
              <a:tr h="242026">
                <a:tc>
                  <a:txBody>
                    <a:bodyPr/>
                    <a:lstStyle/>
                    <a:p>
                      <a:pPr>
                        <a:buNone/>
                      </a:pPr>
                      <a:r>
                        <a:rPr lang="en-US" sz="1400" u="none" strike="noStrike">
                          <a:solidFill>
                            <a:schemeClr val="tx1"/>
                          </a:solidFill>
                          <a:effectLst/>
                        </a:rPr>
                        <a:t>T1502_GT</a:t>
                      </a:r>
                    </a:p>
                  </a:txBody>
                  <a:tcPr marL="45720" marR="45720" anchor="ctr"/>
                </a:tc>
                <a:tc>
                  <a:txBody>
                    <a:bodyPr/>
                    <a:lstStyle/>
                    <a:p>
                      <a:pPr>
                        <a:buNone/>
                      </a:pPr>
                      <a:r>
                        <a:rPr lang="en-US" sz="1400" u="none" strike="noStrike">
                          <a:solidFill>
                            <a:schemeClr val="tx1"/>
                          </a:solidFill>
                          <a:effectLst/>
                        </a:rPr>
                        <a:t>Telehealth-Admin of Oral Med</a:t>
                      </a:r>
                    </a:p>
                  </a:txBody>
                  <a:tcPr marL="45720" marR="45720" anchor="ctr"/>
                </a:tc>
                <a:extLst>
                  <a:ext uri="{0D108BD9-81ED-4DB2-BD59-A6C34878D82A}">
                    <a16:rowId xmlns:a16="http://schemas.microsoft.com/office/drawing/2014/main" val="4196708826"/>
                  </a:ext>
                </a:extLst>
              </a:tr>
              <a:tr h="242026">
                <a:tc>
                  <a:txBody>
                    <a:bodyPr/>
                    <a:lstStyle/>
                    <a:p>
                      <a:pPr>
                        <a:buNone/>
                      </a:pPr>
                      <a:r>
                        <a:rPr lang="en-US" sz="1400" u="none" strike="noStrike">
                          <a:solidFill>
                            <a:schemeClr val="tx1"/>
                          </a:solidFill>
                          <a:effectLst/>
                        </a:rPr>
                        <a:t>S9129_UB</a:t>
                      </a:r>
                    </a:p>
                  </a:txBody>
                  <a:tcPr marL="45720" marR="45720" anchor="ctr"/>
                </a:tc>
                <a:tc>
                  <a:txBody>
                    <a:bodyPr/>
                    <a:lstStyle/>
                    <a:p>
                      <a:pPr>
                        <a:buNone/>
                      </a:pPr>
                      <a:r>
                        <a:rPr lang="en-US" sz="1400" u="none" strike="noStrike">
                          <a:solidFill>
                            <a:schemeClr val="tx1"/>
                          </a:solidFill>
                          <a:effectLst/>
                        </a:rPr>
                        <a:t>Home Safety/Independence Evaluation by an OT</a:t>
                      </a:r>
                    </a:p>
                  </a:txBody>
                  <a:tcPr marL="45720" marR="45720" anchor="ctr"/>
                </a:tc>
                <a:extLst>
                  <a:ext uri="{0D108BD9-81ED-4DB2-BD59-A6C34878D82A}">
                    <a16:rowId xmlns:a16="http://schemas.microsoft.com/office/drawing/2014/main" val="2519298822"/>
                  </a:ext>
                </a:extLst>
              </a:tr>
              <a:tr h="242026">
                <a:tc>
                  <a:txBody>
                    <a:bodyPr/>
                    <a:lstStyle/>
                    <a:p>
                      <a:pPr>
                        <a:buNone/>
                      </a:pPr>
                      <a:r>
                        <a:rPr lang="en-US" sz="1400" u="none" strike="noStrike">
                          <a:solidFill>
                            <a:schemeClr val="tx1"/>
                          </a:solidFill>
                          <a:effectLst/>
                        </a:rPr>
                        <a:t>H0043</a:t>
                      </a:r>
                    </a:p>
                  </a:txBody>
                  <a:tcPr marL="45720" marR="45720" anchor="ctr"/>
                </a:tc>
                <a:tc>
                  <a:txBody>
                    <a:bodyPr/>
                    <a:lstStyle/>
                    <a:p>
                      <a:pPr>
                        <a:buNone/>
                      </a:pPr>
                      <a:r>
                        <a:rPr lang="en-US" sz="1400" u="none" strike="noStrike">
                          <a:solidFill>
                            <a:schemeClr val="tx1"/>
                          </a:solidFill>
                          <a:effectLst/>
                        </a:rPr>
                        <a:t>GAFC - Per Diem Visit</a:t>
                      </a:r>
                    </a:p>
                  </a:txBody>
                  <a:tcPr marL="45720" marR="45720" anchor="ctr"/>
                </a:tc>
                <a:extLst>
                  <a:ext uri="{0D108BD9-81ED-4DB2-BD59-A6C34878D82A}">
                    <a16:rowId xmlns:a16="http://schemas.microsoft.com/office/drawing/2014/main" val="948523345"/>
                  </a:ext>
                </a:extLst>
              </a:tr>
              <a:tr h="242026">
                <a:tc>
                  <a:txBody>
                    <a:bodyPr/>
                    <a:lstStyle/>
                    <a:p>
                      <a:pPr>
                        <a:buNone/>
                      </a:pPr>
                      <a:r>
                        <a:rPr lang="en-US" sz="1400" u="none" strike="noStrike">
                          <a:solidFill>
                            <a:schemeClr val="tx1"/>
                          </a:solidFill>
                          <a:effectLst/>
                        </a:rPr>
                        <a:t>G0493</a:t>
                      </a:r>
                    </a:p>
                  </a:txBody>
                  <a:tcPr marL="45720" marR="45720" anchor="ctr"/>
                </a:tc>
                <a:tc>
                  <a:txBody>
                    <a:bodyPr/>
                    <a:lstStyle/>
                    <a:p>
                      <a:pPr>
                        <a:buNone/>
                      </a:pPr>
                      <a:r>
                        <a:rPr lang="en-US" sz="1400" u="none" strike="noStrike">
                          <a:solidFill>
                            <a:schemeClr val="tx1"/>
                          </a:solidFill>
                          <a:effectLst/>
                        </a:rPr>
                        <a:t>HH - RN Observation and Assessment Visit HH ADL Only </a:t>
                      </a:r>
                    </a:p>
                  </a:txBody>
                  <a:tcPr marL="45720" marR="45720" anchor="ctr"/>
                </a:tc>
                <a:extLst>
                  <a:ext uri="{0D108BD9-81ED-4DB2-BD59-A6C34878D82A}">
                    <a16:rowId xmlns:a16="http://schemas.microsoft.com/office/drawing/2014/main" val="2633225683"/>
                  </a:ext>
                </a:extLst>
              </a:tr>
              <a:tr h="242026">
                <a:tc>
                  <a:txBody>
                    <a:bodyPr/>
                    <a:lstStyle/>
                    <a:p>
                      <a:pPr>
                        <a:buNone/>
                      </a:pPr>
                      <a:r>
                        <a:rPr lang="en-US" sz="1400" u="none" strike="noStrike">
                          <a:solidFill>
                            <a:schemeClr val="tx1"/>
                          </a:solidFill>
                          <a:effectLst/>
                        </a:rPr>
                        <a:t>G0300</a:t>
                      </a:r>
                    </a:p>
                  </a:txBody>
                  <a:tcPr marL="45720" marR="45720" anchor="ctr"/>
                </a:tc>
                <a:tc>
                  <a:txBody>
                    <a:bodyPr/>
                    <a:lstStyle/>
                    <a:p>
                      <a:pPr>
                        <a:buNone/>
                      </a:pPr>
                      <a:r>
                        <a:rPr lang="en-US" sz="1400" u="none" strike="noStrike">
                          <a:solidFill>
                            <a:schemeClr val="tx1"/>
                          </a:solidFill>
                          <a:effectLst/>
                        </a:rPr>
                        <a:t>Direct Skilled Nursing Services of an LPN</a:t>
                      </a:r>
                    </a:p>
                  </a:txBody>
                  <a:tcPr marL="45720" marR="45720" anchor="ctr"/>
                </a:tc>
                <a:extLst>
                  <a:ext uri="{0D108BD9-81ED-4DB2-BD59-A6C34878D82A}">
                    <a16:rowId xmlns:a16="http://schemas.microsoft.com/office/drawing/2014/main" val="1286729725"/>
                  </a:ext>
                </a:extLst>
              </a:tr>
              <a:tr h="242026">
                <a:tc>
                  <a:txBody>
                    <a:bodyPr/>
                    <a:lstStyle/>
                    <a:p>
                      <a:pPr>
                        <a:buNone/>
                      </a:pPr>
                      <a:r>
                        <a:rPr lang="en-US" sz="1400" u="none" strike="noStrike">
                          <a:solidFill>
                            <a:schemeClr val="tx1"/>
                          </a:solidFill>
                          <a:effectLst/>
                        </a:rPr>
                        <a:t>G0300_UB</a:t>
                      </a:r>
                    </a:p>
                  </a:txBody>
                  <a:tcPr marL="45720" marR="45720" anchor="ctr"/>
                </a:tc>
                <a:tc>
                  <a:txBody>
                    <a:bodyPr/>
                    <a:lstStyle/>
                    <a:p>
                      <a:pPr>
                        <a:buNone/>
                      </a:pPr>
                      <a:r>
                        <a:rPr lang="en-US" sz="1400" u="none" strike="noStrike">
                          <a:solidFill>
                            <a:schemeClr val="tx1"/>
                          </a:solidFill>
                          <a:effectLst/>
                        </a:rPr>
                        <a:t>Complex Care Training and Oversight by an LPN</a:t>
                      </a:r>
                    </a:p>
                  </a:txBody>
                  <a:tcPr marL="45720" marR="45720" anchor="ctr"/>
                </a:tc>
                <a:extLst>
                  <a:ext uri="{0D108BD9-81ED-4DB2-BD59-A6C34878D82A}">
                    <a16:rowId xmlns:a16="http://schemas.microsoft.com/office/drawing/2014/main" val="4243077055"/>
                  </a:ext>
                </a:extLst>
              </a:tr>
              <a:tr h="242026">
                <a:tc>
                  <a:txBody>
                    <a:bodyPr/>
                    <a:lstStyle/>
                    <a:p>
                      <a:pPr>
                        <a:buNone/>
                      </a:pPr>
                      <a:r>
                        <a:rPr lang="en-US" sz="1400" u="none" strike="noStrike">
                          <a:solidFill>
                            <a:schemeClr val="tx1"/>
                          </a:solidFill>
                          <a:effectLst/>
                        </a:rPr>
                        <a:t>G0300_GT</a:t>
                      </a:r>
                    </a:p>
                  </a:txBody>
                  <a:tcPr marL="45720" marR="45720" anchor="ctr"/>
                </a:tc>
                <a:tc>
                  <a:txBody>
                    <a:bodyPr/>
                    <a:lstStyle/>
                    <a:p>
                      <a:pPr>
                        <a:buNone/>
                      </a:pPr>
                      <a:r>
                        <a:rPr lang="en-US" sz="1400" u="none" strike="noStrike">
                          <a:solidFill>
                            <a:schemeClr val="tx1"/>
                          </a:solidFill>
                          <a:effectLst/>
                        </a:rPr>
                        <a:t>Telehealth-Direct Skilled Nursing Services of an LPN</a:t>
                      </a:r>
                    </a:p>
                  </a:txBody>
                  <a:tcPr marL="45720" marR="45720" anchor="ctr"/>
                </a:tc>
                <a:extLst>
                  <a:ext uri="{0D108BD9-81ED-4DB2-BD59-A6C34878D82A}">
                    <a16:rowId xmlns:a16="http://schemas.microsoft.com/office/drawing/2014/main" val="2876071037"/>
                  </a:ext>
                </a:extLst>
              </a:tr>
              <a:tr h="242026">
                <a:tc>
                  <a:txBody>
                    <a:bodyPr/>
                    <a:lstStyle/>
                    <a:p>
                      <a:pPr>
                        <a:buNone/>
                      </a:pPr>
                      <a:r>
                        <a:rPr lang="en-US" sz="1400" u="none" strike="noStrike">
                          <a:solidFill>
                            <a:schemeClr val="tx1"/>
                          </a:solidFill>
                          <a:effectLst/>
                        </a:rPr>
                        <a:t>G0299</a:t>
                      </a:r>
                    </a:p>
                  </a:txBody>
                  <a:tcPr marL="45720" marR="45720" anchor="ctr"/>
                </a:tc>
                <a:tc>
                  <a:txBody>
                    <a:bodyPr/>
                    <a:lstStyle/>
                    <a:p>
                      <a:pPr>
                        <a:buNone/>
                      </a:pPr>
                      <a:r>
                        <a:rPr lang="en-US" sz="1400" u="none" strike="noStrike">
                          <a:solidFill>
                            <a:schemeClr val="tx1"/>
                          </a:solidFill>
                          <a:effectLst/>
                        </a:rPr>
                        <a:t>Direct Skilled Nursing Services of an RN</a:t>
                      </a:r>
                    </a:p>
                  </a:txBody>
                  <a:tcPr marL="45720" marR="45720" anchor="ctr"/>
                </a:tc>
                <a:extLst>
                  <a:ext uri="{0D108BD9-81ED-4DB2-BD59-A6C34878D82A}">
                    <a16:rowId xmlns:a16="http://schemas.microsoft.com/office/drawing/2014/main" val="61053597"/>
                  </a:ext>
                </a:extLst>
              </a:tr>
              <a:tr h="242026">
                <a:tc>
                  <a:txBody>
                    <a:bodyPr/>
                    <a:lstStyle/>
                    <a:p>
                      <a:pPr>
                        <a:buNone/>
                      </a:pPr>
                      <a:r>
                        <a:rPr lang="en-US" sz="1400" u="none" strike="noStrike">
                          <a:solidFill>
                            <a:schemeClr val="tx1"/>
                          </a:solidFill>
                          <a:effectLst/>
                        </a:rPr>
                        <a:t>G0299_UB</a:t>
                      </a:r>
                    </a:p>
                  </a:txBody>
                  <a:tcPr marL="45720" marR="45720" anchor="ctr"/>
                </a:tc>
                <a:tc>
                  <a:txBody>
                    <a:bodyPr/>
                    <a:lstStyle/>
                    <a:p>
                      <a:pPr>
                        <a:buNone/>
                      </a:pPr>
                      <a:r>
                        <a:rPr lang="en-US" sz="1400" u="none" strike="noStrike">
                          <a:solidFill>
                            <a:schemeClr val="tx1"/>
                          </a:solidFill>
                          <a:effectLst/>
                        </a:rPr>
                        <a:t>Complex Care Training and Oversight by an RN</a:t>
                      </a:r>
                    </a:p>
                  </a:txBody>
                  <a:tcPr marL="45720" marR="45720" anchor="ctr"/>
                </a:tc>
                <a:extLst>
                  <a:ext uri="{0D108BD9-81ED-4DB2-BD59-A6C34878D82A}">
                    <a16:rowId xmlns:a16="http://schemas.microsoft.com/office/drawing/2014/main" val="3675970434"/>
                  </a:ext>
                </a:extLst>
              </a:tr>
              <a:tr h="242026">
                <a:tc>
                  <a:txBody>
                    <a:bodyPr/>
                    <a:lstStyle/>
                    <a:p>
                      <a:pPr>
                        <a:buNone/>
                      </a:pPr>
                      <a:r>
                        <a:rPr lang="en-US" sz="1400" u="none" strike="noStrike">
                          <a:solidFill>
                            <a:schemeClr val="tx1"/>
                          </a:solidFill>
                          <a:effectLst/>
                        </a:rPr>
                        <a:t>G0299_GT</a:t>
                      </a:r>
                    </a:p>
                  </a:txBody>
                  <a:tcPr marL="45720" marR="45720" anchor="ctr"/>
                </a:tc>
                <a:tc>
                  <a:txBody>
                    <a:bodyPr/>
                    <a:lstStyle/>
                    <a:p>
                      <a:pPr>
                        <a:buNone/>
                      </a:pPr>
                      <a:r>
                        <a:rPr lang="en-US" sz="1400" u="none" strike="noStrike">
                          <a:solidFill>
                            <a:schemeClr val="tx1"/>
                          </a:solidFill>
                          <a:effectLst/>
                        </a:rPr>
                        <a:t>Telehealth-Direct Skilled Nursing Services of an RN</a:t>
                      </a:r>
                    </a:p>
                  </a:txBody>
                  <a:tcPr marL="45720" marR="45720" anchor="ctr"/>
                </a:tc>
                <a:extLst>
                  <a:ext uri="{0D108BD9-81ED-4DB2-BD59-A6C34878D82A}">
                    <a16:rowId xmlns:a16="http://schemas.microsoft.com/office/drawing/2014/main" val="2053279235"/>
                  </a:ext>
                </a:extLst>
              </a:tr>
              <a:tr h="242026">
                <a:tc>
                  <a:txBody>
                    <a:bodyPr/>
                    <a:lstStyle/>
                    <a:p>
                      <a:pPr>
                        <a:buNone/>
                      </a:pPr>
                      <a:r>
                        <a:rPr lang="en-US" sz="1400" u="none" strike="noStrike">
                          <a:solidFill>
                            <a:schemeClr val="tx1"/>
                          </a:solidFill>
                          <a:effectLst/>
                        </a:rPr>
                        <a:t>G0153</a:t>
                      </a:r>
                    </a:p>
                  </a:txBody>
                  <a:tcPr marL="45720" marR="45720" anchor="ctr"/>
                </a:tc>
                <a:tc>
                  <a:txBody>
                    <a:bodyPr/>
                    <a:lstStyle/>
                    <a:p>
                      <a:pPr>
                        <a:buNone/>
                      </a:pPr>
                      <a:r>
                        <a:rPr lang="en-US" sz="1400" u="none" strike="noStrike">
                          <a:solidFill>
                            <a:schemeClr val="tx1"/>
                          </a:solidFill>
                          <a:effectLst/>
                        </a:rPr>
                        <a:t>Speech Language Pathologist in Home Health Setting</a:t>
                      </a:r>
                    </a:p>
                  </a:txBody>
                  <a:tcPr marL="45720" marR="45720" anchor="ctr"/>
                </a:tc>
                <a:extLst>
                  <a:ext uri="{0D108BD9-81ED-4DB2-BD59-A6C34878D82A}">
                    <a16:rowId xmlns:a16="http://schemas.microsoft.com/office/drawing/2014/main" val="3296485427"/>
                  </a:ext>
                </a:extLst>
              </a:tr>
              <a:tr h="242026">
                <a:tc>
                  <a:txBody>
                    <a:bodyPr/>
                    <a:lstStyle/>
                    <a:p>
                      <a:pPr>
                        <a:buNone/>
                      </a:pPr>
                      <a:r>
                        <a:rPr lang="en-US" sz="1400" u="none" strike="noStrike">
                          <a:solidFill>
                            <a:schemeClr val="tx1"/>
                          </a:solidFill>
                          <a:effectLst/>
                        </a:rPr>
                        <a:t>G0152</a:t>
                      </a:r>
                    </a:p>
                  </a:txBody>
                  <a:tcPr marL="45720" marR="45720" anchor="ctr"/>
                </a:tc>
                <a:tc>
                  <a:txBody>
                    <a:bodyPr/>
                    <a:lstStyle/>
                    <a:p>
                      <a:pPr>
                        <a:buNone/>
                      </a:pPr>
                      <a:r>
                        <a:rPr lang="en-US" sz="1400" u="none" strike="noStrike">
                          <a:solidFill>
                            <a:schemeClr val="tx1"/>
                          </a:solidFill>
                          <a:effectLst/>
                        </a:rPr>
                        <a:t>Occupational Therapist in Home Health Setting</a:t>
                      </a:r>
                    </a:p>
                  </a:txBody>
                  <a:tcPr marL="45720" marR="45720" anchor="ctr"/>
                </a:tc>
                <a:extLst>
                  <a:ext uri="{0D108BD9-81ED-4DB2-BD59-A6C34878D82A}">
                    <a16:rowId xmlns:a16="http://schemas.microsoft.com/office/drawing/2014/main" val="1121220575"/>
                  </a:ext>
                </a:extLst>
              </a:tr>
              <a:tr h="242026">
                <a:tc>
                  <a:txBody>
                    <a:bodyPr/>
                    <a:lstStyle/>
                    <a:p>
                      <a:pPr>
                        <a:buNone/>
                      </a:pPr>
                      <a:r>
                        <a:rPr lang="en-US" sz="1400" u="none" strike="noStrike">
                          <a:solidFill>
                            <a:schemeClr val="tx1"/>
                          </a:solidFill>
                          <a:effectLst/>
                        </a:rPr>
                        <a:t>G0151</a:t>
                      </a:r>
                    </a:p>
                  </a:txBody>
                  <a:tcPr marL="45720" marR="45720" anchor="ctr"/>
                </a:tc>
                <a:tc>
                  <a:txBody>
                    <a:bodyPr/>
                    <a:lstStyle/>
                    <a:p>
                      <a:pPr>
                        <a:buNone/>
                      </a:pPr>
                      <a:r>
                        <a:rPr lang="en-US" sz="1400" u="none" strike="noStrike">
                          <a:solidFill>
                            <a:schemeClr val="tx1"/>
                          </a:solidFill>
                          <a:effectLst/>
                        </a:rPr>
                        <a:t>Physical Therapist in Home Health Setting</a:t>
                      </a:r>
                    </a:p>
                  </a:txBody>
                  <a:tcPr marL="45720" marR="45720" anchor="ctr"/>
                </a:tc>
                <a:extLst>
                  <a:ext uri="{0D108BD9-81ED-4DB2-BD59-A6C34878D82A}">
                    <a16:rowId xmlns:a16="http://schemas.microsoft.com/office/drawing/2014/main" val="2777172898"/>
                  </a:ext>
                </a:extLst>
              </a:tr>
              <a:tr h="242026">
                <a:tc>
                  <a:txBody>
                    <a:bodyPr/>
                    <a:lstStyle/>
                    <a:p>
                      <a:pPr>
                        <a:buNone/>
                      </a:pPr>
                      <a:r>
                        <a:rPr lang="en-US" sz="1400" u="none" strike="noStrike">
                          <a:solidFill>
                            <a:schemeClr val="tx1"/>
                          </a:solidFill>
                          <a:effectLst/>
                        </a:rPr>
                        <a:t>S9129</a:t>
                      </a:r>
                    </a:p>
                  </a:txBody>
                  <a:tcPr marL="45720" marR="45720" anchor="ctr"/>
                </a:tc>
                <a:tc>
                  <a:txBody>
                    <a:bodyPr/>
                    <a:lstStyle/>
                    <a:p>
                      <a:pPr>
                        <a:buNone/>
                      </a:pPr>
                      <a:r>
                        <a:rPr lang="en-US" sz="1400" u="none" strike="noStrike">
                          <a:solidFill>
                            <a:schemeClr val="tx1"/>
                          </a:solidFill>
                          <a:effectLst/>
                        </a:rPr>
                        <a:t>ABI-MFP - Occupational Therapy</a:t>
                      </a:r>
                    </a:p>
                  </a:txBody>
                  <a:tcPr marL="45720" marR="45720" anchor="ctr"/>
                </a:tc>
                <a:extLst>
                  <a:ext uri="{0D108BD9-81ED-4DB2-BD59-A6C34878D82A}">
                    <a16:rowId xmlns:a16="http://schemas.microsoft.com/office/drawing/2014/main" val="875521691"/>
                  </a:ext>
                </a:extLst>
              </a:tr>
              <a:tr h="242026">
                <a:tc>
                  <a:txBody>
                    <a:bodyPr/>
                    <a:lstStyle/>
                    <a:p>
                      <a:pPr>
                        <a:buNone/>
                      </a:pPr>
                      <a:r>
                        <a:rPr lang="en-US" sz="1400" u="none" strike="noStrike">
                          <a:solidFill>
                            <a:schemeClr val="tx1"/>
                          </a:solidFill>
                          <a:effectLst/>
                        </a:rPr>
                        <a:t>S9131</a:t>
                      </a:r>
                    </a:p>
                  </a:txBody>
                  <a:tcPr marL="45720" marR="45720" anchor="ctr"/>
                </a:tc>
                <a:tc>
                  <a:txBody>
                    <a:bodyPr/>
                    <a:lstStyle/>
                    <a:p>
                      <a:pPr>
                        <a:buNone/>
                      </a:pPr>
                      <a:r>
                        <a:rPr lang="en-US" sz="1400" u="none" strike="noStrike">
                          <a:solidFill>
                            <a:schemeClr val="tx1"/>
                          </a:solidFill>
                          <a:effectLst/>
                        </a:rPr>
                        <a:t>ABI-MFP - Physical Therapy</a:t>
                      </a:r>
                    </a:p>
                  </a:txBody>
                  <a:tcPr marL="45720" marR="45720" anchor="ctr"/>
                </a:tc>
                <a:extLst>
                  <a:ext uri="{0D108BD9-81ED-4DB2-BD59-A6C34878D82A}">
                    <a16:rowId xmlns:a16="http://schemas.microsoft.com/office/drawing/2014/main" val="602248174"/>
                  </a:ext>
                </a:extLst>
              </a:tr>
              <a:tr h="242026">
                <a:tc>
                  <a:txBody>
                    <a:bodyPr/>
                    <a:lstStyle/>
                    <a:p>
                      <a:pPr>
                        <a:buNone/>
                      </a:pPr>
                      <a:r>
                        <a:rPr lang="en-US" sz="1400" u="none" strike="noStrike">
                          <a:solidFill>
                            <a:schemeClr val="tx1"/>
                          </a:solidFill>
                          <a:effectLst/>
                        </a:rPr>
                        <a:t>S9128</a:t>
                      </a:r>
                    </a:p>
                  </a:txBody>
                  <a:tcPr marL="45720" marR="45720" anchor="ctr"/>
                </a:tc>
                <a:tc>
                  <a:txBody>
                    <a:bodyPr/>
                    <a:lstStyle/>
                    <a:p>
                      <a:pPr>
                        <a:buNone/>
                      </a:pPr>
                      <a:r>
                        <a:rPr lang="en-US" sz="1400" u="none" strike="noStrike">
                          <a:solidFill>
                            <a:schemeClr val="tx1"/>
                          </a:solidFill>
                          <a:effectLst/>
                        </a:rPr>
                        <a:t>ABI-MFP - Speech Therapy</a:t>
                      </a:r>
                    </a:p>
                  </a:txBody>
                  <a:tcPr marL="45720" marR="45720" anchor="ctr"/>
                </a:tc>
                <a:extLst>
                  <a:ext uri="{0D108BD9-81ED-4DB2-BD59-A6C34878D82A}">
                    <a16:rowId xmlns:a16="http://schemas.microsoft.com/office/drawing/2014/main" val="742190017"/>
                  </a:ext>
                </a:extLst>
              </a:tr>
            </a:tbl>
          </a:graphicData>
        </a:graphic>
      </p:graphicFrame>
    </p:spTree>
    <p:extLst>
      <p:ext uri="{BB962C8B-B14F-4D97-AF65-F5344CB8AC3E}">
        <p14:creationId xmlns:p14="http://schemas.microsoft.com/office/powerpoint/2010/main" val="1847608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896D5-60C8-3A0C-914A-5D04CDFC9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3EA6E-88EF-E7AD-98ED-35FA180DBA9D}"/>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Units/Rounding Rules – Overnight Billing</a:t>
            </a:r>
          </a:p>
        </p:txBody>
      </p:sp>
      <p:sp>
        <p:nvSpPr>
          <p:cNvPr id="5" name="TextBox 4">
            <a:extLst>
              <a:ext uri="{FF2B5EF4-FFF2-40B4-BE49-F238E27FC236}">
                <a16:creationId xmlns:a16="http://schemas.microsoft.com/office/drawing/2014/main" id="{B74A1F88-759A-F98C-9AF0-CCD53148D5C8}"/>
              </a:ext>
            </a:extLst>
          </p:cNvPr>
          <p:cNvSpPr txBox="1"/>
          <p:nvPr/>
        </p:nvSpPr>
        <p:spPr>
          <a:xfrm>
            <a:off x="341746" y="990600"/>
            <a:ext cx="11393054" cy="4801314"/>
          </a:xfrm>
          <a:prstGeom prst="rect">
            <a:avLst/>
          </a:prstGeom>
          <a:noFill/>
        </p:spPr>
        <p:txBody>
          <a:bodyPr wrap="square" lIns="91440" tIns="45720" rIns="91440" bIns="45720" rtlCol="0" anchor="t">
            <a:spAutoFit/>
          </a:bodyPr>
          <a:lstStyle/>
          <a:p>
            <a:r>
              <a:rPr lang="en-US" b="1">
                <a:ea typeface="Lato"/>
                <a:cs typeface="Lato"/>
              </a:rPr>
              <a:t>Per State policies, services must be billed on the date of service they occurred. If a service spans midnight, the units are split between the 2 dates of service per the time for each day.</a:t>
            </a:r>
          </a:p>
          <a:p>
            <a:endParaRPr lang="en-US">
              <a:ea typeface="Lato"/>
              <a:cs typeface="Lato"/>
            </a:endParaRPr>
          </a:p>
          <a:p>
            <a:pPr marL="285750" indent="-285750">
              <a:buFont typeface="Arial" panose="020B0604020202020204" pitchFamily="34" charset="0"/>
              <a:buChar char="•"/>
            </a:pPr>
            <a:r>
              <a:rPr lang="en-US">
                <a:ea typeface="Lato"/>
                <a:cs typeface="Lato"/>
              </a:rPr>
              <a:t>Example of a visit that crosses over midnight:</a:t>
            </a:r>
          </a:p>
          <a:p>
            <a:pPr marL="742950" lvl="1" indent="-285750">
              <a:buFont typeface="Arial" panose="020B0604020202020204" pitchFamily="34" charset="0"/>
              <a:buChar char="•"/>
            </a:pPr>
            <a:r>
              <a:rPr lang="en-US">
                <a:ea typeface="Lato"/>
                <a:cs typeface="Lato"/>
              </a:rPr>
              <a:t>A Visit</a:t>
            </a:r>
            <a:r>
              <a:rPr lang="en-US">
                <a:latin typeface="Graphik"/>
                <a:ea typeface="Lato"/>
                <a:cs typeface="Lato"/>
              </a:rPr>
              <a:t> = Clock In: 4/15 11pm Clock Out: 4/16 2am, Units = 12</a:t>
            </a:r>
          </a:p>
          <a:p>
            <a:pPr marL="285750" indent="-285750">
              <a:buFont typeface="Arial" panose="020B0604020202020204" pitchFamily="34" charset="0"/>
              <a:buChar char="•"/>
            </a:pPr>
            <a:r>
              <a:rPr lang="en-US">
                <a:latin typeface="Graphik"/>
                <a:ea typeface="Lato"/>
                <a:cs typeface="Lato"/>
              </a:rPr>
              <a:t>Example of claim billing:</a:t>
            </a:r>
          </a:p>
          <a:p>
            <a:pPr marL="742950" lvl="1" indent="-285750">
              <a:buFont typeface="Arial" panose="020B0604020202020204" pitchFamily="34" charset="0"/>
              <a:buChar char="•"/>
            </a:pPr>
            <a:r>
              <a:rPr lang="en-US">
                <a:latin typeface="Graphik"/>
                <a:ea typeface="Lato"/>
                <a:cs typeface="Lato"/>
              </a:rPr>
              <a:t>Claim should have 4/15 4 units and a claim for 4/16 for 8 units</a:t>
            </a:r>
            <a:endParaRPr lang="en-US">
              <a:latin typeface="Graphik"/>
            </a:endParaRPr>
          </a:p>
          <a:p>
            <a:pPr marL="285750" indent="-285750">
              <a:buFont typeface="Arial" panose="020B0604020202020204" pitchFamily="34" charset="0"/>
              <a:buChar char="•"/>
            </a:pPr>
            <a:endParaRPr lang="en-US">
              <a:latin typeface="Graphik"/>
              <a:ea typeface="Lato"/>
              <a:cs typeface="Lato"/>
            </a:endParaRPr>
          </a:p>
          <a:p>
            <a:r>
              <a:rPr lang="en-US" b="1">
                <a:latin typeface="Graphik"/>
                <a:ea typeface="Lato"/>
                <a:cs typeface="Lato"/>
              </a:rPr>
              <a:t>Sandata Users:</a:t>
            </a:r>
          </a:p>
          <a:p>
            <a:pPr marL="285750" indent="-285750">
              <a:buFont typeface="Arial" panose="020B0604020202020204" pitchFamily="34" charset="0"/>
              <a:buChar char="•"/>
            </a:pPr>
            <a:r>
              <a:rPr lang="en-US">
                <a:latin typeface="Graphik"/>
                <a:ea typeface="Lato"/>
                <a:cs typeface="Lato"/>
              </a:rPr>
              <a:t>In Sandata, the Sandata system will systematically split the visit data above into 2 visits:</a:t>
            </a:r>
          </a:p>
          <a:p>
            <a:pPr marL="285750" indent="-285750">
              <a:buFont typeface="Arial" panose="020B0604020202020204" pitchFamily="34" charset="0"/>
              <a:buChar char="•"/>
            </a:pPr>
            <a:r>
              <a:rPr lang="en-US">
                <a:latin typeface="Graphik"/>
                <a:ea typeface="Lato"/>
                <a:cs typeface="Lato"/>
              </a:rPr>
              <a:t>Visit for 4/15 from 11pm – 11:59pm = 4 units</a:t>
            </a:r>
          </a:p>
          <a:p>
            <a:pPr marL="285750" indent="-285750">
              <a:buFont typeface="Arial" panose="020B0604020202020204" pitchFamily="34" charset="0"/>
              <a:buChar char="•"/>
            </a:pPr>
            <a:r>
              <a:rPr lang="en-US">
                <a:latin typeface="Graphik"/>
                <a:ea typeface="Lato"/>
                <a:cs typeface="Lato"/>
              </a:rPr>
              <a:t>Visit for 4/16 from 12am – 2am = 8 units</a:t>
            </a:r>
          </a:p>
          <a:p>
            <a:endParaRPr lang="en-US">
              <a:latin typeface="Graphik"/>
              <a:ea typeface="Lato"/>
              <a:cs typeface="Lato"/>
            </a:endParaRPr>
          </a:p>
          <a:p>
            <a:r>
              <a:rPr lang="en-US" b="1">
                <a:latin typeface="Graphik"/>
                <a:ea typeface="Lato"/>
                <a:cs typeface="Lato"/>
              </a:rPr>
              <a:t>Alt EVV Users:</a:t>
            </a:r>
          </a:p>
          <a:p>
            <a:pPr marL="285750" indent="-285750">
              <a:buFont typeface="Arial" panose="020B0604020202020204" pitchFamily="34" charset="0"/>
              <a:buChar char="•"/>
            </a:pPr>
            <a:r>
              <a:rPr lang="en-US">
                <a:latin typeface="Graphik"/>
                <a:ea typeface="Lato"/>
                <a:cs typeface="Lato"/>
              </a:rPr>
              <a:t>Alt EVV users should either force a clock out at midnight OR split the visit into the 2 dates of service when the visit is submitted to the Sandata EVV Aggregator. </a:t>
            </a:r>
          </a:p>
          <a:p>
            <a:endParaRPr lang="en-US">
              <a:ea typeface="Lato"/>
              <a:cs typeface="Lato"/>
            </a:endParaRPr>
          </a:p>
        </p:txBody>
      </p:sp>
      <p:sp>
        <p:nvSpPr>
          <p:cNvPr id="6" name="Text Placeholder 12">
            <a:extLst>
              <a:ext uri="{FF2B5EF4-FFF2-40B4-BE49-F238E27FC236}">
                <a16:creationId xmlns:a16="http://schemas.microsoft.com/office/drawing/2014/main" id="{D5753CF0-E8B9-7841-54AF-CDD2513A60AC}"/>
              </a:ext>
            </a:extLst>
          </p:cNvPr>
          <p:cNvSpPr txBox="1">
            <a:spLocks/>
          </p:cNvSpPr>
          <p:nvPr/>
        </p:nvSpPr>
        <p:spPr>
          <a:xfrm>
            <a:off x="341746" y="5711437"/>
            <a:ext cx="11456555"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latin typeface="Graphik"/>
                <a:ea typeface="Lato"/>
                <a:cs typeface="Lato"/>
              </a:rPr>
              <a:t>Note: </a:t>
            </a:r>
            <a:r>
              <a:rPr lang="en-US" sz="1400">
                <a:latin typeface="Graphik"/>
                <a:ea typeface="Lato"/>
                <a:cs typeface="Lato"/>
              </a:rPr>
              <a:t>To match to the claim, the visit must be split as the claim has 2 dates of service so the visit data must have 2 dates of service with the corresponding units for each date.  </a:t>
            </a:r>
            <a:endParaRPr lang="en-US" sz="1400">
              <a:latin typeface="Graphik"/>
            </a:endParaRPr>
          </a:p>
        </p:txBody>
      </p:sp>
      <p:sp>
        <p:nvSpPr>
          <p:cNvPr id="7" name="Slide Number Placeholder 4">
            <a:extLst>
              <a:ext uri="{FF2B5EF4-FFF2-40B4-BE49-F238E27FC236}">
                <a16:creationId xmlns:a16="http://schemas.microsoft.com/office/drawing/2014/main" id="{6AEC3465-460C-A370-8AF3-58CC4A7DE26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4331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3E8D2-FD35-BCFE-5FC9-EE14C13A77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F7D339-6079-77E7-3CF2-640C59ABEAB8}"/>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DAAC2D5-CEA3-80F0-122B-EDB16526548D}"/>
              </a:ext>
            </a:extLst>
          </p:cNvPr>
          <p:cNvSpPr>
            <a:spLocks noGrp="1"/>
          </p:cNvSpPr>
          <p:nvPr>
            <p:ph type="title"/>
          </p:nvPr>
        </p:nvSpPr>
        <p:spPr>
          <a:prstGeom prst="rect">
            <a:avLst/>
          </a:prstGeom>
        </p:spPr>
        <p:txBody>
          <a:bodyPr/>
          <a:lstStyle/>
          <a:p>
            <a:pPr lvl="0"/>
            <a:r>
              <a:rPr lang="en-US" noProof="0"/>
              <a:t>Compliance Timeline</a:t>
            </a:r>
          </a:p>
        </p:txBody>
      </p:sp>
    </p:spTree>
    <p:extLst>
      <p:ext uri="{BB962C8B-B14F-4D97-AF65-F5344CB8AC3E}">
        <p14:creationId xmlns:p14="http://schemas.microsoft.com/office/powerpoint/2010/main" val="4067495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5709E-9FB9-2D81-22D8-D0328359A563}"/>
            </a:ext>
          </a:extLst>
        </p:cNvPr>
        <p:cNvGrpSpPr/>
        <p:nvPr/>
      </p:nvGrpSpPr>
      <p:grpSpPr>
        <a:xfrm>
          <a:off x="0" y="0"/>
          <a:ext cx="0" cy="0"/>
          <a:chOff x="0" y="0"/>
          <a:chExt cx="0" cy="0"/>
        </a:xfrm>
      </p:grpSpPr>
      <p:sp>
        <p:nvSpPr>
          <p:cNvPr id="12" name="Arrow: Right 11">
            <a:extLst>
              <a:ext uri="{FF2B5EF4-FFF2-40B4-BE49-F238E27FC236}">
                <a16:creationId xmlns:a16="http://schemas.microsoft.com/office/drawing/2014/main" id="{84B7E733-F65F-CB41-859C-03EB7BEE8355}"/>
              </a:ext>
              <a:ext uri="{C183D7F6-B498-43B3-948B-1728B52AA6E4}">
                <adec:decorative xmlns:adec="http://schemas.microsoft.com/office/drawing/2017/decorative" val="1"/>
              </a:ext>
            </a:extLst>
          </p:cNvPr>
          <p:cNvSpPr/>
          <p:nvPr/>
        </p:nvSpPr>
        <p:spPr>
          <a:xfrm>
            <a:off x="10349251" y="3835701"/>
            <a:ext cx="1567197" cy="281425"/>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72F6156-E05F-4F15-F946-BE594D914463}"/>
              </a:ext>
            </a:extLst>
          </p:cNvPr>
          <p:cNvSpPr>
            <a:spLocks noGrp="1"/>
          </p:cNvSpPr>
          <p:nvPr>
            <p:ph type="title"/>
          </p:nvPr>
        </p:nvSpPr>
        <p:spPr>
          <a:xfrm>
            <a:off x="341746" y="269415"/>
            <a:ext cx="11111346" cy="662782"/>
          </a:xfrm>
          <a:prstGeom prst="rect">
            <a:avLst/>
          </a:prstGeom>
        </p:spPr>
        <p:txBody>
          <a:bodyPr anchor="t"/>
          <a:lstStyle/>
          <a:p>
            <a:r>
              <a:rPr lang="en-US" sz="3200">
                <a:ea typeface="Lato" panose="020F0502020204030203" pitchFamily="34" charset="0"/>
                <a:cs typeface="Lato" panose="020F0502020204030203" pitchFamily="34" charset="0"/>
              </a:rPr>
              <a:t>FFS Programs Compliance Timeline</a:t>
            </a:r>
            <a:endParaRPr lang="en-US" sz="3200"/>
          </a:p>
        </p:txBody>
      </p:sp>
      <p:cxnSp>
        <p:nvCxnSpPr>
          <p:cNvPr id="13" name="Straight Connector 12">
            <a:extLst>
              <a:ext uri="{FF2B5EF4-FFF2-40B4-BE49-F238E27FC236}">
                <a16:creationId xmlns:a16="http://schemas.microsoft.com/office/drawing/2014/main" id="{91A950C9-7DA8-81E6-B265-7016ED02C9A9}"/>
              </a:ext>
              <a:ext uri="{C183D7F6-B498-43B3-948B-1728B52AA6E4}">
                <adec:decorative xmlns:adec="http://schemas.microsoft.com/office/drawing/2017/decorative" val="1"/>
              </a:ext>
            </a:extLst>
          </p:cNvPr>
          <p:cNvCxnSpPr>
            <a:cxnSpLocks/>
          </p:cNvCxnSpPr>
          <p:nvPr/>
        </p:nvCxnSpPr>
        <p:spPr>
          <a:xfrm flipV="1">
            <a:off x="6842369" y="1104948"/>
            <a:ext cx="0" cy="52358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20F4EE8-836E-1405-847B-54CDC55AB675}"/>
              </a:ext>
            </a:extLst>
          </p:cNvPr>
          <p:cNvSpPr txBox="1"/>
          <p:nvPr/>
        </p:nvSpPr>
        <p:spPr>
          <a:xfrm>
            <a:off x="6961818" y="975052"/>
            <a:ext cx="1235085" cy="2333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We Are Here</a:t>
            </a:r>
          </a:p>
        </p:txBody>
      </p:sp>
      <p:graphicFrame>
        <p:nvGraphicFramePr>
          <p:cNvPr id="5" name="Table 5">
            <a:extLst>
              <a:ext uri="{FF2B5EF4-FFF2-40B4-BE49-F238E27FC236}">
                <a16:creationId xmlns:a16="http://schemas.microsoft.com/office/drawing/2014/main" id="{4560E696-AC01-C60B-2B95-6AF114C9BCF3}"/>
              </a:ext>
            </a:extLst>
          </p:cNvPr>
          <p:cNvGraphicFramePr>
            <a:graphicFrameLocks noGrp="1"/>
          </p:cNvGraphicFramePr>
          <p:nvPr/>
        </p:nvGraphicFramePr>
        <p:xfrm>
          <a:off x="192795" y="1266939"/>
          <a:ext cx="11728137" cy="5026840"/>
        </p:xfrm>
        <a:graphic>
          <a:graphicData uri="http://schemas.openxmlformats.org/drawingml/2006/table">
            <a:tbl>
              <a:tblPr firstRow="1" bandRow="1">
                <a:tableStyleId>{5C22544A-7EE6-4342-B048-85BDC9FD1C3A}</a:tableStyleId>
              </a:tblPr>
              <a:tblGrid>
                <a:gridCol w="1567281">
                  <a:extLst>
                    <a:ext uri="{9D8B030D-6E8A-4147-A177-3AD203B41FA5}">
                      <a16:colId xmlns:a16="http://schemas.microsoft.com/office/drawing/2014/main" val="3882486517"/>
                    </a:ext>
                  </a:extLst>
                </a:gridCol>
                <a:gridCol w="423369">
                  <a:extLst>
                    <a:ext uri="{9D8B030D-6E8A-4147-A177-3AD203B41FA5}">
                      <a16:colId xmlns:a16="http://schemas.microsoft.com/office/drawing/2014/main" val="2625273054"/>
                    </a:ext>
                  </a:extLst>
                </a:gridCol>
                <a:gridCol w="423369">
                  <a:extLst>
                    <a:ext uri="{9D8B030D-6E8A-4147-A177-3AD203B41FA5}">
                      <a16:colId xmlns:a16="http://schemas.microsoft.com/office/drawing/2014/main" val="823934370"/>
                    </a:ext>
                  </a:extLst>
                </a:gridCol>
                <a:gridCol w="423369">
                  <a:extLst>
                    <a:ext uri="{9D8B030D-6E8A-4147-A177-3AD203B41FA5}">
                      <a16:colId xmlns:a16="http://schemas.microsoft.com/office/drawing/2014/main" val="2122140708"/>
                    </a:ext>
                  </a:extLst>
                </a:gridCol>
                <a:gridCol w="423369">
                  <a:extLst>
                    <a:ext uri="{9D8B030D-6E8A-4147-A177-3AD203B41FA5}">
                      <a16:colId xmlns:a16="http://schemas.microsoft.com/office/drawing/2014/main" val="1204783602"/>
                    </a:ext>
                  </a:extLst>
                </a:gridCol>
                <a:gridCol w="423369">
                  <a:extLst>
                    <a:ext uri="{9D8B030D-6E8A-4147-A177-3AD203B41FA5}">
                      <a16:colId xmlns:a16="http://schemas.microsoft.com/office/drawing/2014/main" val="930282571"/>
                    </a:ext>
                  </a:extLst>
                </a:gridCol>
                <a:gridCol w="423369">
                  <a:extLst>
                    <a:ext uri="{9D8B030D-6E8A-4147-A177-3AD203B41FA5}">
                      <a16:colId xmlns:a16="http://schemas.microsoft.com/office/drawing/2014/main" val="3891104444"/>
                    </a:ext>
                  </a:extLst>
                </a:gridCol>
                <a:gridCol w="423369">
                  <a:extLst>
                    <a:ext uri="{9D8B030D-6E8A-4147-A177-3AD203B41FA5}">
                      <a16:colId xmlns:a16="http://schemas.microsoft.com/office/drawing/2014/main" val="2972872979"/>
                    </a:ext>
                  </a:extLst>
                </a:gridCol>
                <a:gridCol w="423369">
                  <a:extLst>
                    <a:ext uri="{9D8B030D-6E8A-4147-A177-3AD203B41FA5}">
                      <a16:colId xmlns:a16="http://schemas.microsoft.com/office/drawing/2014/main" val="1369102997"/>
                    </a:ext>
                  </a:extLst>
                </a:gridCol>
                <a:gridCol w="423369">
                  <a:extLst>
                    <a:ext uri="{9D8B030D-6E8A-4147-A177-3AD203B41FA5}">
                      <a16:colId xmlns:a16="http://schemas.microsoft.com/office/drawing/2014/main" val="1480756984"/>
                    </a:ext>
                  </a:extLst>
                </a:gridCol>
                <a:gridCol w="423369">
                  <a:extLst>
                    <a:ext uri="{9D8B030D-6E8A-4147-A177-3AD203B41FA5}">
                      <a16:colId xmlns:a16="http://schemas.microsoft.com/office/drawing/2014/main" val="4175619619"/>
                    </a:ext>
                  </a:extLst>
                </a:gridCol>
                <a:gridCol w="423369">
                  <a:extLst>
                    <a:ext uri="{9D8B030D-6E8A-4147-A177-3AD203B41FA5}">
                      <a16:colId xmlns:a16="http://schemas.microsoft.com/office/drawing/2014/main" val="2508967478"/>
                    </a:ext>
                  </a:extLst>
                </a:gridCol>
                <a:gridCol w="423369">
                  <a:extLst>
                    <a:ext uri="{9D8B030D-6E8A-4147-A177-3AD203B41FA5}">
                      <a16:colId xmlns:a16="http://schemas.microsoft.com/office/drawing/2014/main" val="2856480220"/>
                    </a:ext>
                  </a:extLst>
                </a:gridCol>
                <a:gridCol w="423369">
                  <a:extLst>
                    <a:ext uri="{9D8B030D-6E8A-4147-A177-3AD203B41FA5}">
                      <a16:colId xmlns:a16="http://schemas.microsoft.com/office/drawing/2014/main" val="3485961529"/>
                    </a:ext>
                  </a:extLst>
                </a:gridCol>
                <a:gridCol w="423369">
                  <a:extLst>
                    <a:ext uri="{9D8B030D-6E8A-4147-A177-3AD203B41FA5}">
                      <a16:colId xmlns:a16="http://schemas.microsoft.com/office/drawing/2014/main" val="4028781668"/>
                    </a:ext>
                  </a:extLst>
                </a:gridCol>
                <a:gridCol w="423369">
                  <a:extLst>
                    <a:ext uri="{9D8B030D-6E8A-4147-A177-3AD203B41FA5}">
                      <a16:colId xmlns:a16="http://schemas.microsoft.com/office/drawing/2014/main" val="2866338524"/>
                    </a:ext>
                  </a:extLst>
                </a:gridCol>
                <a:gridCol w="423369">
                  <a:extLst>
                    <a:ext uri="{9D8B030D-6E8A-4147-A177-3AD203B41FA5}">
                      <a16:colId xmlns:a16="http://schemas.microsoft.com/office/drawing/2014/main" val="2152592859"/>
                    </a:ext>
                  </a:extLst>
                </a:gridCol>
                <a:gridCol w="423369">
                  <a:extLst>
                    <a:ext uri="{9D8B030D-6E8A-4147-A177-3AD203B41FA5}">
                      <a16:colId xmlns:a16="http://schemas.microsoft.com/office/drawing/2014/main" val="4014397870"/>
                    </a:ext>
                  </a:extLst>
                </a:gridCol>
                <a:gridCol w="423369">
                  <a:extLst>
                    <a:ext uri="{9D8B030D-6E8A-4147-A177-3AD203B41FA5}">
                      <a16:colId xmlns:a16="http://schemas.microsoft.com/office/drawing/2014/main" val="2358480344"/>
                    </a:ext>
                  </a:extLst>
                </a:gridCol>
                <a:gridCol w="423369">
                  <a:extLst>
                    <a:ext uri="{9D8B030D-6E8A-4147-A177-3AD203B41FA5}">
                      <a16:colId xmlns:a16="http://schemas.microsoft.com/office/drawing/2014/main" val="1113254408"/>
                    </a:ext>
                  </a:extLst>
                </a:gridCol>
                <a:gridCol w="423369">
                  <a:extLst>
                    <a:ext uri="{9D8B030D-6E8A-4147-A177-3AD203B41FA5}">
                      <a16:colId xmlns:a16="http://schemas.microsoft.com/office/drawing/2014/main" val="2905694743"/>
                    </a:ext>
                  </a:extLst>
                </a:gridCol>
                <a:gridCol w="423369">
                  <a:extLst>
                    <a:ext uri="{9D8B030D-6E8A-4147-A177-3AD203B41FA5}">
                      <a16:colId xmlns:a16="http://schemas.microsoft.com/office/drawing/2014/main" val="1916492794"/>
                    </a:ext>
                  </a:extLst>
                </a:gridCol>
                <a:gridCol w="423369">
                  <a:extLst>
                    <a:ext uri="{9D8B030D-6E8A-4147-A177-3AD203B41FA5}">
                      <a16:colId xmlns:a16="http://schemas.microsoft.com/office/drawing/2014/main" val="865744643"/>
                    </a:ext>
                  </a:extLst>
                </a:gridCol>
                <a:gridCol w="423369">
                  <a:extLst>
                    <a:ext uri="{9D8B030D-6E8A-4147-A177-3AD203B41FA5}">
                      <a16:colId xmlns:a16="http://schemas.microsoft.com/office/drawing/2014/main" val="1402131506"/>
                    </a:ext>
                  </a:extLst>
                </a:gridCol>
                <a:gridCol w="423369">
                  <a:extLst>
                    <a:ext uri="{9D8B030D-6E8A-4147-A177-3AD203B41FA5}">
                      <a16:colId xmlns:a16="http://schemas.microsoft.com/office/drawing/2014/main" val="1151308392"/>
                    </a:ext>
                  </a:extLst>
                </a:gridCol>
              </a:tblGrid>
              <a:tr h="778807">
                <a:tc>
                  <a:txBody>
                    <a:bodyPr/>
                    <a:lstStyle/>
                    <a:p>
                      <a:pPr algn="ctr" fontAlgn="b"/>
                      <a:endParaRPr lang="en-US" sz="1200" b="1" i="0" u="none" strike="noStrike">
                        <a:solidFill>
                          <a:schemeClr val="bg1"/>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1F497D"/>
                    </a:solidFill>
                  </a:tcPr>
                </a:tc>
                <a:tc gridSpan="4">
                  <a:txBody>
                    <a:bodyPr/>
                    <a:lstStyle/>
                    <a:p>
                      <a:pPr algn="ctr" fontAlgn="b"/>
                      <a:r>
                        <a:rPr lang="en-US" sz="1200" b="1" i="0" u="none" strike="noStrike">
                          <a:solidFill>
                            <a:schemeClr val="bg1"/>
                          </a:solidFill>
                          <a:effectLst/>
                          <a:latin typeface="+mn-lt"/>
                        </a:rPr>
                        <a:t>April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May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June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July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August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September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extLst>
                  <a:ext uri="{0D108BD9-81ED-4DB2-BD59-A6C34878D82A}">
                    <a16:rowId xmlns:a16="http://schemas.microsoft.com/office/drawing/2014/main" val="1532397262"/>
                  </a:ext>
                </a:extLst>
              </a:tr>
              <a:tr h="1416011">
                <a:tc>
                  <a:txBody>
                    <a:bodyPr/>
                    <a:lstStyle/>
                    <a:p>
                      <a:pPr algn="ctr"/>
                      <a:r>
                        <a:rPr lang="en-US" sz="1200" b="1">
                          <a:latin typeface="+mn-lt"/>
                        </a:rPr>
                        <a:t>Trainings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442105918"/>
                  </a:ext>
                </a:extLst>
              </a:tr>
              <a:tr h="1416011">
                <a:tc>
                  <a:txBody>
                    <a:bodyPr/>
                    <a:lstStyle/>
                    <a:p>
                      <a:pPr algn="ctr"/>
                      <a:r>
                        <a:rPr lang="en-US" sz="1200" b="1">
                          <a:latin typeface="+mn-lt"/>
                        </a:rPr>
                        <a:t>FFS Compliance Phases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897249157"/>
                  </a:ext>
                </a:extLst>
              </a:tr>
              <a:tr h="1416011">
                <a:tc>
                  <a:txBody>
                    <a:bodyPr/>
                    <a:lstStyle/>
                    <a:p>
                      <a:pPr algn="ctr"/>
                      <a:r>
                        <a:rPr lang="en-US" sz="1200" b="1">
                          <a:latin typeface="+mn-lt"/>
                        </a:rPr>
                        <a:t>FFS Phase 2 Compliance </a:t>
                      </a:r>
                    </a:p>
                    <a:p>
                      <a:pPr algn="ctr"/>
                      <a:r>
                        <a:rPr lang="en-US" sz="1200" b="1">
                          <a:latin typeface="+mn-lt"/>
                        </a:rPr>
                        <a:t>Reports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41741447"/>
                  </a:ext>
                </a:extLst>
              </a:tr>
            </a:tbl>
          </a:graphicData>
        </a:graphic>
      </p:graphicFrame>
      <p:sp>
        <p:nvSpPr>
          <p:cNvPr id="14" name="Isosceles Triangle 13">
            <a:extLst>
              <a:ext uri="{FF2B5EF4-FFF2-40B4-BE49-F238E27FC236}">
                <a16:creationId xmlns:a16="http://schemas.microsoft.com/office/drawing/2014/main" id="{A3725824-B89D-AA31-85C9-6AB4670C84FF}"/>
              </a:ext>
              <a:ext uri="{C183D7F6-B498-43B3-948B-1728B52AA6E4}">
                <adec:decorative xmlns:adec="http://schemas.microsoft.com/office/drawing/2017/decorative" val="1"/>
              </a:ext>
            </a:extLst>
          </p:cNvPr>
          <p:cNvSpPr/>
          <p:nvPr/>
        </p:nvSpPr>
        <p:spPr>
          <a:xfrm>
            <a:off x="3237398" y="2394017"/>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9" name="TextBox 8">
            <a:extLst>
              <a:ext uri="{FF2B5EF4-FFF2-40B4-BE49-F238E27FC236}">
                <a16:creationId xmlns:a16="http://schemas.microsoft.com/office/drawing/2014/main" id="{527982C0-FB65-7BBD-FD65-105B9CDD41DB}"/>
              </a:ext>
            </a:extLst>
          </p:cNvPr>
          <p:cNvSpPr txBox="1"/>
          <p:nvPr/>
        </p:nvSpPr>
        <p:spPr>
          <a:xfrm>
            <a:off x="3379631" y="2271057"/>
            <a:ext cx="1597339" cy="362817"/>
          </a:xfrm>
          <a:prstGeom prst="rect">
            <a:avLst/>
          </a:prstGeom>
          <a:solidFill>
            <a:schemeClr val="bg1"/>
          </a:solidFill>
        </p:spPr>
        <p:txBody>
          <a:bodyPr wrap="square" lIns="0" tIns="0" rIns="0" bIns="0" rtlCol="0">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April Training Session #1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5" name="Isosceles Triangle 14">
            <a:extLst>
              <a:ext uri="{FF2B5EF4-FFF2-40B4-BE49-F238E27FC236}">
                <a16:creationId xmlns:a16="http://schemas.microsoft.com/office/drawing/2014/main" id="{EB10AE28-69A7-53D3-2E1B-F858ED022696}"/>
              </a:ext>
              <a:ext uri="{C183D7F6-B498-43B3-948B-1728B52AA6E4}">
                <adec:decorative xmlns:adec="http://schemas.microsoft.com/office/drawing/2017/decorative" val="1"/>
              </a:ext>
            </a:extLst>
          </p:cNvPr>
          <p:cNvSpPr/>
          <p:nvPr/>
        </p:nvSpPr>
        <p:spPr>
          <a:xfrm>
            <a:off x="5187355"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0" name="TextBox 9">
            <a:extLst>
              <a:ext uri="{FF2B5EF4-FFF2-40B4-BE49-F238E27FC236}">
                <a16:creationId xmlns:a16="http://schemas.microsoft.com/office/drawing/2014/main" id="{DB3953F0-E789-A35C-0875-75E719890AE6}"/>
              </a:ext>
            </a:extLst>
          </p:cNvPr>
          <p:cNvSpPr txBox="1"/>
          <p:nvPr/>
        </p:nvSpPr>
        <p:spPr>
          <a:xfrm>
            <a:off x="5313919" y="2271057"/>
            <a:ext cx="1597339"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#2</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6" name="Isosceles Triangle 15">
            <a:extLst>
              <a:ext uri="{FF2B5EF4-FFF2-40B4-BE49-F238E27FC236}">
                <a16:creationId xmlns:a16="http://schemas.microsoft.com/office/drawing/2014/main" id="{5D4ED2D4-C0EE-21F6-B2D6-0CA0DBA5A6D5}"/>
              </a:ext>
              <a:ext uri="{C183D7F6-B498-43B3-948B-1728B52AA6E4}">
                <adec:decorative xmlns:adec="http://schemas.microsoft.com/office/drawing/2017/decorative" val="1"/>
              </a:ext>
            </a:extLst>
          </p:cNvPr>
          <p:cNvSpPr/>
          <p:nvPr/>
        </p:nvSpPr>
        <p:spPr>
          <a:xfrm>
            <a:off x="6790879"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1" name="TextBox 10">
            <a:extLst>
              <a:ext uri="{FF2B5EF4-FFF2-40B4-BE49-F238E27FC236}">
                <a16:creationId xmlns:a16="http://schemas.microsoft.com/office/drawing/2014/main" id="{4AE0C08E-A003-EC9F-E304-17B0FEDBC356}"/>
              </a:ext>
            </a:extLst>
          </p:cNvPr>
          <p:cNvSpPr txBox="1"/>
          <p:nvPr/>
        </p:nvSpPr>
        <p:spPr>
          <a:xfrm>
            <a:off x="6939399" y="2271057"/>
            <a:ext cx="1741153"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#3</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6" name="Rounded Rectangle 145">
            <a:extLst>
              <a:ext uri="{FF2B5EF4-FFF2-40B4-BE49-F238E27FC236}">
                <a16:creationId xmlns:a16="http://schemas.microsoft.com/office/drawing/2014/main" id="{E1A62AF0-047D-3B20-DE28-63791DA0679E}"/>
              </a:ext>
            </a:extLst>
          </p:cNvPr>
          <p:cNvSpPr/>
          <p:nvPr/>
        </p:nvSpPr>
        <p:spPr>
          <a:xfrm>
            <a:off x="1771305" y="2678595"/>
            <a:ext cx="10002065" cy="336787"/>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sz="1050" b="1">
                <a:solidFill>
                  <a:srgbClr val="FFFFFF"/>
                </a:solidFill>
              </a:rPr>
              <a:t>Ongoing Available Self-Paced Online Training &amp; Support Materials</a:t>
            </a:r>
            <a:endParaRPr lang="en-US" sz="1050" b="1" i="0" u="none" strike="noStrike" kern="1200" cap="none" spc="0" normalizeH="0" baseline="0" noProof="0">
              <a:ln>
                <a:noFill/>
              </a:ln>
              <a:solidFill>
                <a:srgbClr val="FFFFFF"/>
              </a:solidFill>
              <a:effectLst/>
              <a:uLnTx/>
              <a:uFillTx/>
            </a:endParaRPr>
          </a:p>
        </p:txBody>
      </p:sp>
      <p:sp>
        <p:nvSpPr>
          <p:cNvPr id="8" name="Rounded Rectangle 145">
            <a:extLst>
              <a:ext uri="{FF2B5EF4-FFF2-40B4-BE49-F238E27FC236}">
                <a16:creationId xmlns:a16="http://schemas.microsoft.com/office/drawing/2014/main" id="{74EE75A9-8293-0810-A3DA-C216BCBA2BDB}"/>
              </a:ext>
            </a:extLst>
          </p:cNvPr>
          <p:cNvSpPr/>
          <p:nvPr/>
        </p:nvSpPr>
        <p:spPr>
          <a:xfrm>
            <a:off x="1771305" y="3528785"/>
            <a:ext cx="8442574" cy="341616"/>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2</a:t>
            </a:r>
          </a:p>
        </p:txBody>
      </p:sp>
      <p:sp>
        <p:nvSpPr>
          <p:cNvPr id="21" name="Arrow: Right 20">
            <a:extLst>
              <a:ext uri="{FF2B5EF4-FFF2-40B4-BE49-F238E27FC236}">
                <a16:creationId xmlns:a16="http://schemas.microsoft.com/office/drawing/2014/main" id="{4727562D-9780-712B-1D30-9E59A22AF1B5}"/>
              </a:ext>
              <a:ext uri="{C183D7F6-B498-43B3-948B-1728B52AA6E4}">
                <adec:decorative xmlns:adec="http://schemas.microsoft.com/office/drawing/2017/decorative" val="1"/>
              </a:ext>
            </a:extLst>
          </p:cNvPr>
          <p:cNvSpPr/>
          <p:nvPr/>
        </p:nvSpPr>
        <p:spPr>
          <a:xfrm>
            <a:off x="6793252" y="3571117"/>
            <a:ext cx="5133779" cy="260258"/>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ounded Rectangle 145">
            <a:extLst>
              <a:ext uri="{FF2B5EF4-FFF2-40B4-BE49-F238E27FC236}">
                <a16:creationId xmlns:a16="http://schemas.microsoft.com/office/drawing/2014/main" id="{36BFF880-57CD-8811-3728-7907055E0CCE}"/>
              </a:ext>
            </a:extLst>
          </p:cNvPr>
          <p:cNvSpPr/>
          <p:nvPr/>
        </p:nvSpPr>
        <p:spPr>
          <a:xfrm>
            <a:off x="10212532" y="3782786"/>
            <a:ext cx="1459323" cy="394531"/>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3</a:t>
            </a:r>
          </a:p>
        </p:txBody>
      </p:sp>
      <p:sp>
        <p:nvSpPr>
          <p:cNvPr id="23" name="Rounded Rectangle 145">
            <a:extLst>
              <a:ext uri="{FF2B5EF4-FFF2-40B4-BE49-F238E27FC236}">
                <a16:creationId xmlns:a16="http://schemas.microsoft.com/office/drawing/2014/main" id="{D3096EE0-B9CF-8573-50AB-44CC7F4E46BB}"/>
              </a:ext>
            </a:extLst>
          </p:cNvPr>
          <p:cNvSpPr/>
          <p:nvPr/>
        </p:nvSpPr>
        <p:spPr>
          <a:xfrm>
            <a:off x="1771306" y="4120140"/>
            <a:ext cx="8441226" cy="363491"/>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Soft Edits</a:t>
            </a:r>
          </a:p>
        </p:txBody>
      </p:sp>
      <p:sp>
        <p:nvSpPr>
          <p:cNvPr id="22" name="Rounded Rectangle 145">
            <a:extLst>
              <a:ext uri="{FF2B5EF4-FFF2-40B4-BE49-F238E27FC236}">
                <a16:creationId xmlns:a16="http://schemas.microsoft.com/office/drawing/2014/main" id="{3DD629A7-C3B9-FE08-B9E2-AF9567809A0C}"/>
              </a:ext>
            </a:extLst>
          </p:cNvPr>
          <p:cNvSpPr/>
          <p:nvPr/>
        </p:nvSpPr>
        <p:spPr>
          <a:xfrm>
            <a:off x="10212532" y="4412946"/>
            <a:ext cx="1703166" cy="357954"/>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Hard Edits</a:t>
            </a:r>
          </a:p>
        </p:txBody>
      </p:sp>
      <p:sp>
        <p:nvSpPr>
          <p:cNvPr id="19" name="Flowchart: Extract 18">
            <a:extLst>
              <a:ext uri="{FF2B5EF4-FFF2-40B4-BE49-F238E27FC236}">
                <a16:creationId xmlns:a16="http://schemas.microsoft.com/office/drawing/2014/main" id="{06BD6CB3-FD52-AB0E-C729-89A11C28FCA6}"/>
              </a:ext>
              <a:ext uri="{C183D7F6-B498-43B3-948B-1728B52AA6E4}">
                <adec:decorative xmlns:adec="http://schemas.microsoft.com/office/drawing/2017/decorative" val="1"/>
              </a:ext>
            </a:extLst>
          </p:cNvPr>
          <p:cNvSpPr/>
          <p:nvPr/>
        </p:nvSpPr>
        <p:spPr>
          <a:xfrm>
            <a:off x="3333259"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91AE545-3285-615B-1212-4F45E838DBD8}"/>
              </a:ext>
            </a:extLst>
          </p:cNvPr>
          <p:cNvSpPr txBox="1"/>
          <p:nvPr/>
        </p:nvSpPr>
        <p:spPr>
          <a:xfrm>
            <a:off x="3622595"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1/1/26-3/31/26 data​</a:t>
            </a:r>
          </a:p>
        </p:txBody>
      </p:sp>
      <p:sp>
        <p:nvSpPr>
          <p:cNvPr id="17" name="Flowchart: Extract 16">
            <a:extLst>
              <a:ext uri="{FF2B5EF4-FFF2-40B4-BE49-F238E27FC236}">
                <a16:creationId xmlns:a16="http://schemas.microsoft.com/office/drawing/2014/main" id="{61F2AEAE-226E-30FE-F7DE-7724DA356E12}"/>
              </a:ext>
              <a:ext uri="{C183D7F6-B498-43B3-948B-1728B52AA6E4}">
                <adec:decorative xmlns:adec="http://schemas.microsoft.com/office/drawing/2017/decorative" val="1"/>
              </a:ext>
            </a:extLst>
          </p:cNvPr>
          <p:cNvSpPr/>
          <p:nvPr/>
        </p:nvSpPr>
        <p:spPr>
          <a:xfrm>
            <a:off x="8417635"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DEFF8BE-A7CB-0242-B925-6D2BFBF75B52}"/>
              </a:ext>
            </a:extLst>
          </p:cNvPr>
          <p:cNvSpPr txBox="1"/>
          <p:nvPr/>
        </p:nvSpPr>
        <p:spPr>
          <a:xfrm>
            <a:off x="8720223"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4/1/26-6/30/26 data​</a:t>
            </a:r>
          </a:p>
        </p:txBody>
      </p:sp>
      <p:sp>
        <p:nvSpPr>
          <p:cNvPr id="2" name="Slide Number Placeholder 1">
            <a:extLst>
              <a:ext uri="{FF2B5EF4-FFF2-40B4-BE49-F238E27FC236}">
                <a16:creationId xmlns:a16="http://schemas.microsoft.com/office/drawing/2014/main" id="{5B18A296-9E46-E87E-C6FF-EEDEE7D82653}"/>
              </a:ext>
            </a:extLst>
          </p:cNvPr>
          <p:cNvSpPr>
            <a:spLocks noGrp="1"/>
          </p:cNvSpPr>
          <p:nvPr>
            <p:ph type="sldNum" sz="quarter" idx="12"/>
          </p:nvPr>
        </p:nvSpPr>
        <p:spPr/>
        <p:txBody>
          <a:bodyPr/>
          <a:lstStyle/>
          <a:p>
            <a:fld id="{D10B605A-B877-4B67-B9FD-DE737AC6273F}" type="slidenum">
              <a:rPr lang="en-US" smtClean="0"/>
              <a:t>38</a:t>
            </a:fld>
            <a:endParaRPr lang="en-US"/>
          </a:p>
        </p:txBody>
      </p:sp>
      <p:sp>
        <p:nvSpPr>
          <p:cNvPr id="28" name="Star: 5 Points 27">
            <a:extLst>
              <a:ext uri="{FF2B5EF4-FFF2-40B4-BE49-F238E27FC236}">
                <a16:creationId xmlns:a16="http://schemas.microsoft.com/office/drawing/2014/main" id="{3A323241-BF22-E127-A458-798EF1B661AF}"/>
              </a:ext>
              <a:ext uri="{C183D7F6-B498-43B3-948B-1728B52AA6E4}">
                <adec:decorative xmlns:adec="http://schemas.microsoft.com/office/drawing/2017/decorative" val="1"/>
              </a:ext>
            </a:extLst>
          </p:cNvPr>
          <p:cNvSpPr/>
          <p:nvPr/>
        </p:nvSpPr>
        <p:spPr>
          <a:xfrm>
            <a:off x="6734732" y="936734"/>
            <a:ext cx="232833" cy="232833"/>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3586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9F0A3-97DD-EA12-4960-DFC968BBEF87}"/>
              </a:ext>
            </a:extLst>
          </p:cNvPr>
          <p:cNvSpPr>
            <a:spLocks noGrp="1"/>
          </p:cNvSpPr>
          <p:nvPr>
            <p:ph type="title"/>
          </p:nvPr>
        </p:nvSpPr>
        <p:spPr>
          <a:xfrm>
            <a:off x="341746" y="294031"/>
            <a:ext cx="11111346" cy="662782"/>
          </a:xfrm>
          <a:prstGeom prst="rect">
            <a:avLst/>
          </a:prstGeom>
        </p:spPr>
        <p:txBody>
          <a:bodyPr anchor="t"/>
          <a:lstStyle/>
          <a:p>
            <a:r>
              <a:rPr lang="en-US" sz="3200" b="1">
                <a:solidFill>
                  <a:schemeClr val="bg1"/>
                </a:solidFill>
                <a:latin typeface="Graphik" panose="020B0503030202060203" pitchFamily="34" charset="0"/>
                <a:ea typeface="Lato" panose="020F0502020204030203" pitchFamily="34" charset="0"/>
                <a:cs typeface="Lato" panose="020F0502020204030203" pitchFamily="34" charset="0"/>
              </a:rPr>
              <a:t>FFS Programs Compliance Phases</a:t>
            </a:r>
          </a:p>
        </p:txBody>
      </p:sp>
      <p:sp>
        <p:nvSpPr>
          <p:cNvPr id="3" name="Arrow: Pentagon 2">
            <a:extLst>
              <a:ext uri="{FF2B5EF4-FFF2-40B4-BE49-F238E27FC236}">
                <a16:creationId xmlns:a16="http://schemas.microsoft.com/office/drawing/2014/main" id="{F6A2D5CB-2D9E-0BC1-A762-52FF8C055423}"/>
              </a:ext>
            </a:extLst>
          </p:cNvPr>
          <p:cNvSpPr/>
          <p:nvPr/>
        </p:nvSpPr>
        <p:spPr>
          <a:xfrm>
            <a:off x="892550" y="1076872"/>
            <a:ext cx="3799267" cy="654676"/>
          </a:xfrm>
          <a:prstGeom prst="homePlate">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1</a:t>
            </a:r>
          </a:p>
        </p:txBody>
      </p:sp>
      <p:sp>
        <p:nvSpPr>
          <p:cNvPr id="7" name="Arrow: Chevron 6">
            <a:extLst>
              <a:ext uri="{FF2B5EF4-FFF2-40B4-BE49-F238E27FC236}">
                <a16:creationId xmlns:a16="http://schemas.microsoft.com/office/drawing/2014/main" id="{55BDD922-D114-D383-6411-84FC177B60D9}"/>
              </a:ext>
            </a:extLst>
          </p:cNvPr>
          <p:cNvSpPr/>
          <p:nvPr/>
        </p:nvSpPr>
        <p:spPr>
          <a:xfrm>
            <a:off x="4315530" y="1076873"/>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2</a:t>
            </a:r>
          </a:p>
        </p:txBody>
      </p:sp>
      <p:sp>
        <p:nvSpPr>
          <p:cNvPr id="8" name="Arrow: Chevron 7">
            <a:extLst>
              <a:ext uri="{FF2B5EF4-FFF2-40B4-BE49-F238E27FC236}">
                <a16:creationId xmlns:a16="http://schemas.microsoft.com/office/drawing/2014/main" id="{1B52AA78-86DF-7958-B503-0D82CCFA2FDD}"/>
              </a:ext>
            </a:extLst>
          </p:cNvPr>
          <p:cNvSpPr/>
          <p:nvPr/>
        </p:nvSpPr>
        <p:spPr>
          <a:xfrm>
            <a:off x="7787551" y="1076872"/>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3</a:t>
            </a:r>
          </a:p>
        </p:txBody>
      </p:sp>
      <p:graphicFrame>
        <p:nvGraphicFramePr>
          <p:cNvPr id="4" name="Table 3">
            <a:extLst>
              <a:ext uri="{FF2B5EF4-FFF2-40B4-BE49-F238E27FC236}">
                <a16:creationId xmlns:a16="http://schemas.microsoft.com/office/drawing/2014/main" id="{699A51B8-B507-F293-266A-615A412AD145}"/>
              </a:ext>
            </a:extLst>
          </p:cNvPr>
          <p:cNvGraphicFramePr>
            <a:graphicFrameLocks noGrp="1"/>
          </p:cNvGraphicFramePr>
          <p:nvPr>
            <p:extLst>
              <p:ext uri="{D42A27DB-BD31-4B8C-83A1-F6EECF244321}">
                <p14:modId xmlns:p14="http://schemas.microsoft.com/office/powerpoint/2010/main" val="296710036"/>
              </p:ext>
            </p:extLst>
          </p:nvPr>
        </p:nvGraphicFramePr>
        <p:xfrm>
          <a:off x="198783" y="1740715"/>
          <a:ext cx="11388034" cy="4178361"/>
        </p:xfrm>
        <a:graphic>
          <a:graphicData uri="http://schemas.openxmlformats.org/drawingml/2006/table">
            <a:tbl>
              <a:tblPr firstRow="1" bandRow="1">
                <a:tableStyleId>{2D5ABB26-0587-4C30-8999-92F81FD0307C}</a:tableStyleId>
              </a:tblPr>
              <a:tblGrid>
                <a:gridCol w="421225">
                  <a:extLst>
                    <a:ext uri="{9D8B030D-6E8A-4147-A177-3AD203B41FA5}">
                      <a16:colId xmlns:a16="http://schemas.microsoft.com/office/drawing/2014/main" val="4264577498"/>
                    </a:ext>
                  </a:extLst>
                </a:gridCol>
                <a:gridCol w="3894389">
                  <a:extLst>
                    <a:ext uri="{9D8B030D-6E8A-4147-A177-3AD203B41FA5}">
                      <a16:colId xmlns:a16="http://schemas.microsoft.com/office/drawing/2014/main" val="456148888"/>
                    </a:ext>
                  </a:extLst>
                </a:gridCol>
                <a:gridCol w="3536210">
                  <a:extLst>
                    <a:ext uri="{9D8B030D-6E8A-4147-A177-3AD203B41FA5}">
                      <a16:colId xmlns:a16="http://schemas.microsoft.com/office/drawing/2014/main" val="157729471"/>
                    </a:ext>
                  </a:extLst>
                </a:gridCol>
                <a:gridCol w="3536210">
                  <a:extLst>
                    <a:ext uri="{9D8B030D-6E8A-4147-A177-3AD203B41FA5}">
                      <a16:colId xmlns:a16="http://schemas.microsoft.com/office/drawing/2014/main" val="3350387557"/>
                    </a:ext>
                  </a:extLst>
                </a:gridCol>
              </a:tblGrid>
              <a:tr h="539503">
                <a:tc>
                  <a:txBody>
                    <a:bodyPr/>
                    <a:lstStyle/>
                    <a:p>
                      <a:pPr algn="ctr"/>
                      <a:endParaRPr lang="en-US" sz="1050" b="1"/>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Registration/Onboarding</a:t>
                      </a:r>
                      <a:endParaRPr lang="en-US" sz="1400">
                        <a:solidFill>
                          <a:srgbClr val="000000"/>
                        </a:solidFill>
                        <a:latin typeface="Graphik" panose="020B0503030202060203" pitchFamily="34" charset="0"/>
                        <a:ea typeface="Lato" panose="020F0502020204030203" pitchFamily="34" charset="0"/>
                        <a:cs typeface="Lato" panose="020F050202020403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EVV Usage/Visit Monitoring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Claims to EVV Match/Implementation of Claims Edits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5439980"/>
                  </a:ext>
                </a:extLst>
              </a:tr>
              <a:tr h="2125093">
                <a:tc>
                  <a:txBody>
                    <a:bodyPr/>
                    <a:lstStyle/>
                    <a:p>
                      <a:pPr algn="ctr"/>
                      <a:r>
                        <a:rPr lang="en-US" sz="1600" b="1"/>
                        <a:t>Description</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take the first step in the EVV process which is to register for EVV (making the determination if they are using the state-sponsored system, Sandata, or an Alt EVV) and beginning the necessary training to understand and set-up EVV.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have advanced from the initial Registration and onboarding to capturing visit information electronically. This includes capturing EVV via mobile devices or other available technologies and performing visit maintenance to document visits appropriately.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are experienced in documenting their visits electronically and are now refining their systems and processes so that their claims and visits match.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2623338"/>
                  </a:ext>
                </a:extLst>
              </a:tr>
              <a:tr h="1513765">
                <a:tc>
                  <a:txBody>
                    <a:bodyPr/>
                    <a:lstStyle/>
                    <a:p>
                      <a:pPr algn="ctr"/>
                      <a:r>
                        <a:rPr lang="en-US" sz="1600" b="1"/>
                        <a:t>Goal</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have registered and declared their EVV system so that they can begin training, system and technology setup, and roll out the processes to their organizations to support EVV.</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are using their chosen EVV system and are capturing and maintaining visit data electronically.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for the EVV visit data to support the provider billing by matching on the 6 key CMS data elements prior to claims payment.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3668847"/>
                  </a:ext>
                </a:extLst>
              </a:tr>
            </a:tbl>
          </a:graphicData>
        </a:graphic>
      </p:graphicFrame>
      <p:sp>
        <p:nvSpPr>
          <p:cNvPr id="14" name="Arrow: Pentagon 13">
            <a:extLst>
              <a:ext uri="{FF2B5EF4-FFF2-40B4-BE49-F238E27FC236}">
                <a16:creationId xmlns:a16="http://schemas.microsoft.com/office/drawing/2014/main" id="{C09637E3-C4E7-2D60-B5DC-DA49886C4F9E}"/>
              </a:ext>
            </a:extLst>
          </p:cNvPr>
          <p:cNvSpPr/>
          <p:nvPr/>
        </p:nvSpPr>
        <p:spPr>
          <a:xfrm>
            <a:off x="892550" y="5870448"/>
            <a:ext cx="3799267" cy="549337"/>
          </a:xfrm>
          <a:prstGeom prst="homePlate">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panose="020B0503030202060203" pitchFamily="34" charset="0"/>
                <a:ea typeface="Lato" panose="020F0502020204030203" pitchFamily="34" charset="0"/>
                <a:cs typeface="Lato" panose="020F0502020204030203" pitchFamily="34" charset="0"/>
              </a:rPr>
              <a:t>Jan 2025 – Sep 2025</a:t>
            </a:r>
          </a:p>
        </p:txBody>
      </p:sp>
      <p:sp>
        <p:nvSpPr>
          <p:cNvPr id="15" name="Arrow: Chevron 14">
            <a:extLst>
              <a:ext uri="{FF2B5EF4-FFF2-40B4-BE49-F238E27FC236}">
                <a16:creationId xmlns:a16="http://schemas.microsoft.com/office/drawing/2014/main" id="{75FF5D9F-A3EB-2271-583D-4A928DCB7E0A}"/>
              </a:ext>
            </a:extLst>
          </p:cNvPr>
          <p:cNvSpPr/>
          <p:nvPr/>
        </p:nvSpPr>
        <p:spPr>
          <a:xfrm>
            <a:off x="4326262" y="5870448"/>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April 2025 – Ongoing</a:t>
            </a:r>
            <a:endParaRPr lang="en-US" sz="1600" b="1">
              <a:solidFill>
                <a:srgbClr val="000000"/>
              </a:solidFill>
              <a:latin typeface="Graphik" panose="020B0503030202060203" pitchFamily="34" charset="0"/>
              <a:ea typeface="Lato" panose="020F0502020204030203" pitchFamily="34" charset="0"/>
              <a:cs typeface="Lato" panose="020F0502020204030203" pitchFamily="34" charset="0"/>
            </a:endParaRPr>
          </a:p>
        </p:txBody>
      </p:sp>
      <p:sp>
        <p:nvSpPr>
          <p:cNvPr id="16" name="Arrow: Chevron 15">
            <a:extLst>
              <a:ext uri="{FF2B5EF4-FFF2-40B4-BE49-F238E27FC236}">
                <a16:creationId xmlns:a16="http://schemas.microsoft.com/office/drawing/2014/main" id="{F3A0038D-F4D5-ED01-28ED-5124B155320B}"/>
              </a:ext>
            </a:extLst>
          </p:cNvPr>
          <p:cNvSpPr/>
          <p:nvPr/>
        </p:nvSpPr>
        <p:spPr>
          <a:xfrm>
            <a:off x="7787551" y="5879614"/>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Sept 2026* – Ongoing</a:t>
            </a:r>
            <a:endParaRPr lang="en-US">
              <a:latin typeface="Graphik"/>
              <a:ea typeface="Lato"/>
              <a:cs typeface="Lato"/>
            </a:endParaRPr>
          </a:p>
        </p:txBody>
      </p:sp>
      <p:sp>
        <p:nvSpPr>
          <p:cNvPr id="9" name="Title 1">
            <a:extLst>
              <a:ext uri="{FF2B5EF4-FFF2-40B4-BE49-F238E27FC236}">
                <a16:creationId xmlns:a16="http://schemas.microsoft.com/office/drawing/2014/main" id="{369AFF15-620F-9D33-F845-64F6050FE6C0}"/>
              </a:ext>
            </a:extLst>
          </p:cNvPr>
          <p:cNvSpPr txBox="1">
            <a:spLocks/>
          </p:cNvSpPr>
          <p:nvPr/>
        </p:nvSpPr>
        <p:spPr>
          <a:xfrm>
            <a:off x="8971396" y="6447181"/>
            <a:ext cx="2930430" cy="535782"/>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bg1"/>
                </a:solidFill>
                <a:latin typeface="Graphik" panose="020B0503030202060203" pitchFamily="34" charset="0"/>
                <a:ea typeface="+mj-ea"/>
                <a:cs typeface="+mj-cs"/>
              </a:defRPr>
            </a:lvl1pPr>
          </a:lstStyle>
          <a:p>
            <a:r>
              <a:rPr lang="en-US" sz="1100" b="0">
                <a:solidFill>
                  <a:schemeClr val="tx1"/>
                </a:solidFill>
                <a:latin typeface="Graphik"/>
                <a:ea typeface="Lato"/>
                <a:cs typeface="Lato"/>
              </a:rPr>
              <a:t>*Updated from July 2026</a:t>
            </a:r>
          </a:p>
        </p:txBody>
      </p:sp>
      <p:sp>
        <p:nvSpPr>
          <p:cNvPr id="10" name="Slide Number Placeholder 4">
            <a:extLst>
              <a:ext uri="{FF2B5EF4-FFF2-40B4-BE49-F238E27FC236}">
                <a16:creationId xmlns:a16="http://schemas.microsoft.com/office/drawing/2014/main" id="{D5B3E395-5C61-5228-0168-86966CEA47B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690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1D2C-B2CA-87DB-50CC-200CDD74B8E4}"/>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97948C22-FC14-9162-3F1C-2B16723D53EC}"/>
              </a:ext>
            </a:extLst>
          </p:cNvPr>
          <p:cNvSpPr txBox="1">
            <a:spLocks noGrp="1"/>
          </p:cNvSpPr>
          <p:nvPr>
            <p:ph type="title" idx="4294967295"/>
          </p:nvPr>
        </p:nvSpPr>
        <p:spPr>
          <a:xfrm>
            <a:off x="341746" y="278207"/>
            <a:ext cx="11111346" cy="6627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Graphik"/>
                <a:ea typeface="+mj-ea"/>
                <a:cs typeface="+mj-cs"/>
              </a:rPr>
              <a:t>Session Presenters</a:t>
            </a:r>
            <a:endParaRPr kumimoji="0" lang="en-US" sz="4000" b="0" i="0" u="none" strike="noStrike" kern="1200" cap="none" spc="0" normalizeH="0" baseline="0" noProof="0">
              <a:ln>
                <a:noFill/>
              </a:ln>
              <a:solidFill>
                <a:schemeClr val="tx1"/>
              </a:solidFill>
              <a:effectLst/>
              <a:uLnTx/>
              <a:uFillTx/>
              <a:latin typeface="+mj-lt"/>
              <a:ea typeface="+mj-ea"/>
              <a:cs typeface="+mj-cs"/>
            </a:endParaRPr>
          </a:p>
        </p:txBody>
      </p:sp>
      <p:sp>
        <p:nvSpPr>
          <p:cNvPr id="5" name="Content Placeholder 1">
            <a:extLst>
              <a:ext uri="{FF2B5EF4-FFF2-40B4-BE49-F238E27FC236}">
                <a16:creationId xmlns:a16="http://schemas.microsoft.com/office/drawing/2014/main" id="{26BFBF44-12BF-73B9-5B5F-62F88F9A9480}"/>
              </a:ext>
            </a:extLst>
          </p:cNvPr>
          <p:cNvSpPr>
            <a:spLocks noGrp="1"/>
          </p:cNvSpPr>
          <p:nvPr/>
        </p:nvSpPr>
        <p:spPr>
          <a:xfrm>
            <a:off x="600387" y="1287975"/>
            <a:ext cx="2812974" cy="849583"/>
          </a:xfrm>
          <a:prstGeom prst="rect">
            <a:avLst/>
          </a:prstGeom>
          <a:solidFill>
            <a:srgbClr val="284E88"/>
          </a:solidFill>
          <a:ln>
            <a:solidFill>
              <a:srgbClr val="284E88"/>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Jim O’Brien</a:t>
            </a:r>
          </a:p>
        </p:txBody>
      </p:sp>
      <p:pic>
        <p:nvPicPr>
          <p:cNvPr id="2" name="Picture 1" descr="Headshot of Jim O'Brien">
            <a:extLst>
              <a:ext uri="{FF2B5EF4-FFF2-40B4-BE49-F238E27FC236}">
                <a16:creationId xmlns:a16="http://schemas.microsoft.com/office/drawing/2014/main" id="{31C08B0E-AFDA-02A3-C12F-8AF0F5F869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 t="1524" r="69" b="31856"/>
          <a:stretch/>
        </p:blipFill>
        <p:spPr bwMode="auto">
          <a:xfrm>
            <a:off x="947217" y="2363746"/>
            <a:ext cx="2119313" cy="2119313"/>
          </a:xfrm>
          <a:prstGeom prst="ellipse">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8" name="TextBox 10">
            <a:extLst>
              <a:ext uri="{FF2B5EF4-FFF2-40B4-BE49-F238E27FC236}">
                <a16:creationId xmlns:a16="http://schemas.microsoft.com/office/drawing/2014/main" id="{D9AB3254-9325-253F-DEA5-6F1737FB3E45}"/>
              </a:ext>
            </a:extLst>
          </p:cNvPr>
          <p:cNvSpPr txBox="1"/>
          <p:nvPr/>
        </p:nvSpPr>
        <p:spPr>
          <a:xfrm>
            <a:off x="699663" y="4680704"/>
            <a:ext cx="2833357" cy="16655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Director of Federal EVV Compliance MassHealth</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 </a:t>
            </a:r>
            <a:r>
              <a:rPr kumimoji="0" lang="en-US" sz="1400" i="0" u="none" strike="noStrike" kern="1200" cap="none" spc="0" normalizeH="0" baseline="0" noProof="0">
                <a:ln>
                  <a:noFill/>
                </a:ln>
                <a:solidFill>
                  <a:prstClr val="black"/>
                </a:solidFill>
                <a:effectLst/>
                <a:uLnTx/>
                <a:uFillTx/>
                <a:latin typeface="Graphik"/>
                <a:ea typeface="Lato"/>
                <a:cs typeface="Lato"/>
              </a:rPr>
              <a:t>EOHHS </a:t>
            </a:r>
            <a:r>
              <a:rPr kumimoji="0" lang="en-US" sz="1400" kern="1200" cap="none" spc="0" normalizeH="0" baseline="0" noProof="0">
                <a:ln>
                  <a:noFill/>
                </a:ln>
                <a:solidFill>
                  <a:srgbClr val="000000"/>
                </a:solidFill>
                <a:uLnTx/>
                <a:uFillTx/>
                <a:latin typeface="Graphik"/>
                <a:ea typeface="Lato"/>
                <a:cs typeface="Lato"/>
              </a:rPr>
              <a:t>S</a:t>
            </a:r>
            <a:r>
              <a:rPr lang="en-US" sz="1400" i="0" u="none" strike="noStrike" err="1">
                <a:solidFill>
                  <a:srgbClr val="000000"/>
                </a:solidFill>
                <a:effectLst/>
                <a:latin typeface="Graphik"/>
                <a:ea typeface="Lato"/>
                <a:cs typeface="Lato"/>
              </a:rPr>
              <a:t>tate</a:t>
            </a:r>
            <a:r>
              <a:rPr lang="en-US" sz="1400" i="0" u="none" strike="noStrike">
                <a:solidFill>
                  <a:srgbClr val="000000"/>
                </a:solidFill>
                <a:effectLst/>
                <a:latin typeface="Graphik"/>
                <a:ea typeface="Lato"/>
                <a:cs typeface="Lato"/>
              </a:rPr>
              <a:t> </a:t>
            </a:r>
            <a:r>
              <a:rPr lang="en-US" sz="1400">
                <a:solidFill>
                  <a:srgbClr val="000000"/>
                </a:solidFill>
                <a:latin typeface="Graphik"/>
                <a:ea typeface="Lato"/>
                <a:cs typeface="Lato"/>
              </a:rPr>
              <a:t>Program</a:t>
            </a:r>
            <a:endParaRPr kumimoji="0" lang="en-US" sz="1400" i="0" u="none" strike="noStrike" kern="1200" cap="none" spc="0" normalizeH="0" baseline="0" noProof="0">
              <a:ln>
                <a:noFill/>
              </a:ln>
              <a:solidFill>
                <a:prstClr val="black"/>
              </a:solidFill>
              <a:effectLst/>
              <a:uLnTx/>
              <a:uFillTx/>
              <a:latin typeface="Graphik"/>
              <a:ea typeface="Lato"/>
              <a:cs typeface="Lato"/>
            </a:endParaRPr>
          </a:p>
          <a:p>
            <a:pPr marR="0" lvl="0" algn="l" defTabSz="914400" rtl="0" eaLnBrk="1" fontAlgn="auto" latinLnBrk="0" hangingPunct="1">
              <a:lnSpc>
                <a:spcPct val="150000"/>
              </a:lnSpc>
              <a:spcBef>
                <a:spcPts val="0"/>
              </a:spcBef>
              <a:spcAft>
                <a:spcPts val="0"/>
              </a:spcAft>
              <a:buClrTx/>
              <a:buSzTx/>
              <a:tabLst/>
              <a:defRPr/>
            </a:pPr>
            <a:endParaRPr lang="en-US" sz="1400" i="0" u="none" strike="noStrike" kern="1200" cap="none" spc="0" normalizeH="0" baseline="0" noProof="0">
              <a:ln>
                <a:noFill/>
              </a:ln>
              <a:solidFill>
                <a:prstClr val="black"/>
              </a:solidFill>
              <a:effectLst/>
              <a:uLnTx/>
              <a:uFillTx/>
              <a:latin typeface="Graphik"/>
              <a:ea typeface="Lato"/>
              <a:cs typeface="Lato"/>
            </a:endParaRPr>
          </a:p>
        </p:txBody>
      </p:sp>
      <p:sp>
        <p:nvSpPr>
          <p:cNvPr id="6" name="Content Placeholder 2">
            <a:extLst>
              <a:ext uri="{FF2B5EF4-FFF2-40B4-BE49-F238E27FC236}">
                <a16:creationId xmlns:a16="http://schemas.microsoft.com/office/drawing/2014/main" id="{9A723885-59C4-D22D-7A08-8467D497A98B}"/>
              </a:ext>
            </a:extLst>
          </p:cNvPr>
          <p:cNvSpPr>
            <a:spLocks noGrp="1"/>
          </p:cNvSpPr>
          <p:nvPr/>
        </p:nvSpPr>
        <p:spPr>
          <a:xfrm>
            <a:off x="4278165" y="1289137"/>
            <a:ext cx="3244468" cy="849583"/>
          </a:xfrm>
          <a:prstGeom prst="rect">
            <a:avLst/>
          </a:prstGeom>
          <a:solidFill>
            <a:srgbClr val="284E88"/>
          </a:solidFill>
          <a:ln>
            <a:solidFill>
              <a:srgbClr val="284E88"/>
            </a:solidFill>
          </a:ln>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ea typeface="Lato"/>
                <a:cs typeface="Lato"/>
              </a:rPr>
              <a:t>Kristin Davidson</a:t>
            </a:r>
            <a:endParaRPr lang="en-US">
              <a:latin typeface="Graphik"/>
            </a:endParaRPr>
          </a:p>
        </p:txBody>
      </p:sp>
      <p:pic>
        <p:nvPicPr>
          <p:cNvPr id="3" name="Picture 2" descr="Headshot of Kristin Davidson">
            <a:extLst>
              <a:ext uri="{FF2B5EF4-FFF2-40B4-BE49-F238E27FC236}">
                <a16:creationId xmlns:a16="http://schemas.microsoft.com/office/drawing/2014/main" id="{9F284619-A1B6-600F-FE52-834E73F7B3B9}"/>
              </a:ext>
            </a:extLst>
          </p:cNvPr>
          <p:cNvPicPr>
            <a:picLocks noChangeAspect="1"/>
          </p:cNvPicPr>
          <p:nvPr/>
        </p:nvPicPr>
        <p:blipFill>
          <a:blip r:embed="rId4"/>
          <a:stretch>
            <a:fillRect/>
          </a:stretch>
        </p:blipFill>
        <p:spPr>
          <a:xfrm>
            <a:off x="4806193" y="2363839"/>
            <a:ext cx="2184279" cy="212656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11">
            <a:extLst>
              <a:ext uri="{FF2B5EF4-FFF2-40B4-BE49-F238E27FC236}">
                <a16:creationId xmlns:a16="http://schemas.microsoft.com/office/drawing/2014/main" id="{D48D51CB-B83B-EB49-6E79-8EAA873E3E3F}"/>
              </a:ext>
            </a:extLst>
          </p:cNvPr>
          <p:cNvSpPr txBox="1"/>
          <p:nvPr/>
        </p:nvSpPr>
        <p:spPr>
          <a:xfrm>
            <a:off x="4276035" y="4680704"/>
            <a:ext cx="3246520" cy="102701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Role: </a:t>
            </a:r>
            <a:r>
              <a:rPr lang="en-US" sz="1400">
                <a:solidFill>
                  <a:prstClr val="black"/>
                </a:solidFill>
                <a:latin typeface="Graphik"/>
                <a:ea typeface="Lato"/>
                <a:cs typeface="Lato"/>
              </a:rPr>
              <a:t>EVV Business Solution Architect</a:t>
            </a:r>
            <a:endParaRPr lang="en-US">
              <a:solidFill>
                <a:prstClr val="black"/>
              </a:solidFill>
              <a:latin typeface="Graphik"/>
              <a:ea typeface="Lato"/>
              <a:cs typeface="Lato"/>
            </a:endParaRP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EVV Business Rules, EVV Compliance</a:t>
            </a:r>
            <a:endParaRPr lang="en-US" sz="1000">
              <a:solidFill>
                <a:prstClr val="black"/>
              </a:solidFill>
              <a:latin typeface="Arial"/>
              <a:ea typeface="Lato"/>
              <a:cs typeface="Arial"/>
            </a:endParaRPr>
          </a:p>
        </p:txBody>
      </p:sp>
      <p:sp>
        <p:nvSpPr>
          <p:cNvPr id="10" name="Content Placeholder 1">
            <a:extLst>
              <a:ext uri="{FF2B5EF4-FFF2-40B4-BE49-F238E27FC236}">
                <a16:creationId xmlns:a16="http://schemas.microsoft.com/office/drawing/2014/main" id="{770EE9FB-7882-9007-4630-69A1BB5DE184}"/>
              </a:ext>
            </a:extLst>
          </p:cNvPr>
          <p:cNvSpPr txBox="1">
            <a:spLocks/>
          </p:cNvSpPr>
          <p:nvPr/>
        </p:nvSpPr>
        <p:spPr>
          <a:xfrm>
            <a:off x="8310276" y="1289137"/>
            <a:ext cx="2812974" cy="849583"/>
          </a:xfrm>
          <a:prstGeom prst="rect">
            <a:avLst/>
          </a:prstGeom>
          <a:solidFill>
            <a:srgbClr val="284E88"/>
          </a:solidFill>
          <a:ln>
            <a:solidFill>
              <a:srgbClr val="284E88"/>
            </a:solidFill>
          </a:ln>
        </p:spPr>
        <p:txBody>
          <a:bodyPr vert="horz" lIns="91440" tIns="45720" rIns="91440" bIns="45720" rtlCol="0">
            <a:norm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Leah Klein</a:t>
            </a:r>
          </a:p>
        </p:txBody>
      </p:sp>
      <p:pic>
        <p:nvPicPr>
          <p:cNvPr id="11" name="Picture 10" descr="Headshot og Leah Klein">
            <a:extLst>
              <a:ext uri="{FF2B5EF4-FFF2-40B4-BE49-F238E27FC236}">
                <a16:creationId xmlns:a16="http://schemas.microsoft.com/office/drawing/2014/main" id="{3318C29C-45F4-34FE-B14E-16B5E2609C41}"/>
              </a:ext>
            </a:extLst>
          </p:cNvPr>
          <p:cNvPicPr>
            <a:picLocks noChangeAspect="1"/>
          </p:cNvPicPr>
          <p:nvPr/>
        </p:nvPicPr>
        <p:blipFill rotWithShape="1">
          <a:blip r:embed="rId5"/>
          <a:srcRect/>
          <a:stretch/>
        </p:blipFill>
        <p:spPr>
          <a:xfrm>
            <a:off x="8656314" y="2372140"/>
            <a:ext cx="2119313" cy="2119313"/>
          </a:xfrm>
          <a:prstGeom prst="ellipse">
            <a:avLst/>
          </a:prstGeom>
        </p:spPr>
      </p:pic>
      <p:sp>
        <p:nvSpPr>
          <p:cNvPr id="12" name="TextBox 12">
            <a:extLst>
              <a:ext uri="{FF2B5EF4-FFF2-40B4-BE49-F238E27FC236}">
                <a16:creationId xmlns:a16="http://schemas.microsoft.com/office/drawing/2014/main" id="{36FB1633-0917-B152-A6DC-F81E33A1AF3C}"/>
              </a:ext>
            </a:extLst>
          </p:cNvPr>
          <p:cNvSpPr txBox="1"/>
          <p:nvPr/>
        </p:nvSpPr>
        <p:spPr>
          <a:xfrm>
            <a:off x="8313401" y="4670121"/>
            <a:ext cx="3087357" cy="16747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Customer Success Manager</a:t>
            </a: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Sandata EVV </a:t>
            </a:r>
            <a:r>
              <a:rPr lang="en-US" sz="1400" err="1">
                <a:solidFill>
                  <a:prstClr val="black"/>
                </a:solidFill>
                <a:latin typeface="Graphik"/>
                <a:ea typeface="Lato"/>
                <a:cs typeface="Lato"/>
              </a:rPr>
              <a:t>Appications</a:t>
            </a:r>
            <a:r>
              <a:rPr lang="en-US" sz="1400">
                <a:solidFill>
                  <a:prstClr val="black"/>
                </a:solidFill>
                <a:latin typeface="Graphik"/>
                <a:ea typeface="Lato"/>
                <a:cs typeface="Lato"/>
              </a:rPr>
              <a:t> and Sandata EVV Aggregator</a:t>
            </a:r>
            <a:endParaRPr lang="en-US" sz="1400" i="0" u="none" strike="noStrike" kern="1200" cap="none" spc="0" normalizeH="0" baseline="0" noProof="0">
              <a:ln>
                <a:noFill/>
              </a:ln>
              <a:solidFill>
                <a:prstClr val="black"/>
              </a:solidFill>
              <a:effectLst/>
              <a:uLnTx/>
              <a:uFillTx/>
              <a:latin typeface="Graphik"/>
              <a:ea typeface="Lato"/>
              <a:cs typeface="Lato"/>
            </a:endParaRPr>
          </a:p>
          <a:p>
            <a:pPr>
              <a:lnSpc>
                <a:spcPct val="150000"/>
              </a:lnSpc>
              <a:defRPr/>
            </a:pPr>
            <a:endParaRPr lang="en-US" sz="1400" b="1" i="0" u="none" strike="noStrike" kern="1200" cap="none" spc="0" normalizeH="0" baseline="0" noProof="0">
              <a:ln>
                <a:noFill/>
              </a:ln>
              <a:solidFill>
                <a:prstClr val="black"/>
              </a:solidFill>
              <a:effectLst/>
              <a:uLnTx/>
              <a:uFillTx/>
              <a:latin typeface="Graphik"/>
              <a:ea typeface="Lato"/>
              <a:cs typeface="Lato"/>
            </a:endParaRPr>
          </a:p>
        </p:txBody>
      </p:sp>
      <p:sp>
        <p:nvSpPr>
          <p:cNvPr id="9" name="Slide Number Placeholder 4">
            <a:extLst>
              <a:ext uri="{FF2B5EF4-FFF2-40B4-BE49-F238E27FC236}">
                <a16:creationId xmlns:a16="http://schemas.microsoft.com/office/drawing/2014/main" id="{269E49A7-C8BA-7605-753D-5A1E07D68E0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351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B85AB-C33A-02B5-BB82-92FC125AD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B255B-B48F-4AFB-7BAF-6709BE9F848C}"/>
              </a:ext>
            </a:extLst>
          </p:cNvPr>
          <p:cNvSpPr>
            <a:spLocks noGrp="1"/>
          </p:cNvSpPr>
          <p:nvPr>
            <p:ph type="title"/>
          </p:nvPr>
        </p:nvSpPr>
        <p:spPr>
          <a:xfrm>
            <a:off x="341746" y="277549"/>
            <a:ext cx="11111346" cy="729165"/>
          </a:xfrm>
          <a:prstGeom prst="rect">
            <a:avLst/>
          </a:prstGeom>
        </p:spPr>
        <p:txBody>
          <a:bodyPr lIns="91440" tIns="45720" rIns="91440" bIns="45720" anchor="t"/>
          <a:lstStyle/>
          <a:p>
            <a:r>
              <a:rPr lang="en-US" sz="3200">
                <a:latin typeface="Graphik"/>
              </a:rPr>
              <a:t>Phase 2 VS Phase 3 Compliance Phases</a:t>
            </a:r>
            <a:endParaRPr lang="en-US" sz="3200"/>
          </a:p>
        </p:txBody>
      </p:sp>
      <p:sp>
        <p:nvSpPr>
          <p:cNvPr id="7" name="TextBox 6">
            <a:extLst>
              <a:ext uri="{FF2B5EF4-FFF2-40B4-BE49-F238E27FC236}">
                <a16:creationId xmlns:a16="http://schemas.microsoft.com/office/drawing/2014/main" id="{BDAC09C0-06BD-650E-D3EA-B701309B6912}"/>
              </a:ext>
            </a:extLst>
          </p:cNvPr>
          <p:cNvSpPr txBox="1"/>
          <p:nvPr/>
        </p:nvSpPr>
        <p:spPr>
          <a:xfrm>
            <a:off x="346764" y="992071"/>
            <a:ext cx="11388035" cy="5416868"/>
          </a:xfrm>
          <a:prstGeom prst="rect">
            <a:avLst/>
          </a:prstGeom>
          <a:noFill/>
        </p:spPr>
        <p:txBody>
          <a:bodyPr wrap="square" lIns="91440" tIns="45720" rIns="91440" bIns="45720" anchor="t">
            <a:spAutoFit/>
          </a:bodyPr>
          <a:lstStyle/>
          <a:p>
            <a:r>
              <a:rPr lang="en-US" b="1">
                <a:ea typeface="Calibri"/>
                <a:cs typeface="Calibri"/>
              </a:rPr>
              <a:t>What is the difference between Phase 2 and Phase 3 EVV Compliance Phases?</a:t>
            </a:r>
          </a:p>
          <a:p>
            <a:endParaRPr lang="en-US" sz="800">
              <a:solidFill>
                <a:srgbClr val="274E88"/>
              </a:solidFill>
              <a:ea typeface="Calibri"/>
              <a:cs typeface="Calibri"/>
            </a:endParaRPr>
          </a:p>
          <a:p>
            <a:r>
              <a:rPr lang="en-US" sz="1600" b="1">
                <a:latin typeface="Graphik"/>
                <a:ea typeface="Calibri"/>
                <a:cs typeface="Calibri"/>
              </a:rPr>
              <a:t>Phase 2 EVV Usage/Visit Monitoring:</a:t>
            </a:r>
            <a:endParaRPr lang="en-US" sz="1600">
              <a:latin typeface="Graphik"/>
              <a:ea typeface="Calibri"/>
              <a:cs typeface="Calibri"/>
            </a:endParaRPr>
          </a:p>
          <a:p>
            <a:pPr marL="285750" indent="-285750">
              <a:buFont typeface="Arial"/>
              <a:buChar char="•"/>
            </a:pPr>
            <a:r>
              <a:rPr lang="en-US" sz="1600">
                <a:solidFill>
                  <a:srgbClr val="000000"/>
                </a:solidFill>
                <a:ea typeface="Calibri"/>
                <a:cs typeface="Calibri"/>
              </a:rPr>
              <a:t>EVV Compliance is an assessment and measurement of a Provider's overall EVV performance across a reporting period (Quarterly). </a:t>
            </a:r>
          </a:p>
          <a:p>
            <a:pPr marL="285750" indent="-285750">
              <a:buFont typeface="Arial"/>
              <a:buChar char="•"/>
            </a:pPr>
            <a:r>
              <a:rPr lang="en-US" sz="1600">
                <a:ea typeface="Calibri"/>
                <a:cs typeface="Calibri"/>
              </a:rPr>
              <a:t>A Provider must attain a certain established % threshold of visits that are fully EVV Compliant. </a:t>
            </a:r>
          </a:p>
          <a:p>
            <a:pPr marL="285750" indent="-285750">
              <a:buFont typeface="Arial"/>
              <a:buChar char="•"/>
            </a:pPr>
            <a:r>
              <a:rPr lang="en-US" sz="1600">
                <a:ea typeface="Calibri"/>
                <a:cs typeface="Calibri"/>
              </a:rPr>
              <a:t>For Phase 2, a visit is fully EVV Compliant when it includes all required data elements and is not manually entered or edited after the fact. </a:t>
            </a:r>
          </a:p>
          <a:p>
            <a:pPr marL="742950" lvl="1" indent="-285750">
              <a:buFont typeface="Courier New"/>
              <a:buChar char="o"/>
            </a:pPr>
            <a:r>
              <a:rPr lang="en-US" sz="1600" i="1">
                <a:ea typeface="Calibri"/>
                <a:cs typeface="Calibri"/>
              </a:rPr>
              <a:t>Required data elements: Date, Time, Employee, Client, Location, Service, and Payer</a:t>
            </a:r>
            <a:endParaRPr lang="en-US" sz="1600" i="1"/>
          </a:p>
          <a:p>
            <a:pPr marL="285750" indent="-285750">
              <a:buFont typeface="Arial"/>
              <a:buChar char="•"/>
            </a:pPr>
            <a:r>
              <a:rPr lang="en-US" sz="1600">
                <a:ea typeface="Calibri"/>
                <a:cs typeface="Calibri"/>
              </a:rPr>
              <a:t>Penalties for Provider non-compliance are enforced by program/contracting entity.</a:t>
            </a:r>
          </a:p>
          <a:p>
            <a:endParaRPr lang="en-US" sz="1600" b="1">
              <a:solidFill>
                <a:schemeClr val="accent1"/>
              </a:solidFill>
              <a:latin typeface="Graphik"/>
              <a:ea typeface="Calibri"/>
              <a:cs typeface="Calibri"/>
            </a:endParaRPr>
          </a:p>
          <a:p>
            <a:r>
              <a:rPr lang="en-US" sz="1600" b="1">
                <a:latin typeface="Graphik"/>
                <a:ea typeface="Calibri"/>
                <a:cs typeface="Calibri"/>
              </a:rPr>
              <a:t>Phase 3 Claims to Visit Match/Implementation of Claims Edits:</a:t>
            </a:r>
            <a:endParaRPr lang="en-US"/>
          </a:p>
          <a:p>
            <a:pPr marL="285750" indent="-285750">
              <a:buFont typeface="Arial,Sans-Serif"/>
              <a:buChar char="•"/>
            </a:pPr>
            <a:r>
              <a:rPr lang="en-US" sz="1600">
                <a:ea typeface="Calibri"/>
                <a:cs typeface="Calibri"/>
              </a:rPr>
              <a:t>Claims edits are a pre-payment review of the Provider's visits on a 1:1 claim-to-visit level. </a:t>
            </a:r>
          </a:p>
          <a:p>
            <a:pPr marL="285750" indent="-285750">
              <a:buFont typeface="Arial,Sans-Serif"/>
              <a:buChar char="•"/>
            </a:pPr>
            <a:r>
              <a:rPr lang="en-US" sz="1600">
                <a:ea typeface="Calibri"/>
                <a:cs typeface="Calibri"/>
              </a:rPr>
              <a:t>For each claim a Provider submits, there must be a matching Verified (Auto Verified or Manually Verified) visit in the Sandata system.</a:t>
            </a:r>
          </a:p>
          <a:p>
            <a:pPr marL="285750" indent="-285750">
              <a:buFont typeface="Arial,Sans-Serif"/>
              <a:buChar char="•"/>
            </a:pPr>
            <a:r>
              <a:rPr lang="en-US" sz="1600">
                <a:ea typeface="Calibri"/>
                <a:cs typeface="Calibri"/>
              </a:rPr>
              <a:t>A Verified visit is one that include all required data elements. Required data elements are either automatically captured by EVV when the employee clocks in and clocks out or manually entered by the Provider after the visit has occurred. </a:t>
            </a:r>
          </a:p>
          <a:p>
            <a:pPr marL="285750" indent="-285750">
              <a:buFont typeface="Arial,Sans-Serif"/>
              <a:buChar char="•"/>
            </a:pPr>
            <a:r>
              <a:rPr lang="en-US" sz="1600">
                <a:ea typeface="Calibri"/>
                <a:cs typeface="Calibri"/>
              </a:rPr>
              <a:t>Penalties for a Provider not having a matching visit in the Sandata system when a claim is submitted is a denial for that claim.</a:t>
            </a:r>
          </a:p>
          <a:p>
            <a:endParaRPr lang="en-US" sz="1600">
              <a:ea typeface="Calibri"/>
              <a:cs typeface="Calibri"/>
            </a:endParaRPr>
          </a:p>
          <a:p>
            <a:pPr lvl="1">
              <a:buFont typeface="Arial"/>
            </a:pPr>
            <a:endParaRPr lang="en-US" sz="1600" i="1">
              <a:ea typeface="Calibri"/>
              <a:cs typeface="Calibri"/>
            </a:endParaRPr>
          </a:p>
        </p:txBody>
      </p:sp>
      <p:sp>
        <p:nvSpPr>
          <p:cNvPr id="3" name="Rectangle 2">
            <a:extLst>
              <a:ext uri="{FF2B5EF4-FFF2-40B4-BE49-F238E27FC236}">
                <a16:creationId xmlns:a16="http://schemas.microsoft.com/office/drawing/2014/main" id="{F3790462-B66E-01F7-2278-1CC502A2A333}"/>
              </a:ext>
              <a:ext uri="{C183D7F6-B498-43B3-948B-1728B52AA6E4}">
                <adec:decorative xmlns:adec="http://schemas.microsoft.com/office/drawing/2017/decorative" val="1"/>
              </a:ext>
            </a:extLst>
          </p:cNvPr>
          <p:cNvSpPr/>
          <p:nvPr/>
        </p:nvSpPr>
        <p:spPr>
          <a:xfrm>
            <a:off x="0" y="5894916"/>
            <a:ext cx="12192000" cy="963083"/>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E0F712C-3DAC-3C70-33E0-FB0CA75287B6}"/>
              </a:ext>
            </a:extLst>
          </p:cNvPr>
          <p:cNvSpPr txBox="1"/>
          <p:nvPr/>
        </p:nvSpPr>
        <p:spPr>
          <a:xfrm>
            <a:off x="1" y="5896918"/>
            <a:ext cx="121919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rPr>
              <a:t>Although Auto-Verification Percentage and Claims Edits are different, they compliment and support one another. A Provider who is performing well overall with capturing auto-verified visits will increase their success with Claims Edits.</a:t>
            </a:r>
            <a:endParaRPr lang="en-US">
              <a:solidFill>
                <a:schemeClr val="bg1"/>
              </a:solidFill>
            </a:endParaRPr>
          </a:p>
        </p:txBody>
      </p:sp>
      <p:sp>
        <p:nvSpPr>
          <p:cNvPr id="5" name="Slide Number Placeholder 4">
            <a:extLst>
              <a:ext uri="{FF2B5EF4-FFF2-40B4-BE49-F238E27FC236}">
                <a16:creationId xmlns:a16="http://schemas.microsoft.com/office/drawing/2014/main" id="{ACB0C257-4E87-3359-C39E-E420B388505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884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5406F-1936-705B-8F72-0018203E8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FABB7-2ABD-1CBE-602B-AD2F171FCDFF}"/>
              </a:ext>
            </a:extLst>
          </p:cNvPr>
          <p:cNvSpPr>
            <a:spLocks noGrp="1"/>
          </p:cNvSpPr>
          <p:nvPr>
            <p:ph type="title"/>
          </p:nvPr>
        </p:nvSpPr>
        <p:spPr>
          <a:prstGeom prst="rect">
            <a:avLst/>
          </a:prstGeom>
        </p:spPr>
        <p:txBody>
          <a:bodyPr/>
          <a:lstStyle/>
          <a:p>
            <a:r>
              <a:rPr lang="en-US"/>
              <a:t>Phase 3 Update</a:t>
            </a:r>
          </a:p>
        </p:txBody>
      </p:sp>
      <p:sp>
        <p:nvSpPr>
          <p:cNvPr id="3" name="Rectangle 1">
            <a:extLst>
              <a:ext uri="{FF2B5EF4-FFF2-40B4-BE49-F238E27FC236}">
                <a16:creationId xmlns:a16="http://schemas.microsoft.com/office/drawing/2014/main" id="{FFE33E6A-9A84-0F83-672E-BD62210F1CDB}"/>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423E0399-930A-AF75-4090-6714F1BE4E07}"/>
              </a:ext>
            </a:extLst>
          </p:cNvPr>
          <p:cNvSpPr txBox="1"/>
          <p:nvPr/>
        </p:nvSpPr>
        <p:spPr>
          <a:xfrm>
            <a:off x="342900" y="990600"/>
            <a:ext cx="11391900" cy="501675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a:latin typeface="Graphik"/>
                <a:ea typeface="Lato"/>
                <a:cs typeface="Lato"/>
              </a:rPr>
              <a:t>MassHealth has extended the implementation date of EVV-related hard edits/claims denials </a:t>
            </a:r>
            <a:r>
              <a:rPr lang="en-US" b="1">
                <a:latin typeface="Graphik"/>
                <a:ea typeface="Lato"/>
                <a:cs typeface="Lato"/>
              </a:rPr>
              <a:t>from July 2026 to September 2026</a:t>
            </a:r>
            <a:endParaRPr lang="en-US"/>
          </a:p>
          <a:p>
            <a:pPr marL="800100" lvl="1" indent="-342900">
              <a:buFont typeface="Courier New" panose="020B0604020202020204" pitchFamily="34" charset="0"/>
              <a:buChar char="o"/>
            </a:pPr>
            <a:r>
              <a:rPr lang="en-US">
                <a:latin typeface="Graphik"/>
                <a:ea typeface="Lato"/>
                <a:cs typeface="Lato"/>
              </a:rPr>
              <a:t>Important Note: This is only impacting Fee-For-Service (FFS) providers in Home Health (HH), Group Adult Foster Care (GAFC), and Acquired Brain Injury (ABI) and Moving Forward Plan (MFP) Waiver programs in which MassHealth (MAHEA) is the payer.</a:t>
            </a:r>
            <a:endParaRPr lang="en-US" b="1">
              <a:latin typeface="Graphik" panose="020B0503030202060203" pitchFamily="34" charset="0"/>
              <a:ea typeface="Lato" panose="020F0502020204030203" pitchFamily="34" charset="0"/>
              <a:cs typeface="Lato" panose="020F0502020204030203" pitchFamily="34" charset="0"/>
            </a:endParaRPr>
          </a:p>
          <a:p>
            <a:pPr lvl="1"/>
            <a:endParaRPr lang="en-US" sz="2000">
              <a:latin typeface="Graphik"/>
              <a:ea typeface="Lato"/>
              <a:cs typeface="Lato"/>
            </a:endParaRPr>
          </a:p>
          <a:p>
            <a:pPr marL="342900" indent="-342900">
              <a:buFont typeface="Arial" panose="020B0604020202020204" pitchFamily="34" charset="0"/>
              <a:buChar char="•"/>
            </a:pPr>
            <a:r>
              <a:rPr lang="en-US" sz="2000">
                <a:latin typeface="Graphik"/>
                <a:ea typeface="Lato"/>
                <a:cs typeface="Lato"/>
              </a:rPr>
              <a:t>Primary reason is </a:t>
            </a:r>
            <a:r>
              <a:rPr lang="en-US" sz="2000" b="1">
                <a:latin typeface="Graphik"/>
                <a:ea typeface="Lato"/>
                <a:cs typeface="Lato"/>
              </a:rPr>
              <a:t>State Readiness</a:t>
            </a:r>
          </a:p>
          <a:p>
            <a:pPr marL="800100" lvl="1" indent="-342900">
              <a:buFont typeface="Courier New" panose="020B0604020202020204" pitchFamily="34" charset="0"/>
              <a:buChar char="o"/>
            </a:pPr>
            <a:r>
              <a:rPr lang="en-US">
                <a:latin typeface="Graphik"/>
                <a:ea typeface="Lato"/>
                <a:cs typeface="Lato"/>
              </a:rPr>
              <a:t>Awaiting </a:t>
            </a:r>
            <a:r>
              <a:rPr lang="en-US">
                <a:ea typeface="+mn-lt"/>
                <a:cs typeface="+mn-lt"/>
              </a:rPr>
              <a:t>a few technical changes to be implemented to improve experience for providers and claims matching, including the</a:t>
            </a:r>
            <a:r>
              <a:rPr lang="en-US">
                <a:latin typeface="Graphik"/>
                <a:ea typeface="Lato"/>
                <a:cs typeface="Lato"/>
              </a:rPr>
              <a:t> proper handling of overnight shifts for Sandata users (no impact to Alt EVV).</a:t>
            </a:r>
          </a:p>
          <a:p>
            <a:pPr marL="800100" lvl="1" indent="-342900">
              <a:buFont typeface="Courier New" panose="020B0604020202020204" pitchFamily="34" charset="0"/>
              <a:buChar char="o"/>
            </a:pPr>
            <a:r>
              <a:rPr lang="en-US">
                <a:latin typeface="Graphik"/>
                <a:ea typeface="Lato"/>
                <a:cs typeface="Lato"/>
              </a:rPr>
              <a:t>Majority of provider agencies are ready/prepared to go live on July 1st.</a:t>
            </a:r>
          </a:p>
          <a:p>
            <a:pPr marL="342900" indent="-342900">
              <a:buFont typeface="Arial" panose="020B0604020202020204" pitchFamily="34" charset="0"/>
              <a:buChar char="•"/>
            </a:pPr>
            <a:endParaRPr lang="en-US" sz="2000">
              <a:latin typeface="Graphik"/>
              <a:ea typeface="Lato"/>
              <a:cs typeface="Lato"/>
            </a:endParaRPr>
          </a:p>
          <a:p>
            <a:pPr marL="342900" indent="-342900">
              <a:buFont typeface="Arial" panose="020B0604020202020204" pitchFamily="34" charset="0"/>
              <a:buChar char="•"/>
            </a:pPr>
            <a:r>
              <a:rPr lang="en-US" sz="2000" b="1">
                <a:latin typeface="Graphik"/>
                <a:ea typeface="Lato"/>
                <a:cs typeface="Lato"/>
              </a:rPr>
              <a:t>Two extra months</a:t>
            </a:r>
            <a:r>
              <a:rPr lang="en-US" sz="2000">
                <a:latin typeface="Graphik"/>
                <a:ea typeface="Lato"/>
                <a:cs typeface="Lato"/>
              </a:rPr>
              <a:t> for provider agencies in scope for hard edits/claims denials to prepare</a:t>
            </a:r>
          </a:p>
          <a:p>
            <a:pPr marL="800100" lvl="1" indent="-342900">
              <a:buFont typeface="Courier New" panose="020B0604020202020204" pitchFamily="34" charset="0"/>
              <a:buChar char="o"/>
            </a:pPr>
            <a:r>
              <a:rPr lang="en-US">
                <a:latin typeface="Graphik"/>
                <a:ea typeface="Lato"/>
                <a:cs typeface="Lato"/>
              </a:rPr>
              <a:t>Ensure your agency is refining visit maintenance processes, viewing data available in reports, and making any necessary corrections prior to September 2026 when claims denials will be implemented.</a:t>
            </a:r>
            <a:endParaRPr lang="en-US">
              <a:latin typeface="Graphik"/>
              <a:ea typeface="Lato" panose="020F0502020204030203" pitchFamily="34" charset="0"/>
              <a:cs typeface="Lato" panose="020F0502020204030203" pitchFamily="34" charset="0"/>
            </a:endParaRPr>
          </a:p>
        </p:txBody>
      </p:sp>
      <p:sp>
        <p:nvSpPr>
          <p:cNvPr id="6" name="Slide Number Placeholder 4">
            <a:extLst>
              <a:ext uri="{FF2B5EF4-FFF2-40B4-BE49-F238E27FC236}">
                <a16:creationId xmlns:a16="http://schemas.microsoft.com/office/drawing/2014/main" id="{8A4DD367-B913-09AD-9AFC-3A315F839080}"/>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693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E693-E0D6-B8E0-1506-88344CD8A4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0C693A-C5D3-2B34-BEC2-9171ADC76675}"/>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F0A3915-9169-04F8-7D40-91A1945223D2}"/>
              </a:ext>
            </a:extLst>
          </p:cNvPr>
          <p:cNvSpPr>
            <a:spLocks noGrp="1"/>
          </p:cNvSpPr>
          <p:nvPr>
            <p:ph type="title"/>
          </p:nvPr>
        </p:nvSpPr>
        <p:spPr>
          <a:prstGeom prst="rect">
            <a:avLst/>
          </a:prstGeom>
        </p:spPr>
        <p:txBody>
          <a:bodyPr/>
          <a:lstStyle/>
          <a:p>
            <a:pPr lvl="0"/>
            <a:r>
              <a:rPr lang="en-US" noProof="0"/>
              <a:t>Helpful Resources</a:t>
            </a:r>
          </a:p>
        </p:txBody>
      </p:sp>
    </p:spTree>
    <p:extLst>
      <p:ext uri="{BB962C8B-B14F-4D97-AF65-F5344CB8AC3E}">
        <p14:creationId xmlns:p14="http://schemas.microsoft.com/office/powerpoint/2010/main" val="478754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6689-85C2-8A35-CF0B-524DD1C30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44301-29F7-3B18-4332-169AA1765AA3}"/>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Sandata Knowledge Base – Helpful, Quick Links</a:t>
            </a:r>
          </a:p>
        </p:txBody>
      </p:sp>
      <p:sp>
        <p:nvSpPr>
          <p:cNvPr id="8" name="TextBox 7">
            <a:extLst>
              <a:ext uri="{FF2B5EF4-FFF2-40B4-BE49-F238E27FC236}">
                <a16:creationId xmlns:a16="http://schemas.microsoft.com/office/drawing/2014/main" id="{73FA7F70-73B8-2558-5DD9-C6E8C9A9D3EA}"/>
              </a:ext>
            </a:extLst>
          </p:cNvPr>
          <p:cNvSpPr txBox="1"/>
          <p:nvPr/>
        </p:nvSpPr>
        <p:spPr>
          <a:xfrm>
            <a:off x="556591" y="1630017"/>
            <a:ext cx="4959626" cy="3693319"/>
          </a:xfrm>
          <a:prstGeom prst="rect">
            <a:avLst/>
          </a:prstGeom>
          <a:noFill/>
        </p:spPr>
        <p:txBody>
          <a:bodyPr wrap="square" lIns="91440" tIns="45720" rIns="91440" bIns="45720" rtlCol="0" anchor="t">
            <a:spAutoFit/>
          </a:bodyPr>
          <a:lstStyle/>
          <a:p>
            <a:r>
              <a:rPr lang="en-US" b="1">
                <a:latin typeface="Graphik" panose="020B0503030202060203" pitchFamily="34" charset="0"/>
                <a:ea typeface="Lato" panose="020F0502020204030203" pitchFamily="34" charset="0"/>
                <a:cs typeface="Lato" panose="020F0502020204030203" pitchFamily="34" charset="0"/>
              </a:rPr>
              <a:t>Sandata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Sandata EVV Enhanced</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4"/>
              </a:rPr>
              <a:t>Adding Clients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5"/>
              </a:rPr>
              <a:t>Adding Mobile App Device Access for Employee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6"/>
              </a:rPr>
              <a:t>Sandata Mobile Connect (SMC) Resources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7"/>
              </a:rPr>
              <a:t>Visit Maintenance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Reports Listing</a:t>
            </a:r>
          </a:p>
        </p:txBody>
      </p:sp>
      <p:sp>
        <p:nvSpPr>
          <p:cNvPr id="10" name="TextBox 9">
            <a:extLst>
              <a:ext uri="{FF2B5EF4-FFF2-40B4-BE49-F238E27FC236}">
                <a16:creationId xmlns:a16="http://schemas.microsoft.com/office/drawing/2014/main" id="{DC7DA8DA-93A3-9B75-66A0-2A8592614A45}"/>
              </a:ext>
            </a:extLst>
          </p:cNvPr>
          <p:cNvSpPr txBox="1"/>
          <p:nvPr/>
        </p:nvSpPr>
        <p:spPr>
          <a:xfrm>
            <a:off x="6523383" y="1630017"/>
            <a:ext cx="4959626" cy="3970318"/>
          </a:xfrm>
          <a:prstGeom prst="rect">
            <a:avLst/>
          </a:prstGeom>
          <a:noFill/>
        </p:spPr>
        <p:txBody>
          <a:bodyPr wrap="square" lIns="91440" tIns="45720" rIns="91440" bIns="45720" rtlCol="0" anchor="t">
            <a:spAutoFit/>
          </a:bodyPr>
          <a:lstStyle/>
          <a:p>
            <a:r>
              <a:rPr lang="en-US" b="1">
                <a:latin typeface="Graphik"/>
                <a:ea typeface="Lato"/>
                <a:cs typeface="Lato"/>
              </a:rPr>
              <a:t>Alt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Sandata Aggregator</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9"/>
              </a:rPr>
              <a:t>Visit Review</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Reports Listing</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0"/>
              </a:rPr>
              <a:t>Massachusetts EOHHS Alternative EVV Technical Specifications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1"/>
              </a:rPr>
              <a:t>Vendor Solutions FAQs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1EF13DE7-DBFB-2DA3-D966-D62AD63D7B5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262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33D8-8639-43A5-7DCF-970E04FBC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A6FFB-7557-D87D-82D8-50FAA7692425}"/>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rPr>
              <a:t>Compliance Plans by Program</a:t>
            </a:r>
          </a:p>
        </p:txBody>
      </p:sp>
      <p:sp>
        <p:nvSpPr>
          <p:cNvPr id="4" name="TextBox 3">
            <a:extLst>
              <a:ext uri="{FF2B5EF4-FFF2-40B4-BE49-F238E27FC236}">
                <a16:creationId xmlns:a16="http://schemas.microsoft.com/office/drawing/2014/main" id="{3D418C71-5100-E7B6-0CA4-6BB4975DA5D9}"/>
              </a:ext>
            </a:extLst>
          </p:cNvPr>
          <p:cNvSpPr txBox="1"/>
          <p:nvPr/>
        </p:nvSpPr>
        <p:spPr>
          <a:xfrm>
            <a:off x="342900" y="1062618"/>
            <a:ext cx="11308196"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a:cs typeface="Lato"/>
              </a:rPr>
              <a:t>Please refer to the individual Program area compliance plans to understand compliance expectations.</a:t>
            </a:r>
            <a:endPar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panose="020F0502020204030203" pitchFamily="34" charset="0"/>
              <a:cs typeface="Lato" panose="020F0502020204030203" pitchFamily="34" charset="0"/>
            </a:endParaRPr>
          </a:p>
        </p:txBody>
      </p:sp>
      <p:graphicFrame>
        <p:nvGraphicFramePr>
          <p:cNvPr id="6" name="Table 5">
            <a:extLst>
              <a:ext uri="{FF2B5EF4-FFF2-40B4-BE49-F238E27FC236}">
                <a16:creationId xmlns:a16="http://schemas.microsoft.com/office/drawing/2014/main" id="{462AEDC3-8DE0-3D27-6693-E8E5ACAA87BB}"/>
              </a:ext>
            </a:extLst>
          </p:cNvPr>
          <p:cNvGraphicFramePr>
            <a:graphicFrameLocks noGrp="1"/>
          </p:cNvGraphicFramePr>
          <p:nvPr>
            <p:extLst>
              <p:ext uri="{D42A27DB-BD31-4B8C-83A1-F6EECF244321}">
                <p14:modId xmlns:p14="http://schemas.microsoft.com/office/powerpoint/2010/main" val="1389392241"/>
              </p:ext>
            </p:extLst>
          </p:nvPr>
        </p:nvGraphicFramePr>
        <p:xfrm>
          <a:off x="540904" y="1847448"/>
          <a:ext cx="11110192" cy="4611545"/>
        </p:xfrm>
        <a:graphic>
          <a:graphicData uri="http://schemas.openxmlformats.org/drawingml/2006/table">
            <a:tbl>
              <a:tblPr firstRow="1" bandRow="1">
                <a:tableStyleId>{616DA210-FB5B-4158-B5E0-FEB733F419BA}</a:tableStyleId>
              </a:tblPr>
              <a:tblGrid>
                <a:gridCol w="5260747">
                  <a:extLst>
                    <a:ext uri="{9D8B030D-6E8A-4147-A177-3AD203B41FA5}">
                      <a16:colId xmlns:a16="http://schemas.microsoft.com/office/drawing/2014/main" val="3897100580"/>
                    </a:ext>
                  </a:extLst>
                </a:gridCol>
                <a:gridCol w="5849445">
                  <a:extLst>
                    <a:ext uri="{9D8B030D-6E8A-4147-A177-3AD203B41FA5}">
                      <a16:colId xmlns:a16="http://schemas.microsoft.com/office/drawing/2014/main" val="3226103875"/>
                    </a:ext>
                  </a:extLst>
                </a:gridCol>
              </a:tblGrid>
              <a:tr h="469928">
                <a:tc>
                  <a:txBody>
                    <a:bodyPr/>
                    <a:lstStyle/>
                    <a:p>
                      <a:pPr algn="ctr" rtl="0" fontAlgn="base">
                        <a:lnSpc>
                          <a:spcPts val="1350"/>
                        </a:lnSpc>
                        <a:buNone/>
                      </a:pPr>
                      <a:r>
                        <a:rPr lang="en-US" b="1">
                          <a:solidFill>
                            <a:srgbClr val="FFFFFF"/>
                          </a:solidFill>
                          <a:effectLst/>
                          <a:latin typeface="Graphik" panose="020B0503030202060203" pitchFamily="34" charset="0"/>
                        </a:rPr>
                        <a:t>Program/Plan </a:t>
                      </a:r>
                    </a:p>
                  </a:txBody>
                  <a:tcPr marL="57150" marR="57150" marT="28575" marB="28575" anchor="ctr">
                    <a:solidFill>
                      <a:srgbClr val="274E88"/>
                    </a:solidFill>
                  </a:tcPr>
                </a:tc>
                <a:tc>
                  <a:txBody>
                    <a:bodyPr/>
                    <a:lstStyle/>
                    <a:p>
                      <a:pPr algn="ctr" rtl="0" fontAlgn="base">
                        <a:lnSpc>
                          <a:spcPts val="1350"/>
                        </a:lnSpc>
                        <a:buNone/>
                      </a:pPr>
                      <a:r>
                        <a:rPr lang="en-US" b="1">
                          <a:solidFill>
                            <a:srgbClr val="FFFFFF"/>
                          </a:solidFill>
                          <a:effectLst/>
                          <a:latin typeface="Graphik" panose="020B0503030202060203" pitchFamily="34" charset="0"/>
                        </a:rPr>
                        <a:t>Bulletins/Posted Resources</a:t>
                      </a:r>
                    </a:p>
                  </a:txBody>
                  <a:tcPr marL="57150" marR="57150" marT="28575" marB="28575" anchor="ctr">
                    <a:solidFill>
                      <a:srgbClr val="274E88"/>
                    </a:solidFill>
                  </a:tcPr>
                </a:tc>
                <a:extLst>
                  <a:ext uri="{0D108BD9-81ED-4DB2-BD59-A6C34878D82A}">
                    <a16:rowId xmlns:a16="http://schemas.microsoft.com/office/drawing/2014/main" val="3963412681"/>
                  </a:ext>
                </a:extLst>
              </a:tr>
              <a:tr h="756078">
                <a:tc>
                  <a:txBody>
                    <a:bodyPr/>
                    <a:lstStyle/>
                    <a:p>
                      <a:pPr lvl="0">
                        <a:buNone/>
                      </a:pPr>
                      <a:r>
                        <a:rPr lang="en-US" sz="1800" u="none" strike="noStrike" noProof="0">
                          <a:solidFill>
                            <a:srgbClr val="000000"/>
                          </a:solidFill>
                          <a:effectLst/>
                          <a:latin typeface="Graphik" panose="020B0503030202060203" pitchFamily="34" charset="0"/>
                        </a:rPr>
                        <a:t>Group Adult Foster Care (GAFC)</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a:buChar char="•"/>
                      </a:pPr>
                      <a:r>
                        <a:rPr lang="en-US" sz="1800" u="none" strike="noStrike" noProof="0">
                          <a:solidFill>
                            <a:srgbClr val="000000"/>
                          </a:solidFill>
                          <a:effectLst/>
                          <a:latin typeface="Graphik"/>
                          <a:hlinkClick r:id="rId3"/>
                        </a:rPr>
                        <a:t>Adult Foster Care Bulletin 33</a:t>
                      </a:r>
                      <a:endParaRPr lang="en-US" sz="1800" u="none" strike="noStrike" noProof="0">
                        <a:solidFill>
                          <a:srgbClr val="000000"/>
                        </a:solidFill>
                        <a:effectLst/>
                        <a:latin typeface="Graphik"/>
                      </a:endParaRPr>
                    </a:p>
                    <a:p>
                      <a:pPr marL="285750" lvl="0" indent="-285750">
                        <a:buClr>
                          <a:srgbClr val="000000"/>
                        </a:buClr>
                        <a:buFont typeface="Arial,Sans-Serif"/>
                        <a:buChar char="•"/>
                      </a:pPr>
                      <a:r>
                        <a:rPr lang="en-US" sz="1800" u="none" strike="noStrike" noProof="0">
                          <a:solidFill>
                            <a:srgbClr val="000000"/>
                          </a:solidFill>
                          <a:effectLst/>
                          <a:latin typeface="Graphik"/>
                          <a:hlinkClick r:id="rId4"/>
                        </a:rPr>
                        <a:t>GAFC Compliance Checkpoints</a:t>
                      </a:r>
                      <a:endParaRPr lang="en-US" sz="1800" u="none" strike="noStrike" noProof="0">
                        <a:solidFill>
                          <a:srgbClr val="000000"/>
                        </a:solidFill>
                        <a:effectLst/>
                        <a:latin typeface="Graphik"/>
                      </a:endParaRPr>
                    </a:p>
                    <a:p>
                      <a:pPr marL="0" lvl="0" indent="0" algn="l">
                        <a:lnSpc>
                          <a:spcPts val="1200"/>
                        </a:lnSpc>
                        <a:buNone/>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2042464600"/>
                  </a:ext>
                </a:extLst>
              </a:tr>
              <a:tr h="756078">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Health (HH)</a:t>
                      </a:r>
                    </a:p>
                  </a:txBody>
                  <a:tcPr marL="57150" marR="57150" marT="28575" marB="28575" anchor="ctr">
                    <a:solidFill>
                      <a:schemeClr val="bg1">
                        <a:lumMod val="85000"/>
                      </a:schemeClr>
                    </a:solidFill>
                  </a:tcP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5"/>
                        </a:rPr>
                        <a:t>Home Health Bulletin 94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4"/>
                        </a:rPr>
                        <a:t>HH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solidFill>
                      <a:schemeClr val="bg1">
                        <a:lumMod val="85000"/>
                      </a:schemeClr>
                    </a:solidFill>
                  </a:tcPr>
                </a:tc>
                <a:extLst>
                  <a:ext uri="{0D108BD9-81ED-4DB2-BD59-A6C34878D82A}">
                    <a16:rowId xmlns:a16="http://schemas.microsoft.com/office/drawing/2014/main" val="1453594295"/>
                  </a:ext>
                </a:extLst>
              </a:tr>
              <a:tr h="1025104">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and Community Based Services (HCBS) </a:t>
                      </a:r>
                    </a:p>
                    <a:p>
                      <a:pPr marL="0" marR="0" lvl="0" indent="0" algn="l">
                        <a:lnSpc>
                          <a:spcPct val="100000"/>
                        </a:lnSpc>
                        <a:spcBef>
                          <a:spcPts val="0"/>
                        </a:spcBef>
                        <a:spcAft>
                          <a:spcPts val="0"/>
                        </a:spcAft>
                        <a:buNone/>
                      </a:pPr>
                      <a:r>
                        <a:rPr lang="en-US" sz="1800" b="0" i="0" u="none" strike="noStrike" noProof="0">
                          <a:solidFill>
                            <a:srgbClr val="000000"/>
                          </a:solidFill>
                          <a:effectLst/>
                          <a:latin typeface="Graphik"/>
                        </a:rPr>
                        <a:t>Acquired Brain Injury (ABI) and Moving Forward Plan (MFP) </a:t>
                      </a:r>
                      <a:r>
                        <a:rPr lang="en-US" sz="1800" u="none" strike="noStrike" noProof="0">
                          <a:solidFill>
                            <a:srgbClr val="000000"/>
                          </a:solidFill>
                          <a:effectLst/>
                          <a:latin typeface="Graphik"/>
                        </a:rPr>
                        <a:t>Waiver</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6"/>
                        </a:rPr>
                        <a:t>HCBS Waiver Bulletin 24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7"/>
                        </a:rPr>
                        <a:t>HCBS Waiver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729903357"/>
                  </a:ext>
                </a:extLst>
              </a:tr>
              <a:tr h="745637">
                <a:tc>
                  <a:txBody>
                    <a:bodyPr/>
                    <a:lstStyle/>
                    <a:p>
                      <a:pPr lvl="0" algn="l">
                        <a:lnSpc>
                          <a:spcPts val="1200"/>
                        </a:lnSpc>
                        <a:buNone/>
                      </a:pPr>
                      <a:endParaRPr lang="en-US" sz="1800">
                        <a:solidFill>
                          <a:srgbClr val="000000"/>
                        </a:solidFill>
                        <a:effectLst/>
                        <a:latin typeface="Graphik" panose="020B0503030202060203" pitchFamily="34" charset="0"/>
                      </a:endParaRPr>
                    </a:p>
                    <a:p>
                      <a:pPr lvl="0" algn="l">
                        <a:lnSpc>
                          <a:spcPts val="1200"/>
                        </a:lnSpc>
                        <a:buNone/>
                      </a:pPr>
                      <a:r>
                        <a:rPr lang="en-US" sz="1800">
                          <a:solidFill>
                            <a:srgbClr val="000000"/>
                          </a:solidFill>
                          <a:effectLst/>
                          <a:latin typeface="Graphik" panose="020B0503030202060203" pitchFamily="34" charset="0"/>
                        </a:rPr>
                        <a:t>Aging &amp; Independence (AGE)</a:t>
                      </a:r>
                    </a:p>
                  </a:txBody>
                  <a:tcPr marL="57150" marR="57150" marT="28575" marB="28575" anchor="ctr"/>
                </a:tc>
                <a:tc>
                  <a:txBody>
                    <a:bodyPr/>
                    <a:lstStyle/>
                    <a:p>
                      <a:pPr marL="285750" lvl="0" indent="-285750" algn="l">
                        <a:lnSpc>
                          <a:spcPct val="100000"/>
                        </a:lnSpc>
                        <a:buFont typeface="Arial"/>
                        <a:buChar char="•"/>
                      </a:pPr>
                      <a:r>
                        <a:rPr lang="en-US" sz="1800" i="1" kern="1200">
                          <a:solidFill>
                            <a:srgbClr val="000000"/>
                          </a:solidFill>
                          <a:effectLst/>
                          <a:latin typeface="Graphik" panose="020B0503030202060203" pitchFamily="34" charset="0"/>
                          <a:ea typeface="+mn-ea"/>
                          <a:cs typeface="+mn-cs"/>
                        </a:rPr>
                        <a:t>Providers need to work with their ASAPs to understand EVV Compliance.</a:t>
                      </a:r>
                    </a:p>
                  </a:txBody>
                  <a:tcPr marL="57150" marR="57150" marT="28575" marB="28575" anchor="ctr"/>
                </a:tc>
                <a:extLst>
                  <a:ext uri="{0D108BD9-81ED-4DB2-BD59-A6C34878D82A}">
                    <a16:rowId xmlns:a16="http://schemas.microsoft.com/office/drawing/2014/main" val="3933373949"/>
                  </a:ext>
                </a:extLst>
              </a:tr>
              <a:tr h="756078">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Managed Care Entities (MCE)</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solidFill>
                      <a:srgbClr val="F7F7F7"/>
                    </a:solidFill>
                  </a:tcPr>
                </a:tc>
                <a:tc>
                  <a:txBody>
                    <a:bodyPr/>
                    <a:lstStyle/>
                    <a:p>
                      <a:pPr marL="285750" lvl="0" indent="-285750">
                        <a:buClr>
                          <a:srgbClr val="000000"/>
                        </a:buClr>
                        <a:buFont typeface="Arial,Sans-Serif" panose="020B0604020202020204" pitchFamily="34" charset="0"/>
                        <a:buChar char="•"/>
                      </a:pPr>
                      <a:r>
                        <a:rPr lang="en-US" sz="1800" i="1" u="none" strike="noStrike" noProof="0">
                          <a:solidFill>
                            <a:srgbClr val="000000"/>
                          </a:solidFill>
                          <a:effectLst/>
                          <a:latin typeface="Graphik" panose="020B0503030202060203" pitchFamily="34" charset="0"/>
                        </a:rPr>
                        <a:t>Providers need to work with their MCEs to understand EVV Compliance for their payer.</a:t>
                      </a:r>
                    </a:p>
                    <a:p>
                      <a:pPr marL="342900" lvl="0" indent="-342900" algn="l">
                        <a:lnSpc>
                          <a:spcPts val="1200"/>
                        </a:lnSpc>
                        <a:buFont typeface="Arial" panose="020B0604020202020204" pitchFamily="34" charset="0"/>
                        <a:buChar char="•"/>
                      </a:pPr>
                      <a:endParaRPr lang="en-US" sz="1800" i="1" u="sng" strike="noStrike">
                        <a:solidFill>
                          <a:srgbClr val="0563C1"/>
                        </a:solidFill>
                        <a:effectLst/>
                        <a:latin typeface="Graphik" panose="020B0503030202060203" pitchFamily="34" charset="0"/>
                      </a:endParaRPr>
                    </a:p>
                  </a:txBody>
                  <a:tcPr marL="57150" marR="57150" marT="28575" marB="28575" anchor="ctr">
                    <a:solidFill>
                      <a:srgbClr val="F7F7F7"/>
                    </a:solidFill>
                  </a:tcPr>
                </a:tc>
                <a:extLst>
                  <a:ext uri="{0D108BD9-81ED-4DB2-BD59-A6C34878D82A}">
                    <a16:rowId xmlns:a16="http://schemas.microsoft.com/office/drawing/2014/main" val="2399307355"/>
                  </a:ext>
                </a:extLst>
              </a:tr>
            </a:tbl>
          </a:graphicData>
        </a:graphic>
      </p:graphicFrame>
      <p:sp>
        <p:nvSpPr>
          <p:cNvPr id="3" name="Slide Number Placeholder 4">
            <a:extLst>
              <a:ext uri="{FF2B5EF4-FFF2-40B4-BE49-F238E27FC236}">
                <a16:creationId xmlns:a16="http://schemas.microsoft.com/office/drawing/2014/main" id="{B0D7D0FA-DE08-3E41-8762-17B254A61FED}"/>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520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DAA38-C105-E720-152A-68F9FB3F4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A4A57-34EE-731B-110B-36AF9BDCC1C3}"/>
              </a:ext>
            </a:extLst>
          </p:cNvPr>
          <p:cNvSpPr>
            <a:spLocks noGrp="1"/>
          </p:cNvSpPr>
          <p:nvPr>
            <p:ph type="title"/>
          </p:nvPr>
        </p:nvSpPr>
        <p:spPr>
          <a:xfrm>
            <a:off x="341746" y="282603"/>
            <a:ext cx="11111346" cy="662782"/>
          </a:xfrm>
          <a:prstGeom prst="rect">
            <a:avLst/>
          </a:prstGeom>
        </p:spPr>
        <p:txBody>
          <a:bodyPr anchor="t"/>
          <a:lstStyle/>
          <a:p>
            <a:r>
              <a:rPr lang="en-US" sz="3200"/>
              <a:t>Contacts &amp; Resources</a:t>
            </a:r>
          </a:p>
        </p:txBody>
      </p:sp>
      <p:sp>
        <p:nvSpPr>
          <p:cNvPr id="4" name="TextBox 3">
            <a:extLst>
              <a:ext uri="{FF2B5EF4-FFF2-40B4-BE49-F238E27FC236}">
                <a16:creationId xmlns:a16="http://schemas.microsoft.com/office/drawing/2014/main" id="{09E65774-374F-5A92-D7D9-CCFBF484C821}"/>
              </a:ext>
            </a:extLst>
          </p:cNvPr>
          <p:cNvSpPr txBox="1"/>
          <p:nvPr/>
        </p:nvSpPr>
        <p:spPr>
          <a:xfrm>
            <a:off x="510626" y="1295796"/>
            <a:ext cx="10773586" cy="5078313"/>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US"/>
              <a:t>For the FFS HH, GAFC, and ABI/MFP Waivers Programs Hard Edits Cheat Sheet, presentation from the Hard Edits Preparation Training Session, and other helpful materials, navigate to </a:t>
            </a:r>
            <a:r>
              <a:rPr lang="en-US" u="sng">
                <a:hlinkClick r:id="rId3"/>
              </a:rPr>
              <a:t>Electronic Visit Verification for Agency-based Providers | Mass.gov</a:t>
            </a:r>
            <a:r>
              <a:rPr lang="en-US"/>
              <a:t>.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technical help in using the </a:t>
            </a:r>
            <a:r>
              <a:rPr lang="en-US" err="1"/>
              <a:t>Sandata</a:t>
            </a:r>
            <a:r>
              <a:rPr lang="en-US"/>
              <a:t> EVV portal or Aggregator, please contact Customer Support through at </a:t>
            </a:r>
            <a:r>
              <a:rPr lang="en-US" u="sng">
                <a:hlinkClick r:id="rId4"/>
              </a:rPr>
              <a:t>Contact and Support | </a:t>
            </a:r>
            <a:r>
              <a:rPr lang="en-US" u="sng" err="1">
                <a:hlinkClick r:id="rId4"/>
              </a:rPr>
              <a:t>HHAeXchange</a:t>
            </a:r>
            <a:r>
              <a:rPr lang="en-US" u="sng">
                <a:hlinkClick r:id="rId4"/>
              </a:rPr>
              <a:t> Knowledge Base.</a:t>
            </a:r>
            <a:r>
              <a:rPr lang="en-US"/>
              <a:t> You may also call the Customer Support line at 833.511.0164.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virtual training for both </a:t>
            </a:r>
            <a:r>
              <a:rPr lang="en-US" err="1"/>
              <a:t>Sandata</a:t>
            </a:r>
            <a:r>
              <a:rPr lang="en-US"/>
              <a:t> EVV and the Aggregator, please sign in to the </a:t>
            </a:r>
            <a:r>
              <a:rPr lang="en-US" err="1"/>
              <a:t>HHAeXchange</a:t>
            </a:r>
            <a:r>
              <a:rPr lang="en-US"/>
              <a:t> University, </a:t>
            </a:r>
            <a:r>
              <a:rPr lang="en-US" err="1">
                <a:hlinkClick r:id="rId5"/>
              </a:rPr>
              <a:t>HHAeXchange</a:t>
            </a:r>
            <a:r>
              <a:rPr lang="en-US">
                <a:hlinkClick r:id="rId5"/>
              </a:rPr>
              <a:t> University</a:t>
            </a:r>
            <a:r>
              <a:rPr lang="en-US"/>
              <a:t>.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general questions about the Massachusetts EVV program, please email </a:t>
            </a:r>
            <a:r>
              <a:rPr lang="en-US" u="sng">
                <a:hlinkClick r:id="rId6"/>
              </a:rPr>
              <a:t>EVVfeedback@Mass.gov</a:t>
            </a:r>
            <a:r>
              <a:rPr lang="en-US"/>
              <a:t>.  You can also visit the </a:t>
            </a:r>
            <a:r>
              <a:rPr lang="en-US" u="sng">
                <a:hlinkClick r:id="rId7"/>
              </a:rPr>
              <a:t>MA-EOHHS EVV website</a:t>
            </a:r>
            <a:r>
              <a:rPr lang="en-US"/>
              <a:t> for more information.     </a:t>
            </a:r>
          </a:p>
          <a:p>
            <a:endParaRPr lang="en-US">
              <a:ea typeface="+mn-lt"/>
              <a:cs typeface="+mn-lt"/>
            </a:endParaRPr>
          </a:p>
          <a:p>
            <a:pPr marL="342900" indent="-342900">
              <a:buFont typeface="Arial" panose="020B0604020202020204" pitchFamily="34" charset="0"/>
              <a:buChar char="•"/>
            </a:pPr>
            <a:r>
              <a:rPr lang="en-US">
                <a:ea typeface="Lato"/>
                <a:cs typeface="Lato"/>
              </a:rPr>
              <a:t>For assistance with your Remittance Advice or claim processing, please contact the </a:t>
            </a:r>
            <a:r>
              <a:rPr lang="en-US"/>
              <a:t>LTSS Provider Service Center at (844) 368-5184 or email </a:t>
            </a:r>
            <a:r>
              <a:rPr lang="en-US" u="sng">
                <a:solidFill>
                  <a:srgbClr val="0563C1"/>
                </a:solidFill>
              </a:rPr>
              <a:t>support@masshealthltss.com</a:t>
            </a:r>
            <a:r>
              <a:rPr lang="en-US"/>
              <a:t>.</a:t>
            </a:r>
            <a:r>
              <a:rPr lang="en-US">
                <a:ea typeface="Lato"/>
                <a:cs typeface="Lato"/>
              </a:rPr>
              <a:t> </a:t>
            </a:r>
          </a:p>
          <a:p>
            <a:endParaRPr lang="en-US" i="1">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C9869A7E-A1BA-ED7F-C834-DD277BE6503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1938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3CD24-3EF5-F0A0-AD77-3BAD47B44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FE9A6-330E-8060-EF70-22EF5C41D2C5}"/>
              </a:ext>
            </a:extLst>
          </p:cNvPr>
          <p:cNvSpPr>
            <a:spLocks noGrp="1"/>
          </p:cNvSpPr>
          <p:nvPr>
            <p:ph type="title"/>
          </p:nvPr>
        </p:nvSpPr>
        <p:spPr>
          <a:prstGeom prst="rect">
            <a:avLst/>
          </a:prstGeom>
        </p:spPr>
        <p:txBody>
          <a:bodyPr/>
          <a:lstStyle/>
          <a:p>
            <a:r>
              <a:rPr lang="en-US"/>
              <a:t>Key Takeaways</a:t>
            </a:r>
          </a:p>
        </p:txBody>
      </p:sp>
      <p:sp>
        <p:nvSpPr>
          <p:cNvPr id="3" name="Rectangle 1">
            <a:extLst>
              <a:ext uri="{FF2B5EF4-FFF2-40B4-BE49-F238E27FC236}">
                <a16:creationId xmlns:a16="http://schemas.microsoft.com/office/drawing/2014/main" id="{53B460C9-9A56-5B6D-56D6-B85C4C745373}"/>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01E11B06-17FC-52CF-DFD7-2C74453F366F}"/>
              </a:ext>
            </a:extLst>
          </p:cNvPr>
          <p:cNvSpPr txBox="1"/>
          <p:nvPr/>
        </p:nvSpPr>
        <p:spPr>
          <a:xfrm>
            <a:off x="341746" y="1357745"/>
            <a:ext cx="10491665" cy="415498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Graphik" panose="020B0503030202060203" pitchFamily="34" charset="0"/>
                <a:ea typeface="Lato"/>
                <a:cs typeface="Lato"/>
              </a:rPr>
              <a:t>Know your Massachusetts Payer and Program specific EVV Compliance requirements</a:t>
            </a:r>
          </a:p>
          <a:p>
            <a:pPr marL="342900" indent="-342900">
              <a:buFont typeface="Arial" panose="020B0604020202020204" pitchFamily="34" charset="0"/>
              <a:buChar char="•"/>
            </a:pPr>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a:ea typeface="Lato"/>
                <a:cs typeface="Lato"/>
              </a:rPr>
              <a:t>Review your RA for EVV reason codes and edits and take corrective action to prepare for Hard Edits</a:t>
            </a:r>
          </a:p>
          <a:p>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Quickly identify the root causes of exceptions and take prompt corrective action</a:t>
            </a:r>
          </a:p>
          <a:p>
            <a:pPr marL="342900" indent="-342900">
              <a:buFont typeface="Arial" panose="020B0604020202020204" pitchFamily="34" charset="0"/>
              <a:buChar char="•"/>
            </a:pPr>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Seek information on provided resources</a:t>
            </a:r>
          </a:p>
          <a:p>
            <a:pPr marL="342900" indent="-342900">
              <a:buFont typeface="Arial" panose="020B0604020202020204" pitchFamily="34" charset="0"/>
              <a:buChar char="•"/>
            </a:pPr>
            <a:endParaRPr lang="en-US" sz="2400">
              <a:latin typeface="Graphik" panose="020B0503030202060203" pitchFamily="34" charset="0"/>
              <a:ea typeface="Lato"/>
              <a:cs typeface="Lato"/>
            </a:endParaRPr>
          </a:p>
          <a:p>
            <a:pPr marL="342900" indent="-342900">
              <a:buFont typeface="Arial" panose="020B0604020202020204" pitchFamily="34" charset="0"/>
              <a:buChar char="•"/>
            </a:pPr>
            <a:r>
              <a:rPr lang="en-US" sz="2400">
                <a:latin typeface="Graphik"/>
                <a:ea typeface="Lato"/>
                <a:cs typeface="Lato"/>
              </a:rPr>
              <a:t>Continue checking email for updates and future live training opportunities</a:t>
            </a:r>
            <a:endParaRPr lang="en-US" sz="2400">
              <a:latin typeface="Graphik"/>
              <a:ea typeface="Lato" panose="020F0502020204030203" pitchFamily="34" charset="0"/>
              <a:cs typeface="Lato" panose="020F0502020204030203" pitchFamily="34" charset="0"/>
            </a:endParaRPr>
          </a:p>
        </p:txBody>
      </p:sp>
      <p:sp>
        <p:nvSpPr>
          <p:cNvPr id="5" name="Slide Number Placeholder 4">
            <a:extLst>
              <a:ext uri="{FF2B5EF4-FFF2-40B4-BE49-F238E27FC236}">
                <a16:creationId xmlns:a16="http://schemas.microsoft.com/office/drawing/2014/main" id="{954A4DB4-5152-FC77-C29C-F80B1BDE15D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65881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C35-FA7D-1313-5C2F-D2F5625244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42F9F4-FE6D-19EC-3B47-17C56651547B}"/>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7440A36-1A86-4001-FF11-71350C4BA4B0}"/>
              </a:ext>
            </a:extLst>
          </p:cNvPr>
          <p:cNvSpPr>
            <a:spLocks noGrp="1"/>
          </p:cNvSpPr>
          <p:nvPr>
            <p:ph type="title"/>
          </p:nvPr>
        </p:nvSpPr>
        <p:spPr>
          <a:prstGeom prst="rect">
            <a:avLst/>
          </a:prstGeom>
        </p:spPr>
        <p:txBody>
          <a:bodyPr/>
          <a:lstStyle/>
          <a:p>
            <a:pPr lvl="0"/>
            <a:r>
              <a:rPr lang="en-US" noProof="0"/>
              <a:t>Feedback Survey</a:t>
            </a:r>
          </a:p>
        </p:txBody>
      </p:sp>
    </p:spTree>
    <p:extLst>
      <p:ext uri="{BB962C8B-B14F-4D97-AF65-F5344CB8AC3E}">
        <p14:creationId xmlns:p14="http://schemas.microsoft.com/office/powerpoint/2010/main" val="133888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3D02A-20CF-8D45-DD39-207AC893380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15BC6A-F912-FD62-0522-A1F785C7C3F2}"/>
              </a:ext>
            </a:extLst>
          </p:cNvPr>
          <p:cNvSpPr>
            <a:spLocks noGrp="1"/>
          </p:cNvSpPr>
          <p:nvPr>
            <p:ph type="title"/>
          </p:nvPr>
        </p:nvSpPr>
        <p:spPr>
          <a:prstGeom prst="rect">
            <a:avLst/>
          </a:prstGeom>
        </p:spPr>
        <p:txBody>
          <a:bodyPr/>
          <a:lstStyle/>
          <a:p>
            <a:pPr lvl="0"/>
            <a:r>
              <a:rPr lang="en-US" noProof="0"/>
              <a:t>Thank You!</a:t>
            </a:r>
          </a:p>
        </p:txBody>
      </p:sp>
    </p:spTree>
    <p:extLst>
      <p:ext uri="{BB962C8B-B14F-4D97-AF65-F5344CB8AC3E}">
        <p14:creationId xmlns:p14="http://schemas.microsoft.com/office/powerpoint/2010/main" val="3878374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0C71B0-5E24-0719-4F20-A31C121279BF}"/>
              </a:ext>
            </a:extLst>
          </p:cNvPr>
          <p:cNvSpPr>
            <a:spLocks noGrp="1"/>
          </p:cNvSpPr>
          <p:nvPr>
            <p:ph type="title"/>
          </p:nvPr>
        </p:nvSpPr>
        <p:spPr>
          <a:xfrm>
            <a:off x="341746" y="276447"/>
            <a:ext cx="11111346" cy="662782"/>
          </a:xfrm>
        </p:spPr>
        <p:txBody>
          <a:bodyPr anchor="t">
            <a:normAutofit/>
          </a:bodyPr>
          <a:lstStyle/>
          <a:p>
            <a:r>
              <a:rPr lang="en-US" sz="3200"/>
              <a:t>Am I in the Right Place?</a:t>
            </a:r>
          </a:p>
        </p:txBody>
      </p:sp>
      <p:sp>
        <p:nvSpPr>
          <p:cNvPr id="17" name="Text Placeholder 16">
            <a:extLst>
              <a:ext uri="{FF2B5EF4-FFF2-40B4-BE49-F238E27FC236}">
                <a16:creationId xmlns:a16="http://schemas.microsoft.com/office/drawing/2014/main" id="{016DAFDF-7273-5B07-4402-0E0DD9313B93}"/>
              </a:ext>
            </a:extLst>
          </p:cNvPr>
          <p:cNvSpPr>
            <a:spLocks noGrp="1"/>
          </p:cNvSpPr>
          <p:nvPr>
            <p:ph idx="4294967295"/>
          </p:nvPr>
        </p:nvSpPr>
        <p:spPr>
          <a:xfrm>
            <a:off x="342900" y="990600"/>
            <a:ext cx="11397672" cy="4351337"/>
          </a:xfrm>
        </p:spPr>
        <p:txBody>
          <a:bodyPr vert="horz" lIns="91440" tIns="45720" rIns="91440" bIns="45720" rtlCol="0" anchor="t">
            <a:noAutofit/>
          </a:bodyPr>
          <a:lstStyle/>
          <a:p>
            <a:pPr marL="0" indent="0">
              <a:lnSpc>
                <a:spcPct val="120000"/>
              </a:lnSpc>
              <a:buNone/>
            </a:pPr>
            <a:r>
              <a:rPr lang="en-US" sz="2000" b="1">
                <a:solidFill>
                  <a:srgbClr val="1F497D"/>
                </a:solidFill>
                <a:ea typeface="Lato"/>
                <a:cs typeface="Lato"/>
              </a:rPr>
              <a:t>This session is designed for Providers who:</a:t>
            </a:r>
            <a:endParaRPr lang="en-US" sz="2000">
              <a:solidFill>
                <a:srgbClr val="1F497D"/>
              </a:solidFill>
            </a:endParaRPr>
          </a:p>
          <a:p>
            <a:pPr marL="514350" indent="-514350">
              <a:lnSpc>
                <a:spcPct val="150000"/>
              </a:lnSpc>
              <a:buFont typeface="+mj-lt"/>
              <a:buAutoNum type="arabicPeriod"/>
            </a:pPr>
            <a:r>
              <a:rPr lang="en-US" sz="2000">
                <a:ea typeface="Lato"/>
                <a:cs typeface="Lato"/>
              </a:rPr>
              <a:t>Are Fee-For-Service (FFS) providers in Home Health (HH), Group Adult Foster Care (GAFC), or Acquired Brain Injury (ABI) and Moving Forward Plan (MFP) Waiver programs</a:t>
            </a:r>
            <a:endParaRPr lang="en-US" sz="2000"/>
          </a:p>
          <a:p>
            <a:pPr marL="514350" indent="-514350">
              <a:lnSpc>
                <a:spcPct val="150000"/>
              </a:lnSpc>
              <a:buFont typeface="+mj-lt"/>
              <a:buAutoNum type="arabicPeriod"/>
            </a:pPr>
            <a:r>
              <a:rPr lang="en-US" sz="2000">
                <a:ea typeface="Lato"/>
                <a:cs typeface="Lato"/>
              </a:rPr>
              <a:t>Are already capturing EVV</a:t>
            </a:r>
            <a:endParaRPr lang="en-US" sz="2000"/>
          </a:p>
          <a:p>
            <a:pPr marL="514350" indent="-514350">
              <a:lnSpc>
                <a:spcPct val="150000"/>
              </a:lnSpc>
              <a:buFont typeface="+mj-lt"/>
              <a:buAutoNum type="arabicPeriod"/>
            </a:pPr>
            <a:r>
              <a:rPr lang="en-US" sz="2000">
                <a:ea typeface="Lato"/>
                <a:cs typeface="Lato"/>
              </a:rPr>
              <a:t>Have their 3</a:t>
            </a:r>
            <a:r>
              <a:rPr lang="en-US" sz="2000" baseline="30000">
                <a:ea typeface="Lato"/>
                <a:cs typeface="Lato"/>
              </a:rPr>
              <a:t>rd</a:t>
            </a:r>
            <a:r>
              <a:rPr lang="en-US" sz="2000">
                <a:ea typeface="Lato"/>
                <a:cs typeface="Lato"/>
              </a:rPr>
              <a:t> Party System integrated (if applicable)</a:t>
            </a:r>
            <a:endParaRPr lang="en-US" sz="2000"/>
          </a:p>
          <a:p>
            <a:pPr marL="514350" indent="-514350">
              <a:lnSpc>
                <a:spcPct val="150000"/>
              </a:lnSpc>
              <a:buFont typeface="+mj-lt"/>
              <a:buAutoNum type="arabicPeriod"/>
            </a:pPr>
            <a:r>
              <a:rPr lang="en-US" sz="2000">
                <a:ea typeface="Lato"/>
                <a:cs typeface="Lato"/>
              </a:rPr>
              <a:t>Need to boost their EVV Claims Matching to EVV Visits in preparation for Claims Denials for mismatches (Hard Edits)</a:t>
            </a:r>
          </a:p>
        </p:txBody>
      </p:sp>
      <p:sp>
        <p:nvSpPr>
          <p:cNvPr id="13" name="Text Placeholder 12">
            <a:extLst>
              <a:ext uri="{FF2B5EF4-FFF2-40B4-BE49-F238E27FC236}">
                <a16:creationId xmlns:a16="http://schemas.microsoft.com/office/drawing/2014/main" id="{68355E1D-EFAD-AEF5-3A63-89CAE42F2147}"/>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Thresholds of EVV Compliance will continue to be set and announced through each MA program area (Home Health, Group Adult Foster Care, ABI and MFP Waivers).</a:t>
            </a:r>
            <a:endParaRPr lang="en-US" sz="2000" i="1">
              <a:ea typeface="Lato"/>
              <a:cs typeface="Lato"/>
            </a:endParaRPr>
          </a:p>
        </p:txBody>
      </p:sp>
      <p:sp>
        <p:nvSpPr>
          <p:cNvPr id="2" name="Slide Number Placeholder 4">
            <a:extLst>
              <a:ext uri="{FF2B5EF4-FFF2-40B4-BE49-F238E27FC236}">
                <a16:creationId xmlns:a16="http://schemas.microsoft.com/office/drawing/2014/main" id="{9522B008-1B43-DE75-5104-B9FBB235408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691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DE54-1240-2137-15D2-9F5A855FB0C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B40EDE8-FF80-EA71-8982-AE7E8198E3E3}"/>
              </a:ext>
            </a:extLst>
          </p:cNvPr>
          <p:cNvSpPr>
            <a:spLocks noGrp="1"/>
          </p:cNvSpPr>
          <p:nvPr>
            <p:ph type="title"/>
          </p:nvPr>
        </p:nvSpPr>
        <p:spPr>
          <a:xfrm>
            <a:off x="341746" y="276447"/>
            <a:ext cx="11111346" cy="662782"/>
          </a:xfrm>
        </p:spPr>
        <p:txBody>
          <a:bodyPr anchor="t"/>
          <a:lstStyle/>
          <a:p>
            <a:r>
              <a:rPr lang="en-US" sz="3200"/>
              <a:t>MA EVV FFS Live Webinar Schedule</a:t>
            </a:r>
          </a:p>
        </p:txBody>
      </p:sp>
      <p:graphicFrame>
        <p:nvGraphicFramePr>
          <p:cNvPr id="5" name="Table 4">
            <a:extLst>
              <a:ext uri="{FF2B5EF4-FFF2-40B4-BE49-F238E27FC236}">
                <a16:creationId xmlns:a16="http://schemas.microsoft.com/office/drawing/2014/main" id="{68D52F9C-7521-574A-91CE-05FD3867C46E}"/>
              </a:ext>
            </a:extLst>
          </p:cNvPr>
          <p:cNvGraphicFramePr>
            <a:graphicFrameLocks noGrp="1"/>
          </p:cNvGraphicFramePr>
          <p:nvPr>
            <p:extLst>
              <p:ext uri="{D42A27DB-BD31-4B8C-83A1-F6EECF244321}">
                <p14:modId xmlns:p14="http://schemas.microsoft.com/office/powerpoint/2010/main" val="1919118327"/>
              </p:ext>
            </p:extLst>
          </p:nvPr>
        </p:nvGraphicFramePr>
        <p:xfrm>
          <a:off x="1426647" y="1438904"/>
          <a:ext cx="9349289" cy="3122449"/>
        </p:xfrm>
        <a:graphic>
          <a:graphicData uri="http://schemas.openxmlformats.org/drawingml/2006/table">
            <a:tbl>
              <a:tblPr firstRow="1" bandRow="1">
                <a:tableStyleId>{5940675A-B579-460E-94D1-54222C63F5DA}</a:tableStyleId>
              </a:tblPr>
              <a:tblGrid>
                <a:gridCol w="2306347">
                  <a:extLst>
                    <a:ext uri="{9D8B030D-6E8A-4147-A177-3AD203B41FA5}">
                      <a16:colId xmlns:a16="http://schemas.microsoft.com/office/drawing/2014/main" val="1385862735"/>
                    </a:ext>
                  </a:extLst>
                </a:gridCol>
                <a:gridCol w="2368298">
                  <a:extLst>
                    <a:ext uri="{9D8B030D-6E8A-4147-A177-3AD203B41FA5}">
                      <a16:colId xmlns:a16="http://schemas.microsoft.com/office/drawing/2014/main" val="679841033"/>
                    </a:ext>
                  </a:extLst>
                </a:gridCol>
                <a:gridCol w="2337322">
                  <a:extLst>
                    <a:ext uri="{9D8B030D-6E8A-4147-A177-3AD203B41FA5}">
                      <a16:colId xmlns:a16="http://schemas.microsoft.com/office/drawing/2014/main" val="2167098184"/>
                    </a:ext>
                  </a:extLst>
                </a:gridCol>
                <a:gridCol w="2337322">
                  <a:extLst>
                    <a:ext uri="{9D8B030D-6E8A-4147-A177-3AD203B41FA5}">
                      <a16:colId xmlns:a16="http://schemas.microsoft.com/office/drawing/2014/main" val="205738525"/>
                    </a:ext>
                  </a:extLst>
                </a:gridCol>
              </a:tblGrid>
              <a:tr h="528193">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Session </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Date</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Time</a:t>
                      </a:r>
                    </a:p>
                  </a:txBody>
                  <a:tcPr anchor="ctr">
                    <a:solidFill>
                      <a:srgbClr val="274E88"/>
                    </a:solidFill>
                  </a:tcPr>
                </a:tc>
                <a:tc>
                  <a:txBody>
                    <a:bodyPr/>
                    <a:lstStyle/>
                    <a:p>
                      <a:pPr lvl="0" algn="ctr">
                        <a:buNone/>
                      </a:pPr>
                      <a:r>
                        <a:rPr lang="en-US" sz="2000" b="1">
                          <a:solidFill>
                            <a:schemeClr val="bg1"/>
                          </a:solidFill>
                          <a:latin typeface="Graphik"/>
                          <a:ea typeface="Lato"/>
                          <a:cs typeface="Lato"/>
                        </a:rPr>
                        <a:t>Registration Link</a:t>
                      </a:r>
                    </a:p>
                  </a:txBody>
                  <a:tcPr anchor="ctr">
                    <a:solidFill>
                      <a:srgbClr val="274E88"/>
                    </a:solidFill>
                  </a:tcPr>
                </a:tc>
                <a:extLst>
                  <a:ext uri="{0D108BD9-81ED-4DB2-BD59-A6C34878D82A}">
                    <a16:rowId xmlns:a16="http://schemas.microsoft.com/office/drawing/2014/main" val="3964902649"/>
                  </a:ext>
                </a:extLst>
              </a:tr>
              <a:tr h="794208">
                <a:tc>
                  <a:txBody>
                    <a:bodyPr/>
                    <a:lstStyle/>
                    <a:p>
                      <a:r>
                        <a:rPr lang="en-US" sz="2000" i="1">
                          <a:latin typeface="Graphik"/>
                          <a:ea typeface="Lato"/>
                          <a:cs typeface="Lato"/>
                        </a:rPr>
                        <a:t>Session #1</a:t>
                      </a:r>
                    </a:p>
                  </a:txBody>
                  <a:tcPr>
                    <a:solidFill>
                      <a:schemeClr val="bg1">
                        <a:lumMod val="85000"/>
                      </a:schemeClr>
                    </a:solidFill>
                  </a:tcPr>
                </a:tc>
                <a:tc>
                  <a:txBody>
                    <a:bodyPr/>
                    <a:lstStyle/>
                    <a:p>
                      <a:r>
                        <a:rPr lang="en-US" sz="2000" i="1">
                          <a:latin typeface="Graphik"/>
                          <a:ea typeface="Lato"/>
                          <a:cs typeface="Lato"/>
                        </a:rPr>
                        <a:t>April 30, 2026 </a:t>
                      </a:r>
                    </a:p>
                  </a:txBody>
                  <a:tcPr>
                    <a:solidFill>
                      <a:schemeClr val="bg1">
                        <a:lumMod val="85000"/>
                      </a:schemeClr>
                    </a:solidFill>
                  </a:tcPr>
                </a:tc>
                <a:tc>
                  <a:txBody>
                    <a:bodyPr/>
                    <a:lstStyle/>
                    <a:p>
                      <a:r>
                        <a:rPr lang="en-US" sz="2000" i="1">
                          <a:latin typeface="Graphik"/>
                          <a:ea typeface="Lato"/>
                          <a:cs typeface="Lato"/>
                        </a:rPr>
                        <a:t>10am – 11am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76016154"/>
                  </a:ext>
                </a:extLst>
              </a:tr>
              <a:tr h="794208">
                <a:tc>
                  <a:txBody>
                    <a:bodyPr/>
                    <a:lstStyle/>
                    <a:p>
                      <a:r>
                        <a:rPr lang="en-US" sz="2000" i="1">
                          <a:latin typeface="Graphik"/>
                          <a:ea typeface="Lato"/>
                          <a:cs typeface="Lato"/>
                        </a:rPr>
                        <a:t>Session #2</a:t>
                      </a:r>
                    </a:p>
                  </a:txBody>
                  <a:tcPr>
                    <a:solidFill>
                      <a:schemeClr val="bg1">
                        <a:lumMod val="85000"/>
                      </a:schemeClr>
                    </a:solidFill>
                  </a:tcPr>
                </a:tc>
                <a:tc>
                  <a:txBody>
                    <a:bodyPr/>
                    <a:lstStyle/>
                    <a:p>
                      <a:r>
                        <a:rPr lang="en-US" sz="2000" i="1">
                          <a:latin typeface="Graphik"/>
                          <a:ea typeface="Lato"/>
                          <a:cs typeface="Lato"/>
                        </a:rPr>
                        <a:t>June 4, 2026</a:t>
                      </a:r>
                    </a:p>
                  </a:txBody>
                  <a:tcPr>
                    <a:solidFill>
                      <a:schemeClr val="bg1">
                        <a:lumMod val="85000"/>
                      </a:schemeClr>
                    </a:solidFill>
                  </a:tcPr>
                </a:tc>
                <a:tc>
                  <a:txBody>
                    <a:bodyPr/>
                    <a:lstStyle/>
                    <a:p>
                      <a:r>
                        <a:rPr lang="en-US" sz="2000" i="1">
                          <a:latin typeface="Graphik"/>
                          <a:ea typeface="Lato"/>
                          <a:cs typeface="Lato"/>
                        </a:rPr>
                        <a:t>2pm – 3pm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4103243779"/>
                  </a:ext>
                </a:extLst>
              </a:tr>
              <a:tr h="794208">
                <a:tc>
                  <a:txBody>
                    <a:bodyPr/>
                    <a:lstStyle/>
                    <a:p>
                      <a:r>
                        <a:rPr lang="en-US" sz="2000" i="1">
                          <a:latin typeface="Graphik"/>
                          <a:ea typeface="Lato"/>
                          <a:cs typeface="Lato"/>
                        </a:rPr>
                        <a:t>Session #3</a:t>
                      </a:r>
                    </a:p>
                  </a:txBody>
                  <a:tcPr>
                    <a:solidFill>
                      <a:schemeClr val="bg1">
                        <a:lumMod val="85000"/>
                      </a:schemeClr>
                    </a:solidFill>
                  </a:tcPr>
                </a:tc>
                <a:tc>
                  <a:txBody>
                    <a:bodyPr/>
                    <a:lstStyle/>
                    <a:p>
                      <a:r>
                        <a:rPr lang="en-US" sz="2000" i="1">
                          <a:latin typeface="Graphik"/>
                          <a:ea typeface="Lato"/>
                          <a:cs typeface="Lato"/>
                        </a:rPr>
                        <a:t>Today</a:t>
                      </a:r>
                    </a:p>
                    <a:p>
                      <a:pPr lvl="0">
                        <a:buNone/>
                      </a:pPr>
                      <a:r>
                        <a:rPr lang="en-US" sz="2000" i="1">
                          <a:latin typeface="Graphik"/>
                          <a:ea typeface="Lato"/>
                          <a:cs typeface="Lato"/>
                        </a:rPr>
                        <a:t>June 25, 2026</a:t>
                      </a:r>
                    </a:p>
                    <a:p>
                      <a:pPr lvl="0">
                        <a:buNone/>
                      </a:pPr>
                      <a:endParaRPr lang="en-US" sz="2000" i="1">
                        <a:latin typeface="Graphik"/>
                        <a:ea typeface="Lato"/>
                        <a:cs typeface="Lato"/>
                      </a:endParaRPr>
                    </a:p>
                  </a:txBody>
                  <a:tcPr>
                    <a:solidFill>
                      <a:schemeClr val="bg1">
                        <a:lumMod val="85000"/>
                      </a:schemeClr>
                    </a:solidFill>
                  </a:tcPr>
                </a:tc>
                <a:tc>
                  <a:txBody>
                    <a:bodyPr/>
                    <a:lstStyle/>
                    <a:p>
                      <a:r>
                        <a:rPr lang="en-US" sz="2000" i="1">
                          <a:latin typeface="Graphik"/>
                          <a:ea typeface="Lato"/>
                          <a:cs typeface="Lato"/>
                        </a:rPr>
                        <a:t>2pm – 3pm ET</a:t>
                      </a:r>
                    </a:p>
                  </a:txBody>
                  <a:tcPr>
                    <a:solidFill>
                      <a:schemeClr val="bg1">
                        <a:lumMod val="85000"/>
                      </a:schemeClr>
                    </a:solidFill>
                  </a:tcPr>
                </a:tc>
                <a:tc>
                  <a:txBody>
                    <a:bodyPr/>
                    <a:lstStyle/>
                    <a:p>
                      <a:pPr lvl="0">
                        <a:buNone/>
                      </a:pPr>
                      <a:endParaRPr lang="en-US" sz="2000" b="0" i="1" u="none" strike="noStrike" noProof="0"/>
                    </a:p>
                  </a:txBody>
                  <a:tcPr>
                    <a:solidFill>
                      <a:schemeClr val="bg1">
                        <a:lumMod val="85000"/>
                      </a:schemeClr>
                    </a:solidFill>
                  </a:tcPr>
                </a:tc>
                <a:extLst>
                  <a:ext uri="{0D108BD9-81ED-4DB2-BD59-A6C34878D82A}">
                    <a16:rowId xmlns:a16="http://schemas.microsoft.com/office/drawing/2014/main" val="3250204406"/>
                  </a:ext>
                </a:extLst>
              </a:tr>
            </a:tbl>
          </a:graphicData>
        </a:graphic>
      </p:graphicFrame>
      <p:sp>
        <p:nvSpPr>
          <p:cNvPr id="4" name="Text Placeholder 12">
            <a:extLst>
              <a:ext uri="{FF2B5EF4-FFF2-40B4-BE49-F238E27FC236}">
                <a16:creationId xmlns:a16="http://schemas.microsoft.com/office/drawing/2014/main" id="{017B6EB4-EDEC-9596-350D-BAADD8463D26}"/>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Any additional live training opportunities post Session #3 will continue to be communicated via program channels to support providers in the transition to hard edits. </a:t>
            </a:r>
            <a:endParaRPr lang="en-US" sz="2000" i="1">
              <a:ea typeface="Lato"/>
              <a:cs typeface="Lato"/>
            </a:endParaRPr>
          </a:p>
        </p:txBody>
      </p:sp>
      <p:sp>
        <p:nvSpPr>
          <p:cNvPr id="2" name="Slide Number Placeholder 4">
            <a:extLst>
              <a:ext uri="{FF2B5EF4-FFF2-40B4-BE49-F238E27FC236}">
                <a16:creationId xmlns:a16="http://schemas.microsoft.com/office/drawing/2014/main" id="{BA761273-8D33-866A-3BE3-8F5BBED162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50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E7D4E5-20E5-6DC0-DB4F-7E98A9273410}"/>
              </a:ext>
              <a:ext uri="{C183D7F6-B498-43B3-948B-1728B52AA6E4}">
                <adec:decorative xmlns:adec="http://schemas.microsoft.com/office/drawing/2017/decorative" val="1"/>
              </a:ext>
            </a:extLst>
          </p:cNvPr>
          <p:cNvSpPr/>
          <p:nvPr/>
        </p:nvSpPr>
        <p:spPr>
          <a:xfrm>
            <a:off x="0" y="927652"/>
            <a:ext cx="12191999" cy="5930348"/>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B3F592C-D6BA-C9CC-8F66-1E946DB217EE}"/>
              </a:ext>
            </a:extLst>
          </p:cNvPr>
          <p:cNvSpPr>
            <a:spLocks noGrp="1"/>
          </p:cNvSpPr>
          <p:nvPr>
            <p:ph type="title"/>
          </p:nvPr>
        </p:nvSpPr>
        <p:spPr>
          <a:xfrm>
            <a:off x="566831" y="3097609"/>
            <a:ext cx="4155359" cy="662782"/>
          </a:xfrm>
        </p:spPr>
        <p:txBody>
          <a:bodyPr/>
          <a:lstStyle/>
          <a:p>
            <a:pPr algn="ctr"/>
            <a:r>
              <a:rPr lang="en-US"/>
              <a:t>Agenda</a:t>
            </a:r>
          </a:p>
        </p:txBody>
      </p:sp>
      <p:graphicFrame>
        <p:nvGraphicFramePr>
          <p:cNvPr id="5" name="Table 4">
            <a:extLst>
              <a:ext uri="{FF2B5EF4-FFF2-40B4-BE49-F238E27FC236}">
                <a16:creationId xmlns:a16="http://schemas.microsoft.com/office/drawing/2014/main" id="{1050F3E9-15EA-0755-E751-093EF7EA32D9}"/>
              </a:ext>
            </a:extLst>
          </p:cNvPr>
          <p:cNvGraphicFramePr>
            <a:graphicFrameLocks noGrp="1"/>
          </p:cNvGraphicFramePr>
          <p:nvPr>
            <p:extLst>
              <p:ext uri="{D42A27DB-BD31-4B8C-83A1-F6EECF244321}">
                <p14:modId xmlns:p14="http://schemas.microsoft.com/office/powerpoint/2010/main" val="4217706134"/>
              </p:ext>
            </p:extLst>
          </p:nvPr>
        </p:nvGraphicFramePr>
        <p:xfrm>
          <a:off x="5162269" y="953492"/>
          <a:ext cx="6402878" cy="4939932"/>
        </p:xfrm>
        <a:graphic>
          <a:graphicData uri="http://schemas.openxmlformats.org/drawingml/2006/table">
            <a:tbl>
              <a:tblPr firstRow="1" bandRow="1">
                <a:tableStyleId>{2D5ABB26-0587-4C30-8999-92F81FD0307C}</a:tableStyleId>
              </a:tblPr>
              <a:tblGrid>
                <a:gridCol w="515523">
                  <a:extLst>
                    <a:ext uri="{9D8B030D-6E8A-4147-A177-3AD203B41FA5}">
                      <a16:colId xmlns:a16="http://schemas.microsoft.com/office/drawing/2014/main" val="2767945360"/>
                    </a:ext>
                  </a:extLst>
                </a:gridCol>
                <a:gridCol w="5887355">
                  <a:extLst>
                    <a:ext uri="{9D8B030D-6E8A-4147-A177-3AD203B41FA5}">
                      <a16:colId xmlns:a16="http://schemas.microsoft.com/office/drawing/2014/main" val="2032706900"/>
                    </a:ext>
                  </a:extLst>
                </a:gridCol>
              </a:tblGrid>
              <a:tr h="823322">
                <a:tc>
                  <a:txBody>
                    <a:bodyPr/>
                    <a:lstStyle/>
                    <a:p>
                      <a:pPr lvl="0">
                        <a:buNone/>
                      </a:pPr>
                      <a:r>
                        <a:rPr lang="en-US" sz="2000" b="1">
                          <a:solidFill>
                            <a:schemeClr val="bg1"/>
                          </a:solidFill>
                        </a:rPr>
                        <a:t>1</a:t>
                      </a:r>
                    </a:p>
                  </a:txBody>
                  <a:tcPr anchor="ctr">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Suspension of Claims Workflow</a:t>
                      </a:r>
                      <a:endParaRPr lang="en-US"/>
                    </a:p>
                  </a:txBody>
                  <a:tcPr anchor="ctr">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7156217"/>
                  </a:ext>
                </a:extLst>
              </a:tr>
              <a:tr h="823322">
                <a:tc>
                  <a:txBody>
                    <a:bodyPr/>
                    <a:lstStyle/>
                    <a:p>
                      <a:r>
                        <a:rPr lang="en-US" sz="2000" b="1">
                          <a:solidFill>
                            <a:schemeClr val="bg1"/>
                          </a:solidFill>
                        </a:rPr>
                        <a:t>2</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How to Research Mismatches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8444087"/>
                  </a:ext>
                </a:extLst>
              </a:tr>
              <a:tr h="823322">
                <a:tc>
                  <a:txBody>
                    <a:bodyPr/>
                    <a:lstStyle/>
                    <a:p>
                      <a:pPr lvl="0">
                        <a:buNone/>
                      </a:pPr>
                      <a:r>
                        <a:rPr lang="en-US" sz="2000" b="1">
                          <a:solidFill>
                            <a:schemeClr val="bg1"/>
                          </a:solidFill>
                        </a:rPr>
                        <a:t>3</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Rejection Reports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8313765"/>
                  </a:ext>
                </a:extLst>
              </a:tr>
              <a:tr h="823322">
                <a:tc>
                  <a:txBody>
                    <a:bodyPr/>
                    <a:lstStyle/>
                    <a:p>
                      <a:pPr lvl="0">
                        <a:buNone/>
                      </a:pPr>
                      <a:r>
                        <a:rPr lang="en-US" sz="2000" b="1">
                          <a:solidFill>
                            <a:schemeClr val="bg1"/>
                          </a:solidFill>
                        </a:rPr>
                        <a:t>4</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Common Roadblocks Review</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2662687"/>
                  </a:ext>
                </a:extLst>
              </a:tr>
              <a:tr h="823322">
                <a:tc>
                  <a:txBody>
                    <a:bodyPr/>
                    <a:lstStyle/>
                    <a:p>
                      <a:pPr lvl="0">
                        <a:buNone/>
                      </a:pPr>
                      <a:r>
                        <a:rPr lang="en-US" sz="2000" b="1">
                          <a:solidFill>
                            <a:schemeClr val="bg1"/>
                          </a:solidFill>
                        </a:rPr>
                        <a:t>5</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US" sz="1800" b="1" i="0" u="none" strike="noStrike" noProof="0">
                          <a:solidFill>
                            <a:schemeClr val="bg1"/>
                          </a:solidFill>
                          <a:latin typeface="Graphik"/>
                        </a:rPr>
                        <a:t>Compliance Timeline</a:t>
                      </a:r>
                      <a:endParaRPr lang="en-US" sz="1800" b="0" i="0" u="none" strike="noStrike" noProof="0">
                        <a:solidFill>
                          <a:srgbClr val="000000"/>
                        </a:solidFill>
                        <a:latin typeface="Graphik"/>
                      </a:endParaRP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4170572"/>
                  </a:ext>
                </a:extLst>
              </a:tr>
              <a:tr h="823322">
                <a:tc>
                  <a:txBody>
                    <a:bodyPr/>
                    <a:lstStyle/>
                    <a:p>
                      <a:r>
                        <a:rPr lang="en-US" sz="2000" b="1" kern="1200">
                          <a:solidFill>
                            <a:schemeClr val="bg1"/>
                          </a:solidFill>
                          <a:latin typeface="+mn-lt"/>
                          <a:ea typeface="+mn-ea"/>
                          <a:cs typeface="+mn-cs"/>
                        </a:rPr>
                        <a:t>6</a:t>
                      </a:r>
                    </a:p>
                  </a:txBody>
                  <a:tcPr anchor="ctr">
                    <a:lnL>
                      <a:noFill/>
                    </a:lnL>
                    <a:lnR>
                      <a:noFill/>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Resources</a:t>
                      </a:r>
                      <a:endParaRPr lang="en-US" sz="2000" b="1" kern="1200" noProof="0">
                        <a:solidFill>
                          <a:schemeClr val="bg1"/>
                        </a:solidFill>
                        <a:latin typeface="+mn-lt"/>
                        <a:ea typeface="+mn-ea"/>
                        <a:cs typeface="+mn-cs"/>
                      </a:endParaRPr>
                    </a:p>
                  </a:txBody>
                  <a:tcPr anchor="ctr">
                    <a:lnL>
                      <a:noFill/>
                    </a:lnL>
                    <a:lnR>
                      <a:noFill/>
                    </a:lnR>
                    <a:lnT w="12700" cap="flat" cmpd="sng" algn="ctr">
                      <a:solidFill>
                        <a:schemeClr val="bg2"/>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915573099"/>
                  </a:ext>
                </a:extLst>
              </a:tr>
            </a:tbl>
          </a:graphicData>
        </a:graphic>
      </p:graphicFrame>
    </p:spTree>
    <p:extLst>
      <p:ext uri="{BB962C8B-B14F-4D97-AF65-F5344CB8AC3E}">
        <p14:creationId xmlns:p14="http://schemas.microsoft.com/office/powerpoint/2010/main" val="1268784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CBE12-17C2-65DD-6D41-CC4A3E1A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8F6C0A-6AD2-16DF-18C3-571329949D4E}"/>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1EC542D-F550-41BE-7324-31615412ADD0}"/>
              </a:ext>
            </a:extLst>
          </p:cNvPr>
          <p:cNvSpPr>
            <a:spLocks noGrp="1"/>
          </p:cNvSpPr>
          <p:nvPr>
            <p:ph type="title"/>
          </p:nvPr>
        </p:nvSpPr>
        <p:spPr>
          <a:prstGeom prst="rect">
            <a:avLst/>
          </a:prstGeom>
        </p:spPr>
        <p:txBody>
          <a:bodyPr lIns="91440" tIns="45720" rIns="91440" bIns="45720" anchor="ctr"/>
          <a:lstStyle/>
          <a:p>
            <a:r>
              <a:rPr lang="en-US">
                <a:latin typeface="Graphik"/>
              </a:rPr>
              <a:t>Claims Suspension Workflow</a:t>
            </a:r>
            <a:endParaRPr lang="en-US" noProof="0"/>
          </a:p>
        </p:txBody>
      </p:sp>
    </p:spTree>
    <p:extLst>
      <p:ext uri="{BB962C8B-B14F-4D97-AF65-F5344CB8AC3E}">
        <p14:creationId xmlns:p14="http://schemas.microsoft.com/office/powerpoint/2010/main" val="4104347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8E69C-8026-1F90-63C1-73040F135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21D80-705F-600D-59B8-0C5819D60005}"/>
              </a:ext>
            </a:extLst>
          </p:cNvPr>
          <p:cNvSpPr>
            <a:spLocks noGrp="1"/>
          </p:cNvSpPr>
          <p:nvPr>
            <p:ph type="title"/>
          </p:nvPr>
        </p:nvSpPr>
        <p:spPr>
          <a:xfrm>
            <a:off x="341746" y="278207"/>
            <a:ext cx="11111346" cy="662782"/>
          </a:xfrm>
          <a:prstGeom prst="rect">
            <a:avLst/>
          </a:prstGeom>
        </p:spPr>
        <p:txBody>
          <a:bodyPr anchor="t"/>
          <a:lstStyle/>
          <a:p>
            <a:r>
              <a:rPr lang="en-US" sz="3200"/>
              <a:t>High-Level Claims to Visit Matching</a:t>
            </a:r>
          </a:p>
        </p:txBody>
      </p:sp>
      <p:sp>
        <p:nvSpPr>
          <p:cNvPr id="7" name="TextBox 6">
            <a:extLst>
              <a:ext uri="{FF2B5EF4-FFF2-40B4-BE49-F238E27FC236}">
                <a16:creationId xmlns:a16="http://schemas.microsoft.com/office/drawing/2014/main" id="{65664A08-FB9E-7145-3C70-567588FC289F}"/>
              </a:ext>
            </a:extLst>
          </p:cNvPr>
          <p:cNvSpPr txBox="1"/>
          <p:nvPr/>
        </p:nvSpPr>
        <p:spPr>
          <a:xfrm>
            <a:off x="346764" y="995169"/>
            <a:ext cx="11388035" cy="4062651"/>
          </a:xfrm>
          <a:prstGeom prst="rect">
            <a:avLst/>
          </a:prstGeom>
          <a:noFill/>
        </p:spPr>
        <p:txBody>
          <a:bodyPr wrap="square" lIns="91440" tIns="45720" rIns="91440" bIns="45720" anchor="t">
            <a:spAutoFit/>
          </a:bodyPr>
          <a:lstStyle/>
          <a:p>
            <a:r>
              <a:rPr lang="en-US" b="1">
                <a:ea typeface="Calibri"/>
                <a:cs typeface="Calibri"/>
              </a:rPr>
              <a:t>The EVV claims matching process ensures that claims submitted for EVV services are  matched to verified EVV visit transactions. This is critical for confirming that a service visit occurred. </a:t>
            </a:r>
          </a:p>
          <a:p>
            <a:endParaRPr lang="en-US">
              <a:ea typeface="Calibri"/>
              <a:cs typeface="Calibri"/>
            </a:endParaRPr>
          </a:p>
          <a:p>
            <a:r>
              <a:rPr lang="en-US" sz="1600">
                <a:ea typeface="Calibri"/>
                <a:cs typeface="Calibri"/>
              </a:rPr>
              <a:t>The State’s claims system matches claims against criteria before deciding to pay/deny a claim.</a:t>
            </a:r>
          </a:p>
          <a:p>
            <a:pPr marL="285750" indent="-285750">
              <a:buFont typeface="Arial"/>
              <a:buChar char="•"/>
            </a:pPr>
            <a:endParaRPr lang="en-US" sz="1600">
              <a:ea typeface="Calibri"/>
              <a:cs typeface="Calibri"/>
            </a:endParaRPr>
          </a:p>
          <a:p>
            <a:r>
              <a:rPr lang="en-US" sz="1600">
                <a:ea typeface="Calibri"/>
                <a:cs typeface="Calibri"/>
              </a:rPr>
              <a:t>For EVV services, the matching process compares critical data elements which includes:</a:t>
            </a:r>
          </a:p>
          <a:p>
            <a:pPr marL="742950" lvl="1" indent="-285750">
              <a:buFont typeface="Arial"/>
              <a:buChar char="•"/>
            </a:pPr>
            <a:r>
              <a:rPr lang="en-US" sz="1600">
                <a:highlight>
                  <a:srgbClr val="FFFFFF"/>
                </a:highlight>
                <a:latin typeface="Graphik"/>
                <a:ea typeface="Calibri"/>
                <a:cs typeface="Calibri"/>
              </a:rPr>
              <a:t>Provider ID (PID) from the Billing Provider (even if billed at PID/SL level) matches the Provider ID (PID) on the Visit</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Client ID (Medicaid ID) Billed = Client ID of Visit</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EVV Service Code/HCPCS Code Billed = EVV Service Code of Visit (excluding billing modifiers)</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Billed Units are &lt;= Visit Units</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Date of Service = Date of Visit</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Visit is in a “Verified” state (visit has all required data elements of the above as well as Payer, Employee and Location to be able to be matched to a claim)</a:t>
            </a:r>
            <a:endParaRPr lang="en-US" sz="1600">
              <a:latin typeface="Graphik"/>
            </a:endParaRPr>
          </a:p>
          <a:p>
            <a:pPr lvl="1">
              <a:buFont typeface="Arial"/>
            </a:pPr>
            <a:endParaRPr lang="en-US" i="1">
              <a:ea typeface="Calibri"/>
              <a:cs typeface="Calibri"/>
            </a:endParaRPr>
          </a:p>
        </p:txBody>
      </p:sp>
      <p:sp>
        <p:nvSpPr>
          <p:cNvPr id="4" name="Slide Number Placeholder 4">
            <a:extLst>
              <a:ext uri="{FF2B5EF4-FFF2-40B4-BE49-F238E27FC236}">
                <a16:creationId xmlns:a16="http://schemas.microsoft.com/office/drawing/2014/main" id="{AF034CEC-38F0-31AC-D624-DC357C4AFD3F}"/>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503021"/>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raphik Font">
      <a:majorFont>
        <a:latin typeface="Graphik Thin"/>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1CEBE7911D9A4E96055987E3D2D700" ma:contentTypeVersion="14" ma:contentTypeDescription="Create a new document." ma:contentTypeScope="" ma:versionID="6d06f5daab323c3c59a348e533a1d781">
  <xsd:schema xmlns:xsd="http://www.w3.org/2001/XMLSchema" xmlns:xs="http://www.w3.org/2001/XMLSchema" xmlns:p="http://schemas.microsoft.com/office/2006/metadata/properties" xmlns:ns2="7762c3a9-ab35-44c6-8914-f861b4cf378c" xmlns:ns3="c08fe399-b18c-4be5-ad6b-b37a7ff993ce" targetNamespace="http://schemas.microsoft.com/office/2006/metadata/properties" ma:root="true" ma:fieldsID="5800117f9e0e1cf707e9aabf23ede17e" ns2:_="" ns3:_="">
    <xsd:import namespace="7762c3a9-ab35-44c6-8914-f861b4cf378c"/>
    <xsd:import namespace="c08fe399-b18c-4be5-ad6b-b37a7ff993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2c3a9-ab35-44c6-8914-f861b4cf3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8fe399-b18c-4be5-ad6b-b37a7ff993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b23abcc-3c39-4882-b3bb-8b2a56962bde}" ma:internalName="TaxCatchAll" ma:showField="CatchAllData" ma:web="c08fe399-b18c-4be5-ad6b-b37a7ff993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08fe399-b18c-4be5-ad6b-b37a7ff993ce" xsi:nil="true"/>
    <lcf76f155ced4ddcb4097134ff3c332f xmlns="7762c3a9-ab35-44c6-8914-f861b4cf378c">
      <Terms xmlns="http://schemas.microsoft.com/office/infopath/2007/PartnerControls"/>
    </lcf76f155ced4ddcb4097134ff3c332f>
    <SharedWithUsers xmlns="c08fe399-b18c-4be5-ad6b-b37a7ff993ce">
      <UserInfo>
        <DisplayName>Kristen Kubilus</DisplayName>
        <AccountId>12</AccountId>
        <AccountType/>
      </UserInfo>
    </SharedWithUsers>
  </documentManagement>
</p:properties>
</file>

<file path=customXml/itemProps1.xml><?xml version="1.0" encoding="utf-8"?>
<ds:datastoreItem xmlns:ds="http://schemas.openxmlformats.org/officeDocument/2006/customXml" ds:itemID="{50234349-FBC6-4431-98C2-C0EB54575C5F}">
  <ds:schemaRefs>
    <ds:schemaRef ds:uri="http://schemas.microsoft.com/sharepoint/v3/contenttype/forms"/>
  </ds:schemaRefs>
</ds:datastoreItem>
</file>

<file path=customXml/itemProps2.xml><?xml version="1.0" encoding="utf-8"?>
<ds:datastoreItem xmlns:ds="http://schemas.openxmlformats.org/officeDocument/2006/customXml" ds:itemID="{753172B3-51AE-43A9-8B3B-A2E074BDF599}">
  <ds:schemaRefs>
    <ds:schemaRef ds:uri="7762c3a9-ab35-44c6-8914-f861b4cf378c"/>
    <ds:schemaRef ds:uri="c08fe399-b18c-4be5-ad6b-b37a7ff993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F9CF4D7-55C2-4379-90F1-7ADAED5C0838}">
  <ds:schemaRefs>
    <ds:schemaRef ds:uri="7762c3a9-ab35-44c6-8914-f861b4cf378c"/>
    <ds:schemaRef ds:uri="c08fe399-b18c-4be5-ad6b-b37a7ff993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48</Slides>
  <Notes>41</Notes>
  <HiddenSlides>0</HiddenSlide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2_Custom Design</vt:lpstr>
      <vt:lpstr>Our Webinar Will Begin Shortly  Note: This session is for Massachusetts Fee-For-Service (FFS) providers in Home Health (HH), Group Adult Foster Care (GAFC), and Acquired Brain Injury (ABI) and Moving Forward Plan (MFP) Waiver programs.</vt:lpstr>
      <vt:lpstr>Massachusetts – EVV FFS Program Hard Edits Preparation  Session 3: June 25, 2026</vt:lpstr>
      <vt:lpstr>Session Logistics</vt:lpstr>
      <vt:lpstr>Session Presenters</vt:lpstr>
      <vt:lpstr>Am I in the Right Place?</vt:lpstr>
      <vt:lpstr>MA EVV FFS Live Webinar Schedule</vt:lpstr>
      <vt:lpstr>Agenda</vt:lpstr>
      <vt:lpstr>Claims Suspension Workflow</vt:lpstr>
      <vt:lpstr>High-Level Claims to Visit Matching</vt:lpstr>
      <vt:lpstr>High-Level Claims to Visit Matching Workflow</vt:lpstr>
      <vt:lpstr>Claims Suspension Overview</vt:lpstr>
      <vt:lpstr>Claims Suspension Example Timeline</vt:lpstr>
      <vt:lpstr>How to Research Claims Mismatches</vt:lpstr>
      <vt:lpstr>Reason Codes &amp; Edits on Remittance Advice (RA)</vt:lpstr>
      <vt:lpstr>Conduct Visit Maintenance for EVV Related Errors</vt:lpstr>
      <vt:lpstr>Accessing Reports</vt:lpstr>
      <vt:lpstr>What Metrics to Look For</vt:lpstr>
      <vt:lpstr>Claims Validation Rejection Reports</vt:lpstr>
      <vt:lpstr>Claims Rejection Reports in Sandata</vt:lpstr>
      <vt:lpstr>Steps to View CV Rejection Reports Sandata EVV Provider</vt:lpstr>
      <vt:lpstr>Steps to View CV Rejection Reports AltEVV Provider</vt:lpstr>
      <vt:lpstr>CV Rejection Report</vt:lpstr>
      <vt:lpstr>Common Roadblocks Review</vt:lpstr>
      <vt:lpstr>EVV Compliance Best Practices</vt:lpstr>
      <vt:lpstr>Common Roadblocks  </vt:lpstr>
      <vt:lpstr>Common Roadblocks - Timing </vt:lpstr>
      <vt:lpstr>Common Roadblocks - Service Code Matching </vt:lpstr>
      <vt:lpstr>Service Code Matching - Examples</vt:lpstr>
      <vt:lpstr>Service Code Matching – Examples Continued</vt:lpstr>
      <vt:lpstr>Common Roadblocks – Unit Matching</vt:lpstr>
      <vt:lpstr>Common Roadblocks – Rounding Rules</vt:lpstr>
      <vt:lpstr>Units/Rounding Rule Example #1</vt:lpstr>
      <vt:lpstr>Units/Rounding Rule Example #2</vt:lpstr>
      <vt:lpstr>Units/Rounding Rule Example #3</vt:lpstr>
      <vt:lpstr>EVV Per Diem/Per Visit Based Service Codes</vt:lpstr>
      <vt:lpstr>Units/Rounding Rules – Overnight Billing</vt:lpstr>
      <vt:lpstr>Compliance Timeline</vt:lpstr>
      <vt:lpstr>FFS Programs Compliance Timeline</vt:lpstr>
      <vt:lpstr>FFS Programs Compliance Phases</vt:lpstr>
      <vt:lpstr>Phase 2 VS Phase 3 Compliance Phases</vt:lpstr>
      <vt:lpstr>Phase 3 Update</vt:lpstr>
      <vt:lpstr>Helpful Resources</vt:lpstr>
      <vt:lpstr>Sandata Knowledge Base – Helpful, Quick Links</vt:lpstr>
      <vt:lpstr>Compliance Plans by Program</vt:lpstr>
      <vt:lpstr>Contacts &amp; Resources</vt:lpstr>
      <vt:lpstr>Key Takeaways</vt:lpstr>
      <vt:lpstr>Feedback Survey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included in this deck?</dc:title>
  <dc:creator>Lucia Oliveri</dc:creator>
  <cp:revision>4</cp:revision>
  <dcterms:created xsi:type="dcterms:W3CDTF">2023-10-24T17:33:40Z</dcterms:created>
  <dcterms:modified xsi:type="dcterms:W3CDTF">2026-06-25T17:51:50Z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0x010100CD1CEBE7911D9A4E96055987E3D2D700</vt:lpwstr>
  </property>
  <property fmtid="{D5CDD505-2E9C-101B-9397-08002B2CF9AE}" pid="3" name="MediaServiceImageTags">
    <vt:lpwstr/>
  </property>
  <property fmtid="{D5CDD505-2E9C-101B-9397-08002B2CF9AE}" pid="4" name="_dlc_DocIdItemGuid">
    <vt:lpwstr>957e3d3b-f430-45db-80f9-a592150b8757</vt:lpwstr>
  </property>
</Properties>
</file>