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1" r:id="rId5"/>
    <p:sldId id="262" r:id="rId6"/>
    <p:sldId id="263"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D4435C-CD74-4EFD-9E47-3C8B4D03C446}" v="5" dt="2024-09-09T15:41:21.5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9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hyperlink" Target="https://www.mass.gov/orgs/alcoholic-beverages-control-commission" TargetMode="Externa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https://www.mass.gov/orgs/alcoholic-beverages-control-commission" TargetMode="External"/><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A2BBEC-53CD-4616-B8F0-23565705E031}" type="doc">
      <dgm:prSet loTypeId="urn:microsoft.com/office/officeart/2018/2/layout/Icon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4A80D8A9-8C1E-40F9-8F5F-18ACD8584158}">
      <dgm:prSet/>
      <dgm:spPr/>
      <dgm:t>
        <a:bodyPr/>
        <a:lstStyle/>
        <a:p>
          <a:r>
            <a:rPr lang="en-US"/>
            <a:t>Please feel free to reach out to our office with any questions you may have.</a:t>
          </a:r>
        </a:p>
      </dgm:t>
    </dgm:pt>
    <dgm:pt modelId="{EF5F577A-CF3F-4284-BB99-D17C2D11030D}" type="parTrans" cxnId="{91992F8B-8CAF-4562-81B7-1E11AC6C0986}">
      <dgm:prSet/>
      <dgm:spPr/>
      <dgm:t>
        <a:bodyPr/>
        <a:lstStyle/>
        <a:p>
          <a:endParaRPr lang="en-US"/>
        </a:p>
      </dgm:t>
    </dgm:pt>
    <dgm:pt modelId="{51D847D8-2A8C-43A8-8D5A-341CF80C9475}" type="sibTrans" cxnId="{91992F8B-8CAF-4562-81B7-1E11AC6C0986}">
      <dgm:prSet/>
      <dgm:spPr/>
      <dgm:t>
        <a:bodyPr/>
        <a:lstStyle/>
        <a:p>
          <a:endParaRPr lang="en-US"/>
        </a:p>
      </dgm:t>
    </dgm:pt>
    <dgm:pt modelId="{0B7E1F16-B106-49C2-8BB5-4CCF6CF4C442}">
      <dgm:prSet/>
      <dgm:spPr/>
      <dgm:t>
        <a:bodyPr/>
        <a:lstStyle/>
        <a:p>
          <a:r>
            <a:rPr lang="en-US"/>
            <a:t>Office Phone Number 617-727-3040</a:t>
          </a:r>
        </a:p>
      </dgm:t>
    </dgm:pt>
    <dgm:pt modelId="{CC532449-C325-4EE4-9A26-9924878DEF49}" type="parTrans" cxnId="{7E211FED-70CE-4C29-BA50-22A4BD132484}">
      <dgm:prSet/>
      <dgm:spPr/>
      <dgm:t>
        <a:bodyPr/>
        <a:lstStyle/>
        <a:p>
          <a:endParaRPr lang="en-US"/>
        </a:p>
      </dgm:t>
    </dgm:pt>
    <dgm:pt modelId="{9845565F-56D1-49BC-B521-767A11CA1D7B}" type="sibTrans" cxnId="{7E211FED-70CE-4C29-BA50-22A4BD132484}">
      <dgm:prSet/>
      <dgm:spPr/>
      <dgm:t>
        <a:bodyPr/>
        <a:lstStyle/>
        <a:p>
          <a:endParaRPr lang="en-US"/>
        </a:p>
      </dgm:t>
    </dgm:pt>
    <dgm:pt modelId="{5FFEF7A8-2983-4F03-9020-B48BBFE5620B}">
      <dgm:prSet/>
      <dgm:spPr/>
      <dgm:t>
        <a:bodyPr/>
        <a:lstStyle/>
        <a:p>
          <a:r>
            <a:rPr lang="en-US"/>
            <a:t>Website: </a:t>
          </a:r>
          <a:r>
            <a:rPr lang="en-US">
              <a:hlinkClick xmlns:r="http://schemas.openxmlformats.org/officeDocument/2006/relationships" r:id="rId1"/>
            </a:rPr>
            <a:t>https://www.mass.gov/orgs/alcoholic-beverages-control-commission</a:t>
          </a:r>
          <a:endParaRPr lang="en-US"/>
        </a:p>
      </dgm:t>
    </dgm:pt>
    <dgm:pt modelId="{D27ED3FA-9407-4AB0-8779-64305FFE6A40}" type="parTrans" cxnId="{5273FC2B-75CB-4813-9BB6-521C4F5FDD6A}">
      <dgm:prSet/>
      <dgm:spPr/>
      <dgm:t>
        <a:bodyPr/>
        <a:lstStyle/>
        <a:p>
          <a:endParaRPr lang="en-US"/>
        </a:p>
      </dgm:t>
    </dgm:pt>
    <dgm:pt modelId="{880A0DF5-CC5A-481C-8771-32385F14FCDB}" type="sibTrans" cxnId="{5273FC2B-75CB-4813-9BB6-521C4F5FDD6A}">
      <dgm:prSet/>
      <dgm:spPr/>
      <dgm:t>
        <a:bodyPr/>
        <a:lstStyle/>
        <a:p>
          <a:endParaRPr lang="en-US"/>
        </a:p>
      </dgm:t>
    </dgm:pt>
    <dgm:pt modelId="{862B4F42-8C56-43A5-A067-15B877B287DD}" type="pres">
      <dgm:prSet presAssocID="{68A2BBEC-53CD-4616-B8F0-23565705E031}" presName="root" presStyleCnt="0">
        <dgm:presLayoutVars>
          <dgm:dir/>
          <dgm:resizeHandles val="exact"/>
        </dgm:presLayoutVars>
      </dgm:prSet>
      <dgm:spPr/>
    </dgm:pt>
    <dgm:pt modelId="{057B7B97-3D83-4360-BDDF-EAB08607A5E4}" type="pres">
      <dgm:prSet presAssocID="{4A80D8A9-8C1E-40F9-8F5F-18ACD8584158}" presName="compNode" presStyleCnt="0"/>
      <dgm:spPr/>
    </dgm:pt>
    <dgm:pt modelId="{49F5E0E3-28F9-4FA5-BB57-095E9952FDA2}" type="pres">
      <dgm:prSet presAssocID="{4A80D8A9-8C1E-40F9-8F5F-18ACD8584158}" presName="iconRect" presStyleLbl="node1" presStyleIdx="0" presStyleCnt="3"/>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Receiver"/>
        </a:ext>
      </dgm:extLst>
    </dgm:pt>
    <dgm:pt modelId="{5A8860D4-6FF2-45DA-AE25-F4720CF76848}" type="pres">
      <dgm:prSet presAssocID="{4A80D8A9-8C1E-40F9-8F5F-18ACD8584158}" presName="spaceRect" presStyleCnt="0"/>
      <dgm:spPr/>
    </dgm:pt>
    <dgm:pt modelId="{C009E897-3481-4187-8D79-5171F5C859BB}" type="pres">
      <dgm:prSet presAssocID="{4A80D8A9-8C1E-40F9-8F5F-18ACD8584158}" presName="textRect" presStyleLbl="revTx" presStyleIdx="0" presStyleCnt="3">
        <dgm:presLayoutVars>
          <dgm:chMax val="1"/>
          <dgm:chPref val="1"/>
        </dgm:presLayoutVars>
      </dgm:prSet>
      <dgm:spPr/>
    </dgm:pt>
    <dgm:pt modelId="{A778DFBC-4ACF-4B1E-882E-A543CC021374}" type="pres">
      <dgm:prSet presAssocID="{51D847D8-2A8C-43A8-8D5A-341CF80C9475}" presName="sibTrans" presStyleCnt="0"/>
      <dgm:spPr/>
    </dgm:pt>
    <dgm:pt modelId="{E1C45DDD-CC1F-47F9-B476-D5D2427C9528}" type="pres">
      <dgm:prSet presAssocID="{0B7E1F16-B106-49C2-8BB5-4CCF6CF4C442}" presName="compNode" presStyleCnt="0"/>
      <dgm:spPr/>
    </dgm:pt>
    <dgm:pt modelId="{5B17215E-B00F-4E4B-8804-B7CF19D35256}" type="pres">
      <dgm:prSet presAssocID="{0B7E1F16-B106-49C2-8BB5-4CCF6CF4C442}"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Telephone"/>
        </a:ext>
      </dgm:extLst>
    </dgm:pt>
    <dgm:pt modelId="{2C145740-64C4-454F-B5D8-260A991D5EEE}" type="pres">
      <dgm:prSet presAssocID="{0B7E1F16-B106-49C2-8BB5-4CCF6CF4C442}" presName="spaceRect" presStyleCnt="0"/>
      <dgm:spPr/>
    </dgm:pt>
    <dgm:pt modelId="{E5EB3825-BBC8-47C4-83AC-3E90464E522B}" type="pres">
      <dgm:prSet presAssocID="{0B7E1F16-B106-49C2-8BB5-4CCF6CF4C442}" presName="textRect" presStyleLbl="revTx" presStyleIdx="1" presStyleCnt="3">
        <dgm:presLayoutVars>
          <dgm:chMax val="1"/>
          <dgm:chPref val="1"/>
        </dgm:presLayoutVars>
      </dgm:prSet>
      <dgm:spPr/>
    </dgm:pt>
    <dgm:pt modelId="{A9785BE1-262D-4C42-85B7-81DF6A698241}" type="pres">
      <dgm:prSet presAssocID="{9845565F-56D1-49BC-B521-767A11CA1D7B}" presName="sibTrans" presStyleCnt="0"/>
      <dgm:spPr/>
    </dgm:pt>
    <dgm:pt modelId="{F25F3761-13E2-4B15-A639-09B48F4AF053}" type="pres">
      <dgm:prSet presAssocID="{5FFEF7A8-2983-4F03-9020-B48BBFE5620B}" presName="compNode" presStyleCnt="0"/>
      <dgm:spPr/>
    </dgm:pt>
    <dgm:pt modelId="{7E1C9744-9D0B-47DE-9DCA-E1AD4BDA9A9B}" type="pres">
      <dgm:prSet presAssocID="{5FFEF7A8-2983-4F03-9020-B48BBFE5620B}" presName="iconRect" presStyleLbl="node1" presStyleIdx="2" presStyleCnt="3"/>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Monitor"/>
        </a:ext>
      </dgm:extLst>
    </dgm:pt>
    <dgm:pt modelId="{DEE16C08-C974-469C-999B-48FD689E8F7D}" type="pres">
      <dgm:prSet presAssocID="{5FFEF7A8-2983-4F03-9020-B48BBFE5620B}" presName="spaceRect" presStyleCnt="0"/>
      <dgm:spPr/>
    </dgm:pt>
    <dgm:pt modelId="{26A6371C-A8F6-4E45-BD2F-E0BCF9D71013}" type="pres">
      <dgm:prSet presAssocID="{5FFEF7A8-2983-4F03-9020-B48BBFE5620B}" presName="textRect" presStyleLbl="revTx" presStyleIdx="2" presStyleCnt="3">
        <dgm:presLayoutVars>
          <dgm:chMax val="1"/>
          <dgm:chPref val="1"/>
        </dgm:presLayoutVars>
      </dgm:prSet>
      <dgm:spPr/>
    </dgm:pt>
  </dgm:ptLst>
  <dgm:cxnLst>
    <dgm:cxn modelId="{5273FC2B-75CB-4813-9BB6-521C4F5FDD6A}" srcId="{68A2BBEC-53CD-4616-B8F0-23565705E031}" destId="{5FFEF7A8-2983-4F03-9020-B48BBFE5620B}" srcOrd="2" destOrd="0" parTransId="{D27ED3FA-9407-4AB0-8779-64305FFE6A40}" sibTransId="{880A0DF5-CC5A-481C-8771-32385F14FCDB}"/>
    <dgm:cxn modelId="{1DF4D169-5F8F-4FCE-8AA5-D1F1145748DF}" type="presOf" srcId="{68A2BBEC-53CD-4616-B8F0-23565705E031}" destId="{862B4F42-8C56-43A5-A067-15B877B287DD}" srcOrd="0" destOrd="0" presId="urn:microsoft.com/office/officeart/2018/2/layout/IconLabelList"/>
    <dgm:cxn modelId="{0F727C4E-0398-494B-BC6E-090E98080031}" type="presOf" srcId="{5FFEF7A8-2983-4F03-9020-B48BBFE5620B}" destId="{26A6371C-A8F6-4E45-BD2F-E0BCF9D71013}" srcOrd="0" destOrd="0" presId="urn:microsoft.com/office/officeart/2018/2/layout/IconLabelList"/>
    <dgm:cxn modelId="{7A4C2455-D94E-43FA-B83C-BAF3786DFE3D}" type="presOf" srcId="{0B7E1F16-B106-49C2-8BB5-4CCF6CF4C442}" destId="{E5EB3825-BBC8-47C4-83AC-3E90464E522B}" srcOrd="0" destOrd="0" presId="urn:microsoft.com/office/officeart/2018/2/layout/IconLabelList"/>
    <dgm:cxn modelId="{37106181-F197-444E-8872-9A0EAD43AD05}" type="presOf" srcId="{4A80D8A9-8C1E-40F9-8F5F-18ACD8584158}" destId="{C009E897-3481-4187-8D79-5171F5C859BB}" srcOrd="0" destOrd="0" presId="urn:microsoft.com/office/officeart/2018/2/layout/IconLabelList"/>
    <dgm:cxn modelId="{91992F8B-8CAF-4562-81B7-1E11AC6C0986}" srcId="{68A2BBEC-53CD-4616-B8F0-23565705E031}" destId="{4A80D8A9-8C1E-40F9-8F5F-18ACD8584158}" srcOrd="0" destOrd="0" parTransId="{EF5F577A-CF3F-4284-BB99-D17C2D11030D}" sibTransId="{51D847D8-2A8C-43A8-8D5A-341CF80C9475}"/>
    <dgm:cxn modelId="{7E211FED-70CE-4C29-BA50-22A4BD132484}" srcId="{68A2BBEC-53CD-4616-B8F0-23565705E031}" destId="{0B7E1F16-B106-49C2-8BB5-4CCF6CF4C442}" srcOrd="1" destOrd="0" parTransId="{CC532449-C325-4EE4-9A26-9924878DEF49}" sibTransId="{9845565F-56D1-49BC-B521-767A11CA1D7B}"/>
    <dgm:cxn modelId="{6FC91898-B4B6-40AD-BDD9-02C9EFA0C1F3}" type="presParOf" srcId="{862B4F42-8C56-43A5-A067-15B877B287DD}" destId="{057B7B97-3D83-4360-BDDF-EAB08607A5E4}" srcOrd="0" destOrd="0" presId="urn:microsoft.com/office/officeart/2018/2/layout/IconLabelList"/>
    <dgm:cxn modelId="{6DB6F2DA-AA4A-4A98-A2C9-1EC9740DD1C4}" type="presParOf" srcId="{057B7B97-3D83-4360-BDDF-EAB08607A5E4}" destId="{49F5E0E3-28F9-4FA5-BB57-095E9952FDA2}" srcOrd="0" destOrd="0" presId="urn:microsoft.com/office/officeart/2018/2/layout/IconLabelList"/>
    <dgm:cxn modelId="{9186B987-D977-4559-8BED-AE084AD25AE6}" type="presParOf" srcId="{057B7B97-3D83-4360-BDDF-EAB08607A5E4}" destId="{5A8860D4-6FF2-45DA-AE25-F4720CF76848}" srcOrd="1" destOrd="0" presId="urn:microsoft.com/office/officeart/2018/2/layout/IconLabelList"/>
    <dgm:cxn modelId="{795D657B-C3D7-487B-A90A-153E144BB730}" type="presParOf" srcId="{057B7B97-3D83-4360-BDDF-EAB08607A5E4}" destId="{C009E897-3481-4187-8D79-5171F5C859BB}" srcOrd="2" destOrd="0" presId="urn:microsoft.com/office/officeart/2018/2/layout/IconLabelList"/>
    <dgm:cxn modelId="{663BC5B1-9FE0-471F-83AA-AAA80E2F1098}" type="presParOf" srcId="{862B4F42-8C56-43A5-A067-15B877B287DD}" destId="{A778DFBC-4ACF-4B1E-882E-A543CC021374}" srcOrd="1" destOrd="0" presId="urn:microsoft.com/office/officeart/2018/2/layout/IconLabelList"/>
    <dgm:cxn modelId="{B0E4FC78-902D-4FC5-A8E6-580CFED3E040}" type="presParOf" srcId="{862B4F42-8C56-43A5-A067-15B877B287DD}" destId="{E1C45DDD-CC1F-47F9-B476-D5D2427C9528}" srcOrd="2" destOrd="0" presId="urn:microsoft.com/office/officeart/2018/2/layout/IconLabelList"/>
    <dgm:cxn modelId="{9D02CCC6-ED22-40D6-A5B4-4DC8F8532CC4}" type="presParOf" srcId="{E1C45DDD-CC1F-47F9-B476-D5D2427C9528}" destId="{5B17215E-B00F-4E4B-8804-B7CF19D35256}" srcOrd="0" destOrd="0" presId="urn:microsoft.com/office/officeart/2018/2/layout/IconLabelList"/>
    <dgm:cxn modelId="{83A691DD-D827-4EE2-BB44-F48BE5B6D9CA}" type="presParOf" srcId="{E1C45DDD-CC1F-47F9-B476-D5D2427C9528}" destId="{2C145740-64C4-454F-B5D8-260A991D5EEE}" srcOrd="1" destOrd="0" presId="urn:microsoft.com/office/officeart/2018/2/layout/IconLabelList"/>
    <dgm:cxn modelId="{7EFCFAC4-C5C2-485E-8D1B-C1475223FF76}" type="presParOf" srcId="{E1C45DDD-CC1F-47F9-B476-D5D2427C9528}" destId="{E5EB3825-BBC8-47C4-83AC-3E90464E522B}" srcOrd="2" destOrd="0" presId="urn:microsoft.com/office/officeart/2018/2/layout/IconLabelList"/>
    <dgm:cxn modelId="{F36B9887-EE2B-4E81-809F-EF6A00981C10}" type="presParOf" srcId="{862B4F42-8C56-43A5-A067-15B877B287DD}" destId="{A9785BE1-262D-4C42-85B7-81DF6A698241}" srcOrd="3" destOrd="0" presId="urn:microsoft.com/office/officeart/2018/2/layout/IconLabelList"/>
    <dgm:cxn modelId="{526DDE21-4E2F-4203-B400-FC841E117E00}" type="presParOf" srcId="{862B4F42-8C56-43A5-A067-15B877B287DD}" destId="{F25F3761-13E2-4B15-A639-09B48F4AF053}" srcOrd="4" destOrd="0" presId="urn:microsoft.com/office/officeart/2018/2/layout/IconLabelList"/>
    <dgm:cxn modelId="{8D8D6B05-2371-4736-AB2B-ED9B73555DD3}" type="presParOf" srcId="{F25F3761-13E2-4B15-A639-09B48F4AF053}" destId="{7E1C9744-9D0B-47DE-9DCA-E1AD4BDA9A9B}" srcOrd="0" destOrd="0" presId="urn:microsoft.com/office/officeart/2018/2/layout/IconLabelList"/>
    <dgm:cxn modelId="{7010FCE4-51D8-4020-80FC-B3FE97630B65}" type="presParOf" srcId="{F25F3761-13E2-4B15-A639-09B48F4AF053}" destId="{DEE16C08-C974-469C-999B-48FD689E8F7D}" srcOrd="1" destOrd="0" presId="urn:microsoft.com/office/officeart/2018/2/layout/IconLabelList"/>
    <dgm:cxn modelId="{95D645C5-A1D1-47C1-B369-C95363E1BD2D}" type="presParOf" srcId="{F25F3761-13E2-4B15-A639-09B48F4AF053}" destId="{26A6371C-A8F6-4E45-BD2F-E0BCF9D71013}"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F5E0E3-28F9-4FA5-BB57-095E9952FDA2}">
      <dsp:nvSpPr>
        <dsp:cNvPr id="0" name=""/>
        <dsp:cNvSpPr/>
      </dsp:nvSpPr>
      <dsp:spPr>
        <a:xfrm>
          <a:off x="1212569" y="987197"/>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009E897-3481-4187-8D79-5171F5C859BB}">
      <dsp:nvSpPr>
        <dsp:cNvPr id="0" name=""/>
        <dsp:cNvSpPr/>
      </dsp:nvSpPr>
      <dsp:spPr>
        <a:xfrm>
          <a:off x="417971"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Please feel free to reach out to our office with any questions you may have.</a:t>
          </a:r>
        </a:p>
      </dsp:txBody>
      <dsp:txXfrm>
        <a:off x="417971" y="2644140"/>
        <a:ext cx="2889450" cy="720000"/>
      </dsp:txXfrm>
    </dsp:sp>
    <dsp:sp modelId="{5B17215E-B00F-4E4B-8804-B7CF19D35256}">
      <dsp:nvSpPr>
        <dsp:cNvPr id="0" name=""/>
        <dsp:cNvSpPr/>
      </dsp:nvSpPr>
      <dsp:spPr>
        <a:xfrm>
          <a:off x="4607673" y="987197"/>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EB3825-BBC8-47C4-83AC-3E90464E522B}">
      <dsp:nvSpPr>
        <dsp:cNvPr id="0" name=""/>
        <dsp:cNvSpPr/>
      </dsp:nvSpPr>
      <dsp:spPr>
        <a:xfrm>
          <a:off x="3813075"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Office Phone Number 617-727-3040</a:t>
          </a:r>
        </a:p>
      </dsp:txBody>
      <dsp:txXfrm>
        <a:off x="3813075" y="2644140"/>
        <a:ext cx="2889450" cy="720000"/>
      </dsp:txXfrm>
    </dsp:sp>
    <dsp:sp modelId="{7E1C9744-9D0B-47DE-9DCA-E1AD4BDA9A9B}">
      <dsp:nvSpPr>
        <dsp:cNvPr id="0" name=""/>
        <dsp:cNvSpPr/>
      </dsp:nvSpPr>
      <dsp:spPr>
        <a:xfrm>
          <a:off x="8002777" y="987197"/>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6A6371C-A8F6-4E45-BD2F-E0BCF9D71013}">
      <dsp:nvSpPr>
        <dsp:cNvPr id="0" name=""/>
        <dsp:cNvSpPr/>
      </dsp:nvSpPr>
      <dsp:spPr>
        <a:xfrm>
          <a:off x="7208178"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Website: </a:t>
          </a:r>
          <a:r>
            <a:rPr lang="en-US" sz="1300" kern="1200">
              <a:hlinkClick xmlns:r="http://schemas.openxmlformats.org/officeDocument/2006/relationships" r:id="rId7"/>
            </a:rPr>
            <a:t>https://www.mass.gov/orgs/alcoholic-beverages-control-commission</a:t>
          </a:r>
          <a:endParaRPr lang="en-US" sz="1300" kern="1200"/>
        </a:p>
      </dsp:txBody>
      <dsp:txXfrm>
        <a:off x="7208178" y="2644140"/>
        <a:ext cx="288945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307B2-1EB5-818E-9177-EC7726A9FB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6625277-AC69-5669-B138-0DA7EB037F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9B6DA2B-F73B-8CFA-AFA9-8532EA1BA72D}"/>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5" name="Footer Placeholder 4">
            <a:extLst>
              <a:ext uri="{FF2B5EF4-FFF2-40B4-BE49-F238E27FC236}">
                <a16:creationId xmlns:a16="http://schemas.microsoft.com/office/drawing/2014/main" id="{C0C6847A-D553-C2C9-F20F-A7DE929BFA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A5998D-784E-CCD1-1EC3-768C7193D073}"/>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4267420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23015-D862-7291-7505-B850F3DF37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A6473A-8371-BA58-A577-89C75C981A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576C1F-9924-35B0-F925-8BBEE0EA6890}"/>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5" name="Footer Placeholder 4">
            <a:extLst>
              <a:ext uri="{FF2B5EF4-FFF2-40B4-BE49-F238E27FC236}">
                <a16:creationId xmlns:a16="http://schemas.microsoft.com/office/drawing/2014/main" id="{533D720E-E1D3-257F-6CE2-57A858DA6D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3DB6F2-80C6-E5B2-73EE-78EFF970AF24}"/>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2716559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272820-E1EC-DED2-27A3-992463EFC5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22ACBB-0BDE-3260-91AF-5877241375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40A66C-97FF-B4E7-67E2-F865DE72AD75}"/>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5" name="Footer Placeholder 4">
            <a:extLst>
              <a:ext uri="{FF2B5EF4-FFF2-40B4-BE49-F238E27FC236}">
                <a16:creationId xmlns:a16="http://schemas.microsoft.com/office/drawing/2014/main" id="{6136DAED-55CE-C6F1-5D39-96EFC574CB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24FBBF-4146-3D9D-CA88-D5F0A613A518}"/>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3910714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8719D-86B9-3B2C-E5BC-59167CF57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7AEBFA-20F6-D088-FA04-6D419BBB09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369091-AFB2-0D67-954E-D8164F1F4AFC}"/>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5" name="Footer Placeholder 4">
            <a:extLst>
              <a:ext uri="{FF2B5EF4-FFF2-40B4-BE49-F238E27FC236}">
                <a16:creationId xmlns:a16="http://schemas.microsoft.com/office/drawing/2014/main" id="{195CD4FE-12CA-8003-E7A3-33349A9168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B9DE9-35BF-ABAE-0EEF-4EBE1D0628ED}"/>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3830620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FFCE0-F494-9FF2-3136-A4F638CF3C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A01A58-C4E0-C41F-90C8-A1288AB415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8A01FEF-F073-065F-9829-200FB267F301}"/>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5" name="Footer Placeholder 4">
            <a:extLst>
              <a:ext uri="{FF2B5EF4-FFF2-40B4-BE49-F238E27FC236}">
                <a16:creationId xmlns:a16="http://schemas.microsoft.com/office/drawing/2014/main" id="{F381F1BB-14DB-F3E6-1E21-23BC279B4D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F06615-89F8-662B-8088-E289CDBCBA21}"/>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3574483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11641-AFA5-5F09-AF39-76269468D4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7FED15-6668-C421-67DA-0D6CE1A6B4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9FAFBD-CECF-7C31-D0CF-7CAA9754C5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99C05A-630F-EAE2-DE6D-8B25BF3A0EC6}"/>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6" name="Footer Placeholder 5">
            <a:extLst>
              <a:ext uri="{FF2B5EF4-FFF2-40B4-BE49-F238E27FC236}">
                <a16:creationId xmlns:a16="http://schemas.microsoft.com/office/drawing/2014/main" id="{3C471F1C-1752-B970-6A79-1640A1B48B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772E19-C749-6B88-1508-73A50BE2AAF0}"/>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776195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92250-9F08-F2D5-48E9-BB543BA171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2D4687-CE0B-5C5E-13F9-D9737FFC06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D262BE-FF4B-81B2-58F3-A9C4EA61EE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D5DEBD-E3E3-C699-D3A1-45E1ECC551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92B12B-B589-809C-A721-01ACBF2A1E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F952E58-0BAD-3592-75E8-40A380878A0D}"/>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8" name="Footer Placeholder 7">
            <a:extLst>
              <a:ext uri="{FF2B5EF4-FFF2-40B4-BE49-F238E27FC236}">
                <a16:creationId xmlns:a16="http://schemas.microsoft.com/office/drawing/2014/main" id="{5D38BDCB-03CC-90C0-3E43-6AE75487D2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789D157-8430-A7FE-15EB-257710CFCD63}"/>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4063881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1DFBB-01B8-E2C1-B50B-3262CD1426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48AFDA-025B-24D1-8126-C84857A3D186}"/>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4" name="Footer Placeholder 3">
            <a:extLst>
              <a:ext uri="{FF2B5EF4-FFF2-40B4-BE49-F238E27FC236}">
                <a16:creationId xmlns:a16="http://schemas.microsoft.com/office/drawing/2014/main" id="{1150AFC6-01BA-E5EA-9476-51116474C6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FDCEEB-D24C-0DEA-642D-A83B45BEFC4B}"/>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1446893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DC3351-98BC-DFFE-96AF-92EEF4C5E33F}"/>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3" name="Footer Placeholder 2">
            <a:extLst>
              <a:ext uri="{FF2B5EF4-FFF2-40B4-BE49-F238E27FC236}">
                <a16:creationId xmlns:a16="http://schemas.microsoft.com/office/drawing/2014/main" id="{0CEC53DE-EB10-3046-9B2A-90CE8006B0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049EAA-FDA1-A6A1-BAA4-FA44BBDFB572}"/>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1553241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8927F-0199-9080-5D11-A8DBEB85B9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90E209-87D9-82DD-8DD8-A8C1AE0370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B52A3A-2D38-D5BD-C627-BA72D995C6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10F54F-B790-28C9-8530-E85642FF8660}"/>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6" name="Footer Placeholder 5">
            <a:extLst>
              <a:ext uri="{FF2B5EF4-FFF2-40B4-BE49-F238E27FC236}">
                <a16:creationId xmlns:a16="http://schemas.microsoft.com/office/drawing/2014/main" id="{AAECE8C3-DDD7-DCF7-D084-F6CDD6F376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B686A1-249F-B225-1A7E-C49AAB18AC5A}"/>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52946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1C949-A81F-3C96-505A-47176B89C8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2DB16A-E3DA-8B25-5208-7A0C003AC5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508647-3964-903A-DA6D-384997359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23D950-FE5D-514D-A180-1AB77542EA79}"/>
              </a:ext>
            </a:extLst>
          </p:cNvPr>
          <p:cNvSpPr>
            <a:spLocks noGrp="1"/>
          </p:cNvSpPr>
          <p:nvPr>
            <p:ph type="dt" sz="half" idx="10"/>
          </p:nvPr>
        </p:nvSpPr>
        <p:spPr/>
        <p:txBody>
          <a:bodyPr/>
          <a:lstStyle/>
          <a:p>
            <a:fld id="{EB96DE6B-275E-4A31-A8A5-471CF4E111E0}" type="datetimeFigureOut">
              <a:rPr lang="en-US" smtClean="0"/>
              <a:t>9/11/2024</a:t>
            </a:fld>
            <a:endParaRPr lang="en-US"/>
          </a:p>
        </p:txBody>
      </p:sp>
      <p:sp>
        <p:nvSpPr>
          <p:cNvPr id="6" name="Footer Placeholder 5">
            <a:extLst>
              <a:ext uri="{FF2B5EF4-FFF2-40B4-BE49-F238E27FC236}">
                <a16:creationId xmlns:a16="http://schemas.microsoft.com/office/drawing/2014/main" id="{1DFF3786-A12C-6C1C-F868-F7D8401D84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D3F565-C788-2328-516C-8119C3AB205F}"/>
              </a:ext>
            </a:extLst>
          </p:cNvPr>
          <p:cNvSpPr>
            <a:spLocks noGrp="1"/>
          </p:cNvSpPr>
          <p:nvPr>
            <p:ph type="sldNum" sz="quarter" idx="12"/>
          </p:nvPr>
        </p:nvSpPr>
        <p:spPr/>
        <p:txBody>
          <a:bodyPr/>
          <a:lstStyle/>
          <a:p>
            <a:fld id="{7B20EFF2-79FA-4E18-BFB8-9D9D40E2BDCF}" type="slidenum">
              <a:rPr lang="en-US" smtClean="0"/>
              <a:t>‹#›</a:t>
            </a:fld>
            <a:endParaRPr lang="en-US"/>
          </a:p>
        </p:txBody>
      </p:sp>
    </p:spTree>
    <p:extLst>
      <p:ext uri="{BB962C8B-B14F-4D97-AF65-F5344CB8AC3E}">
        <p14:creationId xmlns:p14="http://schemas.microsoft.com/office/powerpoint/2010/main" val="3565465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40752D-6148-90F0-2569-42D01135D0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E4EF6E-A660-1AE7-399A-FFF63B6507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81D5BD-C8FA-34AF-FAEF-BA80C47EA8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96DE6B-275E-4A31-A8A5-471CF4E111E0}" type="datetimeFigureOut">
              <a:rPr lang="en-US" smtClean="0"/>
              <a:t>9/11/2024</a:t>
            </a:fld>
            <a:endParaRPr lang="en-US"/>
          </a:p>
        </p:txBody>
      </p:sp>
      <p:sp>
        <p:nvSpPr>
          <p:cNvPr id="5" name="Footer Placeholder 4">
            <a:extLst>
              <a:ext uri="{FF2B5EF4-FFF2-40B4-BE49-F238E27FC236}">
                <a16:creationId xmlns:a16="http://schemas.microsoft.com/office/drawing/2014/main" id="{D74CA581-E063-6286-85F6-088C368A52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B665310-71C2-DB72-7FB2-992EACB45E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20EFF2-79FA-4E18-BFB8-9D9D40E2BDCF}" type="slidenum">
              <a:rPr lang="en-US" smtClean="0"/>
              <a:t>‹#›</a:t>
            </a:fld>
            <a:endParaRPr lang="en-US"/>
          </a:p>
        </p:txBody>
      </p:sp>
    </p:spTree>
    <p:extLst>
      <p:ext uri="{BB962C8B-B14F-4D97-AF65-F5344CB8AC3E}">
        <p14:creationId xmlns:p14="http://schemas.microsoft.com/office/powerpoint/2010/main" val="1364037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E8198-27CF-3A54-D07F-91C20B384DEB}"/>
              </a:ext>
            </a:extLst>
          </p:cNvPr>
          <p:cNvSpPr>
            <a:spLocks noGrp="1"/>
          </p:cNvSpPr>
          <p:nvPr>
            <p:ph type="ctrTitle"/>
          </p:nvPr>
        </p:nvSpPr>
        <p:spPr>
          <a:xfrm>
            <a:off x="4379976" y="361237"/>
            <a:ext cx="6452616" cy="3067763"/>
          </a:xfrm>
        </p:spPr>
        <p:txBody>
          <a:bodyPr>
            <a:noAutofit/>
          </a:bodyPr>
          <a:lstStyle/>
          <a:p>
            <a:pPr algn="r"/>
            <a:r>
              <a:rPr lang="en-US" sz="4800" b="1" dirty="0">
                <a:solidFill>
                  <a:srgbClr val="FF0000"/>
                </a:solidFill>
                <a:ea typeface="ADLaM Display" panose="02010000000000000000" pitchFamily="2" charset="0"/>
                <a:cs typeface="ADLaM Display" panose="02010000000000000000" pitchFamily="2" charset="0"/>
              </a:rPr>
              <a:t>Alcoholic Beverages Control Commission</a:t>
            </a:r>
            <a:br>
              <a:rPr lang="en-US" sz="4800" b="1" dirty="0">
                <a:ea typeface="ADLaM Display" panose="02010000000000000000" pitchFamily="2" charset="0"/>
                <a:cs typeface="ADLaM Display" panose="02010000000000000000" pitchFamily="2" charset="0"/>
              </a:rPr>
            </a:br>
            <a:r>
              <a:rPr lang="en-US" sz="4800" b="1" dirty="0">
                <a:solidFill>
                  <a:srgbClr val="00B0F0"/>
                </a:solidFill>
                <a:ea typeface="ADLaM Display" panose="02010000000000000000" pitchFamily="2" charset="0"/>
                <a:cs typeface="ADLaM Display" panose="02010000000000000000" pitchFamily="2" charset="0"/>
              </a:rPr>
              <a:t>MA Latino Restaurant Association</a:t>
            </a:r>
          </a:p>
        </p:txBody>
      </p:sp>
      <p:sp>
        <p:nvSpPr>
          <p:cNvPr id="3" name="Subtitle 2">
            <a:extLst>
              <a:ext uri="{FF2B5EF4-FFF2-40B4-BE49-F238E27FC236}">
                <a16:creationId xmlns:a16="http://schemas.microsoft.com/office/drawing/2014/main" id="{C69C8BD1-E484-226F-A700-EBD72074C59C}"/>
              </a:ext>
            </a:extLst>
          </p:cNvPr>
          <p:cNvSpPr>
            <a:spLocks noGrp="1"/>
          </p:cNvSpPr>
          <p:nvPr>
            <p:ph type="subTitle" idx="1"/>
          </p:nvPr>
        </p:nvSpPr>
        <p:spPr>
          <a:xfrm>
            <a:off x="2851355" y="8429677"/>
            <a:ext cx="9144000" cy="1655762"/>
          </a:xfrm>
        </p:spPr>
        <p:txBody>
          <a:bodyPr/>
          <a:lstStyle/>
          <a:p>
            <a:endParaRPr lang="en-US" dirty="0"/>
          </a:p>
        </p:txBody>
      </p:sp>
      <p:pic>
        <p:nvPicPr>
          <p:cNvPr id="1026" name="x_x_x_Picture 5">
            <a:extLst>
              <a:ext uri="{FF2B5EF4-FFF2-40B4-BE49-F238E27FC236}">
                <a16:creationId xmlns:a16="http://schemas.microsoft.com/office/drawing/2014/main" id="{436242A7-AD1D-2F9D-934C-E869449373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9096" y="4217423"/>
            <a:ext cx="5781366" cy="1815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5E47B14D-C800-FA6F-5053-9DE646097011}"/>
              </a:ext>
            </a:extLst>
          </p:cNvPr>
          <p:cNvPicPr>
            <a:picLocks noChangeAspect="1"/>
          </p:cNvPicPr>
          <p:nvPr/>
        </p:nvPicPr>
        <p:blipFill>
          <a:blip r:embed="rId3"/>
          <a:stretch>
            <a:fillRect/>
          </a:stretch>
        </p:blipFill>
        <p:spPr>
          <a:xfrm>
            <a:off x="136766" y="2770632"/>
            <a:ext cx="4919472" cy="4039068"/>
          </a:xfrm>
          <a:prstGeom prst="rect">
            <a:avLst/>
          </a:prstGeom>
        </p:spPr>
      </p:pic>
      <p:graphicFrame>
        <p:nvGraphicFramePr>
          <p:cNvPr id="4" name="Object 3">
            <a:extLst>
              <a:ext uri="{FF2B5EF4-FFF2-40B4-BE49-F238E27FC236}">
                <a16:creationId xmlns:a16="http://schemas.microsoft.com/office/drawing/2014/main" id="{7A0DDDFE-6709-8341-7066-A44458253B71}"/>
              </a:ext>
            </a:extLst>
          </p:cNvPr>
          <p:cNvGraphicFramePr>
            <a:graphicFrameLocks noChangeAspect="1"/>
          </p:cNvGraphicFramePr>
          <p:nvPr>
            <p:extLst>
              <p:ext uri="{D42A27DB-BD31-4B8C-83A1-F6EECF244321}">
                <p14:modId xmlns:p14="http://schemas.microsoft.com/office/powerpoint/2010/main" val="3996644302"/>
              </p:ext>
            </p:extLst>
          </p:nvPr>
        </p:nvGraphicFramePr>
        <p:xfrm>
          <a:off x="521208" y="109727"/>
          <a:ext cx="3246120" cy="3178537"/>
        </p:xfrm>
        <a:graphic>
          <a:graphicData uri="http://schemas.openxmlformats.org/presentationml/2006/ole">
            <mc:AlternateContent xmlns:mc="http://schemas.openxmlformats.org/markup-compatibility/2006">
              <mc:Choice xmlns:v="urn:schemas-microsoft-com:vml" Requires="v">
                <p:oleObj r:id="rId4" imgW="2962689" imgH="2962689" progId="">
                  <p:embed/>
                </p:oleObj>
              </mc:Choice>
              <mc:Fallback>
                <p:oleObj r:id="rId4" imgW="2962689" imgH="2962689"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208" y="109727"/>
                        <a:ext cx="3246120" cy="3178537"/>
                      </a:xfrm>
                      <a:prstGeom prst="rect">
                        <a:avLst/>
                      </a:prstGeom>
                      <a:noFill/>
                    </p:spPr>
                  </p:pic>
                </p:oleObj>
              </mc:Fallback>
            </mc:AlternateContent>
          </a:graphicData>
        </a:graphic>
      </p:graphicFrame>
    </p:spTree>
    <p:extLst>
      <p:ext uri="{BB962C8B-B14F-4D97-AF65-F5344CB8AC3E}">
        <p14:creationId xmlns:p14="http://schemas.microsoft.com/office/powerpoint/2010/main" val="4114490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F3F0AE-8613-EA43-9899-06AB257A4F82}"/>
              </a:ext>
            </a:extLst>
          </p:cNvPr>
          <p:cNvSpPr>
            <a:spLocks noGrp="1"/>
          </p:cNvSpPr>
          <p:nvPr>
            <p:ph type="title"/>
          </p:nvPr>
        </p:nvSpPr>
        <p:spPr>
          <a:xfrm>
            <a:off x="686834" y="1153572"/>
            <a:ext cx="3200400" cy="4461163"/>
          </a:xfrm>
        </p:spPr>
        <p:txBody>
          <a:bodyPr>
            <a:normAutofit/>
          </a:bodyPr>
          <a:lstStyle/>
          <a:p>
            <a:r>
              <a:rPr lang="en-US">
                <a:solidFill>
                  <a:srgbClr val="FFFFFF"/>
                </a:solidFill>
              </a:rPr>
              <a:t>MA ABCC’s Mission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6" name="Content Placeholder 2">
            <a:extLst>
              <a:ext uri="{FF2B5EF4-FFF2-40B4-BE49-F238E27FC236}">
                <a16:creationId xmlns:a16="http://schemas.microsoft.com/office/drawing/2014/main" id="{21CE68A8-8555-824A-E067-EBFEF05A035B}"/>
              </a:ext>
            </a:extLst>
          </p:cNvPr>
          <p:cNvSpPr>
            <a:spLocks noGrp="1"/>
          </p:cNvSpPr>
          <p:nvPr>
            <p:ph idx="1"/>
          </p:nvPr>
        </p:nvSpPr>
        <p:spPr>
          <a:xfrm>
            <a:off x="4447308" y="591344"/>
            <a:ext cx="6906491" cy="5585619"/>
          </a:xfrm>
        </p:spPr>
        <p:txBody>
          <a:bodyPr anchor="ctr">
            <a:normAutofit/>
          </a:bodyPr>
          <a:lstStyle/>
          <a:p>
            <a:pPr marL="0" indent="0">
              <a:buNone/>
            </a:pPr>
            <a:r>
              <a:rPr lang="en-US" b="1" i="0">
                <a:effectLst/>
                <a:latin typeface="Noto Sans VF"/>
              </a:rPr>
              <a:t>The Alcoholic Beverages Control Commission is an agency under the Massachusetts State Treasury. Our overall objective is to provide uniform control over the sale, transportation, possession, purchasing, and manufacturing of alcoholic beverages in the state.</a:t>
            </a:r>
          </a:p>
          <a:p>
            <a:endParaRPr lang="en-US" b="1">
              <a:latin typeface="Noto Sans VF"/>
            </a:endParaRPr>
          </a:p>
          <a:p>
            <a:pPr marL="0" indent="0">
              <a:buNone/>
            </a:pPr>
            <a:r>
              <a:rPr lang="en-US" b="1" i="0">
                <a:effectLst/>
                <a:latin typeface="Noto Sans VF"/>
              </a:rPr>
              <a:t>Who we serve</a:t>
            </a:r>
          </a:p>
          <a:p>
            <a:pPr marL="0" indent="0">
              <a:buNone/>
            </a:pPr>
            <a:r>
              <a:rPr lang="en-US" b="0" i="0">
                <a:effectLst/>
                <a:latin typeface="Noto Sans VF"/>
              </a:rPr>
              <a:t>We work with companies in the alcoholic beverage industry and municipal licensing authorities to provide licenses, enforce legislation and regulations, and resolve license issues.</a:t>
            </a:r>
          </a:p>
          <a:p>
            <a:endParaRPr lang="en-US"/>
          </a:p>
        </p:txBody>
      </p:sp>
    </p:spTree>
    <p:extLst>
      <p:ext uri="{BB962C8B-B14F-4D97-AF65-F5344CB8AC3E}">
        <p14:creationId xmlns:p14="http://schemas.microsoft.com/office/powerpoint/2010/main" val="2967792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36A555-9CE8-321D-BC7D-9A952F6035FB}"/>
              </a:ext>
            </a:extLst>
          </p:cNvPr>
          <p:cNvSpPr>
            <a:spLocks noGrp="1"/>
          </p:cNvSpPr>
          <p:nvPr>
            <p:ph type="title"/>
          </p:nvPr>
        </p:nvSpPr>
        <p:spPr>
          <a:xfrm>
            <a:off x="630936" y="639520"/>
            <a:ext cx="3429000" cy="1719072"/>
          </a:xfrm>
        </p:spPr>
        <p:txBody>
          <a:bodyPr vert="horz" lIns="91440" tIns="45720" rIns="91440" bIns="45720" rtlCol="0" anchor="b">
            <a:normAutofit/>
          </a:bodyPr>
          <a:lstStyle/>
          <a:p>
            <a:r>
              <a:rPr lang="en-US" sz="3400" kern="1200" dirty="0">
                <a:solidFill>
                  <a:schemeClr val="tx1"/>
                </a:solidFill>
                <a:latin typeface="+mj-lt"/>
                <a:ea typeface="+mj-ea"/>
                <a:cs typeface="+mj-cs"/>
              </a:rPr>
              <a:t>ABCC Frequently Asked Questions</a:t>
            </a:r>
          </a:p>
        </p:txBody>
      </p:sp>
      <p:sp>
        <p:nvSpPr>
          <p:cNvPr id="16"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C9D669F-2B04-2ACB-AE5A-72AF67B55DA5}"/>
              </a:ext>
            </a:extLst>
          </p:cNvPr>
          <p:cNvSpPr txBox="1"/>
          <p:nvPr/>
        </p:nvSpPr>
        <p:spPr>
          <a:xfrm>
            <a:off x="630936" y="2807208"/>
            <a:ext cx="3429000" cy="3410712"/>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900" dirty="0"/>
              <a:t>The ABCC has endeavored to be available to all stake holders from a broad range of backgrounds and experiences.</a:t>
            </a:r>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r>
              <a:rPr lang="en-US" sz="1900" dirty="0"/>
              <a:t>We have translated our Frequently Asked Questions into eleven languages to ensure that the best information is available to as many people within the industry as possible.</a:t>
            </a:r>
          </a:p>
        </p:txBody>
      </p:sp>
      <p:pic>
        <p:nvPicPr>
          <p:cNvPr id="5" name="Content Placeholder 4">
            <a:extLst>
              <a:ext uri="{FF2B5EF4-FFF2-40B4-BE49-F238E27FC236}">
                <a16:creationId xmlns:a16="http://schemas.microsoft.com/office/drawing/2014/main" id="{8C22A5E6-7EBE-1AD2-81A9-B468FCB9D934}"/>
              </a:ext>
            </a:extLst>
          </p:cNvPr>
          <p:cNvPicPr>
            <a:picLocks noGrp="1" noChangeAspect="1"/>
          </p:cNvPicPr>
          <p:nvPr>
            <p:ph idx="1"/>
          </p:nvPr>
        </p:nvPicPr>
        <p:blipFill>
          <a:blip r:embed="rId2"/>
          <a:stretch>
            <a:fillRect/>
          </a:stretch>
        </p:blipFill>
        <p:spPr>
          <a:xfrm>
            <a:off x="5331180" y="640080"/>
            <a:ext cx="5549951" cy="5577840"/>
          </a:xfrm>
          <a:prstGeom prst="rect">
            <a:avLst/>
          </a:prstGeom>
        </p:spPr>
      </p:pic>
    </p:spTree>
    <p:extLst>
      <p:ext uri="{BB962C8B-B14F-4D97-AF65-F5344CB8AC3E}">
        <p14:creationId xmlns:p14="http://schemas.microsoft.com/office/powerpoint/2010/main" val="2235286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CCA39-2AE2-776E-0245-146C6D881B3C}"/>
              </a:ext>
            </a:extLst>
          </p:cNvPr>
          <p:cNvSpPr>
            <a:spLocks noGrp="1"/>
          </p:cNvSpPr>
          <p:nvPr>
            <p:ph type="title"/>
          </p:nvPr>
        </p:nvSpPr>
        <p:spPr>
          <a:xfrm>
            <a:off x="839788" y="365126"/>
            <a:ext cx="10515600" cy="588604"/>
          </a:xfrm>
        </p:spPr>
        <p:txBody>
          <a:bodyPr>
            <a:normAutofit fontScale="90000"/>
          </a:bodyPr>
          <a:lstStyle/>
          <a:p>
            <a:pPr algn="ctr"/>
            <a:r>
              <a:rPr lang="en-US" dirty="0"/>
              <a:t>Retail Licensing</a:t>
            </a:r>
          </a:p>
        </p:txBody>
      </p:sp>
      <p:sp>
        <p:nvSpPr>
          <p:cNvPr id="3" name="Text Placeholder 2">
            <a:extLst>
              <a:ext uri="{FF2B5EF4-FFF2-40B4-BE49-F238E27FC236}">
                <a16:creationId xmlns:a16="http://schemas.microsoft.com/office/drawing/2014/main" id="{B6DC9966-DEA6-7562-26A9-087FD74CEA2F}"/>
              </a:ext>
            </a:extLst>
          </p:cNvPr>
          <p:cNvSpPr>
            <a:spLocks noGrp="1"/>
          </p:cNvSpPr>
          <p:nvPr>
            <p:ph type="body" idx="1"/>
          </p:nvPr>
        </p:nvSpPr>
        <p:spPr>
          <a:xfrm>
            <a:off x="976746" y="714170"/>
            <a:ext cx="5157787" cy="588604"/>
          </a:xfrm>
        </p:spPr>
        <p:txBody>
          <a:bodyPr>
            <a:normAutofit lnSpcReduction="10000"/>
          </a:bodyPr>
          <a:lstStyle/>
          <a:p>
            <a:r>
              <a:rPr lang="en-US" dirty="0"/>
              <a:t>On-Premise 	MGL 138 Section 12</a:t>
            </a:r>
          </a:p>
        </p:txBody>
      </p:sp>
      <p:sp>
        <p:nvSpPr>
          <p:cNvPr id="4" name="Content Placeholder 3">
            <a:extLst>
              <a:ext uri="{FF2B5EF4-FFF2-40B4-BE49-F238E27FC236}">
                <a16:creationId xmlns:a16="http://schemas.microsoft.com/office/drawing/2014/main" id="{6A92C9AD-E1D7-36B9-A97E-06CB6C600F20}"/>
              </a:ext>
            </a:extLst>
          </p:cNvPr>
          <p:cNvSpPr>
            <a:spLocks noGrp="1"/>
          </p:cNvSpPr>
          <p:nvPr>
            <p:ph sz="half" idx="2"/>
          </p:nvPr>
        </p:nvSpPr>
        <p:spPr>
          <a:xfrm>
            <a:off x="839788" y="1453843"/>
            <a:ext cx="5157787" cy="4735820"/>
          </a:xfrm>
        </p:spPr>
        <p:txBody>
          <a:bodyPr/>
          <a:lstStyle/>
          <a:p>
            <a:pPr lvl="1"/>
            <a:r>
              <a:rPr lang="en-US" sz="1800" dirty="0">
                <a:latin typeface="Arial Black" panose="020B0A04020102020204" pitchFamily="34" charset="0"/>
              </a:rPr>
              <a:t>On Premise allows for the sale, storage, and consumption of alcohol on a licensed premise.  An example would be a restaurant or hotel.</a:t>
            </a:r>
          </a:p>
          <a:p>
            <a:pPr lvl="1"/>
            <a:r>
              <a:rPr lang="en-US" sz="1800" dirty="0">
                <a:latin typeface="Arial Black" panose="020B0A04020102020204" pitchFamily="34" charset="0"/>
              </a:rPr>
              <a:t>To obtain this license the applicant will need a premise and have to apply to the municipality.</a:t>
            </a:r>
          </a:p>
          <a:p>
            <a:pPr lvl="1"/>
            <a:r>
              <a:rPr lang="en-US" sz="1800" dirty="0">
                <a:latin typeface="Arial Black" panose="020B0A04020102020204" pitchFamily="34" charset="0"/>
              </a:rPr>
              <a:t>These licenses are held by </a:t>
            </a:r>
            <a:r>
              <a:rPr lang="en-US" sz="1800" dirty="0">
                <a:effectLst/>
                <a:latin typeface="Arial Black" panose="020B0A04020102020204" pitchFamily="34" charset="0"/>
                <a:ea typeface="Times New Roman" panose="02020603050405020304" pitchFamily="18" charset="0"/>
                <a:cs typeface="Aptos" panose="020B0004020202020204" pitchFamily="34" charset="0"/>
              </a:rPr>
              <a:t>Restaurants, Hotels, Clubs, Taverns, and Non-profit Associations</a:t>
            </a:r>
            <a:endParaRPr lang="en-US" sz="1800" dirty="0">
              <a:latin typeface="Arial Black" panose="020B0A04020102020204" pitchFamily="34" charset="0"/>
            </a:endParaRPr>
          </a:p>
          <a:p>
            <a:pPr lvl="1"/>
            <a:endParaRPr lang="en-US" dirty="0"/>
          </a:p>
        </p:txBody>
      </p:sp>
      <p:sp>
        <p:nvSpPr>
          <p:cNvPr id="5" name="Text Placeholder 4">
            <a:extLst>
              <a:ext uri="{FF2B5EF4-FFF2-40B4-BE49-F238E27FC236}">
                <a16:creationId xmlns:a16="http://schemas.microsoft.com/office/drawing/2014/main" id="{D35989FF-177D-573B-1BA3-B4AF3A2634AD}"/>
              </a:ext>
            </a:extLst>
          </p:cNvPr>
          <p:cNvSpPr>
            <a:spLocks noGrp="1"/>
          </p:cNvSpPr>
          <p:nvPr>
            <p:ph type="body" sz="quarter" idx="3"/>
          </p:nvPr>
        </p:nvSpPr>
        <p:spPr>
          <a:xfrm>
            <a:off x="6172200" y="953730"/>
            <a:ext cx="5183188" cy="698089"/>
          </a:xfrm>
        </p:spPr>
        <p:txBody>
          <a:bodyPr>
            <a:normAutofit lnSpcReduction="10000"/>
          </a:bodyPr>
          <a:lstStyle/>
          <a:p>
            <a:r>
              <a:rPr lang="en-US" dirty="0"/>
              <a:t>Off Premise (Package Store) MGL 138 Section 15</a:t>
            </a:r>
          </a:p>
        </p:txBody>
      </p:sp>
      <p:sp>
        <p:nvSpPr>
          <p:cNvPr id="6" name="Content Placeholder 5">
            <a:extLst>
              <a:ext uri="{FF2B5EF4-FFF2-40B4-BE49-F238E27FC236}">
                <a16:creationId xmlns:a16="http://schemas.microsoft.com/office/drawing/2014/main" id="{E43258B6-031E-AA5C-7CCA-B8E89E6456A0}"/>
              </a:ext>
            </a:extLst>
          </p:cNvPr>
          <p:cNvSpPr>
            <a:spLocks noGrp="1"/>
          </p:cNvSpPr>
          <p:nvPr>
            <p:ph sz="quarter" idx="4"/>
          </p:nvPr>
        </p:nvSpPr>
        <p:spPr>
          <a:xfrm>
            <a:off x="6172200" y="1651819"/>
            <a:ext cx="5183188" cy="4537844"/>
          </a:xfrm>
        </p:spPr>
        <p:txBody>
          <a:bodyPr/>
          <a:lstStyle/>
          <a:p>
            <a:r>
              <a:rPr lang="en-US" sz="2000" dirty="0">
                <a:latin typeface="Arial Black" panose="020B0A04020102020204" pitchFamily="34" charset="0"/>
              </a:rPr>
              <a:t>Off Premise license allows for the sale of alcohol to be consumed off the licensed premise.  </a:t>
            </a:r>
          </a:p>
          <a:p>
            <a:r>
              <a:rPr lang="en-US" sz="2000" dirty="0">
                <a:latin typeface="Arial Black" panose="020B0A04020102020204" pitchFamily="34" charset="0"/>
              </a:rPr>
              <a:t>These licenses are held by convenience stores supermarkets and Package Stores</a:t>
            </a:r>
          </a:p>
          <a:p>
            <a:endParaRPr lang="en-US" dirty="0"/>
          </a:p>
        </p:txBody>
      </p:sp>
    </p:spTree>
    <p:extLst>
      <p:ext uri="{BB962C8B-B14F-4D97-AF65-F5344CB8AC3E}">
        <p14:creationId xmlns:p14="http://schemas.microsoft.com/office/powerpoint/2010/main" val="2650744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C5B68391-2BAC-1C8B-105F-BF8059B766D9}"/>
              </a:ext>
            </a:extLst>
          </p:cNvPr>
          <p:cNvSpPr>
            <a:spLocks noGrp="1"/>
          </p:cNvSpPr>
          <p:nvPr>
            <p:ph type="title"/>
          </p:nvPr>
        </p:nvSpPr>
        <p:spPr>
          <a:xfrm>
            <a:off x="686834" y="1153572"/>
            <a:ext cx="3200400" cy="4461163"/>
          </a:xfrm>
        </p:spPr>
        <p:txBody>
          <a:bodyPr>
            <a:normAutofit/>
          </a:bodyPr>
          <a:lstStyle/>
          <a:p>
            <a:r>
              <a:rPr lang="en-US">
                <a:solidFill>
                  <a:srgbClr val="FFFFFF"/>
                </a:solidFill>
              </a:rPr>
              <a:t>Caterer License</a:t>
            </a:r>
            <a:br>
              <a:rPr lang="en-US">
                <a:solidFill>
                  <a:srgbClr val="FFFFFF"/>
                </a:solidFill>
              </a:rPr>
            </a:br>
            <a:r>
              <a:rPr lang="en-US">
                <a:solidFill>
                  <a:srgbClr val="FFFFFF"/>
                </a:solidFill>
              </a:rPr>
              <a:t>MGL 138 Section 12c</a:t>
            </a:r>
          </a:p>
        </p:txBody>
      </p:sp>
      <p:sp>
        <p:nvSpPr>
          <p:cNvPr id="17" name="Arc 1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Content Placeholder 7">
            <a:extLst>
              <a:ext uri="{FF2B5EF4-FFF2-40B4-BE49-F238E27FC236}">
                <a16:creationId xmlns:a16="http://schemas.microsoft.com/office/drawing/2014/main" id="{C963C902-E25D-9BEE-EFB5-CA7C7D1A2492}"/>
              </a:ext>
            </a:extLst>
          </p:cNvPr>
          <p:cNvSpPr>
            <a:spLocks noGrp="1"/>
          </p:cNvSpPr>
          <p:nvPr>
            <p:ph idx="1"/>
          </p:nvPr>
        </p:nvSpPr>
        <p:spPr>
          <a:xfrm>
            <a:off x="4447308" y="591344"/>
            <a:ext cx="6906491" cy="5585619"/>
          </a:xfrm>
        </p:spPr>
        <p:txBody>
          <a:bodyPr anchor="ctr">
            <a:normAutofit/>
          </a:bodyPr>
          <a:lstStyle/>
          <a:p>
            <a:pPr>
              <a:buFont typeface="Arial" panose="020B0604020202020204" pitchFamily="34" charset="0"/>
              <a:buChar char="•"/>
            </a:pPr>
            <a:r>
              <a:rPr lang="en-US" sz="1800" b="0" i="0">
                <a:effectLst/>
                <a:latin typeface="Noto Sans VF"/>
              </a:rPr>
              <a:t>The caterer license allows the holder to cater private events outside the premises of the principal place of business.</a:t>
            </a:r>
          </a:p>
          <a:p>
            <a:pPr>
              <a:buFont typeface="Arial" panose="020B0604020202020204" pitchFamily="34" charset="0"/>
              <a:buChar char="•"/>
            </a:pPr>
            <a:r>
              <a:rPr lang="en-US" sz="1800" b="0" i="0">
                <a:effectLst/>
                <a:latin typeface="Noto Sans VF"/>
              </a:rPr>
              <a:t>This license is not for catering open to the public. For events open to the public, a special one day permit is needed and issued by the town.</a:t>
            </a:r>
          </a:p>
          <a:p>
            <a:pPr>
              <a:buFont typeface="Arial" panose="020B0604020202020204" pitchFamily="34" charset="0"/>
              <a:buChar char="•"/>
            </a:pPr>
            <a:r>
              <a:rPr lang="en-US" sz="1800" b="0" i="0">
                <a:effectLst/>
                <a:latin typeface="Noto Sans VF"/>
              </a:rPr>
              <a:t>Caterers can only purchase alcohol from a licensed Massachusetts wholesaler or other authorized source such as a Farmer Series licensee.</a:t>
            </a:r>
          </a:p>
          <a:p>
            <a:pPr>
              <a:buFont typeface="Arial" panose="020B0604020202020204" pitchFamily="34" charset="0"/>
              <a:buChar char="•"/>
            </a:pPr>
            <a:r>
              <a:rPr lang="en-US" sz="1800" b="0" i="0">
                <a:effectLst/>
                <a:latin typeface="Noto Sans VF"/>
              </a:rPr>
              <a:t>To be eligible for a Caterer license in Massachusetts, the company must store alcohol in Massachusetts.</a:t>
            </a:r>
          </a:p>
          <a:p>
            <a:pPr>
              <a:buFont typeface="Arial" panose="020B0604020202020204" pitchFamily="34" charset="0"/>
              <a:buChar char="•"/>
            </a:pPr>
            <a:r>
              <a:rPr lang="en-US" sz="1800" b="0" i="0">
                <a:effectLst/>
                <a:latin typeface="Noto Sans VF"/>
              </a:rPr>
              <a:t>The caterer can serve alcohol at a private event for a maximum of 5 hours.</a:t>
            </a:r>
          </a:p>
          <a:p>
            <a:pPr>
              <a:buFont typeface="Arial" panose="020B0604020202020204" pitchFamily="34" charset="0"/>
              <a:buChar char="•"/>
            </a:pPr>
            <a:r>
              <a:rPr lang="en-US" sz="1800" b="0" i="0">
                <a:effectLst/>
                <a:latin typeface="Noto Sans VF"/>
              </a:rPr>
              <a:t>Caterers can not deliver or sell alcoholic beverages at a location already licensed to serve alcohol.</a:t>
            </a:r>
          </a:p>
          <a:p>
            <a:pPr>
              <a:buFont typeface="Arial" panose="020B0604020202020204" pitchFamily="34" charset="0"/>
              <a:buChar char="•"/>
            </a:pPr>
            <a:r>
              <a:rPr lang="en-US" sz="1800" b="0" i="0">
                <a:effectLst/>
                <a:latin typeface="Noto Sans VF"/>
              </a:rPr>
              <a:t>48 hours before the event, the caterer must provide written notice of the event to the local police chief and Local Licensing Authority. This needs to include a copy of the 12C license, a copy of the liquor liability insurance, and emergency contact information for the manager of the 12C license.</a:t>
            </a:r>
          </a:p>
          <a:p>
            <a:endParaRPr lang="en-US" sz="1800"/>
          </a:p>
        </p:txBody>
      </p:sp>
    </p:spTree>
    <p:extLst>
      <p:ext uri="{BB962C8B-B14F-4D97-AF65-F5344CB8AC3E}">
        <p14:creationId xmlns:p14="http://schemas.microsoft.com/office/powerpoint/2010/main" val="3159595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BE3B1B-C2CB-82F5-0E41-EE7C1249CF80}"/>
              </a:ext>
            </a:extLst>
          </p:cNvPr>
          <p:cNvSpPr>
            <a:spLocks noGrp="1"/>
          </p:cNvSpPr>
          <p:nvPr>
            <p:ph type="title"/>
          </p:nvPr>
        </p:nvSpPr>
        <p:spPr>
          <a:xfrm>
            <a:off x="686834" y="1153572"/>
            <a:ext cx="3200400" cy="4461163"/>
          </a:xfrm>
        </p:spPr>
        <p:txBody>
          <a:bodyPr>
            <a:normAutofit/>
          </a:bodyPr>
          <a:lstStyle/>
          <a:p>
            <a:r>
              <a:rPr lang="en-US" sz="3400" b="1" dirty="0">
                <a:solidFill>
                  <a:srgbClr val="FFFFFF"/>
                </a:solidFill>
                <a:effectLst/>
                <a:latin typeface="Aptos" panose="020B0004020202020204" pitchFamily="34" charset="0"/>
                <a:ea typeface="Times New Roman" panose="02020603050405020304" pitchFamily="18" charset="0"/>
                <a:cs typeface="Aptos" panose="020B0004020202020204" pitchFamily="34" charset="0"/>
              </a:rPr>
              <a:t>Farmer Series Manufacturing Licenses </a:t>
            </a:r>
            <a:endParaRPr lang="en-US" sz="3400" dirty="0">
              <a:solidFill>
                <a:srgbClr val="FFFFFF"/>
              </a:solidFill>
            </a:endParaRPr>
          </a:p>
        </p:txBody>
      </p:sp>
      <p:sp>
        <p:nvSpPr>
          <p:cNvPr id="35" name="Arc 3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6" name="Content Placeholder 2">
            <a:extLst>
              <a:ext uri="{FF2B5EF4-FFF2-40B4-BE49-F238E27FC236}">
                <a16:creationId xmlns:a16="http://schemas.microsoft.com/office/drawing/2014/main" id="{81250D7A-7E96-1EB7-2323-9506841299B4}"/>
              </a:ext>
            </a:extLst>
          </p:cNvPr>
          <p:cNvSpPr>
            <a:spLocks noGrp="1"/>
          </p:cNvSpPr>
          <p:nvPr>
            <p:ph idx="1"/>
          </p:nvPr>
        </p:nvSpPr>
        <p:spPr>
          <a:xfrm>
            <a:off x="4447308" y="591344"/>
            <a:ext cx="6906491" cy="5585619"/>
          </a:xfrm>
        </p:spPr>
        <p:txBody>
          <a:bodyPr anchor="ctr">
            <a:normAutofit/>
          </a:bodyPr>
          <a:lstStyle/>
          <a:p>
            <a:r>
              <a:rPr lang="en-US">
                <a:effectLst/>
                <a:latin typeface="Aptos" panose="020B0004020202020204" pitchFamily="34" charset="0"/>
                <a:ea typeface="Times New Roman" panose="02020603050405020304" pitchFamily="18" charset="0"/>
                <a:cs typeface="Aptos" panose="020B0004020202020204" pitchFamily="34" charset="0"/>
              </a:rPr>
              <a:t>Farmer Brewers, Farmer Distillers, Pub Brewers, and Farmer Wineries are all license types that produce their own alcoholic beverages.</a:t>
            </a:r>
          </a:p>
          <a:p>
            <a:pPr marL="0" indent="0">
              <a:buNone/>
            </a:pPr>
            <a:r>
              <a:rPr lang="en-US">
                <a:latin typeface="Aptos" panose="020B0004020202020204" pitchFamily="34" charset="0"/>
              </a:rPr>
              <a:t>With these licenses you may: </a:t>
            </a:r>
          </a:p>
          <a:p>
            <a:r>
              <a:rPr lang="en-US">
                <a:latin typeface="Aptos" panose="020B0004020202020204" pitchFamily="34" charset="0"/>
              </a:rPr>
              <a:t>Sell your product for off premise consumption.</a:t>
            </a:r>
          </a:p>
          <a:p>
            <a:r>
              <a:rPr lang="en-US">
                <a:latin typeface="Aptos" panose="020B0004020202020204" pitchFamily="34" charset="0"/>
              </a:rPr>
              <a:t>Have tasting rooms to sell for on premise consumption.</a:t>
            </a:r>
          </a:p>
          <a:p>
            <a:r>
              <a:rPr lang="en-US">
                <a:latin typeface="Aptos" panose="020B0004020202020204" pitchFamily="34" charset="0"/>
              </a:rPr>
              <a:t>Sell your product at wholesale (Pub Breweries must sell to MA Wholesalers)</a:t>
            </a:r>
          </a:p>
          <a:p>
            <a:endParaRPr lang="en-US"/>
          </a:p>
        </p:txBody>
      </p:sp>
    </p:spTree>
    <p:extLst>
      <p:ext uri="{BB962C8B-B14F-4D97-AF65-F5344CB8AC3E}">
        <p14:creationId xmlns:p14="http://schemas.microsoft.com/office/powerpoint/2010/main" val="1692888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84D81F-0A1D-9741-BD1D-0CBBEF240406}"/>
              </a:ext>
            </a:extLst>
          </p:cNvPr>
          <p:cNvSpPr>
            <a:spLocks noGrp="1"/>
          </p:cNvSpPr>
          <p:nvPr>
            <p:ph type="title"/>
          </p:nvPr>
        </p:nvSpPr>
        <p:spPr>
          <a:xfrm>
            <a:off x="838200" y="459863"/>
            <a:ext cx="10515600" cy="1004594"/>
          </a:xfrm>
        </p:spPr>
        <p:txBody>
          <a:bodyPr>
            <a:normAutofit/>
          </a:bodyPr>
          <a:lstStyle/>
          <a:p>
            <a:pPr algn="ctr"/>
            <a:r>
              <a:rPr lang="en-US">
                <a:solidFill>
                  <a:srgbClr val="FFFFFF"/>
                </a:solidFill>
              </a:rPr>
              <a:t>Questions</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FF4F47E-CE38-C131-4FE4-8CA4F375F453}"/>
              </a:ext>
            </a:extLst>
          </p:cNvPr>
          <p:cNvGraphicFramePr>
            <a:graphicFrameLocks noGrp="1"/>
          </p:cNvGraphicFramePr>
          <p:nvPr>
            <p:ph idx="1"/>
            <p:extLst>
              <p:ext uri="{D42A27DB-BD31-4B8C-83A1-F6EECF244321}">
                <p14:modId xmlns:p14="http://schemas.microsoft.com/office/powerpoint/2010/main" val="2882701589"/>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3852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213</TotalTime>
  <Words>527</Words>
  <Application>Microsoft Office PowerPoint</Application>
  <PresentationFormat>Widescreen</PresentationFormat>
  <Paragraphs>36</Paragraphs>
  <Slides>7</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0</vt:i4>
      </vt:variant>
      <vt:variant>
        <vt:lpstr>Slide Titles</vt:lpstr>
      </vt:variant>
      <vt:variant>
        <vt:i4>7</vt:i4>
      </vt:variant>
    </vt:vector>
  </HeadingPairs>
  <TitlesOfParts>
    <vt:vector size="14" baseType="lpstr">
      <vt:lpstr>ADLaM Display</vt:lpstr>
      <vt:lpstr>Aptos</vt:lpstr>
      <vt:lpstr>Aptos Display</vt:lpstr>
      <vt:lpstr>Arial</vt:lpstr>
      <vt:lpstr>Arial Black</vt:lpstr>
      <vt:lpstr>Noto Sans VF</vt:lpstr>
      <vt:lpstr>Office Theme</vt:lpstr>
      <vt:lpstr>Alcoholic Beverages Control Commission MA Latino Restaurant Association</vt:lpstr>
      <vt:lpstr>MA ABCC’s Mission</vt:lpstr>
      <vt:lpstr>ABCC Frequently Asked Questions</vt:lpstr>
      <vt:lpstr>Retail Licensing</vt:lpstr>
      <vt:lpstr>Caterer License MGL 138 Section 12c</vt:lpstr>
      <vt:lpstr>Farmer Series Manufacturing Licenses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Melville, Ryan (TRE)</dc:creator>
  <cp:lastModifiedBy>Walsh, Sean (TRE)</cp:lastModifiedBy>
  <cp:revision>5</cp:revision>
  <dcterms:created xsi:type="dcterms:W3CDTF">2024-09-05T18:13:45Z</dcterms:created>
  <dcterms:modified xsi:type="dcterms:W3CDTF">2024-09-11T20:46:42Z</dcterms:modified>
</cp:coreProperties>
</file>