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82" r:id="rId5"/>
  </p:sldMasterIdLst>
  <p:notesMasterIdLst>
    <p:notesMasterId r:id="rId42"/>
  </p:notesMasterIdLst>
  <p:sldIdLst>
    <p:sldId id="472" r:id="rId6"/>
    <p:sldId id="853" r:id="rId7"/>
    <p:sldId id="906" r:id="rId8"/>
    <p:sldId id="905" r:id="rId9"/>
    <p:sldId id="907" r:id="rId10"/>
    <p:sldId id="914" r:id="rId11"/>
    <p:sldId id="915" r:id="rId12"/>
    <p:sldId id="917" r:id="rId13"/>
    <p:sldId id="918" r:id="rId14"/>
    <p:sldId id="919" r:id="rId15"/>
    <p:sldId id="920" r:id="rId16"/>
    <p:sldId id="921" r:id="rId17"/>
    <p:sldId id="922" r:id="rId18"/>
    <p:sldId id="916" r:id="rId19"/>
    <p:sldId id="923" r:id="rId20"/>
    <p:sldId id="924" r:id="rId21"/>
    <p:sldId id="925" r:id="rId22"/>
    <p:sldId id="926" r:id="rId23"/>
    <p:sldId id="933" r:id="rId24"/>
    <p:sldId id="902" r:id="rId25"/>
    <p:sldId id="927" r:id="rId26"/>
    <p:sldId id="928" r:id="rId27"/>
    <p:sldId id="929" r:id="rId28"/>
    <p:sldId id="934" r:id="rId29"/>
    <p:sldId id="900" r:id="rId30"/>
    <p:sldId id="912" r:id="rId31"/>
    <p:sldId id="908" r:id="rId32"/>
    <p:sldId id="913" r:id="rId33"/>
    <p:sldId id="909" r:id="rId34"/>
    <p:sldId id="899" r:id="rId35"/>
    <p:sldId id="930" r:id="rId36"/>
    <p:sldId id="891" r:id="rId37"/>
    <p:sldId id="931" r:id="rId38"/>
    <p:sldId id="893" r:id="rId39"/>
    <p:sldId id="932" r:id="rId40"/>
    <p:sldId id="904" r:id="rId4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50036-BB00-2B58-AC14-87F4EC3FA9B4}" name="Roberts, Nicholas P. (ELD)" initials="RNP(" userId="S::Nicholas.P.Roberts@mass.gov::e42477b6-73ba-4779-9746-b20104d57a5b" providerId="AD"/>
  <p188:author id="{C5784F77-BEC9-907E-5D14-6FEEE20296AA}" name="Philbrick, Shannon (ELD)" initials="PS(" userId="S::shannon.philbrick@mass.gov::6bfe0104-2f17-4a97-a9c3-3b4a60c642d5" providerId="AD"/>
  <p188:author id="{93512891-5E59-C5D7-9112-EA5A28B608A3}" name="Shantz, Bonnie-May (ELD)" initials="BS" userId="S::Bonnie-May.Shantz2@mass.gov::710f49eb-bd88-4b65-a04c-51ab4dba3acf" providerId="AD"/>
  <p188:author id="{14D1DFED-80A6-11E3-D81A-820FA11158B4}" name="Vidler, Lynn (ELD)" initials="VL(" userId="S::Lynn.Vidler@mass.gov::1675df6e-cb8d-4bc7-97a2-e341fd57e1c5" providerId="AD"/>
  <p188:author id="{C4D1A6FB-0CCD-5BB7-BECF-13FAA5FE8591}" name="Moyer, Whitney (ELD)" initials="WM" userId="Moyer, Whitney (ELD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467"/>
    <a:srgbClr val="0070C0"/>
    <a:srgbClr val="141D44"/>
    <a:srgbClr val="007F86"/>
    <a:srgbClr val="111D44"/>
    <a:srgbClr val="EAEDD6"/>
    <a:srgbClr val="9DF3F1"/>
    <a:srgbClr val="1FD3D3"/>
    <a:srgbClr val="FFC000"/>
    <a:srgbClr val="FFF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776" y="1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yer, Whitney (ELD)" userId="645ce904-0638-466d-b087-3453c0ac9ea0" providerId="ADAL" clId="{5E01BD77-C5B7-4396-AA4D-35CB448F5B8C}"/>
    <pc:docChg chg="modSld">
      <pc:chgData name="Moyer, Whitney (ELD)" userId="645ce904-0638-466d-b087-3453c0ac9ea0" providerId="ADAL" clId="{5E01BD77-C5B7-4396-AA4D-35CB448F5B8C}" dt="2025-12-13T00:37:36.111" v="4" actId="20577"/>
      <pc:docMkLst>
        <pc:docMk/>
      </pc:docMkLst>
      <pc:sldChg chg="modNotesTx">
        <pc:chgData name="Moyer, Whitney (ELD)" userId="645ce904-0638-466d-b087-3453c0ac9ea0" providerId="ADAL" clId="{5E01BD77-C5B7-4396-AA4D-35CB448F5B8C}" dt="2025-12-13T00:37:25.578" v="1" actId="5793"/>
        <pc:sldMkLst>
          <pc:docMk/>
          <pc:sldMk cId="522869030" sldId="918"/>
        </pc:sldMkLst>
      </pc:sldChg>
      <pc:sldChg chg="modNotesTx">
        <pc:chgData name="Moyer, Whitney (ELD)" userId="645ce904-0638-466d-b087-3453c0ac9ea0" providerId="ADAL" clId="{5E01BD77-C5B7-4396-AA4D-35CB448F5B8C}" dt="2025-12-13T00:37:29.750" v="2" actId="20577"/>
        <pc:sldMkLst>
          <pc:docMk/>
          <pc:sldMk cId="3753349982" sldId="919"/>
        </pc:sldMkLst>
      </pc:sldChg>
      <pc:sldChg chg="modNotesTx">
        <pc:chgData name="Moyer, Whitney (ELD)" userId="645ce904-0638-466d-b087-3453c0ac9ea0" providerId="ADAL" clId="{5E01BD77-C5B7-4396-AA4D-35CB448F5B8C}" dt="2025-12-13T00:37:36.111" v="4" actId="20577"/>
        <pc:sldMkLst>
          <pc:docMk/>
          <pc:sldMk cId="3889713675" sldId="9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380BCD5-99EA-4839-A35C-595029302E4B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7C17A72-7A47-4F30-B8DD-96750930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7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7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55740-612C-FABA-82AC-8102A5A50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E545F13-98AE-B8B9-EA1F-10E2906810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66CC1E3-0388-2764-4A5E-C627443628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>
              <a:lnSpc>
                <a:spcPct val="107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sz="1000" i="1" kern="100" dirty="0">
              <a:solidFill>
                <a:srgbClr val="4EA72E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8CEAB5B-74D4-3415-24B3-BF0C2486C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015186-A494-C3A1-128F-2E6E1903A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FBDF0-C03E-A8B0-70C3-10B9DEF8B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5E8694E-D816-06D3-F0B8-468EB9CD2F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328AE6AD-2E0C-5CFB-A1C8-D947AC4785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35AAA9A-8681-D222-8C64-7C13B42D2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295005-F122-3659-6999-E18BFDE22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C2CEF-BF2A-A82F-F112-23CEE74B7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BEC26A42-1B29-D6B9-48B6-F7A6666A64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7FA7413-6EA7-083E-6939-EF3E0B9645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71458F5-74EC-89C1-C5B4-CFBA007A22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9430B4-C0CB-EB6F-E706-08D9CA5C5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8A96A-35CA-0A41-4FB3-79272F8D2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3D9B29F1-FCF1-3349-17B2-C70BF44A3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72F8AF52-383D-8FA4-520B-FAA2EF90AD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CDEF7DA-4800-9608-ADD9-A5559D15A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A5E5C6-DC10-73E3-EFD6-3F5AC31A61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7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ED1C8-A2F4-3F6F-C269-E97ACE95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56D5397-5DA6-5476-9A3A-979B0547FB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6311CA6-AA3F-4551-41B4-406AF20917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B45BD87-9C27-15F9-6D34-8FEC2ABB6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6F53B4-8FFD-5C10-B5B7-79B6212655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2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83260-819C-A40E-FD72-9F90B8863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1417F20B-A7DF-5878-C3E0-E86473B22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16B6C34-7A4D-A695-663E-714A4AA9C7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5C1B4A2-2246-B154-5DC4-9FCED6EEC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9021B-632D-F15D-B638-D5A081EBE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0D305-9895-C6DB-3E15-6C3B6B36E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1C1DC966-1BA9-C240-3AEA-3D29CA5D04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F37DFD87-4F5C-1CA3-AC9A-884D827604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6D93A4C-BEF8-0814-D02E-7AE6B1C0D0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994570-0E21-32D2-71A7-800BCEDAB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07C5B-AF91-8F1E-C1E2-6D154E490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D8F8300-9030-295C-7FB9-5B550CDAB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92DFF07-C724-E223-B7AF-69016E7588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F840A2A-91B1-ABBE-FD31-74EE37641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4C003F-183B-E81D-A121-5F6A3E6B5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32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3AF9-5C6A-D033-2419-D9E63422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BC80E6B0-67C9-2255-9183-D5CA219AFB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33FC2252-F024-43E1-1604-DA6A48159C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A1A0A57-2EE1-37E4-7A81-51BADA109D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6FA5E9-5548-93C5-F720-25772B935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C7332-3CB9-4163-1E3B-6693AB688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2D611C33-FCB2-EF6F-0B38-231B166421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023F12D9-4D27-2D77-EF7C-49C0DA9EAC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02D9BB5-6869-9D6F-5507-8C097F293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3ADF49-6899-3F2D-FBBA-A7A7C99F9E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32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4899F-14D0-6FB2-6C9A-638B20387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9DBB5-6538-E2DE-9944-14070E708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20E6B-DE05-2BDD-72FF-CEF835B12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F1BDF-E1C4-2A35-137F-999B9DDBB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42289">
              <a:defRPr/>
            </a:pPr>
            <a:fld id="{9B3A0E2F-76B9-417E-B0DC-AF868851F63D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0B6D2-36F1-57E1-B8F5-CB0D529924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42289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708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4171-53DD-EDBA-E4FB-302A78A6A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47713D2-7140-7A26-186A-25B53BAB1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B85A2E0B-FCE1-8A4A-4972-25BCDD760E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8FBD04F-228D-82AD-006B-160B5C4AC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87D598-235A-18EB-054D-A88A0730D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99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E9522-19F8-EE17-487D-58245B90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170C5534-087A-C43C-39C7-966FF79373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C4544D2-EAD4-EFB2-8594-C5C6C91BC1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9638D839-A82B-B89D-0719-FC8D27444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6015E4-7082-CFF9-1664-99DB4EF4D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7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F09DB-0A91-2C4F-46AB-E43A6D77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0D92798-1503-B35B-E2F2-7A48FC096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31B46772-B32B-DD1D-7AA2-7083667DC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5672B9F-104A-6332-3173-352583744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F916F8-B374-2C30-EF8B-459FD5F0B4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8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3E4C6-B69A-E0FB-6927-4694D36DD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7A9FB22-4F3E-927B-1EB7-73C5502D02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F1873058-AA50-FE53-C029-E59B2885C6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2E84587-5A0A-F1ED-02A6-488A22748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15948F-B597-9EBC-B53B-4949520FA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9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41A9F-0184-EE56-EC89-510F0D625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1CED9B5E-D1C7-EF7A-8236-0651EA2152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C29D531-DB40-202C-97B2-A10504D7FC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1E94A5A-B1F7-EE5C-5D43-BB242046C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25C877-9D5E-A145-730F-5AA0DE1DDB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2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7AF11-D587-3897-2775-81F1D848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52A8FF20-FE4F-1EE9-C9E6-CE1C870890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8A143C8B-92A4-4BEE-6065-9968FFE32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646F01B-EC89-7349-3022-B7EE65390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A997F7-A11F-5ABD-0BFF-FEB8EBD76F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8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CF6C4-4504-5251-2E4A-CDEF0FB4E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71D6062C-5D39-EC62-0EC3-232D5AD81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D113355E-F31F-96BE-2E1A-92D0292D5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9772FAC-1134-0E4E-CA28-8FF864F37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E4BFC9-275C-77FA-B15F-0D8242C2F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41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06C0-A1FF-0566-B95E-22A871E6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47222-908E-D7CD-BA85-34C19EB56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70B8F1-C89B-5BA2-441C-073C0D7C9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A29A5-6B5D-EF0C-17C9-DD10976C7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14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A7348-1C8D-0FFC-969F-51B5643C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1D57568B-245F-0857-02A2-3EA83D4F72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14CCAFDB-855C-579B-DC3E-2472F5A103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C28498E3-F3F8-9FA1-7AB1-A6EC211A1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89699-9541-48F8-F6F7-AFCB90250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08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5BEB4-C842-D5E2-FBEF-F6E53F5C4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8C959-DCA5-E514-2CDE-21681BE38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C33F1D-5423-6926-CA99-D9F3629B8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F5CB0-3032-242E-992F-A1DECA205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0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A0B03-EF95-9FAF-7FD5-FEFAE464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B82B189B-D747-37E2-069B-4452FA9249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F641A3A-4A98-6CD7-A05C-9364FDA8B3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18C01A3-861D-080E-3F76-DE6806A0D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BC5733-227B-7FD8-56E8-E7B34DCBF8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40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44F23-259D-E298-12AF-2FD43A47C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B2C6AB2-EB7C-9158-3A84-636FCD1112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0B4554F1-15E1-F82F-7A2A-FD966A0E8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EE25CB7-4640-7B15-AEA8-0A4EE1858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C3904-1124-3AC6-1586-876969706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9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5DBC1-8A0A-82C9-8529-9BA7E21CA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90E5EC-182A-4C79-AF05-70A72ECED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033E6-E6D1-A19C-150F-5545AB7BD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https://www.mass.gov/info-details/family-caregiver-support-program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89A2A-E9AC-2357-0FD7-F09D51A97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17A72-7A47-4F30-B8DD-967509305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117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EB07-378F-3C5A-DCFD-2F14907C8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ABEAF-9A84-E9DC-7DD6-1201F2AA1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3476D8-6FFE-3A29-0633-FDF4E08E8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https://www.mass.gov/lists/family-caregiver-support-program-quarterly-newsletter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4D8E4-9A03-9BDC-063B-C508B41D4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17A72-7A47-4F30-B8DD-967509305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941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0747E-E0CA-51E6-DE7D-5B3488A12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E375E-BC37-7D19-A7BE-7FB4AD055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D07BC-1B97-E2D8-B67F-543BF4C60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https://www.mass.gov/info-details/support-groups-for-family-caregivers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A0E9E-93C6-5A23-55C1-20FF6BB7F2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17A72-7A47-4F30-B8DD-967509305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908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6842A-3EA9-1913-5206-7B197B0AF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77270-1CFF-0F09-5B5D-5528226A0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7319F-BD24-BCBA-BA29-3781847E6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https://www.mass.gov/info-details/caring-for-the-caregiver-webinar-series</a:t>
            </a:r>
          </a:p>
          <a:p>
            <a:endParaRPr lang="en-US" dirty="0"/>
          </a:p>
          <a:p>
            <a:r>
              <a:rPr lang="en-US" dirty="0"/>
              <a:t>https://www.youtube.com/playlist?list=PLoJinQ2S5Edhksz8CErgM0uYVMkvCdxlE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BD2A-C167-F28B-2E26-A451679B7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17A72-7A47-4F30-B8DD-967509305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8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EDC80-7443-B6D2-19E4-95A43C23E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D7D62C-CEB8-4E53-FB59-49B7416C5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B11AB-0FB8-237D-8D82-C91747248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200"/>
              </a:spcAft>
            </a:pPr>
            <a:r>
              <a:rPr lang="en-US" sz="1200" dirty="0"/>
              <a:t>https://www.mass.gov/news/governor-healey-proclaims-november-as-family-caregiver-month-0</a:t>
            </a:r>
          </a:p>
          <a:p>
            <a:pPr lvl="0">
              <a:spcAft>
                <a:spcPts val="200"/>
              </a:spcAft>
            </a:pPr>
            <a:endParaRPr lang="en-US" sz="1200" dirty="0"/>
          </a:p>
          <a:p>
            <a:pPr lvl="0">
              <a:spcAft>
                <a:spcPts val="200"/>
              </a:spcAft>
            </a:pPr>
            <a:r>
              <a:rPr lang="en-US" sz="1200" dirty="0"/>
              <a:t>https://www.mass.gov/news/healey-driscoll-administration-awards-over-400000-in-grants-to-support-family-caregivers</a:t>
            </a:r>
          </a:p>
          <a:p>
            <a:pPr lvl="0">
              <a:spcAft>
                <a:spcPts val="200"/>
              </a:spcAft>
            </a:pPr>
            <a:endParaRPr lang="en-US" sz="1200" dirty="0"/>
          </a:p>
          <a:p>
            <a:pPr marL="0" lvl="0" indent="0">
              <a:spcAft>
                <a:spcPts val="200"/>
              </a:spcAft>
              <a:buNone/>
            </a:pPr>
            <a:r>
              <a:rPr lang="en-US" sz="1400" b="1" dirty="0"/>
              <a:t>Social media caregiver month awareness campaign </a:t>
            </a:r>
            <a:r>
              <a:rPr lang="en-US" sz="1400" dirty="0"/>
              <a:t>for caregiver month that included: </a:t>
            </a:r>
          </a:p>
          <a:p>
            <a:pPr marL="171450" indent="-171450">
              <a:spcBef>
                <a:spcPts val="1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Inputs from 5 EHS agencies that included caregiver </a:t>
            </a:r>
            <a:r>
              <a:rPr lang="en-US" sz="1200" b="1" dirty="0"/>
              <a:t>photos, stories, and quotes </a:t>
            </a:r>
          </a:p>
          <a:p>
            <a:pPr marL="171450" indent="-171450">
              <a:spcBef>
                <a:spcPts val="15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Snippets from MFCSP </a:t>
            </a:r>
            <a:r>
              <a:rPr lang="en-US" sz="1200" b="1" dirty="0"/>
              <a:t>caregiver specialist interviews</a:t>
            </a:r>
            <a:r>
              <a:rPr lang="en-US" sz="1200" dirty="0"/>
              <a:t>, conducted in-person at agencies across the state </a:t>
            </a:r>
          </a:p>
          <a:p>
            <a:pPr>
              <a:spcAft>
                <a:spcPts val="200"/>
              </a:spcAft>
            </a:pPr>
            <a:endParaRPr lang="en-US" sz="1050" dirty="0"/>
          </a:p>
          <a:p>
            <a:pPr lvl="0">
              <a:spcAft>
                <a:spcPts val="200"/>
              </a:spcAft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1628B-EE58-96F7-1102-3F21AF053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17A72-7A47-4F30-B8DD-9675093050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27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6658B-FB08-A41A-67E2-1C6A40456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42900-BC77-5B1E-F163-FF5696C75E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57392-B79C-9997-C079-AAAE135F8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869EC-07CD-0534-67D6-AA3517F87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17A72-7A47-4F30-B8DD-96750930504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DF7B7-D8FB-B8A5-F37A-45AA22282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4B9A008-8324-CC88-A9F7-385084BBB4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188EBD4E-D9D7-32F8-40E6-10D3969C1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7BC6AEC-A678-3DD2-FEAF-32FF9821F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EB2A42-85A5-7566-92D9-0B2E784C1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1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5F90D-A7D5-8AE5-B8A4-67159C79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F16C68A6-EA7D-577B-0F85-18C7B45F82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863A84D0-629B-83BB-5ACA-A876C5AA51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CB09DA2-1ED6-D67E-4AF8-EB6CB6977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78F686-E996-3018-41BE-C66A345104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18F21-A70B-0887-B20B-A4A586889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67DEA04A-D24A-E9BC-7569-C3BD608801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D9633994-1D6B-44A6-DDC9-BBC8043B43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42CDC6F-2E78-EA61-A51B-F089700F0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53DB48-7C1F-E695-AF94-B345EE339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97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61E67-6900-6E98-EA12-579BF4FE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282ABF35-D657-4991-F455-048A2E889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5581B6D-EE54-AB61-22B5-F942FA3BA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E1BA2B01-AC49-F0B8-0A78-4DBAC6743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25E57C-401E-6D26-1A38-D95AC7B11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42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02095-F4DE-34DD-9899-C30AC1BFF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BEEC195-019A-7B6B-BE7F-F6CE56F504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374454B7-7B66-F688-C09F-709027173A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A8B5C637-B6F4-2967-FB23-8A43548CA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6034FF-54EB-2480-9EFF-8C9B6F1C9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656EB-A270-EE62-7297-111C39D45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01B19D78-B221-F2E6-2262-A5DDDCA6DB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1173163"/>
            <a:ext cx="56324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10E1795-2E51-404A-F36E-2DCC5DA0CA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None/>
            </a:pPr>
            <a:endParaRPr lang="en-US" sz="1400" dirty="0"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CC16528-2ACC-3A0E-38CA-33755794B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4A392C-5817-4A90-AD3D-FFFF30B52D05}" type="slidenum">
              <a:rPr lang="en-US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30E6CF-ADE8-3DBE-DCDE-D1D6B4EDD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98720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5013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541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10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84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3744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48" y="109538"/>
            <a:ext cx="6449976" cy="762000"/>
          </a:xfrm>
        </p:spPr>
        <p:txBody>
          <a:bodyPr anchor="ctr"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568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09538"/>
            <a:ext cx="7418916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28434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9538"/>
            <a:ext cx="7552267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219200"/>
            <a:ext cx="10871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4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18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50000"/>
              </a:spcBef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711200" y="1939159"/>
            <a:ext cx="10769600" cy="4461641"/>
          </a:xfrm>
        </p:spPr>
        <p:txBody>
          <a:bodyPr/>
          <a:lstStyle>
            <a:lvl1pPr>
              <a:buClrTx/>
              <a:defRPr sz="2400"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3311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693" y="109538"/>
            <a:ext cx="7398707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2054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1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569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3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9" r:id="rId7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blue"/>
          <p:cNvPicPr>
            <a:picLocks noChangeAspect="1" noChangeArrowheads="1"/>
          </p:cNvPicPr>
          <p:nvPr/>
        </p:nvPicPr>
        <p:blipFill>
          <a:blip r:embed="rId10"/>
          <a:srcRect l="23065"/>
          <a:stretch>
            <a:fillRect/>
          </a:stretch>
        </p:blipFill>
        <p:spPr bwMode="auto">
          <a:xfrm>
            <a:off x="0" y="1"/>
            <a:ext cx="1220046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982133" y="109538"/>
            <a:ext cx="7552267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0871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23283" y="6856413"/>
            <a:ext cx="1221528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7174" name="Picture 6" descr="best ver2b se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7" y="157164"/>
            <a:ext cx="1016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115484" y="1420814"/>
            <a:ext cx="931333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115485" y="6251159"/>
            <a:ext cx="7418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>
                <a:solidFill>
                  <a:srgbClr val="000000"/>
                </a:solidFill>
              </a:rPr>
              <a:t>Source:	Source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84800" y="6445251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6675420D-CD84-4F3B-B8B6-EF0F67C2EF0E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ransition/>
  <p:hf hdr="0" ft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0" fontAlgn="base" hangingPunct="0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0" fontAlgn="base" hangingPunct="0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www.mass.gov/news/governor-healey-signs-executive-order-releases-updated-state-plan-for-supporting-older-adults-in-massachuset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family-caregiver-support-progra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lists/family-caregiver-support-program-quarterly-newsletter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support-groups-for-family-caregiver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info-details/caring-for-the-caregiver-webinar-series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hyperlink" Target="https://www.youtube.com/playlist?list=PLoJinQ2S5Edhksz8CErgM0uYVMkvCdxlE" TargetMode="Externa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news/governor-healey-proclaims-november-as-family-caregiver-month-0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8135"/>
            <a:ext cx="12192000" cy="3250223"/>
          </a:xfrm>
          <a:prstGeom prst="rect">
            <a:avLst/>
          </a:prstGeom>
          <a:solidFill>
            <a:srgbClr val="00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title" idx="4294967295"/>
          </p:nvPr>
        </p:nvSpPr>
        <p:spPr bwMode="white">
          <a:xfrm>
            <a:off x="1320134" y="927755"/>
            <a:ext cx="7350140" cy="96714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64008" tIns="32004" rIns="64008" bIns="320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Massachusetts Advisory Council on Alzheimer’s Disease and All Other Dementias </a:t>
            </a:r>
          </a:p>
        </p:txBody>
      </p:sp>
      <p:pic>
        <p:nvPicPr>
          <p:cNvPr id="31747" name="Picture 4" descr="State 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5703" y="514206"/>
            <a:ext cx="1624384" cy="168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42332" y="4119454"/>
            <a:ext cx="5759254" cy="19338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70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orbel" panose="020B0503020204020204" pitchFamily="34" charset="0"/>
              </a:rPr>
              <a:t>Executive Office of Aging &amp; Independence</a:t>
            </a:r>
          </a:p>
          <a:p>
            <a:pPr algn="r" fontAlgn="base">
              <a:spcBef>
                <a:spcPct val="0"/>
              </a:spcBef>
              <a:spcAft>
                <a:spcPts val="700"/>
              </a:spcAft>
              <a:defRPr/>
            </a:pPr>
            <a:r>
              <a:rPr lang="en-US" sz="2400" b="1" dirty="0">
                <a:solidFill>
                  <a:srgbClr val="003366"/>
                </a:solidFill>
                <a:latin typeface="Corbel" panose="020B0503020204020204" pitchFamily="34" charset="0"/>
              </a:rPr>
              <a:t>Whitney Moyer, Chair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orbel"/>
              </a:rPr>
              <a:t>December 16th,  2025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orbel" panose="020B0503020204020204" pitchFamily="34" charset="0"/>
              </a:rPr>
              <a:t>3:30-5:00 pm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3366"/>
                </a:solidFill>
                <a:latin typeface="Corbel" panose="020B0503020204020204" pitchFamily="34" charset="0"/>
              </a:rPr>
              <a:t>Video Conference</a:t>
            </a:r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930900" y="6471593"/>
            <a:ext cx="368300" cy="230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1116D-28AA-7C17-5D7E-9499E2BE5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201586" y="6391275"/>
            <a:ext cx="523689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6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54EA5-DCF5-4595-E9BC-D179C4687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1B5828B0-61BC-652A-DBC7-914C9E974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5FEF1D3-2B42-50C3-A8C9-38272537B2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2535" y="170166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ReiMAgine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Aging 2023 Refresh – Public Feedback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BD3CD-D302-2A34-9A5D-E45E78E7D87F}"/>
              </a:ext>
            </a:extLst>
          </p:cNvPr>
          <p:cNvSpPr txBox="1"/>
          <p:nvPr/>
        </p:nvSpPr>
        <p:spPr>
          <a:xfrm>
            <a:off x="342596" y="1213388"/>
            <a:ext cx="3176565" cy="4738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>
                <a:solidFill>
                  <a:srgbClr val="023467"/>
                </a:solidFill>
                <a:effectLst/>
                <a:latin typeface="Corbel" panose="020B0503020204020204" pitchFamily="34" charset="0"/>
                <a:ea typeface="Aptos" panose="020B0004020202020204" pitchFamily="34" charset="0"/>
              </a:rPr>
              <a:t>Rising Challenges:</a:t>
            </a:r>
          </a:p>
          <a:p>
            <a:pPr marR="0" lvl="0">
              <a:lnSpc>
                <a:spcPct val="150000"/>
              </a:lnSpc>
              <a:spcAft>
                <a:spcPts val="600"/>
              </a:spcAft>
            </a:pPr>
            <a:endParaRPr lang="en-US" sz="1000" b="1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latin typeface="Corbel" panose="020B0503020204020204" pitchFamily="34" charset="0"/>
                <a:ea typeface="Aptos" panose="020B0004020202020204" pitchFamily="34" charset="0"/>
              </a:rPr>
              <a:t>Digital Access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sz="2000" kern="100" dirty="0"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sz="2000" kern="100" dirty="0"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Environment &amp; Climate Resilience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sz="20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lvl="1">
              <a:lnSpc>
                <a:spcPct val="150000"/>
              </a:lnSpc>
              <a:spcAft>
                <a:spcPts val="600"/>
              </a:spcAft>
            </a:pPr>
            <a:endParaRPr lang="en-US" sz="2000" kern="100" dirty="0">
              <a:effectLst/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00" dirty="0">
                <a:effectLst/>
                <a:latin typeface="Corbel" panose="020B0503020204020204" pitchFamily="34" charset="0"/>
                <a:ea typeface="Aptos" panose="020B0004020202020204" pitchFamily="34" charset="0"/>
              </a:rPr>
              <a:t>Caregiving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2AD52FE-AF7E-0C82-B48C-C3D43648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57" y="3281061"/>
            <a:ext cx="1428178" cy="142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92A6D51-7FBB-BB1F-CFE5-FB705D738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33" y="1633269"/>
            <a:ext cx="1428178" cy="11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B0105-29C9-E620-9E1D-D0EEDAF16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75" y="5179681"/>
            <a:ext cx="1105321" cy="11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819A45-2D30-FE57-9528-B282EBF3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82621" y="1878943"/>
            <a:ext cx="0" cy="433591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8380C4-74DA-68BA-18EA-52E94A4205C6}"/>
              </a:ext>
            </a:extLst>
          </p:cNvPr>
          <p:cNvSpPr txBox="1">
            <a:spLocks/>
          </p:cNvSpPr>
          <p:nvPr/>
        </p:nvSpPr>
        <p:spPr>
          <a:xfrm>
            <a:off x="6299705" y="1454844"/>
            <a:ext cx="2923320" cy="46985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0" latinLnBrk="0" hangingPunct="0">
              <a:spcBef>
                <a:spcPct val="50000"/>
              </a:spcBef>
              <a:defRPr sz="12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1">
                <a:solidFill>
                  <a:schemeClr val="tx1"/>
                </a:solidFill>
                <a:latin typeface="Corbel" panose="020B0503020204020204" pitchFamily="34" charset="0"/>
              </a:rPr>
              <a:t>"Improve transportation so that it is not devastating to one's life when they can no longer drive." </a:t>
            </a:r>
          </a:p>
          <a:p>
            <a:endParaRPr lang="en-US" sz="1600" b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b="0" i="1">
                <a:solidFill>
                  <a:schemeClr val="tx1"/>
                </a:solidFill>
                <a:latin typeface="Corbel" panose="020B0503020204020204" pitchFamily="34" charset="0"/>
              </a:rPr>
              <a:t>"Older people are having an increasingly difficult time coordinating their medical care. Coordinating medical appointments has become much more complicated, and more of the burden is now placed on patients." </a:t>
            </a:r>
          </a:p>
          <a:p>
            <a:endParaRPr lang="en-US" sz="1600" b="0" i="1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sz="1600" b="0" i="1">
                <a:solidFill>
                  <a:schemeClr val="tx1"/>
                </a:solidFill>
                <a:latin typeface="Corbel" panose="020B0503020204020204" pitchFamily="34" charset="0"/>
              </a:rPr>
              <a:t>"Cost of living in Massachusetts is forcing many older adults to leave; many of my friends have moved to North Carolina because they cannot afford to stay..."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CD8FF9-58A5-1F07-D9CB-5971AB7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t="18216" r="1" b="6416"/>
          <a:stretch>
            <a:fillRect/>
          </a:stretch>
        </p:blipFill>
        <p:spPr bwMode="auto">
          <a:xfrm>
            <a:off x="9433632" y="2927877"/>
            <a:ext cx="2655042" cy="17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09F5EBE-D5CE-5787-E9EF-BAE31AC2E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37685" r="17952" b="239"/>
          <a:stretch>
            <a:fillRect/>
          </a:stretch>
        </p:blipFill>
        <p:spPr bwMode="auto">
          <a:xfrm>
            <a:off x="9433633" y="4832076"/>
            <a:ext cx="2655041" cy="17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3923B55-9391-EB2D-1E78-B5BE9219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33" y="1088047"/>
            <a:ext cx="2655041" cy="17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4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EF321-3848-428A-6E96-24F66EFBA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E3B5833B-6A31-9E4E-BA86-14499889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E86A6BB-563F-3D6D-DE19-DE227EF9F61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8808904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ReiMAgine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Aging 2023: The Massachusetts Plan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 of 3)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DB6C5C-24F6-07D0-C37D-E1FF98088758}"/>
              </a:ext>
            </a:extLst>
          </p:cNvPr>
          <p:cNvSpPr txBox="1">
            <a:spLocks/>
          </p:cNvSpPr>
          <p:nvPr/>
        </p:nvSpPr>
        <p:spPr>
          <a:xfrm>
            <a:off x="967991" y="1398802"/>
            <a:ext cx="3808476" cy="51863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7000"/>
              </a:lnSpc>
              <a:spcAft>
                <a:spcPts val="300"/>
              </a:spcAft>
              <a:buNone/>
            </a:pPr>
            <a:r>
              <a:rPr lang="en-US" kern="100">
                <a:solidFill>
                  <a:schemeClr val="tx1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This Plan is….</a:t>
            </a:r>
          </a:p>
          <a:p>
            <a:pPr marL="342900" indent="-342900" defTabSz="91440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endParaRPr lang="en-US" kern="100">
              <a:solidFill>
                <a:schemeClr val="tx1"/>
              </a:solidFill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342900" indent="-342900" defTabSz="91440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0" kern="100">
                <a:solidFill>
                  <a:schemeClr val="tx1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Framework for both communities and state agencies to guide their actions for the next five years </a:t>
            </a:r>
          </a:p>
          <a:p>
            <a:pPr marL="342900" indent="-342900" defTabSz="91440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endParaRPr lang="en-US" b="0" kern="100">
              <a:solidFill>
                <a:schemeClr val="tx1"/>
              </a:solidFill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342900" indent="-342900" defTabSz="91440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0" kern="100">
                <a:solidFill>
                  <a:schemeClr val="tx1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Includes an analysis of the state’s aging population, identifies key challenges</a:t>
            </a:r>
          </a:p>
          <a:p>
            <a:pPr marL="342900" indent="-342900" defTabSz="91440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endParaRPr lang="en-US" b="0" kern="100">
              <a:solidFill>
                <a:schemeClr val="tx1"/>
              </a:solidFill>
              <a:latin typeface="Corbel" panose="020B0503020204020204" pitchFamily="34" charset="0"/>
              <a:ea typeface="Aptos" panose="020B0004020202020204" pitchFamily="34" charset="0"/>
            </a:endParaRPr>
          </a:p>
          <a:p>
            <a:pPr marL="342900" indent="-342900" defTabSz="91440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en-US" b="0" kern="100">
                <a:solidFill>
                  <a:schemeClr val="tx1"/>
                </a:solidFill>
                <a:latin typeface="Corbel" panose="020B0503020204020204" pitchFamily="34" charset="0"/>
                <a:ea typeface="Aptos" panose="020B0004020202020204" pitchFamily="34" charset="0"/>
              </a:rPr>
              <a:t>Outlines goals, strategies, and specific actions</a:t>
            </a:r>
            <a:endParaRPr lang="en-US" sz="2800" b="0" kern="0">
              <a:solidFill>
                <a:schemeClr val="tx1"/>
              </a:solidFill>
              <a:latin typeface="Corbel" panose="020B0503020204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defTabSz="914400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chemeClr val="tx1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defTabSz="914400"/>
            <a:endParaRPr lang="en-US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B96FD-61C3-6D02-5961-F336AF66B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5873"/>
          <a:stretch>
            <a:fillRect/>
          </a:stretch>
        </p:blipFill>
        <p:spPr>
          <a:xfrm>
            <a:off x="5796583" y="1185610"/>
            <a:ext cx="5581008" cy="53533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F7C99-1575-B44C-23C8-717F74EA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2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1CEF6-3668-5CA7-63A9-6FF034E9E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F576616A-3341-B82D-8FDB-5073D3BFF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0BDC0D-53D1-C67A-6F2E-3F3C5FC6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" b="14073"/>
          <a:stretch>
            <a:fillRect/>
          </a:stretch>
        </p:blipFill>
        <p:spPr>
          <a:xfrm>
            <a:off x="210472" y="1245616"/>
            <a:ext cx="7468964" cy="5439001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56821E18-8256-D672-8972-CC5AE1E478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8808904" cy="769441"/>
          </a:xfrm>
          <a:prstGeom prst="rect">
            <a:avLst/>
          </a:prstGeom>
          <a:noFill/>
          <a:ln algn="ctr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ReiMAgine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Aging 2023: The Massachusetts Plan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(2 of 3)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44380BB-8685-7856-A5B6-C80348626CC3}"/>
              </a:ext>
            </a:extLst>
          </p:cNvPr>
          <p:cNvSpPr/>
          <p:nvPr/>
        </p:nvSpPr>
        <p:spPr bwMode="auto">
          <a:xfrm>
            <a:off x="8153442" y="2971895"/>
            <a:ext cx="3285702" cy="2962561"/>
          </a:xfrm>
          <a:prstGeom prst="wedgeEllipseCallout">
            <a:avLst>
              <a:gd name="adj1" fmla="val -67224"/>
              <a:gd name="adj2" fmla="val 4101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latin typeface="Corbel" panose="020B0503020204020204" pitchFamily="34" charset="0"/>
              </a:rPr>
              <a:t>Strategies and actions related to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Alzheimer’s Disease, dementia, caregiving, and respite care are incorporated through-out </a:t>
            </a:r>
            <a:r>
              <a:rPr kumimoji="0" lang="en-U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ReiMAgine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</a:rPr>
              <a:t> Aging 2030 Plan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0B251-5450-ECF6-8DFE-33AFE14B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8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0F77-81A5-F2B3-8DAA-357B52F42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17120675-29B0-8BEC-0D87-5B7AAFE3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429B0-923B-BD0E-3638-273E4FB5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64554"/>
            <a:ext cx="6321552" cy="4991797"/>
          </a:xfrm>
          <a:prstGeom prst="rect">
            <a:avLst/>
          </a:prstGeom>
        </p:spPr>
      </p:pic>
      <p:sp>
        <p:nvSpPr>
          <p:cNvPr id="2" name="Title 7">
            <a:extLst>
              <a:ext uri="{FF2B5EF4-FFF2-40B4-BE49-F238E27FC236}">
                <a16:creationId xmlns:a16="http://schemas.microsoft.com/office/drawing/2014/main" id="{BFE08AFE-CFFE-CF8E-46F4-2C1665E08A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8808904" cy="769441"/>
          </a:xfrm>
          <a:prstGeom prst="rect">
            <a:avLst/>
          </a:prstGeom>
          <a:noFill/>
          <a:ln algn="ctr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ReiMAgine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Aging 2023: The Massachusetts Plan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(3 of 3)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AC518-46DC-BE54-E274-B1FDDDEA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C3F1D-76A4-E59E-6F7F-9CDD7484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1BEB9B-401E-ECF2-8B81-9CC614D171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How the Plans Connect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F4D6C-C8DA-F2AE-90A0-1ED0F9FF985C}"/>
              </a:ext>
            </a:extLst>
          </p:cNvPr>
          <p:cNvSpPr txBox="1"/>
          <p:nvPr/>
        </p:nvSpPr>
        <p:spPr>
          <a:xfrm>
            <a:off x="245869" y="1018245"/>
            <a:ext cx="5447367" cy="56663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ReiMAgine</a:t>
            </a:r>
            <a:r>
              <a:rPr lang="en-US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 Aging 2030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7D349-4276-6D4E-A0F9-3076D954CA66}"/>
              </a:ext>
            </a:extLst>
          </p:cNvPr>
          <p:cNvSpPr txBox="1"/>
          <p:nvPr/>
        </p:nvSpPr>
        <p:spPr>
          <a:xfrm>
            <a:off x="329996" y="2474167"/>
            <a:ext cx="5279113" cy="523220"/>
          </a:xfrm>
          <a:prstGeom prst="rect">
            <a:avLst/>
          </a:prstGeom>
          <a:ln>
            <a:solidFill>
              <a:srgbClr val="007F8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Build a greater understanding of good brain health and effective dementia risk reduction strategies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02338-6720-CD4F-C06F-2A6B1109AECD}"/>
              </a:ext>
            </a:extLst>
          </p:cNvPr>
          <p:cNvSpPr txBox="1"/>
          <p:nvPr/>
        </p:nvSpPr>
        <p:spPr>
          <a:xfrm>
            <a:off x="378737" y="4190202"/>
            <a:ext cx="5230372" cy="2400657"/>
          </a:xfrm>
          <a:prstGeom prst="rect">
            <a:avLst/>
          </a:prstGeom>
          <a:ln>
            <a:solidFill>
              <a:srgbClr val="141D4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Increase availability of family caregiver support, with a focus on dementia care, to enhance the capacity of families and communities to care for older adults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Connect paid and family caregivers with resources that acknowledge the range of family experiences and include multiple generations and families of choice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Convene webinars for people living with dementia, their caregivers, community-based service providers, and healthcare providers to facilitate the development of person-centered, person-directed dementia care plans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EC640-24D7-8CAB-467E-D97FDA0A0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3236" y="1871845"/>
            <a:ext cx="146226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7F86"/>
                </a:solidFill>
                <a:latin typeface="Corbel" panose="020B0503020204020204" pitchFamily="34" charset="0"/>
              </a:rPr>
              <a:t>Supports</a:t>
            </a:r>
            <a:r>
              <a:rPr lang="en-US" sz="2000" b="1" dirty="0">
                <a:solidFill>
                  <a:srgbClr val="007F86"/>
                </a:solidFill>
                <a:latin typeface="Corbel" panose="020B0503020204020204" pitchFamily="34" charset="0"/>
              </a:rPr>
              <a:t> →</a:t>
            </a:r>
            <a:endParaRPr lang="en-US" sz="2000" b="1" dirty="0">
              <a:solidFill>
                <a:srgbClr val="007F86"/>
              </a:solidFill>
              <a:latin typeface="Book Antiqua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074BDB-6CAD-9CB3-2B0F-899CA80D4F9A}"/>
              </a:ext>
            </a:extLst>
          </p:cNvPr>
          <p:cNvSpPr txBox="1"/>
          <p:nvPr/>
        </p:nvSpPr>
        <p:spPr>
          <a:xfrm>
            <a:off x="7239623" y="1018245"/>
            <a:ext cx="4622381" cy="56663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ADRD Council Identified Priorities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978A5A7-FA64-481D-E2FA-373D4CC3B14D}"/>
              </a:ext>
            </a:extLst>
          </p:cNvPr>
          <p:cNvSpPr txBox="1">
            <a:spLocks/>
          </p:cNvSpPr>
          <p:nvPr/>
        </p:nvSpPr>
        <p:spPr bwMode="auto">
          <a:xfrm>
            <a:off x="7437928" y="1788364"/>
            <a:ext cx="4278170" cy="1288210"/>
          </a:xfrm>
          <a:prstGeom prst="rect">
            <a:avLst/>
          </a:prstGeom>
          <a:noFill/>
          <a:ln w="9525">
            <a:solidFill>
              <a:srgbClr val="007F86"/>
            </a:solidFill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sz="24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 sz="2000"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sz="18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8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spcAft>
                <a:spcPts val="600"/>
              </a:spcAft>
              <a:buFont typeface="Wingdings" pitchFamily="2" charset="2"/>
              <a:buNone/>
            </a:pPr>
            <a:r>
              <a:rPr lang="en-US" sz="1400" kern="0" dirty="0">
                <a:solidFill>
                  <a:schemeClr val="tx1"/>
                </a:solidFill>
                <a:latin typeface="Corbel" panose="020B0503020204020204" pitchFamily="34" charset="0"/>
              </a:rPr>
              <a:t>ADRD early recognition, detection &amp; diagnosis</a:t>
            </a:r>
          </a:p>
          <a:p>
            <a:pPr lvl="1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0" kern="0" dirty="0">
                <a:solidFill>
                  <a:schemeClr val="tx1"/>
                </a:solidFill>
                <a:latin typeface="Corbel" panose="020B0503020204020204" pitchFamily="34" charset="0"/>
              </a:rPr>
              <a:t>Lower stigma, improve provider knowledge, strengthen referral pathways</a:t>
            </a:r>
          </a:p>
          <a:p>
            <a:pPr lvl="1" defTabSz="91440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b="0" i="1" kern="0" dirty="0">
                <a:solidFill>
                  <a:schemeClr val="tx1"/>
                </a:solidFill>
                <a:latin typeface="Corbel" panose="020B0503020204020204" pitchFamily="34" charset="0"/>
              </a:rPr>
              <a:t>Early detection work supports the statewide wellness strategy</a:t>
            </a:r>
            <a:endParaRPr lang="en-US" sz="1400" b="0" kern="0" dirty="0"/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41D20D11-9E92-5053-969D-F297F1D24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6E563C-7186-0377-9139-E4A81767C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7928" y="3576635"/>
            <a:ext cx="4278170" cy="1601352"/>
          </a:xfrm>
          <a:ln>
            <a:solidFill>
              <a:srgbClr val="141D44"/>
            </a:solidFill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Dementia caregiver support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Education, navigation, respite, culturally responsive supports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Dementia caregiver supports advance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ReiMAgine’s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caregiver priorities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sz="1400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24F3C-D973-FB95-D8E1-C55972A79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93236" y="3523392"/>
            <a:ext cx="146226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141D44"/>
                </a:solidFill>
                <a:latin typeface="Corbel" panose="020B0503020204020204" pitchFamily="34" charset="0"/>
              </a:rPr>
              <a:t>Supports</a:t>
            </a:r>
            <a:r>
              <a:rPr lang="en-US" sz="2000" b="1" dirty="0">
                <a:solidFill>
                  <a:srgbClr val="141D44"/>
                </a:solidFill>
                <a:latin typeface="Corbel" panose="020B0503020204020204" pitchFamily="34" charset="0"/>
              </a:rPr>
              <a:t> →</a:t>
            </a:r>
            <a:endParaRPr lang="en-US" sz="2000" b="1" dirty="0">
              <a:solidFill>
                <a:srgbClr val="141D44"/>
              </a:solidFill>
              <a:latin typeface="Book Antiqu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06FE95-6E60-0FD7-9C78-52E040E76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399" y="1473355"/>
            <a:ext cx="5884686" cy="1059963"/>
            <a:chOff x="392970" y="1400772"/>
            <a:chExt cx="5884686" cy="105996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6BB9EA-215C-5DC0-5450-CED97A18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120" t="15778" r="76758" b="69654"/>
            <a:stretch>
              <a:fillRect/>
            </a:stretch>
          </p:blipFill>
          <p:spPr>
            <a:xfrm>
              <a:off x="438608" y="1732778"/>
              <a:ext cx="1019157" cy="7272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904FA3-B33F-032F-43FD-BAFACF977834}"/>
                </a:ext>
              </a:extLst>
            </p:cNvPr>
            <p:cNvSpPr txBox="1"/>
            <p:nvPr/>
          </p:nvSpPr>
          <p:spPr>
            <a:xfrm>
              <a:off x="392970" y="1400772"/>
              <a:ext cx="5884686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b="1" dirty="0">
                  <a:solidFill>
                    <a:srgbClr val="111D44"/>
                  </a:solidFill>
                  <a:latin typeface="+mj-lt"/>
                </a:rPr>
                <a:t>GOAL 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483A7A-10C5-0529-22D7-C0311B1FF939}"/>
                </a:ext>
              </a:extLst>
            </p:cNvPr>
            <p:cNvSpPr txBox="1"/>
            <p:nvPr/>
          </p:nvSpPr>
          <p:spPr>
            <a:xfrm>
              <a:off x="1374834" y="1731756"/>
              <a:ext cx="265424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007F86"/>
                  </a:solidFill>
                  <a:latin typeface="+mj-lt"/>
                </a:rPr>
                <a:t>HEALTH &amp; WELLNESS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C85166-A8CE-26D2-37D9-687FA5AABB0B}"/>
                </a:ext>
              </a:extLst>
            </p:cNvPr>
            <p:cNvSpPr txBox="1"/>
            <p:nvPr/>
          </p:nvSpPr>
          <p:spPr>
            <a:xfrm>
              <a:off x="1374834" y="1999070"/>
              <a:ext cx="372662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i="1" dirty="0">
                  <a:latin typeface="+mj-lt"/>
                </a:rPr>
                <a:t>Older adults have optimal health for a high quality life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C68850-470C-27C9-1134-B4EB3DEA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7399" y="3176525"/>
            <a:ext cx="5043800" cy="1117113"/>
            <a:chOff x="404500" y="3238894"/>
            <a:chExt cx="5043800" cy="11171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DB04F7-1A28-1CBB-8701-965941FA7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659" t="14475" r="76419" b="71813"/>
            <a:stretch>
              <a:fillRect/>
            </a:stretch>
          </p:blipFill>
          <p:spPr>
            <a:xfrm>
              <a:off x="450138" y="3571305"/>
              <a:ext cx="1007627" cy="78470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282329-EB7B-2549-AA9C-B4925FF8B7C5}"/>
                </a:ext>
              </a:extLst>
            </p:cNvPr>
            <p:cNvSpPr txBox="1"/>
            <p:nvPr/>
          </p:nvSpPr>
          <p:spPr>
            <a:xfrm>
              <a:off x="404500" y="3238894"/>
              <a:ext cx="3715098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b="1" dirty="0">
                  <a:solidFill>
                    <a:srgbClr val="111D44"/>
                  </a:solidFill>
                  <a:latin typeface="+mj-lt"/>
                </a:rPr>
                <a:t>GOAL 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42839B-ED0A-A9A3-9471-2B871279C60B}"/>
                </a:ext>
              </a:extLst>
            </p:cNvPr>
            <p:cNvSpPr txBox="1"/>
            <p:nvPr/>
          </p:nvSpPr>
          <p:spPr>
            <a:xfrm>
              <a:off x="1405414" y="3550828"/>
              <a:ext cx="3715098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>
                  <a:solidFill>
                    <a:srgbClr val="141D44"/>
                  </a:solidFill>
                  <a:latin typeface="+mj-lt"/>
                </a:rPr>
                <a:t>PEOPLE &amp; COMMUNITIES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1485D4-AA88-E2CF-FE0E-9F15C72EE483}"/>
                </a:ext>
              </a:extLst>
            </p:cNvPr>
            <p:cNvSpPr txBox="1"/>
            <p:nvPr/>
          </p:nvSpPr>
          <p:spPr>
            <a:xfrm>
              <a:off x="1405414" y="3818142"/>
              <a:ext cx="4042886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i="1" dirty="0">
                  <a:latin typeface="+mj-lt"/>
                </a:rPr>
                <a:t>Older adults and families are empowered decision makers with meaningful connections to their communities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5E2C49-EC3A-C078-8FF6-FBF475F13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245869" y="3195575"/>
            <a:ext cx="5447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8ED328B-E942-30F6-6312-C5D2C29F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7239623" y="3195575"/>
            <a:ext cx="4622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1182009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0290A-C6E4-8EE8-E83D-FB2ACE2CF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6737ADBC-BACF-414E-F3C0-F8E660D39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9DF9231-0FDD-EB15-77F4-15CA43798E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6720" y="0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Executive Order 642: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Instituting Age-Friendly Practice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 of 2)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521EF-DD3A-79FB-EAA3-071BCB3C6BF0}"/>
              </a:ext>
            </a:extLst>
          </p:cNvPr>
          <p:cNvSpPr txBox="1"/>
          <p:nvPr/>
        </p:nvSpPr>
        <p:spPr>
          <a:xfrm>
            <a:off x="609600" y="1456302"/>
            <a:ext cx="627583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rbel" panose="020B0503020204020204" pitchFamily="34" charset="0"/>
              </a:rPr>
              <a:t>The </a:t>
            </a:r>
            <a:r>
              <a:rPr lang="en-US">
                <a:solidFill>
                  <a:srgbClr val="91278F"/>
                </a:solidFill>
                <a:latin typeface="Corbel" panose="020B05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Order</a:t>
            </a:r>
            <a:r>
              <a:rPr lang="en-US">
                <a:latin typeface="Corbel" panose="020B0503020204020204" pitchFamily="34" charset="0"/>
              </a:rPr>
              <a:t> directs all offices across the executive branch to identify areas where age-friendly policies and practices can be embedded in their work to improve the health and wellbeing of aging adults in Massachusetts. </a:t>
            </a:r>
          </a:p>
          <a:p>
            <a:endParaRPr lang="en-US"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>
                <a:latin typeface="Corbel" panose="020B0503020204020204" pitchFamily="34" charset="0"/>
              </a:rPr>
              <a:t>All Executive Offices will undertake a </a:t>
            </a:r>
            <a:r>
              <a:rPr lang="en-US" b="1">
                <a:latin typeface="Corbel" panose="020B0503020204020204" pitchFamily="34" charset="0"/>
              </a:rPr>
              <a:t>policy review</a:t>
            </a:r>
            <a:r>
              <a:rPr lang="en-US">
                <a:latin typeface="Corbel" panose="020B0503020204020204" pitchFamily="34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to identify ways the goals of </a:t>
            </a:r>
            <a:r>
              <a:rPr lang="en-US" i="1" err="1">
                <a:latin typeface="Corbel" panose="020B0503020204020204" pitchFamily="34" charset="0"/>
              </a:rPr>
              <a:t>ReiMAgine</a:t>
            </a:r>
            <a:r>
              <a:rPr lang="en-US" i="1">
                <a:latin typeface="Corbel" panose="020B0503020204020204" pitchFamily="34" charset="0"/>
              </a:rPr>
              <a:t> Aging 2030: The Massachusetts Plan </a:t>
            </a:r>
            <a:r>
              <a:rPr lang="en-US">
                <a:latin typeface="Corbel" panose="020B0503020204020204" pitchFamily="34" charset="0"/>
              </a:rPr>
              <a:t>can inform agencies’ programs and resources to best meet the needs of older adults.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Corbel" panose="020B0503020204020204" pitchFamily="34" charset="0"/>
              </a:rPr>
              <a:t>including reviewing and updating the language, concepts, and images used to describe older adults to be inclusive and person-centered.</a:t>
            </a:r>
          </a:p>
          <a:p>
            <a:endParaRPr lang="en-US">
              <a:latin typeface="Corbel" panose="020B0503020204020204" pitchFamily="34" charset="0"/>
            </a:endParaRPr>
          </a:p>
          <a:p>
            <a:r>
              <a:rPr lang="en-US">
                <a:latin typeface="Corbel" panose="020B0503020204020204" pitchFamily="34" charset="0"/>
              </a:rPr>
              <a:t>Establishes the </a:t>
            </a:r>
            <a:r>
              <a:rPr lang="en-US" b="1">
                <a:latin typeface="Corbel" panose="020B0503020204020204" pitchFamily="34" charset="0"/>
              </a:rPr>
              <a:t>Governor’s Advisory Group on Age-Friendly Policies and Practices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0DA1B-724D-52C3-0E56-550F309B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744" y="1904358"/>
            <a:ext cx="4858517" cy="32406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B5A51-A997-946F-7AEF-2E84BBAD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7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B19E5-79CC-DBEF-03B6-B165E10C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0468A448-3331-8CD5-088D-22C8F4B4D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9B92706-9E50-2C12-99DF-E86B02B420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6720" y="0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Executive Order 642: </a:t>
            </a:r>
          </a:p>
          <a:p>
            <a:pPr lvl="0" defTabSz="457200" eaLnBrk="1" hangingPunct="1"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Instituting Age-Friendly Practice </a:t>
            </a:r>
            <a:r>
              <a:rPr lang="en-US" sz="2800" b="0" i="1" kern="1200" dirty="0">
                <a:latin typeface="Corbel"/>
              </a:rPr>
              <a:t>(2 of 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DAB4B-E690-AB5A-28A5-C720D22654B9}"/>
              </a:ext>
            </a:extLst>
          </p:cNvPr>
          <p:cNvSpPr txBox="1"/>
          <p:nvPr/>
        </p:nvSpPr>
        <p:spPr>
          <a:xfrm>
            <a:off x="609600" y="2516175"/>
            <a:ext cx="103112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Appoint a point person </a:t>
            </a:r>
            <a:r>
              <a:rPr lang="en-US" dirty="0">
                <a:latin typeface="Corbel" panose="020B0503020204020204" pitchFamily="34" charset="0"/>
              </a:rPr>
              <a:t>to liaise with AGE</a:t>
            </a: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Identify best practices or innovations</a:t>
            </a:r>
            <a:br>
              <a:rPr lang="en-US" b="1" dirty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>that other agencies, cities, and towns can apply to their own programs and practices</a:t>
            </a: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Identify new actions and key milestones</a:t>
            </a:r>
            <a:r>
              <a:rPr lang="en-US" dirty="0">
                <a:latin typeface="Corbel" panose="020B0503020204020204" pitchFamily="34" charset="0"/>
              </a:rPr>
              <a:t> </a:t>
            </a:r>
            <a:br>
              <a:rPr lang="en-US" b="1" dirty="0">
                <a:latin typeface="Corbel" panose="020B0503020204020204" pitchFamily="34" charset="0"/>
              </a:rPr>
            </a:br>
            <a:r>
              <a:rPr lang="en-US" dirty="0">
                <a:latin typeface="Corbel" panose="020B0503020204020204" pitchFamily="34" charset="0"/>
              </a:rPr>
              <a:t>that</a:t>
            </a:r>
            <a:r>
              <a:rPr lang="en-US" b="1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will be taken in the next year to embed positive aging in policies, practices, and services </a:t>
            </a: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Review and update communications approach and materials</a:t>
            </a:r>
            <a:r>
              <a:rPr lang="en-US" dirty="0">
                <a:latin typeface="Corbel" panose="020B0503020204020204" pitchFamily="34" charset="0"/>
              </a:rPr>
              <a:t> to ensure older adults are portrayed in an inclusive and person-centered manner (including age-friendly language, concepts, and images)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BDC80-2277-B630-281F-760FD13F921B}"/>
              </a:ext>
            </a:extLst>
          </p:cNvPr>
          <p:cNvSpPr txBox="1"/>
          <p:nvPr/>
        </p:nvSpPr>
        <p:spPr>
          <a:xfrm>
            <a:off x="709328" y="1727166"/>
            <a:ext cx="6456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Corbel" panose="020B0503020204020204" pitchFamily="34" charset="0"/>
              </a:rPr>
              <a:t>The Executive Offices policy review includes: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071E5-D820-8B9C-8131-CD1C3CFB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23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67737-240F-5FD2-F759-6032F31B7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C15CA380-3128-F038-BD5E-CA5E9A20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C2E73BD-F754-CB53-2141-4F716DD392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2906" y="-28690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Alzheimer’s Disease and Related Dementias (ADRD) Plan &amp;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ReiMAgine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Aging 2030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6F30E-359B-2752-A134-3A10F36448A5}"/>
              </a:ext>
            </a:extLst>
          </p:cNvPr>
          <p:cNvSpPr txBox="1"/>
          <p:nvPr/>
        </p:nvSpPr>
        <p:spPr>
          <a:xfrm>
            <a:off x="609600" y="1153553"/>
            <a:ext cx="9937242" cy="4932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00" b="1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Opportune moment to …</a:t>
            </a:r>
            <a:endParaRPr lang="en-US" sz="1800" b="1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b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 Integrated</a:t>
            </a:r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all levels within AGE &amp; EOHHS and beyond. Align with </a:t>
            </a:r>
            <a:r>
              <a:rPr lang="en-US" err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ReiMAgine</a:t>
            </a:r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Aging 2030 and other cross-sectoral priorities  – to accelerate ADRD action and leverage the current momentum</a:t>
            </a:r>
            <a:r>
              <a:rPr lang="en-US" b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b="1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</a:t>
            </a:r>
            <a:r>
              <a:rPr lang="en-US" sz="180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Over the first Plan, the Council has functioned as an independent engine of serious work.  Alongside this, there is an opportunity to </a:t>
            </a:r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lift the plan to become </a:t>
            </a:r>
            <a:r>
              <a:rPr lang="en-US" b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strategic framework </a:t>
            </a:r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provides guidance for state agencies, local communities, community-based organizations, and the private sector </a:t>
            </a:r>
            <a:r>
              <a:rPr lang="en-US" sz="180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align their work and create a pathway for others to take meaningful action</a:t>
            </a:r>
            <a:endParaRPr lang="en-US" sz="180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Maximize resources – </a:t>
            </a:r>
            <a:r>
              <a:rPr lang="en-US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coordinating activities and identifying possibilities to collaborate or coordinate action, share data, and resources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to…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Broaden Advisory Role</a:t>
            </a:r>
            <a:r>
              <a:rPr lang="en-US" sz="180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b="1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use of Annual Report</a:t>
            </a:r>
            <a:r>
              <a:rPr lang="en-US" sz="1800">
                <a:solidFill>
                  <a:srgbClr val="000000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A71041-4554-D046-0AC5-A8650A22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25C8-56FC-6AC3-254D-BD3563D66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BCACEA3E-8E48-1953-2111-C05D409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232EC2-05E9-FA41-B922-B40304331A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127" y="1836125"/>
            <a:ext cx="11126108" cy="41624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Calibri" pitchFamily="34" charset="0"/>
                <a:cs typeface="Calibri" pitchFamily="34" charset="0"/>
              </a:rPr>
              <a:t>General Discussion &amp; Questions</a:t>
            </a: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9184A-4CB8-F03A-9652-4229A03F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3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8C69D-8A42-A957-2994-0463FB6BE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7F55CEAA-C7AA-C121-79AA-D29B07E9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571ECE0-D258-1AB2-BACA-4BBD8FF5C2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52947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Refresh Alzheimer’s Disease and Related Dementias (ADRD) Plan 2026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 of 3)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0DFCA-8371-B58F-7A78-98E1412E06FF}"/>
              </a:ext>
            </a:extLst>
          </p:cNvPr>
          <p:cNvSpPr txBox="1"/>
          <p:nvPr/>
        </p:nvSpPr>
        <p:spPr>
          <a:xfrm>
            <a:off x="609600" y="2357810"/>
            <a:ext cx="104241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orbel" panose="020B0503020204020204" pitchFamily="34" charset="0"/>
              </a:rPr>
              <a:t>DRAFT Purpose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orbel" panose="020B0503020204020204" pitchFamily="34" charset="0"/>
              </a:rPr>
              <a:t>DRAFT Refresh Goals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orbel" panose="020B0503020204020204" pitchFamily="34" charset="0"/>
              </a:rPr>
              <a:t>ADRD Plan Refresh Work Group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>
                <a:latin typeface="Corbel" panose="020B0503020204020204" pitchFamily="34" charset="0"/>
              </a:rPr>
              <a:t>ADRD Refresh Timeline</a:t>
            </a:r>
          </a:p>
          <a:p>
            <a:pPr>
              <a:spcAft>
                <a:spcPts val="1200"/>
              </a:spcAft>
            </a:pPr>
            <a:endParaRPr lang="en-US" b="1">
              <a:latin typeface="Corbel" panose="020B0503020204020204" pitchFamily="34" charset="0"/>
            </a:endParaRPr>
          </a:p>
          <a:p>
            <a:endParaRPr lang="en-US"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A4BBA-0CB7-D00A-4573-B71EA4ED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06D1C-FF0C-8E1E-E3A3-8D615507F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E25211-906C-D09D-A0AB-320A045C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649" y="273890"/>
            <a:ext cx="1901313" cy="472772"/>
          </a:xfrm>
        </p:spPr>
        <p:txBody>
          <a:bodyPr/>
          <a:lstStyle/>
          <a:p>
            <a:r>
              <a:rPr lang="en-US" sz="2800">
                <a:latin typeface="Corbel" panose="020B0503020204020204" pitchFamily="34" charset="0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64F0B-38DB-9070-1B40-5BC218A15FCA}"/>
              </a:ext>
            </a:extLst>
          </p:cNvPr>
          <p:cNvSpPr txBox="1"/>
          <p:nvPr/>
        </p:nvSpPr>
        <p:spPr>
          <a:xfrm>
            <a:off x="1178810" y="1243331"/>
            <a:ext cx="8936740" cy="5136534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defTabSz="914400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n-US" sz="2000" b="1">
                <a:solidFill>
                  <a:srgbClr val="000000"/>
                </a:solidFill>
                <a:latin typeface="Corbel"/>
                <a:cs typeface="Times New Roman"/>
              </a:rPr>
              <a:t>Welcome, Logistics, and Announcements </a:t>
            </a:r>
            <a: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  <a:t>(10 min)</a:t>
            </a:r>
          </a:p>
          <a:p>
            <a:pPr marL="457200" indent="-457200" defTabSz="914400">
              <a:buClr>
                <a:srgbClr val="000000"/>
              </a:buClr>
              <a:buSzPct val="100000"/>
              <a:buFont typeface="Arial"/>
              <a:buAutoNum type="arabicPeriod" startAt="2"/>
              <a:defRPr/>
            </a:pPr>
            <a:r>
              <a:rPr lang="en-US" sz="2000" b="1">
                <a:latin typeface="Corbel"/>
                <a:cs typeface="Times New Roman"/>
              </a:rPr>
              <a:t>Looking Back and Moving Forward </a:t>
            </a:r>
            <a: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  <a:t>(5 min)</a:t>
            </a:r>
            <a:endParaRPr lang="en-US" sz="1600">
              <a:cs typeface="Arial"/>
            </a:endParaRPr>
          </a:p>
          <a:p>
            <a:pPr marL="1257300" lvl="2" indent="-342900" defTabSz="9144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orbel"/>
              </a:rPr>
              <a:t>What we Agreed on at September’s Meeting</a:t>
            </a:r>
          </a:p>
          <a:p>
            <a:pPr marL="1257300" lvl="2" indent="-342900" defTabSz="914400">
              <a:spcAft>
                <a:spcPts val="10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orbel"/>
              </a:rPr>
              <a:t>Progress Made Since September</a:t>
            </a:r>
          </a:p>
          <a:p>
            <a:pPr marL="457200" indent="-457200" defTabSz="914400">
              <a:lnSpc>
                <a:spcPct val="107000"/>
              </a:lnSpc>
              <a:buClr>
                <a:srgbClr val="000000"/>
              </a:buClr>
              <a:buSzPct val="100000"/>
              <a:buFont typeface="Arial"/>
              <a:buAutoNum type="arabicPeriod" startAt="2"/>
              <a:defRPr/>
            </a:pPr>
            <a:r>
              <a:rPr lang="en-US" sz="2000" b="1" err="1">
                <a:latin typeface="Corbel"/>
                <a:cs typeface="Times New Roman"/>
              </a:rPr>
              <a:t>ReiMAgine</a:t>
            </a:r>
            <a:r>
              <a:rPr lang="en-US" sz="2000" b="1">
                <a:latin typeface="Corbel"/>
                <a:cs typeface="Times New Roman"/>
              </a:rPr>
              <a:t> Aging &amp; Linkages </a:t>
            </a:r>
            <a: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  <a:t>(20 min)</a:t>
            </a:r>
            <a:b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</a:br>
            <a:endParaRPr lang="en-US" sz="2000" b="1" i="1">
              <a:solidFill>
                <a:srgbClr val="0070C0"/>
              </a:solidFill>
              <a:latin typeface="Corbel"/>
              <a:cs typeface="Times New Roman"/>
            </a:endParaRPr>
          </a:p>
          <a:p>
            <a:pPr marL="457200" indent="-457200" defTabSz="914400">
              <a:lnSpc>
                <a:spcPct val="107000"/>
              </a:lnSpc>
              <a:buClr>
                <a:srgbClr val="000000"/>
              </a:buClr>
              <a:buSzPct val="100000"/>
              <a:buFont typeface="Arial"/>
              <a:buAutoNum type="arabicPeriod" startAt="2"/>
              <a:defRPr/>
            </a:pPr>
            <a:r>
              <a:rPr lang="en-US" sz="2000" b="1">
                <a:latin typeface="Corbel"/>
                <a:cs typeface="Times New Roman"/>
              </a:rPr>
              <a:t>ADRD State Plan </a:t>
            </a:r>
            <a: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  <a:t>(20 min)</a:t>
            </a:r>
            <a:endParaRPr lang="en-US" sz="2000" b="1">
              <a:latin typeface="Corbel"/>
              <a:cs typeface="Times New Roman"/>
            </a:endParaRPr>
          </a:p>
          <a:p>
            <a:pPr marL="1371600" lvl="2" indent="-457200" defTabSz="914400">
              <a:lnSpc>
                <a:spcPct val="10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orbel"/>
                <a:cs typeface="Times New Roman"/>
              </a:rPr>
              <a:t>Purpose, Goals, Timeframe </a:t>
            </a:r>
            <a:r>
              <a:rPr lang="en-US" sz="2000" i="1">
                <a:solidFill>
                  <a:srgbClr val="0070C0"/>
                </a:solidFill>
                <a:latin typeface="Corbel"/>
                <a:cs typeface="Times New Roman"/>
              </a:rPr>
              <a:t>(2030)</a:t>
            </a:r>
            <a:br>
              <a:rPr lang="en-US" sz="2000" i="1">
                <a:solidFill>
                  <a:srgbClr val="0070C0"/>
                </a:solidFill>
                <a:latin typeface="Corbel"/>
                <a:cs typeface="Times New Roman"/>
              </a:rPr>
            </a:br>
            <a:endParaRPr lang="en-US" sz="2000" i="1">
              <a:solidFill>
                <a:srgbClr val="0070C0"/>
              </a:solidFill>
              <a:latin typeface="Corbel"/>
              <a:cs typeface="Times New Roman"/>
            </a:endParaRPr>
          </a:p>
          <a:p>
            <a:pPr marL="457200" indent="-457200" defTabSz="914400">
              <a:lnSpc>
                <a:spcPct val="107000"/>
              </a:lnSpc>
              <a:buClr>
                <a:srgbClr val="000000"/>
              </a:buClr>
              <a:buSzPct val="100000"/>
              <a:buFont typeface="+mj-lt"/>
              <a:buAutoNum type="arabicPeriod" startAt="2"/>
              <a:defRPr/>
            </a:pPr>
            <a:r>
              <a:rPr lang="en-US" sz="2000" b="1">
                <a:latin typeface="Corbel"/>
                <a:cs typeface="Times New Roman"/>
              </a:rPr>
              <a:t>Agency Survey and Interviews </a:t>
            </a:r>
            <a: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  <a:t>(15 min)</a:t>
            </a:r>
          </a:p>
          <a:p>
            <a:pPr marL="1314450" lvl="2" indent="-400050" defTabSz="914400">
              <a:lnSpc>
                <a:spcPct val="10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orbel"/>
              </a:rPr>
              <a:t>Highlights, Challenges, and Key Findings</a:t>
            </a:r>
          </a:p>
          <a:p>
            <a:pPr marL="1314450" lvl="2" indent="-400050" defTabSz="914400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Corbel"/>
              </a:rPr>
              <a:t>Strategies to Consider</a:t>
            </a:r>
            <a:endParaRPr lang="en-US" sz="2000" i="1">
              <a:solidFill>
                <a:srgbClr val="0070C0"/>
              </a:solidFill>
              <a:latin typeface="Corbel"/>
              <a:cs typeface="Times New Roman"/>
            </a:endParaRPr>
          </a:p>
          <a:p>
            <a:pPr marL="457200" indent="-457200" defTabSz="914400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ct val="100000"/>
              <a:buFont typeface="+mj-lt"/>
              <a:buAutoNum type="arabicPeriod" startAt="4"/>
              <a:defRPr/>
            </a:pPr>
            <a:r>
              <a:rPr lang="en-US" sz="2000" b="1">
                <a:latin typeface="Corbel"/>
                <a:cs typeface="Times New Roman"/>
              </a:rPr>
              <a:t>Discussion: Council</a:t>
            </a:r>
            <a:r>
              <a:rPr lang="en-US" sz="2000" b="1">
                <a:solidFill>
                  <a:srgbClr val="000000"/>
                </a:solidFill>
                <a:latin typeface="Corbel"/>
                <a:cs typeface="Times New Roman"/>
              </a:rPr>
              <a:t> Member Perspectives </a:t>
            </a:r>
            <a: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  <a:t>(15 min)</a:t>
            </a:r>
          </a:p>
          <a:p>
            <a:pPr marL="457200" indent="-457200" defTabSz="914400">
              <a:lnSpc>
                <a:spcPct val="107000"/>
              </a:lnSpc>
              <a:spcAft>
                <a:spcPts val="2400"/>
              </a:spcAft>
              <a:buClr>
                <a:srgbClr val="000000"/>
              </a:buClr>
              <a:buSzPct val="100000"/>
              <a:buFont typeface="+mj-lt"/>
              <a:buAutoNum type="arabicPeriod" startAt="5"/>
              <a:defRPr/>
            </a:pPr>
            <a:r>
              <a:rPr lang="en-US" sz="2000" b="1">
                <a:solidFill>
                  <a:srgbClr val="000000"/>
                </a:solidFill>
                <a:latin typeface="Corbel"/>
                <a:cs typeface="Times New Roman"/>
              </a:rPr>
              <a:t>Next Steps and Vote to Adjourn </a:t>
            </a:r>
            <a:r>
              <a:rPr lang="en-US" sz="2000" b="1" i="1">
                <a:solidFill>
                  <a:srgbClr val="0070C0"/>
                </a:solidFill>
                <a:latin typeface="Corbel"/>
                <a:cs typeface="Times New Roman"/>
              </a:rPr>
              <a:t>(5 min)</a:t>
            </a:r>
            <a:endParaRPr lang="en-US" sz="1100" b="1" i="1">
              <a:solidFill>
                <a:srgbClr val="0070C0"/>
              </a:solidFill>
              <a:latin typeface="Corbel"/>
              <a:cs typeface="Times New Roman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036DD21-3998-A91D-B2D7-06E85ED51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06454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E40A3-46EA-1A5D-8790-52A69841D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37481ECD-1B03-D4DD-7A66-2CAB73C80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A4C42D2-1866-6066-1074-239F1E9653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52947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hangingPunct="1">
              <a:spcBef>
                <a:spcPct val="0"/>
              </a:spcBef>
              <a:spcAft>
                <a:spcPts val="70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Refresh Alzheimer’s Disease and Related Dementias (ADRD) Plan 2026 </a:t>
            </a:r>
            <a:r>
              <a:rPr lang="en-US" sz="2800" b="0" i="1" kern="1200" dirty="0">
                <a:latin typeface="Corbel"/>
              </a:rPr>
              <a:t>(2 of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D0019-BA1E-B885-EF7D-9A1EFFC8F6F0}"/>
              </a:ext>
            </a:extLst>
          </p:cNvPr>
          <p:cNvSpPr txBox="1"/>
          <p:nvPr/>
        </p:nvSpPr>
        <p:spPr>
          <a:xfrm>
            <a:off x="609600" y="2330101"/>
            <a:ext cx="104241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>
                <a:latin typeface="Corbel" panose="020B0503020204020204" pitchFamily="34" charset="0"/>
              </a:rPr>
              <a:t>DRAFT Purpose </a:t>
            </a:r>
          </a:p>
          <a:p>
            <a:pPr>
              <a:spcAft>
                <a:spcPts val="1200"/>
              </a:spcAft>
            </a:pPr>
            <a:r>
              <a:rPr lang="en-US">
                <a:latin typeface="Corbel" panose="020B0503020204020204" pitchFamily="34" charset="0"/>
              </a:rPr>
              <a:t>The refreshed ADRD Plan will provide </a:t>
            </a:r>
            <a:r>
              <a:rPr lang="en-US" b="1">
                <a:latin typeface="Corbel" panose="020B0503020204020204" pitchFamily="34" charset="0"/>
              </a:rPr>
              <a:t>strategic direction </a:t>
            </a:r>
            <a:r>
              <a:rPr lang="en-US">
                <a:latin typeface="Corbel" panose="020B0503020204020204" pitchFamily="34" charset="0"/>
              </a:rPr>
              <a:t>to further embed ADRD good practice and </a:t>
            </a:r>
            <a:r>
              <a:rPr lang="en-US" b="1">
                <a:latin typeface="Corbel" panose="020B0503020204020204" pitchFamily="34" charset="0"/>
              </a:rPr>
              <a:t>a vision </a:t>
            </a:r>
            <a:r>
              <a:rPr lang="en-US">
                <a:latin typeface="Corbel" panose="020B0503020204020204" pitchFamily="34" charset="0"/>
              </a:rPr>
              <a:t>to move the Commonwealth forward to better serve those living with dementia and their families.</a:t>
            </a:r>
          </a:p>
          <a:p>
            <a:endParaRPr lang="en-US"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07144-1F5B-82EE-0328-65C2026C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7D0F5-D06E-8CBF-FCA4-384917D6C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D3E0CD84-9903-2C92-5F34-9335B09F1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34B1795-DA13-8752-3BD4-A0D068E31A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52947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hangingPunct="1">
              <a:spcBef>
                <a:spcPct val="0"/>
              </a:spcBef>
              <a:spcAft>
                <a:spcPts val="70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Refresh Alzheimer’s Disease and Related Dementias (ADRD) Plan 2026 </a:t>
            </a:r>
            <a:r>
              <a:rPr lang="en-US" sz="2800" b="0" i="1" kern="1200" dirty="0">
                <a:latin typeface="Corbel"/>
              </a:rPr>
              <a:t>(3 of 3)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E0E4F-54DE-EF85-0FF0-DFE1D0DF189F}"/>
              </a:ext>
            </a:extLst>
          </p:cNvPr>
          <p:cNvSpPr txBox="1"/>
          <p:nvPr/>
        </p:nvSpPr>
        <p:spPr>
          <a:xfrm>
            <a:off x="695325" y="1553351"/>
            <a:ext cx="10158694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Corbel" panose="020B05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latin typeface="Corbel" panose="020B0503020204020204" pitchFamily="34" charset="0"/>
              </a:rPr>
              <a:t>DRAFT Refresh Goals</a:t>
            </a:r>
          </a:p>
          <a:p>
            <a:pPr>
              <a:spcAft>
                <a:spcPts val="1200"/>
              </a:spcAft>
            </a:pPr>
            <a:endParaRPr lang="en-US" sz="700" b="1" dirty="0">
              <a:latin typeface="Corbel" panose="020B0503020204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Strengthen the ADRD Plan </a:t>
            </a:r>
            <a:r>
              <a:rPr lang="en-US" dirty="0">
                <a:latin typeface="Corbel" panose="020B0503020204020204" pitchFamily="34" charset="0"/>
              </a:rPr>
              <a:t>by focusing on a few strategies and deepening our actions in the areas of highest priority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Incorporate new evidenced-based data </a:t>
            </a:r>
            <a:r>
              <a:rPr lang="en-US" dirty="0">
                <a:latin typeface="Corbel" panose="020B0503020204020204" pitchFamily="34" charset="0"/>
              </a:rPr>
              <a:t>and lessons learned over the last 5 years 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Expand the work </a:t>
            </a:r>
            <a:r>
              <a:rPr lang="en-US" dirty="0">
                <a:latin typeface="Corbel" panose="020B0503020204020204" pitchFamily="34" charset="0"/>
              </a:rPr>
              <a:t>- Galvanize current stakeholders to take further action in Alzheimer’s disease and related dementia’s work and intentionally expand our focus to enlist new cross-sector potential stakeholders 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Build on the legacy of successes </a:t>
            </a:r>
            <a:r>
              <a:rPr lang="en-US" dirty="0">
                <a:latin typeface="Corbel" panose="020B0503020204020204" pitchFamily="34" charset="0"/>
              </a:rPr>
              <a:t>while remaining flexible and ensuring the work’s sustainability into the future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052DB-EA21-7416-BE88-9E3E26C2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4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E9FE5-82FD-2CD8-3DA2-44D97C333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F285F56F-CDDE-21C1-55A1-DBF4315A4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ADEF3FC-52E0-7CCE-EABA-7BE853DF14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52947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Refresh ADRD Plan Work Group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362C4-4467-98D4-6C1A-345B89AFA8AC}"/>
              </a:ext>
            </a:extLst>
          </p:cNvPr>
          <p:cNvSpPr txBox="1"/>
          <p:nvPr/>
        </p:nvSpPr>
        <p:spPr>
          <a:xfrm>
            <a:off x="609600" y="1830350"/>
            <a:ext cx="104241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Corbel" panose="020B0503020204020204" pitchFamily="34" charset="0"/>
              </a:rPr>
              <a:t>ADRD Plan Refresh Work Group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Provide strategic guidance, insight, and ideas on emerging opportunities, challenges, and proposed solutions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Analyze current state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Provide recommendations goals, strategies and actions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January – July 2026 </a:t>
            </a:r>
            <a:endParaRPr lang="en-US" b="1" dirty="0">
              <a:latin typeface="Corbel" panose="020B0503020204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~4 ADRD Council members serve on the ADRD Refresh Subgroup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886E7-F0F9-6663-DDD0-B8A60BB2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45401-621F-2E6D-918E-35C1A8D1E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AD21D0A3-CCA2-3A42-6990-1ACAC882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2CEC671-B4DF-7658-22A1-249CFEB729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52947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Refresh Alzheimer’s Disease and Related Dementias Plan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C4E3A-6E9E-08B2-0E7C-3599B4B8B28A}"/>
              </a:ext>
            </a:extLst>
          </p:cNvPr>
          <p:cNvSpPr txBox="1"/>
          <p:nvPr/>
        </p:nvSpPr>
        <p:spPr>
          <a:xfrm>
            <a:off x="609600" y="1007054"/>
            <a:ext cx="10424160" cy="565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rgbClr val="0070C0"/>
                </a:solidFill>
                <a:latin typeface="Corbel" panose="020B0503020204020204" pitchFamily="34" charset="0"/>
              </a:rPr>
              <a:t>Timeline</a:t>
            </a:r>
          </a:p>
          <a:p>
            <a:pPr>
              <a:spcAft>
                <a:spcPts val="600"/>
              </a:spcAft>
            </a:pPr>
            <a:r>
              <a:rPr lang="en-US" b="1">
                <a:solidFill>
                  <a:srgbClr val="0070C0"/>
                </a:solidFill>
                <a:latin typeface="Corbel" panose="020B0503020204020204" pitchFamily="34" charset="0"/>
              </a:rPr>
              <a:t>December ‘25 – March ‘26</a:t>
            </a:r>
            <a:r>
              <a:rPr lang="en-US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Scope</a:t>
            </a:r>
            <a:r>
              <a:rPr lang="en-US">
                <a:latin typeface="Corbel" panose="020B0503020204020204" pitchFamily="34" charset="0"/>
              </a:rPr>
              <a:t> – Set purpose, vision, objectives, and timeline, etc.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Establish ADRD Refresh Work Group</a:t>
            </a:r>
            <a:r>
              <a:rPr lang="en-US">
                <a:latin typeface="Corbel" panose="020B0503020204020204" pitchFamily="34" charset="0"/>
              </a:rPr>
              <a:t> – Guide refresh through strategic planning sessions</a:t>
            </a:r>
            <a:endParaRPr lang="en-US" b="1">
              <a:latin typeface="Corbel" panose="020B0503020204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Discovery</a:t>
            </a:r>
            <a:r>
              <a:rPr lang="en-US">
                <a:latin typeface="Corbel" panose="020B0503020204020204" pitchFamily="34" charset="0"/>
              </a:rPr>
              <a:t> – ADRD Context - Collect data, demographics, current state information, potential subject matter expert interviews, and stakeholder engagement (e.g., EOHHS sister agencies) </a:t>
            </a:r>
            <a:endParaRPr lang="en-US" b="1">
              <a:latin typeface="Corbel" panose="020B0503020204020204" pitchFamily="34" charset="0"/>
            </a:endParaRPr>
          </a:p>
          <a:p>
            <a:endParaRPr lang="en-US" b="1">
              <a:latin typeface="Corbel" panose="020B05030202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b="1">
                <a:solidFill>
                  <a:srgbClr val="0070C0"/>
                </a:solidFill>
                <a:latin typeface="Corbel" panose="020B0503020204020204" pitchFamily="34" charset="0"/>
              </a:rPr>
              <a:t>March – June</a:t>
            </a:r>
            <a:r>
              <a:rPr lang="en-US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Develop </a:t>
            </a:r>
            <a:r>
              <a:rPr lang="en-US">
                <a:latin typeface="Corbel" panose="020B0503020204020204" pitchFamily="34" charset="0"/>
              </a:rPr>
              <a:t>current state background section key points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Develop and review </a:t>
            </a:r>
            <a:r>
              <a:rPr lang="en-US">
                <a:latin typeface="Corbel" panose="020B0503020204020204" pitchFamily="34" charset="0"/>
              </a:rPr>
              <a:t>draft goals, strategies and action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Analysis &amp; Prioritization</a:t>
            </a:r>
            <a:r>
              <a:rPr lang="en-US">
                <a:latin typeface="Corbel" panose="020B0503020204020204" pitchFamily="34" charset="0"/>
              </a:rPr>
              <a:t> – ADRD Refresh Subgroup and </a:t>
            </a:r>
            <a:r>
              <a:rPr lang="en-US" b="1">
                <a:latin typeface="Corbel" panose="020B0503020204020204" pitchFamily="34" charset="0"/>
              </a:rPr>
              <a:t>ADRD Council </a:t>
            </a:r>
            <a:r>
              <a:rPr lang="en-US">
                <a:latin typeface="Corbel" panose="020B0503020204020204" pitchFamily="34" charset="0"/>
              </a:rPr>
              <a:t>review &amp; discussion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Draft </a:t>
            </a:r>
            <a:r>
              <a:rPr lang="en-US">
                <a:latin typeface="Corbel" panose="020B0503020204020204" pitchFamily="34" charset="0"/>
              </a:rPr>
              <a:t>refreshed ADRD Plan</a:t>
            </a:r>
          </a:p>
          <a:p>
            <a:endParaRPr lang="en-US" b="1">
              <a:latin typeface="Corbel" panose="020B0503020204020204" pitchFamily="34" charset="0"/>
            </a:endParaRPr>
          </a:p>
          <a:p>
            <a:r>
              <a:rPr lang="en-US" b="1">
                <a:solidFill>
                  <a:srgbClr val="0070C0"/>
                </a:solidFill>
                <a:latin typeface="Corbel" panose="020B0503020204020204" pitchFamily="34" charset="0"/>
              </a:rPr>
              <a:t>July – September</a:t>
            </a:r>
            <a:r>
              <a:rPr lang="en-US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en-US">
                <a:latin typeface="Corbel" panose="020B0503020204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Revise </a:t>
            </a:r>
            <a:r>
              <a:rPr lang="en-US">
                <a:latin typeface="Corbel" panose="020B0503020204020204" pitchFamily="34" charset="0"/>
              </a:rPr>
              <a:t>final refreshed ADRD Plan based on feedback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latin typeface="Corbel" panose="020B0503020204020204" pitchFamily="34" charset="0"/>
              </a:rPr>
              <a:t>Reviews &amp; Approvals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>
              <a:latin typeface="Corbel" panose="020B0503020204020204" pitchFamily="34" charset="0"/>
            </a:endParaRPr>
          </a:p>
          <a:p>
            <a:r>
              <a:rPr lang="en-US" b="1">
                <a:solidFill>
                  <a:srgbClr val="0070C0"/>
                </a:solidFill>
                <a:latin typeface="Corbel" panose="020B0503020204020204" pitchFamily="34" charset="0"/>
              </a:rPr>
              <a:t>September – November </a:t>
            </a:r>
            <a:r>
              <a:rPr lang="en-US" b="1">
                <a:latin typeface="Corbel" panose="020B0503020204020204" pitchFamily="34" charset="0"/>
              </a:rPr>
              <a:t>– Launch - World Alzheimer’s Month &amp; Family Caregivers Awareness Month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4392A0-C7BC-D76C-211C-ACDD9362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6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8D08-8058-C552-2723-A6942D416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01BE5442-641B-FC11-1973-3094F141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C52987-6E21-B77E-B261-953D983475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127" y="1836125"/>
            <a:ext cx="11126108" cy="41624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381000" indent="-3810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SzPct val="115000"/>
              <a:buFont typeface="Calibri" pitchFamily="34" charset="0"/>
              <a:buChar char="•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AutoNum type="alphaUcPeriod"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ctr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Calibri" pitchFamily="34" charset="0"/>
                <a:cs typeface="Calibri" pitchFamily="34" charset="0"/>
              </a:rPr>
              <a:t>ADRD Discussion &amp; Questions</a:t>
            </a: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  <a:p>
            <a:pPr marL="401638" marR="0" lvl="1" indent="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115000"/>
              <a:buFont typeface="Calibri" pitchFamily="34" charset="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58FC-7CBE-D5A9-24A9-51BE6E0B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7BF14-C84D-6F25-C951-E1724D86C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622203DC-9067-8809-5911-2FA69542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064F4F3-B60B-9BE9-D5B3-D773943A72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Agency Survey and Interviews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(1 of 4)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62CA66-0BEE-09C6-EB3D-529D3C0EFBB9}"/>
              </a:ext>
            </a:extLst>
          </p:cNvPr>
          <p:cNvSpPr/>
          <p:nvPr/>
        </p:nvSpPr>
        <p:spPr bwMode="auto">
          <a:xfrm>
            <a:off x="0" y="934823"/>
            <a:ext cx="12192000" cy="398755"/>
          </a:xfrm>
          <a:prstGeom prst="rect">
            <a:avLst/>
          </a:prstGeom>
          <a:solidFill>
            <a:srgbClr val="0234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i="1" dirty="0">
                <a:solidFill>
                  <a:srgbClr val="FFC000"/>
                </a:solidFill>
                <a:latin typeface="Corbel" panose="020B0503020204020204" pitchFamily="34" charset="0"/>
              </a:rPr>
              <a:t>What We Additionally Learned from the Department of Mental Health (DMH) &amp; MassHealth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AC1D65-2C05-6F1B-BC75-3D74B9FBA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33" y="1373489"/>
            <a:ext cx="1401684" cy="6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5C9924B-7A00-DFD1-CA86-9AAED14CB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08" y="1350724"/>
            <a:ext cx="1651984" cy="6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843F87-3DAF-D557-533F-469136263974}"/>
              </a:ext>
            </a:extLst>
          </p:cNvPr>
          <p:cNvSpPr txBox="1"/>
          <p:nvPr/>
        </p:nvSpPr>
        <p:spPr>
          <a:xfrm>
            <a:off x="254001" y="2048564"/>
            <a:ext cx="60325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23467"/>
                </a:solidFill>
                <a:latin typeface="Corbel" panose="020B0503020204020204" pitchFamily="34" charset="0"/>
              </a:rPr>
              <a:t>DMH staff encounter possible or emerging dementia across multiple settings, often </a:t>
            </a:r>
            <a:r>
              <a:rPr lang="en-US" sz="1400" b="1" i="1" dirty="0">
                <a:solidFill>
                  <a:srgbClr val="023467"/>
                </a:solidFill>
                <a:latin typeface="Corbel" panose="020B0503020204020204" pitchFamily="34" charset="0"/>
              </a:rPr>
              <a:t>before a formal diagnosis is made</a:t>
            </a:r>
            <a:r>
              <a:rPr lang="en-US" sz="1400" dirty="0">
                <a:solidFill>
                  <a:srgbClr val="023467"/>
                </a:solidFill>
                <a:latin typeface="Corbel" panose="020B0503020204020204" pitchFamily="34" charset="0"/>
              </a:rPr>
              <a:t>:</a:t>
            </a:r>
            <a:br>
              <a:rPr lang="en-US" sz="1400" dirty="0">
                <a:latin typeface="Corbel" panose="020B0503020204020204" pitchFamily="34" charset="0"/>
              </a:rPr>
            </a:br>
            <a:endParaRPr lang="en-US" sz="14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Community Clinical Services &amp; Case Management - </a:t>
            </a:r>
            <a:r>
              <a:rPr lang="en-US" sz="1400" dirty="0">
                <a:latin typeface="Corbel" panose="020B0503020204020204" pitchFamily="34" charset="0"/>
              </a:rPr>
              <a:t>Early cognitive changes noticed during routine contact.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Community-Based Flexible Supports (CBFS) - </a:t>
            </a:r>
            <a:r>
              <a:rPr lang="en-US" sz="1400" dirty="0">
                <a:latin typeface="Corbel" panose="020B0503020204020204" pitchFamily="34" charset="0"/>
              </a:rPr>
              <a:t>Support staff identify behavioral shifts or unsafe actions that may reflect dementia.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Nursing Facilities &amp; Behavioral Management Units - </a:t>
            </a:r>
            <a:r>
              <a:rPr lang="en-US" sz="1400" dirty="0">
                <a:latin typeface="Corbel" panose="020B0503020204020204" pitchFamily="34" charset="0"/>
              </a:rPr>
              <a:t>Dementia signs appear among older residents with SMI; NFs report difficulty managing overlap.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Nursing Facility Pre-Admission Screening and PASRR Reviews - </a:t>
            </a:r>
            <a:r>
              <a:rPr lang="en-US" sz="1400" dirty="0">
                <a:latin typeface="Corbel" panose="020B0503020204020204" pitchFamily="34" charset="0"/>
              </a:rPr>
              <a:t>Natural cross-agency touchpoint where dementia concerns are often noted but may not lead to diagnosis; strong opportunity for collaboration.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Inpatient, Crisis, Medical Clearance Settings - </a:t>
            </a:r>
            <a:r>
              <a:rPr lang="en-US" sz="1400" dirty="0">
                <a:latin typeface="Corbel" panose="020B0503020204020204" pitchFamily="34" charset="0"/>
              </a:rPr>
              <a:t>Medical clearance may surface cognitive impairment, but dementia screening not systematically included.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Family &amp; Caregiver Conversations - </a:t>
            </a:r>
            <a:r>
              <a:rPr lang="en-US" sz="1400" dirty="0">
                <a:latin typeface="Corbel" panose="020B0503020204020204" pitchFamily="34" charset="0"/>
              </a:rPr>
              <a:t>Collateral discussions reveal functional decline or safety concerns that differ from prior mental health presentations.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Provider &amp; Residential Program Consultations - </a:t>
            </a:r>
            <a:r>
              <a:rPr lang="en-US" sz="1400" dirty="0">
                <a:latin typeface="Corbel" panose="020B0503020204020204" pitchFamily="34" charset="0"/>
              </a:rPr>
              <a:t>Programs frequently seek DMH guidance when observing new cognitive symptoms among older adults.</a:t>
            </a:r>
            <a:endParaRPr lang="en-US" sz="1600" b="1" dirty="0">
              <a:latin typeface="Corbel" panose="020B05030202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B9821B-F761-EF83-CF95-F24C250EF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6456150" y="1333578"/>
            <a:ext cx="0" cy="55244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2346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29C806-EA84-3F6F-AF62-19FE1C744EFF}"/>
              </a:ext>
            </a:extLst>
          </p:cNvPr>
          <p:cNvSpPr txBox="1"/>
          <p:nvPr/>
        </p:nvSpPr>
        <p:spPr>
          <a:xfrm>
            <a:off x="6547341" y="2048564"/>
            <a:ext cx="539065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23467"/>
                </a:solidFill>
                <a:latin typeface="Corbel" panose="020B0503020204020204" pitchFamily="34" charset="0"/>
              </a:rPr>
              <a:t>MassHealth encounters and supports individuals with dementia across managed care, waiver, and institutional settings, primarily through payment mechanisms:</a:t>
            </a:r>
            <a:br>
              <a:rPr lang="en-US" sz="1400" dirty="0">
                <a:latin typeface="Corbel" panose="020B0503020204020204" pitchFamily="34" charset="0"/>
              </a:rPr>
            </a:br>
            <a:endParaRPr lang="en-US" sz="14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Senior Care Options (SCO) &amp; Program for All-Inclusive Care for the Elderly (PACE) populations </a:t>
            </a:r>
            <a:r>
              <a:rPr lang="en-US" sz="1400" dirty="0">
                <a:latin typeface="Corbel" panose="020B0503020204020204" pitchFamily="34" charset="0"/>
              </a:rPr>
              <a:t>– Serve individuals with dementia; SCO accounts for a population with dementia in their rating category development, driving population-health approaches and plan-level dementia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Payment strategies </a:t>
            </a:r>
            <a:r>
              <a:rPr lang="en-US" sz="1400" dirty="0">
                <a:latin typeface="Corbel" panose="020B0503020204020204" pitchFamily="34" charset="0"/>
              </a:rPr>
              <a:t>– Medicaid payment structures (e.g., AFC, GAFC, Nursing Facilities) can support providers serving members with behavioral complexity, which sometimes includes dementia-related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Frail Elder Waiver supports </a:t>
            </a:r>
            <a:r>
              <a:rPr lang="en-US" sz="1400" dirty="0">
                <a:latin typeface="Corbel" panose="020B0503020204020204" pitchFamily="34" charset="0"/>
              </a:rPr>
              <a:t>– Includes Alzheimer’s/Dementia Coaching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Care coordination touchpoints </a:t>
            </a:r>
            <a:r>
              <a:rPr lang="en-US" sz="1400" dirty="0">
                <a:latin typeface="Corbel" panose="020B0503020204020204" pitchFamily="34" charset="0"/>
              </a:rPr>
              <a:t>– Cognitive concerns are often identified through primary care, care management, and behavioral health assessments, though screening is not systematic.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Corbel" panose="020B0503020204020204" pitchFamily="34" charset="0"/>
              </a:rPr>
              <a:t>Gap identified </a:t>
            </a:r>
            <a:r>
              <a:rPr lang="en-US" sz="1400" dirty="0">
                <a:latin typeface="Corbel" panose="020B0503020204020204" pitchFamily="34" charset="0"/>
              </a:rPr>
              <a:t>– While need is well recognized, there is no single, coordinated Medicaid dementia strategy; efforts are largely plan- or provider-driven.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9210BB-6419-B62B-9EB0-05F99D0D7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8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7D0A-6AFE-E127-FDEA-BF2D94ACF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ADC302A9-8822-6EE3-3602-3FB40421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C242034-6DE5-01C0-B18B-422EBDF36D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hangingPunct="1">
              <a:spcBef>
                <a:spcPct val="0"/>
              </a:spcBef>
              <a:spcAft>
                <a:spcPts val="70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Agency Survey and Interviews </a:t>
            </a:r>
            <a:r>
              <a:rPr lang="en-US" sz="2800" b="0" i="1" kern="1200" dirty="0">
                <a:latin typeface="Corbel" panose="020B0503020204020204" pitchFamily="34" charset="0"/>
                <a:cs typeface="Times New Roman" panose="02020603050405020304" pitchFamily="18" charset="0"/>
              </a:rPr>
              <a:t>(2 of 4)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4B8EA8-F300-1056-BA26-4866B9F3EA6D}"/>
              </a:ext>
            </a:extLst>
          </p:cNvPr>
          <p:cNvSpPr/>
          <p:nvPr/>
        </p:nvSpPr>
        <p:spPr bwMode="auto">
          <a:xfrm>
            <a:off x="0" y="934823"/>
            <a:ext cx="12192000" cy="398755"/>
          </a:xfrm>
          <a:prstGeom prst="rect">
            <a:avLst/>
          </a:prstGeom>
          <a:solidFill>
            <a:srgbClr val="0234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i="1" dirty="0">
                <a:solidFill>
                  <a:srgbClr val="FFC000"/>
                </a:solidFill>
                <a:latin typeface="Corbel" panose="020B0503020204020204" pitchFamily="34" charset="0"/>
              </a:rPr>
              <a:t>Common Challenges Identified Across DMH &amp; MassHealth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CD584-3E4B-6B4D-A4ED-A5A49436553B}"/>
              </a:ext>
            </a:extLst>
          </p:cNvPr>
          <p:cNvSpPr txBox="1"/>
          <p:nvPr/>
        </p:nvSpPr>
        <p:spPr>
          <a:xfrm>
            <a:off x="295274" y="1381203"/>
            <a:ext cx="11134726" cy="531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23467"/>
                </a:solidFill>
                <a:latin typeface="Corbel" panose="020B0503020204020204" pitchFamily="34" charset="0"/>
              </a:rPr>
              <a:t>Diagnostic complexity when mental illness is present</a:t>
            </a:r>
            <a:endParaRPr lang="en-US" sz="14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Dementia symptoms overlap with bipolar disorder, schizophrenia, depression, or medication side effects.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Difficult for staff and providers to determine whether </a:t>
            </a:r>
            <a:r>
              <a:rPr lang="en-US" sz="1400" i="1" dirty="0">
                <a:latin typeface="Corbel" panose="020B0503020204020204" pitchFamily="34" charset="0"/>
              </a:rPr>
              <a:t>primary mental health symptoms</a:t>
            </a:r>
            <a:r>
              <a:rPr lang="en-US" sz="1400" dirty="0">
                <a:latin typeface="Corbel" panose="020B0503020204020204" pitchFamily="34" charset="0"/>
              </a:rPr>
              <a:t> or </a:t>
            </a:r>
            <a:r>
              <a:rPr lang="en-US" sz="1400" i="1" dirty="0">
                <a:latin typeface="Corbel" panose="020B0503020204020204" pitchFamily="34" charset="0"/>
              </a:rPr>
              <a:t>early dementia</a:t>
            </a:r>
            <a:r>
              <a:rPr lang="en-US" sz="1400" dirty="0">
                <a:latin typeface="Corbel" panose="020B0503020204020204" pitchFamily="34" charset="0"/>
              </a:rPr>
              <a:t> are driving behaviors.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Individuals with serious mental illness (SMI) and co-occurring dementia present high diagnostic complexity and may require advanced clinical expertise.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Nursing facilities struggle to manage residents who have </a:t>
            </a:r>
            <a:r>
              <a:rPr lang="en-US" sz="1400" i="1" dirty="0">
                <a:latin typeface="Corbel" panose="020B0503020204020204" pitchFamily="34" charset="0"/>
              </a:rPr>
              <a:t>both</a:t>
            </a:r>
            <a:r>
              <a:rPr lang="en-US" sz="1400" dirty="0">
                <a:latin typeface="Corbel" panose="020B0503020204020204" pitchFamily="34" charset="0"/>
              </a:rPr>
              <a:t> dementia and serious mental illness (SMI) 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Staff often notice memory loss, behavioral changes, agitation, or increased care needs well before a formal diagnosis is made.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Cultural stigma persists — in some communities, </a:t>
            </a:r>
            <a:r>
              <a:rPr lang="en-US" sz="1400" i="1" dirty="0">
                <a:latin typeface="Corbel" panose="020B0503020204020204" pitchFamily="34" charset="0"/>
              </a:rPr>
              <a:t>dementia is more acceptable than mental illness</a:t>
            </a:r>
            <a:r>
              <a:rPr lang="en-US" sz="1400" dirty="0">
                <a:latin typeface="Corbel" panose="020B0503020204020204" pitchFamily="34" charset="0"/>
              </a:rPr>
              <a:t>, creating confusion and silence around both.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23467"/>
                </a:solidFill>
                <a:latin typeface="Corbel" panose="020B0503020204020204" pitchFamily="34" charset="0"/>
              </a:rPr>
              <a:t>Lack of frontline staff training for detection and screening, limited clinical confidence for diagnosing, and workforce constraints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DMH staff are </a:t>
            </a:r>
            <a:r>
              <a:rPr lang="en-US" sz="1400" i="1" dirty="0">
                <a:latin typeface="Corbel" panose="020B0503020204020204" pitchFamily="34" charset="0"/>
              </a:rPr>
              <a:t>not trained</a:t>
            </a:r>
            <a:r>
              <a:rPr lang="en-US" sz="1400" dirty="0">
                <a:latin typeface="Corbel" panose="020B0503020204020204" pitchFamily="34" charset="0"/>
              </a:rPr>
              <a:t> to identify early dementia signs, screen or manage behavioral symptoms when dementia is suspected.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Many providers lack knowledge to distinguish dementia from psychiatric conditions or normal aging.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PCPs lack training, time, and clinical confidence to assess and diagnose dementia, despite being well-positioned to do so for many patients, resulting in many referrals to neurologists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Current care models do not clearly differentiate which clinician type is appropriate based on diagnostic complexity, leading to bottlenecks.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23467"/>
                </a:solidFill>
                <a:latin typeface="Corbel" panose="020B0503020204020204" pitchFamily="34" charset="0"/>
              </a:rPr>
              <a:t>System barriers to consistent screening</a:t>
            </a:r>
            <a:endParaRPr lang="en-US" sz="14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Dementia screening not integrated into standard processes.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Limited access to neurologists, psychiatrists, and coordinated medical review 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Supports and assessments vary widely; current efforts are case-by-case rather than systemic.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23467"/>
                </a:solidFill>
                <a:latin typeface="Corbel" panose="020B0503020204020204" pitchFamily="34" charset="0"/>
              </a:rPr>
              <a:t>Caregiver gaps remain significant</a:t>
            </a:r>
            <a:endParaRPr lang="en-US" sz="14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Families lack training on managing behavioral changes, especially when combined with mental health symptoms.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Safety concerns are high; caregivers often “push through” until crisis.</a:t>
            </a:r>
          </a:p>
          <a:p>
            <a:pPr marL="628650" lvl="1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Caregivers have limited awareness of respite or behavioral supports that could help.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FCDD3-9A46-ACB0-FF6C-1841647A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5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AB1E1-BED4-F989-D064-819087F3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B9252F6-6854-34EC-D6DA-B5862373BE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hangingPunct="1">
              <a:spcBef>
                <a:spcPct val="0"/>
              </a:spcBef>
              <a:spcAft>
                <a:spcPts val="70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Agency Survey and Interviews </a:t>
            </a:r>
            <a:r>
              <a:rPr lang="en-US" sz="2800" b="0" i="1" kern="1200" dirty="0">
                <a:latin typeface="Corbel" panose="020B0503020204020204" pitchFamily="34" charset="0"/>
                <a:cs typeface="Times New Roman" panose="02020603050405020304" pitchFamily="18" charset="0"/>
              </a:rPr>
              <a:t>(3 of 4)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079E2-F21C-E7B2-87BD-29655E8EB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477" y="1814260"/>
            <a:ext cx="9885045" cy="250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b="1" kern="100" dirty="0">
                <a:latin typeface="Corbel" panose="020B0503020204020204" pitchFamily="34" charset="0"/>
              </a:rPr>
              <a:t>All</a:t>
            </a:r>
            <a:r>
              <a:rPr lang="en-US" kern="100" dirty="0">
                <a:latin typeface="Corbel" panose="020B0503020204020204" pitchFamily="34" charset="0"/>
              </a:rPr>
              <a:t> </a:t>
            </a:r>
            <a:r>
              <a:rPr lang="en-US" b="1" kern="100" dirty="0">
                <a:latin typeface="Corbel" panose="020B0503020204020204" pitchFamily="34" charset="0"/>
              </a:rPr>
              <a:t>interact</a:t>
            </a:r>
            <a:r>
              <a:rPr lang="en-US" kern="100" dirty="0">
                <a:latin typeface="Corbel" panose="020B0503020204020204" pitchFamily="34" charset="0"/>
              </a:rPr>
              <a:t> with people who may have </a:t>
            </a:r>
            <a:r>
              <a:rPr lang="en-US" b="1" kern="100" dirty="0">
                <a:latin typeface="Corbel" panose="020B0503020204020204" pitchFamily="34" charset="0"/>
              </a:rPr>
              <a:t>undiagnosed dementia</a:t>
            </a:r>
          </a:p>
          <a:p>
            <a:pPr marL="800100" lvl="1" indent="-342900"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altLang="en-US" b="1" kern="100" dirty="0">
                <a:latin typeface="Corbel" panose="020B0503020204020204" pitchFamily="34" charset="0"/>
              </a:rPr>
              <a:t>Other conditions </a:t>
            </a:r>
            <a:r>
              <a:rPr lang="en-US" altLang="en-US" kern="100" dirty="0">
                <a:latin typeface="Corbel" panose="020B0503020204020204" pitchFamily="34" charset="0"/>
              </a:rPr>
              <a:t>sometimes </a:t>
            </a:r>
            <a:r>
              <a:rPr lang="en-US" altLang="en-US" b="1" kern="100" dirty="0">
                <a:latin typeface="Corbel" panose="020B0503020204020204" pitchFamily="34" charset="0"/>
              </a:rPr>
              <a:t>mask signs of dementia</a:t>
            </a:r>
          </a:p>
          <a:p>
            <a:pPr marL="800100" lvl="1" indent="-342900"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  <a:tabLst>
                <a:tab pos="742950" algn="l"/>
                <a:tab pos="800100" algn="l"/>
              </a:tabLst>
            </a:pPr>
            <a:r>
              <a:rPr lang="en-US" kern="100" dirty="0">
                <a:latin typeface="Corbel" panose="020B0503020204020204" pitchFamily="34" charset="0"/>
              </a:rPr>
              <a:t>Frontline and information &amp; referral staff sometimes </a:t>
            </a:r>
            <a:r>
              <a:rPr lang="en-US" b="1" kern="100" dirty="0">
                <a:latin typeface="Corbel" panose="020B0503020204020204" pitchFamily="34" charset="0"/>
              </a:rPr>
              <a:t>notice possible dementia</a:t>
            </a:r>
          </a:p>
          <a:p>
            <a:pPr marL="800100" lvl="1" indent="-342900"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  <a:tabLst>
                <a:tab pos="742950" algn="l"/>
                <a:tab pos="800100" algn="l"/>
              </a:tabLst>
            </a:pPr>
            <a:r>
              <a:rPr lang="en-US" kern="100" dirty="0">
                <a:latin typeface="Corbel" panose="020B0503020204020204" pitchFamily="34" charset="0"/>
              </a:rPr>
              <a:t>Some </a:t>
            </a:r>
            <a:r>
              <a:rPr lang="en-US" b="1" kern="100" dirty="0">
                <a:latin typeface="Corbel" panose="020B0503020204020204" pitchFamily="34" charset="0"/>
              </a:rPr>
              <a:t>aren’t sure what to say </a:t>
            </a:r>
            <a:r>
              <a:rPr lang="en-US" kern="100" dirty="0">
                <a:latin typeface="Corbel" panose="020B0503020204020204" pitchFamily="34" charset="0"/>
              </a:rPr>
              <a:t>to a person or family </a:t>
            </a:r>
            <a:r>
              <a:rPr lang="en-US" b="1" kern="100" dirty="0">
                <a:latin typeface="Corbel" panose="020B0503020204020204" pitchFamily="34" charset="0"/>
              </a:rPr>
              <a:t>when dementia is suspected</a:t>
            </a:r>
            <a:r>
              <a:rPr lang="en-US" kern="100" dirty="0">
                <a:latin typeface="Corbel" panose="020B0503020204020204" pitchFamily="34" charset="0"/>
              </a:rPr>
              <a:t>. </a:t>
            </a:r>
          </a:p>
          <a:p>
            <a:pPr marL="800100" lvl="1" indent="-342900">
              <a:spcAft>
                <a:spcPts val="2000"/>
              </a:spcAft>
              <a:buSzPct val="75000"/>
              <a:buFont typeface="Arial" panose="020B0604020202020204" pitchFamily="34" charset="0"/>
              <a:buChar char="•"/>
              <a:tabLst>
                <a:tab pos="742950" algn="l"/>
                <a:tab pos="800100" algn="l"/>
              </a:tabLst>
            </a:pPr>
            <a:r>
              <a:rPr lang="en-US" kern="100" dirty="0">
                <a:latin typeface="Corbel" panose="020B0503020204020204" pitchFamily="34" charset="0"/>
              </a:rPr>
              <a:t>All expressed a strong </a:t>
            </a:r>
            <a:r>
              <a:rPr lang="en-US" b="1" kern="100" dirty="0">
                <a:latin typeface="Corbel" panose="020B0503020204020204" pitchFamily="34" charset="0"/>
              </a:rPr>
              <a:t>need for greater awareness of dementia symptoms and services</a:t>
            </a:r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65129864-4D8C-761D-C7C0-9ED41CC47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380" y="1663699"/>
            <a:ext cx="685801" cy="685801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D2BC2926-77BE-0DD4-AB0E-EB179FEC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680" y="2206624"/>
            <a:ext cx="685801" cy="685801"/>
          </a:xfrm>
          <a:prstGeom prst="rect">
            <a:avLst/>
          </a:prstGeom>
        </p:spPr>
      </p:pic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9FAF69A0-B8AD-0075-7A19-57702E43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6680" y="2733674"/>
            <a:ext cx="685801" cy="685801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9E899792-6F7F-8777-C6E1-E8702B28C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7155" y="3273424"/>
            <a:ext cx="685801" cy="685801"/>
          </a:xfrm>
          <a:prstGeom prst="rect">
            <a:avLst/>
          </a:prstGeom>
        </p:spPr>
      </p:pic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AD238B8C-15F8-CA8A-20B6-6F6303E0A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9855" y="3787774"/>
            <a:ext cx="685801" cy="685801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BD957310-E656-533C-EF8E-5C81D056B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C4F0E84-35C1-EC2F-695D-9C027D0FE8E3}"/>
              </a:ext>
            </a:extLst>
          </p:cNvPr>
          <p:cNvSpPr/>
          <p:nvPr/>
        </p:nvSpPr>
        <p:spPr bwMode="auto">
          <a:xfrm>
            <a:off x="0" y="934823"/>
            <a:ext cx="12192000" cy="398755"/>
          </a:xfrm>
          <a:prstGeom prst="rect">
            <a:avLst/>
          </a:prstGeom>
          <a:solidFill>
            <a:srgbClr val="0234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i="1" dirty="0">
                <a:solidFill>
                  <a:srgbClr val="FFC000"/>
                </a:solidFill>
                <a:latin typeface="Corbel" panose="020B0503020204020204" pitchFamily="34" charset="0"/>
              </a:rPr>
              <a:t>Key Findings</a:t>
            </a:r>
          </a:p>
        </p:txBody>
      </p:sp>
    </p:spTree>
    <p:extLst>
      <p:ext uri="{BB962C8B-B14F-4D97-AF65-F5344CB8AC3E}">
        <p14:creationId xmlns:p14="http://schemas.microsoft.com/office/powerpoint/2010/main" val="297604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A9136-BE09-876E-0D95-A4C12FB55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AA9C8402-8A27-8433-665A-57427CF08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CA1018-F646-ADB3-576C-4E13C13C77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hangingPunct="1">
              <a:spcBef>
                <a:spcPct val="0"/>
              </a:spcBef>
              <a:spcAft>
                <a:spcPts val="70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Agency Survey and Interviews </a:t>
            </a:r>
            <a:r>
              <a:rPr lang="en-US" sz="2800" b="0" i="1" kern="1200" dirty="0">
                <a:latin typeface="Corbel" panose="020B0503020204020204" pitchFamily="34" charset="0"/>
                <a:cs typeface="Times New Roman" panose="02020603050405020304" pitchFamily="18" charset="0"/>
              </a:rPr>
              <a:t>(4 of 4)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D0D641-BAE4-054F-228E-0F2BAA4D305A}"/>
              </a:ext>
            </a:extLst>
          </p:cNvPr>
          <p:cNvSpPr/>
          <p:nvPr/>
        </p:nvSpPr>
        <p:spPr bwMode="auto">
          <a:xfrm>
            <a:off x="0" y="934823"/>
            <a:ext cx="12192000" cy="398755"/>
          </a:xfrm>
          <a:prstGeom prst="rect">
            <a:avLst/>
          </a:prstGeom>
          <a:solidFill>
            <a:srgbClr val="0234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i="1" dirty="0">
                <a:solidFill>
                  <a:srgbClr val="FFC000"/>
                </a:solidFill>
                <a:latin typeface="Corbel" panose="020B0503020204020204" pitchFamily="34" charset="0"/>
              </a:rPr>
              <a:t>Opportunities Highlighted for the State Plan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F6E7E8-CA5D-4780-B0EB-AF27EA6C6FAA}"/>
              </a:ext>
            </a:extLst>
          </p:cNvPr>
          <p:cNvSpPr txBox="1"/>
          <p:nvPr/>
        </p:nvSpPr>
        <p:spPr>
          <a:xfrm>
            <a:off x="452437" y="1619666"/>
            <a:ext cx="1128712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600" b="1" dirty="0">
                <a:solidFill>
                  <a:srgbClr val="023467"/>
                </a:solidFill>
                <a:latin typeface="Corbel" panose="020B0503020204020204" pitchFamily="34" charset="0"/>
              </a:rPr>
              <a:t>Build Systemwide Screening &amp; Diagnostic Pathways</a:t>
            </a:r>
            <a:endParaRPr lang="en-US" sz="16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Incorporate dementia/neurocognitive screening into </a:t>
            </a:r>
            <a:r>
              <a:rPr lang="en-US" sz="1400" b="1" dirty="0">
                <a:latin typeface="Corbel" panose="020B0503020204020204" pitchFamily="34" charset="0"/>
              </a:rPr>
              <a:t>medical clearance</a:t>
            </a:r>
            <a:r>
              <a:rPr lang="en-US" sz="1400" dirty="0">
                <a:latin typeface="Corbel" panose="020B0503020204020204" pitchFamily="34" charset="0"/>
              </a:rPr>
              <a:t>, PASRR, and other routinely used review processes.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Strengthen collaboration between </a:t>
            </a:r>
            <a:r>
              <a:rPr lang="en-US" sz="1400" b="1" dirty="0">
                <a:latin typeface="Corbel" panose="020B0503020204020204" pitchFamily="34" charset="0"/>
              </a:rPr>
              <a:t>psychiatry, neurology, and primary care</a:t>
            </a:r>
            <a:r>
              <a:rPr lang="en-US" sz="1400" dirty="0">
                <a:latin typeface="Corbel" panose="020B0503020204020204" pitchFamily="34" charset="0"/>
              </a:rPr>
              <a:t>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Develop clear guidance for distinguishing dementia from mental illness or medication effects.</a:t>
            </a:r>
            <a:br>
              <a:rPr lang="en-US" sz="1400" dirty="0">
                <a:latin typeface="Corbel" panose="020B0503020204020204" pitchFamily="34" charset="0"/>
              </a:rPr>
            </a:br>
            <a:endParaRPr lang="en-US" sz="1400" dirty="0">
              <a:latin typeface="Corbel" panose="020B05030202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b="1" dirty="0">
                <a:solidFill>
                  <a:srgbClr val="023467"/>
                </a:solidFill>
                <a:latin typeface="Corbel" panose="020B0503020204020204" pitchFamily="34" charset="0"/>
              </a:rPr>
              <a:t>Invest in Workforce Training Across Mental Health, NF, and Community Settings</a:t>
            </a:r>
            <a:endParaRPr lang="en-US" sz="16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Provide training for direct care staff, clinicians, case managers, and NF staff on early signs of dementia—especially when SMI is also present.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Create modules on managing co-occurring dementia and mental health behaviors.</a:t>
            </a:r>
            <a:br>
              <a:rPr lang="en-US" sz="1400" dirty="0">
                <a:latin typeface="Corbel" panose="020B0503020204020204" pitchFamily="34" charset="0"/>
              </a:rPr>
            </a:br>
            <a:endParaRPr lang="en-US" sz="1400" dirty="0">
              <a:latin typeface="Corbel" panose="020B05030202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b="1" dirty="0">
                <a:solidFill>
                  <a:srgbClr val="023467"/>
                </a:solidFill>
                <a:latin typeface="Corbel" panose="020B0503020204020204" pitchFamily="34" charset="0"/>
              </a:rPr>
              <a:t>Leverage Existing Cross-Agency Structures</a:t>
            </a:r>
            <a:endParaRPr lang="en-US" sz="16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Use </a:t>
            </a:r>
            <a:r>
              <a:rPr lang="en-US" sz="1400" b="1" dirty="0">
                <a:latin typeface="Corbel" panose="020B0503020204020204" pitchFamily="34" charset="0"/>
              </a:rPr>
              <a:t>PASRR</a:t>
            </a:r>
            <a:r>
              <a:rPr lang="en-US" sz="1400" dirty="0">
                <a:latin typeface="Corbel" panose="020B0503020204020204" pitchFamily="34" charset="0"/>
              </a:rPr>
              <a:t>, NFTT teams, and behavioral health collaboratives as shared platforms for early detection, training, and care-planning improvements.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Strengthen MassHealth–DMH–AGE alignment on dementia pathways.</a:t>
            </a:r>
            <a:br>
              <a:rPr lang="en-US" sz="1400" dirty="0">
                <a:latin typeface="Corbel" panose="020B0503020204020204" pitchFamily="34" charset="0"/>
              </a:rPr>
            </a:br>
            <a:endParaRPr lang="en-US" sz="1400" dirty="0">
              <a:latin typeface="Corbel" panose="020B05030202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b="1" dirty="0">
                <a:solidFill>
                  <a:srgbClr val="023467"/>
                </a:solidFill>
                <a:latin typeface="Corbel" panose="020B0503020204020204" pitchFamily="34" charset="0"/>
              </a:rPr>
              <a:t>Expand Caregiver Supports</a:t>
            </a:r>
            <a:endParaRPr lang="en-US" sz="16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Increase respite capacity and ensure caregivers supporting individuals with both dementia and mental illness can access training, behavioral strategies, and navigation support.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Explore partnerships with </a:t>
            </a:r>
            <a:r>
              <a:rPr lang="en-US" sz="1400" b="1" dirty="0">
                <a:latin typeface="Corbel" panose="020B0503020204020204" pitchFamily="34" charset="0"/>
              </a:rPr>
              <a:t>Older Adult Behavioral Health Collaborative, NAMI</a:t>
            </a:r>
            <a:r>
              <a:rPr lang="en-US" sz="1400" dirty="0">
                <a:latin typeface="Corbel" panose="020B0503020204020204" pitchFamily="34" charset="0"/>
              </a:rPr>
              <a:t>, and culturally specific organizations.</a:t>
            </a:r>
            <a:br>
              <a:rPr lang="en-US" sz="1400" dirty="0">
                <a:latin typeface="Corbel" panose="020B0503020204020204" pitchFamily="34" charset="0"/>
              </a:rPr>
            </a:br>
            <a:endParaRPr lang="en-US" sz="1400" dirty="0">
              <a:latin typeface="Corbel" panose="020B05030202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600" b="1" dirty="0">
                <a:solidFill>
                  <a:srgbClr val="023467"/>
                </a:solidFill>
                <a:latin typeface="Corbel" panose="020B0503020204020204" pitchFamily="34" charset="0"/>
              </a:rPr>
              <a:t>Strengthen Provider Education &amp; Communication Tools</a:t>
            </a:r>
            <a:endParaRPr lang="en-US" sz="16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Corbel" panose="020B0503020204020204" pitchFamily="34" charset="0"/>
              </a:rPr>
              <a:t>Develop simple guides for differentiating dementia from psychiatric symptoms.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62811-F0F2-C3A2-AA58-3EC4ED176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86AF59-BACB-672A-59C7-B42AFDE05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278608-BD49-ABA5-7B4C-917D07DA1B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Strategies to Consider for ADRD State Plan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96E06-0A10-F0C7-BB7C-6330BA41E623}"/>
              </a:ext>
            </a:extLst>
          </p:cNvPr>
          <p:cNvSpPr txBox="1"/>
          <p:nvPr/>
        </p:nvSpPr>
        <p:spPr>
          <a:xfrm>
            <a:off x="683894" y="1102578"/>
            <a:ext cx="11127105" cy="616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1600" b="1" u="sng" dirty="0">
                <a:latin typeface="Corbel" panose="020B0503020204020204" pitchFamily="34" charset="0"/>
              </a:rPr>
              <a:t>Training</a:t>
            </a:r>
            <a:r>
              <a:rPr lang="en-US" sz="1600" dirty="0">
                <a:latin typeface="Corbel" panose="020B0503020204020204" pitchFamily="34" charset="0"/>
              </a:rPr>
              <a:t> - Frontline &amp; information and Referral staff: early recognition, support, services, benefits of early detection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US" sz="1600" b="1" u="sng" dirty="0">
                <a:latin typeface="Corbel" panose="020B0503020204020204" pitchFamily="34" charset="0"/>
              </a:rPr>
              <a:t>Joint Outreach</a:t>
            </a:r>
            <a:r>
              <a:rPr lang="en-US" sz="1600" u="sng" dirty="0">
                <a:latin typeface="Corbel" panose="020B0503020204020204" pitchFamily="34" charset="0"/>
              </a:rPr>
              <a:t> </a:t>
            </a:r>
            <a:r>
              <a:rPr lang="en-US" sz="1600" dirty="0">
                <a:latin typeface="Corbel" panose="020B0503020204020204" pitchFamily="34" charset="0"/>
              </a:rPr>
              <a:t>- With Alzheimer’s Association &amp; AGE:</a:t>
            </a:r>
          </a:p>
          <a:p>
            <a:pPr marL="514350">
              <a:spcAft>
                <a:spcPts val="800"/>
              </a:spcAft>
            </a:pPr>
            <a:r>
              <a:rPr lang="en-US" sz="1600" dirty="0">
                <a:latin typeface="Corbel" panose="020B0503020204020204" pitchFamily="34" charset="0"/>
              </a:rPr>
              <a:t>• 	State agency staff at trainings/meetings</a:t>
            </a:r>
          </a:p>
          <a:p>
            <a:pPr marL="514350">
              <a:spcAft>
                <a:spcPts val="800"/>
              </a:spcAft>
            </a:pPr>
            <a:r>
              <a:rPr lang="en-US" sz="1600" dirty="0">
                <a:latin typeface="Corbel" panose="020B0503020204020204" pitchFamily="34" charset="0"/>
              </a:rPr>
              <a:t>• 	Senior center staff at conferences</a:t>
            </a:r>
          </a:p>
          <a:p>
            <a:pPr marL="514350">
              <a:spcAft>
                <a:spcPts val="800"/>
              </a:spcAft>
            </a:pPr>
            <a:r>
              <a:rPr lang="en-US" sz="1600" dirty="0">
                <a:latin typeface="Corbel" panose="020B0503020204020204" pitchFamily="34" charset="0"/>
              </a:rPr>
              <a:t>• 	Public at senior centers, faith communities, gatherings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3"/>
            </a:pPr>
            <a:r>
              <a:rPr lang="en-US" sz="1600" b="1" u="sng" dirty="0">
                <a:latin typeface="Corbel" panose="020B0503020204020204" pitchFamily="34" charset="0"/>
              </a:rPr>
              <a:t>Service Connections</a:t>
            </a:r>
            <a:r>
              <a:rPr lang="en-US" sz="1600" u="sng" dirty="0">
                <a:latin typeface="Corbel" panose="020B0503020204020204" pitchFamily="34" charset="0"/>
              </a:rPr>
              <a:t> </a:t>
            </a:r>
            <a:r>
              <a:rPr lang="en-US" sz="1600" dirty="0">
                <a:latin typeface="Corbel" panose="020B0503020204020204" pitchFamily="34" charset="0"/>
              </a:rPr>
              <a:t>- Share information through existing touchpoints, Meals on Wheels and Senior Centers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3"/>
            </a:pPr>
            <a:r>
              <a:rPr lang="en-US" sz="1600" b="1" u="sng" dirty="0">
                <a:latin typeface="Corbel" panose="020B0503020204020204" pitchFamily="34" charset="0"/>
              </a:rPr>
              <a:t>PCP Connections </a:t>
            </a:r>
            <a:r>
              <a:rPr lang="en-US" sz="1600" b="1" dirty="0">
                <a:latin typeface="Corbel" panose="020B0503020204020204" pitchFamily="34" charset="0"/>
              </a:rPr>
              <a:t>-</a:t>
            </a:r>
            <a:r>
              <a:rPr lang="en-US" sz="1600" dirty="0">
                <a:latin typeface="Corbel" panose="020B0503020204020204" pitchFamily="34" charset="0"/>
              </a:rPr>
              <a:t> Provide PCPs with resources about early detection and services.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5"/>
            </a:pPr>
            <a:r>
              <a:rPr lang="en-US" sz="1600" b="1" u="sng" dirty="0">
                <a:latin typeface="Corbel" panose="020B0503020204020204" pitchFamily="34" charset="0"/>
              </a:rPr>
              <a:t>Outreach Material</a:t>
            </a:r>
            <a:r>
              <a:rPr lang="en-US" sz="1600" b="1" dirty="0">
                <a:latin typeface="Corbel" panose="020B0503020204020204" pitchFamily="34" charset="0"/>
              </a:rPr>
              <a:t>s - </a:t>
            </a:r>
            <a:r>
              <a:rPr lang="en-US" sz="1600" dirty="0">
                <a:latin typeface="Corbel" panose="020B0503020204020204" pitchFamily="34" charset="0"/>
              </a:rPr>
              <a:t>Develop simple, user-friendly step-by-step guides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5"/>
            </a:pPr>
            <a:r>
              <a:rPr lang="en-US" sz="1600" b="1" u="sng" dirty="0">
                <a:latin typeface="Corbel" panose="020B0503020204020204" pitchFamily="34" charset="0"/>
              </a:rPr>
              <a:t>MassOptions </a:t>
            </a:r>
            <a:r>
              <a:rPr lang="en-US" sz="1600" b="1" dirty="0">
                <a:latin typeface="Corbel" panose="020B0503020204020204" pitchFamily="34" charset="0"/>
              </a:rPr>
              <a:t>- </a:t>
            </a:r>
            <a:r>
              <a:rPr lang="en-US" sz="1600" dirty="0">
                <a:latin typeface="Corbel" panose="020B0503020204020204" pitchFamily="34" charset="0"/>
              </a:rPr>
              <a:t>Explore approaches to encourage early detection in redesign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5"/>
            </a:pPr>
            <a:r>
              <a:rPr lang="en-US" sz="1600" b="1" u="sng" dirty="0">
                <a:latin typeface="Corbel" panose="020B0503020204020204" pitchFamily="34" charset="0"/>
              </a:rPr>
              <a:t>Respite</a:t>
            </a:r>
            <a:r>
              <a:rPr lang="en-US" sz="1600" b="1" dirty="0">
                <a:latin typeface="Corbel" panose="020B0503020204020204" pitchFamily="34" charset="0"/>
              </a:rPr>
              <a:t> - </a:t>
            </a:r>
            <a:r>
              <a:rPr lang="en-US" sz="1600" dirty="0">
                <a:latin typeface="Corbel" panose="020B0503020204020204" pitchFamily="34" charset="0"/>
              </a:rPr>
              <a:t>Identify opportunities to expand respite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r>
              <a:rPr lang="en-US" sz="1600" b="1" u="sng" dirty="0">
                <a:latin typeface="Corbel" panose="020B0503020204020204" pitchFamily="34" charset="0"/>
              </a:rPr>
              <a:t>Regular Cadence</a:t>
            </a:r>
            <a:r>
              <a:rPr lang="en-US" sz="1600" b="1" dirty="0">
                <a:latin typeface="Corbel" panose="020B0503020204020204" pitchFamily="34" charset="0"/>
              </a:rPr>
              <a:t> - </a:t>
            </a:r>
            <a:r>
              <a:rPr lang="en-US" sz="1600" dirty="0">
                <a:latin typeface="Corbel" panose="020B0503020204020204" pitchFamily="34" charset="0"/>
              </a:rPr>
              <a:t>Promote trainings and resources more often and at a regular cadence with repeated reminders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r>
              <a:rPr lang="en-US" sz="1600" b="1" u="sng" dirty="0">
                <a:latin typeface="Corbel" panose="020B0503020204020204" pitchFamily="34" charset="0"/>
              </a:rPr>
              <a:t>Hopeful Stories</a:t>
            </a:r>
            <a:r>
              <a:rPr lang="en-US" sz="1600" b="1" dirty="0">
                <a:latin typeface="Corbel" panose="020B0503020204020204" pitchFamily="34" charset="0"/>
              </a:rPr>
              <a:t> - </a:t>
            </a:r>
            <a:r>
              <a:rPr lang="en-US" sz="1600" dirty="0">
                <a:latin typeface="Corbel" panose="020B0503020204020204" pitchFamily="34" charset="0"/>
              </a:rPr>
              <a:t>Share positive early diagnosis examples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10"/>
            </a:pPr>
            <a:r>
              <a:rPr lang="en-US" sz="1600" b="1" u="sng" dirty="0">
                <a:latin typeface="Corbel" panose="020B0503020204020204" pitchFamily="34" charset="0"/>
              </a:rPr>
              <a:t>Establish New Touchpoints</a:t>
            </a:r>
            <a:r>
              <a:rPr lang="en-US" sz="1600" b="1" dirty="0">
                <a:latin typeface="Corbel" panose="020B0503020204020204" pitchFamily="34" charset="0"/>
              </a:rPr>
              <a:t> - </a:t>
            </a:r>
            <a:r>
              <a:rPr lang="en-US" sz="1600" dirty="0">
                <a:latin typeface="Corbel" panose="020B0503020204020204" pitchFamily="34" charset="0"/>
              </a:rPr>
              <a:t>Place materials in food pantry bags; disseminate at meal programs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10"/>
            </a:pPr>
            <a:r>
              <a:rPr lang="en-US" sz="1600" b="1" u="sng" dirty="0">
                <a:latin typeface="Corbel" panose="020B0503020204020204" pitchFamily="34" charset="0"/>
              </a:rPr>
              <a:t>Physician/Senior Center Partnerships</a:t>
            </a:r>
            <a:r>
              <a:rPr lang="en-US" sz="1600" b="1" dirty="0">
                <a:latin typeface="Corbel" panose="020B0503020204020204" pitchFamily="34" charset="0"/>
              </a:rPr>
              <a:t> - </a:t>
            </a:r>
            <a:r>
              <a:rPr lang="en-US" sz="1600" dirty="0">
                <a:latin typeface="Corbel" panose="020B0503020204020204" pitchFamily="34" charset="0"/>
              </a:rPr>
              <a:t>Connect senior centers with physicians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10"/>
            </a:pPr>
            <a:r>
              <a:rPr lang="en-US" sz="1600" b="1" u="sng" dirty="0">
                <a:latin typeface="Corbel" panose="020B0503020204020204" pitchFamily="34" charset="0"/>
              </a:rPr>
              <a:t>Health Departments</a:t>
            </a:r>
            <a:r>
              <a:rPr lang="en-US" sz="1600" b="1" dirty="0">
                <a:latin typeface="Corbel" panose="020B0503020204020204" pitchFamily="34" charset="0"/>
              </a:rPr>
              <a:t> - </a:t>
            </a:r>
            <a:r>
              <a:rPr lang="en-US" sz="1600" dirty="0">
                <a:latin typeface="Corbel" panose="020B0503020204020204" pitchFamily="34" charset="0"/>
              </a:rPr>
              <a:t>Partner with local health departments to spread awareness of early signs, services, and supports, e.g., at vaccine clinics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 startAt="8"/>
            </a:pPr>
            <a:endParaRPr lang="en-US" sz="1600" dirty="0">
              <a:latin typeface="Corbel" panose="020B0503020204020204" pitchFamily="34" charset="0"/>
            </a:endParaRPr>
          </a:p>
          <a:p>
            <a:pPr marL="457200" indent="-457200">
              <a:spcAft>
                <a:spcPts val="800"/>
              </a:spcAft>
              <a:buFont typeface="+mj-lt"/>
              <a:buAutoNum type="arabicPeriod" startAt="3"/>
            </a:pPr>
            <a:endParaRPr lang="en-US" sz="1600" dirty="0">
              <a:latin typeface="Corbel" panose="020B0503020204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F8C13F9-66F1-8352-6013-0783C6E46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3733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620FD-55A6-DED8-9AF9-416A577D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A30B9A17-6214-966F-8978-7544A073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173605D-AB18-FB2E-38C1-1586DE6A34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Announcements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B181A-2F3E-7278-AD6F-16B568565721}"/>
              </a:ext>
            </a:extLst>
          </p:cNvPr>
          <p:cNvSpPr txBox="1"/>
          <p:nvPr/>
        </p:nvSpPr>
        <p:spPr>
          <a:xfrm>
            <a:off x="447675" y="1266825"/>
            <a:ext cx="11220450" cy="43704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3467"/>
                </a:solidFill>
                <a:latin typeface="Corbel" panose="020B0503020204020204" pitchFamily="34" charset="0"/>
              </a:rPr>
              <a:t>Alzheimer’s Advisory Council Support Team</a:t>
            </a:r>
            <a:br>
              <a:rPr lang="en-US" b="1">
                <a:solidFill>
                  <a:srgbClr val="023467"/>
                </a:solidFill>
                <a:latin typeface="Corbel" panose="020B0503020204020204" pitchFamily="34" charset="0"/>
              </a:rPr>
            </a:br>
            <a:endParaRPr lang="en-US" b="1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dk1"/>
                </a:solidFill>
                <a:latin typeface="Corbel" panose="020B0503020204020204" pitchFamily="34" charset="0"/>
              </a:rPr>
              <a:t>Whitney Moyer</a:t>
            </a:r>
            <a:r>
              <a:rPr lang="en-US" sz="1600">
                <a:solidFill>
                  <a:schemeClr val="dk1"/>
                </a:solidFill>
                <a:latin typeface="Corbel" panose="020B0503020204020204" pitchFamily="34" charset="0"/>
              </a:rPr>
              <a:t>, Chief Operating Officer &amp; Chair of Massachusetts Advisory Council on Alzheimer’s Disease and All Other Dementias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dk1"/>
                </a:solidFill>
                <a:latin typeface="Corbel" panose="020B0503020204020204" pitchFamily="34" charset="0"/>
              </a:rPr>
              <a:t>Elisha Goodman</a:t>
            </a:r>
            <a:r>
              <a:rPr lang="en-US" sz="1600">
                <a:solidFill>
                  <a:schemeClr val="dk1"/>
                </a:solidFill>
                <a:latin typeface="Corbel" panose="020B0503020204020204" pitchFamily="34" charset="0"/>
              </a:rPr>
              <a:t>, Special Projects Manager </a:t>
            </a:r>
            <a:br>
              <a:rPr lang="en-US" sz="1600">
                <a:solidFill>
                  <a:schemeClr val="dk1"/>
                </a:solidFill>
                <a:latin typeface="Corbel" panose="020B0503020204020204" pitchFamily="34" charset="0"/>
              </a:rPr>
            </a:br>
            <a:endParaRPr lang="en-US" sz="1600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23467"/>
                </a:solidFill>
                <a:latin typeface="Corbel" panose="020B0503020204020204" pitchFamily="34" charset="0"/>
              </a:rPr>
              <a:t>AGE ADRD Collaboration Team Members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>
              <a:solidFill>
                <a:schemeClr val="dk1"/>
              </a:solidFill>
              <a:latin typeface="Corbel" panose="020B0503020204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dk1"/>
                </a:solidFill>
                <a:latin typeface="Corbel" panose="020B0503020204020204" pitchFamily="34" charset="0"/>
              </a:rPr>
              <a:t>Bree Bernat Shems</a:t>
            </a:r>
            <a:r>
              <a:rPr lang="en-US" sz="1600">
                <a:solidFill>
                  <a:schemeClr val="dk1"/>
                </a:solidFill>
                <a:latin typeface="Corbel" panose="020B0503020204020204" pitchFamily="34" charset="0"/>
              </a:rPr>
              <a:t>, Senior Director of Policy, Strategy, and Innovation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dk1"/>
                </a:solidFill>
                <a:latin typeface="Corbel" panose="020B0503020204020204" pitchFamily="34" charset="0"/>
              </a:rPr>
              <a:t>Molly Evans</a:t>
            </a:r>
            <a:r>
              <a:rPr lang="en-US" sz="1600">
                <a:solidFill>
                  <a:schemeClr val="dk1"/>
                </a:solidFill>
                <a:latin typeface="Corbel" panose="020B0503020204020204" pitchFamily="34" charset="0"/>
              </a:rPr>
              <a:t>, Senior Manager, Strategic Programs &amp; Innovation with focus on Caregiver Supports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dk1"/>
                </a:solidFill>
                <a:latin typeface="Corbel" panose="020B0503020204020204" pitchFamily="34" charset="0"/>
              </a:rPr>
              <a:t>Deanna Mazina</a:t>
            </a:r>
            <a:r>
              <a:rPr lang="en-US" sz="1600">
                <a:solidFill>
                  <a:schemeClr val="dk1"/>
                </a:solidFill>
                <a:latin typeface="Corbel" panose="020B0503020204020204" pitchFamily="34" charset="0"/>
              </a:rPr>
              <a:t>, Director of Public Health Policy and Outreach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chemeClr val="dk1"/>
                </a:solidFill>
                <a:latin typeface="Corbel" panose="020B0503020204020204" pitchFamily="34" charset="0"/>
              </a:rPr>
              <a:t>Bonnie-May Shantz</a:t>
            </a:r>
            <a:r>
              <a:rPr lang="en-US" sz="1600">
                <a:solidFill>
                  <a:schemeClr val="dk1"/>
                </a:solidFill>
                <a:latin typeface="Corbel" panose="020B0503020204020204" pitchFamily="34" charset="0"/>
              </a:rPr>
              <a:t>, Policy Manager and Statewide Lead on the Age- and Dementia-Friendly Work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>
                <a:solidFill>
                  <a:schemeClr val="dk1"/>
                </a:solidFill>
                <a:latin typeface="Corbel" panose="020B0503020204020204" pitchFamily="34" charset="0"/>
              </a:rPr>
              <a:t>Plus: Elisha Goodman and Whitney Moyer</a:t>
            </a:r>
            <a:endParaRPr lang="en-US" i="1">
              <a:solidFill>
                <a:schemeClr val="dk1"/>
              </a:solidFill>
              <a:latin typeface="Corbel" panose="020B0503020204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E2BE3-DB5D-01F4-050D-099111C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01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BFBB-A268-07FC-95EF-2E8ED5A8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ABC6BCB0-B6D4-6898-4529-6DBAE8F89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83CA49D-5301-9C86-F7A5-A03F3788EE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Discussion: Council Member Perspectives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B08BC5F-3CD4-24E5-9FDC-FEA50511700E}"/>
              </a:ext>
            </a:extLst>
          </p:cNvPr>
          <p:cNvSpPr txBox="1"/>
          <p:nvPr/>
        </p:nvSpPr>
        <p:spPr>
          <a:xfrm>
            <a:off x="2359911" y="2443481"/>
            <a:ext cx="7472178" cy="1454437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ct val="100000"/>
              <a:defRPr/>
            </a:pPr>
            <a:r>
              <a:rPr lang="en-US" sz="2800" b="1" dirty="0">
                <a:solidFill>
                  <a:srgbClr val="000000"/>
                </a:solidFill>
                <a:latin typeface="Corbel"/>
                <a:cs typeface="Times New Roman"/>
              </a:rPr>
              <a:t>Round Robin Discussion</a:t>
            </a:r>
          </a:p>
          <a:p>
            <a:pPr algn="ctr" defTabSz="914400">
              <a:lnSpc>
                <a:spcPct val="107000"/>
              </a:lnSpc>
              <a:spcAft>
                <a:spcPts val="1000"/>
              </a:spcAft>
              <a:buClr>
                <a:srgbClr val="000000"/>
              </a:buClr>
              <a:buSzPct val="100000"/>
              <a:defRPr/>
            </a:pPr>
            <a:r>
              <a:rPr lang="en-US" sz="2400" b="1" i="1" dirty="0">
                <a:solidFill>
                  <a:srgbClr val="000000"/>
                </a:solidFill>
                <a:latin typeface="Corbel"/>
                <a:cs typeface="Times New Roman"/>
              </a:rPr>
              <a:t>What’s Going on at your Organization with Initiatives </a:t>
            </a:r>
            <a:r>
              <a:rPr lang="en-US" sz="2400" b="1" i="1" dirty="0">
                <a:solidFill>
                  <a:srgbClr val="0070C0"/>
                </a:solidFill>
                <a:latin typeface="Corbel"/>
                <a:cs typeface="Times New Roman"/>
              </a:rPr>
              <a:t> (15 min)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51C02-E066-2AE4-5750-A30019BE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21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32163-BC3E-75AD-B9C2-7AF95961E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696E873-F000-6CF4-65D3-A4C97F49BE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7205" y="171450"/>
            <a:ext cx="532362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Caregiving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(1 of 5)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C71CAC-632B-E6BE-5E06-6A8C2A84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2" y="1042416"/>
            <a:ext cx="101841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Ongoing Caregiver Resources and Supports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Massachusetts Family Caregiver Support Program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Quarterly Caregiver Newsletter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Caregiver Support Groups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Caring for the Caregiver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Webinar Series </a:t>
            </a:r>
          </a:p>
        </p:txBody>
      </p:sp>
      <p:pic>
        <p:nvPicPr>
          <p:cNvPr id="21" name="Picture 20">
            <a:hlinkClick r:id="rId3"/>
            <a:extLst>
              <a:ext uri="{FF2B5EF4-FFF2-40B4-BE49-F238E27FC236}">
                <a16:creationId xmlns:a16="http://schemas.microsoft.com/office/drawing/2014/main" id="{D733A873-794B-1BA1-96C1-67296A2E7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707" y="1037783"/>
            <a:ext cx="4337858" cy="5615265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694767D-D2E5-066B-3306-0D798E721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167018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E735E-26C3-D727-62E1-7A1483CCB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954A58-6F0B-E02D-9927-222B98AFFF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7205" y="171450"/>
            <a:ext cx="532362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Caregiving</a:t>
            </a:r>
            <a:r>
              <a:rPr lang="en-US" sz="2800" b="0" i="1" kern="1200" dirty="0">
                <a:latin typeface="Corbel" panose="020B0503020204020204" pitchFamily="34" charset="0"/>
                <a:cs typeface="Times New Roman" panose="02020603050405020304" pitchFamily="18" charset="0"/>
              </a:rPr>
              <a:t> (2 of 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D4F11-FAB6-0856-CAD7-DFD25588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2" y="1042416"/>
            <a:ext cx="101841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Ongoing Caregiver Resources and Supports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Massachusetts Family Caregiver Support Program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Quarterly Caregiver Newsletter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Caregiver Support Groups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Caring for the Caregiver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Webinar Series </a:t>
            </a:r>
          </a:p>
        </p:txBody>
      </p:sp>
      <p:pic>
        <p:nvPicPr>
          <p:cNvPr id="23" name="Picture 22">
            <a:hlinkClick r:id="rId3"/>
            <a:extLst>
              <a:ext uri="{FF2B5EF4-FFF2-40B4-BE49-F238E27FC236}">
                <a16:creationId xmlns:a16="http://schemas.microsoft.com/office/drawing/2014/main" id="{AD31B4B4-339C-D17A-AB89-8C3368B57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915" y="1037783"/>
            <a:ext cx="4681898" cy="5651446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1EB0628F-DA3C-8FB7-F116-9B2B10DF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63" y="3283570"/>
            <a:ext cx="5604016" cy="3408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A4453A0-01B8-4E64-C905-D5FCBFA48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8232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AC86-2071-9454-5644-633402E6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FF34FE-C275-9946-4D8E-CFA81F95A7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7205" y="171450"/>
            <a:ext cx="532362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Caregiving </a:t>
            </a:r>
            <a:r>
              <a:rPr lang="en-US" sz="2800" b="0" i="1" kern="1200" dirty="0">
                <a:latin typeface="Corbel" panose="020B0503020204020204" pitchFamily="34" charset="0"/>
                <a:cs typeface="Times New Roman" panose="02020603050405020304" pitchFamily="18" charset="0"/>
              </a:rPr>
              <a:t>(3 of 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50B573-4AF5-4405-8477-11DCAF72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2" y="1042416"/>
            <a:ext cx="101841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Ongoing Caregiver Resources and Supports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Massachusetts Family Caregiver Support Program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Quarterly Caregiver Newsletter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Caregiver Support Groups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Caring for the Caregiver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Webinar Series </a:t>
            </a:r>
          </a:p>
        </p:txBody>
      </p:sp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7CF6BECF-4F3B-EF81-431A-48F89C36D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602" y="1085848"/>
            <a:ext cx="4758807" cy="4810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0879D8B-3CFA-8A38-7EB9-DCDF2D12A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83" y="3121039"/>
            <a:ext cx="6320616" cy="3647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1D13C00-51F0-07B1-F257-F1C04C555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21335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0E97B-97A8-3539-99F3-F6C0430A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4865B-F799-46FB-4B71-539C154EC5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7205" y="171450"/>
            <a:ext cx="532362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Caregiving </a:t>
            </a:r>
            <a:r>
              <a:rPr lang="en-US" sz="2800" b="0" i="1" kern="1200" dirty="0">
                <a:latin typeface="Corbel" panose="020B0503020204020204" pitchFamily="34" charset="0"/>
                <a:cs typeface="Times New Roman" panose="02020603050405020304" pitchFamily="18" charset="0"/>
              </a:rPr>
              <a:t>(4 of 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8611F2-DC51-356E-2BF1-2DA7387F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91" y="1046172"/>
            <a:ext cx="1018413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Ongoing Caregiver Resources and Supports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Massachusetts Family Caregiver Support Program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Quarterly Caregiver Newsletter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Caregiver Support Groups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1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Caring for the Caregiver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Webinar Series </a:t>
            </a:r>
          </a:p>
        </p:txBody>
      </p:sp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71517C6E-1586-C260-F2C3-D35843028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237" y="1037783"/>
            <a:ext cx="4766834" cy="428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5AEC7BDD-AEE9-D87F-C32D-C0B76B373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25"/>
          <a:stretch>
            <a:fillRect/>
          </a:stretch>
        </p:blipFill>
        <p:spPr>
          <a:xfrm>
            <a:off x="923090" y="3258850"/>
            <a:ext cx="5717741" cy="3362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E81C79A-A6F7-CDB5-5F73-2047B76DB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05745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37130-CEA2-C79B-68A1-39912DA6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A327CA-45D0-D5B6-78BE-FB074B72E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410497" y="14394"/>
            <a:ext cx="1781503" cy="914400"/>
          </a:xfrm>
          <a:prstGeom prst="rect">
            <a:avLst/>
          </a:prstGeom>
          <a:solidFill>
            <a:srgbClr val="023467"/>
          </a:solidFill>
          <a:ln w="9525" cap="flat" cmpd="sng" algn="ctr">
            <a:solidFill>
              <a:srgbClr val="0234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BA646C-43C2-0CF8-2869-9DD9E054FC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7205" y="171450"/>
            <a:ext cx="532362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Times New Roman" panose="02020603050405020304" pitchFamily="18" charset="0"/>
              </a:rPr>
              <a:t>Caregiving </a:t>
            </a:r>
            <a:r>
              <a:rPr lang="en-US" sz="2800" b="0" i="1" kern="1200" dirty="0">
                <a:latin typeface="Corbel" panose="020B0503020204020204" pitchFamily="34" charset="0"/>
                <a:cs typeface="Times New Roman" panose="02020603050405020304" pitchFamily="18" charset="0"/>
              </a:rPr>
              <a:t>(5 of 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AAD782-BCC3-FC57-B576-092FD5EE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" y="1042416"/>
            <a:ext cx="1018413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Special Updates in the Caregiving Space @ AGE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Caregiver Innovation Grants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Caregiver Month Proclamation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Caregiver Month Social Media Awareness Campaign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5" name="Picture 6">
            <a:hlinkClick r:id="rId3"/>
            <a:extLst>
              <a:ext uri="{FF2B5EF4-FFF2-40B4-BE49-F238E27FC236}">
                <a16:creationId xmlns:a16="http://schemas.microsoft.com/office/drawing/2014/main" id="{B1099B70-BAF9-8408-051E-2B90F353B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7" y="2726947"/>
            <a:ext cx="2561827" cy="39596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E19708-94D2-4262-42A6-B5C8A8439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72" y="110361"/>
            <a:ext cx="4666598" cy="644385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A105D9-BC90-4F00-16E1-71FA9083C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273" y="3280362"/>
            <a:ext cx="4372040" cy="2924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0BA2DE2-0AA4-7037-ADC5-D5CAEAD4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161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A6DF-C30D-F91C-D5B3-0FADE42ED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26C3-84E6-9384-69C2-080622DA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orbel" panose="020B0503020204020204" pitchFamily="34" charset="0"/>
              </a:rPr>
              <a:t>Next Steps &amp; Vote to Adjourn </a:t>
            </a:r>
            <a:r>
              <a:rPr lang="en-US" sz="2800" i="1" dirty="0">
                <a:latin typeface="Corbel" panose="020B0503020204020204" pitchFamily="34" charset="0"/>
                <a:cs typeface="Calibri" panose="020F0502020204030204" pitchFamily="34" charset="0"/>
              </a:rPr>
              <a:t>(3 min)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507348-5E33-560B-BEF3-303B2438A944}"/>
              </a:ext>
            </a:extLst>
          </p:cNvPr>
          <p:cNvSpPr txBox="1"/>
          <p:nvPr/>
        </p:nvSpPr>
        <p:spPr>
          <a:xfrm>
            <a:off x="3377229" y="2396638"/>
            <a:ext cx="7166945" cy="1338828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0039AC"/>
                </a:solidFill>
                <a:latin typeface="Corbel"/>
                <a:cs typeface="Times New Roman"/>
              </a:rPr>
              <a:t>Next Council Meeting</a:t>
            </a:r>
          </a:p>
          <a:p>
            <a:pPr indent="-225425"/>
            <a:r>
              <a:rPr lang="en-US" sz="2400" b="1" dirty="0">
                <a:solidFill>
                  <a:schemeClr val="dk1"/>
                </a:solidFill>
                <a:latin typeface="Corbel"/>
                <a:cs typeface="Calibri"/>
              </a:rPr>
              <a:t>Tuesday, March 17, OR Thursday March 19, 2025 </a:t>
            </a:r>
          </a:p>
          <a:p>
            <a:pPr>
              <a:spcAft>
                <a:spcPts val="2000"/>
              </a:spcAft>
            </a:pPr>
            <a:r>
              <a:rPr lang="en-US" sz="2400" b="1" dirty="0">
                <a:solidFill>
                  <a:schemeClr val="dk1"/>
                </a:solidFill>
                <a:latin typeface="Corbel"/>
                <a:cs typeface="Calibri"/>
              </a:rPr>
              <a:t> 3:30 pm to 5:00 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0B4C2-14CA-8769-DFA9-6395DB7842A9}"/>
              </a:ext>
            </a:extLst>
          </p:cNvPr>
          <p:cNvSpPr txBox="1"/>
          <p:nvPr/>
        </p:nvSpPr>
        <p:spPr>
          <a:xfrm>
            <a:off x="3377229" y="4398881"/>
            <a:ext cx="2558201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800" b="1" dirty="0">
                <a:solidFill>
                  <a:srgbClr val="0039AC"/>
                </a:solidFill>
                <a:latin typeface="Calibri" pitchFamily="34" charset="0"/>
                <a:cs typeface="Times New Roman" panose="02020603050405020304" pitchFamily="18" charset="0"/>
              </a:rPr>
              <a:t>Vote to Adjourn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ACAAA12-97A4-689E-E337-B4C59CC18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95" y="0"/>
            <a:ext cx="894624" cy="92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DB45AA3-1EAB-4CD1-1DE4-0AD332C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62829" y="2280366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A8DC273-BCA4-8123-21D6-8F47781B1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2829" y="4203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74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E5B38-CEDE-739C-43B3-5FDAB8F7F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3C76E208-41A6-BB81-881C-840700DE9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5C6085C-9432-ADAD-5911-6E5BAF9241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Looking Back and Moving Forward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we Discussed at September’s Meeting (1 of 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6E3282-1484-3D66-5BA9-8723E5AB4375}"/>
              </a:ext>
            </a:extLst>
          </p:cNvPr>
          <p:cNvSpPr txBox="1"/>
          <p:nvPr/>
        </p:nvSpPr>
        <p:spPr>
          <a:xfrm>
            <a:off x="609600" y="1251864"/>
            <a:ext cx="112014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i="1">
                <a:latin typeface="Corbel" panose="020B0503020204020204" pitchFamily="34" charset="0"/>
              </a:rPr>
              <a:t>Council Priority Areas Reaffirmed</a:t>
            </a:r>
            <a:br>
              <a:rPr lang="en-US" b="1" i="1">
                <a:latin typeface="Corbel" panose="020B0503020204020204" pitchFamily="34" charset="0"/>
              </a:rPr>
            </a:br>
            <a:endParaRPr lang="en-US" b="1">
              <a:latin typeface="Corbel" panose="020B0503020204020204" pitchFamily="34" charset="0"/>
            </a:endParaRPr>
          </a:p>
          <a:p>
            <a:pPr>
              <a:buNone/>
            </a:pPr>
            <a:r>
              <a:rPr lang="en-US" sz="1600">
                <a:latin typeface="Corbel" panose="020B0503020204020204" pitchFamily="34" charset="0"/>
              </a:rPr>
              <a:t>In September, the Council revisited and refined the two priority challenge areas identified in May for the next Alzheimer’s State Plan:</a:t>
            </a:r>
            <a:br>
              <a:rPr lang="en-US" sz="1600">
                <a:latin typeface="Corbel" panose="020B0503020204020204" pitchFamily="34" charset="0"/>
              </a:rPr>
            </a:br>
            <a:endParaRPr lang="en-US" sz="160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latin typeface="Corbel" panose="020B0503020204020204" pitchFamily="34" charset="0"/>
              </a:rPr>
              <a:t>Early Recognition, Detection &amp; Diagnosis</a:t>
            </a:r>
            <a:endParaRPr lang="en-US" sz="160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rbel" panose="020B0503020204020204" pitchFamily="34" charset="0"/>
              </a:rPr>
              <a:t>Timeliness of recognition within healthcare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rbel" panose="020B0503020204020204" pitchFamily="34" charset="0"/>
              </a:rPr>
              <a:t>Impact of stigma, fear, and cultural/linguistic barriers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rbel" panose="020B0503020204020204" pitchFamily="34" charset="0"/>
              </a:rPr>
              <a:t>Need for equitable access to screening and assessment</a:t>
            </a:r>
            <a:br>
              <a:rPr lang="en-US" sz="1600">
                <a:latin typeface="Corbel" panose="020B0503020204020204" pitchFamily="34" charset="0"/>
              </a:rPr>
            </a:br>
            <a:endParaRPr lang="en-US" sz="160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latin typeface="Corbel" panose="020B0503020204020204" pitchFamily="34" charset="0"/>
              </a:rPr>
              <a:t>Caregiver Support, Education &amp; Systems Navigation</a:t>
            </a:r>
            <a:endParaRPr lang="en-US" sz="1600"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rbel" panose="020B0503020204020204" pitchFamily="34" charset="0"/>
              </a:rPr>
              <a:t>Early and ongoing caregiver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rbel" panose="020B0503020204020204" pitchFamily="34" charset="0"/>
              </a:rPr>
              <a:t>Low public and professional awareness of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rbel" panose="020B0503020204020204" pitchFamily="34" charset="0"/>
              </a:rPr>
              <a:t>Navigation challenges and financial strain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Corbel" panose="020B0503020204020204" pitchFamily="34" charset="0"/>
              </a:rPr>
              <a:t>Disparities for low-income and non-English-speaking families</a:t>
            </a:r>
            <a:br>
              <a:rPr lang="en-US" sz="1600">
                <a:latin typeface="Corbel" panose="020B0503020204020204" pitchFamily="34" charset="0"/>
              </a:rPr>
            </a:br>
            <a:endParaRPr lang="en-US" sz="1600">
              <a:latin typeface="Corbel" panose="020B0503020204020204" pitchFamily="34" charset="0"/>
            </a:endParaRPr>
          </a:p>
          <a:p>
            <a:pPr>
              <a:buNone/>
            </a:pPr>
            <a:r>
              <a:rPr lang="en-US" sz="1600">
                <a:latin typeface="Corbel" panose="020B0503020204020204" pitchFamily="34" charset="0"/>
              </a:rPr>
              <a:t>The Council confirmed that these areas continue to represent the most urgent opportunities for system-level improvement.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24D60-F07E-533B-E9AF-E3B0FBEB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CBF0A-183F-35F6-6DD3-1D08238A0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7EC3BD-2ED4-ADCF-C0E5-3B927F65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677150" y="2318340"/>
            <a:ext cx="4419600" cy="4403135"/>
          </a:xfrm>
          <a:prstGeom prst="rect">
            <a:avLst/>
          </a:prstGeom>
          <a:solidFill>
            <a:srgbClr val="FFFCF3"/>
          </a:solidFill>
          <a:ln w="12700" cap="flat" cmpd="sng" algn="ctr">
            <a:solidFill>
              <a:srgbClr val="02346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>
              <a:ln>
                <a:noFill/>
              </a:ln>
              <a:solidFill>
                <a:srgbClr val="023467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2B7B9B71-BDBE-6D88-F7D0-2799C352C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6597A4E-5FD4-CE9B-38DF-481145956F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8002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Looking Back and Moving Forward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What we Discussed at September’s Meeting (2 of 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6B6BE-76DC-0AC3-9059-2FE2A04F628D}"/>
              </a:ext>
            </a:extLst>
          </p:cNvPr>
          <p:cNvSpPr txBox="1"/>
          <p:nvPr/>
        </p:nvSpPr>
        <p:spPr>
          <a:xfrm>
            <a:off x="327820" y="962165"/>
            <a:ext cx="949245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23467"/>
                </a:solidFill>
                <a:latin typeface="Corbel" panose="020B0503020204020204" pitchFamily="34" charset="0"/>
              </a:rPr>
              <a:t>What We Learned from Executive Office of Health and Human Services (EOHHS) Agencies</a:t>
            </a:r>
            <a:br>
              <a:rPr lang="en-US" b="1" i="1" dirty="0">
                <a:solidFill>
                  <a:srgbClr val="023467"/>
                </a:solidFill>
                <a:latin typeface="Corbel" panose="020B0503020204020204" pitchFamily="34" charset="0"/>
              </a:rPr>
            </a:br>
            <a:endParaRPr lang="en-US" b="1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r>
              <a:rPr lang="en-US" sz="1600" dirty="0">
                <a:latin typeface="Corbel" panose="020B0503020204020204" pitchFamily="34" charset="0"/>
              </a:rPr>
              <a:t>At the September meeting, AGE shared early findings from agency surveys and interviews examining how people with dementia and caregivers interact with state programs. Highlights included:</a:t>
            </a:r>
            <a:br>
              <a:rPr lang="en-US" sz="1600" dirty="0">
                <a:latin typeface="Corbel" panose="020B0503020204020204" pitchFamily="34" charset="0"/>
              </a:rPr>
            </a:br>
            <a:endParaRPr lang="en-US" sz="16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23467"/>
                </a:solidFill>
                <a:latin typeface="Corbel" panose="020B0503020204020204" pitchFamily="34" charset="0"/>
              </a:rPr>
              <a:t>Cross-Agency Touchpoints</a:t>
            </a:r>
            <a:endParaRPr lang="en-US" sz="16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Agencies regularly encounter individuals with possible dementia through: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Home care &amp; case management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Meals on Wheels &amp; senior centers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Housing/transportation assistance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Behavioral health, screenings, and caregiver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Dementia concerns are often first noticed by </a:t>
            </a:r>
            <a:r>
              <a:rPr lang="en-US" sz="1600" b="1" dirty="0">
                <a:latin typeface="Corbel" panose="020B0503020204020204" pitchFamily="34" charset="0"/>
              </a:rPr>
              <a:t>frontline or I&amp;R staff</a:t>
            </a:r>
            <a:r>
              <a:rPr lang="en-US" sz="1600" dirty="0">
                <a:latin typeface="Corbel" panose="020B0503020204020204" pitchFamily="34" charset="0"/>
              </a:rPr>
              <a:t>, </a:t>
            </a:r>
            <a:br>
              <a:rPr lang="en-US" sz="1600" dirty="0">
                <a:latin typeface="Corbel" panose="020B0503020204020204" pitchFamily="34" charset="0"/>
              </a:rPr>
            </a:br>
            <a:r>
              <a:rPr lang="en-US" sz="1600" dirty="0">
                <a:latin typeface="Corbel" panose="020B0503020204020204" pitchFamily="34" charset="0"/>
              </a:rPr>
              <a:t>not clinical providers.</a:t>
            </a:r>
            <a:br>
              <a:rPr lang="en-US" sz="1600" dirty="0">
                <a:latin typeface="Corbel" panose="020B0503020204020204" pitchFamily="34" charset="0"/>
              </a:rPr>
            </a:br>
            <a:endParaRPr lang="en-US" sz="16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23467"/>
                </a:solidFill>
                <a:latin typeface="Corbel" panose="020B0503020204020204" pitchFamily="34" charset="0"/>
              </a:rPr>
              <a:t>Common Challenges Identified</a:t>
            </a:r>
            <a:endParaRPr lang="en-US" sz="1600" dirty="0">
              <a:solidFill>
                <a:srgbClr val="023467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Symptoms mistaken for “normal aging”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Stigma and fear delaying diagnosis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PCP knowledge gaps and limited specialists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Cultural/linguistic barriers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Fragmented systems and limited awareness of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Lack of affordable residential memory care options</a:t>
            </a:r>
            <a:br>
              <a:rPr lang="en-US" sz="1600" dirty="0">
                <a:latin typeface="Corbel" panose="020B0503020204020204" pitchFamily="34" charset="0"/>
              </a:rPr>
            </a:br>
            <a:endParaRPr lang="en-US" sz="1600" dirty="0">
              <a:latin typeface="Corbel" panose="020B0503020204020204" pitchFamily="34" charset="0"/>
            </a:endParaRPr>
          </a:p>
          <a:p>
            <a:r>
              <a:rPr lang="en-US" sz="1600" dirty="0">
                <a:latin typeface="Corbel" panose="020B0503020204020204" pitchFamily="34" charset="0"/>
              </a:rPr>
              <a:t>These findings established a shared baseline for Council strategy development.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1A31EF-9802-60D9-C271-B22F73C0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28" y="2501262"/>
            <a:ext cx="3544641" cy="12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11BAB6-DE35-8D5D-A939-D5AB9251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085" y="3416657"/>
            <a:ext cx="1733550" cy="12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428F37D-9CF1-25F4-479A-58B461F68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31" y="4539659"/>
            <a:ext cx="3315749" cy="214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75A801-CAE8-7DF6-A427-425827E42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44" y="4011130"/>
            <a:ext cx="1811336" cy="3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55C96A7-5A8B-2BDF-28E9-5674480C3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50" y="4906617"/>
            <a:ext cx="2574425" cy="160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35893E-7125-C2D9-9077-75E1343C7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699624" y="2334998"/>
            <a:ext cx="4397125" cy="398755"/>
          </a:xfrm>
          <a:prstGeom prst="rect">
            <a:avLst/>
          </a:prstGeom>
          <a:solidFill>
            <a:srgbClr val="FFF8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023467"/>
                </a:solidFill>
                <a:latin typeface="Corbel" panose="020B0503020204020204" pitchFamily="34" charset="0"/>
              </a:rPr>
              <a:t>September Feedback Included:</a:t>
            </a:r>
            <a:r>
              <a:rPr kumimoji="0" lang="en-US" b="1" i="0" u="none" strike="noStrike" cap="none" normalizeH="0" baseline="0">
                <a:ln>
                  <a:noFill/>
                </a:ln>
                <a:solidFill>
                  <a:srgbClr val="023467"/>
                </a:solidFill>
                <a:effectLst/>
                <a:latin typeface="Corbel" panose="020B0503020204020204" pitchFamily="34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67B064-8544-5A4E-F209-08C961CD1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>
            <a:off x="7677150" y="2743200"/>
            <a:ext cx="4419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A1108-DBAE-9294-DC73-91BED66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15A35-A6A4-F13C-15E3-8B9903E8B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B5ED5BE2-699C-F1C9-819E-0A784F668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ECF6665-0BA4-0768-E7CD-2C17D5C512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Connecting the Dots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F79E7-AF50-379F-FCAE-D6595D71CE29}"/>
              </a:ext>
            </a:extLst>
          </p:cNvPr>
          <p:cNvSpPr txBox="1"/>
          <p:nvPr/>
        </p:nvSpPr>
        <p:spPr>
          <a:xfrm>
            <a:off x="542883" y="1291408"/>
            <a:ext cx="11220450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latin typeface="Corbel" panose="020B0503020204020204" pitchFamily="34" charset="0"/>
              </a:rPr>
              <a:t>Linking </a:t>
            </a:r>
            <a:r>
              <a:rPr lang="en-US" sz="1600" b="1" i="1" dirty="0" err="1">
                <a:latin typeface="Corbel" panose="020B0503020204020204" pitchFamily="34" charset="0"/>
              </a:rPr>
              <a:t>ReiMAgine</a:t>
            </a:r>
            <a:r>
              <a:rPr lang="en-US" sz="1600" b="1" i="1" dirty="0">
                <a:latin typeface="Corbel" panose="020B0503020204020204" pitchFamily="34" charset="0"/>
              </a:rPr>
              <a:t> Aging</a:t>
            </a:r>
            <a:r>
              <a:rPr lang="en-US" sz="1600" b="1" i="1" baseline="30000" dirty="0">
                <a:latin typeface="Corbel" panose="020B0503020204020204" pitchFamily="34" charset="0"/>
              </a:rPr>
              <a:t>1</a:t>
            </a:r>
            <a:r>
              <a:rPr lang="en-US" sz="1600" b="1" i="1" dirty="0">
                <a:latin typeface="Corbel" panose="020B0503020204020204" pitchFamily="34" charset="0"/>
              </a:rPr>
              <a:t> </a:t>
            </a:r>
            <a:r>
              <a:rPr lang="en-US" sz="1600" b="1" dirty="0">
                <a:latin typeface="Corbel" panose="020B0503020204020204" pitchFamily="34" charset="0"/>
              </a:rPr>
              <a:t>and the ADRD State Plan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orbel" panose="020B0503020204020204" pitchFamily="34" charset="0"/>
              </a:rPr>
              <a:t>As the Council works to refresh the ADRD State Plan, we recommend intentionally aligning the ADRD State Plan with </a:t>
            </a:r>
            <a:r>
              <a:rPr lang="en-US" sz="1600" dirty="0" err="1">
                <a:latin typeface="Corbel" panose="020B0503020204020204" pitchFamily="34" charset="0"/>
              </a:rPr>
              <a:t>ReiMAgine</a:t>
            </a:r>
            <a:r>
              <a:rPr lang="en-US" sz="1600" dirty="0">
                <a:latin typeface="Corbel" panose="020B0503020204020204" pitchFamily="34" charset="0"/>
              </a:rPr>
              <a:t> Aging, Massachusetts’ broader statewide aging strategy, so that dementia priorities are embedded—not siloed—within the Commonwealth’s long-term vision for aging.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latin typeface="Corbel" panose="020B0503020204020204" pitchFamily="34" charset="0"/>
              </a:rPr>
              <a:t>This alignment: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orbel" panose="020B0503020204020204" pitchFamily="34" charset="0"/>
              </a:rPr>
              <a:t>Positions ADRD as a core component of statewide health, wellness, and caregiver strategy </a:t>
            </a:r>
            <a:r>
              <a:rPr lang="en-US" sz="1600" i="1" dirty="0">
                <a:latin typeface="Corbel" panose="020B0503020204020204" pitchFamily="34" charset="0"/>
              </a:rPr>
              <a:t>(</a:t>
            </a:r>
            <a:r>
              <a:rPr lang="en-US" sz="1600" i="1" dirty="0" err="1">
                <a:latin typeface="Corbel" panose="020B0503020204020204" pitchFamily="34" charset="0"/>
              </a:rPr>
              <a:t>ReiMAgine</a:t>
            </a:r>
            <a:r>
              <a:rPr lang="en-US" sz="1600" i="1" dirty="0">
                <a:latin typeface="Corbel" panose="020B0503020204020204" pitchFamily="34" charset="0"/>
              </a:rPr>
              <a:t> Aging = statewide vision and framework; ADRD Plan = dementia-specific strategy for execution)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orbel" panose="020B0503020204020204" pitchFamily="34" charset="0"/>
              </a:rPr>
              <a:t>Clarifies where key dementia priorities fit within the larger system</a:t>
            </a:r>
            <a:r>
              <a:rPr lang="en-US" sz="1600" dirty="0">
                <a:latin typeface="Corbel" panose="020B0503020204020204" pitchFamily="34" charset="0"/>
              </a:rPr>
              <a:t>, including: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Early recognition, detection, and diagnosis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orbel" panose="020B0503020204020204" pitchFamily="34" charset="0"/>
              </a:rPr>
              <a:t>Caregiver education, navigation, and support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orbel" panose="020B0503020204020204" pitchFamily="34" charset="0"/>
              </a:rPr>
              <a:t>Creates a shared roadmap for partners</a:t>
            </a:r>
            <a:r>
              <a:rPr lang="en-US" sz="1600" dirty="0">
                <a:latin typeface="Corbel" panose="020B0503020204020204" pitchFamily="34" charset="0"/>
              </a:rPr>
              <a:t>—healthcare, community-based organizations, and the private sector—to see where and how to engage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orbel" panose="020B0503020204020204" pitchFamily="34" charset="0"/>
              </a:rPr>
              <a:t>Ensures consistency across goals, language, and outcomes</a:t>
            </a:r>
            <a:r>
              <a:rPr lang="en-US" sz="1600" dirty="0">
                <a:latin typeface="Corbel" panose="020B0503020204020204" pitchFamily="34" charset="0"/>
              </a:rPr>
              <a:t>, reducing duplication and strengthening impact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orbel" panose="020B0503020204020204" pitchFamily="34" charset="0"/>
              </a:rPr>
              <a:t>Provides a framework for the Council to “pressure test” priorities</a:t>
            </a:r>
            <a:r>
              <a:rPr lang="en-US" sz="1600" dirty="0">
                <a:latin typeface="Corbel" panose="020B0503020204020204" pitchFamily="34" charset="0"/>
              </a:rPr>
              <a:t>, ensuring ADRD strategies advance—not compete with—statewide aging goals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872E35-699B-D2E7-14FA-6B014DA0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28823-D8E9-17D4-3232-0936A8003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10B01213-5A33-F2DD-56CE-7A4DEC16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BA2DBF9-5CEF-1B15-1307-3B168237A7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3296" y="173383"/>
            <a:ext cx="772108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Where We’re Going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EFF7A-4968-CCDB-351B-C6222B207915}"/>
              </a:ext>
            </a:extLst>
          </p:cNvPr>
          <p:cNvSpPr txBox="1"/>
          <p:nvPr/>
        </p:nvSpPr>
        <p:spPr>
          <a:xfrm>
            <a:off x="447675" y="1266825"/>
            <a:ext cx="11220450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Council’s Role in ADRD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Help define purpose, goals, and audiences for the updated ADRD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Shape a plan that is strategic, actionable, and aligned with </a:t>
            </a:r>
            <a:r>
              <a:rPr lang="en-US" dirty="0" err="1">
                <a:latin typeface="Corbel" panose="020B0503020204020204" pitchFamily="34" charset="0"/>
              </a:rPr>
              <a:t>ReiMAgine</a:t>
            </a:r>
            <a:r>
              <a:rPr lang="en-US" dirty="0">
                <a:latin typeface="Corbel" panose="020B0503020204020204" pitchFamily="34" charset="0"/>
              </a:rPr>
              <a:t> 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Form a small Council workgroup (~4 members) for monthly engagement</a:t>
            </a:r>
            <a:br>
              <a:rPr lang="en-US" dirty="0">
                <a:latin typeface="Corbel" panose="020B0503020204020204" pitchFamily="34" charset="0"/>
              </a:rPr>
            </a:br>
            <a:endParaRPr lang="en-US" dirty="0">
              <a:latin typeface="Corbel" panose="020B0503020204020204" pitchFamily="34" charset="0"/>
            </a:endParaRPr>
          </a:p>
          <a:p>
            <a:r>
              <a:rPr lang="en-US" b="1" dirty="0">
                <a:latin typeface="Corbel" panose="020B0503020204020204" pitchFamily="34" charset="0"/>
              </a:rPr>
              <a:t>Annual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Becomes the annual update to the ADRD “actions table” in the State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Ensures visibility, accountability, and alignment with statewide strategy</a:t>
            </a:r>
            <a:br>
              <a:rPr lang="en-US" dirty="0">
                <a:latin typeface="Corbel" panose="020B0503020204020204" pitchFamily="34" charset="0"/>
              </a:rPr>
            </a:br>
            <a:endParaRPr lang="en-US" dirty="0">
              <a:latin typeface="Corbel" panose="020B0503020204020204" pitchFamily="34" charset="0"/>
            </a:endParaRPr>
          </a:p>
          <a:p>
            <a:r>
              <a:rPr lang="en-US" b="1" dirty="0">
                <a:latin typeface="Corbel" panose="020B0503020204020204" pitchFamily="34" charset="0"/>
              </a:rPr>
              <a:t>What we’ll do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Walk through the </a:t>
            </a:r>
            <a:r>
              <a:rPr lang="en-US" dirty="0" err="1">
                <a:latin typeface="Corbel" panose="020B0503020204020204" pitchFamily="34" charset="0"/>
              </a:rPr>
              <a:t>ReiMAgine</a:t>
            </a:r>
            <a:r>
              <a:rPr lang="en-US" dirty="0">
                <a:latin typeface="Corbel" panose="020B0503020204020204" pitchFamily="34" charset="0"/>
              </a:rPr>
              <a:t> Aging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Use it as the foundation for rethinking the ADRD Plan’s purpose, audience, and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Discuss direction and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rbel" panose="020B0503020204020204" pitchFamily="34" charset="0"/>
              </a:rPr>
              <a:t>Confirm that our direction creates </a:t>
            </a:r>
            <a:r>
              <a:rPr lang="en-US" b="1" dirty="0">
                <a:latin typeface="Corbel" panose="020B0503020204020204" pitchFamily="34" charset="0"/>
              </a:rPr>
              <a:t>one coherent statewide approach</a:t>
            </a:r>
            <a:r>
              <a:rPr lang="en-US" dirty="0">
                <a:latin typeface="Corbel" panose="020B0503020204020204" pitchFamily="34" charset="0"/>
              </a:rPr>
              <a:t>, not two separate plans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4D6E2-034F-6AE1-3E5D-713D0516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0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46108-479D-0091-985C-39B3128AF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35BEE40B-A325-22A1-4F78-47C5912E5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3848C8-3E24-D71E-C240-EF6818C54C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2235" y="0"/>
            <a:ext cx="772108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Alzheimer’s Disease &amp; Related Dementias Plan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ReiMAgine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Aging, Age-Friendly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F80C7-772E-7085-E7A7-8096DE87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44" b="2371"/>
          <a:stretch>
            <a:fillRect/>
          </a:stretch>
        </p:blipFill>
        <p:spPr>
          <a:xfrm>
            <a:off x="771861" y="1287100"/>
            <a:ext cx="10782996" cy="5126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D2B60A-3D20-7527-565D-F908AF970573}"/>
              </a:ext>
            </a:extLst>
          </p:cNvPr>
          <p:cNvSpPr txBox="1"/>
          <p:nvPr/>
        </p:nvSpPr>
        <p:spPr>
          <a:xfrm>
            <a:off x="771861" y="1020591"/>
            <a:ext cx="10591464" cy="257174"/>
          </a:xfrm>
          <a:prstGeom prst="roundRect">
            <a:avLst/>
          </a:prstGeom>
          <a:solidFill>
            <a:srgbClr val="007F86"/>
          </a:solidFill>
          <a:ln>
            <a:solidFill>
              <a:srgbClr val="007F86"/>
            </a:solidFill>
          </a:ln>
        </p:spPr>
        <p:txBody>
          <a:bodyPr wrap="square" rtlCol="0" anchor="ctr">
            <a:no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Alzheimer’s Council &amp; ADRD State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9CA8D-D72D-65D4-AD3C-F85BD19B6E14}"/>
              </a:ext>
            </a:extLst>
          </p:cNvPr>
          <p:cNvSpPr txBox="1"/>
          <p:nvPr/>
        </p:nvSpPr>
        <p:spPr>
          <a:xfrm>
            <a:off x="771861" y="6438900"/>
            <a:ext cx="10591464" cy="300037"/>
          </a:xfrm>
          <a:prstGeom prst="roundRect">
            <a:avLst/>
          </a:prstGeom>
          <a:solidFill>
            <a:srgbClr val="007F86"/>
          </a:solidFill>
          <a:ln>
            <a:solidFill>
              <a:srgbClr val="007F86"/>
            </a:solidFill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err="1"/>
              <a:t>ReiMAgine</a:t>
            </a:r>
            <a:r>
              <a:rPr lang="en-US" dirty="0"/>
              <a:t> Aging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364B9-6B9D-A0FD-18EB-95729FE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A2FC1-415D-8D70-128C-C99B3A9BC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>
            <a:extLst>
              <a:ext uri="{FF2B5EF4-FFF2-40B4-BE49-F238E27FC236}">
                <a16:creationId xmlns:a16="http://schemas.microsoft.com/office/drawing/2014/main" id="{4E354D13-6E96-7CCC-E386-17464439A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31" y="1"/>
            <a:ext cx="919304" cy="9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98720A-74CC-195B-3283-1AE8A29BE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35" y="2526083"/>
            <a:ext cx="10274967" cy="3210928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38F9C50-7A86-249A-2503-DFD7C66DE1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1465" y="0"/>
            <a:ext cx="8173703" cy="10611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5988" algn="l"/>
              </a:tabLst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Committed Massachusetts Communities Foster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Age- and Dementia-Friendly Movement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5988" algn="l"/>
              </a:tabLst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F4C3F-72D6-2A34-44EC-A646B87D42AC}"/>
              </a:ext>
            </a:extLst>
          </p:cNvPr>
          <p:cNvSpPr txBox="1"/>
          <p:nvPr/>
        </p:nvSpPr>
        <p:spPr>
          <a:xfrm>
            <a:off x="2279474" y="1688893"/>
            <a:ext cx="7721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orbel" panose="020B0503020204020204" pitchFamily="34" charset="0"/>
              </a:rPr>
              <a:t>2025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90D7B5-7E7E-15D8-B260-FA64099D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AEDD70FA-59E1-4157-923E-C4A67B08AD84}" type="slidenum">
              <a:rPr lang="en-US" smtClean="0"/>
              <a:pPr fontAlgn="base"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9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2_Blue Presentation Template - MA HHS - small logos">
  <a:themeElements>
    <a:clrScheme name="1_Blue Presentation Template - MA HHS - small log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ue Presentation Template - MA HHS - small logos">
  <a:themeElements>
    <a:clrScheme name="1_Blue Presentation Template - MA HHS - small log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marL="0" indent="0">
          <a:buFont typeface="Wingdings" pitchFamily="2" charset="2"/>
          <a:buNone/>
          <a:defRPr sz="2400" dirty="0" smtClean="0">
            <a:solidFill>
              <a:schemeClr val="dk1"/>
            </a:solidFill>
            <a:latin typeface="Book Antiqua" pitchFamily="18" charset="0"/>
          </a:defRPr>
        </a:defPPr>
      </a:lstStyle>
    </a:tx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afbc69-d5c2-416e-b30f-ae8aef148398" xsi:nil="true"/>
    <lcf76f155ced4ddcb4097134ff3c332f xmlns="6e3126d2-90ac-41d0-a92f-3bf254c836a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D8FF3A207034BAAC153B94D829E3D" ma:contentTypeVersion="12" ma:contentTypeDescription="Create a new document." ma:contentTypeScope="" ma:versionID="c9b57930cdc37554e89662b5365cc8bf">
  <xsd:schema xmlns:xsd="http://www.w3.org/2001/XMLSchema" xmlns:xs="http://www.w3.org/2001/XMLSchema" xmlns:p="http://schemas.microsoft.com/office/2006/metadata/properties" xmlns:ns2="6e3126d2-90ac-41d0-a92f-3bf254c836ad" xmlns:ns3="e4afbc69-d5c2-416e-b30f-ae8aef148398" targetNamespace="http://schemas.microsoft.com/office/2006/metadata/properties" ma:root="true" ma:fieldsID="51ae685c4e0811de8298d5e4b389ad49" ns2:_="" ns3:_="">
    <xsd:import namespace="6e3126d2-90ac-41d0-a92f-3bf254c836ad"/>
    <xsd:import namespace="e4afbc69-d5c2-416e-b30f-ae8aef1483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126d2-90ac-41d0-a92f-3bf254c83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fbc69-d5c2-416e-b30f-ae8aef14839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6d83eff-5df9-4f1d-ac5c-f89d7d7c2121}" ma:internalName="TaxCatchAll" ma:showField="CatchAllData" ma:web="e4afbc69-d5c2-416e-b30f-ae8aef1483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867CB6-71F0-40FC-B830-53B6F348E7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6e3126d2-90ac-41d0-a92f-3bf254c836ad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e4afbc69-d5c2-416e-b30f-ae8aef14839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5773B1-A48A-423F-A363-6618CF283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7F561E-CDE6-4417-B683-24A206B8C3F6}">
  <ds:schemaRefs>
    <ds:schemaRef ds:uri="6e3126d2-90ac-41d0-a92f-3bf254c836ad"/>
    <ds:schemaRef ds:uri="e4afbc69-d5c2-416e-b30f-ae8aef1483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3520</Words>
  <Application>Microsoft Office PowerPoint</Application>
  <PresentationFormat>Widescreen</PresentationFormat>
  <Paragraphs>401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Aptos</vt:lpstr>
      <vt:lpstr>Arial</vt:lpstr>
      <vt:lpstr>Book Antiqua</vt:lpstr>
      <vt:lpstr>Calibri</vt:lpstr>
      <vt:lpstr>Corbel</vt:lpstr>
      <vt:lpstr>Symbol</vt:lpstr>
      <vt:lpstr>Wingdings</vt:lpstr>
      <vt:lpstr>2_Blue Presentation Template - MA HHS - small logos</vt:lpstr>
      <vt:lpstr>3_Blue Presentation Template - MA HHS - small logos</vt:lpstr>
      <vt:lpstr>Massachusetts Advisory Council on Alzheimer’s Disease and All Other Dementias </vt:lpstr>
      <vt:lpstr>Agenda</vt:lpstr>
      <vt:lpstr>Announcements</vt:lpstr>
      <vt:lpstr>Looking Back and Moving Forward What we Discussed at September’s Meeting (1 of 2)</vt:lpstr>
      <vt:lpstr>Looking Back and Moving Forward What we Discussed at September’s Meeting (2 of 2)</vt:lpstr>
      <vt:lpstr>Connecting the Dots</vt:lpstr>
      <vt:lpstr>Where We’re Going</vt:lpstr>
      <vt:lpstr>Alzheimer’s Disease &amp; Related Dementias Plan and ReiMAgine Aging, Age-Friendly</vt:lpstr>
      <vt:lpstr>Committed Massachusetts Communities Foster Age- and Dementia-Friendly Movement </vt:lpstr>
      <vt:lpstr>ReiMAgine Aging 2023 Refresh – Public Feedback</vt:lpstr>
      <vt:lpstr>ReiMAgine Aging 2023: The Massachusetts Plan  (1 of 3)</vt:lpstr>
      <vt:lpstr>ReiMAgine Aging 2023: The Massachusetts Plan  (2 of 3)</vt:lpstr>
      <vt:lpstr>ReiMAgine Aging 2023: The Massachusetts Plan  (3 of 3)</vt:lpstr>
      <vt:lpstr>How the Plans Connect</vt:lpstr>
      <vt:lpstr>Executive Order 642:  Instituting Age-Friendly Practice (1 of 2)</vt:lpstr>
      <vt:lpstr>Executive Order 642:  Instituting Age-Friendly Practice (2 of 2)</vt:lpstr>
      <vt:lpstr>Alzheimer’s Disease and Related Dementias (ADRD) Plan &amp; ReiMAgine Aging 2030</vt:lpstr>
      <vt:lpstr>   General Discussion &amp; Questions  </vt:lpstr>
      <vt:lpstr>Refresh Alzheimer’s Disease and Related Dementias (ADRD) Plan 2026 (1 of 3)</vt:lpstr>
      <vt:lpstr>Refresh Alzheimer’s Disease and Related Dementias (ADRD) Plan 2026 (2 of 3)</vt:lpstr>
      <vt:lpstr>Refresh Alzheimer’s Disease and Related Dementias (ADRD) Plan 2026 (3 of 3)</vt:lpstr>
      <vt:lpstr>Refresh ADRD Plan Work Group</vt:lpstr>
      <vt:lpstr>Refresh Alzheimer’s Disease and Related Dementias Plan </vt:lpstr>
      <vt:lpstr>   ADRD Discussion &amp; Questions  </vt:lpstr>
      <vt:lpstr>Agency Survey and Interviews (1 of 4) </vt:lpstr>
      <vt:lpstr>Agency Survey and Interviews (2 of 4) </vt:lpstr>
      <vt:lpstr>Agency Survey and Interviews (3 of 4) </vt:lpstr>
      <vt:lpstr>Agency Survey and Interviews (4 of 4) </vt:lpstr>
      <vt:lpstr>Strategies to Consider for ADRD State Plan </vt:lpstr>
      <vt:lpstr>Discussion: Council Member Perspectives</vt:lpstr>
      <vt:lpstr>Caregiving (1 of 5)</vt:lpstr>
      <vt:lpstr>Caregiving (2 of 5)</vt:lpstr>
      <vt:lpstr>Caregiving (3 of 5)</vt:lpstr>
      <vt:lpstr>Caregiving (4 of 5)</vt:lpstr>
      <vt:lpstr>Caregiving (5 of 5)</vt:lpstr>
      <vt:lpstr>Next Steps &amp; Vote to Adjourn (3 min)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pam.macleod@mass.gov</dc:creator>
  <cp:lastModifiedBy>Moyer, Whitney (ELD)</cp:lastModifiedBy>
  <cp:revision>1</cp:revision>
  <cp:lastPrinted>2025-09-11T19:06:25Z</cp:lastPrinted>
  <dcterms:created xsi:type="dcterms:W3CDTF">2021-12-30T21:26:11Z</dcterms:created>
  <dcterms:modified xsi:type="dcterms:W3CDTF">2025-12-13T00:37:42Z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0x010100E70D8FF3A207034BAAC153B94D829E3D</vt:lpwstr>
  </property>
  <property fmtid="{D5CDD505-2E9C-101B-9397-08002B2CF9AE}" pid="3" name="MediaServiceImageTags">
    <vt:lpwstr/>
  </property>
</Properties>
</file>