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Lst>
  <p:notesMasterIdLst>
    <p:notesMasterId r:id="rId33"/>
  </p:notesMasterIdLst>
  <p:handoutMasterIdLst>
    <p:handoutMasterId r:id="rId34"/>
  </p:handoutMasterIdLst>
  <p:sldIdLst>
    <p:sldId id="256" r:id="rId3"/>
    <p:sldId id="257" r:id="rId4"/>
    <p:sldId id="258" r:id="rId5"/>
    <p:sldId id="259" r:id="rId6"/>
    <p:sldId id="260" r:id="rId7"/>
    <p:sldId id="383" r:id="rId8"/>
    <p:sldId id="412" r:id="rId9"/>
    <p:sldId id="424" r:id="rId10"/>
    <p:sldId id="425" r:id="rId11"/>
    <p:sldId id="426" r:id="rId12"/>
    <p:sldId id="427" r:id="rId13"/>
    <p:sldId id="428" r:id="rId14"/>
    <p:sldId id="429" r:id="rId15"/>
    <p:sldId id="433" r:id="rId16"/>
    <p:sldId id="434" r:id="rId17"/>
    <p:sldId id="436" r:id="rId18"/>
    <p:sldId id="437" r:id="rId19"/>
    <p:sldId id="441" r:id="rId20"/>
    <p:sldId id="442" r:id="rId21"/>
    <p:sldId id="443" r:id="rId22"/>
    <p:sldId id="445" r:id="rId23"/>
    <p:sldId id="446" r:id="rId24"/>
    <p:sldId id="447" r:id="rId25"/>
    <p:sldId id="422" r:id="rId26"/>
    <p:sldId id="295" r:id="rId27"/>
    <p:sldId id="297" r:id="rId28"/>
    <p:sldId id="386" r:id="rId29"/>
    <p:sldId id="387" r:id="rId30"/>
    <p:sldId id="416" r:id="rId31"/>
    <p:sldId id="435"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14" autoAdjust="0"/>
    <p:restoredTop sz="69301" autoAdjust="0"/>
  </p:normalViewPr>
  <p:slideViewPr>
    <p:cSldViewPr snapToGrid="0">
      <p:cViewPr varScale="1">
        <p:scale>
          <a:sx n="80" d="100"/>
          <a:sy n="80" d="100"/>
        </p:scale>
        <p:origin x="2136" y="78"/>
      </p:cViewPr>
      <p:guideLst>
        <p:guide orient="horz" pos="2160"/>
        <p:guide pos="2880"/>
      </p:guideLst>
    </p:cSldViewPr>
  </p:slideViewPr>
  <p:outlineViewPr>
    <p:cViewPr>
      <p:scale>
        <a:sx n="33" d="100"/>
        <a:sy n="33" d="100"/>
      </p:scale>
      <p:origin x="0" y="-1296"/>
    </p:cViewPr>
  </p:outlineViewPr>
  <p:notesTextViewPr>
    <p:cViewPr>
      <p:scale>
        <a:sx n="1" d="1"/>
        <a:sy n="1" d="1"/>
      </p:scale>
      <p:origin x="0" y="0"/>
    </p:cViewPr>
  </p:notesTextViewPr>
  <p:sorterViewPr>
    <p:cViewPr>
      <p:scale>
        <a:sx n="100" d="100"/>
        <a:sy n="100" d="100"/>
      </p:scale>
      <p:origin x="0" y="-7530"/>
    </p:cViewPr>
  </p:sorterViewPr>
  <p:notesViewPr>
    <p:cSldViewPr snapToGrid="0">
      <p:cViewPr>
        <p:scale>
          <a:sx n="85" d="100"/>
          <a:sy n="85" d="100"/>
        </p:scale>
        <p:origin x="-1915" y="188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6FE8CA3-220E-4844-82B8-8134B02B1CD5}" type="datetimeFigureOut">
              <a:rPr lang="en-US" smtClean="0"/>
              <a:pPr/>
              <a:t>3/21/2018</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CBAD041-7722-4FB7-9F3E-73CEE5F417D8}" type="slidenum">
              <a:rPr lang="en-US" smtClean="0"/>
              <a:pPr/>
              <a:t>‹#›</a:t>
            </a:fld>
            <a:endParaRPr lang="en-US" dirty="0"/>
          </a:p>
        </p:txBody>
      </p:sp>
    </p:spTree>
    <p:extLst>
      <p:ext uri="{BB962C8B-B14F-4D97-AF65-F5344CB8AC3E}">
        <p14:creationId xmlns:p14="http://schemas.microsoft.com/office/powerpoint/2010/main" val="146468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4162F9D-5B1D-4087-9DDD-A1DC14B28B58}" type="datetimeFigureOut">
              <a:rPr lang="en-US" smtClean="0"/>
              <a:pPr/>
              <a:t>3/21/2018</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FF1C600-A059-47B1-95AE-A5C820AFFE28}" type="slidenum">
              <a:rPr lang="en-US" smtClean="0"/>
              <a:pPr/>
              <a:t>‹#›</a:t>
            </a:fld>
            <a:endParaRPr lang="en-US" dirty="0"/>
          </a:p>
        </p:txBody>
      </p:sp>
    </p:spTree>
    <p:extLst>
      <p:ext uri="{BB962C8B-B14F-4D97-AF65-F5344CB8AC3E}">
        <p14:creationId xmlns:p14="http://schemas.microsoft.com/office/powerpoint/2010/main" val="1350877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defTabSz="931774">
              <a:defRPr/>
            </a:pPr>
            <a:fld id="{1420E0A7-999E-B246-B274-E25EE25B0ADF}" type="slidenum">
              <a:rPr lang="en-US">
                <a:solidFill>
                  <a:prstClr val="black"/>
                </a:solidFill>
                <a:latin typeface="Calibri"/>
              </a:rPr>
              <a:pPr defTabSz="931774">
                <a:defRPr/>
              </a:pPr>
              <a:t>1</a:t>
            </a:fld>
            <a:endParaRPr lang="en-US" dirty="0">
              <a:solidFill>
                <a:prstClr val="black"/>
              </a:solidFill>
              <a:latin typeface="Calibri"/>
            </a:endParaRPr>
          </a:p>
        </p:txBody>
      </p:sp>
    </p:spTree>
    <p:extLst>
      <p:ext uri="{BB962C8B-B14F-4D97-AF65-F5344CB8AC3E}">
        <p14:creationId xmlns:p14="http://schemas.microsoft.com/office/powerpoint/2010/main" val="35484956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10</a:t>
            </a:fld>
            <a:endParaRPr lang="en-US" dirty="0"/>
          </a:p>
        </p:txBody>
      </p:sp>
    </p:spTree>
    <p:extLst>
      <p:ext uri="{BB962C8B-B14F-4D97-AF65-F5344CB8AC3E}">
        <p14:creationId xmlns:p14="http://schemas.microsoft.com/office/powerpoint/2010/main" val="1687742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F1C600-A059-47B1-95AE-A5C820AFFE2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207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F1C600-A059-47B1-95AE-A5C820AFFE2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6689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DFF1C600-A059-47B1-95AE-A5C820AFFE28}" type="slidenum">
              <a:rPr lang="en-US" smtClean="0"/>
              <a:pPr/>
              <a:t>13</a:t>
            </a:fld>
            <a:endParaRPr lang="en-US" dirty="0"/>
          </a:p>
        </p:txBody>
      </p:sp>
    </p:spTree>
    <p:extLst>
      <p:ext uri="{BB962C8B-B14F-4D97-AF65-F5344CB8AC3E}">
        <p14:creationId xmlns:p14="http://schemas.microsoft.com/office/powerpoint/2010/main" val="1910104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14</a:t>
            </a:fld>
            <a:endParaRPr lang="en-US" dirty="0"/>
          </a:p>
        </p:txBody>
      </p:sp>
    </p:spTree>
    <p:extLst>
      <p:ext uri="{BB962C8B-B14F-4D97-AF65-F5344CB8AC3E}">
        <p14:creationId xmlns:p14="http://schemas.microsoft.com/office/powerpoint/2010/main" val="1034122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15</a:t>
            </a:fld>
            <a:endParaRPr lang="en-US" dirty="0"/>
          </a:p>
        </p:txBody>
      </p:sp>
    </p:spTree>
    <p:extLst>
      <p:ext uri="{BB962C8B-B14F-4D97-AF65-F5344CB8AC3E}">
        <p14:creationId xmlns:p14="http://schemas.microsoft.com/office/powerpoint/2010/main" val="1269994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18</a:t>
            </a:fld>
            <a:endParaRPr lang="en-US" dirty="0"/>
          </a:p>
        </p:txBody>
      </p:sp>
    </p:spTree>
    <p:extLst>
      <p:ext uri="{BB962C8B-B14F-4D97-AF65-F5344CB8AC3E}">
        <p14:creationId xmlns:p14="http://schemas.microsoft.com/office/powerpoint/2010/main" val="2000601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20</a:t>
            </a:fld>
            <a:endParaRPr lang="en-US" dirty="0"/>
          </a:p>
        </p:txBody>
      </p:sp>
    </p:spTree>
    <p:extLst>
      <p:ext uri="{BB962C8B-B14F-4D97-AF65-F5344CB8AC3E}">
        <p14:creationId xmlns:p14="http://schemas.microsoft.com/office/powerpoint/2010/main" val="10651872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2200" dirty="0" smtClean="0">
              <a:solidFill>
                <a:prstClr val="black"/>
              </a:solidFill>
            </a:endParaRPr>
          </a:p>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22</a:t>
            </a:fld>
            <a:endParaRPr lang="en-US" dirty="0"/>
          </a:p>
        </p:txBody>
      </p:sp>
    </p:spTree>
    <p:extLst>
      <p:ext uri="{BB962C8B-B14F-4D97-AF65-F5344CB8AC3E}">
        <p14:creationId xmlns:p14="http://schemas.microsoft.com/office/powerpoint/2010/main" val="554167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dirty="0" smtClean="0">
              <a:solidFill>
                <a:prstClr val="black"/>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prstClr val="black"/>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prstClr val="black"/>
              </a:solidFill>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23</a:t>
            </a:fld>
            <a:endParaRPr lang="en-US" dirty="0"/>
          </a:p>
        </p:txBody>
      </p:sp>
    </p:spTree>
    <p:extLst>
      <p:ext uri="{BB962C8B-B14F-4D97-AF65-F5344CB8AC3E}">
        <p14:creationId xmlns:p14="http://schemas.microsoft.com/office/powerpoint/2010/main" val="1364731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1420E0A7-999E-B246-B274-E25EE25B0ADF}" type="slidenum">
              <a:rPr lang="en-US">
                <a:solidFill>
                  <a:prstClr val="black"/>
                </a:solidFill>
                <a:latin typeface="Calibri"/>
              </a:rPr>
              <a:pPr defTabSz="931774">
                <a:defRPr/>
              </a:pPr>
              <a:t>2</a:t>
            </a:fld>
            <a:endParaRPr lang="en-US" dirty="0">
              <a:solidFill>
                <a:prstClr val="black"/>
              </a:solidFill>
              <a:latin typeface="Calibri"/>
            </a:endParaRPr>
          </a:p>
        </p:txBody>
      </p:sp>
    </p:spTree>
    <p:extLst>
      <p:ext uri="{BB962C8B-B14F-4D97-AF65-F5344CB8AC3E}">
        <p14:creationId xmlns:p14="http://schemas.microsoft.com/office/powerpoint/2010/main" val="26344645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24</a:t>
            </a:fld>
            <a:endParaRPr lang="en-US" dirty="0"/>
          </a:p>
        </p:txBody>
      </p:sp>
    </p:spTree>
    <p:extLst>
      <p:ext uri="{BB962C8B-B14F-4D97-AF65-F5344CB8AC3E}">
        <p14:creationId xmlns:p14="http://schemas.microsoft.com/office/powerpoint/2010/main" val="18952881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25</a:t>
            </a:fld>
            <a:endParaRPr lang="en-US" dirty="0"/>
          </a:p>
        </p:txBody>
      </p:sp>
    </p:spTree>
    <p:extLst>
      <p:ext uri="{BB962C8B-B14F-4D97-AF65-F5344CB8AC3E}">
        <p14:creationId xmlns:p14="http://schemas.microsoft.com/office/powerpoint/2010/main" val="34914483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26</a:t>
            </a:fld>
            <a:endParaRPr lang="en-US" dirty="0"/>
          </a:p>
        </p:txBody>
      </p:sp>
    </p:spTree>
    <p:extLst>
      <p:ext uri="{BB962C8B-B14F-4D97-AF65-F5344CB8AC3E}">
        <p14:creationId xmlns:p14="http://schemas.microsoft.com/office/powerpoint/2010/main" val="15411985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DFF1C600-A059-47B1-95AE-A5C820AFFE28}"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26108105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FF1C600-A059-47B1-95AE-A5C820AFFE28}"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35694038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29</a:t>
            </a:fld>
            <a:endParaRPr lang="en-US" dirty="0"/>
          </a:p>
        </p:txBody>
      </p:sp>
    </p:spTree>
    <p:extLst>
      <p:ext uri="{BB962C8B-B14F-4D97-AF65-F5344CB8AC3E}">
        <p14:creationId xmlns:p14="http://schemas.microsoft.com/office/powerpoint/2010/main" val="14287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DFF1C600-A059-47B1-95AE-A5C820AFFE28}" type="slidenum">
              <a:rPr lang="en-US" smtClean="0"/>
              <a:pPr/>
              <a:t>30</a:t>
            </a:fld>
            <a:endParaRPr lang="en-US" dirty="0"/>
          </a:p>
        </p:txBody>
      </p:sp>
    </p:spTree>
    <p:extLst>
      <p:ext uri="{BB962C8B-B14F-4D97-AF65-F5344CB8AC3E}">
        <p14:creationId xmlns:p14="http://schemas.microsoft.com/office/powerpoint/2010/main" val="1167824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pPr defTabSz="931774">
              <a:defRPr/>
            </a:pPr>
            <a:fld id="{1420E0A7-999E-B246-B274-E25EE25B0ADF}" type="slidenum">
              <a:rPr lang="en-US">
                <a:solidFill>
                  <a:prstClr val="black"/>
                </a:solidFill>
                <a:latin typeface="Calibri"/>
              </a:rPr>
              <a:pPr defTabSz="931774">
                <a:defRPr/>
              </a:pPr>
              <a:t>3</a:t>
            </a:fld>
            <a:endParaRPr lang="en-US" dirty="0">
              <a:solidFill>
                <a:prstClr val="black"/>
              </a:solidFill>
              <a:latin typeface="Calibri"/>
            </a:endParaRPr>
          </a:p>
        </p:txBody>
      </p:sp>
    </p:spTree>
    <p:extLst>
      <p:ext uri="{BB962C8B-B14F-4D97-AF65-F5344CB8AC3E}">
        <p14:creationId xmlns:p14="http://schemas.microsoft.com/office/powerpoint/2010/main" val="1335424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pPr defTabSz="470846">
              <a:defRPr/>
            </a:pPr>
            <a:endParaRPr lang="en-US" dirty="0" smtClean="0"/>
          </a:p>
        </p:txBody>
      </p:sp>
      <p:sp>
        <p:nvSpPr>
          <p:cNvPr id="4" name="Slide Number Placeholder 3"/>
          <p:cNvSpPr>
            <a:spLocks noGrp="1"/>
          </p:cNvSpPr>
          <p:nvPr>
            <p:ph type="sldNum" sz="quarter" idx="10"/>
          </p:nvPr>
        </p:nvSpPr>
        <p:spPr/>
        <p:txBody>
          <a:bodyPr/>
          <a:lstStyle/>
          <a:p>
            <a:pPr defTabSz="931774">
              <a:defRPr/>
            </a:pPr>
            <a:fld id="{9E30F586-6FEB-6A45-8CF2-E14D3173EB24}" type="slidenum">
              <a:rPr lang="en-US">
                <a:solidFill>
                  <a:prstClr val="black"/>
                </a:solidFill>
                <a:latin typeface="Calibri"/>
              </a:rPr>
              <a:pPr defTabSz="931774">
                <a:defRPr/>
              </a:pPr>
              <a:t>4</a:t>
            </a:fld>
            <a:endParaRPr lang="en-US" dirty="0">
              <a:solidFill>
                <a:prstClr val="black"/>
              </a:solidFill>
              <a:latin typeface="Calibri"/>
            </a:endParaRPr>
          </a:p>
        </p:txBody>
      </p:sp>
    </p:spTree>
    <p:extLst>
      <p:ext uri="{BB962C8B-B14F-4D97-AF65-F5344CB8AC3E}">
        <p14:creationId xmlns:p14="http://schemas.microsoft.com/office/powerpoint/2010/main" val="1402074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FF1C600-A059-47B1-95AE-A5C820AFFE28}" type="slidenum">
              <a:rPr lang="en-US" smtClean="0"/>
              <a:pPr/>
              <a:t>5</a:t>
            </a:fld>
            <a:endParaRPr lang="en-US" dirty="0"/>
          </a:p>
        </p:txBody>
      </p:sp>
    </p:spTree>
    <p:extLst>
      <p:ext uri="{BB962C8B-B14F-4D97-AF65-F5344CB8AC3E}">
        <p14:creationId xmlns:p14="http://schemas.microsoft.com/office/powerpoint/2010/main" val="413420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DFF1C600-A059-47B1-95AE-A5C820AFFE28}"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739719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7</a:t>
            </a:fld>
            <a:endParaRPr lang="en-US" dirty="0"/>
          </a:p>
        </p:txBody>
      </p:sp>
    </p:spTree>
    <p:extLst>
      <p:ext uri="{BB962C8B-B14F-4D97-AF65-F5344CB8AC3E}">
        <p14:creationId xmlns:p14="http://schemas.microsoft.com/office/powerpoint/2010/main" val="1613266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DFF1C600-A059-47B1-95AE-A5C820AFFE28}" type="slidenum">
              <a:rPr lang="en-US" smtClean="0"/>
              <a:pPr/>
              <a:t>8</a:t>
            </a:fld>
            <a:endParaRPr lang="en-US" dirty="0"/>
          </a:p>
        </p:txBody>
      </p:sp>
    </p:spTree>
    <p:extLst>
      <p:ext uri="{BB962C8B-B14F-4D97-AF65-F5344CB8AC3E}">
        <p14:creationId xmlns:p14="http://schemas.microsoft.com/office/powerpoint/2010/main" val="2058744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F1C600-A059-47B1-95AE-A5C820AFFE28}" type="slidenum">
              <a:rPr lang="en-US" smtClean="0"/>
              <a:pPr/>
              <a:t>9</a:t>
            </a:fld>
            <a:endParaRPr lang="en-US" dirty="0"/>
          </a:p>
        </p:txBody>
      </p:sp>
    </p:spTree>
    <p:extLst>
      <p:ext uri="{BB962C8B-B14F-4D97-AF65-F5344CB8AC3E}">
        <p14:creationId xmlns:p14="http://schemas.microsoft.com/office/powerpoint/2010/main" val="8494317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file://localhost/%5C%5CUsers%5CJen%5CDesktop%5CProjects%5CInternal%20PPT%5Ccontent.jpg" TargetMode="External"/><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3" Type="http://schemas.openxmlformats.org/officeDocument/2006/relationships/image" Target="file://localhost/%5C%5CUsers%5CJen%5CDesktop%5CProjects%5CInternal%20PPT%5Ccontent.jpg" TargetMode="External"/><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 name="Rectangle 21"/>
          <p:cNvSpPr/>
          <p:nvPr userDrawn="1"/>
        </p:nvSpPr>
        <p:spPr>
          <a:xfrm>
            <a:off x="3069068" y="343"/>
            <a:ext cx="6086691" cy="6869757"/>
          </a:xfrm>
          <a:prstGeom prst="rect">
            <a:avLst/>
          </a:prstGeom>
          <a:solidFill>
            <a:srgbClr val="0D438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892"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Arial"/>
              <a:ea typeface="+mn-ea"/>
              <a:cs typeface="+mn-cs"/>
            </a:endParaRPr>
          </a:p>
        </p:txBody>
      </p:sp>
      <p:sp>
        <p:nvSpPr>
          <p:cNvPr id="2" name="Title 1"/>
          <p:cNvSpPr>
            <a:spLocks noGrp="1"/>
          </p:cNvSpPr>
          <p:nvPr>
            <p:ph type="ctrTitle"/>
          </p:nvPr>
        </p:nvSpPr>
        <p:spPr>
          <a:xfrm>
            <a:off x="3768023" y="677335"/>
            <a:ext cx="5168727" cy="2836588"/>
          </a:xfrm>
        </p:spPr>
        <p:txBody>
          <a:bodyPr anchor="b" anchorCtr="0"/>
          <a:lstStyle>
            <a:lvl1pPr algn="r">
              <a:defRPr b="1" cap="none">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768023" y="3659066"/>
            <a:ext cx="5168727" cy="517494"/>
          </a:xfrm>
        </p:spPr>
        <p:txBody>
          <a:bodyPr>
            <a:normAutofit/>
          </a:bodyPr>
          <a:lstStyle>
            <a:lvl1pPr marL="0" indent="0" algn="r">
              <a:spcBef>
                <a:spcPts val="0"/>
              </a:spcBef>
              <a:buNone/>
              <a:defRPr sz="1800">
                <a:solidFill>
                  <a:schemeClr val="bg1">
                    <a:lumMod val="8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a:xfrm>
            <a:off x="199900" y="6287990"/>
            <a:ext cx="490860" cy="365125"/>
          </a:xfrm>
          <a:prstGeom prst="rect">
            <a:avLst/>
          </a:prstGeom>
        </p:spPr>
        <p:txBody>
          <a:bodyPr/>
          <a:lstStyle>
            <a:lvl1pPr algn="l">
              <a:defRPr b="1">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FD889E0-CAB2-4699-909D-B9A88D47ACBE}" type="slidenum">
              <a:rPr kumimoji="0" lang="en-US" sz="1050" b="1" i="0" u="none" strike="noStrike" kern="1200" cap="none" spc="0" normalizeH="0" baseline="0" noProof="0" smtClean="0">
                <a:ln>
                  <a:noFill/>
                </a:ln>
                <a:solidFill>
                  <a:prstClr val="black"/>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black"/>
              </a:solidFill>
              <a:effectLst/>
              <a:uLnTx/>
              <a:uFillTx/>
              <a:latin typeface="Arial Black"/>
              <a:ea typeface="+mn-ea"/>
            </a:endParaRPr>
          </a:p>
        </p:txBody>
      </p:sp>
      <p:pic>
        <p:nvPicPr>
          <p:cNvPr id="15" name="Picture 14" descr="LEADCenter_LogoHoriz_Color.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101" y="2467356"/>
            <a:ext cx="2126285" cy="1362688"/>
          </a:xfrm>
          <a:prstGeom prst="rect">
            <a:avLst/>
          </a:prstGeom>
        </p:spPr>
      </p:pic>
      <p:sp>
        <p:nvSpPr>
          <p:cNvPr id="23" name="TextBox 22"/>
          <p:cNvSpPr txBox="1"/>
          <p:nvPr userDrawn="1"/>
        </p:nvSpPr>
        <p:spPr>
          <a:xfrm>
            <a:off x="3245456" y="6287982"/>
            <a:ext cx="5691299" cy="323165"/>
          </a:xfrm>
          <a:prstGeom prst="rect">
            <a:avLst/>
          </a:prstGeom>
          <a:noFill/>
        </p:spPr>
        <p:txBody>
          <a:bodyPr wrap="square" rtlCol="0">
            <a:spAutoFit/>
          </a:bodyPr>
          <a:lstStyle/>
          <a:p>
            <a:pPr marL="0" marR="0" lvl="0" indent="0" algn="ctr" defTabSz="342892" rtl="0" eaLnBrk="1" fontAlgn="auto" latinLnBrk="0" hangingPunct="1">
              <a:lnSpc>
                <a:spcPct val="100000"/>
              </a:lnSpc>
              <a:spcBef>
                <a:spcPts val="0"/>
              </a:spcBef>
              <a:spcAft>
                <a:spcPts val="0"/>
              </a:spcAft>
              <a:buClrTx/>
              <a:buSzTx/>
              <a:buFontTx/>
              <a:buNone/>
              <a:tabLst/>
              <a:defRPr/>
            </a:pPr>
            <a:r>
              <a:rPr kumimoji="0" lang="en-US" sz="750" b="0" i="1" u="none" strike="noStrike" kern="1200" cap="none" spc="0" normalizeH="0" baseline="0" noProof="0" dirty="0" smtClean="0">
                <a:ln>
                  <a:noFill/>
                </a:ln>
                <a:solidFill>
                  <a:prstClr val="white"/>
                </a:solidFill>
                <a:effectLst/>
                <a:uLnTx/>
                <a:uFillTx/>
                <a:latin typeface="Arial"/>
                <a:ea typeface="+mn-ea"/>
                <a:cs typeface="+mn-cs"/>
              </a:rPr>
              <a:t>The LEAD Center is led by National Disability Institute and is funded by the Office of Disability Employment Policy, U.S. Department of Labor, Grant No. #OD-23863-12-75-4-11</a:t>
            </a:r>
            <a:endParaRPr kumimoji="0" lang="en-US" sz="750" b="0" i="1" u="none" strike="noStrike" kern="1200" cap="none" spc="0" normalizeH="0" baseline="0" noProof="0" dirty="0">
              <a:ln>
                <a:noFill/>
              </a:ln>
              <a:solidFill>
                <a:prstClr val="white"/>
              </a:solidFill>
              <a:effectLst/>
              <a:uLnTx/>
              <a:uFillTx/>
              <a:latin typeface="Arial"/>
              <a:ea typeface="+mn-ea"/>
              <a:cs typeface="+mn-cs"/>
            </a:endParaRPr>
          </a:p>
        </p:txBody>
      </p:sp>
    </p:spTree>
    <p:custDataLst>
      <p:tags r:id="rId1"/>
    </p:custDataLst>
    <p:extLst>
      <p:ext uri="{BB962C8B-B14F-4D97-AF65-F5344CB8AC3E}">
        <p14:creationId xmlns:p14="http://schemas.microsoft.com/office/powerpoint/2010/main" val="314940517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Slide">
    <p:spTree>
      <p:nvGrpSpPr>
        <p:cNvPr id="1" name=""/>
        <p:cNvGrpSpPr/>
        <p:nvPr/>
      </p:nvGrpSpPr>
      <p:grpSpPr>
        <a:xfrm>
          <a:off x="0" y="0"/>
          <a:ext cx="0" cy="0"/>
          <a:chOff x="0" y="0"/>
          <a:chExt cx="0" cy="0"/>
        </a:xfrm>
      </p:grpSpPr>
      <p:pic>
        <p:nvPicPr>
          <p:cNvPr id="4" name="content.jpg" descr="/Users/Jen/Desktop/Projects/Internal PPT/content.jpg"/>
          <p:cNvPicPr>
            <a:picLocks noChangeAspect="1"/>
          </p:cNvPicPr>
          <p:nvPr userDrawn="1"/>
        </p:nvPicPr>
        <p:blipFill>
          <a:blip r:embed="rId2" r:link="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457200" y="0"/>
            <a:ext cx="8229600" cy="569310"/>
          </a:xfrm>
        </p:spPr>
        <p:txBody>
          <a:bodyPr>
            <a:noAutofit/>
          </a:bodyPr>
          <a:lstStyle>
            <a:lvl1pPr algn="l">
              <a:defRPr sz="2700">
                <a:latin typeface="Univers LT 57 Condensed"/>
                <a:cs typeface="Univers LT 57 Condensed"/>
              </a:defRPr>
            </a:lvl1pPr>
          </a:lstStyle>
          <a:p>
            <a:r>
              <a:rPr lang="en-US" dirty="0" smtClean="0"/>
              <a:t>Click to edit Master title style</a:t>
            </a:r>
            <a:endParaRPr lang="en-US" dirty="0"/>
          </a:p>
        </p:txBody>
      </p:sp>
      <p:sp>
        <p:nvSpPr>
          <p:cNvPr id="9" name="Content Placeholder 2"/>
          <p:cNvSpPr>
            <a:spLocks noGrp="1"/>
          </p:cNvSpPr>
          <p:nvPr>
            <p:ph idx="1"/>
          </p:nvPr>
        </p:nvSpPr>
        <p:spPr>
          <a:xfrm>
            <a:off x="457200" y="995865"/>
            <a:ext cx="8229600" cy="4525963"/>
          </a:xfrm>
        </p:spPr>
        <p:txBody>
          <a:bodyPr>
            <a:normAutofit/>
          </a:bodyPr>
          <a:lstStyle>
            <a:lvl1pPr>
              <a:defRPr sz="2100">
                <a:latin typeface="Melior"/>
                <a:cs typeface="Melior"/>
              </a:defRPr>
            </a:lvl1pPr>
            <a:lvl2pPr>
              <a:defRPr sz="1800">
                <a:latin typeface="Melior"/>
                <a:cs typeface="Melior"/>
              </a:defRPr>
            </a:lvl2pPr>
            <a:lvl3pPr>
              <a:defRPr sz="1500">
                <a:latin typeface="Melior"/>
                <a:cs typeface="Melior"/>
              </a:defRPr>
            </a:lvl3pPr>
            <a:lvl4pPr>
              <a:defRPr sz="1350">
                <a:latin typeface="Melior"/>
                <a:cs typeface="Melior"/>
              </a:defRPr>
            </a:lvl4pPr>
            <a:lvl5pPr>
              <a:defRPr sz="1350">
                <a:latin typeface="Melior"/>
                <a:cs typeface="Melio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a:xfrm>
            <a:off x="457200" y="6356360"/>
            <a:ext cx="2133600" cy="365125"/>
          </a:xfrm>
          <a:prstGeom prst="rect">
            <a:avLst/>
          </a:prstGeom>
        </p:spPr>
        <p:txBody>
          <a:bodyPr/>
          <a:lstStyle>
            <a:lvl1pPr>
              <a:defRPr/>
            </a:lvl1pPr>
          </a:lstStyle>
          <a:p>
            <a:pPr marL="0" marR="0" lvl="0" indent="0" algn="l" defTabSz="34289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Footer Placeholder 4"/>
          <p:cNvSpPr>
            <a:spLocks noGrp="1"/>
          </p:cNvSpPr>
          <p:nvPr>
            <p:ph type="ftr" sz="quarter" idx="11"/>
          </p:nvPr>
        </p:nvSpPr>
        <p:spPr>
          <a:xfrm>
            <a:off x="3124200" y="6356360"/>
            <a:ext cx="2895600" cy="365125"/>
          </a:xfrm>
          <a:prstGeom prst="rect">
            <a:avLst/>
          </a:prstGeom>
        </p:spPr>
        <p:txBody>
          <a:bodyPr/>
          <a:lstStyle>
            <a:lvl1pPr>
              <a:defRPr/>
            </a:lvl1pPr>
          </a:lstStyle>
          <a:p>
            <a:pPr marL="0" marR="0" lvl="0" indent="0" algn="l" defTabSz="34289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916EAE5-ACA4-494F-98A6-E4A8774B5F49}" type="slidenum">
              <a:rPr kumimoji="0" lang="en-US" sz="1050" b="1" i="0" u="none" strike="noStrike" kern="1200" cap="none" spc="0" normalizeH="0" baseline="0" noProof="0">
                <a:ln>
                  <a:noFill/>
                </a:ln>
                <a:solidFill>
                  <a:prstClr val="white"/>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17467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 name="Rectangle 21"/>
          <p:cNvSpPr/>
          <p:nvPr userDrawn="1"/>
        </p:nvSpPr>
        <p:spPr>
          <a:xfrm>
            <a:off x="3069068" y="343"/>
            <a:ext cx="6086691" cy="6869757"/>
          </a:xfrm>
          <a:prstGeom prst="rect">
            <a:avLst/>
          </a:prstGeom>
          <a:solidFill>
            <a:srgbClr val="0D438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892"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Arial"/>
              <a:ea typeface="+mn-ea"/>
              <a:cs typeface="+mn-cs"/>
            </a:endParaRPr>
          </a:p>
        </p:txBody>
      </p:sp>
      <p:sp>
        <p:nvSpPr>
          <p:cNvPr id="2" name="Title 1"/>
          <p:cNvSpPr>
            <a:spLocks noGrp="1"/>
          </p:cNvSpPr>
          <p:nvPr>
            <p:ph type="ctrTitle"/>
          </p:nvPr>
        </p:nvSpPr>
        <p:spPr>
          <a:xfrm>
            <a:off x="3768023" y="677335"/>
            <a:ext cx="5168727" cy="2836588"/>
          </a:xfrm>
        </p:spPr>
        <p:txBody>
          <a:bodyPr anchor="b" anchorCtr="0"/>
          <a:lstStyle>
            <a:lvl1pPr algn="r">
              <a:defRPr b="1" cap="none">
                <a:solidFill>
                  <a:srgbClr val="FFFFFF"/>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768023" y="3659066"/>
            <a:ext cx="5168727" cy="517494"/>
          </a:xfrm>
        </p:spPr>
        <p:txBody>
          <a:bodyPr>
            <a:normAutofit/>
          </a:bodyPr>
          <a:lstStyle>
            <a:lvl1pPr marL="0" indent="0" algn="r">
              <a:spcBef>
                <a:spcPts val="0"/>
              </a:spcBef>
              <a:buNone/>
              <a:defRPr sz="1800">
                <a:solidFill>
                  <a:schemeClr val="bg1">
                    <a:lumMod val="8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a:xfrm>
            <a:off x="199900" y="6287990"/>
            <a:ext cx="490860" cy="365125"/>
          </a:xfrm>
          <a:prstGeom prst="rect">
            <a:avLst/>
          </a:prstGeom>
        </p:spPr>
        <p:txBody>
          <a:bodyPr/>
          <a:lstStyle>
            <a:lvl1pPr algn="l">
              <a:defRPr b="1">
                <a:solidFill>
                  <a:schemeClr val="tx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FD889E0-CAB2-4699-909D-B9A88D47ACBE}" type="slidenum">
              <a:rPr kumimoji="0" lang="en-US" sz="1050" b="1" i="0" u="none" strike="noStrike" kern="1200" cap="none" spc="0" normalizeH="0" baseline="0" noProof="0" smtClean="0">
                <a:ln>
                  <a:noFill/>
                </a:ln>
                <a:solidFill>
                  <a:prstClr val="black"/>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black"/>
              </a:solidFill>
              <a:effectLst/>
              <a:uLnTx/>
              <a:uFillTx/>
              <a:latin typeface="Arial Black"/>
              <a:ea typeface="+mn-ea"/>
            </a:endParaRPr>
          </a:p>
        </p:txBody>
      </p:sp>
      <p:pic>
        <p:nvPicPr>
          <p:cNvPr id="15" name="Picture 14" descr="LEADCenter_LogoHoriz_Color.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9905" y="2505456"/>
            <a:ext cx="2715461" cy="1361280"/>
          </a:xfrm>
          <a:prstGeom prst="rect">
            <a:avLst/>
          </a:prstGeom>
        </p:spPr>
      </p:pic>
      <p:sp>
        <p:nvSpPr>
          <p:cNvPr id="23" name="TextBox 22"/>
          <p:cNvSpPr txBox="1"/>
          <p:nvPr userDrawn="1"/>
        </p:nvSpPr>
        <p:spPr>
          <a:xfrm>
            <a:off x="3245456" y="6287982"/>
            <a:ext cx="5691299" cy="323165"/>
          </a:xfrm>
          <a:prstGeom prst="rect">
            <a:avLst/>
          </a:prstGeom>
          <a:noFill/>
        </p:spPr>
        <p:txBody>
          <a:bodyPr wrap="square" rtlCol="0">
            <a:spAutoFit/>
          </a:bodyPr>
          <a:lstStyle/>
          <a:p>
            <a:pPr marL="0" marR="0" lvl="0" indent="0" algn="ctr" defTabSz="342892" rtl="0" eaLnBrk="1" fontAlgn="auto" latinLnBrk="0" hangingPunct="1">
              <a:lnSpc>
                <a:spcPct val="100000"/>
              </a:lnSpc>
              <a:spcBef>
                <a:spcPts val="0"/>
              </a:spcBef>
              <a:spcAft>
                <a:spcPts val="0"/>
              </a:spcAft>
              <a:buClrTx/>
              <a:buSzTx/>
              <a:buFontTx/>
              <a:buNone/>
              <a:tabLst/>
              <a:defRPr/>
            </a:pPr>
            <a:r>
              <a:rPr kumimoji="0" lang="en-US" sz="750" b="0" i="1" u="none" strike="noStrike" kern="1200" cap="none" spc="0" normalizeH="0" baseline="0" noProof="0" dirty="0" smtClean="0">
                <a:ln>
                  <a:noFill/>
                </a:ln>
                <a:solidFill>
                  <a:prstClr val="white"/>
                </a:solidFill>
                <a:effectLst/>
                <a:uLnTx/>
                <a:uFillTx/>
                <a:latin typeface="Arial"/>
                <a:ea typeface="+mn-ea"/>
                <a:cs typeface="+mn-cs"/>
              </a:rPr>
              <a:t>The LEAD Center is led by National Disability Institute and is funded by the Office of Disability Employment Policy, U.S. Department of Labor, Grant No. #OD-23863-12-75-4-11</a:t>
            </a:r>
            <a:endParaRPr kumimoji="0" lang="en-US" sz="750" b="0" i="1" u="none" strike="noStrike" kern="1200" cap="none" spc="0" normalizeH="0" baseline="0" noProof="0" dirty="0">
              <a:ln>
                <a:noFill/>
              </a:ln>
              <a:solidFill>
                <a:prstClr val="white"/>
              </a:solidFill>
              <a:effectLst/>
              <a:uLnTx/>
              <a:uFillTx/>
              <a:latin typeface="Arial"/>
              <a:ea typeface="+mn-ea"/>
              <a:cs typeface="+mn-cs"/>
            </a:endParaRPr>
          </a:p>
        </p:txBody>
      </p:sp>
    </p:spTree>
    <p:extLst>
      <p:ext uri="{BB962C8B-B14F-4D97-AF65-F5344CB8AC3E}">
        <p14:creationId xmlns:p14="http://schemas.microsoft.com/office/powerpoint/2010/main" val="345901452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257168" indent="-257168">
              <a:buSzPct val="100000"/>
              <a:buFontTx/>
              <a:buBlip>
                <a:blip r:embed="rId2"/>
              </a:buBlip>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Slide Number Placeholder 5"/>
          <p:cNvSpPr>
            <a:spLocks noGrp="1"/>
          </p:cNvSpPr>
          <p:nvPr>
            <p:ph type="sldNum" sz="quarter" idx="4"/>
          </p:nvPr>
        </p:nvSpPr>
        <p:spPr>
          <a:xfrm>
            <a:off x="105827" y="6335166"/>
            <a:ext cx="540909" cy="365125"/>
          </a:xfrm>
          <a:prstGeom prst="rect">
            <a:avLst/>
          </a:prstGeom>
        </p:spPr>
        <p:txBody>
          <a:bodyPr anchor="ctr" anchorCtr="0"/>
          <a:lstStyle>
            <a:lvl1pP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04515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0"/>
            <a:ext cx="77724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141108" y="6356360"/>
            <a:ext cx="490860" cy="365125"/>
          </a:xfrm>
          <a:prstGeom prst="rect">
            <a:avLst/>
          </a:prstGeom>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FD889E0-CAB2-4699-909D-B9A88D47ACBE}"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4027240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txBox="1">
            <a:spLocks/>
          </p:cNvSpPr>
          <p:nvPr userDrawn="1"/>
        </p:nvSpPr>
        <p:spPr>
          <a:xfrm>
            <a:off x="105827" y="6335166"/>
            <a:ext cx="540909" cy="365125"/>
          </a:xfrm>
          <a:prstGeom prst="rect">
            <a:avLst/>
          </a:prstGeom>
        </p:spPr>
        <p:txBody>
          <a:bodyPr anchor="ctr" anchorCtr="0"/>
          <a:lstStyle>
            <a:defPPr>
              <a:defRPr lang="en-US"/>
            </a:defPPr>
            <a:lvl1pPr marL="0" algn="l" defTabSz="457200" rtl="0" eaLnBrk="1" latinLnBrk="0" hangingPunct="1">
              <a:defRPr sz="1400" b="1" kern="1200" normalizeH="0">
                <a:solidFill>
                  <a:schemeClr val="bg1"/>
                </a:solidFill>
                <a:latin typeface="Arial Black"/>
                <a:ea typeface="+mn-ea"/>
                <a:cs typeface="Arial Black"/>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739141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187EBF"/>
                </a:solidFill>
              </a:defRPr>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1800" b="1">
                <a:solidFill>
                  <a:srgbClr val="187EBF"/>
                </a:solidFill>
              </a:defRPr>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Slide Number Placeholder 5"/>
          <p:cNvSpPr>
            <a:spLocks noGrp="1"/>
          </p:cNvSpPr>
          <p:nvPr>
            <p:ph type="sldNum" sz="quarter" idx="10"/>
          </p:nvPr>
        </p:nvSpPr>
        <p:spPr>
          <a:xfrm>
            <a:off x="105827" y="6335166"/>
            <a:ext cx="540909" cy="365125"/>
          </a:xfrm>
          <a:prstGeom prst="rect">
            <a:avLst/>
          </a:prstGeom>
        </p:spPr>
        <p:txBody>
          <a:bodyPr anchor="ctr" anchorCtr="0"/>
          <a:lstStyle>
            <a:lvl1pP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220301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Slide Number Placeholder 5"/>
          <p:cNvSpPr>
            <a:spLocks noGrp="1"/>
          </p:cNvSpPr>
          <p:nvPr>
            <p:ph type="sldNum" sz="quarter" idx="4"/>
          </p:nvPr>
        </p:nvSpPr>
        <p:spPr>
          <a:xfrm>
            <a:off x="105827" y="6335166"/>
            <a:ext cx="540909" cy="365125"/>
          </a:xfrm>
          <a:prstGeom prst="rect">
            <a:avLst/>
          </a:prstGeom>
        </p:spPr>
        <p:txBody>
          <a:bodyPr anchor="ctr" anchorCtr="0"/>
          <a:lstStyle>
            <a:lvl1pPr algn="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484864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65125" y="305718"/>
            <a:ext cx="8407400" cy="603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1"/>
          </p:nvPr>
        </p:nvSpPr>
        <p:spPr/>
        <p:txBody>
          <a:bodyPr/>
          <a:lstStyle>
            <a:lvl1pPr>
              <a:defRPr>
                <a:solidFill>
                  <a:schemeClr val="tx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2D0C012-90B0-D84B-B525-E97FB69D897C}" type="slidenum">
              <a:rPr kumimoji="0" lang="en-US" sz="1050" b="1" i="0" u="none" strike="noStrike" kern="1200" cap="none" spc="0" normalizeH="0" baseline="0" noProof="0" smtClean="0">
                <a:ln>
                  <a:noFill/>
                </a:ln>
                <a:solidFill>
                  <a:prstClr val="black"/>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black"/>
              </a:solidFill>
              <a:effectLst/>
              <a:uLnTx/>
              <a:uFillTx/>
              <a:latin typeface="Arial Black"/>
              <a:ea typeface="+mn-ea"/>
            </a:endParaRPr>
          </a:p>
        </p:txBody>
      </p:sp>
    </p:spTree>
    <p:extLst>
      <p:ext uri="{BB962C8B-B14F-4D97-AF65-F5344CB8AC3E}">
        <p14:creationId xmlns:p14="http://schemas.microsoft.com/office/powerpoint/2010/main" val="27410298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4193922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73060"/>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smtClean="0"/>
              <a:t>Click to edit Master text styles</a:t>
            </a:r>
          </a:p>
        </p:txBody>
      </p:sp>
      <p:sp>
        <p:nvSpPr>
          <p:cNvPr id="8" name="Slide Number Placeholder 5"/>
          <p:cNvSpPr>
            <a:spLocks noGrp="1"/>
          </p:cNvSpPr>
          <p:nvPr>
            <p:ph type="sldNum" sz="quarter" idx="4"/>
          </p:nvPr>
        </p:nvSpPr>
        <p:spPr>
          <a:xfrm>
            <a:off x="105827" y="6335166"/>
            <a:ext cx="540909" cy="365125"/>
          </a:xfrm>
          <a:prstGeom prst="rect">
            <a:avLst/>
          </a:prstGeom>
        </p:spPr>
        <p:txBody>
          <a:bodyPr anchor="ctr" anchorCtr="0"/>
          <a:lstStyle>
            <a:lvl1pPr algn="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296738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257168" indent="-257168">
              <a:buSzPct val="100000"/>
              <a:buFontTx/>
              <a:buBlip>
                <a:blip r:embed="rId3"/>
              </a:buBlip>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Slide Number Placeholder 5"/>
          <p:cNvSpPr>
            <a:spLocks noGrp="1"/>
          </p:cNvSpPr>
          <p:nvPr>
            <p:ph type="sldNum" sz="quarter" idx="4"/>
          </p:nvPr>
        </p:nvSpPr>
        <p:spPr>
          <a:xfrm>
            <a:off x="105827" y="6335166"/>
            <a:ext cx="540909" cy="365125"/>
          </a:xfrm>
          <a:prstGeom prst="rect">
            <a:avLst/>
          </a:prstGeom>
        </p:spPr>
        <p:txBody>
          <a:bodyPr anchor="ctr" anchorCtr="0"/>
          <a:lstStyle>
            <a:lvl1pP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custDataLst>
      <p:tags r:id="rId1"/>
    </p:custDataLst>
    <p:extLst>
      <p:ext uri="{BB962C8B-B14F-4D97-AF65-F5344CB8AC3E}">
        <p14:creationId xmlns:p14="http://schemas.microsoft.com/office/powerpoint/2010/main" val="7725074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Content Slide">
    <p:spTree>
      <p:nvGrpSpPr>
        <p:cNvPr id="1" name=""/>
        <p:cNvGrpSpPr/>
        <p:nvPr/>
      </p:nvGrpSpPr>
      <p:grpSpPr>
        <a:xfrm>
          <a:off x="0" y="0"/>
          <a:ext cx="0" cy="0"/>
          <a:chOff x="0" y="0"/>
          <a:chExt cx="0" cy="0"/>
        </a:xfrm>
      </p:grpSpPr>
      <p:pic>
        <p:nvPicPr>
          <p:cNvPr id="4" name="content.jpg" descr="/Users/Jen/Desktop/Projects/Internal PPT/content.jpg"/>
          <p:cNvPicPr>
            <a:picLocks noChangeAspect="1"/>
          </p:cNvPicPr>
          <p:nvPr userDrawn="1"/>
        </p:nvPicPr>
        <p:blipFill>
          <a:blip r:embed="rId2" r:link="rId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457200" y="0"/>
            <a:ext cx="8229600" cy="569310"/>
          </a:xfrm>
        </p:spPr>
        <p:txBody>
          <a:bodyPr>
            <a:noAutofit/>
          </a:bodyPr>
          <a:lstStyle>
            <a:lvl1pPr algn="l">
              <a:defRPr sz="2700">
                <a:latin typeface="Univers LT 57 Condensed"/>
                <a:cs typeface="Univers LT 57 Condensed"/>
              </a:defRPr>
            </a:lvl1pPr>
          </a:lstStyle>
          <a:p>
            <a:r>
              <a:rPr lang="en-US" dirty="0" smtClean="0"/>
              <a:t>Click to edit Master title style</a:t>
            </a:r>
            <a:endParaRPr lang="en-US" dirty="0"/>
          </a:p>
        </p:txBody>
      </p:sp>
      <p:sp>
        <p:nvSpPr>
          <p:cNvPr id="9" name="Content Placeholder 2"/>
          <p:cNvSpPr>
            <a:spLocks noGrp="1"/>
          </p:cNvSpPr>
          <p:nvPr>
            <p:ph idx="1"/>
          </p:nvPr>
        </p:nvSpPr>
        <p:spPr>
          <a:xfrm>
            <a:off x="457200" y="995865"/>
            <a:ext cx="8229600" cy="4525963"/>
          </a:xfrm>
        </p:spPr>
        <p:txBody>
          <a:bodyPr>
            <a:normAutofit/>
          </a:bodyPr>
          <a:lstStyle>
            <a:lvl1pPr>
              <a:defRPr sz="2100">
                <a:latin typeface="Melior"/>
                <a:cs typeface="Melior"/>
              </a:defRPr>
            </a:lvl1pPr>
            <a:lvl2pPr>
              <a:defRPr sz="1800">
                <a:latin typeface="Melior"/>
                <a:cs typeface="Melior"/>
              </a:defRPr>
            </a:lvl2pPr>
            <a:lvl3pPr>
              <a:defRPr sz="1500">
                <a:latin typeface="Melior"/>
                <a:cs typeface="Melior"/>
              </a:defRPr>
            </a:lvl3pPr>
            <a:lvl4pPr>
              <a:defRPr sz="1350">
                <a:latin typeface="Melior"/>
                <a:cs typeface="Melior"/>
              </a:defRPr>
            </a:lvl4pPr>
            <a:lvl5pPr>
              <a:defRPr sz="1350">
                <a:latin typeface="Melior"/>
                <a:cs typeface="Melio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a:xfrm>
            <a:off x="457200" y="6356360"/>
            <a:ext cx="2133600" cy="365125"/>
          </a:xfrm>
          <a:prstGeom prst="rect">
            <a:avLst/>
          </a:prstGeom>
        </p:spPr>
        <p:txBody>
          <a:bodyPr/>
          <a:lstStyle>
            <a:lvl1pPr>
              <a:defRPr/>
            </a:lvl1pPr>
          </a:lstStyle>
          <a:p>
            <a:pPr marL="0" marR="0" lvl="0" indent="0" algn="l" defTabSz="34289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6" name="Footer Placeholder 4"/>
          <p:cNvSpPr>
            <a:spLocks noGrp="1"/>
          </p:cNvSpPr>
          <p:nvPr>
            <p:ph type="ftr" sz="quarter" idx="11"/>
          </p:nvPr>
        </p:nvSpPr>
        <p:spPr>
          <a:xfrm>
            <a:off x="3124200" y="6356360"/>
            <a:ext cx="2895600" cy="365125"/>
          </a:xfrm>
          <a:prstGeom prst="rect">
            <a:avLst/>
          </a:prstGeom>
        </p:spPr>
        <p:txBody>
          <a:bodyPr/>
          <a:lstStyle>
            <a:lvl1pPr>
              <a:defRPr/>
            </a:lvl1pPr>
          </a:lstStyle>
          <a:p>
            <a:pPr marL="0" marR="0" lvl="0" indent="0" algn="l" defTabSz="342892"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7" name="Slide Number Placeholder 5"/>
          <p:cNvSpPr>
            <a:spLocks noGrp="1"/>
          </p:cNvSpPr>
          <p:nvPr>
            <p:ph type="sldNum" sz="quarter" idx="12"/>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916EAE5-ACA4-494F-98A6-E4A8774B5F49}" type="slidenum">
              <a:rPr kumimoji="0" lang="en-US" sz="1050" b="1" i="0" u="none" strike="noStrike" kern="1200" cap="none" spc="0" normalizeH="0" baseline="0" noProof="0">
                <a:ln>
                  <a:noFill/>
                </a:ln>
                <a:solidFill>
                  <a:prstClr val="white"/>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290917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0"/>
            <a:ext cx="77724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141108" y="6356360"/>
            <a:ext cx="490860" cy="365125"/>
          </a:xfrm>
          <a:prstGeom prst="rect">
            <a:avLst/>
          </a:prstGeom>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FD889E0-CAB2-4699-909D-B9A88D47ACBE}"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custDataLst>
      <p:tags r:id="rId1"/>
    </p:custDataLst>
    <p:extLst>
      <p:ext uri="{BB962C8B-B14F-4D97-AF65-F5344CB8AC3E}">
        <p14:creationId xmlns:p14="http://schemas.microsoft.com/office/powerpoint/2010/main" val="1463395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txBox="1">
            <a:spLocks/>
          </p:cNvSpPr>
          <p:nvPr userDrawn="1"/>
        </p:nvSpPr>
        <p:spPr>
          <a:xfrm>
            <a:off x="105827" y="6335166"/>
            <a:ext cx="540909" cy="365125"/>
          </a:xfrm>
          <a:prstGeom prst="rect">
            <a:avLst/>
          </a:prstGeom>
        </p:spPr>
        <p:txBody>
          <a:bodyPr anchor="ctr" anchorCtr="0"/>
          <a:lstStyle>
            <a:defPPr>
              <a:defRPr lang="en-US"/>
            </a:defPPr>
            <a:lvl1pPr marL="0" algn="l" defTabSz="457200" rtl="0" eaLnBrk="1" latinLnBrk="0" hangingPunct="1">
              <a:defRPr sz="1400" b="1" kern="1200" normalizeH="0">
                <a:solidFill>
                  <a:schemeClr val="bg1"/>
                </a:solidFill>
                <a:latin typeface="Arial Black"/>
                <a:ea typeface="+mn-ea"/>
                <a:cs typeface="Arial Black"/>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630002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solidFill>
                  <a:srgbClr val="187EBF"/>
                </a:solidFill>
              </a:defRPr>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1800" b="1">
                <a:solidFill>
                  <a:srgbClr val="187EBF"/>
                </a:solidFill>
              </a:defRPr>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45030"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Slide Number Placeholder 5"/>
          <p:cNvSpPr>
            <a:spLocks noGrp="1"/>
          </p:cNvSpPr>
          <p:nvPr>
            <p:ph type="sldNum" sz="quarter" idx="10"/>
          </p:nvPr>
        </p:nvSpPr>
        <p:spPr>
          <a:xfrm>
            <a:off x="105827" y="6335166"/>
            <a:ext cx="540909" cy="365125"/>
          </a:xfrm>
          <a:prstGeom prst="rect">
            <a:avLst/>
          </a:prstGeom>
        </p:spPr>
        <p:txBody>
          <a:bodyPr anchor="ctr" anchorCtr="0"/>
          <a:lstStyle>
            <a:lvl1pP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28419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Slide Number Placeholder 5"/>
          <p:cNvSpPr>
            <a:spLocks noGrp="1"/>
          </p:cNvSpPr>
          <p:nvPr>
            <p:ph type="sldNum" sz="quarter" idx="4"/>
          </p:nvPr>
        </p:nvSpPr>
        <p:spPr>
          <a:xfrm>
            <a:off x="105827" y="6335166"/>
            <a:ext cx="540909" cy="365125"/>
          </a:xfrm>
          <a:prstGeom prst="rect">
            <a:avLst/>
          </a:prstGeom>
        </p:spPr>
        <p:txBody>
          <a:bodyPr anchor="ctr" anchorCtr="0"/>
          <a:lstStyle>
            <a:lvl1pPr algn="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748207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65125" y="305718"/>
            <a:ext cx="8407400" cy="603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1"/>
          </p:nvPr>
        </p:nvSpPr>
        <p:spPr/>
        <p:txBody>
          <a:bodyPr/>
          <a:lstStyle>
            <a:lvl1pPr>
              <a:defRPr>
                <a:solidFill>
                  <a:schemeClr val="tx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2D0C012-90B0-D84B-B525-E97FB69D897C}" type="slidenum">
              <a:rPr kumimoji="0" lang="en-US" sz="1050" b="1" i="0" u="none" strike="noStrike" kern="1200" cap="none" spc="0" normalizeH="0" baseline="0" noProof="0" smtClean="0">
                <a:ln>
                  <a:noFill/>
                </a:ln>
                <a:solidFill>
                  <a:prstClr val="black"/>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black"/>
              </a:solidFill>
              <a:effectLst/>
              <a:uLnTx/>
              <a:uFillTx/>
              <a:latin typeface="Arial Black"/>
              <a:ea typeface="+mn-ea"/>
            </a:endParaRPr>
          </a:p>
        </p:txBody>
      </p:sp>
    </p:spTree>
    <p:extLst>
      <p:ext uri="{BB962C8B-B14F-4D97-AF65-F5344CB8AC3E}">
        <p14:creationId xmlns:p14="http://schemas.microsoft.com/office/powerpoint/2010/main" val="357003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7926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73060"/>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smtClean="0"/>
              <a:t>Click to edit Master text styles</a:t>
            </a:r>
          </a:p>
        </p:txBody>
      </p:sp>
      <p:sp>
        <p:nvSpPr>
          <p:cNvPr id="8" name="Slide Number Placeholder 5"/>
          <p:cNvSpPr>
            <a:spLocks noGrp="1"/>
          </p:cNvSpPr>
          <p:nvPr>
            <p:ph type="sldNum" sz="quarter" idx="4"/>
          </p:nvPr>
        </p:nvSpPr>
        <p:spPr>
          <a:xfrm>
            <a:off x="105827" y="6335166"/>
            <a:ext cx="540909" cy="365125"/>
          </a:xfrm>
          <a:prstGeom prst="rect">
            <a:avLst/>
          </a:prstGeom>
        </p:spPr>
        <p:txBody>
          <a:bodyPr anchor="ctr" anchorCtr="0"/>
          <a:lstStyle>
            <a:lvl1pPr algn="r">
              <a:defRPr sz="1050" b="1" normalizeH="0">
                <a:solidFill>
                  <a:schemeClr val="bg1"/>
                </a:solidFill>
                <a:latin typeface="Arial Black"/>
                <a:cs typeface="Arial Blac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246784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2.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5" Type="http://schemas.openxmlformats.org/officeDocument/2006/relationships/image" Target="../media/image4.png"/><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3973" y="274648"/>
            <a:ext cx="8392828" cy="818879"/>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93973" y="1316924"/>
            <a:ext cx="8392828" cy="470330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Rectangle 10"/>
          <p:cNvSpPr/>
          <p:nvPr userDrawn="1"/>
        </p:nvSpPr>
        <p:spPr>
          <a:xfrm>
            <a:off x="-1" y="6154430"/>
            <a:ext cx="9155760" cy="715328"/>
          </a:xfrm>
          <a:prstGeom prst="rect">
            <a:avLst/>
          </a:prstGeom>
          <a:solidFill>
            <a:srgbClr val="0D438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892"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Arial"/>
              <a:ea typeface="+mn-ea"/>
              <a:cs typeface="+mn-cs"/>
            </a:endParaRPr>
          </a:p>
        </p:txBody>
      </p:sp>
      <p:sp>
        <p:nvSpPr>
          <p:cNvPr id="12" name="Slide Number Placeholder 5"/>
          <p:cNvSpPr>
            <a:spLocks noGrp="1"/>
          </p:cNvSpPr>
          <p:nvPr>
            <p:ph type="sldNum" sz="quarter" idx="4"/>
          </p:nvPr>
        </p:nvSpPr>
        <p:spPr>
          <a:xfrm>
            <a:off x="105827" y="6335166"/>
            <a:ext cx="540909" cy="365125"/>
          </a:xfrm>
          <a:prstGeom prst="rect">
            <a:avLst/>
          </a:prstGeom>
        </p:spPr>
        <p:txBody>
          <a:bodyPr anchor="ctr" anchorCtr="0"/>
          <a:lstStyle>
            <a:lvl1pPr>
              <a:defRPr sz="1050" b="1" normalizeH="0">
                <a:solidFill>
                  <a:schemeClr val="bg1"/>
                </a:solidFill>
                <a:latin typeface="Arial Black"/>
                <a:cs typeface="Arial Black"/>
              </a:defRPr>
            </a:lvl1pPr>
          </a:lstStyle>
          <a:p>
            <a:pPr marL="0" marR="0" lvl="0" indent="0" algn="r" defTabSz="342892"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342892"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pic>
        <p:nvPicPr>
          <p:cNvPr id="13" name="Picture 12" descr="LEADCenter_LogoHoriz_White.pn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600829" y="6189714"/>
            <a:ext cx="2406479" cy="614347"/>
          </a:xfrm>
          <a:prstGeom prst="rect">
            <a:avLst/>
          </a:prstGeom>
        </p:spPr>
      </p:pic>
      <p:cxnSp>
        <p:nvCxnSpPr>
          <p:cNvPr id="14" name="Straight Connector 13"/>
          <p:cNvCxnSpPr/>
          <p:nvPr userDrawn="1"/>
        </p:nvCxnSpPr>
        <p:spPr>
          <a:xfrm>
            <a:off x="705532" y="6335166"/>
            <a:ext cx="0" cy="365125"/>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custDataLst>
      <p:tags r:id="rId12"/>
    </p:custDataLst>
    <p:extLst>
      <p:ext uri="{BB962C8B-B14F-4D97-AF65-F5344CB8AC3E}">
        <p14:creationId xmlns:p14="http://schemas.microsoft.com/office/powerpoint/2010/main" val="21762132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hf hdr="0" ftr="0" dt="0"/>
  <p:txStyles>
    <p:titleStyle>
      <a:lvl1pPr algn="l" defTabSz="342892" rtl="0" eaLnBrk="1" latinLnBrk="0" hangingPunct="1">
        <a:spcBef>
          <a:spcPct val="0"/>
        </a:spcBef>
        <a:buNone/>
        <a:defRPr sz="2700" b="1" i="0" kern="1200" cap="all" spc="-75">
          <a:solidFill>
            <a:srgbClr val="900B58"/>
          </a:solidFill>
          <a:latin typeface="Arial"/>
          <a:ea typeface="+mj-ea"/>
          <a:cs typeface="Arial"/>
        </a:defRPr>
      </a:lvl1pPr>
    </p:titleStyle>
    <p:bodyStyle>
      <a:lvl1pPr marL="257168" indent="-257168" algn="l" defTabSz="342892" rtl="0" eaLnBrk="1" latinLnBrk="0" hangingPunct="1">
        <a:spcBef>
          <a:spcPct val="20000"/>
        </a:spcBef>
        <a:buSzPct val="120000"/>
        <a:buFontTx/>
        <a:buBlip>
          <a:blip r:embed="rId14"/>
        </a:buBlip>
        <a:defRPr sz="2400" kern="1200">
          <a:solidFill>
            <a:schemeClr val="tx1"/>
          </a:solidFill>
          <a:latin typeface="Arial"/>
          <a:ea typeface="+mn-ea"/>
          <a:cs typeface="Arial"/>
        </a:defRPr>
      </a:lvl1pPr>
      <a:lvl2pPr marL="557199" indent="-214308" algn="l" defTabSz="342892" rtl="0" eaLnBrk="1" latinLnBrk="0" hangingPunct="1">
        <a:spcBef>
          <a:spcPct val="20000"/>
        </a:spcBef>
        <a:buSzPct val="120000"/>
        <a:buFontTx/>
        <a:buBlip>
          <a:blip r:embed="rId15"/>
        </a:buBlip>
        <a:defRPr sz="1950" kern="1200">
          <a:solidFill>
            <a:schemeClr val="tx1"/>
          </a:solidFill>
          <a:latin typeface="Arial"/>
          <a:ea typeface="+mn-ea"/>
          <a:cs typeface="Arial"/>
        </a:defRPr>
      </a:lvl2pPr>
      <a:lvl3pPr marL="857228" indent="-171446" algn="l" defTabSz="342892" rtl="0" eaLnBrk="1" latinLnBrk="0" hangingPunct="1">
        <a:spcBef>
          <a:spcPct val="20000"/>
        </a:spcBef>
        <a:buSzPct val="120000"/>
        <a:buFontTx/>
        <a:buBlip>
          <a:blip r:embed="rId16"/>
        </a:buBlip>
        <a:defRPr sz="1650" kern="1200">
          <a:solidFill>
            <a:schemeClr val="tx1"/>
          </a:solidFill>
          <a:latin typeface="Arial"/>
          <a:ea typeface="+mn-ea"/>
          <a:cs typeface="Arial"/>
        </a:defRPr>
      </a:lvl3pPr>
      <a:lvl4pPr marL="1200120" indent="-171446" algn="l" defTabSz="342892" rtl="0" eaLnBrk="1" latinLnBrk="0" hangingPunct="1">
        <a:spcBef>
          <a:spcPct val="20000"/>
        </a:spcBef>
        <a:buFont typeface="Arial"/>
        <a:buChar char="–"/>
        <a:defRPr sz="1350" kern="1200">
          <a:solidFill>
            <a:schemeClr val="tx1"/>
          </a:solidFill>
          <a:latin typeface="Arial"/>
          <a:ea typeface="+mn-ea"/>
          <a:cs typeface="Arial"/>
        </a:defRPr>
      </a:lvl4pPr>
      <a:lvl5pPr marL="1543012" indent="-171446" algn="l" defTabSz="342892" rtl="0" eaLnBrk="1" latinLnBrk="0" hangingPunct="1">
        <a:spcBef>
          <a:spcPct val="20000"/>
        </a:spcBef>
        <a:buFont typeface="Arial"/>
        <a:buChar char="»"/>
        <a:defRPr sz="1200" kern="1200">
          <a:solidFill>
            <a:schemeClr val="tx1"/>
          </a:solidFill>
          <a:latin typeface="Arial"/>
          <a:ea typeface="+mn-ea"/>
          <a:cs typeface="Arial"/>
        </a:defRPr>
      </a:lvl5pPr>
      <a:lvl6pPr marL="1885903" indent="-171446" algn="l" defTabSz="342892" rtl="0" eaLnBrk="1" latinLnBrk="0" hangingPunct="1">
        <a:spcBef>
          <a:spcPct val="20000"/>
        </a:spcBef>
        <a:buFont typeface="Arial"/>
        <a:buChar char="•"/>
        <a:defRPr sz="1500" kern="1200">
          <a:solidFill>
            <a:schemeClr val="tx1"/>
          </a:solidFill>
          <a:latin typeface="+mn-lt"/>
          <a:ea typeface="+mn-ea"/>
          <a:cs typeface="+mn-cs"/>
        </a:defRPr>
      </a:lvl6pPr>
      <a:lvl7pPr marL="2228795" indent="-171446" algn="l" defTabSz="342892" rtl="0" eaLnBrk="1" latinLnBrk="0" hangingPunct="1">
        <a:spcBef>
          <a:spcPct val="20000"/>
        </a:spcBef>
        <a:buFont typeface="Arial"/>
        <a:buChar char="•"/>
        <a:defRPr sz="1500" kern="1200">
          <a:solidFill>
            <a:schemeClr val="tx1"/>
          </a:solidFill>
          <a:latin typeface="+mn-lt"/>
          <a:ea typeface="+mn-ea"/>
          <a:cs typeface="+mn-cs"/>
        </a:defRPr>
      </a:lvl7pPr>
      <a:lvl8pPr marL="2571686" indent="-171446" algn="l" defTabSz="342892" rtl="0" eaLnBrk="1" latinLnBrk="0" hangingPunct="1">
        <a:spcBef>
          <a:spcPct val="20000"/>
        </a:spcBef>
        <a:buFont typeface="Arial"/>
        <a:buChar char="•"/>
        <a:defRPr sz="1500" kern="1200">
          <a:solidFill>
            <a:schemeClr val="tx1"/>
          </a:solidFill>
          <a:latin typeface="+mn-lt"/>
          <a:ea typeface="+mn-ea"/>
          <a:cs typeface="+mn-cs"/>
        </a:defRPr>
      </a:lvl8pPr>
      <a:lvl9pPr marL="2914577" indent="-171446" algn="l" defTabSz="342892"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892" rtl="0" eaLnBrk="1" latinLnBrk="0" hangingPunct="1">
        <a:defRPr sz="1350" kern="1200">
          <a:solidFill>
            <a:schemeClr val="tx1"/>
          </a:solidFill>
          <a:latin typeface="+mn-lt"/>
          <a:ea typeface="+mn-ea"/>
          <a:cs typeface="+mn-cs"/>
        </a:defRPr>
      </a:lvl1pPr>
      <a:lvl2pPr marL="342892" algn="l" defTabSz="342892" rtl="0" eaLnBrk="1" latinLnBrk="0" hangingPunct="1">
        <a:defRPr sz="1350" kern="1200">
          <a:solidFill>
            <a:schemeClr val="tx1"/>
          </a:solidFill>
          <a:latin typeface="+mn-lt"/>
          <a:ea typeface="+mn-ea"/>
          <a:cs typeface="+mn-cs"/>
        </a:defRPr>
      </a:lvl2pPr>
      <a:lvl3pPr marL="685783" algn="l" defTabSz="342892" rtl="0" eaLnBrk="1" latinLnBrk="0" hangingPunct="1">
        <a:defRPr sz="1350" kern="1200">
          <a:solidFill>
            <a:schemeClr val="tx1"/>
          </a:solidFill>
          <a:latin typeface="+mn-lt"/>
          <a:ea typeface="+mn-ea"/>
          <a:cs typeface="+mn-cs"/>
        </a:defRPr>
      </a:lvl3pPr>
      <a:lvl4pPr marL="1028675" algn="l" defTabSz="342892" rtl="0" eaLnBrk="1" latinLnBrk="0" hangingPunct="1">
        <a:defRPr sz="1350" kern="1200">
          <a:solidFill>
            <a:schemeClr val="tx1"/>
          </a:solidFill>
          <a:latin typeface="+mn-lt"/>
          <a:ea typeface="+mn-ea"/>
          <a:cs typeface="+mn-cs"/>
        </a:defRPr>
      </a:lvl4pPr>
      <a:lvl5pPr marL="1371566" algn="l" defTabSz="342892" rtl="0" eaLnBrk="1" latinLnBrk="0" hangingPunct="1">
        <a:defRPr sz="1350" kern="1200">
          <a:solidFill>
            <a:schemeClr val="tx1"/>
          </a:solidFill>
          <a:latin typeface="+mn-lt"/>
          <a:ea typeface="+mn-ea"/>
          <a:cs typeface="+mn-cs"/>
        </a:defRPr>
      </a:lvl5pPr>
      <a:lvl6pPr marL="1714457" algn="l" defTabSz="342892" rtl="0" eaLnBrk="1" latinLnBrk="0" hangingPunct="1">
        <a:defRPr sz="1350" kern="1200">
          <a:solidFill>
            <a:schemeClr val="tx1"/>
          </a:solidFill>
          <a:latin typeface="+mn-lt"/>
          <a:ea typeface="+mn-ea"/>
          <a:cs typeface="+mn-cs"/>
        </a:defRPr>
      </a:lvl6pPr>
      <a:lvl7pPr marL="2057348" algn="l" defTabSz="342892" rtl="0" eaLnBrk="1" latinLnBrk="0" hangingPunct="1">
        <a:defRPr sz="1350" kern="1200">
          <a:solidFill>
            <a:schemeClr val="tx1"/>
          </a:solidFill>
          <a:latin typeface="+mn-lt"/>
          <a:ea typeface="+mn-ea"/>
          <a:cs typeface="+mn-cs"/>
        </a:defRPr>
      </a:lvl7pPr>
      <a:lvl8pPr marL="2400240" algn="l" defTabSz="342892" rtl="0" eaLnBrk="1" latinLnBrk="0" hangingPunct="1">
        <a:defRPr sz="1350" kern="1200">
          <a:solidFill>
            <a:schemeClr val="tx1"/>
          </a:solidFill>
          <a:latin typeface="+mn-lt"/>
          <a:ea typeface="+mn-ea"/>
          <a:cs typeface="+mn-cs"/>
        </a:defRPr>
      </a:lvl8pPr>
      <a:lvl9pPr marL="2743132" algn="l" defTabSz="342892"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3973" y="274648"/>
            <a:ext cx="8392828" cy="818879"/>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93973" y="1316924"/>
            <a:ext cx="8392828" cy="470330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Rectangle 10"/>
          <p:cNvSpPr/>
          <p:nvPr userDrawn="1"/>
        </p:nvSpPr>
        <p:spPr>
          <a:xfrm>
            <a:off x="-1" y="6154430"/>
            <a:ext cx="9155760" cy="715328"/>
          </a:xfrm>
          <a:prstGeom prst="rect">
            <a:avLst/>
          </a:prstGeom>
          <a:solidFill>
            <a:srgbClr val="0D438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892"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Arial"/>
              <a:ea typeface="+mn-ea"/>
              <a:cs typeface="+mn-cs"/>
            </a:endParaRPr>
          </a:p>
        </p:txBody>
      </p:sp>
      <p:sp>
        <p:nvSpPr>
          <p:cNvPr id="12" name="Slide Number Placeholder 5"/>
          <p:cNvSpPr>
            <a:spLocks noGrp="1"/>
          </p:cNvSpPr>
          <p:nvPr>
            <p:ph type="sldNum" sz="quarter" idx="4"/>
          </p:nvPr>
        </p:nvSpPr>
        <p:spPr>
          <a:xfrm>
            <a:off x="105827" y="6335166"/>
            <a:ext cx="540909" cy="365125"/>
          </a:xfrm>
          <a:prstGeom prst="rect">
            <a:avLst/>
          </a:prstGeom>
        </p:spPr>
        <p:txBody>
          <a:bodyPr anchor="ctr" anchorCtr="0"/>
          <a:lstStyle>
            <a:lvl1pPr>
              <a:defRPr sz="1050" b="1" normalizeH="0">
                <a:solidFill>
                  <a:schemeClr val="bg1"/>
                </a:solidFill>
                <a:latin typeface="Arial Black"/>
                <a:cs typeface="Arial Black"/>
              </a:defRPr>
            </a:lvl1pPr>
          </a:lstStyle>
          <a:p>
            <a:pPr marL="0" marR="0" lvl="0" indent="0" algn="r" defTabSz="342892"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342892" rtl="0" eaLnBrk="1" fontAlgn="auto" latinLnBrk="0" hangingPunct="1">
                <a:lnSpc>
                  <a:spcPct val="100000"/>
                </a:lnSpc>
                <a:spcBef>
                  <a:spcPts val="0"/>
                </a:spcBef>
                <a:spcAft>
                  <a:spcPts val="0"/>
                </a:spcAft>
                <a:buClrTx/>
                <a:buSzTx/>
                <a:buFontTx/>
                <a:buNone/>
                <a:tabLst/>
                <a:defRPr/>
              </a:pPr>
              <a:t>‹#›</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pic>
        <p:nvPicPr>
          <p:cNvPr id="13" name="Picture 12" descr="LEADCenter_LogoHoriz_White.png"/>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6091105" y="6189714"/>
            <a:ext cx="2916203" cy="614347"/>
          </a:xfrm>
          <a:prstGeom prst="rect">
            <a:avLst/>
          </a:prstGeom>
        </p:spPr>
      </p:pic>
      <p:cxnSp>
        <p:nvCxnSpPr>
          <p:cNvPr id="14" name="Straight Connector 13"/>
          <p:cNvCxnSpPr/>
          <p:nvPr userDrawn="1"/>
        </p:nvCxnSpPr>
        <p:spPr>
          <a:xfrm>
            <a:off x="705532" y="6335166"/>
            <a:ext cx="0" cy="365125"/>
          </a:xfrm>
          <a:prstGeom prst="line">
            <a:avLst/>
          </a:prstGeom>
          <a:ln w="38100"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0233321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iming>
    <p:tnLst>
      <p:par>
        <p:cTn id="1" dur="indefinite" restart="never" nodeType="tmRoot"/>
      </p:par>
    </p:tnLst>
  </p:timing>
  <p:hf hdr="0" ftr="0" dt="0"/>
  <p:txStyles>
    <p:titleStyle>
      <a:lvl1pPr algn="l" defTabSz="342892" rtl="0" eaLnBrk="1" latinLnBrk="0" hangingPunct="1">
        <a:spcBef>
          <a:spcPct val="0"/>
        </a:spcBef>
        <a:buNone/>
        <a:defRPr sz="2700" b="1" i="0" kern="1200" cap="all" spc="-75">
          <a:solidFill>
            <a:srgbClr val="900B58"/>
          </a:solidFill>
          <a:latin typeface="Arial"/>
          <a:ea typeface="+mj-ea"/>
          <a:cs typeface="Arial"/>
        </a:defRPr>
      </a:lvl1pPr>
    </p:titleStyle>
    <p:bodyStyle>
      <a:lvl1pPr marL="257168" indent="-257168" algn="l" defTabSz="342892" rtl="0" eaLnBrk="1" latinLnBrk="0" hangingPunct="1">
        <a:spcBef>
          <a:spcPct val="20000"/>
        </a:spcBef>
        <a:buSzPct val="120000"/>
        <a:buFontTx/>
        <a:buBlip>
          <a:blip r:embed="rId13"/>
        </a:buBlip>
        <a:defRPr sz="2400" kern="1200">
          <a:solidFill>
            <a:schemeClr val="tx1"/>
          </a:solidFill>
          <a:latin typeface="Arial"/>
          <a:ea typeface="+mn-ea"/>
          <a:cs typeface="Arial"/>
        </a:defRPr>
      </a:lvl1pPr>
      <a:lvl2pPr marL="557199" indent="-214308" algn="l" defTabSz="342892" rtl="0" eaLnBrk="1" latinLnBrk="0" hangingPunct="1">
        <a:spcBef>
          <a:spcPct val="20000"/>
        </a:spcBef>
        <a:buSzPct val="120000"/>
        <a:buFontTx/>
        <a:buBlip>
          <a:blip r:embed="rId14"/>
        </a:buBlip>
        <a:defRPr sz="1950" kern="1200">
          <a:solidFill>
            <a:schemeClr val="tx1"/>
          </a:solidFill>
          <a:latin typeface="Arial"/>
          <a:ea typeface="+mn-ea"/>
          <a:cs typeface="Arial"/>
        </a:defRPr>
      </a:lvl2pPr>
      <a:lvl3pPr marL="857228" indent="-171446" algn="l" defTabSz="342892" rtl="0" eaLnBrk="1" latinLnBrk="0" hangingPunct="1">
        <a:spcBef>
          <a:spcPct val="20000"/>
        </a:spcBef>
        <a:buSzPct val="120000"/>
        <a:buFontTx/>
        <a:buBlip>
          <a:blip r:embed="rId15"/>
        </a:buBlip>
        <a:defRPr sz="1650" kern="1200">
          <a:solidFill>
            <a:schemeClr val="tx1"/>
          </a:solidFill>
          <a:latin typeface="Arial"/>
          <a:ea typeface="+mn-ea"/>
          <a:cs typeface="Arial"/>
        </a:defRPr>
      </a:lvl3pPr>
      <a:lvl4pPr marL="1200120" indent="-171446" algn="l" defTabSz="342892" rtl="0" eaLnBrk="1" latinLnBrk="0" hangingPunct="1">
        <a:spcBef>
          <a:spcPct val="20000"/>
        </a:spcBef>
        <a:buFont typeface="Arial"/>
        <a:buChar char="–"/>
        <a:defRPr sz="1350" kern="1200">
          <a:solidFill>
            <a:schemeClr val="tx1"/>
          </a:solidFill>
          <a:latin typeface="Arial"/>
          <a:ea typeface="+mn-ea"/>
          <a:cs typeface="Arial"/>
        </a:defRPr>
      </a:lvl4pPr>
      <a:lvl5pPr marL="1543012" indent="-171446" algn="l" defTabSz="342892" rtl="0" eaLnBrk="1" latinLnBrk="0" hangingPunct="1">
        <a:spcBef>
          <a:spcPct val="20000"/>
        </a:spcBef>
        <a:buFont typeface="Arial"/>
        <a:buChar char="»"/>
        <a:defRPr sz="1200" kern="1200">
          <a:solidFill>
            <a:schemeClr val="tx1"/>
          </a:solidFill>
          <a:latin typeface="Arial"/>
          <a:ea typeface="+mn-ea"/>
          <a:cs typeface="Arial"/>
        </a:defRPr>
      </a:lvl5pPr>
      <a:lvl6pPr marL="1885903" indent="-171446" algn="l" defTabSz="342892" rtl="0" eaLnBrk="1" latinLnBrk="0" hangingPunct="1">
        <a:spcBef>
          <a:spcPct val="20000"/>
        </a:spcBef>
        <a:buFont typeface="Arial"/>
        <a:buChar char="•"/>
        <a:defRPr sz="1500" kern="1200">
          <a:solidFill>
            <a:schemeClr val="tx1"/>
          </a:solidFill>
          <a:latin typeface="+mn-lt"/>
          <a:ea typeface="+mn-ea"/>
          <a:cs typeface="+mn-cs"/>
        </a:defRPr>
      </a:lvl6pPr>
      <a:lvl7pPr marL="2228795" indent="-171446" algn="l" defTabSz="342892" rtl="0" eaLnBrk="1" latinLnBrk="0" hangingPunct="1">
        <a:spcBef>
          <a:spcPct val="20000"/>
        </a:spcBef>
        <a:buFont typeface="Arial"/>
        <a:buChar char="•"/>
        <a:defRPr sz="1500" kern="1200">
          <a:solidFill>
            <a:schemeClr val="tx1"/>
          </a:solidFill>
          <a:latin typeface="+mn-lt"/>
          <a:ea typeface="+mn-ea"/>
          <a:cs typeface="+mn-cs"/>
        </a:defRPr>
      </a:lvl7pPr>
      <a:lvl8pPr marL="2571686" indent="-171446" algn="l" defTabSz="342892" rtl="0" eaLnBrk="1" latinLnBrk="0" hangingPunct="1">
        <a:spcBef>
          <a:spcPct val="20000"/>
        </a:spcBef>
        <a:buFont typeface="Arial"/>
        <a:buChar char="•"/>
        <a:defRPr sz="1500" kern="1200">
          <a:solidFill>
            <a:schemeClr val="tx1"/>
          </a:solidFill>
          <a:latin typeface="+mn-lt"/>
          <a:ea typeface="+mn-ea"/>
          <a:cs typeface="+mn-cs"/>
        </a:defRPr>
      </a:lvl8pPr>
      <a:lvl9pPr marL="2914577" indent="-171446" algn="l" defTabSz="342892"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892" rtl="0" eaLnBrk="1" latinLnBrk="0" hangingPunct="1">
        <a:defRPr sz="1350" kern="1200">
          <a:solidFill>
            <a:schemeClr val="tx1"/>
          </a:solidFill>
          <a:latin typeface="+mn-lt"/>
          <a:ea typeface="+mn-ea"/>
          <a:cs typeface="+mn-cs"/>
        </a:defRPr>
      </a:lvl1pPr>
      <a:lvl2pPr marL="342892" algn="l" defTabSz="342892" rtl="0" eaLnBrk="1" latinLnBrk="0" hangingPunct="1">
        <a:defRPr sz="1350" kern="1200">
          <a:solidFill>
            <a:schemeClr val="tx1"/>
          </a:solidFill>
          <a:latin typeface="+mn-lt"/>
          <a:ea typeface="+mn-ea"/>
          <a:cs typeface="+mn-cs"/>
        </a:defRPr>
      </a:lvl2pPr>
      <a:lvl3pPr marL="685783" algn="l" defTabSz="342892" rtl="0" eaLnBrk="1" latinLnBrk="0" hangingPunct="1">
        <a:defRPr sz="1350" kern="1200">
          <a:solidFill>
            <a:schemeClr val="tx1"/>
          </a:solidFill>
          <a:latin typeface="+mn-lt"/>
          <a:ea typeface="+mn-ea"/>
          <a:cs typeface="+mn-cs"/>
        </a:defRPr>
      </a:lvl3pPr>
      <a:lvl4pPr marL="1028675" algn="l" defTabSz="342892" rtl="0" eaLnBrk="1" latinLnBrk="0" hangingPunct="1">
        <a:defRPr sz="1350" kern="1200">
          <a:solidFill>
            <a:schemeClr val="tx1"/>
          </a:solidFill>
          <a:latin typeface="+mn-lt"/>
          <a:ea typeface="+mn-ea"/>
          <a:cs typeface="+mn-cs"/>
        </a:defRPr>
      </a:lvl4pPr>
      <a:lvl5pPr marL="1371566" algn="l" defTabSz="342892" rtl="0" eaLnBrk="1" latinLnBrk="0" hangingPunct="1">
        <a:defRPr sz="1350" kern="1200">
          <a:solidFill>
            <a:schemeClr val="tx1"/>
          </a:solidFill>
          <a:latin typeface="+mn-lt"/>
          <a:ea typeface="+mn-ea"/>
          <a:cs typeface="+mn-cs"/>
        </a:defRPr>
      </a:lvl5pPr>
      <a:lvl6pPr marL="1714457" algn="l" defTabSz="342892" rtl="0" eaLnBrk="1" latinLnBrk="0" hangingPunct="1">
        <a:defRPr sz="1350" kern="1200">
          <a:solidFill>
            <a:schemeClr val="tx1"/>
          </a:solidFill>
          <a:latin typeface="+mn-lt"/>
          <a:ea typeface="+mn-ea"/>
          <a:cs typeface="+mn-cs"/>
        </a:defRPr>
      </a:lvl6pPr>
      <a:lvl7pPr marL="2057348" algn="l" defTabSz="342892" rtl="0" eaLnBrk="1" latinLnBrk="0" hangingPunct="1">
        <a:defRPr sz="1350" kern="1200">
          <a:solidFill>
            <a:schemeClr val="tx1"/>
          </a:solidFill>
          <a:latin typeface="+mn-lt"/>
          <a:ea typeface="+mn-ea"/>
          <a:cs typeface="+mn-cs"/>
        </a:defRPr>
      </a:lvl7pPr>
      <a:lvl8pPr marL="2400240" algn="l" defTabSz="342892" rtl="0" eaLnBrk="1" latinLnBrk="0" hangingPunct="1">
        <a:defRPr sz="1350" kern="1200">
          <a:solidFill>
            <a:schemeClr val="tx1"/>
          </a:solidFill>
          <a:latin typeface="+mn-lt"/>
          <a:ea typeface="+mn-ea"/>
          <a:cs typeface="+mn-cs"/>
        </a:defRPr>
      </a:lvl8pPr>
      <a:lvl9pPr marL="2743132" algn="l" defTabSz="34289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ol.gov/crc"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dol.gov/crc/188rule/fact-sheet.ht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hyperlink" Target="http://www.leadcenter.org/" TargetMode="External"/><Relationship Id="rId4" Type="http://schemas.openxmlformats.org/officeDocument/2006/relationships/hyperlink" Target="mailto:jrobinson@ndi-inc.org"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dol.gov/oasam/programs/crc/Section188Guide.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leadcenter.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60441" y="1120650"/>
            <a:ext cx="5876309" cy="2836588"/>
          </a:xfrm>
        </p:spPr>
        <p:txBody>
          <a:bodyPr>
            <a:normAutofit/>
          </a:bodyPr>
          <a:lstStyle/>
          <a:p>
            <a:r>
              <a:rPr lang="en-US" sz="4000" dirty="0" smtClean="0"/>
              <a:t>WIOA Section 188:</a:t>
            </a:r>
            <a:br>
              <a:rPr lang="en-US" sz="4000" dirty="0" smtClean="0"/>
            </a:br>
            <a:r>
              <a:rPr lang="en-US" sz="3200" i="1" dirty="0" smtClean="0"/>
              <a:t>A Framework for Accessibility  &amp; Equal Opportunity for Individuals with Disabilities </a:t>
            </a:r>
            <a:r>
              <a:rPr lang="en-US" sz="3200" dirty="0" smtClean="0"/>
              <a:t/>
            </a:r>
            <a:br>
              <a:rPr lang="en-US" sz="3200" dirty="0" smtClean="0"/>
            </a:br>
            <a:endParaRPr lang="en-US" i="1" dirty="0"/>
          </a:p>
        </p:txBody>
      </p:sp>
      <p:sp>
        <p:nvSpPr>
          <p:cNvPr id="3" name="Subtitle 2"/>
          <p:cNvSpPr>
            <a:spLocks noGrp="1"/>
          </p:cNvSpPr>
          <p:nvPr>
            <p:ph type="subTitle" idx="1"/>
          </p:nvPr>
        </p:nvSpPr>
        <p:spPr>
          <a:xfrm>
            <a:off x="3768023" y="3957238"/>
            <a:ext cx="5168727" cy="1222217"/>
          </a:xfrm>
        </p:spPr>
        <p:txBody>
          <a:bodyPr>
            <a:normAutofit/>
          </a:bodyPr>
          <a:lstStyle/>
          <a:p>
            <a:r>
              <a:rPr lang="en-US" dirty="0" smtClean="0"/>
              <a:t>MA Labor &amp; Workforce Development </a:t>
            </a:r>
          </a:p>
          <a:p>
            <a:r>
              <a:rPr lang="en-US" dirty="0" smtClean="0"/>
              <a:t>Disability Employment Initiative </a:t>
            </a:r>
            <a:endParaRPr lang="en-US" dirty="0"/>
          </a:p>
          <a:p>
            <a:r>
              <a:rPr lang="en-US" dirty="0" smtClean="0"/>
              <a:t>March 1, 2018</a:t>
            </a:r>
            <a:endParaRPr lang="en-US" dirty="0"/>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FD889E0-CAB2-4699-909D-B9A88D47ACBE}" type="slidenum">
              <a:rPr kumimoji="0" lang="en-US" sz="1050" b="1" i="0" u="none" strike="noStrike" kern="1200" cap="none" spc="0" normalizeH="0" baseline="0" noProof="0" smtClean="0">
                <a:ln>
                  <a:noFill/>
                </a:ln>
                <a:solidFill>
                  <a:prstClr val="black"/>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050" b="1" i="0" u="none" strike="noStrike" kern="1200" cap="none" spc="0" normalizeH="0" baseline="0" noProof="0" dirty="0">
              <a:ln>
                <a:noFill/>
              </a:ln>
              <a:solidFill>
                <a:prstClr val="black"/>
              </a:solidFill>
              <a:effectLst/>
              <a:uLnTx/>
              <a:uFillTx/>
              <a:latin typeface="Arial Black"/>
              <a:ea typeface="+mn-ea"/>
            </a:endParaRPr>
          </a:p>
        </p:txBody>
      </p:sp>
    </p:spTree>
    <p:custDataLst>
      <p:tags r:id="rId1"/>
    </p:custDataLst>
    <p:extLst>
      <p:ext uri="{BB962C8B-B14F-4D97-AF65-F5344CB8AC3E}">
        <p14:creationId xmlns:p14="http://schemas.microsoft.com/office/powerpoint/2010/main" val="2022526841"/>
      </p:ext>
    </p:extLst>
  </p:cSld>
  <p:clrMapOvr>
    <a:masterClrMapping/>
  </p:clrMapOvr>
  <mc:AlternateContent xmlns:mc="http://schemas.openxmlformats.org/markup-compatibility/2006" xmlns:p14="http://schemas.microsoft.com/office/powerpoint/2010/main">
    <mc:Choice Requires="p14">
      <p:transition spd="slow" p14:dur="2000" advTm="14764"/>
    </mc:Choice>
    <mc:Fallback xmlns="">
      <p:transition spd="slow" advTm="1476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Who does Section 188 apply to?</a:t>
            </a:r>
            <a:br>
              <a:rPr lang="en-US" sz="3200" dirty="0" smtClean="0"/>
            </a:br>
            <a:r>
              <a:rPr lang="en-US" sz="1800" dirty="0" smtClean="0"/>
              <a:t>(29 CFR §38.2, 38.4)</a:t>
            </a:r>
            <a:endParaRPr lang="en-US" sz="1800" dirty="0"/>
          </a:p>
        </p:txBody>
      </p:sp>
      <p:sp>
        <p:nvSpPr>
          <p:cNvPr id="3" name="Content Placeholder 2"/>
          <p:cNvSpPr>
            <a:spLocks noGrp="1"/>
          </p:cNvSpPr>
          <p:nvPr>
            <p:ph idx="1"/>
          </p:nvPr>
        </p:nvSpPr>
        <p:spPr/>
        <p:txBody>
          <a:bodyPr>
            <a:normAutofit fontScale="92500" lnSpcReduction="20000"/>
          </a:bodyPr>
          <a:lstStyle/>
          <a:p>
            <a:r>
              <a:rPr lang="en-US" sz="2600" b="1" dirty="0" smtClean="0"/>
              <a:t>“Recipients” are defined as: </a:t>
            </a:r>
          </a:p>
          <a:p>
            <a:pPr marL="257169" lvl="1" indent="0">
              <a:buNone/>
            </a:pPr>
            <a:r>
              <a:rPr lang="en-US" sz="2600" dirty="0" smtClean="0"/>
              <a:t>Any </a:t>
            </a:r>
            <a:r>
              <a:rPr lang="en-US" sz="2600" dirty="0"/>
              <a:t>entity to which </a:t>
            </a:r>
            <a:r>
              <a:rPr lang="en-US" sz="2600" dirty="0" smtClean="0"/>
              <a:t>financial assistance </a:t>
            </a:r>
            <a:r>
              <a:rPr lang="en-US" sz="2600" dirty="0"/>
              <a:t>under WIOA Title I </a:t>
            </a:r>
            <a:r>
              <a:rPr lang="en-US" sz="2600" dirty="0" smtClean="0"/>
              <a:t>is extended, including:</a:t>
            </a:r>
          </a:p>
          <a:p>
            <a:pPr marL="257169" lvl="1" indent="0">
              <a:buNone/>
            </a:pPr>
            <a:endParaRPr lang="en-US" sz="900" dirty="0" smtClean="0"/>
          </a:p>
          <a:p>
            <a:pPr lvl="1"/>
            <a:r>
              <a:rPr lang="en-US" sz="2400" dirty="0" smtClean="0"/>
              <a:t>State level agencies that administer or are financed by WIOA Title I funds</a:t>
            </a:r>
          </a:p>
          <a:p>
            <a:pPr lvl="1"/>
            <a:r>
              <a:rPr lang="en-US" sz="2400" dirty="0" smtClean="0"/>
              <a:t>State Employment Security Agencies</a:t>
            </a:r>
          </a:p>
          <a:p>
            <a:pPr lvl="1"/>
            <a:r>
              <a:rPr lang="en-US" sz="2400" dirty="0" smtClean="0"/>
              <a:t>State and local Workforce Investment/Development Boards</a:t>
            </a:r>
          </a:p>
          <a:p>
            <a:pPr lvl="1"/>
            <a:r>
              <a:rPr lang="en-US" sz="2400" dirty="0" smtClean="0"/>
              <a:t>One-Stop Operators</a:t>
            </a:r>
          </a:p>
          <a:p>
            <a:pPr lvl="1"/>
            <a:r>
              <a:rPr lang="en-US" sz="2400" b="1" dirty="0" smtClean="0"/>
              <a:t>Service providers, including eligible training providers</a:t>
            </a:r>
          </a:p>
          <a:p>
            <a:pPr lvl="1"/>
            <a:r>
              <a:rPr lang="en-US" sz="2400" dirty="0" smtClean="0"/>
              <a:t>On-the-Job Training employers</a:t>
            </a:r>
          </a:p>
          <a:p>
            <a:pPr lvl="1"/>
            <a:r>
              <a:rPr lang="en-US" sz="2400" dirty="0" smtClean="0"/>
              <a:t>Job Corps contractors and center operators (excluding federally-operated Job Corps centers, and</a:t>
            </a:r>
          </a:p>
          <a:p>
            <a:pPr lvl="1"/>
            <a:r>
              <a:rPr lang="en-US" sz="2400" b="1" dirty="0" smtClean="0"/>
              <a:t>Programs and activities that are part of the One-Stop delivery system that are operated by One-Stop partners</a:t>
            </a:r>
          </a:p>
          <a:p>
            <a:endParaRPr lang="en-US" dirty="0" smtClean="0"/>
          </a:p>
          <a:p>
            <a:endParaRPr lang="en-US" dirty="0"/>
          </a:p>
        </p:txBody>
      </p:sp>
      <p:sp>
        <p:nvSpPr>
          <p:cNvPr id="4" name="Slide Number Placeholder 3"/>
          <p:cNvSpPr>
            <a:spLocks noGrp="1"/>
          </p:cNvSpPr>
          <p:nvPr>
            <p:ph type="sldNum" sz="quarter" idx="4294967295"/>
          </p:nvPr>
        </p:nvSpPr>
        <p:spPr/>
        <p:txBody>
          <a:bodyPr/>
          <a:lstStyle/>
          <a:p>
            <a:pPr algn="r"/>
            <a:fld id="{3D517369-3B54-A940-B2A1-3CF076ECC68F}" type="slidenum">
              <a:rPr lang="en-US" smtClean="0">
                <a:solidFill>
                  <a:prstClr val="white"/>
                </a:solidFill>
              </a:rPr>
              <a:pPr algn="r"/>
              <a:t>10</a:t>
            </a:fld>
            <a:endParaRPr lang="en-US" dirty="0">
              <a:solidFill>
                <a:prstClr val="white"/>
              </a:solidFill>
            </a:endParaRPr>
          </a:p>
        </p:txBody>
      </p:sp>
    </p:spTree>
    <p:extLst>
      <p:ext uri="{BB962C8B-B14F-4D97-AF65-F5344CB8AC3E}">
        <p14:creationId xmlns:p14="http://schemas.microsoft.com/office/powerpoint/2010/main" val="20748811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26" y="274648"/>
            <a:ext cx="9038173" cy="818879"/>
          </a:xfrm>
        </p:spPr>
        <p:txBody>
          <a:bodyPr>
            <a:noAutofit/>
          </a:bodyPr>
          <a:lstStyle/>
          <a:p>
            <a:r>
              <a:rPr lang="en-US" sz="3200" dirty="0"/>
              <a:t>WIOA </a:t>
            </a:r>
            <a:r>
              <a:rPr lang="en-US" sz="3200" dirty="0" smtClean="0"/>
              <a:t>Section 188 FINAL </a:t>
            </a:r>
            <a:r>
              <a:rPr lang="en-US" sz="3200" dirty="0"/>
              <a:t>RULE</a:t>
            </a:r>
            <a:br>
              <a:rPr lang="en-US" sz="3200" dirty="0"/>
            </a:br>
            <a:r>
              <a:rPr lang="en-US" sz="3200" dirty="0"/>
              <a:t/>
            </a:r>
            <a:br>
              <a:rPr lang="en-US" sz="3200" dirty="0"/>
            </a:br>
            <a:endParaRPr lang="en-US" sz="3200" dirty="0"/>
          </a:p>
        </p:txBody>
      </p:sp>
      <p:sp>
        <p:nvSpPr>
          <p:cNvPr id="3" name="Content Placeholder 2"/>
          <p:cNvSpPr>
            <a:spLocks noGrp="1"/>
          </p:cNvSpPr>
          <p:nvPr>
            <p:ph idx="1"/>
          </p:nvPr>
        </p:nvSpPr>
        <p:spPr>
          <a:xfrm>
            <a:off x="280526" y="1129554"/>
            <a:ext cx="8535928" cy="5169585"/>
          </a:xfrm>
        </p:spPr>
        <p:txBody>
          <a:bodyPr>
            <a:normAutofit/>
          </a:bodyPr>
          <a:lstStyle/>
          <a:p>
            <a:r>
              <a:rPr lang="en-US" dirty="0" smtClean="0"/>
              <a:t>New WIOA </a:t>
            </a:r>
            <a:r>
              <a:rPr lang="en-US" dirty="0"/>
              <a:t>Section 188 regulations </a:t>
            </a:r>
            <a:r>
              <a:rPr lang="en-US" dirty="0" smtClean="0"/>
              <a:t>effective Jan </a:t>
            </a:r>
            <a:r>
              <a:rPr lang="en-US" dirty="0"/>
              <a:t>3, 2017</a:t>
            </a:r>
            <a:r>
              <a:rPr lang="en-US" dirty="0" smtClean="0"/>
              <a:t>.</a:t>
            </a:r>
          </a:p>
          <a:p>
            <a:endParaRPr lang="en-US" sz="700" dirty="0"/>
          </a:p>
          <a:p>
            <a:r>
              <a:rPr lang="en-US" dirty="0" smtClean="0"/>
              <a:t>U.S</a:t>
            </a:r>
            <a:r>
              <a:rPr lang="en-US" dirty="0"/>
              <a:t>. </a:t>
            </a:r>
            <a:r>
              <a:rPr lang="en-US" dirty="0" smtClean="0"/>
              <a:t>DOL </a:t>
            </a:r>
            <a:r>
              <a:rPr lang="en-US" dirty="0"/>
              <a:t>Civil Rights Center </a:t>
            </a:r>
            <a:r>
              <a:rPr lang="en-US" dirty="0" smtClean="0"/>
              <a:t>announced publication </a:t>
            </a:r>
            <a:r>
              <a:rPr lang="en-US" dirty="0"/>
              <a:t>of </a:t>
            </a:r>
            <a:r>
              <a:rPr lang="en-US" dirty="0" smtClean="0"/>
              <a:t>Final </a:t>
            </a:r>
            <a:r>
              <a:rPr lang="en-US" dirty="0"/>
              <a:t>Rule updating </a:t>
            </a:r>
            <a:r>
              <a:rPr lang="en-US" dirty="0" smtClean="0"/>
              <a:t>Section </a:t>
            </a:r>
            <a:r>
              <a:rPr lang="en-US" dirty="0"/>
              <a:t>188 WIOA Nondiscrimination and Equal Opportunity Regulations (29 CFR Part 38). </a:t>
            </a:r>
            <a:endParaRPr lang="en-US" dirty="0" smtClean="0"/>
          </a:p>
          <a:p>
            <a:pPr marL="0" indent="0">
              <a:buNone/>
            </a:pPr>
            <a:endParaRPr lang="en-US" sz="800" dirty="0" smtClean="0"/>
          </a:p>
          <a:p>
            <a:r>
              <a:rPr lang="en-US" dirty="0" smtClean="0"/>
              <a:t>Final </a:t>
            </a:r>
            <a:r>
              <a:rPr lang="en-US" dirty="0"/>
              <a:t>Rule provides important updates to the existing regulations, which have not been </a:t>
            </a:r>
            <a:r>
              <a:rPr lang="en-US" dirty="0" smtClean="0"/>
              <a:t>updated </a:t>
            </a:r>
            <a:r>
              <a:rPr lang="en-US" dirty="0"/>
              <a:t>since 1999. </a:t>
            </a:r>
            <a:endParaRPr lang="en-US" dirty="0" smtClean="0"/>
          </a:p>
          <a:p>
            <a:endParaRPr lang="en-US" sz="800" dirty="0" smtClean="0"/>
          </a:p>
          <a:p>
            <a:r>
              <a:rPr lang="en-US" dirty="0" smtClean="0"/>
              <a:t>Final Rule </a:t>
            </a:r>
            <a:r>
              <a:rPr lang="en-US" dirty="0"/>
              <a:t>brings </a:t>
            </a:r>
            <a:r>
              <a:rPr lang="en-US" dirty="0" smtClean="0"/>
              <a:t>regulations </a:t>
            </a:r>
            <a:r>
              <a:rPr lang="en-US" dirty="0"/>
              <a:t>in accord with </a:t>
            </a:r>
            <a:r>
              <a:rPr lang="en-US" dirty="0" smtClean="0"/>
              <a:t>ADA Amendments of </a:t>
            </a:r>
            <a:r>
              <a:rPr lang="en-US" dirty="0"/>
              <a:t>2008 and </a:t>
            </a:r>
            <a:r>
              <a:rPr lang="en-US" dirty="0" smtClean="0"/>
              <a:t>implementing </a:t>
            </a:r>
            <a:r>
              <a:rPr lang="en-US" dirty="0"/>
              <a:t>regulations and guidance issued by </a:t>
            </a:r>
            <a:r>
              <a:rPr lang="en-US" dirty="0" smtClean="0"/>
              <a:t>Department </a:t>
            </a:r>
            <a:r>
              <a:rPr lang="en-US" dirty="0"/>
              <a:t>of </a:t>
            </a:r>
            <a:r>
              <a:rPr lang="en-US" dirty="0" smtClean="0"/>
              <a:t>Justice and Equal </a:t>
            </a:r>
            <a:r>
              <a:rPr lang="en-US" dirty="0"/>
              <a:t>Employment Opportunity Commission. </a:t>
            </a:r>
          </a:p>
          <a:p>
            <a:endParaRPr lang="en-US" dirty="0"/>
          </a:p>
          <a:p>
            <a:pPr marL="0" indent="0">
              <a:buNone/>
            </a:pPr>
            <a:endParaRPr lang="en-US" sz="800" dirty="0" smtClean="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921582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26" y="274648"/>
            <a:ext cx="9038173" cy="818879"/>
          </a:xfrm>
        </p:spPr>
        <p:txBody>
          <a:bodyPr>
            <a:noAutofit/>
          </a:bodyPr>
          <a:lstStyle/>
          <a:p>
            <a:r>
              <a:rPr lang="en-US" sz="3200" dirty="0"/>
              <a:t>WIOA </a:t>
            </a:r>
            <a:r>
              <a:rPr lang="en-US" sz="3200" dirty="0" smtClean="0"/>
              <a:t>Section 188 FINAL </a:t>
            </a:r>
            <a:r>
              <a:rPr lang="en-US" sz="3200" dirty="0"/>
              <a:t>RULE</a:t>
            </a:r>
            <a:br>
              <a:rPr lang="en-US" sz="3200" dirty="0"/>
            </a:br>
            <a:r>
              <a:rPr lang="en-US" sz="3200" dirty="0"/>
              <a:t/>
            </a:r>
            <a:br>
              <a:rPr lang="en-US" sz="3200" dirty="0"/>
            </a:br>
            <a:endParaRPr lang="en-US" sz="3200" dirty="0"/>
          </a:p>
        </p:txBody>
      </p:sp>
      <p:sp>
        <p:nvSpPr>
          <p:cNvPr id="3" name="Content Placeholder 2"/>
          <p:cNvSpPr>
            <a:spLocks noGrp="1"/>
          </p:cNvSpPr>
          <p:nvPr>
            <p:ph idx="1"/>
          </p:nvPr>
        </p:nvSpPr>
        <p:spPr>
          <a:xfrm>
            <a:off x="376281" y="1093527"/>
            <a:ext cx="8590298" cy="5424201"/>
          </a:xfrm>
        </p:spPr>
        <p:txBody>
          <a:bodyPr>
            <a:normAutofit/>
          </a:bodyPr>
          <a:lstStyle/>
          <a:p>
            <a:r>
              <a:rPr lang="en-US" dirty="0" smtClean="0"/>
              <a:t>Final Rule enhances </a:t>
            </a:r>
            <a:r>
              <a:rPr lang="en-US" dirty="0"/>
              <a:t>access </a:t>
            </a:r>
            <a:r>
              <a:rPr lang="en-US" dirty="0" smtClean="0"/>
              <a:t>for </a:t>
            </a:r>
            <a:r>
              <a:rPr lang="en-US" dirty="0"/>
              <a:t>people with disabilities, individuals with limited English proficiency, transgender individuals who may face various forms of sex discrimination, and individuals who are pregnant, have had a child or have related medical conditions</a:t>
            </a:r>
            <a:r>
              <a:rPr lang="en-US" dirty="0" smtClean="0"/>
              <a:t>.</a:t>
            </a:r>
          </a:p>
          <a:p>
            <a:pPr marL="0" indent="0">
              <a:buNone/>
            </a:pPr>
            <a:endParaRPr lang="en-US" sz="700" dirty="0"/>
          </a:p>
          <a:p>
            <a:r>
              <a:rPr lang="en-US" dirty="0" smtClean="0"/>
              <a:t>Final Rule’s ensures definition </a:t>
            </a:r>
            <a:r>
              <a:rPr lang="en-US" dirty="0"/>
              <a:t>of “disability” will be interpreted </a:t>
            </a:r>
            <a:r>
              <a:rPr lang="en-US" dirty="0" smtClean="0"/>
              <a:t>broadly to enable </a:t>
            </a:r>
            <a:r>
              <a:rPr lang="en-US" dirty="0"/>
              <a:t>more individuals with disabilities to be effectively served </a:t>
            </a:r>
            <a:r>
              <a:rPr lang="en-US" dirty="0" smtClean="0"/>
              <a:t>within workforce system. </a:t>
            </a:r>
          </a:p>
          <a:p>
            <a:pPr marL="0" indent="0">
              <a:buNone/>
            </a:pPr>
            <a:endParaRPr lang="en-US" sz="700" dirty="0" smtClean="0"/>
          </a:p>
          <a:p>
            <a:pPr lvl="1"/>
            <a:r>
              <a:rPr lang="en-US" dirty="0"/>
              <a:t>Final Rules </a:t>
            </a:r>
            <a:r>
              <a:rPr lang="en-US" dirty="0" smtClean="0"/>
              <a:t>on DOL-CRC’s </a:t>
            </a:r>
            <a:r>
              <a:rPr lang="en-US" dirty="0"/>
              <a:t>website: </a:t>
            </a:r>
            <a:r>
              <a:rPr lang="en-US" dirty="0" smtClean="0">
                <a:hlinkClick r:id="rId3"/>
              </a:rPr>
              <a:t>www.dol.gov/crc</a:t>
            </a:r>
            <a:r>
              <a:rPr lang="en-US" dirty="0" smtClean="0"/>
              <a:t>   </a:t>
            </a:r>
            <a:endParaRPr lang="en-US" dirty="0"/>
          </a:p>
          <a:p>
            <a:pPr lvl="1"/>
            <a:r>
              <a:rPr lang="en-US" dirty="0"/>
              <a:t>CRC Fact Sheet on Section 188 Final </a:t>
            </a:r>
            <a:r>
              <a:rPr lang="en-US" dirty="0" smtClean="0"/>
              <a:t>Rule: </a:t>
            </a:r>
            <a:r>
              <a:rPr lang="en-US" dirty="0">
                <a:hlinkClick r:id="rId4"/>
              </a:rPr>
              <a:t>https://</a:t>
            </a:r>
            <a:r>
              <a:rPr lang="en-US" dirty="0" smtClean="0">
                <a:hlinkClick r:id="rId4"/>
              </a:rPr>
              <a:t>www.dol.gov/crc/188rule/fact-sheet.htm</a:t>
            </a:r>
            <a:r>
              <a:rPr lang="en-US" dirty="0" smtClean="0"/>
              <a:t>  </a:t>
            </a:r>
            <a:endParaRPr lang="en-US" dirty="0"/>
          </a:p>
          <a:p>
            <a:pPr lvl="1"/>
            <a:endParaRPr lang="en-US" dirty="0"/>
          </a:p>
          <a:p>
            <a:pPr lvl="1"/>
            <a:endParaRPr lang="en-US" dirty="0" smtClean="0"/>
          </a:p>
          <a:p>
            <a:endParaRPr lang="en-US" sz="800"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807294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640" y="2112790"/>
            <a:ext cx="8392828" cy="884409"/>
          </a:xfrm>
        </p:spPr>
        <p:txBody>
          <a:bodyPr>
            <a:normAutofit/>
          </a:bodyPr>
          <a:lstStyle/>
          <a:p>
            <a:pPr marL="0" indent="0" algn="ctr">
              <a:buNone/>
            </a:pPr>
            <a:r>
              <a:rPr lang="en-US" sz="4800" b="1" dirty="0" smtClean="0">
                <a:solidFill>
                  <a:schemeClr val="accent1">
                    <a:lumMod val="50000"/>
                  </a:schemeClr>
                </a:solidFill>
              </a:rPr>
              <a:t>AJC Certification</a:t>
            </a:r>
            <a:endParaRPr lang="en-US" sz="4800" b="1" dirty="0">
              <a:solidFill>
                <a:schemeClr val="accent1">
                  <a:lumMod val="50000"/>
                </a:schemeClr>
              </a:solidFill>
            </a:endParaRPr>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272734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28" y="274648"/>
            <a:ext cx="9038172" cy="818879"/>
          </a:xfrm>
        </p:spPr>
        <p:txBody>
          <a:bodyPr>
            <a:noAutofit/>
          </a:bodyPr>
          <a:lstStyle/>
          <a:p>
            <a:r>
              <a:rPr lang="en-US" sz="3200" dirty="0" smtClean="0"/>
              <a:t>Section 188: COMPLIANCE &amp; CERTIFICATION</a:t>
            </a:r>
            <a:endParaRPr lang="en-US" sz="3200" dirty="0"/>
          </a:p>
        </p:txBody>
      </p:sp>
      <p:sp>
        <p:nvSpPr>
          <p:cNvPr id="3" name="Content Placeholder 2"/>
          <p:cNvSpPr>
            <a:spLocks noGrp="1"/>
          </p:cNvSpPr>
          <p:nvPr>
            <p:ph idx="1"/>
          </p:nvPr>
        </p:nvSpPr>
        <p:spPr>
          <a:xfrm>
            <a:off x="293972" y="1169443"/>
            <a:ext cx="8645311" cy="4902151"/>
          </a:xfrm>
        </p:spPr>
        <p:txBody>
          <a:bodyPr>
            <a:normAutofit/>
          </a:bodyPr>
          <a:lstStyle/>
          <a:p>
            <a:r>
              <a:rPr lang="en-US" dirty="0"/>
              <a:t>Under WIOA all four titles are responsible </a:t>
            </a:r>
            <a:r>
              <a:rPr lang="en-US" dirty="0" smtClean="0"/>
              <a:t>for:</a:t>
            </a:r>
          </a:p>
          <a:p>
            <a:pPr lvl="1"/>
            <a:endParaRPr lang="en-US" sz="400" dirty="0" smtClean="0"/>
          </a:p>
          <a:p>
            <a:pPr lvl="1"/>
            <a:r>
              <a:rPr lang="en-US" sz="2200" dirty="0" smtClean="0"/>
              <a:t>Delivering </a:t>
            </a:r>
            <a:r>
              <a:rPr lang="en-US" sz="2200" dirty="0"/>
              <a:t>center </a:t>
            </a:r>
            <a:r>
              <a:rPr lang="en-US" sz="2200" dirty="0" smtClean="0"/>
              <a:t>services </a:t>
            </a:r>
            <a:endParaRPr lang="en-US" sz="2200" dirty="0"/>
          </a:p>
          <a:p>
            <a:pPr lvl="1"/>
            <a:r>
              <a:rPr lang="en-US" sz="2200" dirty="0"/>
              <a:t>Providing </a:t>
            </a:r>
            <a:r>
              <a:rPr lang="en-US" sz="2200" dirty="0" smtClean="0"/>
              <a:t>center </a:t>
            </a:r>
            <a:r>
              <a:rPr lang="en-US" sz="2200" dirty="0"/>
              <a:t>maintenance</a:t>
            </a:r>
          </a:p>
          <a:p>
            <a:pPr lvl="1"/>
            <a:r>
              <a:rPr lang="en-US" sz="2200" b="1" i="1" dirty="0"/>
              <a:t>Developing a center certification process </a:t>
            </a:r>
            <a:endParaRPr lang="en-US" sz="2200" b="1" i="1" dirty="0" smtClean="0"/>
          </a:p>
          <a:p>
            <a:pPr lvl="1"/>
            <a:endParaRPr lang="en-US" sz="400" b="1" i="1" dirty="0"/>
          </a:p>
          <a:p>
            <a:endParaRPr lang="en-US" sz="1000" dirty="0" smtClean="0"/>
          </a:p>
          <a:p>
            <a:r>
              <a:rPr lang="en-US" dirty="0" smtClean="0"/>
              <a:t>Section </a:t>
            </a:r>
            <a:r>
              <a:rPr lang="en-US" dirty="0"/>
              <a:t>188 </a:t>
            </a:r>
            <a:r>
              <a:rPr lang="en-US" dirty="0" smtClean="0"/>
              <a:t>is </a:t>
            </a:r>
            <a:r>
              <a:rPr lang="en-US" dirty="0"/>
              <a:t>a required part of this </a:t>
            </a:r>
            <a:r>
              <a:rPr lang="en-US" dirty="0" smtClean="0"/>
              <a:t>process and divides </a:t>
            </a:r>
            <a:r>
              <a:rPr lang="en-US" dirty="0"/>
              <a:t>program accessibility into three areas of compliance</a:t>
            </a:r>
            <a:r>
              <a:rPr lang="en-US" dirty="0" smtClean="0"/>
              <a:t>:</a:t>
            </a:r>
          </a:p>
          <a:p>
            <a:endParaRPr lang="en-US" sz="400" dirty="0"/>
          </a:p>
          <a:p>
            <a:pPr lvl="1"/>
            <a:r>
              <a:rPr lang="en-US" sz="2200" dirty="0"/>
              <a:t>Physical access</a:t>
            </a:r>
          </a:p>
          <a:p>
            <a:pPr lvl="1"/>
            <a:r>
              <a:rPr lang="en-US" sz="2200" b="1" i="1" dirty="0" smtClean="0"/>
              <a:t>Programmatic access</a:t>
            </a:r>
          </a:p>
          <a:p>
            <a:pPr lvl="2"/>
            <a:r>
              <a:rPr lang="en-US" sz="2200" dirty="0" smtClean="0"/>
              <a:t>Effective Communication</a:t>
            </a:r>
            <a:endParaRPr lang="en-US" sz="2200" dirty="0"/>
          </a:p>
          <a:p>
            <a:pPr lvl="1"/>
            <a:endParaRPr lang="en-US" dirty="0"/>
          </a:p>
          <a:p>
            <a:endParaRPr lang="en-US" sz="2650" dirty="0"/>
          </a:p>
          <a:p>
            <a:endParaRPr lang="en-US" sz="2650" dirty="0"/>
          </a:p>
          <a:p>
            <a:pPr lvl="1"/>
            <a:endParaRPr lang="en-US" sz="2200" dirty="0"/>
          </a:p>
          <a:p>
            <a:pPr lvl="1"/>
            <a:endParaRPr lang="en-US" sz="2400"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011513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26" y="274648"/>
            <a:ext cx="9038173" cy="818879"/>
          </a:xfrm>
        </p:spPr>
        <p:txBody>
          <a:bodyPr>
            <a:noAutofit/>
          </a:bodyPr>
          <a:lstStyle/>
          <a:p>
            <a:r>
              <a:rPr lang="en-US" sz="3200" dirty="0" smtClean="0"/>
              <a:t>Window of opportunity to expand accessibility</a:t>
            </a:r>
            <a:endParaRPr lang="en-US" sz="3200" dirty="0"/>
          </a:p>
        </p:txBody>
      </p:sp>
      <p:sp>
        <p:nvSpPr>
          <p:cNvPr id="3" name="Content Placeholder 2"/>
          <p:cNvSpPr>
            <a:spLocks noGrp="1"/>
          </p:cNvSpPr>
          <p:nvPr>
            <p:ph idx="1"/>
          </p:nvPr>
        </p:nvSpPr>
        <p:spPr>
          <a:xfrm>
            <a:off x="314198" y="1517565"/>
            <a:ext cx="8621427" cy="4703301"/>
          </a:xfrm>
        </p:spPr>
        <p:txBody>
          <a:bodyPr>
            <a:noAutofit/>
          </a:bodyPr>
          <a:lstStyle/>
          <a:p>
            <a:pPr lvl="0"/>
            <a:r>
              <a:rPr lang="en-US" dirty="0" smtClean="0"/>
              <a:t>WIOA </a:t>
            </a:r>
            <a:r>
              <a:rPr lang="en-US" dirty="0"/>
              <a:t>Core Partners are required to comply with Section 188 &amp; share responsibility for aspects of administering AJC service delivery</a:t>
            </a:r>
          </a:p>
          <a:p>
            <a:pPr lvl="0"/>
            <a:r>
              <a:rPr lang="en-US" dirty="0"/>
              <a:t>AJCs are </a:t>
            </a:r>
            <a:r>
              <a:rPr lang="en-US" i="1" dirty="0"/>
              <a:t>not</a:t>
            </a:r>
            <a:r>
              <a:rPr lang="en-US" dirty="0"/>
              <a:t> consistently connecting Section 188 Compliance &amp; AJC Certification</a:t>
            </a:r>
          </a:p>
          <a:p>
            <a:pPr lvl="0"/>
            <a:r>
              <a:rPr lang="en-US" dirty="0" smtClean="0"/>
              <a:t>Many EOOs &amp; VR </a:t>
            </a:r>
            <a:r>
              <a:rPr lang="en-US" dirty="0"/>
              <a:t>agencies are </a:t>
            </a:r>
            <a:r>
              <a:rPr lang="en-US" i="1" dirty="0"/>
              <a:t>not</a:t>
            </a:r>
            <a:r>
              <a:rPr lang="en-US" dirty="0"/>
              <a:t> engaged in AJC </a:t>
            </a:r>
            <a:r>
              <a:rPr lang="en-US" dirty="0" smtClean="0"/>
              <a:t>Certification, yet are SMEs in compliance &amp; access</a:t>
            </a:r>
            <a:endParaRPr lang="en-US" dirty="0"/>
          </a:p>
          <a:p>
            <a:pPr lvl="0"/>
            <a:r>
              <a:rPr lang="en-US" dirty="0"/>
              <a:t>AJCs that are certified may </a:t>
            </a:r>
            <a:r>
              <a:rPr lang="en-US" i="1" dirty="0"/>
              <a:t>not</a:t>
            </a:r>
            <a:r>
              <a:rPr lang="en-US" dirty="0"/>
              <a:t> be 188 compliant, </a:t>
            </a:r>
            <a:r>
              <a:rPr lang="en-US" dirty="0" smtClean="0"/>
              <a:t>yet many </a:t>
            </a:r>
            <a:r>
              <a:rPr lang="en-US" dirty="0"/>
              <a:t>do not know </a:t>
            </a:r>
            <a:r>
              <a:rPr lang="en-US" dirty="0" smtClean="0"/>
              <a:t>this or work towards continuous improvement</a:t>
            </a:r>
            <a:endParaRPr lang="en-US" dirty="0"/>
          </a:p>
          <a:p>
            <a:pPr lvl="0"/>
            <a:r>
              <a:rPr lang="en-US" dirty="0"/>
              <a:t>AJCs </a:t>
            </a:r>
            <a:r>
              <a:rPr lang="en-US" dirty="0" smtClean="0"/>
              <a:t>&amp; partners </a:t>
            </a:r>
            <a:r>
              <a:rPr lang="en-US" dirty="0"/>
              <a:t>need resources &amp; strategies to effectively implement both Section 188 &amp; Certification processes</a:t>
            </a:r>
          </a:p>
          <a:p>
            <a:endParaRPr lang="en-US" sz="2200"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052481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Physical access</a:t>
            </a:r>
            <a:endParaRPr lang="en-US" sz="3200" dirty="0"/>
          </a:p>
        </p:txBody>
      </p:sp>
      <p:sp>
        <p:nvSpPr>
          <p:cNvPr id="3" name="Content Placeholder 2"/>
          <p:cNvSpPr>
            <a:spLocks noGrp="1"/>
          </p:cNvSpPr>
          <p:nvPr>
            <p:ph idx="1"/>
          </p:nvPr>
        </p:nvSpPr>
        <p:spPr>
          <a:xfrm>
            <a:off x="293973" y="1093527"/>
            <a:ext cx="8392828" cy="4923815"/>
          </a:xfrm>
        </p:spPr>
        <p:txBody>
          <a:bodyPr>
            <a:normAutofit fontScale="92500" lnSpcReduction="20000"/>
          </a:bodyPr>
          <a:lstStyle/>
          <a:p>
            <a:r>
              <a:rPr lang="en-US" sz="2600" b="1" dirty="0"/>
              <a:t>ADA Accessibility Guidelines (ADAAG)</a:t>
            </a:r>
            <a:r>
              <a:rPr lang="en-US" sz="2600" dirty="0"/>
              <a:t> </a:t>
            </a:r>
            <a:r>
              <a:rPr lang="en-US" sz="2600" dirty="0" smtClean="0"/>
              <a:t>contain </a:t>
            </a:r>
            <a:r>
              <a:rPr lang="en-US" sz="2600" dirty="0"/>
              <a:t>scoping and technical requirements for accessibility to buildings and facilities by individuals with disabilities under ADA of 1990.</a:t>
            </a:r>
          </a:p>
          <a:p>
            <a:pPr marL="0" indent="0">
              <a:buNone/>
            </a:pPr>
            <a:endParaRPr lang="en-US" sz="900" dirty="0"/>
          </a:p>
          <a:p>
            <a:r>
              <a:rPr lang="en-US" sz="2600" dirty="0"/>
              <a:t>Requirements are to be applied during design, construction, and alteration of buildings and facilities covered by </a:t>
            </a:r>
            <a:r>
              <a:rPr lang="en-US" sz="2600" dirty="0" smtClean="0"/>
              <a:t>Titles </a:t>
            </a:r>
            <a:r>
              <a:rPr lang="en-US" sz="2600" dirty="0"/>
              <a:t>II and III of the ADA issued by Federal agencies, including Department of Justice and Department of Transportation.  </a:t>
            </a:r>
          </a:p>
          <a:p>
            <a:pPr marL="0" indent="0">
              <a:buNone/>
            </a:pPr>
            <a:endParaRPr lang="en-US" sz="900" dirty="0"/>
          </a:p>
          <a:p>
            <a:r>
              <a:rPr lang="en-US" sz="2600" dirty="0"/>
              <a:t>Common trusted resources for assessing physical access include: </a:t>
            </a:r>
          </a:p>
          <a:p>
            <a:pPr lvl="1"/>
            <a:r>
              <a:rPr lang="en-US" sz="2400" dirty="0"/>
              <a:t>State/local Independent Living Centers (ILC) </a:t>
            </a:r>
          </a:p>
          <a:p>
            <a:pPr lvl="1"/>
            <a:r>
              <a:rPr lang="en-US" sz="2400" dirty="0"/>
              <a:t>Regional ADA Centers </a:t>
            </a:r>
          </a:p>
          <a:p>
            <a:pPr lvl="1"/>
            <a:r>
              <a:rPr lang="en-US" sz="2400" dirty="0"/>
              <a:t>Mayor’s Offices on Disabilities </a:t>
            </a:r>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725251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Physical access</a:t>
            </a:r>
            <a:endParaRPr lang="en-US" sz="3200" dirty="0"/>
          </a:p>
        </p:txBody>
      </p:sp>
      <p:sp>
        <p:nvSpPr>
          <p:cNvPr id="3" name="Content Placeholder 2"/>
          <p:cNvSpPr>
            <a:spLocks noGrp="1"/>
          </p:cNvSpPr>
          <p:nvPr>
            <p:ph idx="1"/>
          </p:nvPr>
        </p:nvSpPr>
        <p:spPr/>
        <p:txBody>
          <a:bodyPr/>
          <a:lstStyle/>
          <a:p>
            <a:pPr marL="0" indent="0">
              <a:buNone/>
            </a:pPr>
            <a:r>
              <a:rPr lang="en-US" sz="2600" b="1" i="1" dirty="0" smtClean="0"/>
              <a:t>STRATEGIES:</a:t>
            </a:r>
            <a:endParaRPr lang="en-US" sz="2600" b="1" dirty="0"/>
          </a:p>
          <a:p>
            <a:pPr lvl="0"/>
            <a:r>
              <a:rPr lang="en-US" dirty="0"/>
              <a:t>ADA Accessibility Guidelines (ADAAG) surveying and checklists facilitated by ADA subject matter experts in conjunction with </a:t>
            </a:r>
            <a:r>
              <a:rPr lang="en-US" dirty="0" smtClean="0"/>
              <a:t>leadership </a:t>
            </a:r>
            <a:r>
              <a:rPr lang="en-US" dirty="0"/>
              <a:t>to assess physical access of </a:t>
            </a:r>
            <a:r>
              <a:rPr lang="en-US" dirty="0" smtClean="0"/>
              <a:t>One-Stop Centers in </a:t>
            </a:r>
            <a:r>
              <a:rPr lang="en-US" dirty="0"/>
              <a:t>parking, entrances, building, bathrooms, internal space and other essential areas outlined in the guidelines. </a:t>
            </a:r>
          </a:p>
          <a:p>
            <a:pPr lvl="0"/>
            <a:endParaRPr lang="en-US" sz="800" dirty="0"/>
          </a:p>
          <a:p>
            <a:pPr lvl="0"/>
            <a:r>
              <a:rPr lang="en-US" dirty="0"/>
              <a:t>Accessibility requirements, solutions to barriers and technical assistance offered to </a:t>
            </a:r>
            <a:r>
              <a:rPr lang="en-US" dirty="0" smtClean="0"/>
              <a:t>One-Stop Centers at </a:t>
            </a:r>
            <a:r>
              <a:rPr lang="en-US" dirty="0"/>
              <a:t>conclusion of assessment.</a:t>
            </a:r>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9751704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72" y="274648"/>
            <a:ext cx="8645311" cy="818879"/>
          </a:xfrm>
        </p:spPr>
        <p:txBody>
          <a:bodyPr>
            <a:noAutofit/>
          </a:bodyPr>
          <a:lstStyle/>
          <a:p>
            <a:r>
              <a:rPr lang="en-US" sz="3200" dirty="0" smtClean="0"/>
              <a:t>Section 188: PROGRAMMATIC ACCESS</a:t>
            </a:r>
            <a:endParaRPr lang="en-US" sz="3200" dirty="0"/>
          </a:p>
        </p:txBody>
      </p:sp>
      <p:sp>
        <p:nvSpPr>
          <p:cNvPr id="3" name="Content Placeholder 2"/>
          <p:cNvSpPr>
            <a:spLocks noGrp="1"/>
          </p:cNvSpPr>
          <p:nvPr>
            <p:ph idx="1"/>
          </p:nvPr>
        </p:nvSpPr>
        <p:spPr>
          <a:xfrm>
            <a:off x="293972" y="1093527"/>
            <a:ext cx="8645311" cy="4902151"/>
          </a:xfrm>
        </p:spPr>
        <p:txBody>
          <a:bodyPr>
            <a:normAutofit lnSpcReduction="10000"/>
          </a:bodyPr>
          <a:lstStyle/>
          <a:p>
            <a:r>
              <a:rPr lang="en-US" dirty="0"/>
              <a:t>Under WIOA Section 188, </a:t>
            </a:r>
            <a:r>
              <a:rPr lang="en-US" dirty="0" smtClean="0"/>
              <a:t>One-Stops must </a:t>
            </a:r>
            <a:r>
              <a:rPr lang="en-US" dirty="0"/>
              <a:t>assess </a:t>
            </a:r>
            <a:r>
              <a:rPr lang="en-US" b="1" dirty="0"/>
              <a:t>programmatic accessibility </a:t>
            </a:r>
            <a:r>
              <a:rPr lang="en-US" dirty="0"/>
              <a:t>in </a:t>
            </a:r>
            <a:r>
              <a:rPr lang="en-US" dirty="0" smtClean="0"/>
              <a:t>which:</a:t>
            </a:r>
          </a:p>
          <a:p>
            <a:pPr lvl="1"/>
            <a:r>
              <a:rPr lang="en-US" sz="2150" dirty="0" smtClean="0"/>
              <a:t>“</a:t>
            </a:r>
            <a:r>
              <a:rPr lang="en-US" sz="2150" i="1" dirty="0"/>
              <a:t>policies, practices, and procedures must provide effective and meaningful opportunity for persons with disabilities to participate in or benefit from aid</a:t>
            </a:r>
            <a:r>
              <a:rPr lang="en-US" sz="2150" i="1" dirty="0" smtClean="0"/>
              <a:t>, benefits, services </a:t>
            </a:r>
            <a:r>
              <a:rPr lang="en-US" sz="2150" i="1" dirty="0"/>
              <a:t>and </a:t>
            </a:r>
            <a:r>
              <a:rPr lang="en-US" sz="2150" i="1" dirty="0" smtClean="0"/>
              <a:t>training.”</a:t>
            </a:r>
            <a:r>
              <a:rPr lang="en-US" sz="2150" dirty="0" smtClean="0"/>
              <a:t>  </a:t>
            </a:r>
            <a:endParaRPr lang="en-US" sz="2150" dirty="0"/>
          </a:p>
          <a:p>
            <a:pPr marL="0" indent="0">
              <a:buNone/>
            </a:pPr>
            <a:endParaRPr lang="en-US" sz="900" dirty="0"/>
          </a:p>
          <a:p>
            <a:r>
              <a:rPr lang="en-US" dirty="0"/>
              <a:t>This definition is different than the similar term “program accessibility” in ADA Title II, which refers to accessibility of facilities, programs, services, technology, and materials for individuals with disabilities</a:t>
            </a:r>
            <a:r>
              <a:rPr lang="en-US" sz="2600" dirty="0"/>
              <a:t>. </a:t>
            </a:r>
          </a:p>
          <a:p>
            <a:endParaRPr lang="en-US" sz="900" dirty="0"/>
          </a:p>
          <a:p>
            <a:r>
              <a:rPr lang="en-US" dirty="0"/>
              <a:t>The 188 definition is more encompassing, requiring </a:t>
            </a:r>
            <a:r>
              <a:rPr lang="en-US" dirty="0" smtClean="0"/>
              <a:t>One-Stop Centers to </a:t>
            </a:r>
            <a:r>
              <a:rPr lang="en-US" dirty="0"/>
              <a:t>ensure full participation of people with disabilities from policy to </a:t>
            </a:r>
            <a:r>
              <a:rPr lang="en-US" dirty="0" smtClean="0"/>
              <a:t>practice.</a:t>
            </a:r>
            <a:endParaRPr lang="en-US" dirty="0"/>
          </a:p>
          <a:p>
            <a:endParaRPr lang="en-US" sz="2650" dirty="0"/>
          </a:p>
          <a:p>
            <a:pPr lvl="1"/>
            <a:endParaRPr lang="en-US" sz="2200" dirty="0"/>
          </a:p>
          <a:p>
            <a:pPr lvl="1"/>
            <a:endParaRPr lang="en-US" sz="2400"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9664675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Programmatic access</a:t>
            </a:r>
            <a:endParaRPr lang="en-US" sz="3200" dirty="0"/>
          </a:p>
        </p:txBody>
      </p:sp>
      <p:sp>
        <p:nvSpPr>
          <p:cNvPr id="3" name="Content Placeholder 2"/>
          <p:cNvSpPr>
            <a:spLocks noGrp="1"/>
          </p:cNvSpPr>
          <p:nvPr>
            <p:ph idx="1"/>
          </p:nvPr>
        </p:nvSpPr>
        <p:spPr>
          <a:xfrm>
            <a:off x="293973" y="1093527"/>
            <a:ext cx="8392828" cy="4703301"/>
          </a:xfrm>
        </p:spPr>
        <p:txBody>
          <a:bodyPr>
            <a:normAutofit lnSpcReduction="10000"/>
          </a:bodyPr>
          <a:lstStyle/>
          <a:p>
            <a:r>
              <a:rPr lang="en-US" dirty="0"/>
              <a:t>All WIOA Title I-financially assisted programs and activities must be </a:t>
            </a:r>
            <a:r>
              <a:rPr lang="en-US" b="1" i="1" dirty="0"/>
              <a:t>programmatically accessible</a:t>
            </a:r>
            <a:r>
              <a:rPr lang="en-US" dirty="0"/>
              <a:t>, including: </a:t>
            </a:r>
            <a:endParaRPr lang="en-US" dirty="0" smtClean="0"/>
          </a:p>
          <a:p>
            <a:endParaRPr lang="en-US" sz="800" dirty="0"/>
          </a:p>
          <a:p>
            <a:pPr lvl="1"/>
            <a:r>
              <a:rPr lang="en-US" sz="2200" dirty="0"/>
              <a:t>Providing reasonable accommodations for individuals with </a:t>
            </a:r>
            <a:r>
              <a:rPr lang="en-US" sz="2200" dirty="0" smtClean="0"/>
              <a:t>disabilities. </a:t>
            </a:r>
            <a:endParaRPr lang="en-US" sz="2200" dirty="0"/>
          </a:p>
          <a:p>
            <a:pPr lvl="1"/>
            <a:r>
              <a:rPr lang="en-US" sz="2200" dirty="0"/>
              <a:t>Making reasonable modifications to policies, practices, and </a:t>
            </a:r>
            <a:r>
              <a:rPr lang="en-US" sz="2200" dirty="0" smtClean="0"/>
              <a:t>procedures.</a:t>
            </a:r>
            <a:endParaRPr lang="en-US" sz="2200" dirty="0"/>
          </a:p>
          <a:p>
            <a:pPr lvl="1"/>
            <a:r>
              <a:rPr lang="en-US" sz="2200" dirty="0"/>
              <a:t>Administering programs in the most integrated setting </a:t>
            </a:r>
            <a:r>
              <a:rPr lang="en-US" sz="2200" dirty="0" smtClean="0"/>
              <a:t>appropriate. </a:t>
            </a:r>
            <a:endParaRPr lang="en-US" sz="2200" dirty="0"/>
          </a:p>
          <a:p>
            <a:pPr lvl="1"/>
            <a:r>
              <a:rPr lang="en-US" sz="2200" dirty="0"/>
              <a:t>Communicating with individuals with disabilities as effectively as with others, and providing appropriate auxiliary aids or services, including assistive technology to afford equal opportunity to participate in, and enjoy the benefits of, the program or </a:t>
            </a:r>
            <a:r>
              <a:rPr lang="en-US" sz="2200" dirty="0" smtClean="0"/>
              <a:t>activity.</a:t>
            </a:r>
            <a:endParaRPr lang="en-US" sz="2200" dirty="0"/>
          </a:p>
          <a:p>
            <a:endParaRPr lang="en-US" dirty="0"/>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957983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Welcome</a:t>
            </a:r>
            <a:endParaRPr lang="en-US" sz="3200" dirty="0"/>
          </a:p>
        </p:txBody>
      </p:sp>
      <p:sp>
        <p:nvSpPr>
          <p:cNvPr id="4" name="Content Placeholder 3"/>
          <p:cNvSpPr>
            <a:spLocks noGrp="1"/>
          </p:cNvSpPr>
          <p:nvPr>
            <p:ph idx="1"/>
          </p:nvPr>
        </p:nvSpPr>
        <p:spPr>
          <a:xfrm>
            <a:off x="260106" y="1012124"/>
            <a:ext cx="8629894" cy="4703301"/>
          </a:xfrm>
        </p:spPr>
        <p:txBody>
          <a:bodyPr>
            <a:normAutofit/>
          </a:bodyPr>
          <a:lstStyle/>
          <a:p>
            <a:pPr marL="0" indent="0" algn="ctr">
              <a:buNone/>
            </a:pPr>
            <a:endParaRPr lang="en-US" sz="2800" b="1" dirty="0" smtClean="0"/>
          </a:p>
          <a:p>
            <a:pPr marL="0" indent="0" algn="ctr">
              <a:buNone/>
            </a:pPr>
            <a:r>
              <a:rPr lang="en-US" sz="2800" b="1" dirty="0" smtClean="0"/>
              <a:t>Jamie Robinson, M.A.</a:t>
            </a:r>
          </a:p>
          <a:p>
            <a:pPr marL="0" indent="0" algn="ctr">
              <a:buNone/>
            </a:pPr>
            <a:r>
              <a:rPr lang="en-US" sz="2600" dirty="0"/>
              <a:t>Training &amp; Technical </a:t>
            </a:r>
            <a:r>
              <a:rPr lang="en-US" sz="2600" dirty="0" smtClean="0"/>
              <a:t>Assistance </a:t>
            </a:r>
          </a:p>
          <a:p>
            <a:pPr marL="0" indent="0" algn="ctr">
              <a:buNone/>
            </a:pPr>
            <a:r>
              <a:rPr lang="en-US" sz="2600" dirty="0" smtClean="0"/>
              <a:t>LEAD Center</a:t>
            </a:r>
          </a:p>
          <a:p>
            <a:pPr marL="0" indent="0" algn="ctr">
              <a:buNone/>
            </a:pPr>
            <a:r>
              <a:rPr lang="en-US" sz="2600" dirty="0" smtClean="0"/>
              <a:t>A </a:t>
            </a:r>
            <a:r>
              <a:rPr lang="en-US" sz="2600" dirty="0"/>
              <a:t>Project of National Disability </a:t>
            </a:r>
            <a:r>
              <a:rPr lang="en-US" sz="2600" dirty="0" smtClean="0"/>
              <a:t>Institute                        Boston, MA</a:t>
            </a:r>
          </a:p>
          <a:p>
            <a:pPr marL="0" indent="0" algn="ctr">
              <a:buNone/>
            </a:pPr>
            <a:r>
              <a:rPr lang="en-US" sz="2600" dirty="0" smtClean="0"/>
              <a:t>202.684.6170 // </a:t>
            </a:r>
            <a:r>
              <a:rPr lang="en-US" sz="2600" dirty="0" smtClean="0">
                <a:hlinkClick r:id="rId4"/>
              </a:rPr>
              <a:t>jrobinson@ndi-inc.org</a:t>
            </a:r>
            <a:r>
              <a:rPr lang="en-US" sz="2600" dirty="0" smtClean="0"/>
              <a:t>  </a:t>
            </a:r>
          </a:p>
          <a:p>
            <a:pPr marL="0" indent="0" algn="ctr">
              <a:buNone/>
            </a:pPr>
            <a:endParaRPr lang="en-US" sz="1200" dirty="0"/>
          </a:p>
          <a:p>
            <a:pPr marL="0" lvl="0" indent="0" algn="ctr">
              <a:buNone/>
            </a:pPr>
            <a:endParaRPr lang="en-US" sz="2600" b="1" dirty="0" smtClean="0"/>
          </a:p>
          <a:p>
            <a:pPr marL="0" lvl="0" indent="0" algn="ctr">
              <a:buNone/>
            </a:pPr>
            <a:endParaRPr lang="en-US" sz="900" dirty="0"/>
          </a:p>
          <a:p>
            <a:pPr marL="0" lvl="0" indent="0" algn="ctr">
              <a:buNone/>
            </a:pPr>
            <a:endParaRPr lang="en-US" sz="2600" dirty="0" smtClean="0">
              <a:hlinkClick r:id="rId5"/>
            </a:endParaRPr>
          </a:p>
          <a:p>
            <a:pPr marL="0" lvl="0" indent="0" algn="ctr">
              <a:buNone/>
            </a:pPr>
            <a:endParaRPr lang="en-US" sz="2600" dirty="0" smtClean="0"/>
          </a:p>
          <a:p>
            <a:endParaRPr lang="en-US" sz="2800"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
        <p:nvSpPr>
          <p:cNvPr id="3" name="Slide Number Placeholder 2"/>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custDataLst>
      <p:tags r:id="rId1"/>
    </p:custDataLst>
    <p:extLst>
      <p:ext uri="{BB962C8B-B14F-4D97-AF65-F5344CB8AC3E}">
        <p14:creationId xmlns:p14="http://schemas.microsoft.com/office/powerpoint/2010/main" val="1529614856"/>
      </p:ext>
    </p:extLst>
  </p:cSld>
  <p:clrMapOvr>
    <a:masterClrMapping/>
  </p:clrMapOvr>
  <mc:AlternateContent xmlns:mc="http://schemas.openxmlformats.org/markup-compatibility/2006" xmlns:p14="http://schemas.microsoft.com/office/powerpoint/2010/main">
    <mc:Choice Requires="p14">
      <p:transition spd="slow" p14:dur="2000" advTm="21032"/>
    </mc:Choice>
    <mc:Fallback xmlns="">
      <p:transition spd="slow" advTm="21032"/>
    </mc:Fallback>
  </mc:AlternateContent>
  <p:timing>
    <p:tnLst>
      <p:par>
        <p:cTn id="1" dur="indefinite" restart="never" nodeType="tmRoot"/>
      </p:par>
    </p:tnLst>
  </p:timing>
  <p:extLst mod="1">
    <p:ext uri="{3A86A75C-4F4B-4683-9AE1-C65F6400EC91}">
      <p14:laserTraceLst xmlns:p14="http://schemas.microsoft.com/office/powerpoint/2010/main">
        <p14:tracePtLst>
          <p14:tracePt t="8474" x="381000" y="5511800"/>
          <p14:tracePt t="8771" x="381000" y="5486400"/>
          <p14:tracePt t="8788" x="381000" y="5435600"/>
          <p14:tracePt t="8805" x="381000" y="5365750"/>
          <p14:tracePt t="8822" x="381000" y="5105400"/>
          <p14:tracePt t="8840" x="438150" y="4832350"/>
          <p14:tracePt t="8857" x="539750" y="4546600"/>
          <p14:tracePt t="8873" x="603250" y="4406900"/>
          <p14:tracePt t="8890" x="635000" y="4337050"/>
          <p14:tracePt t="8907" x="666750" y="4248150"/>
          <p14:tracePt t="8925" x="698500" y="4178300"/>
          <p14:tracePt t="8941" x="711200" y="4133850"/>
          <p14:tracePt t="8958" x="717550" y="4121150"/>
          <p14:tracePt t="8975" x="717550" y="4102100"/>
          <p14:tracePt t="8992" x="717550" y="4089400"/>
          <p14:tracePt t="9009" x="717550" y="4070350"/>
          <p14:tracePt t="9026" x="717550" y="4044950"/>
          <p14:tracePt t="9044" x="717550" y="3981450"/>
          <p14:tracePt t="9060" x="717550" y="3937000"/>
          <p14:tracePt t="9077" x="730250" y="3867150"/>
          <p14:tracePt t="9094" x="755650" y="3784600"/>
          <p14:tracePt t="9112" x="774700" y="3733800"/>
          <p14:tracePt t="9128" x="787400" y="3708400"/>
          <p14:tracePt t="9145" x="793750" y="3676650"/>
          <p14:tracePt t="9161" x="800100" y="3663950"/>
          <p14:tracePt t="9178" x="800100" y="3651250"/>
          <p14:tracePt t="9196" x="806450" y="3644900"/>
          <p14:tracePt t="9334" x="806450" y="3638550"/>
          <p14:tracePt t="9384" x="806450" y="3619500"/>
          <p14:tracePt t="9402" x="812800" y="3594100"/>
          <p14:tracePt t="9419" x="812800" y="3587750"/>
          <p14:tracePt t="9436" x="819150" y="3575050"/>
          <p14:tracePt t="9453" x="825500" y="3568700"/>
          <p14:tracePt t="9626" x="825500" y="3530600"/>
          <p14:tracePt t="9644" x="825500" y="3505200"/>
          <p14:tracePt t="9659" x="831850" y="3454400"/>
          <p14:tracePt t="9678" x="863600" y="3390900"/>
          <p14:tracePt t="9694" x="895350" y="3308350"/>
          <p14:tracePt t="9710" x="927100" y="3238500"/>
          <p14:tracePt t="9727" x="939800" y="3206750"/>
          <p14:tracePt t="9746" x="946150" y="3200400"/>
          <p14:tracePt t="9763" x="946150" y="3168650"/>
          <p14:tracePt t="9780" x="952500" y="3149600"/>
          <p14:tracePt t="9942" x="952500" y="3143250"/>
          <p14:tracePt t="9976" x="952500" y="3130550"/>
          <p14:tracePt t="9994" x="952500" y="3124200"/>
          <p14:tracePt t="10010" x="952500" y="3117850"/>
          <p14:tracePt t="10028" x="952500" y="3098800"/>
          <p14:tracePt t="10044" x="952500" y="3079750"/>
          <p14:tracePt t="10062" x="952500" y="3067050"/>
          <p14:tracePt t="10079" x="952500" y="3054350"/>
          <p14:tracePt t="10096" x="958850" y="3048000"/>
          <p14:tracePt t="10113" x="965200" y="3041650"/>
          <p14:tracePt t="10130" x="965200" y="3035300"/>
          <p14:tracePt t="10146" x="965200" y="3028950"/>
          <p14:tracePt t="10346" x="965200" y="3022600"/>
          <p14:tracePt t="10363" x="965200" y="3016250"/>
          <p14:tracePt t="10380" x="965200" y="3003550"/>
          <p14:tracePt t="10397" x="965200" y="2984500"/>
          <p14:tracePt t="10414" x="965200" y="2965450"/>
          <p14:tracePt t="10448" x="965200" y="2946400"/>
          <p14:tracePt t="10466" x="965200" y="2940050"/>
          <p14:tracePt t="10500" x="971550" y="2933700"/>
          <p14:tracePt t="10613" x="971550" y="2927350"/>
          <p14:tracePt t="10629" x="971550" y="2921000"/>
          <p14:tracePt t="10646" x="996950" y="2889250"/>
          <p14:tracePt t="10663" x="1022350" y="2870200"/>
          <p14:tracePt t="10679" x="1054100" y="2844800"/>
          <p14:tracePt t="10696" x="1073150" y="2832100"/>
          <p14:tracePt t="10713" x="1079500" y="2825750"/>
          <p14:tracePt t="10731" x="1079500" y="2819400"/>
          <p14:tracePt t="10748" x="1092200" y="2813050"/>
          <p14:tracePt t="10782" x="1092200" y="2806700"/>
          <p14:tracePt t="11043" x="1098550" y="2806700"/>
          <p14:tracePt t="11196" x="1104900" y="2806700"/>
          <p14:tracePt t="11213" x="1123950" y="2806700"/>
          <p14:tracePt t="11230" x="1149350" y="2806700"/>
          <p14:tracePt t="11246" x="1174750" y="2806700"/>
          <p14:tracePt t="11265" x="1219200" y="2806700"/>
          <p14:tracePt t="11281" x="1301750" y="2800350"/>
          <p14:tracePt t="11298" x="1390650" y="2800350"/>
          <p14:tracePt t="11315" x="1485900" y="2800350"/>
          <p14:tracePt t="11332" x="1568450" y="2800350"/>
          <p14:tracePt t="11349" x="1644650" y="2800350"/>
          <p14:tracePt t="11366" x="1695450" y="2800350"/>
          <p14:tracePt t="11384" x="1739900" y="2800350"/>
          <p14:tracePt t="11400" x="1790700" y="2800350"/>
          <p14:tracePt t="11417" x="1841500" y="2800350"/>
          <p14:tracePt t="11434" x="1885950" y="2800350"/>
          <p14:tracePt t="11451" x="1930400" y="2800350"/>
          <p14:tracePt t="11468" x="1974850" y="2800350"/>
          <p14:tracePt t="11485" x="2012950" y="2800350"/>
          <p14:tracePt t="11503" x="2038350" y="2800350"/>
          <p14:tracePt t="11520" x="2063750" y="2800350"/>
          <p14:tracePt t="11538" x="2108200" y="2800350"/>
          <p14:tracePt t="11554" x="2139950" y="2800350"/>
          <p14:tracePt t="11572" x="2171700" y="2800350"/>
          <p14:tracePt t="11589" x="2203450" y="2800350"/>
          <p14:tracePt t="11605" x="2228850" y="2800350"/>
          <p14:tracePt t="11623" x="2260600" y="2800350"/>
          <p14:tracePt t="11640" x="2286000" y="2800350"/>
          <p14:tracePt t="11657" x="2311400" y="2800350"/>
          <p14:tracePt t="11675" x="2336800" y="2800350"/>
          <p14:tracePt t="11690" x="2374900" y="2794000"/>
          <p14:tracePt t="11708" x="2400300" y="2794000"/>
          <p14:tracePt t="11725" x="2425700" y="2794000"/>
          <p14:tracePt t="11742" x="2444750" y="2794000"/>
          <p14:tracePt t="11758" x="2463800" y="2794000"/>
          <p14:tracePt t="11776" x="2470150" y="2794000"/>
          <p14:tracePt t="11794" x="2476500" y="2794000"/>
          <p14:tracePt t="11877" x="2482850" y="2794000"/>
          <p14:tracePt t="11919" x="2482850" y="2787650"/>
          <p14:tracePt t="11934" x="2489200" y="2787650"/>
          <p14:tracePt t="12141" x="2438400" y="2787650"/>
          <p14:tracePt t="12158" x="2324100" y="2787650"/>
          <p14:tracePt t="12176" x="2095500" y="2743200"/>
          <p14:tracePt t="12193" x="1631950" y="2679700"/>
          <p14:tracePt t="12211" x="1320800" y="2616200"/>
          <p14:tracePt t="12226" x="901700" y="2520950"/>
          <p14:tracePt t="12244" x="482600" y="2425700"/>
          <p14:tracePt t="12261" x="431800" y="2406650"/>
          <p14:tracePt t="12278" x="400050" y="2393950"/>
          <p14:tracePt t="12295" x="317500" y="2355850"/>
          <p14:tracePt t="12312" x="317500" y="2349500"/>
          <p14:tracePt t="12329" x="317500" y="2343150"/>
          <p14:tracePt t="12347" x="317500" y="2330450"/>
          <p14:tracePt t="12541" x="355600" y="2330450"/>
          <p14:tracePt t="12558" x="539750" y="2311400"/>
          <p14:tracePt t="12575" x="889000" y="2235200"/>
          <p14:tracePt t="12592" x="1409700" y="2089150"/>
          <p14:tracePt t="12609" x="2266950" y="1873250"/>
          <p14:tracePt t="12626" x="3384550" y="1606550"/>
          <p14:tracePt t="12643" x="3714750" y="1543050"/>
          <p14:tracePt t="12660" x="3886200" y="1524000"/>
          <p14:tracePt t="12678" x="3943350" y="1517650"/>
          <p14:tracePt t="12695" x="4210050" y="1466850"/>
          <p14:tracePt t="12712" x="4229100" y="1460500"/>
          <p14:tracePt t="12729" x="4171950" y="1460500"/>
          <p14:tracePt t="12746" x="3886200" y="1460500"/>
          <p14:tracePt t="12763" x="3473450" y="1479550"/>
          <p14:tracePt t="12779" x="3403600" y="1498600"/>
          <p14:tracePt t="12796" x="3378200" y="1504950"/>
          <p14:tracePt t="12813" x="3321050" y="1517650"/>
          <p14:tracePt t="12847" x="3327400" y="1524000"/>
          <p14:tracePt t="12865" x="3346450" y="1524000"/>
          <p14:tracePt t="12882" x="3378200" y="1524000"/>
          <p14:tracePt t="12898" x="3378200" y="1530350"/>
          <p14:tracePt t="12916" x="3225800" y="1581150"/>
          <p14:tracePt t="12932" x="2597150" y="1771650"/>
          <p14:tracePt t="12949" x="2089150" y="1930400"/>
          <p14:tracePt t="12967" x="1924050" y="1974850"/>
          <p14:tracePt t="12983" x="1879600" y="1993900"/>
          <p14:tracePt t="13001" x="1720850" y="2057400"/>
          <p14:tracePt t="13018" x="1733550" y="2063750"/>
          <p14:tracePt t="13035" x="1816100" y="2063750"/>
          <p14:tracePt t="13051" x="1917700" y="2063750"/>
          <p14:tracePt t="13069" x="1943100" y="2063750"/>
          <p14:tracePt t="13086" x="2006600" y="2063750"/>
          <p14:tracePt t="13104" x="1949450" y="2120900"/>
          <p14:tracePt t="13121" x="1682750" y="2273300"/>
          <p14:tracePt t="13138" x="1530350" y="2355850"/>
          <p14:tracePt t="13154" x="1473200" y="2387600"/>
          <p14:tracePt t="13171" x="1422400" y="2425700"/>
          <p14:tracePt t="13189" x="1371600" y="2470150"/>
          <p14:tracePt t="13206" x="1371600" y="2482850"/>
          <p14:tracePt t="13224" x="1397000" y="2489200"/>
          <p14:tracePt t="13240" x="1447800" y="2520950"/>
          <p14:tracePt t="13258" x="1460500" y="2590800"/>
          <p14:tracePt t="13275" x="1390650" y="2800350"/>
          <p14:tracePt t="13291" x="1041400" y="3162300"/>
          <p14:tracePt t="13308" x="927100" y="3276600"/>
          <p14:tracePt t="13325" x="876300" y="3327400"/>
          <p14:tracePt t="13342" x="831850" y="3384550"/>
          <p14:tracePt t="13360" x="806450" y="3441700"/>
          <p14:tracePt t="13377" x="806450" y="3467100"/>
          <p14:tracePt t="13394" x="933450" y="3467100"/>
          <p14:tracePt t="13411" x="1346200" y="3308350"/>
          <p14:tracePt t="13429" x="1784350" y="3028950"/>
          <p14:tracePt t="13446" x="2235200" y="2546350"/>
          <p14:tracePt t="13463" x="2349500" y="2355850"/>
          <p14:tracePt t="13480" x="2419350" y="2120900"/>
          <p14:tracePt t="13497" x="2419350" y="1962150"/>
          <p14:tracePt t="13514" x="2273300" y="1809750"/>
          <p14:tracePt t="13531" x="1828800" y="1784350"/>
          <p14:tracePt t="13548" x="1670050" y="1784350"/>
          <p14:tracePt t="13564" x="1485900" y="1797050"/>
          <p14:tracePt t="13582" x="1358900" y="1841500"/>
          <p14:tracePt t="13599" x="1314450" y="1917700"/>
          <p14:tracePt t="13616" x="1384300" y="1974850"/>
          <p14:tracePt t="13633" x="1701800" y="2076450"/>
          <p14:tracePt t="13649" x="1866900" y="2089150"/>
          <p14:tracePt t="13666" x="2178050" y="2089150"/>
          <p14:tracePt t="13683" x="2381250" y="2082800"/>
          <p14:tracePt t="13701" x="2438400" y="2038350"/>
          <p14:tracePt t="13718" x="2508250" y="1917700"/>
          <p14:tracePt t="13736" x="2463800" y="1790700"/>
          <p14:tracePt t="13752" x="2197100" y="1695450"/>
          <p14:tracePt t="13768" x="1479550" y="1695450"/>
          <p14:tracePt t="13786" x="806450" y="1943100"/>
          <p14:tracePt t="13802" x="450850" y="2241550"/>
          <p14:tracePt t="13820" x="165100" y="2730500"/>
          <p14:tracePt t="13836" x="76200" y="3441700"/>
          <p14:tracePt t="13853" x="76200" y="3651250"/>
          <p14:tracePt t="13871" x="215900" y="4311650"/>
          <p14:tracePt t="13887" x="374650" y="4857750"/>
          <p14:tracePt t="13905" x="393700" y="4940300"/>
          <p14:tracePt t="13922" x="400050" y="4965700"/>
          <p14:tracePt t="14060" x="400050" y="4972050"/>
          <p14:tracePt t="14076" x="400050" y="5035550"/>
          <p14:tracePt t="14093" x="400050" y="5111750"/>
          <p14:tracePt t="14111" x="406400" y="5207000"/>
          <p14:tracePt t="14128" x="457200" y="5448300"/>
          <p14:tracePt t="14146" x="546100" y="5784850"/>
          <p14:tracePt t="14163" x="603250" y="5975350"/>
          <p14:tracePt t="14180" x="628650" y="6057900"/>
          <p14:tracePt t="14196" x="635000" y="6102350"/>
          <p14:tracePt t="14215" x="654050" y="6172200"/>
          <p14:tracePt t="14231" x="660400" y="6235700"/>
          <p14:tracePt t="14248" x="660400" y="6280150"/>
          <p14:tracePt t="14265" x="654050" y="6286500"/>
          <p14:tracePt t="14283" x="635000" y="6299200"/>
          <p14:tracePt t="14300" x="615950" y="6305550"/>
          <p14:tracePt t="14317" x="590550" y="6318250"/>
          <p14:tracePt t="14334" x="571500" y="6337300"/>
          <p14:tracePt t="14352" x="539750" y="6362700"/>
          <p14:tracePt t="14368" x="527050" y="6388100"/>
          <p14:tracePt t="14387" x="514350" y="6432550"/>
          <p14:tracePt t="14403" x="508000" y="6483350"/>
          <p14:tracePt t="14420" x="495300" y="6508750"/>
          <p14:tracePt t="14438" x="488950" y="6527800"/>
          <p14:tracePt t="14455" x="482600" y="6546850"/>
          <p14:tracePt t="14472" x="482600" y="6553200"/>
          <p14:tracePt t="15878" x="0" y="0"/>
        </p14:tracePtLst>
      </p14:laserTraceLst>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MORE ON Programmatic access</a:t>
            </a:r>
            <a:endParaRPr lang="en-US" sz="3200" dirty="0"/>
          </a:p>
        </p:txBody>
      </p:sp>
      <p:sp>
        <p:nvSpPr>
          <p:cNvPr id="3" name="Content Placeholder 2"/>
          <p:cNvSpPr>
            <a:spLocks noGrp="1"/>
          </p:cNvSpPr>
          <p:nvPr>
            <p:ph idx="1"/>
          </p:nvPr>
        </p:nvSpPr>
        <p:spPr>
          <a:xfrm>
            <a:off x="293973" y="1093527"/>
            <a:ext cx="8392828" cy="4703301"/>
          </a:xfrm>
        </p:spPr>
        <p:txBody>
          <a:bodyPr>
            <a:normAutofit fontScale="92500" lnSpcReduction="20000"/>
          </a:bodyPr>
          <a:lstStyle/>
          <a:p>
            <a:pPr marL="0" indent="0">
              <a:buNone/>
            </a:pPr>
            <a:r>
              <a:rPr lang="en-US" sz="2600" i="1" dirty="0" smtClean="0"/>
              <a:t>“</a:t>
            </a:r>
            <a:r>
              <a:rPr lang="mr-IN" sz="2600" i="1" dirty="0" smtClean="0"/>
              <a:t>…</a:t>
            </a:r>
            <a:r>
              <a:rPr lang="en-US" sz="2600" b="1" i="1" dirty="0" smtClean="0"/>
              <a:t>to </a:t>
            </a:r>
            <a:r>
              <a:rPr lang="en-US" sz="2600" b="1" i="1" dirty="0"/>
              <a:t>afford individuals with disabilities an equal opportunity to participate in, and enjoy the benefits of, </a:t>
            </a:r>
            <a:r>
              <a:rPr lang="en-US" sz="2600" b="1" i="1" dirty="0" smtClean="0"/>
              <a:t>the </a:t>
            </a:r>
            <a:r>
              <a:rPr lang="en-US" sz="2600" b="1" i="1" dirty="0"/>
              <a:t>program or activity.”</a:t>
            </a:r>
          </a:p>
          <a:p>
            <a:pPr marL="0" indent="0">
              <a:buNone/>
            </a:pPr>
            <a:endParaRPr lang="en-US" sz="2600" dirty="0"/>
          </a:p>
          <a:p>
            <a:r>
              <a:rPr lang="en-US" sz="2600" dirty="0"/>
              <a:t>‘</a:t>
            </a:r>
            <a:r>
              <a:rPr lang="en-US" sz="2600" dirty="0" smtClean="0"/>
              <a:t>benefits’ </a:t>
            </a:r>
            <a:r>
              <a:rPr lang="en-US" sz="2600" dirty="0"/>
              <a:t>= outcomes of program or activity</a:t>
            </a:r>
          </a:p>
          <a:p>
            <a:pPr marL="0" indent="0">
              <a:buNone/>
            </a:pPr>
            <a:endParaRPr lang="en-US" sz="2600" dirty="0"/>
          </a:p>
          <a:p>
            <a:r>
              <a:rPr lang="en-US" sz="2600" dirty="0"/>
              <a:t>The overarching goal of equal access is that all individuals benefit equally from the full spectrum of services available in the </a:t>
            </a:r>
            <a:r>
              <a:rPr lang="en-US" sz="2600" dirty="0" smtClean="0"/>
              <a:t>One-Stop </a:t>
            </a:r>
            <a:r>
              <a:rPr lang="en-US" sz="2600" dirty="0"/>
              <a:t>Center </a:t>
            </a:r>
            <a:r>
              <a:rPr lang="en-US" sz="2600" dirty="0" smtClean="0"/>
              <a:t>&amp; ultimately </a:t>
            </a:r>
            <a:r>
              <a:rPr lang="en-US" sz="2600" dirty="0"/>
              <a:t>have </a:t>
            </a:r>
            <a:r>
              <a:rPr lang="en-US" sz="2600" dirty="0" smtClean="0"/>
              <a:t>equal </a:t>
            </a:r>
            <a:r>
              <a:rPr lang="en-US" sz="2600" dirty="0"/>
              <a:t>opportunity to access </a:t>
            </a:r>
            <a:r>
              <a:rPr lang="en-US" sz="2600" dirty="0" smtClean="0"/>
              <a:t>employment &amp; training </a:t>
            </a:r>
            <a:r>
              <a:rPr lang="en-US" sz="2600" dirty="0"/>
              <a:t>outcomes associated with all </a:t>
            </a:r>
            <a:r>
              <a:rPr lang="en-US" sz="2600" dirty="0" smtClean="0"/>
              <a:t>services </a:t>
            </a:r>
            <a:r>
              <a:rPr lang="en-US" sz="2600" dirty="0"/>
              <a:t>provided there. </a:t>
            </a:r>
          </a:p>
          <a:p>
            <a:endParaRPr lang="en-US" dirty="0"/>
          </a:p>
          <a:p>
            <a:pPr marL="0" indent="0">
              <a:buNone/>
            </a:pPr>
            <a:r>
              <a:rPr lang="en-US" b="1" i="1" dirty="0" smtClean="0"/>
              <a:t>Without </a:t>
            </a:r>
            <a:r>
              <a:rPr lang="en-US" b="1" i="1" dirty="0"/>
              <a:t>access to the outcomes associated with the program or activity, any definition of access becomes suspect</a:t>
            </a:r>
            <a:r>
              <a:rPr lang="en-US" i="1" dirty="0"/>
              <a:t>.</a:t>
            </a:r>
          </a:p>
          <a:p>
            <a:endParaRPr lang="en-US" sz="3200" dirty="0"/>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1359676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Effective Communication</a:t>
            </a:r>
            <a:endParaRPr lang="en-US" sz="3200" dirty="0"/>
          </a:p>
        </p:txBody>
      </p:sp>
      <p:sp>
        <p:nvSpPr>
          <p:cNvPr id="3" name="Content Placeholder 2"/>
          <p:cNvSpPr>
            <a:spLocks noGrp="1"/>
          </p:cNvSpPr>
          <p:nvPr>
            <p:ph idx="1"/>
          </p:nvPr>
        </p:nvSpPr>
        <p:spPr>
          <a:xfrm>
            <a:off x="293973" y="1093527"/>
            <a:ext cx="8392828" cy="4703301"/>
          </a:xfrm>
        </p:spPr>
        <p:txBody>
          <a:bodyPr/>
          <a:lstStyle/>
          <a:p>
            <a:r>
              <a:rPr lang="en-US" b="1" i="1" dirty="0" smtClean="0"/>
              <a:t>Effective communication </a:t>
            </a:r>
            <a:r>
              <a:rPr lang="en-US" dirty="0" smtClean="0"/>
              <a:t>is </a:t>
            </a:r>
            <a:r>
              <a:rPr lang="en-US" dirty="0"/>
              <a:t>whatever </a:t>
            </a:r>
            <a:r>
              <a:rPr lang="en-US" dirty="0" smtClean="0"/>
              <a:t>is written </a:t>
            </a:r>
            <a:r>
              <a:rPr lang="en-US" dirty="0"/>
              <a:t>or spoken must be as clear and understandable to all individuals, including those who are d/Deaf/Hard-of-Hearing </a:t>
            </a:r>
            <a:r>
              <a:rPr lang="en-US" dirty="0" smtClean="0"/>
              <a:t>(</a:t>
            </a:r>
            <a:r>
              <a:rPr lang="en-US" dirty="0" err="1" smtClean="0"/>
              <a:t>HoH</a:t>
            </a:r>
            <a:r>
              <a:rPr lang="en-US" dirty="0" smtClean="0"/>
              <a:t>) or </a:t>
            </a:r>
            <a:r>
              <a:rPr lang="en-US" dirty="0"/>
              <a:t>other disabilities.</a:t>
            </a:r>
          </a:p>
          <a:p>
            <a:endParaRPr lang="en-US" sz="700" dirty="0"/>
          </a:p>
          <a:p>
            <a:r>
              <a:rPr lang="en-US" dirty="0"/>
              <a:t>It is required except when it would fundamentally alter the nature of the service or program or would result in an undue financial and administrative burden.</a:t>
            </a:r>
          </a:p>
          <a:p>
            <a:pPr marL="0" indent="0">
              <a:buNone/>
            </a:pPr>
            <a:endParaRPr lang="en-US" sz="700" dirty="0"/>
          </a:p>
          <a:p>
            <a:r>
              <a:rPr lang="en-US" dirty="0"/>
              <a:t>Under WIOA Section 188, it is considered highly difficult to prove undue burden especially when ensuring effective communication access </a:t>
            </a:r>
            <a:r>
              <a:rPr lang="en-US" dirty="0" smtClean="0"/>
              <a:t>(e.g., </a:t>
            </a:r>
            <a:r>
              <a:rPr lang="en-US" dirty="0"/>
              <a:t>AJCs paying for sign language interpreters).</a:t>
            </a:r>
          </a:p>
          <a:p>
            <a:endParaRPr lang="en-US" sz="1200"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7578244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Disability discrimination</a:t>
            </a:r>
            <a:endParaRPr lang="en-US" sz="3200" dirty="0"/>
          </a:p>
        </p:txBody>
      </p:sp>
      <p:sp>
        <p:nvSpPr>
          <p:cNvPr id="3" name="Content Placeholder 2"/>
          <p:cNvSpPr>
            <a:spLocks noGrp="1"/>
          </p:cNvSpPr>
          <p:nvPr>
            <p:ph idx="1"/>
          </p:nvPr>
        </p:nvSpPr>
        <p:spPr>
          <a:xfrm>
            <a:off x="190735" y="1093527"/>
            <a:ext cx="8599304" cy="4703301"/>
          </a:xfrm>
        </p:spPr>
        <p:txBody>
          <a:bodyPr>
            <a:normAutofit lnSpcReduction="10000"/>
          </a:bodyPr>
          <a:lstStyle/>
          <a:p>
            <a:r>
              <a:rPr lang="en-US" dirty="0" smtClean="0">
                <a:solidFill>
                  <a:prstClr val="black"/>
                </a:solidFill>
              </a:rPr>
              <a:t>Discrimination </a:t>
            </a:r>
            <a:r>
              <a:rPr lang="en-US" dirty="0">
                <a:solidFill>
                  <a:prstClr val="black"/>
                </a:solidFill>
              </a:rPr>
              <a:t>prohibited based on </a:t>
            </a:r>
            <a:r>
              <a:rPr lang="en-US" dirty="0" smtClean="0">
                <a:solidFill>
                  <a:prstClr val="black"/>
                </a:solidFill>
              </a:rPr>
              <a:t>disability:</a:t>
            </a:r>
          </a:p>
          <a:p>
            <a:endParaRPr lang="en-US" sz="800" dirty="0" smtClean="0">
              <a:solidFill>
                <a:prstClr val="black"/>
              </a:solidFill>
            </a:endParaRPr>
          </a:p>
          <a:p>
            <a:pPr lvl="1"/>
            <a:r>
              <a:rPr lang="en-US" sz="2000" dirty="0" smtClean="0">
                <a:solidFill>
                  <a:prstClr val="black"/>
                </a:solidFill>
              </a:rPr>
              <a:t>Denying </a:t>
            </a:r>
            <a:r>
              <a:rPr lang="en-US" sz="2000" dirty="0">
                <a:solidFill>
                  <a:prstClr val="black"/>
                </a:solidFill>
              </a:rPr>
              <a:t>a qualified individual with a disability the opportunity to participate in or benefit from the </a:t>
            </a:r>
            <a:r>
              <a:rPr lang="en-US" sz="2000" dirty="0" smtClean="0">
                <a:solidFill>
                  <a:prstClr val="black"/>
                </a:solidFill>
              </a:rPr>
              <a:t>aid/benefit/service/training.</a:t>
            </a:r>
          </a:p>
          <a:p>
            <a:pPr lvl="1"/>
            <a:r>
              <a:rPr lang="en-US" sz="2000" dirty="0" smtClean="0">
                <a:solidFill>
                  <a:prstClr val="black"/>
                </a:solidFill>
              </a:rPr>
              <a:t>Providing </a:t>
            </a:r>
            <a:r>
              <a:rPr lang="en-US" sz="2000" dirty="0">
                <a:solidFill>
                  <a:prstClr val="black"/>
                </a:solidFill>
              </a:rPr>
              <a:t>a qualified individual with a disability with any aid/benefit/service/training that is not equal to what is offered to others or that is not as effective. </a:t>
            </a:r>
            <a:endParaRPr lang="en-US" sz="2000" dirty="0" smtClean="0">
              <a:solidFill>
                <a:prstClr val="black"/>
              </a:solidFill>
            </a:endParaRPr>
          </a:p>
          <a:p>
            <a:pPr lvl="1"/>
            <a:r>
              <a:rPr lang="en-US" sz="2000" dirty="0" smtClean="0">
                <a:solidFill>
                  <a:prstClr val="black"/>
                </a:solidFill>
              </a:rPr>
              <a:t>Requiring </a:t>
            </a:r>
            <a:r>
              <a:rPr lang="en-US" sz="2000" dirty="0">
                <a:solidFill>
                  <a:prstClr val="black"/>
                </a:solidFill>
              </a:rPr>
              <a:t>a qualified individual with a disability to participate in separate or different programs or activities instead of mainstream programs/activities. </a:t>
            </a:r>
          </a:p>
          <a:p>
            <a:pPr lvl="1"/>
            <a:r>
              <a:rPr lang="en-US" sz="2000" dirty="0" smtClean="0">
                <a:solidFill>
                  <a:prstClr val="black"/>
                </a:solidFill>
              </a:rPr>
              <a:t>Not administering programs </a:t>
            </a:r>
            <a:r>
              <a:rPr lang="en-US" sz="2000" dirty="0">
                <a:solidFill>
                  <a:prstClr val="black"/>
                </a:solidFill>
              </a:rPr>
              <a:t>and activities in the most integrated setting appropriate to the needs of qualified individuals with </a:t>
            </a:r>
            <a:r>
              <a:rPr lang="en-US" sz="2000" dirty="0" smtClean="0">
                <a:solidFill>
                  <a:prstClr val="black"/>
                </a:solidFill>
              </a:rPr>
              <a:t>disabilities.</a:t>
            </a:r>
          </a:p>
          <a:p>
            <a:pPr lvl="1"/>
            <a:r>
              <a:rPr lang="en-US" sz="2000" dirty="0" smtClean="0">
                <a:solidFill>
                  <a:prstClr val="black"/>
                </a:solidFill>
              </a:rPr>
              <a:t>Not providing </a:t>
            </a:r>
            <a:r>
              <a:rPr lang="en-US" sz="2000" dirty="0">
                <a:solidFill>
                  <a:prstClr val="black"/>
                </a:solidFill>
              </a:rPr>
              <a:t>meaningful opportunities for seeking employment and work in competitive integrated settings.</a:t>
            </a:r>
          </a:p>
          <a:p>
            <a:pPr lvl="1"/>
            <a:endParaRPr lang="en-US" sz="2400" dirty="0">
              <a:solidFill>
                <a:prstClr val="black"/>
              </a:solidFill>
            </a:endParaRPr>
          </a:p>
          <a:p>
            <a:pPr lvl="0"/>
            <a:endParaRPr lang="en-US" dirty="0">
              <a:solidFill>
                <a:prstClr val="black"/>
              </a:solidFill>
            </a:endParaRPr>
          </a:p>
          <a:p>
            <a:endParaRPr lang="en-US" dirty="0" smtClean="0">
              <a:solidFill>
                <a:prstClr val="black"/>
              </a:solidFill>
            </a:endParaRPr>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1608058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Reasonable accommodations</a:t>
            </a:r>
            <a:endParaRPr lang="en-US" sz="3200" dirty="0"/>
          </a:p>
        </p:txBody>
      </p:sp>
      <p:sp>
        <p:nvSpPr>
          <p:cNvPr id="3" name="Content Placeholder 2"/>
          <p:cNvSpPr>
            <a:spLocks noGrp="1"/>
          </p:cNvSpPr>
          <p:nvPr>
            <p:ph idx="1"/>
          </p:nvPr>
        </p:nvSpPr>
        <p:spPr>
          <a:xfrm>
            <a:off x="190735" y="1093527"/>
            <a:ext cx="8732040" cy="4703301"/>
          </a:xfrm>
        </p:spPr>
        <p:txBody>
          <a:bodyPr>
            <a:normAutofit lnSpcReduction="10000"/>
          </a:bodyPr>
          <a:lstStyle/>
          <a:p>
            <a:r>
              <a:rPr lang="en-US" sz="2400" dirty="0" smtClean="0">
                <a:solidFill>
                  <a:prstClr val="black"/>
                </a:solidFill>
              </a:rPr>
              <a:t>With </a:t>
            </a:r>
            <a:r>
              <a:rPr lang="en-US" sz="2400" dirty="0">
                <a:solidFill>
                  <a:prstClr val="black"/>
                </a:solidFill>
              </a:rPr>
              <a:t>regard to any </a:t>
            </a:r>
            <a:r>
              <a:rPr lang="en-US" sz="2400" dirty="0" smtClean="0">
                <a:solidFill>
                  <a:prstClr val="black"/>
                </a:solidFill>
              </a:rPr>
              <a:t>aid/benefit/service/training</a:t>
            </a:r>
            <a:r>
              <a:rPr lang="en-US" sz="2400" dirty="0">
                <a:solidFill>
                  <a:prstClr val="black"/>
                </a:solidFill>
              </a:rPr>
              <a:t>, and employment</a:t>
            </a:r>
            <a:r>
              <a:rPr lang="en-US" sz="2400">
                <a:solidFill>
                  <a:prstClr val="black"/>
                </a:solidFill>
              </a:rPr>
              <a:t>, </a:t>
            </a:r>
            <a:r>
              <a:rPr lang="en-US" sz="2400" smtClean="0">
                <a:solidFill>
                  <a:prstClr val="black"/>
                </a:solidFill>
              </a:rPr>
              <a:t>workforce </a:t>
            </a:r>
            <a:r>
              <a:rPr lang="en-US" sz="2400" dirty="0" smtClean="0">
                <a:solidFill>
                  <a:prstClr val="black"/>
                </a:solidFill>
              </a:rPr>
              <a:t>partners </a:t>
            </a:r>
            <a:r>
              <a:rPr lang="en-US" sz="2400" dirty="0">
                <a:solidFill>
                  <a:prstClr val="black"/>
                </a:solidFill>
              </a:rPr>
              <a:t>must provide </a:t>
            </a:r>
            <a:r>
              <a:rPr lang="en-US" sz="2400" b="1" dirty="0">
                <a:solidFill>
                  <a:prstClr val="black"/>
                </a:solidFill>
              </a:rPr>
              <a:t>reasonable accommodations</a:t>
            </a:r>
            <a:r>
              <a:rPr lang="en-US" sz="2400" dirty="0">
                <a:solidFill>
                  <a:prstClr val="black"/>
                </a:solidFill>
              </a:rPr>
              <a:t> to qualified </a:t>
            </a:r>
            <a:r>
              <a:rPr lang="en-US" sz="2400" dirty="0" smtClean="0">
                <a:solidFill>
                  <a:prstClr val="black"/>
                </a:solidFill>
              </a:rPr>
              <a:t>individuals </a:t>
            </a:r>
            <a:r>
              <a:rPr lang="en-US" sz="2400" dirty="0">
                <a:solidFill>
                  <a:prstClr val="black"/>
                </a:solidFill>
              </a:rPr>
              <a:t>with disabilities unless </a:t>
            </a:r>
            <a:r>
              <a:rPr lang="en-US" sz="2400" dirty="0" smtClean="0">
                <a:solidFill>
                  <a:prstClr val="black"/>
                </a:solidFill>
              </a:rPr>
              <a:t>it would </a:t>
            </a:r>
            <a:r>
              <a:rPr lang="en-US" sz="2400" dirty="0">
                <a:solidFill>
                  <a:prstClr val="black"/>
                </a:solidFill>
              </a:rPr>
              <a:t>cause undue </a:t>
            </a:r>
            <a:r>
              <a:rPr lang="en-US" sz="2400" dirty="0" smtClean="0">
                <a:solidFill>
                  <a:prstClr val="black"/>
                </a:solidFill>
              </a:rPr>
              <a:t>hardship.</a:t>
            </a:r>
          </a:p>
          <a:p>
            <a:endParaRPr lang="en-US" sz="900" dirty="0" smtClean="0">
              <a:solidFill>
                <a:prstClr val="black"/>
              </a:solidFill>
            </a:endParaRPr>
          </a:p>
          <a:p>
            <a:r>
              <a:rPr lang="en-US" b="1" dirty="0" smtClean="0">
                <a:solidFill>
                  <a:prstClr val="black"/>
                </a:solidFill>
              </a:rPr>
              <a:t>Reasonable </a:t>
            </a:r>
            <a:r>
              <a:rPr lang="en-US" b="1" dirty="0">
                <a:solidFill>
                  <a:prstClr val="black"/>
                </a:solidFill>
              </a:rPr>
              <a:t>accommodation </a:t>
            </a:r>
            <a:r>
              <a:rPr lang="en-US" dirty="0" smtClean="0">
                <a:solidFill>
                  <a:prstClr val="black"/>
                </a:solidFill>
              </a:rPr>
              <a:t>means:</a:t>
            </a:r>
          </a:p>
          <a:p>
            <a:pPr lvl="1"/>
            <a:r>
              <a:rPr lang="en-US" sz="2200" dirty="0" smtClean="0">
                <a:solidFill>
                  <a:prstClr val="black"/>
                </a:solidFill>
              </a:rPr>
              <a:t>Modifications </a:t>
            </a:r>
            <a:r>
              <a:rPr lang="en-US" sz="2200" dirty="0">
                <a:solidFill>
                  <a:prstClr val="black"/>
                </a:solidFill>
              </a:rPr>
              <a:t>or adjustments to an application/registration process that enables a qualified applicant/registrant with a disability to be considered for the aid/benefits/services</a:t>
            </a:r>
            <a:r>
              <a:rPr lang="en-US" sz="2200" dirty="0" smtClean="0">
                <a:solidFill>
                  <a:prstClr val="black"/>
                </a:solidFill>
              </a:rPr>
              <a:t>/ training/employment </a:t>
            </a:r>
            <a:r>
              <a:rPr lang="en-US" sz="2200" dirty="0">
                <a:solidFill>
                  <a:prstClr val="black"/>
                </a:solidFill>
              </a:rPr>
              <a:t>they desire; </a:t>
            </a:r>
            <a:r>
              <a:rPr lang="en-US" sz="2200" dirty="0" smtClean="0">
                <a:solidFill>
                  <a:prstClr val="black"/>
                </a:solidFill>
              </a:rPr>
              <a:t>or</a:t>
            </a:r>
          </a:p>
          <a:p>
            <a:pPr lvl="1"/>
            <a:r>
              <a:rPr lang="en-US" sz="2200" dirty="0" smtClean="0">
                <a:solidFill>
                  <a:srgbClr val="000000"/>
                </a:solidFill>
              </a:rPr>
              <a:t>Modification </a:t>
            </a:r>
            <a:r>
              <a:rPr lang="en-US" sz="2200" dirty="0">
                <a:solidFill>
                  <a:srgbClr val="000000"/>
                </a:solidFill>
              </a:rPr>
              <a:t>or adjustments that enable a qualified individual with a disability to perform the essential functions of a job, or to receive aid/benefits/services/training equal to that provided to qualified individuals without disabilities.</a:t>
            </a:r>
          </a:p>
          <a:p>
            <a:endParaRPr lang="en-US" sz="2200" dirty="0">
              <a:solidFill>
                <a:prstClr val="black"/>
              </a:solidFill>
            </a:endParaRPr>
          </a:p>
          <a:p>
            <a:pPr lvl="1"/>
            <a:endParaRPr lang="en-US" sz="2400" dirty="0">
              <a:solidFill>
                <a:prstClr val="black"/>
              </a:solidFill>
            </a:endParaRPr>
          </a:p>
          <a:p>
            <a:pPr lvl="0"/>
            <a:endParaRPr lang="en-US" dirty="0">
              <a:solidFill>
                <a:prstClr val="black"/>
              </a:solidFill>
            </a:endParaRPr>
          </a:p>
          <a:p>
            <a:endParaRPr lang="en-US" dirty="0" smtClean="0">
              <a:solidFill>
                <a:prstClr val="black"/>
              </a:solidFill>
            </a:endParaRPr>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551164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73" y="274648"/>
            <a:ext cx="8644754" cy="1042276"/>
          </a:xfrm>
        </p:spPr>
        <p:txBody>
          <a:bodyPr>
            <a:noAutofit/>
          </a:bodyPr>
          <a:lstStyle/>
          <a:p>
            <a:r>
              <a:rPr lang="en-US" sz="3200" dirty="0" smtClean="0"/>
              <a:t>Key Elements of Section 188 implementation &amp; AJC Certification</a:t>
            </a:r>
            <a:endParaRPr lang="en-US" sz="3200" dirty="0"/>
          </a:p>
        </p:txBody>
      </p:sp>
      <p:sp>
        <p:nvSpPr>
          <p:cNvPr id="3" name="Content Placeholder 2"/>
          <p:cNvSpPr>
            <a:spLocks noGrp="1"/>
          </p:cNvSpPr>
          <p:nvPr>
            <p:ph idx="1"/>
          </p:nvPr>
        </p:nvSpPr>
        <p:spPr>
          <a:xfrm>
            <a:off x="105827" y="1474394"/>
            <a:ext cx="8832900" cy="4703301"/>
          </a:xfrm>
        </p:spPr>
        <p:txBody>
          <a:bodyPr>
            <a:normAutofit lnSpcReduction="10000"/>
          </a:bodyPr>
          <a:lstStyle/>
          <a:p>
            <a:r>
              <a:rPr lang="en-US" b="1" dirty="0" smtClean="0"/>
              <a:t>STATE/LOCAL CROSS-PARTNER ACTION </a:t>
            </a:r>
          </a:p>
          <a:p>
            <a:pPr lvl="1"/>
            <a:r>
              <a:rPr lang="en-US" sz="2400" dirty="0" smtClean="0"/>
              <a:t>Leadership, Titles, EOO, VR, Diverse Disabilities </a:t>
            </a:r>
          </a:p>
          <a:p>
            <a:pPr lvl="1"/>
            <a:r>
              <a:rPr lang="en-US" sz="2400" dirty="0" smtClean="0"/>
              <a:t>Relationship-building, communication &amp; problem </a:t>
            </a:r>
            <a:r>
              <a:rPr lang="en-US" sz="2400" dirty="0"/>
              <a:t>s</a:t>
            </a:r>
            <a:r>
              <a:rPr lang="en-US" sz="2400" dirty="0" smtClean="0"/>
              <a:t>olving, impacting policy to procedure</a:t>
            </a:r>
          </a:p>
          <a:p>
            <a:pPr lvl="1"/>
            <a:r>
              <a:rPr lang="en-US" sz="2400" dirty="0" smtClean="0"/>
              <a:t>Definitions/Standards for physical &amp; programmatic accessibility, including effective communication</a:t>
            </a:r>
          </a:p>
          <a:p>
            <a:pPr lvl="1"/>
            <a:r>
              <a:rPr lang="en-US" sz="2400" dirty="0"/>
              <a:t>P</a:t>
            </a:r>
            <a:r>
              <a:rPr lang="en-US" sz="2400" dirty="0" smtClean="0"/>
              <a:t>rocedures determined for Section </a:t>
            </a:r>
            <a:r>
              <a:rPr lang="en-US" sz="2400" dirty="0"/>
              <a:t>188 c</a:t>
            </a:r>
            <a:r>
              <a:rPr lang="en-US" sz="2400" dirty="0" smtClean="0"/>
              <a:t>ompliance &amp; AJC Certification processes</a:t>
            </a:r>
          </a:p>
          <a:p>
            <a:pPr lvl="1"/>
            <a:r>
              <a:rPr lang="en-US" sz="2400" dirty="0" smtClean="0"/>
              <a:t>Training developed, support </a:t>
            </a:r>
            <a:r>
              <a:rPr lang="en-US" sz="2400" dirty="0"/>
              <a:t>&amp; </a:t>
            </a:r>
            <a:r>
              <a:rPr lang="en-US" sz="2400" dirty="0" smtClean="0"/>
              <a:t>monitoring for compliance</a:t>
            </a:r>
            <a:endParaRPr lang="en-US" sz="1900" dirty="0" smtClean="0"/>
          </a:p>
          <a:p>
            <a:pPr marL="900089" lvl="3" indent="-257168">
              <a:buSzPct val="100000"/>
              <a:buBlip>
                <a:blip r:embed="rId3"/>
              </a:buBlip>
            </a:pPr>
            <a:r>
              <a:rPr lang="en-US" sz="2200" dirty="0" smtClean="0"/>
              <a:t>Surveying</a:t>
            </a:r>
          </a:p>
          <a:p>
            <a:pPr marL="900089" lvl="3" indent="-257168">
              <a:buSzPct val="100000"/>
              <a:buBlip>
                <a:blip r:embed="rId3"/>
              </a:buBlip>
            </a:pPr>
            <a:r>
              <a:rPr lang="en-US" sz="2200" dirty="0" smtClean="0"/>
              <a:t>Training</a:t>
            </a:r>
          </a:p>
          <a:p>
            <a:pPr marL="900089" lvl="3" indent="-257168">
              <a:buSzPct val="100000"/>
              <a:buBlip>
                <a:blip r:embed="rId3"/>
              </a:buBlip>
            </a:pPr>
            <a:r>
              <a:rPr lang="en-US" sz="2200" dirty="0" smtClean="0"/>
              <a:t>Technical Assistance</a:t>
            </a:r>
          </a:p>
          <a:p>
            <a:pPr marL="257168" lvl="1" indent="-257168">
              <a:buSzPct val="100000"/>
              <a:buBlip>
                <a:blip r:embed="rId3"/>
              </a:buBlip>
            </a:pPr>
            <a:endParaRPr lang="en-US" sz="2400" dirty="0"/>
          </a:p>
          <a:p>
            <a:pPr marL="257168" lvl="1" indent="-257168">
              <a:buSzPct val="100000"/>
              <a:buBlip>
                <a:blip r:embed="rId3"/>
              </a:buBlip>
            </a:pPr>
            <a:endParaRPr lang="en-US" sz="2400" dirty="0"/>
          </a:p>
          <a:p>
            <a:endParaRPr lang="en-US" dirty="0" smtClean="0"/>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6702769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itle 3"/>
          <p:cNvSpPr>
            <a:spLocks noGrp="1"/>
          </p:cNvSpPr>
          <p:nvPr>
            <p:ph type="title"/>
          </p:nvPr>
        </p:nvSpPr>
        <p:spPr>
          <a:xfrm>
            <a:off x="293972" y="274648"/>
            <a:ext cx="8850027" cy="818879"/>
          </a:xfrm>
        </p:spPr>
        <p:txBody>
          <a:bodyPr>
            <a:noAutofit/>
          </a:bodyPr>
          <a:lstStyle/>
          <a:p>
            <a:r>
              <a:rPr lang="en-US" altLang="en-US" sz="3200" dirty="0" smtClean="0"/>
              <a:t>Section 188 Disability Reference Guide</a:t>
            </a:r>
          </a:p>
        </p:txBody>
      </p:sp>
      <p:sp>
        <p:nvSpPr>
          <p:cNvPr id="3" name="Content Placeholder 2"/>
          <p:cNvSpPr>
            <a:spLocks noGrp="1"/>
          </p:cNvSpPr>
          <p:nvPr>
            <p:ph idx="1"/>
          </p:nvPr>
        </p:nvSpPr>
        <p:spPr/>
        <p:txBody>
          <a:bodyPr/>
          <a:lstStyle/>
          <a:p>
            <a:r>
              <a:rPr lang="en-US" dirty="0" smtClean="0">
                <a:hlinkClick r:id="rId3"/>
              </a:rPr>
              <a:t>Promising Practices in Achieving Universal Access and Equal Opportunity:  A Section 188 Disability Reference Guide</a:t>
            </a:r>
            <a:endParaRPr lang="en-US" dirty="0" smtClean="0"/>
          </a:p>
          <a:p>
            <a:endParaRPr lang="en-US" dirty="0" smtClean="0"/>
          </a:p>
          <a:p>
            <a:r>
              <a:rPr lang="en-US" dirty="0" smtClean="0"/>
              <a:t>The Reference Guide was jointly developed by:</a:t>
            </a:r>
          </a:p>
          <a:p>
            <a:pPr lvl="1"/>
            <a:r>
              <a:rPr lang="en-US" sz="2200" dirty="0" smtClean="0"/>
              <a:t> Civil Rights Center (CRC)</a:t>
            </a:r>
          </a:p>
          <a:p>
            <a:pPr lvl="1"/>
            <a:r>
              <a:rPr lang="en-US" sz="2200" dirty="0" smtClean="0"/>
              <a:t> Employment and Training Administration (ETA)</a:t>
            </a:r>
          </a:p>
          <a:p>
            <a:pPr lvl="1"/>
            <a:r>
              <a:rPr lang="en-US" sz="2200" dirty="0" smtClean="0"/>
              <a:t> Office of Disability Employment Policy (ODEP)</a:t>
            </a:r>
          </a:p>
          <a:p>
            <a:pPr lvl="1"/>
            <a:r>
              <a:rPr lang="en-US" sz="2200" dirty="0" smtClean="0"/>
              <a:t> With support and assistance from ODEP’s LEAD Technical Assistance Center at the National Disability Institute.</a:t>
            </a:r>
          </a:p>
          <a:p>
            <a:endParaRPr lang="en-US" dirty="0" smtClean="0"/>
          </a:p>
          <a:p>
            <a:endParaRPr lang="en-US" dirty="0" smtClean="0"/>
          </a:p>
        </p:txBody>
      </p:sp>
      <p:sp>
        <p:nvSpPr>
          <p:cNvPr id="2" name="Slide Number Placeholder 1"/>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4239446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5827" y="274648"/>
            <a:ext cx="8944044" cy="818879"/>
          </a:xfrm>
        </p:spPr>
        <p:txBody>
          <a:bodyPr>
            <a:noAutofit/>
          </a:bodyPr>
          <a:lstStyle/>
          <a:p>
            <a:r>
              <a:rPr lang="en-US" sz="3200" kern="0" dirty="0"/>
              <a:t>Section 188 Disability Reference </a:t>
            </a:r>
            <a:r>
              <a:rPr lang="en-US" sz="3200" kern="0" dirty="0" smtClean="0"/>
              <a:t>Guide</a:t>
            </a:r>
            <a:endParaRPr lang="en-US" sz="3200" dirty="0"/>
          </a:p>
        </p:txBody>
      </p:sp>
      <p:sp>
        <p:nvSpPr>
          <p:cNvPr id="3" name="Content Placeholder 2"/>
          <p:cNvSpPr>
            <a:spLocks noGrp="1"/>
          </p:cNvSpPr>
          <p:nvPr>
            <p:ph idx="1"/>
          </p:nvPr>
        </p:nvSpPr>
        <p:spPr>
          <a:xfrm>
            <a:off x="293973" y="1188336"/>
            <a:ext cx="8392828" cy="4703301"/>
          </a:xfrm>
        </p:spPr>
        <p:txBody>
          <a:bodyPr>
            <a:normAutofit/>
          </a:bodyPr>
          <a:lstStyle/>
          <a:p>
            <a:r>
              <a:rPr lang="en-US" dirty="0" smtClean="0"/>
              <a:t>The promising practices in the Guide correlate with the nondiscrimination (equal opportunity) and universal access requirements of Section 188 of the Workforce Investment Act (WIA):</a:t>
            </a:r>
          </a:p>
          <a:p>
            <a:pPr marL="0" indent="0">
              <a:buNone/>
            </a:pPr>
            <a:endParaRPr lang="en-US" sz="1200" dirty="0" smtClean="0"/>
          </a:p>
          <a:p>
            <a:pPr lvl="1"/>
            <a:r>
              <a:rPr lang="en-US" sz="2200" dirty="0" smtClean="0"/>
              <a:t>Reference Guide does not create new legal requirements or change current legal requirements;</a:t>
            </a:r>
          </a:p>
          <a:p>
            <a:pPr lvl="1"/>
            <a:r>
              <a:rPr lang="en-US" sz="2200" dirty="0" smtClean="0"/>
              <a:t>Promising practices do not preclude states and recipients from devising alternative approaches;</a:t>
            </a:r>
          </a:p>
          <a:p>
            <a:pPr lvl="1"/>
            <a:r>
              <a:rPr lang="en-US" sz="2200" dirty="0" smtClean="0"/>
              <a:t>Adoption of promising practices will not guarantee compliance. </a:t>
            </a:r>
          </a:p>
          <a:p>
            <a:endParaRPr lang="en-US" sz="2000" dirty="0" smtClean="0"/>
          </a:p>
          <a:p>
            <a:endParaRPr lang="en-US" dirty="0" smtClean="0"/>
          </a:p>
        </p:txBody>
      </p:sp>
      <p:sp>
        <p:nvSpPr>
          <p:cNvPr id="2" name="Slide Number Placeholder 1"/>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2544125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188 </a:t>
            </a:r>
            <a:r>
              <a:rPr lang="en-US" sz="3200" dirty="0" smtClean="0"/>
              <a:t>Guide SECTION ONE:                                                               universal access best practices</a:t>
            </a:r>
            <a:endParaRPr lang="en-US" sz="3200" dirty="0"/>
          </a:p>
        </p:txBody>
      </p:sp>
      <p:sp>
        <p:nvSpPr>
          <p:cNvPr id="3" name="Content Placeholder 2"/>
          <p:cNvSpPr>
            <a:spLocks noGrp="1"/>
          </p:cNvSpPr>
          <p:nvPr>
            <p:ph idx="1"/>
          </p:nvPr>
        </p:nvSpPr>
        <p:spPr>
          <a:xfrm>
            <a:off x="501027" y="1631865"/>
            <a:ext cx="8280400" cy="4703301"/>
          </a:xfrm>
        </p:spPr>
        <p:txBody>
          <a:bodyPr>
            <a:normAutofit/>
          </a:bodyPr>
          <a:lstStyle/>
          <a:p>
            <a:pPr lvl="0"/>
            <a:r>
              <a:rPr lang="en-US" dirty="0" smtClean="0"/>
              <a:t>Partnerships with Diverse Disability Groups</a:t>
            </a:r>
          </a:p>
          <a:p>
            <a:pPr lvl="0"/>
            <a:r>
              <a:rPr lang="en-US" dirty="0" smtClean="0"/>
              <a:t>Resource </a:t>
            </a:r>
            <a:r>
              <a:rPr lang="en-US" dirty="0"/>
              <a:t>M</a:t>
            </a:r>
            <a:r>
              <a:rPr lang="en-US" dirty="0" smtClean="0"/>
              <a:t>apping and </a:t>
            </a:r>
            <a:r>
              <a:rPr lang="en-US" dirty="0"/>
              <a:t>C</a:t>
            </a:r>
            <a:r>
              <a:rPr lang="en-US" dirty="0" smtClean="0"/>
              <a:t>oordination</a:t>
            </a:r>
          </a:p>
          <a:p>
            <a:pPr lvl="0"/>
            <a:r>
              <a:rPr lang="en-US" dirty="0" smtClean="0">
                <a:solidFill>
                  <a:prstClr val="black"/>
                </a:solidFill>
              </a:rPr>
              <a:t>Disability </a:t>
            </a:r>
            <a:r>
              <a:rPr lang="en-US" dirty="0">
                <a:solidFill>
                  <a:prstClr val="black"/>
                </a:solidFill>
              </a:rPr>
              <a:t>Knowledge of Staff </a:t>
            </a:r>
          </a:p>
          <a:p>
            <a:pPr lvl="0"/>
            <a:r>
              <a:rPr lang="en-US" dirty="0" smtClean="0">
                <a:solidFill>
                  <a:prstClr val="black"/>
                </a:solidFill>
              </a:rPr>
              <a:t>Training Opportunities around Disability</a:t>
            </a:r>
          </a:p>
          <a:p>
            <a:pPr lvl="0"/>
            <a:r>
              <a:rPr lang="en-US" dirty="0" smtClean="0">
                <a:solidFill>
                  <a:prstClr val="black"/>
                </a:solidFill>
              </a:rPr>
              <a:t>National/State/Local </a:t>
            </a:r>
            <a:r>
              <a:rPr lang="en-US" dirty="0">
                <a:solidFill>
                  <a:prstClr val="black"/>
                </a:solidFill>
              </a:rPr>
              <a:t>Disability </a:t>
            </a:r>
            <a:r>
              <a:rPr lang="en-US" dirty="0" smtClean="0">
                <a:solidFill>
                  <a:prstClr val="black"/>
                </a:solidFill>
              </a:rPr>
              <a:t>Resources/Supports</a:t>
            </a:r>
            <a:endParaRPr lang="en-US" dirty="0">
              <a:solidFill>
                <a:prstClr val="black"/>
              </a:solidFill>
            </a:endParaRPr>
          </a:p>
          <a:p>
            <a:pPr lvl="1"/>
            <a:endParaRPr lang="en-US" sz="2200" dirty="0" smtClean="0"/>
          </a:p>
          <a:p>
            <a:pPr lvl="1"/>
            <a:endParaRPr lang="en-US" sz="2200" dirty="0" smtClean="0"/>
          </a:p>
          <a:p>
            <a:pPr lvl="1"/>
            <a:endParaRPr lang="en-US" sz="2200" dirty="0"/>
          </a:p>
        </p:txBody>
      </p:sp>
      <p:sp>
        <p:nvSpPr>
          <p:cNvPr id="4" name="Slide Number Placeholder 3"/>
          <p:cNvSpPr>
            <a:spLocks noGrp="1"/>
          </p:cNvSpPr>
          <p:nvPr>
            <p:ph type="sldNum" sz="quarter" idx="4"/>
          </p:nvPr>
        </p:nvSpPr>
        <p:spPr/>
        <p:txBody>
          <a:bodyPr/>
          <a:lstStyle/>
          <a:p>
            <a:pPr algn="r">
              <a:defRPr/>
            </a:pPr>
            <a:fld id="{3D517369-3B54-A940-B2A1-3CF076ECC68F}" type="slidenum">
              <a:rPr lang="en-US" smtClean="0">
                <a:solidFill>
                  <a:prstClr val="white"/>
                </a:solidFill>
              </a:rPr>
              <a:pPr algn="r">
                <a:defRPr/>
              </a:pPr>
              <a:t>27</a:t>
            </a:fld>
            <a:endParaRPr lang="en-US" dirty="0">
              <a:solidFill>
                <a:prstClr val="white"/>
              </a:solidFill>
            </a:endParaRPr>
          </a:p>
        </p:txBody>
      </p:sp>
    </p:spTree>
    <p:extLst>
      <p:ext uri="{BB962C8B-B14F-4D97-AF65-F5344CB8AC3E}">
        <p14:creationId xmlns:p14="http://schemas.microsoft.com/office/powerpoint/2010/main" val="39635039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73" y="274648"/>
            <a:ext cx="8680694" cy="818879"/>
          </a:xfrm>
        </p:spPr>
        <p:txBody>
          <a:bodyPr>
            <a:noAutofit/>
          </a:bodyPr>
          <a:lstStyle/>
          <a:p>
            <a:r>
              <a:rPr lang="en-US" sz="3200" dirty="0"/>
              <a:t>188 </a:t>
            </a:r>
            <a:r>
              <a:rPr lang="en-US" sz="3200" dirty="0" smtClean="0"/>
              <a:t>Guide SECTION TWO:                                                                        equal opportunity best practices</a:t>
            </a:r>
            <a:endParaRPr lang="en-US" sz="3200" dirty="0"/>
          </a:p>
        </p:txBody>
      </p:sp>
      <p:sp>
        <p:nvSpPr>
          <p:cNvPr id="3" name="Content Placeholder 2"/>
          <p:cNvSpPr>
            <a:spLocks noGrp="1"/>
          </p:cNvSpPr>
          <p:nvPr>
            <p:ph idx="1"/>
          </p:nvPr>
        </p:nvSpPr>
        <p:spPr>
          <a:xfrm>
            <a:off x="293973" y="1631865"/>
            <a:ext cx="8549990" cy="4703301"/>
          </a:xfrm>
        </p:spPr>
        <p:txBody>
          <a:bodyPr>
            <a:normAutofit/>
          </a:bodyPr>
          <a:lstStyle/>
          <a:p>
            <a:r>
              <a:rPr lang="en-US" dirty="0" smtClean="0"/>
              <a:t>Provide </a:t>
            </a:r>
            <a:r>
              <a:rPr lang="en-US" dirty="0"/>
              <a:t>Reasonable Modifications of Policies, Practices, and </a:t>
            </a:r>
            <a:r>
              <a:rPr lang="en-US" dirty="0" smtClean="0"/>
              <a:t>Procedures</a:t>
            </a:r>
          </a:p>
          <a:p>
            <a:r>
              <a:rPr lang="en-US" dirty="0" smtClean="0"/>
              <a:t>Ensure Legal Practices around Asking, Telling, Using, and Storing of Disability-Related Information</a:t>
            </a:r>
          </a:p>
          <a:p>
            <a:r>
              <a:rPr lang="en-US" dirty="0" smtClean="0"/>
              <a:t>Representation of People with Disabilities in All AJC Services and Programs</a:t>
            </a:r>
          </a:p>
          <a:p>
            <a:r>
              <a:rPr lang="en-US" dirty="0" smtClean="0"/>
              <a:t>Referrals of People with Disabilities to Separate Programs are Not Automatic </a:t>
            </a:r>
          </a:p>
          <a:p>
            <a:pPr lvl="1"/>
            <a:endParaRPr lang="en-US" sz="2800" dirty="0" smtClean="0"/>
          </a:p>
          <a:p>
            <a:pPr lvl="1"/>
            <a:endParaRPr lang="en-US" sz="2800" dirty="0"/>
          </a:p>
          <a:p>
            <a:pPr lvl="1"/>
            <a:endParaRPr lang="en-US" sz="2800" dirty="0" smtClean="0"/>
          </a:p>
          <a:p>
            <a:pPr lvl="1"/>
            <a:endParaRPr lang="en-US" sz="2800" dirty="0" smtClean="0"/>
          </a:p>
          <a:p>
            <a:pPr lvl="1"/>
            <a:endParaRPr lang="en-US" sz="2800" dirty="0"/>
          </a:p>
        </p:txBody>
      </p:sp>
      <p:sp>
        <p:nvSpPr>
          <p:cNvPr id="4" name="Slide Number Placeholder 3"/>
          <p:cNvSpPr>
            <a:spLocks noGrp="1"/>
          </p:cNvSpPr>
          <p:nvPr>
            <p:ph type="sldNum" sz="quarter" idx="4"/>
          </p:nvPr>
        </p:nvSpPr>
        <p:spPr/>
        <p:txBody>
          <a:bodyPr/>
          <a:lstStyle/>
          <a:p>
            <a:pPr algn="r">
              <a:defRPr/>
            </a:pPr>
            <a:fld id="{3D517369-3B54-A940-B2A1-3CF076ECC68F}" type="slidenum">
              <a:rPr lang="en-US" smtClean="0">
                <a:solidFill>
                  <a:prstClr val="white"/>
                </a:solidFill>
              </a:rPr>
              <a:pPr algn="r">
                <a:defRPr/>
              </a:pPr>
              <a:t>28</a:t>
            </a:fld>
            <a:endParaRPr lang="en-US" dirty="0">
              <a:solidFill>
                <a:prstClr val="white"/>
              </a:solidFill>
            </a:endParaRPr>
          </a:p>
        </p:txBody>
      </p:sp>
    </p:spTree>
    <p:extLst>
      <p:ext uri="{BB962C8B-B14F-4D97-AF65-F5344CB8AC3E}">
        <p14:creationId xmlns:p14="http://schemas.microsoft.com/office/powerpoint/2010/main" val="2989132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219826"/>
            <a:ext cx="9143999" cy="1358153"/>
          </a:xfrm>
        </p:spPr>
        <p:txBody>
          <a:bodyPr>
            <a:noAutofit/>
          </a:bodyPr>
          <a:lstStyle/>
          <a:p>
            <a:pPr marL="0" indent="0" algn="ctr">
              <a:buNone/>
            </a:pPr>
            <a:endParaRPr lang="en-US" sz="4400" b="1" dirty="0" smtClean="0">
              <a:solidFill>
                <a:schemeClr val="accent1">
                  <a:lumMod val="50000"/>
                </a:schemeClr>
              </a:solidFill>
            </a:endParaRPr>
          </a:p>
          <a:p>
            <a:pPr marL="0" indent="0" algn="ctr">
              <a:buNone/>
            </a:pPr>
            <a:r>
              <a:rPr lang="en-US" sz="4400" b="1" dirty="0" smtClean="0">
                <a:solidFill>
                  <a:schemeClr val="accent1">
                    <a:lumMod val="50000"/>
                  </a:schemeClr>
                </a:solidFill>
              </a:rPr>
              <a:t>Leveraging DEI </a:t>
            </a:r>
          </a:p>
          <a:p>
            <a:pPr marL="0" indent="0" algn="ctr">
              <a:buNone/>
            </a:pPr>
            <a:r>
              <a:rPr lang="en-US" sz="4400" b="1" dirty="0" smtClean="0">
                <a:solidFill>
                  <a:schemeClr val="accent1">
                    <a:lumMod val="50000"/>
                  </a:schemeClr>
                </a:solidFill>
              </a:rPr>
              <a:t>Strategies &amp; Outcome</a:t>
            </a:r>
          </a:p>
          <a:p>
            <a:pPr marL="0" indent="0" algn="ctr">
              <a:buNone/>
            </a:pPr>
            <a:endParaRPr lang="en-US" sz="3600" b="1" dirty="0" smtClean="0">
              <a:solidFill>
                <a:schemeClr val="accent1">
                  <a:lumMod val="50000"/>
                </a:schemeClr>
              </a:solidFill>
            </a:endParaRPr>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405866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 y="0"/>
            <a:ext cx="9143999" cy="4511119"/>
          </a:xfrm>
          <a:prstGeom prst="rect">
            <a:avLst/>
          </a:prstGeom>
          <a:solidFill>
            <a:srgbClr val="3F20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892"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Arial"/>
              <a:ea typeface="+mn-ea"/>
              <a:cs typeface="+mn-cs"/>
            </a:endParaRPr>
          </a:p>
        </p:txBody>
      </p:sp>
      <p:sp>
        <p:nvSpPr>
          <p:cNvPr id="2" name="Content Placeholder 1"/>
          <p:cNvSpPr>
            <a:spLocks noGrp="1"/>
          </p:cNvSpPr>
          <p:nvPr>
            <p:ph sz="quarter" idx="10"/>
          </p:nvPr>
        </p:nvSpPr>
        <p:spPr/>
        <p:txBody>
          <a:bodyPr>
            <a:normAutofit/>
          </a:bodyPr>
          <a:lstStyle/>
          <a:p>
            <a:pPr marL="0" indent="0" algn="ctr">
              <a:lnSpc>
                <a:spcPct val="120000"/>
              </a:lnSpc>
              <a:buNone/>
            </a:pPr>
            <a:r>
              <a:rPr lang="en-US" sz="2100" dirty="0">
                <a:solidFill>
                  <a:prstClr val="white"/>
                </a:solidFill>
              </a:rPr>
              <a:t>The </a:t>
            </a:r>
            <a:r>
              <a:rPr lang="en-US" sz="2100" b="1" dirty="0">
                <a:solidFill>
                  <a:prstClr val="white"/>
                </a:solidFill>
              </a:rPr>
              <a:t>National Center on Leadership for the Employment and Economic Advancement of People with Disabilities (LEAD) </a:t>
            </a:r>
            <a:r>
              <a:rPr lang="en-US" sz="2100" dirty="0">
                <a:solidFill>
                  <a:prstClr val="white"/>
                </a:solidFill>
              </a:rPr>
              <a:t>is a collaborative of disability, workforce and economic empowerment organizations led by </a:t>
            </a:r>
            <a:r>
              <a:rPr lang="en-US" sz="2100" b="1" dirty="0">
                <a:solidFill>
                  <a:prstClr val="white"/>
                </a:solidFill>
              </a:rPr>
              <a:t>National Disability Institute </a:t>
            </a:r>
            <a:r>
              <a:rPr lang="en-US" sz="2100" dirty="0">
                <a:solidFill>
                  <a:prstClr val="white"/>
                </a:solidFill>
              </a:rPr>
              <a:t>with funding from the </a:t>
            </a:r>
            <a:r>
              <a:rPr lang="en-US" sz="2100" b="1" dirty="0">
                <a:solidFill>
                  <a:prstClr val="white"/>
                </a:solidFill>
              </a:rPr>
              <a:t>U.S. Department of Labor’s Office of Disability Employment Policy</a:t>
            </a:r>
            <a:r>
              <a:rPr lang="en-US" sz="2100" dirty="0">
                <a:solidFill>
                  <a:prstClr val="white"/>
                </a:solidFill>
              </a:rPr>
              <a:t>, </a:t>
            </a:r>
            <a:r>
              <a:rPr lang="fr-FR" sz="2100" dirty="0">
                <a:solidFill>
                  <a:prstClr val="white"/>
                </a:solidFill>
              </a:rPr>
              <a:t>Grant No. #OD-23863-12-75-4-11. </a:t>
            </a:r>
          </a:p>
          <a:p>
            <a:pPr marL="0" indent="0" algn="ctr">
              <a:lnSpc>
                <a:spcPct val="120000"/>
              </a:lnSpc>
              <a:buNone/>
            </a:pPr>
            <a:endParaRPr lang="fr-FR" sz="1800" dirty="0">
              <a:solidFill>
                <a:prstClr val="white"/>
              </a:solidFill>
            </a:endParaRPr>
          </a:p>
          <a:p>
            <a:pPr marL="0" indent="0" algn="ctr">
              <a:lnSpc>
                <a:spcPct val="120000"/>
              </a:lnSpc>
              <a:buNone/>
            </a:pPr>
            <a:r>
              <a:rPr lang="en-US" sz="1600" dirty="0">
                <a:solidFill>
                  <a:prstClr val="white"/>
                </a:solidFill>
              </a:rPr>
              <a:t>This document does not necessarily reflect the views or policies of the U.S. Department of Labor’s Office of Disability Employment Policy, nor does the mention of trade names, commercial products, or organizations imply endorsement by the U.S. Government.</a:t>
            </a:r>
            <a:endParaRPr lang="fr-FR" sz="1600" dirty="0">
              <a:solidFill>
                <a:prstClr val="white"/>
              </a:solidFill>
            </a:endParaRPr>
          </a:p>
          <a:p>
            <a:endParaRPr lang="en-US" dirty="0"/>
          </a:p>
        </p:txBody>
      </p:sp>
      <p:sp>
        <p:nvSpPr>
          <p:cNvPr id="3" name="Slide Number Placeholder 2"/>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D0C012-90B0-D84B-B525-E97FB69D897C}" type="slidenum">
              <a:rPr kumimoji="0" lang="en-US" sz="1050" b="1" i="0" u="none" strike="noStrike" kern="1200" cap="none" spc="0" normalizeH="0" baseline="0" noProof="0" smtClean="0">
                <a:ln>
                  <a:noFill/>
                </a:ln>
                <a:solidFill>
                  <a:prstClr val="black"/>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50" b="1" i="0" u="none" strike="noStrike" kern="1200" cap="none" spc="0" normalizeH="0" baseline="0" noProof="0" dirty="0">
              <a:ln>
                <a:noFill/>
              </a:ln>
              <a:solidFill>
                <a:prstClr val="black"/>
              </a:solidFill>
              <a:effectLst/>
              <a:uLnTx/>
              <a:uFillTx/>
              <a:latin typeface="Arial Black"/>
              <a:ea typeface="+mn-ea"/>
            </a:endParaRPr>
          </a:p>
        </p:txBody>
      </p:sp>
      <p:pic>
        <p:nvPicPr>
          <p:cNvPr id="11" name="Picture 10" descr="ndi.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6500" y="4663535"/>
            <a:ext cx="1339507" cy="1083492"/>
          </a:xfrm>
          <a:prstGeom prst="rect">
            <a:avLst/>
          </a:prstGeom>
        </p:spPr>
      </p:pic>
      <p:pic>
        <p:nvPicPr>
          <p:cNvPr id="12" name="Picture 11" descr="New-ODEP-Logo-Vector-Cropped2.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58259" y="4574928"/>
            <a:ext cx="1029856" cy="1323722"/>
          </a:xfrm>
          <a:prstGeom prst="rect">
            <a:avLst/>
          </a:prstGeom>
        </p:spPr>
      </p:pic>
    </p:spTree>
    <p:extLst>
      <p:ext uri="{BB962C8B-B14F-4D97-AF65-F5344CB8AC3E}">
        <p14:creationId xmlns:p14="http://schemas.microsoft.com/office/powerpoint/2010/main" val="32657546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72" y="127164"/>
            <a:ext cx="8686741" cy="818879"/>
          </a:xfrm>
        </p:spPr>
        <p:txBody>
          <a:bodyPr>
            <a:noAutofit/>
          </a:bodyPr>
          <a:lstStyle/>
          <a:p>
            <a:r>
              <a:rPr lang="en-US" sz="3200" dirty="0" smtClean="0"/>
              <a:t>Your role in section 188, </a:t>
            </a:r>
            <a:r>
              <a:rPr lang="en-US" sz="3200" dirty="0" err="1" smtClean="0"/>
              <a:t>ajc</a:t>
            </a:r>
            <a:r>
              <a:rPr lang="en-US" sz="3200" dirty="0" smtClean="0"/>
              <a:t> certification, &amp; expanding access</a:t>
            </a:r>
            <a:endParaRPr lang="en-US" sz="3200" dirty="0"/>
          </a:p>
        </p:txBody>
      </p:sp>
      <p:sp>
        <p:nvSpPr>
          <p:cNvPr id="3" name="Content Placeholder 2"/>
          <p:cNvSpPr>
            <a:spLocks noGrp="1"/>
          </p:cNvSpPr>
          <p:nvPr>
            <p:ph idx="1"/>
          </p:nvPr>
        </p:nvSpPr>
        <p:spPr>
          <a:xfrm>
            <a:off x="130686" y="1224336"/>
            <a:ext cx="8850027" cy="5293392"/>
          </a:xfrm>
        </p:spPr>
        <p:txBody>
          <a:bodyPr>
            <a:noAutofit/>
          </a:bodyPr>
          <a:lstStyle/>
          <a:p>
            <a:pPr marL="0" indent="0">
              <a:buNone/>
            </a:pPr>
            <a:r>
              <a:rPr lang="en-US" sz="2200" b="1" dirty="0" smtClean="0"/>
              <a:t>1. What is your role in Section 188 &amp; AJC Certification?                                                                                            	- </a:t>
            </a:r>
            <a:r>
              <a:rPr lang="en-US" sz="2000" dirty="0" smtClean="0"/>
              <a:t>Do you represent WDB/WIB, AJC, VR, EOO, Core Partner, Disability Partner?</a:t>
            </a:r>
            <a:endParaRPr lang="en-US" sz="2000" dirty="0"/>
          </a:p>
          <a:p>
            <a:pPr marL="0" indent="0">
              <a:buNone/>
            </a:pPr>
            <a:r>
              <a:rPr lang="en-US" sz="2200" b="1" dirty="0" smtClean="0"/>
              <a:t>2. Does your region have a WIOA cross partner committee? </a:t>
            </a:r>
          </a:p>
          <a:p>
            <a:pPr marL="0" indent="0">
              <a:buNone/>
            </a:pPr>
            <a:r>
              <a:rPr lang="en-US" sz="2000" dirty="0"/>
              <a:t>	</a:t>
            </a:r>
            <a:r>
              <a:rPr lang="en-US" sz="2000" dirty="0" smtClean="0"/>
              <a:t>- What is their role with Section 188 &amp; AJC Certification?</a:t>
            </a:r>
          </a:p>
          <a:p>
            <a:pPr marL="0" indent="0">
              <a:buNone/>
            </a:pPr>
            <a:r>
              <a:rPr lang="en-US" sz="2000" dirty="0" smtClean="0"/>
              <a:t>	- Are their decisions impacting </a:t>
            </a:r>
            <a:r>
              <a:rPr lang="en-US" sz="2000" u="sng" dirty="0" smtClean="0"/>
              <a:t>policy to practice</a:t>
            </a:r>
            <a:r>
              <a:rPr lang="en-US" sz="2000" dirty="0" smtClean="0"/>
              <a:t>?</a:t>
            </a:r>
          </a:p>
          <a:p>
            <a:pPr marL="0" indent="0">
              <a:buNone/>
            </a:pPr>
            <a:r>
              <a:rPr lang="en-US" sz="2200" b="1" dirty="0" smtClean="0"/>
              <a:t>3. What action steps may help your region to effectively 	implement Section 188 &amp; AJC Certification?</a:t>
            </a:r>
          </a:p>
          <a:p>
            <a:pPr lvl="1">
              <a:buFontTx/>
              <a:buChar char="-"/>
            </a:pPr>
            <a:r>
              <a:rPr lang="en-US" sz="2000" dirty="0" smtClean="0"/>
              <a:t>Surveying training needs in physical &amp; programmatic accessibility</a:t>
            </a:r>
          </a:p>
          <a:p>
            <a:pPr lvl="1">
              <a:buFontTx/>
              <a:buChar char="-"/>
            </a:pPr>
            <a:r>
              <a:rPr lang="en-US" sz="2000" dirty="0" smtClean="0"/>
              <a:t>Strengthening linkages with VR, EEO, other partners</a:t>
            </a:r>
          </a:p>
          <a:p>
            <a:pPr lvl="1">
              <a:buFontTx/>
              <a:buChar char="-"/>
            </a:pPr>
            <a:r>
              <a:rPr lang="en-US" sz="2000" dirty="0" smtClean="0"/>
              <a:t>Section 188 training statewide</a:t>
            </a:r>
          </a:p>
          <a:p>
            <a:pPr marL="0" indent="0">
              <a:buNone/>
            </a:pPr>
            <a:r>
              <a:rPr lang="en-US" sz="2000" b="1" dirty="0" smtClean="0"/>
              <a:t>4. </a:t>
            </a:r>
            <a:r>
              <a:rPr lang="en-US" sz="2200" b="1" dirty="0" smtClean="0"/>
              <a:t>How can you support your region’s continuous improvement 	plans to achieve both 188 compliance &amp; AJC Certification?</a:t>
            </a:r>
          </a:p>
          <a:p>
            <a:pPr marL="457200" indent="-457200">
              <a:buFont typeface="+mj-lt"/>
              <a:buAutoNum type="arabicPeriod"/>
            </a:pPr>
            <a:endParaRPr lang="en-US" sz="2200" dirty="0" smtClean="0"/>
          </a:p>
          <a:p>
            <a:pPr marL="457200" indent="-457200">
              <a:buFont typeface="+mj-lt"/>
              <a:buAutoNum type="arabicPeriod"/>
            </a:pPr>
            <a:endParaRPr lang="en-US" sz="2800" dirty="0" smtClean="0"/>
          </a:p>
          <a:p>
            <a:endParaRPr lang="en-US" sz="400" dirty="0" smtClean="0"/>
          </a:p>
        </p:txBody>
      </p:sp>
      <p:sp>
        <p:nvSpPr>
          <p:cNvPr id="4" name="Slide Number Placeholder 3"/>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30</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519978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normAutofit/>
          </a:bodyPr>
          <a:lstStyle/>
          <a:p>
            <a:pPr eaLnBrk="1" hangingPunct="1"/>
            <a:r>
              <a:rPr lang="en-US" sz="3200" dirty="0">
                <a:ea typeface="ＭＳ Ｐゴシック" charset="0"/>
                <a:cs typeface="ＭＳ Ｐゴシック" charset="0"/>
              </a:rPr>
              <a:t>LEAD Center Mission </a:t>
            </a:r>
          </a:p>
        </p:txBody>
      </p:sp>
      <p:sp>
        <p:nvSpPr>
          <p:cNvPr id="31746" name="Rectangle 3"/>
          <p:cNvSpPr>
            <a:spLocks noGrp="1" noChangeArrowheads="1"/>
          </p:cNvSpPr>
          <p:nvPr>
            <p:ph idx="1"/>
          </p:nvPr>
        </p:nvSpPr>
        <p:spPr>
          <a:xfrm>
            <a:off x="626533" y="1316924"/>
            <a:ext cx="7874000" cy="4703301"/>
          </a:xfrm>
        </p:spPr>
        <p:txBody>
          <a:bodyPr>
            <a:normAutofit/>
          </a:bodyPr>
          <a:lstStyle/>
          <a:p>
            <a:pPr eaLnBrk="1" hangingPunct="1"/>
            <a:r>
              <a:rPr lang="en-US" sz="2800" dirty="0">
                <a:ea typeface="ＭＳ Ｐゴシック" charset="0"/>
                <a:cs typeface="ＭＳ Ｐゴシック" charset="0"/>
              </a:rPr>
              <a:t>To advance sustainable individual and systems level change that results in improved, competitive integrated employment and economic self-sufficiency outcomes for individuals across the spectrum of </a:t>
            </a:r>
            <a:r>
              <a:rPr lang="en-US" sz="2800" dirty="0" smtClean="0">
                <a:ea typeface="ＭＳ Ｐゴシック" charset="0"/>
                <a:cs typeface="ＭＳ Ｐゴシック" charset="0"/>
              </a:rPr>
              <a:t>disability.</a:t>
            </a:r>
          </a:p>
          <a:p>
            <a:pPr marL="0" indent="0">
              <a:buNone/>
            </a:pPr>
            <a:endParaRPr lang="en-US" sz="2800" dirty="0">
              <a:ea typeface="ＭＳ Ｐゴシック" charset="0"/>
              <a:cs typeface="ＭＳ Ｐゴシック" charset="0"/>
            </a:endParaRPr>
          </a:p>
          <a:p>
            <a:pPr marL="0" indent="0" algn="ctr">
              <a:buNone/>
            </a:pPr>
            <a:r>
              <a:rPr lang="en-US" sz="3200" dirty="0" smtClean="0">
                <a:ea typeface="ＭＳ Ｐゴシック" charset="0"/>
                <a:cs typeface="ＭＳ Ｐゴシック" charset="0"/>
                <a:hlinkClick r:id="rId3"/>
              </a:rPr>
              <a:t>www.leadcenter.org</a:t>
            </a:r>
            <a:r>
              <a:rPr lang="en-US" sz="3200" dirty="0" smtClean="0">
                <a:ea typeface="ＭＳ Ｐゴシック" charset="0"/>
                <a:cs typeface="ＭＳ Ｐゴシック" charset="0"/>
              </a:rPr>
              <a:t>  </a:t>
            </a:r>
            <a:endParaRPr lang="en-US" sz="3200" dirty="0">
              <a:ea typeface="ＭＳ Ｐゴシック" charset="0"/>
              <a:cs typeface="ＭＳ Ｐゴシック" charset="0"/>
            </a:endParaRPr>
          </a:p>
        </p:txBody>
      </p:sp>
      <p:sp>
        <p:nvSpPr>
          <p:cNvPr id="2" name="Slide Number Placeholder 1"/>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024948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Agenda	</a:t>
            </a:r>
            <a:endParaRPr lang="en-US" sz="3200" dirty="0"/>
          </a:p>
        </p:txBody>
      </p:sp>
      <p:sp>
        <p:nvSpPr>
          <p:cNvPr id="3" name="Content Placeholder 2"/>
          <p:cNvSpPr>
            <a:spLocks noGrp="1"/>
          </p:cNvSpPr>
          <p:nvPr>
            <p:ph idx="1"/>
          </p:nvPr>
        </p:nvSpPr>
        <p:spPr>
          <a:xfrm>
            <a:off x="293973" y="930242"/>
            <a:ext cx="8588770" cy="5024885"/>
          </a:xfrm>
        </p:spPr>
        <p:txBody>
          <a:bodyPr>
            <a:noAutofit/>
          </a:bodyPr>
          <a:lstStyle/>
          <a:p>
            <a:r>
              <a:rPr lang="en-US" sz="2800" dirty="0" smtClean="0"/>
              <a:t>SNAPSHOT:</a:t>
            </a:r>
          </a:p>
          <a:p>
            <a:pPr lvl="1"/>
            <a:r>
              <a:rPr lang="en-US" sz="2400" dirty="0" smtClean="0"/>
              <a:t>WIOA &amp; Disability</a:t>
            </a:r>
          </a:p>
          <a:p>
            <a:pPr lvl="1"/>
            <a:r>
              <a:rPr lang="en-US" sz="2400" dirty="0" smtClean="0"/>
              <a:t>WIOA &amp; Section 188</a:t>
            </a:r>
          </a:p>
          <a:p>
            <a:pPr lvl="1"/>
            <a:r>
              <a:rPr lang="en-US" sz="2400" dirty="0" smtClean="0"/>
              <a:t>Section 188 &amp; AJC Certification</a:t>
            </a:r>
          </a:p>
          <a:p>
            <a:pPr marL="0" indent="0">
              <a:buNone/>
            </a:pPr>
            <a:endParaRPr lang="en-US" sz="800" dirty="0" smtClean="0"/>
          </a:p>
          <a:p>
            <a:r>
              <a:rPr lang="en-US" sz="2800" dirty="0" smtClean="0"/>
              <a:t>Key Elements to Effective Section 188 Implementation &amp; AJC Certification</a:t>
            </a:r>
            <a:endParaRPr lang="en-US" sz="800" dirty="0" smtClean="0"/>
          </a:p>
          <a:p>
            <a:pPr lvl="1"/>
            <a:r>
              <a:rPr lang="en-US" sz="2400" dirty="0" smtClean="0"/>
              <a:t>Cross-Partner Action</a:t>
            </a:r>
          </a:p>
          <a:p>
            <a:pPr lvl="1"/>
            <a:r>
              <a:rPr lang="en-US" sz="2400" dirty="0" smtClean="0"/>
              <a:t>Programmatic Access</a:t>
            </a:r>
          </a:p>
          <a:p>
            <a:pPr lvl="1"/>
            <a:r>
              <a:rPr lang="en-US" sz="2400" dirty="0" smtClean="0"/>
              <a:t>Section 188 Disability Reference Guide</a:t>
            </a:r>
          </a:p>
          <a:p>
            <a:pPr lvl="1"/>
            <a:r>
              <a:rPr lang="en-US" sz="2400" dirty="0" smtClean="0"/>
              <a:t>Leveraging DEI Strategies &amp; Outcomes</a:t>
            </a:r>
          </a:p>
          <a:p>
            <a:pPr marL="0" indent="0">
              <a:buNone/>
            </a:pPr>
            <a:endParaRPr lang="en-US" sz="3250" dirty="0" smtClean="0"/>
          </a:p>
          <a:p>
            <a:endParaRPr lang="en-US" sz="3250" dirty="0" smtClean="0"/>
          </a:p>
          <a:p>
            <a:endParaRPr lang="en-US" sz="3050" dirty="0" smtClean="0"/>
          </a:p>
        </p:txBody>
      </p:sp>
      <p:sp>
        <p:nvSpPr>
          <p:cNvPr id="4" name="Slide Number Placeholder 3"/>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34138522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Key Features of WIOA &amp; disability</a:t>
            </a:r>
            <a:r>
              <a:rPr lang="en-US" sz="3200" dirty="0"/>
              <a:t/>
            </a:r>
            <a:br>
              <a:rPr lang="en-US" sz="3200" dirty="0"/>
            </a:br>
            <a:endParaRPr lang="en-US" sz="3200" dirty="0"/>
          </a:p>
        </p:txBody>
      </p:sp>
      <p:sp>
        <p:nvSpPr>
          <p:cNvPr id="3" name="Content Placeholder 2"/>
          <p:cNvSpPr>
            <a:spLocks noGrp="1"/>
          </p:cNvSpPr>
          <p:nvPr>
            <p:ph idx="1"/>
          </p:nvPr>
        </p:nvSpPr>
        <p:spPr>
          <a:xfrm>
            <a:off x="293973" y="1226219"/>
            <a:ext cx="8392828" cy="4703301"/>
          </a:xfrm>
        </p:spPr>
        <p:txBody>
          <a:bodyPr>
            <a:normAutofit/>
          </a:bodyPr>
          <a:lstStyle/>
          <a:p>
            <a:r>
              <a:rPr lang="en-US" dirty="0"/>
              <a:t>Individuals with disabilities </a:t>
            </a:r>
            <a:r>
              <a:rPr lang="en-US" b="1" dirty="0"/>
              <a:t>must be a </a:t>
            </a:r>
            <a:r>
              <a:rPr lang="en-US" b="1" dirty="0" smtClean="0"/>
              <a:t>part of State/Local </a:t>
            </a:r>
            <a:r>
              <a:rPr lang="en-US" b="1" dirty="0"/>
              <a:t>Strategic </a:t>
            </a:r>
            <a:r>
              <a:rPr lang="en-US" b="1" dirty="0" smtClean="0"/>
              <a:t>Plans</a:t>
            </a:r>
            <a:r>
              <a:rPr lang="en-US" dirty="0" smtClean="0"/>
              <a:t>.</a:t>
            </a:r>
          </a:p>
          <a:p>
            <a:endParaRPr lang="en-US" sz="400" dirty="0"/>
          </a:p>
          <a:p>
            <a:r>
              <a:rPr lang="en-US" dirty="0"/>
              <a:t>Performance outcomes must be </a:t>
            </a:r>
            <a:r>
              <a:rPr lang="en-US" dirty="0" smtClean="0"/>
              <a:t>identified &amp; reported, </a:t>
            </a:r>
            <a:r>
              <a:rPr lang="en-US" b="1" dirty="0" smtClean="0"/>
              <a:t>including disability</a:t>
            </a:r>
            <a:r>
              <a:rPr lang="en-US" dirty="0" smtClean="0"/>
              <a:t>.</a:t>
            </a:r>
          </a:p>
          <a:p>
            <a:endParaRPr lang="en-US" sz="400" dirty="0"/>
          </a:p>
          <a:p>
            <a:r>
              <a:rPr lang="en-US" dirty="0"/>
              <a:t>Criteria for certifying </a:t>
            </a:r>
            <a:r>
              <a:rPr lang="en-US" dirty="0" smtClean="0"/>
              <a:t>One-Stops must </a:t>
            </a:r>
            <a:r>
              <a:rPr lang="en-US" dirty="0"/>
              <a:t>include assessing </a:t>
            </a:r>
            <a:r>
              <a:rPr lang="en-US" dirty="0" smtClean="0"/>
              <a:t>physical, </a:t>
            </a:r>
            <a:r>
              <a:rPr lang="en-US" b="1" dirty="0" smtClean="0"/>
              <a:t>programmatic </a:t>
            </a:r>
            <a:r>
              <a:rPr lang="en-US" b="1" dirty="0"/>
              <a:t>accessibility </a:t>
            </a:r>
            <a:r>
              <a:rPr lang="en-US" dirty="0"/>
              <a:t>of </a:t>
            </a:r>
            <a:r>
              <a:rPr lang="en-US" dirty="0" smtClean="0"/>
              <a:t>facilities, programs</a:t>
            </a:r>
            <a:r>
              <a:rPr lang="en-US" dirty="0"/>
              <a:t>, services, </a:t>
            </a:r>
            <a:r>
              <a:rPr lang="en-US" dirty="0" smtClean="0"/>
              <a:t>technology/materials &amp; staff training.</a:t>
            </a:r>
          </a:p>
          <a:p>
            <a:pPr marL="0" indent="0">
              <a:buNone/>
            </a:pPr>
            <a:endParaRPr lang="en-US" sz="400" dirty="0" smtClean="0"/>
          </a:p>
          <a:p>
            <a:r>
              <a:rPr lang="en-US" b="1" dirty="0" smtClean="0"/>
              <a:t>Vocational Rehabilitation (VR) </a:t>
            </a:r>
            <a:r>
              <a:rPr lang="en-US" dirty="0"/>
              <a:t>must identify </a:t>
            </a:r>
            <a:r>
              <a:rPr lang="en-US" dirty="0" smtClean="0"/>
              <a:t>&amp; respond </a:t>
            </a:r>
            <a:r>
              <a:rPr lang="en-US" dirty="0"/>
              <a:t>to needs </a:t>
            </a:r>
            <a:r>
              <a:rPr lang="en-US" dirty="0" smtClean="0"/>
              <a:t>of employers </a:t>
            </a:r>
            <a:r>
              <a:rPr lang="en-US" dirty="0"/>
              <a:t>and help with recruitment, job </a:t>
            </a:r>
            <a:r>
              <a:rPr lang="en-US" dirty="0" smtClean="0"/>
              <a:t>matching, hiring</a:t>
            </a:r>
            <a:r>
              <a:rPr lang="en-US" dirty="0"/>
              <a:t>, on the job training, accommodations </a:t>
            </a:r>
            <a:r>
              <a:rPr lang="en-US" dirty="0" smtClean="0"/>
              <a:t>&amp; retention (Title IV).</a:t>
            </a:r>
            <a:endParaRPr lang="en-US" dirty="0"/>
          </a:p>
        </p:txBody>
      </p:sp>
      <p:sp>
        <p:nvSpPr>
          <p:cNvPr id="4" name="Slide Number Placeholder 3"/>
          <p:cNvSpPr>
            <a:spLocks noGrp="1"/>
          </p:cNvSpPr>
          <p:nvPr>
            <p:ph type="sldNum" sz="quarter" idx="4"/>
          </p:nvPr>
        </p:nvSpPr>
        <p:spPr/>
        <p:txBody>
          <a:bodyPr/>
          <a:lstStyle/>
          <a:p>
            <a:pPr algn="r">
              <a:defRPr/>
            </a:pPr>
            <a:fld id="{3D517369-3B54-A940-B2A1-3CF076ECC68F}" type="slidenum">
              <a:rPr lang="en-US" smtClean="0">
                <a:solidFill>
                  <a:prstClr val="white"/>
                </a:solidFill>
              </a:rPr>
              <a:pPr algn="r">
                <a:defRPr/>
              </a:pPr>
              <a:t>6</a:t>
            </a:fld>
            <a:endParaRPr lang="en-US" dirty="0">
              <a:solidFill>
                <a:prstClr val="white"/>
              </a:solidFill>
            </a:endParaRPr>
          </a:p>
        </p:txBody>
      </p:sp>
    </p:spTree>
    <p:extLst>
      <p:ext uri="{BB962C8B-B14F-4D97-AF65-F5344CB8AC3E}">
        <p14:creationId xmlns:p14="http://schemas.microsoft.com/office/powerpoint/2010/main" val="1432848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72" y="274648"/>
            <a:ext cx="8645311" cy="818879"/>
          </a:xfrm>
        </p:spPr>
        <p:txBody>
          <a:bodyPr>
            <a:noAutofit/>
          </a:bodyPr>
          <a:lstStyle/>
          <a:p>
            <a:r>
              <a:rPr lang="en-US" sz="3200" dirty="0" smtClean="0"/>
              <a:t>Key features of </a:t>
            </a:r>
            <a:r>
              <a:rPr lang="en-US" sz="3200" dirty="0" err="1" smtClean="0"/>
              <a:t>wioa</a:t>
            </a:r>
            <a:r>
              <a:rPr lang="en-US" sz="3200" dirty="0" smtClean="0"/>
              <a:t> &amp; section 188</a:t>
            </a:r>
            <a:endParaRPr lang="en-US" sz="3200" dirty="0"/>
          </a:p>
        </p:txBody>
      </p:sp>
      <p:sp>
        <p:nvSpPr>
          <p:cNvPr id="3" name="Content Placeholder 2"/>
          <p:cNvSpPr>
            <a:spLocks noGrp="1"/>
          </p:cNvSpPr>
          <p:nvPr>
            <p:ph idx="1"/>
          </p:nvPr>
        </p:nvSpPr>
        <p:spPr>
          <a:xfrm>
            <a:off x="505239" y="1243652"/>
            <a:ext cx="8434044" cy="4703301"/>
          </a:xfrm>
        </p:spPr>
        <p:txBody>
          <a:bodyPr>
            <a:normAutofit fontScale="92500" lnSpcReduction="20000"/>
          </a:bodyPr>
          <a:lstStyle/>
          <a:p>
            <a:r>
              <a:rPr lang="en-US" sz="2600" dirty="0"/>
              <a:t>There are </a:t>
            </a:r>
            <a:r>
              <a:rPr lang="en-US" sz="2600" b="1" dirty="0"/>
              <a:t>four titles </a:t>
            </a:r>
            <a:r>
              <a:rPr lang="en-US" sz="2600" dirty="0"/>
              <a:t>included under WIOA (as opposed to two under WIA</a:t>
            </a:r>
            <a:r>
              <a:rPr lang="en-US" sz="2600" dirty="0" smtClean="0"/>
              <a:t>).</a:t>
            </a:r>
          </a:p>
          <a:p>
            <a:endParaRPr lang="en-US" sz="400" dirty="0"/>
          </a:p>
          <a:p>
            <a:r>
              <a:rPr lang="en-US" sz="2600" dirty="0"/>
              <a:t>Each state is required to develop a four year plan that includes </a:t>
            </a:r>
            <a:r>
              <a:rPr lang="en-US" sz="2600" dirty="0" smtClean="0"/>
              <a:t>&amp; </a:t>
            </a:r>
            <a:r>
              <a:rPr lang="en-US" sz="2600" b="1" dirty="0" smtClean="0"/>
              <a:t>coordinates </a:t>
            </a:r>
            <a:r>
              <a:rPr lang="en-US" sz="2600" b="1" dirty="0"/>
              <a:t>all four </a:t>
            </a:r>
            <a:r>
              <a:rPr lang="en-US" sz="2600" b="1" dirty="0" smtClean="0"/>
              <a:t>titles</a:t>
            </a:r>
            <a:r>
              <a:rPr lang="en-US" sz="2600" dirty="0" smtClean="0"/>
              <a:t>.</a:t>
            </a:r>
          </a:p>
          <a:p>
            <a:endParaRPr lang="en-US" sz="400" dirty="0"/>
          </a:p>
          <a:p>
            <a:r>
              <a:rPr lang="en-US" sz="2600" dirty="0"/>
              <a:t>WIOA requires </a:t>
            </a:r>
            <a:r>
              <a:rPr lang="en-US" sz="2600" dirty="0" smtClean="0"/>
              <a:t>establishment </a:t>
            </a:r>
            <a:r>
              <a:rPr lang="en-US" sz="2600" dirty="0"/>
              <a:t>of a </a:t>
            </a:r>
            <a:r>
              <a:rPr lang="en-US" sz="2600" b="1" dirty="0"/>
              <a:t>common performance accountability system </a:t>
            </a:r>
            <a:r>
              <a:rPr lang="en-US" sz="2600" dirty="0"/>
              <a:t>for the four core </a:t>
            </a:r>
            <a:r>
              <a:rPr lang="en-US" sz="2600" dirty="0" smtClean="0"/>
              <a:t>programs.</a:t>
            </a:r>
          </a:p>
          <a:p>
            <a:endParaRPr lang="en-US" sz="400" dirty="0"/>
          </a:p>
          <a:p>
            <a:r>
              <a:rPr lang="en-US" sz="2600" dirty="0"/>
              <a:t>WIOA </a:t>
            </a:r>
            <a:r>
              <a:rPr lang="en-US" sz="2600" dirty="0" smtClean="0"/>
              <a:t>streamlines </a:t>
            </a:r>
            <a:r>
              <a:rPr lang="en-US" sz="2600" dirty="0"/>
              <a:t>and strengthens </a:t>
            </a:r>
            <a:r>
              <a:rPr lang="en-US" sz="2600" b="1" dirty="0" smtClean="0"/>
              <a:t>strategic </a:t>
            </a:r>
            <a:r>
              <a:rPr lang="en-US" sz="2600" b="1" dirty="0"/>
              <a:t>roles </a:t>
            </a:r>
            <a:r>
              <a:rPr lang="en-US" sz="2600" dirty="0"/>
              <a:t>of </a:t>
            </a:r>
            <a:r>
              <a:rPr lang="en-US" sz="2600" dirty="0" smtClean="0"/>
              <a:t>State/local </a:t>
            </a:r>
            <a:r>
              <a:rPr lang="en-US" sz="2600" dirty="0"/>
              <a:t>workforce </a:t>
            </a:r>
            <a:r>
              <a:rPr lang="en-US" sz="2600" dirty="0" smtClean="0"/>
              <a:t>boards.</a:t>
            </a:r>
          </a:p>
          <a:p>
            <a:endParaRPr lang="en-US" sz="400" dirty="0"/>
          </a:p>
          <a:p>
            <a:r>
              <a:rPr lang="en-US" sz="2600" dirty="0"/>
              <a:t>WIOA necessitates </a:t>
            </a:r>
            <a:r>
              <a:rPr lang="en-US" sz="2600" dirty="0" smtClean="0"/>
              <a:t>development </a:t>
            </a:r>
            <a:r>
              <a:rPr lang="en-US" sz="2600" dirty="0"/>
              <a:t>of i</a:t>
            </a:r>
            <a:r>
              <a:rPr lang="en-US" sz="2600" b="1" dirty="0"/>
              <a:t>ntegrated intake, case management </a:t>
            </a:r>
            <a:r>
              <a:rPr lang="en-US" sz="2600" b="1" dirty="0" smtClean="0"/>
              <a:t>&amp; reporting systems</a:t>
            </a:r>
            <a:r>
              <a:rPr lang="en-US" sz="2600" dirty="0" smtClean="0"/>
              <a:t>.</a:t>
            </a:r>
          </a:p>
          <a:p>
            <a:endParaRPr lang="en-US" sz="400" dirty="0"/>
          </a:p>
          <a:p>
            <a:r>
              <a:rPr lang="en-US" sz="2600" dirty="0"/>
              <a:t>WIOA extends </a:t>
            </a:r>
            <a:r>
              <a:rPr lang="en-US" sz="2600" b="1" dirty="0" smtClean="0"/>
              <a:t>State-established </a:t>
            </a:r>
            <a:r>
              <a:rPr lang="en-US" sz="2600" b="1" dirty="0"/>
              <a:t>certification </a:t>
            </a:r>
            <a:r>
              <a:rPr lang="en-US" sz="2600" dirty="0"/>
              <a:t>for </a:t>
            </a:r>
            <a:r>
              <a:rPr lang="en-US" sz="2600" dirty="0" smtClean="0"/>
              <a:t>One-Stops to </a:t>
            </a:r>
            <a:r>
              <a:rPr lang="en-US" sz="2600" dirty="0"/>
              <a:t>include all four </a:t>
            </a:r>
            <a:r>
              <a:rPr lang="en-US" sz="2600" dirty="0" smtClean="0"/>
              <a:t>titles.</a:t>
            </a:r>
            <a:endParaRPr lang="en-US" sz="2600" dirty="0"/>
          </a:p>
          <a:p>
            <a:endParaRPr lang="en-US" dirty="0"/>
          </a:p>
          <a:p>
            <a:endParaRPr lang="en-US" dirty="0"/>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24510390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640" y="2112790"/>
            <a:ext cx="8392828" cy="884409"/>
          </a:xfrm>
        </p:spPr>
        <p:txBody>
          <a:bodyPr>
            <a:normAutofit/>
          </a:bodyPr>
          <a:lstStyle/>
          <a:p>
            <a:pPr marL="0" indent="0" algn="ctr">
              <a:buNone/>
            </a:pPr>
            <a:r>
              <a:rPr lang="en-US" sz="4800" b="1" dirty="0" smtClean="0">
                <a:solidFill>
                  <a:schemeClr val="accent1">
                    <a:lumMod val="50000"/>
                  </a:schemeClr>
                </a:solidFill>
              </a:rPr>
              <a:t>SECTION 188</a:t>
            </a:r>
            <a:endParaRPr lang="en-US" sz="4800" b="1" dirty="0">
              <a:solidFill>
                <a:schemeClr val="accent1">
                  <a:lumMod val="50000"/>
                </a:schemeClr>
              </a:solidFill>
            </a:endParaRPr>
          </a:p>
        </p:txBody>
      </p:sp>
      <p:sp>
        <p:nvSpPr>
          <p:cNvPr id="4" name="Slide Number Placeholder 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517369-3B54-A940-B2A1-3CF076ECC68F}" type="slidenum">
              <a:rPr kumimoji="0" lang="en-US" sz="1050" b="1" i="0" u="none" strike="noStrike" kern="1200" cap="none" spc="0" normalizeH="0" baseline="0" noProof="0" smtClean="0">
                <a:ln>
                  <a:noFill/>
                </a:ln>
                <a:solidFill>
                  <a:prstClr val="white"/>
                </a:solidFill>
                <a:effectLst/>
                <a:uLnTx/>
                <a:uFillTx/>
                <a:latin typeface="Arial Black"/>
                <a:ea typeface="+mn-ea"/>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050" b="1" i="0" u="none" strike="noStrike" kern="1200" cap="none" spc="0" normalizeH="0" baseline="0" noProof="0" dirty="0">
              <a:ln>
                <a:noFill/>
              </a:ln>
              <a:solidFill>
                <a:prstClr val="white"/>
              </a:solidFill>
              <a:effectLst/>
              <a:uLnTx/>
              <a:uFillTx/>
              <a:latin typeface="Arial Black"/>
              <a:ea typeface="+mn-ea"/>
            </a:endParaRPr>
          </a:p>
        </p:txBody>
      </p:sp>
    </p:spTree>
    <p:extLst>
      <p:ext uri="{BB962C8B-B14F-4D97-AF65-F5344CB8AC3E}">
        <p14:creationId xmlns:p14="http://schemas.microsoft.com/office/powerpoint/2010/main" val="6806423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is Section 188? </a:t>
            </a:r>
            <a:endParaRPr lang="en-US" sz="3200" dirty="0"/>
          </a:p>
        </p:txBody>
      </p:sp>
      <p:sp>
        <p:nvSpPr>
          <p:cNvPr id="3" name="Content Placeholder 2"/>
          <p:cNvSpPr>
            <a:spLocks noGrp="1"/>
          </p:cNvSpPr>
          <p:nvPr>
            <p:ph idx="1"/>
          </p:nvPr>
        </p:nvSpPr>
        <p:spPr>
          <a:xfrm>
            <a:off x="293973" y="1059749"/>
            <a:ext cx="8664290" cy="4703301"/>
          </a:xfrm>
        </p:spPr>
        <p:txBody>
          <a:bodyPr>
            <a:noAutofit/>
          </a:bodyPr>
          <a:lstStyle/>
          <a:p>
            <a:r>
              <a:rPr lang="en-US" dirty="0" smtClean="0"/>
              <a:t>Section 188 implements the nondiscrimination and equal opportunity provisions of WIOA, which are contained in Section 188 of the statute.</a:t>
            </a:r>
          </a:p>
          <a:p>
            <a:r>
              <a:rPr lang="en-US" dirty="0" smtClean="0"/>
              <a:t>Section 188 prohibits discrimination on the grounds of race, color, religion, sex, national origin, age, </a:t>
            </a:r>
            <a:r>
              <a:rPr lang="en-US" b="1" dirty="0" smtClean="0"/>
              <a:t>disability</a:t>
            </a:r>
            <a:r>
              <a:rPr lang="en-US" dirty="0" smtClean="0"/>
              <a:t>, political affiliation or belief, among other bases. </a:t>
            </a:r>
          </a:p>
          <a:p>
            <a:r>
              <a:rPr lang="en-US" dirty="0" smtClean="0"/>
              <a:t>Section 188 also requires that reasonable accommodations be provided to qualified PWD in certain circumstances.</a:t>
            </a:r>
          </a:p>
          <a:p>
            <a:r>
              <a:rPr lang="en-US" dirty="0" smtClean="0"/>
              <a:t>Section 188 of WIOA contains provisions identical to those in Section 188 of WIA.</a:t>
            </a:r>
          </a:p>
          <a:p>
            <a:r>
              <a:rPr lang="en-US" dirty="0" smtClean="0"/>
              <a:t>The regulations for Section 188 of WIOA can be found at 29 CFR Part 38.</a:t>
            </a:r>
            <a:endParaRPr lang="en-US" dirty="0"/>
          </a:p>
        </p:txBody>
      </p:sp>
      <p:sp>
        <p:nvSpPr>
          <p:cNvPr id="4" name="Slide Number Placeholder 3"/>
          <p:cNvSpPr>
            <a:spLocks noGrp="1"/>
          </p:cNvSpPr>
          <p:nvPr>
            <p:ph type="sldNum" sz="quarter" idx="4294967295"/>
          </p:nvPr>
        </p:nvSpPr>
        <p:spPr/>
        <p:txBody>
          <a:bodyPr/>
          <a:lstStyle/>
          <a:p>
            <a:pPr algn="r"/>
            <a:fld id="{3D517369-3B54-A940-B2A1-3CF076ECC68F}" type="slidenum">
              <a:rPr lang="en-US" smtClean="0">
                <a:solidFill>
                  <a:prstClr val="white"/>
                </a:solidFill>
              </a:rPr>
              <a:pPr algn="r"/>
              <a:t>9</a:t>
            </a:fld>
            <a:endParaRPr lang="en-US" dirty="0">
              <a:solidFill>
                <a:prstClr val="white"/>
              </a:solidFill>
            </a:endParaRPr>
          </a:p>
        </p:txBody>
      </p:sp>
    </p:spTree>
    <p:extLst>
      <p:ext uri="{BB962C8B-B14F-4D97-AF65-F5344CB8AC3E}">
        <p14:creationId xmlns:p14="http://schemas.microsoft.com/office/powerpoint/2010/main" val="10674675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6990</TotalTime>
  <Words>1969</Words>
  <Application>Microsoft Office PowerPoint</Application>
  <PresentationFormat>On-screen Show (4:3)</PresentationFormat>
  <Paragraphs>295</Paragraphs>
  <Slides>30</Slides>
  <Notes>26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ＭＳ Ｐゴシック</vt:lpstr>
      <vt:lpstr>Arial</vt:lpstr>
      <vt:lpstr>Arial Black</vt:lpstr>
      <vt:lpstr>Calibri</vt:lpstr>
      <vt:lpstr>Melior</vt:lpstr>
      <vt:lpstr>Univers LT 57 Condensed</vt:lpstr>
      <vt:lpstr>1_Office Theme</vt:lpstr>
      <vt:lpstr>2_Office Theme</vt:lpstr>
      <vt:lpstr>WIOA Section 188: A Framework for Accessibility  &amp; Equal Opportunity for Individuals with Disabilities  </vt:lpstr>
      <vt:lpstr>Welcome</vt:lpstr>
      <vt:lpstr>PowerPoint Presentation</vt:lpstr>
      <vt:lpstr>LEAD Center Mission </vt:lpstr>
      <vt:lpstr>Agenda </vt:lpstr>
      <vt:lpstr>Key Features of WIOA &amp; disability </vt:lpstr>
      <vt:lpstr>Key features of wioa &amp; section 188</vt:lpstr>
      <vt:lpstr>PowerPoint Presentation</vt:lpstr>
      <vt:lpstr>What is Section 188? </vt:lpstr>
      <vt:lpstr>Who does Section 188 apply to? (29 CFR §38.2, 38.4)</vt:lpstr>
      <vt:lpstr>WIOA Section 188 FINAL RULE  </vt:lpstr>
      <vt:lpstr>WIOA Section 188 FINAL RULE  </vt:lpstr>
      <vt:lpstr>PowerPoint Presentation</vt:lpstr>
      <vt:lpstr>Section 188: COMPLIANCE &amp; CERTIFICATION</vt:lpstr>
      <vt:lpstr>Window of opportunity to expand accessibility</vt:lpstr>
      <vt:lpstr>Physical access</vt:lpstr>
      <vt:lpstr>Physical access</vt:lpstr>
      <vt:lpstr>Section 188: PROGRAMMATIC ACCESS</vt:lpstr>
      <vt:lpstr>Programmatic access</vt:lpstr>
      <vt:lpstr>MORE ON Programmatic access</vt:lpstr>
      <vt:lpstr>Effective Communication</vt:lpstr>
      <vt:lpstr>Disability discrimination</vt:lpstr>
      <vt:lpstr>Reasonable accommodations</vt:lpstr>
      <vt:lpstr>Key Elements of Section 188 implementation &amp; AJC Certification</vt:lpstr>
      <vt:lpstr>Section 188 Disability Reference Guide</vt:lpstr>
      <vt:lpstr>Section 188 Disability Reference Guide</vt:lpstr>
      <vt:lpstr>188 Guide SECTION ONE:                                                               universal access best practices</vt:lpstr>
      <vt:lpstr>188 Guide SECTION TWO:                                                                        equal opportunity best practices</vt:lpstr>
      <vt:lpstr>PowerPoint Presentation</vt:lpstr>
      <vt:lpstr>Your role in section 188, ajc certification, &amp; expanding access</vt:lpstr>
    </vt:vector>
  </TitlesOfParts>
  <Company>Windows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an Inclusive Workforce System:  Implementing WIOA Section 188’s Equal Opportunity Provisions</dc:title>
  <dc:creator>Brittany Taylor</dc:creator>
  <cp:lastModifiedBy>Albert, Jason (EOL)</cp:lastModifiedBy>
  <cp:revision>224</cp:revision>
  <cp:lastPrinted>2016-01-19T16:23:45Z</cp:lastPrinted>
  <dcterms:created xsi:type="dcterms:W3CDTF">2016-01-13T19:38:48Z</dcterms:created>
  <dcterms:modified xsi:type="dcterms:W3CDTF">2018-03-21T13:23:25Z</dcterms:modified>
</cp:coreProperties>
</file>