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0016E-0704-4608-BA7A-EF06374F923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B8109-879F-4A88-8B35-E6FADC908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7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2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0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7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5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E190-5581-45B6-BF6F-363CFD1BC87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AFBC-F1CD-405A-8E9F-F36E15C6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610600" cy="11599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28455" y="3708610"/>
            <a:ext cx="36755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ANNUAL ENROLLMENT</a:t>
            </a:r>
          </a:p>
          <a:p>
            <a:pPr algn="ctr"/>
            <a:r>
              <a:rPr lang="en-US" sz="2400" dirty="0"/>
              <a:t>MAGIC INSTRUCTIONS</a:t>
            </a:r>
          </a:p>
          <a:p>
            <a:pPr algn="ctr"/>
            <a:r>
              <a:rPr lang="en-US" sz="2400" dirty="0"/>
              <a:t>FOR GIC HEALTH COVERAGE</a:t>
            </a:r>
          </a:p>
          <a:p>
            <a:pPr algn="ctr"/>
            <a:r>
              <a:rPr lang="en-US" sz="2400" dirty="0"/>
              <a:t>ENROLLMENTS/CHANGES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2512711"/>
            <a:ext cx="596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HRCMS/UMASS/MUNICIPAL AGENCIES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0" y="6019800"/>
            <a:ext cx="130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80227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3618"/>
            <a:ext cx="8866202" cy="3816999"/>
          </a:xfrm>
          <a:prstGeom prst="rect">
            <a:avLst/>
          </a:prstGeom>
          <a:solidFill>
            <a:schemeClr val="bg1">
              <a:lumMod val="85000"/>
            </a:schemeClr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ight Arrow 3"/>
          <p:cNvSpPr/>
          <p:nvPr/>
        </p:nvSpPr>
        <p:spPr>
          <a:xfrm>
            <a:off x="6629400" y="38100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1306" y="5181600"/>
            <a:ext cx="706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change an employee’s health plan, choose Select, then choose Edit.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9396" y="2514600"/>
            <a:ext cx="9144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96" y="1001593"/>
            <a:ext cx="938213" cy="249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612" y="1250831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90600" y="6170311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sz="900" dirty="0"/>
              <a:t>Municipal</a:t>
            </a:r>
            <a:r>
              <a:rPr lang="en-US" dirty="0"/>
              <a:t> </a:t>
            </a:r>
            <a:r>
              <a:rPr lang="en-US" sz="900" dirty="0"/>
              <a:t>agencies do not have Basic Life Insurance.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7245" y="228600"/>
            <a:ext cx="27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CHANGING HEALTH PLANS</a:t>
            </a:r>
          </a:p>
        </p:txBody>
      </p:sp>
    </p:spTree>
    <p:extLst>
      <p:ext uri="{BB962C8B-B14F-4D97-AF65-F5344CB8AC3E}">
        <p14:creationId xmlns:p14="http://schemas.microsoft.com/office/powerpoint/2010/main" val="327664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7396"/>
            <a:ext cx="8349558" cy="33385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>
            <a:off x="3558361" y="217202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43890"/>
            <a:ext cx="100012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4724400"/>
            <a:ext cx="7263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 Health Plan Termination Date 6/30/2021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Termination Reason 94 – Coverage Change from drop down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Submit</a:t>
            </a:r>
          </a:p>
        </p:txBody>
      </p:sp>
      <p:sp>
        <p:nvSpPr>
          <p:cNvPr id="6" name="Rectangle 5"/>
          <p:cNvSpPr/>
          <p:nvPr/>
        </p:nvSpPr>
        <p:spPr>
          <a:xfrm>
            <a:off x="2408582" y="2293259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06/30/2021</a:t>
            </a:r>
          </a:p>
        </p:txBody>
      </p:sp>
    </p:spTree>
    <p:extLst>
      <p:ext uri="{BB962C8B-B14F-4D97-AF65-F5344CB8AC3E}">
        <p14:creationId xmlns:p14="http://schemas.microsoft.com/office/powerpoint/2010/main" val="118865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760133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6266" y="4038600"/>
            <a:ext cx="7332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COVERAGE EVENT Annual Enrollment in drop down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the HEALTH checkbox and choose new plan from drop down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Submit</a:t>
            </a:r>
          </a:p>
        </p:txBody>
      </p:sp>
      <p:sp>
        <p:nvSpPr>
          <p:cNvPr id="3" name="Left Arrow 2"/>
          <p:cNvSpPr/>
          <p:nvPr/>
        </p:nvSpPr>
        <p:spPr>
          <a:xfrm>
            <a:off x="3424214" y="1016033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876800" y="198120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74073" y="1415658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07/01/2021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0" y="1461046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07/01/2021</a:t>
            </a:r>
          </a:p>
        </p:txBody>
      </p:sp>
    </p:spTree>
    <p:extLst>
      <p:ext uri="{BB962C8B-B14F-4D97-AF65-F5344CB8AC3E}">
        <p14:creationId xmlns:p14="http://schemas.microsoft.com/office/powerpoint/2010/main" val="96722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38575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25" y="364428"/>
            <a:ext cx="938213" cy="249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27" y="613666"/>
            <a:ext cx="938213" cy="249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26" y="1905000"/>
            <a:ext cx="938213" cy="249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Left Arrow 1"/>
          <p:cNvSpPr/>
          <p:nvPr/>
        </p:nvSpPr>
        <p:spPr>
          <a:xfrm>
            <a:off x="7846148" y="350520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8557" y="4419600"/>
            <a:ext cx="6379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MAGIC system will show the cancelled plan effective 6/30/2021</a:t>
            </a:r>
          </a:p>
          <a:p>
            <a:r>
              <a:rPr lang="en-US" dirty="0"/>
              <a:t>and new plan effective 07/01/2021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3398186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07/01/2021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399" y="3626121"/>
            <a:ext cx="1066799" cy="2140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06/30/2021</a:t>
            </a:r>
          </a:p>
        </p:txBody>
      </p:sp>
    </p:spTree>
    <p:extLst>
      <p:ext uri="{BB962C8B-B14F-4D97-AF65-F5344CB8AC3E}">
        <p14:creationId xmlns:p14="http://schemas.microsoft.com/office/powerpoint/2010/main" val="75346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1038225"/>
            <a:ext cx="8762089" cy="3409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31876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84560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eft Arrow 1"/>
          <p:cNvSpPr/>
          <p:nvPr/>
        </p:nvSpPr>
        <p:spPr>
          <a:xfrm>
            <a:off x="850392" y="2985516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346844"/>
            <a:ext cx="286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HEALTH PLAN ENROLLMENT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199" y="6046582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*</a:t>
            </a:r>
            <a:r>
              <a:rPr lang="en-US" sz="900" dirty="0">
                <a:solidFill>
                  <a:prstClr val="black"/>
                </a:solidFill>
              </a:rPr>
              <a:t>Municipal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900" dirty="0">
                <a:solidFill>
                  <a:prstClr val="black"/>
                </a:solidFill>
              </a:rPr>
              <a:t>agencies do not have Basic Life Insurance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9596" y="4659868"/>
            <a:ext cx="499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enroll an employee in a health plan, click Add</a:t>
            </a:r>
          </a:p>
        </p:txBody>
      </p:sp>
    </p:spTree>
    <p:extLst>
      <p:ext uri="{BB962C8B-B14F-4D97-AF65-F5344CB8AC3E}">
        <p14:creationId xmlns:p14="http://schemas.microsoft.com/office/powerpoint/2010/main" val="235263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5" y="914400"/>
            <a:ext cx="8525801" cy="3429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4466" y="4648200"/>
            <a:ext cx="7332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Select COVERAGE EVENT Annual Enrollment in drop down menu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Select the HEALTH checkbox and choose new plan from drop down menu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Click Submit</a:t>
            </a:r>
          </a:p>
        </p:txBody>
      </p:sp>
      <p:sp>
        <p:nvSpPr>
          <p:cNvPr id="3" name="Left Arrow 2"/>
          <p:cNvSpPr/>
          <p:nvPr/>
        </p:nvSpPr>
        <p:spPr>
          <a:xfrm>
            <a:off x="3654548" y="1205484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5029200" y="2355902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5998" y="1690116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07/01/2021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722053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07/01/2021</a:t>
            </a:r>
          </a:p>
        </p:txBody>
      </p:sp>
    </p:spTree>
    <p:extLst>
      <p:ext uri="{BB962C8B-B14F-4D97-AF65-F5344CB8AC3E}">
        <p14:creationId xmlns:p14="http://schemas.microsoft.com/office/powerpoint/2010/main" val="2218586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5" y="609601"/>
            <a:ext cx="8756816" cy="3428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4363449"/>
            <a:ext cx="577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MAGIC system will show the new plan effective 07/01/2021</a:t>
            </a:r>
          </a:p>
        </p:txBody>
      </p:sp>
      <p:sp>
        <p:nvSpPr>
          <p:cNvPr id="3" name="Left Arrow 2"/>
          <p:cNvSpPr/>
          <p:nvPr/>
        </p:nvSpPr>
        <p:spPr>
          <a:xfrm>
            <a:off x="6934200" y="3400661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61319" y="5943600"/>
            <a:ext cx="475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Questions?  Please email magic.help@mass.gov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35038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27" y="2133600"/>
            <a:ext cx="9382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953000"/>
            <a:ext cx="7732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IMPORTANT!  You will not be able to add dependents to family coverage.</a:t>
            </a:r>
          </a:p>
          <a:p>
            <a:r>
              <a:rPr lang="en-US" sz="1600" dirty="0"/>
              <a:t>Enrollment/change forms and required documentation (i.e. marriage and birth certificates)</a:t>
            </a:r>
          </a:p>
          <a:p>
            <a:r>
              <a:rPr lang="en-US" sz="1600" dirty="0"/>
              <a:t>must be sent by mail or submit using </a:t>
            </a:r>
            <a:r>
              <a:rPr lang="en-US" sz="1600" dirty="0" err="1"/>
              <a:t>myGICLink</a:t>
            </a:r>
            <a:r>
              <a:rPr lang="en-US" sz="1600" dirty="0"/>
              <a:t> no later than Monday, May 10, 2021.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200" y="3535965"/>
            <a:ext cx="1066799" cy="214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07/01/2021</a:t>
            </a:r>
          </a:p>
        </p:txBody>
      </p:sp>
    </p:spTree>
    <p:extLst>
      <p:ext uri="{BB962C8B-B14F-4D97-AF65-F5344CB8AC3E}">
        <p14:creationId xmlns:p14="http://schemas.microsoft.com/office/powerpoint/2010/main" val="54616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226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Wortman, Donna (GIC)</dc:creator>
  <cp:lastModifiedBy>Murphy, Paul (GIC)</cp:lastModifiedBy>
  <cp:revision>25</cp:revision>
  <cp:lastPrinted>2020-03-13T17:59:24Z</cp:lastPrinted>
  <dcterms:created xsi:type="dcterms:W3CDTF">2018-03-21T15:48:59Z</dcterms:created>
  <dcterms:modified xsi:type="dcterms:W3CDTF">2021-03-24T15:43:45Z</dcterms:modified>
</cp:coreProperties>
</file>