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05E897-62A0-4EFA-8AAF-8B3561120C96}">
  <a:tblStyle styleId="{4B05E897-62A0-4EFA-8AAF-8B3561120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58bd217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58bd217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Magic “Search” page enter the new employee’s social security number in the “Insured GIC ID” field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58bd217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58bd217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blue hyperlink “Click Here” to add the new employee’s personal data to Magic.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58bd217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58bd217c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of the screen where you will enter the new employee’s personal data.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complete all the sections: Insured Information, Primary Address, Contact Information, Employment Information and Attestation.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“Submit” button. If any Required information is missing you will be prompted to enter the required information.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58bd217c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58bd217c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X Official Deck Theme - 2019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13" y="4119786"/>
            <a:ext cx="9144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Become a fit-enterprise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EA8DE"/>
                </a:solidFill>
              </a:defRPr>
            </a:lvl1pPr>
            <a:lvl2pPr lvl="1" rtl="0">
              <a:buNone/>
              <a:defRPr>
                <a:solidFill>
                  <a:srgbClr val="0EA8DE"/>
                </a:solidFill>
              </a:defRPr>
            </a:lvl2pPr>
            <a:lvl3pPr lvl="2" rtl="0">
              <a:buNone/>
              <a:defRPr>
                <a:solidFill>
                  <a:srgbClr val="0EA8DE"/>
                </a:solidFill>
              </a:defRPr>
            </a:lvl3pPr>
            <a:lvl4pPr lvl="3" rtl="0">
              <a:buNone/>
              <a:defRPr>
                <a:solidFill>
                  <a:srgbClr val="0EA8DE"/>
                </a:solidFill>
              </a:defRPr>
            </a:lvl4pPr>
            <a:lvl5pPr lvl="4" rtl="0">
              <a:buNone/>
              <a:defRPr>
                <a:solidFill>
                  <a:srgbClr val="0EA8DE"/>
                </a:solidFill>
              </a:defRPr>
            </a:lvl5pPr>
            <a:lvl6pPr lvl="5" rtl="0">
              <a:buNone/>
              <a:defRPr>
                <a:solidFill>
                  <a:srgbClr val="0EA8DE"/>
                </a:solidFill>
              </a:defRPr>
            </a:lvl6pPr>
            <a:lvl7pPr lvl="6" rtl="0">
              <a:buNone/>
              <a:defRPr>
                <a:solidFill>
                  <a:srgbClr val="0EA8DE"/>
                </a:solidFill>
              </a:defRPr>
            </a:lvl7pPr>
            <a:lvl8pPr lvl="7" rtl="0">
              <a:buNone/>
              <a:defRPr>
                <a:solidFill>
                  <a:srgbClr val="0EA8DE"/>
                </a:solidFill>
              </a:defRPr>
            </a:lvl8pPr>
            <a:lvl9pPr lvl="8" rtl="0">
              <a:buNone/>
              <a:defRPr>
                <a:solidFill>
                  <a:srgbClr val="0EA8D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EA8DE"/>
                </a:solidFill>
              </a:defRPr>
            </a:lvl1pPr>
            <a:lvl2pPr lvl="1" rtl="0">
              <a:buNone/>
              <a:defRPr>
                <a:solidFill>
                  <a:srgbClr val="0EA8DE"/>
                </a:solidFill>
              </a:defRPr>
            </a:lvl2pPr>
            <a:lvl3pPr lvl="2" rtl="0">
              <a:buNone/>
              <a:defRPr>
                <a:solidFill>
                  <a:srgbClr val="0EA8DE"/>
                </a:solidFill>
              </a:defRPr>
            </a:lvl3pPr>
            <a:lvl4pPr lvl="3" rtl="0">
              <a:buNone/>
              <a:defRPr>
                <a:solidFill>
                  <a:srgbClr val="0EA8DE"/>
                </a:solidFill>
              </a:defRPr>
            </a:lvl4pPr>
            <a:lvl5pPr lvl="4" rtl="0">
              <a:buNone/>
              <a:defRPr>
                <a:solidFill>
                  <a:srgbClr val="0EA8DE"/>
                </a:solidFill>
              </a:defRPr>
            </a:lvl5pPr>
            <a:lvl6pPr lvl="5" rtl="0">
              <a:buNone/>
              <a:defRPr>
                <a:solidFill>
                  <a:srgbClr val="0EA8DE"/>
                </a:solidFill>
              </a:defRPr>
            </a:lvl6pPr>
            <a:lvl7pPr lvl="6" rtl="0">
              <a:buNone/>
              <a:defRPr>
                <a:solidFill>
                  <a:srgbClr val="0EA8DE"/>
                </a:solidFill>
              </a:defRPr>
            </a:lvl7pPr>
            <a:lvl8pPr lvl="7" rtl="0">
              <a:buNone/>
              <a:defRPr>
                <a:solidFill>
                  <a:srgbClr val="0EA8DE"/>
                </a:solidFill>
              </a:defRPr>
            </a:lvl8pPr>
            <a:lvl9pPr lvl="8" rtl="0">
              <a:buNone/>
              <a:defRPr>
                <a:solidFill>
                  <a:srgbClr val="0EA8D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2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EA8D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t="93811" r="93362"/>
          <a:stretch/>
        </p:blipFill>
        <p:spPr>
          <a:xfrm>
            <a:off x="0" y="4825200"/>
            <a:ext cx="606900" cy="3183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EA8DE"/>
                </a:solidFill>
              </a:defRPr>
            </a:lvl1pPr>
            <a:lvl2pPr lvl="1" rtl="0">
              <a:buNone/>
              <a:defRPr>
                <a:solidFill>
                  <a:srgbClr val="0EA8DE"/>
                </a:solidFill>
              </a:defRPr>
            </a:lvl2pPr>
            <a:lvl3pPr lvl="2" rtl="0">
              <a:buNone/>
              <a:defRPr>
                <a:solidFill>
                  <a:srgbClr val="0EA8DE"/>
                </a:solidFill>
              </a:defRPr>
            </a:lvl3pPr>
            <a:lvl4pPr lvl="3" rtl="0">
              <a:buNone/>
              <a:defRPr>
                <a:solidFill>
                  <a:srgbClr val="0EA8DE"/>
                </a:solidFill>
              </a:defRPr>
            </a:lvl4pPr>
            <a:lvl5pPr lvl="4" rtl="0">
              <a:buNone/>
              <a:defRPr>
                <a:solidFill>
                  <a:srgbClr val="0EA8DE"/>
                </a:solidFill>
              </a:defRPr>
            </a:lvl5pPr>
            <a:lvl6pPr lvl="5" rtl="0">
              <a:buNone/>
              <a:defRPr>
                <a:solidFill>
                  <a:srgbClr val="0EA8DE"/>
                </a:solidFill>
              </a:defRPr>
            </a:lvl6pPr>
            <a:lvl7pPr lvl="6" rtl="0">
              <a:buNone/>
              <a:defRPr>
                <a:solidFill>
                  <a:srgbClr val="0EA8DE"/>
                </a:solidFill>
              </a:defRPr>
            </a:lvl7pPr>
            <a:lvl8pPr lvl="7" rtl="0">
              <a:buNone/>
              <a:defRPr>
                <a:solidFill>
                  <a:srgbClr val="0EA8DE"/>
                </a:solidFill>
              </a:defRPr>
            </a:lvl8pPr>
            <a:lvl9pPr lvl="8" rtl="0">
              <a:buNone/>
              <a:defRPr>
                <a:solidFill>
                  <a:srgbClr val="0EA8D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2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ondary Header">
  <p:cSld name="TITLE_AND_BODY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EA8DE"/>
                </a:solidFill>
              </a:defRPr>
            </a:lvl1pPr>
            <a:lvl2pPr lvl="1" rtl="0">
              <a:buNone/>
              <a:defRPr>
                <a:solidFill>
                  <a:srgbClr val="0EA8DE"/>
                </a:solidFill>
              </a:defRPr>
            </a:lvl2pPr>
            <a:lvl3pPr lvl="2" rtl="0">
              <a:buNone/>
              <a:defRPr>
                <a:solidFill>
                  <a:srgbClr val="0EA8DE"/>
                </a:solidFill>
              </a:defRPr>
            </a:lvl3pPr>
            <a:lvl4pPr lvl="3" rtl="0">
              <a:buNone/>
              <a:defRPr>
                <a:solidFill>
                  <a:srgbClr val="0EA8DE"/>
                </a:solidFill>
              </a:defRPr>
            </a:lvl4pPr>
            <a:lvl5pPr lvl="4" rtl="0">
              <a:buNone/>
              <a:defRPr>
                <a:solidFill>
                  <a:srgbClr val="0EA8DE"/>
                </a:solidFill>
              </a:defRPr>
            </a:lvl5pPr>
            <a:lvl6pPr lvl="5" rtl="0">
              <a:buNone/>
              <a:defRPr>
                <a:solidFill>
                  <a:srgbClr val="0EA8DE"/>
                </a:solidFill>
              </a:defRPr>
            </a:lvl6pPr>
            <a:lvl7pPr lvl="6" rtl="0">
              <a:buNone/>
              <a:defRPr>
                <a:solidFill>
                  <a:srgbClr val="0EA8DE"/>
                </a:solidFill>
              </a:defRPr>
            </a:lvl7pPr>
            <a:lvl8pPr lvl="7" rtl="0">
              <a:buNone/>
              <a:defRPr>
                <a:solidFill>
                  <a:srgbClr val="0EA8DE"/>
                </a:solidFill>
              </a:defRPr>
            </a:lvl8pPr>
            <a:lvl9pPr lvl="8" rtl="0">
              <a:buNone/>
              <a:defRPr>
                <a:solidFill>
                  <a:srgbClr val="0EA8D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2"/>
          </p:nvPr>
        </p:nvSpPr>
        <p:spPr>
          <a:xfrm>
            <a:off x="272725" y="1004875"/>
            <a:ext cx="7218300" cy="32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272725" y="628700"/>
            <a:ext cx="41778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717000" y="628700"/>
            <a:ext cx="41778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2764500" cy="3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3174509" y="633350"/>
            <a:ext cx="2764500" cy="3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3"/>
          </p:nvPr>
        </p:nvSpPr>
        <p:spPr>
          <a:xfrm>
            <a:off x="6076292" y="617300"/>
            <a:ext cx="2764500" cy="3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TX Official Deck Theme - 2019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13" y="4119786"/>
            <a:ext cx="9144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Become a fit-enterprise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EA8DE"/>
                </a:solidFill>
              </a:defRPr>
            </a:lvl1pPr>
            <a:lvl2pPr lvl="1" rtl="0">
              <a:buNone/>
              <a:defRPr>
                <a:solidFill>
                  <a:srgbClr val="0EA8DE"/>
                </a:solidFill>
              </a:defRPr>
            </a:lvl2pPr>
            <a:lvl3pPr lvl="2" rtl="0">
              <a:buNone/>
              <a:defRPr>
                <a:solidFill>
                  <a:srgbClr val="0EA8DE"/>
                </a:solidFill>
              </a:defRPr>
            </a:lvl3pPr>
            <a:lvl4pPr lvl="3" rtl="0">
              <a:buNone/>
              <a:defRPr>
                <a:solidFill>
                  <a:srgbClr val="0EA8DE"/>
                </a:solidFill>
              </a:defRPr>
            </a:lvl4pPr>
            <a:lvl5pPr lvl="4" rtl="0">
              <a:buNone/>
              <a:defRPr>
                <a:solidFill>
                  <a:srgbClr val="0EA8DE"/>
                </a:solidFill>
              </a:defRPr>
            </a:lvl5pPr>
            <a:lvl6pPr lvl="5" rtl="0">
              <a:buNone/>
              <a:defRPr>
                <a:solidFill>
                  <a:srgbClr val="0EA8DE"/>
                </a:solidFill>
              </a:defRPr>
            </a:lvl6pPr>
            <a:lvl7pPr lvl="6" rtl="0">
              <a:buNone/>
              <a:defRPr>
                <a:solidFill>
                  <a:srgbClr val="0EA8DE"/>
                </a:solidFill>
              </a:defRPr>
            </a:lvl7pPr>
            <a:lvl8pPr lvl="7" rtl="0">
              <a:buNone/>
              <a:defRPr>
                <a:solidFill>
                  <a:srgbClr val="0EA8DE"/>
                </a:solidFill>
              </a:defRPr>
            </a:lvl8pPr>
            <a:lvl9pPr lvl="8" rtl="0">
              <a:buNone/>
              <a:defRPr>
                <a:solidFill>
                  <a:srgbClr val="0EA8D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2"/>
          </p:nvPr>
        </p:nvSpPr>
        <p:spPr>
          <a:xfrm>
            <a:off x="5992200" y="0"/>
            <a:ext cx="31518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1"/>
          </p:nvPr>
        </p:nvSpPr>
        <p:spPr>
          <a:xfrm>
            <a:off x="350950" y="2193400"/>
            <a:ext cx="21057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A8D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2"/>
          </p:nvPr>
        </p:nvSpPr>
        <p:spPr>
          <a:xfrm>
            <a:off x="7453975" y="2889100"/>
            <a:ext cx="1490400" cy="150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3"/>
          </p:nvPr>
        </p:nvSpPr>
        <p:spPr>
          <a:xfrm>
            <a:off x="350950" y="1074775"/>
            <a:ext cx="4658700" cy="614100"/>
          </a:xfrm>
          <a:prstGeom prst="rect">
            <a:avLst/>
          </a:prstGeom>
          <a:noFill/>
          <a:ln w="9525" cap="flat" cmpd="sng">
            <a:solidFill>
              <a:srgbClr val="00A8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4"/>
          </p:nvPr>
        </p:nvSpPr>
        <p:spPr>
          <a:xfrm>
            <a:off x="329000" y="2879675"/>
            <a:ext cx="2105700" cy="1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None/>
              <a:defRPr sz="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5"/>
          </p:nvPr>
        </p:nvSpPr>
        <p:spPr>
          <a:xfrm>
            <a:off x="2522750" y="2193400"/>
            <a:ext cx="21057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A8D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6"/>
          </p:nvPr>
        </p:nvSpPr>
        <p:spPr>
          <a:xfrm>
            <a:off x="4694550" y="2193400"/>
            <a:ext cx="21057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A8D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7"/>
          </p:nvPr>
        </p:nvSpPr>
        <p:spPr>
          <a:xfrm>
            <a:off x="2522750" y="2879675"/>
            <a:ext cx="2105700" cy="1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None/>
              <a:defRPr sz="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8"/>
          </p:nvPr>
        </p:nvSpPr>
        <p:spPr>
          <a:xfrm>
            <a:off x="4694550" y="2879675"/>
            <a:ext cx="2105700" cy="1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None/>
              <a:defRPr sz="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EA8D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EA8DE"/>
                </a:solidFill>
              </a:defRPr>
            </a:lvl1pPr>
            <a:lvl2pPr lvl="1" rtl="0">
              <a:buNone/>
              <a:defRPr>
                <a:solidFill>
                  <a:srgbClr val="0EA8DE"/>
                </a:solidFill>
              </a:defRPr>
            </a:lvl2pPr>
            <a:lvl3pPr lvl="2" rtl="0">
              <a:buNone/>
              <a:defRPr>
                <a:solidFill>
                  <a:srgbClr val="0EA8DE"/>
                </a:solidFill>
              </a:defRPr>
            </a:lvl3pPr>
            <a:lvl4pPr lvl="3" rtl="0">
              <a:buNone/>
              <a:defRPr>
                <a:solidFill>
                  <a:srgbClr val="0EA8DE"/>
                </a:solidFill>
              </a:defRPr>
            </a:lvl4pPr>
            <a:lvl5pPr lvl="4" rtl="0">
              <a:buNone/>
              <a:defRPr>
                <a:solidFill>
                  <a:srgbClr val="0EA8DE"/>
                </a:solidFill>
              </a:defRPr>
            </a:lvl5pPr>
            <a:lvl6pPr lvl="5" rtl="0">
              <a:buNone/>
              <a:defRPr>
                <a:solidFill>
                  <a:srgbClr val="0EA8DE"/>
                </a:solidFill>
              </a:defRPr>
            </a:lvl6pPr>
            <a:lvl7pPr lvl="6" rtl="0">
              <a:buNone/>
              <a:defRPr>
                <a:solidFill>
                  <a:srgbClr val="0EA8DE"/>
                </a:solidFill>
              </a:defRPr>
            </a:lvl7pPr>
            <a:lvl8pPr lvl="7" rtl="0">
              <a:buNone/>
              <a:defRPr>
                <a:solidFill>
                  <a:srgbClr val="0EA8DE"/>
                </a:solidFill>
              </a:defRPr>
            </a:lvl8pPr>
            <a:lvl9pPr lvl="8" rtl="0">
              <a:buNone/>
              <a:defRPr>
                <a:solidFill>
                  <a:srgbClr val="0EA8D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2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272725" y="633350"/>
            <a:ext cx="72183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250200" y="667225"/>
            <a:ext cx="7096800" cy="3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Poppins"/>
              <a:buChar char="○"/>
              <a:defRPr sz="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SzPts val="700"/>
              <a:buFont typeface="Poppins"/>
              <a:buChar char="■"/>
              <a:defRPr sz="7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Font typeface="Poppins"/>
              <a:buChar char="●"/>
              <a:defRPr sz="6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9">
            <a:alphaModFix/>
          </a:blip>
          <a:srcRect t="93811" r="93363"/>
          <a:stretch/>
        </p:blipFill>
        <p:spPr>
          <a:xfrm>
            <a:off x="0" y="4825200"/>
            <a:ext cx="606903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/>
          <p:nvPr/>
        </p:nvSpPr>
        <p:spPr>
          <a:xfrm>
            <a:off x="152825" y="-5875"/>
            <a:ext cx="52800" cy="446700"/>
          </a:xfrm>
          <a:prstGeom prst="rect">
            <a:avLst/>
          </a:prstGeom>
          <a:solidFill>
            <a:srgbClr val="0EA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New Hire Information in MAGIC </a:t>
            </a:r>
            <a:br>
              <a:rPr lang="en"/>
            </a:br>
            <a:r>
              <a:rPr lang="en"/>
              <a:t>(Municipal Coordinators Only)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04" name="Google Shape;304;p44" descr="Graphical user interface, applicatio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00" y="936700"/>
            <a:ext cx="8636999" cy="3114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New Hire Information in MAGIC </a:t>
            </a:r>
            <a:br>
              <a:rPr lang="en"/>
            </a:br>
            <a:r>
              <a:rPr lang="en"/>
              <a:t>(Municipal Coordinators Only)</a:t>
            </a:r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11" name="Google Shape;311;p45" descr="Graphical user interface, applicatio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00" y="936700"/>
            <a:ext cx="7218769" cy="38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New Hire Information in MAGIC </a:t>
            </a:r>
            <a:br>
              <a:rPr lang="en"/>
            </a:br>
            <a:r>
              <a:rPr lang="en"/>
              <a:t>(Municipal Coordinators Only)</a:t>
            </a: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18" name="Google Shape;318;p46" descr="Graphical user interface, text, application, email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94" y="936700"/>
            <a:ext cx="4896856" cy="38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257800" y="98175"/>
            <a:ext cx="8637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New Hire Information in MAGIC </a:t>
            </a:r>
            <a:br>
              <a:rPr lang="en"/>
            </a:br>
            <a:r>
              <a:rPr lang="en"/>
              <a:t>(Municipal Coordinators Only)</a:t>
            </a:r>
            <a:endParaRPr/>
          </a:p>
        </p:txBody>
      </p:sp>
      <p:sp>
        <p:nvSpPr>
          <p:cNvPr id="324" name="Google Shape;324;p47"/>
          <p:cNvSpPr txBox="1">
            <a:spLocks noGrp="1"/>
          </p:cNvSpPr>
          <p:nvPr>
            <p:ph type="sldNum" idx="12"/>
          </p:nvPr>
        </p:nvSpPr>
        <p:spPr>
          <a:xfrm>
            <a:off x="8346033" y="47427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subTitle" idx="1"/>
          </p:nvPr>
        </p:nvSpPr>
        <p:spPr>
          <a:xfrm>
            <a:off x="257800" y="923225"/>
            <a:ext cx="8088300" cy="32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Important: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You can add a new hire record in Magic starting 14 days prior to the new employee's hire date or up to 7 days after the new employee's hire date. 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Preferred Email is a required field for the employee to get the New Hire Welcome Email for the Portal. Registration emails will not go out prior to the new employee’s hire date.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social security number validation on the “Search” page is done across all GIC records, if the member is/was employed by another State Agency or Municipality, you will not be able to add them. You will receive a message to use myGICLink to request forms for this employee to enroll.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Employees will have 21 days from the “date of hire” to enroll in GIC benefits. 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On-screen Show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Noto Sans Symbols</vt:lpstr>
      <vt:lpstr>Calibri</vt:lpstr>
      <vt:lpstr>Montserrat SemiBold</vt:lpstr>
      <vt:lpstr>Poppins SemiBold</vt:lpstr>
      <vt:lpstr>Montserrat Medium</vt:lpstr>
      <vt:lpstr>Montserrat</vt:lpstr>
      <vt:lpstr>Poppins</vt:lpstr>
      <vt:lpstr>Arial</vt:lpstr>
      <vt:lpstr>Simple Light</vt:lpstr>
      <vt:lpstr>Simple Light</vt:lpstr>
      <vt:lpstr>Entering New Hire Information in MAGIC  (Municipal Coordinators Only)</vt:lpstr>
      <vt:lpstr>Entering New Hire Information in MAGIC  (Municipal Coordinators Only)</vt:lpstr>
      <vt:lpstr>Entering New Hire Information in MAGIC  (Municipal Coordinators Only)</vt:lpstr>
      <vt:lpstr>Entering New Hire Information in MAGIC  (Municipal Coordinators Only)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New Hire Information in MAGIC  (Municipal Coordinators Only)</dc:title>
  <dc:creator>O'Brien, Charles E. (GIC)</dc:creator>
  <cp:lastModifiedBy>Wortman, Donna (GIC)</cp:lastModifiedBy>
  <cp:revision>1</cp:revision>
  <dcterms:modified xsi:type="dcterms:W3CDTF">2021-11-04T19:14:24Z</dcterms:modified>
</cp:coreProperties>
</file>