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723543-9A8E-40F6-BFC2-74578B4D4782}" v="3" dt="2021-04-08T16:10:29.589"/>
    <p1510:client id="{C4EB2CFE-F136-4D76-9D70-4CC45B84516E}" v="10" dt="2021-04-08T21:25:12.782"/>
    <p1510:client id="{E2376CFB-2CE5-4760-A04F-F31C17E5294A}" v="1" dt="2021-04-09T14:19:12.7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 Michelle (DPH)" userId="3afdc34b-dadf-4ab5-ad26-84f6332c48e3" providerId="ADAL" clId="{C4EB2CFE-F136-4D76-9D70-4CC45B84516E}"/>
    <pc:docChg chg="custSel modSld">
      <pc:chgData name="Reid, Michelle (DPH)" userId="3afdc34b-dadf-4ab5-ad26-84f6332c48e3" providerId="ADAL" clId="{C4EB2CFE-F136-4D76-9D70-4CC45B84516E}" dt="2021-04-08T21:46:51.255" v="9"/>
      <pc:docMkLst>
        <pc:docMk/>
      </pc:docMkLst>
      <pc:sldChg chg="modSp mod">
        <pc:chgData name="Reid, Michelle (DPH)" userId="3afdc34b-dadf-4ab5-ad26-84f6332c48e3" providerId="ADAL" clId="{C4EB2CFE-F136-4D76-9D70-4CC45B84516E}" dt="2021-04-08T21:22:03.206" v="1" actId="13926"/>
        <pc:sldMkLst>
          <pc:docMk/>
          <pc:sldMk cId="3437272428" sldId="266"/>
        </pc:sldMkLst>
        <pc:spChg chg="mod">
          <ac:chgData name="Reid, Michelle (DPH)" userId="3afdc34b-dadf-4ab5-ad26-84f6332c48e3" providerId="ADAL" clId="{C4EB2CFE-F136-4D76-9D70-4CC45B84516E}" dt="2021-04-08T21:22:03.206" v="1" actId="13926"/>
          <ac:spMkLst>
            <pc:docMk/>
            <pc:sldMk cId="3437272428" sldId="266"/>
            <ac:spMk id="3" creationId="{ED7907DD-4508-46A8-B98F-0FDEF5ED0337}"/>
          </ac:spMkLst>
        </pc:spChg>
      </pc:sldChg>
      <pc:sldChg chg="modSp mod">
        <pc:chgData name="Reid, Michelle (DPH)" userId="3afdc34b-dadf-4ab5-ad26-84f6332c48e3" providerId="ADAL" clId="{C4EB2CFE-F136-4D76-9D70-4CC45B84516E}" dt="2021-04-08T21:44:58.672" v="8"/>
        <pc:sldMkLst>
          <pc:docMk/>
          <pc:sldMk cId="2692492634" sldId="268"/>
        </pc:sldMkLst>
        <pc:graphicFrameChg chg="modGraphic">
          <ac:chgData name="Reid, Michelle (DPH)" userId="3afdc34b-dadf-4ab5-ad26-84f6332c48e3" providerId="ADAL" clId="{C4EB2CFE-F136-4D76-9D70-4CC45B84516E}" dt="2021-04-08T21:44:58.672" v="8"/>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C4EB2CFE-F136-4D76-9D70-4CC45B84516E}" dt="2021-04-08T21:21:51.776" v="0" actId="13926"/>
        <pc:sldMkLst>
          <pc:docMk/>
          <pc:sldMk cId="2887077757" sldId="292"/>
        </pc:sldMkLst>
        <pc:spChg chg="mod">
          <ac:chgData name="Reid, Michelle (DPH)" userId="3afdc34b-dadf-4ab5-ad26-84f6332c48e3" providerId="ADAL" clId="{C4EB2CFE-F136-4D76-9D70-4CC45B84516E}" dt="2021-04-08T21:21:51.776" v="0" actId="13926"/>
          <ac:spMkLst>
            <pc:docMk/>
            <pc:sldMk cId="2887077757" sldId="292"/>
            <ac:spMk id="6" creationId="{1969D6DE-8958-4FC5-99C7-55A7F881A900}"/>
          </ac:spMkLst>
        </pc:spChg>
      </pc:sldChg>
      <pc:sldChg chg="modSp mod">
        <pc:chgData name="Reid, Michelle (DPH)" userId="3afdc34b-dadf-4ab5-ad26-84f6332c48e3" providerId="ADAL" clId="{C4EB2CFE-F136-4D76-9D70-4CC45B84516E}" dt="2021-04-08T21:28:42.709" v="7" actId="403"/>
        <pc:sldMkLst>
          <pc:docMk/>
          <pc:sldMk cId="1302456838" sldId="293"/>
        </pc:sldMkLst>
        <pc:spChg chg="mod">
          <ac:chgData name="Reid, Michelle (DPH)" userId="3afdc34b-dadf-4ab5-ad26-84f6332c48e3" providerId="ADAL" clId="{C4EB2CFE-F136-4D76-9D70-4CC45B84516E}" dt="2021-04-08T21:28:42.709" v="7" actId="403"/>
          <ac:spMkLst>
            <pc:docMk/>
            <pc:sldMk cId="1302456838" sldId="293"/>
            <ac:spMk id="3" creationId="{9771FB98-A3F6-48A1-A7B3-619C66E7F61A}"/>
          </ac:spMkLst>
        </pc:spChg>
      </pc:sldChg>
      <pc:sldChg chg="modSp mod">
        <pc:chgData name="Reid, Michelle (DPH)" userId="3afdc34b-dadf-4ab5-ad26-84f6332c48e3" providerId="ADAL" clId="{C4EB2CFE-F136-4D76-9D70-4CC45B84516E}" dt="2021-04-08T21:46:51.255" v="9"/>
        <pc:sldMkLst>
          <pc:docMk/>
          <pc:sldMk cId="638870137" sldId="294"/>
        </pc:sldMkLst>
        <pc:graphicFrameChg chg="modGraphic">
          <ac:chgData name="Reid, Michelle (DPH)" userId="3afdc34b-dadf-4ab5-ad26-84f6332c48e3" providerId="ADAL" clId="{C4EB2CFE-F136-4D76-9D70-4CC45B84516E}" dt="2021-04-08T21:46:51.255" v="9"/>
          <ac:graphicFrameMkLst>
            <pc:docMk/>
            <pc:sldMk cId="638870137" sldId="294"/>
            <ac:graphicFrameMk id="5" creationId="{A7DF9D62-E3BE-4E6C-93D2-9B56ACF2148B}"/>
          </ac:graphicFrameMkLst>
        </pc:graphicFrameChg>
      </pc:sldChg>
      <pc:sldChg chg="modSp mod">
        <pc:chgData name="Reid, Michelle (DPH)" userId="3afdc34b-dadf-4ab5-ad26-84f6332c48e3" providerId="ADAL" clId="{C4EB2CFE-F136-4D76-9D70-4CC45B84516E}" dt="2021-04-08T21:25:12.782" v="5" actId="3064"/>
        <pc:sldMkLst>
          <pc:docMk/>
          <pc:sldMk cId="310562512" sldId="295"/>
        </pc:sldMkLst>
        <pc:graphicFrameChg chg="modGraphic">
          <ac:chgData name="Reid, Michelle (DPH)" userId="3afdc34b-dadf-4ab5-ad26-84f6332c48e3" providerId="ADAL" clId="{C4EB2CFE-F136-4D76-9D70-4CC45B84516E}" dt="2021-04-08T21:25:12.782" v="5" actId="3064"/>
          <ac:graphicFrameMkLst>
            <pc:docMk/>
            <pc:sldMk cId="310562512" sldId="295"/>
            <ac:graphicFrameMk id="7" creationId="{605E144A-8B73-4509-B5A1-46BDBC416354}"/>
          </ac:graphicFrameMkLst>
        </pc:graphicFrameChg>
      </pc:sldChg>
    </pc:docChg>
  </pc:docChgLst>
  <pc:docChgLst>
    <pc:chgData name="Coq, Arielle T (DPH)" userId="4aac495c-e6bc-4871-991b-5cbd029c71f4" providerId="ADAL" clId="{E2376CFB-2CE5-4760-A04F-F31C17E5294A}"/>
    <pc:docChg chg="modSld">
      <pc:chgData name="Coq, Arielle T (DPH)" userId="4aac495c-e6bc-4871-991b-5cbd029c71f4" providerId="ADAL" clId="{E2376CFB-2CE5-4760-A04F-F31C17E5294A}" dt="2021-04-09T14:19:16.528" v="1" actId="1076"/>
      <pc:docMkLst>
        <pc:docMk/>
      </pc:docMkLst>
      <pc:sldChg chg="addSp modSp mod">
        <pc:chgData name="Coq, Arielle T (DPH)" userId="4aac495c-e6bc-4871-991b-5cbd029c71f4" providerId="ADAL" clId="{E2376CFB-2CE5-4760-A04F-F31C17E5294A}" dt="2021-04-09T14:19:16.528" v="1" actId="1076"/>
        <pc:sldMkLst>
          <pc:docMk/>
          <pc:sldMk cId="1776995749" sldId="274"/>
        </pc:sldMkLst>
        <pc:graphicFrameChg chg="add mod">
          <ac:chgData name="Coq, Arielle T (DPH)" userId="4aac495c-e6bc-4871-991b-5cbd029c71f4" providerId="ADAL" clId="{E2376CFB-2CE5-4760-A04F-F31C17E5294A}" dt="2021-04-09T14:19:16.528" v="1" actId="1076"/>
          <ac:graphicFrameMkLst>
            <pc:docMk/>
            <pc:sldMk cId="1776995749" sldId="274"/>
            <ac:graphicFrameMk id="2" creationId="{275292DE-34B9-4D67-BDD9-77C2B5D5D781}"/>
          </ac:graphicFrameMkLst>
        </pc:graphicFrameChg>
      </pc:sldChg>
    </pc:docChg>
  </pc:docChgLst>
  <pc:docChgLst>
    <pc:chgData name="Walsh, Renee (DPH)" userId="S::renee.walsh@mass.gov::765e1f1d-1214-4c70-9985-3b2cff859230" providerId="AD" clId="Web-{AE723543-9A8E-40F6-BFC2-74578B4D4782}"/>
    <pc:docChg chg="modSld">
      <pc:chgData name="Walsh, Renee (DPH)" userId="S::renee.walsh@mass.gov::765e1f1d-1214-4c70-9985-3b2cff859230" providerId="AD" clId="Web-{AE723543-9A8E-40F6-BFC2-74578B4D4782}" dt="2021-04-08T16:10:29.589" v="1"/>
      <pc:docMkLst>
        <pc:docMk/>
      </pc:docMkLst>
      <pc:sldChg chg="modSp">
        <pc:chgData name="Walsh, Renee (DPH)" userId="S::renee.walsh@mass.gov::765e1f1d-1214-4c70-9985-3b2cff859230" providerId="AD" clId="Web-{AE723543-9A8E-40F6-BFC2-74578B4D4782}" dt="2021-04-08T16:10:18.089" v="0"/>
        <pc:sldMkLst>
          <pc:docMk/>
          <pc:sldMk cId="2692492634" sldId="268"/>
        </pc:sldMkLst>
        <pc:graphicFrameChg chg="modGraphic">
          <ac:chgData name="Walsh, Renee (DPH)" userId="S::renee.walsh@mass.gov::765e1f1d-1214-4c70-9985-3b2cff859230" providerId="AD" clId="Web-{AE723543-9A8E-40F6-BFC2-74578B4D4782}" dt="2021-04-08T16:10:18.089" v="0"/>
          <ac:graphicFrameMkLst>
            <pc:docMk/>
            <pc:sldMk cId="2692492634" sldId="268"/>
            <ac:graphicFrameMk id="11" creationId="{92744045-DF14-4CCE-BA71-9B1B7F3FC193}"/>
          </ac:graphicFrameMkLst>
        </pc:graphicFrameChg>
      </pc:sldChg>
      <pc:sldChg chg="modSp">
        <pc:chgData name="Walsh, Renee (DPH)" userId="S::renee.walsh@mass.gov::765e1f1d-1214-4c70-9985-3b2cff859230" providerId="AD" clId="Web-{AE723543-9A8E-40F6-BFC2-74578B4D4782}" dt="2021-04-08T16:10:29.589" v="1"/>
        <pc:sldMkLst>
          <pc:docMk/>
          <pc:sldMk cId="638870137" sldId="294"/>
        </pc:sldMkLst>
        <pc:graphicFrameChg chg="modGraphic">
          <ac:chgData name="Walsh, Renee (DPH)" userId="S::renee.walsh@mass.gov::765e1f1d-1214-4c70-9985-3b2cff859230" providerId="AD" clId="Web-{AE723543-9A8E-40F6-BFC2-74578B4D4782}" dt="2021-04-08T16:10:29.589" v="1"/>
          <ac:graphicFrameMkLst>
            <pc:docMk/>
            <pc:sldMk cId="638870137" sldId="294"/>
            <ac:graphicFrameMk id="5" creationId="{A7DF9D62-E3BE-4E6C-93D2-9B56ACF2148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004" y="2018945"/>
            <a:ext cx="10337562" cy="2820110"/>
          </a:xfrm>
        </p:spPr>
        <p:txBody>
          <a:bodyPr/>
          <a:lstStyle/>
          <a:p>
            <a:pPr algn="ctr"/>
            <a:r>
              <a:rPr lang="en-US" sz="6000" dirty="0"/>
              <a:t>Vaccination Data Report</a:t>
            </a:r>
            <a:br>
              <a:rPr lang="en-US" sz="6000" dirty="0"/>
            </a:br>
            <a:r>
              <a:rPr lang="en-US" sz="6000" dirty="0"/>
              <a:t>Malden</a:t>
            </a:r>
            <a:br>
              <a:rPr lang="en-US" sz="6000" dirty="0"/>
            </a:br>
            <a:r>
              <a:rPr lang="en-US" dirty="0"/>
              <a:t>4/9/2021</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dirty="0">
                <a:latin typeface="Calibri"/>
              </a:rPr>
              <a:t>Anyone who has received only the 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552930489"/>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 Group </a:t>
            </a:r>
            <a:r>
              <a:rPr lang="en-US" dirty="0">
                <a:solidFill>
                  <a:srgbClr val="0F1C32"/>
                </a:solidFill>
                <a:latin typeface="Calibri"/>
              </a:rPr>
              <a:t>who are</a:t>
            </a:r>
            <a:r>
              <a:rPr lang="en-US" b="1" dirty="0">
                <a:solidFill>
                  <a:srgbClr val="0F1C32"/>
                </a:solidFill>
                <a:latin typeface="Calibri"/>
              </a:rPr>
              <a:t> partially vaccinated</a:t>
            </a:r>
            <a:r>
              <a:rPr lang="en-US"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14.7</a:t>
            </a:r>
            <a:r>
              <a:rPr lang="en-US" b="1" dirty="0">
                <a:solidFill>
                  <a:srgbClr val="5B9BD5">
                    <a:lumMod val="75000"/>
                  </a:srgbClr>
                </a:solidFill>
                <a:latin typeface="Calibri"/>
              </a:rPr>
              <a:t>% </a:t>
            </a:r>
            <a:r>
              <a:rPr lang="en-US"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24.0</a:t>
            </a:r>
            <a:r>
              <a:rPr lang="en-US" b="1" dirty="0">
                <a:solidFill>
                  <a:srgbClr val="5B9BD5">
                    <a:lumMod val="75000"/>
                  </a:srgbClr>
                </a:solidFill>
                <a:latin typeface="Calibri"/>
              </a:rPr>
              <a:t>% </a:t>
            </a:r>
            <a:r>
              <a:rPr lang="en-US"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13.8</a:t>
            </a:r>
            <a:r>
              <a:rPr lang="en-US" b="1" dirty="0">
                <a:solidFill>
                  <a:srgbClr val="5B9BD5">
                    <a:lumMod val="75000"/>
                  </a:srgbClr>
                </a:solidFill>
                <a:latin typeface="Calibri"/>
              </a:rPr>
              <a:t>%</a:t>
            </a:r>
            <a:r>
              <a:rPr lang="en-US" b="1" dirty="0">
                <a:solidFill>
                  <a:srgbClr val="0F1C32"/>
                </a:solidFill>
                <a:latin typeface="Calibri"/>
              </a:rPr>
              <a:t> for ages 75+</a:t>
            </a: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Malden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Malden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15.5</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207183711"/>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dirty="0">
                          <a:solidFill>
                            <a:srgbClr val="0F1C32"/>
                          </a:solidFill>
                          <a:latin typeface="+mn-l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5,116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4,518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6955529"/>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dirty="0">
                          <a:solidFill>
                            <a:srgbClr val="0F1C32"/>
                          </a:solidFill>
                          <a:latin typeface="+mn-lt"/>
                        </a:rPr>
                        <a:t>Malden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dirty="0">
                <a:latin typeface="Calibri"/>
              </a:rPr>
              <a:t>Anyone who has received the 2</a:t>
            </a:r>
            <a:r>
              <a:rPr lang="en-US" sz="2000" baseline="30000" dirty="0">
                <a:latin typeface="Calibri"/>
              </a:rPr>
              <a:t>nd</a:t>
            </a:r>
            <a:r>
              <a:rPr lang="en-US" sz="2000" dirty="0">
                <a:latin typeface="Calibri"/>
              </a:rPr>
              <a:t> dose of </a:t>
            </a:r>
            <a:r>
              <a:rPr lang="en-US" sz="2000" dirty="0" err="1">
                <a:latin typeface="Calibri"/>
              </a:rPr>
              <a:t>Moderna</a:t>
            </a:r>
            <a:r>
              <a:rPr lang="en-US" sz="2000" dirty="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Malden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14.5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56.3</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69.8</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810812085"/>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7,326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52.9%</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22.6</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478128938"/>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dirty="0">
                          <a:solidFill>
                            <a:srgbClr val="0F1C32"/>
                          </a:solidFill>
                          <a:latin typeface="+mn-lt"/>
                        </a:rPr>
                        <a:t>Malden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5,754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3135622122"/>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rgbClr val="0F1C32"/>
                          </a:solidFill>
                          <a:latin typeface="+mn-l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7,247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Malden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72406829"/>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Malden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275292DE-34B9-4D67-BDD9-77C2B5D5D781}"/>
              </a:ext>
            </a:extLst>
          </p:cNvPr>
          <p:cNvGraphicFramePr>
            <a:graphicFrameLocks noGrp="1"/>
          </p:cNvGraphicFramePr>
          <p:nvPr>
            <p:extLst>
              <p:ext uri="{D42A27DB-BD31-4B8C-83A1-F6EECF244321}">
                <p14:modId xmlns:p14="http://schemas.microsoft.com/office/powerpoint/2010/main" val="2264167523"/>
              </p:ext>
            </p:extLst>
          </p:nvPr>
        </p:nvGraphicFramePr>
        <p:xfrm>
          <a:off x="4376610" y="1063321"/>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Malden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Malden</a:t>
            </a:r>
            <a:r>
              <a:rPr lang="en-US" sz="2800" dirty="0"/>
              <a:t> </a:t>
            </a:r>
            <a:r>
              <a:rPr lang="en-US" sz="2000" b="1" dirty="0"/>
              <a:t>and whether they have met or exceeded the statewide rate</a:t>
            </a:r>
          </a:p>
          <a:p>
            <a:pPr marL="457200" indent="-457200">
              <a:spcBef>
                <a:spcPts val="600"/>
              </a:spcBef>
              <a:spcAft>
                <a:spcPts val="600"/>
              </a:spcAft>
              <a:buFont typeface="+mj-lt"/>
              <a:buAutoNum type="arabicPeriod"/>
            </a:pPr>
            <a:r>
              <a:rPr lang="en-US" sz="2000" b="1" dirty="0"/>
              <a:t>The percentage of Malden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Malden</a:t>
            </a:r>
            <a:r>
              <a:rPr lang="en-US" sz="2800" dirty="0"/>
              <a:t> </a:t>
            </a:r>
            <a:r>
              <a:rPr lang="en-US" sz="2000" b="1" dirty="0"/>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Malden</a:t>
            </a:r>
            <a:r>
              <a:rPr lang="en-US" sz="2800" dirty="0"/>
              <a:t> </a:t>
            </a:r>
            <a:r>
              <a:rPr lang="en-US" sz="2000" b="1" dirty="0"/>
              <a:t>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915529254"/>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dirty="0">
                          <a:solidFill>
                            <a:srgbClr val="0F1C32"/>
                          </a:solidFill>
                          <a:latin typeface="+mn-lt"/>
                        </a:rPr>
                        <a:t>Malden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67,654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26,025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Malden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t>Malden </a:t>
            </a:r>
            <a:r>
              <a:rPr lang="en-US" sz="2400" dirty="0">
                <a:latin typeface="Segoe UI" panose="020B0502040204020203" pitchFamily="34" charset="0"/>
              </a:rPr>
              <a:t>Compared to Statewide as of 4/7/2021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093279239"/>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a:solidFill>
                            <a:schemeClr val="tx1"/>
                          </a:solidFill>
                          <a:effectLst/>
                          <a:latin typeface="+mn-lt"/>
                        </a:rPr>
                        <a:t>Community</a:t>
                      </a:r>
                    </a:p>
                    <a:p>
                      <a:pPr marL="0" marR="0" algn="ctr">
                        <a:spcBef>
                          <a:spcPts val="0"/>
                        </a:spcBef>
                        <a:spcAft>
                          <a:spcPts val="0"/>
                        </a:spcAft>
                      </a:pPr>
                      <a:endParaRPr lang="en-US" sz="1600" u="sng"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dirty="0">
                          <a:solidFill>
                            <a:schemeClr val="tx1"/>
                          </a:solidFill>
                        </a:rPr>
                        <a:t>Malden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32,822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48,514.2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11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Malden</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dirty="0">
                <a:solidFill>
                  <a:prstClr val="black"/>
                </a:solidFill>
                <a:latin typeface="Calibri" panose="020F0502020204030204"/>
              </a:rPr>
              <a:t>Malden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060118617"/>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12,226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Malden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38.1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Malden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15.5</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Malden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22.6</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Malden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4/7/2021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269210252"/>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21,898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Malden Compared to Statewide as of </a:t>
            </a:r>
            <a:r>
              <a:rPr lang="en-US" sz="2000" dirty="0">
                <a:solidFill>
                  <a:schemeClr val="bg1">
                    <a:lumMod val="95000"/>
                  </a:schemeClr>
                </a:solidFill>
                <a:latin typeface="Segoe UI" panose="020B0502040204020203" pitchFamily="34" charset="0"/>
              </a:rPr>
              <a:t>4/7/2021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dirty="0">
                <a:latin typeface="Calibri"/>
              </a:rPr>
              <a:t>Anyone who has received any vaccine</a:t>
            </a:r>
            <a:r>
              <a:rPr lang="en-US" sz="2000" b="1" dirty="0">
                <a:latin typeface="Calibri"/>
              </a:rPr>
              <a:t> </a:t>
            </a:r>
            <a:r>
              <a:rPr lang="en-US" sz="2000" dirty="0">
                <a:latin typeface="Calibri"/>
              </a:rPr>
              <a:t>(1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 or Johnson &amp; Johnson vaccine</a:t>
            </a:r>
            <a:r>
              <a:rPr lang="en-US" dirty="0">
                <a:latin typeface="Calibri"/>
              </a:rPr>
              <a:t>)</a:t>
            </a:r>
            <a:endParaRPr lang="en-US" dirty="0"/>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Malden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dirty="0">
                <a:solidFill>
                  <a:srgbClr val="5B9BD5">
                    <a:lumMod val="75000"/>
                  </a:srgbClr>
                </a:solidFill>
                <a:latin typeface="Calibri"/>
              </a:rPr>
              <a:t> 29.2</a:t>
            </a:r>
            <a:r>
              <a:rPr lang="en-US" b="1" dirty="0">
                <a:solidFill>
                  <a:srgbClr val="5B9BD5">
                    <a:lumMod val="75000"/>
                  </a:srgbClr>
                </a:solidFill>
                <a:latin typeface="Calibri"/>
              </a:rPr>
              <a:t>% </a:t>
            </a:r>
            <a:r>
              <a:rPr lang="en-US" b="1" dirty="0">
                <a:solidFill>
                  <a:srgbClr val="0F1C32"/>
                </a:solidFill>
                <a:latin typeface="Calibri"/>
              </a:rPr>
              <a:t>for ages 0-64</a:t>
            </a:r>
            <a:r>
              <a:rPr lang="en-US" dirty="0">
                <a:solidFill>
                  <a:srgbClr val="0F1C32"/>
                </a:solidFill>
                <a:latin typeface="Calibri"/>
              </a:rPr>
              <a:t>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80.3% </a:t>
            </a:r>
            <a:r>
              <a:rPr lang="en-US"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83.6%</a:t>
            </a:r>
            <a:r>
              <a:rPr lang="en-US" sz="2000" b="1" dirty="0">
                <a:solidFill>
                  <a:srgbClr val="0F1C32"/>
                </a:solidFill>
                <a:latin typeface="Calibri"/>
              </a:rPr>
              <a:t> </a:t>
            </a:r>
            <a:r>
              <a:rPr lang="en-US" b="1" dirty="0">
                <a:solidFill>
                  <a:srgbClr val="0F1C32"/>
                </a:solidFill>
                <a:latin typeface="Calibri"/>
              </a:rPr>
              <a:t>for ages 75+</a:t>
            </a:r>
            <a:endParaRPr lang="en-US"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358836605"/>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15,384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75.6%</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4/7/2021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07075674"/>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dirty="0">
                          <a:solidFill>
                            <a:srgbClr val="0F1C32"/>
                          </a:solidFill>
                          <a:latin typeface="+mn-lt"/>
                        </a:rPr>
                        <a:t>Malden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9,634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822917733"/>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dirty="0">
                          <a:solidFill>
                            <a:srgbClr val="0F1C32"/>
                          </a:solidFill>
                          <a:latin typeface="+mn-lt"/>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9,451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38.1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Malden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3EEAC4-6275-42F3-926F-B42FC8760EA7}"/>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acf54e11-0fc9-471c-b6ed-0b00911b414f"/>
    <ds:schemaRef ds:uri="http://www.w3.org/XML/1998/namespace"/>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9755</TotalTime>
  <Words>3564</Words>
  <Application>Microsoft Office PowerPoint</Application>
  <PresentationFormat>Widescreen</PresentationFormat>
  <Paragraphs>758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Malden 4/9/2021</vt:lpstr>
      <vt:lpstr>Malden – Benchmarks</vt:lpstr>
      <vt:lpstr>PowerPoint Presentation</vt:lpstr>
      <vt:lpstr>Vaccine Administration </vt:lpstr>
      <vt:lpstr>Total Doses and Dose Administration Rate/100,000 Population for Malden Compared to Statewide as of 4/7/2021</vt:lpstr>
      <vt:lpstr>Count and Percentage of Population for First Dose, Partially, and Fully Vaccinated for Malden Compared to Statewide as of 4/7/2021</vt:lpstr>
      <vt:lpstr>First Dose</vt:lpstr>
      <vt:lpstr>Counts and Percentages of Population with a First Dose by Demographics for Malden Compared to Statewide as of 4/7/2021  contd.</vt:lpstr>
      <vt:lpstr>Counts and Percentages of Population with a First Dose by Demographics for Malden Compared to Statewide as of 4/7/2021 </vt:lpstr>
      <vt:lpstr>Partially vaccinated</vt:lpstr>
      <vt:lpstr>Counts and Percentages of Population Partially Vaccinated by Demographics for Malden Compared to Statewide as of 4/7/2021 contd.</vt:lpstr>
      <vt:lpstr>Counts and Percentages of Population Partially Vaccinated by Demographics for Malden Compared to Statewide as of 4/7/2021</vt:lpstr>
      <vt:lpstr>Fully vaccinated</vt:lpstr>
      <vt:lpstr>Counts and Percentages of Population Fully Vaccinated by Demographics for Malden Compared to Statewide as of 4/7/2021 contd. </vt:lpstr>
      <vt:lpstr>Counts and Percentages of Population Fully Vaccinated by Demographics for Malden Compared to Statewide as of 4/7/2021</vt:lpstr>
      <vt:lpstr>Missing Race/Ethnicity Count and Percentage of Population Vaccinated for Malden Compared to Statewide as of 4/7/2021</vt:lpstr>
      <vt:lpstr>PowerPoint Presentation</vt:lpstr>
      <vt:lpstr>COVID-19 Case Counts and Rates for 20 Prioritized Communities</vt:lpstr>
      <vt:lpstr>Background </vt:lpstr>
      <vt:lpstr> Profile of Malden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461</cp:revision>
  <dcterms:created xsi:type="dcterms:W3CDTF">2021-02-06T16:00:27Z</dcterms:created>
  <dcterms:modified xsi:type="dcterms:W3CDTF">2021-04-09T14:19:18Z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