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3"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3"/>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FAADC"/>
    <a:srgbClr val="F7F9FD"/>
    <a:srgbClr val="F0F3FA"/>
    <a:srgbClr val="E8EEF8"/>
    <a:srgbClr val="D6DCE5"/>
    <a:srgbClr val="B4C7E7"/>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E723543-9A8E-40F6-BFC2-74578B4D4782}" v="3" dt="2021-04-08T16:10:29.589"/>
    <p1510:client id="{C4EB2CFE-F136-4D76-9D70-4CC45B84516E}" v="10" dt="2021-04-08T21:25:12.782"/>
    <p1510:client id="{E2376CFB-2CE5-4760-A04F-F31C17E5294A}" v="1" dt="2021-04-09T14:19:12.79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7" autoAdjust="0"/>
    <p:restoredTop sz="67920" autoAdjust="0"/>
  </p:normalViewPr>
  <p:slideViewPr>
    <p:cSldViewPr snapToGrid="0">
      <p:cViewPr varScale="1">
        <p:scale>
          <a:sx n="112" d="100"/>
          <a:sy n="112" d="100"/>
        </p:scale>
        <p:origin x="78" y="96"/>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eid, Michelle (DPH)" userId="3afdc34b-dadf-4ab5-ad26-84f6332c48e3" providerId="ADAL" clId="{C4EB2CFE-F136-4D76-9D70-4CC45B84516E}"/>
    <pc:docChg chg="custSel modSld">
      <pc:chgData name="Reid, Michelle (DPH)" userId="3afdc34b-dadf-4ab5-ad26-84f6332c48e3" providerId="ADAL" clId="{C4EB2CFE-F136-4D76-9D70-4CC45B84516E}" dt="2021-04-08T21:46:51.255" v="9"/>
      <pc:docMkLst>
        <pc:docMk/>
      </pc:docMkLst>
      <pc:sldChg chg="modSp mod">
        <pc:chgData name="Reid, Michelle (DPH)" userId="3afdc34b-dadf-4ab5-ad26-84f6332c48e3" providerId="ADAL" clId="{C4EB2CFE-F136-4D76-9D70-4CC45B84516E}" dt="2021-04-08T21:22:03.206" v="1" actId="13926"/>
        <pc:sldMkLst>
          <pc:docMk/>
          <pc:sldMk cId="3437272428" sldId="266"/>
        </pc:sldMkLst>
        <pc:spChg chg="mod">
          <ac:chgData name="Reid, Michelle (DPH)" userId="3afdc34b-dadf-4ab5-ad26-84f6332c48e3" providerId="ADAL" clId="{C4EB2CFE-F136-4D76-9D70-4CC45B84516E}" dt="2021-04-08T21:22:03.206" v="1" actId="13926"/>
          <ac:spMkLst>
            <pc:docMk/>
            <pc:sldMk cId="3437272428" sldId="266"/>
            <ac:spMk id="3" creationId="{ED7907DD-4508-46A8-B98F-0FDEF5ED0337}"/>
          </ac:spMkLst>
        </pc:spChg>
      </pc:sldChg>
      <pc:sldChg chg="modSp mod">
        <pc:chgData name="Reid, Michelle (DPH)" userId="3afdc34b-dadf-4ab5-ad26-84f6332c48e3" providerId="ADAL" clId="{C4EB2CFE-F136-4D76-9D70-4CC45B84516E}" dt="2021-04-08T21:44:58.672" v="8"/>
        <pc:sldMkLst>
          <pc:docMk/>
          <pc:sldMk cId="2692492634" sldId="268"/>
        </pc:sldMkLst>
        <pc:graphicFrameChg chg="modGraphic">
          <ac:chgData name="Reid, Michelle (DPH)" userId="3afdc34b-dadf-4ab5-ad26-84f6332c48e3" providerId="ADAL" clId="{C4EB2CFE-F136-4D76-9D70-4CC45B84516E}" dt="2021-04-08T21:44:58.672" v="8"/>
          <ac:graphicFrameMkLst>
            <pc:docMk/>
            <pc:sldMk cId="2692492634" sldId="268"/>
            <ac:graphicFrameMk id="11" creationId="{92744045-DF14-4CCE-BA71-9B1B7F3FC193}"/>
          </ac:graphicFrameMkLst>
        </pc:graphicFrameChg>
      </pc:sldChg>
      <pc:sldChg chg="modSp mod">
        <pc:chgData name="Reid, Michelle (DPH)" userId="3afdc34b-dadf-4ab5-ad26-84f6332c48e3" providerId="ADAL" clId="{C4EB2CFE-F136-4D76-9D70-4CC45B84516E}" dt="2021-04-08T21:21:51.776" v="0" actId="13926"/>
        <pc:sldMkLst>
          <pc:docMk/>
          <pc:sldMk cId="2887077757" sldId="292"/>
        </pc:sldMkLst>
        <pc:spChg chg="mod">
          <ac:chgData name="Reid, Michelle (DPH)" userId="3afdc34b-dadf-4ab5-ad26-84f6332c48e3" providerId="ADAL" clId="{C4EB2CFE-F136-4D76-9D70-4CC45B84516E}" dt="2021-04-08T21:21:51.776" v="0" actId="13926"/>
          <ac:spMkLst>
            <pc:docMk/>
            <pc:sldMk cId="2887077757" sldId="292"/>
            <ac:spMk id="6" creationId="{1969D6DE-8958-4FC5-99C7-55A7F881A900}"/>
          </ac:spMkLst>
        </pc:spChg>
      </pc:sldChg>
      <pc:sldChg chg="modSp mod">
        <pc:chgData name="Reid, Michelle (DPH)" userId="3afdc34b-dadf-4ab5-ad26-84f6332c48e3" providerId="ADAL" clId="{C4EB2CFE-F136-4D76-9D70-4CC45B84516E}" dt="2021-04-08T21:28:42.709" v="7" actId="403"/>
        <pc:sldMkLst>
          <pc:docMk/>
          <pc:sldMk cId="1302456838" sldId="293"/>
        </pc:sldMkLst>
        <pc:spChg chg="mod">
          <ac:chgData name="Reid, Michelle (DPH)" userId="3afdc34b-dadf-4ab5-ad26-84f6332c48e3" providerId="ADAL" clId="{C4EB2CFE-F136-4D76-9D70-4CC45B84516E}" dt="2021-04-08T21:28:42.709" v="7" actId="403"/>
          <ac:spMkLst>
            <pc:docMk/>
            <pc:sldMk cId="1302456838" sldId="293"/>
            <ac:spMk id="3" creationId="{9771FB98-A3F6-48A1-A7B3-619C66E7F61A}"/>
          </ac:spMkLst>
        </pc:spChg>
      </pc:sldChg>
      <pc:sldChg chg="modSp mod">
        <pc:chgData name="Reid, Michelle (DPH)" userId="3afdc34b-dadf-4ab5-ad26-84f6332c48e3" providerId="ADAL" clId="{C4EB2CFE-F136-4D76-9D70-4CC45B84516E}" dt="2021-04-08T21:46:51.255" v="9"/>
        <pc:sldMkLst>
          <pc:docMk/>
          <pc:sldMk cId="638870137" sldId="294"/>
        </pc:sldMkLst>
        <pc:graphicFrameChg chg="modGraphic">
          <ac:chgData name="Reid, Michelle (DPH)" userId="3afdc34b-dadf-4ab5-ad26-84f6332c48e3" providerId="ADAL" clId="{C4EB2CFE-F136-4D76-9D70-4CC45B84516E}" dt="2021-04-08T21:46:51.255" v="9"/>
          <ac:graphicFrameMkLst>
            <pc:docMk/>
            <pc:sldMk cId="638870137" sldId="294"/>
            <ac:graphicFrameMk id="5" creationId="{A7DF9D62-E3BE-4E6C-93D2-9B56ACF2148B}"/>
          </ac:graphicFrameMkLst>
        </pc:graphicFrameChg>
      </pc:sldChg>
      <pc:sldChg chg="modSp mod">
        <pc:chgData name="Reid, Michelle (DPH)" userId="3afdc34b-dadf-4ab5-ad26-84f6332c48e3" providerId="ADAL" clId="{C4EB2CFE-F136-4D76-9D70-4CC45B84516E}" dt="2021-04-08T21:25:12.782" v="5" actId="3064"/>
        <pc:sldMkLst>
          <pc:docMk/>
          <pc:sldMk cId="310562512" sldId="295"/>
        </pc:sldMkLst>
        <pc:graphicFrameChg chg="modGraphic">
          <ac:chgData name="Reid, Michelle (DPH)" userId="3afdc34b-dadf-4ab5-ad26-84f6332c48e3" providerId="ADAL" clId="{C4EB2CFE-F136-4D76-9D70-4CC45B84516E}" dt="2021-04-08T21:25:12.782" v="5" actId="3064"/>
          <ac:graphicFrameMkLst>
            <pc:docMk/>
            <pc:sldMk cId="310562512" sldId="295"/>
            <ac:graphicFrameMk id="7" creationId="{605E144A-8B73-4509-B5A1-46BDBC416354}"/>
          </ac:graphicFrameMkLst>
        </pc:graphicFrameChg>
      </pc:sldChg>
    </pc:docChg>
  </pc:docChgLst>
  <pc:docChgLst>
    <pc:chgData name="Coq, Arielle T (DPH)" userId="4aac495c-e6bc-4871-991b-5cbd029c71f4" providerId="ADAL" clId="{E2376CFB-2CE5-4760-A04F-F31C17E5294A}"/>
    <pc:docChg chg="modSld">
      <pc:chgData name="Coq, Arielle T (DPH)" userId="4aac495c-e6bc-4871-991b-5cbd029c71f4" providerId="ADAL" clId="{E2376CFB-2CE5-4760-A04F-F31C17E5294A}" dt="2021-04-09T14:19:16.528" v="1" actId="1076"/>
      <pc:docMkLst>
        <pc:docMk/>
      </pc:docMkLst>
      <pc:sldChg chg="addSp modSp mod">
        <pc:chgData name="Coq, Arielle T (DPH)" userId="4aac495c-e6bc-4871-991b-5cbd029c71f4" providerId="ADAL" clId="{E2376CFB-2CE5-4760-A04F-F31C17E5294A}" dt="2021-04-09T14:19:16.528" v="1" actId="1076"/>
        <pc:sldMkLst>
          <pc:docMk/>
          <pc:sldMk cId="1776995749" sldId="274"/>
        </pc:sldMkLst>
        <pc:graphicFrameChg chg="add mod">
          <ac:chgData name="Coq, Arielle T (DPH)" userId="4aac495c-e6bc-4871-991b-5cbd029c71f4" providerId="ADAL" clId="{E2376CFB-2CE5-4760-A04F-F31C17E5294A}" dt="2021-04-09T14:19:16.528" v="1" actId="1076"/>
          <ac:graphicFrameMkLst>
            <pc:docMk/>
            <pc:sldMk cId="1776995749" sldId="274"/>
            <ac:graphicFrameMk id="2" creationId="{275292DE-34B9-4D67-BDD9-77C2B5D5D781}"/>
          </ac:graphicFrameMkLst>
        </pc:graphicFrameChg>
      </pc:sldChg>
    </pc:docChg>
  </pc:docChgLst>
  <pc:docChgLst>
    <pc:chgData name="Walsh, Renee (DPH)" userId="S::renee.walsh@mass.gov::765e1f1d-1214-4c70-9985-3b2cff859230" providerId="AD" clId="Web-{AE723543-9A8E-40F6-BFC2-74578B4D4782}"/>
    <pc:docChg chg="modSld">
      <pc:chgData name="Walsh, Renee (DPH)" userId="S::renee.walsh@mass.gov::765e1f1d-1214-4c70-9985-3b2cff859230" providerId="AD" clId="Web-{AE723543-9A8E-40F6-BFC2-74578B4D4782}" dt="2021-04-08T16:10:29.589" v="1"/>
      <pc:docMkLst>
        <pc:docMk/>
      </pc:docMkLst>
      <pc:sldChg chg="modSp">
        <pc:chgData name="Walsh, Renee (DPH)" userId="S::renee.walsh@mass.gov::765e1f1d-1214-4c70-9985-3b2cff859230" providerId="AD" clId="Web-{AE723543-9A8E-40F6-BFC2-74578B4D4782}" dt="2021-04-08T16:10:18.089" v="0"/>
        <pc:sldMkLst>
          <pc:docMk/>
          <pc:sldMk cId="2692492634" sldId="268"/>
        </pc:sldMkLst>
        <pc:graphicFrameChg chg="modGraphic">
          <ac:chgData name="Walsh, Renee (DPH)" userId="S::renee.walsh@mass.gov::765e1f1d-1214-4c70-9985-3b2cff859230" providerId="AD" clId="Web-{AE723543-9A8E-40F6-BFC2-74578B4D4782}" dt="2021-04-08T16:10:18.089" v="0"/>
          <ac:graphicFrameMkLst>
            <pc:docMk/>
            <pc:sldMk cId="2692492634" sldId="268"/>
            <ac:graphicFrameMk id="11" creationId="{92744045-DF14-4CCE-BA71-9B1B7F3FC193}"/>
          </ac:graphicFrameMkLst>
        </pc:graphicFrameChg>
      </pc:sldChg>
      <pc:sldChg chg="modSp">
        <pc:chgData name="Walsh, Renee (DPH)" userId="S::renee.walsh@mass.gov::765e1f1d-1214-4c70-9985-3b2cff859230" providerId="AD" clId="Web-{AE723543-9A8E-40F6-BFC2-74578B4D4782}" dt="2021-04-08T16:10:29.589" v="1"/>
        <pc:sldMkLst>
          <pc:docMk/>
          <pc:sldMk cId="638870137" sldId="294"/>
        </pc:sldMkLst>
        <pc:graphicFrameChg chg="modGraphic">
          <ac:chgData name="Walsh, Renee (DPH)" userId="S::renee.walsh@mass.gov::765e1f1d-1214-4c70-9985-3b2cff859230" providerId="AD" clId="Web-{AE723543-9A8E-40F6-BFC2-74578B4D4782}" dt="2021-04-08T16:10:29.589" v="1"/>
          <ac:graphicFrameMkLst>
            <pc:docMk/>
            <pc:sldMk cId="638870137" sldId="294"/>
            <ac:graphicFrameMk id="5" creationId="{A7DF9D62-E3BE-4E6C-93D2-9B56ACF2148B}"/>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4/9/2021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4/9/2021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3004" y="2018945"/>
            <a:ext cx="10337562" cy="2820110"/>
          </a:xfrm>
        </p:spPr>
        <p:txBody>
          <a:bodyPr/>
          <a:lstStyle/>
          <a:p>
            <a:pPr algn="ctr"/>
            <a:r>
              <a:rPr lang="en-US" sz="6000" dirty="0"/>
              <a:t>Vaccination Data Report</a:t>
            </a:r>
            <a:br>
              <a:rPr lang="en-US" sz="6000" dirty="0"/>
            </a:br>
            <a:r>
              <a:rPr lang="en-US" sz="6000" dirty="0"/>
              <a:t>Malden</a:t>
            </a:r>
            <a:br>
              <a:rPr lang="en-US" sz="6000" dirty="0"/>
            </a:br>
            <a:r>
              <a:rPr lang="en-US" dirty="0"/>
              <a:t>4/9/2021</a:t>
            </a:r>
            <a:endParaRPr lang="en-US" sz="6000"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indent="0">
              <a:buNone/>
            </a:pPr>
            <a:r>
              <a:rPr lang="en-US" sz="2000" dirty="0">
                <a:latin typeface="Calibri"/>
              </a:rPr>
              <a:t>Anyone who has received only the 1</a:t>
            </a:r>
            <a:r>
              <a:rPr lang="en-US" sz="2000" baseline="30000" dirty="0">
                <a:latin typeface="Calibri"/>
              </a:rPr>
              <a:t>st</a:t>
            </a:r>
            <a:r>
              <a:rPr lang="en-US" sz="2000" dirty="0">
                <a:latin typeface="Calibri"/>
              </a:rPr>
              <a:t> dose of </a:t>
            </a:r>
            <a:r>
              <a:rPr lang="en-US" sz="2000" dirty="0" err="1">
                <a:latin typeface="Calibri"/>
              </a:rPr>
              <a:t>Moderna</a:t>
            </a:r>
            <a:r>
              <a:rPr lang="en-US" sz="2000" dirty="0">
                <a:latin typeface="Calibri"/>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3552930489"/>
              </p:ext>
            </p:extLst>
          </p:nvPr>
        </p:nvGraphicFramePr>
        <p:xfrm>
          <a:off x="1125196" y="3626612"/>
          <a:ext cx="9341539"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539934">
                  <a:extLst>
                    <a:ext uri="{9D8B030D-6E8A-4147-A177-3AD203B41FA5}">
                      <a16:colId xmlns:a16="http://schemas.microsoft.com/office/drawing/2014/main" val="256912673"/>
                    </a:ext>
                  </a:extLst>
                </a:gridCol>
                <a:gridCol w="1160324">
                  <a:extLst>
                    <a:ext uri="{9D8B030D-6E8A-4147-A177-3AD203B41FA5}">
                      <a16:colId xmlns:a16="http://schemas.microsoft.com/office/drawing/2014/main" val="2034002232"/>
                    </a:ext>
                  </a:extLst>
                </a:gridCol>
                <a:gridCol w="1582876">
                  <a:extLst>
                    <a:ext uri="{9D8B030D-6E8A-4147-A177-3AD203B41FA5}">
                      <a16:colId xmlns:a16="http://schemas.microsoft.com/office/drawing/2014/main" val="1684142048"/>
                    </a:ext>
                  </a:extLst>
                </a:gridCol>
                <a:gridCol w="1212397">
                  <a:extLst>
                    <a:ext uri="{9D8B030D-6E8A-4147-A177-3AD203B41FA5}">
                      <a16:colId xmlns:a16="http://schemas.microsoft.com/office/drawing/2014/main" val="347171472"/>
                    </a:ext>
                  </a:extLst>
                </a:gridCol>
                <a:gridCol w="1340932">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dirty="0">
                          <a:solidFill>
                            <a:srgbClr val="0F1C32"/>
                          </a:solidFill>
                          <a:latin typeface="+mn-lt"/>
                        </a:rPr>
                        <a:t>Malden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8,058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22.6%</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850,648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163,762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24.0%</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68,101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419316" y="1179788"/>
            <a:ext cx="11952146" cy="2446824"/>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 Group </a:t>
            </a:r>
            <a:r>
              <a:rPr lang="en-US" dirty="0">
                <a:solidFill>
                  <a:srgbClr val="0F1C32"/>
                </a:solidFill>
                <a:latin typeface="Calibri"/>
              </a:rPr>
              <a:t>who are</a:t>
            </a:r>
            <a:r>
              <a:rPr lang="en-US" b="1" dirty="0">
                <a:solidFill>
                  <a:srgbClr val="0F1C32"/>
                </a:solidFill>
                <a:latin typeface="Calibri"/>
              </a:rPr>
              <a:t> partially vaccinated</a:t>
            </a:r>
            <a:r>
              <a:rPr lang="en-US" dirty="0">
                <a:solidFill>
                  <a:srgbClr val="0F1C32"/>
                </a:solidFill>
                <a:latin typeface="Calibri"/>
              </a:rPr>
              <a:t> and whether they have met or exceeded the statewide age-specific group average of:</a:t>
            </a:r>
          </a:p>
          <a:p>
            <a:pPr marL="1657350" lvl="3" indent="-285750">
              <a:buFont typeface="Arial" panose="020B0604020202020204" pitchFamily="34" charset="0"/>
              <a:buChar char="•"/>
            </a:pPr>
            <a:r>
              <a:rPr lang="en-US" sz="2000" b="1" dirty="0">
                <a:solidFill>
                  <a:srgbClr val="5B9BD5">
                    <a:lumMod val="75000"/>
                  </a:srgbClr>
                </a:solidFill>
                <a:latin typeface="Calibri"/>
              </a:rPr>
              <a:t>14.7</a:t>
            </a:r>
            <a:r>
              <a:rPr lang="en-US" b="1" dirty="0">
                <a:solidFill>
                  <a:srgbClr val="5B9BD5">
                    <a:lumMod val="75000"/>
                  </a:srgbClr>
                </a:solidFill>
                <a:latin typeface="Calibri"/>
              </a:rPr>
              <a:t>% </a:t>
            </a:r>
            <a:r>
              <a:rPr lang="en-US" b="1" dirty="0">
                <a:solidFill>
                  <a:srgbClr val="0F1C32"/>
                </a:solidFill>
                <a:latin typeface="Calibri"/>
              </a:rPr>
              <a:t>for ages 0-64</a:t>
            </a:r>
          </a:p>
          <a:p>
            <a:pPr marL="1657350" lvl="3" indent="-285750">
              <a:buFont typeface="Arial" panose="020B0604020202020204" pitchFamily="34" charset="0"/>
              <a:buChar char="•"/>
            </a:pPr>
            <a:r>
              <a:rPr lang="en-US" sz="2000" b="1" dirty="0">
                <a:solidFill>
                  <a:srgbClr val="5B9BD5">
                    <a:lumMod val="75000"/>
                  </a:srgbClr>
                </a:solidFill>
                <a:latin typeface="Calibri"/>
              </a:rPr>
              <a:t>24.0</a:t>
            </a:r>
            <a:r>
              <a:rPr lang="en-US" b="1" dirty="0">
                <a:solidFill>
                  <a:srgbClr val="5B9BD5">
                    <a:lumMod val="75000"/>
                  </a:srgbClr>
                </a:solidFill>
                <a:latin typeface="Calibri"/>
              </a:rPr>
              <a:t>% </a:t>
            </a:r>
            <a:r>
              <a:rPr lang="en-US" b="1" dirty="0">
                <a:solidFill>
                  <a:srgbClr val="0F1C32"/>
                </a:solidFill>
                <a:latin typeface="Calibri"/>
              </a:rPr>
              <a:t>for ages 65-74</a:t>
            </a:r>
          </a:p>
          <a:p>
            <a:pPr marL="1657350" lvl="3" indent="-285750">
              <a:buFont typeface="Arial" panose="020B0604020202020204" pitchFamily="34" charset="0"/>
              <a:buChar char="•"/>
            </a:pPr>
            <a:r>
              <a:rPr lang="en-US" sz="2000" b="1" dirty="0">
                <a:solidFill>
                  <a:srgbClr val="5B9BD5">
                    <a:lumMod val="75000"/>
                  </a:srgbClr>
                </a:solidFill>
                <a:latin typeface="Calibri"/>
              </a:rPr>
              <a:t>13.8</a:t>
            </a:r>
            <a:r>
              <a:rPr lang="en-US" b="1" dirty="0">
                <a:solidFill>
                  <a:srgbClr val="5B9BD5">
                    <a:lumMod val="75000"/>
                  </a:srgbClr>
                </a:solidFill>
                <a:latin typeface="Calibri"/>
              </a:rPr>
              <a:t>%</a:t>
            </a:r>
            <a:r>
              <a:rPr lang="en-US" b="1" dirty="0">
                <a:solidFill>
                  <a:srgbClr val="0F1C32"/>
                </a:solidFill>
                <a:latin typeface="Calibri"/>
              </a:rPr>
              <a:t> for ages 75+</a:t>
            </a: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spcBef>
                <a:spcPts val="600"/>
              </a:spcBef>
              <a:spcAft>
                <a:spcPts val="600"/>
              </a:spcAft>
            </a:pPr>
            <a:endParaRPr lang="en-US" sz="1600" dirty="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Malden Compared to Statewide as of 4/7/2021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0" y="5784992"/>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Malden Compared to Statewide as of 4/7/2021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85104"/>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15.5</a:t>
            </a:r>
            <a:r>
              <a:rPr lang="en-US" b="1" dirty="0">
                <a:solidFill>
                  <a:srgbClr val="5B9BD5">
                    <a:lumMod val="75000"/>
                  </a:srgbClr>
                </a:solidFill>
                <a:latin typeface="Calibri"/>
              </a:rPr>
              <a:t>%</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3207183711"/>
              </p:ext>
            </p:extLst>
          </p:nvPr>
        </p:nvGraphicFramePr>
        <p:xfrm>
          <a:off x="6002403" y="1210543"/>
          <a:ext cx="5951871" cy="1459969"/>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1926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1040">
                <a:tc>
                  <a:txBody>
                    <a:bodyPr/>
                    <a:lstStyle/>
                    <a:p>
                      <a:pPr marL="0" marR="0" algn="ctr">
                        <a:spcBef>
                          <a:spcPts val="0"/>
                        </a:spcBef>
                        <a:spcAft>
                          <a:spcPts val="0"/>
                        </a:spcAft>
                      </a:pPr>
                      <a:r>
                        <a:rPr lang="en-US" sz="1200" dirty="0">
                          <a:solidFill>
                            <a:srgbClr val="0F1C32"/>
                          </a:solidFill>
                          <a:latin typeface="+mn-lt"/>
                        </a:rPr>
                        <a:t>Malden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5,116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4,518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578,653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487,337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16,521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56955529"/>
              </p:ext>
            </p:extLst>
          </p:nvPr>
        </p:nvGraphicFramePr>
        <p:xfrm>
          <a:off x="764920" y="3668135"/>
          <a:ext cx="11189354" cy="1384780"/>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4218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08409">
                <a:tc>
                  <a:txBody>
                    <a:bodyPr/>
                    <a:lstStyle/>
                    <a:p>
                      <a:pPr marL="0" marR="0" algn="ctr">
                        <a:spcBef>
                          <a:spcPts val="0"/>
                        </a:spcBef>
                        <a:spcAft>
                          <a:spcPts val="0"/>
                        </a:spcAft>
                      </a:pPr>
                      <a:r>
                        <a:rPr lang="en-US" sz="1300" dirty="0">
                          <a:solidFill>
                            <a:srgbClr val="0F1C32"/>
                          </a:solidFill>
                          <a:latin typeface="+mn-lt"/>
                        </a:rPr>
                        <a:t>Malden</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866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3,880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64,253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52,057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80,267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19,747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752,114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40,414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8B6F1343-82D6-479B-A0E2-C8041536BE5F}"/>
              </a:ext>
            </a:extLst>
          </p:cNvPr>
          <p:cNvSpPr txBox="1"/>
          <p:nvPr/>
        </p:nvSpPr>
        <p:spPr>
          <a:xfrm>
            <a:off x="0" y="5566493"/>
            <a:ext cx="12089822" cy="95410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Missing Data can be found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r>
              <a:rPr lang="en-US" sz="2000" dirty="0">
                <a:latin typeface="Calibri"/>
              </a:rPr>
              <a:t>Anyone who has received the 2</a:t>
            </a:r>
            <a:r>
              <a:rPr lang="en-US" sz="2000" baseline="30000" dirty="0">
                <a:latin typeface="Calibri"/>
              </a:rPr>
              <a:t>nd</a:t>
            </a:r>
            <a:r>
              <a:rPr lang="en-US" sz="2000" dirty="0">
                <a:latin typeface="Calibri"/>
              </a:rPr>
              <a:t> dose of </a:t>
            </a:r>
            <a:r>
              <a:rPr lang="en-US" sz="2000" dirty="0" err="1">
                <a:latin typeface="Calibri"/>
              </a:rPr>
              <a:t>Moderna</a:t>
            </a:r>
            <a:r>
              <a:rPr lang="en-US" sz="2000" dirty="0">
                <a:latin typeface="Calibri"/>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Malden Compared to Statewide as of 4/7/2021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302036" y="1084462"/>
            <a:ext cx="10850226" cy="2277547"/>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14.5</a:t>
            </a:r>
            <a:r>
              <a:rPr lang="en-US"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56.3</a:t>
            </a:r>
            <a:r>
              <a:rPr lang="en-US"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69.8</a:t>
            </a:r>
            <a:r>
              <a:rPr lang="en-US" b="1" dirty="0">
                <a:solidFill>
                  <a:srgbClr val="5B9BD5">
                    <a:lumMod val="75000"/>
                  </a:srgbClr>
                </a:solidFill>
                <a:latin typeface="Calibri"/>
              </a:rPr>
              <a:t>%</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810812085"/>
              </p:ext>
            </p:extLst>
          </p:nvPr>
        </p:nvGraphicFramePr>
        <p:xfrm>
          <a:off x="1068225" y="3815795"/>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89233">
                <a:tc>
                  <a:txBody>
                    <a:bodyPr/>
                    <a:lstStyle/>
                    <a:p>
                      <a:pPr marL="0" marR="0" algn="ctr">
                        <a:spcBef>
                          <a:spcPts val="0"/>
                        </a:spcBef>
                        <a:spcAft>
                          <a:spcPts val="0"/>
                        </a:spcAft>
                      </a:pPr>
                      <a:r>
                        <a:rPr lang="en-US" sz="1400" dirty="0">
                          <a:solidFill>
                            <a:srgbClr val="0F1C32"/>
                          </a:solidFill>
                          <a:latin typeface="+mn-lt"/>
                        </a:rPr>
                        <a:t>Malden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7,326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2,697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52.9%</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842,026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384,742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56.3%</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344,305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2005144" cy="1169551"/>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sz="1600" b="1" u="sng"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22.6</a:t>
            </a:r>
            <a:r>
              <a:rPr lang="en-US" sz="1600" b="1" dirty="0">
                <a:solidFill>
                  <a:srgbClr val="5B9BD5">
                    <a:lumMod val="75000"/>
                  </a:srgbClr>
                </a:solidFill>
                <a:latin typeface="Calibri"/>
              </a:rPr>
              <a:t>%</a:t>
            </a:r>
            <a:r>
              <a:rPr lang="en-US" sz="1600" dirty="0">
                <a:solidFill>
                  <a:srgbClr val="0F1C32"/>
                </a:solidFill>
                <a:latin typeface="Calibri"/>
              </a:rPr>
              <a:t>.</a:t>
            </a: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1478128938"/>
              </p:ext>
            </p:extLst>
          </p:nvPr>
        </p:nvGraphicFramePr>
        <p:xfrm>
          <a:off x="534212" y="3913254"/>
          <a:ext cx="11317960"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775653">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08954">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77923">
                <a:tc>
                  <a:txBody>
                    <a:bodyPr/>
                    <a:lstStyle/>
                    <a:p>
                      <a:pPr marL="0" marR="0" algn="ctr">
                        <a:spcBef>
                          <a:spcPts val="0"/>
                        </a:spcBef>
                        <a:spcAft>
                          <a:spcPts val="0"/>
                        </a:spcAft>
                      </a:pPr>
                      <a:r>
                        <a:rPr lang="en-US" sz="1300" dirty="0">
                          <a:solidFill>
                            <a:srgbClr val="0F1C32"/>
                          </a:solidFill>
                          <a:latin typeface="+mn-lt"/>
                        </a:rPr>
                        <a:t>Malden</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5,754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22063">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67,438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77,284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77,889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28,228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1,161,221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73,892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3135622122"/>
              </p:ext>
            </p:extLst>
          </p:nvPr>
        </p:nvGraphicFramePr>
        <p:xfrm>
          <a:off x="2295970" y="2539526"/>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076482">
                  <a:extLst>
                    <a:ext uri="{9D8B030D-6E8A-4147-A177-3AD203B41FA5}">
                      <a16:colId xmlns:a16="http://schemas.microsoft.com/office/drawing/2014/main" val="2339804205"/>
                    </a:ext>
                  </a:extLst>
                </a:gridCol>
                <a:gridCol w="918887">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7780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dirty="0">
                          <a:solidFill>
                            <a:srgbClr val="0F1C32"/>
                          </a:solidFill>
                          <a:latin typeface="+mn-lt"/>
                        </a:rPr>
                        <a:t>Malden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7,247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4,933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937,148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615,921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18,004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Malden Compared to Statewide as of 4/7/2021</a:t>
            </a: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3C187F1F-BD30-43A9-AD5E-D26E52DBCB82}"/>
              </a:ext>
            </a:extLst>
          </p:cNvPr>
          <p:cNvSpPr txBox="1"/>
          <p:nvPr/>
        </p:nvSpPr>
        <p:spPr>
          <a:xfrm>
            <a:off x="0" y="5566493"/>
            <a:ext cx="12089822" cy="95410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Missing Data can be found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372406829"/>
              </p:ext>
            </p:extLst>
          </p:nvPr>
        </p:nvGraphicFramePr>
        <p:xfrm>
          <a:off x="351009" y="2144867"/>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8028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dirty="0">
                          <a:solidFill>
                            <a:srgbClr val="0F1C32"/>
                          </a:solidFill>
                          <a:latin typeface="+mn-lt"/>
                        </a:rPr>
                        <a:t>Malden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1,553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666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887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154,921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71,949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82,972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83099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Malden Compared to Statewide as of 4/7/2021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dirty="0">
              <a:solidFill>
                <a:srgbClr val="0F1C32"/>
              </a:solidFill>
              <a:latin typeface="Calibri"/>
            </a:endParaRPr>
          </a:p>
        </p:txBody>
      </p:sp>
      <p:sp>
        <p:nvSpPr>
          <p:cNvPr id="4" name="Title 1">
            <a:extLst>
              <a:ext uri="{FF2B5EF4-FFF2-40B4-BE49-F238E27FC236}">
                <a16:creationId xmlns:a16="http://schemas.microsoft.com/office/drawing/2014/main" id="{C0CEF71C-A509-4FE1-B688-26FA316552E7}"/>
              </a:ext>
            </a:extLst>
          </p:cNvPr>
          <p:cNvSpPr txBox="1">
            <a:spLocks/>
          </p:cNvSpPr>
          <p:nvPr/>
        </p:nvSpPr>
        <p:spPr>
          <a:xfrm>
            <a:off x="1046860" y="2582969"/>
            <a:ext cx="10337562" cy="1362075"/>
          </a:xfrm>
          <a:prstGeom prst="rect">
            <a:avLst/>
          </a:prstGeom>
        </p:spPr>
        <p:txBody>
          <a:bodyPr anchor="t"/>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algn="ctr"/>
            <a:r>
              <a:rPr lang="en-US" sz="6000" dirty="0"/>
              <a:t>City/Town COVID-19 Burden</a:t>
            </a:r>
            <a:br>
              <a:rPr lang="en-US" dirty="0"/>
            </a:br>
            <a:endParaRPr lang="en-US" dirty="0"/>
          </a:p>
        </p:txBody>
      </p:sp>
    </p:spTree>
    <p:extLst>
      <p:ext uri="{BB962C8B-B14F-4D97-AF65-F5344CB8AC3E}">
        <p14:creationId xmlns:p14="http://schemas.microsoft.com/office/powerpoint/2010/main" val="18141875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22060" y="6168823"/>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4/6/2021 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22060" y="3911392"/>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1">
            <a:extLst>
              <a:ext uri="{FF2B5EF4-FFF2-40B4-BE49-F238E27FC236}">
                <a16:creationId xmlns:a16="http://schemas.microsoft.com/office/drawing/2014/main" id="{275292DE-34B9-4D67-BDD9-77C2B5D5D781}"/>
              </a:ext>
            </a:extLst>
          </p:cNvPr>
          <p:cNvGraphicFramePr>
            <a:graphicFrameLocks noGrp="1"/>
          </p:cNvGraphicFramePr>
          <p:nvPr>
            <p:extLst>
              <p:ext uri="{D42A27DB-BD31-4B8C-83A1-F6EECF244321}">
                <p14:modId xmlns:p14="http://schemas.microsoft.com/office/powerpoint/2010/main" val="2264167523"/>
              </p:ext>
            </p:extLst>
          </p:nvPr>
        </p:nvGraphicFramePr>
        <p:xfrm>
          <a:off x="4376610" y="1063321"/>
          <a:ext cx="7744193" cy="498454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2127769085"/>
                    </a:ext>
                  </a:extLst>
                </a:gridCol>
                <a:gridCol w="1000158">
                  <a:extLst>
                    <a:ext uri="{9D8B030D-6E8A-4147-A177-3AD203B41FA5}">
                      <a16:colId xmlns:a16="http://schemas.microsoft.com/office/drawing/2014/main" val="1372550869"/>
                    </a:ext>
                  </a:extLst>
                </a:gridCol>
                <a:gridCol w="893840">
                  <a:extLst>
                    <a:ext uri="{9D8B030D-6E8A-4147-A177-3AD203B41FA5}">
                      <a16:colId xmlns:a16="http://schemas.microsoft.com/office/drawing/2014/main" val="4075470433"/>
                    </a:ext>
                  </a:extLst>
                </a:gridCol>
                <a:gridCol w="1077903">
                  <a:extLst>
                    <a:ext uri="{9D8B030D-6E8A-4147-A177-3AD203B41FA5}">
                      <a16:colId xmlns:a16="http://schemas.microsoft.com/office/drawing/2014/main" val="1253342775"/>
                    </a:ext>
                  </a:extLst>
                </a:gridCol>
                <a:gridCol w="1208320">
                  <a:extLst>
                    <a:ext uri="{9D8B030D-6E8A-4147-A177-3AD203B41FA5}">
                      <a16:colId xmlns:a16="http://schemas.microsoft.com/office/drawing/2014/main" val="4094292629"/>
                    </a:ext>
                  </a:extLst>
                </a:gridCol>
                <a:gridCol w="784825">
                  <a:extLst>
                    <a:ext uri="{9D8B030D-6E8A-4147-A177-3AD203B41FA5}">
                      <a16:colId xmlns:a16="http://schemas.microsoft.com/office/drawing/2014/main" val="3848363899"/>
                    </a:ext>
                  </a:extLst>
                </a:gridCol>
                <a:gridCol w="1730929">
                  <a:extLst>
                    <a:ext uri="{9D8B030D-6E8A-4147-A177-3AD203B41FA5}">
                      <a16:colId xmlns:a16="http://schemas.microsoft.com/office/drawing/2014/main" val="7267257"/>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a:solidFill>
                            <a:schemeClr val="tx1"/>
                          </a:solidFill>
                          <a:effectLst/>
                          <a:latin typeface="+mn-lt"/>
                        </a:rPr>
                        <a:t>Community</a:t>
                      </a:r>
                    </a:p>
                    <a:p>
                      <a:pPr marL="0" marR="0" algn="ctr">
                        <a:spcBef>
                          <a:spcPts val="0"/>
                        </a:spcBef>
                        <a:spcAft>
                          <a:spcPts val="0"/>
                        </a:spcAft>
                      </a:pPr>
                      <a:r>
                        <a:rPr lang="en-US" sz="1000">
                          <a:solidFill>
                            <a:schemeClr val="tx1"/>
                          </a:solidFill>
                          <a:effectLst/>
                          <a:latin typeface="+mn-lt"/>
                        </a:rPr>
                        <a:t> </a:t>
                      </a:r>
                      <a:endParaRPr lang="en-US" sz="10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rPr>
                        <a:t>Average Daily Incidence Rate per 100,000 </a:t>
                      </a: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(4/8/2021)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(4/8/2021)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rPr>
                        <a:t>Average Daily Incidence Rate per 100,000  </a:t>
                      </a:r>
                    </a:p>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24999017"/>
                  </a:ext>
                </a:extLst>
              </a:tr>
              <a:tr h="172367">
                <a:tc>
                  <a:txBody>
                    <a:bodyPr/>
                    <a:lstStyle/>
                    <a:p>
                      <a:pPr marL="0" marR="0" algn="ctr">
                        <a:spcBef>
                          <a:spcPts val="0"/>
                        </a:spcBef>
                        <a:spcAft>
                          <a:spcPts val="0"/>
                        </a:spcAft>
                      </a:pPr>
                      <a:r>
                        <a:rPr lang="en-US" sz="1200">
                          <a:solidFill>
                            <a:schemeClr val="tx1"/>
                          </a:solidFill>
                          <a:effectLst/>
                        </a:rPr>
                        <a:t>Boston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                     65,894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3,344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104774785"/>
                  </a:ext>
                </a:extLst>
              </a:tr>
              <a:tr h="209140">
                <a:tc>
                  <a:txBody>
                    <a:bodyPr/>
                    <a:lstStyle/>
                    <a:p>
                      <a:pPr marL="0" marR="0" algn="ctr">
                        <a:spcBef>
                          <a:spcPts val="0"/>
                        </a:spcBef>
                        <a:spcAft>
                          <a:spcPts val="0"/>
                        </a:spcAft>
                      </a:pPr>
                      <a:r>
                        <a:rPr lang="en-US" sz="1200">
                          <a:solidFill>
                            <a:schemeClr val="tx1"/>
                          </a:solidFill>
                          <a:effectLst/>
                        </a:rPr>
                        <a:t>Brockton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12,915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7888779"/>
                  </a:ext>
                </a:extLst>
              </a:tr>
              <a:tr h="209140">
                <a:tc>
                  <a:txBody>
                    <a:bodyPr/>
                    <a:lstStyle/>
                    <a:p>
                      <a:pPr marL="0" marR="0" algn="ctr">
                        <a:spcBef>
                          <a:spcPts val="0"/>
                        </a:spcBef>
                        <a:spcAft>
                          <a:spcPts val="0"/>
                        </a:spcAft>
                      </a:pPr>
                      <a:r>
                        <a:rPr lang="en-US" sz="1200">
                          <a:solidFill>
                            <a:schemeClr val="tx1"/>
                          </a:solidFill>
                          <a:effectLst/>
                        </a:rPr>
                        <a:t>Chelsea</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8,389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33608165"/>
                  </a:ext>
                </a:extLst>
              </a:tr>
              <a:tr h="209140">
                <a:tc>
                  <a:txBody>
                    <a:bodyPr/>
                    <a:lstStyle/>
                    <a:p>
                      <a:pPr marL="0" marR="0" algn="ctr">
                        <a:spcBef>
                          <a:spcPts val="0"/>
                        </a:spcBef>
                        <a:spcAft>
                          <a:spcPts val="0"/>
                        </a:spcAft>
                      </a:pPr>
                      <a:r>
                        <a:rPr lang="en-US" sz="1200">
                          <a:solidFill>
                            <a:schemeClr val="tx1"/>
                          </a:solidFill>
                          <a:effectLst/>
                        </a:rPr>
                        <a:t>Everett</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8,180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399232106"/>
                  </a:ext>
                </a:extLst>
              </a:tr>
              <a:tr h="209140">
                <a:tc>
                  <a:txBody>
                    <a:bodyPr/>
                    <a:lstStyle/>
                    <a:p>
                      <a:pPr marL="0" marR="0" algn="ctr">
                        <a:spcBef>
                          <a:spcPts val="0"/>
                        </a:spcBef>
                        <a:spcAft>
                          <a:spcPts val="0"/>
                        </a:spcAft>
                      </a:pPr>
                      <a:r>
                        <a:rPr lang="en-US" sz="1200" dirty="0">
                          <a:solidFill>
                            <a:schemeClr val="tx1"/>
                          </a:solidFill>
                          <a:effectLst/>
                        </a:rPr>
                        <a:t>Fall River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13,254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886282668"/>
                  </a:ext>
                </a:extLst>
              </a:tr>
              <a:tr h="209140">
                <a:tc>
                  <a:txBody>
                    <a:bodyPr/>
                    <a:lstStyle/>
                    <a:p>
                      <a:pPr marL="0" marR="0" algn="ctr">
                        <a:spcBef>
                          <a:spcPts val="0"/>
                        </a:spcBef>
                        <a:spcAft>
                          <a:spcPts val="0"/>
                        </a:spcAft>
                      </a:pPr>
                      <a:r>
                        <a:rPr lang="en-US" sz="1200">
                          <a:solidFill>
                            <a:schemeClr val="tx1"/>
                          </a:solidFill>
                          <a:effectLst/>
                        </a:rPr>
                        <a:t>Fitchburg</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4,421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18.1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67696218"/>
                  </a:ext>
                </a:extLst>
              </a:tr>
              <a:tr h="209140">
                <a:tc>
                  <a:txBody>
                    <a:bodyPr/>
                    <a:lstStyle/>
                    <a:p>
                      <a:pPr marL="0" marR="0" algn="ctr">
                        <a:spcBef>
                          <a:spcPts val="0"/>
                        </a:spcBef>
                        <a:spcAft>
                          <a:spcPts val="0"/>
                        </a:spcAft>
                      </a:pPr>
                      <a:r>
                        <a:rPr lang="en-US" sz="1200">
                          <a:solidFill>
                            <a:schemeClr val="tx1"/>
                          </a:solidFill>
                          <a:effectLst/>
                        </a:rPr>
                        <a:t>Framingham</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7,745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836961467"/>
                  </a:ext>
                </a:extLst>
              </a:tr>
              <a:tr h="209140">
                <a:tc>
                  <a:txBody>
                    <a:bodyPr/>
                    <a:lstStyle/>
                    <a:p>
                      <a:pPr marL="0" marR="0" algn="ctr">
                        <a:spcBef>
                          <a:spcPts val="0"/>
                        </a:spcBef>
                        <a:spcAft>
                          <a:spcPts val="0"/>
                        </a:spcAft>
                      </a:pPr>
                      <a:r>
                        <a:rPr lang="en-US" sz="1200">
                          <a:solidFill>
                            <a:schemeClr val="tx1"/>
                          </a:solidFill>
                          <a:effectLst/>
                        </a:rPr>
                        <a:t>Haverhill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7,572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46460789"/>
                  </a:ext>
                </a:extLst>
              </a:tr>
              <a:tr h="209140">
                <a:tc>
                  <a:txBody>
                    <a:bodyPr/>
                    <a:lstStyle/>
                    <a:p>
                      <a:pPr marL="0" marR="0" algn="ctr">
                        <a:spcBef>
                          <a:spcPts val="0"/>
                        </a:spcBef>
                        <a:spcAft>
                          <a:spcPts val="0"/>
                        </a:spcAft>
                      </a:pPr>
                      <a:r>
                        <a:rPr lang="en-US" sz="1200">
                          <a:solidFill>
                            <a:schemeClr val="tx1"/>
                          </a:solidFill>
                          <a:effectLst/>
                        </a:rPr>
                        <a:t>Holyoke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5,154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625713382"/>
                  </a:ext>
                </a:extLst>
              </a:tr>
              <a:tr h="217039">
                <a:tc>
                  <a:txBody>
                    <a:bodyPr/>
                    <a:lstStyle/>
                    <a:p>
                      <a:pPr marL="0" marR="0" algn="ctr">
                        <a:spcBef>
                          <a:spcPts val="0"/>
                        </a:spcBef>
                        <a:spcAft>
                          <a:spcPts val="0"/>
                        </a:spcAft>
                      </a:pPr>
                      <a:r>
                        <a:rPr lang="en-US" sz="1200">
                          <a:solidFill>
                            <a:schemeClr val="tx1"/>
                          </a:solidFill>
                          <a:effectLst/>
                        </a:rPr>
                        <a:t>Lawrence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18,906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349940455"/>
                  </a:ext>
                </a:extLst>
              </a:tr>
              <a:tr h="209140">
                <a:tc>
                  <a:txBody>
                    <a:bodyPr/>
                    <a:lstStyle/>
                    <a:p>
                      <a:pPr marL="0" marR="0" algn="ctr">
                        <a:spcBef>
                          <a:spcPts val="0"/>
                        </a:spcBef>
                        <a:spcAft>
                          <a:spcPts val="0"/>
                        </a:spcAft>
                      </a:pPr>
                      <a:r>
                        <a:rPr lang="en-US" sz="1200">
                          <a:solidFill>
                            <a:schemeClr val="tx1"/>
                          </a:solidFill>
                          <a:effectLst/>
                        </a:rPr>
                        <a:t>Leominster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4,702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572149368"/>
                  </a:ext>
                </a:extLst>
              </a:tr>
              <a:tr h="209140">
                <a:tc>
                  <a:txBody>
                    <a:bodyPr/>
                    <a:lstStyle/>
                    <a:p>
                      <a:pPr marL="0" marR="0" algn="ctr">
                        <a:spcBef>
                          <a:spcPts val="0"/>
                        </a:spcBef>
                        <a:spcAft>
                          <a:spcPts val="0"/>
                        </a:spcAft>
                      </a:pPr>
                      <a:r>
                        <a:rPr lang="en-US" sz="1200">
                          <a:solidFill>
                            <a:schemeClr val="tx1"/>
                          </a:solidFill>
                          <a:effectLst/>
                        </a:rPr>
                        <a:t>Lowell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16,140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880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54.1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86706318"/>
                  </a:ext>
                </a:extLst>
              </a:tr>
              <a:tr h="200583">
                <a:tc>
                  <a:txBody>
                    <a:bodyPr/>
                    <a:lstStyle/>
                    <a:p>
                      <a:pPr marL="0" marR="0" algn="ctr">
                        <a:spcBef>
                          <a:spcPts val="0"/>
                        </a:spcBef>
                        <a:spcAft>
                          <a:spcPts val="0"/>
                        </a:spcAft>
                      </a:pPr>
                      <a:r>
                        <a:rPr lang="en-US" sz="1200">
                          <a:solidFill>
                            <a:schemeClr val="tx1"/>
                          </a:solidFill>
                          <a:effectLst/>
                        </a:rPr>
                        <a:t>Lynn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16,413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520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784719354"/>
                  </a:ext>
                </a:extLst>
              </a:tr>
              <a:tr h="209140">
                <a:tc>
                  <a:txBody>
                    <a:bodyPr/>
                    <a:lstStyle/>
                    <a:p>
                      <a:pPr marL="0" marR="0" algn="ctr">
                        <a:spcBef>
                          <a:spcPts val="0"/>
                        </a:spcBef>
                        <a:spcAft>
                          <a:spcPts val="0"/>
                        </a:spcAft>
                      </a:pPr>
                      <a:r>
                        <a:rPr lang="en-US" sz="1200">
                          <a:solidFill>
                            <a:schemeClr val="tx1"/>
                          </a:solidFill>
                          <a:effectLst/>
                        </a:rPr>
                        <a:t>Malden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6,690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5976734"/>
                  </a:ext>
                </a:extLst>
              </a:tr>
              <a:tr h="209140">
                <a:tc>
                  <a:txBody>
                    <a:bodyPr/>
                    <a:lstStyle/>
                    <a:p>
                      <a:pPr marL="0" marR="0" algn="ctr">
                        <a:spcBef>
                          <a:spcPts val="0"/>
                        </a:spcBef>
                        <a:spcAft>
                          <a:spcPts val="0"/>
                        </a:spcAft>
                      </a:pPr>
                      <a:r>
                        <a:rPr lang="en-US" sz="1200">
                          <a:solidFill>
                            <a:schemeClr val="tx1"/>
                          </a:solidFill>
                          <a:effectLst/>
                        </a:rPr>
                        <a:t>Methuen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7,046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956742237"/>
                  </a:ext>
                </a:extLst>
              </a:tr>
              <a:tr h="209140">
                <a:tc>
                  <a:txBody>
                    <a:bodyPr/>
                    <a:lstStyle/>
                    <a:p>
                      <a:pPr marL="0" marR="0" algn="ctr">
                        <a:spcBef>
                          <a:spcPts val="0"/>
                        </a:spcBef>
                        <a:spcAft>
                          <a:spcPts val="0"/>
                        </a:spcAft>
                      </a:pPr>
                      <a:r>
                        <a:rPr lang="en-US" sz="1200">
                          <a:solidFill>
                            <a:schemeClr val="tx1"/>
                          </a:solidFill>
                          <a:effectLst/>
                        </a:rPr>
                        <a:t>New Bedford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13,404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507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417878172"/>
                  </a:ext>
                </a:extLst>
              </a:tr>
              <a:tr h="209140">
                <a:tc>
                  <a:txBody>
                    <a:bodyPr/>
                    <a:lstStyle/>
                    <a:p>
                      <a:pPr marL="0" marR="0" algn="ctr">
                        <a:spcBef>
                          <a:spcPts val="0"/>
                        </a:spcBef>
                        <a:spcAft>
                          <a:spcPts val="0"/>
                        </a:spcAft>
                      </a:pPr>
                      <a:r>
                        <a:rPr lang="en-US" sz="1200">
                          <a:solidFill>
                            <a:schemeClr val="tx1"/>
                          </a:solidFill>
                          <a:effectLst/>
                        </a:rPr>
                        <a:t>Randolph</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3,885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96382783"/>
                  </a:ext>
                </a:extLst>
              </a:tr>
              <a:tr h="209140">
                <a:tc>
                  <a:txBody>
                    <a:bodyPr/>
                    <a:lstStyle/>
                    <a:p>
                      <a:pPr marL="0" marR="0" algn="ctr">
                        <a:spcBef>
                          <a:spcPts val="0"/>
                        </a:spcBef>
                        <a:spcAft>
                          <a:spcPts val="0"/>
                        </a:spcAft>
                      </a:pPr>
                      <a:r>
                        <a:rPr lang="en-US" sz="1200">
                          <a:solidFill>
                            <a:schemeClr val="tx1"/>
                          </a:solidFill>
                          <a:effectLst/>
                        </a:rPr>
                        <a:t>Revere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10,159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35.9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248281031"/>
                  </a:ext>
                </a:extLst>
              </a:tr>
              <a:tr h="222030">
                <a:tc>
                  <a:txBody>
                    <a:bodyPr/>
                    <a:lstStyle/>
                    <a:p>
                      <a:pPr marL="0" marR="0" algn="ctr">
                        <a:spcBef>
                          <a:spcPts val="0"/>
                        </a:spcBef>
                        <a:spcAft>
                          <a:spcPts val="0"/>
                        </a:spcAft>
                      </a:pPr>
                      <a:r>
                        <a:rPr lang="en-US" sz="1200">
                          <a:solidFill>
                            <a:schemeClr val="tx1"/>
                          </a:solidFill>
                          <a:effectLst/>
                        </a:rPr>
                        <a:t>Springfield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19,659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976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26582672"/>
                  </a:ext>
                </a:extLst>
              </a:tr>
              <a:tr h="205068">
                <a:tc>
                  <a:txBody>
                    <a:bodyPr/>
                    <a:lstStyle/>
                    <a:p>
                      <a:pPr marL="0" marR="0" algn="ctr">
                        <a:spcBef>
                          <a:spcPts val="0"/>
                        </a:spcBef>
                        <a:spcAft>
                          <a:spcPts val="0"/>
                        </a:spcAft>
                      </a:pPr>
                      <a:r>
                        <a:rPr lang="en-US" sz="1200">
                          <a:solidFill>
                            <a:schemeClr val="tx1"/>
                          </a:solidFill>
                          <a:effectLst/>
                        </a:rPr>
                        <a:t>Worcester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22,286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603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923299281"/>
                  </a:ext>
                </a:extLst>
              </a:tr>
              <a:tr h="210244">
                <a:tc>
                  <a:txBody>
                    <a:bodyPr/>
                    <a:lstStyle/>
                    <a:p>
                      <a:pPr marL="0" marR="0" algn="ctr">
                        <a:spcBef>
                          <a:spcPts val="0"/>
                        </a:spcBef>
                        <a:spcAft>
                          <a:spcPts val="0"/>
                        </a:spcAft>
                      </a:pPr>
                      <a:r>
                        <a:rPr lang="en-US" sz="12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611,825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27,379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9740674"/>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2574423"/>
            <a:ext cx="10337562" cy="1362075"/>
          </a:xfrm>
        </p:spPr>
        <p:txBody>
          <a:bodyPr/>
          <a:lstStyle/>
          <a:p>
            <a:pPr algn="ctr"/>
            <a:r>
              <a:rPr lang="en-US" sz="6000"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t>Malden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marL="457200" indent="-457200">
              <a:spcBef>
                <a:spcPts val="600"/>
              </a:spcBef>
              <a:spcAft>
                <a:spcPts val="600"/>
              </a:spcAft>
              <a:buFont typeface="+mj-lt"/>
              <a:buAutoNum type="arabicPeriod"/>
            </a:pPr>
            <a:r>
              <a:rPr lang="en-US" sz="2000" b="1" dirty="0"/>
              <a:t>The per-capita dose administration rate (total doses) in Malden</a:t>
            </a:r>
            <a:r>
              <a:rPr lang="en-US" sz="2800" dirty="0"/>
              <a:t> </a:t>
            </a:r>
            <a:r>
              <a:rPr lang="en-US" sz="2000" b="1" dirty="0"/>
              <a:t>and whether they have met or exceeded the statewide rate</a:t>
            </a:r>
          </a:p>
          <a:p>
            <a:pPr marL="457200" indent="-457200">
              <a:spcBef>
                <a:spcPts val="600"/>
              </a:spcBef>
              <a:spcAft>
                <a:spcPts val="600"/>
              </a:spcAft>
              <a:buFont typeface="+mj-lt"/>
              <a:buAutoNum type="arabicPeriod"/>
            </a:pPr>
            <a:r>
              <a:rPr lang="en-US" sz="2000" b="1" dirty="0"/>
              <a:t>The percentage of Malden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received </a:t>
            </a:r>
            <a:r>
              <a:rPr lang="en-US" sz="2000" b="1" dirty="0"/>
              <a:t>a first dose </a:t>
            </a:r>
            <a:r>
              <a:rPr lang="en-US" sz="2000" dirty="0"/>
              <a:t>of vaccine and whether they have met or exceeded the </a:t>
            </a:r>
            <a:r>
              <a:rPr lang="en-US" sz="2000" b="1" dirty="0"/>
              <a:t>age-specific statewide averages </a:t>
            </a:r>
            <a:r>
              <a:rPr lang="en-US" sz="2000" dirty="0"/>
              <a:t>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received </a:t>
            </a:r>
            <a:r>
              <a:rPr lang="en-US" sz="2000" b="1" dirty="0"/>
              <a:t>a first dose </a:t>
            </a:r>
            <a:r>
              <a:rPr lang="en-US" sz="2000" dirty="0"/>
              <a:t>of vaccine and whether they have met or exceeded the overall statewide average.</a:t>
            </a:r>
          </a:p>
          <a:p>
            <a:pPr marL="457200" indent="-457200">
              <a:spcBef>
                <a:spcPts val="600"/>
              </a:spcBef>
              <a:spcAft>
                <a:spcPts val="600"/>
              </a:spcAft>
              <a:buFont typeface="+mj-lt"/>
              <a:buAutoNum type="arabicPeriod"/>
            </a:pPr>
            <a:r>
              <a:rPr lang="en-US" sz="2000" b="1" dirty="0"/>
              <a:t>The percentage of Malden</a:t>
            </a:r>
            <a:r>
              <a:rPr lang="en-US" sz="2800" dirty="0"/>
              <a:t> </a:t>
            </a:r>
            <a:r>
              <a:rPr lang="en-US" sz="2000" b="1" dirty="0"/>
              <a:t>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been </a:t>
            </a:r>
            <a:r>
              <a:rPr lang="en-US" sz="2000" b="1" dirty="0"/>
              <a:t>partially and fully vaccinated </a:t>
            </a:r>
            <a:r>
              <a:rPr lang="en-US" sz="2000" dirty="0"/>
              <a:t>and whether they have met or exceeded the </a:t>
            </a:r>
            <a:r>
              <a:rPr lang="en-US" sz="2000" b="1" dirty="0"/>
              <a:t>age-specific statewide averages</a:t>
            </a:r>
            <a:r>
              <a:rPr lang="en-US" sz="2000" dirty="0"/>
              <a:t> foreach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been </a:t>
            </a:r>
            <a:r>
              <a:rPr lang="en-US" sz="2000" b="1" dirty="0"/>
              <a:t>partially and fully vaccinated </a:t>
            </a:r>
            <a:r>
              <a:rPr lang="en-US" sz="2000" dirty="0"/>
              <a:t>and whether they have met or exceeded the overall state averages.</a:t>
            </a:r>
          </a:p>
          <a:p>
            <a:pPr marL="0" indent="0">
              <a:spcBef>
                <a:spcPts val="600"/>
              </a:spcBef>
              <a:spcAft>
                <a:spcPts val="600"/>
              </a:spcAft>
              <a:buNone/>
            </a:pPr>
            <a:r>
              <a:rPr lang="en-US" sz="2900" u="sng" dirty="0"/>
              <a:t>Communities with highest COVID-19 burden</a:t>
            </a:r>
          </a:p>
          <a:p>
            <a:pPr marL="457200" indent="-457200">
              <a:spcBef>
                <a:spcPts val="600"/>
              </a:spcBef>
              <a:spcAft>
                <a:spcPts val="600"/>
              </a:spcAft>
              <a:buFont typeface="+mj-lt"/>
              <a:buAutoNum type="arabicPeriod"/>
            </a:pPr>
            <a:r>
              <a:rPr lang="en-US" sz="2000" b="1" dirty="0"/>
              <a:t>Decrease risk levels from red towards grey in Malden</a:t>
            </a:r>
            <a:r>
              <a:rPr lang="en-US" sz="2800" dirty="0"/>
              <a:t> </a:t>
            </a:r>
            <a:r>
              <a:rPr lang="en-US" sz="2000" b="1" dirty="0"/>
              <a:t>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615553"/>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p>
          <a:p>
            <a:pPr>
              <a:defRPr/>
            </a:pPr>
            <a:endParaRPr lang="en-US" sz="10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2915529254"/>
              </p:ext>
            </p:extLst>
          </p:nvPr>
        </p:nvGraphicFramePr>
        <p:xfrm>
          <a:off x="391865" y="2127113"/>
          <a:ext cx="11655094" cy="1558688"/>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495538">
                <a:tc>
                  <a:txBody>
                    <a:bodyPr/>
                    <a:lstStyle/>
                    <a:p>
                      <a:pPr marL="0" marR="0" algn="l">
                        <a:spcBef>
                          <a:spcPts val="0"/>
                        </a:spcBef>
                        <a:spcAft>
                          <a:spcPts val="0"/>
                        </a:spcAft>
                      </a:pPr>
                      <a:r>
                        <a:rPr lang="en-US" sz="1100" dirty="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69876">
                <a:tc>
                  <a:txBody>
                    <a:bodyPr/>
                    <a:lstStyle/>
                    <a:p>
                      <a:pPr marL="0" marR="0" algn="l">
                        <a:spcBef>
                          <a:spcPts val="0"/>
                        </a:spcBef>
                        <a:spcAft>
                          <a:spcPts val="0"/>
                        </a:spcAft>
                      </a:pPr>
                      <a:r>
                        <a:rPr lang="en-US" sz="1100" dirty="0">
                          <a:solidFill>
                            <a:srgbClr val="0F1C32"/>
                          </a:solidFill>
                          <a:latin typeface="+mn-lt"/>
                        </a:rPr>
                        <a:t>Malden</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67,654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18,567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14,125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7,765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1,575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26,025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846718857"/>
                  </a:ext>
                </a:extLst>
              </a:tr>
              <a:tr h="290012">
                <a:tc>
                  <a:txBody>
                    <a:bodyPr/>
                    <a:lstStyle/>
                    <a:p>
                      <a:pPr marL="0" marR="0" algn="l">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Malden 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dirty="0">
                <a:solidFill>
                  <a:srgbClr val="0F1C32"/>
                </a:solidFill>
                <a:latin typeface="Calibri"/>
              </a:rPr>
              <a:t>First Dose– Anyone who has received any vaccine (1</a:t>
            </a:r>
            <a:r>
              <a:rPr lang="en-US" baseline="30000" dirty="0">
                <a:solidFill>
                  <a:srgbClr val="0F1C32"/>
                </a:solidFill>
                <a:latin typeface="Calibri"/>
              </a:rPr>
              <a:t>st</a:t>
            </a:r>
            <a:r>
              <a:rPr lang="en-US" dirty="0">
                <a:solidFill>
                  <a:srgbClr val="0F1C32"/>
                </a:solidFill>
                <a:latin typeface="Calibri"/>
              </a:rPr>
              <a:t> dose of </a:t>
            </a:r>
            <a:r>
              <a:rPr lang="en-US" dirty="0" err="1">
                <a:solidFill>
                  <a:srgbClr val="0F1C32"/>
                </a:solidFill>
                <a:latin typeface="Calibri"/>
              </a:rPr>
              <a:t>Moderna</a:t>
            </a:r>
            <a:r>
              <a:rPr lang="en-US" dirty="0">
                <a:solidFill>
                  <a:srgbClr val="0F1C32"/>
                </a:solidFill>
                <a:latin typeface="Calibri"/>
              </a:rPr>
              <a:t>/Pfizer vaccine or Johnson &amp; Johnson vaccine)</a:t>
            </a:r>
          </a:p>
          <a:p>
            <a:pPr marL="0" indent="0">
              <a:buNone/>
            </a:pPr>
            <a:endParaRPr lang="en-US" dirty="0">
              <a:solidFill>
                <a:srgbClr val="0F1C32"/>
              </a:solidFill>
              <a:latin typeface="Calibri"/>
            </a:endParaRPr>
          </a:p>
          <a:p>
            <a:pPr marL="0" indent="0">
              <a:buNone/>
            </a:pPr>
            <a:r>
              <a:rPr lang="en-US" dirty="0">
                <a:solidFill>
                  <a:srgbClr val="0F1C32"/>
                </a:solidFill>
                <a:latin typeface="Calibri"/>
              </a:rPr>
              <a:t>Partially Vaccinated – Anyone who has received only the 1</a:t>
            </a:r>
            <a:r>
              <a:rPr lang="en-US" baseline="30000" dirty="0">
                <a:solidFill>
                  <a:srgbClr val="0F1C32"/>
                </a:solidFill>
                <a:latin typeface="Calibri"/>
              </a:rPr>
              <a:t>st</a:t>
            </a:r>
            <a:r>
              <a:rPr lang="en-US" dirty="0">
                <a:solidFill>
                  <a:srgbClr val="0F1C32"/>
                </a:solidFill>
                <a:latin typeface="Calibri"/>
              </a:rPr>
              <a:t> dose of </a:t>
            </a:r>
            <a:r>
              <a:rPr lang="en-US" dirty="0" err="1">
                <a:solidFill>
                  <a:srgbClr val="0F1C32"/>
                </a:solidFill>
                <a:latin typeface="Calibri"/>
              </a:rPr>
              <a:t>Moderna</a:t>
            </a:r>
            <a:r>
              <a:rPr lang="en-US" dirty="0">
                <a:solidFill>
                  <a:srgbClr val="0F1C32"/>
                </a:solidFill>
                <a:latin typeface="Calibri"/>
              </a:rPr>
              <a:t>/Pfizer vaccine</a:t>
            </a:r>
          </a:p>
          <a:p>
            <a:pPr marL="0" indent="0">
              <a:buNone/>
            </a:pPr>
            <a:endParaRPr lang="en-US" dirty="0">
              <a:solidFill>
                <a:srgbClr val="0F1C32"/>
              </a:solidFill>
              <a:latin typeface="Calibri"/>
            </a:endParaRPr>
          </a:p>
          <a:p>
            <a:pPr marL="0" indent="0">
              <a:buNone/>
            </a:pPr>
            <a:r>
              <a:rPr lang="en-US" dirty="0">
                <a:solidFill>
                  <a:srgbClr val="0F1C32"/>
                </a:solidFill>
                <a:latin typeface="Calibri"/>
              </a:rPr>
              <a:t>Fully Vaccinated – Anyone who has received the 2</a:t>
            </a:r>
            <a:r>
              <a:rPr lang="en-US" baseline="30000" dirty="0">
                <a:solidFill>
                  <a:srgbClr val="0F1C32"/>
                </a:solidFill>
                <a:latin typeface="Calibri"/>
              </a:rPr>
              <a:t>nd</a:t>
            </a:r>
            <a:r>
              <a:rPr lang="en-US" dirty="0">
                <a:solidFill>
                  <a:srgbClr val="0F1C32"/>
                </a:solidFill>
                <a:latin typeface="Calibri"/>
              </a:rPr>
              <a:t> dose of </a:t>
            </a:r>
            <a:r>
              <a:rPr lang="en-US" dirty="0" err="1">
                <a:solidFill>
                  <a:srgbClr val="0F1C32"/>
                </a:solidFill>
                <a:latin typeface="Calibri"/>
              </a:rPr>
              <a:t>Moderna</a:t>
            </a:r>
            <a:r>
              <a:rPr lang="en-US" dirty="0">
                <a:solidFill>
                  <a:srgbClr val="0F1C32"/>
                </a:solidFill>
                <a:latin typeface="Calibri"/>
              </a:rPr>
              <a:t>/Pfizer or Johnson &amp; Johnson Vaccine </a:t>
            </a:r>
          </a:p>
          <a:p>
            <a:pPr marL="0" indent="0">
              <a:buNone/>
            </a:pPr>
            <a:endParaRPr lang="en-US" dirty="0">
              <a:solidFill>
                <a:srgbClr val="0F1C32"/>
              </a:solidFill>
              <a:latin typeface="Calibri"/>
            </a:endParaRPr>
          </a:p>
          <a:p>
            <a:endParaRPr lang="en-US" dirty="0">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964963"/>
          </a:xfrm>
        </p:spPr>
        <p:txBody>
          <a:bodyPr/>
          <a:lstStyle/>
          <a:p>
            <a:pPr algn="ctr"/>
            <a:r>
              <a:rPr lang="en-US" sz="2400" dirty="0">
                <a:latin typeface="Segoe UI" panose="020B0502040204020203" pitchFamily="34" charset="0"/>
              </a:rPr>
              <a:t>Total Doses and Dose Administration Rate/100,000 Population</a:t>
            </a:r>
            <a:br>
              <a:rPr lang="en-US" sz="2400" dirty="0">
                <a:latin typeface="Segoe UI" panose="020B0502040204020203" pitchFamily="34" charset="0"/>
              </a:rPr>
            </a:br>
            <a:r>
              <a:rPr lang="en-US" sz="2400" dirty="0">
                <a:latin typeface="Segoe UI" panose="020B0502040204020203" pitchFamily="34" charset="0"/>
              </a:rPr>
              <a:t>for </a:t>
            </a:r>
            <a:r>
              <a:rPr lang="en-US" sz="2400" dirty="0"/>
              <a:t>Malden </a:t>
            </a:r>
            <a:r>
              <a:rPr lang="en-US" sz="2400" dirty="0">
                <a:latin typeface="Segoe UI" panose="020B0502040204020203" pitchFamily="34" charset="0"/>
              </a:rPr>
              <a:t>Compared to Statewide as of 4/7/2021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093279239"/>
              </p:ext>
            </p:extLst>
          </p:nvPr>
        </p:nvGraphicFramePr>
        <p:xfrm>
          <a:off x="1382331" y="3051402"/>
          <a:ext cx="9055735" cy="113990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43441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u="none" dirty="0">
                          <a:solidFill>
                            <a:schemeClr val="tx1"/>
                          </a:solidFill>
                          <a:effectLst/>
                          <a:latin typeface="+mn-lt"/>
                        </a:rPr>
                        <a:t>Community</a:t>
                      </a:r>
                    </a:p>
                    <a:p>
                      <a:pPr marL="0" marR="0" algn="ctr">
                        <a:spcBef>
                          <a:spcPts val="0"/>
                        </a:spcBef>
                        <a:spcAft>
                          <a:spcPts val="0"/>
                        </a:spcAft>
                      </a:pPr>
                      <a:endParaRPr lang="en-US" sz="1600" u="sng"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38540">
                <a:tc>
                  <a:txBody>
                    <a:bodyPr/>
                    <a:lstStyle/>
                    <a:p>
                      <a:pPr marL="0" marR="0" algn="l">
                        <a:spcBef>
                          <a:spcPts val="0"/>
                        </a:spcBef>
                        <a:spcAft>
                          <a:spcPts val="0"/>
                        </a:spcAft>
                      </a:pPr>
                      <a:r>
                        <a:rPr lang="en-US" sz="1600" dirty="0">
                          <a:solidFill>
                            <a:schemeClr val="tx1"/>
                          </a:solidFill>
                        </a:rPr>
                        <a:t>Malden</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32,822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48,514.2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339800">
                <a:tc>
                  <a:txBody>
                    <a:bodyPr/>
                    <a:lstStyle/>
                    <a:p>
                      <a:pPr marL="0" marR="0" algn="l">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4,111,327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59,033.6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30162" y="5930348"/>
            <a:ext cx="12161838" cy="584775"/>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
        <p:nvSpPr>
          <p:cNvPr id="6" name="TextBox 5">
            <a:extLst>
              <a:ext uri="{FF2B5EF4-FFF2-40B4-BE49-F238E27FC236}">
                <a16:creationId xmlns:a16="http://schemas.microsoft.com/office/drawing/2014/main" id="{1969D6DE-8958-4FC5-99C7-55A7F881A900}"/>
              </a:ext>
            </a:extLst>
          </p:cNvPr>
          <p:cNvSpPr txBox="1"/>
          <p:nvPr/>
        </p:nvSpPr>
        <p:spPr>
          <a:xfrm>
            <a:off x="503014" y="1257300"/>
            <a:ext cx="11367094" cy="923330"/>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endParaRPr lang="en-US" sz="1100" b="1" u="sng" dirty="0">
              <a:solidFill>
                <a:prstClr val="black"/>
              </a:solidFill>
              <a:latin typeface="Calibri" panose="020F0502020204030204"/>
            </a:endParaRPr>
          </a:p>
          <a:p>
            <a:pPr marL="742950" lvl="1" indent="-285750">
              <a:buFont typeface="Arial" panose="020B0604020202020204" pitchFamily="34" charset="0"/>
              <a:buChar char="•"/>
              <a:defRPr/>
            </a:pPr>
            <a:r>
              <a:rPr lang="en-US" dirty="0">
                <a:solidFill>
                  <a:prstClr val="black"/>
                </a:solidFill>
                <a:latin typeface="Calibri" panose="020F0502020204030204"/>
              </a:rPr>
              <a:t>Per-capita dose administration rate for Malden</a:t>
            </a:r>
            <a:r>
              <a:rPr lang="en-US" dirty="0">
                <a:solidFill>
                  <a:srgbClr val="0F1C32"/>
                </a:solidFill>
                <a:latin typeface="Calibri" panose="020F0502020204030204"/>
              </a:rPr>
              <a:t> compared to the overall state rate of </a:t>
            </a:r>
            <a:r>
              <a:rPr lang="en-US" sz="2000" b="1" dirty="0">
                <a:solidFill>
                  <a:srgbClr val="5B9BD5">
                    <a:lumMod val="75000"/>
                  </a:srgbClr>
                </a:solidFill>
                <a:latin typeface="Calibri" panose="020F0502020204030204"/>
              </a:rPr>
              <a:t>59,033.6 per 100,000.</a:t>
            </a:r>
          </a:p>
          <a:p>
            <a:pPr marL="742950" lvl="1" indent="-285750">
              <a:buFont typeface="Arial" panose="020B0604020202020204" pitchFamily="34" charset="0"/>
              <a:buChar char="•"/>
              <a:defRPr/>
            </a:pPr>
            <a:r>
              <a:rPr lang="en-US" dirty="0">
                <a:solidFill>
                  <a:prstClr val="black"/>
                </a:solidFill>
                <a:latin typeface="Calibri" panose="020F0502020204030204"/>
              </a:rPr>
              <a:t>Malden has not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060118617"/>
              </p:ext>
            </p:extLst>
          </p:nvPr>
        </p:nvGraphicFramePr>
        <p:xfrm>
          <a:off x="319127" y="4072405"/>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dirty="0">
                          <a:solidFill>
                            <a:srgbClr val="0F1C32"/>
                          </a:solidFill>
                          <a:latin typeface="+mn-lt"/>
                        </a:rPr>
                        <a:t>Malden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9,672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12,226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65653">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1,082,511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1,571,073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9127" y="815421"/>
            <a:ext cx="12161838" cy="1677382"/>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Malden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600" b="1" dirty="0">
                <a:solidFill>
                  <a:srgbClr val="5B9BD5">
                    <a:lumMod val="75000"/>
                  </a:srgbClr>
                </a:solidFill>
                <a:latin typeface="Calibri"/>
              </a:rPr>
              <a:t>38.1</a:t>
            </a:r>
            <a:r>
              <a:rPr lang="en-US" sz="1300" b="1" dirty="0">
                <a:solidFill>
                  <a:srgbClr val="5B9BD5">
                    <a:lumMod val="75000"/>
                  </a:srgbClr>
                </a:solidFill>
                <a:latin typeface="Calibri"/>
              </a:rPr>
              <a:t>%.</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Malden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15.5</a:t>
            </a:r>
            <a:r>
              <a:rPr lang="en-US" sz="1300" b="1" dirty="0">
                <a:solidFill>
                  <a:srgbClr val="5B9BD5">
                    <a:lumMod val="75000"/>
                  </a:srgbClr>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The percentage of Malden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22.6</a:t>
            </a:r>
            <a:r>
              <a:rPr lang="en-US" sz="1300" b="1" dirty="0">
                <a:solidFill>
                  <a:srgbClr val="5B9BD5">
                    <a:lumMod val="75000"/>
                  </a:srgbClr>
                </a:solidFill>
                <a:latin typeface="Calibri"/>
              </a:rPr>
              <a:t>%</a:t>
            </a:r>
            <a:r>
              <a:rPr lang="en-US" sz="1300" b="1" dirty="0">
                <a:solidFill>
                  <a:srgbClr val="0F1C32"/>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Malden has not met or exceeded the overall state averages in any of the three metrics</a:t>
            </a:r>
          </a:p>
        </p:txBody>
      </p:sp>
      <p:sp>
        <p:nvSpPr>
          <p:cNvPr id="9" name="TextBox 8">
            <a:extLst>
              <a:ext uri="{FF2B5EF4-FFF2-40B4-BE49-F238E27FC236}">
                <a16:creationId xmlns:a16="http://schemas.microsoft.com/office/drawing/2014/main" id="{3A489F78-B6D5-4ADD-B2B8-0997EDB07603}"/>
              </a:ext>
            </a:extLst>
          </p:cNvPr>
          <p:cNvSpPr txBox="1"/>
          <p:nvPr/>
        </p:nvSpPr>
        <p:spPr>
          <a:xfrm>
            <a:off x="16684" y="5538771"/>
            <a:ext cx="12158631" cy="954107"/>
          </a:xfrm>
          <a:prstGeom prst="rect">
            <a:avLst/>
          </a:prstGeom>
          <a:noFill/>
        </p:spPr>
        <p:txBody>
          <a:bodyPr wrap="square" rtlCol="0">
            <a:spAutoFit/>
          </a:bodyPr>
          <a:lstStyle/>
          <a:p>
            <a:pPr>
              <a:defRPr/>
            </a:pPr>
            <a:r>
              <a:rPr lang="en-US" sz="800" dirty="0">
                <a:latin typeface="Arial" panose="020B0604020202020204" pitchFamily="34" charset="0"/>
                <a:cs typeface="Arial" panose="020B0604020202020204" pitchFamily="34" charset="0"/>
              </a:rPr>
              <a:t>^First Dose: Anyone who has received any vaccine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 or Johnson &amp; Johnson vaccine)</a:t>
            </a:r>
          </a:p>
          <a:p>
            <a:pPr>
              <a:defRPr/>
            </a:pPr>
            <a:r>
              <a:rPr lang="en-US" sz="800" dirty="0">
                <a:latin typeface="Arial" panose="020B0604020202020204" pitchFamily="34" charset="0"/>
                <a:cs typeface="Arial" panose="020B0604020202020204" pitchFamily="34" charset="0"/>
              </a:rPr>
              <a:t>^^Partially Vaccinated: Anyone who has received only the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a:t>
            </a:r>
          </a:p>
          <a:p>
            <a:pPr>
              <a:defRPr/>
            </a:pPr>
            <a:r>
              <a:rPr lang="en-US" sz="800" dirty="0">
                <a:latin typeface="Arial" panose="020B0604020202020204" pitchFamily="34" charset="0"/>
                <a:cs typeface="Arial" panose="020B0604020202020204" pitchFamily="34" charset="0"/>
              </a:rPr>
              <a:t>^^^Fully Vaccinated: Anyone who has received the 2</a:t>
            </a:r>
            <a:r>
              <a:rPr lang="en-US" sz="800" baseline="30000" dirty="0">
                <a:latin typeface="Arial" panose="020B0604020202020204" pitchFamily="34" charset="0"/>
                <a:cs typeface="Arial" panose="020B0604020202020204" pitchFamily="34" charset="0"/>
              </a:rPr>
              <a:t>nd</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or Johnson &amp; Johnson Vaccine </a:t>
            </a:r>
          </a:p>
          <a:p>
            <a:pPr>
              <a:defRPr/>
            </a:pPr>
            <a:r>
              <a:rPr lang="en-US" sz="800" dirty="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latin typeface="Arial" panose="020B0604020202020204" pitchFamily="34" charset="0"/>
                <a:cs typeface="Arial" panose="020B0604020202020204" pitchFamily="34" charset="0"/>
              </a:rPr>
              <a:t>Data Current as of 4/7/2021</a:t>
            </a:r>
          </a:p>
          <a:p>
            <a:pPr>
              <a:defRPr/>
            </a:pPr>
            <a:r>
              <a:rPr lang="en-US" sz="800" dirty="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1269210252"/>
              </p:ext>
            </p:extLst>
          </p:nvPr>
        </p:nvGraphicFramePr>
        <p:xfrm>
          <a:off x="2639189" y="2621280"/>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171517">
                  <a:extLst>
                    <a:ext uri="{9D8B030D-6E8A-4147-A177-3AD203B41FA5}">
                      <a16:colId xmlns:a16="http://schemas.microsoft.com/office/drawing/2014/main" val="3208626251"/>
                    </a:ext>
                  </a:extLst>
                </a:gridCol>
                <a:gridCol w="1857342">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9715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139976">
                <a:tc>
                  <a:txBody>
                    <a:bodyPr/>
                    <a:lstStyle/>
                    <a:p>
                      <a:pPr marL="0" marR="0" algn="ctr">
                        <a:spcBef>
                          <a:spcPts val="0"/>
                        </a:spcBef>
                        <a:spcAft>
                          <a:spcPts val="0"/>
                        </a:spcAft>
                      </a:pPr>
                      <a:r>
                        <a:rPr lang="en-US" sz="1400" dirty="0">
                          <a:solidFill>
                            <a:srgbClr val="0F1C32"/>
                          </a:solidFill>
                          <a:latin typeface="+mn-lt"/>
                        </a:rPr>
                        <a:t>Malden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21,898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49273">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2,653,584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dirty="0">
                <a:latin typeface="Segoe UI" panose="020B0502040204020203" pitchFamily="34" charset="0"/>
              </a:rPr>
              <a:t>Count and Percentage of Population for First Dose, Partially, and Fully Vaccinated for Malden Compared to Statewide as of </a:t>
            </a:r>
            <a:r>
              <a:rPr lang="en-US" sz="2000" dirty="0">
                <a:solidFill>
                  <a:schemeClr val="bg1">
                    <a:lumMod val="95000"/>
                  </a:schemeClr>
                </a:solidFill>
                <a:latin typeface="Segoe UI" panose="020B0502040204020203" pitchFamily="34" charset="0"/>
              </a:rPr>
              <a:t>4/7/2021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r>
              <a:rPr lang="en-US" sz="2000" dirty="0">
                <a:latin typeface="Calibri"/>
              </a:rPr>
              <a:t>Anyone who has received any vaccine</a:t>
            </a:r>
            <a:r>
              <a:rPr lang="en-US" sz="2000" b="1" dirty="0">
                <a:latin typeface="Calibri"/>
              </a:rPr>
              <a:t> </a:t>
            </a:r>
            <a:r>
              <a:rPr lang="en-US" sz="2000" dirty="0">
                <a:latin typeface="Calibri"/>
              </a:rPr>
              <a:t>(1</a:t>
            </a:r>
            <a:r>
              <a:rPr lang="en-US" sz="2000" baseline="30000" dirty="0">
                <a:latin typeface="Calibri"/>
              </a:rPr>
              <a:t>st</a:t>
            </a:r>
            <a:r>
              <a:rPr lang="en-US" sz="2000" dirty="0">
                <a:latin typeface="Calibri"/>
              </a:rPr>
              <a:t> dose of </a:t>
            </a:r>
            <a:r>
              <a:rPr lang="en-US" sz="2000" dirty="0" err="1">
                <a:latin typeface="Calibri"/>
              </a:rPr>
              <a:t>Moderna</a:t>
            </a:r>
            <a:r>
              <a:rPr lang="en-US" sz="2000" dirty="0">
                <a:latin typeface="Calibri"/>
              </a:rPr>
              <a:t>/Pfizer vaccine or Johnson &amp; Johnson vaccine</a:t>
            </a:r>
            <a:r>
              <a:rPr lang="en-US" dirty="0">
                <a:latin typeface="Calibri"/>
              </a:rPr>
              <a:t>)</a:t>
            </a:r>
            <a:endParaRPr lang="en-US" dirty="0"/>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Malden Compared to Statewide as of 4/7/2021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325141" y="1059120"/>
            <a:ext cx="11613734" cy="2369880"/>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     </a:t>
            </a:r>
          </a:p>
          <a:p>
            <a:pPr marL="1200150" lvl="2" indent="-285750">
              <a:buFont typeface="Arial" panose="020B0604020202020204" pitchFamily="34" charset="0"/>
              <a:buChar char="•"/>
            </a:pPr>
            <a:r>
              <a:rPr lang="en-US" sz="2000" b="1" dirty="0">
                <a:solidFill>
                  <a:srgbClr val="5B9BD5">
                    <a:lumMod val="75000"/>
                  </a:srgbClr>
                </a:solidFill>
                <a:latin typeface="Calibri"/>
              </a:rPr>
              <a:t> 29.2</a:t>
            </a:r>
            <a:r>
              <a:rPr lang="en-US" b="1" dirty="0">
                <a:solidFill>
                  <a:srgbClr val="5B9BD5">
                    <a:lumMod val="75000"/>
                  </a:srgbClr>
                </a:solidFill>
                <a:latin typeface="Calibri"/>
              </a:rPr>
              <a:t>% </a:t>
            </a:r>
            <a:r>
              <a:rPr lang="en-US" b="1" dirty="0">
                <a:solidFill>
                  <a:srgbClr val="0F1C32"/>
                </a:solidFill>
                <a:latin typeface="Calibri"/>
              </a:rPr>
              <a:t>for ages 0-64</a:t>
            </a:r>
            <a:r>
              <a:rPr lang="en-US" dirty="0">
                <a:solidFill>
                  <a:srgbClr val="0F1C32"/>
                </a:solidFill>
                <a:latin typeface="Calibri"/>
              </a:rPr>
              <a:t>                                                                                                                                                                                                                      </a:t>
            </a:r>
            <a:endParaRPr lang="en-US" sz="1600" b="1" dirty="0">
              <a:solidFill>
                <a:srgbClr val="0F1C32"/>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80.3% </a:t>
            </a:r>
            <a:r>
              <a:rPr lang="en-US" b="1" dirty="0">
                <a:solidFill>
                  <a:srgbClr val="0F1C32"/>
                </a:solidFill>
                <a:latin typeface="Calibri"/>
              </a:rPr>
              <a:t>for ages 65-74</a:t>
            </a:r>
          </a:p>
          <a:p>
            <a:pPr marL="1257300" lvl="2" indent="-342900">
              <a:buFont typeface="Arial" panose="020B0604020202020204" pitchFamily="34" charset="0"/>
              <a:buChar char="•"/>
            </a:pPr>
            <a:r>
              <a:rPr lang="en-US" sz="2000" b="1" dirty="0">
                <a:solidFill>
                  <a:srgbClr val="5B9BD5">
                    <a:lumMod val="75000"/>
                  </a:srgbClr>
                </a:solidFill>
                <a:latin typeface="Calibri"/>
              </a:rPr>
              <a:t>83.6%</a:t>
            </a:r>
            <a:r>
              <a:rPr lang="en-US" sz="2000" b="1" dirty="0">
                <a:solidFill>
                  <a:srgbClr val="0F1C32"/>
                </a:solidFill>
                <a:latin typeface="Calibri"/>
              </a:rPr>
              <a:t> </a:t>
            </a:r>
            <a:r>
              <a:rPr lang="en-US" b="1" dirty="0">
                <a:solidFill>
                  <a:srgbClr val="0F1C32"/>
                </a:solidFill>
                <a:latin typeface="Calibri"/>
              </a:rPr>
              <a:t>for ages 75+</a:t>
            </a:r>
            <a:endParaRPr lang="en-US" b="1" dirty="0">
              <a:solidFill>
                <a:srgbClr val="5B9BD5">
                  <a:lumMod val="75000"/>
                </a:srgbClr>
              </a:solidFill>
              <a:latin typeface="Calibri"/>
            </a:endParaRP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endParaRPr lang="en-US" sz="1600" b="1" dirty="0">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3358836605"/>
              </p:ext>
            </p:extLst>
          </p:nvPr>
        </p:nvGraphicFramePr>
        <p:xfrm>
          <a:off x="1271173" y="3614393"/>
          <a:ext cx="9445253"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605233">
                  <a:extLst>
                    <a:ext uri="{9D8B030D-6E8A-4147-A177-3AD203B41FA5}">
                      <a16:colId xmlns:a16="http://schemas.microsoft.com/office/drawing/2014/main" val="4033400568"/>
                    </a:ext>
                  </a:extLst>
                </a:gridCol>
                <a:gridCol w="1095025">
                  <a:extLst>
                    <a:ext uri="{9D8B030D-6E8A-4147-A177-3AD203B41FA5}">
                      <a16:colId xmlns:a16="http://schemas.microsoft.com/office/drawing/2014/main" val="2412686465"/>
                    </a:ext>
                  </a:extLst>
                </a:gridCol>
                <a:gridCol w="1562717">
                  <a:extLst>
                    <a:ext uri="{9D8B030D-6E8A-4147-A177-3AD203B41FA5}">
                      <a16:colId xmlns:a16="http://schemas.microsoft.com/office/drawing/2014/main" val="3583255463"/>
                    </a:ext>
                  </a:extLst>
                </a:gridCol>
                <a:gridCol w="1401310">
                  <a:extLst>
                    <a:ext uri="{9D8B030D-6E8A-4147-A177-3AD203B41FA5}">
                      <a16:colId xmlns:a16="http://schemas.microsoft.com/office/drawing/2014/main" val="2638387760"/>
                    </a:ext>
                  </a:extLst>
                </a:gridCol>
                <a:gridCol w="1291853">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dirty="0">
                          <a:solidFill>
                            <a:srgbClr val="0F1C32"/>
                          </a:solidFill>
                          <a:latin typeface="+mn-lt"/>
                        </a:rPr>
                        <a:t>Malden</a:t>
                      </a:r>
                      <a:endParaRPr lang="en-US" sz="1400" dirty="0">
                        <a:solidFill>
                          <a:schemeClr val="tx1"/>
                        </a:solidFill>
                        <a:effectLst/>
                        <a:latin typeface="Calibri" panose="020F0502020204030204" pitchFamily="34" charset="0"/>
                        <a:ea typeface="+mn-ea"/>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15,384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3,849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75.6%</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2,665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1,692,674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548,504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80.3%</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412,406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0" y="5798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4/7/2021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07075674"/>
              </p:ext>
            </p:extLst>
          </p:nvPr>
        </p:nvGraphicFramePr>
        <p:xfrm>
          <a:off x="199565" y="3916109"/>
          <a:ext cx="11576540" cy="1439696"/>
        </p:xfrm>
        <a:graphic>
          <a:graphicData uri="http://schemas.openxmlformats.org/drawingml/2006/table">
            <a:tbl>
              <a:tblPr firstRow="1" firstCol="1" bandRow="1">
                <a:tableStyleId>{5C22544A-7EE6-4342-B048-85BDC9FD1C3A}</a:tableStyleId>
              </a:tblPr>
              <a:tblGrid>
                <a:gridCol w="991440">
                  <a:extLst>
                    <a:ext uri="{9D8B030D-6E8A-4147-A177-3AD203B41FA5}">
                      <a16:colId xmlns:a16="http://schemas.microsoft.com/office/drawing/2014/main" val="4075951014"/>
                    </a:ext>
                  </a:extLst>
                </a:gridCol>
                <a:gridCol w="544596">
                  <a:extLst>
                    <a:ext uri="{9D8B030D-6E8A-4147-A177-3AD203B41FA5}">
                      <a16:colId xmlns:a16="http://schemas.microsoft.com/office/drawing/2014/main" val="3719797945"/>
                    </a:ext>
                  </a:extLst>
                </a:gridCol>
                <a:gridCol w="844150">
                  <a:extLst>
                    <a:ext uri="{9D8B030D-6E8A-4147-A177-3AD203B41FA5}">
                      <a16:colId xmlns:a16="http://schemas.microsoft.com/office/drawing/2014/main" val="2111895905"/>
                    </a:ext>
                  </a:extLst>
                </a:gridCol>
                <a:gridCol w="609283">
                  <a:extLst>
                    <a:ext uri="{9D8B030D-6E8A-4147-A177-3AD203B41FA5}">
                      <a16:colId xmlns:a16="http://schemas.microsoft.com/office/drawing/2014/main" val="1228260744"/>
                    </a:ext>
                  </a:extLst>
                </a:gridCol>
                <a:gridCol w="874692">
                  <a:extLst>
                    <a:ext uri="{9D8B030D-6E8A-4147-A177-3AD203B41FA5}">
                      <a16:colId xmlns:a16="http://schemas.microsoft.com/office/drawing/2014/main" val="3870552715"/>
                    </a:ext>
                  </a:extLst>
                </a:gridCol>
                <a:gridCol w="694711">
                  <a:extLst>
                    <a:ext uri="{9D8B030D-6E8A-4147-A177-3AD203B41FA5}">
                      <a16:colId xmlns:a16="http://schemas.microsoft.com/office/drawing/2014/main" val="2196486683"/>
                    </a:ext>
                  </a:extLst>
                </a:gridCol>
                <a:gridCol w="854339">
                  <a:extLst>
                    <a:ext uri="{9D8B030D-6E8A-4147-A177-3AD203B41FA5}">
                      <a16:colId xmlns:a16="http://schemas.microsoft.com/office/drawing/2014/main" val="2808071338"/>
                    </a:ext>
                  </a:extLst>
                </a:gridCol>
                <a:gridCol w="501102">
                  <a:extLst>
                    <a:ext uri="{9D8B030D-6E8A-4147-A177-3AD203B41FA5}">
                      <a16:colId xmlns:a16="http://schemas.microsoft.com/office/drawing/2014/main" val="2266782108"/>
                    </a:ext>
                  </a:extLst>
                </a:gridCol>
                <a:gridCol w="813265">
                  <a:extLst>
                    <a:ext uri="{9D8B030D-6E8A-4147-A177-3AD203B41FA5}">
                      <a16:colId xmlns:a16="http://schemas.microsoft.com/office/drawing/2014/main" val="1400057223"/>
                    </a:ext>
                  </a:extLst>
                </a:gridCol>
                <a:gridCol w="575037">
                  <a:extLst>
                    <a:ext uri="{9D8B030D-6E8A-4147-A177-3AD203B41FA5}">
                      <a16:colId xmlns:a16="http://schemas.microsoft.com/office/drawing/2014/main" val="607151320"/>
                    </a:ext>
                  </a:extLst>
                </a:gridCol>
                <a:gridCol w="829696">
                  <a:extLst>
                    <a:ext uri="{9D8B030D-6E8A-4147-A177-3AD203B41FA5}">
                      <a16:colId xmlns:a16="http://schemas.microsoft.com/office/drawing/2014/main" val="1732447710"/>
                    </a:ext>
                  </a:extLst>
                </a:gridCol>
                <a:gridCol w="586908">
                  <a:extLst>
                    <a:ext uri="{9D8B030D-6E8A-4147-A177-3AD203B41FA5}">
                      <a16:colId xmlns:a16="http://schemas.microsoft.com/office/drawing/2014/main" val="1497268532"/>
                    </a:ext>
                  </a:extLst>
                </a:gridCol>
                <a:gridCol w="719244">
                  <a:extLst>
                    <a:ext uri="{9D8B030D-6E8A-4147-A177-3AD203B41FA5}">
                      <a16:colId xmlns:a16="http://schemas.microsoft.com/office/drawing/2014/main" val="743602275"/>
                    </a:ext>
                  </a:extLst>
                </a:gridCol>
                <a:gridCol w="758536">
                  <a:extLst>
                    <a:ext uri="{9D8B030D-6E8A-4147-A177-3AD203B41FA5}">
                      <a16:colId xmlns:a16="http://schemas.microsoft.com/office/drawing/2014/main" val="1994207196"/>
                    </a:ext>
                  </a:extLst>
                </a:gridCol>
                <a:gridCol w="694827">
                  <a:extLst>
                    <a:ext uri="{9D8B030D-6E8A-4147-A177-3AD203B41FA5}">
                      <a16:colId xmlns:a16="http://schemas.microsoft.com/office/drawing/2014/main" val="3921377560"/>
                    </a:ext>
                  </a:extLst>
                </a:gridCol>
                <a:gridCol w="684714">
                  <a:extLst>
                    <a:ext uri="{9D8B030D-6E8A-4147-A177-3AD203B41FA5}">
                      <a16:colId xmlns:a16="http://schemas.microsoft.com/office/drawing/2014/main" val="3578839088"/>
                    </a:ext>
                  </a:extLst>
                </a:gridCol>
              </a:tblGrid>
              <a:tr h="175402">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7672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30532">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252355">
                <a:tc>
                  <a:txBody>
                    <a:bodyPr/>
                    <a:lstStyle/>
                    <a:p>
                      <a:pPr marL="0" marR="0" algn="ctr">
                        <a:spcBef>
                          <a:spcPts val="0"/>
                        </a:spcBef>
                        <a:spcAft>
                          <a:spcPts val="0"/>
                        </a:spcAft>
                      </a:pPr>
                      <a:r>
                        <a:rPr lang="en-US" sz="1100" dirty="0">
                          <a:solidFill>
                            <a:srgbClr val="0F1C32"/>
                          </a:solidFill>
                          <a:latin typeface="+mn-lt"/>
                        </a:rPr>
                        <a:t>Malden</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2,197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9,634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4686">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2,456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131,691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129,341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158,156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47,975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1,403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1,913,335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114,306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3822917733"/>
              </p:ext>
            </p:extLst>
          </p:nvPr>
        </p:nvGraphicFramePr>
        <p:xfrm>
          <a:off x="2379084" y="2331143"/>
          <a:ext cx="7195756" cy="1377732"/>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47404">
                <a:tc>
                  <a:txBody>
                    <a:bodyPr/>
                    <a:lstStyle/>
                    <a:p>
                      <a:pPr marL="0" marR="0" algn="ctr">
                        <a:spcBef>
                          <a:spcPts val="0"/>
                        </a:spcBef>
                        <a:spcAft>
                          <a:spcPts val="0"/>
                        </a:spcAft>
                      </a:pPr>
                      <a:r>
                        <a:rPr lang="en-US" sz="1400" dirty="0">
                          <a:solidFill>
                            <a:srgbClr val="0F1C32"/>
                          </a:solidFill>
                          <a:latin typeface="+mn-lt"/>
                        </a:rPr>
                        <a:t>Malden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12,363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9,451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605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1,515,801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1,103,258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34,525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300356"/>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628650" lvl="1"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sz="2000" b="1" dirty="0">
                <a:solidFill>
                  <a:srgbClr val="5B9BD5">
                    <a:lumMod val="75000"/>
                  </a:srgbClr>
                </a:solidFill>
                <a:latin typeface="Calibri"/>
              </a:rPr>
              <a:t>38.1</a:t>
            </a:r>
            <a:r>
              <a:rPr lang="en-US" sz="1600" b="1" dirty="0">
                <a:solidFill>
                  <a:srgbClr val="5B9BD5">
                    <a:lumMod val="75000"/>
                  </a:srgbClr>
                </a:solidFill>
                <a:latin typeface="Calibri"/>
              </a:rPr>
              <a:t>%.</a:t>
            </a:r>
          </a:p>
          <a:p>
            <a:pPr marL="628650" lvl="1"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Malden Compared to Statewide as of 4/7/2021 </a:t>
            </a: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1A00ABB7-0CEF-4191-BD78-7D7515A665F5}"/>
              </a:ext>
            </a:extLst>
          </p:cNvPr>
          <p:cNvSpPr txBox="1"/>
          <p:nvPr/>
        </p:nvSpPr>
        <p:spPr>
          <a:xfrm>
            <a:off x="0" y="5566493"/>
            <a:ext cx="12089822" cy="95410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Missing Data can be found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93EEAC4-6275-42F3-926F-B42FC8760EA7}"/>
</file>

<file path=customXml/itemProps2.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3.xml><?xml version="1.0" encoding="utf-8"?>
<ds:datastoreItem xmlns:ds="http://schemas.openxmlformats.org/officeDocument/2006/customXml" ds:itemID="{28F66196-D198-45E7-B220-75B766ED04E5}">
  <ds:schemaRefs>
    <ds:schemaRef ds:uri="http://schemas.openxmlformats.org/package/2006/metadata/core-properties"/>
    <ds:schemaRef ds:uri="http://schemas.microsoft.com/office/infopath/2007/PartnerControls"/>
    <ds:schemaRef ds:uri="http://schemas.microsoft.com/office/2006/documentManagement/types"/>
    <ds:schemaRef ds:uri="http://purl.org/dc/dcmitype/"/>
    <ds:schemaRef ds:uri="acf54e11-0fc9-471c-b6ed-0b00911b414f"/>
    <ds:schemaRef ds:uri="http://www.w3.org/XML/1998/namespace"/>
    <ds:schemaRef ds:uri="http://schemas.microsoft.com/office/2006/metadata/properties"/>
    <ds:schemaRef ds:uri="http://purl.org/dc/terms/"/>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9755</TotalTime>
  <Words>3564</Words>
  <Application>Microsoft Office PowerPoint</Application>
  <PresentationFormat>Widescreen</PresentationFormat>
  <Paragraphs>758</Paragraphs>
  <Slides>20</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Segoe UI</vt:lpstr>
      <vt:lpstr>DPH-PPT-Template-150</vt:lpstr>
      <vt:lpstr>Vaccination Data Report Malden 4/9/2021</vt:lpstr>
      <vt:lpstr>Malden – Benchmarks</vt:lpstr>
      <vt:lpstr>PowerPoint Presentation</vt:lpstr>
      <vt:lpstr>Vaccine Administration </vt:lpstr>
      <vt:lpstr>Total Doses and Dose Administration Rate/100,000 Population for Malden Compared to Statewide as of 4/7/2021</vt:lpstr>
      <vt:lpstr>Count and Percentage of Population for First Dose, Partially, and Fully Vaccinated for Malden Compared to Statewide as of 4/7/2021</vt:lpstr>
      <vt:lpstr>First Dose</vt:lpstr>
      <vt:lpstr>Counts and Percentages of Population with a First Dose by Demographics for Malden Compared to Statewide as of 4/7/2021  contd.</vt:lpstr>
      <vt:lpstr>Counts and Percentages of Population with a First Dose by Demographics for Malden Compared to Statewide as of 4/7/2021 </vt:lpstr>
      <vt:lpstr>Partially vaccinated</vt:lpstr>
      <vt:lpstr>Counts and Percentages of Population Partially Vaccinated by Demographics for Malden Compared to Statewide as of 4/7/2021 contd.</vt:lpstr>
      <vt:lpstr>Counts and Percentages of Population Partially Vaccinated by Demographics for Malden Compared to Statewide as of 4/7/2021</vt:lpstr>
      <vt:lpstr>Fully vaccinated</vt:lpstr>
      <vt:lpstr>Counts and Percentages of Population Fully Vaccinated by Demographics for Malden Compared to Statewide as of 4/7/2021 contd. </vt:lpstr>
      <vt:lpstr>Counts and Percentages of Population Fully Vaccinated by Demographics for Malden Compared to Statewide as of 4/7/2021</vt:lpstr>
      <vt:lpstr>Missing Race/Ethnicity Count and Percentage of Population Vaccinated for Malden Compared to Statewide as of 4/7/2021</vt:lpstr>
      <vt:lpstr>PowerPoint Presentation</vt:lpstr>
      <vt:lpstr>COVID-19 Case Counts and Rates for 20 Prioritized Communities</vt:lpstr>
      <vt:lpstr>Background </vt:lpstr>
      <vt:lpstr> Profile of Malden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Coq, Arielle T (DPH)</cp:lastModifiedBy>
  <cp:revision>461</cp:revision>
  <dcterms:created xsi:type="dcterms:W3CDTF">2021-02-06T16:00:27Z</dcterms:created>
  <dcterms:modified xsi:type="dcterms:W3CDTF">2021-04-09T14:19:18Z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