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71"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A"/>
    <a:srgbClr val="BAC0CA"/>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7920" autoAdjust="0"/>
  </p:normalViewPr>
  <p:slideViewPr>
    <p:cSldViewPr snapToGrid="0">
      <p:cViewPr varScale="1">
        <p:scale>
          <a:sx n="112" d="100"/>
          <a:sy n="112" d="100"/>
        </p:scale>
        <p:origin x="78" y="84"/>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a:t>Malden</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Malden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184624454"/>
              </p:ext>
            </p:extLst>
          </p:nvPr>
        </p:nvGraphicFramePr>
        <p:xfrm>
          <a:off x="5893304" y="1447800"/>
          <a:ext cx="5951871" cy="1478115"/>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3501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3,210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l" fontAlgn="b"/>
                      <a:r>
                        <a:rPr lang="en-US" sz="1100" b="0" i="0" u="none" strike="noStrike" dirty="0">
                          <a:solidFill>
                            <a:srgbClr val="000000"/>
                          </a:solidFill>
                          <a:effectLst/>
                          <a:latin typeface="Calibri" panose="020F0502020204030204" pitchFamily="34" charset="0"/>
                        </a:rPr>
                        <a:t>              2,539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l" fontAlgn="b"/>
                      <a:r>
                        <a:rPr lang="en-US" sz="1100" b="0" i="0" u="none" strike="noStrike" dirty="0">
                          <a:solidFill>
                            <a:srgbClr val="000000"/>
                          </a:solidFill>
                          <a:effectLst/>
                          <a:latin typeface="Calibri" panose="020F0502020204030204" pitchFamily="34" charset="0"/>
                        </a:rPr>
                        <a:t>                                    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330,467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401914367"/>
              </p:ext>
            </p:extLst>
          </p:nvPr>
        </p:nvGraphicFramePr>
        <p:xfrm>
          <a:off x="87097" y="3607732"/>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Malden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1,111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31,583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37,048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40,876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Malden Compared to Statewide as of 3/17/2021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216270" y="1084462"/>
            <a:ext cx="10540260" cy="243143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200150" lvl="2"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200150" lvl="2"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4099602323"/>
              </p:ext>
            </p:extLst>
          </p:nvPr>
        </p:nvGraphicFramePr>
        <p:xfrm>
          <a:off x="914401" y="3685959"/>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544,900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138,380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288,823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354217"/>
          </a:xfrm>
          <a:prstGeom prst="rect">
            <a:avLst/>
          </a:prstGeom>
          <a:noFill/>
        </p:spPr>
        <p:txBody>
          <a:bodyPr wrap="square" rtlCol="0">
            <a:spAutoFit/>
          </a:bodyPr>
          <a:lstStyle/>
          <a:p>
            <a:r>
              <a:rPr lang="en-US" b="1" u="sng" dirty="0">
                <a:solidFill>
                  <a:srgbClr val="0F1C32"/>
                </a:solidFill>
                <a:latin typeface="Calibri"/>
              </a:rPr>
              <a:t>Vaccine Administration Benchmark</a:t>
            </a:r>
          </a:p>
          <a:p>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600636346"/>
              </p:ext>
            </p:extLst>
          </p:nvPr>
        </p:nvGraphicFramePr>
        <p:xfrm>
          <a:off x="115827" y="4044867"/>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3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dirty="0">
                          <a:solidFill>
                            <a:schemeClr val="tx1"/>
                          </a:solidFill>
                        </a:rPr>
                        <a:t>Malden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3,570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41,217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49,279</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43,704</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17,076</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577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693,915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505913345"/>
              </p:ext>
            </p:extLst>
          </p:nvPr>
        </p:nvGraphicFramePr>
        <p:xfrm>
          <a:off x="2441249" y="2635274"/>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4,719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2,827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599,616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356,679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15,808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Malden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368665421"/>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Malden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97471"/>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B77137A9-8B72-4433-BC32-A44B5A09D487}"/>
              </a:ext>
            </a:extLst>
          </p:cNvPr>
          <p:cNvGraphicFramePr>
            <a:graphicFrameLocks noGrp="1"/>
          </p:cNvGraphicFramePr>
          <p:nvPr>
            <p:extLst>
              <p:ext uri="{D42A27DB-BD31-4B8C-83A1-F6EECF244321}">
                <p14:modId xmlns:p14="http://schemas.microsoft.com/office/powerpoint/2010/main" val="4092405756"/>
              </p:ext>
            </p:extLst>
          </p:nvPr>
        </p:nvGraphicFramePr>
        <p:xfrm>
          <a:off x="4238225" y="987792"/>
          <a:ext cx="7802987" cy="5227088"/>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4075951014"/>
                    </a:ext>
                  </a:extLst>
                </a:gridCol>
                <a:gridCol w="1019768">
                  <a:extLst>
                    <a:ext uri="{9D8B030D-6E8A-4147-A177-3AD203B41FA5}">
                      <a16:colId xmlns:a16="http://schemas.microsoft.com/office/drawing/2014/main" val="3103514450"/>
                    </a:ext>
                  </a:extLst>
                </a:gridCol>
                <a:gridCol w="911366">
                  <a:extLst>
                    <a:ext uri="{9D8B030D-6E8A-4147-A177-3AD203B41FA5}">
                      <a16:colId xmlns:a16="http://schemas.microsoft.com/office/drawing/2014/main" val="166287587"/>
                    </a:ext>
                  </a:extLst>
                </a:gridCol>
                <a:gridCol w="1099038">
                  <a:extLst>
                    <a:ext uri="{9D8B030D-6E8A-4147-A177-3AD203B41FA5}">
                      <a16:colId xmlns:a16="http://schemas.microsoft.com/office/drawing/2014/main" val="1410471895"/>
                    </a:ext>
                  </a:extLst>
                </a:gridCol>
                <a:gridCol w="1232013">
                  <a:extLst>
                    <a:ext uri="{9D8B030D-6E8A-4147-A177-3AD203B41FA5}">
                      <a16:colId xmlns:a16="http://schemas.microsoft.com/office/drawing/2014/main" val="645255248"/>
                    </a:ext>
                  </a:extLst>
                </a:gridCol>
                <a:gridCol w="800214">
                  <a:extLst>
                    <a:ext uri="{9D8B030D-6E8A-4147-A177-3AD203B41FA5}">
                      <a16:colId xmlns:a16="http://schemas.microsoft.com/office/drawing/2014/main" val="1445814117"/>
                    </a:ext>
                  </a:extLst>
                </a:gridCol>
                <a:gridCol w="1764868">
                  <a:extLst>
                    <a:ext uri="{9D8B030D-6E8A-4147-A177-3AD203B41FA5}">
                      <a16:colId xmlns:a16="http://schemas.microsoft.com/office/drawing/2014/main" val="1842109608"/>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76134">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346040"/>
                  </a:ext>
                </a:extLst>
              </a:tr>
              <a:tr h="213711">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85886671"/>
                  </a:ext>
                </a:extLst>
              </a:tr>
              <a:tr h="213711">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83324550"/>
                  </a:ext>
                </a:extLst>
              </a:tr>
              <a:tr h="213711">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19502357"/>
                  </a:ext>
                </a:extLst>
              </a:tr>
              <a:tr h="213711">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37561560"/>
                  </a:ext>
                </a:extLst>
              </a:tr>
              <a:tr h="213711">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1107291"/>
                  </a:ext>
                </a:extLst>
              </a:tr>
              <a:tr h="213711">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73288"/>
                  </a:ext>
                </a:extLst>
              </a:tr>
              <a:tr h="213711">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1112912"/>
                  </a:ext>
                </a:extLst>
              </a:tr>
              <a:tr h="213711">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07334088"/>
                  </a:ext>
                </a:extLst>
              </a:tr>
              <a:tr h="221783">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702797656"/>
                  </a:ext>
                </a:extLst>
              </a:tr>
              <a:tr h="213711">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08939522"/>
                  </a:ext>
                </a:extLst>
              </a:tr>
              <a:tr h="213711">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26614678"/>
                  </a:ext>
                </a:extLst>
              </a:tr>
              <a:tr h="204967">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94468027"/>
                  </a:ext>
                </a:extLst>
              </a:tr>
              <a:tr h="213711">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6580341"/>
                  </a:ext>
                </a:extLst>
              </a:tr>
              <a:tr h="213711">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73796939"/>
                  </a:ext>
                </a:extLst>
              </a:tr>
              <a:tr h="213711">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422476"/>
                  </a:ext>
                </a:extLst>
              </a:tr>
              <a:tr h="213711">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70386812"/>
                  </a:ext>
                </a:extLst>
              </a:tr>
              <a:tr h="213711">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28640128"/>
                  </a:ext>
                </a:extLst>
              </a:tr>
              <a:tr h="226883">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11815788"/>
                  </a:ext>
                </a:extLst>
              </a:tr>
              <a:tr h="209550">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6535634"/>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757859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846685192"/>
              </p:ext>
            </p:extLst>
          </p:nvPr>
        </p:nvGraphicFramePr>
        <p:xfrm>
          <a:off x="259796" y="2290987"/>
          <a:ext cx="11655094" cy="1580257"/>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47859">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Malden</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67,654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                                             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18,567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14,125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7,765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a:solidFill>
                            <a:srgbClr val="000000"/>
                          </a:solidFill>
                          <a:effectLst/>
                          <a:latin typeface="Calibri" panose="020F0502020204030204" pitchFamily="34" charset="0"/>
                        </a:rPr>
                        <a:t>              26,025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38.5%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718857"/>
                  </a:ext>
                </a:extLst>
              </a:tr>
              <a:tr h="280942">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Malden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Malden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Malden and whether they have met or exceeded the statewide rate</a:t>
            </a:r>
          </a:p>
          <a:p>
            <a:pPr>
              <a:spcBef>
                <a:spcPts val="600"/>
              </a:spcBef>
              <a:spcAft>
                <a:spcPts val="600"/>
              </a:spcAft>
            </a:pPr>
            <a:r>
              <a:rPr lang="en-US" sz="2000" b="1" dirty="0"/>
              <a:t>The percentage of Malden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Malden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Malden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Malden</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381972211"/>
              </p:ext>
            </p:extLst>
          </p:nvPr>
        </p:nvGraphicFramePr>
        <p:xfrm>
          <a:off x="1071303" y="2622822"/>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1600" b="1" dirty="0">
                          <a:solidFill>
                            <a:schemeClr val="tx1"/>
                          </a:solidFill>
                        </a:rPr>
                        <a:t>Malden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20,200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29,857.6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0975858" cy="163121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400" dirty="0">
                <a:solidFill>
                  <a:prstClr val="black"/>
                </a:solidFill>
                <a:latin typeface="Calibri" panose="020F0502020204030204"/>
              </a:rPr>
              <a:t>Per-capita dose administration rate for Malden</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742950" lvl="1" indent="-285750">
              <a:buFont typeface="Arial" panose="020B0604020202020204" pitchFamily="34" charset="0"/>
              <a:buChar char="•"/>
              <a:defRPr/>
            </a:pPr>
            <a:r>
              <a:rPr lang="en-US" sz="1400" dirty="0">
                <a:solidFill>
                  <a:prstClr val="black"/>
                </a:solidFill>
                <a:latin typeface="Calibri" panose="020F0502020204030204"/>
              </a:rPr>
              <a:t>Malden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063446915"/>
              </p:ext>
            </p:extLst>
          </p:nvPr>
        </p:nvGraphicFramePr>
        <p:xfrm>
          <a:off x="420472" y="4236720"/>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=5,786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7,584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18289" y="705419"/>
            <a:ext cx="12161838" cy="1538883"/>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Malden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Malden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Malden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Malden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171008479"/>
              </p:ext>
            </p:extLst>
          </p:nvPr>
        </p:nvGraphicFramePr>
        <p:xfrm>
          <a:off x="3132312" y="2467406"/>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13,370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Malden</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Malden Compared to Statewide as of 3/17/2021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15080" y="1047572"/>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16.4% </a:t>
            </a:r>
            <a:r>
              <a:rPr lang="en-US" sz="1600" b="1" dirty="0">
                <a:solidFill>
                  <a:srgbClr val="0F1C32"/>
                </a:solidFill>
                <a:latin typeface="Calibri"/>
              </a:rPr>
              <a:t>for ages 0-64</a:t>
            </a:r>
            <a:endParaRPr lang="en-US" sz="16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63.2%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78.0%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3404750144"/>
              </p:ext>
            </p:extLst>
          </p:nvPr>
        </p:nvGraphicFramePr>
        <p:xfrm>
          <a:off x="990601" y="3626915"/>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7,911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3,008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59.1%</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2,451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8627593"/>
              </p:ext>
            </p:extLst>
          </p:nvPr>
        </p:nvGraphicFramePr>
        <p:xfrm>
          <a:off x="94643" y="4081313"/>
          <a:ext cx="12002713" cy="1381856"/>
        </p:xfrm>
        <a:graphic>
          <a:graphicData uri="http://schemas.openxmlformats.org/drawingml/2006/table">
            <a:tbl>
              <a:tblPr firstRow="1" firstCol="1" bandRow="1">
                <a:tableStyleId>{5C22544A-7EE6-4342-B048-85BDC9FD1C3A}</a:tableStyleId>
              </a:tblPr>
              <a:tblGrid>
                <a:gridCol w="1135102">
                  <a:extLst>
                    <a:ext uri="{9D8B030D-6E8A-4147-A177-3AD203B41FA5}">
                      <a16:colId xmlns:a16="http://schemas.microsoft.com/office/drawing/2014/main" val="4075951014"/>
                    </a:ext>
                  </a:extLst>
                </a:gridCol>
                <a:gridCol w="557882">
                  <a:extLst>
                    <a:ext uri="{9D8B030D-6E8A-4147-A177-3AD203B41FA5}">
                      <a16:colId xmlns:a16="http://schemas.microsoft.com/office/drawing/2014/main" val="3719797945"/>
                    </a:ext>
                  </a:extLst>
                </a:gridCol>
                <a:gridCol w="864746">
                  <a:extLst>
                    <a:ext uri="{9D8B030D-6E8A-4147-A177-3AD203B41FA5}">
                      <a16:colId xmlns:a16="http://schemas.microsoft.com/office/drawing/2014/main" val="2111895905"/>
                    </a:ext>
                  </a:extLst>
                </a:gridCol>
                <a:gridCol w="624148">
                  <a:extLst>
                    <a:ext uri="{9D8B030D-6E8A-4147-A177-3AD203B41FA5}">
                      <a16:colId xmlns:a16="http://schemas.microsoft.com/office/drawing/2014/main" val="1228260744"/>
                    </a:ext>
                  </a:extLst>
                </a:gridCol>
                <a:gridCol w="896032">
                  <a:extLst>
                    <a:ext uri="{9D8B030D-6E8A-4147-A177-3AD203B41FA5}">
                      <a16:colId xmlns:a16="http://schemas.microsoft.com/office/drawing/2014/main" val="3870552715"/>
                    </a:ext>
                  </a:extLst>
                </a:gridCol>
                <a:gridCol w="483136">
                  <a:extLst>
                    <a:ext uri="{9D8B030D-6E8A-4147-A177-3AD203B41FA5}">
                      <a16:colId xmlns:a16="http://schemas.microsoft.com/office/drawing/2014/main" val="2196486683"/>
                    </a:ext>
                  </a:extLst>
                </a:gridCol>
                <a:gridCol w="875183">
                  <a:extLst>
                    <a:ext uri="{9D8B030D-6E8A-4147-A177-3AD203B41FA5}">
                      <a16:colId xmlns:a16="http://schemas.microsoft.com/office/drawing/2014/main" val="2808071338"/>
                    </a:ext>
                  </a:extLst>
                </a:gridCol>
                <a:gridCol w="513328">
                  <a:extLst>
                    <a:ext uri="{9D8B030D-6E8A-4147-A177-3AD203B41FA5}">
                      <a16:colId xmlns:a16="http://schemas.microsoft.com/office/drawing/2014/main" val="2266782108"/>
                    </a:ext>
                  </a:extLst>
                </a:gridCol>
                <a:gridCol w="833107">
                  <a:extLst>
                    <a:ext uri="{9D8B030D-6E8A-4147-A177-3AD203B41FA5}">
                      <a16:colId xmlns:a16="http://schemas.microsoft.com/office/drawing/2014/main" val="1400057223"/>
                    </a:ext>
                  </a:extLst>
                </a:gridCol>
                <a:gridCol w="589066">
                  <a:extLst>
                    <a:ext uri="{9D8B030D-6E8A-4147-A177-3AD203B41FA5}">
                      <a16:colId xmlns:a16="http://schemas.microsoft.com/office/drawing/2014/main" val="607151320"/>
                    </a:ext>
                  </a:extLst>
                </a:gridCol>
                <a:gridCol w="849939">
                  <a:extLst>
                    <a:ext uri="{9D8B030D-6E8A-4147-A177-3AD203B41FA5}">
                      <a16:colId xmlns:a16="http://schemas.microsoft.com/office/drawing/2014/main" val="1732447710"/>
                    </a:ext>
                  </a:extLst>
                </a:gridCol>
                <a:gridCol w="601228">
                  <a:extLst>
                    <a:ext uri="{9D8B030D-6E8A-4147-A177-3AD203B41FA5}">
                      <a16:colId xmlns:a16="http://schemas.microsoft.com/office/drawing/2014/main" val="1497268532"/>
                    </a:ext>
                  </a:extLst>
                </a:gridCol>
                <a:gridCol w="736791">
                  <a:extLst>
                    <a:ext uri="{9D8B030D-6E8A-4147-A177-3AD203B41FA5}">
                      <a16:colId xmlns:a16="http://schemas.microsoft.com/office/drawing/2014/main" val="743602275"/>
                    </a:ext>
                  </a:extLst>
                </a:gridCol>
                <a:gridCol w="488083">
                  <a:extLst>
                    <a:ext uri="{9D8B030D-6E8A-4147-A177-3AD203B41FA5}">
                      <a16:colId xmlns:a16="http://schemas.microsoft.com/office/drawing/2014/main" val="1994207196"/>
                    </a:ext>
                  </a:extLst>
                </a:gridCol>
                <a:gridCol w="841522">
                  <a:extLst>
                    <a:ext uri="{9D8B030D-6E8A-4147-A177-3AD203B41FA5}">
                      <a16:colId xmlns:a16="http://schemas.microsoft.com/office/drawing/2014/main" val="3921377560"/>
                    </a:ext>
                  </a:extLst>
                </a:gridCol>
                <a:gridCol w="592956">
                  <a:extLst>
                    <a:ext uri="{9D8B030D-6E8A-4147-A177-3AD203B41FA5}">
                      <a16:colId xmlns:a16="http://schemas.microsoft.com/office/drawing/2014/main" val="3578839088"/>
                    </a:ext>
                  </a:extLst>
                </a:gridCol>
                <a:gridCol w="520464">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Malden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1,437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6,251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1,546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72,800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86,327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84,580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1,271,919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88,979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745514938"/>
              </p:ext>
            </p:extLst>
          </p:nvPr>
        </p:nvGraphicFramePr>
        <p:xfrm>
          <a:off x="2447450" y="2282564"/>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7,929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5,366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687,146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pPr lvl="1"/>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25.3%.</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Malden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841125026"/>
              </p:ext>
            </p:extLst>
          </p:nvPr>
        </p:nvGraphicFramePr>
        <p:xfrm>
          <a:off x="1125196" y="3121528"/>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Malden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2,026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39.8%</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541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404,319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293,044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95,679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149626" y="982481"/>
            <a:ext cx="10641608" cy="21390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Malden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83C819-B1A6-48D6-A162-C90E4B796A9C}"/>
</file>

<file path=customXml/itemProps2.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3.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8542</TotalTime>
  <Words>3450</Words>
  <Application>Microsoft Office PowerPoint</Application>
  <PresentationFormat>Widescreen</PresentationFormat>
  <Paragraphs>759</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Malden</vt:lpstr>
      <vt:lpstr>Malden – Benchmarks</vt:lpstr>
      <vt:lpstr>PowerPoint Presentation</vt:lpstr>
      <vt:lpstr>Vaccine Administration </vt:lpstr>
      <vt:lpstr>Total Doses and Dose Administration Rate/100,000  for Malden Compared to Statewide as of 3/17/2021</vt:lpstr>
      <vt:lpstr>Count and Percentage of Population for First Dose, Partially, and Fully Vaccinated for Malden Compared to Statewide as of 3/17/2021</vt:lpstr>
      <vt:lpstr>Counts and Percentages of Population with a First Dose by Demographics for Malden Compared to Statewide as of 3/17/2021  contd.</vt:lpstr>
      <vt:lpstr>Counts and Percentages of Population with a First Dose by Demographics for Malden Compared to Statewide as of 3/17/2021 </vt:lpstr>
      <vt:lpstr>Counts and Percentages of Population Partially Vaccinated by Demographics for Malden Compared to Statewide as of 3/17/2021 contd.</vt:lpstr>
      <vt:lpstr>Counts and Percentages of Population Partially Vaccinated by Demographics for Malden Compared to Statewide as of 3/17/2021</vt:lpstr>
      <vt:lpstr>Counts and Percentages of Population Fully Vaccinated by Demographics for Malden Compared to Statewide as of 3/17/2021 contd. </vt:lpstr>
      <vt:lpstr>Counts and Percentages of Population Fully Vaccinated by Demographics for Malden Compared to Statewide as of 3/17/2021</vt:lpstr>
      <vt:lpstr>Missing Race/Ethnicity Count and Percentage of Population Vaccinated for Malden Compared to Statewide as of 3/17/2021</vt:lpstr>
      <vt:lpstr>City/Town COVID-19 Burden </vt:lpstr>
      <vt:lpstr>COVID-19 Case Counts and Rates for 20 Prioritized Communities</vt:lpstr>
      <vt:lpstr>Background </vt:lpstr>
      <vt:lpstr> Profile of Malden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387</cp:revision>
  <dcterms:created xsi:type="dcterms:W3CDTF">2021-02-06T16:00:27Z</dcterms:created>
  <dcterms:modified xsi:type="dcterms:W3CDTF">2021-03-18T21:38:33Z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