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2"/>
  </p:notesMasterIdLst>
  <p:sldIdLst>
    <p:sldId id="290" r:id="rId5"/>
    <p:sldId id="262" r:id="rId6"/>
    <p:sldId id="291" r:id="rId7"/>
    <p:sldId id="264" r:id="rId8"/>
    <p:sldId id="292" r:id="rId9"/>
    <p:sldId id="266" r:id="rId10"/>
    <p:sldId id="293" r:id="rId11"/>
    <p:sldId id="267" r:id="rId12"/>
    <p:sldId id="268" r:id="rId13"/>
    <p:sldId id="294" r:id="rId14"/>
    <p:sldId id="295" r:id="rId15"/>
    <p:sldId id="269" r:id="rId16"/>
    <p:sldId id="270" r:id="rId17"/>
    <p:sldId id="271" r:id="rId18"/>
    <p:sldId id="274" r:id="rId19"/>
    <p:sldId id="275" r:id="rId20"/>
    <p:sldId id="276"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3"/>
            <p14:sldId id="267"/>
            <p14:sldId id="268"/>
            <p14:sldId id="294"/>
            <p14:sldId id="295"/>
            <p14:sldId id="269"/>
            <p14:sldId id="270"/>
            <p14:sldId id="271"/>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F3FA"/>
    <a:srgbClr val="BAC0CA"/>
    <a:srgbClr val="D6DCE5"/>
    <a:srgbClr val="B4C7E7"/>
    <a:srgbClr val="8FAADC"/>
    <a:srgbClr val="E8EEF8"/>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67920" autoAdjust="0"/>
  </p:normalViewPr>
  <p:slideViewPr>
    <p:cSldViewPr snapToGrid="0">
      <p:cViewPr varScale="1">
        <p:scale>
          <a:sx n="112" d="100"/>
          <a:sy n="112" d="100"/>
        </p:scale>
        <p:origin x="78" y="84"/>
      </p:cViewPr>
      <p:guideLst>
        <p:guide orient="horz" pos="2160"/>
        <p:guide pos="3840"/>
      </p:guideLst>
    </p:cSldViewPr>
  </p:slideViewPr>
  <p:outlineViewPr>
    <p:cViewPr>
      <p:scale>
        <a:sx n="33" d="100"/>
        <a:sy n="33" d="100"/>
      </p:scale>
      <p:origin x="0" y="-1074"/>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3/18/2021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dirty="0"/>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First Dose (Partially) </a:t>
            </a:r>
          </a:p>
          <a:p>
            <a:endParaRPr lang="en-US" dirty="0"/>
          </a:p>
          <a:p>
            <a:r>
              <a:rPr lang="en-US" dirty="0"/>
              <a:t>First dose + </a:t>
            </a:r>
            <a:r>
              <a:rPr lang="en-US" dirty="0" err="1"/>
              <a:t>jj</a:t>
            </a:r>
            <a:r>
              <a:rPr lang="en-US" dirty="0"/>
              <a:t> (At least) – Own slide </a:t>
            </a:r>
          </a:p>
          <a:p>
            <a:endParaRPr lang="en-US" dirty="0"/>
          </a:p>
          <a:p>
            <a:r>
              <a:rPr lang="en-US" dirty="0"/>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Mention suppression </a:t>
            </a:r>
          </a:p>
          <a:p>
            <a:endParaRPr lang="en-US" dirty="0"/>
          </a:p>
          <a:p>
            <a:r>
              <a:rPr lang="en-US" dirty="0"/>
              <a:t>At least on dose </a:t>
            </a:r>
          </a:p>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endParaRPr lang="en-US" dirty="0"/>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3/18/2021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916" y="2743202"/>
            <a:ext cx="10337562" cy="1362075"/>
          </a:xfrm>
        </p:spPr>
        <p:txBody>
          <a:bodyPr/>
          <a:lstStyle/>
          <a:p>
            <a:pPr algn="ctr"/>
            <a:r>
              <a:rPr lang="en-US" dirty="0"/>
              <a:t>Vaccination Data Report</a:t>
            </a:r>
            <a:br>
              <a:rPr lang="en-US" dirty="0"/>
            </a:br>
            <a:r>
              <a:rPr lang="en-US" dirty="0"/>
              <a:t>Malden</a:t>
            </a:r>
            <a:endParaRPr lang="en-US" dirty="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Malden Compared to Statewide as of 3/17/2021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44686" y="1210543"/>
            <a:ext cx="5647269" cy="1754326"/>
          </a:xfrm>
          <a:prstGeom prst="rect">
            <a:avLst/>
          </a:prstGeom>
          <a:noFill/>
        </p:spPr>
        <p:txBody>
          <a:bodyPr wrap="square" rtlCol="0">
            <a:spAutoFit/>
          </a:bodyPr>
          <a:lstStyle/>
          <a:p>
            <a:r>
              <a:rPr lang="en-US" b="1" u="sng" dirty="0">
                <a:solidFill>
                  <a:srgbClr val="0F1C32"/>
                </a:solidFill>
                <a:latin typeface="Calibri"/>
              </a:rPr>
              <a:t>Vaccine Administration Benchmark</a:t>
            </a:r>
          </a:p>
          <a:p>
            <a:pPr marL="285750" indent="-285750">
              <a:buFont typeface="Arial" panose="020B0604020202020204" pitchFamily="34" charset="0"/>
              <a:buChar char="•"/>
            </a:pPr>
            <a:r>
              <a:rPr lang="en-US" dirty="0">
                <a:solidFill>
                  <a:srgbClr val="0F1C32"/>
                </a:solidFill>
                <a:latin typeface="Calibri"/>
              </a:rPr>
              <a:t>Percentage of </a:t>
            </a:r>
            <a:r>
              <a:rPr lang="en-US" b="1" dirty="0">
                <a:solidFill>
                  <a:srgbClr val="0F1C32"/>
                </a:solidFill>
                <a:latin typeface="Calibri"/>
              </a:rPr>
              <a:t>Race/Ethnicity groups and Sex </a:t>
            </a:r>
            <a:r>
              <a:rPr lang="en-US" dirty="0">
                <a:solidFill>
                  <a:srgbClr val="0F1C32"/>
                </a:solidFill>
                <a:latin typeface="Calibri"/>
              </a:rPr>
              <a:t>that have been </a:t>
            </a:r>
            <a:r>
              <a:rPr lang="en-US" b="1" dirty="0">
                <a:solidFill>
                  <a:srgbClr val="0F1C32"/>
                </a:solidFill>
                <a:latin typeface="Calibri"/>
              </a:rPr>
              <a:t>partially vaccinated </a:t>
            </a:r>
            <a:r>
              <a:rPr lang="en-US" dirty="0">
                <a:solidFill>
                  <a:srgbClr val="0F1C32"/>
                </a:solidFill>
                <a:latin typeface="Calibri"/>
              </a:rPr>
              <a:t>and whether they have met or exceeded the overall state average of </a:t>
            </a:r>
            <a:r>
              <a:rPr lang="en-US" b="1" dirty="0">
                <a:solidFill>
                  <a:srgbClr val="5B9BD5">
                    <a:lumMod val="75000"/>
                  </a:srgbClr>
                </a:solidFill>
                <a:latin typeface="Calibri"/>
              </a:rPr>
              <a:t>11.4%</a:t>
            </a:r>
            <a:r>
              <a:rPr lang="en-US" dirty="0">
                <a:solidFill>
                  <a:srgbClr val="0F1C32"/>
                </a:solidFill>
                <a:latin typeface="Calibri"/>
              </a:rPr>
              <a:t>.</a:t>
            </a:r>
          </a:p>
          <a:p>
            <a:pPr marL="285750"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184624454"/>
              </p:ext>
            </p:extLst>
          </p:nvPr>
        </p:nvGraphicFramePr>
        <p:xfrm>
          <a:off x="5893304" y="1447800"/>
          <a:ext cx="5951871" cy="1478115"/>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35016">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965443321"/>
                  </a:ext>
                </a:extLst>
              </a:tr>
              <a:tr h="223435">
                <a:tc>
                  <a:txBody>
                    <a:bodyPr/>
                    <a:lstStyle/>
                    <a:p>
                      <a:pPr marL="0" marR="0" algn="ctr">
                        <a:spcBef>
                          <a:spcPts val="0"/>
                        </a:spcBef>
                        <a:spcAft>
                          <a:spcPts val="0"/>
                        </a:spcAft>
                      </a:pPr>
                      <a:r>
                        <a:rPr lang="en-US" sz="1200" b="1" dirty="0">
                          <a:solidFill>
                            <a:schemeClr val="tx1"/>
                          </a:solidFill>
                        </a:rPr>
                        <a:t>Malden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100" b="0" i="0" u="none" strike="noStrike" dirty="0">
                          <a:solidFill>
                            <a:srgbClr val="000000"/>
                          </a:solidFill>
                          <a:effectLst/>
                          <a:latin typeface="Calibri" panose="020F0502020204030204" pitchFamily="34" charset="0"/>
                        </a:rPr>
                        <a:t>            3,210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l" fontAlgn="b"/>
                      <a:r>
                        <a:rPr lang="en-US" sz="1100" b="0" i="0" u="none" strike="noStrike" dirty="0">
                          <a:solidFill>
                            <a:srgbClr val="000000"/>
                          </a:solidFill>
                          <a:effectLst/>
                          <a:latin typeface="Calibri" panose="020F0502020204030204" pitchFamily="34" charset="0"/>
                        </a:rPr>
                        <a:t>              2,539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a:solidFill>
                            <a:srgbClr val="000000"/>
                          </a:solidFill>
                          <a:effectLst/>
                          <a:latin typeface="Calibri" panose="020F0502020204030204" pitchFamily="34" charset="0"/>
                        </a:rPr>
                        <a:t>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l" fontAlgn="b"/>
                      <a:r>
                        <a:rPr lang="en-US" sz="1100" b="0" i="0" u="none" strike="noStrike" dirty="0">
                          <a:solidFill>
                            <a:srgbClr val="000000"/>
                          </a:solidFill>
                          <a:effectLst/>
                          <a:latin typeface="Calibri" panose="020F0502020204030204" pitchFamily="34" charset="0"/>
                        </a:rPr>
                        <a:t>                                    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445,023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12.4%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330,467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17,552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401914367"/>
              </p:ext>
            </p:extLst>
          </p:nvPr>
        </p:nvGraphicFramePr>
        <p:xfrm>
          <a:off x="87097" y="3607732"/>
          <a:ext cx="11905684"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effectLst/>
                          <a:latin typeface="+mn-lt"/>
                        </a:rPr>
                        <a:t>Community</a:t>
                      </a:r>
                      <a:r>
                        <a:rPr lang="en-US" sz="1200" dirty="0">
                          <a:solidFill>
                            <a:schemeClr val="tx1"/>
                          </a:solidFill>
                          <a:effectLst/>
                        </a:rPr>
                        <a:t>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rPr>
                        <a:t>Native Hawaiian /Pacific Islander, NH</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310176">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197113715"/>
                  </a:ext>
                </a:extLst>
              </a:tr>
              <a:tr h="70869">
                <a:tc>
                  <a:txBody>
                    <a:bodyPr/>
                    <a:lstStyle/>
                    <a:p>
                      <a:pPr marL="0" marR="0" algn="ctr">
                        <a:spcBef>
                          <a:spcPts val="0"/>
                        </a:spcBef>
                        <a:spcAft>
                          <a:spcPts val="0"/>
                        </a:spcAft>
                      </a:pPr>
                      <a:r>
                        <a:rPr lang="en-US" sz="1300" b="1" dirty="0">
                          <a:solidFill>
                            <a:schemeClr val="tx1"/>
                          </a:solidFill>
                        </a:rPr>
                        <a:t>Malden</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1,381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329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2,681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1,111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31,583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37,048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40,876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11,902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345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578,004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11.7%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26,917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128,203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86905B36-C83F-4F49-BA3F-B91432D95CD5}"/>
              </a:ext>
            </a:extLst>
          </p:cNvPr>
          <p:cNvSpPr txBox="1"/>
          <p:nvPr/>
        </p:nvSpPr>
        <p:spPr>
          <a:xfrm>
            <a:off x="87097" y="566188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13.</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8701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Malden Compared to Statewide as of 3/17/2021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216270" y="1084462"/>
            <a:ext cx="10540260" cy="2431435"/>
          </a:xfrm>
          <a:prstGeom prst="rect">
            <a:avLst/>
          </a:prstGeom>
          <a:noFill/>
        </p:spPr>
        <p:txBody>
          <a:bodyPr wrap="square" rtlCol="0">
            <a:spAutoFit/>
          </a:bodyPr>
          <a:lstStyle/>
          <a:p>
            <a:r>
              <a:rPr lang="en-US" sz="1600" b="1" u="sng" dirty="0">
                <a:solidFill>
                  <a:srgbClr val="0F1C32"/>
                </a:solidFill>
                <a:latin typeface="Calibri"/>
              </a:rPr>
              <a:t>Vaccine Administration Benchmark</a:t>
            </a:r>
          </a:p>
          <a:p>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fully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b="1" dirty="0">
                <a:solidFill>
                  <a:srgbClr val="5B9BD5">
                    <a:lumMod val="75000"/>
                  </a:srgbClr>
                </a:solidFill>
                <a:latin typeface="Calibri"/>
              </a:rPr>
              <a:t>9.4% </a:t>
            </a:r>
            <a:r>
              <a:rPr lang="en-US" sz="1600" b="1" dirty="0">
                <a:solidFill>
                  <a:srgbClr val="0F1C32"/>
                </a:solidFill>
                <a:latin typeface="Calibri"/>
              </a:rPr>
              <a:t>for ages 0-64</a:t>
            </a:r>
          </a:p>
          <a:p>
            <a:pPr marL="1200150" lvl="2" indent="-285750">
              <a:buFont typeface="Arial" panose="020B0604020202020204" pitchFamily="34" charset="0"/>
              <a:buChar char="•"/>
            </a:pPr>
            <a:r>
              <a:rPr lang="en-US" b="1" dirty="0">
                <a:solidFill>
                  <a:srgbClr val="5B9BD5">
                    <a:lumMod val="75000"/>
                  </a:srgbClr>
                </a:solidFill>
                <a:latin typeface="Calibri"/>
              </a:rPr>
              <a:t>20.3% </a:t>
            </a:r>
            <a:r>
              <a:rPr lang="en-US" sz="1600" b="1" dirty="0">
                <a:solidFill>
                  <a:srgbClr val="0F1C32"/>
                </a:solidFill>
                <a:latin typeface="Calibri"/>
              </a:rPr>
              <a:t>for ages 65-74</a:t>
            </a:r>
          </a:p>
          <a:p>
            <a:pPr marL="1200150" lvl="2" indent="-285750">
              <a:buFont typeface="Arial" panose="020B0604020202020204" pitchFamily="34" charset="0"/>
              <a:buChar char="•"/>
            </a:pPr>
            <a:r>
              <a:rPr lang="en-US" b="1" dirty="0">
                <a:solidFill>
                  <a:srgbClr val="5B9BD5">
                    <a:lumMod val="75000"/>
                  </a:srgbClr>
                </a:solidFill>
                <a:latin typeface="Calibri"/>
              </a:rPr>
              <a:t>58.6%</a:t>
            </a:r>
            <a:r>
              <a:rPr lang="en-US" b="1" dirty="0">
                <a:solidFill>
                  <a:srgbClr val="0F1C32"/>
                </a:solidFill>
                <a:latin typeface="Calibri"/>
              </a:rPr>
              <a:t> </a:t>
            </a:r>
            <a:r>
              <a:rPr lang="en-US" sz="1600" b="1" dirty="0">
                <a:solidFill>
                  <a:srgbClr val="0F1C32"/>
                </a:solidFill>
                <a:latin typeface="Calibri"/>
              </a:rPr>
              <a:t>for ages 75+</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4099602323"/>
              </p:ext>
            </p:extLst>
          </p:nvPr>
        </p:nvGraphicFramePr>
        <p:xfrm>
          <a:off x="914401" y="3685959"/>
          <a:ext cx="9681411"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3965443321"/>
                  </a:ext>
                </a:extLst>
              </a:tr>
              <a:tr h="130379">
                <a:tc>
                  <a:txBody>
                    <a:bodyPr/>
                    <a:lstStyle/>
                    <a:p>
                      <a:pPr marL="0" marR="0" algn="ctr">
                        <a:spcBef>
                          <a:spcPts val="0"/>
                        </a:spcBef>
                        <a:spcAft>
                          <a:spcPts val="0"/>
                        </a:spcAft>
                      </a:pPr>
                      <a:r>
                        <a:rPr lang="en-US" sz="1400" b="1" dirty="0">
                          <a:solidFill>
                            <a:schemeClr val="tx1"/>
                          </a:solidFill>
                        </a:rPr>
                        <a:t>Malden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4,692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7.9%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982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19.3%</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1,910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544,900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138,380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20.3%</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288,823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58.6%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12</a:t>
            </a:fld>
            <a:endParaRPr lang="en-US" dirty="0">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35767" y="1035042"/>
            <a:ext cx="11433061" cy="1354217"/>
          </a:xfrm>
          <a:prstGeom prst="rect">
            <a:avLst/>
          </a:prstGeom>
          <a:noFill/>
        </p:spPr>
        <p:txBody>
          <a:bodyPr wrap="square" rtlCol="0">
            <a:spAutoFit/>
          </a:bodyPr>
          <a:lstStyle/>
          <a:p>
            <a:r>
              <a:rPr lang="en-US" b="1" u="sng" dirty="0">
                <a:solidFill>
                  <a:srgbClr val="0F1C32"/>
                </a:solidFill>
                <a:latin typeface="Calibri"/>
              </a:rPr>
              <a:t>Vaccine Administration Benchmark</a:t>
            </a:r>
          </a:p>
          <a:p>
            <a:endParaRPr lang="en-US" sz="1600" b="1" u="sng"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of </a:t>
            </a:r>
            <a:r>
              <a:rPr lang="en-US" sz="1600" b="1" dirty="0">
                <a:solidFill>
                  <a:srgbClr val="0F1C32"/>
                </a:solidFill>
                <a:latin typeface="Calibri"/>
              </a:rPr>
              <a:t>Race/Ethnicity groups and Sex </a:t>
            </a:r>
            <a:r>
              <a:rPr lang="en-US" sz="1600" dirty="0">
                <a:solidFill>
                  <a:srgbClr val="0F1C32"/>
                </a:solidFill>
                <a:latin typeface="Calibri"/>
              </a:rPr>
              <a:t>that have been </a:t>
            </a:r>
            <a:r>
              <a:rPr lang="en-US" sz="1600" b="1" dirty="0">
                <a:solidFill>
                  <a:srgbClr val="0F1C32"/>
                </a:solidFill>
                <a:latin typeface="Calibri"/>
              </a:rPr>
              <a:t>fully vaccinated </a:t>
            </a:r>
            <a:r>
              <a:rPr lang="en-US" sz="1600" dirty="0">
                <a:solidFill>
                  <a:srgbClr val="0F1C32"/>
                </a:solidFill>
                <a:latin typeface="Calibri"/>
              </a:rPr>
              <a:t>and whether they have met or exceeded the overall state average of </a:t>
            </a:r>
            <a:r>
              <a:rPr lang="en-US" sz="1600" b="1" dirty="0">
                <a:solidFill>
                  <a:srgbClr val="5B9BD5">
                    <a:lumMod val="75000"/>
                  </a:srgbClr>
                </a:solidFill>
                <a:latin typeface="Calibri"/>
              </a:rPr>
              <a:t>14.0%</a:t>
            </a:r>
            <a:r>
              <a:rPr lang="en-US" sz="1600" dirty="0">
                <a:solidFill>
                  <a:srgbClr val="0F1C32"/>
                </a:solidFill>
                <a:latin typeface="Calibri"/>
              </a:rPr>
              <a:t>.</a:t>
            </a: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2600636346"/>
              </p:ext>
            </p:extLst>
          </p:nvPr>
        </p:nvGraphicFramePr>
        <p:xfrm>
          <a:off x="115827" y="4044867"/>
          <a:ext cx="11839905" cy="1357158"/>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581268">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65102">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300" dirty="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rPr>
                        <a:t>Native Hawaiian /Pacific Islander, NH</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911901327"/>
                  </a:ext>
                </a:extLst>
              </a:tr>
              <a:tr h="25761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97113715"/>
                  </a:ext>
                </a:extLst>
              </a:tr>
              <a:tr h="185169">
                <a:tc>
                  <a:txBody>
                    <a:bodyPr/>
                    <a:lstStyle/>
                    <a:p>
                      <a:pPr marL="0" marR="0" algn="ctr">
                        <a:spcBef>
                          <a:spcPts val="0"/>
                        </a:spcBef>
                        <a:spcAft>
                          <a:spcPts val="0"/>
                        </a:spcAft>
                      </a:pPr>
                      <a:r>
                        <a:rPr lang="en-US" sz="1300" b="1" dirty="0">
                          <a:solidFill>
                            <a:schemeClr val="tx1"/>
                          </a:solidFill>
                        </a:rPr>
                        <a:t>Malden</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1,286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960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347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3,570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201207">
                <a:tc>
                  <a:txBody>
                    <a:bodyPr/>
                    <a:lstStyle/>
                    <a:p>
                      <a:pPr marL="0" marR="0" algn="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41,217</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49,279</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43,704</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17,076</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577</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21.4%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693,915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14.0%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62,062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63,443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1505913345"/>
              </p:ext>
            </p:extLst>
          </p:nvPr>
        </p:nvGraphicFramePr>
        <p:xfrm>
          <a:off x="2441249" y="2635274"/>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928569">
                  <a:extLst>
                    <a:ext uri="{9D8B030D-6E8A-4147-A177-3AD203B41FA5}">
                      <a16:colId xmlns:a16="http://schemas.microsoft.com/office/drawing/2014/main" val="2339804205"/>
                    </a:ext>
                  </a:extLst>
                </a:gridCol>
                <a:gridCol w="1066800">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b="1" dirty="0">
                          <a:solidFill>
                            <a:schemeClr val="tx1"/>
                          </a:solidFill>
                        </a:rPr>
                        <a:t>Malden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4,719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2,827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599,616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16.7%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356,679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10.5%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15,808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Malden Compared to Statewide as of 3/17/2021</a:t>
            </a:r>
          </a:p>
        </p:txBody>
      </p:sp>
      <p:sp>
        <p:nvSpPr>
          <p:cNvPr id="7" name="TextBox 6">
            <a:extLst>
              <a:ext uri="{FF2B5EF4-FFF2-40B4-BE49-F238E27FC236}">
                <a16:creationId xmlns:a16="http://schemas.microsoft.com/office/drawing/2014/main" id="{F880D67F-1CE6-4AAC-8B3B-7A4F4F536BAA}"/>
              </a:ext>
            </a:extLst>
          </p:cNvPr>
          <p:cNvSpPr txBox="1"/>
          <p:nvPr/>
        </p:nvSpPr>
        <p:spPr>
          <a:xfrm>
            <a:off x="51089" y="5607658"/>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3/17/2021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13.</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13714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368665421"/>
              </p:ext>
            </p:extLst>
          </p:nvPr>
        </p:nvGraphicFramePr>
        <p:xfrm>
          <a:off x="804006" y="1905000"/>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121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b="1" dirty="0">
                          <a:solidFill>
                            <a:schemeClr val="tx1"/>
                          </a:solidFill>
                        </a:rPr>
                        <a:t>Malden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1,122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129,094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128,203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63,443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954107"/>
          </a:xfrm>
          <a:prstGeom prst="rect">
            <a:avLst/>
          </a:prstGeom>
          <a:noFill/>
        </p:spPr>
        <p:txBody>
          <a:bodyPr wrap="square" rtlCol="0">
            <a:spAutoFit/>
          </a:bodyPr>
          <a:lstStyle/>
          <a:p>
            <a:pPr>
              <a:defRPr/>
            </a:pPr>
            <a:r>
              <a:rPr lang="en-US" sz="800" dirty="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13</a:t>
            </a:fld>
            <a:endParaRPr lang="en-US" dirty="0">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dirty="0">
                <a:latin typeface="Segoe UI" panose="020B0502040204020203" pitchFamily="34" charset="0"/>
                <a:cs typeface="Segoe UI" panose="020B0502040204020203" pitchFamily="34" charset="0"/>
              </a:rPr>
              <a:t>Missing Race/Ethnicity Count and Percentage of Population Vaccinated for Malden Compared to Statewide as of 3/17/2021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2971802"/>
            <a:ext cx="10337562" cy="1362075"/>
          </a:xfrm>
        </p:spPr>
        <p:txBody>
          <a:bodyPr/>
          <a:lstStyle/>
          <a:p>
            <a:pPr algn="ctr"/>
            <a:r>
              <a:rPr lang="en-US" dirty="0"/>
              <a:t>City/Town COVID-19 Burden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14</a:t>
            </a:fld>
            <a:endParaRPr lang="en-US" dirty="0">
              <a:solidFill>
                <a:srgbClr val="0F1C32"/>
              </a:solidFill>
              <a:latin typeface="Calibri"/>
            </a:endParaRPr>
          </a:p>
        </p:txBody>
      </p:sp>
    </p:spTree>
    <p:extLst>
      <p:ext uri="{BB962C8B-B14F-4D97-AF65-F5344CB8AC3E}">
        <p14:creationId xmlns:p14="http://schemas.microsoft.com/office/powerpoint/2010/main" val="26448490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15081" y="6197471"/>
            <a:ext cx="12158798" cy="338554"/>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3/18/2021 from MA weekly vaccination dashboard, </a:t>
            </a:r>
            <a:r>
              <a:rPr lang="en-US" sz="800" dirty="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dirty="0">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dirty="0">
                <a:solidFill>
                  <a:prstClr val="black"/>
                </a:solidFill>
                <a:latin typeface="Calibri" panose="020F0502020204030204"/>
              </a:rPr>
              <a:t>City/Towns with highest burden</a:t>
            </a:r>
            <a:endParaRPr lang="en-US" sz="1600" b="1" dirty="0">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dirty="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15082" y="3791976"/>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dirty="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dirty="0">
                <a:latin typeface="Arial" panose="020B0604020202020204" pitchFamily="34" charset="0"/>
              </a:rPr>
              <a:t>COVID-19 Case Counts and Rates for 20 Prioritized Communities</a:t>
            </a:r>
            <a:endParaRPr lang="en-US" sz="2800" dirty="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1" name="Table 10">
            <a:extLst>
              <a:ext uri="{FF2B5EF4-FFF2-40B4-BE49-F238E27FC236}">
                <a16:creationId xmlns:a16="http://schemas.microsoft.com/office/drawing/2014/main" id="{B77137A9-8B72-4433-BC32-A44B5A09D487}"/>
              </a:ext>
            </a:extLst>
          </p:cNvPr>
          <p:cNvGraphicFramePr>
            <a:graphicFrameLocks noGrp="1"/>
          </p:cNvGraphicFramePr>
          <p:nvPr>
            <p:extLst>
              <p:ext uri="{D42A27DB-BD31-4B8C-83A1-F6EECF244321}">
                <p14:modId xmlns:p14="http://schemas.microsoft.com/office/powerpoint/2010/main" val="4092405756"/>
              </p:ext>
            </p:extLst>
          </p:nvPr>
        </p:nvGraphicFramePr>
        <p:xfrm>
          <a:off x="4238225" y="987792"/>
          <a:ext cx="7802987" cy="5227088"/>
        </p:xfrm>
        <a:graphic>
          <a:graphicData uri="http://schemas.openxmlformats.org/drawingml/2006/table">
            <a:tbl>
              <a:tblPr firstRow="1" firstCol="1" bandRow="1">
                <a:tableStyleId>{5C22544A-7EE6-4342-B048-85BDC9FD1C3A}</a:tableStyleId>
              </a:tblPr>
              <a:tblGrid>
                <a:gridCol w="975720">
                  <a:extLst>
                    <a:ext uri="{9D8B030D-6E8A-4147-A177-3AD203B41FA5}">
                      <a16:colId xmlns:a16="http://schemas.microsoft.com/office/drawing/2014/main" val="4075951014"/>
                    </a:ext>
                  </a:extLst>
                </a:gridCol>
                <a:gridCol w="1019768">
                  <a:extLst>
                    <a:ext uri="{9D8B030D-6E8A-4147-A177-3AD203B41FA5}">
                      <a16:colId xmlns:a16="http://schemas.microsoft.com/office/drawing/2014/main" val="3103514450"/>
                    </a:ext>
                  </a:extLst>
                </a:gridCol>
                <a:gridCol w="911366">
                  <a:extLst>
                    <a:ext uri="{9D8B030D-6E8A-4147-A177-3AD203B41FA5}">
                      <a16:colId xmlns:a16="http://schemas.microsoft.com/office/drawing/2014/main" val="166287587"/>
                    </a:ext>
                  </a:extLst>
                </a:gridCol>
                <a:gridCol w="1099038">
                  <a:extLst>
                    <a:ext uri="{9D8B030D-6E8A-4147-A177-3AD203B41FA5}">
                      <a16:colId xmlns:a16="http://schemas.microsoft.com/office/drawing/2014/main" val="1410471895"/>
                    </a:ext>
                  </a:extLst>
                </a:gridCol>
                <a:gridCol w="1232013">
                  <a:extLst>
                    <a:ext uri="{9D8B030D-6E8A-4147-A177-3AD203B41FA5}">
                      <a16:colId xmlns:a16="http://schemas.microsoft.com/office/drawing/2014/main" val="645255248"/>
                    </a:ext>
                  </a:extLst>
                </a:gridCol>
                <a:gridCol w="800214">
                  <a:extLst>
                    <a:ext uri="{9D8B030D-6E8A-4147-A177-3AD203B41FA5}">
                      <a16:colId xmlns:a16="http://schemas.microsoft.com/office/drawing/2014/main" val="1445814117"/>
                    </a:ext>
                  </a:extLst>
                </a:gridCol>
                <a:gridCol w="1764868">
                  <a:extLst>
                    <a:ext uri="{9D8B030D-6E8A-4147-A177-3AD203B41FA5}">
                      <a16:colId xmlns:a16="http://schemas.microsoft.com/office/drawing/2014/main" val="1842109608"/>
                    </a:ext>
                  </a:extLst>
                </a:gridCol>
              </a:tblGrid>
              <a:tr h="38146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effectLst/>
                          <a:latin typeface="+mn-lt"/>
                        </a:rPr>
                        <a:t>Community</a:t>
                      </a:r>
                    </a:p>
                    <a:p>
                      <a:pPr marL="0" marR="0" algn="ctr">
                        <a:spcBef>
                          <a:spcPts val="0"/>
                        </a:spcBef>
                        <a:spcAft>
                          <a:spcPts val="0"/>
                        </a:spcAft>
                      </a:pPr>
                      <a:r>
                        <a:rPr lang="en-US"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(3/18/2021)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(3/18/2021)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p>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(3/18/2021)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20352116"/>
                  </a:ext>
                </a:extLst>
              </a:tr>
              <a:tr h="176134">
                <a:tc>
                  <a:txBody>
                    <a:bodyPr/>
                    <a:lstStyle/>
                    <a:p>
                      <a:pPr marL="0" marR="0" algn="ctr">
                        <a:spcBef>
                          <a:spcPts val="0"/>
                        </a:spcBef>
                        <a:spcAft>
                          <a:spcPts val="0"/>
                        </a:spcAft>
                      </a:pPr>
                      <a:r>
                        <a:rPr lang="en-US" sz="1200" dirty="0">
                          <a:solidFill>
                            <a:schemeClr val="tx1"/>
                          </a:solidFill>
                          <a:effectLst/>
                        </a:rPr>
                        <a:t>Boston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dirty="0">
                          <a:solidFill>
                            <a:srgbClr val="000000"/>
                          </a:solidFill>
                          <a:effectLst/>
                          <a:latin typeface="Calibri" panose="020F0502020204030204" pitchFamily="34" charset="0"/>
                        </a:rPr>
                        <a:t>61,224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411346040"/>
                  </a:ext>
                </a:extLst>
              </a:tr>
              <a:tr h="213711">
                <a:tc>
                  <a:txBody>
                    <a:bodyPr/>
                    <a:lstStyle/>
                    <a:p>
                      <a:pPr marL="0" marR="0" algn="ctr">
                        <a:spcBef>
                          <a:spcPts val="0"/>
                        </a:spcBef>
                        <a:spcAft>
                          <a:spcPts val="0"/>
                        </a:spcAft>
                      </a:pPr>
                      <a:r>
                        <a:rPr lang="en-US" sz="1200" dirty="0">
                          <a:solidFill>
                            <a:schemeClr val="tx1"/>
                          </a:solidFill>
                          <a:effectLst/>
                        </a:rPr>
                        <a:t>Brockton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12,272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185886671"/>
                  </a:ext>
                </a:extLst>
              </a:tr>
              <a:tr h="213711">
                <a:tc>
                  <a:txBody>
                    <a:bodyPr/>
                    <a:lstStyle/>
                    <a:p>
                      <a:pPr marL="0" marR="0" algn="ctr">
                        <a:spcBef>
                          <a:spcPts val="0"/>
                        </a:spcBef>
                        <a:spcAft>
                          <a:spcPts val="0"/>
                        </a:spcAft>
                      </a:pPr>
                      <a:r>
                        <a:rPr lang="en-US" sz="1200" dirty="0">
                          <a:solidFill>
                            <a:schemeClr val="tx1"/>
                          </a:solidFill>
                          <a:effectLst/>
                        </a:rPr>
                        <a:t>Chelsea</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8,169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983324550"/>
                  </a:ext>
                </a:extLst>
              </a:tr>
              <a:tr h="213711">
                <a:tc>
                  <a:txBody>
                    <a:bodyPr/>
                    <a:lstStyle/>
                    <a:p>
                      <a:pPr marL="0" marR="0" algn="ctr">
                        <a:spcBef>
                          <a:spcPts val="0"/>
                        </a:spcBef>
                        <a:spcAft>
                          <a:spcPts val="0"/>
                        </a:spcAft>
                      </a:pPr>
                      <a:r>
                        <a:rPr lang="en-US" sz="1200" dirty="0">
                          <a:solidFill>
                            <a:schemeClr val="tx1"/>
                          </a:solidFill>
                          <a:effectLst/>
                        </a:rPr>
                        <a:t>Everett</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7,798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919502357"/>
                  </a:ext>
                </a:extLst>
              </a:tr>
              <a:tr h="213711">
                <a:tc>
                  <a:txBody>
                    <a:bodyPr/>
                    <a:lstStyle/>
                    <a:p>
                      <a:pPr marL="0" marR="0" algn="ctr">
                        <a:spcBef>
                          <a:spcPts val="0"/>
                        </a:spcBef>
                        <a:spcAft>
                          <a:spcPts val="0"/>
                        </a:spcAft>
                      </a:pPr>
                      <a:r>
                        <a:rPr lang="en-US" sz="1200" dirty="0">
                          <a:solidFill>
                            <a:schemeClr val="tx1"/>
                          </a:solidFill>
                          <a:effectLst/>
                        </a:rPr>
                        <a:t>Fall River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12,576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37561560"/>
                  </a:ext>
                </a:extLst>
              </a:tr>
              <a:tr h="213711">
                <a:tc>
                  <a:txBody>
                    <a:bodyPr/>
                    <a:lstStyle/>
                    <a:p>
                      <a:pPr marL="0" marR="0" algn="ctr">
                        <a:spcBef>
                          <a:spcPts val="0"/>
                        </a:spcBef>
                        <a:spcAft>
                          <a:spcPts val="0"/>
                        </a:spcAft>
                      </a:pPr>
                      <a:r>
                        <a:rPr lang="en-US" sz="1200" dirty="0">
                          <a:solidFill>
                            <a:schemeClr val="tx1"/>
                          </a:solidFill>
                          <a:effectLst/>
                        </a:rPr>
                        <a:t>Fitchburg</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4,241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21107291"/>
                  </a:ext>
                </a:extLst>
              </a:tr>
              <a:tr h="213711">
                <a:tc>
                  <a:txBody>
                    <a:bodyPr/>
                    <a:lstStyle/>
                    <a:p>
                      <a:pPr marL="0" marR="0" algn="ctr">
                        <a:spcBef>
                          <a:spcPts val="0"/>
                        </a:spcBef>
                        <a:spcAft>
                          <a:spcPts val="0"/>
                        </a:spcAft>
                      </a:pPr>
                      <a:r>
                        <a:rPr lang="en-US" sz="1200" dirty="0">
                          <a:solidFill>
                            <a:schemeClr val="tx1"/>
                          </a:solidFill>
                          <a:effectLst/>
                        </a:rPr>
                        <a:t>Framingham</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7,171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0873288"/>
                  </a:ext>
                </a:extLst>
              </a:tr>
              <a:tr h="213711">
                <a:tc>
                  <a:txBody>
                    <a:bodyPr/>
                    <a:lstStyle/>
                    <a:p>
                      <a:pPr marL="0" marR="0" algn="ctr">
                        <a:spcBef>
                          <a:spcPts val="0"/>
                        </a:spcBef>
                        <a:spcAft>
                          <a:spcPts val="0"/>
                        </a:spcAft>
                      </a:pPr>
                      <a:r>
                        <a:rPr lang="en-US" sz="1200" dirty="0">
                          <a:solidFill>
                            <a:schemeClr val="tx1"/>
                          </a:solidFill>
                          <a:effectLst/>
                        </a:rPr>
                        <a:t>Haverhill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7,229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751112912"/>
                  </a:ext>
                </a:extLst>
              </a:tr>
              <a:tr h="213711">
                <a:tc>
                  <a:txBody>
                    <a:bodyPr/>
                    <a:lstStyle/>
                    <a:p>
                      <a:pPr marL="0" marR="0" algn="ctr">
                        <a:spcBef>
                          <a:spcPts val="0"/>
                        </a:spcBef>
                        <a:spcAft>
                          <a:spcPts val="0"/>
                        </a:spcAft>
                      </a:pPr>
                      <a:r>
                        <a:rPr lang="en-US" sz="1200" dirty="0">
                          <a:solidFill>
                            <a:schemeClr val="tx1"/>
                          </a:solidFill>
                          <a:effectLst/>
                        </a:rPr>
                        <a:t>Holyoke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4,807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507334088"/>
                  </a:ext>
                </a:extLst>
              </a:tr>
              <a:tr h="221783">
                <a:tc>
                  <a:txBody>
                    <a:bodyPr/>
                    <a:lstStyle/>
                    <a:p>
                      <a:pPr marL="0" marR="0" algn="ctr">
                        <a:spcBef>
                          <a:spcPts val="0"/>
                        </a:spcBef>
                        <a:spcAft>
                          <a:spcPts val="0"/>
                        </a:spcAft>
                      </a:pPr>
                      <a:r>
                        <a:rPr lang="en-US" sz="1200" dirty="0">
                          <a:solidFill>
                            <a:schemeClr val="tx1"/>
                          </a:solidFill>
                          <a:effectLst/>
                        </a:rPr>
                        <a:t>Lawrence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18,207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702797656"/>
                  </a:ext>
                </a:extLst>
              </a:tr>
              <a:tr h="213711">
                <a:tc>
                  <a:txBody>
                    <a:bodyPr/>
                    <a:lstStyle/>
                    <a:p>
                      <a:pPr marL="0" marR="0" algn="ctr">
                        <a:spcBef>
                          <a:spcPts val="0"/>
                        </a:spcBef>
                        <a:spcAft>
                          <a:spcPts val="0"/>
                        </a:spcAft>
                      </a:pPr>
                      <a:r>
                        <a:rPr lang="en-US" sz="1200" dirty="0">
                          <a:solidFill>
                            <a:schemeClr val="tx1"/>
                          </a:solidFill>
                          <a:effectLst/>
                        </a:rPr>
                        <a:t>Leominster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4,538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808939522"/>
                  </a:ext>
                </a:extLst>
              </a:tr>
              <a:tr h="213711">
                <a:tc>
                  <a:txBody>
                    <a:bodyPr/>
                    <a:lstStyle/>
                    <a:p>
                      <a:pPr marL="0" marR="0" algn="ctr">
                        <a:spcBef>
                          <a:spcPts val="0"/>
                        </a:spcBef>
                        <a:spcAft>
                          <a:spcPts val="0"/>
                        </a:spcAft>
                      </a:pPr>
                      <a:r>
                        <a:rPr lang="en-US" sz="1200" dirty="0">
                          <a:solidFill>
                            <a:schemeClr val="tx1"/>
                          </a:solidFill>
                          <a:effectLst/>
                        </a:rPr>
                        <a:t>Lowell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14,930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626614678"/>
                  </a:ext>
                </a:extLst>
              </a:tr>
              <a:tr h="204967">
                <a:tc>
                  <a:txBody>
                    <a:bodyPr/>
                    <a:lstStyle/>
                    <a:p>
                      <a:pPr marL="0" marR="0" algn="ctr">
                        <a:spcBef>
                          <a:spcPts val="0"/>
                        </a:spcBef>
                        <a:spcAft>
                          <a:spcPts val="0"/>
                        </a:spcAft>
                      </a:pPr>
                      <a:r>
                        <a:rPr lang="en-US" sz="1200" dirty="0">
                          <a:solidFill>
                            <a:schemeClr val="tx1"/>
                          </a:solidFill>
                          <a:effectLst/>
                        </a:rPr>
                        <a:t>Lynn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15,664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315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94468027"/>
                  </a:ext>
                </a:extLst>
              </a:tr>
              <a:tr h="213711">
                <a:tc>
                  <a:txBody>
                    <a:bodyPr/>
                    <a:lstStyle/>
                    <a:p>
                      <a:pPr marL="0" marR="0" algn="ctr">
                        <a:spcBef>
                          <a:spcPts val="0"/>
                        </a:spcBef>
                        <a:spcAft>
                          <a:spcPts val="0"/>
                        </a:spcAft>
                      </a:pPr>
                      <a:r>
                        <a:rPr lang="en-US" sz="1200" dirty="0">
                          <a:solidFill>
                            <a:schemeClr val="tx1"/>
                          </a:solidFill>
                          <a:effectLst/>
                        </a:rPr>
                        <a:t>Malden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6,278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26580341"/>
                  </a:ext>
                </a:extLst>
              </a:tr>
              <a:tr h="213711">
                <a:tc>
                  <a:txBody>
                    <a:bodyPr/>
                    <a:lstStyle/>
                    <a:p>
                      <a:pPr marL="0" marR="0" algn="ctr">
                        <a:spcBef>
                          <a:spcPts val="0"/>
                        </a:spcBef>
                        <a:spcAft>
                          <a:spcPts val="0"/>
                        </a:spcAft>
                      </a:pPr>
                      <a:r>
                        <a:rPr lang="en-US" sz="1200" dirty="0">
                          <a:solidFill>
                            <a:schemeClr val="tx1"/>
                          </a:solidFill>
                          <a:effectLst/>
                        </a:rPr>
                        <a:t>Methuen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6,694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4173796939"/>
                  </a:ext>
                </a:extLst>
              </a:tr>
              <a:tr h="213711">
                <a:tc>
                  <a:txBody>
                    <a:bodyPr/>
                    <a:lstStyle/>
                    <a:p>
                      <a:pPr marL="0" marR="0" algn="ctr">
                        <a:spcBef>
                          <a:spcPts val="0"/>
                        </a:spcBef>
                        <a:spcAft>
                          <a:spcPts val="0"/>
                        </a:spcAft>
                      </a:pPr>
                      <a:r>
                        <a:rPr lang="en-US" sz="1200" dirty="0">
                          <a:solidFill>
                            <a:schemeClr val="tx1"/>
                          </a:solidFill>
                          <a:effectLst/>
                        </a:rPr>
                        <a:t>New Bedford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12,686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517422476"/>
                  </a:ext>
                </a:extLst>
              </a:tr>
              <a:tr h="213711">
                <a:tc>
                  <a:txBody>
                    <a:bodyPr/>
                    <a:lstStyle/>
                    <a:p>
                      <a:pPr marL="0" marR="0" algn="ctr">
                        <a:spcBef>
                          <a:spcPts val="0"/>
                        </a:spcBef>
                        <a:spcAft>
                          <a:spcPts val="0"/>
                        </a:spcAft>
                      </a:pPr>
                      <a:r>
                        <a:rPr lang="en-US" sz="1200" dirty="0">
                          <a:solidFill>
                            <a:schemeClr val="tx1"/>
                          </a:solidFill>
                          <a:effectLst/>
                        </a:rPr>
                        <a:t>Randolph</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3,656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70386812"/>
                  </a:ext>
                </a:extLst>
              </a:tr>
              <a:tr h="213711">
                <a:tc>
                  <a:txBody>
                    <a:bodyPr/>
                    <a:lstStyle/>
                    <a:p>
                      <a:pPr marL="0" marR="0" algn="ctr">
                        <a:spcBef>
                          <a:spcPts val="0"/>
                        </a:spcBef>
                        <a:spcAft>
                          <a:spcPts val="0"/>
                        </a:spcAft>
                      </a:pPr>
                      <a:r>
                        <a:rPr lang="en-US" sz="1200" dirty="0">
                          <a:solidFill>
                            <a:schemeClr val="tx1"/>
                          </a:solidFill>
                          <a:effectLst/>
                        </a:rPr>
                        <a:t>Revere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9,730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328640128"/>
                  </a:ext>
                </a:extLst>
              </a:tr>
              <a:tr h="226883">
                <a:tc>
                  <a:txBody>
                    <a:bodyPr/>
                    <a:lstStyle/>
                    <a:p>
                      <a:pPr marL="0" marR="0" algn="ctr">
                        <a:spcBef>
                          <a:spcPts val="0"/>
                        </a:spcBef>
                        <a:spcAft>
                          <a:spcPts val="0"/>
                        </a:spcAft>
                      </a:pPr>
                      <a:r>
                        <a:rPr lang="en-US" sz="1200" dirty="0">
                          <a:solidFill>
                            <a:schemeClr val="tx1"/>
                          </a:solidFill>
                          <a:effectLst/>
                        </a:rPr>
                        <a:t>Springfield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18,317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911815788"/>
                  </a:ext>
                </a:extLst>
              </a:tr>
              <a:tr h="209550">
                <a:tc>
                  <a:txBody>
                    <a:bodyPr/>
                    <a:lstStyle/>
                    <a:p>
                      <a:pPr marL="0" marR="0" algn="ctr">
                        <a:spcBef>
                          <a:spcPts val="0"/>
                        </a:spcBef>
                        <a:spcAft>
                          <a:spcPts val="0"/>
                        </a:spcAft>
                      </a:pPr>
                      <a:r>
                        <a:rPr lang="en-US" sz="1200" dirty="0">
                          <a:solidFill>
                            <a:schemeClr val="tx1"/>
                          </a:solidFill>
                          <a:effectLst/>
                        </a:rPr>
                        <a:t>Worcester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21,404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756535634"/>
                  </a:ext>
                </a:extLst>
              </a:tr>
              <a:tr h="354589">
                <a:tc>
                  <a:txBody>
                    <a:bodyPr/>
                    <a:lstStyle/>
                    <a:p>
                      <a:pPr marL="0" marR="0" algn="ctr">
                        <a:spcBef>
                          <a:spcPts val="0"/>
                        </a:spcBef>
                        <a:spcAft>
                          <a:spcPts val="0"/>
                        </a:spcAft>
                      </a:pPr>
                      <a:r>
                        <a:rPr lang="en-US"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572,278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19,036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175785916"/>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3429002"/>
            <a:ext cx="10337562" cy="1362075"/>
          </a:xfrm>
        </p:spPr>
        <p:txBody>
          <a:bodyPr/>
          <a:lstStyle/>
          <a:p>
            <a:pPr algn="ctr"/>
            <a:r>
              <a:rPr lang="en-US" dirty="0"/>
              <a:t>Background</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16</a:t>
            </a:fld>
            <a:endParaRPr lang="en-US" dirty="0">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17</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7944" y="5966936"/>
            <a:ext cx="12158798" cy="461665"/>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dirty="0" err="1">
                <a:solidFill>
                  <a:srgbClr val="000000"/>
                </a:solidFill>
                <a:latin typeface="Arial" panose="020B0604020202020204" pitchFamily="34" charset="0"/>
                <a:cs typeface="Arial" panose="020B0604020202020204" pitchFamily="34" charset="0"/>
              </a:rPr>
              <a:t>Strate</a:t>
            </a:r>
            <a:r>
              <a:rPr lang="en-US" sz="800" dirty="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dirty="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dirty="0">
                <a:solidFill>
                  <a:srgbClr val="000000"/>
                </a:solidFill>
                <a:latin typeface="Arial" panose="020B0604020202020204" pitchFamily="34" charset="0"/>
                <a:cs typeface="Arial" panose="020B0604020202020204" pitchFamily="34" charset="0"/>
              </a:rPr>
              <a:t>NH = Non – Hispanic</a:t>
            </a: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2846685192"/>
              </p:ext>
            </p:extLst>
          </p:nvPr>
        </p:nvGraphicFramePr>
        <p:xfrm>
          <a:off x="259796" y="2290987"/>
          <a:ext cx="11655094" cy="1580257"/>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15">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647859">
                <a:tc>
                  <a:txBody>
                    <a:bodyPr/>
                    <a:lstStyle/>
                    <a:p>
                      <a:pPr marL="0" marR="0" algn="ctr">
                        <a:spcBef>
                          <a:spcPts val="0"/>
                        </a:spcBef>
                        <a:spcAft>
                          <a:spcPts val="0"/>
                        </a:spcAft>
                      </a:pPr>
                      <a:r>
                        <a:rPr lang="en-US" sz="1000" dirty="0">
                          <a:solidFill>
                            <a:schemeClr val="tx1"/>
                          </a:solidFill>
                          <a:effectLst/>
                        </a:rPr>
                        <a:t>Community</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dirty="0">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dirty="0">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dirty="0">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dirty="0">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dirty="0">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dirty="0">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dirty="0">
                          <a:solidFill>
                            <a:srgbClr val="000000"/>
                          </a:solidFill>
                          <a:effectLst/>
                          <a:latin typeface="Calibri" panose="020F0502020204030204" pitchFamily="34" charset="0"/>
                        </a:rPr>
                        <a:t>% of Population</a:t>
                      </a:r>
                    </a:p>
                    <a:p>
                      <a:pPr algn="ctr" fontAlgn="b"/>
                      <a:endParaRPr lang="en-US" sz="1000" b="1" i="0" u="none" strike="noStrike" dirty="0">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dirty="0">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dirty="0">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11901327"/>
                  </a:ext>
                </a:extLst>
              </a:tr>
              <a:tr h="338806">
                <a:tc>
                  <a:txBody>
                    <a:bodyPr/>
                    <a:lstStyle/>
                    <a:p>
                      <a:pPr marL="0" marR="0" algn="ctr">
                        <a:spcBef>
                          <a:spcPts val="0"/>
                        </a:spcBef>
                        <a:spcAft>
                          <a:spcPts val="0"/>
                        </a:spcAft>
                      </a:pPr>
                      <a:r>
                        <a:rPr lang="en-US" sz="1050" b="1" dirty="0">
                          <a:solidFill>
                            <a:schemeClr val="tx1"/>
                          </a:solidFill>
                        </a:rPr>
                        <a:t>Malden</a:t>
                      </a:r>
                      <a:endPar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                      67,654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                                             81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             18,567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27.4%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            14,125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20.9%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              7,765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11.5%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              1,575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                                                 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&lt;0.1%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              26,025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38.5%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846718857"/>
                  </a:ext>
                </a:extLst>
              </a:tr>
              <a:tr h="280942">
                <a:tc>
                  <a:txBody>
                    <a:bodyPr/>
                    <a:lstStyle/>
                    <a:p>
                      <a:pPr marL="0" marR="0" algn="ctr">
                        <a:spcBef>
                          <a:spcPts val="0"/>
                        </a:spcBef>
                        <a:spcAft>
                          <a:spcPts val="0"/>
                        </a:spcAft>
                      </a:pPr>
                      <a:r>
                        <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1" i="0" u="none" strike="noStrike" dirty="0">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1" i="0" u="none" strike="noStrike" dirty="0">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1" i="0" u="none" strike="noStrike" dirty="0">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1" i="0" u="none" strike="noStrike" dirty="0">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1" i="0" u="none" strike="noStrike" dirty="0">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1" i="0" u="none" strike="noStrike" dirty="0">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dirty="0">
                <a:solidFill>
                  <a:schemeClr val="bg2"/>
                </a:solidFill>
                <a:latin typeface="Segoe UI" panose="020B0502040204020203" pitchFamily="34" charset="0"/>
                <a:cs typeface="Segoe UI" panose="020B0502040204020203" pitchFamily="34" charset="0"/>
              </a:rPr>
              <a:t> Profile of </a:t>
            </a:r>
            <a:r>
              <a:rPr lang="en-US" sz="3600" dirty="0">
                <a:latin typeface="Segoe UI" panose="020B0502040204020203" pitchFamily="34" charset="0"/>
                <a:cs typeface="Segoe UI" panose="020B0502040204020203" pitchFamily="34" charset="0"/>
              </a:rPr>
              <a:t>Malden </a:t>
            </a:r>
            <a:r>
              <a:rPr lang="en-US" sz="3600" dirty="0">
                <a:solidFill>
                  <a:schemeClr val="bg2"/>
                </a:solidFill>
                <a:latin typeface="Segoe UI" panose="020B0502040204020203" pitchFamily="34" charset="0"/>
                <a:cs typeface="Segoe UI" panose="020B0502040204020203" pitchFamily="34" charset="0"/>
              </a:rPr>
              <a:t>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dirty="0">
                <a:latin typeface="Segoe UI" panose="020B0502040204020203" pitchFamily="34" charset="0"/>
                <a:cs typeface="Segoe UI" panose="020B0502040204020203" pitchFamily="34" charset="0"/>
              </a:rPr>
              <a:t>Malden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dirty="0"/>
              <a:t>Vaccine Administration</a:t>
            </a:r>
          </a:p>
          <a:p>
            <a:pPr>
              <a:spcBef>
                <a:spcPts val="600"/>
              </a:spcBef>
              <a:spcAft>
                <a:spcPts val="600"/>
              </a:spcAft>
            </a:pPr>
            <a:r>
              <a:rPr lang="en-US" sz="2000" b="1" dirty="0"/>
              <a:t>The per-capita dose administration rate (total doses) in Malden and whether they have met or exceeded the statewide rate</a:t>
            </a:r>
          </a:p>
          <a:p>
            <a:pPr>
              <a:spcBef>
                <a:spcPts val="600"/>
              </a:spcBef>
              <a:spcAft>
                <a:spcPts val="600"/>
              </a:spcAft>
            </a:pPr>
            <a:r>
              <a:rPr lang="en-US" sz="2000" b="1" dirty="0"/>
              <a:t>The percentage of Malden that has received a First Dose and whether they have met or exceeded the overall statewide average</a:t>
            </a:r>
          </a:p>
          <a:p>
            <a:pPr lvl="1">
              <a:spcBef>
                <a:spcPts val="600"/>
              </a:spcBef>
              <a:spcAft>
                <a:spcPts val="600"/>
              </a:spcAft>
            </a:pPr>
            <a:r>
              <a:rPr lang="en-US" sz="2000" dirty="0"/>
              <a:t>The percentage of </a:t>
            </a:r>
            <a:r>
              <a:rPr lang="en-US" sz="2000" b="1" dirty="0"/>
              <a:t>Age groups </a:t>
            </a:r>
            <a:r>
              <a:rPr lang="en-US" sz="2000" dirty="0"/>
              <a:t>that have received </a:t>
            </a:r>
            <a:r>
              <a:rPr lang="en-US" sz="2000" b="1" dirty="0"/>
              <a:t>a first dose </a:t>
            </a:r>
            <a:r>
              <a:rPr lang="en-US" sz="2000" dirty="0"/>
              <a:t>of vaccine and whether they have met or exceeded the </a:t>
            </a:r>
            <a:r>
              <a:rPr lang="en-US" sz="2000" b="1" dirty="0"/>
              <a:t>age-specific statewide averages </a:t>
            </a:r>
            <a:r>
              <a:rPr lang="en-US" sz="2000" dirty="0"/>
              <a:t>for Age group.</a:t>
            </a:r>
          </a:p>
          <a:p>
            <a:pPr lvl="1">
              <a:spcBef>
                <a:spcPts val="600"/>
              </a:spcBef>
              <a:spcAft>
                <a:spcPts val="600"/>
              </a:spcAft>
            </a:pPr>
            <a:r>
              <a:rPr lang="en-US" sz="2000" dirty="0"/>
              <a:t>The percentage of </a:t>
            </a:r>
            <a:r>
              <a:rPr lang="en-US" sz="2000" b="1" dirty="0"/>
              <a:t>Race/Ethnicity groups and Sex </a:t>
            </a:r>
            <a:r>
              <a:rPr lang="en-US" sz="2000" dirty="0"/>
              <a:t>that have received </a:t>
            </a:r>
            <a:r>
              <a:rPr lang="en-US" sz="2000" b="1" dirty="0"/>
              <a:t>a first dose </a:t>
            </a:r>
            <a:r>
              <a:rPr lang="en-US" sz="2000" dirty="0"/>
              <a:t>of vaccine and whether they have met or exceeded the overall statewide average.</a:t>
            </a:r>
          </a:p>
          <a:p>
            <a:pPr>
              <a:spcBef>
                <a:spcPts val="600"/>
              </a:spcBef>
              <a:spcAft>
                <a:spcPts val="600"/>
              </a:spcAft>
            </a:pPr>
            <a:r>
              <a:rPr lang="en-US" sz="2000" b="1" dirty="0"/>
              <a:t>The percentage of Malden that has been Partially and Fully Vaccinated and whether they have met or exceeded the state averages</a:t>
            </a:r>
          </a:p>
          <a:p>
            <a:pPr lvl="1">
              <a:spcBef>
                <a:spcPts val="600"/>
              </a:spcBef>
              <a:spcAft>
                <a:spcPts val="600"/>
              </a:spcAft>
            </a:pPr>
            <a:r>
              <a:rPr lang="en-US" sz="2000" dirty="0"/>
              <a:t>The percentage of </a:t>
            </a:r>
            <a:r>
              <a:rPr lang="en-US" sz="2000" b="1" dirty="0"/>
              <a:t>Age groups </a:t>
            </a:r>
            <a:r>
              <a:rPr lang="en-US" sz="2000" dirty="0"/>
              <a:t>that has been partially and fully vaccinated and whether they have met or exceeded the </a:t>
            </a:r>
            <a:r>
              <a:rPr lang="en-US" sz="2000" b="1" dirty="0"/>
              <a:t>age-specific statewide averages</a:t>
            </a:r>
            <a:r>
              <a:rPr lang="en-US" sz="2000" dirty="0"/>
              <a:t> for Age group.</a:t>
            </a:r>
          </a:p>
          <a:p>
            <a:pPr lvl="1">
              <a:spcBef>
                <a:spcPts val="600"/>
              </a:spcBef>
              <a:spcAft>
                <a:spcPts val="600"/>
              </a:spcAft>
            </a:pPr>
            <a:r>
              <a:rPr lang="en-US" sz="2000" dirty="0"/>
              <a:t>The percentage of </a:t>
            </a:r>
            <a:r>
              <a:rPr lang="en-US" sz="2000" b="1" dirty="0"/>
              <a:t>Race/Ethnicity groups and Sex </a:t>
            </a:r>
            <a:r>
              <a:rPr lang="en-US" sz="2000" dirty="0"/>
              <a:t>that has been partially and fully vaccinated and whether they have met or exceeded the overall state averages.</a:t>
            </a:r>
          </a:p>
          <a:p>
            <a:pPr marL="0" indent="0">
              <a:spcBef>
                <a:spcPts val="600"/>
              </a:spcBef>
              <a:spcAft>
                <a:spcPts val="600"/>
              </a:spcAft>
              <a:buNone/>
            </a:pPr>
            <a:r>
              <a:rPr lang="en-US" sz="2900" u="sng" dirty="0"/>
              <a:t>Community with highest burden</a:t>
            </a:r>
          </a:p>
          <a:p>
            <a:pPr marL="285750" indent="-285750">
              <a:spcBef>
                <a:spcPts val="600"/>
              </a:spcBef>
              <a:spcAft>
                <a:spcPts val="600"/>
              </a:spcAft>
            </a:pPr>
            <a:r>
              <a:rPr lang="en-US" sz="2000" b="1" dirty="0"/>
              <a:t>Decrease risk levels from red towards grey in Malden based on the average daily incidence per 100,000 (as published in the weekly COVID-19 public health report).</a:t>
            </a:r>
          </a:p>
          <a:p>
            <a:pPr marL="0" indent="0">
              <a:buNone/>
            </a:pPr>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dirty="0">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dirty="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Moderna/Pfizer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Moderna/Pfizer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Moderna/Pfizer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dirty="0">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dirty="0">
                <a:solidFill>
                  <a:srgbClr val="0F1C32"/>
                </a:solidFill>
                <a:latin typeface="Calibri"/>
              </a:rPr>
              <a:t>Please note: </a:t>
            </a:r>
            <a:r>
              <a:rPr lang="en-US" sz="800" dirty="0" err="1">
                <a:solidFill>
                  <a:srgbClr val="0F1C32"/>
                </a:solidFill>
                <a:latin typeface="Calibri"/>
              </a:rPr>
              <a:t>Moderna</a:t>
            </a:r>
            <a:r>
              <a:rPr lang="en-US" sz="800" dirty="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dirty="0"/>
              <a:t>Vaccine Administration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dirty="0">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2667000"/>
          </a:xfrm>
        </p:spPr>
        <p:txBody>
          <a:bodyPr/>
          <a:lstStyle/>
          <a:p>
            <a:pPr algn="ctr"/>
            <a:r>
              <a:rPr lang="en-US" sz="2400" dirty="0">
                <a:latin typeface="Segoe UI" panose="020B0502040204020203" pitchFamily="34" charset="0"/>
              </a:rPr>
              <a:t>Total Doses and Dose Administration Rate/100,000 </a:t>
            </a:r>
            <a:br>
              <a:rPr lang="en-US" sz="2400" dirty="0">
                <a:latin typeface="Segoe UI" panose="020B0502040204020203" pitchFamily="34" charset="0"/>
              </a:rPr>
            </a:br>
            <a:r>
              <a:rPr lang="en-US" sz="2400" dirty="0">
                <a:latin typeface="Segoe UI" panose="020B0502040204020203" pitchFamily="34" charset="0"/>
              </a:rPr>
              <a:t>for </a:t>
            </a:r>
            <a:r>
              <a:rPr lang="en-US" sz="2400" dirty="0">
                <a:latin typeface="Segoe UI" panose="020B0502040204020203" pitchFamily="34" charset="0"/>
                <a:cs typeface="Segoe UI" panose="020B0502040204020203" pitchFamily="34" charset="0"/>
              </a:rPr>
              <a:t>Malden</a:t>
            </a:r>
            <a:r>
              <a:rPr lang="en-US" sz="2400" dirty="0"/>
              <a:t> </a:t>
            </a:r>
            <a:r>
              <a:rPr lang="en-US" sz="2400" dirty="0">
                <a:latin typeface="Segoe UI" panose="020B0502040204020203" pitchFamily="34" charset="0"/>
              </a:rPr>
              <a:t>Compared to Statewide as of 3/17/2021</a:t>
            </a:r>
            <a:endParaRPr lang="en-US" sz="2400" dirty="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381972211"/>
              </p:ext>
            </p:extLst>
          </p:nvPr>
        </p:nvGraphicFramePr>
        <p:xfrm>
          <a:off x="1071303" y="2622822"/>
          <a:ext cx="9055735" cy="2203740"/>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93867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effectLst/>
                          <a:latin typeface="+mn-lt"/>
                        </a:rPr>
                        <a:t>Community</a:t>
                      </a:r>
                    </a:p>
                    <a:p>
                      <a:pPr marL="0" marR="0" algn="ctr">
                        <a:spcBef>
                          <a:spcPts val="0"/>
                        </a:spcBef>
                        <a:spcAft>
                          <a:spcPts val="0"/>
                        </a:spcAft>
                      </a:pPr>
                      <a:r>
                        <a:rPr lang="en-US" sz="1600" dirty="0">
                          <a:solidFill>
                            <a:schemeClr val="tx1"/>
                          </a:solidFill>
                          <a:effectLst/>
                          <a:latin typeface="+mn-lt"/>
                        </a:rPr>
                        <a:t> </a:t>
                      </a:r>
                      <a:endParaRPr lang="en-US" sz="16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20352116"/>
                  </a:ext>
                </a:extLst>
              </a:tr>
              <a:tr h="629502">
                <a:tc>
                  <a:txBody>
                    <a:bodyPr/>
                    <a:lstStyle/>
                    <a:p>
                      <a:pPr marL="0" marR="0" algn="ctr">
                        <a:spcBef>
                          <a:spcPts val="0"/>
                        </a:spcBef>
                        <a:spcAft>
                          <a:spcPts val="0"/>
                        </a:spcAft>
                      </a:pPr>
                      <a:r>
                        <a:rPr lang="en-US" sz="1600" b="1" dirty="0">
                          <a:solidFill>
                            <a:schemeClr val="tx1"/>
                          </a:solidFill>
                        </a:rPr>
                        <a:t>Malden</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20,200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                                                  29,857.6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494468027"/>
                  </a:ext>
                </a:extLst>
              </a:tr>
              <a:tr h="635562">
                <a:tc>
                  <a:txBody>
                    <a:bodyPr/>
                    <a:lstStyle/>
                    <a:p>
                      <a:pPr marL="0" marR="0" algn="ctr">
                        <a:spcBef>
                          <a:spcPts val="0"/>
                        </a:spcBef>
                        <a:spcAft>
                          <a:spcPts val="0"/>
                        </a:spcAft>
                      </a:pPr>
                      <a:r>
                        <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2,671,928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                                                  38,365.6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15081" y="5791201"/>
            <a:ext cx="12161838"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1969D6DE-8958-4FC5-99C7-55A7F881A900}"/>
              </a:ext>
            </a:extLst>
          </p:cNvPr>
          <p:cNvSpPr txBox="1"/>
          <p:nvPr/>
        </p:nvSpPr>
        <p:spPr>
          <a:xfrm>
            <a:off x="377942" y="1060722"/>
            <a:ext cx="10975858" cy="1631216"/>
          </a:xfrm>
          <a:prstGeom prst="rect">
            <a:avLst/>
          </a:prstGeom>
          <a:noFill/>
        </p:spPr>
        <p:txBody>
          <a:bodyPr wrap="square" rtlCol="0">
            <a:spAutoFit/>
          </a:bodyPr>
          <a:lstStyle/>
          <a:p>
            <a:pPr>
              <a:defRPr/>
            </a:pPr>
            <a:r>
              <a:rPr lang="en-US" sz="1600" b="1" u="sng" dirty="0">
                <a:solidFill>
                  <a:prstClr val="black"/>
                </a:solidFill>
                <a:latin typeface="Calibri" panose="020F0502020204030204"/>
              </a:rPr>
              <a:t>Vaccine Administration Benchmark</a:t>
            </a:r>
            <a:endParaRPr lang="en-US" sz="2400" b="1" u="sng" dirty="0">
              <a:solidFill>
                <a:prstClr val="black"/>
              </a:solidFill>
              <a:latin typeface="Calibri" panose="020F0502020204030204"/>
            </a:endParaRPr>
          </a:p>
          <a:p>
            <a:pPr marL="742950" lvl="1" indent="-285750">
              <a:buFont typeface="Arial" panose="020B0604020202020204" pitchFamily="34" charset="0"/>
              <a:buChar char="•"/>
              <a:defRPr/>
            </a:pPr>
            <a:r>
              <a:rPr lang="en-US" sz="1400" dirty="0">
                <a:solidFill>
                  <a:prstClr val="black"/>
                </a:solidFill>
                <a:latin typeface="Calibri" panose="020F0502020204030204"/>
              </a:rPr>
              <a:t>Per-capita dose administration rate for Malden</a:t>
            </a:r>
            <a:r>
              <a:rPr lang="en-US" sz="1400" dirty="0">
                <a:solidFill>
                  <a:srgbClr val="0F1C32"/>
                </a:solidFill>
                <a:latin typeface="Calibri" panose="020F0502020204030204"/>
              </a:rPr>
              <a:t> compared to the overall state rate of </a:t>
            </a:r>
            <a:r>
              <a:rPr lang="en-US" sz="1600" b="1" dirty="0">
                <a:solidFill>
                  <a:srgbClr val="5B9BD5">
                    <a:lumMod val="75000"/>
                  </a:srgbClr>
                </a:solidFill>
                <a:latin typeface="Calibri" panose="020F0502020204030204"/>
              </a:rPr>
              <a:t>38,365.6 per 100,000.</a:t>
            </a:r>
          </a:p>
          <a:p>
            <a:pPr marL="742950" lvl="1" indent="-285750">
              <a:buFont typeface="Arial" panose="020B0604020202020204" pitchFamily="34" charset="0"/>
              <a:buChar char="•"/>
              <a:defRPr/>
            </a:pPr>
            <a:r>
              <a:rPr lang="en-US" sz="1400" dirty="0">
                <a:solidFill>
                  <a:prstClr val="black"/>
                </a:solidFill>
                <a:latin typeface="Calibri" panose="020F0502020204030204"/>
              </a:rPr>
              <a:t>Malden has not met or exceeded the overall state average.</a:t>
            </a:r>
          </a:p>
          <a:p>
            <a:pPr lvl="1">
              <a:defRPr/>
            </a:pPr>
            <a:endParaRPr lang="en-US" b="1" dirty="0">
              <a:solidFill>
                <a:srgbClr val="5B9BD5">
                  <a:lumMod val="75000"/>
                </a:srgbClr>
              </a:solidFill>
              <a:latin typeface="Calibri" panose="020F0502020204030204"/>
            </a:endParaRPr>
          </a:p>
          <a:p>
            <a:pPr lvl="1">
              <a:defRPr/>
            </a:pPr>
            <a:endParaRPr lang="en-US" dirty="0">
              <a:solidFill>
                <a:prstClr val="black"/>
              </a:solidFill>
              <a:latin typeface="Calibri" panose="020F0502020204030204"/>
            </a:endParaRPr>
          </a:p>
          <a:p>
            <a:pPr>
              <a:defRPr/>
            </a:pPr>
            <a:endParaRPr lang="en-US" dirty="0">
              <a:solidFill>
                <a:prstClr val="black"/>
              </a:solidFill>
              <a:latin typeface="Calibri" panose="020F0502020204030204"/>
            </a:endParaRP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063446915"/>
              </p:ext>
            </p:extLst>
          </p:nvPr>
        </p:nvGraphicFramePr>
        <p:xfrm>
          <a:off x="420472" y="4236720"/>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b="1" dirty="0">
                          <a:solidFill>
                            <a:schemeClr val="tx1"/>
                          </a:solidFill>
                        </a:rPr>
                        <a:t>Malden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=5,786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7,584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a:solidFill>
                            <a:srgbClr val="000000"/>
                          </a:solidFill>
                          <a:effectLst/>
                          <a:latin typeface="Calibri" panose="020F0502020204030204" pitchFamily="34" charset="0"/>
                        </a:rPr>
                        <a:t>11.2%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793,042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972,103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dirty="0">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18289" y="705419"/>
            <a:ext cx="12161838" cy="1538883"/>
          </a:xfrm>
          <a:prstGeom prst="rect">
            <a:avLst/>
          </a:prstGeom>
          <a:noFill/>
        </p:spPr>
        <p:txBody>
          <a:bodyPr wrap="square" rtlCol="0">
            <a:spAutoFit/>
          </a:bodyPr>
          <a:lstStyle/>
          <a:p>
            <a:endParaRPr lang="en-US" sz="1600" b="1" u="sng" dirty="0">
              <a:solidFill>
                <a:srgbClr val="0F1C32"/>
              </a:solidFill>
              <a:latin typeface="Calibri"/>
            </a:endParaRPr>
          </a:p>
          <a:p>
            <a:pPr>
              <a:spcBef>
                <a:spcPts val="600"/>
              </a:spcBef>
            </a:pPr>
            <a:r>
              <a:rPr lang="en-US" sz="1600" b="1" u="sng" dirty="0">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dirty="0">
                <a:solidFill>
                  <a:srgbClr val="0F1C32"/>
                </a:solidFill>
                <a:latin typeface="Calibri"/>
              </a:rPr>
              <a:t>Percentage of Malden that has received </a:t>
            </a:r>
            <a:r>
              <a:rPr lang="en-US" sz="1300" b="1" dirty="0">
                <a:solidFill>
                  <a:srgbClr val="0F1C32"/>
                </a:solidFill>
                <a:latin typeface="Calibri"/>
              </a:rPr>
              <a:t>a First Dose </a:t>
            </a:r>
            <a:r>
              <a:rPr lang="en-US" sz="1300" dirty="0">
                <a:solidFill>
                  <a:srgbClr val="0F1C32"/>
                </a:solidFill>
                <a:latin typeface="Calibri"/>
              </a:rPr>
              <a:t>of vaccine and whether the community has met or exceeded the statewide average of </a:t>
            </a:r>
            <a:r>
              <a:rPr lang="en-US" sz="1300" b="1" dirty="0">
                <a:solidFill>
                  <a:srgbClr val="5B9BD5">
                    <a:lumMod val="75000"/>
                  </a:srgbClr>
                </a:solidFill>
                <a:latin typeface="Calibri"/>
              </a:rPr>
              <a:t>25.3%.</a:t>
            </a:r>
            <a:endParaRPr lang="en-US" sz="1300" dirty="0">
              <a:solidFill>
                <a:srgbClr val="0F1C32"/>
              </a:solidFill>
              <a:latin typeface="Calibri"/>
            </a:endParaRPr>
          </a:p>
          <a:p>
            <a:pPr marL="742950" lvl="1" indent="-285750">
              <a:buFont typeface="Arial" panose="020B0604020202020204" pitchFamily="34" charset="0"/>
              <a:buChar char="•"/>
            </a:pPr>
            <a:r>
              <a:rPr lang="en-US" sz="1300" dirty="0">
                <a:solidFill>
                  <a:srgbClr val="0F1C32"/>
                </a:solidFill>
                <a:latin typeface="Calibri"/>
              </a:rPr>
              <a:t>Percentage of Malden that is </a:t>
            </a:r>
            <a:r>
              <a:rPr lang="en-US" sz="1300" b="1" dirty="0">
                <a:solidFill>
                  <a:srgbClr val="0F1C32"/>
                </a:solidFill>
                <a:latin typeface="Calibri"/>
              </a:rPr>
              <a:t>Partially Vaccinated  </a:t>
            </a:r>
            <a:r>
              <a:rPr lang="en-US" sz="1300" dirty="0">
                <a:solidFill>
                  <a:srgbClr val="0F1C32"/>
                </a:solidFill>
                <a:latin typeface="Calibri"/>
              </a:rPr>
              <a:t>and whether they have met or exceeded the state average of </a:t>
            </a:r>
            <a:r>
              <a:rPr lang="en-US" sz="1300" b="1" dirty="0">
                <a:solidFill>
                  <a:srgbClr val="5B9BD5">
                    <a:lumMod val="75000"/>
                  </a:srgbClr>
                </a:solidFill>
                <a:latin typeface="Calibri"/>
              </a:rPr>
              <a:t>11.4%.</a:t>
            </a:r>
          </a:p>
          <a:p>
            <a:pPr marL="742950" lvl="1" indent="-285750">
              <a:buFont typeface="Arial" panose="020B0604020202020204" pitchFamily="34" charset="0"/>
              <a:buChar char="•"/>
            </a:pPr>
            <a:r>
              <a:rPr lang="en-US" sz="1300" dirty="0">
                <a:solidFill>
                  <a:srgbClr val="0F1C32"/>
                </a:solidFill>
                <a:latin typeface="Calibri"/>
              </a:rPr>
              <a:t>The percentage of Malden that is </a:t>
            </a:r>
            <a:r>
              <a:rPr lang="en-US" sz="1300" b="1" dirty="0">
                <a:solidFill>
                  <a:srgbClr val="0F1C32"/>
                </a:solidFill>
                <a:latin typeface="Calibri"/>
              </a:rPr>
              <a:t>Fully Vaccinated </a:t>
            </a:r>
            <a:r>
              <a:rPr lang="en-US" sz="1300" dirty="0">
                <a:solidFill>
                  <a:srgbClr val="0F1C32"/>
                </a:solidFill>
                <a:latin typeface="Calibri"/>
              </a:rPr>
              <a:t>and whether they have met or exceeded the state average of </a:t>
            </a:r>
            <a:r>
              <a:rPr lang="en-US" sz="1300" b="1" dirty="0">
                <a:solidFill>
                  <a:srgbClr val="5B9BD5">
                    <a:lumMod val="75000"/>
                  </a:srgbClr>
                </a:solidFill>
                <a:latin typeface="Calibri"/>
              </a:rPr>
              <a:t>14.0%</a:t>
            </a:r>
            <a:r>
              <a:rPr lang="en-US" sz="1300" b="1" dirty="0">
                <a:solidFill>
                  <a:srgbClr val="0F1C32"/>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Malden has not met or exceeded the overall state averages in any of the three metrics.</a:t>
            </a:r>
          </a:p>
        </p:txBody>
      </p:sp>
      <p:sp>
        <p:nvSpPr>
          <p:cNvPr id="9" name="TextBox 8">
            <a:extLst>
              <a:ext uri="{FF2B5EF4-FFF2-40B4-BE49-F238E27FC236}">
                <a16:creationId xmlns:a16="http://schemas.microsoft.com/office/drawing/2014/main" id="{3A489F78-B6D5-4ADD-B2B8-0997EDB07603}"/>
              </a:ext>
            </a:extLst>
          </p:cNvPr>
          <p:cNvSpPr txBox="1"/>
          <p:nvPr/>
        </p:nvSpPr>
        <p:spPr>
          <a:xfrm>
            <a:off x="18289" y="5844443"/>
            <a:ext cx="12158631"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171008479"/>
              </p:ext>
            </p:extLst>
          </p:nvPr>
        </p:nvGraphicFramePr>
        <p:xfrm>
          <a:off x="3132312" y="2467406"/>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200820">
                  <a:extLst>
                    <a:ext uri="{9D8B030D-6E8A-4147-A177-3AD203B41FA5}">
                      <a16:colId xmlns:a16="http://schemas.microsoft.com/office/drawing/2014/main" val="3208626251"/>
                    </a:ext>
                  </a:extLst>
                </a:gridCol>
                <a:gridCol w="1828039">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149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20352116"/>
                  </a:ext>
                </a:extLst>
              </a:tr>
              <a:tr h="211065">
                <a:tc>
                  <a:txBody>
                    <a:bodyPr/>
                    <a:lstStyle/>
                    <a:p>
                      <a:pPr marL="0" marR="0" algn="ctr">
                        <a:spcBef>
                          <a:spcPts val="0"/>
                        </a:spcBef>
                        <a:spcAft>
                          <a:spcPts val="0"/>
                        </a:spcAft>
                      </a:pPr>
                      <a:r>
                        <a:rPr lang="en-US" sz="1400" b="1" dirty="0">
                          <a:solidFill>
                            <a:schemeClr val="tx1"/>
                          </a:solidFill>
                        </a:rPr>
                        <a:t>Malden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13,370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1,765,145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dirty="0">
                <a:latin typeface="Segoe UI" panose="020B0502040204020203" pitchFamily="34" charset="0"/>
              </a:rPr>
              <a:t>Count and Percentage of Population for First Dose, Partially, and Fully Vaccinated for </a:t>
            </a:r>
            <a:r>
              <a:rPr lang="en-US" sz="2000" dirty="0">
                <a:latin typeface="Segoe UI" panose="020B0502040204020203" pitchFamily="34" charset="0"/>
                <a:cs typeface="Segoe UI" panose="020B0502040204020203" pitchFamily="34" charset="0"/>
              </a:rPr>
              <a:t>Malden</a:t>
            </a:r>
            <a:r>
              <a:rPr lang="en-US" sz="2000" dirty="0"/>
              <a:t> </a:t>
            </a:r>
            <a:r>
              <a:rPr lang="en-US" sz="2000" dirty="0">
                <a:latin typeface="Segoe UI" panose="020B0502040204020203" pitchFamily="34" charset="0"/>
              </a:rPr>
              <a:t>Compared to Statewide as of </a:t>
            </a:r>
            <a:r>
              <a:rPr lang="en-US" sz="2000" dirty="0">
                <a:solidFill>
                  <a:schemeClr val="bg1">
                    <a:lumMod val="95000"/>
                  </a:schemeClr>
                </a:solidFill>
                <a:latin typeface="Segoe UI" panose="020B0502040204020203" pitchFamily="34" charset="0"/>
              </a:rPr>
              <a:t>3/17/2021</a:t>
            </a:r>
            <a:endParaRPr lang="en-US" sz="2000" dirty="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436283"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Malden Compared to Statewide as of 3/17/2021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15080" y="1047572"/>
            <a:ext cx="10945654" cy="2369880"/>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dirty="0">
              <a:solidFill>
                <a:srgbClr val="0F1C32"/>
              </a:solidFill>
              <a:latin typeface="Calibri"/>
            </a:endParaRPr>
          </a:p>
          <a:p>
            <a:pPr marL="742950" lvl="1"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a:t>
            </a:r>
            <a:r>
              <a:rPr lang="en-US" dirty="0">
                <a:solidFill>
                  <a:srgbClr val="0F1C32"/>
                </a:solidFill>
                <a:latin typeface="Calibri"/>
              </a:rPr>
              <a:t> </a:t>
            </a:r>
            <a:r>
              <a:rPr lang="en-US" b="1" dirty="0">
                <a:solidFill>
                  <a:srgbClr val="0F1C32"/>
                </a:solidFill>
                <a:latin typeface="Calibri"/>
              </a:rPr>
              <a:t>Group </a:t>
            </a:r>
            <a:r>
              <a:rPr lang="en-US" dirty="0">
                <a:solidFill>
                  <a:srgbClr val="0F1C32"/>
                </a:solidFill>
                <a:latin typeface="Calibri"/>
              </a:rPr>
              <a:t>with</a:t>
            </a:r>
            <a:r>
              <a:rPr lang="en-US" b="1" dirty="0">
                <a:solidFill>
                  <a:srgbClr val="0F1C32"/>
                </a:solidFill>
                <a:latin typeface="Calibri"/>
              </a:rPr>
              <a:t> a first dose </a:t>
            </a:r>
            <a:r>
              <a:rPr lang="en-US" dirty="0">
                <a:solidFill>
                  <a:srgbClr val="0F1C32"/>
                </a:solidFill>
                <a:latin typeface="Calibri"/>
              </a:rPr>
              <a:t>and whether they have met or exceeded the statewide age-specific group average of:                                                                                                                                                                                                                                </a:t>
            </a:r>
            <a:endParaRPr lang="en-US" sz="1600" b="1" dirty="0">
              <a:solidFill>
                <a:srgbClr val="0F1C32"/>
              </a:solidFill>
              <a:latin typeface="Calibri"/>
            </a:endParaRPr>
          </a:p>
          <a:p>
            <a:pPr marL="1257300" lvl="2" indent="-342900">
              <a:buFont typeface="Arial" panose="020B0604020202020204" pitchFamily="34" charset="0"/>
              <a:buChar char="•"/>
            </a:pPr>
            <a:r>
              <a:rPr lang="en-US" sz="2000" b="1" dirty="0">
                <a:solidFill>
                  <a:srgbClr val="5B9BD5">
                    <a:lumMod val="75000"/>
                  </a:srgbClr>
                </a:solidFill>
                <a:latin typeface="Calibri"/>
              </a:rPr>
              <a:t>16.4% </a:t>
            </a:r>
            <a:r>
              <a:rPr lang="en-US" sz="1600" b="1" dirty="0">
                <a:solidFill>
                  <a:srgbClr val="0F1C32"/>
                </a:solidFill>
                <a:latin typeface="Calibri"/>
              </a:rPr>
              <a:t>for ages 0-64</a:t>
            </a:r>
            <a:endParaRPr lang="en-US" sz="1600" b="1" dirty="0">
              <a:solidFill>
                <a:srgbClr val="5B9BD5">
                  <a:lumMod val="75000"/>
                </a:srgbClr>
              </a:solidFill>
              <a:latin typeface="Calibri"/>
            </a:endParaRPr>
          </a:p>
          <a:p>
            <a:pPr marL="1257300" lvl="2" indent="-342900">
              <a:buFont typeface="Arial" panose="020B0604020202020204" pitchFamily="34" charset="0"/>
              <a:buChar char="•"/>
            </a:pPr>
            <a:r>
              <a:rPr lang="en-US" sz="2000" b="1" dirty="0">
                <a:solidFill>
                  <a:srgbClr val="5B9BD5">
                    <a:lumMod val="75000"/>
                  </a:srgbClr>
                </a:solidFill>
                <a:latin typeface="Calibri"/>
              </a:rPr>
              <a:t>63.2% </a:t>
            </a:r>
            <a:r>
              <a:rPr lang="en-US" sz="1600" b="1" dirty="0">
                <a:solidFill>
                  <a:srgbClr val="0F1C32"/>
                </a:solidFill>
                <a:latin typeface="Calibri"/>
              </a:rPr>
              <a:t>for ages 65-74</a:t>
            </a:r>
          </a:p>
          <a:p>
            <a:pPr marL="1257300" lvl="2" indent="-342900">
              <a:buFont typeface="Arial" panose="020B0604020202020204" pitchFamily="34" charset="0"/>
              <a:buChar char="•"/>
            </a:pPr>
            <a:r>
              <a:rPr lang="en-US" sz="2000" b="1" dirty="0">
                <a:solidFill>
                  <a:srgbClr val="5B9BD5">
                    <a:lumMod val="75000"/>
                  </a:srgbClr>
                </a:solidFill>
                <a:latin typeface="Calibri"/>
              </a:rPr>
              <a:t>78.0%</a:t>
            </a:r>
            <a:r>
              <a:rPr lang="en-US" sz="2000" b="1" dirty="0">
                <a:solidFill>
                  <a:srgbClr val="0F1C32"/>
                </a:solidFill>
                <a:latin typeface="Calibri"/>
              </a:rPr>
              <a:t> </a:t>
            </a:r>
            <a:r>
              <a:rPr lang="en-US" sz="1600" b="1" dirty="0">
                <a:solidFill>
                  <a:srgbClr val="0F1C32"/>
                </a:solidFill>
                <a:latin typeface="Calibri"/>
              </a:rPr>
              <a:t>for ages 75+</a:t>
            </a:r>
            <a:endParaRPr lang="en-US" sz="1600" b="1" dirty="0">
              <a:solidFill>
                <a:srgbClr val="5B9BD5">
                  <a:lumMod val="75000"/>
                </a:srgbClr>
              </a:solidFill>
              <a:latin typeface="Calibri"/>
            </a:endParaRPr>
          </a:p>
          <a:p>
            <a:pPr marL="742950" lvl="1"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a:p>
            <a:pPr lvl="1"/>
            <a:endParaRPr lang="en-US" sz="1600" b="1" dirty="0">
              <a:solidFill>
                <a:srgbClr val="5B9BD5">
                  <a:lumMod val="75000"/>
                </a:srgbClr>
              </a:solidFill>
              <a:latin typeface="Calibri"/>
            </a:endParaRP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3404750144"/>
              </p:ext>
            </p:extLst>
          </p:nvPr>
        </p:nvGraphicFramePr>
        <p:xfrm>
          <a:off x="990601" y="3626915"/>
          <a:ext cx="9721669"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796143">
                  <a:extLst>
                    <a:ext uri="{9D8B030D-6E8A-4147-A177-3AD203B41FA5}">
                      <a16:colId xmlns:a16="http://schemas.microsoft.com/office/drawing/2014/main" val="4033400568"/>
                    </a:ext>
                  </a:extLst>
                </a:gridCol>
                <a:gridCol w="904115">
                  <a:extLst>
                    <a:ext uri="{9D8B030D-6E8A-4147-A177-3AD203B41FA5}">
                      <a16:colId xmlns:a16="http://schemas.microsoft.com/office/drawing/2014/main" val="2412686465"/>
                    </a:ext>
                  </a:extLst>
                </a:gridCol>
                <a:gridCol w="1891158">
                  <a:extLst>
                    <a:ext uri="{9D8B030D-6E8A-4147-A177-3AD203B41FA5}">
                      <a16:colId xmlns:a16="http://schemas.microsoft.com/office/drawing/2014/main" val="3583255463"/>
                    </a:ext>
                  </a:extLst>
                </a:gridCol>
                <a:gridCol w="1072869">
                  <a:extLst>
                    <a:ext uri="{9D8B030D-6E8A-4147-A177-3AD203B41FA5}">
                      <a16:colId xmlns:a16="http://schemas.microsoft.com/office/drawing/2014/main" val="2638387760"/>
                    </a:ext>
                  </a:extLst>
                </a:gridCol>
                <a:gridCol w="1568269">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b="1" dirty="0">
                          <a:solidFill>
                            <a:schemeClr val="tx1"/>
                          </a:solidFill>
                        </a:rPr>
                        <a:t>Malden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7,911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3,008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59.1%</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2,451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73.7%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949,219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16.4%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431,424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63.2%</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384,502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78.0%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3/17/2021</a:t>
            </a:r>
            <a:endParaRPr lang="en-US" sz="800" dirty="0">
              <a:solidFill>
                <a:prstClr val="black"/>
              </a:solidFill>
              <a:latin typeface="Arial" panose="020B0604020202020204" pitchFamily="34" charset="0"/>
              <a:cs typeface="Arial" panose="020B0604020202020204" pitchFamily="34" charset="0"/>
            </a:endParaRP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68627593"/>
              </p:ext>
            </p:extLst>
          </p:nvPr>
        </p:nvGraphicFramePr>
        <p:xfrm>
          <a:off x="94643" y="4081313"/>
          <a:ext cx="12002713" cy="1381856"/>
        </p:xfrm>
        <a:graphic>
          <a:graphicData uri="http://schemas.openxmlformats.org/drawingml/2006/table">
            <a:tbl>
              <a:tblPr firstRow="1" firstCol="1" bandRow="1">
                <a:tableStyleId>{5C22544A-7EE6-4342-B048-85BDC9FD1C3A}</a:tableStyleId>
              </a:tblPr>
              <a:tblGrid>
                <a:gridCol w="1135102">
                  <a:extLst>
                    <a:ext uri="{9D8B030D-6E8A-4147-A177-3AD203B41FA5}">
                      <a16:colId xmlns:a16="http://schemas.microsoft.com/office/drawing/2014/main" val="4075951014"/>
                    </a:ext>
                  </a:extLst>
                </a:gridCol>
                <a:gridCol w="557882">
                  <a:extLst>
                    <a:ext uri="{9D8B030D-6E8A-4147-A177-3AD203B41FA5}">
                      <a16:colId xmlns:a16="http://schemas.microsoft.com/office/drawing/2014/main" val="3719797945"/>
                    </a:ext>
                  </a:extLst>
                </a:gridCol>
                <a:gridCol w="864746">
                  <a:extLst>
                    <a:ext uri="{9D8B030D-6E8A-4147-A177-3AD203B41FA5}">
                      <a16:colId xmlns:a16="http://schemas.microsoft.com/office/drawing/2014/main" val="2111895905"/>
                    </a:ext>
                  </a:extLst>
                </a:gridCol>
                <a:gridCol w="624148">
                  <a:extLst>
                    <a:ext uri="{9D8B030D-6E8A-4147-A177-3AD203B41FA5}">
                      <a16:colId xmlns:a16="http://schemas.microsoft.com/office/drawing/2014/main" val="1228260744"/>
                    </a:ext>
                  </a:extLst>
                </a:gridCol>
                <a:gridCol w="896032">
                  <a:extLst>
                    <a:ext uri="{9D8B030D-6E8A-4147-A177-3AD203B41FA5}">
                      <a16:colId xmlns:a16="http://schemas.microsoft.com/office/drawing/2014/main" val="3870552715"/>
                    </a:ext>
                  </a:extLst>
                </a:gridCol>
                <a:gridCol w="483136">
                  <a:extLst>
                    <a:ext uri="{9D8B030D-6E8A-4147-A177-3AD203B41FA5}">
                      <a16:colId xmlns:a16="http://schemas.microsoft.com/office/drawing/2014/main" val="2196486683"/>
                    </a:ext>
                  </a:extLst>
                </a:gridCol>
                <a:gridCol w="875183">
                  <a:extLst>
                    <a:ext uri="{9D8B030D-6E8A-4147-A177-3AD203B41FA5}">
                      <a16:colId xmlns:a16="http://schemas.microsoft.com/office/drawing/2014/main" val="2808071338"/>
                    </a:ext>
                  </a:extLst>
                </a:gridCol>
                <a:gridCol w="513328">
                  <a:extLst>
                    <a:ext uri="{9D8B030D-6E8A-4147-A177-3AD203B41FA5}">
                      <a16:colId xmlns:a16="http://schemas.microsoft.com/office/drawing/2014/main" val="2266782108"/>
                    </a:ext>
                  </a:extLst>
                </a:gridCol>
                <a:gridCol w="833107">
                  <a:extLst>
                    <a:ext uri="{9D8B030D-6E8A-4147-A177-3AD203B41FA5}">
                      <a16:colId xmlns:a16="http://schemas.microsoft.com/office/drawing/2014/main" val="1400057223"/>
                    </a:ext>
                  </a:extLst>
                </a:gridCol>
                <a:gridCol w="589066">
                  <a:extLst>
                    <a:ext uri="{9D8B030D-6E8A-4147-A177-3AD203B41FA5}">
                      <a16:colId xmlns:a16="http://schemas.microsoft.com/office/drawing/2014/main" val="607151320"/>
                    </a:ext>
                  </a:extLst>
                </a:gridCol>
                <a:gridCol w="849939">
                  <a:extLst>
                    <a:ext uri="{9D8B030D-6E8A-4147-A177-3AD203B41FA5}">
                      <a16:colId xmlns:a16="http://schemas.microsoft.com/office/drawing/2014/main" val="1732447710"/>
                    </a:ext>
                  </a:extLst>
                </a:gridCol>
                <a:gridCol w="601228">
                  <a:extLst>
                    <a:ext uri="{9D8B030D-6E8A-4147-A177-3AD203B41FA5}">
                      <a16:colId xmlns:a16="http://schemas.microsoft.com/office/drawing/2014/main" val="1497268532"/>
                    </a:ext>
                  </a:extLst>
                </a:gridCol>
                <a:gridCol w="736791">
                  <a:extLst>
                    <a:ext uri="{9D8B030D-6E8A-4147-A177-3AD203B41FA5}">
                      <a16:colId xmlns:a16="http://schemas.microsoft.com/office/drawing/2014/main" val="743602275"/>
                    </a:ext>
                  </a:extLst>
                </a:gridCol>
                <a:gridCol w="488083">
                  <a:extLst>
                    <a:ext uri="{9D8B030D-6E8A-4147-A177-3AD203B41FA5}">
                      <a16:colId xmlns:a16="http://schemas.microsoft.com/office/drawing/2014/main" val="1994207196"/>
                    </a:ext>
                  </a:extLst>
                </a:gridCol>
                <a:gridCol w="841522">
                  <a:extLst>
                    <a:ext uri="{9D8B030D-6E8A-4147-A177-3AD203B41FA5}">
                      <a16:colId xmlns:a16="http://schemas.microsoft.com/office/drawing/2014/main" val="3921377560"/>
                    </a:ext>
                  </a:extLst>
                </a:gridCol>
                <a:gridCol w="592956">
                  <a:extLst>
                    <a:ext uri="{9D8B030D-6E8A-4147-A177-3AD203B41FA5}">
                      <a16:colId xmlns:a16="http://schemas.microsoft.com/office/drawing/2014/main" val="3578839088"/>
                    </a:ext>
                  </a:extLst>
                </a:gridCol>
                <a:gridCol w="520464">
                  <a:extLst>
                    <a:ext uri="{9D8B030D-6E8A-4147-A177-3AD203B41FA5}">
                      <a16:colId xmlns:a16="http://schemas.microsoft.com/office/drawing/2014/main" val="2680500572"/>
                    </a:ext>
                  </a:extLst>
                </a:gridCol>
              </a:tblGrid>
              <a:tr h="160524">
                <a:tc>
                  <a:txBody>
                    <a:bodyPr/>
                    <a:lstStyle/>
                    <a:p>
                      <a:pPr marL="0" marR="0" algn="ctr">
                        <a:spcBef>
                          <a:spcPts val="0"/>
                        </a:spcBef>
                        <a:spcAft>
                          <a:spcPts val="0"/>
                        </a:spcAft>
                      </a:pPr>
                      <a:r>
                        <a:rPr lang="en-US" sz="1100" dirty="0">
                          <a:solidFill>
                            <a:schemeClr val="tx1"/>
                          </a:solidFill>
                          <a:effectLst/>
                        </a:rPr>
                        <a:t>Community</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0050">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rPr>
                        <a:t>Native Hawaiian /Pacific Islander, NH</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66381">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24494967"/>
                  </a:ext>
                </a:extLst>
              </a:tr>
              <a:tr h="195628">
                <a:tc>
                  <a:txBody>
                    <a:bodyPr/>
                    <a:lstStyle/>
                    <a:p>
                      <a:pPr marL="0" marR="0" algn="ctr">
                        <a:spcBef>
                          <a:spcPts val="0"/>
                        </a:spcBef>
                        <a:spcAft>
                          <a:spcPts val="0"/>
                        </a:spcAft>
                      </a:pPr>
                      <a:r>
                        <a:rPr lang="en-US" sz="1100" b="1" dirty="0">
                          <a:solidFill>
                            <a:schemeClr val="tx1"/>
                          </a:solidFill>
                        </a:rPr>
                        <a:t>Malden</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2,667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1,437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8.7%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321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6,251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867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1,122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195628">
                <a:tc>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Calibri" panose="020F0502020204030204" pitchFamily="34" charset="0"/>
                        </a:rPr>
                        <a:t>          1,546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900" b="1" i="0" u="none" strike="noStrike" dirty="0">
                          <a:solidFill>
                            <a:srgbClr val="000000"/>
                          </a:solidFill>
                          <a:effectLst/>
                          <a:latin typeface="Calibri" panose="020F0502020204030204" pitchFamily="34" charset="0"/>
                        </a:rPr>
                        <a:t>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900" b="0" i="0" u="none" strike="noStrike" dirty="0">
                          <a:solidFill>
                            <a:srgbClr val="000000"/>
                          </a:solidFill>
                          <a:effectLst/>
                          <a:latin typeface="Calibri" panose="020F0502020204030204" pitchFamily="34" charset="0"/>
                        </a:rPr>
                        <a:t>       72,800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900" b="1" i="0" u="none" strike="noStrike" dirty="0">
                          <a:solidFill>
                            <a:srgbClr val="000000"/>
                          </a:solidFill>
                          <a:effectLst/>
                          <a:latin typeface="Calibri" panose="020F0502020204030204" pitchFamily="34" charset="0"/>
                        </a:rPr>
                        <a:t>14.8%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900" b="0" i="0" u="none" strike="noStrike" dirty="0">
                          <a:solidFill>
                            <a:srgbClr val="000000"/>
                          </a:solidFill>
                          <a:effectLst/>
                          <a:latin typeface="Calibri" panose="020F0502020204030204" pitchFamily="34" charset="0"/>
                        </a:rPr>
                        <a:t>     86,327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900" b="1" i="0" u="none" strike="noStrike" dirty="0">
                          <a:solidFill>
                            <a:srgbClr val="000000"/>
                          </a:solidFill>
                          <a:effectLst/>
                          <a:latin typeface="Calibri" panose="020F0502020204030204" pitchFamily="34" charset="0"/>
                        </a:rPr>
                        <a:t>17.0%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900" b="0" i="0" u="none" strike="noStrike" dirty="0">
                          <a:solidFill>
                            <a:srgbClr val="000000"/>
                          </a:solidFill>
                          <a:effectLst/>
                          <a:latin typeface="Calibri" panose="020F0502020204030204" pitchFamily="34" charset="0"/>
                        </a:rPr>
                        <a:t>       84,580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900" b="1"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900" b="0" i="0" u="none" strike="noStrike" dirty="0">
                          <a:solidFill>
                            <a:srgbClr val="000000"/>
                          </a:solidFill>
                          <a:effectLst/>
                          <a:latin typeface="Calibri" panose="020F0502020204030204" pitchFamily="34" charset="0"/>
                        </a:rPr>
                        <a:t>       28,978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900" b="1" i="0" u="none" strike="noStrike" dirty="0">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900" b="0" i="0" u="none" strike="noStrike" dirty="0">
                          <a:solidFill>
                            <a:srgbClr val="000000"/>
                          </a:solidFill>
                          <a:effectLst/>
                          <a:latin typeface="Calibri" panose="020F0502020204030204" pitchFamily="34" charset="0"/>
                        </a:rPr>
                        <a:t>          922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900" b="1" i="0" u="none" strike="noStrike" dirty="0">
                          <a:solidFill>
                            <a:srgbClr val="000000"/>
                          </a:solidFill>
                          <a:effectLst/>
                          <a:latin typeface="Calibri" panose="020F0502020204030204" pitchFamily="34" charset="0"/>
                        </a:rPr>
                        <a:t>34.2%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900" b="0" i="0" u="none" strike="noStrike" dirty="0">
                          <a:solidFill>
                            <a:srgbClr val="000000"/>
                          </a:solidFill>
                          <a:effectLst/>
                          <a:latin typeface="Calibri" panose="020F0502020204030204" pitchFamily="34" charset="0"/>
                        </a:rPr>
                        <a:t>1,271,919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900" b="1" i="0" u="none" strike="noStrike" dirty="0">
                          <a:solidFill>
                            <a:srgbClr val="000000"/>
                          </a:solidFill>
                          <a:effectLst/>
                          <a:latin typeface="Calibri" panose="020F0502020204030204" pitchFamily="34" charset="0"/>
                        </a:rPr>
                        <a:t>25.7%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900" b="0" i="0" u="none" strike="noStrike" dirty="0">
                          <a:solidFill>
                            <a:srgbClr val="000000"/>
                          </a:solidFill>
                          <a:effectLst/>
                          <a:latin typeface="Calibri" panose="020F0502020204030204" pitchFamily="34" charset="0"/>
                        </a:rPr>
                        <a:t>          88,979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900" b="0" i="0" u="none" strike="noStrike" dirty="0">
                          <a:solidFill>
                            <a:srgbClr val="000000"/>
                          </a:solidFill>
                          <a:effectLst/>
                          <a:latin typeface="Calibri" panose="020F0502020204030204" pitchFamily="34" charset="0"/>
                        </a:rPr>
                        <a:t>   129,094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8</a:t>
            </a:fld>
            <a:endParaRPr lang="en-US" dirty="0">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745514938"/>
              </p:ext>
            </p:extLst>
          </p:nvPr>
        </p:nvGraphicFramePr>
        <p:xfrm>
          <a:off x="2447450" y="2282564"/>
          <a:ext cx="7195756" cy="1600038"/>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833446286"/>
                  </a:ext>
                </a:extLst>
              </a:tr>
              <a:tr h="302345">
                <a:tc>
                  <a:txBody>
                    <a:bodyPr/>
                    <a:lstStyle/>
                    <a:p>
                      <a:pPr marL="0" marR="0" algn="ctr">
                        <a:spcBef>
                          <a:spcPts val="0"/>
                        </a:spcBef>
                        <a:spcAft>
                          <a:spcPts val="0"/>
                        </a:spcAft>
                      </a:pPr>
                      <a:r>
                        <a:rPr lang="en-US" sz="1400" b="1" dirty="0">
                          <a:solidFill>
                            <a:schemeClr val="tx1"/>
                          </a:solidFill>
                        </a:rPr>
                        <a:t>Malden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7,929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5,366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349376">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1,044,639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687,146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33,360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515800"/>
          </a:xfrm>
          <a:prstGeom prst="rect">
            <a:avLst/>
          </a:prstGeom>
          <a:noFill/>
        </p:spPr>
        <p:txBody>
          <a:bodyPr wrap="square" rtlCol="0">
            <a:spAutoFit/>
          </a:bodyPr>
          <a:lstStyle/>
          <a:p>
            <a:r>
              <a:rPr lang="en-US" sz="1600" b="1" u="sng" dirty="0">
                <a:solidFill>
                  <a:srgbClr val="0F1C32"/>
                </a:solidFill>
                <a:latin typeface="Calibri"/>
              </a:rPr>
              <a:t>Vaccine Administration Benchmark</a:t>
            </a:r>
          </a:p>
          <a:p>
            <a:pPr lvl="1"/>
            <a:endParaRPr lang="en-US" sz="1050" b="1" u="sng" dirty="0">
              <a:solidFill>
                <a:srgbClr val="0F1C32"/>
              </a:solidFill>
              <a:latin typeface="Calibri"/>
            </a:endParaRPr>
          </a:p>
          <a:p>
            <a:pPr marL="628650" lvl="1" indent="-171450">
              <a:buFont typeface="Arial" panose="020B0604020202020204" pitchFamily="34" charset="0"/>
              <a:buChar char="•"/>
            </a:pPr>
            <a:r>
              <a:rPr lang="en-US" sz="1600" dirty="0">
                <a:solidFill>
                  <a:srgbClr val="0F1C32"/>
                </a:solidFill>
                <a:latin typeface="Calibri"/>
              </a:rPr>
              <a:t>The percentage of </a:t>
            </a:r>
            <a:r>
              <a:rPr lang="en-US" sz="1600" b="1" dirty="0">
                <a:solidFill>
                  <a:srgbClr val="0F1C32"/>
                </a:solidFill>
                <a:latin typeface="Calibri"/>
              </a:rPr>
              <a:t>Race/Ethnicity groups and Sex </a:t>
            </a:r>
            <a:r>
              <a:rPr lang="en-US" sz="1600" dirty="0">
                <a:solidFill>
                  <a:srgbClr val="0F1C32"/>
                </a:solidFill>
                <a:latin typeface="Calibri"/>
              </a:rPr>
              <a:t>that have received </a:t>
            </a:r>
            <a:r>
              <a:rPr lang="en-US" sz="1600" b="1" dirty="0">
                <a:solidFill>
                  <a:srgbClr val="0F1C32"/>
                </a:solidFill>
                <a:latin typeface="Calibri"/>
              </a:rPr>
              <a:t>a first dose </a:t>
            </a:r>
            <a:r>
              <a:rPr lang="en-US" sz="1600" dirty="0">
                <a:solidFill>
                  <a:srgbClr val="0F1C32"/>
                </a:solidFill>
                <a:latin typeface="Calibri"/>
              </a:rPr>
              <a:t>of vaccine and whether they have met or exceeded the overall state average of </a:t>
            </a:r>
            <a:r>
              <a:rPr lang="en-US" sz="1600" b="1" dirty="0">
                <a:solidFill>
                  <a:srgbClr val="5B9BD5">
                    <a:lumMod val="75000"/>
                  </a:srgbClr>
                </a:solidFill>
                <a:latin typeface="Calibri"/>
              </a:rPr>
              <a:t>25.3%.</a:t>
            </a:r>
          </a:p>
          <a:p>
            <a:pPr marL="628650" lvl="1" indent="-1714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sp>
        <p:nvSpPr>
          <p:cNvPr id="11" name="Title 10"/>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Malden Compared to Statewide as of 3/17/2021 </a:t>
            </a:r>
          </a:p>
        </p:txBody>
      </p:sp>
      <p:sp>
        <p:nvSpPr>
          <p:cNvPr id="7" name="TextBox 6">
            <a:extLst>
              <a:ext uri="{FF2B5EF4-FFF2-40B4-BE49-F238E27FC236}">
                <a16:creationId xmlns:a16="http://schemas.microsoft.com/office/drawing/2014/main" id="{D681FB6D-5BC6-4502-B35F-170E65EF3D65}"/>
              </a:ext>
            </a:extLst>
          </p:cNvPr>
          <p:cNvSpPr txBox="1"/>
          <p:nvPr/>
        </p:nvSpPr>
        <p:spPr>
          <a:xfrm>
            <a:off x="87097" y="566188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13.</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65758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dirty="0">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841125026"/>
              </p:ext>
            </p:extLst>
          </p:nvPr>
        </p:nvGraphicFramePr>
        <p:xfrm>
          <a:off x="1125196" y="3121528"/>
          <a:ext cx="9737630" cy="1315808"/>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796143">
                  <a:extLst>
                    <a:ext uri="{9D8B030D-6E8A-4147-A177-3AD203B41FA5}">
                      <a16:colId xmlns:a16="http://schemas.microsoft.com/office/drawing/2014/main" val="256912673"/>
                    </a:ext>
                  </a:extLst>
                </a:gridCol>
                <a:gridCol w="904115">
                  <a:extLst>
                    <a:ext uri="{9D8B030D-6E8A-4147-A177-3AD203B41FA5}">
                      <a16:colId xmlns:a16="http://schemas.microsoft.com/office/drawing/2014/main" val="2034002232"/>
                    </a:ext>
                  </a:extLst>
                </a:gridCol>
                <a:gridCol w="1891158">
                  <a:extLst>
                    <a:ext uri="{9D8B030D-6E8A-4147-A177-3AD203B41FA5}">
                      <a16:colId xmlns:a16="http://schemas.microsoft.com/office/drawing/2014/main" val="1684142048"/>
                    </a:ext>
                  </a:extLst>
                </a:gridCol>
                <a:gridCol w="904115">
                  <a:extLst>
                    <a:ext uri="{9D8B030D-6E8A-4147-A177-3AD203B41FA5}">
                      <a16:colId xmlns:a16="http://schemas.microsoft.com/office/drawing/2014/main" val="347171472"/>
                    </a:ext>
                  </a:extLst>
                </a:gridCol>
                <a:gridCol w="1737023">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1718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b="1" dirty="0">
                          <a:solidFill>
                            <a:schemeClr val="tx1"/>
                          </a:solidFill>
                        </a:rPr>
                        <a:t>Malden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3,219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2,026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39.8%</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541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404,319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293,044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42.9%</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95,679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19.4%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149626" y="982481"/>
            <a:ext cx="10641608" cy="2139047"/>
          </a:xfrm>
          <a:prstGeom prst="rect">
            <a:avLst/>
          </a:prstGeom>
          <a:noFill/>
        </p:spPr>
        <p:txBody>
          <a:bodyPr wrap="square" rtlCol="0">
            <a:spAutoFit/>
          </a:bodyPr>
          <a:lstStyle/>
          <a:p>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partially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1600" b="1" dirty="0">
                <a:solidFill>
                  <a:srgbClr val="5B9BD5">
                    <a:lumMod val="75000"/>
                  </a:srgbClr>
                </a:solidFill>
                <a:latin typeface="Calibri"/>
              </a:rPr>
              <a:t>7.0%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1600" b="1" dirty="0">
                <a:solidFill>
                  <a:srgbClr val="5B9BD5">
                    <a:lumMod val="75000"/>
                  </a:srgbClr>
                </a:solidFill>
                <a:latin typeface="Calibri"/>
              </a:rPr>
              <a:t>42.9%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1600" b="1" dirty="0">
                <a:solidFill>
                  <a:srgbClr val="5B9BD5">
                    <a:lumMod val="75000"/>
                  </a:srgbClr>
                </a:solidFill>
                <a:latin typeface="Calibri"/>
              </a:rPr>
              <a:t>19.4%</a:t>
            </a:r>
            <a:r>
              <a:rPr lang="en-US" sz="1600" b="1" dirty="0">
                <a:solidFill>
                  <a:srgbClr val="0F1C32"/>
                </a:solidFill>
                <a:latin typeface="Calibri"/>
              </a:rPr>
              <a:t> for ages 75+</a:t>
            </a:r>
            <a:endParaRPr lang="en-US" sz="800" b="1"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pPr lvl="1">
              <a:spcBef>
                <a:spcPts val="600"/>
              </a:spcBef>
              <a:spcAft>
                <a:spcPts val="600"/>
              </a:spcAft>
            </a:pPr>
            <a:endParaRPr lang="en-US" sz="1600" dirty="0">
              <a:solidFill>
                <a:srgbClr val="0F1C32"/>
              </a:solidFill>
              <a:latin typeface="Calibri"/>
            </a:endParaRPr>
          </a:p>
        </p:txBody>
      </p:sp>
      <p:sp>
        <p:nvSpPr>
          <p:cNvPr id="7" name="Title 6"/>
          <p:cNvSpPr>
            <a:spLocks noGrp="1"/>
          </p:cNvSpPr>
          <p:nvPr>
            <p:ph type="title"/>
          </p:nvPr>
        </p:nvSpPr>
        <p:spPr>
          <a:xfrm>
            <a:off x="-15970" y="-11896"/>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Malden Compared to Statewide as of 3/17/2021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E83C819-B1A6-48D6-A162-C90E4B796A9C}"/>
</file>

<file path=customXml/itemProps2.xml><?xml version="1.0" encoding="utf-8"?>
<ds:datastoreItem xmlns:ds="http://schemas.openxmlformats.org/officeDocument/2006/customXml" ds:itemID="{F4CBDB64-6426-4223-8C2C-30683C51F2FA}">
  <ds:schemaRefs>
    <ds:schemaRef ds:uri="http://schemas.microsoft.com/sharepoint/v3/contenttype/forms"/>
  </ds:schemaRefs>
</ds:datastoreItem>
</file>

<file path=customXml/itemProps3.xml><?xml version="1.0" encoding="utf-8"?>
<ds:datastoreItem xmlns:ds="http://schemas.openxmlformats.org/officeDocument/2006/customXml" ds:itemID="{28F66196-D198-45E7-B220-75B766ED04E5}">
  <ds:schemaRefs>
    <ds:schemaRef ds:uri="http://purl.org/dc/terms/"/>
    <ds:schemaRef ds:uri="http://schemas.microsoft.com/office/2006/documentManagement/types"/>
    <ds:schemaRef ds:uri="http://schemas.openxmlformats.org/package/2006/metadata/core-properties"/>
    <ds:schemaRef ds:uri="08dbe0c4-748a-4e17-baf4-445a2db175ae"/>
    <ds:schemaRef ds:uri="http://purl.org/dc/elements/1.1/"/>
    <ds:schemaRef ds:uri="http://schemas.microsoft.com/office/2006/metadata/properties"/>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8542</TotalTime>
  <Words>3450</Words>
  <Application>Microsoft Office PowerPoint</Application>
  <PresentationFormat>Widescreen</PresentationFormat>
  <Paragraphs>759</Paragraphs>
  <Slides>17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Segoe UI</vt:lpstr>
      <vt:lpstr>DPH-PPT-Template-150</vt:lpstr>
      <vt:lpstr>Vaccination Data Report Malden</vt:lpstr>
      <vt:lpstr>Malden – Benchmarks</vt:lpstr>
      <vt:lpstr>PowerPoint Presentation</vt:lpstr>
      <vt:lpstr>Vaccine Administration </vt:lpstr>
      <vt:lpstr>Total Doses and Dose Administration Rate/100,000  for Malden Compared to Statewide as of 3/17/2021</vt:lpstr>
      <vt:lpstr>Count and Percentage of Population for First Dose, Partially, and Fully Vaccinated for Malden Compared to Statewide as of 3/17/2021</vt:lpstr>
      <vt:lpstr>Counts and Percentages of Population with a First Dose by Demographics for Malden Compared to Statewide as of 3/17/2021  contd.</vt:lpstr>
      <vt:lpstr>Counts and Percentages of Population with a First Dose by Demographics for Malden Compared to Statewide as of 3/17/2021 </vt:lpstr>
      <vt:lpstr>Counts and Percentages of Population Partially Vaccinated by Demographics for Malden Compared to Statewide as of 3/17/2021 contd.</vt:lpstr>
      <vt:lpstr>Counts and Percentages of Population Partially Vaccinated by Demographics for Malden Compared to Statewide as of 3/17/2021</vt:lpstr>
      <vt:lpstr>Counts and Percentages of Population Fully Vaccinated by Demographics for Malden Compared to Statewide as of 3/17/2021 contd. </vt:lpstr>
      <vt:lpstr>Counts and Percentages of Population Fully Vaccinated by Demographics for Malden Compared to Statewide as of 3/17/2021</vt:lpstr>
      <vt:lpstr>Missing Race/Ethnicity Count and Percentage of Population Vaccinated for Malden Compared to Statewide as of 3/17/2021</vt:lpstr>
      <vt:lpstr>City/Town COVID-19 Burden </vt:lpstr>
      <vt:lpstr>COVID-19 Case Counts and Rates for 20 Prioritized Communities</vt:lpstr>
      <vt:lpstr>Background </vt:lpstr>
      <vt:lpstr> Profile of Malden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lastModifiedBy>Coq, Arielle T (DPH)</cp:lastModifiedBy>
  <cp:revision>387</cp:revision>
  <dcterms:created xsi:type="dcterms:W3CDTF">2021-02-06T16:00:27Z</dcterms:created>
  <dcterms:modified xsi:type="dcterms:W3CDTF">2021-03-18T21:38:33Z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