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3FA"/>
    <a:srgbClr val="BAC0CA"/>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64" d="100"/>
          <a:sy n="64" d="100"/>
        </p:scale>
        <p:origin x="32" y="5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Malden</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687754860"/>
              </p:ext>
            </p:extLst>
          </p:nvPr>
        </p:nvGraphicFramePr>
        <p:xfrm>
          <a:off x="1056830" y="3753918"/>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4,349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38.4%</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221218" y="1057524"/>
            <a:ext cx="10641608" cy="2323713"/>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Malden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669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Malden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127819004"/>
              </p:ext>
            </p:extLst>
          </p:nvPr>
        </p:nvGraphicFramePr>
        <p:xfrm>
          <a:off x="5893304" y="1447800"/>
          <a:ext cx="5951871" cy="1478115"/>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501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3,757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53283214"/>
              </p:ext>
            </p:extLst>
          </p:nvPr>
        </p:nvGraphicFramePr>
        <p:xfrm>
          <a:off x="87097" y="3932086"/>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Malden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39453" y="572170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Malden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27365" y="1344156"/>
            <a:ext cx="10540260" cy="2246769"/>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361566958"/>
              </p:ext>
            </p:extLst>
          </p:nvPr>
        </p:nvGraphicFramePr>
        <p:xfrm>
          <a:off x="1162228" y="4037986"/>
          <a:ext cx="909538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703145">
                  <a:extLst>
                    <a:ext uri="{9D8B030D-6E8A-4147-A177-3AD203B41FA5}">
                      <a16:colId xmlns:a16="http://schemas.microsoft.com/office/drawing/2014/main" val="3428920347"/>
                    </a:ext>
                  </a:extLst>
                </a:gridCol>
                <a:gridCol w="1637005">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818470">
                  <a:extLst>
                    <a:ext uri="{9D8B030D-6E8A-4147-A177-3AD203B41FA5}">
                      <a16:colId xmlns:a16="http://schemas.microsoft.com/office/drawing/2014/main" val="416938962"/>
                    </a:ext>
                  </a:extLst>
                </a:gridCol>
                <a:gridCol w="1562907">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34183" y="5841341"/>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213094" y="1202865"/>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481103725"/>
              </p:ext>
            </p:extLst>
          </p:nvPr>
        </p:nvGraphicFramePr>
        <p:xfrm>
          <a:off x="135767" y="411326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3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Malden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563466913"/>
              </p:ext>
            </p:extLst>
          </p:nvPr>
        </p:nvGraphicFramePr>
        <p:xfrm>
          <a:off x="2441249" y="2635274"/>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Malden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74430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04027634"/>
              </p:ext>
            </p:extLst>
          </p:nvPr>
        </p:nvGraphicFramePr>
        <p:xfrm>
          <a:off x="789617" y="2340836"/>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Malden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9811" y="2604333"/>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97471"/>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108066" y="3514977"/>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20E08C0E-F732-4319-A82D-7A31654FB041}"/>
              </a:ext>
            </a:extLst>
          </p:cNvPr>
          <p:cNvGraphicFramePr>
            <a:graphicFrameLocks noGrp="1"/>
          </p:cNvGraphicFramePr>
          <p:nvPr>
            <p:extLst>
              <p:ext uri="{D42A27DB-BD31-4B8C-83A1-F6EECF244321}">
                <p14:modId xmlns:p14="http://schemas.microsoft.com/office/powerpoint/2010/main" val="3058333293"/>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864980"/>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Malden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Malden and whether they have met or exceeded the statewide rate</a:t>
            </a:r>
          </a:p>
          <a:p>
            <a:pPr marL="457200" indent="-457200">
              <a:spcBef>
                <a:spcPts val="600"/>
              </a:spcBef>
              <a:spcAft>
                <a:spcPts val="600"/>
              </a:spcAft>
              <a:buFont typeface="+mj-lt"/>
              <a:buAutoNum type="arabicPeriod"/>
            </a:pPr>
            <a:r>
              <a:rPr lang="en-US" sz="2000" b="1" dirty="0"/>
              <a:t>The percentage of Malden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Malden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Malden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6091537"/>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723079303"/>
              </p:ext>
            </p:extLst>
          </p:nvPr>
        </p:nvGraphicFramePr>
        <p:xfrm>
          <a:off x="259796" y="2290987"/>
          <a:ext cx="11655094" cy="1580257"/>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47859">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Malden</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67,654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18,567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14,125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7,765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1,575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26,025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38.5%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46718857"/>
                  </a:ext>
                </a:extLst>
              </a:tr>
              <a:tr h="280942">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Malden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Malden</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061810692"/>
              </p:ext>
            </p:extLst>
          </p:nvPr>
        </p:nvGraphicFramePr>
        <p:xfrm>
          <a:off x="1517458" y="3269105"/>
          <a:ext cx="9055735" cy="119146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65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50545">
                <a:tc>
                  <a:txBody>
                    <a:bodyPr/>
                    <a:lstStyle/>
                    <a:p>
                      <a:pPr marL="0" marR="0" algn="ctr">
                        <a:spcBef>
                          <a:spcPts val="0"/>
                        </a:spcBef>
                        <a:spcAft>
                          <a:spcPts val="0"/>
                        </a:spcAft>
                      </a:pPr>
                      <a:r>
                        <a:rPr lang="en-US" sz="1600" b="1" dirty="0">
                          <a:solidFill>
                            <a:schemeClr val="tx1"/>
                          </a:solidFill>
                        </a:rPr>
                        <a:t>Malden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23,386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34,566.9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53235">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5594" y="5953572"/>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491619" y="1386533"/>
            <a:ext cx="11523767"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Malden</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Malden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766993249"/>
              </p:ext>
            </p:extLst>
          </p:nvPr>
        </p:nvGraphicFramePr>
        <p:xfrm>
          <a:off x="420472" y="393418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6,832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8,727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18289" y="705419"/>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Malden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Malden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Malden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Malden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66741196"/>
              </p:ext>
            </p:extLst>
          </p:nvPr>
        </p:nvGraphicFramePr>
        <p:xfrm>
          <a:off x="3132312" y="2644237"/>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15,559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Malden</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E60AF8F9-F20B-48F2-BA55-5BC44ADD74C7}"/>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Malden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15080" y="1047572"/>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19.7%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699945647"/>
              </p:ext>
            </p:extLst>
          </p:nvPr>
        </p:nvGraphicFramePr>
        <p:xfrm>
          <a:off x="990601" y="3945811"/>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9,635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66.1%</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10428"/>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51096" y="42729"/>
            <a:ext cx="92582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82765600"/>
              </p:ext>
            </p:extLst>
          </p:nvPr>
        </p:nvGraphicFramePr>
        <p:xfrm>
          <a:off x="110866" y="4225830"/>
          <a:ext cx="11964341" cy="1381856"/>
        </p:xfrm>
        <a:graphic>
          <a:graphicData uri="http://schemas.openxmlformats.org/drawingml/2006/table">
            <a:tbl>
              <a:tblPr firstRow="1" firstCol="1" bandRow="1">
                <a:tableStyleId>{5C22544A-7EE6-4342-B048-85BDC9FD1C3A}</a:tableStyleId>
              </a:tblPr>
              <a:tblGrid>
                <a:gridCol w="1104999">
                  <a:extLst>
                    <a:ext uri="{9D8B030D-6E8A-4147-A177-3AD203B41FA5}">
                      <a16:colId xmlns:a16="http://schemas.microsoft.com/office/drawing/2014/main" val="4075951014"/>
                    </a:ext>
                  </a:extLst>
                </a:gridCol>
                <a:gridCol w="543087">
                  <a:extLst>
                    <a:ext uri="{9D8B030D-6E8A-4147-A177-3AD203B41FA5}">
                      <a16:colId xmlns:a16="http://schemas.microsoft.com/office/drawing/2014/main" val="3719797945"/>
                    </a:ext>
                  </a:extLst>
                </a:gridCol>
                <a:gridCol w="841813">
                  <a:extLst>
                    <a:ext uri="{9D8B030D-6E8A-4147-A177-3AD203B41FA5}">
                      <a16:colId xmlns:a16="http://schemas.microsoft.com/office/drawing/2014/main" val="2111895905"/>
                    </a:ext>
                  </a:extLst>
                </a:gridCol>
                <a:gridCol w="607595">
                  <a:extLst>
                    <a:ext uri="{9D8B030D-6E8A-4147-A177-3AD203B41FA5}">
                      <a16:colId xmlns:a16="http://schemas.microsoft.com/office/drawing/2014/main" val="1228260744"/>
                    </a:ext>
                  </a:extLst>
                </a:gridCol>
                <a:gridCol w="872269">
                  <a:extLst>
                    <a:ext uri="{9D8B030D-6E8A-4147-A177-3AD203B41FA5}">
                      <a16:colId xmlns:a16="http://schemas.microsoft.com/office/drawing/2014/main" val="3870552715"/>
                    </a:ext>
                  </a:extLst>
                </a:gridCol>
                <a:gridCol w="470323">
                  <a:extLst>
                    <a:ext uri="{9D8B030D-6E8A-4147-A177-3AD203B41FA5}">
                      <a16:colId xmlns:a16="http://schemas.microsoft.com/office/drawing/2014/main" val="2196486683"/>
                    </a:ext>
                  </a:extLst>
                </a:gridCol>
                <a:gridCol w="851973">
                  <a:extLst>
                    <a:ext uri="{9D8B030D-6E8A-4147-A177-3AD203B41FA5}">
                      <a16:colId xmlns:a16="http://schemas.microsoft.com/office/drawing/2014/main" val="2808071338"/>
                    </a:ext>
                  </a:extLst>
                </a:gridCol>
                <a:gridCol w="499714">
                  <a:extLst>
                    <a:ext uri="{9D8B030D-6E8A-4147-A177-3AD203B41FA5}">
                      <a16:colId xmlns:a16="http://schemas.microsoft.com/office/drawing/2014/main" val="2266782108"/>
                    </a:ext>
                  </a:extLst>
                </a:gridCol>
                <a:gridCol w="811013">
                  <a:extLst>
                    <a:ext uri="{9D8B030D-6E8A-4147-A177-3AD203B41FA5}">
                      <a16:colId xmlns:a16="http://schemas.microsoft.com/office/drawing/2014/main" val="1400057223"/>
                    </a:ext>
                  </a:extLst>
                </a:gridCol>
                <a:gridCol w="573444">
                  <a:extLst>
                    <a:ext uri="{9D8B030D-6E8A-4147-A177-3AD203B41FA5}">
                      <a16:colId xmlns:a16="http://schemas.microsoft.com/office/drawing/2014/main" val="607151320"/>
                    </a:ext>
                  </a:extLst>
                </a:gridCol>
                <a:gridCol w="827398">
                  <a:extLst>
                    <a:ext uri="{9D8B030D-6E8A-4147-A177-3AD203B41FA5}">
                      <a16:colId xmlns:a16="http://schemas.microsoft.com/office/drawing/2014/main" val="1732447710"/>
                    </a:ext>
                  </a:extLst>
                </a:gridCol>
                <a:gridCol w="585283">
                  <a:extLst>
                    <a:ext uri="{9D8B030D-6E8A-4147-A177-3AD203B41FA5}">
                      <a16:colId xmlns:a16="http://schemas.microsoft.com/office/drawing/2014/main" val="1497268532"/>
                    </a:ext>
                  </a:extLst>
                </a:gridCol>
                <a:gridCol w="717251">
                  <a:extLst>
                    <a:ext uri="{9D8B030D-6E8A-4147-A177-3AD203B41FA5}">
                      <a16:colId xmlns:a16="http://schemas.microsoft.com/office/drawing/2014/main" val="743602275"/>
                    </a:ext>
                  </a:extLst>
                </a:gridCol>
                <a:gridCol w="755082">
                  <a:extLst>
                    <a:ext uri="{9D8B030D-6E8A-4147-A177-3AD203B41FA5}">
                      <a16:colId xmlns:a16="http://schemas.microsoft.com/office/drawing/2014/main" val="1994207196"/>
                    </a:ext>
                  </a:extLst>
                </a:gridCol>
                <a:gridCol w="819205">
                  <a:extLst>
                    <a:ext uri="{9D8B030D-6E8A-4147-A177-3AD203B41FA5}">
                      <a16:colId xmlns:a16="http://schemas.microsoft.com/office/drawing/2014/main" val="3921377560"/>
                    </a:ext>
                  </a:extLst>
                </a:gridCol>
                <a:gridCol w="577231">
                  <a:extLst>
                    <a:ext uri="{9D8B030D-6E8A-4147-A177-3AD203B41FA5}">
                      <a16:colId xmlns:a16="http://schemas.microsoft.com/office/drawing/2014/main" val="3578839088"/>
                    </a:ext>
                  </a:extLst>
                </a:gridCol>
                <a:gridCol w="506661">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Malden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7,176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4241321554"/>
              </p:ext>
            </p:extLst>
          </p:nvPr>
        </p:nvGraphicFramePr>
        <p:xfrm>
          <a:off x="2498122" y="2402205"/>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9,113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pPr lvl="1"/>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Malden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277423-1FD1-4395-8AAB-1B9FE8C48C79}"/>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8568</TotalTime>
  <Words>3568</Words>
  <Application>Microsoft Office PowerPoint</Application>
  <PresentationFormat>Widescreen</PresentationFormat>
  <Paragraphs>769</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Malden</vt:lpstr>
      <vt:lpstr>Malden – Benchmarks</vt:lpstr>
      <vt:lpstr>PowerPoint Presentation</vt:lpstr>
      <vt:lpstr>Vaccine Administration </vt:lpstr>
      <vt:lpstr>Total Doses and Dose Administration Rate/100,000 Population for Malden Compared to Statewide as of 3/24/2021</vt:lpstr>
      <vt:lpstr>Count and Percentage of Population for First Dose, Partially, and Fully Vaccinated for Malden Compared to Statewide as of 3/24/2021</vt:lpstr>
      <vt:lpstr>First Dose</vt:lpstr>
      <vt:lpstr>Counts and Percentages of Population with a First Dose by Demographics for Malden Compared to Statewide as of 3/24/2021  contd.</vt:lpstr>
      <vt:lpstr>Counts and Percentages of Population with a First Dose by Demographics for Malden Compared to Statewide as of 3/24/2021 </vt:lpstr>
      <vt:lpstr>Partially vaccinated</vt:lpstr>
      <vt:lpstr>Counts and Percentages of Population Partially Vaccinated by Demographics for Malden Compared to Statewide as of 3/24/2021 contd.</vt:lpstr>
      <vt:lpstr>Counts and Percentages of Population Partially Vaccinated by Demographics for Malden Compared to Statewide as of 3/24/2021</vt:lpstr>
      <vt:lpstr>Fully vaccinated</vt:lpstr>
      <vt:lpstr>Counts and Percentages of Population Fully Vaccinated by Demographics for Malden Compared to Statewide as of 3/24/2021 contd. </vt:lpstr>
      <vt:lpstr>Counts and Percentages of Population Fully Vaccinated by Demographics for Malden Compared to Statewide as of 3/24/2021</vt:lpstr>
      <vt:lpstr>Missing Race/Ethnicity Count and Percentage of Population Vaccinated for Malden Compared to Statewide as of 3/24/2021</vt:lpstr>
      <vt:lpstr>City/Town COVID-19 Burden </vt:lpstr>
      <vt:lpstr>COVID-19 Case Counts and Rates for 20 Prioritized Communities</vt:lpstr>
      <vt:lpstr>Background </vt:lpstr>
      <vt:lpstr> Profile of Malden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Bettano, Amy (DPH)</cp:lastModifiedBy>
  <cp:revision>399</cp:revision>
  <dcterms:created xsi:type="dcterms:W3CDTF">2021-02-06T16:00:27Z</dcterms:created>
  <dcterms:modified xsi:type="dcterms:W3CDTF">2021-03-25T17:37:57Z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