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301" r:id="rId3"/>
    <p:sldId id="258" r:id="rId4"/>
    <p:sldId id="259" r:id="rId5"/>
    <p:sldId id="260" r:id="rId6"/>
    <p:sldId id="261" r:id="rId7"/>
    <p:sldId id="262" r:id="rId8"/>
    <p:sldId id="263" r:id="rId9"/>
    <p:sldId id="264" r:id="rId10"/>
    <p:sldId id="295" r:id="rId11"/>
    <p:sldId id="302" r:id="rId12"/>
    <p:sldId id="267" r:id="rId13"/>
    <p:sldId id="265" r:id="rId14"/>
    <p:sldId id="266" r:id="rId15"/>
    <p:sldId id="277" r:id="rId16"/>
    <p:sldId id="303" r:id="rId17"/>
    <p:sldId id="268" r:id="rId18"/>
    <p:sldId id="274" r:id="rId19"/>
    <p:sldId id="304" r:id="rId20"/>
    <p:sldId id="270" r:id="rId21"/>
    <p:sldId id="292" r:id="rId22"/>
    <p:sldId id="305" r:id="rId23"/>
    <p:sldId id="271" r:id="rId24"/>
    <p:sldId id="276" r:id="rId25"/>
    <p:sldId id="306" r:id="rId26"/>
    <p:sldId id="269" r:id="rId27"/>
    <p:sldId id="291" r:id="rId28"/>
    <p:sldId id="278" r:id="rId29"/>
    <p:sldId id="307" r:id="rId30"/>
    <p:sldId id="272" r:id="rId31"/>
    <p:sldId id="289" r:id="rId32"/>
    <p:sldId id="287" r:id="rId33"/>
    <p:sldId id="288" r:id="rId34"/>
    <p:sldId id="308" r:id="rId35"/>
    <p:sldId id="279" r:id="rId36"/>
    <p:sldId id="280" r:id="rId37"/>
    <p:sldId id="281" r:id="rId38"/>
    <p:sldId id="284" r:id="rId39"/>
    <p:sldId id="285" r:id="rId40"/>
    <p:sldId id="282" r:id="rId41"/>
    <p:sldId id="296" r:id="rId42"/>
    <p:sldId id="293" r:id="rId43"/>
    <p:sldId id="283" r:id="rId44"/>
    <p:sldId id="290" r:id="rId45"/>
    <p:sldId id="286" r:id="rId46"/>
    <p:sldId id="294" r:id="rId47"/>
    <p:sldId id="298" r:id="rId48"/>
    <p:sldId id="297" r:id="rId49"/>
    <p:sldId id="299" r:id="rId50"/>
    <p:sldId id="300" r:id="rId51"/>
  </p:sldIdLst>
  <p:sldSz cx="9144000" cy="6858000" type="screen4x3"/>
  <p:notesSz cx="6858000" cy="9144000"/>
  <p:custDataLst>
    <p:tags r:id="rId5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CCCC00"/>
    <a:srgbClr val="CCFF99"/>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p:scale>
          <a:sx n="94" d="100"/>
          <a:sy n="94" d="100"/>
        </p:scale>
        <p:origin x="-1284" y="-60"/>
      </p:cViewPr>
      <p:guideLst>
        <p:guide orient="horz" pos="2160"/>
        <p:guide pos="2880"/>
      </p:guideLst>
    </p:cSldViewPr>
  </p:slideViewPr>
  <p:outlineViewPr>
    <p:cViewPr>
      <p:scale>
        <a:sx n="33" d="100"/>
        <a:sy n="33" d="100"/>
      </p:scale>
      <p:origin x="0" y="17322"/>
    </p:cViewPr>
  </p:outlineViewPr>
  <p:notesTextViewPr>
    <p:cViewPr>
      <p:scale>
        <a:sx n="1" d="1"/>
        <a:sy n="1" d="1"/>
      </p:scale>
      <p:origin x="0" y="0"/>
    </p:cViewPr>
  </p:notesTextViewPr>
  <p:sorterViewPr>
    <p:cViewPr>
      <p:scale>
        <a:sx n="100" d="100"/>
        <a:sy n="100" d="100"/>
      </p:scale>
      <p:origin x="0" y="1302"/>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3" Type="http://schemas.openxmlformats.org/officeDocument/2006/relationships/slide" Target="slides/slide42.xml"/>
  <Relationship Id="rId44" Type="http://schemas.openxmlformats.org/officeDocument/2006/relationships/slide" Target="slides/slide43.xml"/>
  <Relationship Id="rId45" Type="http://schemas.openxmlformats.org/officeDocument/2006/relationships/slide" Target="slides/slide44.xml"/>
  <Relationship Id="rId46" Type="http://schemas.openxmlformats.org/officeDocument/2006/relationships/slide" Target="slides/slide45.xml"/>
  <Relationship Id="rId47" Type="http://schemas.openxmlformats.org/officeDocument/2006/relationships/slide" Target="slides/slide46.xml"/>
  <Relationship Id="rId48" Type="http://schemas.openxmlformats.org/officeDocument/2006/relationships/slide" Target="slides/slide47.xml"/>
  <Relationship Id="rId49" Type="http://schemas.openxmlformats.org/officeDocument/2006/relationships/slide" Target="slides/slide48.xml"/>
  <Relationship Id="rId5" Type="http://schemas.openxmlformats.org/officeDocument/2006/relationships/slide" Target="slides/slide4.xml"/>
  <Relationship Id="rId50" Type="http://schemas.openxmlformats.org/officeDocument/2006/relationships/slide" Target="slides/slide49.xml"/>
  <Relationship Id="rId51" Type="http://schemas.openxmlformats.org/officeDocument/2006/relationships/slide" Target="slides/slide50.xml"/>
  <Relationship Id="rId52" Type="http://schemas.openxmlformats.org/officeDocument/2006/relationships/tags" Target="tags/tag1.xml"/>
  <Relationship Id="rId53" Type="http://schemas.openxmlformats.org/officeDocument/2006/relationships/presProps" Target="presProps.xml"/>
  <Relationship Id="rId54" Type="http://schemas.openxmlformats.org/officeDocument/2006/relationships/viewProps" Target="viewProps.xml"/>
  <Relationship Id="rId55" Type="http://schemas.openxmlformats.org/officeDocument/2006/relationships/theme" Target="theme/theme1.xml"/>
  <Relationship Id="rId56" Type="http://schemas.openxmlformats.org/officeDocument/2006/relationships/tableStyles" Target="tableStyles.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583F5C-5E09-456C-816A-0505D05488BC}"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15818-3619-4FE4-9E89-7843F39334F9}"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83F5C-5E09-456C-816A-0505D05488BC}"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583F5C-5E09-456C-816A-0505D05488BC}"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583F5C-5E09-456C-816A-0505D05488BC}"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15818-3619-4FE4-9E89-7843F39334F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583F5C-5E09-456C-816A-0505D05488BC}"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F583F5C-5E09-456C-816A-0505D05488BC}"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15818-3619-4FE4-9E89-7843F39334F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583F5C-5E09-456C-816A-0505D05488BC}" type="datetimeFigureOut">
              <a:rPr lang="en-US" smtClean="0"/>
              <a:t>10/14/2016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815818-3619-4FE4-9E89-7843F39334F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583F5C-5E09-456C-816A-0505D05488BC}" type="datetimeFigureOut">
              <a:rPr lang="en-US" smtClean="0"/>
              <a:t>10/14/2016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83F5C-5E09-456C-816A-0505D05488BC}" type="datetimeFigureOut">
              <a:rPr lang="en-US" smtClean="0"/>
              <a:t>10/14/2016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583F5C-5E09-456C-816A-0505D05488BC}"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15818-3619-4FE4-9E89-7843F39334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583F5C-5E09-456C-816A-0505D05488BC}"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15818-3619-4FE4-9E89-7843F39334F9}"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F583F5C-5E09-456C-816A-0505D05488BC}" type="datetimeFigureOut">
              <a:rPr lang="en-US" smtClean="0"/>
              <a:t>10/14/2016</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9815818-3619-4FE4-9E89-7843F39334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2.gif"/>
</Relationships>

</file>

<file path=ppt/slides/_rels/slide4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50.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3400" y="1143000"/>
            <a:ext cx="8001000" cy="1066800"/>
          </a:xfrm>
          <a:prstGeom prst="rect">
            <a:avLst/>
          </a:prstGeom>
          <a:effectLst/>
        </p:spPr>
        <p:txBody>
          <a:bodyPr vert="horz" lIns="91440" tIns="45720" rIns="91440" bIns="45720" rtlCol="0" anchor="t" anchorCtr="0">
            <a:noAutofit/>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0" indent="0" algn="ctr">
              <a:buFont typeface="Georgia" pitchFamily="18" charset="0"/>
              <a:buNone/>
            </a:pPr>
            <a:r>
              <a:rPr lang="en-US" sz="6000" dirty="0" smtClean="0">
                <a:ln w="1905"/>
                <a:solidFill>
                  <a:srgbClr val="C00000"/>
                </a:solidFill>
                <a:effectLst>
                  <a:innerShdw blurRad="69850" dist="43180" dir="5400000">
                    <a:srgbClr val="000000">
                      <a:alpha val="65000"/>
                    </a:srgbClr>
                  </a:innerShdw>
                </a:effectLst>
              </a:rPr>
              <a:t>Mandated Reporting</a:t>
            </a:r>
            <a:r>
              <a:rPr lang="en-US" sz="6000" dirty="0" smtClean="0">
                <a:solidFill>
                  <a:srgbClr val="C00000"/>
                </a:solidFill>
              </a:rPr>
              <a:t/>
            </a:r>
            <a:br>
              <a:rPr lang="en-US" sz="6000" dirty="0" smtClean="0">
                <a:solidFill>
                  <a:srgbClr val="C00000"/>
                </a:solidFill>
              </a:rPr>
            </a:br>
            <a:endParaRPr lang="en-US" sz="4400" dirty="0">
              <a:solidFill>
                <a:srgbClr val="C00000"/>
              </a:solidFill>
            </a:endParaRPr>
          </a:p>
        </p:txBody>
      </p:sp>
      <p:cxnSp>
        <p:nvCxnSpPr>
          <p:cNvPr id="5" name="Straight Connector 4"/>
          <p:cNvCxnSpPr/>
          <p:nvPr/>
        </p:nvCxnSpPr>
        <p:spPr>
          <a:xfrm>
            <a:off x="990600" y="2362200"/>
            <a:ext cx="7239000" cy="0"/>
          </a:xfrm>
          <a:prstGeom prst="line">
            <a:avLst/>
          </a:prstGeom>
          <a:ln w="254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685800" y="2590800"/>
            <a:ext cx="8229600" cy="1644119"/>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2200" kern="1200">
                <a:solidFill>
                  <a:schemeClr val="tx2"/>
                </a:solidFill>
                <a:latin typeface="+mn-lt"/>
                <a:ea typeface="+mn-ea"/>
                <a:cs typeface="+mn-cs"/>
              </a:defRPr>
            </a:lvl1pPr>
            <a:lvl2pPr marL="457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ctr"/>
            <a:r>
              <a:rPr lang="en-US" sz="3200" b="1" dirty="0" smtClean="0"/>
              <a:t>Reporting suspected occurrences of abuse, neglect, and mistreatment of individuals with developmental disabilities</a:t>
            </a:r>
          </a:p>
          <a:p>
            <a:endParaRPr lang="en-US" dirty="0" smtClean="0"/>
          </a:p>
          <a:p>
            <a:endParaRPr lang="en-US" dirty="0"/>
          </a:p>
        </p:txBody>
      </p:sp>
      <p:pic>
        <p:nvPicPr>
          <p:cNvPr id="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234919"/>
            <a:ext cx="1295400" cy="1279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533400" y="5686746"/>
            <a:ext cx="8153400" cy="369332"/>
          </a:xfrm>
          <a:prstGeom prst="rect">
            <a:avLst/>
          </a:prstGeom>
          <a:noFill/>
        </p:spPr>
        <p:txBody>
          <a:bodyPr wrap="square" rtlCol="0">
            <a:spAutoFit/>
          </a:bodyPr>
          <a:lstStyle/>
          <a:p>
            <a:pPr algn="ctr"/>
            <a:r>
              <a:rPr lang="en-US" dirty="0" smtClean="0"/>
              <a:t>Massachusetts Department of Developmental Services</a:t>
            </a:r>
            <a:endParaRPr lang="en-US" dirty="0"/>
          </a:p>
        </p:txBody>
      </p:sp>
    </p:spTree>
    <p:extLst>
      <p:ext uri="{BB962C8B-B14F-4D97-AF65-F5344CB8AC3E}">
        <p14:creationId xmlns:p14="http://schemas.microsoft.com/office/powerpoint/2010/main" val="4251951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1179732"/>
            <a:ext cx="8001000" cy="4382868"/>
          </a:xfrm>
        </p:spPr>
        <p:txBody>
          <a:bodyPr>
            <a:normAutofit fontScale="70000" lnSpcReduction="20000"/>
          </a:bodyPr>
          <a:lstStyle/>
          <a:p>
            <a:endParaRPr lang="en-US" sz="2600" b="1" i="1" dirty="0" smtClean="0"/>
          </a:p>
          <a:p>
            <a:endParaRPr lang="en-US" sz="2600" i="1" dirty="0"/>
          </a:p>
          <a:p>
            <a:pPr>
              <a:lnSpc>
                <a:spcPct val="134000"/>
              </a:lnSpc>
            </a:pPr>
            <a:r>
              <a:rPr lang="en-US" sz="3600" i="1" dirty="0" smtClean="0"/>
              <a:t>Tom is having a difficult morning at his day program. He seems to be on edge.  When lunch time comes, Tom goes outside.  He says he wants to take a walk to relax.  After a half hour, staff realize that he has not returned. They begin to search for him, when a police car pulls up to the program with Tom.  They said that they found him wandering the streets, lost. </a:t>
            </a:r>
          </a:p>
          <a:p>
            <a:endParaRPr lang="en-US" b="1" i="1" dirty="0"/>
          </a:p>
          <a:p>
            <a:r>
              <a:rPr lang="en-US" i="1" dirty="0" smtClean="0"/>
              <a:t> </a:t>
            </a:r>
            <a:endParaRPr lang="en-US" i="1" dirty="0"/>
          </a:p>
          <a:p>
            <a:endParaRPr lang="en-US" i="1" dirty="0"/>
          </a:p>
        </p:txBody>
      </p:sp>
      <p:sp>
        <p:nvSpPr>
          <p:cNvPr id="5" name="Rectangle 4"/>
          <p:cNvSpPr/>
          <p:nvPr/>
        </p:nvSpPr>
        <p:spPr>
          <a:xfrm>
            <a:off x="533400" y="533400"/>
            <a:ext cx="8077200" cy="646331"/>
          </a:xfrm>
          <a:prstGeom prst="rect">
            <a:avLst/>
          </a:prstGeom>
        </p:spPr>
        <p:txBody>
          <a:bodyPr wrap="square">
            <a:spAutoFit/>
          </a:bodyPr>
          <a:lstStyle/>
          <a:p>
            <a:pPr algn="ctr"/>
            <a:r>
              <a:rPr lang="en-US" sz="3600" b="1" dirty="0">
                <a:ln w="1905"/>
                <a:solidFill>
                  <a:srgbClr val="339966"/>
                </a:solidFill>
                <a:effectLst>
                  <a:innerShdw blurRad="69850" dist="43180" dir="5400000">
                    <a:srgbClr val="000000">
                      <a:alpha val="65000"/>
                    </a:srgbClr>
                  </a:innerShdw>
                </a:effectLst>
                <a:ea typeface="+mj-ea"/>
                <a:cs typeface="+mj-cs"/>
              </a:rPr>
              <a:t>An </a:t>
            </a:r>
            <a:r>
              <a:rPr lang="en-US" sz="3600" b="1" dirty="0" smtClean="0">
                <a:ln w="1905"/>
                <a:solidFill>
                  <a:srgbClr val="339966"/>
                </a:solidFill>
                <a:effectLst>
                  <a:innerShdw blurRad="69850" dist="43180" dir="5400000">
                    <a:srgbClr val="000000">
                      <a:alpha val="65000"/>
                    </a:srgbClr>
                  </a:innerShdw>
                </a:effectLst>
                <a:ea typeface="+mj-ea"/>
                <a:cs typeface="+mj-cs"/>
              </a:rPr>
              <a:t>example - Tom</a:t>
            </a:r>
            <a:endParaRPr lang="en-US" sz="3600" dirty="0">
              <a:solidFill>
                <a:srgbClr val="339966"/>
              </a:solidFill>
            </a:endParaRPr>
          </a:p>
        </p:txBody>
      </p:sp>
    </p:spTree>
    <p:extLst>
      <p:ext uri="{BB962C8B-B14F-4D97-AF65-F5344CB8AC3E}">
        <p14:creationId xmlns:p14="http://schemas.microsoft.com/office/powerpoint/2010/main" val="2566718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1179732"/>
            <a:ext cx="8382000" cy="5144868"/>
          </a:xfrm>
        </p:spPr>
        <p:txBody>
          <a:bodyPr>
            <a:noAutofit/>
          </a:bodyPr>
          <a:lstStyle/>
          <a:p>
            <a:r>
              <a:rPr lang="en-US" sz="2400" i="1" dirty="0" smtClean="0">
                <a:solidFill>
                  <a:srgbClr val="339966"/>
                </a:solidFill>
              </a:rPr>
              <a:t>Let’s look at the situations in two different ways:</a:t>
            </a:r>
            <a:endParaRPr lang="en-US" i="1" dirty="0" smtClean="0">
              <a:solidFill>
                <a:srgbClr val="339966"/>
              </a:solidFill>
            </a:endParaRPr>
          </a:p>
          <a:p>
            <a:pPr marL="457200" indent="-457200">
              <a:spcAft>
                <a:spcPts val="600"/>
              </a:spcAft>
              <a:buFont typeface="+mj-lt"/>
              <a:buAutoNum type="arabicPeriod"/>
            </a:pPr>
            <a:r>
              <a:rPr lang="en-US" dirty="0" smtClean="0"/>
              <a:t>Let’s suppose that Tom often goes for walks in the community.  It is unusual that he would get lost.  This does not constitute abuse, neglect or mistreatment. </a:t>
            </a:r>
          </a:p>
          <a:p>
            <a:pPr marL="457200" indent="-457200">
              <a:buFont typeface="+mj-lt"/>
              <a:buAutoNum type="arabicPeriod"/>
            </a:pPr>
            <a:r>
              <a:rPr lang="en-US" dirty="0" smtClean="0"/>
              <a:t>However, what if it is typical that Tom has a difficult time in coping with the unstructured lunch period, and has had some behavioral difficulties around lunch.  As a result, staff are assigned to be with him on a one to one basis during lunch. This is documented in his behavior plan, and on a staff assignment sheet which is kept at the program.  Staff allowed Tom to go out into the community without the one to one staff support.  Tom was exposed to some risk, as he is not safe to be walking around in the community without staff support.  In this instance, there is a reasonable cause to believe that neglect occurred. </a:t>
            </a:r>
          </a:p>
          <a:p>
            <a:r>
              <a:rPr lang="en-US" i="1" dirty="0" smtClean="0"/>
              <a:t> </a:t>
            </a:r>
            <a:endParaRPr lang="en-US" i="1" dirty="0"/>
          </a:p>
          <a:p>
            <a:endParaRPr lang="en-US" i="1" dirty="0"/>
          </a:p>
        </p:txBody>
      </p:sp>
      <p:sp>
        <p:nvSpPr>
          <p:cNvPr id="5" name="Rectangle 4"/>
          <p:cNvSpPr/>
          <p:nvPr/>
        </p:nvSpPr>
        <p:spPr>
          <a:xfrm>
            <a:off x="457200" y="533400"/>
            <a:ext cx="8001000" cy="646331"/>
          </a:xfrm>
          <a:prstGeom prst="rect">
            <a:avLst/>
          </a:prstGeom>
        </p:spPr>
        <p:txBody>
          <a:bodyPr wrap="square">
            <a:spAutoFit/>
          </a:bodyPr>
          <a:lstStyle/>
          <a:p>
            <a:pPr algn="ctr"/>
            <a:r>
              <a:rPr lang="en-US" sz="3600" b="1" dirty="0" smtClean="0">
                <a:ln w="1905"/>
                <a:solidFill>
                  <a:srgbClr val="339966"/>
                </a:solidFill>
                <a:effectLst>
                  <a:innerShdw blurRad="69850" dist="43180" dir="5400000">
                    <a:srgbClr val="000000">
                      <a:alpha val="65000"/>
                    </a:srgbClr>
                  </a:innerShdw>
                </a:effectLst>
                <a:ea typeface="+mj-ea"/>
                <a:cs typeface="+mj-cs"/>
              </a:rPr>
              <a:t>Additional Information</a:t>
            </a:r>
            <a:endParaRPr lang="en-US" sz="3600" dirty="0">
              <a:solidFill>
                <a:srgbClr val="339966"/>
              </a:solidFill>
            </a:endParaRPr>
          </a:p>
        </p:txBody>
      </p:sp>
    </p:spTree>
    <p:extLst>
      <p:ext uri="{BB962C8B-B14F-4D97-AF65-F5344CB8AC3E}">
        <p14:creationId xmlns:p14="http://schemas.microsoft.com/office/powerpoint/2010/main" val="115963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077200" cy="990600"/>
          </a:xfrm>
        </p:spPr>
        <p:txBody>
          <a:bodyPr/>
          <a:lstStyle/>
          <a:p>
            <a:pPr marL="0" indent="0" algn="ctr">
              <a:buNone/>
            </a:pPr>
            <a:r>
              <a:rPr lang="en-US" sz="3600" dirty="0">
                <a:solidFill>
                  <a:schemeClr val="bg1">
                    <a:lumMod val="50000"/>
                  </a:schemeClr>
                </a:solidFill>
              </a:rPr>
              <a:t/>
            </a:r>
            <a:br>
              <a:rPr lang="en-US" sz="3600" dirty="0">
                <a:solidFill>
                  <a:schemeClr val="bg1">
                    <a:lumMod val="50000"/>
                  </a:schemeClr>
                </a:solidFill>
              </a:rPr>
            </a:br>
            <a:r>
              <a:rPr lang="en-US" sz="2400" dirty="0" smtClean="0">
                <a:ln w="1905"/>
                <a:solidFill>
                  <a:schemeClr val="bg1">
                    <a:lumMod val="50000"/>
                  </a:schemeClr>
                </a:solidFill>
                <a:effectLst>
                  <a:innerShdw blurRad="69850" dist="43180" dir="5400000">
                    <a:srgbClr val="000000">
                      <a:alpha val="65000"/>
                    </a:srgbClr>
                  </a:innerShdw>
                </a:effectLst>
              </a:rPr>
              <a:t>things to know about</a:t>
            </a: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Physical abuse</a:t>
            </a:r>
            <a:r>
              <a:rPr lang="en-US" sz="3600" dirty="0" smtClean="0">
                <a:solidFill>
                  <a:srgbClr val="CC6600"/>
                </a:solidFill>
              </a:rPr>
              <a:t/>
            </a:r>
            <a:br>
              <a:rPr lang="en-US" sz="3600" dirty="0" smtClean="0">
                <a:solidFill>
                  <a:srgbClr val="CC6600"/>
                </a:solidFill>
              </a:rPr>
            </a:br>
            <a:endParaRPr lang="en-US" sz="2400" dirty="0">
              <a:solidFill>
                <a:srgbClr val="CC6600"/>
              </a:solidFill>
            </a:endParaRPr>
          </a:p>
        </p:txBody>
      </p:sp>
      <p:sp>
        <p:nvSpPr>
          <p:cNvPr id="3" name="Text Placeholder 2"/>
          <p:cNvSpPr>
            <a:spLocks noGrp="1"/>
          </p:cNvSpPr>
          <p:nvPr>
            <p:ph type="body" idx="1"/>
          </p:nvPr>
        </p:nvSpPr>
        <p:spPr>
          <a:xfrm>
            <a:off x="457200" y="1828800"/>
            <a:ext cx="8229600" cy="4876800"/>
          </a:xfrm>
        </p:spPr>
        <p:txBody>
          <a:bodyPr>
            <a:normAutofit fontScale="70000" lnSpcReduction="20000"/>
          </a:bodyPr>
          <a:lstStyle/>
          <a:p>
            <a:pPr marL="342900" indent="-342900" algn="l">
              <a:spcAft>
                <a:spcPts val="1200"/>
              </a:spcAft>
              <a:buFont typeface="Arial" panose="020B0604020202020204" pitchFamily="34" charset="0"/>
              <a:buChar char="•"/>
            </a:pPr>
            <a:r>
              <a:rPr lang="en-US" sz="4000" dirty="0" smtClean="0"/>
              <a:t>Physical abuse happens when a caregiver or provider assaults an individual by hitting, kicking, pushing, biting, burning or in some way uses physical force to hurt them.</a:t>
            </a:r>
          </a:p>
          <a:p>
            <a:pPr marL="342900" indent="-342900" algn="l">
              <a:spcAft>
                <a:spcPts val="1200"/>
              </a:spcAft>
              <a:buFont typeface="Arial" panose="020B0604020202020204" pitchFamily="34" charset="0"/>
              <a:buChar char="•"/>
            </a:pPr>
            <a:r>
              <a:rPr lang="en-US" sz="4000" dirty="0" smtClean="0"/>
              <a:t>It often results in bruises, fractures, cuts, sprains, internal injuries.</a:t>
            </a:r>
          </a:p>
          <a:p>
            <a:pPr marL="342900" indent="-342900" algn="l">
              <a:spcAft>
                <a:spcPts val="1200"/>
              </a:spcAft>
              <a:buFont typeface="Arial" panose="020B0604020202020204" pitchFamily="34" charset="0"/>
              <a:buChar char="•"/>
            </a:pPr>
            <a:r>
              <a:rPr lang="en-US" sz="4000" dirty="0" smtClean="0"/>
              <a:t>An assault should be reported even if there is not an injury.</a:t>
            </a:r>
          </a:p>
          <a:p>
            <a:pPr marL="342900" indent="-342900" algn="l">
              <a:spcAft>
                <a:spcPts val="1200"/>
              </a:spcAft>
              <a:buFont typeface="Arial" panose="020B0604020202020204" pitchFamily="34" charset="0"/>
              <a:buChar char="•"/>
            </a:pPr>
            <a:r>
              <a:rPr lang="en-US" sz="4000" dirty="0" smtClean="0"/>
              <a:t>Physical abuse can create trauma, stress, and emotional harm. </a:t>
            </a:r>
          </a:p>
          <a:p>
            <a:pPr algn="l"/>
            <a:endParaRPr lang="en-US" dirty="0" smtClean="0"/>
          </a:p>
          <a:p>
            <a:pPr algn="l"/>
            <a:r>
              <a:rPr lang="en-US" dirty="0" smtClean="0"/>
              <a:t> </a:t>
            </a:r>
            <a:endParaRPr lang="en-US" dirty="0"/>
          </a:p>
        </p:txBody>
      </p:sp>
    </p:spTree>
    <p:extLst>
      <p:ext uri="{BB962C8B-B14F-4D97-AF65-F5344CB8AC3E}">
        <p14:creationId xmlns:p14="http://schemas.microsoft.com/office/powerpoint/2010/main" val="12015523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pPr marL="0" indent="0" algn="ctr">
              <a:buNone/>
            </a:pPr>
            <a:r>
              <a:rPr lang="en-US" sz="2400" dirty="0" smtClean="0">
                <a:ln w="1905"/>
                <a:solidFill>
                  <a:schemeClr val="bg1">
                    <a:lumMod val="50000"/>
                  </a:schemeClr>
                </a:solidFill>
                <a:effectLst>
                  <a:innerShdw blurRad="69850" dist="43180" dir="5400000">
                    <a:srgbClr val="000000">
                      <a:alpha val="65000"/>
                    </a:srgbClr>
                  </a:innerShdw>
                </a:effectLst>
              </a:rPr>
              <a:t>things </a:t>
            </a:r>
            <a:r>
              <a:rPr lang="en-US" sz="2400" dirty="0">
                <a:ln w="1905"/>
                <a:solidFill>
                  <a:schemeClr val="bg1">
                    <a:lumMod val="50000"/>
                  </a:schemeClr>
                </a:solidFill>
                <a:effectLst>
                  <a:innerShdw blurRad="69850" dist="43180" dir="5400000">
                    <a:srgbClr val="000000">
                      <a:alpha val="65000"/>
                    </a:srgbClr>
                  </a:innerShdw>
                </a:effectLst>
              </a:rPr>
              <a:t>to know about</a:t>
            </a:r>
            <a:r>
              <a:rPr lang="en-US" sz="2400" dirty="0">
                <a:solidFill>
                  <a:schemeClr val="bg1">
                    <a:lumMod val="50000"/>
                  </a:schemeClr>
                </a:solidFill>
              </a:rPr>
              <a:t/>
            </a:r>
            <a:br>
              <a:rPr lang="en-US" sz="2400" dirty="0">
                <a:solidFill>
                  <a:schemeClr val="bg1">
                    <a:lumMod val="50000"/>
                  </a:schemeClr>
                </a:solidFill>
              </a:rPr>
            </a:br>
            <a:r>
              <a:rPr lang="en-US" sz="3800" dirty="0" smtClean="0">
                <a:ln w="1905"/>
                <a:solidFill>
                  <a:srgbClr val="7030A0"/>
                </a:solidFill>
                <a:effectLst>
                  <a:innerShdw blurRad="69850" dist="43180" dir="5400000">
                    <a:srgbClr val="000000">
                      <a:alpha val="65000"/>
                    </a:srgbClr>
                  </a:innerShdw>
                </a:effectLst>
              </a:rPr>
              <a:t>Injury of unknown origin</a:t>
            </a:r>
            <a:endParaRPr lang="en-US" sz="3800" dirty="0">
              <a:solidFill>
                <a:srgbClr val="7030A0"/>
              </a:solidFill>
            </a:endParaRPr>
          </a:p>
        </p:txBody>
      </p:sp>
      <p:sp>
        <p:nvSpPr>
          <p:cNvPr id="3" name="Text Placeholder 2"/>
          <p:cNvSpPr>
            <a:spLocks noGrp="1"/>
          </p:cNvSpPr>
          <p:nvPr>
            <p:ph type="body" idx="1"/>
          </p:nvPr>
        </p:nvSpPr>
        <p:spPr>
          <a:xfrm>
            <a:off x="457200" y="1600200"/>
            <a:ext cx="8153400" cy="5029200"/>
          </a:xfrm>
        </p:spPr>
        <p:txBody>
          <a:bodyPr>
            <a:normAutofit fontScale="92500"/>
          </a:bodyPr>
          <a:lstStyle/>
          <a:p>
            <a:pPr marL="342900" indent="-342900" algn="l">
              <a:buFont typeface="Arial" panose="020B0604020202020204" pitchFamily="34" charset="0"/>
              <a:buChar char="•"/>
            </a:pPr>
            <a:r>
              <a:rPr lang="en-US" sz="2400" dirty="0" smtClean="0"/>
              <a:t>Injuries of unknown origin occur when:</a:t>
            </a:r>
          </a:p>
          <a:p>
            <a:pPr marL="742950" lvl="1" indent="-285750">
              <a:buFont typeface="Wingdings" panose="05000000000000000000" pitchFamily="2" charset="2"/>
              <a:buChar char="ü"/>
            </a:pPr>
            <a:r>
              <a:rPr lang="en-US" sz="2400" dirty="0" smtClean="0">
                <a:solidFill>
                  <a:schemeClr val="tx1"/>
                </a:solidFill>
              </a:rPr>
              <a:t>An injury is observed on an </a:t>
            </a:r>
            <a:r>
              <a:rPr lang="en-US" sz="2400" dirty="0">
                <a:solidFill>
                  <a:schemeClr val="tx1"/>
                </a:solidFill>
              </a:rPr>
              <a:t>individual which would not be typical of bumping into something or </a:t>
            </a:r>
            <a:r>
              <a:rPr lang="en-US" sz="2400" dirty="0" smtClean="0">
                <a:solidFill>
                  <a:schemeClr val="tx1"/>
                </a:solidFill>
              </a:rPr>
              <a:t>falling and the individual </a:t>
            </a:r>
            <a:r>
              <a:rPr lang="en-US" sz="2400" dirty="0">
                <a:solidFill>
                  <a:schemeClr val="tx1"/>
                </a:solidFill>
              </a:rPr>
              <a:t>is not able to explain how the injury </a:t>
            </a:r>
            <a:r>
              <a:rPr lang="en-US" sz="2400" dirty="0" smtClean="0">
                <a:solidFill>
                  <a:schemeClr val="tx1"/>
                </a:solidFill>
              </a:rPr>
              <a:t>occurred</a:t>
            </a:r>
          </a:p>
          <a:p>
            <a:pPr marL="742950" lvl="1" indent="-285750">
              <a:buFont typeface="Wingdings" panose="05000000000000000000" pitchFamily="2" charset="2"/>
              <a:buChar char="ü"/>
            </a:pPr>
            <a:r>
              <a:rPr lang="en-US" sz="2400" dirty="0" smtClean="0">
                <a:solidFill>
                  <a:schemeClr val="tx1"/>
                </a:solidFill>
              </a:rPr>
              <a:t>No one witnessed the injury</a:t>
            </a:r>
          </a:p>
          <a:p>
            <a:pPr marL="742950" lvl="1" indent="-285750">
              <a:buFont typeface="Wingdings" panose="05000000000000000000" pitchFamily="2" charset="2"/>
              <a:buChar char="ü"/>
            </a:pPr>
            <a:r>
              <a:rPr lang="en-US" sz="2400" dirty="0" smtClean="0">
                <a:solidFill>
                  <a:schemeClr val="tx1"/>
                </a:solidFill>
              </a:rPr>
              <a:t>There is no documentation of an accident, fall or other likely cause for the injury </a:t>
            </a:r>
          </a:p>
          <a:p>
            <a:pPr marL="342900" indent="-342900" algn="l">
              <a:buFont typeface="Arial" panose="020B0604020202020204" pitchFamily="34" charset="0"/>
              <a:buChar char="•"/>
            </a:pPr>
            <a:r>
              <a:rPr lang="en-US" sz="2400" dirty="0" smtClean="0"/>
              <a:t>If there is no explanation for how the injury occurred, then it may be due to abuse or neglect.</a:t>
            </a:r>
          </a:p>
          <a:p>
            <a:pPr marL="342900" indent="-342900" algn="l">
              <a:buFont typeface="Arial" panose="020B0604020202020204" pitchFamily="34" charset="0"/>
              <a:buChar char="•"/>
            </a:pPr>
            <a:r>
              <a:rPr lang="en-US" sz="2400" dirty="0" smtClean="0"/>
              <a:t>Consider if there was an omission of care. Is there reasonable cause to believe the injury could have been prevented if proper safeguards had been followed?  If yes, than the injury should be reported.</a:t>
            </a:r>
            <a:endParaRPr lang="en-US" sz="2400" dirty="0"/>
          </a:p>
          <a:p>
            <a:pPr algn="l"/>
            <a:endParaRPr lang="en-US"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79329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01000" cy="7620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2400" dirty="0" smtClean="0">
                <a:ln w="1905"/>
                <a:solidFill>
                  <a:schemeClr val="bg1">
                    <a:lumMod val="50000"/>
                  </a:schemeClr>
                </a:solidFill>
                <a:effectLst>
                  <a:innerShdw blurRad="69850" dist="43180" dir="5400000">
                    <a:srgbClr val="000000">
                      <a:alpha val="65000"/>
                    </a:srgbClr>
                  </a:innerShdw>
                </a:effectLst>
              </a:rPr>
              <a:t>ask yourself…</a:t>
            </a:r>
            <a:r>
              <a:rPr lang="en-US" sz="2400" dirty="0" smtClean="0">
                <a:solidFill>
                  <a:schemeClr val="bg1">
                    <a:lumMod val="50000"/>
                  </a:schemeClr>
                </a:solidFill>
              </a:rPr>
              <a:t/>
            </a:r>
            <a:br>
              <a:rPr lang="en-US" sz="2400" dirty="0" smtClean="0">
                <a:solidFill>
                  <a:schemeClr val="bg1">
                    <a:lumMod val="50000"/>
                  </a:schemeClr>
                </a:solidFill>
              </a:rPr>
            </a:br>
            <a:r>
              <a:rPr lang="en-US" sz="3800" dirty="0" smtClean="0">
                <a:ln w="1905"/>
                <a:solidFill>
                  <a:srgbClr val="7030A0"/>
                </a:solidFill>
                <a:effectLst>
                  <a:innerShdw blurRad="69850" dist="43180" dir="5400000">
                    <a:srgbClr val="000000">
                      <a:alpha val="65000"/>
                    </a:srgbClr>
                  </a:innerShdw>
                </a:effectLst>
              </a:rPr>
              <a:t>Is the injury reportable?</a:t>
            </a:r>
            <a:endParaRPr lang="en-US" sz="3800" dirty="0">
              <a:solidFill>
                <a:srgbClr val="7030A0"/>
              </a:solidFill>
            </a:endParaRPr>
          </a:p>
        </p:txBody>
      </p:sp>
      <p:sp>
        <p:nvSpPr>
          <p:cNvPr id="3" name="Text Placeholder 2"/>
          <p:cNvSpPr>
            <a:spLocks noGrp="1"/>
          </p:cNvSpPr>
          <p:nvPr>
            <p:ph type="body" idx="1"/>
          </p:nvPr>
        </p:nvSpPr>
        <p:spPr>
          <a:xfrm>
            <a:off x="457200" y="1524000"/>
            <a:ext cx="8229600" cy="4876800"/>
          </a:xfrm>
        </p:spPr>
        <p:txBody>
          <a:bodyPr>
            <a:normAutofit fontScale="92500" lnSpcReduction="10000"/>
          </a:bodyPr>
          <a:lstStyle/>
          <a:p>
            <a:pPr algn="l"/>
            <a:r>
              <a:rPr lang="en-US" sz="2200" dirty="0" smtClean="0"/>
              <a:t>It can be challenging to apply the reasonable cause to believe standard to </a:t>
            </a:r>
            <a:r>
              <a:rPr lang="en-US" sz="2200" dirty="0"/>
              <a:t>a</a:t>
            </a:r>
            <a:r>
              <a:rPr lang="en-US" sz="2200" dirty="0" smtClean="0"/>
              <a:t>n injury of unknown origin.  Consider the following:</a:t>
            </a:r>
          </a:p>
          <a:p>
            <a:pPr marL="342900" indent="-342900" algn="l">
              <a:buFont typeface="Arial" panose="020B0604020202020204" pitchFamily="34" charset="0"/>
              <a:buChar char="•"/>
            </a:pPr>
            <a:r>
              <a:rPr lang="en-US" sz="2200" dirty="0" smtClean="0"/>
              <a:t>The severity of the injury</a:t>
            </a:r>
          </a:p>
          <a:p>
            <a:pPr marL="342900" indent="-342900" algn="l">
              <a:buFont typeface="Arial" panose="020B0604020202020204" pitchFamily="34" charset="0"/>
              <a:buChar char="•"/>
            </a:pPr>
            <a:r>
              <a:rPr lang="en-US" sz="2200" dirty="0" smtClean="0"/>
              <a:t>The location of the injury on the body – is it in a place that is likely to happen as a result of a fall, or bumping into something?</a:t>
            </a:r>
          </a:p>
          <a:p>
            <a:pPr marL="342900" indent="-342900" algn="l">
              <a:buFont typeface="Arial" panose="020B0604020202020204" pitchFamily="34" charset="0"/>
              <a:buChar char="•"/>
            </a:pPr>
            <a:r>
              <a:rPr lang="en-US" sz="2200" dirty="0" smtClean="0"/>
              <a:t>The type of injury – are there patterns of bruises or other indications that it was caused by another person?</a:t>
            </a:r>
          </a:p>
          <a:p>
            <a:pPr marL="342900" indent="-342900" algn="l">
              <a:buFont typeface="Arial" panose="020B0604020202020204" pitchFamily="34" charset="0"/>
              <a:buChar char="•"/>
            </a:pPr>
            <a:r>
              <a:rPr lang="en-US" sz="2200" dirty="0" smtClean="0"/>
              <a:t>Are there changes in the mood and behavior of the person that could indicate that they have been abused?</a:t>
            </a:r>
          </a:p>
          <a:p>
            <a:pPr marL="342900" indent="-342900" algn="l">
              <a:buFont typeface="Arial" panose="020B0604020202020204" pitchFamily="34" charset="0"/>
              <a:buChar char="•"/>
            </a:pPr>
            <a:r>
              <a:rPr lang="en-US" sz="2200" dirty="0" smtClean="0"/>
              <a:t>Is there documentation or are there witnesses which can explain how the injury occurred in an accidental manner?</a:t>
            </a:r>
          </a:p>
          <a:p>
            <a:pPr algn="l"/>
            <a:endParaRPr lang="en-US" sz="2200" dirty="0" smtClean="0"/>
          </a:p>
          <a:p>
            <a:pPr algn="l"/>
            <a:r>
              <a:rPr lang="en-US" sz="2600" dirty="0" smtClean="0"/>
              <a:t>This information could help you weigh the evidence in deciding whether to report.  </a:t>
            </a:r>
            <a:r>
              <a:rPr lang="en-US" sz="2600" dirty="0" smtClean="0">
                <a:solidFill>
                  <a:srgbClr val="C00000"/>
                </a:solidFill>
              </a:rPr>
              <a:t>When in doubt, report!</a:t>
            </a:r>
          </a:p>
          <a:p>
            <a:pPr algn="l"/>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2085724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9144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An example - Bernie</a:t>
            </a:r>
            <a:endParaRPr lang="en-US" sz="3800" dirty="0">
              <a:solidFill>
                <a:srgbClr val="339966"/>
              </a:solidFill>
            </a:endParaRPr>
          </a:p>
        </p:txBody>
      </p:sp>
      <p:sp>
        <p:nvSpPr>
          <p:cNvPr id="3" name="Text Placeholder 2"/>
          <p:cNvSpPr>
            <a:spLocks noGrp="1"/>
          </p:cNvSpPr>
          <p:nvPr>
            <p:ph type="body" idx="1"/>
          </p:nvPr>
        </p:nvSpPr>
        <p:spPr>
          <a:xfrm>
            <a:off x="457200" y="1524000"/>
            <a:ext cx="8305800" cy="4343400"/>
          </a:xfrm>
        </p:spPr>
        <p:txBody>
          <a:bodyPr>
            <a:noAutofit/>
          </a:bodyPr>
          <a:lstStyle/>
          <a:p>
            <a:pPr algn="l"/>
            <a:r>
              <a:rPr lang="en-US" sz="2400" i="1" dirty="0" smtClean="0"/>
              <a:t>Staff are assisting an individual, Bernie in the shower and notice that he has a long thin bruise in the middle of his back.  Bernie is not able to communicate how this injury occurred. Staff asks his coworkers if they know how Bernie could have gotten the bruise, and nobody knows.  Staff review the log books at the home and there is no mention of any injury.  Staff then call the day program to inquire about the injury, but they don’t know about it either.  Bernie does not have any history of frequent falls or of self injurious  behavior.</a:t>
            </a:r>
          </a:p>
          <a:p>
            <a:pPr algn="l"/>
            <a:endParaRPr lang="en-US" i="1" dirty="0"/>
          </a:p>
        </p:txBody>
      </p:sp>
    </p:spTree>
    <p:extLst>
      <p:ext uri="{BB962C8B-B14F-4D97-AF65-F5344CB8AC3E}">
        <p14:creationId xmlns:p14="http://schemas.microsoft.com/office/powerpoint/2010/main" val="14026613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620000" cy="9144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Is this abuse?</a:t>
            </a:r>
            <a:endParaRPr lang="en-US" sz="3800" dirty="0">
              <a:solidFill>
                <a:srgbClr val="339966"/>
              </a:solidFill>
            </a:endParaRPr>
          </a:p>
        </p:txBody>
      </p:sp>
      <p:sp>
        <p:nvSpPr>
          <p:cNvPr id="3" name="Text Placeholder 2"/>
          <p:cNvSpPr>
            <a:spLocks noGrp="1"/>
          </p:cNvSpPr>
          <p:nvPr>
            <p:ph type="body" idx="1"/>
          </p:nvPr>
        </p:nvSpPr>
        <p:spPr>
          <a:xfrm>
            <a:off x="457200" y="1219200"/>
            <a:ext cx="8305800" cy="4648200"/>
          </a:xfrm>
        </p:spPr>
        <p:txBody>
          <a:bodyPr>
            <a:noAutofit/>
          </a:bodyPr>
          <a:lstStyle/>
          <a:p>
            <a:pPr marL="342900" indent="-342900" algn="l">
              <a:buFont typeface="Arial" panose="020B0604020202020204" pitchFamily="34" charset="0"/>
              <a:buChar char="•"/>
            </a:pPr>
            <a:endParaRPr lang="en-US" i="1" dirty="0"/>
          </a:p>
          <a:p>
            <a:pPr marL="457200" indent="-457200" algn="l">
              <a:buFont typeface="Arial" panose="020B0604020202020204" pitchFamily="34" charset="0"/>
              <a:buChar char="•"/>
            </a:pPr>
            <a:r>
              <a:rPr lang="en-US" sz="2800" dirty="0" smtClean="0"/>
              <a:t>This could be an instance of </a:t>
            </a:r>
            <a:r>
              <a:rPr lang="en-US" sz="2800" dirty="0" smtClean="0">
                <a:solidFill>
                  <a:srgbClr val="C00000"/>
                </a:solidFill>
              </a:rPr>
              <a:t>physical abuse</a:t>
            </a:r>
            <a:r>
              <a:rPr lang="en-US" sz="2800" dirty="0" smtClean="0"/>
              <a:t>. </a:t>
            </a:r>
          </a:p>
          <a:p>
            <a:pPr marL="457200" indent="-457200" algn="l">
              <a:buFont typeface="Arial" panose="020B0604020202020204" pitchFamily="34" charset="0"/>
              <a:buChar char="•"/>
            </a:pPr>
            <a:r>
              <a:rPr lang="en-US" sz="2800" dirty="0" smtClean="0"/>
              <a:t>The bruise is evidence that something happened to Bernie. It occurred in a place that is not typical of a fall or bumping into something.  It is an </a:t>
            </a:r>
            <a:r>
              <a:rPr lang="en-US" sz="2800" dirty="0" smtClean="0">
                <a:solidFill>
                  <a:srgbClr val="C00000"/>
                </a:solidFill>
              </a:rPr>
              <a:t>injury of unknown origin</a:t>
            </a:r>
            <a:r>
              <a:rPr lang="en-US" sz="2800" dirty="0" smtClean="0"/>
              <a:t> and the possibility does exist that Bernie was assaulted.  </a:t>
            </a:r>
          </a:p>
          <a:p>
            <a:pPr marL="457200" indent="-457200" algn="l">
              <a:buFont typeface="Arial" panose="020B0604020202020204" pitchFamily="34" charset="0"/>
              <a:buChar char="•"/>
            </a:pPr>
            <a:r>
              <a:rPr lang="en-US" sz="2800" dirty="0" smtClean="0"/>
              <a:t>Such circumstances could provide reasonable cause to believe that Bernie was assaulted.  Erring on the side of reporting, this injury should be reported.</a:t>
            </a:r>
            <a:endParaRPr lang="en-US" sz="2800" dirty="0"/>
          </a:p>
        </p:txBody>
      </p:sp>
    </p:spTree>
    <p:extLst>
      <p:ext uri="{BB962C8B-B14F-4D97-AF65-F5344CB8AC3E}">
        <p14:creationId xmlns:p14="http://schemas.microsoft.com/office/powerpoint/2010/main" val="1092161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1219200"/>
          </a:xfrm>
        </p:spPr>
        <p:txBody>
          <a:bodyPr/>
          <a:lstStyle/>
          <a:p>
            <a:pPr marL="0" indent="0" algn="ctr">
              <a:buNone/>
            </a:pPr>
            <a:r>
              <a:rPr lang="en-US" sz="2400" dirty="0" smtClean="0">
                <a:solidFill>
                  <a:schemeClr val="bg1">
                    <a:lumMod val="50000"/>
                  </a:schemeClr>
                </a:solidFill>
              </a:rPr>
              <a:t/>
            </a:r>
            <a:br>
              <a:rPr lang="en-US" sz="2400" dirty="0" smtClean="0">
                <a:solidFill>
                  <a:schemeClr val="bg1">
                    <a:lumMod val="50000"/>
                  </a:schemeClr>
                </a:solidFill>
              </a:rPr>
            </a:br>
            <a:r>
              <a:rPr lang="en-US" sz="2400" dirty="0" smtClean="0">
                <a:ln w="1905"/>
                <a:solidFill>
                  <a:schemeClr val="bg1">
                    <a:lumMod val="50000"/>
                  </a:schemeClr>
                </a:solidFill>
                <a:effectLst>
                  <a:innerShdw blurRad="69850" dist="43180" dir="5400000">
                    <a:srgbClr val="000000">
                      <a:alpha val="65000"/>
                    </a:srgbClr>
                  </a:innerShdw>
                </a:effectLst>
              </a:rPr>
              <a:t>What about</a:t>
            </a: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Peer to peer violence?</a:t>
            </a:r>
            <a:endParaRPr lang="en-US" sz="3800" dirty="0">
              <a:solidFill>
                <a:srgbClr val="7030A0"/>
              </a:solidFill>
            </a:endParaRPr>
          </a:p>
        </p:txBody>
      </p:sp>
      <p:sp>
        <p:nvSpPr>
          <p:cNvPr id="3" name="Text Placeholder 2"/>
          <p:cNvSpPr>
            <a:spLocks noGrp="1"/>
          </p:cNvSpPr>
          <p:nvPr>
            <p:ph type="body" idx="1"/>
          </p:nvPr>
        </p:nvSpPr>
        <p:spPr>
          <a:xfrm>
            <a:off x="457200" y="1828800"/>
            <a:ext cx="8153400" cy="4572000"/>
          </a:xfrm>
        </p:spPr>
        <p:txBody>
          <a:bodyPr>
            <a:noAutofit/>
          </a:bodyPr>
          <a:lstStyle/>
          <a:p>
            <a:pPr marL="342900" indent="-342900" algn="l">
              <a:spcAft>
                <a:spcPts val="600"/>
              </a:spcAft>
              <a:buFont typeface="Arial" panose="020B0604020202020204" pitchFamily="34" charset="0"/>
              <a:buChar char="•"/>
            </a:pPr>
            <a:r>
              <a:rPr lang="en-US" sz="2600" dirty="0" smtClean="0"/>
              <a:t>Abuse, neglect and mistreatment must be reported when they are perpetrated by a caregiver or provider.</a:t>
            </a:r>
          </a:p>
          <a:p>
            <a:pPr marL="342900" indent="-342900" algn="l">
              <a:spcAft>
                <a:spcPts val="600"/>
              </a:spcAft>
              <a:buFont typeface="Arial" panose="020B0604020202020204" pitchFamily="34" charset="0"/>
              <a:buChar char="•"/>
            </a:pPr>
            <a:r>
              <a:rPr lang="en-US" sz="2600" dirty="0" smtClean="0"/>
              <a:t>Peer to peer violence, which does not involve omission by a caregiver, does not meet that standard.</a:t>
            </a:r>
          </a:p>
          <a:p>
            <a:pPr marL="342900" indent="-342900" algn="l">
              <a:spcAft>
                <a:spcPts val="600"/>
              </a:spcAft>
              <a:buFont typeface="Arial" panose="020B0604020202020204" pitchFamily="34" charset="0"/>
              <a:buChar char="•"/>
            </a:pPr>
            <a:r>
              <a:rPr lang="en-US" sz="2600" dirty="0" smtClean="0"/>
              <a:t>However, there may be instances when a caregiver or provider is negligent in their support and attention to the individuals. This “</a:t>
            </a:r>
            <a:r>
              <a:rPr lang="en-US" sz="2600" dirty="0" smtClean="0">
                <a:solidFill>
                  <a:srgbClr val="C00000"/>
                </a:solidFill>
              </a:rPr>
              <a:t>omission of care” </a:t>
            </a:r>
            <a:r>
              <a:rPr lang="en-US" sz="2600" dirty="0" smtClean="0"/>
              <a:t>may have led to the peer to peer violence.</a:t>
            </a:r>
          </a:p>
          <a:p>
            <a:pPr marL="342900" indent="-342900" algn="l">
              <a:spcAft>
                <a:spcPts val="600"/>
              </a:spcAft>
              <a:buFont typeface="Arial" panose="020B0604020202020204" pitchFamily="34" charset="0"/>
              <a:buChar char="•"/>
            </a:pPr>
            <a:r>
              <a:rPr lang="en-US" sz="2600" dirty="0" smtClean="0"/>
              <a:t>In this instance, the incident must be reported.</a:t>
            </a:r>
            <a:endParaRPr lang="en-US" sz="2600" dirty="0"/>
          </a:p>
        </p:txBody>
      </p:sp>
    </p:spTree>
    <p:extLst>
      <p:ext uri="{BB962C8B-B14F-4D97-AF65-F5344CB8AC3E}">
        <p14:creationId xmlns:p14="http://schemas.microsoft.com/office/powerpoint/2010/main" val="2463866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990600"/>
          </a:xfrm>
        </p:spPr>
        <p:txBody>
          <a:bodyPr/>
          <a:lstStyle/>
          <a:p>
            <a:pPr marL="0" indent="0" algn="ctr">
              <a:buNone/>
            </a:pPr>
            <a:r>
              <a:rPr lang="en-US" sz="3600" dirty="0" smtClean="0">
                <a:solidFill>
                  <a:srgbClr val="339966"/>
                </a:solidFill>
              </a:rPr>
              <a:t>  </a:t>
            </a:r>
            <a:r>
              <a:rPr lang="en-US" sz="3800" dirty="0">
                <a:ln w="1905"/>
                <a:solidFill>
                  <a:srgbClr val="339966"/>
                </a:solidFill>
                <a:effectLst>
                  <a:innerShdw blurRad="69850" dist="43180" dir="5400000">
                    <a:srgbClr val="000000">
                      <a:alpha val="65000"/>
                    </a:srgbClr>
                  </a:innerShdw>
                </a:effectLst>
              </a:rPr>
              <a:t>A</a:t>
            </a:r>
            <a:r>
              <a:rPr lang="en-US" sz="3800" dirty="0" smtClean="0">
                <a:ln w="1905"/>
                <a:solidFill>
                  <a:srgbClr val="339966"/>
                </a:solidFill>
                <a:effectLst>
                  <a:innerShdw blurRad="69850" dist="43180" dir="5400000">
                    <a:srgbClr val="000000">
                      <a:alpha val="65000"/>
                    </a:srgbClr>
                  </a:innerShdw>
                </a:effectLst>
              </a:rPr>
              <a:t>n example – Gail and Paula</a:t>
            </a:r>
            <a:endParaRPr lang="en-US" sz="3800" dirty="0">
              <a:solidFill>
                <a:srgbClr val="339966"/>
              </a:solidFill>
            </a:endParaRPr>
          </a:p>
        </p:txBody>
      </p:sp>
      <p:sp>
        <p:nvSpPr>
          <p:cNvPr id="3" name="Text Placeholder 2"/>
          <p:cNvSpPr>
            <a:spLocks noGrp="1"/>
          </p:cNvSpPr>
          <p:nvPr>
            <p:ph type="body" idx="1"/>
          </p:nvPr>
        </p:nvSpPr>
        <p:spPr>
          <a:xfrm>
            <a:off x="304800" y="1828800"/>
            <a:ext cx="8534400" cy="4648200"/>
          </a:xfrm>
        </p:spPr>
        <p:txBody>
          <a:bodyPr>
            <a:normAutofit/>
          </a:bodyPr>
          <a:lstStyle/>
          <a:p>
            <a:pPr marL="0" lvl="1">
              <a:lnSpc>
                <a:spcPct val="114000"/>
              </a:lnSpc>
            </a:pPr>
            <a:r>
              <a:rPr lang="en-US" sz="2600" i="1" dirty="0" smtClean="0">
                <a:solidFill>
                  <a:schemeClr val="tx1"/>
                </a:solidFill>
              </a:rPr>
              <a:t>One </a:t>
            </a:r>
            <a:r>
              <a:rPr lang="en-US" sz="2600" i="1" dirty="0">
                <a:solidFill>
                  <a:schemeClr val="tx1"/>
                </a:solidFill>
              </a:rPr>
              <a:t>staff is transporting two </a:t>
            </a:r>
            <a:r>
              <a:rPr lang="en-US" sz="2600" i="1" dirty="0" smtClean="0">
                <a:solidFill>
                  <a:schemeClr val="tx1"/>
                </a:solidFill>
              </a:rPr>
              <a:t>individuals, Gail and Paula </a:t>
            </a:r>
            <a:r>
              <a:rPr lang="en-US" sz="2600" i="1" dirty="0">
                <a:solidFill>
                  <a:schemeClr val="tx1"/>
                </a:solidFill>
              </a:rPr>
              <a:t>in </a:t>
            </a:r>
            <a:r>
              <a:rPr lang="en-US" sz="2600" i="1" dirty="0" smtClean="0">
                <a:solidFill>
                  <a:schemeClr val="tx1"/>
                </a:solidFill>
              </a:rPr>
              <a:t>a van </a:t>
            </a:r>
            <a:r>
              <a:rPr lang="en-US" sz="2600" i="1" dirty="0">
                <a:solidFill>
                  <a:schemeClr val="tx1"/>
                </a:solidFill>
              </a:rPr>
              <a:t>to go </a:t>
            </a:r>
            <a:r>
              <a:rPr lang="en-US" sz="2600" i="1" dirty="0" smtClean="0">
                <a:solidFill>
                  <a:schemeClr val="tx1"/>
                </a:solidFill>
              </a:rPr>
              <a:t>out for </a:t>
            </a:r>
            <a:r>
              <a:rPr lang="en-US" sz="2600" i="1" dirty="0">
                <a:solidFill>
                  <a:schemeClr val="tx1"/>
                </a:solidFill>
              </a:rPr>
              <a:t>coffee.  </a:t>
            </a:r>
            <a:r>
              <a:rPr lang="en-US" sz="2600" i="1" dirty="0" smtClean="0">
                <a:solidFill>
                  <a:schemeClr val="tx1"/>
                </a:solidFill>
              </a:rPr>
              <a:t>They have </a:t>
            </a:r>
            <a:r>
              <a:rPr lang="en-US" sz="2600" i="1" dirty="0">
                <a:solidFill>
                  <a:schemeClr val="tx1"/>
                </a:solidFill>
              </a:rPr>
              <a:t>been arguing with each other all day.  </a:t>
            </a:r>
            <a:r>
              <a:rPr lang="en-US" sz="2600" i="1" dirty="0" smtClean="0">
                <a:solidFill>
                  <a:schemeClr val="tx1"/>
                </a:solidFill>
              </a:rPr>
              <a:t>Paula </a:t>
            </a:r>
            <a:r>
              <a:rPr lang="en-US" sz="2600" i="1" dirty="0">
                <a:solidFill>
                  <a:schemeClr val="tx1"/>
                </a:solidFill>
              </a:rPr>
              <a:t>has a history of assaultive behavior.  On the way to the coffee shop, the staff stops at a convenience store to buy lottery tickets for themselves, leaving the individuals in the van.  </a:t>
            </a:r>
            <a:r>
              <a:rPr lang="en-US" sz="2600" i="1" dirty="0" smtClean="0">
                <a:solidFill>
                  <a:schemeClr val="tx1"/>
                </a:solidFill>
              </a:rPr>
              <a:t>Paula punches Gail in the nose.</a:t>
            </a:r>
          </a:p>
          <a:p>
            <a:pPr marL="0" lvl="1"/>
            <a:endParaRPr lang="en-US" dirty="0" smtClean="0">
              <a:solidFill>
                <a:schemeClr val="tx1"/>
              </a:solidFill>
            </a:endParaRPr>
          </a:p>
        </p:txBody>
      </p:sp>
    </p:spTree>
    <p:extLst>
      <p:ext uri="{BB962C8B-B14F-4D97-AF65-F5344CB8AC3E}">
        <p14:creationId xmlns:p14="http://schemas.microsoft.com/office/powerpoint/2010/main" val="24853089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990600"/>
          </a:xfrm>
        </p:spPr>
        <p:txBody>
          <a:bodyPr/>
          <a:lstStyle/>
          <a:p>
            <a:pPr marL="0" indent="0" algn="ctr">
              <a:buNone/>
            </a:pPr>
            <a:r>
              <a:rPr lang="en-US" sz="3600" dirty="0" smtClean="0">
                <a:solidFill>
                  <a:srgbClr val="339966"/>
                </a:solidFill>
              </a:rPr>
              <a:t>  </a:t>
            </a:r>
            <a:r>
              <a:rPr lang="en-US" sz="3800" dirty="0" smtClean="0">
                <a:ln w="1905"/>
                <a:solidFill>
                  <a:srgbClr val="339966"/>
                </a:solidFill>
                <a:effectLst>
                  <a:innerShdw blurRad="69850" dist="43180" dir="5400000">
                    <a:srgbClr val="000000">
                      <a:alpha val="65000"/>
                    </a:srgbClr>
                  </a:innerShdw>
                </a:effectLst>
              </a:rPr>
              <a:t>Is this omission of care?</a:t>
            </a:r>
            <a:endParaRPr lang="en-US" sz="3800" dirty="0">
              <a:solidFill>
                <a:srgbClr val="339966"/>
              </a:solidFill>
            </a:endParaRPr>
          </a:p>
        </p:txBody>
      </p:sp>
      <p:sp>
        <p:nvSpPr>
          <p:cNvPr id="3" name="Text Placeholder 2"/>
          <p:cNvSpPr>
            <a:spLocks noGrp="1"/>
          </p:cNvSpPr>
          <p:nvPr>
            <p:ph type="body" idx="1"/>
          </p:nvPr>
        </p:nvSpPr>
        <p:spPr>
          <a:xfrm>
            <a:off x="304800" y="1447800"/>
            <a:ext cx="8534400" cy="5029200"/>
          </a:xfrm>
        </p:spPr>
        <p:txBody>
          <a:bodyPr>
            <a:normAutofit lnSpcReduction="10000"/>
          </a:bodyPr>
          <a:lstStyle/>
          <a:p>
            <a:pPr marL="0" lvl="1"/>
            <a:endParaRPr lang="en-US" dirty="0" smtClean="0">
              <a:solidFill>
                <a:schemeClr val="tx1"/>
              </a:solidFill>
            </a:endParaRPr>
          </a:p>
          <a:p>
            <a:pPr marL="342900" lvl="1" indent="-342900">
              <a:buFont typeface="Arial" panose="020B0604020202020204" pitchFamily="34" charset="0"/>
              <a:buChar char="•"/>
            </a:pPr>
            <a:r>
              <a:rPr lang="en-US" sz="2400" dirty="0" smtClean="0">
                <a:solidFill>
                  <a:schemeClr val="tx1"/>
                </a:solidFill>
              </a:rPr>
              <a:t>This is an example of </a:t>
            </a:r>
            <a:r>
              <a:rPr lang="en-US" sz="2400" dirty="0" smtClean="0">
                <a:solidFill>
                  <a:srgbClr val="C00000"/>
                </a:solidFill>
              </a:rPr>
              <a:t>Omission </a:t>
            </a:r>
            <a:r>
              <a:rPr lang="en-US" sz="2400" dirty="0">
                <a:solidFill>
                  <a:srgbClr val="C00000"/>
                </a:solidFill>
              </a:rPr>
              <a:t>of </a:t>
            </a:r>
            <a:r>
              <a:rPr lang="en-US" sz="2400" dirty="0" smtClean="0">
                <a:solidFill>
                  <a:srgbClr val="C00000"/>
                </a:solidFill>
              </a:rPr>
              <a:t>Care </a:t>
            </a:r>
            <a:r>
              <a:rPr lang="en-US" sz="2400" dirty="0" smtClean="0">
                <a:solidFill>
                  <a:schemeClr val="tx1"/>
                </a:solidFill>
              </a:rPr>
              <a:t>– the individual was injured as a result of staff negligence.  The </a:t>
            </a:r>
            <a:r>
              <a:rPr lang="en-US" sz="2400" dirty="0">
                <a:solidFill>
                  <a:schemeClr val="tx1"/>
                </a:solidFill>
              </a:rPr>
              <a:t>omission of care occurred </a:t>
            </a:r>
            <a:r>
              <a:rPr lang="en-US" sz="2400" dirty="0" smtClean="0">
                <a:solidFill>
                  <a:schemeClr val="tx1"/>
                </a:solidFill>
              </a:rPr>
              <a:t>because the staff should have known that there was a significant risk of an assault, given Paula’s history of assault and the arguing that was occurring between Paula and Gail.</a:t>
            </a:r>
            <a:endParaRPr lang="en-US" sz="2400" dirty="0">
              <a:solidFill>
                <a:schemeClr val="tx1"/>
              </a:solidFill>
            </a:endParaRPr>
          </a:p>
          <a:p>
            <a:pPr marL="0" lvl="1"/>
            <a:endParaRPr lang="en-US" sz="2400" i="1" dirty="0">
              <a:solidFill>
                <a:schemeClr val="tx1"/>
              </a:solidFill>
            </a:endParaRPr>
          </a:p>
          <a:p>
            <a:pPr marL="285750" lvl="1" indent="-285750">
              <a:buFont typeface="Arial" panose="020B0604020202020204" pitchFamily="34" charset="0"/>
              <a:buChar char="•"/>
            </a:pPr>
            <a:r>
              <a:rPr lang="en-US" sz="2400" dirty="0" smtClean="0">
                <a:solidFill>
                  <a:srgbClr val="C00000"/>
                </a:solidFill>
              </a:rPr>
              <a:t>There is not an omission of care in every instance of peer to peer violence</a:t>
            </a:r>
            <a:r>
              <a:rPr lang="en-US" sz="2400" dirty="0" smtClean="0">
                <a:solidFill>
                  <a:schemeClr val="tx1"/>
                </a:solidFill>
              </a:rPr>
              <a:t>.  In this example, staff knew that there was a risk of assault if the individuals were unattended.  Staff decided to pursue a personal errand in neglect of their duties which exposed the individuals to risk.</a:t>
            </a:r>
            <a:endParaRPr lang="en-US" sz="2400" dirty="0">
              <a:solidFill>
                <a:schemeClr val="tx1"/>
              </a:solidFill>
            </a:endParaRPr>
          </a:p>
        </p:txBody>
      </p:sp>
    </p:spTree>
    <p:extLst>
      <p:ext uri="{BB962C8B-B14F-4D97-AF65-F5344CB8AC3E}">
        <p14:creationId xmlns:p14="http://schemas.microsoft.com/office/powerpoint/2010/main" val="122879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077200" cy="1143000"/>
          </a:xfrm>
        </p:spPr>
        <p:txBody>
          <a:bodyPr/>
          <a:lstStyle/>
          <a:p>
            <a:pPr marL="0" indent="0" algn="ctr">
              <a:buNone/>
            </a:pPr>
            <a:r>
              <a:rPr lang="en-US" sz="4000" dirty="0" smtClean="0">
                <a:ln w="1905"/>
                <a:solidFill>
                  <a:srgbClr val="7030A0"/>
                </a:solidFill>
                <a:effectLst>
                  <a:innerShdw blurRad="69850" dist="43180" dir="5400000">
                    <a:srgbClr val="000000">
                      <a:alpha val="65000"/>
                    </a:srgbClr>
                  </a:innerShdw>
                </a:effectLst>
              </a:rPr>
              <a:t>Protecting a vulnerable group</a:t>
            </a:r>
            <a:endParaRPr lang="en-US" sz="4000" dirty="0">
              <a:ln w="1905"/>
              <a:solidFill>
                <a:srgbClr val="7030A0"/>
              </a:solidFill>
              <a:effectLst>
                <a:innerShdw blurRad="69850" dist="43180" dir="5400000">
                  <a:srgbClr val="000000">
                    <a:alpha val="65000"/>
                  </a:srgbClr>
                </a:innerShdw>
              </a:effectLst>
            </a:endParaRPr>
          </a:p>
        </p:txBody>
      </p:sp>
      <p:sp>
        <p:nvSpPr>
          <p:cNvPr id="3" name="Content Placeholder 2"/>
          <p:cNvSpPr>
            <a:spLocks noGrp="1"/>
          </p:cNvSpPr>
          <p:nvPr>
            <p:ph sz="quarter" idx="13"/>
          </p:nvPr>
        </p:nvSpPr>
        <p:spPr>
          <a:xfrm>
            <a:off x="381000" y="1371600"/>
            <a:ext cx="8458200" cy="4770120"/>
          </a:xfrm>
        </p:spPr>
        <p:txBody>
          <a:bodyPr>
            <a:noAutofit/>
          </a:bodyPr>
          <a:lstStyle/>
          <a:p>
            <a:pPr marL="45720" indent="0">
              <a:spcAft>
                <a:spcPts val="600"/>
              </a:spcAft>
              <a:buNone/>
            </a:pPr>
            <a:r>
              <a:rPr lang="en-US" sz="2000" dirty="0" smtClean="0"/>
              <a:t>Individuals with developmental disabilities (D.D.) are susceptible to being abused.</a:t>
            </a:r>
          </a:p>
          <a:p>
            <a:pPr>
              <a:spcAft>
                <a:spcPts val="600"/>
              </a:spcAft>
              <a:buFont typeface="Arial" panose="020B0604020202020204" pitchFamily="34" charset="0"/>
              <a:buChar char="•"/>
            </a:pPr>
            <a:r>
              <a:rPr lang="en-US" sz="2000" dirty="0" smtClean="0"/>
              <a:t>5,000,000 crimes are committed against folks with D.D. each year in the U.S</a:t>
            </a:r>
            <a:r>
              <a:rPr lang="en-US" sz="1800" i="1" dirty="0" smtClean="0">
                <a:solidFill>
                  <a:srgbClr val="339966"/>
                </a:solidFill>
              </a:rPr>
              <a:t>.(</a:t>
            </a:r>
            <a:r>
              <a:rPr lang="en-US" sz="1800" i="1" dirty="0" err="1" smtClean="0">
                <a:solidFill>
                  <a:srgbClr val="339966"/>
                </a:solidFill>
              </a:rPr>
              <a:t>Petersilia</a:t>
            </a:r>
            <a:r>
              <a:rPr lang="en-US" sz="1800" i="1" dirty="0" smtClean="0">
                <a:solidFill>
                  <a:srgbClr val="339966"/>
                </a:solidFill>
              </a:rPr>
              <a:t> -  </a:t>
            </a:r>
            <a:r>
              <a:rPr lang="en-US" sz="1800" i="1" dirty="0">
                <a:solidFill>
                  <a:srgbClr val="339966"/>
                </a:solidFill>
              </a:rPr>
              <a:t>When Justice Sleeps: Violence and Abuse Against the Developmentally </a:t>
            </a:r>
            <a:r>
              <a:rPr lang="en-US" sz="1800" i="1" dirty="0" smtClean="0">
                <a:solidFill>
                  <a:srgbClr val="339966"/>
                </a:solidFill>
              </a:rPr>
              <a:t>Disabled; 2000)</a:t>
            </a:r>
          </a:p>
          <a:p>
            <a:pPr>
              <a:spcAft>
                <a:spcPts val="600"/>
              </a:spcAft>
              <a:buFont typeface="Arial" panose="020B0604020202020204" pitchFamily="34" charset="0"/>
              <a:buChar char="•"/>
            </a:pPr>
            <a:r>
              <a:rPr lang="en-US" sz="2000" dirty="0"/>
              <a:t>Adults with developmental disabilities are at risk of being physically or sexually assaulted at rates </a:t>
            </a:r>
            <a:r>
              <a:rPr lang="en-US" sz="2000" dirty="0">
                <a:solidFill>
                  <a:srgbClr val="C00000"/>
                </a:solidFill>
              </a:rPr>
              <a:t>four to ten times </a:t>
            </a:r>
            <a:r>
              <a:rPr lang="en-US" sz="2000" dirty="0"/>
              <a:t>greater than other adults. </a:t>
            </a:r>
            <a:r>
              <a:rPr lang="en-US" sz="1800" i="1" dirty="0" smtClean="0">
                <a:solidFill>
                  <a:srgbClr val="339966"/>
                </a:solidFill>
              </a:rPr>
              <a:t>(</a:t>
            </a:r>
            <a:r>
              <a:rPr lang="en-US" sz="1800" i="1" dirty="0" err="1" smtClean="0">
                <a:solidFill>
                  <a:srgbClr val="339966"/>
                </a:solidFill>
              </a:rPr>
              <a:t>Sobsey</a:t>
            </a:r>
            <a:r>
              <a:rPr lang="en-US" sz="1800" i="1" dirty="0" smtClean="0">
                <a:solidFill>
                  <a:srgbClr val="339966"/>
                </a:solidFill>
              </a:rPr>
              <a:t> - Violence </a:t>
            </a:r>
            <a:r>
              <a:rPr lang="en-US" sz="1800" i="1" dirty="0">
                <a:solidFill>
                  <a:srgbClr val="339966"/>
                </a:solidFill>
              </a:rPr>
              <a:t>and Abuse in the Lives of People with </a:t>
            </a:r>
            <a:r>
              <a:rPr lang="en-US" sz="1800" i="1" dirty="0" smtClean="0">
                <a:solidFill>
                  <a:srgbClr val="339966"/>
                </a:solidFill>
              </a:rPr>
              <a:t>Disabilities; 1994)</a:t>
            </a:r>
          </a:p>
          <a:p>
            <a:pPr>
              <a:spcAft>
                <a:spcPts val="600"/>
              </a:spcAft>
              <a:buFont typeface="Arial" panose="020B0604020202020204" pitchFamily="34" charset="0"/>
              <a:buChar char="•"/>
            </a:pPr>
            <a:r>
              <a:rPr lang="en-US" sz="2000" dirty="0" smtClean="0"/>
              <a:t>Only 3% of sexual abuse cases involving victims who have developmental disabilities will be reported</a:t>
            </a:r>
            <a:r>
              <a:rPr lang="en-US" sz="2000" dirty="0"/>
              <a:t>. </a:t>
            </a:r>
            <a:r>
              <a:rPr lang="en-US" sz="1800" i="1" dirty="0">
                <a:solidFill>
                  <a:srgbClr val="339966"/>
                </a:solidFill>
              </a:rPr>
              <a:t>(</a:t>
            </a:r>
            <a:r>
              <a:rPr lang="en-US" sz="1800" i="1" dirty="0" err="1">
                <a:solidFill>
                  <a:srgbClr val="339966"/>
                </a:solidFill>
              </a:rPr>
              <a:t>Valenti</a:t>
            </a:r>
            <a:r>
              <a:rPr lang="en-US" sz="1800" i="1" dirty="0">
                <a:solidFill>
                  <a:srgbClr val="339966"/>
                </a:solidFill>
              </a:rPr>
              <a:t>-Hein and </a:t>
            </a:r>
            <a:r>
              <a:rPr lang="en-US" sz="1800" i="1" dirty="0" smtClean="0">
                <a:solidFill>
                  <a:srgbClr val="339966"/>
                </a:solidFill>
              </a:rPr>
              <a:t>Schwartz – the sexual abuse interview for those with D.D.; 1995)</a:t>
            </a:r>
          </a:p>
          <a:p>
            <a:pPr>
              <a:spcAft>
                <a:spcPts val="600"/>
              </a:spcAft>
              <a:buFont typeface="Arial" panose="020B0604020202020204" pitchFamily="34" charset="0"/>
              <a:buChar char="•"/>
            </a:pPr>
            <a:r>
              <a:rPr lang="en-US" sz="2000" dirty="0"/>
              <a:t>33% of abusers are friends or acquaintances, 33% are natural or foster </a:t>
            </a:r>
            <a:r>
              <a:rPr lang="en-US" sz="2000" dirty="0" smtClean="0"/>
              <a:t>family members</a:t>
            </a:r>
            <a:r>
              <a:rPr lang="en-US" sz="2000" dirty="0"/>
              <a:t>, and 25% are caregivers or service providers</a:t>
            </a:r>
            <a:r>
              <a:rPr lang="en-US" sz="2000" dirty="0" smtClean="0"/>
              <a:t>. </a:t>
            </a:r>
            <a:r>
              <a:rPr lang="en-US" sz="1800" i="1" dirty="0" smtClean="0">
                <a:solidFill>
                  <a:srgbClr val="339966"/>
                </a:solidFill>
              </a:rPr>
              <a:t>(</a:t>
            </a:r>
            <a:r>
              <a:rPr lang="en-US" sz="1800" i="1" dirty="0" err="1" smtClean="0">
                <a:solidFill>
                  <a:srgbClr val="339966"/>
                </a:solidFill>
              </a:rPr>
              <a:t>Sobsey</a:t>
            </a:r>
            <a:r>
              <a:rPr lang="en-US" sz="1800" i="1" dirty="0">
                <a:solidFill>
                  <a:srgbClr val="339966"/>
                </a:solidFill>
              </a:rPr>
              <a:t>, </a:t>
            </a:r>
            <a:r>
              <a:rPr lang="en-US" sz="1800" i="1" dirty="0" smtClean="0">
                <a:solidFill>
                  <a:srgbClr val="339966"/>
                </a:solidFill>
              </a:rPr>
              <a:t>-Sexual </a:t>
            </a:r>
            <a:r>
              <a:rPr lang="en-US" sz="1800" i="1" dirty="0">
                <a:solidFill>
                  <a:srgbClr val="339966"/>
                </a:solidFill>
              </a:rPr>
              <a:t>Offenses and Disabled </a:t>
            </a:r>
            <a:r>
              <a:rPr lang="en-US" sz="1800" i="1" dirty="0" smtClean="0">
                <a:solidFill>
                  <a:srgbClr val="339966"/>
                </a:solidFill>
              </a:rPr>
              <a:t>Victims; 1994)</a:t>
            </a:r>
            <a:endParaRPr lang="en-US" sz="2000" i="1" dirty="0">
              <a:solidFill>
                <a:srgbClr val="339966"/>
              </a:solidFill>
            </a:endParaRPr>
          </a:p>
        </p:txBody>
      </p:sp>
    </p:spTree>
    <p:extLst>
      <p:ext uri="{BB962C8B-B14F-4D97-AF65-F5344CB8AC3E}">
        <p14:creationId xmlns:p14="http://schemas.microsoft.com/office/powerpoint/2010/main" val="35463320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924800" cy="1143000"/>
          </a:xfrm>
        </p:spPr>
        <p:txBody>
          <a:bodyPr/>
          <a:lstStyle/>
          <a:p>
            <a:pPr marL="0" indent="0" algn="ctr">
              <a:buNone/>
            </a:pPr>
            <a:r>
              <a:rPr lang="en-US" sz="2400" dirty="0" smtClean="0">
                <a:ln w="1905"/>
                <a:solidFill>
                  <a:schemeClr val="bg1">
                    <a:lumMod val="50000"/>
                  </a:schemeClr>
                </a:solidFill>
                <a:effectLst>
                  <a:innerShdw blurRad="69850" dist="43180" dir="5400000">
                    <a:srgbClr val="000000">
                      <a:alpha val="65000"/>
                    </a:srgbClr>
                  </a:innerShdw>
                </a:effectLst>
              </a:rPr>
              <a:t>things </a:t>
            </a:r>
            <a:r>
              <a:rPr lang="en-US" sz="2400" dirty="0">
                <a:ln w="1905"/>
                <a:solidFill>
                  <a:schemeClr val="bg1">
                    <a:lumMod val="50000"/>
                  </a:schemeClr>
                </a:solidFill>
                <a:effectLst>
                  <a:innerShdw blurRad="69850" dist="43180" dir="5400000">
                    <a:srgbClr val="000000">
                      <a:alpha val="65000"/>
                    </a:srgbClr>
                  </a:innerShdw>
                </a:effectLst>
              </a:rPr>
              <a:t>to know </a:t>
            </a:r>
            <a:r>
              <a:rPr lang="en-US" sz="2400" dirty="0" smtClean="0">
                <a:ln w="1905"/>
                <a:solidFill>
                  <a:schemeClr val="bg1">
                    <a:lumMod val="50000"/>
                  </a:schemeClr>
                </a:solidFill>
                <a:effectLst>
                  <a:innerShdw blurRad="69850" dist="43180" dir="5400000">
                    <a:srgbClr val="000000">
                      <a:alpha val="65000"/>
                    </a:srgbClr>
                  </a:innerShdw>
                </a:effectLst>
              </a:rPr>
              <a:t>about</a:t>
            </a:r>
            <a:br>
              <a:rPr lang="en-US" sz="2400" dirty="0" smtClean="0">
                <a:ln w="1905"/>
                <a:solidFill>
                  <a:schemeClr val="bg1">
                    <a:lumMod val="50000"/>
                  </a:schemeClr>
                </a:solidFill>
                <a:effectLst>
                  <a:innerShdw blurRad="69850" dist="43180" dir="5400000">
                    <a:srgbClr val="000000">
                      <a:alpha val="65000"/>
                    </a:srgbClr>
                  </a:innerShdw>
                </a:effectLst>
              </a:rPr>
            </a:br>
            <a:r>
              <a:rPr lang="en-US" sz="3800" dirty="0" smtClean="0">
                <a:ln w="1905"/>
                <a:solidFill>
                  <a:srgbClr val="7030A0"/>
                </a:solidFill>
                <a:effectLst>
                  <a:innerShdw blurRad="69850" dist="43180" dir="5400000">
                    <a:srgbClr val="000000">
                      <a:alpha val="65000"/>
                    </a:srgbClr>
                  </a:innerShdw>
                </a:effectLst>
              </a:rPr>
              <a:t>Emotional/verbal abuse or mistreatment</a:t>
            </a:r>
            <a:endParaRPr lang="en-US" sz="3800" dirty="0">
              <a:solidFill>
                <a:srgbClr val="7030A0"/>
              </a:solidFill>
            </a:endParaRPr>
          </a:p>
        </p:txBody>
      </p:sp>
      <p:sp>
        <p:nvSpPr>
          <p:cNvPr id="3" name="Content Placeholder 2"/>
          <p:cNvSpPr>
            <a:spLocks noGrp="1"/>
          </p:cNvSpPr>
          <p:nvPr>
            <p:ph sz="quarter" idx="13"/>
          </p:nvPr>
        </p:nvSpPr>
        <p:spPr>
          <a:xfrm>
            <a:off x="457200" y="1905000"/>
            <a:ext cx="8382000" cy="4724400"/>
          </a:xfrm>
        </p:spPr>
        <p:txBody>
          <a:bodyPr>
            <a:noAutofit/>
          </a:bodyPr>
          <a:lstStyle/>
          <a:p>
            <a:pPr marL="45720" indent="0">
              <a:lnSpc>
                <a:spcPct val="120000"/>
              </a:lnSpc>
              <a:spcBef>
                <a:spcPts val="0"/>
              </a:spcBef>
              <a:spcAft>
                <a:spcPts val="0"/>
              </a:spcAft>
              <a:buNone/>
            </a:pPr>
            <a:r>
              <a:rPr lang="en-US" sz="2000" dirty="0" smtClean="0"/>
              <a:t>Emotional </a:t>
            </a:r>
            <a:r>
              <a:rPr lang="en-US" sz="2000" dirty="0"/>
              <a:t>abuse </a:t>
            </a:r>
            <a:r>
              <a:rPr lang="en-US" sz="2000" dirty="0" smtClean="0"/>
              <a:t>may be verbal or non-verbal, when a caregiver or provider uses words or actions/gestures to threaten, humiliate </a:t>
            </a:r>
            <a:r>
              <a:rPr lang="en-US" sz="2000" dirty="0"/>
              <a:t>or </a:t>
            </a:r>
            <a:r>
              <a:rPr lang="en-US" sz="2000" dirty="0" smtClean="0"/>
              <a:t>intimidate an individual.  It may be difficult to judge whether an interaction is abusive.  Some indications that the threshold for verbal/emotional abuse has been reached could include:</a:t>
            </a:r>
            <a:endParaRPr lang="en-US" sz="2000" i="1" dirty="0" smtClean="0"/>
          </a:p>
          <a:p>
            <a:pPr marL="624078" lvl="4" indent="-285750">
              <a:spcAft>
                <a:spcPts val="600"/>
              </a:spcAft>
              <a:buFont typeface="Wingdings" panose="05000000000000000000" pitchFamily="2" charset="2"/>
              <a:buChar char="ü"/>
            </a:pPr>
            <a:r>
              <a:rPr lang="en-US" sz="1800" dirty="0" smtClean="0"/>
              <a:t>Name calling – insulting the individual with derogatory terms, swearing at them</a:t>
            </a:r>
          </a:p>
          <a:p>
            <a:pPr marL="624078" lvl="4" indent="-285750">
              <a:spcAft>
                <a:spcPts val="600"/>
              </a:spcAft>
              <a:buFont typeface="Wingdings" panose="05000000000000000000" pitchFamily="2" charset="2"/>
              <a:buChar char="ü"/>
            </a:pPr>
            <a:r>
              <a:rPr lang="en-US" sz="1800" dirty="0" smtClean="0"/>
              <a:t>Screaming/yelling – displaying anger, rage, raising their voice at the individual</a:t>
            </a:r>
            <a:endParaRPr lang="en-US" sz="1800" dirty="0"/>
          </a:p>
          <a:p>
            <a:pPr marL="624078" lvl="4" indent="-285750">
              <a:spcAft>
                <a:spcPts val="600"/>
              </a:spcAft>
              <a:buFont typeface="Wingdings" panose="05000000000000000000" pitchFamily="2" charset="2"/>
              <a:buChar char="ü"/>
            </a:pPr>
            <a:r>
              <a:rPr lang="en-US" sz="1800" dirty="0" smtClean="0"/>
              <a:t>Intimidating – using words or gestures to frighten the individual</a:t>
            </a:r>
            <a:endParaRPr lang="en-US" sz="1800" dirty="0"/>
          </a:p>
          <a:p>
            <a:pPr marL="624078" lvl="4" indent="-285750">
              <a:spcAft>
                <a:spcPts val="600"/>
              </a:spcAft>
              <a:buFont typeface="Wingdings" panose="05000000000000000000" pitchFamily="2" charset="2"/>
              <a:buChar char="ü"/>
            </a:pPr>
            <a:r>
              <a:rPr lang="en-US" sz="1800" dirty="0" smtClean="0"/>
              <a:t>Threatening the individual with harm, punishment or humiliation </a:t>
            </a:r>
          </a:p>
          <a:p>
            <a:pPr marL="60325" lvl="4" indent="0">
              <a:spcAft>
                <a:spcPts val="600"/>
              </a:spcAft>
              <a:buNone/>
            </a:pPr>
            <a:r>
              <a:rPr lang="en-US" sz="1800" dirty="0" smtClean="0">
                <a:solidFill>
                  <a:srgbClr val="C00000"/>
                </a:solidFill>
              </a:rPr>
              <a:t>If the Individual is visibly upset after being called names, yelled at, intimidated, or threatened by staff or caretaker, it is probably emotional abuse.</a:t>
            </a:r>
          </a:p>
          <a:p>
            <a:pPr marL="45720" indent="0">
              <a:buNone/>
            </a:pPr>
            <a:endParaRPr lang="en-US" dirty="0">
              <a:solidFill>
                <a:srgbClr val="C00000"/>
              </a:solidFill>
            </a:endParaRPr>
          </a:p>
        </p:txBody>
      </p:sp>
    </p:spTree>
    <p:extLst>
      <p:ext uri="{BB962C8B-B14F-4D97-AF65-F5344CB8AC3E}">
        <p14:creationId xmlns:p14="http://schemas.microsoft.com/office/powerpoint/2010/main" val="398907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696200" cy="6858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An example - Janet</a:t>
            </a:r>
            <a:endParaRPr lang="en-US" sz="3800" dirty="0">
              <a:solidFill>
                <a:srgbClr val="339966"/>
              </a:solidFill>
            </a:endParaRPr>
          </a:p>
        </p:txBody>
      </p:sp>
      <p:sp>
        <p:nvSpPr>
          <p:cNvPr id="3" name="Text Placeholder 2"/>
          <p:cNvSpPr>
            <a:spLocks noGrp="1"/>
          </p:cNvSpPr>
          <p:nvPr>
            <p:ph type="body" idx="1"/>
          </p:nvPr>
        </p:nvSpPr>
        <p:spPr>
          <a:xfrm>
            <a:off x="533400" y="1371600"/>
            <a:ext cx="8153400" cy="4724400"/>
          </a:xfrm>
        </p:spPr>
        <p:txBody>
          <a:bodyPr>
            <a:normAutofit/>
          </a:bodyPr>
          <a:lstStyle/>
          <a:p>
            <a:pPr algn="l"/>
            <a:r>
              <a:rPr lang="en-US" sz="2600" i="1" dirty="0" smtClean="0"/>
              <a:t>An individual, Janet, is angry because her shared living provider, Kristen will not take her shopping on a Saturday morning.  Janet tells Kristen that she is going to call her guardian and say that Kristen is abusing her.  Kristen tells Janet, “If you are going to lie about me, I am not going to allow you to use the phone. I am going to break every phone in the house and you wont be able to tell anyone about anything.”  Janet starts to cry and goes into her room.</a:t>
            </a:r>
          </a:p>
          <a:p>
            <a:pPr algn="l"/>
            <a:endParaRPr lang="en-US" dirty="0"/>
          </a:p>
          <a:p>
            <a:pPr algn="l"/>
            <a:endParaRPr lang="en-US" dirty="0" smtClean="0"/>
          </a:p>
          <a:p>
            <a:pPr algn="l"/>
            <a:endParaRPr lang="en-US" dirty="0"/>
          </a:p>
          <a:p>
            <a:pPr algn="l"/>
            <a:endParaRPr lang="en-US" dirty="0"/>
          </a:p>
          <a:p>
            <a:pPr algn="l"/>
            <a:endParaRPr lang="en-US" dirty="0" smtClean="0"/>
          </a:p>
        </p:txBody>
      </p:sp>
    </p:spTree>
    <p:extLst>
      <p:ext uri="{BB962C8B-B14F-4D97-AF65-F5344CB8AC3E}">
        <p14:creationId xmlns:p14="http://schemas.microsoft.com/office/powerpoint/2010/main" val="28352291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696200" cy="6858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Is this mistreatment?</a:t>
            </a:r>
            <a:endParaRPr lang="en-US" sz="3800" dirty="0">
              <a:solidFill>
                <a:srgbClr val="339966"/>
              </a:solidFill>
            </a:endParaRPr>
          </a:p>
        </p:txBody>
      </p:sp>
      <p:sp>
        <p:nvSpPr>
          <p:cNvPr id="3" name="Text Placeholder 2"/>
          <p:cNvSpPr>
            <a:spLocks noGrp="1"/>
          </p:cNvSpPr>
          <p:nvPr>
            <p:ph type="body" idx="1"/>
          </p:nvPr>
        </p:nvSpPr>
        <p:spPr>
          <a:xfrm>
            <a:off x="533400" y="1143000"/>
            <a:ext cx="8153400" cy="4953000"/>
          </a:xfrm>
        </p:spPr>
        <p:txBody>
          <a:bodyPr>
            <a:normAutofit/>
          </a:bodyPr>
          <a:lstStyle/>
          <a:p>
            <a:pPr algn="l"/>
            <a:endParaRPr lang="en-US" dirty="0"/>
          </a:p>
          <a:p>
            <a:pPr algn="l"/>
            <a:r>
              <a:rPr lang="en-US" sz="2800" dirty="0" smtClean="0"/>
              <a:t>This is verbal/emotional </a:t>
            </a:r>
            <a:r>
              <a:rPr lang="en-US" sz="2800" dirty="0" smtClean="0">
                <a:solidFill>
                  <a:srgbClr val="C00000"/>
                </a:solidFill>
              </a:rPr>
              <a:t>mistreatment, </a:t>
            </a:r>
            <a:r>
              <a:rPr lang="en-US" sz="2800" dirty="0" smtClean="0">
                <a:solidFill>
                  <a:schemeClr val="tx1"/>
                </a:solidFill>
              </a:rPr>
              <a:t>e</a:t>
            </a:r>
            <a:r>
              <a:rPr lang="en-US" sz="2800" dirty="0" smtClean="0"/>
              <a:t>ven though Janet has not been injured, or even exposed to risk.  Kristen is threatening Janet and is intimidating her.  Janet’s claim that she was going to call her guardian and get Kristen in trouble does not justify this mistreatment.</a:t>
            </a:r>
            <a:endParaRPr lang="en-US" sz="2800" dirty="0"/>
          </a:p>
          <a:p>
            <a:pPr algn="l"/>
            <a:endParaRPr lang="en-US" dirty="0" smtClean="0"/>
          </a:p>
          <a:p>
            <a:pPr algn="l"/>
            <a:endParaRPr lang="en-US" dirty="0"/>
          </a:p>
          <a:p>
            <a:pPr algn="l"/>
            <a:endParaRPr lang="en-US" dirty="0"/>
          </a:p>
          <a:p>
            <a:pPr algn="l"/>
            <a:endParaRPr lang="en-US" dirty="0" smtClean="0"/>
          </a:p>
        </p:txBody>
      </p:sp>
    </p:spTree>
    <p:extLst>
      <p:ext uri="{BB962C8B-B14F-4D97-AF65-F5344CB8AC3E}">
        <p14:creationId xmlns:p14="http://schemas.microsoft.com/office/powerpoint/2010/main" val="351355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001000" cy="1143000"/>
          </a:xfrm>
        </p:spPr>
        <p:txBody>
          <a:bodyPr/>
          <a:lstStyle/>
          <a:p>
            <a:pPr marL="0" indent="0" algn="ctr">
              <a:buNone/>
            </a:pPr>
            <a:r>
              <a:rPr lang="en-US" sz="2400" dirty="0" smtClean="0">
                <a:ln w="1905"/>
                <a:solidFill>
                  <a:schemeClr val="bg1">
                    <a:lumMod val="50000"/>
                  </a:schemeClr>
                </a:solidFill>
                <a:effectLst>
                  <a:innerShdw blurRad="69850" dist="43180" dir="5400000">
                    <a:srgbClr val="000000">
                      <a:alpha val="65000"/>
                    </a:srgbClr>
                  </a:innerShdw>
                </a:effectLst>
              </a:rPr>
              <a:t>things </a:t>
            </a:r>
            <a:r>
              <a:rPr lang="en-US" sz="2400" dirty="0">
                <a:ln w="1905"/>
                <a:solidFill>
                  <a:schemeClr val="bg1">
                    <a:lumMod val="50000"/>
                  </a:schemeClr>
                </a:solidFill>
                <a:effectLst>
                  <a:innerShdw blurRad="69850" dist="43180" dir="5400000">
                    <a:srgbClr val="000000">
                      <a:alpha val="65000"/>
                    </a:srgbClr>
                  </a:innerShdw>
                </a:effectLst>
              </a:rPr>
              <a:t>to know </a:t>
            </a:r>
            <a:r>
              <a:rPr lang="en-US" sz="2400" dirty="0" smtClean="0">
                <a:ln w="1905"/>
                <a:solidFill>
                  <a:schemeClr val="bg1">
                    <a:lumMod val="50000"/>
                  </a:schemeClr>
                </a:solidFill>
                <a:effectLst>
                  <a:innerShdw blurRad="69850" dist="43180" dir="5400000">
                    <a:srgbClr val="000000">
                      <a:alpha val="65000"/>
                    </a:srgbClr>
                  </a:innerShdw>
                </a:effectLst>
              </a:rPr>
              <a:t>about</a:t>
            </a:r>
            <a:br>
              <a:rPr lang="en-US" sz="2400" dirty="0" smtClean="0">
                <a:ln w="1905"/>
                <a:solidFill>
                  <a:schemeClr val="bg1">
                    <a:lumMod val="50000"/>
                  </a:schemeClr>
                </a:solidFill>
                <a:effectLst>
                  <a:innerShdw blurRad="69850" dist="43180" dir="5400000">
                    <a:srgbClr val="000000">
                      <a:alpha val="65000"/>
                    </a:srgbClr>
                  </a:innerShdw>
                </a:effectLst>
              </a:rPr>
            </a:br>
            <a:r>
              <a:rPr lang="en-US" sz="3800" dirty="0" smtClean="0">
                <a:ln w="1905"/>
                <a:solidFill>
                  <a:srgbClr val="7030A0"/>
                </a:solidFill>
                <a:effectLst>
                  <a:innerShdw blurRad="69850" dist="43180" dir="5400000">
                    <a:srgbClr val="000000">
                      <a:alpha val="65000"/>
                    </a:srgbClr>
                  </a:innerShdw>
                </a:effectLst>
              </a:rPr>
              <a:t>Neglect/omission of care</a:t>
            </a:r>
            <a:endParaRPr lang="en-US" sz="3800" dirty="0">
              <a:solidFill>
                <a:srgbClr val="7030A0"/>
              </a:solidFill>
            </a:endParaRPr>
          </a:p>
        </p:txBody>
      </p:sp>
      <p:sp>
        <p:nvSpPr>
          <p:cNvPr id="3" name="Content Placeholder 2"/>
          <p:cNvSpPr>
            <a:spLocks noGrp="1"/>
          </p:cNvSpPr>
          <p:nvPr>
            <p:ph sz="quarter" idx="13"/>
          </p:nvPr>
        </p:nvSpPr>
        <p:spPr>
          <a:xfrm>
            <a:off x="457200" y="1752600"/>
            <a:ext cx="8229600" cy="5029200"/>
          </a:xfrm>
        </p:spPr>
        <p:txBody>
          <a:bodyPr>
            <a:normAutofit fontScale="85000" lnSpcReduction="10000"/>
          </a:bodyPr>
          <a:lstStyle/>
          <a:p>
            <a:pPr marL="45720" indent="0">
              <a:spcAft>
                <a:spcPts val="600"/>
              </a:spcAft>
              <a:buNone/>
            </a:pPr>
            <a:r>
              <a:rPr lang="en-US" sz="2600" dirty="0" smtClean="0"/>
              <a:t>Neglect or Omission </a:t>
            </a:r>
            <a:r>
              <a:rPr lang="en-US" sz="2600" dirty="0"/>
              <a:t>of Care </a:t>
            </a:r>
            <a:r>
              <a:rPr lang="en-US" sz="2600" dirty="0" smtClean="0"/>
              <a:t>– A caregiver or provider fails to provide the support services that are required, which results in an injury, a risk, or in mistreatment.  Examples include:</a:t>
            </a:r>
          </a:p>
          <a:p>
            <a:pPr>
              <a:spcAft>
                <a:spcPts val="600"/>
              </a:spcAft>
              <a:buFont typeface="Arial" panose="020B0604020202020204" pitchFamily="34" charset="0"/>
              <a:buChar char="•"/>
            </a:pPr>
            <a:r>
              <a:rPr lang="en-US" sz="2600" dirty="0" smtClean="0"/>
              <a:t>A </a:t>
            </a:r>
            <a:r>
              <a:rPr lang="en-US" sz="2600" dirty="0"/>
              <a:t>lack of </a:t>
            </a:r>
            <a:r>
              <a:rPr lang="en-US" sz="2600" dirty="0" smtClean="0"/>
              <a:t>proper </a:t>
            </a:r>
            <a:r>
              <a:rPr lang="en-US" sz="2600" dirty="0"/>
              <a:t>supervision leads to peer to peer violence </a:t>
            </a:r>
            <a:endParaRPr lang="en-US" sz="2600" dirty="0" smtClean="0"/>
          </a:p>
          <a:p>
            <a:pPr>
              <a:spcAft>
                <a:spcPts val="600"/>
              </a:spcAft>
              <a:buFont typeface="Arial" panose="020B0604020202020204" pitchFamily="34" charset="0"/>
              <a:buChar char="•"/>
            </a:pPr>
            <a:r>
              <a:rPr lang="en-US" sz="2600" dirty="0" smtClean="0"/>
              <a:t>Not </a:t>
            </a:r>
            <a:r>
              <a:rPr lang="en-US" sz="2600" dirty="0"/>
              <a:t>following through on medical protocols leads to </a:t>
            </a:r>
            <a:r>
              <a:rPr lang="en-US" sz="2600" dirty="0" smtClean="0"/>
              <a:t>or exposes an individual to the risk of injury </a:t>
            </a:r>
            <a:r>
              <a:rPr lang="en-US" sz="2600" dirty="0"/>
              <a:t>or </a:t>
            </a:r>
            <a:r>
              <a:rPr lang="en-US" sz="2600" dirty="0" smtClean="0"/>
              <a:t>illness </a:t>
            </a:r>
          </a:p>
          <a:p>
            <a:pPr>
              <a:spcAft>
                <a:spcPts val="600"/>
              </a:spcAft>
              <a:buFont typeface="Arial" panose="020B0604020202020204" pitchFamily="34" charset="0"/>
              <a:buChar char="•"/>
            </a:pPr>
            <a:r>
              <a:rPr lang="en-US" sz="2600" dirty="0" smtClean="0"/>
              <a:t>An individual who requires close supervision suffers a preventable fall or otherwise injures themselves due to inattentiveness of staff</a:t>
            </a:r>
          </a:p>
          <a:p>
            <a:pPr>
              <a:spcAft>
                <a:spcPts val="600"/>
              </a:spcAft>
              <a:buFont typeface="Arial" panose="020B0604020202020204" pitchFamily="34" charset="0"/>
              <a:buChar char="•"/>
            </a:pPr>
            <a:r>
              <a:rPr lang="en-US" sz="2600" dirty="0" smtClean="0"/>
              <a:t>Individual is improperly dressed for weather conditions</a:t>
            </a:r>
          </a:p>
          <a:p>
            <a:pPr>
              <a:spcAft>
                <a:spcPts val="600"/>
              </a:spcAft>
              <a:buFont typeface="Arial" panose="020B0604020202020204" pitchFamily="34" charset="0"/>
              <a:buChar char="•"/>
            </a:pPr>
            <a:r>
              <a:rPr lang="en-US" sz="2600" dirty="0" smtClean="0"/>
              <a:t>Individual not provided with sufficient healthy food and drinks </a:t>
            </a:r>
          </a:p>
          <a:p>
            <a:pPr>
              <a:spcAft>
                <a:spcPts val="600"/>
              </a:spcAft>
              <a:buFont typeface="Arial" panose="020B0604020202020204" pitchFamily="34" charset="0"/>
              <a:buChar char="•"/>
            </a:pPr>
            <a:r>
              <a:rPr lang="en-US" sz="2600" dirty="0" smtClean="0"/>
              <a:t>Individual medical support devices not properly maintained</a:t>
            </a:r>
          </a:p>
          <a:p>
            <a:pPr>
              <a:buFont typeface="Arial" panose="020B0604020202020204" pitchFamily="34" charset="0"/>
              <a:buChar char="•"/>
            </a:pPr>
            <a:endParaRPr lang="en-US" sz="2000" dirty="0"/>
          </a:p>
          <a:p>
            <a:endParaRPr lang="en-US" dirty="0"/>
          </a:p>
        </p:txBody>
      </p:sp>
    </p:spTree>
    <p:extLst>
      <p:ext uri="{BB962C8B-B14F-4D97-AF65-F5344CB8AC3E}">
        <p14:creationId xmlns:p14="http://schemas.microsoft.com/office/powerpoint/2010/main" val="18696373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6858000" cy="7620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An example - Rich</a:t>
            </a:r>
            <a:endParaRPr lang="en-US" sz="3800" dirty="0">
              <a:solidFill>
                <a:srgbClr val="339966"/>
              </a:solidFill>
            </a:endParaRPr>
          </a:p>
        </p:txBody>
      </p:sp>
      <p:sp>
        <p:nvSpPr>
          <p:cNvPr id="3" name="Text Placeholder 2"/>
          <p:cNvSpPr>
            <a:spLocks noGrp="1"/>
          </p:cNvSpPr>
          <p:nvPr>
            <p:ph type="body" idx="1"/>
          </p:nvPr>
        </p:nvSpPr>
        <p:spPr>
          <a:xfrm>
            <a:off x="533400" y="1447800"/>
            <a:ext cx="8077200" cy="4495800"/>
          </a:xfrm>
        </p:spPr>
        <p:txBody>
          <a:bodyPr>
            <a:noAutofit/>
          </a:bodyPr>
          <a:lstStyle/>
          <a:p>
            <a:pPr algn="l"/>
            <a:r>
              <a:rPr lang="en-US" sz="2600" i="1" dirty="0"/>
              <a:t>An individual at </a:t>
            </a:r>
            <a:r>
              <a:rPr lang="en-US" sz="2600" i="1" dirty="0" smtClean="0"/>
              <a:t>a community residence, Rich </a:t>
            </a:r>
            <a:r>
              <a:rPr lang="en-US" sz="2600" i="1" dirty="0"/>
              <a:t>has a </a:t>
            </a:r>
            <a:r>
              <a:rPr lang="en-US" sz="2600" i="1" dirty="0" smtClean="0"/>
              <a:t>doctor’s </a:t>
            </a:r>
            <a:r>
              <a:rPr lang="en-US" sz="2600" i="1" dirty="0"/>
              <a:t>order for a ground diet. It has been agreed to by the guardian.  </a:t>
            </a:r>
            <a:r>
              <a:rPr lang="en-US" sz="2600" i="1" dirty="0" smtClean="0"/>
              <a:t>Rich </a:t>
            </a:r>
            <a:r>
              <a:rPr lang="en-US" sz="2600" i="1" dirty="0"/>
              <a:t>wants to have a snack.  Staff have seen him eat whole food (which has not been ground) on another occasion.  They decide it is OK to give him </a:t>
            </a:r>
            <a:r>
              <a:rPr lang="en-US" sz="2600" i="1" dirty="0" smtClean="0"/>
              <a:t>a </a:t>
            </a:r>
            <a:r>
              <a:rPr lang="en-US" sz="2600" i="1" dirty="0"/>
              <a:t>cookie and then go into the office to do paperwork.  </a:t>
            </a:r>
            <a:r>
              <a:rPr lang="en-US" sz="2600" i="1" dirty="0" smtClean="0"/>
              <a:t>Rich </a:t>
            </a:r>
            <a:r>
              <a:rPr lang="en-US" sz="2600" i="1" dirty="0"/>
              <a:t>begins to choke.  He does manage to clear his airway with the assistance of staff.   </a:t>
            </a:r>
            <a:endParaRPr lang="en-US" sz="2600" i="1" dirty="0" smtClean="0"/>
          </a:p>
          <a:p>
            <a:pPr algn="l"/>
            <a:endParaRPr lang="en-US" sz="2200" i="1" dirty="0"/>
          </a:p>
        </p:txBody>
      </p:sp>
    </p:spTree>
    <p:extLst>
      <p:ext uri="{BB962C8B-B14F-4D97-AF65-F5344CB8AC3E}">
        <p14:creationId xmlns:p14="http://schemas.microsoft.com/office/powerpoint/2010/main" val="26333481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6858000" cy="7620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Is this omission of care?</a:t>
            </a:r>
            <a:endParaRPr lang="en-US" sz="3800" dirty="0">
              <a:solidFill>
                <a:srgbClr val="339966"/>
              </a:solidFill>
            </a:endParaRPr>
          </a:p>
        </p:txBody>
      </p:sp>
      <p:sp>
        <p:nvSpPr>
          <p:cNvPr id="3" name="Text Placeholder 2"/>
          <p:cNvSpPr>
            <a:spLocks noGrp="1"/>
          </p:cNvSpPr>
          <p:nvPr>
            <p:ph type="body" idx="1"/>
          </p:nvPr>
        </p:nvSpPr>
        <p:spPr>
          <a:xfrm>
            <a:off x="533400" y="1447800"/>
            <a:ext cx="8077200" cy="4495800"/>
          </a:xfrm>
        </p:spPr>
        <p:txBody>
          <a:bodyPr>
            <a:noAutofit/>
          </a:bodyPr>
          <a:lstStyle/>
          <a:p>
            <a:pPr algn="l"/>
            <a:endParaRPr lang="en-US" sz="2200" i="1" dirty="0"/>
          </a:p>
          <a:p>
            <a:pPr algn="l"/>
            <a:r>
              <a:rPr lang="en-US" sz="2600" dirty="0"/>
              <a:t>This is </a:t>
            </a:r>
            <a:r>
              <a:rPr lang="en-US" sz="2600" dirty="0" smtClean="0"/>
              <a:t>an </a:t>
            </a:r>
            <a:r>
              <a:rPr lang="en-US" sz="2600" dirty="0"/>
              <a:t>example </a:t>
            </a:r>
            <a:r>
              <a:rPr lang="en-US" sz="2600" dirty="0">
                <a:solidFill>
                  <a:srgbClr val="C00000"/>
                </a:solidFill>
              </a:rPr>
              <a:t>of Omission of Care </a:t>
            </a:r>
            <a:r>
              <a:rPr lang="en-US" sz="2600" dirty="0"/>
              <a:t>– the individual was exposed to injury as a result of staff negligence.  They did not follow the </a:t>
            </a:r>
            <a:r>
              <a:rPr lang="en-US" sz="2600" dirty="0" smtClean="0"/>
              <a:t>doctor’s </a:t>
            </a:r>
            <a:r>
              <a:rPr lang="en-US" sz="2600" dirty="0"/>
              <a:t>order</a:t>
            </a:r>
            <a:r>
              <a:rPr lang="en-US" sz="2600" dirty="0" smtClean="0"/>
              <a:t>.  If there had not been an order for a ground diet, this would not be considered to be an omission of care.</a:t>
            </a:r>
            <a:endParaRPr lang="en-US" sz="2600" dirty="0"/>
          </a:p>
        </p:txBody>
      </p:sp>
    </p:spTree>
    <p:extLst>
      <p:ext uri="{BB962C8B-B14F-4D97-AF65-F5344CB8AC3E}">
        <p14:creationId xmlns:p14="http://schemas.microsoft.com/office/powerpoint/2010/main" val="2595506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001000" cy="1014594"/>
          </a:xfrm>
        </p:spPr>
        <p:txBody>
          <a:bodyPr/>
          <a:lstStyle/>
          <a:p>
            <a:pPr marL="0" indent="0" algn="ctr">
              <a:buNone/>
            </a:pPr>
            <a:r>
              <a:rPr lang="en-US" sz="2400" dirty="0" smtClean="0">
                <a:ln w="1905"/>
                <a:solidFill>
                  <a:schemeClr val="bg1">
                    <a:lumMod val="50000"/>
                  </a:schemeClr>
                </a:solidFill>
                <a:effectLst>
                  <a:innerShdw blurRad="69850" dist="43180" dir="5400000">
                    <a:srgbClr val="000000">
                      <a:alpha val="65000"/>
                    </a:srgbClr>
                  </a:innerShdw>
                </a:effectLst>
              </a:rPr>
              <a:t>some indicators of</a:t>
            </a:r>
            <a:br>
              <a:rPr lang="en-US" sz="2400" dirty="0" smtClean="0">
                <a:ln w="1905"/>
                <a:solidFill>
                  <a:schemeClr val="bg1">
                    <a:lumMod val="50000"/>
                  </a:schemeClr>
                </a:solidFill>
                <a:effectLst>
                  <a:innerShdw blurRad="69850" dist="43180" dir="5400000">
                    <a:srgbClr val="000000">
                      <a:alpha val="65000"/>
                    </a:srgbClr>
                  </a:innerShdw>
                </a:effectLst>
              </a:rPr>
            </a:br>
            <a:r>
              <a:rPr lang="en-US" sz="3800" dirty="0" smtClean="0">
                <a:ln w="1905"/>
                <a:solidFill>
                  <a:srgbClr val="7030A0"/>
                </a:solidFill>
                <a:effectLst>
                  <a:innerShdw blurRad="69850" dist="43180" dir="5400000">
                    <a:srgbClr val="000000">
                      <a:alpha val="65000"/>
                    </a:srgbClr>
                  </a:innerShdw>
                </a:effectLst>
              </a:rPr>
              <a:t>Sexual abuse</a:t>
            </a:r>
            <a:endParaRPr lang="en-US" sz="3800" dirty="0">
              <a:solidFill>
                <a:srgbClr val="7030A0"/>
              </a:solidFill>
            </a:endParaRPr>
          </a:p>
        </p:txBody>
      </p:sp>
      <p:sp>
        <p:nvSpPr>
          <p:cNvPr id="3" name="Text Placeholder 2"/>
          <p:cNvSpPr>
            <a:spLocks noGrp="1"/>
          </p:cNvSpPr>
          <p:nvPr>
            <p:ph type="body" idx="1"/>
          </p:nvPr>
        </p:nvSpPr>
        <p:spPr>
          <a:xfrm>
            <a:off x="304800" y="1371600"/>
            <a:ext cx="8839200" cy="5105400"/>
          </a:xfrm>
        </p:spPr>
        <p:txBody>
          <a:bodyPr>
            <a:normAutofit lnSpcReduction="10000"/>
          </a:bodyPr>
          <a:lstStyle/>
          <a:p>
            <a:pPr algn="l"/>
            <a:r>
              <a:rPr lang="en-US" sz="2600" dirty="0" smtClean="0"/>
              <a:t>Individuals may be reluctant to report being the victim of sexual abuse. </a:t>
            </a:r>
            <a:r>
              <a:rPr lang="en-US" sz="2600" dirty="0"/>
              <a:t>Here are some indications that sexual abuse may have occurred</a:t>
            </a:r>
            <a:r>
              <a:rPr lang="en-US" sz="2600" dirty="0" smtClean="0"/>
              <a:t>:</a:t>
            </a:r>
          </a:p>
          <a:p>
            <a:pPr marL="342900" indent="-342900" algn="l">
              <a:buFont typeface="Arial" panose="020B0604020202020204" pitchFamily="34" charset="0"/>
              <a:buChar char="•"/>
            </a:pPr>
            <a:r>
              <a:rPr lang="en-US" sz="2400" dirty="0" smtClean="0"/>
              <a:t>Physical evidence such as torn or stained clothing</a:t>
            </a:r>
          </a:p>
          <a:p>
            <a:pPr marL="342900" indent="-342900" algn="l">
              <a:spcAft>
                <a:spcPts val="600"/>
              </a:spcAft>
              <a:buFont typeface="Arial" panose="020B0604020202020204" pitchFamily="34" charset="0"/>
              <a:buChar char="•"/>
            </a:pPr>
            <a:r>
              <a:rPr lang="en-US" sz="2400" dirty="0" smtClean="0"/>
              <a:t>Injury to the individual such as vaginal, rectal bleeding, bruises on the genital area or inner thigh</a:t>
            </a:r>
          </a:p>
          <a:p>
            <a:pPr marL="342900" indent="-342900" algn="l">
              <a:spcAft>
                <a:spcPts val="600"/>
              </a:spcAft>
              <a:buFont typeface="Arial" panose="020B0604020202020204" pitchFamily="34" charset="0"/>
              <a:buChar char="•"/>
            </a:pPr>
            <a:r>
              <a:rPr lang="en-US" sz="2400" dirty="0" smtClean="0"/>
              <a:t>Itching, swelling or pain in the genital or rectal area</a:t>
            </a:r>
          </a:p>
          <a:p>
            <a:pPr marL="342900" indent="-342900" algn="l">
              <a:spcAft>
                <a:spcPts val="600"/>
              </a:spcAft>
              <a:buFont typeface="Arial" panose="020B0604020202020204" pitchFamily="34" charset="0"/>
              <a:buChar char="•"/>
            </a:pPr>
            <a:r>
              <a:rPr lang="en-US" sz="2400" dirty="0" smtClean="0"/>
              <a:t>Incontinence which is not typical for the individual</a:t>
            </a:r>
          </a:p>
          <a:p>
            <a:pPr marL="342900" indent="-342900" algn="l">
              <a:spcAft>
                <a:spcPts val="600"/>
              </a:spcAft>
              <a:buFont typeface="Arial" panose="020B0604020202020204" pitchFamily="34" charset="0"/>
              <a:buChar char="•"/>
            </a:pPr>
            <a:r>
              <a:rPr lang="en-US" sz="2400" dirty="0" smtClean="0"/>
              <a:t>Changes in the behavior or mood of the individual including: becoming fearful and withdrawn, acting in a sexually provocative way, or being angry, crying, being more emotionally volatile than is usual</a:t>
            </a:r>
          </a:p>
          <a:p>
            <a:pPr algn="l"/>
            <a:endParaRPr lang="en-US" dirty="0" smtClean="0"/>
          </a:p>
          <a:p>
            <a:pPr algn="l"/>
            <a:endParaRPr lang="en-US" dirty="0"/>
          </a:p>
        </p:txBody>
      </p:sp>
    </p:spTree>
    <p:extLst>
      <p:ext uri="{BB962C8B-B14F-4D97-AF65-F5344CB8AC3E}">
        <p14:creationId xmlns:p14="http://schemas.microsoft.com/office/powerpoint/2010/main" val="41044379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01000" cy="8382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600" dirty="0" smtClean="0">
                <a:solidFill>
                  <a:srgbClr val="C00000"/>
                </a:solidFill>
              </a:rPr>
              <a:t/>
            </a:r>
            <a:br>
              <a:rPr lang="en-US" sz="3600" dirty="0" smtClean="0">
                <a:solidFill>
                  <a:srgbClr val="C00000"/>
                </a:solidFill>
              </a:rPr>
            </a:br>
            <a:r>
              <a:rPr lang="en-US" sz="3600" dirty="0">
                <a:solidFill>
                  <a:srgbClr val="C00000"/>
                </a:solidFill>
              </a:rPr>
              <a:t/>
            </a:r>
            <a:br>
              <a:rPr lang="en-US" sz="3600" dirty="0">
                <a:solidFill>
                  <a:srgbClr val="C00000"/>
                </a:solidFill>
              </a:rPr>
            </a:br>
            <a:r>
              <a:rPr lang="en-US" sz="3600" dirty="0" smtClean="0">
                <a:solidFill>
                  <a:srgbClr val="C00000"/>
                </a:solidFill>
              </a:rPr>
              <a:t/>
            </a:r>
            <a:br>
              <a:rPr lang="en-US" sz="3600" dirty="0" smtClean="0">
                <a:solidFill>
                  <a:srgbClr val="C00000"/>
                </a:solidFill>
              </a:rPr>
            </a:br>
            <a:r>
              <a:rPr lang="en-US" sz="3800" dirty="0">
                <a:ln w="1905"/>
                <a:solidFill>
                  <a:srgbClr val="7030A0"/>
                </a:solidFill>
                <a:effectLst>
                  <a:innerShdw blurRad="69850" dist="43180" dir="5400000">
                    <a:srgbClr val="000000">
                      <a:alpha val="65000"/>
                    </a:srgbClr>
                  </a:innerShdw>
                </a:effectLst>
              </a:rPr>
              <a:t>After </a:t>
            </a:r>
            <a:r>
              <a:rPr lang="en-US" sz="3800" dirty="0" smtClean="0">
                <a:ln w="1905"/>
                <a:solidFill>
                  <a:srgbClr val="7030A0"/>
                </a:solidFill>
                <a:effectLst>
                  <a:innerShdw blurRad="69850" dist="43180" dir="5400000">
                    <a:srgbClr val="000000">
                      <a:alpha val="65000"/>
                    </a:srgbClr>
                  </a:innerShdw>
                </a:effectLst>
              </a:rPr>
              <a:t>reporting </a:t>
            </a:r>
            <a:r>
              <a:rPr lang="en-US" sz="3800" dirty="0">
                <a:ln w="1905"/>
                <a:solidFill>
                  <a:srgbClr val="7030A0"/>
                </a:solidFill>
                <a:effectLst>
                  <a:innerShdw blurRad="69850" dist="43180" dir="5400000">
                    <a:srgbClr val="000000">
                      <a:alpha val="65000"/>
                    </a:srgbClr>
                  </a:innerShdw>
                </a:effectLst>
              </a:rPr>
              <a:t>sexual abuse</a:t>
            </a:r>
            <a:endParaRPr lang="en-US" sz="3800" dirty="0">
              <a:solidFill>
                <a:srgbClr val="7030A0"/>
              </a:solidFill>
            </a:endParaRPr>
          </a:p>
        </p:txBody>
      </p:sp>
      <p:sp>
        <p:nvSpPr>
          <p:cNvPr id="3" name="Text Placeholder 2"/>
          <p:cNvSpPr>
            <a:spLocks noGrp="1"/>
          </p:cNvSpPr>
          <p:nvPr>
            <p:ph type="body" idx="1"/>
          </p:nvPr>
        </p:nvSpPr>
        <p:spPr>
          <a:xfrm>
            <a:off x="381000" y="1371600"/>
            <a:ext cx="8382000" cy="5181600"/>
          </a:xfrm>
        </p:spPr>
        <p:txBody>
          <a:bodyPr>
            <a:normAutofit fontScale="92500" lnSpcReduction="10000"/>
          </a:bodyPr>
          <a:lstStyle/>
          <a:p>
            <a:pPr algn="l">
              <a:spcBef>
                <a:spcPts val="0"/>
              </a:spcBef>
              <a:spcAft>
                <a:spcPts val="1200"/>
              </a:spcAft>
            </a:pPr>
            <a:r>
              <a:rPr lang="en-US" dirty="0" smtClean="0"/>
              <a:t>There are special considerations when sexual abuse is suspected.  It is important to preserve evidence which may be essential for an investigation.  </a:t>
            </a:r>
          </a:p>
          <a:p>
            <a:pPr algn="l">
              <a:spcBef>
                <a:spcPts val="0"/>
              </a:spcBef>
              <a:spcAft>
                <a:spcPts val="600"/>
              </a:spcAft>
              <a:buFont typeface="Arial" panose="020B0604020202020204" pitchFamily="34" charset="0"/>
              <a:buChar char="•"/>
            </a:pPr>
            <a:r>
              <a:rPr lang="en-US" dirty="0" smtClean="0"/>
              <a:t>Do </a:t>
            </a:r>
            <a:r>
              <a:rPr lang="en-US" dirty="0"/>
              <a:t>not bathe the victim of an alleged sexual assault or </a:t>
            </a:r>
            <a:r>
              <a:rPr lang="en-US" dirty="0" smtClean="0"/>
              <a:t>rape until they</a:t>
            </a:r>
          </a:p>
          <a:p>
            <a:pPr algn="l">
              <a:spcBef>
                <a:spcPts val="0"/>
              </a:spcBef>
              <a:spcAft>
                <a:spcPts val="600"/>
              </a:spcAft>
            </a:pPr>
            <a:r>
              <a:rPr lang="en-US" dirty="0" smtClean="0"/>
              <a:t>  have been medically assessed.</a:t>
            </a:r>
            <a:endParaRPr lang="en-US" dirty="0"/>
          </a:p>
          <a:p>
            <a:pPr algn="l">
              <a:spcBef>
                <a:spcPts val="0"/>
              </a:spcBef>
              <a:spcAft>
                <a:spcPts val="600"/>
              </a:spcAft>
              <a:buFont typeface="Arial" panose="020B0604020202020204" pitchFamily="34" charset="0"/>
              <a:buChar char="•"/>
            </a:pPr>
            <a:r>
              <a:rPr lang="en-US" dirty="0"/>
              <a:t>Do not change the clothes of an alleged victim of a sexual assault </a:t>
            </a:r>
            <a:r>
              <a:rPr lang="en-US" dirty="0" smtClean="0"/>
              <a:t> </a:t>
            </a:r>
          </a:p>
          <a:p>
            <a:pPr algn="l">
              <a:spcBef>
                <a:spcPts val="0"/>
              </a:spcBef>
              <a:spcAft>
                <a:spcPts val="600"/>
              </a:spcAft>
            </a:pPr>
            <a:r>
              <a:rPr lang="en-US" dirty="0"/>
              <a:t> </a:t>
            </a:r>
            <a:r>
              <a:rPr lang="en-US" dirty="0" smtClean="0"/>
              <a:t> or </a:t>
            </a:r>
            <a:r>
              <a:rPr lang="en-US" dirty="0"/>
              <a:t>rape</a:t>
            </a:r>
            <a:r>
              <a:rPr lang="en-US" dirty="0" smtClean="0"/>
              <a:t>.</a:t>
            </a:r>
            <a:endParaRPr lang="en-US" dirty="0"/>
          </a:p>
          <a:p>
            <a:pPr algn="l">
              <a:spcBef>
                <a:spcPts val="0"/>
              </a:spcBef>
              <a:spcAft>
                <a:spcPts val="600"/>
              </a:spcAft>
              <a:buFont typeface="Arial" panose="020B0604020202020204" pitchFamily="34" charset="0"/>
              <a:buChar char="•"/>
            </a:pPr>
            <a:r>
              <a:rPr lang="en-US" dirty="0"/>
              <a:t>Do not wash the bed linens or clothing of an alleged victim of a </a:t>
            </a:r>
            <a:endParaRPr lang="en-US" dirty="0" smtClean="0"/>
          </a:p>
          <a:p>
            <a:pPr algn="l">
              <a:spcBef>
                <a:spcPts val="0"/>
              </a:spcBef>
              <a:spcAft>
                <a:spcPts val="600"/>
              </a:spcAft>
            </a:pPr>
            <a:r>
              <a:rPr lang="en-US" dirty="0"/>
              <a:t> </a:t>
            </a:r>
            <a:r>
              <a:rPr lang="en-US" dirty="0" smtClean="0"/>
              <a:t> sexual </a:t>
            </a:r>
            <a:r>
              <a:rPr lang="en-US" dirty="0"/>
              <a:t>assault or rape</a:t>
            </a:r>
            <a:r>
              <a:rPr lang="en-US" dirty="0" smtClean="0"/>
              <a:t>.</a:t>
            </a:r>
            <a:endParaRPr lang="en-US" dirty="0"/>
          </a:p>
          <a:p>
            <a:pPr algn="l">
              <a:spcBef>
                <a:spcPts val="0"/>
              </a:spcBef>
              <a:spcAft>
                <a:spcPts val="600"/>
              </a:spcAft>
              <a:buFont typeface="Arial" panose="020B0604020202020204" pitchFamily="34" charset="0"/>
              <a:buChar char="•"/>
            </a:pPr>
            <a:r>
              <a:rPr lang="en-US" dirty="0"/>
              <a:t>Do not clean the location of </a:t>
            </a:r>
            <a:r>
              <a:rPr lang="en-US" dirty="0" smtClean="0"/>
              <a:t>an </a:t>
            </a:r>
            <a:r>
              <a:rPr lang="en-US" dirty="0"/>
              <a:t>alleged sexual assault or rape</a:t>
            </a:r>
            <a:r>
              <a:rPr lang="en-US" dirty="0" smtClean="0"/>
              <a:t>.</a:t>
            </a:r>
          </a:p>
          <a:p>
            <a:pPr algn="l">
              <a:spcBef>
                <a:spcPts val="0"/>
              </a:spcBef>
              <a:spcAft>
                <a:spcPts val="0"/>
              </a:spcAft>
            </a:pPr>
            <a:endParaRPr lang="en-US" dirty="0"/>
          </a:p>
          <a:p>
            <a:pPr algn="l">
              <a:spcBef>
                <a:spcPts val="0"/>
              </a:spcBef>
              <a:spcAft>
                <a:spcPts val="0"/>
              </a:spcAft>
            </a:pPr>
            <a:r>
              <a:rPr lang="en-US" dirty="0" smtClean="0"/>
              <a:t>The investigator will provide direction.  They will likely want the alleged victim to be assessed at an emergency room, preferably one that has a sexual assault nurse examiner (S.A.N.E.), and will want to examine clothing and other evidence.  </a:t>
            </a:r>
            <a:r>
              <a:rPr lang="en-US" dirty="0" smtClean="0">
                <a:solidFill>
                  <a:srgbClr val="339966"/>
                </a:solidFill>
              </a:rPr>
              <a:t>We have included a list of designated S.A.N.E. sites at the end of this PowerPoint for reference. </a:t>
            </a:r>
            <a:endParaRPr lang="en-US" dirty="0">
              <a:solidFill>
                <a:srgbClr val="339966"/>
              </a:solidFill>
            </a:endParaRPr>
          </a:p>
        </p:txBody>
      </p:sp>
    </p:spTree>
    <p:extLst>
      <p:ext uri="{BB962C8B-B14F-4D97-AF65-F5344CB8AC3E}">
        <p14:creationId xmlns:p14="http://schemas.microsoft.com/office/powerpoint/2010/main" val="35231731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746946"/>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An example - Pat</a:t>
            </a:r>
            <a:endParaRPr lang="en-US" sz="3800" dirty="0">
              <a:solidFill>
                <a:srgbClr val="339966"/>
              </a:solidFill>
            </a:endParaRPr>
          </a:p>
        </p:txBody>
      </p:sp>
      <p:sp>
        <p:nvSpPr>
          <p:cNvPr id="3" name="Text Placeholder 2"/>
          <p:cNvSpPr>
            <a:spLocks noGrp="1"/>
          </p:cNvSpPr>
          <p:nvPr>
            <p:ph type="body" idx="1"/>
          </p:nvPr>
        </p:nvSpPr>
        <p:spPr>
          <a:xfrm>
            <a:off x="228600" y="1676400"/>
            <a:ext cx="8610600" cy="4724400"/>
          </a:xfrm>
        </p:spPr>
        <p:txBody>
          <a:bodyPr>
            <a:noAutofit/>
          </a:bodyPr>
          <a:lstStyle/>
          <a:p>
            <a:pPr algn="l"/>
            <a:r>
              <a:rPr lang="en-US" sz="2400" i="1" dirty="0" smtClean="0"/>
              <a:t>An individual, Pat, has a history of telling stories about people which are not true. She may be angry with someone and will tell a story with the intent to get them into trouble. One day she asks to speak to the program manager at her day program.  She appears to be upset, and is crying while she is talking. That is not usual for her.  She has been keeping to herself all day, which is very unusual.   Pat says that a staff at her group home came into her bedroom at night and put his hands on her breasts.  He told her not to tell anybody or she would get into trouble because nobody would believe her anyway.</a:t>
            </a:r>
          </a:p>
          <a:p>
            <a:pPr algn="l"/>
            <a:endParaRPr lang="en-US" sz="1000" i="1" dirty="0"/>
          </a:p>
        </p:txBody>
      </p:sp>
    </p:spTree>
    <p:extLst>
      <p:ext uri="{BB962C8B-B14F-4D97-AF65-F5344CB8AC3E}">
        <p14:creationId xmlns:p14="http://schemas.microsoft.com/office/powerpoint/2010/main" val="33755559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746946"/>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Is this reportable?</a:t>
            </a:r>
            <a:endParaRPr lang="en-US" sz="3800" dirty="0">
              <a:solidFill>
                <a:srgbClr val="339966"/>
              </a:solidFill>
            </a:endParaRPr>
          </a:p>
        </p:txBody>
      </p:sp>
      <p:sp>
        <p:nvSpPr>
          <p:cNvPr id="3" name="Text Placeholder 2"/>
          <p:cNvSpPr>
            <a:spLocks noGrp="1"/>
          </p:cNvSpPr>
          <p:nvPr>
            <p:ph type="body" idx="1"/>
          </p:nvPr>
        </p:nvSpPr>
        <p:spPr>
          <a:xfrm>
            <a:off x="304800" y="1524000"/>
            <a:ext cx="8610600" cy="4648200"/>
          </a:xfrm>
        </p:spPr>
        <p:txBody>
          <a:bodyPr>
            <a:noAutofit/>
          </a:bodyPr>
          <a:lstStyle/>
          <a:p>
            <a:pPr algn="l"/>
            <a:endParaRPr lang="en-US" sz="1000" i="1" dirty="0"/>
          </a:p>
          <a:p>
            <a:pPr algn="l"/>
            <a:r>
              <a:rPr lang="en-US" sz="2800" dirty="0" smtClean="0"/>
              <a:t>Even though Pat can be an </a:t>
            </a:r>
            <a:r>
              <a:rPr lang="en-US" sz="2800" dirty="0" smtClean="0">
                <a:solidFill>
                  <a:schemeClr val="tx1"/>
                </a:solidFill>
              </a:rPr>
              <a:t>unreliable reporter </a:t>
            </a:r>
            <a:r>
              <a:rPr lang="en-US" sz="2800" dirty="0" smtClean="0"/>
              <a:t>at times, staff can’t completely disregard everything that she says. Pat appeared to be genuinely upset, so there is a </a:t>
            </a:r>
            <a:r>
              <a:rPr lang="en-US" sz="2800" dirty="0" smtClean="0">
                <a:solidFill>
                  <a:srgbClr val="C00000"/>
                </a:solidFill>
              </a:rPr>
              <a:t>reasonable cause to believe </a:t>
            </a:r>
            <a:r>
              <a:rPr lang="en-US" sz="2800" dirty="0" smtClean="0"/>
              <a:t>that something may have happened, and it should be reported</a:t>
            </a:r>
            <a:r>
              <a:rPr lang="en-US" sz="2200" dirty="0" smtClean="0"/>
              <a:t>. </a:t>
            </a:r>
            <a:endParaRPr lang="en-US" sz="2200" dirty="0"/>
          </a:p>
        </p:txBody>
      </p:sp>
    </p:spTree>
    <p:extLst>
      <p:ext uri="{BB962C8B-B14F-4D97-AF65-F5344CB8AC3E}">
        <p14:creationId xmlns:p14="http://schemas.microsoft.com/office/powerpoint/2010/main" val="1693619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620000" cy="11430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Why does this happen so often?</a:t>
            </a:r>
            <a:r>
              <a:rPr lang="en-US" sz="3800" dirty="0" smtClean="0">
                <a:solidFill>
                  <a:srgbClr val="C00000"/>
                </a:solidFill>
              </a:rPr>
              <a:t/>
            </a:r>
            <a:br>
              <a:rPr lang="en-US" sz="3800" dirty="0" smtClean="0">
                <a:solidFill>
                  <a:srgbClr val="C00000"/>
                </a:solidFill>
              </a:rPr>
            </a:br>
            <a:endParaRPr lang="en-US" sz="3800" dirty="0">
              <a:solidFill>
                <a:srgbClr val="C00000"/>
              </a:solidFill>
            </a:endParaRPr>
          </a:p>
        </p:txBody>
      </p:sp>
      <p:sp>
        <p:nvSpPr>
          <p:cNvPr id="3" name="Content Placeholder 2"/>
          <p:cNvSpPr>
            <a:spLocks noGrp="1"/>
          </p:cNvSpPr>
          <p:nvPr>
            <p:ph sz="quarter" idx="13"/>
          </p:nvPr>
        </p:nvSpPr>
        <p:spPr>
          <a:xfrm>
            <a:off x="457200" y="1600200"/>
            <a:ext cx="8153400" cy="4419600"/>
          </a:xfrm>
        </p:spPr>
        <p:txBody>
          <a:bodyPr>
            <a:noAutofit/>
          </a:bodyPr>
          <a:lstStyle/>
          <a:p>
            <a:pPr>
              <a:spcAft>
                <a:spcPts val="1200"/>
              </a:spcAft>
              <a:buFont typeface="Arial" panose="020B0604020202020204" pitchFamily="34" charset="0"/>
              <a:buChar char="•"/>
            </a:pPr>
            <a:r>
              <a:rPr lang="en-US" sz="2400" dirty="0" smtClean="0"/>
              <a:t>Some individuals may </a:t>
            </a:r>
            <a:r>
              <a:rPr lang="en-US" sz="2400" dirty="0" smtClean="0">
                <a:solidFill>
                  <a:srgbClr val="C00000"/>
                </a:solidFill>
              </a:rPr>
              <a:t>not be able to defend themselves </a:t>
            </a:r>
            <a:r>
              <a:rPr lang="en-US" sz="2400" dirty="0" smtClean="0"/>
              <a:t>against abuse, neglect and mistreatment.</a:t>
            </a:r>
          </a:p>
          <a:p>
            <a:pPr>
              <a:spcAft>
                <a:spcPts val="1200"/>
              </a:spcAft>
              <a:buFont typeface="Arial" panose="020B0604020202020204" pitchFamily="34" charset="0"/>
              <a:buChar char="•"/>
            </a:pPr>
            <a:r>
              <a:rPr lang="en-US" sz="2400" dirty="0" smtClean="0"/>
              <a:t>Many </a:t>
            </a:r>
            <a:r>
              <a:rPr lang="en-US" sz="2400" dirty="0" smtClean="0">
                <a:solidFill>
                  <a:srgbClr val="C00000"/>
                </a:solidFill>
              </a:rPr>
              <a:t>cannot speak up </a:t>
            </a:r>
            <a:r>
              <a:rPr lang="en-US" sz="2400" dirty="0" smtClean="0"/>
              <a:t>to report that they have been abused, neglected or mistreated. </a:t>
            </a:r>
            <a:r>
              <a:rPr lang="en-US" sz="2400" dirty="0"/>
              <a:t>Even when they do make </a:t>
            </a:r>
            <a:r>
              <a:rPr lang="en-US" sz="2400" dirty="0" smtClean="0"/>
              <a:t>reports, </a:t>
            </a:r>
            <a:r>
              <a:rPr lang="en-US" sz="2400" dirty="0" smtClean="0">
                <a:solidFill>
                  <a:schemeClr val="tx1"/>
                </a:solidFill>
              </a:rPr>
              <a:t>they are </a:t>
            </a:r>
            <a:r>
              <a:rPr lang="en-US" sz="2400" dirty="0" smtClean="0">
                <a:solidFill>
                  <a:srgbClr val="C00000"/>
                </a:solidFill>
              </a:rPr>
              <a:t>not always believed</a:t>
            </a:r>
            <a:r>
              <a:rPr lang="en-US" sz="2400" dirty="0" smtClean="0"/>
              <a:t>.</a:t>
            </a:r>
          </a:p>
          <a:p>
            <a:pPr>
              <a:spcAft>
                <a:spcPts val="1200"/>
              </a:spcAft>
              <a:buFont typeface="Arial" panose="020B0604020202020204" pitchFamily="34" charset="0"/>
              <a:buChar char="•"/>
            </a:pPr>
            <a:r>
              <a:rPr lang="en-US" sz="2400" dirty="0"/>
              <a:t>An abusive person is usually </a:t>
            </a:r>
            <a:r>
              <a:rPr lang="en-US" sz="2400" dirty="0">
                <a:solidFill>
                  <a:srgbClr val="C00000"/>
                </a:solidFill>
              </a:rPr>
              <a:t>someone the victim knows </a:t>
            </a:r>
            <a:r>
              <a:rPr lang="en-US" sz="2400" dirty="0"/>
              <a:t>and trusts – someone with control and influence over the person with a </a:t>
            </a:r>
            <a:r>
              <a:rPr lang="en-US" sz="2400" dirty="0" smtClean="0"/>
              <a:t>disability.</a:t>
            </a:r>
          </a:p>
          <a:p>
            <a:pPr>
              <a:spcAft>
                <a:spcPts val="1200"/>
              </a:spcAft>
              <a:buFont typeface="Arial" panose="020B0604020202020204" pitchFamily="34" charset="0"/>
              <a:buChar char="•"/>
            </a:pPr>
            <a:r>
              <a:rPr lang="en-US" sz="2400" dirty="0"/>
              <a:t>Persons with disabilities are often </a:t>
            </a:r>
            <a:r>
              <a:rPr lang="en-US" sz="2400" dirty="0">
                <a:solidFill>
                  <a:srgbClr val="C00000"/>
                </a:solidFill>
              </a:rPr>
              <a:t>taught to be compliant </a:t>
            </a:r>
            <a:r>
              <a:rPr lang="en-US" sz="2400" dirty="0"/>
              <a:t>and encouraged not to question authority </a:t>
            </a:r>
            <a:r>
              <a:rPr lang="en-US" sz="2400" dirty="0" smtClean="0"/>
              <a:t>figures/caregivers. </a:t>
            </a:r>
            <a:endParaRPr lang="en-US" sz="2400" dirty="0"/>
          </a:p>
        </p:txBody>
      </p:sp>
    </p:spTree>
    <p:extLst>
      <p:ext uri="{BB962C8B-B14F-4D97-AF65-F5344CB8AC3E}">
        <p14:creationId xmlns:p14="http://schemas.microsoft.com/office/powerpoint/2010/main" val="5750898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7467600" cy="785994"/>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2400" dirty="0" smtClean="0">
                <a:ln w="1905"/>
                <a:solidFill>
                  <a:schemeClr val="bg1">
                    <a:lumMod val="50000"/>
                  </a:schemeClr>
                </a:solidFill>
                <a:effectLst>
                  <a:innerShdw blurRad="69850" dist="43180" dir="5400000">
                    <a:srgbClr val="000000">
                      <a:alpha val="65000"/>
                    </a:srgbClr>
                  </a:innerShdw>
                </a:effectLst>
              </a:rPr>
              <a:t>about</a:t>
            </a: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Financial abuse or exploitation</a:t>
            </a:r>
            <a:endParaRPr lang="en-US" sz="3800" dirty="0">
              <a:solidFill>
                <a:srgbClr val="7030A0"/>
              </a:solidFill>
            </a:endParaRPr>
          </a:p>
        </p:txBody>
      </p:sp>
      <p:sp>
        <p:nvSpPr>
          <p:cNvPr id="3" name="Text Placeholder 2"/>
          <p:cNvSpPr>
            <a:spLocks noGrp="1"/>
          </p:cNvSpPr>
          <p:nvPr>
            <p:ph type="body" idx="1"/>
          </p:nvPr>
        </p:nvSpPr>
        <p:spPr>
          <a:xfrm>
            <a:off x="457200" y="1752600"/>
            <a:ext cx="8077200" cy="4724400"/>
          </a:xfrm>
        </p:spPr>
        <p:txBody>
          <a:bodyPr>
            <a:normAutofit lnSpcReduction="10000"/>
          </a:bodyPr>
          <a:lstStyle/>
          <a:p>
            <a:pPr algn="l"/>
            <a:r>
              <a:rPr lang="en-US" sz="2600" dirty="0" smtClean="0"/>
              <a:t>The mismanagement, misappropriation, improper use, waste, fraudulent taking or taking without authorization or consent of personal funds or goods.</a:t>
            </a:r>
          </a:p>
          <a:p>
            <a:pPr algn="l"/>
            <a:r>
              <a:rPr lang="en-US" sz="2600" dirty="0" smtClean="0"/>
              <a:t>Some examples are: </a:t>
            </a:r>
          </a:p>
          <a:p>
            <a:pPr marL="342900" indent="-342900" algn="l">
              <a:buFont typeface="Arial" panose="020B0604020202020204" pitchFamily="34" charset="0"/>
              <a:buChar char="•"/>
            </a:pPr>
            <a:r>
              <a:rPr lang="en-US" sz="2600" dirty="0" smtClean="0"/>
              <a:t>A caregiver or provider takes an individual’s money </a:t>
            </a:r>
          </a:p>
          <a:p>
            <a:pPr marL="342900" indent="-342900" algn="l">
              <a:buFont typeface="Arial" panose="020B0604020202020204" pitchFamily="34" charset="0"/>
              <a:buChar char="•"/>
            </a:pPr>
            <a:r>
              <a:rPr lang="en-US" sz="2600" dirty="0" smtClean="0"/>
              <a:t>A caregiver </a:t>
            </a:r>
            <a:r>
              <a:rPr lang="en-US" sz="2600" dirty="0"/>
              <a:t>or provider uses </a:t>
            </a:r>
            <a:r>
              <a:rPr lang="en-US" sz="2600" dirty="0" smtClean="0"/>
              <a:t>an individual’s money to pay for their own expenses</a:t>
            </a:r>
          </a:p>
          <a:p>
            <a:pPr marL="342900" indent="-342900" algn="l">
              <a:buFont typeface="Arial" panose="020B0604020202020204" pitchFamily="34" charset="0"/>
              <a:buChar char="•"/>
            </a:pPr>
            <a:r>
              <a:rPr lang="en-US" sz="2600" dirty="0" smtClean="0"/>
              <a:t>A caregiver </a:t>
            </a:r>
            <a:r>
              <a:rPr lang="en-US" sz="2600" dirty="0"/>
              <a:t>or provider persuades </a:t>
            </a:r>
            <a:r>
              <a:rPr lang="en-US" sz="2600" dirty="0" smtClean="0"/>
              <a:t>an individual to give them money, to give them possessions, or to buy them something</a:t>
            </a:r>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algn="l"/>
            <a:endParaRPr lang="en-US" dirty="0"/>
          </a:p>
        </p:txBody>
      </p:sp>
    </p:spTree>
    <p:extLst>
      <p:ext uri="{BB962C8B-B14F-4D97-AF65-F5344CB8AC3E}">
        <p14:creationId xmlns:p14="http://schemas.microsoft.com/office/powerpoint/2010/main" val="31153667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53400" cy="1066800"/>
          </a:xfrm>
        </p:spPr>
        <p:txBody>
          <a:bodyPr/>
          <a:lstStyle/>
          <a:p>
            <a:pPr marL="0" indent="0" algn="ctr">
              <a:buNone/>
            </a:pPr>
            <a:r>
              <a:rPr lang="en-US" sz="2400" dirty="0" smtClean="0">
                <a:ln w="1905"/>
                <a:solidFill>
                  <a:schemeClr val="bg1">
                    <a:lumMod val="50000"/>
                  </a:schemeClr>
                </a:solidFill>
                <a:effectLst>
                  <a:innerShdw blurRad="69850" dist="43180" dir="5400000">
                    <a:srgbClr val="000000">
                      <a:alpha val="65000"/>
                    </a:srgbClr>
                  </a:innerShdw>
                </a:effectLst>
              </a:rPr>
              <a:t>some</a:t>
            </a:r>
            <a:r>
              <a:rPr lang="en-US" sz="2400" dirty="0" smtClean="0">
                <a:solidFill>
                  <a:schemeClr val="bg1">
                    <a:lumMod val="50000"/>
                  </a:schemeClr>
                </a:solidFill>
              </a:rPr>
              <a:t> </a:t>
            </a:r>
            <a:br>
              <a:rPr lang="en-US" sz="2400" dirty="0" smtClean="0">
                <a:solidFill>
                  <a:schemeClr val="bg1">
                    <a:lumMod val="50000"/>
                  </a:schemeClr>
                </a:solidFill>
              </a:rPr>
            </a:br>
            <a:r>
              <a:rPr lang="en-US" sz="3800" dirty="0">
                <a:ln w="1905"/>
                <a:solidFill>
                  <a:srgbClr val="7030A0"/>
                </a:solidFill>
                <a:effectLst>
                  <a:innerShdw blurRad="69850" dist="43180" dir="5400000">
                    <a:srgbClr val="000000">
                      <a:alpha val="65000"/>
                    </a:srgbClr>
                  </a:innerShdw>
                </a:effectLst>
              </a:rPr>
              <a:t>I</a:t>
            </a:r>
            <a:r>
              <a:rPr lang="en-US" sz="3800" dirty="0" smtClean="0">
                <a:ln w="1905"/>
                <a:solidFill>
                  <a:srgbClr val="7030A0"/>
                </a:solidFill>
                <a:effectLst>
                  <a:innerShdw blurRad="69850" dist="43180" dir="5400000">
                    <a:srgbClr val="000000">
                      <a:alpha val="65000"/>
                    </a:srgbClr>
                  </a:innerShdw>
                </a:effectLst>
              </a:rPr>
              <a:t>ndicators of financial abuse</a:t>
            </a:r>
            <a:endParaRPr lang="en-US" sz="3800" dirty="0">
              <a:solidFill>
                <a:srgbClr val="7030A0"/>
              </a:solidFill>
            </a:endParaRPr>
          </a:p>
        </p:txBody>
      </p:sp>
      <p:sp>
        <p:nvSpPr>
          <p:cNvPr id="3" name="Text Placeholder 2"/>
          <p:cNvSpPr>
            <a:spLocks noGrp="1"/>
          </p:cNvSpPr>
          <p:nvPr>
            <p:ph type="body" idx="1"/>
          </p:nvPr>
        </p:nvSpPr>
        <p:spPr>
          <a:xfrm>
            <a:off x="457200" y="1676400"/>
            <a:ext cx="8229600" cy="4721660"/>
          </a:xfrm>
        </p:spPr>
        <p:txBody>
          <a:bodyPr>
            <a:noAutofit/>
          </a:bodyPr>
          <a:lstStyle/>
          <a:p>
            <a:pPr marL="342900" indent="-342900" algn="l">
              <a:spcAft>
                <a:spcPts val="600"/>
              </a:spcAft>
              <a:buFont typeface="Arial" panose="020B0604020202020204" pitchFamily="34" charset="0"/>
              <a:buChar char="•"/>
            </a:pPr>
            <a:r>
              <a:rPr lang="en-US" sz="2800" dirty="0" smtClean="0"/>
              <a:t>Individual seems to be missing funds, money cannot be located or accounted for</a:t>
            </a:r>
            <a:endParaRPr lang="en-US" sz="2800" dirty="0"/>
          </a:p>
          <a:p>
            <a:pPr marL="342900" indent="-342900" algn="l">
              <a:spcAft>
                <a:spcPts val="600"/>
              </a:spcAft>
              <a:buFont typeface="Arial" panose="020B0604020202020204" pitchFamily="34" charset="0"/>
              <a:buChar char="•"/>
            </a:pPr>
            <a:r>
              <a:rPr lang="en-US" sz="2800" dirty="0" smtClean="0"/>
              <a:t>Individual </a:t>
            </a:r>
            <a:r>
              <a:rPr lang="en-US" sz="2800" dirty="0"/>
              <a:t>expresses concern that he/she does not have enough money for basic needs</a:t>
            </a:r>
          </a:p>
          <a:p>
            <a:pPr marL="342900" indent="-342900" algn="l">
              <a:spcAft>
                <a:spcPts val="600"/>
              </a:spcAft>
              <a:buFont typeface="Arial" panose="020B0604020202020204" pitchFamily="34" charset="0"/>
              <a:buChar char="•"/>
            </a:pPr>
            <a:r>
              <a:rPr lang="en-US" sz="2800" dirty="0" smtClean="0"/>
              <a:t>Individual appears to be pressured into making transactions or purchases by caregivers, providers or others</a:t>
            </a:r>
          </a:p>
          <a:p>
            <a:pPr marL="342900" indent="-342900" algn="l">
              <a:spcAft>
                <a:spcPts val="600"/>
              </a:spcAft>
              <a:buFont typeface="Arial" panose="020B0604020202020204" pitchFamily="34" charset="0"/>
              <a:buChar char="•"/>
            </a:pPr>
            <a:r>
              <a:rPr lang="en-US" sz="2800" dirty="0" smtClean="0"/>
              <a:t>The individual’s financial records have major discrepancies</a:t>
            </a:r>
            <a:endParaRPr lang="en-US" sz="2800" dirty="0"/>
          </a:p>
        </p:txBody>
      </p:sp>
    </p:spTree>
    <p:extLst>
      <p:ext uri="{BB962C8B-B14F-4D97-AF65-F5344CB8AC3E}">
        <p14:creationId xmlns:p14="http://schemas.microsoft.com/office/powerpoint/2010/main" val="19057399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143000"/>
            <a:ext cx="8077200" cy="5410200"/>
          </a:xfrm>
        </p:spPr>
        <p:txBody>
          <a:bodyPr>
            <a:normAutofit/>
          </a:bodyPr>
          <a:lstStyle/>
          <a:p>
            <a:pPr>
              <a:spcAft>
                <a:spcPts val="600"/>
              </a:spcAft>
            </a:pPr>
            <a:r>
              <a:rPr lang="en-US" sz="2400" dirty="0" smtClean="0"/>
              <a:t>A review of financial records and receipts could reveal financial exploitation. </a:t>
            </a:r>
            <a:r>
              <a:rPr lang="en-US" sz="2400" dirty="0"/>
              <a:t>This information could </a:t>
            </a:r>
            <a:r>
              <a:rPr lang="en-US" sz="2400" dirty="0" smtClean="0"/>
              <a:t>provide reasonable cause to believe that financial exploitation has occurred and should be reported:</a:t>
            </a:r>
          </a:p>
          <a:p>
            <a:pPr marL="342900" indent="-342900">
              <a:spcAft>
                <a:spcPts val="600"/>
              </a:spcAft>
              <a:buFont typeface="Arial" panose="020B0604020202020204" pitchFamily="34" charset="0"/>
              <a:buChar char="•"/>
            </a:pPr>
            <a:r>
              <a:rPr lang="en-US" sz="2000" dirty="0" smtClean="0">
                <a:solidFill>
                  <a:schemeClr val="tx1"/>
                </a:solidFill>
              </a:rPr>
              <a:t>A count of the actual cash that an individual has does not match up with what the records would indicate they should have</a:t>
            </a:r>
            <a:endParaRPr lang="en-US" sz="2000" dirty="0">
              <a:solidFill>
                <a:schemeClr val="tx1"/>
              </a:solidFill>
            </a:endParaRPr>
          </a:p>
          <a:p>
            <a:pPr marL="342900" indent="-342900">
              <a:spcAft>
                <a:spcPts val="600"/>
              </a:spcAft>
              <a:buFont typeface="Arial" panose="020B0604020202020204" pitchFamily="34" charset="0"/>
              <a:buChar char="•"/>
            </a:pPr>
            <a:r>
              <a:rPr lang="en-US" sz="2000" dirty="0" smtClean="0">
                <a:solidFill>
                  <a:schemeClr val="tx1"/>
                </a:solidFill>
              </a:rPr>
              <a:t>There are receipts </a:t>
            </a:r>
            <a:r>
              <a:rPr lang="en-US" sz="2000" dirty="0">
                <a:solidFill>
                  <a:schemeClr val="tx1"/>
                </a:solidFill>
              </a:rPr>
              <a:t>for items that the individual does not seem to </a:t>
            </a:r>
            <a:r>
              <a:rPr lang="en-US" sz="2000" dirty="0" smtClean="0">
                <a:solidFill>
                  <a:schemeClr val="tx1"/>
                </a:solidFill>
              </a:rPr>
              <a:t>possess</a:t>
            </a:r>
          </a:p>
          <a:p>
            <a:pPr marL="342900" indent="-342900">
              <a:spcAft>
                <a:spcPts val="600"/>
              </a:spcAft>
              <a:buFont typeface="Arial" panose="020B0604020202020204" pitchFamily="34" charset="0"/>
              <a:buChar char="•"/>
            </a:pPr>
            <a:r>
              <a:rPr lang="en-US" sz="2000" dirty="0" smtClean="0">
                <a:solidFill>
                  <a:schemeClr val="tx1"/>
                </a:solidFill>
              </a:rPr>
              <a:t>There are bank account withdrawals with no indication of what happened to the money</a:t>
            </a:r>
          </a:p>
          <a:p>
            <a:endParaRPr lang="en-US" sz="1900" dirty="0" smtClean="0">
              <a:solidFill>
                <a:schemeClr val="tx1"/>
              </a:solidFill>
            </a:endParaRPr>
          </a:p>
          <a:p>
            <a:r>
              <a:rPr lang="en-US" dirty="0"/>
              <a:t>Discrepancies in financial records could be </a:t>
            </a:r>
            <a:r>
              <a:rPr lang="en-US" dirty="0" smtClean="0"/>
              <a:t>exploitation </a:t>
            </a:r>
            <a:r>
              <a:rPr lang="en-US" dirty="0"/>
              <a:t>or </a:t>
            </a:r>
            <a:r>
              <a:rPr lang="en-US" dirty="0" smtClean="0"/>
              <a:t>just poor </a:t>
            </a:r>
            <a:r>
              <a:rPr lang="en-US" dirty="0"/>
              <a:t>record </a:t>
            </a:r>
            <a:r>
              <a:rPr lang="en-US" dirty="0" smtClean="0"/>
              <a:t>keeping. Falsification </a:t>
            </a:r>
            <a:r>
              <a:rPr lang="en-US" dirty="0"/>
              <a:t>of records would be a strong indication of </a:t>
            </a:r>
            <a:r>
              <a:rPr lang="en-US" dirty="0" smtClean="0"/>
              <a:t>exploitation.  </a:t>
            </a:r>
            <a:endParaRPr lang="en-US" dirty="0"/>
          </a:p>
          <a:p>
            <a:endParaRPr lang="en-US" dirty="0" smtClean="0"/>
          </a:p>
          <a:p>
            <a:pPr marL="342900" indent="-342900">
              <a:buFont typeface="Arial" panose="020B0604020202020204" pitchFamily="34" charset="0"/>
              <a:buChar char="•"/>
            </a:pPr>
            <a:endParaRPr lang="en-US" dirty="0" smtClean="0"/>
          </a:p>
          <a:p>
            <a:endParaRPr lang="en-US" dirty="0" smtClean="0"/>
          </a:p>
          <a:p>
            <a:pPr lvl="1" algn="l"/>
            <a:endParaRPr lang="en-US" dirty="0">
              <a:solidFill>
                <a:schemeClr val="tx1"/>
              </a:solidFill>
            </a:endParaRPr>
          </a:p>
          <a:p>
            <a:endParaRPr lang="en-US" dirty="0"/>
          </a:p>
        </p:txBody>
      </p:sp>
      <p:sp>
        <p:nvSpPr>
          <p:cNvPr id="3" name="Title 2"/>
          <p:cNvSpPr>
            <a:spLocks noGrp="1"/>
          </p:cNvSpPr>
          <p:nvPr>
            <p:ph type="ctrTitle"/>
          </p:nvPr>
        </p:nvSpPr>
        <p:spPr>
          <a:xfrm>
            <a:off x="533400" y="304801"/>
            <a:ext cx="8001000" cy="990600"/>
          </a:xfrm>
        </p:spPr>
        <p:txBody>
          <a:bodyPr/>
          <a:lstStyle/>
          <a:p>
            <a:pPr marL="182880" indent="0" algn="ctr">
              <a:buNone/>
            </a:pPr>
            <a:r>
              <a:rPr lang="en-US" sz="3800" dirty="0" smtClean="0">
                <a:ln w="1905"/>
                <a:solidFill>
                  <a:srgbClr val="7030A0"/>
                </a:solidFill>
                <a:effectLst>
                  <a:innerShdw blurRad="69850" dist="43180" dir="5400000">
                    <a:srgbClr val="000000">
                      <a:alpha val="65000"/>
                    </a:srgbClr>
                  </a:innerShdw>
                </a:effectLst>
              </a:rPr>
              <a:t>Financial records</a:t>
            </a:r>
            <a:endParaRPr lang="en-US" sz="3800" dirty="0">
              <a:solidFill>
                <a:srgbClr val="7030A0"/>
              </a:solidFill>
            </a:endParaRPr>
          </a:p>
        </p:txBody>
      </p:sp>
    </p:spTree>
    <p:extLst>
      <p:ext uri="{BB962C8B-B14F-4D97-AF65-F5344CB8AC3E}">
        <p14:creationId xmlns:p14="http://schemas.microsoft.com/office/powerpoint/2010/main" val="1755187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1000"/>
                                        <p:tgtEl>
                                          <p:spTgt spid="2">
                                            <p:txEl>
                                              <p:pRg st="5" end="5"/>
                                            </p:txEl>
                                          </p:spTgt>
                                        </p:tgtEl>
                                      </p:cBhvr>
                                    </p:animEffect>
                                    <p:anim calcmode="lin" valueType="num">
                                      <p:cBhvr>
                                        <p:cTn id="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924800" cy="7620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An example - Ed</a:t>
            </a:r>
            <a:endParaRPr lang="en-US" sz="3800" dirty="0">
              <a:solidFill>
                <a:srgbClr val="339966"/>
              </a:solidFill>
            </a:endParaRPr>
          </a:p>
        </p:txBody>
      </p:sp>
      <p:sp>
        <p:nvSpPr>
          <p:cNvPr id="3" name="Text Placeholder 2"/>
          <p:cNvSpPr>
            <a:spLocks noGrp="1"/>
          </p:cNvSpPr>
          <p:nvPr>
            <p:ph type="body" idx="1"/>
          </p:nvPr>
        </p:nvSpPr>
        <p:spPr>
          <a:xfrm>
            <a:off x="381000" y="1371600"/>
            <a:ext cx="8382000" cy="5105400"/>
          </a:xfrm>
        </p:spPr>
        <p:txBody>
          <a:bodyPr>
            <a:normAutofit/>
          </a:bodyPr>
          <a:lstStyle/>
          <a:p>
            <a:pPr algn="l">
              <a:spcBef>
                <a:spcPts val="600"/>
              </a:spcBef>
            </a:pPr>
            <a:r>
              <a:rPr lang="en-US" sz="2800" i="1" dirty="0" smtClean="0"/>
              <a:t>A staff member at a community residence is reviewing the financial records of one of the people who live in the home, Ed.  She was surprised to see a receipt for children’s clothing in the amount of $150. </a:t>
            </a:r>
            <a:r>
              <a:rPr lang="en-US" sz="2800" i="1" dirty="0"/>
              <a:t> </a:t>
            </a:r>
            <a:r>
              <a:rPr lang="en-US" sz="2800" i="1" dirty="0" smtClean="0"/>
              <a:t>It was entered by her co-worker, Carol.  When Carol was asked about this, she said that Ed had insisted on buying birthday gifts for her children.  </a:t>
            </a:r>
          </a:p>
        </p:txBody>
      </p:sp>
    </p:spTree>
    <p:extLst>
      <p:ext uri="{BB962C8B-B14F-4D97-AF65-F5344CB8AC3E}">
        <p14:creationId xmlns:p14="http://schemas.microsoft.com/office/powerpoint/2010/main" val="23933575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924800" cy="762000"/>
          </a:xfrm>
        </p:spPr>
        <p:txBody>
          <a:bodyPr/>
          <a:lstStyle/>
          <a:p>
            <a:pPr marL="0" indent="0" algn="ctr">
              <a:buNone/>
            </a:pPr>
            <a:r>
              <a:rPr lang="en-US" sz="3800" dirty="0" smtClean="0">
                <a:ln w="1905"/>
                <a:solidFill>
                  <a:srgbClr val="339966"/>
                </a:solidFill>
                <a:effectLst>
                  <a:innerShdw blurRad="69850" dist="43180" dir="5400000">
                    <a:srgbClr val="000000">
                      <a:alpha val="65000"/>
                    </a:srgbClr>
                  </a:innerShdw>
                </a:effectLst>
              </a:rPr>
              <a:t>Is this financial exploitation?</a:t>
            </a:r>
            <a:endParaRPr lang="en-US" sz="3800" dirty="0">
              <a:solidFill>
                <a:srgbClr val="339966"/>
              </a:solidFill>
            </a:endParaRPr>
          </a:p>
        </p:txBody>
      </p:sp>
      <p:sp>
        <p:nvSpPr>
          <p:cNvPr id="3" name="Text Placeholder 2"/>
          <p:cNvSpPr>
            <a:spLocks noGrp="1"/>
          </p:cNvSpPr>
          <p:nvPr>
            <p:ph type="body" idx="1"/>
          </p:nvPr>
        </p:nvSpPr>
        <p:spPr>
          <a:xfrm>
            <a:off x="381000" y="1143000"/>
            <a:ext cx="8382000" cy="5105400"/>
          </a:xfrm>
        </p:spPr>
        <p:txBody>
          <a:bodyPr>
            <a:normAutofit lnSpcReduction="10000"/>
          </a:bodyPr>
          <a:lstStyle/>
          <a:p>
            <a:pPr algn="l">
              <a:spcBef>
                <a:spcPts val="600"/>
              </a:spcBef>
            </a:pPr>
            <a:r>
              <a:rPr lang="en-US" sz="2800" b="1" i="1" dirty="0" smtClean="0">
                <a:solidFill>
                  <a:srgbClr val="339966"/>
                </a:solidFill>
              </a:rPr>
              <a:t>Let’s </a:t>
            </a:r>
            <a:r>
              <a:rPr lang="en-US" sz="2800" b="1" i="1" dirty="0">
                <a:solidFill>
                  <a:srgbClr val="339966"/>
                </a:solidFill>
              </a:rPr>
              <a:t>look at two situations:</a:t>
            </a:r>
          </a:p>
          <a:p>
            <a:pPr algn="l">
              <a:spcBef>
                <a:spcPts val="600"/>
              </a:spcBef>
            </a:pPr>
            <a:endParaRPr lang="en-US" sz="1000" i="1" dirty="0" smtClean="0"/>
          </a:p>
          <a:p>
            <a:pPr marL="457200" indent="-457200" algn="l">
              <a:spcBef>
                <a:spcPts val="600"/>
              </a:spcBef>
              <a:buFont typeface="+mj-lt"/>
              <a:buAutoNum type="arabicPeriod"/>
            </a:pPr>
            <a:r>
              <a:rPr lang="en-US" sz="2800" i="1" dirty="0" smtClean="0"/>
              <a:t>When questioned, Ed didn’t know anything about it.</a:t>
            </a:r>
          </a:p>
          <a:p>
            <a:pPr marL="800100" lvl="1" indent="-342900">
              <a:spcBef>
                <a:spcPts val="600"/>
              </a:spcBef>
              <a:buFont typeface="Arial" panose="020B0604020202020204" pitchFamily="34" charset="0"/>
              <a:buChar char="•"/>
            </a:pPr>
            <a:r>
              <a:rPr lang="en-US" sz="2400" dirty="0" smtClean="0">
                <a:solidFill>
                  <a:schemeClr val="tx1"/>
                </a:solidFill>
              </a:rPr>
              <a:t>This is financial exploitation.  Carol used Ed’s money for her own benefit.   </a:t>
            </a:r>
          </a:p>
          <a:p>
            <a:pPr marL="457200" indent="-457200" algn="l">
              <a:spcBef>
                <a:spcPts val="600"/>
              </a:spcBef>
              <a:buFont typeface="+mj-lt"/>
              <a:buAutoNum type="arabicPeriod"/>
            </a:pPr>
            <a:r>
              <a:rPr lang="en-US" sz="2800" dirty="0" smtClean="0"/>
              <a:t> </a:t>
            </a:r>
            <a:r>
              <a:rPr lang="en-US" sz="2800" i="1" dirty="0" smtClean="0"/>
              <a:t>When questioned, Ed said that Carol asked him to buy the gifts</a:t>
            </a:r>
            <a:r>
              <a:rPr lang="en-US" sz="2800" dirty="0" smtClean="0"/>
              <a:t>.</a:t>
            </a:r>
          </a:p>
          <a:p>
            <a:pPr marL="914400" lvl="1" indent="-457200">
              <a:spcBef>
                <a:spcPts val="600"/>
              </a:spcBef>
              <a:buFont typeface="Arial" panose="020B0604020202020204" pitchFamily="34" charset="0"/>
              <a:buChar char="•"/>
            </a:pPr>
            <a:r>
              <a:rPr lang="en-US" sz="2400" dirty="0" smtClean="0">
                <a:solidFill>
                  <a:schemeClr val="tx1"/>
                </a:solidFill>
              </a:rPr>
              <a:t>This is financial exploitation as well.  Since Carol is a staff member, she cannot ask Ed to spend his money on her children.  This would be considered to be coercion, as Ed may feel pressured to go along with what staff want him to do.</a:t>
            </a:r>
            <a:endParaRPr lang="en-US" sz="2400" dirty="0">
              <a:solidFill>
                <a:schemeClr val="tx1"/>
              </a:solidFill>
            </a:endParaRPr>
          </a:p>
        </p:txBody>
      </p:sp>
    </p:spTree>
    <p:extLst>
      <p:ext uri="{BB962C8B-B14F-4D97-AF65-F5344CB8AC3E}">
        <p14:creationId xmlns:p14="http://schemas.microsoft.com/office/powerpoint/2010/main" val="2064078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91400" cy="6096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Reluctant reporters</a:t>
            </a:r>
            <a:endParaRPr lang="en-US" sz="3800" dirty="0">
              <a:solidFill>
                <a:srgbClr val="7030A0"/>
              </a:solidFill>
            </a:endParaRPr>
          </a:p>
        </p:txBody>
      </p:sp>
      <p:sp>
        <p:nvSpPr>
          <p:cNvPr id="3" name="Text Placeholder 2"/>
          <p:cNvSpPr>
            <a:spLocks noGrp="1"/>
          </p:cNvSpPr>
          <p:nvPr>
            <p:ph type="body" idx="1"/>
          </p:nvPr>
        </p:nvSpPr>
        <p:spPr>
          <a:xfrm>
            <a:off x="457200" y="1143000"/>
            <a:ext cx="8229600" cy="5334000"/>
          </a:xfrm>
        </p:spPr>
        <p:txBody>
          <a:bodyPr>
            <a:normAutofit fontScale="92500"/>
          </a:bodyPr>
          <a:lstStyle/>
          <a:p>
            <a:pPr algn="l"/>
            <a:r>
              <a:rPr lang="en-US" sz="2800" dirty="0" smtClean="0"/>
              <a:t>Sometimes mandated reporters are hesitant to report instances of abuse, neglect or mistreatment.  </a:t>
            </a:r>
            <a:endParaRPr lang="en-US" sz="2800" dirty="0"/>
          </a:p>
          <a:p>
            <a:pPr marL="342900" indent="-342900" algn="l">
              <a:spcAft>
                <a:spcPts val="600"/>
              </a:spcAft>
              <a:buFont typeface="Arial" panose="020B0604020202020204" pitchFamily="34" charset="0"/>
              <a:buChar char="•"/>
            </a:pPr>
            <a:r>
              <a:rPr lang="en-US" sz="2800" dirty="0" smtClean="0"/>
              <a:t>It can be difficult to report on a coworker or supervisor.  These are people who you know and like and who you work with every day. </a:t>
            </a:r>
          </a:p>
          <a:p>
            <a:pPr algn="l">
              <a:spcAft>
                <a:spcPts val="600"/>
              </a:spcAft>
            </a:pPr>
            <a:r>
              <a:rPr lang="en-US" sz="2800" b="1" i="1" dirty="0" smtClean="0">
                <a:solidFill>
                  <a:srgbClr val="339966"/>
                </a:solidFill>
              </a:rPr>
              <a:t>“I cannot believe that they would do a thing like that.  There must be some mistake”</a:t>
            </a:r>
          </a:p>
          <a:p>
            <a:pPr marL="800100" lvl="1" indent="-342900">
              <a:spcAft>
                <a:spcPts val="600"/>
              </a:spcAft>
              <a:buFont typeface="Wingdings" panose="05000000000000000000" pitchFamily="2" charset="2"/>
              <a:buChar char="ü"/>
            </a:pPr>
            <a:r>
              <a:rPr lang="en-US" sz="2400" i="1" dirty="0" smtClean="0">
                <a:solidFill>
                  <a:schemeClr val="tx1"/>
                </a:solidFill>
              </a:rPr>
              <a:t>People are complicated, with good and bad qualities. </a:t>
            </a:r>
          </a:p>
          <a:p>
            <a:pPr marL="800100" lvl="1" indent="-342900">
              <a:spcAft>
                <a:spcPts val="600"/>
              </a:spcAft>
              <a:buFont typeface="Wingdings" panose="05000000000000000000" pitchFamily="2" charset="2"/>
              <a:buChar char="ü"/>
            </a:pPr>
            <a:r>
              <a:rPr lang="en-US" sz="2400" i="1" dirty="0" smtClean="0">
                <a:solidFill>
                  <a:schemeClr val="tx1"/>
                </a:solidFill>
              </a:rPr>
              <a:t>You cannot know for certain what others are capable of doing.</a:t>
            </a:r>
          </a:p>
          <a:p>
            <a:pPr marL="800100" lvl="1" indent="-342900">
              <a:spcAft>
                <a:spcPts val="600"/>
              </a:spcAft>
              <a:buFont typeface="Wingdings" panose="05000000000000000000" pitchFamily="2" charset="2"/>
              <a:buChar char="ü"/>
            </a:pPr>
            <a:r>
              <a:rPr lang="en-US" sz="2400" i="1" dirty="0" smtClean="0">
                <a:solidFill>
                  <a:schemeClr val="tx1"/>
                </a:solidFill>
              </a:rPr>
              <a:t> Sometimes good people make mistakes and do the wrong thing.  </a:t>
            </a:r>
          </a:p>
          <a:p>
            <a:pPr lvl="1"/>
            <a:endParaRPr lang="en-US" i="1" dirty="0" smtClean="0">
              <a:solidFill>
                <a:schemeClr val="tx1"/>
              </a:solidFill>
            </a:endParaRPr>
          </a:p>
          <a:p>
            <a:pPr lvl="1"/>
            <a:endParaRPr lang="en-US" i="1" dirty="0" smtClean="0">
              <a:solidFill>
                <a:schemeClr val="tx1"/>
              </a:solidFill>
            </a:endParaRPr>
          </a:p>
          <a:p>
            <a:pPr marL="800100" lvl="1" indent="-342900">
              <a:buFont typeface="Wingdings" panose="05000000000000000000" pitchFamily="2" charset="2"/>
              <a:buChar char="ü"/>
            </a:pPr>
            <a:endParaRPr lang="en-US" i="1" dirty="0" smtClean="0">
              <a:solidFill>
                <a:schemeClr val="tx1"/>
              </a:solidFill>
            </a:endParaRPr>
          </a:p>
        </p:txBody>
      </p:sp>
    </p:spTree>
    <p:extLst>
      <p:ext uri="{BB962C8B-B14F-4D97-AF65-F5344CB8AC3E}">
        <p14:creationId xmlns:p14="http://schemas.microsoft.com/office/powerpoint/2010/main" val="20777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239000" cy="6858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Reluctant </a:t>
            </a:r>
            <a:r>
              <a:rPr lang="en-US" sz="3800" dirty="0">
                <a:ln w="1905"/>
                <a:solidFill>
                  <a:srgbClr val="7030A0"/>
                </a:solidFill>
                <a:effectLst>
                  <a:innerShdw blurRad="69850" dist="43180" dir="5400000">
                    <a:srgbClr val="000000">
                      <a:alpha val="65000"/>
                    </a:srgbClr>
                  </a:innerShdw>
                </a:effectLst>
              </a:rPr>
              <a:t>reporters</a:t>
            </a:r>
            <a:endParaRPr lang="en-US" sz="3800" dirty="0">
              <a:solidFill>
                <a:srgbClr val="7030A0"/>
              </a:solidFill>
            </a:endParaRPr>
          </a:p>
        </p:txBody>
      </p:sp>
      <p:sp>
        <p:nvSpPr>
          <p:cNvPr id="3" name="Text Placeholder 2"/>
          <p:cNvSpPr>
            <a:spLocks noGrp="1"/>
          </p:cNvSpPr>
          <p:nvPr>
            <p:ph type="body" idx="1"/>
          </p:nvPr>
        </p:nvSpPr>
        <p:spPr>
          <a:xfrm>
            <a:off x="457200" y="1371600"/>
            <a:ext cx="8153400" cy="5029200"/>
          </a:xfrm>
        </p:spPr>
        <p:txBody>
          <a:bodyPr>
            <a:noAutofit/>
          </a:bodyPr>
          <a:lstStyle/>
          <a:p>
            <a:pPr marL="0" lvl="1">
              <a:spcAft>
                <a:spcPts val="600"/>
              </a:spcAft>
            </a:pPr>
            <a:r>
              <a:rPr lang="en-US" sz="2000" b="1" i="1" dirty="0" smtClean="0">
                <a:solidFill>
                  <a:srgbClr val="339966"/>
                </a:solidFill>
              </a:rPr>
              <a:t>“I Don’t </a:t>
            </a:r>
            <a:r>
              <a:rPr lang="en-US" sz="2000" b="1" i="1" dirty="0">
                <a:solidFill>
                  <a:srgbClr val="339966"/>
                </a:solidFill>
              </a:rPr>
              <a:t>want to get my co-worker/supervisor </a:t>
            </a:r>
            <a:r>
              <a:rPr lang="en-US" sz="2000" b="1" i="1" dirty="0" smtClean="0">
                <a:solidFill>
                  <a:srgbClr val="339966"/>
                </a:solidFill>
              </a:rPr>
              <a:t>in trouble”</a:t>
            </a:r>
          </a:p>
          <a:p>
            <a:pPr marL="285750" lvl="1" indent="-285750">
              <a:spcAft>
                <a:spcPts val="600"/>
              </a:spcAft>
              <a:buFont typeface="Arial" panose="020B0604020202020204" pitchFamily="34" charset="0"/>
              <a:buChar char="•"/>
            </a:pPr>
            <a:r>
              <a:rPr lang="en-US" sz="2000" dirty="0" smtClean="0">
                <a:solidFill>
                  <a:schemeClr val="tx1"/>
                </a:solidFill>
              </a:rPr>
              <a:t>They are responsible for their own behavior and for the consequences of that behavior.</a:t>
            </a:r>
            <a:endParaRPr lang="en-US" sz="2000" dirty="0">
              <a:solidFill>
                <a:schemeClr val="tx1"/>
              </a:solidFill>
            </a:endParaRPr>
          </a:p>
          <a:p>
            <a:pPr marL="0" lvl="1">
              <a:spcAft>
                <a:spcPts val="600"/>
              </a:spcAft>
            </a:pPr>
            <a:r>
              <a:rPr lang="en-US" sz="2000" b="1" i="1" dirty="0" smtClean="0">
                <a:solidFill>
                  <a:srgbClr val="339966"/>
                </a:solidFill>
              </a:rPr>
              <a:t>“I </a:t>
            </a:r>
            <a:r>
              <a:rPr lang="en-US" sz="2000" b="1" i="1" dirty="0">
                <a:solidFill>
                  <a:srgbClr val="339966"/>
                </a:solidFill>
              </a:rPr>
              <a:t>am not certain that this rises to the threshold of </a:t>
            </a:r>
            <a:r>
              <a:rPr lang="en-US" sz="2000" b="1" i="1" dirty="0" smtClean="0">
                <a:solidFill>
                  <a:srgbClr val="339966"/>
                </a:solidFill>
              </a:rPr>
              <a:t>abuse/neglect”</a:t>
            </a:r>
          </a:p>
          <a:p>
            <a:pPr marL="285750" lvl="1" indent="-285750">
              <a:spcAft>
                <a:spcPts val="600"/>
              </a:spcAft>
              <a:buFont typeface="Arial" panose="020B0604020202020204" pitchFamily="34" charset="0"/>
              <a:buChar char="•"/>
            </a:pPr>
            <a:r>
              <a:rPr lang="en-US" sz="2000" dirty="0" smtClean="0">
                <a:solidFill>
                  <a:schemeClr val="tx1"/>
                </a:solidFill>
              </a:rPr>
              <a:t>Maybe it does and maybe it doesn’t.  If you are having difficulty in determining whether facts known to you provide a reasonable cause to believe a reportable condition exists, report the incident to DPPC and let the investigator determine that.</a:t>
            </a:r>
            <a:endParaRPr lang="en-US" sz="2000" i="1" dirty="0">
              <a:solidFill>
                <a:schemeClr val="tx1"/>
              </a:solidFill>
            </a:endParaRPr>
          </a:p>
          <a:p>
            <a:pPr marL="0" lvl="1">
              <a:spcAft>
                <a:spcPts val="600"/>
              </a:spcAft>
            </a:pPr>
            <a:r>
              <a:rPr lang="en-US" sz="2000" b="1" i="1" dirty="0" smtClean="0">
                <a:solidFill>
                  <a:srgbClr val="339966"/>
                </a:solidFill>
              </a:rPr>
              <a:t>“The culture </a:t>
            </a:r>
            <a:r>
              <a:rPr lang="en-US" sz="2000" b="1" i="1" dirty="0">
                <a:solidFill>
                  <a:srgbClr val="339966"/>
                </a:solidFill>
              </a:rPr>
              <a:t>of </a:t>
            </a:r>
            <a:r>
              <a:rPr lang="en-US" sz="2000" b="1" i="1" dirty="0" smtClean="0">
                <a:solidFill>
                  <a:srgbClr val="339966"/>
                </a:solidFill>
              </a:rPr>
              <a:t>my </a:t>
            </a:r>
            <a:r>
              <a:rPr lang="en-US" sz="2000" b="1" i="1" dirty="0">
                <a:solidFill>
                  <a:srgbClr val="339966"/>
                </a:solidFill>
              </a:rPr>
              <a:t>workplace seems to permit this </a:t>
            </a:r>
            <a:r>
              <a:rPr lang="en-US" sz="2000" b="1" i="1" dirty="0" smtClean="0">
                <a:solidFill>
                  <a:srgbClr val="339966"/>
                </a:solidFill>
              </a:rPr>
              <a:t>behavior; we don’t talk to outsiders, what </a:t>
            </a:r>
            <a:r>
              <a:rPr lang="en-US" sz="2000" b="1" i="1" dirty="0">
                <a:solidFill>
                  <a:srgbClr val="339966"/>
                </a:solidFill>
              </a:rPr>
              <a:t>happens in Vegas</a:t>
            </a:r>
            <a:r>
              <a:rPr lang="en-US" sz="2000" b="1" i="1" dirty="0" smtClean="0">
                <a:solidFill>
                  <a:srgbClr val="339966"/>
                </a:solidFill>
              </a:rPr>
              <a:t>…”</a:t>
            </a:r>
            <a:endParaRPr lang="en-US" sz="2000" b="1" i="1" dirty="0">
              <a:solidFill>
                <a:srgbClr val="339966"/>
              </a:solidFill>
            </a:endParaRPr>
          </a:p>
          <a:p>
            <a:pPr marL="342900" indent="-342900" algn="l">
              <a:spcAft>
                <a:spcPts val="600"/>
              </a:spcAft>
              <a:buFont typeface="Arial" panose="020B0604020202020204" pitchFamily="34" charset="0"/>
              <a:buChar char="•"/>
            </a:pPr>
            <a:r>
              <a:rPr lang="en-US" dirty="0" smtClean="0"/>
              <a:t>That “culture of secrecy” cannot apply to covering up the abuse or mistreatment of vulnerable individuals . Don’t be wrongly influenced by others when you know what the right thing is. </a:t>
            </a:r>
            <a:endParaRPr lang="en-US" dirty="0"/>
          </a:p>
        </p:txBody>
      </p:sp>
    </p:spTree>
    <p:extLst>
      <p:ext uri="{BB962C8B-B14F-4D97-AF65-F5344CB8AC3E}">
        <p14:creationId xmlns:p14="http://schemas.microsoft.com/office/powerpoint/2010/main" val="75750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6858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Reluctant </a:t>
            </a:r>
            <a:r>
              <a:rPr lang="en-US" sz="3800" dirty="0">
                <a:ln w="1905"/>
                <a:solidFill>
                  <a:srgbClr val="7030A0"/>
                </a:solidFill>
                <a:effectLst>
                  <a:innerShdw blurRad="69850" dist="43180" dir="5400000">
                    <a:srgbClr val="000000">
                      <a:alpha val="65000"/>
                    </a:srgbClr>
                  </a:innerShdw>
                </a:effectLst>
              </a:rPr>
              <a:t>reporters</a:t>
            </a:r>
            <a:endParaRPr lang="en-US" sz="3800" dirty="0">
              <a:solidFill>
                <a:srgbClr val="7030A0"/>
              </a:solidFill>
            </a:endParaRPr>
          </a:p>
        </p:txBody>
      </p:sp>
      <p:sp>
        <p:nvSpPr>
          <p:cNvPr id="3" name="Text Placeholder 2"/>
          <p:cNvSpPr>
            <a:spLocks noGrp="1"/>
          </p:cNvSpPr>
          <p:nvPr>
            <p:ph type="body" idx="1"/>
          </p:nvPr>
        </p:nvSpPr>
        <p:spPr>
          <a:xfrm>
            <a:off x="381000" y="1295400"/>
            <a:ext cx="8229600" cy="5029200"/>
          </a:xfrm>
        </p:spPr>
        <p:txBody>
          <a:bodyPr/>
          <a:lstStyle/>
          <a:p>
            <a:pPr marL="0" lvl="1">
              <a:spcAft>
                <a:spcPts val="1200"/>
              </a:spcAft>
            </a:pPr>
            <a:r>
              <a:rPr lang="en-US" sz="2400" b="1" i="1" dirty="0" smtClean="0">
                <a:solidFill>
                  <a:srgbClr val="339966"/>
                </a:solidFill>
              </a:rPr>
              <a:t>“My boss won’t be happy if I report this, I am afraid I will get into trouble”</a:t>
            </a:r>
          </a:p>
          <a:p>
            <a:pPr marL="285750" lvl="1" indent="-285750">
              <a:spcAft>
                <a:spcPts val="1200"/>
              </a:spcAft>
              <a:buFont typeface="Arial" panose="020B0604020202020204" pitchFamily="34" charset="0"/>
              <a:buChar char="•"/>
            </a:pPr>
            <a:r>
              <a:rPr lang="en-US" sz="2400" i="1" dirty="0" smtClean="0">
                <a:solidFill>
                  <a:schemeClr val="tx1"/>
                </a:solidFill>
              </a:rPr>
              <a:t> </a:t>
            </a:r>
            <a:r>
              <a:rPr lang="en-US" sz="2400" dirty="0">
                <a:solidFill>
                  <a:schemeClr val="tx1"/>
                </a:solidFill>
              </a:rPr>
              <a:t>Y</a:t>
            </a:r>
            <a:r>
              <a:rPr lang="en-US" sz="2400" dirty="0" smtClean="0">
                <a:solidFill>
                  <a:schemeClr val="tx1"/>
                </a:solidFill>
              </a:rPr>
              <a:t>ou are protected from retaliation by the law</a:t>
            </a:r>
            <a:endParaRPr lang="en-US" sz="2400" i="1" dirty="0">
              <a:solidFill>
                <a:schemeClr val="tx1"/>
              </a:solidFill>
            </a:endParaRPr>
          </a:p>
          <a:p>
            <a:pPr marL="342900" lvl="1" indent="-342900">
              <a:spcAft>
                <a:spcPts val="1200"/>
              </a:spcAft>
              <a:buFont typeface="Arial" panose="020B0604020202020204" pitchFamily="34" charset="0"/>
              <a:buChar char="•"/>
            </a:pPr>
            <a:r>
              <a:rPr lang="en-US" sz="2400" dirty="0" smtClean="0">
                <a:solidFill>
                  <a:schemeClr val="tx1"/>
                </a:solidFill>
              </a:rPr>
              <a:t>Chapter 19C, section 11 states -</a:t>
            </a:r>
            <a:r>
              <a:rPr lang="en-US" sz="2400" dirty="0">
                <a:solidFill>
                  <a:schemeClr val="tx1"/>
                </a:solidFill>
              </a:rPr>
              <a:t> No person shall discharge or cause to be discharged or otherwise discipline or in any manner discriminate against or thereafter take any other retaliatory action against any employee, client or other person for filing a report with the </a:t>
            </a:r>
            <a:r>
              <a:rPr lang="en-US" sz="2400" dirty="0" smtClean="0">
                <a:solidFill>
                  <a:schemeClr val="tx1"/>
                </a:solidFill>
              </a:rPr>
              <a:t>Disabled Persons Protection Commission</a:t>
            </a:r>
            <a:r>
              <a:rPr lang="en-US" sz="2400" dirty="0">
                <a:solidFill>
                  <a:schemeClr val="tx1"/>
                </a:solidFill>
              </a:rPr>
              <a:t> </a:t>
            </a:r>
            <a:endParaRPr lang="en-US" sz="2400" i="1" dirty="0">
              <a:solidFill>
                <a:schemeClr val="tx1"/>
              </a:solidFill>
            </a:endParaRP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8263802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8382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When an individual discloses abuse</a:t>
            </a:r>
            <a:endParaRPr lang="en-US" sz="3800" dirty="0">
              <a:solidFill>
                <a:srgbClr val="7030A0"/>
              </a:solidFill>
            </a:endParaRPr>
          </a:p>
        </p:txBody>
      </p:sp>
      <p:sp>
        <p:nvSpPr>
          <p:cNvPr id="3" name="Text Placeholder 2"/>
          <p:cNvSpPr>
            <a:spLocks noGrp="1"/>
          </p:cNvSpPr>
          <p:nvPr>
            <p:ph type="body" idx="1"/>
          </p:nvPr>
        </p:nvSpPr>
        <p:spPr>
          <a:xfrm>
            <a:off x="304800" y="1295400"/>
            <a:ext cx="8686800" cy="5105400"/>
          </a:xfrm>
        </p:spPr>
        <p:txBody>
          <a:bodyPr>
            <a:noAutofit/>
          </a:bodyPr>
          <a:lstStyle/>
          <a:p>
            <a:pPr marL="342900" indent="-342900" algn="l">
              <a:spcAft>
                <a:spcPts val="600"/>
              </a:spcAft>
              <a:buFont typeface="Arial" panose="020B0604020202020204" pitchFamily="34" charset="0"/>
              <a:buChar char="•"/>
            </a:pPr>
            <a:r>
              <a:rPr lang="en-US" sz="2100" b="1" dirty="0" smtClean="0"/>
              <a:t>Do</a:t>
            </a:r>
            <a:r>
              <a:rPr lang="en-US" sz="2100" dirty="0" smtClean="0"/>
              <a:t> stay calm and remain non-judgmental. Put your own feelings aside. </a:t>
            </a:r>
          </a:p>
          <a:p>
            <a:pPr marL="342900" indent="-342900" algn="l">
              <a:spcAft>
                <a:spcPts val="600"/>
              </a:spcAft>
              <a:buFont typeface="Arial" panose="020B0604020202020204" pitchFamily="34" charset="0"/>
              <a:buChar char="•"/>
            </a:pPr>
            <a:r>
              <a:rPr lang="en-US" sz="2100" b="1" dirty="0" smtClean="0"/>
              <a:t>Do</a:t>
            </a:r>
            <a:r>
              <a:rPr lang="en-US" sz="2100" dirty="0" smtClean="0"/>
              <a:t> be supportive, assure </a:t>
            </a:r>
            <a:r>
              <a:rPr lang="en-US" sz="2100" dirty="0"/>
              <a:t>the individual that he/she did the right thing by </a:t>
            </a:r>
            <a:r>
              <a:rPr lang="en-US" sz="2100" dirty="0" smtClean="0"/>
              <a:t>reporting.</a:t>
            </a:r>
          </a:p>
          <a:p>
            <a:pPr marL="342900" indent="-342900" algn="l">
              <a:spcAft>
                <a:spcPts val="600"/>
              </a:spcAft>
              <a:buFont typeface="Arial" panose="020B0604020202020204" pitchFamily="34" charset="0"/>
              <a:buChar char="•"/>
            </a:pPr>
            <a:r>
              <a:rPr lang="en-US" sz="2100" b="1" dirty="0" smtClean="0"/>
              <a:t>Do</a:t>
            </a:r>
            <a:r>
              <a:rPr lang="en-US" sz="2100" dirty="0" smtClean="0"/>
              <a:t> ensure </a:t>
            </a:r>
            <a:r>
              <a:rPr lang="en-US" sz="2100" dirty="0"/>
              <a:t>the individual’s safety. Ensure the alleged abuser(s) does not have access </a:t>
            </a:r>
            <a:r>
              <a:rPr lang="en-US" sz="2100" dirty="0" smtClean="0"/>
              <a:t>to the </a:t>
            </a:r>
            <a:r>
              <a:rPr lang="en-US" sz="2100" dirty="0"/>
              <a:t>alleged </a:t>
            </a:r>
            <a:r>
              <a:rPr lang="en-US" sz="2100" dirty="0" smtClean="0"/>
              <a:t>victim.</a:t>
            </a:r>
            <a:endParaRPr lang="en-US" sz="2100" dirty="0"/>
          </a:p>
          <a:p>
            <a:pPr marL="342900" indent="-342900" algn="l">
              <a:spcAft>
                <a:spcPts val="600"/>
              </a:spcAft>
              <a:buFont typeface="Arial" panose="020B0604020202020204" pitchFamily="34" charset="0"/>
              <a:buChar char="•"/>
            </a:pPr>
            <a:r>
              <a:rPr lang="en-US" sz="2100" b="1" dirty="0" smtClean="0"/>
              <a:t>Do</a:t>
            </a:r>
            <a:r>
              <a:rPr lang="en-US" sz="2100" dirty="0" smtClean="0"/>
              <a:t> explain </a:t>
            </a:r>
            <a:r>
              <a:rPr lang="en-US" sz="2100" dirty="0"/>
              <a:t>the requirement to immediately report to </a:t>
            </a:r>
            <a:r>
              <a:rPr lang="en-US" sz="2100" dirty="0" smtClean="0"/>
              <a:t>DPPC. </a:t>
            </a:r>
          </a:p>
          <a:p>
            <a:pPr marL="342900" indent="-342900" algn="l">
              <a:spcAft>
                <a:spcPts val="600"/>
              </a:spcAft>
              <a:buFont typeface="Arial" panose="020B0604020202020204" pitchFamily="34" charset="0"/>
              <a:buChar char="•"/>
            </a:pPr>
            <a:r>
              <a:rPr lang="en-US" sz="2100" b="1" dirty="0"/>
              <a:t>Do</a:t>
            </a:r>
            <a:r>
              <a:rPr lang="en-US" sz="2100" dirty="0"/>
              <a:t> ask the individual if they would like to </a:t>
            </a:r>
            <a:r>
              <a:rPr lang="en-US" sz="2100" dirty="0" smtClean="0"/>
              <a:t>make the call to DPPC.</a:t>
            </a:r>
            <a:endParaRPr lang="en-US" sz="2100" dirty="0"/>
          </a:p>
          <a:p>
            <a:pPr marL="342900" indent="-342900" algn="l">
              <a:spcAft>
                <a:spcPts val="600"/>
              </a:spcAft>
              <a:buFont typeface="Arial" panose="020B0604020202020204" pitchFamily="34" charset="0"/>
              <a:buChar char="•"/>
            </a:pPr>
            <a:r>
              <a:rPr lang="en-US" sz="2100" b="1" dirty="0" smtClean="0"/>
              <a:t>Do</a:t>
            </a:r>
            <a:r>
              <a:rPr lang="en-US" sz="2100" dirty="0" smtClean="0"/>
              <a:t> gather the essential information by asking questions about </a:t>
            </a:r>
          </a:p>
          <a:p>
            <a:pPr marL="800100" lvl="1" indent="-342900">
              <a:spcAft>
                <a:spcPts val="600"/>
              </a:spcAft>
              <a:buFont typeface="Wingdings" panose="05000000000000000000" pitchFamily="2" charset="2"/>
              <a:buChar char="ü"/>
            </a:pPr>
            <a:r>
              <a:rPr lang="en-US" sz="2100" dirty="0" smtClean="0">
                <a:solidFill>
                  <a:schemeClr val="tx1"/>
                </a:solidFill>
              </a:rPr>
              <a:t>what happened </a:t>
            </a:r>
          </a:p>
          <a:p>
            <a:pPr marL="800100" lvl="1" indent="-342900">
              <a:spcAft>
                <a:spcPts val="600"/>
              </a:spcAft>
              <a:buFont typeface="Wingdings" panose="05000000000000000000" pitchFamily="2" charset="2"/>
              <a:buChar char="ü"/>
            </a:pPr>
            <a:r>
              <a:rPr lang="en-US" sz="2100" dirty="0" smtClean="0">
                <a:solidFill>
                  <a:schemeClr val="tx1"/>
                </a:solidFill>
              </a:rPr>
              <a:t>where and when it happened</a:t>
            </a:r>
          </a:p>
          <a:p>
            <a:pPr marL="800100" lvl="1" indent="-342900">
              <a:spcAft>
                <a:spcPts val="600"/>
              </a:spcAft>
              <a:buFont typeface="Wingdings" panose="05000000000000000000" pitchFamily="2" charset="2"/>
              <a:buChar char="ü"/>
            </a:pPr>
            <a:r>
              <a:rPr lang="en-US" sz="2100" dirty="0" smtClean="0">
                <a:solidFill>
                  <a:schemeClr val="tx1"/>
                </a:solidFill>
              </a:rPr>
              <a:t>who is the alleged abuser, who else was present (if anyone)</a:t>
            </a:r>
          </a:p>
          <a:p>
            <a:pPr marL="342900" indent="-342900" algn="l">
              <a:spcAft>
                <a:spcPts val="600"/>
              </a:spcAft>
              <a:buFont typeface="Arial" panose="020B0604020202020204" pitchFamily="34" charset="0"/>
              <a:buChar char="•"/>
            </a:pPr>
            <a:r>
              <a:rPr lang="en-US" sz="2100" b="1" dirty="0" smtClean="0">
                <a:solidFill>
                  <a:schemeClr val="tx1"/>
                </a:solidFill>
              </a:rPr>
              <a:t>Do</a:t>
            </a:r>
            <a:r>
              <a:rPr lang="en-US" sz="2100" dirty="0" smtClean="0">
                <a:solidFill>
                  <a:schemeClr val="tx1"/>
                </a:solidFill>
              </a:rPr>
              <a:t> prevent </a:t>
            </a:r>
            <a:r>
              <a:rPr lang="en-US" sz="2100" dirty="0">
                <a:solidFill>
                  <a:schemeClr val="tx1"/>
                </a:solidFill>
              </a:rPr>
              <a:t>loss or destruction of known </a:t>
            </a:r>
            <a:r>
              <a:rPr lang="en-US" sz="2100" dirty="0" smtClean="0">
                <a:solidFill>
                  <a:schemeClr val="tx1"/>
                </a:solidFill>
              </a:rPr>
              <a:t>evidence. </a:t>
            </a:r>
            <a:endParaRPr lang="en-US" sz="2100" dirty="0">
              <a:solidFill>
                <a:schemeClr val="tx1"/>
              </a:solidFill>
            </a:endParaRPr>
          </a:p>
        </p:txBody>
      </p:sp>
    </p:spTree>
    <p:extLst>
      <p:ext uri="{BB962C8B-B14F-4D97-AF65-F5344CB8AC3E}">
        <p14:creationId xmlns:p14="http://schemas.microsoft.com/office/powerpoint/2010/main" val="12889323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a:ln w="1905"/>
                <a:solidFill>
                  <a:srgbClr val="7030A0"/>
                </a:solidFill>
                <a:effectLst>
                  <a:innerShdw blurRad="69850" dist="43180" dir="5400000">
                    <a:srgbClr val="000000">
                      <a:alpha val="65000"/>
                    </a:srgbClr>
                  </a:innerShdw>
                </a:effectLst>
              </a:rPr>
              <a:t>When an individual discloses abuse</a:t>
            </a:r>
            <a:endParaRPr lang="en-US" sz="3800" dirty="0">
              <a:solidFill>
                <a:srgbClr val="7030A0"/>
              </a:solidFill>
            </a:endParaRPr>
          </a:p>
        </p:txBody>
      </p:sp>
      <p:sp>
        <p:nvSpPr>
          <p:cNvPr id="3" name="Text Placeholder 2"/>
          <p:cNvSpPr>
            <a:spLocks noGrp="1"/>
          </p:cNvSpPr>
          <p:nvPr>
            <p:ph type="body" idx="1"/>
          </p:nvPr>
        </p:nvSpPr>
        <p:spPr>
          <a:xfrm>
            <a:off x="609600" y="1447800"/>
            <a:ext cx="7924800" cy="4800600"/>
          </a:xfrm>
        </p:spPr>
        <p:txBody>
          <a:bodyPr>
            <a:normAutofit/>
          </a:bodyPr>
          <a:lstStyle/>
          <a:p>
            <a:pPr marL="342900" indent="-342900" algn="l">
              <a:spcAft>
                <a:spcPts val="600"/>
              </a:spcAft>
              <a:buFont typeface="Arial" panose="020B0604020202020204" pitchFamily="34" charset="0"/>
              <a:buChar char="•"/>
            </a:pPr>
            <a:r>
              <a:rPr lang="en-US" sz="2800" b="1" dirty="0" smtClean="0"/>
              <a:t>Don’t</a:t>
            </a:r>
            <a:r>
              <a:rPr lang="en-US" sz="2800" dirty="0" smtClean="0"/>
              <a:t> agree </a:t>
            </a:r>
            <a:r>
              <a:rPr lang="en-US" sz="2800" dirty="0"/>
              <a:t>to keep the information </a:t>
            </a:r>
            <a:r>
              <a:rPr lang="en-US" sz="2800" dirty="0" smtClean="0"/>
              <a:t>secret.</a:t>
            </a:r>
          </a:p>
          <a:p>
            <a:pPr marL="342900" indent="-342900" algn="l">
              <a:spcAft>
                <a:spcPts val="600"/>
              </a:spcAft>
              <a:buFont typeface="Arial" panose="020B0604020202020204" pitchFamily="34" charset="0"/>
              <a:buChar char="•"/>
            </a:pPr>
            <a:r>
              <a:rPr lang="en-US" sz="2800" b="1" dirty="0" smtClean="0"/>
              <a:t>Don’t</a:t>
            </a:r>
            <a:r>
              <a:rPr lang="en-US" sz="2800" dirty="0" smtClean="0"/>
              <a:t> interpret </a:t>
            </a:r>
            <a:r>
              <a:rPr lang="en-US" sz="2800" dirty="0"/>
              <a:t>or edit the </a:t>
            </a:r>
            <a:r>
              <a:rPr lang="en-US" sz="2800" dirty="0" smtClean="0"/>
              <a:t>information.</a:t>
            </a:r>
            <a:endParaRPr lang="en-US" sz="2800" dirty="0"/>
          </a:p>
          <a:p>
            <a:pPr marL="342900" indent="-342900" algn="l">
              <a:spcAft>
                <a:spcPts val="600"/>
              </a:spcAft>
              <a:buFont typeface="Arial" panose="020B0604020202020204" pitchFamily="34" charset="0"/>
              <a:buChar char="•"/>
            </a:pPr>
            <a:r>
              <a:rPr lang="en-US" sz="2800" b="1" dirty="0" smtClean="0"/>
              <a:t>Don’t</a:t>
            </a:r>
            <a:r>
              <a:rPr lang="en-US" sz="2800" dirty="0" smtClean="0"/>
              <a:t> conduct </a:t>
            </a:r>
            <a:r>
              <a:rPr lang="en-US" sz="2800" dirty="0"/>
              <a:t>an </a:t>
            </a:r>
            <a:r>
              <a:rPr lang="en-US" sz="2800" dirty="0" smtClean="0"/>
              <a:t>investigation.</a:t>
            </a:r>
          </a:p>
          <a:p>
            <a:pPr marL="342900" indent="-342900" algn="l">
              <a:spcAft>
                <a:spcPts val="600"/>
              </a:spcAft>
              <a:buFont typeface="Arial" panose="020B0604020202020204" pitchFamily="34" charset="0"/>
              <a:buChar char="•"/>
            </a:pPr>
            <a:r>
              <a:rPr lang="en-US" sz="2800" b="1" dirty="0" smtClean="0"/>
              <a:t>Don’t</a:t>
            </a:r>
            <a:r>
              <a:rPr lang="en-US" sz="2800" dirty="0" smtClean="0"/>
              <a:t> interrogate </a:t>
            </a:r>
            <a:r>
              <a:rPr lang="en-US" sz="2800" dirty="0"/>
              <a:t>the alleged </a:t>
            </a:r>
            <a:r>
              <a:rPr lang="en-US" sz="2800" dirty="0" smtClean="0"/>
              <a:t>abuser/suspect.</a:t>
            </a:r>
          </a:p>
          <a:p>
            <a:pPr marL="342900" indent="-342900" algn="l">
              <a:spcAft>
                <a:spcPts val="600"/>
              </a:spcAft>
              <a:buFont typeface="Arial" panose="020B0604020202020204" pitchFamily="34" charset="0"/>
              <a:buChar char="•"/>
            </a:pPr>
            <a:r>
              <a:rPr lang="en-US" sz="2800" b="1" dirty="0" smtClean="0"/>
              <a:t>Don’t</a:t>
            </a:r>
            <a:r>
              <a:rPr lang="en-US" sz="2800" dirty="0" smtClean="0"/>
              <a:t> touch </a:t>
            </a:r>
            <a:r>
              <a:rPr lang="en-US" sz="2800" dirty="0"/>
              <a:t>physical </a:t>
            </a:r>
            <a:r>
              <a:rPr lang="en-US" sz="2800" dirty="0" smtClean="0"/>
              <a:t>evidence.</a:t>
            </a:r>
          </a:p>
          <a:p>
            <a:pPr marL="342900" indent="-342900" algn="l">
              <a:spcAft>
                <a:spcPts val="600"/>
              </a:spcAft>
              <a:buFont typeface="Arial" panose="020B0604020202020204" pitchFamily="34" charset="0"/>
              <a:buChar char="•"/>
            </a:pPr>
            <a:r>
              <a:rPr lang="en-US" sz="2800" b="1" dirty="0" smtClean="0"/>
              <a:t>Don’t</a:t>
            </a:r>
            <a:r>
              <a:rPr lang="en-US" sz="2800" dirty="0" smtClean="0"/>
              <a:t> bathe, change clothes, or bedlinens of an alleged victim of sexual abuse or rape until they have </a:t>
            </a:r>
            <a:r>
              <a:rPr lang="en-US" sz="2800" dirty="0"/>
              <a:t>been medically assessed.</a:t>
            </a:r>
          </a:p>
          <a:p>
            <a:pPr algn="l">
              <a:spcAft>
                <a:spcPts val="600"/>
              </a:spcAft>
            </a:pPr>
            <a:endParaRPr lang="en-US" sz="2800" dirty="0"/>
          </a:p>
        </p:txBody>
      </p:sp>
    </p:spTree>
    <p:extLst>
      <p:ext uri="{BB962C8B-B14F-4D97-AF65-F5344CB8AC3E}">
        <p14:creationId xmlns:p14="http://schemas.microsoft.com/office/powerpoint/2010/main" val="3103121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9144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600" dirty="0">
                <a:solidFill>
                  <a:srgbClr val="C00000"/>
                </a:solidFill>
              </a:rPr>
              <a:t/>
            </a:r>
            <a:br>
              <a:rPr lang="en-US" sz="3600" dirty="0">
                <a:solidFill>
                  <a:srgbClr val="C00000"/>
                </a:solidFill>
              </a:rPr>
            </a:br>
            <a:r>
              <a:rPr lang="en-US" sz="3600" dirty="0" smtClean="0">
                <a:solidFill>
                  <a:srgbClr val="C00000"/>
                </a:solidFill>
              </a:rPr>
              <a:t/>
            </a:r>
            <a:br>
              <a:rPr lang="en-US" sz="3600" dirty="0" smtClean="0">
                <a:solidFill>
                  <a:srgbClr val="C00000"/>
                </a:solidFill>
              </a:rPr>
            </a:b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Your responsibility to report</a:t>
            </a:r>
            <a:endParaRPr lang="en-US" sz="3800" dirty="0">
              <a:solidFill>
                <a:srgbClr val="7030A0"/>
              </a:solidFill>
            </a:endParaRPr>
          </a:p>
        </p:txBody>
      </p:sp>
      <p:sp>
        <p:nvSpPr>
          <p:cNvPr id="3" name="Text Placeholder 2"/>
          <p:cNvSpPr>
            <a:spLocks noGrp="1"/>
          </p:cNvSpPr>
          <p:nvPr>
            <p:ph type="body" idx="1"/>
          </p:nvPr>
        </p:nvSpPr>
        <p:spPr>
          <a:xfrm>
            <a:off x="457200" y="1371600"/>
            <a:ext cx="8229600" cy="5257800"/>
          </a:xfrm>
        </p:spPr>
        <p:txBody>
          <a:bodyPr>
            <a:normAutofit fontScale="92500" lnSpcReduction="20000"/>
          </a:bodyPr>
          <a:lstStyle/>
          <a:p>
            <a:pPr marL="342900" indent="-342900" algn="l">
              <a:spcAft>
                <a:spcPts val="1200"/>
              </a:spcAft>
              <a:buFont typeface="Arial" panose="020B0604020202020204" pitchFamily="34" charset="0"/>
              <a:buChar char="•"/>
            </a:pPr>
            <a:r>
              <a:rPr lang="en-US" sz="2400" dirty="0" smtClean="0"/>
              <a:t>As a caregiver or provider, it is your job to support individuals to be safe and healthy.</a:t>
            </a:r>
          </a:p>
          <a:p>
            <a:pPr marL="342900" indent="-342900" algn="l">
              <a:spcAft>
                <a:spcPts val="1200"/>
              </a:spcAft>
              <a:buFont typeface="Arial" panose="020B0604020202020204" pitchFamily="34" charset="0"/>
              <a:buChar char="•"/>
            </a:pPr>
            <a:r>
              <a:rPr lang="en-US" sz="2400" dirty="0" smtClean="0"/>
              <a:t>As a human being, you have a moral and ethical responsibility to protect a vulnerable person who is being abused, mistreated or neglected.</a:t>
            </a:r>
          </a:p>
          <a:p>
            <a:pPr marL="342900" indent="-342900" algn="l">
              <a:spcAft>
                <a:spcPts val="1200"/>
              </a:spcAft>
              <a:buFont typeface="Arial" panose="020B0604020202020204" pitchFamily="34" charset="0"/>
              <a:buChar char="•"/>
            </a:pPr>
            <a:r>
              <a:rPr lang="en-US" sz="2400" dirty="0" smtClean="0"/>
              <a:t>As an employee of DDS or a Provider agency, you are a </a:t>
            </a:r>
            <a:r>
              <a:rPr lang="en-US" sz="2400" dirty="0" smtClean="0">
                <a:solidFill>
                  <a:srgbClr val="C00000"/>
                </a:solidFill>
              </a:rPr>
              <a:t>mandated reporter </a:t>
            </a:r>
            <a:r>
              <a:rPr lang="en-US" sz="2400" dirty="0" smtClean="0">
                <a:solidFill>
                  <a:schemeClr val="tx1"/>
                </a:solidFill>
              </a:rPr>
              <a:t>and</a:t>
            </a:r>
            <a:r>
              <a:rPr lang="en-US" sz="2400" dirty="0" smtClean="0"/>
              <a:t> you have a legal responsibility to report.  Failure to report may be punished by a fine of up to $1,000.  Caregivers can be staff or family members. </a:t>
            </a:r>
          </a:p>
          <a:p>
            <a:pPr algn="l"/>
            <a:endParaRPr lang="en-US" sz="1700" i="1" dirty="0" smtClean="0"/>
          </a:p>
          <a:p>
            <a:pPr algn="l"/>
            <a:r>
              <a:rPr lang="en-US" sz="1700" i="1" dirty="0" smtClean="0"/>
              <a:t>A caregiver is any agency </a:t>
            </a:r>
            <a:r>
              <a:rPr lang="en-US" sz="1700" i="1" dirty="0"/>
              <a:t>or </a:t>
            </a:r>
            <a:r>
              <a:rPr lang="en-US" sz="1700" i="1" dirty="0" smtClean="0"/>
              <a:t>individual </a:t>
            </a:r>
            <a:r>
              <a:rPr lang="en-US" sz="1700" i="1" dirty="0"/>
              <a:t>responsible for the health and welfare of a person with a disability by providing for or directly providing assistance in meeting </a:t>
            </a:r>
            <a:r>
              <a:rPr lang="en-US" sz="1700" i="1" dirty="0" smtClean="0"/>
              <a:t>daily living needs</a:t>
            </a:r>
            <a:r>
              <a:rPr lang="en-US" sz="1700" i="1" dirty="0" smtClean="0">
                <a:solidFill>
                  <a:schemeClr val="tx1"/>
                </a:solidFill>
              </a:rPr>
              <a:t>.  </a:t>
            </a:r>
          </a:p>
          <a:p>
            <a:pPr algn="l"/>
            <a:endParaRPr lang="en-US" sz="1700" i="1" dirty="0" smtClean="0">
              <a:solidFill>
                <a:srgbClr val="C00000"/>
              </a:solidFill>
            </a:endParaRPr>
          </a:p>
          <a:p>
            <a:pPr algn="l"/>
            <a:r>
              <a:rPr lang="en-US" sz="1700" i="1" dirty="0" smtClean="0">
                <a:solidFill>
                  <a:schemeClr val="tx1"/>
                </a:solidFill>
              </a:rPr>
              <a:t>A Provider is an individual, agency or other legal entity with day to day responsibility for the operation of services or supports or facilities regulated by the DDS.  A provider may be a DDS employee or a contact-vendor employee. </a:t>
            </a:r>
            <a:endParaRPr lang="en-US" sz="1700" i="1" dirty="0">
              <a:solidFill>
                <a:schemeClr val="tx1"/>
              </a:solidFill>
            </a:endParaRPr>
          </a:p>
          <a:p>
            <a:pPr algn="l"/>
            <a:endParaRPr lang="en-US" sz="2200" i="1" dirty="0">
              <a:solidFill>
                <a:srgbClr val="C00000"/>
              </a:solidFill>
            </a:endParaRPr>
          </a:p>
        </p:txBody>
      </p:sp>
    </p:spTree>
    <p:extLst>
      <p:ext uri="{BB962C8B-B14F-4D97-AF65-F5344CB8AC3E}">
        <p14:creationId xmlns:p14="http://schemas.microsoft.com/office/powerpoint/2010/main" val="26799969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543800" cy="9906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How to make the report</a:t>
            </a:r>
            <a:endParaRPr lang="en-US" sz="3800" dirty="0">
              <a:solidFill>
                <a:srgbClr val="7030A0"/>
              </a:solidFill>
            </a:endParaRPr>
          </a:p>
        </p:txBody>
      </p:sp>
      <p:sp>
        <p:nvSpPr>
          <p:cNvPr id="3" name="Text Placeholder 2"/>
          <p:cNvSpPr>
            <a:spLocks noGrp="1"/>
          </p:cNvSpPr>
          <p:nvPr>
            <p:ph type="body" idx="1"/>
          </p:nvPr>
        </p:nvSpPr>
        <p:spPr>
          <a:xfrm>
            <a:off x="228600" y="1981200"/>
            <a:ext cx="8610600" cy="3886200"/>
          </a:xfrm>
        </p:spPr>
        <p:txBody>
          <a:bodyPr>
            <a:noAutofit/>
          </a:bodyPr>
          <a:lstStyle/>
          <a:p>
            <a:pPr marL="285750" lvl="1" indent="-285750">
              <a:spcAft>
                <a:spcPts val="1200"/>
              </a:spcAft>
              <a:buFont typeface="Arial" panose="020B0604020202020204" pitchFamily="34" charset="0"/>
              <a:buChar char="•"/>
            </a:pPr>
            <a:r>
              <a:rPr lang="en-US" sz="2800" dirty="0">
                <a:solidFill>
                  <a:schemeClr val="tx1"/>
                </a:solidFill>
              </a:rPr>
              <a:t>Call </a:t>
            </a:r>
            <a:r>
              <a:rPr lang="en-US" sz="2800" dirty="0" smtClean="0">
                <a:solidFill>
                  <a:schemeClr val="tx1"/>
                </a:solidFill>
              </a:rPr>
              <a:t>the Disabled Persons Protection Commission (DPPC) at</a:t>
            </a:r>
            <a:r>
              <a:rPr lang="en-US" sz="4000" b="1" dirty="0" smtClean="0">
                <a:solidFill>
                  <a:srgbClr val="C00000"/>
                </a:solidFill>
              </a:rPr>
              <a:t>1-800-426-9009.</a:t>
            </a:r>
          </a:p>
          <a:p>
            <a:pPr marL="285750" lvl="1" indent="-285750">
              <a:spcAft>
                <a:spcPts val="1200"/>
              </a:spcAft>
              <a:buFont typeface="Arial" panose="020B0604020202020204" pitchFamily="34" charset="0"/>
              <a:buChar char="•"/>
            </a:pPr>
            <a:r>
              <a:rPr lang="en-US" sz="2800" dirty="0" smtClean="0">
                <a:solidFill>
                  <a:schemeClr val="tx1"/>
                </a:solidFill>
              </a:rPr>
              <a:t>In case of emergency call </a:t>
            </a:r>
            <a:r>
              <a:rPr lang="en-US" sz="4000" b="1" dirty="0" smtClean="0">
                <a:solidFill>
                  <a:srgbClr val="C00000"/>
                </a:solidFill>
              </a:rPr>
              <a:t>911 </a:t>
            </a:r>
            <a:r>
              <a:rPr lang="en-US" sz="2800" dirty="0" smtClean="0">
                <a:solidFill>
                  <a:schemeClr val="tx1"/>
                </a:solidFill>
              </a:rPr>
              <a:t>first and then call DPPC.</a:t>
            </a:r>
          </a:p>
          <a:p>
            <a:pPr marL="285750" lvl="1" indent="-285750">
              <a:spcAft>
                <a:spcPts val="1200"/>
              </a:spcAft>
              <a:buFont typeface="Arial" panose="020B0604020202020204" pitchFamily="34" charset="0"/>
              <a:buChar char="•"/>
            </a:pPr>
            <a:r>
              <a:rPr lang="en-US" sz="2800" dirty="0" smtClean="0">
                <a:solidFill>
                  <a:schemeClr val="tx1"/>
                </a:solidFill>
              </a:rPr>
              <a:t>The DPPC has a 24 hour hotline, you can call them at any time.</a:t>
            </a:r>
            <a:endParaRPr lang="en-US" sz="4000" dirty="0">
              <a:solidFill>
                <a:srgbClr val="C00000"/>
              </a:solidFill>
            </a:endParaRPr>
          </a:p>
        </p:txBody>
      </p:sp>
    </p:spTree>
    <p:extLst>
      <p:ext uri="{BB962C8B-B14F-4D97-AF65-F5344CB8AC3E}">
        <p14:creationId xmlns:p14="http://schemas.microsoft.com/office/powerpoint/2010/main" val="21025831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752600"/>
            <a:ext cx="8229600" cy="4571999"/>
          </a:xfrm>
        </p:spPr>
        <p:txBody>
          <a:bodyPr>
            <a:normAutofit/>
          </a:bodyPr>
          <a:lstStyle/>
          <a:p>
            <a:pPr marL="342900" indent="-342900">
              <a:spcAft>
                <a:spcPts val="600"/>
              </a:spcAft>
              <a:buFont typeface="Arial" panose="020B0604020202020204" pitchFamily="34" charset="0"/>
              <a:buChar char="•"/>
            </a:pPr>
            <a:r>
              <a:rPr lang="en-US" sz="2800" dirty="0"/>
              <a:t>If the individual is at risk of being abused again, contact someone in your agency who can provide for their immediate safety while the investigation is ongoing</a:t>
            </a:r>
            <a:r>
              <a:rPr lang="en-US" sz="2800" dirty="0" smtClean="0"/>
              <a:t>.</a:t>
            </a:r>
          </a:p>
          <a:p>
            <a:pPr marL="342900" indent="-342900">
              <a:buFont typeface="Arial" panose="020B0604020202020204" pitchFamily="34" charset="0"/>
              <a:buChar char="•"/>
            </a:pPr>
            <a:r>
              <a:rPr lang="en-US" sz="2800" dirty="0" smtClean="0"/>
              <a:t>Your agency may want to conduct their own internal review of the allegation in order to determine what they need to do in order to insure the health and safety of all of the individuals in the program are protected.  </a:t>
            </a:r>
            <a:endParaRPr lang="en-US" sz="2800" dirty="0"/>
          </a:p>
        </p:txBody>
      </p:sp>
      <p:sp>
        <p:nvSpPr>
          <p:cNvPr id="4" name="Rectangle 3"/>
          <p:cNvSpPr/>
          <p:nvPr/>
        </p:nvSpPr>
        <p:spPr>
          <a:xfrm>
            <a:off x="533400" y="819834"/>
            <a:ext cx="7696200" cy="646331"/>
          </a:xfrm>
          <a:prstGeom prst="rect">
            <a:avLst/>
          </a:prstGeom>
        </p:spPr>
        <p:txBody>
          <a:bodyPr wrap="square">
            <a:spAutoFit/>
          </a:bodyPr>
          <a:lstStyle/>
          <a:p>
            <a:pPr algn="ctr"/>
            <a:r>
              <a:rPr lang="en-US" sz="3600" b="1" dirty="0" smtClean="0">
                <a:ln w="1905"/>
                <a:solidFill>
                  <a:srgbClr val="7030A0"/>
                </a:solidFill>
                <a:effectLst>
                  <a:innerShdw blurRad="69850" dist="43180" dir="5400000">
                    <a:srgbClr val="000000">
                      <a:alpha val="65000"/>
                    </a:srgbClr>
                  </a:innerShdw>
                </a:effectLst>
              </a:rPr>
              <a:t>Next Steps</a:t>
            </a:r>
            <a:endParaRPr lang="en-US" sz="3600" b="1" dirty="0">
              <a:solidFill>
                <a:srgbClr val="7030A0"/>
              </a:solidFill>
            </a:endParaRPr>
          </a:p>
        </p:txBody>
      </p:sp>
    </p:spTree>
    <p:extLst>
      <p:ext uri="{BB962C8B-B14F-4D97-AF65-F5344CB8AC3E}">
        <p14:creationId xmlns:p14="http://schemas.microsoft.com/office/powerpoint/2010/main" val="4283694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543800" cy="8382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What you will be asked by DPPC</a:t>
            </a:r>
            <a:endParaRPr lang="en-US" sz="3800" dirty="0">
              <a:solidFill>
                <a:srgbClr val="7030A0"/>
              </a:solidFill>
            </a:endParaRPr>
          </a:p>
        </p:txBody>
      </p:sp>
      <p:sp>
        <p:nvSpPr>
          <p:cNvPr id="3" name="Text Placeholder 2"/>
          <p:cNvSpPr>
            <a:spLocks noGrp="1"/>
          </p:cNvSpPr>
          <p:nvPr>
            <p:ph type="body" idx="1"/>
          </p:nvPr>
        </p:nvSpPr>
        <p:spPr>
          <a:xfrm>
            <a:off x="457200" y="1371600"/>
            <a:ext cx="8229600" cy="5029200"/>
          </a:xfrm>
        </p:spPr>
        <p:txBody>
          <a:bodyPr>
            <a:normAutofit lnSpcReduction="10000"/>
          </a:bodyPr>
          <a:lstStyle/>
          <a:p>
            <a:pPr algn="l"/>
            <a:r>
              <a:rPr lang="en-US" sz="2400" dirty="0"/>
              <a:t>When you place the call to DPPC, you will be asked some questions: </a:t>
            </a:r>
            <a:endParaRPr lang="en-US" sz="2400" dirty="0" smtClean="0"/>
          </a:p>
          <a:p>
            <a:pPr marL="342900" indent="-342900" algn="l">
              <a:buFont typeface="Arial" panose="020B0604020202020204" pitchFamily="34" charset="0"/>
              <a:buChar char="•"/>
            </a:pPr>
            <a:r>
              <a:rPr lang="en-US" sz="2400" dirty="0" smtClean="0"/>
              <a:t>name and </a:t>
            </a:r>
            <a:r>
              <a:rPr lang="en-US" sz="2400" dirty="0"/>
              <a:t>contact information of the reporter, alleged victim, alleged abuser (if known</a:t>
            </a:r>
            <a:r>
              <a:rPr lang="en-US" sz="2400" dirty="0" smtClean="0"/>
              <a:t>)</a:t>
            </a:r>
          </a:p>
          <a:p>
            <a:pPr marL="342900" indent="-342900" algn="l">
              <a:buFont typeface="Arial" panose="020B0604020202020204" pitchFamily="34" charset="0"/>
              <a:buChar char="•"/>
            </a:pPr>
            <a:r>
              <a:rPr lang="en-US" sz="2400" dirty="0" smtClean="0"/>
              <a:t>information </a:t>
            </a:r>
            <a:r>
              <a:rPr lang="en-US" sz="2400" dirty="0"/>
              <a:t>about the victim </a:t>
            </a:r>
            <a:r>
              <a:rPr lang="en-US" sz="2400" dirty="0" smtClean="0"/>
              <a:t>such as date of birth, </a:t>
            </a:r>
            <a:r>
              <a:rPr lang="en-US" sz="2400" dirty="0"/>
              <a:t>sex, guardian name </a:t>
            </a:r>
            <a:r>
              <a:rPr lang="en-US" sz="2400" dirty="0" smtClean="0"/>
              <a:t>and address</a:t>
            </a:r>
          </a:p>
          <a:p>
            <a:pPr marL="342900" indent="-342900" algn="l">
              <a:buFont typeface="Arial" panose="020B0604020202020204" pitchFamily="34" charset="0"/>
              <a:buChar char="•"/>
            </a:pPr>
            <a:r>
              <a:rPr lang="en-US" sz="2400" dirty="0" smtClean="0"/>
              <a:t>description </a:t>
            </a:r>
            <a:r>
              <a:rPr lang="en-US" sz="2400" dirty="0"/>
              <a:t>of alleged abuse and resulting </a:t>
            </a:r>
            <a:r>
              <a:rPr lang="en-US" sz="2400" dirty="0" smtClean="0"/>
              <a:t>injuries</a:t>
            </a:r>
          </a:p>
          <a:p>
            <a:pPr marL="342900" indent="-342900" algn="l">
              <a:buFont typeface="Arial" panose="020B0604020202020204" pitchFamily="34" charset="0"/>
              <a:buChar char="•"/>
            </a:pPr>
            <a:r>
              <a:rPr lang="en-US" sz="2400" dirty="0" smtClean="0"/>
              <a:t>name </a:t>
            </a:r>
            <a:r>
              <a:rPr lang="en-US" sz="2400" dirty="0"/>
              <a:t>of any </a:t>
            </a:r>
            <a:r>
              <a:rPr lang="en-US" sz="2400" dirty="0" smtClean="0"/>
              <a:t>witnesses</a:t>
            </a:r>
          </a:p>
          <a:p>
            <a:pPr marL="342900" indent="-342900" algn="l">
              <a:spcAft>
                <a:spcPts val="600"/>
              </a:spcAft>
              <a:buFont typeface="Arial" panose="020B0604020202020204" pitchFamily="34" charset="0"/>
              <a:buChar char="•"/>
            </a:pPr>
            <a:r>
              <a:rPr lang="en-US" sz="2400" dirty="0" smtClean="0"/>
              <a:t>description </a:t>
            </a:r>
            <a:r>
              <a:rPr lang="en-US" sz="2400" dirty="0"/>
              <a:t>of current status </a:t>
            </a:r>
            <a:r>
              <a:rPr lang="en-US" sz="2400" dirty="0" smtClean="0"/>
              <a:t>of the alleged victim, including </a:t>
            </a:r>
            <a:r>
              <a:rPr lang="en-US" sz="2400" dirty="0"/>
              <a:t>level of </a:t>
            </a:r>
            <a:r>
              <a:rPr lang="en-US" sz="2400" dirty="0" smtClean="0"/>
              <a:t>risk</a:t>
            </a:r>
          </a:p>
          <a:p>
            <a:pPr algn="l"/>
            <a:r>
              <a:rPr lang="en-US" sz="2400" b="1" dirty="0" smtClean="0">
                <a:solidFill>
                  <a:srgbClr val="C00000"/>
                </a:solidFill>
              </a:rPr>
              <a:t>You should make the call to the DPPC even if you don’t know all of the answers.</a:t>
            </a:r>
            <a:endParaRPr lang="en-US" sz="2400" b="1" dirty="0">
              <a:solidFill>
                <a:srgbClr val="C00000"/>
              </a:solidFill>
            </a:endParaRPr>
          </a:p>
          <a:p>
            <a:pPr algn="l"/>
            <a:endParaRPr lang="en-US" dirty="0"/>
          </a:p>
        </p:txBody>
      </p:sp>
    </p:spTree>
    <p:extLst>
      <p:ext uri="{BB962C8B-B14F-4D97-AF65-F5344CB8AC3E}">
        <p14:creationId xmlns:p14="http://schemas.microsoft.com/office/powerpoint/2010/main" val="29985532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924800" cy="7620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What happens next?</a:t>
            </a:r>
            <a:endParaRPr lang="en-US" sz="3800" dirty="0">
              <a:solidFill>
                <a:srgbClr val="7030A0"/>
              </a:solidFill>
            </a:endParaRPr>
          </a:p>
        </p:txBody>
      </p:sp>
      <p:sp>
        <p:nvSpPr>
          <p:cNvPr id="3" name="Text Placeholder 2"/>
          <p:cNvSpPr>
            <a:spLocks noGrp="1"/>
          </p:cNvSpPr>
          <p:nvPr>
            <p:ph type="body" idx="1"/>
          </p:nvPr>
        </p:nvSpPr>
        <p:spPr>
          <a:xfrm>
            <a:off x="457200" y="1447800"/>
            <a:ext cx="8229600" cy="4950260"/>
          </a:xfrm>
        </p:spPr>
        <p:txBody>
          <a:bodyPr>
            <a:normAutofit lnSpcReduction="10000"/>
          </a:bodyPr>
          <a:lstStyle/>
          <a:p>
            <a:pPr marL="342900" indent="-342900" algn="l">
              <a:spcAft>
                <a:spcPts val="600"/>
              </a:spcAft>
              <a:buFont typeface="Arial" panose="020B0604020202020204" pitchFamily="34" charset="0"/>
              <a:buChar char="•"/>
            </a:pPr>
            <a:r>
              <a:rPr lang="en-US" sz="2400" dirty="0" smtClean="0"/>
              <a:t>DPPC will perform a risk assessment to determine whether protective services are warranted.</a:t>
            </a:r>
          </a:p>
          <a:p>
            <a:pPr marL="342900" indent="-342900" algn="l">
              <a:spcAft>
                <a:spcPts val="600"/>
              </a:spcAft>
              <a:buFont typeface="Arial" panose="020B0604020202020204" pitchFamily="34" charset="0"/>
              <a:buChar char="•"/>
            </a:pPr>
            <a:r>
              <a:rPr lang="en-US" sz="2400" dirty="0" smtClean="0"/>
              <a:t>Protective services are immediate interventions to protect the victim from further abuse.</a:t>
            </a:r>
          </a:p>
          <a:p>
            <a:pPr marL="342900" indent="-342900" algn="l">
              <a:spcAft>
                <a:spcPts val="600"/>
              </a:spcAft>
              <a:buFont typeface="Arial" panose="020B0604020202020204" pitchFamily="34" charset="0"/>
              <a:buChar char="•"/>
            </a:pPr>
            <a:r>
              <a:rPr lang="en-US" sz="2400" dirty="0" smtClean="0"/>
              <a:t>The State police detective unit at the DPPC will also review the case.  Law </a:t>
            </a:r>
            <a:r>
              <a:rPr lang="en-US" sz="2400" dirty="0"/>
              <a:t>Enforcement </a:t>
            </a:r>
            <a:r>
              <a:rPr lang="en-US" sz="2400" dirty="0" smtClean="0"/>
              <a:t>will </a:t>
            </a:r>
            <a:r>
              <a:rPr lang="en-US" sz="2400" dirty="0"/>
              <a:t>get involved if a crime </a:t>
            </a:r>
            <a:r>
              <a:rPr lang="en-US" sz="2400" dirty="0" smtClean="0"/>
              <a:t>is suspected.</a:t>
            </a:r>
            <a:endParaRPr lang="en-US" sz="2400" dirty="0"/>
          </a:p>
          <a:p>
            <a:pPr marL="342900" indent="-342900" algn="l">
              <a:spcAft>
                <a:spcPts val="600"/>
              </a:spcAft>
              <a:buFont typeface="Arial" panose="020B0604020202020204" pitchFamily="34" charset="0"/>
              <a:buChar char="•"/>
            </a:pPr>
            <a:r>
              <a:rPr lang="en-US" sz="2400" dirty="0" smtClean="0"/>
              <a:t>DPPC </a:t>
            </a:r>
            <a:r>
              <a:rPr lang="en-US" sz="2400" dirty="0"/>
              <a:t>may </a:t>
            </a:r>
            <a:r>
              <a:rPr lang="en-US" sz="2400" dirty="0" smtClean="0"/>
              <a:t>conduct the investigation themselves.</a:t>
            </a:r>
          </a:p>
          <a:p>
            <a:pPr marL="342900" indent="-342900" algn="l">
              <a:spcAft>
                <a:spcPts val="600"/>
              </a:spcAft>
              <a:buFont typeface="Arial" panose="020B0604020202020204" pitchFamily="34" charset="0"/>
              <a:buChar char="•"/>
            </a:pPr>
            <a:r>
              <a:rPr lang="en-US" sz="2400" dirty="0" smtClean="0"/>
              <a:t>The DPPC may assign to the case to the Department of Developmental Services (DDS) investigations unit.</a:t>
            </a:r>
          </a:p>
          <a:p>
            <a:pPr marL="342900" indent="-342900" algn="l">
              <a:spcAft>
                <a:spcPts val="600"/>
              </a:spcAft>
              <a:buFont typeface="Arial" panose="020B0604020202020204" pitchFamily="34" charset="0"/>
              <a:buChar char="•"/>
            </a:pPr>
            <a:r>
              <a:rPr lang="en-US" sz="2400" dirty="0" smtClean="0"/>
              <a:t>Some </a:t>
            </a:r>
            <a:r>
              <a:rPr lang="en-US" sz="2400" dirty="0"/>
              <a:t>cases are referred to the DDS </a:t>
            </a:r>
            <a:r>
              <a:rPr lang="en-US" sz="2400" dirty="0" smtClean="0"/>
              <a:t>Regional Director or Designee for </a:t>
            </a:r>
            <a:r>
              <a:rPr lang="en-US" sz="2400" dirty="0"/>
              <a:t>administrative </a:t>
            </a:r>
            <a:r>
              <a:rPr lang="en-US" sz="2400" dirty="0" smtClean="0"/>
              <a:t>review.</a:t>
            </a:r>
            <a:endParaRPr lang="en-US" sz="2400" dirty="0"/>
          </a:p>
          <a:p>
            <a:pPr algn="l"/>
            <a:endParaRPr lang="en-US" dirty="0"/>
          </a:p>
        </p:txBody>
      </p:sp>
    </p:spTree>
    <p:extLst>
      <p:ext uri="{BB962C8B-B14F-4D97-AF65-F5344CB8AC3E}">
        <p14:creationId xmlns:p14="http://schemas.microsoft.com/office/powerpoint/2010/main" val="5953719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001000" cy="951552"/>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The </a:t>
            </a:r>
            <a:r>
              <a:rPr lang="en-US" sz="3800" dirty="0">
                <a:ln w="1905"/>
                <a:solidFill>
                  <a:srgbClr val="7030A0"/>
                </a:solidFill>
                <a:effectLst>
                  <a:innerShdw blurRad="69850" dist="43180" dir="5400000">
                    <a:srgbClr val="000000">
                      <a:alpha val="65000"/>
                    </a:srgbClr>
                  </a:innerShdw>
                </a:effectLst>
              </a:rPr>
              <a:t>i</a:t>
            </a:r>
            <a:r>
              <a:rPr lang="en-US" sz="3800" dirty="0" smtClean="0">
                <a:ln w="1905"/>
                <a:solidFill>
                  <a:srgbClr val="7030A0"/>
                </a:solidFill>
                <a:effectLst>
                  <a:innerShdw blurRad="69850" dist="43180" dir="5400000">
                    <a:srgbClr val="000000">
                      <a:alpha val="65000"/>
                    </a:srgbClr>
                  </a:innerShdw>
                </a:effectLst>
              </a:rPr>
              <a:t>nvestigation</a:t>
            </a:r>
            <a:endParaRPr lang="en-US" sz="3800" dirty="0">
              <a:solidFill>
                <a:srgbClr val="7030A0"/>
              </a:solidFill>
            </a:endParaRPr>
          </a:p>
        </p:txBody>
      </p:sp>
      <p:sp>
        <p:nvSpPr>
          <p:cNvPr id="3" name="Text Placeholder 2"/>
          <p:cNvSpPr>
            <a:spLocks noGrp="1"/>
          </p:cNvSpPr>
          <p:nvPr>
            <p:ph type="body" idx="1"/>
          </p:nvPr>
        </p:nvSpPr>
        <p:spPr>
          <a:xfrm>
            <a:off x="381000" y="1371600"/>
            <a:ext cx="8305800" cy="4953000"/>
          </a:xfrm>
        </p:spPr>
        <p:txBody>
          <a:bodyPr>
            <a:normAutofit fontScale="92500" lnSpcReduction="20000"/>
          </a:bodyPr>
          <a:lstStyle/>
          <a:p>
            <a:pPr algn="l">
              <a:spcAft>
                <a:spcPts val="1200"/>
              </a:spcAft>
            </a:pPr>
            <a:r>
              <a:rPr lang="en-US" sz="2600" dirty="0" smtClean="0"/>
              <a:t>After insuring that everyone is safe from further abuse or mistreatment, DPPC or DDS staff will conduct an investigation or an administrative review.  </a:t>
            </a:r>
          </a:p>
          <a:p>
            <a:pPr marL="342900" indent="-342900" algn="l">
              <a:spcAft>
                <a:spcPts val="1200"/>
              </a:spcAft>
              <a:buFont typeface="Arial" panose="020B0604020202020204" pitchFamily="34" charset="0"/>
              <a:buChar char="•"/>
            </a:pPr>
            <a:r>
              <a:rPr lang="en-US" sz="2600" dirty="0" smtClean="0"/>
              <a:t>They will talk to the alleged victim, perpetrator and any witnesses.  </a:t>
            </a:r>
          </a:p>
          <a:p>
            <a:pPr marL="342900" indent="-342900" algn="l">
              <a:spcAft>
                <a:spcPts val="1200"/>
              </a:spcAft>
              <a:buFont typeface="Arial" panose="020B0604020202020204" pitchFamily="34" charset="0"/>
              <a:buChar char="•"/>
            </a:pPr>
            <a:r>
              <a:rPr lang="en-US" sz="2600" dirty="0" smtClean="0"/>
              <a:t>They will examine any evidence, including records, policies, and other relevant documents.</a:t>
            </a:r>
          </a:p>
          <a:p>
            <a:pPr marL="342900" indent="-342900" algn="l">
              <a:spcAft>
                <a:spcPts val="1200"/>
              </a:spcAft>
              <a:buFont typeface="Arial" panose="020B0604020202020204" pitchFamily="34" charset="0"/>
              <a:buChar char="•"/>
            </a:pPr>
            <a:r>
              <a:rPr lang="en-US" sz="2600" dirty="0" smtClean="0"/>
              <a:t>Upon completion of the investigation, they will issue a written report with a conclusion that the allegations were either substantiated or unsubstantiated. </a:t>
            </a:r>
          </a:p>
          <a:p>
            <a:pPr marL="342900" indent="-342900" algn="l">
              <a:spcAft>
                <a:spcPts val="1200"/>
              </a:spcAft>
              <a:buFont typeface="Arial" panose="020B0604020202020204" pitchFamily="34" charset="0"/>
              <a:buChar char="•"/>
            </a:pPr>
            <a:r>
              <a:rPr lang="en-US" sz="2600" dirty="0" smtClean="0"/>
              <a:t>Regardless </a:t>
            </a:r>
            <a:r>
              <a:rPr lang="en-US" sz="2600" dirty="0"/>
              <a:t>of the </a:t>
            </a:r>
            <a:r>
              <a:rPr lang="en-US" sz="2600" dirty="0" smtClean="0"/>
              <a:t>conclusions, the report may make  recommendations for corrective actions to prevent future incidents, injuries, or mistreatment.</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14960721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6096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Conclusion</a:t>
            </a:r>
            <a:endParaRPr lang="en-US" sz="3800" dirty="0">
              <a:solidFill>
                <a:srgbClr val="7030A0"/>
              </a:solidFill>
            </a:endParaRPr>
          </a:p>
        </p:txBody>
      </p:sp>
      <p:sp>
        <p:nvSpPr>
          <p:cNvPr id="3" name="Text Placeholder 2"/>
          <p:cNvSpPr>
            <a:spLocks noGrp="1"/>
          </p:cNvSpPr>
          <p:nvPr>
            <p:ph type="body" idx="1"/>
          </p:nvPr>
        </p:nvSpPr>
        <p:spPr>
          <a:xfrm>
            <a:off x="457200" y="1219200"/>
            <a:ext cx="8153400" cy="5334000"/>
          </a:xfrm>
        </p:spPr>
        <p:txBody>
          <a:bodyPr>
            <a:normAutofit fontScale="92500" lnSpcReduction="10000"/>
          </a:bodyPr>
          <a:lstStyle/>
          <a:p>
            <a:pPr marL="342900" indent="-342900" algn="l">
              <a:spcAft>
                <a:spcPts val="600"/>
              </a:spcAft>
              <a:buFont typeface="Arial" panose="020B0604020202020204" pitchFamily="34" charset="0"/>
              <a:buChar char="•"/>
            </a:pPr>
            <a:r>
              <a:rPr lang="en-US" sz="2400" dirty="0" smtClean="0"/>
              <a:t>Individuals with developmental disabilities are vulnerable to being abused, neglected or mistreated.</a:t>
            </a:r>
          </a:p>
          <a:p>
            <a:pPr marL="342900" indent="-342900" algn="l">
              <a:spcAft>
                <a:spcPts val="600"/>
              </a:spcAft>
              <a:buFont typeface="Arial" panose="020B0604020202020204" pitchFamily="34" charset="0"/>
              <a:buChar char="•"/>
            </a:pPr>
            <a:r>
              <a:rPr lang="en-US" sz="2400" dirty="0" smtClean="0"/>
              <a:t>Caregivers or providers are often the perpetrators of abuse.</a:t>
            </a:r>
          </a:p>
          <a:p>
            <a:pPr marL="342900" indent="-342900" algn="l">
              <a:spcAft>
                <a:spcPts val="600"/>
              </a:spcAft>
              <a:buFont typeface="Arial" panose="020B0604020202020204" pitchFamily="34" charset="0"/>
              <a:buChar char="•"/>
            </a:pPr>
            <a:r>
              <a:rPr lang="en-US" sz="2400" dirty="0"/>
              <a:t>Staff may have reasons why they are reluctant to report, but they have a moral, ethical and legal responsibility to report abuse.</a:t>
            </a:r>
          </a:p>
          <a:p>
            <a:pPr marL="342900" indent="-342900" algn="l">
              <a:spcAft>
                <a:spcPts val="600"/>
              </a:spcAft>
              <a:buFont typeface="Arial" panose="020B0604020202020204" pitchFamily="34" charset="0"/>
              <a:buChar char="•"/>
            </a:pPr>
            <a:r>
              <a:rPr lang="en-US" sz="2400" dirty="0" smtClean="0"/>
              <a:t>The threshold for reporting is “reasonable cause to believe”.  You don’t have to be certain.</a:t>
            </a:r>
          </a:p>
          <a:p>
            <a:pPr marL="342900" lvl="1" indent="-342900">
              <a:spcAft>
                <a:spcPts val="600"/>
              </a:spcAft>
              <a:buFont typeface="Arial" panose="020B0604020202020204" pitchFamily="34" charset="0"/>
              <a:buChar char="•"/>
            </a:pPr>
            <a:r>
              <a:rPr lang="en-US" sz="2400" dirty="0" smtClean="0">
                <a:solidFill>
                  <a:schemeClr val="tx1"/>
                </a:solidFill>
              </a:rPr>
              <a:t>If you have a reasonable cause to believe that abuse, neglect or mistreatment has occurred call the DPPC at       </a:t>
            </a:r>
            <a:r>
              <a:rPr lang="en-US" sz="2400" b="1" dirty="0" smtClean="0">
                <a:solidFill>
                  <a:srgbClr val="C00000"/>
                </a:solidFill>
              </a:rPr>
              <a:t>1-800-426-9009</a:t>
            </a:r>
            <a:endParaRPr lang="en-US" sz="2400" b="1" dirty="0">
              <a:solidFill>
                <a:srgbClr val="C00000"/>
              </a:solidFill>
            </a:endParaRPr>
          </a:p>
          <a:p>
            <a:pPr marL="342900" indent="-342900" algn="l">
              <a:spcAft>
                <a:spcPts val="600"/>
              </a:spcAft>
              <a:buFont typeface="Arial" panose="020B0604020202020204" pitchFamily="34" charset="0"/>
              <a:buChar char="•"/>
            </a:pPr>
            <a:r>
              <a:rPr lang="en-US" sz="2400" dirty="0" smtClean="0"/>
              <a:t>Always call </a:t>
            </a:r>
            <a:r>
              <a:rPr lang="en-US" sz="2400" b="1" dirty="0" smtClean="0">
                <a:solidFill>
                  <a:srgbClr val="C00000"/>
                </a:solidFill>
              </a:rPr>
              <a:t>911</a:t>
            </a:r>
            <a:r>
              <a:rPr lang="en-US" sz="2400" dirty="0" smtClean="0"/>
              <a:t> in an emergency.</a:t>
            </a:r>
          </a:p>
          <a:p>
            <a:pPr marL="342900" indent="-342900" algn="l">
              <a:spcAft>
                <a:spcPts val="600"/>
              </a:spcAft>
              <a:buFont typeface="Arial" panose="020B0604020202020204" pitchFamily="34" charset="0"/>
              <a:buChar char="•"/>
            </a:pPr>
            <a:r>
              <a:rPr lang="en-US" sz="2400" dirty="0" smtClean="0"/>
              <a:t>Your responsibility is to make the call.  The investigators will do the rest.</a:t>
            </a:r>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8972292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14400"/>
            <a:ext cx="8077200" cy="4876800"/>
          </a:xfrm>
        </p:spPr>
        <p:txBody>
          <a:bodyPr>
            <a:normAutofit/>
          </a:bodyPr>
          <a:lstStyle/>
          <a:p>
            <a:pPr marL="342900" indent="-342900" algn="l">
              <a:spcAft>
                <a:spcPts val="600"/>
              </a:spcAft>
              <a:buFont typeface="Arial" panose="020B0604020202020204" pitchFamily="34" charset="0"/>
              <a:buChar char="•"/>
            </a:pPr>
            <a:r>
              <a:rPr lang="en-US" sz="2400" dirty="0" smtClean="0"/>
              <a:t>Abuse, Neglect and Mistreatment </a:t>
            </a:r>
            <a:r>
              <a:rPr lang="en-US" sz="2400" dirty="0"/>
              <a:t>are less likely to occur when everyone is well informed.</a:t>
            </a:r>
          </a:p>
          <a:p>
            <a:pPr marL="342900" indent="-342900" algn="l">
              <a:spcAft>
                <a:spcPts val="600"/>
              </a:spcAft>
              <a:buFont typeface="Arial" panose="020B0604020202020204" pitchFamily="34" charset="0"/>
              <a:buChar char="•"/>
            </a:pPr>
            <a:r>
              <a:rPr lang="en-US" sz="2400" dirty="0" smtClean="0"/>
              <a:t>And remember</a:t>
            </a:r>
            <a:r>
              <a:rPr lang="en-US" sz="2400" dirty="0"/>
              <a:t>, together we can make a difference in the quality of life of the people we support……… </a:t>
            </a:r>
          </a:p>
          <a:p>
            <a:pPr algn="l"/>
            <a:endParaRPr lang="en-US" dirty="0"/>
          </a:p>
        </p:txBody>
      </p:sp>
      <p:pic>
        <p:nvPicPr>
          <p:cNvPr id="1026" name="Picture 2" descr="Speak up graphic for Human Rights Day"/>
          <p:cNvPicPr>
            <a:picLocks noChangeAspect="1" noChangeArrowheads="1"/>
          </p:cNvPicPr>
          <p:nvPr/>
        </p:nvPicPr>
        <p:blipFill rotWithShape="1">
          <a:blip r:embed="rId2">
            <a:extLst>
              <a:ext uri="{28A0092B-C50C-407E-A947-70E740481C1C}">
                <a14:useLocalDpi xmlns:a14="http://schemas.microsoft.com/office/drawing/2010/main" val="0"/>
              </a:ext>
            </a:extLst>
          </a:blip>
          <a:srcRect b="11654"/>
          <a:stretch/>
        </p:blipFill>
        <p:spPr bwMode="auto">
          <a:xfrm>
            <a:off x="2258602" y="2819400"/>
            <a:ext cx="4378309" cy="3124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38054" y="6026699"/>
            <a:ext cx="4467546" cy="553998"/>
          </a:xfrm>
          <a:prstGeom prst="rect">
            <a:avLst/>
          </a:prstGeom>
          <a:noFill/>
        </p:spPr>
        <p:txBody>
          <a:bodyPr wrap="square" rtlCol="0">
            <a:spAutoFit/>
          </a:bodyPr>
          <a:lstStyle/>
          <a:p>
            <a:r>
              <a:rPr lang="en-US" sz="1200" dirty="0" smtClean="0"/>
              <a:t>Photo Credit</a:t>
            </a:r>
            <a:r>
              <a:rPr lang="en-US" sz="1200" dirty="0"/>
              <a:t>: United Nation’s Human Rights Day (2010)</a:t>
            </a:r>
          </a:p>
          <a:p>
            <a:endParaRPr lang="en-US" dirty="0"/>
          </a:p>
        </p:txBody>
      </p:sp>
    </p:spTree>
    <p:extLst>
      <p:ext uri="{BB962C8B-B14F-4D97-AF65-F5344CB8AC3E}">
        <p14:creationId xmlns:p14="http://schemas.microsoft.com/office/powerpoint/2010/main" val="21119489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1828800"/>
            <a:ext cx="8001000" cy="4572000"/>
          </a:xfrm>
        </p:spPr>
        <p:txBody>
          <a:bodyPr/>
          <a:lstStyle/>
          <a:p>
            <a:pPr lvl="0" algn="l">
              <a:buClr>
                <a:srgbClr val="8E736A">
                  <a:lumMod val="75000"/>
                </a:srgbClr>
              </a:buClr>
            </a:pPr>
            <a:r>
              <a:rPr lang="en-US" sz="2800" b="1" dirty="0" smtClean="0">
                <a:solidFill>
                  <a:srgbClr val="339966"/>
                </a:solidFill>
              </a:rPr>
              <a:t>Metro Boston Region</a:t>
            </a:r>
          </a:p>
          <a:p>
            <a:pPr marL="457200" lvl="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Boston – Boston Medical Center</a:t>
            </a:r>
          </a:p>
          <a:p>
            <a:pPr marL="45720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Boston – Beth Israel Deaconess Medical Center</a:t>
            </a:r>
            <a:endParaRPr lang="en-US" dirty="0">
              <a:solidFill>
                <a:schemeClr val="tx1">
                  <a:lumMod val="95000"/>
                  <a:lumOff val="5000"/>
                </a:schemeClr>
              </a:solidFill>
            </a:endParaRPr>
          </a:p>
          <a:p>
            <a:pPr marL="45720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Boston – Brigham and Women’s Hospital</a:t>
            </a:r>
            <a:endParaRPr lang="en-US" dirty="0">
              <a:solidFill>
                <a:schemeClr val="tx1">
                  <a:lumMod val="95000"/>
                  <a:lumOff val="5000"/>
                </a:schemeClr>
              </a:solidFill>
            </a:endParaRPr>
          </a:p>
          <a:p>
            <a:pPr marL="45720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Boston – Children’s Hospital</a:t>
            </a:r>
            <a:endParaRPr lang="en-US" dirty="0">
              <a:solidFill>
                <a:schemeClr val="tx1">
                  <a:lumMod val="95000"/>
                  <a:lumOff val="5000"/>
                </a:schemeClr>
              </a:solidFill>
            </a:endParaRPr>
          </a:p>
          <a:p>
            <a:pPr marL="45720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Boston – Mass General Hospital</a:t>
            </a:r>
            <a:endParaRPr lang="en-US" dirty="0">
              <a:solidFill>
                <a:schemeClr val="tx1">
                  <a:lumMod val="95000"/>
                  <a:lumOff val="5000"/>
                </a:schemeClr>
              </a:solidFill>
            </a:endParaRPr>
          </a:p>
          <a:p>
            <a:pPr marL="457200" lvl="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Cambridge – Cambridge Hospital</a:t>
            </a:r>
          </a:p>
          <a:p>
            <a:pPr marL="457200" lvl="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Framingham – Metro West Medical Center</a:t>
            </a:r>
          </a:p>
          <a:p>
            <a:pPr marL="457200" lvl="0" indent="-457200" algn="l">
              <a:buClr>
                <a:srgbClr val="8E736A">
                  <a:lumMod val="75000"/>
                </a:srgbClr>
              </a:buClr>
              <a:buFont typeface="Arial" panose="020B0604020202020204" pitchFamily="34" charset="0"/>
              <a:buChar char="•"/>
            </a:pPr>
            <a:r>
              <a:rPr lang="en-US" dirty="0" smtClean="0">
                <a:solidFill>
                  <a:schemeClr val="tx1">
                    <a:lumMod val="95000"/>
                    <a:lumOff val="5000"/>
                  </a:schemeClr>
                </a:solidFill>
              </a:rPr>
              <a:t>Newton – Newton Wellesley Hospital</a:t>
            </a:r>
            <a:endParaRPr lang="en-US" dirty="0">
              <a:solidFill>
                <a:schemeClr val="tx1">
                  <a:lumMod val="95000"/>
                  <a:lumOff val="5000"/>
                </a:schemeClr>
              </a:solidFill>
            </a:endParaRPr>
          </a:p>
          <a:p>
            <a:pPr algn="l"/>
            <a:endParaRPr lang="en-US" dirty="0"/>
          </a:p>
        </p:txBody>
      </p:sp>
      <p:sp>
        <p:nvSpPr>
          <p:cNvPr id="4" name="Rectangle 3"/>
          <p:cNvSpPr/>
          <p:nvPr/>
        </p:nvSpPr>
        <p:spPr>
          <a:xfrm>
            <a:off x="609600" y="381000"/>
            <a:ext cx="7772400" cy="984885"/>
          </a:xfrm>
          <a:prstGeom prst="rect">
            <a:avLst/>
          </a:prstGeom>
        </p:spPr>
        <p:txBody>
          <a:bodyPr wrap="square">
            <a:spAutoFit/>
          </a:bodyPr>
          <a:lstStyle/>
          <a:p>
            <a:pPr algn="ctr"/>
            <a:r>
              <a:rPr lang="en-US" sz="4000" b="1" dirty="0">
                <a:solidFill>
                  <a:srgbClr val="7030A0"/>
                </a:solidFill>
              </a:rPr>
              <a:t>Designated S.A.N.E Sites </a:t>
            </a:r>
            <a:br>
              <a:rPr lang="en-US" sz="4000" b="1" dirty="0">
                <a:solidFill>
                  <a:srgbClr val="7030A0"/>
                </a:solidFill>
              </a:rPr>
            </a:br>
            <a:r>
              <a:rPr lang="en-US" dirty="0">
                <a:solidFill>
                  <a:srgbClr val="C00000"/>
                </a:solidFill>
              </a:rPr>
              <a:t>(sexual assault nurse examiner)</a:t>
            </a:r>
            <a:endParaRPr lang="en-US" dirty="0"/>
          </a:p>
        </p:txBody>
      </p:sp>
    </p:spTree>
    <p:extLst>
      <p:ext uri="{BB962C8B-B14F-4D97-AF65-F5344CB8AC3E}">
        <p14:creationId xmlns:p14="http://schemas.microsoft.com/office/powerpoint/2010/main" val="712531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848600" cy="381000"/>
          </a:xfrm>
        </p:spPr>
        <p:txBody>
          <a:bodyPr/>
          <a:lstStyle/>
          <a:p>
            <a:pPr marL="0" indent="0" algn="ctr">
              <a:buNone/>
            </a:pPr>
            <a:r>
              <a:rPr lang="en-US" sz="4000" dirty="0" smtClean="0">
                <a:solidFill>
                  <a:srgbClr val="7030A0"/>
                </a:solidFill>
                <a:effectLst/>
              </a:rPr>
              <a:t>Designated S.A.N.E Sites </a:t>
            </a:r>
            <a:r>
              <a:rPr lang="en-US" sz="3600" dirty="0" smtClean="0">
                <a:solidFill>
                  <a:srgbClr val="7030A0"/>
                </a:solidFill>
                <a:effectLst/>
              </a:rPr>
              <a:t/>
            </a:r>
            <a:br>
              <a:rPr lang="en-US" sz="3600" dirty="0" smtClean="0">
                <a:solidFill>
                  <a:srgbClr val="7030A0"/>
                </a:solidFill>
                <a:effectLst/>
              </a:rPr>
            </a:br>
            <a:r>
              <a:rPr lang="en-US" sz="1600" dirty="0" smtClean="0">
                <a:solidFill>
                  <a:srgbClr val="C00000"/>
                </a:solidFill>
                <a:effectLst/>
              </a:rPr>
              <a:t>(sexual assault nurse examiner)</a:t>
            </a:r>
            <a:endParaRPr lang="en-US" sz="1600" dirty="0">
              <a:solidFill>
                <a:srgbClr val="C00000"/>
              </a:solidFill>
              <a:effectLst/>
            </a:endParaRPr>
          </a:p>
        </p:txBody>
      </p:sp>
      <p:sp>
        <p:nvSpPr>
          <p:cNvPr id="3" name="Text Placeholder 2"/>
          <p:cNvSpPr>
            <a:spLocks noGrp="1"/>
          </p:cNvSpPr>
          <p:nvPr>
            <p:ph type="body" idx="1"/>
          </p:nvPr>
        </p:nvSpPr>
        <p:spPr>
          <a:xfrm>
            <a:off x="457200" y="1371600"/>
            <a:ext cx="8229600" cy="5029200"/>
          </a:xfrm>
        </p:spPr>
        <p:txBody>
          <a:bodyPr>
            <a:normAutofit/>
          </a:bodyPr>
          <a:lstStyle/>
          <a:p>
            <a:pPr algn="l"/>
            <a:r>
              <a:rPr lang="en-US" sz="2800" b="1" dirty="0" smtClean="0">
                <a:solidFill>
                  <a:srgbClr val="339966"/>
                </a:solidFill>
              </a:rPr>
              <a:t>Central West Region</a:t>
            </a:r>
          </a:p>
          <a:p>
            <a:pPr marL="342900" indent="-342900" algn="l">
              <a:buFont typeface="Arial" panose="020B0604020202020204" pitchFamily="34" charset="0"/>
              <a:buChar char="•"/>
            </a:pPr>
            <a:r>
              <a:rPr lang="en-US" dirty="0" smtClean="0">
                <a:solidFill>
                  <a:schemeClr val="tx1">
                    <a:lumMod val="95000"/>
                    <a:lumOff val="5000"/>
                  </a:schemeClr>
                </a:solidFill>
              </a:rPr>
              <a:t>Amherst</a:t>
            </a:r>
            <a:r>
              <a:rPr lang="en-US" dirty="0" smtClean="0"/>
              <a:t> </a:t>
            </a:r>
            <a:r>
              <a:rPr lang="en-US" dirty="0"/>
              <a:t>- Umass Amherst University Health Services </a:t>
            </a:r>
            <a:endParaRPr lang="en-US" dirty="0" smtClean="0"/>
          </a:p>
          <a:p>
            <a:pPr marL="342900" indent="-342900" algn="l">
              <a:buFont typeface="Arial" panose="020B0604020202020204" pitchFamily="34" charset="0"/>
              <a:buChar char="•"/>
            </a:pPr>
            <a:r>
              <a:rPr lang="en-US" dirty="0" smtClean="0"/>
              <a:t>Milford - Milford </a:t>
            </a:r>
            <a:r>
              <a:rPr lang="en-US" dirty="0"/>
              <a:t>Regional Medical Center</a:t>
            </a:r>
          </a:p>
          <a:p>
            <a:pPr marL="342900" indent="-342900" algn="l">
              <a:buFont typeface="Arial" panose="020B0604020202020204" pitchFamily="34" charset="0"/>
              <a:buChar char="•"/>
            </a:pPr>
            <a:r>
              <a:rPr lang="en-US" dirty="0" smtClean="0"/>
              <a:t>North </a:t>
            </a:r>
            <a:r>
              <a:rPr lang="en-US" dirty="0"/>
              <a:t>Hampton  - Cooley Dickenson Hospital</a:t>
            </a:r>
          </a:p>
          <a:p>
            <a:pPr marL="342900" indent="-342900" algn="l">
              <a:buFont typeface="Arial" panose="020B0604020202020204" pitchFamily="34" charset="0"/>
              <a:buChar char="•"/>
            </a:pPr>
            <a:r>
              <a:rPr lang="en-US" dirty="0"/>
              <a:t>Palmer - Wing Memorial Hospital </a:t>
            </a:r>
          </a:p>
          <a:p>
            <a:pPr marL="342900" indent="-342900" algn="l">
              <a:buFont typeface="Arial" panose="020B0604020202020204" pitchFamily="34" charset="0"/>
              <a:buChar char="•"/>
            </a:pPr>
            <a:r>
              <a:rPr lang="en-US" dirty="0"/>
              <a:t>Pittsfield - Berkshire Medical Center</a:t>
            </a:r>
          </a:p>
          <a:p>
            <a:pPr marL="342900" indent="-342900" algn="l">
              <a:buFont typeface="Arial" panose="020B0604020202020204" pitchFamily="34" charset="0"/>
              <a:buChar char="•"/>
            </a:pPr>
            <a:r>
              <a:rPr lang="en-US" dirty="0" smtClean="0"/>
              <a:t>Springfield - Baystate Medical Center </a:t>
            </a:r>
          </a:p>
          <a:p>
            <a:pPr marL="342900" indent="-342900" algn="l">
              <a:buFont typeface="Arial" panose="020B0604020202020204" pitchFamily="34" charset="0"/>
              <a:buChar char="•"/>
            </a:pPr>
            <a:r>
              <a:rPr lang="en-US" dirty="0"/>
              <a:t>Southbridge - Harrington Memorial Hospital</a:t>
            </a:r>
          </a:p>
          <a:p>
            <a:pPr marL="342900" indent="-342900" algn="l">
              <a:buFont typeface="Arial" panose="020B0604020202020204" pitchFamily="34" charset="0"/>
              <a:buChar char="•"/>
            </a:pPr>
            <a:r>
              <a:rPr lang="en-US" dirty="0" smtClean="0"/>
              <a:t>Springfield - Mercy Medical Center</a:t>
            </a:r>
          </a:p>
          <a:p>
            <a:pPr marL="342900" indent="-342900" algn="l">
              <a:buFont typeface="Arial" panose="020B0604020202020204" pitchFamily="34" charset="0"/>
              <a:buChar char="•"/>
            </a:pPr>
            <a:r>
              <a:rPr lang="en-US" dirty="0" smtClean="0"/>
              <a:t>Worcester - St Vincent’s Hospital</a:t>
            </a:r>
          </a:p>
          <a:p>
            <a:pPr marL="342900" indent="-342900" algn="l">
              <a:buFont typeface="Arial" panose="020B0604020202020204" pitchFamily="34" charset="0"/>
              <a:buChar char="•"/>
            </a:pPr>
            <a:r>
              <a:rPr lang="en-US" dirty="0" smtClean="0"/>
              <a:t>Worcester - UMASS Memorial Hospital</a:t>
            </a:r>
          </a:p>
          <a:p>
            <a:pPr marL="342900" indent="-342900" algn="l">
              <a:buFont typeface="Arial" panose="020B0604020202020204" pitchFamily="34" charset="0"/>
              <a:buChar char="•"/>
            </a:pPr>
            <a:r>
              <a:rPr lang="en-US" dirty="0" smtClean="0"/>
              <a:t>Worcester - UMASS University Hospital</a:t>
            </a:r>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endParaRPr lang="en-US" dirty="0" smtClean="0"/>
          </a:p>
          <a:p>
            <a:pPr algn="l"/>
            <a:endParaRPr lang="en-US" dirty="0"/>
          </a:p>
        </p:txBody>
      </p:sp>
    </p:spTree>
    <p:extLst>
      <p:ext uri="{BB962C8B-B14F-4D97-AF65-F5344CB8AC3E}">
        <p14:creationId xmlns:p14="http://schemas.microsoft.com/office/powerpoint/2010/main" val="5606558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077200" cy="838200"/>
          </a:xfrm>
        </p:spPr>
        <p:txBody>
          <a:bodyPr/>
          <a:lstStyle/>
          <a:p>
            <a:pPr marL="0" indent="0" algn="ctr">
              <a:buNone/>
            </a:pPr>
            <a:r>
              <a:rPr lang="en-US" sz="4000" dirty="0" smtClean="0">
                <a:solidFill>
                  <a:srgbClr val="7030A0"/>
                </a:solidFill>
                <a:effectLst/>
              </a:rPr>
              <a:t>Designated S.A.N.E </a:t>
            </a:r>
            <a:r>
              <a:rPr lang="en-US" sz="4000" dirty="0">
                <a:solidFill>
                  <a:srgbClr val="7030A0"/>
                </a:solidFill>
                <a:effectLst/>
              </a:rPr>
              <a:t>Sites </a:t>
            </a:r>
            <a:br>
              <a:rPr lang="en-US" sz="4000" dirty="0">
                <a:solidFill>
                  <a:srgbClr val="7030A0"/>
                </a:solidFill>
                <a:effectLst/>
              </a:rPr>
            </a:br>
            <a:r>
              <a:rPr lang="en-US" sz="1600" dirty="0">
                <a:solidFill>
                  <a:srgbClr val="C00000"/>
                </a:solidFill>
                <a:effectLst/>
              </a:rPr>
              <a:t>(sexual assault nurse </a:t>
            </a:r>
            <a:r>
              <a:rPr lang="en-US" sz="1600" dirty="0" smtClean="0">
                <a:solidFill>
                  <a:srgbClr val="C00000"/>
                </a:solidFill>
                <a:effectLst/>
              </a:rPr>
              <a:t>examiner)</a:t>
            </a:r>
            <a:endParaRPr lang="en-US" dirty="0"/>
          </a:p>
        </p:txBody>
      </p:sp>
      <p:sp>
        <p:nvSpPr>
          <p:cNvPr id="3" name="Text Placeholder 2"/>
          <p:cNvSpPr>
            <a:spLocks noGrp="1"/>
          </p:cNvSpPr>
          <p:nvPr>
            <p:ph type="body" idx="1"/>
          </p:nvPr>
        </p:nvSpPr>
        <p:spPr>
          <a:xfrm>
            <a:off x="457200" y="1447800"/>
            <a:ext cx="8153400" cy="5105400"/>
          </a:xfrm>
        </p:spPr>
        <p:txBody>
          <a:bodyPr>
            <a:normAutofit/>
          </a:bodyPr>
          <a:lstStyle/>
          <a:p>
            <a:pPr algn="l"/>
            <a:r>
              <a:rPr lang="en-US" sz="2800" b="1" dirty="0" smtClean="0">
                <a:solidFill>
                  <a:srgbClr val="339966"/>
                </a:solidFill>
              </a:rPr>
              <a:t>South East Region</a:t>
            </a:r>
          </a:p>
          <a:p>
            <a:pPr marL="342900" indent="-342900" algn="l">
              <a:buFont typeface="Arial" panose="020B0604020202020204" pitchFamily="34" charset="0"/>
              <a:buChar char="•"/>
            </a:pPr>
            <a:r>
              <a:rPr lang="en-US" dirty="0">
                <a:solidFill>
                  <a:schemeClr val="tx1">
                    <a:lumMod val="95000"/>
                    <a:lumOff val="5000"/>
                  </a:schemeClr>
                </a:solidFill>
              </a:rPr>
              <a:t>Barnstable - Cape Cod Hospital</a:t>
            </a:r>
          </a:p>
          <a:p>
            <a:pPr marL="342900" indent="-342900" algn="l">
              <a:buFont typeface="Arial" panose="020B0604020202020204" pitchFamily="34" charset="0"/>
              <a:buChar char="•"/>
            </a:pPr>
            <a:r>
              <a:rPr lang="en-US" dirty="0" smtClean="0">
                <a:solidFill>
                  <a:schemeClr val="tx1">
                    <a:lumMod val="95000"/>
                    <a:lumOff val="5000"/>
                  </a:schemeClr>
                </a:solidFill>
              </a:rPr>
              <a:t>Brockton – Brockton Hospital</a:t>
            </a:r>
          </a:p>
          <a:p>
            <a:pPr marL="342900" indent="-342900" algn="l">
              <a:buFont typeface="Arial" panose="020B0604020202020204" pitchFamily="34" charset="0"/>
              <a:buChar char="•"/>
            </a:pPr>
            <a:r>
              <a:rPr lang="en-US" dirty="0" smtClean="0">
                <a:solidFill>
                  <a:schemeClr val="tx1">
                    <a:lumMod val="95000"/>
                    <a:lumOff val="5000"/>
                  </a:schemeClr>
                </a:solidFill>
              </a:rPr>
              <a:t>Fall River– Charlton Memorial Hospital</a:t>
            </a:r>
          </a:p>
          <a:p>
            <a:pPr marL="342900" indent="-342900" algn="l">
              <a:buFont typeface="Arial" panose="020B0604020202020204" pitchFamily="34" charset="0"/>
              <a:buChar char="•"/>
            </a:pPr>
            <a:r>
              <a:rPr lang="en-US" dirty="0">
                <a:solidFill>
                  <a:schemeClr val="tx1">
                    <a:lumMod val="95000"/>
                    <a:lumOff val="5000"/>
                  </a:schemeClr>
                </a:solidFill>
              </a:rPr>
              <a:t>Fall River  - St. Anne’s Hospital</a:t>
            </a:r>
          </a:p>
          <a:p>
            <a:pPr marL="342900" indent="-342900" algn="l">
              <a:buFont typeface="Arial" panose="020B0604020202020204" pitchFamily="34" charset="0"/>
              <a:buChar char="•"/>
            </a:pPr>
            <a:r>
              <a:rPr lang="en-US" dirty="0" smtClean="0">
                <a:solidFill>
                  <a:schemeClr val="tx1">
                    <a:lumMod val="95000"/>
                    <a:lumOff val="5000"/>
                  </a:schemeClr>
                </a:solidFill>
              </a:rPr>
              <a:t>Falmouth </a:t>
            </a:r>
            <a:r>
              <a:rPr lang="en-US" dirty="0">
                <a:solidFill>
                  <a:schemeClr val="tx1">
                    <a:lumMod val="95000"/>
                    <a:lumOff val="5000"/>
                  </a:schemeClr>
                </a:solidFill>
              </a:rPr>
              <a:t>– Falmouth Hospital</a:t>
            </a:r>
          </a:p>
          <a:p>
            <a:pPr marL="342900" indent="-342900" algn="l">
              <a:buFont typeface="Arial" panose="020B0604020202020204" pitchFamily="34" charset="0"/>
              <a:buChar char="•"/>
            </a:pPr>
            <a:r>
              <a:rPr lang="en-US" dirty="0" smtClean="0">
                <a:solidFill>
                  <a:schemeClr val="tx1">
                    <a:lumMod val="95000"/>
                    <a:lumOff val="5000"/>
                  </a:schemeClr>
                </a:solidFill>
              </a:rPr>
              <a:t>Morton Medical Center</a:t>
            </a:r>
          </a:p>
          <a:p>
            <a:pPr marL="342900" indent="-342900" algn="l">
              <a:buFont typeface="Arial" panose="020B0604020202020204" pitchFamily="34" charset="0"/>
              <a:buChar char="•"/>
            </a:pPr>
            <a:r>
              <a:rPr lang="en-US" dirty="0">
                <a:solidFill>
                  <a:schemeClr val="tx1">
                    <a:lumMod val="95000"/>
                    <a:lumOff val="5000"/>
                  </a:schemeClr>
                </a:solidFill>
              </a:rPr>
              <a:t>Nantucket - Nantucket Cottage </a:t>
            </a:r>
            <a:r>
              <a:rPr lang="en-US" dirty="0" smtClean="0">
                <a:solidFill>
                  <a:schemeClr val="tx1">
                    <a:lumMod val="95000"/>
                    <a:lumOff val="5000"/>
                  </a:schemeClr>
                </a:solidFill>
              </a:rPr>
              <a:t>Hospital</a:t>
            </a:r>
          </a:p>
          <a:p>
            <a:pPr marL="342900" indent="-342900" algn="l">
              <a:buFont typeface="Arial" panose="020B0604020202020204" pitchFamily="34" charset="0"/>
              <a:buChar char="•"/>
            </a:pPr>
            <a:r>
              <a:rPr lang="en-US" dirty="0" smtClean="0">
                <a:solidFill>
                  <a:schemeClr val="tx1">
                    <a:lumMod val="95000"/>
                    <a:lumOff val="5000"/>
                  </a:schemeClr>
                </a:solidFill>
              </a:rPr>
              <a:t>New Bedford - </a:t>
            </a:r>
            <a:r>
              <a:rPr lang="en-US" dirty="0">
                <a:solidFill>
                  <a:schemeClr val="tx1">
                    <a:lumMod val="95000"/>
                    <a:lumOff val="5000"/>
                  </a:schemeClr>
                </a:solidFill>
              </a:rPr>
              <a:t>St. Luke’s Hospital</a:t>
            </a:r>
          </a:p>
          <a:p>
            <a:pPr marL="342900" indent="-342900" algn="l">
              <a:buFont typeface="Arial" panose="020B0604020202020204" pitchFamily="34" charset="0"/>
              <a:buChar char="•"/>
            </a:pPr>
            <a:r>
              <a:rPr lang="en-US" dirty="0" smtClean="0">
                <a:solidFill>
                  <a:schemeClr val="tx1">
                    <a:lumMod val="95000"/>
                    <a:lumOff val="5000"/>
                  </a:schemeClr>
                </a:solidFill>
              </a:rPr>
              <a:t>Plymouth </a:t>
            </a:r>
            <a:r>
              <a:rPr lang="en-US" dirty="0">
                <a:solidFill>
                  <a:schemeClr val="tx1">
                    <a:lumMod val="95000"/>
                    <a:lumOff val="5000"/>
                  </a:schemeClr>
                </a:solidFill>
              </a:rPr>
              <a:t>– Beth Israel </a:t>
            </a:r>
            <a:r>
              <a:rPr lang="en-US" dirty="0" smtClean="0">
                <a:solidFill>
                  <a:schemeClr val="tx1">
                    <a:lumMod val="95000"/>
                    <a:lumOff val="5000"/>
                  </a:schemeClr>
                </a:solidFill>
              </a:rPr>
              <a:t>Deaconess</a:t>
            </a:r>
          </a:p>
          <a:p>
            <a:pPr marL="342900" indent="-342900" algn="l">
              <a:buFont typeface="Arial" panose="020B0604020202020204" pitchFamily="34" charset="0"/>
              <a:buChar char="•"/>
            </a:pPr>
            <a:r>
              <a:rPr lang="en-US" dirty="0" smtClean="0">
                <a:solidFill>
                  <a:schemeClr val="tx1">
                    <a:lumMod val="95000"/>
                    <a:lumOff val="5000"/>
                  </a:schemeClr>
                </a:solidFill>
              </a:rPr>
              <a:t>Wareham - </a:t>
            </a:r>
            <a:r>
              <a:rPr lang="en-US" dirty="0">
                <a:solidFill>
                  <a:schemeClr val="tx1">
                    <a:lumMod val="95000"/>
                    <a:lumOff val="5000"/>
                  </a:schemeClr>
                </a:solidFill>
              </a:rPr>
              <a:t>Tobey Hospital</a:t>
            </a:r>
          </a:p>
          <a:p>
            <a:pPr marL="342900" indent="-342900" algn="l">
              <a:buFont typeface="Arial" panose="020B0604020202020204" pitchFamily="34" charset="0"/>
              <a:buChar char="•"/>
            </a:pPr>
            <a:r>
              <a:rPr lang="en-US" dirty="0" smtClean="0">
                <a:solidFill>
                  <a:schemeClr val="tx1">
                    <a:lumMod val="95000"/>
                    <a:lumOff val="5000"/>
                  </a:schemeClr>
                </a:solidFill>
              </a:rPr>
              <a:t>Weymouth - South Shore Hospital</a:t>
            </a:r>
          </a:p>
          <a:p>
            <a:pPr marL="342900" indent="-342900" algn="l">
              <a:buFont typeface="Arial" panose="020B0604020202020204" pitchFamily="34" charset="0"/>
              <a:buChar char="•"/>
            </a:pPr>
            <a:endParaRPr lang="en-US" dirty="0" smtClean="0">
              <a:solidFill>
                <a:schemeClr val="tx1">
                  <a:lumMod val="95000"/>
                  <a:lumOff val="5000"/>
                </a:schemeClr>
              </a:solidFill>
            </a:endParaRPr>
          </a:p>
          <a:p>
            <a:pPr marL="342900" indent="-342900" algn="l">
              <a:buFont typeface="Arial" panose="020B0604020202020204" pitchFamily="34" charset="0"/>
              <a:buChar char="•"/>
            </a:pPr>
            <a:endParaRPr lang="en-US" b="1" dirty="0">
              <a:solidFill>
                <a:srgbClr val="339966"/>
              </a:solidFill>
            </a:endParaRPr>
          </a:p>
          <a:p>
            <a:endParaRPr lang="en-US" dirty="0"/>
          </a:p>
        </p:txBody>
      </p:sp>
    </p:spTree>
    <p:extLst>
      <p:ext uri="{BB962C8B-B14F-4D97-AF65-F5344CB8AC3E}">
        <p14:creationId xmlns:p14="http://schemas.microsoft.com/office/powerpoint/2010/main" val="47011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077200" cy="8382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600" dirty="0" smtClean="0">
                <a:solidFill>
                  <a:srgbClr val="C00000"/>
                </a:solidFill>
              </a:rPr>
              <a:t/>
            </a:r>
            <a:br>
              <a:rPr lang="en-US" sz="3600" dirty="0" smtClean="0">
                <a:solidFill>
                  <a:srgbClr val="C00000"/>
                </a:solidFill>
              </a:rPr>
            </a:br>
            <a:r>
              <a:rPr lang="en-US" sz="4000" dirty="0" smtClean="0">
                <a:ln w="1905"/>
                <a:solidFill>
                  <a:srgbClr val="7030A0"/>
                </a:solidFill>
                <a:effectLst>
                  <a:innerShdw blurRad="69850" dist="43180" dir="5400000">
                    <a:srgbClr val="000000">
                      <a:alpha val="65000"/>
                    </a:srgbClr>
                  </a:innerShdw>
                </a:effectLst>
              </a:rPr>
              <a:t>What to report</a:t>
            </a:r>
            <a:endParaRPr lang="en-US" sz="4000" dirty="0">
              <a:solidFill>
                <a:srgbClr val="7030A0"/>
              </a:solidFill>
            </a:endParaRPr>
          </a:p>
        </p:txBody>
      </p:sp>
      <p:sp>
        <p:nvSpPr>
          <p:cNvPr id="3" name="Text Placeholder 2"/>
          <p:cNvSpPr>
            <a:spLocks noGrp="1"/>
          </p:cNvSpPr>
          <p:nvPr>
            <p:ph type="body" idx="1"/>
          </p:nvPr>
        </p:nvSpPr>
        <p:spPr>
          <a:xfrm>
            <a:off x="457200" y="1447800"/>
            <a:ext cx="8382000" cy="5334000"/>
          </a:xfrm>
        </p:spPr>
        <p:txBody>
          <a:bodyPr>
            <a:normAutofit fontScale="77500" lnSpcReduction="20000"/>
          </a:bodyPr>
          <a:lstStyle/>
          <a:p>
            <a:pPr marL="342900" indent="-342900" algn="l">
              <a:lnSpc>
                <a:spcPct val="124000"/>
              </a:lnSpc>
              <a:spcAft>
                <a:spcPts val="1200"/>
              </a:spcAft>
              <a:buFont typeface="Arial" panose="020B0604020202020204" pitchFamily="34" charset="0"/>
              <a:buChar char="•"/>
            </a:pPr>
            <a:r>
              <a:rPr lang="en-US" sz="2800" dirty="0" smtClean="0">
                <a:solidFill>
                  <a:schemeClr val="tx1"/>
                </a:solidFill>
              </a:rPr>
              <a:t>Any</a:t>
            </a:r>
            <a:r>
              <a:rPr lang="en-US" sz="2800" dirty="0" smtClean="0">
                <a:solidFill>
                  <a:srgbClr val="C00000"/>
                </a:solidFill>
              </a:rPr>
              <a:t> </a:t>
            </a:r>
            <a:r>
              <a:rPr lang="en-US" sz="2800" dirty="0" smtClean="0">
                <a:solidFill>
                  <a:schemeClr val="tx1"/>
                </a:solidFill>
              </a:rPr>
              <a:t>incident, condition, or occurrence where there’s a </a:t>
            </a:r>
            <a:r>
              <a:rPr lang="en-US" sz="2800" dirty="0" smtClean="0">
                <a:solidFill>
                  <a:srgbClr val="C00000"/>
                </a:solidFill>
              </a:rPr>
              <a:t>  </a:t>
            </a:r>
            <a:r>
              <a:rPr lang="en-US" sz="2800" dirty="0">
                <a:solidFill>
                  <a:srgbClr val="C00000"/>
                </a:solidFill>
              </a:rPr>
              <a:t>reasonable </a:t>
            </a:r>
            <a:r>
              <a:rPr lang="en-US" sz="2800" dirty="0" smtClean="0">
                <a:solidFill>
                  <a:srgbClr val="C00000"/>
                </a:solidFill>
              </a:rPr>
              <a:t>cause to believe </a:t>
            </a:r>
            <a:r>
              <a:rPr lang="en-US" sz="2800" dirty="0"/>
              <a:t>that an individual </a:t>
            </a:r>
            <a:r>
              <a:rPr lang="en-US" sz="2800" dirty="0" smtClean="0"/>
              <a:t>has </a:t>
            </a:r>
            <a:r>
              <a:rPr lang="en-US" sz="2800" dirty="0"/>
              <a:t>been </a:t>
            </a:r>
            <a:r>
              <a:rPr lang="en-US" sz="2800" dirty="0" smtClean="0"/>
              <a:t>abused, harmed, </a:t>
            </a:r>
            <a:r>
              <a:rPr lang="en-US" sz="2800" dirty="0"/>
              <a:t>exposed to risk, or been subjected to </a:t>
            </a:r>
            <a:r>
              <a:rPr lang="en-US" sz="2800" dirty="0" smtClean="0"/>
              <a:t>mistreatment </a:t>
            </a:r>
            <a:r>
              <a:rPr lang="en-US" sz="2800" dirty="0"/>
              <a:t>due to the actions, the inaction </a:t>
            </a:r>
            <a:r>
              <a:rPr lang="en-US" sz="2800" dirty="0" smtClean="0"/>
              <a:t>or </a:t>
            </a:r>
            <a:r>
              <a:rPr lang="en-US" sz="2800" dirty="0"/>
              <a:t>the negligence of a </a:t>
            </a:r>
            <a:r>
              <a:rPr lang="en-US" sz="2800" dirty="0" smtClean="0"/>
              <a:t>caregiver or provider.  This belief is triggered by a presentation of facts either directly observed or obtained from reliable sources that creates a reasonable cause to believe that abuse, neglect, or mistreatment exists.</a:t>
            </a:r>
          </a:p>
          <a:p>
            <a:pPr marL="342900" indent="-342900" algn="l">
              <a:lnSpc>
                <a:spcPct val="124000"/>
              </a:lnSpc>
              <a:spcAft>
                <a:spcPts val="600"/>
              </a:spcAft>
              <a:buFont typeface="Arial" panose="020B0604020202020204" pitchFamily="34" charset="0"/>
              <a:buChar char="•"/>
            </a:pPr>
            <a:r>
              <a:rPr lang="en-US" sz="2800" dirty="0">
                <a:solidFill>
                  <a:srgbClr val="C00000"/>
                </a:solidFill>
              </a:rPr>
              <a:t>Deaths</a:t>
            </a:r>
            <a:r>
              <a:rPr lang="en-US" sz="2800" dirty="0"/>
              <a:t> </a:t>
            </a:r>
            <a:r>
              <a:rPr lang="en-US" sz="2800" dirty="0" smtClean="0"/>
              <a:t>– DDS staff and contracted vendors are </a:t>
            </a:r>
            <a:r>
              <a:rPr lang="en-US" sz="2800" dirty="0"/>
              <a:t>also required to report to the DPPC all cases in which an individual with a disability has died, regardless of whether or not abuse or neglect is </a:t>
            </a:r>
            <a:r>
              <a:rPr lang="en-US" sz="2800" dirty="0" smtClean="0"/>
              <a:t>suspected. </a:t>
            </a:r>
            <a:r>
              <a:rPr lang="en-US" sz="2800" dirty="0" smtClean="0">
                <a:solidFill>
                  <a:srgbClr val="339966"/>
                </a:solidFill>
              </a:rPr>
              <a:t>This is because DPPC is required by the Commonwealth to maintain a record of the deaths of all individuals who are served by DDS. </a:t>
            </a:r>
            <a:endParaRPr lang="en-US" sz="2800" dirty="0">
              <a:solidFill>
                <a:srgbClr val="339966"/>
              </a:solidFill>
            </a:endParaRPr>
          </a:p>
          <a:p>
            <a:pPr marL="342900" indent="-342900" algn="l">
              <a:buFont typeface="Arial" panose="020B0604020202020204" pitchFamily="34" charset="0"/>
              <a:buChar char="•"/>
            </a:pPr>
            <a:endParaRPr lang="en-US" sz="2400" dirty="0"/>
          </a:p>
        </p:txBody>
      </p:sp>
    </p:spTree>
    <p:extLst>
      <p:ext uri="{BB962C8B-B14F-4D97-AF65-F5344CB8AC3E}">
        <p14:creationId xmlns:p14="http://schemas.microsoft.com/office/powerpoint/2010/main" val="25772885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609600"/>
            <a:ext cx="7543800" cy="709794"/>
          </a:xfrm>
        </p:spPr>
        <p:txBody>
          <a:bodyPr/>
          <a:lstStyle/>
          <a:p>
            <a:pPr marL="0" indent="0" algn="ctr">
              <a:buNone/>
            </a:pPr>
            <a:r>
              <a:rPr lang="en-US" sz="4000" dirty="0" smtClean="0">
                <a:solidFill>
                  <a:srgbClr val="7030A0"/>
                </a:solidFill>
                <a:effectLst/>
              </a:rPr>
              <a:t>Designated S.A.N.E Sites </a:t>
            </a:r>
            <a:r>
              <a:rPr lang="en-US" sz="3600" dirty="0" smtClean="0">
                <a:solidFill>
                  <a:srgbClr val="7030A0"/>
                </a:solidFill>
                <a:effectLst/>
              </a:rPr>
              <a:t/>
            </a:r>
            <a:br>
              <a:rPr lang="en-US" sz="3600" dirty="0" smtClean="0">
                <a:solidFill>
                  <a:srgbClr val="7030A0"/>
                </a:solidFill>
                <a:effectLst/>
              </a:rPr>
            </a:br>
            <a:r>
              <a:rPr lang="en-US" sz="1600" dirty="0" smtClean="0">
                <a:solidFill>
                  <a:srgbClr val="C00000"/>
                </a:solidFill>
                <a:effectLst/>
              </a:rPr>
              <a:t>(sexual assault nurse examiner)</a:t>
            </a:r>
            <a:endParaRPr lang="en-US" sz="1600" dirty="0">
              <a:solidFill>
                <a:srgbClr val="C00000"/>
              </a:solidFill>
              <a:effectLst/>
            </a:endParaRPr>
          </a:p>
        </p:txBody>
      </p:sp>
      <p:sp>
        <p:nvSpPr>
          <p:cNvPr id="3" name="Text Placeholder 2"/>
          <p:cNvSpPr>
            <a:spLocks noGrp="1"/>
          </p:cNvSpPr>
          <p:nvPr>
            <p:ph type="body" idx="1"/>
          </p:nvPr>
        </p:nvSpPr>
        <p:spPr>
          <a:xfrm>
            <a:off x="457200" y="1737189"/>
            <a:ext cx="8229600" cy="5105400"/>
          </a:xfrm>
        </p:spPr>
        <p:txBody>
          <a:bodyPr/>
          <a:lstStyle/>
          <a:p>
            <a:pPr algn="l"/>
            <a:r>
              <a:rPr lang="en-US" sz="2800" b="1" dirty="0" smtClean="0">
                <a:solidFill>
                  <a:srgbClr val="339966"/>
                </a:solidFill>
              </a:rPr>
              <a:t>North </a:t>
            </a:r>
            <a:r>
              <a:rPr lang="en-US" sz="2800" b="1" dirty="0">
                <a:solidFill>
                  <a:srgbClr val="339966"/>
                </a:solidFill>
              </a:rPr>
              <a:t>East </a:t>
            </a:r>
            <a:r>
              <a:rPr lang="en-US" sz="2800" b="1" dirty="0" smtClean="0">
                <a:solidFill>
                  <a:srgbClr val="339966"/>
                </a:solidFill>
              </a:rPr>
              <a:t>Region</a:t>
            </a:r>
          </a:p>
          <a:p>
            <a:pPr marL="342900" indent="-342900" algn="l">
              <a:buFont typeface="Arial" panose="020B0604020202020204" pitchFamily="34" charset="0"/>
              <a:buChar char="•"/>
            </a:pPr>
            <a:r>
              <a:rPr lang="en-US" dirty="0" smtClean="0">
                <a:solidFill>
                  <a:schemeClr val="tx1"/>
                </a:solidFill>
              </a:rPr>
              <a:t>Lawrence - Lawrence General Hospital</a:t>
            </a:r>
          </a:p>
          <a:p>
            <a:pPr marL="342900" indent="-342900" algn="l">
              <a:buFont typeface="Arial" panose="020B0604020202020204" pitchFamily="34" charset="0"/>
              <a:buChar char="•"/>
            </a:pPr>
            <a:r>
              <a:rPr lang="en-US" dirty="0" smtClean="0">
                <a:solidFill>
                  <a:schemeClr val="tx1"/>
                </a:solidFill>
              </a:rPr>
              <a:t>Lowell - Lowell Memorial Hospital</a:t>
            </a:r>
            <a:endParaRPr lang="en-US" dirty="0">
              <a:solidFill>
                <a:schemeClr val="tx1"/>
              </a:solidFill>
            </a:endParaRPr>
          </a:p>
          <a:p>
            <a:pPr algn="l"/>
            <a:endParaRPr lang="en-US" dirty="0"/>
          </a:p>
        </p:txBody>
      </p:sp>
    </p:spTree>
    <p:extLst>
      <p:ext uri="{BB962C8B-B14F-4D97-AF65-F5344CB8AC3E}">
        <p14:creationId xmlns:p14="http://schemas.microsoft.com/office/powerpoint/2010/main" val="2765424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8382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A reasonable cause to believe</a:t>
            </a:r>
            <a:endParaRPr lang="en-US" sz="3800" dirty="0">
              <a:solidFill>
                <a:srgbClr val="7030A0"/>
              </a:solidFill>
            </a:endParaRPr>
          </a:p>
        </p:txBody>
      </p:sp>
      <p:sp>
        <p:nvSpPr>
          <p:cNvPr id="3" name="Text Placeholder 2"/>
          <p:cNvSpPr>
            <a:spLocks noGrp="1"/>
          </p:cNvSpPr>
          <p:nvPr>
            <p:ph type="body" idx="1"/>
          </p:nvPr>
        </p:nvSpPr>
        <p:spPr>
          <a:xfrm>
            <a:off x="457200" y="1524000"/>
            <a:ext cx="8382000" cy="5257800"/>
          </a:xfrm>
        </p:spPr>
        <p:txBody>
          <a:bodyPr>
            <a:normAutofit/>
          </a:bodyPr>
          <a:lstStyle/>
          <a:p>
            <a:pPr marL="342900" indent="-342900" algn="l">
              <a:spcAft>
                <a:spcPts val="600"/>
              </a:spcAft>
              <a:buFont typeface="Arial" panose="020B0604020202020204" pitchFamily="34" charset="0"/>
              <a:buChar char="•"/>
            </a:pPr>
            <a:r>
              <a:rPr lang="en-US" sz="2200" dirty="0" smtClean="0"/>
              <a:t>A reasonable cause to believe is a standard that </a:t>
            </a:r>
            <a:r>
              <a:rPr lang="en-US" sz="2200" dirty="0"/>
              <a:t>is less than “probable cause</a:t>
            </a:r>
            <a:r>
              <a:rPr lang="en-US" sz="2200" dirty="0" smtClean="0"/>
              <a:t>”, but </a:t>
            </a:r>
            <a:r>
              <a:rPr lang="en-US" sz="2200" dirty="0"/>
              <a:t>more than an non-specific </a:t>
            </a:r>
            <a:r>
              <a:rPr lang="en-US" sz="2200" dirty="0" smtClean="0"/>
              <a:t>suspicion, “hunch”, or gut feeling.</a:t>
            </a:r>
          </a:p>
          <a:p>
            <a:pPr marL="342900" indent="-342900" algn="l">
              <a:spcAft>
                <a:spcPts val="600"/>
              </a:spcAft>
              <a:buFont typeface="Arial" panose="020B0604020202020204" pitchFamily="34" charset="0"/>
              <a:buChar char="•"/>
            </a:pPr>
            <a:r>
              <a:rPr lang="en-US" sz="2200" dirty="0" smtClean="0"/>
              <a:t>Facts that could provide a reasonable person with cause to believe that abuse, neglect or mistreatment exists could include:</a:t>
            </a:r>
          </a:p>
          <a:p>
            <a:pPr marL="800100" lvl="1" indent="-342900">
              <a:spcAft>
                <a:spcPts val="600"/>
              </a:spcAft>
              <a:buFont typeface="Wingdings" panose="05000000000000000000" pitchFamily="2" charset="2"/>
              <a:buChar char="ü"/>
            </a:pPr>
            <a:r>
              <a:rPr lang="en-US" sz="2200" dirty="0" smtClean="0">
                <a:solidFill>
                  <a:schemeClr val="tx1"/>
                </a:solidFill>
              </a:rPr>
              <a:t>You witnessed abuse, neglect, or mistreatment</a:t>
            </a:r>
          </a:p>
          <a:p>
            <a:pPr marL="800100" lvl="1" indent="-342900">
              <a:spcAft>
                <a:spcPts val="600"/>
              </a:spcAft>
              <a:buFont typeface="Wingdings" panose="05000000000000000000" pitchFamily="2" charset="2"/>
              <a:buChar char="ü"/>
            </a:pPr>
            <a:r>
              <a:rPr lang="en-US" sz="2200" dirty="0" smtClean="0">
                <a:solidFill>
                  <a:schemeClr val="tx1"/>
                </a:solidFill>
              </a:rPr>
              <a:t>Someone reported it to you</a:t>
            </a:r>
          </a:p>
          <a:p>
            <a:pPr marL="800100" lvl="1" indent="-342900">
              <a:spcAft>
                <a:spcPts val="600"/>
              </a:spcAft>
              <a:buFont typeface="Wingdings" panose="05000000000000000000" pitchFamily="2" charset="2"/>
              <a:buChar char="ü"/>
            </a:pPr>
            <a:r>
              <a:rPr lang="en-US" sz="2200" dirty="0" smtClean="0">
                <a:solidFill>
                  <a:schemeClr val="tx1"/>
                </a:solidFill>
              </a:rPr>
              <a:t>You observed an injury to an individual</a:t>
            </a:r>
          </a:p>
          <a:p>
            <a:pPr marL="800100" lvl="1" indent="-342900">
              <a:spcAft>
                <a:spcPts val="600"/>
              </a:spcAft>
              <a:buFont typeface="Wingdings" panose="05000000000000000000" pitchFamily="2" charset="2"/>
              <a:buChar char="ü"/>
            </a:pPr>
            <a:r>
              <a:rPr lang="en-US" sz="2200" dirty="0" smtClean="0">
                <a:solidFill>
                  <a:schemeClr val="tx1"/>
                </a:solidFill>
              </a:rPr>
              <a:t>There are changes in the mood or behavior of the individual</a:t>
            </a:r>
          </a:p>
          <a:p>
            <a:pPr marL="800100" lvl="1" indent="-342900">
              <a:spcAft>
                <a:spcPts val="600"/>
              </a:spcAft>
              <a:buFont typeface="Wingdings" panose="05000000000000000000" pitchFamily="2" charset="2"/>
              <a:buChar char="ü"/>
            </a:pPr>
            <a:r>
              <a:rPr lang="en-US" sz="2200" dirty="0" smtClean="0">
                <a:solidFill>
                  <a:schemeClr val="tx1"/>
                </a:solidFill>
              </a:rPr>
              <a:t>Other evidence, such as records, documents, photos, etc.</a:t>
            </a:r>
          </a:p>
          <a:p>
            <a:pPr marL="800100" lvl="1" indent="-342900">
              <a:buFont typeface="Wingdings" panose="05000000000000000000" pitchFamily="2" charset="2"/>
              <a:buChar char="ü"/>
            </a:pPr>
            <a:endParaRPr lang="en-US" dirty="0" smtClean="0"/>
          </a:p>
          <a:p>
            <a:pPr lvl="1"/>
            <a:endParaRPr lang="en-US" dirty="0"/>
          </a:p>
        </p:txBody>
      </p:sp>
    </p:spTree>
    <p:extLst>
      <p:ext uri="{BB962C8B-B14F-4D97-AF65-F5344CB8AC3E}">
        <p14:creationId xmlns:p14="http://schemas.microsoft.com/office/powerpoint/2010/main" val="364756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838200"/>
          </a:xfrm>
        </p:spPr>
        <p:txBody>
          <a:bodyPr/>
          <a:lstStyle/>
          <a:p>
            <a:pPr marL="0" indent="0" algn="ctr">
              <a:buNone/>
            </a:pPr>
            <a:r>
              <a:rPr lang="en-US" sz="3800" dirty="0" smtClean="0">
                <a:ln w="1905"/>
                <a:solidFill>
                  <a:srgbClr val="7030A0"/>
                </a:solidFill>
                <a:effectLst>
                  <a:innerShdw blurRad="69850" dist="43180" dir="5400000">
                    <a:srgbClr val="000000">
                      <a:alpha val="65000"/>
                    </a:srgbClr>
                  </a:innerShdw>
                </a:effectLst>
              </a:rPr>
              <a:t>Considering the information</a:t>
            </a:r>
            <a:endParaRPr lang="en-US" sz="3800" dirty="0">
              <a:solidFill>
                <a:srgbClr val="7030A0"/>
              </a:solidFill>
            </a:endParaRPr>
          </a:p>
        </p:txBody>
      </p:sp>
      <p:sp>
        <p:nvSpPr>
          <p:cNvPr id="3" name="Text Placeholder 2"/>
          <p:cNvSpPr>
            <a:spLocks noGrp="1"/>
          </p:cNvSpPr>
          <p:nvPr>
            <p:ph type="body" idx="1"/>
          </p:nvPr>
        </p:nvSpPr>
        <p:spPr>
          <a:xfrm>
            <a:off x="457200" y="1524000"/>
            <a:ext cx="8305800" cy="5029200"/>
          </a:xfrm>
        </p:spPr>
        <p:txBody>
          <a:bodyPr>
            <a:normAutofit fontScale="85000" lnSpcReduction="20000"/>
          </a:bodyPr>
          <a:lstStyle/>
          <a:p>
            <a:pPr algn="l">
              <a:spcAft>
                <a:spcPts val="1200"/>
              </a:spcAft>
            </a:pPr>
            <a:r>
              <a:rPr lang="en-US" sz="2700" dirty="0" smtClean="0"/>
              <a:t>Consider </a:t>
            </a:r>
            <a:r>
              <a:rPr lang="en-US" sz="2700" dirty="0"/>
              <a:t>all of the information available to you. This may include, but would not be limited </a:t>
            </a:r>
            <a:r>
              <a:rPr lang="en-US" sz="2700" dirty="0" smtClean="0"/>
              <a:t>to: </a:t>
            </a:r>
            <a:endParaRPr lang="en-US" sz="2700" dirty="0"/>
          </a:p>
          <a:p>
            <a:pPr marL="342900" indent="-342900" algn="l">
              <a:spcAft>
                <a:spcPts val="1200"/>
              </a:spcAft>
              <a:buFont typeface="Arial" panose="020B0604020202020204" pitchFamily="34" charset="0"/>
              <a:buChar char="•"/>
            </a:pPr>
            <a:r>
              <a:rPr lang="en-US" sz="2700" dirty="0" smtClean="0"/>
              <a:t>The </a:t>
            </a:r>
            <a:r>
              <a:rPr lang="en-US" sz="2700" dirty="0"/>
              <a:t>location, nature and extent of an injury, if any;</a:t>
            </a:r>
          </a:p>
          <a:p>
            <a:pPr marL="342900" indent="-342900" algn="l">
              <a:spcAft>
                <a:spcPts val="1200"/>
              </a:spcAft>
              <a:buFont typeface="Arial" panose="020B0604020202020204" pitchFamily="34" charset="0"/>
              <a:buChar char="•"/>
            </a:pPr>
            <a:r>
              <a:rPr lang="en-US" sz="2700" dirty="0" smtClean="0"/>
              <a:t>Physical </a:t>
            </a:r>
            <a:r>
              <a:rPr lang="en-US" sz="2700" dirty="0"/>
              <a:t>location where the injury occurred;</a:t>
            </a:r>
          </a:p>
          <a:p>
            <a:pPr marL="342900" indent="-342900" algn="l">
              <a:spcAft>
                <a:spcPts val="1200"/>
              </a:spcAft>
              <a:buFont typeface="Arial" panose="020B0604020202020204" pitchFamily="34" charset="0"/>
              <a:buChar char="•"/>
            </a:pPr>
            <a:r>
              <a:rPr lang="en-US" sz="2700" dirty="0" smtClean="0"/>
              <a:t>Any </a:t>
            </a:r>
            <a:r>
              <a:rPr lang="en-US" sz="2700" dirty="0"/>
              <a:t>information the individual may be able to offer;</a:t>
            </a:r>
          </a:p>
          <a:p>
            <a:pPr marL="342900" indent="-342900" algn="l">
              <a:spcAft>
                <a:spcPts val="1200"/>
              </a:spcAft>
              <a:buFont typeface="Arial" panose="020B0604020202020204" pitchFamily="34" charset="0"/>
              <a:buChar char="•"/>
            </a:pPr>
            <a:r>
              <a:rPr lang="en-US" sz="2700" dirty="0" smtClean="0"/>
              <a:t>Changes </a:t>
            </a:r>
            <a:r>
              <a:rPr lang="en-US" sz="2700" dirty="0"/>
              <a:t>in the behavior/mood of the </a:t>
            </a:r>
            <a:r>
              <a:rPr lang="en-US" sz="2700" dirty="0" smtClean="0"/>
              <a:t>individual;</a:t>
            </a:r>
          </a:p>
          <a:p>
            <a:pPr marL="342900" indent="-342900" algn="l">
              <a:spcAft>
                <a:spcPts val="1200"/>
              </a:spcAft>
              <a:buFont typeface="Arial" panose="020B0604020202020204" pitchFamily="34" charset="0"/>
              <a:buChar char="•"/>
            </a:pPr>
            <a:r>
              <a:rPr lang="en-US" sz="2700" dirty="0" smtClean="0"/>
              <a:t>Specialized support needs such </a:t>
            </a:r>
            <a:r>
              <a:rPr lang="en-US" sz="2700" dirty="0"/>
              <a:t>as </a:t>
            </a:r>
            <a:r>
              <a:rPr lang="en-US" sz="2700" dirty="0" smtClean="0"/>
              <a:t>one to one </a:t>
            </a:r>
            <a:r>
              <a:rPr lang="en-US" sz="2700" dirty="0"/>
              <a:t>supervision, special dietary </a:t>
            </a:r>
            <a:r>
              <a:rPr lang="en-US" sz="2700" dirty="0" smtClean="0"/>
              <a:t>restrictions, </a:t>
            </a:r>
            <a:r>
              <a:rPr lang="en-US" sz="2700" dirty="0"/>
              <a:t>or guidelines or the use of a gait belt that were not </a:t>
            </a:r>
            <a:r>
              <a:rPr lang="en-US" sz="2700" dirty="0" smtClean="0"/>
              <a:t>provided </a:t>
            </a:r>
            <a:r>
              <a:rPr lang="en-US" sz="2700" dirty="0"/>
              <a:t>in the incident under </a:t>
            </a:r>
            <a:r>
              <a:rPr lang="en-US" sz="2700" dirty="0" smtClean="0"/>
              <a:t>consideration; and</a:t>
            </a:r>
            <a:endParaRPr lang="en-US" sz="2700" dirty="0"/>
          </a:p>
          <a:p>
            <a:pPr marL="342900" indent="-342900" algn="l">
              <a:spcAft>
                <a:spcPts val="1200"/>
              </a:spcAft>
              <a:buFont typeface="Arial" panose="020B0604020202020204" pitchFamily="34" charset="0"/>
              <a:buChar char="•"/>
            </a:pPr>
            <a:r>
              <a:rPr lang="en-US" sz="2700" dirty="0" smtClean="0"/>
              <a:t>Any </a:t>
            </a:r>
            <a:r>
              <a:rPr lang="en-US" sz="2700" dirty="0"/>
              <a:t>information other staff or other persons may have regarding the circumstances.</a:t>
            </a:r>
          </a:p>
          <a:p>
            <a:pPr algn="l"/>
            <a:endParaRPr lang="en-US" dirty="0"/>
          </a:p>
        </p:txBody>
      </p:sp>
    </p:spTree>
    <p:extLst>
      <p:ext uri="{BB962C8B-B14F-4D97-AF65-F5344CB8AC3E}">
        <p14:creationId xmlns:p14="http://schemas.microsoft.com/office/powerpoint/2010/main" val="3231085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391400" cy="685800"/>
          </a:xfrm>
        </p:spPr>
        <p:txBody>
          <a:bodyPr/>
          <a:lstStyle/>
          <a:p>
            <a:pPr marL="0" indent="0" algn="ctr">
              <a:buNone/>
            </a:pPr>
            <a:r>
              <a:rPr lang="en-US" sz="3600" dirty="0" smtClean="0">
                <a:solidFill>
                  <a:srgbClr val="C00000"/>
                </a:solidFill>
              </a:rPr>
              <a:t/>
            </a:r>
            <a:br>
              <a:rPr lang="en-US" sz="3600" dirty="0" smtClean="0">
                <a:solidFill>
                  <a:srgbClr val="C00000"/>
                </a:solidFill>
              </a:rPr>
            </a:br>
            <a:r>
              <a:rPr lang="en-US" sz="3800" dirty="0" smtClean="0">
                <a:ln w="1905"/>
                <a:solidFill>
                  <a:srgbClr val="7030A0"/>
                </a:solidFill>
                <a:effectLst>
                  <a:innerShdw blurRad="69850" dist="43180" dir="5400000">
                    <a:srgbClr val="000000">
                      <a:alpha val="65000"/>
                    </a:srgbClr>
                  </a:innerShdw>
                </a:effectLst>
              </a:rPr>
              <a:t>Deciding whether to report</a:t>
            </a:r>
            <a:endParaRPr lang="en-US" sz="3800" dirty="0">
              <a:solidFill>
                <a:srgbClr val="7030A0"/>
              </a:solidFill>
            </a:endParaRPr>
          </a:p>
        </p:txBody>
      </p:sp>
      <p:sp>
        <p:nvSpPr>
          <p:cNvPr id="3" name="Text Placeholder 2"/>
          <p:cNvSpPr>
            <a:spLocks noGrp="1"/>
          </p:cNvSpPr>
          <p:nvPr>
            <p:ph type="body" idx="1"/>
          </p:nvPr>
        </p:nvSpPr>
        <p:spPr>
          <a:xfrm>
            <a:off x="457200" y="1600200"/>
            <a:ext cx="8305800" cy="4953000"/>
          </a:xfrm>
        </p:spPr>
        <p:txBody>
          <a:bodyPr>
            <a:normAutofit/>
          </a:bodyPr>
          <a:lstStyle/>
          <a:p>
            <a:pPr marL="342900" indent="-342900" algn="l">
              <a:spcAft>
                <a:spcPts val="1200"/>
              </a:spcAft>
              <a:buFont typeface="Arial" panose="020B0604020202020204" pitchFamily="34" charset="0"/>
              <a:buChar char="•"/>
            </a:pPr>
            <a:r>
              <a:rPr lang="en-US" sz="2800" dirty="0"/>
              <a:t>After considering all of the information known to you, ask yourself: </a:t>
            </a:r>
            <a:r>
              <a:rPr lang="en-US" sz="2800" dirty="0" smtClean="0"/>
              <a:t>Is </a:t>
            </a:r>
            <a:r>
              <a:rPr lang="en-US" sz="2800" dirty="0"/>
              <a:t>it reasonable of me to </a:t>
            </a:r>
            <a:r>
              <a:rPr lang="en-US" sz="2800" dirty="0" smtClean="0"/>
              <a:t>believe </a:t>
            </a:r>
            <a:r>
              <a:rPr lang="en-US" sz="2800" dirty="0"/>
              <a:t>that </a:t>
            </a:r>
            <a:r>
              <a:rPr lang="en-US" sz="2800" dirty="0" smtClean="0"/>
              <a:t>abuse, mistreatment, or another reportable condition </a:t>
            </a:r>
            <a:r>
              <a:rPr lang="en-US" sz="2800" dirty="0"/>
              <a:t>may have </a:t>
            </a:r>
            <a:r>
              <a:rPr lang="en-US" sz="2800" dirty="0" smtClean="0"/>
              <a:t>occurred?  </a:t>
            </a:r>
            <a:r>
              <a:rPr lang="en-US" sz="2800" dirty="0"/>
              <a:t>Does it make sense</a:t>
            </a:r>
            <a:r>
              <a:rPr lang="en-US" sz="2800" dirty="0" smtClean="0"/>
              <a:t>?</a:t>
            </a:r>
            <a:endParaRPr lang="en-US" sz="2800" dirty="0"/>
          </a:p>
          <a:p>
            <a:pPr marL="342900" indent="-342900" algn="l">
              <a:spcAft>
                <a:spcPts val="1200"/>
              </a:spcAft>
              <a:buFont typeface="Arial" panose="020B0604020202020204" pitchFamily="34" charset="0"/>
              <a:buChar char="•"/>
            </a:pPr>
            <a:r>
              <a:rPr lang="en-US" sz="2800" dirty="0"/>
              <a:t>If you cannot decide, </a:t>
            </a:r>
            <a:r>
              <a:rPr lang="en-US" sz="2800" dirty="0" smtClean="0"/>
              <a:t>make </a:t>
            </a:r>
            <a:r>
              <a:rPr lang="en-US" sz="2800" dirty="0"/>
              <a:t>the report.  </a:t>
            </a:r>
            <a:endParaRPr lang="en-US" sz="2800" dirty="0" smtClean="0"/>
          </a:p>
          <a:p>
            <a:pPr marL="342900" indent="-342900" algn="l">
              <a:spcAft>
                <a:spcPts val="1200"/>
              </a:spcAft>
              <a:buFont typeface="Arial" panose="020B0604020202020204" pitchFamily="34" charset="0"/>
              <a:buChar char="•"/>
            </a:pPr>
            <a:r>
              <a:rPr lang="en-US" sz="2800" dirty="0" smtClean="0"/>
              <a:t>Reports can be made by provider or DDS area office staff, including Service </a:t>
            </a:r>
            <a:r>
              <a:rPr lang="en-US" sz="2800" dirty="0"/>
              <a:t>C</a:t>
            </a:r>
            <a:r>
              <a:rPr lang="en-US" sz="2800" dirty="0" smtClean="0"/>
              <a:t>oordinators  </a:t>
            </a:r>
          </a:p>
          <a:p>
            <a:pPr marL="342900" indent="-342900" algn="l">
              <a:spcAft>
                <a:spcPts val="1200"/>
              </a:spcAft>
              <a:buFont typeface="Arial" panose="020B0604020202020204" pitchFamily="34" charset="0"/>
              <a:buChar char="•"/>
            </a:pPr>
            <a:r>
              <a:rPr lang="en-US" sz="2800" dirty="0" smtClean="0">
                <a:solidFill>
                  <a:srgbClr val="C00000"/>
                </a:solidFill>
              </a:rPr>
              <a:t>It </a:t>
            </a:r>
            <a:r>
              <a:rPr lang="en-US" sz="2800" dirty="0">
                <a:solidFill>
                  <a:srgbClr val="C00000"/>
                </a:solidFill>
              </a:rPr>
              <a:t>is better to err on the side of </a:t>
            </a:r>
            <a:r>
              <a:rPr lang="en-US" sz="2800" dirty="0" smtClean="0">
                <a:solidFill>
                  <a:srgbClr val="C00000"/>
                </a:solidFill>
              </a:rPr>
              <a:t>reporting.</a:t>
            </a:r>
            <a:endParaRPr lang="en-US" sz="2800" dirty="0">
              <a:solidFill>
                <a:srgbClr val="C00000"/>
              </a:solidFill>
            </a:endParaRPr>
          </a:p>
          <a:p>
            <a:endParaRPr lang="en-US" dirty="0"/>
          </a:p>
        </p:txBody>
      </p:sp>
    </p:spTree>
    <p:extLst>
      <p:ext uri="{BB962C8B-B14F-4D97-AF65-F5344CB8AC3E}">
        <p14:creationId xmlns:p14="http://schemas.microsoft.com/office/powerpoint/2010/main" val="4246242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58200" cy="762000"/>
          </a:xfrm>
        </p:spPr>
        <p:txBody>
          <a:bodyPr/>
          <a:lstStyle/>
          <a:p>
            <a:pPr marL="0" indent="0" algn="ctr">
              <a:buNone/>
            </a:pPr>
            <a:r>
              <a:rPr lang="en-US" sz="3200" dirty="0" smtClean="0">
                <a:solidFill>
                  <a:srgbClr val="C00000"/>
                </a:solidFill>
              </a:rPr>
              <a:t/>
            </a:r>
            <a:br>
              <a:rPr lang="en-US" sz="3200" dirty="0" smtClean="0">
                <a:solidFill>
                  <a:srgbClr val="C00000"/>
                </a:solidFill>
              </a:rPr>
            </a:br>
            <a:r>
              <a:rPr lang="en-US" sz="3200" dirty="0" smtClean="0">
                <a:ln w="1905"/>
                <a:solidFill>
                  <a:srgbClr val="7030A0"/>
                </a:solidFill>
                <a:effectLst>
                  <a:innerShdw blurRad="69850" dist="43180" dir="5400000">
                    <a:srgbClr val="000000">
                      <a:alpha val="65000"/>
                    </a:srgbClr>
                  </a:innerShdw>
                </a:effectLst>
              </a:rPr>
              <a:t>Types of abuse, neglect, and mistreatment</a:t>
            </a:r>
            <a:endParaRPr lang="en-US" sz="3200" dirty="0">
              <a:solidFill>
                <a:srgbClr val="7030A0"/>
              </a:solidFill>
            </a:endParaRPr>
          </a:p>
        </p:txBody>
      </p:sp>
      <p:sp>
        <p:nvSpPr>
          <p:cNvPr id="3" name="Text Placeholder 2"/>
          <p:cNvSpPr>
            <a:spLocks noGrp="1"/>
          </p:cNvSpPr>
          <p:nvPr>
            <p:ph type="body" idx="1"/>
          </p:nvPr>
        </p:nvSpPr>
        <p:spPr>
          <a:xfrm>
            <a:off x="533400" y="1371600"/>
            <a:ext cx="8153400" cy="4572000"/>
          </a:xfrm>
        </p:spPr>
        <p:txBody>
          <a:bodyPr>
            <a:noAutofit/>
          </a:bodyPr>
          <a:lstStyle/>
          <a:p>
            <a:pPr marL="342900" indent="-342900" algn="l">
              <a:spcAft>
                <a:spcPts val="600"/>
              </a:spcAft>
              <a:buFont typeface="Arial" panose="020B0604020202020204" pitchFamily="34" charset="0"/>
              <a:buChar char="•"/>
            </a:pPr>
            <a:r>
              <a:rPr lang="en-US" sz="2200" dirty="0">
                <a:solidFill>
                  <a:srgbClr val="C00000"/>
                </a:solidFill>
              </a:rPr>
              <a:t>Physical</a:t>
            </a:r>
            <a:r>
              <a:rPr lang="en-US" sz="2200" dirty="0"/>
              <a:t> - the use of physical force against someone in a way that injures or causes pain to that </a:t>
            </a:r>
            <a:r>
              <a:rPr lang="en-US" sz="2200" dirty="0" smtClean="0"/>
              <a:t>person</a:t>
            </a:r>
          </a:p>
          <a:p>
            <a:pPr marL="342900" indent="-342900" algn="l">
              <a:spcAft>
                <a:spcPts val="600"/>
              </a:spcAft>
              <a:buFont typeface="Arial" panose="020B0604020202020204" pitchFamily="34" charset="0"/>
              <a:buChar char="•"/>
            </a:pPr>
            <a:r>
              <a:rPr lang="en-US" sz="2200" dirty="0" smtClean="0">
                <a:solidFill>
                  <a:srgbClr val="C00000"/>
                </a:solidFill>
              </a:rPr>
              <a:t>Emotional/verbal abuse or mistreatment</a:t>
            </a:r>
            <a:r>
              <a:rPr lang="en-US" sz="2200" dirty="0" smtClean="0"/>
              <a:t>– the use of threatening</a:t>
            </a:r>
            <a:r>
              <a:rPr lang="en-US" sz="2200" dirty="0"/>
              <a:t>, humiliating, or intimidating </a:t>
            </a:r>
            <a:r>
              <a:rPr lang="en-US" sz="2200" dirty="0" smtClean="0"/>
              <a:t>words or actions</a:t>
            </a:r>
          </a:p>
          <a:p>
            <a:pPr marL="342900" indent="-342900" algn="l">
              <a:spcAft>
                <a:spcPts val="600"/>
              </a:spcAft>
              <a:buFont typeface="Arial" panose="020B0604020202020204" pitchFamily="34" charset="0"/>
              <a:buChar char="•"/>
            </a:pPr>
            <a:r>
              <a:rPr lang="en-US" sz="2200" dirty="0" smtClean="0">
                <a:solidFill>
                  <a:srgbClr val="C00000"/>
                </a:solidFill>
              </a:rPr>
              <a:t>Neglect/omission </a:t>
            </a:r>
            <a:r>
              <a:rPr lang="en-US" sz="2200" dirty="0">
                <a:solidFill>
                  <a:srgbClr val="C00000"/>
                </a:solidFill>
              </a:rPr>
              <a:t>of </a:t>
            </a:r>
            <a:r>
              <a:rPr lang="en-US" sz="2200" dirty="0" smtClean="0">
                <a:solidFill>
                  <a:srgbClr val="C00000"/>
                </a:solidFill>
              </a:rPr>
              <a:t>care </a:t>
            </a:r>
            <a:r>
              <a:rPr lang="en-US" sz="2200" dirty="0" smtClean="0"/>
              <a:t>- failing </a:t>
            </a:r>
            <a:r>
              <a:rPr lang="en-US" sz="2200" dirty="0"/>
              <a:t>to provide </a:t>
            </a:r>
            <a:r>
              <a:rPr lang="en-US" sz="2200" dirty="0" smtClean="0"/>
              <a:t>needed care for a </a:t>
            </a:r>
            <a:r>
              <a:rPr lang="en-US" sz="2200" dirty="0"/>
              <a:t>person resulting </a:t>
            </a:r>
            <a:r>
              <a:rPr lang="en-US" sz="2200" dirty="0" smtClean="0"/>
              <a:t>in injury, </a:t>
            </a:r>
            <a:r>
              <a:rPr lang="en-US" sz="2200" dirty="0"/>
              <a:t>or placing them at </a:t>
            </a:r>
            <a:r>
              <a:rPr lang="en-US" sz="2200" dirty="0" smtClean="0"/>
              <a:t>risk; or permitting another person to do the same </a:t>
            </a:r>
          </a:p>
          <a:p>
            <a:pPr marL="342900" indent="-342900" algn="l">
              <a:spcAft>
                <a:spcPts val="600"/>
              </a:spcAft>
              <a:buFont typeface="Arial" panose="020B0604020202020204" pitchFamily="34" charset="0"/>
              <a:buChar char="•"/>
            </a:pPr>
            <a:r>
              <a:rPr lang="en-US" sz="2200" dirty="0" smtClean="0">
                <a:solidFill>
                  <a:srgbClr val="C00000"/>
                </a:solidFill>
              </a:rPr>
              <a:t>Sexual </a:t>
            </a:r>
            <a:r>
              <a:rPr lang="en-US" sz="2200" dirty="0" smtClean="0"/>
              <a:t>– when a caretaker or provider forces, tricks, threatens, coerces,  exploits, or otherwise engages a person with a disability in a sexual activity or permits another person to engage in non-consensual sexual activity</a:t>
            </a:r>
            <a:endParaRPr lang="en-US" sz="2200" dirty="0"/>
          </a:p>
          <a:p>
            <a:pPr marL="342900" indent="-342900" algn="l">
              <a:spcAft>
                <a:spcPts val="600"/>
              </a:spcAft>
              <a:buFont typeface="Arial" panose="020B0604020202020204" pitchFamily="34" charset="0"/>
              <a:buChar char="•"/>
            </a:pPr>
            <a:r>
              <a:rPr lang="en-US" sz="2200" dirty="0" smtClean="0">
                <a:solidFill>
                  <a:srgbClr val="C00000"/>
                </a:solidFill>
              </a:rPr>
              <a:t>Financial </a:t>
            </a:r>
            <a:r>
              <a:rPr lang="en-US" sz="2200" dirty="0" smtClean="0"/>
              <a:t>- </a:t>
            </a:r>
            <a:r>
              <a:rPr lang="en-US" sz="2200" dirty="0"/>
              <a:t>the illegal or improper use of another person's funds, property or </a:t>
            </a:r>
            <a:r>
              <a:rPr lang="en-US" sz="2200" dirty="0" smtClean="0"/>
              <a:t>assets</a:t>
            </a:r>
          </a:p>
        </p:txBody>
      </p:sp>
    </p:spTree>
    <p:extLst>
      <p:ext uri="{BB962C8B-B14F-4D97-AF65-F5344CB8AC3E}">
        <p14:creationId xmlns:p14="http://schemas.microsoft.com/office/powerpoint/2010/main" val="232435644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3 - &amp;quot;Why does this happen so often? &amp;quot;&quot;/&gt;&lt;property id=&quot;20307&quot; value=&quot;258&quot;/&gt;&lt;/object&gt;&lt;object type=&quot;3&quot; unique_id=&quot;10006&quot;&gt;&lt;property id=&quot;20148&quot; value=&quot;5&quot;/&gt;&lt;property id=&quot;20300&quot; value=&quot;Slide 4 - &amp;quot;    Your responsibility to report&amp;quot;&quot;/&gt;&lt;property id=&quot;20307&quot; value=&quot;259&quot;/&gt;&lt;/object&gt;&lt;object type=&quot;3&quot; unique_id=&quot;10007&quot;&gt;&lt;property id=&quot;20148&quot; value=&quot;5&quot;/&gt;&lt;property id=&quot;20300&quot; value=&quot;Slide 5 - &amp;quot;  What to report&amp;quot;&quot;/&gt;&lt;property id=&quot;20307&quot; value=&quot;260&quot;/&gt;&lt;/object&gt;&lt;object type=&quot;3&quot; unique_id=&quot;10008&quot;&gt;&lt;property id=&quot;20148&quot; value=&quot;5&quot;/&gt;&lt;property id=&quot;20300&quot; value=&quot;Slide 6 - &amp;quot;A reasonable cause to believe&amp;quot;&quot;/&gt;&lt;property id=&quot;20307&quot; value=&quot;261&quot;/&gt;&lt;/object&gt;&lt;object type=&quot;3&quot; unique_id=&quot;10009&quot;&gt;&lt;property id=&quot;20148&quot; value=&quot;5&quot;/&gt;&lt;property id=&quot;20300&quot; value=&quot;Slide 7 - &amp;quot;Considering the information&amp;quot;&quot;/&gt;&lt;property id=&quot;20307&quot; value=&quot;262&quot;/&gt;&lt;/object&gt;&lt;object type=&quot;3&quot; unique_id=&quot;10010&quot;&gt;&lt;property id=&quot;20148&quot; value=&quot;5&quot;/&gt;&lt;property id=&quot;20300&quot; value=&quot;Slide 8 - &amp;quot; Deciding whether to report&amp;quot;&quot;/&gt;&lt;property id=&quot;20307&quot; value=&quot;263&quot;/&gt;&lt;/object&gt;&lt;object type=&quot;3&quot; unique_id=&quot;10011&quot;&gt;&lt;property id=&quot;20148&quot; value=&quot;5&quot;/&gt;&lt;property id=&quot;20300&quot; value=&quot;Slide 9 - &amp;quot; Types of abuse, neglect, and mistreatment&amp;quot;&quot;/&gt;&lt;property id=&quot;20307&quot; value=&quot;264&quot;/&gt;&lt;/object&gt;&lt;object type=&quot;3&quot; unique_id=&quot;10012&quot;&gt;&lt;property id=&quot;20148&quot; value=&quot;5&quot;/&gt;&lt;property id=&quot;20300&quot; value=&quot;Slide 12 - &amp;quot; things to know about Physical abuse &amp;quot;&quot;/&gt;&lt;property id=&quot;20307&quot; value=&quot;267&quot;/&gt;&lt;/object&gt;&lt;object type=&quot;3&quot; unique_id=&quot;10013&quot;&gt;&lt;property id=&quot;20148&quot; value=&quot;5&quot;/&gt;&lt;property id=&quot;20300&quot; value=&quot;Slide 13 - &amp;quot;things to know about Injury of unknown origin&amp;quot;&quot;/&gt;&lt;property id=&quot;20307&quot; value=&quot;265&quot;/&gt;&lt;/object&gt;&lt;object type=&quot;3&quot; unique_id=&quot;10014&quot;&gt;&lt;property id=&quot;20148&quot; value=&quot;5&quot;/&gt;&lt;property id=&quot;20300&quot; value=&quot;Slide 14 - &amp;quot; ask yourself… Is the injury reportable?&amp;quot;&quot;/&gt;&lt;property id=&quot;20307&quot; value=&quot;266&quot;/&gt;&lt;/object&gt;&lt;object type=&quot;3&quot; unique_id=&quot;10015&quot;&gt;&lt;property id=&quot;20148&quot; value=&quot;5&quot;/&gt;&lt;property id=&quot;20300&quot; value=&quot;Slide 17 - &amp;quot; What about Peer to peer violence?&amp;quot;&quot;/&gt;&lt;property id=&quot;20307&quot; value=&quot;268&quot;/&gt;&lt;/object&gt;&lt;object type=&quot;3&quot; unique_id=&quot;10016&quot;&gt;&lt;property id=&quot;20148&quot; value=&quot;5&quot;/&gt;&lt;property id=&quot;20300&quot; value=&quot;Slide 20 - &amp;quot;things to know about Emotional/verbal abuse or mistreatment&amp;quot;&quot;/&gt;&lt;property id=&quot;20307&quot; value=&quot;270&quot;/&gt;&lt;/object&gt;&lt;object type=&quot;3&quot; unique_id=&quot;10017&quot;&gt;&lt;property id=&quot;20148&quot; value=&quot;5&quot;/&gt;&lt;property id=&quot;20300&quot; value=&quot;Slide 23 - &amp;quot;things to know about Neglect/omission of care&amp;quot;&quot;/&gt;&lt;property id=&quot;20307&quot; value=&quot;271&quot;/&gt;&lt;/object&gt;&lt;object type=&quot;3&quot; unique_id=&quot;10018&quot;&gt;&lt;property id=&quot;20148&quot; value=&quot;5&quot;/&gt;&lt;property id=&quot;20300&quot; value=&quot;Slide 26 - &amp;quot;some indicators of Sexual abuse&amp;quot;&quot;/&gt;&lt;property id=&quot;20307&quot; value=&quot;269&quot;/&gt;&lt;/object&gt;&lt;object type=&quot;3&quot; unique_id=&quot;10019&quot;&gt;&lt;property id=&quot;20148&quot; value=&quot;5&quot;/&gt;&lt;property id=&quot;20300&quot; value=&quot;Slide 27 - &amp;quot;    After reporting sexual abuse&amp;quot;&quot;/&gt;&lt;property id=&quot;20307&quot; value=&quot;291&quot;/&gt;&lt;/object&gt;&lt;object type=&quot;3&quot; unique_id=&quot;10020&quot;&gt;&lt;property id=&quot;20148&quot; value=&quot;5&quot;/&gt;&lt;property id=&quot;20300&quot; value=&quot;Slide 30 - &amp;quot; about Financial abuse or exploitation&amp;quot;&quot;/&gt;&lt;property id=&quot;20307&quot; value=&quot;272&quot;/&gt;&lt;/object&gt;&lt;object type=&quot;3&quot; unique_id=&quot;10021&quot;&gt;&lt;property id=&quot;20148&quot; value=&quot;5&quot;/&gt;&lt;property id=&quot;20300&quot; value=&quot;Slide 31 - &amp;quot;some  Indicators of financial abuse&amp;quot;&quot;/&gt;&lt;property id=&quot;20307&quot; value=&quot;289&quot;/&gt;&lt;/object&gt;&lt;object type=&quot;3&quot; unique_id=&quot;10022&quot;&gt;&lt;property id=&quot;20148&quot; value=&quot;5&quot;/&gt;&lt;property id=&quot;20300&quot; value=&quot;Slide 32 - &amp;quot;Financial records&amp;quot;&quot;/&gt;&lt;property id=&quot;20307&quot; value=&quot;287&quot;/&gt;&lt;/object&gt;&lt;object type=&quot;3&quot; unique_id=&quot;10023&quot;&gt;&lt;property id=&quot;20148&quot; value=&quot;5&quot;/&gt;&lt;property id=&quot;20300&quot; value=&quot;Slide 18 - &amp;quot;  An example – Gail and Paula&amp;quot;&quot;/&gt;&lt;property id=&quot;20307&quot; value=&quot;274&quot;/&gt;&lt;/object&gt;&lt;object type=&quot;3&quot; unique_id=&quot;10024&quot;&gt;&lt;property id=&quot;20148&quot; value=&quot;5&quot;/&gt;&lt;property id=&quot;20300&quot; value=&quot;Slide 15 - &amp;quot;An example - Bernie&amp;quot;&quot;/&gt;&lt;property id=&quot;20307&quot; value=&quot;277&quot;/&gt;&lt;/object&gt;&lt;object type=&quot;3&quot; unique_id=&quot;10025&quot;&gt;&lt;property id=&quot;20148&quot; value=&quot;5&quot;/&gt;&lt;property id=&quot;20300&quot; value=&quot;Slide 28 - &amp;quot;An example - Pat&amp;quot;&quot;/&gt;&lt;property id=&quot;20307&quot; value=&quot;278&quot;/&gt;&lt;/object&gt;&lt;object type=&quot;3&quot; unique_id=&quot;10026&quot;&gt;&lt;property id=&quot;20148&quot; value=&quot;5&quot;/&gt;&lt;property id=&quot;20300&quot; value=&quot;Slide 24 - &amp;quot;An example - Rich&amp;quot;&quot;/&gt;&lt;property id=&quot;20307&quot; value=&quot;276&quot;/&gt;&lt;/object&gt;&lt;object type=&quot;3&quot; unique_id=&quot;10027&quot;&gt;&lt;property id=&quot;20148&quot; value=&quot;5&quot;/&gt;&lt;property id=&quot;20300&quot; value=&quot;Slide 33 - &amp;quot;An example - Ed&amp;quot;&quot;/&gt;&lt;property id=&quot;20307&quot; value=&quot;288&quot;/&gt;&lt;/object&gt;&lt;object type=&quot;3&quot; unique_id=&quot;10028&quot;&gt;&lt;property id=&quot;20148&quot; value=&quot;5&quot;/&gt;&lt;property id=&quot;20300&quot; value=&quot;Slide 21 - &amp;quot;An example - Janet&amp;quot;&quot;/&gt;&lt;property id=&quot;20307&quot; value=&quot;292&quot;/&gt;&lt;/object&gt;&lt;object type=&quot;3&quot; unique_id=&quot;10029&quot;&gt;&lt;property id=&quot;20148&quot; value=&quot;5&quot;/&gt;&lt;property id=&quot;20300&quot; value=&quot;Slide 35 - &amp;quot;Reluctant reporters&amp;quot;&quot;/&gt;&lt;property id=&quot;20307&quot; value=&quot;279&quot;/&gt;&lt;/object&gt;&lt;object type=&quot;3&quot; unique_id=&quot;10030&quot;&gt;&lt;property id=&quot;20148&quot; value=&quot;5&quot;/&gt;&lt;property id=&quot;20300&quot; value=&quot;Slide 36 - &amp;quot;Reluctant reporters&amp;quot;&quot;/&gt;&lt;property id=&quot;20307&quot; value=&quot;280&quot;/&gt;&lt;/object&gt;&lt;object type=&quot;3&quot; unique_id=&quot;10031&quot;&gt;&lt;property id=&quot;20148&quot; value=&quot;5&quot;/&gt;&lt;property id=&quot;20300&quot; value=&quot;Slide 37 - &amp;quot;Reluctant reporters&amp;quot;&quot;/&gt;&lt;property id=&quot;20307&quot; value=&quot;281&quot;/&gt;&lt;/object&gt;&lt;object type=&quot;3&quot; unique_id=&quot;10032&quot;&gt;&lt;property id=&quot;20148&quot; value=&quot;5&quot;/&gt;&lt;property id=&quot;20300&quot; value=&quot;Slide 38 - &amp;quot; When an individual discloses abuse&amp;quot;&quot;/&gt;&lt;property id=&quot;20307&quot; value=&quot;284&quot;/&gt;&lt;/object&gt;&lt;object type=&quot;3&quot; unique_id=&quot;10033&quot;&gt;&lt;property id=&quot;20148&quot; value=&quot;5&quot;/&gt;&lt;property id=&quot;20300&quot; value=&quot;Slide 39 - &amp;quot; When an individual discloses abuse&amp;quot;&quot;/&gt;&lt;property id=&quot;20307&quot; value=&quot;285&quot;/&gt;&lt;/object&gt;&lt;object type=&quot;3&quot; unique_id=&quot;10034&quot;&gt;&lt;property id=&quot;20148&quot; value=&quot;5&quot;/&gt;&lt;property id=&quot;20300&quot; value=&quot;Slide 40 - &amp;quot; How to make the report&amp;quot;&quot;/&gt;&lt;property id=&quot;20307&quot; value=&quot;282&quot;/&gt;&lt;/object&gt;&lt;object type=&quot;3&quot; unique_id=&quot;10035&quot;&gt;&lt;property id=&quot;20148&quot; value=&quot;5&quot;/&gt;&lt;property id=&quot;20300&quot; value=&quot;Slide 42 - &amp;quot;What you will be asked by DPPC&amp;quot;&quot;/&gt;&lt;property id=&quot;20307&quot; value=&quot;293&quot;/&gt;&lt;/object&gt;&lt;object type=&quot;3&quot; unique_id=&quot;10036&quot;&gt;&lt;property id=&quot;20148&quot; value=&quot;5&quot;/&gt;&lt;property id=&quot;20300&quot; value=&quot;Slide 43 - &amp;quot; What happens next?&amp;quot;&quot;/&gt;&lt;property id=&quot;20307&quot; value=&quot;283&quot;/&gt;&lt;/object&gt;&lt;object type=&quot;3&quot; unique_id=&quot;10037&quot;&gt;&lt;property id=&quot;20148&quot; value=&quot;5&quot;/&gt;&lt;property id=&quot;20300&quot; value=&quot;Slide 44 - &amp;quot; The investigation&amp;quot;&quot;/&gt;&lt;property id=&quot;20307&quot; value=&quot;290&quot;/&gt;&lt;/object&gt;&lt;object type=&quot;3&quot; unique_id=&quot;10038&quot;&gt;&lt;property id=&quot;20148&quot; value=&quot;5&quot;/&gt;&lt;property id=&quot;20300&quot; value=&quot;Slide 45 - &amp;quot; Conclusion&amp;quot;&quot;/&gt;&lt;property id=&quot;20307&quot; value=&quot;286&quot;/&gt;&lt;/object&gt;&lt;object type=&quot;3&quot; unique_id=&quot;10039&quot;&gt;&lt;property id=&quot;20148&quot; value=&quot;5&quot;/&gt;&lt;property id=&quot;20300&quot; value=&quot;Slide 46&quot;/&gt;&lt;property id=&quot;20307&quot; value=&quot;294&quot;/&gt;&lt;/object&gt;&lt;object type=&quot;3&quot; unique_id=&quot;10157&quot;&gt;&lt;property id=&quot;20148&quot; value=&quot;5&quot;/&gt;&lt;property id=&quot;20300&quot; value=&quot;Slide 10&quot;/&gt;&lt;property id=&quot;20307&quot; value=&quot;295&quot;/&gt;&lt;/object&gt;&lt;object type=&quot;3&quot; unique_id=&quot;10158&quot;&gt;&lt;property id=&quot;20148&quot; value=&quot;5&quot;/&gt;&lt;property id=&quot;20300&quot; value=&quot;Slide 41&quot;/&gt;&lt;property id=&quot;20307&quot; value=&quot;296&quot;/&gt;&lt;/object&gt;&lt;object type=&quot;3&quot; unique_id=&quot;10159&quot;&gt;&lt;property id=&quot;20148&quot; value=&quot;5&quot;/&gt;&lt;property id=&quot;20300&quot; value=&quot;Slide 47&quot;/&gt;&lt;property id=&quot;20307&quot; value=&quot;298&quot;/&gt;&lt;/object&gt;&lt;object type=&quot;3&quot; unique_id=&quot;10160&quot;&gt;&lt;property id=&quot;20148&quot; value=&quot;5&quot;/&gt;&lt;property id=&quot;20300&quot; value=&quot;Slide 48 - &amp;quot;Designated S.A.N.E Sites  (sexual assault nurse examiner)&amp;quot;&quot;/&gt;&lt;property id=&quot;20307&quot; value=&quot;297&quot;/&gt;&lt;/object&gt;&lt;object type=&quot;3&quot; unique_id=&quot;10161&quot;&gt;&lt;property id=&quot;20148&quot; value=&quot;5&quot;/&gt;&lt;property id=&quot;20300&quot; value=&quot;Slide 49 - &amp;quot;Designated S.A.N.E Sites  (sexual assault nurse examiner)&amp;quot;&quot;/&gt;&lt;property id=&quot;20307&quot; value=&quot;299&quot;/&gt;&lt;/object&gt;&lt;object type=&quot;3&quot; unique_id=&quot;10162&quot;&gt;&lt;property id=&quot;20148&quot; value=&quot;5&quot;/&gt;&lt;property id=&quot;20300&quot; value=&quot;Slide 50 - &amp;quot;Designated S.A.N.E Sites  (sexual assault nurse examiner)&amp;quot;&quot;/&gt;&lt;property id=&quot;20307&quot; value=&quot;300&quot;/&gt;&lt;/object&gt;&lt;object type=&quot;3&quot; unique_id=&quot;10658&quot;&gt;&lt;property id=&quot;20148&quot; value=&quot;5&quot;/&gt;&lt;property id=&quot;20300&quot; value=&quot;Slide 2 - &amp;quot;Protecting a vulnerable group&amp;quot;&quot;/&gt;&lt;property id=&quot;20307&quot; value=&quot;301&quot;/&gt;&lt;/object&gt;&lt;object type=&quot;3&quot; unique_id=&quot;10659&quot;&gt;&lt;property id=&quot;20148&quot; value=&quot;5&quot;/&gt;&lt;property id=&quot;20300&quot; value=&quot;Slide 11&quot;/&gt;&lt;property id=&quot;20307&quot; value=&quot;302&quot;/&gt;&lt;/object&gt;&lt;object type=&quot;3&quot; unique_id=&quot;10660&quot;&gt;&lt;property id=&quot;20148&quot; value=&quot;5&quot;/&gt;&lt;property id=&quot;20300&quot; value=&quot;Slide 16 - &amp;quot;Is this abuse?&amp;quot;&quot;/&gt;&lt;property id=&quot;20307&quot; value=&quot;303&quot;/&gt;&lt;/object&gt;&lt;object type=&quot;3&quot; unique_id=&quot;10661&quot;&gt;&lt;property id=&quot;20148&quot; value=&quot;5&quot;/&gt;&lt;property id=&quot;20300&quot; value=&quot;Slide 19 - &amp;quot;  Is this omission of care?&amp;quot;&quot;/&gt;&lt;property id=&quot;20307&quot; value=&quot;304&quot;/&gt;&lt;/object&gt;&lt;object type=&quot;3&quot; unique_id=&quot;10662&quot;&gt;&lt;property id=&quot;20148&quot; value=&quot;5&quot;/&gt;&lt;property id=&quot;20300&quot; value=&quot;Slide 22 - &amp;quot;Is this mistreatment?&amp;quot;&quot;/&gt;&lt;property id=&quot;20307&quot; value=&quot;305&quot;/&gt;&lt;/object&gt;&lt;object type=&quot;3&quot; unique_id=&quot;10663&quot;&gt;&lt;property id=&quot;20148&quot; value=&quot;5&quot;/&gt;&lt;property id=&quot;20300&quot; value=&quot;Slide 25 - &amp;quot;Is this omission of care?&amp;quot;&quot;/&gt;&lt;property id=&quot;20307&quot; value=&quot;306&quot;/&gt;&lt;/object&gt;&lt;object type=&quot;3&quot; unique_id=&quot;10664&quot;&gt;&lt;property id=&quot;20148&quot; value=&quot;5&quot;/&gt;&lt;property id=&quot;20300&quot; value=&quot;Slide 29 - &amp;quot;Is this reportable?&amp;quot;&quot;/&gt;&lt;property id=&quot;20307&quot; value=&quot;307&quot;/&gt;&lt;/object&gt;&lt;object type=&quot;3&quot; unique_id=&quot;10665&quot;&gt;&lt;property id=&quot;20148&quot; value=&quot;5&quot;/&gt;&lt;property id=&quot;20300&quot; value=&quot;Slide 34 - &amp;quot;Is this financial exploitation?&amp;quot;&quot;/&gt;&lt;property id=&quot;20307&quot; value=&quot;308&quot;/&gt;&lt;/object&gt;&lt;/object&gt;&lt;object type=&quot;8&quot; unique_id=&quot;10078&quot;&gt;&lt;/object&gt;&lt;/object&gt;&lt;/database&gt;"/>
  <p:tag name="SECTOMILLISECCONVERTED" val="1"/>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2470</TotalTime>
  <Words>4659</Words>
  <Application>Microsoft Office PowerPoint</Application>
  <PresentationFormat>On-screen Show (4:3)</PresentationFormat>
  <Paragraphs>315</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Slipstream</vt:lpstr>
      <vt:lpstr>PowerPoint Presentation</vt:lpstr>
      <vt:lpstr>Protecting a vulnerable group</vt:lpstr>
      <vt:lpstr>Why does this happen so often? </vt:lpstr>
      <vt:lpstr>    Your responsibility to report</vt:lpstr>
      <vt:lpstr>  What to report</vt:lpstr>
      <vt:lpstr>A reasonable cause to believe</vt:lpstr>
      <vt:lpstr>Considering the information</vt:lpstr>
      <vt:lpstr> Deciding whether to report</vt:lpstr>
      <vt:lpstr> Types of abuse, neglect, and mistreatment</vt:lpstr>
      <vt:lpstr>PowerPoint Presentation</vt:lpstr>
      <vt:lpstr>PowerPoint Presentation</vt:lpstr>
      <vt:lpstr> things to know about Physical abuse </vt:lpstr>
      <vt:lpstr>things to know about Injury of unknown origin</vt:lpstr>
      <vt:lpstr> ask yourself… Is the injury reportable?</vt:lpstr>
      <vt:lpstr>An example - Bernie</vt:lpstr>
      <vt:lpstr>Is this abuse?</vt:lpstr>
      <vt:lpstr> What about Peer to peer violence?</vt:lpstr>
      <vt:lpstr>  An example – Gail and Paula</vt:lpstr>
      <vt:lpstr>  Is this omission of care?</vt:lpstr>
      <vt:lpstr>things to know about Emotional/verbal abuse or mistreatment</vt:lpstr>
      <vt:lpstr>An example - Janet</vt:lpstr>
      <vt:lpstr>Is this mistreatment?</vt:lpstr>
      <vt:lpstr>things to know about Neglect/omission of care</vt:lpstr>
      <vt:lpstr>An example - Rich</vt:lpstr>
      <vt:lpstr>Is this omission of care?</vt:lpstr>
      <vt:lpstr>some indicators of Sexual abuse</vt:lpstr>
      <vt:lpstr>    After reporting sexual abuse</vt:lpstr>
      <vt:lpstr>An example - Pat</vt:lpstr>
      <vt:lpstr>Is this reportable?</vt:lpstr>
      <vt:lpstr> about Financial abuse or exploitation</vt:lpstr>
      <vt:lpstr>some  Indicators of financial abuse</vt:lpstr>
      <vt:lpstr>Financial records</vt:lpstr>
      <vt:lpstr>An example - Ed</vt:lpstr>
      <vt:lpstr>Is this financial exploitation?</vt:lpstr>
      <vt:lpstr>Reluctant reporters</vt:lpstr>
      <vt:lpstr>Reluctant reporters</vt:lpstr>
      <vt:lpstr>Reluctant reporters</vt:lpstr>
      <vt:lpstr> When an individual discloses abuse</vt:lpstr>
      <vt:lpstr> When an individual discloses abuse</vt:lpstr>
      <vt:lpstr> How to make the report</vt:lpstr>
      <vt:lpstr>PowerPoint Presentation</vt:lpstr>
      <vt:lpstr>What you will be asked by DPPC</vt:lpstr>
      <vt:lpstr> What happens next?</vt:lpstr>
      <vt:lpstr> The investigation</vt:lpstr>
      <vt:lpstr> Conclusion</vt:lpstr>
      <vt:lpstr>PowerPoint Presentation</vt:lpstr>
      <vt:lpstr>PowerPoint Presentation</vt:lpstr>
      <vt:lpstr>Designated S.A.N.E Sites  (sexual assault nurse examiner)</vt:lpstr>
      <vt:lpstr>Designated S.A.N.E Sites  (sexual assault nurse examiner)</vt:lpstr>
      <vt:lpstr>Designated S.A.N.E Sites  (sexual assault nurse examiner)</vt:lpstr>
    </vt:vector>
  </TitlesOfParts>
  <Company>EOHHS</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2016-06-23T12:59:31Z</dcterms:created>
  <dc:creator>Santucci, Rich (DDS)</dc:creator>
  <lastModifiedBy/>
  <dcterms:modified xsi:type="dcterms:W3CDTF">2016-10-14T15:30:20Z</dcterms:modified>
  <revision>228</revision>
  <dc:title>PowerPoint Presentation</dc:title>
</coreProperties>
</file>