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65" r:id="rId1"/>
  </p:sldMasterIdLst>
  <p:notesMasterIdLst>
    <p:notesMasterId r:id="rId26"/>
  </p:notesMasterIdLst>
  <p:sldIdLst>
    <p:sldId id="278" r:id="rId2"/>
    <p:sldId id="279" r:id="rId3"/>
    <p:sldId id="280" r:id="rId4"/>
    <p:sldId id="281" r:id="rId5"/>
    <p:sldId id="294" r:id="rId6"/>
    <p:sldId id="295" r:id="rId7"/>
    <p:sldId id="298" r:id="rId8"/>
    <p:sldId id="299" r:id="rId9"/>
    <p:sldId id="300" r:id="rId10"/>
    <p:sldId id="296" r:id="rId11"/>
    <p:sldId id="302" r:id="rId12"/>
    <p:sldId id="312" r:id="rId13"/>
    <p:sldId id="303" r:id="rId14"/>
    <p:sldId id="304" r:id="rId15"/>
    <p:sldId id="305" r:id="rId16"/>
    <p:sldId id="297" r:id="rId17"/>
    <p:sldId id="306" r:id="rId18"/>
    <p:sldId id="307" r:id="rId19"/>
    <p:sldId id="308" r:id="rId20"/>
    <p:sldId id="309" r:id="rId21"/>
    <p:sldId id="310" r:id="rId22"/>
    <p:sldId id="311" r:id="rId23"/>
    <p:sldId id="313" r:id="rId24"/>
    <p:sldId id="293" r:id="rId25"/>
  </p:sldIdLst>
  <p:sldSz cx="12192000" cy="6858000"/>
  <p:notesSz cx="13716000" cy="2438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B2135AE-FCD0-4EEA-B188-6483A4E3A850}">
          <p14:sldIdLst>
            <p14:sldId id="278"/>
            <p14:sldId id="279"/>
            <p14:sldId id="280"/>
            <p14:sldId id="281"/>
            <p14:sldId id="294"/>
          </p14:sldIdLst>
        </p14:section>
        <p14:section name="Untitled Section" id="{BFED8920-C9C2-4FD1-A1F5-9DAE370C2C63}">
          <p14:sldIdLst>
            <p14:sldId id="295"/>
            <p14:sldId id="298"/>
            <p14:sldId id="299"/>
            <p14:sldId id="300"/>
            <p14:sldId id="296"/>
            <p14:sldId id="302"/>
            <p14:sldId id="312"/>
            <p14:sldId id="303"/>
            <p14:sldId id="304"/>
            <p14:sldId id="305"/>
            <p14:sldId id="297"/>
            <p14:sldId id="306"/>
            <p14:sldId id="307"/>
            <p14:sldId id="308"/>
            <p14:sldId id="309"/>
            <p14:sldId id="310"/>
            <p14:sldId id="311"/>
            <p14:sldId id="313"/>
            <p14:sldId id="293"/>
          </p14:sldIdLst>
        </p14:section>
      </p14:sectionLst>
    </p:ext>
    <p:ext uri="{EFAFB233-063F-42B5-8137-9DF3F51BA10A}">
      <p15:sldGuideLst xmlns:p15="http://schemas.microsoft.com/office/powerpoint/2012/main">
        <p15:guide id="1" userDrawn="1">
          <p15:clr>
            <a:srgbClr val="A4A3A4"/>
          </p15:clr>
        </p15:guide>
        <p15:guide id="2" pos="456" userDrawn="1">
          <p15:clr>
            <a:srgbClr val="A4A3A4"/>
          </p15:clr>
        </p15:guide>
        <p15:guide id="3" orient="horz" pos="2616" userDrawn="1">
          <p15:clr>
            <a:srgbClr val="A4A3A4"/>
          </p15:clr>
        </p15:guide>
        <p15:guide id="4" orient="horz" pos="3264" userDrawn="1">
          <p15:clr>
            <a:srgbClr val="A4A3A4"/>
          </p15:clr>
        </p15:guide>
        <p15:guide id="5" pos="6912" userDrawn="1">
          <p15:clr>
            <a:srgbClr val="A4A3A4"/>
          </p15:clr>
        </p15:guide>
        <p15:guide id="6" orient="horz" pos="2136" userDrawn="1">
          <p15:clr>
            <a:srgbClr val="A4A3A4"/>
          </p15:clr>
        </p15:guide>
        <p15:guide id="7" orient="horz" pos="4008" userDrawn="1">
          <p15:clr>
            <a:srgbClr val="A4A3A4"/>
          </p15:clr>
        </p15:guide>
        <p15:guide id="8" orient="horz" pos="1152" userDrawn="1">
          <p15:clr>
            <a:srgbClr val="A4A3A4"/>
          </p15:clr>
        </p15:guide>
        <p15:guide id="9" orient="horz" pos="2352" userDrawn="1">
          <p15:clr>
            <a:srgbClr val="A4A3A4"/>
          </p15:clr>
        </p15:guide>
        <p15:guide id="10" orient="horz" pos="1512" userDrawn="1">
          <p15:clr>
            <a:srgbClr val="A4A3A4"/>
          </p15:clr>
        </p15:guide>
        <p15:guide id="11" pos="7680" userDrawn="1">
          <p15:clr>
            <a:srgbClr val="A4A3A4"/>
          </p15:clr>
        </p15:guide>
        <p15:guide id="12" pos="6696" userDrawn="1">
          <p15:clr>
            <a:srgbClr val="A4A3A4"/>
          </p15:clr>
        </p15:guide>
        <p15:guide id="13" pos="1008" userDrawn="1">
          <p15:clr>
            <a:srgbClr val="A4A3A4"/>
          </p15:clr>
        </p15:guide>
        <p15:guide id="14" pos="1584" userDrawn="1">
          <p15:clr>
            <a:srgbClr val="A4A3A4"/>
          </p15:clr>
        </p15:guide>
        <p15:guide id="15" pos="2136" userDrawn="1">
          <p15:clr>
            <a:srgbClr val="A4A3A4"/>
          </p15:clr>
        </p15:guide>
        <p15:guide id="16" pos="2760" userDrawn="1">
          <p15:clr>
            <a:srgbClr val="A4A3A4"/>
          </p15:clr>
        </p15:guide>
        <p15:guide id="17" pos="3288" userDrawn="1">
          <p15:clr>
            <a:srgbClr val="A4A3A4"/>
          </p15:clr>
        </p15:guide>
        <p15:guide id="18" pos="4032" userDrawn="1">
          <p15:clr>
            <a:srgbClr val="A4A3A4"/>
          </p15:clr>
        </p15:guide>
        <p15:guide id="19" pos="4392" userDrawn="1">
          <p15:clr>
            <a:srgbClr val="A4A3A4"/>
          </p15:clr>
        </p15:guide>
        <p15:guide id="20" pos="4944" userDrawn="1">
          <p15:clr>
            <a:srgbClr val="A4A3A4"/>
          </p15:clr>
        </p15:guide>
        <p15:guide id="21" pos="5544" userDrawn="1">
          <p15:clr>
            <a:srgbClr val="A4A3A4"/>
          </p15:clr>
        </p15:guide>
        <p15:guide id="22" pos="6072" userDrawn="1">
          <p15:clr>
            <a:srgbClr val="A4A3A4"/>
          </p15:clr>
        </p15:guide>
        <p15:guide id="23" orient="horz" pos="2448" userDrawn="1">
          <p15:clr>
            <a:srgbClr val="A4A3A4"/>
          </p15:clr>
        </p15:guide>
        <p15:guide id="24" orient="horz" pos="960" userDrawn="1">
          <p15:clr>
            <a:srgbClr val="A4A3A4"/>
          </p15:clr>
        </p15:guide>
        <p15:guide id="25" pos="5256" userDrawn="1">
          <p15:clr>
            <a:srgbClr val="A4A3A4"/>
          </p15:clr>
        </p15:guide>
        <p15:guide id="26" pos="726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C4E9"/>
    <a:srgbClr val="202C8F"/>
    <a:srgbClr val="FDFBF6"/>
    <a:srgbClr val="F5CDCE"/>
    <a:srgbClr val="DF8C8C"/>
    <a:srgbClr val="D4D593"/>
    <a:srgbClr val="E6F0FE"/>
    <a:srgbClr val="CDBE8A"/>
    <a:srgbClr val="FFEFEF"/>
    <a:srgbClr val="FCFB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0D8AE7-8A18-4CF6-BC3F-23D645AE112F}" v="5" dt="2022-11-03T13:58:54.106"/>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1" autoAdjust="0"/>
    <p:restoredTop sz="94609" autoAdjust="0"/>
  </p:normalViewPr>
  <p:slideViewPr>
    <p:cSldViewPr snapToGrid="0" snapToObjects="1">
      <p:cViewPr varScale="1">
        <p:scale>
          <a:sx n="84" d="100"/>
          <a:sy n="84" d="100"/>
        </p:scale>
        <p:origin x="45" y="534"/>
      </p:cViewPr>
      <p:guideLst>
        <p:guide/>
        <p:guide pos="456"/>
        <p:guide orient="horz" pos="2616"/>
        <p:guide orient="horz" pos="3264"/>
        <p:guide pos="6912"/>
        <p:guide orient="horz" pos="2136"/>
        <p:guide orient="horz" pos="4008"/>
        <p:guide orient="horz" pos="1152"/>
        <p:guide orient="horz" pos="2352"/>
        <p:guide orient="horz" pos="1512"/>
        <p:guide pos="7680"/>
        <p:guide pos="6696"/>
        <p:guide pos="1008"/>
        <p:guide pos="1584"/>
        <p:guide pos="2136"/>
        <p:guide pos="2760"/>
        <p:guide pos="3288"/>
        <p:guide pos="4032"/>
        <p:guide pos="4392"/>
        <p:guide pos="4944"/>
        <p:guide pos="5544"/>
        <p:guide pos="6072"/>
        <p:guide orient="horz" pos="2448"/>
        <p:guide orient="horz" pos="960"/>
        <p:guide pos="5256"/>
        <p:guide pos="726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son, David E (DPH)" userId="7aec08a6-0b76-4628-8348-f308aeda7d54" providerId="ADAL" clId="{720D8AE7-8A18-4CF6-BC3F-23D645AE112F}"/>
    <pc:docChg chg="modSld">
      <pc:chgData name="Johnson, David E (DPH)" userId="7aec08a6-0b76-4628-8348-f308aeda7d54" providerId="ADAL" clId="{720D8AE7-8A18-4CF6-BC3F-23D645AE112F}" dt="2022-11-03T13:58:54.106" v="7"/>
      <pc:docMkLst>
        <pc:docMk/>
      </pc:docMkLst>
      <pc:sldChg chg="modSp mod">
        <pc:chgData name="Johnson, David E (DPH)" userId="7aec08a6-0b76-4628-8348-f308aeda7d54" providerId="ADAL" clId="{720D8AE7-8A18-4CF6-BC3F-23D645AE112F}" dt="2022-11-03T13:58:54.106" v="7"/>
        <pc:sldMkLst>
          <pc:docMk/>
          <pc:sldMk cId="208683703" sldId="313"/>
        </pc:sldMkLst>
        <pc:graphicFrameChg chg="mod">
          <ac:chgData name="Johnson, David E (DPH)" userId="7aec08a6-0b76-4628-8348-f308aeda7d54" providerId="ADAL" clId="{720D8AE7-8A18-4CF6-BC3F-23D645AE112F}" dt="2022-11-03T13:58:54.106" v="7"/>
          <ac:graphicFrameMkLst>
            <pc:docMk/>
            <pc:sldMk cId="208683703" sldId="313"/>
            <ac:graphicFrameMk id="16" creationId="{5F19B2AA-0375-554C-74C5-5571F5476F3E}"/>
          </ac:graphicFrameMkLst>
        </pc:graphicFrameChg>
      </pc:sldChg>
    </pc:docChg>
  </pc:docChgLst>
</pc:chgInfo>
</file>

<file path=ppt/diagrams/_rels/data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hyperlink" Target="mailto:map.dcp@massmail.state.ma.us" TargetMode="Externa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2.svg"/></Relationships>
</file>

<file path=ppt/diagrams/_rels/drawing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mailto:map.dcp@massmail.state.ma.us" TargetMode="External"/><Relationship Id="rId7" Type="http://schemas.openxmlformats.org/officeDocument/2006/relationships/image" Target="../media/image10.sv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0C5B69-1C4B-474C-93F2-21AE7009EFD1}"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n-US"/>
        </a:p>
      </dgm:t>
    </dgm:pt>
    <dgm:pt modelId="{6C74E0BF-5AE6-4918-970E-C6066953F928}">
      <dgm:prSet/>
      <dgm:spPr/>
      <dgm:t>
        <a:bodyPr/>
        <a:lstStyle/>
        <a:p>
          <a:pPr>
            <a:defRPr cap="all"/>
          </a:pPr>
          <a:r>
            <a:rPr lang="en-US"/>
            <a:t>Introduction</a:t>
          </a:r>
        </a:p>
      </dgm:t>
    </dgm:pt>
    <dgm:pt modelId="{76F1F553-226C-4CB7-BE38-354927A76739}" type="parTrans" cxnId="{DB2F3764-DDA2-41AB-BA9D-B9754DF16F86}">
      <dgm:prSet/>
      <dgm:spPr/>
      <dgm:t>
        <a:bodyPr/>
        <a:lstStyle/>
        <a:p>
          <a:endParaRPr lang="en-US"/>
        </a:p>
      </dgm:t>
    </dgm:pt>
    <dgm:pt modelId="{4EEEE34C-B0E8-46A5-A284-BD0F3A37AE82}" type="sibTrans" cxnId="{DB2F3764-DDA2-41AB-BA9D-B9754DF16F86}">
      <dgm:prSet/>
      <dgm:spPr/>
      <dgm:t>
        <a:bodyPr/>
        <a:lstStyle/>
        <a:p>
          <a:endParaRPr lang="en-US"/>
        </a:p>
      </dgm:t>
    </dgm:pt>
    <dgm:pt modelId="{17CD5BB7-7C4B-4F34-91BC-BB8505CD46E8}">
      <dgm:prSet/>
      <dgm:spPr/>
      <dgm:t>
        <a:bodyPr/>
        <a:lstStyle/>
        <a:p>
          <a:pPr>
            <a:defRPr cap="all"/>
          </a:pPr>
          <a:r>
            <a:rPr lang="en-US" dirty="0"/>
            <a:t>Primary Goals for MAP</a:t>
          </a:r>
        </a:p>
      </dgm:t>
    </dgm:pt>
    <dgm:pt modelId="{AE97EE5F-771C-4366-876A-019D8B10C33A}" type="parTrans" cxnId="{18013A9C-A3A2-4397-90D9-274A7806F6F7}">
      <dgm:prSet/>
      <dgm:spPr/>
      <dgm:t>
        <a:bodyPr/>
        <a:lstStyle/>
        <a:p>
          <a:endParaRPr lang="en-US"/>
        </a:p>
      </dgm:t>
    </dgm:pt>
    <dgm:pt modelId="{4019A4CB-7C80-4FDD-8F84-83C45467119D}" type="sibTrans" cxnId="{18013A9C-A3A2-4397-90D9-274A7806F6F7}">
      <dgm:prSet/>
      <dgm:spPr/>
      <dgm:t>
        <a:bodyPr/>
        <a:lstStyle/>
        <a:p>
          <a:endParaRPr lang="en-US"/>
        </a:p>
      </dgm:t>
    </dgm:pt>
    <dgm:pt modelId="{DF3289E4-A8B1-4600-BFB9-EE60AEFD5071}">
      <dgm:prSet/>
      <dgm:spPr/>
      <dgm:t>
        <a:bodyPr/>
        <a:lstStyle/>
        <a:p>
          <a:pPr>
            <a:defRPr cap="all"/>
          </a:pPr>
          <a:r>
            <a:rPr lang="en-US"/>
            <a:t>Overview of ERG Report</a:t>
          </a:r>
        </a:p>
      </dgm:t>
    </dgm:pt>
    <dgm:pt modelId="{E796B5C4-166A-4DF7-9F3F-87DAB0842419}" type="parTrans" cxnId="{DA5C5F6C-66BC-4611-90B3-81ECA70DD538}">
      <dgm:prSet/>
      <dgm:spPr/>
      <dgm:t>
        <a:bodyPr/>
        <a:lstStyle/>
        <a:p>
          <a:endParaRPr lang="en-US"/>
        </a:p>
      </dgm:t>
    </dgm:pt>
    <dgm:pt modelId="{9C3191C0-6244-4A7F-930A-94243ABFBED5}" type="sibTrans" cxnId="{DA5C5F6C-66BC-4611-90B3-81ECA70DD538}">
      <dgm:prSet/>
      <dgm:spPr/>
      <dgm:t>
        <a:bodyPr/>
        <a:lstStyle/>
        <a:p>
          <a:endParaRPr lang="en-US"/>
        </a:p>
      </dgm:t>
    </dgm:pt>
    <dgm:pt modelId="{5C11E48D-EC2A-49BC-8941-8A230098125D}">
      <dgm:prSet/>
      <dgm:spPr/>
      <dgm:t>
        <a:bodyPr/>
        <a:lstStyle/>
        <a:p>
          <a:pPr>
            <a:defRPr cap="all"/>
          </a:pPr>
          <a:r>
            <a:rPr lang="en-US"/>
            <a:t>Recommendations</a:t>
          </a:r>
        </a:p>
      </dgm:t>
    </dgm:pt>
    <dgm:pt modelId="{1C32A9E6-5882-481A-950F-FD5FAE53572B}" type="parTrans" cxnId="{50998532-D404-40C0-AF30-A289E6DC12C3}">
      <dgm:prSet/>
      <dgm:spPr/>
      <dgm:t>
        <a:bodyPr/>
        <a:lstStyle/>
        <a:p>
          <a:endParaRPr lang="en-US"/>
        </a:p>
      </dgm:t>
    </dgm:pt>
    <dgm:pt modelId="{F0706F4E-F6DF-4576-971E-51ABF3F4A8B3}" type="sibTrans" cxnId="{50998532-D404-40C0-AF30-A289E6DC12C3}">
      <dgm:prSet/>
      <dgm:spPr/>
      <dgm:t>
        <a:bodyPr/>
        <a:lstStyle/>
        <a:p>
          <a:endParaRPr lang="en-US"/>
        </a:p>
      </dgm:t>
    </dgm:pt>
    <dgm:pt modelId="{F8D7866C-E59F-40B7-B402-185751B745E2}">
      <dgm:prSet/>
      <dgm:spPr/>
      <dgm:t>
        <a:bodyPr/>
        <a:lstStyle/>
        <a:p>
          <a:pPr>
            <a:defRPr cap="all"/>
          </a:pPr>
          <a:r>
            <a:rPr lang="en-US"/>
            <a:t>​Next Steps</a:t>
          </a:r>
        </a:p>
      </dgm:t>
    </dgm:pt>
    <dgm:pt modelId="{E383457B-DE0A-4F50-A928-C1B2752ED7A7}" type="parTrans" cxnId="{4094E8B8-CCEB-4010-9696-80D6972B721C}">
      <dgm:prSet/>
      <dgm:spPr/>
      <dgm:t>
        <a:bodyPr/>
        <a:lstStyle/>
        <a:p>
          <a:endParaRPr lang="en-US"/>
        </a:p>
      </dgm:t>
    </dgm:pt>
    <dgm:pt modelId="{3E0E889C-FB64-4D41-94A8-E1FA9368C78C}" type="sibTrans" cxnId="{4094E8B8-CCEB-4010-9696-80D6972B721C}">
      <dgm:prSet/>
      <dgm:spPr/>
      <dgm:t>
        <a:bodyPr/>
        <a:lstStyle/>
        <a:p>
          <a:endParaRPr lang="en-US"/>
        </a:p>
      </dgm:t>
    </dgm:pt>
    <dgm:pt modelId="{86CBBD4D-BED5-45E5-A376-6F58C6AD2481}" type="pres">
      <dgm:prSet presAssocID="{4E0C5B69-1C4B-474C-93F2-21AE7009EFD1}" presName="linear" presStyleCnt="0">
        <dgm:presLayoutVars>
          <dgm:animLvl val="lvl"/>
          <dgm:resizeHandles val="exact"/>
        </dgm:presLayoutVars>
      </dgm:prSet>
      <dgm:spPr/>
    </dgm:pt>
    <dgm:pt modelId="{796BC5E1-7F80-41D5-AEF7-C81DCA58DAD8}" type="pres">
      <dgm:prSet presAssocID="{6C74E0BF-5AE6-4918-970E-C6066953F928}" presName="parentText" presStyleLbl="node1" presStyleIdx="0" presStyleCnt="5">
        <dgm:presLayoutVars>
          <dgm:chMax val="0"/>
          <dgm:bulletEnabled val="1"/>
        </dgm:presLayoutVars>
      </dgm:prSet>
      <dgm:spPr/>
    </dgm:pt>
    <dgm:pt modelId="{4E0245F1-4B9F-4319-AC76-BA018BA31C6D}" type="pres">
      <dgm:prSet presAssocID="{4EEEE34C-B0E8-46A5-A284-BD0F3A37AE82}" presName="spacer" presStyleCnt="0"/>
      <dgm:spPr/>
    </dgm:pt>
    <dgm:pt modelId="{FC6D7ED1-8968-4C71-9053-91CD8365DB81}" type="pres">
      <dgm:prSet presAssocID="{17CD5BB7-7C4B-4F34-91BC-BB8505CD46E8}" presName="parentText" presStyleLbl="node1" presStyleIdx="1" presStyleCnt="5">
        <dgm:presLayoutVars>
          <dgm:chMax val="0"/>
          <dgm:bulletEnabled val="1"/>
        </dgm:presLayoutVars>
      </dgm:prSet>
      <dgm:spPr/>
    </dgm:pt>
    <dgm:pt modelId="{C93E31E6-F55E-43C1-92C3-8FBEFC658BC5}" type="pres">
      <dgm:prSet presAssocID="{4019A4CB-7C80-4FDD-8F84-83C45467119D}" presName="spacer" presStyleCnt="0"/>
      <dgm:spPr/>
    </dgm:pt>
    <dgm:pt modelId="{74BE7365-197C-49F3-97DD-CF6C2E31141E}" type="pres">
      <dgm:prSet presAssocID="{DF3289E4-A8B1-4600-BFB9-EE60AEFD5071}" presName="parentText" presStyleLbl="node1" presStyleIdx="2" presStyleCnt="5">
        <dgm:presLayoutVars>
          <dgm:chMax val="0"/>
          <dgm:bulletEnabled val="1"/>
        </dgm:presLayoutVars>
      </dgm:prSet>
      <dgm:spPr/>
    </dgm:pt>
    <dgm:pt modelId="{5065E517-7089-4B0F-8DD5-8B1236EBA6D1}" type="pres">
      <dgm:prSet presAssocID="{9C3191C0-6244-4A7F-930A-94243ABFBED5}" presName="spacer" presStyleCnt="0"/>
      <dgm:spPr/>
    </dgm:pt>
    <dgm:pt modelId="{D9BB83F5-EDF4-48B9-8BA5-CB11F6C0B5EF}" type="pres">
      <dgm:prSet presAssocID="{5C11E48D-EC2A-49BC-8941-8A230098125D}" presName="parentText" presStyleLbl="node1" presStyleIdx="3" presStyleCnt="5">
        <dgm:presLayoutVars>
          <dgm:chMax val="0"/>
          <dgm:bulletEnabled val="1"/>
        </dgm:presLayoutVars>
      </dgm:prSet>
      <dgm:spPr/>
    </dgm:pt>
    <dgm:pt modelId="{972899C2-25C5-4405-8555-BDC64638F8CF}" type="pres">
      <dgm:prSet presAssocID="{F0706F4E-F6DF-4576-971E-51ABF3F4A8B3}" presName="spacer" presStyleCnt="0"/>
      <dgm:spPr/>
    </dgm:pt>
    <dgm:pt modelId="{F6ABF0C3-6431-430F-8A01-74E1C0794F60}" type="pres">
      <dgm:prSet presAssocID="{F8D7866C-E59F-40B7-B402-185751B745E2}" presName="parentText" presStyleLbl="node1" presStyleIdx="4" presStyleCnt="5">
        <dgm:presLayoutVars>
          <dgm:chMax val="0"/>
          <dgm:bulletEnabled val="1"/>
        </dgm:presLayoutVars>
      </dgm:prSet>
      <dgm:spPr/>
    </dgm:pt>
  </dgm:ptLst>
  <dgm:cxnLst>
    <dgm:cxn modelId="{50998532-D404-40C0-AF30-A289E6DC12C3}" srcId="{4E0C5B69-1C4B-474C-93F2-21AE7009EFD1}" destId="{5C11E48D-EC2A-49BC-8941-8A230098125D}" srcOrd="3" destOrd="0" parTransId="{1C32A9E6-5882-481A-950F-FD5FAE53572B}" sibTransId="{F0706F4E-F6DF-4576-971E-51ABF3F4A8B3}"/>
    <dgm:cxn modelId="{B3C53E5D-0C31-407C-8B4E-480927F14435}" type="presOf" srcId="{DF3289E4-A8B1-4600-BFB9-EE60AEFD5071}" destId="{74BE7365-197C-49F3-97DD-CF6C2E31141E}" srcOrd="0" destOrd="0" presId="urn:microsoft.com/office/officeart/2005/8/layout/vList2"/>
    <dgm:cxn modelId="{DB2F3764-DDA2-41AB-BA9D-B9754DF16F86}" srcId="{4E0C5B69-1C4B-474C-93F2-21AE7009EFD1}" destId="{6C74E0BF-5AE6-4918-970E-C6066953F928}" srcOrd="0" destOrd="0" parTransId="{76F1F553-226C-4CB7-BE38-354927A76739}" sibTransId="{4EEEE34C-B0E8-46A5-A284-BD0F3A37AE82}"/>
    <dgm:cxn modelId="{DA5C5F6C-66BC-4611-90B3-81ECA70DD538}" srcId="{4E0C5B69-1C4B-474C-93F2-21AE7009EFD1}" destId="{DF3289E4-A8B1-4600-BFB9-EE60AEFD5071}" srcOrd="2" destOrd="0" parTransId="{E796B5C4-166A-4DF7-9F3F-87DAB0842419}" sibTransId="{9C3191C0-6244-4A7F-930A-94243ABFBED5}"/>
    <dgm:cxn modelId="{75837B6E-0899-40A7-8B9F-16A2E245F453}" type="presOf" srcId="{17CD5BB7-7C4B-4F34-91BC-BB8505CD46E8}" destId="{FC6D7ED1-8968-4C71-9053-91CD8365DB81}" srcOrd="0" destOrd="0" presId="urn:microsoft.com/office/officeart/2005/8/layout/vList2"/>
    <dgm:cxn modelId="{A1E3278F-488E-4498-B364-C143350FA931}" type="presOf" srcId="{F8D7866C-E59F-40B7-B402-185751B745E2}" destId="{F6ABF0C3-6431-430F-8A01-74E1C0794F60}" srcOrd="0" destOrd="0" presId="urn:microsoft.com/office/officeart/2005/8/layout/vList2"/>
    <dgm:cxn modelId="{18013A9C-A3A2-4397-90D9-274A7806F6F7}" srcId="{4E0C5B69-1C4B-474C-93F2-21AE7009EFD1}" destId="{17CD5BB7-7C4B-4F34-91BC-BB8505CD46E8}" srcOrd="1" destOrd="0" parTransId="{AE97EE5F-771C-4366-876A-019D8B10C33A}" sibTransId="{4019A4CB-7C80-4FDD-8F84-83C45467119D}"/>
    <dgm:cxn modelId="{CFCC46B2-3C26-4FCA-94C8-ABCD2D87F9D3}" type="presOf" srcId="{6C74E0BF-5AE6-4918-970E-C6066953F928}" destId="{796BC5E1-7F80-41D5-AEF7-C81DCA58DAD8}" srcOrd="0" destOrd="0" presId="urn:microsoft.com/office/officeart/2005/8/layout/vList2"/>
    <dgm:cxn modelId="{4094E8B8-CCEB-4010-9696-80D6972B721C}" srcId="{4E0C5B69-1C4B-474C-93F2-21AE7009EFD1}" destId="{F8D7866C-E59F-40B7-B402-185751B745E2}" srcOrd="4" destOrd="0" parTransId="{E383457B-DE0A-4F50-A928-C1B2752ED7A7}" sibTransId="{3E0E889C-FB64-4D41-94A8-E1FA9368C78C}"/>
    <dgm:cxn modelId="{64B221D1-50EB-489D-8CCA-64B0F4A97E34}" type="presOf" srcId="{4E0C5B69-1C4B-474C-93F2-21AE7009EFD1}" destId="{86CBBD4D-BED5-45E5-A376-6F58C6AD2481}" srcOrd="0" destOrd="0" presId="urn:microsoft.com/office/officeart/2005/8/layout/vList2"/>
    <dgm:cxn modelId="{8FCF0AD7-6157-481A-8A39-444B2C1445B6}" type="presOf" srcId="{5C11E48D-EC2A-49BC-8941-8A230098125D}" destId="{D9BB83F5-EDF4-48B9-8BA5-CB11F6C0B5EF}" srcOrd="0" destOrd="0" presId="urn:microsoft.com/office/officeart/2005/8/layout/vList2"/>
    <dgm:cxn modelId="{B6BA9DAC-BFD3-41DC-8430-60C3F0359A17}" type="presParOf" srcId="{86CBBD4D-BED5-45E5-A376-6F58C6AD2481}" destId="{796BC5E1-7F80-41D5-AEF7-C81DCA58DAD8}" srcOrd="0" destOrd="0" presId="urn:microsoft.com/office/officeart/2005/8/layout/vList2"/>
    <dgm:cxn modelId="{2EFDA3A2-B243-4D08-8527-0F1900D6ACE7}" type="presParOf" srcId="{86CBBD4D-BED5-45E5-A376-6F58C6AD2481}" destId="{4E0245F1-4B9F-4319-AC76-BA018BA31C6D}" srcOrd="1" destOrd="0" presId="urn:microsoft.com/office/officeart/2005/8/layout/vList2"/>
    <dgm:cxn modelId="{5E4C834A-6448-47D6-8802-1932861457E7}" type="presParOf" srcId="{86CBBD4D-BED5-45E5-A376-6F58C6AD2481}" destId="{FC6D7ED1-8968-4C71-9053-91CD8365DB81}" srcOrd="2" destOrd="0" presId="urn:microsoft.com/office/officeart/2005/8/layout/vList2"/>
    <dgm:cxn modelId="{EE6532EC-2818-4F6D-92A9-E019A88C3514}" type="presParOf" srcId="{86CBBD4D-BED5-45E5-A376-6F58C6AD2481}" destId="{C93E31E6-F55E-43C1-92C3-8FBEFC658BC5}" srcOrd="3" destOrd="0" presId="urn:microsoft.com/office/officeart/2005/8/layout/vList2"/>
    <dgm:cxn modelId="{5691BB16-BFDB-4BFA-B7C6-4674EC40495F}" type="presParOf" srcId="{86CBBD4D-BED5-45E5-A376-6F58C6AD2481}" destId="{74BE7365-197C-49F3-97DD-CF6C2E31141E}" srcOrd="4" destOrd="0" presId="urn:microsoft.com/office/officeart/2005/8/layout/vList2"/>
    <dgm:cxn modelId="{3DEA9845-E7D0-4EBB-961D-B2B476B9F90F}" type="presParOf" srcId="{86CBBD4D-BED5-45E5-A376-6F58C6AD2481}" destId="{5065E517-7089-4B0F-8DD5-8B1236EBA6D1}" srcOrd="5" destOrd="0" presId="urn:microsoft.com/office/officeart/2005/8/layout/vList2"/>
    <dgm:cxn modelId="{1675B724-F373-40E6-9237-2123173F3999}" type="presParOf" srcId="{86CBBD4D-BED5-45E5-A376-6F58C6AD2481}" destId="{D9BB83F5-EDF4-48B9-8BA5-CB11F6C0B5EF}" srcOrd="6" destOrd="0" presId="urn:microsoft.com/office/officeart/2005/8/layout/vList2"/>
    <dgm:cxn modelId="{3D704ACC-0710-4B6A-93B4-0EB2375A1A61}" type="presParOf" srcId="{86CBBD4D-BED5-45E5-A376-6F58C6AD2481}" destId="{972899C2-25C5-4405-8555-BDC64638F8CF}" srcOrd="7" destOrd="0" presId="urn:microsoft.com/office/officeart/2005/8/layout/vList2"/>
    <dgm:cxn modelId="{4E1BBA32-A02B-421D-8C3D-7050E85593E9}" type="presParOf" srcId="{86CBBD4D-BED5-45E5-A376-6F58C6AD2481}" destId="{F6ABF0C3-6431-430F-8A01-74E1C0794F60}"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B17057-69D7-4541-A3DD-976DC2AA4527}"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C994B92A-838E-4A5A-8539-92E9B8CE9959}">
      <dgm:prSet/>
      <dgm:spPr/>
      <dgm:t>
        <a:bodyPr/>
        <a:lstStyle/>
        <a:p>
          <a:r>
            <a:rPr lang="en-US"/>
            <a:t>ERG found that states vary in the titles, duties, governing bodies, and training requirements for unlicensed assistive personnel (UAPs) administering medication. Across states, trained UAPs may administer medications at assisted living residences, nursing homes, and community residential care facilities. (In Massachusetts, MAP staff can only administer meds in community residences and day programs.) </a:t>
          </a:r>
        </a:p>
      </dgm:t>
    </dgm:pt>
    <dgm:pt modelId="{0744FFC6-DBA9-403B-8EDC-A3E48BCCC58B}" type="parTrans" cxnId="{8770A0B1-1030-42F2-83FF-B9001A7D220C}">
      <dgm:prSet/>
      <dgm:spPr/>
      <dgm:t>
        <a:bodyPr/>
        <a:lstStyle/>
        <a:p>
          <a:endParaRPr lang="en-US"/>
        </a:p>
      </dgm:t>
    </dgm:pt>
    <dgm:pt modelId="{FB831023-C2F4-4F5D-9464-B7FA5A0619D3}" type="sibTrans" cxnId="{8770A0B1-1030-42F2-83FF-B9001A7D220C}">
      <dgm:prSet/>
      <dgm:spPr/>
      <dgm:t>
        <a:bodyPr/>
        <a:lstStyle/>
        <a:p>
          <a:endParaRPr lang="en-US"/>
        </a:p>
      </dgm:t>
    </dgm:pt>
    <dgm:pt modelId="{BC71639C-5ECC-4491-AD0B-F851322FE0D2}">
      <dgm:prSet/>
      <dgm:spPr/>
      <dgm:t>
        <a:bodyPr/>
        <a:lstStyle/>
        <a:p>
          <a:r>
            <a:rPr lang="en-US" b="1"/>
            <a:t>Key findings from state-by-state research:</a:t>
          </a:r>
          <a:endParaRPr lang="en-US"/>
        </a:p>
      </dgm:t>
    </dgm:pt>
    <dgm:pt modelId="{24DC1AC1-C454-4E6E-B542-95F52D34B3A8}" type="parTrans" cxnId="{12C2C302-D1A1-4674-870A-32A158966DE8}">
      <dgm:prSet/>
      <dgm:spPr/>
      <dgm:t>
        <a:bodyPr/>
        <a:lstStyle/>
        <a:p>
          <a:endParaRPr lang="en-US"/>
        </a:p>
      </dgm:t>
    </dgm:pt>
    <dgm:pt modelId="{2E790A03-C589-45FE-A841-CF124B819EEB}" type="sibTrans" cxnId="{12C2C302-D1A1-4674-870A-32A158966DE8}">
      <dgm:prSet/>
      <dgm:spPr/>
      <dgm:t>
        <a:bodyPr/>
        <a:lstStyle/>
        <a:p>
          <a:endParaRPr lang="en-US"/>
        </a:p>
      </dgm:t>
    </dgm:pt>
    <dgm:pt modelId="{401EE189-6FEB-4316-9C75-AE6460C8A857}">
      <dgm:prSet/>
      <dgm:spPr/>
      <dgm:t>
        <a:bodyPr/>
        <a:lstStyle/>
        <a:p>
          <a:r>
            <a:rPr lang="en-US"/>
            <a:t>Duration of Training</a:t>
          </a:r>
        </a:p>
      </dgm:t>
    </dgm:pt>
    <dgm:pt modelId="{947AC0AC-3785-48DD-8E6F-FFDE2DF7F486}" type="parTrans" cxnId="{D8C9EF43-FC42-4B0F-A081-3DC29EA7A9C4}">
      <dgm:prSet/>
      <dgm:spPr/>
      <dgm:t>
        <a:bodyPr/>
        <a:lstStyle/>
        <a:p>
          <a:endParaRPr lang="en-US"/>
        </a:p>
      </dgm:t>
    </dgm:pt>
    <dgm:pt modelId="{58CAE430-47EA-4966-A3C8-85761A904A92}" type="sibTrans" cxnId="{D8C9EF43-FC42-4B0F-A081-3DC29EA7A9C4}">
      <dgm:prSet/>
      <dgm:spPr/>
      <dgm:t>
        <a:bodyPr/>
        <a:lstStyle/>
        <a:p>
          <a:endParaRPr lang="en-US"/>
        </a:p>
      </dgm:t>
    </dgm:pt>
    <dgm:pt modelId="{6576E081-9753-4306-9B52-3BA159962DC5}">
      <dgm:prSet/>
      <dgm:spPr/>
      <dgm:t>
        <a:bodyPr/>
        <a:lstStyle/>
        <a:p>
          <a:r>
            <a:rPr lang="en-US"/>
            <a:t>Labor shortages and comparative pay rates</a:t>
          </a:r>
        </a:p>
      </dgm:t>
    </dgm:pt>
    <dgm:pt modelId="{4315D7A5-8D15-42CB-85F4-08FCCC742B86}" type="parTrans" cxnId="{72869BD4-506A-489C-90B9-0019A618135F}">
      <dgm:prSet/>
      <dgm:spPr/>
      <dgm:t>
        <a:bodyPr/>
        <a:lstStyle/>
        <a:p>
          <a:endParaRPr lang="en-US"/>
        </a:p>
      </dgm:t>
    </dgm:pt>
    <dgm:pt modelId="{EF6FBDED-8623-4E01-B0E6-7927783E1824}" type="sibTrans" cxnId="{72869BD4-506A-489C-90B9-0019A618135F}">
      <dgm:prSet/>
      <dgm:spPr/>
      <dgm:t>
        <a:bodyPr/>
        <a:lstStyle/>
        <a:p>
          <a:endParaRPr lang="en-US"/>
        </a:p>
      </dgm:t>
    </dgm:pt>
    <dgm:pt modelId="{D418BFFA-7A54-4364-8572-EAB902FFE09B}">
      <dgm:prSet/>
      <dgm:spPr/>
      <dgm:t>
        <a:bodyPr/>
        <a:lstStyle/>
        <a:p>
          <a:r>
            <a:rPr lang="en-US"/>
            <a:t>Adoption of electronic medication administration record (eMAR) systems in other states.</a:t>
          </a:r>
        </a:p>
      </dgm:t>
    </dgm:pt>
    <dgm:pt modelId="{1C9D7D18-D7EA-4D07-BDEC-25076933FE46}" type="parTrans" cxnId="{EA36C64B-4D60-4EEA-8248-CEAFB6009D89}">
      <dgm:prSet/>
      <dgm:spPr/>
      <dgm:t>
        <a:bodyPr/>
        <a:lstStyle/>
        <a:p>
          <a:endParaRPr lang="en-US"/>
        </a:p>
      </dgm:t>
    </dgm:pt>
    <dgm:pt modelId="{D9302AB9-530B-4DE3-AD18-DA78E1F8A6F1}" type="sibTrans" cxnId="{EA36C64B-4D60-4EEA-8248-CEAFB6009D89}">
      <dgm:prSet/>
      <dgm:spPr/>
      <dgm:t>
        <a:bodyPr/>
        <a:lstStyle/>
        <a:p>
          <a:endParaRPr lang="en-US"/>
        </a:p>
      </dgm:t>
    </dgm:pt>
    <dgm:pt modelId="{DC1F893D-CF37-453D-A69A-4C79C8D28180}" type="pres">
      <dgm:prSet presAssocID="{FDB17057-69D7-4541-A3DD-976DC2AA4527}" presName="Name0" presStyleCnt="0">
        <dgm:presLayoutVars>
          <dgm:dir/>
          <dgm:animLvl val="lvl"/>
          <dgm:resizeHandles val="exact"/>
        </dgm:presLayoutVars>
      </dgm:prSet>
      <dgm:spPr/>
    </dgm:pt>
    <dgm:pt modelId="{13D65F3D-B210-4A72-90CE-20C0749F2B96}" type="pres">
      <dgm:prSet presAssocID="{BC71639C-5ECC-4491-AD0B-F851322FE0D2}" presName="boxAndChildren" presStyleCnt="0"/>
      <dgm:spPr/>
    </dgm:pt>
    <dgm:pt modelId="{DE61AB40-D434-4BCB-9FA7-4B76BDD9E690}" type="pres">
      <dgm:prSet presAssocID="{BC71639C-5ECC-4491-AD0B-F851322FE0D2}" presName="parentTextBox" presStyleLbl="node1" presStyleIdx="0" presStyleCnt="2"/>
      <dgm:spPr/>
    </dgm:pt>
    <dgm:pt modelId="{40851341-9F8A-4227-8351-C856C36D2557}" type="pres">
      <dgm:prSet presAssocID="{BC71639C-5ECC-4491-AD0B-F851322FE0D2}" presName="entireBox" presStyleLbl="node1" presStyleIdx="0" presStyleCnt="2"/>
      <dgm:spPr/>
    </dgm:pt>
    <dgm:pt modelId="{649DEB3F-FE13-4ACD-8311-6D75D82C08BE}" type="pres">
      <dgm:prSet presAssocID="{BC71639C-5ECC-4491-AD0B-F851322FE0D2}" presName="descendantBox" presStyleCnt="0"/>
      <dgm:spPr/>
    </dgm:pt>
    <dgm:pt modelId="{077A0A16-82A4-490F-8752-7DB569A048BC}" type="pres">
      <dgm:prSet presAssocID="{401EE189-6FEB-4316-9C75-AE6460C8A857}" presName="childTextBox" presStyleLbl="fgAccFollowNode1" presStyleIdx="0" presStyleCnt="3">
        <dgm:presLayoutVars>
          <dgm:bulletEnabled val="1"/>
        </dgm:presLayoutVars>
      </dgm:prSet>
      <dgm:spPr/>
    </dgm:pt>
    <dgm:pt modelId="{B06FA02D-C899-4D3A-BB57-98AE1A1BB089}" type="pres">
      <dgm:prSet presAssocID="{6576E081-9753-4306-9B52-3BA159962DC5}" presName="childTextBox" presStyleLbl="fgAccFollowNode1" presStyleIdx="1" presStyleCnt="3">
        <dgm:presLayoutVars>
          <dgm:bulletEnabled val="1"/>
        </dgm:presLayoutVars>
      </dgm:prSet>
      <dgm:spPr/>
    </dgm:pt>
    <dgm:pt modelId="{6B85458C-3A27-462A-8416-33218744979C}" type="pres">
      <dgm:prSet presAssocID="{D418BFFA-7A54-4364-8572-EAB902FFE09B}" presName="childTextBox" presStyleLbl="fgAccFollowNode1" presStyleIdx="2" presStyleCnt="3">
        <dgm:presLayoutVars>
          <dgm:bulletEnabled val="1"/>
        </dgm:presLayoutVars>
      </dgm:prSet>
      <dgm:spPr/>
    </dgm:pt>
    <dgm:pt modelId="{38268310-FAC7-470C-BCA4-42B7C4FD385D}" type="pres">
      <dgm:prSet presAssocID="{FB831023-C2F4-4F5D-9464-B7FA5A0619D3}" presName="sp" presStyleCnt="0"/>
      <dgm:spPr/>
    </dgm:pt>
    <dgm:pt modelId="{64CDF7D8-D4D1-4AE8-AB73-E7DDB80649EC}" type="pres">
      <dgm:prSet presAssocID="{C994B92A-838E-4A5A-8539-92E9B8CE9959}" presName="arrowAndChildren" presStyleCnt="0"/>
      <dgm:spPr/>
    </dgm:pt>
    <dgm:pt modelId="{DFC9E1A4-CEAA-4B55-8AB1-ADF79CEC3FD8}" type="pres">
      <dgm:prSet presAssocID="{C994B92A-838E-4A5A-8539-92E9B8CE9959}" presName="parentTextArrow" presStyleLbl="node1" presStyleIdx="1" presStyleCnt="2"/>
      <dgm:spPr/>
    </dgm:pt>
  </dgm:ptLst>
  <dgm:cxnLst>
    <dgm:cxn modelId="{12C2C302-D1A1-4674-870A-32A158966DE8}" srcId="{FDB17057-69D7-4541-A3DD-976DC2AA4527}" destId="{BC71639C-5ECC-4491-AD0B-F851322FE0D2}" srcOrd="1" destOrd="0" parTransId="{24DC1AC1-C454-4E6E-B542-95F52D34B3A8}" sibTransId="{2E790A03-C589-45FE-A841-CF124B819EEB}"/>
    <dgm:cxn modelId="{23326618-31D9-4FDE-98CC-B84A06BE369A}" type="presOf" srcId="{FDB17057-69D7-4541-A3DD-976DC2AA4527}" destId="{DC1F893D-CF37-453D-A69A-4C79C8D28180}" srcOrd="0" destOrd="0" presId="urn:microsoft.com/office/officeart/2005/8/layout/process4"/>
    <dgm:cxn modelId="{2A97762A-72D4-4EDF-9DB9-D9B86DFE59B0}" type="presOf" srcId="{6576E081-9753-4306-9B52-3BA159962DC5}" destId="{B06FA02D-C899-4D3A-BB57-98AE1A1BB089}" srcOrd="0" destOrd="0" presId="urn:microsoft.com/office/officeart/2005/8/layout/process4"/>
    <dgm:cxn modelId="{3FFBC92B-A4FB-4B40-B65B-4698821894DC}" type="presOf" srcId="{C994B92A-838E-4A5A-8539-92E9B8CE9959}" destId="{DFC9E1A4-CEAA-4B55-8AB1-ADF79CEC3FD8}" srcOrd="0" destOrd="0" presId="urn:microsoft.com/office/officeart/2005/8/layout/process4"/>
    <dgm:cxn modelId="{D8C9EF43-FC42-4B0F-A081-3DC29EA7A9C4}" srcId="{BC71639C-5ECC-4491-AD0B-F851322FE0D2}" destId="{401EE189-6FEB-4316-9C75-AE6460C8A857}" srcOrd="0" destOrd="0" parTransId="{947AC0AC-3785-48DD-8E6F-FFDE2DF7F486}" sibTransId="{58CAE430-47EA-4966-A3C8-85761A904A92}"/>
    <dgm:cxn modelId="{EA36C64B-4D60-4EEA-8248-CEAFB6009D89}" srcId="{BC71639C-5ECC-4491-AD0B-F851322FE0D2}" destId="{D418BFFA-7A54-4364-8572-EAB902FFE09B}" srcOrd="2" destOrd="0" parTransId="{1C9D7D18-D7EA-4D07-BDEC-25076933FE46}" sibTransId="{D9302AB9-530B-4DE3-AD18-DA78E1F8A6F1}"/>
    <dgm:cxn modelId="{D2E7A5AD-F719-4EA1-A914-3DE7A636F5DF}" type="presOf" srcId="{D418BFFA-7A54-4364-8572-EAB902FFE09B}" destId="{6B85458C-3A27-462A-8416-33218744979C}" srcOrd="0" destOrd="0" presId="urn:microsoft.com/office/officeart/2005/8/layout/process4"/>
    <dgm:cxn modelId="{8770A0B1-1030-42F2-83FF-B9001A7D220C}" srcId="{FDB17057-69D7-4541-A3DD-976DC2AA4527}" destId="{C994B92A-838E-4A5A-8539-92E9B8CE9959}" srcOrd="0" destOrd="0" parTransId="{0744FFC6-DBA9-403B-8EDC-A3E48BCCC58B}" sibTransId="{FB831023-C2F4-4F5D-9464-B7FA5A0619D3}"/>
    <dgm:cxn modelId="{4E5E44C4-7AD3-4023-8E67-74CB3538D6E1}" type="presOf" srcId="{BC71639C-5ECC-4491-AD0B-F851322FE0D2}" destId="{DE61AB40-D434-4BCB-9FA7-4B76BDD9E690}" srcOrd="0" destOrd="0" presId="urn:microsoft.com/office/officeart/2005/8/layout/process4"/>
    <dgm:cxn modelId="{72869BD4-506A-489C-90B9-0019A618135F}" srcId="{BC71639C-5ECC-4491-AD0B-F851322FE0D2}" destId="{6576E081-9753-4306-9B52-3BA159962DC5}" srcOrd="1" destOrd="0" parTransId="{4315D7A5-8D15-42CB-85F4-08FCCC742B86}" sibTransId="{EF6FBDED-8623-4E01-B0E6-7927783E1824}"/>
    <dgm:cxn modelId="{A15E62D6-A719-4301-916A-5D7E8D04F5FE}" type="presOf" srcId="{401EE189-6FEB-4316-9C75-AE6460C8A857}" destId="{077A0A16-82A4-490F-8752-7DB569A048BC}" srcOrd="0" destOrd="0" presId="urn:microsoft.com/office/officeart/2005/8/layout/process4"/>
    <dgm:cxn modelId="{DAEBE7ED-6CC1-41ED-BBD4-64C9841E2171}" type="presOf" srcId="{BC71639C-5ECC-4491-AD0B-F851322FE0D2}" destId="{40851341-9F8A-4227-8351-C856C36D2557}" srcOrd="1" destOrd="0" presId="urn:microsoft.com/office/officeart/2005/8/layout/process4"/>
    <dgm:cxn modelId="{983E0A14-155D-40E0-B148-482299142F9E}" type="presParOf" srcId="{DC1F893D-CF37-453D-A69A-4C79C8D28180}" destId="{13D65F3D-B210-4A72-90CE-20C0749F2B96}" srcOrd="0" destOrd="0" presId="urn:microsoft.com/office/officeart/2005/8/layout/process4"/>
    <dgm:cxn modelId="{122D2826-02CE-46D1-A145-FD9372C89AA4}" type="presParOf" srcId="{13D65F3D-B210-4A72-90CE-20C0749F2B96}" destId="{DE61AB40-D434-4BCB-9FA7-4B76BDD9E690}" srcOrd="0" destOrd="0" presId="urn:microsoft.com/office/officeart/2005/8/layout/process4"/>
    <dgm:cxn modelId="{7F341102-EBDA-4AA2-A8A4-DD849321E096}" type="presParOf" srcId="{13D65F3D-B210-4A72-90CE-20C0749F2B96}" destId="{40851341-9F8A-4227-8351-C856C36D2557}" srcOrd="1" destOrd="0" presId="urn:microsoft.com/office/officeart/2005/8/layout/process4"/>
    <dgm:cxn modelId="{00303476-966E-4BB1-8A5D-DE22A9C3CA7D}" type="presParOf" srcId="{13D65F3D-B210-4A72-90CE-20C0749F2B96}" destId="{649DEB3F-FE13-4ACD-8311-6D75D82C08BE}" srcOrd="2" destOrd="0" presId="urn:microsoft.com/office/officeart/2005/8/layout/process4"/>
    <dgm:cxn modelId="{61CC832F-03ED-4556-B6E2-BC1D2D35B7E2}" type="presParOf" srcId="{649DEB3F-FE13-4ACD-8311-6D75D82C08BE}" destId="{077A0A16-82A4-490F-8752-7DB569A048BC}" srcOrd="0" destOrd="0" presId="urn:microsoft.com/office/officeart/2005/8/layout/process4"/>
    <dgm:cxn modelId="{E1FBD9D0-1333-4F54-A11A-CA99D6C69E40}" type="presParOf" srcId="{649DEB3F-FE13-4ACD-8311-6D75D82C08BE}" destId="{B06FA02D-C899-4D3A-BB57-98AE1A1BB089}" srcOrd="1" destOrd="0" presId="urn:microsoft.com/office/officeart/2005/8/layout/process4"/>
    <dgm:cxn modelId="{4E832A6D-6500-4C1F-96B0-B4AFF138DC3B}" type="presParOf" srcId="{649DEB3F-FE13-4ACD-8311-6D75D82C08BE}" destId="{6B85458C-3A27-462A-8416-33218744979C}" srcOrd="2" destOrd="0" presId="urn:microsoft.com/office/officeart/2005/8/layout/process4"/>
    <dgm:cxn modelId="{A33EA52E-FDF9-43F2-B9DD-1839C0AD6ADA}" type="presParOf" srcId="{DC1F893D-CF37-453D-A69A-4C79C8D28180}" destId="{38268310-FAC7-470C-BCA4-42B7C4FD385D}" srcOrd="1" destOrd="0" presId="urn:microsoft.com/office/officeart/2005/8/layout/process4"/>
    <dgm:cxn modelId="{43255BF6-23EA-4D92-BACD-25CFA6DB2C96}" type="presParOf" srcId="{DC1F893D-CF37-453D-A69A-4C79C8D28180}" destId="{64CDF7D8-D4D1-4AE8-AB73-E7DDB80649EC}" srcOrd="2" destOrd="0" presId="urn:microsoft.com/office/officeart/2005/8/layout/process4"/>
    <dgm:cxn modelId="{4EA7A0B3-C908-4D37-9E32-D6FC21C39DB5}" type="presParOf" srcId="{64CDF7D8-D4D1-4AE8-AB73-E7DDB80649EC}" destId="{DFC9E1A4-CEAA-4B55-8AB1-ADF79CEC3FD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03A8B55-51A5-44B6-8B8C-879ED368370F}"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7720358-F28C-4BD8-8A82-A1B41BB3B914}">
      <dgm:prSet/>
      <dgm:spPr/>
      <dgm:t>
        <a:bodyPr/>
        <a:lstStyle/>
        <a:p>
          <a:r>
            <a:rPr lang="en-US"/>
            <a:t>Interviews with state agencies, leadership of several trade organizations, MAP-certified direct care staff, program managers, MAP site coordinators, nurses, service provider administrators, caseworkers, MAP trainers, and a group of Medical Officers</a:t>
          </a:r>
        </a:p>
      </dgm:t>
    </dgm:pt>
    <dgm:pt modelId="{3A4B09F5-FDC3-4E4D-9AC4-1CA99D02153A}" type="parTrans" cxnId="{BCAAD7A8-1147-45E7-A264-7F0E6825A3BA}">
      <dgm:prSet/>
      <dgm:spPr/>
      <dgm:t>
        <a:bodyPr/>
        <a:lstStyle/>
        <a:p>
          <a:endParaRPr lang="en-US"/>
        </a:p>
      </dgm:t>
    </dgm:pt>
    <dgm:pt modelId="{123EBEA5-2015-4E4D-A041-A1C99AF72AFA}" type="sibTrans" cxnId="{BCAAD7A8-1147-45E7-A264-7F0E6825A3BA}">
      <dgm:prSet/>
      <dgm:spPr/>
      <dgm:t>
        <a:bodyPr/>
        <a:lstStyle/>
        <a:p>
          <a:endParaRPr lang="en-US"/>
        </a:p>
      </dgm:t>
    </dgm:pt>
    <dgm:pt modelId="{4CC6FEC4-659D-4B04-B8A0-E626A54FC001}">
      <dgm:prSet/>
      <dgm:spPr/>
      <dgm:t>
        <a:bodyPr/>
        <a:lstStyle/>
        <a:p>
          <a:r>
            <a:rPr lang="en-US" b="1"/>
            <a:t>Key Issues Identified:</a:t>
          </a:r>
          <a:endParaRPr lang="en-US"/>
        </a:p>
      </dgm:t>
    </dgm:pt>
    <dgm:pt modelId="{8B5D5814-0ECA-4B0E-BF12-A9B098A97B27}" type="parTrans" cxnId="{ED15FEBF-1A0D-4A96-9252-9AADB6CE7C30}">
      <dgm:prSet/>
      <dgm:spPr/>
      <dgm:t>
        <a:bodyPr/>
        <a:lstStyle/>
        <a:p>
          <a:endParaRPr lang="en-US"/>
        </a:p>
      </dgm:t>
    </dgm:pt>
    <dgm:pt modelId="{BC6E0797-9096-4329-B0C1-028F09FE0C46}" type="sibTrans" cxnId="{ED15FEBF-1A0D-4A96-9252-9AADB6CE7C30}">
      <dgm:prSet/>
      <dgm:spPr/>
      <dgm:t>
        <a:bodyPr/>
        <a:lstStyle/>
        <a:p>
          <a:endParaRPr lang="en-US"/>
        </a:p>
      </dgm:t>
    </dgm:pt>
    <dgm:pt modelId="{31CC828B-37A6-4ED7-83F7-C038D24D0611}">
      <dgm:prSet/>
      <dgm:spPr/>
      <dgm:t>
        <a:bodyPr/>
        <a:lstStyle/>
        <a:p>
          <a:r>
            <a:rPr lang="en-US" b="1" dirty="0"/>
            <a:t>Med pass procedure issues and eMAR systems</a:t>
          </a:r>
        </a:p>
      </dgm:t>
    </dgm:pt>
    <dgm:pt modelId="{43DCCB10-5552-4761-9AFE-A49889FEB2D5}" type="parTrans" cxnId="{223B9242-C6FA-4FD1-85C8-1AAB0F008D8D}">
      <dgm:prSet/>
      <dgm:spPr/>
      <dgm:t>
        <a:bodyPr/>
        <a:lstStyle/>
        <a:p>
          <a:endParaRPr lang="en-US"/>
        </a:p>
      </dgm:t>
    </dgm:pt>
    <dgm:pt modelId="{33A7BA92-4ADC-4130-B5E0-F61E7727887D}" type="sibTrans" cxnId="{223B9242-C6FA-4FD1-85C8-1AAB0F008D8D}">
      <dgm:prSet/>
      <dgm:spPr/>
      <dgm:t>
        <a:bodyPr/>
        <a:lstStyle/>
        <a:p>
          <a:endParaRPr lang="en-US"/>
        </a:p>
      </dgm:t>
    </dgm:pt>
    <dgm:pt modelId="{49D62821-AAD2-4748-B8FB-FDA2BA8E4F06}">
      <dgm:prSet/>
      <dgm:spPr/>
      <dgm:t>
        <a:bodyPr/>
        <a:lstStyle/>
        <a:p>
          <a:r>
            <a:rPr lang="en-US" b="1" dirty="0"/>
            <a:t>Medication administration procedure takes too long</a:t>
          </a:r>
        </a:p>
      </dgm:t>
    </dgm:pt>
    <dgm:pt modelId="{D312B835-2AA9-4323-B6EF-D331354BE88B}" type="parTrans" cxnId="{7FBA7794-81BD-4F55-9D41-CD81381CE287}">
      <dgm:prSet/>
      <dgm:spPr/>
      <dgm:t>
        <a:bodyPr/>
        <a:lstStyle/>
        <a:p>
          <a:endParaRPr lang="en-US"/>
        </a:p>
      </dgm:t>
    </dgm:pt>
    <dgm:pt modelId="{2F0868A4-1FFA-479C-85F9-BE8CC5294246}" type="sibTrans" cxnId="{7FBA7794-81BD-4F55-9D41-CD81381CE287}">
      <dgm:prSet/>
      <dgm:spPr/>
      <dgm:t>
        <a:bodyPr/>
        <a:lstStyle/>
        <a:p>
          <a:endParaRPr lang="en-US"/>
        </a:p>
      </dgm:t>
    </dgm:pt>
    <dgm:pt modelId="{6FF07C89-F41E-404F-8E1C-CA0904B40EC2}">
      <dgm:prSet/>
      <dgm:spPr/>
      <dgm:t>
        <a:bodyPr/>
        <a:lstStyle/>
        <a:p>
          <a:r>
            <a:rPr lang="en-US" b="1" dirty="0"/>
            <a:t>Strained relations with physicians, medical facilities, and pharmacies</a:t>
          </a:r>
        </a:p>
      </dgm:t>
    </dgm:pt>
    <dgm:pt modelId="{C2C58F29-7687-4C79-A285-54D071879644}" type="parTrans" cxnId="{3459A278-E922-45A2-AE51-B6601B92564E}">
      <dgm:prSet/>
      <dgm:spPr/>
      <dgm:t>
        <a:bodyPr/>
        <a:lstStyle/>
        <a:p>
          <a:endParaRPr lang="en-US"/>
        </a:p>
      </dgm:t>
    </dgm:pt>
    <dgm:pt modelId="{ACA8D6FF-5F27-4C82-92C9-92E1D1A71AAD}" type="sibTrans" cxnId="{3459A278-E922-45A2-AE51-B6601B92564E}">
      <dgm:prSet/>
      <dgm:spPr/>
      <dgm:t>
        <a:bodyPr/>
        <a:lstStyle/>
        <a:p>
          <a:endParaRPr lang="en-US"/>
        </a:p>
      </dgm:t>
    </dgm:pt>
    <dgm:pt modelId="{A3016439-E581-430F-B37B-B947BB15D3EE}">
      <dgm:prSet/>
      <dgm:spPr/>
      <dgm:t>
        <a:bodyPr/>
        <a:lstStyle/>
        <a:p>
          <a:r>
            <a:rPr lang="en-US" b="1" dirty="0"/>
            <a:t>MAP training and testing</a:t>
          </a:r>
        </a:p>
      </dgm:t>
    </dgm:pt>
    <dgm:pt modelId="{2842A61F-4603-49FB-9F69-1DAE266B2DEF}" type="parTrans" cxnId="{787D2D1D-36CD-4DAE-9D98-B6C24ED135F6}">
      <dgm:prSet/>
      <dgm:spPr/>
      <dgm:t>
        <a:bodyPr/>
        <a:lstStyle/>
        <a:p>
          <a:endParaRPr lang="en-US"/>
        </a:p>
      </dgm:t>
    </dgm:pt>
    <dgm:pt modelId="{D25D0791-EBD9-4AFA-9D6A-8092A6265CC0}" type="sibTrans" cxnId="{787D2D1D-36CD-4DAE-9D98-B6C24ED135F6}">
      <dgm:prSet/>
      <dgm:spPr/>
      <dgm:t>
        <a:bodyPr/>
        <a:lstStyle/>
        <a:p>
          <a:endParaRPr lang="en-US"/>
        </a:p>
      </dgm:t>
    </dgm:pt>
    <dgm:pt modelId="{D5D5AADA-005B-482D-960F-C095BCB5C6F5}">
      <dgm:prSet/>
      <dgm:spPr/>
      <dgm:t>
        <a:bodyPr/>
        <a:lstStyle/>
        <a:p>
          <a:r>
            <a:rPr lang="en-US" b="1" dirty="0"/>
            <a:t>Shortages of MAP staff, hiring difficulties, and wage competition</a:t>
          </a:r>
        </a:p>
      </dgm:t>
    </dgm:pt>
    <dgm:pt modelId="{FCBDBB1A-694C-4256-96CD-1FC245FF2C7E}" type="parTrans" cxnId="{D7D5DB55-BC25-4432-9F9D-16D31288A29E}">
      <dgm:prSet/>
      <dgm:spPr/>
      <dgm:t>
        <a:bodyPr/>
        <a:lstStyle/>
        <a:p>
          <a:endParaRPr lang="en-US"/>
        </a:p>
      </dgm:t>
    </dgm:pt>
    <dgm:pt modelId="{B0D66AA9-4208-4046-B830-9835A23B897A}" type="sibTrans" cxnId="{D7D5DB55-BC25-4432-9F9D-16D31288A29E}">
      <dgm:prSet/>
      <dgm:spPr/>
      <dgm:t>
        <a:bodyPr/>
        <a:lstStyle/>
        <a:p>
          <a:endParaRPr lang="en-US"/>
        </a:p>
      </dgm:t>
    </dgm:pt>
    <dgm:pt modelId="{DA0279DA-0EBA-4FE0-B859-B5F6627FAAC7}" type="pres">
      <dgm:prSet presAssocID="{003A8B55-51A5-44B6-8B8C-879ED368370F}" presName="linear" presStyleCnt="0">
        <dgm:presLayoutVars>
          <dgm:animLvl val="lvl"/>
          <dgm:resizeHandles val="exact"/>
        </dgm:presLayoutVars>
      </dgm:prSet>
      <dgm:spPr/>
    </dgm:pt>
    <dgm:pt modelId="{96D5488C-25B4-4A5B-B34C-03C235E21691}" type="pres">
      <dgm:prSet presAssocID="{17720358-F28C-4BD8-8A82-A1B41BB3B914}" presName="parentText" presStyleLbl="node1" presStyleIdx="0" presStyleCnt="2">
        <dgm:presLayoutVars>
          <dgm:chMax val="0"/>
          <dgm:bulletEnabled val="1"/>
        </dgm:presLayoutVars>
      </dgm:prSet>
      <dgm:spPr/>
    </dgm:pt>
    <dgm:pt modelId="{B5A13DD9-6C98-4B23-A861-473E33042A94}" type="pres">
      <dgm:prSet presAssocID="{123EBEA5-2015-4E4D-A041-A1C99AF72AFA}" presName="spacer" presStyleCnt="0"/>
      <dgm:spPr/>
    </dgm:pt>
    <dgm:pt modelId="{5EA48C7E-D314-4E72-A27D-B1C85E13EFDE}" type="pres">
      <dgm:prSet presAssocID="{4CC6FEC4-659D-4B04-B8A0-E626A54FC001}" presName="parentText" presStyleLbl="node1" presStyleIdx="1" presStyleCnt="2">
        <dgm:presLayoutVars>
          <dgm:chMax val="0"/>
          <dgm:bulletEnabled val="1"/>
        </dgm:presLayoutVars>
      </dgm:prSet>
      <dgm:spPr/>
    </dgm:pt>
    <dgm:pt modelId="{32378CAB-77D6-4EED-8F32-E7CC73E8F000}" type="pres">
      <dgm:prSet presAssocID="{4CC6FEC4-659D-4B04-B8A0-E626A54FC001}" presName="childText" presStyleLbl="revTx" presStyleIdx="0" presStyleCnt="1">
        <dgm:presLayoutVars>
          <dgm:bulletEnabled val="1"/>
        </dgm:presLayoutVars>
      </dgm:prSet>
      <dgm:spPr/>
    </dgm:pt>
  </dgm:ptLst>
  <dgm:cxnLst>
    <dgm:cxn modelId="{2E8BED0D-4191-4B1F-8BA2-04C7A2382085}" type="presOf" srcId="{A3016439-E581-430F-B37B-B947BB15D3EE}" destId="{32378CAB-77D6-4EED-8F32-E7CC73E8F000}" srcOrd="0" destOrd="3" presId="urn:microsoft.com/office/officeart/2005/8/layout/vList2"/>
    <dgm:cxn modelId="{787D2D1D-36CD-4DAE-9D98-B6C24ED135F6}" srcId="{4CC6FEC4-659D-4B04-B8A0-E626A54FC001}" destId="{A3016439-E581-430F-B37B-B947BB15D3EE}" srcOrd="3" destOrd="0" parTransId="{2842A61F-4603-49FB-9F69-1DAE266B2DEF}" sibTransId="{D25D0791-EBD9-4AFA-9D6A-8092A6265CC0}"/>
    <dgm:cxn modelId="{29831F28-8D48-455C-B82A-E343AEA7DA61}" type="presOf" srcId="{31CC828B-37A6-4ED7-83F7-C038D24D0611}" destId="{32378CAB-77D6-4EED-8F32-E7CC73E8F000}" srcOrd="0" destOrd="0" presId="urn:microsoft.com/office/officeart/2005/8/layout/vList2"/>
    <dgm:cxn modelId="{223B9242-C6FA-4FD1-85C8-1AAB0F008D8D}" srcId="{4CC6FEC4-659D-4B04-B8A0-E626A54FC001}" destId="{31CC828B-37A6-4ED7-83F7-C038D24D0611}" srcOrd="0" destOrd="0" parTransId="{43DCCB10-5552-4761-9AFE-A49889FEB2D5}" sibTransId="{33A7BA92-4ADC-4130-B5E0-F61E7727887D}"/>
    <dgm:cxn modelId="{D7D5DB55-BC25-4432-9F9D-16D31288A29E}" srcId="{4CC6FEC4-659D-4B04-B8A0-E626A54FC001}" destId="{D5D5AADA-005B-482D-960F-C095BCB5C6F5}" srcOrd="4" destOrd="0" parTransId="{FCBDBB1A-694C-4256-96CD-1FC245FF2C7E}" sibTransId="{B0D66AA9-4208-4046-B830-9835A23B897A}"/>
    <dgm:cxn modelId="{3459A278-E922-45A2-AE51-B6601B92564E}" srcId="{4CC6FEC4-659D-4B04-B8A0-E626A54FC001}" destId="{6FF07C89-F41E-404F-8E1C-CA0904B40EC2}" srcOrd="2" destOrd="0" parTransId="{C2C58F29-7687-4C79-A285-54D071879644}" sibTransId="{ACA8D6FF-5F27-4C82-92C9-92E1D1A71AAD}"/>
    <dgm:cxn modelId="{31449E8E-CD10-434A-8EB5-9DEBD8C057E9}" type="presOf" srcId="{003A8B55-51A5-44B6-8B8C-879ED368370F}" destId="{DA0279DA-0EBA-4FE0-B859-B5F6627FAAC7}" srcOrd="0" destOrd="0" presId="urn:microsoft.com/office/officeart/2005/8/layout/vList2"/>
    <dgm:cxn modelId="{7FBA7794-81BD-4F55-9D41-CD81381CE287}" srcId="{4CC6FEC4-659D-4B04-B8A0-E626A54FC001}" destId="{49D62821-AAD2-4748-B8FB-FDA2BA8E4F06}" srcOrd="1" destOrd="0" parTransId="{D312B835-2AA9-4323-B6EF-D331354BE88B}" sibTransId="{2F0868A4-1FFA-479C-85F9-BE8CC5294246}"/>
    <dgm:cxn modelId="{E477FD9D-25D3-4A6A-9C0F-7DAD939AEAD6}" type="presOf" srcId="{49D62821-AAD2-4748-B8FB-FDA2BA8E4F06}" destId="{32378CAB-77D6-4EED-8F32-E7CC73E8F000}" srcOrd="0" destOrd="1" presId="urn:microsoft.com/office/officeart/2005/8/layout/vList2"/>
    <dgm:cxn modelId="{BCAAD7A8-1147-45E7-A264-7F0E6825A3BA}" srcId="{003A8B55-51A5-44B6-8B8C-879ED368370F}" destId="{17720358-F28C-4BD8-8A82-A1B41BB3B914}" srcOrd="0" destOrd="0" parTransId="{3A4B09F5-FDC3-4E4D-9AC4-1CA99D02153A}" sibTransId="{123EBEA5-2015-4E4D-A041-A1C99AF72AFA}"/>
    <dgm:cxn modelId="{3BD8C7AC-9497-43E2-AEEF-4CA26EC79F6F}" type="presOf" srcId="{6FF07C89-F41E-404F-8E1C-CA0904B40EC2}" destId="{32378CAB-77D6-4EED-8F32-E7CC73E8F000}" srcOrd="0" destOrd="2" presId="urn:microsoft.com/office/officeart/2005/8/layout/vList2"/>
    <dgm:cxn modelId="{99FCB4B4-8347-466C-BA26-50CAC288C442}" type="presOf" srcId="{4CC6FEC4-659D-4B04-B8A0-E626A54FC001}" destId="{5EA48C7E-D314-4E72-A27D-B1C85E13EFDE}" srcOrd="0" destOrd="0" presId="urn:microsoft.com/office/officeart/2005/8/layout/vList2"/>
    <dgm:cxn modelId="{ED15FEBF-1A0D-4A96-9252-9AADB6CE7C30}" srcId="{003A8B55-51A5-44B6-8B8C-879ED368370F}" destId="{4CC6FEC4-659D-4B04-B8A0-E626A54FC001}" srcOrd="1" destOrd="0" parTransId="{8B5D5814-0ECA-4B0E-BF12-A9B098A97B27}" sibTransId="{BC6E0797-9096-4329-B0C1-028F09FE0C46}"/>
    <dgm:cxn modelId="{C9852BCF-0542-410F-AD41-F484040A43DD}" type="presOf" srcId="{D5D5AADA-005B-482D-960F-C095BCB5C6F5}" destId="{32378CAB-77D6-4EED-8F32-E7CC73E8F000}" srcOrd="0" destOrd="4" presId="urn:microsoft.com/office/officeart/2005/8/layout/vList2"/>
    <dgm:cxn modelId="{6C2B7BE4-C213-4154-B74E-1D21BCD7C44A}" type="presOf" srcId="{17720358-F28C-4BD8-8A82-A1B41BB3B914}" destId="{96D5488C-25B4-4A5B-B34C-03C235E21691}" srcOrd="0" destOrd="0" presId="urn:microsoft.com/office/officeart/2005/8/layout/vList2"/>
    <dgm:cxn modelId="{1C0E8DF4-C097-4657-9ADA-212EA31DDB9B}" type="presParOf" srcId="{DA0279DA-0EBA-4FE0-B859-B5F6627FAAC7}" destId="{96D5488C-25B4-4A5B-B34C-03C235E21691}" srcOrd="0" destOrd="0" presId="urn:microsoft.com/office/officeart/2005/8/layout/vList2"/>
    <dgm:cxn modelId="{D7FD9463-7C40-47EB-BB06-06F6B8DFB8D4}" type="presParOf" srcId="{DA0279DA-0EBA-4FE0-B859-B5F6627FAAC7}" destId="{B5A13DD9-6C98-4B23-A861-473E33042A94}" srcOrd="1" destOrd="0" presId="urn:microsoft.com/office/officeart/2005/8/layout/vList2"/>
    <dgm:cxn modelId="{6B22D0CE-5B8A-4F03-A53F-1686A45B50D4}" type="presParOf" srcId="{DA0279DA-0EBA-4FE0-B859-B5F6627FAAC7}" destId="{5EA48C7E-D314-4E72-A27D-B1C85E13EFDE}" srcOrd="2" destOrd="0" presId="urn:microsoft.com/office/officeart/2005/8/layout/vList2"/>
    <dgm:cxn modelId="{53A5EF5A-46D8-489E-B7FE-743E97ED21C8}" type="presParOf" srcId="{DA0279DA-0EBA-4FE0-B859-B5F6627FAAC7}" destId="{32378CAB-77D6-4EED-8F32-E7CC73E8F000}"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F29F536-78EC-4B37-9E35-8D874D38282B}" type="doc">
      <dgm:prSet loTypeId="urn:microsoft.com/office/officeart/2005/8/layout/vList5" loCatId="list" qsTypeId="urn:microsoft.com/office/officeart/2005/8/quickstyle/simple1" qsCatId="simple" csTypeId="urn:microsoft.com/office/officeart/2005/8/colors/accent3_2" csCatId="accent3" phldr="1"/>
      <dgm:spPr/>
      <dgm:t>
        <a:bodyPr/>
        <a:lstStyle/>
        <a:p>
          <a:endParaRPr lang="en-US"/>
        </a:p>
      </dgm:t>
    </dgm:pt>
    <dgm:pt modelId="{A8A627E1-1D71-4D1A-B2E9-9D0D213B5978}">
      <dgm:prSet/>
      <dgm:spPr/>
      <dgm:t>
        <a:bodyPr/>
        <a:lstStyle/>
        <a:p>
          <a:r>
            <a:rPr lang="en-US" b="1" dirty="0"/>
            <a:t> Recommendations made by ERG fall into 6 Categories:</a:t>
          </a:r>
          <a:endParaRPr lang="en-US" dirty="0"/>
        </a:p>
      </dgm:t>
    </dgm:pt>
    <dgm:pt modelId="{4DC04FF5-0C67-490D-823F-5BFA599D0836}" type="parTrans" cxnId="{49FD5681-95D3-4BCB-848A-C8F863DFD90B}">
      <dgm:prSet/>
      <dgm:spPr/>
      <dgm:t>
        <a:bodyPr/>
        <a:lstStyle/>
        <a:p>
          <a:endParaRPr lang="en-US"/>
        </a:p>
      </dgm:t>
    </dgm:pt>
    <dgm:pt modelId="{F9BB5FEB-478D-4356-85CD-78FC62D9D455}" type="sibTrans" cxnId="{49FD5681-95D3-4BCB-848A-C8F863DFD90B}">
      <dgm:prSet/>
      <dgm:spPr/>
      <dgm:t>
        <a:bodyPr/>
        <a:lstStyle/>
        <a:p>
          <a:endParaRPr lang="en-US"/>
        </a:p>
      </dgm:t>
    </dgm:pt>
    <dgm:pt modelId="{18DF7F8E-AC36-4B9E-A89D-13A3BA0E565B}">
      <dgm:prSet/>
      <dgm:spPr/>
      <dgm:t>
        <a:bodyPr/>
        <a:lstStyle/>
        <a:p>
          <a:pPr>
            <a:buFont typeface="+mj-lt"/>
            <a:buAutoNum type="arabicPeriod"/>
          </a:pPr>
          <a:r>
            <a:rPr lang="en-US" dirty="0"/>
            <a:t>Establish an inter-agency MAP-related data center</a:t>
          </a:r>
        </a:p>
      </dgm:t>
    </dgm:pt>
    <dgm:pt modelId="{012FE394-571A-41D8-A676-030168F68C37}" type="parTrans" cxnId="{A838EE3B-5D24-4756-B21F-A95D1B7AE854}">
      <dgm:prSet/>
      <dgm:spPr/>
      <dgm:t>
        <a:bodyPr/>
        <a:lstStyle/>
        <a:p>
          <a:endParaRPr lang="en-US"/>
        </a:p>
      </dgm:t>
    </dgm:pt>
    <dgm:pt modelId="{BAEFD897-4E73-417C-BCCD-8E412ED38604}" type="sibTrans" cxnId="{A838EE3B-5D24-4756-B21F-A95D1B7AE854}">
      <dgm:prSet/>
      <dgm:spPr/>
      <dgm:t>
        <a:bodyPr/>
        <a:lstStyle/>
        <a:p>
          <a:endParaRPr lang="en-US"/>
        </a:p>
      </dgm:t>
    </dgm:pt>
    <dgm:pt modelId="{7086963D-3E86-4141-8CE0-E509815B46AD}">
      <dgm:prSet/>
      <dgm:spPr/>
      <dgm:t>
        <a:bodyPr/>
        <a:lstStyle/>
        <a:p>
          <a:pPr>
            <a:buFont typeface="+mj-lt"/>
            <a:buAutoNum type="arabicPeriod"/>
          </a:pPr>
          <a:r>
            <a:rPr lang="en-US" dirty="0"/>
            <a:t>Allow  and Promote Use of Electronic Medication Administration Record (eMAR) System</a:t>
          </a:r>
        </a:p>
      </dgm:t>
    </dgm:pt>
    <dgm:pt modelId="{E6CD6B38-54A8-4B8E-97B2-226710238986}" type="parTrans" cxnId="{A7304884-0F7B-4B3E-B762-1EC24E6CB0CB}">
      <dgm:prSet/>
      <dgm:spPr/>
      <dgm:t>
        <a:bodyPr/>
        <a:lstStyle/>
        <a:p>
          <a:endParaRPr lang="en-US"/>
        </a:p>
      </dgm:t>
    </dgm:pt>
    <dgm:pt modelId="{F789FD9D-1F42-4BF5-AB17-4D072D0753D3}" type="sibTrans" cxnId="{A7304884-0F7B-4B3E-B762-1EC24E6CB0CB}">
      <dgm:prSet/>
      <dgm:spPr/>
      <dgm:t>
        <a:bodyPr/>
        <a:lstStyle/>
        <a:p>
          <a:endParaRPr lang="en-US"/>
        </a:p>
      </dgm:t>
    </dgm:pt>
    <dgm:pt modelId="{E32E3765-3CEE-4FE0-A603-E5D1387F7A74}">
      <dgm:prSet/>
      <dgm:spPr/>
      <dgm:t>
        <a:bodyPr/>
        <a:lstStyle/>
        <a:p>
          <a:pPr>
            <a:buFont typeface="+mj-lt"/>
            <a:buAutoNum type="arabicPeriod"/>
          </a:pPr>
          <a:r>
            <a:rPr lang="en-US" dirty="0"/>
            <a:t>Medication Administration</a:t>
          </a:r>
        </a:p>
      </dgm:t>
    </dgm:pt>
    <dgm:pt modelId="{BDA2B4BE-F39D-4096-B98E-33DDC63B9133}" type="parTrans" cxnId="{F5502D0E-212C-4D60-8A5C-9795BED16907}">
      <dgm:prSet/>
      <dgm:spPr/>
      <dgm:t>
        <a:bodyPr/>
        <a:lstStyle/>
        <a:p>
          <a:endParaRPr lang="en-US"/>
        </a:p>
      </dgm:t>
    </dgm:pt>
    <dgm:pt modelId="{D8F8B2DD-07BB-4E0F-9E01-7E68F4485F77}" type="sibTrans" cxnId="{F5502D0E-212C-4D60-8A5C-9795BED16907}">
      <dgm:prSet/>
      <dgm:spPr/>
      <dgm:t>
        <a:bodyPr/>
        <a:lstStyle/>
        <a:p>
          <a:endParaRPr lang="en-US"/>
        </a:p>
      </dgm:t>
    </dgm:pt>
    <dgm:pt modelId="{B109B28B-0611-4FD9-9A4A-D2777B74FF97}">
      <dgm:prSet/>
      <dgm:spPr/>
      <dgm:t>
        <a:bodyPr/>
        <a:lstStyle/>
        <a:p>
          <a:pPr>
            <a:buFont typeface="+mj-lt"/>
            <a:buAutoNum type="arabicPeriod"/>
          </a:pPr>
          <a:r>
            <a:rPr lang="en-US" dirty="0"/>
            <a:t>Over-the-counter (OTC) Exempt Products Tier</a:t>
          </a:r>
        </a:p>
      </dgm:t>
    </dgm:pt>
    <dgm:pt modelId="{D3BE9818-49F7-468C-9373-0B2A0EE374C0}" type="parTrans" cxnId="{3C40AD7C-6CB2-4F50-85F0-24B31BE8EF39}">
      <dgm:prSet/>
      <dgm:spPr/>
      <dgm:t>
        <a:bodyPr/>
        <a:lstStyle/>
        <a:p>
          <a:endParaRPr lang="en-US"/>
        </a:p>
      </dgm:t>
    </dgm:pt>
    <dgm:pt modelId="{F8A115D9-A291-4FF9-9236-5CDBAE34F21C}" type="sibTrans" cxnId="{3C40AD7C-6CB2-4F50-85F0-24B31BE8EF39}">
      <dgm:prSet/>
      <dgm:spPr/>
      <dgm:t>
        <a:bodyPr/>
        <a:lstStyle/>
        <a:p>
          <a:endParaRPr lang="en-US"/>
        </a:p>
      </dgm:t>
    </dgm:pt>
    <dgm:pt modelId="{1D063C9C-2FC6-4218-B4D7-404BFE993ECD}">
      <dgm:prSet/>
      <dgm:spPr/>
      <dgm:t>
        <a:bodyPr/>
        <a:lstStyle/>
        <a:p>
          <a:pPr>
            <a:buFont typeface="+mj-lt"/>
            <a:buAutoNum type="arabicPeriod"/>
          </a:pPr>
          <a:r>
            <a:rPr lang="en-US" dirty="0"/>
            <a:t>MAP Certification Training and Testing</a:t>
          </a:r>
        </a:p>
      </dgm:t>
    </dgm:pt>
    <dgm:pt modelId="{5F9951E2-BDDE-4F2B-BF93-77CF6C309B8B}" type="parTrans" cxnId="{5AB22697-252F-4760-BE02-CC38F7622B80}">
      <dgm:prSet/>
      <dgm:spPr/>
      <dgm:t>
        <a:bodyPr/>
        <a:lstStyle/>
        <a:p>
          <a:endParaRPr lang="en-US"/>
        </a:p>
      </dgm:t>
    </dgm:pt>
    <dgm:pt modelId="{0CB2556B-37DE-4DA6-BD81-CEE53776D017}" type="sibTrans" cxnId="{5AB22697-252F-4760-BE02-CC38F7622B80}">
      <dgm:prSet/>
      <dgm:spPr/>
      <dgm:t>
        <a:bodyPr/>
        <a:lstStyle/>
        <a:p>
          <a:endParaRPr lang="en-US"/>
        </a:p>
      </dgm:t>
    </dgm:pt>
    <dgm:pt modelId="{2987ADD0-AF62-4015-AFEC-B944CA41CD43}">
      <dgm:prSet/>
      <dgm:spPr/>
      <dgm:t>
        <a:bodyPr/>
        <a:lstStyle/>
        <a:p>
          <a:pPr>
            <a:buFont typeface="+mj-lt"/>
            <a:buAutoNum type="arabicPeriod"/>
          </a:pPr>
          <a:r>
            <a:rPr lang="en-US" dirty="0"/>
            <a:t>MAP Staffing and MAP as a Career-Building Entry-Level Position</a:t>
          </a:r>
        </a:p>
      </dgm:t>
    </dgm:pt>
    <dgm:pt modelId="{BC26E234-03DC-4120-BDD1-F8BEE72640E0}" type="parTrans" cxnId="{14AA3C2F-8406-49C8-AD16-EDEE888AB27C}">
      <dgm:prSet/>
      <dgm:spPr/>
      <dgm:t>
        <a:bodyPr/>
        <a:lstStyle/>
        <a:p>
          <a:endParaRPr lang="en-US"/>
        </a:p>
      </dgm:t>
    </dgm:pt>
    <dgm:pt modelId="{B4ECCB46-917F-4E5A-8E81-40F01AA23964}" type="sibTrans" cxnId="{14AA3C2F-8406-49C8-AD16-EDEE888AB27C}">
      <dgm:prSet/>
      <dgm:spPr/>
      <dgm:t>
        <a:bodyPr/>
        <a:lstStyle/>
        <a:p>
          <a:endParaRPr lang="en-US"/>
        </a:p>
      </dgm:t>
    </dgm:pt>
    <dgm:pt modelId="{5839425B-67EC-4551-B13A-1E762248D7B5}" type="pres">
      <dgm:prSet presAssocID="{1F29F536-78EC-4B37-9E35-8D874D38282B}" presName="Name0" presStyleCnt="0">
        <dgm:presLayoutVars>
          <dgm:dir/>
          <dgm:animLvl val="lvl"/>
          <dgm:resizeHandles val="exact"/>
        </dgm:presLayoutVars>
      </dgm:prSet>
      <dgm:spPr/>
    </dgm:pt>
    <dgm:pt modelId="{65955612-EA7E-4191-9E0C-39430496DB86}" type="pres">
      <dgm:prSet presAssocID="{A8A627E1-1D71-4D1A-B2E9-9D0D213B5978}" presName="linNode" presStyleCnt="0"/>
      <dgm:spPr/>
    </dgm:pt>
    <dgm:pt modelId="{CE974C76-3A86-409A-9672-769AF1E22D61}" type="pres">
      <dgm:prSet presAssocID="{A8A627E1-1D71-4D1A-B2E9-9D0D213B5978}" presName="parentText" presStyleLbl="node1" presStyleIdx="0" presStyleCnt="1">
        <dgm:presLayoutVars>
          <dgm:chMax val="1"/>
          <dgm:bulletEnabled val="1"/>
        </dgm:presLayoutVars>
      </dgm:prSet>
      <dgm:spPr/>
    </dgm:pt>
    <dgm:pt modelId="{158F9291-7F20-428F-B0BD-B607B9E91BEA}" type="pres">
      <dgm:prSet presAssocID="{A8A627E1-1D71-4D1A-B2E9-9D0D213B5978}" presName="descendantText" presStyleLbl="alignAccFollowNode1" presStyleIdx="0" presStyleCnt="1">
        <dgm:presLayoutVars>
          <dgm:bulletEnabled val="1"/>
        </dgm:presLayoutVars>
      </dgm:prSet>
      <dgm:spPr/>
    </dgm:pt>
  </dgm:ptLst>
  <dgm:cxnLst>
    <dgm:cxn modelId="{F5502D0E-212C-4D60-8A5C-9795BED16907}" srcId="{A8A627E1-1D71-4D1A-B2E9-9D0D213B5978}" destId="{E32E3765-3CEE-4FE0-A603-E5D1387F7A74}" srcOrd="2" destOrd="0" parTransId="{BDA2B4BE-F39D-4096-B98E-33DDC63B9133}" sibTransId="{D8F8B2DD-07BB-4E0F-9E01-7E68F4485F77}"/>
    <dgm:cxn modelId="{14AA3C2F-8406-49C8-AD16-EDEE888AB27C}" srcId="{A8A627E1-1D71-4D1A-B2E9-9D0D213B5978}" destId="{2987ADD0-AF62-4015-AFEC-B944CA41CD43}" srcOrd="5" destOrd="0" parTransId="{BC26E234-03DC-4120-BDD1-F8BEE72640E0}" sibTransId="{B4ECCB46-917F-4E5A-8E81-40F01AA23964}"/>
    <dgm:cxn modelId="{DECE2D37-87F5-49A2-B473-AAD95545D59E}" type="presOf" srcId="{1D063C9C-2FC6-4218-B4D7-404BFE993ECD}" destId="{158F9291-7F20-428F-B0BD-B607B9E91BEA}" srcOrd="0" destOrd="4" presId="urn:microsoft.com/office/officeart/2005/8/layout/vList5"/>
    <dgm:cxn modelId="{A838EE3B-5D24-4756-B21F-A95D1B7AE854}" srcId="{A8A627E1-1D71-4D1A-B2E9-9D0D213B5978}" destId="{18DF7F8E-AC36-4B9E-A89D-13A3BA0E565B}" srcOrd="0" destOrd="0" parTransId="{012FE394-571A-41D8-A676-030168F68C37}" sibTransId="{BAEFD897-4E73-417C-BCCD-8E412ED38604}"/>
    <dgm:cxn modelId="{362CE641-684B-4183-942B-70B2690B45C3}" type="presOf" srcId="{2987ADD0-AF62-4015-AFEC-B944CA41CD43}" destId="{158F9291-7F20-428F-B0BD-B607B9E91BEA}" srcOrd="0" destOrd="5" presId="urn:microsoft.com/office/officeart/2005/8/layout/vList5"/>
    <dgm:cxn modelId="{59B75D75-635F-4AE0-80FA-3E96FCFA72CD}" type="presOf" srcId="{E32E3765-3CEE-4FE0-A603-E5D1387F7A74}" destId="{158F9291-7F20-428F-B0BD-B607B9E91BEA}" srcOrd="0" destOrd="2" presId="urn:microsoft.com/office/officeart/2005/8/layout/vList5"/>
    <dgm:cxn modelId="{E05EAE78-30E2-4D9A-BEC1-E8FCA5AEAB81}" type="presOf" srcId="{18DF7F8E-AC36-4B9E-A89D-13A3BA0E565B}" destId="{158F9291-7F20-428F-B0BD-B607B9E91BEA}" srcOrd="0" destOrd="0" presId="urn:microsoft.com/office/officeart/2005/8/layout/vList5"/>
    <dgm:cxn modelId="{3C40AD7C-6CB2-4F50-85F0-24B31BE8EF39}" srcId="{A8A627E1-1D71-4D1A-B2E9-9D0D213B5978}" destId="{B109B28B-0611-4FD9-9A4A-D2777B74FF97}" srcOrd="3" destOrd="0" parTransId="{D3BE9818-49F7-468C-9373-0B2A0EE374C0}" sibTransId="{F8A115D9-A291-4FF9-9236-5CDBAE34F21C}"/>
    <dgm:cxn modelId="{49FD5681-95D3-4BCB-848A-C8F863DFD90B}" srcId="{1F29F536-78EC-4B37-9E35-8D874D38282B}" destId="{A8A627E1-1D71-4D1A-B2E9-9D0D213B5978}" srcOrd="0" destOrd="0" parTransId="{4DC04FF5-0C67-490D-823F-5BFA599D0836}" sibTransId="{F9BB5FEB-478D-4356-85CD-78FC62D9D455}"/>
    <dgm:cxn modelId="{A7304884-0F7B-4B3E-B762-1EC24E6CB0CB}" srcId="{A8A627E1-1D71-4D1A-B2E9-9D0D213B5978}" destId="{7086963D-3E86-4141-8CE0-E509815B46AD}" srcOrd="1" destOrd="0" parTransId="{E6CD6B38-54A8-4B8E-97B2-226710238986}" sibTransId="{F789FD9D-1F42-4BF5-AB17-4D072D0753D3}"/>
    <dgm:cxn modelId="{5AB22697-252F-4760-BE02-CC38F7622B80}" srcId="{A8A627E1-1D71-4D1A-B2E9-9D0D213B5978}" destId="{1D063C9C-2FC6-4218-B4D7-404BFE993ECD}" srcOrd="4" destOrd="0" parTransId="{5F9951E2-BDDE-4F2B-BF93-77CF6C309B8B}" sibTransId="{0CB2556B-37DE-4DA6-BD81-CEE53776D017}"/>
    <dgm:cxn modelId="{0FB58A98-2246-47EC-9993-F574AB784AD3}" type="presOf" srcId="{1F29F536-78EC-4B37-9E35-8D874D38282B}" destId="{5839425B-67EC-4551-B13A-1E762248D7B5}" srcOrd="0" destOrd="0" presId="urn:microsoft.com/office/officeart/2005/8/layout/vList5"/>
    <dgm:cxn modelId="{74A65AB3-ED37-4835-B9A5-EFBA7F7A8D68}" type="presOf" srcId="{A8A627E1-1D71-4D1A-B2E9-9D0D213B5978}" destId="{CE974C76-3A86-409A-9672-769AF1E22D61}" srcOrd="0" destOrd="0" presId="urn:microsoft.com/office/officeart/2005/8/layout/vList5"/>
    <dgm:cxn modelId="{D2FE33CD-93A4-4DBE-83EB-218BC0E808DF}" type="presOf" srcId="{7086963D-3E86-4141-8CE0-E509815B46AD}" destId="{158F9291-7F20-428F-B0BD-B607B9E91BEA}" srcOrd="0" destOrd="1" presId="urn:microsoft.com/office/officeart/2005/8/layout/vList5"/>
    <dgm:cxn modelId="{EF2700FB-D187-4F4D-A231-C11D74E0C0F3}" type="presOf" srcId="{B109B28B-0611-4FD9-9A4A-D2777B74FF97}" destId="{158F9291-7F20-428F-B0BD-B607B9E91BEA}" srcOrd="0" destOrd="3" presId="urn:microsoft.com/office/officeart/2005/8/layout/vList5"/>
    <dgm:cxn modelId="{0581FA41-30DD-4E45-8E71-A8A21A594FA5}" type="presParOf" srcId="{5839425B-67EC-4551-B13A-1E762248D7B5}" destId="{65955612-EA7E-4191-9E0C-39430496DB86}" srcOrd="0" destOrd="0" presId="urn:microsoft.com/office/officeart/2005/8/layout/vList5"/>
    <dgm:cxn modelId="{3E5927D6-ACE8-4BBB-8D6C-AF7FBBC87F42}" type="presParOf" srcId="{65955612-EA7E-4191-9E0C-39430496DB86}" destId="{CE974C76-3A86-409A-9672-769AF1E22D61}" srcOrd="0" destOrd="0" presId="urn:microsoft.com/office/officeart/2005/8/layout/vList5"/>
    <dgm:cxn modelId="{50C2E883-22DF-4E1A-9052-B47D582B3B4C}" type="presParOf" srcId="{65955612-EA7E-4191-9E0C-39430496DB86}" destId="{158F9291-7F20-428F-B0BD-B607B9E91BE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12B94FD-56AE-4C39-9ABD-6BA01F3E89DC}"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4A49730-66D1-40B5-B9A1-274CE76E414A}">
      <dgm:prSet/>
      <dgm:spPr/>
      <dgm:t>
        <a:bodyPr/>
        <a:lstStyle/>
        <a:p>
          <a:pPr>
            <a:defRPr b="1"/>
          </a:pPr>
          <a:r>
            <a:rPr lang="en-US" dirty="0"/>
            <a:t>Feedback Loop</a:t>
          </a:r>
        </a:p>
      </dgm:t>
    </dgm:pt>
    <dgm:pt modelId="{60D53BFD-8DF6-4A87-A4CA-7BAF04AFC766}" type="parTrans" cxnId="{47C0A1BF-DFD6-405D-B72F-B56B66B367A9}">
      <dgm:prSet/>
      <dgm:spPr/>
      <dgm:t>
        <a:bodyPr/>
        <a:lstStyle/>
        <a:p>
          <a:endParaRPr lang="en-US"/>
        </a:p>
      </dgm:t>
    </dgm:pt>
    <dgm:pt modelId="{F36BA4AC-BA25-4F27-AE15-C5EF52DF4268}" type="sibTrans" cxnId="{47C0A1BF-DFD6-405D-B72F-B56B66B367A9}">
      <dgm:prSet/>
      <dgm:spPr/>
      <dgm:t>
        <a:bodyPr/>
        <a:lstStyle/>
        <a:p>
          <a:endParaRPr lang="en-US"/>
        </a:p>
      </dgm:t>
    </dgm:pt>
    <dgm:pt modelId="{47015A01-80EA-4706-9E48-13FDBE7FA75D}">
      <dgm:prSet/>
      <dgm:spPr/>
      <dgm:t>
        <a:bodyPr/>
        <a:lstStyle/>
        <a:p>
          <a:r>
            <a:rPr lang="en-US" u="sng" dirty="0">
              <a:hlinkClick xmlns:r="http://schemas.openxmlformats.org/officeDocument/2006/relationships" r:id="rId1"/>
            </a:rPr>
            <a:t>map.dcp@massmail.state.ma.us</a:t>
          </a:r>
          <a:r>
            <a:rPr lang="en-US" dirty="0"/>
            <a:t> </a:t>
          </a:r>
        </a:p>
      </dgm:t>
    </dgm:pt>
    <dgm:pt modelId="{70EA2D21-C0AD-4D54-B4D3-3236CCFF2A53}" type="parTrans" cxnId="{FA202BE3-13DA-4289-B535-7F53CED8C88C}">
      <dgm:prSet/>
      <dgm:spPr/>
      <dgm:t>
        <a:bodyPr/>
        <a:lstStyle/>
        <a:p>
          <a:endParaRPr lang="en-US"/>
        </a:p>
      </dgm:t>
    </dgm:pt>
    <dgm:pt modelId="{39101C3A-5D7D-433A-9E84-FCBA7C429BE7}" type="sibTrans" cxnId="{FA202BE3-13DA-4289-B535-7F53CED8C88C}">
      <dgm:prSet/>
      <dgm:spPr/>
      <dgm:t>
        <a:bodyPr/>
        <a:lstStyle/>
        <a:p>
          <a:endParaRPr lang="en-US"/>
        </a:p>
      </dgm:t>
    </dgm:pt>
    <dgm:pt modelId="{008E36D2-78FF-4150-92B2-33A5063753AE}">
      <dgm:prSet/>
      <dgm:spPr/>
      <dgm:t>
        <a:bodyPr/>
        <a:lstStyle/>
        <a:p>
          <a:pPr>
            <a:defRPr b="1"/>
          </a:pPr>
          <a:r>
            <a:rPr lang="en-US" dirty="0"/>
            <a:t>Choose Recommendations to Adopt</a:t>
          </a:r>
        </a:p>
      </dgm:t>
    </dgm:pt>
    <dgm:pt modelId="{6CA50E3E-21D9-4C24-9864-133729808661}" type="parTrans" cxnId="{065945EC-0F94-4E63-B9D3-6C49F557779B}">
      <dgm:prSet/>
      <dgm:spPr/>
      <dgm:t>
        <a:bodyPr/>
        <a:lstStyle/>
        <a:p>
          <a:endParaRPr lang="en-US"/>
        </a:p>
      </dgm:t>
    </dgm:pt>
    <dgm:pt modelId="{21F0DECE-9CB4-44F3-AA5F-E91A9412F8A5}" type="sibTrans" cxnId="{065945EC-0F94-4E63-B9D3-6C49F557779B}">
      <dgm:prSet/>
      <dgm:spPr/>
      <dgm:t>
        <a:bodyPr/>
        <a:lstStyle/>
        <a:p>
          <a:endParaRPr lang="en-US"/>
        </a:p>
      </dgm:t>
    </dgm:pt>
    <dgm:pt modelId="{14E5DCEA-F44A-488D-9076-ECC76D64810F}">
      <dgm:prSet/>
      <dgm:spPr/>
      <dgm:t>
        <a:bodyPr/>
        <a:lstStyle/>
        <a:p>
          <a:pPr>
            <a:defRPr b="1"/>
          </a:pPr>
          <a:r>
            <a:rPr lang="en-US"/>
            <a:t>Policy Revision</a:t>
          </a:r>
        </a:p>
      </dgm:t>
    </dgm:pt>
    <dgm:pt modelId="{192F4054-D687-428E-BBD5-E10A71E4DB3C}" type="parTrans" cxnId="{5A94CF00-1B23-4C6A-8E14-CD3D321CCE4C}">
      <dgm:prSet/>
      <dgm:spPr/>
      <dgm:t>
        <a:bodyPr/>
        <a:lstStyle/>
        <a:p>
          <a:endParaRPr lang="en-US"/>
        </a:p>
      </dgm:t>
    </dgm:pt>
    <dgm:pt modelId="{AA41AA50-10F9-405A-B254-EF39BC119275}" type="sibTrans" cxnId="{5A94CF00-1B23-4C6A-8E14-CD3D321CCE4C}">
      <dgm:prSet/>
      <dgm:spPr/>
      <dgm:t>
        <a:bodyPr/>
        <a:lstStyle/>
        <a:p>
          <a:endParaRPr lang="en-US"/>
        </a:p>
      </dgm:t>
    </dgm:pt>
    <dgm:pt modelId="{E23ECB6D-FEE8-4CA4-87B2-56387FFE0449}">
      <dgm:prSet/>
      <dgm:spPr/>
      <dgm:t>
        <a:bodyPr/>
        <a:lstStyle/>
        <a:p>
          <a:pPr>
            <a:defRPr b="1"/>
          </a:pPr>
          <a:r>
            <a:rPr lang="en-US"/>
            <a:t>Changes to Training and Testing</a:t>
          </a:r>
        </a:p>
      </dgm:t>
    </dgm:pt>
    <dgm:pt modelId="{B3B29653-9DDA-4B0F-8DF9-9647FD0E6418}" type="parTrans" cxnId="{13FA5B67-B31B-4A58-A149-DCDF3242C711}">
      <dgm:prSet/>
      <dgm:spPr/>
      <dgm:t>
        <a:bodyPr/>
        <a:lstStyle/>
        <a:p>
          <a:endParaRPr lang="en-US"/>
        </a:p>
      </dgm:t>
    </dgm:pt>
    <dgm:pt modelId="{ADB6D41C-090F-41E2-B6AD-7DA03686D324}" type="sibTrans" cxnId="{13FA5B67-B31B-4A58-A149-DCDF3242C711}">
      <dgm:prSet/>
      <dgm:spPr/>
      <dgm:t>
        <a:bodyPr/>
        <a:lstStyle/>
        <a:p>
          <a:endParaRPr lang="en-US"/>
        </a:p>
      </dgm:t>
    </dgm:pt>
    <dgm:pt modelId="{426F52C3-7792-454E-9208-B224FECA331F}" type="pres">
      <dgm:prSet presAssocID="{A12B94FD-56AE-4C39-9ABD-6BA01F3E89DC}" presName="root" presStyleCnt="0">
        <dgm:presLayoutVars>
          <dgm:dir/>
          <dgm:resizeHandles val="exact"/>
        </dgm:presLayoutVars>
      </dgm:prSet>
      <dgm:spPr/>
    </dgm:pt>
    <dgm:pt modelId="{81EC7517-E666-4C29-98C9-17D409667FAF}" type="pres">
      <dgm:prSet presAssocID="{54A49730-66D1-40B5-B9A1-274CE76E414A}" presName="compNode" presStyleCnt="0"/>
      <dgm:spPr/>
    </dgm:pt>
    <dgm:pt modelId="{026610F6-18D4-4364-932A-06C9868DE0AC}" type="pres">
      <dgm:prSet presAssocID="{54A49730-66D1-40B5-B9A1-274CE76E414A}" presName="iconRect" presStyleLbl="node1" presStyleIdx="0" presStyleCnt="4" custLinFactNeighborX="42853" custLinFactNeighborY="11208"/>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Email"/>
        </a:ext>
      </dgm:extLst>
    </dgm:pt>
    <dgm:pt modelId="{8C8302FF-BAD5-4E34-9622-C436F40BC757}" type="pres">
      <dgm:prSet presAssocID="{54A49730-66D1-40B5-B9A1-274CE76E414A}" presName="iconSpace" presStyleCnt="0"/>
      <dgm:spPr/>
    </dgm:pt>
    <dgm:pt modelId="{82D19A54-0B92-465E-AE61-B9D26E519220}" type="pres">
      <dgm:prSet presAssocID="{54A49730-66D1-40B5-B9A1-274CE76E414A}" presName="parTx" presStyleLbl="revTx" presStyleIdx="0" presStyleCnt="8" custScaleX="125789" custScaleY="82796" custLinFactNeighborX="15973" custLinFactNeighborY="-1453">
        <dgm:presLayoutVars>
          <dgm:chMax val="0"/>
          <dgm:chPref val="0"/>
        </dgm:presLayoutVars>
      </dgm:prSet>
      <dgm:spPr/>
    </dgm:pt>
    <dgm:pt modelId="{AD63EBB0-8A63-42DD-82D4-6685F1616015}" type="pres">
      <dgm:prSet presAssocID="{54A49730-66D1-40B5-B9A1-274CE76E414A}" presName="txSpace" presStyleCnt="0"/>
      <dgm:spPr/>
    </dgm:pt>
    <dgm:pt modelId="{FFD8577D-77F6-435E-88E1-0D61403F8E1D}" type="pres">
      <dgm:prSet presAssocID="{54A49730-66D1-40B5-B9A1-274CE76E414A}" presName="desTx" presStyleLbl="revTx" presStyleIdx="1" presStyleCnt="8">
        <dgm:presLayoutVars/>
      </dgm:prSet>
      <dgm:spPr/>
    </dgm:pt>
    <dgm:pt modelId="{A3A5CD17-6446-4AD2-9A8B-2A585F94132C}" type="pres">
      <dgm:prSet presAssocID="{F36BA4AC-BA25-4F27-AE15-C5EF52DF4268}" presName="sibTrans" presStyleCnt="0"/>
      <dgm:spPr/>
    </dgm:pt>
    <dgm:pt modelId="{CC1D544B-560A-4F64-B31D-E167217AC5C9}" type="pres">
      <dgm:prSet presAssocID="{008E36D2-78FF-4150-92B2-33A5063753AE}" presName="compNode" presStyleCnt="0"/>
      <dgm:spPr/>
    </dgm:pt>
    <dgm:pt modelId="{785BD393-BAB4-4812-9340-3272AB06BD8B}" type="pres">
      <dgm:prSet presAssocID="{008E36D2-78FF-4150-92B2-33A5063753AE}" presName="iconRect" presStyleLbl="node1" presStyleIdx="1"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Checkmark"/>
        </a:ext>
      </dgm:extLst>
    </dgm:pt>
    <dgm:pt modelId="{7511CC67-D505-4D88-B079-3CC0E950B316}" type="pres">
      <dgm:prSet presAssocID="{008E36D2-78FF-4150-92B2-33A5063753AE}" presName="iconSpace" presStyleCnt="0"/>
      <dgm:spPr/>
    </dgm:pt>
    <dgm:pt modelId="{61979CF3-73F9-49A6-BDDC-A74F60D48450}" type="pres">
      <dgm:prSet presAssocID="{008E36D2-78FF-4150-92B2-33A5063753AE}" presName="parTx" presStyleLbl="revTx" presStyleIdx="2" presStyleCnt="8">
        <dgm:presLayoutVars>
          <dgm:chMax val="0"/>
          <dgm:chPref val="0"/>
        </dgm:presLayoutVars>
      </dgm:prSet>
      <dgm:spPr/>
    </dgm:pt>
    <dgm:pt modelId="{5507C7F3-B87F-4CE4-AE0C-00BBE3779FB8}" type="pres">
      <dgm:prSet presAssocID="{008E36D2-78FF-4150-92B2-33A5063753AE}" presName="txSpace" presStyleCnt="0"/>
      <dgm:spPr/>
    </dgm:pt>
    <dgm:pt modelId="{DBA2E1B6-6962-4F4E-9AE1-AB77F0D4547A}" type="pres">
      <dgm:prSet presAssocID="{008E36D2-78FF-4150-92B2-33A5063753AE}" presName="desTx" presStyleLbl="revTx" presStyleIdx="3" presStyleCnt="8">
        <dgm:presLayoutVars/>
      </dgm:prSet>
      <dgm:spPr/>
    </dgm:pt>
    <dgm:pt modelId="{4312C43D-48D8-48F5-88AA-2CBD72973D54}" type="pres">
      <dgm:prSet presAssocID="{21F0DECE-9CB4-44F3-AA5F-E91A9412F8A5}" presName="sibTrans" presStyleCnt="0"/>
      <dgm:spPr/>
    </dgm:pt>
    <dgm:pt modelId="{A71D7AEC-002B-421C-9BA6-BA2EC3290E26}" type="pres">
      <dgm:prSet presAssocID="{14E5DCEA-F44A-488D-9076-ECC76D64810F}" presName="compNode" presStyleCnt="0"/>
      <dgm:spPr/>
    </dgm:pt>
    <dgm:pt modelId="{330EA587-0399-47D9-9C4C-2D4AA3EA4102}" type="pres">
      <dgm:prSet presAssocID="{14E5DCEA-F44A-488D-9076-ECC76D64810F}" presName="iconRect" presStyleLbl="node1" presStyleIdx="2"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Document"/>
        </a:ext>
      </dgm:extLst>
    </dgm:pt>
    <dgm:pt modelId="{199064F5-E172-478D-B5FB-2F632AD98A86}" type="pres">
      <dgm:prSet presAssocID="{14E5DCEA-F44A-488D-9076-ECC76D64810F}" presName="iconSpace" presStyleCnt="0"/>
      <dgm:spPr/>
    </dgm:pt>
    <dgm:pt modelId="{F820620E-0B81-497C-9F1B-7E503226B387}" type="pres">
      <dgm:prSet presAssocID="{14E5DCEA-F44A-488D-9076-ECC76D64810F}" presName="parTx" presStyleLbl="revTx" presStyleIdx="4" presStyleCnt="8">
        <dgm:presLayoutVars>
          <dgm:chMax val="0"/>
          <dgm:chPref val="0"/>
        </dgm:presLayoutVars>
      </dgm:prSet>
      <dgm:spPr/>
    </dgm:pt>
    <dgm:pt modelId="{DFB52C08-0BD4-4533-A147-8A97E82F316F}" type="pres">
      <dgm:prSet presAssocID="{14E5DCEA-F44A-488D-9076-ECC76D64810F}" presName="txSpace" presStyleCnt="0"/>
      <dgm:spPr/>
    </dgm:pt>
    <dgm:pt modelId="{BDE6F055-362C-481D-AEBB-71BDFA7FA51C}" type="pres">
      <dgm:prSet presAssocID="{14E5DCEA-F44A-488D-9076-ECC76D64810F}" presName="desTx" presStyleLbl="revTx" presStyleIdx="5" presStyleCnt="8">
        <dgm:presLayoutVars/>
      </dgm:prSet>
      <dgm:spPr/>
    </dgm:pt>
    <dgm:pt modelId="{4A8DE063-50C4-4918-A952-FCC66CE4E376}" type="pres">
      <dgm:prSet presAssocID="{AA41AA50-10F9-405A-B254-EF39BC119275}" presName="sibTrans" presStyleCnt="0"/>
      <dgm:spPr/>
    </dgm:pt>
    <dgm:pt modelId="{EA6BB668-A3E8-4D39-8C0E-23AF0E903245}" type="pres">
      <dgm:prSet presAssocID="{E23ECB6D-FEE8-4CA4-87B2-56387FFE0449}" presName="compNode" presStyleCnt="0"/>
      <dgm:spPr/>
    </dgm:pt>
    <dgm:pt modelId="{8CC9DFBB-A720-40D0-9F7F-058E0ABEDAC1}" type="pres">
      <dgm:prSet presAssocID="{E23ECB6D-FEE8-4CA4-87B2-56387FFE0449}" presName="iconRect" presStyleLbl="node1" presStyleIdx="3" presStyleCnt="4"/>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Teacher"/>
        </a:ext>
      </dgm:extLst>
    </dgm:pt>
    <dgm:pt modelId="{819CE98B-F534-480C-A7B3-747DBF8A10BC}" type="pres">
      <dgm:prSet presAssocID="{E23ECB6D-FEE8-4CA4-87B2-56387FFE0449}" presName="iconSpace" presStyleCnt="0"/>
      <dgm:spPr/>
    </dgm:pt>
    <dgm:pt modelId="{6E69AA27-54DE-4DB0-886F-077C91B98624}" type="pres">
      <dgm:prSet presAssocID="{E23ECB6D-FEE8-4CA4-87B2-56387FFE0449}" presName="parTx" presStyleLbl="revTx" presStyleIdx="6" presStyleCnt="8">
        <dgm:presLayoutVars>
          <dgm:chMax val="0"/>
          <dgm:chPref val="0"/>
        </dgm:presLayoutVars>
      </dgm:prSet>
      <dgm:spPr/>
    </dgm:pt>
    <dgm:pt modelId="{970B9E3D-51F9-4BFD-BC30-8A2BCFF60746}" type="pres">
      <dgm:prSet presAssocID="{E23ECB6D-FEE8-4CA4-87B2-56387FFE0449}" presName="txSpace" presStyleCnt="0"/>
      <dgm:spPr/>
    </dgm:pt>
    <dgm:pt modelId="{DDB8FECD-8EE3-46E8-AA6D-BA910F2A0FA8}" type="pres">
      <dgm:prSet presAssocID="{E23ECB6D-FEE8-4CA4-87B2-56387FFE0449}" presName="desTx" presStyleLbl="revTx" presStyleIdx="7" presStyleCnt="8">
        <dgm:presLayoutVars/>
      </dgm:prSet>
      <dgm:spPr/>
    </dgm:pt>
  </dgm:ptLst>
  <dgm:cxnLst>
    <dgm:cxn modelId="{5A94CF00-1B23-4C6A-8E14-CD3D321CCE4C}" srcId="{A12B94FD-56AE-4C39-9ABD-6BA01F3E89DC}" destId="{14E5DCEA-F44A-488D-9076-ECC76D64810F}" srcOrd="2" destOrd="0" parTransId="{192F4054-D687-428E-BBD5-E10A71E4DB3C}" sibTransId="{AA41AA50-10F9-405A-B254-EF39BC119275}"/>
    <dgm:cxn modelId="{5B836125-3B54-4EFB-8D69-9076F52AA125}" type="presOf" srcId="{14E5DCEA-F44A-488D-9076-ECC76D64810F}" destId="{F820620E-0B81-497C-9F1B-7E503226B387}" srcOrd="0" destOrd="0" presId="urn:microsoft.com/office/officeart/2018/2/layout/IconLabelDescriptionList"/>
    <dgm:cxn modelId="{B8FEEB5E-8174-4F1A-8AEF-F5774DAF82E1}" type="presOf" srcId="{A12B94FD-56AE-4C39-9ABD-6BA01F3E89DC}" destId="{426F52C3-7792-454E-9208-B224FECA331F}" srcOrd="0" destOrd="0" presId="urn:microsoft.com/office/officeart/2018/2/layout/IconLabelDescriptionList"/>
    <dgm:cxn modelId="{1B3F0562-1312-4DEA-BC1E-D313A9427F53}" type="presOf" srcId="{E23ECB6D-FEE8-4CA4-87B2-56387FFE0449}" destId="{6E69AA27-54DE-4DB0-886F-077C91B98624}" srcOrd="0" destOrd="0" presId="urn:microsoft.com/office/officeart/2018/2/layout/IconLabelDescriptionList"/>
    <dgm:cxn modelId="{13FA5B67-B31B-4A58-A149-DCDF3242C711}" srcId="{A12B94FD-56AE-4C39-9ABD-6BA01F3E89DC}" destId="{E23ECB6D-FEE8-4CA4-87B2-56387FFE0449}" srcOrd="3" destOrd="0" parTransId="{B3B29653-9DDA-4B0F-8DF9-9647FD0E6418}" sibTransId="{ADB6D41C-090F-41E2-B6AD-7DA03686D324}"/>
    <dgm:cxn modelId="{A084E57C-501C-4EBF-9909-C6595FD00B0C}" type="presOf" srcId="{008E36D2-78FF-4150-92B2-33A5063753AE}" destId="{61979CF3-73F9-49A6-BDDC-A74F60D48450}" srcOrd="0" destOrd="0" presId="urn:microsoft.com/office/officeart/2018/2/layout/IconLabelDescriptionList"/>
    <dgm:cxn modelId="{36EB4083-7117-4337-89B1-6CC6EFBA2C74}" type="presOf" srcId="{54A49730-66D1-40B5-B9A1-274CE76E414A}" destId="{82D19A54-0B92-465E-AE61-B9D26E519220}" srcOrd="0" destOrd="0" presId="urn:microsoft.com/office/officeart/2018/2/layout/IconLabelDescriptionList"/>
    <dgm:cxn modelId="{971CCBB9-089A-4EDA-B364-1DE9AC8C69A1}" type="presOf" srcId="{47015A01-80EA-4706-9E48-13FDBE7FA75D}" destId="{FFD8577D-77F6-435E-88E1-0D61403F8E1D}" srcOrd="0" destOrd="0" presId="urn:microsoft.com/office/officeart/2018/2/layout/IconLabelDescriptionList"/>
    <dgm:cxn modelId="{47C0A1BF-DFD6-405D-B72F-B56B66B367A9}" srcId="{A12B94FD-56AE-4C39-9ABD-6BA01F3E89DC}" destId="{54A49730-66D1-40B5-B9A1-274CE76E414A}" srcOrd="0" destOrd="0" parTransId="{60D53BFD-8DF6-4A87-A4CA-7BAF04AFC766}" sibTransId="{F36BA4AC-BA25-4F27-AE15-C5EF52DF4268}"/>
    <dgm:cxn modelId="{FA202BE3-13DA-4289-B535-7F53CED8C88C}" srcId="{54A49730-66D1-40B5-B9A1-274CE76E414A}" destId="{47015A01-80EA-4706-9E48-13FDBE7FA75D}" srcOrd="0" destOrd="0" parTransId="{70EA2D21-C0AD-4D54-B4D3-3236CCFF2A53}" sibTransId="{39101C3A-5D7D-433A-9E84-FCBA7C429BE7}"/>
    <dgm:cxn modelId="{065945EC-0F94-4E63-B9D3-6C49F557779B}" srcId="{A12B94FD-56AE-4C39-9ABD-6BA01F3E89DC}" destId="{008E36D2-78FF-4150-92B2-33A5063753AE}" srcOrd="1" destOrd="0" parTransId="{6CA50E3E-21D9-4C24-9864-133729808661}" sibTransId="{21F0DECE-9CB4-44F3-AA5F-E91A9412F8A5}"/>
    <dgm:cxn modelId="{267B8D24-D7D2-4909-93A1-1825932F0BC3}" type="presParOf" srcId="{426F52C3-7792-454E-9208-B224FECA331F}" destId="{81EC7517-E666-4C29-98C9-17D409667FAF}" srcOrd="0" destOrd="0" presId="urn:microsoft.com/office/officeart/2018/2/layout/IconLabelDescriptionList"/>
    <dgm:cxn modelId="{99F1B2B9-2153-419B-8C0D-A3D84708ADAF}" type="presParOf" srcId="{81EC7517-E666-4C29-98C9-17D409667FAF}" destId="{026610F6-18D4-4364-932A-06C9868DE0AC}" srcOrd="0" destOrd="0" presId="urn:microsoft.com/office/officeart/2018/2/layout/IconLabelDescriptionList"/>
    <dgm:cxn modelId="{F19E6768-AC28-4722-8AAE-2729B174ED67}" type="presParOf" srcId="{81EC7517-E666-4C29-98C9-17D409667FAF}" destId="{8C8302FF-BAD5-4E34-9622-C436F40BC757}" srcOrd="1" destOrd="0" presId="urn:microsoft.com/office/officeart/2018/2/layout/IconLabelDescriptionList"/>
    <dgm:cxn modelId="{3E14D5AC-2357-405A-AB62-C63E0044A8C3}" type="presParOf" srcId="{81EC7517-E666-4C29-98C9-17D409667FAF}" destId="{82D19A54-0B92-465E-AE61-B9D26E519220}" srcOrd="2" destOrd="0" presId="urn:microsoft.com/office/officeart/2018/2/layout/IconLabelDescriptionList"/>
    <dgm:cxn modelId="{58C819F9-1ABE-4B19-A7FD-F0D06667DC37}" type="presParOf" srcId="{81EC7517-E666-4C29-98C9-17D409667FAF}" destId="{AD63EBB0-8A63-42DD-82D4-6685F1616015}" srcOrd="3" destOrd="0" presId="urn:microsoft.com/office/officeart/2018/2/layout/IconLabelDescriptionList"/>
    <dgm:cxn modelId="{EB9A8740-0209-4053-8DB6-B00794DC385B}" type="presParOf" srcId="{81EC7517-E666-4C29-98C9-17D409667FAF}" destId="{FFD8577D-77F6-435E-88E1-0D61403F8E1D}" srcOrd="4" destOrd="0" presId="urn:microsoft.com/office/officeart/2018/2/layout/IconLabelDescriptionList"/>
    <dgm:cxn modelId="{D6B8FE1F-81F5-48A8-ABE9-35DD769E6FFC}" type="presParOf" srcId="{426F52C3-7792-454E-9208-B224FECA331F}" destId="{A3A5CD17-6446-4AD2-9A8B-2A585F94132C}" srcOrd="1" destOrd="0" presId="urn:microsoft.com/office/officeart/2018/2/layout/IconLabelDescriptionList"/>
    <dgm:cxn modelId="{94EECE0F-FFED-4F92-A2F0-86148EF02C1F}" type="presParOf" srcId="{426F52C3-7792-454E-9208-B224FECA331F}" destId="{CC1D544B-560A-4F64-B31D-E167217AC5C9}" srcOrd="2" destOrd="0" presId="urn:microsoft.com/office/officeart/2018/2/layout/IconLabelDescriptionList"/>
    <dgm:cxn modelId="{65191D79-492B-4056-806F-B89E44BB7DD7}" type="presParOf" srcId="{CC1D544B-560A-4F64-B31D-E167217AC5C9}" destId="{785BD393-BAB4-4812-9340-3272AB06BD8B}" srcOrd="0" destOrd="0" presId="urn:microsoft.com/office/officeart/2018/2/layout/IconLabelDescriptionList"/>
    <dgm:cxn modelId="{81DEDA71-84A0-4147-A879-C2B0595E3FB8}" type="presParOf" srcId="{CC1D544B-560A-4F64-B31D-E167217AC5C9}" destId="{7511CC67-D505-4D88-B079-3CC0E950B316}" srcOrd="1" destOrd="0" presId="urn:microsoft.com/office/officeart/2018/2/layout/IconLabelDescriptionList"/>
    <dgm:cxn modelId="{9FD4463A-F82F-4182-A233-F2F4DC1AD8F6}" type="presParOf" srcId="{CC1D544B-560A-4F64-B31D-E167217AC5C9}" destId="{61979CF3-73F9-49A6-BDDC-A74F60D48450}" srcOrd="2" destOrd="0" presId="urn:microsoft.com/office/officeart/2018/2/layout/IconLabelDescriptionList"/>
    <dgm:cxn modelId="{62C5C697-785B-479C-ABC9-69F50EB8EBD3}" type="presParOf" srcId="{CC1D544B-560A-4F64-B31D-E167217AC5C9}" destId="{5507C7F3-B87F-4CE4-AE0C-00BBE3779FB8}" srcOrd="3" destOrd="0" presId="urn:microsoft.com/office/officeart/2018/2/layout/IconLabelDescriptionList"/>
    <dgm:cxn modelId="{D4C33C7C-AA9C-4F07-A9E6-0630DB3A45A3}" type="presParOf" srcId="{CC1D544B-560A-4F64-B31D-E167217AC5C9}" destId="{DBA2E1B6-6962-4F4E-9AE1-AB77F0D4547A}" srcOrd="4" destOrd="0" presId="urn:microsoft.com/office/officeart/2018/2/layout/IconLabelDescriptionList"/>
    <dgm:cxn modelId="{9A2011B1-4D22-47DF-B9B9-26168BF3EDB7}" type="presParOf" srcId="{426F52C3-7792-454E-9208-B224FECA331F}" destId="{4312C43D-48D8-48F5-88AA-2CBD72973D54}" srcOrd="3" destOrd="0" presId="urn:microsoft.com/office/officeart/2018/2/layout/IconLabelDescriptionList"/>
    <dgm:cxn modelId="{EBC29538-9BBF-47CC-ABB5-894AE9EC9C35}" type="presParOf" srcId="{426F52C3-7792-454E-9208-B224FECA331F}" destId="{A71D7AEC-002B-421C-9BA6-BA2EC3290E26}" srcOrd="4" destOrd="0" presId="urn:microsoft.com/office/officeart/2018/2/layout/IconLabelDescriptionList"/>
    <dgm:cxn modelId="{8C85E92A-291D-4EB1-80E3-4D36AE98B02F}" type="presParOf" srcId="{A71D7AEC-002B-421C-9BA6-BA2EC3290E26}" destId="{330EA587-0399-47D9-9C4C-2D4AA3EA4102}" srcOrd="0" destOrd="0" presId="urn:microsoft.com/office/officeart/2018/2/layout/IconLabelDescriptionList"/>
    <dgm:cxn modelId="{2ED5CC1C-797B-488E-AE92-C3348F2BC4EA}" type="presParOf" srcId="{A71D7AEC-002B-421C-9BA6-BA2EC3290E26}" destId="{199064F5-E172-478D-B5FB-2F632AD98A86}" srcOrd="1" destOrd="0" presId="urn:microsoft.com/office/officeart/2018/2/layout/IconLabelDescriptionList"/>
    <dgm:cxn modelId="{71D640FB-1D1F-4709-A2BA-DE224D5A6DD0}" type="presParOf" srcId="{A71D7AEC-002B-421C-9BA6-BA2EC3290E26}" destId="{F820620E-0B81-497C-9F1B-7E503226B387}" srcOrd="2" destOrd="0" presId="urn:microsoft.com/office/officeart/2018/2/layout/IconLabelDescriptionList"/>
    <dgm:cxn modelId="{37385DB6-FD12-418E-BDE2-532ADD21E3E9}" type="presParOf" srcId="{A71D7AEC-002B-421C-9BA6-BA2EC3290E26}" destId="{DFB52C08-0BD4-4533-A147-8A97E82F316F}" srcOrd="3" destOrd="0" presId="urn:microsoft.com/office/officeart/2018/2/layout/IconLabelDescriptionList"/>
    <dgm:cxn modelId="{4FB837C3-3794-47FE-9C2A-98370DE25F71}" type="presParOf" srcId="{A71D7AEC-002B-421C-9BA6-BA2EC3290E26}" destId="{BDE6F055-362C-481D-AEBB-71BDFA7FA51C}" srcOrd="4" destOrd="0" presId="urn:microsoft.com/office/officeart/2018/2/layout/IconLabelDescriptionList"/>
    <dgm:cxn modelId="{F91D7E10-218A-4E0A-8246-4DC3C4BA7F00}" type="presParOf" srcId="{426F52C3-7792-454E-9208-B224FECA331F}" destId="{4A8DE063-50C4-4918-A952-FCC66CE4E376}" srcOrd="5" destOrd="0" presId="urn:microsoft.com/office/officeart/2018/2/layout/IconLabelDescriptionList"/>
    <dgm:cxn modelId="{5E245202-60B2-4517-8218-EF7EAE1E251F}" type="presParOf" srcId="{426F52C3-7792-454E-9208-B224FECA331F}" destId="{EA6BB668-A3E8-4D39-8C0E-23AF0E903245}" srcOrd="6" destOrd="0" presId="urn:microsoft.com/office/officeart/2018/2/layout/IconLabelDescriptionList"/>
    <dgm:cxn modelId="{251F7186-CA47-4C38-A769-C52D3D73EADD}" type="presParOf" srcId="{EA6BB668-A3E8-4D39-8C0E-23AF0E903245}" destId="{8CC9DFBB-A720-40D0-9F7F-058E0ABEDAC1}" srcOrd="0" destOrd="0" presId="urn:microsoft.com/office/officeart/2018/2/layout/IconLabelDescriptionList"/>
    <dgm:cxn modelId="{016C2E87-5ADE-4B80-8D25-FAE9CB25BCC0}" type="presParOf" srcId="{EA6BB668-A3E8-4D39-8C0E-23AF0E903245}" destId="{819CE98B-F534-480C-A7B3-747DBF8A10BC}" srcOrd="1" destOrd="0" presId="urn:microsoft.com/office/officeart/2018/2/layout/IconLabelDescriptionList"/>
    <dgm:cxn modelId="{75E1B205-ECBA-4771-BDA1-6FAEBECA07E8}" type="presParOf" srcId="{EA6BB668-A3E8-4D39-8C0E-23AF0E903245}" destId="{6E69AA27-54DE-4DB0-886F-077C91B98624}" srcOrd="2" destOrd="0" presId="urn:microsoft.com/office/officeart/2018/2/layout/IconLabelDescriptionList"/>
    <dgm:cxn modelId="{8786D9CE-AEB4-47E9-A1A5-23AA919DCBCD}" type="presParOf" srcId="{EA6BB668-A3E8-4D39-8C0E-23AF0E903245}" destId="{970B9E3D-51F9-4BFD-BC30-8A2BCFF60746}" srcOrd="3" destOrd="0" presId="urn:microsoft.com/office/officeart/2018/2/layout/IconLabelDescriptionList"/>
    <dgm:cxn modelId="{1882FC8B-E117-4E85-B5D1-829808D4D2C3}" type="presParOf" srcId="{EA6BB668-A3E8-4D39-8C0E-23AF0E903245}" destId="{DDB8FECD-8EE3-46E8-AA6D-BA910F2A0FA8}"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6BC5E1-7F80-41D5-AEF7-C81DCA58DAD8}">
      <dsp:nvSpPr>
        <dsp:cNvPr id="0" name=""/>
        <dsp:cNvSpPr/>
      </dsp:nvSpPr>
      <dsp:spPr>
        <a:xfrm>
          <a:off x="0" y="52809"/>
          <a:ext cx="10058399" cy="67158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defRPr cap="all"/>
          </a:pPr>
          <a:r>
            <a:rPr lang="en-US" sz="2800" kern="1200"/>
            <a:t>Introduction</a:t>
          </a:r>
        </a:p>
      </dsp:txBody>
      <dsp:txXfrm>
        <a:off x="32784" y="85593"/>
        <a:ext cx="9992831" cy="606012"/>
      </dsp:txXfrm>
    </dsp:sp>
    <dsp:sp modelId="{FC6D7ED1-8968-4C71-9053-91CD8365DB81}">
      <dsp:nvSpPr>
        <dsp:cNvPr id="0" name=""/>
        <dsp:cNvSpPr/>
      </dsp:nvSpPr>
      <dsp:spPr>
        <a:xfrm>
          <a:off x="0" y="805030"/>
          <a:ext cx="10058399" cy="67158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defRPr cap="all"/>
          </a:pPr>
          <a:r>
            <a:rPr lang="en-US" sz="2800" kern="1200" dirty="0"/>
            <a:t>Primary Goals for MAP</a:t>
          </a:r>
        </a:p>
      </dsp:txBody>
      <dsp:txXfrm>
        <a:off x="32784" y="837814"/>
        <a:ext cx="9992831" cy="606012"/>
      </dsp:txXfrm>
    </dsp:sp>
    <dsp:sp modelId="{74BE7365-197C-49F3-97DD-CF6C2E31141E}">
      <dsp:nvSpPr>
        <dsp:cNvPr id="0" name=""/>
        <dsp:cNvSpPr/>
      </dsp:nvSpPr>
      <dsp:spPr>
        <a:xfrm>
          <a:off x="0" y="1557250"/>
          <a:ext cx="10058399" cy="67158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defRPr cap="all"/>
          </a:pPr>
          <a:r>
            <a:rPr lang="en-US" sz="2800" kern="1200"/>
            <a:t>Overview of ERG Report</a:t>
          </a:r>
        </a:p>
      </dsp:txBody>
      <dsp:txXfrm>
        <a:off x="32784" y="1590034"/>
        <a:ext cx="9992831" cy="606012"/>
      </dsp:txXfrm>
    </dsp:sp>
    <dsp:sp modelId="{D9BB83F5-EDF4-48B9-8BA5-CB11F6C0B5EF}">
      <dsp:nvSpPr>
        <dsp:cNvPr id="0" name=""/>
        <dsp:cNvSpPr/>
      </dsp:nvSpPr>
      <dsp:spPr>
        <a:xfrm>
          <a:off x="0" y="2309470"/>
          <a:ext cx="10058399" cy="67158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defRPr cap="all"/>
          </a:pPr>
          <a:r>
            <a:rPr lang="en-US" sz="2800" kern="1200"/>
            <a:t>Recommendations</a:t>
          </a:r>
        </a:p>
      </dsp:txBody>
      <dsp:txXfrm>
        <a:off x="32784" y="2342254"/>
        <a:ext cx="9992831" cy="606012"/>
      </dsp:txXfrm>
    </dsp:sp>
    <dsp:sp modelId="{F6ABF0C3-6431-430F-8A01-74E1C0794F60}">
      <dsp:nvSpPr>
        <dsp:cNvPr id="0" name=""/>
        <dsp:cNvSpPr/>
      </dsp:nvSpPr>
      <dsp:spPr>
        <a:xfrm>
          <a:off x="0" y="3061690"/>
          <a:ext cx="10058399" cy="67158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defRPr cap="all"/>
          </a:pPr>
          <a:r>
            <a:rPr lang="en-US" sz="2800" kern="1200"/>
            <a:t>​Next Steps</a:t>
          </a:r>
        </a:p>
      </dsp:txBody>
      <dsp:txXfrm>
        <a:off x="32784" y="3094474"/>
        <a:ext cx="9992831" cy="6060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851341-9F8A-4227-8351-C856C36D2557}">
      <dsp:nvSpPr>
        <dsp:cNvPr id="0" name=""/>
        <dsp:cNvSpPr/>
      </dsp:nvSpPr>
      <dsp:spPr>
        <a:xfrm>
          <a:off x="0" y="3410021"/>
          <a:ext cx="6797675" cy="2237343"/>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b="1" kern="1200"/>
            <a:t>Key findings from state-by-state research:</a:t>
          </a:r>
          <a:endParaRPr lang="en-US" sz="1900" kern="1200"/>
        </a:p>
      </dsp:txBody>
      <dsp:txXfrm>
        <a:off x="0" y="3410021"/>
        <a:ext cx="6797675" cy="1208165"/>
      </dsp:txXfrm>
    </dsp:sp>
    <dsp:sp modelId="{077A0A16-82A4-490F-8752-7DB569A048BC}">
      <dsp:nvSpPr>
        <dsp:cNvPr id="0" name=""/>
        <dsp:cNvSpPr/>
      </dsp:nvSpPr>
      <dsp:spPr>
        <a:xfrm>
          <a:off x="3319" y="4573439"/>
          <a:ext cx="2263678" cy="1029177"/>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a:lnSpc>
              <a:spcPct val="90000"/>
            </a:lnSpc>
            <a:spcBef>
              <a:spcPct val="0"/>
            </a:spcBef>
            <a:spcAft>
              <a:spcPct val="35000"/>
            </a:spcAft>
            <a:buNone/>
          </a:pPr>
          <a:r>
            <a:rPr lang="en-US" sz="1500" kern="1200"/>
            <a:t>Duration of Training</a:t>
          </a:r>
        </a:p>
      </dsp:txBody>
      <dsp:txXfrm>
        <a:off x="3319" y="4573439"/>
        <a:ext cx="2263678" cy="1029177"/>
      </dsp:txXfrm>
    </dsp:sp>
    <dsp:sp modelId="{B06FA02D-C899-4D3A-BB57-98AE1A1BB089}">
      <dsp:nvSpPr>
        <dsp:cNvPr id="0" name=""/>
        <dsp:cNvSpPr/>
      </dsp:nvSpPr>
      <dsp:spPr>
        <a:xfrm>
          <a:off x="2266998" y="4573439"/>
          <a:ext cx="2263678" cy="1029177"/>
        </a:xfrm>
        <a:prstGeom prst="rect">
          <a:avLst/>
        </a:prstGeom>
        <a:solidFill>
          <a:schemeClr val="accent2">
            <a:tint val="40000"/>
            <a:alpha val="90000"/>
            <a:hueOff val="-928920"/>
            <a:satOff val="1961"/>
            <a:lumOff val="202"/>
            <a:alphaOff val="0"/>
          </a:schemeClr>
        </a:solidFill>
        <a:ln w="15875" cap="flat" cmpd="sng" algn="ctr">
          <a:solidFill>
            <a:schemeClr val="accent2">
              <a:tint val="40000"/>
              <a:alpha val="90000"/>
              <a:hueOff val="-928920"/>
              <a:satOff val="1961"/>
              <a:lumOff val="20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a:lnSpc>
              <a:spcPct val="90000"/>
            </a:lnSpc>
            <a:spcBef>
              <a:spcPct val="0"/>
            </a:spcBef>
            <a:spcAft>
              <a:spcPct val="35000"/>
            </a:spcAft>
            <a:buNone/>
          </a:pPr>
          <a:r>
            <a:rPr lang="en-US" sz="1500" kern="1200"/>
            <a:t>Labor shortages and comparative pay rates</a:t>
          </a:r>
        </a:p>
      </dsp:txBody>
      <dsp:txXfrm>
        <a:off x="2266998" y="4573439"/>
        <a:ext cx="2263678" cy="1029177"/>
      </dsp:txXfrm>
    </dsp:sp>
    <dsp:sp modelId="{6B85458C-3A27-462A-8416-33218744979C}">
      <dsp:nvSpPr>
        <dsp:cNvPr id="0" name=""/>
        <dsp:cNvSpPr/>
      </dsp:nvSpPr>
      <dsp:spPr>
        <a:xfrm>
          <a:off x="4530676" y="4573439"/>
          <a:ext cx="2263678" cy="1029177"/>
        </a:xfrm>
        <a:prstGeom prst="rect">
          <a:avLst/>
        </a:prstGeom>
        <a:solidFill>
          <a:schemeClr val="accent2">
            <a:tint val="40000"/>
            <a:alpha val="90000"/>
            <a:hueOff val="-1857840"/>
            <a:satOff val="3922"/>
            <a:lumOff val="404"/>
            <a:alphaOff val="0"/>
          </a:schemeClr>
        </a:solidFill>
        <a:ln w="15875" cap="flat" cmpd="sng" algn="ctr">
          <a:solidFill>
            <a:schemeClr val="accent2">
              <a:tint val="40000"/>
              <a:alpha val="90000"/>
              <a:hueOff val="-1857840"/>
              <a:satOff val="3922"/>
              <a:lumOff val="40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a:lnSpc>
              <a:spcPct val="90000"/>
            </a:lnSpc>
            <a:spcBef>
              <a:spcPct val="0"/>
            </a:spcBef>
            <a:spcAft>
              <a:spcPct val="35000"/>
            </a:spcAft>
            <a:buNone/>
          </a:pPr>
          <a:r>
            <a:rPr lang="en-US" sz="1500" kern="1200"/>
            <a:t>Adoption of electronic medication administration record (eMAR) systems in other states.</a:t>
          </a:r>
        </a:p>
      </dsp:txBody>
      <dsp:txXfrm>
        <a:off x="4530676" y="4573439"/>
        <a:ext cx="2263678" cy="1029177"/>
      </dsp:txXfrm>
    </dsp:sp>
    <dsp:sp modelId="{DFC9E1A4-CEAA-4B55-8AB1-ADF79CEC3FD8}">
      <dsp:nvSpPr>
        <dsp:cNvPr id="0" name=""/>
        <dsp:cNvSpPr/>
      </dsp:nvSpPr>
      <dsp:spPr>
        <a:xfrm rot="10800000">
          <a:off x="0" y="2547"/>
          <a:ext cx="6797675" cy="3441033"/>
        </a:xfrm>
        <a:prstGeom prst="upArrowCallout">
          <a:avLst/>
        </a:prstGeom>
        <a:solidFill>
          <a:schemeClr val="accent2">
            <a:hueOff val="-1331824"/>
            <a:satOff val="-586"/>
            <a:lumOff val="1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a:t>ERG found that states vary in the titles, duties, governing bodies, and training requirements for unlicensed assistive personnel (UAPs) administering medication. Across states, trained UAPs may administer medications at assisted living residences, nursing homes, and community residential care facilities. (In Massachusetts, MAP staff can only administer meds in community residences and day programs.) </a:t>
          </a:r>
        </a:p>
      </dsp:txBody>
      <dsp:txXfrm rot="10800000">
        <a:off x="0" y="2547"/>
        <a:ext cx="6797675" cy="22358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D5488C-25B4-4A5B-B34C-03C235E21691}">
      <dsp:nvSpPr>
        <dsp:cNvPr id="0" name=""/>
        <dsp:cNvSpPr/>
      </dsp:nvSpPr>
      <dsp:spPr>
        <a:xfrm>
          <a:off x="0" y="159875"/>
          <a:ext cx="6797675" cy="190476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Interviews with state agencies, leadership of several trade organizations, MAP-certified direct care staff, program managers, MAP site coordinators, nurses, service provider administrators, caseworkers, MAP trainers, and a group of Medical Officers</a:t>
          </a:r>
        </a:p>
      </dsp:txBody>
      <dsp:txXfrm>
        <a:off x="92983" y="252858"/>
        <a:ext cx="6611709" cy="1718794"/>
      </dsp:txXfrm>
    </dsp:sp>
    <dsp:sp modelId="{5EA48C7E-D314-4E72-A27D-B1C85E13EFDE}">
      <dsp:nvSpPr>
        <dsp:cNvPr id="0" name=""/>
        <dsp:cNvSpPr/>
      </dsp:nvSpPr>
      <dsp:spPr>
        <a:xfrm>
          <a:off x="0" y="2127995"/>
          <a:ext cx="6797675" cy="1904760"/>
        </a:xfrm>
        <a:prstGeom prst="roundRect">
          <a:avLst/>
        </a:prstGeom>
        <a:solidFill>
          <a:schemeClr val="accent5">
            <a:hueOff val="2356783"/>
            <a:satOff val="-11270"/>
            <a:lumOff val="1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t>Key Issues Identified:</a:t>
          </a:r>
          <a:endParaRPr lang="en-US" sz="2200" kern="1200"/>
        </a:p>
      </dsp:txBody>
      <dsp:txXfrm>
        <a:off x="92983" y="2220978"/>
        <a:ext cx="6611709" cy="1718794"/>
      </dsp:txXfrm>
    </dsp:sp>
    <dsp:sp modelId="{32378CAB-77D6-4EED-8F32-E7CC73E8F000}">
      <dsp:nvSpPr>
        <dsp:cNvPr id="0" name=""/>
        <dsp:cNvSpPr/>
      </dsp:nvSpPr>
      <dsp:spPr>
        <a:xfrm>
          <a:off x="0" y="4032756"/>
          <a:ext cx="6797675" cy="1457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826"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b="1" kern="1200" dirty="0"/>
            <a:t>Med pass procedure issues and eMAR systems</a:t>
          </a:r>
        </a:p>
        <a:p>
          <a:pPr marL="171450" lvl="1" indent="-171450" algn="l" defTabSz="755650">
            <a:lnSpc>
              <a:spcPct val="90000"/>
            </a:lnSpc>
            <a:spcBef>
              <a:spcPct val="0"/>
            </a:spcBef>
            <a:spcAft>
              <a:spcPct val="20000"/>
            </a:spcAft>
            <a:buChar char="•"/>
          </a:pPr>
          <a:r>
            <a:rPr lang="en-US" sz="1700" b="1" kern="1200" dirty="0"/>
            <a:t>Medication administration procedure takes too long</a:t>
          </a:r>
        </a:p>
        <a:p>
          <a:pPr marL="171450" lvl="1" indent="-171450" algn="l" defTabSz="755650">
            <a:lnSpc>
              <a:spcPct val="90000"/>
            </a:lnSpc>
            <a:spcBef>
              <a:spcPct val="0"/>
            </a:spcBef>
            <a:spcAft>
              <a:spcPct val="20000"/>
            </a:spcAft>
            <a:buChar char="•"/>
          </a:pPr>
          <a:r>
            <a:rPr lang="en-US" sz="1700" b="1" kern="1200" dirty="0"/>
            <a:t>Strained relations with physicians, medical facilities, and pharmacies</a:t>
          </a:r>
        </a:p>
        <a:p>
          <a:pPr marL="171450" lvl="1" indent="-171450" algn="l" defTabSz="755650">
            <a:lnSpc>
              <a:spcPct val="90000"/>
            </a:lnSpc>
            <a:spcBef>
              <a:spcPct val="0"/>
            </a:spcBef>
            <a:spcAft>
              <a:spcPct val="20000"/>
            </a:spcAft>
            <a:buChar char="•"/>
          </a:pPr>
          <a:r>
            <a:rPr lang="en-US" sz="1700" b="1" kern="1200" dirty="0"/>
            <a:t>MAP training and testing</a:t>
          </a:r>
        </a:p>
        <a:p>
          <a:pPr marL="171450" lvl="1" indent="-171450" algn="l" defTabSz="755650">
            <a:lnSpc>
              <a:spcPct val="90000"/>
            </a:lnSpc>
            <a:spcBef>
              <a:spcPct val="0"/>
            </a:spcBef>
            <a:spcAft>
              <a:spcPct val="20000"/>
            </a:spcAft>
            <a:buChar char="•"/>
          </a:pPr>
          <a:r>
            <a:rPr lang="en-US" sz="1700" b="1" kern="1200" dirty="0"/>
            <a:t>Shortages of MAP staff, hiring difficulties, and wage competition</a:t>
          </a:r>
        </a:p>
      </dsp:txBody>
      <dsp:txXfrm>
        <a:off x="0" y="4032756"/>
        <a:ext cx="6797675" cy="14572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8F9291-7F20-428F-B0BD-B607B9E91BEA}">
      <dsp:nvSpPr>
        <dsp:cNvPr id="0" name=""/>
        <dsp:cNvSpPr/>
      </dsp:nvSpPr>
      <dsp:spPr>
        <a:xfrm rot="5400000">
          <a:off x="5325279" y="-1325648"/>
          <a:ext cx="3028864" cy="6437376"/>
        </a:xfrm>
        <a:prstGeom prst="round2SameRect">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Font typeface="+mj-lt"/>
            <a:buAutoNum type="arabicPeriod"/>
          </a:pPr>
          <a:r>
            <a:rPr lang="en-US" sz="2100" kern="1200" dirty="0"/>
            <a:t>Establish an inter-agency MAP-related data center</a:t>
          </a:r>
        </a:p>
        <a:p>
          <a:pPr marL="228600" lvl="1" indent="-228600" algn="l" defTabSz="933450">
            <a:lnSpc>
              <a:spcPct val="90000"/>
            </a:lnSpc>
            <a:spcBef>
              <a:spcPct val="0"/>
            </a:spcBef>
            <a:spcAft>
              <a:spcPct val="15000"/>
            </a:spcAft>
            <a:buFont typeface="+mj-lt"/>
            <a:buAutoNum type="arabicPeriod"/>
          </a:pPr>
          <a:r>
            <a:rPr lang="en-US" sz="2100" kern="1200" dirty="0"/>
            <a:t>Allow  and Promote Use of Electronic Medication Administration Record (eMAR) System</a:t>
          </a:r>
        </a:p>
        <a:p>
          <a:pPr marL="228600" lvl="1" indent="-228600" algn="l" defTabSz="933450">
            <a:lnSpc>
              <a:spcPct val="90000"/>
            </a:lnSpc>
            <a:spcBef>
              <a:spcPct val="0"/>
            </a:spcBef>
            <a:spcAft>
              <a:spcPct val="15000"/>
            </a:spcAft>
            <a:buFont typeface="+mj-lt"/>
            <a:buAutoNum type="arabicPeriod"/>
          </a:pPr>
          <a:r>
            <a:rPr lang="en-US" sz="2100" kern="1200" dirty="0"/>
            <a:t>Medication Administration</a:t>
          </a:r>
        </a:p>
        <a:p>
          <a:pPr marL="228600" lvl="1" indent="-228600" algn="l" defTabSz="933450">
            <a:lnSpc>
              <a:spcPct val="90000"/>
            </a:lnSpc>
            <a:spcBef>
              <a:spcPct val="0"/>
            </a:spcBef>
            <a:spcAft>
              <a:spcPct val="15000"/>
            </a:spcAft>
            <a:buFont typeface="+mj-lt"/>
            <a:buAutoNum type="arabicPeriod"/>
          </a:pPr>
          <a:r>
            <a:rPr lang="en-US" sz="2100" kern="1200" dirty="0"/>
            <a:t>Over-the-counter (OTC) Exempt Products Tier</a:t>
          </a:r>
        </a:p>
        <a:p>
          <a:pPr marL="228600" lvl="1" indent="-228600" algn="l" defTabSz="933450">
            <a:lnSpc>
              <a:spcPct val="90000"/>
            </a:lnSpc>
            <a:spcBef>
              <a:spcPct val="0"/>
            </a:spcBef>
            <a:spcAft>
              <a:spcPct val="15000"/>
            </a:spcAft>
            <a:buFont typeface="+mj-lt"/>
            <a:buAutoNum type="arabicPeriod"/>
          </a:pPr>
          <a:r>
            <a:rPr lang="en-US" sz="2100" kern="1200" dirty="0"/>
            <a:t>MAP Certification Training and Testing</a:t>
          </a:r>
        </a:p>
        <a:p>
          <a:pPr marL="228600" lvl="1" indent="-228600" algn="l" defTabSz="933450">
            <a:lnSpc>
              <a:spcPct val="90000"/>
            </a:lnSpc>
            <a:spcBef>
              <a:spcPct val="0"/>
            </a:spcBef>
            <a:spcAft>
              <a:spcPct val="15000"/>
            </a:spcAft>
            <a:buFont typeface="+mj-lt"/>
            <a:buAutoNum type="arabicPeriod"/>
          </a:pPr>
          <a:r>
            <a:rPr lang="en-US" sz="2100" kern="1200" dirty="0"/>
            <a:t>MAP Staffing and MAP as a Career-Building Entry-Level Position</a:t>
          </a:r>
        </a:p>
      </dsp:txBody>
      <dsp:txXfrm rot="-5400000">
        <a:off x="3621024" y="526464"/>
        <a:ext cx="6289519" cy="2733150"/>
      </dsp:txXfrm>
    </dsp:sp>
    <dsp:sp modelId="{CE974C76-3A86-409A-9672-769AF1E22D61}">
      <dsp:nvSpPr>
        <dsp:cNvPr id="0" name=""/>
        <dsp:cNvSpPr/>
      </dsp:nvSpPr>
      <dsp:spPr>
        <a:xfrm>
          <a:off x="0" y="0"/>
          <a:ext cx="3621024" cy="378608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US" sz="3000" b="1" kern="1200" dirty="0"/>
            <a:t> Recommendations made by ERG fall into 6 Categories:</a:t>
          </a:r>
          <a:endParaRPr lang="en-US" sz="3000" kern="1200" dirty="0"/>
        </a:p>
      </dsp:txBody>
      <dsp:txXfrm>
        <a:off x="176764" y="176764"/>
        <a:ext cx="3267496" cy="34325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6610F6-18D4-4364-932A-06C9868DE0AC}">
      <dsp:nvSpPr>
        <dsp:cNvPr id="0" name=""/>
        <dsp:cNvSpPr/>
      </dsp:nvSpPr>
      <dsp:spPr>
        <a:xfrm>
          <a:off x="677083" y="1194784"/>
          <a:ext cx="836393" cy="83639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2D19A54-0B92-465E-AE61-B9D26E519220}">
      <dsp:nvSpPr>
        <dsp:cNvPr id="0" name=""/>
        <dsp:cNvSpPr/>
      </dsp:nvSpPr>
      <dsp:spPr>
        <a:xfrm>
          <a:off x="392230" y="2038136"/>
          <a:ext cx="3005973" cy="269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dirty="0"/>
            <a:t>Feedback Loop</a:t>
          </a:r>
        </a:p>
      </dsp:txBody>
      <dsp:txXfrm>
        <a:off x="392230" y="2038136"/>
        <a:ext cx="3005973" cy="269026"/>
      </dsp:txXfrm>
    </dsp:sp>
    <dsp:sp modelId="{FFD8577D-77F6-435E-88E1-0D61403F8E1D}">
      <dsp:nvSpPr>
        <dsp:cNvPr id="0" name=""/>
        <dsp:cNvSpPr/>
      </dsp:nvSpPr>
      <dsp:spPr>
        <a:xfrm>
          <a:off x="318663" y="2375868"/>
          <a:ext cx="2389695" cy="526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hlinkClick xmlns:r="http://schemas.openxmlformats.org/officeDocument/2006/relationships" r:id="rId3"/>
            </a:rPr>
            <a:t>map.dcp@massmail.state.ma.us</a:t>
          </a:r>
          <a:r>
            <a:rPr lang="en-US" sz="1100" kern="1200" dirty="0"/>
            <a:t> </a:t>
          </a:r>
        </a:p>
      </dsp:txBody>
      <dsp:txXfrm>
        <a:off x="318663" y="2375868"/>
        <a:ext cx="2389695" cy="526876"/>
      </dsp:txXfrm>
    </dsp:sp>
    <dsp:sp modelId="{785BD393-BAB4-4812-9340-3272AB06BD8B}">
      <dsp:nvSpPr>
        <dsp:cNvPr id="0" name=""/>
        <dsp:cNvSpPr/>
      </dsp:nvSpPr>
      <dsp:spPr>
        <a:xfrm>
          <a:off x="3434694" y="1101041"/>
          <a:ext cx="836393" cy="836393"/>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1979CF3-73F9-49A6-BDDC-A74F60D48450}">
      <dsp:nvSpPr>
        <dsp:cNvPr id="0" name=""/>
        <dsp:cNvSpPr/>
      </dsp:nvSpPr>
      <dsp:spPr>
        <a:xfrm>
          <a:off x="3434694" y="2014907"/>
          <a:ext cx="2389695" cy="392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dirty="0"/>
            <a:t>Choose Recommendations to Adopt</a:t>
          </a:r>
        </a:p>
      </dsp:txBody>
      <dsp:txXfrm>
        <a:off x="3434694" y="2014907"/>
        <a:ext cx="2389695" cy="392059"/>
      </dsp:txXfrm>
    </dsp:sp>
    <dsp:sp modelId="{DBA2E1B6-6962-4F4E-9AE1-AB77F0D4547A}">
      <dsp:nvSpPr>
        <dsp:cNvPr id="0" name=""/>
        <dsp:cNvSpPr/>
      </dsp:nvSpPr>
      <dsp:spPr>
        <a:xfrm>
          <a:off x="3434694" y="2443001"/>
          <a:ext cx="2389695" cy="459743"/>
        </a:xfrm>
        <a:prstGeom prst="rect">
          <a:avLst/>
        </a:prstGeom>
        <a:noFill/>
        <a:ln>
          <a:noFill/>
        </a:ln>
        <a:effectLst/>
      </dsp:spPr>
      <dsp:style>
        <a:lnRef idx="0">
          <a:scrgbClr r="0" g="0" b="0"/>
        </a:lnRef>
        <a:fillRef idx="0">
          <a:scrgbClr r="0" g="0" b="0"/>
        </a:fillRef>
        <a:effectRef idx="0">
          <a:scrgbClr r="0" g="0" b="0"/>
        </a:effectRef>
        <a:fontRef idx="minor"/>
      </dsp:style>
    </dsp:sp>
    <dsp:sp modelId="{330EA587-0399-47D9-9C4C-2D4AA3EA4102}">
      <dsp:nvSpPr>
        <dsp:cNvPr id="0" name=""/>
        <dsp:cNvSpPr/>
      </dsp:nvSpPr>
      <dsp:spPr>
        <a:xfrm>
          <a:off x="6242586" y="1101041"/>
          <a:ext cx="836393" cy="836393"/>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820620E-0B81-497C-9F1B-7E503226B387}">
      <dsp:nvSpPr>
        <dsp:cNvPr id="0" name=""/>
        <dsp:cNvSpPr/>
      </dsp:nvSpPr>
      <dsp:spPr>
        <a:xfrm>
          <a:off x="6242586" y="2014907"/>
          <a:ext cx="2389695" cy="392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Policy Revision</a:t>
          </a:r>
        </a:p>
      </dsp:txBody>
      <dsp:txXfrm>
        <a:off x="6242586" y="2014907"/>
        <a:ext cx="2389695" cy="392059"/>
      </dsp:txXfrm>
    </dsp:sp>
    <dsp:sp modelId="{BDE6F055-362C-481D-AEBB-71BDFA7FA51C}">
      <dsp:nvSpPr>
        <dsp:cNvPr id="0" name=""/>
        <dsp:cNvSpPr/>
      </dsp:nvSpPr>
      <dsp:spPr>
        <a:xfrm>
          <a:off x="6242586" y="2443001"/>
          <a:ext cx="2389695" cy="459743"/>
        </a:xfrm>
        <a:prstGeom prst="rect">
          <a:avLst/>
        </a:prstGeom>
        <a:noFill/>
        <a:ln>
          <a:noFill/>
        </a:ln>
        <a:effectLst/>
      </dsp:spPr>
      <dsp:style>
        <a:lnRef idx="0">
          <a:scrgbClr r="0" g="0" b="0"/>
        </a:lnRef>
        <a:fillRef idx="0">
          <a:scrgbClr r="0" g="0" b="0"/>
        </a:fillRef>
        <a:effectRef idx="0">
          <a:scrgbClr r="0" g="0" b="0"/>
        </a:effectRef>
        <a:fontRef idx="minor"/>
      </dsp:style>
    </dsp:sp>
    <dsp:sp modelId="{8CC9DFBB-A720-40D0-9F7F-058E0ABEDAC1}">
      <dsp:nvSpPr>
        <dsp:cNvPr id="0" name=""/>
        <dsp:cNvSpPr/>
      </dsp:nvSpPr>
      <dsp:spPr>
        <a:xfrm>
          <a:off x="9050478" y="1101041"/>
          <a:ext cx="836393" cy="836393"/>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E69AA27-54DE-4DB0-886F-077C91B98624}">
      <dsp:nvSpPr>
        <dsp:cNvPr id="0" name=""/>
        <dsp:cNvSpPr/>
      </dsp:nvSpPr>
      <dsp:spPr>
        <a:xfrm>
          <a:off x="9050478" y="2014907"/>
          <a:ext cx="2389695" cy="392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Changes to Training and Testing</a:t>
          </a:r>
        </a:p>
      </dsp:txBody>
      <dsp:txXfrm>
        <a:off x="9050478" y="2014907"/>
        <a:ext cx="2389695" cy="392059"/>
      </dsp:txXfrm>
    </dsp:sp>
    <dsp:sp modelId="{DDB8FECD-8EE3-46E8-AA6D-BA910F2A0FA8}">
      <dsp:nvSpPr>
        <dsp:cNvPr id="0" name=""/>
        <dsp:cNvSpPr/>
      </dsp:nvSpPr>
      <dsp:spPr>
        <a:xfrm>
          <a:off x="9050478" y="2443001"/>
          <a:ext cx="2389695" cy="459743"/>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866786"/>
      </p:ext>
    </p:extLst>
  </p:cSld>
  <p:clrMap bg1="lt1" tx1="dk1" bg2="lt2" tx2="dk2" accent1="accent1" accent2="accent2" accent3="accent3" accent4="accent4" accent5="accent5" accent6="accent6" hlink="hlink" folHlink="folHlink"/>
  <p:notesStyle>
    <a:lvl1pPr marL="0" algn="l" defTabSz="457200" rtl="0" eaLnBrk="1" latinLnBrk="0" hangingPunct="1">
      <a:defRPr sz="600" kern="1200">
        <a:solidFill>
          <a:schemeClr val="tx1"/>
        </a:solidFill>
        <a:latin typeface="+mn-lt"/>
        <a:ea typeface="+mn-ea"/>
        <a:cs typeface="+mn-cs"/>
      </a:defRPr>
    </a:lvl1pPr>
    <a:lvl2pPr marL="228600" algn="l" defTabSz="457200" rtl="0" eaLnBrk="1" latinLnBrk="0" hangingPunct="1">
      <a:defRPr sz="600" kern="1200">
        <a:solidFill>
          <a:schemeClr val="tx1"/>
        </a:solidFill>
        <a:latin typeface="+mn-lt"/>
        <a:ea typeface="+mn-ea"/>
        <a:cs typeface="+mn-cs"/>
      </a:defRPr>
    </a:lvl2pPr>
    <a:lvl3pPr marL="457200" algn="l" defTabSz="457200" rtl="0" eaLnBrk="1" latinLnBrk="0" hangingPunct="1">
      <a:defRPr sz="600" kern="1200">
        <a:solidFill>
          <a:schemeClr val="tx1"/>
        </a:solidFill>
        <a:latin typeface="+mn-lt"/>
        <a:ea typeface="+mn-ea"/>
        <a:cs typeface="+mn-cs"/>
      </a:defRPr>
    </a:lvl3pPr>
    <a:lvl4pPr marL="685800" algn="l" defTabSz="457200" rtl="0" eaLnBrk="1" latinLnBrk="0" hangingPunct="1">
      <a:defRPr sz="600" kern="1200">
        <a:solidFill>
          <a:schemeClr val="tx1"/>
        </a:solidFill>
        <a:latin typeface="+mn-lt"/>
        <a:ea typeface="+mn-ea"/>
        <a:cs typeface="+mn-cs"/>
      </a:defRPr>
    </a:lvl4pPr>
    <a:lvl5pPr marL="914400" algn="l" defTabSz="457200" rtl="0" eaLnBrk="1" latinLnBrk="0" hangingPunct="1">
      <a:defRPr sz="600" kern="1200">
        <a:solidFill>
          <a:schemeClr val="tx1"/>
        </a:solidFill>
        <a:latin typeface="+mn-lt"/>
        <a:ea typeface="+mn-ea"/>
        <a:cs typeface="+mn-cs"/>
      </a:defRPr>
    </a:lvl5pPr>
    <a:lvl6pPr marL="1143000" algn="l" defTabSz="457200" rtl="0" eaLnBrk="1" latinLnBrk="0" hangingPunct="1">
      <a:defRPr sz="600" kern="1200">
        <a:solidFill>
          <a:schemeClr val="tx1"/>
        </a:solidFill>
        <a:latin typeface="+mn-lt"/>
        <a:ea typeface="+mn-ea"/>
        <a:cs typeface="+mn-cs"/>
      </a:defRPr>
    </a:lvl6pPr>
    <a:lvl7pPr marL="1371600" algn="l" defTabSz="457200" rtl="0" eaLnBrk="1" latinLnBrk="0" hangingPunct="1">
      <a:defRPr sz="600" kern="1200">
        <a:solidFill>
          <a:schemeClr val="tx1"/>
        </a:solidFill>
        <a:latin typeface="+mn-lt"/>
        <a:ea typeface="+mn-ea"/>
        <a:cs typeface="+mn-cs"/>
      </a:defRPr>
    </a:lvl7pPr>
    <a:lvl8pPr marL="1600200" algn="l" defTabSz="457200" rtl="0" eaLnBrk="1" latinLnBrk="0" hangingPunct="1">
      <a:defRPr sz="600" kern="1200">
        <a:solidFill>
          <a:schemeClr val="tx1"/>
        </a:solidFill>
        <a:latin typeface="+mn-lt"/>
        <a:ea typeface="+mn-ea"/>
        <a:cs typeface="+mn-cs"/>
      </a:defRPr>
    </a:lvl8pPr>
    <a:lvl9pPr marL="1828800" algn="l" defTabSz="457200" rtl="0" eaLnBrk="1" latinLnBrk="0" hangingPunct="1">
      <a:defRPr sz="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345BDC-9C83-45F8-BAC3-8079D70F8A0C}"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BCDB6-AFF6-4735-B09B-7C6306B4CE2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Freeform: Shape 9">
            <a:extLst>
              <a:ext uri="{FF2B5EF4-FFF2-40B4-BE49-F238E27FC236}">
                <a16:creationId xmlns:a16="http://schemas.microsoft.com/office/drawing/2014/main" id="{5380EA9B-CCFF-4696-A58F-CE4584A73270}"/>
              </a:ext>
            </a:extLst>
          </p:cNvPr>
          <p:cNvSpPr/>
          <p:nvPr userDrawn="1"/>
        </p:nvSpPr>
        <p:spPr>
          <a:xfrm>
            <a:off x="1600201" y="1153228"/>
            <a:ext cx="9191625" cy="5704772"/>
          </a:xfrm>
          <a:custGeom>
            <a:avLst/>
            <a:gdLst>
              <a:gd name="connsiteX0" fmla="*/ 4595813 w 9191625"/>
              <a:gd name="connsiteY0" fmla="*/ 0 h 5704772"/>
              <a:gd name="connsiteX1" fmla="*/ 9191625 w 9191625"/>
              <a:gd name="connsiteY1" fmla="*/ 4592108 h 5704772"/>
              <a:gd name="connsiteX2" fmla="*/ 9191625 w 9191625"/>
              <a:gd name="connsiteY2" fmla="*/ 5704772 h 5704772"/>
              <a:gd name="connsiteX3" fmla="*/ 0 w 9191625"/>
              <a:gd name="connsiteY3" fmla="*/ 5704772 h 5704772"/>
              <a:gd name="connsiteX4" fmla="*/ 0 w 9191625"/>
              <a:gd name="connsiteY4" fmla="*/ 4592108 h 5704772"/>
              <a:gd name="connsiteX5" fmla="*/ 4595813 w 9191625"/>
              <a:gd name="connsiteY5" fmla="*/ 0 h 570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1625" h="5704772">
                <a:moveTo>
                  <a:pt x="4595813" y="0"/>
                </a:moveTo>
                <a:cubicBezTo>
                  <a:pt x="7133987" y="0"/>
                  <a:pt x="9191625" y="2055957"/>
                  <a:pt x="9191625" y="4592108"/>
                </a:cubicBezTo>
                <a:lnTo>
                  <a:pt x="9191625" y="5704772"/>
                </a:lnTo>
                <a:lnTo>
                  <a:pt x="0" y="5704772"/>
                </a:lnTo>
                <a:lnTo>
                  <a:pt x="0" y="4592108"/>
                </a:lnTo>
                <a:cubicBezTo>
                  <a:pt x="0" y="2055957"/>
                  <a:pt x="2057614" y="0"/>
                  <a:pt x="4595813" y="0"/>
                </a:cubicBezTo>
                <a:close/>
              </a:path>
            </a:pathLst>
          </a:custGeom>
          <a:solidFill>
            <a:schemeClr val="accent6"/>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FBDD1899-4FD5-4B24-8640-A7C1ADFABA3D}"/>
              </a:ext>
            </a:extLst>
          </p:cNvPr>
          <p:cNvSpPr/>
          <p:nvPr userDrawn="1"/>
        </p:nvSpPr>
        <p:spPr>
          <a:xfrm>
            <a:off x="2795588" y="0"/>
            <a:ext cx="6803142" cy="5396474"/>
          </a:xfrm>
          <a:custGeom>
            <a:avLst/>
            <a:gdLst>
              <a:gd name="connsiteX0" fmla="*/ 0 w 6803142"/>
              <a:gd name="connsiteY0" fmla="*/ 0 h 5396474"/>
              <a:gd name="connsiteX1" fmla="*/ 6803142 w 6803142"/>
              <a:gd name="connsiteY1" fmla="*/ 0 h 5396474"/>
              <a:gd name="connsiteX2" fmla="*/ 6803142 w 6803142"/>
              <a:gd name="connsiteY2" fmla="*/ 1997094 h 5396474"/>
              <a:gd name="connsiteX3" fmla="*/ 3401576 w 6803142"/>
              <a:gd name="connsiteY3" fmla="*/ 5396474 h 5396474"/>
              <a:gd name="connsiteX4" fmla="*/ 0 w 6803142"/>
              <a:gd name="connsiteY4" fmla="*/ 1997094 h 5396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3142" h="5396474">
                <a:moveTo>
                  <a:pt x="0" y="0"/>
                </a:moveTo>
                <a:lnTo>
                  <a:pt x="6803142" y="0"/>
                </a:lnTo>
                <a:lnTo>
                  <a:pt x="6803142" y="1997094"/>
                </a:lnTo>
                <a:cubicBezTo>
                  <a:pt x="6803142" y="3874511"/>
                  <a:pt x="5280228" y="5396474"/>
                  <a:pt x="3401576" y="5396474"/>
                </a:cubicBezTo>
                <a:cubicBezTo>
                  <a:pt x="1522938" y="5396474"/>
                  <a:pt x="0" y="3874511"/>
                  <a:pt x="0" y="1997094"/>
                </a:cubicBezTo>
                <a:close/>
              </a:path>
            </a:pathLst>
          </a:custGeom>
          <a:solidFill>
            <a:schemeClr val="bg1">
              <a:alpha val="99000"/>
            </a:schemeClr>
          </a:solidFill>
          <a:ln w="47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3567501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345BDC-9C83-45F8-BAC3-8079D70F8A0C}" type="datetimeFigureOut">
              <a:rPr lang="en-US" smtClean="0"/>
              <a:t>11/2/2022</a:t>
            </a:fld>
            <a:endParaRPr lang="en-US"/>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171917025"/>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345BDC-9C83-45F8-BAC3-8079D70F8A0C}" type="datetimeFigureOut">
              <a:rPr lang="en-US" smtClean="0"/>
              <a:t>11/2/2022</a:t>
            </a:fld>
            <a:endParaRPr lang="en-US"/>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072227612"/>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923D9E-9381-3D11-B31A-1BF5C97F35B0}"/>
              </a:ext>
            </a:extLst>
          </p:cNvPr>
          <p:cNvGrpSpPr/>
          <p:nvPr userDrawn="1"/>
        </p:nvGrpSpPr>
        <p:grpSpPr>
          <a:xfrm>
            <a:off x="6452303" y="3405019"/>
            <a:ext cx="5739697" cy="3467971"/>
            <a:chOff x="5009037" y="2525712"/>
            <a:chExt cx="7170193" cy="4332288"/>
          </a:xfrm>
        </p:grpSpPr>
        <p:sp>
          <p:nvSpPr>
            <p:cNvPr id="7" name="Freeform 7">
              <a:extLst>
                <a:ext uri="{FF2B5EF4-FFF2-40B4-BE49-F238E27FC236}">
                  <a16:creationId xmlns:a16="http://schemas.microsoft.com/office/drawing/2014/main" id="{89E777D0-3240-08CE-6B6C-B33B910B8490}"/>
                </a:ext>
              </a:extLst>
            </p:cNvPr>
            <p:cNvSpPr>
              <a:spLocks/>
            </p:cNvSpPr>
            <p:nvPr/>
          </p:nvSpPr>
          <p:spPr bwMode="auto">
            <a:xfrm>
              <a:off x="5009037" y="25257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8" name="Freeform 6">
              <a:extLst>
                <a:ext uri="{FF2B5EF4-FFF2-40B4-BE49-F238E27FC236}">
                  <a16:creationId xmlns:a16="http://schemas.microsoft.com/office/drawing/2014/main" id="{EFEA81A2-6893-518C-6AF3-37C987789C86}"/>
                </a:ext>
              </a:extLst>
            </p:cNvPr>
            <p:cNvSpPr>
              <a:spLocks/>
            </p:cNvSpPr>
            <p:nvPr/>
          </p:nvSpPr>
          <p:spPr bwMode="auto">
            <a:xfrm>
              <a:off x="8589536" y="2525712"/>
              <a:ext cx="3589694"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grpSp>
        <p:nvGrpSpPr>
          <p:cNvPr id="9" name="Group 8">
            <a:extLst>
              <a:ext uri="{FF2B5EF4-FFF2-40B4-BE49-F238E27FC236}">
                <a16:creationId xmlns:a16="http://schemas.microsoft.com/office/drawing/2014/main" id="{0F297964-0B81-31DC-6D6D-1414832238B1}"/>
              </a:ext>
            </a:extLst>
          </p:cNvPr>
          <p:cNvGrpSpPr/>
          <p:nvPr userDrawn="1"/>
        </p:nvGrpSpPr>
        <p:grpSpPr>
          <a:xfrm flipH="1" flipV="1">
            <a:off x="6465610" y="0"/>
            <a:ext cx="5739697" cy="3467971"/>
            <a:chOff x="5183405" y="2678112"/>
            <a:chExt cx="7170193" cy="4332288"/>
          </a:xfrm>
        </p:grpSpPr>
        <p:sp>
          <p:nvSpPr>
            <p:cNvPr id="10" name="Freeform 7">
              <a:extLst>
                <a:ext uri="{FF2B5EF4-FFF2-40B4-BE49-F238E27FC236}">
                  <a16:creationId xmlns:a16="http://schemas.microsoft.com/office/drawing/2014/main" id="{CE4FDB43-7466-4B74-330E-836DA9504C90}"/>
                </a:ext>
              </a:extLst>
            </p:cNvPr>
            <p:cNvSpPr>
              <a:spLocks/>
            </p:cNvSpPr>
            <p:nvPr/>
          </p:nvSpPr>
          <p:spPr bwMode="auto">
            <a:xfrm>
              <a:off x="5183405" y="26781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4"/>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11" name="Freeform 6">
              <a:extLst>
                <a:ext uri="{FF2B5EF4-FFF2-40B4-BE49-F238E27FC236}">
                  <a16:creationId xmlns:a16="http://schemas.microsoft.com/office/drawing/2014/main" id="{2EA39DB9-F1B4-F4E9-CF4D-717B0CD747DA}"/>
                </a:ext>
              </a:extLst>
            </p:cNvPr>
            <p:cNvSpPr>
              <a:spLocks/>
            </p:cNvSpPr>
            <p:nvPr/>
          </p:nvSpPr>
          <p:spPr bwMode="auto">
            <a:xfrm>
              <a:off x="8763903" y="2678112"/>
              <a:ext cx="3589695"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sp>
        <p:nvSpPr>
          <p:cNvPr id="14" name="Image 2" descr="preencoded.png">
            <a:extLst>
              <a:ext uri="{FF2B5EF4-FFF2-40B4-BE49-F238E27FC236}">
                <a16:creationId xmlns:a16="http://schemas.microsoft.com/office/drawing/2014/main" id="{EFFAEAD9-58A9-096B-C6D0-58F7AD08EB20}"/>
              </a:ext>
            </a:extLst>
          </p:cNvPr>
          <p:cNvSpPr/>
          <p:nvPr/>
        </p:nvSpPr>
        <p:spPr>
          <a:xfrm>
            <a:off x="7642518" y="4577658"/>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noAutofit/>
          </a:bodyPr>
          <a:lstStyle/>
          <a:p>
            <a:endParaRPr lang="en-US" dirty="0"/>
          </a:p>
        </p:txBody>
      </p:sp>
      <p:sp>
        <p:nvSpPr>
          <p:cNvPr id="2" name="Title 1">
            <a:extLst>
              <a:ext uri="{FF2B5EF4-FFF2-40B4-BE49-F238E27FC236}">
                <a16:creationId xmlns:a16="http://schemas.microsoft.com/office/drawing/2014/main" id="{9A1CFBBA-B680-A6A7-3C4B-5FEAC4253283}"/>
              </a:ext>
            </a:extLst>
          </p:cNvPr>
          <p:cNvSpPr>
            <a:spLocks noGrp="1"/>
          </p:cNvSpPr>
          <p:nvPr>
            <p:ph type="title"/>
          </p:nvPr>
        </p:nvSpPr>
        <p:spPr>
          <a:xfrm>
            <a:off x="1499616" y="1901952"/>
            <a:ext cx="5693664" cy="768096"/>
          </a:xfrm>
        </p:spPr>
        <p:txBody>
          <a:bodyPr>
            <a:noAutofit/>
          </a:bodyPr>
          <a:lstStyle>
            <a:lvl1pPr algn="l">
              <a:lnSpc>
                <a:spcPct val="100000"/>
              </a:lnSpc>
              <a:defRPr/>
            </a:lvl1pPr>
          </a:lstStyle>
          <a:p>
            <a:r>
              <a:rPr lang="en-US"/>
              <a:t>Click to edit Master title style</a:t>
            </a:r>
            <a:endParaRPr lang="en-US" dirty="0"/>
          </a:p>
        </p:txBody>
      </p:sp>
      <p:sp>
        <p:nvSpPr>
          <p:cNvPr id="13" name="Content Placeholder 2">
            <a:extLst>
              <a:ext uri="{FF2B5EF4-FFF2-40B4-BE49-F238E27FC236}">
                <a16:creationId xmlns:a16="http://schemas.microsoft.com/office/drawing/2014/main" id="{72386C43-DD10-E892-08AD-D6F4AE9617DD}"/>
              </a:ext>
            </a:extLst>
          </p:cNvPr>
          <p:cNvSpPr>
            <a:spLocks noGrp="1"/>
          </p:cNvSpPr>
          <p:nvPr>
            <p:ph idx="1"/>
          </p:nvPr>
        </p:nvSpPr>
        <p:spPr>
          <a:xfrm>
            <a:off x="1499616" y="2770632"/>
            <a:ext cx="5693664" cy="3122168"/>
          </a:xfrm>
        </p:spPr>
        <p:txBody>
          <a:bodyPr>
            <a:noAutofit/>
          </a:bodyPr>
          <a:lstStyle>
            <a:lvl1pPr marL="0" indent="0">
              <a:lnSpc>
                <a:spcPct val="150000"/>
              </a:lnSpc>
              <a:spcBef>
                <a:spcPts val="0"/>
              </a:spcBef>
              <a:buNone/>
              <a:defRPr sz="2400"/>
            </a:lvl1pPr>
            <a:lvl2pPr marL="347472">
              <a:lnSpc>
                <a:spcPct val="150000"/>
              </a:lnSpc>
              <a:spcBef>
                <a:spcPts val="0"/>
              </a:spcBef>
              <a:defRPr sz="2000"/>
            </a:lvl2pPr>
            <a:lvl3pPr marL="685800">
              <a:lnSpc>
                <a:spcPct val="150000"/>
              </a:lnSpc>
              <a:spcBef>
                <a:spcPts val="0"/>
              </a:spcBef>
              <a:defRPr sz="18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063378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26B5661-F583-FA44-8353-161B862E69B1}"/>
              </a:ext>
            </a:extLst>
          </p:cNvPr>
          <p:cNvSpPr>
            <a:spLocks noGrp="1"/>
          </p:cNvSpPr>
          <p:nvPr>
            <p:ph type="title"/>
          </p:nvPr>
        </p:nvSpPr>
        <p:spPr>
          <a:xfrm>
            <a:off x="3986784" y="1243584"/>
            <a:ext cx="8165592" cy="768096"/>
          </a:xfrm>
        </p:spPr>
        <p:txBody>
          <a:bodyPr>
            <a:noAutofit/>
          </a:bodyPr>
          <a:lstStyle>
            <a:lvl1pPr algn="l">
              <a:lnSpc>
                <a:spcPct val="100000"/>
              </a:lnSpc>
              <a:defRPr/>
            </a:lvl1pPr>
          </a:lstStyle>
          <a:p>
            <a:r>
              <a:rPr lang="en-US"/>
              <a:t>Click to edit Master title style</a:t>
            </a:r>
            <a:endParaRPr lang="en-US" dirty="0"/>
          </a:p>
        </p:txBody>
      </p:sp>
      <p:sp>
        <p:nvSpPr>
          <p:cNvPr id="11" name="Image 0" descr="preencoded.png">
            <a:extLst>
              <a:ext uri="{FF2B5EF4-FFF2-40B4-BE49-F238E27FC236}">
                <a16:creationId xmlns:a16="http://schemas.microsoft.com/office/drawing/2014/main" id="{CD2D664E-6702-6607-A37E-2E996144917C}"/>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3" name="Image 1" descr="preencoded.png">
            <a:extLst>
              <a:ext uri="{FF2B5EF4-FFF2-40B4-BE49-F238E27FC236}">
                <a16:creationId xmlns:a16="http://schemas.microsoft.com/office/drawing/2014/main" id="{951C5737-DF7E-D671-AC74-9E488335BCA2}"/>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39" name="Freeform: Shape 38">
            <a:extLst>
              <a:ext uri="{FF2B5EF4-FFF2-40B4-BE49-F238E27FC236}">
                <a16:creationId xmlns:a16="http://schemas.microsoft.com/office/drawing/2014/main" id="{F232A1E1-DD38-15EA-6CA1-A84950EC43F0}"/>
              </a:ext>
            </a:extLst>
          </p:cNvPr>
          <p:cNvSpPr/>
          <p:nvPr/>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7" name="Image 5" descr="preencoded.png">
            <a:extLst>
              <a:ext uri="{FF2B5EF4-FFF2-40B4-BE49-F238E27FC236}">
                <a16:creationId xmlns:a16="http://schemas.microsoft.com/office/drawing/2014/main" id="{B9036D42-A06F-E6EE-BB91-8BAF045198BE}"/>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9" name="Image 6" descr="preencoded.png">
            <a:extLst>
              <a:ext uri="{FF2B5EF4-FFF2-40B4-BE49-F238E27FC236}">
                <a16:creationId xmlns:a16="http://schemas.microsoft.com/office/drawing/2014/main" id="{86E0540C-3355-A50D-AC61-047B54B70C64}"/>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3" name="Text Placeholder 2"/>
          <p:cNvSpPr>
            <a:spLocks noGrp="1"/>
          </p:cNvSpPr>
          <p:nvPr>
            <p:ph type="body" idx="1"/>
          </p:nvPr>
        </p:nvSpPr>
        <p:spPr>
          <a:xfrm>
            <a:off x="3977640" y="2330704"/>
            <a:ext cx="3822192" cy="411480"/>
          </a:xfrm>
        </p:spPr>
        <p:txBody>
          <a:bodyPr anchor="t">
            <a:noAutofit/>
          </a:bodyPr>
          <a:lstStyle>
            <a:lvl1pPr marL="0" indent="0">
              <a:spcBef>
                <a:spcPts val="0"/>
              </a:spcBef>
              <a:buNone/>
              <a:defRPr sz="1800" b="1" cap="all" baseline="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85032" y="2877312"/>
            <a:ext cx="3741928" cy="3684588"/>
          </a:xfrm>
        </p:spPr>
        <p:txBody>
          <a:bodyPr lIns="45720" rIns="45720" bIns="45720">
            <a:noAutofit/>
          </a:bodyPr>
          <a:lstStyle>
            <a:lvl1pPr>
              <a:defRPr sz="1500"/>
            </a:lvl1pPr>
            <a:lvl2pPr>
              <a:defRPr sz="13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8046720" y="2330704"/>
            <a:ext cx="3822192" cy="411480"/>
          </a:xfrm>
        </p:spPr>
        <p:txBody>
          <a:bodyPr anchor="t">
            <a:noAutofit/>
          </a:bodyPr>
          <a:lstStyle>
            <a:lvl1pPr marL="0" indent="0">
              <a:spcBef>
                <a:spcPts val="0"/>
              </a:spcBef>
              <a:buNone/>
              <a:defRPr sz="1800" b="1" cap="all" baseline="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754112" y="2877312"/>
            <a:ext cx="3741928" cy="3684588"/>
          </a:xfrm>
        </p:spPr>
        <p:txBody>
          <a:bodyPr lIns="45720" rIns="45720" bIns="45720">
            <a:noAutofit/>
          </a:bodyPr>
          <a:lstStyle>
            <a:lvl1pPr>
              <a:defRPr sz="1500"/>
            </a:lvl1pPr>
            <a:lvl2pPr>
              <a:defRPr sz="13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noAutofit/>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71031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9" name="Image 0" descr="preencoded.png">
            <a:extLst>
              <a:ext uri="{FF2B5EF4-FFF2-40B4-BE49-F238E27FC236}">
                <a16:creationId xmlns:a16="http://schemas.microsoft.com/office/drawing/2014/main" id="{8D5D10FF-3DE5-39CA-FA9A-29A09DC47BFC}"/>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1" name="Image 1" descr="preencoded.png">
            <a:extLst>
              <a:ext uri="{FF2B5EF4-FFF2-40B4-BE49-F238E27FC236}">
                <a16:creationId xmlns:a16="http://schemas.microsoft.com/office/drawing/2014/main" id="{BFA89E6A-8342-AE30-45E0-BC1DFE3276CC}"/>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13" name="Freeform: Shape 12">
            <a:extLst>
              <a:ext uri="{FF2B5EF4-FFF2-40B4-BE49-F238E27FC236}">
                <a16:creationId xmlns:a16="http://schemas.microsoft.com/office/drawing/2014/main" id="{A08309FA-889A-E2F2-1EDA-F872245F5FDF}"/>
              </a:ext>
            </a:extLst>
          </p:cNvPr>
          <p:cNvSpPr/>
          <p:nvPr userDrawn="1"/>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5" name="Image 5" descr="preencoded.png">
            <a:extLst>
              <a:ext uri="{FF2B5EF4-FFF2-40B4-BE49-F238E27FC236}">
                <a16:creationId xmlns:a16="http://schemas.microsoft.com/office/drawing/2014/main" id="{D9D7EB49-4BC9-040F-C4CC-5771C5FB312B}"/>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7" name="Image 6" descr="preencoded.png">
            <a:extLst>
              <a:ext uri="{FF2B5EF4-FFF2-40B4-BE49-F238E27FC236}">
                <a16:creationId xmlns:a16="http://schemas.microsoft.com/office/drawing/2014/main" id="{3CE04498-C285-EFB8-340C-1A064078152B}"/>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
        <p:nvSpPr>
          <p:cNvPr id="18" name="Title 19">
            <a:extLst>
              <a:ext uri="{FF2B5EF4-FFF2-40B4-BE49-F238E27FC236}">
                <a16:creationId xmlns:a16="http://schemas.microsoft.com/office/drawing/2014/main" id="{9CBE0ADC-7FA0-F7E3-96EF-BBACB6A9076E}"/>
              </a:ext>
            </a:extLst>
          </p:cNvPr>
          <p:cNvSpPr>
            <a:spLocks noGrp="1"/>
          </p:cNvSpPr>
          <p:nvPr>
            <p:ph type="title"/>
          </p:nvPr>
        </p:nvSpPr>
        <p:spPr>
          <a:xfrm>
            <a:off x="3986784" y="1243584"/>
            <a:ext cx="8165592" cy="768096"/>
          </a:xfrm>
        </p:spPr>
        <p:txBody>
          <a:bodyPr>
            <a:noAutofit/>
          </a:bodyPr>
          <a:lstStyle>
            <a:lvl1pPr algn="l">
              <a:lnSpc>
                <a:spcPct val="100000"/>
              </a:lnSpc>
              <a:defRPr/>
            </a:lvl1pPr>
          </a:lstStyle>
          <a:p>
            <a:r>
              <a:rPr lang="en-US"/>
              <a:t>Click to edit Master title style</a:t>
            </a:r>
            <a:endParaRPr lang="en-US" dirty="0"/>
          </a:p>
        </p:txBody>
      </p:sp>
      <p:sp>
        <p:nvSpPr>
          <p:cNvPr id="19" name="Content Placeholder 3">
            <a:extLst>
              <a:ext uri="{FF2B5EF4-FFF2-40B4-BE49-F238E27FC236}">
                <a16:creationId xmlns:a16="http://schemas.microsoft.com/office/drawing/2014/main" id="{0F9C0517-D83A-CC55-35B8-B2F990C96D30}"/>
              </a:ext>
            </a:extLst>
          </p:cNvPr>
          <p:cNvSpPr>
            <a:spLocks noGrp="1"/>
          </p:cNvSpPr>
          <p:nvPr>
            <p:ph sz="half" idx="2"/>
          </p:nvPr>
        </p:nvSpPr>
        <p:spPr>
          <a:xfrm>
            <a:off x="3685032" y="2255520"/>
            <a:ext cx="3741928" cy="4306380"/>
          </a:xfrm>
        </p:spPr>
        <p:txBody>
          <a:bodyPr lIns="45720" rIns="45720" bIns="45720">
            <a:noAutofit/>
          </a:bodyPr>
          <a:lstStyle>
            <a:lvl1pPr>
              <a:defRPr sz="1500"/>
            </a:lvl1pPr>
            <a:lvl2pPr>
              <a:defRPr sz="13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Content Placeholder 5">
            <a:extLst>
              <a:ext uri="{FF2B5EF4-FFF2-40B4-BE49-F238E27FC236}">
                <a16:creationId xmlns:a16="http://schemas.microsoft.com/office/drawing/2014/main" id="{CF8BFBBE-0EAE-B647-2648-A5FB0094BF6B}"/>
              </a:ext>
            </a:extLst>
          </p:cNvPr>
          <p:cNvSpPr>
            <a:spLocks noGrp="1"/>
          </p:cNvSpPr>
          <p:nvPr>
            <p:ph sz="quarter" idx="4"/>
          </p:nvPr>
        </p:nvSpPr>
        <p:spPr>
          <a:xfrm>
            <a:off x="7754112" y="2255520"/>
            <a:ext cx="3741928" cy="4306380"/>
          </a:xfrm>
        </p:spPr>
        <p:txBody>
          <a:bodyPr lIns="45720" rIns="45720" bIns="45720">
            <a:noAutofit/>
          </a:bodyPr>
          <a:lstStyle>
            <a:lvl1pPr>
              <a:defRPr sz="1500"/>
            </a:lvl1pPr>
            <a:lvl2pPr>
              <a:defRPr sz="13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50832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345BDC-9C83-45F8-BAC3-8079D70F8A0C}" type="datetimeFigureOut">
              <a:rPr lang="en-US" smtClean="0"/>
              <a:t>11/2/2022</a:t>
            </a:fld>
            <a:endParaRPr lang="en-US"/>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06945087"/>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345BDC-9C83-45F8-BAC3-8079D70F8A0C}"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BCDB6-AFF6-4735-B09B-7C6306B4CE2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Freeform: Shape 9">
            <a:extLst>
              <a:ext uri="{FF2B5EF4-FFF2-40B4-BE49-F238E27FC236}">
                <a16:creationId xmlns:a16="http://schemas.microsoft.com/office/drawing/2014/main" id="{838B4A43-DEF5-4F10-AFE6-413FAC35A580}"/>
              </a:ext>
            </a:extLst>
          </p:cNvPr>
          <p:cNvSpPr/>
          <p:nvPr userDrawn="1"/>
        </p:nvSpPr>
        <p:spPr>
          <a:xfrm>
            <a:off x="2062836" y="686475"/>
            <a:ext cx="7774629" cy="6193018"/>
          </a:xfrm>
          <a:custGeom>
            <a:avLst/>
            <a:gdLst>
              <a:gd name="connsiteX0" fmla="*/ 3887320 w 7774629"/>
              <a:gd name="connsiteY0" fmla="*/ 0 h 6193018"/>
              <a:gd name="connsiteX1" fmla="*/ 7774629 w 7774629"/>
              <a:gd name="connsiteY1" fmla="*/ 3884811 h 6193018"/>
              <a:gd name="connsiteX2" fmla="*/ 7774629 w 7774629"/>
              <a:gd name="connsiteY2" fmla="*/ 6193018 h 6193018"/>
              <a:gd name="connsiteX3" fmla="*/ 0 w 7774629"/>
              <a:gd name="connsiteY3" fmla="*/ 6193018 h 6193018"/>
              <a:gd name="connsiteX4" fmla="*/ 0 w 7774629"/>
              <a:gd name="connsiteY4" fmla="*/ 3884811 h 6193018"/>
              <a:gd name="connsiteX5" fmla="*/ 3887320 w 7774629"/>
              <a:gd name="connsiteY5" fmla="*/ 0 h 619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74629" h="6193018">
                <a:moveTo>
                  <a:pt x="3887320" y="0"/>
                </a:moveTo>
                <a:cubicBezTo>
                  <a:pt x="6034243" y="0"/>
                  <a:pt x="7774629" y="1739299"/>
                  <a:pt x="7774629" y="3884811"/>
                </a:cubicBezTo>
                <a:lnTo>
                  <a:pt x="7774629" y="6193018"/>
                </a:lnTo>
                <a:lnTo>
                  <a:pt x="0" y="6193018"/>
                </a:lnTo>
                <a:lnTo>
                  <a:pt x="0" y="3884811"/>
                </a:lnTo>
                <a:cubicBezTo>
                  <a:pt x="0" y="1739299"/>
                  <a:pt x="1740414" y="0"/>
                  <a:pt x="3887320" y="0"/>
                </a:cubicBezTo>
                <a:close/>
              </a:path>
            </a:pathLst>
          </a:custGeom>
          <a:solidFill>
            <a:schemeClr val="accent2">
              <a:lumMod val="20000"/>
              <a:lumOff val="80000"/>
              <a:alpha val="99000"/>
            </a:schemeClr>
          </a:solidFill>
          <a:ln w="543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C8793A69-0400-4145-A790-789AFF1F3BBE}"/>
              </a:ext>
            </a:extLst>
          </p:cNvPr>
          <p:cNvSpPr/>
          <p:nvPr userDrawn="1"/>
        </p:nvSpPr>
        <p:spPr>
          <a:xfrm>
            <a:off x="7610252" y="1"/>
            <a:ext cx="2273668" cy="3147998"/>
          </a:xfrm>
          <a:custGeom>
            <a:avLst/>
            <a:gdLst>
              <a:gd name="connsiteX0" fmla="*/ 183295 w 2273668"/>
              <a:gd name="connsiteY0" fmla="*/ 0 h 3147998"/>
              <a:gd name="connsiteX1" fmla="*/ 2273668 w 2273668"/>
              <a:gd name="connsiteY1" fmla="*/ 0 h 3147998"/>
              <a:gd name="connsiteX2" fmla="*/ 2273668 w 2273668"/>
              <a:gd name="connsiteY2" fmla="*/ 3147998 h 3147998"/>
              <a:gd name="connsiteX3" fmla="*/ 2096300 w 2273668"/>
              <a:gd name="connsiteY3" fmla="*/ 3147998 h 3147998"/>
              <a:gd name="connsiteX4" fmla="*/ 2033714 w 2273668"/>
              <a:gd name="connsiteY4" fmla="*/ 3144814 h 3147998"/>
              <a:gd name="connsiteX5" fmla="*/ 0 w 2273668"/>
              <a:gd name="connsiteY5" fmla="*/ 886966 h 3147998"/>
              <a:gd name="connsiteX6" fmla="*/ 178732 w 2273668"/>
              <a:gd name="connsiteY6" fmla="*/ 9417 h 314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73668" h="3147998">
                <a:moveTo>
                  <a:pt x="183295" y="0"/>
                </a:moveTo>
                <a:lnTo>
                  <a:pt x="2273668" y="0"/>
                </a:lnTo>
                <a:lnTo>
                  <a:pt x="2273668" y="3147998"/>
                </a:lnTo>
                <a:lnTo>
                  <a:pt x="2096300" y="3147998"/>
                </a:lnTo>
                <a:lnTo>
                  <a:pt x="2033714" y="3144814"/>
                </a:lnTo>
                <a:cubicBezTo>
                  <a:pt x="895944" y="3028420"/>
                  <a:pt x="0" y="2060597"/>
                  <a:pt x="0" y="886966"/>
                </a:cubicBezTo>
                <a:cubicBezTo>
                  <a:pt x="0" y="576250"/>
                  <a:pt x="63712" y="279606"/>
                  <a:pt x="178732" y="9417"/>
                </a:cubicBez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E7557E1E-3CE3-44BC-9D77-0AA2E5834760}"/>
              </a:ext>
            </a:extLst>
          </p:cNvPr>
          <p:cNvSpPr/>
          <p:nvPr userDrawn="1"/>
        </p:nvSpPr>
        <p:spPr>
          <a:xfrm>
            <a:off x="9883919" y="2"/>
            <a:ext cx="2254928" cy="3141557"/>
          </a:xfrm>
          <a:custGeom>
            <a:avLst/>
            <a:gdLst>
              <a:gd name="connsiteX0" fmla="*/ 0 w 2254928"/>
              <a:gd name="connsiteY0" fmla="*/ 0 h 3141557"/>
              <a:gd name="connsiteX1" fmla="*/ 2080472 w 2254928"/>
              <a:gd name="connsiteY1" fmla="*/ 0 h 3141557"/>
              <a:gd name="connsiteX2" fmla="*/ 2154269 w 2254928"/>
              <a:gd name="connsiteY2" fmla="*/ 202607 h 3141557"/>
              <a:gd name="connsiteX3" fmla="*/ 2254928 w 2254928"/>
              <a:gd name="connsiteY3" fmla="*/ 871976 h 3141557"/>
              <a:gd name="connsiteX4" fmla="*/ 231934 w 2254928"/>
              <a:gd name="connsiteY4" fmla="*/ 3128339 h 3141557"/>
              <a:gd name="connsiteX5" fmla="*/ 19 w 2254928"/>
              <a:gd name="connsiteY5" fmla="*/ 3141557 h 3141557"/>
              <a:gd name="connsiteX6" fmla="*/ 0 w 2254928"/>
              <a:gd name="connsiteY6" fmla="*/ 3141557 h 3141557"/>
              <a:gd name="connsiteX7" fmla="*/ 0 w 2254928"/>
              <a:gd name="connsiteY7" fmla="*/ 2729990 h 3141557"/>
              <a:gd name="connsiteX8" fmla="*/ 0 w 2254928"/>
              <a:gd name="connsiteY8" fmla="*/ 2344136 h 3141557"/>
              <a:gd name="connsiteX9" fmla="*/ 0 w 2254928"/>
              <a:gd name="connsiteY9" fmla="*/ 1983167 h 3141557"/>
              <a:gd name="connsiteX10" fmla="*/ 0 w 2254928"/>
              <a:gd name="connsiteY10" fmla="*/ 1646252 h 3141557"/>
              <a:gd name="connsiteX11" fmla="*/ 0 w 2254928"/>
              <a:gd name="connsiteY11" fmla="*/ 1332565 h 3141557"/>
              <a:gd name="connsiteX12" fmla="*/ 0 w 2254928"/>
              <a:gd name="connsiteY12" fmla="*/ 1041273 h 3141557"/>
              <a:gd name="connsiteX13" fmla="*/ 0 w 2254928"/>
              <a:gd name="connsiteY13" fmla="*/ 771549 h 3141557"/>
              <a:gd name="connsiteX14" fmla="*/ 0 w 2254928"/>
              <a:gd name="connsiteY14" fmla="*/ 522561 h 3141557"/>
              <a:gd name="connsiteX15" fmla="*/ 0 w 2254928"/>
              <a:gd name="connsiteY15" fmla="*/ 293482 h 3141557"/>
              <a:gd name="connsiteX16" fmla="*/ 0 w 2254928"/>
              <a:gd name="connsiteY16" fmla="*/ 83481 h 3141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254928" h="3141557">
                <a:moveTo>
                  <a:pt x="0" y="0"/>
                </a:moveTo>
                <a:lnTo>
                  <a:pt x="2080472" y="0"/>
                </a:lnTo>
                <a:lnTo>
                  <a:pt x="2154269" y="202607"/>
                </a:lnTo>
                <a:cubicBezTo>
                  <a:pt x="2219730" y="414134"/>
                  <a:pt x="2254928" y="638939"/>
                  <a:pt x="2254928" y="871976"/>
                </a:cubicBezTo>
                <a:cubicBezTo>
                  <a:pt x="2254928" y="2045607"/>
                  <a:pt x="1374977" y="3005515"/>
                  <a:pt x="231934" y="3128339"/>
                </a:cubicBezTo>
                <a:lnTo>
                  <a:pt x="19" y="3141557"/>
                </a:lnTo>
                <a:lnTo>
                  <a:pt x="0" y="3141557"/>
                </a:lnTo>
                <a:lnTo>
                  <a:pt x="0" y="2729990"/>
                </a:lnTo>
                <a:lnTo>
                  <a:pt x="0" y="2344136"/>
                </a:lnTo>
                <a:lnTo>
                  <a:pt x="0" y="1983167"/>
                </a:lnTo>
                <a:lnTo>
                  <a:pt x="0" y="1646252"/>
                </a:lnTo>
                <a:lnTo>
                  <a:pt x="0" y="1332565"/>
                </a:lnTo>
                <a:lnTo>
                  <a:pt x="0" y="1041273"/>
                </a:lnTo>
                <a:lnTo>
                  <a:pt x="0" y="771549"/>
                </a:lnTo>
                <a:lnTo>
                  <a:pt x="0" y="522561"/>
                </a:lnTo>
                <a:lnTo>
                  <a:pt x="0" y="293482"/>
                </a:lnTo>
                <a:lnTo>
                  <a:pt x="0" y="83481"/>
                </a:lnTo>
                <a:close/>
              </a:path>
            </a:pathLst>
          </a:custGeom>
          <a:solidFill>
            <a:schemeClr val="accent6"/>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406811F8-8461-4889-B254-FBE68355BE82}"/>
              </a:ext>
            </a:extLst>
          </p:cNvPr>
          <p:cNvSpPr/>
          <p:nvPr userDrawn="1"/>
        </p:nvSpPr>
        <p:spPr>
          <a:xfrm>
            <a:off x="8395730" y="2"/>
            <a:ext cx="2959203" cy="2352793"/>
          </a:xfrm>
          <a:custGeom>
            <a:avLst/>
            <a:gdLst>
              <a:gd name="connsiteX0" fmla="*/ 289830 w 2959203"/>
              <a:gd name="connsiteY0" fmla="*/ 0 h 2352793"/>
              <a:gd name="connsiteX1" fmla="*/ 2669374 w 2959203"/>
              <a:gd name="connsiteY1" fmla="*/ 0 h 2352793"/>
              <a:gd name="connsiteX2" fmla="*/ 2706511 w 2959203"/>
              <a:gd name="connsiteY2" fmla="*/ 49584 h 2352793"/>
              <a:gd name="connsiteX3" fmla="*/ 2951565 w 2959203"/>
              <a:gd name="connsiteY3" fmla="*/ 724493 h 2352793"/>
              <a:gd name="connsiteX4" fmla="*/ 2959203 w 2959203"/>
              <a:gd name="connsiteY4" fmla="*/ 875514 h 2352793"/>
              <a:gd name="connsiteX5" fmla="*/ 2959203 w 2959203"/>
              <a:gd name="connsiteY5" fmla="*/ 875554 h 2352793"/>
              <a:gd name="connsiteX6" fmla="*/ 2951565 w 2959203"/>
              <a:gd name="connsiteY6" fmla="*/ 1026575 h 2352793"/>
              <a:gd name="connsiteX7" fmla="*/ 1479602 w 2959203"/>
              <a:gd name="connsiteY7" fmla="*/ 2352793 h 2352793"/>
              <a:gd name="connsiteX8" fmla="*/ 0 w 2959203"/>
              <a:gd name="connsiteY8" fmla="*/ 875534 h 2352793"/>
              <a:gd name="connsiteX9" fmla="*/ 252694 w 2959203"/>
              <a:gd name="connsiteY9" fmla="*/ 49584 h 235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9203" h="2352793">
                <a:moveTo>
                  <a:pt x="289830" y="0"/>
                </a:moveTo>
                <a:lnTo>
                  <a:pt x="2669374" y="0"/>
                </a:lnTo>
                <a:lnTo>
                  <a:pt x="2706511" y="49584"/>
                </a:lnTo>
                <a:cubicBezTo>
                  <a:pt x="2839459" y="246061"/>
                  <a:pt x="2926309" y="476187"/>
                  <a:pt x="2951565" y="724493"/>
                </a:cubicBezTo>
                <a:lnTo>
                  <a:pt x="2959203" y="875514"/>
                </a:lnTo>
                <a:lnTo>
                  <a:pt x="2959203" y="875554"/>
                </a:lnTo>
                <a:lnTo>
                  <a:pt x="2951565" y="1026575"/>
                </a:lnTo>
                <a:cubicBezTo>
                  <a:pt x="2875795" y="1771492"/>
                  <a:pt x="2245691" y="2352793"/>
                  <a:pt x="1479602" y="2352793"/>
                </a:cubicBezTo>
                <a:cubicBezTo>
                  <a:pt x="662440" y="2352793"/>
                  <a:pt x="0" y="1691401"/>
                  <a:pt x="0" y="875534"/>
                </a:cubicBezTo>
                <a:cubicBezTo>
                  <a:pt x="0" y="569583"/>
                  <a:pt x="93156" y="285356"/>
                  <a:pt x="252694" y="49584"/>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4" name="Freeform: Shape 13">
            <a:extLst>
              <a:ext uri="{FF2B5EF4-FFF2-40B4-BE49-F238E27FC236}">
                <a16:creationId xmlns:a16="http://schemas.microsoft.com/office/drawing/2014/main" id="{B4CD7162-1FF2-4BF7-A1B9-4A3303567B27}"/>
              </a:ext>
            </a:extLst>
          </p:cNvPr>
          <p:cNvSpPr/>
          <p:nvPr userDrawn="1"/>
        </p:nvSpPr>
        <p:spPr>
          <a:xfrm>
            <a:off x="1390854" y="3130662"/>
            <a:ext cx="3106248" cy="3748831"/>
          </a:xfrm>
          <a:custGeom>
            <a:avLst/>
            <a:gdLst>
              <a:gd name="connsiteX0" fmla="*/ 0 w 3106248"/>
              <a:gd name="connsiteY0" fmla="*/ 0 h 3748831"/>
              <a:gd name="connsiteX1" fmla="*/ 3106248 w 3106248"/>
              <a:gd name="connsiteY1" fmla="*/ 3748831 h 3748831"/>
              <a:gd name="connsiteX2" fmla="*/ 0 w 3106248"/>
              <a:gd name="connsiteY2" fmla="*/ 3748831 h 3748831"/>
            </a:gdLst>
            <a:ahLst/>
            <a:cxnLst>
              <a:cxn ang="0">
                <a:pos x="connsiteX0" y="connsiteY0"/>
              </a:cxn>
              <a:cxn ang="0">
                <a:pos x="connsiteX1" y="connsiteY1"/>
              </a:cxn>
              <a:cxn ang="0">
                <a:pos x="connsiteX2" y="connsiteY2"/>
              </a:cxn>
            </a:cxnLst>
            <a:rect l="l" t="t" r="r" b="b"/>
            <a:pathLst>
              <a:path w="3106248" h="3748831">
                <a:moveTo>
                  <a:pt x="0" y="0"/>
                </a:moveTo>
                <a:lnTo>
                  <a:pt x="3106248" y="3748831"/>
                </a:lnTo>
                <a:lnTo>
                  <a:pt x="0" y="3748831"/>
                </a:lnTo>
                <a:close/>
              </a:path>
            </a:pathLst>
          </a:custGeom>
          <a:solidFill>
            <a:schemeClr val="accent2">
              <a:alpha val="99000"/>
            </a:schemeClr>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5" name="Freeform: Shape 14">
            <a:extLst>
              <a:ext uri="{FF2B5EF4-FFF2-40B4-BE49-F238E27FC236}">
                <a16:creationId xmlns:a16="http://schemas.microsoft.com/office/drawing/2014/main" id="{685C3F7F-BF62-4D33-B1E3-A80F2614E152}"/>
              </a:ext>
            </a:extLst>
          </p:cNvPr>
          <p:cNvSpPr/>
          <p:nvPr userDrawn="1"/>
        </p:nvSpPr>
        <p:spPr>
          <a:xfrm>
            <a:off x="0" y="3130661"/>
            <a:ext cx="1400640" cy="3748832"/>
          </a:xfrm>
          <a:custGeom>
            <a:avLst/>
            <a:gdLst>
              <a:gd name="connsiteX0" fmla="*/ 1400640 w 1400640"/>
              <a:gd name="connsiteY0" fmla="*/ 0 h 3748832"/>
              <a:gd name="connsiteX1" fmla="*/ 1400640 w 1400640"/>
              <a:gd name="connsiteY1" fmla="*/ 3748832 h 3748832"/>
              <a:gd name="connsiteX2" fmla="*/ 0 w 1400640"/>
              <a:gd name="connsiteY2" fmla="*/ 3748832 h 3748832"/>
              <a:gd name="connsiteX3" fmla="*/ 0 w 1400640"/>
              <a:gd name="connsiteY3" fmla="*/ 1684743 h 3748832"/>
            </a:gdLst>
            <a:ahLst/>
            <a:cxnLst>
              <a:cxn ang="0">
                <a:pos x="connsiteX0" y="connsiteY0"/>
              </a:cxn>
              <a:cxn ang="0">
                <a:pos x="connsiteX1" y="connsiteY1"/>
              </a:cxn>
              <a:cxn ang="0">
                <a:pos x="connsiteX2" y="connsiteY2"/>
              </a:cxn>
              <a:cxn ang="0">
                <a:pos x="connsiteX3" y="connsiteY3"/>
              </a:cxn>
            </a:cxnLst>
            <a:rect l="l" t="t" r="r" b="b"/>
            <a:pathLst>
              <a:path w="1400640" h="3748832">
                <a:moveTo>
                  <a:pt x="1400640" y="0"/>
                </a:moveTo>
                <a:lnTo>
                  <a:pt x="1400640" y="3748832"/>
                </a:lnTo>
                <a:lnTo>
                  <a:pt x="0" y="3748832"/>
                </a:lnTo>
                <a:lnTo>
                  <a:pt x="0" y="168474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spTree>
    <p:extLst>
      <p:ext uri="{BB962C8B-B14F-4D97-AF65-F5344CB8AC3E}">
        <p14:creationId xmlns:p14="http://schemas.microsoft.com/office/powerpoint/2010/main" val="500612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345BDC-9C83-45F8-BAC3-8079D70F8A0C}" type="datetimeFigureOut">
              <a:rPr lang="en-US" smtClean="0"/>
              <a:t>11/2/2022</a:t>
            </a:fld>
            <a:endParaRPr lang="en-US"/>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48448394"/>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345BDC-9C83-45F8-BAC3-8079D70F8A0C}" type="datetimeFigureOut">
              <a:rPr lang="en-US" smtClean="0"/>
              <a:t>11/2/2022</a:t>
            </a:fld>
            <a:endParaRPr lang="en-US"/>
          </a:p>
        </p:txBody>
      </p:sp>
      <p:sp>
        <p:nvSpPr>
          <p:cNvPr id="8" name="Footer Placeholder 7"/>
          <p:cNvSpPr>
            <a:spLocks noGrp="1"/>
          </p:cNvSpPr>
          <p:nvPr>
            <p:ph type="ftr" sz="quarter" idx="11"/>
          </p:nvPr>
        </p:nvSpPr>
        <p:spPr/>
        <p:txBody>
          <a:bodyPr/>
          <a:lstStyle/>
          <a:p>
            <a:r>
              <a:rPr lang="en-US"/>
              <a:t>Presentation title</a:t>
            </a:r>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490885667"/>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345BDC-9C83-45F8-BAC3-8079D70F8A0C}" type="datetimeFigureOut">
              <a:rPr lang="en-US" smtClean="0"/>
              <a:t>11/2/2022</a:t>
            </a:fld>
            <a:endParaRPr lang="en-US"/>
          </a:p>
        </p:txBody>
      </p:sp>
      <p:sp>
        <p:nvSpPr>
          <p:cNvPr id="4" name="Footer Placeholder 3"/>
          <p:cNvSpPr>
            <a:spLocks noGrp="1"/>
          </p:cNvSpPr>
          <p:nvPr>
            <p:ph type="ftr" sz="quarter" idx="11"/>
          </p:nvPr>
        </p:nvSpPr>
        <p:spPr/>
        <p:txBody>
          <a:bodyPr/>
          <a:lstStyle/>
          <a:p>
            <a:r>
              <a:rPr lang="en-US"/>
              <a:t>Presentation title</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6" name="Freeform: Shape 5">
            <a:extLst>
              <a:ext uri="{FF2B5EF4-FFF2-40B4-BE49-F238E27FC236}">
                <a16:creationId xmlns:a16="http://schemas.microsoft.com/office/drawing/2014/main" id="{888D051C-163F-46DD-A9C3-E829C7542009}"/>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Freeform: Shape 6">
            <a:extLst>
              <a:ext uri="{FF2B5EF4-FFF2-40B4-BE49-F238E27FC236}">
                <a16:creationId xmlns:a16="http://schemas.microsoft.com/office/drawing/2014/main" id="{3DBABF8B-7B6F-4EA9-AC4A-18062C08863D}"/>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3454205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3345BDC-9C83-45F8-BAC3-8079D70F8A0C}" type="datetimeFigureOut">
              <a:rPr lang="en-US" smtClean="0"/>
              <a:t>11/2/2022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Presentation title</a:t>
            </a:r>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
        <p:nvSpPr>
          <p:cNvPr id="10" name="Freeform: Shape 9">
            <a:extLst>
              <a:ext uri="{FF2B5EF4-FFF2-40B4-BE49-F238E27FC236}">
                <a16:creationId xmlns:a16="http://schemas.microsoft.com/office/drawing/2014/main" id="{1177BE9D-F2F7-4462-8B17-B5B66427261B}"/>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A8933FE1-A719-4382-9C7D-C8CD47909AF7}"/>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2201925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3345BDC-9C83-45F8-BAC3-8079D70F8A0C}" type="datetimeFigureOut">
              <a:rPr lang="en-US" smtClean="0"/>
              <a:t>11/2/2022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731019131"/>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345BDC-9C83-45F8-BAC3-8079D70F8A0C}" type="datetimeFigureOut">
              <a:rPr lang="en-US" smtClean="0"/>
              <a:t>11/2/2022</a:t>
            </a:fld>
            <a:endParaRPr lang="en-US"/>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Freeform: Shape 9">
            <a:extLst>
              <a:ext uri="{FF2B5EF4-FFF2-40B4-BE49-F238E27FC236}">
                <a16:creationId xmlns:a16="http://schemas.microsoft.com/office/drawing/2014/main" id="{26B5BE10-9D03-44A3-AAEB-C3818DB97DD4}"/>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3726646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3345BDC-9C83-45F8-BAC3-8079D70F8A0C}" type="datetimeFigureOut">
              <a:rPr lang="en-US" smtClean="0"/>
              <a:t>11/2/2022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Presentation title</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8F63A3B-78C7-47BE-AE5E-E10140E04643}"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3234836"/>
      </p:ext>
    </p:extLst>
  </p:cSld>
  <p:clrMap bg1="lt1" tx1="dk1" bg2="lt2" tx2="dk2" accent1="accent1" accent2="accent2" accent3="accent3" accent4="accent4" accent5="accent5" accent6="accent6" hlink="hlink" folHlink="folHlink"/>
  <p:sldLayoutIdLst>
    <p:sldLayoutId id="2147484366" r:id="rId1"/>
    <p:sldLayoutId id="2147484367" r:id="rId2"/>
    <p:sldLayoutId id="2147484368" r:id="rId3"/>
    <p:sldLayoutId id="2147484369" r:id="rId4"/>
    <p:sldLayoutId id="2147484370" r:id="rId5"/>
    <p:sldLayoutId id="2147484371" r:id="rId6"/>
    <p:sldLayoutId id="2147484372" r:id="rId7"/>
    <p:sldLayoutId id="2147484373" r:id="rId8"/>
    <p:sldLayoutId id="2147484374" r:id="rId9"/>
    <p:sldLayoutId id="2147484375" r:id="rId10"/>
    <p:sldLayoutId id="2147484376" r:id="rId11"/>
    <p:sldLayoutId id="2147484377" r:id="rId12"/>
    <p:sldLayoutId id="2147483655" r:id="rId13"/>
    <p:sldLayoutId id="2147483654" r:id="rId14"/>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6860D9-9D47-C0BB-B2B4-4B6F2B36CFCC}"/>
              </a:ext>
            </a:extLst>
          </p:cNvPr>
          <p:cNvSpPr>
            <a:spLocks noGrp="1"/>
          </p:cNvSpPr>
          <p:nvPr>
            <p:ph type="ctrTitle"/>
          </p:nvPr>
        </p:nvSpPr>
        <p:spPr>
          <a:xfrm>
            <a:off x="1097280" y="758952"/>
            <a:ext cx="10058400" cy="3892168"/>
          </a:xfrm>
        </p:spPr>
        <p:txBody>
          <a:bodyPr>
            <a:normAutofit/>
          </a:bodyPr>
          <a:lstStyle/>
          <a:p>
            <a:pPr>
              <a:spcBef>
                <a:spcPts val="0"/>
              </a:spcBef>
            </a:pPr>
            <a:r>
              <a:rPr lang="en-US" sz="2600" b="1" cap="small" dirty="0">
                <a:effectLst/>
                <a:latin typeface="Arial Bold" panose="020B0704020202020204" pitchFamily="34" charset="0"/>
                <a:ea typeface="Calibri" panose="020F0502020204030204" pitchFamily="34" charset="0"/>
                <a:cs typeface="Arial" panose="020B0604020202020204" pitchFamily="34" charset="0"/>
              </a:rPr>
              <a:t>‘Analysis of the Medication</a:t>
            </a:r>
            <a:br>
              <a:rPr lang="en-US" sz="2600" dirty="0">
                <a:effectLst/>
                <a:latin typeface="Calibri" panose="020F0502020204030204" pitchFamily="34" charset="0"/>
                <a:ea typeface="Calibri" panose="020F0502020204030204" pitchFamily="34" charset="0"/>
                <a:cs typeface="Arial" panose="020B0604020202020204" pitchFamily="34" charset="0"/>
              </a:rPr>
            </a:br>
            <a:r>
              <a:rPr lang="en-US" sz="2600" b="1" cap="small" dirty="0">
                <a:effectLst/>
                <a:latin typeface="Arial Bold" panose="020B0704020202020204" pitchFamily="34" charset="0"/>
                <a:ea typeface="Calibri" panose="020F0502020204030204" pitchFamily="34" charset="0"/>
                <a:cs typeface="Arial" panose="020B0604020202020204" pitchFamily="34" charset="0"/>
              </a:rPr>
              <a:t>Administration Program (MAP) and</a:t>
            </a:r>
            <a:br>
              <a:rPr lang="en-US" sz="2600" dirty="0">
                <a:effectLst/>
                <a:latin typeface="Calibri" panose="020F0502020204030204" pitchFamily="34" charset="0"/>
                <a:ea typeface="Calibri" panose="020F0502020204030204" pitchFamily="34" charset="0"/>
                <a:cs typeface="Arial" panose="020B0604020202020204" pitchFamily="34" charset="0"/>
              </a:rPr>
            </a:br>
            <a:r>
              <a:rPr lang="en-US" sz="2600" b="1" cap="small" dirty="0">
                <a:effectLst/>
                <a:latin typeface="Arial Bold" panose="020B0704020202020204" pitchFamily="34" charset="0"/>
                <a:ea typeface="Calibri" panose="020F0502020204030204" pitchFamily="34" charset="0"/>
                <a:cs typeface="Arial" panose="020B0604020202020204" pitchFamily="34" charset="0"/>
              </a:rPr>
              <a:t>Current Practices in Community</a:t>
            </a:r>
            <a:br>
              <a:rPr lang="en-US" sz="2600" dirty="0">
                <a:effectLst/>
                <a:latin typeface="Calibri" panose="020F0502020204030204" pitchFamily="34" charset="0"/>
                <a:ea typeface="Calibri" panose="020F0502020204030204" pitchFamily="34" charset="0"/>
                <a:cs typeface="Arial" panose="020B0604020202020204" pitchFamily="34" charset="0"/>
              </a:rPr>
            </a:br>
            <a:r>
              <a:rPr lang="en-US" sz="2600" b="1" cap="small" dirty="0">
                <a:effectLst/>
                <a:latin typeface="Arial Bold" panose="020B0704020202020204" pitchFamily="34" charset="0"/>
                <a:ea typeface="Calibri" panose="020F0502020204030204" pitchFamily="34" charset="0"/>
                <a:cs typeface="Arial" panose="020B0604020202020204" pitchFamily="34" charset="0"/>
              </a:rPr>
              <a:t>Settings</a:t>
            </a:r>
            <a:r>
              <a:rPr lang="en-US" sz="2600" b="1" cap="small" dirty="0">
                <a:latin typeface="Arial Bold" panose="020B0704020202020204" pitchFamily="34" charset="0"/>
                <a:ea typeface="Calibri" panose="020F0502020204030204" pitchFamily="34" charset="0"/>
                <a:cs typeface="Arial" panose="020B0604020202020204" pitchFamily="34" charset="0"/>
              </a:rPr>
              <a:t>’</a:t>
            </a:r>
            <a:br>
              <a:rPr lang="en-US" sz="2600" b="1" cap="small" dirty="0">
                <a:latin typeface="Arial Bold" panose="020B0704020202020204" pitchFamily="34" charset="0"/>
                <a:ea typeface="Calibri" panose="020F0502020204030204" pitchFamily="34" charset="0"/>
                <a:cs typeface="Arial" panose="020B0604020202020204" pitchFamily="34" charset="0"/>
              </a:rPr>
            </a:br>
            <a:br>
              <a:rPr lang="en-US" sz="2600" b="1" cap="small" dirty="0">
                <a:latin typeface="Arial Bold" panose="020B0704020202020204" pitchFamily="34" charset="0"/>
                <a:ea typeface="Calibri" panose="020F0502020204030204" pitchFamily="34" charset="0"/>
                <a:cs typeface="Arial" panose="020B0604020202020204" pitchFamily="34" charset="0"/>
              </a:rPr>
            </a:br>
            <a:r>
              <a:rPr lang="en-US" sz="2600" b="1" cap="small" dirty="0">
                <a:latin typeface="Arial Bold" panose="020B0704020202020204" pitchFamily="34" charset="0"/>
                <a:ea typeface="Calibri" panose="020F0502020204030204" pitchFamily="34" charset="0"/>
                <a:cs typeface="Arial" panose="020B0604020202020204" pitchFamily="34" charset="0"/>
              </a:rPr>
              <a:t>Eastern Research group (ERG)</a:t>
            </a:r>
            <a:br>
              <a:rPr lang="en-US" sz="2600" b="1" cap="small" dirty="0">
                <a:effectLst/>
                <a:latin typeface="Arial Bold" panose="020B0704020202020204" pitchFamily="34" charset="0"/>
                <a:ea typeface="Calibri" panose="020F0502020204030204" pitchFamily="34" charset="0"/>
                <a:cs typeface="Arial" panose="020B0604020202020204" pitchFamily="34" charset="0"/>
              </a:rPr>
            </a:br>
            <a:br>
              <a:rPr lang="en-US" sz="2600" dirty="0"/>
            </a:br>
            <a:br>
              <a:rPr lang="en-US" sz="2600" dirty="0">
                <a:effectLst/>
                <a:latin typeface="Calibri" panose="020F0502020204030204" pitchFamily="34" charset="0"/>
                <a:ea typeface="Calibri" panose="020F0502020204030204" pitchFamily="34" charset="0"/>
                <a:cs typeface="Arial" panose="020B0604020202020204" pitchFamily="34" charset="0"/>
              </a:rPr>
            </a:br>
            <a:br>
              <a:rPr lang="en-US" sz="2600" dirty="0"/>
            </a:br>
            <a:endParaRPr lang="en-US" sz="2600"/>
          </a:p>
        </p:txBody>
      </p:sp>
      <p:sp>
        <p:nvSpPr>
          <p:cNvPr id="15" name="Rectangle 9">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1">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86C1060B-300F-3CE3-E5AA-D8E29791C960}"/>
              </a:ext>
            </a:extLst>
          </p:cNvPr>
          <p:cNvSpPr>
            <a:spLocks noGrp="1"/>
          </p:cNvSpPr>
          <p:nvPr>
            <p:ph type="subTitle" idx="1"/>
          </p:nvPr>
        </p:nvSpPr>
        <p:spPr>
          <a:xfrm>
            <a:off x="1100051" y="5225240"/>
            <a:ext cx="10058400" cy="1143000"/>
          </a:xfrm>
        </p:spPr>
        <p:txBody>
          <a:bodyPr>
            <a:normAutofit/>
          </a:bodyPr>
          <a:lstStyle/>
          <a:p>
            <a:r>
              <a:rPr lang="en-US">
                <a:solidFill>
                  <a:srgbClr val="FFFFFF"/>
                </a:solidFill>
              </a:rPr>
              <a:t>Department of Public Heath (DPH) </a:t>
            </a:r>
          </a:p>
          <a:p>
            <a:r>
              <a:rPr lang="en-US">
                <a:solidFill>
                  <a:srgbClr val="FFFFFF"/>
                </a:solidFill>
              </a:rPr>
              <a:t>Medication Administration Program (MAP)</a:t>
            </a:r>
          </a:p>
        </p:txBody>
      </p:sp>
    </p:spTree>
    <p:extLst>
      <p:ext uri="{BB962C8B-B14F-4D97-AF65-F5344CB8AC3E}">
        <p14:creationId xmlns:p14="http://schemas.microsoft.com/office/powerpoint/2010/main" val="2131568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516835"/>
            <a:ext cx="3084844" cy="5772840"/>
          </a:xfrm>
        </p:spPr>
        <p:txBody>
          <a:bodyPr anchor="ctr">
            <a:normAutofit/>
          </a:bodyPr>
          <a:lstStyle/>
          <a:p>
            <a:r>
              <a:rPr lang="en-US" sz="3100">
                <a:solidFill>
                  <a:srgbClr val="FFFFFF"/>
                </a:solidFill>
                <a:effectLst/>
                <a:latin typeface="Calibri" panose="020F0502020204030204" pitchFamily="34" charset="0"/>
                <a:ea typeface="Calibri" panose="020F0502020204030204" pitchFamily="34" charset="0"/>
                <a:cs typeface="Arial" panose="020B0604020202020204" pitchFamily="34" charset="0"/>
              </a:rPr>
              <a:t>STAKEHOLDER PERSPECTIVES ON The MASSACHUSETTS MEDICATION ADMINISTRATION PROGRAM</a:t>
            </a:r>
            <a:endParaRPr lang="en-US" sz="3100">
              <a:solidFill>
                <a:srgbClr val="FFFFFF"/>
              </a:solidFill>
            </a:endParaRPr>
          </a:p>
        </p:txBody>
      </p:sp>
      <p:sp>
        <p:nvSpPr>
          <p:cNvPr id="22" name="Rectangle 21">
            <a:extLst>
              <a:ext uri="{FF2B5EF4-FFF2-40B4-BE49-F238E27FC236}">
                <a16:creationId xmlns:a16="http://schemas.microsoft.com/office/drawing/2014/main" id="{6669F804-A677-4B75-95F4-A5E4426FB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10</a:t>
            </a:fld>
            <a:endParaRPr lang="en-US">
              <a:solidFill>
                <a:schemeClr val="tx2"/>
              </a:solidFill>
            </a:endParaRPr>
          </a:p>
        </p:txBody>
      </p:sp>
      <p:graphicFrame>
        <p:nvGraphicFramePr>
          <p:cNvPr id="13" name="Content Placeholder 6">
            <a:extLst>
              <a:ext uri="{FF2B5EF4-FFF2-40B4-BE49-F238E27FC236}">
                <a16:creationId xmlns:a16="http://schemas.microsoft.com/office/drawing/2014/main" id="{D588BEE0-14DD-C535-513D-3D32E5A2E46C}"/>
              </a:ext>
            </a:extLst>
          </p:cNvPr>
          <p:cNvGraphicFramePr>
            <a:graphicFrameLocks noGrp="1"/>
          </p:cNvGraphicFramePr>
          <p:nvPr>
            <p:ph idx="1"/>
            <p:extLst>
              <p:ext uri="{D42A27DB-BD31-4B8C-83A1-F6EECF244321}">
                <p14:modId xmlns:p14="http://schemas.microsoft.com/office/powerpoint/2010/main" val="3403497503"/>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5627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3100">
                <a:solidFill>
                  <a:srgbClr val="FFFFFF"/>
                </a:solidFill>
                <a:effectLst/>
                <a:latin typeface="Calibri" panose="020F0502020204030204" pitchFamily="34" charset="0"/>
                <a:ea typeface="Calibri" panose="020F0502020204030204" pitchFamily="34" charset="0"/>
                <a:cs typeface="Arial" panose="020B0604020202020204" pitchFamily="34" charset="0"/>
              </a:rPr>
              <a:t>STAKEHOLDER PERSPECTIVES ON The MASSACHUSETTS MEDICATION ADMINISTRATION PROGRAM</a:t>
            </a:r>
            <a:endParaRPr lang="en-US" sz="31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dirty="0">
                <a:latin typeface="Calibri" panose="020F0502020204030204" pitchFamily="34" charset="0"/>
                <a:ea typeface="Calibri" panose="020F0502020204030204" pitchFamily="34" charset="0"/>
                <a:cs typeface="Arial" panose="020B0604020202020204" pitchFamily="34" charset="0"/>
              </a:rPr>
              <a:t>Key Issues Identified: Med Pass procedure issues and eMAR systems</a:t>
            </a:r>
          </a:p>
          <a:p>
            <a:pPr lvl="0">
              <a:buFont typeface="Wingdings" panose="05000000000000000000" pitchFamily="2" charset="2"/>
              <a:buChar char="§"/>
            </a:pPr>
            <a:r>
              <a:rPr lang="en-US" dirty="0"/>
              <a:t>repetitive comparison of the HCP order, pharmacy label, med sheet for each dose of medication takes too much time and is widely ignored</a:t>
            </a:r>
          </a:p>
          <a:p>
            <a:pPr lvl="0">
              <a:buFont typeface="Wingdings" panose="05000000000000000000" pitchFamily="2" charset="2"/>
              <a:buChar char="§"/>
            </a:pPr>
            <a:r>
              <a:rPr lang="en-US" dirty="0"/>
              <a:t>variations between the HCP order, the pharmacy label, and the med sheet transcription calls for contacting a MAP consultant and is disruptive</a:t>
            </a:r>
          </a:p>
          <a:p>
            <a:pPr marL="0" indent="0">
              <a:buNone/>
            </a:pPr>
            <a:endParaRPr lang="en-US" b="1" dirty="0">
              <a:latin typeface="Calibri" panose="020F0502020204030204" pitchFamily="34" charset="0"/>
              <a:ea typeface="Calibri" panose="020F0502020204030204" pitchFamily="34" charset="0"/>
              <a:cs typeface="Arial" panose="020B0604020202020204" pitchFamily="34" charset="0"/>
            </a:endParaRPr>
          </a:p>
          <a:p>
            <a:pPr>
              <a:buFont typeface="Wingdings" panose="05000000000000000000" pitchFamily="2" charset="2"/>
              <a:buChar char="§"/>
            </a:pP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smtClean="0">
                <a:solidFill>
                  <a:schemeClr val="tx2"/>
                </a:solidFill>
              </a:rPr>
              <a:pPr>
                <a:spcAft>
                  <a:spcPts val="600"/>
                </a:spcAft>
              </a:pPr>
              <a:t>11</a:t>
            </a:fld>
            <a:endParaRPr lang="en-US">
              <a:solidFill>
                <a:schemeClr val="tx2"/>
              </a:solidFill>
            </a:endParaRPr>
          </a:p>
        </p:txBody>
      </p:sp>
    </p:spTree>
    <p:extLst>
      <p:ext uri="{BB962C8B-B14F-4D97-AF65-F5344CB8AC3E}">
        <p14:creationId xmlns:p14="http://schemas.microsoft.com/office/powerpoint/2010/main" val="899874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3100">
                <a:solidFill>
                  <a:srgbClr val="FFFFFF"/>
                </a:solidFill>
                <a:effectLst/>
                <a:latin typeface="Calibri" panose="020F0502020204030204" pitchFamily="34" charset="0"/>
                <a:ea typeface="Calibri" panose="020F0502020204030204" pitchFamily="34" charset="0"/>
                <a:cs typeface="Arial" panose="020B0604020202020204" pitchFamily="34" charset="0"/>
              </a:rPr>
              <a:t>STAKEHOLDER PERSPECTIVES ON The MASSACHUSETTS MEDICATION ADMINISTRATION PROGRAM</a:t>
            </a:r>
            <a:endParaRPr lang="en-US" sz="31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dirty="0">
                <a:latin typeface="Calibri" panose="020F0502020204030204" pitchFamily="34" charset="0"/>
                <a:ea typeface="Calibri" panose="020F0502020204030204" pitchFamily="34" charset="0"/>
                <a:cs typeface="Arial" panose="020B0604020202020204" pitchFamily="34" charset="0"/>
              </a:rPr>
              <a:t>Key Issues Identified: M</a:t>
            </a:r>
            <a:r>
              <a:rPr lang="en-US" b="1" dirty="0">
                <a:effectLst/>
                <a:latin typeface="Calibri" panose="020F0502020204030204" pitchFamily="34" charset="0"/>
                <a:ea typeface="Calibri" panose="020F0502020204030204" pitchFamily="34" charset="0"/>
                <a:cs typeface="Arial" panose="020B0604020202020204" pitchFamily="34" charset="0"/>
              </a:rPr>
              <a:t>edication administration procedure takes too long</a:t>
            </a:r>
          </a:p>
          <a:p>
            <a:pPr>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Arial" panose="020B0604020202020204" pitchFamily="34" charset="0"/>
              </a:rPr>
              <a:t>The time required to administer a single dose of medication was frequently mentioned as problematic due to the requirement for three 2-way checks of the HCP order, the prescription label, and the med sheet transcription for each dose, and having to interrupt med administration to resolve differences, which are often minute, between HCP order, pharmacy label, and med sheet transcription. </a:t>
            </a:r>
            <a:endParaRPr lang="en-US" b="1"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smtClean="0">
                <a:solidFill>
                  <a:schemeClr val="tx2"/>
                </a:solidFill>
              </a:rPr>
              <a:pPr>
                <a:spcAft>
                  <a:spcPts val="600"/>
                </a:spcAft>
              </a:pPr>
              <a:t>12</a:t>
            </a:fld>
            <a:endParaRPr lang="en-US">
              <a:solidFill>
                <a:schemeClr val="tx2"/>
              </a:solidFill>
            </a:endParaRPr>
          </a:p>
        </p:txBody>
      </p:sp>
    </p:spTree>
    <p:extLst>
      <p:ext uri="{BB962C8B-B14F-4D97-AF65-F5344CB8AC3E}">
        <p14:creationId xmlns:p14="http://schemas.microsoft.com/office/powerpoint/2010/main" val="3814024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3100">
                <a:solidFill>
                  <a:srgbClr val="FFFFFF"/>
                </a:solidFill>
                <a:effectLst/>
                <a:latin typeface="Calibri" panose="020F0502020204030204" pitchFamily="34" charset="0"/>
                <a:ea typeface="Calibri" panose="020F0502020204030204" pitchFamily="34" charset="0"/>
                <a:cs typeface="Arial" panose="020B0604020202020204" pitchFamily="34" charset="0"/>
              </a:rPr>
              <a:t>STAKEHOLDER PERSPECTIVES ON The MASSACHUSETTS MEDICATION ADMINISTRATION PROGRAM</a:t>
            </a:r>
            <a:endParaRPr lang="en-US" sz="31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dirty="0">
                <a:latin typeface="Calibri" panose="020F0502020204030204" pitchFamily="34" charset="0"/>
                <a:ea typeface="Calibri" panose="020F0502020204030204" pitchFamily="34" charset="0"/>
                <a:cs typeface="Arial" panose="020B0604020202020204" pitchFamily="34" charset="0"/>
              </a:rPr>
              <a:t>Key Issues Identified: Strained r</a:t>
            </a:r>
            <a:r>
              <a:rPr lang="en-US" b="1" dirty="0">
                <a:effectLst/>
                <a:latin typeface="Calibri" panose="020F0502020204030204" pitchFamily="34" charset="0"/>
                <a:ea typeface="Calibri" panose="020F0502020204030204" pitchFamily="34" charset="0"/>
                <a:cs typeface="Arial" panose="020B0604020202020204" pitchFamily="34" charset="0"/>
              </a:rPr>
              <a:t>elations with physicians, medical facilities, and pharmacies</a:t>
            </a:r>
          </a:p>
          <a:p>
            <a:pPr>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Arial" panose="020B0604020202020204" pitchFamily="34" charset="0"/>
              </a:rPr>
              <a:t>MAP procedures and rules regarding medication administration and the standards required of the documentation from physicians and pharmacies cause many MAP staff and other program staff to circle back to these professionals to ask them to rewrite these items to be MAP compliant</a:t>
            </a:r>
          </a:p>
          <a:p>
            <a:pPr>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Arial" panose="020B0604020202020204" pitchFamily="34" charset="0"/>
              </a:rPr>
              <a:t> HCP telephone orders must be signed and sent back to the residence within 72 hours or the medication administration must stop.</a:t>
            </a:r>
          </a:p>
          <a:p>
            <a:pPr>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Arial" panose="020B0604020202020204" pitchFamily="34" charset="0"/>
              </a:rPr>
              <a:t>Doctors can become irritable </a:t>
            </a:r>
            <a:endParaRPr lang="en-US"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13</a:t>
            </a:fld>
            <a:endParaRPr lang="en-US">
              <a:solidFill>
                <a:schemeClr val="tx2"/>
              </a:solidFill>
            </a:endParaRPr>
          </a:p>
        </p:txBody>
      </p:sp>
    </p:spTree>
    <p:extLst>
      <p:ext uri="{BB962C8B-B14F-4D97-AF65-F5344CB8AC3E}">
        <p14:creationId xmlns:p14="http://schemas.microsoft.com/office/powerpoint/2010/main" val="3948859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3100">
                <a:solidFill>
                  <a:srgbClr val="FFFFFF"/>
                </a:solidFill>
                <a:effectLst/>
                <a:latin typeface="Calibri" panose="020F0502020204030204" pitchFamily="34" charset="0"/>
                <a:ea typeface="Calibri" panose="020F0502020204030204" pitchFamily="34" charset="0"/>
                <a:cs typeface="Arial" panose="020B0604020202020204" pitchFamily="34" charset="0"/>
              </a:rPr>
              <a:t>STAKEHOLDER PERSPECTIVES ON The MASSACHUSETTS MEDICATION ADMINISTRATION PROGRAM</a:t>
            </a:r>
            <a:endParaRPr lang="en-US" sz="31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a:latin typeface="Calibri" panose="020F0502020204030204" pitchFamily="34" charset="0"/>
                <a:ea typeface="Calibri" panose="020F0502020204030204" pitchFamily="34" charset="0"/>
                <a:cs typeface="Arial" panose="020B0604020202020204" pitchFamily="34" charset="0"/>
              </a:rPr>
              <a:t>Key Issues Identified: </a:t>
            </a:r>
            <a:r>
              <a:rPr lang="en-US" b="1">
                <a:effectLst/>
                <a:latin typeface="Calibri" panose="020F0502020204030204" pitchFamily="34" charset="0"/>
                <a:ea typeface="Calibri" panose="020F0502020204030204" pitchFamily="34" charset="0"/>
                <a:cs typeface="Arial" panose="020B0604020202020204" pitchFamily="34" charset="0"/>
              </a:rPr>
              <a:t>MAP training and testing</a:t>
            </a:r>
          </a:p>
          <a:p>
            <a:pPr>
              <a:buFont typeface="Wingdings" panose="05000000000000000000" pitchFamily="2" charset="2"/>
              <a:buChar char="§"/>
            </a:pPr>
            <a:r>
              <a:rPr lang="en-US">
                <a:effectLst/>
                <a:latin typeface="Calibri" panose="020F0502020204030204" pitchFamily="34" charset="0"/>
                <a:ea typeface="Calibri" panose="020F0502020204030204" pitchFamily="34" charset="0"/>
                <a:cs typeface="Arial" panose="020B0604020202020204" pitchFamily="34" charset="0"/>
              </a:rPr>
              <a:t>Many program supervisors complained that competent direct care workers had a hard time passing due to cultural differences, test anxiety, and perceived unfairness of some of the questions</a:t>
            </a:r>
          </a:p>
          <a:p>
            <a:pPr>
              <a:buFont typeface="Wingdings" panose="05000000000000000000" pitchFamily="2" charset="2"/>
              <a:buChar char="§"/>
            </a:pPr>
            <a:r>
              <a:rPr lang="en-US">
                <a:effectLst/>
                <a:latin typeface="Calibri" panose="020F0502020204030204" pitchFamily="34" charset="0"/>
                <a:ea typeface="Calibri" panose="020F0502020204030204" pitchFamily="34" charset="0"/>
                <a:cs typeface="Arial" panose="020B0604020202020204" pitchFamily="34" charset="0"/>
              </a:rPr>
              <a:t>Many perceived that the test questions were intentionally “tricky”</a:t>
            </a:r>
          </a:p>
          <a:p>
            <a:pPr>
              <a:buFont typeface="Wingdings" panose="05000000000000000000" pitchFamily="2" charset="2"/>
              <a:buChar char="§"/>
            </a:pPr>
            <a:r>
              <a:rPr lang="en-US">
                <a:effectLst/>
                <a:latin typeface="Calibri" panose="020F0502020204030204" pitchFamily="34" charset="0"/>
                <a:ea typeface="Calibri" panose="020F0502020204030204" pitchFamily="34" charset="0"/>
                <a:cs typeface="Arial" panose="020B0604020202020204" pitchFamily="34" charset="0"/>
              </a:rPr>
              <a:t>Complaints of ambiguities found in some of the test questions </a:t>
            </a:r>
            <a:endParaRPr lang="en-US"/>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14</a:t>
            </a:fld>
            <a:endParaRPr lang="en-US">
              <a:solidFill>
                <a:schemeClr val="tx2"/>
              </a:solidFill>
            </a:endParaRPr>
          </a:p>
        </p:txBody>
      </p:sp>
    </p:spTree>
    <p:extLst>
      <p:ext uri="{BB962C8B-B14F-4D97-AF65-F5344CB8AC3E}">
        <p14:creationId xmlns:p14="http://schemas.microsoft.com/office/powerpoint/2010/main" val="2082185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3100">
                <a:solidFill>
                  <a:srgbClr val="FFFFFF"/>
                </a:solidFill>
                <a:effectLst/>
                <a:latin typeface="Calibri" panose="020F0502020204030204" pitchFamily="34" charset="0"/>
                <a:ea typeface="Calibri" panose="020F0502020204030204" pitchFamily="34" charset="0"/>
                <a:cs typeface="Arial" panose="020B0604020202020204" pitchFamily="34" charset="0"/>
              </a:rPr>
              <a:t>STAKEHOLDER PERSPECTIVES ON The MASSACHUSETTS MEDICATION ADMINISTRATION PROGRAM</a:t>
            </a:r>
            <a:endParaRPr lang="en-US" sz="31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a:latin typeface="Calibri" panose="020F0502020204030204" pitchFamily="34" charset="0"/>
                <a:ea typeface="Calibri" panose="020F0502020204030204" pitchFamily="34" charset="0"/>
                <a:cs typeface="Arial" panose="020B0604020202020204" pitchFamily="34" charset="0"/>
              </a:rPr>
              <a:t>Key Issues Identified: S</a:t>
            </a:r>
            <a:r>
              <a:rPr lang="en-US" b="1">
                <a:effectLst/>
                <a:latin typeface="Calibri" panose="020F0502020204030204" pitchFamily="34" charset="0"/>
                <a:ea typeface="Calibri" panose="020F0502020204030204" pitchFamily="34" charset="0"/>
                <a:cs typeface="Arial" panose="020B0604020202020204" pitchFamily="34" charset="0"/>
              </a:rPr>
              <a:t>hortages of MAP staff, hiring difficulties, and wage competition</a:t>
            </a:r>
          </a:p>
          <a:p>
            <a:pPr>
              <a:buFont typeface="Wingdings" panose="05000000000000000000" pitchFamily="2" charset="2"/>
              <a:buChar char="§"/>
            </a:pPr>
            <a:r>
              <a:rPr lang="en-US">
                <a:effectLst/>
                <a:latin typeface="Calibri" panose="020F0502020204030204" pitchFamily="34" charset="0"/>
                <a:ea typeface="Calibri" panose="020F0502020204030204" pitchFamily="34" charset="0"/>
                <a:cs typeface="Arial" panose="020B0604020202020204" pitchFamily="34" charset="0"/>
              </a:rPr>
              <a:t> </a:t>
            </a:r>
            <a:r>
              <a:rPr lang="en-US">
                <a:latin typeface="Calibri" panose="020F0502020204030204" pitchFamily="34" charset="0"/>
                <a:ea typeface="Calibri" panose="020F0502020204030204" pitchFamily="34" charset="0"/>
                <a:cs typeface="Arial" panose="020B0604020202020204" pitchFamily="34" charset="0"/>
              </a:rPr>
              <a:t>C</a:t>
            </a:r>
            <a:r>
              <a:rPr lang="en-US">
                <a:effectLst/>
                <a:latin typeface="Calibri" panose="020F0502020204030204" pitchFamily="34" charset="0"/>
                <a:ea typeface="Calibri" panose="020F0502020204030204" pitchFamily="34" charset="0"/>
                <a:cs typeface="Arial" panose="020B0604020202020204" pitchFamily="34" charset="0"/>
              </a:rPr>
              <a:t>oncern with shortage of MAP-certified direct care staff </a:t>
            </a:r>
          </a:p>
          <a:p>
            <a:pPr>
              <a:buFont typeface="Wingdings" panose="05000000000000000000" pitchFamily="2" charset="2"/>
              <a:buChar char="§"/>
            </a:pPr>
            <a:r>
              <a:rPr lang="en-US">
                <a:latin typeface="Calibri" panose="020F0502020204030204" pitchFamily="34" charset="0"/>
                <a:ea typeface="Calibri" panose="020F0502020204030204" pitchFamily="34" charset="0"/>
                <a:cs typeface="Arial" panose="020B0604020202020204" pitchFamily="34" charset="0"/>
              </a:rPr>
              <a:t>T</a:t>
            </a:r>
            <a:r>
              <a:rPr lang="en-US">
                <a:effectLst/>
                <a:latin typeface="Calibri" panose="020F0502020204030204" pitchFamily="34" charset="0"/>
                <a:ea typeface="Calibri" panose="020F0502020204030204" pitchFamily="34" charset="0"/>
                <a:cs typeface="Arial" panose="020B0604020202020204" pitchFamily="34" charset="0"/>
              </a:rPr>
              <a:t>oo-low entry-level wage rates with competitive wages at food service franchises and retail big box stores</a:t>
            </a:r>
          </a:p>
          <a:p>
            <a:pPr>
              <a:buFont typeface="Wingdings" panose="05000000000000000000" pitchFamily="2" charset="2"/>
              <a:buChar char="§"/>
            </a:pPr>
            <a:r>
              <a:rPr lang="en-US">
                <a:latin typeface="Calibri" panose="020F0502020204030204" pitchFamily="34" charset="0"/>
                <a:ea typeface="Calibri" panose="020F0502020204030204" pitchFamily="34" charset="0"/>
                <a:cs typeface="Arial" panose="020B0604020202020204" pitchFamily="34" charset="0"/>
              </a:rPr>
              <a:t>S</a:t>
            </a:r>
            <a:r>
              <a:rPr lang="en-US">
                <a:effectLst/>
                <a:latin typeface="Calibri" panose="020F0502020204030204" pitchFamily="34" charset="0"/>
                <a:ea typeface="Calibri" panose="020F0502020204030204" pitchFamily="34" charset="0"/>
                <a:cs typeface="Arial" panose="020B0604020202020204" pitchFamily="34" charset="0"/>
              </a:rPr>
              <a:t>ome prospective new hires turned away due to the mandatory MAP training and testing </a:t>
            </a:r>
          </a:p>
          <a:p>
            <a:pPr>
              <a:buFont typeface="Wingdings" panose="05000000000000000000" pitchFamily="2" charset="2"/>
              <a:buChar char="§"/>
            </a:pPr>
            <a:r>
              <a:rPr lang="en-US">
                <a:latin typeface="Calibri" panose="020F0502020204030204" pitchFamily="34" charset="0"/>
                <a:ea typeface="Calibri" panose="020F0502020204030204" pitchFamily="34" charset="0"/>
                <a:cs typeface="Arial" panose="020B0604020202020204" pitchFamily="34" charset="0"/>
              </a:rPr>
              <a:t>High </a:t>
            </a:r>
            <a:r>
              <a:rPr lang="en-US">
                <a:effectLst/>
                <a:latin typeface="Calibri" panose="020F0502020204030204" pitchFamily="34" charset="0"/>
                <a:ea typeface="Calibri" panose="020F0502020204030204" pitchFamily="34" charset="0"/>
                <a:cs typeface="Arial" panose="020B0604020202020204" pitchFamily="34" charset="0"/>
              </a:rPr>
              <a:t>turnover, most people hired over the past two years (since June 2020) leave within a year or two</a:t>
            </a:r>
          </a:p>
          <a:p>
            <a:pPr>
              <a:buFont typeface="Wingdings" panose="05000000000000000000" pitchFamily="2" charset="2"/>
              <a:buChar char="§"/>
            </a:pPr>
            <a:r>
              <a:rPr lang="en-US">
                <a:latin typeface="Calibri" panose="020F0502020204030204" pitchFamily="34" charset="0"/>
                <a:ea typeface="Calibri" panose="020F0502020204030204" pitchFamily="34" charset="0"/>
                <a:cs typeface="Arial" panose="020B0604020202020204" pitchFamily="34" charset="0"/>
              </a:rPr>
              <a:t>E</a:t>
            </a:r>
            <a:r>
              <a:rPr lang="en-US">
                <a:effectLst/>
                <a:latin typeface="Calibri" panose="020F0502020204030204" pitchFamily="34" charset="0"/>
                <a:ea typeface="Calibri" panose="020F0502020204030204" pitchFamily="34" charset="0"/>
                <a:cs typeface="Arial" panose="020B0604020202020204" pitchFamily="34" charset="0"/>
              </a:rPr>
              <a:t>stimates of shortage of MAP staff ranged from 25 percent to 50 percent </a:t>
            </a:r>
            <a:endParaRPr lang="en-US" b="1"/>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15</a:t>
            </a:fld>
            <a:endParaRPr lang="en-US">
              <a:solidFill>
                <a:schemeClr val="tx2"/>
              </a:solidFill>
            </a:endParaRPr>
          </a:p>
        </p:txBody>
      </p:sp>
    </p:spTree>
    <p:extLst>
      <p:ext uri="{BB962C8B-B14F-4D97-AF65-F5344CB8AC3E}">
        <p14:creationId xmlns:p14="http://schemas.microsoft.com/office/powerpoint/2010/main" val="3486719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1097280" y="286603"/>
            <a:ext cx="10058400" cy="1450757"/>
          </a:xfrm>
        </p:spPr>
        <p:txBody>
          <a:bodyPr>
            <a:normAutofit/>
          </a:bodyPr>
          <a:lstStyle/>
          <a:p>
            <a:r>
              <a:rPr lang="en-US">
                <a:effectLst/>
                <a:latin typeface="Calibri" panose="020F0502020204030204" pitchFamily="34" charset="0"/>
                <a:ea typeface="Calibri" panose="020F0502020204030204" pitchFamily="34" charset="0"/>
                <a:cs typeface="Arial" panose="020B0604020202020204" pitchFamily="34" charset="0"/>
              </a:rPr>
              <a:t>ERG RECOMMENDATIONS</a:t>
            </a:r>
            <a:endParaRPr lang="en-US"/>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9900458" y="6459785"/>
            <a:ext cx="1312025" cy="365125"/>
          </a:xfrm>
        </p:spPr>
        <p:txBody>
          <a:bodyPr>
            <a:normAutofit/>
          </a:bodyPr>
          <a:lstStyle/>
          <a:p>
            <a:pPr>
              <a:spcAft>
                <a:spcPts val="600"/>
              </a:spcAft>
            </a:pPr>
            <a:fld id="{BE7BCDB6-AFF6-4735-B09B-7C6306B4CE20}" type="slidenum">
              <a:rPr lang="en-US"/>
              <a:pPr>
                <a:spcAft>
                  <a:spcPts val="600"/>
                </a:spcAft>
              </a:pPr>
              <a:t>16</a:t>
            </a:fld>
            <a:endParaRPr lang="en-US"/>
          </a:p>
        </p:txBody>
      </p:sp>
      <p:graphicFrame>
        <p:nvGraphicFramePr>
          <p:cNvPr id="13" name="Content Placeholder 6">
            <a:extLst>
              <a:ext uri="{FF2B5EF4-FFF2-40B4-BE49-F238E27FC236}">
                <a16:creationId xmlns:a16="http://schemas.microsoft.com/office/drawing/2014/main" id="{E0D95D8C-73ED-DA84-D8D5-F7B0EF823E4A}"/>
              </a:ext>
            </a:extLst>
          </p:cNvPr>
          <p:cNvGraphicFramePr>
            <a:graphicFrameLocks noGrp="1"/>
          </p:cNvGraphicFramePr>
          <p:nvPr>
            <p:ph idx="1"/>
            <p:extLst>
              <p:ext uri="{D42A27DB-BD31-4B8C-83A1-F6EECF244321}">
                <p14:modId xmlns:p14="http://schemas.microsoft.com/office/powerpoint/2010/main" val="3673382772"/>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5399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2500">
                <a:solidFill>
                  <a:srgbClr val="FFFFFF"/>
                </a:solidFill>
                <a:effectLst/>
                <a:latin typeface="Calibri" panose="020F0502020204030204" pitchFamily="34" charset="0"/>
                <a:ea typeface="Calibri" panose="020F0502020204030204" pitchFamily="34" charset="0"/>
                <a:cs typeface="Arial" panose="020B0604020202020204" pitchFamily="34" charset="0"/>
              </a:rPr>
              <a:t>ERG RECOMMENDATIONS</a:t>
            </a:r>
            <a:endParaRPr lang="en-US" sz="25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dirty="0"/>
              <a:t>Category 1: Establish an inter-agency MAP-related data center</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Comprehensive MAP-related data are not readily accessible outside of each individual Agency’s own data collection efforts. Because MAP is a program operating across four Agencies, strategic planning requires datasets that span all four agencies. An Interagency MAP Data Center to which the EOHHS agencies regularly submit MAP-related data is needed.</a:t>
            </a:r>
            <a:endParaRPr lang="en-US" b="1" dirty="0"/>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smtClean="0">
                <a:solidFill>
                  <a:schemeClr val="tx2"/>
                </a:solidFill>
              </a:rPr>
              <a:pPr>
                <a:spcAft>
                  <a:spcPts val="600"/>
                </a:spcAft>
              </a:pPr>
              <a:t>17</a:t>
            </a:fld>
            <a:endParaRPr lang="en-US">
              <a:solidFill>
                <a:schemeClr val="tx2"/>
              </a:solidFill>
            </a:endParaRPr>
          </a:p>
        </p:txBody>
      </p:sp>
    </p:spTree>
    <p:extLst>
      <p:ext uri="{BB962C8B-B14F-4D97-AF65-F5344CB8AC3E}">
        <p14:creationId xmlns:p14="http://schemas.microsoft.com/office/powerpoint/2010/main" val="1477673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2500">
                <a:solidFill>
                  <a:srgbClr val="FFFFFF"/>
                </a:solidFill>
                <a:effectLst/>
                <a:latin typeface="Calibri" panose="020F0502020204030204" pitchFamily="34" charset="0"/>
                <a:ea typeface="Calibri" panose="020F0502020204030204" pitchFamily="34" charset="0"/>
                <a:cs typeface="Arial" panose="020B0604020202020204" pitchFamily="34" charset="0"/>
              </a:rPr>
              <a:t>ERG RECOMMENDATIONS</a:t>
            </a:r>
            <a:endParaRPr lang="en-US" sz="25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dirty="0"/>
              <a:t>Category 2: Allow </a:t>
            </a:r>
            <a:r>
              <a:rPr lang="en-US" b="1" dirty="0">
                <a:effectLst/>
                <a:ea typeface="Calibri" panose="020F0502020204030204" pitchFamily="34" charset="0"/>
                <a:cs typeface="Arial" panose="020B0604020202020204" pitchFamily="34" charset="0"/>
              </a:rPr>
              <a:t> and Promote Use of Electronic Medication Administration Record (eMAR) System</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Change MAP policy to allow programs to implement electronic medication administration record (eMAR) systems without a waiver. </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Promote eMAR adoption by selecting a single </a:t>
            </a:r>
            <a:r>
              <a:rPr lang="en-US" dirty="0" err="1">
                <a:effectLst/>
                <a:ea typeface="Calibri" panose="020F0502020204030204" pitchFamily="34" charset="0"/>
                <a:cs typeface="Arial" panose="020B0604020202020204" pitchFamily="34" charset="0"/>
              </a:rPr>
              <a:t>eMARs</a:t>
            </a:r>
            <a:r>
              <a:rPr lang="en-US" dirty="0">
                <a:effectLst/>
                <a:ea typeface="Calibri" panose="020F0502020204030204" pitchFamily="34" charset="0"/>
                <a:cs typeface="Arial" panose="020B0604020202020204" pitchFamily="34" charset="0"/>
              </a:rPr>
              <a:t> system that the Commonwealth will make available free of charge or at minimal cost to all service providers and pharmacies</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Promote eMAR adoption by establishing an outreach program to service providers that explains the net benefits of the eMAR system and the steps and staff training necessary to implement it. </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Change policy to allow pharmacies to multi-pack medications into a small, bar-coded container/closure, so MAP staff need only scan the bar code and administer all meds to a client without delay</a:t>
            </a:r>
            <a:endParaRPr lang="en-US" b="1" dirty="0">
              <a:effectLst/>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18</a:t>
            </a:fld>
            <a:endParaRPr lang="en-US">
              <a:solidFill>
                <a:schemeClr val="tx2"/>
              </a:solidFill>
            </a:endParaRPr>
          </a:p>
        </p:txBody>
      </p:sp>
    </p:spTree>
    <p:extLst>
      <p:ext uri="{BB962C8B-B14F-4D97-AF65-F5344CB8AC3E}">
        <p14:creationId xmlns:p14="http://schemas.microsoft.com/office/powerpoint/2010/main" val="2257113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2500">
                <a:solidFill>
                  <a:srgbClr val="FFFFFF"/>
                </a:solidFill>
                <a:effectLst/>
                <a:latin typeface="Calibri" panose="020F0502020204030204" pitchFamily="34" charset="0"/>
                <a:ea typeface="Calibri" panose="020F0502020204030204" pitchFamily="34" charset="0"/>
                <a:cs typeface="Arial" panose="020B0604020202020204" pitchFamily="34" charset="0"/>
              </a:rPr>
              <a:t>ERG RECOMMENDATIONS</a:t>
            </a:r>
            <a:endParaRPr lang="en-US" sz="25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dirty="0"/>
              <a:t>Category 3: </a:t>
            </a:r>
            <a:r>
              <a:rPr lang="en-US" b="1" dirty="0">
                <a:cs typeface="Arial" panose="020B0604020202020204" pitchFamily="34" charset="0"/>
              </a:rPr>
              <a:t>Medication Administration</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Agencies and DPH should encourage self-administration of medication </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Allow an onsite nurse, pharmacist or supervisor to resolve inconsequential discrepancies between the HCP order, label, and med sheet transcription</a:t>
            </a:r>
          </a:p>
          <a:p>
            <a:pPr>
              <a:buFont typeface="Wingdings" panose="05000000000000000000" pitchFamily="2" charset="2"/>
              <a:buChar char="§"/>
            </a:pPr>
            <a:r>
              <a:rPr lang="en-US" dirty="0">
                <a:ea typeface="Calibri" panose="020F0502020204030204" pitchFamily="34" charset="0"/>
                <a:cs typeface="Arial" panose="020B0604020202020204" pitchFamily="34" charset="0"/>
              </a:rPr>
              <a:t>A</a:t>
            </a:r>
            <a:r>
              <a:rPr lang="en-US" dirty="0">
                <a:effectLst/>
                <a:ea typeface="Calibri" panose="020F0502020204030204" pitchFamily="34" charset="0"/>
                <a:cs typeface="Arial" panose="020B0604020202020204" pitchFamily="34" charset="0"/>
              </a:rPr>
              <a:t>ssess the risks and benefits experienced by programs utilizing flexibilities</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Simplify HCP orders and reduce emphasis on HCP signatures</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Allow MAP staff to administer prescribed medications based on medical facility discharge orders</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Broaden allowances for HCP telephone orders</a:t>
            </a:r>
          </a:p>
          <a:p>
            <a:pPr>
              <a:buFont typeface="Wingdings" panose="05000000000000000000" pitchFamily="2" charset="2"/>
              <a:buChar char="§"/>
            </a:pPr>
            <a:r>
              <a:rPr lang="en-US" dirty="0">
                <a:ea typeface="Calibri" panose="020F0502020204030204" pitchFamily="34" charset="0"/>
                <a:cs typeface="Arial" panose="020B0604020202020204" pitchFamily="34" charset="0"/>
              </a:rPr>
              <a:t>R</a:t>
            </a:r>
            <a:r>
              <a:rPr lang="en-US" dirty="0">
                <a:effectLst/>
                <a:ea typeface="Calibri" panose="020F0502020204030204" pitchFamily="34" charset="0"/>
                <a:cs typeface="Arial" panose="020B0604020202020204" pitchFamily="34" charset="0"/>
              </a:rPr>
              <a:t>eplacing the three 2-way checks with one 2-way check matching the Rx label and med sheet transcription. </a:t>
            </a:r>
            <a:endParaRPr lang="en-US" b="1" dirty="0">
              <a:cs typeface="Arial" panose="020B0604020202020204" pitchFamily="34" charset="0"/>
            </a:endParaRPr>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19</a:t>
            </a:fld>
            <a:endParaRPr lang="en-US">
              <a:solidFill>
                <a:schemeClr val="tx2"/>
              </a:solidFill>
            </a:endParaRPr>
          </a:p>
        </p:txBody>
      </p:sp>
    </p:spTree>
    <p:extLst>
      <p:ext uri="{BB962C8B-B14F-4D97-AF65-F5344CB8AC3E}">
        <p14:creationId xmlns:p14="http://schemas.microsoft.com/office/powerpoint/2010/main" val="4024453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C6DEF8F9-FFEF-4EDB-8A06-8A7884ED42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E0747CA7-2579-4FF5-95CF-E3FA65C9E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C63BD94-CA0C-4C27-BB07-89F71DEA2D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4820"/>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5C565E9-D88A-55D3-9D42-BD1C24B6DE9F}"/>
              </a:ext>
            </a:extLst>
          </p:cNvPr>
          <p:cNvSpPr>
            <a:spLocks noGrp="1"/>
          </p:cNvSpPr>
          <p:nvPr>
            <p:ph type="title"/>
          </p:nvPr>
        </p:nvSpPr>
        <p:spPr>
          <a:xfrm>
            <a:off x="1097280" y="286603"/>
            <a:ext cx="10058400" cy="1450757"/>
          </a:xfrm>
        </p:spPr>
        <p:txBody>
          <a:bodyPr vert="horz" lIns="91440" tIns="45720" rIns="91440" bIns="45720" rtlCol="0" anchor="b">
            <a:normAutofit/>
          </a:bodyPr>
          <a:lstStyle/>
          <a:p>
            <a:pPr>
              <a:lnSpc>
                <a:spcPct val="85000"/>
              </a:lnSpc>
            </a:pPr>
            <a:r>
              <a:rPr lang="en-US" b="1"/>
              <a:t>AGENDA</a:t>
            </a:r>
          </a:p>
        </p:txBody>
      </p:sp>
      <p:graphicFrame>
        <p:nvGraphicFramePr>
          <p:cNvPr id="5" name="Content Placeholder 2">
            <a:extLst>
              <a:ext uri="{FF2B5EF4-FFF2-40B4-BE49-F238E27FC236}">
                <a16:creationId xmlns:a16="http://schemas.microsoft.com/office/drawing/2014/main" id="{B6C87CD2-4362-60AE-1074-28C7D07A4901}"/>
              </a:ext>
            </a:extLst>
          </p:cNvPr>
          <p:cNvGraphicFramePr>
            <a:graphicFrameLocks noGrp="1"/>
          </p:cNvGraphicFramePr>
          <p:nvPr>
            <p:ph idx="1"/>
            <p:extLst>
              <p:ext uri="{D42A27DB-BD31-4B8C-83A1-F6EECF244321}">
                <p14:modId xmlns:p14="http://schemas.microsoft.com/office/powerpoint/2010/main" val="3551923607"/>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5531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2500">
                <a:solidFill>
                  <a:srgbClr val="FFFFFF"/>
                </a:solidFill>
                <a:effectLst/>
                <a:latin typeface="Calibri" panose="020F0502020204030204" pitchFamily="34" charset="0"/>
                <a:ea typeface="Calibri" panose="020F0502020204030204" pitchFamily="34" charset="0"/>
                <a:cs typeface="Arial" panose="020B0604020202020204" pitchFamily="34" charset="0"/>
              </a:rPr>
              <a:t>ERG RECOMMENDATIONS</a:t>
            </a:r>
            <a:endParaRPr lang="en-US" sz="25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dirty="0"/>
              <a:t>Category 4: </a:t>
            </a:r>
            <a:r>
              <a:rPr lang="en-US" b="1" dirty="0">
                <a:cs typeface="Arial" panose="020B0604020202020204" pitchFamily="34" charset="0"/>
              </a:rPr>
              <a:t>Over</a:t>
            </a:r>
            <a:r>
              <a:rPr lang="en-US" b="1" dirty="0">
                <a:effectLst/>
                <a:ea typeface="Calibri" panose="020F0502020204030204" pitchFamily="34" charset="0"/>
                <a:cs typeface="Arial" panose="020B0604020202020204" pitchFamily="34" charset="0"/>
              </a:rPr>
              <a:t>-the-counter (OTC) Exempt Products Tier</a:t>
            </a:r>
          </a:p>
          <a:p>
            <a:pPr>
              <a:buFont typeface="Wingdings" panose="05000000000000000000" pitchFamily="2" charset="2"/>
              <a:buChar char="§"/>
            </a:pPr>
            <a:r>
              <a:rPr lang="en-US" b="1" dirty="0">
                <a:effectLst/>
                <a:ea typeface="Calibri" panose="020F0502020204030204" pitchFamily="34" charset="0"/>
                <a:cs typeface="Arial" panose="020B0604020202020204" pitchFamily="34" charset="0"/>
              </a:rPr>
              <a:t> </a:t>
            </a:r>
            <a:r>
              <a:rPr lang="en-US" dirty="0">
                <a:effectLst/>
                <a:ea typeface="Calibri" panose="020F0502020204030204" pitchFamily="34" charset="0"/>
                <a:cs typeface="Arial" panose="020B0604020202020204" pitchFamily="34" charset="0"/>
              </a:rPr>
              <a:t>Expand the tier of OTC medications that are exempt from requiring a prescription or HCP order. </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Reach out to service providers and other stakeholders to publicize and educate them as to which additional items do not need a prescription. </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Allow service providers to obtain standing orders from prescribers for non-exempt OTC medications, during clients’ routine annual physical exams</a:t>
            </a:r>
            <a:endParaRPr lang="en-US" b="1" dirty="0">
              <a:effectLst/>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20</a:t>
            </a:fld>
            <a:endParaRPr lang="en-US">
              <a:solidFill>
                <a:schemeClr val="tx2"/>
              </a:solidFill>
            </a:endParaRPr>
          </a:p>
        </p:txBody>
      </p:sp>
    </p:spTree>
    <p:extLst>
      <p:ext uri="{BB962C8B-B14F-4D97-AF65-F5344CB8AC3E}">
        <p14:creationId xmlns:p14="http://schemas.microsoft.com/office/powerpoint/2010/main" val="2406415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2500">
                <a:solidFill>
                  <a:srgbClr val="FFFFFF"/>
                </a:solidFill>
                <a:effectLst/>
                <a:latin typeface="Calibri" panose="020F0502020204030204" pitchFamily="34" charset="0"/>
                <a:ea typeface="Calibri" panose="020F0502020204030204" pitchFamily="34" charset="0"/>
                <a:cs typeface="Arial" panose="020B0604020202020204" pitchFamily="34" charset="0"/>
              </a:rPr>
              <a:t>ERG RECOMMENDATIONS</a:t>
            </a:r>
            <a:endParaRPr lang="en-US" sz="25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313904" y="250723"/>
            <a:ext cx="7698658" cy="6474541"/>
          </a:xfrm>
        </p:spPr>
        <p:txBody>
          <a:bodyPr anchor="ctr">
            <a:noAutofit/>
          </a:bodyPr>
          <a:lstStyle/>
          <a:p>
            <a:pPr marL="0" indent="0">
              <a:buNone/>
            </a:pPr>
            <a:r>
              <a:rPr lang="en-US" sz="1600" b="1" dirty="0"/>
              <a:t>Category 5: </a:t>
            </a:r>
            <a:r>
              <a:rPr lang="en-US" sz="1600" b="1" dirty="0">
                <a:cs typeface="Arial" panose="020B0604020202020204" pitchFamily="34" charset="0"/>
              </a:rPr>
              <a:t>MAP Certification Training and Testing</a:t>
            </a:r>
          </a:p>
          <a:p>
            <a:pPr>
              <a:buFont typeface="Wingdings" panose="05000000000000000000" pitchFamily="2" charset="2"/>
              <a:buChar char="§"/>
            </a:pPr>
            <a:r>
              <a:rPr lang="en-US" sz="1600" dirty="0">
                <a:effectLst/>
                <a:ea typeface="Calibri" panose="020F0502020204030204" pitchFamily="34" charset="0"/>
                <a:cs typeface="Arial" panose="020B0604020202020204" pitchFamily="34" charset="0"/>
              </a:rPr>
              <a:t>Inspect MAP curriculum for examples and procedures not specified by MAP policy; eliminate two of the three comparisons of the HCP order, pharmacy label, and the med sheet transcription</a:t>
            </a:r>
          </a:p>
          <a:p>
            <a:pPr>
              <a:buFont typeface="Wingdings" panose="05000000000000000000" pitchFamily="2" charset="2"/>
              <a:buChar char="§"/>
            </a:pPr>
            <a:r>
              <a:rPr lang="en-US" sz="1600" dirty="0">
                <a:effectLst/>
                <a:ea typeface="Calibri" panose="020F0502020204030204" pitchFamily="34" charset="0"/>
                <a:cs typeface="Arial" panose="020B0604020202020204" pitchFamily="34" charset="0"/>
              </a:rPr>
              <a:t>Establish a dedicated MAP training/testing FAQ web page</a:t>
            </a:r>
          </a:p>
          <a:p>
            <a:pPr>
              <a:buFont typeface="Wingdings" panose="05000000000000000000" pitchFamily="2" charset="2"/>
              <a:buChar char="§"/>
            </a:pPr>
            <a:r>
              <a:rPr lang="en-US" sz="1600" dirty="0">
                <a:ea typeface="Calibri" panose="020F0502020204030204" pitchFamily="34" charset="0"/>
                <a:cs typeface="Arial" panose="020B0604020202020204" pitchFamily="34" charset="0"/>
              </a:rPr>
              <a:t>E</a:t>
            </a:r>
            <a:r>
              <a:rPr lang="en-US" sz="1600" dirty="0">
                <a:effectLst/>
                <a:ea typeface="Calibri" panose="020F0502020204030204" pitchFamily="34" charset="0"/>
                <a:cs typeface="Arial" panose="020B0604020202020204" pitchFamily="34" charset="0"/>
              </a:rPr>
              <a:t>ncourage in-person MAP training by service providers that still rely primarily on the online training</a:t>
            </a:r>
          </a:p>
          <a:p>
            <a:pPr>
              <a:buFont typeface="Wingdings" panose="05000000000000000000" pitchFamily="2" charset="2"/>
              <a:buChar char="§"/>
            </a:pPr>
            <a:r>
              <a:rPr lang="en-US" sz="1600" dirty="0">
                <a:ea typeface="Calibri" panose="020F0502020204030204" pitchFamily="34" charset="0"/>
                <a:cs typeface="Arial" panose="020B0604020202020204" pitchFamily="34" charset="0"/>
              </a:rPr>
              <a:t>Allow </a:t>
            </a:r>
            <a:r>
              <a:rPr lang="en-US" sz="1600" dirty="0">
                <a:effectLst/>
                <a:ea typeface="Calibri" panose="020F0502020204030204" pitchFamily="34" charset="0"/>
                <a:cs typeface="Arial" panose="020B0604020202020204" pitchFamily="34" charset="0"/>
              </a:rPr>
              <a:t>a candidate </a:t>
            </a:r>
            <a:r>
              <a:rPr lang="en-US" sz="1600" dirty="0">
                <a:ea typeface="Calibri" panose="020F0502020204030204" pitchFamily="34" charset="0"/>
                <a:cs typeface="Arial" panose="020B0604020202020204" pitchFamily="34" charset="0"/>
              </a:rPr>
              <a:t>to </a:t>
            </a:r>
            <a:r>
              <a:rPr lang="en-US" sz="1600" dirty="0">
                <a:effectLst/>
                <a:ea typeface="Calibri" panose="020F0502020204030204" pitchFamily="34" charset="0"/>
                <a:cs typeface="Arial" panose="020B0604020202020204" pitchFamily="34" charset="0"/>
              </a:rPr>
              <a:t>test even if small discrepancies between their </a:t>
            </a:r>
            <a:r>
              <a:rPr lang="en-US" sz="1600" dirty="0">
                <a:ea typeface="Calibri" panose="020F0502020204030204" pitchFamily="34" charset="0"/>
                <a:cs typeface="Arial" panose="020B0604020202020204" pitchFamily="34" charset="0"/>
              </a:rPr>
              <a:t>ID</a:t>
            </a:r>
            <a:r>
              <a:rPr lang="en-US" sz="1600" dirty="0">
                <a:effectLst/>
                <a:ea typeface="Calibri" panose="020F0502020204030204" pitchFamily="34" charset="0"/>
                <a:cs typeface="Arial" panose="020B0604020202020204" pitchFamily="34" charset="0"/>
              </a:rPr>
              <a:t> and registration form. Allow proctor to vouch for the candidate’s identity.</a:t>
            </a:r>
          </a:p>
          <a:p>
            <a:pPr>
              <a:buFont typeface="Wingdings" panose="05000000000000000000" pitchFamily="2" charset="2"/>
              <a:buChar char="§"/>
            </a:pPr>
            <a:r>
              <a:rPr lang="en-US" sz="1600" dirty="0">
                <a:effectLst/>
                <a:ea typeface="Calibri" panose="020F0502020204030204" pitchFamily="34" charset="0"/>
                <a:cs typeface="Arial" panose="020B0604020202020204" pitchFamily="34" charset="0"/>
              </a:rPr>
              <a:t> Eliminate the transcription certification test but keep transcription instruction as part of the training. </a:t>
            </a:r>
          </a:p>
          <a:p>
            <a:pPr>
              <a:buFont typeface="Wingdings" panose="05000000000000000000" pitchFamily="2" charset="2"/>
              <a:buChar char="§"/>
            </a:pPr>
            <a:r>
              <a:rPr lang="en-US" sz="1600" dirty="0">
                <a:effectLst/>
                <a:ea typeface="Calibri" panose="020F0502020204030204" pitchFamily="34" charset="0"/>
                <a:cs typeface="Arial" panose="020B0604020202020204" pitchFamily="34" charset="0"/>
              </a:rPr>
              <a:t>Modify standard for the Med Pass test to apply only to the correct performance of the five “rights”</a:t>
            </a:r>
          </a:p>
          <a:p>
            <a:pPr>
              <a:buFont typeface="Wingdings" panose="05000000000000000000" pitchFamily="2" charset="2"/>
              <a:buChar char="§"/>
            </a:pPr>
            <a:r>
              <a:rPr lang="en-US" sz="1600" dirty="0">
                <a:effectLst/>
                <a:ea typeface="Calibri" panose="020F0502020204030204" pitchFamily="34" charset="0"/>
                <a:cs typeface="Arial" panose="020B0604020202020204" pitchFamily="34" charset="0"/>
              </a:rPr>
              <a:t>Have the med pass test recorded and evaluated by the onsite proctor instead of the remotely located contractor</a:t>
            </a:r>
          </a:p>
          <a:p>
            <a:pPr>
              <a:buFont typeface="Wingdings" panose="05000000000000000000" pitchFamily="2" charset="2"/>
              <a:buChar char="§"/>
            </a:pPr>
            <a:r>
              <a:rPr lang="en-US" sz="1600" dirty="0">
                <a:cs typeface="Arial" panose="020B0604020202020204" pitchFamily="34" charset="0"/>
              </a:rPr>
              <a:t>Increase time allowances for certification testing</a:t>
            </a:r>
          </a:p>
          <a:p>
            <a:pPr>
              <a:buFont typeface="Wingdings" panose="05000000000000000000" pitchFamily="2" charset="2"/>
              <a:buChar char="§"/>
            </a:pPr>
            <a:r>
              <a:rPr lang="en-US" sz="1600" dirty="0">
                <a:cs typeface="Arial" panose="020B0604020202020204" pitchFamily="34" charset="0"/>
              </a:rPr>
              <a:t>Allow translation dictionaries for the knowledge test</a:t>
            </a:r>
          </a:p>
          <a:p>
            <a:pPr>
              <a:buFont typeface="Wingdings" panose="05000000000000000000" pitchFamily="2" charset="2"/>
              <a:buChar char="§"/>
            </a:pPr>
            <a:r>
              <a:rPr lang="en-US" sz="1600" dirty="0">
                <a:cs typeface="Arial" panose="020B0604020202020204" pitchFamily="34" charset="0"/>
              </a:rPr>
              <a:t>Draw questions from the cert test to the pretest</a:t>
            </a:r>
          </a:p>
          <a:p>
            <a:pPr>
              <a:buFont typeface="Wingdings" panose="05000000000000000000" pitchFamily="2" charset="2"/>
              <a:buChar char="§"/>
            </a:pPr>
            <a:r>
              <a:rPr lang="en-US" sz="1600" dirty="0">
                <a:cs typeface="Arial" panose="020B0604020202020204" pitchFamily="34" charset="0"/>
              </a:rPr>
              <a:t>Open-book exam for knowledge</a:t>
            </a:r>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21</a:t>
            </a:fld>
            <a:endParaRPr lang="en-US">
              <a:solidFill>
                <a:schemeClr val="tx2"/>
              </a:solidFill>
            </a:endParaRPr>
          </a:p>
        </p:txBody>
      </p:sp>
    </p:spTree>
    <p:extLst>
      <p:ext uri="{BB962C8B-B14F-4D97-AF65-F5344CB8AC3E}">
        <p14:creationId xmlns:p14="http://schemas.microsoft.com/office/powerpoint/2010/main" val="524975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2500">
                <a:solidFill>
                  <a:srgbClr val="FFFFFF"/>
                </a:solidFill>
                <a:effectLst/>
                <a:latin typeface="Calibri" panose="020F0502020204030204" pitchFamily="34" charset="0"/>
                <a:ea typeface="Calibri" panose="020F0502020204030204" pitchFamily="34" charset="0"/>
                <a:cs typeface="Arial" panose="020B0604020202020204" pitchFamily="34" charset="0"/>
              </a:rPr>
              <a:t>ERG RECOMMENDATIONS</a:t>
            </a:r>
            <a:endParaRPr lang="en-US" sz="25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marL="0" indent="0">
              <a:buNone/>
            </a:pPr>
            <a:r>
              <a:rPr lang="en-US" b="1" dirty="0"/>
              <a:t>Category 6: </a:t>
            </a:r>
            <a:r>
              <a:rPr lang="en-US" b="1" dirty="0">
                <a:cs typeface="Arial" panose="020B0604020202020204" pitchFamily="34" charset="0"/>
              </a:rPr>
              <a:t>MAP </a:t>
            </a:r>
            <a:r>
              <a:rPr lang="en-US" b="1" dirty="0">
                <a:effectLst/>
                <a:ea typeface="Calibri" panose="020F0502020204030204" pitchFamily="34" charset="0"/>
                <a:cs typeface="Arial" panose="020B0604020202020204" pitchFamily="34" charset="0"/>
              </a:rPr>
              <a:t>Staffing and MAP as a Career-Building Entry-Level Position</a:t>
            </a:r>
          </a:p>
          <a:p>
            <a:pPr>
              <a:buFont typeface="Wingdings" panose="05000000000000000000" pitchFamily="2" charset="2"/>
              <a:buChar char="§"/>
            </a:pPr>
            <a:r>
              <a:rPr lang="en-US" dirty="0">
                <a:ea typeface="Calibri" panose="020F0502020204030204" pitchFamily="34" charset="0"/>
                <a:cs typeface="Arial" panose="020B0604020202020204" pitchFamily="34" charset="0"/>
              </a:rPr>
              <a:t>Use</a:t>
            </a:r>
            <a:r>
              <a:rPr lang="en-US" dirty="0">
                <a:effectLst/>
                <a:ea typeface="Calibri" panose="020F0502020204030204" pitchFamily="34" charset="0"/>
                <a:cs typeface="Arial" panose="020B0604020202020204" pitchFamily="34" charset="0"/>
              </a:rPr>
              <a:t> the 75th percentile of BLS wage data instead of the 50</a:t>
            </a:r>
            <a:r>
              <a:rPr lang="en-US" baseline="30000" dirty="0">
                <a:effectLst/>
                <a:ea typeface="Calibri" panose="020F0502020204030204" pitchFamily="34" charset="0"/>
                <a:cs typeface="Arial" panose="020B0604020202020204" pitchFamily="34" charset="0"/>
              </a:rPr>
              <a:t>th</a:t>
            </a:r>
            <a:r>
              <a:rPr lang="en-US" dirty="0">
                <a:effectLst/>
                <a:ea typeface="Calibri" panose="020F0502020204030204" pitchFamily="34" charset="0"/>
                <a:cs typeface="Arial" panose="020B0604020202020204" pitchFamily="34" charset="0"/>
              </a:rPr>
              <a:t> to calculate remuneration paid to contracted service providers for direct care labor</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Develop a course and externship program on direct care for students enrolled in Career/Vocational Technical Education (VTE) Medical Assisting Programs</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Offer grant funding to support MAP-certified staff in pursuing additional training or education in health care or community services. </a:t>
            </a:r>
          </a:p>
          <a:p>
            <a:pPr>
              <a:buFont typeface="Wingdings" panose="05000000000000000000" pitchFamily="2" charset="2"/>
              <a:buChar char="§"/>
            </a:pPr>
            <a:r>
              <a:rPr lang="en-US" dirty="0">
                <a:effectLst/>
                <a:ea typeface="Calibri" panose="020F0502020204030204" pitchFamily="34" charset="0"/>
                <a:cs typeface="Arial" panose="020B0604020202020204" pitchFamily="34" charset="0"/>
              </a:rPr>
              <a:t>Consider how MAP certification could provide partial credit toward the requirements of other health care/medical certification or licensure programs.</a:t>
            </a:r>
            <a:endParaRPr lang="en-US" dirty="0"/>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22</a:t>
            </a:fld>
            <a:endParaRPr lang="en-US" dirty="0">
              <a:solidFill>
                <a:schemeClr val="tx2"/>
              </a:solidFill>
            </a:endParaRPr>
          </a:p>
        </p:txBody>
      </p:sp>
    </p:spTree>
    <p:extLst>
      <p:ext uri="{BB962C8B-B14F-4D97-AF65-F5344CB8AC3E}">
        <p14:creationId xmlns:p14="http://schemas.microsoft.com/office/powerpoint/2010/main" val="3435441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57F99-A03C-4D19-AF78-54B7C0E926D7}"/>
              </a:ext>
            </a:extLst>
          </p:cNvPr>
          <p:cNvSpPr>
            <a:spLocks noGrp="1"/>
          </p:cNvSpPr>
          <p:nvPr>
            <p:ph type="title"/>
          </p:nvPr>
        </p:nvSpPr>
        <p:spPr>
          <a:xfrm>
            <a:off x="1097280" y="286603"/>
            <a:ext cx="10058400" cy="1450757"/>
          </a:xfrm>
        </p:spPr>
        <p:txBody>
          <a:bodyPr>
            <a:normAutofit/>
          </a:bodyPr>
          <a:lstStyle/>
          <a:p>
            <a:r>
              <a:rPr lang="en-US" b="1" dirty="0"/>
              <a:t>Next Steps</a:t>
            </a:r>
          </a:p>
        </p:txBody>
      </p:sp>
      <p:sp>
        <p:nvSpPr>
          <p:cNvPr id="5" name="Slide Number Placeholder 4">
            <a:extLst>
              <a:ext uri="{FF2B5EF4-FFF2-40B4-BE49-F238E27FC236}">
                <a16:creationId xmlns:a16="http://schemas.microsoft.com/office/drawing/2014/main" id="{9F8DA86B-E8DD-4E1F-80BF-990B9B3EA569}"/>
              </a:ext>
            </a:extLst>
          </p:cNvPr>
          <p:cNvSpPr>
            <a:spLocks noGrp="1"/>
          </p:cNvSpPr>
          <p:nvPr>
            <p:ph type="sldNum" sz="quarter" idx="12"/>
          </p:nvPr>
        </p:nvSpPr>
        <p:spPr>
          <a:xfrm>
            <a:off x="9900458" y="6459785"/>
            <a:ext cx="1312025" cy="365125"/>
          </a:xfrm>
        </p:spPr>
        <p:txBody>
          <a:bodyPr>
            <a:normAutofit/>
          </a:bodyPr>
          <a:lstStyle/>
          <a:p>
            <a:pPr>
              <a:spcAft>
                <a:spcPts val="600"/>
              </a:spcAft>
            </a:pPr>
            <a:fld id="{48F63A3B-78C7-47BE-AE5E-E10140E04643}" type="slidenum">
              <a:rPr lang="en-US"/>
              <a:pPr>
                <a:spcAft>
                  <a:spcPts val="600"/>
                </a:spcAft>
              </a:pPr>
              <a:t>23</a:t>
            </a:fld>
            <a:endParaRPr lang="en-US"/>
          </a:p>
        </p:txBody>
      </p:sp>
      <p:graphicFrame>
        <p:nvGraphicFramePr>
          <p:cNvPr id="16" name="Content Placeholder 2">
            <a:extLst>
              <a:ext uri="{FF2B5EF4-FFF2-40B4-BE49-F238E27FC236}">
                <a16:creationId xmlns:a16="http://schemas.microsoft.com/office/drawing/2014/main" id="{5F19B2AA-0375-554C-74C5-5571F5476F3E}"/>
              </a:ext>
            </a:extLst>
          </p:cNvPr>
          <p:cNvGraphicFramePr>
            <a:graphicFrameLocks noGrp="1"/>
          </p:cNvGraphicFramePr>
          <p:nvPr>
            <p:ph idx="1"/>
            <p:extLst>
              <p:ext uri="{D42A27DB-BD31-4B8C-83A1-F6EECF244321}">
                <p14:modId xmlns:p14="http://schemas.microsoft.com/office/powerpoint/2010/main" val="3070371432"/>
              </p:ext>
            </p:extLst>
          </p:nvPr>
        </p:nvGraphicFramePr>
        <p:xfrm>
          <a:off x="482758" y="1987827"/>
          <a:ext cx="11450698" cy="40037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6837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AB426-5B7C-607E-D413-5D2C9495CC0A}"/>
              </a:ext>
            </a:extLst>
          </p:cNvPr>
          <p:cNvSpPr>
            <a:spLocks noGrp="1"/>
          </p:cNvSpPr>
          <p:nvPr>
            <p:ph type="ctrTitle"/>
          </p:nvPr>
        </p:nvSpPr>
        <p:spPr/>
        <p:txBody>
          <a:bodyPr/>
          <a:lstStyle/>
          <a:p>
            <a:r>
              <a:rPr lang="en-US" dirty="0"/>
              <a:t>THANK YOU</a:t>
            </a:r>
          </a:p>
        </p:txBody>
      </p:sp>
    </p:spTree>
    <p:extLst>
      <p:ext uri="{BB962C8B-B14F-4D97-AF65-F5344CB8AC3E}">
        <p14:creationId xmlns:p14="http://schemas.microsoft.com/office/powerpoint/2010/main" val="1003962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9">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940BC6-9DA0-FB4D-8879-DC8B3958C07C}"/>
              </a:ext>
            </a:extLst>
          </p:cNvPr>
          <p:cNvSpPr>
            <a:spLocks noGrp="1"/>
          </p:cNvSpPr>
          <p:nvPr>
            <p:ph type="title"/>
          </p:nvPr>
        </p:nvSpPr>
        <p:spPr>
          <a:xfrm>
            <a:off x="990932" y="286603"/>
            <a:ext cx="6750987" cy="1450757"/>
          </a:xfrm>
        </p:spPr>
        <p:txBody>
          <a:bodyPr>
            <a:normAutofit/>
          </a:bodyPr>
          <a:lstStyle/>
          <a:p>
            <a:r>
              <a:rPr lang="en-US">
                <a:solidFill>
                  <a:schemeClr val="accent2"/>
                </a:solidFill>
              </a:rPr>
              <a:t>Introduction</a:t>
            </a:r>
          </a:p>
        </p:txBody>
      </p:sp>
      <p:sp>
        <p:nvSpPr>
          <p:cNvPr id="3" name="Content Placeholder 2">
            <a:extLst>
              <a:ext uri="{FF2B5EF4-FFF2-40B4-BE49-F238E27FC236}">
                <a16:creationId xmlns:a16="http://schemas.microsoft.com/office/drawing/2014/main" id="{1E0B8C4B-3A3C-9FD1-59FB-1666C1F09376}"/>
              </a:ext>
            </a:extLst>
          </p:cNvPr>
          <p:cNvSpPr>
            <a:spLocks noGrp="1"/>
          </p:cNvSpPr>
          <p:nvPr>
            <p:ph idx="1"/>
          </p:nvPr>
        </p:nvSpPr>
        <p:spPr>
          <a:xfrm>
            <a:off x="1044204" y="2023962"/>
            <a:ext cx="6697715" cy="3845131"/>
          </a:xfrm>
        </p:spPr>
        <p:txBody>
          <a:bodyPr>
            <a:normAutofit/>
          </a:bodyPr>
          <a:lstStyle/>
          <a:p>
            <a:r>
              <a:rPr lang="en-US" dirty="0">
                <a:effectLst/>
                <a:latin typeface="Calibri" panose="020F0502020204030204" pitchFamily="34" charset="0"/>
                <a:ea typeface="Calibri" panose="020F0502020204030204" pitchFamily="34" charset="0"/>
                <a:cs typeface="Arial" panose="020B0604020202020204" pitchFamily="34" charset="0"/>
              </a:rPr>
              <a:t>In February 2022, the Massachusetts Drug Control Program and the Bureau of Health Professions Licensure contracted with Eastern Research Group, Inc. (ERG) of Lexington to research the issues surrounding medication administration by unlicensed assistive personnel (UAPs) to clients of community residences and other associated programs in Massachusetts that are registered with the Massachusetts Medication Administration Program (MAP). </a:t>
            </a:r>
            <a:endParaRPr lang="en-US" dirty="0"/>
          </a:p>
        </p:txBody>
      </p:sp>
      <p:sp>
        <p:nvSpPr>
          <p:cNvPr id="14" name="Footer Placeholder 13">
            <a:extLst>
              <a:ext uri="{FF2B5EF4-FFF2-40B4-BE49-F238E27FC236}">
                <a16:creationId xmlns:a16="http://schemas.microsoft.com/office/drawing/2014/main" id="{03571BF2-FCCE-E7A0-736D-9168D2BBFF63}"/>
              </a:ext>
            </a:extLst>
          </p:cNvPr>
          <p:cNvSpPr>
            <a:spLocks noGrp="1"/>
          </p:cNvSpPr>
          <p:nvPr>
            <p:ph type="ftr" sz="quarter" idx="11"/>
          </p:nvPr>
        </p:nvSpPr>
        <p:spPr>
          <a:xfrm>
            <a:off x="1044203" y="6459785"/>
            <a:ext cx="6300297" cy="365125"/>
          </a:xfrm>
        </p:spPr>
        <p:txBody>
          <a:bodyPr>
            <a:normAutofit/>
          </a:bodyPr>
          <a:lstStyle/>
          <a:p>
            <a:pPr algn="l">
              <a:spcAft>
                <a:spcPts val="600"/>
              </a:spcAft>
            </a:pPr>
            <a:r>
              <a:rPr lang="en-US" dirty="0">
                <a:solidFill>
                  <a:schemeClr val="tx2"/>
                </a:solidFill>
              </a:rPr>
              <a:t>DPH Medication Administration Program</a:t>
            </a:r>
          </a:p>
        </p:txBody>
      </p:sp>
      <p:sp>
        <p:nvSpPr>
          <p:cNvPr id="19" name="Rectangle 21">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3">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Slide Number Placeholder 14">
            <a:extLst>
              <a:ext uri="{FF2B5EF4-FFF2-40B4-BE49-F238E27FC236}">
                <a16:creationId xmlns:a16="http://schemas.microsoft.com/office/drawing/2014/main" id="{7FC3FD3F-45EE-74E3-AD64-441303B83EF3}"/>
              </a:ext>
            </a:extLst>
          </p:cNvPr>
          <p:cNvSpPr>
            <a:spLocks noGrp="1"/>
          </p:cNvSpPr>
          <p:nvPr>
            <p:ph type="sldNum" sz="quarter" idx="12"/>
          </p:nvPr>
        </p:nvSpPr>
        <p:spPr>
          <a:xfrm>
            <a:off x="9900458" y="6459785"/>
            <a:ext cx="1312025" cy="365125"/>
          </a:xfrm>
        </p:spPr>
        <p:txBody>
          <a:bodyPr>
            <a:normAutofit/>
          </a:bodyPr>
          <a:lstStyle/>
          <a:p>
            <a:pPr>
              <a:spcAft>
                <a:spcPts val="600"/>
              </a:spcAft>
            </a:pPr>
            <a:fld id="{48F63A3B-78C7-47BE-AE5E-E10140E04643}" type="slidenum">
              <a:rPr lang="en-US"/>
              <a:pPr>
                <a:spcAft>
                  <a:spcPts val="600"/>
                </a:spcAft>
              </a:pPr>
              <a:t>3</a:t>
            </a:fld>
            <a:endParaRPr lang="en-US"/>
          </a:p>
        </p:txBody>
      </p:sp>
    </p:spTree>
    <p:extLst>
      <p:ext uri="{BB962C8B-B14F-4D97-AF65-F5344CB8AC3E}">
        <p14:creationId xmlns:p14="http://schemas.microsoft.com/office/powerpoint/2010/main" val="979622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9">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1">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3B219B-7E3A-7E84-6386-37313F0CFB09}"/>
              </a:ext>
            </a:extLst>
          </p:cNvPr>
          <p:cNvSpPr>
            <a:spLocks noGrp="1"/>
          </p:cNvSpPr>
          <p:nvPr>
            <p:ph type="title"/>
          </p:nvPr>
        </p:nvSpPr>
        <p:spPr>
          <a:xfrm>
            <a:off x="965201" y="643467"/>
            <a:ext cx="6255026" cy="5054008"/>
          </a:xfrm>
        </p:spPr>
        <p:txBody>
          <a:bodyPr vert="horz" lIns="91440" tIns="45720" rIns="91440" bIns="45720" rtlCol="0" anchor="ctr">
            <a:normAutofit/>
          </a:bodyPr>
          <a:lstStyle/>
          <a:p>
            <a:pPr algn="r"/>
            <a:r>
              <a:rPr lang="en-US" b="1"/>
              <a:t>PRIMARY GOALS</a:t>
            </a:r>
            <a:br>
              <a:rPr lang="en-US" b="1"/>
            </a:br>
            <a:r>
              <a:rPr lang="en-US" b="1"/>
              <a:t>for MAP</a:t>
            </a:r>
          </a:p>
        </p:txBody>
      </p:sp>
      <p:sp>
        <p:nvSpPr>
          <p:cNvPr id="3" name="Text Placeholder 2">
            <a:extLst>
              <a:ext uri="{FF2B5EF4-FFF2-40B4-BE49-F238E27FC236}">
                <a16:creationId xmlns:a16="http://schemas.microsoft.com/office/drawing/2014/main" id="{A2E339BF-E6D7-DD0E-AF02-6813852EE723}"/>
              </a:ext>
            </a:extLst>
          </p:cNvPr>
          <p:cNvSpPr>
            <a:spLocks noGrp="1"/>
          </p:cNvSpPr>
          <p:nvPr>
            <p:ph type="body" idx="1"/>
          </p:nvPr>
        </p:nvSpPr>
        <p:spPr>
          <a:xfrm>
            <a:off x="7870995" y="643467"/>
            <a:ext cx="3341488" cy="5054008"/>
          </a:xfrm>
        </p:spPr>
        <p:txBody>
          <a:bodyPr vert="horz" lIns="91440" tIns="45720" rIns="91440" bIns="45720" rtlCol="0" anchor="ctr">
            <a:normAutofit/>
          </a:bodyPr>
          <a:lstStyle/>
          <a:p>
            <a:r>
              <a:rPr lang="en-US"/>
              <a:t>‘Modernize’ the Medication Administration Program</a:t>
            </a:r>
          </a:p>
          <a:p>
            <a:r>
              <a:rPr lang="en-US"/>
              <a:t>Maintain Health and Safety of Individuals Served</a:t>
            </a:r>
          </a:p>
          <a:p>
            <a:r>
              <a:rPr lang="en-US"/>
              <a:t>Support Service Providers and MAP Certified Staff </a:t>
            </a:r>
          </a:p>
        </p:txBody>
      </p:sp>
      <p:cxnSp>
        <p:nvCxnSpPr>
          <p:cNvPr id="17" name="Straight Connector 15">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Rectangle 17">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52923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9">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7" name="Straight Connector 11">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9" name="Rectangle 13">
            <a:extLst>
              <a:ext uri="{FF2B5EF4-FFF2-40B4-BE49-F238E27FC236}">
                <a16:creationId xmlns:a16="http://schemas.microsoft.com/office/drawing/2014/main" id="{88C4CF77-7AF8-4122-A7B0-041ABDF16B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C3B874-98D5-4B82-824F-D6AF53B1FE9A}"/>
              </a:ext>
            </a:extLst>
          </p:cNvPr>
          <p:cNvSpPr>
            <a:spLocks noGrp="1"/>
          </p:cNvSpPr>
          <p:nvPr>
            <p:ph type="title"/>
          </p:nvPr>
        </p:nvSpPr>
        <p:spPr>
          <a:xfrm>
            <a:off x="6573409" y="988741"/>
            <a:ext cx="4813935" cy="4880518"/>
          </a:xfrm>
          <a:noFill/>
          <a:ln>
            <a:noFill/>
          </a:ln>
        </p:spPr>
        <p:txBody>
          <a:bodyPr vert="horz" wrap="square" lIns="91440" tIns="45720" rIns="91440" bIns="45720" rtlCol="0" anchor="ctr">
            <a:normAutofit/>
          </a:bodyPr>
          <a:lstStyle/>
          <a:p>
            <a:r>
              <a:rPr lang="en-US" sz="2000" b="1" dirty="0">
                <a:effectLst/>
              </a:rPr>
              <a:t>1) REVIEW OF MEDICATION ADMINISTRATION LAWS, REGULATIONS, AND POLICIES IN OTHER STATES</a:t>
            </a:r>
            <a:br>
              <a:rPr lang="en-US" sz="2000" b="1" dirty="0"/>
            </a:br>
            <a:br>
              <a:rPr lang="en-US" sz="2000" b="1" dirty="0"/>
            </a:br>
            <a:r>
              <a:rPr lang="en-US" sz="2000" b="1" dirty="0"/>
              <a:t>2) STAKEHOLDER PERSPECTIVES ON The MASSACHUSETTS MEDICATION ADMINISTRATION PROGRAM</a:t>
            </a:r>
            <a:br>
              <a:rPr lang="en-US" sz="2000" b="1" dirty="0"/>
            </a:br>
            <a:br>
              <a:rPr lang="en-US" sz="2000" b="1" dirty="0"/>
            </a:br>
            <a:r>
              <a:rPr lang="en-US" sz="2000" b="1" dirty="0"/>
              <a:t>3) RECOMMENDATIONS*</a:t>
            </a:r>
            <a:br>
              <a:rPr lang="en-US" sz="1800" dirty="0">
                <a:effectLst/>
              </a:rPr>
            </a:br>
            <a:br>
              <a:rPr lang="en-US" sz="1800" dirty="0">
                <a:effectLst/>
              </a:rPr>
            </a:br>
            <a:r>
              <a:rPr lang="en-US" sz="1800" i="1" dirty="0">
                <a:effectLst/>
              </a:rPr>
              <a:t>*Please note: Recommendations given in the report are ‘food for our thoughts’, they may or may not be taken based on decisions jointly made between DPH, the State Agencies, and Service Providers in keeping with federal and state medication administration law, regulation, and policy.</a:t>
            </a:r>
            <a:br>
              <a:rPr lang="en-US" sz="1800" dirty="0"/>
            </a:br>
            <a:endParaRPr lang="en-US" sz="1800" dirty="0"/>
          </a:p>
        </p:txBody>
      </p:sp>
      <p:sp>
        <p:nvSpPr>
          <p:cNvPr id="11" name="Rectangle 15">
            <a:extLst>
              <a:ext uri="{FF2B5EF4-FFF2-40B4-BE49-F238E27FC236}">
                <a16:creationId xmlns:a16="http://schemas.microsoft.com/office/drawing/2014/main" id="{D509D458-5758-41CE-89DE-485C1BBCD8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tx1">
              <a:lumMod val="75000"/>
              <a:lumOff val="25000"/>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3" name="Rectangle 17">
            <a:extLst>
              <a:ext uri="{FF2B5EF4-FFF2-40B4-BE49-F238E27FC236}">
                <a16:creationId xmlns:a16="http://schemas.microsoft.com/office/drawing/2014/main" id="{1D38966F-378A-47DC-83CC-D5A783224D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465377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3B214085-4A03-41C2-8EEC-DB591F4A4F5F}"/>
              </a:ext>
            </a:extLst>
          </p:cNvPr>
          <p:cNvSpPr>
            <a:spLocks noGrp="1"/>
          </p:cNvSpPr>
          <p:nvPr>
            <p:ph type="body" idx="1"/>
          </p:nvPr>
        </p:nvSpPr>
        <p:spPr>
          <a:xfrm>
            <a:off x="1919633" y="988742"/>
            <a:ext cx="3701883" cy="4880518"/>
          </a:xfrm>
          <a:ln w="25400" cap="sq">
            <a:noFill/>
            <a:miter lim="800000"/>
          </a:ln>
        </p:spPr>
        <p:txBody>
          <a:bodyPr vert="horz" lIns="91440" tIns="45720" rIns="91440" bIns="45720" rtlCol="0" anchor="ctr">
            <a:normAutofit/>
          </a:bodyPr>
          <a:lstStyle/>
          <a:p>
            <a:pPr algn="ctr"/>
            <a:r>
              <a:rPr lang="en-US" sz="3200" b="1" dirty="0">
                <a:solidFill>
                  <a:srgbClr val="FFFFFF"/>
                </a:solidFill>
              </a:rPr>
              <a:t>Overview of</a:t>
            </a:r>
          </a:p>
          <a:p>
            <a:pPr algn="ctr"/>
            <a:r>
              <a:rPr lang="en-US" sz="3200" b="1" dirty="0">
                <a:solidFill>
                  <a:srgbClr val="FFFFFF"/>
                </a:solidFill>
              </a:rPr>
              <a:t>ERG Report</a:t>
            </a:r>
          </a:p>
        </p:txBody>
      </p:sp>
    </p:spTree>
    <p:extLst>
      <p:ext uri="{BB962C8B-B14F-4D97-AF65-F5344CB8AC3E}">
        <p14:creationId xmlns:p14="http://schemas.microsoft.com/office/powerpoint/2010/main" val="4053254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25">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33" name="Rectangle 27">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516835"/>
            <a:ext cx="3084844" cy="5772840"/>
          </a:xfrm>
        </p:spPr>
        <p:txBody>
          <a:bodyPr anchor="ctr">
            <a:normAutofit/>
          </a:bodyPr>
          <a:lstStyle/>
          <a:p>
            <a:r>
              <a:rPr lang="en-US" sz="3100">
                <a:solidFill>
                  <a:srgbClr val="FFFFFF"/>
                </a:solidFill>
                <a:effectLst/>
                <a:latin typeface="Calibri" panose="020F0502020204030204" pitchFamily="34" charset="0"/>
                <a:ea typeface="Calibri" panose="020F0502020204030204" pitchFamily="34" charset="0"/>
                <a:cs typeface="Arial" panose="020B0604020202020204" pitchFamily="34" charset="0"/>
              </a:rPr>
              <a:t>REVIEW OF MEDICATION ADMINISTRATION LAWS, REGULATIONS, AND POLICIES IN OTHER STATES</a:t>
            </a:r>
            <a:endParaRPr lang="en-US" sz="3100">
              <a:solidFill>
                <a:srgbClr val="FFFFFF"/>
              </a:solidFill>
            </a:endParaRPr>
          </a:p>
        </p:txBody>
      </p:sp>
      <p:sp>
        <p:nvSpPr>
          <p:cNvPr id="34" name="Rectangle 29">
            <a:extLst>
              <a:ext uri="{FF2B5EF4-FFF2-40B4-BE49-F238E27FC236}">
                <a16:creationId xmlns:a16="http://schemas.microsoft.com/office/drawing/2014/main" id="{6669F804-A677-4B75-95F4-A5E4426FB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6</a:t>
            </a:fld>
            <a:endParaRPr lang="en-US">
              <a:solidFill>
                <a:schemeClr val="tx2"/>
              </a:solidFill>
            </a:endParaRPr>
          </a:p>
        </p:txBody>
      </p:sp>
      <p:graphicFrame>
        <p:nvGraphicFramePr>
          <p:cNvPr id="35" name="Content Placeholder 6">
            <a:extLst>
              <a:ext uri="{FF2B5EF4-FFF2-40B4-BE49-F238E27FC236}">
                <a16:creationId xmlns:a16="http://schemas.microsoft.com/office/drawing/2014/main" id="{C8354A43-C06C-261A-91C0-F511700F02EC}"/>
              </a:ext>
            </a:extLst>
          </p:cNvPr>
          <p:cNvGraphicFramePr>
            <a:graphicFrameLocks noGrp="1"/>
          </p:cNvGraphicFramePr>
          <p:nvPr>
            <p:ph idx="1"/>
            <p:extLst>
              <p:ext uri="{D42A27DB-BD31-4B8C-83A1-F6EECF244321}">
                <p14:modId xmlns:p14="http://schemas.microsoft.com/office/powerpoint/2010/main" val="356680635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8422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3100" dirty="0">
                <a:solidFill>
                  <a:srgbClr val="FFFFFF"/>
                </a:solidFill>
                <a:effectLst/>
                <a:latin typeface="Calibri" panose="020F0502020204030204" pitchFamily="34" charset="0"/>
                <a:ea typeface="Calibri" panose="020F0502020204030204" pitchFamily="34" charset="0"/>
                <a:cs typeface="Arial" panose="020B0604020202020204" pitchFamily="34" charset="0"/>
              </a:rPr>
              <a:t>REVIEW OF MEDICATION ADMINISTRATION LAWS, REGULATIONS, AND POLICIES IN OTHER STATES</a:t>
            </a:r>
            <a:endParaRPr lang="en-US" sz="3100" dirty="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98820" y="605896"/>
            <a:ext cx="6413663" cy="5646208"/>
          </a:xfrm>
        </p:spPr>
        <p:txBody>
          <a:bodyPr anchor="ctr">
            <a:normAutofit/>
          </a:bodyPr>
          <a:lstStyle/>
          <a:p>
            <a:pPr>
              <a:buFont typeface="Wingdings" panose="05000000000000000000" pitchFamily="2" charset="2"/>
              <a:buChar char="§"/>
            </a:pPr>
            <a:r>
              <a:rPr lang="en-US" b="1" dirty="0">
                <a:latin typeface="Calibri" panose="020F0502020204030204" pitchFamily="34" charset="0"/>
                <a:cs typeface="Arial" panose="020B0604020202020204" pitchFamily="34" charset="0"/>
              </a:rPr>
              <a:t>Key Finding: Duration of Training</a:t>
            </a:r>
          </a:p>
          <a:p>
            <a:pPr lvl="1">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Arial" panose="020B0604020202020204" pitchFamily="34" charset="0"/>
              </a:rPr>
              <a:t>State by State training and testing requirements vary widely</a:t>
            </a:r>
          </a:p>
          <a:p>
            <a:pPr lvl="2">
              <a:buFont typeface="Wingdings" panose="05000000000000000000" pitchFamily="2" charset="2"/>
              <a:buChar char="§"/>
            </a:pPr>
            <a:r>
              <a:rPr lang="en-US" sz="2000" dirty="0">
                <a:latin typeface="Calibri" panose="020F0502020204030204" pitchFamily="34" charset="0"/>
                <a:ea typeface="Calibri" panose="020F0502020204030204" pitchFamily="34" charset="0"/>
                <a:cs typeface="Arial" panose="020B0604020202020204" pitchFamily="34" charset="0"/>
              </a:rPr>
              <a:t>S</a:t>
            </a:r>
            <a:r>
              <a:rPr lang="en-US" sz="2000" dirty="0">
                <a:effectLst/>
                <a:latin typeface="Calibri" panose="020F0502020204030204" pitchFamily="34" charset="0"/>
                <a:ea typeface="Calibri" panose="020F0502020204030204" pitchFamily="34" charset="0"/>
                <a:cs typeface="Arial" panose="020B0604020202020204" pitchFamily="34" charset="0"/>
              </a:rPr>
              <a:t>ome states require that candidates have a certified nursing aide (CNA) certificate just to be eligible to enroll in a medication aide or med technician training course</a:t>
            </a:r>
          </a:p>
          <a:p>
            <a:pPr lvl="2">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Arial" panose="020B0604020202020204" pitchFamily="34" charset="0"/>
              </a:rPr>
              <a:t>Some states require only that the UAP be trained on the job by a registered nurse (RN) or licensed practical nurse (LPN) before administering meds in a community residence.</a:t>
            </a:r>
          </a:p>
          <a:p>
            <a:pPr lvl="2">
              <a:buFont typeface="Wingdings" panose="05000000000000000000" pitchFamily="2" charset="2"/>
              <a:buChar char="§"/>
            </a:pPr>
            <a:r>
              <a:rPr lang="en-US" sz="2000" dirty="0">
                <a:latin typeface="Calibri" panose="020F0502020204030204" pitchFamily="34" charset="0"/>
                <a:cs typeface="Arial" panose="020B0604020202020204" pitchFamily="34" charset="0"/>
              </a:rPr>
              <a:t>Training time can range anywhere from 6 to 120+ hours</a:t>
            </a:r>
            <a:endParaRPr lang="en-US" sz="2000" dirty="0"/>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7</a:t>
            </a:fld>
            <a:endParaRPr lang="en-US">
              <a:solidFill>
                <a:schemeClr val="tx2"/>
              </a:solidFill>
            </a:endParaRPr>
          </a:p>
        </p:txBody>
      </p:sp>
    </p:spTree>
    <p:extLst>
      <p:ext uri="{BB962C8B-B14F-4D97-AF65-F5344CB8AC3E}">
        <p14:creationId xmlns:p14="http://schemas.microsoft.com/office/powerpoint/2010/main" val="3844228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3100">
                <a:solidFill>
                  <a:srgbClr val="FFFFFF"/>
                </a:solidFill>
                <a:effectLst/>
                <a:latin typeface="Calibri" panose="020F0502020204030204" pitchFamily="34" charset="0"/>
                <a:ea typeface="Calibri" panose="020F0502020204030204" pitchFamily="34" charset="0"/>
                <a:cs typeface="Arial" panose="020B0604020202020204" pitchFamily="34" charset="0"/>
              </a:rPr>
              <a:t>REVIEW OF MEDICATION ADMINISTRATION LAWS, REGULATIONS, AND POLICIES IN OTHER STATES</a:t>
            </a:r>
            <a:endParaRPr lang="en-US" sz="31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a:buFont typeface="Wingdings" panose="05000000000000000000" pitchFamily="2" charset="2"/>
              <a:buChar char="§"/>
            </a:pPr>
            <a:r>
              <a:rPr lang="en-US" b="1" dirty="0">
                <a:effectLst/>
                <a:latin typeface="Calibri" panose="020F0502020204030204" pitchFamily="34" charset="0"/>
                <a:ea typeface="Calibri" panose="020F0502020204030204" pitchFamily="34" charset="0"/>
                <a:cs typeface="Arial" panose="020B0604020202020204" pitchFamily="34" charset="0"/>
              </a:rPr>
              <a:t>Key Finding: Labor shortages and comparative pay rates</a:t>
            </a:r>
          </a:p>
          <a:p>
            <a:pPr lvl="1">
              <a:buFont typeface="Wingdings" panose="05000000000000000000" pitchFamily="2" charset="2"/>
              <a:buChar char="§"/>
            </a:pPr>
            <a:r>
              <a:rPr lang="en-US" sz="2000" dirty="0">
                <a:latin typeface="Calibri" panose="020F0502020204030204" pitchFamily="34" charset="0"/>
                <a:ea typeface="Calibri" panose="020F0502020204030204" pitchFamily="34" charset="0"/>
                <a:cs typeface="Arial" panose="020B0604020202020204" pitchFamily="34" charset="0"/>
              </a:rPr>
              <a:t>S</a:t>
            </a:r>
            <a:r>
              <a:rPr lang="en-US" sz="2000" dirty="0">
                <a:effectLst/>
                <a:latin typeface="Calibri" panose="020F0502020204030204" pitchFamily="34" charset="0"/>
                <a:ea typeface="Calibri" panose="020F0502020204030204" pitchFamily="34" charset="0"/>
                <a:cs typeface="Arial" panose="020B0604020202020204" pitchFamily="34" charset="0"/>
              </a:rPr>
              <a:t>hortage of UAP labor in every state</a:t>
            </a:r>
          </a:p>
          <a:p>
            <a:pPr lvl="1">
              <a:buFont typeface="Wingdings" panose="05000000000000000000" pitchFamily="2" charset="2"/>
              <a:buChar char="§"/>
            </a:pPr>
            <a:r>
              <a:rPr lang="en-US" sz="2000" dirty="0">
                <a:latin typeface="Calibri" panose="020F0502020204030204" pitchFamily="34" charset="0"/>
                <a:ea typeface="Calibri" panose="020F0502020204030204" pitchFamily="34" charset="0"/>
                <a:cs typeface="Arial" panose="020B0604020202020204" pitchFamily="34" charset="0"/>
              </a:rPr>
              <a:t>M</a:t>
            </a:r>
            <a:r>
              <a:rPr lang="en-US" sz="2000" dirty="0">
                <a:effectLst/>
                <a:latin typeface="Calibri" panose="020F0502020204030204" pitchFamily="34" charset="0"/>
                <a:ea typeface="Calibri" panose="020F0502020204030204" pitchFamily="34" charset="0"/>
                <a:cs typeface="Arial" panose="020B0604020202020204" pitchFamily="34" charset="0"/>
              </a:rPr>
              <a:t>ean estimated job vacancy rate was 30.8 percent</a:t>
            </a:r>
          </a:p>
          <a:p>
            <a:pPr lvl="1">
              <a:buFont typeface="Wingdings" panose="05000000000000000000" pitchFamily="2" charset="2"/>
              <a:buChar char="§"/>
            </a:pPr>
            <a:r>
              <a:rPr lang="en-US" sz="2000" dirty="0">
                <a:latin typeface="Calibri" panose="020F0502020204030204" pitchFamily="34" charset="0"/>
                <a:ea typeface="Calibri" panose="020F0502020204030204" pitchFamily="34" charset="0"/>
                <a:cs typeface="Arial" panose="020B0604020202020204" pitchFamily="34" charset="0"/>
              </a:rPr>
              <a:t>A </a:t>
            </a:r>
            <a:r>
              <a:rPr lang="en-US" sz="2000" dirty="0">
                <a:effectLst/>
                <a:latin typeface="Calibri" panose="020F0502020204030204" pitchFamily="34" charset="0"/>
                <a:ea typeface="Calibri" panose="020F0502020204030204" pitchFamily="34" charset="0"/>
                <a:cs typeface="Arial" panose="020B0604020202020204" pitchFamily="34" charset="0"/>
              </a:rPr>
              <a:t>state’s average wage was scaled to Massachusetts-equivalent dollars by using an adjustment factor calculated from cost-of-living data. </a:t>
            </a:r>
          </a:p>
          <a:p>
            <a:pPr lvl="2">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Arial" panose="020B0604020202020204" pitchFamily="34" charset="0"/>
              </a:rPr>
              <a:t>Massachusetts ranked 31</a:t>
            </a:r>
            <a:r>
              <a:rPr lang="en-US" sz="20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2000" dirty="0">
                <a:effectLst/>
                <a:latin typeface="Calibri" panose="020F0502020204030204" pitchFamily="34" charset="0"/>
                <a:ea typeface="Calibri" panose="020F0502020204030204" pitchFamily="34" charset="0"/>
                <a:cs typeface="Arial" panose="020B0604020202020204" pitchFamily="34" charset="0"/>
              </a:rPr>
              <a:t> in adjusted hourly wage out of 34 states for which we had data.</a:t>
            </a:r>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8</a:t>
            </a:fld>
            <a:endParaRPr lang="en-US">
              <a:solidFill>
                <a:schemeClr val="tx2"/>
              </a:solidFill>
            </a:endParaRPr>
          </a:p>
        </p:txBody>
      </p:sp>
    </p:spTree>
    <p:extLst>
      <p:ext uri="{BB962C8B-B14F-4D97-AF65-F5344CB8AC3E}">
        <p14:creationId xmlns:p14="http://schemas.microsoft.com/office/powerpoint/2010/main" val="1230840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5">
            <a:extLst>
              <a:ext uri="{FF2B5EF4-FFF2-40B4-BE49-F238E27FC236}">
                <a16:creationId xmlns:a16="http://schemas.microsoft.com/office/drawing/2014/main" id="{18F6CA96-DF1A-4594-981F-76855DB696BA}"/>
              </a:ext>
            </a:extLst>
          </p:cNvPr>
          <p:cNvSpPr>
            <a:spLocks noGrp="1"/>
          </p:cNvSpPr>
          <p:nvPr>
            <p:ph type="title"/>
          </p:nvPr>
        </p:nvSpPr>
        <p:spPr>
          <a:xfrm>
            <a:off x="492370" y="605896"/>
            <a:ext cx="3084844" cy="5646208"/>
          </a:xfrm>
        </p:spPr>
        <p:txBody>
          <a:bodyPr anchor="ctr">
            <a:normAutofit/>
          </a:bodyPr>
          <a:lstStyle/>
          <a:p>
            <a:r>
              <a:rPr lang="en-US" sz="3100">
                <a:solidFill>
                  <a:srgbClr val="FFFFFF"/>
                </a:solidFill>
                <a:effectLst/>
                <a:latin typeface="Calibri" panose="020F0502020204030204" pitchFamily="34" charset="0"/>
                <a:ea typeface="Calibri" panose="020F0502020204030204" pitchFamily="34" charset="0"/>
                <a:cs typeface="Arial" panose="020B0604020202020204" pitchFamily="34" charset="0"/>
              </a:rPr>
              <a:t>REVIEW OF MEDICATION ADMINISTRATION LAWS, REGULATIONS, AND POLICIES IN OTHER STATES</a:t>
            </a:r>
            <a:endParaRPr lang="en-US" sz="3100">
              <a:solidFill>
                <a:srgbClr val="FFFFFF"/>
              </a:solidFill>
            </a:endParaRPr>
          </a:p>
        </p:txBody>
      </p:sp>
      <p:sp>
        <p:nvSpPr>
          <p:cNvPr id="11" name="Rectangle 15">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6">
            <a:extLst>
              <a:ext uri="{FF2B5EF4-FFF2-40B4-BE49-F238E27FC236}">
                <a16:creationId xmlns:a16="http://schemas.microsoft.com/office/drawing/2014/main" id="{67637150-BBDC-42A4-BBDB-B67850F11D41}"/>
              </a:ext>
            </a:extLst>
          </p:cNvPr>
          <p:cNvSpPr>
            <a:spLocks noGrp="1"/>
          </p:cNvSpPr>
          <p:nvPr>
            <p:ph idx="1"/>
          </p:nvPr>
        </p:nvSpPr>
        <p:spPr>
          <a:xfrm>
            <a:off x="4742016" y="605896"/>
            <a:ext cx="6413663" cy="5646208"/>
          </a:xfrm>
        </p:spPr>
        <p:txBody>
          <a:bodyPr anchor="ctr">
            <a:normAutofit/>
          </a:bodyPr>
          <a:lstStyle/>
          <a:p>
            <a:pPr>
              <a:buFont typeface="Wingdings" panose="05000000000000000000" pitchFamily="2" charset="2"/>
              <a:buChar char="§"/>
            </a:pPr>
            <a:r>
              <a:rPr lang="en-US" b="1" dirty="0">
                <a:effectLst/>
                <a:latin typeface="Calibri" panose="020F0502020204030204" pitchFamily="34" charset="0"/>
                <a:ea typeface="Calibri" panose="020F0502020204030204" pitchFamily="34" charset="0"/>
                <a:cs typeface="Arial" panose="020B0604020202020204" pitchFamily="34" charset="0"/>
              </a:rPr>
              <a:t>Key Finding: Adoption of electronic medication administration record (eMAR) systems in other states</a:t>
            </a:r>
          </a:p>
          <a:p>
            <a:pPr>
              <a:buFont typeface="Wingdings" panose="05000000000000000000" pitchFamily="2" charset="2"/>
              <a:buChar char="§"/>
            </a:pPr>
            <a:r>
              <a:rPr lang="en-US" dirty="0">
                <a:latin typeface="Calibri" panose="020F0502020204030204" pitchFamily="34" charset="0"/>
                <a:ea typeface="Calibri" panose="020F0502020204030204" pitchFamily="34" charset="0"/>
                <a:cs typeface="Arial" panose="020B0604020202020204" pitchFamily="34" charset="0"/>
              </a:rPr>
              <a:t>I</a:t>
            </a:r>
            <a:r>
              <a:rPr lang="en-US" dirty="0">
                <a:effectLst/>
                <a:latin typeface="Calibri" panose="020F0502020204030204" pitchFamily="34" charset="0"/>
                <a:ea typeface="Calibri" panose="020F0502020204030204" pitchFamily="34" charset="0"/>
                <a:cs typeface="Arial" panose="020B0604020202020204" pitchFamily="34" charset="0"/>
              </a:rPr>
              <a:t>nterviews with administrators of service providers, eMAR vendor personnel, and state officials in various states regarding switching from paper-based records of medication administration to dedicated software systems </a:t>
            </a:r>
          </a:p>
          <a:p>
            <a:pPr>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Arial" panose="020B0604020202020204" pitchFamily="34" charset="0"/>
              </a:rPr>
              <a:t>Demonstrations of software and positive reports from service providers in other states regarding time savings and reduction of medication errors were impressive </a:t>
            </a:r>
            <a:endParaRPr lang="en-US" b="1" dirty="0"/>
          </a:p>
        </p:txBody>
      </p:sp>
      <p:sp>
        <p:nvSpPr>
          <p:cNvPr id="5" name="Slide Number Placeholder 4">
            <a:extLst>
              <a:ext uri="{FF2B5EF4-FFF2-40B4-BE49-F238E27FC236}">
                <a16:creationId xmlns:a16="http://schemas.microsoft.com/office/drawing/2014/main" id="{F42A0EEE-44BE-4BDB-8C8D-F99168AFA3C6}"/>
              </a:ext>
            </a:extLst>
          </p:cNvPr>
          <p:cNvSpPr>
            <a:spLocks noGrp="1"/>
          </p:cNvSpPr>
          <p:nvPr>
            <p:ph type="sldNum" sz="quarter" idx="12"/>
          </p:nvPr>
        </p:nvSpPr>
        <p:spPr>
          <a:xfrm>
            <a:off x="10123055" y="6459785"/>
            <a:ext cx="1089428" cy="365125"/>
          </a:xfrm>
        </p:spPr>
        <p:txBody>
          <a:bodyPr>
            <a:normAutofit/>
          </a:bodyPr>
          <a:lstStyle/>
          <a:p>
            <a:pPr>
              <a:spcAft>
                <a:spcPts val="600"/>
              </a:spcAft>
            </a:pPr>
            <a:fld id="{BE7BCDB6-AFF6-4735-B09B-7C6306B4CE20}" type="slidenum">
              <a:rPr lang="en-US">
                <a:solidFill>
                  <a:schemeClr val="tx2"/>
                </a:solidFill>
              </a:rPr>
              <a:pPr>
                <a:spcAft>
                  <a:spcPts val="600"/>
                </a:spcAft>
              </a:pPr>
              <a:t>9</a:t>
            </a:fld>
            <a:endParaRPr lang="en-US">
              <a:solidFill>
                <a:schemeClr val="tx2"/>
              </a:solidFill>
            </a:endParaRPr>
          </a:p>
        </p:txBody>
      </p:sp>
    </p:spTree>
    <p:extLst>
      <p:ext uri="{BB962C8B-B14F-4D97-AF65-F5344CB8AC3E}">
        <p14:creationId xmlns:p14="http://schemas.microsoft.com/office/powerpoint/2010/main" val="86284006"/>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otalTime>1265</TotalTime>
  <Words>1855</Words>
  <Application>Microsoft Office PowerPoint</Application>
  <PresentationFormat>Widescreen</PresentationFormat>
  <Paragraphs>149</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Arial Bold</vt:lpstr>
      <vt:lpstr>Calibri</vt:lpstr>
      <vt:lpstr>Calibri Light</vt:lpstr>
      <vt:lpstr>Wingdings</vt:lpstr>
      <vt:lpstr>Retrospect</vt:lpstr>
      <vt:lpstr>‘Analysis of the Medication Administration Program (MAP) and Current Practices in Community Settings’  Eastern Research group (ERG)    </vt:lpstr>
      <vt:lpstr>AGENDA</vt:lpstr>
      <vt:lpstr>Introduction</vt:lpstr>
      <vt:lpstr>PRIMARY GOALS for MAP</vt:lpstr>
      <vt:lpstr>1) REVIEW OF MEDICATION ADMINISTRATION LAWS, REGULATIONS, AND POLICIES IN OTHER STATES  2) STAKEHOLDER PERSPECTIVES ON The MASSACHUSETTS MEDICATION ADMINISTRATION PROGRAM  3) RECOMMENDATIONS*  *Please note: Recommendations given in the report are ‘food for our thoughts’, they may or may not be taken based on decisions jointly made between DPH, the State Agencies, and Service Providers in keeping with federal and state medication administration law, regulation, and policy. </vt:lpstr>
      <vt:lpstr>REVIEW OF MEDICATION ADMINISTRATION LAWS, REGULATIONS, AND POLICIES IN OTHER STATES</vt:lpstr>
      <vt:lpstr>REVIEW OF MEDICATION ADMINISTRATION LAWS, REGULATIONS, AND POLICIES IN OTHER STATES</vt:lpstr>
      <vt:lpstr>REVIEW OF MEDICATION ADMINISTRATION LAWS, REGULATIONS, AND POLICIES IN OTHER STATES</vt:lpstr>
      <vt:lpstr>REVIEW OF MEDICATION ADMINISTRATION LAWS, REGULATIONS, AND POLICIES IN OTHER STATES</vt:lpstr>
      <vt:lpstr>STAKEHOLDER PERSPECTIVES ON The MASSACHUSETTS MEDICATION ADMINISTRATION PROGRAM</vt:lpstr>
      <vt:lpstr>STAKEHOLDER PERSPECTIVES ON The MASSACHUSETTS MEDICATION ADMINISTRATION PROGRAM</vt:lpstr>
      <vt:lpstr>STAKEHOLDER PERSPECTIVES ON The MASSACHUSETTS MEDICATION ADMINISTRATION PROGRAM</vt:lpstr>
      <vt:lpstr>STAKEHOLDER PERSPECTIVES ON The MASSACHUSETTS MEDICATION ADMINISTRATION PROGRAM</vt:lpstr>
      <vt:lpstr>STAKEHOLDER PERSPECTIVES ON The MASSACHUSETTS MEDICATION ADMINISTRATION PROGRAM</vt:lpstr>
      <vt:lpstr>STAKEHOLDER PERSPECTIVES ON The MASSACHUSETTS MEDICATION ADMINISTRATION PROGRAM</vt:lpstr>
      <vt:lpstr>ERG RECOMMENDATIONS</vt:lpstr>
      <vt:lpstr>ERG RECOMMENDATIONS</vt:lpstr>
      <vt:lpstr>ERG RECOMMENDATIONS</vt:lpstr>
      <vt:lpstr>ERG RECOMMENDATIONS</vt:lpstr>
      <vt:lpstr>ERG RECOMMENDATIONS</vt:lpstr>
      <vt:lpstr>ERG RECOMMENDATIONS</vt:lpstr>
      <vt:lpstr>ERG RECOMMENDATIONS</vt:lpstr>
      <vt:lpstr>Next Steps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the Medication Administration Program (MAP) and Current Practices in Community Settings’  Eastern Research group (ERG)    </dc:title>
  <dc:creator>Carolyn</dc:creator>
  <cp:lastModifiedBy>Johnson, David E (DPH)</cp:lastModifiedBy>
  <cp:revision>2</cp:revision>
  <dcterms:created xsi:type="dcterms:W3CDTF">2022-10-18T19:31:54Z</dcterms:created>
  <dcterms:modified xsi:type="dcterms:W3CDTF">2022-11-03T13:59:02Z</dcterms:modified>
</cp:coreProperties>
</file>