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0" r:id="rId1"/>
  </p:sldMasterIdLst>
  <p:notesMasterIdLst>
    <p:notesMasterId r:id="rId24"/>
  </p:notesMasterIdLst>
  <p:sldIdLst>
    <p:sldId id="352" r:id="rId2"/>
    <p:sldId id="2147470038" r:id="rId3"/>
    <p:sldId id="2147470078" r:id="rId4"/>
    <p:sldId id="2147470039" r:id="rId5"/>
    <p:sldId id="2147470040" r:id="rId6"/>
    <p:sldId id="2146850902" r:id="rId7"/>
    <p:sldId id="2147470042" r:id="rId8"/>
    <p:sldId id="2147470056" r:id="rId9"/>
    <p:sldId id="2147470081" r:id="rId10"/>
    <p:sldId id="2147470016" r:id="rId11"/>
    <p:sldId id="2147470082" r:id="rId12"/>
    <p:sldId id="2147470069" r:id="rId13"/>
    <p:sldId id="2147470072" r:id="rId14"/>
    <p:sldId id="2147470061" r:id="rId15"/>
    <p:sldId id="2147470075" r:id="rId16"/>
    <p:sldId id="2147470079" r:id="rId17"/>
    <p:sldId id="2147470071" r:id="rId18"/>
    <p:sldId id="2147470052" r:id="rId19"/>
    <p:sldId id="2147470054" r:id="rId20"/>
    <p:sldId id="2147470055" r:id="rId21"/>
    <p:sldId id="2147470080" r:id="rId22"/>
    <p:sldId id="214747005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8BDC7D8-77A8-9BF3-9E7A-EB45AD72FEAE}" name="Coffey, Gillian (DPH)" initials="CG" userId="S::gillian.coffey2@mass.gov::7ab1d13e-e85c-46f9-8ca0-98c1605d4b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353743-BD97-F059-EA13-AD709AF44892}" v="1" dt="2025-12-11T14:03:01.693"/>
    <p1510:client id="{4E5F10B5-D3D2-47B5-A570-962785BBABEE}" v="62" dt="2025-12-11T14:51:50.5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150" autoAdjust="0"/>
    <p:restoredTop sz="94660"/>
  </p:normalViewPr>
  <p:slideViewPr>
    <p:cSldViewPr snapToGrid="0">
      <p:cViewPr varScale="1">
        <p:scale>
          <a:sx n="47" d="100"/>
          <a:sy n="47" d="100"/>
        </p:scale>
        <p:origin x="10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BC4C30-A1E5-45D0-A44F-CBA374D3F6BB}"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548F06BB-3421-4BBA-B579-1929D59D2820}">
      <dgm:prSet custT="1"/>
      <dgm:spPr/>
      <dgm:t>
        <a:bodyPr/>
        <a:lstStyle/>
        <a:p>
          <a:r>
            <a:rPr lang="en-US" sz="1800">
              <a:latin typeface="Aptos"/>
              <a:cs typeface="Arial"/>
            </a:rPr>
            <a:t>1. Welcome and introductions		</a:t>
          </a:r>
          <a:r>
            <a:rPr lang="en-US" sz="1800">
              <a:latin typeface="Arial"/>
              <a:cs typeface="Arial"/>
            </a:rPr>
            <a:t>		 </a:t>
          </a:r>
        </a:p>
      </dgm:t>
    </dgm:pt>
    <dgm:pt modelId="{C543BEDA-E995-4A15-AB6C-13ABB0B1491B}" type="par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3D8B1D0D-8AB1-4E13-BF45-EDEB1A243287}" type="sib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F8EA44C6-2C36-42D3-98F0-6F7AAE8F8B44}">
      <dgm:prSet custT="1"/>
      <dgm:spPr/>
      <dgm:t>
        <a:bodyPr/>
        <a:lstStyle/>
        <a:p>
          <a:pPr rtl="0"/>
          <a:r>
            <a:rPr lang="en-US" sz="1800" dirty="0">
              <a:latin typeface="Aptos"/>
              <a:cs typeface="Arial"/>
            </a:rPr>
            <a:t>2. A</a:t>
          </a:r>
          <a:r>
            <a:rPr lang="en-US" sz="1800" dirty="0"/>
            <a:t> state </a:t>
          </a:r>
          <a:r>
            <a:rPr lang="en-US" sz="1800" dirty="0">
              <a:latin typeface="Calibri Light" panose="020F0302020204030204"/>
            </a:rPr>
            <a:t>sponsored </a:t>
          </a:r>
          <a:r>
            <a:rPr lang="en-US" sz="1800" dirty="0"/>
            <a:t>eMAR for MAP </a:t>
          </a:r>
          <a:r>
            <a:rPr lang="en-US" sz="1800" dirty="0">
              <a:latin typeface="Aptos Display" panose="02110004020202020204"/>
            </a:rPr>
            <a:t>service</a:t>
          </a:r>
          <a:r>
            <a:rPr lang="en-US" sz="1800" dirty="0"/>
            <a:t> </a:t>
          </a:r>
          <a:r>
            <a:rPr lang="en-US" sz="1800" dirty="0">
              <a:latin typeface="Aptos Display" panose="02110004020202020204"/>
            </a:rPr>
            <a:t>providers</a:t>
          </a:r>
          <a:endParaRPr lang="en-US" sz="1800" dirty="0">
            <a:latin typeface="Aptos" panose="020B0004020202020204" pitchFamily="34" charset="0"/>
            <a:cs typeface="Arial" panose="020B0604020202020204" pitchFamily="34" charset="0"/>
          </a:endParaRPr>
        </a:p>
      </dgm:t>
    </dgm:pt>
    <dgm:pt modelId="{6E2FC562-B046-40E8-8F04-5601266A3BE1}" type="par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489E0F00-E3C6-4898-A945-7C80A6C33A36}" type="sib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5E4FDA2A-58AE-4978-BE34-EDF58FC9A86A}">
      <dgm:prSet custT="1"/>
      <dgm:spPr/>
      <dgm:t>
        <a:bodyPr/>
        <a:lstStyle/>
        <a:p>
          <a:r>
            <a:rPr lang="en-US" sz="1800" dirty="0">
              <a:latin typeface="Aptos"/>
              <a:cs typeface="Arial"/>
            </a:rPr>
            <a:t>3. Conducting audits and collecting data from MAP sites</a:t>
          </a:r>
          <a:endParaRPr lang="en-US" sz="1800" dirty="0">
            <a:latin typeface="Aptos" panose="020B0004020202020204" pitchFamily="34" charset="0"/>
            <a:cs typeface="Arial" panose="020B0604020202020204" pitchFamily="34" charset="0"/>
          </a:endParaRPr>
        </a:p>
      </dgm:t>
    </dgm:pt>
    <dgm:pt modelId="{D1366050-FC33-4D3D-A0D3-5488AAB975CD}" type="par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A36D169A-DBA5-480B-9DD6-21EAF7CB2529}" type="sib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FE2EC0D4-EA5E-427E-AAC2-14B04AFD1779}">
      <dgm:prSet custT="1"/>
      <dgm:spPr/>
      <dgm:t>
        <a:bodyPr/>
        <a:lstStyle/>
        <a:p>
          <a:r>
            <a:rPr lang="en-US" sz="1800" dirty="0">
              <a:latin typeface="Aptos"/>
              <a:cs typeface="Arial"/>
            </a:rPr>
            <a:t>4.  November 2025 policy updates</a:t>
          </a:r>
          <a:endParaRPr lang="en-US" sz="1800" dirty="0">
            <a:latin typeface="Aptos" panose="020B0004020202020204" pitchFamily="34" charset="0"/>
            <a:cs typeface="Arial" panose="020B0604020202020204" pitchFamily="34" charset="0"/>
          </a:endParaRPr>
        </a:p>
      </dgm:t>
    </dgm:pt>
    <dgm:pt modelId="{8FD70951-9784-4F6E-9B70-B21A6D78F6E1}" type="par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E8291DF0-3B4F-4AD1-AFB8-AF00F6E81980}" type="sib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45B204E7-8D12-4438-8BE1-A5AB819236C1}">
      <dgm:prSet custT="1"/>
      <dgm:spPr/>
      <dgm:t>
        <a:bodyPr/>
        <a:lstStyle/>
        <a:p>
          <a:r>
            <a:rPr lang="en-US" sz="1800" dirty="0">
              <a:latin typeface="Aptos"/>
              <a:cs typeface="Arial"/>
            </a:rPr>
            <a:t>5. Sharing documentation during investigations into hotlines and DIRs</a:t>
          </a:r>
          <a:r>
            <a:rPr lang="en-US" sz="1800" dirty="0">
              <a:latin typeface="Arial"/>
              <a:cs typeface="Arial"/>
            </a:rPr>
            <a:t>	</a:t>
          </a:r>
        </a:p>
      </dgm:t>
    </dgm:pt>
    <dgm:pt modelId="{E5B4450F-A725-4C18-8E27-75D3D8F00D88}" type="par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06326105-1D89-4D50-A9D7-1FAFBE261C72}" type="sib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03EB553A-63B6-428C-B2B3-5DFF694D187A}">
      <dgm:prSet custT="1"/>
      <dgm:spPr/>
      <dgm:t>
        <a:bodyPr/>
        <a:lstStyle/>
        <a:p>
          <a:r>
            <a:rPr lang="en-US" sz="1800" dirty="0">
              <a:latin typeface="Aptos" panose="020B0004020202020204" pitchFamily="34" charset="0"/>
            </a:rPr>
            <a:t>6. Additional items</a:t>
          </a:r>
        </a:p>
      </dgm:t>
    </dgm:pt>
    <dgm:pt modelId="{C662C193-0DA3-4C33-87F7-57835A16A934}" type="parTrans" cxnId="{0D933658-7308-4D95-AEF1-8F2CCAE929E4}">
      <dgm:prSet/>
      <dgm:spPr/>
      <dgm:t>
        <a:bodyPr/>
        <a:lstStyle/>
        <a:p>
          <a:endParaRPr lang="en-US"/>
        </a:p>
      </dgm:t>
    </dgm:pt>
    <dgm:pt modelId="{17F7EB7B-5B29-48B5-84CC-F2019792C671}" type="sibTrans" cxnId="{0D933658-7308-4D95-AEF1-8F2CCAE929E4}">
      <dgm:prSet/>
      <dgm:spPr/>
      <dgm:t>
        <a:bodyPr/>
        <a:lstStyle/>
        <a:p>
          <a:endParaRPr lang="en-US"/>
        </a:p>
      </dgm:t>
    </dgm:pt>
    <dgm:pt modelId="{CC29E7A5-A3DA-4826-8285-C8C9981D534A}" type="pres">
      <dgm:prSet presAssocID="{17BC4C30-A1E5-45D0-A44F-CBA374D3F6BB}" presName="linear" presStyleCnt="0">
        <dgm:presLayoutVars>
          <dgm:animLvl val="lvl"/>
          <dgm:resizeHandles val="exact"/>
        </dgm:presLayoutVars>
      </dgm:prSet>
      <dgm:spPr/>
    </dgm:pt>
    <dgm:pt modelId="{4AA0CA72-F66A-4A11-9ACE-8BCADC929451}" type="pres">
      <dgm:prSet presAssocID="{548F06BB-3421-4BBA-B579-1929D59D2820}" presName="parentText" presStyleLbl="node1" presStyleIdx="0" presStyleCnt="6">
        <dgm:presLayoutVars>
          <dgm:chMax val="0"/>
          <dgm:bulletEnabled val="1"/>
        </dgm:presLayoutVars>
      </dgm:prSet>
      <dgm:spPr/>
    </dgm:pt>
    <dgm:pt modelId="{51510E44-1BA3-4A12-9E1B-64503C9D2EF7}" type="pres">
      <dgm:prSet presAssocID="{3D8B1D0D-8AB1-4E13-BF45-EDEB1A243287}" presName="spacer" presStyleCnt="0"/>
      <dgm:spPr/>
    </dgm:pt>
    <dgm:pt modelId="{BE6C234C-94CE-41B0-94D3-EF4125C5F379}" type="pres">
      <dgm:prSet presAssocID="{F8EA44C6-2C36-42D3-98F0-6F7AAE8F8B44}" presName="parentText" presStyleLbl="node1" presStyleIdx="1" presStyleCnt="6" custLinFactNeighborX="0">
        <dgm:presLayoutVars>
          <dgm:chMax val="0"/>
          <dgm:bulletEnabled val="1"/>
        </dgm:presLayoutVars>
      </dgm:prSet>
      <dgm:spPr/>
    </dgm:pt>
    <dgm:pt modelId="{0D200F54-364A-481D-952F-752BDBD515A4}" type="pres">
      <dgm:prSet presAssocID="{489E0F00-E3C6-4898-A945-7C80A6C33A36}" presName="spacer" presStyleCnt="0"/>
      <dgm:spPr/>
    </dgm:pt>
    <dgm:pt modelId="{B5E361D4-FC03-4EF7-8CB4-32132F76A397}" type="pres">
      <dgm:prSet presAssocID="{5E4FDA2A-58AE-4978-BE34-EDF58FC9A86A}" presName="parentText" presStyleLbl="node1" presStyleIdx="2" presStyleCnt="6" custLinFactNeighborX="93">
        <dgm:presLayoutVars>
          <dgm:chMax val="0"/>
          <dgm:bulletEnabled val="1"/>
        </dgm:presLayoutVars>
      </dgm:prSet>
      <dgm:spPr/>
    </dgm:pt>
    <dgm:pt modelId="{59C87A9C-08B4-4FFA-A394-5187FD22C169}" type="pres">
      <dgm:prSet presAssocID="{A36D169A-DBA5-480B-9DD6-21EAF7CB2529}" presName="spacer" presStyleCnt="0"/>
      <dgm:spPr/>
    </dgm:pt>
    <dgm:pt modelId="{1E72FFAA-8E6A-44B8-A4BE-36CF4531F9E8}" type="pres">
      <dgm:prSet presAssocID="{FE2EC0D4-EA5E-427E-AAC2-14B04AFD1779}" presName="parentText" presStyleLbl="node1" presStyleIdx="3" presStyleCnt="6">
        <dgm:presLayoutVars>
          <dgm:chMax val="0"/>
          <dgm:bulletEnabled val="1"/>
        </dgm:presLayoutVars>
      </dgm:prSet>
      <dgm:spPr/>
    </dgm:pt>
    <dgm:pt modelId="{DCA0347D-5C15-4DE2-A401-6AF964BBF9C7}" type="pres">
      <dgm:prSet presAssocID="{E8291DF0-3B4F-4AD1-AFB8-AF00F6E81980}" presName="spacer" presStyleCnt="0"/>
      <dgm:spPr/>
    </dgm:pt>
    <dgm:pt modelId="{7459DD05-D659-4600-957E-685F924705B5}" type="pres">
      <dgm:prSet presAssocID="{45B204E7-8D12-4438-8BE1-A5AB819236C1}" presName="parentText" presStyleLbl="node1" presStyleIdx="4" presStyleCnt="6">
        <dgm:presLayoutVars>
          <dgm:chMax val="0"/>
          <dgm:bulletEnabled val="1"/>
        </dgm:presLayoutVars>
      </dgm:prSet>
      <dgm:spPr/>
    </dgm:pt>
    <dgm:pt modelId="{E5971554-56EC-46BD-B813-9BEB3DFBC913}" type="pres">
      <dgm:prSet presAssocID="{06326105-1D89-4D50-A9D7-1FAFBE261C72}" presName="spacer" presStyleCnt="0"/>
      <dgm:spPr/>
    </dgm:pt>
    <dgm:pt modelId="{6D6FCA2F-FBA0-4D79-83C0-10279A68AE3A}" type="pres">
      <dgm:prSet presAssocID="{03EB553A-63B6-428C-B2B3-5DFF694D187A}" presName="parentText" presStyleLbl="node1" presStyleIdx="5" presStyleCnt="6">
        <dgm:presLayoutVars>
          <dgm:chMax val="0"/>
          <dgm:bulletEnabled val="1"/>
        </dgm:presLayoutVars>
      </dgm:prSet>
      <dgm:spPr/>
    </dgm:pt>
  </dgm:ptLst>
  <dgm:cxnLst>
    <dgm:cxn modelId="{3B86636A-F008-439A-91BE-DDB8AA9F27EE}" srcId="{17BC4C30-A1E5-45D0-A44F-CBA374D3F6BB}" destId="{5E4FDA2A-58AE-4978-BE34-EDF58FC9A86A}" srcOrd="2" destOrd="0" parTransId="{D1366050-FC33-4D3D-A0D3-5488AAB975CD}" sibTransId="{A36D169A-DBA5-480B-9DD6-21EAF7CB2529}"/>
    <dgm:cxn modelId="{87FCA76D-0DB8-46D4-8A00-0F0415FE60A3}" type="presOf" srcId="{03EB553A-63B6-428C-B2B3-5DFF694D187A}" destId="{6D6FCA2F-FBA0-4D79-83C0-10279A68AE3A}" srcOrd="0" destOrd="0" presId="urn:microsoft.com/office/officeart/2005/8/layout/vList2"/>
    <dgm:cxn modelId="{CD29B974-DE83-40BB-9024-784CEF4A91F2}" srcId="{17BC4C30-A1E5-45D0-A44F-CBA374D3F6BB}" destId="{F8EA44C6-2C36-42D3-98F0-6F7AAE8F8B44}" srcOrd="1" destOrd="0" parTransId="{6E2FC562-B046-40E8-8F04-5601266A3BE1}" sibTransId="{489E0F00-E3C6-4898-A945-7C80A6C33A36}"/>
    <dgm:cxn modelId="{0D933658-7308-4D95-AEF1-8F2CCAE929E4}" srcId="{17BC4C30-A1E5-45D0-A44F-CBA374D3F6BB}" destId="{03EB553A-63B6-428C-B2B3-5DFF694D187A}" srcOrd="5" destOrd="0" parTransId="{C662C193-0DA3-4C33-87F7-57835A16A934}" sibTransId="{17F7EB7B-5B29-48B5-84CC-F2019792C671}"/>
    <dgm:cxn modelId="{DB90B77B-8106-4AA9-A507-278F8ED6B745}" srcId="{17BC4C30-A1E5-45D0-A44F-CBA374D3F6BB}" destId="{548F06BB-3421-4BBA-B579-1929D59D2820}" srcOrd="0" destOrd="0" parTransId="{C543BEDA-E995-4A15-AB6C-13ABB0B1491B}" sibTransId="{3D8B1D0D-8AB1-4E13-BF45-EDEB1A243287}"/>
    <dgm:cxn modelId="{8DB05587-D0AE-4E46-B116-495592665584}" srcId="{17BC4C30-A1E5-45D0-A44F-CBA374D3F6BB}" destId="{45B204E7-8D12-4438-8BE1-A5AB819236C1}" srcOrd="4" destOrd="0" parTransId="{E5B4450F-A725-4C18-8E27-75D3D8F00D88}" sibTransId="{06326105-1D89-4D50-A9D7-1FAFBE261C72}"/>
    <dgm:cxn modelId="{20FF5AA6-6196-498B-9F20-4F28C776E8BB}" srcId="{17BC4C30-A1E5-45D0-A44F-CBA374D3F6BB}" destId="{FE2EC0D4-EA5E-427E-AAC2-14B04AFD1779}" srcOrd="3" destOrd="0" parTransId="{8FD70951-9784-4F6E-9B70-B21A6D78F6E1}" sibTransId="{E8291DF0-3B4F-4AD1-AFB8-AF00F6E81980}"/>
    <dgm:cxn modelId="{05B59CCD-15B3-4A67-8A13-AF2C260A29E3}" type="presOf" srcId="{F8EA44C6-2C36-42D3-98F0-6F7AAE8F8B44}" destId="{BE6C234C-94CE-41B0-94D3-EF4125C5F379}" srcOrd="0" destOrd="0" presId="urn:microsoft.com/office/officeart/2005/8/layout/vList2"/>
    <dgm:cxn modelId="{30DCBACD-2798-466F-AB1E-10703E652698}" type="presOf" srcId="{FE2EC0D4-EA5E-427E-AAC2-14B04AFD1779}" destId="{1E72FFAA-8E6A-44B8-A4BE-36CF4531F9E8}" srcOrd="0" destOrd="0" presId="urn:microsoft.com/office/officeart/2005/8/layout/vList2"/>
    <dgm:cxn modelId="{18D28FD4-4AAA-4186-9247-8634F17808A7}" type="presOf" srcId="{5E4FDA2A-58AE-4978-BE34-EDF58FC9A86A}" destId="{B5E361D4-FC03-4EF7-8CB4-32132F76A397}" srcOrd="0" destOrd="0" presId="urn:microsoft.com/office/officeart/2005/8/layout/vList2"/>
    <dgm:cxn modelId="{6EDDC8E7-9A93-4784-A3CC-99D203E11D4D}" type="presOf" srcId="{45B204E7-8D12-4438-8BE1-A5AB819236C1}" destId="{7459DD05-D659-4600-957E-685F924705B5}" srcOrd="0" destOrd="0" presId="urn:microsoft.com/office/officeart/2005/8/layout/vList2"/>
    <dgm:cxn modelId="{B2B5F8EE-0730-46AB-9DD6-383A0DC9C806}" type="presOf" srcId="{17BC4C30-A1E5-45D0-A44F-CBA374D3F6BB}" destId="{CC29E7A5-A3DA-4826-8285-C8C9981D534A}" srcOrd="0" destOrd="0" presId="urn:microsoft.com/office/officeart/2005/8/layout/vList2"/>
    <dgm:cxn modelId="{7E585AF3-3B69-4357-B9D2-4C09EE905B65}" type="presOf" srcId="{548F06BB-3421-4BBA-B579-1929D59D2820}" destId="{4AA0CA72-F66A-4A11-9ACE-8BCADC929451}" srcOrd="0" destOrd="0" presId="urn:microsoft.com/office/officeart/2005/8/layout/vList2"/>
    <dgm:cxn modelId="{2071B446-81E5-44DC-B243-58C3F31E2595}" type="presParOf" srcId="{CC29E7A5-A3DA-4826-8285-C8C9981D534A}" destId="{4AA0CA72-F66A-4A11-9ACE-8BCADC929451}" srcOrd="0" destOrd="0" presId="urn:microsoft.com/office/officeart/2005/8/layout/vList2"/>
    <dgm:cxn modelId="{4C359160-FCF2-4067-87D4-05C6BF6089FD}" type="presParOf" srcId="{CC29E7A5-A3DA-4826-8285-C8C9981D534A}" destId="{51510E44-1BA3-4A12-9E1B-64503C9D2EF7}" srcOrd="1" destOrd="0" presId="urn:microsoft.com/office/officeart/2005/8/layout/vList2"/>
    <dgm:cxn modelId="{D133ECD8-9CA8-4C3F-8630-5E473FF294BC}" type="presParOf" srcId="{CC29E7A5-A3DA-4826-8285-C8C9981D534A}" destId="{BE6C234C-94CE-41B0-94D3-EF4125C5F379}" srcOrd="2" destOrd="0" presId="urn:microsoft.com/office/officeart/2005/8/layout/vList2"/>
    <dgm:cxn modelId="{32413492-FACE-4711-8678-AA47FC847348}" type="presParOf" srcId="{CC29E7A5-A3DA-4826-8285-C8C9981D534A}" destId="{0D200F54-364A-481D-952F-752BDBD515A4}" srcOrd="3" destOrd="0" presId="urn:microsoft.com/office/officeart/2005/8/layout/vList2"/>
    <dgm:cxn modelId="{D31EF684-66CE-4AE3-9DEE-0F4D6C6A70BD}" type="presParOf" srcId="{CC29E7A5-A3DA-4826-8285-C8C9981D534A}" destId="{B5E361D4-FC03-4EF7-8CB4-32132F76A397}" srcOrd="4" destOrd="0" presId="urn:microsoft.com/office/officeart/2005/8/layout/vList2"/>
    <dgm:cxn modelId="{809C70F2-5647-4688-A6D1-2779081132A4}" type="presParOf" srcId="{CC29E7A5-A3DA-4826-8285-C8C9981D534A}" destId="{59C87A9C-08B4-4FFA-A394-5187FD22C169}" srcOrd="5" destOrd="0" presId="urn:microsoft.com/office/officeart/2005/8/layout/vList2"/>
    <dgm:cxn modelId="{57BBE3D9-420E-4CD7-A796-211D84D6B71F}" type="presParOf" srcId="{CC29E7A5-A3DA-4826-8285-C8C9981D534A}" destId="{1E72FFAA-8E6A-44B8-A4BE-36CF4531F9E8}" srcOrd="6" destOrd="0" presId="urn:microsoft.com/office/officeart/2005/8/layout/vList2"/>
    <dgm:cxn modelId="{3AD19F37-7A89-46E0-9791-9CE331DC0D2C}" type="presParOf" srcId="{CC29E7A5-A3DA-4826-8285-C8C9981D534A}" destId="{DCA0347D-5C15-4DE2-A401-6AF964BBF9C7}" srcOrd="7" destOrd="0" presId="urn:microsoft.com/office/officeart/2005/8/layout/vList2"/>
    <dgm:cxn modelId="{9E4C4043-3255-45D2-93B1-2D690D3BB46A}" type="presParOf" srcId="{CC29E7A5-A3DA-4826-8285-C8C9981D534A}" destId="{7459DD05-D659-4600-957E-685F924705B5}" srcOrd="8" destOrd="0" presId="urn:microsoft.com/office/officeart/2005/8/layout/vList2"/>
    <dgm:cxn modelId="{4F48D8B3-264F-4E94-8927-54D40DC0C27B}" type="presParOf" srcId="{CC29E7A5-A3DA-4826-8285-C8C9981D534A}" destId="{E5971554-56EC-46BD-B813-9BEB3DFBC913}" srcOrd="9" destOrd="0" presId="urn:microsoft.com/office/officeart/2005/8/layout/vList2"/>
    <dgm:cxn modelId="{7B29BD4D-4AF4-44C3-AD4D-992975515A5E}" type="presParOf" srcId="{CC29E7A5-A3DA-4826-8285-C8C9981D534A}" destId="{6D6FCA2F-FBA0-4D79-83C0-10279A68AE3A}"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0CA72-F66A-4A11-9ACE-8BCADC929451}">
      <dsp:nvSpPr>
        <dsp:cNvPr id="0" name=""/>
        <dsp:cNvSpPr/>
      </dsp:nvSpPr>
      <dsp:spPr>
        <a:xfrm>
          <a:off x="0" y="62226"/>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ptos"/>
              <a:cs typeface="Arial"/>
            </a:rPr>
            <a:t>1. Welcome and introductions		</a:t>
          </a:r>
          <a:r>
            <a:rPr lang="en-US" sz="1800" kern="1200">
              <a:latin typeface="Arial"/>
              <a:cs typeface="Arial"/>
            </a:rPr>
            <a:t>		 </a:t>
          </a:r>
        </a:p>
      </dsp:txBody>
      <dsp:txXfrm>
        <a:off x="34726" y="96952"/>
        <a:ext cx="8719441" cy="641908"/>
      </dsp:txXfrm>
    </dsp:sp>
    <dsp:sp modelId="{BE6C234C-94CE-41B0-94D3-EF4125C5F379}">
      <dsp:nvSpPr>
        <dsp:cNvPr id="0" name=""/>
        <dsp:cNvSpPr/>
      </dsp:nvSpPr>
      <dsp:spPr>
        <a:xfrm>
          <a:off x="0" y="883026"/>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Aptos"/>
              <a:cs typeface="Arial"/>
            </a:rPr>
            <a:t>2. A</a:t>
          </a:r>
          <a:r>
            <a:rPr lang="en-US" sz="1800" kern="1200" dirty="0"/>
            <a:t> state </a:t>
          </a:r>
          <a:r>
            <a:rPr lang="en-US" sz="1800" kern="1200" dirty="0">
              <a:latin typeface="Calibri Light" panose="020F0302020204030204"/>
            </a:rPr>
            <a:t>sponsored </a:t>
          </a:r>
          <a:r>
            <a:rPr lang="en-US" sz="1800" kern="1200" dirty="0"/>
            <a:t>eMAR for MAP </a:t>
          </a:r>
          <a:r>
            <a:rPr lang="en-US" sz="1800" kern="1200" dirty="0">
              <a:latin typeface="Aptos Display" panose="02110004020202020204"/>
            </a:rPr>
            <a:t>service</a:t>
          </a:r>
          <a:r>
            <a:rPr lang="en-US" sz="1800" kern="1200" dirty="0"/>
            <a:t> </a:t>
          </a:r>
          <a:r>
            <a:rPr lang="en-US" sz="1800" kern="1200" dirty="0">
              <a:latin typeface="Aptos Display" panose="02110004020202020204"/>
            </a:rPr>
            <a:t>providers</a:t>
          </a:r>
          <a:endParaRPr lang="en-US" sz="1800" kern="1200" dirty="0">
            <a:latin typeface="Aptos" panose="020B0004020202020204" pitchFamily="34" charset="0"/>
            <a:cs typeface="Arial" panose="020B0604020202020204" pitchFamily="34" charset="0"/>
          </a:endParaRPr>
        </a:p>
      </dsp:txBody>
      <dsp:txXfrm>
        <a:off x="34726" y="917752"/>
        <a:ext cx="8719441" cy="641908"/>
      </dsp:txXfrm>
    </dsp:sp>
    <dsp:sp modelId="{B5E361D4-FC03-4EF7-8CB4-32132F76A397}">
      <dsp:nvSpPr>
        <dsp:cNvPr id="0" name=""/>
        <dsp:cNvSpPr/>
      </dsp:nvSpPr>
      <dsp:spPr>
        <a:xfrm>
          <a:off x="0" y="1703826"/>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a:cs typeface="Arial"/>
            </a:rPr>
            <a:t>3. Conducting audits and collecting data from MAP sites</a:t>
          </a:r>
          <a:endParaRPr lang="en-US" sz="1800" kern="1200" dirty="0">
            <a:latin typeface="Aptos" panose="020B0004020202020204" pitchFamily="34" charset="0"/>
            <a:cs typeface="Arial" panose="020B0604020202020204" pitchFamily="34" charset="0"/>
          </a:endParaRPr>
        </a:p>
      </dsp:txBody>
      <dsp:txXfrm>
        <a:off x="34726" y="1738552"/>
        <a:ext cx="8719441" cy="641908"/>
      </dsp:txXfrm>
    </dsp:sp>
    <dsp:sp modelId="{1E72FFAA-8E6A-44B8-A4BE-36CF4531F9E8}">
      <dsp:nvSpPr>
        <dsp:cNvPr id="0" name=""/>
        <dsp:cNvSpPr/>
      </dsp:nvSpPr>
      <dsp:spPr>
        <a:xfrm>
          <a:off x="0" y="2524627"/>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a:cs typeface="Arial"/>
            </a:rPr>
            <a:t>4.  November 2025 policy updates</a:t>
          </a:r>
          <a:endParaRPr lang="en-US" sz="1800" kern="1200" dirty="0">
            <a:latin typeface="Aptos" panose="020B0004020202020204" pitchFamily="34" charset="0"/>
            <a:cs typeface="Arial" panose="020B0604020202020204" pitchFamily="34" charset="0"/>
          </a:endParaRPr>
        </a:p>
      </dsp:txBody>
      <dsp:txXfrm>
        <a:off x="34726" y="2559353"/>
        <a:ext cx="8719441" cy="641908"/>
      </dsp:txXfrm>
    </dsp:sp>
    <dsp:sp modelId="{7459DD05-D659-4600-957E-685F924705B5}">
      <dsp:nvSpPr>
        <dsp:cNvPr id="0" name=""/>
        <dsp:cNvSpPr/>
      </dsp:nvSpPr>
      <dsp:spPr>
        <a:xfrm>
          <a:off x="0" y="3345427"/>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a:cs typeface="Arial"/>
            </a:rPr>
            <a:t>5. Sharing documentation during investigations into hotlines and DIRs</a:t>
          </a:r>
          <a:r>
            <a:rPr lang="en-US" sz="1800" kern="1200" dirty="0">
              <a:latin typeface="Arial"/>
              <a:cs typeface="Arial"/>
            </a:rPr>
            <a:t>	</a:t>
          </a:r>
        </a:p>
      </dsp:txBody>
      <dsp:txXfrm>
        <a:off x="34726" y="3380153"/>
        <a:ext cx="8719441" cy="641908"/>
      </dsp:txXfrm>
    </dsp:sp>
    <dsp:sp modelId="{6D6FCA2F-FBA0-4D79-83C0-10279A68AE3A}">
      <dsp:nvSpPr>
        <dsp:cNvPr id="0" name=""/>
        <dsp:cNvSpPr/>
      </dsp:nvSpPr>
      <dsp:spPr>
        <a:xfrm>
          <a:off x="0" y="4166227"/>
          <a:ext cx="8788893" cy="71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6. Additional items</a:t>
          </a:r>
        </a:p>
      </dsp:txBody>
      <dsp:txXfrm>
        <a:off x="34726" y="4200953"/>
        <a:ext cx="8719441" cy="64190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7B1D90-B6DD-40FA-8E25-700C7472BBD5}" type="datetimeFigureOut">
              <a:t>12/19/2025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3F85D5-255C-4631-A574-E637B3E1AEDF}" type="slidenum">
              <a:t>‹#›</a:t>
            </a:fld>
            <a:endParaRPr lang="en-US"/>
          </a:p>
        </p:txBody>
      </p:sp>
    </p:spTree>
    <p:extLst>
      <p:ext uri="{BB962C8B-B14F-4D97-AF65-F5344CB8AC3E}">
        <p14:creationId xmlns:p14="http://schemas.microsoft.com/office/powerpoint/2010/main" val="1846234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1</a:t>
            </a:fld>
            <a:endParaRPr lang="en-US"/>
          </a:p>
        </p:txBody>
      </p:sp>
    </p:spTree>
    <p:extLst>
      <p:ext uri="{BB962C8B-B14F-4D97-AF65-F5344CB8AC3E}">
        <p14:creationId xmlns:p14="http://schemas.microsoft.com/office/powerpoint/2010/main" val="334430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B5241-8A07-33DB-3217-83CE3F8E4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9856D1-AAF8-C1A4-35FF-60C63D0698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D16D4E-6E26-65D5-0A30-FFA04DAE80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4E93F-253A-00A9-A327-D88CA254386D}"/>
              </a:ext>
            </a:extLst>
          </p:cNvPr>
          <p:cNvSpPr>
            <a:spLocks noGrp="1"/>
          </p:cNvSpPr>
          <p:nvPr>
            <p:ph type="sldNum" sz="quarter" idx="5"/>
          </p:nvPr>
        </p:nvSpPr>
        <p:spPr/>
        <p:txBody>
          <a:bodyPr/>
          <a:lstStyle/>
          <a:p>
            <a:fld id="{9A2715C4-A3FF-4727-8859-AC35B3481821}" type="slidenum">
              <a:rPr lang="en-US" smtClean="0"/>
              <a:t>18</a:t>
            </a:fld>
            <a:endParaRPr lang="en-US"/>
          </a:p>
        </p:txBody>
      </p:sp>
    </p:spTree>
    <p:extLst>
      <p:ext uri="{BB962C8B-B14F-4D97-AF65-F5344CB8AC3E}">
        <p14:creationId xmlns:p14="http://schemas.microsoft.com/office/powerpoint/2010/main" val="2115823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03309-18F7-A934-8075-DB90A8C61E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CEE5E-BE38-4C5B-7B17-9AFBACE33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483BD3-4316-0C1A-A8B8-47BED61844D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57C32CC-8069-0754-0AD8-BDE5639511AE}"/>
              </a:ext>
            </a:extLst>
          </p:cNvPr>
          <p:cNvSpPr>
            <a:spLocks noGrp="1"/>
          </p:cNvSpPr>
          <p:nvPr>
            <p:ph type="sldNum" sz="quarter" idx="5"/>
          </p:nvPr>
        </p:nvSpPr>
        <p:spPr/>
        <p:txBody>
          <a:bodyPr/>
          <a:lstStyle/>
          <a:p>
            <a:fld id="{A6187840-3AEF-45DE-AE7B-20EA49463AFC}" type="slidenum">
              <a:rPr lang="en-US" smtClean="0"/>
              <a:t>19</a:t>
            </a:fld>
            <a:endParaRPr lang="en-US"/>
          </a:p>
        </p:txBody>
      </p:sp>
    </p:spTree>
    <p:extLst>
      <p:ext uri="{BB962C8B-B14F-4D97-AF65-F5344CB8AC3E}">
        <p14:creationId xmlns:p14="http://schemas.microsoft.com/office/powerpoint/2010/main" val="2050222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5CFEE-7851-AEA3-82F5-FAF22B98AB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1F655-D029-2A74-D053-EDE7927D25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AA6D15-649D-4815-15A2-7BB1327542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EA5C84-92D1-9AD6-A798-6B1CDD4F1297}"/>
              </a:ext>
            </a:extLst>
          </p:cNvPr>
          <p:cNvSpPr>
            <a:spLocks noGrp="1"/>
          </p:cNvSpPr>
          <p:nvPr>
            <p:ph type="sldNum" sz="quarter" idx="5"/>
          </p:nvPr>
        </p:nvSpPr>
        <p:spPr/>
        <p:txBody>
          <a:bodyPr/>
          <a:lstStyle/>
          <a:p>
            <a:fld id="{A6187840-3AEF-45DE-AE7B-20EA49463AFC}" type="slidenum">
              <a:rPr lang="en-US" smtClean="0"/>
              <a:t>20</a:t>
            </a:fld>
            <a:endParaRPr lang="en-US"/>
          </a:p>
        </p:txBody>
      </p:sp>
    </p:spTree>
    <p:extLst>
      <p:ext uri="{BB962C8B-B14F-4D97-AF65-F5344CB8AC3E}">
        <p14:creationId xmlns:p14="http://schemas.microsoft.com/office/powerpoint/2010/main" val="1140403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2</a:t>
            </a:fld>
            <a:endParaRPr lang="en-US"/>
          </a:p>
        </p:txBody>
      </p:sp>
    </p:spTree>
    <p:extLst>
      <p:ext uri="{BB962C8B-B14F-4D97-AF65-F5344CB8AC3E}">
        <p14:creationId xmlns:p14="http://schemas.microsoft.com/office/powerpoint/2010/main" val="822381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38E4F-4F82-FDE4-6C82-C862830D7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1CBE72-2717-A4C9-1E27-188564EA0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50C38-50A7-7AAD-C4CB-9F9A191EF3C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DEB2210-AB2B-88D6-D4DA-B307AC8F29D5}"/>
              </a:ext>
            </a:extLst>
          </p:cNvPr>
          <p:cNvSpPr>
            <a:spLocks noGrp="1"/>
          </p:cNvSpPr>
          <p:nvPr>
            <p:ph type="sldNum" sz="quarter" idx="5"/>
          </p:nvPr>
        </p:nvSpPr>
        <p:spPr/>
        <p:txBody>
          <a:bodyPr/>
          <a:lstStyle/>
          <a:p>
            <a:fld id="{A6187840-3AEF-45DE-AE7B-20EA49463AFC}" type="slidenum">
              <a:rPr lang="en-US" smtClean="0"/>
              <a:t>4</a:t>
            </a:fld>
            <a:endParaRPr lang="en-US"/>
          </a:p>
        </p:txBody>
      </p:sp>
    </p:spTree>
    <p:extLst>
      <p:ext uri="{BB962C8B-B14F-4D97-AF65-F5344CB8AC3E}">
        <p14:creationId xmlns:p14="http://schemas.microsoft.com/office/powerpoint/2010/main" val="1332152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CE5BF-DA00-0FDB-70C8-F0C96FAE0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307699-6744-B03B-B062-600E7BF13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070D44-E9C3-7FDD-8B89-1C8E1EA0FB6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47E274B-B537-85AE-65A4-E40D7A77555A}"/>
              </a:ext>
            </a:extLst>
          </p:cNvPr>
          <p:cNvSpPr>
            <a:spLocks noGrp="1"/>
          </p:cNvSpPr>
          <p:nvPr>
            <p:ph type="sldNum" sz="quarter" idx="5"/>
          </p:nvPr>
        </p:nvSpPr>
        <p:spPr/>
        <p:txBody>
          <a:bodyPr/>
          <a:lstStyle/>
          <a:p>
            <a:fld id="{A6187840-3AEF-45DE-AE7B-20EA49463AFC}" type="slidenum">
              <a:rPr lang="en-US" smtClean="0"/>
              <a:t>5</a:t>
            </a:fld>
            <a:endParaRPr lang="en-US"/>
          </a:p>
        </p:txBody>
      </p:sp>
    </p:spTree>
    <p:extLst>
      <p:ext uri="{BB962C8B-B14F-4D97-AF65-F5344CB8AC3E}">
        <p14:creationId xmlns:p14="http://schemas.microsoft.com/office/powerpoint/2010/main" val="2359431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9F383-2181-5B3D-077F-2F68D91C6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FA1F72-691A-E598-4CBC-981DA74519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BB708-20B2-5457-BEC3-6053BDFA4BCF}"/>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5447FEB0-8EB3-BAAB-AB74-A136CF28B868}"/>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2391202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Add info re: change in testing</a:t>
            </a:r>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1086517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4B974-410C-CF77-DB35-D6A604F15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930B95-3769-6E74-6CAD-408F6A21A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B3E93-AE90-A4A0-7A96-0659B834CA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436D06-C8FF-F2A0-E15D-4500697A6077}"/>
              </a:ext>
            </a:extLst>
          </p:cNvPr>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3705696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46677-CFD4-7977-459C-510A506882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8C0445-0B74-65BA-1BD5-28E1131550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A0A545-317C-D2A1-D387-9001F54D8FF9}"/>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3D555943-8359-F2CF-7D1B-75FC9BD38566}"/>
              </a:ext>
            </a:extLst>
          </p:cNvPr>
          <p:cNvSpPr>
            <a:spLocks noGrp="1"/>
          </p:cNvSpPr>
          <p:nvPr>
            <p:ph type="sldNum" sz="quarter" idx="5"/>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3819106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09C9A-39EE-5FDE-3BED-889BA8798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BCD29E-3CEE-6E0A-F3E5-DD364A5A6A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4778F2-59D5-DBB4-B961-E7D045FDF75A}"/>
              </a:ext>
            </a:extLst>
          </p:cNvPr>
          <p:cNvSpPr>
            <a:spLocks noGrp="1"/>
          </p:cNvSpPr>
          <p:nvPr>
            <p:ph type="body" idx="1"/>
          </p:nvPr>
        </p:nvSpPr>
        <p:spPr/>
        <p:txBody>
          <a:bodyPr/>
          <a:lstStyle/>
          <a:p>
            <a:r>
              <a:rPr lang="en-US"/>
              <a:t>Add info re: change in testing</a:t>
            </a:r>
          </a:p>
        </p:txBody>
      </p:sp>
      <p:sp>
        <p:nvSpPr>
          <p:cNvPr id="4" name="Slide Number Placeholder 3">
            <a:extLst>
              <a:ext uri="{FF2B5EF4-FFF2-40B4-BE49-F238E27FC236}">
                <a16:creationId xmlns:a16="http://schemas.microsoft.com/office/drawing/2014/main" id="{96616567-FCBA-33BE-4079-D5DF038E624D}"/>
              </a:ext>
            </a:extLst>
          </p:cNvPr>
          <p:cNvSpPr>
            <a:spLocks noGrp="1"/>
          </p:cNvSpPr>
          <p:nvPr>
            <p:ph type="sldNum" sz="quarter" idx="5"/>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242615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4611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8410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91200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ntent, 1x1, No Tracker">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BC927053-392C-43AB-B788-EC44297E0BED}"/>
              </a:ext>
            </a:extLst>
          </p:cNvPr>
          <p:cNvGraphicFramePr>
            <a:graphicFrameLocks noChangeAspect="1"/>
          </p:cNvGraphicFramePr>
          <p:nvPr userDrawn="1">
            <p:custDataLst>
              <p:tags r:id="rId1"/>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306" imgH="306" progId="TCLayout.ActiveDocument.1">
                  <p:embed/>
                </p:oleObj>
              </mc:Choice>
              <mc:Fallback>
                <p:oleObj name="think-cell Slide" r:id="rId4" imgW="306" imgH="306" progId="TCLayout.ActiveDocument.1">
                  <p:embed/>
                  <p:pic>
                    <p:nvPicPr>
                      <p:cNvPr id="8" name="Object 7" hidden="1">
                        <a:extLst>
                          <a:ext uri="{FF2B5EF4-FFF2-40B4-BE49-F238E27FC236}">
                            <a16:creationId xmlns:a16="http://schemas.microsoft.com/office/drawing/2014/main" id="{BC927053-392C-43AB-B788-EC44297E0BED}"/>
                          </a:ext>
                        </a:extLst>
                      </p:cNvPr>
                      <p:cNvPicPr/>
                      <p:nvPr/>
                    </p:nvPicPr>
                    <p:blipFill>
                      <a:blip/>
                      <a:stretch>
                        <a:fillRect/>
                      </a:stretch>
                    </p:blipFill>
                    <p:spPr>
                      <a:xfrm>
                        <a:off x="2118" y="1588"/>
                        <a:ext cx="2117"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D60CB8C-FB90-452B-963D-3E4AF3EF5B67}"/>
              </a:ext>
            </a:extLst>
          </p:cNvPr>
          <p:cNvSpPr/>
          <p:nvPr userDrawn="1">
            <p:custDataLst>
              <p:tags r:id="rId2"/>
            </p:custDataLst>
          </p:nvPr>
        </p:nvSpPr>
        <p:spPr>
          <a:xfrm>
            <a:off x="0" y="0"/>
            <a:ext cx="211667" cy="158750"/>
          </a:xfrm>
          <a:prstGeom prst="rect">
            <a:avLst/>
          </a:prstGeom>
          <a:ln>
            <a:noFill/>
          </a:ln>
        </p:spPr>
        <p:style>
          <a:lnRef idx="0">
            <a:schemeClr val="accent1"/>
          </a:lnRef>
          <a:fillRef idx="1">
            <a:schemeClr val="accent1"/>
          </a:fillRef>
          <a:effectRef idx="0">
            <a:schemeClr val="dk1"/>
          </a:effectRef>
          <a:fontRef idx="minor">
            <a:schemeClr val="lt1"/>
          </a:fontRef>
        </p:style>
        <p:txBody>
          <a:bodyPr vert="horz" wrap="none" lIns="0" tIns="0" rIns="0" bIns="0" numCol="1" spcCol="0" rtlCol="0" anchor="ctr" anchorCtr="0">
            <a:noAutofit/>
          </a:bodyPr>
          <a:lstStyle/>
          <a:p>
            <a:pPr marL="0" lvl="0" indent="0" algn="ctr">
              <a:lnSpc>
                <a:spcPct val="100000"/>
              </a:lnSpc>
            </a:pPr>
            <a:endParaRPr lang="en-GB" sz="2400" b="0" i="0" baseline="0">
              <a:latin typeface="Georgia" panose="02040502050405020303" pitchFamily="18" charset="0"/>
              <a:ea typeface="+mj-ea"/>
              <a:cs typeface="+mj-cs"/>
              <a:sym typeface="Georgia" panose="02040502050405020303" pitchFamily="18" charset="0"/>
            </a:endParaRPr>
          </a:p>
        </p:txBody>
      </p:sp>
      <p:sp>
        <p:nvSpPr>
          <p:cNvPr id="7" name="Title">
            <a:extLst>
              <a:ext uri="{FF2B5EF4-FFF2-40B4-BE49-F238E27FC236}">
                <a16:creationId xmlns:a16="http://schemas.microsoft.com/office/drawing/2014/main" id="{5127389A-C3DF-3347-BE4D-69D534F0B90C}"/>
              </a:ext>
            </a:extLst>
          </p:cNvPr>
          <p:cNvSpPr>
            <a:spLocks noGrp="1"/>
          </p:cNvSpPr>
          <p:nvPr>
            <p:ph type="title" hasCustomPrompt="1"/>
          </p:nvPr>
        </p:nvSpPr>
        <p:spPr/>
        <p:txBody>
          <a:bodyPr/>
          <a:lstStyle>
            <a:lvl1pPr>
              <a:defRPr sz="2400"/>
            </a:lvl1pPr>
          </a:lstStyle>
          <a:p>
            <a:r>
              <a:rPr lang="en-GB"/>
              <a:t>[Slide title]</a:t>
            </a:r>
          </a:p>
        </p:txBody>
      </p:sp>
      <p:sp>
        <p:nvSpPr>
          <p:cNvPr id="10" name="Subtitle">
            <a:extLst>
              <a:ext uri="{FF2B5EF4-FFF2-40B4-BE49-F238E27FC236}">
                <a16:creationId xmlns:a16="http://schemas.microsoft.com/office/drawing/2014/main" id="{D99FC200-8318-B648-A0D5-0D72DB4D6533}"/>
              </a:ext>
            </a:extLst>
          </p:cNvPr>
          <p:cNvSpPr>
            <a:spLocks noGrp="1"/>
          </p:cNvSpPr>
          <p:nvPr>
            <p:ph type="subTitle" idx="13" hasCustomPrompt="1"/>
          </p:nvPr>
        </p:nvSpPr>
        <p:spPr>
          <a:xfrm>
            <a:off x="609600" y="1325881"/>
            <a:ext cx="10972801" cy="320177"/>
          </a:xfrm>
        </p:spPr>
        <p:txBody>
          <a:bodyPr lIns="0" tIns="0" rIns="0" bIns="0">
            <a:noAutofit/>
          </a:bodyPr>
          <a:lstStyle>
            <a:lvl1pPr marL="0" indent="0" algn="l">
              <a:lnSpc>
                <a:spcPct val="100000"/>
              </a:lnSpc>
              <a:spcBef>
                <a:spcPts val="0"/>
              </a:spcBef>
              <a:spcAft>
                <a:spcPts val="0"/>
              </a:spcAft>
              <a:buNone/>
              <a:defRPr sz="1400" b="1">
                <a:solidFill>
                  <a:schemeClr val="accent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GB"/>
              <a:t>[Whitespace – Leave Blank]</a:t>
            </a:r>
          </a:p>
        </p:txBody>
      </p:sp>
      <p:sp>
        <p:nvSpPr>
          <p:cNvPr id="3" name="Content Placeholder 1"/>
          <p:cNvSpPr>
            <a:spLocks noGrp="1"/>
          </p:cNvSpPr>
          <p:nvPr>
            <p:ph idx="1" hasCustomPrompt="1"/>
          </p:nvPr>
        </p:nvSpPr>
        <p:spPr>
          <a:xfrm>
            <a:off x="609597" y="1733550"/>
            <a:ext cx="10972803" cy="4484370"/>
          </a:xfrm>
        </p:spPr>
        <p:txBody>
          <a:bodyPr/>
          <a:lstStyle>
            <a:lvl1pPr marL="144000" indent="-144000">
              <a:lnSpc>
                <a:spcPct val="100000"/>
              </a:lnSpc>
              <a:spcAft>
                <a:spcPts val="600"/>
              </a:spcAft>
              <a:buFont typeface="Arial" panose="020B0604020202020204" pitchFamily="34" charset="0"/>
              <a:buChar char="•"/>
              <a:defRPr/>
            </a:lvl1pPr>
            <a:lvl2pPr marL="601200" indent="-144000">
              <a:buFont typeface="Arial" panose="020B0604020202020204" pitchFamily="34" charset="0"/>
              <a:buChar char="•"/>
              <a:defRPr/>
            </a:lvl2pPr>
            <a:lvl3pPr marL="1058400" indent="-144000">
              <a:buFont typeface="Arial" panose="020B0604020202020204" pitchFamily="34" charset="0"/>
              <a:buChar char="•"/>
              <a:defRPr/>
            </a:lvl3pPr>
            <a:lvl4pPr marL="1515600" indent="-144000">
              <a:buFont typeface="Arial" panose="020B0604020202020204" pitchFamily="34" charset="0"/>
              <a:buChar char="•"/>
              <a:defRPr/>
            </a:lvl4pPr>
            <a:lvl5pPr marL="1972800" indent="-144000">
              <a:buFont typeface="Arial" panose="020B0604020202020204" pitchFamily="34" charset="0"/>
              <a:buChar char="•"/>
              <a:defRPr/>
            </a:lvl5pPr>
            <a:lvl6pPr marL="2430000" indent="-144000">
              <a:buFont typeface="Arial" panose="020B0604020202020204" pitchFamily="34" charset="0"/>
              <a:buChar char="•"/>
              <a:defRPr/>
            </a:lvl6pPr>
            <a:lvl7pPr marL="2887200" indent="-144000">
              <a:buFont typeface="Arial" panose="020B0604020202020204" pitchFamily="34" charset="0"/>
              <a:buChar char="•"/>
              <a:defRPr/>
            </a:lvl7pPr>
            <a:lvl8pPr marL="3344400" indent="-144000">
              <a:buFont typeface="Arial" panose="020B0604020202020204" pitchFamily="34" charset="0"/>
              <a:buChar char="•"/>
              <a:defRPr/>
            </a:lvl8pPr>
            <a:lvl9pPr marL="3801600" indent="-144000">
              <a:buFont typeface="Arial" panose="020B0604020202020204" pitchFamily="34" charset="0"/>
              <a:buChar char="•"/>
              <a:defRPr/>
            </a:lvl9pPr>
          </a:lstStyle>
          <a:p>
            <a:pPr>
              <a:lnSpc>
                <a:spcPct val="100000"/>
              </a:lnSpc>
              <a:spcAft>
                <a:spcPts val="600"/>
              </a:spcAft>
            </a:pPr>
            <a:r>
              <a:rPr lang="en-GB" sz="1100">
                <a:solidFill>
                  <a:schemeClr val="tx1"/>
                </a:solidFill>
              </a:rPr>
              <a:t>[Content – 6pt spacing after paragraphs]</a:t>
            </a:r>
          </a:p>
          <a:p>
            <a:pPr marL="144000" indent="-144000">
              <a:lnSpc>
                <a:spcPct val="100000"/>
              </a:lnSpc>
              <a:spcAft>
                <a:spcPts val="600"/>
              </a:spcAft>
              <a:buFont typeface="Arial" panose="020B0604020202020204" pitchFamily="34" charset="0"/>
              <a:buChar char="•"/>
            </a:pPr>
            <a:r>
              <a:rPr lang="en-GB" sz="1100">
                <a:solidFill>
                  <a:schemeClr val="tx1"/>
                </a:solidFill>
              </a:rPr>
              <a:t>[Level 1 0.16” indentation before text, hanging by 0.16,” default bullet symbol]</a:t>
            </a:r>
          </a:p>
          <a:p>
            <a:pPr marL="628650" lvl="1" indent="-171450" defTabSz="685800">
              <a:spcAft>
                <a:spcPts val="600"/>
              </a:spcAft>
              <a:buFont typeface="Arial" panose="020B0604020202020204" pitchFamily="34" charset="0"/>
              <a:buChar char="─"/>
            </a:pPr>
            <a:r>
              <a:rPr lang="en-GB" sz="1100">
                <a:solidFill>
                  <a:schemeClr val="tx1"/>
                </a:solidFill>
              </a:rPr>
              <a:t>[Level 2 0.69” indentation before text, hanging by 0.19,” dash bullet symbol]</a:t>
            </a:r>
          </a:p>
          <a:p>
            <a:pPr marL="144000" indent="-144000">
              <a:lnSpc>
                <a:spcPct val="100000"/>
              </a:lnSpc>
              <a:spcAft>
                <a:spcPts val="600"/>
              </a:spcAft>
              <a:buFont typeface="Arial" panose="020B0604020202020204" pitchFamily="34" charset="0"/>
              <a:buChar char="•"/>
            </a:pPr>
            <a:endParaRPr lang="en-GB" sz="1100">
              <a:solidFill>
                <a:schemeClr val="tx1"/>
              </a:solidFill>
            </a:endParaRPr>
          </a:p>
        </p:txBody>
      </p:sp>
      <p:sp>
        <p:nvSpPr>
          <p:cNvPr id="5" name="Footer Placeholder">
            <a:extLst>
              <a:ext uri="{FF2B5EF4-FFF2-40B4-BE49-F238E27FC236}">
                <a16:creationId xmlns:a16="http://schemas.microsoft.com/office/drawing/2014/main" id="{9CBF34F6-C56F-A645-B612-033F76243BD3}"/>
              </a:ext>
            </a:extLst>
          </p:cNvPr>
          <p:cNvSpPr>
            <a:spLocks noGrp="1"/>
          </p:cNvSpPr>
          <p:nvPr>
            <p:ph type="ftr" sz="quarter" idx="15"/>
          </p:nvPr>
        </p:nvSpPr>
        <p:spPr>
          <a:xfrm>
            <a:off x="609599" y="6355080"/>
            <a:ext cx="1680000" cy="137160"/>
          </a:xfrm>
          <a:prstGeom prst="rect">
            <a:avLst/>
          </a:prstGeom>
        </p:spPr>
        <p:txBody>
          <a:bodyPr/>
          <a:lstStyle/>
          <a:p>
            <a:r>
              <a:rPr lang="en-GB"/>
              <a:t>[Project Name] - [Draft]</a:t>
            </a:r>
          </a:p>
        </p:txBody>
      </p:sp>
      <p:sp>
        <p:nvSpPr>
          <p:cNvPr id="9" name="Footnotes">
            <a:extLst>
              <a:ext uri="{FF2B5EF4-FFF2-40B4-BE49-F238E27FC236}">
                <a16:creationId xmlns:a16="http://schemas.microsoft.com/office/drawing/2014/main" id="{FEB2C45C-E16E-4E28-BA4C-90354A51C219}"/>
              </a:ext>
            </a:extLst>
          </p:cNvPr>
          <p:cNvSpPr>
            <a:spLocks noGrp="1"/>
          </p:cNvSpPr>
          <p:nvPr>
            <p:ph type="body" sz="quarter" idx="17" hasCustomPrompt="1"/>
          </p:nvPr>
        </p:nvSpPr>
        <p:spPr>
          <a:xfrm>
            <a:off x="2424000" y="6355077"/>
            <a:ext cx="7344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GB"/>
              <a:t>[Notes: 1) </a:t>
            </a:r>
            <a:r>
              <a:rPr lang="en-GB" err="1"/>
              <a:t>xxxx</a:t>
            </a:r>
            <a:r>
              <a:rPr lang="en-GB"/>
              <a:t>; 2) </a:t>
            </a:r>
            <a:r>
              <a:rPr lang="en-GB" err="1"/>
              <a:t>yyyy</a:t>
            </a:r>
            <a:r>
              <a:rPr lang="en-GB"/>
              <a:t> (separated by semi colon, one right hand bracket) | Source: All Sources Should be Capitalised Throughout e.g. Huntington Strategy Group Analysis, Management Information, Huntington Strategy Group Interviews etc. (Separated by Commas)]</a:t>
            </a:r>
          </a:p>
        </p:txBody>
      </p:sp>
      <p:sp>
        <p:nvSpPr>
          <p:cNvPr id="4" name="Date Placeholder">
            <a:extLst>
              <a:ext uri="{FF2B5EF4-FFF2-40B4-BE49-F238E27FC236}">
                <a16:creationId xmlns:a16="http://schemas.microsoft.com/office/drawing/2014/main" id="{124EBE94-9222-404D-8CB9-BB29235737BE}"/>
              </a:ext>
            </a:extLst>
          </p:cNvPr>
          <p:cNvSpPr>
            <a:spLocks noGrp="1"/>
          </p:cNvSpPr>
          <p:nvPr>
            <p:ph type="dt" sz="half" idx="14"/>
          </p:nvPr>
        </p:nvSpPr>
        <p:spPr>
          <a:xfrm>
            <a:off x="9902400" y="6355080"/>
            <a:ext cx="1680000" cy="137160"/>
          </a:xfrm>
          <a:prstGeom prst="rect">
            <a:avLst/>
          </a:prstGeom>
        </p:spPr>
        <p:txBody>
          <a:bodyPr/>
          <a:lstStyle>
            <a:lvl1pPr>
              <a:defRPr/>
            </a:lvl1pPr>
          </a:lstStyle>
          <a:p>
            <a:fld id="{A7914A56-3D57-AC46-81AA-884D659D23A7}" type="datetime4">
              <a:rPr lang="en-US" smtClean="0"/>
              <a:t>December 19, 2025</a:t>
            </a:fld>
            <a:endParaRPr lang="en-GB"/>
          </a:p>
        </p:txBody>
      </p:sp>
      <p:sp>
        <p:nvSpPr>
          <p:cNvPr id="6" name="Slide Number Placeholder">
            <a:extLst>
              <a:ext uri="{FF2B5EF4-FFF2-40B4-BE49-F238E27FC236}">
                <a16:creationId xmlns:a16="http://schemas.microsoft.com/office/drawing/2014/main" id="{46487925-D163-ED40-A98A-BC1B011B4BBD}"/>
              </a:ext>
            </a:extLst>
          </p:cNvPr>
          <p:cNvSpPr>
            <a:spLocks noGrp="1"/>
          </p:cNvSpPr>
          <p:nvPr>
            <p:ph type="sldNum" sz="quarter" idx="16"/>
          </p:nvPr>
        </p:nvSpPr>
        <p:spPr>
          <a:xfrm>
            <a:off x="9902400" y="6492240"/>
            <a:ext cx="1680000" cy="137160"/>
          </a:xfrm>
          <a:prstGeom prst="rect">
            <a:avLst/>
          </a:prstGeom>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13579783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(Add periods if full sentences; no periods needed otherwise.)</a:t>
            </a:r>
          </a:p>
          <a:p>
            <a:pPr lvl="1"/>
            <a:r>
              <a:rPr lang="en-US"/>
              <a:t>Second level bullet text</a:t>
            </a:r>
          </a:p>
          <a:p>
            <a:pPr lvl="2"/>
            <a:r>
              <a:rPr lang="en-US"/>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438903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 uri="{C183D7F6-B498-43B3-948B-1728B52AA6E4}">
                <adec:decorative xmlns:adec="http://schemas.microsoft.com/office/drawing/2017/decorative" val="1"/>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PH Logo">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771607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65095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70777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62523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26047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47918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7798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3409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60866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59158778"/>
      </p:ext>
    </p:extLst>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hyperlink" Target="https://www.mass.gov/info-details/medication-administration-program-map-recent-news"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hyperlink" Target="https://impruvonhealth.zoom.us/meeting/register/EkCAtHz5QR6c5vpTlwj0jA?utm_medium=email&amp;_hsenc=p2ANqtz-_ug4ElGQKbkPReqqCev7IlJwU--rCxqsDHz5KHWiSs-ibz-APNNfHwFgIpjpmE5-e9BW900uRp5e7icELg6GTq0Rjhom2ui_8s-gY8HDyys4sS8KQ&amp;_hsmi=0&amp;utm_content=387821787&amp;utm_source=hs_email#/registration"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tags" Target="../tags/tag5.xml"/><Relationship Id="rId5" Type="http://schemas.openxmlformats.org/officeDocument/2006/relationships/image" Target="../media/image10.emf"/><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F309BD1-8F5E-0B3D-DF5D-9F7C2301FD9F}"/>
              </a:ext>
            </a:extLst>
          </p:cNvPr>
          <p:cNvSpPr>
            <a:spLocks noGrp="1"/>
          </p:cNvSpPr>
          <p:nvPr>
            <p:ph type="ctrTitle"/>
          </p:nvPr>
        </p:nvSpPr>
        <p:spPr>
          <a:xfrm>
            <a:off x="1127208" y="416380"/>
            <a:ext cx="4747280" cy="3098061"/>
          </a:xfrm>
        </p:spPr>
        <p:txBody>
          <a:bodyPr anchor="b">
            <a:normAutofit/>
          </a:bodyPr>
          <a:lstStyle/>
          <a:p>
            <a:pPr algn="l"/>
            <a:r>
              <a:rPr lang="en-US" sz="4800" cap="small">
                <a:solidFill>
                  <a:schemeClr val="accent1">
                    <a:lumMod val="49000"/>
                  </a:schemeClr>
                </a:solidFill>
                <a:latin typeface="Calibri"/>
                <a:cs typeface="Calibri"/>
              </a:rPr>
              <a:t>Department of Public Health</a:t>
            </a:r>
            <a:endParaRPr lang="en-US" sz="4800" cap="small">
              <a:solidFill>
                <a:schemeClr val="accent1">
                  <a:lumMod val="49000"/>
                </a:schemeClr>
              </a:solidFill>
              <a:latin typeface="Calibri"/>
              <a:ea typeface="Calibri"/>
              <a:cs typeface="Calibri"/>
            </a:endParaRPr>
          </a:p>
        </p:txBody>
      </p:sp>
      <p:sp>
        <p:nvSpPr>
          <p:cNvPr id="4" name="Content Placeholder 2">
            <a:extLst>
              <a:ext uri="{FF2B5EF4-FFF2-40B4-BE49-F238E27FC236}">
                <a16:creationId xmlns:a16="http://schemas.microsoft.com/office/drawing/2014/main" id="{007F5217-756F-4E99-677F-3208A8B33646}"/>
              </a:ext>
            </a:extLst>
          </p:cNvPr>
          <p:cNvSpPr>
            <a:spLocks noGrp="1"/>
          </p:cNvSpPr>
          <p:nvPr>
            <p:ph type="subTitle" idx="1"/>
          </p:nvPr>
        </p:nvSpPr>
        <p:spPr>
          <a:xfrm>
            <a:off x="1127208" y="3907179"/>
            <a:ext cx="5039324" cy="1244483"/>
          </a:xfrm>
        </p:spPr>
        <p:txBody>
          <a:bodyPr anchor="t">
            <a:normAutofit/>
          </a:bodyPr>
          <a:lstStyle/>
          <a:p>
            <a:pPr algn="l"/>
            <a:r>
              <a:rPr lang="en-US" sz="2000" b="1" cap="small" dirty="0">
                <a:solidFill>
                  <a:schemeClr val="accent1">
                    <a:lumMod val="49000"/>
                  </a:schemeClr>
                </a:solidFill>
                <a:latin typeface="Calibri"/>
                <a:ea typeface="+mn-lt"/>
                <a:cs typeface="+mn-lt"/>
              </a:rPr>
              <a:t>Medication Administration Program (MAP)</a:t>
            </a:r>
            <a:br>
              <a:rPr lang="en-US" sz="2000" b="1" cap="small" dirty="0">
                <a:latin typeface="Calibri"/>
                <a:ea typeface="+mn-lt"/>
                <a:cs typeface="+mn-lt"/>
              </a:rPr>
            </a:br>
            <a:r>
              <a:rPr lang="en-US" sz="2000" b="1" cap="small" dirty="0">
                <a:solidFill>
                  <a:schemeClr val="accent1">
                    <a:lumMod val="49000"/>
                  </a:schemeClr>
                </a:solidFill>
                <a:latin typeface="Calibri"/>
                <a:ea typeface="+mn-lt"/>
                <a:cs typeface="+mn-lt"/>
              </a:rPr>
              <a:t>Stakeholder Workgroup</a:t>
            </a:r>
            <a:endParaRPr lang="en-US" sz="2000" b="1" dirty="0">
              <a:solidFill>
                <a:schemeClr val="accent1">
                  <a:lumMod val="49000"/>
                </a:schemeClr>
              </a:solidFill>
              <a:latin typeface="Calibri"/>
              <a:ea typeface="+mn-lt"/>
              <a:cs typeface="+mn-lt"/>
            </a:endParaRPr>
          </a:p>
          <a:p>
            <a:pPr algn="l"/>
            <a:r>
              <a:rPr lang="en-US" sz="1700" cap="small" dirty="0">
                <a:solidFill>
                  <a:schemeClr val="accent1">
                    <a:lumMod val="49000"/>
                  </a:schemeClr>
                </a:solidFill>
                <a:latin typeface="Calibri"/>
                <a:ea typeface="+mn-lt"/>
                <a:cs typeface="+mn-lt"/>
              </a:rPr>
              <a:t>December 11th, 2025</a:t>
            </a:r>
            <a:endParaRPr lang="en-US" sz="1700" b="1" dirty="0">
              <a:solidFill>
                <a:schemeClr val="accent1">
                  <a:lumMod val="49000"/>
                </a:schemeClr>
              </a:solidFill>
              <a:latin typeface="Calibri"/>
              <a:ea typeface="+mn-lt"/>
              <a:cs typeface="+mn-lt"/>
            </a:endParaRPr>
          </a:p>
        </p:txBody>
      </p:sp>
      <p:pic>
        <p:nvPicPr>
          <p:cNvPr id="3" name="Graphic 2" descr="Medicine with solid fill">
            <a:extLst>
              <a:ext uri="{FF2B5EF4-FFF2-40B4-BE49-F238E27FC236}">
                <a16:creationId xmlns:a16="http://schemas.microsoft.com/office/drawing/2014/main" id="{73367CFB-5652-F6C4-7DDF-3620E267ED57}"/>
              </a:ext>
            </a:extLst>
          </p:cNvPr>
          <p:cNvPicPr>
            <a:picLocks noChangeAspect="1"/>
          </p:cNvPicPr>
          <p:nvPr/>
        </p:nvPicPr>
        <p:blipFill>
          <a:blip r:embed="rId3">
            <a:extLst>
              <a:ext uri="{96DAC541-7B7A-43D3-8B79-37D633B846F1}">
                <asvg:svgBlip xmlns:asvg="http://schemas.microsoft.com/office/drawing/2016/SVG/main" r:embed="rId4"/>
              </a:ext>
            </a:extLst>
          </a:blip>
          <a:stretch/>
        </p:blipFill>
        <p:spPr>
          <a:xfrm>
            <a:off x="7461874" y="2108877"/>
            <a:ext cx="2654533" cy="2654533"/>
          </a:xfrm>
          <a:prstGeom prst="rect">
            <a:avLst/>
          </a:prstGeom>
        </p:spPr>
      </p:pic>
      <p:sp>
        <p:nvSpPr>
          <p:cNvPr id="2" name="Rectangle 1">
            <a:extLst>
              <a:ext uri="{FF2B5EF4-FFF2-40B4-BE49-F238E27FC236}">
                <a16:creationId xmlns:a16="http://schemas.microsoft.com/office/drawing/2014/main" id="{1A72C846-0EE3-C796-10AE-A6327D68DB4B}"/>
              </a:ext>
            </a:extLst>
          </p:cNvPr>
          <p:cNvSpPr/>
          <p:nvPr/>
        </p:nvSpPr>
        <p:spPr>
          <a:xfrm>
            <a:off x="-32657" y="0"/>
            <a:ext cx="12235542" cy="838200"/>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15E6A"/>
              </a:solidFill>
            </a:endParaRPr>
          </a:p>
        </p:txBody>
      </p:sp>
      <p:sp>
        <p:nvSpPr>
          <p:cNvPr id="5" name="Rectangle 4">
            <a:extLst>
              <a:ext uri="{FF2B5EF4-FFF2-40B4-BE49-F238E27FC236}">
                <a16:creationId xmlns:a16="http://schemas.microsoft.com/office/drawing/2014/main" id="{D1E606FB-EAA3-1571-641E-5000371115DD}"/>
              </a:ext>
            </a:extLst>
          </p:cNvPr>
          <p:cNvSpPr/>
          <p:nvPr/>
        </p:nvSpPr>
        <p:spPr>
          <a:xfrm>
            <a:off x="0" y="6019800"/>
            <a:ext cx="12235542" cy="838200"/>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3805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40C146-93A6-4B07-9ABB-B8A3D5C49179}"/>
              </a:ext>
            </a:extLst>
          </p:cNvPr>
          <p:cNvSpPr>
            <a:spLocks noGrp="1"/>
          </p:cNvSpPr>
          <p:nvPr>
            <p:ph type="title"/>
          </p:nvPr>
        </p:nvSpPr>
        <p:spPr>
          <a:xfrm>
            <a:off x="539495" y="138662"/>
            <a:ext cx="10657157" cy="874654"/>
          </a:xfrm>
        </p:spPr>
        <p:txBody>
          <a:bodyPr>
            <a:normAutofit fontScale="90000"/>
          </a:bodyPr>
          <a:lstStyle/>
          <a:p>
            <a:r>
              <a:rPr lang="en-US" dirty="0">
                <a:latin typeface="Aptos"/>
                <a:cs typeface="Arial"/>
              </a:rPr>
              <a:t>Operationalizing the </a:t>
            </a:r>
            <a:r>
              <a:rPr lang="en-US" dirty="0" err="1">
                <a:latin typeface="Aptos"/>
                <a:cs typeface="Arial"/>
              </a:rPr>
              <a:t>Impruvon</a:t>
            </a:r>
            <a:r>
              <a:rPr lang="en-US" dirty="0">
                <a:latin typeface="Aptos"/>
                <a:cs typeface="Arial"/>
              </a:rPr>
              <a:t> </a:t>
            </a:r>
            <a:r>
              <a:rPr lang="en-US" dirty="0" err="1">
                <a:latin typeface="Aptos"/>
                <a:cs typeface="Arial"/>
              </a:rPr>
              <a:t>eMAR</a:t>
            </a:r>
            <a:r>
              <a:rPr lang="en-US" dirty="0">
                <a:latin typeface="Aptos"/>
                <a:cs typeface="Arial"/>
              </a:rPr>
              <a:t> with our providers</a:t>
            </a:r>
            <a:endParaRPr lang="en-US" dirty="0">
              <a:latin typeface="Aptos" panose="020B0004020202020204" pitchFamily="34" charset="0"/>
            </a:endParaRPr>
          </a:p>
        </p:txBody>
      </p:sp>
      <p:sp>
        <p:nvSpPr>
          <p:cNvPr id="4" name="Content Placeholder 3">
            <a:extLst>
              <a:ext uri="{FF2B5EF4-FFF2-40B4-BE49-F238E27FC236}">
                <a16:creationId xmlns:a16="http://schemas.microsoft.com/office/drawing/2014/main" id="{4005328C-7060-468E-AEE7-8A91A4BFCF55}"/>
              </a:ext>
            </a:extLst>
          </p:cNvPr>
          <p:cNvSpPr>
            <a:spLocks noGrp="1"/>
          </p:cNvSpPr>
          <p:nvPr>
            <p:ph idx="1"/>
          </p:nvPr>
        </p:nvSpPr>
        <p:spPr>
          <a:xfrm>
            <a:off x="179315" y="1122103"/>
            <a:ext cx="11591925" cy="5261612"/>
          </a:xfrm>
          <a:ln>
            <a:solidFill>
              <a:schemeClr val="bg1"/>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pPr>
              <a:lnSpc>
                <a:spcPct val="100000"/>
              </a:lnSpc>
              <a:spcBef>
                <a:spcPts val="0"/>
              </a:spcBef>
            </a:pPr>
            <a:r>
              <a:rPr lang="en-US" sz="1800" dirty="0">
                <a:latin typeface="Aptos"/>
                <a:cs typeface="Arial"/>
              </a:rPr>
              <a:t>A project team was formed in September to operationalize this work, consisting of EHS, DPH, DDS, DMH, DCF, </a:t>
            </a:r>
            <a:r>
              <a:rPr lang="en-US" sz="1800" dirty="0" err="1">
                <a:latin typeface="Aptos"/>
                <a:cs typeface="Arial"/>
              </a:rPr>
              <a:t>MassAbility</a:t>
            </a:r>
            <a:r>
              <a:rPr lang="en-US" sz="1800" dirty="0">
                <a:latin typeface="Aptos"/>
                <a:cs typeface="Arial"/>
              </a:rPr>
              <a:t> and </a:t>
            </a:r>
            <a:r>
              <a:rPr lang="en-US" sz="1800" dirty="0" err="1">
                <a:latin typeface="Aptos"/>
                <a:cs typeface="Arial"/>
              </a:rPr>
              <a:t>Impruvon</a:t>
            </a:r>
            <a:r>
              <a:rPr lang="en-US" sz="1800" dirty="0">
                <a:latin typeface="Aptos"/>
                <a:cs typeface="Arial"/>
              </a:rPr>
              <a:t> experts.</a:t>
            </a:r>
          </a:p>
          <a:p>
            <a:pPr>
              <a:lnSpc>
                <a:spcPct val="100000"/>
              </a:lnSpc>
              <a:spcBef>
                <a:spcPts val="0"/>
              </a:spcBef>
            </a:pPr>
            <a:endParaRPr lang="en-US" sz="1800" dirty="0">
              <a:latin typeface="Aptos"/>
              <a:cs typeface="Arial"/>
            </a:endParaRPr>
          </a:p>
          <a:p>
            <a:pPr>
              <a:lnSpc>
                <a:spcPct val="100000"/>
              </a:lnSpc>
              <a:spcBef>
                <a:spcPts val="0"/>
              </a:spcBef>
            </a:pPr>
            <a:r>
              <a:rPr lang="en-US" sz="1800" dirty="0">
                <a:latin typeface="Aptos"/>
                <a:cs typeface="Arial"/>
              </a:rPr>
              <a:t>MAP providers were invited to a series of learning sessions throughout the fall.  </a:t>
            </a:r>
            <a:r>
              <a:rPr lang="en-US" sz="1800" b="1" dirty="0">
                <a:latin typeface="Aptos"/>
                <a:cs typeface="Arial"/>
              </a:rPr>
              <a:t>Attendance at these sessions was encouraging, with 81% of providers attending</a:t>
            </a:r>
            <a:r>
              <a:rPr lang="en-US" sz="1800" dirty="0">
                <a:latin typeface="Aptos"/>
                <a:cs typeface="Arial"/>
              </a:rPr>
              <a:t>.</a:t>
            </a:r>
          </a:p>
          <a:p>
            <a:pPr>
              <a:lnSpc>
                <a:spcPct val="100000"/>
              </a:lnSpc>
              <a:spcBef>
                <a:spcPts val="0"/>
              </a:spcBef>
            </a:pPr>
            <a:endParaRPr lang="en-US" sz="1800" dirty="0">
              <a:latin typeface="Aptos"/>
              <a:cs typeface="Arial"/>
            </a:endParaRPr>
          </a:p>
          <a:p>
            <a:pPr>
              <a:lnSpc>
                <a:spcPct val="100000"/>
              </a:lnSpc>
              <a:spcBef>
                <a:spcPts val="0"/>
              </a:spcBef>
            </a:pPr>
            <a:r>
              <a:rPr lang="en-US" sz="1800" dirty="0">
                <a:latin typeface="Aptos"/>
                <a:cs typeface="Arial"/>
              </a:rPr>
              <a:t>In November, the project moved to the </a:t>
            </a:r>
            <a:r>
              <a:rPr lang="en-US" sz="1800" b="1" dirty="0">
                <a:latin typeface="Aptos"/>
                <a:cs typeface="Arial"/>
              </a:rPr>
              <a:t>‘implementation phase’</a:t>
            </a:r>
            <a:r>
              <a:rPr lang="en-US" sz="1800" dirty="0">
                <a:latin typeface="Aptos"/>
                <a:cs typeface="Arial"/>
              </a:rPr>
              <a:t>, with a new set of ‘</a:t>
            </a:r>
            <a:r>
              <a:rPr lang="en-US" sz="1800" b="1" dirty="0">
                <a:latin typeface="Aptos"/>
                <a:cs typeface="Arial"/>
              </a:rPr>
              <a:t>systems overview</a:t>
            </a:r>
            <a:r>
              <a:rPr lang="en-US" sz="1800" dirty="0">
                <a:latin typeface="Aptos"/>
                <a:cs typeface="Arial"/>
              </a:rPr>
              <a:t>’ meetings led by Impruvon to provide a detailed view of the implementation timeline. </a:t>
            </a:r>
            <a:r>
              <a:rPr lang="en-US" sz="1800" b="1" dirty="0">
                <a:latin typeface="Aptos"/>
                <a:cs typeface="Arial"/>
              </a:rPr>
              <a:t>  These sessions will run throughout the next two months, with meetings held at 10am on Monday mornings.</a:t>
            </a:r>
          </a:p>
          <a:p>
            <a:pPr>
              <a:lnSpc>
                <a:spcPct val="100000"/>
              </a:lnSpc>
              <a:spcBef>
                <a:spcPts val="0"/>
              </a:spcBef>
            </a:pPr>
            <a:endParaRPr lang="en-US" sz="1800" dirty="0">
              <a:latin typeface="Aptos"/>
              <a:cs typeface="Arial"/>
            </a:endParaRPr>
          </a:p>
          <a:p>
            <a:pPr>
              <a:lnSpc>
                <a:spcPct val="100000"/>
              </a:lnSpc>
              <a:spcBef>
                <a:spcPts val="0"/>
              </a:spcBef>
            </a:pPr>
            <a:r>
              <a:rPr lang="en-US" sz="1800" u="sng" dirty="0">
                <a:latin typeface="Aptos"/>
                <a:cs typeface="Arial"/>
              </a:rPr>
              <a:t>We encourage you to sign up for these Systems Overview sessions at the earliest opportunity to onboard and start the training process</a:t>
            </a:r>
            <a:r>
              <a:rPr lang="en-US" sz="1800" dirty="0">
                <a:latin typeface="Aptos"/>
                <a:cs typeface="Arial"/>
              </a:rPr>
              <a:t>. </a:t>
            </a:r>
          </a:p>
          <a:p>
            <a:pPr>
              <a:lnSpc>
                <a:spcPct val="100000"/>
              </a:lnSpc>
              <a:spcBef>
                <a:spcPts val="0"/>
              </a:spcBef>
            </a:pPr>
            <a:endParaRPr lang="en-US" sz="1800" dirty="0">
              <a:latin typeface="Aptos"/>
              <a:cs typeface="Arial"/>
            </a:endParaRPr>
          </a:p>
          <a:p>
            <a:pPr>
              <a:lnSpc>
                <a:spcPct val="100000"/>
              </a:lnSpc>
              <a:spcBef>
                <a:spcPts val="0"/>
              </a:spcBef>
            </a:pPr>
            <a:r>
              <a:rPr lang="en-US" sz="1800" dirty="0">
                <a:latin typeface="Aptos"/>
                <a:cs typeface="Arial"/>
              </a:rPr>
              <a:t>We will also add ‘office hours’  for general discussion with Impruvon in January so providers can bring any questions they have to the team responsible for implementation. </a:t>
            </a:r>
          </a:p>
          <a:p>
            <a:pPr>
              <a:lnSpc>
                <a:spcPct val="100000"/>
              </a:lnSpc>
              <a:spcBef>
                <a:spcPts val="0"/>
              </a:spcBef>
            </a:pPr>
            <a:endParaRPr lang="en-US" sz="1800" dirty="0">
              <a:latin typeface="Aptos"/>
              <a:cs typeface="Arial"/>
            </a:endParaRPr>
          </a:p>
          <a:p>
            <a:pPr>
              <a:lnSpc>
                <a:spcPct val="100000"/>
              </a:lnSpc>
              <a:spcBef>
                <a:spcPts val="0"/>
              </a:spcBef>
            </a:pPr>
            <a:r>
              <a:rPr lang="en-US" sz="1800" dirty="0">
                <a:latin typeface="Aptos"/>
                <a:cs typeface="Arial"/>
              </a:rPr>
              <a:t>Links to further information are available on the DPH </a:t>
            </a:r>
            <a:r>
              <a:rPr lang="en-US" sz="1800" dirty="0">
                <a:latin typeface="Aptos"/>
                <a:cs typeface="Arial"/>
                <a:hlinkClick r:id="rId3"/>
              </a:rPr>
              <a:t>MAP What's New page</a:t>
            </a:r>
            <a:r>
              <a:rPr lang="en-US" sz="1800" dirty="0">
                <a:latin typeface="Aptos"/>
                <a:cs typeface="Arial"/>
              </a:rPr>
              <a:t>. You can also sign up for the 'Systems Overview' session by accessing the Zoom link </a:t>
            </a:r>
            <a:r>
              <a:rPr lang="en-US" sz="1800" dirty="0">
                <a:latin typeface="Aptos"/>
                <a:cs typeface="Arial"/>
                <a:hlinkClick r:id="rId4"/>
              </a:rPr>
              <a:t>here.</a:t>
            </a:r>
            <a:endParaRPr lang="en-US" sz="1800" dirty="0">
              <a:latin typeface="Aptos"/>
              <a:cs typeface="Arial"/>
            </a:endParaRPr>
          </a:p>
          <a:p>
            <a:pPr marL="0" indent="0">
              <a:lnSpc>
                <a:spcPct val="100000"/>
              </a:lnSpc>
              <a:spcBef>
                <a:spcPts val="0"/>
              </a:spcBef>
              <a:buNone/>
            </a:pPr>
            <a:endParaRPr lang="en-US" sz="2000" b="1" dirty="0">
              <a:latin typeface="Aptos"/>
              <a:cs typeface="Arial"/>
            </a:endParaRPr>
          </a:p>
          <a:p>
            <a:pPr marL="0" indent="0">
              <a:lnSpc>
                <a:spcPct val="100000"/>
              </a:lnSpc>
              <a:spcBef>
                <a:spcPts val="0"/>
              </a:spcBef>
              <a:buNone/>
            </a:pPr>
            <a:endParaRPr lang="en-US" sz="2000" b="1" dirty="0">
              <a:latin typeface="Aptos"/>
              <a:cs typeface="Arial"/>
            </a:endParaRP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3760593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9EE1D-884F-C1C4-8B3C-FFF4933C064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CDBF81F-CAFE-41E2-4869-C01C2C858E9F}"/>
              </a:ext>
            </a:extLst>
          </p:cNvPr>
          <p:cNvSpPr>
            <a:spLocks noGrp="1"/>
          </p:cNvSpPr>
          <p:nvPr>
            <p:ph type="title"/>
          </p:nvPr>
        </p:nvSpPr>
        <p:spPr>
          <a:xfrm>
            <a:off x="223853" y="138662"/>
            <a:ext cx="10972800" cy="874654"/>
          </a:xfrm>
        </p:spPr>
        <p:txBody>
          <a:bodyPr/>
          <a:lstStyle/>
          <a:p>
            <a:r>
              <a:rPr lang="en-US" dirty="0">
                <a:latin typeface="Calibri"/>
                <a:ea typeface="+mj-lt"/>
                <a:cs typeface="+mj-lt"/>
              </a:rPr>
              <a:t>Impruvon eMAR:  Flexible implementation</a:t>
            </a:r>
            <a:endParaRPr lang="en-US" dirty="0">
              <a:latin typeface="Aptos" panose="020B0004020202020204" pitchFamily="34" charset="0"/>
            </a:endParaRPr>
          </a:p>
        </p:txBody>
      </p:sp>
      <p:sp>
        <p:nvSpPr>
          <p:cNvPr id="2" name="Slide Number Placeholder 1">
            <a:extLst>
              <a:ext uri="{FF2B5EF4-FFF2-40B4-BE49-F238E27FC236}">
                <a16:creationId xmlns:a16="http://schemas.microsoft.com/office/drawing/2014/main" id="{7954A499-143C-BA13-2427-AF3767942EC5}"/>
              </a:ext>
            </a:extLst>
          </p:cNvPr>
          <p:cNvSpPr>
            <a:spLocks noGrp="1"/>
          </p:cNvSpPr>
          <p:nvPr>
            <p:ph type="sldNum" sz="quarter" idx="4"/>
          </p:nvPr>
        </p:nvSpPr>
        <p:spPr>
          <a:prstGeom prst="rect">
            <a:avLst/>
          </a:prstGeom>
        </p:spPr>
        <p:txBody>
          <a:bodyPr/>
          <a:lstStyle/>
          <a:p>
            <a:fld id="{CA49D0EE-DE7F-324B-A84C-F36708423CDB}" type="slidenum">
              <a:rPr lang="en-US" smtClean="0"/>
              <a:pPr/>
              <a:t>11</a:t>
            </a:fld>
            <a:endParaRPr lang="en-US"/>
          </a:p>
        </p:txBody>
      </p:sp>
      <p:sp>
        <p:nvSpPr>
          <p:cNvPr id="8" name="Content Placeholder 7">
            <a:extLst>
              <a:ext uri="{FF2B5EF4-FFF2-40B4-BE49-F238E27FC236}">
                <a16:creationId xmlns:a16="http://schemas.microsoft.com/office/drawing/2014/main" id="{3AD401E7-C3A6-AE90-1B27-702FA6D97AD1}"/>
              </a:ext>
            </a:extLst>
          </p:cNvPr>
          <p:cNvSpPr>
            <a:spLocks noGrp="1"/>
          </p:cNvSpPr>
          <p:nvPr>
            <p:ph idx="1"/>
          </p:nvPr>
        </p:nvSpPr>
        <p:spPr>
          <a:xfrm>
            <a:off x="31343" y="672811"/>
            <a:ext cx="11744294" cy="6428884"/>
          </a:xfrm>
        </p:spPr>
        <p:txBody>
          <a:bodyPr vert="horz" lIns="91440" tIns="45720" rIns="91440" bIns="45720" rtlCol="0" anchor="t">
            <a:normAutofit fontScale="92500"/>
          </a:bodyPr>
          <a:lstStyle/>
          <a:p>
            <a:pPr marL="0" lvl="0" indent="0">
              <a:lnSpc>
                <a:spcPct val="100000"/>
              </a:lnSpc>
              <a:spcBef>
                <a:spcPts val="0"/>
              </a:spcBef>
              <a:buClr>
                <a:srgbClr val="000000"/>
              </a:buClr>
              <a:buSzPts val="1000"/>
              <a:buFont typeface="Arial"/>
              <a:buChar char="•"/>
            </a:pPr>
            <a:endParaRPr lang="en-US" sz="2300" dirty="0">
              <a:latin typeface="Aptos" panose="020B0004020202020204" pitchFamily="34" charset="0"/>
            </a:endParaRPr>
          </a:p>
          <a:p>
            <a:pPr>
              <a:lnSpc>
                <a:spcPct val="120000"/>
              </a:lnSpc>
              <a:spcBef>
                <a:spcPts val="0"/>
              </a:spcBef>
              <a:buClr>
                <a:srgbClr val="000000"/>
              </a:buClr>
              <a:buSzPts val="1000"/>
            </a:pPr>
            <a:r>
              <a:rPr lang="en-US" sz="2300" dirty="0">
                <a:latin typeface="Aptos"/>
                <a:cs typeface="Arial"/>
              </a:rPr>
              <a:t>Providers may adopt a staggered approach to onboard their sites, tailored to their needs. </a:t>
            </a:r>
          </a:p>
          <a:p>
            <a:pPr>
              <a:lnSpc>
                <a:spcPct val="120000"/>
              </a:lnSpc>
              <a:spcBef>
                <a:spcPts val="0"/>
              </a:spcBef>
              <a:buClr>
                <a:srgbClr val="000000"/>
              </a:buClr>
              <a:buSzPts val="1000"/>
            </a:pPr>
            <a:endParaRPr lang="en-US" sz="2300" dirty="0">
              <a:latin typeface="Aptos"/>
              <a:cs typeface="Arial"/>
            </a:endParaRPr>
          </a:p>
          <a:p>
            <a:pPr>
              <a:lnSpc>
                <a:spcPct val="120000"/>
              </a:lnSpc>
              <a:spcBef>
                <a:spcPts val="0"/>
              </a:spcBef>
              <a:buClr>
                <a:srgbClr val="000000"/>
              </a:buClr>
              <a:buSzPts val="1000"/>
            </a:pPr>
            <a:r>
              <a:rPr lang="en-US" sz="2300" dirty="0">
                <a:latin typeface="Aptos"/>
                <a:cs typeface="Arial"/>
              </a:rPr>
              <a:t>Onboarding sites in smaller batches may help providers to address any implementation or training issues in a more practicable way.</a:t>
            </a:r>
          </a:p>
          <a:p>
            <a:pPr>
              <a:lnSpc>
                <a:spcPct val="120000"/>
              </a:lnSpc>
              <a:spcBef>
                <a:spcPts val="0"/>
              </a:spcBef>
              <a:buClr>
                <a:srgbClr val="000000"/>
              </a:buClr>
              <a:buSzPts val="1000"/>
            </a:pPr>
            <a:endParaRPr lang="en-US" sz="2300" dirty="0">
              <a:latin typeface="Aptos"/>
              <a:cs typeface="Arial"/>
            </a:endParaRPr>
          </a:p>
          <a:p>
            <a:pPr>
              <a:lnSpc>
                <a:spcPct val="120000"/>
              </a:lnSpc>
              <a:spcBef>
                <a:spcPts val="0"/>
              </a:spcBef>
              <a:buClr>
                <a:srgbClr val="000000"/>
              </a:buClr>
              <a:buSzPts val="1000"/>
            </a:pPr>
            <a:r>
              <a:rPr lang="en-US" sz="2300" dirty="0">
                <a:latin typeface="Aptos"/>
                <a:cs typeface="Arial"/>
              </a:rPr>
              <a:t>If providers have existing contracts with </a:t>
            </a:r>
            <a:r>
              <a:rPr lang="en-US" sz="2300" dirty="0" err="1">
                <a:latin typeface="Aptos"/>
                <a:cs typeface="Arial"/>
              </a:rPr>
              <a:t>eMARs</a:t>
            </a:r>
            <a:r>
              <a:rPr lang="en-US" sz="2300" dirty="0">
                <a:latin typeface="Aptos"/>
                <a:cs typeface="Arial"/>
              </a:rPr>
              <a:t>, they may sign up now but delay implementation until existing contracts expire. </a:t>
            </a:r>
          </a:p>
          <a:p>
            <a:pPr>
              <a:lnSpc>
                <a:spcPct val="120000"/>
              </a:lnSpc>
              <a:spcBef>
                <a:spcPts val="0"/>
              </a:spcBef>
              <a:buClr>
                <a:srgbClr val="000000"/>
              </a:buClr>
              <a:buSzPts val="1000"/>
            </a:pPr>
            <a:endParaRPr lang="en-US" sz="2300" dirty="0">
              <a:latin typeface="Aptos"/>
              <a:cs typeface="Arial"/>
            </a:endParaRPr>
          </a:p>
          <a:p>
            <a:pPr>
              <a:lnSpc>
                <a:spcPct val="120000"/>
              </a:lnSpc>
              <a:spcBef>
                <a:spcPts val="0"/>
              </a:spcBef>
              <a:buClr>
                <a:srgbClr val="000000"/>
              </a:buClr>
              <a:buSzPts val="1000"/>
            </a:pPr>
            <a:r>
              <a:rPr lang="en-US" sz="2200" dirty="0">
                <a:latin typeface="Aptos" panose="020B0004020202020204" pitchFamily="34" charset="0"/>
              </a:rPr>
              <a:t>The Commonwealth Virtual Gateway can consolidate health and human services programs and information in a single online site for easier access.  We are currently exploring if the </a:t>
            </a:r>
            <a:r>
              <a:rPr lang="en-US" sz="2200" dirty="0">
                <a:latin typeface="Aptos" panose="020B0004020202020204" pitchFamily="34" charset="0"/>
                <a:cs typeface="Arial"/>
              </a:rPr>
              <a:t>use of the Commonwealth Virtual Gateway for access to Impruvon can be made optional.</a:t>
            </a:r>
          </a:p>
          <a:p>
            <a:pPr>
              <a:lnSpc>
                <a:spcPct val="120000"/>
              </a:lnSpc>
              <a:spcBef>
                <a:spcPts val="0"/>
              </a:spcBef>
              <a:buClr>
                <a:srgbClr val="000000"/>
              </a:buClr>
              <a:buSzPts val="1000"/>
            </a:pPr>
            <a:endParaRPr lang="en-US" sz="2300" dirty="0">
              <a:latin typeface="Aptos"/>
              <a:cs typeface="Arial"/>
            </a:endParaRPr>
          </a:p>
          <a:p>
            <a:pPr>
              <a:lnSpc>
                <a:spcPct val="120000"/>
              </a:lnSpc>
              <a:spcBef>
                <a:spcPts val="0"/>
              </a:spcBef>
              <a:buClr>
                <a:srgbClr val="000000"/>
              </a:buClr>
              <a:buSzPts val="1000"/>
            </a:pPr>
            <a:r>
              <a:rPr lang="en-US" sz="2300" dirty="0">
                <a:latin typeface="Aptos"/>
                <a:cs typeface="Arial"/>
              </a:rPr>
              <a:t>Impruvon’ s dedicated implementation and training team will work with providers individually to determine readiness and available resources and agree a suitable approach.</a:t>
            </a:r>
            <a:endParaRPr lang="en-US" sz="1900" dirty="0">
              <a:latin typeface="Aptos" panose="020B0004020202020204" pitchFamily="34" charset="0"/>
            </a:endParaRPr>
          </a:p>
          <a:p>
            <a:pPr marL="0" indent="0">
              <a:lnSpc>
                <a:spcPct val="100000"/>
              </a:lnSpc>
              <a:spcBef>
                <a:spcPts val="300"/>
              </a:spcBef>
              <a:buClr>
                <a:srgbClr val="000000"/>
              </a:buClr>
              <a:buSzPts val="1000"/>
              <a:buNone/>
            </a:pPr>
            <a:endParaRPr lang="en-US" sz="1900" dirty="0">
              <a:latin typeface="Aptos" panose="020B0004020202020204" pitchFamily="34" charset="0"/>
            </a:endParaRPr>
          </a:p>
          <a:p>
            <a:pPr marL="0" indent="0">
              <a:lnSpc>
                <a:spcPct val="100000"/>
              </a:lnSpc>
              <a:spcBef>
                <a:spcPts val="300"/>
              </a:spcBef>
              <a:buClr>
                <a:srgbClr val="000000"/>
              </a:buClr>
              <a:buSzPts val="1000"/>
              <a:buNone/>
            </a:pPr>
            <a:r>
              <a:rPr lang="en-US" sz="1800" dirty="0">
                <a:latin typeface="Arial"/>
                <a:cs typeface="Arial"/>
              </a:rPr>
              <a:t> </a:t>
            </a:r>
          </a:p>
          <a:p>
            <a:pPr marL="0" indent="0">
              <a:lnSpc>
                <a:spcPct val="100000"/>
              </a:lnSpc>
              <a:spcBef>
                <a:spcPts val="300"/>
              </a:spcBef>
              <a:buClr>
                <a:srgbClr val="000000"/>
              </a:buClr>
              <a:buSzPts val="1000"/>
              <a:buNone/>
            </a:pPr>
            <a:endParaRPr lang="en-US" sz="1800" dirty="0">
              <a:latin typeface="Aptos"/>
            </a:endParaRPr>
          </a:p>
          <a:p>
            <a:pPr marL="0" indent="0">
              <a:lnSpc>
                <a:spcPct val="100000"/>
              </a:lnSpc>
              <a:spcBef>
                <a:spcPts val="300"/>
              </a:spcBef>
              <a:buClr>
                <a:srgbClr val="000000"/>
              </a:buClr>
              <a:buSzPts val="1000"/>
              <a:buNone/>
            </a:pPr>
            <a:endParaRPr lang="en-US" sz="1800" dirty="0"/>
          </a:p>
          <a:p>
            <a:pPr marL="571500" lvl="1" indent="-171450">
              <a:lnSpc>
                <a:spcPct val="100000"/>
              </a:lnSpc>
              <a:spcBef>
                <a:spcPts val="300"/>
              </a:spcBef>
              <a:buClr>
                <a:srgbClr val="000000"/>
              </a:buClr>
              <a:buSzPts val="1000"/>
              <a:buFont typeface="Arial"/>
              <a:buChar char="•"/>
            </a:pPr>
            <a:endParaRPr lang="en-US" sz="1400" dirty="0"/>
          </a:p>
          <a:p>
            <a:pPr marL="0" lvl="0" indent="0" defTabSz="685800">
              <a:lnSpc>
                <a:spcPct val="100000"/>
              </a:lnSpc>
              <a:spcBef>
                <a:spcPts val="300"/>
              </a:spcBef>
              <a:buClr>
                <a:srgbClr val="000000"/>
              </a:buClr>
              <a:buSzPts val="1000"/>
              <a:buNone/>
              <a:defRPr/>
            </a:pPr>
            <a:endParaRPr lang="en-US" sz="1800" dirty="0">
              <a:ea typeface="Arial"/>
              <a:cs typeface="Arial"/>
              <a:sym typeface="Arial"/>
            </a:endParaRPr>
          </a:p>
          <a:p>
            <a:pPr>
              <a:buFont typeface="+mj-lt"/>
              <a:buAutoNum type="arabicPeriod"/>
            </a:pPr>
            <a:endParaRPr lang="en-US" sz="1800" b="1" dirty="0"/>
          </a:p>
        </p:txBody>
      </p:sp>
    </p:spTree>
    <p:extLst>
      <p:ext uri="{BB962C8B-B14F-4D97-AF65-F5344CB8AC3E}">
        <p14:creationId xmlns:p14="http://schemas.microsoft.com/office/powerpoint/2010/main" val="807535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2C496-B592-51B8-9796-07776F326EA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7FB4BF7-D2AE-93D7-E6C1-9F7DA16BD363}"/>
              </a:ext>
            </a:extLst>
          </p:cNvPr>
          <p:cNvSpPr>
            <a:spLocks noGrp="1"/>
          </p:cNvSpPr>
          <p:nvPr>
            <p:ph type="title"/>
          </p:nvPr>
        </p:nvSpPr>
        <p:spPr>
          <a:xfrm>
            <a:off x="223853" y="138662"/>
            <a:ext cx="10972800" cy="874654"/>
          </a:xfrm>
        </p:spPr>
        <p:txBody>
          <a:bodyPr/>
          <a:lstStyle/>
          <a:p>
            <a:r>
              <a:rPr lang="en-US" dirty="0" err="1">
                <a:latin typeface="Calibri"/>
                <a:ea typeface="+mj-lt"/>
                <a:cs typeface="+mj-lt"/>
              </a:rPr>
              <a:t>Impruvon</a:t>
            </a:r>
            <a:r>
              <a:rPr lang="en-US" dirty="0">
                <a:latin typeface="Calibri"/>
                <a:ea typeface="+mj-lt"/>
                <a:cs typeface="+mj-lt"/>
              </a:rPr>
              <a:t> </a:t>
            </a:r>
            <a:r>
              <a:rPr lang="en-US" dirty="0" err="1">
                <a:latin typeface="Calibri"/>
                <a:ea typeface="+mj-lt"/>
                <a:cs typeface="+mj-lt"/>
              </a:rPr>
              <a:t>eMAR</a:t>
            </a:r>
            <a:r>
              <a:rPr lang="en-US" dirty="0">
                <a:latin typeface="Calibri"/>
                <a:ea typeface="+mj-lt"/>
                <a:cs typeface="+mj-lt"/>
              </a:rPr>
              <a:t>:  MAP Compliant</a:t>
            </a:r>
            <a:endParaRPr lang="en-US" dirty="0">
              <a:latin typeface="Aptos" panose="020B0004020202020204" pitchFamily="34" charset="0"/>
            </a:endParaRPr>
          </a:p>
        </p:txBody>
      </p:sp>
      <p:sp>
        <p:nvSpPr>
          <p:cNvPr id="2" name="Slide Number Placeholder 1">
            <a:extLst>
              <a:ext uri="{FF2B5EF4-FFF2-40B4-BE49-F238E27FC236}">
                <a16:creationId xmlns:a16="http://schemas.microsoft.com/office/drawing/2014/main" id="{5A9F3B4B-36FF-EBA6-BD58-8A9A8564BAF4}"/>
              </a:ext>
            </a:extLst>
          </p:cNvPr>
          <p:cNvSpPr>
            <a:spLocks noGrp="1"/>
          </p:cNvSpPr>
          <p:nvPr>
            <p:ph type="sldNum" sz="quarter" idx="4"/>
          </p:nvPr>
        </p:nvSpPr>
        <p:spPr>
          <a:prstGeom prst="rect">
            <a:avLst/>
          </a:prstGeom>
        </p:spPr>
        <p:txBody>
          <a:bodyPr/>
          <a:lstStyle/>
          <a:p>
            <a:fld id="{CA49D0EE-DE7F-324B-A84C-F36708423CDB}" type="slidenum">
              <a:rPr lang="en-US" smtClean="0"/>
              <a:pPr/>
              <a:t>12</a:t>
            </a:fld>
            <a:endParaRPr lang="en-US"/>
          </a:p>
        </p:txBody>
      </p:sp>
      <p:sp>
        <p:nvSpPr>
          <p:cNvPr id="8" name="Content Placeholder 7">
            <a:extLst>
              <a:ext uri="{FF2B5EF4-FFF2-40B4-BE49-F238E27FC236}">
                <a16:creationId xmlns:a16="http://schemas.microsoft.com/office/drawing/2014/main" id="{8B1E3985-4E8E-B360-3C01-EB5CFB254F44}"/>
              </a:ext>
            </a:extLst>
          </p:cNvPr>
          <p:cNvSpPr>
            <a:spLocks noGrp="1"/>
          </p:cNvSpPr>
          <p:nvPr>
            <p:ph idx="1"/>
          </p:nvPr>
        </p:nvSpPr>
        <p:spPr>
          <a:xfrm>
            <a:off x="303235" y="1509323"/>
            <a:ext cx="11506148" cy="5661748"/>
          </a:xfrm>
        </p:spPr>
        <p:txBody>
          <a:bodyPr vert="horz" lIns="91440" tIns="45720" rIns="91440" bIns="45720" rtlCol="0" anchor="t">
            <a:normAutofit fontScale="25000" lnSpcReduction="20000"/>
          </a:bodyPr>
          <a:lstStyle/>
          <a:p>
            <a:pPr marL="0" indent="0">
              <a:buNone/>
            </a:pPr>
            <a:endParaRPr lang="en-US" sz="2600" b="1" dirty="0">
              <a:latin typeface="Aptos"/>
              <a:cs typeface="Arial"/>
            </a:endParaRPr>
          </a:p>
          <a:p>
            <a:pPr marL="0" lvl="0" indent="0">
              <a:lnSpc>
                <a:spcPct val="100000"/>
              </a:lnSpc>
              <a:spcBef>
                <a:spcPts val="0"/>
              </a:spcBef>
              <a:buClr>
                <a:srgbClr val="000000"/>
              </a:buClr>
              <a:buSzPts val="1000"/>
              <a:buFont typeface="Arial"/>
              <a:buChar char="•"/>
            </a:pPr>
            <a:endParaRPr lang="en-US" sz="1900" dirty="0">
              <a:latin typeface="Aptos" panose="020B0004020202020204" pitchFamily="34" charset="0"/>
            </a:endParaRPr>
          </a:p>
          <a:p>
            <a:pPr marL="0" lvl="0" indent="0">
              <a:lnSpc>
                <a:spcPct val="100000"/>
              </a:lnSpc>
              <a:spcBef>
                <a:spcPts val="0"/>
              </a:spcBef>
              <a:buClr>
                <a:srgbClr val="000000"/>
              </a:buClr>
              <a:buSzPts val="1000"/>
              <a:buFont typeface="Arial"/>
              <a:buChar char="•"/>
            </a:pPr>
            <a:endParaRPr lang="en-US" sz="1900" dirty="0">
              <a:latin typeface="Aptos" panose="020B0004020202020204" pitchFamily="34" charset="0"/>
            </a:endParaRPr>
          </a:p>
          <a:p>
            <a:pPr marL="0" lvl="0" indent="0">
              <a:lnSpc>
                <a:spcPct val="100000"/>
              </a:lnSpc>
              <a:spcBef>
                <a:spcPts val="0"/>
              </a:spcBef>
              <a:buClr>
                <a:srgbClr val="000000"/>
              </a:buClr>
              <a:buSzPts val="1000"/>
              <a:buFont typeface="Arial"/>
              <a:buChar char="•"/>
            </a:pPr>
            <a:endParaRPr lang="en-US" sz="1900" dirty="0">
              <a:latin typeface="Aptos" panose="020B0004020202020204" pitchFamily="34" charset="0"/>
            </a:endParaRPr>
          </a:p>
          <a:p>
            <a:pPr marL="0" lvl="0" indent="0">
              <a:lnSpc>
                <a:spcPct val="100000"/>
              </a:lnSpc>
              <a:spcBef>
                <a:spcPts val="0"/>
              </a:spcBef>
              <a:buClr>
                <a:srgbClr val="000000"/>
              </a:buClr>
              <a:buSzPts val="1000"/>
              <a:buFont typeface="Arial"/>
              <a:buChar char="•"/>
            </a:pPr>
            <a:endParaRPr lang="en-US" sz="1900" dirty="0">
              <a:latin typeface="Aptos" panose="020B0004020202020204" pitchFamily="34" charset="0"/>
            </a:endParaRPr>
          </a:p>
          <a:p>
            <a:pPr marL="0" lvl="0" indent="0">
              <a:lnSpc>
                <a:spcPct val="120000"/>
              </a:lnSpc>
              <a:spcBef>
                <a:spcPts val="0"/>
              </a:spcBef>
              <a:buClr>
                <a:srgbClr val="000000"/>
              </a:buClr>
              <a:buSzPts val="1000"/>
              <a:buNone/>
            </a:pPr>
            <a:r>
              <a:rPr lang="en-US" sz="5200" dirty="0">
                <a:latin typeface="Aptos"/>
                <a:cs typeface="Arial"/>
              </a:rPr>
              <a:t>1. Real time alerts are sent if a medication is due and not administered</a:t>
            </a:r>
            <a:endParaRPr lang="en-US" sz="5200" dirty="0">
              <a:latin typeface="Aptos" panose="020B0004020202020204" pitchFamily="34" charset="0"/>
            </a:endParaRPr>
          </a:p>
          <a:p>
            <a:pPr lvl="1">
              <a:lnSpc>
                <a:spcPct val="120000"/>
              </a:lnSpc>
              <a:spcBef>
                <a:spcPts val="0"/>
              </a:spcBef>
              <a:buClr>
                <a:srgbClr val="000000"/>
              </a:buClr>
              <a:buSzPts val="1000"/>
            </a:pPr>
            <a:r>
              <a:rPr lang="en-US" sz="5200" dirty="0">
                <a:latin typeface="Aptos"/>
                <a:cs typeface="Arial"/>
              </a:rPr>
              <a:t>Alerts can be generated to as many people (e.g., supervisors, nurses, Program Directors, etc.) in your organization as you choose</a:t>
            </a:r>
          </a:p>
          <a:p>
            <a:pPr lvl="1">
              <a:lnSpc>
                <a:spcPct val="120000"/>
              </a:lnSpc>
              <a:spcBef>
                <a:spcPts val="0"/>
              </a:spcBef>
              <a:buClr>
                <a:srgbClr val="000000"/>
              </a:buClr>
              <a:buSzPts val="1000"/>
            </a:pPr>
            <a:r>
              <a:rPr lang="en-US" sz="5200" dirty="0">
                <a:latin typeface="Aptos"/>
                <a:cs typeface="Arial"/>
              </a:rPr>
              <a:t>The supervisor can send a ‘remind’ alert to the staff </a:t>
            </a:r>
            <a:endParaRPr lang="en-US" sz="5200" dirty="0">
              <a:latin typeface="Aptos" panose="020B0004020202020204" pitchFamily="34" charset="0"/>
            </a:endParaRPr>
          </a:p>
          <a:p>
            <a:pPr lvl="1">
              <a:lnSpc>
                <a:spcPct val="120000"/>
              </a:lnSpc>
              <a:spcBef>
                <a:spcPts val="0"/>
              </a:spcBef>
              <a:buClr>
                <a:srgbClr val="000000"/>
              </a:buClr>
              <a:buSzPts val="1000"/>
            </a:pPr>
            <a:r>
              <a:rPr lang="en-US" sz="5200" dirty="0">
                <a:latin typeface="Aptos"/>
                <a:cs typeface="Arial"/>
              </a:rPr>
              <a:t>Staff can set up alerts (via text or email) to remind themselves when meds are due</a:t>
            </a:r>
          </a:p>
          <a:p>
            <a:pPr marL="457200" lvl="1" indent="0">
              <a:lnSpc>
                <a:spcPct val="120000"/>
              </a:lnSpc>
              <a:spcBef>
                <a:spcPts val="0"/>
              </a:spcBef>
              <a:buClr>
                <a:srgbClr val="000000"/>
              </a:buClr>
              <a:buSzPts val="1000"/>
              <a:buNone/>
            </a:pPr>
            <a:endParaRPr lang="en-US" sz="5200" dirty="0">
              <a:latin typeface="Aptos"/>
              <a:cs typeface="Arial"/>
            </a:endParaRPr>
          </a:p>
          <a:p>
            <a:pPr marL="0" indent="0">
              <a:lnSpc>
                <a:spcPct val="120000"/>
              </a:lnSpc>
              <a:spcBef>
                <a:spcPts val="300"/>
              </a:spcBef>
              <a:buClr>
                <a:srgbClr val="000000"/>
              </a:buClr>
              <a:buSzPts val="1000"/>
              <a:buNone/>
            </a:pPr>
            <a:r>
              <a:rPr lang="en-US" sz="5200" dirty="0">
                <a:latin typeface="Aptos"/>
                <a:cs typeface="Arial"/>
              </a:rPr>
              <a:t>2. When progress notes are required during the medication administration process, they are presented as a “pop-up” feature</a:t>
            </a:r>
            <a:endParaRPr lang="en-US" sz="5200" dirty="0">
              <a:latin typeface="Aptos" panose="020B0004020202020204" pitchFamily="34" charset="0"/>
            </a:endParaRPr>
          </a:p>
          <a:p>
            <a:pPr lvl="1">
              <a:lnSpc>
                <a:spcPct val="120000"/>
              </a:lnSpc>
              <a:spcBef>
                <a:spcPts val="300"/>
              </a:spcBef>
              <a:buClr>
                <a:srgbClr val="000000"/>
              </a:buClr>
              <a:buSzPts val="1000"/>
            </a:pPr>
            <a:r>
              <a:rPr lang="en-US" sz="5200" dirty="0">
                <a:latin typeface="Aptos"/>
                <a:cs typeface="Arial"/>
              </a:rPr>
              <a:t>If a medication is omitted, </a:t>
            </a:r>
            <a:r>
              <a:rPr lang="en-US" sz="5200" dirty="0" err="1">
                <a:latin typeface="Aptos"/>
                <a:cs typeface="Arial"/>
              </a:rPr>
              <a:t>Impruvon</a:t>
            </a:r>
            <a:r>
              <a:rPr lang="en-US" sz="5200" dirty="0">
                <a:latin typeface="Aptos"/>
                <a:cs typeface="Arial"/>
              </a:rPr>
              <a:t> will prompt the staff to contact a MAP consultant and to write a progress note</a:t>
            </a:r>
            <a:endParaRPr lang="en-US" sz="5200" dirty="0">
              <a:latin typeface="Aptos"/>
              <a:cs typeface="Arial"/>
              <a:sym typeface="Arial"/>
            </a:endParaRPr>
          </a:p>
          <a:p>
            <a:pPr lvl="1">
              <a:lnSpc>
                <a:spcPct val="120000"/>
              </a:lnSpc>
              <a:spcBef>
                <a:spcPts val="300"/>
              </a:spcBef>
              <a:buClr>
                <a:srgbClr val="000000"/>
              </a:buClr>
              <a:buSzPts val="1000"/>
            </a:pPr>
            <a:r>
              <a:rPr lang="en-US" sz="5200" dirty="0" err="1">
                <a:latin typeface="Aptos"/>
                <a:cs typeface="Arial"/>
              </a:rPr>
              <a:t>Impruvon</a:t>
            </a:r>
            <a:r>
              <a:rPr lang="en-US" sz="5200" dirty="0">
                <a:latin typeface="Aptos"/>
                <a:cs typeface="Arial"/>
              </a:rPr>
              <a:t> can be set up to track data, such as bowel data, vital signs, BGM, etc. (an alert will be sent if criteria is met – e.g., day two of no BM)</a:t>
            </a:r>
          </a:p>
          <a:p>
            <a:pPr marL="0" indent="0">
              <a:lnSpc>
                <a:spcPct val="100000"/>
              </a:lnSpc>
              <a:spcBef>
                <a:spcPts val="300"/>
              </a:spcBef>
              <a:buClr>
                <a:srgbClr val="000000"/>
              </a:buClr>
              <a:buSzPts val="1000"/>
              <a:buNone/>
            </a:pPr>
            <a:endParaRPr lang="en-US" sz="5200" dirty="0">
              <a:latin typeface="Aptos" panose="020B0004020202020204" pitchFamily="34" charset="0"/>
            </a:endParaRPr>
          </a:p>
          <a:p>
            <a:pPr marL="0" indent="0">
              <a:lnSpc>
                <a:spcPct val="120000"/>
              </a:lnSpc>
              <a:spcBef>
                <a:spcPts val="300"/>
              </a:spcBef>
              <a:buClr>
                <a:srgbClr val="000000"/>
              </a:buClr>
              <a:buSzPts val="1000"/>
              <a:buNone/>
            </a:pPr>
            <a:r>
              <a:rPr lang="en-US" sz="5200" dirty="0">
                <a:latin typeface="Aptos"/>
                <a:cs typeface="Arial"/>
              </a:rPr>
              <a:t>3. When data tracking is attached to a medication, the system will prompt staff to enter the data prior to med admin</a:t>
            </a:r>
          </a:p>
          <a:p>
            <a:pPr lvl="1">
              <a:lnSpc>
                <a:spcPct val="120000"/>
              </a:lnSpc>
              <a:spcBef>
                <a:spcPts val="300"/>
              </a:spcBef>
              <a:buClr>
                <a:srgbClr val="000000"/>
              </a:buClr>
              <a:buSzPts val="1000"/>
            </a:pPr>
            <a:r>
              <a:rPr lang="en-US" sz="5200" dirty="0">
                <a:latin typeface="Aptos"/>
                <a:cs typeface="Arial"/>
              </a:rPr>
              <a:t>If criteria has been met (e.g., hold for </a:t>
            </a:r>
            <a:r>
              <a:rPr lang="en-US" sz="5200" dirty="0" err="1">
                <a:latin typeface="Aptos"/>
                <a:cs typeface="Arial"/>
              </a:rPr>
              <a:t>b/p</a:t>
            </a:r>
            <a:r>
              <a:rPr lang="en-US" sz="5200" dirty="0">
                <a:latin typeface="Aptos"/>
                <a:cs typeface="Arial"/>
              </a:rPr>
              <a:t> less than 90/60) the system will tell staff not to administer the medication. If notification to the HCP is required, staff will be prompted to do so and write a progress note</a:t>
            </a:r>
          </a:p>
          <a:p>
            <a:pPr marL="457200" lvl="1" indent="0">
              <a:lnSpc>
                <a:spcPct val="120000"/>
              </a:lnSpc>
              <a:spcBef>
                <a:spcPts val="300"/>
              </a:spcBef>
              <a:buClr>
                <a:srgbClr val="000000"/>
              </a:buClr>
              <a:buSzPts val="1000"/>
              <a:buNone/>
            </a:pPr>
            <a:endParaRPr lang="en-US" sz="5200" dirty="0">
              <a:latin typeface="Aptos"/>
              <a:cs typeface="Arial"/>
            </a:endParaRPr>
          </a:p>
          <a:p>
            <a:pPr marL="0" indent="0">
              <a:lnSpc>
                <a:spcPct val="120000"/>
              </a:lnSpc>
              <a:spcBef>
                <a:spcPts val="300"/>
              </a:spcBef>
              <a:buClr>
                <a:srgbClr val="000000"/>
              </a:buClr>
              <a:buSzPts val="1000"/>
              <a:buNone/>
            </a:pPr>
            <a:r>
              <a:rPr lang="en-US" sz="5200" dirty="0">
                <a:latin typeface="Aptos"/>
                <a:cs typeface="Arial"/>
              </a:rPr>
              <a:t>4. </a:t>
            </a:r>
            <a:r>
              <a:rPr lang="en-US" sz="5200" dirty="0" err="1">
                <a:latin typeface="Aptos"/>
                <a:cs typeface="Arial"/>
              </a:rPr>
              <a:t>Impruvon</a:t>
            </a:r>
            <a:r>
              <a:rPr lang="en-US" sz="5200" dirty="0">
                <a:latin typeface="Aptos"/>
                <a:cs typeface="Arial"/>
              </a:rPr>
              <a:t> allows for different access levels, for example non-MAP staff may sign in and enter bowel data</a:t>
            </a:r>
            <a:endParaRPr lang="en-US" sz="5200" dirty="0">
              <a:latin typeface="Aptos" panose="020B0004020202020204" pitchFamily="34" charset="0"/>
            </a:endParaRPr>
          </a:p>
          <a:p>
            <a:pPr marL="0" indent="0">
              <a:lnSpc>
                <a:spcPct val="120000"/>
              </a:lnSpc>
              <a:spcBef>
                <a:spcPts val="300"/>
              </a:spcBef>
              <a:buClr>
                <a:srgbClr val="000000"/>
              </a:buClr>
              <a:buSzPts val="1000"/>
              <a:buNone/>
            </a:pPr>
            <a:endParaRPr lang="en-US" sz="5200" dirty="0">
              <a:latin typeface="Aptos"/>
              <a:cs typeface="Arial"/>
            </a:endParaRPr>
          </a:p>
          <a:p>
            <a:pPr marL="0" indent="0">
              <a:lnSpc>
                <a:spcPct val="120000"/>
              </a:lnSpc>
              <a:spcBef>
                <a:spcPts val="300"/>
              </a:spcBef>
              <a:buClr>
                <a:srgbClr val="000000"/>
              </a:buClr>
              <a:buSzPts val="1000"/>
              <a:buNone/>
            </a:pPr>
            <a:r>
              <a:rPr lang="en-US" sz="5200" dirty="0">
                <a:latin typeface="Aptos"/>
                <a:cs typeface="Arial"/>
              </a:rPr>
              <a:t>5. If a medication needs to be held prior to a lab test, </a:t>
            </a:r>
            <a:r>
              <a:rPr lang="en-US" sz="5200" dirty="0" err="1">
                <a:latin typeface="Aptos"/>
                <a:cs typeface="Arial"/>
              </a:rPr>
              <a:t>Impruvon</a:t>
            </a:r>
            <a:r>
              <a:rPr lang="en-US" sz="5200" dirty="0">
                <a:latin typeface="Aptos"/>
                <a:cs typeface="Arial"/>
              </a:rPr>
              <a:t> allows for this information to be entered ahead of time to help ensure the medication is not given when it should be held</a:t>
            </a:r>
            <a:endParaRPr lang="en-US" sz="5200" dirty="0">
              <a:latin typeface="Aptos" panose="020B0004020202020204" pitchFamily="34" charset="0"/>
            </a:endParaRPr>
          </a:p>
          <a:p>
            <a:pPr marL="0" indent="0">
              <a:lnSpc>
                <a:spcPct val="120000"/>
              </a:lnSpc>
              <a:spcBef>
                <a:spcPts val="300"/>
              </a:spcBef>
              <a:buClr>
                <a:srgbClr val="000000"/>
              </a:buClr>
              <a:buSzPts val="1000"/>
              <a:buNone/>
            </a:pPr>
            <a:endParaRPr lang="en-US" sz="5200" dirty="0">
              <a:latin typeface="Aptos"/>
              <a:cs typeface="Arial"/>
            </a:endParaRPr>
          </a:p>
          <a:p>
            <a:pPr marL="0" indent="0">
              <a:lnSpc>
                <a:spcPct val="120000"/>
              </a:lnSpc>
              <a:spcBef>
                <a:spcPts val="300"/>
              </a:spcBef>
              <a:buClr>
                <a:srgbClr val="000000"/>
              </a:buClr>
              <a:buSzPts val="1000"/>
              <a:buNone/>
            </a:pPr>
            <a:r>
              <a:rPr lang="en-US" sz="5200" dirty="0">
                <a:latin typeface="Aptos"/>
                <a:cs typeface="Arial"/>
              </a:rPr>
              <a:t>6. </a:t>
            </a:r>
            <a:r>
              <a:rPr lang="en-US" sz="5200" dirty="0" err="1">
                <a:latin typeface="Aptos"/>
                <a:cs typeface="Arial"/>
              </a:rPr>
              <a:t>Impruvon</a:t>
            </a:r>
            <a:r>
              <a:rPr lang="en-US" sz="5200" dirty="0">
                <a:latin typeface="Aptos"/>
                <a:cs typeface="Arial"/>
              </a:rPr>
              <a:t> will prompt staff through the second check process (e.g., for Warfarin sodium) to help ensure the medication is checked by a second staff. If only one staff is on duty the code NSS is used</a:t>
            </a:r>
            <a:endParaRPr lang="en-US" sz="5200" dirty="0">
              <a:latin typeface="Aptos" panose="020B0004020202020204" pitchFamily="34" charset="0"/>
            </a:endParaRPr>
          </a:p>
          <a:p>
            <a:pPr lvl="1">
              <a:lnSpc>
                <a:spcPct val="100000"/>
              </a:lnSpc>
              <a:spcBef>
                <a:spcPts val="300"/>
              </a:spcBef>
              <a:buClr>
                <a:srgbClr val="000000"/>
              </a:buClr>
              <a:buSzPts val="1000"/>
            </a:pPr>
            <a:endParaRPr lang="en-US" sz="1900" dirty="0">
              <a:latin typeface="Aptos" panose="020B0004020202020204" pitchFamily="34" charset="0"/>
            </a:endParaRPr>
          </a:p>
          <a:p>
            <a:pPr marL="0" indent="0">
              <a:lnSpc>
                <a:spcPct val="120000"/>
              </a:lnSpc>
              <a:spcBef>
                <a:spcPts val="0"/>
              </a:spcBef>
              <a:buSzPts val="1000"/>
              <a:buNone/>
            </a:pPr>
            <a:endParaRPr lang="en-US" sz="2500" dirty="0">
              <a:latin typeface="Aptos"/>
              <a:cs typeface="Arial"/>
            </a:endParaRPr>
          </a:p>
          <a:p>
            <a:pPr marL="0" indent="0">
              <a:lnSpc>
                <a:spcPct val="120000"/>
              </a:lnSpc>
              <a:spcBef>
                <a:spcPts val="0"/>
              </a:spcBef>
              <a:buSzPts val="1000"/>
              <a:buNone/>
            </a:pPr>
            <a:endParaRPr lang="en-US" sz="2500" dirty="0">
              <a:latin typeface="Aptos"/>
            </a:endParaRPr>
          </a:p>
          <a:p>
            <a:pPr marL="57150" indent="0">
              <a:lnSpc>
                <a:spcPct val="100000"/>
              </a:lnSpc>
              <a:spcBef>
                <a:spcPts val="300"/>
              </a:spcBef>
              <a:buClr>
                <a:srgbClr val="000000"/>
              </a:buClr>
              <a:buSzPts val="1000"/>
              <a:buNone/>
            </a:pPr>
            <a:r>
              <a:rPr lang="en-US" sz="2300" dirty="0">
                <a:latin typeface="Aptos"/>
                <a:cs typeface="Arial"/>
                <a:sym typeface="Arial"/>
              </a:rPr>
              <a:t> </a:t>
            </a:r>
            <a:endParaRPr lang="en-US" sz="2300" dirty="0">
              <a:latin typeface="Aptos"/>
              <a:cs typeface="Arial"/>
            </a:endParaRPr>
          </a:p>
          <a:p>
            <a:pPr marL="0" indent="0">
              <a:lnSpc>
                <a:spcPct val="100000"/>
              </a:lnSpc>
              <a:spcBef>
                <a:spcPts val="300"/>
              </a:spcBef>
              <a:buClr>
                <a:srgbClr val="000000"/>
              </a:buClr>
              <a:buSzPts val="1000"/>
              <a:buNone/>
            </a:pPr>
            <a:r>
              <a:rPr lang="en-US" sz="1800" dirty="0">
                <a:latin typeface="Arial"/>
                <a:cs typeface="Arial"/>
              </a:rPr>
              <a:t> </a:t>
            </a:r>
          </a:p>
          <a:p>
            <a:pPr marL="0" indent="0">
              <a:lnSpc>
                <a:spcPct val="100000"/>
              </a:lnSpc>
              <a:spcBef>
                <a:spcPts val="300"/>
              </a:spcBef>
              <a:buClr>
                <a:srgbClr val="000000"/>
              </a:buClr>
              <a:buSzPts val="1000"/>
              <a:buNone/>
            </a:pPr>
            <a:endParaRPr lang="en-US" sz="1800" dirty="0">
              <a:latin typeface="Aptos"/>
            </a:endParaRPr>
          </a:p>
          <a:p>
            <a:pPr marL="0" indent="0">
              <a:lnSpc>
                <a:spcPct val="100000"/>
              </a:lnSpc>
              <a:spcBef>
                <a:spcPts val="300"/>
              </a:spcBef>
              <a:buClr>
                <a:srgbClr val="000000"/>
              </a:buClr>
              <a:buSzPts val="1000"/>
              <a:buNone/>
            </a:pPr>
            <a:endParaRPr lang="en-US" sz="1800" dirty="0"/>
          </a:p>
          <a:p>
            <a:pPr marL="571500" lvl="1" indent="-171450">
              <a:lnSpc>
                <a:spcPct val="100000"/>
              </a:lnSpc>
              <a:spcBef>
                <a:spcPts val="300"/>
              </a:spcBef>
              <a:buClr>
                <a:srgbClr val="000000"/>
              </a:buClr>
              <a:buSzPts val="1000"/>
              <a:buFont typeface="Arial"/>
              <a:buChar char="•"/>
            </a:pPr>
            <a:endParaRPr lang="en-US" sz="1400" dirty="0"/>
          </a:p>
          <a:p>
            <a:pPr marL="0" lvl="0" indent="0" defTabSz="685800">
              <a:lnSpc>
                <a:spcPct val="100000"/>
              </a:lnSpc>
              <a:spcBef>
                <a:spcPts val="300"/>
              </a:spcBef>
              <a:buClr>
                <a:srgbClr val="000000"/>
              </a:buClr>
              <a:buSzPts val="1000"/>
              <a:buNone/>
              <a:defRPr/>
            </a:pPr>
            <a:endParaRPr lang="en-US" sz="1800" dirty="0">
              <a:ea typeface="Arial"/>
              <a:cs typeface="Arial"/>
              <a:sym typeface="Arial"/>
            </a:endParaRPr>
          </a:p>
          <a:p>
            <a:pPr>
              <a:buFont typeface="+mj-lt"/>
              <a:buAutoNum type="arabicPeriod"/>
            </a:pPr>
            <a:endParaRPr lang="en-US" sz="1800" b="1" dirty="0"/>
          </a:p>
        </p:txBody>
      </p:sp>
      <p:sp>
        <p:nvSpPr>
          <p:cNvPr id="4" name="TextBox 3">
            <a:extLst>
              <a:ext uri="{FF2B5EF4-FFF2-40B4-BE49-F238E27FC236}">
                <a16:creationId xmlns:a16="http://schemas.microsoft.com/office/drawing/2014/main" id="{E7B0C5D1-C7AF-13B5-1374-295CD931711D}"/>
              </a:ext>
            </a:extLst>
          </p:cNvPr>
          <p:cNvSpPr txBox="1"/>
          <p:nvPr/>
        </p:nvSpPr>
        <p:spPr>
          <a:xfrm>
            <a:off x="303235" y="1013316"/>
            <a:ext cx="11506148" cy="584775"/>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en-US" sz="1600" b="1" dirty="0">
                <a:solidFill>
                  <a:srgbClr val="002060"/>
                </a:solidFill>
                <a:latin typeface="Aptos"/>
                <a:cs typeface="Arial"/>
              </a:rPr>
              <a:t>Final work is being completed in December to ensure that the </a:t>
            </a:r>
            <a:r>
              <a:rPr lang="en-US" sz="1600" b="1" dirty="0" err="1">
                <a:solidFill>
                  <a:srgbClr val="002060"/>
                </a:solidFill>
                <a:latin typeface="Aptos"/>
                <a:cs typeface="Arial"/>
              </a:rPr>
              <a:t>Impruvon</a:t>
            </a:r>
            <a:r>
              <a:rPr lang="en-US" sz="1600" b="1" dirty="0">
                <a:solidFill>
                  <a:srgbClr val="002060"/>
                </a:solidFill>
                <a:latin typeface="Aptos"/>
                <a:cs typeface="Arial"/>
              </a:rPr>
              <a:t> </a:t>
            </a:r>
            <a:r>
              <a:rPr lang="en-US" sz="1600" b="1" dirty="0" err="1">
                <a:solidFill>
                  <a:srgbClr val="002060"/>
                </a:solidFill>
                <a:latin typeface="Aptos"/>
                <a:cs typeface="Arial"/>
              </a:rPr>
              <a:t>eMAR</a:t>
            </a:r>
            <a:r>
              <a:rPr lang="en-US" sz="1600" b="1" dirty="0">
                <a:solidFill>
                  <a:srgbClr val="002060"/>
                </a:solidFill>
                <a:latin typeface="Aptos"/>
                <a:cs typeface="Arial"/>
              </a:rPr>
              <a:t> is </a:t>
            </a:r>
            <a:r>
              <a:rPr lang="en-US" sz="1600" b="1" u="sng" dirty="0">
                <a:solidFill>
                  <a:srgbClr val="002060"/>
                </a:solidFill>
                <a:latin typeface="Aptos"/>
                <a:cs typeface="Arial"/>
              </a:rPr>
              <a:t>compliant with MAP Policy</a:t>
            </a:r>
            <a:r>
              <a:rPr lang="en-US" sz="1600" b="1" dirty="0">
                <a:solidFill>
                  <a:srgbClr val="002060"/>
                </a:solidFill>
                <a:latin typeface="Aptos"/>
                <a:cs typeface="Arial"/>
              </a:rPr>
              <a:t>.  What does this mean for staff? </a:t>
            </a:r>
          </a:p>
        </p:txBody>
      </p:sp>
    </p:spTree>
    <p:extLst>
      <p:ext uri="{BB962C8B-B14F-4D97-AF65-F5344CB8AC3E}">
        <p14:creationId xmlns:p14="http://schemas.microsoft.com/office/powerpoint/2010/main" val="745592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E2BAC-2D2B-52B6-26E4-DA6C6FFCE7D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BFF317D-1E2D-B402-2DDB-E1397E0CF09D}"/>
              </a:ext>
            </a:extLst>
          </p:cNvPr>
          <p:cNvSpPr>
            <a:spLocks noGrp="1"/>
          </p:cNvSpPr>
          <p:nvPr>
            <p:ph type="title"/>
          </p:nvPr>
        </p:nvSpPr>
        <p:spPr>
          <a:xfrm>
            <a:off x="223853" y="138662"/>
            <a:ext cx="10972800" cy="874654"/>
          </a:xfrm>
        </p:spPr>
        <p:txBody>
          <a:bodyPr/>
          <a:lstStyle/>
          <a:p>
            <a:r>
              <a:rPr lang="en-US" dirty="0" err="1">
                <a:latin typeface="Calibri"/>
                <a:ea typeface="+mj-lt"/>
                <a:cs typeface="+mj-lt"/>
              </a:rPr>
              <a:t>Impruvon</a:t>
            </a:r>
            <a:r>
              <a:rPr lang="en-US" dirty="0">
                <a:latin typeface="Calibri"/>
                <a:ea typeface="+mj-lt"/>
                <a:cs typeface="+mj-lt"/>
              </a:rPr>
              <a:t> </a:t>
            </a:r>
            <a:r>
              <a:rPr lang="en-US" dirty="0" err="1">
                <a:latin typeface="Calibri"/>
                <a:ea typeface="+mj-lt"/>
                <a:cs typeface="+mj-lt"/>
              </a:rPr>
              <a:t>eMAR</a:t>
            </a:r>
            <a:r>
              <a:rPr lang="en-US" dirty="0">
                <a:latin typeface="Calibri"/>
                <a:ea typeface="+mj-lt"/>
                <a:cs typeface="+mj-lt"/>
              </a:rPr>
              <a:t>:  MAP Compliant (continued)</a:t>
            </a:r>
            <a:endParaRPr lang="en-US" dirty="0">
              <a:latin typeface="Aptos" panose="020B0004020202020204" pitchFamily="34" charset="0"/>
            </a:endParaRPr>
          </a:p>
        </p:txBody>
      </p:sp>
      <p:sp>
        <p:nvSpPr>
          <p:cNvPr id="2" name="Slide Number Placeholder 1">
            <a:extLst>
              <a:ext uri="{FF2B5EF4-FFF2-40B4-BE49-F238E27FC236}">
                <a16:creationId xmlns:a16="http://schemas.microsoft.com/office/drawing/2014/main" id="{235303DD-138A-5028-409F-A651F532C03A}"/>
              </a:ext>
            </a:extLst>
          </p:cNvPr>
          <p:cNvSpPr>
            <a:spLocks noGrp="1"/>
          </p:cNvSpPr>
          <p:nvPr>
            <p:ph type="sldNum" sz="quarter" idx="4"/>
          </p:nvPr>
        </p:nvSpPr>
        <p:spPr>
          <a:prstGeom prst="rect">
            <a:avLst/>
          </a:prstGeom>
        </p:spPr>
        <p:txBody>
          <a:bodyPr/>
          <a:lstStyle/>
          <a:p>
            <a:fld id="{CA49D0EE-DE7F-324B-A84C-F36708423CDB}" type="slidenum">
              <a:rPr lang="en-US" smtClean="0"/>
              <a:pPr/>
              <a:t>13</a:t>
            </a:fld>
            <a:endParaRPr lang="en-US"/>
          </a:p>
        </p:txBody>
      </p:sp>
      <p:sp>
        <p:nvSpPr>
          <p:cNvPr id="8" name="Content Placeholder 7">
            <a:extLst>
              <a:ext uri="{FF2B5EF4-FFF2-40B4-BE49-F238E27FC236}">
                <a16:creationId xmlns:a16="http://schemas.microsoft.com/office/drawing/2014/main" id="{EE0B6694-5998-1B6A-2E1C-7343F44B546B}"/>
              </a:ext>
            </a:extLst>
          </p:cNvPr>
          <p:cNvSpPr>
            <a:spLocks noGrp="1"/>
          </p:cNvSpPr>
          <p:nvPr>
            <p:ph idx="1"/>
          </p:nvPr>
        </p:nvSpPr>
        <p:spPr>
          <a:xfrm>
            <a:off x="223853" y="828259"/>
            <a:ext cx="11744294" cy="6428884"/>
          </a:xfrm>
        </p:spPr>
        <p:txBody>
          <a:bodyPr vert="horz" lIns="91440" tIns="45720" rIns="91440" bIns="45720" rtlCol="0" anchor="t">
            <a:normAutofit fontScale="70000" lnSpcReduction="20000"/>
          </a:bodyPr>
          <a:lstStyle/>
          <a:p>
            <a:pPr marL="0" lvl="0" indent="0">
              <a:lnSpc>
                <a:spcPct val="100000"/>
              </a:lnSpc>
              <a:spcBef>
                <a:spcPts val="0"/>
              </a:spcBef>
              <a:buClr>
                <a:srgbClr val="000000"/>
              </a:buClr>
              <a:buSzPts val="1000"/>
              <a:buFont typeface="Arial"/>
              <a:buChar char="•"/>
            </a:pPr>
            <a:endParaRPr lang="en-US" sz="2300" dirty="0">
              <a:latin typeface="Aptos" panose="020B0004020202020204" pitchFamily="34" charset="0"/>
            </a:endParaRPr>
          </a:p>
          <a:p>
            <a:pPr marL="0" lvl="0" indent="0">
              <a:lnSpc>
                <a:spcPct val="120000"/>
              </a:lnSpc>
              <a:spcBef>
                <a:spcPts val="0"/>
              </a:spcBef>
              <a:buClr>
                <a:srgbClr val="000000"/>
              </a:buClr>
              <a:buSzPts val="1000"/>
              <a:buNone/>
            </a:pPr>
            <a:r>
              <a:rPr lang="en-US" sz="2300" dirty="0">
                <a:latin typeface="Aptos"/>
                <a:cs typeface="Arial"/>
              </a:rPr>
              <a:t>7. When a PRN med is administered, staff will be prompted to write a note, including a follow up note</a:t>
            </a:r>
          </a:p>
          <a:p>
            <a:pPr lvl="1">
              <a:lnSpc>
                <a:spcPct val="120000"/>
              </a:lnSpc>
              <a:spcBef>
                <a:spcPts val="300"/>
              </a:spcBef>
              <a:buClr>
                <a:srgbClr val="000000"/>
              </a:buClr>
              <a:buSzPts val="1000"/>
            </a:pPr>
            <a:r>
              <a:rPr lang="en-US" sz="2300" dirty="0">
                <a:latin typeface="Aptos"/>
                <a:cs typeface="Arial"/>
              </a:rPr>
              <a:t>A second staff can document the follow-up note</a:t>
            </a:r>
          </a:p>
          <a:p>
            <a:pPr marL="457200" lvl="1" indent="0">
              <a:lnSpc>
                <a:spcPct val="120000"/>
              </a:lnSpc>
              <a:spcBef>
                <a:spcPts val="300"/>
              </a:spcBef>
              <a:buClr>
                <a:srgbClr val="000000"/>
              </a:buClr>
              <a:buSzPts val="1000"/>
              <a:buNone/>
            </a:pPr>
            <a:endParaRPr lang="en-US" sz="2300" dirty="0">
              <a:latin typeface="Aptos"/>
              <a:cs typeface="Arial"/>
            </a:endParaRPr>
          </a:p>
          <a:p>
            <a:pPr marL="0" indent="0">
              <a:lnSpc>
                <a:spcPct val="120000"/>
              </a:lnSpc>
              <a:spcBef>
                <a:spcPts val="300"/>
              </a:spcBef>
              <a:buClr>
                <a:srgbClr val="000000"/>
              </a:buClr>
              <a:buSzPts val="1000"/>
              <a:buNone/>
            </a:pPr>
            <a:r>
              <a:rPr lang="en-US" sz="2300" dirty="0">
                <a:latin typeface="Aptos"/>
                <a:cs typeface="Arial"/>
              </a:rPr>
              <a:t>8. </a:t>
            </a:r>
            <a:r>
              <a:rPr lang="en-US" sz="2300" dirty="0" err="1">
                <a:latin typeface="Aptos"/>
                <a:cs typeface="Arial"/>
              </a:rPr>
              <a:t>Impruvon</a:t>
            </a:r>
            <a:r>
              <a:rPr lang="en-US" sz="2300" dirty="0">
                <a:latin typeface="Aptos"/>
                <a:cs typeface="Arial"/>
              </a:rPr>
              <a:t> will track medications even when the medication is to be administered by an outside agency such as the VNA</a:t>
            </a:r>
          </a:p>
          <a:p>
            <a:pPr lvl="1">
              <a:lnSpc>
                <a:spcPct val="120000"/>
              </a:lnSpc>
              <a:spcBef>
                <a:spcPts val="300"/>
              </a:spcBef>
              <a:buClr>
                <a:srgbClr val="000000"/>
              </a:buClr>
              <a:buSzPts val="1000"/>
            </a:pPr>
            <a:r>
              <a:rPr lang="en-US" sz="2300" dirty="0">
                <a:latin typeface="Aptos"/>
                <a:cs typeface="Arial"/>
              </a:rPr>
              <a:t>Staff will be prompted to indicate if the licensed staff arrived to administer the medication, or even if the individual was brought to the HCP office for administration. If not, an alert will be generated to key personnel (e.g., supervisor, nurse, program director, etc.) in your organization as you choose</a:t>
            </a:r>
          </a:p>
          <a:p>
            <a:pPr marL="0" indent="0">
              <a:lnSpc>
                <a:spcPct val="120000"/>
              </a:lnSpc>
              <a:spcBef>
                <a:spcPts val="300"/>
              </a:spcBef>
              <a:buClr>
                <a:srgbClr val="000000"/>
              </a:buClr>
              <a:buSzPts val="1000"/>
              <a:buNone/>
            </a:pPr>
            <a:endParaRPr lang="en-US" sz="2300" dirty="0">
              <a:latin typeface="Aptos" panose="020B0004020202020204" pitchFamily="34" charset="0"/>
            </a:endParaRPr>
          </a:p>
          <a:p>
            <a:pPr marL="0" indent="0">
              <a:lnSpc>
                <a:spcPct val="120000"/>
              </a:lnSpc>
              <a:spcBef>
                <a:spcPts val="300"/>
              </a:spcBef>
              <a:buClr>
                <a:srgbClr val="000000"/>
              </a:buClr>
              <a:buSzPts val="1000"/>
              <a:buNone/>
            </a:pPr>
            <a:r>
              <a:rPr lang="en-US" sz="2300" dirty="0">
                <a:latin typeface="Aptos"/>
                <a:cs typeface="Arial"/>
              </a:rPr>
              <a:t>9. Prepopulated MAP forms</a:t>
            </a:r>
          </a:p>
          <a:p>
            <a:pPr lvl="1">
              <a:lnSpc>
                <a:spcPct val="120000"/>
              </a:lnSpc>
              <a:spcBef>
                <a:spcPts val="300"/>
              </a:spcBef>
              <a:buClr>
                <a:srgbClr val="000000"/>
              </a:buClr>
              <a:buSzPts val="1000"/>
            </a:pPr>
            <a:r>
              <a:rPr lang="en-US" sz="2300" dirty="0">
                <a:latin typeface="Aptos"/>
                <a:cs typeface="Arial"/>
              </a:rPr>
              <a:t>HCP orders</a:t>
            </a:r>
          </a:p>
          <a:p>
            <a:pPr lvl="1">
              <a:lnSpc>
                <a:spcPct val="120000"/>
              </a:lnSpc>
              <a:spcBef>
                <a:spcPts val="300"/>
              </a:spcBef>
              <a:buClr>
                <a:srgbClr val="000000"/>
              </a:buClr>
              <a:buSzPts val="1000"/>
            </a:pPr>
            <a:r>
              <a:rPr lang="en-US" sz="2300" dirty="0">
                <a:latin typeface="Aptos"/>
                <a:cs typeface="Arial"/>
              </a:rPr>
              <a:t>LOA and transfer</a:t>
            </a:r>
            <a:endParaRPr lang="en-US" sz="2300" dirty="0">
              <a:latin typeface="Aptos" panose="020B0004020202020204" pitchFamily="34" charset="0"/>
            </a:endParaRPr>
          </a:p>
          <a:p>
            <a:pPr lvl="1">
              <a:lnSpc>
                <a:spcPct val="120000"/>
              </a:lnSpc>
              <a:spcBef>
                <a:spcPts val="300"/>
              </a:spcBef>
              <a:buClr>
                <a:srgbClr val="000000"/>
              </a:buClr>
              <a:buSzPts val="1000"/>
            </a:pPr>
            <a:r>
              <a:rPr lang="en-US" sz="2300" dirty="0">
                <a:latin typeface="Aptos"/>
                <a:cs typeface="Arial"/>
              </a:rPr>
              <a:t>Current medication list</a:t>
            </a:r>
          </a:p>
          <a:p>
            <a:pPr marL="0" indent="0">
              <a:lnSpc>
                <a:spcPct val="120000"/>
              </a:lnSpc>
              <a:spcBef>
                <a:spcPts val="300"/>
              </a:spcBef>
              <a:buClr>
                <a:srgbClr val="000000"/>
              </a:buClr>
              <a:buSzPts val="1000"/>
              <a:buNone/>
            </a:pPr>
            <a:endParaRPr lang="en-US" sz="2300" dirty="0">
              <a:latin typeface="Aptos" panose="020B0004020202020204" pitchFamily="34" charset="0"/>
            </a:endParaRPr>
          </a:p>
          <a:p>
            <a:pPr marL="0" indent="0">
              <a:lnSpc>
                <a:spcPct val="120000"/>
              </a:lnSpc>
              <a:spcBef>
                <a:spcPts val="300"/>
              </a:spcBef>
              <a:buClr>
                <a:srgbClr val="000000"/>
              </a:buClr>
              <a:buSzPts val="1000"/>
              <a:buNone/>
            </a:pPr>
            <a:r>
              <a:rPr lang="en-US" sz="2300" dirty="0">
                <a:latin typeface="Aptos"/>
                <a:cs typeface="Arial"/>
              </a:rPr>
              <a:t>10. Effective feedback loop</a:t>
            </a:r>
          </a:p>
          <a:p>
            <a:pPr lvl="1">
              <a:lnSpc>
                <a:spcPct val="120000"/>
              </a:lnSpc>
              <a:spcBef>
                <a:spcPts val="300"/>
              </a:spcBef>
              <a:buClr>
                <a:srgbClr val="000000"/>
              </a:buClr>
              <a:buSzPts val="1000"/>
            </a:pPr>
            <a:r>
              <a:rPr lang="en-US" sz="2300" dirty="0">
                <a:latin typeface="Aptos"/>
                <a:cs typeface="Arial"/>
              </a:rPr>
              <a:t>Because </a:t>
            </a:r>
            <a:r>
              <a:rPr lang="en-US" sz="2300" dirty="0" err="1">
                <a:latin typeface="Aptos"/>
                <a:cs typeface="Arial"/>
              </a:rPr>
              <a:t>Impruvon</a:t>
            </a:r>
            <a:r>
              <a:rPr lang="en-US" sz="2300" dirty="0">
                <a:latin typeface="Aptos"/>
                <a:cs typeface="Arial"/>
              </a:rPr>
              <a:t> is the state contracted with </a:t>
            </a:r>
            <a:r>
              <a:rPr lang="en-US" sz="2300" dirty="0" err="1">
                <a:latin typeface="Aptos"/>
                <a:cs typeface="Arial"/>
              </a:rPr>
              <a:t>eMAR</a:t>
            </a:r>
            <a:r>
              <a:rPr lang="en-US" sz="2300" dirty="0">
                <a:latin typeface="Aptos"/>
                <a:cs typeface="Arial"/>
              </a:rPr>
              <a:t> system, we can receive feedback from YOU and make improvements to the system; this is just the beginning!</a:t>
            </a:r>
          </a:p>
          <a:p>
            <a:pPr lvl="1">
              <a:lnSpc>
                <a:spcPct val="120000"/>
              </a:lnSpc>
              <a:spcBef>
                <a:spcPts val="300"/>
              </a:spcBef>
              <a:buClr>
                <a:srgbClr val="000000"/>
              </a:buClr>
              <a:buSzPts val="1000"/>
            </a:pPr>
            <a:r>
              <a:rPr lang="en-US" sz="2300" dirty="0">
                <a:latin typeface="Aptos"/>
                <a:cs typeface="Arial"/>
              </a:rPr>
              <a:t>We can think about "wish list" items such as electronic HCP orders, advanced ordering and receiving, electronic reconciliation of schedule II-V medications, integrated training/retraining features, etc.</a:t>
            </a:r>
            <a:endParaRPr lang="en-US" sz="2300" dirty="0">
              <a:latin typeface="Aptos"/>
              <a:cs typeface="Arial"/>
              <a:sym typeface="Arial"/>
            </a:endParaRPr>
          </a:p>
          <a:p>
            <a:pPr>
              <a:lnSpc>
                <a:spcPct val="100000"/>
              </a:lnSpc>
              <a:spcBef>
                <a:spcPts val="300"/>
              </a:spcBef>
              <a:buClr>
                <a:srgbClr val="000000"/>
              </a:buClr>
              <a:buSzPts val="1000"/>
            </a:pPr>
            <a:endParaRPr lang="en-US" sz="1900" dirty="0">
              <a:latin typeface="Aptos" panose="020B0004020202020204" pitchFamily="34" charset="0"/>
            </a:endParaRPr>
          </a:p>
          <a:p>
            <a:pPr marL="0" indent="0">
              <a:lnSpc>
                <a:spcPct val="100000"/>
              </a:lnSpc>
              <a:spcBef>
                <a:spcPts val="300"/>
              </a:spcBef>
              <a:buClr>
                <a:srgbClr val="000000"/>
              </a:buClr>
              <a:buSzPts val="1000"/>
              <a:buNone/>
            </a:pPr>
            <a:endParaRPr lang="en-US" sz="1900" dirty="0">
              <a:latin typeface="Aptos" panose="020B0004020202020204" pitchFamily="34" charset="0"/>
            </a:endParaRPr>
          </a:p>
          <a:p>
            <a:pPr marL="0" indent="0">
              <a:lnSpc>
                <a:spcPct val="100000"/>
              </a:lnSpc>
              <a:spcBef>
                <a:spcPts val="300"/>
              </a:spcBef>
              <a:buClr>
                <a:srgbClr val="000000"/>
              </a:buClr>
              <a:buSzPts val="1000"/>
              <a:buNone/>
            </a:pPr>
            <a:r>
              <a:rPr lang="en-US" sz="1800" dirty="0">
                <a:latin typeface="Arial"/>
                <a:cs typeface="Arial"/>
              </a:rPr>
              <a:t> </a:t>
            </a:r>
          </a:p>
          <a:p>
            <a:pPr marL="0" indent="0">
              <a:lnSpc>
                <a:spcPct val="100000"/>
              </a:lnSpc>
              <a:spcBef>
                <a:spcPts val="300"/>
              </a:spcBef>
              <a:buClr>
                <a:srgbClr val="000000"/>
              </a:buClr>
              <a:buSzPts val="1000"/>
              <a:buNone/>
            </a:pPr>
            <a:endParaRPr lang="en-US" sz="1800" dirty="0">
              <a:latin typeface="Aptos"/>
            </a:endParaRPr>
          </a:p>
          <a:p>
            <a:pPr marL="0" indent="0">
              <a:lnSpc>
                <a:spcPct val="100000"/>
              </a:lnSpc>
              <a:spcBef>
                <a:spcPts val="300"/>
              </a:spcBef>
              <a:buClr>
                <a:srgbClr val="000000"/>
              </a:buClr>
              <a:buSzPts val="1000"/>
              <a:buNone/>
            </a:pPr>
            <a:endParaRPr lang="en-US" sz="1800" dirty="0"/>
          </a:p>
          <a:p>
            <a:pPr marL="571500" lvl="1" indent="-171450">
              <a:lnSpc>
                <a:spcPct val="100000"/>
              </a:lnSpc>
              <a:spcBef>
                <a:spcPts val="300"/>
              </a:spcBef>
              <a:buClr>
                <a:srgbClr val="000000"/>
              </a:buClr>
              <a:buSzPts val="1000"/>
              <a:buFont typeface="Arial"/>
              <a:buChar char="•"/>
            </a:pPr>
            <a:endParaRPr lang="en-US" sz="1400" dirty="0"/>
          </a:p>
          <a:p>
            <a:pPr marL="0" lvl="0" indent="0" defTabSz="685800">
              <a:lnSpc>
                <a:spcPct val="100000"/>
              </a:lnSpc>
              <a:spcBef>
                <a:spcPts val="300"/>
              </a:spcBef>
              <a:buClr>
                <a:srgbClr val="000000"/>
              </a:buClr>
              <a:buSzPts val="1000"/>
              <a:buNone/>
              <a:defRPr/>
            </a:pPr>
            <a:endParaRPr lang="en-US" sz="1800" dirty="0">
              <a:ea typeface="Arial"/>
              <a:cs typeface="Arial"/>
              <a:sym typeface="Arial"/>
            </a:endParaRPr>
          </a:p>
          <a:p>
            <a:pPr>
              <a:buFont typeface="+mj-lt"/>
              <a:buAutoNum type="arabicPeriod"/>
            </a:pPr>
            <a:endParaRPr lang="en-US" sz="1800" b="1" dirty="0"/>
          </a:p>
        </p:txBody>
      </p:sp>
    </p:spTree>
    <p:extLst>
      <p:ext uri="{BB962C8B-B14F-4D97-AF65-F5344CB8AC3E}">
        <p14:creationId xmlns:p14="http://schemas.microsoft.com/office/powerpoint/2010/main" val="1349993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ED2BF-B30F-7EBD-BE2E-61E07A5E6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D1F4C-BC0E-E111-71C9-5E9247BD9D77}"/>
              </a:ext>
            </a:extLst>
          </p:cNvPr>
          <p:cNvSpPr>
            <a:spLocks noGrp="1"/>
          </p:cNvSpPr>
          <p:nvPr>
            <p:ph type="title"/>
          </p:nvPr>
        </p:nvSpPr>
        <p:spPr>
          <a:xfrm>
            <a:off x="940689" y="1160526"/>
            <a:ext cx="7908036" cy="4041648"/>
          </a:xfrm>
        </p:spPr>
        <p:txBody>
          <a:bodyPr anchor="ctr">
            <a:normAutofit/>
          </a:bodyPr>
          <a:lstStyle/>
          <a:p>
            <a:r>
              <a:rPr lang="en-US" sz="3600">
                <a:solidFill>
                  <a:srgbClr val="002060"/>
                </a:solidFill>
                <a:latin typeface="Aptos" panose="020B0004020202020204" pitchFamily="34" charset="0"/>
                <a:ea typeface="Times New Roman" panose="02020603050405020304" pitchFamily="18" charset="0"/>
              </a:rPr>
              <a:t>Implementing the Impruvon eMAR</a:t>
            </a:r>
            <a:br>
              <a:rPr lang="en-US" sz="3600">
                <a:solidFill>
                  <a:srgbClr val="002060"/>
                </a:solidFill>
                <a:latin typeface="Aptos" panose="020B0004020202020204" pitchFamily="34" charset="0"/>
                <a:ea typeface="Times New Roman" panose="02020603050405020304" pitchFamily="18" charset="0"/>
              </a:rPr>
            </a:br>
            <a:br>
              <a:rPr lang="en-US" sz="3600">
                <a:solidFill>
                  <a:srgbClr val="002060"/>
                </a:solidFill>
                <a:latin typeface="Aptos" panose="020B0004020202020204" pitchFamily="34" charset="0"/>
                <a:ea typeface="Times New Roman" panose="02020603050405020304" pitchFamily="18" charset="0"/>
              </a:rPr>
            </a:br>
            <a:r>
              <a:rPr lang="en-US" sz="3600">
                <a:solidFill>
                  <a:srgbClr val="002060"/>
                </a:solidFill>
                <a:latin typeface="Aptos" panose="020B0004020202020204" pitchFamily="34" charset="0"/>
                <a:ea typeface="Times New Roman" panose="02020603050405020304" pitchFamily="18" charset="0"/>
              </a:rPr>
              <a:t>Overview of the process at LifeStream</a:t>
            </a:r>
            <a:br>
              <a:rPr lang="en-US" sz="2800" i="1">
                <a:effectLst/>
                <a:latin typeface="Aptos" panose="020B0004020202020204" pitchFamily="34" charset="0"/>
                <a:ea typeface="Times New Roman" panose="02020603050405020304" pitchFamily="18" charset="0"/>
              </a:rPr>
            </a:br>
            <a:br>
              <a:rPr lang="en-US" sz="1800" i="1">
                <a:effectLst/>
                <a:latin typeface="Times New Roman" panose="02020603050405020304" pitchFamily="18" charset="0"/>
                <a:ea typeface="Times New Roman" panose="02020603050405020304" pitchFamily="18" charset="0"/>
              </a:rPr>
            </a:br>
            <a:endParaRPr lang="en-US" sz="5400" i="1">
              <a:latin typeface="Calibri"/>
              <a:cs typeface="Calibri"/>
            </a:endParaRPr>
          </a:p>
        </p:txBody>
      </p:sp>
      <p:sp>
        <p:nvSpPr>
          <p:cNvPr id="5" name="Rectangle 4">
            <a:extLst>
              <a:ext uri="{FF2B5EF4-FFF2-40B4-BE49-F238E27FC236}">
                <a16:creationId xmlns:a16="http://schemas.microsoft.com/office/drawing/2014/main" id="{0EF75A81-5E07-8A11-D984-499B914B3EC8}"/>
              </a:ext>
            </a:extLst>
          </p:cNvPr>
          <p:cNvSpPr/>
          <p:nvPr/>
        </p:nvSpPr>
        <p:spPr>
          <a:xfrm>
            <a:off x="0" y="0"/>
            <a:ext cx="12192000" cy="1088571"/>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96DC4D3-6A64-0113-14D1-0697AA4F1B36}"/>
              </a:ext>
            </a:extLst>
          </p:cNvPr>
          <p:cNvSpPr/>
          <p:nvPr/>
        </p:nvSpPr>
        <p:spPr>
          <a:xfrm>
            <a:off x="0" y="6255657"/>
            <a:ext cx="12192000" cy="602343"/>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Flowchart outline">
            <a:extLst>
              <a:ext uri="{FF2B5EF4-FFF2-40B4-BE49-F238E27FC236}">
                <a16:creationId xmlns:a16="http://schemas.microsoft.com/office/drawing/2014/main" id="{DF3DDECB-A59C-72D7-FB6A-D3770F7E42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46111" y="3571875"/>
            <a:ext cx="3588639" cy="2495550"/>
          </a:xfrm>
          <a:prstGeom prst="rect">
            <a:avLst/>
          </a:prstGeom>
        </p:spPr>
      </p:pic>
    </p:spTree>
    <p:extLst>
      <p:ext uri="{BB962C8B-B14F-4D97-AF65-F5344CB8AC3E}">
        <p14:creationId xmlns:p14="http://schemas.microsoft.com/office/powerpoint/2010/main" val="3924501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D49CC-56AC-4F88-2281-DA0BF436C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33135C-8D32-AD98-E83D-C92FCAFC029A}"/>
              </a:ext>
            </a:extLst>
          </p:cNvPr>
          <p:cNvSpPr>
            <a:spLocks noGrp="1"/>
          </p:cNvSpPr>
          <p:nvPr>
            <p:ph type="title"/>
          </p:nvPr>
        </p:nvSpPr>
        <p:spPr>
          <a:xfrm>
            <a:off x="1481518" y="1651290"/>
            <a:ext cx="6406706" cy="4041648"/>
          </a:xfrm>
        </p:spPr>
        <p:txBody>
          <a:bodyPr anchor="ctr">
            <a:normAutofit/>
          </a:bodyPr>
          <a:lstStyle/>
          <a:p>
            <a:r>
              <a:rPr lang="en-US" i="1" dirty="0">
                <a:solidFill>
                  <a:srgbClr val="002060"/>
                </a:solidFill>
                <a:latin typeface="Aptos" panose="020B0004020202020204" pitchFamily="34" charset="0"/>
                <a:ea typeface="Times New Roman" panose="02020603050405020304" pitchFamily="18" charset="0"/>
              </a:rPr>
              <a:t>Q</a:t>
            </a:r>
            <a:r>
              <a:rPr lang="en-US" sz="6000" i="1" dirty="0">
                <a:solidFill>
                  <a:srgbClr val="002060"/>
                </a:solidFill>
                <a:effectLst/>
                <a:latin typeface="Aptos" panose="020B0004020202020204" pitchFamily="34" charset="0"/>
                <a:ea typeface="Times New Roman" panose="02020603050405020304" pitchFamily="18" charset="0"/>
              </a:rPr>
              <a:t>uestions</a:t>
            </a:r>
            <a:r>
              <a:rPr lang="en-US" i="1" dirty="0">
                <a:solidFill>
                  <a:srgbClr val="002060"/>
                </a:solidFill>
                <a:latin typeface="Aptos" panose="020B0004020202020204" pitchFamily="34" charset="0"/>
                <a:ea typeface="Times New Roman" panose="02020603050405020304" pitchFamily="18" charset="0"/>
              </a:rPr>
              <a:t> and next steps</a:t>
            </a:r>
            <a:br>
              <a:rPr lang="en-US" sz="2800" i="1" dirty="0">
                <a:effectLst/>
                <a:latin typeface="Aptos" panose="020B0004020202020204" pitchFamily="34" charset="0"/>
                <a:ea typeface="Times New Roman" panose="02020603050405020304" pitchFamily="18" charset="0"/>
              </a:rPr>
            </a:br>
            <a:br>
              <a:rPr lang="en-US" sz="1800" i="1" dirty="0">
                <a:effectLst/>
                <a:latin typeface="Times New Roman" panose="02020603050405020304" pitchFamily="18" charset="0"/>
                <a:ea typeface="Times New Roman" panose="02020603050405020304" pitchFamily="18" charset="0"/>
              </a:rPr>
            </a:br>
            <a:endParaRPr lang="en-US" sz="5400" i="1" dirty="0">
              <a:latin typeface="Calibri"/>
              <a:cs typeface="Calibri"/>
            </a:endParaRPr>
          </a:p>
        </p:txBody>
      </p:sp>
      <p:pic>
        <p:nvPicPr>
          <p:cNvPr id="4" name="Graphic 3" descr="Questions with solid fill">
            <a:extLst>
              <a:ext uri="{FF2B5EF4-FFF2-40B4-BE49-F238E27FC236}">
                <a16:creationId xmlns:a16="http://schemas.microsoft.com/office/drawing/2014/main" id="{B1E4F552-033A-2530-91A5-2F0ECFB67C1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88224" y="1414707"/>
            <a:ext cx="3486912" cy="3486912"/>
          </a:xfrm>
          <a:prstGeom prst="rect">
            <a:avLst/>
          </a:prstGeom>
        </p:spPr>
      </p:pic>
      <p:sp>
        <p:nvSpPr>
          <p:cNvPr id="5" name="Rectangle 4">
            <a:extLst>
              <a:ext uri="{FF2B5EF4-FFF2-40B4-BE49-F238E27FC236}">
                <a16:creationId xmlns:a16="http://schemas.microsoft.com/office/drawing/2014/main" id="{6765F4DC-11BD-B0A7-BE31-ABD2647D18C1}"/>
              </a:ext>
            </a:extLst>
          </p:cNvPr>
          <p:cNvSpPr/>
          <p:nvPr/>
        </p:nvSpPr>
        <p:spPr>
          <a:xfrm>
            <a:off x="0" y="0"/>
            <a:ext cx="12192000" cy="1088571"/>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91CDD2B-B5AA-9673-9D77-D4FF61CA3176}"/>
              </a:ext>
            </a:extLst>
          </p:cNvPr>
          <p:cNvSpPr/>
          <p:nvPr/>
        </p:nvSpPr>
        <p:spPr>
          <a:xfrm>
            <a:off x="0" y="6255657"/>
            <a:ext cx="12192000" cy="602343"/>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3198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3AC62-471F-DE59-1ADD-2B559B4B4AED}"/>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27906AA5-D229-DCD3-B77D-D2803EAC5184}"/>
              </a:ext>
            </a:extLst>
          </p:cNvPr>
          <p:cNvSpPr>
            <a:spLocks noGrp="1"/>
          </p:cNvSpPr>
          <p:nvPr>
            <p:ph type="body" sz="quarter" idx="10"/>
          </p:nvPr>
        </p:nvSpPr>
        <p:spPr>
          <a:xfrm>
            <a:off x="875730" y="3032002"/>
            <a:ext cx="10440537" cy="1373701"/>
          </a:xfrm>
        </p:spPr>
        <p:txBody>
          <a:bodyPr/>
          <a:lstStyle/>
          <a:p>
            <a:r>
              <a:rPr lang="en-US">
                <a:latin typeface="+mn-lt"/>
              </a:rPr>
              <a:t>Conducting audits and collecting data from MAP sites</a:t>
            </a:r>
          </a:p>
        </p:txBody>
      </p:sp>
      <p:sp>
        <p:nvSpPr>
          <p:cNvPr id="6" name="Text Placeholder 5">
            <a:extLst>
              <a:ext uri="{FF2B5EF4-FFF2-40B4-BE49-F238E27FC236}">
                <a16:creationId xmlns:a16="http://schemas.microsoft.com/office/drawing/2014/main" id="{3180E554-3C1A-A035-B7B5-D9B47D6FD99B}"/>
              </a:ext>
            </a:extLst>
          </p:cNvPr>
          <p:cNvSpPr>
            <a:spLocks noGrp="1"/>
          </p:cNvSpPr>
          <p:nvPr>
            <p:ph type="body" sz="quarter" idx="11"/>
          </p:nvPr>
        </p:nvSpPr>
        <p:spPr>
          <a:xfrm>
            <a:off x="3468687" y="4527580"/>
            <a:ext cx="4797425" cy="746846"/>
          </a:xfrm>
        </p:spPr>
        <p:txBody>
          <a:bodyPr/>
          <a:lstStyle/>
          <a:p>
            <a:r>
              <a:rPr lang="en-US">
                <a:solidFill>
                  <a:srgbClr val="C00000"/>
                </a:solidFill>
                <a:latin typeface="+mn-lt"/>
              </a:rPr>
              <a:t>Placeholder for DJ slides</a:t>
            </a:r>
          </a:p>
        </p:txBody>
      </p:sp>
      <p:pic>
        <p:nvPicPr>
          <p:cNvPr id="2" name="Picture 1">
            <a:extLst>
              <a:ext uri="{FF2B5EF4-FFF2-40B4-BE49-F238E27FC236}">
                <a16:creationId xmlns:a16="http://schemas.microsoft.com/office/drawing/2014/main" id="{D33AB5C9-7DD6-B541-EE52-CC190CCD7466}"/>
              </a:ext>
            </a:extLst>
          </p:cNvPr>
          <p:cNvPicPr>
            <a:picLocks noChangeAspect="1"/>
          </p:cNvPicPr>
          <p:nvPr/>
        </p:nvPicPr>
        <p:blipFill>
          <a:blip r:embed="rId2"/>
          <a:stretch>
            <a:fillRect/>
          </a:stretch>
        </p:blipFill>
        <p:spPr>
          <a:xfrm>
            <a:off x="0" y="2677"/>
            <a:ext cx="12192000" cy="6852646"/>
          </a:xfrm>
          <a:prstGeom prst="rect">
            <a:avLst/>
          </a:prstGeom>
        </p:spPr>
      </p:pic>
      <p:sp>
        <p:nvSpPr>
          <p:cNvPr id="4" name="Text Placeholder 4">
            <a:extLst>
              <a:ext uri="{FF2B5EF4-FFF2-40B4-BE49-F238E27FC236}">
                <a16:creationId xmlns:a16="http://schemas.microsoft.com/office/drawing/2014/main" id="{07F1389E-DC3A-9D59-A80C-B615E9DDBD0A}"/>
              </a:ext>
            </a:extLst>
          </p:cNvPr>
          <p:cNvSpPr txBox="1">
            <a:spLocks/>
          </p:cNvSpPr>
          <p:nvPr/>
        </p:nvSpPr>
        <p:spPr>
          <a:xfrm>
            <a:off x="1028130" y="3184402"/>
            <a:ext cx="10440537" cy="137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mn-lt"/>
              </a:rPr>
              <a:t>Conducting audits and collecting data from MAP sites</a:t>
            </a:r>
          </a:p>
        </p:txBody>
      </p:sp>
      <p:sp>
        <p:nvSpPr>
          <p:cNvPr id="8" name="Text Placeholder 5">
            <a:extLst>
              <a:ext uri="{FF2B5EF4-FFF2-40B4-BE49-F238E27FC236}">
                <a16:creationId xmlns:a16="http://schemas.microsoft.com/office/drawing/2014/main" id="{4A42F748-49B7-0B08-67DB-59003821F172}"/>
              </a:ext>
            </a:extLst>
          </p:cNvPr>
          <p:cNvSpPr txBox="1">
            <a:spLocks/>
          </p:cNvSpPr>
          <p:nvPr/>
        </p:nvSpPr>
        <p:spPr>
          <a:xfrm>
            <a:off x="3621087" y="4679980"/>
            <a:ext cx="4797425" cy="74684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3000" b="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C00000"/>
              </a:solidFill>
              <a:latin typeface="+mn-lt"/>
            </a:endParaRPr>
          </a:p>
        </p:txBody>
      </p:sp>
    </p:spTree>
    <p:extLst>
      <p:ext uri="{BB962C8B-B14F-4D97-AF65-F5344CB8AC3E}">
        <p14:creationId xmlns:p14="http://schemas.microsoft.com/office/powerpoint/2010/main" val="1299736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C9CC3-5E1C-54D7-2E5C-389A99056A73}"/>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A244DEDD-26B8-DF87-A81C-3EC7C21F389A}"/>
              </a:ext>
            </a:extLst>
          </p:cNvPr>
          <p:cNvSpPr>
            <a:spLocks noGrp="1"/>
          </p:cNvSpPr>
          <p:nvPr>
            <p:ph type="body" sz="quarter" idx="10"/>
          </p:nvPr>
        </p:nvSpPr>
        <p:spPr>
          <a:xfrm>
            <a:off x="875730" y="3032002"/>
            <a:ext cx="10440537" cy="1373701"/>
          </a:xfrm>
        </p:spPr>
        <p:txBody>
          <a:bodyPr/>
          <a:lstStyle/>
          <a:p>
            <a:r>
              <a:rPr lang="en-US">
                <a:latin typeface="Aptos"/>
              </a:rPr>
              <a:t>Policy Updates </a:t>
            </a:r>
            <a:br>
              <a:rPr lang="en-US">
                <a:latin typeface="Aptos"/>
              </a:rPr>
            </a:br>
            <a:endParaRPr lang="en-US">
              <a:latin typeface="+mn-lt"/>
            </a:endParaRPr>
          </a:p>
        </p:txBody>
      </p:sp>
      <p:sp>
        <p:nvSpPr>
          <p:cNvPr id="6" name="Text Placeholder 5">
            <a:extLst>
              <a:ext uri="{FF2B5EF4-FFF2-40B4-BE49-F238E27FC236}">
                <a16:creationId xmlns:a16="http://schemas.microsoft.com/office/drawing/2014/main" id="{C0EAD975-8027-52E4-AFCF-5AE5EFF6161A}"/>
              </a:ext>
            </a:extLst>
          </p:cNvPr>
          <p:cNvSpPr>
            <a:spLocks noGrp="1"/>
          </p:cNvSpPr>
          <p:nvPr>
            <p:ph type="body" sz="quarter" idx="11"/>
          </p:nvPr>
        </p:nvSpPr>
        <p:spPr/>
        <p:txBody>
          <a:bodyPr vert="horz" lIns="91440" tIns="45720" rIns="91440" bIns="45720" rtlCol="0" anchor="t">
            <a:normAutofit/>
          </a:bodyPr>
          <a:lstStyle/>
          <a:p>
            <a:r>
              <a:rPr lang="en-US">
                <a:latin typeface="+mn-lt"/>
                <a:cs typeface="Arial"/>
              </a:rPr>
              <a:t>December 2025</a:t>
            </a:r>
          </a:p>
        </p:txBody>
      </p:sp>
      <p:pic>
        <p:nvPicPr>
          <p:cNvPr id="2" name="Picture 1">
            <a:extLst>
              <a:ext uri="{FF2B5EF4-FFF2-40B4-BE49-F238E27FC236}">
                <a16:creationId xmlns:a16="http://schemas.microsoft.com/office/drawing/2014/main" id="{BCA89669-2F47-87B3-0694-94403129E07B}"/>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 Placeholder 4">
            <a:extLst>
              <a:ext uri="{FF2B5EF4-FFF2-40B4-BE49-F238E27FC236}">
                <a16:creationId xmlns:a16="http://schemas.microsoft.com/office/drawing/2014/main" id="{75F8E294-62DA-07A3-1C64-69F5F7E63DE9}"/>
              </a:ext>
            </a:extLst>
          </p:cNvPr>
          <p:cNvSpPr txBox="1">
            <a:spLocks/>
          </p:cNvSpPr>
          <p:nvPr/>
        </p:nvSpPr>
        <p:spPr>
          <a:xfrm>
            <a:off x="1028130" y="3184402"/>
            <a:ext cx="10440537" cy="137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Aptos"/>
              </a:rPr>
              <a:t>November 2025 Policy Updates </a:t>
            </a:r>
            <a:br>
              <a:rPr lang="en-US">
                <a:latin typeface="Aptos"/>
              </a:rPr>
            </a:br>
            <a:endParaRPr lang="en-US">
              <a:latin typeface="+mn-lt"/>
            </a:endParaRPr>
          </a:p>
        </p:txBody>
      </p:sp>
      <p:sp>
        <p:nvSpPr>
          <p:cNvPr id="8" name="Text Placeholder 5">
            <a:extLst>
              <a:ext uri="{FF2B5EF4-FFF2-40B4-BE49-F238E27FC236}">
                <a16:creationId xmlns:a16="http://schemas.microsoft.com/office/drawing/2014/main" id="{9EB0A3BC-412E-D96A-FB48-E953B8549A25}"/>
              </a:ext>
            </a:extLst>
          </p:cNvPr>
          <p:cNvSpPr txBox="1">
            <a:spLocks/>
          </p:cNvSpPr>
          <p:nvPr/>
        </p:nvSpPr>
        <p:spPr>
          <a:xfrm>
            <a:off x="3849687" y="4184680"/>
            <a:ext cx="4797425" cy="746846"/>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3000" b="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latin typeface="+mn-lt"/>
              <a:cs typeface="Arial"/>
            </a:endParaRPr>
          </a:p>
        </p:txBody>
      </p:sp>
    </p:spTree>
    <p:extLst>
      <p:ext uri="{BB962C8B-B14F-4D97-AF65-F5344CB8AC3E}">
        <p14:creationId xmlns:p14="http://schemas.microsoft.com/office/powerpoint/2010/main" val="2019614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A9A51-4ED7-5DDB-25B4-15AD889066B8}"/>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5F256C3-92BA-5EE5-3588-3EB4D1A14A01}"/>
              </a:ext>
            </a:extLst>
          </p:cNvPr>
          <p:cNvGraphicFramePr>
            <a:graphicFrameLocks noChangeAspect="1"/>
          </p:cNvGraphicFramePr>
          <p:nvPr>
            <p:custDataLst>
              <p:tags r:id="rId1"/>
            </p:custDataLst>
          </p:nvPr>
        </p:nvGraphicFramePr>
        <p:xfrm>
          <a:off x="1525589"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9" name="think-cell data - do not delete" hidden="1">
                        <a:extLst>
                          <a:ext uri="{FF2B5EF4-FFF2-40B4-BE49-F238E27FC236}">
                            <a16:creationId xmlns:a16="http://schemas.microsoft.com/office/drawing/2014/main" id="{D5F256C3-92BA-5EE5-3588-3EB4D1A14A01}"/>
                          </a:ext>
                        </a:extLst>
                      </p:cNvPr>
                      <p:cNvPicPr/>
                      <p:nvPr/>
                    </p:nvPicPr>
                    <p:blipFill>
                      <a:blip r:embed="rId5"/>
                      <a:stretch>
                        <a:fillRect/>
                      </a:stretch>
                    </p:blipFill>
                    <p:spPr>
                      <a:xfrm>
                        <a:off x="1525589" y="1588"/>
                        <a:ext cx="1227" cy="1588"/>
                      </a:xfrm>
                      <a:prstGeom prst="rect">
                        <a:avLst/>
                      </a:prstGeom>
                    </p:spPr>
                  </p:pic>
                </p:oleObj>
              </mc:Fallback>
            </mc:AlternateContent>
          </a:graphicData>
        </a:graphic>
      </p:graphicFrame>
      <p:sp>
        <p:nvSpPr>
          <p:cNvPr id="65" name="TextBox 64">
            <a:extLst>
              <a:ext uri="{FF2B5EF4-FFF2-40B4-BE49-F238E27FC236}">
                <a16:creationId xmlns:a16="http://schemas.microsoft.com/office/drawing/2014/main" id="{5C2ED25C-51E2-0C1B-61C3-DA1D969DF642}"/>
              </a:ext>
            </a:extLst>
          </p:cNvPr>
          <p:cNvSpPr txBox="1"/>
          <p:nvPr/>
        </p:nvSpPr>
        <p:spPr>
          <a:xfrm flipH="1">
            <a:off x="2639868" y="2798436"/>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66" name="TextBox 65">
            <a:extLst>
              <a:ext uri="{FF2B5EF4-FFF2-40B4-BE49-F238E27FC236}">
                <a16:creationId xmlns:a16="http://schemas.microsoft.com/office/drawing/2014/main" id="{FF05D2A1-A33B-F9A4-AAFC-54D1190F67A7}"/>
              </a:ext>
            </a:extLst>
          </p:cNvPr>
          <p:cNvSpPr txBox="1"/>
          <p:nvPr/>
        </p:nvSpPr>
        <p:spPr>
          <a:xfrm flipH="1">
            <a:off x="3257549" y="3784167"/>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67" name="TextBox 66">
            <a:extLst>
              <a:ext uri="{FF2B5EF4-FFF2-40B4-BE49-F238E27FC236}">
                <a16:creationId xmlns:a16="http://schemas.microsoft.com/office/drawing/2014/main" id="{4BCBFB24-768F-A2D6-8709-587F3BF50FED}"/>
              </a:ext>
            </a:extLst>
          </p:cNvPr>
          <p:cNvSpPr txBox="1"/>
          <p:nvPr/>
        </p:nvSpPr>
        <p:spPr>
          <a:xfrm>
            <a:off x="1253646" y="1690781"/>
            <a:ext cx="9489842" cy="4762842"/>
          </a:xfrm>
          <a:prstGeom prst="rect">
            <a:avLst/>
          </a:prstGeom>
          <a:noFill/>
        </p:spPr>
        <p:txBody>
          <a:bodyPr wrap="square" lIns="68580" tIns="34290" rIns="68580" bIns="34290" rtlCol="0" anchor="t">
            <a:spAutoFit/>
          </a:bodyPr>
          <a:lstStyle/>
          <a:p>
            <a:r>
              <a:rPr lang="en-US" sz="2800" b="1" u="sng">
                <a:solidFill>
                  <a:srgbClr val="242424"/>
                </a:solidFill>
                <a:effectLst>
                  <a:outerShdw sx="0" sy="0">
                    <a:srgbClr val="000000"/>
                  </a:outerShdw>
                </a:effectLst>
                <a:latin typeface="Aptos Display"/>
                <a:ea typeface="Calibri"/>
                <a:cs typeface="Calibri"/>
              </a:rPr>
              <a:t>Reminder:</a:t>
            </a:r>
            <a:endParaRPr lang="en-US" sz="2800">
              <a:latin typeface="Aptos Display"/>
            </a:endParaRPr>
          </a:p>
          <a:p>
            <a:r>
              <a:rPr lang="en-US" sz="2800">
                <a:solidFill>
                  <a:srgbClr val="242424"/>
                </a:solidFill>
                <a:effectLst>
                  <a:outerShdw sx="0" sy="0">
                    <a:srgbClr val="000000"/>
                  </a:outerShdw>
                </a:effectLst>
                <a:latin typeface="Aptos Display"/>
                <a:ea typeface="Calibri"/>
                <a:cs typeface="Calibri"/>
              </a:rPr>
              <a:t>Throughout the new online policy manual, all references to policy, guidance and legislation are hyperlinked for improved navigation.</a:t>
            </a:r>
            <a:endParaRPr lang="en-US" sz="2800">
              <a:latin typeface="Aptos Display"/>
            </a:endParaRPr>
          </a:p>
          <a:p>
            <a:endParaRPr lang="en-US" sz="2800">
              <a:latin typeface="Aptos Display"/>
            </a:endParaRPr>
          </a:p>
          <a:p>
            <a:r>
              <a:rPr lang="en-US" sz="2800">
                <a:solidFill>
                  <a:srgbClr val="242424"/>
                </a:solidFill>
                <a:effectLst>
                  <a:outerShdw sx="0" sy="0">
                    <a:srgbClr val="000000"/>
                  </a:outerShdw>
                </a:effectLst>
                <a:latin typeface="Aptos Display"/>
                <a:ea typeface="Calibri"/>
                <a:cs typeface="Calibri"/>
              </a:rPr>
              <a:t>MAP service providers should ensure that access is always available to the online version of this policy manual as it is a required reference material.  There is no requirement to maintain a paper copy of the policy manual at MAP registered sites, If you prefer to do so, please ensure it is the most updated version.</a:t>
            </a:r>
            <a:endParaRPr lang="en-US" sz="2800">
              <a:latin typeface="Aptos Display"/>
            </a:endParaRPr>
          </a:p>
          <a:p>
            <a:endParaRPr lang="en-US" sz="1600">
              <a:effectLst>
                <a:outerShdw sx="0" sy="0">
                  <a:srgbClr val="000000"/>
                </a:outerShdw>
              </a:effectLst>
              <a:latin typeface="Aptos"/>
              <a:ea typeface="Calibri"/>
              <a:cs typeface="Arial"/>
            </a:endParaRPr>
          </a:p>
          <a:p>
            <a:pPr>
              <a:spcAft>
                <a:spcPts val="600"/>
              </a:spcAft>
            </a:pPr>
            <a:endParaRPr lang="en-US" sz="1600">
              <a:effectLst>
                <a:outerShdw sx="0" sy="0">
                  <a:srgbClr val="000000"/>
                </a:outerShdw>
              </a:effectLst>
              <a:latin typeface="Aptos"/>
              <a:ea typeface="Calibri"/>
              <a:cs typeface="Arial"/>
            </a:endParaRPr>
          </a:p>
          <a:p>
            <a:pPr>
              <a:spcAft>
                <a:spcPts val="600"/>
              </a:spcAft>
            </a:pPr>
            <a:endParaRPr lang="en-US" sz="1600" b="1">
              <a:latin typeface="Aptos"/>
              <a:ea typeface="Calibri"/>
              <a:cs typeface="Arial"/>
            </a:endParaRPr>
          </a:p>
        </p:txBody>
      </p:sp>
      <p:sp>
        <p:nvSpPr>
          <p:cNvPr id="68" name="Rectangle 67">
            <a:extLst>
              <a:ext uri="{FF2B5EF4-FFF2-40B4-BE49-F238E27FC236}">
                <a16:creationId xmlns:a16="http://schemas.microsoft.com/office/drawing/2014/main" id="{71B5E658-3FD8-774D-71F2-4389C3F48295}"/>
              </a:ext>
            </a:extLst>
          </p:cNvPr>
          <p:cNvSpPr/>
          <p:nvPr/>
        </p:nvSpPr>
        <p:spPr>
          <a:xfrm>
            <a:off x="945516" y="1512434"/>
            <a:ext cx="10302610" cy="4696038"/>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76" name="TextBox 75">
            <a:extLst>
              <a:ext uri="{FF2B5EF4-FFF2-40B4-BE49-F238E27FC236}">
                <a16:creationId xmlns:a16="http://schemas.microsoft.com/office/drawing/2014/main" id="{D361BAE2-CB14-2B70-FBBD-43AA74936E20}"/>
              </a:ext>
            </a:extLst>
          </p:cNvPr>
          <p:cNvSpPr txBox="1"/>
          <p:nvPr/>
        </p:nvSpPr>
        <p:spPr>
          <a:xfrm flipH="1">
            <a:off x="1835309" y="2801334"/>
            <a:ext cx="60608" cy="52512"/>
          </a:xfrm>
          <a:prstGeom prst="rect">
            <a:avLst/>
          </a:prstGeom>
          <a:noFill/>
        </p:spPr>
        <p:txBody>
          <a:bodyPr wrap="none" lIns="0" tIns="0" rIns="0" bIns="0" rtlCol="0">
            <a:noAutofit/>
          </a:bodyPr>
          <a:lstStyle/>
          <a:p>
            <a:pPr marL="144000" indent="-144000">
              <a:spcAft>
                <a:spcPts val="600"/>
              </a:spcAft>
              <a:buSzPct val="100000"/>
              <a:buFont typeface="Arial"/>
              <a:buChar char="•"/>
            </a:pPr>
            <a:endParaRPr lang="en-US" sz="1200"/>
          </a:p>
        </p:txBody>
      </p:sp>
      <p:sp>
        <p:nvSpPr>
          <p:cNvPr id="15" name="Rectangle: Rounded Corners 14">
            <a:extLst>
              <a:ext uri="{FF2B5EF4-FFF2-40B4-BE49-F238E27FC236}">
                <a16:creationId xmlns:a16="http://schemas.microsoft.com/office/drawing/2014/main" id="{3A006E6B-CB87-F3A5-78A1-ABC435DD8AEE}"/>
              </a:ext>
            </a:extLst>
          </p:cNvPr>
          <p:cNvSpPr/>
          <p:nvPr/>
        </p:nvSpPr>
        <p:spPr>
          <a:xfrm>
            <a:off x="945516" y="426643"/>
            <a:ext cx="9173029" cy="692365"/>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2">
            <a:extLst>
              <a:ext uri="{FF2B5EF4-FFF2-40B4-BE49-F238E27FC236}">
                <a16:creationId xmlns:a16="http://schemas.microsoft.com/office/drawing/2014/main" id="{5319B31C-0620-7F3D-66B8-F4D65270503D}"/>
              </a:ext>
            </a:extLst>
          </p:cNvPr>
          <p:cNvSpPr txBox="1">
            <a:spLocks/>
          </p:cNvSpPr>
          <p:nvPr/>
        </p:nvSpPr>
        <p:spPr>
          <a:xfrm>
            <a:off x="945516" y="86812"/>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mj-lt"/>
              </a:rPr>
              <a:t>  December 2025 MAP Policy Updates and Changes</a:t>
            </a:r>
            <a:endParaRPr lang="en-US">
              <a:solidFill>
                <a:schemeClr val="bg1">
                  <a:lumMod val="95000"/>
                </a:schemeClr>
              </a:solidFill>
            </a:endParaRPr>
          </a:p>
        </p:txBody>
      </p:sp>
    </p:spTree>
    <p:extLst>
      <p:ext uri="{BB962C8B-B14F-4D97-AF65-F5344CB8AC3E}">
        <p14:creationId xmlns:p14="http://schemas.microsoft.com/office/powerpoint/2010/main" val="228759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2569B-5F0B-9A1E-A68F-67B45B58214B}"/>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ACA1995A-1A6B-D3F9-122E-8247134D3D6B}"/>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
        <p:nvSpPr>
          <p:cNvPr id="5" name="Rectangle: Rounded Corners 4">
            <a:extLst>
              <a:ext uri="{FF2B5EF4-FFF2-40B4-BE49-F238E27FC236}">
                <a16:creationId xmlns:a16="http://schemas.microsoft.com/office/drawing/2014/main" id="{DF8F04D5-5514-D3E5-02A2-AB07CDE3B318}"/>
              </a:ext>
            </a:extLst>
          </p:cNvPr>
          <p:cNvSpPr/>
          <p:nvPr/>
        </p:nvSpPr>
        <p:spPr>
          <a:xfrm>
            <a:off x="436638" y="318706"/>
            <a:ext cx="10047917" cy="692365"/>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B917B9F1-474E-F27F-3A19-C26F7C66DFC8}"/>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mj-lt"/>
              </a:rPr>
              <a:t>Updates/Changes within Sections of Manual</a:t>
            </a:r>
          </a:p>
        </p:txBody>
      </p:sp>
      <p:sp>
        <p:nvSpPr>
          <p:cNvPr id="3" name="Rectangle 2">
            <a:extLst>
              <a:ext uri="{FF2B5EF4-FFF2-40B4-BE49-F238E27FC236}">
                <a16:creationId xmlns:a16="http://schemas.microsoft.com/office/drawing/2014/main" id="{05F2EF1F-4CDC-32F5-EB78-ED1E1AECAEC7}"/>
              </a:ext>
            </a:extLst>
          </p:cNvPr>
          <p:cNvSpPr/>
          <p:nvPr/>
        </p:nvSpPr>
        <p:spPr>
          <a:xfrm>
            <a:off x="428681" y="1260643"/>
            <a:ext cx="11402540" cy="5292385"/>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9" name="TextBox 8">
            <a:extLst>
              <a:ext uri="{FF2B5EF4-FFF2-40B4-BE49-F238E27FC236}">
                <a16:creationId xmlns:a16="http://schemas.microsoft.com/office/drawing/2014/main" id="{2837932C-A9C3-FBB8-D2D3-73457B964D6B}"/>
              </a:ext>
            </a:extLst>
          </p:cNvPr>
          <p:cNvSpPr txBox="1"/>
          <p:nvPr/>
        </p:nvSpPr>
        <p:spPr>
          <a:xfrm>
            <a:off x="716933" y="1531755"/>
            <a:ext cx="10596399" cy="5686172"/>
          </a:xfrm>
          <a:prstGeom prst="rect">
            <a:avLst/>
          </a:prstGeom>
          <a:noFill/>
        </p:spPr>
        <p:txBody>
          <a:bodyPr wrap="square" lIns="68580" tIns="34290" rIns="68580" bIns="34290" rtlCol="0" anchor="t">
            <a:spAutoFit/>
          </a:bodyPr>
          <a:lstStyle/>
          <a:p>
            <a:r>
              <a:rPr lang="en-US" b="1" u="sng">
                <a:solidFill>
                  <a:srgbClr val="242424"/>
                </a:solidFill>
                <a:effectLst>
                  <a:outerShdw sx="0" sy="0">
                    <a:srgbClr val="000000"/>
                  </a:outerShdw>
                </a:effectLst>
                <a:latin typeface="Calibri"/>
                <a:ea typeface="Calibri"/>
                <a:cs typeface="Calibri"/>
              </a:rPr>
              <a:t>Acceptable Codes:</a:t>
            </a:r>
            <a:endParaRPr lang="en-US">
              <a:latin typeface="Calibri"/>
              <a:ea typeface="Calibri"/>
              <a:cs typeface="Calibri"/>
            </a:endParaRPr>
          </a:p>
          <a:p>
            <a:r>
              <a:rPr lang="en-US">
                <a:solidFill>
                  <a:srgbClr val="242424"/>
                </a:solidFill>
                <a:effectLst>
                  <a:outerShdw sx="0" sy="0">
                    <a:srgbClr val="000000"/>
                  </a:outerShdw>
                </a:effectLst>
                <a:latin typeface="Calibri"/>
                <a:ea typeface="Calibri"/>
                <a:cs typeface="Calibri"/>
              </a:rPr>
              <a:t>Acceptable code P (Packaged) language expanded so that the code can be used when a licensed staff is teaching an individual to self-administer an injectable medication.</a:t>
            </a:r>
            <a:endParaRPr lang="en-US">
              <a:latin typeface="Calibri"/>
              <a:ea typeface="Calibri"/>
              <a:cs typeface="Calibri"/>
            </a:endParaRPr>
          </a:p>
          <a:p>
            <a:endParaRPr lang="en-US">
              <a:latin typeface="Calibri"/>
              <a:ea typeface="Calibri"/>
              <a:cs typeface="Calibri"/>
            </a:endParaRPr>
          </a:p>
          <a:p>
            <a:r>
              <a:rPr lang="en-US">
                <a:solidFill>
                  <a:srgbClr val="242424"/>
                </a:solidFill>
                <a:effectLst>
                  <a:outerShdw sx="0" sy="0">
                    <a:srgbClr val="000000"/>
                  </a:outerShdw>
                </a:effectLst>
                <a:latin typeface="Calibri"/>
                <a:ea typeface="Calibri"/>
                <a:cs typeface="Calibri"/>
              </a:rPr>
              <a:t>Acceptable code MNA (Medication Not Administered) to replace a circled set of initials for a medication not administered.</a:t>
            </a:r>
          </a:p>
          <a:p>
            <a:endParaRPr lang="en-US">
              <a:solidFill>
                <a:srgbClr val="242424"/>
              </a:solidFill>
              <a:effectLst>
                <a:outerShdw sx="0" sy="0">
                  <a:srgbClr val="000000"/>
                </a:outerShdw>
              </a:effectLst>
              <a:latin typeface="Calibri"/>
              <a:ea typeface="Calibri"/>
              <a:cs typeface="Calibri"/>
            </a:endParaRPr>
          </a:p>
          <a:p>
            <a:r>
              <a:rPr lang="en-US" b="1" u="sng">
                <a:solidFill>
                  <a:srgbClr val="242424"/>
                </a:solidFill>
                <a:effectLst>
                  <a:outerShdw sx="0" sy="0">
                    <a:srgbClr val="000000"/>
                  </a:outerShdw>
                </a:effectLst>
                <a:latin typeface="Calibri"/>
                <a:ea typeface="+mn-lt"/>
                <a:cs typeface="+mn-lt"/>
              </a:rPr>
              <a:t>Section 4:</a:t>
            </a:r>
            <a:endParaRPr lang="en-US" b="1" u="sng">
              <a:latin typeface="Calibri"/>
              <a:ea typeface="Calibri"/>
              <a:cs typeface="Calibri"/>
            </a:endParaRPr>
          </a:p>
          <a:p>
            <a:r>
              <a:rPr lang="en-US">
                <a:solidFill>
                  <a:srgbClr val="242424"/>
                </a:solidFill>
                <a:effectLst>
                  <a:outerShdw sx="0" sy="0">
                    <a:srgbClr val="000000"/>
                  </a:outerShdw>
                </a:effectLst>
                <a:latin typeface="Calibri"/>
                <a:ea typeface="+mn-lt"/>
                <a:cs typeface="+mn-lt"/>
              </a:rPr>
              <a:t>Policy 04-1 reformatted and language edited removing the requirement that the TTT program must be completed in 3 months, allowing the state agencies the ability to determine when the program must be completed.</a:t>
            </a:r>
            <a:endParaRPr lang="en-US">
              <a:latin typeface="Calibri"/>
              <a:ea typeface="Calibri"/>
              <a:cs typeface="Calibri"/>
            </a:endParaRPr>
          </a:p>
          <a:p>
            <a:endParaRPr lang="en-US">
              <a:solidFill>
                <a:srgbClr val="000000"/>
              </a:solidFill>
              <a:latin typeface="Calibri"/>
              <a:ea typeface="Calibri"/>
              <a:cs typeface="Calibri"/>
            </a:endParaRPr>
          </a:p>
          <a:p>
            <a:r>
              <a:rPr lang="en-US" b="1" u="sng">
                <a:solidFill>
                  <a:srgbClr val="242424"/>
                </a:solidFill>
                <a:effectLst>
                  <a:outerShdw sx="0" sy="0">
                    <a:srgbClr val="000000"/>
                  </a:outerShdw>
                </a:effectLst>
                <a:latin typeface="Calibri"/>
                <a:ea typeface="Calibri"/>
                <a:cs typeface="Calibri"/>
              </a:rPr>
              <a:t>Section 5:</a:t>
            </a:r>
            <a:endParaRPr lang="en-US">
              <a:latin typeface="Calibri"/>
              <a:ea typeface="Calibri"/>
              <a:cs typeface="Calibri"/>
            </a:endParaRPr>
          </a:p>
          <a:p>
            <a:r>
              <a:rPr lang="en-US">
                <a:solidFill>
                  <a:srgbClr val="242424"/>
                </a:solidFill>
                <a:effectLst>
                  <a:outerShdw sx="0" sy="0">
                    <a:srgbClr val="000000"/>
                  </a:outerShdw>
                </a:effectLst>
                <a:latin typeface="Calibri"/>
                <a:ea typeface="Calibri"/>
                <a:cs typeface="Calibri"/>
              </a:rPr>
              <a:t>Language added requiring a “refresher” training prior to recertification testing. </a:t>
            </a:r>
            <a:r>
              <a:rPr lang="en-US">
                <a:solidFill>
                  <a:srgbClr val="242424"/>
                </a:solidFill>
                <a:effectLst>
                  <a:outerShdw sx="0" sy="0">
                    <a:srgbClr val="000000"/>
                  </a:outerShdw>
                </a:effectLst>
                <a:latin typeface="Calibri"/>
                <a:ea typeface="+mn-lt"/>
                <a:cs typeface="+mn-lt"/>
              </a:rPr>
              <a:t>The requirement for refresher training will be implemented starting 5/1/26 (i.e., will be a required field to be completed in TMU). The recertification form and recertification evaluation guide were updated to reflect the requirement of recertification training.</a:t>
            </a:r>
            <a:endParaRPr lang="en-US">
              <a:latin typeface="Calibri"/>
              <a:ea typeface="Calibri"/>
              <a:cs typeface="Calibri"/>
            </a:endParaRPr>
          </a:p>
          <a:p>
            <a:endParaRPr lang="en-US" u="sng">
              <a:solidFill>
                <a:srgbClr val="242424"/>
              </a:solidFill>
              <a:effectLst>
                <a:outerShdw sx="0" sy="0">
                  <a:srgbClr val="000000"/>
                </a:outerShdw>
              </a:effectLst>
              <a:latin typeface="Calibri"/>
              <a:ea typeface="Calibri"/>
              <a:cs typeface="Calibri"/>
            </a:endParaRPr>
          </a:p>
          <a:p>
            <a:pPr>
              <a:spcAft>
                <a:spcPts val="600"/>
              </a:spcAft>
            </a:pPr>
            <a:endParaRPr lang="en-US">
              <a:effectLst>
                <a:outerShdw sx="0" sy="0">
                  <a:srgbClr val="000000"/>
                </a:outerShdw>
              </a:effectLst>
              <a:latin typeface="Calibri"/>
              <a:ea typeface="Calibri"/>
              <a:cs typeface="Arial"/>
            </a:endParaRPr>
          </a:p>
          <a:p>
            <a:pPr>
              <a:spcAft>
                <a:spcPts val="600"/>
              </a:spcAft>
            </a:pPr>
            <a:endParaRPr lang="en-US" b="1">
              <a:latin typeface="Calibri"/>
              <a:ea typeface="Calibri"/>
              <a:cs typeface="Arial"/>
            </a:endParaRPr>
          </a:p>
        </p:txBody>
      </p:sp>
    </p:spTree>
    <p:extLst>
      <p:ext uri="{BB962C8B-B14F-4D97-AF65-F5344CB8AC3E}">
        <p14:creationId xmlns:p14="http://schemas.microsoft.com/office/powerpoint/2010/main" val="29570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extBox 2">
            <a:extLst>
              <a:ext uri="{FF2B5EF4-FFF2-40B4-BE49-F238E27FC236}">
                <a16:creationId xmlns:a16="http://schemas.microsoft.com/office/drawing/2014/main" id="{4A2E5290-BDCD-F101-49C9-8C9BDED1D304}"/>
              </a:ext>
            </a:extLst>
          </p:cNvPr>
          <p:cNvGraphicFramePr/>
          <p:nvPr>
            <p:extLst>
              <p:ext uri="{D42A27DB-BD31-4B8C-83A1-F6EECF244321}">
                <p14:modId xmlns:p14="http://schemas.microsoft.com/office/powerpoint/2010/main" val="1853152255"/>
              </p:ext>
            </p:extLst>
          </p:nvPr>
        </p:nvGraphicFramePr>
        <p:xfrm>
          <a:off x="1154097" y="1376040"/>
          <a:ext cx="8788893" cy="4939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9" name="Title 1">
            <a:extLst>
              <a:ext uri="{FF2B5EF4-FFF2-40B4-BE49-F238E27FC236}">
                <a16:creationId xmlns:a16="http://schemas.microsoft.com/office/drawing/2014/main" id="{5DD18AFF-7FB5-7A70-57F1-C6DD70EE3A3B}"/>
              </a:ext>
            </a:extLst>
          </p:cNvPr>
          <p:cNvSpPr>
            <a:spLocks noGrp="1"/>
          </p:cNvSpPr>
          <p:nvPr>
            <p:ph type="title"/>
          </p:nvPr>
        </p:nvSpPr>
        <p:spPr>
          <a:xfrm>
            <a:off x="522602" y="542146"/>
            <a:ext cx="10372725" cy="547688"/>
          </a:xfrm>
        </p:spPr>
        <p:txBody>
          <a:bodyPr>
            <a:normAutofit fontScale="90000"/>
          </a:bodyPr>
          <a:lstStyle/>
          <a:p>
            <a:r>
              <a:rPr lang="en-US" sz="4000" b="1" dirty="0">
                <a:solidFill>
                  <a:schemeClr val="accent1">
                    <a:lumMod val="49000"/>
                  </a:schemeClr>
                </a:solidFill>
                <a:latin typeface="Aptos"/>
                <a:ea typeface="+mj-lt"/>
                <a:cs typeface="Arial"/>
              </a:rPr>
              <a:t>Agenda, December 11th, 2025.</a:t>
            </a:r>
            <a:endParaRPr lang="en-US" sz="4000" dirty="0">
              <a:solidFill>
                <a:schemeClr val="accent1">
                  <a:lumMod val="49000"/>
                </a:schemeClr>
              </a:solidFill>
              <a:latin typeface="Aptos"/>
              <a:ea typeface="+mj-lt"/>
              <a:cs typeface="Arial"/>
            </a:endParaRPr>
          </a:p>
        </p:txBody>
      </p:sp>
    </p:spTree>
    <p:extLst>
      <p:ext uri="{BB962C8B-B14F-4D97-AF65-F5344CB8AC3E}">
        <p14:creationId xmlns:p14="http://schemas.microsoft.com/office/powerpoint/2010/main" val="4051666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78910-B648-CCC2-D4D4-AF501FDFCDD7}"/>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20F3248F-6D66-70B0-0592-75CDDD80FF4F}"/>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
        <p:nvSpPr>
          <p:cNvPr id="5" name="Rectangle: Rounded Corners 4">
            <a:extLst>
              <a:ext uri="{FF2B5EF4-FFF2-40B4-BE49-F238E27FC236}">
                <a16:creationId xmlns:a16="http://schemas.microsoft.com/office/drawing/2014/main" id="{8ADC6129-10A2-370F-9016-96BE0E13FB09}"/>
              </a:ext>
            </a:extLst>
          </p:cNvPr>
          <p:cNvSpPr/>
          <p:nvPr/>
        </p:nvSpPr>
        <p:spPr>
          <a:xfrm>
            <a:off x="898796" y="352404"/>
            <a:ext cx="10047917" cy="692365"/>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92E41BC8-0E37-9D61-5F53-96FC21E74407}"/>
              </a:ext>
            </a:extLst>
          </p:cNvPr>
          <p:cNvSpPr txBox="1">
            <a:spLocks/>
          </p:cNvSpPr>
          <p:nvPr/>
        </p:nvSpPr>
        <p:spPr>
          <a:xfrm>
            <a:off x="945516" y="83918"/>
            <a:ext cx="969264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3200" b="1">
                <a:solidFill>
                  <a:schemeClr val="bg1">
                    <a:lumMod val="95000"/>
                  </a:schemeClr>
                </a:solidFill>
                <a:ea typeface="+mj-lt"/>
                <a:cs typeface="+mj-lt"/>
              </a:rPr>
              <a:t>Updates/Changes within Sections of Manual</a:t>
            </a:r>
          </a:p>
        </p:txBody>
      </p:sp>
      <p:sp>
        <p:nvSpPr>
          <p:cNvPr id="3" name="Rectangle 2">
            <a:extLst>
              <a:ext uri="{FF2B5EF4-FFF2-40B4-BE49-F238E27FC236}">
                <a16:creationId xmlns:a16="http://schemas.microsoft.com/office/drawing/2014/main" id="{34407E7B-7C8E-7671-CF0C-80A8D7C22DF6}"/>
              </a:ext>
            </a:extLst>
          </p:cNvPr>
          <p:cNvSpPr/>
          <p:nvPr/>
        </p:nvSpPr>
        <p:spPr>
          <a:xfrm>
            <a:off x="945516" y="1427768"/>
            <a:ext cx="10302610" cy="5006481"/>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p>
        </p:txBody>
      </p:sp>
      <p:sp>
        <p:nvSpPr>
          <p:cNvPr id="9" name="TextBox 8">
            <a:extLst>
              <a:ext uri="{FF2B5EF4-FFF2-40B4-BE49-F238E27FC236}">
                <a16:creationId xmlns:a16="http://schemas.microsoft.com/office/drawing/2014/main" id="{E925ACB7-CDDD-161F-979C-969325922F84}"/>
              </a:ext>
            </a:extLst>
          </p:cNvPr>
          <p:cNvSpPr txBox="1"/>
          <p:nvPr/>
        </p:nvSpPr>
        <p:spPr>
          <a:xfrm>
            <a:off x="1253646" y="1690781"/>
            <a:ext cx="9489842" cy="5593839"/>
          </a:xfrm>
          <a:prstGeom prst="rect">
            <a:avLst/>
          </a:prstGeom>
          <a:noFill/>
        </p:spPr>
        <p:txBody>
          <a:bodyPr wrap="square" lIns="68580" tIns="34290" rIns="68580" bIns="34290" rtlCol="0" anchor="t">
            <a:spAutoFit/>
          </a:bodyPr>
          <a:lstStyle/>
          <a:p>
            <a:r>
              <a:rPr lang="en-US" sz="2400" b="1" u="sng">
                <a:solidFill>
                  <a:srgbClr val="242424"/>
                </a:solidFill>
                <a:effectLst>
                  <a:outerShdw sx="0" sy="0">
                    <a:srgbClr val="000000"/>
                  </a:outerShdw>
                </a:effectLst>
                <a:latin typeface="Calibri"/>
                <a:ea typeface="Calibri"/>
                <a:cs typeface="Calibri"/>
              </a:rPr>
              <a:t>Section 11:</a:t>
            </a:r>
            <a:endParaRPr lang="en-US" sz="2400">
              <a:latin typeface="Calibri"/>
              <a:ea typeface="Calibri"/>
              <a:cs typeface="Calibri"/>
            </a:endParaRPr>
          </a:p>
          <a:p>
            <a:r>
              <a:rPr lang="en-US" sz="2400">
                <a:solidFill>
                  <a:srgbClr val="242424"/>
                </a:solidFill>
                <a:effectLst>
                  <a:outerShdw sx="0" sy="0">
                    <a:srgbClr val="000000"/>
                  </a:outerShdw>
                </a:effectLst>
                <a:ea typeface="+mn-lt"/>
                <a:cs typeface="+mn-lt"/>
              </a:rPr>
              <a:t>Language edited to include that a stop date is only required to be completed on the medication administration record for time-limited medication orders. Language edited to reflect the use of acceptable code MNA instead of circled initials on the medication administration record.</a:t>
            </a:r>
            <a:endParaRPr lang="en-US" sz="2400">
              <a:ea typeface="Calibri"/>
              <a:cs typeface="Calibri"/>
            </a:endParaRPr>
          </a:p>
          <a:p>
            <a:endParaRPr lang="en-US" sz="2400">
              <a:ea typeface="Calibri"/>
              <a:cs typeface="Calibri"/>
            </a:endParaRPr>
          </a:p>
          <a:p>
            <a:r>
              <a:rPr lang="en-US" sz="2400" b="1" u="sng">
                <a:solidFill>
                  <a:srgbClr val="242424"/>
                </a:solidFill>
                <a:effectLst>
                  <a:outerShdw sx="0" sy="0">
                    <a:srgbClr val="000000"/>
                  </a:outerShdw>
                </a:effectLst>
                <a:latin typeface="Calibri"/>
                <a:ea typeface="Calibri"/>
                <a:cs typeface="Calibri"/>
              </a:rPr>
              <a:t>Section 18:</a:t>
            </a:r>
            <a:endParaRPr lang="en-US" sz="2400">
              <a:latin typeface="Calibri"/>
              <a:ea typeface="Calibri"/>
              <a:cs typeface="Calibri"/>
            </a:endParaRPr>
          </a:p>
          <a:p>
            <a:r>
              <a:rPr lang="en-US" sz="2400">
                <a:solidFill>
                  <a:srgbClr val="242424"/>
                </a:solidFill>
                <a:effectLst>
                  <a:outerShdw sx="0" sy="0">
                    <a:srgbClr val="000000"/>
                  </a:outerShdw>
                </a:effectLst>
                <a:ea typeface="+mn-lt"/>
                <a:cs typeface="+mn-lt"/>
              </a:rPr>
              <a:t>November 17, 2025:  Language edited allowing trained MAP certified staff to conduct blood glucose monitoring for individuals receiving other than just “oral” medication.</a:t>
            </a:r>
            <a:endParaRPr lang="en-US" sz="2400">
              <a:ea typeface="Calibri"/>
              <a:cs typeface="Calibri"/>
            </a:endParaRPr>
          </a:p>
          <a:p>
            <a:br>
              <a:rPr lang="en-US"/>
            </a:br>
            <a:endParaRPr lang="en-US" sz="2400">
              <a:ea typeface="Calibri"/>
              <a:cs typeface="Calibri"/>
            </a:endParaRPr>
          </a:p>
          <a:p>
            <a:endParaRPr lang="en-US" sz="2400" u="sng">
              <a:solidFill>
                <a:srgbClr val="242424"/>
              </a:solidFill>
              <a:effectLst>
                <a:outerShdw sx="0" sy="0">
                  <a:srgbClr val="000000"/>
                </a:outerShdw>
              </a:effectLst>
              <a:latin typeface="Calibri"/>
              <a:ea typeface="Calibri"/>
              <a:cs typeface="Calibri"/>
            </a:endParaRPr>
          </a:p>
          <a:p>
            <a:pPr>
              <a:spcAft>
                <a:spcPts val="600"/>
              </a:spcAft>
            </a:pPr>
            <a:endParaRPr lang="en-US" sz="2400">
              <a:effectLst>
                <a:outerShdw sx="0" sy="0">
                  <a:srgbClr val="000000"/>
                </a:outerShdw>
              </a:effectLst>
              <a:latin typeface="Calibri"/>
              <a:ea typeface="Calibri"/>
              <a:cs typeface="Arial"/>
            </a:endParaRPr>
          </a:p>
          <a:p>
            <a:pPr>
              <a:spcAft>
                <a:spcPts val="600"/>
              </a:spcAft>
            </a:pPr>
            <a:endParaRPr lang="en-US" sz="2400" b="1">
              <a:latin typeface="Calibri"/>
              <a:ea typeface="Calibri"/>
              <a:cs typeface="Arial"/>
            </a:endParaRPr>
          </a:p>
        </p:txBody>
      </p:sp>
    </p:spTree>
    <p:extLst>
      <p:ext uri="{BB962C8B-B14F-4D97-AF65-F5344CB8AC3E}">
        <p14:creationId xmlns:p14="http://schemas.microsoft.com/office/powerpoint/2010/main" val="2178608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C9CC3-5E1C-54D7-2E5C-389A99056A73}"/>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A244DEDD-26B8-DF87-A81C-3EC7C21F389A}"/>
              </a:ext>
            </a:extLst>
          </p:cNvPr>
          <p:cNvSpPr>
            <a:spLocks noGrp="1"/>
          </p:cNvSpPr>
          <p:nvPr>
            <p:ph type="body" sz="quarter" idx="10"/>
          </p:nvPr>
        </p:nvSpPr>
        <p:spPr>
          <a:xfrm>
            <a:off x="875730" y="3032002"/>
            <a:ext cx="10440537" cy="1373701"/>
          </a:xfrm>
        </p:spPr>
        <p:txBody>
          <a:bodyPr/>
          <a:lstStyle/>
          <a:p>
            <a:r>
              <a:rPr lang="en-US">
                <a:latin typeface="Aptos"/>
              </a:rPr>
              <a:t>Policy Updates </a:t>
            </a:r>
            <a:br>
              <a:rPr lang="en-US">
                <a:latin typeface="Aptos"/>
              </a:rPr>
            </a:br>
            <a:endParaRPr lang="en-US">
              <a:latin typeface="+mn-lt"/>
            </a:endParaRPr>
          </a:p>
        </p:txBody>
      </p:sp>
      <p:sp>
        <p:nvSpPr>
          <p:cNvPr id="6" name="Text Placeholder 5">
            <a:extLst>
              <a:ext uri="{FF2B5EF4-FFF2-40B4-BE49-F238E27FC236}">
                <a16:creationId xmlns:a16="http://schemas.microsoft.com/office/drawing/2014/main" id="{C0EAD975-8027-52E4-AFCF-5AE5EFF6161A}"/>
              </a:ext>
            </a:extLst>
          </p:cNvPr>
          <p:cNvSpPr>
            <a:spLocks noGrp="1"/>
          </p:cNvSpPr>
          <p:nvPr>
            <p:ph type="body" sz="quarter" idx="11"/>
          </p:nvPr>
        </p:nvSpPr>
        <p:spPr/>
        <p:txBody>
          <a:bodyPr vert="horz" lIns="91440" tIns="45720" rIns="91440" bIns="45720" rtlCol="0" anchor="t">
            <a:normAutofit/>
          </a:bodyPr>
          <a:lstStyle/>
          <a:p>
            <a:r>
              <a:rPr lang="en-US">
                <a:latin typeface="+mn-lt"/>
                <a:cs typeface="Arial"/>
              </a:rPr>
              <a:t>December 2025</a:t>
            </a:r>
          </a:p>
        </p:txBody>
      </p:sp>
      <p:pic>
        <p:nvPicPr>
          <p:cNvPr id="2" name="Picture 1">
            <a:extLst>
              <a:ext uri="{FF2B5EF4-FFF2-40B4-BE49-F238E27FC236}">
                <a16:creationId xmlns:a16="http://schemas.microsoft.com/office/drawing/2014/main" id="{BCA89669-2F47-87B3-0694-94403129E07B}"/>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 Placeholder 4">
            <a:extLst>
              <a:ext uri="{FF2B5EF4-FFF2-40B4-BE49-F238E27FC236}">
                <a16:creationId xmlns:a16="http://schemas.microsoft.com/office/drawing/2014/main" id="{75F8E294-62DA-07A3-1C64-69F5F7E63DE9}"/>
              </a:ext>
            </a:extLst>
          </p:cNvPr>
          <p:cNvSpPr txBox="1">
            <a:spLocks/>
          </p:cNvSpPr>
          <p:nvPr/>
        </p:nvSpPr>
        <p:spPr>
          <a:xfrm>
            <a:off x="1028130" y="3184402"/>
            <a:ext cx="10440537" cy="1373701"/>
          </a:xfrm>
          <a:prstGeom prst="rect">
            <a:avLst/>
          </a:prstGeom>
        </p:spPr>
        <p:txBody>
          <a:bodyPr vert="horz" lIns="91440" tIns="45720" rIns="91440" bIns="45720" rtlCol="0" anchor="t">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dirty="0">
                <a:latin typeface="Aptos"/>
                <a:cs typeface="Arial"/>
              </a:rPr>
              <a:t>Sharing documentation during DPH investigations into Hotlines and DIRs</a:t>
            </a:r>
            <a:br>
              <a:rPr lang="en-US" dirty="0">
                <a:latin typeface="Aptos"/>
              </a:rPr>
            </a:br>
            <a:endParaRPr lang="en-US" dirty="0">
              <a:latin typeface="+mn-lt"/>
            </a:endParaRPr>
          </a:p>
        </p:txBody>
      </p:sp>
    </p:spTree>
    <p:extLst>
      <p:ext uri="{BB962C8B-B14F-4D97-AF65-F5344CB8AC3E}">
        <p14:creationId xmlns:p14="http://schemas.microsoft.com/office/powerpoint/2010/main" val="1686408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D71B2-8EDC-FD4E-19C5-387214458C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0A73A3-10A5-DBAA-985E-C32E8535146E}"/>
              </a:ext>
            </a:extLst>
          </p:cNvPr>
          <p:cNvSpPr>
            <a:spLocks noGrp="1"/>
          </p:cNvSpPr>
          <p:nvPr>
            <p:ph type="title"/>
          </p:nvPr>
        </p:nvSpPr>
        <p:spPr>
          <a:xfrm>
            <a:off x="5275707" y="1673352"/>
            <a:ext cx="5568506" cy="4041648"/>
          </a:xfrm>
        </p:spPr>
        <p:txBody>
          <a:bodyPr anchor="ctr">
            <a:normAutofit/>
          </a:bodyPr>
          <a:lstStyle/>
          <a:p>
            <a:r>
              <a:rPr lang="en-US" sz="5400">
                <a:latin typeface="Calibri"/>
                <a:cs typeface="Calibri"/>
              </a:rPr>
              <a:t>Thank you</a:t>
            </a:r>
            <a:br>
              <a:rPr lang="en-US" sz="3200">
                <a:latin typeface="Calibri"/>
                <a:cs typeface="Calibri"/>
              </a:rPr>
            </a:br>
            <a:r>
              <a:rPr lang="en-US" sz="3200">
                <a:latin typeface="Aptos"/>
              </a:rPr>
              <a:t>Additional discussion items or questions?</a:t>
            </a:r>
            <a:br>
              <a:rPr lang="en-US" sz="3200">
                <a:effectLst/>
                <a:latin typeface="Aptos" panose="020B0004020202020204" pitchFamily="34" charset="0"/>
                <a:ea typeface="Times New Roman" panose="02020603050405020304" pitchFamily="18" charset="0"/>
              </a:rPr>
            </a:br>
            <a:br>
              <a:rPr lang="en-US" sz="1800">
                <a:effectLst/>
                <a:latin typeface="Times New Roman" panose="02020603050405020304" pitchFamily="18" charset="0"/>
                <a:ea typeface="Times New Roman" panose="02020603050405020304" pitchFamily="18" charset="0"/>
              </a:rPr>
            </a:br>
            <a:endParaRPr lang="en-US" sz="5400">
              <a:latin typeface="Calibri"/>
              <a:cs typeface="Calibri"/>
            </a:endParaRPr>
          </a:p>
        </p:txBody>
      </p:sp>
      <p:pic>
        <p:nvPicPr>
          <p:cNvPr id="5" name="Graphic 4" descr="Two speech bubbles">
            <a:extLst>
              <a:ext uri="{FF2B5EF4-FFF2-40B4-BE49-F238E27FC236}">
                <a16:creationId xmlns:a16="http://schemas.microsoft.com/office/drawing/2014/main" id="{9DFA5478-02E2-36CB-A07A-A80D34742D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543" y="1143000"/>
            <a:ext cx="4572000" cy="4572000"/>
          </a:xfrm>
          <a:prstGeom prst="rect">
            <a:avLst/>
          </a:prstGeom>
        </p:spPr>
      </p:pic>
    </p:spTree>
    <p:extLst>
      <p:ext uri="{BB962C8B-B14F-4D97-AF65-F5344CB8AC3E}">
        <p14:creationId xmlns:p14="http://schemas.microsoft.com/office/powerpoint/2010/main" val="370437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01E82-5AB0-9261-9526-CF0318B557C1}"/>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74E5BA6A-EFEE-D5FB-B5E2-EC206429EF5E}"/>
              </a:ext>
            </a:extLst>
          </p:cNvPr>
          <p:cNvSpPr>
            <a:spLocks noGrp="1"/>
          </p:cNvSpPr>
          <p:nvPr>
            <p:ph type="body" sz="quarter" idx="10"/>
          </p:nvPr>
        </p:nvSpPr>
        <p:spPr>
          <a:xfrm>
            <a:off x="875730" y="3032002"/>
            <a:ext cx="10440537" cy="1373701"/>
          </a:xfrm>
        </p:spPr>
        <p:txBody>
          <a:bodyPr/>
          <a:lstStyle/>
          <a:p>
            <a:r>
              <a:rPr lang="en-US">
                <a:latin typeface="+mn-lt"/>
              </a:rPr>
              <a:t>MAP Testing, Training, &amp; Certification</a:t>
            </a:r>
          </a:p>
        </p:txBody>
      </p:sp>
      <p:sp>
        <p:nvSpPr>
          <p:cNvPr id="6" name="Text Placeholder 5">
            <a:extLst>
              <a:ext uri="{FF2B5EF4-FFF2-40B4-BE49-F238E27FC236}">
                <a16:creationId xmlns:a16="http://schemas.microsoft.com/office/drawing/2014/main" id="{7AF3536B-2A87-3E3C-E2A3-17770DD5E678}"/>
              </a:ext>
            </a:extLst>
          </p:cNvPr>
          <p:cNvSpPr>
            <a:spLocks noGrp="1"/>
          </p:cNvSpPr>
          <p:nvPr>
            <p:ph type="body" sz="quarter" idx="11"/>
          </p:nvPr>
        </p:nvSpPr>
        <p:spPr/>
        <p:txBody>
          <a:bodyPr/>
          <a:lstStyle/>
          <a:p>
            <a:r>
              <a:rPr lang="en-US">
                <a:latin typeface="+mn-lt"/>
              </a:rPr>
              <a:t>August 2025</a:t>
            </a:r>
          </a:p>
        </p:txBody>
      </p:sp>
      <p:pic>
        <p:nvPicPr>
          <p:cNvPr id="2" name="Picture 1">
            <a:extLst>
              <a:ext uri="{FF2B5EF4-FFF2-40B4-BE49-F238E27FC236}">
                <a16:creationId xmlns:a16="http://schemas.microsoft.com/office/drawing/2014/main" id="{3686C4B2-8CF2-CA4F-1823-52BCBFE83ACF}"/>
              </a:ext>
            </a:extLst>
          </p:cNvPr>
          <p:cNvPicPr>
            <a:picLocks noChangeAspect="1"/>
          </p:cNvPicPr>
          <p:nvPr/>
        </p:nvPicPr>
        <p:blipFill>
          <a:blip r:embed="rId2"/>
          <a:stretch>
            <a:fillRect/>
          </a:stretch>
        </p:blipFill>
        <p:spPr>
          <a:xfrm>
            <a:off x="0" y="-217715"/>
            <a:ext cx="12192000" cy="6858000"/>
          </a:xfrm>
          <a:prstGeom prst="rect">
            <a:avLst/>
          </a:prstGeom>
        </p:spPr>
      </p:pic>
      <p:sp>
        <p:nvSpPr>
          <p:cNvPr id="4" name="Text Placeholder 4">
            <a:extLst>
              <a:ext uri="{FF2B5EF4-FFF2-40B4-BE49-F238E27FC236}">
                <a16:creationId xmlns:a16="http://schemas.microsoft.com/office/drawing/2014/main" id="{E061845C-A18E-80BC-4390-5CC16D094736}"/>
              </a:ext>
            </a:extLst>
          </p:cNvPr>
          <p:cNvSpPr txBox="1">
            <a:spLocks/>
          </p:cNvSpPr>
          <p:nvPr/>
        </p:nvSpPr>
        <p:spPr>
          <a:xfrm>
            <a:off x="875730" y="2539611"/>
            <a:ext cx="10440537" cy="2358481"/>
          </a:xfrm>
          <a:prstGeom prst="rect">
            <a:avLst/>
          </a:prstGeom>
        </p:spPr>
        <p:txBody>
          <a:bodyPr vert="horz" lIns="91440" tIns="45720" rIns="91440" bIns="45720" rtlCol="0" anchor="t">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dirty="0">
                <a:latin typeface="+mn-lt"/>
                <a:ea typeface="Calibri"/>
                <a:cs typeface="Arial"/>
              </a:rPr>
              <a:t>An update on our state sponsored </a:t>
            </a:r>
            <a:r>
              <a:rPr lang="en-US" dirty="0" err="1">
                <a:latin typeface="+mn-lt"/>
                <a:ea typeface="Calibri"/>
                <a:cs typeface="Arial"/>
              </a:rPr>
              <a:t>eMAR</a:t>
            </a:r>
            <a:r>
              <a:rPr lang="en-US" dirty="0">
                <a:latin typeface="+mn-lt"/>
                <a:ea typeface="Calibri"/>
                <a:cs typeface="Arial"/>
              </a:rPr>
              <a:t> for MAP service providers</a:t>
            </a:r>
          </a:p>
          <a:p>
            <a:pPr>
              <a:lnSpc>
                <a:spcPct val="120000"/>
              </a:lnSpc>
            </a:pPr>
            <a:r>
              <a:rPr lang="en-US" dirty="0">
                <a:latin typeface="+mn-lt"/>
                <a:ea typeface="Calibri"/>
                <a:cs typeface="Arial"/>
              </a:rPr>
              <a:t>December 2025</a:t>
            </a:r>
            <a:endParaRPr lang="en-US" dirty="0">
              <a:latin typeface="+mn-lt"/>
              <a:ea typeface="Calibri"/>
            </a:endParaRPr>
          </a:p>
        </p:txBody>
      </p:sp>
    </p:spTree>
    <p:extLst>
      <p:ext uri="{BB962C8B-B14F-4D97-AF65-F5344CB8AC3E}">
        <p14:creationId xmlns:p14="http://schemas.microsoft.com/office/powerpoint/2010/main" val="2311528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41C26-56DA-019F-B2FE-3CA6094FC604}"/>
            </a:ext>
          </a:extLst>
        </p:cNvPr>
        <p:cNvGrpSpPr/>
        <p:nvPr/>
      </p:nvGrpSpPr>
      <p:grpSpPr>
        <a:xfrm>
          <a:off x="0" y="0"/>
          <a:ext cx="0" cy="0"/>
          <a:chOff x="0" y="0"/>
          <a:chExt cx="0" cy="0"/>
        </a:xfrm>
      </p:grpSpPr>
      <p:sp>
        <p:nvSpPr>
          <p:cNvPr id="63" name="Title 1">
            <a:extLst>
              <a:ext uri="{FF2B5EF4-FFF2-40B4-BE49-F238E27FC236}">
                <a16:creationId xmlns:a16="http://schemas.microsoft.com/office/drawing/2014/main" id="{09F7D39E-907C-5E37-3A67-65C9A8B7A23B}"/>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graphicFrame>
        <p:nvGraphicFramePr>
          <p:cNvPr id="7" name="Google Shape;382;p10">
            <a:extLst>
              <a:ext uri="{FF2B5EF4-FFF2-40B4-BE49-F238E27FC236}">
                <a16:creationId xmlns:a16="http://schemas.microsoft.com/office/drawing/2014/main" id="{88A959D0-4695-BFB8-7F60-5A335A6E10A2}"/>
              </a:ext>
            </a:extLst>
          </p:cNvPr>
          <p:cNvGraphicFramePr/>
          <p:nvPr>
            <p:extLst>
              <p:ext uri="{D42A27DB-BD31-4B8C-83A1-F6EECF244321}">
                <p14:modId xmlns:p14="http://schemas.microsoft.com/office/powerpoint/2010/main" val="434359897"/>
              </p:ext>
            </p:extLst>
          </p:nvPr>
        </p:nvGraphicFramePr>
        <p:xfrm>
          <a:off x="282006" y="1331659"/>
          <a:ext cx="11627987" cy="5026855"/>
        </p:xfrm>
        <a:graphic>
          <a:graphicData uri="http://schemas.openxmlformats.org/drawingml/2006/table">
            <a:tbl>
              <a:tblPr firstRow="1" firstCol="1" bandRow="1">
                <a:tableStyleId>{B301B821-A1FF-4177-AEE7-76D212191A09}</a:tableStyleId>
              </a:tblPr>
              <a:tblGrid>
                <a:gridCol w="1375474">
                  <a:extLst>
                    <a:ext uri="{9D8B030D-6E8A-4147-A177-3AD203B41FA5}">
                      <a16:colId xmlns:a16="http://schemas.microsoft.com/office/drawing/2014/main" val="20000"/>
                    </a:ext>
                  </a:extLst>
                </a:gridCol>
                <a:gridCol w="10252513">
                  <a:extLst>
                    <a:ext uri="{9D8B030D-6E8A-4147-A177-3AD203B41FA5}">
                      <a16:colId xmlns:a16="http://schemas.microsoft.com/office/drawing/2014/main" val="20001"/>
                    </a:ext>
                  </a:extLst>
                </a:gridCol>
              </a:tblGrid>
              <a:tr h="229940">
                <a:tc>
                  <a:txBody>
                    <a:bodyPr/>
                    <a:lstStyle/>
                    <a:p>
                      <a:pPr marL="0" marR="0" lvl="0" indent="0" algn="ctr" rtl="0">
                        <a:lnSpc>
                          <a:spcPct val="100000"/>
                        </a:lnSpc>
                        <a:spcBef>
                          <a:spcPts val="300"/>
                        </a:spcBef>
                        <a:spcAft>
                          <a:spcPts val="0"/>
                        </a:spcAft>
                        <a:buClr>
                          <a:schemeClr val="lt1"/>
                        </a:buClr>
                        <a:buSzPts val="1200"/>
                        <a:buFont typeface="Noto Sans Symbols"/>
                        <a:buNone/>
                      </a:pPr>
                      <a:endParaRPr lang="en-US" sz="1600" b="1" i="1">
                        <a:solidFill>
                          <a:schemeClr val="lt1"/>
                        </a:solidFill>
                      </a:endParaRPr>
                    </a:p>
                  </a:txBody>
                  <a:tcPr marL="34294" marR="34294" marT="0" marB="0" anchor="ctr"/>
                </a:tc>
                <a:tc>
                  <a:txBody>
                    <a:bodyPr/>
                    <a:lstStyle/>
                    <a:p>
                      <a:pPr marL="0" marR="0" lvl="0" indent="0" algn="ctr" rtl="0">
                        <a:spcBef>
                          <a:spcPts val="300"/>
                        </a:spcBef>
                        <a:spcAft>
                          <a:spcPts val="0"/>
                        </a:spcAft>
                        <a:buClr>
                          <a:schemeClr val="lt1"/>
                        </a:buClr>
                        <a:buSzPts val="1200"/>
                        <a:buFont typeface="Noto Sans Symbols"/>
                        <a:buNone/>
                      </a:pPr>
                      <a:r>
                        <a:rPr lang="en-US" sz="1600" b="1">
                          <a:solidFill>
                            <a:schemeClr val="lt1"/>
                          </a:solidFill>
                        </a:rPr>
                        <a:t>Key Findings</a:t>
                      </a:r>
                      <a:endParaRPr lang="en-US" sz="1600" b="1"/>
                    </a:p>
                  </a:txBody>
                  <a:tcPr marL="34294" marR="34294" marT="0" marB="0" anchor="ctr"/>
                </a:tc>
                <a:extLst>
                  <a:ext uri="{0D108BD9-81ED-4DB2-BD59-A6C34878D82A}">
                    <a16:rowId xmlns:a16="http://schemas.microsoft.com/office/drawing/2014/main" val="10000"/>
                  </a:ext>
                </a:extLst>
              </a:tr>
              <a:tr h="1215402">
                <a:tc>
                  <a:txBody>
                    <a:bodyPr/>
                    <a:lstStyle/>
                    <a:p>
                      <a:pPr marL="0" marR="0" lvl="0" indent="0" algn="l" rtl="0">
                        <a:spcBef>
                          <a:spcPts val="300"/>
                        </a:spcBef>
                        <a:spcAft>
                          <a:spcPts val="0"/>
                        </a:spcAft>
                        <a:buNone/>
                      </a:pPr>
                      <a:r>
                        <a:rPr lang="en-US" sz="1600" b="1" u="none"/>
                        <a:t>Study Findings </a:t>
                      </a:r>
                    </a:p>
                    <a:p>
                      <a:pPr marL="0" marR="0" lvl="0" indent="0" algn="ctr" rtl="0">
                        <a:spcBef>
                          <a:spcPts val="300"/>
                        </a:spcBef>
                        <a:spcAft>
                          <a:spcPts val="0"/>
                        </a:spcAft>
                        <a:buNone/>
                      </a:pPr>
                      <a:endParaRPr lang="en-US" sz="1600" b="1" i="1"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600">
                        <a:solidFill>
                          <a:schemeClr val="tx1"/>
                        </a:solidFill>
                        <a:latin typeface="Aptos"/>
                      </a:endParaRPr>
                    </a:p>
                    <a:p>
                      <a:pPr marL="171450" marR="0" lvl="0" indent="-171450" algn="l">
                        <a:lnSpc>
                          <a:spcPct val="100000"/>
                        </a:lnSpc>
                        <a:spcBef>
                          <a:spcPts val="300"/>
                        </a:spcBef>
                        <a:spcAft>
                          <a:spcPts val="0"/>
                        </a:spcAft>
                        <a:buClr>
                          <a:srgbClr val="000000"/>
                        </a:buClr>
                        <a:buSzPts val="1000"/>
                        <a:buFont typeface="Arial"/>
                        <a:buChar char="•"/>
                      </a:pPr>
                      <a:r>
                        <a:rPr lang="en-US" sz="1600">
                          <a:solidFill>
                            <a:schemeClr val="tx1"/>
                          </a:solidFill>
                          <a:latin typeface="Aptos"/>
                        </a:rPr>
                        <a:t>An independent study by </a:t>
                      </a:r>
                      <a:r>
                        <a:rPr lang="en-US" sz="1600" b="1">
                          <a:solidFill>
                            <a:schemeClr val="tx1"/>
                          </a:solidFill>
                          <a:latin typeface="Aptos"/>
                        </a:rPr>
                        <a:t>Eastern Research Group (ERG) </a:t>
                      </a:r>
                      <a:r>
                        <a:rPr lang="en-US" sz="1600">
                          <a:solidFill>
                            <a:schemeClr val="tx1"/>
                          </a:solidFill>
                          <a:latin typeface="Aptos"/>
                        </a:rPr>
                        <a:t>in 2022 produced 30 modernization recommendations. The </a:t>
                      </a:r>
                      <a:r>
                        <a:rPr lang="en-US" sz="1600" b="1">
                          <a:solidFill>
                            <a:schemeClr val="tx1"/>
                          </a:solidFill>
                          <a:latin typeface="Aptos"/>
                        </a:rPr>
                        <a:t>introduction of a single, state-sponsored </a:t>
                      </a:r>
                      <a:r>
                        <a:rPr lang="en-US" sz="1600" b="1" err="1">
                          <a:solidFill>
                            <a:schemeClr val="tx1"/>
                          </a:solidFill>
                          <a:latin typeface="Aptos"/>
                        </a:rPr>
                        <a:t>eMAR</a:t>
                      </a:r>
                      <a:r>
                        <a:rPr lang="en-US" sz="1600" b="1">
                          <a:solidFill>
                            <a:schemeClr val="tx1"/>
                          </a:solidFill>
                          <a:latin typeface="Aptos"/>
                        </a:rPr>
                        <a:t> system for all MAP providers </a:t>
                      </a:r>
                      <a:r>
                        <a:rPr lang="en-US" sz="1600">
                          <a:solidFill>
                            <a:schemeClr val="tx1"/>
                          </a:solidFill>
                          <a:latin typeface="Aptos"/>
                        </a:rPr>
                        <a:t>was key to the success of these.</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a:buChar char="•"/>
                        <a:tabLst/>
                        <a:defRPr/>
                      </a:pPr>
                      <a:endParaRPr lang="en-US" sz="16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0001"/>
                  </a:ext>
                </a:extLst>
              </a:tr>
              <a:tr h="1018310">
                <a:tc>
                  <a:txBody>
                    <a:bodyPr/>
                    <a:lstStyle/>
                    <a:p>
                      <a:pPr marL="0" marR="0" lvl="0" indent="0" algn="l" rtl="0">
                        <a:spcBef>
                          <a:spcPts val="300"/>
                        </a:spcBef>
                        <a:spcAft>
                          <a:spcPts val="0"/>
                        </a:spcAft>
                        <a:buNone/>
                      </a:pPr>
                      <a:r>
                        <a:rPr lang="en-US" sz="1600" b="1" i="0" u="none" err="1">
                          <a:solidFill>
                            <a:schemeClr val="dk1"/>
                          </a:solidFill>
                          <a:latin typeface="+mn-lt"/>
                        </a:rPr>
                        <a:t>eMAR</a:t>
                      </a:r>
                      <a:r>
                        <a:rPr lang="en-US" sz="1600" b="1" i="0" u="none">
                          <a:solidFill>
                            <a:schemeClr val="dk1"/>
                          </a:solidFill>
                          <a:latin typeface="+mn-lt"/>
                        </a:rPr>
                        <a:t> Impact</a:t>
                      </a: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600" dirty="0">
                        <a:solidFill>
                          <a:schemeClr val="tx1"/>
                        </a:solidFill>
                        <a:latin typeface="Aptos"/>
                      </a:endParaRPr>
                    </a:p>
                    <a:p>
                      <a:pPr marL="171450" marR="0" lvl="0" indent="-171450" algn="l">
                        <a:lnSpc>
                          <a:spcPct val="100000"/>
                        </a:lnSpc>
                        <a:spcBef>
                          <a:spcPts val="300"/>
                        </a:spcBef>
                        <a:spcAft>
                          <a:spcPts val="0"/>
                        </a:spcAft>
                        <a:buClr>
                          <a:srgbClr val="000000"/>
                        </a:buClr>
                        <a:buSzPts val="1000"/>
                        <a:buFont typeface="Arial"/>
                        <a:buChar char="•"/>
                      </a:pPr>
                      <a:r>
                        <a:rPr lang="en-US" sz="1600" dirty="0">
                          <a:solidFill>
                            <a:schemeClr val="tx1"/>
                          </a:solidFill>
                          <a:latin typeface="Aptos"/>
                        </a:rPr>
                        <a:t> A state-sponsored eMAR would provide a </a:t>
                      </a:r>
                      <a:r>
                        <a:rPr lang="en-US" sz="1600" b="1" u="sng" dirty="0">
                          <a:solidFill>
                            <a:schemeClr val="tx1"/>
                          </a:solidFill>
                          <a:latin typeface="Aptos"/>
                        </a:rPr>
                        <a:t>standardized, efficient, and safer </a:t>
                      </a:r>
                      <a:r>
                        <a:rPr lang="en-US" sz="1600" dirty="0">
                          <a:solidFill>
                            <a:schemeClr val="tx1"/>
                          </a:solidFill>
                          <a:latin typeface="Aptos"/>
                        </a:rPr>
                        <a:t>medication administration process.</a:t>
                      </a:r>
                    </a:p>
                    <a:p>
                      <a:pPr marL="0" marR="0" lvl="0" indent="0" algn="l" defTabSz="685800">
                        <a:lnSpc>
                          <a:spcPct val="100000"/>
                        </a:lnSpc>
                        <a:spcBef>
                          <a:spcPts val="300"/>
                        </a:spcBef>
                        <a:spcAft>
                          <a:spcPts val="0"/>
                        </a:spcAft>
                        <a:buClr>
                          <a:srgbClr val="000000"/>
                        </a:buClr>
                        <a:buSzPts val="1000"/>
                        <a:buFont typeface="Arial"/>
                        <a:buNone/>
                        <a:tabLst/>
                        <a:defRPr/>
                      </a:pPr>
                      <a:r>
                        <a:rPr lang="en-US" sz="1600" dirty="0">
                          <a:solidFill>
                            <a:schemeClr val="tx1"/>
                          </a:solidFill>
                          <a:latin typeface="Aptos"/>
                        </a:rPr>
                        <a:t>     </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a:buChar char="•"/>
                        <a:tabLst/>
                        <a:defRPr/>
                      </a:pPr>
                      <a:endParaRPr lang="en-US" sz="1600" b="1" i="0" u="none" strike="noStrike" cap="none" dirty="0">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961523764"/>
                  </a:ext>
                </a:extLst>
              </a:tr>
              <a:tr h="952613">
                <a:tc>
                  <a:txBody>
                    <a:bodyPr/>
                    <a:lstStyle/>
                    <a:p>
                      <a:pPr marL="0" marR="0" lvl="0" indent="0" algn="l" rtl="0">
                        <a:spcBef>
                          <a:spcPts val="300"/>
                        </a:spcBef>
                        <a:spcAft>
                          <a:spcPts val="0"/>
                        </a:spcAft>
                        <a:buNone/>
                      </a:pPr>
                      <a:r>
                        <a:rPr lang="en-US" sz="1600" b="1" u="none" strike="noStrike" noProof="0" err="1"/>
                        <a:t>eMAR</a:t>
                      </a:r>
                      <a:r>
                        <a:rPr lang="en-US" sz="1600" b="1" u="none" strike="noStrike" noProof="0"/>
                        <a:t> Consultation</a:t>
                      </a:r>
                      <a:endParaRPr lang="en-US" sz="1600" b="0" u="none" strike="noStrike" noProof="0"/>
                    </a:p>
                    <a:p>
                      <a:pPr marL="0" marR="0" lvl="0" indent="0" algn="ctr" rtl="0">
                        <a:spcBef>
                          <a:spcPts val="300"/>
                        </a:spcBef>
                        <a:spcAft>
                          <a:spcPts val="0"/>
                        </a:spcAft>
                        <a:buNone/>
                      </a:pPr>
                      <a:endParaRPr lang="en-US" sz="1600" b="1" i="1" u="sng">
                        <a:solidFill>
                          <a:schemeClr val="dk1"/>
                        </a:solidFill>
                        <a:latin typeface="+mn-lt"/>
                      </a:endParaRPr>
                    </a:p>
                  </a:txBody>
                  <a:tcPr marL="34294" marR="34294" marT="0" marB="0" anchor="ctr"/>
                </a:tc>
                <a:tc>
                  <a:txBody>
                    <a:bodyPr/>
                    <a:lstStyle/>
                    <a:p>
                      <a:pPr marL="285750" marR="0" lvl="0" indent="-285750" algn="l">
                        <a:lnSpc>
                          <a:spcPct val="100000"/>
                        </a:lnSpc>
                        <a:spcBef>
                          <a:spcPts val="300"/>
                        </a:spcBef>
                        <a:spcAft>
                          <a:spcPts val="0"/>
                        </a:spcAft>
                        <a:buClr>
                          <a:srgbClr val="000000"/>
                        </a:buClr>
                        <a:buSzPts val="1000"/>
                        <a:buFont typeface="Arial" panose="020B0604020202020204" pitchFamily="34" charset="0"/>
                        <a:buChar char="•"/>
                      </a:pPr>
                      <a:r>
                        <a:rPr lang="en-US" sz="1600" dirty="0">
                          <a:solidFill>
                            <a:schemeClr val="tx1"/>
                          </a:solidFill>
                          <a:latin typeface="Aptos"/>
                        </a:rPr>
                        <a:t>A workgroup was convened in early 2023 and was </a:t>
                      </a:r>
                      <a:r>
                        <a:rPr lang="en-US" sz="1600" b="1" dirty="0">
                          <a:solidFill>
                            <a:schemeClr val="tx1"/>
                          </a:solidFill>
                          <a:latin typeface="Aptos"/>
                        </a:rPr>
                        <a:t>unanimously in support of this recommendation.</a:t>
                      </a:r>
                      <a:r>
                        <a:rPr lang="en-US" sz="1600" b="0" dirty="0">
                          <a:solidFill>
                            <a:schemeClr val="tx1"/>
                          </a:solidFill>
                          <a:latin typeface="Aptos"/>
                        </a:rPr>
                        <a:t> However, they</a:t>
                      </a:r>
                      <a:r>
                        <a:rPr lang="en-US" sz="1600" dirty="0">
                          <a:solidFill>
                            <a:schemeClr val="tx1"/>
                          </a:solidFill>
                          <a:latin typeface="Aptos"/>
                        </a:rPr>
                        <a:t> recognized that successful implementation would require significant state support and funding. The workgroup asked DPH to pursue this with EHS to the extent possible.</a:t>
                      </a:r>
                      <a:endParaRPr lang="en-US" sz="1600" b="0" i="0" u="none" strike="noStrike" cap="none" dirty="0">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3501742051"/>
                  </a:ext>
                </a:extLst>
              </a:tr>
              <a:tr h="1445342">
                <a:tc>
                  <a:txBody>
                    <a:bodyPr/>
                    <a:lstStyle/>
                    <a:p>
                      <a:pPr marL="0" marR="0" lvl="0" indent="0" algn="l" rtl="0">
                        <a:spcBef>
                          <a:spcPts val="300"/>
                        </a:spcBef>
                        <a:spcAft>
                          <a:spcPts val="0"/>
                        </a:spcAft>
                        <a:buNone/>
                      </a:pPr>
                      <a:r>
                        <a:rPr lang="en-US" sz="1600" b="1" i="0" u="none">
                          <a:solidFill>
                            <a:schemeClr val="dk1"/>
                          </a:solidFill>
                          <a:latin typeface="+mn-lt"/>
                        </a:rPr>
                        <a:t>MAP Provider Pilot and Survey</a:t>
                      </a: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pPr>
                      <a:endParaRPr lang="en-US" sz="1600" dirty="0">
                        <a:solidFill>
                          <a:schemeClr val="tx1"/>
                        </a:solidFill>
                        <a:latin typeface="Aptos"/>
                      </a:endParaRPr>
                    </a:p>
                    <a:p>
                      <a:pPr marL="171450" marR="0" lvl="0" indent="-171450" algn="l" defTabSz="685800">
                        <a:lnSpc>
                          <a:spcPct val="100000"/>
                        </a:lnSpc>
                        <a:spcBef>
                          <a:spcPts val="300"/>
                        </a:spcBef>
                        <a:spcAft>
                          <a:spcPts val="0"/>
                        </a:spcAft>
                        <a:buClr>
                          <a:srgbClr val="000000"/>
                        </a:buClr>
                        <a:buSzPts val="1000"/>
                        <a:buFont typeface="Arial" panose="020B0604020202020204" pitchFamily="34" charset="0"/>
                        <a:buChar char="•"/>
                        <a:tabLst/>
                        <a:defRPr/>
                      </a:pPr>
                      <a:r>
                        <a:rPr lang="en-US" sz="1600" dirty="0">
                          <a:solidFill>
                            <a:schemeClr val="tx1"/>
                          </a:solidFill>
                          <a:latin typeface="Aptos"/>
                        </a:rPr>
                        <a:t>A 2023 survey of MAP providers found that </a:t>
                      </a:r>
                      <a:r>
                        <a:rPr lang="en-US" sz="1600" b="1" dirty="0">
                          <a:solidFill>
                            <a:schemeClr val="tx1"/>
                          </a:solidFill>
                          <a:latin typeface="Aptos"/>
                        </a:rPr>
                        <a:t>95% of them would adopt a state-sponsored eMAR </a:t>
                      </a:r>
                      <a:r>
                        <a:rPr lang="en-US" sz="1600" dirty="0">
                          <a:solidFill>
                            <a:schemeClr val="tx1"/>
                          </a:solidFill>
                          <a:latin typeface="Aptos"/>
                        </a:rPr>
                        <a:t>if made available (assuming it was of sufficient quality and could integrate with existing EHR systems).  Alongside this, a pilot for nine providers focused on </a:t>
                      </a:r>
                      <a:r>
                        <a:rPr lang="en-US" sz="1600" b="1" dirty="0">
                          <a:solidFill>
                            <a:schemeClr val="tx1"/>
                          </a:solidFill>
                          <a:latin typeface="Aptos"/>
                        </a:rPr>
                        <a:t>utilizing multi-dose packaging in conjunction with an eMAR system successfully</a:t>
                      </a:r>
                      <a:r>
                        <a:rPr lang="en-US" sz="1600" dirty="0">
                          <a:solidFill>
                            <a:schemeClr val="tx1"/>
                          </a:solidFill>
                          <a:latin typeface="Aptos"/>
                        </a:rPr>
                        <a:t>.</a:t>
                      </a: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tabLst/>
                        <a:defRPr/>
                      </a:pPr>
                      <a:endParaRPr lang="en-US" sz="1600" b="0" i="0" u="none" strike="noStrike" cap="none" dirty="0">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778964329"/>
                  </a:ext>
                </a:extLst>
              </a:tr>
            </a:tbl>
          </a:graphicData>
        </a:graphic>
      </p:graphicFrame>
      <p:sp>
        <p:nvSpPr>
          <p:cNvPr id="8" name="Title 2">
            <a:extLst>
              <a:ext uri="{FF2B5EF4-FFF2-40B4-BE49-F238E27FC236}">
                <a16:creationId xmlns:a16="http://schemas.microsoft.com/office/drawing/2014/main" id="{1FC2B28C-3009-2B81-11D3-CCD3FAFBDBE4}"/>
              </a:ext>
            </a:extLst>
          </p:cNvPr>
          <p:cNvSpPr>
            <a:spLocks noGrp="1"/>
          </p:cNvSpPr>
          <p:nvPr>
            <p:ph type="title"/>
          </p:nvPr>
        </p:nvSpPr>
        <p:spPr>
          <a:xfrm>
            <a:off x="219352" y="-248136"/>
            <a:ext cx="9692640" cy="1325562"/>
          </a:xfrm>
        </p:spPr>
        <p:txBody>
          <a:bodyPr>
            <a:noAutofit/>
          </a:bodyPr>
          <a:lstStyle/>
          <a:p>
            <a:r>
              <a:rPr lang="en-US" sz="3200" b="1" dirty="0">
                <a:latin typeface="Aptos Display" panose="020B0004020202020204" pitchFamily="34" charset="0"/>
                <a:cs typeface="Calibri"/>
              </a:rPr>
              <a:t>The Need for Modernization</a:t>
            </a:r>
          </a:p>
        </p:txBody>
      </p:sp>
      <p:sp>
        <p:nvSpPr>
          <p:cNvPr id="9" name="TextBox 8">
            <a:extLst>
              <a:ext uri="{FF2B5EF4-FFF2-40B4-BE49-F238E27FC236}">
                <a16:creationId xmlns:a16="http://schemas.microsoft.com/office/drawing/2014/main" id="{F3EEAA98-81BA-1FA2-C9A9-A627C23DEC60}"/>
              </a:ext>
            </a:extLst>
          </p:cNvPr>
          <p:cNvSpPr txBox="1"/>
          <p:nvPr/>
        </p:nvSpPr>
        <p:spPr>
          <a:xfrm>
            <a:off x="221508" y="863946"/>
            <a:ext cx="11404650" cy="369332"/>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1800" b="0" u="none" strike="noStrike" kern="1200" cap="none" spc="0" normalizeH="0" baseline="0" noProof="0" dirty="0">
                <a:ln>
                  <a:noFill/>
                </a:ln>
                <a:solidFill>
                  <a:prstClr val="black"/>
                </a:solidFill>
                <a:effectLst/>
                <a:uLnTx/>
                <a:uFillTx/>
                <a:latin typeface="Aptos" panose="020B0004020202020204" pitchFamily="34" charset="0"/>
                <a:ea typeface="+mn-ea"/>
                <a:cs typeface="+mn-cs"/>
              </a:rPr>
              <a:t>2021/22 - </a:t>
            </a:r>
            <a:r>
              <a:rPr lang="en-US" dirty="0">
                <a:solidFill>
                  <a:prstClr val="black"/>
                </a:solidFill>
                <a:latin typeface="Aptos" panose="020B0004020202020204" pitchFamily="34" charset="0"/>
              </a:rPr>
              <a:t>C</a:t>
            </a:r>
            <a:r>
              <a:rPr kumimoji="0" lang="en-US" sz="1800" b="0" u="none" strike="noStrike" kern="1200" cap="none" spc="0" normalizeH="0" baseline="0" noProof="0" dirty="0">
                <a:ln>
                  <a:noFill/>
                </a:ln>
                <a:solidFill>
                  <a:prstClr val="black"/>
                </a:solidFill>
                <a:effectLst/>
                <a:uLnTx/>
                <a:uFillTx/>
                <a:latin typeface="Aptos" panose="020B0004020202020204" pitchFamily="34" charset="0"/>
                <a:ea typeface="+mn-ea"/>
                <a:cs typeface="+mn-cs"/>
              </a:rPr>
              <a:t>hall</a:t>
            </a:r>
            <a:r>
              <a:rPr lang="en-US" dirty="0">
                <a:solidFill>
                  <a:prstClr val="black"/>
                </a:solidFill>
                <a:latin typeface="Aptos" panose="020B0004020202020204" pitchFamily="34" charset="0"/>
              </a:rPr>
              <a:t>e</a:t>
            </a:r>
            <a:r>
              <a:rPr kumimoji="0" lang="en-US" sz="1800" b="0" u="none" strike="noStrike" kern="1200" cap="none" spc="0" normalizeH="0" baseline="0" noProof="0" dirty="0" err="1">
                <a:ln>
                  <a:noFill/>
                </a:ln>
                <a:solidFill>
                  <a:prstClr val="black"/>
                </a:solidFill>
                <a:effectLst/>
                <a:uLnTx/>
                <a:uFillTx/>
                <a:latin typeface="Aptos" panose="020B0004020202020204" pitchFamily="34" charset="0"/>
                <a:ea typeface="+mn-ea"/>
                <a:cs typeface="+mn-cs"/>
              </a:rPr>
              <a:t>nges</a:t>
            </a:r>
            <a:r>
              <a:rPr kumimoji="0" lang="en-US" sz="1800" b="0" u="none" strike="noStrike" kern="1200" cap="none" spc="0" normalizeH="0" baseline="0" noProof="0" dirty="0">
                <a:ln>
                  <a:noFill/>
                </a:ln>
                <a:solidFill>
                  <a:prstClr val="black"/>
                </a:solidFill>
                <a:effectLst/>
                <a:uLnTx/>
                <a:uFillTx/>
                <a:latin typeface="Aptos" panose="020B0004020202020204" pitchFamily="34" charset="0"/>
                <a:ea typeface="+mn-ea"/>
                <a:cs typeface="+mn-cs"/>
              </a:rPr>
              <a:t> exposed in the MAP program by the pandemic accelerated the urgency </a:t>
            </a:r>
            <a:r>
              <a:rPr lang="en-US" dirty="0">
                <a:solidFill>
                  <a:prstClr val="black"/>
                </a:solidFill>
                <a:latin typeface="Aptos" panose="020B0004020202020204" pitchFamily="34" charset="0"/>
              </a:rPr>
              <a:t>for modernization</a:t>
            </a:r>
            <a:r>
              <a:rPr kumimoji="0" lang="en-US" sz="1800" b="0" u="none" strike="noStrike" kern="1200" cap="none" spc="0" normalizeH="0" baseline="0" noProof="0" dirty="0">
                <a:ln>
                  <a:noFill/>
                </a:ln>
                <a:solidFill>
                  <a:prstClr val="black"/>
                </a:solidFill>
                <a:effectLst/>
                <a:uLnTx/>
                <a:uFillTx/>
                <a:latin typeface="Aptos" panose="020B0004020202020204" pitchFamily="34" charset="0"/>
                <a:ea typeface="+mn-ea"/>
                <a:cs typeface="+mn-cs"/>
              </a:rPr>
              <a:t>.</a:t>
            </a:r>
          </a:p>
        </p:txBody>
      </p:sp>
    </p:spTree>
    <p:extLst>
      <p:ext uri="{BB962C8B-B14F-4D97-AF65-F5344CB8AC3E}">
        <p14:creationId xmlns:p14="http://schemas.microsoft.com/office/powerpoint/2010/main" val="1802737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28B11-7C3B-19D8-2C17-EDE5F3255662}"/>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39F07ABC-2963-5C43-3D46-17A1BD3877FC}"/>
              </a:ext>
            </a:extLst>
          </p:cNvPr>
          <p:cNvGrpSpPr/>
          <p:nvPr/>
        </p:nvGrpSpPr>
        <p:grpSpPr>
          <a:xfrm>
            <a:off x="111654" y="1424300"/>
            <a:ext cx="5322259" cy="4942114"/>
            <a:chOff x="152400" y="1491343"/>
            <a:chExt cx="4895481" cy="4603797"/>
          </a:xfrm>
        </p:grpSpPr>
        <p:grpSp>
          <p:nvGrpSpPr>
            <p:cNvPr id="24" name="Group 23">
              <a:extLst>
                <a:ext uri="{FF2B5EF4-FFF2-40B4-BE49-F238E27FC236}">
                  <a16:creationId xmlns:a16="http://schemas.microsoft.com/office/drawing/2014/main" id="{ED3A060F-6633-ED8C-1B91-813BEBBD8EA7}"/>
                </a:ext>
              </a:extLst>
            </p:cNvPr>
            <p:cNvGrpSpPr/>
            <p:nvPr/>
          </p:nvGrpSpPr>
          <p:grpSpPr>
            <a:xfrm>
              <a:off x="152400" y="1491343"/>
              <a:ext cx="4895481" cy="4603797"/>
              <a:chOff x="152400" y="1491343"/>
              <a:chExt cx="4895481" cy="4603797"/>
            </a:xfrm>
          </p:grpSpPr>
          <p:sp>
            <p:nvSpPr>
              <p:cNvPr id="31" name="Arc 30">
                <a:extLst>
                  <a:ext uri="{FF2B5EF4-FFF2-40B4-BE49-F238E27FC236}">
                    <a16:creationId xmlns:a16="http://schemas.microsoft.com/office/drawing/2014/main" id="{1497F382-15CA-C9BA-F704-E6483586CA2C}"/>
                  </a:ext>
                </a:extLst>
              </p:cNvPr>
              <p:cNvSpPr/>
              <p:nvPr/>
            </p:nvSpPr>
            <p:spPr>
              <a:xfrm rot="4813056" flipH="1">
                <a:off x="1288451" y="1491343"/>
                <a:ext cx="2621798" cy="2621797"/>
              </a:xfrm>
              <a:prstGeom prst="arc">
                <a:avLst>
                  <a:gd name="adj1" fmla="val 14169612"/>
                  <a:gd name="adj2" fmla="val 10175489"/>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endParaRPr lang="en-IN" sz="1013">
                  <a:solidFill>
                    <a:srgbClr val="000000"/>
                  </a:solidFill>
                  <a:latin typeface="Calibri" panose="020F0502020204030204"/>
                </a:endParaRPr>
              </a:p>
            </p:txBody>
          </p:sp>
          <p:sp>
            <p:nvSpPr>
              <p:cNvPr id="32" name="Arc 31">
                <a:extLst>
                  <a:ext uri="{FF2B5EF4-FFF2-40B4-BE49-F238E27FC236}">
                    <a16:creationId xmlns:a16="http://schemas.microsoft.com/office/drawing/2014/main" id="{A3F49CE2-924D-49D9-6AA7-FFCF37471A1F}"/>
                  </a:ext>
                </a:extLst>
              </p:cNvPr>
              <p:cNvSpPr/>
              <p:nvPr/>
            </p:nvSpPr>
            <p:spPr>
              <a:xfrm rot="19093056" flipH="1">
                <a:off x="152400" y="3473342"/>
                <a:ext cx="2621797" cy="2621798"/>
              </a:xfrm>
              <a:prstGeom prst="arc">
                <a:avLst>
                  <a:gd name="adj1" fmla="val 14169612"/>
                  <a:gd name="adj2" fmla="val 10137142"/>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endParaRPr lang="en-IN" sz="1013">
                  <a:solidFill>
                    <a:srgbClr val="000000"/>
                  </a:solidFill>
                  <a:latin typeface="Calibri" panose="020F0502020204030204"/>
                </a:endParaRPr>
              </a:p>
            </p:txBody>
          </p:sp>
          <p:sp>
            <p:nvSpPr>
              <p:cNvPr id="33" name="Arc 32">
                <a:extLst>
                  <a:ext uri="{FF2B5EF4-FFF2-40B4-BE49-F238E27FC236}">
                    <a16:creationId xmlns:a16="http://schemas.microsoft.com/office/drawing/2014/main" id="{C762A4A6-E6B3-1768-66B0-0286E6221199}"/>
                  </a:ext>
                </a:extLst>
              </p:cNvPr>
              <p:cNvSpPr/>
              <p:nvPr/>
            </p:nvSpPr>
            <p:spPr>
              <a:xfrm rot="11893056" flipH="1">
                <a:off x="2426085" y="3442648"/>
                <a:ext cx="2621796" cy="2621798"/>
              </a:xfrm>
              <a:prstGeom prst="arc">
                <a:avLst>
                  <a:gd name="adj1" fmla="val 14169612"/>
                  <a:gd name="adj2" fmla="val 10143814"/>
                </a:avLst>
              </a:prstGeom>
              <a:ln w="190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endParaRPr lang="en-IN" sz="1013">
                  <a:solidFill>
                    <a:srgbClr val="000000"/>
                  </a:solidFill>
                  <a:latin typeface="Calibri" panose="020F0502020204030204"/>
                </a:endParaRPr>
              </a:p>
            </p:txBody>
          </p:sp>
          <p:sp>
            <p:nvSpPr>
              <p:cNvPr id="34" name="Oval 33">
                <a:extLst>
                  <a:ext uri="{FF2B5EF4-FFF2-40B4-BE49-F238E27FC236}">
                    <a16:creationId xmlns:a16="http://schemas.microsoft.com/office/drawing/2014/main" id="{7354AC52-4A30-B52C-0FB4-F12B854356C8}"/>
                  </a:ext>
                </a:extLst>
              </p:cNvPr>
              <p:cNvSpPr/>
              <p:nvPr/>
            </p:nvSpPr>
            <p:spPr>
              <a:xfrm>
                <a:off x="2038466" y="3558278"/>
                <a:ext cx="1109530" cy="1109530"/>
              </a:xfrm>
              <a:prstGeom prst="ellipse">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514350">
                  <a:defRPr/>
                </a:pPr>
                <a:endParaRPr lang="en-US" sz="1013">
                  <a:solidFill>
                    <a:srgbClr val="FFFFFF"/>
                  </a:solidFill>
                  <a:latin typeface="Calibri" panose="020F0502020204030204"/>
                </a:endParaRPr>
              </a:p>
            </p:txBody>
          </p:sp>
          <p:sp>
            <p:nvSpPr>
              <p:cNvPr id="35" name="Oval 34">
                <a:extLst>
                  <a:ext uri="{FF2B5EF4-FFF2-40B4-BE49-F238E27FC236}">
                    <a16:creationId xmlns:a16="http://schemas.microsoft.com/office/drawing/2014/main" id="{7B37D113-DC1E-36CA-996E-F425547384F3}"/>
                  </a:ext>
                </a:extLst>
              </p:cNvPr>
              <p:cNvSpPr/>
              <p:nvPr/>
            </p:nvSpPr>
            <p:spPr>
              <a:xfrm>
                <a:off x="2941805" y="4053257"/>
                <a:ext cx="1763180" cy="1629805"/>
              </a:xfrm>
              <a:prstGeom prst="ellipse">
                <a:avLst/>
              </a:prstGeom>
              <a:solidFill>
                <a:schemeClr val="tx2">
                  <a:lumMod val="75000"/>
                  <a:lumOff val="25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514350">
                  <a:defRPr/>
                </a:pPr>
                <a:endParaRPr lang="en-US" sz="1013">
                  <a:solidFill>
                    <a:srgbClr val="FFFFFF"/>
                  </a:solidFill>
                  <a:latin typeface="Calibri" panose="020F0502020204030204"/>
                </a:endParaRPr>
              </a:p>
            </p:txBody>
          </p:sp>
          <p:sp>
            <p:nvSpPr>
              <p:cNvPr id="36" name="Oval 35">
                <a:extLst>
                  <a:ext uri="{FF2B5EF4-FFF2-40B4-BE49-F238E27FC236}">
                    <a16:creationId xmlns:a16="http://schemas.microsoft.com/office/drawing/2014/main" id="{9FECEECA-A8F8-4F80-4F26-2EC65D4B5A5E}"/>
                  </a:ext>
                </a:extLst>
              </p:cNvPr>
              <p:cNvSpPr/>
              <p:nvPr/>
            </p:nvSpPr>
            <p:spPr>
              <a:xfrm>
                <a:off x="1706828" y="1858287"/>
                <a:ext cx="1868808" cy="1629806"/>
              </a:xfrm>
              <a:prstGeom prst="ellipse">
                <a:avLst/>
              </a:prstGeom>
              <a:solidFill>
                <a:schemeClr val="tx2">
                  <a:lumMod val="50000"/>
                  <a:lumOff val="50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514350">
                  <a:defRPr/>
                </a:pPr>
                <a:endParaRPr lang="en-US" sz="1013">
                  <a:solidFill>
                    <a:srgbClr val="FFFFFF"/>
                  </a:solidFill>
                  <a:latin typeface="Calibri" panose="020F0502020204030204"/>
                </a:endParaRPr>
              </a:p>
            </p:txBody>
          </p:sp>
          <p:sp>
            <p:nvSpPr>
              <p:cNvPr id="37" name="Oval 36">
                <a:extLst>
                  <a:ext uri="{FF2B5EF4-FFF2-40B4-BE49-F238E27FC236}">
                    <a16:creationId xmlns:a16="http://schemas.microsoft.com/office/drawing/2014/main" id="{97A697A3-CA97-2640-6B2A-AD9FBC259478}"/>
                  </a:ext>
                </a:extLst>
              </p:cNvPr>
              <p:cNvSpPr/>
              <p:nvPr/>
            </p:nvSpPr>
            <p:spPr>
              <a:xfrm>
                <a:off x="597993" y="4007360"/>
                <a:ext cx="1638423" cy="1666129"/>
              </a:xfrm>
              <a:prstGeom prst="ellipse">
                <a:avLst/>
              </a:prstGeom>
              <a:solidFill>
                <a:schemeClr val="tx2">
                  <a:lumMod val="90000"/>
                  <a:lumOff val="10000"/>
                </a:schemeClr>
              </a:solidFill>
              <a:ln>
                <a:noFill/>
              </a:ln>
              <a:effectLst>
                <a:innerShdw blurRad="63500" dist="50800" dir="10800000">
                  <a:prstClr val="black">
                    <a:alpha val="1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514350">
                  <a:defRPr/>
                </a:pPr>
                <a:endParaRPr lang="en-US" sz="1013">
                  <a:solidFill>
                    <a:srgbClr val="FFFFFF"/>
                  </a:solidFill>
                  <a:latin typeface="Calibri" panose="020F0502020204030204"/>
                </a:endParaRPr>
              </a:p>
            </p:txBody>
          </p:sp>
          <p:grpSp>
            <p:nvGrpSpPr>
              <p:cNvPr id="38" name="Group 37">
                <a:extLst>
                  <a:ext uri="{FF2B5EF4-FFF2-40B4-BE49-F238E27FC236}">
                    <a16:creationId xmlns:a16="http://schemas.microsoft.com/office/drawing/2014/main" id="{FB70190F-2F5F-03A6-22FC-B46A94C07BB8}"/>
                  </a:ext>
                </a:extLst>
              </p:cNvPr>
              <p:cNvGrpSpPr/>
              <p:nvPr/>
            </p:nvGrpSpPr>
            <p:grpSpPr>
              <a:xfrm>
                <a:off x="1886975" y="3300191"/>
                <a:ext cx="1466206" cy="1466206"/>
                <a:chOff x="1886975" y="3300191"/>
                <a:chExt cx="1466206" cy="1466206"/>
              </a:xfrm>
            </p:grpSpPr>
            <p:sp>
              <p:nvSpPr>
                <p:cNvPr id="39" name="Oval 38">
                  <a:extLst>
                    <a:ext uri="{FF2B5EF4-FFF2-40B4-BE49-F238E27FC236}">
                      <a16:creationId xmlns:a16="http://schemas.microsoft.com/office/drawing/2014/main" id="{6DDDD35F-DA0A-0EC3-44A1-3F799332EA86}"/>
                    </a:ext>
                  </a:extLst>
                </p:cNvPr>
                <p:cNvSpPr/>
                <p:nvPr/>
              </p:nvSpPr>
              <p:spPr>
                <a:xfrm>
                  <a:off x="1886975" y="3300191"/>
                  <a:ext cx="1466206" cy="1466206"/>
                </a:xfrm>
                <a:prstGeom prst="ellipse">
                  <a:avLst/>
                </a:prstGeom>
                <a:ln/>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defTabSz="514350">
                    <a:defRPr/>
                  </a:pPr>
                  <a:endParaRPr lang="en-US" sz="1013">
                    <a:solidFill>
                      <a:srgbClr val="FFFFFF"/>
                    </a:solidFill>
                    <a:latin typeface="Calibri" panose="020F0502020204030204"/>
                  </a:endParaRPr>
                </a:p>
              </p:txBody>
            </p:sp>
            <p:sp>
              <p:nvSpPr>
                <p:cNvPr id="40" name="Rectangle 39">
                  <a:extLst>
                    <a:ext uri="{FF2B5EF4-FFF2-40B4-BE49-F238E27FC236}">
                      <a16:creationId xmlns:a16="http://schemas.microsoft.com/office/drawing/2014/main" id="{9BED211E-3735-C3A2-B3EE-65F65C2A662B}"/>
                    </a:ext>
                  </a:extLst>
                </p:cNvPr>
                <p:cNvSpPr/>
                <p:nvPr/>
              </p:nvSpPr>
              <p:spPr>
                <a:xfrm>
                  <a:off x="1896477" y="3865361"/>
                  <a:ext cx="1420283" cy="465900"/>
                </a:xfrm>
                <a:prstGeom prst="rect">
                  <a:avLst/>
                </a:prstGeom>
              </p:spPr>
              <p:txBody>
                <a:bodyPr wrap="square" lIns="68580" tIns="34290" rIns="68580" bIns="3429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r>
                    <a:rPr lang="en-IN" sz="1400" b="1">
                      <a:cs typeface="Arial"/>
                    </a:rPr>
                    <a:t>Importance of acting now</a:t>
                  </a:r>
                </a:p>
              </p:txBody>
            </p:sp>
          </p:grpSp>
        </p:grpSp>
        <p:sp>
          <p:nvSpPr>
            <p:cNvPr id="25" name="TextBox 48">
              <a:extLst>
                <a:ext uri="{FF2B5EF4-FFF2-40B4-BE49-F238E27FC236}">
                  <a16:creationId xmlns:a16="http://schemas.microsoft.com/office/drawing/2014/main" id="{54F47126-632B-52DB-55BD-C61D3533C8EE}"/>
                </a:ext>
              </a:extLst>
            </p:cNvPr>
            <p:cNvSpPr txBox="1"/>
            <p:nvPr/>
          </p:nvSpPr>
          <p:spPr>
            <a:xfrm>
              <a:off x="2236416" y="1952214"/>
              <a:ext cx="713628" cy="4798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r>
                <a:rPr lang="en-US" sz="1200" b="1">
                  <a:solidFill>
                    <a:srgbClr val="FFFFFF"/>
                  </a:solidFill>
                  <a:latin typeface="Arial" panose="020B0604020202020204" pitchFamily="34" charset="0"/>
                  <a:cs typeface="Arial" panose="020B0604020202020204" pitchFamily="34" charset="0"/>
                </a:rPr>
                <a:t>1</a:t>
              </a:r>
            </a:p>
          </p:txBody>
        </p:sp>
        <p:sp>
          <p:nvSpPr>
            <p:cNvPr id="26" name="TextBox 49">
              <a:extLst>
                <a:ext uri="{FF2B5EF4-FFF2-40B4-BE49-F238E27FC236}">
                  <a16:creationId xmlns:a16="http://schemas.microsoft.com/office/drawing/2014/main" id="{92FAC4F7-7826-9045-1152-171C5F2B03EE}"/>
                </a:ext>
              </a:extLst>
            </p:cNvPr>
            <p:cNvSpPr txBox="1"/>
            <p:nvPr/>
          </p:nvSpPr>
          <p:spPr>
            <a:xfrm>
              <a:off x="3380168" y="4101271"/>
              <a:ext cx="713628" cy="4798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r>
                <a:rPr lang="en-US" sz="1200" b="1">
                  <a:solidFill>
                    <a:srgbClr val="FFFFFF"/>
                  </a:solidFill>
                  <a:latin typeface="Arial" panose="020B0604020202020204" pitchFamily="34" charset="0"/>
                  <a:cs typeface="Arial" panose="020B0604020202020204" pitchFamily="34" charset="0"/>
                </a:rPr>
                <a:t>2</a:t>
              </a:r>
            </a:p>
          </p:txBody>
        </p:sp>
        <p:sp>
          <p:nvSpPr>
            <p:cNvPr id="27" name="TextBox 50">
              <a:extLst>
                <a:ext uri="{FF2B5EF4-FFF2-40B4-BE49-F238E27FC236}">
                  <a16:creationId xmlns:a16="http://schemas.microsoft.com/office/drawing/2014/main" id="{8DAE5780-90B3-1A03-0FB1-BEDDDAD4992A}"/>
                </a:ext>
              </a:extLst>
            </p:cNvPr>
            <p:cNvSpPr txBox="1"/>
            <p:nvPr/>
          </p:nvSpPr>
          <p:spPr>
            <a:xfrm>
              <a:off x="1106485" y="4212802"/>
              <a:ext cx="713628" cy="4798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514350">
                <a:defRPr/>
              </a:pPr>
              <a:r>
                <a:rPr lang="en-US" sz="1200" b="1">
                  <a:solidFill>
                    <a:srgbClr val="FFFFFF"/>
                  </a:solidFill>
                  <a:latin typeface="Arial" panose="020B0604020202020204" pitchFamily="34" charset="0"/>
                  <a:cs typeface="Arial" panose="020B0604020202020204" pitchFamily="34" charset="0"/>
                </a:rPr>
                <a:t>3</a:t>
              </a:r>
            </a:p>
          </p:txBody>
        </p:sp>
        <p:sp>
          <p:nvSpPr>
            <p:cNvPr id="28" name="Rectangle 27">
              <a:extLst>
                <a:ext uri="{FF2B5EF4-FFF2-40B4-BE49-F238E27FC236}">
                  <a16:creationId xmlns:a16="http://schemas.microsoft.com/office/drawing/2014/main" id="{9CB7B7A1-DD94-754A-89A3-8DCC1A525C4C}"/>
                </a:ext>
              </a:extLst>
            </p:cNvPr>
            <p:cNvSpPr/>
            <p:nvPr/>
          </p:nvSpPr>
          <p:spPr>
            <a:xfrm>
              <a:off x="1908839" y="2283746"/>
              <a:ext cx="1312562" cy="867290"/>
            </a:xfrm>
            <a:prstGeom prst="rect">
              <a:avLst/>
            </a:prstGeom>
          </p:spPr>
          <p:txBody>
            <a:bodyPr wrap="square" lIns="68580" tIns="34290" rIns="68580" bIns="3429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IN" sz="1400" b="1">
                  <a:solidFill>
                    <a:schemeClr val="bg1"/>
                  </a:solidFill>
                  <a:cs typeface="Arial"/>
                </a:rPr>
                <a:t>Staffing shortages and high turnover rates</a:t>
              </a:r>
              <a:endParaRPr lang="en-US" sz="1400">
                <a:solidFill>
                  <a:schemeClr val="bg1"/>
                </a:solidFill>
              </a:endParaRPr>
            </a:p>
          </p:txBody>
        </p:sp>
        <p:sp>
          <p:nvSpPr>
            <p:cNvPr id="29" name="Rectangle 28">
              <a:extLst>
                <a:ext uri="{FF2B5EF4-FFF2-40B4-BE49-F238E27FC236}">
                  <a16:creationId xmlns:a16="http://schemas.microsoft.com/office/drawing/2014/main" id="{B7DE1FD4-77AF-4168-5C47-8D5F68251B52}"/>
                </a:ext>
              </a:extLst>
            </p:cNvPr>
            <p:cNvSpPr/>
            <p:nvPr/>
          </p:nvSpPr>
          <p:spPr>
            <a:xfrm flipH="1">
              <a:off x="722823" y="4614221"/>
              <a:ext cx="1410035" cy="465900"/>
            </a:xfrm>
            <a:prstGeom prst="rect">
              <a:avLst/>
            </a:prstGeom>
          </p:spPr>
          <p:txBody>
            <a:bodyPr wrap="square" lIns="68580" tIns="34290" rIns="68580" bIns="3429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IN" sz="1400" b="1">
                  <a:solidFill>
                    <a:schemeClr val="bg1"/>
                  </a:solidFill>
                  <a:latin typeface="Arial"/>
                  <a:cs typeface="Arial"/>
                </a:rPr>
                <a:t>Hotlines are increasing</a:t>
              </a:r>
              <a:endParaRPr lang="en-US" sz="1400">
                <a:solidFill>
                  <a:schemeClr val="bg1"/>
                </a:solidFill>
              </a:endParaRPr>
            </a:p>
          </p:txBody>
        </p:sp>
        <p:sp>
          <p:nvSpPr>
            <p:cNvPr id="30" name="Rectangle 29">
              <a:extLst>
                <a:ext uri="{FF2B5EF4-FFF2-40B4-BE49-F238E27FC236}">
                  <a16:creationId xmlns:a16="http://schemas.microsoft.com/office/drawing/2014/main" id="{1C7FC662-CD4B-8974-D5A5-5C5A287FF673}"/>
                </a:ext>
              </a:extLst>
            </p:cNvPr>
            <p:cNvSpPr/>
            <p:nvPr/>
          </p:nvSpPr>
          <p:spPr>
            <a:xfrm>
              <a:off x="3098809" y="4403386"/>
              <a:ext cx="1341405" cy="1067985"/>
            </a:xfrm>
            <a:prstGeom prst="rect">
              <a:avLst/>
            </a:prstGeom>
          </p:spPr>
          <p:txBody>
            <a:bodyPr wrap="square" lIns="68580" tIns="34290" rIns="68580" bIns="3429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IN" sz="1400" b="1">
                  <a:solidFill>
                    <a:schemeClr val="bg1"/>
                  </a:solidFill>
                  <a:cs typeface="Arial"/>
                </a:rPr>
                <a:t>Medication error leads to safety risks, hospitalization, and  harm</a:t>
              </a:r>
              <a:endParaRPr lang="en-US" sz="1400">
                <a:solidFill>
                  <a:schemeClr val="bg1"/>
                </a:solidFill>
              </a:endParaRPr>
            </a:p>
          </p:txBody>
        </p:sp>
      </p:grpSp>
      <p:sp>
        <p:nvSpPr>
          <p:cNvPr id="5" name="TextBox 64">
            <a:extLst>
              <a:ext uri="{FF2B5EF4-FFF2-40B4-BE49-F238E27FC236}">
                <a16:creationId xmlns:a16="http://schemas.microsoft.com/office/drawing/2014/main" id="{D4D7D121-EB1D-A1F4-68FC-D97C6CF5EF11}"/>
              </a:ext>
            </a:extLst>
          </p:cNvPr>
          <p:cNvSpPr txBox="1"/>
          <p:nvPr/>
        </p:nvSpPr>
        <p:spPr>
          <a:xfrm flipH="1">
            <a:off x="7349696" y="3104872"/>
            <a:ext cx="58909" cy="49990"/>
          </a:xfrm>
          <a:prstGeom prst="rect">
            <a:avLst/>
          </a:prstGeom>
          <a:noFill/>
        </p:spPr>
        <p:txBody>
          <a:bodyPr wrap="non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44000" indent="-144000">
              <a:spcAft>
                <a:spcPts val="600"/>
              </a:spcAft>
              <a:buSzPct val="100000"/>
              <a:buFont typeface="Arial"/>
              <a:buChar char="•"/>
            </a:pPr>
            <a:endParaRPr lang="en-US" sz="1400"/>
          </a:p>
        </p:txBody>
      </p:sp>
      <p:sp>
        <p:nvSpPr>
          <p:cNvPr id="6" name="TextBox 65">
            <a:extLst>
              <a:ext uri="{FF2B5EF4-FFF2-40B4-BE49-F238E27FC236}">
                <a16:creationId xmlns:a16="http://schemas.microsoft.com/office/drawing/2014/main" id="{CC921164-5B55-D6CB-4E8F-BE32E504BF0F}"/>
              </a:ext>
            </a:extLst>
          </p:cNvPr>
          <p:cNvSpPr txBox="1"/>
          <p:nvPr/>
        </p:nvSpPr>
        <p:spPr>
          <a:xfrm flipH="1">
            <a:off x="8411877" y="4896726"/>
            <a:ext cx="58909" cy="49990"/>
          </a:xfrm>
          <a:prstGeom prst="rect">
            <a:avLst/>
          </a:prstGeom>
          <a:noFill/>
        </p:spPr>
        <p:txBody>
          <a:bodyPr wrap="non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44000" indent="-144000">
              <a:spcAft>
                <a:spcPts val="600"/>
              </a:spcAft>
              <a:buSzPct val="100000"/>
              <a:buFont typeface="Arial"/>
              <a:buChar char="•"/>
            </a:pPr>
            <a:endParaRPr lang="en-US" sz="1400"/>
          </a:p>
        </p:txBody>
      </p:sp>
      <p:sp>
        <p:nvSpPr>
          <p:cNvPr id="10" name="TextBox 66">
            <a:extLst>
              <a:ext uri="{FF2B5EF4-FFF2-40B4-BE49-F238E27FC236}">
                <a16:creationId xmlns:a16="http://schemas.microsoft.com/office/drawing/2014/main" id="{F081411B-ED26-9330-9CCA-757C40BA6CA1}"/>
              </a:ext>
            </a:extLst>
          </p:cNvPr>
          <p:cNvSpPr txBox="1"/>
          <p:nvPr/>
        </p:nvSpPr>
        <p:spPr>
          <a:xfrm>
            <a:off x="5984521" y="2094923"/>
            <a:ext cx="5615780" cy="1346522"/>
          </a:xfrm>
          <a:prstGeom prst="rect">
            <a:avLst/>
          </a:prstGeom>
          <a:noFill/>
        </p:spPr>
        <p:txBody>
          <a:bodyPr wrap="square" lIns="68580" tIns="34290" rIns="68580" bIns="3429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a:latin typeface="Aptos"/>
                <a:ea typeface="Calibri"/>
                <a:cs typeface="Calibri"/>
              </a:rPr>
              <a:t>Many MAP sites still rely on </a:t>
            </a:r>
            <a:r>
              <a:rPr lang="en-US" sz="1600" b="1">
                <a:latin typeface="Aptos"/>
                <a:ea typeface="Calibri"/>
                <a:cs typeface="Calibri"/>
              </a:rPr>
              <a:t>outdated paper-based systems</a:t>
            </a:r>
            <a:r>
              <a:rPr lang="en-US" sz="1600">
                <a:latin typeface="Aptos"/>
                <a:ea typeface="Calibri"/>
                <a:cs typeface="Calibri"/>
              </a:rPr>
              <a:t>. Others may be adopting their own </a:t>
            </a:r>
            <a:r>
              <a:rPr lang="en-US" sz="1600" err="1">
                <a:latin typeface="Aptos"/>
                <a:ea typeface="Calibri"/>
                <a:cs typeface="Calibri"/>
              </a:rPr>
              <a:t>eMARs</a:t>
            </a:r>
            <a:r>
              <a:rPr lang="en-US" sz="1600">
                <a:latin typeface="Aptos"/>
                <a:ea typeface="Calibri"/>
                <a:cs typeface="Calibri"/>
              </a:rPr>
              <a:t>, risking fragmentation. </a:t>
            </a:r>
            <a:r>
              <a:rPr lang="en-US" sz="1600" b="1">
                <a:latin typeface="Aptos"/>
                <a:ea typeface="Calibri"/>
                <a:cs typeface="Calibri"/>
              </a:rPr>
              <a:t>Staffing shortages and high turnover rates </a:t>
            </a:r>
            <a:r>
              <a:rPr lang="en-US" sz="1600">
                <a:latin typeface="Aptos"/>
                <a:ea typeface="Calibri"/>
                <a:cs typeface="Calibri"/>
              </a:rPr>
              <a:t>are having a critical impact on medication safety.</a:t>
            </a:r>
          </a:p>
          <a:p>
            <a:pPr>
              <a:defRPr/>
            </a:pPr>
            <a:endParaRPr lang="en-US" sz="1400" b="1">
              <a:cs typeface="Arial"/>
            </a:endParaRPr>
          </a:p>
        </p:txBody>
      </p:sp>
      <p:sp>
        <p:nvSpPr>
          <p:cNvPr id="11" name="Rectangle 10">
            <a:extLst>
              <a:ext uri="{FF2B5EF4-FFF2-40B4-BE49-F238E27FC236}">
                <a16:creationId xmlns:a16="http://schemas.microsoft.com/office/drawing/2014/main" id="{DE3CB2B8-2274-CB3F-CDB5-6C2A740D29F7}"/>
              </a:ext>
            </a:extLst>
          </p:cNvPr>
          <p:cNvSpPr/>
          <p:nvPr/>
        </p:nvSpPr>
        <p:spPr>
          <a:xfrm>
            <a:off x="5742096" y="1855502"/>
            <a:ext cx="6183152" cy="1529107"/>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US" sz="1400"/>
          </a:p>
        </p:txBody>
      </p:sp>
      <p:sp>
        <p:nvSpPr>
          <p:cNvPr id="12" name="Rectangle 11">
            <a:extLst>
              <a:ext uri="{FF2B5EF4-FFF2-40B4-BE49-F238E27FC236}">
                <a16:creationId xmlns:a16="http://schemas.microsoft.com/office/drawing/2014/main" id="{33223BFE-E331-1F4B-FDDB-E69210965596}"/>
              </a:ext>
            </a:extLst>
          </p:cNvPr>
          <p:cNvSpPr/>
          <p:nvPr/>
        </p:nvSpPr>
        <p:spPr>
          <a:xfrm>
            <a:off x="5758207" y="3382204"/>
            <a:ext cx="6183152" cy="1366449"/>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US" sz="1400"/>
          </a:p>
        </p:txBody>
      </p:sp>
      <p:sp>
        <p:nvSpPr>
          <p:cNvPr id="13" name="Rectangle 12">
            <a:extLst>
              <a:ext uri="{FF2B5EF4-FFF2-40B4-BE49-F238E27FC236}">
                <a16:creationId xmlns:a16="http://schemas.microsoft.com/office/drawing/2014/main" id="{8854DDD8-7E20-1BA5-097B-6C99E65B41C0}"/>
              </a:ext>
            </a:extLst>
          </p:cNvPr>
          <p:cNvSpPr/>
          <p:nvPr/>
        </p:nvSpPr>
        <p:spPr>
          <a:xfrm>
            <a:off x="5758207" y="4718394"/>
            <a:ext cx="6183152" cy="1529107"/>
          </a:xfrm>
          <a:prstGeom prst="rect">
            <a:avLst/>
          </a:prstGeom>
          <a:no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US" sz="1400"/>
          </a:p>
        </p:txBody>
      </p:sp>
      <p:sp>
        <p:nvSpPr>
          <p:cNvPr id="14" name="TextBox 75">
            <a:extLst>
              <a:ext uri="{FF2B5EF4-FFF2-40B4-BE49-F238E27FC236}">
                <a16:creationId xmlns:a16="http://schemas.microsoft.com/office/drawing/2014/main" id="{88BE5991-EABC-11ED-AF5D-A646EBBCFA03}"/>
              </a:ext>
            </a:extLst>
          </p:cNvPr>
          <p:cNvSpPr txBox="1"/>
          <p:nvPr/>
        </p:nvSpPr>
        <p:spPr>
          <a:xfrm flipH="1">
            <a:off x="6545137" y="3107770"/>
            <a:ext cx="58909" cy="49990"/>
          </a:xfrm>
          <a:prstGeom prst="rect">
            <a:avLst/>
          </a:prstGeom>
          <a:noFill/>
        </p:spPr>
        <p:txBody>
          <a:bodyPr wrap="non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44000" indent="-144000">
              <a:spcAft>
                <a:spcPts val="600"/>
              </a:spcAft>
              <a:buSzPct val="100000"/>
              <a:buFont typeface="Arial"/>
              <a:buChar char="•"/>
            </a:pPr>
            <a:endParaRPr lang="en-US" sz="1400"/>
          </a:p>
        </p:txBody>
      </p:sp>
      <p:sp>
        <p:nvSpPr>
          <p:cNvPr id="15" name="TextBox 76">
            <a:extLst>
              <a:ext uri="{FF2B5EF4-FFF2-40B4-BE49-F238E27FC236}">
                <a16:creationId xmlns:a16="http://schemas.microsoft.com/office/drawing/2014/main" id="{827F01FA-530B-70BF-BFF1-5E554570CFFF}"/>
              </a:ext>
            </a:extLst>
          </p:cNvPr>
          <p:cNvSpPr txBox="1"/>
          <p:nvPr/>
        </p:nvSpPr>
        <p:spPr>
          <a:xfrm flipH="1">
            <a:off x="6295755" y="2876861"/>
            <a:ext cx="58909" cy="49990"/>
          </a:xfrm>
          <a:prstGeom prst="rect">
            <a:avLst/>
          </a:prstGeom>
          <a:noFill/>
        </p:spPr>
        <p:txBody>
          <a:bodyPr wrap="non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44000" indent="-144000">
              <a:spcAft>
                <a:spcPts val="600"/>
              </a:spcAft>
              <a:buSzPct val="100000"/>
              <a:buFont typeface="Arial"/>
              <a:buChar char="•"/>
            </a:pPr>
            <a:endParaRPr lang="en-US" sz="1400"/>
          </a:p>
        </p:txBody>
      </p:sp>
      <p:sp>
        <p:nvSpPr>
          <p:cNvPr id="16" name="Rectangle: Rounded Corners 15">
            <a:extLst>
              <a:ext uri="{FF2B5EF4-FFF2-40B4-BE49-F238E27FC236}">
                <a16:creationId xmlns:a16="http://schemas.microsoft.com/office/drawing/2014/main" id="{D6F02433-DC15-F6DD-CFA6-CBFBD4696403}"/>
              </a:ext>
            </a:extLst>
          </p:cNvPr>
          <p:cNvSpPr/>
          <p:nvPr/>
        </p:nvSpPr>
        <p:spPr>
          <a:xfrm>
            <a:off x="478971" y="318706"/>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Title 2">
            <a:extLst>
              <a:ext uri="{FF2B5EF4-FFF2-40B4-BE49-F238E27FC236}">
                <a16:creationId xmlns:a16="http://schemas.microsoft.com/office/drawing/2014/main" id="{775ED7CE-0C1D-ACB2-6252-C098C9C1CF05}"/>
              </a:ext>
            </a:extLst>
          </p:cNvPr>
          <p:cNvSpPr txBox="1">
            <a:spLocks/>
          </p:cNvSpPr>
          <p:nvPr/>
        </p:nvSpPr>
        <p:spPr>
          <a:xfrm>
            <a:off x="471049" y="54429"/>
            <a:ext cx="9692640" cy="1325562"/>
          </a:xfrm>
          <a:prstGeom prst="rect">
            <a:avLst/>
          </a:prstGeom>
        </p:spPr>
        <p:txBody>
          <a:bodyPr vert="horz" lIns="91440" tIns="45720" rIns="91440" bIns="45720" rtlCol="0" anchor="ctr">
            <a:noAutofit/>
          </a:bodyPr>
          <a:lstStyle>
            <a:defPPr>
              <a:defRPr lang="en-US"/>
            </a:defPPr>
            <a:lvl1pPr marL="0" algn="l" defTabSz="914400" rtl="0" eaLnBrk="1" latinLnBrk="0" hangingPunct="1">
              <a:lnSpc>
                <a:spcPct val="90000"/>
              </a:lnSpc>
              <a:spcBef>
                <a:spcPct val="0"/>
              </a:spcBef>
              <a:buNone/>
              <a:defRPr sz="2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a:solidFill>
                  <a:schemeClr val="bg1">
                    <a:lumMod val="95000"/>
                  </a:schemeClr>
                </a:solidFill>
                <a:latin typeface="Aptos Display" panose="020B0004020202020204" pitchFamily="34" charset="0"/>
                <a:cs typeface="Calibri"/>
              </a:rPr>
              <a:t> ERG Findings: Why do we need to act now?</a:t>
            </a:r>
          </a:p>
        </p:txBody>
      </p:sp>
      <p:sp>
        <p:nvSpPr>
          <p:cNvPr id="18" name="Oval 17">
            <a:extLst>
              <a:ext uri="{FF2B5EF4-FFF2-40B4-BE49-F238E27FC236}">
                <a16:creationId xmlns:a16="http://schemas.microsoft.com/office/drawing/2014/main" id="{2CE4DAC7-244A-0E71-06EB-71A5987D3BF2}"/>
              </a:ext>
            </a:extLst>
          </p:cNvPr>
          <p:cNvSpPr/>
          <p:nvPr/>
        </p:nvSpPr>
        <p:spPr>
          <a:xfrm>
            <a:off x="5487171" y="2489263"/>
            <a:ext cx="271036" cy="266413"/>
          </a:xfrm>
          <a:prstGeom prst="ellipse">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a:t>1</a:t>
            </a:r>
          </a:p>
        </p:txBody>
      </p:sp>
      <p:sp>
        <p:nvSpPr>
          <p:cNvPr id="19" name="Oval 18">
            <a:extLst>
              <a:ext uri="{FF2B5EF4-FFF2-40B4-BE49-F238E27FC236}">
                <a16:creationId xmlns:a16="http://schemas.microsoft.com/office/drawing/2014/main" id="{758C772A-7A81-645E-B73A-77D6E4C467B8}"/>
              </a:ext>
            </a:extLst>
          </p:cNvPr>
          <p:cNvSpPr/>
          <p:nvPr/>
        </p:nvSpPr>
        <p:spPr>
          <a:xfrm>
            <a:off x="5487171" y="3895357"/>
            <a:ext cx="271036" cy="266413"/>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a:t>2</a:t>
            </a:r>
          </a:p>
        </p:txBody>
      </p:sp>
      <p:sp>
        <p:nvSpPr>
          <p:cNvPr id="20" name="Oval 19">
            <a:extLst>
              <a:ext uri="{FF2B5EF4-FFF2-40B4-BE49-F238E27FC236}">
                <a16:creationId xmlns:a16="http://schemas.microsoft.com/office/drawing/2014/main" id="{9A267D5F-00B2-98C6-6F2E-0FA7F4FEA1CB}"/>
              </a:ext>
            </a:extLst>
          </p:cNvPr>
          <p:cNvSpPr/>
          <p:nvPr/>
        </p:nvSpPr>
        <p:spPr>
          <a:xfrm>
            <a:off x="5487171" y="5349742"/>
            <a:ext cx="271036" cy="266413"/>
          </a:xfrm>
          <a:prstGeom prst="ellipse">
            <a:avLst/>
          </a:prstGeom>
          <a:solidFill>
            <a:schemeClr val="tx2">
              <a:lumMod val="90000"/>
              <a:lumOff val="1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a:t>3</a:t>
            </a:r>
          </a:p>
        </p:txBody>
      </p:sp>
      <p:sp>
        <p:nvSpPr>
          <p:cNvPr id="21" name="TextBox 22">
            <a:extLst>
              <a:ext uri="{FF2B5EF4-FFF2-40B4-BE49-F238E27FC236}">
                <a16:creationId xmlns:a16="http://schemas.microsoft.com/office/drawing/2014/main" id="{A5B45447-B3D0-0F7A-63AB-956085AE9237}"/>
              </a:ext>
            </a:extLst>
          </p:cNvPr>
          <p:cNvSpPr txBox="1"/>
          <p:nvPr/>
        </p:nvSpPr>
        <p:spPr>
          <a:xfrm>
            <a:off x="5984018" y="3511443"/>
            <a:ext cx="5924813" cy="1054135"/>
          </a:xfrm>
          <a:prstGeom prst="rect">
            <a:avLst/>
          </a:prstGeom>
          <a:noFill/>
        </p:spPr>
        <p:txBody>
          <a:bodyPr wrap="square" lIns="68580" tIns="34290" rIns="68580" bIns="3429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latin typeface="Aptos"/>
                <a:ea typeface="Calibri"/>
                <a:cs typeface="Calibri"/>
              </a:rPr>
              <a:t>Medication errors and lack of oversight can lead to </a:t>
            </a:r>
            <a:r>
              <a:rPr lang="en-US" sz="1600" b="1" dirty="0">
                <a:latin typeface="Aptos"/>
                <a:ea typeface="Calibri"/>
                <a:cs typeface="Calibri"/>
              </a:rPr>
              <a:t>safety risks, hospitalization and serious harm</a:t>
            </a:r>
            <a:r>
              <a:rPr lang="en-US" sz="1600" dirty="0">
                <a:latin typeface="Aptos"/>
                <a:ea typeface="Calibri"/>
                <a:cs typeface="Calibri"/>
              </a:rPr>
              <a:t>. In the aftermath of safety events, data-driven reviews are often obstructed by inconsistent records, fragmented across multiple providers and sites.</a:t>
            </a:r>
            <a:endParaRPr lang="en-US" sz="1600" b="1" dirty="0">
              <a:ea typeface="Calibri"/>
              <a:cs typeface="Arial"/>
            </a:endParaRPr>
          </a:p>
        </p:txBody>
      </p:sp>
      <p:sp>
        <p:nvSpPr>
          <p:cNvPr id="22" name="TextBox 23">
            <a:extLst>
              <a:ext uri="{FF2B5EF4-FFF2-40B4-BE49-F238E27FC236}">
                <a16:creationId xmlns:a16="http://schemas.microsoft.com/office/drawing/2014/main" id="{83C99135-C5CC-C138-BDFA-89FB0F7EB49B}"/>
              </a:ext>
            </a:extLst>
          </p:cNvPr>
          <p:cNvSpPr txBox="1"/>
          <p:nvPr/>
        </p:nvSpPr>
        <p:spPr>
          <a:xfrm>
            <a:off x="6100938" y="4751492"/>
            <a:ext cx="5772413" cy="1592744"/>
          </a:xfrm>
          <a:prstGeom prst="rect">
            <a:avLst/>
          </a:prstGeom>
          <a:noFill/>
        </p:spPr>
        <p:txBody>
          <a:bodyPr wrap="square" lIns="68580" tIns="34290" rIns="68580" bIns="3429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b="1" dirty="0">
                <a:latin typeface="Aptos"/>
                <a:ea typeface="Calibri"/>
                <a:cs typeface="Calibri"/>
              </a:rPr>
              <a:t>Hotlines have steadily increased over the last five years, </a:t>
            </a:r>
            <a:r>
              <a:rPr lang="en-US" sz="1600" dirty="0">
                <a:latin typeface="Aptos"/>
                <a:ea typeface="Calibri"/>
                <a:cs typeface="Calibri"/>
              </a:rPr>
              <a:t>and we believe an </a:t>
            </a:r>
            <a:r>
              <a:rPr lang="en-US" sz="1600" dirty="0" err="1">
                <a:latin typeface="Aptos"/>
                <a:ea typeface="Calibri"/>
                <a:cs typeface="Calibri"/>
              </a:rPr>
              <a:t>eMAR</a:t>
            </a:r>
            <a:r>
              <a:rPr lang="en-US" sz="1600" dirty="0">
                <a:latin typeface="Aptos"/>
                <a:ea typeface="Calibri"/>
                <a:cs typeface="Calibri"/>
              </a:rPr>
              <a:t> will help to address this.  </a:t>
            </a:r>
            <a:r>
              <a:rPr lang="en-US" sz="1600" dirty="0">
                <a:highlight>
                  <a:srgbClr val="FFFF00"/>
                </a:highlight>
                <a:latin typeface="Aptos"/>
                <a:ea typeface="Calibri"/>
                <a:cs typeface="Calibri"/>
              </a:rPr>
              <a:t>In 2025 there have been over 200 hotlines recorded so far – the highest of any year.  A unified </a:t>
            </a:r>
            <a:r>
              <a:rPr lang="en-US" sz="1600" dirty="0" err="1">
                <a:highlight>
                  <a:srgbClr val="FFFF00"/>
                </a:highlight>
                <a:latin typeface="Aptos"/>
                <a:ea typeface="Calibri"/>
                <a:cs typeface="Calibri"/>
              </a:rPr>
              <a:t>eMAR</a:t>
            </a:r>
            <a:r>
              <a:rPr lang="en-US" sz="1600" dirty="0">
                <a:highlight>
                  <a:srgbClr val="FFFF00"/>
                </a:highlight>
                <a:latin typeface="Aptos"/>
                <a:ea typeface="Calibri"/>
                <a:cs typeface="Calibri"/>
              </a:rPr>
              <a:t> with high quality safety features  would address/alleviate the growing number of hotlines</a:t>
            </a:r>
          </a:p>
          <a:p>
            <a:pPr>
              <a:spcAft>
                <a:spcPts val="600"/>
              </a:spcAft>
            </a:pPr>
            <a:endParaRPr lang="en-US" sz="1400" b="1">
              <a:cs typeface="Arial"/>
            </a:endParaRPr>
          </a:p>
        </p:txBody>
      </p:sp>
      <p:sp>
        <p:nvSpPr>
          <p:cNvPr id="23" name="TextBox 1">
            <a:extLst>
              <a:ext uri="{FF2B5EF4-FFF2-40B4-BE49-F238E27FC236}">
                <a16:creationId xmlns:a16="http://schemas.microsoft.com/office/drawing/2014/main" id="{5DFB2C9C-E5A8-716E-B6B9-D9A3BA474395}"/>
              </a:ext>
            </a:extLst>
          </p:cNvPr>
          <p:cNvSpPr txBox="1"/>
          <p:nvPr/>
        </p:nvSpPr>
        <p:spPr>
          <a:xfrm>
            <a:off x="5734040" y="1400149"/>
            <a:ext cx="6199263"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400" b="1" dirty="0"/>
              <a:t>Current challenges in MAP</a:t>
            </a:r>
          </a:p>
        </p:txBody>
      </p:sp>
    </p:spTree>
    <p:extLst>
      <p:ext uri="{BB962C8B-B14F-4D97-AF65-F5344CB8AC3E}">
        <p14:creationId xmlns:p14="http://schemas.microsoft.com/office/powerpoint/2010/main" val="350396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Object 22" hidden="1">
            <a:extLst>
              <a:ext uri="{FF2B5EF4-FFF2-40B4-BE49-F238E27FC236}">
                <a16:creationId xmlns:a16="http://schemas.microsoft.com/office/drawing/2014/main" id="{0B8D3748-6771-47FA-ABDC-390AC212CF93}"/>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23" name="Object 22" hidden="1">
                        <a:extLst>
                          <a:ext uri="{FF2B5EF4-FFF2-40B4-BE49-F238E27FC236}">
                            <a16:creationId xmlns:a16="http://schemas.microsoft.com/office/drawing/2014/main" id="{0B8D3748-6771-47FA-ABDC-390AC212CF93}"/>
                          </a:ext>
                        </a:extLst>
                      </p:cNvPr>
                      <p:cNvPicPr/>
                      <p:nvPr/>
                    </p:nvPicPr>
                    <p:blipFill>
                      <a:blip/>
                      <a:stretch>
                        <a:fillRect/>
                      </a:stretch>
                    </p:blipFill>
                    <p:spPr>
                      <a:xfrm>
                        <a:off x="1525588" y="1588"/>
                        <a:ext cx="1588" cy="1588"/>
                      </a:xfrm>
                      <a:prstGeom prst="rect">
                        <a:avLst/>
                      </a:prstGeom>
                    </p:spPr>
                  </p:pic>
                </p:oleObj>
              </mc:Fallback>
            </mc:AlternateContent>
          </a:graphicData>
        </a:graphic>
      </p:graphicFrame>
      <p:sp>
        <p:nvSpPr>
          <p:cNvPr id="15" name="Rectangle: Rounded Corners 14">
            <a:extLst>
              <a:ext uri="{FF2B5EF4-FFF2-40B4-BE49-F238E27FC236}">
                <a16:creationId xmlns:a16="http://schemas.microsoft.com/office/drawing/2014/main" id="{AA9C0377-E244-D9C2-133B-B37B4AAC3500}"/>
              </a:ext>
            </a:extLst>
          </p:cNvPr>
          <p:cNvSpPr/>
          <p:nvPr/>
        </p:nvSpPr>
        <p:spPr>
          <a:xfrm>
            <a:off x="1676304" y="277374"/>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Aptos" panose="020B0004020202020204" pitchFamily="34" charset="0"/>
                <a:cs typeface="Calibri"/>
              </a:rPr>
              <a:t> What are the benefits of a high performing </a:t>
            </a:r>
            <a:r>
              <a:rPr lang="en-US" sz="2400" err="1">
                <a:solidFill>
                  <a:schemeClr val="bg1"/>
                </a:solidFill>
                <a:latin typeface="Aptos" panose="020B0004020202020204" pitchFamily="34" charset="0"/>
                <a:cs typeface="Calibri"/>
              </a:rPr>
              <a:t>eMAR</a:t>
            </a:r>
            <a:r>
              <a:rPr lang="en-US">
                <a:solidFill>
                  <a:schemeClr val="bg1"/>
                </a:solidFill>
                <a:latin typeface="Aptos" panose="020B0004020202020204" pitchFamily="34" charset="0"/>
                <a:cs typeface="Calibri"/>
              </a:rPr>
              <a:t>?</a:t>
            </a:r>
            <a:endParaRPr lang="en-US"/>
          </a:p>
        </p:txBody>
      </p:sp>
      <p:sp>
        <p:nvSpPr>
          <p:cNvPr id="16" name="TextBox 15">
            <a:extLst>
              <a:ext uri="{FF2B5EF4-FFF2-40B4-BE49-F238E27FC236}">
                <a16:creationId xmlns:a16="http://schemas.microsoft.com/office/drawing/2014/main" id="{8E6BC771-240D-E1FD-6BEE-BCD73E216E85}"/>
              </a:ext>
            </a:extLst>
          </p:cNvPr>
          <p:cNvSpPr txBox="1"/>
          <p:nvPr/>
        </p:nvSpPr>
        <p:spPr>
          <a:xfrm>
            <a:off x="402336" y="824047"/>
            <a:ext cx="11961421" cy="769441"/>
          </a:xfrm>
          <a:prstGeom prst="rect">
            <a:avLst/>
          </a:prstGeom>
          <a:noFill/>
        </p:spPr>
        <p:txBody>
          <a:bodyPr wrap="square" lIns="91440" tIns="45720" rIns="91440" bIns="45720" anchor="t">
            <a:spAutoFit/>
          </a:bodyPr>
          <a:lstStyle/>
          <a:p>
            <a:pPr defTabSz="457200">
              <a:defRPr/>
            </a:pPr>
            <a:endParaRPr lang="en-US" sz="2400" i="1" dirty="0">
              <a:latin typeface="Calibri"/>
              <a:ea typeface="Times New Roman" panose="02020603050405020304" pitchFamily="18" charset="0"/>
              <a:cs typeface="Calibri"/>
            </a:endParaRPr>
          </a:p>
          <a:p>
            <a:pPr defTabSz="457200">
              <a:defRPr/>
            </a:pPr>
            <a:r>
              <a:rPr lang="en-US" sz="2000" dirty="0">
                <a:latin typeface="Calibri"/>
                <a:ea typeface="Times New Roman" panose="02020603050405020304" pitchFamily="18" charset="0"/>
                <a:cs typeface="Calibri"/>
              </a:rPr>
              <a:t>Findings from other states in the ERG’s report demonstrate that the use of a single state-sponsored eMAR will:</a:t>
            </a:r>
            <a:endParaRPr lang="en-US" sz="2000" dirty="0"/>
          </a:p>
        </p:txBody>
      </p:sp>
      <p:sp>
        <p:nvSpPr>
          <p:cNvPr id="17" name="Rounded Rectangle 102">
            <a:extLst>
              <a:ext uri="{FF2B5EF4-FFF2-40B4-BE49-F238E27FC236}">
                <a16:creationId xmlns:a16="http://schemas.microsoft.com/office/drawing/2014/main" id="{B017E5EF-64F8-344E-EE50-84910CE8E0C1}"/>
              </a:ext>
            </a:extLst>
          </p:cNvPr>
          <p:cNvSpPr/>
          <p:nvPr/>
        </p:nvSpPr>
        <p:spPr>
          <a:xfrm>
            <a:off x="850753" y="1851431"/>
            <a:ext cx="3191858" cy="1984718"/>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Aptos"/>
              <a:ea typeface="Times New Roman" panose="02020603050405020304" pitchFamily="18" charset="0"/>
            </a:endParaRPr>
          </a:p>
          <a:p>
            <a:pPr algn="ctr">
              <a:spcAft>
                <a:spcPts val="300"/>
              </a:spcAft>
            </a:pPr>
            <a:r>
              <a:rPr lang="en-US" sz="1600">
                <a:solidFill>
                  <a:schemeClr val="bg1"/>
                </a:solidFill>
                <a:latin typeface="Aptos"/>
                <a:ea typeface="Times New Roman" panose="02020603050405020304" pitchFamily="18" charset="0"/>
              </a:rPr>
              <a:t>Allow for uniform medication administration training and  protocols and enhance the safety of medication administration to individuals served.</a:t>
            </a:r>
            <a:endParaRPr lang="en-US">
              <a:solidFill>
                <a:schemeClr val="bg1"/>
              </a:solidFill>
            </a:endParaRPr>
          </a:p>
          <a:p>
            <a:pPr algn="l">
              <a:spcAft>
                <a:spcPts val="300"/>
              </a:spcAft>
            </a:pPr>
            <a:endParaRPr lang="en-US" sz="1600">
              <a:solidFill>
                <a:srgbClr val="000000"/>
              </a:solidFill>
            </a:endParaRPr>
          </a:p>
        </p:txBody>
      </p:sp>
      <p:sp>
        <p:nvSpPr>
          <p:cNvPr id="18" name="Rounded Rectangle 102">
            <a:extLst>
              <a:ext uri="{FF2B5EF4-FFF2-40B4-BE49-F238E27FC236}">
                <a16:creationId xmlns:a16="http://schemas.microsoft.com/office/drawing/2014/main" id="{BF48053A-6427-256B-499C-8AB410FE9CD9}"/>
              </a:ext>
            </a:extLst>
          </p:cNvPr>
          <p:cNvSpPr/>
          <p:nvPr/>
        </p:nvSpPr>
        <p:spPr>
          <a:xfrm>
            <a:off x="4500071" y="1851431"/>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r>
              <a:rPr lang="en-US" sz="1600" dirty="0">
                <a:solidFill>
                  <a:schemeClr val="bg1"/>
                </a:solidFill>
                <a:ea typeface="Times New Roman" panose="02020603050405020304" pitchFamily="18" charset="0"/>
                <a:cs typeface="Calibri"/>
              </a:rPr>
              <a:t> </a:t>
            </a:r>
            <a:r>
              <a:rPr lang="en-US" sz="1600" dirty="0">
                <a:solidFill>
                  <a:schemeClr val="bg1"/>
                </a:solidFill>
                <a:latin typeface="Calibri"/>
                <a:ea typeface="Calibri"/>
                <a:cs typeface="Calibri"/>
              </a:rPr>
              <a:t>Facilitate remote management and oversight of medication administration activity.</a:t>
            </a:r>
            <a:r>
              <a:rPr lang="en-US" sz="1600" dirty="0">
                <a:solidFill>
                  <a:schemeClr val="bg1"/>
                </a:solidFill>
                <a:latin typeface="Calibri"/>
                <a:ea typeface="Times New Roman" panose="02020603050405020304" pitchFamily="18" charset="0"/>
                <a:cs typeface="Calibri"/>
              </a:rPr>
              <a:t> </a:t>
            </a:r>
            <a:endParaRPr lang="en-US" sz="1600" dirty="0">
              <a:solidFill>
                <a:schemeClr val="bg1"/>
              </a:solidFill>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l">
              <a:spcAft>
                <a:spcPts val="300"/>
              </a:spcAft>
            </a:pPr>
            <a:endParaRPr lang="en-US" sz="1600">
              <a:solidFill>
                <a:srgbClr val="000000"/>
              </a:solidFill>
            </a:endParaRPr>
          </a:p>
        </p:txBody>
      </p:sp>
      <p:sp>
        <p:nvSpPr>
          <p:cNvPr id="20" name="Rounded Rectangle 102">
            <a:extLst>
              <a:ext uri="{FF2B5EF4-FFF2-40B4-BE49-F238E27FC236}">
                <a16:creationId xmlns:a16="http://schemas.microsoft.com/office/drawing/2014/main" id="{5735CD73-A277-3D29-D5A3-8E38D8D2EAE9}"/>
              </a:ext>
            </a:extLst>
          </p:cNvPr>
          <p:cNvSpPr/>
          <p:nvPr/>
        </p:nvSpPr>
        <p:spPr>
          <a:xfrm>
            <a:off x="8149389" y="1851431"/>
            <a:ext cx="3191858" cy="1984718"/>
          </a:xfrm>
          <a:prstGeom prst="roundRect">
            <a:avLst>
              <a:gd name="adj" fmla="val 9958"/>
            </a:avLst>
          </a:prstGeom>
          <a:solidFill>
            <a:schemeClr val="accent1">
              <a:lumMod val="75000"/>
            </a:schemeClr>
          </a:solidFill>
          <a:ln w="12700">
            <a:noFill/>
          </a:ln>
          <a:effectLst/>
        </p:spPr>
        <p:txBody>
          <a:bodyPr vert="horz" wrap="square" lIns="45720" tIns="45720" rIns="45720" bIns="45720" rtlCol="0" anchor="ctr">
            <a:noAutofit/>
          </a:bodyPr>
          <a:lstStyle/>
          <a:p>
            <a:pPr algn="ctr">
              <a:spcAft>
                <a:spcPts val="300"/>
              </a:spcAft>
            </a:pPr>
            <a:r>
              <a:rPr lang="en-US" sz="1600" dirty="0">
                <a:solidFill>
                  <a:schemeClr val="bg1"/>
                </a:solidFill>
              </a:rPr>
              <a:t>Enhance the ability of providers and state agencies to be more proactive/strategic. We can see trends in care and patient needs and address these.</a:t>
            </a:r>
          </a:p>
        </p:txBody>
      </p:sp>
      <p:sp>
        <p:nvSpPr>
          <p:cNvPr id="21" name="Rounded Rectangle 102">
            <a:extLst>
              <a:ext uri="{FF2B5EF4-FFF2-40B4-BE49-F238E27FC236}">
                <a16:creationId xmlns:a16="http://schemas.microsoft.com/office/drawing/2014/main" id="{04018BCF-383D-EAF2-735A-7B1C88B00C5D}"/>
              </a:ext>
            </a:extLst>
          </p:cNvPr>
          <p:cNvSpPr/>
          <p:nvPr/>
        </p:nvSpPr>
        <p:spPr>
          <a:xfrm>
            <a:off x="850753" y="4249725"/>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endParaRPr lang="en-US" sz="1600" dirty="0">
              <a:solidFill>
                <a:schemeClr val="bg1"/>
              </a:solidFill>
              <a:ea typeface="Times New Roman" panose="02020603050405020304" pitchFamily="18" charset="0"/>
              <a:cs typeface="Calibri"/>
            </a:endParaRPr>
          </a:p>
          <a:p>
            <a:pPr algn="ctr">
              <a:spcAft>
                <a:spcPts val="300"/>
              </a:spcAft>
            </a:pPr>
            <a:endParaRPr lang="en-US" sz="1600" dirty="0">
              <a:solidFill>
                <a:schemeClr val="bg1"/>
              </a:solidFill>
              <a:ea typeface="Times New Roman" panose="02020603050405020304" pitchFamily="18" charset="0"/>
              <a:cs typeface="Calibri"/>
            </a:endParaRPr>
          </a:p>
          <a:p>
            <a:pPr algn="ctr">
              <a:spcAft>
                <a:spcPts val="300"/>
              </a:spcAft>
            </a:pPr>
            <a:r>
              <a:rPr lang="en-US" sz="1600" dirty="0">
                <a:solidFill>
                  <a:schemeClr val="bg1"/>
                </a:solidFill>
                <a:ea typeface="Times New Roman" panose="02020603050405020304" pitchFamily="18" charset="0"/>
                <a:cs typeface="Calibri"/>
              </a:rPr>
              <a:t>  </a:t>
            </a:r>
            <a:endParaRPr lang="en-US" sz="1600" dirty="0">
              <a:solidFill>
                <a:schemeClr val="bg1"/>
              </a:solidFill>
            </a:endParaRPr>
          </a:p>
          <a:p>
            <a:pPr algn="ctr">
              <a:spcAft>
                <a:spcPts val="300"/>
              </a:spcAft>
            </a:pPr>
            <a:r>
              <a:rPr lang="en-US" sz="1600" dirty="0">
                <a:solidFill>
                  <a:schemeClr val="bg1"/>
                </a:solidFill>
                <a:latin typeface="Calibri"/>
                <a:ea typeface="Calibri"/>
                <a:cs typeface="Calibri"/>
              </a:rPr>
              <a:t>Provide access for DPH and the four MAP agencies to data that would assist in quality improvement and planning. </a:t>
            </a:r>
          </a:p>
          <a:p>
            <a:pPr algn="ctr">
              <a:spcAft>
                <a:spcPts val="300"/>
              </a:spcAft>
            </a:pPr>
            <a:endParaRPr lang="en-US" sz="1000" dirty="0">
              <a:solidFill>
                <a:srgbClr val="000000"/>
              </a:solidFill>
              <a:latin typeface="Aptos"/>
              <a:ea typeface="Times New Roman" panose="02020603050405020304" pitchFamily="18" charset="0"/>
              <a:cs typeface="Calibri"/>
            </a:endParaRPr>
          </a:p>
          <a:p>
            <a:pPr algn="ctr">
              <a:spcAft>
                <a:spcPts val="300"/>
              </a:spcAft>
            </a:pPr>
            <a:endParaRPr lang="en-US" sz="1600" dirty="0">
              <a:solidFill>
                <a:schemeClr val="bg1"/>
              </a:solidFill>
              <a:latin typeface="Calibri"/>
              <a:ea typeface="Times New Roman" panose="02020603050405020304" pitchFamily="18" charset="0"/>
              <a:cs typeface="Calibri"/>
            </a:endParaRPr>
          </a:p>
          <a:p>
            <a:pPr algn="ctr">
              <a:spcAft>
                <a:spcPts val="300"/>
              </a:spcAft>
            </a:pPr>
            <a:endParaRPr lang="en-US" sz="1600" dirty="0">
              <a:solidFill>
                <a:schemeClr val="bg1"/>
              </a:solidFill>
              <a:latin typeface="Calibri"/>
              <a:ea typeface="Times New Roman" panose="02020603050405020304" pitchFamily="18" charset="0"/>
              <a:cs typeface="Calibri"/>
            </a:endParaRPr>
          </a:p>
          <a:p>
            <a:pPr algn="l">
              <a:spcAft>
                <a:spcPts val="300"/>
              </a:spcAft>
            </a:pPr>
            <a:endParaRPr lang="en-US" sz="1600" dirty="0">
              <a:solidFill>
                <a:srgbClr val="000000"/>
              </a:solidFill>
            </a:endParaRPr>
          </a:p>
        </p:txBody>
      </p:sp>
      <p:sp>
        <p:nvSpPr>
          <p:cNvPr id="22" name="Rounded Rectangle 102">
            <a:extLst>
              <a:ext uri="{FF2B5EF4-FFF2-40B4-BE49-F238E27FC236}">
                <a16:creationId xmlns:a16="http://schemas.microsoft.com/office/drawing/2014/main" id="{F3434908-B1AD-120E-0222-38310CF1827B}"/>
              </a:ext>
            </a:extLst>
          </p:cNvPr>
          <p:cNvSpPr/>
          <p:nvPr/>
        </p:nvSpPr>
        <p:spPr>
          <a:xfrm>
            <a:off x="4500071" y="4249725"/>
            <a:ext cx="3191858" cy="1984718"/>
          </a:xfrm>
          <a:prstGeom prst="roundRect">
            <a:avLst>
              <a:gd name="adj" fmla="val 9958"/>
            </a:avLst>
          </a:prstGeom>
          <a:solidFill>
            <a:schemeClr val="accent1">
              <a:lumMod val="75000"/>
            </a:schemeClr>
          </a:solidFill>
          <a:ln w="12700">
            <a:noFill/>
          </a:ln>
          <a:effectLst/>
        </p:spPr>
        <p:txBody>
          <a:bodyPr vert="horz" wrap="square" lIns="45720" tIns="45720" rIns="45720" bIns="45720" rtlCol="0" anchor="ctr">
            <a:noAutofit/>
          </a:bodyPr>
          <a:lstStyle/>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endParaRPr lang="en-US" sz="1600">
              <a:solidFill>
                <a:schemeClr val="bg1"/>
              </a:solidFill>
              <a:latin typeface="Calibri"/>
              <a:ea typeface="Times New Roman" panose="02020603050405020304" pitchFamily="18" charset="0"/>
              <a:cs typeface="Calibri"/>
            </a:endParaRPr>
          </a:p>
          <a:p>
            <a:pPr algn="ctr">
              <a:spcAft>
                <a:spcPts val="300"/>
              </a:spcAft>
            </a:pPr>
            <a:r>
              <a:rPr lang="en-US" sz="1600" dirty="0">
                <a:solidFill>
                  <a:schemeClr val="bg1"/>
                </a:solidFill>
                <a:ea typeface="Calibri"/>
                <a:cs typeface="Calibri"/>
              </a:rPr>
              <a:t>Upgrade or replace the </a:t>
            </a:r>
            <a:r>
              <a:rPr lang="en-US" sz="1600" err="1">
                <a:solidFill>
                  <a:schemeClr val="bg1"/>
                </a:solidFill>
                <a:ea typeface="Calibri"/>
                <a:cs typeface="Calibri"/>
              </a:rPr>
              <a:t>eMAR</a:t>
            </a:r>
            <a:r>
              <a:rPr lang="en-US" sz="1600" dirty="0">
                <a:solidFill>
                  <a:schemeClr val="bg1"/>
                </a:solidFill>
                <a:ea typeface="Calibri"/>
                <a:cs typeface="Calibri"/>
              </a:rPr>
              <a:t> systems currently in use that vary significantly in the quality of safety features, ease of use, and compliance with MAP policy. </a:t>
            </a:r>
            <a:endParaRPr lang="en-US" sz="1600" dirty="0">
              <a:solidFill>
                <a:schemeClr val="bg1"/>
              </a:solidFill>
            </a:endParaRPr>
          </a:p>
          <a:p>
            <a:pPr algn="ctr">
              <a:spcAft>
                <a:spcPts val="300"/>
              </a:spcAft>
            </a:pPr>
            <a:endParaRPr lang="en-US" sz="1600">
              <a:solidFill>
                <a:schemeClr val="bg1"/>
              </a:solidFill>
              <a:latin typeface="Aptos"/>
              <a:cs typeface="Segoe UI"/>
            </a:endParaRPr>
          </a:p>
          <a:p>
            <a:pPr algn="ctr">
              <a:spcAft>
                <a:spcPts val="300"/>
              </a:spcAft>
            </a:pPr>
            <a:endParaRPr lang="en-US" sz="1600">
              <a:solidFill>
                <a:schemeClr val="bg1"/>
              </a:solidFill>
              <a:latin typeface="Calibri"/>
              <a:ea typeface="Calibri"/>
              <a:cs typeface="Calibri"/>
            </a:endParaRPr>
          </a:p>
          <a:p>
            <a:pPr algn="l">
              <a:spcAft>
                <a:spcPts val="300"/>
              </a:spcAft>
            </a:pPr>
            <a:endParaRPr lang="en-US" sz="1600">
              <a:solidFill>
                <a:srgbClr val="000000"/>
              </a:solidFill>
            </a:endParaRPr>
          </a:p>
        </p:txBody>
      </p:sp>
      <p:sp>
        <p:nvSpPr>
          <p:cNvPr id="24" name="Rounded Rectangle 102">
            <a:extLst>
              <a:ext uri="{FF2B5EF4-FFF2-40B4-BE49-F238E27FC236}">
                <a16:creationId xmlns:a16="http://schemas.microsoft.com/office/drawing/2014/main" id="{9F0223AB-A2A8-0A93-9441-5847E4F51203}"/>
              </a:ext>
            </a:extLst>
          </p:cNvPr>
          <p:cNvSpPr/>
          <p:nvPr/>
        </p:nvSpPr>
        <p:spPr>
          <a:xfrm>
            <a:off x="8149389" y="4249725"/>
            <a:ext cx="3191858" cy="1984718"/>
          </a:xfrm>
          <a:prstGeom prst="roundRect">
            <a:avLst>
              <a:gd name="adj" fmla="val 9958"/>
            </a:avLst>
          </a:prstGeom>
          <a:solidFill>
            <a:schemeClr val="tx2">
              <a:lumMod val="75000"/>
              <a:lumOff val="25000"/>
            </a:schemeClr>
          </a:solidFill>
          <a:ln w="12700">
            <a:noFill/>
          </a:ln>
          <a:effectLst/>
        </p:spPr>
        <p:txBody>
          <a:bodyPr vert="horz" wrap="square" lIns="45720" tIns="45720" rIns="45720" bIns="45720" rtlCol="0" anchor="ctr">
            <a:noAutofit/>
          </a:bodyPr>
          <a:lstStyle/>
          <a:p>
            <a:pPr algn="ctr">
              <a:spcAft>
                <a:spcPts val="300"/>
              </a:spcAft>
            </a:pPr>
            <a:r>
              <a:rPr lang="en-US" sz="1600" dirty="0">
                <a:solidFill>
                  <a:schemeClr val="bg1"/>
                </a:solidFill>
                <a:cs typeface="Segoe UI"/>
              </a:rPr>
              <a:t>  S</a:t>
            </a:r>
            <a:r>
              <a:rPr lang="en-US" sz="1600" dirty="0">
                <a:solidFill>
                  <a:schemeClr val="bg1"/>
                </a:solidFill>
                <a:cs typeface="Calibri"/>
              </a:rPr>
              <a:t>trengthen communication with pharmacies and enhance control of medication supplies.</a:t>
            </a:r>
            <a:endParaRPr lang="en-US" sz="1600" dirty="0">
              <a:solidFill>
                <a:schemeClr val="bg1"/>
              </a:solidFill>
            </a:endParaRPr>
          </a:p>
        </p:txBody>
      </p:sp>
      <p:sp>
        <p:nvSpPr>
          <p:cNvPr id="25" name="Oval 24">
            <a:extLst>
              <a:ext uri="{FF2B5EF4-FFF2-40B4-BE49-F238E27FC236}">
                <a16:creationId xmlns:a16="http://schemas.microsoft.com/office/drawing/2014/main" id="{C2181F48-72C4-3D88-FC4B-233E20F14195}"/>
              </a:ext>
            </a:extLst>
          </p:cNvPr>
          <p:cNvSpPr/>
          <p:nvPr/>
        </p:nvSpPr>
        <p:spPr>
          <a:xfrm>
            <a:off x="5929181" y="1730647"/>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2</a:t>
            </a:r>
          </a:p>
        </p:txBody>
      </p:sp>
      <p:sp>
        <p:nvSpPr>
          <p:cNvPr id="29" name="Oval 28">
            <a:extLst>
              <a:ext uri="{FF2B5EF4-FFF2-40B4-BE49-F238E27FC236}">
                <a16:creationId xmlns:a16="http://schemas.microsoft.com/office/drawing/2014/main" id="{48F24AE3-7D74-A442-C13D-139168441552}"/>
              </a:ext>
            </a:extLst>
          </p:cNvPr>
          <p:cNvSpPr/>
          <p:nvPr/>
        </p:nvSpPr>
        <p:spPr>
          <a:xfrm>
            <a:off x="2279863" y="4079728"/>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4</a:t>
            </a:r>
          </a:p>
        </p:txBody>
      </p:sp>
      <p:sp>
        <p:nvSpPr>
          <p:cNvPr id="30" name="Oval 29">
            <a:extLst>
              <a:ext uri="{FF2B5EF4-FFF2-40B4-BE49-F238E27FC236}">
                <a16:creationId xmlns:a16="http://schemas.microsoft.com/office/drawing/2014/main" id="{9322D7A5-6EE7-2C08-3486-0E97AA420704}"/>
              </a:ext>
            </a:extLst>
          </p:cNvPr>
          <p:cNvSpPr/>
          <p:nvPr/>
        </p:nvSpPr>
        <p:spPr>
          <a:xfrm>
            <a:off x="9578499" y="4079728"/>
            <a:ext cx="333638" cy="339994"/>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6</a:t>
            </a:r>
          </a:p>
        </p:txBody>
      </p:sp>
      <p:sp>
        <p:nvSpPr>
          <p:cNvPr id="31" name="Oval 30">
            <a:extLst>
              <a:ext uri="{FF2B5EF4-FFF2-40B4-BE49-F238E27FC236}">
                <a16:creationId xmlns:a16="http://schemas.microsoft.com/office/drawing/2014/main" id="{F5995873-742F-3044-2A9D-A7B2FC0A7F0D}"/>
              </a:ext>
            </a:extLst>
          </p:cNvPr>
          <p:cNvSpPr/>
          <p:nvPr/>
        </p:nvSpPr>
        <p:spPr>
          <a:xfrm>
            <a:off x="2279863" y="1702791"/>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1</a:t>
            </a:r>
          </a:p>
        </p:txBody>
      </p:sp>
      <p:sp>
        <p:nvSpPr>
          <p:cNvPr id="32" name="Oval 31">
            <a:extLst>
              <a:ext uri="{FF2B5EF4-FFF2-40B4-BE49-F238E27FC236}">
                <a16:creationId xmlns:a16="http://schemas.microsoft.com/office/drawing/2014/main" id="{8A2348F9-E494-275E-06D7-504690D1FC35}"/>
              </a:ext>
            </a:extLst>
          </p:cNvPr>
          <p:cNvSpPr/>
          <p:nvPr/>
        </p:nvSpPr>
        <p:spPr>
          <a:xfrm>
            <a:off x="9578499" y="1702791"/>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3</a:t>
            </a:r>
          </a:p>
        </p:txBody>
      </p:sp>
      <p:sp>
        <p:nvSpPr>
          <p:cNvPr id="33" name="Oval 32">
            <a:extLst>
              <a:ext uri="{FF2B5EF4-FFF2-40B4-BE49-F238E27FC236}">
                <a16:creationId xmlns:a16="http://schemas.microsoft.com/office/drawing/2014/main" id="{C2484C07-590D-954D-9877-210C69F78C35}"/>
              </a:ext>
            </a:extLst>
          </p:cNvPr>
          <p:cNvSpPr/>
          <p:nvPr/>
        </p:nvSpPr>
        <p:spPr>
          <a:xfrm>
            <a:off x="5929181" y="4116310"/>
            <a:ext cx="333638" cy="33999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t>5</a:t>
            </a:r>
          </a:p>
        </p:txBody>
      </p:sp>
    </p:spTree>
    <p:extLst>
      <p:ext uri="{BB962C8B-B14F-4D97-AF65-F5344CB8AC3E}">
        <p14:creationId xmlns:p14="http://schemas.microsoft.com/office/powerpoint/2010/main" val="876606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A3C25-1DFD-D858-4742-E3D9C74A2C43}"/>
            </a:ext>
          </a:extLst>
        </p:cNvPr>
        <p:cNvGrpSpPr/>
        <p:nvPr/>
      </p:nvGrpSpPr>
      <p:grpSpPr>
        <a:xfrm>
          <a:off x="0" y="0"/>
          <a:ext cx="0" cy="0"/>
          <a:chOff x="0" y="0"/>
          <a:chExt cx="0" cy="0"/>
        </a:xfrm>
      </p:grpSpPr>
      <p:graphicFrame>
        <p:nvGraphicFramePr>
          <p:cNvPr id="23" name="Object 22" hidden="1">
            <a:extLst>
              <a:ext uri="{FF2B5EF4-FFF2-40B4-BE49-F238E27FC236}">
                <a16:creationId xmlns:a16="http://schemas.microsoft.com/office/drawing/2014/main" id="{E065CAF5-74B6-02AE-D61A-7C84246B5E94}"/>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23" name="Object 22" hidden="1">
                        <a:extLst>
                          <a:ext uri="{FF2B5EF4-FFF2-40B4-BE49-F238E27FC236}">
                            <a16:creationId xmlns:a16="http://schemas.microsoft.com/office/drawing/2014/main" id="{E065CAF5-74B6-02AE-D61A-7C84246B5E94}"/>
                          </a:ext>
                        </a:extLst>
                      </p:cNvPr>
                      <p:cNvPicPr/>
                      <p:nvPr/>
                    </p:nvPicPr>
                    <p:blipFill>
                      <a:blip/>
                      <a:stretch>
                        <a:fillRect/>
                      </a:stretch>
                    </p:blipFill>
                    <p:spPr>
                      <a:xfrm>
                        <a:off x="1525588" y="1588"/>
                        <a:ext cx="1588" cy="1588"/>
                      </a:xfrm>
                      <a:prstGeom prst="rect">
                        <a:avLst/>
                      </a:prstGeom>
                    </p:spPr>
                  </p:pic>
                </p:oleObj>
              </mc:Fallback>
            </mc:AlternateContent>
          </a:graphicData>
        </a:graphic>
      </p:graphicFrame>
      <p:sp>
        <p:nvSpPr>
          <p:cNvPr id="15" name="Rectangle: Rounded Corners 14">
            <a:extLst>
              <a:ext uri="{FF2B5EF4-FFF2-40B4-BE49-F238E27FC236}">
                <a16:creationId xmlns:a16="http://schemas.microsoft.com/office/drawing/2014/main" id="{F08F50F6-C11E-F67C-2C36-7CCBFCB8DF94}"/>
              </a:ext>
            </a:extLst>
          </p:cNvPr>
          <p:cNvSpPr/>
          <p:nvPr/>
        </p:nvSpPr>
        <p:spPr>
          <a:xfrm>
            <a:off x="1713411" y="282130"/>
            <a:ext cx="9173029" cy="6923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Aptos" panose="020B0004020202020204" pitchFamily="34" charset="0"/>
                <a:cs typeface="Calibri"/>
              </a:rPr>
              <a:t> What are the outcomes?</a:t>
            </a:r>
            <a:endParaRPr lang="en-US"/>
          </a:p>
        </p:txBody>
      </p:sp>
      <p:sp>
        <p:nvSpPr>
          <p:cNvPr id="16" name="TextBox 15">
            <a:extLst>
              <a:ext uri="{FF2B5EF4-FFF2-40B4-BE49-F238E27FC236}">
                <a16:creationId xmlns:a16="http://schemas.microsoft.com/office/drawing/2014/main" id="{0069C5A3-F6BF-89CA-B89F-E489A5BF4248}"/>
              </a:ext>
            </a:extLst>
          </p:cNvPr>
          <p:cNvSpPr txBox="1"/>
          <p:nvPr/>
        </p:nvSpPr>
        <p:spPr>
          <a:xfrm>
            <a:off x="478971" y="1271241"/>
            <a:ext cx="11234058" cy="984885"/>
          </a:xfrm>
          <a:prstGeom prst="rect">
            <a:avLst/>
          </a:prstGeom>
          <a:noFill/>
        </p:spPr>
        <p:txBody>
          <a:bodyPr wrap="square">
            <a:spAutoFit/>
          </a:bodyPr>
          <a:lstStyle/>
          <a:p>
            <a:pPr defTabSz="457200">
              <a:defRPr/>
            </a:pPr>
            <a:r>
              <a:rPr lang="en-US" sz="2000" dirty="0">
                <a:latin typeface="Aptos" panose="020B0004020202020204" pitchFamily="34" charset="0"/>
              </a:rPr>
              <a:t>The research also demonstrates that clear benefits will be realized for </a:t>
            </a:r>
            <a:r>
              <a:rPr lang="en-US" sz="2000" b="1" dirty="0">
                <a:latin typeface="Aptos" panose="020B0004020202020204" pitchFamily="34" charset="0"/>
              </a:rPr>
              <a:t>patients, staff, providers, and MAP agencies</a:t>
            </a:r>
            <a:r>
              <a:rPr lang="en-US" sz="2000" dirty="0"/>
              <a:t>.  </a:t>
            </a:r>
          </a:p>
          <a:p>
            <a:pPr defTabSz="457200">
              <a:defRPr/>
            </a:pPr>
            <a:endParaRPr lang="en-US" i="1" dirty="0">
              <a:latin typeface="Calibri" panose="020F0502020204030204" pitchFamily="34" charset="0"/>
              <a:ea typeface="Times New Roman" panose="02020603050405020304" pitchFamily="18" charset="0"/>
            </a:endParaRPr>
          </a:p>
        </p:txBody>
      </p:sp>
      <p:sp>
        <p:nvSpPr>
          <p:cNvPr id="17" name="Rounded Rectangle 102">
            <a:extLst>
              <a:ext uri="{FF2B5EF4-FFF2-40B4-BE49-F238E27FC236}">
                <a16:creationId xmlns:a16="http://schemas.microsoft.com/office/drawing/2014/main" id="{EDE5D1DF-3133-F2DD-6FFA-46838EFB00F7}"/>
              </a:ext>
            </a:extLst>
          </p:cNvPr>
          <p:cNvSpPr/>
          <p:nvPr/>
        </p:nvSpPr>
        <p:spPr>
          <a:xfrm>
            <a:off x="478971" y="1985524"/>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latin typeface="Aptos" panose="020B0004020202020204" pitchFamily="34" charset="0"/>
            </a:endParaRPr>
          </a:p>
          <a:p>
            <a:pPr algn="ctr">
              <a:spcAft>
                <a:spcPts val="300"/>
              </a:spcAft>
            </a:pPr>
            <a:r>
              <a:rPr lang="en-US" sz="1600">
                <a:solidFill>
                  <a:schemeClr val="bg1"/>
                </a:solidFill>
                <a:latin typeface="Aptos" panose="020B0004020202020204" pitchFamily="34" charset="0"/>
              </a:rPr>
              <a:t>Reduce medication administration </a:t>
            </a:r>
            <a:r>
              <a:rPr lang="en-US" sz="1600" b="0">
                <a:solidFill>
                  <a:schemeClr val="bg1"/>
                </a:solidFill>
                <a:latin typeface="Aptos" panose="020B0004020202020204" pitchFamily="34" charset="0"/>
              </a:rPr>
              <a:t>errors</a:t>
            </a:r>
            <a:r>
              <a:rPr lang="en-US" sz="1600">
                <a:solidFill>
                  <a:schemeClr val="bg1"/>
                </a:solidFill>
                <a:latin typeface="Aptos" panose="020B0004020202020204" pitchFamily="34" charset="0"/>
              </a:rPr>
              <a:t> and improve </a:t>
            </a:r>
            <a:r>
              <a:rPr lang="en-US" sz="1600" b="1">
                <a:solidFill>
                  <a:schemeClr val="bg1"/>
                </a:solidFill>
                <a:latin typeface="Aptos" panose="020B0004020202020204" pitchFamily="34" charset="0"/>
              </a:rPr>
              <a:t>patient safety</a:t>
            </a:r>
            <a:r>
              <a:rPr lang="en-US" sz="1600">
                <a:solidFill>
                  <a:schemeClr val="bg1"/>
                </a:solidFill>
                <a:latin typeface="Aptos" panose="020B0004020202020204" pitchFamily="34" charset="0"/>
              </a:rPr>
              <a:t>.</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rgbClr val="000000"/>
              </a:solidFill>
            </a:endParaRPr>
          </a:p>
        </p:txBody>
      </p:sp>
      <p:sp>
        <p:nvSpPr>
          <p:cNvPr id="7" name="Rounded Rectangle 102">
            <a:extLst>
              <a:ext uri="{FF2B5EF4-FFF2-40B4-BE49-F238E27FC236}">
                <a16:creationId xmlns:a16="http://schemas.microsoft.com/office/drawing/2014/main" id="{E00ACC91-1FE3-F859-FD22-65CA1B9EFDC7}"/>
              </a:ext>
            </a:extLst>
          </p:cNvPr>
          <p:cNvSpPr/>
          <p:nvPr/>
        </p:nvSpPr>
        <p:spPr>
          <a:xfrm>
            <a:off x="478971" y="3493482"/>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b="1">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Increase </a:t>
            </a:r>
            <a:r>
              <a:rPr lang="en-US" sz="1600" b="1">
                <a:solidFill>
                  <a:schemeClr val="bg1"/>
                </a:solidFill>
                <a:latin typeface="Aptos" panose="020B0004020202020204" pitchFamily="34" charset="0"/>
                <a:cs typeface="Arial" panose="020B0604020202020204" pitchFamily="34" charset="0"/>
              </a:rPr>
              <a:t>efficiency </a:t>
            </a:r>
            <a:r>
              <a:rPr lang="en-US" sz="1600">
                <a:solidFill>
                  <a:schemeClr val="bg1"/>
                </a:solidFill>
                <a:latin typeface="Aptos" panose="020B0004020202020204" pitchFamily="34" charset="0"/>
                <a:cs typeface="Arial" panose="020B0604020202020204" pitchFamily="34" charset="0"/>
              </a:rPr>
              <a:t>on med passes.</a:t>
            </a:r>
            <a:endParaRPr lang="en-US" sz="1600">
              <a:solidFill>
                <a:schemeClr val="bg1"/>
              </a:solidFill>
            </a:endParaRPr>
          </a:p>
          <a:p>
            <a:pPr algn="ctr">
              <a:spcAft>
                <a:spcPts val="300"/>
              </a:spcAft>
            </a:pPr>
            <a:endParaRPr lang="en-US" sz="1600" b="1">
              <a:solidFill>
                <a:schemeClr val="bg1"/>
              </a:solidFill>
            </a:endParaRPr>
          </a:p>
          <a:p>
            <a:pPr algn="ctr">
              <a:spcAft>
                <a:spcPts val="300"/>
              </a:spcAft>
            </a:pPr>
            <a:endParaRPr lang="en-US" sz="1600" b="1">
              <a:solidFill>
                <a:schemeClr val="bg1"/>
              </a:solidFill>
            </a:endParaRPr>
          </a:p>
        </p:txBody>
      </p:sp>
      <p:sp>
        <p:nvSpPr>
          <p:cNvPr id="8" name="Rounded Rectangle 102">
            <a:extLst>
              <a:ext uri="{FF2B5EF4-FFF2-40B4-BE49-F238E27FC236}">
                <a16:creationId xmlns:a16="http://schemas.microsoft.com/office/drawing/2014/main" id="{9CDDF1F1-78F6-506F-160A-29A8C5E6AFA0}"/>
              </a:ext>
            </a:extLst>
          </p:cNvPr>
          <p:cNvSpPr/>
          <p:nvPr/>
        </p:nvSpPr>
        <p:spPr>
          <a:xfrm>
            <a:off x="478971" y="2739503"/>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Avoid downstream </a:t>
            </a:r>
            <a:r>
              <a:rPr lang="en-US" sz="1600" b="1">
                <a:solidFill>
                  <a:schemeClr val="bg1"/>
                </a:solidFill>
                <a:latin typeface="Aptos" panose="020B0004020202020204" pitchFamily="34" charset="0"/>
                <a:cs typeface="Arial" panose="020B0604020202020204" pitchFamily="34" charset="0"/>
              </a:rPr>
              <a:t>harm,</a:t>
            </a:r>
            <a:r>
              <a:rPr lang="en-US" sz="1600">
                <a:solidFill>
                  <a:schemeClr val="bg1"/>
                </a:solidFill>
                <a:latin typeface="Aptos" panose="020B0004020202020204" pitchFamily="34" charset="0"/>
                <a:cs typeface="Arial" panose="020B0604020202020204" pitchFamily="34" charset="0"/>
              </a:rPr>
              <a:t> </a:t>
            </a:r>
            <a:r>
              <a:rPr lang="en-US" sz="1600" b="1">
                <a:solidFill>
                  <a:schemeClr val="bg1"/>
                </a:solidFill>
                <a:latin typeface="Aptos" panose="020B0004020202020204" pitchFamily="34" charset="0"/>
                <a:cs typeface="Arial" panose="020B0604020202020204" pitchFamily="34" charset="0"/>
              </a:rPr>
              <a:t>hospitalizations and associated costs.</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rgbClr val="000000"/>
              </a:solidFill>
            </a:endParaRPr>
          </a:p>
        </p:txBody>
      </p:sp>
      <p:sp>
        <p:nvSpPr>
          <p:cNvPr id="9" name="Rounded Rectangle 102">
            <a:extLst>
              <a:ext uri="{FF2B5EF4-FFF2-40B4-BE49-F238E27FC236}">
                <a16:creationId xmlns:a16="http://schemas.microsoft.com/office/drawing/2014/main" id="{B97BA128-9E82-378D-5F28-089707DA1803}"/>
              </a:ext>
            </a:extLst>
          </p:cNvPr>
          <p:cNvSpPr/>
          <p:nvPr/>
        </p:nvSpPr>
        <p:spPr>
          <a:xfrm>
            <a:off x="478971" y="4247461"/>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Improve workforce </a:t>
            </a:r>
            <a:r>
              <a:rPr lang="en-US" sz="1600" b="1">
                <a:solidFill>
                  <a:schemeClr val="bg1"/>
                </a:solidFill>
                <a:latin typeface="Aptos" panose="020B0004020202020204" pitchFamily="34" charset="0"/>
                <a:cs typeface="Arial" panose="020B0604020202020204" pitchFamily="34" charset="0"/>
              </a:rPr>
              <a:t>satisfaction</a:t>
            </a:r>
            <a:r>
              <a:rPr lang="en-US" sz="1600">
                <a:solidFill>
                  <a:schemeClr val="bg1"/>
                </a:solidFill>
                <a:latin typeface="Aptos" panose="020B0004020202020204" pitchFamily="34" charset="0"/>
                <a:cs typeface="Arial" panose="020B0604020202020204" pitchFamily="34" charset="0"/>
              </a:rPr>
              <a:t> and </a:t>
            </a:r>
            <a:r>
              <a:rPr lang="en-US" sz="1600" b="1">
                <a:solidFill>
                  <a:schemeClr val="bg1"/>
                </a:solidFill>
                <a:latin typeface="Aptos" panose="020B0004020202020204" pitchFamily="34" charset="0"/>
                <a:cs typeface="Arial" panose="020B0604020202020204" pitchFamily="34" charset="0"/>
              </a:rPr>
              <a:t>retention</a:t>
            </a:r>
            <a:r>
              <a:rPr lang="en-US" sz="1600">
                <a:solidFill>
                  <a:schemeClr val="bg1"/>
                </a:solidFill>
                <a:latin typeface="Aptos" panose="020B0004020202020204" pitchFamily="34" charset="0"/>
                <a:cs typeface="Arial" panose="020B0604020202020204" pitchFamily="34" charset="0"/>
              </a:rPr>
              <a:t>.</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1" name="Rounded Rectangle 102">
            <a:extLst>
              <a:ext uri="{FF2B5EF4-FFF2-40B4-BE49-F238E27FC236}">
                <a16:creationId xmlns:a16="http://schemas.microsoft.com/office/drawing/2014/main" id="{4968F18D-0B68-89A1-DD5A-DF24194CF15B}"/>
              </a:ext>
            </a:extLst>
          </p:cNvPr>
          <p:cNvSpPr/>
          <p:nvPr/>
        </p:nvSpPr>
        <p:spPr>
          <a:xfrm>
            <a:off x="478971" y="5741604"/>
            <a:ext cx="11234058" cy="561473"/>
          </a:xfrm>
          <a:prstGeom prst="roundRect">
            <a:avLst>
              <a:gd name="adj" fmla="val 9958"/>
            </a:avLst>
          </a:prstGeom>
          <a:solidFill>
            <a:schemeClr val="accent1">
              <a:lumMod val="75000"/>
            </a:schemeClr>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a:solidFill>
                <a:schemeClr val="bg1"/>
              </a:solidFill>
            </a:endParaRPr>
          </a:p>
          <a:p>
            <a:pPr algn="ctr">
              <a:spcAft>
                <a:spcPts val="300"/>
              </a:spcAft>
            </a:pPr>
            <a:endParaRPr lang="en-US" sz="1600">
              <a:solidFill>
                <a:schemeClr val="bg1"/>
              </a:solidFill>
              <a:latin typeface="Aptos" panose="020B0004020202020204" pitchFamily="34" charset="0"/>
              <a:cs typeface="Arial" panose="020B0604020202020204" pitchFamily="34" charset="0"/>
            </a:endParaRPr>
          </a:p>
          <a:p>
            <a:pPr algn="ctr">
              <a:spcAft>
                <a:spcPts val="300"/>
              </a:spcAft>
            </a:pPr>
            <a:r>
              <a:rPr lang="en-US" sz="1600">
                <a:solidFill>
                  <a:schemeClr val="bg1"/>
                </a:solidFill>
                <a:latin typeface="Aptos" panose="020B0004020202020204" pitchFamily="34" charset="0"/>
                <a:cs typeface="Arial" panose="020B0604020202020204" pitchFamily="34" charset="0"/>
              </a:rPr>
              <a:t>Cost-effective solution with potential </a:t>
            </a:r>
            <a:r>
              <a:rPr lang="en-US" sz="1600" b="1">
                <a:solidFill>
                  <a:schemeClr val="bg1"/>
                </a:solidFill>
                <a:latin typeface="Aptos" panose="020B0004020202020204" pitchFamily="34" charset="0"/>
                <a:cs typeface="Arial" panose="020B0604020202020204" pitchFamily="34" charset="0"/>
              </a:rPr>
              <a:t>statewide impact </a:t>
            </a:r>
            <a:r>
              <a:rPr lang="en-US" sz="1600">
                <a:solidFill>
                  <a:schemeClr val="bg1"/>
                </a:solidFill>
                <a:latin typeface="Aptos" panose="020B0004020202020204" pitchFamily="34" charset="0"/>
                <a:cs typeface="Arial" panose="020B0604020202020204" pitchFamily="34" charset="0"/>
              </a:rPr>
              <a:t>beyond MAP.</a:t>
            </a: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2" name="Rounded Rectangle 102">
            <a:extLst>
              <a:ext uri="{FF2B5EF4-FFF2-40B4-BE49-F238E27FC236}">
                <a16:creationId xmlns:a16="http://schemas.microsoft.com/office/drawing/2014/main" id="{CDD12DD9-C9DD-087F-340F-BA7B26DCBD47}"/>
              </a:ext>
            </a:extLst>
          </p:cNvPr>
          <p:cNvSpPr/>
          <p:nvPr/>
        </p:nvSpPr>
        <p:spPr>
          <a:xfrm>
            <a:off x="478971" y="5001440"/>
            <a:ext cx="11234058" cy="561473"/>
          </a:xfrm>
          <a:prstGeom prst="roundRect">
            <a:avLst>
              <a:gd name="adj" fmla="val 9958"/>
            </a:avLst>
          </a:prstGeom>
          <a:solidFill>
            <a:srgbClr val="082D6A"/>
          </a:solidFill>
          <a:ln w="12700">
            <a:solidFill>
              <a:schemeClr val="tx2"/>
            </a:solidFill>
          </a:ln>
          <a:effectLst/>
        </p:spPr>
        <p:txBody>
          <a:bodyPr vert="horz" wrap="square" lIns="45720" tIns="45720" rIns="45720" bIns="45720" rtlCol="0" anchor="ctr">
            <a:noAutofit/>
          </a:bodyPr>
          <a:lstStyle/>
          <a:p>
            <a:pPr algn="ctr">
              <a:spcAft>
                <a:spcPts val="300"/>
              </a:spcAft>
            </a:pPr>
            <a:endParaRPr lang="en-US" sz="1600" b="1">
              <a:solidFill>
                <a:schemeClr val="bg1"/>
              </a:solidFill>
              <a:latin typeface="Aptos" panose="020B0004020202020204" pitchFamily="34" charset="0"/>
              <a:cs typeface="Arial" panose="020B0604020202020204" pitchFamily="34" charset="0"/>
            </a:endParaRPr>
          </a:p>
          <a:p>
            <a:pPr algn="ctr">
              <a:spcAft>
                <a:spcPts val="300"/>
              </a:spcAft>
            </a:pPr>
            <a:endParaRPr lang="en-US" sz="1600" b="1">
              <a:solidFill>
                <a:schemeClr val="bg1"/>
              </a:solidFill>
              <a:latin typeface="Aptos" panose="020B0004020202020204" pitchFamily="34" charset="0"/>
              <a:cs typeface="Arial" panose="020B0604020202020204" pitchFamily="34" charset="0"/>
            </a:endParaRPr>
          </a:p>
          <a:p>
            <a:pPr algn="ctr">
              <a:spcAft>
                <a:spcPts val="300"/>
              </a:spcAft>
            </a:pPr>
            <a:r>
              <a:rPr lang="en-US" sz="1600" b="1">
                <a:solidFill>
                  <a:schemeClr val="bg1"/>
                </a:solidFill>
                <a:latin typeface="Aptos" panose="020B0004020202020204" pitchFamily="34" charset="0"/>
                <a:cs typeface="Arial" panose="020B0604020202020204" pitchFamily="34" charset="0"/>
              </a:rPr>
              <a:t>Real-time data</a:t>
            </a:r>
            <a:r>
              <a:rPr lang="en-US" sz="1600">
                <a:solidFill>
                  <a:schemeClr val="bg1"/>
                </a:solidFill>
                <a:latin typeface="Aptos" panose="020B0004020202020204" pitchFamily="34" charset="0"/>
                <a:cs typeface="Arial" panose="020B0604020202020204" pitchFamily="34" charset="0"/>
              </a:rPr>
              <a:t> access for better oversight and compliance.</a:t>
            </a:r>
            <a:endParaRPr lang="en-US" sz="1600">
              <a:solidFill>
                <a:schemeClr val="bg1"/>
              </a:solidFill>
            </a:endParaRPr>
          </a:p>
          <a:p>
            <a:pPr algn="ctr">
              <a:spcAft>
                <a:spcPts val="300"/>
              </a:spcAft>
            </a:pPr>
            <a:endParaRPr lang="en-US" sz="1600">
              <a:solidFill>
                <a:schemeClr val="bg1"/>
              </a:solidFill>
            </a:endParaRPr>
          </a:p>
          <a:p>
            <a:pPr algn="ctr">
              <a:spcAft>
                <a:spcPts val="300"/>
              </a:spcAft>
            </a:pPr>
            <a:endParaRPr lang="en-US" sz="1600">
              <a:solidFill>
                <a:schemeClr val="bg1"/>
              </a:solidFill>
            </a:endParaRPr>
          </a:p>
        </p:txBody>
      </p:sp>
      <p:sp>
        <p:nvSpPr>
          <p:cNvPr id="13" name="Oval 12">
            <a:extLst>
              <a:ext uri="{FF2B5EF4-FFF2-40B4-BE49-F238E27FC236}">
                <a16:creationId xmlns:a16="http://schemas.microsoft.com/office/drawing/2014/main" id="{6CBD6C02-6E0C-E57B-AD6F-FB6C37A6FE44}"/>
              </a:ext>
            </a:extLst>
          </p:cNvPr>
          <p:cNvSpPr/>
          <p:nvPr/>
        </p:nvSpPr>
        <p:spPr>
          <a:xfrm>
            <a:off x="312152" y="2850242"/>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2</a:t>
            </a:r>
          </a:p>
        </p:txBody>
      </p:sp>
      <p:sp>
        <p:nvSpPr>
          <p:cNvPr id="14" name="Oval 13">
            <a:extLst>
              <a:ext uri="{FF2B5EF4-FFF2-40B4-BE49-F238E27FC236}">
                <a16:creationId xmlns:a16="http://schemas.microsoft.com/office/drawing/2014/main" id="{904BE679-CB9B-2559-DD30-43AF188C9CFD}"/>
              </a:ext>
            </a:extLst>
          </p:cNvPr>
          <p:cNvSpPr/>
          <p:nvPr/>
        </p:nvSpPr>
        <p:spPr>
          <a:xfrm>
            <a:off x="312152" y="2096263"/>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1</a:t>
            </a:r>
          </a:p>
        </p:txBody>
      </p:sp>
      <p:sp>
        <p:nvSpPr>
          <p:cNvPr id="19" name="Oval 18">
            <a:extLst>
              <a:ext uri="{FF2B5EF4-FFF2-40B4-BE49-F238E27FC236}">
                <a16:creationId xmlns:a16="http://schemas.microsoft.com/office/drawing/2014/main" id="{283B10FA-535A-E6C9-37FA-46735BD6949F}"/>
              </a:ext>
            </a:extLst>
          </p:cNvPr>
          <p:cNvSpPr/>
          <p:nvPr/>
        </p:nvSpPr>
        <p:spPr>
          <a:xfrm>
            <a:off x="312152" y="3602119"/>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3</a:t>
            </a:r>
          </a:p>
        </p:txBody>
      </p:sp>
      <p:sp>
        <p:nvSpPr>
          <p:cNvPr id="26" name="Oval 25">
            <a:extLst>
              <a:ext uri="{FF2B5EF4-FFF2-40B4-BE49-F238E27FC236}">
                <a16:creationId xmlns:a16="http://schemas.microsoft.com/office/drawing/2014/main" id="{2A92A3EB-08E3-2550-73D2-2B4CD2E27A4E}"/>
              </a:ext>
            </a:extLst>
          </p:cNvPr>
          <p:cNvSpPr/>
          <p:nvPr/>
        </p:nvSpPr>
        <p:spPr>
          <a:xfrm>
            <a:off x="312152" y="4346902"/>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4</a:t>
            </a:r>
          </a:p>
        </p:txBody>
      </p:sp>
      <p:sp>
        <p:nvSpPr>
          <p:cNvPr id="27" name="Oval 26">
            <a:extLst>
              <a:ext uri="{FF2B5EF4-FFF2-40B4-BE49-F238E27FC236}">
                <a16:creationId xmlns:a16="http://schemas.microsoft.com/office/drawing/2014/main" id="{4C8CC286-C4D5-28C4-E82F-2CCDA06B1D30}"/>
              </a:ext>
            </a:extLst>
          </p:cNvPr>
          <p:cNvSpPr/>
          <p:nvPr/>
        </p:nvSpPr>
        <p:spPr>
          <a:xfrm>
            <a:off x="312152" y="5112179"/>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5</a:t>
            </a:r>
          </a:p>
        </p:txBody>
      </p:sp>
      <p:sp>
        <p:nvSpPr>
          <p:cNvPr id="28" name="Oval 27">
            <a:extLst>
              <a:ext uri="{FF2B5EF4-FFF2-40B4-BE49-F238E27FC236}">
                <a16:creationId xmlns:a16="http://schemas.microsoft.com/office/drawing/2014/main" id="{02D57589-011D-3930-FC56-B0F7C3611F53}"/>
              </a:ext>
            </a:extLst>
          </p:cNvPr>
          <p:cNvSpPr/>
          <p:nvPr/>
        </p:nvSpPr>
        <p:spPr>
          <a:xfrm>
            <a:off x="312152" y="5866158"/>
            <a:ext cx="333638" cy="33999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82D6A"/>
                </a:solidFill>
              </a:rPr>
              <a:t>6</a:t>
            </a:r>
          </a:p>
        </p:txBody>
      </p:sp>
    </p:spTree>
    <p:extLst>
      <p:ext uri="{BB962C8B-B14F-4D97-AF65-F5344CB8AC3E}">
        <p14:creationId xmlns:p14="http://schemas.microsoft.com/office/powerpoint/2010/main" val="266088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547D2-697D-FF1A-98A7-E8435167309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894C1E-2ACB-7416-5D2E-05996B95F828}"/>
              </a:ext>
            </a:extLst>
          </p:cNvPr>
          <p:cNvSpPr>
            <a:spLocks noGrp="1"/>
          </p:cNvSpPr>
          <p:nvPr>
            <p:ph type="title"/>
          </p:nvPr>
        </p:nvSpPr>
        <p:spPr>
          <a:xfrm>
            <a:off x="470741" y="138662"/>
            <a:ext cx="10972800" cy="874654"/>
          </a:xfrm>
        </p:spPr>
        <p:txBody>
          <a:bodyPr/>
          <a:lstStyle/>
          <a:p>
            <a:r>
              <a:rPr lang="en-US">
                <a:latin typeface="Aptos"/>
                <a:cs typeface="Arial"/>
              </a:rPr>
              <a:t>Procurement and Evaluation of an </a:t>
            </a:r>
            <a:r>
              <a:rPr lang="en-US" err="1">
                <a:latin typeface="Aptos"/>
                <a:cs typeface="Arial"/>
              </a:rPr>
              <a:t>eMAR</a:t>
            </a:r>
            <a:r>
              <a:rPr lang="en-US">
                <a:latin typeface="Aptos"/>
                <a:cs typeface="Arial"/>
              </a:rPr>
              <a:t> Provider</a:t>
            </a:r>
            <a:endParaRPr lang="en-US">
              <a:latin typeface="Aptos" panose="020B0004020202020204" pitchFamily="34" charset="0"/>
            </a:endParaRPr>
          </a:p>
        </p:txBody>
      </p:sp>
      <p:sp>
        <p:nvSpPr>
          <p:cNvPr id="4" name="Content Placeholder 3">
            <a:extLst>
              <a:ext uri="{FF2B5EF4-FFF2-40B4-BE49-F238E27FC236}">
                <a16:creationId xmlns:a16="http://schemas.microsoft.com/office/drawing/2014/main" id="{A0C421FE-E280-F9F3-734C-FA4BEF60C4B6}"/>
              </a:ext>
            </a:extLst>
          </p:cNvPr>
          <p:cNvSpPr>
            <a:spLocks noGrp="1"/>
          </p:cNvSpPr>
          <p:nvPr>
            <p:ph idx="1"/>
          </p:nvPr>
        </p:nvSpPr>
        <p:spPr>
          <a:xfrm>
            <a:off x="353568" y="1013316"/>
            <a:ext cx="11620500" cy="5046490"/>
          </a:xfrm>
          <a:ln>
            <a:solidFill>
              <a:schemeClr val="bg1"/>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endParaRPr lang="en-US" sz="2200" dirty="0">
              <a:latin typeface="Arial"/>
              <a:cs typeface="Arial"/>
            </a:endParaRPr>
          </a:p>
          <a:p>
            <a:r>
              <a:rPr lang="en-US" sz="2100" dirty="0">
                <a:latin typeface="Arial"/>
                <a:cs typeface="Arial"/>
              </a:rPr>
              <a:t>Following a multi-year, multi-agency evaluation effort (involving EOHHS, DPH, DMH, DCF, </a:t>
            </a:r>
            <a:r>
              <a:rPr lang="en-US" sz="2100" dirty="0" err="1">
                <a:latin typeface="Arial"/>
                <a:cs typeface="Arial"/>
              </a:rPr>
              <a:t>MassAbility</a:t>
            </a:r>
            <a:r>
              <a:rPr lang="en-US" sz="2100" dirty="0">
                <a:latin typeface="Arial"/>
                <a:cs typeface="Arial"/>
              </a:rPr>
              <a:t>, and DDS), EOHHS has contracted with </a:t>
            </a:r>
            <a:r>
              <a:rPr lang="en-US" sz="2100" b="1" dirty="0">
                <a:latin typeface="Arial"/>
                <a:cs typeface="Arial"/>
              </a:rPr>
              <a:t>Impruvon Health </a:t>
            </a:r>
            <a:r>
              <a:rPr lang="en-US" sz="2100" dirty="0">
                <a:latin typeface="Arial"/>
                <a:cs typeface="Arial"/>
              </a:rPr>
              <a:t>to provide an eMAR system </a:t>
            </a:r>
            <a:r>
              <a:rPr lang="en-US" sz="2100" b="1" dirty="0">
                <a:latin typeface="Arial"/>
                <a:cs typeface="Arial"/>
              </a:rPr>
              <a:t>that is now available to all MAP sites.</a:t>
            </a:r>
          </a:p>
          <a:p>
            <a:endParaRPr lang="en-US" sz="2100" dirty="0"/>
          </a:p>
          <a:p>
            <a:r>
              <a:rPr lang="en-US" sz="2100" dirty="0">
                <a:latin typeface="Arial"/>
                <a:cs typeface="Arial"/>
              </a:rPr>
              <a:t>This evaluation and negotiation process, coupled with the urgent medication management challenges faced by the MAP Agencies, resulted in </a:t>
            </a:r>
            <a:r>
              <a:rPr lang="en-US" sz="2100" b="1" dirty="0">
                <a:latin typeface="Arial"/>
                <a:cs typeface="Arial"/>
              </a:rPr>
              <a:t>unanimous multi-agency support </a:t>
            </a:r>
            <a:r>
              <a:rPr lang="en-US" sz="2100" dirty="0">
                <a:latin typeface="Arial"/>
                <a:cs typeface="Arial"/>
              </a:rPr>
              <a:t>for this engagement.</a:t>
            </a:r>
          </a:p>
          <a:p>
            <a:endParaRPr lang="en-US" sz="2100" dirty="0"/>
          </a:p>
          <a:p>
            <a:r>
              <a:rPr lang="en-US" sz="2100" dirty="0">
                <a:latin typeface="Arial"/>
                <a:cs typeface="Arial"/>
              </a:rPr>
              <a:t>To satisfy our requirements and maximize the likelihood of success, </a:t>
            </a:r>
            <a:r>
              <a:rPr lang="en-US" sz="2100" dirty="0" err="1">
                <a:latin typeface="Arial"/>
                <a:cs typeface="Arial"/>
              </a:rPr>
              <a:t>Impruvon</a:t>
            </a:r>
            <a:r>
              <a:rPr lang="en-US" sz="2100" dirty="0">
                <a:latin typeface="Arial"/>
                <a:cs typeface="Arial"/>
              </a:rPr>
              <a:t> has structured an expansive license for the Commonwealth. </a:t>
            </a:r>
          </a:p>
          <a:p>
            <a:endParaRPr lang="en-US" sz="2100" dirty="0">
              <a:latin typeface="Arial"/>
              <a:cs typeface="Arial"/>
            </a:endParaRPr>
          </a:p>
          <a:p>
            <a:r>
              <a:rPr lang="en-US" sz="2100" dirty="0">
                <a:latin typeface="Arial"/>
                <a:cs typeface="Arial"/>
              </a:rPr>
              <a:t>Licenses available for providers during this time will include </a:t>
            </a:r>
            <a:r>
              <a:rPr lang="en-US" sz="2100" b="1" dirty="0">
                <a:latin typeface="Arial"/>
                <a:cs typeface="Arial"/>
              </a:rPr>
              <a:t>infrastructure build and configuration, training, support, eLearning, and maintenance</a:t>
            </a:r>
            <a:r>
              <a:rPr lang="en-US" sz="2200" dirty="0">
                <a:latin typeface="Arial"/>
                <a:cs typeface="Arial"/>
              </a:rPr>
              <a:t>. </a:t>
            </a:r>
          </a:p>
          <a:p>
            <a:pPr marL="114300" indent="0">
              <a:lnSpc>
                <a:spcPct val="100000"/>
              </a:lnSpc>
              <a:spcBef>
                <a:spcPts val="0"/>
              </a:spcBef>
              <a:buNone/>
            </a:pPr>
            <a:endParaRPr lang="en-US" sz="2400" b="1" dirty="0">
              <a:latin typeface="Aptos"/>
              <a:cs typeface="Arial"/>
            </a:endParaRPr>
          </a:p>
        </p:txBody>
      </p:sp>
      <p:sp>
        <p:nvSpPr>
          <p:cNvPr id="2" name="Slide Number Placeholder 1">
            <a:extLst>
              <a:ext uri="{FF2B5EF4-FFF2-40B4-BE49-F238E27FC236}">
                <a16:creationId xmlns:a16="http://schemas.microsoft.com/office/drawing/2014/main" id="{8D2C18B3-7EE9-7146-DF6B-B029E09EC708}"/>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32015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675A8-C2CE-3958-318C-CEBFB01E5112}"/>
              </a:ext>
            </a:extLst>
          </p:cNvPr>
          <p:cNvSpPr>
            <a:spLocks noGrp="1"/>
          </p:cNvSpPr>
          <p:nvPr>
            <p:ph type="title"/>
          </p:nvPr>
        </p:nvSpPr>
        <p:spPr/>
        <p:txBody>
          <a:bodyPr/>
          <a:lstStyle/>
          <a:p>
            <a:r>
              <a:rPr lang="en-US">
                <a:latin typeface="Aptos Display"/>
                <a:cs typeface="Calibri"/>
              </a:rPr>
              <a:t>Who is Impruvon?</a:t>
            </a:r>
            <a:endParaRPr lang="en-US"/>
          </a:p>
        </p:txBody>
      </p:sp>
      <p:sp>
        <p:nvSpPr>
          <p:cNvPr id="3" name="Content Placeholder 2">
            <a:extLst>
              <a:ext uri="{FF2B5EF4-FFF2-40B4-BE49-F238E27FC236}">
                <a16:creationId xmlns:a16="http://schemas.microsoft.com/office/drawing/2014/main" id="{017DB96E-8920-D5B6-8ED9-57FB17C946E1}"/>
              </a:ext>
            </a:extLst>
          </p:cNvPr>
          <p:cNvSpPr>
            <a:spLocks noGrp="1"/>
          </p:cNvSpPr>
          <p:nvPr>
            <p:ph idx="1"/>
          </p:nvPr>
        </p:nvSpPr>
        <p:spPr>
          <a:xfrm>
            <a:off x="609600" y="1077484"/>
            <a:ext cx="10972800" cy="4703031"/>
          </a:xfrm>
        </p:spPr>
        <p:txBody>
          <a:bodyPr>
            <a:normAutofit/>
          </a:bodyPr>
          <a:lstStyle/>
          <a:p>
            <a:pPr marL="0" indent="0">
              <a:buNone/>
            </a:pPr>
            <a:r>
              <a:rPr lang="en-US" sz="1800"/>
              <a:t>Impruvon Health, a trusted and proven platform in medication management in residential settings and community programs</a:t>
            </a:r>
          </a:p>
        </p:txBody>
      </p:sp>
      <p:graphicFrame>
        <p:nvGraphicFramePr>
          <p:cNvPr id="4" name="Google Shape;382;p10">
            <a:extLst>
              <a:ext uri="{FF2B5EF4-FFF2-40B4-BE49-F238E27FC236}">
                <a16:creationId xmlns:a16="http://schemas.microsoft.com/office/drawing/2014/main" id="{BADBF3C5-2084-7A0A-8D90-9661115A478A}"/>
              </a:ext>
            </a:extLst>
          </p:cNvPr>
          <p:cNvGraphicFramePr/>
          <p:nvPr>
            <p:extLst>
              <p:ext uri="{D42A27DB-BD31-4B8C-83A1-F6EECF244321}">
                <p14:modId xmlns:p14="http://schemas.microsoft.com/office/powerpoint/2010/main" val="2510655790"/>
              </p:ext>
            </p:extLst>
          </p:nvPr>
        </p:nvGraphicFramePr>
        <p:xfrm>
          <a:off x="563458" y="1904852"/>
          <a:ext cx="11059831" cy="4331375"/>
        </p:xfrm>
        <a:graphic>
          <a:graphicData uri="http://schemas.openxmlformats.org/drawingml/2006/table">
            <a:tbl>
              <a:tblPr firstRow="1" firstCol="1" bandRow="1">
                <a:tableStyleId>{B301B821-A1FF-4177-AEE7-76D212191A09}</a:tableStyleId>
              </a:tblPr>
              <a:tblGrid>
                <a:gridCol w="208671">
                  <a:extLst>
                    <a:ext uri="{9D8B030D-6E8A-4147-A177-3AD203B41FA5}">
                      <a16:colId xmlns:a16="http://schemas.microsoft.com/office/drawing/2014/main" val="20000"/>
                    </a:ext>
                  </a:extLst>
                </a:gridCol>
                <a:gridCol w="10851160">
                  <a:extLst>
                    <a:ext uri="{9D8B030D-6E8A-4147-A177-3AD203B41FA5}">
                      <a16:colId xmlns:a16="http://schemas.microsoft.com/office/drawing/2014/main" val="20001"/>
                    </a:ext>
                  </a:extLst>
                </a:gridCol>
              </a:tblGrid>
              <a:tr h="406830">
                <a:tc>
                  <a:txBody>
                    <a:bodyPr/>
                    <a:lstStyle/>
                    <a:p>
                      <a:pPr marL="0" marR="0" lvl="0" indent="0" algn="ctr" rtl="0">
                        <a:lnSpc>
                          <a:spcPct val="100000"/>
                        </a:lnSpc>
                        <a:spcBef>
                          <a:spcPts val="300"/>
                        </a:spcBef>
                        <a:spcAft>
                          <a:spcPts val="0"/>
                        </a:spcAft>
                        <a:buClr>
                          <a:schemeClr val="lt1"/>
                        </a:buClr>
                        <a:buSzPts val="1200"/>
                        <a:buFont typeface="Noto Sans Symbols"/>
                        <a:buNone/>
                      </a:pPr>
                      <a:endParaRPr lang="en-US" sz="1800" b="1" i="1">
                        <a:solidFill>
                          <a:schemeClr val="lt1"/>
                        </a:solidFill>
                      </a:endParaRPr>
                    </a:p>
                  </a:txBody>
                  <a:tcPr marL="34294" marR="34294" marT="0" marB="0" anchor="ctr"/>
                </a:tc>
                <a:tc>
                  <a:txBody>
                    <a:bodyPr/>
                    <a:lstStyle/>
                    <a:p>
                      <a:pPr marL="0" marR="0" lvl="0" indent="0" algn="ctr" rtl="0">
                        <a:spcBef>
                          <a:spcPts val="300"/>
                        </a:spcBef>
                        <a:spcAft>
                          <a:spcPts val="0"/>
                        </a:spcAft>
                        <a:buClr>
                          <a:schemeClr val="lt1"/>
                        </a:buClr>
                        <a:buSzPts val="1200"/>
                        <a:buFont typeface="Noto Sans Symbols"/>
                        <a:buNone/>
                      </a:pPr>
                      <a:r>
                        <a:rPr lang="en-US" sz="2400" b="1" err="1">
                          <a:solidFill>
                            <a:schemeClr val="lt1"/>
                          </a:solidFill>
                        </a:rPr>
                        <a:t>Impruvon</a:t>
                      </a:r>
                      <a:endParaRPr lang="en-US" sz="2400" b="1"/>
                    </a:p>
                  </a:txBody>
                  <a:tcPr marL="34294" marR="34294" marT="0" marB="0" anchor="ctr"/>
                </a:tc>
                <a:extLst>
                  <a:ext uri="{0D108BD9-81ED-4DB2-BD59-A6C34878D82A}">
                    <a16:rowId xmlns:a16="http://schemas.microsoft.com/office/drawing/2014/main" val="10000"/>
                  </a:ext>
                </a:extLst>
              </a:tr>
              <a:tr h="1575718">
                <a:tc>
                  <a:txBody>
                    <a:bodyPr/>
                    <a:lstStyle/>
                    <a:p>
                      <a:pPr marL="0" marR="0" lvl="0" indent="0" algn="ctr" rtl="0">
                        <a:spcBef>
                          <a:spcPts val="300"/>
                        </a:spcBef>
                        <a:spcAft>
                          <a:spcPts val="0"/>
                        </a:spcAft>
                        <a:buNone/>
                      </a:pPr>
                      <a:endParaRPr lang="en-US" sz="1800" b="1" i="1"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endParaRPr lang="en-US" sz="1800">
                        <a:solidFill>
                          <a:schemeClr val="tx2"/>
                        </a:solidFill>
                        <a:latin typeface="+mn-lt"/>
                      </a:endParaRPr>
                    </a:p>
                    <a:p>
                      <a:pPr marL="171450" marR="0" lvl="0" indent="-171450" algn="l">
                        <a:lnSpc>
                          <a:spcPct val="100000"/>
                        </a:lnSpc>
                        <a:spcBef>
                          <a:spcPts val="300"/>
                        </a:spcBef>
                        <a:spcAft>
                          <a:spcPts val="0"/>
                        </a:spcAft>
                        <a:buClr>
                          <a:srgbClr val="000000"/>
                        </a:buClr>
                        <a:buSzPts val="1000"/>
                        <a:buFont typeface="Arial"/>
                        <a:buChar char="•"/>
                      </a:pPr>
                      <a:r>
                        <a:rPr lang="en-US" sz="1800" dirty="0">
                          <a:solidFill>
                            <a:schemeClr val="tx1"/>
                          </a:solidFill>
                          <a:latin typeface="+mn-lt"/>
                        </a:rPr>
                        <a:t>Successfully implemented in </a:t>
                      </a:r>
                      <a:r>
                        <a:rPr lang="en-US" sz="1800" b="1" dirty="0">
                          <a:solidFill>
                            <a:schemeClr val="tx1"/>
                          </a:solidFill>
                          <a:latin typeface="+mn-lt"/>
                        </a:rPr>
                        <a:t>over 20 other states, </a:t>
                      </a:r>
                      <a:r>
                        <a:rPr lang="en-US" sz="1800" dirty="0" err="1">
                          <a:solidFill>
                            <a:schemeClr val="tx1"/>
                          </a:solidFill>
                          <a:latin typeface="+mn-lt"/>
                        </a:rPr>
                        <a:t>Impruvon</a:t>
                      </a:r>
                      <a:r>
                        <a:rPr lang="en-US" sz="1800" dirty="0">
                          <a:solidFill>
                            <a:schemeClr val="tx1"/>
                          </a:solidFill>
                          <a:latin typeface="+mn-lt"/>
                        </a:rPr>
                        <a:t> offers a </a:t>
                      </a:r>
                      <a:r>
                        <a:rPr lang="en-US" sz="1800" kern="1200" dirty="0">
                          <a:solidFill>
                            <a:schemeClr val="tx1"/>
                          </a:solidFill>
                          <a:effectLst/>
                          <a:latin typeface="+mn-lt"/>
                          <a:ea typeface="+mn-ea"/>
                          <a:cs typeface="+mn-cs"/>
                        </a:rPr>
                        <a:t>simplified day-to-day medication process—from pharmacy to provider to person served—by </a:t>
                      </a:r>
                      <a:r>
                        <a:rPr lang="en-US" sz="1800" b="1" kern="1200" dirty="0">
                          <a:solidFill>
                            <a:schemeClr val="tx1"/>
                          </a:solidFill>
                          <a:effectLst/>
                          <a:latin typeface="+mn-lt"/>
                          <a:ea typeface="+mn-ea"/>
                          <a:cs typeface="+mn-cs"/>
                        </a:rPr>
                        <a:t>automating the most time-consuming tasks, minimizing human error, and providing real-time documentation</a:t>
                      </a:r>
                      <a:r>
                        <a:rPr lang="en-US" sz="1800" kern="1200" dirty="0">
                          <a:solidFill>
                            <a:schemeClr val="tx1"/>
                          </a:solidFill>
                          <a:effectLst/>
                          <a:latin typeface="+mn-lt"/>
                          <a:ea typeface="+mn-ea"/>
                          <a:cs typeface="+mn-cs"/>
                        </a:rPr>
                        <a:t> to serve the unique needs of the 18,000 individuals across Massachusetts who receive medications from MAP certified staff.</a:t>
                      </a:r>
                    </a:p>
                    <a:p>
                      <a:pPr marL="0" marR="0" lvl="0" indent="0" algn="l" defTabSz="685800" rtl="0" eaLnBrk="1" fontAlgn="auto" latinLnBrk="0" hangingPunct="1">
                        <a:lnSpc>
                          <a:spcPct val="100000"/>
                        </a:lnSpc>
                        <a:spcBef>
                          <a:spcPts val="300"/>
                        </a:spcBef>
                        <a:spcAft>
                          <a:spcPts val="0"/>
                        </a:spcAft>
                        <a:buClr>
                          <a:srgbClr val="000000"/>
                        </a:buClr>
                        <a:buSzPts val="1000"/>
                        <a:buFont typeface="Arial"/>
                        <a:buNone/>
                        <a:tabLst/>
                        <a:defRPr/>
                      </a:pPr>
                      <a:endParaRPr lang="en-US" sz="1800" b="1" i="0" u="none" strike="noStrike" cap="none">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0001"/>
                  </a:ext>
                </a:extLst>
              </a:tr>
              <a:tr h="1217601">
                <a:tc>
                  <a:txBody>
                    <a:bodyPr/>
                    <a:lstStyle/>
                    <a:p>
                      <a:pPr marL="0" marR="0" lvl="0" indent="0" algn="ctr" rtl="0">
                        <a:spcBef>
                          <a:spcPts val="300"/>
                        </a:spcBef>
                        <a:spcAft>
                          <a:spcPts val="0"/>
                        </a:spcAft>
                        <a:buNone/>
                      </a:pPr>
                      <a:endParaRPr lang="en-US" sz="1800" b="1" i="0" u="none">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a:buChar char="•"/>
                      </a:pPr>
                      <a:r>
                        <a:rPr lang="en-US" sz="1800" dirty="0">
                          <a:solidFill>
                            <a:schemeClr val="tx2"/>
                          </a:solidFill>
                          <a:latin typeface="+mn-lt"/>
                        </a:rPr>
                        <a:t>A </a:t>
                      </a:r>
                      <a:r>
                        <a:rPr lang="en-US" sz="1800" kern="1200" dirty="0">
                          <a:solidFill>
                            <a:schemeClr val="dk1"/>
                          </a:solidFill>
                          <a:effectLst/>
                          <a:latin typeface="+mn-lt"/>
                          <a:ea typeface="+mn-ea"/>
                          <a:cs typeface="+mn-cs"/>
                        </a:rPr>
                        <a:t>seamless </a:t>
                      </a:r>
                      <a:r>
                        <a:rPr lang="en-US" sz="1800" b="1" kern="1200" dirty="0">
                          <a:solidFill>
                            <a:schemeClr val="dk1"/>
                          </a:solidFill>
                          <a:effectLst/>
                          <a:latin typeface="+mn-lt"/>
                          <a:ea typeface="+mn-ea"/>
                          <a:cs typeface="+mn-cs"/>
                        </a:rPr>
                        <a:t>integration with pharmacy systems</a:t>
                      </a:r>
                      <a:r>
                        <a:rPr lang="en-US" sz="1800" kern="1200" dirty="0">
                          <a:solidFill>
                            <a:schemeClr val="dk1"/>
                          </a:solidFill>
                          <a:effectLst/>
                          <a:latin typeface="+mn-lt"/>
                          <a:ea typeface="+mn-ea"/>
                          <a:cs typeface="+mn-cs"/>
                        </a:rPr>
                        <a:t>, so accurate medication data flows directly to residential providers—cutting down on paperwork, manual entry, and risk. </a:t>
                      </a:r>
                      <a:r>
                        <a:rPr lang="en-US" sz="1800" b="1" kern="1200" dirty="0">
                          <a:solidFill>
                            <a:schemeClr val="dk1"/>
                          </a:solidFill>
                          <a:effectLst/>
                          <a:latin typeface="+mn-lt"/>
                          <a:ea typeface="+mn-ea"/>
                          <a:cs typeface="+mn-cs"/>
                        </a:rPr>
                        <a:t>You do not need to change your preferred pharmacy provider </a:t>
                      </a:r>
                      <a:r>
                        <a:rPr lang="en-US" sz="1800" kern="1200" dirty="0">
                          <a:solidFill>
                            <a:schemeClr val="dk1"/>
                          </a:solidFill>
                          <a:effectLst/>
                          <a:latin typeface="+mn-lt"/>
                          <a:ea typeface="+mn-ea"/>
                          <a:cs typeface="+mn-cs"/>
                        </a:rPr>
                        <a:t>as </a:t>
                      </a:r>
                      <a:r>
                        <a:rPr lang="en-US" sz="1800" kern="1200" dirty="0" err="1">
                          <a:solidFill>
                            <a:schemeClr val="dk1"/>
                          </a:solidFill>
                          <a:effectLst/>
                          <a:latin typeface="+mn-lt"/>
                          <a:ea typeface="+mn-ea"/>
                          <a:cs typeface="+mn-cs"/>
                        </a:rPr>
                        <a:t>Impruvon</a:t>
                      </a:r>
                      <a:r>
                        <a:rPr lang="en-US" sz="1800" kern="1200" dirty="0">
                          <a:solidFill>
                            <a:schemeClr val="dk1"/>
                          </a:solidFill>
                          <a:effectLst/>
                          <a:latin typeface="+mn-lt"/>
                          <a:ea typeface="+mn-ea"/>
                          <a:cs typeface="+mn-cs"/>
                        </a:rPr>
                        <a:t> can be compatible with all providers, both local and national.</a:t>
                      </a:r>
                      <a:endParaRPr lang="en-US" sz="1800" b="1" i="0" u="none" strike="noStrike" cap="none" dirty="0">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1961523764"/>
                  </a:ext>
                </a:extLst>
              </a:tr>
              <a:tr h="984824">
                <a:tc>
                  <a:txBody>
                    <a:bodyPr/>
                    <a:lstStyle/>
                    <a:p>
                      <a:pPr marL="0" marR="0" lvl="0" indent="0" algn="ctr" rtl="0">
                        <a:spcBef>
                          <a:spcPts val="300"/>
                        </a:spcBef>
                        <a:spcAft>
                          <a:spcPts val="0"/>
                        </a:spcAft>
                        <a:buNone/>
                      </a:pPr>
                      <a:endParaRPr lang="en-US" sz="1800" b="0" u="none" strike="noStrike" noProof="0"/>
                    </a:p>
                    <a:p>
                      <a:pPr marL="0" marR="0" lvl="0" indent="0" algn="ctr" rtl="0">
                        <a:spcBef>
                          <a:spcPts val="300"/>
                        </a:spcBef>
                        <a:spcAft>
                          <a:spcPts val="0"/>
                        </a:spcAft>
                        <a:buNone/>
                      </a:pPr>
                      <a:endParaRPr lang="en-US" sz="1800" b="1" i="1" u="sng">
                        <a:solidFill>
                          <a:schemeClr val="dk1"/>
                        </a:solidFill>
                        <a:latin typeface="+mn-lt"/>
                      </a:endParaRPr>
                    </a:p>
                  </a:txBody>
                  <a:tcPr marL="34294" marR="34294" marT="0" marB="0" anchor="ctr"/>
                </a:tc>
                <a:tc>
                  <a:txBody>
                    <a:bodyPr/>
                    <a:lstStyle/>
                    <a:p>
                      <a:pPr marL="171450" marR="0" lvl="0" indent="-171450" algn="l"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pPr>
                      <a:endParaRPr lang="en-US" sz="1800" kern="1200" dirty="0">
                        <a:solidFill>
                          <a:schemeClr val="tx2"/>
                        </a:solidFill>
                        <a:effectLst/>
                        <a:latin typeface="+mn-lt"/>
                        <a:ea typeface="+mn-ea"/>
                        <a:cs typeface="+mn-cs"/>
                      </a:endParaRPr>
                    </a:p>
                    <a:p>
                      <a:pPr marL="171450" marR="0" lvl="0" indent="-171450" algn="l">
                        <a:lnSpc>
                          <a:spcPct val="100000"/>
                        </a:lnSpc>
                        <a:spcBef>
                          <a:spcPts val="300"/>
                        </a:spcBef>
                        <a:spcAft>
                          <a:spcPts val="0"/>
                        </a:spcAft>
                        <a:buClr>
                          <a:srgbClr val="000000"/>
                        </a:buClr>
                        <a:buSzPts val="1000"/>
                        <a:buFont typeface="Arial" panose="020B0604020202020204" pitchFamily="34" charset="0"/>
                        <a:buChar char="•"/>
                      </a:pPr>
                      <a:r>
                        <a:rPr lang="en-US" sz="1800" kern="1200" dirty="0">
                          <a:solidFill>
                            <a:schemeClr val="tx2"/>
                          </a:solidFill>
                          <a:effectLst/>
                          <a:latin typeface="+mn-lt"/>
                          <a:ea typeface="+mn-ea"/>
                          <a:cs typeface="+mn-cs"/>
                        </a:rPr>
                        <a:t>An </a:t>
                      </a:r>
                      <a:r>
                        <a:rPr lang="en-US" sz="1800" kern="1200" dirty="0">
                          <a:solidFill>
                            <a:schemeClr val="dk1"/>
                          </a:solidFill>
                          <a:effectLst/>
                          <a:latin typeface="+mn-lt"/>
                          <a:ea typeface="+mn-ea"/>
                          <a:cs typeface="+mn-cs"/>
                        </a:rPr>
                        <a:t>operating system that can be </a:t>
                      </a:r>
                      <a:r>
                        <a:rPr lang="en-US" sz="1800" b="1" kern="1200" dirty="0">
                          <a:solidFill>
                            <a:schemeClr val="dk1"/>
                          </a:solidFill>
                          <a:effectLst/>
                          <a:latin typeface="+mn-lt"/>
                          <a:ea typeface="+mn-ea"/>
                          <a:cs typeface="+mn-cs"/>
                        </a:rPr>
                        <a:t>integrated into all existing EHR systems </a:t>
                      </a:r>
                      <a:r>
                        <a:rPr lang="en-US" sz="1800" kern="1200" dirty="0">
                          <a:solidFill>
                            <a:schemeClr val="dk1"/>
                          </a:solidFill>
                          <a:effectLst/>
                          <a:latin typeface="+mn-lt"/>
                          <a:ea typeface="+mn-ea"/>
                          <a:cs typeface="+mn-cs"/>
                        </a:rPr>
                        <a:t>currently utilized at MAP sites</a:t>
                      </a:r>
                      <a:endParaRPr lang="en-US" sz="1800" b="1" kern="1200" dirty="0">
                        <a:solidFill>
                          <a:schemeClr val="dk1"/>
                        </a:solidFill>
                        <a:effectLst/>
                        <a:latin typeface="+mn-lt"/>
                        <a:ea typeface="+mn-ea"/>
                        <a:cs typeface="+mn-cs"/>
                      </a:endParaRPr>
                    </a:p>
                    <a:p>
                      <a:pPr marL="171450" marR="0" lvl="0" indent="-171450" algn="l" defTabSz="685800" rtl="0" eaLnBrk="1" fontAlgn="auto" latinLnBrk="0" hangingPunct="1">
                        <a:lnSpc>
                          <a:spcPct val="100000"/>
                        </a:lnSpc>
                        <a:spcBef>
                          <a:spcPts val="300"/>
                        </a:spcBef>
                        <a:spcAft>
                          <a:spcPts val="0"/>
                        </a:spcAft>
                        <a:buClr>
                          <a:srgbClr val="000000"/>
                        </a:buClr>
                        <a:buSzPts val="1000"/>
                        <a:buFont typeface="Arial" panose="020B0604020202020204" pitchFamily="34" charset="0"/>
                        <a:buChar char="•"/>
                        <a:tabLst/>
                        <a:defRPr/>
                      </a:pPr>
                      <a:endParaRPr lang="en-US" sz="1800" b="0" i="0" u="none" strike="noStrike" cap="none" dirty="0">
                        <a:solidFill>
                          <a:schemeClr val="tx1"/>
                        </a:solidFill>
                        <a:latin typeface="+mn-lt"/>
                        <a:ea typeface="Arial"/>
                        <a:cs typeface="Arial"/>
                        <a:sym typeface="Arial"/>
                      </a:endParaRPr>
                    </a:p>
                  </a:txBody>
                  <a:tcPr marL="68588" marR="68588" marT="0" marB="0" anchor="ctr"/>
                </a:tc>
                <a:extLst>
                  <a:ext uri="{0D108BD9-81ED-4DB2-BD59-A6C34878D82A}">
                    <a16:rowId xmlns:a16="http://schemas.microsoft.com/office/drawing/2014/main" val="3501742051"/>
                  </a:ext>
                </a:extLst>
              </a:tr>
            </a:tbl>
          </a:graphicData>
        </a:graphic>
      </p:graphicFrame>
    </p:spTree>
    <p:extLst>
      <p:ext uri="{BB962C8B-B14F-4D97-AF65-F5344CB8AC3E}">
        <p14:creationId xmlns:p14="http://schemas.microsoft.com/office/powerpoint/2010/main" val="29689523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TrSxUT5BDgEdUGiyzewR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office theme</Template>
  <TotalTime>690</TotalTime>
  <Words>2337</Words>
  <Application>Microsoft Office PowerPoint</Application>
  <PresentationFormat>Widescreen</PresentationFormat>
  <Paragraphs>254</Paragraphs>
  <Slides>22</Slides>
  <Notes>12</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4" baseType="lpstr">
      <vt:lpstr>Aptos</vt:lpstr>
      <vt:lpstr>Aptos Display</vt:lpstr>
      <vt:lpstr>Arial</vt:lpstr>
      <vt:lpstr>Calibri</vt:lpstr>
      <vt:lpstr>Calibri Light</vt:lpstr>
      <vt:lpstr>Franklin Gothic Book</vt:lpstr>
      <vt:lpstr>Georgia</vt:lpstr>
      <vt:lpstr>Noto Sans Symbols</vt:lpstr>
      <vt:lpstr>Segoe UI</vt:lpstr>
      <vt:lpstr>Times New Roman</vt:lpstr>
      <vt:lpstr>Office Theme</vt:lpstr>
      <vt:lpstr>think-cell Slide</vt:lpstr>
      <vt:lpstr>Department of Public Health</vt:lpstr>
      <vt:lpstr>Agenda, December 11th, 2025.</vt:lpstr>
      <vt:lpstr>PowerPoint Presentation</vt:lpstr>
      <vt:lpstr>The Need for Modernization</vt:lpstr>
      <vt:lpstr>PowerPoint Presentation</vt:lpstr>
      <vt:lpstr>PowerPoint Presentation</vt:lpstr>
      <vt:lpstr>PowerPoint Presentation</vt:lpstr>
      <vt:lpstr>Procurement and Evaluation of an eMAR Provider</vt:lpstr>
      <vt:lpstr>Who is Impruvon?</vt:lpstr>
      <vt:lpstr>Operationalizing the Impruvon eMAR with our providers</vt:lpstr>
      <vt:lpstr>Impruvon eMAR:  Flexible implementation</vt:lpstr>
      <vt:lpstr>Impruvon eMAR:  MAP Compliant</vt:lpstr>
      <vt:lpstr>Impruvon eMAR:  MAP Compliant (continued)</vt:lpstr>
      <vt:lpstr>Implementing the Impruvon eMAR  Overview of the process at LifeStream  </vt:lpstr>
      <vt:lpstr>Questions and next steps  </vt:lpstr>
      <vt:lpstr>PowerPoint Presentation</vt:lpstr>
      <vt:lpstr>PowerPoint Presentation</vt:lpstr>
      <vt:lpstr>PowerPoint Presentation</vt:lpstr>
      <vt:lpstr>PowerPoint Presentation</vt:lpstr>
      <vt:lpstr>PowerPoint Presentation</vt:lpstr>
      <vt:lpstr>PowerPoint Presentation</vt:lpstr>
      <vt:lpstr>Thank you Additional discussion items or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Dillon, Jonathan (DPH)</dc:creator>
  <cp:lastModifiedBy>Kelly, Rodd A (DPH)</cp:lastModifiedBy>
  <cp:revision>266</cp:revision>
  <dcterms:created xsi:type="dcterms:W3CDTF">2025-12-02T20:02:17Z</dcterms:created>
  <dcterms:modified xsi:type="dcterms:W3CDTF">2025-12-19T15:17:56Z</dcterms:modified>
</cp:coreProperties>
</file>