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Ex1.xml" ContentType="application/vnd.ms-office.chartex+xml"/>
  <Override PartName="/ppt/charts/style4.xml" ContentType="application/vnd.ms-office.chartstyle+xml"/>
  <Override PartName="/ppt/charts/colors4.xml" ContentType="application/vnd.ms-office.chartcolorstyl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charts/chart4.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 id="2147483747" r:id="rId3"/>
  </p:sldMasterIdLst>
  <p:notesMasterIdLst>
    <p:notesMasterId r:id="rId41"/>
  </p:notesMasterIdLst>
  <p:sldIdLst>
    <p:sldId id="352" r:id="rId4"/>
    <p:sldId id="2147470038" r:id="rId5"/>
    <p:sldId id="2147470096" r:id="rId6"/>
    <p:sldId id="2147470106" r:id="rId7"/>
    <p:sldId id="2147470092" r:id="rId8"/>
    <p:sldId id="2147470090" r:id="rId9"/>
    <p:sldId id="2147470105" r:id="rId10"/>
    <p:sldId id="2147470107" r:id="rId11"/>
    <p:sldId id="2147470091" r:id="rId12"/>
    <p:sldId id="2147470093" r:id="rId13"/>
    <p:sldId id="2147470103" r:id="rId14"/>
    <p:sldId id="259" r:id="rId15"/>
    <p:sldId id="2147470083" r:id="rId16"/>
    <p:sldId id="263" r:id="rId17"/>
    <p:sldId id="2147470084" r:id="rId18"/>
    <p:sldId id="262" r:id="rId19"/>
    <p:sldId id="264" r:id="rId20"/>
    <p:sldId id="265" r:id="rId21"/>
    <p:sldId id="2147470088" r:id="rId22"/>
    <p:sldId id="2147470102" r:id="rId23"/>
    <p:sldId id="266" r:id="rId24"/>
    <p:sldId id="2147470085" r:id="rId25"/>
    <p:sldId id="2147470087" r:id="rId26"/>
    <p:sldId id="2147470097" r:id="rId27"/>
    <p:sldId id="2147470016" r:id="rId28"/>
    <p:sldId id="2147470017" r:id="rId29"/>
    <p:sldId id="2147470024" r:id="rId30"/>
    <p:sldId id="2147470021" r:id="rId31"/>
    <p:sldId id="2147470023" r:id="rId32"/>
    <p:sldId id="2147470022" r:id="rId33"/>
    <p:sldId id="2147470094" r:id="rId34"/>
    <p:sldId id="2147470095" r:id="rId35"/>
    <p:sldId id="2147470099" r:id="rId36"/>
    <p:sldId id="2147470100" r:id="rId37"/>
    <p:sldId id="2147470098" r:id="rId38"/>
    <p:sldId id="2147470101" r:id="rId39"/>
    <p:sldId id="2147470059"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109C82-409E-C6CC-3C65-0D132A817099}" name="Gaiden, Yvonne (DPH)" initials="YG" userId="S::Yvonne.Gaiden@mass.gov::49c9d12d-3102-425b-b38d-5912bbffa039" providerId="AD"/>
  <p188:author id="{5BE4ECA1-05FA-0A6A-A442-763C2DC9045E}" name="Langhanoja, Bansari (DPH)" initials="" userId="S::Bansari.Langhanoja@mass.gov::af055685-cff4-4eef-a813-3706d8e5fdc3" providerId="AD"/>
  <p188:author id="{C37270AD-ACDC-2F6E-0EA2-B2FEC642016B}" name="Dillon, Jonathan (DPH)" initials="JD" userId="S::Jonathan.Dillon@mass.gov::340e67c8-716c-44b9-966f-37c47a769eb2" providerId="AD"/>
  <p188:author id="{048091BD-7A56-B9F6-1FBA-133BE3BC2A72}" name="Langhanoja, Bansari (DPH)" initials="LB" userId="S::bansari.langhanoja@mass.gov::af055685-cff4-4eef-a813-3706d8e5fdc3" providerId="AD"/>
  <p188:author id="{B3C2E3D2-E8CA-4DE0-F63A-42FE70F94446}" name="Kelly, Rodd A (DPH)" initials="RK" userId="S::rodd.kelly@mass.gov::27725d57-7118-446d-ad4f-e119264c49c9" providerId="AD"/>
  <p188:author id="{20D1F4E4-CEF4-ED5D-B673-FBA1D15357BA}" name="Benevento, Olivia (DPH)" initials="OB" userId="S::Olivia.Benevento@mass.gov::4219213e-4f4a-4525-bf42-bce0f9f9c4b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558F"/>
    <a:srgbClr val="005994"/>
    <a:srgbClr val="2D81CD"/>
    <a:srgbClr val="205D94"/>
    <a:srgbClr val="549ADA"/>
    <a:srgbClr val="68ACEA"/>
    <a:srgbClr val="DFE4E8"/>
    <a:srgbClr val="E3EBEE"/>
    <a:srgbClr val="FEF9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9" autoAdjust="0"/>
    <p:restoredTop sz="86467" autoAdjust="0"/>
  </p:normalViewPr>
  <p:slideViewPr>
    <p:cSldViewPr snapToGrid="0">
      <p:cViewPr varScale="1">
        <p:scale>
          <a:sx n="46" d="100"/>
          <a:sy n="46" d="100"/>
        </p:scale>
        <p:origin x="52" y="244"/>
      </p:cViewPr>
      <p:guideLst>
        <p:guide orient="horz" pos="2160"/>
        <p:guide pos="3840"/>
      </p:guideLst>
    </p:cSldViewPr>
  </p:slideViewPr>
  <p:outlineViewPr>
    <p:cViewPr>
      <p:scale>
        <a:sx n="33" d="100"/>
        <a:sy n="33" d="100"/>
      </p:scale>
      <p:origin x="0" y="-6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microsoft.com/office/2018/10/relationships/authors" Target="authors.xml"/><Relationship Id="rId20" Type="http://schemas.openxmlformats.org/officeDocument/2006/relationships/slide" Target="slides/slide17.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massgov-my.sharepoint.com/personal/yvonne_gaiden_mass_gov/Documents/2025%20Hotline%20Tracking%20Form%20-%20Copy%20with%20Number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massgov-my.sharepoint.com/personal/yvonne_gaiden_mass_gov/Documents/2025%20Hotline%20Tracking%20Form%20-%20Copy%20with%20Number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massgov-my.sharepoint.com/personal/yvonne_gaiden_mass_gov/Documents/2025%20Hotline%20Tracking%20Form%20-%20Copy%20with%20Number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massgov-my.sharepoint.com/personal/yvonne_gaiden_mass_gov/Documents/MAP%20Newsletter/2025%20Hotline%20Tracking%20Form%20-%20Copy%20with%20Numbers.xlsx" TargetMode="External"/><Relationship Id="rId2" Type="http://schemas.microsoft.com/office/2011/relationships/chartColorStyle" Target="colors5.xml"/><Relationship Id="rId1" Type="http://schemas.microsoft.com/office/2011/relationships/chartStyle" Target="style5.xml"/></Relationships>
</file>

<file path=ppt/charts/_rels/chart5.xml.rels><?xml version="1.0" encoding="UTF-8" standalone="yes"?>
<Relationships xmlns="http://schemas.openxmlformats.org/package/2006/relationships"><Relationship Id="rId3" Type="http://schemas.openxmlformats.org/officeDocument/2006/relationships/oleObject" Target="https://massgov-my.sharepoint.com/personal/yvonne_gaiden_mass_gov/Documents/2025%20Hotline%20Tracking%20Form%20-%20Copy%20with%20Numbers.xlsx" TargetMode="External"/><Relationship Id="rId2" Type="http://schemas.microsoft.com/office/2011/relationships/chartColorStyle" Target="colors6.xml"/><Relationship Id="rId1" Type="http://schemas.microsoft.com/office/2011/relationships/chartStyle" Target="style6.xml"/></Relationships>
</file>

<file path=ppt/charts/_rels/chartEx1.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https://massgov-my.sharepoint.com/personal/yvonne_gaiden_mass_gov/Documents/2025%20Hotline%20Tracking%20Form%20-%20Copy%20with%20Number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600" b="1" i="0" u="none" strike="noStrike" kern="1200" spc="0" baseline="0">
                <a:solidFill>
                  <a:srgbClr val="14558F"/>
                </a:solidFill>
                <a:latin typeface="Avenir Next LT Pro" panose="020B0504020202020204" pitchFamily="34" charset="0"/>
                <a:ea typeface="+mn-ea"/>
                <a:cs typeface="+mn-cs"/>
              </a:defRPr>
            </a:pPr>
            <a:r>
              <a:rPr lang="en-US" sz="2400" b="1">
                <a:solidFill>
                  <a:srgbClr val="14558F"/>
                </a:solidFill>
              </a:rPr>
              <a:t>Number of Hotlines Reported by Year</a:t>
            </a:r>
          </a:p>
        </c:rich>
      </c:tx>
      <c:layout>
        <c:manualLayout>
          <c:xMode val="edge"/>
          <c:yMode val="edge"/>
          <c:x val="0.2353467506345554"/>
          <c:y val="1.8166763325043141E-2"/>
        </c:manualLayout>
      </c:layout>
      <c:overlay val="0"/>
      <c:spPr>
        <a:noFill/>
        <a:ln>
          <a:noFill/>
        </a:ln>
        <a:effectLst/>
      </c:spPr>
      <c:txPr>
        <a:bodyPr rot="0" spcFirstLastPara="1" vertOverflow="ellipsis" vert="horz" wrap="square" anchor="ctr" anchorCtr="1"/>
        <a:lstStyle/>
        <a:p>
          <a:pPr algn="l">
            <a:defRPr sz="1600" b="1" i="0" u="none" strike="noStrike" kern="1200" spc="0" baseline="0">
              <a:solidFill>
                <a:srgbClr val="14558F"/>
              </a:solidFill>
              <a:latin typeface="Avenir Next LT Pro" panose="020B0504020202020204" pitchFamily="34" charset="0"/>
              <a:ea typeface="+mn-ea"/>
              <a:cs typeface="+mn-cs"/>
            </a:defRPr>
          </a:pPr>
          <a:endParaRPr lang="en-US"/>
        </a:p>
      </c:txPr>
    </c:title>
    <c:autoTitleDeleted val="0"/>
    <c:plotArea>
      <c:layout>
        <c:manualLayout>
          <c:layoutTarget val="inner"/>
          <c:xMode val="edge"/>
          <c:yMode val="edge"/>
          <c:x val="6.4268225267450282E-2"/>
          <c:y val="0.16560737104375634"/>
          <c:w val="0.90620628602809605"/>
          <c:h val="0.75488344052202294"/>
        </c:manualLayout>
      </c:layout>
      <c:barChart>
        <c:barDir val="col"/>
        <c:grouping val="clustered"/>
        <c:varyColors val="0"/>
        <c:ser>
          <c:idx val="0"/>
          <c:order val="0"/>
          <c:tx>
            <c:strRef>
              <c:f>'Hotline Number by Year Chart'!$A$1</c:f>
              <c:strCache>
                <c:ptCount val="1"/>
                <c:pt idx="0">
                  <c:v>number of hotlines</c:v>
                </c:pt>
              </c:strCache>
            </c:strRef>
          </c:tx>
          <c:spPr>
            <a:solidFill>
              <a:srgbClr val="14558F"/>
            </a:solidFill>
            <a:ln>
              <a:noFill/>
            </a:ln>
            <a:effectLst/>
          </c:spPr>
          <c:invertIfNegative val="0"/>
          <c:cat>
            <c:numLit>
              <c:formatCode>General</c:formatCode>
              <c:ptCount val="3"/>
              <c:pt idx="0">
                <c:v>2023</c:v>
              </c:pt>
              <c:pt idx="1">
                <c:v>2024</c:v>
              </c:pt>
              <c:pt idx="2">
                <c:v>2025</c:v>
              </c:pt>
            </c:numLit>
          </c:cat>
          <c:val>
            <c:numRef>
              <c:f>'Hotline Number by Year Chart'!$B$1:$D$1</c:f>
              <c:numCache>
                <c:formatCode>General</c:formatCode>
                <c:ptCount val="3"/>
                <c:pt idx="0">
                  <c:v>146</c:v>
                </c:pt>
                <c:pt idx="1">
                  <c:v>190</c:v>
                </c:pt>
                <c:pt idx="2">
                  <c:v>222</c:v>
                </c:pt>
              </c:numCache>
            </c:numRef>
          </c:val>
          <c:extLst>
            <c:ext xmlns:c16="http://schemas.microsoft.com/office/drawing/2014/chart" uri="{C3380CC4-5D6E-409C-BE32-E72D297353CC}">
              <c16:uniqueId val="{00000000-1FD0-42AC-92D4-BEBAFCBD2054}"/>
            </c:ext>
          </c:extLst>
        </c:ser>
        <c:dLbls>
          <c:showLegendKey val="0"/>
          <c:showVal val="0"/>
          <c:showCatName val="0"/>
          <c:showSerName val="0"/>
          <c:showPercent val="0"/>
          <c:showBubbleSize val="0"/>
        </c:dLbls>
        <c:gapWidth val="219"/>
        <c:overlap val="-27"/>
        <c:axId val="980776367"/>
        <c:axId val="980777327"/>
        <c:extLst>
          <c:ext xmlns:c15="http://schemas.microsoft.com/office/drawing/2012/chart" uri="{02D57815-91ED-43cb-92C2-25804820EDAC}">
            <c15:filteredBarSeries>
              <c15:ser>
                <c:idx val="1"/>
                <c:order val="1"/>
                <c:tx>
                  <c:strRef>
                    <c:extLst>
                      <c:ext uri="{02D57815-91ED-43cb-92C2-25804820EDAC}">
                        <c15:formulaRef>
                          <c15:sqref>'Hotline Number by Year Chart'!$A$2</c15:sqref>
                        </c15:formulaRef>
                      </c:ext>
                    </c:extLst>
                    <c:strCache>
                      <c:ptCount val="1"/>
                      <c:pt idx="0">
                        <c:v>year</c:v>
                      </c:pt>
                    </c:strCache>
                  </c:strRef>
                </c:tx>
                <c:spPr>
                  <a:solidFill>
                    <a:schemeClr val="accent2"/>
                  </a:solidFill>
                  <a:ln>
                    <a:noFill/>
                  </a:ln>
                  <a:effectLst/>
                </c:spPr>
                <c:invertIfNegative val="0"/>
                <c:cat>
                  <c:numLit>
                    <c:formatCode>General</c:formatCode>
                    <c:ptCount val="3"/>
                    <c:pt idx="0">
                      <c:v>2023</c:v>
                    </c:pt>
                    <c:pt idx="1">
                      <c:v>2024</c:v>
                    </c:pt>
                    <c:pt idx="2">
                      <c:v>2025</c:v>
                    </c:pt>
                  </c:numLit>
                </c:cat>
                <c:val>
                  <c:numRef>
                    <c:extLst>
                      <c:ext uri="{02D57815-91ED-43cb-92C2-25804820EDAC}">
                        <c15:formulaRef>
                          <c15:sqref>'Hotline Number by Year Chart'!$B$2:$D$2</c15:sqref>
                        </c15:formulaRef>
                      </c:ext>
                    </c:extLst>
                    <c:numCache>
                      <c:formatCode>General</c:formatCode>
                      <c:ptCount val="3"/>
                      <c:pt idx="0">
                        <c:v>2023</c:v>
                      </c:pt>
                      <c:pt idx="1">
                        <c:v>2024</c:v>
                      </c:pt>
                      <c:pt idx="2">
                        <c:v>2025</c:v>
                      </c:pt>
                    </c:numCache>
                  </c:numRef>
                </c:val>
                <c:extLst>
                  <c:ext xmlns:c16="http://schemas.microsoft.com/office/drawing/2014/chart" uri="{C3380CC4-5D6E-409C-BE32-E72D297353CC}">
                    <c16:uniqueId val="{00000001-1FD0-42AC-92D4-BEBAFCBD2054}"/>
                  </c:ext>
                </c:extLst>
              </c15:ser>
            </c15:filteredBarSeries>
          </c:ext>
        </c:extLst>
      </c:barChart>
      <c:catAx>
        <c:axId val="980776367"/>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Avenir Next LT Pro" panose="020B0504020202020204" pitchFamily="34" charset="0"/>
                    <a:ea typeface="+mn-ea"/>
                    <a:cs typeface="+mn-cs"/>
                  </a:defRPr>
                </a:pPr>
                <a:r>
                  <a:rPr lang="en-US">
                    <a:solidFill>
                      <a:schemeClr val="tx1"/>
                    </a:solidFill>
                  </a:rPr>
                  <a:t>Year</a:t>
                </a:r>
              </a:p>
            </c:rich>
          </c:tx>
          <c:layout>
            <c:manualLayout>
              <c:xMode val="edge"/>
              <c:yMode val="edge"/>
              <c:x val="4.129808239986732E-2"/>
              <c:y val="0.9355646321299960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venir Next LT Pro" panose="020B0504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venir Next LT Pro" panose="020B0504020202020204" pitchFamily="34" charset="0"/>
                <a:ea typeface="+mn-ea"/>
                <a:cs typeface="+mn-cs"/>
              </a:defRPr>
            </a:pPr>
            <a:endParaRPr lang="en-US"/>
          </a:p>
        </c:txPr>
        <c:crossAx val="980777327"/>
        <c:crosses val="autoZero"/>
        <c:auto val="1"/>
        <c:lblAlgn val="ctr"/>
        <c:lblOffset val="100"/>
        <c:noMultiLvlLbl val="0"/>
      </c:catAx>
      <c:valAx>
        <c:axId val="98077732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Avenir Next LT Pro" panose="020B0504020202020204" pitchFamily="34" charset="0"/>
                    <a:ea typeface="+mn-ea"/>
                    <a:cs typeface="+mn-cs"/>
                  </a:defRPr>
                </a:pPr>
                <a:r>
                  <a:rPr lang="en-US">
                    <a:solidFill>
                      <a:schemeClr val="tx1"/>
                    </a:solidFill>
                  </a:rPr>
                  <a:t>Number of Hotlines</a:t>
                </a:r>
              </a:p>
            </c:rich>
          </c:tx>
          <c:layout>
            <c:manualLayout>
              <c:xMode val="edge"/>
              <c:yMode val="edge"/>
              <c:x val="3.838515691720743E-3"/>
              <c:y val="0.3458583921583809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Avenir Next LT Pro" panose="020B0504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venir Next LT Pro" panose="020B0504020202020204" pitchFamily="34" charset="0"/>
                <a:ea typeface="+mn-ea"/>
                <a:cs typeface="+mn-cs"/>
              </a:defRPr>
            </a:pPr>
            <a:endParaRPr lang="en-US"/>
          </a:p>
        </c:txPr>
        <c:crossAx val="98077636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aseline="0">
          <a:latin typeface="Avenir Next LT Pro" panose="020B05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chemeClr val="bg1"/>
            </a:solidFill>
          </c:spPr>
          <c:dPt>
            <c:idx val="0"/>
            <c:bubble3D val="0"/>
            <c:spPr>
              <a:solidFill>
                <a:schemeClr val="tx2">
                  <a:lumMod val="90000"/>
                  <a:lumOff val="10000"/>
                </a:schemeClr>
              </a:solidFill>
              <a:ln w="19050">
                <a:solidFill>
                  <a:schemeClr val="lt1"/>
                </a:solidFill>
              </a:ln>
              <a:effectLst/>
            </c:spPr>
            <c:extLst>
              <c:ext xmlns:c16="http://schemas.microsoft.com/office/drawing/2014/chart" uri="{C3380CC4-5D6E-409C-BE32-E72D297353CC}">
                <c16:uniqueId val="{00000001-84F2-41E9-BE38-D836978F6F71}"/>
              </c:ext>
            </c:extLst>
          </c:dPt>
          <c:dPt>
            <c:idx val="1"/>
            <c:bubble3D val="0"/>
            <c:spPr>
              <a:solidFill>
                <a:srgbClr val="14558F"/>
              </a:solidFill>
              <a:ln w="19050">
                <a:solidFill>
                  <a:schemeClr val="lt1"/>
                </a:solidFill>
              </a:ln>
              <a:effectLst/>
            </c:spPr>
            <c:extLst>
              <c:ext xmlns:c16="http://schemas.microsoft.com/office/drawing/2014/chart" uri="{C3380CC4-5D6E-409C-BE32-E72D297353CC}">
                <c16:uniqueId val="{00000003-84F2-41E9-BE38-D836978F6F71}"/>
              </c:ext>
            </c:extLst>
          </c:dPt>
          <c:dPt>
            <c:idx val="2"/>
            <c:bubble3D val="0"/>
            <c:spPr>
              <a:solidFill>
                <a:srgbClr val="2D81CD"/>
              </a:solidFill>
              <a:ln w="19050">
                <a:solidFill>
                  <a:schemeClr val="lt1"/>
                </a:solidFill>
              </a:ln>
              <a:effectLst/>
            </c:spPr>
            <c:extLst>
              <c:ext xmlns:c16="http://schemas.microsoft.com/office/drawing/2014/chart" uri="{C3380CC4-5D6E-409C-BE32-E72D297353CC}">
                <c16:uniqueId val="{00000005-84F2-41E9-BE38-D836978F6F71}"/>
              </c:ext>
            </c:extLst>
          </c:dPt>
          <c:dLbls>
            <c:dLbl>
              <c:idx val="0"/>
              <c:tx>
                <c:rich>
                  <a:bodyPr/>
                  <a:lstStyle/>
                  <a:p>
                    <a:r>
                      <a:rPr lang="en-US"/>
                      <a:t>ER Visit and Discharge </a:t>
                    </a:r>
                    <a:fld id="{1A9E679F-A23C-4365-812A-2936A4AB488D}" type="VALUE">
                      <a:rPr lang="en-US"/>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4F2-41E9-BE38-D836978F6F71}"/>
                </c:ext>
              </c:extLst>
            </c:dLbl>
            <c:dLbl>
              <c:idx val="1"/>
              <c:tx>
                <c:rich>
                  <a:bodyPr/>
                  <a:lstStyle/>
                  <a:p>
                    <a:r>
                      <a:rPr lang="en-US"/>
                      <a:t>Hospitalization </a:t>
                    </a:r>
                    <a:fld id="{DEFB0A7D-880A-43B5-90D2-276C988EC2D6}" type="VALUE">
                      <a:rPr lang="en-US"/>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4F2-41E9-BE38-D836978F6F71}"/>
                </c:ext>
              </c:extLst>
            </c:dLbl>
            <c:dLbl>
              <c:idx val="2"/>
              <c:layout>
                <c:manualLayout>
                  <c:x val="0.12604943132108484"/>
                  <c:y val="0.17346237970253722"/>
                </c:manualLayout>
              </c:layout>
              <c:tx>
                <c:rich>
                  <a:bodyPr/>
                  <a:lstStyle/>
                  <a:p>
                    <a:r>
                      <a:rPr lang="en-US"/>
                      <a:t>None</a:t>
                    </a:r>
                  </a:p>
                  <a:p>
                    <a:r>
                      <a:rPr lang="en-US"/>
                      <a:t> </a:t>
                    </a:r>
                    <a:fld id="{9B34B147-A57C-4CD5-9E3C-21F05BCA4A93}" type="VALUE">
                      <a:rPr lang="en-US"/>
                      <a:pPr/>
                      <a:t>[VALUE]</a:t>
                    </a:fld>
                    <a:r>
                      <a:rPr lang="en-US"/>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4F2-41E9-BE38-D836978F6F7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venir Next LT Pro" panose="020B0504020202020204" pitchFamily="34" charset="0"/>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'Medical Response Chart'!$A$7:$A$9</c:f>
              <c:strCache>
                <c:ptCount val="3"/>
                <c:pt idx="0">
                  <c:v>ER Visit and Discharge</c:v>
                </c:pt>
                <c:pt idx="1">
                  <c:v>Hospitalization</c:v>
                </c:pt>
                <c:pt idx="2">
                  <c:v>None</c:v>
                </c:pt>
              </c:strCache>
            </c:strRef>
          </c:cat>
          <c:val>
            <c:numRef>
              <c:f>'Medical Response Chart'!$B$7:$B$9</c:f>
              <c:numCache>
                <c:formatCode>General</c:formatCode>
                <c:ptCount val="3"/>
                <c:pt idx="0">
                  <c:v>61.83</c:v>
                </c:pt>
                <c:pt idx="1">
                  <c:v>20.43</c:v>
                </c:pt>
                <c:pt idx="2">
                  <c:v>17.739999999999998</c:v>
                </c:pt>
              </c:numCache>
            </c:numRef>
          </c:val>
          <c:extLst>
            <c:ext xmlns:c16="http://schemas.microsoft.com/office/drawing/2014/chart" uri="{C3380CC4-5D6E-409C-BE32-E72D297353CC}">
              <c16:uniqueId val="{00000006-84F2-41E9-BE38-D836978F6F71}"/>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spPr>
            <a:solidFill>
              <a:srgbClr val="14558F"/>
            </a:solidFill>
          </c:spPr>
          <c:dPt>
            <c:idx val="0"/>
            <c:bubble3D val="0"/>
            <c:spPr>
              <a:solidFill>
                <a:schemeClr val="tx2">
                  <a:lumMod val="90000"/>
                  <a:lumOff val="10000"/>
                </a:schemeClr>
              </a:solidFill>
              <a:ln w="19050">
                <a:solidFill>
                  <a:schemeClr val="lt1"/>
                </a:solidFill>
              </a:ln>
              <a:effectLst/>
            </c:spPr>
            <c:extLst>
              <c:ext xmlns:c16="http://schemas.microsoft.com/office/drawing/2014/chart" uri="{C3380CC4-5D6E-409C-BE32-E72D297353CC}">
                <c16:uniqueId val="{00000001-89AC-466A-91FA-37A7CD3AF469}"/>
              </c:ext>
            </c:extLst>
          </c:dPt>
          <c:dPt>
            <c:idx val="1"/>
            <c:bubble3D val="0"/>
            <c:spPr>
              <a:solidFill>
                <a:srgbClr val="14558F"/>
              </a:solidFill>
              <a:ln w="19050">
                <a:solidFill>
                  <a:schemeClr val="lt1"/>
                </a:solidFill>
              </a:ln>
              <a:effectLst/>
            </c:spPr>
            <c:extLst>
              <c:ext xmlns:c16="http://schemas.microsoft.com/office/drawing/2014/chart" uri="{C3380CC4-5D6E-409C-BE32-E72D297353CC}">
                <c16:uniqueId val="{00000003-89AC-466A-91FA-37A7CD3AF469}"/>
              </c:ext>
            </c:extLst>
          </c:dPt>
          <c:dLbls>
            <c:dLbl>
              <c:idx val="0"/>
              <c:layout>
                <c:manualLayout>
                  <c:x val="-0.17681910882567592"/>
                  <c:y val="-0.16229361349135582"/>
                </c:manualLayout>
              </c:layout>
              <c:tx>
                <c:rich>
                  <a:bodyPr/>
                  <a:lstStyle/>
                  <a:p>
                    <a:r>
                      <a:rPr lang="en-US"/>
                      <a:t>66.9%</a:t>
                    </a:r>
                  </a:p>
                  <a:p>
                    <a:r>
                      <a:rPr lang="en-US"/>
                      <a:t>No</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9AC-466A-91FA-37A7CD3AF469}"/>
                </c:ext>
              </c:extLst>
            </c:dLbl>
            <c:dLbl>
              <c:idx val="1"/>
              <c:layout>
                <c:manualLayout>
                  <c:x val="0.16036105837910522"/>
                  <c:y val="9.7293192874552639E-2"/>
                </c:manualLayout>
              </c:layout>
              <c:tx>
                <c:rich>
                  <a:bodyPr/>
                  <a:lstStyle/>
                  <a:p>
                    <a:r>
                      <a:rPr lang="en-US"/>
                      <a:t>33.1%</a:t>
                    </a:r>
                  </a:p>
                  <a:p>
                    <a:r>
                      <a:rPr lang="en-US"/>
                      <a:t>Yes</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9AC-466A-91FA-37A7CD3AF46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venir Next LT Pro" panose="020B0504020202020204" pitchFamily="34" charset="0"/>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Preventable!$A$5:$B$5</c:f>
              <c:strCache>
                <c:ptCount val="2"/>
                <c:pt idx="0">
                  <c:v>% Not Preventable</c:v>
                </c:pt>
                <c:pt idx="1">
                  <c:v>% Preventable</c:v>
                </c:pt>
              </c:strCache>
            </c:strRef>
          </c:cat>
          <c:val>
            <c:numRef>
              <c:f>Preventable!$A$6:$B$6</c:f>
              <c:numCache>
                <c:formatCode>General</c:formatCode>
                <c:ptCount val="2"/>
                <c:pt idx="0">
                  <c:v>66.37</c:v>
                </c:pt>
                <c:pt idx="1">
                  <c:v>33.630000000000003</c:v>
                </c:pt>
              </c:numCache>
            </c:numRef>
          </c:val>
          <c:extLst>
            <c:ext xmlns:c16="http://schemas.microsoft.com/office/drawing/2014/chart" uri="{C3380CC4-5D6E-409C-BE32-E72D297353CC}">
              <c16:uniqueId val="{00000004-89AC-466A-91FA-37A7CD3AF46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'Omission Types'!$B$1</c:f>
              <c:strCache>
                <c:ptCount val="1"/>
                <c:pt idx="0">
                  <c:v> Total Number of Omissions in Category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'Omission Types'!$A$2:$A$10</c:f>
              <c:strCache>
                <c:ptCount val="9"/>
                <c:pt idx="0">
                  <c:v>MAP staff error</c:v>
                </c:pt>
                <c:pt idx="1">
                  <c:v>Staff unable to obtain meds from pharmacy</c:v>
                </c:pt>
                <c:pt idx="2">
                  <c:v>Medication ran out</c:v>
                </c:pt>
                <c:pt idx="3">
                  <c:v>Medication not transcribed correctly</c:v>
                </c:pt>
                <c:pt idx="4">
                  <c:v>Prior authorization issue</c:v>
                </c:pt>
                <c:pt idx="5">
                  <c:v>No VNA staff to administer medication</c:v>
                </c:pt>
                <c:pt idx="6">
                  <c:v>Other</c:v>
                </c:pt>
                <c:pt idx="7">
                  <c:v>Refusal to attend HCP</c:v>
                </c:pt>
                <c:pt idx="8">
                  <c:v>Unclear instructions, nothing administered</c:v>
                </c:pt>
              </c:strCache>
            </c:strRef>
          </c:cat>
          <c:val>
            <c:numRef>
              <c:f>'Omission Types'!$B$2:$B$10</c:f>
              <c:numCache>
                <c:formatCode>General</c:formatCode>
                <c:ptCount val="9"/>
                <c:pt idx="0">
                  <c:v>35</c:v>
                </c:pt>
                <c:pt idx="1">
                  <c:v>19</c:v>
                </c:pt>
                <c:pt idx="2">
                  <c:v>17</c:v>
                </c:pt>
                <c:pt idx="3">
                  <c:v>13</c:v>
                </c:pt>
                <c:pt idx="4">
                  <c:v>11</c:v>
                </c:pt>
                <c:pt idx="5">
                  <c:v>6</c:v>
                </c:pt>
                <c:pt idx="6">
                  <c:v>5</c:v>
                </c:pt>
                <c:pt idx="7">
                  <c:v>4</c:v>
                </c:pt>
                <c:pt idx="8">
                  <c:v>4</c:v>
                </c:pt>
              </c:numCache>
            </c:numRef>
          </c:val>
          <c:extLst>
            <c:ext xmlns:c16="http://schemas.microsoft.com/office/drawing/2014/chart" uri="{C3380CC4-5D6E-409C-BE32-E72D297353CC}">
              <c16:uniqueId val="{00000000-DFB3-42EB-8E20-446B3F8B4FA4}"/>
            </c:ext>
          </c:extLst>
        </c:ser>
        <c:ser>
          <c:idx val="1"/>
          <c:order val="1"/>
          <c:tx>
            <c:strRef>
              <c:f>'Omission Types'!$C$1</c:f>
              <c:strCache>
                <c:ptCount val="1"/>
                <c:pt idx="0">
                  <c:v>Number of Preventable Omissions in Category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'Omission Types'!$A$2:$A$10</c:f>
              <c:strCache>
                <c:ptCount val="9"/>
                <c:pt idx="0">
                  <c:v>MAP staff error</c:v>
                </c:pt>
                <c:pt idx="1">
                  <c:v>Staff unable to obtain meds from pharmacy</c:v>
                </c:pt>
                <c:pt idx="2">
                  <c:v>Medication ran out</c:v>
                </c:pt>
                <c:pt idx="3">
                  <c:v>Medication not transcribed correctly</c:v>
                </c:pt>
                <c:pt idx="4">
                  <c:v>Prior authorization issue</c:v>
                </c:pt>
                <c:pt idx="5">
                  <c:v>No VNA staff to administer medication</c:v>
                </c:pt>
                <c:pt idx="6">
                  <c:v>Other</c:v>
                </c:pt>
                <c:pt idx="7">
                  <c:v>Refusal to attend HCP</c:v>
                </c:pt>
                <c:pt idx="8">
                  <c:v>Unclear instructions, nothing administered</c:v>
                </c:pt>
              </c:strCache>
            </c:strRef>
          </c:cat>
          <c:val>
            <c:numRef>
              <c:f>'Omission Types'!$C$2:$C$10</c:f>
              <c:numCache>
                <c:formatCode>General</c:formatCode>
                <c:ptCount val="9"/>
                <c:pt idx="0">
                  <c:v>19</c:v>
                </c:pt>
                <c:pt idx="1">
                  <c:v>9</c:v>
                </c:pt>
                <c:pt idx="2">
                  <c:v>16</c:v>
                </c:pt>
                <c:pt idx="3">
                  <c:v>9</c:v>
                </c:pt>
                <c:pt idx="4">
                  <c:v>10</c:v>
                </c:pt>
                <c:pt idx="5">
                  <c:v>3</c:v>
                </c:pt>
                <c:pt idx="6">
                  <c:v>2</c:v>
                </c:pt>
                <c:pt idx="7">
                  <c:v>0</c:v>
                </c:pt>
                <c:pt idx="8">
                  <c:v>4</c:v>
                </c:pt>
              </c:numCache>
            </c:numRef>
          </c:val>
          <c:extLst>
            <c:ext xmlns:c16="http://schemas.microsoft.com/office/drawing/2014/chart" uri="{C3380CC4-5D6E-409C-BE32-E72D297353CC}">
              <c16:uniqueId val="{00000001-DFB3-42EB-8E20-446B3F8B4FA4}"/>
            </c:ext>
          </c:extLst>
        </c:ser>
        <c:dLbls>
          <c:dLblPos val="outEnd"/>
          <c:showLegendKey val="0"/>
          <c:showVal val="1"/>
          <c:showCatName val="0"/>
          <c:showSerName val="0"/>
          <c:showPercent val="0"/>
          <c:showBubbleSize val="0"/>
        </c:dLbls>
        <c:gapWidth val="182"/>
        <c:axId val="974467167"/>
        <c:axId val="974467647"/>
      </c:barChart>
      <c:catAx>
        <c:axId val="97446716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4467647"/>
        <c:crosses val="autoZero"/>
        <c:auto val="1"/>
        <c:lblAlgn val="ctr"/>
        <c:lblOffset val="100"/>
        <c:noMultiLvlLbl val="0"/>
      </c:catAx>
      <c:valAx>
        <c:axId val="97446764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44671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093751733035668E-2"/>
          <c:y val="7.8328757775057836E-2"/>
          <c:w val="0.87979626829349011"/>
          <c:h val="0.74246879803162302"/>
        </c:manualLayout>
      </c:layout>
      <c:barChart>
        <c:barDir val="col"/>
        <c:grouping val="clustered"/>
        <c:varyColors val="0"/>
        <c:ser>
          <c:idx val="0"/>
          <c:order val="0"/>
          <c:tx>
            <c:strRef>
              <c:f>'Remediation Orders Chart'!$B$1</c:f>
              <c:strCache>
                <c:ptCount val="1"/>
                <c:pt idx="0">
                  <c:v>total</c:v>
                </c:pt>
              </c:strCache>
            </c:strRef>
          </c:tx>
          <c:spPr>
            <a:solidFill>
              <a:srgbClr val="14558F"/>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venir Next LT Pro" panose="020B05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'Remediation Orders Chart'!$A$2:$A$9</c:f>
              <c:strCache>
                <c:ptCount val="8"/>
                <c:pt idx="0">
                  <c:v>Medication Occurrence</c:v>
                </c:pt>
                <c:pt idx="1">
                  <c:v>MAP Consultant</c:v>
                </c:pt>
                <c:pt idx="2">
                  <c:v>Mindfulness</c:v>
                </c:pt>
                <c:pt idx="3">
                  <c:v>Emergency Contact List</c:v>
                </c:pt>
                <c:pt idx="4">
                  <c:v>Supervised Medication Pass</c:v>
                </c:pt>
                <c:pt idx="5">
                  <c:v>5 Rights</c:v>
                </c:pt>
                <c:pt idx="6">
                  <c:v>Accuracy Checks</c:v>
                </c:pt>
                <c:pt idx="7">
                  <c:v>3 Checks</c:v>
                </c:pt>
              </c:strCache>
            </c:strRef>
          </c:cat>
          <c:val>
            <c:numRef>
              <c:f>'Remediation Orders Chart'!$B$2:$B$9</c:f>
              <c:numCache>
                <c:formatCode>General</c:formatCode>
                <c:ptCount val="8"/>
                <c:pt idx="0">
                  <c:v>249</c:v>
                </c:pt>
                <c:pt idx="1">
                  <c:v>158</c:v>
                </c:pt>
                <c:pt idx="2">
                  <c:v>102</c:v>
                </c:pt>
                <c:pt idx="3">
                  <c:v>51</c:v>
                </c:pt>
                <c:pt idx="4">
                  <c:v>38</c:v>
                </c:pt>
                <c:pt idx="5">
                  <c:v>36</c:v>
                </c:pt>
                <c:pt idx="6">
                  <c:v>35</c:v>
                </c:pt>
                <c:pt idx="7">
                  <c:v>30</c:v>
                </c:pt>
              </c:numCache>
            </c:numRef>
          </c:val>
          <c:extLst>
            <c:ext xmlns:c16="http://schemas.microsoft.com/office/drawing/2014/chart" uri="{C3380CC4-5D6E-409C-BE32-E72D297353CC}">
              <c16:uniqueId val="{00000000-97D0-4F23-97CD-B7E2122EFD0B}"/>
            </c:ext>
          </c:extLst>
        </c:ser>
        <c:dLbls>
          <c:dLblPos val="outEnd"/>
          <c:showLegendKey val="0"/>
          <c:showVal val="1"/>
          <c:showCatName val="0"/>
          <c:showSerName val="0"/>
          <c:showPercent val="0"/>
          <c:showBubbleSize val="0"/>
        </c:dLbls>
        <c:gapWidth val="219"/>
        <c:overlap val="-27"/>
        <c:axId val="567428175"/>
        <c:axId val="567426735"/>
      </c:barChart>
      <c:catAx>
        <c:axId val="567428175"/>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Avenir Next LT Pro" panose="020B0504020202020204" pitchFamily="34" charset="0"/>
                    <a:ea typeface="+mn-ea"/>
                    <a:cs typeface="+mn-cs"/>
                  </a:defRPr>
                </a:pPr>
                <a:r>
                  <a:rPr lang="en-US" sz="1200"/>
                  <a:t>Type of Remediation Order</a:t>
                </a:r>
              </a:p>
            </c:rich>
          </c:tx>
          <c:layout>
            <c:manualLayout>
              <c:xMode val="edge"/>
              <c:yMode val="edge"/>
              <c:x val="0.41323397791052907"/>
              <c:y val="0.9327297457200008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venir Next LT Pro" panose="020B0504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venir Next LT Pro" panose="020B0504020202020204" pitchFamily="34" charset="0"/>
                <a:ea typeface="+mn-ea"/>
                <a:cs typeface="+mn-cs"/>
              </a:defRPr>
            </a:pPr>
            <a:endParaRPr lang="en-US"/>
          </a:p>
        </c:txPr>
        <c:crossAx val="567426735"/>
        <c:crosses val="autoZero"/>
        <c:auto val="1"/>
        <c:lblAlgn val="ctr"/>
        <c:lblOffset val="100"/>
        <c:noMultiLvlLbl val="0"/>
      </c:catAx>
      <c:valAx>
        <c:axId val="56742673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Avenir Next LT Pro" panose="020B0504020202020204" pitchFamily="34" charset="0"/>
                    <a:ea typeface="+mn-ea"/>
                    <a:cs typeface="+mn-cs"/>
                  </a:defRPr>
                </a:pPr>
                <a:r>
                  <a:rPr lang="en-US" sz="1200"/>
                  <a:t>Total</a:t>
                </a:r>
              </a:p>
            </c:rich>
          </c:tx>
          <c:layout>
            <c:manualLayout>
              <c:xMode val="edge"/>
              <c:yMode val="edge"/>
              <c:x val="8.779757025188269E-3"/>
              <c:y val="0.41750503207064621"/>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Avenir Next LT Pro" panose="020B0504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venir Next LT Pro" panose="020B0504020202020204" pitchFamily="34" charset="0"/>
                <a:ea typeface="+mn-ea"/>
                <a:cs typeface="+mn-cs"/>
              </a:defRPr>
            </a:pPr>
            <a:endParaRPr lang="en-US"/>
          </a:p>
        </c:txPr>
        <c:crossAx val="56742817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Avenir Next LT Pro" panose="020B0504020202020204" pitchFamily="34" charset="0"/>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Sheet1!$A$1:$A$6</cx:f>
        <cx:lvl ptCount="6">
          <cx:pt idx="0">Omission</cx:pt>
          <cx:pt idx="1">Wrong Dose</cx:pt>
          <cx:pt idx="2">Wrong Individual</cx:pt>
          <cx:pt idx="3">Wrong Time</cx:pt>
          <cx:pt idx="4">Wrong Medication</cx:pt>
          <cx:pt idx="5">Other</cx:pt>
        </cx:lvl>
      </cx:strDim>
      <cx:numDim type="size">
        <cx:f>Sheet1!$B$1:$B$6</cx:f>
        <cx:lvl ptCount="6" formatCode="0%">
          <cx:pt idx="0">0.45519999999999999</cx:pt>
          <cx:pt idx="1">0.12189999999999999</cx:pt>
          <cx:pt idx="2">0.27239999999999998</cx:pt>
          <cx:pt idx="3">0.077100000000000002</cx:pt>
          <cx:pt idx="4">0.068099999999999994</cx:pt>
          <cx:pt idx="5">0.0054000000000000003</cx:pt>
        </cx:lvl>
      </cx:numDim>
    </cx:data>
  </cx:chartData>
  <cx:chart>
    <cx:title pos="t" align="ctr" overlay="0">
      <cx:tx>
        <cx:txData>
          <cx:v/>
        </cx:txData>
      </cx:tx>
      <cx:txPr>
        <a:bodyPr spcFirstLastPara="1" vertOverflow="ellipsis" horzOverflow="overflow" wrap="square" lIns="0" tIns="0" rIns="0" bIns="0" anchor="ctr" anchorCtr="1"/>
        <a:lstStyle/>
        <a:p>
          <a:pPr algn="ctr" rtl="0">
            <a:defRPr sz="2400" b="1" i="0" baseline="0">
              <a:latin typeface="Avenir Next LT Pro" panose="020B0504020202020204" pitchFamily="34" charset="0"/>
              <a:ea typeface="Avenir Next LT Pro" panose="020B0504020202020204" pitchFamily="34" charset="0"/>
              <a:cs typeface="Avenir Next LT Pro" panose="020B0504020202020204" pitchFamily="34" charset="0"/>
            </a:defRPr>
          </a:pPr>
          <a:endParaRPr lang="en-US" sz="2400" b="1" i="0" u="none" strike="noStrike" baseline="0" dirty="0">
            <a:solidFill>
              <a:srgbClr val="14558F"/>
            </a:solidFill>
            <a:latin typeface="Avenir Next LT Pro" panose="020B0504020202020204" pitchFamily="34" charset="0"/>
          </a:endParaRPr>
        </a:p>
      </cx:txPr>
    </cx:title>
    <cx:plotArea>
      <cx:plotAreaRegion>
        <cx:series layoutId="treemap" uniqueId="{91D971A7-FB72-4904-8B4B-CA5F295B4804}">
          <cx:dataPt idx="0">
            <cx:spPr>
              <a:solidFill>
                <a:srgbClr val="0E2841">
                  <a:lumMod val="90000"/>
                  <a:lumOff val="10000"/>
                </a:srgbClr>
              </a:solidFill>
            </cx:spPr>
          </cx:dataPt>
          <cx:dataPt idx="2">
            <cx:spPr>
              <a:solidFill>
                <a:srgbClr val="14558F"/>
              </a:solidFill>
            </cx:spPr>
          </cx:dataPt>
          <cx:dataPt idx="3">
            <cx:spPr>
              <a:solidFill>
                <a:srgbClr val="2D81CD"/>
              </a:solidFill>
            </cx:spPr>
          </cx:dataPt>
          <cx:dataPt idx="4">
            <cx:spPr>
              <a:solidFill>
                <a:srgbClr val="68ACEA"/>
              </a:solidFill>
            </cx:spPr>
          </cx:dataPt>
          <cx:dataPt idx="5">
            <cx:spPr>
              <a:solidFill>
                <a:srgbClr val="DFE4E8"/>
              </a:solidFill>
            </cx:spPr>
          </cx:dataPt>
          <cx:dataLabels pos="inEnd">
            <cx:txPr>
              <a:bodyPr spcFirstLastPara="1" vertOverflow="ellipsis" horzOverflow="overflow" wrap="square" lIns="0" tIns="0" rIns="0" bIns="0" anchor="ctr" anchorCtr="1"/>
              <a:lstStyle/>
              <a:p>
                <a:pPr algn="ctr" rtl="0">
                  <a:defRPr sz="1600" baseline="0">
                    <a:latin typeface="Avenir Next LT Pro" panose="020B0504020202020204" pitchFamily="34" charset="0"/>
                    <a:ea typeface="Avenir Next LT Pro" panose="020B0504020202020204" pitchFamily="34" charset="0"/>
                    <a:cs typeface="Avenir Next LT Pro" panose="020B0504020202020204" pitchFamily="34" charset="0"/>
                  </a:defRPr>
                </a:pPr>
                <a:endParaRPr lang="en-US" sz="1600" b="0" i="0" u="none" strike="noStrike" baseline="0">
                  <a:solidFill>
                    <a:prstClr val="white"/>
                  </a:solidFill>
                  <a:latin typeface="Avenir Next LT Pro" panose="020B0504020202020204" pitchFamily="34" charset="0"/>
                </a:endParaRPr>
              </a:p>
            </cx:txPr>
            <cx:visibility seriesName="0" categoryName="1" value="1"/>
            <cx:separator>, </cx:separator>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Reversed" id="21">
  <a:schemeClr val="accent1"/>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BC4C30-A1E5-45D0-A44F-CBA374D3F6BB}"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548F06BB-3421-4BBA-B579-1929D59D2820}">
      <dgm:prSet custT="1"/>
      <dgm:spPr>
        <a:solidFill>
          <a:srgbClr val="14558F"/>
        </a:solidFill>
      </dgm:spPr>
      <dgm:t>
        <a:bodyPr/>
        <a:lstStyle/>
        <a:p>
          <a:r>
            <a:rPr lang="en-US" sz="1800">
              <a:latin typeface="Avenir Next LT Pro" panose="020B0504020202020204" pitchFamily="34" charset="0"/>
              <a:cs typeface="Arial"/>
            </a:rPr>
            <a:t>1. Welcome				 </a:t>
          </a:r>
        </a:p>
      </dgm:t>
    </dgm:pt>
    <dgm:pt modelId="{C543BEDA-E995-4A15-AB6C-13ABB0B1491B}" type="parTrans" cxnId="{DB90B77B-8106-4AA9-A507-278F8ED6B745}">
      <dgm:prSet/>
      <dgm:spPr/>
      <dgm:t>
        <a:bodyPr/>
        <a:lstStyle/>
        <a:p>
          <a:endParaRPr lang="en-US" sz="1800">
            <a:latin typeface="Avenir Next LT Pro" panose="020B0504020202020204" pitchFamily="34" charset="0"/>
            <a:cs typeface="Arial" panose="020B0604020202020204" pitchFamily="34" charset="0"/>
          </a:endParaRPr>
        </a:p>
      </dgm:t>
    </dgm:pt>
    <dgm:pt modelId="{3D8B1D0D-8AB1-4E13-BF45-EDEB1A243287}" type="sibTrans" cxnId="{DB90B77B-8106-4AA9-A507-278F8ED6B745}">
      <dgm:prSet/>
      <dgm:spPr/>
      <dgm:t>
        <a:bodyPr/>
        <a:lstStyle/>
        <a:p>
          <a:endParaRPr lang="en-US" sz="1800">
            <a:latin typeface="Avenir Next LT Pro" panose="020B0504020202020204" pitchFamily="34" charset="0"/>
            <a:cs typeface="Arial" panose="020B0604020202020204" pitchFamily="34" charset="0"/>
          </a:endParaRPr>
        </a:p>
      </dgm:t>
    </dgm:pt>
    <dgm:pt modelId="{F8EA44C6-2C36-42D3-98F0-6F7AAE8F8B44}">
      <dgm:prSet custT="1"/>
      <dgm:spPr>
        <a:solidFill>
          <a:schemeClr val="tx2">
            <a:lumMod val="90000"/>
            <a:lumOff val="10000"/>
          </a:schemeClr>
        </a:solidFill>
      </dgm:spPr>
      <dgm:t>
        <a:bodyPr/>
        <a:lstStyle/>
        <a:p>
          <a:pPr rtl="0"/>
          <a:r>
            <a:rPr lang="en-US" sz="1800">
              <a:latin typeface="Avenir Next LT Pro" panose="020B0504020202020204" pitchFamily="34" charset="0"/>
              <a:cs typeface="Arial"/>
            </a:rPr>
            <a:t>2. </a:t>
          </a:r>
          <a:r>
            <a:rPr lang="en-US" sz="1800" err="1">
              <a:latin typeface="Avenir Next LT Pro" panose="020B0504020202020204" pitchFamily="34" charset="0"/>
              <a:cs typeface="Arial"/>
            </a:rPr>
            <a:t>eMAR</a:t>
          </a:r>
          <a:r>
            <a:rPr lang="en-US" sz="1800">
              <a:latin typeface="Avenir Next LT Pro" panose="020B0504020202020204" pitchFamily="34" charset="0"/>
              <a:cs typeface="Arial"/>
            </a:rPr>
            <a:t> and Impruvon updates</a:t>
          </a:r>
          <a:endParaRPr lang="en-US" sz="1800">
            <a:latin typeface="Avenir Next LT Pro" panose="020B0504020202020204" pitchFamily="34" charset="0"/>
            <a:cs typeface="Arial" panose="020B0604020202020204" pitchFamily="34" charset="0"/>
          </a:endParaRPr>
        </a:p>
      </dgm:t>
    </dgm:pt>
    <dgm:pt modelId="{6E2FC562-B046-40E8-8F04-5601266A3BE1}" type="parTrans" cxnId="{CD29B974-DE83-40BB-9024-784CEF4A91F2}">
      <dgm:prSet/>
      <dgm:spPr/>
      <dgm:t>
        <a:bodyPr/>
        <a:lstStyle/>
        <a:p>
          <a:endParaRPr lang="en-US" sz="1800">
            <a:latin typeface="Avenir Next LT Pro" panose="020B0504020202020204" pitchFamily="34" charset="0"/>
            <a:cs typeface="Arial" panose="020B0604020202020204" pitchFamily="34" charset="0"/>
          </a:endParaRPr>
        </a:p>
      </dgm:t>
    </dgm:pt>
    <dgm:pt modelId="{489E0F00-E3C6-4898-A945-7C80A6C33A36}" type="sibTrans" cxnId="{CD29B974-DE83-40BB-9024-784CEF4A91F2}">
      <dgm:prSet/>
      <dgm:spPr/>
      <dgm:t>
        <a:bodyPr/>
        <a:lstStyle/>
        <a:p>
          <a:endParaRPr lang="en-US" sz="1800">
            <a:latin typeface="Avenir Next LT Pro" panose="020B0504020202020204" pitchFamily="34" charset="0"/>
            <a:cs typeface="Arial" panose="020B0604020202020204" pitchFamily="34" charset="0"/>
          </a:endParaRPr>
        </a:p>
      </dgm:t>
    </dgm:pt>
    <dgm:pt modelId="{5E4FDA2A-58AE-4978-BE34-EDF58FC9A86A}">
      <dgm:prSet custT="1"/>
      <dgm:spPr>
        <a:solidFill>
          <a:schemeClr val="tx2">
            <a:lumMod val="75000"/>
            <a:lumOff val="25000"/>
          </a:schemeClr>
        </a:solidFill>
      </dgm:spPr>
      <dgm:t>
        <a:bodyPr/>
        <a:lstStyle/>
        <a:p>
          <a:r>
            <a:rPr lang="en-US" sz="1800">
              <a:latin typeface="Avenir Next LT Pro" panose="020B0504020202020204" pitchFamily="34" charset="0"/>
              <a:cs typeface="Arial"/>
            </a:rPr>
            <a:t>3. MAP hotline analysis and guidance discussion</a:t>
          </a:r>
          <a:endParaRPr lang="en-US" sz="1800">
            <a:latin typeface="Avenir Next LT Pro" panose="020B0504020202020204" pitchFamily="34" charset="0"/>
            <a:cs typeface="Arial" panose="020B0604020202020204" pitchFamily="34" charset="0"/>
          </a:endParaRPr>
        </a:p>
      </dgm:t>
    </dgm:pt>
    <dgm:pt modelId="{D1366050-FC33-4D3D-A0D3-5488AAB975CD}" type="parTrans" cxnId="{3B86636A-F008-439A-91BE-DDB8AA9F27EE}">
      <dgm:prSet/>
      <dgm:spPr/>
      <dgm:t>
        <a:bodyPr/>
        <a:lstStyle/>
        <a:p>
          <a:endParaRPr lang="en-US" sz="1800">
            <a:latin typeface="Avenir Next LT Pro" panose="020B0504020202020204" pitchFamily="34" charset="0"/>
            <a:cs typeface="Arial" panose="020B0604020202020204" pitchFamily="34" charset="0"/>
          </a:endParaRPr>
        </a:p>
      </dgm:t>
    </dgm:pt>
    <dgm:pt modelId="{A36D169A-DBA5-480B-9DD6-21EAF7CB2529}" type="sibTrans" cxnId="{3B86636A-F008-439A-91BE-DDB8AA9F27EE}">
      <dgm:prSet/>
      <dgm:spPr/>
      <dgm:t>
        <a:bodyPr/>
        <a:lstStyle/>
        <a:p>
          <a:endParaRPr lang="en-US" sz="1800">
            <a:latin typeface="Avenir Next LT Pro" panose="020B0504020202020204" pitchFamily="34" charset="0"/>
            <a:cs typeface="Arial" panose="020B0604020202020204" pitchFamily="34" charset="0"/>
          </a:endParaRPr>
        </a:p>
      </dgm:t>
    </dgm:pt>
    <dgm:pt modelId="{FE2EC0D4-EA5E-427E-AAC2-14B04AFD1779}">
      <dgm:prSet custT="1"/>
      <dgm:spPr>
        <a:solidFill>
          <a:schemeClr val="tx2">
            <a:lumMod val="90000"/>
            <a:lumOff val="10000"/>
          </a:schemeClr>
        </a:solidFill>
      </dgm:spPr>
      <dgm:t>
        <a:bodyPr/>
        <a:lstStyle/>
        <a:p>
          <a:r>
            <a:rPr lang="en-US" sz="1800">
              <a:latin typeface="Avenir Next LT Pro" panose="020B0504020202020204" pitchFamily="34" charset="0"/>
              <a:cs typeface="Arial"/>
            </a:rPr>
            <a:t>4.  MAP training and testing performance in 2025</a:t>
          </a:r>
        </a:p>
      </dgm:t>
    </dgm:pt>
    <dgm:pt modelId="{8FD70951-9784-4F6E-9B70-B21A6D78F6E1}" type="parTrans" cxnId="{20FF5AA6-6196-498B-9F20-4F28C776E8BB}">
      <dgm:prSet/>
      <dgm:spPr/>
      <dgm:t>
        <a:bodyPr/>
        <a:lstStyle/>
        <a:p>
          <a:endParaRPr lang="en-US" sz="1800">
            <a:latin typeface="Avenir Next LT Pro" panose="020B0504020202020204" pitchFamily="34" charset="0"/>
            <a:cs typeface="Arial" panose="020B0604020202020204" pitchFamily="34" charset="0"/>
          </a:endParaRPr>
        </a:p>
      </dgm:t>
    </dgm:pt>
    <dgm:pt modelId="{E8291DF0-3B4F-4AD1-AFB8-AF00F6E81980}" type="sibTrans" cxnId="{20FF5AA6-6196-498B-9F20-4F28C776E8BB}">
      <dgm:prSet/>
      <dgm:spPr/>
      <dgm:t>
        <a:bodyPr/>
        <a:lstStyle/>
        <a:p>
          <a:endParaRPr lang="en-US" sz="1800">
            <a:latin typeface="Avenir Next LT Pro" panose="020B0504020202020204" pitchFamily="34" charset="0"/>
            <a:cs typeface="Arial" panose="020B0604020202020204" pitchFamily="34" charset="0"/>
          </a:endParaRPr>
        </a:p>
      </dgm:t>
    </dgm:pt>
    <dgm:pt modelId="{03EB553A-63B6-428C-B2B3-5DFF694D187A}">
      <dgm:prSet custT="1"/>
      <dgm:spPr>
        <a:solidFill>
          <a:schemeClr val="tx2">
            <a:lumMod val="90000"/>
            <a:lumOff val="10000"/>
          </a:schemeClr>
        </a:solidFill>
        <a:ln>
          <a:noFill/>
        </a:ln>
      </dgm:spPr>
      <dgm:t>
        <a:bodyPr/>
        <a:lstStyle/>
        <a:p>
          <a:r>
            <a:rPr lang="en-US" sz="1800">
              <a:latin typeface="Avenir Next LT Pro" panose="020B0504020202020204" pitchFamily="34" charset="0"/>
            </a:rPr>
            <a:t>6. Additional items</a:t>
          </a:r>
        </a:p>
      </dgm:t>
    </dgm:pt>
    <dgm:pt modelId="{C662C193-0DA3-4C33-87F7-57835A16A934}" type="parTrans" cxnId="{0D933658-7308-4D95-AEF1-8F2CCAE929E4}">
      <dgm:prSet/>
      <dgm:spPr/>
      <dgm:t>
        <a:bodyPr/>
        <a:lstStyle/>
        <a:p>
          <a:endParaRPr lang="en-US">
            <a:latin typeface="Avenir Next LT Pro" panose="020B0504020202020204" pitchFamily="34" charset="0"/>
          </a:endParaRPr>
        </a:p>
      </dgm:t>
    </dgm:pt>
    <dgm:pt modelId="{17F7EB7B-5B29-48B5-84CC-F2019792C671}" type="sibTrans" cxnId="{0D933658-7308-4D95-AEF1-8F2CCAE929E4}">
      <dgm:prSet/>
      <dgm:spPr/>
      <dgm:t>
        <a:bodyPr/>
        <a:lstStyle/>
        <a:p>
          <a:endParaRPr lang="en-US">
            <a:latin typeface="Avenir Next LT Pro" panose="020B0504020202020204" pitchFamily="34" charset="0"/>
          </a:endParaRPr>
        </a:p>
      </dgm:t>
    </dgm:pt>
    <dgm:pt modelId="{2408FF49-0CFC-46E0-B0A7-5CC3A68A6DA2}">
      <dgm:prSet custT="1"/>
      <dgm:spPr>
        <a:solidFill>
          <a:schemeClr val="tx2">
            <a:lumMod val="75000"/>
            <a:lumOff val="25000"/>
          </a:schemeClr>
        </a:solidFill>
      </dgm:spPr>
      <dgm:t>
        <a:bodyPr/>
        <a:lstStyle/>
        <a:p>
          <a:r>
            <a:rPr lang="en-US" sz="1800"/>
            <a:t>5. MAP communications framework</a:t>
          </a:r>
        </a:p>
      </dgm:t>
    </dgm:pt>
    <dgm:pt modelId="{5E35A8C4-BAFA-4AC5-AFD2-9A9F82C201E9}" type="parTrans" cxnId="{6FC60DC0-3B6D-4888-B873-F8D265041AA8}">
      <dgm:prSet/>
      <dgm:spPr/>
      <dgm:t>
        <a:bodyPr/>
        <a:lstStyle/>
        <a:p>
          <a:endParaRPr lang="en-US"/>
        </a:p>
      </dgm:t>
    </dgm:pt>
    <dgm:pt modelId="{A319EFE9-5F51-4C80-86AA-BDB018A457AA}" type="sibTrans" cxnId="{6FC60DC0-3B6D-4888-B873-F8D265041AA8}">
      <dgm:prSet/>
      <dgm:spPr/>
      <dgm:t>
        <a:bodyPr/>
        <a:lstStyle/>
        <a:p>
          <a:endParaRPr lang="en-US"/>
        </a:p>
      </dgm:t>
    </dgm:pt>
    <dgm:pt modelId="{CC29E7A5-A3DA-4826-8285-C8C9981D534A}" type="pres">
      <dgm:prSet presAssocID="{17BC4C30-A1E5-45D0-A44F-CBA374D3F6BB}" presName="linear" presStyleCnt="0">
        <dgm:presLayoutVars>
          <dgm:animLvl val="lvl"/>
          <dgm:resizeHandles val="exact"/>
        </dgm:presLayoutVars>
      </dgm:prSet>
      <dgm:spPr/>
    </dgm:pt>
    <dgm:pt modelId="{4AA0CA72-F66A-4A11-9ACE-8BCADC929451}" type="pres">
      <dgm:prSet presAssocID="{548F06BB-3421-4BBA-B579-1929D59D2820}" presName="parentText" presStyleLbl="node1" presStyleIdx="0" presStyleCnt="6">
        <dgm:presLayoutVars>
          <dgm:chMax val="0"/>
          <dgm:bulletEnabled val="1"/>
        </dgm:presLayoutVars>
      </dgm:prSet>
      <dgm:spPr/>
    </dgm:pt>
    <dgm:pt modelId="{51510E44-1BA3-4A12-9E1B-64503C9D2EF7}" type="pres">
      <dgm:prSet presAssocID="{3D8B1D0D-8AB1-4E13-BF45-EDEB1A243287}" presName="spacer" presStyleCnt="0"/>
      <dgm:spPr/>
    </dgm:pt>
    <dgm:pt modelId="{BE6C234C-94CE-41B0-94D3-EF4125C5F379}" type="pres">
      <dgm:prSet presAssocID="{F8EA44C6-2C36-42D3-98F0-6F7AAE8F8B44}" presName="parentText" presStyleLbl="node1" presStyleIdx="1" presStyleCnt="6" custLinFactNeighborX="0">
        <dgm:presLayoutVars>
          <dgm:chMax val="0"/>
          <dgm:bulletEnabled val="1"/>
        </dgm:presLayoutVars>
      </dgm:prSet>
      <dgm:spPr/>
    </dgm:pt>
    <dgm:pt modelId="{0D200F54-364A-481D-952F-752BDBD515A4}" type="pres">
      <dgm:prSet presAssocID="{489E0F00-E3C6-4898-A945-7C80A6C33A36}" presName="spacer" presStyleCnt="0"/>
      <dgm:spPr/>
    </dgm:pt>
    <dgm:pt modelId="{B5E361D4-FC03-4EF7-8CB4-32132F76A397}" type="pres">
      <dgm:prSet presAssocID="{5E4FDA2A-58AE-4978-BE34-EDF58FC9A86A}" presName="parentText" presStyleLbl="node1" presStyleIdx="2" presStyleCnt="6" custLinFactNeighborX="93">
        <dgm:presLayoutVars>
          <dgm:chMax val="0"/>
          <dgm:bulletEnabled val="1"/>
        </dgm:presLayoutVars>
      </dgm:prSet>
      <dgm:spPr/>
    </dgm:pt>
    <dgm:pt modelId="{59C87A9C-08B4-4FFA-A394-5187FD22C169}" type="pres">
      <dgm:prSet presAssocID="{A36D169A-DBA5-480B-9DD6-21EAF7CB2529}" presName="spacer" presStyleCnt="0"/>
      <dgm:spPr/>
    </dgm:pt>
    <dgm:pt modelId="{1E72FFAA-8E6A-44B8-A4BE-36CF4531F9E8}" type="pres">
      <dgm:prSet presAssocID="{FE2EC0D4-EA5E-427E-AAC2-14B04AFD1779}" presName="parentText" presStyleLbl="node1" presStyleIdx="3" presStyleCnt="6">
        <dgm:presLayoutVars>
          <dgm:chMax val="0"/>
          <dgm:bulletEnabled val="1"/>
        </dgm:presLayoutVars>
      </dgm:prSet>
      <dgm:spPr/>
    </dgm:pt>
    <dgm:pt modelId="{DCA0347D-5C15-4DE2-A401-6AF964BBF9C7}" type="pres">
      <dgm:prSet presAssocID="{E8291DF0-3B4F-4AD1-AFB8-AF00F6E81980}" presName="spacer" presStyleCnt="0"/>
      <dgm:spPr/>
    </dgm:pt>
    <dgm:pt modelId="{133A4213-16EE-4137-AD2E-B333BA36056F}" type="pres">
      <dgm:prSet presAssocID="{2408FF49-0CFC-46E0-B0A7-5CC3A68A6DA2}" presName="parentText" presStyleLbl="node1" presStyleIdx="4" presStyleCnt="6">
        <dgm:presLayoutVars>
          <dgm:chMax val="0"/>
          <dgm:bulletEnabled val="1"/>
        </dgm:presLayoutVars>
      </dgm:prSet>
      <dgm:spPr/>
    </dgm:pt>
    <dgm:pt modelId="{5C39C982-54A1-4D21-BBEC-86379CF4C8F9}" type="pres">
      <dgm:prSet presAssocID="{A319EFE9-5F51-4C80-86AA-BDB018A457AA}" presName="spacer" presStyleCnt="0"/>
      <dgm:spPr/>
    </dgm:pt>
    <dgm:pt modelId="{6D6FCA2F-FBA0-4D79-83C0-10279A68AE3A}" type="pres">
      <dgm:prSet presAssocID="{03EB553A-63B6-428C-B2B3-5DFF694D187A}" presName="parentText" presStyleLbl="node1" presStyleIdx="5" presStyleCnt="6">
        <dgm:presLayoutVars>
          <dgm:chMax val="0"/>
          <dgm:bulletEnabled val="1"/>
        </dgm:presLayoutVars>
      </dgm:prSet>
      <dgm:spPr/>
    </dgm:pt>
  </dgm:ptLst>
  <dgm:cxnLst>
    <dgm:cxn modelId="{34A1DE0E-49F5-44EC-876F-728DF9D6981E}" type="presOf" srcId="{2408FF49-0CFC-46E0-B0A7-5CC3A68A6DA2}" destId="{133A4213-16EE-4137-AD2E-B333BA36056F}" srcOrd="0" destOrd="0" presId="urn:microsoft.com/office/officeart/2005/8/layout/vList2"/>
    <dgm:cxn modelId="{3B86636A-F008-439A-91BE-DDB8AA9F27EE}" srcId="{17BC4C30-A1E5-45D0-A44F-CBA374D3F6BB}" destId="{5E4FDA2A-58AE-4978-BE34-EDF58FC9A86A}" srcOrd="2" destOrd="0" parTransId="{D1366050-FC33-4D3D-A0D3-5488AAB975CD}" sibTransId="{A36D169A-DBA5-480B-9DD6-21EAF7CB2529}"/>
    <dgm:cxn modelId="{87FCA76D-0DB8-46D4-8A00-0F0415FE60A3}" type="presOf" srcId="{03EB553A-63B6-428C-B2B3-5DFF694D187A}" destId="{6D6FCA2F-FBA0-4D79-83C0-10279A68AE3A}" srcOrd="0" destOrd="0" presId="urn:microsoft.com/office/officeart/2005/8/layout/vList2"/>
    <dgm:cxn modelId="{CD29B974-DE83-40BB-9024-784CEF4A91F2}" srcId="{17BC4C30-A1E5-45D0-A44F-CBA374D3F6BB}" destId="{F8EA44C6-2C36-42D3-98F0-6F7AAE8F8B44}" srcOrd="1" destOrd="0" parTransId="{6E2FC562-B046-40E8-8F04-5601266A3BE1}" sibTransId="{489E0F00-E3C6-4898-A945-7C80A6C33A36}"/>
    <dgm:cxn modelId="{0D933658-7308-4D95-AEF1-8F2CCAE929E4}" srcId="{17BC4C30-A1E5-45D0-A44F-CBA374D3F6BB}" destId="{03EB553A-63B6-428C-B2B3-5DFF694D187A}" srcOrd="5" destOrd="0" parTransId="{C662C193-0DA3-4C33-87F7-57835A16A934}" sibTransId="{17F7EB7B-5B29-48B5-84CC-F2019792C671}"/>
    <dgm:cxn modelId="{DB90B77B-8106-4AA9-A507-278F8ED6B745}" srcId="{17BC4C30-A1E5-45D0-A44F-CBA374D3F6BB}" destId="{548F06BB-3421-4BBA-B579-1929D59D2820}" srcOrd="0" destOrd="0" parTransId="{C543BEDA-E995-4A15-AB6C-13ABB0B1491B}" sibTransId="{3D8B1D0D-8AB1-4E13-BF45-EDEB1A243287}"/>
    <dgm:cxn modelId="{20FF5AA6-6196-498B-9F20-4F28C776E8BB}" srcId="{17BC4C30-A1E5-45D0-A44F-CBA374D3F6BB}" destId="{FE2EC0D4-EA5E-427E-AAC2-14B04AFD1779}" srcOrd="3" destOrd="0" parTransId="{8FD70951-9784-4F6E-9B70-B21A6D78F6E1}" sibTransId="{E8291DF0-3B4F-4AD1-AFB8-AF00F6E81980}"/>
    <dgm:cxn modelId="{6FC60DC0-3B6D-4888-B873-F8D265041AA8}" srcId="{17BC4C30-A1E5-45D0-A44F-CBA374D3F6BB}" destId="{2408FF49-0CFC-46E0-B0A7-5CC3A68A6DA2}" srcOrd="4" destOrd="0" parTransId="{5E35A8C4-BAFA-4AC5-AFD2-9A9F82C201E9}" sibTransId="{A319EFE9-5F51-4C80-86AA-BDB018A457AA}"/>
    <dgm:cxn modelId="{05B59CCD-15B3-4A67-8A13-AF2C260A29E3}" type="presOf" srcId="{F8EA44C6-2C36-42D3-98F0-6F7AAE8F8B44}" destId="{BE6C234C-94CE-41B0-94D3-EF4125C5F379}" srcOrd="0" destOrd="0" presId="urn:microsoft.com/office/officeart/2005/8/layout/vList2"/>
    <dgm:cxn modelId="{30DCBACD-2798-466F-AB1E-10703E652698}" type="presOf" srcId="{FE2EC0D4-EA5E-427E-AAC2-14B04AFD1779}" destId="{1E72FFAA-8E6A-44B8-A4BE-36CF4531F9E8}" srcOrd="0" destOrd="0" presId="urn:microsoft.com/office/officeart/2005/8/layout/vList2"/>
    <dgm:cxn modelId="{18D28FD4-4AAA-4186-9247-8634F17808A7}" type="presOf" srcId="{5E4FDA2A-58AE-4978-BE34-EDF58FC9A86A}" destId="{B5E361D4-FC03-4EF7-8CB4-32132F76A397}" srcOrd="0" destOrd="0" presId="urn:microsoft.com/office/officeart/2005/8/layout/vList2"/>
    <dgm:cxn modelId="{B2B5F8EE-0730-46AB-9DD6-383A0DC9C806}" type="presOf" srcId="{17BC4C30-A1E5-45D0-A44F-CBA374D3F6BB}" destId="{CC29E7A5-A3DA-4826-8285-C8C9981D534A}" srcOrd="0" destOrd="0" presId="urn:microsoft.com/office/officeart/2005/8/layout/vList2"/>
    <dgm:cxn modelId="{7E585AF3-3B69-4357-B9D2-4C09EE905B65}" type="presOf" srcId="{548F06BB-3421-4BBA-B579-1929D59D2820}" destId="{4AA0CA72-F66A-4A11-9ACE-8BCADC929451}" srcOrd="0" destOrd="0" presId="urn:microsoft.com/office/officeart/2005/8/layout/vList2"/>
    <dgm:cxn modelId="{2071B446-81E5-44DC-B243-58C3F31E2595}" type="presParOf" srcId="{CC29E7A5-A3DA-4826-8285-C8C9981D534A}" destId="{4AA0CA72-F66A-4A11-9ACE-8BCADC929451}" srcOrd="0" destOrd="0" presId="urn:microsoft.com/office/officeart/2005/8/layout/vList2"/>
    <dgm:cxn modelId="{4C359160-FCF2-4067-87D4-05C6BF6089FD}" type="presParOf" srcId="{CC29E7A5-A3DA-4826-8285-C8C9981D534A}" destId="{51510E44-1BA3-4A12-9E1B-64503C9D2EF7}" srcOrd="1" destOrd="0" presId="urn:microsoft.com/office/officeart/2005/8/layout/vList2"/>
    <dgm:cxn modelId="{D133ECD8-9CA8-4C3F-8630-5E473FF294BC}" type="presParOf" srcId="{CC29E7A5-A3DA-4826-8285-C8C9981D534A}" destId="{BE6C234C-94CE-41B0-94D3-EF4125C5F379}" srcOrd="2" destOrd="0" presId="urn:microsoft.com/office/officeart/2005/8/layout/vList2"/>
    <dgm:cxn modelId="{32413492-FACE-4711-8678-AA47FC847348}" type="presParOf" srcId="{CC29E7A5-A3DA-4826-8285-C8C9981D534A}" destId="{0D200F54-364A-481D-952F-752BDBD515A4}" srcOrd="3" destOrd="0" presId="urn:microsoft.com/office/officeart/2005/8/layout/vList2"/>
    <dgm:cxn modelId="{D31EF684-66CE-4AE3-9DEE-0F4D6C6A70BD}" type="presParOf" srcId="{CC29E7A5-A3DA-4826-8285-C8C9981D534A}" destId="{B5E361D4-FC03-4EF7-8CB4-32132F76A397}" srcOrd="4" destOrd="0" presId="urn:microsoft.com/office/officeart/2005/8/layout/vList2"/>
    <dgm:cxn modelId="{809C70F2-5647-4688-A6D1-2779081132A4}" type="presParOf" srcId="{CC29E7A5-A3DA-4826-8285-C8C9981D534A}" destId="{59C87A9C-08B4-4FFA-A394-5187FD22C169}" srcOrd="5" destOrd="0" presId="urn:microsoft.com/office/officeart/2005/8/layout/vList2"/>
    <dgm:cxn modelId="{57BBE3D9-420E-4CD7-A796-211D84D6B71F}" type="presParOf" srcId="{CC29E7A5-A3DA-4826-8285-C8C9981D534A}" destId="{1E72FFAA-8E6A-44B8-A4BE-36CF4531F9E8}" srcOrd="6" destOrd="0" presId="urn:microsoft.com/office/officeart/2005/8/layout/vList2"/>
    <dgm:cxn modelId="{3AD19F37-7A89-46E0-9791-9CE331DC0D2C}" type="presParOf" srcId="{CC29E7A5-A3DA-4826-8285-C8C9981D534A}" destId="{DCA0347D-5C15-4DE2-A401-6AF964BBF9C7}" srcOrd="7" destOrd="0" presId="urn:microsoft.com/office/officeart/2005/8/layout/vList2"/>
    <dgm:cxn modelId="{87C37D76-7F0C-49B9-BAD4-23AD5C86EEAF}" type="presParOf" srcId="{CC29E7A5-A3DA-4826-8285-C8C9981D534A}" destId="{133A4213-16EE-4137-AD2E-B333BA36056F}" srcOrd="8" destOrd="0" presId="urn:microsoft.com/office/officeart/2005/8/layout/vList2"/>
    <dgm:cxn modelId="{B0DFCE5C-295D-4DD1-A43E-FE12E275D421}" type="presParOf" srcId="{CC29E7A5-A3DA-4826-8285-C8C9981D534A}" destId="{5C39C982-54A1-4D21-BBEC-86379CF4C8F9}" srcOrd="9" destOrd="0" presId="urn:microsoft.com/office/officeart/2005/8/layout/vList2"/>
    <dgm:cxn modelId="{7B29BD4D-4AF4-44C3-AD4D-992975515A5E}" type="presParOf" srcId="{CC29E7A5-A3DA-4826-8285-C8C9981D534A}" destId="{6D6FCA2F-FBA0-4D79-83C0-10279A68AE3A}"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6CD2A0A-D1C9-41B5-B875-5699F8B57A8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4C4825B-F7AA-43D0-94D4-7F2C57951C8B}">
      <dgm:prSet phldrT="[Text]"/>
      <dgm:spPr>
        <a:solidFill>
          <a:srgbClr val="14558F"/>
        </a:solidFill>
      </dgm:spPr>
      <dgm:t>
        <a:bodyPr/>
        <a:lstStyle/>
        <a:p>
          <a:r>
            <a:rPr lang="en-US" dirty="0">
              <a:latin typeface="Avenir Next LT Pro" panose="020B0504020202020204" pitchFamily="34" charset="0"/>
            </a:rPr>
            <a:t>A high functioning </a:t>
          </a:r>
          <a:r>
            <a:rPr lang="en-US" dirty="0" err="1">
              <a:latin typeface="Avenir Next LT Pro" panose="020B0504020202020204" pitchFamily="34" charset="0"/>
            </a:rPr>
            <a:t>eMAR</a:t>
          </a:r>
          <a:r>
            <a:rPr lang="en-US" dirty="0">
              <a:latin typeface="Avenir Next LT Pro" panose="020B0504020202020204" pitchFamily="34" charset="0"/>
            </a:rPr>
            <a:t> system could have potentially prevented </a:t>
          </a:r>
          <a:r>
            <a:rPr lang="en-US" b="0" i="0" dirty="0">
              <a:latin typeface="Avenir Next LT Pro" panose="020B0504020202020204" pitchFamily="34" charset="0"/>
            </a:rPr>
            <a:t>~33% of hotline events from occurring and saved the Commonwealth $495K annually in hospital stays and ED visits resulting from medication occurrences.</a:t>
          </a:r>
          <a:endParaRPr lang="en-US" dirty="0">
            <a:latin typeface="Avenir Next LT Pro" panose="020B0504020202020204" pitchFamily="34" charset="0"/>
          </a:endParaRPr>
        </a:p>
      </dgm:t>
    </dgm:pt>
    <dgm:pt modelId="{948BD4CD-E1FC-41BB-BBDF-FD9D84D6EB0B}" type="parTrans" cxnId="{BEB64468-0E67-4681-877F-2B35C904DCD4}">
      <dgm:prSet/>
      <dgm:spPr/>
      <dgm:t>
        <a:bodyPr/>
        <a:lstStyle/>
        <a:p>
          <a:endParaRPr lang="en-US">
            <a:latin typeface="Avenir Next LT Pro" panose="020B0504020202020204" pitchFamily="34" charset="0"/>
          </a:endParaRPr>
        </a:p>
      </dgm:t>
    </dgm:pt>
    <dgm:pt modelId="{586F916A-0091-427A-9204-E53BBA0544B7}" type="sibTrans" cxnId="{BEB64468-0E67-4681-877F-2B35C904DCD4}">
      <dgm:prSet/>
      <dgm:spPr/>
      <dgm:t>
        <a:bodyPr/>
        <a:lstStyle/>
        <a:p>
          <a:endParaRPr lang="en-US">
            <a:latin typeface="Avenir Next LT Pro" panose="020B0504020202020204" pitchFamily="34" charset="0"/>
          </a:endParaRPr>
        </a:p>
      </dgm:t>
    </dgm:pt>
    <dgm:pt modelId="{8A160D71-FAA0-4933-AEE7-A27B7DBB73C3}">
      <dgm:prSet phldrT="[Text]"/>
      <dgm:spPr>
        <a:solidFill>
          <a:srgbClr val="14558F"/>
        </a:solidFill>
      </dgm:spPr>
      <dgm:t>
        <a:bodyPr/>
        <a:lstStyle/>
        <a:p>
          <a:r>
            <a:rPr lang="en-US" dirty="0">
              <a:latin typeface="Avenir Next LT Pro" panose="020B0504020202020204" pitchFamily="34" charset="0"/>
            </a:rPr>
            <a:t>Tailoring training improvements for MAP certified staff to commonly ordered retraining topics could be beneficial in prevention of future hotline events.</a:t>
          </a:r>
        </a:p>
      </dgm:t>
    </dgm:pt>
    <dgm:pt modelId="{AE2E1E59-7470-44D2-AEB0-EB7F22065AFB}" type="parTrans" cxnId="{C19A7853-C591-4E9D-8E4D-1379F6B09BF2}">
      <dgm:prSet/>
      <dgm:spPr/>
      <dgm:t>
        <a:bodyPr/>
        <a:lstStyle/>
        <a:p>
          <a:endParaRPr lang="en-US">
            <a:latin typeface="Avenir Next LT Pro" panose="020B0504020202020204" pitchFamily="34" charset="0"/>
          </a:endParaRPr>
        </a:p>
      </dgm:t>
    </dgm:pt>
    <dgm:pt modelId="{8AAF6085-AD21-4A83-84E3-BCCC2797907B}" type="sibTrans" cxnId="{C19A7853-C591-4E9D-8E4D-1379F6B09BF2}">
      <dgm:prSet/>
      <dgm:spPr/>
      <dgm:t>
        <a:bodyPr/>
        <a:lstStyle/>
        <a:p>
          <a:endParaRPr lang="en-US">
            <a:latin typeface="Avenir Next LT Pro" panose="020B0504020202020204" pitchFamily="34" charset="0"/>
          </a:endParaRPr>
        </a:p>
      </dgm:t>
    </dgm:pt>
    <dgm:pt modelId="{0E153BAD-EF98-408D-88EF-8C6F95FA30B0}" type="pres">
      <dgm:prSet presAssocID="{66CD2A0A-D1C9-41B5-B875-5699F8B57A8B}" presName="diagram" presStyleCnt="0">
        <dgm:presLayoutVars>
          <dgm:dir/>
          <dgm:resizeHandles val="exact"/>
        </dgm:presLayoutVars>
      </dgm:prSet>
      <dgm:spPr/>
    </dgm:pt>
    <dgm:pt modelId="{F4E76DF3-1B6F-4077-9C70-3B1483267A04}" type="pres">
      <dgm:prSet presAssocID="{14C4825B-F7AA-43D0-94D4-7F2C57951C8B}" presName="node" presStyleLbl="node1" presStyleIdx="0" presStyleCnt="2">
        <dgm:presLayoutVars>
          <dgm:bulletEnabled val="1"/>
        </dgm:presLayoutVars>
      </dgm:prSet>
      <dgm:spPr/>
    </dgm:pt>
    <dgm:pt modelId="{F774FE06-E8DD-4B80-B902-835B3542BA5F}" type="pres">
      <dgm:prSet presAssocID="{586F916A-0091-427A-9204-E53BBA0544B7}" presName="sibTrans" presStyleCnt="0"/>
      <dgm:spPr/>
    </dgm:pt>
    <dgm:pt modelId="{35F8A324-9B27-43AF-AE4A-BA4A493982BF}" type="pres">
      <dgm:prSet presAssocID="{8A160D71-FAA0-4933-AEE7-A27B7DBB73C3}" presName="node" presStyleLbl="node1" presStyleIdx="1" presStyleCnt="2">
        <dgm:presLayoutVars>
          <dgm:bulletEnabled val="1"/>
        </dgm:presLayoutVars>
      </dgm:prSet>
      <dgm:spPr/>
    </dgm:pt>
  </dgm:ptLst>
  <dgm:cxnLst>
    <dgm:cxn modelId="{52CF8804-7333-41ED-9E2E-F6CA2FD4F1AD}" type="presOf" srcId="{8A160D71-FAA0-4933-AEE7-A27B7DBB73C3}" destId="{35F8A324-9B27-43AF-AE4A-BA4A493982BF}" srcOrd="0" destOrd="0" presId="urn:microsoft.com/office/officeart/2005/8/layout/default"/>
    <dgm:cxn modelId="{13571D07-91A2-4EF2-A305-44E08C31E03F}" type="presOf" srcId="{66CD2A0A-D1C9-41B5-B875-5699F8B57A8B}" destId="{0E153BAD-EF98-408D-88EF-8C6F95FA30B0}" srcOrd="0" destOrd="0" presId="urn:microsoft.com/office/officeart/2005/8/layout/default"/>
    <dgm:cxn modelId="{BEB64468-0E67-4681-877F-2B35C904DCD4}" srcId="{66CD2A0A-D1C9-41B5-B875-5699F8B57A8B}" destId="{14C4825B-F7AA-43D0-94D4-7F2C57951C8B}" srcOrd="0" destOrd="0" parTransId="{948BD4CD-E1FC-41BB-BBDF-FD9D84D6EB0B}" sibTransId="{586F916A-0091-427A-9204-E53BBA0544B7}"/>
    <dgm:cxn modelId="{C19A7853-C591-4E9D-8E4D-1379F6B09BF2}" srcId="{66CD2A0A-D1C9-41B5-B875-5699F8B57A8B}" destId="{8A160D71-FAA0-4933-AEE7-A27B7DBB73C3}" srcOrd="1" destOrd="0" parTransId="{AE2E1E59-7470-44D2-AEB0-EB7F22065AFB}" sibTransId="{8AAF6085-AD21-4A83-84E3-BCCC2797907B}"/>
    <dgm:cxn modelId="{FA664AEB-5727-437A-9EE7-3FB5BF1D4A19}" type="presOf" srcId="{14C4825B-F7AA-43D0-94D4-7F2C57951C8B}" destId="{F4E76DF3-1B6F-4077-9C70-3B1483267A04}" srcOrd="0" destOrd="0" presId="urn:microsoft.com/office/officeart/2005/8/layout/default"/>
    <dgm:cxn modelId="{1FD9F916-AA23-486C-9193-0B8637385181}" type="presParOf" srcId="{0E153BAD-EF98-408D-88EF-8C6F95FA30B0}" destId="{F4E76DF3-1B6F-4077-9C70-3B1483267A04}" srcOrd="0" destOrd="0" presId="urn:microsoft.com/office/officeart/2005/8/layout/default"/>
    <dgm:cxn modelId="{1BB71241-2BF5-4842-9DDD-17B43286628A}" type="presParOf" srcId="{0E153BAD-EF98-408D-88EF-8C6F95FA30B0}" destId="{F774FE06-E8DD-4B80-B902-835B3542BA5F}" srcOrd="1" destOrd="0" presId="urn:microsoft.com/office/officeart/2005/8/layout/default"/>
    <dgm:cxn modelId="{58341B5F-EBF4-45A0-8313-FE1DFE4EA874}" type="presParOf" srcId="{0E153BAD-EF98-408D-88EF-8C6F95FA30B0}" destId="{35F8A324-9B27-43AF-AE4A-BA4A493982BF}"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57ECAE-A51D-4C80-988B-6DAFC7E537F3}"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8CF7CE07-BB18-4DC7-94D5-2AA4C2BD7F05}">
      <dgm:prSet phldrT="[Text]"/>
      <dgm:spPr>
        <a:solidFill>
          <a:srgbClr val="005994"/>
        </a:solidFill>
      </dgm:spPr>
      <dgm:t>
        <a:bodyPr/>
        <a:lstStyle/>
        <a:p>
          <a:r>
            <a:rPr lang="en-US" b="1" i="0" dirty="0">
              <a:solidFill>
                <a:schemeClr val="bg1"/>
              </a:solidFill>
              <a:latin typeface="Avenir Next LT Pro" panose="020B0504020202020204" pitchFamily="34" charset="0"/>
            </a:rPr>
            <a:t>ERG Study</a:t>
          </a:r>
        </a:p>
        <a:p>
          <a:r>
            <a:rPr lang="en-US" dirty="0">
              <a:solidFill>
                <a:schemeClr val="bg1"/>
              </a:solidFill>
              <a:latin typeface="Avenir Next LT Pro" panose="020B0504020202020204" pitchFamily="34" charset="0"/>
            </a:rPr>
            <a:t>An independent study by </a:t>
          </a:r>
          <a:r>
            <a:rPr lang="en-US" b="1" dirty="0">
              <a:solidFill>
                <a:schemeClr val="bg1"/>
              </a:solidFill>
              <a:latin typeface="Avenir Next LT Pro" panose="020B0504020202020204" pitchFamily="34" charset="0"/>
            </a:rPr>
            <a:t>Eastern Research Group (ERG) </a:t>
          </a:r>
          <a:r>
            <a:rPr lang="en-US" dirty="0">
              <a:solidFill>
                <a:schemeClr val="bg1"/>
              </a:solidFill>
              <a:latin typeface="Avenir Next LT Pro" panose="020B0504020202020204" pitchFamily="34" charset="0"/>
            </a:rPr>
            <a:t>in 2022 produced 30 modernization recommendations. The </a:t>
          </a:r>
          <a:r>
            <a:rPr lang="en-US" b="1" dirty="0">
              <a:solidFill>
                <a:schemeClr val="bg1"/>
              </a:solidFill>
              <a:latin typeface="Avenir Next LT Pro" panose="020B0504020202020204" pitchFamily="34" charset="0"/>
            </a:rPr>
            <a:t>introduction of a single, state-sponsored </a:t>
          </a:r>
          <a:r>
            <a:rPr lang="en-US" b="1" dirty="0" err="1">
              <a:solidFill>
                <a:schemeClr val="bg1"/>
              </a:solidFill>
              <a:latin typeface="Avenir Next LT Pro" panose="020B0504020202020204" pitchFamily="34" charset="0"/>
            </a:rPr>
            <a:t>eMAR</a:t>
          </a:r>
          <a:r>
            <a:rPr lang="en-US" b="1" dirty="0">
              <a:solidFill>
                <a:schemeClr val="bg1"/>
              </a:solidFill>
              <a:latin typeface="Avenir Next LT Pro" panose="020B0504020202020204" pitchFamily="34" charset="0"/>
            </a:rPr>
            <a:t> system for all MAP providers </a:t>
          </a:r>
          <a:r>
            <a:rPr lang="en-US" dirty="0">
              <a:solidFill>
                <a:schemeClr val="bg1"/>
              </a:solidFill>
              <a:latin typeface="Avenir Next LT Pro" panose="020B0504020202020204" pitchFamily="34" charset="0"/>
            </a:rPr>
            <a:t>was key to the success of these. </a:t>
          </a:r>
          <a:endParaRPr lang="en-US" dirty="0"/>
        </a:p>
      </dgm:t>
      <dgm:extLst>
        <a:ext uri="{E40237B7-FDA0-4F09-8148-C483321AD2D9}">
          <dgm14:cNvPr xmlns:dgm14="http://schemas.microsoft.com/office/drawing/2010/diagram" id="0" name="" descr="Text box"/>
        </a:ext>
      </dgm:extLst>
    </dgm:pt>
    <dgm:pt modelId="{9796A8DF-E2F6-44CE-8E27-FBAB76D498F6}" type="parTrans" cxnId="{524355AD-13A9-4F9B-A033-25EE257D28E2}">
      <dgm:prSet/>
      <dgm:spPr/>
      <dgm:t>
        <a:bodyPr/>
        <a:lstStyle/>
        <a:p>
          <a:endParaRPr lang="en-US"/>
        </a:p>
      </dgm:t>
    </dgm:pt>
    <dgm:pt modelId="{EE2EA00E-ED87-49E2-B471-32CE021D99A9}" type="sibTrans" cxnId="{524355AD-13A9-4F9B-A033-25EE257D28E2}">
      <dgm:prSet/>
      <dgm:spPr/>
      <dgm:t>
        <a:bodyPr/>
        <a:lstStyle/>
        <a:p>
          <a:endParaRPr lang="en-US"/>
        </a:p>
      </dgm:t>
    </dgm:pt>
    <dgm:pt modelId="{AC444ADF-4330-44EE-AF31-81CD293B46E7}">
      <dgm:prSet phldrT="[Text]"/>
      <dgm:spPr/>
      <dgm:t>
        <a:bodyPr/>
        <a:lstStyle/>
        <a:p>
          <a:pPr algn="l"/>
          <a:r>
            <a:rPr lang="en-US" dirty="0">
              <a:solidFill>
                <a:schemeClr val="accent1">
                  <a:lumMod val="50000"/>
                </a:schemeClr>
              </a:solidFill>
              <a:latin typeface="Avenir Next LT Pro" panose="020B0504020202020204" pitchFamily="34" charset="0"/>
            </a:rPr>
            <a:t>eMAR Impact: </a:t>
          </a:r>
          <a:r>
            <a:rPr lang="en-US" dirty="0">
              <a:solidFill>
                <a:schemeClr val="tx1"/>
              </a:solidFill>
              <a:latin typeface="Avenir Next LT Pro" panose="020B0504020202020204" pitchFamily="34" charset="0"/>
            </a:rPr>
            <a:t>A state-sponsored eMAR would provide a </a:t>
          </a:r>
          <a:r>
            <a:rPr lang="en-US" b="1" dirty="0">
              <a:solidFill>
                <a:schemeClr val="tx1"/>
              </a:solidFill>
              <a:latin typeface="Avenir Next LT Pro" panose="020B0504020202020204" pitchFamily="34" charset="0"/>
            </a:rPr>
            <a:t>standardized, efficient, and safer medication administration process</a:t>
          </a:r>
          <a:r>
            <a:rPr lang="en-US" dirty="0">
              <a:solidFill>
                <a:schemeClr val="tx1"/>
              </a:solidFill>
              <a:latin typeface="Avenir Next LT Pro" panose="020B0504020202020204" pitchFamily="34" charset="0"/>
            </a:rPr>
            <a:t>.</a:t>
          </a:r>
          <a:endParaRPr lang="en-US" dirty="0"/>
        </a:p>
      </dgm:t>
    </dgm:pt>
    <dgm:pt modelId="{B8303E22-9DF1-42F1-9660-22834F7D15CA}" type="parTrans" cxnId="{B94B49D6-77C3-4811-953F-21AF6934EF69}">
      <dgm:prSet/>
      <dgm:spPr>
        <a:solidFill>
          <a:schemeClr val="accent1">
            <a:lumMod val="50000"/>
          </a:schemeClr>
        </a:solidFill>
      </dgm:spPr>
      <dgm:t>
        <a:bodyPr/>
        <a:lstStyle/>
        <a:p>
          <a:endParaRPr lang="en-US"/>
        </a:p>
      </dgm:t>
    </dgm:pt>
    <dgm:pt modelId="{399A33F3-1DE8-4F08-AD46-3E43B43F878D}" type="sibTrans" cxnId="{B94B49D6-77C3-4811-953F-21AF6934EF69}">
      <dgm:prSet/>
      <dgm:spPr>
        <a:solidFill>
          <a:schemeClr val="accent1">
            <a:lumMod val="50000"/>
          </a:schemeClr>
        </a:solidFill>
      </dgm:spPr>
      <dgm:t>
        <a:bodyPr/>
        <a:lstStyle/>
        <a:p>
          <a:endParaRPr lang="en-US"/>
        </a:p>
      </dgm:t>
    </dgm:pt>
    <dgm:pt modelId="{B21A597C-16EE-4217-8FC4-6E203950D8F5}">
      <dgm:prSet phldrT="[Text]"/>
      <dgm:spPr/>
      <dgm:t>
        <a:bodyPr/>
        <a:lstStyle/>
        <a:p>
          <a:pPr algn="l"/>
          <a:r>
            <a:rPr lang="en-US" dirty="0">
              <a:solidFill>
                <a:schemeClr val="accent1">
                  <a:lumMod val="50000"/>
                </a:schemeClr>
              </a:solidFill>
              <a:latin typeface="Avenir Next LT Pro" panose="020B0504020202020204" pitchFamily="34" charset="0"/>
            </a:rPr>
            <a:t>eMAR Consultation: </a:t>
          </a:r>
          <a:r>
            <a:rPr lang="en-US" dirty="0">
              <a:solidFill>
                <a:schemeClr val="tx1"/>
              </a:solidFill>
              <a:latin typeface="Avenir Next LT Pro" panose="020B0504020202020204" pitchFamily="34" charset="0"/>
            </a:rPr>
            <a:t>A workgroup was convened in early 2023 and was </a:t>
          </a:r>
          <a:r>
            <a:rPr lang="en-US" b="1" dirty="0">
              <a:solidFill>
                <a:schemeClr val="tx1"/>
              </a:solidFill>
              <a:latin typeface="Avenir Next LT Pro" panose="020B0504020202020204" pitchFamily="34" charset="0"/>
            </a:rPr>
            <a:t>unanimously in support of this recommendation</a:t>
          </a:r>
          <a:r>
            <a:rPr lang="en-US" dirty="0">
              <a:solidFill>
                <a:schemeClr val="tx1"/>
              </a:solidFill>
              <a:latin typeface="Avenir Next LT Pro" panose="020B0504020202020204" pitchFamily="34" charset="0"/>
            </a:rPr>
            <a:t>. However, they recognized that successful implementation would require significant state support and funding. The workgroup asked DPH to pursue this with EHS to the extent possible. </a:t>
          </a:r>
          <a:endParaRPr lang="en-US" dirty="0"/>
        </a:p>
      </dgm:t>
    </dgm:pt>
    <dgm:pt modelId="{D2A5D3B8-22C3-497A-A6FC-95C589DA3261}" type="parTrans" cxnId="{8BCA09FE-A12C-4D71-8691-ECECE4D8C2F9}">
      <dgm:prSet/>
      <dgm:spPr/>
      <dgm:t>
        <a:bodyPr/>
        <a:lstStyle/>
        <a:p>
          <a:endParaRPr lang="en-US"/>
        </a:p>
      </dgm:t>
    </dgm:pt>
    <dgm:pt modelId="{E6304875-C77A-405C-9139-8F00D480A1E0}" type="sibTrans" cxnId="{8BCA09FE-A12C-4D71-8691-ECECE4D8C2F9}">
      <dgm:prSet/>
      <dgm:spPr/>
      <dgm:t>
        <a:bodyPr/>
        <a:lstStyle/>
        <a:p>
          <a:endParaRPr lang="en-US"/>
        </a:p>
      </dgm:t>
    </dgm:pt>
    <dgm:pt modelId="{1FDDCA2C-F76D-4917-AE1C-49995F80C98A}" type="pres">
      <dgm:prSet presAssocID="{7257ECAE-A51D-4C80-988B-6DAFC7E537F3}" presName="Name0" presStyleCnt="0">
        <dgm:presLayoutVars>
          <dgm:dir/>
          <dgm:animLvl val="lvl"/>
          <dgm:resizeHandles val="exact"/>
        </dgm:presLayoutVars>
      </dgm:prSet>
      <dgm:spPr/>
    </dgm:pt>
    <dgm:pt modelId="{AA8F9E10-FE53-498C-B016-6031DA62D7DA}" type="pres">
      <dgm:prSet presAssocID="{8CF7CE07-BB18-4DC7-94D5-2AA4C2BD7F05}" presName="vertFlow" presStyleCnt="0"/>
      <dgm:spPr/>
    </dgm:pt>
    <dgm:pt modelId="{D8657789-81C5-41CF-BA5A-8C160C89F7F1}" type="pres">
      <dgm:prSet presAssocID="{8CF7CE07-BB18-4DC7-94D5-2AA4C2BD7F05}" presName="header" presStyleLbl="node1" presStyleIdx="0" presStyleCnt="1"/>
      <dgm:spPr/>
    </dgm:pt>
    <dgm:pt modelId="{D7074FDB-F133-469F-8332-1C1A703EA864}" type="pres">
      <dgm:prSet presAssocID="{B8303E22-9DF1-42F1-9660-22834F7D15CA}" presName="parTrans" presStyleLbl="sibTrans2D1" presStyleIdx="0" presStyleCnt="2"/>
      <dgm:spPr/>
    </dgm:pt>
    <dgm:pt modelId="{5DFBBC9B-49AE-405A-BF28-BF3486EBBEB9}" type="pres">
      <dgm:prSet presAssocID="{AC444ADF-4330-44EE-AF31-81CD293B46E7}" presName="child" presStyleLbl="alignAccFollowNode1" presStyleIdx="0" presStyleCnt="2">
        <dgm:presLayoutVars>
          <dgm:chMax val="0"/>
          <dgm:bulletEnabled val="1"/>
        </dgm:presLayoutVars>
      </dgm:prSet>
      <dgm:spPr/>
    </dgm:pt>
    <dgm:pt modelId="{4A5C5CB2-FC84-444F-BE9F-C49B11ADF1CD}" type="pres">
      <dgm:prSet presAssocID="{399A33F3-1DE8-4F08-AD46-3E43B43F878D}" presName="sibTrans" presStyleLbl="sibTrans2D1" presStyleIdx="1" presStyleCnt="2"/>
      <dgm:spPr/>
    </dgm:pt>
    <dgm:pt modelId="{0803BE02-B217-4245-A854-6C442A155C89}" type="pres">
      <dgm:prSet presAssocID="{B21A597C-16EE-4217-8FC4-6E203950D8F5}" presName="child" presStyleLbl="alignAccFollowNode1" presStyleIdx="1" presStyleCnt="2">
        <dgm:presLayoutVars>
          <dgm:chMax val="0"/>
          <dgm:bulletEnabled val="1"/>
        </dgm:presLayoutVars>
      </dgm:prSet>
      <dgm:spPr/>
    </dgm:pt>
  </dgm:ptLst>
  <dgm:cxnLst>
    <dgm:cxn modelId="{11A7C807-028A-41F9-A940-29FA8BA3BA66}" type="presOf" srcId="{399A33F3-1DE8-4F08-AD46-3E43B43F878D}" destId="{4A5C5CB2-FC84-444F-BE9F-C49B11ADF1CD}" srcOrd="0" destOrd="0" presId="urn:microsoft.com/office/officeart/2005/8/layout/lProcess1"/>
    <dgm:cxn modelId="{8A4B2C3B-6F5F-4CDD-9A85-15EE689D5D0B}" type="presOf" srcId="{8CF7CE07-BB18-4DC7-94D5-2AA4C2BD7F05}" destId="{D8657789-81C5-41CF-BA5A-8C160C89F7F1}" srcOrd="0" destOrd="0" presId="urn:microsoft.com/office/officeart/2005/8/layout/lProcess1"/>
    <dgm:cxn modelId="{512CB53B-4804-4C18-A86B-6A37BF9EFB4D}" type="presOf" srcId="{AC444ADF-4330-44EE-AF31-81CD293B46E7}" destId="{5DFBBC9B-49AE-405A-BF28-BF3486EBBEB9}" srcOrd="0" destOrd="0" presId="urn:microsoft.com/office/officeart/2005/8/layout/lProcess1"/>
    <dgm:cxn modelId="{C55DBD59-8612-4F46-B121-AE134A411DFA}" type="presOf" srcId="{7257ECAE-A51D-4C80-988B-6DAFC7E537F3}" destId="{1FDDCA2C-F76D-4917-AE1C-49995F80C98A}" srcOrd="0" destOrd="0" presId="urn:microsoft.com/office/officeart/2005/8/layout/lProcess1"/>
    <dgm:cxn modelId="{C87DFE96-1F30-4959-BF99-EA9545CCB21D}" type="presOf" srcId="{B21A597C-16EE-4217-8FC4-6E203950D8F5}" destId="{0803BE02-B217-4245-A854-6C442A155C89}" srcOrd="0" destOrd="0" presId="urn:microsoft.com/office/officeart/2005/8/layout/lProcess1"/>
    <dgm:cxn modelId="{524355AD-13A9-4F9B-A033-25EE257D28E2}" srcId="{7257ECAE-A51D-4C80-988B-6DAFC7E537F3}" destId="{8CF7CE07-BB18-4DC7-94D5-2AA4C2BD7F05}" srcOrd="0" destOrd="0" parTransId="{9796A8DF-E2F6-44CE-8E27-FBAB76D498F6}" sibTransId="{EE2EA00E-ED87-49E2-B471-32CE021D99A9}"/>
    <dgm:cxn modelId="{B94B49D6-77C3-4811-953F-21AF6934EF69}" srcId="{8CF7CE07-BB18-4DC7-94D5-2AA4C2BD7F05}" destId="{AC444ADF-4330-44EE-AF31-81CD293B46E7}" srcOrd="0" destOrd="0" parTransId="{B8303E22-9DF1-42F1-9660-22834F7D15CA}" sibTransId="{399A33F3-1DE8-4F08-AD46-3E43B43F878D}"/>
    <dgm:cxn modelId="{41D690E4-1C67-4EF2-86D2-EA9758A9150B}" type="presOf" srcId="{B8303E22-9DF1-42F1-9660-22834F7D15CA}" destId="{D7074FDB-F133-469F-8332-1C1A703EA864}" srcOrd="0" destOrd="0" presId="urn:microsoft.com/office/officeart/2005/8/layout/lProcess1"/>
    <dgm:cxn modelId="{8BCA09FE-A12C-4D71-8691-ECECE4D8C2F9}" srcId="{8CF7CE07-BB18-4DC7-94D5-2AA4C2BD7F05}" destId="{B21A597C-16EE-4217-8FC4-6E203950D8F5}" srcOrd="1" destOrd="0" parTransId="{D2A5D3B8-22C3-497A-A6FC-95C589DA3261}" sibTransId="{E6304875-C77A-405C-9139-8F00D480A1E0}"/>
    <dgm:cxn modelId="{1B2CAFBB-83F4-4F1E-9F04-789E410AA442}" type="presParOf" srcId="{1FDDCA2C-F76D-4917-AE1C-49995F80C98A}" destId="{AA8F9E10-FE53-498C-B016-6031DA62D7DA}" srcOrd="0" destOrd="0" presId="urn:microsoft.com/office/officeart/2005/8/layout/lProcess1"/>
    <dgm:cxn modelId="{0202813B-661C-49CE-BCA6-8D9BEB26A7F2}" type="presParOf" srcId="{AA8F9E10-FE53-498C-B016-6031DA62D7DA}" destId="{D8657789-81C5-41CF-BA5A-8C160C89F7F1}" srcOrd="0" destOrd="0" presId="urn:microsoft.com/office/officeart/2005/8/layout/lProcess1"/>
    <dgm:cxn modelId="{FC1934F7-372C-476F-8565-A9A078A20BE9}" type="presParOf" srcId="{AA8F9E10-FE53-498C-B016-6031DA62D7DA}" destId="{D7074FDB-F133-469F-8332-1C1A703EA864}" srcOrd="1" destOrd="0" presId="urn:microsoft.com/office/officeart/2005/8/layout/lProcess1"/>
    <dgm:cxn modelId="{10567B5D-FF89-4502-88FD-4F27117A5966}" type="presParOf" srcId="{AA8F9E10-FE53-498C-B016-6031DA62D7DA}" destId="{5DFBBC9B-49AE-405A-BF28-BF3486EBBEB9}" srcOrd="2" destOrd="0" presId="urn:microsoft.com/office/officeart/2005/8/layout/lProcess1"/>
    <dgm:cxn modelId="{1FE7025B-B4B2-4E76-BD19-4503F8240AFE}" type="presParOf" srcId="{AA8F9E10-FE53-498C-B016-6031DA62D7DA}" destId="{4A5C5CB2-FC84-444F-BE9F-C49B11ADF1CD}" srcOrd="3" destOrd="0" presId="urn:microsoft.com/office/officeart/2005/8/layout/lProcess1"/>
    <dgm:cxn modelId="{D378FAC1-7132-4CBB-80C4-1D1E52581EFA}" type="presParOf" srcId="{AA8F9E10-FE53-498C-B016-6031DA62D7DA}" destId="{0803BE02-B217-4245-A854-6C442A155C89}"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7079B6-F2D7-4ADD-8F50-0D939AF278CE}"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E2E3251D-4345-4D12-BCD1-CA5CC1BDD385}">
      <dgm:prSet phldrT="[Text]" phldr="0"/>
      <dgm:spPr>
        <a:solidFill>
          <a:srgbClr val="14558F"/>
        </a:solidFill>
      </dgm:spPr>
      <dgm:t>
        <a:bodyPr/>
        <a:lstStyle/>
        <a:p>
          <a:r>
            <a:rPr lang="en-US" dirty="0" err="1">
              <a:latin typeface="Avenir Next LT Pro" panose="020B0504020202020204" pitchFamily="34" charset="0"/>
            </a:rPr>
            <a:t>Impruvon</a:t>
          </a:r>
          <a:r>
            <a:rPr lang="en-US" dirty="0">
              <a:latin typeface="Avenir Next LT Pro" panose="020B0504020202020204" pitchFamily="34" charset="0"/>
            </a:rPr>
            <a:t> electronic medication administration record (</a:t>
          </a:r>
          <a:r>
            <a:rPr lang="en-US" dirty="0" err="1">
              <a:latin typeface="Avenir Next LT Pro" panose="020B0504020202020204" pitchFamily="34" charset="0"/>
            </a:rPr>
            <a:t>eMAR</a:t>
          </a:r>
          <a:r>
            <a:rPr lang="en-US" dirty="0">
              <a:latin typeface="Avenir Next LT Pro" panose="020B0504020202020204" pitchFamily="34" charset="0"/>
            </a:rPr>
            <a:t>)</a:t>
          </a:r>
        </a:p>
      </dgm:t>
      <dgm:extLst>
        <a:ext uri="{E40237B7-FDA0-4F09-8148-C483321AD2D9}">
          <dgm14:cNvPr xmlns:dgm14="http://schemas.microsoft.com/office/drawing/2010/diagram" id="0" name="" descr="Impruvon electronic medication administration record (eMAR)&#10;&#10;Full MAP compliance"/>
        </a:ext>
      </dgm:extLst>
    </dgm:pt>
    <dgm:pt modelId="{DFD15BFA-C8A4-48E9-AB85-6E6F62E46C84}" type="parTrans" cxnId="{A2CB8B0A-88D2-4E53-B820-1EE970419C17}">
      <dgm:prSet/>
      <dgm:spPr/>
      <dgm:t>
        <a:bodyPr/>
        <a:lstStyle/>
        <a:p>
          <a:endParaRPr lang="en-US">
            <a:latin typeface="Avenir Next LT Pro" panose="020B0504020202020204" pitchFamily="34" charset="0"/>
          </a:endParaRPr>
        </a:p>
      </dgm:t>
    </dgm:pt>
    <dgm:pt modelId="{625EB8BC-BE4D-40F1-BA13-AB3F1CE5E8E5}" type="sibTrans" cxnId="{A2CB8B0A-88D2-4E53-B820-1EE970419C17}">
      <dgm:prSet/>
      <dgm:spPr>
        <a:solidFill>
          <a:schemeClr val="accent1">
            <a:lumMod val="50000"/>
          </a:schemeClr>
        </a:solidFill>
      </dgm:spPr>
      <dgm:t>
        <a:bodyPr/>
        <a:lstStyle/>
        <a:p>
          <a:endParaRPr lang="en-US">
            <a:latin typeface="Avenir Next LT Pro" panose="020B0504020202020204" pitchFamily="34" charset="0"/>
          </a:endParaRPr>
        </a:p>
      </dgm:t>
    </dgm:pt>
    <dgm:pt modelId="{664ABC8E-4EB0-4532-A29C-63E92D5B6B9A}">
      <dgm:prSet phldrT="[Text]" phldr="0"/>
      <dgm:spPr>
        <a:solidFill>
          <a:srgbClr val="14558F"/>
        </a:solidFill>
      </dgm:spPr>
      <dgm:t>
        <a:bodyPr/>
        <a:lstStyle/>
        <a:p>
          <a:r>
            <a:rPr lang="en-US" dirty="0">
              <a:latin typeface="Avenir Next LT Pro" panose="020B0504020202020204" pitchFamily="34" charset="0"/>
            </a:rPr>
            <a:t>Full MAP compliance</a:t>
          </a:r>
        </a:p>
      </dgm:t>
    </dgm:pt>
    <dgm:pt modelId="{AAD2C527-2237-4FEA-84EE-E0D9E4701B54}" type="parTrans" cxnId="{873AC11D-DAE0-4034-8F1F-1E0CD22E330D}">
      <dgm:prSet/>
      <dgm:spPr/>
      <dgm:t>
        <a:bodyPr/>
        <a:lstStyle/>
        <a:p>
          <a:endParaRPr lang="en-US">
            <a:latin typeface="Avenir Next LT Pro" panose="020B0504020202020204" pitchFamily="34" charset="0"/>
          </a:endParaRPr>
        </a:p>
      </dgm:t>
    </dgm:pt>
    <dgm:pt modelId="{46DBF198-FAE6-4E74-B0AE-3D5000E57789}" type="sibTrans" cxnId="{873AC11D-DAE0-4034-8F1F-1E0CD22E330D}">
      <dgm:prSet/>
      <dgm:spPr/>
      <dgm:t>
        <a:bodyPr/>
        <a:lstStyle/>
        <a:p>
          <a:endParaRPr lang="en-US">
            <a:latin typeface="Avenir Next LT Pro" panose="020B0504020202020204" pitchFamily="34" charset="0"/>
          </a:endParaRPr>
        </a:p>
      </dgm:t>
    </dgm:pt>
    <dgm:pt modelId="{BDD4650A-3F42-4820-ACEB-1B0793CAF30C}" type="pres">
      <dgm:prSet presAssocID="{947079B6-F2D7-4ADD-8F50-0D939AF278CE}" presName="Name0" presStyleCnt="0">
        <dgm:presLayoutVars>
          <dgm:dir/>
          <dgm:resizeHandles val="exact"/>
        </dgm:presLayoutVars>
      </dgm:prSet>
      <dgm:spPr/>
    </dgm:pt>
    <dgm:pt modelId="{AED48703-0278-4938-A2D4-58CDAA3AFB13}" type="pres">
      <dgm:prSet presAssocID="{E2E3251D-4345-4D12-BCD1-CA5CC1BDD385}" presName="node" presStyleLbl="node1" presStyleIdx="0" presStyleCnt="2">
        <dgm:presLayoutVars>
          <dgm:bulletEnabled val="1"/>
        </dgm:presLayoutVars>
      </dgm:prSet>
      <dgm:spPr/>
    </dgm:pt>
    <dgm:pt modelId="{11CC44BE-C5B6-4479-87F9-609FBBF3AD97}" type="pres">
      <dgm:prSet presAssocID="{625EB8BC-BE4D-40F1-BA13-AB3F1CE5E8E5}" presName="sibTrans" presStyleLbl="sibTrans2D1" presStyleIdx="0" presStyleCnt="1"/>
      <dgm:spPr/>
    </dgm:pt>
    <dgm:pt modelId="{BB7BB2E7-1950-47C8-8E7A-E0FD2E7ABF03}" type="pres">
      <dgm:prSet presAssocID="{625EB8BC-BE4D-40F1-BA13-AB3F1CE5E8E5}" presName="connectorText" presStyleLbl="sibTrans2D1" presStyleIdx="0" presStyleCnt="1"/>
      <dgm:spPr/>
    </dgm:pt>
    <dgm:pt modelId="{7652FAB2-2ED0-47BC-88DD-871A1EF32BCB}" type="pres">
      <dgm:prSet presAssocID="{664ABC8E-4EB0-4532-A29C-63E92D5B6B9A}" presName="node" presStyleLbl="node1" presStyleIdx="1" presStyleCnt="2">
        <dgm:presLayoutVars>
          <dgm:bulletEnabled val="1"/>
        </dgm:presLayoutVars>
      </dgm:prSet>
      <dgm:spPr/>
    </dgm:pt>
  </dgm:ptLst>
  <dgm:cxnLst>
    <dgm:cxn modelId="{A2CB8B0A-88D2-4E53-B820-1EE970419C17}" srcId="{947079B6-F2D7-4ADD-8F50-0D939AF278CE}" destId="{E2E3251D-4345-4D12-BCD1-CA5CC1BDD385}" srcOrd="0" destOrd="0" parTransId="{DFD15BFA-C8A4-48E9-AB85-6E6F62E46C84}" sibTransId="{625EB8BC-BE4D-40F1-BA13-AB3F1CE5E8E5}"/>
    <dgm:cxn modelId="{B4C52A1C-6FFB-44EA-A7C5-4272BC91428F}" type="presOf" srcId="{E2E3251D-4345-4D12-BCD1-CA5CC1BDD385}" destId="{AED48703-0278-4938-A2D4-58CDAA3AFB13}" srcOrd="0" destOrd="0" presId="urn:microsoft.com/office/officeart/2005/8/layout/process1"/>
    <dgm:cxn modelId="{873AC11D-DAE0-4034-8F1F-1E0CD22E330D}" srcId="{947079B6-F2D7-4ADD-8F50-0D939AF278CE}" destId="{664ABC8E-4EB0-4532-A29C-63E92D5B6B9A}" srcOrd="1" destOrd="0" parTransId="{AAD2C527-2237-4FEA-84EE-E0D9E4701B54}" sibTransId="{46DBF198-FAE6-4E74-B0AE-3D5000E57789}"/>
    <dgm:cxn modelId="{A6233462-9209-45AE-8398-24164AF5C128}" type="presOf" srcId="{664ABC8E-4EB0-4532-A29C-63E92D5B6B9A}" destId="{7652FAB2-2ED0-47BC-88DD-871A1EF32BCB}" srcOrd="0" destOrd="0" presId="urn:microsoft.com/office/officeart/2005/8/layout/process1"/>
    <dgm:cxn modelId="{5C825768-41F5-4C2F-821C-C5FAFB6A243E}" type="presOf" srcId="{625EB8BC-BE4D-40F1-BA13-AB3F1CE5E8E5}" destId="{BB7BB2E7-1950-47C8-8E7A-E0FD2E7ABF03}" srcOrd="1" destOrd="0" presId="urn:microsoft.com/office/officeart/2005/8/layout/process1"/>
    <dgm:cxn modelId="{EF5F1678-D4BE-4E61-9E3E-AC46E0451C5C}" type="presOf" srcId="{625EB8BC-BE4D-40F1-BA13-AB3F1CE5E8E5}" destId="{11CC44BE-C5B6-4479-87F9-609FBBF3AD97}" srcOrd="0" destOrd="0" presId="urn:microsoft.com/office/officeart/2005/8/layout/process1"/>
    <dgm:cxn modelId="{67A3FE81-F607-46E9-B7DA-E458F1CBBB12}" type="presOf" srcId="{947079B6-F2D7-4ADD-8F50-0D939AF278CE}" destId="{BDD4650A-3F42-4820-ACEB-1B0793CAF30C}" srcOrd="0" destOrd="0" presId="urn:microsoft.com/office/officeart/2005/8/layout/process1"/>
    <dgm:cxn modelId="{ACD68335-CC6B-4DB4-BFA2-12C5E153C41A}" type="presParOf" srcId="{BDD4650A-3F42-4820-ACEB-1B0793CAF30C}" destId="{AED48703-0278-4938-A2D4-58CDAA3AFB13}" srcOrd="0" destOrd="0" presId="urn:microsoft.com/office/officeart/2005/8/layout/process1"/>
    <dgm:cxn modelId="{9137EFA9-E513-4A1D-B8F6-251D04D43071}" type="presParOf" srcId="{BDD4650A-3F42-4820-ACEB-1B0793CAF30C}" destId="{11CC44BE-C5B6-4479-87F9-609FBBF3AD97}" srcOrd="1" destOrd="0" presId="urn:microsoft.com/office/officeart/2005/8/layout/process1"/>
    <dgm:cxn modelId="{58BCF982-3734-42AD-B830-4EA1F4C61567}" type="presParOf" srcId="{11CC44BE-C5B6-4479-87F9-609FBBF3AD97}" destId="{BB7BB2E7-1950-47C8-8E7A-E0FD2E7ABF03}" srcOrd="0" destOrd="0" presId="urn:microsoft.com/office/officeart/2005/8/layout/process1"/>
    <dgm:cxn modelId="{B14F346F-D062-40B2-A0DB-1A188BB0A84B}" type="presParOf" srcId="{BDD4650A-3F42-4820-ACEB-1B0793CAF30C}" destId="{7652FAB2-2ED0-47BC-88DD-871A1EF32BCB}"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B0EC9D-9C43-4567-BB83-6F4C690C170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A342A0C-6AFD-40C0-A6F9-7AD92F7CE52D}">
      <dgm:prSet custT="1"/>
      <dgm:spPr/>
      <dgm:t>
        <a:bodyPr anchor="ctr"/>
        <a:lstStyle/>
        <a:p>
          <a:pPr algn="l"/>
          <a:r>
            <a:rPr lang="en-US" sz="1400" b="1" dirty="0">
              <a:solidFill>
                <a:srgbClr val="005994"/>
              </a:solidFill>
              <a:latin typeface="Avenir Next LT Pro" panose="020B0504020202020204" pitchFamily="34" charset="0"/>
              <a:cs typeface="Arial"/>
            </a:rPr>
            <a:t>1. Real time alerts are sent if a medication is due and not administered.</a:t>
          </a:r>
          <a:endParaRPr lang="en-US" sz="1400" b="1" dirty="0">
            <a:solidFill>
              <a:srgbClr val="005994"/>
            </a:solidFill>
            <a:latin typeface="Avenir Next LT Pro" panose="020B0504020202020204" pitchFamily="34" charset="0"/>
          </a:endParaRPr>
        </a:p>
        <a:p>
          <a:pPr algn="l">
            <a:buClr>
              <a:srgbClr val="000000"/>
            </a:buClr>
            <a:buSzPts val="1000"/>
          </a:pPr>
          <a:r>
            <a:rPr lang="en-US" sz="1400" dirty="0">
              <a:latin typeface="Avenir Next LT Pro" panose="020B0504020202020204" pitchFamily="34" charset="0"/>
              <a:cs typeface="Arial"/>
            </a:rPr>
            <a:t>	a. Alerts can be generated to as many people (e.g., supervisors, nurses, Program Directors, etc.) in your organization as you choose.</a:t>
          </a:r>
        </a:p>
        <a:p>
          <a:pPr algn="l">
            <a:buClr>
              <a:srgbClr val="000000"/>
            </a:buClr>
            <a:buSzPts val="1000"/>
          </a:pPr>
          <a:r>
            <a:rPr lang="en-US" sz="1400" dirty="0">
              <a:latin typeface="Avenir Next LT Pro" panose="020B0504020202020204" pitchFamily="34" charset="0"/>
              <a:cs typeface="Arial"/>
            </a:rPr>
            <a:t>	b. The supervisor can send a ‘remind’ alert to the staff. </a:t>
          </a:r>
          <a:endParaRPr lang="en-US" sz="1400" dirty="0">
            <a:latin typeface="Avenir Next LT Pro" panose="020B0504020202020204" pitchFamily="34" charset="0"/>
          </a:endParaRPr>
        </a:p>
        <a:p>
          <a:pPr algn="l">
            <a:buClr>
              <a:srgbClr val="000000"/>
            </a:buClr>
            <a:buSzPts val="1000"/>
          </a:pPr>
          <a:r>
            <a:rPr lang="en-US" sz="1400" dirty="0">
              <a:latin typeface="Avenir Next LT Pro" panose="020B0504020202020204" pitchFamily="34" charset="0"/>
              <a:cs typeface="Arial"/>
            </a:rPr>
            <a:t>	c. Staff can set up alerts (via text or email) to remind themselves when meds are due.</a:t>
          </a:r>
          <a:endParaRPr lang="en-US" sz="1400" dirty="0">
            <a:latin typeface="Avenir Next LT Pro" panose="020B0504020202020204" pitchFamily="34" charset="0"/>
          </a:endParaRPr>
        </a:p>
      </dgm:t>
      <dgm:extLst>
        <a:ext uri="{E40237B7-FDA0-4F09-8148-C483321AD2D9}">
          <dgm14:cNvPr xmlns:dgm14="http://schemas.microsoft.com/office/drawing/2010/diagram" id="0" name="" descr="1. Real time alerts are sent if a medication is due and not administered.&#10; a. Alerts can be generated to as many people (e.g., supervisors, nurses, Program Directors, etc.) in your organization as you choose.&#10; b. The supervisor can send a ‘remind’ alert to the staff. &#10; c. Staff can set up alerts (via text or email) to remind themselves when meds are due.&#10;"/>
        </a:ext>
      </dgm:extLst>
    </dgm:pt>
    <dgm:pt modelId="{7FFF86C8-84D8-4BE6-AD9B-8BBEBB402DEB}" type="parTrans" cxnId="{8EF94D7A-F6A1-4DF7-879F-060F9F9DF7A5}">
      <dgm:prSet/>
      <dgm:spPr/>
      <dgm:t>
        <a:bodyPr/>
        <a:lstStyle/>
        <a:p>
          <a:pPr algn="l"/>
          <a:endParaRPr lang="en-US" sz="1400">
            <a:latin typeface="Avenir Next LT Pro" panose="020B0504020202020204" pitchFamily="34" charset="0"/>
          </a:endParaRPr>
        </a:p>
      </dgm:t>
    </dgm:pt>
    <dgm:pt modelId="{642CF210-4B40-4C26-BAA6-8D6C4624D2ED}" type="sibTrans" cxnId="{8EF94D7A-F6A1-4DF7-879F-060F9F9DF7A5}">
      <dgm:prSet/>
      <dgm:spPr/>
      <dgm:t>
        <a:bodyPr/>
        <a:lstStyle/>
        <a:p>
          <a:pPr algn="l"/>
          <a:endParaRPr lang="en-US" sz="1400">
            <a:latin typeface="Avenir Next LT Pro" panose="020B0504020202020204" pitchFamily="34" charset="0"/>
          </a:endParaRPr>
        </a:p>
      </dgm:t>
    </dgm:pt>
    <dgm:pt modelId="{4915F809-0B60-4382-A9FB-DD2876A83CEE}">
      <dgm:prSet custT="1"/>
      <dgm:spPr/>
      <dgm:t>
        <a:bodyPr anchor="ctr"/>
        <a:lstStyle/>
        <a:p>
          <a:pPr algn="l"/>
          <a:r>
            <a:rPr lang="en-US" sz="1400" b="1" dirty="0">
              <a:solidFill>
                <a:srgbClr val="005994"/>
              </a:solidFill>
              <a:latin typeface="Avenir Next LT Pro" panose="020B0504020202020204" pitchFamily="34" charset="0"/>
              <a:cs typeface="Arial"/>
            </a:rPr>
            <a:t>2. When progress notes are required during the medication administration process, they are presented as a “pop-up” feature.</a:t>
          </a:r>
          <a:endParaRPr lang="en-US" sz="1400" b="1" dirty="0">
            <a:solidFill>
              <a:srgbClr val="005994"/>
            </a:solidFill>
            <a:latin typeface="Avenir Next LT Pro" panose="020B0504020202020204" pitchFamily="34" charset="0"/>
          </a:endParaRPr>
        </a:p>
        <a:p>
          <a:pPr algn="l">
            <a:buClr>
              <a:srgbClr val="000000"/>
            </a:buClr>
            <a:buSzPts val="1000"/>
          </a:pPr>
          <a:r>
            <a:rPr lang="en-US" sz="1400" dirty="0">
              <a:latin typeface="Avenir Next LT Pro" panose="020B0504020202020204" pitchFamily="34" charset="0"/>
              <a:cs typeface="Arial"/>
            </a:rPr>
            <a:t>	a. If a medication is omitted, </a:t>
          </a:r>
          <a:r>
            <a:rPr lang="en-US" sz="1400" dirty="0" err="1">
              <a:latin typeface="Avenir Next LT Pro" panose="020B0504020202020204" pitchFamily="34" charset="0"/>
              <a:cs typeface="Arial"/>
            </a:rPr>
            <a:t>Impruvon</a:t>
          </a:r>
          <a:r>
            <a:rPr lang="en-US" sz="1400" dirty="0">
              <a:latin typeface="Avenir Next LT Pro" panose="020B0504020202020204" pitchFamily="34" charset="0"/>
              <a:cs typeface="Arial"/>
            </a:rPr>
            <a:t> will prompt the staff to contact a MAP consultant and to write a progress note.</a:t>
          </a:r>
          <a:endParaRPr lang="en-US" sz="1400" dirty="0">
            <a:latin typeface="Avenir Next LT Pro" panose="020B0504020202020204" pitchFamily="34" charset="0"/>
            <a:cs typeface="Arial"/>
            <a:sym typeface="Arial"/>
          </a:endParaRPr>
        </a:p>
        <a:p>
          <a:pPr algn="l">
            <a:buClr>
              <a:srgbClr val="000000"/>
            </a:buClr>
            <a:buSzPts val="1000"/>
          </a:pPr>
          <a:r>
            <a:rPr lang="en-US" sz="1400" dirty="0">
              <a:latin typeface="Avenir Next LT Pro" panose="020B0504020202020204" pitchFamily="34" charset="0"/>
              <a:cs typeface="Arial"/>
            </a:rPr>
            <a:t>	b. </a:t>
          </a:r>
          <a:r>
            <a:rPr lang="en-US" sz="1400" dirty="0" err="1">
              <a:latin typeface="Avenir Next LT Pro" panose="020B0504020202020204" pitchFamily="34" charset="0"/>
              <a:cs typeface="Arial"/>
            </a:rPr>
            <a:t>Impruvon</a:t>
          </a:r>
          <a:r>
            <a:rPr lang="en-US" sz="1400" dirty="0">
              <a:latin typeface="Avenir Next LT Pro" panose="020B0504020202020204" pitchFamily="34" charset="0"/>
              <a:cs typeface="Arial"/>
            </a:rPr>
            <a:t> can be set up to track data, such as bowel data, vital signs, BGM, etc. (an alert will be sent if criteria is met – e.g., day two 	of no BM).</a:t>
          </a:r>
          <a:endParaRPr lang="en-US" sz="1400" dirty="0">
            <a:latin typeface="Avenir Next LT Pro" panose="020B0504020202020204" pitchFamily="34" charset="0"/>
          </a:endParaRPr>
        </a:p>
      </dgm:t>
      <dgm:extLst>
        <a:ext uri="{E40237B7-FDA0-4F09-8148-C483321AD2D9}">
          <dgm14:cNvPr xmlns:dgm14="http://schemas.microsoft.com/office/drawing/2010/diagram" id="0" name="" descr="2. When progress notes are required during the medication administration process, they are presented as a “pop-up” feature.&#10; a. If a medication is omitted, Impruvon will prompt the staff to contact a MAP consultant and to write a progress note.&#10; b. Impruvon can be set up to track data, such as bowel data, vital signs, BGM, etc. (an alert will be sent if criteria is met – e.g., day two  of no BM).&#10;"/>
        </a:ext>
      </dgm:extLst>
    </dgm:pt>
    <dgm:pt modelId="{DAED53F5-B40D-4F6C-A37E-0FAE1A17AF07}" type="parTrans" cxnId="{E9DDD628-8021-4CFC-86F4-BF58F76314E3}">
      <dgm:prSet/>
      <dgm:spPr/>
      <dgm:t>
        <a:bodyPr/>
        <a:lstStyle/>
        <a:p>
          <a:pPr algn="l"/>
          <a:endParaRPr lang="en-US" sz="1400">
            <a:latin typeface="Avenir Next LT Pro" panose="020B0504020202020204" pitchFamily="34" charset="0"/>
          </a:endParaRPr>
        </a:p>
      </dgm:t>
    </dgm:pt>
    <dgm:pt modelId="{01B6B110-18FF-4377-BF4F-973317BA827D}" type="sibTrans" cxnId="{E9DDD628-8021-4CFC-86F4-BF58F76314E3}">
      <dgm:prSet/>
      <dgm:spPr/>
      <dgm:t>
        <a:bodyPr/>
        <a:lstStyle/>
        <a:p>
          <a:pPr algn="l"/>
          <a:endParaRPr lang="en-US" sz="1400">
            <a:latin typeface="Avenir Next LT Pro" panose="020B0504020202020204" pitchFamily="34" charset="0"/>
          </a:endParaRPr>
        </a:p>
      </dgm:t>
    </dgm:pt>
    <dgm:pt modelId="{834F68E8-FD5D-42DF-9F82-73114813DC28}">
      <dgm:prSet custT="1"/>
      <dgm:spPr/>
      <dgm:t>
        <a:bodyPr anchor="ctr"/>
        <a:lstStyle/>
        <a:p>
          <a:pPr algn="l"/>
          <a:r>
            <a:rPr lang="en-US" sz="1400" b="1" dirty="0">
              <a:solidFill>
                <a:srgbClr val="005994"/>
              </a:solidFill>
              <a:latin typeface="Avenir Next LT Pro" panose="020B0504020202020204" pitchFamily="34" charset="0"/>
              <a:cs typeface="Arial"/>
            </a:rPr>
            <a:t>3. When data tracking is attached to a medication, the system will prompt staff to enter the data prior to med admin.</a:t>
          </a:r>
        </a:p>
        <a:p>
          <a:pPr algn="l">
            <a:buClr>
              <a:srgbClr val="000000"/>
            </a:buClr>
            <a:buSzPts val="1000"/>
          </a:pPr>
          <a:r>
            <a:rPr lang="en-US" sz="1400" dirty="0">
              <a:latin typeface="Avenir Next LT Pro" panose="020B0504020202020204" pitchFamily="34" charset="0"/>
              <a:cs typeface="Arial"/>
            </a:rPr>
            <a:t>	a. If criteria has been met (e.g., hold for </a:t>
          </a:r>
          <a:r>
            <a:rPr lang="en-US" sz="1400" dirty="0" err="1">
              <a:latin typeface="Avenir Next LT Pro" panose="020B0504020202020204" pitchFamily="34" charset="0"/>
              <a:cs typeface="Arial"/>
            </a:rPr>
            <a:t>b/p</a:t>
          </a:r>
          <a:r>
            <a:rPr lang="en-US" sz="1400" dirty="0">
              <a:latin typeface="Avenir Next LT Pro" panose="020B0504020202020204" pitchFamily="34" charset="0"/>
              <a:cs typeface="Arial"/>
            </a:rPr>
            <a:t> less than 90/60) the system will tell staff not to administer the medication. If notification to the HCP is required, staff will be prompted to do so and write a progress note.</a:t>
          </a:r>
          <a:endParaRPr lang="en-US" sz="1400" dirty="0">
            <a:latin typeface="Avenir Next LT Pro" panose="020B0504020202020204" pitchFamily="34" charset="0"/>
          </a:endParaRPr>
        </a:p>
      </dgm:t>
      <dgm:extLst>
        <a:ext uri="{E40237B7-FDA0-4F09-8148-C483321AD2D9}">
          <dgm14:cNvPr xmlns:dgm14="http://schemas.microsoft.com/office/drawing/2010/diagram" id="0" name="" descr="3. When data tracking is attached to a medication, the system will prompt staff to enter the data prior to med admin.&#10; a. If criteria has been met (e.g., hold for b/p less than 90/60) the system will tell staff not to administer the medication. If notification  to the HCP is required, staff will be prompted to do so and write a progress note.&#10;"/>
        </a:ext>
      </dgm:extLst>
    </dgm:pt>
    <dgm:pt modelId="{C66F3DB4-22F8-47BE-962A-A37B6581D71A}" type="parTrans" cxnId="{374311F7-63BA-43DC-BA8D-989445F76217}">
      <dgm:prSet/>
      <dgm:spPr/>
      <dgm:t>
        <a:bodyPr/>
        <a:lstStyle/>
        <a:p>
          <a:pPr algn="l"/>
          <a:endParaRPr lang="en-US" sz="1400">
            <a:latin typeface="Avenir Next LT Pro" panose="020B0504020202020204" pitchFamily="34" charset="0"/>
          </a:endParaRPr>
        </a:p>
      </dgm:t>
    </dgm:pt>
    <dgm:pt modelId="{3622AA5E-A9AA-457F-8586-3CFB577682B1}" type="sibTrans" cxnId="{374311F7-63BA-43DC-BA8D-989445F76217}">
      <dgm:prSet/>
      <dgm:spPr/>
      <dgm:t>
        <a:bodyPr/>
        <a:lstStyle/>
        <a:p>
          <a:pPr algn="l"/>
          <a:endParaRPr lang="en-US" sz="1400">
            <a:latin typeface="Avenir Next LT Pro" panose="020B0504020202020204" pitchFamily="34" charset="0"/>
          </a:endParaRPr>
        </a:p>
      </dgm:t>
    </dgm:pt>
    <dgm:pt modelId="{6D1D2B61-FBC2-4EF2-820F-8ABD611F8998}">
      <dgm:prSet custT="1"/>
      <dgm:spPr/>
      <dgm:t>
        <a:bodyPr anchor="ctr"/>
        <a:lstStyle/>
        <a:p>
          <a:pPr algn="l"/>
          <a:r>
            <a:rPr lang="en-US" sz="1400" b="1" dirty="0">
              <a:solidFill>
                <a:srgbClr val="005994"/>
              </a:solidFill>
              <a:latin typeface="Avenir Next LT Pro" panose="020B0504020202020204" pitchFamily="34" charset="0"/>
              <a:cs typeface="Arial"/>
            </a:rPr>
            <a:t>4. </a:t>
          </a:r>
          <a:r>
            <a:rPr lang="en-US" sz="1400" b="1" dirty="0" err="1">
              <a:solidFill>
                <a:srgbClr val="005994"/>
              </a:solidFill>
              <a:latin typeface="Avenir Next LT Pro" panose="020B0504020202020204" pitchFamily="34" charset="0"/>
              <a:cs typeface="Arial"/>
            </a:rPr>
            <a:t>Impruvon</a:t>
          </a:r>
          <a:r>
            <a:rPr lang="en-US" sz="1400" b="1" dirty="0">
              <a:solidFill>
                <a:srgbClr val="005994"/>
              </a:solidFill>
              <a:latin typeface="Avenir Next LT Pro" panose="020B0504020202020204" pitchFamily="34" charset="0"/>
              <a:cs typeface="Arial"/>
            </a:rPr>
            <a:t> allows for different access levels, for example non-MAP staff may sign in and enter bowel data.</a:t>
          </a:r>
          <a:endParaRPr lang="en-US" sz="1400" b="1" dirty="0">
            <a:solidFill>
              <a:srgbClr val="005994"/>
            </a:solidFill>
            <a:latin typeface="Avenir Next LT Pro" panose="020B0504020202020204" pitchFamily="34" charset="0"/>
          </a:endParaRPr>
        </a:p>
      </dgm:t>
      <dgm:extLst>
        <a:ext uri="{E40237B7-FDA0-4F09-8148-C483321AD2D9}">
          <dgm14:cNvPr xmlns:dgm14="http://schemas.microsoft.com/office/drawing/2010/diagram" id="0" name="" descr="4. Impruvon allows for different access levels, for example non-MAP staff may sign in and enter bowel data.&#10;"/>
        </a:ext>
      </dgm:extLst>
    </dgm:pt>
    <dgm:pt modelId="{985D7DB6-F1A9-441F-9ADA-877C19B9B07B}" type="parTrans" cxnId="{7097A866-BC0C-4E09-ADA1-62D37D639FA6}">
      <dgm:prSet/>
      <dgm:spPr/>
      <dgm:t>
        <a:bodyPr/>
        <a:lstStyle/>
        <a:p>
          <a:pPr algn="l"/>
          <a:endParaRPr lang="en-US" sz="1400">
            <a:latin typeface="Avenir Next LT Pro" panose="020B0504020202020204" pitchFamily="34" charset="0"/>
          </a:endParaRPr>
        </a:p>
      </dgm:t>
    </dgm:pt>
    <dgm:pt modelId="{068B55BC-B21C-4351-9466-7B62F4AEC689}" type="sibTrans" cxnId="{7097A866-BC0C-4E09-ADA1-62D37D639FA6}">
      <dgm:prSet/>
      <dgm:spPr/>
      <dgm:t>
        <a:bodyPr/>
        <a:lstStyle/>
        <a:p>
          <a:pPr algn="l"/>
          <a:endParaRPr lang="en-US" sz="1400">
            <a:latin typeface="Avenir Next LT Pro" panose="020B0504020202020204" pitchFamily="34" charset="0"/>
          </a:endParaRPr>
        </a:p>
      </dgm:t>
    </dgm:pt>
    <dgm:pt modelId="{BA66CA54-B091-4367-A781-C1D1E4B09D08}" type="pres">
      <dgm:prSet presAssocID="{1CB0EC9D-9C43-4567-BB83-6F4C690C170E}" presName="vert0" presStyleCnt="0">
        <dgm:presLayoutVars>
          <dgm:dir/>
          <dgm:animOne val="branch"/>
          <dgm:animLvl val="lvl"/>
        </dgm:presLayoutVars>
      </dgm:prSet>
      <dgm:spPr/>
    </dgm:pt>
    <dgm:pt modelId="{53039040-5679-4C95-8261-79565391D9AE}" type="pres">
      <dgm:prSet presAssocID="{1A342A0C-6AFD-40C0-A6F9-7AD92F7CE52D}" presName="thickLine" presStyleLbl="alignNode1" presStyleIdx="0" presStyleCnt="4"/>
      <dgm:spPr/>
    </dgm:pt>
    <dgm:pt modelId="{0AB3D7C2-1843-4647-A626-81B9FE2A506E}" type="pres">
      <dgm:prSet presAssocID="{1A342A0C-6AFD-40C0-A6F9-7AD92F7CE52D}" presName="horz1" presStyleCnt="0"/>
      <dgm:spPr/>
    </dgm:pt>
    <dgm:pt modelId="{37A90406-F8B0-47E1-9AC6-5A972C5FF2B2}" type="pres">
      <dgm:prSet presAssocID="{1A342A0C-6AFD-40C0-A6F9-7AD92F7CE52D}" presName="tx1" presStyleLbl="revTx" presStyleIdx="0" presStyleCnt="4" custLinFactNeighborX="181" custLinFactNeighborY="6428"/>
      <dgm:spPr/>
    </dgm:pt>
    <dgm:pt modelId="{1FA9159F-D4AA-45E6-B4A3-4F64ED1FD24A}" type="pres">
      <dgm:prSet presAssocID="{1A342A0C-6AFD-40C0-A6F9-7AD92F7CE52D}" presName="vert1" presStyleCnt="0"/>
      <dgm:spPr/>
    </dgm:pt>
    <dgm:pt modelId="{12434F66-2F84-458F-9D65-D0C6AFE449FE}" type="pres">
      <dgm:prSet presAssocID="{4915F809-0B60-4382-A9FB-DD2876A83CEE}" presName="thickLine" presStyleLbl="alignNode1" presStyleIdx="1" presStyleCnt="4" custLinFactNeighborY="9759"/>
      <dgm:spPr/>
    </dgm:pt>
    <dgm:pt modelId="{ACE8BA10-CD09-408C-8F17-9945388F2FC7}" type="pres">
      <dgm:prSet presAssocID="{4915F809-0B60-4382-A9FB-DD2876A83CEE}" presName="horz1" presStyleCnt="0"/>
      <dgm:spPr/>
    </dgm:pt>
    <dgm:pt modelId="{52219F79-9555-4681-B5FC-41875820F74D}" type="pres">
      <dgm:prSet presAssocID="{4915F809-0B60-4382-A9FB-DD2876A83CEE}" presName="tx1" presStyleLbl="revTx" presStyleIdx="1" presStyleCnt="4" custLinFactNeighborY="8474"/>
      <dgm:spPr/>
    </dgm:pt>
    <dgm:pt modelId="{673E4B4D-4D64-4FEC-A940-832D1352643C}" type="pres">
      <dgm:prSet presAssocID="{4915F809-0B60-4382-A9FB-DD2876A83CEE}" presName="vert1" presStyleCnt="0"/>
      <dgm:spPr/>
    </dgm:pt>
    <dgm:pt modelId="{C0CEEB63-4FCC-423A-8741-CA6623882B41}" type="pres">
      <dgm:prSet presAssocID="{834F68E8-FD5D-42DF-9F82-73114813DC28}" presName="thickLine" presStyleLbl="alignNode1" presStyleIdx="2" presStyleCnt="4" custLinFactNeighborY="15472"/>
      <dgm:spPr/>
    </dgm:pt>
    <dgm:pt modelId="{E76D8F4D-CA91-4D57-AA02-5BBA527657F5}" type="pres">
      <dgm:prSet presAssocID="{834F68E8-FD5D-42DF-9F82-73114813DC28}" presName="horz1" presStyleCnt="0"/>
      <dgm:spPr/>
    </dgm:pt>
    <dgm:pt modelId="{6BD6656E-9ADF-4A71-845E-48EAC3A6084C}" type="pres">
      <dgm:prSet presAssocID="{834F68E8-FD5D-42DF-9F82-73114813DC28}" presName="tx1" presStyleLbl="revTx" presStyleIdx="2" presStyleCnt="4" custScaleY="64304" custLinFactNeighborY="20791"/>
      <dgm:spPr/>
    </dgm:pt>
    <dgm:pt modelId="{C3BE4D12-C897-492F-8688-3F2B183ACEE3}" type="pres">
      <dgm:prSet presAssocID="{834F68E8-FD5D-42DF-9F82-73114813DC28}" presName="vert1" presStyleCnt="0"/>
      <dgm:spPr/>
    </dgm:pt>
    <dgm:pt modelId="{EAEAA2E3-2D21-4B6F-8ACF-D76A6139C181}" type="pres">
      <dgm:prSet presAssocID="{6D1D2B61-FBC2-4EF2-820F-8ABD611F8998}" presName="thickLine" presStyleLbl="alignNode1" presStyleIdx="3" presStyleCnt="4" custLinFactNeighborY="25616"/>
      <dgm:spPr/>
    </dgm:pt>
    <dgm:pt modelId="{9EA1625B-24BE-4EEE-912A-2113281FB6DE}" type="pres">
      <dgm:prSet presAssocID="{6D1D2B61-FBC2-4EF2-820F-8ABD611F8998}" presName="horz1" presStyleCnt="0"/>
      <dgm:spPr/>
    </dgm:pt>
    <dgm:pt modelId="{92BE8020-96A5-4A7C-B9B1-992E68ED3D4D}" type="pres">
      <dgm:prSet presAssocID="{6D1D2B61-FBC2-4EF2-820F-8ABD611F8998}" presName="tx1" presStyleLbl="revTx" presStyleIdx="3" presStyleCnt="4" custLinFactNeighborY="2064"/>
      <dgm:spPr/>
    </dgm:pt>
    <dgm:pt modelId="{7839D372-984B-402B-9B64-97F75CC66A07}" type="pres">
      <dgm:prSet presAssocID="{6D1D2B61-FBC2-4EF2-820F-8ABD611F8998}" presName="vert1" presStyleCnt="0"/>
      <dgm:spPr/>
    </dgm:pt>
  </dgm:ptLst>
  <dgm:cxnLst>
    <dgm:cxn modelId="{65BB0412-BEF4-4A64-9D35-B4AA0289CECD}" type="presOf" srcId="{1CB0EC9D-9C43-4567-BB83-6F4C690C170E}" destId="{BA66CA54-B091-4367-A781-C1D1E4B09D08}" srcOrd="0" destOrd="0" presId="urn:microsoft.com/office/officeart/2008/layout/LinedList"/>
    <dgm:cxn modelId="{E9DDD628-8021-4CFC-86F4-BF58F76314E3}" srcId="{1CB0EC9D-9C43-4567-BB83-6F4C690C170E}" destId="{4915F809-0B60-4382-A9FB-DD2876A83CEE}" srcOrd="1" destOrd="0" parTransId="{DAED53F5-B40D-4F6C-A37E-0FAE1A17AF07}" sibTransId="{01B6B110-18FF-4377-BF4F-973317BA827D}"/>
    <dgm:cxn modelId="{7097A866-BC0C-4E09-ADA1-62D37D639FA6}" srcId="{1CB0EC9D-9C43-4567-BB83-6F4C690C170E}" destId="{6D1D2B61-FBC2-4EF2-820F-8ABD611F8998}" srcOrd="3" destOrd="0" parTransId="{985D7DB6-F1A9-441F-9ADA-877C19B9B07B}" sibTransId="{068B55BC-B21C-4351-9466-7B62F4AEC689}"/>
    <dgm:cxn modelId="{4C807F6A-3D1D-4EE7-8887-7BA1E507DC5C}" type="presOf" srcId="{6D1D2B61-FBC2-4EF2-820F-8ABD611F8998}" destId="{92BE8020-96A5-4A7C-B9B1-992E68ED3D4D}" srcOrd="0" destOrd="0" presId="urn:microsoft.com/office/officeart/2008/layout/LinedList"/>
    <dgm:cxn modelId="{8EF94D7A-F6A1-4DF7-879F-060F9F9DF7A5}" srcId="{1CB0EC9D-9C43-4567-BB83-6F4C690C170E}" destId="{1A342A0C-6AFD-40C0-A6F9-7AD92F7CE52D}" srcOrd="0" destOrd="0" parTransId="{7FFF86C8-84D8-4BE6-AD9B-8BBEBB402DEB}" sibTransId="{642CF210-4B40-4C26-BAA6-8D6C4624D2ED}"/>
    <dgm:cxn modelId="{95902B90-93E2-4E15-BCE7-4503B6EA0D9F}" type="presOf" srcId="{4915F809-0B60-4382-A9FB-DD2876A83CEE}" destId="{52219F79-9555-4681-B5FC-41875820F74D}" srcOrd="0" destOrd="0" presId="urn:microsoft.com/office/officeart/2008/layout/LinedList"/>
    <dgm:cxn modelId="{51724AB3-D05E-450D-A6DE-596592D62CD2}" type="presOf" srcId="{1A342A0C-6AFD-40C0-A6F9-7AD92F7CE52D}" destId="{37A90406-F8B0-47E1-9AC6-5A972C5FF2B2}" srcOrd="0" destOrd="0" presId="urn:microsoft.com/office/officeart/2008/layout/LinedList"/>
    <dgm:cxn modelId="{34D391D8-4DCF-49B2-8177-F51B2933C56B}" type="presOf" srcId="{834F68E8-FD5D-42DF-9F82-73114813DC28}" destId="{6BD6656E-9ADF-4A71-845E-48EAC3A6084C}" srcOrd="0" destOrd="0" presId="urn:microsoft.com/office/officeart/2008/layout/LinedList"/>
    <dgm:cxn modelId="{374311F7-63BA-43DC-BA8D-989445F76217}" srcId="{1CB0EC9D-9C43-4567-BB83-6F4C690C170E}" destId="{834F68E8-FD5D-42DF-9F82-73114813DC28}" srcOrd="2" destOrd="0" parTransId="{C66F3DB4-22F8-47BE-962A-A37B6581D71A}" sibTransId="{3622AA5E-A9AA-457F-8586-3CFB577682B1}"/>
    <dgm:cxn modelId="{9F75B8D0-BF65-43C3-A7FC-17810C6CC302}" type="presParOf" srcId="{BA66CA54-B091-4367-A781-C1D1E4B09D08}" destId="{53039040-5679-4C95-8261-79565391D9AE}" srcOrd="0" destOrd="0" presId="urn:microsoft.com/office/officeart/2008/layout/LinedList"/>
    <dgm:cxn modelId="{EC13D1C4-DEE7-4935-A074-71560690E330}" type="presParOf" srcId="{BA66CA54-B091-4367-A781-C1D1E4B09D08}" destId="{0AB3D7C2-1843-4647-A626-81B9FE2A506E}" srcOrd="1" destOrd="0" presId="urn:microsoft.com/office/officeart/2008/layout/LinedList"/>
    <dgm:cxn modelId="{44746330-8472-41AD-B360-294EA72C0E30}" type="presParOf" srcId="{0AB3D7C2-1843-4647-A626-81B9FE2A506E}" destId="{37A90406-F8B0-47E1-9AC6-5A972C5FF2B2}" srcOrd="0" destOrd="0" presId="urn:microsoft.com/office/officeart/2008/layout/LinedList"/>
    <dgm:cxn modelId="{6A3DF932-5C4D-41B2-8624-491F23901472}" type="presParOf" srcId="{0AB3D7C2-1843-4647-A626-81B9FE2A506E}" destId="{1FA9159F-D4AA-45E6-B4A3-4F64ED1FD24A}" srcOrd="1" destOrd="0" presId="urn:microsoft.com/office/officeart/2008/layout/LinedList"/>
    <dgm:cxn modelId="{04C18935-ED93-4270-8CBA-BAFD1FD8D2A1}" type="presParOf" srcId="{BA66CA54-B091-4367-A781-C1D1E4B09D08}" destId="{12434F66-2F84-458F-9D65-D0C6AFE449FE}" srcOrd="2" destOrd="0" presId="urn:microsoft.com/office/officeart/2008/layout/LinedList"/>
    <dgm:cxn modelId="{17A946E8-B1D2-4467-848B-E6440C6750B1}" type="presParOf" srcId="{BA66CA54-B091-4367-A781-C1D1E4B09D08}" destId="{ACE8BA10-CD09-408C-8F17-9945388F2FC7}" srcOrd="3" destOrd="0" presId="urn:microsoft.com/office/officeart/2008/layout/LinedList"/>
    <dgm:cxn modelId="{34FFFDF2-F47B-478D-AE4B-23CB82CDFEED}" type="presParOf" srcId="{ACE8BA10-CD09-408C-8F17-9945388F2FC7}" destId="{52219F79-9555-4681-B5FC-41875820F74D}" srcOrd="0" destOrd="0" presId="urn:microsoft.com/office/officeart/2008/layout/LinedList"/>
    <dgm:cxn modelId="{1F410CFE-9D23-4248-B5A0-297DF44F48A9}" type="presParOf" srcId="{ACE8BA10-CD09-408C-8F17-9945388F2FC7}" destId="{673E4B4D-4D64-4FEC-A940-832D1352643C}" srcOrd="1" destOrd="0" presId="urn:microsoft.com/office/officeart/2008/layout/LinedList"/>
    <dgm:cxn modelId="{848C59A2-A2E0-4DCD-A1C5-D35F1E88E588}" type="presParOf" srcId="{BA66CA54-B091-4367-A781-C1D1E4B09D08}" destId="{C0CEEB63-4FCC-423A-8741-CA6623882B41}" srcOrd="4" destOrd="0" presId="urn:microsoft.com/office/officeart/2008/layout/LinedList"/>
    <dgm:cxn modelId="{78769D69-DE9A-48EA-BBF9-76085730CED9}" type="presParOf" srcId="{BA66CA54-B091-4367-A781-C1D1E4B09D08}" destId="{E76D8F4D-CA91-4D57-AA02-5BBA527657F5}" srcOrd="5" destOrd="0" presId="urn:microsoft.com/office/officeart/2008/layout/LinedList"/>
    <dgm:cxn modelId="{A5420992-5E51-48DC-AF13-59F6E4C82857}" type="presParOf" srcId="{E76D8F4D-CA91-4D57-AA02-5BBA527657F5}" destId="{6BD6656E-9ADF-4A71-845E-48EAC3A6084C}" srcOrd="0" destOrd="0" presId="urn:microsoft.com/office/officeart/2008/layout/LinedList"/>
    <dgm:cxn modelId="{40E7E1B7-6738-4F35-9B17-2B13ED0AC096}" type="presParOf" srcId="{E76D8F4D-CA91-4D57-AA02-5BBA527657F5}" destId="{C3BE4D12-C897-492F-8688-3F2B183ACEE3}" srcOrd="1" destOrd="0" presId="urn:microsoft.com/office/officeart/2008/layout/LinedList"/>
    <dgm:cxn modelId="{47BE92AA-A9BA-4C56-AECC-E1422A9C022B}" type="presParOf" srcId="{BA66CA54-B091-4367-A781-C1D1E4B09D08}" destId="{EAEAA2E3-2D21-4B6F-8ACF-D76A6139C181}" srcOrd="6" destOrd="0" presId="urn:microsoft.com/office/officeart/2008/layout/LinedList"/>
    <dgm:cxn modelId="{13C3F636-2FC4-43EE-AC9F-5991CCA0A40F}" type="presParOf" srcId="{BA66CA54-B091-4367-A781-C1D1E4B09D08}" destId="{9EA1625B-24BE-4EEE-912A-2113281FB6DE}" srcOrd="7" destOrd="0" presId="urn:microsoft.com/office/officeart/2008/layout/LinedList"/>
    <dgm:cxn modelId="{A92D371B-F57A-4E90-BA88-371808F55F77}" type="presParOf" srcId="{9EA1625B-24BE-4EEE-912A-2113281FB6DE}" destId="{92BE8020-96A5-4A7C-B9B1-992E68ED3D4D}" srcOrd="0" destOrd="0" presId="urn:microsoft.com/office/officeart/2008/layout/LinedList"/>
    <dgm:cxn modelId="{745A13DE-9E3B-4640-AE3D-A0E27A93B0E8}" type="presParOf" srcId="{9EA1625B-24BE-4EEE-912A-2113281FB6DE}" destId="{7839D372-984B-402B-9B64-97F75CC66A0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B0EC9D-9C43-4567-BB83-6F4C690C170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A342A0C-6AFD-40C0-A6F9-7AD92F7CE52D}">
      <dgm:prSet custT="1"/>
      <dgm:spPr/>
      <dgm:t>
        <a:bodyPr anchor="ctr" anchorCtr="0"/>
        <a:lstStyle/>
        <a:p>
          <a:pPr algn="l"/>
          <a:r>
            <a:rPr lang="en-US" sz="1400" b="1" dirty="0">
              <a:solidFill>
                <a:srgbClr val="005994"/>
              </a:solidFill>
              <a:latin typeface="Avenir Next LT Pro" panose="020B0504020202020204" pitchFamily="34" charset="0"/>
              <a:cs typeface="Arial"/>
            </a:rPr>
            <a:t>7. When a PRN med is administered, staff will be prompted to write a note, including a follow up note.</a:t>
          </a:r>
        </a:p>
        <a:p>
          <a:pPr algn="l">
            <a:buClr>
              <a:srgbClr val="000000"/>
            </a:buClr>
            <a:buSzPts val="1000"/>
          </a:pPr>
          <a:r>
            <a:rPr lang="en-US" sz="1400" dirty="0">
              <a:latin typeface="Avenir Next LT Pro" panose="020B0504020202020204" pitchFamily="34" charset="0"/>
              <a:cs typeface="Arial"/>
            </a:rPr>
            <a:t>A second staff can document the follow-up note.</a:t>
          </a:r>
          <a:endParaRPr lang="en-US" sz="1400" dirty="0">
            <a:latin typeface="Avenir Next LT Pro" panose="020B0504020202020204" pitchFamily="34" charset="0"/>
          </a:endParaRPr>
        </a:p>
      </dgm:t>
      <dgm:extLst>
        <a:ext uri="{E40237B7-FDA0-4F09-8148-C483321AD2D9}">
          <dgm14:cNvPr xmlns:dgm14="http://schemas.microsoft.com/office/drawing/2010/diagram" id="0" name="" descr=". When a PRN med is administered, staff will be prompted to write a note, including a follow up note.&#10;A second staff can document the follow-up note.&#10;"/>
        </a:ext>
      </dgm:extLst>
    </dgm:pt>
    <dgm:pt modelId="{7FFF86C8-84D8-4BE6-AD9B-8BBEBB402DEB}" type="parTrans" cxnId="{8EF94D7A-F6A1-4DF7-879F-060F9F9DF7A5}">
      <dgm:prSet/>
      <dgm:spPr/>
      <dgm:t>
        <a:bodyPr/>
        <a:lstStyle/>
        <a:p>
          <a:pPr algn="l"/>
          <a:endParaRPr lang="en-US" sz="2400">
            <a:latin typeface="Avenir Next LT Pro" panose="020B0504020202020204" pitchFamily="34" charset="0"/>
          </a:endParaRPr>
        </a:p>
      </dgm:t>
    </dgm:pt>
    <dgm:pt modelId="{642CF210-4B40-4C26-BAA6-8D6C4624D2ED}" type="sibTrans" cxnId="{8EF94D7A-F6A1-4DF7-879F-060F9F9DF7A5}">
      <dgm:prSet/>
      <dgm:spPr/>
      <dgm:t>
        <a:bodyPr/>
        <a:lstStyle/>
        <a:p>
          <a:pPr algn="l"/>
          <a:endParaRPr lang="en-US" sz="2400">
            <a:latin typeface="Avenir Next LT Pro" panose="020B0504020202020204" pitchFamily="34" charset="0"/>
          </a:endParaRPr>
        </a:p>
      </dgm:t>
    </dgm:pt>
    <dgm:pt modelId="{4915F809-0B60-4382-A9FB-DD2876A83CEE}">
      <dgm:prSet custT="1"/>
      <dgm:spPr/>
      <dgm:t>
        <a:bodyPr anchor="ctr"/>
        <a:lstStyle/>
        <a:p>
          <a:pPr algn="l"/>
          <a:r>
            <a:rPr lang="en-US" sz="1400" b="1" dirty="0">
              <a:solidFill>
                <a:srgbClr val="005994"/>
              </a:solidFill>
              <a:latin typeface="Avenir Next LT Pro" panose="020B0504020202020204" pitchFamily="34" charset="0"/>
              <a:cs typeface="Arial"/>
            </a:rPr>
            <a:t>8. Impruvon will track medications even when the medication is to be administered by an outside agency such as the VNA</a:t>
          </a:r>
        </a:p>
        <a:p>
          <a:pPr algn="l">
            <a:buClr>
              <a:srgbClr val="000000"/>
            </a:buClr>
            <a:buSzPts val="1000"/>
          </a:pPr>
          <a:r>
            <a:rPr lang="en-US" sz="1400" dirty="0">
              <a:latin typeface="Avenir Next LT Pro" panose="020B0504020202020204" pitchFamily="34" charset="0"/>
              <a:cs typeface="Arial"/>
            </a:rPr>
            <a:t>a. Staff will be prompted to indicate if the licensed staff arrived to administer the medication, or even if the individual 	was brought to the HCP office for administration. If not, an alert will be generated to key personnel (e.g., supervisor, 	nurse, program director, etc.) in your organization as you choose.</a:t>
          </a:r>
          <a:endParaRPr lang="en-US" sz="1400" dirty="0">
            <a:latin typeface="Avenir Next LT Pro" panose="020B0504020202020204" pitchFamily="34" charset="0"/>
          </a:endParaRPr>
        </a:p>
      </dgm:t>
      <dgm:extLst>
        <a:ext uri="{E40237B7-FDA0-4F09-8148-C483321AD2D9}">
          <dgm14:cNvPr xmlns:dgm14="http://schemas.microsoft.com/office/drawing/2010/diagram" id="0" name="" descr="8. Impruvon will track medications even when the medication is to be administered by an outside agency such as the VNA&#10;a. Staff will be prompted to indicate if the licensed staff arrived to administer the medication, or even if the individual  was brought to the HCP office for administration. If not, an alert will be generated to key personnel (e.g., supervisor,  nurse, program director, etc.) in your organization as you choose.&#10;"/>
        </a:ext>
      </dgm:extLst>
    </dgm:pt>
    <dgm:pt modelId="{DAED53F5-B40D-4F6C-A37E-0FAE1A17AF07}" type="parTrans" cxnId="{E9DDD628-8021-4CFC-86F4-BF58F76314E3}">
      <dgm:prSet/>
      <dgm:spPr/>
      <dgm:t>
        <a:bodyPr/>
        <a:lstStyle/>
        <a:p>
          <a:pPr algn="l"/>
          <a:endParaRPr lang="en-US" sz="2400">
            <a:latin typeface="Avenir Next LT Pro" panose="020B0504020202020204" pitchFamily="34" charset="0"/>
          </a:endParaRPr>
        </a:p>
      </dgm:t>
    </dgm:pt>
    <dgm:pt modelId="{01B6B110-18FF-4377-BF4F-973317BA827D}" type="sibTrans" cxnId="{E9DDD628-8021-4CFC-86F4-BF58F76314E3}">
      <dgm:prSet/>
      <dgm:spPr/>
      <dgm:t>
        <a:bodyPr/>
        <a:lstStyle/>
        <a:p>
          <a:pPr algn="l"/>
          <a:endParaRPr lang="en-US" sz="2400">
            <a:latin typeface="Avenir Next LT Pro" panose="020B0504020202020204" pitchFamily="34" charset="0"/>
          </a:endParaRPr>
        </a:p>
      </dgm:t>
    </dgm:pt>
    <dgm:pt modelId="{834F68E8-FD5D-42DF-9F82-73114813DC28}">
      <dgm:prSet custT="1"/>
      <dgm:spPr/>
      <dgm:t>
        <a:bodyPr anchor="ctr"/>
        <a:lstStyle/>
        <a:p>
          <a:pPr algn="l">
            <a:lnSpc>
              <a:spcPct val="90000"/>
            </a:lnSpc>
            <a:spcAft>
              <a:spcPct val="35000"/>
            </a:spcAft>
          </a:pPr>
          <a:r>
            <a:rPr lang="en-US" sz="1400" b="1" dirty="0">
              <a:solidFill>
                <a:srgbClr val="005994"/>
              </a:solidFill>
              <a:latin typeface="Avenir Next LT Pro" panose="020B0504020202020204" pitchFamily="34" charset="0"/>
              <a:cs typeface="Arial"/>
            </a:rPr>
            <a:t>9. Prepopulated MAP forms.</a:t>
          </a:r>
        </a:p>
        <a:p>
          <a:pPr algn="l">
            <a:lnSpc>
              <a:spcPct val="100000"/>
            </a:lnSpc>
            <a:spcAft>
              <a:spcPts val="0"/>
            </a:spcAft>
            <a:buClr>
              <a:srgbClr val="000000"/>
            </a:buClr>
            <a:buSzPts val="1000"/>
          </a:pPr>
          <a:r>
            <a:rPr lang="en-US" sz="1400" dirty="0">
              <a:latin typeface="Avenir Next LT Pro" panose="020B0504020202020204" pitchFamily="34" charset="0"/>
              <a:cs typeface="Arial"/>
            </a:rPr>
            <a:t>a. HCP orders.</a:t>
          </a:r>
        </a:p>
        <a:p>
          <a:pPr algn="l">
            <a:lnSpc>
              <a:spcPct val="100000"/>
            </a:lnSpc>
            <a:spcAft>
              <a:spcPts val="0"/>
            </a:spcAft>
            <a:buClr>
              <a:srgbClr val="000000"/>
            </a:buClr>
            <a:buSzPts val="1000"/>
          </a:pPr>
          <a:r>
            <a:rPr lang="en-US" sz="1400" dirty="0">
              <a:latin typeface="Avenir Next LT Pro" panose="020B0504020202020204" pitchFamily="34" charset="0"/>
              <a:cs typeface="Arial"/>
            </a:rPr>
            <a:t>b. LOA and transfer.</a:t>
          </a:r>
          <a:endParaRPr lang="en-US" sz="1400" dirty="0">
            <a:latin typeface="Avenir Next LT Pro" panose="020B0504020202020204" pitchFamily="34" charset="0"/>
          </a:endParaRPr>
        </a:p>
        <a:p>
          <a:pPr algn="l">
            <a:lnSpc>
              <a:spcPct val="100000"/>
            </a:lnSpc>
            <a:spcAft>
              <a:spcPts val="0"/>
            </a:spcAft>
            <a:buClr>
              <a:srgbClr val="000000"/>
            </a:buClr>
            <a:buSzPts val="1000"/>
          </a:pPr>
          <a:r>
            <a:rPr lang="en-US" sz="1400" dirty="0">
              <a:latin typeface="Avenir Next LT Pro" panose="020B0504020202020204" pitchFamily="34" charset="0"/>
              <a:cs typeface="Arial"/>
            </a:rPr>
            <a:t>c. Current medication list.</a:t>
          </a:r>
          <a:endParaRPr lang="en-US" sz="1400" dirty="0">
            <a:latin typeface="Avenir Next LT Pro" panose="020B0504020202020204" pitchFamily="34" charset="0"/>
          </a:endParaRPr>
        </a:p>
      </dgm:t>
      <dgm:extLst>
        <a:ext uri="{E40237B7-FDA0-4F09-8148-C483321AD2D9}">
          <dgm14:cNvPr xmlns:dgm14="http://schemas.microsoft.com/office/drawing/2010/diagram" id="0" name="" descr="9. Prepopulated MAP forms.&#10;a. HCP orders.&#10;b. LOA and transfer.&#10;c. Current medication list.&#10;"/>
        </a:ext>
      </dgm:extLst>
    </dgm:pt>
    <dgm:pt modelId="{C66F3DB4-22F8-47BE-962A-A37B6581D71A}" type="parTrans" cxnId="{374311F7-63BA-43DC-BA8D-989445F76217}">
      <dgm:prSet/>
      <dgm:spPr/>
      <dgm:t>
        <a:bodyPr/>
        <a:lstStyle/>
        <a:p>
          <a:pPr algn="l"/>
          <a:endParaRPr lang="en-US" sz="2400">
            <a:latin typeface="Avenir Next LT Pro" panose="020B0504020202020204" pitchFamily="34" charset="0"/>
          </a:endParaRPr>
        </a:p>
      </dgm:t>
    </dgm:pt>
    <dgm:pt modelId="{3622AA5E-A9AA-457F-8586-3CFB577682B1}" type="sibTrans" cxnId="{374311F7-63BA-43DC-BA8D-989445F76217}">
      <dgm:prSet/>
      <dgm:spPr/>
      <dgm:t>
        <a:bodyPr/>
        <a:lstStyle/>
        <a:p>
          <a:pPr algn="l"/>
          <a:endParaRPr lang="en-US" sz="2400">
            <a:latin typeface="Avenir Next LT Pro" panose="020B0504020202020204" pitchFamily="34" charset="0"/>
          </a:endParaRPr>
        </a:p>
      </dgm:t>
    </dgm:pt>
    <dgm:pt modelId="{6D1D2B61-FBC2-4EF2-820F-8ABD611F8998}">
      <dgm:prSet custT="1"/>
      <dgm:spPr/>
      <dgm:t>
        <a:bodyPr anchor="ctr"/>
        <a:lstStyle/>
        <a:p>
          <a:pPr algn="l"/>
          <a:r>
            <a:rPr lang="en-US" sz="1400" b="1" dirty="0">
              <a:solidFill>
                <a:srgbClr val="005994"/>
              </a:solidFill>
              <a:latin typeface="Avenir Next LT Pro" panose="020B0504020202020204" pitchFamily="34" charset="0"/>
              <a:cs typeface="Arial"/>
            </a:rPr>
            <a:t>10. Effective feedback loop.</a:t>
          </a:r>
        </a:p>
        <a:p>
          <a:pPr algn="l">
            <a:buClr>
              <a:srgbClr val="000000"/>
            </a:buClr>
            <a:buSzPts val="1000"/>
          </a:pPr>
          <a:r>
            <a:rPr lang="en-US" sz="1400" dirty="0">
              <a:latin typeface="Avenir Next LT Pro" panose="020B0504020202020204" pitchFamily="34" charset="0"/>
              <a:cs typeface="Arial"/>
            </a:rPr>
            <a:t>a. Because Impruvon is the state contracted eMAR system, we can receive feedback from YOU and make improvements to the system; this is just the beginning!</a:t>
          </a:r>
        </a:p>
        <a:p>
          <a:pPr algn="l">
            <a:buClr>
              <a:srgbClr val="000000"/>
            </a:buClr>
            <a:buSzPts val="1000"/>
          </a:pPr>
          <a:r>
            <a:rPr lang="en-US" sz="1400" dirty="0">
              <a:latin typeface="Avenir Next LT Pro" panose="020B0504020202020204" pitchFamily="34" charset="0"/>
              <a:cs typeface="Arial"/>
            </a:rPr>
            <a:t>b. We can think about "wish list" items such as advanced ordering and receiving, electronic reconciliation of schedule 	II-V medications, integrated training/retraining features, etc.</a:t>
          </a:r>
          <a:endParaRPr lang="en-US" sz="1400" b="1" dirty="0">
            <a:solidFill>
              <a:srgbClr val="005994"/>
            </a:solidFill>
            <a:latin typeface="Avenir Next LT Pro" panose="020B0504020202020204" pitchFamily="34" charset="0"/>
          </a:endParaRPr>
        </a:p>
      </dgm:t>
      <dgm:extLst>
        <a:ext uri="{E40237B7-FDA0-4F09-8148-C483321AD2D9}">
          <dgm14:cNvPr xmlns:dgm14="http://schemas.microsoft.com/office/drawing/2010/diagram" id="0" name="" descr="10. Effective feedback loop.&#10;a. Because Impruvon is the state contracted eMAR system, we can receive feedback from YOU and make improvements to the system; this is just the beginning!&#10;b. We can think about &quot;wish list&quot; items such as advanced ordering and receiving, electronic reconciliation of schedule II-V medications, integrated training/retraining features, etc.&#10;"/>
        </a:ext>
      </dgm:extLst>
    </dgm:pt>
    <dgm:pt modelId="{985D7DB6-F1A9-441F-9ADA-877C19B9B07B}" type="parTrans" cxnId="{7097A866-BC0C-4E09-ADA1-62D37D639FA6}">
      <dgm:prSet/>
      <dgm:spPr/>
      <dgm:t>
        <a:bodyPr/>
        <a:lstStyle/>
        <a:p>
          <a:pPr algn="l"/>
          <a:endParaRPr lang="en-US" sz="2400">
            <a:latin typeface="Avenir Next LT Pro" panose="020B0504020202020204" pitchFamily="34" charset="0"/>
          </a:endParaRPr>
        </a:p>
      </dgm:t>
    </dgm:pt>
    <dgm:pt modelId="{068B55BC-B21C-4351-9466-7B62F4AEC689}" type="sibTrans" cxnId="{7097A866-BC0C-4E09-ADA1-62D37D639FA6}">
      <dgm:prSet/>
      <dgm:spPr/>
      <dgm:t>
        <a:bodyPr/>
        <a:lstStyle/>
        <a:p>
          <a:pPr algn="l"/>
          <a:endParaRPr lang="en-US" sz="2400">
            <a:latin typeface="Avenir Next LT Pro" panose="020B0504020202020204" pitchFamily="34" charset="0"/>
          </a:endParaRPr>
        </a:p>
      </dgm:t>
    </dgm:pt>
    <dgm:pt modelId="{9B5E21A3-CAA0-4AB5-853B-A5B4BB2A0F53}">
      <dgm:prSet custT="1"/>
      <dgm:spPr/>
      <dgm:t>
        <a:bodyPr anchor="ctr" anchorCtr="0"/>
        <a:lstStyle/>
        <a:p>
          <a:r>
            <a:rPr lang="en-US" sz="1400" b="1" dirty="0">
              <a:solidFill>
                <a:srgbClr val="005994"/>
              </a:solidFill>
              <a:latin typeface="Avenir Next LT Pro" panose="020B0504020202020204" pitchFamily="34" charset="0"/>
              <a:cs typeface="Arial"/>
            </a:rPr>
            <a:t>5. Impruvon will prompt staff through the second check process (e.g., for Warfarin sodium) to help ensure the medication is checked by a second staff. If only one staff is on duty the code NSS is used.</a:t>
          </a:r>
          <a:endParaRPr lang="en-US" sz="1400" dirty="0"/>
        </a:p>
      </dgm:t>
      <dgm:extLst>
        <a:ext uri="{E40237B7-FDA0-4F09-8148-C483321AD2D9}">
          <dgm14:cNvPr xmlns:dgm14="http://schemas.microsoft.com/office/drawing/2010/diagram" id="0" name="" descr="5. Impruvon will prompt staff through the second check process (e.g., for Warfarin sodium) to help ensure the medication is checked by a second staff. If only one staff is on duty the code NSS is used.&#10;"/>
        </a:ext>
      </dgm:extLst>
    </dgm:pt>
    <dgm:pt modelId="{A8782463-9F0A-4F9F-9F3D-64D9838450C1}" type="parTrans" cxnId="{4FF78394-E518-402F-A85C-A63BFF668CC7}">
      <dgm:prSet/>
      <dgm:spPr/>
      <dgm:t>
        <a:bodyPr/>
        <a:lstStyle/>
        <a:p>
          <a:endParaRPr lang="en-US"/>
        </a:p>
      </dgm:t>
    </dgm:pt>
    <dgm:pt modelId="{5265B6A2-854E-4936-8C64-1FDB976B0520}" type="sibTrans" cxnId="{4FF78394-E518-402F-A85C-A63BFF668CC7}">
      <dgm:prSet/>
      <dgm:spPr/>
      <dgm:t>
        <a:bodyPr/>
        <a:lstStyle/>
        <a:p>
          <a:endParaRPr lang="en-US"/>
        </a:p>
      </dgm:t>
    </dgm:pt>
    <dgm:pt modelId="{6086264D-BF21-4F02-AF4C-A3CA9EA4FEC6}">
      <dgm:prSet custT="1"/>
      <dgm:spPr/>
      <dgm:t>
        <a:bodyPr anchor="ctr" anchorCtr="0"/>
        <a:lstStyle/>
        <a:p>
          <a:r>
            <a:rPr lang="en-US" sz="1400" b="1" dirty="0">
              <a:solidFill>
                <a:srgbClr val="005994"/>
              </a:solidFill>
              <a:latin typeface="Avenir Next LT Pro" panose="020B0504020202020204" pitchFamily="34" charset="0"/>
              <a:cs typeface="Arial"/>
            </a:rPr>
            <a:t>6. If a medication needs to be held prior to a lab test, Impruvon allows for this information to be entered ahead of time to help ensure the medication is not given when it should be held.</a:t>
          </a:r>
          <a:endParaRPr lang="en-US" sz="1400" dirty="0"/>
        </a:p>
      </dgm:t>
      <dgm:extLst>
        <a:ext uri="{E40237B7-FDA0-4F09-8148-C483321AD2D9}">
          <dgm14:cNvPr xmlns:dgm14="http://schemas.microsoft.com/office/drawing/2010/diagram" id="0" name="" descr="6. If a medication needs to be held prior to a lab test, Impruvon allows for this information to be entered ahead of time to help ensure the medication is not given when it should be held.&#10;"/>
        </a:ext>
      </dgm:extLst>
    </dgm:pt>
    <dgm:pt modelId="{6045F1BD-51B5-4B6A-8CC0-DE99C98FE57A}" type="parTrans" cxnId="{E6507915-95AC-4CC7-97AE-545218322319}">
      <dgm:prSet/>
      <dgm:spPr/>
      <dgm:t>
        <a:bodyPr/>
        <a:lstStyle/>
        <a:p>
          <a:endParaRPr lang="en-US"/>
        </a:p>
      </dgm:t>
    </dgm:pt>
    <dgm:pt modelId="{D9A44230-7804-40D4-A1E9-8B36F669ED16}" type="sibTrans" cxnId="{E6507915-95AC-4CC7-97AE-545218322319}">
      <dgm:prSet/>
      <dgm:spPr/>
      <dgm:t>
        <a:bodyPr/>
        <a:lstStyle/>
        <a:p>
          <a:endParaRPr lang="en-US"/>
        </a:p>
      </dgm:t>
    </dgm:pt>
    <dgm:pt modelId="{BA66CA54-B091-4367-A781-C1D1E4B09D08}" type="pres">
      <dgm:prSet presAssocID="{1CB0EC9D-9C43-4567-BB83-6F4C690C170E}" presName="vert0" presStyleCnt="0">
        <dgm:presLayoutVars>
          <dgm:dir/>
          <dgm:animOne val="branch"/>
          <dgm:animLvl val="lvl"/>
        </dgm:presLayoutVars>
      </dgm:prSet>
      <dgm:spPr/>
    </dgm:pt>
    <dgm:pt modelId="{8A5F018C-F150-42D3-9F65-BC1061C15CB4}" type="pres">
      <dgm:prSet presAssocID="{9B5E21A3-CAA0-4AB5-853B-A5B4BB2A0F53}" presName="thickLine" presStyleLbl="alignNode1" presStyleIdx="0" presStyleCnt="6"/>
      <dgm:spPr/>
    </dgm:pt>
    <dgm:pt modelId="{47EC7D71-E815-4E4D-992F-9E0EE4153002}" type="pres">
      <dgm:prSet presAssocID="{9B5E21A3-CAA0-4AB5-853B-A5B4BB2A0F53}" presName="horz1" presStyleCnt="0"/>
      <dgm:spPr/>
    </dgm:pt>
    <dgm:pt modelId="{322AE682-0534-4E9E-9EB1-616E61016F0B}" type="pres">
      <dgm:prSet presAssocID="{9B5E21A3-CAA0-4AB5-853B-A5B4BB2A0F53}" presName="tx1" presStyleLbl="revTx" presStyleIdx="0" presStyleCnt="6" custScaleY="32335"/>
      <dgm:spPr/>
    </dgm:pt>
    <dgm:pt modelId="{756143FC-1A9C-4A55-A8A3-6E4CDC9CCB9F}" type="pres">
      <dgm:prSet presAssocID="{9B5E21A3-CAA0-4AB5-853B-A5B4BB2A0F53}" presName="vert1" presStyleCnt="0"/>
      <dgm:spPr/>
    </dgm:pt>
    <dgm:pt modelId="{DAB26FF2-DBB8-4002-B99E-FF82E5E82F9A}" type="pres">
      <dgm:prSet presAssocID="{6086264D-BF21-4F02-AF4C-A3CA9EA4FEC6}" presName="thickLine" presStyleLbl="alignNode1" presStyleIdx="1" presStyleCnt="6" custLinFactNeighborY="-9214"/>
      <dgm:spPr/>
    </dgm:pt>
    <dgm:pt modelId="{FC1962C2-4FDE-4ED0-A19E-B4DCD9BC2487}" type="pres">
      <dgm:prSet presAssocID="{6086264D-BF21-4F02-AF4C-A3CA9EA4FEC6}" presName="horz1" presStyleCnt="0"/>
      <dgm:spPr/>
    </dgm:pt>
    <dgm:pt modelId="{D748C468-B2AE-4E42-83D3-EC5E37D5E216}" type="pres">
      <dgm:prSet presAssocID="{6086264D-BF21-4F02-AF4C-A3CA9EA4FEC6}" presName="tx1" presStyleLbl="revTx" presStyleIdx="1" presStyleCnt="6" custScaleY="27647" custLinFactNeighborY="-2911"/>
      <dgm:spPr/>
    </dgm:pt>
    <dgm:pt modelId="{0958D28A-BFFC-462F-A2D1-6D7B81DB9A9A}" type="pres">
      <dgm:prSet presAssocID="{6086264D-BF21-4F02-AF4C-A3CA9EA4FEC6}" presName="vert1" presStyleCnt="0"/>
      <dgm:spPr/>
    </dgm:pt>
    <dgm:pt modelId="{53039040-5679-4C95-8261-79565391D9AE}" type="pres">
      <dgm:prSet presAssocID="{1A342A0C-6AFD-40C0-A6F9-7AD92F7CE52D}" presName="thickLine" presStyleLbl="alignNode1" presStyleIdx="2" presStyleCnt="6" custLinFactNeighborY="-13064"/>
      <dgm:spPr/>
    </dgm:pt>
    <dgm:pt modelId="{0AB3D7C2-1843-4647-A626-81B9FE2A506E}" type="pres">
      <dgm:prSet presAssocID="{1A342A0C-6AFD-40C0-A6F9-7AD92F7CE52D}" presName="horz1" presStyleCnt="0"/>
      <dgm:spPr/>
    </dgm:pt>
    <dgm:pt modelId="{37A90406-F8B0-47E1-9AC6-5A972C5FF2B2}" type="pres">
      <dgm:prSet presAssocID="{1A342A0C-6AFD-40C0-A6F9-7AD92F7CE52D}" presName="tx1" presStyleLbl="revTx" presStyleIdx="2" presStyleCnt="6" custScaleY="24314" custLinFactNeighborX="-108" custLinFactNeighborY="-2833"/>
      <dgm:spPr/>
    </dgm:pt>
    <dgm:pt modelId="{1FA9159F-D4AA-45E6-B4A3-4F64ED1FD24A}" type="pres">
      <dgm:prSet presAssocID="{1A342A0C-6AFD-40C0-A6F9-7AD92F7CE52D}" presName="vert1" presStyleCnt="0"/>
      <dgm:spPr/>
    </dgm:pt>
    <dgm:pt modelId="{12434F66-2F84-458F-9D65-D0C6AFE449FE}" type="pres">
      <dgm:prSet presAssocID="{4915F809-0B60-4382-A9FB-DD2876A83CEE}" presName="thickLine" presStyleLbl="alignNode1" presStyleIdx="3" presStyleCnt="6" custLinFactNeighborY="-11418"/>
      <dgm:spPr/>
    </dgm:pt>
    <dgm:pt modelId="{ACE8BA10-CD09-408C-8F17-9945388F2FC7}" type="pres">
      <dgm:prSet presAssocID="{4915F809-0B60-4382-A9FB-DD2876A83CEE}" presName="horz1" presStyleCnt="0"/>
      <dgm:spPr/>
    </dgm:pt>
    <dgm:pt modelId="{52219F79-9555-4681-B5FC-41875820F74D}" type="pres">
      <dgm:prSet presAssocID="{4915F809-0B60-4382-A9FB-DD2876A83CEE}" presName="tx1" presStyleLbl="revTx" presStyleIdx="3" presStyleCnt="6" custScaleY="32809" custLinFactNeighborX="-108" custLinFactNeighborY="-911"/>
      <dgm:spPr/>
    </dgm:pt>
    <dgm:pt modelId="{673E4B4D-4D64-4FEC-A940-832D1352643C}" type="pres">
      <dgm:prSet presAssocID="{4915F809-0B60-4382-A9FB-DD2876A83CEE}" presName="vert1" presStyleCnt="0"/>
      <dgm:spPr/>
    </dgm:pt>
    <dgm:pt modelId="{C0CEEB63-4FCC-423A-8741-CA6623882B41}" type="pres">
      <dgm:prSet presAssocID="{834F68E8-FD5D-42DF-9F82-73114813DC28}" presName="thickLine" presStyleLbl="alignNode1" presStyleIdx="4" presStyleCnt="6" custLinFactNeighborY="6063"/>
      <dgm:spPr/>
    </dgm:pt>
    <dgm:pt modelId="{E76D8F4D-CA91-4D57-AA02-5BBA527657F5}" type="pres">
      <dgm:prSet presAssocID="{834F68E8-FD5D-42DF-9F82-73114813DC28}" presName="horz1" presStyleCnt="0"/>
      <dgm:spPr/>
    </dgm:pt>
    <dgm:pt modelId="{6BD6656E-9ADF-4A71-845E-48EAC3A6084C}" type="pres">
      <dgm:prSet presAssocID="{834F68E8-FD5D-42DF-9F82-73114813DC28}" presName="tx1" presStyleLbl="revTx" presStyleIdx="4" presStyleCnt="6" custScaleY="38801" custLinFactNeighborY="1440"/>
      <dgm:spPr/>
    </dgm:pt>
    <dgm:pt modelId="{C3BE4D12-C897-492F-8688-3F2B183ACEE3}" type="pres">
      <dgm:prSet presAssocID="{834F68E8-FD5D-42DF-9F82-73114813DC28}" presName="vert1" presStyleCnt="0"/>
      <dgm:spPr/>
    </dgm:pt>
    <dgm:pt modelId="{EAEAA2E3-2D21-4B6F-8ACF-D76A6139C181}" type="pres">
      <dgm:prSet presAssocID="{6D1D2B61-FBC2-4EF2-820F-8ABD611F8998}" presName="thickLine" presStyleLbl="alignNode1" presStyleIdx="5" presStyleCnt="6" custLinFactNeighborY="-665"/>
      <dgm:spPr/>
    </dgm:pt>
    <dgm:pt modelId="{9EA1625B-24BE-4EEE-912A-2113281FB6DE}" type="pres">
      <dgm:prSet presAssocID="{6D1D2B61-FBC2-4EF2-820F-8ABD611F8998}" presName="horz1" presStyleCnt="0"/>
      <dgm:spPr/>
    </dgm:pt>
    <dgm:pt modelId="{92BE8020-96A5-4A7C-B9B1-992E68ED3D4D}" type="pres">
      <dgm:prSet presAssocID="{6D1D2B61-FBC2-4EF2-820F-8ABD611F8998}" presName="tx1" presStyleLbl="revTx" presStyleIdx="5" presStyleCnt="6" custScaleY="41960" custLinFactNeighborX="108" custLinFactNeighborY="-105"/>
      <dgm:spPr/>
    </dgm:pt>
    <dgm:pt modelId="{7839D372-984B-402B-9B64-97F75CC66A07}" type="pres">
      <dgm:prSet presAssocID="{6D1D2B61-FBC2-4EF2-820F-8ABD611F8998}" presName="vert1" presStyleCnt="0"/>
      <dgm:spPr/>
    </dgm:pt>
  </dgm:ptLst>
  <dgm:cxnLst>
    <dgm:cxn modelId="{65BB0412-BEF4-4A64-9D35-B4AA0289CECD}" type="presOf" srcId="{1CB0EC9D-9C43-4567-BB83-6F4C690C170E}" destId="{BA66CA54-B091-4367-A781-C1D1E4B09D08}" srcOrd="0" destOrd="0" presId="urn:microsoft.com/office/officeart/2008/layout/LinedList"/>
    <dgm:cxn modelId="{E6507915-95AC-4CC7-97AE-545218322319}" srcId="{1CB0EC9D-9C43-4567-BB83-6F4C690C170E}" destId="{6086264D-BF21-4F02-AF4C-A3CA9EA4FEC6}" srcOrd="1" destOrd="0" parTransId="{6045F1BD-51B5-4B6A-8CC0-DE99C98FE57A}" sibTransId="{D9A44230-7804-40D4-A1E9-8B36F669ED16}"/>
    <dgm:cxn modelId="{2A7CF21A-2D6B-4CE7-B805-6807D22629C3}" type="presOf" srcId="{4915F809-0B60-4382-A9FB-DD2876A83CEE}" destId="{52219F79-9555-4681-B5FC-41875820F74D}" srcOrd="0" destOrd="0" presId="urn:microsoft.com/office/officeart/2008/layout/LinedList"/>
    <dgm:cxn modelId="{E9DDD628-8021-4CFC-86F4-BF58F76314E3}" srcId="{1CB0EC9D-9C43-4567-BB83-6F4C690C170E}" destId="{4915F809-0B60-4382-A9FB-DD2876A83CEE}" srcOrd="3" destOrd="0" parTransId="{DAED53F5-B40D-4F6C-A37E-0FAE1A17AF07}" sibTransId="{01B6B110-18FF-4377-BF4F-973317BA827D}"/>
    <dgm:cxn modelId="{7097A866-BC0C-4E09-ADA1-62D37D639FA6}" srcId="{1CB0EC9D-9C43-4567-BB83-6F4C690C170E}" destId="{6D1D2B61-FBC2-4EF2-820F-8ABD611F8998}" srcOrd="5" destOrd="0" parTransId="{985D7DB6-F1A9-441F-9ADA-877C19B9B07B}" sibTransId="{068B55BC-B21C-4351-9466-7B62F4AEC689}"/>
    <dgm:cxn modelId="{8EF94D7A-F6A1-4DF7-879F-060F9F9DF7A5}" srcId="{1CB0EC9D-9C43-4567-BB83-6F4C690C170E}" destId="{1A342A0C-6AFD-40C0-A6F9-7AD92F7CE52D}" srcOrd="2" destOrd="0" parTransId="{7FFF86C8-84D8-4BE6-AD9B-8BBEBB402DEB}" sibTransId="{642CF210-4B40-4C26-BAA6-8D6C4624D2ED}"/>
    <dgm:cxn modelId="{4FF78394-E518-402F-A85C-A63BFF668CC7}" srcId="{1CB0EC9D-9C43-4567-BB83-6F4C690C170E}" destId="{9B5E21A3-CAA0-4AB5-853B-A5B4BB2A0F53}" srcOrd="0" destOrd="0" parTransId="{A8782463-9F0A-4F9F-9F3D-64D9838450C1}" sibTransId="{5265B6A2-854E-4936-8C64-1FDB976B0520}"/>
    <dgm:cxn modelId="{3EF808A0-9691-4750-8632-DEB0D2A917FF}" type="presOf" srcId="{6086264D-BF21-4F02-AF4C-A3CA9EA4FEC6}" destId="{D748C468-B2AE-4E42-83D3-EC5E37D5E216}" srcOrd="0" destOrd="0" presId="urn:microsoft.com/office/officeart/2008/layout/LinedList"/>
    <dgm:cxn modelId="{F72627A3-0551-49DB-8E47-9F916253C851}" type="presOf" srcId="{834F68E8-FD5D-42DF-9F82-73114813DC28}" destId="{6BD6656E-9ADF-4A71-845E-48EAC3A6084C}" srcOrd="0" destOrd="0" presId="urn:microsoft.com/office/officeart/2008/layout/LinedList"/>
    <dgm:cxn modelId="{BDA0FBC4-99BE-4A73-B94A-166235D89F8D}" type="presOf" srcId="{1A342A0C-6AFD-40C0-A6F9-7AD92F7CE52D}" destId="{37A90406-F8B0-47E1-9AC6-5A972C5FF2B2}" srcOrd="0" destOrd="0" presId="urn:microsoft.com/office/officeart/2008/layout/LinedList"/>
    <dgm:cxn modelId="{C9D6DED1-FF9D-4875-A179-12845653A721}" type="presOf" srcId="{9B5E21A3-CAA0-4AB5-853B-A5B4BB2A0F53}" destId="{322AE682-0534-4E9E-9EB1-616E61016F0B}" srcOrd="0" destOrd="0" presId="urn:microsoft.com/office/officeart/2008/layout/LinedList"/>
    <dgm:cxn modelId="{D74CF6F3-19B2-4785-B4BD-72B151AF81AA}" type="presOf" srcId="{6D1D2B61-FBC2-4EF2-820F-8ABD611F8998}" destId="{92BE8020-96A5-4A7C-B9B1-992E68ED3D4D}" srcOrd="0" destOrd="0" presId="urn:microsoft.com/office/officeart/2008/layout/LinedList"/>
    <dgm:cxn modelId="{374311F7-63BA-43DC-BA8D-989445F76217}" srcId="{1CB0EC9D-9C43-4567-BB83-6F4C690C170E}" destId="{834F68E8-FD5D-42DF-9F82-73114813DC28}" srcOrd="4" destOrd="0" parTransId="{C66F3DB4-22F8-47BE-962A-A37B6581D71A}" sibTransId="{3622AA5E-A9AA-457F-8586-3CFB577682B1}"/>
    <dgm:cxn modelId="{E17E5CD7-8336-411A-9C4E-BEE55D863BE6}" type="presParOf" srcId="{BA66CA54-B091-4367-A781-C1D1E4B09D08}" destId="{8A5F018C-F150-42D3-9F65-BC1061C15CB4}" srcOrd="0" destOrd="0" presId="urn:microsoft.com/office/officeart/2008/layout/LinedList"/>
    <dgm:cxn modelId="{D7EEE067-416D-4225-9270-CF32C243DA9B}" type="presParOf" srcId="{BA66CA54-B091-4367-A781-C1D1E4B09D08}" destId="{47EC7D71-E815-4E4D-992F-9E0EE4153002}" srcOrd="1" destOrd="0" presId="urn:microsoft.com/office/officeart/2008/layout/LinedList"/>
    <dgm:cxn modelId="{83CC8CD3-A622-48AB-A2BB-290651C7C0F2}" type="presParOf" srcId="{47EC7D71-E815-4E4D-992F-9E0EE4153002}" destId="{322AE682-0534-4E9E-9EB1-616E61016F0B}" srcOrd="0" destOrd="0" presId="urn:microsoft.com/office/officeart/2008/layout/LinedList"/>
    <dgm:cxn modelId="{9E379648-5E9C-44C8-BFE8-26DA5BC5F9B7}" type="presParOf" srcId="{47EC7D71-E815-4E4D-992F-9E0EE4153002}" destId="{756143FC-1A9C-4A55-A8A3-6E4CDC9CCB9F}" srcOrd="1" destOrd="0" presId="urn:microsoft.com/office/officeart/2008/layout/LinedList"/>
    <dgm:cxn modelId="{7CB3DA8D-9722-47FD-8820-97B95025F9A8}" type="presParOf" srcId="{BA66CA54-B091-4367-A781-C1D1E4B09D08}" destId="{DAB26FF2-DBB8-4002-B99E-FF82E5E82F9A}" srcOrd="2" destOrd="0" presId="urn:microsoft.com/office/officeart/2008/layout/LinedList"/>
    <dgm:cxn modelId="{DD9FE3A3-BA39-454B-A667-27012ECF33ED}" type="presParOf" srcId="{BA66CA54-B091-4367-A781-C1D1E4B09D08}" destId="{FC1962C2-4FDE-4ED0-A19E-B4DCD9BC2487}" srcOrd="3" destOrd="0" presId="urn:microsoft.com/office/officeart/2008/layout/LinedList"/>
    <dgm:cxn modelId="{883F4AB6-C2E3-4A5B-A88A-E09003673B61}" type="presParOf" srcId="{FC1962C2-4FDE-4ED0-A19E-B4DCD9BC2487}" destId="{D748C468-B2AE-4E42-83D3-EC5E37D5E216}" srcOrd="0" destOrd="0" presId="urn:microsoft.com/office/officeart/2008/layout/LinedList"/>
    <dgm:cxn modelId="{24A612BD-6A3A-4172-B0B7-B131C946600F}" type="presParOf" srcId="{FC1962C2-4FDE-4ED0-A19E-B4DCD9BC2487}" destId="{0958D28A-BFFC-462F-A2D1-6D7B81DB9A9A}" srcOrd="1" destOrd="0" presId="urn:microsoft.com/office/officeart/2008/layout/LinedList"/>
    <dgm:cxn modelId="{F94DD419-805A-4AB9-8CE4-B1DA1C402915}" type="presParOf" srcId="{BA66CA54-B091-4367-A781-C1D1E4B09D08}" destId="{53039040-5679-4C95-8261-79565391D9AE}" srcOrd="4" destOrd="0" presId="urn:microsoft.com/office/officeart/2008/layout/LinedList"/>
    <dgm:cxn modelId="{39A7A6FB-938D-4EBB-BEDC-7F371167468C}" type="presParOf" srcId="{BA66CA54-B091-4367-A781-C1D1E4B09D08}" destId="{0AB3D7C2-1843-4647-A626-81B9FE2A506E}" srcOrd="5" destOrd="0" presId="urn:microsoft.com/office/officeart/2008/layout/LinedList"/>
    <dgm:cxn modelId="{A0C16F3E-2231-4851-96E3-A8279C30B776}" type="presParOf" srcId="{0AB3D7C2-1843-4647-A626-81B9FE2A506E}" destId="{37A90406-F8B0-47E1-9AC6-5A972C5FF2B2}" srcOrd="0" destOrd="0" presId="urn:microsoft.com/office/officeart/2008/layout/LinedList"/>
    <dgm:cxn modelId="{4AE90C30-1151-451C-85F8-2100064B07C9}" type="presParOf" srcId="{0AB3D7C2-1843-4647-A626-81B9FE2A506E}" destId="{1FA9159F-D4AA-45E6-B4A3-4F64ED1FD24A}" srcOrd="1" destOrd="0" presId="urn:microsoft.com/office/officeart/2008/layout/LinedList"/>
    <dgm:cxn modelId="{71A2EA38-5FBF-4312-BCBE-297EB0E4E397}" type="presParOf" srcId="{BA66CA54-B091-4367-A781-C1D1E4B09D08}" destId="{12434F66-2F84-458F-9D65-D0C6AFE449FE}" srcOrd="6" destOrd="0" presId="urn:microsoft.com/office/officeart/2008/layout/LinedList"/>
    <dgm:cxn modelId="{BDB3F1BB-98BA-44FE-AA27-6E3E3E7A2705}" type="presParOf" srcId="{BA66CA54-B091-4367-A781-C1D1E4B09D08}" destId="{ACE8BA10-CD09-408C-8F17-9945388F2FC7}" srcOrd="7" destOrd="0" presId="urn:microsoft.com/office/officeart/2008/layout/LinedList"/>
    <dgm:cxn modelId="{D8C892C8-902E-47BF-A025-BD6DC2C931D5}" type="presParOf" srcId="{ACE8BA10-CD09-408C-8F17-9945388F2FC7}" destId="{52219F79-9555-4681-B5FC-41875820F74D}" srcOrd="0" destOrd="0" presId="urn:microsoft.com/office/officeart/2008/layout/LinedList"/>
    <dgm:cxn modelId="{B7E50DD9-9615-466A-8119-26FE5C06B149}" type="presParOf" srcId="{ACE8BA10-CD09-408C-8F17-9945388F2FC7}" destId="{673E4B4D-4D64-4FEC-A940-832D1352643C}" srcOrd="1" destOrd="0" presId="urn:microsoft.com/office/officeart/2008/layout/LinedList"/>
    <dgm:cxn modelId="{9008C57B-BD04-4D69-8744-5B916B1522F3}" type="presParOf" srcId="{BA66CA54-B091-4367-A781-C1D1E4B09D08}" destId="{C0CEEB63-4FCC-423A-8741-CA6623882B41}" srcOrd="8" destOrd="0" presId="urn:microsoft.com/office/officeart/2008/layout/LinedList"/>
    <dgm:cxn modelId="{77981C92-2500-4ABE-8B95-29DB73692464}" type="presParOf" srcId="{BA66CA54-B091-4367-A781-C1D1E4B09D08}" destId="{E76D8F4D-CA91-4D57-AA02-5BBA527657F5}" srcOrd="9" destOrd="0" presId="urn:microsoft.com/office/officeart/2008/layout/LinedList"/>
    <dgm:cxn modelId="{EAE06818-A5EC-49B2-9EAA-1275069B5AE8}" type="presParOf" srcId="{E76D8F4D-CA91-4D57-AA02-5BBA527657F5}" destId="{6BD6656E-9ADF-4A71-845E-48EAC3A6084C}" srcOrd="0" destOrd="0" presId="urn:microsoft.com/office/officeart/2008/layout/LinedList"/>
    <dgm:cxn modelId="{77B2C02D-4C32-4E32-AED4-F66ED42CA75E}" type="presParOf" srcId="{E76D8F4D-CA91-4D57-AA02-5BBA527657F5}" destId="{C3BE4D12-C897-492F-8688-3F2B183ACEE3}" srcOrd="1" destOrd="0" presId="urn:microsoft.com/office/officeart/2008/layout/LinedList"/>
    <dgm:cxn modelId="{5B437921-7ECC-411C-ABED-DA1FFAC678CE}" type="presParOf" srcId="{BA66CA54-B091-4367-A781-C1D1E4B09D08}" destId="{EAEAA2E3-2D21-4B6F-8ACF-D76A6139C181}" srcOrd="10" destOrd="0" presId="urn:microsoft.com/office/officeart/2008/layout/LinedList"/>
    <dgm:cxn modelId="{1FEDFB3A-30AA-4DBD-A036-78D439C3AE18}" type="presParOf" srcId="{BA66CA54-B091-4367-A781-C1D1E4B09D08}" destId="{9EA1625B-24BE-4EEE-912A-2113281FB6DE}" srcOrd="11" destOrd="0" presId="urn:microsoft.com/office/officeart/2008/layout/LinedList"/>
    <dgm:cxn modelId="{5336603B-D333-42C9-B754-525EBD2F2997}" type="presParOf" srcId="{9EA1625B-24BE-4EEE-912A-2113281FB6DE}" destId="{92BE8020-96A5-4A7C-B9B1-992E68ED3D4D}" srcOrd="0" destOrd="0" presId="urn:microsoft.com/office/officeart/2008/layout/LinedList"/>
    <dgm:cxn modelId="{4C9AB153-3CBB-4969-9060-1D5A1320E4D5}" type="presParOf" srcId="{9EA1625B-24BE-4EEE-912A-2113281FB6DE}" destId="{7839D372-984B-402B-9B64-97F75CC66A0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1D326D-F2A3-4DD2-BD47-EB93AA8EE5F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D1D929F-DAD1-49C2-A4C7-583D503650DA}">
      <dgm:prSet phldrT="[Text]" phldr="0"/>
      <dgm:spPr>
        <a:solidFill>
          <a:srgbClr val="14558F"/>
        </a:solidFill>
      </dgm:spPr>
      <dgm:t>
        <a:bodyPr/>
        <a:lstStyle/>
        <a:p>
          <a:r>
            <a:rPr lang="en-US" dirty="0">
              <a:latin typeface="Avenir Next LT Pro" panose="020B0504020202020204" pitchFamily="34" charset="0"/>
            </a:rPr>
            <a:t>Single-sign on</a:t>
          </a:r>
        </a:p>
      </dgm:t>
      <dgm:extLst>
        <a:ext uri="{E40237B7-FDA0-4F09-8148-C483321AD2D9}">
          <dgm14:cNvPr xmlns:dgm14="http://schemas.microsoft.com/office/drawing/2010/diagram" id="0" name="" descr="Single-Sign on&#10;&#10;"/>
        </a:ext>
      </dgm:extLst>
    </dgm:pt>
    <dgm:pt modelId="{53F5CA34-B342-4112-843F-DA9C2632597D}" type="parTrans" cxnId="{AC14468E-ADE7-4A8D-BFCA-7CD8F3D8F1DA}">
      <dgm:prSet/>
      <dgm:spPr/>
      <dgm:t>
        <a:bodyPr/>
        <a:lstStyle/>
        <a:p>
          <a:endParaRPr lang="en-US">
            <a:latin typeface="Avenir Next LT Pro" panose="020B0504020202020204" pitchFamily="34" charset="0"/>
          </a:endParaRPr>
        </a:p>
      </dgm:t>
    </dgm:pt>
    <dgm:pt modelId="{BFF9628F-D479-4251-91B9-539C8C409FB9}" type="sibTrans" cxnId="{AC14468E-ADE7-4A8D-BFCA-7CD8F3D8F1DA}">
      <dgm:prSet/>
      <dgm:spPr/>
      <dgm:t>
        <a:bodyPr/>
        <a:lstStyle/>
        <a:p>
          <a:endParaRPr lang="en-US">
            <a:latin typeface="Avenir Next LT Pro" panose="020B0504020202020204" pitchFamily="34" charset="0"/>
          </a:endParaRPr>
        </a:p>
      </dgm:t>
    </dgm:pt>
    <dgm:pt modelId="{57FB1938-84DC-497F-990A-91E5DE4060F9}">
      <dgm:prSet phldrT="[Text]" phldr="0"/>
      <dgm:spPr>
        <a:solidFill>
          <a:schemeClr val="accent1">
            <a:lumMod val="20000"/>
            <a:lumOff val="80000"/>
            <a:alpha val="90000"/>
          </a:schemeClr>
        </a:solidFill>
      </dgm:spPr>
      <dgm:t>
        <a:bodyPr/>
        <a:lstStyle/>
        <a:p>
          <a:r>
            <a:rPr lang="en-US" dirty="0">
              <a:latin typeface="Avenir Next LT Pro" panose="020B0504020202020204" pitchFamily="34" charset="0"/>
            </a:rPr>
            <a:t>Frontline staff will </a:t>
          </a:r>
          <a:r>
            <a:rPr lang="en-US" b="1" dirty="0">
              <a:latin typeface="Avenir Next LT Pro" panose="020B0504020202020204" pitchFamily="34" charset="0"/>
            </a:rPr>
            <a:t>not</a:t>
          </a:r>
          <a:r>
            <a:rPr lang="en-US" dirty="0">
              <a:latin typeface="Avenir Next LT Pro" panose="020B0504020202020204" pitchFamily="34" charset="0"/>
            </a:rPr>
            <a:t> be required to access Impruvon Health eMAR via the </a:t>
          </a:r>
          <a:r>
            <a:rPr lang="en-US" b="1" dirty="0">
              <a:latin typeface="Avenir Next LT Pro" panose="020B0504020202020204" pitchFamily="34" charset="0"/>
            </a:rPr>
            <a:t>Virtual Gateway (VG) system</a:t>
          </a:r>
          <a:r>
            <a:rPr lang="en-US" dirty="0">
              <a:latin typeface="Avenir Next LT Pro" panose="020B0504020202020204" pitchFamily="34" charset="0"/>
            </a:rPr>
            <a:t>.</a:t>
          </a:r>
        </a:p>
      </dgm:t>
      <dgm:extLst>
        <a:ext uri="{E40237B7-FDA0-4F09-8148-C483321AD2D9}">
          <dgm14:cNvPr xmlns:dgm14="http://schemas.microsoft.com/office/drawing/2010/diagram" id="0" name="" descr="Single-sign on&#10;&#10;Frontline staff will not be required to access Impruvon Health eMAR via the Virtual Gateway (VG) system.&#10;Staff will have a simplified single-sign on to access eMAR.&#10;In the event of sign on issues, Impruvon Health offers 24/7 support. &#10;Only service administrators and MAP agency directors will need to use the VG to access service data securely.&#10;"/>
        </a:ext>
      </dgm:extLst>
    </dgm:pt>
    <dgm:pt modelId="{36566701-A52E-4B4A-92B6-8C63465C7793}" type="parTrans" cxnId="{E123CAEC-D5A1-4E2C-9397-73D6002B0172}">
      <dgm:prSet/>
      <dgm:spPr/>
      <dgm:t>
        <a:bodyPr/>
        <a:lstStyle/>
        <a:p>
          <a:endParaRPr lang="en-US">
            <a:latin typeface="Avenir Next LT Pro" panose="020B0504020202020204" pitchFamily="34" charset="0"/>
          </a:endParaRPr>
        </a:p>
      </dgm:t>
    </dgm:pt>
    <dgm:pt modelId="{C5E8499E-F923-4A6E-A44B-CAA2379435BA}" type="sibTrans" cxnId="{E123CAEC-D5A1-4E2C-9397-73D6002B0172}">
      <dgm:prSet/>
      <dgm:spPr/>
      <dgm:t>
        <a:bodyPr/>
        <a:lstStyle/>
        <a:p>
          <a:endParaRPr lang="en-US">
            <a:latin typeface="Avenir Next LT Pro" panose="020B0504020202020204" pitchFamily="34" charset="0"/>
          </a:endParaRPr>
        </a:p>
      </dgm:t>
    </dgm:pt>
    <dgm:pt modelId="{D493580D-5B6D-4133-BB10-904F820F9805}">
      <dgm:prSet phldrT="[Text]" phldr="0"/>
      <dgm:spPr>
        <a:solidFill>
          <a:schemeClr val="accent1">
            <a:lumMod val="20000"/>
            <a:lumOff val="80000"/>
            <a:alpha val="90000"/>
          </a:schemeClr>
        </a:solidFill>
      </dgm:spPr>
      <dgm:t>
        <a:bodyPr/>
        <a:lstStyle/>
        <a:p>
          <a:r>
            <a:rPr lang="en-US" dirty="0">
              <a:latin typeface="Avenir Next LT Pro" panose="020B0504020202020204" pitchFamily="34" charset="0"/>
            </a:rPr>
            <a:t>Staff will have a </a:t>
          </a:r>
          <a:r>
            <a:rPr lang="en-US" b="1" dirty="0">
              <a:latin typeface="Avenir Next LT Pro" panose="020B0504020202020204" pitchFamily="34" charset="0"/>
            </a:rPr>
            <a:t>simplified single-sign</a:t>
          </a:r>
          <a:r>
            <a:rPr lang="en-US" dirty="0">
              <a:latin typeface="Avenir Next LT Pro" panose="020B0504020202020204" pitchFamily="34" charset="0"/>
            </a:rPr>
            <a:t> on to access eMAR.</a:t>
          </a:r>
        </a:p>
      </dgm:t>
    </dgm:pt>
    <dgm:pt modelId="{599D57B7-1BF4-41E2-9DCF-3534BC22B395}" type="parTrans" cxnId="{12FEF792-7F05-4455-BE4F-A69A692562BA}">
      <dgm:prSet/>
      <dgm:spPr/>
      <dgm:t>
        <a:bodyPr/>
        <a:lstStyle/>
        <a:p>
          <a:endParaRPr lang="en-US">
            <a:latin typeface="Avenir Next LT Pro" panose="020B0504020202020204" pitchFamily="34" charset="0"/>
          </a:endParaRPr>
        </a:p>
      </dgm:t>
    </dgm:pt>
    <dgm:pt modelId="{24B8C147-CB01-442A-9166-FDD599E92A23}" type="sibTrans" cxnId="{12FEF792-7F05-4455-BE4F-A69A692562BA}">
      <dgm:prSet/>
      <dgm:spPr/>
      <dgm:t>
        <a:bodyPr/>
        <a:lstStyle/>
        <a:p>
          <a:endParaRPr lang="en-US">
            <a:latin typeface="Avenir Next LT Pro" panose="020B0504020202020204" pitchFamily="34" charset="0"/>
          </a:endParaRPr>
        </a:p>
      </dgm:t>
    </dgm:pt>
    <dgm:pt modelId="{9625D3C6-8A14-42E4-9FE2-500F7C76E676}">
      <dgm:prSet phldrT="[Text]" phldr="0"/>
      <dgm:spPr>
        <a:solidFill>
          <a:srgbClr val="14558F"/>
        </a:solidFill>
      </dgm:spPr>
      <dgm:t>
        <a:bodyPr/>
        <a:lstStyle/>
        <a:p>
          <a:r>
            <a:rPr lang="en-US">
              <a:latin typeface="Avenir Next LT Pro" panose="020B0504020202020204" pitchFamily="34" charset="0"/>
            </a:rPr>
            <a:t>HCP encounter/order form</a:t>
          </a:r>
        </a:p>
      </dgm:t>
    </dgm:pt>
    <dgm:pt modelId="{1329196C-8130-4B2D-AEBE-F173C9F52E55}" type="parTrans" cxnId="{CF266F38-AC1E-438A-A37A-A2A84E09B4C9}">
      <dgm:prSet/>
      <dgm:spPr/>
      <dgm:t>
        <a:bodyPr/>
        <a:lstStyle/>
        <a:p>
          <a:endParaRPr lang="en-US">
            <a:latin typeface="Avenir Next LT Pro" panose="020B0504020202020204" pitchFamily="34" charset="0"/>
          </a:endParaRPr>
        </a:p>
      </dgm:t>
    </dgm:pt>
    <dgm:pt modelId="{1E0A53A3-CD48-4AE2-9128-E097A5C01F47}" type="sibTrans" cxnId="{CF266F38-AC1E-438A-A37A-A2A84E09B4C9}">
      <dgm:prSet/>
      <dgm:spPr/>
      <dgm:t>
        <a:bodyPr/>
        <a:lstStyle/>
        <a:p>
          <a:endParaRPr lang="en-US">
            <a:latin typeface="Avenir Next LT Pro" panose="020B0504020202020204" pitchFamily="34" charset="0"/>
          </a:endParaRPr>
        </a:p>
      </dgm:t>
    </dgm:pt>
    <dgm:pt modelId="{50178328-CEB5-44ED-A1AB-FAC7EAA9F439}">
      <dgm:prSet phldrT="[Text]" phldr="0"/>
      <dgm:spPr>
        <a:solidFill>
          <a:schemeClr val="accent1">
            <a:lumMod val="20000"/>
            <a:lumOff val="80000"/>
            <a:alpha val="90000"/>
          </a:schemeClr>
        </a:solidFill>
      </dgm:spPr>
      <dgm:t>
        <a:bodyPr/>
        <a:lstStyle/>
        <a:p>
          <a:r>
            <a:rPr lang="en-US" dirty="0">
              <a:latin typeface="Avenir Next LT Pro" panose="020B0504020202020204" pitchFamily="34" charset="0"/>
            </a:rPr>
            <a:t>Following pharmacy integration, the </a:t>
          </a:r>
          <a:r>
            <a:rPr lang="en-US" b="1" dirty="0">
              <a:latin typeface="Avenir Next LT Pro" panose="020B0504020202020204" pitchFamily="34" charset="0"/>
            </a:rPr>
            <a:t>HCP order template</a:t>
          </a:r>
          <a:r>
            <a:rPr lang="en-US" dirty="0">
              <a:latin typeface="Avenir Next LT Pro" panose="020B0504020202020204" pitchFamily="34" charset="0"/>
            </a:rPr>
            <a:t> will </a:t>
          </a:r>
          <a:r>
            <a:rPr lang="en-US" b="1" dirty="0">
              <a:latin typeface="Avenir Next LT Pro" panose="020B0504020202020204" pitchFamily="34" charset="0"/>
            </a:rPr>
            <a:t>prepopulate</a:t>
          </a:r>
          <a:r>
            <a:rPr lang="en-US" dirty="0">
              <a:latin typeface="Avenir Next LT Pro" panose="020B0504020202020204" pitchFamily="34" charset="0"/>
            </a:rPr>
            <a:t> with the current medication list.</a:t>
          </a:r>
        </a:p>
      </dgm:t>
      <dgm:extLst>
        <a:ext uri="{E40237B7-FDA0-4F09-8148-C483321AD2D9}">
          <dgm14:cNvPr xmlns:dgm14="http://schemas.microsoft.com/office/drawing/2010/diagram" id="0" name="" descr="HCP encounter/order form&#10;&#10;Following pharmacy integration, the HCP order template will prepopulate with the current medication list.&#10;But staff will still have the opportunity to customize the encounter form with the specific medications for the HCP visit. &#10;"/>
        </a:ext>
      </dgm:extLst>
    </dgm:pt>
    <dgm:pt modelId="{53FB0E18-E979-41E1-B7FB-0458EAEF4AD2}" type="parTrans" cxnId="{EE7B171D-F3F3-4E25-B9DB-55B6868F9470}">
      <dgm:prSet/>
      <dgm:spPr/>
      <dgm:t>
        <a:bodyPr/>
        <a:lstStyle/>
        <a:p>
          <a:endParaRPr lang="en-US">
            <a:latin typeface="Avenir Next LT Pro" panose="020B0504020202020204" pitchFamily="34" charset="0"/>
          </a:endParaRPr>
        </a:p>
      </dgm:t>
    </dgm:pt>
    <dgm:pt modelId="{819A8ACA-35CD-4289-954B-0AC9106BDAA6}" type="sibTrans" cxnId="{EE7B171D-F3F3-4E25-B9DB-55B6868F9470}">
      <dgm:prSet/>
      <dgm:spPr/>
      <dgm:t>
        <a:bodyPr/>
        <a:lstStyle/>
        <a:p>
          <a:endParaRPr lang="en-US">
            <a:latin typeface="Avenir Next LT Pro" panose="020B0504020202020204" pitchFamily="34" charset="0"/>
          </a:endParaRPr>
        </a:p>
      </dgm:t>
    </dgm:pt>
    <dgm:pt modelId="{8BA1C4E0-694C-4A17-BA32-5F49A0F54608}">
      <dgm:prSet phldrT="[Text]" phldr="0"/>
      <dgm:spPr>
        <a:solidFill>
          <a:schemeClr val="accent1">
            <a:lumMod val="20000"/>
            <a:lumOff val="80000"/>
            <a:alpha val="90000"/>
          </a:schemeClr>
        </a:solidFill>
      </dgm:spPr>
      <dgm:t>
        <a:bodyPr/>
        <a:lstStyle/>
        <a:p>
          <a:r>
            <a:rPr lang="en-US" dirty="0">
              <a:latin typeface="Avenir Next LT Pro" panose="020B0504020202020204" pitchFamily="34" charset="0"/>
            </a:rPr>
            <a:t>But staff will still have the opportunity </a:t>
          </a:r>
          <a:r>
            <a:rPr lang="en-US" b="1" dirty="0">
              <a:latin typeface="Avenir Next LT Pro" panose="020B0504020202020204" pitchFamily="34" charset="0"/>
            </a:rPr>
            <a:t>to customize the encounter form</a:t>
          </a:r>
          <a:r>
            <a:rPr lang="en-US" dirty="0">
              <a:latin typeface="Avenir Next LT Pro" panose="020B0504020202020204" pitchFamily="34" charset="0"/>
            </a:rPr>
            <a:t> with the specific medications for the HCP visit. </a:t>
          </a:r>
        </a:p>
      </dgm:t>
    </dgm:pt>
    <dgm:pt modelId="{5847F608-CE8B-4D82-ABBC-EB9F86063490}" type="parTrans" cxnId="{46D106A0-4FA7-4269-91B6-1DBA2389749D}">
      <dgm:prSet/>
      <dgm:spPr/>
      <dgm:t>
        <a:bodyPr/>
        <a:lstStyle/>
        <a:p>
          <a:endParaRPr lang="en-US">
            <a:latin typeface="Avenir Next LT Pro" panose="020B0504020202020204" pitchFamily="34" charset="0"/>
          </a:endParaRPr>
        </a:p>
      </dgm:t>
    </dgm:pt>
    <dgm:pt modelId="{0F7A8A80-307E-4C27-9C8B-446577922B5E}" type="sibTrans" cxnId="{46D106A0-4FA7-4269-91B6-1DBA2389749D}">
      <dgm:prSet/>
      <dgm:spPr/>
      <dgm:t>
        <a:bodyPr/>
        <a:lstStyle/>
        <a:p>
          <a:endParaRPr lang="en-US">
            <a:latin typeface="Avenir Next LT Pro" panose="020B0504020202020204" pitchFamily="34" charset="0"/>
          </a:endParaRPr>
        </a:p>
      </dgm:t>
    </dgm:pt>
    <dgm:pt modelId="{7CC77E8E-55B6-4043-846D-488D1FC6D00B}">
      <dgm:prSet phldrT="[Text]" phldr="0"/>
      <dgm:spPr>
        <a:solidFill>
          <a:schemeClr val="accent1">
            <a:lumMod val="20000"/>
            <a:lumOff val="80000"/>
            <a:alpha val="90000"/>
          </a:schemeClr>
        </a:solidFill>
      </dgm:spPr>
      <dgm:t>
        <a:bodyPr/>
        <a:lstStyle/>
        <a:p>
          <a:r>
            <a:rPr lang="en-US" dirty="0">
              <a:latin typeface="Avenir Next LT Pro" panose="020B0504020202020204" pitchFamily="34" charset="0"/>
            </a:rPr>
            <a:t>In the event of sign on issues, Impruvon Health offers </a:t>
          </a:r>
          <a:r>
            <a:rPr lang="en-US" b="1" dirty="0">
              <a:latin typeface="Avenir Next LT Pro" panose="020B0504020202020204" pitchFamily="34" charset="0"/>
            </a:rPr>
            <a:t>24/7 support</a:t>
          </a:r>
          <a:r>
            <a:rPr lang="en-US" dirty="0">
              <a:latin typeface="Avenir Next LT Pro" panose="020B0504020202020204" pitchFamily="34" charset="0"/>
            </a:rPr>
            <a:t>. </a:t>
          </a:r>
        </a:p>
      </dgm:t>
    </dgm:pt>
    <dgm:pt modelId="{D37501D5-48DC-4281-9D58-74FB31E7E8DB}" type="parTrans" cxnId="{B1489336-CB0D-466D-8D3D-97E09A7A90A8}">
      <dgm:prSet/>
      <dgm:spPr/>
      <dgm:t>
        <a:bodyPr/>
        <a:lstStyle/>
        <a:p>
          <a:endParaRPr lang="en-US">
            <a:latin typeface="Avenir Next LT Pro" panose="020B0504020202020204" pitchFamily="34" charset="0"/>
          </a:endParaRPr>
        </a:p>
      </dgm:t>
    </dgm:pt>
    <dgm:pt modelId="{987437F7-ED25-45E6-959C-E76670AC8E48}" type="sibTrans" cxnId="{B1489336-CB0D-466D-8D3D-97E09A7A90A8}">
      <dgm:prSet/>
      <dgm:spPr/>
      <dgm:t>
        <a:bodyPr/>
        <a:lstStyle/>
        <a:p>
          <a:endParaRPr lang="en-US">
            <a:latin typeface="Avenir Next LT Pro" panose="020B0504020202020204" pitchFamily="34" charset="0"/>
          </a:endParaRPr>
        </a:p>
      </dgm:t>
    </dgm:pt>
    <dgm:pt modelId="{C2208EC1-CEB1-42C7-9E71-0612429C1E4D}">
      <dgm:prSet phldrT="[Text]" phldr="0"/>
      <dgm:spPr>
        <a:solidFill>
          <a:schemeClr val="accent1">
            <a:lumMod val="20000"/>
            <a:lumOff val="80000"/>
            <a:alpha val="90000"/>
          </a:schemeClr>
        </a:solidFill>
      </dgm:spPr>
      <dgm:t>
        <a:bodyPr/>
        <a:lstStyle/>
        <a:p>
          <a:r>
            <a:rPr lang="en-US" dirty="0">
              <a:latin typeface="Avenir Next LT Pro" panose="020B0504020202020204" pitchFamily="34" charset="0"/>
            </a:rPr>
            <a:t>Only service administrators and MAP agency directors will need to use the VG to access service data securely.</a:t>
          </a:r>
        </a:p>
      </dgm:t>
    </dgm:pt>
    <dgm:pt modelId="{331619CC-0B0B-4FC7-B2D6-442A7B23DF3C}" type="parTrans" cxnId="{B64FB7FC-8D02-4EDC-BF47-FE4C88D47DBB}">
      <dgm:prSet/>
      <dgm:spPr/>
      <dgm:t>
        <a:bodyPr/>
        <a:lstStyle/>
        <a:p>
          <a:endParaRPr lang="en-US"/>
        </a:p>
      </dgm:t>
    </dgm:pt>
    <dgm:pt modelId="{27A4E3AD-CA94-4214-BA7C-682B9346B62F}" type="sibTrans" cxnId="{B64FB7FC-8D02-4EDC-BF47-FE4C88D47DBB}">
      <dgm:prSet/>
      <dgm:spPr/>
      <dgm:t>
        <a:bodyPr/>
        <a:lstStyle/>
        <a:p>
          <a:endParaRPr lang="en-US"/>
        </a:p>
      </dgm:t>
    </dgm:pt>
    <dgm:pt modelId="{C6D8DFFC-EBD1-4867-9A6E-2701D430C0B5}" type="pres">
      <dgm:prSet presAssocID="{3A1D326D-F2A3-4DD2-BD47-EB93AA8EE5F5}" presName="Name0" presStyleCnt="0">
        <dgm:presLayoutVars>
          <dgm:dir/>
          <dgm:animLvl val="lvl"/>
          <dgm:resizeHandles val="exact"/>
        </dgm:presLayoutVars>
      </dgm:prSet>
      <dgm:spPr/>
    </dgm:pt>
    <dgm:pt modelId="{48ADCDB3-E259-4C49-AC09-32C56BEBB078}" type="pres">
      <dgm:prSet presAssocID="{4D1D929F-DAD1-49C2-A4C7-583D503650DA}" presName="linNode" presStyleCnt="0"/>
      <dgm:spPr/>
    </dgm:pt>
    <dgm:pt modelId="{F5677D1C-41FE-4DCA-8D6B-0B6E99DBB0FD}" type="pres">
      <dgm:prSet presAssocID="{4D1D929F-DAD1-49C2-A4C7-583D503650DA}" presName="parentText" presStyleLbl="node1" presStyleIdx="0" presStyleCnt="2">
        <dgm:presLayoutVars>
          <dgm:chMax val="1"/>
          <dgm:bulletEnabled val="1"/>
        </dgm:presLayoutVars>
      </dgm:prSet>
      <dgm:spPr/>
    </dgm:pt>
    <dgm:pt modelId="{90C6BEA0-DEEA-4D66-9CD7-66F335BA6994}" type="pres">
      <dgm:prSet presAssocID="{4D1D929F-DAD1-49C2-A4C7-583D503650DA}" presName="descendantText" presStyleLbl="alignAccFollowNode1" presStyleIdx="0" presStyleCnt="2">
        <dgm:presLayoutVars>
          <dgm:bulletEnabled val="1"/>
        </dgm:presLayoutVars>
      </dgm:prSet>
      <dgm:spPr/>
    </dgm:pt>
    <dgm:pt modelId="{250C9971-80C0-40BB-BF03-214108681C36}" type="pres">
      <dgm:prSet presAssocID="{BFF9628F-D479-4251-91B9-539C8C409FB9}" presName="sp" presStyleCnt="0"/>
      <dgm:spPr/>
    </dgm:pt>
    <dgm:pt modelId="{01E5AE9A-ADE1-4C3D-B9B6-F46FB8224044}" type="pres">
      <dgm:prSet presAssocID="{9625D3C6-8A14-42E4-9FE2-500F7C76E676}" presName="linNode" presStyleCnt="0"/>
      <dgm:spPr/>
    </dgm:pt>
    <dgm:pt modelId="{13E2F65B-5EAF-4B9C-A549-5FE9BE35A8AE}" type="pres">
      <dgm:prSet presAssocID="{9625D3C6-8A14-42E4-9FE2-500F7C76E676}" presName="parentText" presStyleLbl="node1" presStyleIdx="1" presStyleCnt="2">
        <dgm:presLayoutVars>
          <dgm:chMax val="1"/>
          <dgm:bulletEnabled val="1"/>
        </dgm:presLayoutVars>
      </dgm:prSet>
      <dgm:spPr/>
    </dgm:pt>
    <dgm:pt modelId="{873826A6-B0C0-4FC2-8B0A-445006E71229}" type="pres">
      <dgm:prSet presAssocID="{9625D3C6-8A14-42E4-9FE2-500F7C76E676}" presName="descendantText" presStyleLbl="alignAccFollowNode1" presStyleIdx="1" presStyleCnt="2">
        <dgm:presLayoutVars>
          <dgm:bulletEnabled val="1"/>
        </dgm:presLayoutVars>
      </dgm:prSet>
      <dgm:spPr/>
    </dgm:pt>
  </dgm:ptLst>
  <dgm:cxnLst>
    <dgm:cxn modelId="{EE7B171D-F3F3-4E25-B9DB-55B6868F9470}" srcId="{9625D3C6-8A14-42E4-9FE2-500F7C76E676}" destId="{50178328-CEB5-44ED-A1AB-FAC7EAA9F439}" srcOrd="0" destOrd="0" parTransId="{53FB0E18-E979-41E1-B7FB-0458EAEF4AD2}" sibTransId="{819A8ACA-35CD-4289-954B-0AC9106BDAA6}"/>
    <dgm:cxn modelId="{B1489336-CB0D-466D-8D3D-97E09A7A90A8}" srcId="{4D1D929F-DAD1-49C2-A4C7-583D503650DA}" destId="{7CC77E8E-55B6-4043-846D-488D1FC6D00B}" srcOrd="2" destOrd="0" parTransId="{D37501D5-48DC-4281-9D58-74FB31E7E8DB}" sibTransId="{987437F7-ED25-45E6-959C-E76670AC8E48}"/>
    <dgm:cxn modelId="{CF266F38-AC1E-438A-A37A-A2A84E09B4C9}" srcId="{3A1D326D-F2A3-4DD2-BD47-EB93AA8EE5F5}" destId="{9625D3C6-8A14-42E4-9FE2-500F7C76E676}" srcOrd="1" destOrd="0" parTransId="{1329196C-8130-4B2D-AEBE-F173C9F52E55}" sibTransId="{1E0A53A3-CD48-4AE2-9128-E097A5C01F47}"/>
    <dgm:cxn modelId="{D7A4773E-73C2-4B24-9E95-600FE1EC9213}" type="presOf" srcId="{9625D3C6-8A14-42E4-9FE2-500F7C76E676}" destId="{13E2F65B-5EAF-4B9C-A549-5FE9BE35A8AE}" srcOrd="0" destOrd="0" presId="urn:microsoft.com/office/officeart/2005/8/layout/vList5"/>
    <dgm:cxn modelId="{BC03885D-048E-4AD3-9B8D-4879F930B8AF}" type="presOf" srcId="{57FB1938-84DC-497F-990A-91E5DE4060F9}" destId="{90C6BEA0-DEEA-4D66-9CD7-66F335BA6994}" srcOrd="0" destOrd="0" presId="urn:microsoft.com/office/officeart/2005/8/layout/vList5"/>
    <dgm:cxn modelId="{AC14468E-ADE7-4A8D-BFCA-7CD8F3D8F1DA}" srcId="{3A1D326D-F2A3-4DD2-BD47-EB93AA8EE5F5}" destId="{4D1D929F-DAD1-49C2-A4C7-583D503650DA}" srcOrd="0" destOrd="0" parTransId="{53F5CA34-B342-4112-843F-DA9C2632597D}" sibTransId="{BFF9628F-D479-4251-91B9-539C8C409FB9}"/>
    <dgm:cxn modelId="{12FEF792-7F05-4455-BE4F-A69A692562BA}" srcId="{4D1D929F-DAD1-49C2-A4C7-583D503650DA}" destId="{D493580D-5B6D-4133-BB10-904F820F9805}" srcOrd="1" destOrd="0" parTransId="{599D57B7-1BF4-41E2-9DCF-3534BC22B395}" sibTransId="{24B8C147-CB01-442A-9166-FDD599E92A23}"/>
    <dgm:cxn modelId="{C5CF029B-B316-4D26-BE9C-2E9A48DFF9F4}" type="presOf" srcId="{3A1D326D-F2A3-4DD2-BD47-EB93AA8EE5F5}" destId="{C6D8DFFC-EBD1-4867-9A6E-2701D430C0B5}" srcOrd="0" destOrd="0" presId="urn:microsoft.com/office/officeart/2005/8/layout/vList5"/>
    <dgm:cxn modelId="{1B74899E-C3BE-4912-BD59-67113FBA5E75}" type="presOf" srcId="{4D1D929F-DAD1-49C2-A4C7-583D503650DA}" destId="{F5677D1C-41FE-4DCA-8D6B-0B6E99DBB0FD}" srcOrd="0" destOrd="0" presId="urn:microsoft.com/office/officeart/2005/8/layout/vList5"/>
    <dgm:cxn modelId="{46D106A0-4FA7-4269-91B6-1DBA2389749D}" srcId="{9625D3C6-8A14-42E4-9FE2-500F7C76E676}" destId="{8BA1C4E0-694C-4A17-BA32-5F49A0F54608}" srcOrd="1" destOrd="0" parTransId="{5847F608-CE8B-4D82-ABBC-EB9F86063490}" sibTransId="{0F7A8A80-307E-4C27-9C8B-446577922B5E}"/>
    <dgm:cxn modelId="{F6E7A7BD-0240-4D20-9C9B-F7D22B49E2DF}" type="presOf" srcId="{8BA1C4E0-694C-4A17-BA32-5F49A0F54608}" destId="{873826A6-B0C0-4FC2-8B0A-445006E71229}" srcOrd="0" destOrd="1" presId="urn:microsoft.com/office/officeart/2005/8/layout/vList5"/>
    <dgm:cxn modelId="{DC4BE1CD-55F7-482C-B2F5-16C6C8746FCF}" type="presOf" srcId="{50178328-CEB5-44ED-A1AB-FAC7EAA9F439}" destId="{873826A6-B0C0-4FC2-8B0A-445006E71229}" srcOrd="0" destOrd="0" presId="urn:microsoft.com/office/officeart/2005/8/layout/vList5"/>
    <dgm:cxn modelId="{10DAA8D0-07A8-4EB3-8484-8C78D0A8FE6E}" type="presOf" srcId="{D493580D-5B6D-4133-BB10-904F820F9805}" destId="{90C6BEA0-DEEA-4D66-9CD7-66F335BA6994}" srcOrd="0" destOrd="1" presId="urn:microsoft.com/office/officeart/2005/8/layout/vList5"/>
    <dgm:cxn modelId="{9473A6D6-341F-4E40-8FB3-A39114BCAD7F}" type="presOf" srcId="{C2208EC1-CEB1-42C7-9E71-0612429C1E4D}" destId="{90C6BEA0-DEEA-4D66-9CD7-66F335BA6994}" srcOrd="0" destOrd="3" presId="urn:microsoft.com/office/officeart/2005/8/layout/vList5"/>
    <dgm:cxn modelId="{DCE56FDE-FE82-4508-99BF-F6AE38E89134}" type="presOf" srcId="{7CC77E8E-55B6-4043-846D-488D1FC6D00B}" destId="{90C6BEA0-DEEA-4D66-9CD7-66F335BA6994}" srcOrd="0" destOrd="2" presId="urn:microsoft.com/office/officeart/2005/8/layout/vList5"/>
    <dgm:cxn modelId="{E123CAEC-D5A1-4E2C-9397-73D6002B0172}" srcId="{4D1D929F-DAD1-49C2-A4C7-583D503650DA}" destId="{57FB1938-84DC-497F-990A-91E5DE4060F9}" srcOrd="0" destOrd="0" parTransId="{36566701-A52E-4B4A-92B6-8C63465C7793}" sibTransId="{C5E8499E-F923-4A6E-A44B-CAA2379435BA}"/>
    <dgm:cxn modelId="{B64FB7FC-8D02-4EDC-BF47-FE4C88D47DBB}" srcId="{4D1D929F-DAD1-49C2-A4C7-583D503650DA}" destId="{C2208EC1-CEB1-42C7-9E71-0612429C1E4D}" srcOrd="3" destOrd="0" parTransId="{331619CC-0B0B-4FC7-B2D6-442A7B23DF3C}" sibTransId="{27A4E3AD-CA94-4214-BA7C-682B9346B62F}"/>
    <dgm:cxn modelId="{AF132ADA-D4F1-4439-AFDB-EDC77AAB3475}" type="presParOf" srcId="{C6D8DFFC-EBD1-4867-9A6E-2701D430C0B5}" destId="{48ADCDB3-E259-4C49-AC09-32C56BEBB078}" srcOrd="0" destOrd="0" presId="urn:microsoft.com/office/officeart/2005/8/layout/vList5"/>
    <dgm:cxn modelId="{669B9D6D-9459-4EEB-AA02-D199F2FA8AAC}" type="presParOf" srcId="{48ADCDB3-E259-4C49-AC09-32C56BEBB078}" destId="{F5677D1C-41FE-4DCA-8D6B-0B6E99DBB0FD}" srcOrd="0" destOrd="0" presId="urn:microsoft.com/office/officeart/2005/8/layout/vList5"/>
    <dgm:cxn modelId="{70FFBCC7-A9C3-4EE5-8D69-47FF8B446630}" type="presParOf" srcId="{48ADCDB3-E259-4C49-AC09-32C56BEBB078}" destId="{90C6BEA0-DEEA-4D66-9CD7-66F335BA6994}" srcOrd="1" destOrd="0" presId="urn:microsoft.com/office/officeart/2005/8/layout/vList5"/>
    <dgm:cxn modelId="{86D938BF-55DB-489E-AAB7-B032989D9271}" type="presParOf" srcId="{C6D8DFFC-EBD1-4867-9A6E-2701D430C0B5}" destId="{250C9971-80C0-40BB-BF03-214108681C36}" srcOrd="1" destOrd="0" presId="urn:microsoft.com/office/officeart/2005/8/layout/vList5"/>
    <dgm:cxn modelId="{538C0C54-18B1-4EFE-A9AE-47BEDB803136}" type="presParOf" srcId="{C6D8DFFC-EBD1-4867-9A6E-2701D430C0B5}" destId="{01E5AE9A-ADE1-4C3D-B9B6-F46FB8224044}" srcOrd="2" destOrd="0" presId="urn:microsoft.com/office/officeart/2005/8/layout/vList5"/>
    <dgm:cxn modelId="{F300C821-4A84-4B9F-BC22-EE7C48E22DA1}" type="presParOf" srcId="{01E5AE9A-ADE1-4C3D-B9B6-F46FB8224044}" destId="{13E2F65B-5EAF-4B9C-A549-5FE9BE35A8AE}" srcOrd="0" destOrd="0" presId="urn:microsoft.com/office/officeart/2005/8/layout/vList5"/>
    <dgm:cxn modelId="{E8DEEACE-FE1E-4A08-B52B-CD9D391C4BF2}" type="presParOf" srcId="{01E5AE9A-ADE1-4C3D-B9B6-F46FB8224044}" destId="{873826A6-B0C0-4FC2-8B0A-445006E7122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F4B1447-32ED-4F11-B54B-E981B4A4ED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DE1FE76-E261-4118-A15B-25642DF8EC6D}">
      <dgm:prSet phldrT="[Text]"/>
      <dgm:spPr>
        <a:solidFill>
          <a:schemeClr val="accent1">
            <a:lumMod val="50000"/>
          </a:schemeClr>
        </a:solidFill>
      </dgm:spPr>
      <dgm:t>
        <a:bodyPr/>
        <a:lstStyle/>
        <a:p>
          <a:pPr>
            <a:buClr>
              <a:srgbClr val="000000"/>
            </a:buClr>
            <a:buSzPts val="1000"/>
          </a:pPr>
          <a:r>
            <a:rPr lang="en-US" dirty="0">
              <a:latin typeface="Avenir Next LT Pro" panose="020B0504020202020204" pitchFamily="34" charset="0"/>
              <a:cs typeface="Arial"/>
            </a:rPr>
            <a:t>Providers may adopt a </a:t>
          </a:r>
          <a:r>
            <a:rPr lang="en-US" b="1" dirty="0">
              <a:latin typeface="Avenir Next LT Pro" panose="020B0504020202020204" pitchFamily="34" charset="0"/>
              <a:cs typeface="Arial"/>
            </a:rPr>
            <a:t>staggered approach </a:t>
          </a:r>
          <a:r>
            <a:rPr lang="en-US" dirty="0">
              <a:latin typeface="Avenir Next LT Pro" panose="020B0504020202020204" pitchFamily="34" charset="0"/>
              <a:cs typeface="Arial"/>
            </a:rPr>
            <a:t>to onboard their sites, tailored to their needs. </a:t>
          </a:r>
          <a:endParaRPr lang="en-US" dirty="0"/>
        </a:p>
      </dgm:t>
      <dgm:extLst>
        <a:ext uri="{E40237B7-FDA0-4F09-8148-C483321AD2D9}">
          <dgm14:cNvPr xmlns:dgm14="http://schemas.microsoft.com/office/drawing/2010/diagram" id="0" name="" descr="Providers may adopt a staggered approach to onboard their sites, tailored to their needs."/>
        </a:ext>
      </dgm:extLst>
    </dgm:pt>
    <dgm:pt modelId="{EE4D517C-4B66-46E5-AE57-A3D315C10BCF}" type="parTrans" cxnId="{99B3BB07-5EED-442C-A0CC-1927F18D301B}">
      <dgm:prSet/>
      <dgm:spPr/>
      <dgm:t>
        <a:bodyPr/>
        <a:lstStyle/>
        <a:p>
          <a:endParaRPr lang="en-US"/>
        </a:p>
      </dgm:t>
    </dgm:pt>
    <dgm:pt modelId="{F13EAB15-220C-480F-9564-A220EE0BDD85}" type="sibTrans" cxnId="{99B3BB07-5EED-442C-A0CC-1927F18D301B}">
      <dgm:prSet/>
      <dgm:spPr/>
      <dgm:t>
        <a:bodyPr/>
        <a:lstStyle/>
        <a:p>
          <a:endParaRPr lang="en-US"/>
        </a:p>
      </dgm:t>
    </dgm:pt>
    <dgm:pt modelId="{AEBCA90C-EC04-4FAD-AC70-CE31DCCD6EAE}">
      <dgm:prSet phldrT="[Text]"/>
      <dgm:spPr>
        <a:solidFill>
          <a:schemeClr val="accent1">
            <a:lumMod val="50000"/>
          </a:schemeClr>
        </a:solidFill>
      </dgm:spPr>
      <dgm:t>
        <a:bodyPr/>
        <a:lstStyle/>
        <a:p>
          <a:pPr>
            <a:buClr>
              <a:srgbClr val="000000"/>
            </a:buClr>
            <a:buSzPts val="1000"/>
          </a:pPr>
          <a:r>
            <a:rPr lang="en-US" b="1" dirty="0">
              <a:latin typeface="Avenir Next LT Pro" panose="020B0504020202020204" pitchFamily="34" charset="0"/>
              <a:cs typeface="Arial"/>
            </a:rPr>
            <a:t>Onboarding sites in smaller batches </a:t>
          </a:r>
          <a:r>
            <a:rPr lang="en-US" dirty="0">
              <a:latin typeface="Avenir Next LT Pro" panose="020B0504020202020204" pitchFamily="34" charset="0"/>
              <a:cs typeface="Arial"/>
            </a:rPr>
            <a:t>may help providers to address any implementation or training issues in a more practicable way.</a:t>
          </a:r>
          <a:endParaRPr lang="en-US" dirty="0"/>
        </a:p>
      </dgm:t>
    </dgm:pt>
    <dgm:pt modelId="{4AD6A0D0-EB5E-42D2-97E3-8F0A80B7BD84}" type="parTrans" cxnId="{05C33A56-2AF6-49AF-846C-9F26E68C50C9}">
      <dgm:prSet/>
      <dgm:spPr/>
      <dgm:t>
        <a:bodyPr/>
        <a:lstStyle/>
        <a:p>
          <a:endParaRPr lang="en-US"/>
        </a:p>
      </dgm:t>
    </dgm:pt>
    <dgm:pt modelId="{AF9462A1-2F76-495F-ADC9-8934561954AF}" type="sibTrans" cxnId="{05C33A56-2AF6-49AF-846C-9F26E68C50C9}">
      <dgm:prSet/>
      <dgm:spPr/>
      <dgm:t>
        <a:bodyPr/>
        <a:lstStyle/>
        <a:p>
          <a:endParaRPr lang="en-US"/>
        </a:p>
      </dgm:t>
    </dgm:pt>
    <dgm:pt modelId="{21CFC5B3-8A9E-4832-A44F-A48942DD50DD}">
      <dgm:prSet phldrT="[Text]"/>
      <dgm:spPr>
        <a:solidFill>
          <a:schemeClr val="accent1">
            <a:lumMod val="50000"/>
          </a:schemeClr>
        </a:solidFill>
      </dgm:spPr>
      <dgm:t>
        <a:bodyPr/>
        <a:lstStyle/>
        <a:p>
          <a:pPr>
            <a:buClr>
              <a:srgbClr val="000000"/>
            </a:buClr>
            <a:buSzPts val="1000"/>
          </a:pPr>
          <a:r>
            <a:rPr lang="en-US" dirty="0">
              <a:latin typeface="Avenir Next LT Pro"/>
              <a:cs typeface="Arial"/>
            </a:rPr>
            <a:t>If providers have existing contracts with </a:t>
          </a:r>
          <a:r>
            <a:rPr lang="en-US" dirty="0" err="1">
              <a:latin typeface="Avenir Next LT Pro"/>
              <a:cs typeface="Arial"/>
            </a:rPr>
            <a:t>eMARs</a:t>
          </a:r>
          <a:r>
            <a:rPr lang="en-US" dirty="0">
              <a:latin typeface="Avenir Next LT Pro"/>
              <a:cs typeface="Arial"/>
            </a:rPr>
            <a:t>, they may sign up now but </a:t>
          </a:r>
          <a:r>
            <a:rPr lang="en-US" b="1" dirty="0">
              <a:latin typeface="Avenir Next LT Pro"/>
              <a:cs typeface="Arial"/>
            </a:rPr>
            <a:t>delay implementation</a:t>
          </a:r>
          <a:r>
            <a:rPr lang="en-US" dirty="0">
              <a:latin typeface="Avenir Next LT Pro"/>
              <a:cs typeface="Arial"/>
            </a:rPr>
            <a:t> until existing contracts expire. </a:t>
          </a:r>
          <a:endParaRPr lang="en-US" dirty="0">
            <a:latin typeface="Avenir Next LT Pro"/>
          </a:endParaRPr>
        </a:p>
      </dgm:t>
    </dgm:pt>
    <dgm:pt modelId="{CB082088-A6B6-42C7-B77A-7D14B97FDED4}" type="parTrans" cxnId="{CF4F1A26-729D-4904-9D5B-C34E157DC594}">
      <dgm:prSet/>
      <dgm:spPr/>
      <dgm:t>
        <a:bodyPr/>
        <a:lstStyle/>
        <a:p>
          <a:endParaRPr lang="en-US"/>
        </a:p>
      </dgm:t>
    </dgm:pt>
    <dgm:pt modelId="{3FF15A9E-D75B-4485-A3B9-90E78AACD28C}" type="sibTrans" cxnId="{CF4F1A26-729D-4904-9D5B-C34E157DC594}">
      <dgm:prSet/>
      <dgm:spPr/>
      <dgm:t>
        <a:bodyPr/>
        <a:lstStyle/>
        <a:p>
          <a:endParaRPr lang="en-US"/>
        </a:p>
      </dgm:t>
    </dgm:pt>
    <dgm:pt modelId="{0E34393C-4CF3-4E8F-8DBC-F63FEB6FAD1B}">
      <dgm:prSet phldrT="[Text]"/>
      <dgm:spPr>
        <a:solidFill>
          <a:schemeClr val="accent1">
            <a:lumMod val="50000"/>
          </a:schemeClr>
        </a:solidFill>
      </dgm:spPr>
      <dgm:t>
        <a:bodyPr/>
        <a:lstStyle/>
        <a:p>
          <a:pPr>
            <a:buClr>
              <a:srgbClr val="000000"/>
            </a:buClr>
            <a:buSzPts val="1000"/>
          </a:pPr>
          <a:r>
            <a:rPr lang="en-US" dirty="0">
              <a:latin typeface="Avenir Next LT Pro"/>
              <a:cs typeface="Arial"/>
            </a:rPr>
            <a:t>Impruvon’ s dedicated implementation and training team will </a:t>
          </a:r>
          <a:r>
            <a:rPr lang="en-US" b="1" dirty="0">
              <a:latin typeface="Avenir Next LT Pro"/>
              <a:cs typeface="Arial"/>
            </a:rPr>
            <a:t>work with providers individually </a:t>
          </a:r>
          <a:r>
            <a:rPr lang="en-US" dirty="0">
              <a:latin typeface="Avenir Next LT Pro"/>
              <a:cs typeface="Arial"/>
            </a:rPr>
            <a:t>to determine readiness and available resources and agree a suitable approach.</a:t>
          </a:r>
          <a:endParaRPr lang="en-US" dirty="0">
            <a:latin typeface="Avenir Next LT Pro"/>
          </a:endParaRPr>
        </a:p>
      </dgm:t>
    </dgm:pt>
    <dgm:pt modelId="{FB01474D-B218-4148-A7A5-50AE927B8EED}" type="parTrans" cxnId="{A2BD72F6-ABC5-4A14-B8BA-82818617E003}">
      <dgm:prSet/>
      <dgm:spPr/>
      <dgm:t>
        <a:bodyPr/>
        <a:lstStyle/>
        <a:p>
          <a:endParaRPr lang="en-US"/>
        </a:p>
      </dgm:t>
    </dgm:pt>
    <dgm:pt modelId="{4DF09BA1-43C4-4D57-959A-BE2EC625493D}" type="sibTrans" cxnId="{A2BD72F6-ABC5-4A14-B8BA-82818617E003}">
      <dgm:prSet/>
      <dgm:spPr/>
      <dgm:t>
        <a:bodyPr/>
        <a:lstStyle/>
        <a:p>
          <a:endParaRPr lang="en-US"/>
        </a:p>
      </dgm:t>
    </dgm:pt>
    <dgm:pt modelId="{E335EF59-A4D0-41B7-AC83-C84B65228B80}">
      <dgm:prSet phldrT="[Text]"/>
      <dgm:spPr>
        <a:solidFill>
          <a:schemeClr val="accent1">
            <a:lumMod val="50000"/>
          </a:schemeClr>
        </a:solidFill>
      </dgm:spPr>
      <dgm:t>
        <a:bodyPr/>
        <a:lstStyle/>
        <a:p>
          <a:pPr rtl="0">
            <a:buClr>
              <a:srgbClr val="000000"/>
            </a:buClr>
            <a:buSzPts val="1000"/>
          </a:pPr>
          <a:r>
            <a:rPr lang="en-US" dirty="0">
              <a:latin typeface="Avenir Next LT Pro"/>
            </a:rPr>
            <a:t>The </a:t>
          </a:r>
          <a:r>
            <a:rPr lang="en-US" b="1" dirty="0">
              <a:latin typeface="Avenir Next LT Pro"/>
            </a:rPr>
            <a:t>Commonwealth Virtual Gateway </a:t>
          </a:r>
          <a:r>
            <a:rPr lang="en-US" dirty="0">
              <a:latin typeface="Avenir Next LT Pro"/>
            </a:rPr>
            <a:t>can consolidate health and human services programs and information in </a:t>
          </a:r>
          <a:r>
            <a:rPr lang="en-US" b="1" dirty="0">
              <a:latin typeface="Avenir Next LT Pro"/>
            </a:rPr>
            <a:t>a single online site to strengthen data analysis and make data more secure</a:t>
          </a:r>
          <a:r>
            <a:rPr lang="en-US" dirty="0">
              <a:latin typeface="Avenir Next LT Pro"/>
            </a:rPr>
            <a:t>. </a:t>
          </a:r>
        </a:p>
      </dgm:t>
    </dgm:pt>
    <dgm:pt modelId="{D95348AE-F250-4465-94AF-1E89747B3B5B}" type="sibTrans" cxnId="{D81B36F0-0CDF-4228-B215-54FB2C30E5A7}">
      <dgm:prSet/>
      <dgm:spPr/>
      <dgm:t>
        <a:bodyPr/>
        <a:lstStyle/>
        <a:p>
          <a:endParaRPr lang="en-US"/>
        </a:p>
      </dgm:t>
    </dgm:pt>
    <dgm:pt modelId="{964AD524-FC00-4FA3-8E74-E85E7A7B7D1C}" type="parTrans" cxnId="{D81B36F0-0CDF-4228-B215-54FB2C30E5A7}">
      <dgm:prSet/>
      <dgm:spPr/>
      <dgm:t>
        <a:bodyPr/>
        <a:lstStyle/>
        <a:p>
          <a:endParaRPr lang="en-US"/>
        </a:p>
      </dgm:t>
    </dgm:pt>
    <dgm:pt modelId="{0A746B61-E869-45B3-B2B1-21867C85BBDC}" type="pres">
      <dgm:prSet presAssocID="{CF4B1447-32ED-4F11-B54B-E981B4A4ED56}" presName="diagram" presStyleCnt="0">
        <dgm:presLayoutVars>
          <dgm:dir/>
          <dgm:resizeHandles val="exact"/>
        </dgm:presLayoutVars>
      </dgm:prSet>
      <dgm:spPr/>
    </dgm:pt>
    <dgm:pt modelId="{4CC3DAFB-F295-4F8C-B30E-FD5588576F1A}" type="pres">
      <dgm:prSet presAssocID="{1DE1FE76-E261-4118-A15B-25642DF8EC6D}" presName="node" presStyleLbl="node1" presStyleIdx="0" presStyleCnt="5">
        <dgm:presLayoutVars>
          <dgm:bulletEnabled val="1"/>
        </dgm:presLayoutVars>
      </dgm:prSet>
      <dgm:spPr/>
    </dgm:pt>
    <dgm:pt modelId="{34738C7A-213B-4906-976B-F4F1582601D8}" type="pres">
      <dgm:prSet presAssocID="{F13EAB15-220C-480F-9564-A220EE0BDD85}" presName="sibTrans" presStyleCnt="0"/>
      <dgm:spPr/>
    </dgm:pt>
    <dgm:pt modelId="{BF44283D-C825-4D16-9226-6CAC9B2727A6}" type="pres">
      <dgm:prSet presAssocID="{AEBCA90C-EC04-4FAD-AC70-CE31DCCD6EAE}" presName="node" presStyleLbl="node1" presStyleIdx="1" presStyleCnt="5">
        <dgm:presLayoutVars>
          <dgm:bulletEnabled val="1"/>
        </dgm:presLayoutVars>
      </dgm:prSet>
      <dgm:spPr/>
    </dgm:pt>
    <dgm:pt modelId="{F6AFDDB5-7954-4118-9A4B-19B81A1AB459}" type="pres">
      <dgm:prSet presAssocID="{AF9462A1-2F76-495F-ADC9-8934561954AF}" presName="sibTrans" presStyleCnt="0"/>
      <dgm:spPr/>
    </dgm:pt>
    <dgm:pt modelId="{47256ABA-8016-46C7-A9A2-71B86FC3B282}" type="pres">
      <dgm:prSet presAssocID="{21CFC5B3-8A9E-4832-A44F-A48942DD50DD}" presName="node" presStyleLbl="node1" presStyleIdx="2" presStyleCnt="5">
        <dgm:presLayoutVars>
          <dgm:bulletEnabled val="1"/>
        </dgm:presLayoutVars>
      </dgm:prSet>
      <dgm:spPr/>
    </dgm:pt>
    <dgm:pt modelId="{94E5D372-3B10-4ED2-A4B4-8A80D06A51AC}" type="pres">
      <dgm:prSet presAssocID="{3FF15A9E-D75B-4485-A3B9-90E78AACD28C}" presName="sibTrans" presStyleCnt="0"/>
      <dgm:spPr/>
    </dgm:pt>
    <dgm:pt modelId="{410DA0F0-9C5B-4D9B-ABE2-49845E58B8DA}" type="pres">
      <dgm:prSet presAssocID="{E335EF59-A4D0-41B7-AC83-C84B65228B80}" presName="node" presStyleLbl="node1" presStyleIdx="3" presStyleCnt="5">
        <dgm:presLayoutVars>
          <dgm:bulletEnabled val="1"/>
        </dgm:presLayoutVars>
      </dgm:prSet>
      <dgm:spPr/>
    </dgm:pt>
    <dgm:pt modelId="{B5B8A20D-4F73-4343-A164-F83F7BF33013}" type="pres">
      <dgm:prSet presAssocID="{D95348AE-F250-4465-94AF-1E89747B3B5B}" presName="sibTrans" presStyleCnt="0"/>
      <dgm:spPr/>
    </dgm:pt>
    <dgm:pt modelId="{3F87FB00-A962-4D23-B04F-0BC34F03FCCB}" type="pres">
      <dgm:prSet presAssocID="{0E34393C-4CF3-4E8F-8DBC-F63FEB6FAD1B}" presName="node" presStyleLbl="node1" presStyleIdx="4" presStyleCnt="5">
        <dgm:presLayoutVars>
          <dgm:bulletEnabled val="1"/>
        </dgm:presLayoutVars>
      </dgm:prSet>
      <dgm:spPr/>
    </dgm:pt>
  </dgm:ptLst>
  <dgm:cxnLst>
    <dgm:cxn modelId="{99B3BB07-5EED-442C-A0CC-1927F18D301B}" srcId="{CF4B1447-32ED-4F11-B54B-E981B4A4ED56}" destId="{1DE1FE76-E261-4118-A15B-25642DF8EC6D}" srcOrd="0" destOrd="0" parTransId="{EE4D517C-4B66-46E5-AE57-A3D315C10BCF}" sibTransId="{F13EAB15-220C-480F-9564-A220EE0BDD85}"/>
    <dgm:cxn modelId="{CF4F1A26-729D-4904-9D5B-C34E157DC594}" srcId="{CF4B1447-32ED-4F11-B54B-E981B4A4ED56}" destId="{21CFC5B3-8A9E-4832-A44F-A48942DD50DD}" srcOrd="2" destOrd="0" parTransId="{CB082088-A6B6-42C7-B77A-7D14B97FDED4}" sibTransId="{3FF15A9E-D75B-4485-A3B9-90E78AACD28C}"/>
    <dgm:cxn modelId="{70BADC67-3407-4DF3-85D2-3CCAB23358D2}" type="presOf" srcId="{21CFC5B3-8A9E-4832-A44F-A48942DD50DD}" destId="{47256ABA-8016-46C7-A9A2-71B86FC3B282}" srcOrd="0" destOrd="0" presId="urn:microsoft.com/office/officeart/2005/8/layout/default"/>
    <dgm:cxn modelId="{05C33A56-2AF6-49AF-846C-9F26E68C50C9}" srcId="{CF4B1447-32ED-4F11-B54B-E981B4A4ED56}" destId="{AEBCA90C-EC04-4FAD-AC70-CE31DCCD6EAE}" srcOrd="1" destOrd="0" parTransId="{4AD6A0D0-EB5E-42D2-97E3-8F0A80B7BD84}" sibTransId="{AF9462A1-2F76-495F-ADC9-8934561954AF}"/>
    <dgm:cxn modelId="{BC8A5D76-1F0C-4463-BCE1-E530ED280FDD}" type="presOf" srcId="{1DE1FE76-E261-4118-A15B-25642DF8EC6D}" destId="{4CC3DAFB-F295-4F8C-B30E-FD5588576F1A}" srcOrd="0" destOrd="0" presId="urn:microsoft.com/office/officeart/2005/8/layout/default"/>
    <dgm:cxn modelId="{20389798-9462-41A0-8F3F-7154D8D67F54}" type="presOf" srcId="{AEBCA90C-EC04-4FAD-AC70-CE31DCCD6EAE}" destId="{BF44283D-C825-4D16-9226-6CAC9B2727A6}" srcOrd="0" destOrd="0" presId="urn:microsoft.com/office/officeart/2005/8/layout/default"/>
    <dgm:cxn modelId="{A5C6E4CF-DF48-4568-8293-EADDA84943DD}" type="presOf" srcId="{0E34393C-4CF3-4E8F-8DBC-F63FEB6FAD1B}" destId="{3F87FB00-A962-4D23-B04F-0BC34F03FCCB}" srcOrd="0" destOrd="0" presId="urn:microsoft.com/office/officeart/2005/8/layout/default"/>
    <dgm:cxn modelId="{42BEB1D5-2E45-4C8E-A4F9-DC73E7E00933}" type="presOf" srcId="{E335EF59-A4D0-41B7-AC83-C84B65228B80}" destId="{410DA0F0-9C5B-4D9B-ABE2-49845E58B8DA}" srcOrd="0" destOrd="0" presId="urn:microsoft.com/office/officeart/2005/8/layout/default"/>
    <dgm:cxn modelId="{3D874FD8-D1A7-46C1-8AA6-E66081672053}" type="presOf" srcId="{CF4B1447-32ED-4F11-B54B-E981B4A4ED56}" destId="{0A746B61-E869-45B3-B2B1-21867C85BBDC}" srcOrd="0" destOrd="0" presId="urn:microsoft.com/office/officeart/2005/8/layout/default"/>
    <dgm:cxn modelId="{D81B36F0-0CDF-4228-B215-54FB2C30E5A7}" srcId="{CF4B1447-32ED-4F11-B54B-E981B4A4ED56}" destId="{E335EF59-A4D0-41B7-AC83-C84B65228B80}" srcOrd="3" destOrd="0" parTransId="{964AD524-FC00-4FA3-8E74-E85E7A7B7D1C}" sibTransId="{D95348AE-F250-4465-94AF-1E89747B3B5B}"/>
    <dgm:cxn modelId="{A2BD72F6-ABC5-4A14-B8BA-82818617E003}" srcId="{CF4B1447-32ED-4F11-B54B-E981B4A4ED56}" destId="{0E34393C-4CF3-4E8F-8DBC-F63FEB6FAD1B}" srcOrd="4" destOrd="0" parTransId="{FB01474D-B218-4148-A7A5-50AE927B8EED}" sibTransId="{4DF09BA1-43C4-4D57-959A-BE2EC625493D}"/>
    <dgm:cxn modelId="{1D46C783-4329-4DB9-9C8B-EE374226817F}" type="presParOf" srcId="{0A746B61-E869-45B3-B2B1-21867C85BBDC}" destId="{4CC3DAFB-F295-4F8C-B30E-FD5588576F1A}" srcOrd="0" destOrd="0" presId="urn:microsoft.com/office/officeart/2005/8/layout/default"/>
    <dgm:cxn modelId="{AAADB369-C64D-400A-8680-0732E02948A3}" type="presParOf" srcId="{0A746B61-E869-45B3-B2B1-21867C85BBDC}" destId="{34738C7A-213B-4906-976B-F4F1582601D8}" srcOrd="1" destOrd="0" presId="urn:microsoft.com/office/officeart/2005/8/layout/default"/>
    <dgm:cxn modelId="{B8919D0A-69AE-4BC2-98E6-7677CF28D1DF}" type="presParOf" srcId="{0A746B61-E869-45B3-B2B1-21867C85BBDC}" destId="{BF44283D-C825-4D16-9226-6CAC9B2727A6}" srcOrd="2" destOrd="0" presId="urn:microsoft.com/office/officeart/2005/8/layout/default"/>
    <dgm:cxn modelId="{543E659A-3FBE-4DDE-BD6F-513562C8ADB6}" type="presParOf" srcId="{0A746B61-E869-45B3-B2B1-21867C85BBDC}" destId="{F6AFDDB5-7954-4118-9A4B-19B81A1AB459}" srcOrd="3" destOrd="0" presId="urn:microsoft.com/office/officeart/2005/8/layout/default"/>
    <dgm:cxn modelId="{8A3EFC54-1F0A-4D1C-9A0F-FA87E8D7B398}" type="presParOf" srcId="{0A746B61-E869-45B3-B2B1-21867C85BBDC}" destId="{47256ABA-8016-46C7-A9A2-71B86FC3B282}" srcOrd="4" destOrd="0" presId="urn:microsoft.com/office/officeart/2005/8/layout/default"/>
    <dgm:cxn modelId="{BAF062B0-7CF9-4FCF-9D8E-A09BB6750921}" type="presParOf" srcId="{0A746B61-E869-45B3-B2B1-21867C85BBDC}" destId="{94E5D372-3B10-4ED2-A4B4-8A80D06A51AC}" srcOrd="5" destOrd="0" presId="urn:microsoft.com/office/officeart/2005/8/layout/default"/>
    <dgm:cxn modelId="{9257A33D-CEF7-4349-A302-BB11B8A5E098}" type="presParOf" srcId="{0A746B61-E869-45B3-B2B1-21867C85BBDC}" destId="{410DA0F0-9C5B-4D9B-ABE2-49845E58B8DA}" srcOrd="6" destOrd="0" presId="urn:microsoft.com/office/officeart/2005/8/layout/default"/>
    <dgm:cxn modelId="{6ACFFC89-CEFC-4808-8D09-404AC0F20E95}" type="presParOf" srcId="{0A746B61-E869-45B3-B2B1-21867C85BBDC}" destId="{B5B8A20D-4F73-4343-A164-F83F7BF33013}" srcOrd="7" destOrd="0" presId="urn:microsoft.com/office/officeart/2005/8/layout/default"/>
    <dgm:cxn modelId="{40E60044-0077-4E0A-A60A-DA0BB8C3349A}" type="presParOf" srcId="{0A746B61-E869-45B3-B2B1-21867C85BBDC}" destId="{3F87FB00-A962-4D23-B04F-0BC34F03FCCB}"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D692DC0-2C38-42FC-A4FA-6E4B9B1DC41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75A9BCC-E3CD-4088-91B3-9C3F410EE165}">
      <dgm:prSet phldrT="[Text]" phldr="0"/>
      <dgm:spPr>
        <a:solidFill>
          <a:srgbClr val="14558F"/>
        </a:solidFill>
      </dgm:spPr>
      <dgm:t>
        <a:bodyPr/>
        <a:lstStyle/>
        <a:p>
          <a:r>
            <a:rPr lang="en-US" dirty="0">
              <a:latin typeface="Avenir Next LT Pro" panose="020B0504020202020204" pitchFamily="34" charset="0"/>
            </a:rPr>
            <a:t>Staff unable to obtain medication from pharmacy.</a:t>
          </a:r>
        </a:p>
      </dgm:t>
    </dgm:pt>
    <dgm:pt modelId="{2AE5991C-3357-47EA-8F48-6EA2807CB1E6}" type="parTrans" cxnId="{F8E08F7D-08E8-43C8-973B-3F8D7B06A004}">
      <dgm:prSet/>
      <dgm:spPr/>
      <dgm:t>
        <a:bodyPr/>
        <a:lstStyle/>
        <a:p>
          <a:endParaRPr lang="en-US">
            <a:latin typeface="Avenir Next LT Pro" panose="020B0504020202020204" pitchFamily="34" charset="0"/>
          </a:endParaRPr>
        </a:p>
      </dgm:t>
    </dgm:pt>
    <dgm:pt modelId="{F83C3817-875B-41E2-B72A-F08DCC0AE9DD}" type="sibTrans" cxnId="{F8E08F7D-08E8-43C8-973B-3F8D7B06A004}">
      <dgm:prSet/>
      <dgm:spPr/>
      <dgm:t>
        <a:bodyPr/>
        <a:lstStyle/>
        <a:p>
          <a:endParaRPr lang="en-US">
            <a:latin typeface="Avenir Next LT Pro" panose="020B0504020202020204" pitchFamily="34" charset="0"/>
          </a:endParaRPr>
        </a:p>
      </dgm:t>
    </dgm:pt>
    <dgm:pt modelId="{532C28C5-24C4-4021-B294-535BAC7098CC}">
      <dgm:prSet phldrT="[Text]" phldr="0"/>
      <dgm:spPr>
        <a:solidFill>
          <a:srgbClr val="14558F"/>
        </a:solidFill>
      </dgm:spPr>
      <dgm:t>
        <a:bodyPr/>
        <a:lstStyle/>
        <a:p>
          <a:r>
            <a:rPr lang="en-US">
              <a:latin typeface="Avenir Next LT Pro" panose="020B0504020202020204" pitchFamily="34" charset="0"/>
            </a:rPr>
            <a:t>Medication not transcribed correctly on medication sheet.</a:t>
          </a:r>
        </a:p>
      </dgm:t>
    </dgm:pt>
    <dgm:pt modelId="{AE029A84-C73F-428D-8B7C-CC9E368AA475}" type="parTrans" cxnId="{4789E8D1-A5C5-44A1-9731-E07F110F70EE}">
      <dgm:prSet/>
      <dgm:spPr/>
      <dgm:t>
        <a:bodyPr/>
        <a:lstStyle/>
        <a:p>
          <a:endParaRPr lang="en-US">
            <a:latin typeface="Avenir Next LT Pro" panose="020B0504020202020204" pitchFamily="34" charset="0"/>
          </a:endParaRPr>
        </a:p>
      </dgm:t>
    </dgm:pt>
    <dgm:pt modelId="{B2A95A71-531A-42BF-B878-CDF6FD6823AD}" type="sibTrans" cxnId="{4789E8D1-A5C5-44A1-9731-E07F110F70EE}">
      <dgm:prSet/>
      <dgm:spPr/>
      <dgm:t>
        <a:bodyPr/>
        <a:lstStyle/>
        <a:p>
          <a:endParaRPr lang="en-US">
            <a:latin typeface="Avenir Next LT Pro" panose="020B0504020202020204" pitchFamily="34" charset="0"/>
          </a:endParaRPr>
        </a:p>
      </dgm:t>
    </dgm:pt>
    <dgm:pt modelId="{D7AED5D8-81C1-4A3A-B78C-B7A520ADE348}">
      <dgm:prSet phldrT="[Text]" phldr="0"/>
      <dgm:spPr>
        <a:solidFill>
          <a:srgbClr val="14558F"/>
        </a:solidFill>
      </dgm:spPr>
      <dgm:t>
        <a:bodyPr/>
        <a:lstStyle/>
        <a:p>
          <a:r>
            <a:rPr lang="en-US">
              <a:latin typeface="Avenir Next LT Pro" panose="020B0504020202020204" pitchFamily="34" charset="0"/>
            </a:rPr>
            <a:t>MAP staff error.</a:t>
          </a:r>
        </a:p>
      </dgm:t>
    </dgm:pt>
    <dgm:pt modelId="{51200839-245D-436D-8B20-E2B30D54D9E6}" type="parTrans" cxnId="{BF81BBDF-4C65-453B-8E32-FDA8A4A6403E}">
      <dgm:prSet/>
      <dgm:spPr/>
      <dgm:t>
        <a:bodyPr/>
        <a:lstStyle/>
        <a:p>
          <a:endParaRPr lang="en-US">
            <a:latin typeface="Avenir Next LT Pro" panose="020B0504020202020204" pitchFamily="34" charset="0"/>
          </a:endParaRPr>
        </a:p>
      </dgm:t>
    </dgm:pt>
    <dgm:pt modelId="{9857E31E-B65F-4DFC-A8E6-F9CFBF77962C}" type="sibTrans" cxnId="{BF81BBDF-4C65-453B-8E32-FDA8A4A6403E}">
      <dgm:prSet/>
      <dgm:spPr/>
      <dgm:t>
        <a:bodyPr/>
        <a:lstStyle/>
        <a:p>
          <a:endParaRPr lang="en-US">
            <a:latin typeface="Avenir Next LT Pro" panose="020B0504020202020204" pitchFamily="34" charset="0"/>
          </a:endParaRPr>
        </a:p>
      </dgm:t>
    </dgm:pt>
    <dgm:pt modelId="{5A71AA52-0688-4E7C-851B-9FEB05DF4EA9}">
      <dgm:prSet phldrT="[Text]" phldr="0"/>
      <dgm:spPr>
        <a:solidFill>
          <a:srgbClr val="14558F"/>
        </a:solidFill>
      </dgm:spPr>
      <dgm:t>
        <a:bodyPr/>
        <a:lstStyle/>
        <a:p>
          <a:r>
            <a:rPr lang="en-US" dirty="0">
              <a:latin typeface="Avenir Next LT Pro" panose="020B0504020202020204" pitchFamily="34" charset="0"/>
            </a:rPr>
            <a:t>Prior authorization issue.</a:t>
          </a:r>
        </a:p>
      </dgm:t>
    </dgm:pt>
    <dgm:pt modelId="{A9367D75-C107-4A04-8486-3B0D46715368}" type="parTrans" cxnId="{E72A9D5F-1AD0-438B-8758-BE812D99DC07}">
      <dgm:prSet/>
      <dgm:spPr/>
      <dgm:t>
        <a:bodyPr/>
        <a:lstStyle/>
        <a:p>
          <a:endParaRPr lang="en-US">
            <a:latin typeface="Avenir Next LT Pro" panose="020B0504020202020204" pitchFamily="34" charset="0"/>
          </a:endParaRPr>
        </a:p>
      </dgm:t>
    </dgm:pt>
    <dgm:pt modelId="{1A1172AD-D270-4F6A-BAC5-F413491454E4}" type="sibTrans" cxnId="{E72A9D5F-1AD0-438B-8758-BE812D99DC07}">
      <dgm:prSet/>
      <dgm:spPr/>
      <dgm:t>
        <a:bodyPr/>
        <a:lstStyle/>
        <a:p>
          <a:endParaRPr lang="en-US">
            <a:latin typeface="Avenir Next LT Pro" panose="020B0504020202020204" pitchFamily="34" charset="0"/>
          </a:endParaRPr>
        </a:p>
      </dgm:t>
    </dgm:pt>
    <dgm:pt modelId="{F6C9412C-ED0A-435F-AB5F-8BE08B00B675}">
      <dgm:prSet phldrT="[Text]" phldr="0"/>
      <dgm:spPr>
        <a:solidFill>
          <a:srgbClr val="14558F"/>
        </a:solidFill>
      </dgm:spPr>
      <dgm:t>
        <a:bodyPr/>
        <a:lstStyle/>
        <a:p>
          <a:r>
            <a:rPr lang="en-US" dirty="0">
              <a:latin typeface="Avenir Next LT Pro" panose="020B0504020202020204" pitchFamily="34" charset="0"/>
            </a:rPr>
            <a:t>Medication ran out.</a:t>
          </a:r>
        </a:p>
      </dgm:t>
    </dgm:pt>
    <dgm:pt modelId="{7E1933DA-8107-431D-9D7F-8DCC558C3FF4}" type="parTrans" cxnId="{2F6BD19F-9AA8-4343-A419-F87C5BC0C01E}">
      <dgm:prSet/>
      <dgm:spPr/>
      <dgm:t>
        <a:bodyPr/>
        <a:lstStyle/>
        <a:p>
          <a:endParaRPr lang="en-US">
            <a:latin typeface="Avenir Next LT Pro" panose="020B0504020202020204" pitchFamily="34" charset="0"/>
          </a:endParaRPr>
        </a:p>
      </dgm:t>
    </dgm:pt>
    <dgm:pt modelId="{BDC30E93-5D9E-4D73-AD56-B8D0D784A57C}" type="sibTrans" cxnId="{2F6BD19F-9AA8-4343-A419-F87C5BC0C01E}">
      <dgm:prSet/>
      <dgm:spPr/>
      <dgm:t>
        <a:bodyPr/>
        <a:lstStyle/>
        <a:p>
          <a:endParaRPr lang="en-US">
            <a:latin typeface="Avenir Next LT Pro" panose="020B0504020202020204" pitchFamily="34" charset="0"/>
          </a:endParaRPr>
        </a:p>
      </dgm:t>
    </dgm:pt>
    <dgm:pt modelId="{B63FFE8D-F096-4982-864B-51495CD422B1}">
      <dgm:prSet/>
      <dgm:spPr>
        <a:solidFill>
          <a:srgbClr val="14558F"/>
        </a:solidFill>
      </dgm:spPr>
      <dgm:t>
        <a:bodyPr/>
        <a:lstStyle/>
        <a:p>
          <a:r>
            <a:rPr lang="en-US">
              <a:latin typeface="Avenir Next LT Pro" panose="020B0504020202020204" pitchFamily="34" charset="0"/>
            </a:rPr>
            <a:t>Refusal to attend health care provider appointments, resulting in no refill.</a:t>
          </a:r>
        </a:p>
      </dgm:t>
    </dgm:pt>
    <dgm:pt modelId="{ABCAD253-EA6D-4C88-AE29-B8581563EB67}" type="parTrans" cxnId="{F37502DC-72B8-4BAC-B804-D642DC0C44B1}">
      <dgm:prSet/>
      <dgm:spPr/>
      <dgm:t>
        <a:bodyPr/>
        <a:lstStyle/>
        <a:p>
          <a:endParaRPr lang="en-US">
            <a:latin typeface="Avenir Next LT Pro" panose="020B0504020202020204" pitchFamily="34" charset="0"/>
          </a:endParaRPr>
        </a:p>
      </dgm:t>
    </dgm:pt>
    <dgm:pt modelId="{767B0FE2-DB01-4DEB-AD12-99173187046A}" type="sibTrans" cxnId="{F37502DC-72B8-4BAC-B804-D642DC0C44B1}">
      <dgm:prSet/>
      <dgm:spPr/>
      <dgm:t>
        <a:bodyPr/>
        <a:lstStyle/>
        <a:p>
          <a:endParaRPr lang="en-US">
            <a:latin typeface="Avenir Next LT Pro" panose="020B0504020202020204" pitchFamily="34" charset="0"/>
          </a:endParaRPr>
        </a:p>
      </dgm:t>
    </dgm:pt>
    <dgm:pt modelId="{A11A97BB-BCF1-439C-A976-E373781A4611}">
      <dgm:prSet/>
      <dgm:spPr>
        <a:solidFill>
          <a:srgbClr val="14558F"/>
        </a:solidFill>
      </dgm:spPr>
      <dgm:t>
        <a:bodyPr/>
        <a:lstStyle/>
        <a:p>
          <a:r>
            <a:rPr lang="en-US" dirty="0">
              <a:latin typeface="Avenir Next LT Pro" panose="020B0504020202020204" pitchFamily="34" charset="0"/>
            </a:rPr>
            <a:t>No VNA staff present to administer medication.</a:t>
          </a:r>
        </a:p>
      </dgm:t>
    </dgm:pt>
    <dgm:pt modelId="{53E471A2-0E4E-4207-A69A-10DF038E1787}" type="parTrans" cxnId="{EAA6DF79-570F-4CB8-A0BF-EB392E0B1D11}">
      <dgm:prSet/>
      <dgm:spPr/>
      <dgm:t>
        <a:bodyPr/>
        <a:lstStyle/>
        <a:p>
          <a:endParaRPr lang="en-US">
            <a:latin typeface="Avenir Next LT Pro" panose="020B0504020202020204" pitchFamily="34" charset="0"/>
          </a:endParaRPr>
        </a:p>
      </dgm:t>
    </dgm:pt>
    <dgm:pt modelId="{E1A8980B-E8BA-4544-B6C9-9690D023CF1F}" type="sibTrans" cxnId="{EAA6DF79-570F-4CB8-A0BF-EB392E0B1D11}">
      <dgm:prSet/>
      <dgm:spPr/>
      <dgm:t>
        <a:bodyPr/>
        <a:lstStyle/>
        <a:p>
          <a:endParaRPr lang="en-US">
            <a:latin typeface="Avenir Next LT Pro" panose="020B0504020202020204" pitchFamily="34" charset="0"/>
          </a:endParaRPr>
        </a:p>
      </dgm:t>
    </dgm:pt>
    <dgm:pt modelId="{04BB11E1-9259-420F-8F21-9F3328EAD284}">
      <dgm:prSet/>
      <dgm:spPr>
        <a:solidFill>
          <a:srgbClr val="14558F"/>
        </a:solidFill>
      </dgm:spPr>
      <dgm:t>
        <a:bodyPr/>
        <a:lstStyle/>
        <a:p>
          <a:r>
            <a:rPr lang="en-US">
              <a:latin typeface="Avenir Next LT Pro" panose="020B0504020202020204" pitchFamily="34" charset="0"/>
            </a:rPr>
            <a:t>Unclear instructions, no medication administered.</a:t>
          </a:r>
        </a:p>
      </dgm:t>
    </dgm:pt>
    <dgm:pt modelId="{81BF397A-CF83-4821-81CA-DB1EE97137F2}" type="parTrans" cxnId="{71E136A3-C552-4111-AE10-B862779D3F58}">
      <dgm:prSet/>
      <dgm:spPr/>
      <dgm:t>
        <a:bodyPr/>
        <a:lstStyle/>
        <a:p>
          <a:endParaRPr lang="en-US"/>
        </a:p>
      </dgm:t>
    </dgm:pt>
    <dgm:pt modelId="{51B1CF86-99C3-42FA-A3CF-A72CE2770316}" type="sibTrans" cxnId="{71E136A3-C552-4111-AE10-B862779D3F58}">
      <dgm:prSet/>
      <dgm:spPr/>
      <dgm:t>
        <a:bodyPr/>
        <a:lstStyle/>
        <a:p>
          <a:endParaRPr lang="en-US"/>
        </a:p>
      </dgm:t>
    </dgm:pt>
    <dgm:pt modelId="{A422FBCF-1637-4FAA-B1B6-B5C0F1DD5F4A}" type="pres">
      <dgm:prSet presAssocID="{FD692DC0-2C38-42FC-A4FA-6E4B9B1DC416}" presName="diagram" presStyleCnt="0">
        <dgm:presLayoutVars>
          <dgm:dir/>
          <dgm:resizeHandles val="exact"/>
        </dgm:presLayoutVars>
      </dgm:prSet>
      <dgm:spPr/>
    </dgm:pt>
    <dgm:pt modelId="{AF7C44E0-364C-4150-83C4-53B5F4883DB7}" type="pres">
      <dgm:prSet presAssocID="{D7AED5D8-81C1-4A3A-B78C-B7A520ADE348}" presName="node" presStyleLbl="node1" presStyleIdx="0" presStyleCnt="8">
        <dgm:presLayoutVars>
          <dgm:bulletEnabled val="1"/>
        </dgm:presLayoutVars>
      </dgm:prSet>
      <dgm:spPr/>
    </dgm:pt>
    <dgm:pt modelId="{09F8AAE7-8E75-47F3-AC41-CBAA56C7FA55}" type="pres">
      <dgm:prSet presAssocID="{9857E31E-B65F-4DFC-A8E6-F9CFBF77962C}" presName="sibTrans" presStyleCnt="0"/>
      <dgm:spPr/>
    </dgm:pt>
    <dgm:pt modelId="{CC0AEC17-BA85-488B-B471-4FE75544E7ED}" type="pres">
      <dgm:prSet presAssocID="{875A9BCC-E3CD-4088-91B3-9C3F410EE165}" presName="node" presStyleLbl="node1" presStyleIdx="1" presStyleCnt="8">
        <dgm:presLayoutVars>
          <dgm:bulletEnabled val="1"/>
        </dgm:presLayoutVars>
      </dgm:prSet>
      <dgm:spPr/>
    </dgm:pt>
    <dgm:pt modelId="{C0FD1D9E-592D-4DDE-94FF-1230DBD2C498}" type="pres">
      <dgm:prSet presAssocID="{F83C3817-875B-41E2-B72A-F08DCC0AE9DD}" presName="sibTrans" presStyleCnt="0"/>
      <dgm:spPr/>
    </dgm:pt>
    <dgm:pt modelId="{53E78F49-9B74-4B96-AB47-BAE6CBA3743E}" type="pres">
      <dgm:prSet presAssocID="{F6C9412C-ED0A-435F-AB5F-8BE08B00B675}" presName="node" presStyleLbl="node1" presStyleIdx="2" presStyleCnt="8">
        <dgm:presLayoutVars>
          <dgm:bulletEnabled val="1"/>
        </dgm:presLayoutVars>
      </dgm:prSet>
      <dgm:spPr/>
    </dgm:pt>
    <dgm:pt modelId="{D44228ED-D1D9-45E5-AC1B-4279C70068E0}" type="pres">
      <dgm:prSet presAssocID="{BDC30E93-5D9E-4D73-AD56-B8D0D784A57C}" presName="sibTrans" presStyleCnt="0"/>
      <dgm:spPr/>
    </dgm:pt>
    <dgm:pt modelId="{68A5C1D5-0525-4DE0-9A6C-33A3E4063E51}" type="pres">
      <dgm:prSet presAssocID="{532C28C5-24C4-4021-B294-535BAC7098CC}" presName="node" presStyleLbl="node1" presStyleIdx="3" presStyleCnt="8">
        <dgm:presLayoutVars>
          <dgm:bulletEnabled val="1"/>
        </dgm:presLayoutVars>
      </dgm:prSet>
      <dgm:spPr/>
    </dgm:pt>
    <dgm:pt modelId="{D6124F4F-5B8C-4189-89C3-382D5B0571BE}" type="pres">
      <dgm:prSet presAssocID="{B2A95A71-531A-42BF-B878-CDF6FD6823AD}" presName="sibTrans" presStyleCnt="0"/>
      <dgm:spPr/>
    </dgm:pt>
    <dgm:pt modelId="{8D42DB06-5F11-4859-A470-F7FF99E763CD}" type="pres">
      <dgm:prSet presAssocID="{5A71AA52-0688-4E7C-851B-9FEB05DF4EA9}" presName="node" presStyleLbl="node1" presStyleIdx="4" presStyleCnt="8">
        <dgm:presLayoutVars>
          <dgm:bulletEnabled val="1"/>
        </dgm:presLayoutVars>
      </dgm:prSet>
      <dgm:spPr/>
    </dgm:pt>
    <dgm:pt modelId="{198C9FBA-B945-4F69-9FCB-4604EEE00EDB}" type="pres">
      <dgm:prSet presAssocID="{1A1172AD-D270-4F6A-BAC5-F413491454E4}" presName="sibTrans" presStyleCnt="0"/>
      <dgm:spPr/>
    </dgm:pt>
    <dgm:pt modelId="{F36637D1-FBAE-444F-93EB-E7E7B16B19FE}" type="pres">
      <dgm:prSet presAssocID="{A11A97BB-BCF1-439C-A976-E373781A4611}" presName="node" presStyleLbl="node1" presStyleIdx="5" presStyleCnt="8">
        <dgm:presLayoutVars>
          <dgm:bulletEnabled val="1"/>
        </dgm:presLayoutVars>
      </dgm:prSet>
      <dgm:spPr/>
    </dgm:pt>
    <dgm:pt modelId="{294C5F7A-AB52-4C12-85C8-4E657CC9D79B}" type="pres">
      <dgm:prSet presAssocID="{E1A8980B-E8BA-4544-B6C9-9690D023CF1F}" presName="sibTrans" presStyleCnt="0"/>
      <dgm:spPr/>
    </dgm:pt>
    <dgm:pt modelId="{EEBF6398-E15F-4A22-93B9-5D0DA9A488B6}" type="pres">
      <dgm:prSet presAssocID="{B63FFE8D-F096-4982-864B-51495CD422B1}" presName="node" presStyleLbl="node1" presStyleIdx="6" presStyleCnt="8">
        <dgm:presLayoutVars>
          <dgm:bulletEnabled val="1"/>
        </dgm:presLayoutVars>
      </dgm:prSet>
      <dgm:spPr/>
    </dgm:pt>
    <dgm:pt modelId="{1E0A63AE-0824-41D4-942B-8B3B45F706A8}" type="pres">
      <dgm:prSet presAssocID="{767B0FE2-DB01-4DEB-AD12-99173187046A}" presName="sibTrans" presStyleCnt="0"/>
      <dgm:spPr/>
    </dgm:pt>
    <dgm:pt modelId="{CD4CB92D-23D4-436C-A370-35012D42DF6C}" type="pres">
      <dgm:prSet presAssocID="{04BB11E1-9259-420F-8F21-9F3328EAD284}" presName="node" presStyleLbl="node1" presStyleIdx="7" presStyleCnt="8">
        <dgm:presLayoutVars>
          <dgm:bulletEnabled val="1"/>
        </dgm:presLayoutVars>
      </dgm:prSet>
      <dgm:spPr/>
    </dgm:pt>
  </dgm:ptLst>
  <dgm:cxnLst>
    <dgm:cxn modelId="{E72A9D5F-1AD0-438B-8758-BE812D99DC07}" srcId="{FD692DC0-2C38-42FC-A4FA-6E4B9B1DC416}" destId="{5A71AA52-0688-4E7C-851B-9FEB05DF4EA9}" srcOrd="4" destOrd="0" parTransId="{A9367D75-C107-4A04-8486-3B0D46715368}" sibTransId="{1A1172AD-D270-4F6A-BAC5-F413491454E4}"/>
    <dgm:cxn modelId="{CECD1B52-6DD2-48A8-B518-052C5BE143B5}" type="presOf" srcId="{F6C9412C-ED0A-435F-AB5F-8BE08B00B675}" destId="{53E78F49-9B74-4B96-AB47-BAE6CBA3743E}" srcOrd="0" destOrd="0" presId="urn:microsoft.com/office/officeart/2005/8/layout/default"/>
    <dgm:cxn modelId="{EAA6DF79-570F-4CB8-A0BF-EB392E0B1D11}" srcId="{FD692DC0-2C38-42FC-A4FA-6E4B9B1DC416}" destId="{A11A97BB-BCF1-439C-A976-E373781A4611}" srcOrd="5" destOrd="0" parTransId="{53E471A2-0E4E-4207-A69A-10DF038E1787}" sibTransId="{E1A8980B-E8BA-4544-B6C9-9690D023CF1F}"/>
    <dgm:cxn modelId="{ABED9E5A-B975-4DAA-8703-C08E23671A32}" type="presOf" srcId="{875A9BCC-E3CD-4088-91B3-9C3F410EE165}" destId="{CC0AEC17-BA85-488B-B471-4FE75544E7ED}" srcOrd="0" destOrd="0" presId="urn:microsoft.com/office/officeart/2005/8/layout/default"/>
    <dgm:cxn modelId="{F8E08F7D-08E8-43C8-973B-3F8D7B06A004}" srcId="{FD692DC0-2C38-42FC-A4FA-6E4B9B1DC416}" destId="{875A9BCC-E3CD-4088-91B3-9C3F410EE165}" srcOrd="1" destOrd="0" parTransId="{2AE5991C-3357-47EA-8F48-6EA2807CB1E6}" sibTransId="{F83C3817-875B-41E2-B72A-F08DCC0AE9DD}"/>
    <dgm:cxn modelId="{C3068D92-AE49-4192-BB51-38F506C2F612}" type="presOf" srcId="{5A71AA52-0688-4E7C-851B-9FEB05DF4EA9}" destId="{8D42DB06-5F11-4859-A470-F7FF99E763CD}" srcOrd="0" destOrd="0" presId="urn:microsoft.com/office/officeart/2005/8/layout/default"/>
    <dgm:cxn modelId="{87770797-475A-4B57-B2DE-9D3A0DD47D77}" type="presOf" srcId="{A11A97BB-BCF1-439C-A976-E373781A4611}" destId="{F36637D1-FBAE-444F-93EB-E7E7B16B19FE}" srcOrd="0" destOrd="0" presId="urn:microsoft.com/office/officeart/2005/8/layout/default"/>
    <dgm:cxn modelId="{2F6BD19F-9AA8-4343-A419-F87C5BC0C01E}" srcId="{FD692DC0-2C38-42FC-A4FA-6E4B9B1DC416}" destId="{F6C9412C-ED0A-435F-AB5F-8BE08B00B675}" srcOrd="2" destOrd="0" parTransId="{7E1933DA-8107-431D-9D7F-8DCC558C3FF4}" sibTransId="{BDC30E93-5D9E-4D73-AD56-B8D0D784A57C}"/>
    <dgm:cxn modelId="{71E136A3-C552-4111-AE10-B862779D3F58}" srcId="{FD692DC0-2C38-42FC-A4FA-6E4B9B1DC416}" destId="{04BB11E1-9259-420F-8F21-9F3328EAD284}" srcOrd="7" destOrd="0" parTransId="{81BF397A-CF83-4821-81CA-DB1EE97137F2}" sibTransId="{51B1CF86-99C3-42FA-A3CF-A72CE2770316}"/>
    <dgm:cxn modelId="{CEB346A5-DBA1-4B62-A849-0437807847AA}" type="presOf" srcId="{D7AED5D8-81C1-4A3A-B78C-B7A520ADE348}" destId="{AF7C44E0-364C-4150-83C4-53B5F4883DB7}" srcOrd="0" destOrd="0" presId="urn:microsoft.com/office/officeart/2005/8/layout/default"/>
    <dgm:cxn modelId="{39967DA9-8BA8-4304-B950-AE828737C306}" type="presOf" srcId="{FD692DC0-2C38-42FC-A4FA-6E4B9B1DC416}" destId="{A422FBCF-1637-4FAA-B1B6-B5C0F1DD5F4A}" srcOrd="0" destOrd="0" presId="urn:microsoft.com/office/officeart/2005/8/layout/default"/>
    <dgm:cxn modelId="{64AD99AC-8318-4344-9755-5FEBDF811937}" type="presOf" srcId="{B63FFE8D-F096-4982-864B-51495CD422B1}" destId="{EEBF6398-E15F-4A22-93B9-5D0DA9A488B6}" srcOrd="0" destOrd="0" presId="urn:microsoft.com/office/officeart/2005/8/layout/default"/>
    <dgm:cxn modelId="{7E34BDB5-8392-46C8-872C-40FACD2D6EF3}" type="presOf" srcId="{04BB11E1-9259-420F-8F21-9F3328EAD284}" destId="{CD4CB92D-23D4-436C-A370-35012D42DF6C}" srcOrd="0" destOrd="0" presId="urn:microsoft.com/office/officeart/2005/8/layout/default"/>
    <dgm:cxn modelId="{4789E8D1-A5C5-44A1-9731-E07F110F70EE}" srcId="{FD692DC0-2C38-42FC-A4FA-6E4B9B1DC416}" destId="{532C28C5-24C4-4021-B294-535BAC7098CC}" srcOrd="3" destOrd="0" parTransId="{AE029A84-C73F-428D-8B7C-CC9E368AA475}" sibTransId="{B2A95A71-531A-42BF-B878-CDF6FD6823AD}"/>
    <dgm:cxn modelId="{F37502DC-72B8-4BAC-B804-D642DC0C44B1}" srcId="{FD692DC0-2C38-42FC-A4FA-6E4B9B1DC416}" destId="{B63FFE8D-F096-4982-864B-51495CD422B1}" srcOrd="6" destOrd="0" parTransId="{ABCAD253-EA6D-4C88-AE29-B8581563EB67}" sibTransId="{767B0FE2-DB01-4DEB-AD12-99173187046A}"/>
    <dgm:cxn modelId="{BF81BBDF-4C65-453B-8E32-FDA8A4A6403E}" srcId="{FD692DC0-2C38-42FC-A4FA-6E4B9B1DC416}" destId="{D7AED5D8-81C1-4A3A-B78C-B7A520ADE348}" srcOrd="0" destOrd="0" parTransId="{51200839-245D-436D-8B20-E2B30D54D9E6}" sibTransId="{9857E31E-B65F-4DFC-A8E6-F9CFBF77962C}"/>
    <dgm:cxn modelId="{743197E4-2B1B-4EE8-BC89-2277D8BCBAEE}" type="presOf" srcId="{532C28C5-24C4-4021-B294-535BAC7098CC}" destId="{68A5C1D5-0525-4DE0-9A6C-33A3E4063E51}" srcOrd="0" destOrd="0" presId="urn:microsoft.com/office/officeart/2005/8/layout/default"/>
    <dgm:cxn modelId="{78CC8A88-25D1-4D0D-838F-DB23679E332F}" type="presParOf" srcId="{A422FBCF-1637-4FAA-B1B6-B5C0F1DD5F4A}" destId="{AF7C44E0-364C-4150-83C4-53B5F4883DB7}" srcOrd="0" destOrd="0" presId="urn:microsoft.com/office/officeart/2005/8/layout/default"/>
    <dgm:cxn modelId="{89A8312F-BF81-4D42-ADCC-41623BD88606}" type="presParOf" srcId="{A422FBCF-1637-4FAA-B1B6-B5C0F1DD5F4A}" destId="{09F8AAE7-8E75-47F3-AC41-CBAA56C7FA55}" srcOrd="1" destOrd="0" presId="urn:microsoft.com/office/officeart/2005/8/layout/default"/>
    <dgm:cxn modelId="{EBD7E44B-F6B6-4FF8-A861-33FAF55143A6}" type="presParOf" srcId="{A422FBCF-1637-4FAA-B1B6-B5C0F1DD5F4A}" destId="{CC0AEC17-BA85-488B-B471-4FE75544E7ED}" srcOrd="2" destOrd="0" presId="urn:microsoft.com/office/officeart/2005/8/layout/default"/>
    <dgm:cxn modelId="{518FF34D-8280-4D2E-A3AB-27578991A3DB}" type="presParOf" srcId="{A422FBCF-1637-4FAA-B1B6-B5C0F1DD5F4A}" destId="{C0FD1D9E-592D-4DDE-94FF-1230DBD2C498}" srcOrd="3" destOrd="0" presId="urn:microsoft.com/office/officeart/2005/8/layout/default"/>
    <dgm:cxn modelId="{74347F20-A1FE-49C3-AEFC-35FAE2081AE4}" type="presParOf" srcId="{A422FBCF-1637-4FAA-B1B6-B5C0F1DD5F4A}" destId="{53E78F49-9B74-4B96-AB47-BAE6CBA3743E}" srcOrd="4" destOrd="0" presId="urn:microsoft.com/office/officeart/2005/8/layout/default"/>
    <dgm:cxn modelId="{985C4E2D-C77E-457F-B62C-8A158CAFA2C8}" type="presParOf" srcId="{A422FBCF-1637-4FAA-B1B6-B5C0F1DD5F4A}" destId="{D44228ED-D1D9-45E5-AC1B-4279C70068E0}" srcOrd="5" destOrd="0" presId="urn:microsoft.com/office/officeart/2005/8/layout/default"/>
    <dgm:cxn modelId="{4812785C-3ED5-4AD7-8307-F1E3920081EC}" type="presParOf" srcId="{A422FBCF-1637-4FAA-B1B6-B5C0F1DD5F4A}" destId="{68A5C1D5-0525-4DE0-9A6C-33A3E4063E51}" srcOrd="6" destOrd="0" presId="urn:microsoft.com/office/officeart/2005/8/layout/default"/>
    <dgm:cxn modelId="{3A551E72-D2EC-4628-8A70-86973FDFD5F6}" type="presParOf" srcId="{A422FBCF-1637-4FAA-B1B6-B5C0F1DD5F4A}" destId="{D6124F4F-5B8C-4189-89C3-382D5B0571BE}" srcOrd="7" destOrd="0" presId="urn:microsoft.com/office/officeart/2005/8/layout/default"/>
    <dgm:cxn modelId="{0DFBB2B5-2FC1-472B-AB60-C6F6E33498B0}" type="presParOf" srcId="{A422FBCF-1637-4FAA-B1B6-B5C0F1DD5F4A}" destId="{8D42DB06-5F11-4859-A470-F7FF99E763CD}" srcOrd="8" destOrd="0" presId="urn:microsoft.com/office/officeart/2005/8/layout/default"/>
    <dgm:cxn modelId="{DE8288AF-CBF3-42BB-9BEC-2961511BDBFC}" type="presParOf" srcId="{A422FBCF-1637-4FAA-B1B6-B5C0F1DD5F4A}" destId="{198C9FBA-B945-4F69-9FCB-4604EEE00EDB}" srcOrd="9" destOrd="0" presId="urn:microsoft.com/office/officeart/2005/8/layout/default"/>
    <dgm:cxn modelId="{5615DA1D-C8C5-42B8-A17B-40DFAE77024F}" type="presParOf" srcId="{A422FBCF-1637-4FAA-B1B6-B5C0F1DD5F4A}" destId="{F36637D1-FBAE-444F-93EB-E7E7B16B19FE}" srcOrd="10" destOrd="0" presId="urn:microsoft.com/office/officeart/2005/8/layout/default"/>
    <dgm:cxn modelId="{3C420571-36A7-4E29-925C-07EF322D8FBA}" type="presParOf" srcId="{A422FBCF-1637-4FAA-B1B6-B5C0F1DD5F4A}" destId="{294C5F7A-AB52-4C12-85C8-4E657CC9D79B}" srcOrd="11" destOrd="0" presId="urn:microsoft.com/office/officeart/2005/8/layout/default"/>
    <dgm:cxn modelId="{6062C6C2-3B83-46B4-BFDF-CD803CA5FC27}" type="presParOf" srcId="{A422FBCF-1637-4FAA-B1B6-B5C0F1DD5F4A}" destId="{EEBF6398-E15F-4A22-93B9-5D0DA9A488B6}" srcOrd="12" destOrd="0" presId="urn:microsoft.com/office/officeart/2005/8/layout/default"/>
    <dgm:cxn modelId="{A1FFD01E-E2C7-49DC-B211-E6DBD83A3991}" type="presParOf" srcId="{A422FBCF-1637-4FAA-B1B6-B5C0F1DD5F4A}" destId="{1E0A63AE-0824-41D4-942B-8B3B45F706A8}" srcOrd="13" destOrd="0" presId="urn:microsoft.com/office/officeart/2005/8/layout/default"/>
    <dgm:cxn modelId="{BD59A458-743E-4138-99BD-B82FE4AA3212}" type="presParOf" srcId="{A422FBCF-1637-4FAA-B1B6-B5C0F1DD5F4A}" destId="{CD4CB92D-23D4-436C-A370-35012D42DF6C}" srcOrd="14"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1CB0EC9D-9C43-4567-BB83-6F4C690C170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A342A0C-6AFD-40C0-A6F9-7AD92F7CE52D}">
      <dgm:prSet/>
      <dgm:spPr/>
      <dgm:t>
        <a:bodyPr/>
        <a:lstStyle/>
        <a:p>
          <a:r>
            <a:rPr lang="en-US" b="1" i="0" baseline="0" dirty="0">
              <a:latin typeface="Avenir Next LT Pro" panose="020B0504020202020204" pitchFamily="34" charset="0"/>
            </a:rPr>
            <a:t>Medication Occurrence: </a:t>
          </a:r>
          <a:r>
            <a:rPr lang="en-US" i="0" baseline="0" dirty="0">
              <a:latin typeface="Avenir Next LT Pro" panose="020B0504020202020204" pitchFamily="34" charset="0"/>
            </a:rPr>
            <a:t>how to determine if a medication occurrence has taken place</a:t>
          </a:r>
          <a:endParaRPr lang="en-US" dirty="0">
            <a:latin typeface="Avenir Next LT Pro" panose="020B0504020202020204" pitchFamily="34" charset="0"/>
          </a:endParaRPr>
        </a:p>
      </dgm:t>
      <dgm:extLst>
        <a:ext uri="{E40237B7-FDA0-4F09-8148-C483321AD2D9}">
          <dgm14:cNvPr xmlns:dgm14="http://schemas.microsoft.com/office/drawing/2010/diagram" id="0" name="" descr="Medication Occurrence: how to determine if a medication occurrence has taken place&#10;"/>
        </a:ext>
      </dgm:extLst>
    </dgm:pt>
    <dgm:pt modelId="{7FFF86C8-84D8-4BE6-AD9B-8BBEBB402DEB}" type="parTrans" cxnId="{8EF94D7A-F6A1-4DF7-879F-060F9F9DF7A5}">
      <dgm:prSet/>
      <dgm:spPr/>
      <dgm:t>
        <a:bodyPr/>
        <a:lstStyle/>
        <a:p>
          <a:endParaRPr lang="en-US">
            <a:latin typeface="Avenir Next LT Pro" panose="020B0504020202020204" pitchFamily="34" charset="0"/>
          </a:endParaRPr>
        </a:p>
      </dgm:t>
    </dgm:pt>
    <dgm:pt modelId="{642CF210-4B40-4C26-BAA6-8D6C4624D2ED}" type="sibTrans" cxnId="{8EF94D7A-F6A1-4DF7-879F-060F9F9DF7A5}">
      <dgm:prSet/>
      <dgm:spPr/>
      <dgm:t>
        <a:bodyPr/>
        <a:lstStyle/>
        <a:p>
          <a:endParaRPr lang="en-US">
            <a:latin typeface="Avenir Next LT Pro" panose="020B0504020202020204" pitchFamily="34" charset="0"/>
          </a:endParaRPr>
        </a:p>
      </dgm:t>
    </dgm:pt>
    <dgm:pt modelId="{4915F809-0B60-4382-A9FB-DD2876A83CEE}">
      <dgm:prSet/>
      <dgm:spPr/>
      <dgm:t>
        <a:bodyPr/>
        <a:lstStyle/>
        <a:p>
          <a:r>
            <a:rPr lang="en-US" b="1" dirty="0">
              <a:latin typeface="Avenir Next LT Pro" panose="020B0504020202020204" pitchFamily="34" charset="0"/>
            </a:rPr>
            <a:t>MAP Consultant</a:t>
          </a:r>
          <a:r>
            <a:rPr lang="en-US" dirty="0">
              <a:latin typeface="Avenir Next LT Pro" panose="020B0504020202020204" pitchFamily="34" charset="0"/>
            </a:rPr>
            <a:t> explains the role of the MAP Consultant and details examples of when MAP certified staff should contact a MAP Consultant</a:t>
          </a:r>
        </a:p>
      </dgm:t>
    </dgm:pt>
    <dgm:pt modelId="{DAED53F5-B40D-4F6C-A37E-0FAE1A17AF07}" type="parTrans" cxnId="{E9DDD628-8021-4CFC-86F4-BF58F76314E3}">
      <dgm:prSet/>
      <dgm:spPr/>
      <dgm:t>
        <a:bodyPr/>
        <a:lstStyle/>
        <a:p>
          <a:endParaRPr lang="en-US">
            <a:latin typeface="Avenir Next LT Pro" panose="020B0504020202020204" pitchFamily="34" charset="0"/>
          </a:endParaRPr>
        </a:p>
      </dgm:t>
    </dgm:pt>
    <dgm:pt modelId="{01B6B110-18FF-4377-BF4F-973317BA827D}" type="sibTrans" cxnId="{E9DDD628-8021-4CFC-86F4-BF58F76314E3}">
      <dgm:prSet/>
      <dgm:spPr/>
      <dgm:t>
        <a:bodyPr/>
        <a:lstStyle/>
        <a:p>
          <a:endParaRPr lang="en-US">
            <a:latin typeface="Avenir Next LT Pro" panose="020B0504020202020204" pitchFamily="34" charset="0"/>
          </a:endParaRPr>
        </a:p>
      </dgm:t>
    </dgm:pt>
    <dgm:pt modelId="{834F68E8-FD5D-42DF-9F82-73114813DC28}">
      <dgm:prSet/>
      <dgm:spPr/>
      <dgm:t>
        <a:bodyPr/>
        <a:lstStyle/>
        <a:p>
          <a:r>
            <a:rPr lang="en-US" b="1" i="0" baseline="0" dirty="0">
              <a:latin typeface="Avenir Next LT Pro" panose="020B0504020202020204" pitchFamily="34" charset="0"/>
            </a:rPr>
            <a:t>Supervised Medication Pass: </a:t>
          </a:r>
          <a:r>
            <a:rPr lang="en-US" i="0" baseline="0" dirty="0">
              <a:latin typeface="Avenir Next LT Pro" panose="020B0504020202020204" pitchFamily="34" charset="0"/>
            </a:rPr>
            <a:t>1:1 supervision practice until supervisor is satisfied of correct practice</a:t>
          </a:r>
          <a:endParaRPr lang="en-US" dirty="0">
            <a:latin typeface="Avenir Next LT Pro" panose="020B0504020202020204" pitchFamily="34" charset="0"/>
          </a:endParaRPr>
        </a:p>
      </dgm:t>
    </dgm:pt>
    <dgm:pt modelId="{C66F3DB4-22F8-47BE-962A-A37B6581D71A}" type="parTrans" cxnId="{374311F7-63BA-43DC-BA8D-989445F76217}">
      <dgm:prSet/>
      <dgm:spPr/>
      <dgm:t>
        <a:bodyPr/>
        <a:lstStyle/>
        <a:p>
          <a:endParaRPr lang="en-US">
            <a:latin typeface="Avenir Next LT Pro" panose="020B0504020202020204" pitchFamily="34" charset="0"/>
          </a:endParaRPr>
        </a:p>
      </dgm:t>
    </dgm:pt>
    <dgm:pt modelId="{3622AA5E-A9AA-457F-8586-3CFB577682B1}" type="sibTrans" cxnId="{374311F7-63BA-43DC-BA8D-989445F76217}">
      <dgm:prSet/>
      <dgm:spPr/>
      <dgm:t>
        <a:bodyPr/>
        <a:lstStyle/>
        <a:p>
          <a:endParaRPr lang="en-US">
            <a:latin typeface="Avenir Next LT Pro" panose="020B0504020202020204" pitchFamily="34" charset="0"/>
          </a:endParaRPr>
        </a:p>
      </dgm:t>
    </dgm:pt>
    <dgm:pt modelId="{6D1D2B61-FBC2-4EF2-820F-8ABD611F8998}">
      <dgm:prSet/>
      <dgm:spPr/>
      <dgm:t>
        <a:bodyPr/>
        <a:lstStyle/>
        <a:p>
          <a:r>
            <a:rPr lang="en-US" b="1" dirty="0">
              <a:latin typeface="Avenir Next LT Pro" panose="020B0504020202020204" pitchFamily="34" charset="0"/>
            </a:rPr>
            <a:t>Mindfulness: </a:t>
          </a:r>
          <a:r>
            <a:rPr lang="en-US" dirty="0">
              <a:latin typeface="Avenir Next LT Pro" panose="020B0504020202020204" pitchFamily="34" charset="0"/>
            </a:rPr>
            <a:t>covers remaining alert and focused during medication administration</a:t>
          </a:r>
        </a:p>
      </dgm:t>
    </dgm:pt>
    <dgm:pt modelId="{985D7DB6-F1A9-441F-9ADA-877C19B9B07B}" type="parTrans" cxnId="{7097A866-BC0C-4E09-ADA1-62D37D639FA6}">
      <dgm:prSet/>
      <dgm:spPr/>
      <dgm:t>
        <a:bodyPr/>
        <a:lstStyle/>
        <a:p>
          <a:endParaRPr lang="en-US">
            <a:latin typeface="Avenir Next LT Pro" panose="020B0504020202020204" pitchFamily="34" charset="0"/>
          </a:endParaRPr>
        </a:p>
      </dgm:t>
    </dgm:pt>
    <dgm:pt modelId="{068B55BC-B21C-4351-9466-7B62F4AEC689}" type="sibTrans" cxnId="{7097A866-BC0C-4E09-ADA1-62D37D639FA6}">
      <dgm:prSet/>
      <dgm:spPr/>
      <dgm:t>
        <a:bodyPr/>
        <a:lstStyle/>
        <a:p>
          <a:endParaRPr lang="en-US">
            <a:latin typeface="Avenir Next LT Pro" panose="020B0504020202020204" pitchFamily="34" charset="0"/>
          </a:endParaRPr>
        </a:p>
      </dgm:t>
    </dgm:pt>
    <dgm:pt modelId="{75A0F6C1-B747-4D68-9D8E-085E1ADF8582}">
      <dgm:prSet/>
      <dgm:spPr/>
      <dgm:t>
        <a:bodyPr/>
        <a:lstStyle/>
        <a:p>
          <a:r>
            <a:rPr lang="en-US" b="1" i="0" baseline="0" dirty="0">
              <a:latin typeface="Avenir Next LT Pro" panose="020B0504020202020204" pitchFamily="34" charset="0"/>
            </a:rPr>
            <a:t>5 Rights: </a:t>
          </a:r>
          <a:r>
            <a:rPr lang="en-US" i="0" baseline="0" dirty="0">
              <a:latin typeface="Avenir Next LT Pro" panose="020B0504020202020204" pitchFamily="34" charset="0"/>
            </a:rPr>
            <a:t>right person, medication, dose, time, route (violation of these 5 rights constitutes a medication occurrence)</a:t>
          </a:r>
          <a:endParaRPr lang="en-US" dirty="0">
            <a:latin typeface="Avenir Next LT Pro" panose="020B0504020202020204" pitchFamily="34" charset="0"/>
          </a:endParaRPr>
        </a:p>
      </dgm:t>
    </dgm:pt>
    <dgm:pt modelId="{501F6169-CEA6-4C29-BEA8-F4B6F9688FF7}" type="parTrans" cxnId="{9F2180D1-7655-4CFD-B397-CA6AF0DB2AB9}">
      <dgm:prSet/>
      <dgm:spPr/>
      <dgm:t>
        <a:bodyPr/>
        <a:lstStyle/>
        <a:p>
          <a:endParaRPr lang="en-US">
            <a:latin typeface="Avenir Next LT Pro" panose="020B0504020202020204" pitchFamily="34" charset="0"/>
          </a:endParaRPr>
        </a:p>
      </dgm:t>
    </dgm:pt>
    <dgm:pt modelId="{C2B7FE9B-CC19-49C0-ADB6-35C8564CF844}" type="sibTrans" cxnId="{9F2180D1-7655-4CFD-B397-CA6AF0DB2AB9}">
      <dgm:prSet/>
      <dgm:spPr/>
      <dgm:t>
        <a:bodyPr/>
        <a:lstStyle/>
        <a:p>
          <a:endParaRPr lang="en-US">
            <a:latin typeface="Avenir Next LT Pro" panose="020B0504020202020204" pitchFamily="34" charset="0"/>
          </a:endParaRPr>
        </a:p>
      </dgm:t>
    </dgm:pt>
    <dgm:pt modelId="{2D4BC9CA-EEBA-4C74-A894-C0B3C5687C3A}">
      <dgm:prSet/>
      <dgm:spPr/>
      <dgm:t>
        <a:bodyPr/>
        <a:lstStyle/>
        <a:p>
          <a:r>
            <a:rPr lang="en-US" b="1" dirty="0">
              <a:latin typeface="Avenir Next LT Pro" panose="020B0504020202020204" pitchFamily="34" charset="0"/>
            </a:rPr>
            <a:t>Checks of the Rights: </a:t>
          </a:r>
          <a:r>
            <a:rPr lang="en-US" dirty="0">
              <a:latin typeface="Avenir Next LT Pro" panose="020B0504020202020204" pitchFamily="34" charset="0"/>
            </a:rPr>
            <a:t>comparison of 5 rights between pharmacy label and medication sheet</a:t>
          </a:r>
        </a:p>
      </dgm:t>
    </dgm:pt>
    <dgm:pt modelId="{E7D458A9-53C7-4984-AEF9-D7F9593950D8}" type="parTrans" cxnId="{4942CFBC-F7CC-4821-84D3-0388ADC9AA65}">
      <dgm:prSet/>
      <dgm:spPr/>
      <dgm:t>
        <a:bodyPr/>
        <a:lstStyle/>
        <a:p>
          <a:endParaRPr lang="en-US">
            <a:latin typeface="Avenir Next LT Pro" panose="020B0504020202020204" pitchFamily="34" charset="0"/>
          </a:endParaRPr>
        </a:p>
      </dgm:t>
    </dgm:pt>
    <dgm:pt modelId="{67E7BB27-C438-4CC5-81BE-39BF272FE504}" type="sibTrans" cxnId="{4942CFBC-F7CC-4821-84D3-0388ADC9AA65}">
      <dgm:prSet/>
      <dgm:spPr/>
      <dgm:t>
        <a:bodyPr/>
        <a:lstStyle/>
        <a:p>
          <a:endParaRPr lang="en-US">
            <a:latin typeface="Avenir Next LT Pro" panose="020B0504020202020204" pitchFamily="34" charset="0"/>
          </a:endParaRPr>
        </a:p>
      </dgm:t>
    </dgm:pt>
    <dgm:pt modelId="{0B26DEAD-7786-408F-B333-85A348AB43E2}">
      <dgm:prSet/>
      <dgm:spPr/>
      <dgm:t>
        <a:bodyPr/>
        <a:lstStyle/>
        <a:p>
          <a:r>
            <a:rPr lang="en-US" b="1" i="0" baseline="0" dirty="0">
              <a:latin typeface="Avenir Next LT Pro" panose="020B0504020202020204" pitchFamily="34" charset="0"/>
            </a:rPr>
            <a:t>Emergency Contact </a:t>
          </a:r>
          <a:r>
            <a:rPr lang="en-US" b="1" dirty="0">
              <a:latin typeface="Avenir Next LT Pro" panose="020B0504020202020204" pitchFamily="34" charset="0"/>
            </a:rPr>
            <a:t>List: </a:t>
          </a:r>
          <a:r>
            <a:rPr lang="en-US" dirty="0">
              <a:latin typeface="Avenir Next LT Pro" panose="020B0504020202020204" pitchFamily="34" charset="0"/>
            </a:rPr>
            <a:t>where to find contact information for MAP consultant, HCP, poison control, etc.</a:t>
          </a:r>
        </a:p>
      </dgm:t>
    </dgm:pt>
    <dgm:pt modelId="{C6179FAD-01FD-44D0-9F75-91753E1FCE42}" type="parTrans" cxnId="{3341D998-5727-49E8-A844-BBED73072E9A}">
      <dgm:prSet/>
      <dgm:spPr/>
      <dgm:t>
        <a:bodyPr/>
        <a:lstStyle/>
        <a:p>
          <a:endParaRPr lang="en-US">
            <a:latin typeface="Avenir Next LT Pro" panose="020B0504020202020204" pitchFamily="34" charset="0"/>
          </a:endParaRPr>
        </a:p>
      </dgm:t>
    </dgm:pt>
    <dgm:pt modelId="{2978D77A-8348-48F2-AE03-E6C769D0968E}" type="sibTrans" cxnId="{3341D998-5727-49E8-A844-BBED73072E9A}">
      <dgm:prSet/>
      <dgm:spPr/>
      <dgm:t>
        <a:bodyPr/>
        <a:lstStyle/>
        <a:p>
          <a:endParaRPr lang="en-US">
            <a:latin typeface="Avenir Next LT Pro" panose="020B0504020202020204" pitchFamily="34" charset="0"/>
          </a:endParaRPr>
        </a:p>
      </dgm:t>
    </dgm:pt>
    <dgm:pt modelId="{65463FFD-6756-4F94-BF5F-288F4AFEA50A}">
      <dgm:prSet/>
      <dgm:spPr/>
      <dgm:t>
        <a:bodyPr/>
        <a:lstStyle/>
        <a:p>
          <a:r>
            <a:rPr lang="en-US" b="1" i="0" baseline="0" dirty="0">
              <a:latin typeface="Avenir Next LT Pro" panose="020B0504020202020204" pitchFamily="34" charset="0"/>
            </a:rPr>
            <a:t>Accuracy Checks: </a:t>
          </a:r>
          <a:r>
            <a:rPr lang="en-US" i="0" baseline="0" dirty="0">
              <a:latin typeface="Avenir Next LT Pro" panose="020B0504020202020204" pitchFamily="34" charset="0"/>
            </a:rPr>
            <a:t>monthly review of  medication sheets for accurate information and documentation of check</a:t>
          </a:r>
          <a:endParaRPr lang="en-US" dirty="0">
            <a:latin typeface="Avenir Next LT Pro" panose="020B0504020202020204" pitchFamily="34" charset="0"/>
          </a:endParaRPr>
        </a:p>
      </dgm:t>
      <dgm:extLst>
        <a:ext uri="{E40237B7-FDA0-4F09-8148-C483321AD2D9}">
          <dgm14:cNvPr xmlns:dgm14="http://schemas.microsoft.com/office/drawing/2010/diagram" id="0" name="" descr="Medication Occurrence: how to determine if a medication occurrence has taken place&#10;&#10;MAP Consultant: explains the role of the MAP Consultant and details examples of when MAP certified staff should contact a MAP Consultant&#10;&#10;Supervised Medication Pass: 1:1 supervision practice until supervisor is satisfied of correct practice&#10;&#10;Mindfulness: covers remaining alert and focused during medication administration&#10;&#10;5 Rights: right person, medication, dose, time, route (violation of these 5 rights constitutes a medication occurrence)&#10;&#10;Checks of the Rights: comparison of 5 rights between pharmacy label and medication sheet&#10;&#10;Emergency Contact List: where to find contact information for MAP consultant, HCP, poison control, etc.&#10;&#10;Accuracy Checks: monthly review of  medication sheets for accurate information and documentation of check&#10;&#10;"/>
        </a:ext>
      </dgm:extLst>
    </dgm:pt>
    <dgm:pt modelId="{CB166284-1DA7-43C8-85F3-6EE2C0527169}" type="parTrans" cxnId="{7218A467-5874-419D-883A-F4F0AB13103A}">
      <dgm:prSet/>
      <dgm:spPr/>
      <dgm:t>
        <a:bodyPr/>
        <a:lstStyle/>
        <a:p>
          <a:endParaRPr lang="en-US">
            <a:latin typeface="Avenir Next LT Pro" panose="020B0504020202020204" pitchFamily="34" charset="0"/>
          </a:endParaRPr>
        </a:p>
      </dgm:t>
    </dgm:pt>
    <dgm:pt modelId="{E85ABAFD-23A4-4FFA-8111-62070330CAC5}" type="sibTrans" cxnId="{7218A467-5874-419D-883A-F4F0AB13103A}">
      <dgm:prSet/>
      <dgm:spPr/>
      <dgm:t>
        <a:bodyPr/>
        <a:lstStyle/>
        <a:p>
          <a:endParaRPr lang="en-US">
            <a:latin typeface="Avenir Next LT Pro" panose="020B0504020202020204" pitchFamily="34" charset="0"/>
          </a:endParaRPr>
        </a:p>
      </dgm:t>
    </dgm:pt>
    <dgm:pt modelId="{BA66CA54-B091-4367-A781-C1D1E4B09D08}" type="pres">
      <dgm:prSet presAssocID="{1CB0EC9D-9C43-4567-BB83-6F4C690C170E}" presName="vert0" presStyleCnt="0">
        <dgm:presLayoutVars>
          <dgm:dir/>
          <dgm:animOne val="branch"/>
          <dgm:animLvl val="lvl"/>
        </dgm:presLayoutVars>
      </dgm:prSet>
      <dgm:spPr/>
    </dgm:pt>
    <dgm:pt modelId="{53039040-5679-4C95-8261-79565391D9AE}" type="pres">
      <dgm:prSet presAssocID="{1A342A0C-6AFD-40C0-A6F9-7AD92F7CE52D}" presName="thickLine" presStyleLbl="alignNode1" presStyleIdx="0" presStyleCnt="8"/>
      <dgm:spPr/>
    </dgm:pt>
    <dgm:pt modelId="{0AB3D7C2-1843-4647-A626-81B9FE2A506E}" type="pres">
      <dgm:prSet presAssocID="{1A342A0C-6AFD-40C0-A6F9-7AD92F7CE52D}" presName="horz1" presStyleCnt="0"/>
      <dgm:spPr/>
    </dgm:pt>
    <dgm:pt modelId="{37A90406-F8B0-47E1-9AC6-5A972C5FF2B2}" type="pres">
      <dgm:prSet presAssocID="{1A342A0C-6AFD-40C0-A6F9-7AD92F7CE52D}" presName="tx1" presStyleLbl="revTx" presStyleIdx="0" presStyleCnt="8"/>
      <dgm:spPr/>
    </dgm:pt>
    <dgm:pt modelId="{1FA9159F-D4AA-45E6-B4A3-4F64ED1FD24A}" type="pres">
      <dgm:prSet presAssocID="{1A342A0C-6AFD-40C0-A6F9-7AD92F7CE52D}" presName="vert1" presStyleCnt="0"/>
      <dgm:spPr/>
    </dgm:pt>
    <dgm:pt modelId="{12434F66-2F84-458F-9D65-D0C6AFE449FE}" type="pres">
      <dgm:prSet presAssocID="{4915F809-0B60-4382-A9FB-DD2876A83CEE}" presName="thickLine" presStyleLbl="alignNode1" presStyleIdx="1" presStyleCnt="8" custLinFactNeighborY="-23923"/>
      <dgm:spPr/>
    </dgm:pt>
    <dgm:pt modelId="{ACE8BA10-CD09-408C-8F17-9945388F2FC7}" type="pres">
      <dgm:prSet presAssocID="{4915F809-0B60-4382-A9FB-DD2876A83CEE}" presName="horz1" presStyleCnt="0"/>
      <dgm:spPr/>
    </dgm:pt>
    <dgm:pt modelId="{52219F79-9555-4681-B5FC-41875820F74D}" type="pres">
      <dgm:prSet presAssocID="{4915F809-0B60-4382-A9FB-DD2876A83CEE}" presName="tx1" presStyleLbl="revTx" presStyleIdx="1" presStyleCnt="8" custLinFactNeighborY="-23923"/>
      <dgm:spPr/>
    </dgm:pt>
    <dgm:pt modelId="{673E4B4D-4D64-4FEC-A940-832D1352643C}" type="pres">
      <dgm:prSet presAssocID="{4915F809-0B60-4382-A9FB-DD2876A83CEE}" presName="vert1" presStyleCnt="0"/>
      <dgm:spPr/>
    </dgm:pt>
    <dgm:pt modelId="{C0CEEB63-4FCC-423A-8741-CA6623882B41}" type="pres">
      <dgm:prSet presAssocID="{834F68E8-FD5D-42DF-9F82-73114813DC28}" presName="thickLine" presStyleLbl="alignNode1" presStyleIdx="2" presStyleCnt="8" custLinFactNeighborY="-49605"/>
      <dgm:spPr/>
    </dgm:pt>
    <dgm:pt modelId="{E76D8F4D-CA91-4D57-AA02-5BBA527657F5}" type="pres">
      <dgm:prSet presAssocID="{834F68E8-FD5D-42DF-9F82-73114813DC28}" presName="horz1" presStyleCnt="0"/>
      <dgm:spPr/>
    </dgm:pt>
    <dgm:pt modelId="{6BD6656E-9ADF-4A71-845E-48EAC3A6084C}" type="pres">
      <dgm:prSet presAssocID="{834F68E8-FD5D-42DF-9F82-73114813DC28}" presName="tx1" presStyleLbl="revTx" presStyleIdx="2" presStyleCnt="8" custScaleY="64304" custLinFactNeighborY="-28480"/>
      <dgm:spPr/>
    </dgm:pt>
    <dgm:pt modelId="{C3BE4D12-C897-492F-8688-3F2B183ACEE3}" type="pres">
      <dgm:prSet presAssocID="{834F68E8-FD5D-42DF-9F82-73114813DC28}" presName="vert1" presStyleCnt="0"/>
      <dgm:spPr/>
    </dgm:pt>
    <dgm:pt modelId="{EAEAA2E3-2D21-4B6F-8ACF-D76A6139C181}" type="pres">
      <dgm:prSet presAssocID="{6D1D2B61-FBC2-4EF2-820F-8ABD611F8998}" presName="thickLine" presStyleLbl="alignNode1" presStyleIdx="3" presStyleCnt="8" custLinFactNeighborY="-28480"/>
      <dgm:spPr/>
    </dgm:pt>
    <dgm:pt modelId="{9EA1625B-24BE-4EEE-912A-2113281FB6DE}" type="pres">
      <dgm:prSet presAssocID="{6D1D2B61-FBC2-4EF2-820F-8ABD611F8998}" presName="horz1" presStyleCnt="0"/>
      <dgm:spPr/>
    </dgm:pt>
    <dgm:pt modelId="{92BE8020-96A5-4A7C-B9B1-992E68ED3D4D}" type="pres">
      <dgm:prSet presAssocID="{6D1D2B61-FBC2-4EF2-820F-8ABD611F8998}" presName="tx1" presStyleLbl="revTx" presStyleIdx="3" presStyleCnt="8" custLinFactNeighborY="-29619"/>
      <dgm:spPr/>
    </dgm:pt>
    <dgm:pt modelId="{7839D372-984B-402B-9B64-97F75CC66A07}" type="pres">
      <dgm:prSet presAssocID="{6D1D2B61-FBC2-4EF2-820F-8ABD611F8998}" presName="vert1" presStyleCnt="0"/>
      <dgm:spPr/>
    </dgm:pt>
    <dgm:pt modelId="{70A6DEB1-83FB-47BD-84F1-3B90E1D02B71}" type="pres">
      <dgm:prSet presAssocID="{75A0F6C1-B747-4D68-9D8E-085E1ADF8582}" presName="thickLine" presStyleLbl="alignNode1" presStyleIdx="4" presStyleCnt="8" custLinFactNeighborY="-61518"/>
      <dgm:spPr/>
    </dgm:pt>
    <dgm:pt modelId="{84ABF525-DD39-4D00-B552-37DD2ADF3A27}" type="pres">
      <dgm:prSet presAssocID="{75A0F6C1-B747-4D68-9D8E-085E1ADF8582}" presName="horz1" presStyleCnt="0"/>
      <dgm:spPr/>
    </dgm:pt>
    <dgm:pt modelId="{2B9A5477-0C73-44B7-AE35-6E9E44336C52}" type="pres">
      <dgm:prSet presAssocID="{75A0F6C1-B747-4D68-9D8E-085E1ADF8582}" presName="tx1" presStyleLbl="revTx" presStyleIdx="4" presStyleCnt="8" custLinFactNeighborY="-59618"/>
      <dgm:spPr/>
    </dgm:pt>
    <dgm:pt modelId="{BCA3B8A3-B9A6-4492-8D17-60DE05FA060D}" type="pres">
      <dgm:prSet presAssocID="{75A0F6C1-B747-4D68-9D8E-085E1ADF8582}" presName="vert1" presStyleCnt="0"/>
      <dgm:spPr/>
    </dgm:pt>
    <dgm:pt modelId="{8689D4EE-3D05-4C32-9E38-6AAEE7F7DE5F}" type="pres">
      <dgm:prSet presAssocID="{2D4BC9CA-EEBA-4C74-A894-C0B3C5687C3A}" presName="thickLine" presStyleLbl="alignNode1" presStyleIdx="5" presStyleCnt="8" custLinFactNeighborX="1728" custLinFactNeighborY="-63796"/>
      <dgm:spPr/>
    </dgm:pt>
    <dgm:pt modelId="{45450CB2-CDAA-4352-AF65-E1CB49022458}" type="pres">
      <dgm:prSet presAssocID="{2D4BC9CA-EEBA-4C74-A894-C0B3C5687C3A}" presName="horz1" presStyleCnt="0"/>
      <dgm:spPr/>
    </dgm:pt>
    <dgm:pt modelId="{F4A5A2DA-84B3-440A-87C4-BC3A9487C87D}" type="pres">
      <dgm:prSet presAssocID="{2D4BC9CA-EEBA-4C74-A894-C0B3C5687C3A}" presName="tx1" presStyleLbl="revTx" presStyleIdx="5" presStyleCnt="8" custLinFactNeighborY="-61517"/>
      <dgm:spPr/>
    </dgm:pt>
    <dgm:pt modelId="{84946F1E-2C72-485E-8A6E-B4F2F25CCD27}" type="pres">
      <dgm:prSet presAssocID="{2D4BC9CA-EEBA-4C74-A894-C0B3C5687C3A}" presName="vert1" presStyleCnt="0"/>
      <dgm:spPr/>
    </dgm:pt>
    <dgm:pt modelId="{036623FA-5594-446C-BD9A-A25013543FF1}" type="pres">
      <dgm:prSet presAssocID="{0B26DEAD-7786-408F-B333-85A348AB43E2}" presName="thickLine" presStyleLbl="alignNode1" presStyleIdx="6" presStyleCnt="8" custLinFactNeighborY="-96833"/>
      <dgm:spPr/>
    </dgm:pt>
    <dgm:pt modelId="{475250D2-A7A8-4E0C-9AB1-E15E21AD38A7}" type="pres">
      <dgm:prSet presAssocID="{0B26DEAD-7786-408F-B333-85A348AB43E2}" presName="horz1" presStyleCnt="0"/>
      <dgm:spPr/>
    </dgm:pt>
    <dgm:pt modelId="{18E2E38A-4869-416A-8829-24CF46DA4F9E}" type="pres">
      <dgm:prSet presAssocID="{0B26DEAD-7786-408F-B333-85A348AB43E2}" presName="tx1" presStyleLbl="revTx" presStyleIdx="6" presStyleCnt="8" custLinFactNeighborY="-94342"/>
      <dgm:spPr/>
    </dgm:pt>
    <dgm:pt modelId="{F9D4669E-A1F1-4DCA-AD4F-7B0899043310}" type="pres">
      <dgm:prSet presAssocID="{0B26DEAD-7786-408F-B333-85A348AB43E2}" presName="vert1" presStyleCnt="0"/>
      <dgm:spPr/>
    </dgm:pt>
    <dgm:pt modelId="{9C80FFFD-C869-43A8-AFDD-38C8765BA8AE}" type="pres">
      <dgm:prSet presAssocID="{65463FFD-6756-4F94-BF5F-288F4AFEA50A}" presName="thickLine" presStyleLbl="alignNode1" presStyleIdx="7" presStyleCnt="8" custLinFactY="-100000" custLinFactNeighborY="-106453"/>
      <dgm:spPr/>
    </dgm:pt>
    <dgm:pt modelId="{B12D49E0-DB27-4217-9E70-0CCC0267EABA}" type="pres">
      <dgm:prSet presAssocID="{65463FFD-6756-4F94-BF5F-288F4AFEA50A}" presName="horz1" presStyleCnt="0"/>
      <dgm:spPr/>
    </dgm:pt>
    <dgm:pt modelId="{BE0353FC-807A-4E68-A987-21D229662D9D}" type="pres">
      <dgm:prSet presAssocID="{65463FFD-6756-4F94-BF5F-288F4AFEA50A}" presName="tx1" presStyleLbl="revTx" presStyleIdx="7" presStyleCnt="8" custLinFactY="-10574" custLinFactNeighborY="-100000"/>
      <dgm:spPr/>
    </dgm:pt>
    <dgm:pt modelId="{DA8AF8E0-78C4-450F-B0A7-CEFA54064930}" type="pres">
      <dgm:prSet presAssocID="{65463FFD-6756-4F94-BF5F-288F4AFEA50A}" presName="vert1" presStyleCnt="0"/>
      <dgm:spPr/>
    </dgm:pt>
  </dgm:ptLst>
  <dgm:cxnLst>
    <dgm:cxn modelId="{C1956501-B98E-4808-98BA-1C99E9DC6BD6}" type="presOf" srcId="{2D4BC9CA-EEBA-4C74-A894-C0B3C5687C3A}" destId="{F4A5A2DA-84B3-440A-87C4-BC3A9487C87D}" srcOrd="0" destOrd="0" presId="urn:microsoft.com/office/officeart/2008/layout/LinedList"/>
    <dgm:cxn modelId="{65BB0412-BEF4-4A64-9D35-B4AA0289CECD}" type="presOf" srcId="{1CB0EC9D-9C43-4567-BB83-6F4C690C170E}" destId="{BA66CA54-B091-4367-A781-C1D1E4B09D08}" srcOrd="0" destOrd="0" presId="urn:microsoft.com/office/officeart/2008/layout/LinedList"/>
    <dgm:cxn modelId="{E9DDD628-8021-4CFC-86F4-BF58F76314E3}" srcId="{1CB0EC9D-9C43-4567-BB83-6F4C690C170E}" destId="{4915F809-0B60-4382-A9FB-DD2876A83CEE}" srcOrd="1" destOrd="0" parTransId="{DAED53F5-B40D-4F6C-A37E-0FAE1A17AF07}" sibTransId="{01B6B110-18FF-4377-BF4F-973317BA827D}"/>
    <dgm:cxn modelId="{B5E7A631-7C1A-46DC-80CF-3423122DEEFB}" type="presOf" srcId="{65463FFD-6756-4F94-BF5F-288F4AFEA50A}" destId="{BE0353FC-807A-4E68-A987-21D229662D9D}" srcOrd="0" destOrd="0" presId="urn:microsoft.com/office/officeart/2008/layout/LinedList"/>
    <dgm:cxn modelId="{17B92334-6AEB-47C6-ABAB-B983C184365E}" type="presOf" srcId="{75A0F6C1-B747-4D68-9D8E-085E1ADF8582}" destId="{2B9A5477-0C73-44B7-AE35-6E9E44336C52}" srcOrd="0" destOrd="0" presId="urn:microsoft.com/office/officeart/2008/layout/LinedList"/>
    <dgm:cxn modelId="{7097A866-BC0C-4E09-ADA1-62D37D639FA6}" srcId="{1CB0EC9D-9C43-4567-BB83-6F4C690C170E}" destId="{6D1D2B61-FBC2-4EF2-820F-8ABD611F8998}" srcOrd="3" destOrd="0" parTransId="{985D7DB6-F1A9-441F-9ADA-877C19B9B07B}" sibTransId="{068B55BC-B21C-4351-9466-7B62F4AEC689}"/>
    <dgm:cxn modelId="{7218A467-5874-419D-883A-F4F0AB13103A}" srcId="{1CB0EC9D-9C43-4567-BB83-6F4C690C170E}" destId="{65463FFD-6756-4F94-BF5F-288F4AFEA50A}" srcOrd="7" destOrd="0" parTransId="{CB166284-1DA7-43C8-85F3-6EE2C0527169}" sibTransId="{E85ABAFD-23A4-4FFA-8111-62070330CAC5}"/>
    <dgm:cxn modelId="{4C807F6A-3D1D-4EE7-8887-7BA1E507DC5C}" type="presOf" srcId="{6D1D2B61-FBC2-4EF2-820F-8ABD611F8998}" destId="{92BE8020-96A5-4A7C-B9B1-992E68ED3D4D}" srcOrd="0" destOrd="0" presId="urn:microsoft.com/office/officeart/2008/layout/LinedList"/>
    <dgm:cxn modelId="{8EF94D7A-F6A1-4DF7-879F-060F9F9DF7A5}" srcId="{1CB0EC9D-9C43-4567-BB83-6F4C690C170E}" destId="{1A342A0C-6AFD-40C0-A6F9-7AD92F7CE52D}" srcOrd="0" destOrd="0" parTransId="{7FFF86C8-84D8-4BE6-AD9B-8BBEBB402DEB}" sibTransId="{642CF210-4B40-4C26-BAA6-8D6C4624D2ED}"/>
    <dgm:cxn modelId="{95902B90-93E2-4E15-BCE7-4503B6EA0D9F}" type="presOf" srcId="{4915F809-0B60-4382-A9FB-DD2876A83CEE}" destId="{52219F79-9555-4681-B5FC-41875820F74D}" srcOrd="0" destOrd="0" presId="urn:microsoft.com/office/officeart/2008/layout/LinedList"/>
    <dgm:cxn modelId="{3341D998-5727-49E8-A844-BBED73072E9A}" srcId="{1CB0EC9D-9C43-4567-BB83-6F4C690C170E}" destId="{0B26DEAD-7786-408F-B333-85A348AB43E2}" srcOrd="6" destOrd="0" parTransId="{C6179FAD-01FD-44D0-9F75-91753E1FCE42}" sibTransId="{2978D77A-8348-48F2-AE03-E6C769D0968E}"/>
    <dgm:cxn modelId="{51724AB3-D05E-450D-A6DE-596592D62CD2}" type="presOf" srcId="{1A342A0C-6AFD-40C0-A6F9-7AD92F7CE52D}" destId="{37A90406-F8B0-47E1-9AC6-5A972C5FF2B2}" srcOrd="0" destOrd="0" presId="urn:microsoft.com/office/officeart/2008/layout/LinedList"/>
    <dgm:cxn modelId="{4942CFBC-F7CC-4821-84D3-0388ADC9AA65}" srcId="{1CB0EC9D-9C43-4567-BB83-6F4C690C170E}" destId="{2D4BC9CA-EEBA-4C74-A894-C0B3C5687C3A}" srcOrd="5" destOrd="0" parTransId="{E7D458A9-53C7-4984-AEF9-D7F9593950D8}" sibTransId="{67E7BB27-C438-4CC5-81BE-39BF272FE504}"/>
    <dgm:cxn modelId="{C303AFC4-C588-4D2A-B762-EB7B6B1C16D6}" type="presOf" srcId="{0B26DEAD-7786-408F-B333-85A348AB43E2}" destId="{18E2E38A-4869-416A-8829-24CF46DA4F9E}" srcOrd="0" destOrd="0" presId="urn:microsoft.com/office/officeart/2008/layout/LinedList"/>
    <dgm:cxn modelId="{9F2180D1-7655-4CFD-B397-CA6AF0DB2AB9}" srcId="{1CB0EC9D-9C43-4567-BB83-6F4C690C170E}" destId="{75A0F6C1-B747-4D68-9D8E-085E1ADF8582}" srcOrd="4" destOrd="0" parTransId="{501F6169-CEA6-4C29-BEA8-F4B6F9688FF7}" sibTransId="{C2B7FE9B-CC19-49C0-ADB6-35C8564CF844}"/>
    <dgm:cxn modelId="{34D391D8-4DCF-49B2-8177-F51B2933C56B}" type="presOf" srcId="{834F68E8-FD5D-42DF-9F82-73114813DC28}" destId="{6BD6656E-9ADF-4A71-845E-48EAC3A6084C}" srcOrd="0" destOrd="0" presId="urn:microsoft.com/office/officeart/2008/layout/LinedList"/>
    <dgm:cxn modelId="{374311F7-63BA-43DC-BA8D-989445F76217}" srcId="{1CB0EC9D-9C43-4567-BB83-6F4C690C170E}" destId="{834F68E8-FD5D-42DF-9F82-73114813DC28}" srcOrd="2" destOrd="0" parTransId="{C66F3DB4-22F8-47BE-962A-A37B6581D71A}" sibTransId="{3622AA5E-A9AA-457F-8586-3CFB577682B1}"/>
    <dgm:cxn modelId="{9F75B8D0-BF65-43C3-A7FC-17810C6CC302}" type="presParOf" srcId="{BA66CA54-B091-4367-A781-C1D1E4B09D08}" destId="{53039040-5679-4C95-8261-79565391D9AE}" srcOrd="0" destOrd="0" presId="urn:microsoft.com/office/officeart/2008/layout/LinedList"/>
    <dgm:cxn modelId="{EC13D1C4-DEE7-4935-A074-71560690E330}" type="presParOf" srcId="{BA66CA54-B091-4367-A781-C1D1E4B09D08}" destId="{0AB3D7C2-1843-4647-A626-81B9FE2A506E}" srcOrd="1" destOrd="0" presId="urn:microsoft.com/office/officeart/2008/layout/LinedList"/>
    <dgm:cxn modelId="{44746330-8472-41AD-B360-294EA72C0E30}" type="presParOf" srcId="{0AB3D7C2-1843-4647-A626-81B9FE2A506E}" destId="{37A90406-F8B0-47E1-9AC6-5A972C5FF2B2}" srcOrd="0" destOrd="0" presId="urn:microsoft.com/office/officeart/2008/layout/LinedList"/>
    <dgm:cxn modelId="{6A3DF932-5C4D-41B2-8624-491F23901472}" type="presParOf" srcId="{0AB3D7C2-1843-4647-A626-81B9FE2A506E}" destId="{1FA9159F-D4AA-45E6-B4A3-4F64ED1FD24A}" srcOrd="1" destOrd="0" presId="urn:microsoft.com/office/officeart/2008/layout/LinedList"/>
    <dgm:cxn modelId="{04C18935-ED93-4270-8CBA-BAFD1FD8D2A1}" type="presParOf" srcId="{BA66CA54-B091-4367-A781-C1D1E4B09D08}" destId="{12434F66-2F84-458F-9D65-D0C6AFE449FE}" srcOrd="2" destOrd="0" presId="urn:microsoft.com/office/officeart/2008/layout/LinedList"/>
    <dgm:cxn modelId="{17A946E8-B1D2-4467-848B-E6440C6750B1}" type="presParOf" srcId="{BA66CA54-B091-4367-A781-C1D1E4B09D08}" destId="{ACE8BA10-CD09-408C-8F17-9945388F2FC7}" srcOrd="3" destOrd="0" presId="urn:microsoft.com/office/officeart/2008/layout/LinedList"/>
    <dgm:cxn modelId="{34FFFDF2-F47B-478D-AE4B-23CB82CDFEED}" type="presParOf" srcId="{ACE8BA10-CD09-408C-8F17-9945388F2FC7}" destId="{52219F79-9555-4681-B5FC-41875820F74D}" srcOrd="0" destOrd="0" presId="urn:microsoft.com/office/officeart/2008/layout/LinedList"/>
    <dgm:cxn modelId="{1F410CFE-9D23-4248-B5A0-297DF44F48A9}" type="presParOf" srcId="{ACE8BA10-CD09-408C-8F17-9945388F2FC7}" destId="{673E4B4D-4D64-4FEC-A940-832D1352643C}" srcOrd="1" destOrd="0" presId="urn:microsoft.com/office/officeart/2008/layout/LinedList"/>
    <dgm:cxn modelId="{848C59A2-A2E0-4DCD-A1C5-D35F1E88E588}" type="presParOf" srcId="{BA66CA54-B091-4367-A781-C1D1E4B09D08}" destId="{C0CEEB63-4FCC-423A-8741-CA6623882B41}" srcOrd="4" destOrd="0" presId="urn:microsoft.com/office/officeart/2008/layout/LinedList"/>
    <dgm:cxn modelId="{78769D69-DE9A-48EA-BBF9-76085730CED9}" type="presParOf" srcId="{BA66CA54-B091-4367-A781-C1D1E4B09D08}" destId="{E76D8F4D-CA91-4D57-AA02-5BBA527657F5}" srcOrd="5" destOrd="0" presId="urn:microsoft.com/office/officeart/2008/layout/LinedList"/>
    <dgm:cxn modelId="{A5420992-5E51-48DC-AF13-59F6E4C82857}" type="presParOf" srcId="{E76D8F4D-CA91-4D57-AA02-5BBA527657F5}" destId="{6BD6656E-9ADF-4A71-845E-48EAC3A6084C}" srcOrd="0" destOrd="0" presId="urn:microsoft.com/office/officeart/2008/layout/LinedList"/>
    <dgm:cxn modelId="{40E7E1B7-6738-4F35-9B17-2B13ED0AC096}" type="presParOf" srcId="{E76D8F4D-CA91-4D57-AA02-5BBA527657F5}" destId="{C3BE4D12-C897-492F-8688-3F2B183ACEE3}" srcOrd="1" destOrd="0" presId="urn:microsoft.com/office/officeart/2008/layout/LinedList"/>
    <dgm:cxn modelId="{47BE92AA-A9BA-4C56-AECC-E1422A9C022B}" type="presParOf" srcId="{BA66CA54-B091-4367-A781-C1D1E4B09D08}" destId="{EAEAA2E3-2D21-4B6F-8ACF-D76A6139C181}" srcOrd="6" destOrd="0" presId="urn:microsoft.com/office/officeart/2008/layout/LinedList"/>
    <dgm:cxn modelId="{13C3F636-2FC4-43EE-AC9F-5991CCA0A40F}" type="presParOf" srcId="{BA66CA54-B091-4367-A781-C1D1E4B09D08}" destId="{9EA1625B-24BE-4EEE-912A-2113281FB6DE}" srcOrd="7" destOrd="0" presId="urn:microsoft.com/office/officeart/2008/layout/LinedList"/>
    <dgm:cxn modelId="{A92D371B-F57A-4E90-BA88-371808F55F77}" type="presParOf" srcId="{9EA1625B-24BE-4EEE-912A-2113281FB6DE}" destId="{92BE8020-96A5-4A7C-B9B1-992E68ED3D4D}" srcOrd="0" destOrd="0" presId="urn:microsoft.com/office/officeart/2008/layout/LinedList"/>
    <dgm:cxn modelId="{745A13DE-9E3B-4640-AE3D-A0E27A93B0E8}" type="presParOf" srcId="{9EA1625B-24BE-4EEE-912A-2113281FB6DE}" destId="{7839D372-984B-402B-9B64-97F75CC66A07}" srcOrd="1" destOrd="0" presId="urn:microsoft.com/office/officeart/2008/layout/LinedList"/>
    <dgm:cxn modelId="{196A1EE6-4049-4CA8-B4B8-8D3DCD069B79}" type="presParOf" srcId="{BA66CA54-B091-4367-A781-C1D1E4B09D08}" destId="{70A6DEB1-83FB-47BD-84F1-3B90E1D02B71}" srcOrd="8" destOrd="0" presId="urn:microsoft.com/office/officeart/2008/layout/LinedList"/>
    <dgm:cxn modelId="{FB244016-784F-420F-AA7F-4B2F403A0B07}" type="presParOf" srcId="{BA66CA54-B091-4367-A781-C1D1E4B09D08}" destId="{84ABF525-DD39-4D00-B552-37DD2ADF3A27}" srcOrd="9" destOrd="0" presId="urn:microsoft.com/office/officeart/2008/layout/LinedList"/>
    <dgm:cxn modelId="{F9B02218-0BB5-443E-AF18-034AE0F015BB}" type="presParOf" srcId="{84ABF525-DD39-4D00-B552-37DD2ADF3A27}" destId="{2B9A5477-0C73-44B7-AE35-6E9E44336C52}" srcOrd="0" destOrd="0" presId="urn:microsoft.com/office/officeart/2008/layout/LinedList"/>
    <dgm:cxn modelId="{CEB8290C-5B32-4460-BD86-5924E4ED517C}" type="presParOf" srcId="{84ABF525-DD39-4D00-B552-37DD2ADF3A27}" destId="{BCA3B8A3-B9A6-4492-8D17-60DE05FA060D}" srcOrd="1" destOrd="0" presId="urn:microsoft.com/office/officeart/2008/layout/LinedList"/>
    <dgm:cxn modelId="{39F78F73-BBA8-4C90-8A9A-9316759E8EE2}" type="presParOf" srcId="{BA66CA54-B091-4367-A781-C1D1E4B09D08}" destId="{8689D4EE-3D05-4C32-9E38-6AAEE7F7DE5F}" srcOrd="10" destOrd="0" presId="urn:microsoft.com/office/officeart/2008/layout/LinedList"/>
    <dgm:cxn modelId="{AF166D23-5B75-41B2-903C-84C9A3DFBC8B}" type="presParOf" srcId="{BA66CA54-B091-4367-A781-C1D1E4B09D08}" destId="{45450CB2-CDAA-4352-AF65-E1CB49022458}" srcOrd="11" destOrd="0" presId="urn:microsoft.com/office/officeart/2008/layout/LinedList"/>
    <dgm:cxn modelId="{E5AA8B5C-B2D5-47EA-949A-DFC5671DBC2B}" type="presParOf" srcId="{45450CB2-CDAA-4352-AF65-E1CB49022458}" destId="{F4A5A2DA-84B3-440A-87C4-BC3A9487C87D}" srcOrd="0" destOrd="0" presId="urn:microsoft.com/office/officeart/2008/layout/LinedList"/>
    <dgm:cxn modelId="{850A06C5-DDD0-42E2-9047-B5CF71F72A59}" type="presParOf" srcId="{45450CB2-CDAA-4352-AF65-E1CB49022458}" destId="{84946F1E-2C72-485E-8A6E-B4F2F25CCD27}" srcOrd="1" destOrd="0" presId="urn:microsoft.com/office/officeart/2008/layout/LinedList"/>
    <dgm:cxn modelId="{4615EC9F-33BA-457F-BA21-7E99D3A78B87}" type="presParOf" srcId="{BA66CA54-B091-4367-A781-C1D1E4B09D08}" destId="{036623FA-5594-446C-BD9A-A25013543FF1}" srcOrd="12" destOrd="0" presId="urn:microsoft.com/office/officeart/2008/layout/LinedList"/>
    <dgm:cxn modelId="{F7BFF3C6-67C9-40E8-AF7E-E6342AB69F7E}" type="presParOf" srcId="{BA66CA54-B091-4367-A781-C1D1E4B09D08}" destId="{475250D2-A7A8-4E0C-9AB1-E15E21AD38A7}" srcOrd="13" destOrd="0" presId="urn:microsoft.com/office/officeart/2008/layout/LinedList"/>
    <dgm:cxn modelId="{5EA7723A-6124-47CE-8C40-0AA0DC27888A}" type="presParOf" srcId="{475250D2-A7A8-4E0C-9AB1-E15E21AD38A7}" destId="{18E2E38A-4869-416A-8829-24CF46DA4F9E}" srcOrd="0" destOrd="0" presId="urn:microsoft.com/office/officeart/2008/layout/LinedList"/>
    <dgm:cxn modelId="{AD437014-0F2E-42C8-8C94-32D8E3F342F6}" type="presParOf" srcId="{475250D2-A7A8-4E0C-9AB1-E15E21AD38A7}" destId="{F9D4669E-A1F1-4DCA-AD4F-7B0899043310}" srcOrd="1" destOrd="0" presId="urn:microsoft.com/office/officeart/2008/layout/LinedList"/>
    <dgm:cxn modelId="{DC766F16-4B39-4D34-85E7-D02EAC235621}" type="presParOf" srcId="{BA66CA54-B091-4367-A781-C1D1E4B09D08}" destId="{9C80FFFD-C869-43A8-AFDD-38C8765BA8AE}" srcOrd="14" destOrd="0" presId="urn:microsoft.com/office/officeart/2008/layout/LinedList"/>
    <dgm:cxn modelId="{5CEB309E-1C60-4BA1-909D-52E26509DDF3}" type="presParOf" srcId="{BA66CA54-B091-4367-A781-C1D1E4B09D08}" destId="{B12D49E0-DB27-4217-9E70-0CCC0267EABA}" srcOrd="15" destOrd="0" presId="urn:microsoft.com/office/officeart/2008/layout/LinedList"/>
    <dgm:cxn modelId="{6AC34E9A-33BF-40EE-AEB6-09C6E8CD27D3}" type="presParOf" srcId="{B12D49E0-DB27-4217-9E70-0CCC0267EABA}" destId="{BE0353FC-807A-4E68-A987-21D229662D9D}" srcOrd="0" destOrd="0" presId="urn:microsoft.com/office/officeart/2008/layout/LinedList"/>
    <dgm:cxn modelId="{4D9B1E02-DE00-4A60-B70B-F63D3668121E}" type="presParOf" srcId="{B12D49E0-DB27-4217-9E70-0CCC0267EABA}" destId="{DA8AF8E0-78C4-450F-B0A7-CEFA5406493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A0CA72-F66A-4A11-9ACE-8BCADC929451}">
      <dsp:nvSpPr>
        <dsp:cNvPr id="0" name=""/>
        <dsp:cNvSpPr/>
      </dsp:nvSpPr>
      <dsp:spPr>
        <a:xfrm>
          <a:off x="0" y="62226"/>
          <a:ext cx="8788893" cy="711360"/>
        </a:xfrm>
        <a:prstGeom prst="roundRect">
          <a:avLst/>
        </a:prstGeom>
        <a:solidFill>
          <a:srgbClr val="14558F"/>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Avenir Next LT Pro" panose="020B0504020202020204" pitchFamily="34" charset="0"/>
              <a:cs typeface="Arial"/>
            </a:rPr>
            <a:t>1. Welcome				 </a:t>
          </a:r>
        </a:p>
      </dsp:txBody>
      <dsp:txXfrm>
        <a:off x="34726" y="96952"/>
        <a:ext cx="8719441" cy="641908"/>
      </dsp:txXfrm>
    </dsp:sp>
    <dsp:sp modelId="{BE6C234C-94CE-41B0-94D3-EF4125C5F379}">
      <dsp:nvSpPr>
        <dsp:cNvPr id="0" name=""/>
        <dsp:cNvSpPr/>
      </dsp:nvSpPr>
      <dsp:spPr>
        <a:xfrm>
          <a:off x="0" y="883026"/>
          <a:ext cx="8788893" cy="711360"/>
        </a:xfrm>
        <a:prstGeom prst="roundRect">
          <a:avLst/>
        </a:prstGeom>
        <a:solidFill>
          <a:schemeClr val="tx2">
            <a:lumMod val="90000"/>
            <a:lumOff val="1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latin typeface="Avenir Next LT Pro" panose="020B0504020202020204" pitchFamily="34" charset="0"/>
              <a:cs typeface="Arial"/>
            </a:rPr>
            <a:t>2. </a:t>
          </a:r>
          <a:r>
            <a:rPr lang="en-US" sz="1800" kern="1200" err="1">
              <a:latin typeface="Avenir Next LT Pro" panose="020B0504020202020204" pitchFamily="34" charset="0"/>
              <a:cs typeface="Arial"/>
            </a:rPr>
            <a:t>eMAR</a:t>
          </a:r>
          <a:r>
            <a:rPr lang="en-US" sz="1800" kern="1200">
              <a:latin typeface="Avenir Next LT Pro" panose="020B0504020202020204" pitchFamily="34" charset="0"/>
              <a:cs typeface="Arial"/>
            </a:rPr>
            <a:t> and Impruvon updates</a:t>
          </a:r>
          <a:endParaRPr lang="en-US" sz="1800" kern="1200">
            <a:latin typeface="Avenir Next LT Pro" panose="020B0504020202020204" pitchFamily="34" charset="0"/>
            <a:cs typeface="Arial" panose="020B0604020202020204" pitchFamily="34" charset="0"/>
          </a:endParaRPr>
        </a:p>
      </dsp:txBody>
      <dsp:txXfrm>
        <a:off x="34726" y="917752"/>
        <a:ext cx="8719441" cy="641908"/>
      </dsp:txXfrm>
    </dsp:sp>
    <dsp:sp modelId="{B5E361D4-FC03-4EF7-8CB4-32132F76A397}">
      <dsp:nvSpPr>
        <dsp:cNvPr id="0" name=""/>
        <dsp:cNvSpPr/>
      </dsp:nvSpPr>
      <dsp:spPr>
        <a:xfrm>
          <a:off x="0" y="1703826"/>
          <a:ext cx="8788893" cy="711360"/>
        </a:xfrm>
        <a:prstGeom prst="roundRect">
          <a:avLst/>
        </a:prstGeom>
        <a:solidFill>
          <a:schemeClr val="tx2">
            <a:lumMod val="75000"/>
            <a:lumOff val="25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Avenir Next LT Pro" panose="020B0504020202020204" pitchFamily="34" charset="0"/>
              <a:cs typeface="Arial"/>
            </a:rPr>
            <a:t>3. MAP hotline analysis and guidance discussion</a:t>
          </a:r>
          <a:endParaRPr lang="en-US" sz="1800" kern="1200">
            <a:latin typeface="Avenir Next LT Pro" panose="020B0504020202020204" pitchFamily="34" charset="0"/>
            <a:cs typeface="Arial" panose="020B0604020202020204" pitchFamily="34" charset="0"/>
          </a:endParaRPr>
        </a:p>
      </dsp:txBody>
      <dsp:txXfrm>
        <a:off x="34726" y="1738552"/>
        <a:ext cx="8719441" cy="641908"/>
      </dsp:txXfrm>
    </dsp:sp>
    <dsp:sp modelId="{1E72FFAA-8E6A-44B8-A4BE-36CF4531F9E8}">
      <dsp:nvSpPr>
        <dsp:cNvPr id="0" name=""/>
        <dsp:cNvSpPr/>
      </dsp:nvSpPr>
      <dsp:spPr>
        <a:xfrm>
          <a:off x="0" y="2524627"/>
          <a:ext cx="8788893" cy="711360"/>
        </a:xfrm>
        <a:prstGeom prst="roundRect">
          <a:avLst/>
        </a:prstGeom>
        <a:solidFill>
          <a:schemeClr val="tx2">
            <a:lumMod val="90000"/>
            <a:lumOff val="1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Avenir Next LT Pro" panose="020B0504020202020204" pitchFamily="34" charset="0"/>
              <a:cs typeface="Arial"/>
            </a:rPr>
            <a:t>4.  MAP training and testing performance in 2025</a:t>
          </a:r>
        </a:p>
      </dsp:txBody>
      <dsp:txXfrm>
        <a:off x="34726" y="2559353"/>
        <a:ext cx="8719441" cy="641908"/>
      </dsp:txXfrm>
    </dsp:sp>
    <dsp:sp modelId="{133A4213-16EE-4137-AD2E-B333BA36056F}">
      <dsp:nvSpPr>
        <dsp:cNvPr id="0" name=""/>
        <dsp:cNvSpPr/>
      </dsp:nvSpPr>
      <dsp:spPr>
        <a:xfrm>
          <a:off x="0" y="3345427"/>
          <a:ext cx="8788893" cy="711360"/>
        </a:xfrm>
        <a:prstGeom prst="roundRect">
          <a:avLst/>
        </a:prstGeom>
        <a:solidFill>
          <a:schemeClr val="tx2">
            <a:lumMod val="75000"/>
            <a:lumOff val="25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5. MAP communications framework</a:t>
          </a:r>
        </a:p>
      </dsp:txBody>
      <dsp:txXfrm>
        <a:off x="34726" y="3380153"/>
        <a:ext cx="8719441" cy="641908"/>
      </dsp:txXfrm>
    </dsp:sp>
    <dsp:sp modelId="{6D6FCA2F-FBA0-4D79-83C0-10279A68AE3A}">
      <dsp:nvSpPr>
        <dsp:cNvPr id="0" name=""/>
        <dsp:cNvSpPr/>
      </dsp:nvSpPr>
      <dsp:spPr>
        <a:xfrm>
          <a:off x="0" y="4166227"/>
          <a:ext cx="8788893" cy="711360"/>
        </a:xfrm>
        <a:prstGeom prst="roundRect">
          <a:avLst/>
        </a:prstGeom>
        <a:solidFill>
          <a:schemeClr val="tx2">
            <a:lumMod val="90000"/>
            <a:lumOff val="10000"/>
          </a:schemeClr>
        </a:solidFill>
        <a:ln w="2540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Avenir Next LT Pro" panose="020B0504020202020204" pitchFamily="34" charset="0"/>
            </a:rPr>
            <a:t>6. Additional items</a:t>
          </a:r>
        </a:p>
      </dsp:txBody>
      <dsp:txXfrm>
        <a:off x="34726" y="4200953"/>
        <a:ext cx="8719441" cy="64190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E76DF3-1B6F-4077-9C70-3B1483267A04}">
      <dsp:nvSpPr>
        <dsp:cNvPr id="0" name=""/>
        <dsp:cNvSpPr/>
      </dsp:nvSpPr>
      <dsp:spPr>
        <a:xfrm>
          <a:off x="1283" y="673807"/>
          <a:ext cx="5006206" cy="3003723"/>
        </a:xfrm>
        <a:prstGeom prst="rect">
          <a:avLst/>
        </a:prstGeom>
        <a:solidFill>
          <a:srgbClr val="1455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Avenir Next LT Pro" panose="020B0504020202020204" pitchFamily="34" charset="0"/>
            </a:rPr>
            <a:t>A high functioning </a:t>
          </a:r>
          <a:r>
            <a:rPr lang="en-US" sz="2500" kern="1200" dirty="0" err="1">
              <a:latin typeface="Avenir Next LT Pro" panose="020B0504020202020204" pitchFamily="34" charset="0"/>
            </a:rPr>
            <a:t>eMAR</a:t>
          </a:r>
          <a:r>
            <a:rPr lang="en-US" sz="2500" kern="1200" dirty="0">
              <a:latin typeface="Avenir Next LT Pro" panose="020B0504020202020204" pitchFamily="34" charset="0"/>
            </a:rPr>
            <a:t> system could have potentially prevented </a:t>
          </a:r>
          <a:r>
            <a:rPr lang="en-US" sz="2500" b="0" i="0" kern="1200" dirty="0">
              <a:latin typeface="Avenir Next LT Pro" panose="020B0504020202020204" pitchFamily="34" charset="0"/>
            </a:rPr>
            <a:t>~33% of hotline events from occurring and saved the Commonwealth $495K annually in hospital stays and ED visits resulting from medication occurrences.</a:t>
          </a:r>
          <a:endParaRPr lang="en-US" sz="2500" kern="1200" dirty="0">
            <a:latin typeface="Avenir Next LT Pro" panose="020B0504020202020204" pitchFamily="34" charset="0"/>
          </a:endParaRPr>
        </a:p>
      </dsp:txBody>
      <dsp:txXfrm>
        <a:off x="1283" y="673807"/>
        <a:ext cx="5006206" cy="3003723"/>
      </dsp:txXfrm>
    </dsp:sp>
    <dsp:sp modelId="{35F8A324-9B27-43AF-AE4A-BA4A493982BF}">
      <dsp:nvSpPr>
        <dsp:cNvPr id="0" name=""/>
        <dsp:cNvSpPr/>
      </dsp:nvSpPr>
      <dsp:spPr>
        <a:xfrm>
          <a:off x="5508110" y="673807"/>
          <a:ext cx="5006206" cy="3003723"/>
        </a:xfrm>
        <a:prstGeom prst="rect">
          <a:avLst/>
        </a:prstGeom>
        <a:solidFill>
          <a:srgbClr val="1455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Avenir Next LT Pro" panose="020B0504020202020204" pitchFamily="34" charset="0"/>
            </a:rPr>
            <a:t>Tailoring training improvements for MAP certified staff to commonly ordered retraining topics could be beneficial in prevention of future hotline events.</a:t>
          </a:r>
        </a:p>
      </dsp:txBody>
      <dsp:txXfrm>
        <a:off x="5508110" y="673807"/>
        <a:ext cx="5006206" cy="30037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57789-81C5-41CF-BA5A-8C160C89F7F1}">
      <dsp:nvSpPr>
        <dsp:cNvPr id="0" name=""/>
        <dsp:cNvSpPr/>
      </dsp:nvSpPr>
      <dsp:spPr>
        <a:xfrm>
          <a:off x="992884" y="2162"/>
          <a:ext cx="5034791" cy="1258697"/>
        </a:xfrm>
        <a:prstGeom prst="roundRect">
          <a:avLst>
            <a:gd name="adj" fmla="val 10000"/>
          </a:avLst>
        </a:prstGeom>
        <a:solidFill>
          <a:srgbClr val="0059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i="0" kern="1200" dirty="0">
              <a:solidFill>
                <a:schemeClr val="bg1"/>
              </a:solidFill>
              <a:latin typeface="Avenir Next LT Pro" panose="020B0504020202020204" pitchFamily="34" charset="0"/>
            </a:rPr>
            <a:t>ERG Study</a:t>
          </a:r>
        </a:p>
        <a:p>
          <a:pPr marL="0" lvl="0" indent="0" algn="ctr" defTabSz="622300">
            <a:lnSpc>
              <a:spcPct val="90000"/>
            </a:lnSpc>
            <a:spcBef>
              <a:spcPct val="0"/>
            </a:spcBef>
            <a:spcAft>
              <a:spcPct val="35000"/>
            </a:spcAft>
            <a:buNone/>
          </a:pPr>
          <a:r>
            <a:rPr lang="en-US" sz="1400" kern="1200" dirty="0">
              <a:solidFill>
                <a:schemeClr val="bg1"/>
              </a:solidFill>
              <a:latin typeface="Avenir Next LT Pro" panose="020B0504020202020204" pitchFamily="34" charset="0"/>
            </a:rPr>
            <a:t>An independent study by </a:t>
          </a:r>
          <a:r>
            <a:rPr lang="en-US" sz="1400" b="1" kern="1200" dirty="0">
              <a:solidFill>
                <a:schemeClr val="bg1"/>
              </a:solidFill>
              <a:latin typeface="Avenir Next LT Pro" panose="020B0504020202020204" pitchFamily="34" charset="0"/>
            </a:rPr>
            <a:t>Eastern Research Group (ERG) </a:t>
          </a:r>
          <a:r>
            <a:rPr lang="en-US" sz="1400" kern="1200" dirty="0">
              <a:solidFill>
                <a:schemeClr val="bg1"/>
              </a:solidFill>
              <a:latin typeface="Avenir Next LT Pro" panose="020B0504020202020204" pitchFamily="34" charset="0"/>
            </a:rPr>
            <a:t>in 2022 produced 30 modernization recommendations. The </a:t>
          </a:r>
          <a:r>
            <a:rPr lang="en-US" sz="1400" b="1" kern="1200" dirty="0">
              <a:solidFill>
                <a:schemeClr val="bg1"/>
              </a:solidFill>
              <a:latin typeface="Avenir Next LT Pro" panose="020B0504020202020204" pitchFamily="34" charset="0"/>
            </a:rPr>
            <a:t>introduction of a single, state-sponsored </a:t>
          </a:r>
          <a:r>
            <a:rPr lang="en-US" sz="1400" b="1" kern="1200" dirty="0" err="1">
              <a:solidFill>
                <a:schemeClr val="bg1"/>
              </a:solidFill>
              <a:latin typeface="Avenir Next LT Pro" panose="020B0504020202020204" pitchFamily="34" charset="0"/>
            </a:rPr>
            <a:t>eMAR</a:t>
          </a:r>
          <a:r>
            <a:rPr lang="en-US" sz="1400" b="1" kern="1200" dirty="0">
              <a:solidFill>
                <a:schemeClr val="bg1"/>
              </a:solidFill>
              <a:latin typeface="Avenir Next LT Pro" panose="020B0504020202020204" pitchFamily="34" charset="0"/>
            </a:rPr>
            <a:t> system for all MAP providers </a:t>
          </a:r>
          <a:r>
            <a:rPr lang="en-US" sz="1400" kern="1200" dirty="0">
              <a:solidFill>
                <a:schemeClr val="bg1"/>
              </a:solidFill>
              <a:latin typeface="Avenir Next LT Pro" panose="020B0504020202020204" pitchFamily="34" charset="0"/>
            </a:rPr>
            <a:t>was key to the success of these. </a:t>
          </a:r>
          <a:endParaRPr lang="en-US" sz="1400" kern="1200" dirty="0"/>
        </a:p>
      </dsp:txBody>
      <dsp:txXfrm>
        <a:off x="1029750" y="39028"/>
        <a:ext cx="4961059" cy="1184965"/>
      </dsp:txXfrm>
    </dsp:sp>
    <dsp:sp modelId="{D7074FDB-F133-469F-8332-1C1A703EA864}">
      <dsp:nvSpPr>
        <dsp:cNvPr id="0" name=""/>
        <dsp:cNvSpPr/>
      </dsp:nvSpPr>
      <dsp:spPr>
        <a:xfrm rot="5400000">
          <a:off x="3400143" y="1370996"/>
          <a:ext cx="220272" cy="220272"/>
        </a:xfrm>
        <a:prstGeom prst="rightArrow">
          <a:avLst>
            <a:gd name="adj1" fmla="val 667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5DFBBC9B-49AE-405A-BF28-BF3486EBBEB9}">
      <dsp:nvSpPr>
        <dsp:cNvPr id="0" name=""/>
        <dsp:cNvSpPr/>
      </dsp:nvSpPr>
      <dsp:spPr>
        <a:xfrm>
          <a:off x="992884" y="1701404"/>
          <a:ext cx="5034791" cy="1258697"/>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l" defTabSz="577850">
            <a:lnSpc>
              <a:spcPct val="90000"/>
            </a:lnSpc>
            <a:spcBef>
              <a:spcPct val="0"/>
            </a:spcBef>
            <a:spcAft>
              <a:spcPct val="35000"/>
            </a:spcAft>
            <a:buNone/>
          </a:pPr>
          <a:r>
            <a:rPr lang="en-US" sz="1300" kern="1200" dirty="0">
              <a:solidFill>
                <a:schemeClr val="accent1">
                  <a:lumMod val="50000"/>
                </a:schemeClr>
              </a:solidFill>
              <a:latin typeface="Avenir Next LT Pro" panose="020B0504020202020204" pitchFamily="34" charset="0"/>
            </a:rPr>
            <a:t>eMAR Impact: </a:t>
          </a:r>
          <a:r>
            <a:rPr lang="en-US" sz="1300" kern="1200" dirty="0">
              <a:solidFill>
                <a:schemeClr val="tx1"/>
              </a:solidFill>
              <a:latin typeface="Avenir Next LT Pro" panose="020B0504020202020204" pitchFamily="34" charset="0"/>
            </a:rPr>
            <a:t>A state-sponsored eMAR would provide a </a:t>
          </a:r>
          <a:r>
            <a:rPr lang="en-US" sz="1300" b="1" kern="1200" dirty="0">
              <a:solidFill>
                <a:schemeClr val="tx1"/>
              </a:solidFill>
              <a:latin typeface="Avenir Next LT Pro" panose="020B0504020202020204" pitchFamily="34" charset="0"/>
            </a:rPr>
            <a:t>standardized, efficient, and safer medication administration process</a:t>
          </a:r>
          <a:r>
            <a:rPr lang="en-US" sz="1300" kern="1200" dirty="0">
              <a:solidFill>
                <a:schemeClr val="tx1"/>
              </a:solidFill>
              <a:latin typeface="Avenir Next LT Pro" panose="020B0504020202020204" pitchFamily="34" charset="0"/>
            </a:rPr>
            <a:t>.</a:t>
          </a:r>
          <a:endParaRPr lang="en-US" sz="1300" kern="1200" dirty="0"/>
        </a:p>
      </dsp:txBody>
      <dsp:txXfrm>
        <a:off x="1029750" y="1738270"/>
        <a:ext cx="4961059" cy="1184965"/>
      </dsp:txXfrm>
    </dsp:sp>
    <dsp:sp modelId="{4A5C5CB2-FC84-444F-BE9F-C49B11ADF1CD}">
      <dsp:nvSpPr>
        <dsp:cNvPr id="0" name=""/>
        <dsp:cNvSpPr/>
      </dsp:nvSpPr>
      <dsp:spPr>
        <a:xfrm rot="5400000">
          <a:off x="3400143" y="3070238"/>
          <a:ext cx="220272" cy="220272"/>
        </a:xfrm>
        <a:prstGeom prst="rightArrow">
          <a:avLst>
            <a:gd name="adj1" fmla="val 667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0803BE02-B217-4245-A854-6C442A155C89}">
      <dsp:nvSpPr>
        <dsp:cNvPr id="0" name=""/>
        <dsp:cNvSpPr/>
      </dsp:nvSpPr>
      <dsp:spPr>
        <a:xfrm>
          <a:off x="992884" y="3400646"/>
          <a:ext cx="5034791" cy="1258697"/>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l" defTabSz="577850">
            <a:lnSpc>
              <a:spcPct val="90000"/>
            </a:lnSpc>
            <a:spcBef>
              <a:spcPct val="0"/>
            </a:spcBef>
            <a:spcAft>
              <a:spcPct val="35000"/>
            </a:spcAft>
            <a:buNone/>
          </a:pPr>
          <a:r>
            <a:rPr lang="en-US" sz="1300" kern="1200" dirty="0">
              <a:solidFill>
                <a:schemeClr val="accent1">
                  <a:lumMod val="50000"/>
                </a:schemeClr>
              </a:solidFill>
              <a:latin typeface="Avenir Next LT Pro" panose="020B0504020202020204" pitchFamily="34" charset="0"/>
            </a:rPr>
            <a:t>eMAR Consultation: </a:t>
          </a:r>
          <a:r>
            <a:rPr lang="en-US" sz="1300" kern="1200" dirty="0">
              <a:solidFill>
                <a:schemeClr val="tx1"/>
              </a:solidFill>
              <a:latin typeface="Avenir Next LT Pro" panose="020B0504020202020204" pitchFamily="34" charset="0"/>
            </a:rPr>
            <a:t>A workgroup was convened in early 2023 and was </a:t>
          </a:r>
          <a:r>
            <a:rPr lang="en-US" sz="1300" b="1" kern="1200" dirty="0">
              <a:solidFill>
                <a:schemeClr val="tx1"/>
              </a:solidFill>
              <a:latin typeface="Avenir Next LT Pro" panose="020B0504020202020204" pitchFamily="34" charset="0"/>
            </a:rPr>
            <a:t>unanimously in support of this recommendation</a:t>
          </a:r>
          <a:r>
            <a:rPr lang="en-US" sz="1300" kern="1200" dirty="0">
              <a:solidFill>
                <a:schemeClr val="tx1"/>
              </a:solidFill>
              <a:latin typeface="Avenir Next LT Pro" panose="020B0504020202020204" pitchFamily="34" charset="0"/>
            </a:rPr>
            <a:t>. However, they recognized that successful implementation would require significant state support and funding. The workgroup asked DPH to pursue this with EHS to the extent possible. </a:t>
          </a:r>
          <a:endParaRPr lang="en-US" sz="1300" kern="1200" dirty="0"/>
        </a:p>
      </dsp:txBody>
      <dsp:txXfrm>
        <a:off x="1029750" y="3437512"/>
        <a:ext cx="4961059" cy="11849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D48703-0278-4938-A2D4-58CDAA3AFB13}">
      <dsp:nvSpPr>
        <dsp:cNvPr id="0" name=""/>
        <dsp:cNvSpPr/>
      </dsp:nvSpPr>
      <dsp:spPr>
        <a:xfrm>
          <a:off x="1408" y="1220805"/>
          <a:ext cx="3003200" cy="1801920"/>
        </a:xfrm>
        <a:prstGeom prst="roundRect">
          <a:avLst>
            <a:gd name="adj" fmla="val 10000"/>
          </a:avLst>
        </a:prstGeom>
        <a:solidFill>
          <a:srgbClr val="1455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err="1">
              <a:latin typeface="Avenir Next LT Pro" panose="020B0504020202020204" pitchFamily="34" charset="0"/>
            </a:rPr>
            <a:t>Impruvon</a:t>
          </a:r>
          <a:r>
            <a:rPr lang="en-US" sz="2300" kern="1200" dirty="0">
              <a:latin typeface="Avenir Next LT Pro" panose="020B0504020202020204" pitchFamily="34" charset="0"/>
            </a:rPr>
            <a:t> electronic medication administration record (</a:t>
          </a:r>
          <a:r>
            <a:rPr lang="en-US" sz="2300" kern="1200" dirty="0" err="1">
              <a:latin typeface="Avenir Next LT Pro" panose="020B0504020202020204" pitchFamily="34" charset="0"/>
            </a:rPr>
            <a:t>eMAR</a:t>
          </a:r>
          <a:r>
            <a:rPr lang="en-US" sz="2300" kern="1200" dirty="0">
              <a:latin typeface="Avenir Next LT Pro" panose="020B0504020202020204" pitchFamily="34" charset="0"/>
            </a:rPr>
            <a:t>)</a:t>
          </a:r>
        </a:p>
      </dsp:txBody>
      <dsp:txXfrm>
        <a:off x="54184" y="1273581"/>
        <a:ext cx="2897648" cy="1696368"/>
      </dsp:txXfrm>
    </dsp:sp>
    <dsp:sp modelId="{11CC44BE-C5B6-4479-87F9-609FBBF3AD97}">
      <dsp:nvSpPr>
        <dsp:cNvPr id="0" name=""/>
        <dsp:cNvSpPr/>
      </dsp:nvSpPr>
      <dsp:spPr>
        <a:xfrm>
          <a:off x="3304928" y="1749369"/>
          <a:ext cx="636678" cy="744793"/>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latin typeface="Avenir Next LT Pro" panose="020B0504020202020204" pitchFamily="34" charset="0"/>
          </a:endParaRPr>
        </a:p>
      </dsp:txBody>
      <dsp:txXfrm>
        <a:off x="3304928" y="1898328"/>
        <a:ext cx="445675" cy="446875"/>
      </dsp:txXfrm>
    </dsp:sp>
    <dsp:sp modelId="{7652FAB2-2ED0-47BC-88DD-871A1EF32BCB}">
      <dsp:nvSpPr>
        <dsp:cNvPr id="0" name=""/>
        <dsp:cNvSpPr/>
      </dsp:nvSpPr>
      <dsp:spPr>
        <a:xfrm>
          <a:off x="4205889" y="1220805"/>
          <a:ext cx="3003200" cy="1801920"/>
        </a:xfrm>
        <a:prstGeom prst="roundRect">
          <a:avLst>
            <a:gd name="adj" fmla="val 10000"/>
          </a:avLst>
        </a:prstGeom>
        <a:solidFill>
          <a:srgbClr val="1455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Avenir Next LT Pro" panose="020B0504020202020204" pitchFamily="34" charset="0"/>
            </a:rPr>
            <a:t>Full MAP compliance</a:t>
          </a:r>
        </a:p>
      </dsp:txBody>
      <dsp:txXfrm>
        <a:off x="4258665" y="1273581"/>
        <a:ext cx="2897648" cy="16963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39040-5679-4C95-8261-79565391D9AE}">
      <dsp:nvSpPr>
        <dsp:cNvPr id="0" name=""/>
        <dsp:cNvSpPr/>
      </dsp:nvSpPr>
      <dsp:spPr>
        <a:xfrm>
          <a:off x="0" y="704"/>
          <a:ext cx="112025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A90406-F8B0-47E1-9AC6-5A972C5FF2B2}">
      <dsp:nvSpPr>
        <dsp:cNvPr id="0" name=""/>
        <dsp:cNvSpPr/>
      </dsp:nvSpPr>
      <dsp:spPr>
        <a:xfrm>
          <a:off x="0" y="83891"/>
          <a:ext cx="11202547" cy="1294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rgbClr val="005994"/>
              </a:solidFill>
              <a:latin typeface="Avenir Next LT Pro" panose="020B0504020202020204" pitchFamily="34" charset="0"/>
              <a:cs typeface="Arial"/>
            </a:rPr>
            <a:t>1. Real time alerts are sent if a medication is due and not administered.</a:t>
          </a:r>
          <a:endParaRPr lang="en-US" sz="1400" b="1" kern="1200" dirty="0">
            <a:solidFill>
              <a:srgbClr val="005994"/>
            </a:solidFill>
            <a:latin typeface="Avenir Next LT Pro" panose="020B0504020202020204" pitchFamily="34" charset="0"/>
          </a:endParaRPr>
        </a:p>
        <a:p>
          <a:pPr marL="0" lvl="0" indent="0" algn="l" defTabSz="622300">
            <a:lnSpc>
              <a:spcPct val="90000"/>
            </a:lnSpc>
            <a:spcBef>
              <a:spcPct val="0"/>
            </a:spcBef>
            <a:spcAft>
              <a:spcPct val="35000"/>
            </a:spcAft>
            <a:buClr>
              <a:srgbClr val="000000"/>
            </a:buClr>
            <a:buSzPts val="1000"/>
            <a:buNone/>
          </a:pPr>
          <a:r>
            <a:rPr lang="en-US" sz="1400" kern="1200" dirty="0">
              <a:latin typeface="Avenir Next LT Pro" panose="020B0504020202020204" pitchFamily="34" charset="0"/>
              <a:cs typeface="Arial"/>
            </a:rPr>
            <a:t>	a. Alerts can be generated to as many people (e.g., supervisors, nurses, Program Directors, etc.) in your organization as you choose.</a:t>
          </a:r>
        </a:p>
        <a:p>
          <a:pPr marL="0" lvl="0" indent="0" algn="l" defTabSz="622300">
            <a:lnSpc>
              <a:spcPct val="90000"/>
            </a:lnSpc>
            <a:spcBef>
              <a:spcPct val="0"/>
            </a:spcBef>
            <a:spcAft>
              <a:spcPct val="35000"/>
            </a:spcAft>
            <a:buClr>
              <a:srgbClr val="000000"/>
            </a:buClr>
            <a:buSzPts val="1000"/>
            <a:buNone/>
          </a:pPr>
          <a:r>
            <a:rPr lang="en-US" sz="1400" kern="1200" dirty="0">
              <a:latin typeface="Avenir Next LT Pro" panose="020B0504020202020204" pitchFamily="34" charset="0"/>
              <a:cs typeface="Arial"/>
            </a:rPr>
            <a:t>	b. The supervisor can send a ‘remind’ alert to the staff. </a:t>
          </a:r>
          <a:endParaRPr lang="en-US" sz="1400" kern="1200" dirty="0">
            <a:latin typeface="Avenir Next LT Pro" panose="020B0504020202020204" pitchFamily="34" charset="0"/>
          </a:endParaRPr>
        </a:p>
        <a:p>
          <a:pPr marL="0" lvl="0" indent="0" algn="l" defTabSz="622300">
            <a:lnSpc>
              <a:spcPct val="90000"/>
            </a:lnSpc>
            <a:spcBef>
              <a:spcPct val="0"/>
            </a:spcBef>
            <a:spcAft>
              <a:spcPct val="35000"/>
            </a:spcAft>
            <a:buClr>
              <a:srgbClr val="000000"/>
            </a:buClr>
            <a:buSzPts val="1000"/>
            <a:buNone/>
          </a:pPr>
          <a:r>
            <a:rPr lang="en-US" sz="1400" kern="1200" dirty="0">
              <a:latin typeface="Avenir Next LT Pro" panose="020B0504020202020204" pitchFamily="34" charset="0"/>
              <a:cs typeface="Arial"/>
            </a:rPr>
            <a:t>	c. Staff can set up alerts (via text or email) to remind themselves when meds are due.</a:t>
          </a:r>
          <a:endParaRPr lang="en-US" sz="1400" kern="1200" dirty="0">
            <a:latin typeface="Avenir Next LT Pro" panose="020B0504020202020204" pitchFamily="34" charset="0"/>
          </a:endParaRPr>
        </a:p>
      </dsp:txBody>
      <dsp:txXfrm>
        <a:off x="0" y="83891"/>
        <a:ext cx="11202547" cy="1294136"/>
      </dsp:txXfrm>
    </dsp:sp>
    <dsp:sp modelId="{12434F66-2F84-458F-9D65-D0C6AFE449FE}">
      <dsp:nvSpPr>
        <dsp:cNvPr id="0" name=""/>
        <dsp:cNvSpPr/>
      </dsp:nvSpPr>
      <dsp:spPr>
        <a:xfrm>
          <a:off x="0" y="1421135"/>
          <a:ext cx="112025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219F79-9555-4681-B5FC-41875820F74D}">
      <dsp:nvSpPr>
        <dsp:cNvPr id="0" name=""/>
        <dsp:cNvSpPr/>
      </dsp:nvSpPr>
      <dsp:spPr>
        <a:xfrm>
          <a:off x="0" y="1404505"/>
          <a:ext cx="11202547" cy="1294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rgbClr val="005994"/>
              </a:solidFill>
              <a:latin typeface="Avenir Next LT Pro" panose="020B0504020202020204" pitchFamily="34" charset="0"/>
              <a:cs typeface="Arial"/>
            </a:rPr>
            <a:t>2. When progress notes are required during the medication administration process, they are presented as a “pop-up” feature.</a:t>
          </a:r>
          <a:endParaRPr lang="en-US" sz="1400" b="1" kern="1200" dirty="0">
            <a:solidFill>
              <a:srgbClr val="005994"/>
            </a:solidFill>
            <a:latin typeface="Avenir Next LT Pro" panose="020B0504020202020204" pitchFamily="34" charset="0"/>
          </a:endParaRPr>
        </a:p>
        <a:p>
          <a:pPr marL="0" lvl="0" indent="0" algn="l" defTabSz="622300">
            <a:lnSpc>
              <a:spcPct val="90000"/>
            </a:lnSpc>
            <a:spcBef>
              <a:spcPct val="0"/>
            </a:spcBef>
            <a:spcAft>
              <a:spcPct val="35000"/>
            </a:spcAft>
            <a:buClr>
              <a:srgbClr val="000000"/>
            </a:buClr>
            <a:buSzPts val="1000"/>
            <a:buNone/>
          </a:pPr>
          <a:r>
            <a:rPr lang="en-US" sz="1400" kern="1200" dirty="0">
              <a:latin typeface="Avenir Next LT Pro" panose="020B0504020202020204" pitchFamily="34" charset="0"/>
              <a:cs typeface="Arial"/>
            </a:rPr>
            <a:t>	a. If a medication is omitted, </a:t>
          </a:r>
          <a:r>
            <a:rPr lang="en-US" sz="1400" kern="1200" dirty="0" err="1">
              <a:latin typeface="Avenir Next LT Pro" panose="020B0504020202020204" pitchFamily="34" charset="0"/>
              <a:cs typeface="Arial"/>
            </a:rPr>
            <a:t>Impruvon</a:t>
          </a:r>
          <a:r>
            <a:rPr lang="en-US" sz="1400" kern="1200" dirty="0">
              <a:latin typeface="Avenir Next LT Pro" panose="020B0504020202020204" pitchFamily="34" charset="0"/>
              <a:cs typeface="Arial"/>
            </a:rPr>
            <a:t> will prompt the staff to contact a MAP consultant and to write a progress note.</a:t>
          </a:r>
          <a:endParaRPr lang="en-US" sz="1400" kern="1200" dirty="0">
            <a:latin typeface="Avenir Next LT Pro" panose="020B0504020202020204" pitchFamily="34" charset="0"/>
            <a:cs typeface="Arial"/>
            <a:sym typeface="Arial"/>
          </a:endParaRPr>
        </a:p>
        <a:p>
          <a:pPr marL="0" lvl="0" indent="0" algn="l" defTabSz="622300">
            <a:lnSpc>
              <a:spcPct val="90000"/>
            </a:lnSpc>
            <a:spcBef>
              <a:spcPct val="0"/>
            </a:spcBef>
            <a:spcAft>
              <a:spcPct val="35000"/>
            </a:spcAft>
            <a:buClr>
              <a:srgbClr val="000000"/>
            </a:buClr>
            <a:buSzPts val="1000"/>
            <a:buNone/>
          </a:pPr>
          <a:r>
            <a:rPr lang="en-US" sz="1400" kern="1200" dirty="0">
              <a:latin typeface="Avenir Next LT Pro" panose="020B0504020202020204" pitchFamily="34" charset="0"/>
              <a:cs typeface="Arial"/>
            </a:rPr>
            <a:t>	b. </a:t>
          </a:r>
          <a:r>
            <a:rPr lang="en-US" sz="1400" kern="1200" dirty="0" err="1">
              <a:latin typeface="Avenir Next LT Pro" panose="020B0504020202020204" pitchFamily="34" charset="0"/>
              <a:cs typeface="Arial"/>
            </a:rPr>
            <a:t>Impruvon</a:t>
          </a:r>
          <a:r>
            <a:rPr lang="en-US" sz="1400" kern="1200" dirty="0">
              <a:latin typeface="Avenir Next LT Pro" panose="020B0504020202020204" pitchFamily="34" charset="0"/>
              <a:cs typeface="Arial"/>
            </a:rPr>
            <a:t> can be set up to track data, such as bowel data, vital signs, BGM, etc. (an alert will be sent if criteria is met – e.g., day two 	of no BM).</a:t>
          </a:r>
          <a:endParaRPr lang="en-US" sz="1400" kern="1200" dirty="0">
            <a:latin typeface="Avenir Next LT Pro" panose="020B0504020202020204" pitchFamily="34" charset="0"/>
          </a:endParaRPr>
        </a:p>
      </dsp:txBody>
      <dsp:txXfrm>
        <a:off x="0" y="1404505"/>
        <a:ext cx="11202547" cy="1294136"/>
      </dsp:txXfrm>
    </dsp:sp>
    <dsp:sp modelId="{C0CEEB63-4FCC-423A-8741-CA6623882B41}">
      <dsp:nvSpPr>
        <dsp:cNvPr id="0" name=""/>
        <dsp:cNvSpPr/>
      </dsp:nvSpPr>
      <dsp:spPr>
        <a:xfrm>
          <a:off x="0" y="2717732"/>
          <a:ext cx="112025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D6656E-9ADF-4A71-845E-48EAC3A6084C}">
      <dsp:nvSpPr>
        <dsp:cNvPr id="0" name=""/>
        <dsp:cNvSpPr/>
      </dsp:nvSpPr>
      <dsp:spPr>
        <a:xfrm>
          <a:off x="0" y="2858040"/>
          <a:ext cx="11202547" cy="832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rgbClr val="005994"/>
              </a:solidFill>
              <a:latin typeface="Avenir Next LT Pro" panose="020B0504020202020204" pitchFamily="34" charset="0"/>
              <a:cs typeface="Arial"/>
            </a:rPr>
            <a:t>3. When data tracking is attached to a medication, the system will prompt staff to enter the data prior to med admin.</a:t>
          </a:r>
        </a:p>
        <a:p>
          <a:pPr marL="0" lvl="0" indent="0" algn="l" defTabSz="622300">
            <a:lnSpc>
              <a:spcPct val="90000"/>
            </a:lnSpc>
            <a:spcBef>
              <a:spcPct val="0"/>
            </a:spcBef>
            <a:spcAft>
              <a:spcPct val="35000"/>
            </a:spcAft>
            <a:buClr>
              <a:srgbClr val="000000"/>
            </a:buClr>
            <a:buSzPts val="1000"/>
            <a:buNone/>
          </a:pPr>
          <a:r>
            <a:rPr lang="en-US" sz="1400" kern="1200" dirty="0">
              <a:latin typeface="Avenir Next LT Pro" panose="020B0504020202020204" pitchFamily="34" charset="0"/>
              <a:cs typeface="Arial"/>
            </a:rPr>
            <a:t>	a. If criteria has been met (e.g., hold for </a:t>
          </a:r>
          <a:r>
            <a:rPr lang="en-US" sz="1400" kern="1200" dirty="0" err="1">
              <a:latin typeface="Avenir Next LT Pro" panose="020B0504020202020204" pitchFamily="34" charset="0"/>
              <a:cs typeface="Arial"/>
            </a:rPr>
            <a:t>b/p</a:t>
          </a:r>
          <a:r>
            <a:rPr lang="en-US" sz="1400" kern="1200" dirty="0">
              <a:latin typeface="Avenir Next LT Pro" panose="020B0504020202020204" pitchFamily="34" charset="0"/>
              <a:cs typeface="Arial"/>
            </a:rPr>
            <a:t> less than 90/60) the system will tell staff not to administer the medication. If notification to the HCP is required, staff will be prompted to do so and write a progress note.</a:t>
          </a:r>
          <a:endParaRPr lang="en-US" sz="1400" kern="1200" dirty="0">
            <a:latin typeface="Avenir Next LT Pro" panose="020B0504020202020204" pitchFamily="34" charset="0"/>
          </a:endParaRPr>
        </a:p>
      </dsp:txBody>
      <dsp:txXfrm>
        <a:off x="0" y="2858040"/>
        <a:ext cx="11202547" cy="832181"/>
      </dsp:txXfrm>
    </dsp:sp>
    <dsp:sp modelId="{EAEAA2E3-2D21-4B6F-8ACF-D76A6139C181}">
      <dsp:nvSpPr>
        <dsp:cNvPr id="0" name=""/>
        <dsp:cNvSpPr/>
      </dsp:nvSpPr>
      <dsp:spPr>
        <a:xfrm>
          <a:off x="0" y="3752664"/>
          <a:ext cx="1120254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BE8020-96A5-4A7C-B9B1-992E68ED3D4D}">
      <dsp:nvSpPr>
        <dsp:cNvPr id="0" name=""/>
        <dsp:cNvSpPr/>
      </dsp:nvSpPr>
      <dsp:spPr>
        <a:xfrm>
          <a:off x="0" y="3421862"/>
          <a:ext cx="11202547" cy="1294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rgbClr val="005994"/>
              </a:solidFill>
              <a:latin typeface="Avenir Next LT Pro" panose="020B0504020202020204" pitchFamily="34" charset="0"/>
              <a:cs typeface="Arial"/>
            </a:rPr>
            <a:t>4. </a:t>
          </a:r>
          <a:r>
            <a:rPr lang="en-US" sz="1400" b="1" kern="1200" dirty="0" err="1">
              <a:solidFill>
                <a:srgbClr val="005994"/>
              </a:solidFill>
              <a:latin typeface="Avenir Next LT Pro" panose="020B0504020202020204" pitchFamily="34" charset="0"/>
              <a:cs typeface="Arial"/>
            </a:rPr>
            <a:t>Impruvon</a:t>
          </a:r>
          <a:r>
            <a:rPr lang="en-US" sz="1400" b="1" kern="1200" dirty="0">
              <a:solidFill>
                <a:srgbClr val="005994"/>
              </a:solidFill>
              <a:latin typeface="Avenir Next LT Pro" panose="020B0504020202020204" pitchFamily="34" charset="0"/>
              <a:cs typeface="Arial"/>
            </a:rPr>
            <a:t> allows for different access levels, for example non-MAP staff may sign in and enter bowel data.</a:t>
          </a:r>
          <a:endParaRPr lang="en-US" sz="1400" b="1" kern="1200" dirty="0">
            <a:solidFill>
              <a:srgbClr val="005994"/>
            </a:solidFill>
            <a:latin typeface="Avenir Next LT Pro" panose="020B0504020202020204" pitchFamily="34" charset="0"/>
          </a:endParaRPr>
        </a:p>
      </dsp:txBody>
      <dsp:txXfrm>
        <a:off x="0" y="3421862"/>
        <a:ext cx="11202547" cy="12941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5F018C-F150-42D3-9F65-BC1061C15CB4}">
      <dsp:nvSpPr>
        <dsp:cNvPr id="0" name=""/>
        <dsp:cNvSpPr/>
      </dsp:nvSpPr>
      <dsp:spPr>
        <a:xfrm>
          <a:off x="0" y="2747"/>
          <a:ext cx="1122081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2AE682-0534-4E9E-9EB1-616E61016F0B}">
      <dsp:nvSpPr>
        <dsp:cNvPr id="0" name=""/>
        <dsp:cNvSpPr/>
      </dsp:nvSpPr>
      <dsp:spPr>
        <a:xfrm>
          <a:off x="0" y="2747"/>
          <a:ext cx="11220815" cy="889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rgbClr val="005994"/>
              </a:solidFill>
              <a:latin typeface="Avenir Next LT Pro" panose="020B0504020202020204" pitchFamily="34" charset="0"/>
              <a:cs typeface="Arial"/>
            </a:rPr>
            <a:t>5. Impruvon will prompt staff through the second check process (e.g., for Warfarin sodium) to help ensure the medication is checked by a second staff. If only one staff is on duty the code NSS is used.</a:t>
          </a:r>
          <a:endParaRPr lang="en-US" sz="1400" kern="1200" dirty="0"/>
        </a:p>
      </dsp:txBody>
      <dsp:txXfrm>
        <a:off x="0" y="2747"/>
        <a:ext cx="11220815" cy="889356"/>
      </dsp:txXfrm>
    </dsp:sp>
    <dsp:sp modelId="{DAB26FF2-DBB8-4002-B99E-FF82E5E82F9A}">
      <dsp:nvSpPr>
        <dsp:cNvPr id="0" name=""/>
        <dsp:cNvSpPr/>
      </dsp:nvSpPr>
      <dsp:spPr>
        <a:xfrm>
          <a:off x="0" y="822039"/>
          <a:ext cx="1122081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48C468-B2AE-4E42-83D3-EC5E37D5E216}">
      <dsp:nvSpPr>
        <dsp:cNvPr id="0" name=""/>
        <dsp:cNvSpPr/>
      </dsp:nvSpPr>
      <dsp:spPr>
        <a:xfrm>
          <a:off x="0" y="812038"/>
          <a:ext cx="11220815" cy="76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rgbClr val="005994"/>
              </a:solidFill>
              <a:latin typeface="Avenir Next LT Pro" panose="020B0504020202020204" pitchFamily="34" charset="0"/>
              <a:cs typeface="Arial"/>
            </a:rPr>
            <a:t>6. If a medication needs to be held prior to a lab test, Impruvon allows for this information to be entered ahead of time to help ensure the medication is not given when it should be held.</a:t>
          </a:r>
          <a:endParaRPr lang="en-US" sz="1400" kern="1200" dirty="0"/>
        </a:p>
      </dsp:txBody>
      <dsp:txXfrm>
        <a:off x="0" y="812038"/>
        <a:ext cx="11220815" cy="760415"/>
      </dsp:txXfrm>
    </dsp:sp>
    <dsp:sp modelId="{53039040-5679-4C95-8261-79565391D9AE}">
      <dsp:nvSpPr>
        <dsp:cNvPr id="0" name=""/>
        <dsp:cNvSpPr/>
      </dsp:nvSpPr>
      <dsp:spPr>
        <a:xfrm>
          <a:off x="0" y="1565154"/>
          <a:ext cx="1122081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A90406-F8B0-47E1-9AC6-5A972C5FF2B2}">
      <dsp:nvSpPr>
        <dsp:cNvPr id="0" name=""/>
        <dsp:cNvSpPr/>
      </dsp:nvSpPr>
      <dsp:spPr>
        <a:xfrm>
          <a:off x="0" y="1574599"/>
          <a:ext cx="11220815" cy="668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rgbClr val="005994"/>
              </a:solidFill>
              <a:latin typeface="Avenir Next LT Pro" panose="020B0504020202020204" pitchFamily="34" charset="0"/>
              <a:cs typeface="Arial"/>
            </a:rPr>
            <a:t>7. When a PRN med is administered, staff will be prompted to write a note, including a follow up note.</a:t>
          </a:r>
        </a:p>
        <a:p>
          <a:pPr marL="0" lvl="0" indent="0" algn="l" defTabSz="622300">
            <a:lnSpc>
              <a:spcPct val="90000"/>
            </a:lnSpc>
            <a:spcBef>
              <a:spcPct val="0"/>
            </a:spcBef>
            <a:spcAft>
              <a:spcPct val="35000"/>
            </a:spcAft>
            <a:buClr>
              <a:srgbClr val="000000"/>
            </a:buClr>
            <a:buSzPts val="1000"/>
            <a:buNone/>
          </a:pPr>
          <a:r>
            <a:rPr lang="en-US" sz="1400" kern="1200" dirty="0">
              <a:latin typeface="Avenir Next LT Pro" panose="020B0504020202020204" pitchFamily="34" charset="0"/>
              <a:cs typeface="Arial"/>
            </a:rPr>
            <a:t>A second staff can document the follow-up note.</a:t>
          </a:r>
          <a:endParaRPr lang="en-US" sz="1400" kern="1200" dirty="0">
            <a:latin typeface="Avenir Next LT Pro" panose="020B0504020202020204" pitchFamily="34" charset="0"/>
          </a:endParaRPr>
        </a:p>
      </dsp:txBody>
      <dsp:txXfrm>
        <a:off x="0" y="1574599"/>
        <a:ext cx="11220815" cy="668743"/>
      </dsp:txXfrm>
    </dsp:sp>
    <dsp:sp modelId="{12434F66-2F84-458F-9D65-D0C6AFE449FE}">
      <dsp:nvSpPr>
        <dsp:cNvPr id="0" name=""/>
        <dsp:cNvSpPr/>
      </dsp:nvSpPr>
      <dsp:spPr>
        <a:xfrm>
          <a:off x="0" y="2218227"/>
          <a:ext cx="1122081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219F79-9555-4681-B5FC-41875820F74D}">
      <dsp:nvSpPr>
        <dsp:cNvPr id="0" name=""/>
        <dsp:cNvSpPr/>
      </dsp:nvSpPr>
      <dsp:spPr>
        <a:xfrm>
          <a:off x="0" y="2296206"/>
          <a:ext cx="11220815" cy="902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rgbClr val="005994"/>
              </a:solidFill>
              <a:latin typeface="Avenir Next LT Pro" panose="020B0504020202020204" pitchFamily="34" charset="0"/>
              <a:cs typeface="Arial"/>
            </a:rPr>
            <a:t>8. Impruvon will track medications even when the medication is to be administered by an outside agency such as the VNA</a:t>
          </a:r>
        </a:p>
        <a:p>
          <a:pPr marL="0" lvl="0" indent="0" algn="l" defTabSz="622300">
            <a:lnSpc>
              <a:spcPct val="90000"/>
            </a:lnSpc>
            <a:spcBef>
              <a:spcPct val="0"/>
            </a:spcBef>
            <a:spcAft>
              <a:spcPct val="35000"/>
            </a:spcAft>
            <a:buClr>
              <a:srgbClr val="000000"/>
            </a:buClr>
            <a:buSzPts val="1000"/>
            <a:buNone/>
          </a:pPr>
          <a:r>
            <a:rPr lang="en-US" sz="1400" kern="1200" dirty="0">
              <a:latin typeface="Avenir Next LT Pro" panose="020B0504020202020204" pitchFamily="34" charset="0"/>
              <a:cs typeface="Arial"/>
            </a:rPr>
            <a:t>a. Staff will be prompted to indicate if the licensed staff arrived to administer the medication, or even if the individual 	was brought to the HCP office for administration. If not, an alert will be generated to key personnel (e.g., supervisor, 	nurse, program director, etc.) in your organization as you choose.</a:t>
          </a:r>
          <a:endParaRPr lang="en-US" sz="1400" kern="1200" dirty="0">
            <a:latin typeface="Avenir Next LT Pro" panose="020B0504020202020204" pitchFamily="34" charset="0"/>
          </a:endParaRPr>
        </a:p>
      </dsp:txBody>
      <dsp:txXfrm>
        <a:off x="0" y="2296206"/>
        <a:ext cx="11220815" cy="902393"/>
      </dsp:txXfrm>
    </dsp:sp>
    <dsp:sp modelId="{C0CEEB63-4FCC-423A-8741-CA6623882B41}">
      <dsp:nvSpPr>
        <dsp:cNvPr id="0" name=""/>
        <dsp:cNvSpPr/>
      </dsp:nvSpPr>
      <dsp:spPr>
        <a:xfrm>
          <a:off x="0" y="3288360"/>
          <a:ext cx="1122081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D6656E-9ADF-4A71-845E-48EAC3A6084C}">
      <dsp:nvSpPr>
        <dsp:cNvPr id="0" name=""/>
        <dsp:cNvSpPr/>
      </dsp:nvSpPr>
      <dsp:spPr>
        <a:xfrm>
          <a:off x="0" y="3263262"/>
          <a:ext cx="11220815" cy="106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rgbClr val="005994"/>
              </a:solidFill>
              <a:latin typeface="Avenir Next LT Pro" panose="020B0504020202020204" pitchFamily="34" charset="0"/>
              <a:cs typeface="Arial"/>
            </a:rPr>
            <a:t>9. Prepopulated MAP forms.</a:t>
          </a:r>
        </a:p>
        <a:p>
          <a:pPr marL="0" lvl="0" indent="0" algn="l" defTabSz="622300">
            <a:lnSpc>
              <a:spcPct val="100000"/>
            </a:lnSpc>
            <a:spcBef>
              <a:spcPct val="0"/>
            </a:spcBef>
            <a:spcAft>
              <a:spcPts val="0"/>
            </a:spcAft>
            <a:buClr>
              <a:srgbClr val="000000"/>
            </a:buClr>
            <a:buSzPts val="1000"/>
            <a:buNone/>
          </a:pPr>
          <a:r>
            <a:rPr lang="en-US" sz="1400" kern="1200" dirty="0">
              <a:latin typeface="Avenir Next LT Pro" panose="020B0504020202020204" pitchFamily="34" charset="0"/>
              <a:cs typeface="Arial"/>
            </a:rPr>
            <a:t>a. HCP orders.</a:t>
          </a:r>
        </a:p>
        <a:p>
          <a:pPr marL="0" lvl="0" indent="0" algn="l" defTabSz="622300">
            <a:lnSpc>
              <a:spcPct val="100000"/>
            </a:lnSpc>
            <a:spcBef>
              <a:spcPct val="0"/>
            </a:spcBef>
            <a:spcAft>
              <a:spcPts val="0"/>
            </a:spcAft>
            <a:buClr>
              <a:srgbClr val="000000"/>
            </a:buClr>
            <a:buSzPts val="1000"/>
            <a:buNone/>
          </a:pPr>
          <a:r>
            <a:rPr lang="en-US" sz="1400" kern="1200" dirty="0">
              <a:latin typeface="Avenir Next LT Pro" panose="020B0504020202020204" pitchFamily="34" charset="0"/>
              <a:cs typeface="Arial"/>
            </a:rPr>
            <a:t>b. LOA and transfer.</a:t>
          </a:r>
          <a:endParaRPr lang="en-US" sz="1400" kern="1200" dirty="0">
            <a:latin typeface="Avenir Next LT Pro" panose="020B0504020202020204" pitchFamily="34" charset="0"/>
          </a:endParaRPr>
        </a:p>
        <a:p>
          <a:pPr marL="0" lvl="0" indent="0" algn="l" defTabSz="622300">
            <a:lnSpc>
              <a:spcPct val="100000"/>
            </a:lnSpc>
            <a:spcBef>
              <a:spcPct val="0"/>
            </a:spcBef>
            <a:spcAft>
              <a:spcPts val="0"/>
            </a:spcAft>
            <a:buClr>
              <a:srgbClr val="000000"/>
            </a:buClr>
            <a:buSzPts val="1000"/>
            <a:buNone/>
          </a:pPr>
          <a:r>
            <a:rPr lang="en-US" sz="1400" kern="1200" dirty="0">
              <a:latin typeface="Avenir Next LT Pro" panose="020B0504020202020204" pitchFamily="34" charset="0"/>
              <a:cs typeface="Arial"/>
            </a:rPr>
            <a:t>c. Current medication list.</a:t>
          </a:r>
          <a:endParaRPr lang="en-US" sz="1400" kern="1200" dirty="0">
            <a:latin typeface="Avenir Next LT Pro" panose="020B0504020202020204" pitchFamily="34" charset="0"/>
          </a:endParaRPr>
        </a:p>
      </dsp:txBody>
      <dsp:txXfrm>
        <a:off x="0" y="3263262"/>
        <a:ext cx="11220815" cy="1067200"/>
      </dsp:txXfrm>
    </dsp:sp>
    <dsp:sp modelId="{EAEAA2E3-2D21-4B6F-8ACF-D76A6139C181}">
      <dsp:nvSpPr>
        <dsp:cNvPr id="0" name=""/>
        <dsp:cNvSpPr/>
      </dsp:nvSpPr>
      <dsp:spPr>
        <a:xfrm>
          <a:off x="0" y="4283182"/>
          <a:ext cx="1122081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BE8020-96A5-4A7C-B9B1-992E68ED3D4D}">
      <dsp:nvSpPr>
        <dsp:cNvPr id="0" name=""/>
        <dsp:cNvSpPr/>
      </dsp:nvSpPr>
      <dsp:spPr>
        <a:xfrm>
          <a:off x="0" y="4287968"/>
          <a:ext cx="11220815" cy="1154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rgbClr val="005994"/>
              </a:solidFill>
              <a:latin typeface="Avenir Next LT Pro" panose="020B0504020202020204" pitchFamily="34" charset="0"/>
              <a:cs typeface="Arial"/>
            </a:rPr>
            <a:t>10. Effective feedback loop.</a:t>
          </a:r>
        </a:p>
        <a:p>
          <a:pPr marL="0" lvl="0" indent="0" algn="l" defTabSz="622300">
            <a:lnSpc>
              <a:spcPct val="90000"/>
            </a:lnSpc>
            <a:spcBef>
              <a:spcPct val="0"/>
            </a:spcBef>
            <a:spcAft>
              <a:spcPct val="35000"/>
            </a:spcAft>
            <a:buClr>
              <a:srgbClr val="000000"/>
            </a:buClr>
            <a:buSzPts val="1000"/>
            <a:buNone/>
          </a:pPr>
          <a:r>
            <a:rPr lang="en-US" sz="1400" kern="1200" dirty="0">
              <a:latin typeface="Avenir Next LT Pro" panose="020B0504020202020204" pitchFamily="34" charset="0"/>
              <a:cs typeface="Arial"/>
            </a:rPr>
            <a:t>a. Because Impruvon is the state contracted eMAR system, we can receive feedback from YOU and make improvements to the system; this is just the beginning!</a:t>
          </a:r>
        </a:p>
        <a:p>
          <a:pPr marL="0" lvl="0" indent="0" algn="l" defTabSz="622300">
            <a:lnSpc>
              <a:spcPct val="90000"/>
            </a:lnSpc>
            <a:spcBef>
              <a:spcPct val="0"/>
            </a:spcBef>
            <a:spcAft>
              <a:spcPct val="35000"/>
            </a:spcAft>
            <a:buClr>
              <a:srgbClr val="000000"/>
            </a:buClr>
            <a:buSzPts val="1000"/>
            <a:buNone/>
          </a:pPr>
          <a:r>
            <a:rPr lang="en-US" sz="1400" kern="1200" dirty="0">
              <a:latin typeface="Avenir Next LT Pro" panose="020B0504020202020204" pitchFamily="34" charset="0"/>
              <a:cs typeface="Arial"/>
            </a:rPr>
            <a:t>b. We can think about "wish list" items such as advanced ordering and receiving, electronic reconciliation of schedule 	II-V medications, integrated training/retraining features, etc.</a:t>
          </a:r>
          <a:endParaRPr lang="en-US" sz="1400" b="1" kern="1200" dirty="0">
            <a:solidFill>
              <a:srgbClr val="005994"/>
            </a:solidFill>
            <a:latin typeface="Avenir Next LT Pro" panose="020B0504020202020204" pitchFamily="34" charset="0"/>
          </a:endParaRPr>
        </a:p>
      </dsp:txBody>
      <dsp:txXfrm>
        <a:off x="0" y="4287968"/>
        <a:ext cx="11220815" cy="11540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6BEA0-DEEA-4D66-9CD7-66F335BA6994}">
      <dsp:nvSpPr>
        <dsp:cNvPr id="0" name=""/>
        <dsp:cNvSpPr/>
      </dsp:nvSpPr>
      <dsp:spPr>
        <a:xfrm rot="5400000">
          <a:off x="5085664" y="-1701298"/>
          <a:ext cx="1775440" cy="5622008"/>
        </a:xfrm>
        <a:prstGeom prst="round2SameRect">
          <a:avLst/>
        </a:prstGeom>
        <a:solidFill>
          <a:schemeClr val="accent1">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Avenir Next LT Pro" panose="020B0504020202020204" pitchFamily="34" charset="0"/>
            </a:rPr>
            <a:t>Frontline staff will </a:t>
          </a:r>
          <a:r>
            <a:rPr lang="en-US" sz="1400" b="1" kern="1200" dirty="0">
              <a:latin typeface="Avenir Next LT Pro" panose="020B0504020202020204" pitchFamily="34" charset="0"/>
            </a:rPr>
            <a:t>not</a:t>
          </a:r>
          <a:r>
            <a:rPr lang="en-US" sz="1400" kern="1200" dirty="0">
              <a:latin typeface="Avenir Next LT Pro" panose="020B0504020202020204" pitchFamily="34" charset="0"/>
            </a:rPr>
            <a:t> be required to access Impruvon Health eMAR via the </a:t>
          </a:r>
          <a:r>
            <a:rPr lang="en-US" sz="1400" b="1" kern="1200" dirty="0">
              <a:latin typeface="Avenir Next LT Pro" panose="020B0504020202020204" pitchFamily="34" charset="0"/>
            </a:rPr>
            <a:t>Virtual Gateway (VG) system</a:t>
          </a:r>
          <a:r>
            <a:rPr lang="en-US" sz="1400" kern="1200" dirty="0">
              <a:latin typeface="Avenir Next LT Pro" panose="020B0504020202020204" pitchFamily="34" charset="0"/>
            </a:rPr>
            <a:t>.</a:t>
          </a:r>
        </a:p>
        <a:p>
          <a:pPr marL="114300" lvl="1" indent="-114300" algn="l" defTabSz="622300">
            <a:lnSpc>
              <a:spcPct val="90000"/>
            </a:lnSpc>
            <a:spcBef>
              <a:spcPct val="0"/>
            </a:spcBef>
            <a:spcAft>
              <a:spcPct val="15000"/>
            </a:spcAft>
            <a:buChar char="•"/>
          </a:pPr>
          <a:r>
            <a:rPr lang="en-US" sz="1400" kern="1200" dirty="0">
              <a:latin typeface="Avenir Next LT Pro" panose="020B0504020202020204" pitchFamily="34" charset="0"/>
            </a:rPr>
            <a:t>Staff will have a </a:t>
          </a:r>
          <a:r>
            <a:rPr lang="en-US" sz="1400" b="1" kern="1200" dirty="0">
              <a:latin typeface="Avenir Next LT Pro" panose="020B0504020202020204" pitchFamily="34" charset="0"/>
            </a:rPr>
            <a:t>simplified single-sign</a:t>
          </a:r>
          <a:r>
            <a:rPr lang="en-US" sz="1400" kern="1200" dirty="0">
              <a:latin typeface="Avenir Next LT Pro" panose="020B0504020202020204" pitchFamily="34" charset="0"/>
            </a:rPr>
            <a:t> on to access eMAR.</a:t>
          </a:r>
        </a:p>
        <a:p>
          <a:pPr marL="114300" lvl="1" indent="-114300" algn="l" defTabSz="622300">
            <a:lnSpc>
              <a:spcPct val="90000"/>
            </a:lnSpc>
            <a:spcBef>
              <a:spcPct val="0"/>
            </a:spcBef>
            <a:spcAft>
              <a:spcPct val="15000"/>
            </a:spcAft>
            <a:buChar char="•"/>
          </a:pPr>
          <a:r>
            <a:rPr lang="en-US" sz="1400" kern="1200" dirty="0">
              <a:latin typeface="Avenir Next LT Pro" panose="020B0504020202020204" pitchFamily="34" charset="0"/>
            </a:rPr>
            <a:t>In the event of sign on issues, Impruvon Health offers </a:t>
          </a:r>
          <a:r>
            <a:rPr lang="en-US" sz="1400" b="1" kern="1200" dirty="0">
              <a:latin typeface="Avenir Next LT Pro" panose="020B0504020202020204" pitchFamily="34" charset="0"/>
            </a:rPr>
            <a:t>24/7 support</a:t>
          </a:r>
          <a:r>
            <a:rPr lang="en-US" sz="1400" kern="1200" dirty="0">
              <a:latin typeface="Avenir Next LT Pro" panose="020B0504020202020204" pitchFamily="34" charset="0"/>
            </a:rPr>
            <a:t>. </a:t>
          </a:r>
        </a:p>
        <a:p>
          <a:pPr marL="114300" lvl="1" indent="-114300" algn="l" defTabSz="622300">
            <a:lnSpc>
              <a:spcPct val="90000"/>
            </a:lnSpc>
            <a:spcBef>
              <a:spcPct val="0"/>
            </a:spcBef>
            <a:spcAft>
              <a:spcPct val="15000"/>
            </a:spcAft>
            <a:buChar char="•"/>
          </a:pPr>
          <a:r>
            <a:rPr lang="en-US" sz="1400" kern="1200" dirty="0">
              <a:latin typeface="Avenir Next LT Pro" panose="020B0504020202020204" pitchFamily="34" charset="0"/>
            </a:rPr>
            <a:t>Only service administrators and MAP agency directors will need to use the VG to access service data securely.</a:t>
          </a:r>
        </a:p>
      </dsp:txBody>
      <dsp:txXfrm rot="-5400000">
        <a:off x="3162380" y="308656"/>
        <a:ext cx="5535338" cy="1602100"/>
      </dsp:txXfrm>
    </dsp:sp>
    <dsp:sp modelId="{F5677D1C-41FE-4DCA-8D6B-0B6E99DBB0FD}">
      <dsp:nvSpPr>
        <dsp:cNvPr id="0" name=""/>
        <dsp:cNvSpPr/>
      </dsp:nvSpPr>
      <dsp:spPr>
        <a:xfrm>
          <a:off x="0" y="55"/>
          <a:ext cx="3162380" cy="2219300"/>
        </a:xfrm>
        <a:prstGeom prst="roundRect">
          <a:avLst/>
        </a:prstGeom>
        <a:solidFill>
          <a:srgbClr val="1455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Avenir Next LT Pro" panose="020B0504020202020204" pitchFamily="34" charset="0"/>
            </a:rPr>
            <a:t>Single-sign on</a:t>
          </a:r>
        </a:p>
      </dsp:txBody>
      <dsp:txXfrm>
        <a:off x="108337" y="108392"/>
        <a:ext cx="2945706" cy="2002626"/>
      </dsp:txXfrm>
    </dsp:sp>
    <dsp:sp modelId="{873826A6-B0C0-4FC2-8B0A-445006E71229}">
      <dsp:nvSpPr>
        <dsp:cNvPr id="0" name=""/>
        <dsp:cNvSpPr/>
      </dsp:nvSpPr>
      <dsp:spPr>
        <a:xfrm rot="5400000">
          <a:off x="5085664" y="628967"/>
          <a:ext cx="1775440" cy="5622008"/>
        </a:xfrm>
        <a:prstGeom prst="round2SameRect">
          <a:avLst/>
        </a:prstGeom>
        <a:solidFill>
          <a:schemeClr val="accent1">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Avenir Next LT Pro" panose="020B0504020202020204" pitchFamily="34" charset="0"/>
            </a:rPr>
            <a:t>Following pharmacy integration, the </a:t>
          </a:r>
          <a:r>
            <a:rPr lang="en-US" sz="1400" b="1" kern="1200" dirty="0">
              <a:latin typeface="Avenir Next LT Pro" panose="020B0504020202020204" pitchFamily="34" charset="0"/>
            </a:rPr>
            <a:t>HCP order template</a:t>
          </a:r>
          <a:r>
            <a:rPr lang="en-US" sz="1400" kern="1200" dirty="0">
              <a:latin typeface="Avenir Next LT Pro" panose="020B0504020202020204" pitchFamily="34" charset="0"/>
            </a:rPr>
            <a:t> will </a:t>
          </a:r>
          <a:r>
            <a:rPr lang="en-US" sz="1400" b="1" kern="1200" dirty="0">
              <a:latin typeface="Avenir Next LT Pro" panose="020B0504020202020204" pitchFamily="34" charset="0"/>
            </a:rPr>
            <a:t>prepopulate</a:t>
          </a:r>
          <a:r>
            <a:rPr lang="en-US" sz="1400" kern="1200" dirty="0">
              <a:latin typeface="Avenir Next LT Pro" panose="020B0504020202020204" pitchFamily="34" charset="0"/>
            </a:rPr>
            <a:t> with the current medication list.</a:t>
          </a:r>
        </a:p>
        <a:p>
          <a:pPr marL="114300" lvl="1" indent="-114300" algn="l" defTabSz="622300">
            <a:lnSpc>
              <a:spcPct val="90000"/>
            </a:lnSpc>
            <a:spcBef>
              <a:spcPct val="0"/>
            </a:spcBef>
            <a:spcAft>
              <a:spcPct val="15000"/>
            </a:spcAft>
            <a:buChar char="•"/>
          </a:pPr>
          <a:r>
            <a:rPr lang="en-US" sz="1400" kern="1200" dirty="0">
              <a:latin typeface="Avenir Next LT Pro" panose="020B0504020202020204" pitchFamily="34" charset="0"/>
            </a:rPr>
            <a:t>But staff will still have the opportunity </a:t>
          </a:r>
          <a:r>
            <a:rPr lang="en-US" sz="1400" b="1" kern="1200" dirty="0">
              <a:latin typeface="Avenir Next LT Pro" panose="020B0504020202020204" pitchFamily="34" charset="0"/>
            </a:rPr>
            <a:t>to customize the encounter form</a:t>
          </a:r>
          <a:r>
            <a:rPr lang="en-US" sz="1400" kern="1200" dirty="0">
              <a:latin typeface="Avenir Next LT Pro" panose="020B0504020202020204" pitchFamily="34" charset="0"/>
            </a:rPr>
            <a:t> with the specific medications for the HCP visit. </a:t>
          </a:r>
        </a:p>
      </dsp:txBody>
      <dsp:txXfrm rot="-5400000">
        <a:off x="3162380" y="2638921"/>
        <a:ext cx="5535338" cy="1602100"/>
      </dsp:txXfrm>
    </dsp:sp>
    <dsp:sp modelId="{13E2F65B-5EAF-4B9C-A549-5FE9BE35A8AE}">
      <dsp:nvSpPr>
        <dsp:cNvPr id="0" name=""/>
        <dsp:cNvSpPr/>
      </dsp:nvSpPr>
      <dsp:spPr>
        <a:xfrm>
          <a:off x="0" y="2330321"/>
          <a:ext cx="3162380" cy="2219300"/>
        </a:xfrm>
        <a:prstGeom prst="roundRect">
          <a:avLst/>
        </a:prstGeom>
        <a:solidFill>
          <a:srgbClr val="1455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a:latin typeface="Avenir Next LT Pro" panose="020B0504020202020204" pitchFamily="34" charset="0"/>
            </a:rPr>
            <a:t>HCP encounter/order form</a:t>
          </a:r>
        </a:p>
      </dsp:txBody>
      <dsp:txXfrm>
        <a:off x="108337" y="2438658"/>
        <a:ext cx="2945706" cy="20026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C3DAFB-F295-4F8C-B30E-FD5588576F1A}">
      <dsp:nvSpPr>
        <dsp:cNvPr id="0" name=""/>
        <dsp:cNvSpPr/>
      </dsp:nvSpPr>
      <dsp:spPr>
        <a:xfrm>
          <a:off x="0" y="593472"/>
          <a:ext cx="3582572" cy="2149543"/>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Clr>
              <a:srgbClr val="000000"/>
            </a:buClr>
            <a:buSzPts val="1000"/>
            <a:buNone/>
          </a:pPr>
          <a:r>
            <a:rPr lang="en-US" sz="1900" kern="1200" dirty="0">
              <a:latin typeface="Avenir Next LT Pro" panose="020B0504020202020204" pitchFamily="34" charset="0"/>
              <a:cs typeface="Arial"/>
            </a:rPr>
            <a:t>Providers may adopt a </a:t>
          </a:r>
          <a:r>
            <a:rPr lang="en-US" sz="1900" b="1" kern="1200" dirty="0">
              <a:latin typeface="Avenir Next LT Pro" panose="020B0504020202020204" pitchFamily="34" charset="0"/>
              <a:cs typeface="Arial"/>
            </a:rPr>
            <a:t>staggered approach </a:t>
          </a:r>
          <a:r>
            <a:rPr lang="en-US" sz="1900" kern="1200" dirty="0">
              <a:latin typeface="Avenir Next LT Pro" panose="020B0504020202020204" pitchFamily="34" charset="0"/>
              <a:cs typeface="Arial"/>
            </a:rPr>
            <a:t>to onboard their sites, tailored to their needs. </a:t>
          </a:r>
          <a:endParaRPr lang="en-US" sz="1900" kern="1200" dirty="0"/>
        </a:p>
      </dsp:txBody>
      <dsp:txXfrm>
        <a:off x="0" y="593472"/>
        <a:ext cx="3582572" cy="2149543"/>
      </dsp:txXfrm>
    </dsp:sp>
    <dsp:sp modelId="{BF44283D-C825-4D16-9226-6CAC9B2727A6}">
      <dsp:nvSpPr>
        <dsp:cNvPr id="0" name=""/>
        <dsp:cNvSpPr/>
      </dsp:nvSpPr>
      <dsp:spPr>
        <a:xfrm>
          <a:off x="3940829" y="593472"/>
          <a:ext cx="3582572" cy="2149543"/>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Clr>
              <a:srgbClr val="000000"/>
            </a:buClr>
            <a:buSzPts val="1000"/>
            <a:buNone/>
          </a:pPr>
          <a:r>
            <a:rPr lang="en-US" sz="1900" b="1" kern="1200" dirty="0">
              <a:latin typeface="Avenir Next LT Pro" panose="020B0504020202020204" pitchFamily="34" charset="0"/>
              <a:cs typeface="Arial"/>
            </a:rPr>
            <a:t>Onboarding sites in smaller batches </a:t>
          </a:r>
          <a:r>
            <a:rPr lang="en-US" sz="1900" kern="1200" dirty="0">
              <a:latin typeface="Avenir Next LT Pro" panose="020B0504020202020204" pitchFamily="34" charset="0"/>
              <a:cs typeface="Arial"/>
            </a:rPr>
            <a:t>may help providers to address any implementation or training issues in a more practicable way.</a:t>
          </a:r>
          <a:endParaRPr lang="en-US" sz="1900" kern="1200" dirty="0"/>
        </a:p>
      </dsp:txBody>
      <dsp:txXfrm>
        <a:off x="3940829" y="593472"/>
        <a:ext cx="3582572" cy="2149543"/>
      </dsp:txXfrm>
    </dsp:sp>
    <dsp:sp modelId="{47256ABA-8016-46C7-A9A2-71B86FC3B282}">
      <dsp:nvSpPr>
        <dsp:cNvPr id="0" name=""/>
        <dsp:cNvSpPr/>
      </dsp:nvSpPr>
      <dsp:spPr>
        <a:xfrm>
          <a:off x="7881658" y="593472"/>
          <a:ext cx="3582572" cy="2149543"/>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Clr>
              <a:srgbClr val="000000"/>
            </a:buClr>
            <a:buSzPts val="1000"/>
            <a:buNone/>
          </a:pPr>
          <a:r>
            <a:rPr lang="en-US" sz="1900" kern="1200" dirty="0">
              <a:latin typeface="Avenir Next LT Pro"/>
              <a:cs typeface="Arial"/>
            </a:rPr>
            <a:t>If providers have existing contracts with </a:t>
          </a:r>
          <a:r>
            <a:rPr lang="en-US" sz="1900" kern="1200" dirty="0" err="1">
              <a:latin typeface="Avenir Next LT Pro"/>
              <a:cs typeface="Arial"/>
            </a:rPr>
            <a:t>eMARs</a:t>
          </a:r>
          <a:r>
            <a:rPr lang="en-US" sz="1900" kern="1200" dirty="0">
              <a:latin typeface="Avenir Next LT Pro"/>
              <a:cs typeface="Arial"/>
            </a:rPr>
            <a:t>, they may sign up now but </a:t>
          </a:r>
          <a:r>
            <a:rPr lang="en-US" sz="1900" b="1" kern="1200" dirty="0">
              <a:latin typeface="Avenir Next LT Pro"/>
              <a:cs typeface="Arial"/>
            </a:rPr>
            <a:t>delay implementation</a:t>
          </a:r>
          <a:r>
            <a:rPr lang="en-US" sz="1900" kern="1200" dirty="0">
              <a:latin typeface="Avenir Next LT Pro"/>
              <a:cs typeface="Arial"/>
            </a:rPr>
            <a:t> until existing contracts expire. </a:t>
          </a:r>
          <a:endParaRPr lang="en-US" sz="1900" kern="1200" dirty="0">
            <a:latin typeface="Avenir Next LT Pro"/>
          </a:endParaRPr>
        </a:p>
      </dsp:txBody>
      <dsp:txXfrm>
        <a:off x="7881658" y="593472"/>
        <a:ext cx="3582572" cy="2149543"/>
      </dsp:txXfrm>
    </dsp:sp>
    <dsp:sp modelId="{410DA0F0-9C5B-4D9B-ABE2-49845E58B8DA}">
      <dsp:nvSpPr>
        <dsp:cNvPr id="0" name=""/>
        <dsp:cNvSpPr/>
      </dsp:nvSpPr>
      <dsp:spPr>
        <a:xfrm>
          <a:off x="1970414" y="3101272"/>
          <a:ext cx="3582572" cy="2149543"/>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Clr>
              <a:srgbClr val="000000"/>
            </a:buClr>
            <a:buSzPts val="1000"/>
            <a:buNone/>
          </a:pPr>
          <a:r>
            <a:rPr lang="en-US" sz="1900" kern="1200" dirty="0">
              <a:latin typeface="Avenir Next LT Pro"/>
            </a:rPr>
            <a:t>The </a:t>
          </a:r>
          <a:r>
            <a:rPr lang="en-US" sz="1900" b="1" kern="1200" dirty="0">
              <a:latin typeface="Avenir Next LT Pro"/>
            </a:rPr>
            <a:t>Commonwealth Virtual Gateway </a:t>
          </a:r>
          <a:r>
            <a:rPr lang="en-US" sz="1900" kern="1200" dirty="0">
              <a:latin typeface="Avenir Next LT Pro"/>
            </a:rPr>
            <a:t>can consolidate health and human services programs and information in </a:t>
          </a:r>
          <a:r>
            <a:rPr lang="en-US" sz="1900" b="1" kern="1200" dirty="0">
              <a:latin typeface="Avenir Next LT Pro"/>
            </a:rPr>
            <a:t>a single online site to strengthen data analysis and make data more secure</a:t>
          </a:r>
          <a:r>
            <a:rPr lang="en-US" sz="1900" kern="1200" dirty="0">
              <a:latin typeface="Avenir Next LT Pro"/>
            </a:rPr>
            <a:t>. </a:t>
          </a:r>
        </a:p>
      </dsp:txBody>
      <dsp:txXfrm>
        <a:off x="1970414" y="3101272"/>
        <a:ext cx="3582572" cy="2149543"/>
      </dsp:txXfrm>
    </dsp:sp>
    <dsp:sp modelId="{3F87FB00-A962-4D23-B04F-0BC34F03FCCB}">
      <dsp:nvSpPr>
        <dsp:cNvPr id="0" name=""/>
        <dsp:cNvSpPr/>
      </dsp:nvSpPr>
      <dsp:spPr>
        <a:xfrm>
          <a:off x="5911244" y="3101272"/>
          <a:ext cx="3582572" cy="2149543"/>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Clr>
              <a:srgbClr val="000000"/>
            </a:buClr>
            <a:buSzPts val="1000"/>
            <a:buNone/>
          </a:pPr>
          <a:r>
            <a:rPr lang="en-US" sz="1900" kern="1200" dirty="0">
              <a:latin typeface="Avenir Next LT Pro"/>
              <a:cs typeface="Arial"/>
            </a:rPr>
            <a:t>Impruvon’ s dedicated implementation and training team will </a:t>
          </a:r>
          <a:r>
            <a:rPr lang="en-US" sz="1900" b="1" kern="1200" dirty="0">
              <a:latin typeface="Avenir Next LT Pro"/>
              <a:cs typeface="Arial"/>
            </a:rPr>
            <a:t>work with providers individually </a:t>
          </a:r>
          <a:r>
            <a:rPr lang="en-US" sz="1900" kern="1200" dirty="0">
              <a:latin typeface="Avenir Next LT Pro"/>
              <a:cs typeface="Arial"/>
            </a:rPr>
            <a:t>to determine readiness and available resources and agree a suitable approach.</a:t>
          </a:r>
          <a:endParaRPr lang="en-US" sz="1900" kern="1200" dirty="0">
            <a:latin typeface="Avenir Next LT Pro"/>
          </a:endParaRPr>
        </a:p>
      </dsp:txBody>
      <dsp:txXfrm>
        <a:off x="5911244" y="3101272"/>
        <a:ext cx="3582572" cy="214954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7C44E0-364C-4150-83C4-53B5F4883DB7}">
      <dsp:nvSpPr>
        <dsp:cNvPr id="0" name=""/>
        <dsp:cNvSpPr/>
      </dsp:nvSpPr>
      <dsp:spPr>
        <a:xfrm>
          <a:off x="3214" y="694174"/>
          <a:ext cx="2550318" cy="1530191"/>
        </a:xfrm>
        <a:prstGeom prst="rect">
          <a:avLst/>
        </a:prstGeom>
        <a:solidFill>
          <a:srgbClr val="1455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venir Next LT Pro" panose="020B0504020202020204" pitchFamily="34" charset="0"/>
            </a:rPr>
            <a:t>MAP staff error.</a:t>
          </a:r>
        </a:p>
      </dsp:txBody>
      <dsp:txXfrm>
        <a:off x="3214" y="694174"/>
        <a:ext cx="2550318" cy="1530191"/>
      </dsp:txXfrm>
    </dsp:sp>
    <dsp:sp modelId="{CC0AEC17-BA85-488B-B471-4FE75544E7ED}">
      <dsp:nvSpPr>
        <dsp:cNvPr id="0" name=""/>
        <dsp:cNvSpPr/>
      </dsp:nvSpPr>
      <dsp:spPr>
        <a:xfrm>
          <a:off x="2808565" y="694174"/>
          <a:ext cx="2550318" cy="1530191"/>
        </a:xfrm>
        <a:prstGeom prst="rect">
          <a:avLst/>
        </a:prstGeom>
        <a:solidFill>
          <a:srgbClr val="1455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venir Next LT Pro" panose="020B0504020202020204" pitchFamily="34" charset="0"/>
            </a:rPr>
            <a:t>Staff unable to obtain medication from pharmacy.</a:t>
          </a:r>
        </a:p>
      </dsp:txBody>
      <dsp:txXfrm>
        <a:off x="2808565" y="694174"/>
        <a:ext cx="2550318" cy="1530191"/>
      </dsp:txXfrm>
    </dsp:sp>
    <dsp:sp modelId="{53E78F49-9B74-4B96-AB47-BAE6CBA3743E}">
      <dsp:nvSpPr>
        <dsp:cNvPr id="0" name=""/>
        <dsp:cNvSpPr/>
      </dsp:nvSpPr>
      <dsp:spPr>
        <a:xfrm>
          <a:off x="5613915" y="694174"/>
          <a:ext cx="2550318" cy="1530191"/>
        </a:xfrm>
        <a:prstGeom prst="rect">
          <a:avLst/>
        </a:prstGeom>
        <a:solidFill>
          <a:srgbClr val="1455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venir Next LT Pro" panose="020B0504020202020204" pitchFamily="34" charset="0"/>
            </a:rPr>
            <a:t>Medication ran out.</a:t>
          </a:r>
        </a:p>
      </dsp:txBody>
      <dsp:txXfrm>
        <a:off x="5613915" y="694174"/>
        <a:ext cx="2550318" cy="1530191"/>
      </dsp:txXfrm>
    </dsp:sp>
    <dsp:sp modelId="{68A5C1D5-0525-4DE0-9A6C-33A3E4063E51}">
      <dsp:nvSpPr>
        <dsp:cNvPr id="0" name=""/>
        <dsp:cNvSpPr/>
      </dsp:nvSpPr>
      <dsp:spPr>
        <a:xfrm>
          <a:off x="8419266" y="694174"/>
          <a:ext cx="2550318" cy="1530191"/>
        </a:xfrm>
        <a:prstGeom prst="rect">
          <a:avLst/>
        </a:prstGeom>
        <a:solidFill>
          <a:srgbClr val="1455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venir Next LT Pro" panose="020B0504020202020204" pitchFamily="34" charset="0"/>
            </a:rPr>
            <a:t>Medication not transcribed correctly on medication sheet.</a:t>
          </a:r>
        </a:p>
      </dsp:txBody>
      <dsp:txXfrm>
        <a:off x="8419266" y="694174"/>
        <a:ext cx="2550318" cy="1530191"/>
      </dsp:txXfrm>
    </dsp:sp>
    <dsp:sp modelId="{8D42DB06-5F11-4859-A470-F7FF99E763CD}">
      <dsp:nvSpPr>
        <dsp:cNvPr id="0" name=""/>
        <dsp:cNvSpPr/>
      </dsp:nvSpPr>
      <dsp:spPr>
        <a:xfrm>
          <a:off x="3214" y="2479397"/>
          <a:ext cx="2550318" cy="1530191"/>
        </a:xfrm>
        <a:prstGeom prst="rect">
          <a:avLst/>
        </a:prstGeom>
        <a:solidFill>
          <a:srgbClr val="1455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venir Next LT Pro" panose="020B0504020202020204" pitchFamily="34" charset="0"/>
            </a:rPr>
            <a:t>Prior authorization issue.</a:t>
          </a:r>
        </a:p>
      </dsp:txBody>
      <dsp:txXfrm>
        <a:off x="3214" y="2479397"/>
        <a:ext cx="2550318" cy="1530191"/>
      </dsp:txXfrm>
    </dsp:sp>
    <dsp:sp modelId="{F36637D1-FBAE-444F-93EB-E7E7B16B19FE}">
      <dsp:nvSpPr>
        <dsp:cNvPr id="0" name=""/>
        <dsp:cNvSpPr/>
      </dsp:nvSpPr>
      <dsp:spPr>
        <a:xfrm>
          <a:off x="2808565" y="2479397"/>
          <a:ext cx="2550318" cy="1530191"/>
        </a:xfrm>
        <a:prstGeom prst="rect">
          <a:avLst/>
        </a:prstGeom>
        <a:solidFill>
          <a:srgbClr val="1455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venir Next LT Pro" panose="020B0504020202020204" pitchFamily="34" charset="0"/>
            </a:rPr>
            <a:t>No VNA staff present to administer medication.</a:t>
          </a:r>
        </a:p>
      </dsp:txBody>
      <dsp:txXfrm>
        <a:off x="2808565" y="2479397"/>
        <a:ext cx="2550318" cy="1530191"/>
      </dsp:txXfrm>
    </dsp:sp>
    <dsp:sp modelId="{EEBF6398-E15F-4A22-93B9-5D0DA9A488B6}">
      <dsp:nvSpPr>
        <dsp:cNvPr id="0" name=""/>
        <dsp:cNvSpPr/>
      </dsp:nvSpPr>
      <dsp:spPr>
        <a:xfrm>
          <a:off x="5613915" y="2479397"/>
          <a:ext cx="2550318" cy="1530191"/>
        </a:xfrm>
        <a:prstGeom prst="rect">
          <a:avLst/>
        </a:prstGeom>
        <a:solidFill>
          <a:srgbClr val="1455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venir Next LT Pro" panose="020B0504020202020204" pitchFamily="34" charset="0"/>
            </a:rPr>
            <a:t>Refusal to attend health care provider appointments, resulting in no refill.</a:t>
          </a:r>
        </a:p>
      </dsp:txBody>
      <dsp:txXfrm>
        <a:off x="5613915" y="2479397"/>
        <a:ext cx="2550318" cy="1530191"/>
      </dsp:txXfrm>
    </dsp:sp>
    <dsp:sp modelId="{CD4CB92D-23D4-436C-A370-35012D42DF6C}">
      <dsp:nvSpPr>
        <dsp:cNvPr id="0" name=""/>
        <dsp:cNvSpPr/>
      </dsp:nvSpPr>
      <dsp:spPr>
        <a:xfrm>
          <a:off x="8419266" y="2479397"/>
          <a:ext cx="2550318" cy="1530191"/>
        </a:xfrm>
        <a:prstGeom prst="rect">
          <a:avLst/>
        </a:prstGeom>
        <a:solidFill>
          <a:srgbClr val="1455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venir Next LT Pro" panose="020B0504020202020204" pitchFamily="34" charset="0"/>
            </a:rPr>
            <a:t>Unclear instructions, no medication administered.</a:t>
          </a:r>
        </a:p>
      </dsp:txBody>
      <dsp:txXfrm>
        <a:off x="8419266" y="2479397"/>
        <a:ext cx="2550318" cy="153019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39040-5679-4C95-8261-79565391D9AE}">
      <dsp:nvSpPr>
        <dsp:cNvPr id="0" name=""/>
        <dsp:cNvSpPr/>
      </dsp:nvSpPr>
      <dsp:spPr>
        <a:xfrm>
          <a:off x="0" y="5648"/>
          <a:ext cx="496141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A90406-F8B0-47E1-9AC6-5A972C5FF2B2}">
      <dsp:nvSpPr>
        <dsp:cNvPr id="0" name=""/>
        <dsp:cNvSpPr/>
      </dsp:nvSpPr>
      <dsp:spPr>
        <a:xfrm>
          <a:off x="0" y="5648"/>
          <a:ext cx="4961415" cy="866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i="0" kern="1200" baseline="0" dirty="0">
              <a:latin typeface="Avenir Next LT Pro" panose="020B0504020202020204" pitchFamily="34" charset="0"/>
            </a:rPr>
            <a:t>Medication Occurrence: </a:t>
          </a:r>
          <a:r>
            <a:rPr lang="en-US" sz="1500" i="0" kern="1200" baseline="0" dirty="0">
              <a:latin typeface="Avenir Next LT Pro" panose="020B0504020202020204" pitchFamily="34" charset="0"/>
            </a:rPr>
            <a:t>how to determine if a medication occurrence has taken place</a:t>
          </a:r>
          <a:endParaRPr lang="en-US" sz="1500" kern="1200" dirty="0">
            <a:latin typeface="Avenir Next LT Pro" panose="020B0504020202020204" pitchFamily="34" charset="0"/>
          </a:endParaRPr>
        </a:p>
      </dsp:txBody>
      <dsp:txXfrm>
        <a:off x="0" y="5648"/>
        <a:ext cx="4961415" cy="866612"/>
      </dsp:txXfrm>
    </dsp:sp>
    <dsp:sp modelId="{12434F66-2F84-458F-9D65-D0C6AFE449FE}">
      <dsp:nvSpPr>
        <dsp:cNvPr id="0" name=""/>
        <dsp:cNvSpPr/>
      </dsp:nvSpPr>
      <dsp:spPr>
        <a:xfrm>
          <a:off x="0" y="664940"/>
          <a:ext cx="496141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219F79-9555-4681-B5FC-41875820F74D}">
      <dsp:nvSpPr>
        <dsp:cNvPr id="0" name=""/>
        <dsp:cNvSpPr/>
      </dsp:nvSpPr>
      <dsp:spPr>
        <a:xfrm>
          <a:off x="0" y="664940"/>
          <a:ext cx="4961415" cy="866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latin typeface="Avenir Next LT Pro" panose="020B0504020202020204" pitchFamily="34" charset="0"/>
            </a:rPr>
            <a:t>MAP Consultant</a:t>
          </a:r>
          <a:r>
            <a:rPr lang="en-US" sz="1500" kern="1200" dirty="0">
              <a:latin typeface="Avenir Next LT Pro" panose="020B0504020202020204" pitchFamily="34" charset="0"/>
            </a:rPr>
            <a:t> explains the role of the MAP Consultant and details examples of when MAP certified staff should contact a MAP Consultant</a:t>
          </a:r>
        </a:p>
      </dsp:txBody>
      <dsp:txXfrm>
        <a:off x="0" y="664940"/>
        <a:ext cx="4961415" cy="866612"/>
      </dsp:txXfrm>
    </dsp:sp>
    <dsp:sp modelId="{C0CEEB63-4FCC-423A-8741-CA6623882B41}">
      <dsp:nvSpPr>
        <dsp:cNvPr id="0" name=""/>
        <dsp:cNvSpPr/>
      </dsp:nvSpPr>
      <dsp:spPr>
        <a:xfrm>
          <a:off x="0" y="1462440"/>
          <a:ext cx="496141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D6656E-9ADF-4A71-845E-48EAC3A6084C}">
      <dsp:nvSpPr>
        <dsp:cNvPr id="0" name=""/>
        <dsp:cNvSpPr/>
      </dsp:nvSpPr>
      <dsp:spPr>
        <a:xfrm>
          <a:off x="0" y="1492061"/>
          <a:ext cx="4961415" cy="557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i="0" kern="1200" baseline="0" dirty="0">
              <a:latin typeface="Avenir Next LT Pro" panose="020B0504020202020204" pitchFamily="34" charset="0"/>
            </a:rPr>
            <a:t>Supervised Medication Pass: </a:t>
          </a:r>
          <a:r>
            <a:rPr lang="en-US" sz="1500" i="0" kern="1200" baseline="0" dirty="0">
              <a:latin typeface="Avenir Next LT Pro" panose="020B0504020202020204" pitchFamily="34" charset="0"/>
            </a:rPr>
            <a:t>1:1 supervision practice until supervisor is satisfied of correct practice</a:t>
          </a:r>
          <a:endParaRPr lang="en-US" sz="1500" kern="1200" dirty="0">
            <a:latin typeface="Avenir Next LT Pro" panose="020B0504020202020204" pitchFamily="34" charset="0"/>
          </a:endParaRPr>
        </a:p>
      </dsp:txBody>
      <dsp:txXfrm>
        <a:off x="0" y="1492061"/>
        <a:ext cx="4961415" cy="557266"/>
      </dsp:txXfrm>
    </dsp:sp>
    <dsp:sp modelId="{EAEAA2E3-2D21-4B6F-8ACF-D76A6139C181}">
      <dsp:nvSpPr>
        <dsp:cNvPr id="0" name=""/>
        <dsp:cNvSpPr/>
      </dsp:nvSpPr>
      <dsp:spPr>
        <a:xfrm>
          <a:off x="0" y="2049327"/>
          <a:ext cx="496141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BE8020-96A5-4A7C-B9B1-992E68ED3D4D}">
      <dsp:nvSpPr>
        <dsp:cNvPr id="0" name=""/>
        <dsp:cNvSpPr/>
      </dsp:nvSpPr>
      <dsp:spPr>
        <a:xfrm>
          <a:off x="0" y="2039456"/>
          <a:ext cx="4961415" cy="866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latin typeface="Avenir Next LT Pro" panose="020B0504020202020204" pitchFamily="34" charset="0"/>
            </a:rPr>
            <a:t>Mindfulness: </a:t>
          </a:r>
          <a:r>
            <a:rPr lang="en-US" sz="1500" kern="1200" dirty="0">
              <a:latin typeface="Avenir Next LT Pro" panose="020B0504020202020204" pitchFamily="34" charset="0"/>
            </a:rPr>
            <a:t>covers remaining alert and focused during medication administration</a:t>
          </a:r>
        </a:p>
      </dsp:txBody>
      <dsp:txXfrm>
        <a:off x="0" y="2039456"/>
        <a:ext cx="4961415" cy="866612"/>
      </dsp:txXfrm>
    </dsp:sp>
    <dsp:sp modelId="{70A6DEB1-83FB-47BD-84F1-3B90E1D02B71}">
      <dsp:nvSpPr>
        <dsp:cNvPr id="0" name=""/>
        <dsp:cNvSpPr/>
      </dsp:nvSpPr>
      <dsp:spPr>
        <a:xfrm>
          <a:off x="0" y="2629628"/>
          <a:ext cx="496141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9A5477-0C73-44B7-AE35-6E9E44336C52}">
      <dsp:nvSpPr>
        <dsp:cNvPr id="0" name=""/>
        <dsp:cNvSpPr/>
      </dsp:nvSpPr>
      <dsp:spPr>
        <a:xfrm>
          <a:off x="0" y="2646093"/>
          <a:ext cx="4961415" cy="866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i="0" kern="1200" baseline="0" dirty="0">
              <a:latin typeface="Avenir Next LT Pro" panose="020B0504020202020204" pitchFamily="34" charset="0"/>
            </a:rPr>
            <a:t>5 Rights: </a:t>
          </a:r>
          <a:r>
            <a:rPr lang="en-US" sz="1500" i="0" kern="1200" baseline="0" dirty="0">
              <a:latin typeface="Avenir Next LT Pro" panose="020B0504020202020204" pitchFamily="34" charset="0"/>
            </a:rPr>
            <a:t>right person, medication, dose, time, route (violation of these 5 rights constitutes a medication occurrence)</a:t>
          </a:r>
          <a:endParaRPr lang="en-US" sz="1500" kern="1200" dirty="0">
            <a:latin typeface="Avenir Next LT Pro" panose="020B0504020202020204" pitchFamily="34" charset="0"/>
          </a:endParaRPr>
        </a:p>
      </dsp:txBody>
      <dsp:txXfrm>
        <a:off x="0" y="2646093"/>
        <a:ext cx="4961415" cy="866612"/>
      </dsp:txXfrm>
    </dsp:sp>
    <dsp:sp modelId="{8689D4EE-3D05-4C32-9E38-6AAEE7F7DE5F}">
      <dsp:nvSpPr>
        <dsp:cNvPr id="0" name=""/>
        <dsp:cNvSpPr/>
      </dsp:nvSpPr>
      <dsp:spPr>
        <a:xfrm>
          <a:off x="0" y="3476498"/>
          <a:ext cx="496141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A5A2DA-84B3-440A-87C4-BC3A9487C87D}">
      <dsp:nvSpPr>
        <dsp:cNvPr id="0" name=""/>
        <dsp:cNvSpPr/>
      </dsp:nvSpPr>
      <dsp:spPr>
        <a:xfrm>
          <a:off x="0" y="3496248"/>
          <a:ext cx="4961415" cy="866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latin typeface="Avenir Next LT Pro" panose="020B0504020202020204" pitchFamily="34" charset="0"/>
            </a:rPr>
            <a:t>Checks of the Rights: </a:t>
          </a:r>
          <a:r>
            <a:rPr lang="en-US" sz="1500" kern="1200" dirty="0">
              <a:latin typeface="Avenir Next LT Pro" panose="020B0504020202020204" pitchFamily="34" charset="0"/>
            </a:rPr>
            <a:t>comparison of 5 rights between pharmacy label and medication sheet</a:t>
          </a:r>
        </a:p>
      </dsp:txBody>
      <dsp:txXfrm>
        <a:off x="0" y="3496248"/>
        <a:ext cx="4961415" cy="866612"/>
      </dsp:txXfrm>
    </dsp:sp>
    <dsp:sp modelId="{036623FA-5594-446C-BD9A-A25013543FF1}">
      <dsp:nvSpPr>
        <dsp:cNvPr id="0" name=""/>
        <dsp:cNvSpPr/>
      </dsp:nvSpPr>
      <dsp:spPr>
        <a:xfrm>
          <a:off x="0" y="4056808"/>
          <a:ext cx="496141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E2E38A-4869-416A-8829-24CF46DA4F9E}">
      <dsp:nvSpPr>
        <dsp:cNvPr id="0" name=""/>
        <dsp:cNvSpPr/>
      </dsp:nvSpPr>
      <dsp:spPr>
        <a:xfrm>
          <a:off x="0" y="4078395"/>
          <a:ext cx="4961415" cy="866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i="0" kern="1200" baseline="0" dirty="0">
              <a:latin typeface="Avenir Next LT Pro" panose="020B0504020202020204" pitchFamily="34" charset="0"/>
            </a:rPr>
            <a:t>Emergency Contact </a:t>
          </a:r>
          <a:r>
            <a:rPr lang="en-US" sz="1500" b="1" kern="1200" dirty="0">
              <a:latin typeface="Avenir Next LT Pro" panose="020B0504020202020204" pitchFamily="34" charset="0"/>
            </a:rPr>
            <a:t>List: </a:t>
          </a:r>
          <a:r>
            <a:rPr lang="en-US" sz="1500" kern="1200" dirty="0">
              <a:latin typeface="Avenir Next LT Pro" panose="020B0504020202020204" pitchFamily="34" charset="0"/>
            </a:rPr>
            <a:t>where to find contact information for MAP consultant, HCP, poison control, etc.</a:t>
          </a:r>
        </a:p>
      </dsp:txBody>
      <dsp:txXfrm>
        <a:off x="0" y="4078395"/>
        <a:ext cx="4961415" cy="866612"/>
      </dsp:txXfrm>
    </dsp:sp>
    <dsp:sp modelId="{9C80FFFD-C869-43A8-AFDD-38C8765BA8AE}">
      <dsp:nvSpPr>
        <dsp:cNvPr id="0" name=""/>
        <dsp:cNvSpPr/>
      </dsp:nvSpPr>
      <dsp:spPr>
        <a:xfrm>
          <a:off x="0" y="4804052"/>
          <a:ext cx="496141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0353FC-807A-4E68-A987-21D229662D9D}">
      <dsp:nvSpPr>
        <dsp:cNvPr id="0" name=""/>
        <dsp:cNvSpPr/>
      </dsp:nvSpPr>
      <dsp:spPr>
        <a:xfrm>
          <a:off x="0" y="4804339"/>
          <a:ext cx="4961415" cy="866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i="0" kern="1200" baseline="0" dirty="0">
              <a:latin typeface="Avenir Next LT Pro" panose="020B0504020202020204" pitchFamily="34" charset="0"/>
            </a:rPr>
            <a:t>Accuracy Checks: </a:t>
          </a:r>
          <a:r>
            <a:rPr lang="en-US" sz="1500" i="0" kern="1200" baseline="0" dirty="0">
              <a:latin typeface="Avenir Next LT Pro" panose="020B0504020202020204" pitchFamily="34" charset="0"/>
            </a:rPr>
            <a:t>monthly review of  medication sheets for accurate information and documentation of check</a:t>
          </a:r>
          <a:endParaRPr lang="en-US" sz="1500" kern="1200" dirty="0">
            <a:latin typeface="Avenir Next LT Pro" panose="020B0504020202020204" pitchFamily="34" charset="0"/>
          </a:endParaRPr>
        </a:p>
      </dsp:txBody>
      <dsp:txXfrm>
        <a:off x="0" y="4804339"/>
        <a:ext cx="4961415" cy="86661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6AE3D8-9EA2-46CF-8933-C4265F7233B4}" type="datetimeFigureOut">
              <a:rPr lang="en-US" smtClean="0"/>
              <a:t>4/7/2026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FB5539-86DF-44B5-B76D-735921507DAB}" type="slidenum">
              <a:rPr lang="en-US" smtClean="0"/>
              <a:t>‹#›</a:t>
            </a:fld>
            <a:endParaRPr lang="en-US"/>
          </a:p>
        </p:txBody>
      </p:sp>
    </p:spTree>
    <p:extLst>
      <p:ext uri="{BB962C8B-B14F-4D97-AF65-F5344CB8AC3E}">
        <p14:creationId xmlns:p14="http://schemas.microsoft.com/office/powerpoint/2010/main" val="3939026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187840-3AEF-45DE-AE7B-20EA49463AFC}" type="slidenum">
              <a:rPr lang="en-US" smtClean="0"/>
              <a:t>1</a:t>
            </a:fld>
            <a:endParaRPr lang="en-US"/>
          </a:p>
        </p:txBody>
      </p:sp>
    </p:spTree>
    <p:extLst>
      <p:ext uri="{BB962C8B-B14F-4D97-AF65-F5344CB8AC3E}">
        <p14:creationId xmlns:p14="http://schemas.microsoft.com/office/powerpoint/2010/main" val="3344305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FB5539-86DF-44B5-B76D-735921507DAB}" type="slidenum">
              <a:rPr lang="en-US" smtClean="0"/>
              <a:t>14</a:t>
            </a:fld>
            <a:endParaRPr lang="en-US"/>
          </a:p>
        </p:txBody>
      </p:sp>
    </p:spTree>
    <p:extLst>
      <p:ext uri="{BB962C8B-B14F-4D97-AF65-F5344CB8AC3E}">
        <p14:creationId xmlns:p14="http://schemas.microsoft.com/office/powerpoint/2010/main" val="99494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FB5539-86DF-44B5-B76D-735921507DAB}" type="slidenum">
              <a:rPr lang="en-US" smtClean="0"/>
              <a:t>16</a:t>
            </a:fld>
            <a:endParaRPr lang="en-US"/>
          </a:p>
        </p:txBody>
      </p:sp>
    </p:spTree>
    <p:extLst>
      <p:ext uri="{BB962C8B-B14F-4D97-AF65-F5344CB8AC3E}">
        <p14:creationId xmlns:p14="http://schemas.microsoft.com/office/powerpoint/2010/main" val="3924557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FB5539-86DF-44B5-B76D-735921507DAB}" type="slidenum">
              <a:rPr lang="en-US" smtClean="0"/>
              <a:t>17</a:t>
            </a:fld>
            <a:endParaRPr lang="en-US"/>
          </a:p>
        </p:txBody>
      </p:sp>
    </p:spTree>
    <p:extLst>
      <p:ext uri="{BB962C8B-B14F-4D97-AF65-F5344CB8AC3E}">
        <p14:creationId xmlns:p14="http://schemas.microsoft.com/office/powerpoint/2010/main" val="2808970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FB5539-86DF-44B5-B76D-735921507DAB}" type="slidenum">
              <a:rPr lang="en-US" smtClean="0"/>
              <a:t>18</a:t>
            </a:fld>
            <a:endParaRPr lang="en-US"/>
          </a:p>
        </p:txBody>
      </p:sp>
    </p:spTree>
    <p:extLst>
      <p:ext uri="{BB962C8B-B14F-4D97-AF65-F5344CB8AC3E}">
        <p14:creationId xmlns:p14="http://schemas.microsoft.com/office/powerpoint/2010/main" val="3965011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FB5539-86DF-44B5-B76D-735921507DAB}" type="slidenum">
              <a:rPr lang="en-US" smtClean="0"/>
              <a:t>20</a:t>
            </a:fld>
            <a:endParaRPr lang="en-US"/>
          </a:p>
        </p:txBody>
      </p:sp>
    </p:spTree>
    <p:extLst>
      <p:ext uri="{BB962C8B-B14F-4D97-AF65-F5344CB8AC3E}">
        <p14:creationId xmlns:p14="http://schemas.microsoft.com/office/powerpoint/2010/main" val="3846942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FB5539-86DF-44B5-B76D-735921507DAB}" type="slidenum">
              <a:rPr lang="en-US" smtClean="0"/>
              <a:t>21</a:t>
            </a:fld>
            <a:endParaRPr lang="en-US"/>
          </a:p>
        </p:txBody>
      </p:sp>
    </p:spTree>
    <p:extLst>
      <p:ext uri="{BB962C8B-B14F-4D97-AF65-F5344CB8AC3E}">
        <p14:creationId xmlns:p14="http://schemas.microsoft.com/office/powerpoint/2010/main" val="3326099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FB5539-86DF-44B5-B76D-735921507DAB}" type="slidenum">
              <a:rPr lang="en-US" smtClean="0"/>
              <a:t>22</a:t>
            </a:fld>
            <a:endParaRPr lang="en-US"/>
          </a:p>
        </p:txBody>
      </p:sp>
    </p:spTree>
    <p:extLst>
      <p:ext uri="{BB962C8B-B14F-4D97-AF65-F5344CB8AC3E}">
        <p14:creationId xmlns:p14="http://schemas.microsoft.com/office/powerpoint/2010/main" val="1227697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May 2025 appears in both testing windows; however, pool only includes those who completed training in specified time frame, so no repeats caused.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6517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months of training for 2024-25</a:t>
            </a:r>
          </a:p>
          <a:p>
            <a:r>
              <a:rPr lang="en-US" dirty="0"/>
              <a:t>7 months of training for 2025-26</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26</a:t>
            </a:fld>
            <a:endParaRPr lang="en-US"/>
          </a:p>
        </p:txBody>
      </p:sp>
    </p:spTree>
    <p:extLst>
      <p:ext uri="{BB962C8B-B14F-4D97-AF65-F5344CB8AC3E}">
        <p14:creationId xmlns:p14="http://schemas.microsoft.com/office/powerpoint/2010/main" val="2624269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59B32-18A8-78C8-AC72-E5D8325075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5FA733-7163-2CE5-821D-66A2F6EA94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EED262-8B2A-30CD-C333-C2BBB66B58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97EFC6-E7A4-D737-6B58-8559312ECAAA}"/>
              </a:ext>
            </a:extLst>
          </p:cNvPr>
          <p:cNvSpPr>
            <a:spLocks noGrp="1"/>
          </p:cNvSpPr>
          <p:nvPr>
            <p:ph type="sldNum" sz="quarter" idx="5"/>
          </p:nvPr>
        </p:nvSpPr>
        <p:spPr/>
        <p:txBody>
          <a:bodyPr/>
          <a:lstStyle/>
          <a:p>
            <a:fld id="{D34CBBDB-52D0-FE4C-8729-D7393D454E10}" type="slidenum">
              <a:rPr lang="en-US" smtClean="0"/>
              <a:t>27</a:t>
            </a:fld>
            <a:endParaRPr lang="en-US"/>
          </a:p>
        </p:txBody>
      </p:sp>
    </p:spTree>
    <p:extLst>
      <p:ext uri="{BB962C8B-B14F-4D97-AF65-F5344CB8AC3E}">
        <p14:creationId xmlns:p14="http://schemas.microsoft.com/office/powerpoint/2010/main" val="2340496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187840-3AEF-45DE-AE7B-20EA49463AFC}" type="slidenum">
              <a:rPr lang="en-US" smtClean="0"/>
              <a:t>2</a:t>
            </a:fld>
            <a:endParaRPr lang="en-US"/>
          </a:p>
        </p:txBody>
      </p:sp>
    </p:spTree>
    <p:extLst>
      <p:ext uri="{BB962C8B-B14F-4D97-AF65-F5344CB8AC3E}">
        <p14:creationId xmlns:p14="http://schemas.microsoft.com/office/powerpoint/2010/main" val="822381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28</a:t>
            </a:fld>
            <a:endParaRPr lang="en-US"/>
          </a:p>
        </p:txBody>
      </p:sp>
    </p:spTree>
    <p:extLst>
      <p:ext uri="{BB962C8B-B14F-4D97-AF65-F5344CB8AC3E}">
        <p14:creationId xmlns:p14="http://schemas.microsoft.com/office/powerpoint/2010/main" val="2518194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0172D-2C0C-CD7A-B167-8DC87BA7F6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F1719D-B40D-AE9B-132E-0C529769DE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56F4B7-7A3A-388D-843A-53B04B0BAA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CF5121-8F2D-2863-80D9-B0B62DB9F1FC}"/>
              </a:ext>
            </a:extLst>
          </p:cNvPr>
          <p:cNvSpPr>
            <a:spLocks noGrp="1"/>
          </p:cNvSpPr>
          <p:nvPr>
            <p:ph type="sldNum" sz="quarter" idx="5"/>
          </p:nvPr>
        </p:nvSpPr>
        <p:spPr/>
        <p:txBody>
          <a:bodyPr/>
          <a:lstStyle/>
          <a:p>
            <a:fld id="{D34CBBDB-52D0-FE4C-8729-D7393D454E10}" type="slidenum">
              <a:rPr lang="en-US" smtClean="0"/>
              <a:t>29</a:t>
            </a:fld>
            <a:endParaRPr lang="en-US"/>
          </a:p>
        </p:txBody>
      </p:sp>
    </p:spTree>
    <p:extLst>
      <p:ext uri="{BB962C8B-B14F-4D97-AF65-F5344CB8AC3E}">
        <p14:creationId xmlns:p14="http://schemas.microsoft.com/office/powerpoint/2010/main" val="15554132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30</a:t>
            </a:fld>
            <a:endParaRPr lang="en-US"/>
          </a:p>
        </p:txBody>
      </p:sp>
    </p:spTree>
    <p:extLst>
      <p:ext uri="{BB962C8B-B14F-4D97-AF65-F5344CB8AC3E}">
        <p14:creationId xmlns:p14="http://schemas.microsoft.com/office/powerpoint/2010/main" val="3429714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FB5539-86DF-44B5-B76D-735921507DAB}" type="slidenum">
              <a:rPr lang="en-US" smtClean="0"/>
              <a:t>33</a:t>
            </a:fld>
            <a:endParaRPr lang="en-US"/>
          </a:p>
        </p:txBody>
      </p:sp>
    </p:spTree>
    <p:extLst>
      <p:ext uri="{BB962C8B-B14F-4D97-AF65-F5344CB8AC3E}">
        <p14:creationId xmlns:p14="http://schemas.microsoft.com/office/powerpoint/2010/main" val="1830002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DAD22-0635-E393-C601-F7383BB7C7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13D1F4-9DA7-8759-9C3C-068773E6669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788DA10-C235-462A-211B-B471B393065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DC9ECA1-2082-B75F-1061-1BCA4FC64894}"/>
              </a:ext>
            </a:extLst>
          </p:cNvPr>
          <p:cNvSpPr>
            <a:spLocks noGrp="1"/>
          </p:cNvSpPr>
          <p:nvPr>
            <p:ph type="sldNum" sz="quarter" idx="5"/>
          </p:nvPr>
        </p:nvSpPr>
        <p:spPr/>
        <p:txBody>
          <a:bodyPr/>
          <a:lstStyle/>
          <a:p>
            <a:fld id="{F2FB5539-86DF-44B5-B76D-735921507DAB}" type="slidenum">
              <a:rPr lang="en-US" smtClean="0"/>
              <a:t>35</a:t>
            </a:fld>
            <a:endParaRPr lang="en-US"/>
          </a:p>
        </p:txBody>
      </p:sp>
    </p:spTree>
    <p:extLst>
      <p:ext uri="{BB962C8B-B14F-4D97-AF65-F5344CB8AC3E}">
        <p14:creationId xmlns:p14="http://schemas.microsoft.com/office/powerpoint/2010/main" val="2650657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FB5539-86DF-44B5-B76D-735921507DAB}" type="slidenum">
              <a:rPr lang="en-US" smtClean="0"/>
              <a:t>4</a:t>
            </a:fld>
            <a:endParaRPr lang="en-US"/>
          </a:p>
        </p:txBody>
      </p:sp>
    </p:spTree>
    <p:extLst>
      <p:ext uri="{BB962C8B-B14F-4D97-AF65-F5344CB8AC3E}">
        <p14:creationId xmlns:p14="http://schemas.microsoft.com/office/powerpoint/2010/main" val="711151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2FAA4-BFDF-7684-68A3-35DE2AD8E1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606C77-EF56-D586-7DEE-FD4881F520A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80DBEF5-B44F-279A-236A-BEF4966A117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1A2868B-F462-65E1-5C6E-EDCB208AC131}"/>
              </a:ext>
            </a:extLst>
          </p:cNvPr>
          <p:cNvSpPr>
            <a:spLocks noGrp="1"/>
          </p:cNvSpPr>
          <p:nvPr>
            <p:ph type="sldNum" sz="quarter" idx="5"/>
          </p:nvPr>
        </p:nvSpPr>
        <p:spPr/>
        <p:txBody>
          <a:bodyPr/>
          <a:lstStyle/>
          <a:p>
            <a:fld id="{F2FB5539-86DF-44B5-B76D-735921507DAB}" type="slidenum">
              <a:rPr lang="en-US" smtClean="0"/>
              <a:t>5</a:t>
            </a:fld>
            <a:endParaRPr lang="en-US"/>
          </a:p>
        </p:txBody>
      </p:sp>
    </p:spTree>
    <p:extLst>
      <p:ext uri="{BB962C8B-B14F-4D97-AF65-F5344CB8AC3E}">
        <p14:creationId xmlns:p14="http://schemas.microsoft.com/office/powerpoint/2010/main" val="972731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Impruvon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Successfully implemented in </a:t>
            </a:r>
            <a:r>
              <a:rPr lang="en-US" sz="1200" b="1" dirty="0">
                <a:solidFill>
                  <a:schemeClr val="tx1"/>
                </a:solidFill>
                <a:latin typeface="+mn-lt"/>
              </a:rPr>
              <a:t>over 20 other states, </a:t>
            </a:r>
            <a:r>
              <a:rPr lang="en-US" sz="1200" dirty="0">
                <a:solidFill>
                  <a:schemeClr val="tx1"/>
                </a:solidFill>
                <a:latin typeface="+mn-lt"/>
              </a:rPr>
              <a:t>Impruvon offers a </a:t>
            </a:r>
            <a:r>
              <a:rPr lang="en-US" sz="1200" kern="1200" dirty="0">
                <a:solidFill>
                  <a:schemeClr val="tx1"/>
                </a:solidFill>
                <a:effectLst/>
                <a:latin typeface="+mn-lt"/>
                <a:ea typeface="+mn-ea"/>
                <a:cs typeface="+mn-cs"/>
              </a:rPr>
              <a:t>simplified day-to-day medication process—from pharmacy to provider to person served—by </a:t>
            </a:r>
            <a:r>
              <a:rPr lang="en-US" sz="1200" b="1" kern="1200" dirty="0">
                <a:solidFill>
                  <a:schemeClr val="tx1"/>
                </a:solidFill>
                <a:effectLst/>
                <a:latin typeface="+mn-lt"/>
                <a:ea typeface="+mn-ea"/>
                <a:cs typeface="+mn-cs"/>
              </a:rPr>
              <a:t>automating the most time-consuming tasks, minimizing human error, and providing real-time documentation</a:t>
            </a:r>
            <a:r>
              <a:rPr lang="en-US" sz="1200" kern="1200" dirty="0">
                <a:solidFill>
                  <a:schemeClr val="tx1"/>
                </a:solidFill>
                <a:effectLst/>
                <a:latin typeface="+mn-lt"/>
                <a:ea typeface="+mn-ea"/>
                <a:cs typeface="+mn-cs"/>
              </a:rPr>
              <a:t> to serve the unique needs of the 18,000 individuals across Massachusetts who receive medications from MAP certified staff.</a:t>
            </a:r>
          </a:p>
          <a:p>
            <a:endParaRPr lang="en-US" dirty="0"/>
          </a:p>
        </p:txBody>
      </p:sp>
      <p:sp>
        <p:nvSpPr>
          <p:cNvPr id="4" name="Slide Number Placeholder 3"/>
          <p:cNvSpPr>
            <a:spLocks noGrp="1"/>
          </p:cNvSpPr>
          <p:nvPr>
            <p:ph type="sldNum" sz="quarter" idx="5"/>
          </p:nvPr>
        </p:nvSpPr>
        <p:spPr/>
        <p:txBody>
          <a:bodyPr/>
          <a:lstStyle/>
          <a:p>
            <a:fld id="{F2FB5539-86DF-44B5-B76D-735921507DAB}" type="slidenum">
              <a:rPr lang="en-US" smtClean="0"/>
              <a:t>6</a:t>
            </a:fld>
            <a:endParaRPr lang="en-US"/>
          </a:p>
        </p:txBody>
      </p:sp>
    </p:spTree>
    <p:extLst>
      <p:ext uri="{BB962C8B-B14F-4D97-AF65-F5344CB8AC3E}">
        <p14:creationId xmlns:p14="http://schemas.microsoft.com/office/powerpoint/2010/main" val="711151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46677-CFD4-7977-459C-510A506882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8C0445-0B74-65BA-1BD5-28E11315509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8A0A545-317C-D2A1-D387-9001F54D8FF9}"/>
              </a:ext>
            </a:extLst>
          </p:cNvPr>
          <p:cNvSpPr>
            <a:spLocks noGrp="1"/>
          </p:cNvSpPr>
          <p:nvPr>
            <p:ph type="body" idx="1"/>
          </p:nvPr>
        </p:nvSpPr>
        <p:spPr/>
        <p:txBody>
          <a:bodyPr/>
          <a:lstStyle/>
          <a:p>
            <a:r>
              <a:rPr lang="en-US" dirty="0"/>
              <a:t>Add info re: change in testing</a:t>
            </a:r>
          </a:p>
        </p:txBody>
      </p:sp>
      <p:sp>
        <p:nvSpPr>
          <p:cNvPr id="4" name="Slide Number Placeholder 3">
            <a:extLst>
              <a:ext uri="{FF2B5EF4-FFF2-40B4-BE49-F238E27FC236}">
                <a16:creationId xmlns:a16="http://schemas.microsoft.com/office/drawing/2014/main" id="{3D555943-8359-F2CF-7D1B-75FC9BD38566}"/>
              </a:ext>
            </a:extLst>
          </p:cNvPr>
          <p:cNvSpPr>
            <a:spLocks noGrp="1"/>
          </p:cNvSpPr>
          <p:nvPr>
            <p:ph type="sldNum" sz="quarter" idx="5"/>
          </p:nvPr>
        </p:nvSpPr>
        <p:spPr/>
        <p:txBody>
          <a:bodyPr/>
          <a:lstStyle/>
          <a:p>
            <a:fld id="{D34CBBDB-52D0-FE4C-8729-D7393D454E10}" type="slidenum">
              <a:rPr lang="en-US" smtClean="0"/>
              <a:t>7</a:t>
            </a:fld>
            <a:endParaRPr lang="en-US"/>
          </a:p>
        </p:txBody>
      </p:sp>
    </p:spTree>
    <p:extLst>
      <p:ext uri="{BB962C8B-B14F-4D97-AF65-F5344CB8AC3E}">
        <p14:creationId xmlns:p14="http://schemas.microsoft.com/office/powerpoint/2010/main" val="3819106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A37F1-F723-4BB5-76D8-6A917D809A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B484DD-77BA-3EAC-4626-29723F2F2B6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EEAF9DC-4742-D709-BD22-3E917EE033F0}"/>
              </a:ext>
            </a:extLst>
          </p:cNvPr>
          <p:cNvSpPr>
            <a:spLocks noGrp="1"/>
          </p:cNvSpPr>
          <p:nvPr>
            <p:ph type="body" idx="1"/>
          </p:nvPr>
        </p:nvSpPr>
        <p:spPr/>
        <p:txBody>
          <a:bodyPr/>
          <a:lstStyle/>
          <a:p>
            <a:r>
              <a:rPr lang="en-US"/>
              <a:t>Add info re: change in testing</a:t>
            </a:r>
          </a:p>
        </p:txBody>
      </p:sp>
      <p:sp>
        <p:nvSpPr>
          <p:cNvPr id="4" name="Slide Number Placeholder 3">
            <a:extLst>
              <a:ext uri="{FF2B5EF4-FFF2-40B4-BE49-F238E27FC236}">
                <a16:creationId xmlns:a16="http://schemas.microsoft.com/office/drawing/2014/main" id="{A2303A69-D061-67FE-6071-E46690EBCFDD}"/>
              </a:ext>
            </a:extLst>
          </p:cNvPr>
          <p:cNvSpPr>
            <a:spLocks noGrp="1"/>
          </p:cNvSpPr>
          <p:nvPr>
            <p:ph type="sldNum" sz="quarter" idx="5"/>
          </p:nvPr>
        </p:nvSpPr>
        <p:spPr/>
        <p:txBody>
          <a:bodyPr/>
          <a:lstStyle/>
          <a:p>
            <a:fld id="{D34CBBDB-52D0-FE4C-8729-D7393D454E10}" type="slidenum">
              <a:rPr lang="en-US" smtClean="0"/>
              <a:t>8</a:t>
            </a:fld>
            <a:endParaRPr lang="en-US"/>
          </a:p>
        </p:txBody>
      </p:sp>
    </p:spTree>
    <p:extLst>
      <p:ext uri="{BB962C8B-B14F-4D97-AF65-F5344CB8AC3E}">
        <p14:creationId xmlns:p14="http://schemas.microsoft.com/office/powerpoint/2010/main" val="4285627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3E429-BD93-764D-2881-7559859B09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553B24-338E-6C48-6B04-AC848CAEB8D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BF060E8-58D1-60CD-AFDB-8C5B7587A3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04DD93-F34C-4C78-C529-D05488DE8204}"/>
              </a:ext>
            </a:extLst>
          </p:cNvPr>
          <p:cNvSpPr>
            <a:spLocks noGrp="1"/>
          </p:cNvSpPr>
          <p:nvPr>
            <p:ph type="sldNum" sz="quarter" idx="5"/>
          </p:nvPr>
        </p:nvSpPr>
        <p:spPr/>
        <p:txBody>
          <a:bodyPr/>
          <a:lstStyle/>
          <a:p>
            <a:fld id="{F2FB5539-86DF-44B5-B76D-735921507DAB}" type="slidenum">
              <a:rPr lang="en-US" smtClean="0"/>
              <a:t>10</a:t>
            </a:fld>
            <a:endParaRPr lang="en-US"/>
          </a:p>
        </p:txBody>
      </p:sp>
    </p:spTree>
    <p:extLst>
      <p:ext uri="{BB962C8B-B14F-4D97-AF65-F5344CB8AC3E}">
        <p14:creationId xmlns:p14="http://schemas.microsoft.com/office/powerpoint/2010/main" val="1630640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FB5539-86DF-44B5-B76D-735921507DAB}" type="slidenum">
              <a:rPr lang="en-US" smtClean="0"/>
              <a:t>11</a:t>
            </a:fld>
            <a:endParaRPr lang="en-US"/>
          </a:p>
        </p:txBody>
      </p:sp>
    </p:spTree>
    <p:extLst>
      <p:ext uri="{BB962C8B-B14F-4D97-AF65-F5344CB8AC3E}">
        <p14:creationId xmlns:p14="http://schemas.microsoft.com/office/powerpoint/2010/main" val="981938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oleObject" Target="../embeddings/oleObject1.bin"/></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D597F6D-9F01-4CBA-90EA-52C1A96710C4}" type="datetimeFigureOut">
              <a:rPr lang="en-US" smtClean="0"/>
              <a:t>4/7/2026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4A1596-1095-4DA9-BCBC-67E818B93694}" type="slidenum">
              <a:rPr lang="en-US" smtClean="0"/>
              <a:t>‹#›</a:t>
            </a:fld>
            <a:endParaRPr lang="en-US"/>
          </a:p>
        </p:txBody>
      </p:sp>
    </p:spTree>
    <p:extLst>
      <p:ext uri="{BB962C8B-B14F-4D97-AF65-F5344CB8AC3E}">
        <p14:creationId xmlns:p14="http://schemas.microsoft.com/office/powerpoint/2010/main" val="550805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597F6D-9F01-4CBA-90EA-52C1A96710C4}" type="datetimeFigureOut">
              <a:rPr lang="en-US" smtClean="0"/>
              <a:t>4/7/2026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4A1596-1095-4DA9-BCBC-67E818B93694}" type="slidenum">
              <a:rPr lang="en-US" smtClean="0"/>
              <a:t>‹#›</a:t>
            </a:fld>
            <a:endParaRPr lang="en-US"/>
          </a:p>
        </p:txBody>
      </p:sp>
    </p:spTree>
    <p:extLst>
      <p:ext uri="{BB962C8B-B14F-4D97-AF65-F5344CB8AC3E}">
        <p14:creationId xmlns:p14="http://schemas.microsoft.com/office/powerpoint/2010/main" val="812456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597F6D-9F01-4CBA-90EA-52C1A96710C4}" type="datetimeFigureOut">
              <a:rPr lang="en-US" smtClean="0"/>
              <a:t>4/7/2026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4A1596-1095-4DA9-BCBC-67E818B93694}" type="slidenum">
              <a:rPr lang="en-US" smtClean="0"/>
              <a:t>‹#›</a:t>
            </a:fld>
            <a:endParaRPr lang="en-US"/>
          </a:p>
        </p:txBody>
      </p:sp>
    </p:spTree>
    <p:extLst>
      <p:ext uri="{BB962C8B-B14F-4D97-AF65-F5344CB8AC3E}">
        <p14:creationId xmlns:p14="http://schemas.microsoft.com/office/powerpoint/2010/main" val="4198560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80585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86642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73937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42848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53191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58481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28741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30467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597F6D-9F01-4CBA-90EA-52C1A96710C4}" type="datetimeFigureOut">
              <a:rPr lang="en-US" smtClean="0"/>
              <a:t>4/7/2026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4A1596-1095-4DA9-BCBC-67E818B93694}" type="slidenum">
              <a:rPr lang="en-US" smtClean="0"/>
              <a:t>‹#›</a:t>
            </a:fld>
            <a:endParaRPr lang="en-US"/>
          </a:p>
        </p:txBody>
      </p:sp>
    </p:spTree>
    <p:extLst>
      <p:ext uri="{BB962C8B-B14F-4D97-AF65-F5344CB8AC3E}">
        <p14:creationId xmlns:p14="http://schemas.microsoft.com/office/powerpoint/2010/main" val="4280906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801712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554207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503462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ontent, 1x1, No Tracker">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C927053-392C-43AB-B788-EC44297E0BED}"/>
              </a:ext>
            </a:extLst>
          </p:cNvPr>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8" name="Object 7" hidden="1">
                        <a:extLst>
                          <a:ext uri="{FF2B5EF4-FFF2-40B4-BE49-F238E27FC236}">
                            <a16:creationId xmlns:a16="http://schemas.microsoft.com/office/drawing/2014/main" id="{BC927053-392C-43AB-B788-EC44297E0BED}"/>
                          </a:ext>
                        </a:extLst>
                      </p:cNvPr>
                      <p:cNvPicPr/>
                      <p:nvPr/>
                    </p:nvPicPr>
                    <p:blipFill>
                      <a:blip/>
                      <a:stretch>
                        <a:fillRect/>
                      </a:stretch>
                    </p:blipFill>
                    <p:spPr>
                      <a:xfrm>
                        <a:off x="2118" y="1588"/>
                        <a:ext cx="2117"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D60CB8C-FB90-452B-963D-3E4AF3EF5B67}"/>
              </a:ext>
            </a:extLst>
          </p:cNvPr>
          <p:cNvSpPr/>
          <p:nvPr userDrawn="1">
            <p:custDataLst>
              <p:tags r:id="rId2"/>
            </p:custDataLst>
          </p:nvPr>
        </p:nvSpPr>
        <p:spPr>
          <a:xfrm>
            <a:off x="0" y="0"/>
            <a:ext cx="211667" cy="158750"/>
          </a:xfrm>
          <a:prstGeom prst="rect">
            <a:avLst/>
          </a:prstGeom>
          <a:ln>
            <a:noFill/>
          </a:ln>
        </p:spPr>
        <p:style>
          <a:lnRef idx="0">
            <a:schemeClr val="accent1"/>
          </a:lnRef>
          <a:fillRef idx="1">
            <a:schemeClr val="accent1"/>
          </a:fillRef>
          <a:effectRef idx="0">
            <a:schemeClr val="dk1"/>
          </a:effectRef>
          <a:fontRef idx="minor">
            <a:schemeClr val="lt1"/>
          </a:fontRef>
        </p:style>
        <p:txBody>
          <a:bodyPr vert="horz" wrap="none" lIns="0" tIns="0" rIns="0" bIns="0" numCol="1" spcCol="0" rtlCol="0" anchor="ctr" anchorCtr="0">
            <a:noAutofit/>
          </a:bodyPr>
          <a:lstStyle/>
          <a:p>
            <a:pPr marL="0" lvl="0" indent="0" algn="ctr">
              <a:lnSpc>
                <a:spcPct val="100000"/>
              </a:lnSpc>
            </a:pPr>
            <a:endParaRPr lang="en-GB" sz="2400" b="0" i="0" baseline="0">
              <a:latin typeface="Georgia" panose="02040502050405020303" pitchFamily="18" charset="0"/>
              <a:ea typeface="+mj-ea"/>
              <a:cs typeface="+mj-cs"/>
              <a:sym typeface="Georgia" panose="02040502050405020303" pitchFamily="18" charset="0"/>
            </a:endParaRPr>
          </a:p>
        </p:txBody>
      </p:sp>
      <p:sp>
        <p:nvSpPr>
          <p:cNvPr id="7" name="Title">
            <a:extLst>
              <a:ext uri="{FF2B5EF4-FFF2-40B4-BE49-F238E27FC236}">
                <a16:creationId xmlns:a16="http://schemas.microsoft.com/office/drawing/2014/main" id="{5127389A-C3DF-3347-BE4D-69D534F0B90C}"/>
              </a:ext>
            </a:extLst>
          </p:cNvPr>
          <p:cNvSpPr>
            <a:spLocks noGrp="1"/>
          </p:cNvSpPr>
          <p:nvPr>
            <p:ph type="title" hasCustomPrompt="1"/>
          </p:nvPr>
        </p:nvSpPr>
        <p:spPr/>
        <p:txBody>
          <a:bodyPr/>
          <a:lstStyle>
            <a:lvl1pPr>
              <a:defRPr sz="2400"/>
            </a:lvl1pPr>
          </a:lstStyle>
          <a:p>
            <a:r>
              <a:rPr lang="en-GB"/>
              <a:t>[Slide title]</a:t>
            </a:r>
          </a:p>
        </p:txBody>
      </p:sp>
      <p:sp>
        <p:nvSpPr>
          <p:cNvPr id="10" name="Subtitle">
            <a:extLst>
              <a:ext uri="{FF2B5EF4-FFF2-40B4-BE49-F238E27FC236}">
                <a16:creationId xmlns:a16="http://schemas.microsoft.com/office/drawing/2014/main" id="{D99FC200-8318-B648-A0D5-0D72DB4D6533}"/>
              </a:ext>
            </a:extLst>
          </p:cNvPr>
          <p:cNvSpPr>
            <a:spLocks noGrp="1"/>
          </p:cNvSpPr>
          <p:nvPr>
            <p:ph type="subTitle" idx="13" hasCustomPrompt="1"/>
          </p:nvPr>
        </p:nvSpPr>
        <p:spPr>
          <a:xfrm>
            <a:off x="609600" y="1325881"/>
            <a:ext cx="10972801" cy="320177"/>
          </a:xfrm>
        </p:spPr>
        <p:txBody>
          <a:bodyPr lIns="0" tIns="0" rIns="0" bIns="0">
            <a:noAutofit/>
          </a:bodyPr>
          <a:lstStyle>
            <a:lvl1pPr marL="0" indent="0" algn="l">
              <a:lnSpc>
                <a:spcPct val="100000"/>
              </a:lnSpc>
              <a:spcBef>
                <a:spcPts val="0"/>
              </a:spcBef>
              <a:spcAft>
                <a:spcPts val="0"/>
              </a:spcAft>
              <a:buNone/>
              <a:defRPr sz="1400" b="1">
                <a:solidFill>
                  <a:schemeClr val="accent1"/>
                </a:solidFill>
              </a:defRPr>
            </a:lvl1pPr>
            <a:lvl2pPr marL="0" indent="0" algn="l">
              <a:lnSpc>
                <a:spcPct val="100000"/>
              </a:lnSpc>
              <a:spcBef>
                <a:spcPts val="0"/>
              </a:spcBef>
              <a:spcAft>
                <a:spcPts val="0"/>
              </a:spcAft>
              <a:buNone/>
              <a:defRPr sz="1400" b="1">
                <a:solidFill>
                  <a:schemeClr val="tx2"/>
                </a:solidFill>
              </a:defRPr>
            </a:lvl2pPr>
            <a:lvl3pPr marL="0" indent="0" algn="l">
              <a:lnSpc>
                <a:spcPct val="100000"/>
              </a:lnSpc>
              <a:spcBef>
                <a:spcPts val="0"/>
              </a:spcBef>
              <a:spcAft>
                <a:spcPts val="0"/>
              </a:spcAft>
              <a:buNone/>
              <a:defRPr sz="1400" b="1">
                <a:solidFill>
                  <a:schemeClr val="tx2"/>
                </a:solidFill>
              </a:defRPr>
            </a:lvl3pPr>
            <a:lvl4pPr marL="0" indent="0" algn="l">
              <a:lnSpc>
                <a:spcPct val="100000"/>
              </a:lnSpc>
              <a:spcBef>
                <a:spcPts val="0"/>
              </a:spcBef>
              <a:spcAft>
                <a:spcPts val="0"/>
              </a:spcAft>
              <a:buNone/>
              <a:defRPr sz="1400" b="1">
                <a:solidFill>
                  <a:schemeClr val="tx2"/>
                </a:solidFill>
              </a:defRPr>
            </a:lvl4pPr>
            <a:lvl5pPr marL="0" indent="0" algn="l">
              <a:lnSpc>
                <a:spcPct val="100000"/>
              </a:lnSpc>
              <a:spcBef>
                <a:spcPts val="0"/>
              </a:spcBef>
              <a:spcAft>
                <a:spcPts val="0"/>
              </a:spcAft>
              <a:buNone/>
              <a:defRPr sz="1400" b="1">
                <a:solidFill>
                  <a:schemeClr val="tx2"/>
                </a:solidFill>
              </a:defRPr>
            </a:lvl5pPr>
            <a:lvl6pPr marL="0" indent="0" algn="l">
              <a:lnSpc>
                <a:spcPct val="100000"/>
              </a:lnSpc>
              <a:spcBef>
                <a:spcPts val="0"/>
              </a:spcBef>
              <a:spcAft>
                <a:spcPts val="0"/>
              </a:spcAft>
              <a:buNone/>
              <a:defRPr sz="1400" b="1">
                <a:solidFill>
                  <a:schemeClr val="tx2"/>
                </a:solidFill>
              </a:defRPr>
            </a:lvl6pPr>
            <a:lvl7pPr marL="0" indent="0" algn="l">
              <a:lnSpc>
                <a:spcPct val="100000"/>
              </a:lnSpc>
              <a:spcBef>
                <a:spcPts val="0"/>
              </a:spcBef>
              <a:spcAft>
                <a:spcPts val="0"/>
              </a:spcAft>
              <a:buNone/>
              <a:defRPr sz="1400" b="1">
                <a:solidFill>
                  <a:schemeClr val="tx2"/>
                </a:solidFill>
              </a:defRPr>
            </a:lvl7pPr>
            <a:lvl8pPr marL="0" indent="0" algn="l">
              <a:lnSpc>
                <a:spcPct val="100000"/>
              </a:lnSpc>
              <a:spcBef>
                <a:spcPts val="0"/>
              </a:spcBef>
              <a:spcAft>
                <a:spcPts val="0"/>
              </a:spcAft>
              <a:buNone/>
              <a:defRPr sz="1400" b="1">
                <a:solidFill>
                  <a:schemeClr val="tx2"/>
                </a:solidFill>
              </a:defRPr>
            </a:lvl8pPr>
            <a:lvl9pPr marL="0" indent="0" algn="l">
              <a:lnSpc>
                <a:spcPct val="100000"/>
              </a:lnSpc>
              <a:spcBef>
                <a:spcPts val="0"/>
              </a:spcBef>
              <a:spcAft>
                <a:spcPts val="0"/>
              </a:spcAft>
              <a:buNone/>
              <a:defRPr sz="1400" b="1">
                <a:solidFill>
                  <a:schemeClr val="tx2"/>
                </a:solidFill>
              </a:defRPr>
            </a:lvl9pPr>
          </a:lstStyle>
          <a:p>
            <a:r>
              <a:rPr lang="en-GB"/>
              <a:t>[Whitespace – Leave Blank]</a:t>
            </a:r>
          </a:p>
        </p:txBody>
      </p:sp>
      <p:sp>
        <p:nvSpPr>
          <p:cNvPr id="3" name="Content Placeholder 1"/>
          <p:cNvSpPr>
            <a:spLocks noGrp="1"/>
          </p:cNvSpPr>
          <p:nvPr>
            <p:ph idx="1" hasCustomPrompt="1"/>
          </p:nvPr>
        </p:nvSpPr>
        <p:spPr>
          <a:xfrm>
            <a:off x="609597" y="1733550"/>
            <a:ext cx="10972803" cy="4484370"/>
          </a:xfrm>
        </p:spPr>
        <p:txBody>
          <a:bodyPr/>
          <a:lstStyle>
            <a:lvl1pPr marL="144000" indent="-144000">
              <a:lnSpc>
                <a:spcPct val="100000"/>
              </a:lnSpc>
              <a:spcAft>
                <a:spcPts val="600"/>
              </a:spcAft>
              <a:buFont typeface="Arial" panose="020B0604020202020204" pitchFamily="34" charset="0"/>
              <a:buChar char="•"/>
              <a:defRPr/>
            </a:lvl1pPr>
            <a:lvl2pPr marL="601200" indent="-144000">
              <a:buFont typeface="Arial" panose="020B0604020202020204" pitchFamily="34" charset="0"/>
              <a:buChar char="•"/>
              <a:defRPr/>
            </a:lvl2pPr>
            <a:lvl3pPr marL="1058400" indent="-144000">
              <a:buFont typeface="Arial" panose="020B0604020202020204" pitchFamily="34" charset="0"/>
              <a:buChar char="•"/>
              <a:defRPr/>
            </a:lvl3pPr>
            <a:lvl4pPr marL="1515600" indent="-144000">
              <a:buFont typeface="Arial" panose="020B0604020202020204" pitchFamily="34" charset="0"/>
              <a:buChar char="•"/>
              <a:defRPr/>
            </a:lvl4pPr>
            <a:lvl5pPr marL="1972800" indent="-144000">
              <a:buFont typeface="Arial" panose="020B0604020202020204" pitchFamily="34" charset="0"/>
              <a:buChar char="•"/>
              <a:defRPr/>
            </a:lvl5pPr>
            <a:lvl6pPr marL="2430000" indent="-144000">
              <a:buFont typeface="Arial" panose="020B0604020202020204" pitchFamily="34" charset="0"/>
              <a:buChar char="•"/>
              <a:defRPr/>
            </a:lvl6pPr>
            <a:lvl7pPr marL="2887200" indent="-144000">
              <a:buFont typeface="Arial" panose="020B0604020202020204" pitchFamily="34" charset="0"/>
              <a:buChar char="•"/>
              <a:defRPr/>
            </a:lvl7pPr>
            <a:lvl8pPr marL="3344400" indent="-144000">
              <a:buFont typeface="Arial" panose="020B0604020202020204" pitchFamily="34" charset="0"/>
              <a:buChar char="•"/>
              <a:defRPr/>
            </a:lvl8pPr>
            <a:lvl9pPr marL="3801600" indent="-144000">
              <a:buFont typeface="Arial" panose="020B0604020202020204" pitchFamily="34" charset="0"/>
              <a:buChar char="•"/>
              <a:defRPr/>
            </a:lvl9pPr>
          </a:lstStyle>
          <a:p>
            <a:pPr>
              <a:lnSpc>
                <a:spcPct val="100000"/>
              </a:lnSpc>
              <a:spcAft>
                <a:spcPts val="600"/>
              </a:spcAft>
            </a:pPr>
            <a:r>
              <a:rPr lang="en-GB" sz="1100">
                <a:solidFill>
                  <a:schemeClr val="tx1"/>
                </a:solidFill>
              </a:rPr>
              <a:t>[Content – 6pt spacing after paragraphs]</a:t>
            </a:r>
          </a:p>
          <a:p>
            <a:pPr marL="144000" indent="-144000">
              <a:lnSpc>
                <a:spcPct val="100000"/>
              </a:lnSpc>
              <a:spcAft>
                <a:spcPts val="600"/>
              </a:spcAft>
              <a:buFont typeface="Arial" panose="020B0604020202020204" pitchFamily="34" charset="0"/>
              <a:buChar char="•"/>
            </a:pPr>
            <a:r>
              <a:rPr lang="en-GB" sz="1100">
                <a:solidFill>
                  <a:schemeClr val="tx1"/>
                </a:solidFill>
              </a:rPr>
              <a:t>[Level 1 0.16” indentation before text, hanging by 0.16,” default bullet symbol]</a:t>
            </a:r>
          </a:p>
          <a:p>
            <a:pPr marL="628650" lvl="1" indent="-171450" defTabSz="685800">
              <a:spcAft>
                <a:spcPts val="600"/>
              </a:spcAft>
              <a:buFont typeface="Arial" panose="020B0604020202020204" pitchFamily="34" charset="0"/>
              <a:buChar char="─"/>
            </a:pPr>
            <a:r>
              <a:rPr lang="en-GB" sz="1100">
                <a:solidFill>
                  <a:schemeClr val="tx1"/>
                </a:solidFill>
              </a:rPr>
              <a:t>[Level 2 0.69” indentation before text, hanging by 0.19,” dash bullet symbol]</a:t>
            </a:r>
          </a:p>
          <a:p>
            <a:pPr marL="144000" indent="-144000">
              <a:lnSpc>
                <a:spcPct val="100000"/>
              </a:lnSpc>
              <a:spcAft>
                <a:spcPts val="600"/>
              </a:spcAft>
              <a:buFont typeface="Arial" panose="020B0604020202020204" pitchFamily="34" charset="0"/>
              <a:buChar char="•"/>
            </a:pPr>
            <a:endParaRPr lang="en-GB" sz="1100">
              <a:solidFill>
                <a:schemeClr val="tx1"/>
              </a:solidFill>
            </a:endParaRPr>
          </a:p>
        </p:txBody>
      </p:sp>
      <p:sp>
        <p:nvSpPr>
          <p:cNvPr id="5" name="Footer Placeholder">
            <a:extLst>
              <a:ext uri="{FF2B5EF4-FFF2-40B4-BE49-F238E27FC236}">
                <a16:creationId xmlns:a16="http://schemas.microsoft.com/office/drawing/2014/main" id="{9CBF34F6-C56F-A645-B612-033F76243BD3}"/>
              </a:ext>
            </a:extLst>
          </p:cNvPr>
          <p:cNvSpPr>
            <a:spLocks noGrp="1"/>
          </p:cNvSpPr>
          <p:nvPr>
            <p:ph type="ftr" sz="quarter" idx="15"/>
          </p:nvPr>
        </p:nvSpPr>
        <p:spPr>
          <a:xfrm>
            <a:off x="609599" y="6355080"/>
            <a:ext cx="1680000" cy="137160"/>
          </a:xfrm>
          <a:prstGeom prst="rect">
            <a:avLst/>
          </a:prstGeom>
        </p:spPr>
        <p:txBody>
          <a:bodyPr/>
          <a:lstStyle/>
          <a:p>
            <a:r>
              <a:rPr lang="en-GB"/>
              <a:t>[Project Name] - [Draft]</a:t>
            </a:r>
          </a:p>
        </p:txBody>
      </p:sp>
      <p:sp>
        <p:nvSpPr>
          <p:cNvPr id="9" name="Footnotes">
            <a:extLst>
              <a:ext uri="{FF2B5EF4-FFF2-40B4-BE49-F238E27FC236}">
                <a16:creationId xmlns:a16="http://schemas.microsoft.com/office/drawing/2014/main" id="{FEB2C45C-E16E-4E28-BA4C-90354A51C219}"/>
              </a:ext>
            </a:extLst>
          </p:cNvPr>
          <p:cNvSpPr>
            <a:spLocks noGrp="1"/>
          </p:cNvSpPr>
          <p:nvPr>
            <p:ph type="body" sz="quarter" idx="17" hasCustomPrompt="1"/>
          </p:nvPr>
        </p:nvSpPr>
        <p:spPr>
          <a:xfrm>
            <a:off x="2424000" y="6355077"/>
            <a:ext cx="7344000" cy="274322"/>
          </a:xfrm>
        </p:spPr>
        <p:txBody>
          <a:bodyPr anchor="b" anchorCtr="0">
            <a:noAutofit/>
          </a:bodyPr>
          <a:lstStyle>
            <a:lvl1pPr marL="0" indent="0">
              <a:spcAft>
                <a:spcPts val="0"/>
              </a:spcAft>
              <a:buFontTx/>
              <a:buNone/>
              <a:defRPr sz="700"/>
            </a:lvl1pPr>
            <a:lvl2pPr marL="0" indent="0">
              <a:spcAft>
                <a:spcPts val="0"/>
              </a:spcAft>
              <a:buFontTx/>
              <a:buNone/>
              <a:defRPr sz="700"/>
            </a:lvl2pPr>
            <a:lvl3pPr marL="0" indent="0">
              <a:spcAft>
                <a:spcPts val="0"/>
              </a:spcAft>
              <a:buFontTx/>
              <a:buNone/>
              <a:defRPr sz="700"/>
            </a:lvl3pPr>
            <a:lvl4pPr marL="0" indent="0">
              <a:spcAft>
                <a:spcPts val="0"/>
              </a:spcAft>
              <a:buFontTx/>
              <a:buNone/>
              <a:defRPr sz="700"/>
            </a:lvl4pPr>
            <a:lvl5pPr marL="0" indent="0">
              <a:spcAft>
                <a:spcPts val="0"/>
              </a:spcAft>
              <a:buFontTx/>
              <a:buNone/>
              <a:defRPr sz="700"/>
            </a:lvl5pPr>
            <a:lvl6pPr marL="0" indent="0">
              <a:spcAft>
                <a:spcPts val="0"/>
              </a:spcAft>
              <a:buFontTx/>
              <a:buNone/>
              <a:defRPr sz="700"/>
            </a:lvl6pPr>
            <a:lvl7pPr marL="0" indent="0">
              <a:spcAft>
                <a:spcPts val="0"/>
              </a:spcAft>
              <a:buFontTx/>
              <a:buNone/>
              <a:defRPr sz="700"/>
            </a:lvl7pPr>
            <a:lvl8pPr marL="0" indent="0">
              <a:spcAft>
                <a:spcPts val="0"/>
              </a:spcAft>
              <a:buFontTx/>
              <a:buNone/>
              <a:defRPr sz="700"/>
            </a:lvl8pPr>
            <a:lvl9pPr marL="0" indent="0">
              <a:spcAft>
                <a:spcPts val="0"/>
              </a:spcAft>
              <a:buFontTx/>
              <a:buNone/>
              <a:defRPr sz="700"/>
            </a:lvl9pPr>
          </a:lstStyle>
          <a:p>
            <a:pPr lvl="0"/>
            <a:r>
              <a:rPr lang="en-GB"/>
              <a:t>[Notes: 1) </a:t>
            </a:r>
            <a:r>
              <a:rPr lang="en-GB" err="1"/>
              <a:t>xxxx</a:t>
            </a:r>
            <a:r>
              <a:rPr lang="en-GB"/>
              <a:t>; 2) </a:t>
            </a:r>
            <a:r>
              <a:rPr lang="en-GB" err="1"/>
              <a:t>yyyy</a:t>
            </a:r>
            <a:r>
              <a:rPr lang="en-GB"/>
              <a:t> (separated by semi colon, one right hand bracket) | Source: All Sources Should be Capitalised Throughout e.g. Huntington Strategy Group Analysis, Management Information, Huntington Strategy Group Interviews etc. (Separated by Commas)]</a:t>
            </a:r>
          </a:p>
        </p:txBody>
      </p:sp>
      <p:sp>
        <p:nvSpPr>
          <p:cNvPr id="4" name="Date Placeholder">
            <a:extLst>
              <a:ext uri="{FF2B5EF4-FFF2-40B4-BE49-F238E27FC236}">
                <a16:creationId xmlns:a16="http://schemas.microsoft.com/office/drawing/2014/main" id="{124EBE94-9222-404D-8CB9-BB29235737BE}"/>
              </a:ext>
            </a:extLst>
          </p:cNvPr>
          <p:cNvSpPr>
            <a:spLocks noGrp="1"/>
          </p:cNvSpPr>
          <p:nvPr>
            <p:ph type="dt" sz="half" idx="14"/>
          </p:nvPr>
        </p:nvSpPr>
        <p:spPr>
          <a:xfrm>
            <a:off x="9902400" y="6355080"/>
            <a:ext cx="1680000" cy="137160"/>
          </a:xfrm>
          <a:prstGeom prst="rect">
            <a:avLst/>
          </a:prstGeom>
        </p:spPr>
        <p:txBody>
          <a:bodyPr/>
          <a:lstStyle>
            <a:lvl1pPr>
              <a:defRPr/>
            </a:lvl1pPr>
          </a:lstStyle>
          <a:p>
            <a:fld id="{A7914A56-3D57-AC46-81AA-884D659D23A7}" type="datetime4">
              <a:rPr lang="en-US" smtClean="0"/>
              <a:t>April 7, 2026</a:t>
            </a:fld>
            <a:endParaRPr lang="en-GB"/>
          </a:p>
        </p:txBody>
      </p:sp>
      <p:sp>
        <p:nvSpPr>
          <p:cNvPr id="6" name="Slide Number Placeholder">
            <a:extLst>
              <a:ext uri="{FF2B5EF4-FFF2-40B4-BE49-F238E27FC236}">
                <a16:creationId xmlns:a16="http://schemas.microsoft.com/office/drawing/2014/main" id="{46487925-D163-ED40-A98A-BC1B011B4BBD}"/>
              </a:ext>
            </a:extLst>
          </p:cNvPr>
          <p:cNvSpPr>
            <a:spLocks noGrp="1"/>
          </p:cNvSpPr>
          <p:nvPr>
            <p:ph type="sldNum" sz="quarter" idx="16"/>
          </p:nvPr>
        </p:nvSpPr>
        <p:spPr>
          <a:xfrm>
            <a:off x="9902400" y="6492240"/>
            <a:ext cx="1680000" cy="137160"/>
          </a:xfrm>
          <a:prstGeom prst="rect">
            <a:avLst/>
          </a:prstGeom>
        </p:spPr>
        <p:txBody>
          <a:bodyPr/>
          <a:lstStyle/>
          <a:p>
            <a:fld id="{7870704B-CE94-48CC-AF30-84932A1262A7}" type="slidenum">
              <a:rPr lang="en-GB" smtClean="0"/>
              <a:pPr/>
              <a:t>‹#›</a:t>
            </a:fld>
            <a:endParaRPr lang="en-GB"/>
          </a:p>
        </p:txBody>
      </p:sp>
    </p:spTree>
    <p:extLst>
      <p:ext uri="{BB962C8B-B14F-4D97-AF65-F5344CB8AC3E}">
        <p14:creationId xmlns:p14="http://schemas.microsoft.com/office/powerpoint/2010/main" val="228404549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t Style B: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 uri="{C183D7F6-B498-43B3-948B-1728B52AA6E4}">
                <adec:decorative xmlns:adec="http://schemas.microsoft.com/office/drawing/2017/decorative" val="1"/>
              </a:ext>
            </a:extLst>
          </p:cNvPr>
          <p:cNvSpPr/>
          <p:nvPr userDrawn="1"/>
        </p:nvSpPr>
        <p:spPr>
          <a:xfrm>
            <a:off x="0" y="5"/>
            <a:ext cx="12192000" cy="977549"/>
          </a:xfrm>
          <a:prstGeom prst="rect">
            <a:avLst/>
          </a:prstGeom>
          <a:solidFill>
            <a:srgbClr val="00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 uri="{C183D7F6-B498-43B3-948B-1728B52AA6E4}">
                <adec:decorative xmlns:adec="http://schemas.microsoft.com/office/drawing/2017/decorative" val="1"/>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8462"/>
            <a:ext cx="10972800" cy="47030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Click to edit level one bullet text. (Add periods if full sentences; no periods needed otherwise.)</a:t>
            </a:r>
          </a:p>
          <a:p>
            <a:pPr lvl="1"/>
            <a:r>
              <a:rPr lang="en-US"/>
              <a:t>Second level bullet text</a:t>
            </a:r>
          </a:p>
          <a:p>
            <a:pPr lvl="2"/>
            <a:r>
              <a:rPr lang="en-US"/>
              <a:t>Third level bullet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11" name="Slide Number Placeholder 5">
            <a:extLst>
              <a:ext uri="{FF2B5EF4-FFF2-40B4-BE49-F238E27FC236}">
                <a16:creationId xmlns:a16="http://schemas.microsoft.com/office/drawing/2014/main" id="{663A3D56-7B2F-49EE-B824-21DADD1106DB}"/>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20440110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or Thank You Slide : Traditional Logo">
    <p:bg>
      <p:bgPr>
        <a:solidFill>
          <a:srgbClr val="005994"/>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 uri="{C183D7F6-B498-43B3-948B-1728B52AA6E4}">
                <adec:decorative xmlns:adec="http://schemas.microsoft.com/office/drawing/2017/decorative" val="1"/>
              </a:ext>
            </a:extLst>
          </p:cNvPr>
          <p:cNvSpPr/>
          <p:nvPr userDrawn="1"/>
        </p:nvSpPr>
        <p:spPr>
          <a:xfrm>
            <a:off x="0" y="-14985"/>
            <a:ext cx="12192000" cy="977549"/>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85708" y="196391"/>
            <a:ext cx="10423375" cy="584775"/>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w="12700">
                  <a:solidFill>
                    <a:schemeClr val="tx1"/>
                  </a:solidFill>
                  <a:prstDash val="solid"/>
                </a:ln>
                <a:solidFill>
                  <a:srgbClr val="FFFFFF"/>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a:ln w="12700">
                  <a:noFill/>
                  <a:prstDash val="solid"/>
                </a:ln>
                <a:solidFill>
                  <a:srgbClr val="FFFFFF"/>
                </a:solidFill>
                <a:effectLst/>
                <a:uLnTx/>
                <a:uFillTx/>
                <a:latin typeface="Arial" panose="020B0604020202020204" pitchFamily="34" charset="0"/>
                <a:cs typeface="Arial" panose="020B0604020202020204" pitchFamily="34" charset="0"/>
              </a:rPr>
              <a:t>Massachusetts Department of Public Health</a:t>
            </a:r>
          </a:p>
        </p:txBody>
      </p:sp>
      <p:sp>
        <p:nvSpPr>
          <p:cNvPr id="5" name="Oval 4">
            <a:extLst>
              <a:ext uri="{FF2B5EF4-FFF2-40B4-BE49-F238E27FC236}">
                <a16:creationId xmlns:a16="http://schemas.microsoft.com/office/drawing/2014/main" id="{F1BF8888-4050-4221-AD57-59EFEBA7E08D}"/>
              </a:ext>
              <a:ext uri="{C183D7F6-B498-43B3-948B-1728B52AA6E4}">
                <adec:decorative xmlns:adec="http://schemas.microsoft.com/office/drawing/2017/decorative" val="1"/>
              </a:ext>
            </a:extLst>
          </p:cNvPr>
          <p:cNvSpPr/>
          <p:nvPr userDrawn="1"/>
        </p:nvSpPr>
        <p:spPr>
          <a:xfrm>
            <a:off x="271206" y="120304"/>
            <a:ext cx="1697871" cy="17145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PH Logo">
            <a:extLst>
              <a:ext uri="{FF2B5EF4-FFF2-40B4-BE49-F238E27FC236}">
                <a16:creationId xmlns:a16="http://schemas.microsoft.com/office/drawing/2014/main" id="{397F3066-0720-4C67-9304-D6F544BFF96F}"/>
              </a:ext>
            </a:extLst>
          </p:cNvPr>
          <p:cNvPicPr>
            <a:picLocks noChangeAspect="1" noChangeArrowheads="1"/>
          </p:cNvPicPr>
          <p:nvPr userDrawn="1"/>
        </p:nvPicPr>
        <p:blipFill>
          <a:blip r:embed="rId2"/>
          <a:srcRect/>
          <a:stretch/>
        </p:blipFill>
        <p:spPr bwMode="auto">
          <a:xfrm>
            <a:off x="361896" y="208410"/>
            <a:ext cx="1538288" cy="153828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21722467-00D5-48C4-A0E3-DBA0E54CD48E}"/>
              </a:ext>
            </a:extLst>
          </p:cNvPr>
          <p:cNvSpPr>
            <a:spLocks noGrp="1"/>
          </p:cNvSpPr>
          <p:nvPr>
            <p:ph type="body" sz="quarter" idx="10" hasCustomPrompt="1"/>
          </p:nvPr>
        </p:nvSpPr>
        <p:spPr>
          <a:xfrm>
            <a:off x="875729" y="2358615"/>
            <a:ext cx="10440537" cy="1373701"/>
          </a:xfrm>
          <a:prstGeom prst="rect">
            <a:avLst/>
          </a:prstGeom>
        </p:spPr>
        <p:txBody>
          <a:bodyPr/>
          <a:lstStyle>
            <a:lvl1pPr marL="0" indent="0" algn="ctr">
              <a:buNone/>
              <a:defRPr sz="4400" b="1">
                <a:solidFill>
                  <a:schemeClr val="bg1"/>
                </a:solidFill>
                <a:latin typeface="Arial" panose="020B0604020202020204" pitchFamily="34" charset="0"/>
                <a:cs typeface="Arial" panose="020B0604020202020204" pitchFamily="34" charset="0"/>
              </a:defRPr>
            </a:lvl1pPr>
          </a:lstStyle>
          <a:p>
            <a:pPr lvl="0"/>
            <a:r>
              <a:rPr lang="en-US"/>
              <a:t>Click to Add Presentation Title</a:t>
            </a:r>
          </a:p>
          <a:p>
            <a:pPr lvl="0"/>
            <a:r>
              <a:rPr lang="en-US"/>
              <a:t>or Closing Contact</a:t>
            </a:r>
          </a:p>
        </p:txBody>
      </p:sp>
      <p:sp>
        <p:nvSpPr>
          <p:cNvPr id="10" name="Text Placeholder 10">
            <a:extLst>
              <a:ext uri="{FF2B5EF4-FFF2-40B4-BE49-F238E27FC236}">
                <a16:creationId xmlns:a16="http://schemas.microsoft.com/office/drawing/2014/main" id="{5F0FA26E-40B5-44FF-A084-1554D187A6EE}"/>
              </a:ext>
            </a:extLst>
          </p:cNvPr>
          <p:cNvSpPr>
            <a:spLocks noGrp="1"/>
          </p:cNvSpPr>
          <p:nvPr>
            <p:ph type="body" sz="quarter" idx="11" hasCustomPrompt="1"/>
          </p:nvPr>
        </p:nvSpPr>
        <p:spPr>
          <a:xfrm>
            <a:off x="3697287" y="4032280"/>
            <a:ext cx="4797425" cy="746846"/>
          </a:xfrm>
          <a:prstGeom prst="rect">
            <a:avLst/>
          </a:prstGeom>
        </p:spPr>
        <p:txBody>
          <a:bodyPr/>
          <a:lstStyle>
            <a:lvl1pPr marL="0" indent="0" algn="ctr">
              <a:buNone/>
              <a:defRPr sz="3000" b="0">
                <a:solidFill>
                  <a:schemeClr val="bg1"/>
                </a:solidFill>
                <a:latin typeface="Arial" panose="020B0604020202020204" pitchFamily="34" charset="0"/>
                <a:cs typeface="Arial" panose="020B0604020202020204" pitchFamily="34" charset="0"/>
              </a:defRPr>
            </a:lvl1pPr>
          </a:lstStyle>
          <a:p>
            <a:pPr lvl="0"/>
            <a:r>
              <a:rPr lang="en-US"/>
              <a:t>Click to add Date, Year</a:t>
            </a:r>
          </a:p>
        </p:txBody>
      </p:sp>
      <p:sp>
        <p:nvSpPr>
          <p:cNvPr id="11" name="Text Placeholder 12">
            <a:extLst>
              <a:ext uri="{FF2B5EF4-FFF2-40B4-BE49-F238E27FC236}">
                <a16:creationId xmlns:a16="http://schemas.microsoft.com/office/drawing/2014/main" id="{ADDB5EC3-5D37-4757-9A9B-5A9AF30AC57E}"/>
              </a:ext>
            </a:extLst>
          </p:cNvPr>
          <p:cNvSpPr>
            <a:spLocks noGrp="1"/>
          </p:cNvSpPr>
          <p:nvPr>
            <p:ph type="body" sz="quarter" idx="12" hasCustomPrompt="1"/>
          </p:nvPr>
        </p:nvSpPr>
        <p:spPr>
          <a:xfrm>
            <a:off x="3174203" y="5400446"/>
            <a:ext cx="5843587" cy="850228"/>
          </a:xfrm>
          <a:prstGeom prst="rect">
            <a:avLst/>
          </a:prstGeo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stStyle>
          <a:p>
            <a:pPr lvl="0"/>
            <a:r>
              <a:rPr lang="en-US"/>
              <a:t>Click to Add Presenter</a:t>
            </a:r>
            <a:br>
              <a:rPr lang="en-US"/>
            </a:br>
            <a:r>
              <a:rPr lang="en-US"/>
              <a:t>Title</a:t>
            </a:r>
          </a:p>
        </p:txBody>
      </p:sp>
    </p:spTree>
    <p:extLst>
      <p:ext uri="{BB962C8B-B14F-4D97-AF65-F5344CB8AC3E}">
        <p14:creationId xmlns:p14="http://schemas.microsoft.com/office/powerpoint/2010/main" val="6065101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005994"/>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 uri="{C183D7F6-B498-43B3-948B-1728B52AA6E4}">
                <adec:decorative xmlns:adec="http://schemas.microsoft.com/office/drawing/2017/decorative" val="1"/>
              </a:ext>
            </a:extLst>
          </p:cNvPr>
          <p:cNvSpPr/>
          <p:nvPr userDrawn="1"/>
        </p:nvSpPr>
        <p:spPr>
          <a:xfrm>
            <a:off x="0" y="-14985"/>
            <a:ext cx="12192000" cy="977549"/>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85708" y="196391"/>
            <a:ext cx="10423375" cy="584775"/>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w="12700">
                  <a:solidFill>
                    <a:schemeClr val="tx1"/>
                  </a:solidFill>
                  <a:prstDash val="solid"/>
                </a:ln>
                <a:solidFill>
                  <a:srgbClr val="FFFFFF"/>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a:ln w="12700">
                  <a:noFill/>
                  <a:prstDash val="solid"/>
                </a:ln>
                <a:solidFill>
                  <a:srgbClr val="FFFFFF"/>
                </a:solidFill>
                <a:effectLst/>
                <a:uLnTx/>
                <a:uFillTx/>
                <a:latin typeface="Arial" panose="020B0604020202020204" pitchFamily="34" charset="0"/>
                <a:cs typeface="Arial" panose="020B0604020202020204" pitchFamily="34" charset="0"/>
              </a:rPr>
              <a:t>Massachusetts Department of Public Health</a:t>
            </a:r>
          </a:p>
        </p:txBody>
      </p:sp>
      <p:sp>
        <p:nvSpPr>
          <p:cNvPr id="5" name="Oval 4">
            <a:extLst>
              <a:ext uri="{FF2B5EF4-FFF2-40B4-BE49-F238E27FC236}">
                <a16:creationId xmlns:a16="http://schemas.microsoft.com/office/drawing/2014/main" id="{F1BF8888-4050-4221-AD57-59EFEBA7E08D}"/>
              </a:ext>
              <a:ext uri="{C183D7F6-B498-43B3-948B-1728B52AA6E4}">
                <adec:decorative xmlns:adec="http://schemas.microsoft.com/office/drawing/2017/decorative" val="1"/>
              </a:ext>
            </a:extLst>
          </p:cNvPr>
          <p:cNvSpPr/>
          <p:nvPr userDrawn="1"/>
        </p:nvSpPr>
        <p:spPr>
          <a:xfrm>
            <a:off x="271206" y="120304"/>
            <a:ext cx="1697871" cy="17145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PH Logo">
            <a:extLst>
              <a:ext uri="{FF2B5EF4-FFF2-40B4-BE49-F238E27FC236}">
                <a16:creationId xmlns:a16="http://schemas.microsoft.com/office/drawing/2014/main" id="{397F3066-0720-4C67-9304-D6F544BFF96F}"/>
              </a:ext>
            </a:extLst>
          </p:cNvPr>
          <p:cNvPicPr>
            <a:picLocks noChangeAspect="1" noChangeArrowheads="1"/>
          </p:cNvPicPr>
          <p:nvPr userDrawn="1"/>
        </p:nvPicPr>
        <p:blipFill>
          <a:blip r:embed="rId2"/>
          <a:srcRect/>
          <a:stretch/>
        </p:blipFill>
        <p:spPr bwMode="auto">
          <a:xfrm>
            <a:off x="361896" y="208410"/>
            <a:ext cx="1538288" cy="153828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21722467-00D5-48C4-A0E3-DBA0E54CD48E}"/>
              </a:ext>
            </a:extLst>
          </p:cNvPr>
          <p:cNvSpPr>
            <a:spLocks noGrp="1"/>
          </p:cNvSpPr>
          <p:nvPr>
            <p:ph type="body" sz="quarter" idx="10" hasCustomPrompt="1"/>
          </p:nvPr>
        </p:nvSpPr>
        <p:spPr>
          <a:xfrm>
            <a:off x="875729" y="2358615"/>
            <a:ext cx="10440537" cy="1373701"/>
          </a:xfrm>
          <a:prstGeom prst="rect">
            <a:avLst/>
          </a:prstGeom>
        </p:spPr>
        <p:txBody>
          <a:bodyPr/>
          <a:lstStyle>
            <a:lvl1pPr marL="0" indent="0" algn="ctr">
              <a:buNone/>
              <a:defRPr sz="4400" b="1">
                <a:solidFill>
                  <a:schemeClr val="bg1"/>
                </a:solidFill>
                <a:latin typeface="Arial" panose="020B0604020202020204" pitchFamily="34" charset="0"/>
                <a:cs typeface="Arial" panose="020B0604020202020204" pitchFamily="34" charset="0"/>
              </a:defRPr>
            </a:lvl1pPr>
          </a:lstStyle>
          <a:p>
            <a:pPr lvl="0"/>
            <a:r>
              <a:rPr lang="en-US" dirty="0"/>
              <a:t>Click to Add Presentation Title</a:t>
            </a:r>
          </a:p>
          <a:p>
            <a:pPr lvl="0"/>
            <a:r>
              <a:rPr lang="en-US" dirty="0"/>
              <a:t>or Closing Contact</a:t>
            </a:r>
          </a:p>
        </p:txBody>
      </p:sp>
      <p:sp>
        <p:nvSpPr>
          <p:cNvPr id="10" name="Text Placeholder 10">
            <a:extLst>
              <a:ext uri="{FF2B5EF4-FFF2-40B4-BE49-F238E27FC236}">
                <a16:creationId xmlns:a16="http://schemas.microsoft.com/office/drawing/2014/main" id="{5F0FA26E-40B5-44FF-A084-1554D187A6EE}"/>
              </a:ext>
            </a:extLst>
          </p:cNvPr>
          <p:cNvSpPr>
            <a:spLocks noGrp="1"/>
          </p:cNvSpPr>
          <p:nvPr>
            <p:ph type="body" sz="quarter" idx="11" hasCustomPrompt="1"/>
          </p:nvPr>
        </p:nvSpPr>
        <p:spPr>
          <a:xfrm>
            <a:off x="3697287" y="4032280"/>
            <a:ext cx="4797425" cy="746846"/>
          </a:xfrm>
          <a:prstGeom prst="rect">
            <a:avLst/>
          </a:prstGeom>
        </p:spPr>
        <p:txBody>
          <a:bodyPr/>
          <a:lstStyle>
            <a:lvl1pPr marL="0" indent="0" algn="ctr">
              <a:buNone/>
              <a:defRPr sz="3000" b="0">
                <a:solidFill>
                  <a:schemeClr val="bg1"/>
                </a:solidFill>
                <a:latin typeface="Arial" panose="020B0604020202020204" pitchFamily="34" charset="0"/>
                <a:cs typeface="Arial" panose="020B0604020202020204" pitchFamily="34" charset="0"/>
              </a:defRPr>
            </a:lvl1pPr>
          </a:lstStyle>
          <a:p>
            <a:pPr lvl="0"/>
            <a:r>
              <a:rPr lang="en-US" dirty="0"/>
              <a:t>Click to add Date, Year</a:t>
            </a:r>
          </a:p>
        </p:txBody>
      </p:sp>
      <p:sp>
        <p:nvSpPr>
          <p:cNvPr id="11" name="Text Placeholder 12">
            <a:extLst>
              <a:ext uri="{FF2B5EF4-FFF2-40B4-BE49-F238E27FC236}">
                <a16:creationId xmlns:a16="http://schemas.microsoft.com/office/drawing/2014/main" id="{ADDB5EC3-5D37-4757-9A9B-5A9AF30AC57E}"/>
              </a:ext>
            </a:extLst>
          </p:cNvPr>
          <p:cNvSpPr>
            <a:spLocks noGrp="1"/>
          </p:cNvSpPr>
          <p:nvPr>
            <p:ph type="body" sz="quarter" idx="12" hasCustomPrompt="1"/>
          </p:nvPr>
        </p:nvSpPr>
        <p:spPr>
          <a:xfrm>
            <a:off x="3174203" y="5400446"/>
            <a:ext cx="5843587" cy="850228"/>
          </a:xfrm>
          <a:prstGeom prst="rect">
            <a:avLst/>
          </a:prstGeo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stStyle>
          <a:p>
            <a:pPr lvl="0"/>
            <a:r>
              <a:rPr lang="en-US" dirty="0"/>
              <a:t>Click to Add Presenter</a:t>
            </a:r>
            <a:br>
              <a:rPr lang="en-US" dirty="0"/>
            </a:br>
            <a:r>
              <a:rPr lang="en-US" dirty="0"/>
              <a:t>Title</a:t>
            </a:r>
          </a:p>
        </p:txBody>
      </p:sp>
    </p:spTree>
    <p:extLst>
      <p:ext uri="{BB962C8B-B14F-4D97-AF65-F5344CB8AC3E}">
        <p14:creationId xmlns:p14="http://schemas.microsoft.com/office/powerpoint/2010/main" val="4069277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Style A: Regular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 uri="{C183D7F6-B498-43B3-948B-1728B52AA6E4}">
                <adec:decorative xmlns:adec="http://schemas.microsoft.com/office/drawing/2017/decorative" val="1"/>
              </a:ext>
            </a:extLst>
          </p:cNvPr>
          <p:cNvSpPr/>
          <p:nvPr userDrawn="1"/>
        </p:nvSpPr>
        <p:spPr>
          <a:xfrm>
            <a:off x="0" y="5"/>
            <a:ext cx="12192000" cy="977549"/>
          </a:xfrm>
          <a:prstGeom prst="rect">
            <a:avLst/>
          </a:prstGeom>
          <a:solidFill>
            <a:srgbClr val="00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 uri="{C183D7F6-B498-43B3-948B-1728B52AA6E4}">
                <adec:decorative xmlns:adec="http://schemas.microsoft.com/office/drawing/2017/decorative" val="1"/>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dirty="0"/>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4514"/>
            <a:ext cx="10972800" cy="467968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Click to add regular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Tree>
    <p:extLst>
      <p:ext uri="{BB962C8B-B14F-4D97-AF65-F5344CB8AC3E}">
        <p14:creationId xmlns:p14="http://schemas.microsoft.com/office/powerpoint/2010/main" val="9382557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Style B: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 uri="{C183D7F6-B498-43B3-948B-1728B52AA6E4}">
                <adec:decorative xmlns:adec="http://schemas.microsoft.com/office/drawing/2017/decorative" val="1"/>
              </a:ext>
            </a:extLst>
          </p:cNvPr>
          <p:cNvSpPr/>
          <p:nvPr userDrawn="1"/>
        </p:nvSpPr>
        <p:spPr>
          <a:xfrm>
            <a:off x="0" y="5"/>
            <a:ext cx="12192000" cy="977549"/>
          </a:xfrm>
          <a:prstGeom prst="rect">
            <a:avLst/>
          </a:prstGeom>
          <a:solidFill>
            <a:srgbClr val="00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 uri="{C183D7F6-B498-43B3-948B-1728B52AA6E4}">
                <adec:decorative xmlns:adec="http://schemas.microsoft.com/office/drawing/2017/decorative" val="1"/>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dirty="0"/>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8462"/>
            <a:ext cx="10972800" cy="47030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Click to edit level one bullet text. (Add periods if full sentences; no periods needed otherwise.)</a:t>
            </a:r>
          </a:p>
          <a:p>
            <a:pPr lvl="1"/>
            <a:r>
              <a:rPr lang="en-US" dirty="0"/>
              <a:t>Second level bullet text</a:t>
            </a:r>
          </a:p>
          <a:p>
            <a:pPr lvl="2"/>
            <a:r>
              <a:rPr lang="en-US" dirty="0"/>
              <a:t>Third level bullet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11" name="Slide Number Placeholder 5">
            <a:extLst>
              <a:ext uri="{FF2B5EF4-FFF2-40B4-BE49-F238E27FC236}">
                <a16:creationId xmlns:a16="http://schemas.microsoft.com/office/drawing/2014/main" id="{663A3D56-7B2F-49EE-B824-21DADD1106DB}"/>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35906677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Style C: Columns with Bul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hasCustomPrompt="1"/>
          </p:nvPr>
        </p:nvSpPr>
        <p:spPr>
          <a:xfrm>
            <a:off x="839789" y="1097280"/>
            <a:ext cx="5157787"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Header Text </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62011" y="1920238"/>
            <a:ext cx="5157787" cy="4297680"/>
          </a:xfrm>
          <a:prstGeom prst="rect">
            <a:avLst/>
          </a:prstGeom>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a:defRPr>
                <a:latin typeface="Franklin Gothic Book" panose="020B0503020102020204" pitchFamily="34" charset="0"/>
              </a:defRPr>
            </a:lvl4pPr>
            <a:lvl5pPr marL="1828800" indent="0">
              <a:buNone/>
              <a:defRPr/>
            </a:lvl5pPr>
          </a:lstStyle>
          <a:p>
            <a:pPr lvl="0"/>
            <a:r>
              <a:rPr lang="en-US" dirty="0"/>
              <a:t>Edit bullet level one text.</a:t>
            </a:r>
          </a:p>
          <a:p>
            <a:pPr lvl="1"/>
            <a:r>
              <a:rPr lang="en-US" dirty="0"/>
              <a:t>Edit bullet level two text.</a:t>
            </a:r>
          </a:p>
          <a:p>
            <a:pPr lvl="2"/>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hasCustomPrompt="1"/>
          </p:nvPr>
        </p:nvSpPr>
        <p:spPr>
          <a:xfrm>
            <a:off x="6172203" y="1097280"/>
            <a:ext cx="5183188"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Header Text</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3" y="1920238"/>
            <a:ext cx="5183188" cy="4297680"/>
          </a:xfrm>
          <a:prstGeom prst="rect">
            <a:avLst/>
          </a:prstGeom>
        </p:spPr>
        <p:txBody>
          <a:bodyPr/>
          <a:lstStyle>
            <a:lvl1pP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Franklin Gothic Book" panose="020B0503020102020204" pitchFamily="34" charset="0"/>
              </a:defRPr>
            </a:lvl4pPr>
          </a:lstStyle>
          <a:p>
            <a:pPr lvl="0"/>
            <a:r>
              <a:rPr lang="en-US" dirty="0"/>
              <a:t>Edit bullet level one text.</a:t>
            </a:r>
          </a:p>
          <a:p>
            <a:pPr lvl="1"/>
            <a:r>
              <a:rPr lang="en-US" dirty="0"/>
              <a:t>Edit bullet level two text.</a:t>
            </a:r>
          </a:p>
          <a:p>
            <a:pPr lvl="2"/>
            <a:endParaRPr lang="en-US" dirty="0"/>
          </a:p>
        </p:txBody>
      </p:sp>
      <p:sp>
        <p:nvSpPr>
          <p:cNvPr id="10" name="Rectangle 9">
            <a:extLst>
              <a:ext uri="{FF2B5EF4-FFF2-40B4-BE49-F238E27FC236}">
                <a16:creationId xmlns:a16="http://schemas.microsoft.com/office/drawing/2014/main" id="{599027F3-96A1-F54F-89E8-F47E6B10DE1B}"/>
              </a:ext>
              <a:ext uri="{C183D7F6-B498-43B3-948B-1728B52AA6E4}">
                <adec:decorative xmlns:adec="http://schemas.microsoft.com/office/drawing/2017/decorative" val="1"/>
              </a:ext>
            </a:extLst>
          </p:cNvPr>
          <p:cNvSpPr/>
          <p:nvPr userDrawn="1"/>
        </p:nvSpPr>
        <p:spPr>
          <a:xfrm>
            <a:off x="0" y="5"/>
            <a:ext cx="12192000" cy="977549"/>
          </a:xfrm>
          <a:prstGeom prst="rect">
            <a:avLst/>
          </a:prstGeom>
          <a:solidFill>
            <a:srgbClr val="00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 uri="{C183D7F6-B498-43B3-948B-1728B52AA6E4}">
                <adec:decorative xmlns:adec="http://schemas.microsoft.com/office/drawing/2017/decorative" val="1"/>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itle 1">
            <a:extLst>
              <a:ext uri="{FF2B5EF4-FFF2-40B4-BE49-F238E27FC236}">
                <a16:creationId xmlns:a16="http://schemas.microsoft.com/office/drawing/2014/main" id="{8F696F47-27EC-4DEC-B31C-E3E63F7FBE43}"/>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dirty="0"/>
              <a:t>Click to Add Slide Title</a:t>
            </a:r>
          </a:p>
        </p:txBody>
      </p:sp>
      <p:sp>
        <p:nvSpPr>
          <p:cNvPr id="13" name="TextBox 12">
            <a:extLst>
              <a:ext uri="{FF2B5EF4-FFF2-40B4-BE49-F238E27FC236}">
                <a16:creationId xmlns:a16="http://schemas.microsoft.com/office/drawing/2014/main" id="{03F1034B-732A-43E2-993F-868DF0D2772D}"/>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14" name="Slide Number Placeholder 5">
            <a:extLst>
              <a:ext uri="{FF2B5EF4-FFF2-40B4-BE49-F238E27FC236}">
                <a16:creationId xmlns:a16="http://schemas.microsoft.com/office/drawing/2014/main" id="{BE009795-B8D9-482E-96A1-D1025E613A3F}"/>
              </a:ext>
            </a:extLst>
          </p:cNvPr>
          <p:cNvSpPr>
            <a:spLocks noGrp="1"/>
          </p:cNvSpPr>
          <p:nvPr>
            <p:ph type="sldNum" sz="quarter" idx="10"/>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1006621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597F6D-9F01-4CBA-90EA-52C1A96710C4}" type="datetimeFigureOut">
              <a:rPr lang="en-US" smtClean="0"/>
              <a:t>4/7/2026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4A1596-1095-4DA9-BCBC-67E818B93694}" type="slidenum">
              <a:rPr lang="en-US" smtClean="0"/>
              <a:t>‹#›</a:t>
            </a:fld>
            <a:endParaRPr lang="en-US"/>
          </a:p>
        </p:txBody>
      </p:sp>
    </p:spTree>
    <p:extLst>
      <p:ext uri="{BB962C8B-B14F-4D97-AF65-F5344CB8AC3E}">
        <p14:creationId xmlns:p14="http://schemas.microsoft.com/office/powerpoint/2010/main" val="22528221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Just Foot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B607E6-0B1F-BB4A-9794-46A0CA431F4F}"/>
              </a:ext>
              <a:ext uri="{C183D7F6-B498-43B3-948B-1728B52AA6E4}">
                <adec:decorative xmlns:adec="http://schemas.microsoft.com/office/drawing/2017/decorative" val="1"/>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5" name="Slide Number Placeholder 5">
            <a:extLst>
              <a:ext uri="{FF2B5EF4-FFF2-40B4-BE49-F238E27FC236}">
                <a16:creationId xmlns:a16="http://schemas.microsoft.com/office/drawing/2014/main" id="{2585A0BC-7D09-4814-A71B-C90669C60B81}"/>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1093445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Intro">
    <p:bg>
      <p:bgPr>
        <a:solidFill>
          <a:srgbClr val="005994"/>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49108D5-E6A2-E374-F491-40DDE4CC949E}"/>
              </a:ext>
              <a:ext uri="{C183D7F6-B498-43B3-948B-1728B52AA6E4}">
                <adec:decorative xmlns:adec="http://schemas.microsoft.com/office/drawing/2017/decorative" val="1"/>
              </a:ext>
            </a:extLst>
          </p:cNvPr>
          <p:cNvCxnSpPr/>
          <p:nvPr userDrawn="1"/>
        </p:nvCxnSpPr>
        <p:spPr>
          <a:xfrm>
            <a:off x="2049517" y="2228193"/>
            <a:ext cx="811398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2F8765F-34CF-EDAB-B5EF-A28E0BDB163D}"/>
              </a:ext>
              <a:ext uri="{C183D7F6-B498-43B3-948B-1728B52AA6E4}">
                <adec:decorative xmlns:adec="http://schemas.microsoft.com/office/drawing/2017/decorative" val="1"/>
              </a:ext>
            </a:extLst>
          </p:cNvPr>
          <p:cNvCxnSpPr/>
          <p:nvPr userDrawn="1"/>
        </p:nvCxnSpPr>
        <p:spPr>
          <a:xfrm>
            <a:off x="2039007" y="4703379"/>
            <a:ext cx="811398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3CE05C00-0C08-7FEC-4EE1-897B5C522B54}"/>
              </a:ext>
            </a:extLst>
          </p:cNvPr>
          <p:cNvSpPr>
            <a:spLocks noGrp="1"/>
          </p:cNvSpPr>
          <p:nvPr>
            <p:ph type="body" sz="quarter" idx="10" hasCustomPrompt="1"/>
          </p:nvPr>
        </p:nvSpPr>
        <p:spPr>
          <a:xfrm>
            <a:off x="2995886" y="2814637"/>
            <a:ext cx="6032500" cy="1228725"/>
          </a:xfrm>
          <a:prstGeom prst="rect">
            <a:avLst/>
          </a:prstGeom>
        </p:spPr>
        <p:txBody>
          <a:bodyPr anchor="ctr" anchorCtr="0"/>
          <a:lstStyle>
            <a:lvl1pPr marL="0" indent="0" algn="ctr">
              <a:buNone/>
              <a:defRPr sz="4400" b="1">
                <a:solidFill>
                  <a:schemeClr val="bg1"/>
                </a:solidFill>
                <a:latin typeface="Arial" panose="020B0604020202020204" pitchFamily="34" charset="0"/>
                <a:cs typeface="Arial" panose="020B0604020202020204" pitchFamily="34" charset="0"/>
              </a:defRPr>
            </a:lvl1pPr>
          </a:lstStyle>
          <a:p>
            <a:pPr lvl="0"/>
            <a:r>
              <a:rPr lang="en-US" dirty="0"/>
              <a:t>Enter Section Title</a:t>
            </a:r>
          </a:p>
        </p:txBody>
      </p:sp>
    </p:spTree>
    <p:extLst>
      <p:ext uri="{BB962C8B-B14F-4D97-AF65-F5344CB8AC3E}">
        <p14:creationId xmlns:p14="http://schemas.microsoft.com/office/powerpoint/2010/main" val="3738099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3935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597F6D-9F01-4CBA-90EA-52C1A96710C4}" type="datetimeFigureOut">
              <a:rPr lang="en-US" smtClean="0"/>
              <a:t>4/7/2026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4A1596-1095-4DA9-BCBC-67E818B93694}" type="slidenum">
              <a:rPr lang="en-US" smtClean="0"/>
              <a:t>‹#›</a:t>
            </a:fld>
            <a:endParaRPr lang="en-US"/>
          </a:p>
        </p:txBody>
      </p:sp>
    </p:spTree>
    <p:extLst>
      <p:ext uri="{BB962C8B-B14F-4D97-AF65-F5344CB8AC3E}">
        <p14:creationId xmlns:p14="http://schemas.microsoft.com/office/powerpoint/2010/main" val="1517104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597F6D-9F01-4CBA-90EA-52C1A96710C4}" type="datetimeFigureOut">
              <a:rPr lang="en-US" smtClean="0"/>
              <a:t>4/7/2026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4A1596-1095-4DA9-BCBC-67E818B93694}" type="slidenum">
              <a:rPr lang="en-US" smtClean="0"/>
              <a:t>‹#›</a:t>
            </a:fld>
            <a:endParaRPr lang="en-US"/>
          </a:p>
        </p:txBody>
      </p:sp>
    </p:spTree>
    <p:extLst>
      <p:ext uri="{BB962C8B-B14F-4D97-AF65-F5344CB8AC3E}">
        <p14:creationId xmlns:p14="http://schemas.microsoft.com/office/powerpoint/2010/main" val="4287255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597F6D-9F01-4CBA-90EA-52C1A96710C4}" type="datetimeFigureOut">
              <a:rPr lang="en-US" smtClean="0"/>
              <a:t>4/7/2026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4A1596-1095-4DA9-BCBC-67E818B93694}" type="slidenum">
              <a:rPr lang="en-US" smtClean="0"/>
              <a:t>‹#›</a:t>
            </a:fld>
            <a:endParaRPr lang="en-US"/>
          </a:p>
        </p:txBody>
      </p:sp>
    </p:spTree>
    <p:extLst>
      <p:ext uri="{BB962C8B-B14F-4D97-AF65-F5344CB8AC3E}">
        <p14:creationId xmlns:p14="http://schemas.microsoft.com/office/powerpoint/2010/main" val="3759071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597F6D-9F01-4CBA-90EA-52C1A96710C4}" type="datetimeFigureOut">
              <a:rPr lang="en-US" smtClean="0"/>
              <a:t>4/7/2026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4A1596-1095-4DA9-BCBC-67E818B93694}" type="slidenum">
              <a:rPr lang="en-US" smtClean="0"/>
              <a:t>‹#›</a:t>
            </a:fld>
            <a:endParaRPr lang="en-US"/>
          </a:p>
        </p:txBody>
      </p:sp>
    </p:spTree>
    <p:extLst>
      <p:ext uri="{BB962C8B-B14F-4D97-AF65-F5344CB8AC3E}">
        <p14:creationId xmlns:p14="http://schemas.microsoft.com/office/powerpoint/2010/main" val="141344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597F6D-9F01-4CBA-90EA-52C1A96710C4}" type="datetimeFigureOut">
              <a:rPr lang="en-US" smtClean="0"/>
              <a:t>4/7/2026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4A1596-1095-4DA9-BCBC-67E818B93694}" type="slidenum">
              <a:rPr lang="en-US" smtClean="0"/>
              <a:t>‹#›</a:t>
            </a:fld>
            <a:endParaRPr lang="en-US"/>
          </a:p>
        </p:txBody>
      </p:sp>
    </p:spTree>
    <p:extLst>
      <p:ext uri="{BB962C8B-B14F-4D97-AF65-F5344CB8AC3E}">
        <p14:creationId xmlns:p14="http://schemas.microsoft.com/office/powerpoint/2010/main" val="1641928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597F6D-9F01-4CBA-90EA-52C1A96710C4}" type="datetimeFigureOut">
              <a:rPr lang="en-US" smtClean="0"/>
              <a:t>4/7/2026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4A1596-1095-4DA9-BCBC-67E818B93694}" type="slidenum">
              <a:rPr lang="en-US" smtClean="0"/>
              <a:t>‹#›</a:t>
            </a:fld>
            <a:endParaRPr lang="en-US"/>
          </a:p>
        </p:txBody>
      </p:sp>
    </p:spTree>
    <p:extLst>
      <p:ext uri="{BB962C8B-B14F-4D97-AF65-F5344CB8AC3E}">
        <p14:creationId xmlns:p14="http://schemas.microsoft.com/office/powerpoint/2010/main" val="2563823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D597F6D-9F01-4CBA-90EA-52C1A96710C4}" type="datetimeFigureOut">
              <a:rPr lang="en-US" smtClean="0"/>
              <a:t>4/7/2026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94A1596-1095-4DA9-BCBC-67E818B93694}" type="slidenum">
              <a:rPr lang="en-US" smtClean="0"/>
              <a:t>‹#›</a:t>
            </a:fld>
            <a:endParaRPr lang="en-US"/>
          </a:p>
        </p:txBody>
      </p:sp>
    </p:spTree>
    <p:extLst>
      <p:ext uri="{BB962C8B-B14F-4D97-AF65-F5344CB8AC3E}">
        <p14:creationId xmlns:p14="http://schemas.microsoft.com/office/powerpoint/2010/main" val="254424146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4/7/2026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80002053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352765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mass.gov/dph/map"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impruvonhealth.zoom.us/meeting/register/AkR16GqiR5mhyEPgdFQffA#/registration" TargetMode="Externa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hyperlink" Target="https://www.mass.gov/doc/2021-health-care-cost-trends-report/download"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hyperlink" Target="https://www.talktomira.com/post/how-much-does-an-er-visit-cost" TargetMode="Externa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mapmass.com/pluginfile.php/147111/mod_resource/content/1/Responsibilities%20in%20Action_final.pdf" TargetMode="External"/><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chart" Target="../charts/chart5.xml"/></Relationships>
</file>

<file path=ppt/slides/_rels/slide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16.xml"/><Relationship Id="rId1" Type="http://schemas.openxmlformats.org/officeDocument/2006/relationships/slideLayout" Target="../slideLayouts/slideLayout24.xml"/><Relationship Id="rId5" Type="http://schemas.openxmlformats.org/officeDocument/2006/relationships/image" Target="../media/image8.svg"/><Relationship Id="rId4" Type="http://schemas.openxmlformats.org/officeDocument/2006/relationships/image" Target="../media/image7.sv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7.sv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B45E0A2-88FE-A16B-8A25-8CA62DF5F304}"/>
              </a:ext>
            </a:extLst>
          </p:cNvPr>
          <p:cNvSpPr txBox="1">
            <a:spLocks noGrp="1"/>
          </p:cNvSpPr>
          <p:nvPr>
            <p:ph type="title" idx="4294967295"/>
          </p:nvPr>
        </p:nvSpPr>
        <p:spPr>
          <a:xfrm>
            <a:off x="707923" y="1501768"/>
            <a:ext cx="6335627" cy="2387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14558F"/>
                </a:solidFill>
                <a:effectLst/>
                <a:uLnTx/>
                <a:uFillTx/>
                <a:latin typeface="Avenir Next LT Pro" panose="020B0504020202020204" pitchFamily="34" charset="0"/>
                <a:ea typeface="+mj-ea"/>
                <a:cs typeface="+mj-cs"/>
              </a:rPr>
              <a:t>Department of Public Health</a:t>
            </a:r>
          </a:p>
        </p:txBody>
      </p:sp>
      <p:sp>
        <p:nvSpPr>
          <p:cNvPr id="15" name="Subtitle 2">
            <a:extLst>
              <a:ext uri="{FF2B5EF4-FFF2-40B4-BE49-F238E27FC236}">
                <a16:creationId xmlns:a16="http://schemas.microsoft.com/office/drawing/2014/main" id="{3B39462B-9964-6E82-7FA0-72CC8A547EF2}"/>
              </a:ext>
            </a:extLst>
          </p:cNvPr>
          <p:cNvSpPr>
            <a:spLocks noGrp="1"/>
          </p:cNvSpPr>
          <p:nvPr>
            <p:ph type="subTitle" idx="1"/>
          </p:nvPr>
        </p:nvSpPr>
        <p:spPr>
          <a:xfrm>
            <a:off x="707923" y="4030468"/>
            <a:ext cx="5937874" cy="1256390"/>
          </a:xfrm>
        </p:spPr>
        <p:txBody>
          <a:bodyPr>
            <a:normAutofit fontScale="92500"/>
          </a:bodyPr>
          <a:lstStyle/>
          <a:p>
            <a:pPr algn="l"/>
            <a:r>
              <a:rPr lang="en-US" dirty="0">
                <a:solidFill>
                  <a:srgbClr val="14558F"/>
                </a:solidFill>
                <a:latin typeface="Avenir Next LT Pro" panose="020B0504020202020204" pitchFamily="34" charset="0"/>
              </a:rPr>
              <a:t>Medication Administration Program (MAP)</a:t>
            </a:r>
          </a:p>
          <a:p>
            <a:pPr algn="l"/>
            <a:r>
              <a:rPr lang="en-US" dirty="0">
                <a:solidFill>
                  <a:srgbClr val="14558F"/>
                </a:solidFill>
                <a:latin typeface="Avenir Next LT Pro" panose="020B0504020202020204" pitchFamily="34" charset="0"/>
              </a:rPr>
              <a:t>Stakeholder Workgroup</a:t>
            </a:r>
          </a:p>
          <a:p>
            <a:pPr algn="l"/>
            <a:r>
              <a:rPr lang="en-US" sz="1600" dirty="0">
                <a:solidFill>
                  <a:srgbClr val="14558F"/>
                </a:solidFill>
                <a:latin typeface="Avenir Next LT Pro" panose="020B0504020202020204" pitchFamily="34" charset="0"/>
              </a:rPr>
              <a:t>April 2</a:t>
            </a:r>
            <a:r>
              <a:rPr lang="en-US" sz="1600" baseline="30000" dirty="0">
                <a:solidFill>
                  <a:srgbClr val="14558F"/>
                </a:solidFill>
                <a:latin typeface="Avenir Next LT Pro" panose="020B0504020202020204" pitchFamily="34" charset="0"/>
              </a:rPr>
              <a:t>nd</a:t>
            </a:r>
            <a:r>
              <a:rPr lang="en-US" sz="1600" dirty="0">
                <a:solidFill>
                  <a:srgbClr val="14558F"/>
                </a:solidFill>
                <a:latin typeface="Avenir Next LT Pro" panose="020B0504020202020204" pitchFamily="34" charset="0"/>
              </a:rPr>
              <a:t>, 2026</a:t>
            </a:r>
          </a:p>
        </p:txBody>
      </p:sp>
      <p:pic>
        <p:nvPicPr>
          <p:cNvPr id="3" name="Graphic 2" descr="Medicine with solid fill">
            <a:extLst>
              <a:ext uri="{FF2B5EF4-FFF2-40B4-BE49-F238E27FC236}">
                <a16:creationId xmlns:a16="http://schemas.microsoft.com/office/drawing/2014/main" id="{73367CFB-5652-F6C4-7DDF-3620E267ED57}"/>
              </a:ext>
              <a:ext uri="{C183D7F6-B498-43B3-948B-1728B52AA6E4}">
                <adec:decorative xmlns:adec="http://schemas.microsoft.com/office/drawing/2017/decorative" val="0"/>
              </a:ext>
            </a:extLst>
          </p:cNvPr>
          <p:cNvPicPr>
            <a:picLocks noChangeAspect="1"/>
          </p:cNvPicPr>
          <p:nvPr/>
        </p:nvPicPr>
        <p:blipFill>
          <a:blip>
            <a:extLst>
              <a:ext uri="{96DAC541-7B7A-43D3-8B79-37D633B846F1}">
                <asvg:svgBlip xmlns:asvg="http://schemas.microsoft.com/office/drawing/2016/SVG/main" r:embed="rId3"/>
              </a:ext>
            </a:extLst>
          </a:blip>
          <a:stretch/>
        </p:blipFill>
        <p:spPr>
          <a:xfrm>
            <a:off x="7471301" y="2106496"/>
            <a:ext cx="2654533" cy="2654533"/>
          </a:xfrm>
          <a:prstGeom prst="rect">
            <a:avLst/>
          </a:prstGeom>
        </p:spPr>
      </p:pic>
      <p:sp>
        <p:nvSpPr>
          <p:cNvPr id="5" name="Rectangle 4">
            <a:extLst>
              <a:ext uri="{FF2B5EF4-FFF2-40B4-BE49-F238E27FC236}">
                <a16:creationId xmlns:a16="http://schemas.microsoft.com/office/drawing/2014/main" id="{D1E606FB-EAA3-1571-641E-5000371115DD}"/>
              </a:ext>
              <a:ext uri="{C183D7F6-B498-43B3-948B-1728B52AA6E4}">
                <adec:decorative xmlns:adec="http://schemas.microsoft.com/office/drawing/2017/decorative" val="1"/>
              </a:ext>
            </a:extLst>
          </p:cNvPr>
          <p:cNvSpPr/>
          <p:nvPr/>
        </p:nvSpPr>
        <p:spPr>
          <a:xfrm>
            <a:off x="0" y="5523345"/>
            <a:ext cx="12192000" cy="1334655"/>
          </a:xfrm>
          <a:prstGeom prst="rect">
            <a:avLst/>
          </a:prstGeom>
          <a:solidFill>
            <a:srgbClr val="14558F"/>
          </a:solidFill>
          <a:ln>
            <a:solidFill>
              <a:srgbClr val="1455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805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9EC97BA-8CDD-9D97-906F-3DB41BC34A0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4C214B9-72B7-F772-062A-C4B534BEA405}"/>
              </a:ext>
              <a:ext uri="{C183D7F6-B498-43B3-948B-1728B52AA6E4}">
                <adec:decorative xmlns:adec="http://schemas.microsoft.com/office/drawing/2017/decorative" val="1"/>
              </a:ext>
            </a:extLst>
          </p:cNvPr>
          <p:cNvSpPr txBox="1"/>
          <p:nvPr/>
        </p:nvSpPr>
        <p:spPr>
          <a:xfrm>
            <a:off x="753471" y="697659"/>
            <a:ext cx="5741990" cy="6160341"/>
          </a:xfrm>
          <a:prstGeom prst="rect">
            <a:avLst/>
          </a:prstGeom>
          <a:noFill/>
        </p:spPr>
        <p:txBody>
          <a:bodyPr wrap="square" rtlCol="0">
            <a:spAutoFit/>
          </a:bodyPr>
          <a:lstStyle/>
          <a:p>
            <a:pPr marL="342900" marR="0" lvl="0" indent="-342900" algn="l" defTabSz="457200" rtl="0" eaLnBrk="1" fontAlgn="auto" latinLnBrk="0" hangingPunct="1">
              <a:lnSpc>
                <a:spcPct val="120000"/>
              </a:lnSpc>
              <a:spcBef>
                <a:spcPts val="0"/>
              </a:spcBef>
              <a:spcAft>
                <a:spcPts val="0"/>
              </a:spcAft>
              <a:buClrTx/>
              <a:buSzTx/>
              <a:buFontTx/>
              <a:buNone/>
              <a:tabLst/>
              <a:defRPr/>
            </a:pPr>
            <a:r>
              <a:rPr lang="en-US" sz="2400" b="1" dirty="0">
                <a:solidFill>
                  <a:prstClr val="black"/>
                </a:solidFill>
                <a:latin typeface="Avenir Next LT Pro" panose="020B0504020202020204" pitchFamily="34" charset="0"/>
                <a:cs typeface="Calibri"/>
              </a:rPr>
              <a:t>Learn More </a:t>
            </a:r>
            <a:r>
              <a:rPr lang="en-US" sz="2400" dirty="0">
                <a:solidFill>
                  <a:prstClr val="black"/>
                </a:solidFill>
                <a:latin typeface="Avenir Next LT Pro" panose="020B0504020202020204" pitchFamily="34" charset="0"/>
                <a:cs typeface="Calibri"/>
              </a:rPr>
              <a:t>series offered bi-weekly</a:t>
            </a:r>
          </a:p>
          <a:p>
            <a:pPr marL="342900" marR="0" lvl="0" indent="-342900" algn="l" defTabSz="457200" rtl="0" eaLnBrk="1" fontAlgn="auto" latinLnBrk="0" hangingPunct="1">
              <a:lnSpc>
                <a:spcPct val="120000"/>
              </a:lnSpc>
              <a:spcBef>
                <a:spcPts val="0"/>
              </a:spcBef>
              <a:spcAft>
                <a:spcPts val="0"/>
              </a:spcAft>
              <a:buClrTx/>
              <a:buSzTx/>
              <a:buFontTx/>
              <a:buNone/>
              <a:tabLst/>
              <a:defRPr/>
            </a:pPr>
            <a:r>
              <a:rPr lang="en-US" sz="2400" dirty="0">
                <a:solidFill>
                  <a:prstClr val="black"/>
                </a:solidFill>
                <a:latin typeface="Avenir Next LT Pro" panose="020B0504020202020204" pitchFamily="34" charset="0"/>
                <a:cs typeface="Calibri"/>
              </a:rPr>
              <a:t>beginning </a:t>
            </a:r>
            <a:r>
              <a:rPr lang="en-US" sz="2400" b="1" dirty="0">
                <a:solidFill>
                  <a:prstClr val="black"/>
                </a:solidFill>
                <a:latin typeface="Avenir Next LT Pro" panose="020B0504020202020204" pitchFamily="34" charset="0"/>
                <a:cs typeface="Calibri"/>
              </a:rPr>
              <a:t>March 2026 </a:t>
            </a:r>
            <a:r>
              <a:rPr lang="en-US" sz="2400" dirty="0">
                <a:solidFill>
                  <a:prstClr val="black"/>
                </a:solidFill>
                <a:latin typeface="Avenir Next LT Pro" panose="020B0504020202020204" pitchFamily="34" charset="0"/>
                <a:cs typeface="Calibri"/>
              </a:rPr>
              <a:t>will:</a:t>
            </a:r>
          </a:p>
          <a:p>
            <a:pPr marL="34290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venir Next LT Pro" panose="020B0504020202020204" pitchFamily="34" charset="0"/>
                <a:cs typeface="Calibri"/>
              </a:rPr>
              <a:t>Offer a live demonstration of the </a:t>
            </a:r>
            <a:r>
              <a:rPr kumimoji="0" lang="en-US" sz="2400" b="0" i="0" u="none" strike="noStrike" kern="1200" cap="none" spc="0" normalizeH="0" baseline="0" noProof="0" dirty="0" err="1">
                <a:ln>
                  <a:noFill/>
                </a:ln>
                <a:solidFill>
                  <a:prstClr val="black"/>
                </a:solidFill>
                <a:effectLst/>
                <a:uLnTx/>
                <a:uFillTx/>
                <a:latin typeface="Avenir Next LT Pro" panose="020B0504020202020204" pitchFamily="34" charset="0"/>
                <a:cs typeface="Calibri"/>
              </a:rPr>
              <a:t>eMAR</a:t>
            </a:r>
            <a:r>
              <a:rPr kumimoji="0" lang="en-US" sz="2400" b="0" i="0" u="none" strike="noStrike" kern="1200" cap="none" spc="0" normalizeH="0" baseline="0" noProof="0" dirty="0">
                <a:ln>
                  <a:noFill/>
                </a:ln>
                <a:solidFill>
                  <a:prstClr val="black"/>
                </a:solidFill>
                <a:effectLst/>
                <a:uLnTx/>
                <a:uFillTx/>
                <a:latin typeface="Avenir Next LT Pro" panose="020B0504020202020204" pitchFamily="34" charset="0"/>
                <a:cs typeface="Calibri"/>
              </a:rPr>
              <a:t>.</a:t>
            </a:r>
          </a:p>
          <a:p>
            <a:pPr marL="34290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2400" dirty="0">
                <a:solidFill>
                  <a:prstClr val="black"/>
                </a:solidFill>
                <a:latin typeface="Avenir Next LT Pro" panose="020B0504020202020204" pitchFamily="34" charset="0"/>
                <a:cs typeface="Calibri"/>
              </a:rPr>
              <a:t>Provide details about the implementation and onboarding process for </a:t>
            </a:r>
            <a:r>
              <a:rPr lang="en-US" sz="2400" dirty="0" err="1">
                <a:solidFill>
                  <a:prstClr val="black"/>
                </a:solidFill>
                <a:latin typeface="Avenir Next LT Pro" panose="020B0504020202020204" pitchFamily="34" charset="0"/>
                <a:cs typeface="Calibri"/>
              </a:rPr>
              <a:t>eMAR</a:t>
            </a:r>
            <a:r>
              <a:rPr lang="en-US" sz="2400" dirty="0">
                <a:solidFill>
                  <a:prstClr val="black"/>
                </a:solidFill>
                <a:latin typeface="Avenir Next LT Pro" panose="020B0504020202020204" pitchFamily="34" charset="0"/>
                <a:cs typeface="Calibri"/>
              </a:rPr>
              <a:t>.</a:t>
            </a:r>
          </a:p>
          <a:p>
            <a:pPr marL="34290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2400" dirty="0">
                <a:solidFill>
                  <a:prstClr val="black"/>
                </a:solidFill>
                <a:latin typeface="Avenir Next LT Pro" panose="020B0504020202020204" pitchFamily="34" charset="0"/>
                <a:cs typeface="Calibri"/>
              </a:rPr>
              <a:t>Begin the adoption process for your organization.  </a:t>
            </a:r>
          </a:p>
          <a:p>
            <a:pPr marL="34290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venir Next LT Pro" panose="020B0504020202020204" pitchFamily="34" charset="0"/>
                <a:cs typeface="Calibri"/>
              </a:rPr>
              <a:t>Registration also available on the What’s New Page at </a:t>
            </a:r>
            <a:r>
              <a:rPr lang="en-US" sz="2400" dirty="0">
                <a:solidFill>
                  <a:prstClr val="black"/>
                </a:solidFill>
                <a:latin typeface="Avenir Next LT Pro" panose="020B0504020202020204" pitchFamily="34" charset="0"/>
                <a:cs typeface="Calibri"/>
                <a:hlinkClick r:id="rId3"/>
              </a:rPr>
              <a:t>www.mass.gov/dph/map</a:t>
            </a:r>
            <a:r>
              <a:rPr lang="en-US" sz="2400" dirty="0">
                <a:solidFill>
                  <a:prstClr val="black"/>
                </a:solidFill>
                <a:latin typeface="Avenir Next LT Pro" panose="020B0504020202020204" pitchFamily="34" charset="0"/>
                <a:cs typeface="Calibri"/>
              </a:rPr>
              <a:t> </a:t>
            </a:r>
            <a:endParaRPr kumimoji="0" lang="en-US" sz="2400" b="0" i="0" u="none" strike="noStrike" kern="1200" cap="none" spc="0" normalizeH="0" baseline="0" noProof="0" dirty="0">
              <a:ln>
                <a:noFill/>
              </a:ln>
              <a:solidFill>
                <a:prstClr val="black"/>
              </a:solidFill>
              <a:effectLst/>
              <a:uLnTx/>
              <a:uFillTx/>
              <a:latin typeface="Avenir Next LT Pro" panose="020B0504020202020204" pitchFamily="34" charset="0"/>
            </a:endParaRPr>
          </a:p>
          <a:p>
            <a:pPr marL="34290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venir Next LT Pro" panose="020B0504020202020204" pitchFamily="34" charset="0"/>
            </a:endParaRPr>
          </a:p>
          <a:p>
            <a:pPr marL="34290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venir Next LT Pro" panose="020B0504020202020204" pitchFamily="34" charset="0"/>
            </a:endParaRPr>
          </a:p>
        </p:txBody>
      </p:sp>
      <p:pic>
        <p:nvPicPr>
          <p:cNvPr id="7" name="Drawing 0">
            <a:extLst>
              <a:ext uri="{FF2B5EF4-FFF2-40B4-BE49-F238E27FC236}">
                <a16:creationId xmlns:a16="http://schemas.microsoft.com/office/drawing/2014/main" id="{6D1A86A8-60E7-4982-9711-6D2D6BE7DAD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366053" y="1669326"/>
            <a:ext cx="3823620" cy="3823620"/>
          </a:xfrm>
          <a:prstGeom prst="rect">
            <a:avLst/>
          </a:prstGeom>
        </p:spPr>
      </p:pic>
      <p:sp>
        <p:nvSpPr>
          <p:cNvPr id="8" name="Title 7">
            <a:extLst>
              <a:ext uri="{FF2B5EF4-FFF2-40B4-BE49-F238E27FC236}">
                <a16:creationId xmlns:a16="http://schemas.microsoft.com/office/drawing/2014/main" id="{D7720D85-850C-D126-6A29-259F5BF35EF1}"/>
              </a:ext>
              <a:ext uri="{C183D7F6-B498-43B3-948B-1728B52AA6E4}">
                <adec:decorative xmlns:adec="http://schemas.microsoft.com/office/drawing/2017/decorative" val="1"/>
              </a:ext>
            </a:extLst>
          </p:cNvPr>
          <p:cNvSpPr txBox="1">
            <a:spLocks noGrp="1"/>
          </p:cNvSpPr>
          <p:nvPr>
            <p:ph type="title" idx="4294967295"/>
          </p:nvPr>
        </p:nvSpPr>
        <p:spPr>
          <a:xfrm>
            <a:off x="7352230" y="964197"/>
            <a:ext cx="3851266" cy="7051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ctr" defTabSz="457200" rtl="0" eaLnBrk="1" fontAlgn="auto" latinLnBrk="0" hangingPunct="1">
              <a:lnSpc>
                <a:spcPct val="12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14558F"/>
                </a:solidFill>
                <a:effectLst/>
                <a:uLnTx/>
                <a:uFillTx/>
                <a:latin typeface="Avenir Next LT Pro" panose="020B0504020202020204" pitchFamily="34" charset="0"/>
                <a:ea typeface="+mn-ea"/>
                <a:cs typeface="Calibri"/>
              </a:rPr>
              <a:t>Sign up below:</a:t>
            </a:r>
          </a:p>
        </p:txBody>
      </p:sp>
      <p:sp>
        <p:nvSpPr>
          <p:cNvPr id="9" name="TextBox 8">
            <a:extLst>
              <a:ext uri="{FF2B5EF4-FFF2-40B4-BE49-F238E27FC236}">
                <a16:creationId xmlns:a16="http://schemas.microsoft.com/office/drawing/2014/main" id="{3173E6B2-4D69-4189-6C56-309A32A028EF}"/>
              </a:ext>
              <a:ext uri="{C183D7F6-B498-43B3-948B-1728B52AA6E4}">
                <adec:decorative xmlns:adec="http://schemas.microsoft.com/office/drawing/2017/decorative" val="1"/>
              </a:ext>
            </a:extLst>
          </p:cNvPr>
          <p:cNvSpPr txBox="1"/>
          <p:nvPr/>
        </p:nvSpPr>
        <p:spPr>
          <a:xfrm>
            <a:off x="7338407" y="5492946"/>
            <a:ext cx="3851266" cy="296620"/>
          </a:xfrm>
          <a:prstGeom prst="rect">
            <a:avLst/>
          </a:prstGeom>
          <a:noFill/>
        </p:spPr>
        <p:txBody>
          <a:bodyPr wrap="square" rtlCol="0">
            <a:spAutoFit/>
          </a:bodyPr>
          <a:lstStyle/>
          <a:p>
            <a:pPr marL="342900" marR="0" lvl="0" indent="-342900" algn="ctr" defTabSz="457200" rtl="0" eaLnBrk="1" fontAlgn="auto" latinLnBrk="0" hangingPunct="1">
              <a:lnSpc>
                <a:spcPct val="120000"/>
              </a:lnSpc>
              <a:spcBef>
                <a:spcPts val="0"/>
              </a:spcBef>
              <a:spcAft>
                <a:spcPts val="0"/>
              </a:spcAft>
              <a:buClrTx/>
              <a:buSzTx/>
              <a:buFontTx/>
              <a:buNone/>
              <a:tabLst/>
              <a:defRPr/>
            </a:pPr>
            <a:r>
              <a:rPr lang="en-US" sz="1200">
                <a:latin typeface="Avenir Next LT Pro" panose="020B0504020202020204" pitchFamily="34" charset="0"/>
                <a:cs typeface="Calibri"/>
              </a:rPr>
              <a:t>Link provided </a:t>
            </a:r>
            <a:r>
              <a:rPr lang="en-US" sz="1200">
                <a:solidFill>
                  <a:srgbClr val="14558F"/>
                </a:solidFill>
                <a:latin typeface="Avenir Next LT Pro" panose="020B0504020202020204" pitchFamily="34" charset="0"/>
                <a:cs typeface="Calibri"/>
                <a:hlinkClick r:id="rId5"/>
              </a:rPr>
              <a:t>here</a:t>
            </a:r>
            <a:r>
              <a:rPr lang="en-US" sz="1200">
                <a:solidFill>
                  <a:srgbClr val="14558F"/>
                </a:solidFill>
                <a:latin typeface="Avenir Next LT Pro" panose="020B0504020202020204" pitchFamily="34" charset="0"/>
                <a:cs typeface="Calibri"/>
              </a:rPr>
              <a:t>. </a:t>
            </a:r>
          </a:p>
        </p:txBody>
      </p:sp>
    </p:spTree>
    <p:extLst>
      <p:ext uri="{BB962C8B-B14F-4D97-AF65-F5344CB8AC3E}">
        <p14:creationId xmlns:p14="http://schemas.microsoft.com/office/powerpoint/2010/main" val="3636096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D941D-9235-D231-0974-0C235CDE2A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BC4307-CFF6-5301-D193-D16269A6C89C}"/>
              </a:ext>
            </a:extLst>
          </p:cNvPr>
          <p:cNvSpPr txBox="1">
            <a:spLocks noGrp="1"/>
          </p:cNvSpPr>
          <p:nvPr>
            <p:ph type="title" idx="4294967295"/>
          </p:nvPr>
        </p:nvSpPr>
        <p:spPr>
          <a:xfrm>
            <a:off x="1645185" y="539826"/>
            <a:ext cx="8901629"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994"/>
                </a:solidFill>
                <a:effectLst/>
                <a:uLnTx/>
                <a:uFillTx/>
                <a:latin typeface="Avenir Next LT Pro" panose="020B0504020202020204" pitchFamily="34" charset="0"/>
                <a:ea typeface="+mn-ea"/>
                <a:cs typeface="+mn-cs"/>
              </a:rPr>
              <a:t>Options for Flexible Implementation of </a:t>
            </a:r>
            <a:r>
              <a:rPr kumimoji="0" lang="en-US" sz="2400" b="1" i="0" u="none" strike="noStrike" kern="1200" cap="none" spc="0" normalizeH="0" baseline="0" noProof="0" dirty="0" err="1">
                <a:ln>
                  <a:noFill/>
                </a:ln>
                <a:solidFill>
                  <a:srgbClr val="005994"/>
                </a:solidFill>
                <a:effectLst/>
                <a:uLnTx/>
                <a:uFillTx/>
                <a:latin typeface="Avenir Next LT Pro" panose="020B0504020202020204" pitchFamily="34" charset="0"/>
                <a:ea typeface="+mn-ea"/>
                <a:cs typeface="+mn-cs"/>
              </a:rPr>
              <a:t>Impruvon</a:t>
            </a:r>
            <a:r>
              <a:rPr kumimoji="0" lang="en-US" sz="2400" b="1" i="0" u="none" strike="noStrike" kern="1200" cap="none" spc="0" normalizeH="0" baseline="0" noProof="0" dirty="0">
                <a:ln>
                  <a:noFill/>
                </a:ln>
                <a:solidFill>
                  <a:srgbClr val="005994"/>
                </a:solidFill>
                <a:effectLst/>
                <a:uLnTx/>
                <a:uFillTx/>
                <a:latin typeface="Avenir Next LT Pro" panose="020B0504020202020204" pitchFamily="34" charset="0"/>
                <a:ea typeface="+mn-ea"/>
                <a:cs typeface="+mn-cs"/>
              </a:rPr>
              <a:t> </a:t>
            </a:r>
            <a:r>
              <a:rPr kumimoji="0" lang="en-US" sz="2400" b="1" i="0" u="none" strike="noStrike" kern="1200" cap="none" spc="0" normalizeH="0" baseline="0" noProof="0" dirty="0" err="1">
                <a:ln>
                  <a:noFill/>
                </a:ln>
                <a:solidFill>
                  <a:srgbClr val="005994"/>
                </a:solidFill>
                <a:effectLst/>
                <a:uLnTx/>
                <a:uFillTx/>
                <a:latin typeface="Avenir Next LT Pro" panose="020B0504020202020204" pitchFamily="34" charset="0"/>
                <a:ea typeface="+mn-ea"/>
                <a:cs typeface="+mn-cs"/>
              </a:rPr>
              <a:t>eMAR</a:t>
            </a:r>
            <a:endParaRPr kumimoji="0" lang="en-US" sz="2400" b="1" i="0" u="none" strike="noStrike" kern="1200" cap="none" spc="0" normalizeH="0" baseline="0" noProof="0" dirty="0">
              <a:ln>
                <a:noFill/>
              </a:ln>
              <a:solidFill>
                <a:srgbClr val="005994"/>
              </a:solidFill>
              <a:effectLst/>
              <a:uLnTx/>
              <a:uFillTx/>
              <a:latin typeface="Avenir Next LT Pro" panose="020B0504020202020204" pitchFamily="34" charset="0"/>
              <a:ea typeface="+mn-ea"/>
              <a:cs typeface="+mn-cs"/>
            </a:endParaRPr>
          </a:p>
        </p:txBody>
      </p:sp>
      <p:graphicFrame>
        <p:nvGraphicFramePr>
          <p:cNvPr id="3" name="Diagram 2">
            <a:extLst>
              <a:ext uri="{FF2B5EF4-FFF2-40B4-BE49-F238E27FC236}">
                <a16:creationId xmlns:a16="http://schemas.microsoft.com/office/drawing/2014/main" id="{C51F1A80-C36C-47D0-F394-D717D8CBFBB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41408071"/>
              </p:ext>
            </p:extLst>
          </p:nvPr>
        </p:nvGraphicFramePr>
        <p:xfrm>
          <a:off x="363883" y="851938"/>
          <a:ext cx="11464231" cy="5844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2576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686C4B2-8CF2-CA4F-1823-52BCBFE83AC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DEDC52-2150-4D15-CCC8-590855FBE3D3}"/>
              </a:ext>
            </a:extLst>
          </p:cNvPr>
          <p:cNvSpPr>
            <a:spLocks noGrp="1"/>
          </p:cNvSpPr>
          <p:nvPr>
            <p:ph type="ctrTitle"/>
          </p:nvPr>
        </p:nvSpPr>
        <p:spPr>
          <a:xfrm>
            <a:off x="1411903" y="2844800"/>
            <a:ext cx="9368194" cy="1697711"/>
          </a:xfrm>
        </p:spPr>
        <p:txBody>
          <a:bodyPr>
            <a:normAutofit fontScale="90000"/>
          </a:bodyPr>
          <a:lstStyle/>
          <a:p>
            <a:r>
              <a:rPr lang="en-US" b="1" dirty="0">
                <a:solidFill>
                  <a:schemeClr val="bg1"/>
                </a:solidFill>
                <a:latin typeface="Avenir Next LT Pro" panose="020B0504020202020204" pitchFamily="34" charset="0"/>
              </a:rPr>
              <a:t>Hotline Analysis and Discussion</a:t>
            </a:r>
          </a:p>
        </p:txBody>
      </p:sp>
    </p:spTree>
    <p:extLst>
      <p:ext uri="{BB962C8B-B14F-4D97-AF65-F5344CB8AC3E}">
        <p14:creationId xmlns:p14="http://schemas.microsoft.com/office/powerpoint/2010/main" val="3312545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E2EBF-BFA2-D715-AB51-F2A22EB0559E}"/>
              </a:ext>
            </a:extLst>
          </p:cNvPr>
          <p:cNvSpPr>
            <a:spLocks noGrp="1"/>
          </p:cNvSpPr>
          <p:nvPr>
            <p:ph type="title"/>
          </p:nvPr>
        </p:nvSpPr>
        <p:spPr/>
        <p:txBody>
          <a:bodyPr/>
          <a:lstStyle/>
          <a:p>
            <a:r>
              <a:rPr lang="en-US" dirty="0">
                <a:latin typeface="Avenir Next LT Pro" panose="020B0504020202020204" pitchFamily="34" charset="0"/>
              </a:rPr>
              <a:t>Background to research undertaken</a:t>
            </a:r>
          </a:p>
        </p:txBody>
      </p:sp>
      <p:sp>
        <p:nvSpPr>
          <p:cNvPr id="4" name="TextBox 3">
            <a:extLst>
              <a:ext uri="{FF2B5EF4-FFF2-40B4-BE49-F238E27FC236}">
                <a16:creationId xmlns:a16="http://schemas.microsoft.com/office/drawing/2014/main" id="{7D9787DC-A146-3EB8-796E-964F9F331209}"/>
              </a:ext>
            </a:extLst>
          </p:cNvPr>
          <p:cNvSpPr txBox="1"/>
          <p:nvPr/>
        </p:nvSpPr>
        <p:spPr>
          <a:xfrm>
            <a:off x="337468" y="1027742"/>
            <a:ext cx="11014125" cy="3057953"/>
          </a:xfrm>
          <a:prstGeom prst="rect">
            <a:avLst/>
          </a:prstGeom>
          <a:noFill/>
        </p:spPr>
        <p:txBody>
          <a:bodyPr wrap="square" rtlCol="0">
            <a:spAutoFit/>
          </a:bodyPr>
          <a:lstStyle/>
          <a:p>
            <a:pPr marL="342900" marR="0" lvl="0" indent="-342900" algn="l" defTabSz="457200" rtl="0" eaLnBrk="1" fontAlgn="auto" latinLnBrk="0" hangingPunct="1">
              <a:lnSpc>
                <a:spcPct val="12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venir Next LT Pro" panose="020B0504020202020204" pitchFamily="34" charset="0"/>
                <a:cs typeface="Calibri"/>
              </a:rPr>
              <a:t>In MAP, a </a:t>
            </a:r>
            <a:r>
              <a:rPr kumimoji="0" lang="en-US" sz="2400" b="1" i="0" u="none" strike="noStrike" kern="1200" cap="none" spc="0" normalizeH="0" baseline="0" noProof="0" dirty="0">
                <a:ln>
                  <a:noFill/>
                </a:ln>
                <a:solidFill>
                  <a:prstClr val="black"/>
                </a:solidFill>
                <a:effectLst/>
                <a:uLnTx/>
                <a:uFillTx/>
                <a:latin typeface="Avenir Next LT Pro" panose="020B0504020202020204" pitchFamily="34" charset="0"/>
                <a:cs typeface="Calibri"/>
              </a:rPr>
              <a:t>hotline event </a:t>
            </a:r>
            <a:r>
              <a:rPr kumimoji="0" lang="en-US" sz="2400" b="0" i="0" u="none" strike="noStrike" kern="1200" cap="none" spc="0" normalizeH="0" baseline="0" noProof="0" dirty="0">
                <a:ln>
                  <a:noFill/>
                </a:ln>
                <a:solidFill>
                  <a:prstClr val="black"/>
                </a:solidFill>
                <a:effectLst/>
                <a:uLnTx/>
                <a:uFillTx/>
                <a:latin typeface="Avenir Next LT Pro" panose="020B0504020202020204" pitchFamily="34" charset="0"/>
                <a:cs typeface="Calibri"/>
              </a:rPr>
              <a:t>is </a:t>
            </a:r>
            <a:r>
              <a:rPr kumimoji="0" lang="en-US" sz="2400" b="0" i="0" u="none" strike="noStrike" kern="1200" cap="none" spc="0" normalizeH="0" baseline="0" noProof="0" dirty="0">
                <a:ln>
                  <a:noFill/>
                </a:ln>
                <a:solidFill>
                  <a:prstClr val="black"/>
                </a:solidFill>
                <a:effectLst/>
                <a:uLnTx/>
                <a:uFillTx/>
                <a:latin typeface="Avenir Next LT Pro" panose="020B0504020202020204" pitchFamily="34" charset="0"/>
              </a:rPr>
              <a:t>a medication error that is followed by a significant</a:t>
            </a:r>
            <a:endParaRPr lang="en-US" sz="2400" dirty="0">
              <a:solidFill>
                <a:prstClr val="black"/>
              </a:solidFill>
              <a:latin typeface="Avenir Next LT Pro" panose="020B0504020202020204" pitchFamily="34" charset="0"/>
            </a:endParaRPr>
          </a:p>
          <a:p>
            <a:pPr marL="342900" marR="0" lvl="0" indent="-342900" algn="l" defTabSz="457200" rtl="0" eaLnBrk="1" fontAlgn="auto" latinLnBrk="0" hangingPunct="1">
              <a:lnSpc>
                <a:spcPct val="12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venir Next LT Pro" panose="020B0504020202020204" pitchFamily="34" charset="0"/>
              </a:rPr>
              <a:t>adverse outcome, such as illness, injury, medical intervention, or death.</a:t>
            </a:r>
          </a:p>
          <a:p>
            <a:pPr marL="342900" marR="0" lvl="0" indent="-342900" algn="l" defTabSz="457200" rtl="0" eaLnBrk="1" fontAlgn="auto" latinLnBrk="0" hangingPunct="1">
              <a:lnSpc>
                <a:spcPct val="12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venir Next LT Pro" panose="020B0504020202020204" pitchFamily="34" charset="0"/>
            </a:endParaRPr>
          </a:p>
          <a:p>
            <a:pPr marL="34290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venir Next LT Pro" panose="020B0504020202020204" pitchFamily="34" charset="0"/>
              </a:rPr>
              <a:t>Increases in the </a:t>
            </a:r>
            <a:r>
              <a:rPr kumimoji="0" lang="en-US" sz="2400" b="1" i="0" u="none" strike="noStrike" kern="1200" cap="none" spc="0" normalizeH="0" baseline="0" noProof="0" dirty="0">
                <a:ln>
                  <a:noFill/>
                </a:ln>
                <a:solidFill>
                  <a:prstClr val="black"/>
                </a:solidFill>
                <a:effectLst/>
                <a:uLnTx/>
                <a:uFillTx/>
                <a:latin typeface="Avenir Next LT Pro" panose="020B0504020202020204" pitchFamily="34" charset="0"/>
              </a:rPr>
              <a:t>complexity and risk of medication administration </a:t>
            </a:r>
            <a:r>
              <a:rPr kumimoji="0" lang="en-US" sz="2400" b="0" i="0" u="none" strike="noStrike" kern="1200" cap="none" spc="0" normalizeH="0" baseline="0" noProof="0" dirty="0">
                <a:ln>
                  <a:noFill/>
                </a:ln>
                <a:solidFill>
                  <a:prstClr val="black"/>
                </a:solidFill>
                <a:effectLst/>
                <a:uLnTx/>
                <a:uFillTx/>
                <a:latin typeface="Avenir Next LT Pro" panose="020B0504020202020204" pitchFamily="34" charset="0"/>
              </a:rPr>
              <a:t>in MAP are clearly reflected in the data available on hotline events.</a:t>
            </a:r>
          </a:p>
          <a:p>
            <a:pPr marL="34290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venir Next LT Pro" panose="020B0504020202020204" pitchFamily="34" charset="0"/>
            </a:endParaRPr>
          </a:p>
          <a:p>
            <a:pPr marL="34290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venir Next LT Pro" panose="020B0504020202020204" pitchFamily="34" charset="0"/>
            </a:endParaRPr>
          </a:p>
        </p:txBody>
      </p:sp>
      <p:sp>
        <p:nvSpPr>
          <p:cNvPr id="5" name="Rectangle: Rounded Corners 4">
            <a:extLst>
              <a:ext uri="{FF2B5EF4-FFF2-40B4-BE49-F238E27FC236}">
                <a16:creationId xmlns:a16="http://schemas.microsoft.com/office/drawing/2014/main" id="{5DAE3C1F-A224-0DE4-C555-31BCBCB69364}"/>
              </a:ext>
            </a:extLst>
          </p:cNvPr>
          <p:cNvSpPr/>
          <p:nvPr/>
        </p:nvSpPr>
        <p:spPr>
          <a:xfrm>
            <a:off x="1883923" y="3429000"/>
            <a:ext cx="8424153" cy="1968046"/>
          </a:xfrm>
          <a:prstGeom prst="roundRect">
            <a:avLst/>
          </a:prstGeom>
          <a:solidFill>
            <a:srgbClr val="14558F"/>
          </a:solidFill>
          <a:ln w="38100">
            <a:solidFill>
              <a:srgbClr val="1455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0" lvl="0" indent="-3429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Avenir Next LT Pro" panose="020B0504020202020204" pitchFamily="34" charset="0"/>
              </a:rPr>
              <a:t>There were </a:t>
            </a:r>
            <a:r>
              <a:rPr kumimoji="0" lang="en-US" sz="2200" b="1" i="0" u="none" strike="noStrike" kern="1200" cap="none" spc="0" normalizeH="0" baseline="0" noProof="0" dirty="0">
                <a:ln>
                  <a:noFill/>
                </a:ln>
                <a:solidFill>
                  <a:prstClr val="white"/>
                </a:solidFill>
                <a:effectLst/>
                <a:uLnTx/>
                <a:uFillTx/>
                <a:latin typeface="Avenir Next LT Pro" panose="020B0504020202020204" pitchFamily="34" charset="0"/>
              </a:rPr>
              <a:t>558 adverse outcomes </a:t>
            </a:r>
            <a:r>
              <a:rPr kumimoji="0" lang="en-US" sz="2200" b="0" i="0" u="none" strike="noStrike" kern="1200" cap="none" spc="0" normalizeH="0" baseline="0" noProof="0" dirty="0">
                <a:ln>
                  <a:noFill/>
                </a:ln>
                <a:solidFill>
                  <a:prstClr val="white"/>
                </a:solidFill>
                <a:effectLst/>
                <a:uLnTx/>
                <a:uFillTx/>
                <a:latin typeface="Avenir Next LT Pro" panose="020B0504020202020204" pitchFamily="34" charset="0"/>
              </a:rPr>
              <a:t>due to errors in medication administration at MAP sites from 2023</a:t>
            </a:r>
            <a:r>
              <a:rPr lang="en-US" sz="2200" dirty="0">
                <a:solidFill>
                  <a:prstClr val="white"/>
                </a:solidFill>
                <a:latin typeface="Avenir Next LT Pro" panose="020B0504020202020204" pitchFamily="34" charset="0"/>
              </a:rPr>
              <a:t> through</a:t>
            </a:r>
            <a:r>
              <a:rPr kumimoji="0" lang="en-US" sz="2200" b="0" i="0" u="none" strike="noStrike" kern="1200" cap="none" spc="0" normalizeH="0" baseline="0" noProof="0" dirty="0">
                <a:ln>
                  <a:noFill/>
                </a:ln>
                <a:solidFill>
                  <a:prstClr val="white"/>
                </a:solidFill>
                <a:effectLst/>
                <a:uLnTx/>
                <a:uFillTx/>
                <a:latin typeface="Avenir Next LT Pro" panose="020B0504020202020204" pitchFamily="34" charset="0"/>
              </a:rPr>
              <a:t> 2025.  </a:t>
            </a:r>
          </a:p>
          <a:p>
            <a:pPr marL="342900" marR="0" lvl="0" indent="-3429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Avenir Next LT Pro" panose="020B0504020202020204" pitchFamily="34" charset="0"/>
              </a:rPr>
              <a:t>Of these cases, </a:t>
            </a:r>
            <a:r>
              <a:rPr kumimoji="0" lang="en-US" sz="2200" b="1" i="0" u="none" strike="noStrike" kern="1200" cap="none" spc="0" normalizeH="0" baseline="0" noProof="0" dirty="0">
                <a:ln>
                  <a:noFill/>
                </a:ln>
                <a:solidFill>
                  <a:prstClr val="white"/>
                </a:solidFill>
                <a:effectLst/>
                <a:uLnTx/>
                <a:uFillTx/>
                <a:latin typeface="Avenir Next LT Pro" panose="020B0504020202020204" pitchFamily="34" charset="0"/>
              </a:rPr>
              <a:t>82.26% resulted in emergency care and/or hospitalization.</a:t>
            </a:r>
          </a:p>
        </p:txBody>
      </p:sp>
      <p:sp>
        <p:nvSpPr>
          <p:cNvPr id="3" name="TextBox 2">
            <a:extLst>
              <a:ext uri="{FF2B5EF4-FFF2-40B4-BE49-F238E27FC236}">
                <a16:creationId xmlns:a16="http://schemas.microsoft.com/office/drawing/2014/main" id="{0E84BB96-669C-CABD-DD29-60E85DD2C71A}"/>
              </a:ext>
            </a:extLst>
          </p:cNvPr>
          <p:cNvSpPr txBox="1"/>
          <p:nvPr/>
        </p:nvSpPr>
        <p:spPr>
          <a:xfrm>
            <a:off x="337468" y="5830258"/>
            <a:ext cx="1008737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venir Next LT Pro" panose="020B0504020202020204" pitchFamily="34" charset="0"/>
              </a:rPr>
              <a:t>Summary of research methodology</a:t>
            </a:r>
          </a:p>
        </p:txBody>
      </p:sp>
    </p:spTree>
    <p:extLst>
      <p:ext uri="{BB962C8B-B14F-4D97-AF65-F5344CB8AC3E}">
        <p14:creationId xmlns:p14="http://schemas.microsoft.com/office/powerpoint/2010/main" val="3562029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DC3BCB1-F6B7-0AD4-8450-DC678950331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DB1340F-4094-CE2B-272C-2EC62FD8269F}"/>
              </a:ext>
            </a:extLst>
          </p:cNvPr>
          <p:cNvSpPr>
            <a:spLocks noGrp="1"/>
          </p:cNvSpPr>
          <p:nvPr>
            <p:ph type="title" idx="4294967295"/>
          </p:nvPr>
        </p:nvSpPr>
        <p:spPr>
          <a:xfrm>
            <a:off x="1366092" y="5634182"/>
            <a:ext cx="9727894" cy="967509"/>
          </a:xfrm>
          <a:prstGeom prst="roundRect">
            <a:avLst/>
          </a:prstGeom>
          <a:solidFill>
            <a:srgbClr val="14558F"/>
          </a:solidFill>
          <a:ln w="38100" cap="flat" cmpd="sng" algn="ctr">
            <a:solidFill>
              <a:srgbClr val="14558F"/>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Avenir Next LT Pro" panose="020B0504020202020204" pitchFamily="34" charset="0"/>
                <a:ea typeface="+mn-ea"/>
                <a:cs typeface="+mn-cs"/>
              </a:rPr>
              <a:t>Steady increase in hotline events from 2023 to 2025.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Avenir Next LT Pro"/>
                <a:ea typeface="+mn-ea"/>
                <a:cs typeface="+mn-cs"/>
              </a:rPr>
              <a:t>As of March 20</a:t>
            </a:r>
            <a:r>
              <a:rPr kumimoji="0" lang="en-US" sz="2400" b="0" i="0" u="none" strike="noStrike" kern="1200" cap="none" spc="0" normalizeH="0" baseline="30000" noProof="0" dirty="0">
                <a:ln>
                  <a:noFill/>
                </a:ln>
                <a:solidFill>
                  <a:schemeClr val="bg1"/>
                </a:solidFill>
                <a:effectLst/>
                <a:uLnTx/>
                <a:uFillTx/>
                <a:latin typeface="Avenir Next LT Pro"/>
                <a:ea typeface="+mn-ea"/>
                <a:cs typeface="+mn-cs"/>
              </a:rPr>
              <a:t>th</a:t>
            </a:r>
            <a:r>
              <a:rPr kumimoji="0" lang="en-US" sz="2400" b="0" i="0" u="none" strike="noStrike" kern="1200" cap="none" spc="0" normalizeH="0" baseline="0" noProof="0" dirty="0">
                <a:ln>
                  <a:noFill/>
                </a:ln>
                <a:solidFill>
                  <a:schemeClr val="bg1"/>
                </a:solidFill>
                <a:effectLst/>
                <a:uLnTx/>
                <a:uFillTx/>
                <a:latin typeface="Avenir Next LT Pro"/>
                <a:ea typeface="+mn-ea"/>
                <a:cs typeface="+mn-cs"/>
              </a:rPr>
              <a:t>, 43 hotlines had been reported in 2026</a:t>
            </a:r>
            <a:r>
              <a:rPr kumimoji="0" lang="en-US" sz="1800" b="0" i="0" u="none" strike="noStrike" kern="1200" cap="none" spc="0" normalizeH="0" baseline="0" noProof="0" dirty="0">
                <a:ln>
                  <a:noFill/>
                </a:ln>
                <a:solidFill>
                  <a:schemeClr val="bg1"/>
                </a:solidFill>
                <a:effectLst/>
                <a:uLnTx/>
                <a:uFillTx/>
                <a:latin typeface="Avenir Next LT Pro"/>
                <a:ea typeface="+mn-ea"/>
                <a:cs typeface="+mn-cs"/>
              </a:rPr>
              <a:t>. </a:t>
            </a:r>
          </a:p>
        </p:txBody>
      </p:sp>
      <p:graphicFrame>
        <p:nvGraphicFramePr>
          <p:cNvPr id="2" name="Chart 1">
            <a:extLst>
              <a:ext uri="{FF2B5EF4-FFF2-40B4-BE49-F238E27FC236}">
                <a16:creationId xmlns:a16="http://schemas.microsoft.com/office/drawing/2014/main" id="{CEF2D750-A63C-6100-F5B3-69FBCB17BE69}"/>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103225071"/>
              </p:ext>
            </p:extLst>
          </p:nvPr>
        </p:nvGraphicFramePr>
        <p:xfrm>
          <a:off x="1283465" y="256309"/>
          <a:ext cx="9893147" cy="53211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8290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E2EBF-BFA2-D715-AB51-F2A22EB0559E}"/>
              </a:ext>
            </a:extLst>
          </p:cNvPr>
          <p:cNvSpPr>
            <a:spLocks noGrp="1"/>
          </p:cNvSpPr>
          <p:nvPr>
            <p:ph type="title"/>
          </p:nvPr>
        </p:nvSpPr>
        <p:spPr/>
        <p:txBody>
          <a:bodyPr/>
          <a:lstStyle/>
          <a:p>
            <a:r>
              <a:rPr lang="en-US">
                <a:latin typeface="Avenir Next LT Pro" panose="020B0504020202020204" pitchFamily="34" charset="0"/>
              </a:rPr>
              <a:t>Method</a:t>
            </a:r>
          </a:p>
        </p:txBody>
      </p:sp>
      <p:sp>
        <p:nvSpPr>
          <p:cNvPr id="4" name="Content Placeholder 2">
            <a:extLst>
              <a:ext uri="{FF2B5EF4-FFF2-40B4-BE49-F238E27FC236}">
                <a16:creationId xmlns:a16="http://schemas.microsoft.com/office/drawing/2014/main" id="{B096688B-1B62-8D28-04BF-C7FF6E4C4086}"/>
              </a:ext>
            </a:extLst>
          </p:cNvPr>
          <p:cNvSpPr>
            <a:spLocks noGrp="1"/>
          </p:cNvSpPr>
          <p:nvPr>
            <p:ph idx="1"/>
          </p:nvPr>
        </p:nvSpPr>
        <p:spPr>
          <a:xfrm>
            <a:off x="415310" y="1113225"/>
            <a:ext cx="11150312" cy="4764052"/>
          </a:xfrm>
        </p:spPr>
        <p:txBody>
          <a:bodyPr>
            <a:normAutofit fontScale="77500" lnSpcReduction="20000"/>
          </a:bodyPr>
          <a:lstStyle/>
          <a:p>
            <a:pPr>
              <a:lnSpc>
                <a:spcPct val="110000"/>
              </a:lnSpc>
            </a:pPr>
            <a:r>
              <a:rPr lang="en-US" dirty="0">
                <a:latin typeface="Avenir Next LT Pro" panose="020B0504020202020204" pitchFamily="34" charset="0"/>
              </a:rPr>
              <a:t>Analyzed </a:t>
            </a:r>
            <a:r>
              <a:rPr lang="en-US" b="1" dirty="0">
                <a:latin typeface="Avenir Next LT Pro" panose="020B0504020202020204" pitchFamily="34" charset="0"/>
              </a:rPr>
              <a:t>562 hotline events </a:t>
            </a:r>
            <a:r>
              <a:rPr lang="en-US" dirty="0">
                <a:latin typeface="Avenir Next LT Pro" panose="020B0504020202020204" pitchFamily="34" charset="0"/>
              </a:rPr>
              <a:t>reported to the Department between 2023 and 2025.</a:t>
            </a:r>
          </a:p>
          <a:p>
            <a:pPr marL="0" indent="0">
              <a:lnSpc>
                <a:spcPct val="110000"/>
              </a:lnSpc>
              <a:buNone/>
            </a:pPr>
            <a:endParaRPr lang="en-US" dirty="0">
              <a:latin typeface="Avenir Next LT Pro" panose="020B0504020202020204" pitchFamily="34" charset="0"/>
            </a:endParaRPr>
          </a:p>
          <a:p>
            <a:pPr>
              <a:lnSpc>
                <a:spcPct val="110000"/>
              </a:lnSpc>
            </a:pPr>
            <a:r>
              <a:rPr lang="en-US" dirty="0">
                <a:latin typeface="Avenir Next LT Pro" panose="020B0504020202020204" pitchFamily="34" charset="0"/>
              </a:rPr>
              <a:t>Thematically evaluated events based on the following criteria:</a:t>
            </a:r>
          </a:p>
          <a:p>
            <a:pPr lvl="1">
              <a:lnSpc>
                <a:spcPct val="110000"/>
              </a:lnSpc>
            </a:pPr>
            <a:r>
              <a:rPr lang="en-US" sz="2800" dirty="0">
                <a:latin typeface="Avenir Next LT Pro" panose="020B0504020202020204" pitchFamily="34" charset="0"/>
              </a:rPr>
              <a:t>What was the primary/underlying cause of the hotline?</a:t>
            </a:r>
          </a:p>
          <a:p>
            <a:pPr lvl="1">
              <a:lnSpc>
                <a:spcPct val="110000"/>
              </a:lnSpc>
            </a:pPr>
            <a:r>
              <a:rPr lang="en-US" sz="2800" dirty="0">
                <a:latin typeface="Avenir Next LT Pro" panose="020B0504020202020204" pitchFamily="34" charset="0"/>
              </a:rPr>
              <a:t>Did the medication occurrence result in hospitalization?</a:t>
            </a:r>
          </a:p>
          <a:p>
            <a:pPr lvl="1">
              <a:lnSpc>
                <a:spcPct val="110000"/>
              </a:lnSpc>
            </a:pPr>
            <a:r>
              <a:rPr lang="en-US" sz="2800" dirty="0">
                <a:latin typeface="Avenir Next LT Pro" panose="020B0504020202020204" pitchFamily="34" charset="0"/>
              </a:rPr>
              <a:t>Could the event have been prevented by the utilization of an electronic medication administration record (eMAR)?</a:t>
            </a:r>
          </a:p>
          <a:p>
            <a:pPr marL="457200" lvl="1" indent="0">
              <a:lnSpc>
                <a:spcPct val="110000"/>
              </a:lnSpc>
              <a:buNone/>
            </a:pPr>
            <a:endParaRPr lang="en-US" sz="2800" dirty="0">
              <a:latin typeface="Avenir Next LT Pro" panose="020B0504020202020204" pitchFamily="34" charset="0"/>
            </a:endParaRPr>
          </a:p>
          <a:p>
            <a:pPr>
              <a:lnSpc>
                <a:spcPct val="110000"/>
              </a:lnSpc>
            </a:pPr>
            <a:r>
              <a:rPr lang="en-US" dirty="0">
                <a:latin typeface="Avenir Next LT Pro" panose="020B0504020202020204" pitchFamily="34" charset="0"/>
              </a:rPr>
              <a:t>Used data on remediations to:</a:t>
            </a:r>
          </a:p>
          <a:p>
            <a:pPr lvl="1">
              <a:lnSpc>
                <a:spcPct val="110000"/>
              </a:lnSpc>
            </a:pPr>
            <a:r>
              <a:rPr lang="en-US" sz="2800" dirty="0">
                <a:latin typeface="Avenir Next LT Pro" panose="020B0504020202020204" pitchFamily="34" charset="0"/>
              </a:rPr>
              <a:t>Identify frequently implemented retraining</a:t>
            </a:r>
          </a:p>
          <a:p>
            <a:pPr lvl="1">
              <a:lnSpc>
                <a:spcPct val="110000"/>
              </a:lnSpc>
            </a:pPr>
            <a:r>
              <a:rPr lang="en-US" sz="2800" dirty="0">
                <a:latin typeface="Avenir Next LT Pro" panose="020B0504020202020204" pitchFamily="34" charset="0"/>
              </a:rPr>
              <a:t>Highlight areas where additional staff training may be beneficial to staff</a:t>
            </a:r>
          </a:p>
          <a:p>
            <a:pPr lvl="1"/>
            <a:endParaRPr lang="en-US" dirty="0">
              <a:latin typeface="Avenir Next LT Pro" panose="020B0504020202020204" pitchFamily="34" charset="0"/>
            </a:endParaRPr>
          </a:p>
        </p:txBody>
      </p:sp>
    </p:spTree>
    <p:extLst>
      <p:ext uri="{BB962C8B-B14F-4D97-AF65-F5344CB8AC3E}">
        <p14:creationId xmlns:p14="http://schemas.microsoft.com/office/powerpoint/2010/main" val="1924819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6A84BBE-5E67-B9DE-8E9A-16ECF6C3A00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D9DF347-FD35-F1E4-2CC2-EE041D111091}"/>
              </a:ext>
            </a:extLst>
          </p:cNvPr>
          <p:cNvSpPr>
            <a:spLocks noGrp="1"/>
          </p:cNvSpPr>
          <p:nvPr>
            <p:ph type="title"/>
          </p:nvPr>
        </p:nvSpPr>
        <p:spPr>
          <a:xfrm>
            <a:off x="624114" y="365125"/>
            <a:ext cx="4723741" cy="1325563"/>
          </a:xfrm>
        </p:spPr>
        <p:txBody>
          <a:bodyPr/>
          <a:lstStyle/>
          <a:p>
            <a:pPr>
              <a:defRPr sz="2400" b="1" i="0" u="none" strike="noStrike" kern="1200" spc="0" baseline="0">
                <a:solidFill>
                  <a:srgbClr val="0E2841">
                    <a:lumMod val="75000"/>
                    <a:lumOff val="25000"/>
                  </a:srgbClr>
                </a:solidFill>
                <a:latin typeface="Avenir Next LT Pro" panose="020B0504020202020204" pitchFamily="34" charset="0"/>
                <a:ea typeface="+mn-ea"/>
                <a:cs typeface="+mn-cs"/>
              </a:defRPr>
            </a:pPr>
            <a:r>
              <a:rPr lang="en-US" b="1" dirty="0">
                <a:solidFill>
                  <a:schemeClr val="tx2">
                    <a:lumMod val="75000"/>
                    <a:lumOff val="25000"/>
                  </a:schemeClr>
                </a:solidFill>
                <a:latin typeface="Avenir Next LT Pro" panose="020B0504020202020204" pitchFamily="34" charset="0"/>
              </a:rPr>
              <a:t>Subsequent Necessary </a:t>
            </a:r>
            <a:br>
              <a:rPr lang="en-US" b="1" dirty="0">
                <a:solidFill>
                  <a:schemeClr val="tx2">
                    <a:lumMod val="75000"/>
                    <a:lumOff val="25000"/>
                  </a:schemeClr>
                </a:solidFill>
                <a:latin typeface="Avenir Next LT Pro" panose="020B0504020202020204" pitchFamily="34" charset="0"/>
              </a:rPr>
            </a:br>
            <a:r>
              <a:rPr lang="en-US" b="1" dirty="0">
                <a:solidFill>
                  <a:schemeClr val="tx2">
                    <a:lumMod val="75000"/>
                    <a:lumOff val="25000"/>
                  </a:schemeClr>
                </a:solidFill>
                <a:latin typeface="Avenir Next LT Pro" panose="020B0504020202020204" pitchFamily="34" charset="0"/>
              </a:rPr>
              <a:t>Medical Response</a:t>
            </a:r>
          </a:p>
        </p:txBody>
      </p:sp>
      <p:sp>
        <p:nvSpPr>
          <p:cNvPr id="6" name="Rectangle: Rounded Corners 5">
            <a:extLst>
              <a:ext uri="{FF2B5EF4-FFF2-40B4-BE49-F238E27FC236}">
                <a16:creationId xmlns:a16="http://schemas.microsoft.com/office/drawing/2014/main" id="{649B8BF6-BD56-8233-AA13-F22A9C4075FD}"/>
              </a:ext>
            </a:extLst>
          </p:cNvPr>
          <p:cNvSpPr/>
          <p:nvPr/>
        </p:nvSpPr>
        <p:spPr>
          <a:xfrm>
            <a:off x="5661660" y="86633"/>
            <a:ext cx="6154916" cy="6391843"/>
          </a:xfrm>
          <a:prstGeom prst="roundRect">
            <a:avLst/>
          </a:prstGeom>
          <a:solidFill>
            <a:srgbClr val="14558F"/>
          </a:solidFill>
          <a:ln w="38100">
            <a:solidFill>
              <a:srgbClr val="14558F"/>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600" dirty="0">
              <a:solidFill>
                <a:schemeClr val="bg1"/>
              </a:solidFill>
              <a:latin typeface="Avenir Next LT Pro" panose="020B0504020202020204" pitchFamily="34" charset="0"/>
            </a:endParaRPr>
          </a:p>
          <a:p>
            <a:pPr marL="285750" indent="-285750">
              <a:buFont typeface="Arial" panose="020B0604020202020204" pitchFamily="34" charset="0"/>
              <a:buChar char="•"/>
            </a:pPr>
            <a:r>
              <a:rPr lang="en-US" b="1" dirty="0">
                <a:solidFill>
                  <a:schemeClr val="bg1"/>
                </a:solidFill>
                <a:latin typeface="Avenir Next LT Pro" panose="020B0504020202020204" pitchFamily="34" charset="0"/>
              </a:rPr>
              <a:t>20.43% </a:t>
            </a:r>
            <a:r>
              <a:rPr lang="en-US" dirty="0">
                <a:solidFill>
                  <a:schemeClr val="bg1"/>
                </a:solidFill>
                <a:latin typeface="Avenir Next LT Pro" panose="020B0504020202020204" pitchFamily="34" charset="0"/>
              </a:rPr>
              <a:t>of all hotline events over 3 years resulted in </a:t>
            </a:r>
            <a:r>
              <a:rPr lang="en-US" b="1" dirty="0">
                <a:solidFill>
                  <a:schemeClr val="bg1"/>
                </a:solidFill>
                <a:latin typeface="Avenir Next LT Pro" panose="020B0504020202020204" pitchFamily="34" charset="0"/>
              </a:rPr>
              <a:t>hospitalization</a:t>
            </a:r>
            <a:r>
              <a:rPr lang="en-US" dirty="0">
                <a:solidFill>
                  <a:schemeClr val="bg1"/>
                </a:solidFill>
                <a:latin typeface="Avenir Next LT Pro" panose="020B0504020202020204" pitchFamily="34" charset="0"/>
              </a:rPr>
              <a:t> (112 cases).</a:t>
            </a:r>
          </a:p>
          <a:p>
            <a:pPr marL="285750" indent="-285750">
              <a:buFont typeface="Wingdings"/>
              <a:buChar char="§"/>
            </a:pPr>
            <a:endParaRPr lang="en-US" dirty="0">
              <a:solidFill>
                <a:schemeClr val="bg1"/>
              </a:solidFill>
              <a:latin typeface="Avenir Next LT Pro" panose="020B0504020202020204" pitchFamily="34" charset="0"/>
            </a:endParaRPr>
          </a:p>
          <a:p>
            <a:pPr marL="285750" indent="-285750">
              <a:buFont typeface="Arial" panose="020B0604020202020204" pitchFamily="34" charset="0"/>
              <a:buChar char="•"/>
            </a:pPr>
            <a:r>
              <a:rPr lang="en-US" b="1" dirty="0">
                <a:solidFill>
                  <a:schemeClr val="bg1"/>
                </a:solidFill>
                <a:latin typeface="Avenir Next LT Pro" panose="020B0504020202020204" pitchFamily="34" charset="0"/>
              </a:rPr>
              <a:t>61.83%</a:t>
            </a:r>
            <a:r>
              <a:rPr lang="en-US" dirty="0">
                <a:solidFill>
                  <a:schemeClr val="bg1"/>
                </a:solidFill>
                <a:latin typeface="Avenir Next LT Pro" panose="020B0504020202020204" pitchFamily="34" charset="0"/>
              </a:rPr>
              <a:t> resulted in an </a:t>
            </a:r>
            <a:r>
              <a:rPr lang="en-US" b="1" dirty="0">
                <a:solidFill>
                  <a:schemeClr val="bg1"/>
                </a:solidFill>
                <a:latin typeface="Avenir Next LT Pro" panose="020B0504020202020204" pitchFamily="34" charset="0"/>
              </a:rPr>
              <a:t>ER visit </a:t>
            </a:r>
            <a:r>
              <a:rPr lang="en-US" dirty="0">
                <a:solidFill>
                  <a:schemeClr val="bg1"/>
                </a:solidFill>
                <a:latin typeface="Avenir Next LT Pro" panose="020B0504020202020204" pitchFamily="34" charset="0"/>
              </a:rPr>
              <a:t>and discharge (345 cases).</a:t>
            </a:r>
          </a:p>
          <a:p>
            <a:endParaRPr lang="en-US" dirty="0">
              <a:solidFill>
                <a:schemeClr val="bg1"/>
              </a:solidFill>
              <a:latin typeface="Avenir Next LT Pro" panose="020B0504020202020204" pitchFamily="34" charset="0"/>
            </a:endParaRPr>
          </a:p>
          <a:p>
            <a:pPr marL="285750" indent="-285750">
              <a:buFont typeface="Arial" panose="020B0604020202020204" pitchFamily="34" charset="0"/>
              <a:buChar char="•"/>
            </a:pPr>
            <a:r>
              <a:rPr lang="en-US" dirty="0">
                <a:solidFill>
                  <a:schemeClr val="bg1"/>
                </a:solidFill>
                <a:latin typeface="Avenir Next LT Pro" panose="020B0504020202020204" pitchFamily="34" charset="0"/>
              </a:rPr>
              <a:t>Research from the MA Health Policy Commission in 2021 determined that the average commercial payment (excluding professional fees) per inpatient </a:t>
            </a:r>
            <a:r>
              <a:rPr lang="en-US" b="1" dirty="0">
                <a:solidFill>
                  <a:schemeClr val="bg1"/>
                </a:solidFill>
                <a:latin typeface="Avenir Next LT Pro" panose="020B0504020202020204" pitchFamily="34" charset="0"/>
              </a:rPr>
              <a:t>hospital stay </a:t>
            </a:r>
            <a:r>
              <a:rPr lang="en-US" dirty="0">
                <a:solidFill>
                  <a:schemeClr val="bg1"/>
                </a:solidFill>
                <a:latin typeface="Avenir Next LT Pro" panose="020B0504020202020204" pitchFamily="34" charset="0"/>
              </a:rPr>
              <a:t>was $20,900.</a:t>
            </a:r>
          </a:p>
          <a:p>
            <a:pPr marL="742950" lvl="1" indent="-285750">
              <a:buFont typeface="Arial" panose="020B0604020202020204" pitchFamily="34" charset="0"/>
              <a:buChar char="•"/>
            </a:pPr>
            <a:r>
              <a:rPr lang="en-US" dirty="0">
                <a:solidFill>
                  <a:schemeClr val="bg1"/>
                </a:solidFill>
                <a:latin typeface="Avenir Next LT Pro" panose="020B0504020202020204" pitchFamily="34" charset="0"/>
              </a:rPr>
              <a:t>The Commonwealth, therefore, spends approximately</a:t>
            </a:r>
            <a:r>
              <a:rPr lang="en-US" b="1" dirty="0">
                <a:solidFill>
                  <a:srgbClr val="FF0000"/>
                </a:solidFill>
                <a:latin typeface="Avenir Next LT Pro" panose="020B0504020202020204" pitchFamily="34" charset="0"/>
              </a:rPr>
              <a:t> </a:t>
            </a:r>
            <a:r>
              <a:rPr lang="en-US" b="1" dirty="0">
                <a:solidFill>
                  <a:schemeClr val="bg1"/>
                </a:solidFill>
                <a:latin typeface="Avenir Next LT Pro" panose="020B0504020202020204" pitchFamily="34" charset="0"/>
              </a:rPr>
              <a:t>$2.38 million in a 3-year period </a:t>
            </a:r>
            <a:r>
              <a:rPr lang="en-US" dirty="0">
                <a:solidFill>
                  <a:schemeClr val="bg1"/>
                </a:solidFill>
                <a:latin typeface="Avenir Next LT Pro" panose="020B0504020202020204" pitchFamily="34" charset="0"/>
              </a:rPr>
              <a:t>on hotline events resulting in hospital stays.</a:t>
            </a:r>
          </a:p>
          <a:p>
            <a:pPr marL="742950" lvl="1" indent="-285750">
              <a:buFont typeface="Wingdings,Sans-Serif"/>
              <a:buChar char="§"/>
            </a:pPr>
            <a:endParaRPr lang="en-US" dirty="0">
              <a:solidFill>
                <a:schemeClr val="bg1"/>
              </a:solidFill>
              <a:latin typeface="Avenir Next LT Pro" panose="020B0504020202020204" pitchFamily="34" charset="0"/>
            </a:endParaRPr>
          </a:p>
          <a:p>
            <a:pPr marL="285750" indent="-285750">
              <a:buFont typeface="Arial" panose="020B0604020202020204" pitchFamily="34" charset="0"/>
              <a:buChar char="•"/>
            </a:pPr>
            <a:r>
              <a:rPr lang="en-US" dirty="0">
                <a:solidFill>
                  <a:schemeClr val="bg1"/>
                </a:solidFill>
                <a:latin typeface="Avenir Next LT Pro" panose="020B0504020202020204" pitchFamily="34" charset="0"/>
              </a:rPr>
              <a:t>According to a report from Mira Healthcare, the average out-of-pocket cost for a moderate to severe </a:t>
            </a:r>
            <a:r>
              <a:rPr lang="en-US" b="1" dirty="0">
                <a:solidFill>
                  <a:schemeClr val="bg1"/>
                </a:solidFill>
                <a:latin typeface="Avenir Next LT Pro" panose="020B0504020202020204" pitchFamily="34" charset="0"/>
              </a:rPr>
              <a:t>ER visit </a:t>
            </a:r>
            <a:r>
              <a:rPr lang="en-US" dirty="0">
                <a:solidFill>
                  <a:schemeClr val="bg1"/>
                </a:solidFill>
                <a:latin typeface="Avenir Next LT Pro" panose="020B0504020202020204" pitchFamily="34" charset="0"/>
              </a:rPr>
              <a:t>in Massachusetts is $1,313.</a:t>
            </a:r>
          </a:p>
          <a:p>
            <a:pPr marL="742950" lvl="1" indent="-285750">
              <a:buFont typeface="Arial" panose="020B0604020202020204" pitchFamily="34" charset="0"/>
              <a:buChar char="•"/>
            </a:pPr>
            <a:r>
              <a:rPr lang="en-US" dirty="0">
                <a:solidFill>
                  <a:schemeClr val="bg1"/>
                </a:solidFill>
                <a:latin typeface="Avenir Next LT Pro" panose="020B0504020202020204" pitchFamily="34" charset="0"/>
              </a:rPr>
              <a:t>Therefore, the Commonwealth spends approximately </a:t>
            </a:r>
            <a:r>
              <a:rPr lang="en-US" b="1" dirty="0">
                <a:solidFill>
                  <a:schemeClr val="bg1"/>
                </a:solidFill>
                <a:latin typeface="Avenir Next LT Pro" panose="020B0504020202020204" pitchFamily="34" charset="0"/>
              </a:rPr>
              <a:t>$452,985 in a 3-year period</a:t>
            </a:r>
            <a:r>
              <a:rPr lang="en-US" sz="1600" dirty="0">
                <a:solidFill>
                  <a:schemeClr val="bg1"/>
                </a:solidFill>
                <a:latin typeface="Avenir Next LT Pro" panose="020B0504020202020204" pitchFamily="34" charset="0"/>
              </a:rPr>
              <a:t>.</a:t>
            </a:r>
            <a:endParaRPr lang="en-US" sz="1600" b="0" i="0" u="none" strike="noStrike" kern="1200" cap="none" spc="0" normalizeH="0" baseline="0" noProof="0" dirty="0">
              <a:ln>
                <a:noFill/>
              </a:ln>
              <a:solidFill>
                <a:schemeClr val="bg1"/>
              </a:solidFill>
              <a:effectLst/>
              <a:uLnTx/>
              <a:uFillTx/>
              <a:latin typeface="Avenir Next LT Pro" panose="020B0504020202020204" pitchFamily="34" charset="0"/>
            </a:endParaRPr>
          </a:p>
          <a:p>
            <a:pPr marL="742950" lvl="1" indent="-285750">
              <a:buFont typeface="Wingdings,Sans-Serif"/>
              <a:buChar char="§"/>
            </a:pPr>
            <a:endParaRPr lang="en-US" sz="1600" b="0" i="0" u="none" strike="noStrike" kern="1200" cap="none" spc="0" normalizeH="0" baseline="0" noProof="0" dirty="0">
              <a:ln>
                <a:noFill/>
              </a:ln>
              <a:solidFill>
                <a:schemeClr val="tx1"/>
              </a:solidFill>
              <a:effectLst/>
              <a:uLnTx/>
              <a:uFillTx/>
              <a:latin typeface="Avenir Next LT Pro" panose="020B0504020202020204" pitchFamily="34" charset="0"/>
            </a:endParaRPr>
          </a:p>
        </p:txBody>
      </p:sp>
      <p:sp>
        <p:nvSpPr>
          <p:cNvPr id="2" name="TextBox 1" descr="Slide footer">
            <a:extLst>
              <a:ext uri="{FF2B5EF4-FFF2-40B4-BE49-F238E27FC236}">
                <a16:creationId xmlns:a16="http://schemas.microsoft.com/office/drawing/2014/main" id="{9D64FEB9-D03B-9064-45F6-04C9299CC463}"/>
              </a:ext>
              <a:ext uri="{C183D7F6-B498-43B3-948B-1728B52AA6E4}">
                <adec:decorative xmlns:adec="http://schemas.microsoft.com/office/drawing/2017/decorative" val="0"/>
              </a:ext>
            </a:extLst>
          </p:cNvPr>
          <p:cNvSpPr txBox="1">
            <a:spLocks/>
          </p:cNvSpPr>
          <p:nvPr/>
        </p:nvSpPr>
        <p:spPr>
          <a:xfrm>
            <a:off x="7743826" y="6561244"/>
            <a:ext cx="4243388"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venir Next LT Pro" panose="020B0504020202020204" pitchFamily="34" charset="0"/>
                <a:ea typeface="+mn-ea"/>
                <a:cs typeface="+mn-cs"/>
              </a:rPr>
              <a:t>Source: </a:t>
            </a:r>
            <a:r>
              <a:rPr kumimoji="0" lang="en-US" sz="1100" b="0" i="0" u="none" strike="noStrike" kern="1200" cap="none" spc="0" normalizeH="0" baseline="0" noProof="0" dirty="0">
                <a:ln>
                  <a:noFill/>
                </a:ln>
                <a:solidFill>
                  <a:schemeClr val="tx1"/>
                </a:solidFill>
                <a:effectLst/>
                <a:uLnTx/>
                <a:uFillTx/>
                <a:latin typeface="Avenir Next LT Pro" panose="020B0504020202020204" pitchFamily="34" charset="0"/>
                <a:ea typeface="+mn-ea"/>
                <a:cs typeface="+mn-cs"/>
                <a:hlinkClick r:id="rId3"/>
              </a:rPr>
              <a:t>MA Health Policy Commission </a:t>
            </a:r>
            <a:r>
              <a:rPr kumimoji="0" lang="en-US" sz="1100" b="0" i="0" u="none" strike="noStrike" kern="1200" cap="none" spc="0" normalizeH="0" baseline="0" noProof="0" dirty="0">
                <a:ln>
                  <a:noFill/>
                </a:ln>
                <a:solidFill>
                  <a:schemeClr val="tx1"/>
                </a:solidFill>
                <a:effectLst/>
                <a:uLnTx/>
                <a:uFillTx/>
                <a:latin typeface="Avenir Next LT Pro" panose="020B0504020202020204" pitchFamily="34" charset="0"/>
                <a:ea typeface="+mn-ea"/>
                <a:cs typeface="+mn-cs"/>
              </a:rPr>
              <a:t> |  </a:t>
            </a:r>
            <a:r>
              <a:rPr kumimoji="0" lang="en-US" sz="1100" b="0" i="0" u="none" strike="noStrike" kern="1200" cap="none" spc="0" normalizeH="0" baseline="0" noProof="0" dirty="0">
                <a:ln>
                  <a:noFill/>
                </a:ln>
                <a:solidFill>
                  <a:schemeClr val="tx1"/>
                </a:solidFill>
                <a:effectLst/>
                <a:uLnTx/>
                <a:uFillTx/>
                <a:latin typeface="Avenir Next LT Pro" panose="020B0504020202020204" pitchFamily="34" charset="0"/>
                <a:ea typeface="+mn-ea"/>
                <a:cs typeface="+mn-cs"/>
                <a:hlinkClick r:id="rId4"/>
              </a:rPr>
              <a:t>Mira Healthcare</a:t>
            </a:r>
            <a:endParaRPr kumimoji="0" lang="en-US" sz="1100" b="0" i="0" u="none" strike="noStrike" kern="1200" cap="none" spc="0" normalizeH="0" baseline="0" noProof="0" dirty="0">
              <a:ln>
                <a:noFill/>
              </a:ln>
              <a:solidFill>
                <a:schemeClr val="tx1"/>
              </a:solidFill>
              <a:effectLst/>
              <a:uLnTx/>
              <a:uFillTx/>
              <a:latin typeface="Avenir Next LT Pro" panose="020B0504020202020204" pitchFamily="34" charset="0"/>
              <a:ea typeface="+mn-ea"/>
              <a:cs typeface="+mn-cs"/>
            </a:endParaRPr>
          </a:p>
        </p:txBody>
      </p:sp>
      <p:graphicFrame>
        <p:nvGraphicFramePr>
          <p:cNvPr id="5" name="Chart 4">
            <a:extLst>
              <a:ext uri="{FF2B5EF4-FFF2-40B4-BE49-F238E27FC236}">
                <a16:creationId xmlns:a16="http://schemas.microsoft.com/office/drawing/2014/main" id="{1DB29E70-3109-85C8-343C-00F0C1564F56}"/>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033021401"/>
              </p:ext>
            </p:extLst>
          </p:nvPr>
        </p:nvGraphicFramePr>
        <p:xfrm>
          <a:off x="161338" y="1465943"/>
          <a:ext cx="5081089" cy="480580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928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E387C8-0C96-D0B3-9811-CB2AC2E750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E5E34D-A872-8157-E597-C15FE84255E8}"/>
              </a:ext>
            </a:extLst>
          </p:cNvPr>
          <p:cNvSpPr>
            <a:spLocks noGrp="1"/>
          </p:cNvSpPr>
          <p:nvPr>
            <p:ph type="title"/>
          </p:nvPr>
        </p:nvSpPr>
        <p:spPr>
          <a:xfrm>
            <a:off x="838200" y="365125"/>
            <a:ext cx="6434869" cy="1325563"/>
          </a:xfrm>
        </p:spPr>
        <p:txBody>
          <a:bodyPr/>
          <a:lstStyle/>
          <a:p>
            <a:pPr>
              <a:defRPr sz="2400" b="1" i="0" u="none" strike="noStrike" kern="1200" spc="0" baseline="0">
                <a:solidFill>
                  <a:srgbClr val="14558F"/>
                </a:solidFill>
                <a:latin typeface="Avenir Next LT Pro" panose="020B0504020202020204" pitchFamily="34" charset="0"/>
                <a:ea typeface="+mn-ea"/>
                <a:cs typeface="+mn-cs"/>
              </a:defRPr>
            </a:pPr>
            <a:r>
              <a:rPr lang="en-US" b="1" dirty="0">
                <a:solidFill>
                  <a:srgbClr val="14558F"/>
                </a:solidFill>
                <a:latin typeface="Avenir Next LT Pro" panose="020B0504020202020204" pitchFamily="34" charset="0"/>
              </a:rPr>
              <a:t>Hotline Events Preventable by </a:t>
            </a:r>
            <a:r>
              <a:rPr lang="en-US" b="1" dirty="0" err="1">
                <a:solidFill>
                  <a:srgbClr val="14558F"/>
                </a:solidFill>
                <a:latin typeface="Avenir Next LT Pro" panose="020B0504020202020204" pitchFamily="34" charset="0"/>
              </a:rPr>
              <a:t>eMAR</a:t>
            </a:r>
            <a:endParaRPr lang="en-US" b="1" dirty="0">
              <a:solidFill>
                <a:srgbClr val="14558F"/>
              </a:solidFill>
              <a:latin typeface="Avenir Next LT Pro" panose="020B0504020202020204" pitchFamily="34" charset="0"/>
            </a:endParaRPr>
          </a:p>
        </p:txBody>
      </p:sp>
      <p:graphicFrame>
        <p:nvGraphicFramePr>
          <p:cNvPr id="7" name="Chart 6" descr="Pie Chart of Hotline Events Preventable by eMAR.  31.1% = Yes, 66.9% = No">
            <a:extLst>
              <a:ext uri="{FF2B5EF4-FFF2-40B4-BE49-F238E27FC236}">
                <a16:creationId xmlns:a16="http://schemas.microsoft.com/office/drawing/2014/main" id="{48ACEAFF-F1C1-60B3-34B2-3233FA5FF9D5}"/>
              </a:ext>
            </a:extLst>
          </p:cNvPr>
          <p:cNvGraphicFramePr>
            <a:graphicFrameLocks/>
          </p:cNvGraphicFramePr>
          <p:nvPr>
            <p:extLst>
              <p:ext uri="{D42A27DB-BD31-4B8C-83A1-F6EECF244321}">
                <p14:modId xmlns:p14="http://schemas.microsoft.com/office/powerpoint/2010/main" val="2830743992"/>
              </p:ext>
            </p:extLst>
          </p:nvPr>
        </p:nvGraphicFramePr>
        <p:xfrm>
          <a:off x="-116925" y="1349115"/>
          <a:ext cx="6682618" cy="5135604"/>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Rounded Corners 5">
            <a:extLst>
              <a:ext uri="{FF2B5EF4-FFF2-40B4-BE49-F238E27FC236}">
                <a16:creationId xmlns:a16="http://schemas.microsoft.com/office/drawing/2014/main" id="{6964918B-EB36-0C97-9F28-F6DA09282E71}"/>
              </a:ext>
            </a:extLst>
          </p:cNvPr>
          <p:cNvSpPr/>
          <p:nvPr/>
        </p:nvSpPr>
        <p:spPr>
          <a:xfrm>
            <a:off x="7273069" y="849545"/>
            <a:ext cx="3855307" cy="5479065"/>
          </a:xfrm>
          <a:prstGeom prst="roundRect">
            <a:avLst/>
          </a:prstGeom>
          <a:solidFill>
            <a:srgbClr val="14558F"/>
          </a:solidFill>
          <a:ln w="38100">
            <a:solidFill>
              <a:srgbClr val="14558F"/>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buFont typeface="Arial" panose="020B0604020202020204" pitchFamily="34" charset="0"/>
              <a:buChar char="•"/>
            </a:pPr>
            <a:r>
              <a:rPr lang="en-US" sz="2000" b="1" dirty="0">
                <a:solidFill>
                  <a:schemeClr val="bg1"/>
                </a:solidFill>
                <a:latin typeface="Avenir Next LT Pro" panose="020B0504020202020204" pitchFamily="34" charset="0"/>
              </a:rPr>
              <a:t>33.1% </a:t>
            </a:r>
            <a:r>
              <a:rPr lang="en-US" sz="2000" dirty="0">
                <a:solidFill>
                  <a:schemeClr val="bg1"/>
                </a:solidFill>
                <a:latin typeface="Avenir Next LT Pro" panose="020B0504020202020204" pitchFamily="34" charset="0"/>
              </a:rPr>
              <a:t>of 562 events were deemed </a:t>
            </a:r>
            <a:r>
              <a:rPr lang="en-US" sz="2000" b="1" dirty="0">
                <a:solidFill>
                  <a:schemeClr val="bg1"/>
                </a:solidFill>
                <a:latin typeface="Avenir Next LT Pro" panose="020B0504020202020204" pitchFamily="34" charset="0"/>
              </a:rPr>
              <a:t>potentially preventable by eMAR.</a:t>
            </a:r>
          </a:p>
          <a:p>
            <a:pPr marL="285750" indent="-285750">
              <a:buFont typeface="Wingdings"/>
              <a:buChar char="§"/>
            </a:pPr>
            <a:endParaRPr lang="en-US" sz="2000" dirty="0">
              <a:solidFill>
                <a:schemeClr val="bg1"/>
              </a:solidFill>
              <a:latin typeface="Avenir Next LT Pro" panose="020B0504020202020204" pitchFamily="34" charset="0"/>
            </a:endParaRPr>
          </a:p>
          <a:p>
            <a:pPr marL="342900" indent="-342900">
              <a:buFont typeface="Arial" panose="020B0604020202020204" pitchFamily="34" charset="0"/>
              <a:buChar char="•"/>
            </a:pPr>
            <a:r>
              <a:rPr lang="en-US" sz="2000" dirty="0">
                <a:solidFill>
                  <a:schemeClr val="bg1"/>
                </a:solidFill>
                <a:latin typeface="Avenir Next LT Pro" panose="020B0504020202020204" pitchFamily="34" charset="0"/>
              </a:rPr>
              <a:t>Out of preventable events, </a:t>
            </a:r>
            <a:r>
              <a:rPr lang="en-US" sz="2000" b="1" dirty="0">
                <a:solidFill>
                  <a:schemeClr val="bg1"/>
                </a:solidFill>
                <a:latin typeface="Avenir Next LT Pro" panose="020B0504020202020204" pitchFamily="34" charset="0"/>
              </a:rPr>
              <a:t>33.86%</a:t>
            </a:r>
            <a:r>
              <a:rPr lang="en-US" sz="2000" dirty="0">
                <a:solidFill>
                  <a:schemeClr val="bg1"/>
                </a:solidFill>
                <a:latin typeface="Avenir Next LT Pro" panose="020B0504020202020204" pitchFamily="34" charset="0"/>
              </a:rPr>
              <a:t> resulted in hospitalization, costing the Commonwealth approximately </a:t>
            </a:r>
            <a:r>
              <a:rPr lang="en-US" sz="2000" b="1" dirty="0">
                <a:solidFill>
                  <a:schemeClr val="bg1"/>
                </a:solidFill>
                <a:latin typeface="Avenir Next LT Pro" panose="020B0504020202020204" pitchFamily="34" charset="0"/>
              </a:rPr>
              <a:t>$1.34 million </a:t>
            </a:r>
            <a:r>
              <a:rPr lang="en-US" sz="2000" dirty="0">
                <a:solidFill>
                  <a:schemeClr val="bg1"/>
                </a:solidFill>
                <a:latin typeface="Avenir Next LT Pro" panose="020B0504020202020204" pitchFamily="34" charset="0"/>
              </a:rPr>
              <a:t>in 2023-25.</a:t>
            </a:r>
          </a:p>
          <a:p>
            <a:endParaRPr lang="en-US" sz="2000" dirty="0">
              <a:solidFill>
                <a:schemeClr val="bg1"/>
              </a:solidFill>
              <a:latin typeface="Avenir Next LT Pro" panose="020B0504020202020204" pitchFamily="34" charset="0"/>
            </a:endParaRPr>
          </a:p>
          <a:p>
            <a:pPr marL="342900" indent="-342900">
              <a:buFont typeface="Arial" panose="020B0604020202020204" pitchFamily="34" charset="0"/>
              <a:buChar char="•"/>
            </a:pPr>
            <a:r>
              <a:rPr lang="en-US" sz="2000" b="1" dirty="0">
                <a:solidFill>
                  <a:schemeClr val="bg1"/>
                </a:solidFill>
                <a:latin typeface="Avenir Next LT Pro" panose="020B0504020202020204" pitchFamily="34" charset="0"/>
              </a:rPr>
              <a:t>44.62%</a:t>
            </a:r>
            <a:r>
              <a:rPr lang="en-US" sz="2000" dirty="0">
                <a:solidFill>
                  <a:schemeClr val="bg1"/>
                </a:solidFill>
                <a:latin typeface="Avenir Next LT Pro" panose="020B0504020202020204" pitchFamily="34" charset="0"/>
              </a:rPr>
              <a:t> of preventable events resulted in ED visits, costing approximately </a:t>
            </a:r>
            <a:r>
              <a:rPr lang="en-US" sz="2000" b="1" dirty="0">
                <a:solidFill>
                  <a:schemeClr val="bg1"/>
                </a:solidFill>
                <a:latin typeface="Avenir Next LT Pro" panose="020B0504020202020204" pitchFamily="34" charset="0"/>
              </a:rPr>
              <a:t>$107k </a:t>
            </a:r>
            <a:r>
              <a:rPr lang="en-US" sz="2000" dirty="0">
                <a:solidFill>
                  <a:schemeClr val="bg1"/>
                </a:solidFill>
                <a:latin typeface="Avenir Next LT Pro" panose="020B0504020202020204" pitchFamily="34" charset="0"/>
              </a:rPr>
              <a:t>in 2023-25.</a:t>
            </a:r>
            <a:endParaRPr lang="en-US" sz="2000" b="1"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2984936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F3D451-CFEA-3A8C-6BCC-E58F02D5A122}"/>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77495C9-DAF7-E672-DB6B-A582F588316D}"/>
              </a:ext>
              <a:ext uri="{C183D7F6-B498-43B3-948B-1728B52AA6E4}">
                <adec:decorative xmlns:adec="http://schemas.microsoft.com/office/drawing/2017/decorative" val="1"/>
              </a:ext>
            </a:extLst>
          </p:cNvPr>
          <p:cNvSpPr/>
          <p:nvPr/>
        </p:nvSpPr>
        <p:spPr>
          <a:xfrm>
            <a:off x="297456" y="958467"/>
            <a:ext cx="3452892" cy="5255045"/>
          </a:xfrm>
          <a:prstGeom prst="roundRect">
            <a:avLst/>
          </a:prstGeom>
          <a:solidFill>
            <a:srgbClr val="14558F"/>
          </a:solidFill>
          <a:ln w="38100">
            <a:solidFill>
              <a:srgbClr val="14558F"/>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000" dirty="0">
                <a:solidFill>
                  <a:schemeClr val="bg1"/>
                </a:solidFill>
                <a:latin typeface="Avenir Next LT Pro" panose="020B0504020202020204" pitchFamily="34" charset="0"/>
              </a:rPr>
              <a:t>Events were grouped based on the nature of occurrence into </a:t>
            </a:r>
            <a:r>
              <a:rPr lang="en-US" sz="2000" b="1" dirty="0">
                <a:solidFill>
                  <a:schemeClr val="bg1"/>
                </a:solidFill>
                <a:latin typeface="Avenir Next LT Pro" panose="020B0504020202020204" pitchFamily="34" charset="0"/>
              </a:rPr>
              <a:t>5 categories: </a:t>
            </a:r>
            <a:r>
              <a:rPr lang="en-US" sz="2000" dirty="0">
                <a:solidFill>
                  <a:schemeClr val="bg1"/>
                </a:solidFill>
                <a:latin typeface="Avenir Next LT Pro" panose="020B0504020202020204" pitchFamily="34" charset="0"/>
              </a:rPr>
              <a:t>Medication Omission, Wrong Individual, Wrong Dose, Wrong Time of Administration, and Wrong Medication.</a:t>
            </a:r>
          </a:p>
          <a:p>
            <a:pPr marL="285750" indent="-285750">
              <a:buFont typeface="Wingdings"/>
              <a:buChar char="§"/>
            </a:pPr>
            <a:endParaRPr lang="en-US" sz="2000" dirty="0">
              <a:solidFill>
                <a:schemeClr val="bg1"/>
              </a:solidFill>
              <a:latin typeface="Avenir Next LT Pro" panose="020B0504020202020204" pitchFamily="34" charset="0"/>
            </a:endParaRPr>
          </a:p>
          <a:p>
            <a:pPr marL="285750" indent="-285750">
              <a:buFont typeface="Arial" panose="020B0604020202020204" pitchFamily="34" charset="0"/>
              <a:buChar char="•"/>
            </a:pPr>
            <a:r>
              <a:rPr lang="en-US" sz="2000" dirty="0">
                <a:solidFill>
                  <a:schemeClr val="bg1"/>
                </a:solidFill>
                <a:latin typeface="Avenir Next LT Pro" panose="020B0504020202020204" pitchFamily="34" charset="0"/>
              </a:rPr>
              <a:t>Medication Omission, with </a:t>
            </a:r>
            <a:r>
              <a:rPr lang="en-US" sz="2000" b="1" dirty="0">
                <a:solidFill>
                  <a:schemeClr val="bg1"/>
                </a:solidFill>
                <a:latin typeface="Avenir Next LT Pro" panose="020B0504020202020204" pitchFamily="34" charset="0"/>
              </a:rPr>
              <a:t>46% </a:t>
            </a:r>
            <a:r>
              <a:rPr lang="en-US" sz="2000" dirty="0">
                <a:solidFill>
                  <a:schemeClr val="bg1"/>
                </a:solidFill>
                <a:latin typeface="Avenir Next LT Pro" panose="020B0504020202020204" pitchFamily="34" charset="0"/>
              </a:rPr>
              <a:t>of events, is the most frequent occurrence.</a:t>
            </a:r>
          </a:p>
        </p:txBody>
      </p:sp>
      <mc:AlternateContent xmlns:mc="http://schemas.openxmlformats.org/markup-compatibility/2006">
        <mc:Choice xmlns:cx1="http://schemas.microsoft.com/office/drawing/2015/9/8/chartex" Requires="cx1">
          <p:graphicFrame>
            <p:nvGraphicFramePr>
              <p:cNvPr id="8" name="Chart 7">
                <a:extLst>
                  <a:ext uri="{FF2B5EF4-FFF2-40B4-BE49-F238E27FC236}">
                    <a16:creationId xmlns:a16="http://schemas.microsoft.com/office/drawing/2014/main" id="{70092061-9F81-669C-78A8-B50FD6ED35A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94112401"/>
                  </p:ext>
                </p:extLst>
              </p:nvPr>
            </p:nvGraphicFramePr>
            <p:xfrm>
              <a:off x="3931920" y="627961"/>
              <a:ext cx="8138160" cy="5585552"/>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8" name="Chart 7">
                <a:extLst>
                  <a:ext uri="{FF2B5EF4-FFF2-40B4-BE49-F238E27FC236}">
                    <a16:creationId xmlns:a16="http://schemas.microsoft.com/office/drawing/2014/main" id="{70092061-9F81-669C-78A8-B50FD6ED35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3931920" y="627961"/>
                <a:ext cx="8138160" cy="5585552"/>
              </a:xfrm>
              <a:prstGeom prst="rect">
                <a:avLst/>
              </a:prstGeom>
            </p:spPr>
          </p:pic>
        </mc:Fallback>
      </mc:AlternateContent>
      <p:sp>
        <p:nvSpPr>
          <p:cNvPr id="2" name="Title 1">
            <a:extLst>
              <a:ext uri="{FF2B5EF4-FFF2-40B4-BE49-F238E27FC236}">
                <a16:creationId xmlns:a16="http://schemas.microsoft.com/office/drawing/2014/main" id="{E36DA793-7812-CA44-48AD-66E4248489A2}"/>
              </a:ext>
              <a:ext uri="{C183D7F6-B498-43B3-948B-1728B52AA6E4}">
                <adec:decorative xmlns:adec="http://schemas.microsoft.com/office/drawing/2017/decorative" val="1"/>
              </a:ext>
            </a:extLst>
          </p:cNvPr>
          <p:cNvSpPr>
            <a:spLocks noGrp="1"/>
          </p:cNvSpPr>
          <p:nvPr>
            <p:ph type="title"/>
          </p:nvPr>
        </p:nvSpPr>
        <p:spPr>
          <a:xfrm>
            <a:off x="3345872" y="331290"/>
            <a:ext cx="6186055" cy="593342"/>
          </a:xfrm>
        </p:spPr>
        <p:txBody>
          <a:bodyPr/>
          <a:lstStyle/>
          <a:p>
            <a:pPr>
              <a:defRPr sz="2400" b="1" i="0" baseline="0">
                <a:latin typeface="Avenir Next LT Pro" panose="020B0504020202020204" pitchFamily="34" charset="0"/>
                <a:ea typeface="Avenir Next LT Pro" panose="020B0504020202020204" pitchFamily="34" charset="0"/>
                <a:cs typeface="Avenir Next LT Pro" panose="020B0504020202020204" pitchFamily="34" charset="0"/>
              </a:defRPr>
            </a:pPr>
            <a:r>
              <a:rPr lang="en-US" b="1" dirty="0">
                <a:solidFill>
                  <a:srgbClr val="14558F"/>
                </a:solidFill>
                <a:latin typeface="Avenir Next LT Pro" panose="020B0504020202020204" pitchFamily="34" charset="0"/>
              </a:rPr>
              <a:t>Overview of Occurrence by Category</a:t>
            </a:r>
          </a:p>
        </p:txBody>
      </p:sp>
    </p:spTree>
    <p:extLst>
      <p:ext uri="{BB962C8B-B14F-4D97-AF65-F5344CB8AC3E}">
        <p14:creationId xmlns:p14="http://schemas.microsoft.com/office/powerpoint/2010/main" val="3897679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85385-20D7-83F9-8CAF-4F53978CBB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E23EF5-D674-512E-83B6-E49300B85898}"/>
              </a:ext>
            </a:extLst>
          </p:cNvPr>
          <p:cNvSpPr>
            <a:spLocks noGrp="1"/>
          </p:cNvSpPr>
          <p:nvPr>
            <p:ph type="title"/>
          </p:nvPr>
        </p:nvSpPr>
        <p:spPr/>
        <p:txBody>
          <a:bodyPr/>
          <a:lstStyle/>
          <a:p>
            <a:r>
              <a:rPr lang="en-US" dirty="0">
                <a:latin typeface="Avenir Next LT Pro" panose="020B0504020202020204" pitchFamily="34" charset="0"/>
              </a:rPr>
              <a:t>Types of Omission</a:t>
            </a:r>
          </a:p>
        </p:txBody>
      </p:sp>
      <p:graphicFrame>
        <p:nvGraphicFramePr>
          <p:cNvPr id="6" name="Content Placeholder 5">
            <a:extLst>
              <a:ext uri="{FF2B5EF4-FFF2-40B4-BE49-F238E27FC236}">
                <a16:creationId xmlns:a16="http://schemas.microsoft.com/office/drawing/2014/main" id="{B7BAF328-189C-D79B-31F9-B056574BAFF2}"/>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037554951"/>
              </p:ext>
            </p:extLst>
          </p:nvPr>
        </p:nvGraphicFramePr>
        <p:xfrm>
          <a:off x="609600" y="1926712"/>
          <a:ext cx="10972800" cy="4703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5" name="Group 14">
            <a:extLst>
              <a:ext uri="{FF2B5EF4-FFF2-40B4-BE49-F238E27FC236}">
                <a16:creationId xmlns:a16="http://schemas.microsoft.com/office/drawing/2014/main" id="{C3244D33-011A-A763-CF11-281EE67F5210}"/>
              </a:ext>
              <a:ext uri="{C183D7F6-B498-43B3-948B-1728B52AA6E4}">
                <adec:decorative xmlns:adec="http://schemas.microsoft.com/office/drawing/2017/decorative" val="1"/>
              </a:ext>
            </a:extLst>
          </p:cNvPr>
          <p:cNvGrpSpPr/>
          <p:nvPr/>
        </p:nvGrpSpPr>
        <p:grpSpPr>
          <a:xfrm>
            <a:off x="1713032" y="2485983"/>
            <a:ext cx="8765936" cy="2114319"/>
            <a:chOff x="1726170" y="2016752"/>
            <a:chExt cx="8765936" cy="2114319"/>
          </a:xfrm>
        </p:grpSpPr>
        <p:sp>
          <p:nvSpPr>
            <p:cNvPr id="3" name="Oval 2">
              <a:extLst>
                <a:ext uri="{FF2B5EF4-FFF2-40B4-BE49-F238E27FC236}">
                  <a16:creationId xmlns:a16="http://schemas.microsoft.com/office/drawing/2014/main" id="{52FAA018-FAF5-9CBD-B6A0-129A0A005E1B}"/>
                </a:ext>
              </a:extLst>
            </p:cNvPr>
            <p:cNvSpPr/>
            <p:nvPr/>
          </p:nvSpPr>
          <p:spPr>
            <a:xfrm>
              <a:off x="1726170" y="2016752"/>
              <a:ext cx="333638" cy="339994"/>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a:solidFill>
                    <a:srgbClr val="082D6A"/>
                  </a:solidFill>
                  <a:latin typeface="Avenir Next LT Pro" panose="020B0504020202020204" pitchFamily="34" charset="0"/>
                </a:rPr>
                <a:t>1</a:t>
              </a:r>
            </a:p>
          </p:txBody>
        </p:sp>
        <p:sp>
          <p:nvSpPr>
            <p:cNvPr id="4" name="Oval 3">
              <a:extLst>
                <a:ext uri="{FF2B5EF4-FFF2-40B4-BE49-F238E27FC236}">
                  <a16:creationId xmlns:a16="http://schemas.microsoft.com/office/drawing/2014/main" id="{B2D7C59F-AE34-E8C5-7795-48C8EA4E0F6D}"/>
                </a:ext>
              </a:extLst>
            </p:cNvPr>
            <p:cNvSpPr/>
            <p:nvPr/>
          </p:nvSpPr>
          <p:spPr>
            <a:xfrm>
              <a:off x="4536936" y="2022418"/>
              <a:ext cx="333638" cy="339994"/>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a:solidFill>
                    <a:srgbClr val="082D6A"/>
                  </a:solidFill>
                  <a:latin typeface="Avenir Next LT Pro" panose="020B0504020202020204" pitchFamily="34" charset="0"/>
                </a:rPr>
                <a:t>2</a:t>
              </a:r>
            </a:p>
          </p:txBody>
        </p:sp>
        <p:sp>
          <p:nvSpPr>
            <p:cNvPr id="5" name="Oval 4">
              <a:extLst>
                <a:ext uri="{FF2B5EF4-FFF2-40B4-BE49-F238E27FC236}">
                  <a16:creationId xmlns:a16="http://schemas.microsoft.com/office/drawing/2014/main" id="{F6607B90-1F14-63C3-C0AD-EB327E006509}"/>
                </a:ext>
              </a:extLst>
            </p:cNvPr>
            <p:cNvSpPr/>
            <p:nvPr/>
          </p:nvSpPr>
          <p:spPr>
            <a:xfrm>
              <a:off x="7347702" y="2022418"/>
              <a:ext cx="333638" cy="339994"/>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a:solidFill>
                    <a:srgbClr val="082D6A"/>
                  </a:solidFill>
                  <a:latin typeface="Avenir Next LT Pro" panose="020B0504020202020204" pitchFamily="34" charset="0"/>
                </a:rPr>
                <a:t>3</a:t>
              </a:r>
            </a:p>
          </p:txBody>
        </p:sp>
        <p:sp>
          <p:nvSpPr>
            <p:cNvPr id="7" name="Oval 6">
              <a:extLst>
                <a:ext uri="{FF2B5EF4-FFF2-40B4-BE49-F238E27FC236}">
                  <a16:creationId xmlns:a16="http://schemas.microsoft.com/office/drawing/2014/main" id="{1D94998C-3214-2A7E-A8DB-C259FD97925F}"/>
                </a:ext>
              </a:extLst>
            </p:cNvPr>
            <p:cNvSpPr/>
            <p:nvPr/>
          </p:nvSpPr>
          <p:spPr>
            <a:xfrm>
              <a:off x="10158468" y="2022418"/>
              <a:ext cx="333638" cy="339994"/>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a:solidFill>
                    <a:srgbClr val="082D6A"/>
                  </a:solidFill>
                  <a:latin typeface="Avenir Next LT Pro" panose="020B0504020202020204" pitchFamily="34" charset="0"/>
                </a:rPr>
                <a:t>4</a:t>
              </a:r>
            </a:p>
          </p:txBody>
        </p:sp>
        <p:sp>
          <p:nvSpPr>
            <p:cNvPr id="8" name="Oval 7">
              <a:extLst>
                <a:ext uri="{FF2B5EF4-FFF2-40B4-BE49-F238E27FC236}">
                  <a16:creationId xmlns:a16="http://schemas.microsoft.com/office/drawing/2014/main" id="{AEBF97B9-34B6-DD36-F1A0-A5DE59540569}"/>
                </a:ext>
              </a:extLst>
            </p:cNvPr>
            <p:cNvSpPr/>
            <p:nvPr/>
          </p:nvSpPr>
          <p:spPr>
            <a:xfrm>
              <a:off x="7347702" y="3786904"/>
              <a:ext cx="333638" cy="339994"/>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a:solidFill>
                    <a:srgbClr val="082D6A"/>
                  </a:solidFill>
                  <a:latin typeface="Avenir Next LT Pro" panose="020B0504020202020204" pitchFamily="34" charset="0"/>
                </a:rPr>
                <a:t>7</a:t>
              </a:r>
            </a:p>
          </p:txBody>
        </p:sp>
        <p:sp>
          <p:nvSpPr>
            <p:cNvPr id="9" name="Oval 8">
              <a:extLst>
                <a:ext uri="{FF2B5EF4-FFF2-40B4-BE49-F238E27FC236}">
                  <a16:creationId xmlns:a16="http://schemas.microsoft.com/office/drawing/2014/main" id="{78CE091C-B22D-1274-FDA9-0533294D950F}"/>
                </a:ext>
              </a:extLst>
            </p:cNvPr>
            <p:cNvSpPr/>
            <p:nvPr/>
          </p:nvSpPr>
          <p:spPr>
            <a:xfrm>
              <a:off x="4536936" y="3791077"/>
              <a:ext cx="333638" cy="339994"/>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a:solidFill>
                    <a:srgbClr val="082D6A"/>
                  </a:solidFill>
                  <a:latin typeface="Avenir Next LT Pro" panose="020B0504020202020204" pitchFamily="34" charset="0"/>
                </a:rPr>
                <a:t>6</a:t>
              </a:r>
            </a:p>
          </p:txBody>
        </p:sp>
        <p:sp>
          <p:nvSpPr>
            <p:cNvPr id="10" name="Oval 9">
              <a:extLst>
                <a:ext uri="{FF2B5EF4-FFF2-40B4-BE49-F238E27FC236}">
                  <a16:creationId xmlns:a16="http://schemas.microsoft.com/office/drawing/2014/main" id="{1209DBE3-C1AA-A1AA-BF18-160C72DC534D}"/>
                </a:ext>
              </a:extLst>
            </p:cNvPr>
            <p:cNvSpPr/>
            <p:nvPr/>
          </p:nvSpPr>
          <p:spPr>
            <a:xfrm>
              <a:off x="1726170" y="3785299"/>
              <a:ext cx="333638" cy="339994"/>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a:solidFill>
                    <a:srgbClr val="082D6A"/>
                  </a:solidFill>
                  <a:latin typeface="Avenir Next LT Pro" panose="020B0504020202020204" pitchFamily="34" charset="0"/>
                </a:rPr>
                <a:t>5</a:t>
              </a:r>
            </a:p>
          </p:txBody>
        </p:sp>
        <p:sp>
          <p:nvSpPr>
            <p:cNvPr id="14" name="Oval 13">
              <a:extLst>
                <a:ext uri="{FF2B5EF4-FFF2-40B4-BE49-F238E27FC236}">
                  <a16:creationId xmlns:a16="http://schemas.microsoft.com/office/drawing/2014/main" id="{F86B515E-A4A0-B498-5061-3A232642DE8F}"/>
                </a:ext>
              </a:extLst>
            </p:cNvPr>
            <p:cNvSpPr/>
            <p:nvPr/>
          </p:nvSpPr>
          <p:spPr>
            <a:xfrm>
              <a:off x="10158468" y="3785299"/>
              <a:ext cx="333638" cy="339994"/>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a:solidFill>
                    <a:srgbClr val="082D6A"/>
                  </a:solidFill>
                  <a:latin typeface="Avenir Next LT Pro" panose="020B0504020202020204" pitchFamily="34" charset="0"/>
                </a:rPr>
                <a:t>8</a:t>
              </a:r>
            </a:p>
          </p:txBody>
        </p:sp>
      </p:grpSp>
      <p:sp>
        <p:nvSpPr>
          <p:cNvPr id="16" name="TextBox 15">
            <a:extLst>
              <a:ext uri="{FF2B5EF4-FFF2-40B4-BE49-F238E27FC236}">
                <a16:creationId xmlns:a16="http://schemas.microsoft.com/office/drawing/2014/main" id="{BF684488-DC77-36BE-2D04-4E7A021F1574}"/>
              </a:ext>
            </a:extLst>
          </p:cNvPr>
          <p:cNvSpPr txBox="1"/>
          <p:nvPr/>
        </p:nvSpPr>
        <p:spPr>
          <a:xfrm>
            <a:off x="468127" y="1490449"/>
            <a:ext cx="11222189" cy="646331"/>
          </a:xfrm>
          <a:prstGeom prst="rect">
            <a:avLst/>
          </a:prstGeom>
          <a:noFill/>
        </p:spPr>
        <p:txBody>
          <a:bodyPr wrap="square" rtlCol="0">
            <a:spAutoFit/>
          </a:bodyPr>
          <a:lstStyle/>
          <a:p>
            <a:pPr algn="ctr"/>
            <a:r>
              <a:rPr lang="en-US">
                <a:latin typeface="Avenir Next LT Pro" panose="020B0504020202020204" pitchFamily="34" charset="0"/>
              </a:rPr>
              <a:t>Omission is the most frequently occurring hotline event. The category can be further broken down into </a:t>
            </a:r>
          </a:p>
          <a:p>
            <a:pPr algn="ctr"/>
            <a:r>
              <a:rPr lang="en-US" b="1">
                <a:latin typeface="Avenir Next LT Pro" panose="020B0504020202020204" pitchFamily="34" charset="0"/>
              </a:rPr>
              <a:t>8 distinct reasons for omission</a:t>
            </a:r>
            <a:r>
              <a:rPr lang="en-US">
                <a:latin typeface="Avenir Next LT Pro" panose="020B0504020202020204" pitchFamily="34" charset="0"/>
              </a:rPr>
              <a:t>, highlighting more specific areas for further training or improvement: </a:t>
            </a:r>
          </a:p>
        </p:txBody>
      </p:sp>
    </p:spTree>
    <p:extLst>
      <p:ext uri="{BB962C8B-B14F-4D97-AF65-F5344CB8AC3E}">
        <p14:creationId xmlns:p14="http://schemas.microsoft.com/office/powerpoint/2010/main" val="3415942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1">
            <a:extLst>
              <a:ext uri="{FF2B5EF4-FFF2-40B4-BE49-F238E27FC236}">
                <a16:creationId xmlns:a16="http://schemas.microsoft.com/office/drawing/2014/main" id="{5DD18AFF-7FB5-7A70-57F1-C6DD70EE3A3B}"/>
              </a:ext>
              <a:ext uri="{C183D7F6-B498-43B3-948B-1728B52AA6E4}">
                <adec:decorative xmlns:adec="http://schemas.microsoft.com/office/drawing/2017/decorative" val="0"/>
              </a:ext>
            </a:extLst>
          </p:cNvPr>
          <p:cNvSpPr>
            <a:spLocks noGrp="1"/>
          </p:cNvSpPr>
          <p:nvPr>
            <p:ph type="title"/>
          </p:nvPr>
        </p:nvSpPr>
        <p:spPr>
          <a:xfrm>
            <a:off x="522602" y="542146"/>
            <a:ext cx="10372725" cy="547688"/>
          </a:xfrm>
        </p:spPr>
        <p:txBody>
          <a:bodyPr>
            <a:normAutofit fontScale="90000"/>
          </a:bodyPr>
          <a:lstStyle/>
          <a:p>
            <a:r>
              <a:rPr lang="en-US" sz="4000" b="1" dirty="0">
                <a:solidFill>
                  <a:srgbClr val="14558F"/>
                </a:solidFill>
                <a:latin typeface="Avenir Next LT Pro" panose="020B0504020202020204" pitchFamily="34" charset="0"/>
                <a:ea typeface="+mj-lt"/>
                <a:cs typeface="Arial"/>
              </a:rPr>
              <a:t>Agenda, April 2</a:t>
            </a:r>
            <a:r>
              <a:rPr lang="en-US" sz="4000" b="1" baseline="30000" dirty="0">
                <a:solidFill>
                  <a:srgbClr val="14558F"/>
                </a:solidFill>
                <a:latin typeface="Avenir Next LT Pro" panose="020B0504020202020204" pitchFamily="34" charset="0"/>
                <a:ea typeface="+mj-lt"/>
                <a:cs typeface="Arial"/>
              </a:rPr>
              <a:t>nd</a:t>
            </a:r>
            <a:r>
              <a:rPr lang="en-US" sz="4000" b="1" dirty="0">
                <a:solidFill>
                  <a:srgbClr val="14558F"/>
                </a:solidFill>
                <a:latin typeface="Avenir Next LT Pro" panose="020B0504020202020204" pitchFamily="34" charset="0"/>
                <a:ea typeface="+mj-lt"/>
                <a:cs typeface="Arial"/>
              </a:rPr>
              <a:t>, 2026.</a:t>
            </a:r>
          </a:p>
        </p:txBody>
      </p:sp>
      <p:graphicFrame>
        <p:nvGraphicFramePr>
          <p:cNvPr id="3" name="TextBox 2" descr="Agenda items 1 through 6">
            <a:extLst>
              <a:ext uri="{FF2B5EF4-FFF2-40B4-BE49-F238E27FC236}">
                <a16:creationId xmlns:a16="http://schemas.microsoft.com/office/drawing/2014/main" id="{4A2E5290-BDCD-F101-49C9-8C9BDED1D30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49537145"/>
              </p:ext>
            </p:extLst>
          </p:nvPr>
        </p:nvGraphicFramePr>
        <p:xfrm>
          <a:off x="1154097" y="1376040"/>
          <a:ext cx="8788893" cy="49398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1666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5A309AB-7845-12EB-AA45-E8759BF7A4E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8B907C9-9E07-3D06-1ACF-D8B2596FC8D8}"/>
              </a:ext>
              <a:ext uri="{C183D7F6-B498-43B3-948B-1728B52AA6E4}">
                <adec:decorative xmlns:adec="http://schemas.microsoft.com/office/drawing/2017/decorative" val="0"/>
              </a:ext>
            </a:extLst>
          </p:cNvPr>
          <p:cNvSpPr>
            <a:spLocks noGrp="1"/>
          </p:cNvSpPr>
          <p:nvPr>
            <p:ph type="title"/>
          </p:nvPr>
        </p:nvSpPr>
        <p:spPr>
          <a:xfrm>
            <a:off x="733269" y="104931"/>
            <a:ext cx="6462010" cy="1046111"/>
          </a:xfrm>
        </p:spPr>
        <p:txBody>
          <a:bodyPr/>
          <a:lstStyle/>
          <a:p>
            <a:pPr>
              <a:defRPr sz="1862" b="0" i="0" u="none" strike="noStrike" kern="1200" spc="0" baseline="0">
                <a:solidFill>
                  <a:prstClr val="black">
                    <a:lumMod val="65000"/>
                    <a:lumOff val="35000"/>
                  </a:prstClr>
                </a:solidFill>
                <a:latin typeface="+mn-lt"/>
                <a:ea typeface="+mn-ea"/>
                <a:cs typeface="+mn-cs"/>
              </a:defRPr>
            </a:pPr>
            <a:r>
              <a:rPr lang="en-US" dirty="0">
                <a:solidFill>
                  <a:prstClr val="black">
                    <a:lumMod val="65000"/>
                    <a:lumOff val="35000"/>
                  </a:prstClr>
                </a:solidFill>
              </a:rPr>
              <a:t>Preventability of Omission Occurrences in 2025 by Type</a:t>
            </a:r>
          </a:p>
        </p:txBody>
      </p:sp>
      <p:sp>
        <p:nvSpPr>
          <p:cNvPr id="6" name="Rectangle: Rounded Corners 5">
            <a:extLst>
              <a:ext uri="{FF2B5EF4-FFF2-40B4-BE49-F238E27FC236}">
                <a16:creationId xmlns:a16="http://schemas.microsoft.com/office/drawing/2014/main" id="{95077FB9-E36A-6C01-CA41-EE32C162CF38}"/>
              </a:ext>
              <a:ext uri="{C183D7F6-B498-43B3-948B-1728B52AA6E4}">
                <adec:decorative xmlns:adec="http://schemas.microsoft.com/office/drawing/2017/decorative" val="0"/>
              </a:ext>
            </a:extLst>
          </p:cNvPr>
          <p:cNvSpPr/>
          <p:nvPr/>
        </p:nvSpPr>
        <p:spPr>
          <a:xfrm>
            <a:off x="8184280" y="705847"/>
            <a:ext cx="3855307" cy="5479065"/>
          </a:xfrm>
          <a:prstGeom prst="roundRect">
            <a:avLst/>
          </a:prstGeom>
          <a:solidFill>
            <a:srgbClr val="14558F"/>
          </a:solidFill>
          <a:ln w="38100">
            <a:solidFill>
              <a:srgbClr val="14558F"/>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buFont typeface="Arial" panose="020B0604020202020204" pitchFamily="34" charset="0"/>
              <a:buChar char="•"/>
            </a:pPr>
            <a:r>
              <a:rPr lang="en-US" sz="2000">
                <a:solidFill>
                  <a:schemeClr val="bg1"/>
                </a:solidFill>
                <a:latin typeface="Avenir Next LT Pro" panose="020B0504020202020204" pitchFamily="34" charset="0"/>
              </a:rPr>
              <a:t>Out of 222 hotlines reported in 2025, </a:t>
            </a:r>
            <a:r>
              <a:rPr lang="en-US" sz="2000" b="1">
                <a:solidFill>
                  <a:schemeClr val="bg1"/>
                </a:solidFill>
                <a:latin typeface="Avenir Next LT Pro" panose="020B0504020202020204" pitchFamily="34" charset="0"/>
              </a:rPr>
              <a:t>114 were omission occurrences. </a:t>
            </a:r>
          </a:p>
          <a:p>
            <a:pPr marL="342900" indent="-342900">
              <a:buFont typeface="Arial" panose="020B0604020202020204" pitchFamily="34" charset="0"/>
              <a:buChar char="•"/>
            </a:pPr>
            <a:endParaRPr lang="en-US" sz="2000" b="1">
              <a:solidFill>
                <a:schemeClr val="bg1"/>
              </a:solidFill>
              <a:latin typeface="Avenir Next LT Pro" panose="020B0504020202020204" pitchFamily="34" charset="0"/>
            </a:endParaRPr>
          </a:p>
          <a:p>
            <a:pPr marL="342900" indent="-342900">
              <a:buFont typeface="Arial" panose="020B0604020202020204" pitchFamily="34" charset="0"/>
              <a:buChar char="•"/>
            </a:pPr>
            <a:r>
              <a:rPr lang="en-US" sz="2000">
                <a:solidFill>
                  <a:schemeClr val="bg1"/>
                </a:solidFill>
                <a:latin typeface="Avenir Next LT Pro" panose="020B0504020202020204" pitchFamily="34" charset="0"/>
              </a:rPr>
              <a:t>The</a:t>
            </a:r>
            <a:r>
              <a:rPr lang="en-US" sz="2000" b="1">
                <a:solidFill>
                  <a:schemeClr val="bg1"/>
                </a:solidFill>
                <a:latin typeface="Avenir Next LT Pro" panose="020B0504020202020204" pitchFamily="34" charset="0"/>
              </a:rPr>
              <a:t> </a:t>
            </a:r>
            <a:r>
              <a:rPr lang="en-US" sz="2000">
                <a:solidFill>
                  <a:schemeClr val="bg1"/>
                </a:solidFill>
                <a:latin typeface="Avenir Next LT Pro" panose="020B0504020202020204" pitchFamily="34" charset="0"/>
              </a:rPr>
              <a:t>most frequent type of omission in 2025 was </a:t>
            </a:r>
            <a:r>
              <a:rPr lang="en-US" sz="2000" b="1">
                <a:solidFill>
                  <a:schemeClr val="bg1"/>
                </a:solidFill>
                <a:latin typeface="Avenir Next LT Pro" panose="020B0504020202020204" pitchFamily="34" charset="0"/>
              </a:rPr>
              <a:t>MAP staff error. </a:t>
            </a:r>
          </a:p>
          <a:p>
            <a:pPr marL="800100" lvl="1" indent="-342900">
              <a:buFont typeface="Arial" panose="020B0604020202020204" pitchFamily="34" charset="0"/>
              <a:buChar char="•"/>
            </a:pPr>
            <a:r>
              <a:rPr lang="en-US" sz="2000" b="1">
                <a:solidFill>
                  <a:schemeClr val="bg1"/>
                </a:solidFill>
                <a:latin typeface="Avenir Next LT Pro" panose="020B0504020202020204" pitchFamily="34" charset="0"/>
              </a:rPr>
              <a:t>54.29% </a:t>
            </a:r>
            <a:r>
              <a:rPr lang="en-US" sz="2000">
                <a:solidFill>
                  <a:schemeClr val="bg1"/>
                </a:solidFill>
                <a:latin typeface="Avenir Next LT Pro" panose="020B0504020202020204" pitchFamily="34" charset="0"/>
              </a:rPr>
              <a:t>of MAP staff errors were preventable with </a:t>
            </a:r>
            <a:r>
              <a:rPr lang="en-US" sz="2000" err="1">
                <a:solidFill>
                  <a:schemeClr val="bg1"/>
                </a:solidFill>
                <a:latin typeface="Avenir Next LT Pro" panose="020B0504020202020204" pitchFamily="34" charset="0"/>
              </a:rPr>
              <a:t>eMAR</a:t>
            </a:r>
            <a:r>
              <a:rPr lang="en-US" sz="2000">
                <a:solidFill>
                  <a:schemeClr val="bg1"/>
                </a:solidFill>
                <a:latin typeface="Avenir Next LT Pro" panose="020B0504020202020204" pitchFamily="34" charset="0"/>
              </a:rPr>
              <a:t>.</a:t>
            </a:r>
          </a:p>
          <a:p>
            <a:pPr marL="342900" indent="-342900">
              <a:buFont typeface="Arial" panose="020B0604020202020204" pitchFamily="34" charset="0"/>
              <a:buChar char="•"/>
            </a:pPr>
            <a:endParaRPr lang="en-US" sz="2000" b="1">
              <a:solidFill>
                <a:schemeClr val="bg1"/>
              </a:solidFill>
              <a:latin typeface="Avenir Next LT Pro" panose="020B0504020202020204" pitchFamily="34" charset="0"/>
            </a:endParaRPr>
          </a:p>
          <a:p>
            <a:pPr marL="342900" indent="-342900">
              <a:buFont typeface="Arial" panose="020B0604020202020204" pitchFamily="34" charset="0"/>
              <a:buChar char="•"/>
            </a:pPr>
            <a:r>
              <a:rPr lang="en-US" sz="2000">
                <a:solidFill>
                  <a:schemeClr val="bg1"/>
                </a:solidFill>
                <a:latin typeface="Avenir Next LT Pro" panose="020B0504020202020204" pitchFamily="34" charset="0"/>
              </a:rPr>
              <a:t>In total, </a:t>
            </a:r>
            <a:r>
              <a:rPr lang="en-US" sz="2000" b="1">
                <a:solidFill>
                  <a:schemeClr val="bg1"/>
                </a:solidFill>
                <a:latin typeface="Avenir Next LT Pro" panose="020B0504020202020204" pitchFamily="34" charset="0"/>
              </a:rPr>
              <a:t>61.11%  </a:t>
            </a:r>
            <a:r>
              <a:rPr lang="en-US" sz="2000">
                <a:solidFill>
                  <a:schemeClr val="bg1"/>
                </a:solidFill>
                <a:latin typeface="Avenir Next LT Pro" panose="020B0504020202020204" pitchFamily="34" charset="0"/>
              </a:rPr>
              <a:t>of omissions were preventable with </a:t>
            </a:r>
            <a:r>
              <a:rPr lang="en-US" sz="2000" err="1">
                <a:solidFill>
                  <a:schemeClr val="bg1"/>
                </a:solidFill>
                <a:latin typeface="Avenir Next LT Pro" panose="020B0504020202020204" pitchFamily="34" charset="0"/>
              </a:rPr>
              <a:t>eMAR</a:t>
            </a:r>
            <a:r>
              <a:rPr lang="en-US" sz="2000">
                <a:solidFill>
                  <a:schemeClr val="bg1"/>
                </a:solidFill>
                <a:latin typeface="Avenir Next LT Pro" panose="020B0504020202020204" pitchFamily="34" charset="0"/>
              </a:rPr>
              <a:t>.</a:t>
            </a:r>
          </a:p>
          <a:p>
            <a:pPr marL="342900" indent="-342900">
              <a:buFont typeface="Arial" panose="020B0604020202020204" pitchFamily="34" charset="0"/>
              <a:buChar char="•"/>
            </a:pPr>
            <a:endParaRPr lang="en-US" sz="2000" b="1">
              <a:solidFill>
                <a:schemeClr val="bg1"/>
              </a:solidFill>
              <a:latin typeface="Avenir Next LT Pro" panose="020B0504020202020204" pitchFamily="34" charset="0"/>
            </a:endParaRPr>
          </a:p>
        </p:txBody>
      </p:sp>
      <p:graphicFrame>
        <p:nvGraphicFramePr>
          <p:cNvPr id="2" name="Chart 1">
            <a:extLst>
              <a:ext uri="{FF2B5EF4-FFF2-40B4-BE49-F238E27FC236}">
                <a16:creationId xmlns:a16="http://schemas.microsoft.com/office/drawing/2014/main" id="{1F9CB791-1311-CB38-2307-C1E7F012DEE3}"/>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085834525"/>
              </p:ext>
            </p:extLst>
          </p:nvPr>
        </p:nvGraphicFramePr>
        <p:xfrm>
          <a:off x="152413" y="705846"/>
          <a:ext cx="7930883" cy="58869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9524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872F03-DDC9-3198-5E9F-CC93393E63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75DEB4-6A1A-1D25-F137-1EE63EE284C6}"/>
              </a:ext>
            </a:extLst>
          </p:cNvPr>
          <p:cNvSpPr>
            <a:spLocks noGrp="1"/>
          </p:cNvSpPr>
          <p:nvPr>
            <p:ph type="title"/>
          </p:nvPr>
        </p:nvSpPr>
        <p:spPr>
          <a:xfrm>
            <a:off x="838200" y="365125"/>
            <a:ext cx="5257800" cy="414363"/>
          </a:xfrm>
        </p:spPr>
        <p:txBody>
          <a:bodyPr/>
          <a:lstStyle/>
          <a:p>
            <a:pPr>
              <a:defRPr sz="1600" b="1" i="0" u="none" strike="noStrike" kern="1200" spc="0" baseline="0">
                <a:solidFill>
                  <a:srgbClr val="14558F"/>
                </a:solidFill>
                <a:latin typeface="Avenir Next LT Pro" panose="020B0504020202020204" pitchFamily="34" charset="0"/>
                <a:ea typeface="+mn-ea"/>
                <a:cs typeface="+mn-cs"/>
              </a:defRPr>
            </a:pPr>
            <a:r>
              <a:rPr lang="en-US" b="1" dirty="0">
                <a:solidFill>
                  <a:srgbClr val="14558F"/>
                </a:solidFill>
                <a:latin typeface="Avenir Next LT Pro" panose="020B0504020202020204" pitchFamily="34" charset="0"/>
              </a:rPr>
              <a:t>Instances of Noteworthy Remediation Orders</a:t>
            </a:r>
          </a:p>
        </p:txBody>
      </p:sp>
      <p:graphicFrame>
        <p:nvGraphicFramePr>
          <p:cNvPr id="9" name="Diagram 8" descr="Definitions ">
            <a:extLst>
              <a:ext uri="{FF2B5EF4-FFF2-40B4-BE49-F238E27FC236}">
                <a16:creationId xmlns:a16="http://schemas.microsoft.com/office/drawing/2014/main" id="{A863B23A-05BE-92F6-5C57-55C9D436250C}"/>
              </a:ext>
            </a:extLst>
          </p:cNvPr>
          <p:cNvGraphicFramePr/>
          <p:nvPr>
            <p:extLst>
              <p:ext uri="{D42A27DB-BD31-4B8C-83A1-F6EECF244321}">
                <p14:modId xmlns:p14="http://schemas.microsoft.com/office/powerpoint/2010/main" val="2070987529"/>
              </p:ext>
            </p:extLst>
          </p:nvPr>
        </p:nvGraphicFramePr>
        <p:xfrm>
          <a:off x="7072604" y="591128"/>
          <a:ext cx="4961415" cy="66348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70C67C3B-897B-3F8A-C37F-541F914B03DC}"/>
              </a:ext>
              <a:ext uri="{C183D7F6-B498-43B3-948B-1728B52AA6E4}">
                <adec:decorative xmlns:adec="http://schemas.microsoft.com/office/drawing/2017/decorative" val="1"/>
              </a:ext>
            </a:extLst>
          </p:cNvPr>
          <p:cNvSpPr txBox="1"/>
          <p:nvPr/>
        </p:nvSpPr>
        <p:spPr>
          <a:xfrm>
            <a:off x="9144000" y="6629652"/>
            <a:ext cx="3048000" cy="246221"/>
          </a:xfrm>
          <a:prstGeom prst="rect">
            <a:avLst/>
          </a:prstGeom>
          <a:noFill/>
        </p:spPr>
        <p:txBody>
          <a:bodyPr wrap="square" rtlCol="0">
            <a:spAutoFit/>
          </a:bodyPr>
          <a:lstStyle/>
          <a:p>
            <a:r>
              <a:rPr lang="en-US" sz="1000"/>
              <a:t>Source: </a:t>
            </a:r>
            <a:r>
              <a:rPr lang="en-US" sz="1000">
                <a:hlinkClick r:id="rId8"/>
              </a:rPr>
              <a:t>Responsibilities in Action, September 2024</a:t>
            </a:r>
            <a:endParaRPr lang="en-US" sz="1000"/>
          </a:p>
        </p:txBody>
      </p:sp>
      <p:graphicFrame>
        <p:nvGraphicFramePr>
          <p:cNvPr id="4" name="Chart 3">
            <a:extLst>
              <a:ext uri="{FF2B5EF4-FFF2-40B4-BE49-F238E27FC236}">
                <a16:creationId xmlns:a16="http://schemas.microsoft.com/office/drawing/2014/main" id="{56286FB9-642F-57CA-38E9-D897BB58A358}"/>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883184144"/>
              </p:ext>
            </p:extLst>
          </p:nvPr>
        </p:nvGraphicFramePr>
        <p:xfrm>
          <a:off x="296900" y="779488"/>
          <a:ext cx="6617723" cy="585016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4041914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E2EBF-BFA2-D715-AB51-F2A22EB0559E}"/>
              </a:ext>
            </a:extLst>
          </p:cNvPr>
          <p:cNvSpPr>
            <a:spLocks noGrp="1"/>
          </p:cNvSpPr>
          <p:nvPr>
            <p:ph type="title"/>
          </p:nvPr>
        </p:nvSpPr>
        <p:spPr/>
        <p:txBody>
          <a:bodyPr/>
          <a:lstStyle/>
          <a:p>
            <a:r>
              <a:rPr lang="en-US" dirty="0">
                <a:latin typeface="Avenir Next LT Pro" panose="020B0504020202020204" pitchFamily="34" charset="0"/>
              </a:rPr>
              <a:t>Training Discussion Material</a:t>
            </a:r>
          </a:p>
        </p:txBody>
      </p:sp>
      <p:sp>
        <p:nvSpPr>
          <p:cNvPr id="4" name="TextBox 3">
            <a:extLst>
              <a:ext uri="{FF2B5EF4-FFF2-40B4-BE49-F238E27FC236}">
                <a16:creationId xmlns:a16="http://schemas.microsoft.com/office/drawing/2014/main" id="{041354D6-2DB8-0BB2-5CB5-E6A76B404F19}"/>
              </a:ext>
            </a:extLst>
          </p:cNvPr>
          <p:cNvSpPr txBox="1"/>
          <p:nvPr/>
        </p:nvSpPr>
        <p:spPr>
          <a:xfrm>
            <a:off x="215483" y="1121822"/>
            <a:ext cx="11761034" cy="369332"/>
          </a:xfrm>
          <a:prstGeom prst="rect">
            <a:avLst/>
          </a:prstGeom>
          <a:noFill/>
        </p:spPr>
        <p:txBody>
          <a:bodyPr wrap="square" rtlCol="0">
            <a:spAutoFit/>
          </a:bodyPr>
          <a:lstStyle/>
          <a:p>
            <a:r>
              <a:rPr lang="en-US" dirty="0">
                <a:latin typeface="Avenir Next LT Pro" panose="020B0504020202020204" pitchFamily="34" charset="0"/>
              </a:rPr>
              <a:t>Retraining following MAP staff errors should be </a:t>
            </a:r>
            <a:r>
              <a:rPr lang="en-US" b="1" dirty="0">
                <a:latin typeface="Avenir Next LT Pro" panose="020B0504020202020204" pitchFamily="34" charset="0"/>
              </a:rPr>
              <a:t>specific to the error which occurred</a:t>
            </a:r>
            <a:r>
              <a:rPr lang="en-US" dirty="0">
                <a:latin typeface="Avenir Next LT Pro" panose="020B0504020202020204" pitchFamily="34" charset="0"/>
              </a:rPr>
              <a:t>. </a:t>
            </a:r>
          </a:p>
        </p:txBody>
      </p:sp>
      <p:sp>
        <p:nvSpPr>
          <p:cNvPr id="14" name="TextBox 13">
            <a:extLst>
              <a:ext uri="{FF2B5EF4-FFF2-40B4-BE49-F238E27FC236}">
                <a16:creationId xmlns:a16="http://schemas.microsoft.com/office/drawing/2014/main" id="{2D16F053-4DB9-AFDA-FB73-9C19F0A5F405}"/>
              </a:ext>
            </a:extLst>
          </p:cNvPr>
          <p:cNvSpPr txBox="1"/>
          <p:nvPr/>
        </p:nvSpPr>
        <p:spPr>
          <a:xfrm>
            <a:off x="407938" y="1703610"/>
            <a:ext cx="4127613" cy="369332"/>
          </a:xfrm>
          <a:prstGeom prst="rect">
            <a:avLst/>
          </a:prstGeom>
          <a:noFill/>
        </p:spPr>
        <p:txBody>
          <a:bodyPr wrap="square" rtlCol="0">
            <a:spAutoFit/>
          </a:bodyPr>
          <a:lstStyle/>
          <a:p>
            <a:pPr algn="ctr"/>
            <a:r>
              <a:rPr lang="en-US" dirty="0">
                <a:latin typeface="Avenir Next LT Pro" panose="020B0504020202020204" pitchFamily="34" charset="0"/>
              </a:rPr>
              <a:t>MAP Staff Error: </a:t>
            </a:r>
          </a:p>
        </p:txBody>
      </p:sp>
      <p:grpSp>
        <p:nvGrpSpPr>
          <p:cNvPr id="6" name="Group 5" descr="Numbered MAP Staff Errors">
            <a:extLst>
              <a:ext uri="{FF2B5EF4-FFF2-40B4-BE49-F238E27FC236}">
                <a16:creationId xmlns:a16="http://schemas.microsoft.com/office/drawing/2014/main" id="{B9DA86E6-30C5-31D4-77DE-BBEFDBBAB173}"/>
              </a:ext>
            </a:extLst>
          </p:cNvPr>
          <p:cNvGrpSpPr/>
          <p:nvPr/>
        </p:nvGrpSpPr>
        <p:grpSpPr>
          <a:xfrm>
            <a:off x="-48453" y="2083300"/>
            <a:ext cx="4032760" cy="4145738"/>
            <a:chOff x="-48453" y="2083300"/>
            <a:chExt cx="4032760" cy="4145738"/>
          </a:xfrm>
        </p:grpSpPr>
        <p:sp>
          <p:nvSpPr>
            <p:cNvPr id="7" name="Freeform: Shape 6">
              <a:extLst>
                <a:ext uri="{FF2B5EF4-FFF2-40B4-BE49-F238E27FC236}">
                  <a16:creationId xmlns:a16="http://schemas.microsoft.com/office/drawing/2014/main" id="{72EB2C11-3D43-28EE-FDD0-E965A9454F2F}"/>
                </a:ext>
              </a:extLst>
            </p:cNvPr>
            <p:cNvSpPr/>
            <p:nvPr/>
          </p:nvSpPr>
          <p:spPr>
            <a:xfrm rot="21600000">
              <a:off x="651903" y="2083380"/>
              <a:ext cx="3332404" cy="1152488"/>
            </a:xfrm>
            <a:custGeom>
              <a:avLst/>
              <a:gdLst>
                <a:gd name="csX0" fmla="*/ 0 w 3332404"/>
                <a:gd name="csY0" fmla="*/ 0 h 1152487"/>
                <a:gd name="csX1" fmla="*/ 2756161 w 3332404"/>
                <a:gd name="csY1" fmla="*/ 0 h 1152487"/>
                <a:gd name="csX2" fmla="*/ 3332404 w 3332404"/>
                <a:gd name="csY2" fmla="*/ 576244 h 1152487"/>
                <a:gd name="csX3" fmla="*/ 2756161 w 3332404"/>
                <a:gd name="csY3" fmla="*/ 1152487 h 1152487"/>
                <a:gd name="csX4" fmla="*/ 0 w 3332404"/>
                <a:gd name="csY4" fmla="*/ 1152487 h 1152487"/>
                <a:gd name="csX5" fmla="*/ 0 w 3332404"/>
                <a:gd name="csY5" fmla="*/ 0 h 1152487"/>
              </a:gdLst>
              <a:ahLst/>
              <a:cxnLst>
                <a:cxn ang="0">
                  <a:pos x="csX0" y="csY0"/>
                </a:cxn>
                <a:cxn ang="0">
                  <a:pos x="csX1" y="csY1"/>
                </a:cxn>
                <a:cxn ang="0">
                  <a:pos x="csX2" y="csY2"/>
                </a:cxn>
                <a:cxn ang="0">
                  <a:pos x="csX3" y="csY3"/>
                </a:cxn>
                <a:cxn ang="0">
                  <a:pos x="csX4" y="csY4"/>
                </a:cxn>
                <a:cxn ang="0">
                  <a:pos x="csX5" y="csY5"/>
                </a:cxn>
              </a:cxnLst>
              <a:rect l="l" t="t" r="r" b="b"/>
              <a:pathLst>
                <a:path w="3332404" h="1152487">
                  <a:moveTo>
                    <a:pt x="3332404" y="1152486"/>
                  </a:moveTo>
                  <a:lnTo>
                    <a:pt x="576243" y="1152486"/>
                  </a:lnTo>
                  <a:lnTo>
                    <a:pt x="0" y="576243"/>
                  </a:lnTo>
                  <a:lnTo>
                    <a:pt x="576243" y="1"/>
                  </a:lnTo>
                  <a:lnTo>
                    <a:pt x="3332404" y="1"/>
                  </a:lnTo>
                  <a:lnTo>
                    <a:pt x="3332404" y="1152486"/>
                  </a:lnTo>
                  <a:close/>
                </a:path>
              </a:pathLst>
            </a:custGeom>
            <a:solidFill>
              <a:srgbClr val="205D9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96337" tIns="53340" rIns="99568" bIns="53341"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venir Next LT Pro" panose="020B0504020202020204" pitchFamily="34" charset="0"/>
                </a:rPr>
                <a:t>Staff did not complete the checks of the rights during the medication administration process. </a:t>
              </a:r>
            </a:p>
          </p:txBody>
        </p:sp>
        <p:sp>
          <p:nvSpPr>
            <p:cNvPr id="8" name="Oval 7" descr="Badge 1 with solid fill">
              <a:extLst>
                <a:ext uri="{FF2B5EF4-FFF2-40B4-BE49-F238E27FC236}">
                  <a16:creationId xmlns:a16="http://schemas.microsoft.com/office/drawing/2014/main" id="{2977E5A2-91B0-C7C3-916D-FB62BE85B028}"/>
                </a:ext>
              </a:extLst>
            </p:cNvPr>
            <p:cNvSpPr/>
            <p:nvPr/>
          </p:nvSpPr>
          <p:spPr>
            <a:xfrm>
              <a:off x="-33436" y="2083300"/>
              <a:ext cx="1152487" cy="1152487"/>
            </a:xfrm>
            <a:prstGeom prst="ellipse">
              <a:avLst/>
            </a:prstGeom>
            <a:blipFill>
              <a:blip>
                <a:duotone>
                  <a:prstClr val="black"/>
                  <a:schemeClr val="tx2">
                    <a:tint val="45000"/>
                    <a:satMod val="400000"/>
                  </a:schemeClr>
                </a:duotone>
                <a:extLs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9" name="Freeform: Shape 8">
              <a:extLst>
                <a:ext uri="{FF2B5EF4-FFF2-40B4-BE49-F238E27FC236}">
                  <a16:creationId xmlns:a16="http://schemas.microsoft.com/office/drawing/2014/main" id="{F1D31887-465B-F9C8-B712-050F4856591E}"/>
                </a:ext>
              </a:extLst>
            </p:cNvPr>
            <p:cNvSpPr/>
            <p:nvPr/>
          </p:nvSpPr>
          <p:spPr>
            <a:xfrm rot="21600000">
              <a:off x="651903" y="3579893"/>
              <a:ext cx="3332404" cy="1152488"/>
            </a:xfrm>
            <a:custGeom>
              <a:avLst/>
              <a:gdLst>
                <a:gd name="csX0" fmla="*/ 0 w 3332404"/>
                <a:gd name="csY0" fmla="*/ 0 h 1152487"/>
                <a:gd name="csX1" fmla="*/ 2756161 w 3332404"/>
                <a:gd name="csY1" fmla="*/ 0 h 1152487"/>
                <a:gd name="csX2" fmla="*/ 3332404 w 3332404"/>
                <a:gd name="csY2" fmla="*/ 576244 h 1152487"/>
                <a:gd name="csX3" fmla="*/ 2756161 w 3332404"/>
                <a:gd name="csY3" fmla="*/ 1152487 h 1152487"/>
                <a:gd name="csX4" fmla="*/ 0 w 3332404"/>
                <a:gd name="csY4" fmla="*/ 1152487 h 1152487"/>
                <a:gd name="csX5" fmla="*/ 0 w 3332404"/>
                <a:gd name="csY5" fmla="*/ 0 h 1152487"/>
              </a:gdLst>
              <a:ahLst/>
              <a:cxnLst>
                <a:cxn ang="0">
                  <a:pos x="csX0" y="csY0"/>
                </a:cxn>
                <a:cxn ang="0">
                  <a:pos x="csX1" y="csY1"/>
                </a:cxn>
                <a:cxn ang="0">
                  <a:pos x="csX2" y="csY2"/>
                </a:cxn>
                <a:cxn ang="0">
                  <a:pos x="csX3" y="csY3"/>
                </a:cxn>
                <a:cxn ang="0">
                  <a:pos x="csX4" y="csY4"/>
                </a:cxn>
                <a:cxn ang="0">
                  <a:pos x="csX5" y="csY5"/>
                </a:cxn>
              </a:cxnLst>
              <a:rect l="l" t="t" r="r" b="b"/>
              <a:pathLst>
                <a:path w="3332404" h="1152487">
                  <a:moveTo>
                    <a:pt x="3332404" y="1152486"/>
                  </a:moveTo>
                  <a:lnTo>
                    <a:pt x="576243" y="1152486"/>
                  </a:lnTo>
                  <a:lnTo>
                    <a:pt x="0" y="576243"/>
                  </a:lnTo>
                  <a:lnTo>
                    <a:pt x="576243" y="1"/>
                  </a:lnTo>
                  <a:lnTo>
                    <a:pt x="3332404" y="1"/>
                  </a:lnTo>
                  <a:lnTo>
                    <a:pt x="3332404" y="1152486"/>
                  </a:lnTo>
                  <a:close/>
                </a:path>
              </a:pathLst>
            </a:custGeom>
            <a:solidFill>
              <a:srgbClr val="205D9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96337" tIns="53341"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venir Next LT Pro" panose="020B0504020202020204" pitchFamily="34" charset="0"/>
                </a:rPr>
                <a:t>After a visit to the HCP, a patient’s, change in medication was not transcribed to the medication sheet.</a:t>
              </a:r>
            </a:p>
          </p:txBody>
        </p:sp>
        <p:sp>
          <p:nvSpPr>
            <p:cNvPr id="10" name="Oval 9" descr="Badge with solid fill">
              <a:extLst>
                <a:ext uri="{FF2B5EF4-FFF2-40B4-BE49-F238E27FC236}">
                  <a16:creationId xmlns:a16="http://schemas.microsoft.com/office/drawing/2014/main" id="{DD2A9DC1-B74D-6008-AAB9-5B5884FAE0DF}"/>
                </a:ext>
              </a:extLst>
            </p:cNvPr>
            <p:cNvSpPr/>
            <p:nvPr/>
          </p:nvSpPr>
          <p:spPr>
            <a:xfrm>
              <a:off x="-36040" y="3583432"/>
              <a:ext cx="1152487" cy="1152487"/>
            </a:xfrm>
            <a:prstGeom prst="ellipse">
              <a:avLst/>
            </a:prstGeom>
            <a:blipFill>
              <a:blip>
                <a:duotone>
                  <a:prstClr val="black"/>
                  <a:schemeClr val="tx2">
                    <a:tint val="45000"/>
                    <a:satMod val="400000"/>
                  </a:schemeClr>
                </a:duotone>
                <a:extLs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1" name="Freeform: Shape 10">
              <a:extLst>
                <a:ext uri="{FF2B5EF4-FFF2-40B4-BE49-F238E27FC236}">
                  <a16:creationId xmlns:a16="http://schemas.microsoft.com/office/drawing/2014/main" id="{2A5F2D6A-68EE-5665-E54B-0E2B563ED396}"/>
                </a:ext>
              </a:extLst>
            </p:cNvPr>
            <p:cNvSpPr/>
            <p:nvPr/>
          </p:nvSpPr>
          <p:spPr>
            <a:xfrm rot="21600000">
              <a:off x="651903" y="5076407"/>
              <a:ext cx="3332404" cy="1152488"/>
            </a:xfrm>
            <a:custGeom>
              <a:avLst/>
              <a:gdLst>
                <a:gd name="csX0" fmla="*/ 0 w 3332404"/>
                <a:gd name="csY0" fmla="*/ 0 h 1152487"/>
                <a:gd name="csX1" fmla="*/ 2756161 w 3332404"/>
                <a:gd name="csY1" fmla="*/ 0 h 1152487"/>
                <a:gd name="csX2" fmla="*/ 3332404 w 3332404"/>
                <a:gd name="csY2" fmla="*/ 576244 h 1152487"/>
                <a:gd name="csX3" fmla="*/ 2756161 w 3332404"/>
                <a:gd name="csY3" fmla="*/ 1152487 h 1152487"/>
                <a:gd name="csX4" fmla="*/ 0 w 3332404"/>
                <a:gd name="csY4" fmla="*/ 1152487 h 1152487"/>
                <a:gd name="csX5" fmla="*/ 0 w 3332404"/>
                <a:gd name="csY5" fmla="*/ 0 h 1152487"/>
              </a:gdLst>
              <a:ahLst/>
              <a:cxnLst>
                <a:cxn ang="0">
                  <a:pos x="csX0" y="csY0"/>
                </a:cxn>
                <a:cxn ang="0">
                  <a:pos x="csX1" y="csY1"/>
                </a:cxn>
                <a:cxn ang="0">
                  <a:pos x="csX2" y="csY2"/>
                </a:cxn>
                <a:cxn ang="0">
                  <a:pos x="csX3" y="csY3"/>
                </a:cxn>
                <a:cxn ang="0">
                  <a:pos x="csX4" y="csY4"/>
                </a:cxn>
                <a:cxn ang="0">
                  <a:pos x="csX5" y="csY5"/>
                </a:cxn>
              </a:cxnLst>
              <a:rect l="l" t="t" r="r" b="b"/>
              <a:pathLst>
                <a:path w="3332404" h="1152487">
                  <a:moveTo>
                    <a:pt x="3332404" y="1152486"/>
                  </a:moveTo>
                  <a:lnTo>
                    <a:pt x="576243" y="1152486"/>
                  </a:lnTo>
                  <a:lnTo>
                    <a:pt x="0" y="576243"/>
                  </a:lnTo>
                  <a:lnTo>
                    <a:pt x="576243" y="1"/>
                  </a:lnTo>
                  <a:lnTo>
                    <a:pt x="3332404" y="1"/>
                  </a:lnTo>
                  <a:lnTo>
                    <a:pt x="3332404" y="1152486"/>
                  </a:lnTo>
                  <a:close/>
                </a:path>
              </a:pathLst>
            </a:custGeom>
            <a:solidFill>
              <a:srgbClr val="14558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96337" tIns="53341" rIns="99568" bIns="53339"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venir Next LT Pro" panose="020B0504020202020204" pitchFamily="34" charset="0"/>
                </a:rPr>
                <a:t>A medication ran out and was subsequently not available for the next med pass. No staff contacted a MAP consultant. </a:t>
              </a:r>
            </a:p>
          </p:txBody>
        </p:sp>
        <p:sp>
          <p:nvSpPr>
            <p:cNvPr id="12" name="Oval 11" descr="Badge 3 with solid fill">
              <a:extLst>
                <a:ext uri="{FF2B5EF4-FFF2-40B4-BE49-F238E27FC236}">
                  <a16:creationId xmlns:a16="http://schemas.microsoft.com/office/drawing/2014/main" id="{7AB8A462-FF2F-A8B3-8977-D2D98BF4ACA7}"/>
                </a:ext>
              </a:extLst>
            </p:cNvPr>
            <p:cNvSpPr/>
            <p:nvPr/>
          </p:nvSpPr>
          <p:spPr>
            <a:xfrm>
              <a:off x="-48453" y="5076551"/>
              <a:ext cx="1152487" cy="1152487"/>
            </a:xfrm>
            <a:prstGeom prst="ellipse">
              <a:avLst/>
            </a:prstGeom>
            <a:blipFill>
              <a:blip>
                <a:duotone>
                  <a:prstClr val="black"/>
                  <a:schemeClr val="tx2">
                    <a:tint val="45000"/>
                    <a:satMod val="400000"/>
                  </a:schemeClr>
                </a:duotone>
                <a:extLs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sp>
        <p:nvSpPr>
          <p:cNvPr id="15" name="TextBox 14">
            <a:extLst>
              <a:ext uri="{FF2B5EF4-FFF2-40B4-BE49-F238E27FC236}">
                <a16:creationId xmlns:a16="http://schemas.microsoft.com/office/drawing/2014/main" id="{C6719F5C-D795-037B-2D81-D3D037B0843F}"/>
              </a:ext>
            </a:extLst>
          </p:cNvPr>
          <p:cNvSpPr txBox="1"/>
          <p:nvPr/>
        </p:nvSpPr>
        <p:spPr>
          <a:xfrm>
            <a:off x="4535551" y="1721754"/>
            <a:ext cx="4492193" cy="369332"/>
          </a:xfrm>
          <a:prstGeom prst="rect">
            <a:avLst/>
          </a:prstGeom>
          <a:noFill/>
        </p:spPr>
        <p:txBody>
          <a:bodyPr wrap="square" rtlCol="0">
            <a:spAutoFit/>
          </a:bodyPr>
          <a:lstStyle/>
          <a:p>
            <a:pPr algn="ctr"/>
            <a:r>
              <a:rPr lang="en-US" dirty="0">
                <a:latin typeface="Avenir Next LT Pro" panose="020B0504020202020204" pitchFamily="34" charset="0"/>
              </a:rPr>
              <a:t>Suggested Training Responses:</a:t>
            </a:r>
          </a:p>
        </p:txBody>
      </p:sp>
      <p:grpSp>
        <p:nvGrpSpPr>
          <p:cNvPr id="13" name="Group 12" descr="Suggested Training Responses">
            <a:extLst>
              <a:ext uri="{FF2B5EF4-FFF2-40B4-BE49-F238E27FC236}">
                <a16:creationId xmlns:a16="http://schemas.microsoft.com/office/drawing/2014/main" id="{96BC0E80-90C7-70A3-85BD-AA6516ABE400}"/>
              </a:ext>
            </a:extLst>
          </p:cNvPr>
          <p:cNvGrpSpPr/>
          <p:nvPr/>
        </p:nvGrpSpPr>
        <p:grpSpPr>
          <a:xfrm>
            <a:off x="4421096" y="2100371"/>
            <a:ext cx="3827164" cy="4138963"/>
            <a:chOff x="4421096" y="2100371"/>
            <a:chExt cx="3827164" cy="4138963"/>
          </a:xfrm>
        </p:grpSpPr>
        <p:sp>
          <p:nvSpPr>
            <p:cNvPr id="16" name="Freeform: Shape 15">
              <a:extLst>
                <a:ext uri="{FF2B5EF4-FFF2-40B4-BE49-F238E27FC236}">
                  <a16:creationId xmlns:a16="http://schemas.microsoft.com/office/drawing/2014/main" id="{0F1C81E9-6319-4969-4D80-562B9B7D4A13}"/>
                </a:ext>
              </a:extLst>
            </p:cNvPr>
            <p:cNvSpPr/>
            <p:nvPr/>
          </p:nvSpPr>
          <p:spPr>
            <a:xfrm rot="21600000">
              <a:off x="5179921" y="2100451"/>
              <a:ext cx="3068339" cy="1150222"/>
            </a:xfrm>
            <a:custGeom>
              <a:avLst/>
              <a:gdLst>
                <a:gd name="csX0" fmla="*/ 0 w 3068339"/>
                <a:gd name="csY0" fmla="*/ 0 h 1150221"/>
                <a:gd name="csX1" fmla="*/ 2493229 w 3068339"/>
                <a:gd name="csY1" fmla="*/ 0 h 1150221"/>
                <a:gd name="csX2" fmla="*/ 3068339 w 3068339"/>
                <a:gd name="csY2" fmla="*/ 575111 h 1150221"/>
                <a:gd name="csX3" fmla="*/ 2493229 w 3068339"/>
                <a:gd name="csY3" fmla="*/ 1150221 h 1150221"/>
                <a:gd name="csX4" fmla="*/ 0 w 3068339"/>
                <a:gd name="csY4" fmla="*/ 1150221 h 1150221"/>
                <a:gd name="csX5" fmla="*/ 0 w 3068339"/>
                <a:gd name="csY5" fmla="*/ 0 h 1150221"/>
              </a:gdLst>
              <a:ahLst/>
              <a:cxnLst>
                <a:cxn ang="0">
                  <a:pos x="csX0" y="csY0"/>
                </a:cxn>
                <a:cxn ang="0">
                  <a:pos x="csX1" y="csY1"/>
                </a:cxn>
                <a:cxn ang="0">
                  <a:pos x="csX2" y="csY2"/>
                </a:cxn>
                <a:cxn ang="0">
                  <a:pos x="csX3" y="csY3"/>
                </a:cxn>
                <a:cxn ang="0">
                  <a:pos x="csX4" y="csY4"/>
                </a:cxn>
                <a:cxn ang="0">
                  <a:pos x="csX5" y="csY5"/>
                </a:cxn>
              </a:cxnLst>
              <a:rect l="l" t="t" r="r" b="b"/>
              <a:pathLst>
                <a:path w="3068339" h="1150221">
                  <a:moveTo>
                    <a:pt x="3068339" y="1150220"/>
                  </a:moveTo>
                  <a:lnTo>
                    <a:pt x="575110" y="1150220"/>
                  </a:lnTo>
                  <a:lnTo>
                    <a:pt x="0" y="575110"/>
                  </a:lnTo>
                  <a:lnTo>
                    <a:pt x="575110" y="1"/>
                  </a:lnTo>
                  <a:lnTo>
                    <a:pt x="3068339" y="1"/>
                  </a:lnTo>
                  <a:lnTo>
                    <a:pt x="3068339" y="1150220"/>
                  </a:lnTo>
                  <a:close/>
                </a:path>
              </a:pathLst>
            </a:custGeom>
            <a:solidFill>
              <a:srgbClr val="14558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94771" tIns="53340" rIns="99568" bIns="53341"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venir Next LT Pro" panose="020B0504020202020204" pitchFamily="34" charset="0"/>
                </a:rPr>
                <a:t>1:1 supervised medication passes until the supervisor is satisfied with correct practice.</a:t>
              </a:r>
            </a:p>
          </p:txBody>
        </p:sp>
        <p:sp>
          <p:nvSpPr>
            <p:cNvPr id="17" name="Oval 16" descr="Badge 1 with solid fill">
              <a:extLst>
                <a:ext uri="{FF2B5EF4-FFF2-40B4-BE49-F238E27FC236}">
                  <a16:creationId xmlns:a16="http://schemas.microsoft.com/office/drawing/2014/main" id="{A56BBBF2-1C3E-8A7A-A79F-09EC8E5EF7D9}"/>
                </a:ext>
              </a:extLst>
            </p:cNvPr>
            <p:cNvSpPr/>
            <p:nvPr/>
          </p:nvSpPr>
          <p:spPr>
            <a:xfrm>
              <a:off x="4495930" y="2100371"/>
              <a:ext cx="1150221" cy="1150221"/>
            </a:xfrm>
            <a:prstGeom prst="ellipse">
              <a:avLst/>
            </a:prstGeom>
            <a:blipFill>
              <a:blip>
                <a:duotone>
                  <a:prstClr val="black"/>
                  <a:schemeClr val="tx2">
                    <a:tint val="45000"/>
                    <a:satMod val="400000"/>
                  </a:schemeClr>
                </a:duotone>
                <a:extLs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8" name="Freeform: Shape 17">
              <a:extLst>
                <a:ext uri="{FF2B5EF4-FFF2-40B4-BE49-F238E27FC236}">
                  <a16:creationId xmlns:a16="http://schemas.microsoft.com/office/drawing/2014/main" id="{A448282C-F26B-99D7-B247-36246D741E2F}"/>
                </a:ext>
              </a:extLst>
            </p:cNvPr>
            <p:cNvSpPr/>
            <p:nvPr/>
          </p:nvSpPr>
          <p:spPr>
            <a:xfrm rot="21600000">
              <a:off x="5179921" y="3594022"/>
              <a:ext cx="3068339" cy="1150222"/>
            </a:xfrm>
            <a:custGeom>
              <a:avLst/>
              <a:gdLst>
                <a:gd name="csX0" fmla="*/ 0 w 3068339"/>
                <a:gd name="csY0" fmla="*/ 0 h 1150221"/>
                <a:gd name="csX1" fmla="*/ 2493229 w 3068339"/>
                <a:gd name="csY1" fmla="*/ 0 h 1150221"/>
                <a:gd name="csX2" fmla="*/ 3068339 w 3068339"/>
                <a:gd name="csY2" fmla="*/ 575111 h 1150221"/>
                <a:gd name="csX3" fmla="*/ 2493229 w 3068339"/>
                <a:gd name="csY3" fmla="*/ 1150221 h 1150221"/>
                <a:gd name="csX4" fmla="*/ 0 w 3068339"/>
                <a:gd name="csY4" fmla="*/ 1150221 h 1150221"/>
                <a:gd name="csX5" fmla="*/ 0 w 3068339"/>
                <a:gd name="csY5" fmla="*/ 0 h 1150221"/>
              </a:gdLst>
              <a:ahLst/>
              <a:cxnLst>
                <a:cxn ang="0">
                  <a:pos x="csX0" y="csY0"/>
                </a:cxn>
                <a:cxn ang="0">
                  <a:pos x="csX1" y="csY1"/>
                </a:cxn>
                <a:cxn ang="0">
                  <a:pos x="csX2" y="csY2"/>
                </a:cxn>
                <a:cxn ang="0">
                  <a:pos x="csX3" y="csY3"/>
                </a:cxn>
                <a:cxn ang="0">
                  <a:pos x="csX4" y="csY4"/>
                </a:cxn>
                <a:cxn ang="0">
                  <a:pos x="csX5" y="csY5"/>
                </a:cxn>
              </a:cxnLst>
              <a:rect l="l" t="t" r="r" b="b"/>
              <a:pathLst>
                <a:path w="3068339" h="1150221">
                  <a:moveTo>
                    <a:pt x="3068339" y="1150220"/>
                  </a:moveTo>
                  <a:lnTo>
                    <a:pt x="575110" y="1150220"/>
                  </a:lnTo>
                  <a:lnTo>
                    <a:pt x="0" y="575110"/>
                  </a:lnTo>
                  <a:lnTo>
                    <a:pt x="575110" y="1"/>
                  </a:lnTo>
                  <a:lnTo>
                    <a:pt x="3068339" y="1"/>
                  </a:lnTo>
                  <a:lnTo>
                    <a:pt x="3068339" y="1150220"/>
                  </a:lnTo>
                  <a:close/>
                </a:path>
              </a:pathLst>
            </a:custGeom>
            <a:solidFill>
              <a:srgbClr val="14558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94771" tIns="53341"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venir Next LT Pro" panose="020B0504020202020204" pitchFamily="34" charset="0"/>
                </a:rPr>
                <a:t>Require a monthly review of medication sheets to ensure accurate information and med checks.</a:t>
              </a:r>
            </a:p>
          </p:txBody>
        </p:sp>
        <p:sp>
          <p:nvSpPr>
            <p:cNvPr id="20" name="Oval 19" descr="Badge with solid fill">
              <a:extLst>
                <a:ext uri="{FF2B5EF4-FFF2-40B4-BE49-F238E27FC236}">
                  <a16:creationId xmlns:a16="http://schemas.microsoft.com/office/drawing/2014/main" id="{88EDC934-9CD7-FB7F-874C-BD7EEAFA3F9E}"/>
                </a:ext>
              </a:extLst>
            </p:cNvPr>
            <p:cNvSpPr/>
            <p:nvPr/>
          </p:nvSpPr>
          <p:spPr>
            <a:xfrm>
              <a:off x="4493330" y="3597554"/>
              <a:ext cx="1150221" cy="1150221"/>
            </a:xfrm>
            <a:prstGeom prst="ellipse">
              <a:avLst/>
            </a:prstGeom>
            <a:blipFill>
              <a:blip>
                <a:duotone>
                  <a:prstClr val="black"/>
                  <a:schemeClr val="tx2">
                    <a:tint val="45000"/>
                    <a:satMod val="400000"/>
                  </a:schemeClr>
                </a:duotone>
                <a:extLs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21" name="Freeform: Shape 20">
              <a:extLst>
                <a:ext uri="{FF2B5EF4-FFF2-40B4-BE49-F238E27FC236}">
                  <a16:creationId xmlns:a16="http://schemas.microsoft.com/office/drawing/2014/main" id="{3DCB0178-59EF-020B-6DB3-38210D9CF557}"/>
                </a:ext>
              </a:extLst>
            </p:cNvPr>
            <p:cNvSpPr/>
            <p:nvPr/>
          </p:nvSpPr>
          <p:spPr>
            <a:xfrm rot="21600000">
              <a:off x="5156478" y="5089112"/>
              <a:ext cx="3068340" cy="1150222"/>
            </a:xfrm>
            <a:custGeom>
              <a:avLst/>
              <a:gdLst>
                <a:gd name="csX0" fmla="*/ 0 w 3068339"/>
                <a:gd name="csY0" fmla="*/ 0 h 1150221"/>
                <a:gd name="csX1" fmla="*/ 2493229 w 3068339"/>
                <a:gd name="csY1" fmla="*/ 0 h 1150221"/>
                <a:gd name="csX2" fmla="*/ 3068339 w 3068339"/>
                <a:gd name="csY2" fmla="*/ 575111 h 1150221"/>
                <a:gd name="csX3" fmla="*/ 2493229 w 3068339"/>
                <a:gd name="csY3" fmla="*/ 1150221 h 1150221"/>
                <a:gd name="csX4" fmla="*/ 0 w 3068339"/>
                <a:gd name="csY4" fmla="*/ 1150221 h 1150221"/>
                <a:gd name="csX5" fmla="*/ 0 w 3068339"/>
                <a:gd name="csY5" fmla="*/ 0 h 1150221"/>
              </a:gdLst>
              <a:ahLst/>
              <a:cxnLst>
                <a:cxn ang="0">
                  <a:pos x="csX0" y="csY0"/>
                </a:cxn>
                <a:cxn ang="0">
                  <a:pos x="csX1" y="csY1"/>
                </a:cxn>
                <a:cxn ang="0">
                  <a:pos x="csX2" y="csY2"/>
                </a:cxn>
                <a:cxn ang="0">
                  <a:pos x="csX3" y="csY3"/>
                </a:cxn>
                <a:cxn ang="0">
                  <a:pos x="csX4" y="csY4"/>
                </a:cxn>
                <a:cxn ang="0">
                  <a:pos x="csX5" y="csY5"/>
                </a:cxn>
              </a:cxnLst>
              <a:rect l="l" t="t" r="r" b="b"/>
              <a:pathLst>
                <a:path w="3068339" h="1150221">
                  <a:moveTo>
                    <a:pt x="3068339" y="1150220"/>
                  </a:moveTo>
                  <a:lnTo>
                    <a:pt x="575110" y="1150220"/>
                  </a:lnTo>
                  <a:lnTo>
                    <a:pt x="0" y="575110"/>
                  </a:lnTo>
                  <a:lnTo>
                    <a:pt x="575110" y="1"/>
                  </a:lnTo>
                  <a:lnTo>
                    <a:pt x="3068339" y="1"/>
                  </a:lnTo>
                  <a:lnTo>
                    <a:pt x="3068339" y="1150220"/>
                  </a:lnTo>
                  <a:close/>
                </a:path>
              </a:pathLst>
            </a:custGeom>
            <a:solidFill>
              <a:srgbClr val="14558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94771" tIns="53341" rIns="99569"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venir Next LT Pro" panose="020B0504020202020204" pitchFamily="34" charset="0"/>
                </a:rPr>
                <a:t>Review the role of a MAP consultant and ensure staff understand when contact with a consultant is required. </a:t>
              </a:r>
            </a:p>
          </p:txBody>
        </p:sp>
        <p:sp>
          <p:nvSpPr>
            <p:cNvPr id="22" name="Oval 21" descr="Badge 3 with solid fill">
              <a:extLst>
                <a:ext uri="{FF2B5EF4-FFF2-40B4-BE49-F238E27FC236}">
                  <a16:creationId xmlns:a16="http://schemas.microsoft.com/office/drawing/2014/main" id="{90DF0769-7C05-31C1-E054-0042F2A22CED}"/>
                </a:ext>
              </a:extLst>
            </p:cNvPr>
            <p:cNvSpPr/>
            <p:nvPr/>
          </p:nvSpPr>
          <p:spPr>
            <a:xfrm>
              <a:off x="4421096" y="5089113"/>
              <a:ext cx="1150221" cy="1150221"/>
            </a:xfrm>
            <a:prstGeom prst="ellipse">
              <a:avLst/>
            </a:prstGeom>
            <a:blipFill>
              <a:blip>
                <a:duotone>
                  <a:prstClr val="black"/>
                  <a:schemeClr val="tx2">
                    <a:tint val="45000"/>
                    <a:satMod val="400000"/>
                  </a:schemeClr>
                </a:duotone>
                <a:extLs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sp>
        <p:nvSpPr>
          <p:cNvPr id="19" name="Rectangle: Rounded Corners 18">
            <a:extLst>
              <a:ext uri="{FF2B5EF4-FFF2-40B4-BE49-F238E27FC236}">
                <a16:creationId xmlns:a16="http://schemas.microsoft.com/office/drawing/2014/main" id="{79249CB7-51D8-4338-14F0-810460965AD4}"/>
              </a:ext>
            </a:extLst>
          </p:cNvPr>
          <p:cNvSpPr/>
          <p:nvPr/>
        </p:nvSpPr>
        <p:spPr>
          <a:xfrm>
            <a:off x="8884945" y="2146666"/>
            <a:ext cx="2790078" cy="4018943"/>
          </a:xfrm>
          <a:prstGeom prst="roundRect">
            <a:avLst/>
          </a:prstGeom>
          <a:solidFill>
            <a:schemeClr val="accent1">
              <a:lumMod val="50000"/>
            </a:schemeClr>
          </a:solidFill>
          <a:ln w="38100">
            <a:noFill/>
            <a:prstDash val="solid"/>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2000" b="1" dirty="0">
                <a:solidFill>
                  <a:schemeClr val="bg1"/>
                </a:solidFill>
                <a:latin typeface="Avenir Next LT Pro" panose="020B0504020202020204" pitchFamily="34" charset="0"/>
                <a:ea typeface="+mn-lt"/>
                <a:cs typeface="+mn-lt"/>
              </a:rPr>
              <a:t>Role of </a:t>
            </a:r>
            <a:r>
              <a:rPr lang="en-US" sz="2000" b="1" dirty="0" err="1">
                <a:solidFill>
                  <a:schemeClr val="bg1"/>
                </a:solidFill>
                <a:latin typeface="Avenir Next LT Pro" panose="020B0504020202020204" pitchFamily="34" charset="0"/>
                <a:ea typeface="+mn-lt"/>
                <a:cs typeface="+mn-lt"/>
              </a:rPr>
              <a:t>eMAR</a:t>
            </a:r>
            <a:r>
              <a:rPr lang="en-US" sz="2000" b="1" dirty="0">
                <a:solidFill>
                  <a:schemeClr val="bg1"/>
                </a:solidFill>
                <a:latin typeface="Avenir Next LT Pro" panose="020B0504020202020204" pitchFamily="34" charset="0"/>
                <a:ea typeface="+mn-lt"/>
                <a:cs typeface="+mn-lt"/>
              </a:rPr>
              <a:t> in Training: </a:t>
            </a:r>
            <a:r>
              <a:rPr lang="en-US" sz="2000" dirty="0">
                <a:solidFill>
                  <a:schemeClr val="bg1"/>
                </a:solidFill>
                <a:latin typeface="Avenir Next LT Pro" panose="020B0504020202020204" pitchFamily="34" charset="0"/>
                <a:ea typeface="+mn-lt"/>
                <a:cs typeface="+mn-lt"/>
              </a:rPr>
              <a:t>Implementation of a high functioning </a:t>
            </a:r>
            <a:r>
              <a:rPr lang="en-US" sz="2000" dirty="0" err="1">
                <a:solidFill>
                  <a:schemeClr val="bg1"/>
                </a:solidFill>
                <a:latin typeface="Avenir Next LT Pro" panose="020B0504020202020204" pitchFamily="34" charset="0"/>
                <a:ea typeface="+mn-lt"/>
                <a:cs typeface="+mn-lt"/>
              </a:rPr>
              <a:t>eMAR</a:t>
            </a:r>
            <a:r>
              <a:rPr lang="en-US" sz="2000" dirty="0">
                <a:solidFill>
                  <a:schemeClr val="bg1"/>
                </a:solidFill>
                <a:latin typeface="Avenir Next LT Pro" panose="020B0504020202020204" pitchFamily="34" charset="0"/>
                <a:ea typeface="+mn-lt"/>
                <a:cs typeface="+mn-lt"/>
              </a:rPr>
              <a:t> has the potential to identify specific training topics beneficial to MAP staff.</a:t>
            </a:r>
          </a:p>
        </p:txBody>
      </p:sp>
    </p:spTree>
    <p:extLst>
      <p:ext uri="{BB962C8B-B14F-4D97-AF65-F5344CB8AC3E}">
        <p14:creationId xmlns:p14="http://schemas.microsoft.com/office/powerpoint/2010/main" val="2205543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A77D2-8C1E-34FF-8421-009B56C6C0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602199-FF21-F040-70E4-4BED970B228D}"/>
              </a:ext>
            </a:extLst>
          </p:cNvPr>
          <p:cNvSpPr>
            <a:spLocks noGrp="1"/>
          </p:cNvSpPr>
          <p:nvPr>
            <p:ph type="title"/>
          </p:nvPr>
        </p:nvSpPr>
        <p:spPr/>
        <p:txBody>
          <a:bodyPr/>
          <a:lstStyle/>
          <a:p>
            <a:r>
              <a:rPr lang="en-US" dirty="0">
                <a:latin typeface="Avenir Next LT Pro" panose="020B0504020202020204" pitchFamily="34" charset="0"/>
              </a:rPr>
              <a:t>Recommendations</a:t>
            </a:r>
          </a:p>
        </p:txBody>
      </p:sp>
      <p:graphicFrame>
        <p:nvGraphicFramePr>
          <p:cNvPr id="4" name="Content Placeholder 4" descr="Recomendations">
            <a:extLst>
              <a:ext uri="{FF2B5EF4-FFF2-40B4-BE49-F238E27FC236}">
                <a16:creationId xmlns:a16="http://schemas.microsoft.com/office/drawing/2014/main" id="{E4277AD7-97CC-7EA3-3E5B-E3C5E60A6624}"/>
              </a:ext>
            </a:extLst>
          </p:cNvPr>
          <p:cNvGraphicFramePr>
            <a:graphicFrameLocks noGrp="1"/>
          </p:cNvGraphicFramePr>
          <p:nvPr>
            <p:ph idx="1"/>
            <p:extLst>
              <p:ext uri="{D42A27DB-BD31-4B8C-83A1-F6EECF244321}">
                <p14:modId xmlns:p14="http://schemas.microsoft.com/office/powerpoint/2010/main" val="2380797128"/>
              </p:ext>
            </p:extLst>
          </p:nvPr>
        </p:nvGraphicFramePr>
        <p:xfrm>
          <a:off x="838200" y="125333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6919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a:extLst>
            <a:ext uri="{FF2B5EF4-FFF2-40B4-BE49-F238E27FC236}">
              <a16:creationId xmlns:a16="http://schemas.microsoft.com/office/drawing/2014/main" id="{9E1E4B02-4A7B-E024-8D40-1E1CD13F1E13}"/>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BBFF37F8-4ABA-AAB2-3D1B-69357E46715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546AE7D-DE02-8865-234C-333A500E1B5F}"/>
              </a:ext>
            </a:extLst>
          </p:cNvPr>
          <p:cNvSpPr>
            <a:spLocks noGrp="1"/>
          </p:cNvSpPr>
          <p:nvPr>
            <p:ph type="ctrTitle"/>
          </p:nvPr>
        </p:nvSpPr>
        <p:spPr>
          <a:xfrm>
            <a:off x="1411903" y="2587625"/>
            <a:ext cx="9368194" cy="2387600"/>
          </a:xfrm>
        </p:spPr>
        <p:txBody>
          <a:bodyPr>
            <a:normAutofit/>
          </a:bodyPr>
          <a:lstStyle/>
          <a:p>
            <a:r>
              <a:rPr lang="en-US" b="1" dirty="0">
                <a:solidFill>
                  <a:schemeClr val="bg1"/>
                </a:solidFill>
                <a:latin typeface="Avenir Next LT Pro" panose="020B0504020202020204" pitchFamily="34" charset="0"/>
              </a:rPr>
              <a:t>MAP Training and Testing Performance</a:t>
            </a:r>
          </a:p>
        </p:txBody>
      </p:sp>
    </p:spTree>
    <p:extLst>
      <p:ext uri="{BB962C8B-B14F-4D97-AF65-F5344CB8AC3E}">
        <p14:creationId xmlns:p14="http://schemas.microsoft.com/office/powerpoint/2010/main" val="2311116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40C146-93A6-4B07-9ABB-B8A3D5C49179}"/>
              </a:ext>
            </a:extLst>
          </p:cNvPr>
          <p:cNvSpPr>
            <a:spLocks noGrp="1"/>
          </p:cNvSpPr>
          <p:nvPr>
            <p:ph type="title"/>
          </p:nvPr>
        </p:nvSpPr>
        <p:spPr/>
        <p:txBody>
          <a:bodyPr/>
          <a:lstStyle/>
          <a:p>
            <a:r>
              <a:rPr lang="en-US" dirty="0">
                <a:latin typeface="Avenir Next LT Pro" panose="020B0504020202020204" pitchFamily="34" charset="0"/>
              </a:rPr>
              <a:t>Background</a:t>
            </a:r>
          </a:p>
        </p:txBody>
      </p:sp>
      <p:sp>
        <p:nvSpPr>
          <p:cNvPr id="4" name="Content Placeholder 3">
            <a:extLst>
              <a:ext uri="{FF2B5EF4-FFF2-40B4-BE49-F238E27FC236}">
                <a16:creationId xmlns:a16="http://schemas.microsoft.com/office/drawing/2014/main" id="{4005328C-7060-468E-AEE7-8A91A4BFCF55}"/>
              </a:ext>
            </a:extLst>
          </p:cNvPr>
          <p:cNvSpPr>
            <a:spLocks noGrp="1"/>
          </p:cNvSpPr>
          <p:nvPr>
            <p:ph idx="1"/>
          </p:nvPr>
        </p:nvSpPr>
        <p:spPr>
          <a:xfrm>
            <a:off x="304800" y="1442609"/>
            <a:ext cx="11582400" cy="4761341"/>
          </a:xfrm>
        </p:spPr>
        <p:txBody>
          <a:bodyPr>
            <a:noAutofit/>
          </a:bodyPr>
          <a:lstStyle/>
          <a:p>
            <a:pPr>
              <a:lnSpc>
                <a:spcPct val="100000"/>
              </a:lnSpc>
            </a:pPr>
            <a:r>
              <a:rPr lang="en-US" sz="2400" dirty="0">
                <a:latin typeface="Avenir Next LT Pro" panose="020B0504020202020204" pitchFamily="34" charset="0"/>
              </a:rPr>
              <a:t>Data Source</a:t>
            </a:r>
          </a:p>
          <a:p>
            <a:pPr lvl="1">
              <a:lnSpc>
                <a:spcPct val="100000"/>
              </a:lnSpc>
            </a:pPr>
            <a:r>
              <a:rPr lang="en-US" sz="2000" dirty="0">
                <a:latin typeface="Avenir Next LT Pro" panose="020B0504020202020204" pitchFamily="34" charset="0"/>
              </a:rPr>
              <a:t>Data vendor provided student-level data related to training, testing, and certification.</a:t>
            </a:r>
          </a:p>
          <a:p>
            <a:pPr lvl="1">
              <a:lnSpc>
                <a:spcPct val="100000"/>
              </a:lnSpc>
            </a:pPr>
            <a:r>
              <a:rPr lang="en-US" sz="2000" dirty="0">
                <a:latin typeface="Avenir Next LT Pro" panose="020B0504020202020204" pitchFamily="34" charset="0"/>
              </a:rPr>
              <a:t>Student IDs and Student Training IDs were used for analysis of multiple datasets.</a:t>
            </a:r>
          </a:p>
          <a:p>
            <a:pPr>
              <a:lnSpc>
                <a:spcPct val="100000"/>
              </a:lnSpc>
            </a:pPr>
            <a:r>
              <a:rPr lang="en-US" sz="2400" dirty="0">
                <a:latin typeface="Avenir Next LT Pro" panose="020B0504020202020204" pitchFamily="34" charset="0"/>
              </a:rPr>
              <a:t>Inclusion Criteria</a:t>
            </a:r>
          </a:p>
          <a:p>
            <a:pPr lvl="1">
              <a:lnSpc>
                <a:spcPct val="100000"/>
              </a:lnSpc>
            </a:pPr>
            <a:r>
              <a:rPr lang="en-US" sz="2000" dirty="0">
                <a:latin typeface="Avenir Next LT Pro" panose="020B0504020202020204" pitchFamily="34" charset="0"/>
              </a:rPr>
              <a:t>Students who completed training between June 2024 – February 2025 (9 months) compared to training between May 2025 – Nov 2025 (7 months)</a:t>
            </a:r>
          </a:p>
          <a:p>
            <a:pPr lvl="1">
              <a:lnSpc>
                <a:spcPct val="100000"/>
              </a:lnSpc>
            </a:pPr>
            <a:r>
              <a:rPr lang="en-US" sz="2000" dirty="0">
                <a:latin typeface="Avenir Next LT Pro" panose="020B0504020202020204" pitchFamily="34" charset="0"/>
              </a:rPr>
              <a:t>Of those who trained, students who attempted testing between June 2024 – May 2025 (12 months) compared to testing between May 2025 – Feb 2026 (10 months)</a:t>
            </a:r>
          </a:p>
          <a:p>
            <a:pPr>
              <a:lnSpc>
                <a:spcPct val="100000"/>
              </a:lnSpc>
            </a:pPr>
            <a:r>
              <a:rPr lang="en-US" sz="2400" dirty="0">
                <a:latin typeface="Avenir Next LT Pro" panose="020B0504020202020204" pitchFamily="34" charset="0"/>
              </a:rPr>
              <a:t>Limitations</a:t>
            </a:r>
          </a:p>
          <a:p>
            <a:pPr lvl="1">
              <a:lnSpc>
                <a:spcPct val="100000"/>
              </a:lnSpc>
            </a:pPr>
            <a:r>
              <a:rPr lang="en-US" sz="2000" dirty="0">
                <a:latin typeface="Avenir Next LT Pro" panose="020B0504020202020204" pitchFamily="34" charset="0"/>
              </a:rPr>
              <a:t>Demographic data related to students is unavailable at this time.</a:t>
            </a:r>
          </a:p>
          <a:p>
            <a:pPr lvl="1">
              <a:lnSpc>
                <a:spcPct val="100000"/>
              </a:lnSpc>
            </a:pPr>
            <a:r>
              <a:rPr lang="en-US" sz="2000" dirty="0">
                <a:latin typeface="Avenir Next LT Pro" panose="020B0504020202020204" pitchFamily="34" charset="0"/>
              </a:rPr>
              <a:t>Work site and funding sources for testing and training are only partially available.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60593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697E17-BCF5-4169-AD27-BB3793BA068F}"/>
              </a:ext>
            </a:extLst>
          </p:cNvPr>
          <p:cNvSpPr>
            <a:spLocks noGrp="1"/>
          </p:cNvSpPr>
          <p:nvPr>
            <p:ph type="title"/>
          </p:nvPr>
        </p:nvSpPr>
        <p:spPr/>
        <p:txBody>
          <a:bodyPr/>
          <a:lstStyle/>
          <a:p>
            <a:r>
              <a:rPr lang="en-US" dirty="0">
                <a:latin typeface="Avenir Next LT Pro" panose="020B0504020202020204" pitchFamily="34" charset="0"/>
              </a:rPr>
              <a:t>Percent of Students Tested &amp; Certified</a:t>
            </a:r>
          </a:p>
        </p:txBody>
      </p:sp>
      <p:sp>
        <p:nvSpPr>
          <p:cNvPr id="2" name="Slide Number Placeholder 1">
            <a:extLst>
              <a:ext uri="{FF2B5EF4-FFF2-40B4-BE49-F238E27FC236}">
                <a16:creationId xmlns:a16="http://schemas.microsoft.com/office/drawing/2014/main" id="{24E25C5E-BC81-4CF3-BA2D-D0D14555BD3E}"/>
              </a:ext>
            </a:extLst>
          </p:cNvPr>
          <p:cNvSpPr>
            <a:spLocks noGrp="1"/>
          </p:cNvSpPr>
          <p:nvPr>
            <p:ph type="sldNum" sz="quarter" idx="4"/>
          </p:nvPr>
        </p:nvSpPr>
        <p:spPr/>
        <p:txBody>
          <a:bodyPr/>
          <a:lstStyle/>
          <a:p>
            <a:fld id="{CA49D0EE-DE7F-324B-A84C-F36708423CDB}" type="slidenum">
              <a:rPr lang="en-US" smtClean="0"/>
              <a:pPr/>
              <a:t>26</a:t>
            </a:fld>
            <a:endParaRPr lang="en-US" dirty="0"/>
          </a:p>
        </p:txBody>
      </p:sp>
      <p:sp>
        <p:nvSpPr>
          <p:cNvPr id="12" name="TextBox 11">
            <a:extLst>
              <a:ext uri="{FF2B5EF4-FFF2-40B4-BE49-F238E27FC236}">
                <a16:creationId xmlns:a16="http://schemas.microsoft.com/office/drawing/2014/main" id="{AE7D72EC-9003-51F2-EEC2-FC94F0FC027F}"/>
              </a:ext>
            </a:extLst>
          </p:cNvPr>
          <p:cNvSpPr txBox="1"/>
          <p:nvPr/>
        </p:nvSpPr>
        <p:spPr>
          <a:xfrm>
            <a:off x="4989113" y="3512807"/>
            <a:ext cx="6949338" cy="646331"/>
          </a:xfrm>
          <a:prstGeom prst="rect">
            <a:avLst/>
          </a:prstGeom>
          <a:noFill/>
        </p:spPr>
        <p:txBody>
          <a:bodyPr wrap="none" rtlCol="0">
            <a:spAutoFit/>
          </a:bodyPr>
          <a:lstStyle/>
          <a:p>
            <a:r>
              <a:rPr lang="en-US" sz="1800" i="1" dirty="0">
                <a:latin typeface="Avenir Next LT Pro" panose="020B0504020202020204" pitchFamily="34" charset="0"/>
              </a:rPr>
              <a:t>*Took at least one part of the test: Knowledge and/or Med Admin</a:t>
            </a:r>
          </a:p>
          <a:p>
            <a:r>
              <a:rPr lang="en-US" i="1" dirty="0">
                <a:latin typeface="Avenir Next LT Pro" panose="020B0504020202020204" pitchFamily="34" charset="0"/>
              </a:rPr>
              <a:t>**Note that this table counts individuals, not training attempts</a:t>
            </a:r>
          </a:p>
        </p:txBody>
      </p:sp>
      <p:pic>
        <p:nvPicPr>
          <p:cNvPr id="3" name="Picture 2" descr="Percent of Students Tested and Certified">
            <a:extLst>
              <a:ext uri="{FF2B5EF4-FFF2-40B4-BE49-F238E27FC236}">
                <a16:creationId xmlns:a16="http://schemas.microsoft.com/office/drawing/2014/main" id="{46B68C62-DAD3-1AEC-7338-EAD646EA2523}"/>
              </a:ext>
            </a:extLst>
          </p:cNvPr>
          <p:cNvPicPr>
            <a:picLocks noChangeAspect="1"/>
          </p:cNvPicPr>
          <p:nvPr/>
        </p:nvPicPr>
        <p:blipFill>
          <a:blip r:embed="rId3"/>
          <a:stretch>
            <a:fillRect/>
          </a:stretch>
        </p:blipFill>
        <p:spPr>
          <a:xfrm>
            <a:off x="253548" y="1993965"/>
            <a:ext cx="11684903" cy="1270577"/>
          </a:xfrm>
          <a:prstGeom prst="rect">
            <a:avLst/>
          </a:prstGeom>
        </p:spPr>
      </p:pic>
    </p:spTree>
    <p:extLst>
      <p:ext uri="{BB962C8B-B14F-4D97-AF65-F5344CB8AC3E}">
        <p14:creationId xmlns:p14="http://schemas.microsoft.com/office/powerpoint/2010/main" val="2142599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E3468-9FAA-EF1B-CFD1-280BA1FD420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C437DA2-7D30-8FA6-01AF-2ADD4FBAA1DA}"/>
              </a:ext>
            </a:extLst>
          </p:cNvPr>
          <p:cNvSpPr>
            <a:spLocks noGrp="1"/>
          </p:cNvSpPr>
          <p:nvPr>
            <p:ph type="title"/>
          </p:nvPr>
        </p:nvSpPr>
        <p:spPr/>
        <p:txBody>
          <a:bodyPr/>
          <a:lstStyle/>
          <a:p>
            <a:r>
              <a:rPr lang="en-US" dirty="0">
                <a:latin typeface="Avenir Next LT Pro" panose="020B0504020202020204" pitchFamily="34" charset="0"/>
              </a:rPr>
              <a:t>Training Attempts</a:t>
            </a:r>
            <a:endParaRPr lang="en-US" dirty="0">
              <a:highlight>
                <a:srgbClr val="FFFF00"/>
              </a:highlight>
              <a:latin typeface="Avenir Next LT Pro" panose="020B0504020202020204" pitchFamily="34" charset="0"/>
            </a:endParaRPr>
          </a:p>
        </p:txBody>
      </p:sp>
      <p:sp>
        <p:nvSpPr>
          <p:cNvPr id="6" name="TextBox 5">
            <a:extLst>
              <a:ext uri="{FF2B5EF4-FFF2-40B4-BE49-F238E27FC236}">
                <a16:creationId xmlns:a16="http://schemas.microsoft.com/office/drawing/2014/main" id="{8480C0E8-BCCA-60EA-39C5-5C9D86F71725}"/>
              </a:ext>
            </a:extLst>
          </p:cNvPr>
          <p:cNvSpPr txBox="1"/>
          <p:nvPr/>
        </p:nvSpPr>
        <p:spPr>
          <a:xfrm>
            <a:off x="592822" y="4141474"/>
            <a:ext cx="4956313" cy="2031325"/>
          </a:xfrm>
          <a:prstGeom prst="rect">
            <a:avLst/>
          </a:prstGeom>
          <a:noFill/>
        </p:spPr>
        <p:txBody>
          <a:bodyPr wrap="square" rtlCol="0">
            <a:spAutoFit/>
          </a:bodyPr>
          <a:lstStyle/>
          <a:p>
            <a:r>
              <a:rPr lang="en-US" dirty="0">
                <a:latin typeface="Avenir Next LT Pro" panose="020B0504020202020204" pitchFamily="34" charset="0"/>
              </a:rPr>
              <a:t>The percentage of students certified after their first training attempt increased from 52% to 55%. </a:t>
            </a:r>
          </a:p>
          <a:p>
            <a:endParaRPr lang="en-US" dirty="0">
              <a:latin typeface="Avenir Next LT Pro" panose="020B0504020202020204" pitchFamily="34" charset="0"/>
            </a:endParaRPr>
          </a:p>
          <a:p>
            <a:r>
              <a:rPr lang="en-US" dirty="0">
                <a:latin typeface="Avenir Next LT Pro" panose="020B0504020202020204" pitchFamily="34" charset="0"/>
              </a:rPr>
              <a:t>The percentage of students who were not yet certified 3 months after training completion was reduced from 41% to 40%.</a:t>
            </a:r>
          </a:p>
        </p:txBody>
      </p:sp>
      <p:pic>
        <p:nvPicPr>
          <p:cNvPr id="4" name="Picture 3" descr="Training Attempts table">
            <a:extLst>
              <a:ext uri="{FF2B5EF4-FFF2-40B4-BE49-F238E27FC236}">
                <a16:creationId xmlns:a16="http://schemas.microsoft.com/office/drawing/2014/main" id="{2321EDBC-1FEC-D2BA-A5FE-33EA792AB81C}"/>
              </a:ext>
            </a:extLst>
          </p:cNvPr>
          <p:cNvPicPr>
            <a:picLocks noChangeAspect="1"/>
          </p:cNvPicPr>
          <p:nvPr/>
        </p:nvPicPr>
        <p:blipFill>
          <a:blip r:embed="rId3"/>
          <a:stretch>
            <a:fillRect/>
          </a:stretch>
        </p:blipFill>
        <p:spPr>
          <a:xfrm>
            <a:off x="286954" y="1504330"/>
            <a:ext cx="11618091" cy="2424391"/>
          </a:xfrm>
          <a:prstGeom prst="rect">
            <a:avLst/>
          </a:prstGeom>
        </p:spPr>
      </p:pic>
      <p:sp>
        <p:nvSpPr>
          <p:cNvPr id="2" name="Slide Number Placeholder 1">
            <a:extLst>
              <a:ext uri="{FF2B5EF4-FFF2-40B4-BE49-F238E27FC236}">
                <a16:creationId xmlns:a16="http://schemas.microsoft.com/office/drawing/2014/main" id="{36C11E92-54DD-C19A-30DB-01B073916EEC}"/>
              </a:ext>
              <a:ext uri="{C183D7F6-B498-43B3-948B-1728B52AA6E4}">
                <adec:decorative xmlns:adec="http://schemas.microsoft.com/office/drawing/2017/decorative" val="1"/>
              </a:ext>
            </a:extLst>
          </p:cNvPr>
          <p:cNvSpPr>
            <a:spLocks noGrp="1"/>
          </p:cNvSpPr>
          <p:nvPr>
            <p:ph type="sldNum" sz="quarter" idx="4"/>
          </p:nvPr>
        </p:nvSpPr>
        <p:spPr/>
        <p:txBody>
          <a:bodyPr/>
          <a:lstStyle/>
          <a:p>
            <a:fld id="{CA49D0EE-DE7F-324B-A84C-F36708423CDB}" type="slidenum">
              <a:rPr lang="en-US" smtClean="0"/>
              <a:pPr/>
              <a:t>27</a:t>
            </a:fld>
            <a:endParaRPr lang="en-US" dirty="0"/>
          </a:p>
        </p:txBody>
      </p:sp>
    </p:spTree>
    <p:extLst>
      <p:ext uri="{BB962C8B-B14F-4D97-AF65-F5344CB8AC3E}">
        <p14:creationId xmlns:p14="http://schemas.microsoft.com/office/powerpoint/2010/main" val="2167342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6A1D68-5706-40CF-5035-F688C12BF908}"/>
              </a:ext>
            </a:extLst>
          </p:cNvPr>
          <p:cNvSpPr>
            <a:spLocks noGrp="1"/>
          </p:cNvSpPr>
          <p:nvPr>
            <p:ph type="title"/>
          </p:nvPr>
        </p:nvSpPr>
        <p:spPr/>
        <p:txBody>
          <a:bodyPr/>
          <a:lstStyle/>
          <a:p>
            <a:r>
              <a:rPr lang="en-US" dirty="0">
                <a:latin typeface="Avenir Next LT Pro" panose="020B0504020202020204" pitchFamily="34" charset="0"/>
              </a:rPr>
              <a:t>Pass Rate</a:t>
            </a:r>
          </a:p>
        </p:txBody>
      </p:sp>
      <p:sp>
        <p:nvSpPr>
          <p:cNvPr id="11" name="TextBox 10">
            <a:extLst>
              <a:ext uri="{FF2B5EF4-FFF2-40B4-BE49-F238E27FC236}">
                <a16:creationId xmlns:a16="http://schemas.microsoft.com/office/drawing/2014/main" id="{6ADB13CE-58CF-A5A1-709F-2F421CB1B981}"/>
              </a:ext>
            </a:extLst>
          </p:cNvPr>
          <p:cNvSpPr txBox="1"/>
          <p:nvPr/>
        </p:nvSpPr>
        <p:spPr>
          <a:xfrm>
            <a:off x="6604001" y="3161036"/>
            <a:ext cx="4663440" cy="2585323"/>
          </a:xfrm>
          <a:prstGeom prst="rect">
            <a:avLst/>
          </a:prstGeom>
          <a:noFill/>
        </p:spPr>
        <p:txBody>
          <a:bodyPr wrap="square" rtlCol="0">
            <a:spAutoFit/>
          </a:bodyPr>
          <a:lstStyle/>
          <a:p>
            <a:r>
              <a:rPr lang="en-US" dirty="0">
                <a:latin typeface="Avenir Next LT Pro" panose="020B0504020202020204" pitchFamily="34" charset="0"/>
              </a:rPr>
              <a:t>Pass rates for those who took the tests (subset of the 3,046 trained) increased from 78.9% to 80% for Knowledge and decreased slightly from 87.7% to 87.2% for Medication Administration.</a:t>
            </a:r>
          </a:p>
          <a:p>
            <a:endParaRPr lang="en-US" dirty="0">
              <a:latin typeface="Avenir Next LT Pro" panose="020B0504020202020204" pitchFamily="34" charset="0"/>
            </a:endParaRPr>
          </a:p>
          <a:p>
            <a:r>
              <a:rPr lang="en-US" i="1" dirty="0">
                <a:latin typeface="Avenir Next LT Pro" panose="020B0504020202020204" pitchFamily="34" charset="0"/>
              </a:rPr>
              <a:t>Note that the number tested for Knowledge and number tested for Med Admin are not mutually exclusive.</a:t>
            </a:r>
          </a:p>
        </p:txBody>
      </p:sp>
      <p:pic>
        <p:nvPicPr>
          <p:cNvPr id="5" name="Picture 4" descr="Pass Rate details">
            <a:extLst>
              <a:ext uri="{FF2B5EF4-FFF2-40B4-BE49-F238E27FC236}">
                <a16:creationId xmlns:a16="http://schemas.microsoft.com/office/drawing/2014/main" id="{B4EB1075-C727-D049-2694-31E69B1622AA}"/>
              </a:ext>
            </a:extLst>
          </p:cNvPr>
          <p:cNvPicPr>
            <a:picLocks noChangeAspect="1"/>
          </p:cNvPicPr>
          <p:nvPr/>
        </p:nvPicPr>
        <p:blipFill>
          <a:blip r:embed="rId3"/>
          <a:stretch>
            <a:fillRect/>
          </a:stretch>
        </p:blipFill>
        <p:spPr>
          <a:xfrm>
            <a:off x="287440" y="1489016"/>
            <a:ext cx="11278182" cy="1431925"/>
          </a:xfrm>
          <a:prstGeom prst="rect">
            <a:avLst/>
          </a:prstGeom>
        </p:spPr>
      </p:pic>
      <p:sp>
        <p:nvSpPr>
          <p:cNvPr id="2" name="Slide Number Placeholder 1">
            <a:extLst>
              <a:ext uri="{FF2B5EF4-FFF2-40B4-BE49-F238E27FC236}">
                <a16:creationId xmlns:a16="http://schemas.microsoft.com/office/drawing/2014/main" id="{F8445E23-9981-9A53-F34F-ED4F115DF274}"/>
              </a:ext>
              <a:ext uri="{C183D7F6-B498-43B3-948B-1728B52AA6E4}">
                <adec:decorative xmlns:adec="http://schemas.microsoft.com/office/drawing/2017/decorative" val="1"/>
              </a:ext>
            </a:extLst>
          </p:cNvPr>
          <p:cNvSpPr>
            <a:spLocks noGrp="1"/>
          </p:cNvSpPr>
          <p:nvPr>
            <p:ph type="sldNum" sz="quarter" idx="4"/>
          </p:nvPr>
        </p:nvSpPr>
        <p:spPr/>
        <p:txBody>
          <a:bodyPr/>
          <a:lstStyle/>
          <a:p>
            <a:fld id="{CA49D0EE-DE7F-324B-A84C-F36708423CDB}" type="slidenum">
              <a:rPr lang="en-US" smtClean="0"/>
              <a:pPr/>
              <a:t>28</a:t>
            </a:fld>
            <a:endParaRPr lang="en-US" dirty="0"/>
          </a:p>
        </p:txBody>
      </p:sp>
    </p:spTree>
    <p:extLst>
      <p:ext uri="{BB962C8B-B14F-4D97-AF65-F5344CB8AC3E}">
        <p14:creationId xmlns:p14="http://schemas.microsoft.com/office/powerpoint/2010/main" val="1715084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864A4-DE6F-E3A0-7ECA-4209EC315D4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56062EC-6EEF-459A-8923-A4EEAFE5DED7}"/>
              </a:ext>
            </a:extLst>
          </p:cNvPr>
          <p:cNvSpPr>
            <a:spLocks noGrp="1"/>
          </p:cNvSpPr>
          <p:nvPr>
            <p:ph type="title"/>
          </p:nvPr>
        </p:nvSpPr>
        <p:spPr/>
        <p:txBody>
          <a:bodyPr/>
          <a:lstStyle/>
          <a:p>
            <a:r>
              <a:rPr lang="en-US" dirty="0">
                <a:latin typeface="Avenir Next LT Pro" panose="020B0504020202020204" pitchFamily="34" charset="0"/>
              </a:rPr>
              <a:t>Time Since Training</a:t>
            </a:r>
          </a:p>
        </p:txBody>
      </p:sp>
      <p:sp>
        <p:nvSpPr>
          <p:cNvPr id="8" name="TextBox 7">
            <a:extLst>
              <a:ext uri="{FF2B5EF4-FFF2-40B4-BE49-F238E27FC236}">
                <a16:creationId xmlns:a16="http://schemas.microsoft.com/office/drawing/2014/main" id="{40D1E418-DB42-088B-CBB1-2E55CFB2C0B7}"/>
              </a:ext>
            </a:extLst>
          </p:cNvPr>
          <p:cNvSpPr txBox="1"/>
          <p:nvPr/>
        </p:nvSpPr>
        <p:spPr>
          <a:xfrm>
            <a:off x="1056005" y="1431290"/>
            <a:ext cx="5883910" cy="369332"/>
          </a:xfrm>
          <a:prstGeom prst="rect">
            <a:avLst/>
          </a:prstGeom>
          <a:noFill/>
        </p:spPr>
        <p:txBody>
          <a:bodyPr wrap="square" rtlCol="0">
            <a:spAutoFit/>
          </a:bodyPr>
          <a:lstStyle/>
          <a:p>
            <a:r>
              <a:rPr lang="en-US" dirty="0">
                <a:latin typeface="Avenir Next LT Pro" panose="020B0504020202020204" pitchFamily="34" charset="0"/>
              </a:rPr>
              <a:t>Median Days from Training Completion to Test Date</a:t>
            </a:r>
          </a:p>
        </p:txBody>
      </p:sp>
      <p:sp>
        <p:nvSpPr>
          <p:cNvPr id="7" name="TextBox 6" descr="The Policy Manual version published in November 2023 announced that the time frame for testing would be shortened from 6 months to 3 months to encourage testing closer to training completion (applicable to students who had not yet completed training).&#10;">
            <a:extLst>
              <a:ext uri="{FF2B5EF4-FFF2-40B4-BE49-F238E27FC236}">
                <a16:creationId xmlns:a16="http://schemas.microsoft.com/office/drawing/2014/main" id="{F76B9E24-8D12-3DCC-E00B-D0C4BFF01E16}"/>
              </a:ext>
            </a:extLst>
          </p:cNvPr>
          <p:cNvSpPr txBox="1"/>
          <p:nvPr/>
        </p:nvSpPr>
        <p:spPr>
          <a:xfrm>
            <a:off x="7356026" y="3799840"/>
            <a:ext cx="4490720" cy="2031325"/>
          </a:xfrm>
          <a:prstGeom prst="rect">
            <a:avLst/>
          </a:prstGeom>
          <a:noFill/>
        </p:spPr>
        <p:txBody>
          <a:bodyPr wrap="square" rtlCol="0">
            <a:spAutoFit/>
          </a:bodyPr>
          <a:lstStyle/>
          <a:p>
            <a:r>
              <a:rPr lang="en-US" dirty="0">
                <a:latin typeface="Avenir Next LT Pro" panose="020B0504020202020204" pitchFamily="34" charset="0"/>
              </a:rPr>
              <a:t>The Policy Manual version published in November 2023 announced that the time frame for testing would be shortened from 6 months to 3 months to encourage testing closer to training completion (applicable to students who had not yet completed training).</a:t>
            </a:r>
          </a:p>
        </p:txBody>
      </p:sp>
      <p:pic>
        <p:nvPicPr>
          <p:cNvPr id="5" name="Picture 4">
            <a:extLst>
              <a:ext uri="{FF2B5EF4-FFF2-40B4-BE49-F238E27FC236}">
                <a16:creationId xmlns:a16="http://schemas.microsoft.com/office/drawing/2014/main" id="{6CB56A92-A486-A0A1-3B26-04DC0089827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54779" y="1885196"/>
            <a:ext cx="6913992" cy="1914644"/>
          </a:xfrm>
          <a:prstGeom prst="rect">
            <a:avLst/>
          </a:prstGeom>
        </p:spPr>
      </p:pic>
      <p:sp>
        <p:nvSpPr>
          <p:cNvPr id="2" name="Slide Number Placeholder 1">
            <a:extLst>
              <a:ext uri="{FF2B5EF4-FFF2-40B4-BE49-F238E27FC236}">
                <a16:creationId xmlns:a16="http://schemas.microsoft.com/office/drawing/2014/main" id="{351C25A1-AEAD-277D-967A-992C1DBA60D0}"/>
              </a:ext>
              <a:ext uri="{C183D7F6-B498-43B3-948B-1728B52AA6E4}">
                <adec:decorative xmlns:adec="http://schemas.microsoft.com/office/drawing/2017/decorative" val="1"/>
              </a:ext>
            </a:extLst>
          </p:cNvPr>
          <p:cNvSpPr>
            <a:spLocks noGrp="1"/>
          </p:cNvSpPr>
          <p:nvPr>
            <p:ph type="sldNum" sz="quarter" idx="4"/>
          </p:nvPr>
        </p:nvSpPr>
        <p:spPr/>
        <p:txBody>
          <a:bodyPr/>
          <a:lstStyle/>
          <a:p>
            <a:fld id="{CA49D0EE-DE7F-324B-A84C-F36708423CDB}" type="slidenum">
              <a:rPr lang="en-US" smtClean="0"/>
              <a:pPr/>
              <a:t>29</a:t>
            </a:fld>
            <a:endParaRPr lang="en-US" dirty="0"/>
          </a:p>
        </p:txBody>
      </p:sp>
    </p:spTree>
    <p:extLst>
      <p:ext uri="{BB962C8B-B14F-4D97-AF65-F5344CB8AC3E}">
        <p14:creationId xmlns:p14="http://schemas.microsoft.com/office/powerpoint/2010/main" val="4011094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a:extLst>
            <a:ext uri="{FF2B5EF4-FFF2-40B4-BE49-F238E27FC236}">
              <a16:creationId xmlns:a16="http://schemas.microsoft.com/office/drawing/2014/main" id="{E9A772A2-7CB0-5BF8-59BA-8177C65937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334A01-3884-2CD6-27F6-B36A9A78D961}"/>
              </a:ext>
            </a:extLst>
          </p:cNvPr>
          <p:cNvSpPr>
            <a:spLocks noGrp="1"/>
          </p:cNvSpPr>
          <p:nvPr>
            <p:ph type="ctrTitle"/>
          </p:nvPr>
        </p:nvSpPr>
        <p:spPr>
          <a:xfrm>
            <a:off x="1411903" y="2235200"/>
            <a:ext cx="9368194" cy="2387600"/>
          </a:xfrm>
        </p:spPr>
        <p:txBody>
          <a:bodyPr/>
          <a:lstStyle/>
          <a:p>
            <a:r>
              <a:rPr lang="en-US" b="1" dirty="0" err="1">
                <a:solidFill>
                  <a:schemeClr val="bg1"/>
                </a:solidFill>
                <a:latin typeface="Avenir Next LT Pro" panose="020B0504020202020204" pitchFamily="34" charset="0"/>
              </a:rPr>
              <a:t>eMAR</a:t>
            </a:r>
            <a:r>
              <a:rPr lang="en-US" b="1" dirty="0">
                <a:solidFill>
                  <a:schemeClr val="bg1"/>
                </a:solidFill>
                <a:latin typeface="Avenir Next LT Pro" panose="020B0504020202020204" pitchFamily="34" charset="0"/>
              </a:rPr>
              <a:t> &amp; </a:t>
            </a:r>
            <a:r>
              <a:rPr lang="en-US" b="1" dirty="0" err="1">
                <a:solidFill>
                  <a:schemeClr val="bg1"/>
                </a:solidFill>
                <a:latin typeface="Avenir Next LT Pro" panose="020B0504020202020204" pitchFamily="34" charset="0"/>
              </a:rPr>
              <a:t>Impruvon</a:t>
            </a:r>
            <a:r>
              <a:rPr lang="en-US" b="1" dirty="0">
                <a:solidFill>
                  <a:schemeClr val="bg1"/>
                </a:solidFill>
                <a:latin typeface="Avenir Next LT Pro" panose="020B0504020202020204" pitchFamily="34" charset="0"/>
              </a:rPr>
              <a:t> </a:t>
            </a:r>
            <a:br>
              <a:rPr lang="en-US" b="1" dirty="0">
                <a:solidFill>
                  <a:schemeClr val="bg1"/>
                </a:solidFill>
                <a:latin typeface="Avenir Next LT Pro" panose="020B0504020202020204" pitchFamily="34" charset="0"/>
              </a:rPr>
            </a:br>
            <a:r>
              <a:rPr lang="en-US" b="1" dirty="0">
                <a:solidFill>
                  <a:schemeClr val="bg1"/>
                </a:solidFill>
                <a:latin typeface="Avenir Next LT Pro" panose="020B0504020202020204" pitchFamily="34" charset="0"/>
              </a:rPr>
              <a:t>Status Update</a:t>
            </a:r>
          </a:p>
        </p:txBody>
      </p:sp>
      <p:pic>
        <p:nvPicPr>
          <p:cNvPr id="10" name="Picture 9">
            <a:extLst>
              <a:ext uri="{FF2B5EF4-FFF2-40B4-BE49-F238E27FC236}">
                <a16:creationId xmlns:a16="http://schemas.microsoft.com/office/drawing/2014/main" id="{793384A4-CDB7-9232-570D-431E5A88DDB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58319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B6A758-7B70-7C7F-B06A-01172EE61702}"/>
              </a:ext>
            </a:extLst>
          </p:cNvPr>
          <p:cNvSpPr>
            <a:spLocks noGrp="1"/>
          </p:cNvSpPr>
          <p:nvPr>
            <p:ph type="title"/>
          </p:nvPr>
        </p:nvSpPr>
        <p:spPr/>
        <p:txBody>
          <a:bodyPr/>
          <a:lstStyle/>
          <a:p>
            <a:r>
              <a:rPr lang="en-US" dirty="0">
                <a:latin typeface="Avenir Next LT Pro" panose="020B0504020202020204" pitchFamily="34" charset="0"/>
              </a:rPr>
              <a:t>Testing Attempts</a:t>
            </a:r>
            <a:endParaRPr lang="en-US" dirty="0">
              <a:highlight>
                <a:srgbClr val="FFFF00"/>
              </a:highlight>
              <a:latin typeface="Avenir Next LT Pro" panose="020B0504020202020204" pitchFamily="34" charset="0"/>
            </a:endParaRPr>
          </a:p>
        </p:txBody>
      </p:sp>
      <p:sp>
        <p:nvSpPr>
          <p:cNvPr id="2" name="Slide Number Placeholder 1">
            <a:extLst>
              <a:ext uri="{FF2B5EF4-FFF2-40B4-BE49-F238E27FC236}">
                <a16:creationId xmlns:a16="http://schemas.microsoft.com/office/drawing/2014/main" id="{80308D38-7215-D967-6DD7-390268573392}"/>
              </a:ext>
              <a:ext uri="{C183D7F6-B498-43B3-948B-1728B52AA6E4}">
                <adec:decorative xmlns:adec="http://schemas.microsoft.com/office/drawing/2017/decorative" val="1"/>
              </a:ext>
            </a:extLst>
          </p:cNvPr>
          <p:cNvSpPr>
            <a:spLocks noGrp="1"/>
          </p:cNvSpPr>
          <p:nvPr>
            <p:ph type="sldNum" sz="quarter" idx="4"/>
          </p:nvPr>
        </p:nvSpPr>
        <p:spPr/>
        <p:txBody>
          <a:bodyPr/>
          <a:lstStyle/>
          <a:p>
            <a:fld id="{CA49D0EE-DE7F-324B-A84C-F36708423CDB}" type="slidenum">
              <a:rPr lang="en-US" smtClean="0"/>
              <a:pPr/>
              <a:t>30</a:t>
            </a:fld>
            <a:endParaRPr lang="en-US" dirty="0"/>
          </a:p>
        </p:txBody>
      </p:sp>
      <p:sp>
        <p:nvSpPr>
          <p:cNvPr id="7" name="TextBox 6">
            <a:extLst>
              <a:ext uri="{FF2B5EF4-FFF2-40B4-BE49-F238E27FC236}">
                <a16:creationId xmlns:a16="http://schemas.microsoft.com/office/drawing/2014/main" id="{66C0D279-DB9A-4844-8F6A-FAA49D746E4C}"/>
              </a:ext>
            </a:extLst>
          </p:cNvPr>
          <p:cNvSpPr txBox="1"/>
          <p:nvPr/>
        </p:nvSpPr>
        <p:spPr>
          <a:xfrm>
            <a:off x="500335" y="4043432"/>
            <a:ext cx="4175760" cy="2308324"/>
          </a:xfrm>
          <a:prstGeom prst="rect">
            <a:avLst/>
          </a:prstGeom>
          <a:noFill/>
        </p:spPr>
        <p:txBody>
          <a:bodyPr wrap="square" rtlCol="0">
            <a:spAutoFit/>
          </a:bodyPr>
          <a:lstStyle/>
          <a:p>
            <a:r>
              <a:rPr lang="en-US" dirty="0">
                <a:latin typeface="Avenir Next LT Pro" panose="020B0504020202020204" pitchFamily="34" charset="0"/>
              </a:rPr>
              <a:t>Pass rates for the first attempt on the  Knowledge exam increased from 53.5% to 57.8%.</a:t>
            </a:r>
          </a:p>
          <a:p>
            <a:endParaRPr lang="en-US" dirty="0">
              <a:latin typeface="Avenir Next LT Pro" panose="020B0504020202020204" pitchFamily="34" charset="0"/>
            </a:endParaRPr>
          </a:p>
          <a:p>
            <a:r>
              <a:rPr lang="en-US" dirty="0">
                <a:latin typeface="Avenir Next LT Pro" panose="020B0504020202020204" pitchFamily="34" charset="0"/>
              </a:rPr>
              <a:t>Pass rates for the first attempt on the  Medication Administration exam increased slightly from 63.9% to 64.7%.</a:t>
            </a:r>
          </a:p>
        </p:txBody>
      </p:sp>
      <p:sp>
        <p:nvSpPr>
          <p:cNvPr id="8" name="TextBox 7">
            <a:extLst>
              <a:ext uri="{FF2B5EF4-FFF2-40B4-BE49-F238E27FC236}">
                <a16:creationId xmlns:a16="http://schemas.microsoft.com/office/drawing/2014/main" id="{EBD30E48-0A41-AB14-7BB8-95FD837CD83F}"/>
              </a:ext>
            </a:extLst>
          </p:cNvPr>
          <p:cNvSpPr txBox="1"/>
          <p:nvPr/>
        </p:nvSpPr>
        <p:spPr>
          <a:xfrm>
            <a:off x="7900280" y="3888022"/>
            <a:ext cx="4175760" cy="584775"/>
          </a:xfrm>
          <a:prstGeom prst="rect">
            <a:avLst/>
          </a:prstGeom>
          <a:noFill/>
        </p:spPr>
        <p:txBody>
          <a:bodyPr wrap="square" rtlCol="0">
            <a:spAutoFit/>
          </a:bodyPr>
          <a:lstStyle/>
          <a:p>
            <a:r>
              <a:rPr lang="en-US" sz="1600" i="1" dirty="0">
                <a:latin typeface="Avenir Next LT Pro" panose="020B0504020202020204" pitchFamily="34" charset="0"/>
              </a:rPr>
              <a:t>Note that this table measures test attempts, not unique students.</a:t>
            </a:r>
          </a:p>
        </p:txBody>
      </p:sp>
      <p:pic>
        <p:nvPicPr>
          <p:cNvPr id="6" name="Picture 5">
            <a:extLst>
              <a:ext uri="{FF2B5EF4-FFF2-40B4-BE49-F238E27FC236}">
                <a16:creationId xmlns:a16="http://schemas.microsoft.com/office/drawing/2014/main" id="{3D55D828-44E6-2C81-0CD9-9CFCACFCC2F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23850" y="1210955"/>
            <a:ext cx="11544300" cy="2552700"/>
          </a:xfrm>
          <a:prstGeom prst="rect">
            <a:avLst/>
          </a:prstGeom>
        </p:spPr>
      </p:pic>
    </p:spTree>
    <p:extLst>
      <p:ext uri="{BB962C8B-B14F-4D97-AF65-F5344CB8AC3E}">
        <p14:creationId xmlns:p14="http://schemas.microsoft.com/office/powerpoint/2010/main" val="37082963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a:extLst>
            <a:ext uri="{FF2B5EF4-FFF2-40B4-BE49-F238E27FC236}">
              <a16:creationId xmlns:a16="http://schemas.microsoft.com/office/drawing/2014/main" id="{DDAD453E-F170-17F7-1C15-71B392E75F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6564F2-FB38-C58B-EDC3-9976D2060A26}"/>
              </a:ext>
            </a:extLst>
          </p:cNvPr>
          <p:cNvSpPr>
            <a:spLocks noGrp="1"/>
          </p:cNvSpPr>
          <p:nvPr>
            <p:ph type="ctrTitle"/>
          </p:nvPr>
        </p:nvSpPr>
        <p:spPr>
          <a:xfrm>
            <a:off x="1411903" y="2587625"/>
            <a:ext cx="9368194" cy="2387600"/>
          </a:xfrm>
        </p:spPr>
        <p:txBody>
          <a:bodyPr>
            <a:normAutofit/>
          </a:bodyPr>
          <a:lstStyle/>
          <a:p>
            <a:r>
              <a:rPr lang="en-US" b="1" dirty="0">
                <a:solidFill>
                  <a:schemeClr val="bg1"/>
                </a:solidFill>
                <a:latin typeface="Avenir Next LT Pro" panose="020B0504020202020204" pitchFamily="34" charset="0"/>
              </a:rPr>
              <a:t>MAP Communication Framework</a:t>
            </a:r>
          </a:p>
        </p:txBody>
      </p:sp>
      <p:pic>
        <p:nvPicPr>
          <p:cNvPr id="10" name="Picture 9">
            <a:extLst>
              <a:ext uri="{FF2B5EF4-FFF2-40B4-BE49-F238E27FC236}">
                <a16:creationId xmlns:a16="http://schemas.microsoft.com/office/drawing/2014/main" id="{C183503F-035A-9D19-E921-7E8902D89D3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89445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D8C4C-FB0E-C706-4131-595AB9B359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5B2882-3660-518A-693E-E87DCDD62643}"/>
              </a:ext>
            </a:extLst>
          </p:cNvPr>
          <p:cNvSpPr>
            <a:spLocks noGrp="1"/>
          </p:cNvSpPr>
          <p:nvPr>
            <p:ph type="title"/>
          </p:nvPr>
        </p:nvSpPr>
        <p:spPr/>
        <p:txBody>
          <a:bodyPr/>
          <a:lstStyle/>
          <a:p>
            <a:r>
              <a:rPr lang="en-US" dirty="0">
                <a:latin typeface="Avenir Next LT Pro" panose="020B0504020202020204" pitchFamily="34" charset="0"/>
              </a:rPr>
              <a:t>Background </a:t>
            </a:r>
          </a:p>
        </p:txBody>
      </p:sp>
      <p:sp>
        <p:nvSpPr>
          <p:cNvPr id="4" name="TextBox 3">
            <a:extLst>
              <a:ext uri="{FF2B5EF4-FFF2-40B4-BE49-F238E27FC236}">
                <a16:creationId xmlns:a16="http://schemas.microsoft.com/office/drawing/2014/main" id="{40555AC0-03EF-BA69-57F8-3329750A420B}"/>
              </a:ext>
            </a:extLst>
          </p:cNvPr>
          <p:cNvSpPr txBox="1"/>
          <p:nvPr/>
        </p:nvSpPr>
        <p:spPr>
          <a:xfrm>
            <a:off x="348873" y="1054186"/>
            <a:ext cx="11494253" cy="6237092"/>
          </a:xfrm>
          <a:prstGeom prst="rect">
            <a:avLst/>
          </a:prstGeom>
          <a:noFill/>
        </p:spPr>
        <p:txBody>
          <a:bodyPr wrap="square" rtlCol="0">
            <a:spAutoFit/>
          </a:bodyPr>
          <a:lstStyle/>
          <a:p>
            <a:pPr marL="342900" marR="0" lvl="0" indent="-342900" algn="l" defTabSz="4572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lang="en-US">
                <a:solidFill>
                  <a:prstClr val="black"/>
                </a:solidFill>
                <a:latin typeface="Avenir Next LT Pro" panose="020B0504020202020204" pitchFamily="34" charset="0"/>
                <a:cs typeface="Calibri"/>
              </a:rPr>
              <a:t>Since the beginning of the program, the MAP team has sought to establish </a:t>
            </a:r>
            <a:r>
              <a:rPr lang="en-US" b="1">
                <a:solidFill>
                  <a:prstClr val="black"/>
                </a:solidFill>
                <a:latin typeface="Avenir Next LT Pro" panose="020B0504020202020204" pitchFamily="34" charset="0"/>
                <a:cs typeface="Calibri"/>
              </a:rPr>
              <a:t>effective and responsive communication</a:t>
            </a:r>
            <a:r>
              <a:rPr lang="en-US">
                <a:solidFill>
                  <a:prstClr val="black"/>
                </a:solidFill>
                <a:latin typeface="Avenir Next LT Pro" panose="020B0504020202020204" pitchFamily="34" charset="0"/>
                <a:cs typeface="Calibri"/>
              </a:rPr>
              <a:t> with MAP service providers, with the stakeholder group being a key component. </a:t>
            </a:r>
          </a:p>
          <a:p>
            <a:pPr marL="342900" marR="0" lvl="0" indent="-342900" algn="l" defTabSz="4572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lang="en-US">
                <a:solidFill>
                  <a:prstClr val="black"/>
                </a:solidFill>
                <a:latin typeface="Avenir Next LT Pro" panose="020B0504020202020204" pitchFamily="34" charset="0"/>
                <a:cs typeface="Calibri"/>
              </a:rPr>
              <a:t>This group began as a </a:t>
            </a:r>
            <a:r>
              <a:rPr lang="en-US" b="1">
                <a:solidFill>
                  <a:prstClr val="black"/>
                </a:solidFill>
                <a:latin typeface="Avenir Next LT Pro" panose="020B0504020202020204" pitchFamily="34" charset="0"/>
                <a:cs typeface="Calibri"/>
              </a:rPr>
              <a:t>smaller collective of MAP providers and DPH staff</a:t>
            </a:r>
            <a:r>
              <a:rPr lang="en-US">
                <a:solidFill>
                  <a:prstClr val="black"/>
                </a:solidFill>
                <a:latin typeface="Avenir Next LT Pro" panose="020B0504020202020204" pitchFamily="34" charset="0"/>
                <a:cs typeface="Calibri"/>
              </a:rPr>
              <a:t>, creating a vital </a:t>
            </a:r>
            <a:r>
              <a:rPr lang="en-US" b="1">
                <a:solidFill>
                  <a:prstClr val="black"/>
                </a:solidFill>
                <a:latin typeface="Avenir Next LT Pro" panose="020B0504020202020204" pitchFamily="34" charset="0"/>
                <a:cs typeface="Calibri"/>
              </a:rPr>
              <a:t>opportunity for discussion </a:t>
            </a:r>
            <a:r>
              <a:rPr lang="en-US">
                <a:solidFill>
                  <a:prstClr val="black"/>
                </a:solidFill>
                <a:latin typeface="Avenir Next LT Pro" panose="020B0504020202020204" pitchFamily="34" charset="0"/>
                <a:cs typeface="Calibri"/>
              </a:rPr>
              <a:t>about successes, concerns, and frustrations within the MAP program. </a:t>
            </a:r>
          </a:p>
          <a:p>
            <a:pPr marL="342900" marR="0" lvl="0" indent="-342900" algn="l" defTabSz="4572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lang="en-US">
                <a:solidFill>
                  <a:prstClr val="black"/>
                </a:solidFill>
                <a:latin typeface="Avenir Next LT Pro" panose="020B0504020202020204" pitchFamily="34" charset="0"/>
                <a:cs typeface="Calibri"/>
              </a:rPr>
              <a:t>As time progressed, this stakeholder group has </a:t>
            </a:r>
            <a:r>
              <a:rPr lang="en-US" b="1">
                <a:solidFill>
                  <a:prstClr val="black"/>
                </a:solidFill>
                <a:latin typeface="Avenir Next LT Pro" panose="020B0504020202020204" pitchFamily="34" charset="0"/>
                <a:cs typeface="Calibri"/>
              </a:rPr>
              <a:t>expanded to over 100 members</a:t>
            </a:r>
            <a:r>
              <a:rPr lang="en-US">
                <a:solidFill>
                  <a:prstClr val="black"/>
                </a:solidFill>
                <a:latin typeface="Avenir Next LT Pro" panose="020B0504020202020204" pitchFamily="34" charset="0"/>
                <a:cs typeface="Calibri"/>
              </a:rPr>
              <a:t>, with dynamics shifting to accommodate from discussion-based to </a:t>
            </a:r>
            <a:r>
              <a:rPr lang="en-US" b="1">
                <a:solidFill>
                  <a:prstClr val="black"/>
                </a:solidFill>
                <a:latin typeface="Avenir Next LT Pro" panose="020B0504020202020204" pitchFamily="34" charset="0"/>
                <a:cs typeface="Calibri"/>
              </a:rPr>
              <a:t>presentation-based meetings</a:t>
            </a:r>
            <a:r>
              <a:rPr lang="en-US">
                <a:solidFill>
                  <a:prstClr val="black"/>
                </a:solidFill>
                <a:latin typeface="Avenir Next LT Pro" panose="020B0504020202020204" pitchFamily="34" charset="0"/>
                <a:cs typeface="Calibri"/>
              </a:rPr>
              <a:t>. </a:t>
            </a:r>
          </a:p>
          <a:p>
            <a:pPr marL="342900" marR="0" lvl="0" indent="-342900" algn="l" defTabSz="4572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lang="en-US">
                <a:solidFill>
                  <a:prstClr val="black"/>
                </a:solidFill>
                <a:latin typeface="Avenir Next LT Pro" panose="020B0504020202020204" pitchFamily="34" charset="0"/>
                <a:cs typeface="Calibri"/>
              </a:rPr>
              <a:t>The MAP team is thrilled with the ever-increasing interest in involvement with the MAP stakeholder group. However, </a:t>
            </a:r>
            <a:r>
              <a:rPr lang="en-US" b="1">
                <a:solidFill>
                  <a:prstClr val="black"/>
                </a:solidFill>
                <a:latin typeface="Avenir Next LT Pro" panose="020B0504020202020204" pitchFamily="34" charset="0"/>
                <a:cs typeface="Calibri"/>
              </a:rPr>
              <a:t>expanding involvement should not come at the expense of stakeholder feedback and engagement.</a:t>
            </a:r>
            <a:r>
              <a:rPr lang="en-US">
                <a:solidFill>
                  <a:prstClr val="black"/>
                </a:solidFill>
                <a:latin typeface="Avenir Next LT Pro" panose="020B0504020202020204" pitchFamily="34" charset="0"/>
                <a:cs typeface="Calibri"/>
              </a:rPr>
              <a:t> </a:t>
            </a:r>
          </a:p>
          <a:p>
            <a:pPr marL="342900" marR="0" lvl="0" indent="-342900" algn="l" defTabSz="4572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lang="en-US">
                <a:solidFill>
                  <a:prstClr val="black"/>
                </a:solidFill>
                <a:latin typeface="Avenir Next LT Pro" panose="020B0504020202020204" pitchFamily="34" charset="0"/>
                <a:cs typeface="Calibri"/>
              </a:rPr>
              <a:t>The newly proposed communication plan will </a:t>
            </a:r>
            <a:r>
              <a:rPr lang="en-US" b="1">
                <a:solidFill>
                  <a:prstClr val="black"/>
                </a:solidFill>
                <a:latin typeface="Avenir Next LT Pro" panose="020B0504020202020204" pitchFamily="34" charset="0"/>
                <a:cs typeface="Calibri"/>
              </a:rPr>
              <a:t>establish new platforms for communication </a:t>
            </a:r>
            <a:r>
              <a:rPr lang="en-US">
                <a:solidFill>
                  <a:prstClr val="black"/>
                </a:solidFill>
                <a:latin typeface="Avenir Next LT Pro" panose="020B0504020202020204" pitchFamily="34" charset="0"/>
                <a:cs typeface="Calibri"/>
              </a:rPr>
              <a:t>as well as </a:t>
            </a:r>
            <a:r>
              <a:rPr lang="en-US" b="1">
                <a:solidFill>
                  <a:prstClr val="black"/>
                </a:solidFill>
                <a:latin typeface="Avenir Next LT Pro" panose="020B0504020202020204" pitchFamily="34" charset="0"/>
                <a:cs typeface="Calibri"/>
              </a:rPr>
              <a:t>create a consistent channel for information exchange</a:t>
            </a:r>
            <a:r>
              <a:rPr lang="en-US">
                <a:solidFill>
                  <a:prstClr val="black"/>
                </a:solidFill>
                <a:latin typeface="Avenir Next LT Pro" panose="020B0504020202020204" pitchFamily="34" charset="0"/>
                <a:cs typeface="Calibri"/>
              </a:rPr>
              <a:t> between the DPH staff and service providers.</a:t>
            </a:r>
          </a:p>
          <a:p>
            <a:pPr marL="342900" marR="0" lvl="0" indent="-342900" algn="l" defTabSz="4572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lang="en-US">
                <a:solidFill>
                  <a:prstClr val="black"/>
                </a:solidFill>
                <a:latin typeface="Avenir Next LT Pro" panose="020B0504020202020204" pitchFamily="34" charset="0"/>
                <a:cs typeface="Calibri"/>
              </a:rPr>
              <a:t>The newly proposed communication plan brings the workgroup back to its original intentions</a:t>
            </a:r>
            <a:r>
              <a:rPr lang="en-US" b="1">
                <a:solidFill>
                  <a:prstClr val="black"/>
                </a:solidFill>
                <a:latin typeface="Avenir Next LT Pro" panose="020B0504020202020204" pitchFamily="34" charset="0"/>
                <a:cs typeface="Calibri"/>
              </a:rPr>
              <a:t>: a platform for stakeholder engagement. </a:t>
            </a:r>
            <a:r>
              <a:rPr lang="en-US">
                <a:solidFill>
                  <a:prstClr val="black"/>
                </a:solidFill>
                <a:latin typeface="Avenir Next LT Pro" panose="020B0504020202020204" pitchFamily="34" charset="0"/>
                <a:cs typeface="Calibri"/>
              </a:rPr>
              <a:t>It encourages increased MAP compliance and, ultimately, improved outcomes. </a:t>
            </a:r>
            <a:endParaRPr kumimoji="0" lang="en-US" i="0" u="none" strike="noStrike" kern="1200" cap="none" spc="0" normalizeH="0" baseline="0" noProof="0">
              <a:ln>
                <a:noFill/>
              </a:ln>
              <a:solidFill>
                <a:prstClr val="black"/>
              </a:solidFill>
              <a:effectLst/>
              <a:uLnTx/>
              <a:uFillTx/>
              <a:latin typeface="Avenir Next LT Pro" panose="020B0504020202020204" pitchFamily="34" charset="0"/>
            </a:endParaRPr>
          </a:p>
          <a:p>
            <a:pPr marL="34290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prstClr val="black"/>
              </a:solidFill>
              <a:effectLst/>
              <a:uLnTx/>
              <a:uFillTx/>
              <a:latin typeface="Avenir Next LT Pro" panose="020B0504020202020204" pitchFamily="34" charset="0"/>
            </a:endParaRPr>
          </a:p>
          <a:p>
            <a:pPr marL="34290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prstClr val="black"/>
              </a:solidFill>
              <a:effectLst/>
              <a:uLnTx/>
              <a:uFillTx/>
              <a:latin typeface="Avenir Next LT Pro" panose="020B0504020202020204" pitchFamily="34" charset="0"/>
            </a:endParaRPr>
          </a:p>
        </p:txBody>
      </p:sp>
    </p:spTree>
    <p:extLst>
      <p:ext uri="{BB962C8B-B14F-4D97-AF65-F5344CB8AC3E}">
        <p14:creationId xmlns:p14="http://schemas.microsoft.com/office/powerpoint/2010/main" val="8813640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BB72E-4ADB-F8CA-C9CA-ACB0C20892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5F46E9-4AF3-F4BF-A701-84AB018E6CA4}"/>
              </a:ext>
            </a:extLst>
          </p:cNvPr>
          <p:cNvSpPr>
            <a:spLocks noGrp="1"/>
          </p:cNvSpPr>
          <p:nvPr>
            <p:ph type="title"/>
          </p:nvPr>
        </p:nvSpPr>
        <p:spPr/>
        <p:txBody>
          <a:bodyPr/>
          <a:lstStyle/>
          <a:p>
            <a:r>
              <a:rPr lang="en-US" dirty="0">
                <a:latin typeface="Avenir Next LT Pro" panose="020B0504020202020204" pitchFamily="34" charset="0"/>
              </a:rPr>
              <a:t>New Communication Framework</a:t>
            </a:r>
          </a:p>
        </p:txBody>
      </p:sp>
      <p:sp>
        <p:nvSpPr>
          <p:cNvPr id="4" name="TextBox 3">
            <a:extLst>
              <a:ext uri="{FF2B5EF4-FFF2-40B4-BE49-F238E27FC236}">
                <a16:creationId xmlns:a16="http://schemas.microsoft.com/office/drawing/2014/main" id="{F965BD9C-599F-8751-8829-602EDB4675A3}"/>
              </a:ext>
            </a:extLst>
          </p:cNvPr>
          <p:cNvSpPr txBox="1"/>
          <p:nvPr/>
        </p:nvSpPr>
        <p:spPr>
          <a:xfrm>
            <a:off x="348873" y="1089685"/>
            <a:ext cx="11494253" cy="1405000"/>
          </a:xfrm>
          <a:prstGeom prst="rect">
            <a:avLst/>
          </a:prstGeom>
          <a:noFill/>
        </p:spPr>
        <p:txBody>
          <a:bodyPr wrap="square" rtlCol="0">
            <a:spAutoFit/>
          </a:bodyPr>
          <a:lstStyle/>
          <a:p>
            <a:pPr marR="0" lvl="0" algn="l" defTabSz="457200" rtl="0" eaLnBrk="1" fontAlgn="auto" latinLnBrk="0" hangingPunct="1">
              <a:lnSpc>
                <a:spcPct val="120000"/>
              </a:lnSpc>
              <a:spcBef>
                <a:spcPts val="0"/>
              </a:spcBef>
              <a:spcAft>
                <a:spcPts val="1200"/>
              </a:spcAft>
              <a:buClrTx/>
              <a:buSzTx/>
              <a:tabLst/>
              <a:defRPr/>
            </a:pPr>
            <a:r>
              <a:rPr kumimoji="0" lang="en-US" sz="1600" b="1" i="0" u="none" strike="noStrike" kern="1200" cap="none" spc="0" normalizeH="0" baseline="0" noProof="0">
                <a:ln>
                  <a:noFill/>
                </a:ln>
                <a:solidFill>
                  <a:prstClr val="black"/>
                </a:solidFill>
                <a:effectLst/>
                <a:uLnTx/>
                <a:uFillTx/>
                <a:latin typeface="Avenir Next LT Pro" panose="020B0504020202020204" pitchFamily="34" charset="0"/>
              </a:rPr>
              <a:t>Objective</a:t>
            </a:r>
            <a:r>
              <a:rPr kumimoji="0" lang="en-US" sz="1600" b="0" i="0" u="none" strike="noStrike" kern="1200" cap="none" spc="0" normalizeH="0" baseline="0" noProof="0">
                <a:ln>
                  <a:noFill/>
                </a:ln>
                <a:solidFill>
                  <a:prstClr val="black"/>
                </a:solidFill>
                <a:effectLst/>
                <a:uLnTx/>
                <a:uFillTx/>
                <a:latin typeface="Avenir Next LT Pro" panose="020B0504020202020204" pitchFamily="34" charset="0"/>
              </a:rPr>
              <a:t>: To provide MAP service </a:t>
            </a:r>
            <a:r>
              <a:rPr lang="en-US" sz="1600">
                <a:solidFill>
                  <a:prstClr val="black"/>
                </a:solidFill>
                <a:latin typeface="Avenir Next LT Pro" panose="020B0504020202020204" pitchFamily="34" charset="0"/>
              </a:rPr>
              <a:t>p</a:t>
            </a:r>
            <a:r>
              <a:rPr kumimoji="0" lang="en-US" sz="1600" b="0" i="0" u="none" strike="noStrike" kern="1200" cap="none" spc="0" normalizeH="0" baseline="0" noProof="0" err="1">
                <a:ln>
                  <a:noFill/>
                </a:ln>
                <a:solidFill>
                  <a:prstClr val="black"/>
                </a:solidFill>
                <a:effectLst/>
                <a:uLnTx/>
                <a:uFillTx/>
                <a:latin typeface="Avenir Next LT Pro" panose="020B0504020202020204" pitchFamily="34" charset="0"/>
              </a:rPr>
              <a:t>roviders</a:t>
            </a:r>
            <a:r>
              <a:rPr kumimoji="0" lang="en-US" sz="1600" b="0" i="0" u="none" strike="noStrike" kern="1200" cap="none" spc="0" normalizeH="0" baseline="0" noProof="0">
                <a:ln>
                  <a:noFill/>
                </a:ln>
                <a:solidFill>
                  <a:prstClr val="black"/>
                </a:solidFill>
                <a:effectLst/>
                <a:uLnTx/>
                <a:uFillTx/>
                <a:latin typeface="Avenir Next LT Pro" panose="020B0504020202020204" pitchFamily="34" charset="0"/>
              </a:rPr>
              <a:t> with an established platform and frequency for the sharing of information. Establish a feedback loop. </a:t>
            </a:r>
          </a:p>
          <a:p>
            <a:pPr marR="0" lvl="0" algn="l" defTabSz="457200" rtl="0" eaLnBrk="1" fontAlgn="auto" latinLnBrk="0" hangingPunct="1">
              <a:lnSpc>
                <a:spcPct val="120000"/>
              </a:lnSpc>
              <a:spcBef>
                <a:spcPts val="0"/>
              </a:spcBef>
              <a:spcAft>
                <a:spcPts val="1200"/>
              </a:spcAft>
              <a:buClrTx/>
              <a:buSzTx/>
              <a:tabLst/>
              <a:defRPr/>
            </a:pPr>
            <a:r>
              <a:rPr lang="en-US" sz="1600" b="1">
                <a:solidFill>
                  <a:prstClr val="black"/>
                </a:solidFill>
                <a:latin typeface="Avenir Next LT Pro" panose="020B0504020202020204" pitchFamily="34" charset="0"/>
              </a:rPr>
              <a:t>Goal</a:t>
            </a:r>
            <a:r>
              <a:rPr lang="en-US" sz="1600">
                <a:solidFill>
                  <a:prstClr val="black"/>
                </a:solidFill>
                <a:latin typeface="Avenir Next LT Pro" panose="020B0504020202020204" pitchFamily="34" charset="0"/>
              </a:rPr>
              <a:t>: Increased MAP compliance by effective communication with MAP service providers via information sharing and feedback loop to drive future developments. </a:t>
            </a:r>
            <a:endParaRPr kumimoji="0" lang="en-US" sz="1600" b="0" i="0" u="none" strike="noStrike" kern="1200" cap="none" spc="0" normalizeH="0" baseline="0" noProof="0">
              <a:ln>
                <a:noFill/>
              </a:ln>
              <a:solidFill>
                <a:prstClr val="black"/>
              </a:solidFill>
              <a:effectLst/>
              <a:uLnTx/>
              <a:uFillTx/>
              <a:latin typeface="Avenir Next LT Pro" panose="020B0504020202020204" pitchFamily="34" charset="0"/>
            </a:endParaRPr>
          </a:p>
        </p:txBody>
      </p:sp>
      <p:graphicFrame>
        <p:nvGraphicFramePr>
          <p:cNvPr id="3" name="Table 2">
            <a:extLst>
              <a:ext uri="{FF2B5EF4-FFF2-40B4-BE49-F238E27FC236}">
                <a16:creationId xmlns:a16="http://schemas.microsoft.com/office/drawing/2014/main" id="{AE5250AA-2422-937E-D9C0-6D25FCD6584C}"/>
              </a:ext>
            </a:extLst>
          </p:cNvPr>
          <p:cNvGraphicFramePr>
            <a:graphicFrameLocks noGrp="1"/>
          </p:cNvGraphicFramePr>
          <p:nvPr>
            <p:extLst>
              <p:ext uri="{D42A27DB-BD31-4B8C-83A1-F6EECF244321}">
                <p14:modId xmlns:p14="http://schemas.microsoft.com/office/powerpoint/2010/main" val="884951515"/>
              </p:ext>
            </p:extLst>
          </p:nvPr>
        </p:nvGraphicFramePr>
        <p:xfrm>
          <a:off x="232526" y="2494685"/>
          <a:ext cx="11726945" cy="3889008"/>
        </p:xfrm>
        <a:graphic>
          <a:graphicData uri="http://schemas.openxmlformats.org/drawingml/2006/table">
            <a:tbl>
              <a:tblPr firstRow="1" bandRow="1">
                <a:tableStyleId>{5C22544A-7EE6-4342-B048-85BDC9FD1C3A}</a:tableStyleId>
              </a:tblPr>
              <a:tblGrid>
                <a:gridCol w="2345389">
                  <a:extLst>
                    <a:ext uri="{9D8B030D-6E8A-4147-A177-3AD203B41FA5}">
                      <a16:colId xmlns:a16="http://schemas.microsoft.com/office/drawing/2014/main" val="3146181705"/>
                    </a:ext>
                  </a:extLst>
                </a:gridCol>
                <a:gridCol w="2345389">
                  <a:extLst>
                    <a:ext uri="{9D8B030D-6E8A-4147-A177-3AD203B41FA5}">
                      <a16:colId xmlns:a16="http://schemas.microsoft.com/office/drawing/2014/main" val="3907337755"/>
                    </a:ext>
                  </a:extLst>
                </a:gridCol>
                <a:gridCol w="2345389">
                  <a:extLst>
                    <a:ext uri="{9D8B030D-6E8A-4147-A177-3AD203B41FA5}">
                      <a16:colId xmlns:a16="http://schemas.microsoft.com/office/drawing/2014/main" val="844576821"/>
                    </a:ext>
                  </a:extLst>
                </a:gridCol>
                <a:gridCol w="2345389">
                  <a:extLst>
                    <a:ext uri="{9D8B030D-6E8A-4147-A177-3AD203B41FA5}">
                      <a16:colId xmlns:a16="http://schemas.microsoft.com/office/drawing/2014/main" val="2068281181"/>
                    </a:ext>
                  </a:extLst>
                </a:gridCol>
                <a:gridCol w="2345389">
                  <a:extLst>
                    <a:ext uri="{9D8B030D-6E8A-4147-A177-3AD203B41FA5}">
                      <a16:colId xmlns:a16="http://schemas.microsoft.com/office/drawing/2014/main" val="3175792297"/>
                    </a:ext>
                  </a:extLst>
                </a:gridCol>
              </a:tblGrid>
              <a:tr h="708328">
                <a:tc>
                  <a:txBody>
                    <a:bodyPr/>
                    <a:lstStyle/>
                    <a:p>
                      <a:r>
                        <a:rPr lang="en-US" sz="1600">
                          <a:latin typeface="Avenir Next LT Pro" panose="020B0504020202020204" pitchFamily="34" charset="0"/>
                        </a:rPr>
                        <a:t>Communication Form</a:t>
                      </a:r>
                    </a:p>
                  </a:txBody>
                  <a:tcPr>
                    <a:solidFill>
                      <a:srgbClr val="14558F"/>
                    </a:solidFill>
                  </a:tcPr>
                </a:tc>
                <a:tc>
                  <a:txBody>
                    <a:bodyPr/>
                    <a:lstStyle/>
                    <a:p>
                      <a:r>
                        <a:rPr lang="en-US" sz="1600">
                          <a:latin typeface="Avenir Next LT Pro" panose="020B0504020202020204" pitchFamily="34" charset="0"/>
                        </a:rPr>
                        <a:t>Platform</a:t>
                      </a:r>
                    </a:p>
                  </a:txBody>
                  <a:tcPr>
                    <a:solidFill>
                      <a:srgbClr val="14558F"/>
                    </a:solidFill>
                  </a:tcPr>
                </a:tc>
                <a:tc>
                  <a:txBody>
                    <a:bodyPr/>
                    <a:lstStyle/>
                    <a:p>
                      <a:r>
                        <a:rPr lang="en-US" sz="1600">
                          <a:latin typeface="Avenir Next LT Pro" panose="020B0504020202020204" pitchFamily="34" charset="0"/>
                        </a:rPr>
                        <a:t>Target Audience</a:t>
                      </a:r>
                    </a:p>
                  </a:txBody>
                  <a:tcPr>
                    <a:solidFill>
                      <a:srgbClr val="14558F"/>
                    </a:solidFill>
                  </a:tcPr>
                </a:tc>
                <a:tc>
                  <a:txBody>
                    <a:bodyPr/>
                    <a:lstStyle/>
                    <a:p>
                      <a:r>
                        <a:rPr lang="en-US" sz="1600">
                          <a:latin typeface="Avenir Next LT Pro" panose="020B0504020202020204" pitchFamily="34" charset="0"/>
                        </a:rPr>
                        <a:t>Frequency</a:t>
                      </a:r>
                    </a:p>
                  </a:txBody>
                  <a:tcPr>
                    <a:solidFill>
                      <a:srgbClr val="14558F"/>
                    </a:solidFill>
                  </a:tcPr>
                </a:tc>
                <a:tc>
                  <a:txBody>
                    <a:bodyPr/>
                    <a:lstStyle/>
                    <a:p>
                      <a:r>
                        <a:rPr lang="en-US" sz="1600">
                          <a:latin typeface="Avenir Next LT Pro" panose="020B0504020202020204" pitchFamily="34" charset="0"/>
                        </a:rPr>
                        <a:t>Feedback Loop</a:t>
                      </a:r>
                    </a:p>
                  </a:txBody>
                  <a:tcPr>
                    <a:solidFill>
                      <a:srgbClr val="14558F"/>
                    </a:solidFill>
                  </a:tcPr>
                </a:tc>
                <a:extLst>
                  <a:ext uri="{0D108BD9-81ED-4DB2-BD59-A6C34878D82A}">
                    <a16:rowId xmlns:a16="http://schemas.microsoft.com/office/drawing/2014/main" val="153735020"/>
                  </a:ext>
                </a:extLst>
              </a:tr>
              <a:tr h="1590340">
                <a:tc>
                  <a:txBody>
                    <a:bodyPr/>
                    <a:lstStyle/>
                    <a:p>
                      <a:r>
                        <a:rPr lang="en-US" sz="1600">
                          <a:latin typeface="Avenir Next LT Pro" panose="020B0504020202020204" pitchFamily="34" charset="0"/>
                        </a:rPr>
                        <a:t>MAP Quarterly Newsletter</a:t>
                      </a:r>
                    </a:p>
                  </a:txBody>
                  <a:tcPr/>
                </a:tc>
                <a:tc>
                  <a:txBody>
                    <a:bodyPr/>
                    <a:lstStyle/>
                    <a:p>
                      <a:r>
                        <a:rPr lang="en-US" sz="1600">
                          <a:latin typeface="Avenir Next LT Pro" panose="020B0504020202020204" pitchFamily="34" charset="0"/>
                        </a:rPr>
                        <a:t>Mass.gov/</a:t>
                      </a:r>
                      <a:r>
                        <a:rPr lang="en-US" sz="1600" err="1">
                          <a:latin typeface="Avenir Next LT Pro" panose="020B0504020202020204" pitchFamily="34" charset="0"/>
                        </a:rPr>
                        <a:t>dhp</a:t>
                      </a:r>
                      <a:r>
                        <a:rPr lang="en-US" sz="1600">
                          <a:latin typeface="Avenir Next LT Pro" panose="020B0504020202020204" pitchFamily="34" charset="0"/>
                        </a:rPr>
                        <a:t>/map</a:t>
                      </a:r>
                    </a:p>
                    <a:p>
                      <a:r>
                        <a:rPr lang="en-US" sz="1600">
                          <a:latin typeface="Avenir Next LT Pro" panose="020B0504020202020204" pitchFamily="34" charset="0"/>
                        </a:rPr>
                        <a:t>What’s New Page</a:t>
                      </a:r>
                    </a:p>
                  </a:txBody>
                  <a:tcPr/>
                </a:tc>
                <a:tc>
                  <a:txBody>
                    <a:bodyPr/>
                    <a:lstStyle/>
                    <a:p>
                      <a:pPr marL="285750" indent="-285750">
                        <a:buFont typeface="Arial" panose="020B0604020202020204" pitchFamily="34" charset="0"/>
                        <a:buChar char="•"/>
                      </a:pPr>
                      <a:r>
                        <a:rPr lang="en-US" sz="1600">
                          <a:latin typeface="Avenir Next LT Pro" panose="020B0504020202020204" pitchFamily="34" charset="0"/>
                        </a:rPr>
                        <a:t>Certified staff</a:t>
                      </a:r>
                    </a:p>
                    <a:p>
                      <a:pPr marL="285750" indent="-285750">
                        <a:buFont typeface="Arial" panose="020B0604020202020204" pitchFamily="34" charset="0"/>
                        <a:buChar char="•"/>
                      </a:pPr>
                      <a:r>
                        <a:rPr lang="en-US" sz="1600">
                          <a:latin typeface="Avenir Next LT Pro" panose="020B0504020202020204" pitchFamily="34" charset="0"/>
                        </a:rPr>
                        <a:t>Supervisory staff</a:t>
                      </a:r>
                    </a:p>
                    <a:p>
                      <a:pPr marL="285750" indent="-285750">
                        <a:buFont typeface="Arial" panose="020B0604020202020204" pitchFamily="34" charset="0"/>
                        <a:buChar char="•"/>
                      </a:pPr>
                      <a:r>
                        <a:rPr lang="en-US" sz="1600">
                          <a:latin typeface="Avenir Next LT Pro" panose="020B0504020202020204" pitchFamily="34" charset="0"/>
                        </a:rPr>
                        <a:t>Nursing</a:t>
                      </a:r>
                    </a:p>
                    <a:p>
                      <a:pPr marL="285750" indent="-285750">
                        <a:buFont typeface="Arial" panose="020B0604020202020204" pitchFamily="34" charset="0"/>
                        <a:buChar char="•"/>
                      </a:pPr>
                      <a:r>
                        <a:rPr lang="en-US" sz="1600">
                          <a:latin typeface="Avenir Next LT Pro" panose="020B0504020202020204" pitchFamily="34" charset="0"/>
                        </a:rPr>
                        <a:t>Service provider administrators</a:t>
                      </a:r>
                    </a:p>
                  </a:txBody>
                  <a:tcPr/>
                </a:tc>
                <a:tc>
                  <a:txBody>
                    <a:bodyPr/>
                    <a:lstStyle/>
                    <a:p>
                      <a:r>
                        <a:rPr lang="en-US" sz="1600">
                          <a:latin typeface="Avenir Next LT Pro" panose="020B0504020202020204" pitchFamily="34" charset="0"/>
                        </a:rPr>
                        <a:t>Quarterly </a:t>
                      </a:r>
                    </a:p>
                    <a:p>
                      <a:pPr marL="285750" indent="-285750">
                        <a:buFont typeface="Arial" panose="020B0604020202020204" pitchFamily="34" charset="0"/>
                        <a:buChar char="•"/>
                      </a:pPr>
                      <a:r>
                        <a:rPr lang="en-US" sz="1600">
                          <a:latin typeface="Avenir Next LT Pro" panose="020B0504020202020204" pitchFamily="34" charset="0"/>
                        </a:rPr>
                        <a:t>January</a:t>
                      </a:r>
                    </a:p>
                    <a:p>
                      <a:pPr marL="285750" indent="-285750">
                        <a:buFont typeface="Arial" panose="020B0604020202020204" pitchFamily="34" charset="0"/>
                        <a:buChar char="•"/>
                      </a:pPr>
                      <a:r>
                        <a:rPr lang="en-US" sz="1600">
                          <a:latin typeface="Avenir Next LT Pro" panose="020B0504020202020204" pitchFamily="34" charset="0"/>
                        </a:rPr>
                        <a:t>April</a:t>
                      </a:r>
                    </a:p>
                    <a:p>
                      <a:pPr marL="285750" indent="-285750">
                        <a:buFont typeface="Arial" panose="020B0604020202020204" pitchFamily="34" charset="0"/>
                        <a:buChar char="•"/>
                      </a:pPr>
                      <a:r>
                        <a:rPr lang="en-US" sz="1600">
                          <a:latin typeface="Avenir Next LT Pro" panose="020B0504020202020204" pitchFamily="34" charset="0"/>
                        </a:rPr>
                        <a:t>July</a:t>
                      </a:r>
                    </a:p>
                    <a:p>
                      <a:pPr marL="285750" indent="-285750">
                        <a:buFont typeface="Arial" panose="020B0604020202020204" pitchFamily="34" charset="0"/>
                        <a:buChar char="•"/>
                      </a:pPr>
                      <a:r>
                        <a:rPr lang="en-US" sz="1600">
                          <a:latin typeface="Avenir Next LT Pro" panose="020B0504020202020204" pitchFamily="34" charset="0"/>
                        </a:rPr>
                        <a:t>October</a:t>
                      </a:r>
                    </a:p>
                  </a:txBody>
                  <a:tcPr/>
                </a:tc>
                <a:tc>
                  <a:txBody>
                    <a:bodyPr/>
                    <a:lstStyle/>
                    <a:p>
                      <a:r>
                        <a:rPr lang="en-US" sz="1600">
                          <a:latin typeface="Avenir Next LT Pro" panose="020B0504020202020204" pitchFamily="34" charset="0"/>
                        </a:rPr>
                        <a:t>Each newsletter can ask readers for specific agenda items that they would like to have addressed in the next issue. </a:t>
                      </a:r>
                    </a:p>
                  </a:txBody>
                  <a:tcPr/>
                </a:tc>
                <a:extLst>
                  <a:ext uri="{0D108BD9-81ED-4DB2-BD59-A6C34878D82A}">
                    <a16:rowId xmlns:a16="http://schemas.microsoft.com/office/drawing/2014/main" val="982481053"/>
                  </a:ext>
                </a:extLst>
              </a:tr>
              <a:tr h="1590340">
                <a:tc>
                  <a:txBody>
                    <a:bodyPr/>
                    <a:lstStyle/>
                    <a:p>
                      <a:r>
                        <a:rPr lang="en-US" sz="1600">
                          <a:latin typeface="Avenir Next LT Pro" panose="020B0504020202020204" pitchFamily="34" charset="0"/>
                        </a:rPr>
                        <a:t>MAP Service Provider Open Forum</a:t>
                      </a:r>
                    </a:p>
                  </a:txBody>
                  <a:tcPr/>
                </a:tc>
                <a:tc>
                  <a:txBody>
                    <a:bodyPr/>
                    <a:lstStyle/>
                    <a:p>
                      <a:r>
                        <a:rPr lang="en-US" sz="1600">
                          <a:latin typeface="Avenir Next LT Pro" panose="020B0504020202020204" pitchFamily="34" charset="0"/>
                        </a:rPr>
                        <a:t>Teams registration link posted on Mass.gov/</a:t>
                      </a:r>
                      <a:r>
                        <a:rPr lang="en-US" sz="1600" err="1">
                          <a:latin typeface="Avenir Next LT Pro" panose="020B0504020202020204" pitchFamily="34" charset="0"/>
                        </a:rPr>
                        <a:t>dph</a:t>
                      </a:r>
                      <a:r>
                        <a:rPr lang="en-US" sz="1600">
                          <a:latin typeface="Avenir Next LT Pro" panose="020B0504020202020204" pitchFamily="34" charset="0"/>
                        </a:rPr>
                        <a:t>/map</a:t>
                      </a:r>
                    </a:p>
                    <a:p>
                      <a:r>
                        <a:rPr lang="en-US" sz="1600">
                          <a:latin typeface="Avenir Next LT Pro" panose="020B0504020202020204" pitchFamily="34" charset="0"/>
                        </a:rPr>
                        <a:t>What’s New Page</a:t>
                      </a:r>
                    </a:p>
                  </a:txBody>
                  <a:tcPr/>
                </a:tc>
                <a:tc>
                  <a:txBody>
                    <a:bodyPr/>
                    <a:lstStyle/>
                    <a:p>
                      <a:r>
                        <a:rPr lang="en-US" sz="1600">
                          <a:latin typeface="Avenir Next LT Pro" panose="020B0504020202020204" pitchFamily="34" charset="0"/>
                        </a:rPr>
                        <a:t>Any interested MAP service provider parties</a:t>
                      </a:r>
                    </a:p>
                  </a:txBody>
                  <a:tcPr/>
                </a:tc>
                <a:tc>
                  <a:txBody>
                    <a:bodyPr/>
                    <a:lstStyle/>
                    <a:p>
                      <a:r>
                        <a:rPr lang="en-US" sz="1600">
                          <a:latin typeface="Avenir Next LT Pro" panose="020B0504020202020204" pitchFamily="34" charset="0"/>
                        </a:rPr>
                        <a:t>Yearly in January</a:t>
                      </a:r>
                    </a:p>
                  </a:txBody>
                  <a:tcPr/>
                </a:tc>
                <a:tc>
                  <a:txBody>
                    <a:bodyPr/>
                    <a:lstStyle/>
                    <a:p>
                      <a:pPr marL="285750" indent="-285750">
                        <a:buFont typeface="Arial" panose="020B0604020202020204" pitchFamily="34" charset="0"/>
                        <a:buChar char="•"/>
                      </a:pPr>
                      <a:r>
                        <a:rPr lang="en-US" sz="1600">
                          <a:latin typeface="Avenir Next LT Pro" panose="020B0504020202020204" pitchFamily="34" charset="0"/>
                        </a:rPr>
                        <a:t>Data</a:t>
                      </a:r>
                    </a:p>
                    <a:p>
                      <a:pPr marL="285750" indent="-285750">
                        <a:buFont typeface="Arial" panose="020B0604020202020204" pitchFamily="34" charset="0"/>
                        <a:buChar char="•"/>
                      </a:pPr>
                      <a:r>
                        <a:rPr lang="en-US" sz="1600">
                          <a:latin typeface="Avenir Next LT Pro" panose="020B0504020202020204" pitchFamily="34" charset="0"/>
                        </a:rPr>
                        <a:t>Questions listed in chat</a:t>
                      </a:r>
                    </a:p>
                    <a:p>
                      <a:pPr marL="285750" indent="-285750">
                        <a:buFont typeface="Arial" panose="020B0604020202020204" pitchFamily="34" charset="0"/>
                        <a:buChar char="•"/>
                      </a:pPr>
                      <a:r>
                        <a:rPr lang="en-US" sz="1600">
                          <a:latin typeface="Avenir Next LT Pro" panose="020B0504020202020204" pitchFamily="34" charset="0"/>
                        </a:rPr>
                        <a:t>Post Q &amp; A following the meeting</a:t>
                      </a:r>
                    </a:p>
                  </a:txBody>
                  <a:tcPr/>
                </a:tc>
                <a:extLst>
                  <a:ext uri="{0D108BD9-81ED-4DB2-BD59-A6C34878D82A}">
                    <a16:rowId xmlns:a16="http://schemas.microsoft.com/office/drawing/2014/main" val="88107381"/>
                  </a:ext>
                </a:extLst>
              </a:tr>
            </a:tbl>
          </a:graphicData>
        </a:graphic>
      </p:graphicFrame>
    </p:spTree>
    <p:extLst>
      <p:ext uri="{BB962C8B-B14F-4D97-AF65-F5344CB8AC3E}">
        <p14:creationId xmlns:p14="http://schemas.microsoft.com/office/powerpoint/2010/main" val="8897737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7A535-19D0-6673-DE65-6EFAC75933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F9BD8D-4D03-67CF-2B1D-4340F4D2A761}"/>
              </a:ext>
            </a:extLst>
          </p:cNvPr>
          <p:cNvSpPr>
            <a:spLocks noGrp="1"/>
          </p:cNvSpPr>
          <p:nvPr>
            <p:ph type="title"/>
          </p:nvPr>
        </p:nvSpPr>
        <p:spPr/>
        <p:txBody>
          <a:bodyPr/>
          <a:lstStyle/>
          <a:p>
            <a:r>
              <a:rPr lang="en-US">
                <a:latin typeface="Avenir Next LT Pro" panose="020B0504020202020204" pitchFamily="34" charset="0"/>
              </a:rPr>
              <a:t>New Communication Framework Continued</a:t>
            </a:r>
          </a:p>
        </p:txBody>
      </p:sp>
      <p:graphicFrame>
        <p:nvGraphicFramePr>
          <p:cNvPr id="5" name="Table 4">
            <a:extLst>
              <a:ext uri="{FF2B5EF4-FFF2-40B4-BE49-F238E27FC236}">
                <a16:creationId xmlns:a16="http://schemas.microsoft.com/office/drawing/2014/main" id="{6EBCE6F8-183E-F34D-72FA-66058A216D8D}"/>
              </a:ext>
            </a:extLst>
          </p:cNvPr>
          <p:cNvGraphicFramePr>
            <a:graphicFrameLocks noGrp="1"/>
          </p:cNvGraphicFramePr>
          <p:nvPr>
            <p:extLst>
              <p:ext uri="{D42A27DB-BD31-4B8C-83A1-F6EECF244321}">
                <p14:modId xmlns:p14="http://schemas.microsoft.com/office/powerpoint/2010/main" val="1982063556"/>
              </p:ext>
            </p:extLst>
          </p:nvPr>
        </p:nvGraphicFramePr>
        <p:xfrm>
          <a:off x="232527" y="1662229"/>
          <a:ext cx="11726945" cy="3872297"/>
        </p:xfrm>
        <a:graphic>
          <a:graphicData uri="http://schemas.openxmlformats.org/drawingml/2006/table">
            <a:tbl>
              <a:tblPr firstRow="1" bandRow="1">
                <a:tableStyleId>{5C22544A-7EE6-4342-B048-85BDC9FD1C3A}</a:tableStyleId>
              </a:tblPr>
              <a:tblGrid>
                <a:gridCol w="2345389">
                  <a:extLst>
                    <a:ext uri="{9D8B030D-6E8A-4147-A177-3AD203B41FA5}">
                      <a16:colId xmlns:a16="http://schemas.microsoft.com/office/drawing/2014/main" val="3146181705"/>
                    </a:ext>
                  </a:extLst>
                </a:gridCol>
                <a:gridCol w="2060072">
                  <a:extLst>
                    <a:ext uri="{9D8B030D-6E8A-4147-A177-3AD203B41FA5}">
                      <a16:colId xmlns:a16="http://schemas.microsoft.com/office/drawing/2014/main" val="3907337755"/>
                    </a:ext>
                  </a:extLst>
                </a:gridCol>
                <a:gridCol w="2630706">
                  <a:extLst>
                    <a:ext uri="{9D8B030D-6E8A-4147-A177-3AD203B41FA5}">
                      <a16:colId xmlns:a16="http://schemas.microsoft.com/office/drawing/2014/main" val="844576821"/>
                    </a:ext>
                  </a:extLst>
                </a:gridCol>
                <a:gridCol w="2345389">
                  <a:extLst>
                    <a:ext uri="{9D8B030D-6E8A-4147-A177-3AD203B41FA5}">
                      <a16:colId xmlns:a16="http://schemas.microsoft.com/office/drawing/2014/main" val="2068281181"/>
                    </a:ext>
                  </a:extLst>
                </a:gridCol>
                <a:gridCol w="2345389">
                  <a:extLst>
                    <a:ext uri="{9D8B030D-6E8A-4147-A177-3AD203B41FA5}">
                      <a16:colId xmlns:a16="http://schemas.microsoft.com/office/drawing/2014/main" val="3175792297"/>
                    </a:ext>
                  </a:extLst>
                </a:gridCol>
              </a:tblGrid>
              <a:tr h="615354">
                <a:tc>
                  <a:txBody>
                    <a:bodyPr/>
                    <a:lstStyle/>
                    <a:p>
                      <a:r>
                        <a:rPr lang="en-US" sz="1600">
                          <a:latin typeface="Avenir Next LT Pro" panose="020B0504020202020204" pitchFamily="34" charset="0"/>
                        </a:rPr>
                        <a:t>Communication Form</a:t>
                      </a:r>
                    </a:p>
                  </a:txBody>
                  <a:tcPr>
                    <a:solidFill>
                      <a:srgbClr val="14558F"/>
                    </a:solidFill>
                  </a:tcPr>
                </a:tc>
                <a:tc>
                  <a:txBody>
                    <a:bodyPr/>
                    <a:lstStyle/>
                    <a:p>
                      <a:r>
                        <a:rPr lang="en-US" sz="1600">
                          <a:latin typeface="Avenir Next LT Pro" panose="020B0504020202020204" pitchFamily="34" charset="0"/>
                        </a:rPr>
                        <a:t>Platform</a:t>
                      </a:r>
                    </a:p>
                  </a:txBody>
                  <a:tcPr>
                    <a:solidFill>
                      <a:srgbClr val="14558F"/>
                    </a:solidFill>
                  </a:tcPr>
                </a:tc>
                <a:tc>
                  <a:txBody>
                    <a:bodyPr/>
                    <a:lstStyle/>
                    <a:p>
                      <a:r>
                        <a:rPr lang="en-US" sz="1600">
                          <a:latin typeface="Avenir Next LT Pro" panose="020B0504020202020204" pitchFamily="34" charset="0"/>
                        </a:rPr>
                        <a:t>Target Audience</a:t>
                      </a:r>
                    </a:p>
                  </a:txBody>
                  <a:tcPr>
                    <a:solidFill>
                      <a:srgbClr val="14558F"/>
                    </a:solidFill>
                  </a:tcPr>
                </a:tc>
                <a:tc>
                  <a:txBody>
                    <a:bodyPr/>
                    <a:lstStyle/>
                    <a:p>
                      <a:r>
                        <a:rPr lang="en-US" sz="1600">
                          <a:latin typeface="Avenir Next LT Pro" panose="020B0504020202020204" pitchFamily="34" charset="0"/>
                        </a:rPr>
                        <a:t>Frequency</a:t>
                      </a:r>
                    </a:p>
                  </a:txBody>
                  <a:tcPr>
                    <a:solidFill>
                      <a:srgbClr val="14558F"/>
                    </a:solidFill>
                  </a:tcPr>
                </a:tc>
                <a:tc>
                  <a:txBody>
                    <a:bodyPr/>
                    <a:lstStyle/>
                    <a:p>
                      <a:r>
                        <a:rPr lang="en-US" sz="1600">
                          <a:latin typeface="Avenir Next LT Pro" panose="020B0504020202020204" pitchFamily="34" charset="0"/>
                        </a:rPr>
                        <a:t>Feedback Loop</a:t>
                      </a:r>
                    </a:p>
                  </a:txBody>
                  <a:tcPr>
                    <a:solidFill>
                      <a:srgbClr val="14558F"/>
                    </a:solidFill>
                  </a:tcPr>
                </a:tc>
                <a:extLst>
                  <a:ext uri="{0D108BD9-81ED-4DB2-BD59-A6C34878D82A}">
                    <a16:rowId xmlns:a16="http://schemas.microsoft.com/office/drawing/2014/main" val="153735020"/>
                  </a:ext>
                </a:extLst>
              </a:tr>
              <a:tr h="3256943">
                <a:tc>
                  <a:txBody>
                    <a:bodyPr/>
                    <a:lstStyle/>
                    <a:p>
                      <a:r>
                        <a:rPr lang="en-US" sz="1600">
                          <a:latin typeface="Avenir Next LT Pro" panose="020B0504020202020204" pitchFamily="34" charset="0"/>
                        </a:rPr>
                        <a:t>Stakeholder/Advisory Meeting</a:t>
                      </a:r>
                    </a:p>
                  </a:txBody>
                  <a:tcPr/>
                </a:tc>
                <a:tc>
                  <a:txBody>
                    <a:bodyPr/>
                    <a:lstStyle/>
                    <a:p>
                      <a:r>
                        <a:rPr lang="en-US" sz="1600">
                          <a:latin typeface="Avenir Next LT Pro" panose="020B0504020202020204" pitchFamily="34" charset="0"/>
                        </a:rPr>
                        <a:t>Teams Invitation only</a:t>
                      </a:r>
                    </a:p>
                  </a:txBody>
                  <a:tcPr/>
                </a:tc>
                <a:tc>
                  <a:txBody>
                    <a:bodyPr/>
                    <a:lstStyle/>
                    <a:p>
                      <a:pPr marL="285750" indent="-285750">
                        <a:buFont typeface="Arial" panose="020B0604020202020204" pitchFamily="34" charset="0"/>
                        <a:buChar char="•"/>
                      </a:pPr>
                      <a:r>
                        <a:rPr lang="en-US" sz="1600" dirty="0">
                          <a:latin typeface="Avenir Next LT Pro" panose="020B0504020202020204" pitchFamily="34" charset="0"/>
                        </a:rPr>
                        <a:t>Approx. 20 attendees including:</a:t>
                      </a:r>
                    </a:p>
                    <a:p>
                      <a:pPr marL="285750" indent="-285750">
                        <a:buFont typeface="Courier New" panose="02070309020205020404" pitchFamily="49" charset="0"/>
                        <a:buChar char="o"/>
                      </a:pPr>
                      <a:r>
                        <a:rPr lang="en-US" sz="1600" dirty="0">
                          <a:latin typeface="Avenir Next LT Pro" panose="020B0504020202020204" pitchFamily="34" charset="0"/>
                        </a:rPr>
                        <a:t>DPH</a:t>
                      </a:r>
                    </a:p>
                    <a:p>
                      <a:pPr marL="285750" indent="-285750">
                        <a:buFont typeface="Courier New" panose="02070309020205020404" pitchFamily="49" charset="0"/>
                        <a:buChar char="o"/>
                      </a:pPr>
                      <a:r>
                        <a:rPr lang="en-US" sz="1600" dirty="0">
                          <a:latin typeface="Avenir Next LT Pro" panose="020B0504020202020204" pitchFamily="34" charset="0"/>
                        </a:rPr>
                        <a:t>State agency MAP Directors</a:t>
                      </a:r>
                    </a:p>
                    <a:p>
                      <a:pPr marL="285750" indent="-285750">
                        <a:buFont typeface="Courier New" panose="02070309020205020404" pitchFamily="49" charset="0"/>
                        <a:buChar char="o"/>
                      </a:pPr>
                      <a:r>
                        <a:rPr lang="en-US" sz="1600" dirty="0">
                          <a:latin typeface="Avenir Next LT Pro" panose="020B0504020202020204" pitchFamily="34" charset="0"/>
                        </a:rPr>
                        <a:t>MAP Associations</a:t>
                      </a:r>
                    </a:p>
                    <a:p>
                      <a:pPr marL="285750" indent="-285750">
                        <a:buFont typeface="Courier New" panose="02070309020205020404" pitchFamily="49" charset="0"/>
                        <a:buChar char="o"/>
                      </a:pPr>
                      <a:r>
                        <a:rPr lang="en-US" sz="1600" dirty="0">
                          <a:latin typeface="Avenir Next LT Pro" panose="020B0504020202020204" pitchFamily="34" charset="0"/>
                        </a:rPr>
                        <a:t>Reps from 2-3 large service providers; chosen by the MAP Association members</a:t>
                      </a:r>
                    </a:p>
                    <a:p>
                      <a:pPr marL="285750" indent="-285750">
                        <a:buFont typeface="Courier New" panose="02070309020205020404" pitchFamily="49" charset="0"/>
                        <a:buChar char="o"/>
                      </a:pPr>
                      <a:r>
                        <a:rPr lang="en-US" sz="1600" dirty="0">
                          <a:latin typeface="Avenir Next LT Pro" panose="020B0504020202020204" pitchFamily="34" charset="0"/>
                        </a:rPr>
                        <a:t>Etc.</a:t>
                      </a:r>
                    </a:p>
                  </a:txBody>
                  <a:tcPr/>
                </a:tc>
                <a:tc>
                  <a:txBody>
                    <a:bodyPr/>
                    <a:lstStyle/>
                    <a:p>
                      <a:r>
                        <a:rPr lang="en-US" sz="1600">
                          <a:latin typeface="Avenir Next LT Pro" panose="020B0504020202020204" pitchFamily="34" charset="0"/>
                        </a:rPr>
                        <a:t>3 or 4 times per year or as determined by the group</a:t>
                      </a:r>
                    </a:p>
                  </a:txBody>
                  <a:tcPr/>
                </a:tc>
                <a:tc>
                  <a:txBody>
                    <a:bodyPr/>
                    <a:lstStyle/>
                    <a:p>
                      <a:r>
                        <a:rPr lang="en-US" sz="1600" dirty="0">
                          <a:latin typeface="Avenir Next LT Pro" panose="020B0504020202020204" pitchFamily="34" charset="0"/>
                        </a:rPr>
                        <a:t>Feedback obtained from members of the group which drive policy and curriculum development</a:t>
                      </a:r>
                    </a:p>
                  </a:txBody>
                  <a:tcPr/>
                </a:tc>
                <a:extLst>
                  <a:ext uri="{0D108BD9-81ED-4DB2-BD59-A6C34878D82A}">
                    <a16:rowId xmlns:a16="http://schemas.microsoft.com/office/drawing/2014/main" val="982481053"/>
                  </a:ext>
                </a:extLst>
              </a:tr>
            </a:tbl>
          </a:graphicData>
        </a:graphic>
      </p:graphicFrame>
    </p:spTree>
    <p:extLst>
      <p:ext uri="{BB962C8B-B14F-4D97-AF65-F5344CB8AC3E}">
        <p14:creationId xmlns:p14="http://schemas.microsoft.com/office/powerpoint/2010/main" val="17415738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C4F9FD-37CF-A825-F456-92BE250C90E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C4D93E4-AC61-B87A-E2B6-DB803F5E6C6F}"/>
              </a:ext>
            </a:extLst>
          </p:cNvPr>
          <p:cNvSpPr>
            <a:spLocks noGrp="1"/>
          </p:cNvSpPr>
          <p:nvPr>
            <p:ph type="title" idx="4294967295"/>
          </p:nvPr>
        </p:nvSpPr>
        <p:spPr>
          <a:xfrm>
            <a:off x="184798" y="179110"/>
            <a:ext cx="2602012" cy="511976"/>
          </a:xfrm>
          <a:prstGeom prst="roundRect">
            <a:avLst>
              <a:gd name="adj" fmla="val 0"/>
            </a:avLst>
          </a:prstGeom>
          <a:solidFill>
            <a:srgbClr val="14558F"/>
          </a:solidFill>
          <a:ln w="38100" cap="flat" cmpd="sng" algn="ctr">
            <a:solidFill>
              <a:srgbClr val="14558F"/>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Avenir Next LT Pro" panose="020B0504020202020204" pitchFamily="34" charset="0"/>
                <a:ea typeface="+mn-ea"/>
                <a:cs typeface="+mn-cs"/>
              </a:rPr>
              <a:t>Newsletter Preview</a:t>
            </a:r>
          </a:p>
        </p:txBody>
      </p:sp>
      <p:pic>
        <p:nvPicPr>
          <p:cNvPr id="6" name="Picture 5" descr="A lighthouse on a hill">
            <a:extLst>
              <a:ext uri="{FF2B5EF4-FFF2-40B4-BE49-F238E27FC236}">
                <a16:creationId xmlns:a16="http://schemas.microsoft.com/office/drawing/2014/main" id="{8F04A1F7-264D-B3AD-F518-5DB049D0CD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798" y="782393"/>
            <a:ext cx="3860998" cy="5010407"/>
          </a:xfrm>
          <a:prstGeom prst="rect">
            <a:avLst/>
          </a:prstGeom>
          <a:ln>
            <a:solidFill>
              <a:srgbClr val="14558F"/>
            </a:solidFill>
          </a:ln>
        </p:spPr>
      </p:pic>
      <p:pic>
        <p:nvPicPr>
          <p:cNvPr id="10" name="Picture 9" descr="A picture containing website">
            <a:extLst>
              <a:ext uri="{FF2B5EF4-FFF2-40B4-BE49-F238E27FC236}">
                <a16:creationId xmlns:a16="http://schemas.microsoft.com/office/drawing/2014/main" id="{792FEA18-0876-164E-AA97-0A0AC01B5E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2442" y="782393"/>
            <a:ext cx="3860998" cy="5010407"/>
          </a:xfrm>
          <a:prstGeom prst="rect">
            <a:avLst/>
          </a:prstGeom>
          <a:ln>
            <a:solidFill>
              <a:srgbClr val="14558F"/>
            </a:solidFill>
          </a:ln>
        </p:spPr>
      </p:pic>
      <p:pic>
        <p:nvPicPr>
          <p:cNvPr id="12" name="Picture 11" descr="Graphical user interface, website">
            <a:extLst>
              <a:ext uri="{FF2B5EF4-FFF2-40B4-BE49-F238E27FC236}">
                <a16:creationId xmlns:a16="http://schemas.microsoft.com/office/drawing/2014/main" id="{E91CD4BB-2541-2CA7-9B21-F50C04F82B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0086" y="782394"/>
            <a:ext cx="3797495" cy="5010406"/>
          </a:xfrm>
          <a:prstGeom prst="rect">
            <a:avLst/>
          </a:prstGeom>
          <a:ln>
            <a:solidFill>
              <a:srgbClr val="14558F"/>
            </a:solidFill>
          </a:ln>
        </p:spPr>
      </p:pic>
      <p:sp>
        <p:nvSpPr>
          <p:cNvPr id="13" name="Rectangle: Rounded Corners 12">
            <a:extLst>
              <a:ext uri="{FF2B5EF4-FFF2-40B4-BE49-F238E27FC236}">
                <a16:creationId xmlns:a16="http://schemas.microsoft.com/office/drawing/2014/main" id="{1CE8776F-47A4-EE80-D137-603012A5139C}"/>
              </a:ext>
            </a:extLst>
          </p:cNvPr>
          <p:cNvSpPr/>
          <p:nvPr/>
        </p:nvSpPr>
        <p:spPr>
          <a:xfrm>
            <a:off x="184798" y="5962484"/>
            <a:ext cx="4952810" cy="716406"/>
          </a:xfrm>
          <a:prstGeom prst="roundRect">
            <a:avLst>
              <a:gd name="adj" fmla="val 0"/>
            </a:avLst>
          </a:prstGeom>
          <a:solidFill>
            <a:srgbClr val="14558F"/>
          </a:solidFill>
          <a:ln w="38100">
            <a:solidFill>
              <a:srgbClr val="14558F"/>
            </a:solidFill>
            <a:prstDash val="solid"/>
          </a:ln>
        </p:spPr>
        <p:style>
          <a:lnRef idx="2">
            <a:schemeClr val="accent1">
              <a:shade val="15000"/>
            </a:schemeClr>
          </a:lnRef>
          <a:fillRef idx="1">
            <a:schemeClr val="accent1"/>
          </a:fillRef>
          <a:effectRef idx="0">
            <a:schemeClr val="accent1"/>
          </a:effectRef>
          <a:fontRef idx="minor">
            <a:schemeClr val="lt1"/>
          </a:fontRef>
        </p:style>
        <p:txBody>
          <a:bodyPr numCol="2" rtlCol="0" anchor="ctr"/>
          <a:lstStyle/>
          <a:p>
            <a:r>
              <a:rPr lang="en-US" sz="1200" b="1">
                <a:solidFill>
                  <a:schemeClr val="bg1"/>
                </a:solidFill>
                <a:latin typeface="Avenir Next LT Pro" panose="020B0504020202020204" pitchFamily="34" charset="0"/>
              </a:rPr>
              <a:t>Areas for Your Involvement: </a:t>
            </a:r>
          </a:p>
          <a:p>
            <a:pPr marL="285750" indent="-285750">
              <a:buFont typeface="Arial" panose="020B0604020202020204" pitchFamily="34" charset="0"/>
              <a:buChar char="•"/>
            </a:pPr>
            <a:r>
              <a:rPr lang="en-US" sz="1200">
                <a:solidFill>
                  <a:schemeClr val="bg1"/>
                </a:solidFill>
                <a:latin typeface="Avenir Next LT Pro" panose="020B0504020202020204" pitchFamily="34" charset="0"/>
              </a:rPr>
              <a:t>Staff Spotlight and Service Award nominations</a:t>
            </a:r>
          </a:p>
          <a:p>
            <a:pPr marL="285750" indent="-285750">
              <a:buFont typeface="Arial" panose="020B0604020202020204" pitchFamily="34" charset="0"/>
              <a:buChar char="•"/>
            </a:pPr>
            <a:r>
              <a:rPr lang="en-US" sz="1200">
                <a:solidFill>
                  <a:schemeClr val="bg1"/>
                </a:solidFill>
                <a:latin typeface="Avenir Next LT Pro" panose="020B0504020202020204" pitchFamily="34" charset="0"/>
              </a:rPr>
              <a:t>FAQ topics</a:t>
            </a:r>
          </a:p>
          <a:p>
            <a:pPr marL="285750" indent="-285750">
              <a:buFont typeface="Arial" panose="020B0604020202020204" pitchFamily="34" charset="0"/>
              <a:buChar char="•"/>
            </a:pPr>
            <a:r>
              <a:rPr lang="en-US" sz="1200">
                <a:solidFill>
                  <a:schemeClr val="bg1"/>
                </a:solidFill>
                <a:latin typeface="Avenir Next LT Pro" panose="020B0504020202020204" pitchFamily="34" charset="0"/>
              </a:rPr>
              <a:t>Events Page photos</a:t>
            </a:r>
          </a:p>
          <a:p>
            <a:pPr marL="285750" indent="-285750">
              <a:buFont typeface="Arial" panose="020B0604020202020204" pitchFamily="34" charset="0"/>
              <a:buChar char="•"/>
            </a:pPr>
            <a:r>
              <a:rPr lang="en-US" sz="1200">
                <a:solidFill>
                  <a:schemeClr val="bg1"/>
                </a:solidFill>
                <a:latin typeface="Avenir Next LT Pro" panose="020B0504020202020204" pitchFamily="34" charset="0"/>
              </a:rPr>
              <a:t>Content suggestions</a:t>
            </a:r>
          </a:p>
        </p:txBody>
      </p:sp>
    </p:spTree>
    <p:extLst>
      <p:ext uri="{BB962C8B-B14F-4D97-AF65-F5344CB8AC3E}">
        <p14:creationId xmlns:p14="http://schemas.microsoft.com/office/powerpoint/2010/main" val="35655160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a:extLst>
            <a:ext uri="{FF2B5EF4-FFF2-40B4-BE49-F238E27FC236}">
              <a16:creationId xmlns:a16="http://schemas.microsoft.com/office/drawing/2014/main" id="{C8D241C1-FD94-0C75-CB3E-B83C05D805D0}"/>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682D1961-0EDE-D2E3-8CF8-F13FC51AB8D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08F60F7-A60E-5A4F-46D4-EDDACC8E5E68}"/>
              </a:ext>
            </a:extLst>
          </p:cNvPr>
          <p:cNvSpPr>
            <a:spLocks noGrp="1"/>
          </p:cNvSpPr>
          <p:nvPr>
            <p:ph type="ctrTitle"/>
          </p:nvPr>
        </p:nvSpPr>
        <p:spPr>
          <a:xfrm>
            <a:off x="1411903" y="3268728"/>
            <a:ext cx="9368194" cy="1025394"/>
          </a:xfrm>
        </p:spPr>
        <p:txBody>
          <a:bodyPr>
            <a:normAutofit/>
          </a:bodyPr>
          <a:lstStyle/>
          <a:p>
            <a:r>
              <a:rPr lang="en-US" b="1" dirty="0">
                <a:solidFill>
                  <a:schemeClr val="bg1"/>
                </a:solidFill>
                <a:latin typeface="Avenir Next LT Pro" panose="020B0504020202020204" pitchFamily="34" charset="0"/>
              </a:rPr>
              <a:t>Additional Items</a:t>
            </a:r>
          </a:p>
        </p:txBody>
      </p:sp>
    </p:spTree>
    <p:extLst>
      <p:ext uri="{BB962C8B-B14F-4D97-AF65-F5344CB8AC3E}">
        <p14:creationId xmlns:p14="http://schemas.microsoft.com/office/powerpoint/2010/main" val="22033549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D71B2-8EDC-FD4E-19C5-387214458C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0A73A3-10A5-DBAA-985E-C32E8535146E}"/>
              </a:ext>
            </a:extLst>
          </p:cNvPr>
          <p:cNvSpPr>
            <a:spLocks noGrp="1"/>
          </p:cNvSpPr>
          <p:nvPr>
            <p:ph type="title"/>
          </p:nvPr>
        </p:nvSpPr>
        <p:spPr>
          <a:xfrm>
            <a:off x="5275707" y="1673352"/>
            <a:ext cx="5568506" cy="4041648"/>
          </a:xfrm>
        </p:spPr>
        <p:txBody>
          <a:bodyPr anchor="ctr">
            <a:normAutofit/>
          </a:bodyPr>
          <a:lstStyle/>
          <a:p>
            <a:r>
              <a:rPr lang="en-US" sz="5400" dirty="0">
                <a:latin typeface="Avenir Next LT Pro" panose="020B0504020202020204" pitchFamily="34" charset="0"/>
                <a:cs typeface="Calibri"/>
              </a:rPr>
              <a:t>Thank you</a:t>
            </a:r>
            <a:br>
              <a:rPr lang="en-US" sz="3200" dirty="0">
                <a:latin typeface="Avenir Next LT Pro" panose="020B0504020202020204" pitchFamily="34" charset="0"/>
                <a:cs typeface="Calibri"/>
              </a:rPr>
            </a:br>
            <a:r>
              <a:rPr lang="en-US" sz="3200" dirty="0">
                <a:latin typeface="Avenir Next LT Pro" panose="020B0504020202020204" pitchFamily="34" charset="0"/>
              </a:rPr>
              <a:t>Additional discussion items or questions?</a:t>
            </a:r>
            <a:br>
              <a:rPr lang="en-US" sz="3200" dirty="0">
                <a:effectLst/>
                <a:latin typeface="Avenir Next LT Pro" panose="020B0504020202020204" pitchFamily="34" charset="0"/>
                <a:ea typeface="Times New Roman" panose="02020603050405020304" pitchFamily="18" charset="0"/>
              </a:rPr>
            </a:br>
            <a:br>
              <a:rPr lang="en-US" sz="1800" dirty="0">
                <a:effectLst/>
                <a:latin typeface="Avenir Next LT Pro" panose="020B0504020202020204" pitchFamily="34" charset="0"/>
                <a:ea typeface="Times New Roman" panose="02020603050405020304" pitchFamily="18" charset="0"/>
              </a:rPr>
            </a:br>
            <a:endParaRPr lang="en-US" sz="5400" dirty="0">
              <a:latin typeface="Avenir Next LT Pro" panose="020B0504020202020204" pitchFamily="34" charset="0"/>
              <a:cs typeface="Calibri"/>
            </a:endParaRPr>
          </a:p>
        </p:txBody>
      </p:sp>
      <p:pic>
        <p:nvPicPr>
          <p:cNvPr id="5" name="Graphic 4" descr="Two speech bubbles">
            <a:extLst>
              <a:ext uri="{FF2B5EF4-FFF2-40B4-BE49-F238E27FC236}">
                <a16:creationId xmlns:a16="http://schemas.microsoft.com/office/drawing/2014/main" id="{9DFA5478-02E2-36CB-A07A-A80D34742D6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15543" y="1143000"/>
            <a:ext cx="4572000" cy="4572000"/>
          </a:xfrm>
          <a:prstGeom prst="rect">
            <a:avLst/>
          </a:prstGeom>
        </p:spPr>
      </p:pic>
    </p:spTree>
    <p:extLst>
      <p:ext uri="{BB962C8B-B14F-4D97-AF65-F5344CB8AC3E}">
        <p14:creationId xmlns:p14="http://schemas.microsoft.com/office/powerpoint/2010/main" val="3704377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593EE-DEA1-B8CF-648E-27B795A12B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4C1DAD-9DDA-8F3F-27F1-1035E636E6EF}"/>
              </a:ext>
            </a:extLst>
          </p:cNvPr>
          <p:cNvSpPr>
            <a:spLocks noGrp="1"/>
          </p:cNvSpPr>
          <p:nvPr>
            <p:ph type="title"/>
          </p:nvPr>
        </p:nvSpPr>
        <p:spPr/>
        <p:txBody>
          <a:bodyPr/>
          <a:lstStyle/>
          <a:p>
            <a:r>
              <a:rPr lang="en-US" dirty="0">
                <a:latin typeface="Avenir Next LT Pro" panose="020B0504020202020204" pitchFamily="34" charset="0"/>
              </a:rPr>
              <a:t>The Need for Modernization</a:t>
            </a:r>
          </a:p>
        </p:txBody>
      </p:sp>
      <p:sp>
        <p:nvSpPr>
          <p:cNvPr id="3" name="TextBox 2">
            <a:extLst>
              <a:ext uri="{FF2B5EF4-FFF2-40B4-BE49-F238E27FC236}">
                <a16:creationId xmlns:a16="http://schemas.microsoft.com/office/drawing/2014/main" id="{31846A70-CB21-FE7B-8A73-3F97965D9F8F}"/>
              </a:ext>
            </a:extLst>
          </p:cNvPr>
          <p:cNvSpPr txBox="1"/>
          <p:nvPr/>
        </p:nvSpPr>
        <p:spPr>
          <a:xfrm>
            <a:off x="56940" y="1109397"/>
            <a:ext cx="12078119" cy="338554"/>
          </a:xfrm>
          <a:prstGeom prst="rect">
            <a:avLst/>
          </a:prstGeom>
          <a:noFill/>
        </p:spPr>
        <p:txBody>
          <a:bodyPr wrap="square" rtlCol="0">
            <a:spAutoFit/>
          </a:bodyPr>
          <a:lstStyle/>
          <a:p>
            <a:pPr algn="ctr"/>
            <a:r>
              <a:rPr lang="en-US" sz="1600">
                <a:latin typeface="Avenir Next LT Pro" panose="020B0504020202020204" pitchFamily="34" charset="0"/>
              </a:rPr>
              <a:t>In 2021-22, </a:t>
            </a:r>
            <a:r>
              <a:rPr lang="en-US" sz="1600" b="1">
                <a:latin typeface="Avenir Next LT Pro" panose="020B0504020202020204" pitchFamily="34" charset="0"/>
              </a:rPr>
              <a:t>challenges</a:t>
            </a:r>
            <a:r>
              <a:rPr lang="en-US" sz="1600">
                <a:latin typeface="Avenir Next LT Pro" panose="020B0504020202020204" pitchFamily="34" charset="0"/>
              </a:rPr>
              <a:t> in the MAP program </a:t>
            </a:r>
            <a:r>
              <a:rPr lang="en-US" sz="1600" b="1">
                <a:latin typeface="Avenir Next LT Pro" panose="020B0504020202020204" pitchFamily="34" charset="0"/>
              </a:rPr>
              <a:t>exposed by the pandemic</a:t>
            </a:r>
            <a:r>
              <a:rPr lang="en-US" sz="1600">
                <a:latin typeface="Avenir Next LT Pro" panose="020B0504020202020204" pitchFamily="34" charset="0"/>
              </a:rPr>
              <a:t> accelerated the </a:t>
            </a:r>
            <a:r>
              <a:rPr lang="en-US" sz="1600" b="1">
                <a:latin typeface="Avenir Next LT Pro" panose="020B0504020202020204" pitchFamily="34" charset="0"/>
              </a:rPr>
              <a:t>urgency for modernization.</a:t>
            </a:r>
          </a:p>
        </p:txBody>
      </p:sp>
      <p:graphicFrame>
        <p:nvGraphicFramePr>
          <p:cNvPr id="10" name="Diagram 9" descr="Text box">
            <a:extLst>
              <a:ext uri="{FF2B5EF4-FFF2-40B4-BE49-F238E27FC236}">
                <a16:creationId xmlns:a16="http://schemas.microsoft.com/office/drawing/2014/main" id="{09E566E4-7D72-DF08-C6CB-905F2FD07CCA}"/>
              </a:ext>
            </a:extLst>
          </p:cNvPr>
          <p:cNvGraphicFramePr/>
          <p:nvPr>
            <p:extLst>
              <p:ext uri="{D42A27DB-BD31-4B8C-83A1-F6EECF244321}">
                <p14:modId xmlns:p14="http://schemas.microsoft.com/office/powerpoint/2010/main" val="3652163262"/>
              </p:ext>
            </p:extLst>
          </p:nvPr>
        </p:nvGraphicFramePr>
        <p:xfrm>
          <a:off x="0" y="1701446"/>
          <a:ext cx="7020560" cy="46615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Rounded Corners 8">
            <a:extLst>
              <a:ext uri="{FF2B5EF4-FFF2-40B4-BE49-F238E27FC236}">
                <a16:creationId xmlns:a16="http://schemas.microsoft.com/office/drawing/2014/main" id="{A7A4F1D9-5300-8B14-7D98-92CD7A963420}"/>
              </a:ext>
            </a:extLst>
          </p:cNvPr>
          <p:cNvSpPr/>
          <p:nvPr/>
        </p:nvSpPr>
        <p:spPr>
          <a:xfrm>
            <a:off x="6756400" y="2396440"/>
            <a:ext cx="4595862" cy="3271520"/>
          </a:xfrm>
          <a:prstGeom prst="round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venir Next LT Pro" panose="020B0504020202020204" pitchFamily="34" charset="0"/>
              </a:rPr>
              <a:t>A 2023 survey of MAP providers found that </a:t>
            </a:r>
            <a:r>
              <a:rPr lang="en-US" b="1">
                <a:solidFill>
                  <a:schemeClr val="bg1"/>
                </a:solidFill>
                <a:latin typeface="Avenir Next LT Pro" panose="020B0504020202020204" pitchFamily="34" charset="0"/>
              </a:rPr>
              <a:t>95% of them would adopt a state-sponsored </a:t>
            </a:r>
            <a:r>
              <a:rPr lang="en-US" b="1" err="1">
                <a:solidFill>
                  <a:schemeClr val="bg1"/>
                </a:solidFill>
                <a:latin typeface="Avenir Next LT Pro" panose="020B0504020202020204" pitchFamily="34" charset="0"/>
              </a:rPr>
              <a:t>eMAR</a:t>
            </a:r>
            <a:r>
              <a:rPr lang="en-US" b="1">
                <a:solidFill>
                  <a:schemeClr val="bg1"/>
                </a:solidFill>
                <a:latin typeface="Avenir Next LT Pro" panose="020B0504020202020204" pitchFamily="34" charset="0"/>
              </a:rPr>
              <a:t> </a:t>
            </a:r>
            <a:r>
              <a:rPr lang="en-US">
                <a:solidFill>
                  <a:schemeClr val="bg1"/>
                </a:solidFill>
                <a:latin typeface="Avenir Next LT Pro" panose="020B0504020202020204" pitchFamily="34" charset="0"/>
              </a:rPr>
              <a:t>if made available (assuming it was of sufficient quality and could integrate with existing EHR systems).  Alongside this, a pilot for nine providers focused on </a:t>
            </a:r>
            <a:r>
              <a:rPr lang="en-US" b="1">
                <a:solidFill>
                  <a:schemeClr val="bg1"/>
                </a:solidFill>
                <a:latin typeface="Avenir Next LT Pro" panose="020B0504020202020204" pitchFamily="34" charset="0"/>
              </a:rPr>
              <a:t>utilizing multi-dose packaging in conjunction with an </a:t>
            </a:r>
            <a:r>
              <a:rPr lang="en-US" b="1" err="1">
                <a:solidFill>
                  <a:schemeClr val="bg1"/>
                </a:solidFill>
                <a:latin typeface="Avenir Next LT Pro" panose="020B0504020202020204" pitchFamily="34" charset="0"/>
              </a:rPr>
              <a:t>eMAR</a:t>
            </a:r>
            <a:r>
              <a:rPr lang="en-US" b="1">
                <a:solidFill>
                  <a:schemeClr val="bg1"/>
                </a:solidFill>
                <a:latin typeface="Avenir Next LT Pro" panose="020B0504020202020204" pitchFamily="34" charset="0"/>
              </a:rPr>
              <a:t> system successfully</a:t>
            </a:r>
            <a:r>
              <a:rPr lang="en-US">
                <a:solidFill>
                  <a:schemeClr val="bg1"/>
                </a:solidFill>
                <a:latin typeface="Avenir Next LT Pro" panose="020B0504020202020204" pitchFamily="34" charset="0"/>
              </a:rPr>
              <a:t>.</a:t>
            </a:r>
          </a:p>
        </p:txBody>
      </p:sp>
    </p:spTree>
    <p:extLst>
      <p:ext uri="{BB962C8B-B14F-4D97-AF65-F5344CB8AC3E}">
        <p14:creationId xmlns:p14="http://schemas.microsoft.com/office/powerpoint/2010/main" val="3949022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38345-0673-4A58-35DE-FB0804C346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39C93D-7ED4-CAEC-E629-3B89C7E3E6C7}"/>
              </a:ext>
            </a:extLst>
          </p:cNvPr>
          <p:cNvSpPr>
            <a:spLocks noGrp="1"/>
          </p:cNvSpPr>
          <p:nvPr>
            <p:ph type="title"/>
          </p:nvPr>
        </p:nvSpPr>
        <p:spPr/>
        <p:txBody>
          <a:bodyPr/>
          <a:lstStyle/>
          <a:p>
            <a:r>
              <a:rPr lang="en-US" dirty="0">
                <a:latin typeface="Avenir Next LT Pro" panose="020B0504020202020204" pitchFamily="34" charset="0"/>
              </a:rPr>
              <a:t>Benefits of </a:t>
            </a:r>
            <a:r>
              <a:rPr lang="en-US" dirty="0" err="1">
                <a:latin typeface="Avenir Next LT Pro" panose="020B0504020202020204" pitchFamily="34" charset="0"/>
              </a:rPr>
              <a:t>eMAR</a:t>
            </a:r>
            <a:endParaRPr lang="en-US" dirty="0">
              <a:latin typeface="Avenir Next LT Pro" panose="020B0504020202020204" pitchFamily="34" charset="0"/>
            </a:endParaRPr>
          </a:p>
        </p:txBody>
      </p:sp>
      <p:sp>
        <p:nvSpPr>
          <p:cNvPr id="4" name="TextBox 3">
            <a:extLst>
              <a:ext uri="{FF2B5EF4-FFF2-40B4-BE49-F238E27FC236}">
                <a16:creationId xmlns:a16="http://schemas.microsoft.com/office/drawing/2014/main" id="{4D0E5997-C38E-CA62-C700-F8B4B585227C}"/>
              </a:ext>
            </a:extLst>
          </p:cNvPr>
          <p:cNvSpPr txBox="1"/>
          <p:nvPr/>
        </p:nvSpPr>
        <p:spPr>
          <a:xfrm>
            <a:off x="220419" y="1190040"/>
            <a:ext cx="11961421" cy="369332"/>
          </a:xfrm>
          <a:prstGeom prst="rect">
            <a:avLst/>
          </a:prstGeom>
          <a:noFill/>
        </p:spPr>
        <p:txBody>
          <a:bodyPr wrap="square" lIns="91440" tIns="45720" rIns="91440" bIns="45720" anchor="t">
            <a:spAutoFit/>
          </a:bodyPr>
          <a:lstStyle/>
          <a:p>
            <a:pPr defTabSz="457200">
              <a:defRPr/>
            </a:pPr>
            <a:r>
              <a:rPr lang="en-US" dirty="0">
                <a:latin typeface="Avenir Next LT Pro" panose="020B0504020202020204" pitchFamily="34" charset="0"/>
                <a:ea typeface="Times New Roman" panose="02020603050405020304" pitchFamily="18" charset="0"/>
                <a:cs typeface="Calibri"/>
              </a:rPr>
              <a:t>Findings from other states in the ERG’s report demonstrate that the </a:t>
            </a:r>
            <a:r>
              <a:rPr lang="en-US" b="1" dirty="0">
                <a:latin typeface="Avenir Next LT Pro" panose="020B0504020202020204" pitchFamily="34" charset="0"/>
                <a:ea typeface="Times New Roman" panose="02020603050405020304" pitchFamily="18" charset="0"/>
                <a:cs typeface="Calibri"/>
              </a:rPr>
              <a:t>use of a single state-sponsored </a:t>
            </a:r>
            <a:r>
              <a:rPr lang="en-US" b="1" dirty="0" err="1">
                <a:latin typeface="Avenir Next LT Pro" panose="020B0504020202020204" pitchFamily="34" charset="0"/>
                <a:ea typeface="Times New Roman" panose="02020603050405020304" pitchFamily="18" charset="0"/>
                <a:cs typeface="Calibri"/>
              </a:rPr>
              <a:t>eMAR</a:t>
            </a:r>
            <a:r>
              <a:rPr lang="en-US" dirty="0">
                <a:latin typeface="Avenir Next LT Pro" panose="020B0504020202020204" pitchFamily="34" charset="0"/>
                <a:ea typeface="Times New Roman" panose="02020603050405020304" pitchFamily="18" charset="0"/>
                <a:cs typeface="Calibri"/>
              </a:rPr>
              <a:t> will:</a:t>
            </a:r>
            <a:endParaRPr lang="en-US" dirty="0">
              <a:latin typeface="Avenir Next LT Pro" panose="020B0504020202020204" pitchFamily="34" charset="0"/>
            </a:endParaRPr>
          </a:p>
        </p:txBody>
      </p:sp>
      <p:sp>
        <p:nvSpPr>
          <p:cNvPr id="5" name="Rounded Rectangle 102">
            <a:extLst>
              <a:ext uri="{FF2B5EF4-FFF2-40B4-BE49-F238E27FC236}">
                <a16:creationId xmlns:a16="http://schemas.microsoft.com/office/drawing/2014/main" id="{699F06DD-712F-2AFE-B543-5FABDCB2A33B}"/>
              </a:ext>
            </a:extLst>
          </p:cNvPr>
          <p:cNvSpPr/>
          <p:nvPr/>
        </p:nvSpPr>
        <p:spPr>
          <a:xfrm>
            <a:off x="850753" y="1851431"/>
            <a:ext cx="3191858" cy="1984718"/>
          </a:xfrm>
          <a:prstGeom prst="roundRect">
            <a:avLst>
              <a:gd name="adj" fmla="val 9958"/>
            </a:avLst>
          </a:prstGeom>
          <a:solidFill>
            <a:srgbClr val="205D94"/>
          </a:solidFill>
          <a:ln w="12700">
            <a:noFill/>
          </a:ln>
          <a:effectLst/>
        </p:spPr>
        <p:txBody>
          <a:bodyPr vert="horz" wrap="square" lIns="45720" tIns="45720" rIns="45720" bIns="45720" rtlCol="0" anchor="ctr">
            <a:noAutofit/>
          </a:bodyPr>
          <a:lstStyle/>
          <a:p>
            <a:pPr algn="ctr">
              <a:spcAft>
                <a:spcPts val="300"/>
              </a:spcAft>
            </a:pPr>
            <a:endParaRPr lang="en-US" sz="1600" dirty="0">
              <a:solidFill>
                <a:schemeClr val="bg1"/>
              </a:solidFill>
              <a:latin typeface="Avenir Next LT Pro" panose="020B0504020202020204" pitchFamily="34" charset="0"/>
              <a:ea typeface="Times New Roman" panose="02020603050405020304" pitchFamily="18" charset="0"/>
            </a:endParaRPr>
          </a:p>
          <a:p>
            <a:pPr algn="ctr">
              <a:spcAft>
                <a:spcPts val="300"/>
              </a:spcAft>
            </a:pPr>
            <a:r>
              <a:rPr lang="en-US" sz="1600" dirty="0">
                <a:solidFill>
                  <a:schemeClr val="bg1"/>
                </a:solidFill>
                <a:latin typeface="Avenir Next LT Pro" panose="020B0504020202020204" pitchFamily="34" charset="0"/>
                <a:ea typeface="Times New Roman" panose="02020603050405020304" pitchFamily="18" charset="0"/>
              </a:rPr>
              <a:t>Allow for </a:t>
            </a:r>
            <a:r>
              <a:rPr lang="en-US" sz="1600" b="1" dirty="0">
                <a:solidFill>
                  <a:schemeClr val="bg1"/>
                </a:solidFill>
                <a:latin typeface="Avenir Next LT Pro" panose="020B0504020202020204" pitchFamily="34" charset="0"/>
                <a:ea typeface="Times New Roman" panose="02020603050405020304" pitchFamily="18" charset="0"/>
              </a:rPr>
              <a:t>uniform</a:t>
            </a:r>
            <a:r>
              <a:rPr lang="en-US" sz="1600" dirty="0">
                <a:solidFill>
                  <a:schemeClr val="bg1"/>
                </a:solidFill>
                <a:latin typeface="Avenir Next LT Pro" panose="020B0504020202020204" pitchFamily="34" charset="0"/>
                <a:ea typeface="Times New Roman" panose="02020603050405020304" pitchFamily="18" charset="0"/>
              </a:rPr>
              <a:t> medication administration training and  protocols and </a:t>
            </a:r>
            <a:r>
              <a:rPr lang="en-US" sz="1600" b="1" dirty="0">
                <a:solidFill>
                  <a:schemeClr val="bg1"/>
                </a:solidFill>
                <a:latin typeface="Avenir Next LT Pro" panose="020B0504020202020204" pitchFamily="34" charset="0"/>
                <a:ea typeface="Times New Roman" panose="02020603050405020304" pitchFamily="18" charset="0"/>
              </a:rPr>
              <a:t>enhance the safety of medication administration </a:t>
            </a:r>
            <a:r>
              <a:rPr lang="en-US" sz="1600" dirty="0">
                <a:solidFill>
                  <a:schemeClr val="bg1"/>
                </a:solidFill>
                <a:latin typeface="Avenir Next LT Pro" panose="020B0504020202020204" pitchFamily="34" charset="0"/>
                <a:ea typeface="Times New Roman" panose="02020603050405020304" pitchFamily="18" charset="0"/>
              </a:rPr>
              <a:t>to individuals served.</a:t>
            </a:r>
            <a:endParaRPr lang="en-US" dirty="0">
              <a:solidFill>
                <a:schemeClr val="bg1"/>
              </a:solidFill>
              <a:latin typeface="Avenir Next LT Pro" panose="020B0504020202020204" pitchFamily="34" charset="0"/>
            </a:endParaRPr>
          </a:p>
          <a:p>
            <a:pPr algn="l">
              <a:spcAft>
                <a:spcPts val="300"/>
              </a:spcAft>
            </a:pPr>
            <a:endParaRPr lang="en-US" sz="1600" dirty="0">
              <a:solidFill>
                <a:srgbClr val="000000"/>
              </a:solidFill>
              <a:latin typeface="Avenir Next LT Pro" panose="020B0504020202020204" pitchFamily="34" charset="0"/>
            </a:endParaRPr>
          </a:p>
        </p:txBody>
      </p:sp>
      <p:sp>
        <p:nvSpPr>
          <p:cNvPr id="6" name="Rounded Rectangle 102">
            <a:extLst>
              <a:ext uri="{FF2B5EF4-FFF2-40B4-BE49-F238E27FC236}">
                <a16:creationId xmlns:a16="http://schemas.microsoft.com/office/drawing/2014/main" id="{7C7C2CFB-4067-24AB-A775-153520543617}"/>
              </a:ext>
            </a:extLst>
          </p:cNvPr>
          <p:cNvSpPr/>
          <p:nvPr/>
        </p:nvSpPr>
        <p:spPr>
          <a:xfrm>
            <a:off x="4500071" y="1851431"/>
            <a:ext cx="3191858" cy="1984718"/>
          </a:xfrm>
          <a:prstGeom prst="roundRect">
            <a:avLst>
              <a:gd name="adj" fmla="val 9958"/>
            </a:avLst>
          </a:prstGeom>
          <a:solidFill>
            <a:schemeClr val="accent1">
              <a:lumMod val="50000"/>
            </a:schemeClr>
          </a:solidFill>
          <a:ln w="12700">
            <a:noFill/>
          </a:ln>
          <a:effectLst/>
        </p:spPr>
        <p:txBody>
          <a:bodyPr vert="horz" wrap="square" lIns="45720" tIns="45720" rIns="45720" bIns="45720" rtlCol="0" anchor="ctr">
            <a:noAutofit/>
          </a:bodyPr>
          <a:lstStyle/>
          <a:p>
            <a:pPr algn="ctr">
              <a:spcAft>
                <a:spcPts val="300"/>
              </a:spcAft>
            </a:pPr>
            <a:endParaRPr lang="en-US" sz="1600" dirty="0">
              <a:solidFill>
                <a:schemeClr val="bg1"/>
              </a:solidFill>
              <a:latin typeface="Avenir Next LT Pro" panose="020B0504020202020204" pitchFamily="34" charset="0"/>
              <a:ea typeface="Times New Roman" panose="02020603050405020304" pitchFamily="18" charset="0"/>
              <a:cs typeface="Calibri"/>
            </a:endParaRPr>
          </a:p>
          <a:p>
            <a:pPr algn="ctr">
              <a:spcAft>
                <a:spcPts val="300"/>
              </a:spcAft>
            </a:pPr>
            <a:r>
              <a:rPr lang="en-US" sz="1600" dirty="0">
                <a:solidFill>
                  <a:schemeClr val="bg1"/>
                </a:solidFill>
                <a:latin typeface="Avenir Next LT Pro" panose="020B0504020202020204" pitchFamily="34" charset="0"/>
                <a:ea typeface="Times New Roman" panose="02020603050405020304" pitchFamily="18" charset="0"/>
                <a:cs typeface="Calibri"/>
              </a:rPr>
              <a:t> </a:t>
            </a:r>
            <a:r>
              <a:rPr lang="en-US" sz="1600" dirty="0">
                <a:solidFill>
                  <a:schemeClr val="bg1"/>
                </a:solidFill>
                <a:latin typeface="Avenir Next LT Pro" panose="020B0504020202020204" pitchFamily="34" charset="0"/>
                <a:ea typeface="Calibri"/>
                <a:cs typeface="Calibri"/>
              </a:rPr>
              <a:t>Facilitate </a:t>
            </a:r>
            <a:r>
              <a:rPr lang="en-US" sz="1600" b="1" dirty="0">
                <a:solidFill>
                  <a:schemeClr val="bg1"/>
                </a:solidFill>
                <a:latin typeface="Avenir Next LT Pro" panose="020B0504020202020204" pitchFamily="34" charset="0"/>
                <a:ea typeface="Calibri"/>
                <a:cs typeface="Calibri"/>
              </a:rPr>
              <a:t>remote management and oversight </a:t>
            </a:r>
            <a:r>
              <a:rPr lang="en-US" sz="1600" dirty="0">
                <a:solidFill>
                  <a:schemeClr val="bg1"/>
                </a:solidFill>
                <a:latin typeface="Avenir Next LT Pro" panose="020B0504020202020204" pitchFamily="34" charset="0"/>
                <a:ea typeface="Calibri"/>
                <a:cs typeface="Calibri"/>
              </a:rPr>
              <a:t>of medication administration activity.</a:t>
            </a:r>
            <a:r>
              <a:rPr lang="en-US" sz="1600" dirty="0">
                <a:solidFill>
                  <a:schemeClr val="bg1"/>
                </a:solidFill>
                <a:latin typeface="Avenir Next LT Pro" panose="020B0504020202020204" pitchFamily="34" charset="0"/>
                <a:ea typeface="Times New Roman" panose="02020603050405020304" pitchFamily="18" charset="0"/>
                <a:cs typeface="Calibri"/>
              </a:rPr>
              <a:t> </a:t>
            </a:r>
            <a:endParaRPr lang="en-US" sz="1600" dirty="0">
              <a:solidFill>
                <a:schemeClr val="bg1"/>
              </a:solidFill>
              <a:latin typeface="Avenir Next LT Pro" panose="020B0504020202020204" pitchFamily="34" charset="0"/>
            </a:endParaRPr>
          </a:p>
          <a:p>
            <a:pPr algn="ctr">
              <a:spcAft>
                <a:spcPts val="300"/>
              </a:spcAft>
            </a:pPr>
            <a:endParaRPr lang="en-US" sz="1600" dirty="0">
              <a:solidFill>
                <a:schemeClr val="bg1"/>
              </a:solidFill>
              <a:latin typeface="Avenir Next LT Pro" panose="020B0504020202020204" pitchFamily="34" charset="0"/>
              <a:ea typeface="Times New Roman" panose="02020603050405020304" pitchFamily="18" charset="0"/>
              <a:cs typeface="Calibri"/>
            </a:endParaRPr>
          </a:p>
          <a:p>
            <a:pPr algn="l">
              <a:spcAft>
                <a:spcPts val="300"/>
              </a:spcAft>
            </a:pPr>
            <a:endParaRPr lang="en-US" sz="1600" dirty="0">
              <a:solidFill>
                <a:srgbClr val="000000"/>
              </a:solidFill>
              <a:latin typeface="Avenir Next LT Pro" panose="020B0504020202020204" pitchFamily="34" charset="0"/>
            </a:endParaRPr>
          </a:p>
        </p:txBody>
      </p:sp>
      <p:sp>
        <p:nvSpPr>
          <p:cNvPr id="8" name="Rounded Rectangle 102">
            <a:extLst>
              <a:ext uri="{FF2B5EF4-FFF2-40B4-BE49-F238E27FC236}">
                <a16:creationId xmlns:a16="http://schemas.microsoft.com/office/drawing/2014/main" id="{6A852D20-7129-2044-9706-396A12285A5F}"/>
              </a:ext>
            </a:extLst>
          </p:cNvPr>
          <p:cNvSpPr/>
          <p:nvPr/>
        </p:nvSpPr>
        <p:spPr>
          <a:xfrm>
            <a:off x="8149389" y="1851431"/>
            <a:ext cx="3191858" cy="1984718"/>
          </a:xfrm>
          <a:prstGeom prst="roundRect">
            <a:avLst>
              <a:gd name="adj" fmla="val 9958"/>
            </a:avLst>
          </a:prstGeom>
          <a:solidFill>
            <a:srgbClr val="205D94"/>
          </a:solidFill>
          <a:ln w="12700">
            <a:noFill/>
          </a:ln>
          <a:effectLst/>
        </p:spPr>
        <p:txBody>
          <a:bodyPr vert="horz" wrap="square" lIns="45720" tIns="45720" rIns="45720" bIns="45720" rtlCol="0" anchor="ctr">
            <a:noAutofit/>
          </a:bodyPr>
          <a:lstStyle/>
          <a:p>
            <a:pPr algn="ctr">
              <a:spcAft>
                <a:spcPts val="300"/>
              </a:spcAft>
            </a:pPr>
            <a:r>
              <a:rPr lang="en-US" sz="1600" dirty="0">
                <a:solidFill>
                  <a:schemeClr val="bg1"/>
                </a:solidFill>
                <a:latin typeface="Avenir Next LT Pro" panose="020B0504020202020204" pitchFamily="34" charset="0"/>
              </a:rPr>
              <a:t>Enhance the ability of providers and state agencies to be </a:t>
            </a:r>
            <a:r>
              <a:rPr lang="en-US" sz="1600" b="1" dirty="0">
                <a:solidFill>
                  <a:schemeClr val="bg1"/>
                </a:solidFill>
                <a:latin typeface="Avenir Next LT Pro" panose="020B0504020202020204" pitchFamily="34" charset="0"/>
              </a:rPr>
              <a:t>more proactive/strategic</a:t>
            </a:r>
            <a:r>
              <a:rPr lang="en-US" sz="1600" dirty="0">
                <a:solidFill>
                  <a:schemeClr val="bg1"/>
                </a:solidFill>
                <a:latin typeface="Avenir Next LT Pro" panose="020B0504020202020204" pitchFamily="34" charset="0"/>
              </a:rPr>
              <a:t>. We can see trends in care and patient needs and address these.</a:t>
            </a:r>
          </a:p>
        </p:txBody>
      </p:sp>
      <p:sp>
        <p:nvSpPr>
          <p:cNvPr id="16" name="Rounded Rectangle 102">
            <a:extLst>
              <a:ext uri="{FF2B5EF4-FFF2-40B4-BE49-F238E27FC236}">
                <a16:creationId xmlns:a16="http://schemas.microsoft.com/office/drawing/2014/main" id="{C2701259-CB5A-1BBF-835D-825AC1072704}"/>
              </a:ext>
            </a:extLst>
          </p:cNvPr>
          <p:cNvSpPr/>
          <p:nvPr/>
        </p:nvSpPr>
        <p:spPr>
          <a:xfrm>
            <a:off x="850753" y="4249725"/>
            <a:ext cx="3191858" cy="1984718"/>
          </a:xfrm>
          <a:prstGeom prst="roundRect">
            <a:avLst>
              <a:gd name="adj" fmla="val 9958"/>
            </a:avLst>
          </a:prstGeom>
          <a:solidFill>
            <a:schemeClr val="accent1">
              <a:lumMod val="50000"/>
            </a:schemeClr>
          </a:solidFill>
          <a:ln w="12700">
            <a:noFill/>
          </a:ln>
          <a:effectLst/>
        </p:spPr>
        <p:txBody>
          <a:bodyPr vert="horz" wrap="square" lIns="45720" tIns="45720" rIns="45720" bIns="45720" rtlCol="0" anchor="ctr">
            <a:noAutofit/>
          </a:bodyPr>
          <a:lstStyle/>
          <a:p>
            <a:pPr algn="ctr">
              <a:spcAft>
                <a:spcPts val="300"/>
              </a:spcAft>
            </a:pPr>
            <a:endParaRPr lang="en-US" sz="1600" dirty="0">
              <a:solidFill>
                <a:schemeClr val="bg1"/>
              </a:solidFill>
              <a:latin typeface="Avenir Next LT Pro" panose="020B0504020202020204" pitchFamily="34" charset="0"/>
              <a:ea typeface="Times New Roman" panose="02020603050405020304" pitchFamily="18" charset="0"/>
              <a:cs typeface="Calibri"/>
            </a:endParaRPr>
          </a:p>
          <a:p>
            <a:pPr algn="ctr">
              <a:spcAft>
                <a:spcPts val="300"/>
              </a:spcAft>
            </a:pPr>
            <a:endParaRPr lang="en-US" sz="1600" dirty="0">
              <a:solidFill>
                <a:schemeClr val="bg1"/>
              </a:solidFill>
              <a:latin typeface="Avenir Next LT Pro" panose="020B0504020202020204" pitchFamily="34" charset="0"/>
              <a:ea typeface="Times New Roman" panose="02020603050405020304" pitchFamily="18" charset="0"/>
              <a:cs typeface="Calibri"/>
            </a:endParaRPr>
          </a:p>
          <a:p>
            <a:pPr algn="ctr">
              <a:spcAft>
                <a:spcPts val="300"/>
              </a:spcAft>
            </a:pPr>
            <a:r>
              <a:rPr lang="en-US" sz="1600" dirty="0">
                <a:solidFill>
                  <a:schemeClr val="bg1"/>
                </a:solidFill>
                <a:latin typeface="Avenir Next LT Pro" panose="020B0504020202020204" pitchFamily="34" charset="0"/>
                <a:ea typeface="Times New Roman" panose="02020603050405020304" pitchFamily="18" charset="0"/>
                <a:cs typeface="Calibri"/>
              </a:rPr>
              <a:t>  </a:t>
            </a:r>
            <a:endParaRPr lang="en-US" sz="1600" dirty="0">
              <a:solidFill>
                <a:schemeClr val="bg1"/>
              </a:solidFill>
              <a:latin typeface="Avenir Next LT Pro" panose="020B0504020202020204" pitchFamily="34" charset="0"/>
            </a:endParaRPr>
          </a:p>
          <a:p>
            <a:pPr algn="ctr">
              <a:spcAft>
                <a:spcPts val="300"/>
              </a:spcAft>
            </a:pPr>
            <a:r>
              <a:rPr lang="en-US" sz="1600" dirty="0">
                <a:solidFill>
                  <a:schemeClr val="bg1"/>
                </a:solidFill>
                <a:latin typeface="Avenir Next LT Pro" panose="020B0504020202020204" pitchFamily="34" charset="0"/>
                <a:ea typeface="Calibri"/>
                <a:cs typeface="Calibri"/>
              </a:rPr>
              <a:t>Provide access for DPH and the four MAP agencies to data that would assist in </a:t>
            </a:r>
            <a:r>
              <a:rPr lang="en-US" sz="1600" b="1" dirty="0">
                <a:solidFill>
                  <a:schemeClr val="bg1"/>
                </a:solidFill>
                <a:latin typeface="Avenir Next LT Pro" panose="020B0504020202020204" pitchFamily="34" charset="0"/>
                <a:ea typeface="Calibri"/>
                <a:cs typeface="Calibri"/>
              </a:rPr>
              <a:t>quality improvement and planning</a:t>
            </a:r>
            <a:r>
              <a:rPr lang="en-US" sz="1600" dirty="0">
                <a:solidFill>
                  <a:schemeClr val="bg1"/>
                </a:solidFill>
                <a:latin typeface="Avenir Next LT Pro" panose="020B0504020202020204" pitchFamily="34" charset="0"/>
                <a:ea typeface="Calibri"/>
                <a:cs typeface="Calibri"/>
              </a:rPr>
              <a:t>. </a:t>
            </a:r>
          </a:p>
          <a:p>
            <a:pPr algn="ctr">
              <a:spcAft>
                <a:spcPts val="300"/>
              </a:spcAft>
            </a:pPr>
            <a:endParaRPr lang="en-US" sz="1000" dirty="0">
              <a:solidFill>
                <a:srgbClr val="000000"/>
              </a:solidFill>
              <a:latin typeface="Avenir Next LT Pro" panose="020B0504020202020204" pitchFamily="34" charset="0"/>
              <a:ea typeface="Times New Roman" panose="02020603050405020304" pitchFamily="18" charset="0"/>
              <a:cs typeface="Calibri"/>
            </a:endParaRPr>
          </a:p>
          <a:p>
            <a:pPr algn="ctr">
              <a:spcAft>
                <a:spcPts val="300"/>
              </a:spcAft>
            </a:pPr>
            <a:endParaRPr lang="en-US" sz="1600" dirty="0">
              <a:solidFill>
                <a:schemeClr val="bg1"/>
              </a:solidFill>
              <a:latin typeface="Avenir Next LT Pro" panose="020B0504020202020204" pitchFamily="34" charset="0"/>
              <a:ea typeface="Times New Roman" panose="02020603050405020304" pitchFamily="18" charset="0"/>
              <a:cs typeface="Calibri"/>
            </a:endParaRPr>
          </a:p>
          <a:p>
            <a:pPr algn="ctr">
              <a:spcAft>
                <a:spcPts val="300"/>
              </a:spcAft>
            </a:pPr>
            <a:endParaRPr lang="en-US" sz="1600" dirty="0">
              <a:solidFill>
                <a:schemeClr val="bg1"/>
              </a:solidFill>
              <a:latin typeface="Avenir Next LT Pro" panose="020B0504020202020204" pitchFamily="34" charset="0"/>
              <a:ea typeface="Times New Roman" panose="02020603050405020304" pitchFamily="18" charset="0"/>
              <a:cs typeface="Calibri"/>
            </a:endParaRPr>
          </a:p>
          <a:p>
            <a:pPr algn="l">
              <a:spcAft>
                <a:spcPts val="300"/>
              </a:spcAft>
            </a:pPr>
            <a:endParaRPr lang="en-US" sz="1600" dirty="0">
              <a:solidFill>
                <a:srgbClr val="000000"/>
              </a:solidFill>
              <a:latin typeface="Avenir Next LT Pro" panose="020B0504020202020204" pitchFamily="34" charset="0"/>
            </a:endParaRPr>
          </a:p>
        </p:txBody>
      </p:sp>
      <p:sp>
        <p:nvSpPr>
          <p:cNvPr id="17" name="Rounded Rectangle 102">
            <a:extLst>
              <a:ext uri="{FF2B5EF4-FFF2-40B4-BE49-F238E27FC236}">
                <a16:creationId xmlns:a16="http://schemas.microsoft.com/office/drawing/2014/main" id="{0642412D-5D1B-674D-5102-64FFE461B6D2}"/>
              </a:ext>
            </a:extLst>
          </p:cNvPr>
          <p:cNvSpPr/>
          <p:nvPr/>
        </p:nvSpPr>
        <p:spPr>
          <a:xfrm>
            <a:off x="4500071" y="4249725"/>
            <a:ext cx="3191858" cy="1984718"/>
          </a:xfrm>
          <a:prstGeom prst="roundRect">
            <a:avLst>
              <a:gd name="adj" fmla="val 9958"/>
            </a:avLst>
          </a:prstGeom>
          <a:solidFill>
            <a:srgbClr val="205D94"/>
          </a:solidFill>
          <a:ln w="12700">
            <a:noFill/>
          </a:ln>
          <a:effectLst/>
        </p:spPr>
        <p:txBody>
          <a:bodyPr vert="horz" wrap="square" lIns="45720" tIns="45720" rIns="45720" bIns="45720" rtlCol="0" anchor="ctr">
            <a:noAutofit/>
          </a:bodyPr>
          <a:lstStyle/>
          <a:p>
            <a:pPr algn="ctr">
              <a:spcAft>
                <a:spcPts val="300"/>
              </a:spcAft>
            </a:pPr>
            <a:endParaRPr lang="en-US" sz="1600" dirty="0">
              <a:solidFill>
                <a:schemeClr val="bg1"/>
              </a:solidFill>
              <a:latin typeface="Avenir Next LT Pro" panose="020B0504020202020204" pitchFamily="34" charset="0"/>
              <a:ea typeface="Times New Roman" panose="02020603050405020304" pitchFamily="18" charset="0"/>
              <a:cs typeface="Calibri"/>
            </a:endParaRPr>
          </a:p>
          <a:p>
            <a:pPr algn="ctr">
              <a:spcAft>
                <a:spcPts val="300"/>
              </a:spcAft>
            </a:pPr>
            <a:endParaRPr lang="en-US" sz="1600" dirty="0">
              <a:solidFill>
                <a:schemeClr val="bg1"/>
              </a:solidFill>
              <a:latin typeface="Avenir Next LT Pro" panose="020B0504020202020204" pitchFamily="34" charset="0"/>
              <a:ea typeface="Times New Roman" panose="02020603050405020304" pitchFamily="18" charset="0"/>
              <a:cs typeface="Calibri"/>
            </a:endParaRPr>
          </a:p>
          <a:p>
            <a:pPr algn="ctr">
              <a:spcAft>
                <a:spcPts val="300"/>
              </a:spcAft>
            </a:pPr>
            <a:endParaRPr lang="en-US" sz="1600" dirty="0">
              <a:solidFill>
                <a:schemeClr val="bg1"/>
              </a:solidFill>
              <a:latin typeface="Avenir Next LT Pro" panose="020B0504020202020204" pitchFamily="34" charset="0"/>
              <a:ea typeface="Times New Roman" panose="02020603050405020304" pitchFamily="18" charset="0"/>
              <a:cs typeface="Calibri"/>
            </a:endParaRPr>
          </a:p>
          <a:p>
            <a:pPr algn="ctr">
              <a:spcAft>
                <a:spcPts val="300"/>
              </a:spcAft>
            </a:pPr>
            <a:r>
              <a:rPr lang="en-US" sz="1600" dirty="0">
                <a:solidFill>
                  <a:schemeClr val="bg1"/>
                </a:solidFill>
                <a:latin typeface="Avenir Next LT Pro" panose="020B0504020202020204" pitchFamily="34" charset="0"/>
                <a:ea typeface="Calibri"/>
                <a:cs typeface="Calibri"/>
              </a:rPr>
              <a:t>Upgrade or replace the eMAR systems currently in use that </a:t>
            </a:r>
            <a:r>
              <a:rPr lang="en-US" sz="1600" b="1" dirty="0">
                <a:solidFill>
                  <a:schemeClr val="bg1"/>
                </a:solidFill>
                <a:latin typeface="Avenir Next LT Pro" panose="020B0504020202020204" pitchFamily="34" charset="0"/>
                <a:ea typeface="Calibri"/>
                <a:cs typeface="Calibri"/>
              </a:rPr>
              <a:t>vary significantly in the quality of safety features</a:t>
            </a:r>
            <a:r>
              <a:rPr lang="en-US" sz="1600" dirty="0">
                <a:solidFill>
                  <a:schemeClr val="bg1"/>
                </a:solidFill>
                <a:latin typeface="Avenir Next LT Pro" panose="020B0504020202020204" pitchFamily="34" charset="0"/>
                <a:ea typeface="Calibri"/>
                <a:cs typeface="Calibri"/>
              </a:rPr>
              <a:t>, ease of use, and compliance with MAP policy. </a:t>
            </a:r>
            <a:endParaRPr lang="en-US" sz="1600" dirty="0">
              <a:solidFill>
                <a:schemeClr val="bg1"/>
              </a:solidFill>
              <a:latin typeface="Avenir Next LT Pro" panose="020B0504020202020204" pitchFamily="34" charset="0"/>
            </a:endParaRPr>
          </a:p>
          <a:p>
            <a:pPr algn="ctr">
              <a:spcAft>
                <a:spcPts val="300"/>
              </a:spcAft>
            </a:pPr>
            <a:endParaRPr lang="en-US" sz="1600" dirty="0">
              <a:solidFill>
                <a:schemeClr val="bg1"/>
              </a:solidFill>
              <a:latin typeface="Avenir Next LT Pro" panose="020B0504020202020204" pitchFamily="34" charset="0"/>
              <a:cs typeface="Segoe UI"/>
            </a:endParaRPr>
          </a:p>
          <a:p>
            <a:pPr algn="ctr">
              <a:spcAft>
                <a:spcPts val="300"/>
              </a:spcAft>
            </a:pPr>
            <a:endParaRPr lang="en-US" sz="1600" dirty="0">
              <a:solidFill>
                <a:schemeClr val="bg1"/>
              </a:solidFill>
              <a:latin typeface="Avenir Next LT Pro" panose="020B0504020202020204" pitchFamily="34" charset="0"/>
              <a:ea typeface="Calibri"/>
              <a:cs typeface="Calibri"/>
            </a:endParaRPr>
          </a:p>
          <a:p>
            <a:pPr algn="l">
              <a:spcAft>
                <a:spcPts val="300"/>
              </a:spcAft>
            </a:pPr>
            <a:endParaRPr lang="en-US" sz="1600" dirty="0">
              <a:solidFill>
                <a:srgbClr val="000000"/>
              </a:solidFill>
              <a:latin typeface="Avenir Next LT Pro" panose="020B0504020202020204" pitchFamily="34" charset="0"/>
            </a:endParaRPr>
          </a:p>
        </p:txBody>
      </p:sp>
      <p:sp>
        <p:nvSpPr>
          <p:cNvPr id="18" name="Rounded Rectangle 102">
            <a:extLst>
              <a:ext uri="{FF2B5EF4-FFF2-40B4-BE49-F238E27FC236}">
                <a16:creationId xmlns:a16="http://schemas.microsoft.com/office/drawing/2014/main" id="{BE4860A1-4A47-169B-62F8-C46886836D88}"/>
              </a:ext>
            </a:extLst>
          </p:cNvPr>
          <p:cNvSpPr/>
          <p:nvPr/>
        </p:nvSpPr>
        <p:spPr>
          <a:xfrm>
            <a:off x="8149389" y="4249725"/>
            <a:ext cx="3191858" cy="1984718"/>
          </a:xfrm>
          <a:prstGeom prst="roundRect">
            <a:avLst>
              <a:gd name="adj" fmla="val 9958"/>
            </a:avLst>
          </a:prstGeom>
          <a:solidFill>
            <a:schemeClr val="accent1">
              <a:lumMod val="50000"/>
            </a:schemeClr>
          </a:solidFill>
          <a:ln w="12700">
            <a:noFill/>
          </a:ln>
          <a:effectLst/>
        </p:spPr>
        <p:txBody>
          <a:bodyPr vert="horz" wrap="square" lIns="45720" tIns="45720" rIns="45720" bIns="45720" rtlCol="0" anchor="ctr">
            <a:noAutofit/>
          </a:bodyPr>
          <a:lstStyle/>
          <a:p>
            <a:pPr algn="ctr">
              <a:spcAft>
                <a:spcPts val="300"/>
              </a:spcAft>
            </a:pPr>
            <a:r>
              <a:rPr lang="en-US" sz="1600" dirty="0">
                <a:solidFill>
                  <a:schemeClr val="bg1"/>
                </a:solidFill>
                <a:latin typeface="Avenir Next LT Pro" panose="020B0504020202020204" pitchFamily="34" charset="0"/>
                <a:cs typeface="Segoe UI"/>
              </a:rPr>
              <a:t>  S</a:t>
            </a:r>
            <a:r>
              <a:rPr lang="en-US" sz="1600" dirty="0">
                <a:solidFill>
                  <a:schemeClr val="bg1"/>
                </a:solidFill>
                <a:latin typeface="Avenir Next LT Pro" panose="020B0504020202020204" pitchFamily="34" charset="0"/>
                <a:cs typeface="Calibri"/>
              </a:rPr>
              <a:t>trengthen </a:t>
            </a:r>
            <a:r>
              <a:rPr lang="en-US" sz="1600" b="1" dirty="0">
                <a:solidFill>
                  <a:schemeClr val="bg1"/>
                </a:solidFill>
                <a:latin typeface="Avenir Next LT Pro" panose="020B0504020202020204" pitchFamily="34" charset="0"/>
                <a:cs typeface="Calibri"/>
              </a:rPr>
              <a:t>communication with </a:t>
            </a:r>
          </a:p>
          <a:p>
            <a:pPr algn="ctr">
              <a:spcAft>
                <a:spcPts val="300"/>
              </a:spcAft>
            </a:pPr>
            <a:r>
              <a:rPr lang="en-US" sz="1600" b="1" dirty="0">
                <a:solidFill>
                  <a:schemeClr val="bg1"/>
                </a:solidFill>
                <a:latin typeface="Avenir Next LT Pro" panose="020B0504020202020204" pitchFamily="34" charset="0"/>
                <a:cs typeface="Calibri"/>
              </a:rPr>
              <a:t>pharmacies </a:t>
            </a:r>
            <a:r>
              <a:rPr lang="en-US" sz="1600" dirty="0">
                <a:solidFill>
                  <a:schemeClr val="bg1"/>
                </a:solidFill>
                <a:latin typeface="Avenir Next LT Pro" panose="020B0504020202020204" pitchFamily="34" charset="0"/>
                <a:cs typeface="Calibri"/>
              </a:rPr>
              <a:t>and enhance control of medication supplies.</a:t>
            </a:r>
            <a:endParaRPr lang="en-US" sz="1600" dirty="0">
              <a:solidFill>
                <a:schemeClr val="bg1"/>
              </a:solidFill>
              <a:latin typeface="Avenir Next LT Pro" panose="020B0504020202020204" pitchFamily="34" charset="0"/>
            </a:endParaRPr>
          </a:p>
        </p:txBody>
      </p:sp>
      <p:sp>
        <p:nvSpPr>
          <p:cNvPr id="10" name="Oval 9">
            <a:extLst>
              <a:ext uri="{FF2B5EF4-FFF2-40B4-BE49-F238E27FC236}">
                <a16:creationId xmlns:a16="http://schemas.microsoft.com/office/drawing/2014/main" id="{7A629C0C-9745-7660-69FE-D548BDEC339F}"/>
              </a:ext>
              <a:ext uri="{C183D7F6-B498-43B3-948B-1728B52AA6E4}">
                <adec:decorative xmlns:adec="http://schemas.microsoft.com/office/drawing/2017/decorative" val="1"/>
              </a:ext>
            </a:extLst>
          </p:cNvPr>
          <p:cNvSpPr/>
          <p:nvPr/>
        </p:nvSpPr>
        <p:spPr>
          <a:xfrm>
            <a:off x="5929181" y="1730647"/>
            <a:ext cx="333638" cy="339994"/>
          </a:xfrm>
          <a:prstGeom prst="ellipse">
            <a:avLst/>
          </a:prstGeom>
          <a:solidFill>
            <a:schemeClr val="accent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latin typeface="Avenir Next LT Pro" panose="020B0504020202020204" pitchFamily="34" charset="0"/>
              </a:rPr>
              <a:t>2</a:t>
            </a:r>
          </a:p>
        </p:txBody>
      </p:sp>
      <p:sp>
        <p:nvSpPr>
          <p:cNvPr id="11" name="Oval 10">
            <a:extLst>
              <a:ext uri="{FF2B5EF4-FFF2-40B4-BE49-F238E27FC236}">
                <a16:creationId xmlns:a16="http://schemas.microsoft.com/office/drawing/2014/main" id="{F5388174-DD82-0D7A-3293-C26A67B5C94B}"/>
              </a:ext>
              <a:ext uri="{C183D7F6-B498-43B3-948B-1728B52AA6E4}">
                <adec:decorative xmlns:adec="http://schemas.microsoft.com/office/drawing/2017/decorative" val="1"/>
              </a:ext>
            </a:extLst>
          </p:cNvPr>
          <p:cNvSpPr/>
          <p:nvPr/>
        </p:nvSpPr>
        <p:spPr>
          <a:xfrm>
            <a:off x="2279863" y="4079728"/>
            <a:ext cx="333638" cy="339994"/>
          </a:xfrm>
          <a:prstGeom prst="ellipse">
            <a:avLst/>
          </a:prstGeom>
          <a:solidFill>
            <a:schemeClr val="accent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latin typeface="Avenir Next LT Pro" panose="020B0504020202020204" pitchFamily="34" charset="0"/>
              </a:rPr>
              <a:t>4</a:t>
            </a:r>
          </a:p>
        </p:txBody>
      </p:sp>
      <p:sp>
        <p:nvSpPr>
          <p:cNvPr id="12" name="Oval 11">
            <a:extLst>
              <a:ext uri="{FF2B5EF4-FFF2-40B4-BE49-F238E27FC236}">
                <a16:creationId xmlns:a16="http://schemas.microsoft.com/office/drawing/2014/main" id="{A7310C87-47F8-C1E0-C2B1-47347D9C1474}"/>
              </a:ext>
              <a:ext uri="{C183D7F6-B498-43B3-948B-1728B52AA6E4}">
                <adec:decorative xmlns:adec="http://schemas.microsoft.com/office/drawing/2017/decorative" val="1"/>
              </a:ext>
            </a:extLst>
          </p:cNvPr>
          <p:cNvSpPr/>
          <p:nvPr/>
        </p:nvSpPr>
        <p:spPr>
          <a:xfrm>
            <a:off x="9578499" y="4079728"/>
            <a:ext cx="333638" cy="339994"/>
          </a:xfrm>
          <a:prstGeom prst="ellipse">
            <a:avLst/>
          </a:prstGeom>
          <a:solidFill>
            <a:schemeClr val="accent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latin typeface="Avenir Next LT Pro" panose="020B0504020202020204" pitchFamily="34" charset="0"/>
              </a:rPr>
              <a:t>6</a:t>
            </a:r>
          </a:p>
        </p:txBody>
      </p:sp>
      <p:sp>
        <p:nvSpPr>
          <p:cNvPr id="13" name="Oval 12">
            <a:extLst>
              <a:ext uri="{FF2B5EF4-FFF2-40B4-BE49-F238E27FC236}">
                <a16:creationId xmlns:a16="http://schemas.microsoft.com/office/drawing/2014/main" id="{21470E22-23F2-B82D-89E5-A660DDCD93A2}"/>
              </a:ext>
              <a:ext uri="{C183D7F6-B498-43B3-948B-1728B52AA6E4}">
                <adec:decorative xmlns:adec="http://schemas.microsoft.com/office/drawing/2017/decorative" val="1"/>
              </a:ext>
            </a:extLst>
          </p:cNvPr>
          <p:cNvSpPr/>
          <p:nvPr/>
        </p:nvSpPr>
        <p:spPr>
          <a:xfrm>
            <a:off x="2279863" y="1702791"/>
            <a:ext cx="333638" cy="339994"/>
          </a:xfrm>
          <a:prstGeom prst="ellipse">
            <a:avLst/>
          </a:prstGeom>
          <a:solidFill>
            <a:srgbClr val="205D9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latin typeface="Avenir Next LT Pro" panose="020B0504020202020204" pitchFamily="34" charset="0"/>
              </a:rPr>
              <a:t>1</a:t>
            </a:r>
          </a:p>
        </p:txBody>
      </p:sp>
      <p:sp>
        <p:nvSpPr>
          <p:cNvPr id="14" name="Oval 13">
            <a:extLst>
              <a:ext uri="{FF2B5EF4-FFF2-40B4-BE49-F238E27FC236}">
                <a16:creationId xmlns:a16="http://schemas.microsoft.com/office/drawing/2014/main" id="{EE00B473-9A4D-6E34-FE4F-026FEB874F6A}"/>
              </a:ext>
              <a:ext uri="{C183D7F6-B498-43B3-948B-1728B52AA6E4}">
                <adec:decorative xmlns:adec="http://schemas.microsoft.com/office/drawing/2017/decorative" val="1"/>
              </a:ext>
            </a:extLst>
          </p:cNvPr>
          <p:cNvSpPr/>
          <p:nvPr/>
        </p:nvSpPr>
        <p:spPr>
          <a:xfrm>
            <a:off x="9578499" y="1702791"/>
            <a:ext cx="333638" cy="339994"/>
          </a:xfrm>
          <a:prstGeom prst="ellipse">
            <a:avLst/>
          </a:prstGeom>
          <a:solidFill>
            <a:srgbClr val="205D9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latin typeface="Avenir Next LT Pro" panose="020B0504020202020204" pitchFamily="34" charset="0"/>
              </a:rPr>
              <a:t>3</a:t>
            </a:r>
          </a:p>
        </p:txBody>
      </p:sp>
      <p:sp>
        <p:nvSpPr>
          <p:cNvPr id="15" name="Oval 14">
            <a:extLst>
              <a:ext uri="{FF2B5EF4-FFF2-40B4-BE49-F238E27FC236}">
                <a16:creationId xmlns:a16="http://schemas.microsoft.com/office/drawing/2014/main" id="{F6C3529A-F586-64E9-3CD9-416B0BE2CF52}"/>
              </a:ext>
              <a:ext uri="{C183D7F6-B498-43B3-948B-1728B52AA6E4}">
                <adec:decorative xmlns:adec="http://schemas.microsoft.com/office/drawing/2017/decorative" val="1"/>
              </a:ext>
            </a:extLst>
          </p:cNvPr>
          <p:cNvSpPr/>
          <p:nvPr/>
        </p:nvSpPr>
        <p:spPr>
          <a:xfrm>
            <a:off x="5929181" y="4116310"/>
            <a:ext cx="333638" cy="339994"/>
          </a:xfrm>
          <a:prstGeom prst="ellipse">
            <a:avLst/>
          </a:prstGeom>
          <a:solidFill>
            <a:srgbClr val="205D9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latin typeface="Avenir Next LT Pro" panose="020B0504020202020204" pitchFamily="34" charset="0"/>
              </a:rPr>
              <a:t>5</a:t>
            </a:r>
          </a:p>
        </p:txBody>
      </p:sp>
    </p:spTree>
    <p:extLst>
      <p:ext uri="{BB962C8B-B14F-4D97-AF65-F5344CB8AC3E}">
        <p14:creationId xmlns:p14="http://schemas.microsoft.com/office/powerpoint/2010/main" val="1015872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593EE-DEA1-B8CF-648E-27B795A12B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4C1DAD-9DDA-8F3F-27F1-1035E636E6EF}"/>
              </a:ext>
            </a:extLst>
          </p:cNvPr>
          <p:cNvSpPr>
            <a:spLocks noGrp="1"/>
          </p:cNvSpPr>
          <p:nvPr>
            <p:ph type="title"/>
          </p:nvPr>
        </p:nvSpPr>
        <p:spPr/>
        <p:txBody>
          <a:bodyPr/>
          <a:lstStyle/>
          <a:p>
            <a:r>
              <a:rPr lang="en-US" dirty="0">
                <a:latin typeface="Avenir Next LT Pro" panose="020B0504020202020204" pitchFamily="34" charset="0"/>
              </a:rPr>
              <a:t>Implementation with </a:t>
            </a:r>
            <a:r>
              <a:rPr lang="en-US" dirty="0" err="1">
                <a:latin typeface="Avenir Next LT Pro" panose="020B0504020202020204" pitchFamily="34" charset="0"/>
              </a:rPr>
              <a:t>Impruvon</a:t>
            </a:r>
            <a:r>
              <a:rPr lang="en-US" dirty="0">
                <a:latin typeface="Avenir Next LT Pro" panose="020B0504020202020204" pitchFamily="34" charset="0"/>
              </a:rPr>
              <a:t> Health</a:t>
            </a:r>
          </a:p>
        </p:txBody>
      </p:sp>
      <p:graphicFrame>
        <p:nvGraphicFramePr>
          <p:cNvPr id="17" name="Diagram 16" descr="Two boxed items with Text:&#10;&#10;Box 1: Impruvon electronic medication administration record (eMAR)&#10;&#10;Box 2: Full MAP compliance">
            <a:extLst>
              <a:ext uri="{FF2B5EF4-FFF2-40B4-BE49-F238E27FC236}">
                <a16:creationId xmlns:a16="http://schemas.microsoft.com/office/drawing/2014/main" id="{D57F026F-F7A5-F195-BCA3-35BFF9C2A35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94114608"/>
              </p:ext>
            </p:extLst>
          </p:nvPr>
        </p:nvGraphicFramePr>
        <p:xfrm>
          <a:off x="2490751" y="931178"/>
          <a:ext cx="7210498" cy="42435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a:extLst>
              <a:ext uri="{FF2B5EF4-FFF2-40B4-BE49-F238E27FC236}">
                <a16:creationId xmlns:a16="http://schemas.microsoft.com/office/drawing/2014/main" id="{315B6CD6-77E7-88B3-9727-9029A66829AD}"/>
              </a:ext>
            </a:extLst>
          </p:cNvPr>
          <p:cNvSpPr txBox="1"/>
          <p:nvPr/>
        </p:nvSpPr>
        <p:spPr>
          <a:xfrm>
            <a:off x="592822" y="4640695"/>
            <a:ext cx="11014125" cy="1728358"/>
          </a:xfrm>
          <a:prstGeom prst="rect">
            <a:avLst/>
          </a:prstGeom>
          <a:noFill/>
        </p:spPr>
        <p:txBody>
          <a:bodyPr wrap="square" rtlCol="0">
            <a:spAutoFit/>
          </a:bodyPr>
          <a:lstStyle/>
          <a:p>
            <a:pPr marL="342900" marR="0" lvl="0" indent="-342900" algn="l" defTabSz="457200" rtl="0" eaLnBrk="1" fontAlgn="auto" latinLnBrk="0" hangingPunct="1">
              <a:lnSpc>
                <a:spcPct val="12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venir Next LT Pro" panose="020B0504020202020204" pitchFamily="34" charset="0"/>
                <a:cs typeface="Calibri"/>
              </a:rPr>
              <a:t>Through collaboration between the State, Impruvon Health, and MAP</a:t>
            </a:r>
          </a:p>
          <a:p>
            <a:pPr marL="342900" marR="0" lvl="0" indent="-342900" algn="l" defTabSz="457200" rtl="0" eaLnBrk="1" fontAlgn="auto" latinLnBrk="0" hangingPunct="1">
              <a:lnSpc>
                <a:spcPct val="12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venir Next LT Pro" panose="020B0504020202020204" pitchFamily="34" charset="0"/>
                <a:cs typeface="Calibri"/>
              </a:rPr>
              <a:t>providers, eMAR supports </a:t>
            </a:r>
            <a:r>
              <a:rPr kumimoji="0" lang="en-US" sz="2400" b="1" i="0" u="none" strike="noStrike" kern="1200" cap="none" spc="0" normalizeH="0" baseline="0" noProof="0" dirty="0">
                <a:ln>
                  <a:noFill/>
                </a:ln>
                <a:solidFill>
                  <a:prstClr val="black"/>
                </a:solidFill>
                <a:effectLst/>
                <a:uLnTx/>
                <a:uFillTx/>
                <a:latin typeface="Avenir Next LT Pro" panose="020B0504020202020204" pitchFamily="34" charset="0"/>
                <a:cs typeface="Calibri"/>
              </a:rPr>
              <a:t>safe, compliant medication administration</a:t>
            </a:r>
            <a:r>
              <a:rPr kumimoji="0" lang="en-US" sz="2400" b="0" i="0" u="none" strike="noStrike" kern="1200" cap="none" spc="0" normalizeH="0" baseline="0" noProof="0" dirty="0">
                <a:ln>
                  <a:noFill/>
                </a:ln>
                <a:solidFill>
                  <a:prstClr val="black"/>
                </a:solidFill>
                <a:effectLst/>
                <a:uLnTx/>
                <a:uFillTx/>
                <a:latin typeface="Avenir Next LT Pro" panose="020B0504020202020204" pitchFamily="34" charset="0"/>
                <a:cs typeface="Calibri"/>
              </a:rPr>
              <a:t>. </a:t>
            </a:r>
            <a:endParaRPr kumimoji="0" lang="en-US" sz="2400" b="0" i="0" u="none" strike="noStrike" kern="1200" cap="none" spc="0" normalizeH="0" baseline="0" noProof="0" dirty="0">
              <a:ln>
                <a:noFill/>
              </a:ln>
              <a:solidFill>
                <a:prstClr val="black"/>
              </a:solidFill>
              <a:effectLst/>
              <a:uLnTx/>
              <a:uFillTx/>
              <a:latin typeface="Avenir Next LT Pro" panose="020B0504020202020204" pitchFamily="34" charset="0"/>
            </a:endParaRPr>
          </a:p>
          <a:p>
            <a:pPr marL="34290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venir Next LT Pro" panose="020B0504020202020204" pitchFamily="34" charset="0"/>
            </a:endParaRPr>
          </a:p>
          <a:p>
            <a:pPr marL="34290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venir Next LT Pro" panose="020B0504020202020204" pitchFamily="34" charset="0"/>
            </a:endParaRPr>
          </a:p>
        </p:txBody>
      </p:sp>
    </p:spTree>
    <p:extLst>
      <p:ext uri="{BB962C8B-B14F-4D97-AF65-F5344CB8AC3E}">
        <p14:creationId xmlns:p14="http://schemas.microsoft.com/office/powerpoint/2010/main" val="2680837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2C496-B592-51B8-9796-07776F326EA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FB4BF7-D2AE-93D7-E6C1-9F7DA16BD363}"/>
              </a:ext>
            </a:extLst>
          </p:cNvPr>
          <p:cNvSpPr>
            <a:spLocks noGrp="1"/>
          </p:cNvSpPr>
          <p:nvPr>
            <p:ph type="title"/>
          </p:nvPr>
        </p:nvSpPr>
        <p:spPr>
          <a:xfrm>
            <a:off x="223853" y="138662"/>
            <a:ext cx="10972800" cy="874654"/>
          </a:xfrm>
        </p:spPr>
        <p:txBody>
          <a:bodyPr/>
          <a:lstStyle/>
          <a:p>
            <a:r>
              <a:rPr lang="en-US" dirty="0" err="1">
                <a:latin typeface="Avenir Next LT Pro" panose="020B0504020202020204" pitchFamily="34" charset="0"/>
                <a:ea typeface="+mj-lt"/>
                <a:cs typeface="+mj-lt"/>
              </a:rPr>
              <a:t>Impruvon</a:t>
            </a:r>
            <a:r>
              <a:rPr lang="en-US" dirty="0">
                <a:latin typeface="Avenir Next LT Pro" panose="020B0504020202020204" pitchFamily="34" charset="0"/>
                <a:ea typeface="+mj-lt"/>
                <a:cs typeface="+mj-lt"/>
              </a:rPr>
              <a:t> </a:t>
            </a:r>
            <a:r>
              <a:rPr lang="en-US" dirty="0" err="1">
                <a:latin typeface="Avenir Next LT Pro" panose="020B0504020202020204" pitchFamily="34" charset="0"/>
                <a:ea typeface="+mj-lt"/>
                <a:cs typeface="+mj-lt"/>
              </a:rPr>
              <a:t>eMAR</a:t>
            </a:r>
            <a:r>
              <a:rPr lang="en-US" dirty="0">
                <a:latin typeface="Avenir Next LT Pro" panose="020B0504020202020204" pitchFamily="34" charset="0"/>
                <a:ea typeface="+mj-lt"/>
                <a:cs typeface="+mj-lt"/>
              </a:rPr>
              <a:t>:  MAP Compliant</a:t>
            </a:r>
            <a:endParaRPr lang="en-US" dirty="0">
              <a:latin typeface="Avenir Next LT Pro" panose="020B0504020202020204" pitchFamily="34" charset="0"/>
            </a:endParaRPr>
          </a:p>
        </p:txBody>
      </p:sp>
      <p:sp>
        <p:nvSpPr>
          <p:cNvPr id="4" name="TextBox 3" descr="Sub header: &#10;Final work was completed in December to ensure that the Impruvon eMAR is compliant with MAP Policy.  What does this mean for staff? &#10;">
            <a:extLst>
              <a:ext uri="{FF2B5EF4-FFF2-40B4-BE49-F238E27FC236}">
                <a16:creationId xmlns:a16="http://schemas.microsoft.com/office/drawing/2014/main" id="{E7B0C5D1-C7AF-13B5-1374-295CD931711D}"/>
              </a:ext>
            </a:extLst>
          </p:cNvPr>
          <p:cNvSpPr txBox="1"/>
          <p:nvPr/>
        </p:nvSpPr>
        <p:spPr>
          <a:xfrm>
            <a:off x="265092" y="1076524"/>
            <a:ext cx="11506148" cy="584775"/>
          </a:xfrm>
          <a:prstGeom prst="rect">
            <a:avLst/>
          </a:prstGeom>
          <a:ln w="38100">
            <a:noFill/>
          </a:ln>
        </p:spPr>
        <p:style>
          <a:lnRef idx="2">
            <a:schemeClr val="accent5"/>
          </a:lnRef>
          <a:fillRef idx="1">
            <a:schemeClr val="lt1"/>
          </a:fillRef>
          <a:effectRef idx="0">
            <a:schemeClr val="accent5"/>
          </a:effectRef>
          <a:fontRef idx="minor">
            <a:schemeClr val="dk1"/>
          </a:fontRef>
        </p:style>
        <p:txBody>
          <a:bodyPr wrap="square" lIns="91440" tIns="45720" rIns="91440" bIns="45720" rtlCol="0" anchor="t">
            <a:spAutoFit/>
          </a:bodyPr>
          <a:lstStyle/>
          <a:p>
            <a:r>
              <a:rPr lang="en-US" sz="1600" dirty="0">
                <a:solidFill>
                  <a:schemeClr val="tx1"/>
                </a:solidFill>
                <a:latin typeface="Avenir Next LT Pro" panose="020B0504020202020204" pitchFamily="34" charset="0"/>
                <a:cs typeface="Arial"/>
              </a:rPr>
              <a:t>Final work was completed in December to ensure that the Impruvon eMAR is</a:t>
            </a:r>
            <a:r>
              <a:rPr lang="en-US" sz="1600" b="1" dirty="0">
                <a:solidFill>
                  <a:schemeClr val="tx1"/>
                </a:solidFill>
                <a:latin typeface="Avenir Next LT Pro" panose="020B0504020202020204" pitchFamily="34" charset="0"/>
                <a:cs typeface="Arial"/>
              </a:rPr>
              <a:t> compliant with MAP Policy.  </a:t>
            </a:r>
            <a:r>
              <a:rPr lang="en-US" sz="1600" dirty="0">
                <a:solidFill>
                  <a:schemeClr val="tx1"/>
                </a:solidFill>
                <a:latin typeface="Avenir Next LT Pro" panose="020B0504020202020204" pitchFamily="34" charset="0"/>
                <a:cs typeface="Arial"/>
              </a:rPr>
              <a:t>What does this mean for staff? </a:t>
            </a:r>
          </a:p>
        </p:txBody>
      </p:sp>
      <p:sp>
        <p:nvSpPr>
          <p:cNvPr id="2" name="Slide Number Placeholder 1">
            <a:extLst>
              <a:ext uri="{FF2B5EF4-FFF2-40B4-BE49-F238E27FC236}">
                <a16:creationId xmlns:a16="http://schemas.microsoft.com/office/drawing/2014/main" id="{5A9F3B4B-36FF-EBA6-BD58-8A9A8564BAF4}"/>
              </a:ext>
            </a:extLst>
          </p:cNvPr>
          <p:cNvSpPr>
            <a:spLocks noGrp="1"/>
          </p:cNvSpPr>
          <p:nvPr>
            <p:ph type="sldNum" sz="quarter" idx="4"/>
          </p:nvPr>
        </p:nvSpPr>
        <p:spPr>
          <a:prstGeom prst="rect">
            <a:avLst/>
          </a:prstGeom>
        </p:spPr>
        <p:txBody>
          <a:bodyPr/>
          <a:lstStyle/>
          <a:p>
            <a:fld id="{CA49D0EE-DE7F-324B-A84C-F36708423CDB}" type="slidenum">
              <a:rPr lang="en-US" smtClean="0"/>
              <a:pPr/>
              <a:t>7</a:t>
            </a:fld>
            <a:endParaRPr lang="en-US"/>
          </a:p>
        </p:txBody>
      </p:sp>
      <p:graphicFrame>
        <p:nvGraphicFramePr>
          <p:cNvPr id="9" name="Diagram 8">
            <a:extLst>
              <a:ext uri="{FF2B5EF4-FFF2-40B4-BE49-F238E27FC236}">
                <a16:creationId xmlns:a16="http://schemas.microsoft.com/office/drawing/2014/main" id="{4A717D1C-6080-C0E9-3B0F-770B89AD1AA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5224148"/>
              </p:ext>
            </p:extLst>
          </p:nvPr>
        </p:nvGraphicFramePr>
        <p:xfrm>
          <a:off x="223853" y="1661299"/>
          <a:ext cx="11202547" cy="4715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5751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B67AB-8368-D2BC-5996-10DCFE4A976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A44F744-87BB-3A4B-44E8-CAE78878C847}"/>
              </a:ext>
            </a:extLst>
          </p:cNvPr>
          <p:cNvSpPr>
            <a:spLocks noGrp="1"/>
          </p:cNvSpPr>
          <p:nvPr>
            <p:ph type="title"/>
          </p:nvPr>
        </p:nvSpPr>
        <p:spPr>
          <a:xfrm>
            <a:off x="265092" y="154301"/>
            <a:ext cx="10972800" cy="874654"/>
          </a:xfrm>
        </p:spPr>
        <p:txBody>
          <a:bodyPr/>
          <a:lstStyle/>
          <a:p>
            <a:r>
              <a:rPr lang="en-US" dirty="0">
                <a:latin typeface="Avenir Next LT Pro" panose="020B0504020202020204" pitchFamily="34" charset="0"/>
                <a:ea typeface="+mj-lt"/>
                <a:cs typeface="+mj-lt"/>
              </a:rPr>
              <a:t>Impruvon eMAR:  MAP Compliant (</a:t>
            </a:r>
            <a:r>
              <a:rPr lang="en-US" dirty="0" err="1">
                <a:latin typeface="Avenir Next LT Pro" panose="020B0504020202020204" pitchFamily="34" charset="0"/>
                <a:ea typeface="+mj-lt"/>
                <a:cs typeface="+mj-lt"/>
              </a:rPr>
              <a:t>cont</a:t>
            </a:r>
            <a:r>
              <a:rPr lang="en-US" dirty="0">
                <a:latin typeface="Avenir Next LT Pro" panose="020B0504020202020204" pitchFamily="34" charset="0"/>
                <a:ea typeface="+mj-lt"/>
                <a:cs typeface="+mj-lt"/>
              </a:rPr>
              <a:t>)</a:t>
            </a:r>
            <a:endParaRPr lang="en-US" dirty="0">
              <a:latin typeface="Avenir Next LT Pro" panose="020B0504020202020204" pitchFamily="34" charset="0"/>
            </a:endParaRPr>
          </a:p>
        </p:txBody>
      </p:sp>
      <p:sp>
        <p:nvSpPr>
          <p:cNvPr id="2" name="Slide Number Placeholder 1" descr="Page footer">
            <a:extLst>
              <a:ext uri="{FF2B5EF4-FFF2-40B4-BE49-F238E27FC236}">
                <a16:creationId xmlns:a16="http://schemas.microsoft.com/office/drawing/2014/main" id="{A83D5F7B-854C-F32A-14DE-092DDD39FD2C}"/>
              </a:ext>
              <a:ext uri="{C183D7F6-B498-43B3-948B-1728B52AA6E4}">
                <adec:decorative xmlns:adec="http://schemas.microsoft.com/office/drawing/2017/decorative" val="0"/>
              </a:ext>
            </a:extLst>
          </p:cNvPr>
          <p:cNvSpPr>
            <a:spLocks noGrp="1"/>
          </p:cNvSpPr>
          <p:nvPr>
            <p:ph type="sldNum" sz="quarter" idx="4"/>
          </p:nvPr>
        </p:nvSpPr>
        <p:spPr>
          <a:prstGeom prst="rect">
            <a:avLst/>
          </a:prstGeom>
        </p:spPr>
        <p:txBody>
          <a:bodyPr/>
          <a:lstStyle/>
          <a:p>
            <a:fld id="{CA49D0EE-DE7F-324B-A84C-F36708423CDB}" type="slidenum">
              <a:rPr lang="en-US" smtClean="0"/>
              <a:pPr/>
              <a:t>8</a:t>
            </a:fld>
            <a:endParaRPr lang="en-US"/>
          </a:p>
        </p:txBody>
      </p:sp>
      <p:graphicFrame>
        <p:nvGraphicFramePr>
          <p:cNvPr id="5" name="Diagram 4">
            <a:extLst>
              <a:ext uri="{FF2B5EF4-FFF2-40B4-BE49-F238E27FC236}">
                <a16:creationId xmlns:a16="http://schemas.microsoft.com/office/drawing/2014/main" id="{4618C426-7292-331F-D4DC-C338C989C67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99481765"/>
              </p:ext>
            </p:extLst>
          </p:nvPr>
        </p:nvGraphicFramePr>
        <p:xfrm>
          <a:off x="265092" y="1028955"/>
          <a:ext cx="11220816" cy="54476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1410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4EC11-1C6B-2E89-CD00-F8AA17737C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4A0CF3-0C6F-66CC-5E3E-99F0D32156CC}"/>
              </a:ext>
            </a:extLst>
          </p:cNvPr>
          <p:cNvSpPr>
            <a:spLocks noGrp="1"/>
          </p:cNvSpPr>
          <p:nvPr>
            <p:ph type="title"/>
          </p:nvPr>
        </p:nvSpPr>
        <p:spPr/>
        <p:txBody>
          <a:bodyPr/>
          <a:lstStyle/>
          <a:p>
            <a:r>
              <a:rPr lang="en-US" dirty="0">
                <a:latin typeface="Avenir Next LT Pro" panose="020B0504020202020204" pitchFamily="34" charset="0"/>
              </a:rPr>
              <a:t>New resources in development</a:t>
            </a:r>
          </a:p>
        </p:txBody>
      </p:sp>
      <p:graphicFrame>
        <p:nvGraphicFramePr>
          <p:cNvPr id="4" name="Diagram 3">
            <a:extLst>
              <a:ext uri="{FF2B5EF4-FFF2-40B4-BE49-F238E27FC236}">
                <a16:creationId xmlns:a16="http://schemas.microsoft.com/office/drawing/2014/main" id="{FC2016F3-8CA2-8702-5C71-20BFC7AFE4B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32252145"/>
              </p:ext>
            </p:extLst>
          </p:nvPr>
        </p:nvGraphicFramePr>
        <p:xfrm>
          <a:off x="1703805" y="1403543"/>
          <a:ext cx="8784389" cy="45496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85493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TrSxUT5BDgEdUGiyzewRnw"/>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PH-PPT-Template.pptx" id="{96C2E639-D294-4220-9985-8E2F7284829E}" vid="{6F8A1C8D-C38C-43CD-AF9D-6986CE62D25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Office Theme</Template>
  <TotalTime>1500</TotalTime>
  <Words>3281</Words>
  <Application>Microsoft Office PowerPoint</Application>
  <PresentationFormat>Widescreen</PresentationFormat>
  <Paragraphs>337</Paragraphs>
  <Slides>37</Slides>
  <Notes>24</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37</vt:i4>
      </vt:variant>
    </vt:vector>
  </HeadingPairs>
  <TitlesOfParts>
    <vt:vector size="52" baseType="lpstr">
      <vt:lpstr>Aptos</vt:lpstr>
      <vt:lpstr>Aptos Display</vt:lpstr>
      <vt:lpstr>Arial</vt:lpstr>
      <vt:lpstr>Avenir Next LT Pro</vt:lpstr>
      <vt:lpstr>Calibri</vt:lpstr>
      <vt:lpstr>Calibri Light</vt:lpstr>
      <vt:lpstr>Courier New</vt:lpstr>
      <vt:lpstr>Franklin Gothic Book</vt:lpstr>
      <vt:lpstr>Georgia</vt:lpstr>
      <vt:lpstr>Wingdings</vt:lpstr>
      <vt:lpstr>Wingdings,Sans-Serif</vt:lpstr>
      <vt:lpstr>Office Theme</vt:lpstr>
      <vt:lpstr>1_Office Theme</vt:lpstr>
      <vt:lpstr>2_Office Theme</vt:lpstr>
      <vt:lpstr>think-cell Slide</vt:lpstr>
      <vt:lpstr>Department of Public Health</vt:lpstr>
      <vt:lpstr>Agenda, April 2nd, 2026.</vt:lpstr>
      <vt:lpstr>eMAR &amp; Impruvon  Status Update</vt:lpstr>
      <vt:lpstr>The Need for Modernization</vt:lpstr>
      <vt:lpstr>Benefits of eMAR</vt:lpstr>
      <vt:lpstr>Implementation with Impruvon Health</vt:lpstr>
      <vt:lpstr>Impruvon eMAR:  MAP Compliant</vt:lpstr>
      <vt:lpstr>Impruvon eMAR:  MAP Compliant (cont)</vt:lpstr>
      <vt:lpstr>New resources in development</vt:lpstr>
      <vt:lpstr>Sign up below:</vt:lpstr>
      <vt:lpstr>Options for Flexible Implementation of Impruvon eMAR</vt:lpstr>
      <vt:lpstr>Hotline Analysis and Discussion</vt:lpstr>
      <vt:lpstr>Background to research undertaken</vt:lpstr>
      <vt:lpstr>Steady increase in hotline events from 2023 to 2025.  As of March 20th, 43 hotlines had been reported in 2026. </vt:lpstr>
      <vt:lpstr>Method</vt:lpstr>
      <vt:lpstr>Subsequent Necessary  Medical Response</vt:lpstr>
      <vt:lpstr>Hotline Events Preventable by eMAR</vt:lpstr>
      <vt:lpstr>Overview of Occurrence by Category</vt:lpstr>
      <vt:lpstr>Types of Omission</vt:lpstr>
      <vt:lpstr>Preventability of Omission Occurrences in 2025 by Type</vt:lpstr>
      <vt:lpstr>Instances of Noteworthy Remediation Orders</vt:lpstr>
      <vt:lpstr>Training Discussion Material</vt:lpstr>
      <vt:lpstr>Recommendations</vt:lpstr>
      <vt:lpstr>MAP Training and Testing Performance</vt:lpstr>
      <vt:lpstr>Background</vt:lpstr>
      <vt:lpstr>Percent of Students Tested &amp; Certified</vt:lpstr>
      <vt:lpstr>Training Attempts</vt:lpstr>
      <vt:lpstr>Pass Rate</vt:lpstr>
      <vt:lpstr>Time Since Training</vt:lpstr>
      <vt:lpstr>Testing Attempts</vt:lpstr>
      <vt:lpstr>MAP Communication Framework</vt:lpstr>
      <vt:lpstr>Background </vt:lpstr>
      <vt:lpstr>New Communication Framework</vt:lpstr>
      <vt:lpstr>New Communication Framework Continued</vt:lpstr>
      <vt:lpstr>Newsletter Preview</vt:lpstr>
      <vt:lpstr>Additional Items</vt:lpstr>
      <vt:lpstr>Thank you Additional discussion items or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Benevento, Olivia (DPH)</dc:creator>
  <cp:lastModifiedBy>Kelly, Rodd A (DPH)</cp:lastModifiedBy>
  <cp:revision>21</cp:revision>
  <dcterms:created xsi:type="dcterms:W3CDTF">2025-05-20T16:08:11Z</dcterms:created>
  <dcterms:modified xsi:type="dcterms:W3CDTF">2026-04-07T17:14:14Z</dcterms:modified>
</cp:coreProperties>
</file>