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7"/>
  </p:notesMasterIdLst>
  <p:sldIdLst>
    <p:sldId id="256" r:id="rId4"/>
    <p:sldId id="257" r:id="rId5"/>
    <p:sldId id="258" r:id="rId6"/>
    <p:sldId id="259" r:id="rId7"/>
    <p:sldId id="343" r:id="rId8"/>
    <p:sldId id="327" r:id="rId9"/>
    <p:sldId id="338" r:id="rId10"/>
    <p:sldId id="355" r:id="rId11"/>
    <p:sldId id="363" r:id="rId12"/>
    <p:sldId id="364" r:id="rId13"/>
    <p:sldId id="365" r:id="rId14"/>
    <p:sldId id="368" r:id="rId15"/>
    <p:sldId id="346" r:id="rId16"/>
    <p:sldId id="357" r:id="rId17"/>
    <p:sldId id="371" r:id="rId18"/>
    <p:sldId id="359" r:id="rId19"/>
    <p:sldId id="370" r:id="rId20"/>
    <p:sldId id="369" r:id="rId21"/>
    <p:sldId id="275" r:id="rId22"/>
    <p:sldId id="266" r:id="rId23"/>
    <p:sldId id="267" r:id="rId24"/>
    <p:sldId id="269" r:id="rId25"/>
    <p:sldId id="27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61" d="100"/>
          <a:sy n="61" d="100"/>
        </p:scale>
        <p:origin x="90" y="8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95B7D3EF-8A8F-4833-B839-54ECDFD53441}"/>
    <pc:docChg chg="delSld">
      <pc:chgData name="Gannett, Yukiko (EOTSS)" userId="1a375f8e-71eb-464a-9d86-65c78107010f" providerId="ADAL" clId="{95B7D3EF-8A8F-4833-B839-54ECDFD53441}" dt="2025-03-14T19:50:13.290" v="0" actId="2696"/>
      <pc:docMkLst>
        <pc:docMk/>
      </pc:docMkLst>
      <pc:sldChg chg="del">
        <pc:chgData name="Gannett, Yukiko (EOTSS)" userId="1a375f8e-71eb-464a-9d86-65c78107010f" providerId="ADAL" clId="{95B7D3EF-8A8F-4833-B839-54ECDFD53441}" dt="2025-03-14T19:50:13.290" v="0" actId="2696"/>
        <pc:sldMkLst>
          <pc:docMk/>
          <pc:sldMk cId="2826794777" sldId="3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3/14/2025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19</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3/14/2025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3/14/2025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March 14,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E811-19BC-1320-2FAA-5BD3F9BC463F}"/>
              </a:ext>
            </a:extLst>
          </p:cNvPr>
          <p:cNvSpPr>
            <a:spLocks noGrp="1"/>
          </p:cNvSpPr>
          <p:nvPr>
            <p:ph type="title"/>
          </p:nvPr>
        </p:nvSpPr>
        <p:spPr/>
        <p:txBody>
          <a:bodyPr/>
          <a:lstStyle/>
          <a:p>
            <a:pPr algn="ctr"/>
            <a:r>
              <a:rPr lang="en-US" dirty="0"/>
              <a:t>Dimension 3: Acquisition and Procurement</a:t>
            </a:r>
          </a:p>
        </p:txBody>
      </p:sp>
      <p:sp>
        <p:nvSpPr>
          <p:cNvPr id="3" name="Content Placeholder 2">
            <a:extLst>
              <a:ext uri="{FF2B5EF4-FFF2-40B4-BE49-F238E27FC236}">
                <a16:creationId xmlns:a16="http://schemas.microsoft.com/office/drawing/2014/main" id="{F1F4DA95-6928-5D3F-00D9-D2D132253C70}"/>
              </a:ext>
            </a:extLst>
          </p:cNvPr>
          <p:cNvSpPr>
            <a:spLocks noGrp="1"/>
          </p:cNvSpPr>
          <p:nvPr>
            <p:ph idx="1"/>
          </p:nvPr>
        </p:nvSpPr>
        <p:spPr>
          <a:xfrm>
            <a:off x="827183" y="1825625"/>
            <a:ext cx="10515600" cy="4351338"/>
          </a:xfrm>
        </p:spPr>
        <p:txBody>
          <a:bodyPr>
            <a:normAutofit fontScale="92500" lnSpcReduction="20000"/>
          </a:bodyPr>
          <a:lstStyle/>
          <a:p>
            <a:pPr marL="514350" indent="-514350">
              <a:buFont typeface="+mj-lt"/>
              <a:buAutoNum type="arabicPeriod"/>
            </a:pPr>
            <a:r>
              <a:rPr lang="en-US" dirty="0"/>
              <a:t>Inclusion of accessibility requirements into IT solicitations</a:t>
            </a:r>
          </a:p>
          <a:p>
            <a:pPr marL="514350" indent="-514350">
              <a:buFont typeface="+mj-lt"/>
              <a:buAutoNum type="arabicPeriod"/>
            </a:pPr>
            <a:r>
              <a:rPr lang="en-US" dirty="0"/>
              <a:t>Inclusion of accessibility processes into the procurement phases and contract lifecycle</a:t>
            </a:r>
          </a:p>
          <a:p>
            <a:pPr marL="514350" indent="-514350">
              <a:buFont typeface="+mj-lt"/>
              <a:buAutoNum type="arabicPeriod"/>
            </a:pPr>
            <a:r>
              <a:rPr lang="en-US" dirty="0"/>
              <a:t>Accessibility requirements defined and included in all IT contracts</a:t>
            </a:r>
          </a:p>
          <a:p>
            <a:pPr marL="514350" indent="-514350">
              <a:buFont typeface="+mj-lt"/>
              <a:buAutoNum type="arabicPeriod"/>
            </a:pPr>
            <a:r>
              <a:rPr lang="en-US" dirty="0"/>
              <a:t>Escalation process for procurement accessibility issues, complaints and breaches is created, adopted and reviewed</a:t>
            </a:r>
          </a:p>
          <a:p>
            <a:pPr marL="514350" indent="-514350">
              <a:buFont typeface="+mj-lt"/>
              <a:buAutoNum type="arabicPeriod"/>
            </a:pPr>
            <a:r>
              <a:rPr lang="en-US" dirty="0"/>
              <a:t>Contracts include a process for receiving compliance validation prior to deliverable handoff</a:t>
            </a:r>
          </a:p>
          <a:p>
            <a:pPr marL="514350" indent="-514350">
              <a:buFont typeface="+mj-lt"/>
              <a:buAutoNum type="arabicPeriod"/>
            </a:pPr>
            <a:r>
              <a:rPr lang="en-US" dirty="0"/>
              <a:t>Vendor compliance claims are validated through testing</a:t>
            </a:r>
          </a:p>
          <a:p>
            <a:pPr marL="514350" indent="-514350">
              <a:buFont typeface="+mj-lt"/>
              <a:buAutoNum type="arabicPeriod"/>
            </a:pPr>
            <a:r>
              <a:rPr lang="en-US" dirty="0"/>
              <a:t>Vendor scoring system created and in place</a:t>
            </a:r>
          </a:p>
          <a:p>
            <a:pPr marL="514350" indent="-514350">
              <a:buFont typeface="+mj-lt"/>
              <a:buAutoNum type="arabicPeriod"/>
            </a:pPr>
            <a:r>
              <a:rPr lang="en-US" dirty="0"/>
              <a:t>Procurement penalties are in place for vendor noncompliance </a:t>
            </a:r>
          </a:p>
        </p:txBody>
      </p:sp>
    </p:spTree>
    <p:extLst>
      <p:ext uri="{BB962C8B-B14F-4D97-AF65-F5344CB8AC3E}">
        <p14:creationId xmlns:p14="http://schemas.microsoft.com/office/powerpoint/2010/main" val="625262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F138-656E-72DD-8628-2B5ECBE0F79A}"/>
              </a:ext>
            </a:extLst>
          </p:cNvPr>
          <p:cNvSpPr>
            <a:spLocks noGrp="1"/>
          </p:cNvSpPr>
          <p:nvPr>
            <p:ph type="title"/>
          </p:nvPr>
        </p:nvSpPr>
        <p:spPr/>
        <p:txBody>
          <a:bodyPr/>
          <a:lstStyle/>
          <a:p>
            <a:pPr algn="ctr"/>
            <a:r>
              <a:rPr lang="en-US" dirty="0"/>
              <a:t>Dimension 4: IT Lifecycle Activities</a:t>
            </a:r>
          </a:p>
        </p:txBody>
      </p:sp>
      <p:sp>
        <p:nvSpPr>
          <p:cNvPr id="3" name="Content Placeholder 2">
            <a:extLst>
              <a:ext uri="{FF2B5EF4-FFF2-40B4-BE49-F238E27FC236}">
                <a16:creationId xmlns:a16="http://schemas.microsoft.com/office/drawing/2014/main" id="{C26BA127-B179-1876-D4C1-D79E4CB11239}"/>
              </a:ext>
            </a:extLst>
          </p:cNvPr>
          <p:cNvSpPr>
            <a:spLocks noGrp="1"/>
          </p:cNvSpPr>
          <p:nvPr>
            <p:ph idx="1"/>
          </p:nvPr>
        </p:nvSpPr>
        <p:spPr/>
        <p:txBody>
          <a:bodyPr>
            <a:normAutofit fontScale="85000" lnSpcReduction="10000"/>
          </a:bodyPr>
          <a:lstStyle/>
          <a:p>
            <a:pPr marL="514350" indent="-514350">
              <a:buFont typeface="+mj-lt"/>
              <a:buAutoNum type="arabicPeriod"/>
            </a:pPr>
            <a:r>
              <a:rPr lang="en-US" dirty="0"/>
              <a:t>Project management awareness of accessibility requirements</a:t>
            </a:r>
          </a:p>
          <a:p>
            <a:pPr marL="514350" indent="-514350">
              <a:buFont typeface="+mj-lt"/>
              <a:buAutoNum type="arabicPeriod"/>
            </a:pPr>
            <a:r>
              <a:rPr lang="en-US" dirty="0"/>
              <a:t>Project resources for accessibility are allocated</a:t>
            </a:r>
          </a:p>
          <a:p>
            <a:pPr marL="514350" indent="-514350">
              <a:buFont typeface="+mj-lt"/>
              <a:buAutoNum type="arabicPeriod"/>
            </a:pPr>
            <a:r>
              <a:rPr lang="en-US" dirty="0"/>
              <a:t>Accessibility requirements are documented for all software development stages with signoff, roles/responsibilities, technical/functional</a:t>
            </a:r>
          </a:p>
          <a:p>
            <a:pPr marL="514350" indent="-514350">
              <a:buFont typeface="+mj-lt"/>
              <a:buAutoNum type="arabicPeriod"/>
            </a:pPr>
            <a:r>
              <a:rPr lang="en-US" dirty="0"/>
              <a:t>Accessibility testing is performed during all stages of development</a:t>
            </a:r>
          </a:p>
          <a:p>
            <a:pPr marL="514350" indent="-514350">
              <a:buFont typeface="+mj-lt"/>
              <a:buAutoNum type="arabicPeriod"/>
            </a:pPr>
            <a:r>
              <a:rPr lang="en-US" dirty="0"/>
              <a:t>Test plan for constituent involvement is created and adopted including tooling</a:t>
            </a:r>
          </a:p>
          <a:p>
            <a:pPr marL="514350" indent="-514350">
              <a:buFont typeface="+mj-lt"/>
              <a:buAutoNum type="arabicPeriod"/>
            </a:pPr>
            <a:r>
              <a:rPr lang="en-US" dirty="0"/>
              <a:t>Knowledge transfer concerning accessibility requirements is in place</a:t>
            </a:r>
          </a:p>
          <a:p>
            <a:pPr marL="514350" indent="-514350">
              <a:buFont typeface="+mj-lt"/>
              <a:buAutoNum type="arabicPeriod"/>
            </a:pPr>
            <a:r>
              <a:rPr lang="en-US" dirty="0"/>
              <a:t>Accessibility monitoring plan is created and adopted</a:t>
            </a:r>
          </a:p>
          <a:p>
            <a:pPr marL="514350" indent="-514350">
              <a:buFont typeface="+mj-lt"/>
              <a:buAutoNum type="arabicPeriod"/>
            </a:pPr>
            <a:r>
              <a:rPr lang="en-US" dirty="0"/>
              <a:t>Projects include user feedback loops for accessibility</a:t>
            </a:r>
          </a:p>
          <a:p>
            <a:pPr marL="514350" indent="-514350">
              <a:buFont typeface="+mj-lt"/>
              <a:buAutoNum type="arabicPeriod"/>
            </a:pPr>
            <a:r>
              <a:rPr lang="en-US" dirty="0"/>
              <a:t>Legacy and COTS software is accessible/has remediation plan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12654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04B1-2DF8-7734-1826-EE4F67063204}"/>
              </a:ext>
            </a:extLst>
          </p:cNvPr>
          <p:cNvSpPr>
            <a:spLocks noGrp="1"/>
          </p:cNvSpPr>
          <p:nvPr>
            <p:ph type="title"/>
          </p:nvPr>
        </p:nvSpPr>
        <p:spPr/>
        <p:txBody>
          <a:bodyPr/>
          <a:lstStyle/>
          <a:p>
            <a:pPr algn="ctr"/>
            <a:r>
              <a:rPr lang="en-US" dirty="0"/>
              <a:t>Dimension 7: Document Accessibility</a:t>
            </a:r>
          </a:p>
        </p:txBody>
      </p:sp>
      <p:sp>
        <p:nvSpPr>
          <p:cNvPr id="3" name="Content Placeholder 2">
            <a:extLst>
              <a:ext uri="{FF2B5EF4-FFF2-40B4-BE49-F238E27FC236}">
                <a16:creationId xmlns:a16="http://schemas.microsoft.com/office/drawing/2014/main" id="{C8C2F41E-5D6A-964D-80CD-75C0CE309642}"/>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Processes for creating accessible documents are created, adopted and reviewed</a:t>
            </a:r>
          </a:p>
          <a:p>
            <a:pPr marL="514350" indent="-514350">
              <a:buFont typeface="+mj-lt"/>
              <a:buAutoNum type="arabicPeriod"/>
            </a:pPr>
            <a:r>
              <a:rPr lang="en-US" dirty="0"/>
              <a:t>Tooling and templates for creating accessible documents is created and used</a:t>
            </a:r>
          </a:p>
          <a:p>
            <a:pPr marL="514350" indent="-514350">
              <a:buFont typeface="+mj-lt"/>
              <a:buAutoNum type="arabicPeriod"/>
            </a:pPr>
            <a:r>
              <a:rPr lang="en-US" dirty="0"/>
              <a:t>Accessibility validation checkpoints are created and included in document creation process</a:t>
            </a:r>
          </a:p>
          <a:p>
            <a:pPr marL="514350" indent="-514350">
              <a:buFont typeface="+mj-lt"/>
              <a:buAutoNum type="arabicPeriod"/>
            </a:pPr>
            <a:r>
              <a:rPr lang="en-US" dirty="0"/>
              <a:t>Resources are available to create accessible documents with staff</a:t>
            </a:r>
          </a:p>
          <a:p>
            <a:pPr marL="514350" indent="-514350">
              <a:buFont typeface="+mj-lt"/>
              <a:buAutoNum type="arabicPeriod"/>
            </a:pPr>
            <a:r>
              <a:rPr lang="en-US" dirty="0"/>
              <a:t>Accessible document training is provided to staff</a:t>
            </a:r>
          </a:p>
          <a:p>
            <a:pPr marL="514350" indent="-514350">
              <a:buFont typeface="+mj-lt"/>
              <a:buAutoNum type="arabicPeriod"/>
            </a:pPr>
            <a:r>
              <a:rPr lang="en-US" dirty="0"/>
              <a:t>Document accessibility is inventoried and tracked</a:t>
            </a:r>
          </a:p>
          <a:p>
            <a:pPr marL="514350" indent="-514350">
              <a:buFont typeface="+mj-lt"/>
              <a:buAutoNum type="arabicPeriod"/>
            </a:pPr>
            <a:r>
              <a:rPr lang="en-US" dirty="0"/>
              <a:t>Feedback loops are created for document accessibility awareness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82715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8: Training</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92500"/>
          </a:bodyPr>
          <a:lstStyle/>
          <a:p>
            <a:pPr marL="514350" indent="-514350">
              <a:buFont typeface="+mj-lt"/>
              <a:buAutoNum type="arabicPeriod"/>
            </a:pPr>
            <a:r>
              <a:rPr lang="en-US" dirty="0"/>
              <a:t>Accessibility training is provided to staff and tracked and updated</a:t>
            </a:r>
          </a:p>
          <a:p>
            <a:pPr marL="514350" indent="-514350">
              <a:buFont typeface="+mj-lt"/>
              <a:buAutoNum type="arabicPeriod"/>
            </a:pPr>
            <a:r>
              <a:rPr lang="en-US" dirty="0"/>
              <a:t>Accessibility training curriculum is created for specific roles</a:t>
            </a:r>
          </a:p>
          <a:p>
            <a:pPr marL="514350" indent="-514350">
              <a:buFont typeface="+mj-lt"/>
              <a:buAutoNum type="arabicPeriod"/>
            </a:pPr>
            <a:r>
              <a:rPr lang="en-US" dirty="0"/>
              <a:t>Resources are available to develop, procure and implement accessibility training</a:t>
            </a:r>
          </a:p>
          <a:p>
            <a:pPr marL="514350" indent="-514350">
              <a:buFont typeface="+mj-lt"/>
              <a:buAutoNum type="arabicPeriod"/>
            </a:pPr>
            <a:r>
              <a:rPr lang="en-US" dirty="0"/>
              <a:t>IT accessibility training is created, required and completed by all staff</a:t>
            </a:r>
          </a:p>
          <a:p>
            <a:pPr marL="514350" indent="-514350">
              <a:buFont typeface="+mj-lt"/>
              <a:buAutoNum type="arabicPeriod"/>
            </a:pPr>
            <a:r>
              <a:rPr lang="en-US" dirty="0"/>
              <a:t>Completion tracking records plan is created and adopted</a:t>
            </a:r>
          </a:p>
          <a:p>
            <a:pPr marL="514350" indent="-514350">
              <a:buFont typeface="+mj-lt"/>
              <a:buAutoNum type="arabicPeriod"/>
            </a:pPr>
            <a:r>
              <a:rPr lang="en-US" dirty="0"/>
              <a:t>Accessibility is included in professional development skills and goals</a:t>
            </a:r>
          </a:p>
          <a:p>
            <a:pPr marL="514350" indent="-514350">
              <a:buFont typeface="+mj-lt"/>
              <a:buAutoNum type="arabicPeriod"/>
            </a:pPr>
            <a:r>
              <a:rPr lang="en-US" dirty="0"/>
              <a:t>Additional trainings are identified based on metrics and gaps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83405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2B9C2-BEE0-3CA6-15FE-969D7F44D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AEE038-897D-D290-7242-5158689CB692}"/>
              </a:ext>
            </a:extLst>
          </p:cNvPr>
          <p:cNvSpPr>
            <a:spLocks noGrp="1"/>
          </p:cNvSpPr>
          <p:nvPr>
            <p:ph type="title"/>
          </p:nvPr>
        </p:nvSpPr>
        <p:spPr/>
        <p:txBody>
          <a:bodyPr/>
          <a:lstStyle/>
          <a:p>
            <a:pPr algn="ctr"/>
            <a:r>
              <a:rPr lang="en-US" dirty="0"/>
              <a:t>Dimension 10: Collaboration </a:t>
            </a:r>
          </a:p>
        </p:txBody>
      </p:sp>
      <p:sp>
        <p:nvSpPr>
          <p:cNvPr id="3" name="Content Placeholder 2">
            <a:extLst>
              <a:ext uri="{FF2B5EF4-FFF2-40B4-BE49-F238E27FC236}">
                <a16:creationId xmlns:a16="http://schemas.microsoft.com/office/drawing/2014/main" id="{C3145F3C-1FDC-F95E-F764-3A3DC92242DF}"/>
              </a:ext>
            </a:extLst>
          </p:cNvPr>
          <p:cNvSpPr>
            <a:spLocks noGrp="1"/>
          </p:cNvSpPr>
          <p:nvPr>
            <p:ph idx="1"/>
          </p:nvPr>
        </p:nvSpPr>
        <p:spPr/>
        <p:txBody>
          <a:bodyPr>
            <a:normAutofit/>
          </a:bodyPr>
          <a:lstStyle/>
          <a:p>
            <a:pPr marL="514350" indent="-514350">
              <a:buFont typeface="+mj-lt"/>
              <a:buAutoNum type="arabicPeriod"/>
            </a:pPr>
            <a:r>
              <a:rPr lang="en-US" dirty="0"/>
              <a:t>Partner engagement and knowledge sharing</a:t>
            </a:r>
          </a:p>
          <a:p>
            <a:pPr marL="514350" indent="-514350">
              <a:buFont typeface="+mj-lt"/>
              <a:buAutoNum type="arabicPeriod"/>
            </a:pPr>
            <a:r>
              <a:rPr lang="en-US" dirty="0"/>
              <a:t>Participation in accessibility groups and forums</a:t>
            </a:r>
          </a:p>
          <a:p>
            <a:pPr marL="514350" indent="-514350">
              <a:buFont typeface="+mj-lt"/>
              <a:buAutoNum type="arabicPeriod"/>
            </a:pPr>
            <a:r>
              <a:rPr lang="en-US" dirty="0"/>
              <a:t>Program office engagement with affinity groups</a:t>
            </a:r>
          </a:p>
          <a:p>
            <a:pPr marL="514350" indent="-514350">
              <a:buFont typeface="+mj-lt"/>
              <a:buAutoNum type="arabicPeriod"/>
            </a:pPr>
            <a:r>
              <a:rPr lang="en-US" dirty="0"/>
              <a:t>External engagement opportunities</a:t>
            </a:r>
          </a:p>
        </p:txBody>
      </p:sp>
    </p:spTree>
    <p:extLst>
      <p:ext uri="{BB962C8B-B14F-4D97-AF65-F5344CB8AC3E}">
        <p14:creationId xmlns:p14="http://schemas.microsoft.com/office/powerpoint/2010/main" val="2586680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DE8A3-5EC1-F6CB-B2E5-E4B3FB71611D}"/>
              </a:ext>
            </a:extLst>
          </p:cNvPr>
          <p:cNvSpPr>
            <a:spLocks noGrp="1"/>
          </p:cNvSpPr>
          <p:nvPr>
            <p:ph type="title"/>
          </p:nvPr>
        </p:nvSpPr>
        <p:spPr/>
        <p:txBody>
          <a:bodyPr/>
          <a:lstStyle/>
          <a:p>
            <a:pPr algn="ctr"/>
            <a:r>
              <a:rPr lang="en-US" dirty="0"/>
              <a:t>Dimensions to Backlog</a:t>
            </a:r>
          </a:p>
        </p:txBody>
      </p:sp>
      <p:sp>
        <p:nvSpPr>
          <p:cNvPr id="3" name="Content Placeholder 2">
            <a:extLst>
              <a:ext uri="{FF2B5EF4-FFF2-40B4-BE49-F238E27FC236}">
                <a16:creationId xmlns:a16="http://schemas.microsoft.com/office/drawing/2014/main" id="{6D9993B6-537D-B4A1-895B-E50CC7410DDB}"/>
              </a:ext>
            </a:extLst>
          </p:cNvPr>
          <p:cNvSpPr>
            <a:spLocks noGrp="1"/>
          </p:cNvSpPr>
          <p:nvPr>
            <p:ph idx="1"/>
          </p:nvPr>
        </p:nvSpPr>
        <p:spPr/>
        <p:txBody>
          <a:bodyPr/>
          <a:lstStyle/>
          <a:p>
            <a:pPr marL="0" indent="0">
              <a:buNone/>
            </a:pPr>
            <a:r>
              <a:rPr lang="en-US" dirty="0"/>
              <a:t>Dimension 1: Accessibility Program Office</a:t>
            </a:r>
          </a:p>
          <a:p>
            <a:pPr marL="0" indent="0">
              <a:buNone/>
            </a:pPr>
            <a:r>
              <a:rPr lang="en-US" dirty="0"/>
              <a:t>Dimension 6: Communications</a:t>
            </a:r>
          </a:p>
          <a:p>
            <a:pPr marL="0" indent="0">
              <a:buNone/>
            </a:pPr>
            <a:r>
              <a:rPr lang="en-US" dirty="0"/>
              <a:t>Dimension 9: Culture</a:t>
            </a:r>
          </a:p>
          <a:p>
            <a:pPr marL="0" indent="0">
              <a:buNone/>
            </a:pPr>
            <a:endParaRPr lang="en-US" dirty="0"/>
          </a:p>
          <a:p>
            <a:pPr marL="0" indent="0">
              <a:buNone/>
            </a:pPr>
            <a:r>
              <a:rPr lang="en-US" dirty="0"/>
              <a:t>Dimensions 4 and 5 have been merged creating Dimension 4 for IT Lifecycle Activities/Testing Validation</a:t>
            </a:r>
          </a:p>
        </p:txBody>
      </p:sp>
    </p:spTree>
    <p:extLst>
      <p:ext uri="{BB962C8B-B14F-4D97-AF65-F5344CB8AC3E}">
        <p14:creationId xmlns:p14="http://schemas.microsoft.com/office/powerpoint/2010/main" val="2016431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ED4EFB6-3E4C-A92B-2DCD-99A42CFE84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67D7AC-976B-9B8E-10D8-AEF7CBF4B724}"/>
              </a:ext>
            </a:extLst>
          </p:cNvPr>
          <p:cNvSpPr>
            <a:spLocks noGrp="1"/>
          </p:cNvSpPr>
          <p:nvPr>
            <p:ph type="ctrTitle"/>
          </p:nvPr>
        </p:nvSpPr>
        <p:spPr/>
        <p:txBody>
          <a:bodyPr>
            <a:normAutofit/>
          </a:bodyPr>
          <a:lstStyle/>
          <a:p>
            <a:r>
              <a:rPr lang="en-US" dirty="0">
                <a:solidFill>
                  <a:schemeClr val="bg2"/>
                </a:solidFill>
              </a:rPr>
              <a:t>Discuss Reporting Requirements</a:t>
            </a:r>
          </a:p>
        </p:txBody>
      </p:sp>
      <p:sp>
        <p:nvSpPr>
          <p:cNvPr id="6" name="Subtitle 5">
            <a:extLst>
              <a:ext uri="{FF2B5EF4-FFF2-40B4-BE49-F238E27FC236}">
                <a16:creationId xmlns:a16="http://schemas.microsoft.com/office/drawing/2014/main" id="{8B7C51AA-4E96-3810-BF47-73C39B54AC3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2024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93727-23D6-EFDD-71D9-93C3F59359F9}"/>
              </a:ext>
            </a:extLst>
          </p:cNvPr>
          <p:cNvSpPr>
            <a:spLocks noGrp="1"/>
          </p:cNvSpPr>
          <p:nvPr>
            <p:ph type="title"/>
          </p:nvPr>
        </p:nvSpPr>
        <p:spPr/>
        <p:txBody>
          <a:bodyPr/>
          <a:lstStyle/>
          <a:p>
            <a:pPr algn="ctr"/>
            <a:r>
              <a:rPr lang="en-US" dirty="0"/>
              <a:t>Reporting Questions and Decisions</a:t>
            </a:r>
          </a:p>
        </p:txBody>
      </p:sp>
      <p:sp>
        <p:nvSpPr>
          <p:cNvPr id="3" name="Content Placeholder 2">
            <a:extLst>
              <a:ext uri="{FF2B5EF4-FFF2-40B4-BE49-F238E27FC236}">
                <a16:creationId xmlns:a16="http://schemas.microsoft.com/office/drawing/2014/main" id="{453DBF05-30D5-CA00-252F-A92A2BADBC23}"/>
              </a:ext>
            </a:extLst>
          </p:cNvPr>
          <p:cNvSpPr>
            <a:spLocks noGrp="1"/>
          </p:cNvSpPr>
          <p:nvPr>
            <p:ph idx="1"/>
          </p:nvPr>
        </p:nvSpPr>
        <p:spPr/>
        <p:txBody>
          <a:bodyPr>
            <a:normAutofit lnSpcReduction="10000"/>
          </a:bodyPr>
          <a:lstStyle/>
          <a:p>
            <a:pPr marL="0" indent="0">
              <a:buNone/>
            </a:pPr>
            <a:r>
              <a:rPr lang="en-US" b="1" dirty="0"/>
              <a:t>When to report</a:t>
            </a:r>
          </a:p>
          <a:p>
            <a:pPr marL="0" indent="0">
              <a:buNone/>
            </a:pPr>
            <a:r>
              <a:rPr lang="en-US" dirty="0"/>
              <a:t>Reporting cadence for dashboard updates</a:t>
            </a:r>
          </a:p>
          <a:p>
            <a:pPr marL="0" indent="0">
              <a:buNone/>
            </a:pPr>
            <a:r>
              <a:rPr lang="en-US" b="1" dirty="0"/>
              <a:t>Who reports</a:t>
            </a:r>
          </a:p>
          <a:p>
            <a:pPr marL="0" indent="0">
              <a:buNone/>
            </a:pPr>
            <a:r>
              <a:rPr lang="en-US" dirty="0"/>
              <a:t>Accessibility Officer primary, who else, secondary designee?</a:t>
            </a:r>
          </a:p>
          <a:p>
            <a:pPr marL="0" indent="0">
              <a:buNone/>
            </a:pPr>
            <a:r>
              <a:rPr lang="en-US" b="1" dirty="0"/>
              <a:t>What to report</a:t>
            </a:r>
          </a:p>
          <a:p>
            <a:pPr marL="0" indent="0">
              <a:buNone/>
            </a:pPr>
            <a:r>
              <a:rPr lang="en-US" dirty="0"/>
              <a:t>Maturity score/level for decided dimensions, what else?</a:t>
            </a:r>
          </a:p>
          <a:p>
            <a:pPr marL="0" indent="0">
              <a:buNone/>
            </a:pPr>
            <a:r>
              <a:rPr lang="en-US" b="1" dirty="0"/>
              <a:t>How to report</a:t>
            </a:r>
          </a:p>
          <a:p>
            <a:pPr marL="0" indent="0">
              <a:buNone/>
            </a:pPr>
            <a:r>
              <a:rPr lang="en-US" dirty="0"/>
              <a:t>How to collect/capture data, how to report dependent on Dimension</a:t>
            </a:r>
          </a:p>
        </p:txBody>
      </p:sp>
    </p:spTree>
    <p:extLst>
      <p:ext uri="{BB962C8B-B14F-4D97-AF65-F5344CB8AC3E}">
        <p14:creationId xmlns:p14="http://schemas.microsoft.com/office/powerpoint/2010/main" val="1080875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Continue conversation and deciding on when, who, what and how for data and reporting requirements for selected dimensions</a:t>
            </a:r>
          </a:p>
          <a:p>
            <a:pPr marL="514350" indent="-514350">
              <a:buFont typeface="+mj-lt"/>
              <a:buAutoNum type="arabicPeriod"/>
            </a:pPr>
            <a:r>
              <a:rPr lang="en-US" dirty="0"/>
              <a:t>Create timeline for dashboard review and updates with additional dimensions </a:t>
            </a:r>
          </a:p>
          <a:p>
            <a:pPr marL="514350" indent="-514350">
              <a:buFont typeface="+mj-lt"/>
              <a:buAutoNum type="arabicPeriod"/>
            </a:pPr>
            <a:r>
              <a:rPr lang="en-US"/>
              <a:t>Review </a:t>
            </a:r>
            <a:r>
              <a:rPr lang="en-US" dirty="0"/>
              <a:t>and selection of dashboard tool</a:t>
            </a:r>
          </a:p>
          <a:p>
            <a:pPr marL="514350" indent="-514350">
              <a:buFont typeface="+mj-lt"/>
              <a:buAutoNum type="arabicPeriod"/>
            </a:pPr>
            <a:r>
              <a:rPr lang="en-US" dirty="0"/>
              <a:t>Constituency engagement discussion for feedback for first version of dashboard</a:t>
            </a:r>
          </a:p>
        </p:txBody>
      </p:sp>
    </p:spTree>
    <p:extLst>
      <p:ext uri="{BB962C8B-B14F-4D97-AF65-F5344CB8AC3E}">
        <p14:creationId xmlns:p14="http://schemas.microsoft.com/office/powerpoint/2010/main" val="289062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Confirm 3 to 5 Dimensions for Dashboard Inclusion</a:t>
            </a:r>
          </a:p>
          <a:p>
            <a:pPr marL="514350" indent="-514350">
              <a:buFont typeface="+mj-lt"/>
              <a:buAutoNum type="arabicPeriod"/>
            </a:pPr>
            <a:r>
              <a:rPr lang="en-US" dirty="0"/>
              <a:t>Discuss Reporting Requirements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Secretariat IT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a:bodyPr>
          <a:lstStyle/>
          <a:p>
            <a:r>
              <a:rPr lang="en-US" dirty="0">
                <a:solidFill>
                  <a:schemeClr val="bg2"/>
                </a:solidFill>
              </a:rPr>
              <a:t>Confirm 3 to 5 Dimensions for Dashboard Inclusion</a:t>
            </a: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8D8ED-5FB0-74AC-163E-51274F523C0C}"/>
              </a:ext>
            </a:extLst>
          </p:cNvPr>
          <p:cNvSpPr>
            <a:spLocks noGrp="1"/>
          </p:cNvSpPr>
          <p:nvPr>
            <p:ph type="title"/>
          </p:nvPr>
        </p:nvSpPr>
        <p:spPr/>
        <p:txBody>
          <a:bodyPr/>
          <a:lstStyle/>
          <a:p>
            <a:pPr algn="ctr"/>
            <a:r>
              <a:rPr lang="en-US" dirty="0"/>
              <a:t>Dimension 2: Policies, Procedures &amp; Standards</a:t>
            </a:r>
          </a:p>
        </p:txBody>
      </p:sp>
      <p:sp>
        <p:nvSpPr>
          <p:cNvPr id="3" name="Content Placeholder 2">
            <a:extLst>
              <a:ext uri="{FF2B5EF4-FFF2-40B4-BE49-F238E27FC236}">
                <a16:creationId xmlns:a16="http://schemas.microsoft.com/office/drawing/2014/main" id="{DB2EBC42-E8A0-2505-42A2-5CDEC4480B3C}"/>
              </a:ext>
            </a:extLst>
          </p:cNvPr>
          <p:cNvSpPr>
            <a:spLocks noGrp="1"/>
          </p:cNvSpPr>
          <p:nvPr>
            <p:ph idx="1"/>
          </p:nvPr>
        </p:nvSpPr>
        <p:spPr/>
        <p:txBody>
          <a:bodyPr>
            <a:normAutofit/>
          </a:bodyPr>
          <a:lstStyle/>
          <a:p>
            <a:pPr marL="514350" indent="-514350">
              <a:buFont typeface="+mj-lt"/>
              <a:buAutoNum type="arabicPeriod"/>
            </a:pPr>
            <a:r>
              <a:rPr lang="en-US" dirty="0"/>
              <a:t>Policies, standards and processes are created with scope, timelines and exceptions including reviews and updates</a:t>
            </a:r>
          </a:p>
          <a:p>
            <a:pPr marL="514350" indent="-514350">
              <a:buFont typeface="+mj-lt"/>
              <a:buAutoNum type="arabicPeriod"/>
            </a:pPr>
            <a:r>
              <a:rPr lang="en-US" dirty="0"/>
              <a:t>Program metrics are defined and used to track progress</a:t>
            </a:r>
          </a:p>
          <a:p>
            <a:pPr marL="514350" indent="-514350">
              <a:buFont typeface="+mj-lt"/>
              <a:buAutoNum type="arabicPeriod"/>
            </a:pPr>
            <a:r>
              <a:rPr lang="en-US" dirty="0"/>
              <a:t>Program communications are defined</a:t>
            </a:r>
          </a:p>
          <a:p>
            <a:pPr marL="514350" indent="-514350">
              <a:buFont typeface="+mj-lt"/>
              <a:buAutoNum type="arabicPeriod"/>
            </a:pPr>
            <a:r>
              <a:rPr lang="en-US" dirty="0"/>
              <a:t>Processes and standards integrated into software development</a:t>
            </a:r>
          </a:p>
          <a:p>
            <a:pPr marL="514350" indent="-514350">
              <a:buFont typeface="+mj-lt"/>
              <a:buAutoNum type="arabicPeriod"/>
            </a:pPr>
            <a:r>
              <a:rPr lang="en-US" dirty="0"/>
              <a:t>Digital assets inventory created, reviewed and updated</a:t>
            </a:r>
          </a:p>
          <a:p>
            <a:pPr marL="514350" indent="-514350">
              <a:buFont typeface="+mj-lt"/>
              <a:buAutoNum type="arabicPeriod"/>
            </a:pPr>
            <a:r>
              <a:rPr lang="en-US" dirty="0"/>
              <a:t>Program for process improvements implemented</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78086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8809</TotalTime>
  <Words>944</Words>
  <Application>Microsoft Office PowerPoint</Application>
  <PresentationFormat>Widescreen</PresentationFormat>
  <Paragraphs>114</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Confirm 3 to 5 Dimensions for Dashboard Inclusion</vt:lpstr>
      <vt:lpstr>Dimension 2: Policies, Procedures &amp; Standards</vt:lpstr>
      <vt:lpstr>Dimension 3: Acquisition and Procurement</vt:lpstr>
      <vt:lpstr>Dimension 4: IT Lifecycle Activities</vt:lpstr>
      <vt:lpstr>Dimension 7: Document Accessibility</vt:lpstr>
      <vt:lpstr>Dimension 8: Training</vt:lpstr>
      <vt:lpstr>Dimension 10: Collaboration </vt:lpstr>
      <vt:lpstr>Dimensions to Backlog</vt:lpstr>
      <vt:lpstr>Discuss Reporting Requirements</vt:lpstr>
      <vt:lpstr>Reporting Questions and Decisions</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32</cp:revision>
  <dcterms:created xsi:type="dcterms:W3CDTF">2024-03-08T14:56:14Z</dcterms:created>
  <dcterms:modified xsi:type="dcterms:W3CDTF">2025-03-14T19:50:15Z</dcterms:modified>
</cp:coreProperties>
</file>