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7FE4DEEE_FE44323D.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4"/>
  </p:sldMasterIdLst>
  <p:notesMasterIdLst>
    <p:notesMasterId r:id="rId16"/>
  </p:notesMasterIdLst>
  <p:sldIdLst>
    <p:sldId id="256" r:id="rId5"/>
    <p:sldId id="2145705583" r:id="rId6"/>
    <p:sldId id="2145705641" r:id="rId7"/>
    <p:sldId id="2145705719" r:id="rId8"/>
    <p:sldId id="2145705714" r:id="rId9"/>
    <p:sldId id="2145705720" r:id="rId10"/>
    <p:sldId id="2145705710" r:id="rId11"/>
    <p:sldId id="2145705711" r:id="rId12"/>
    <p:sldId id="2145705721" r:id="rId13"/>
    <p:sldId id="2145705702" r:id="rId14"/>
    <p:sldId id="2145705703"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80" userDrawn="1">
          <p15:clr>
            <a:srgbClr val="A4A3A4"/>
          </p15:clr>
        </p15:guide>
        <p15:guide id="2" pos="218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1B9E0C-1823-9ABF-8D52-FAC168531F6B}" name="Delaney, Megan R. (A&amp;F)" initials="DMR(" userId="S::Megan.R.Delaney2@mass.gov::730d6824-8d60-4eb8-89aa-b1380896617a" providerId="AD"/>
  <p188:author id="{9752AE1A-BD6E-C802-793E-6B450C9BDE1C}" name="Stone, Ben (EOHLC)" initials="S(" userId="S::ben.stone@mass.gov::0f424737-e0a8-485e-8b2b-d868465df3b2" providerId="AD"/>
  <p188:author id="{DDF49221-BD9C-7E7D-BD1D-1FED62A37D93}" name="Simao, Conor (A&amp;F)" initials="S(" userId="S::conor.simao@mass.gov::24a3fdc9-76f9-44a5-9eb3-4d4cffee8da6" providerId="AD"/>
  <p188:author id="{02DF5826-D80F-0AD6-7A68-3C181699E5B1}" name="Marceau, Amelia (A&amp;F)" initials="M(" userId="S::amelia.marceau@mass.gov::6c42bb6f-22e3-476b-a51a-b4799ff4565c" providerId="AD"/>
  <p188:author id="{87268935-4B0D-9DCD-E85C-FDE5BA153150}" name="Rooney, Jake (A&amp;F)" initials="R(" userId="S::jake.rooney@mass.gov::0b895a14-7b0d-4122-bdb6-b61f1a8e0c82" providerId="AD"/>
  <p188:author id="{03BF0441-3D68-6BF3-0FE4-8DAB55A9CE1E}" name="Caljouw, John (A&amp;F)" initials="CJ(" userId="S::john.Caljouw@mass.gov::98f79e61-9be3-4869-99d8-e269d906329f" providerId="AD"/>
  <p188:author id="{80AAC445-F916-5087-4AF0-9E650705E59A}" name="Taronas, Laura (A&amp;F)" initials="T(" userId="S::laura.taronas@mass.gov::e61f96bf-22d5-46a2-8cbd-f483af5681fd" providerId="AD"/>
  <p188:author id="{1470584B-79CF-69EE-322C-2705A162878B}" name="Bryant, Benjamin (EOHLC)" initials="BB(" userId="S::Benjamin.Bryant@mass.gov::d9f20d2d-3d0a-4c4c-bc1c-5d95aab57509" providerId="AD"/>
  <p188:author id="{A531355E-2B15-76AA-81D6-FA6682EA9573}" name="Walsh, Matthew (EOHLC)" initials="WM" userId="S::matthew.walsh@mass.gov::6b9d2727-13b7-4fba-bda7-e67533322e9c" providerId="AD"/>
  <p188:author id="{5D0B106C-19C5-C25D-CC22-1F2C9A8B4A47}" name="Rubin, Roberta (EOHLC)" initials="RR" userId="S::roberta.rubin@mass.gov::2cbd6095-3de4-4e08-a541-e182ee3ba991" providerId="AD"/>
  <p188:author id="{755CA26C-E983-2981-90EC-EECEB853650F}" name="McLaughlin, Gina (EOHLC)" initials="M(" userId="S::gina.mclaughlin@mass.gov::34be0a45-b8e4-4c3b-8f50-cef1dc2b6f0b" providerId="AD"/>
  <p188:author id="{7D38A573-056E-60D3-8E60-1F2A5A13B5D1}" name="Sullivan, Dana C. (ANF)" initials="DCS" userId="Sullivan, Dana C. (ANF)" providerId="None"/>
  <p188:author id="{DD852876-9768-2730-E848-51568AB9C37A}" name="Ricciarelli, Julia (A&amp;F)" initials="R(" userId="S::julia.ricciarelli@mass.gov::22b536b9-b675-40a9-b573-19d5593eb837" providerId="AD"/>
  <p188:author id="{C631F979-F338-EDEB-5F1D-2578B91121E3}" name="Attia, Mark (A&amp;F)" initials="A(" userId="S::mark.attia@mass.gov::4aeb8811-86d4-4fe3-aa7a-edc5a4bee0c3" providerId="AD"/>
  <p188:author id="{DD67527A-C5DA-C6BC-AF98-9F9921C092EE}" name="Walsh, Matthew (EOHLC)" initials="WM(" userId="S::Matthew.Walsh@mass.gov::6b9d2727-13b7-4fba-bda7-e67533322e9c" providerId="AD"/>
  <p188:author id="{4CAE6795-1068-CD6B-6BD3-1F72B1FA07A8}" name="Jesse Kanson-Benanav" initials="JK" userId="S::JesseKanson-Benanav@abundanthousingma.onmicrosoft.com::4cf58c7c-58fa-4e69-a99b-62f500f06064" providerId="AD"/>
  <p188:author id="{4E2B4199-C085-8E73-9EF6-9AFD60BEE019}" name="DeHaven, Carter (A&amp;F)" initials="D(" userId="S::carter.dehaven@mass.gov::481c3a8d-9d64-40e7-8e99-d539b562e513" providerId="AD"/>
  <p188:author id="{36AB639B-E166-9380-9F55-3ED993DE57A1}" name="Barrese, Sarah (EOHLC)" initials="SB" userId="S::Sarah.Barrese2@mass.gov::60d0b564-cec7-47ef-b244-e30e0cfbf4b7" providerId="AD"/>
  <p188:author id="{7F64CD9D-A50E-A048-F989-5748E3F4AF09}" name="Kluchman, Chris (EOHLC)" initials="CK" userId="S::Chris.Kluchman@mass.gov::3b2805cf-7dc0-4105-8ee7-e9f9424f61fe" providerId="AD"/>
  <p188:author id="{E928B0A5-0EEB-7C36-140C-297ACD6F18B2}" name="Tierney, Sean (EOHLC)" initials="ST" userId="S::Sean.Tierney@mass.gov::7a98376c-9b3b-40c3-bb0f-571004252cd9" providerId="AD"/>
  <p188:author id="{557D60B5-E313-7BFF-B708-0D087EF5CC2E}" name="Razzaq, Fatima (EOHLC)" initials="R(" userId="S::fatima.razzaq@mass.gov::cde9a7e3-8673-4b79-b8f3-7056c8fe4543" providerId="AD"/>
  <p188:author id="{250876BA-F1AD-14B1-2976-6B6B94EB1832}" name="Coogan, John (A&amp;F)" initials="CJ(" userId="S::John.Coogan2@mass.gov::9ac26b41-245e-4f87-940c-21856b06aa5b" providerId="AD"/>
  <p188:author id="{2EFB27D2-5561-7D95-F0B4-D9E809F4A868}" name="Shupin, Eric (EOHLC)" initials="S(" userId="S::eric.shupin@mass.gov::c0128860-9151-4cc9-aba2-fd00b56a7c93" providerId="AD"/>
  <p188:author id="{37A928D6-7D11-640A-825D-EF51D928CA94}" name="Simao, Conor (A&amp;F)" initials="SC(" userId="S::Conor.Simao@mass.gov::24a3fdc9-76f9-44a5-9eb3-4d4cffee8da6" providerId="AD"/>
  <p188:author id="{44063EDF-C9FF-F029-E99B-05E45AD09F2D}" name="Renkert, Sara (A&amp;F)" initials="R(" userId="S::sara.renkert@mass.gov::bbfca1a2-6040-42c4-9130-046d166ca358" providerId="AD"/>
  <p188:author id="{5B6282E4-328C-95C6-0EEE-93E1EB5BFD61}" name="Connors, Kaitlyn (A&amp;F)" initials="CK(" userId="S::Kaitlyn.Connors@mass.gov::40e30303-1c2c-4e3c-8345-7c82e4704ecd" providerId="AD"/>
  <p188:author id="{318524F4-E8AA-09B8-D395-D4B952D3FB85}" name="Christopher Marino" initials="CM" userId="S::Christopher.Marino@mass.gov::6cf04f02-1305-410e-ba8b-a7e1fa5d7de3" providerId="AD"/>
  <p188:author id="{B9E483F5-1E99-AD31-9F70-1FF1F133CDED}" name="DeHaven, Carter (A&amp;F)" initials="CD" userId="S::Carter.DeHaven@mass.gov::481c3a8d-9d64-40e7-8e99-d539b562e513" providerId="AD"/>
  <p188:author id="{874EF8FB-0CE7-0198-341B-19C8688BAF69}" name="Coogan, John (A&amp;F)" initials="C(" userId="S::john.coogan2@mass.gov::9ac26b41-245e-4f87-940c-21856b06aa5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e, Jihae A. (A&amp;F)" initials="LJA(" lastIdx="1" clrIdx="0">
    <p:extLst>
      <p:ext uri="{19B8F6BF-5375-455C-9EA6-DF929625EA0E}">
        <p15:presenceInfo xmlns:p15="http://schemas.microsoft.com/office/powerpoint/2012/main" userId="S::Jihae.A.Lee@mass.gov::f5d32d7f-c765-4fd4-bae8-c6ceadb603e2" providerId="AD"/>
      </p:ext>
    </p:extLst>
  </p:cmAuthor>
  <p:cmAuthor id="2" name="Attia, Mark (A&amp;F)" initials="A(" lastIdx="1" clrIdx="1">
    <p:extLst>
      <p:ext uri="{19B8F6BF-5375-455C-9EA6-DF929625EA0E}">
        <p15:presenceInfo xmlns:p15="http://schemas.microsoft.com/office/powerpoint/2012/main" userId="S::mark.attia@mass.gov::4aeb8811-86d4-4fe3-aa7a-edc5a4bee0c3" providerId="AD"/>
      </p:ext>
    </p:extLst>
  </p:cmAuthor>
  <p:cmAuthor id="3" name="Amanda Lee" initials="AL" lastIdx="1" clrIdx="2">
    <p:extLst>
      <p:ext uri="{19B8F6BF-5375-455C-9EA6-DF929625EA0E}">
        <p15:presenceInfo xmlns:p15="http://schemas.microsoft.com/office/powerpoint/2012/main" userId="S::Amanda.Lee@Jefferies.com::a687420c-f119-4693-8740-1458f753c6f2" providerId="AD"/>
      </p:ext>
    </p:extLst>
  </p:cmAuthor>
  <p:cmAuthor id="4" name="Simao, Conor (A&amp;F)" initials="SC(" lastIdx="6" clrIdx="3">
    <p:extLst>
      <p:ext uri="{19B8F6BF-5375-455C-9EA6-DF929625EA0E}">
        <p15:presenceInfo xmlns:p15="http://schemas.microsoft.com/office/powerpoint/2012/main" userId="S::Conor.Simao@mass.gov::24a3fdc9-76f9-44a5-9eb3-4d4cffee8da6" providerId="AD"/>
      </p:ext>
    </p:extLst>
  </p:cmAuthor>
  <p:cmAuthor id="5" name="Delaney, Megan R. (A&amp;F)" initials="D(" lastIdx="5" clrIdx="4">
    <p:extLst>
      <p:ext uri="{19B8F6BF-5375-455C-9EA6-DF929625EA0E}">
        <p15:presenceInfo xmlns:p15="http://schemas.microsoft.com/office/powerpoint/2012/main" userId="S::megan.r.delaney2@mass.gov::730d6824-8d60-4eb8-89aa-b1380896617a" providerId="AD"/>
      </p:ext>
    </p:extLst>
  </p:cmAuthor>
  <p:cmAuthor id="6" name="Coogan, John (A&amp;F)" initials="C(" lastIdx="2" clrIdx="5">
    <p:extLst>
      <p:ext uri="{19B8F6BF-5375-455C-9EA6-DF929625EA0E}">
        <p15:presenceInfo xmlns:p15="http://schemas.microsoft.com/office/powerpoint/2012/main" userId="S::john.coogan2@mass.gov::9ac26b41-245e-4f87-940c-21856b06aa5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558F"/>
    <a:srgbClr val="388557"/>
    <a:srgbClr val="D2ECDC"/>
    <a:srgbClr val="C6EFCE"/>
    <a:srgbClr val="FFC7CE"/>
    <a:srgbClr val="FFEB9C"/>
    <a:srgbClr val="FFFFCC"/>
    <a:srgbClr val="F2F2F2"/>
    <a:srgbClr val="CCD1DB"/>
    <a:srgbClr val="F6C5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A27B0F-ABAD-E473-D332-10151806ED6E}" v="2" dt="2025-03-20T20:42:24.3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080"/>
        <p:guide pos="2184"/>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lsh, Matthew (EOHLC)" userId="S::matthew.walsh@mass.gov::6b9d2727-13b7-4fba-bda7-e67533322e9c" providerId="AD" clId="Web-{9F7303A6-D489-E3FB-0CB0-AD7ADFF1D6AE}"/>
    <pc:docChg chg="modSld">
      <pc:chgData name="Walsh, Matthew (EOHLC)" userId="S::matthew.walsh@mass.gov::6b9d2727-13b7-4fba-bda7-e67533322e9c" providerId="AD" clId="Web-{9F7303A6-D489-E3FB-0CB0-AD7ADFF1D6AE}" dt="2025-03-20T20:44:23.735" v="8"/>
      <pc:docMkLst>
        <pc:docMk/>
      </pc:docMkLst>
      <pc:sldChg chg="modNotes">
        <pc:chgData name="Walsh, Matthew (EOHLC)" userId="S::matthew.walsh@mass.gov::6b9d2727-13b7-4fba-bda7-e67533322e9c" providerId="AD" clId="Web-{9F7303A6-D489-E3FB-0CB0-AD7ADFF1D6AE}" dt="2025-03-20T20:44:00.579" v="2"/>
        <pc:sldMkLst>
          <pc:docMk/>
          <pc:sldMk cId="847511936" sldId="256"/>
        </pc:sldMkLst>
      </pc:sldChg>
      <pc:sldChg chg="modNotes">
        <pc:chgData name="Walsh, Matthew (EOHLC)" userId="S::matthew.walsh@mass.gov::6b9d2727-13b7-4fba-bda7-e67533322e9c" providerId="AD" clId="Web-{9F7303A6-D489-E3FB-0CB0-AD7ADFF1D6AE}" dt="2025-03-20T20:44:04.110" v="3"/>
        <pc:sldMkLst>
          <pc:docMk/>
          <pc:sldMk cId="2718007075" sldId="2145705583"/>
        </pc:sldMkLst>
      </pc:sldChg>
      <pc:sldChg chg="modNotes">
        <pc:chgData name="Walsh, Matthew (EOHLC)" userId="S::matthew.walsh@mass.gov::6b9d2727-13b7-4fba-bda7-e67533322e9c" providerId="AD" clId="Web-{9F7303A6-D489-E3FB-0CB0-AD7ADFF1D6AE}" dt="2025-03-20T20:44:07.689" v="4"/>
        <pc:sldMkLst>
          <pc:docMk/>
          <pc:sldMk cId="3936441335" sldId="2145705641"/>
        </pc:sldMkLst>
      </pc:sldChg>
      <pc:sldChg chg="modNotes">
        <pc:chgData name="Walsh, Matthew (EOHLC)" userId="S::matthew.walsh@mass.gov::6b9d2727-13b7-4fba-bda7-e67533322e9c" providerId="AD" clId="Web-{9F7303A6-D489-E3FB-0CB0-AD7ADFF1D6AE}" dt="2025-03-20T20:44:20.501" v="7"/>
        <pc:sldMkLst>
          <pc:docMk/>
          <pc:sldMk cId="2091034526" sldId="2145705702"/>
        </pc:sldMkLst>
      </pc:sldChg>
      <pc:sldChg chg="modNotes">
        <pc:chgData name="Walsh, Matthew (EOHLC)" userId="S::matthew.walsh@mass.gov::6b9d2727-13b7-4fba-bda7-e67533322e9c" providerId="AD" clId="Web-{9F7303A6-D489-E3FB-0CB0-AD7ADFF1D6AE}" dt="2025-03-20T20:44:23.735" v="8"/>
        <pc:sldMkLst>
          <pc:docMk/>
          <pc:sldMk cId="3685954077" sldId="2145705703"/>
        </pc:sldMkLst>
      </pc:sldChg>
      <pc:sldChg chg="modNotes">
        <pc:chgData name="Walsh, Matthew (EOHLC)" userId="S::matthew.walsh@mass.gov::6b9d2727-13b7-4fba-bda7-e67533322e9c" providerId="AD" clId="Web-{9F7303A6-D489-E3FB-0CB0-AD7ADFF1D6AE}" dt="2025-03-20T20:44:11.579" v="5"/>
        <pc:sldMkLst>
          <pc:docMk/>
          <pc:sldMk cId="4121987089" sldId="2145705720"/>
        </pc:sldMkLst>
      </pc:sldChg>
      <pc:sldChg chg="modNotes">
        <pc:chgData name="Walsh, Matthew (EOHLC)" userId="S::matthew.walsh@mass.gov::6b9d2727-13b7-4fba-bda7-e67533322e9c" providerId="AD" clId="Web-{9F7303A6-D489-E3FB-0CB0-AD7ADFF1D6AE}" dt="2025-03-20T20:44:16.454" v="6"/>
        <pc:sldMkLst>
          <pc:docMk/>
          <pc:sldMk cId="229715890" sldId="2145705721"/>
        </pc:sldMkLst>
      </pc:sldChg>
    </pc:docChg>
  </pc:docChgLst>
</pc:chgInfo>
</file>

<file path=ppt/comments/modernComment_7FE4DEEE_FE44323D.xml><?xml version="1.0" encoding="utf-8"?>
<p188:cmLst xmlns:a="http://schemas.openxmlformats.org/drawingml/2006/main" xmlns:r="http://schemas.openxmlformats.org/officeDocument/2006/relationships" xmlns:p188="http://schemas.microsoft.com/office/powerpoint/2018/8/main">
  <p188:cm id="{9EBAF91B-91B4-4063-8FA9-B5B0FC33D387}" authorId="{1470584B-79CF-69EE-322C-2705A162878B}" status="resolved" created="2025-01-29T17:28:55.270" complete="100000">
    <ac:txMkLst xmlns:ac="http://schemas.microsoft.com/office/drawing/2013/main/command">
      <pc:docMk xmlns:pc="http://schemas.microsoft.com/office/powerpoint/2013/main/command"/>
      <pc:sldMk xmlns:pc="http://schemas.microsoft.com/office/powerpoint/2013/main/command" cId="4265882173" sldId="2145705710"/>
      <ac:spMk id="3" creationId="{BE785B7D-4352-B67A-FCCE-1B4E09730934}"/>
      <ac:txMk cp="0">
        <ac:context len="839" hash="2703606084"/>
      </ac:txMk>
    </ac:txMkLst>
    <p188:pos x="4797360" y="5182106"/>
    <p188:txBody>
      <a:bodyPr/>
      <a:lstStyle/>
      <a:p>
        <a:r>
          <a:rPr lang="en-US"/>
          <a:t>[@Walsh, Matthew (EOHLC)] Non-urgent: See the example from the Seasonal Communities Council: https://www.mass.gov/doc/section-32-of-chapter-150-of-the-acts-of-2024-pdf/download. Let’s try to mirror this (and just copy and paste the bill language so we can include on HLC’s website.)</a:t>
        </a:r>
      </a:p>
    </p188:txBody>
  </p188:cm>
  <p188:cm id="{95A701D2-EAFD-468D-9CA0-D00805D72778}" authorId="{2EFB27D2-5561-7D95-F0B4-D9E809F4A868}" status="resolved" created="2025-02-14T17:50:41.542" complete="100000">
    <ac:txMkLst xmlns:ac="http://schemas.microsoft.com/office/drawing/2013/main/command">
      <pc:docMk xmlns:pc="http://schemas.microsoft.com/office/powerpoint/2013/main/command"/>
      <pc:sldMk xmlns:pc="http://schemas.microsoft.com/office/powerpoint/2013/main/command" cId="4265882173" sldId="2145705710"/>
      <ac:spMk id="3" creationId="{BE785B7D-4352-B67A-FCCE-1B4E09730934}"/>
      <ac:txMk cp="546" len="47">
        <ac:context len="839" hash="2703606084"/>
      </ac:txMk>
    </ac:txMkLst>
    <p188:pos x="5542767" y="1889342"/>
    <p188:txBody>
      <a:bodyPr/>
      <a:lstStyle/>
      <a:p>
        <a:r>
          <a:rPr lang="en-US"/>
          <a:t>Should spell out or describe 780 CMR</a:t>
        </a:r>
      </a:p>
    </p188:txBody>
    <p188:extLst>
      <p:ext xmlns:p="http://schemas.openxmlformats.org/presentationml/2006/main" uri="{57CB4572-C831-44C2-8A1C-0ADB6CCDFE69}">
        <p223:reactions xmlns:p223="http://schemas.microsoft.com/office/powerpoint/2022/03/main">
          <p223:rxn type="👍">
            <p223:instance time="2025-02-14T18:42:10.468" authorId="{A531355E-2B15-76AA-81D6-FA6682EA9573}"/>
          </p223:rxn>
        </p223:reaction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80168" tIns="40085" rIns="80168" bIns="40085" rtlCol="0"/>
          <a:lstStyle>
            <a:lvl1pPr algn="l">
              <a:defRPr sz="11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80168" tIns="40085" rIns="80168" bIns="40085" rtlCol="0"/>
          <a:lstStyle>
            <a:lvl1pPr algn="r">
              <a:defRPr sz="1100"/>
            </a:lvl1pPr>
          </a:lstStyle>
          <a:p>
            <a:fld id="{AAB89070-0BFF-4174-9B51-8A7B8537D771}" type="datetimeFigureOut">
              <a:rPr lang="en-US" smtClean="0"/>
              <a:t>3/20/2025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80168" tIns="40085" rIns="80168" bIns="40085" rtlCol="0" anchor="ctr"/>
          <a:lstStyle/>
          <a:p>
            <a:endParaRPr lang="en-US"/>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80168" tIns="40085" rIns="80168" bIns="4008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80168" tIns="40085" rIns="80168" bIns="40085" rtlCol="0" anchor="b"/>
          <a:lstStyle>
            <a:lvl1pPr algn="l">
              <a:defRPr sz="11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80168" tIns="40085" rIns="80168" bIns="40085" rtlCol="0" anchor="b"/>
          <a:lstStyle>
            <a:lvl1pPr algn="r">
              <a:defRPr sz="1100"/>
            </a:lvl1pPr>
          </a:lstStyle>
          <a:p>
            <a:fld id="{DA14EB8E-230F-42FB-9C39-F1454E1689F2}" type="slidenum">
              <a:rPr lang="en-US" smtClean="0"/>
              <a:t>‹#›</a:t>
            </a:fld>
            <a:endParaRPr lang="en-US"/>
          </a:p>
        </p:txBody>
      </p:sp>
    </p:spTree>
    <p:extLst>
      <p:ext uri="{BB962C8B-B14F-4D97-AF65-F5344CB8AC3E}">
        <p14:creationId xmlns:p14="http://schemas.microsoft.com/office/powerpoint/2010/main" val="3954028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1</a:t>
            </a:fld>
            <a:endParaRPr lang="en-US"/>
          </a:p>
        </p:txBody>
      </p:sp>
    </p:spTree>
    <p:extLst>
      <p:ext uri="{BB962C8B-B14F-4D97-AF65-F5344CB8AC3E}">
        <p14:creationId xmlns:p14="http://schemas.microsoft.com/office/powerpoint/2010/main" val="44594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10</a:t>
            </a:fld>
            <a:endParaRPr lang="en-US"/>
          </a:p>
        </p:txBody>
      </p:sp>
    </p:spTree>
    <p:extLst>
      <p:ext uri="{BB962C8B-B14F-4D97-AF65-F5344CB8AC3E}">
        <p14:creationId xmlns:p14="http://schemas.microsoft.com/office/powerpoint/2010/main" val="2408657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11</a:t>
            </a:fld>
            <a:endParaRPr lang="en-US"/>
          </a:p>
        </p:txBody>
      </p:sp>
    </p:spTree>
    <p:extLst>
      <p:ext uri="{BB962C8B-B14F-4D97-AF65-F5344CB8AC3E}">
        <p14:creationId xmlns:p14="http://schemas.microsoft.com/office/powerpoint/2010/main" val="2640289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2</a:t>
            </a:fld>
            <a:endParaRPr lang="en-US"/>
          </a:p>
        </p:txBody>
      </p:sp>
    </p:spTree>
    <p:extLst>
      <p:ext uri="{BB962C8B-B14F-4D97-AF65-F5344CB8AC3E}">
        <p14:creationId xmlns:p14="http://schemas.microsoft.com/office/powerpoint/2010/main" val="279543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3</a:t>
            </a:fld>
            <a:endParaRPr lang="en-US"/>
          </a:p>
        </p:txBody>
      </p:sp>
    </p:spTree>
    <p:extLst>
      <p:ext uri="{BB962C8B-B14F-4D97-AF65-F5344CB8AC3E}">
        <p14:creationId xmlns:p14="http://schemas.microsoft.com/office/powerpoint/2010/main" val="2611948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4</a:t>
            </a:fld>
            <a:endParaRPr lang="en-US"/>
          </a:p>
        </p:txBody>
      </p:sp>
    </p:spTree>
    <p:extLst>
      <p:ext uri="{BB962C8B-B14F-4D97-AF65-F5344CB8AC3E}">
        <p14:creationId xmlns:p14="http://schemas.microsoft.com/office/powerpoint/2010/main" val="2022930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14EB8E-230F-42FB-9C39-F1454E1689F2}" type="slidenum">
              <a:rPr lang="en-US" smtClean="0"/>
              <a:t>5</a:t>
            </a:fld>
            <a:endParaRPr lang="en-US"/>
          </a:p>
        </p:txBody>
      </p:sp>
    </p:spTree>
    <p:extLst>
      <p:ext uri="{BB962C8B-B14F-4D97-AF65-F5344CB8AC3E}">
        <p14:creationId xmlns:p14="http://schemas.microsoft.com/office/powerpoint/2010/main" val="2779189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6</a:t>
            </a:fld>
            <a:endParaRPr lang="en-US"/>
          </a:p>
        </p:txBody>
      </p:sp>
    </p:spTree>
    <p:extLst>
      <p:ext uri="{BB962C8B-B14F-4D97-AF65-F5344CB8AC3E}">
        <p14:creationId xmlns:p14="http://schemas.microsoft.com/office/powerpoint/2010/main" val="1395488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14EB8E-230F-42FB-9C39-F1454E1689F2}" type="slidenum">
              <a:rPr lang="en-US" smtClean="0"/>
              <a:t>7</a:t>
            </a:fld>
            <a:endParaRPr lang="en-US"/>
          </a:p>
        </p:txBody>
      </p:sp>
    </p:spTree>
    <p:extLst>
      <p:ext uri="{BB962C8B-B14F-4D97-AF65-F5344CB8AC3E}">
        <p14:creationId xmlns:p14="http://schemas.microsoft.com/office/powerpoint/2010/main" val="2832472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14EB8E-230F-42FB-9C39-F1454E1689F2}" type="slidenum">
              <a:rPr lang="en-US" smtClean="0"/>
              <a:t>8</a:t>
            </a:fld>
            <a:endParaRPr lang="en-US"/>
          </a:p>
        </p:txBody>
      </p:sp>
    </p:spTree>
    <p:extLst>
      <p:ext uri="{BB962C8B-B14F-4D97-AF65-F5344CB8AC3E}">
        <p14:creationId xmlns:p14="http://schemas.microsoft.com/office/powerpoint/2010/main" val="2898997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9</a:t>
            </a:fld>
            <a:endParaRPr lang="en-US"/>
          </a:p>
        </p:txBody>
      </p:sp>
    </p:spTree>
    <p:extLst>
      <p:ext uri="{BB962C8B-B14F-4D97-AF65-F5344CB8AC3E}">
        <p14:creationId xmlns:p14="http://schemas.microsoft.com/office/powerpoint/2010/main" val="426174620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2.xml"/><Relationship Id="rId7" Type="http://schemas.openxmlformats.org/officeDocument/2006/relationships/oleObject" Target="../embeddings/oleObject2.bin"/><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slideMaster" Target="../slideMasters/slideMaster1.xml"/><Relationship Id="rId5" Type="http://schemas.openxmlformats.org/officeDocument/2006/relationships/tags" Target="../tags/tag24.xml"/><Relationship Id="rId10" Type="http://schemas.openxmlformats.org/officeDocument/2006/relationships/image" Target="../media/image5.png"/><Relationship Id="rId4" Type="http://schemas.openxmlformats.org/officeDocument/2006/relationships/tags" Target="../tags/tag23.xml"/><Relationship Id="rId9"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7.xml"/><Relationship Id="rId7" Type="http://schemas.openxmlformats.org/officeDocument/2006/relationships/oleObject" Target="../embeddings/oleObject2.bin"/><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Master" Target="../slideMasters/slideMaster1.xml"/><Relationship Id="rId5" Type="http://schemas.openxmlformats.org/officeDocument/2006/relationships/tags" Target="../tags/tag29.xml"/><Relationship Id="rId4" Type="http://schemas.openxmlformats.org/officeDocument/2006/relationships/tags" Target="../tags/tag28.xml"/><Relationship Id="rId9"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1.emf"/><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33.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1.emf"/><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3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1.emf"/><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4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image" Target="../media/image1.emf"/><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4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5.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F20DF4-2614-7F5A-76D3-4F3EABFDBF30}"/>
              </a:ext>
            </a:extLst>
          </p:cNvPr>
          <p:cNvSpPr/>
          <p:nvPr userDrawn="1"/>
        </p:nvSpPr>
        <p:spPr>
          <a:xfrm>
            <a:off x="0" y="0"/>
            <a:ext cx="727862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accent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187276"/>
            <a:ext cx="6173979"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1400" dirty="0">
                <a:solidFill>
                  <a:schemeClr val="accent1"/>
                </a:solidFill>
              </a:defRPr>
            </a:lvl1pPr>
          </a:lstStyle>
          <a:p>
            <a:pPr marL="228600" lvl="0" indent="-22860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69667"/>
            <a:ext cx="6173979"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294404"/>
            <a:ext cx="6173979"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6" name="Picture 5">
            <a:extLst>
              <a:ext uri="{FF2B5EF4-FFF2-40B4-BE49-F238E27FC236}">
                <a16:creationId xmlns:a16="http://schemas.microsoft.com/office/drawing/2014/main" id="{A63D0C57-9906-930F-C061-20C2B9697510}"/>
              </a:ext>
            </a:extLst>
          </p:cNvPr>
          <p:cNvPicPr>
            <a:picLocks noChangeAspect="1"/>
          </p:cNvPicPr>
          <p:nvPr userDrawn="1"/>
        </p:nvPicPr>
        <p:blipFill>
          <a:blip r:embed="rId9"/>
          <a:stretch>
            <a:fillRect/>
          </a:stretch>
        </p:blipFill>
        <p:spPr>
          <a:xfrm>
            <a:off x="7278624" y="0"/>
            <a:ext cx="4913376" cy="6858000"/>
          </a:xfrm>
          <a:prstGeom prst="rect">
            <a:avLst/>
          </a:prstGeom>
        </p:spPr>
      </p:pic>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91930" y="895739"/>
            <a:ext cx="1353127" cy="13527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1F4C31E0-FE61-6220-BFB9-B1E9B7A0E32D}"/>
              </a:ext>
            </a:extLst>
          </p:cNvPr>
          <p:cNvCxnSpPr/>
          <p:nvPr userDrawn="1"/>
        </p:nvCxnSpPr>
        <p:spPr>
          <a:xfrm>
            <a:off x="2211353" y="914236"/>
            <a:ext cx="0" cy="1334278"/>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40EB922-D971-A4F7-34F9-8EF47A437A1F}"/>
              </a:ext>
            </a:extLst>
          </p:cNvPr>
          <p:cNvSpPr txBox="1"/>
          <p:nvPr userDrawn="1"/>
        </p:nvSpPr>
        <p:spPr>
          <a:xfrm>
            <a:off x="2464027" y="1100360"/>
            <a:ext cx="3778900" cy="326823"/>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2000" b="1">
                <a:solidFill>
                  <a:schemeClr val="accent1"/>
                </a:solidFill>
              </a:rPr>
              <a:t>Commonwealth of Massachusetts</a:t>
            </a:r>
          </a:p>
        </p:txBody>
      </p:sp>
      <p:sp>
        <p:nvSpPr>
          <p:cNvPr id="14" name="TextBox 13">
            <a:extLst>
              <a:ext uri="{FF2B5EF4-FFF2-40B4-BE49-F238E27FC236}">
                <a16:creationId xmlns:a16="http://schemas.microsoft.com/office/drawing/2014/main" id="{255A5555-129C-09F4-91DC-889097E4247D}"/>
              </a:ext>
            </a:extLst>
          </p:cNvPr>
          <p:cNvSpPr txBox="1"/>
          <p:nvPr userDrawn="1"/>
        </p:nvSpPr>
        <p:spPr>
          <a:xfrm>
            <a:off x="2477650" y="1503684"/>
            <a:ext cx="4161455" cy="744830"/>
          </a:xfrm>
          <a:prstGeom prst="rect">
            <a:avLst/>
          </a:prstGeom>
          <a:ln w="6350">
            <a:noFill/>
            <a:miter lim="800000"/>
          </a:ln>
        </p:spPr>
        <p:txBody>
          <a:bodyPr vert="horz" wrap="none" lIns="0" tIns="0" rIns="0" bIns="0" rtlCol="0">
            <a:noAutofit/>
          </a:bodyPr>
          <a:lstStyle/>
          <a:p>
            <a:pPr algn="l">
              <a:spcBef>
                <a:spcPts val="0"/>
              </a:spcBef>
              <a:spcAft>
                <a:spcPts val="0"/>
              </a:spcAft>
              <a:buNone/>
            </a:pPr>
            <a:r>
              <a:rPr lang="en-US" sz="1600" b="1">
                <a:solidFill>
                  <a:schemeClr val="accent1"/>
                </a:solidFill>
              </a:rPr>
              <a:t>Executive Office of</a:t>
            </a:r>
          </a:p>
          <a:p>
            <a:pPr algn="l">
              <a:spcBef>
                <a:spcPts val="0"/>
              </a:spcBef>
              <a:spcAft>
                <a:spcPts val="0"/>
              </a:spcAft>
              <a:buNone/>
            </a:pPr>
            <a:r>
              <a:rPr lang="en-US" sz="1600" b="1">
                <a:solidFill>
                  <a:schemeClr val="accent1"/>
                </a:solidFill>
              </a:rPr>
              <a:t>Housing and Livable Communities</a:t>
            </a:r>
          </a:p>
        </p:txBody>
      </p:sp>
    </p:spTree>
    <p:extLst>
      <p:ext uri="{BB962C8B-B14F-4D97-AF65-F5344CB8AC3E}">
        <p14:creationId xmlns:p14="http://schemas.microsoft.com/office/powerpoint/2010/main" val="2323909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CFBF15-1051-FCF6-43DD-23A96E7E4983}"/>
              </a:ext>
            </a:extLst>
          </p:cNvPr>
          <p:cNvSpPr/>
          <p:nvPr userDrawn="1"/>
        </p:nvSpPr>
        <p:spPr>
          <a:xfrm>
            <a:off x="0" y="0"/>
            <a:ext cx="1219140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3"/>
            </p:custDataLst>
          </p:nvPr>
        </p:nvSpPr>
        <p:spPr>
          <a:xfrm>
            <a:off x="2893929" y="3454055"/>
            <a:ext cx="818150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4"/>
            </p:custDataLst>
          </p:nvPr>
        </p:nvSpPr>
        <p:spPr>
          <a:xfrm>
            <a:off x="2893929" y="2655901"/>
            <a:ext cx="8181508"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98623" y="2305359"/>
            <a:ext cx="1778045" cy="177758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a:extLst>
              <a:ext uri="{FF2B5EF4-FFF2-40B4-BE49-F238E27FC236}">
                <a16:creationId xmlns:a16="http://schemas.microsoft.com/office/drawing/2014/main" id="{A4EEE50B-DE53-0267-B987-86DDCD5611E6}"/>
              </a:ext>
            </a:extLst>
          </p:cNvPr>
          <p:cNvSpPr>
            <a:spLocks noChangeArrowheads="1"/>
          </p:cNvSpPr>
          <p:nvPr userDrawn="1">
            <p:custDataLst>
              <p:tags r:id="rId5"/>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cxnSp>
        <p:nvCxnSpPr>
          <p:cNvPr id="9" name="Straight Connector 8">
            <a:extLst>
              <a:ext uri="{FF2B5EF4-FFF2-40B4-BE49-F238E27FC236}">
                <a16:creationId xmlns:a16="http://schemas.microsoft.com/office/drawing/2014/main" id="{DDC07408-8552-DE7C-EE84-27BD15DAEB34}"/>
              </a:ext>
            </a:extLst>
          </p:cNvPr>
          <p:cNvCxnSpPr>
            <a:cxnSpLocks/>
          </p:cNvCxnSpPr>
          <p:nvPr userDrawn="1"/>
        </p:nvCxnSpPr>
        <p:spPr>
          <a:xfrm>
            <a:off x="2621900" y="2305359"/>
            <a:ext cx="0" cy="1777582"/>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024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7" name="Text Placeholder 12">
            <a:extLst>
              <a:ext uri="{FF2B5EF4-FFF2-40B4-BE49-F238E27FC236}">
                <a16:creationId xmlns:a16="http://schemas.microsoft.com/office/drawing/2014/main" id="{0E5C6D73-C03E-A17A-DB6A-E78B3DA81804}"/>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33518322-8913-5D27-9601-BFE9BEFB4AB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698125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4" name="Slide Number">
            <a:extLst>
              <a:ext uri="{FF2B5EF4-FFF2-40B4-BE49-F238E27FC236}">
                <a16:creationId xmlns:a16="http://schemas.microsoft.com/office/drawing/2014/main" id="{323EB21B-95AA-2B4C-9134-1269A575FFFE}"/>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763524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037" y="1514475"/>
            <a:ext cx="11082528"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B2E21AFB-10B9-74DC-B192-87E6947FA258}"/>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FDB5644E-EE7D-06EC-1B37-CA063FC4E5E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632471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735"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9">
            <a:extLst>
              <a:ext uri="{FF2B5EF4-FFF2-40B4-BE49-F238E27FC236}">
                <a16:creationId xmlns:a16="http://schemas.microsoft.com/office/drawing/2014/main" id="{D3CB03F8-3FD8-C7CD-0FF1-0432A52AACA4}"/>
              </a:ext>
            </a:extLst>
          </p:cNvPr>
          <p:cNvSpPr>
            <a:spLocks noGrp="1"/>
          </p:cNvSpPr>
          <p:nvPr>
            <p:ph sz="quarter" idx="12"/>
          </p:nvPr>
        </p:nvSpPr>
        <p:spPr>
          <a:xfrm>
            <a:off x="6198489"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2">
            <a:extLst>
              <a:ext uri="{FF2B5EF4-FFF2-40B4-BE49-F238E27FC236}">
                <a16:creationId xmlns:a16="http://schemas.microsoft.com/office/drawing/2014/main" id="{454CE8EF-B3B7-CDFC-9AF7-EE2F780B20D5}"/>
              </a:ext>
            </a:extLst>
          </p:cNvPr>
          <p:cNvSpPr>
            <a:spLocks noGrp="1"/>
          </p:cNvSpPr>
          <p:nvPr>
            <p:ph type="body" sz="quarter" idx="13"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7" name="Slide Number">
            <a:extLst>
              <a:ext uri="{FF2B5EF4-FFF2-40B4-BE49-F238E27FC236}">
                <a16:creationId xmlns:a16="http://schemas.microsoft.com/office/drawing/2014/main" id="{8824416D-AFE6-08A7-E4B9-0CFE919218ED}"/>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525912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14820009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6" name="Picture 2" descr="Seal of Massachusetts - Wikipedia">
            <a:extLst>
              <a:ext uri="{FF2B5EF4-FFF2-40B4-BE49-F238E27FC236}">
                <a16:creationId xmlns:a16="http://schemas.microsoft.com/office/drawing/2014/main" id="{80C093E0-C817-4F0A-A377-B08ED9F22A4C}"/>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71380" y="65317"/>
            <a:ext cx="845972" cy="84575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a:extLst>
              <a:ext uri="{FF2B5EF4-FFF2-40B4-BE49-F238E27FC236}">
                <a16:creationId xmlns:a16="http://schemas.microsoft.com/office/drawing/2014/main" id="{4A14795E-7C1B-5C31-ACF6-1E34D7B703C2}"/>
              </a:ext>
            </a:extLst>
          </p:cNvPr>
          <p:cNvSpPr>
            <a:spLocks noChangeArrowheads="1"/>
          </p:cNvSpPr>
          <p:nvPr userDrawn="1">
            <p:custDataLst>
              <p:tags r:id="rId3"/>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393258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tags" Target="../tags/tag5.xml"/><Relationship Id="rId18" Type="http://schemas.openxmlformats.org/officeDocument/2006/relationships/tags" Target="../tags/tag10.xml"/><Relationship Id="rId26" Type="http://schemas.openxmlformats.org/officeDocument/2006/relationships/tags" Target="../tags/tag18.xml"/><Relationship Id="rId3" Type="http://schemas.openxmlformats.org/officeDocument/2006/relationships/slideLayout" Target="../slideLayouts/slideLayout3.xml"/><Relationship Id="rId21" Type="http://schemas.openxmlformats.org/officeDocument/2006/relationships/tags" Target="../tags/tag13.xml"/><Relationship Id="rId7" Type="http://schemas.openxmlformats.org/officeDocument/2006/relationships/slideLayout" Target="../slideLayouts/slideLayout7.xml"/><Relationship Id="rId12" Type="http://schemas.openxmlformats.org/officeDocument/2006/relationships/tags" Target="../tags/tag4.xml"/><Relationship Id="rId17" Type="http://schemas.openxmlformats.org/officeDocument/2006/relationships/tags" Target="../tags/tag9.xml"/><Relationship Id="rId25" Type="http://schemas.openxmlformats.org/officeDocument/2006/relationships/tags" Target="../tags/tag17.xml"/><Relationship Id="rId2" Type="http://schemas.openxmlformats.org/officeDocument/2006/relationships/slideLayout" Target="../slideLayouts/slideLayout2.xml"/><Relationship Id="rId16" Type="http://schemas.openxmlformats.org/officeDocument/2006/relationships/tags" Target="../tags/tag8.xml"/><Relationship Id="rId20" Type="http://schemas.openxmlformats.org/officeDocument/2006/relationships/tags" Target="../tags/tag12.xml"/><Relationship Id="rId29"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24" Type="http://schemas.openxmlformats.org/officeDocument/2006/relationships/tags" Target="../tags/tag16.xml"/><Relationship Id="rId5" Type="http://schemas.openxmlformats.org/officeDocument/2006/relationships/slideLayout" Target="../slideLayouts/slideLayout5.xml"/><Relationship Id="rId15" Type="http://schemas.openxmlformats.org/officeDocument/2006/relationships/tags" Target="../tags/tag7.xml"/><Relationship Id="rId23" Type="http://schemas.openxmlformats.org/officeDocument/2006/relationships/tags" Target="../tags/tag15.xml"/><Relationship Id="rId28" Type="http://schemas.openxmlformats.org/officeDocument/2006/relationships/oleObject" Target="../embeddings/oleObject1.bin"/><Relationship Id="rId10" Type="http://schemas.openxmlformats.org/officeDocument/2006/relationships/tags" Target="../tags/tag2.xml"/><Relationship Id="rId19" Type="http://schemas.openxmlformats.org/officeDocument/2006/relationships/tags" Target="../tags/tag11.xml"/><Relationship Id="rId4" Type="http://schemas.openxmlformats.org/officeDocument/2006/relationships/slideLayout" Target="../slideLayouts/slideLayout4.xml"/><Relationship Id="rId9" Type="http://schemas.openxmlformats.org/officeDocument/2006/relationships/tags" Target="../tags/tag1.xml"/><Relationship Id="rId14" Type="http://schemas.openxmlformats.org/officeDocument/2006/relationships/tags" Target="../tags/tag6.xml"/><Relationship Id="rId22" Type="http://schemas.openxmlformats.org/officeDocument/2006/relationships/tags" Target="../tags/tag14.xml"/><Relationship Id="rId27" Type="http://schemas.openxmlformats.org/officeDocument/2006/relationships/tags" Target="../tags/tag19.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9"/>
            </p:custDataLst>
            <p:extLst>
              <p:ext uri="{D42A27DB-BD31-4B8C-83A1-F6EECF244321}">
                <p14:modId xmlns:p14="http://schemas.microsoft.com/office/powerpoint/2010/main" val="10359142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413" imgH="416" progId="TCLayout.ActiveDocument.1">
                  <p:embed/>
                </p:oleObj>
              </mc:Choice>
              <mc:Fallback>
                <p:oleObj name="think-cell Slide" r:id="rId28"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150" name="Rectangle 149">
            <a:extLst>
              <a:ext uri="{FF2B5EF4-FFF2-40B4-BE49-F238E27FC236}">
                <a16:creationId xmlns:a16="http://schemas.microsoft.com/office/drawing/2014/main" id="{FB1479BB-3467-409E-A104-0D87D27AAC4B}"/>
              </a:ext>
            </a:extLst>
          </p:cNvPr>
          <p:cNvSpPr/>
          <p:nvPr userDrawn="1"/>
        </p:nvSpPr>
        <p:spPr>
          <a:xfrm>
            <a:off x="0" y="0"/>
            <a:ext cx="12192000" cy="100395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0"/>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1"/>
            </p:custDataLst>
          </p:nvPr>
        </p:nvSpPr>
        <p:spPr>
          <a:xfrm>
            <a:off x="554736" y="172212"/>
            <a:ext cx="10602418" cy="731520"/>
          </a:xfrm>
          <a:prstGeom prst="rect">
            <a:avLst/>
          </a:prstGeom>
        </p:spPr>
        <p:txBody>
          <a:bodyPr vert="horz" wrap="square" lIns="0" tIns="0" rIns="0" bIns="0" rtlCol="0" anchor="b" anchorCtr="0">
            <a:no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865376"/>
              <a:ext cx="11082528" cy="4352544"/>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331720"/>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8816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411265"/>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12"/>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815882"/>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211646D3-F78C-4B25-8400-C661FAD08A4E}"/>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0B021BBA-48A1-429D-AA7E-AC9A036BC7FF}"/>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0AC70767-09D6-4921-87E1-C04A7A85D819}"/>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9F3F402B-1959-4C86-B039-9DEA006D844A}"/>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F117518E-15B0-4AA6-BDED-9D4E3B0E5B15}"/>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5" name="LineLegend2">
              <a:extLst>
                <a:ext uri="{FF2B5EF4-FFF2-40B4-BE49-F238E27FC236}">
                  <a16:creationId xmlns:a16="http://schemas.microsoft.com/office/drawing/2014/main" id="{15FADA6A-22D9-4F7E-B242-9B37942876B4}"/>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6" name="LineLegend1">
              <a:extLst>
                <a:ext uri="{FF2B5EF4-FFF2-40B4-BE49-F238E27FC236}">
                  <a16:creationId xmlns:a16="http://schemas.microsoft.com/office/drawing/2014/main" id="{107AB14C-664F-48E5-B849-8B34F08AEE92}"/>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grpSp>
      <p:grpSp>
        <p:nvGrpSpPr>
          <p:cNvPr id="177" name="LegendMoons" hidden="1">
            <a:extLst>
              <a:ext uri="{FF2B5EF4-FFF2-40B4-BE49-F238E27FC236}">
                <a16:creationId xmlns:a16="http://schemas.microsoft.com/office/drawing/2014/main" id="{BDF7B842-1ABC-48A3-80EB-6CE45E94B1A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E4295754-646D-423F-B67B-4DE55D3505A8}"/>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3FFEC667-EC80-4497-8AC9-AB964A0B7419}"/>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D8A52052-770F-4D10-BC37-4F3CD2A190E3}"/>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0D17E38E-FA20-4D94-AAE9-C1214F8D21B0}"/>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F3D7D201-9065-4BA2-8174-C06ADE0EC9E5}"/>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3CBE9DD3-6EA1-4E1C-B31C-078C64F019CC}"/>
                </a:ext>
              </a:extLst>
            </p:cNvPr>
            <p:cNvGrpSpPr>
              <a:grpSpLocks noChangeAspect="1"/>
            </p:cNvGrpSpPr>
            <p:nvPr>
              <p:custDataLst>
                <p:tags r:id="rId13"/>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F18EB24D-60A7-4E7B-8C92-584C918D6F28}"/>
                  </a:ext>
                </a:extLst>
              </p:cNvPr>
              <p:cNvSpPr/>
              <p:nvPr>
                <p:custDataLst>
                  <p:tags r:id="rId2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5" name="Arc 214">
                <a:extLst>
                  <a:ext uri="{FF2B5EF4-FFF2-40B4-BE49-F238E27FC236}">
                    <a16:creationId xmlns:a16="http://schemas.microsoft.com/office/drawing/2014/main" id="{FA2E9A3E-201E-44F7-B8A2-EB045F5DC738}"/>
                  </a:ext>
                </a:extLst>
              </p:cNvPr>
              <p:cNvSpPr/>
              <p:nvPr>
                <p:custDataLst>
                  <p:tags r:id="rId2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2" name="MoonLegend2">
              <a:extLst>
                <a:ext uri="{FF2B5EF4-FFF2-40B4-BE49-F238E27FC236}">
                  <a16:creationId xmlns:a16="http://schemas.microsoft.com/office/drawing/2014/main" id="{B8F539DC-1462-4592-8D65-533D04087074}"/>
                </a:ext>
              </a:extLst>
            </p:cNvPr>
            <p:cNvGrpSpPr>
              <a:grpSpLocks noChangeAspect="1"/>
            </p:cNvGrpSpPr>
            <p:nvPr>
              <p:custDataLst>
                <p:tags r:id="rId14"/>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3F42F8DB-B562-4ED4-8ED5-5A971C7B9871}"/>
                  </a:ext>
                </a:extLst>
              </p:cNvPr>
              <p:cNvSpPr/>
              <p:nvPr>
                <p:custDataLst>
                  <p:tags r:id="rId2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3" name="Arc 212">
                <a:extLst>
                  <a:ext uri="{FF2B5EF4-FFF2-40B4-BE49-F238E27FC236}">
                    <a16:creationId xmlns:a16="http://schemas.microsoft.com/office/drawing/2014/main" id="{4A13A721-530D-48D9-9C3C-841459236201}"/>
                  </a:ext>
                </a:extLst>
              </p:cNvPr>
              <p:cNvSpPr/>
              <p:nvPr>
                <p:custDataLst>
                  <p:tags r:id="rId25"/>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3">
              <a:extLst>
                <a:ext uri="{FF2B5EF4-FFF2-40B4-BE49-F238E27FC236}">
                  <a16:creationId xmlns:a16="http://schemas.microsoft.com/office/drawing/2014/main" id="{48D5F220-86F6-47D7-A1D1-D19205E2A598}"/>
                </a:ext>
              </a:extLst>
            </p:cNvPr>
            <p:cNvGrpSpPr>
              <a:grpSpLocks noChangeAspect="1"/>
            </p:cNvGrpSpPr>
            <p:nvPr>
              <p:custDataLst>
                <p:tags r:id="rId15"/>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CBF3CE22-7BA6-42A1-83BD-D41C363738B5}"/>
                  </a:ext>
                </a:extLst>
              </p:cNvPr>
              <p:cNvSpPr/>
              <p:nvPr>
                <p:custDataLst>
                  <p:tags r:id="rId2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1" name="Arc 210">
                <a:extLst>
                  <a:ext uri="{FF2B5EF4-FFF2-40B4-BE49-F238E27FC236}">
                    <a16:creationId xmlns:a16="http://schemas.microsoft.com/office/drawing/2014/main" id="{6C9D0E8E-0975-4B29-A4AD-AB48A3F1BD5E}"/>
                  </a:ext>
                </a:extLst>
              </p:cNvPr>
              <p:cNvSpPr/>
              <p:nvPr>
                <p:custDataLst>
                  <p:tags r:id="rId23"/>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4">
              <a:extLst>
                <a:ext uri="{FF2B5EF4-FFF2-40B4-BE49-F238E27FC236}">
                  <a16:creationId xmlns:a16="http://schemas.microsoft.com/office/drawing/2014/main" id="{D139EA4C-B92F-4DFE-B991-1AF2ACD5B2D7}"/>
                </a:ext>
              </a:extLst>
            </p:cNvPr>
            <p:cNvGrpSpPr>
              <a:grpSpLocks noChangeAspect="1"/>
            </p:cNvGrpSpPr>
            <p:nvPr>
              <p:custDataLst>
                <p:tags r:id="rId16"/>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02F0F19-90EE-488E-9352-AF3D808ACB3B}"/>
                  </a:ext>
                </a:extLst>
              </p:cNvPr>
              <p:cNvSpPr/>
              <p:nvPr>
                <p:custDataLst>
                  <p:tags r:id="rId2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9" name="Arc 208">
                <a:extLst>
                  <a:ext uri="{FF2B5EF4-FFF2-40B4-BE49-F238E27FC236}">
                    <a16:creationId xmlns:a16="http://schemas.microsoft.com/office/drawing/2014/main" id="{4EB8594A-A475-4AE5-8DA2-25F4DF3A7C4C}"/>
                  </a:ext>
                </a:extLst>
              </p:cNvPr>
              <p:cNvSpPr/>
              <p:nvPr>
                <p:custDataLst>
                  <p:tags r:id="rId21"/>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5">
              <a:extLst>
                <a:ext uri="{FF2B5EF4-FFF2-40B4-BE49-F238E27FC236}">
                  <a16:creationId xmlns:a16="http://schemas.microsoft.com/office/drawing/2014/main" id="{F037FB3B-A298-46B9-B5AC-43C63B060311}"/>
                </a:ext>
              </a:extLst>
            </p:cNvPr>
            <p:cNvGrpSpPr>
              <a:grpSpLocks noChangeAspect="1"/>
            </p:cNvGrpSpPr>
            <p:nvPr>
              <p:custDataLst>
                <p:tags r:id="rId17"/>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AAE0541F-C09C-4180-88B5-9D227A184922}"/>
                  </a:ext>
                </a:extLst>
              </p:cNvPr>
              <p:cNvSpPr/>
              <p:nvPr>
                <p:custDataLst>
                  <p:tags r:id="rId1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7" name="Arc 206">
                <a:extLst>
                  <a:ext uri="{FF2B5EF4-FFF2-40B4-BE49-F238E27FC236}">
                    <a16:creationId xmlns:a16="http://schemas.microsoft.com/office/drawing/2014/main" id="{48728647-1FDA-48A8-9913-AAAA99F369D1}"/>
                  </a:ext>
                </a:extLst>
              </p:cNvPr>
              <p:cNvSpPr/>
              <p:nvPr>
                <p:custDataLst>
                  <p:tags r:id="rId19"/>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16" name="LegendBoxes" hidden="1">
            <a:extLst>
              <a:ext uri="{FF2B5EF4-FFF2-40B4-BE49-F238E27FC236}">
                <a16:creationId xmlns:a16="http://schemas.microsoft.com/office/drawing/2014/main" id="{9AC5E30E-42F9-4F3E-96F6-75B07AFB41C7}"/>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77E130E0-46CA-4B27-9B39-FF8BB4C297C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8" name="RectangleLegend2">
              <a:extLst>
                <a:ext uri="{FF2B5EF4-FFF2-40B4-BE49-F238E27FC236}">
                  <a16:creationId xmlns:a16="http://schemas.microsoft.com/office/drawing/2014/main" id="{7ECA85FA-CF5C-40DE-BDB1-AEBD248992AC}"/>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9" name="RectangleLegend3">
              <a:extLst>
                <a:ext uri="{FF2B5EF4-FFF2-40B4-BE49-F238E27FC236}">
                  <a16:creationId xmlns:a16="http://schemas.microsoft.com/office/drawing/2014/main" id="{4C65CC24-94AC-4BCA-9DF2-1F7B276A854A}"/>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0" name="RectangleLegend4">
              <a:extLst>
                <a:ext uri="{FF2B5EF4-FFF2-40B4-BE49-F238E27FC236}">
                  <a16:creationId xmlns:a16="http://schemas.microsoft.com/office/drawing/2014/main" id="{56200114-E40E-4A8E-AE10-F89A1D77D4DC}"/>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1" name="RectangleLegend5">
              <a:extLst>
                <a:ext uri="{FF2B5EF4-FFF2-40B4-BE49-F238E27FC236}">
                  <a16:creationId xmlns:a16="http://schemas.microsoft.com/office/drawing/2014/main" id="{A7C0AE57-9CA5-4DCD-81B0-00B01DC04710}"/>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2" name="Legend1">
              <a:extLst>
                <a:ext uri="{FF2B5EF4-FFF2-40B4-BE49-F238E27FC236}">
                  <a16:creationId xmlns:a16="http://schemas.microsoft.com/office/drawing/2014/main" id="{06A73F36-16E3-43A8-AB3E-09620D2FFBEC}"/>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D8625409-BDD1-45C7-AD1E-3BDAEDB5094C}"/>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7B8563CB-99B9-46F3-9F32-999D5EBE12F2}"/>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C0D429E6-96A8-4BE1-AB91-221C57BB01AD}"/>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0C9A666D-7268-404F-BCEC-978D1FD5E546}"/>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pic>
        <p:nvPicPr>
          <p:cNvPr id="7" name="Picture 6" descr="Logo&#10;&#10;Description automatically generated">
            <a:extLst>
              <a:ext uri="{FF2B5EF4-FFF2-40B4-BE49-F238E27FC236}">
                <a16:creationId xmlns:a16="http://schemas.microsoft.com/office/drawing/2014/main" id="{685B6943-4B16-4DBA-FC8B-554C77CC2CB0}"/>
              </a:ext>
            </a:extLst>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11248293" y="76430"/>
            <a:ext cx="853046" cy="853391"/>
          </a:xfrm>
          <a:prstGeom prst="rect">
            <a:avLst/>
          </a:prstGeom>
        </p:spPr>
      </p:pic>
    </p:spTree>
    <p:extLst>
      <p:ext uri="{BB962C8B-B14F-4D97-AF65-F5344CB8AC3E}">
        <p14:creationId xmlns:p14="http://schemas.microsoft.com/office/powerpoint/2010/main" val="917865108"/>
      </p:ext>
    </p:extLst>
  </p:cSld>
  <p:clrMap bg1="lt1" tx1="dk1" bg2="lt2" tx2="dk2" accent1="accent1" accent2="accent2" accent3="accent3" accent4="accent4" accent5="accent5" accent6="accent6" hlink="hlink" folHlink="folHlink"/>
  <p:sldLayoutIdLst>
    <p:sldLayoutId id="2147483676" r:id="rId1"/>
    <p:sldLayoutId id="2147483691" r:id="rId2"/>
    <p:sldLayoutId id="2147483677" r:id="rId3"/>
    <p:sldLayoutId id="2147483692" r:id="rId4"/>
    <p:sldLayoutId id="2147483689" r:id="rId5"/>
    <p:sldLayoutId id="2147483690" r:id="rId6"/>
    <p:sldLayoutId id="2147483688" r:id="rId7"/>
  </p:sldLayoutIdLst>
  <p:hf sldNum="0" hdr="0" dt="0"/>
  <p:txStyles>
    <p:titleStyle>
      <a:lvl1pPr algn="l" defTabSz="914400" rtl="0" eaLnBrk="1" latinLnBrk="0" hangingPunct="1">
        <a:lnSpc>
          <a:spcPct val="100000"/>
        </a:lnSpc>
        <a:spcBef>
          <a:spcPct val="0"/>
        </a:spcBef>
        <a:buNone/>
        <a:defRPr lang="en-US" sz="2400" b="1" kern="1200" spc="0" baseline="0" dirty="0">
          <a:ln w="6350" cap="flat">
            <a:noFill/>
            <a:miter lim="800000"/>
          </a:ln>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64">
          <p15:clr>
            <a:srgbClr val="5ACBF0"/>
          </p15:clr>
        </p15:guide>
        <p15:guide id="3" orient="horz" pos="3912">
          <p15:clr>
            <a:srgbClr val="5ACBF0"/>
          </p15:clr>
        </p15:guide>
        <p15:guide id="4" orient="horz" pos="1176">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18/10/relationships/comments" Target="../comments/modernComment_7FE4DEEE_FE44323D.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www.mass.gov/doc/accessible-housing-commission-charge/download" TargetMode="External"/><Relationship Id="rId5" Type="http://schemas.openxmlformats.org/officeDocument/2006/relationships/hyperlink" Target="https://malegislature.gov/Laws/SessionLaws/Acts/2024/Chapter150" TargetMode="External"/><Relationship Id="rId4" Type="http://schemas.openxmlformats.org/officeDocument/2006/relationships/hyperlink" Target="https://www.mass.gov/massachusetts-state-building-code-780-cmr"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325771-1314-5BF7-7213-1785A2AB17C0}"/>
              </a:ext>
            </a:extLst>
          </p:cNvPr>
          <p:cNvSpPr>
            <a:spLocks noGrp="1"/>
          </p:cNvSpPr>
          <p:nvPr>
            <p:ph type="body" sz="quarter" idx="13"/>
          </p:nvPr>
        </p:nvSpPr>
        <p:spPr>
          <a:xfrm>
            <a:off x="551940" y="5865069"/>
            <a:ext cx="6173979" cy="215444"/>
          </a:xfrm>
        </p:spPr>
        <p:txBody>
          <a:bodyPr/>
          <a:lstStyle/>
          <a:p>
            <a:r>
              <a:rPr lang="en-US">
                <a:cs typeface="Arial"/>
              </a:rPr>
              <a:t>March 18</a:t>
            </a:r>
            <a:r>
              <a:rPr lang="en-US" baseline="30000">
                <a:cs typeface="Arial"/>
              </a:rPr>
              <a:t>th</a:t>
            </a:r>
            <a:r>
              <a:rPr lang="en-US">
                <a:cs typeface="Arial"/>
              </a:rPr>
              <a:t>, 2025</a:t>
            </a:r>
          </a:p>
        </p:txBody>
      </p:sp>
      <p:sp>
        <p:nvSpPr>
          <p:cNvPr id="4" name="Title 3">
            <a:extLst>
              <a:ext uri="{FF2B5EF4-FFF2-40B4-BE49-F238E27FC236}">
                <a16:creationId xmlns:a16="http://schemas.microsoft.com/office/drawing/2014/main" id="{F9D1A61C-8CFC-7695-51FC-A864F0CF7918}"/>
              </a:ext>
            </a:extLst>
          </p:cNvPr>
          <p:cNvSpPr>
            <a:spLocks noGrp="1"/>
          </p:cNvSpPr>
          <p:nvPr>
            <p:ph type="title"/>
          </p:nvPr>
        </p:nvSpPr>
        <p:spPr>
          <a:xfrm>
            <a:off x="551940" y="3537510"/>
            <a:ext cx="6173979" cy="1846659"/>
          </a:xfrm>
        </p:spPr>
        <p:txBody>
          <a:bodyPr/>
          <a:lstStyle/>
          <a:p>
            <a:r>
              <a:rPr lang="en-US" sz="3600"/>
              <a:t>Accessible Housing Commission</a:t>
            </a:r>
            <a:br>
              <a:rPr lang="en-US" sz="2000"/>
            </a:br>
            <a:br>
              <a:rPr lang="en-US" sz="2400" b="0"/>
            </a:br>
            <a:r>
              <a:rPr lang="en-US" sz="2400" b="0"/>
              <a:t>Kick-Off Meeting</a:t>
            </a:r>
          </a:p>
        </p:txBody>
      </p:sp>
    </p:spTree>
    <p:extLst>
      <p:ext uri="{BB962C8B-B14F-4D97-AF65-F5344CB8AC3E}">
        <p14:creationId xmlns:p14="http://schemas.microsoft.com/office/powerpoint/2010/main" val="847511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2202F3-A765-B91A-27D3-4A84739697F9}"/>
              </a:ext>
            </a:extLst>
          </p:cNvPr>
          <p:cNvSpPr>
            <a:spLocks noGrp="1"/>
          </p:cNvSpPr>
          <p:nvPr>
            <p:ph type="title"/>
          </p:nvPr>
        </p:nvSpPr>
        <p:spPr>
          <a:xfrm>
            <a:off x="2893929" y="2850214"/>
            <a:ext cx="8181508" cy="677108"/>
          </a:xfrm>
        </p:spPr>
        <p:txBody>
          <a:bodyPr/>
          <a:lstStyle/>
          <a:p>
            <a:pPr algn="l"/>
            <a:r>
              <a:rPr lang="en-US"/>
              <a:t>Next Steps</a:t>
            </a:r>
          </a:p>
        </p:txBody>
      </p:sp>
    </p:spTree>
    <p:extLst>
      <p:ext uri="{BB962C8B-B14F-4D97-AF65-F5344CB8AC3E}">
        <p14:creationId xmlns:p14="http://schemas.microsoft.com/office/powerpoint/2010/main" val="2091034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E6A45-616A-9C0E-8C57-64572DA34D11}"/>
              </a:ext>
            </a:extLst>
          </p:cNvPr>
          <p:cNvSpPr>
            <a:spLocks noGrp="1"/>
          </p:cNvSpPr>
          <p:nvPr>
            <p:ph type="title"/>
          </p:nvPr>
        </p:nvSpPr>
        <p:spPr/>
        <p:txBody>
          <a:bodyPr/>
          <a:lstStyle/>
          <a:p>
            <a:r>
              <a:rPr lang="en-US" sz="2800">
                <a:cs typeface="Arial"/>
              </a:rPr>
              <a:t>Next Steps</a:t>
            </a:r>
          </a:p>
        </p:txBody>
      </p:sp>
      <p:graphicFrame>
        <p:nvGraphicFramePr>
          <p:cNvPr id="3" name="Table 7">
            <a:extLst>
              <a:ext uri="{FF2B5EF4-FFF2-40B4-BE49-F238E27FC236}">
                <a16:creationId xmlns:a16="http://schemas.microsoft.com/office/drawing/2014/main" id="{5028B61B-25D8-5187-F9E2-429ADA71341A}"/>
              </a:ext>
            </a:extLst>
          </p:cNvPr>
          <p:cNvGraphicFramePr>
            <a:graphicFrameLocks noGrp="1"/>
          </p:cNvGraphicFramePr>
          <p:nvPr>
            <p:extLst>
              <p:ext uri="{D42A27DB-BD31-4B8C-83A1-F6EECF244321}">
                <p14:modId xmlns:p14="http://schemas.microsoft.com/office/powerpoint/2010/main" val="1551975810"/>
              </p:ext>
            </p:extLst>
          </p:nvPr>
        </p:nvGraphicFramePr>
        <p:xfrm>
          <a:off x="582706" y="1243852"/>
          <a:ext cx="11038079" cy="5090390"/>
        </p:xfrm>
        <a:graphic>
          <a:graphicData uri="http://schemas.openxmlformats.org/drawingml/2006/table">
            <a:tbl>
              <a:tblPr firstRow="1" bandRow="1">
                <a:tableStyleId>{5C22544A-7EE6-4342-B048-85BDC9FD1C3A}</a:tableStyleId>
              </a:tblPr>
              <a:tblGrid>
                <a:gridCol w="11038079">
                  <a:extLst>
                    <a:ext uri="{9D8B030D-6E8A-4147-A177-3AD203B41FA5}">
                      <a16:colId xmlns:a16="http://schemas.microsoft.com/office/drawing/2014/main" val="3478081800"/>
                    </a:ext>
                  </a:extLst>
                </a:gridCol>
              </a:tblGrid>
              <a:tr h="1018078">
                <a:tc>
                  <a:txBody>
                    <a:bodyPr/>
                    <a:lstStyle/>
                    <a:p>
                      <a:pPr marL="229870" indent="0"/>
                      <a:r>
                        <a:rPr lang="en-US" sz="2000" b="1" strike="noStrike">
                          <a:solidFill>
                            <a:schemeClr val="tx1"/>
                          </a:solidFill>
                        </a:rPr>
                        <a:t>Share background materials / key reports </a:t>
                      </a:r>
                      <a:r>
                        <a:rPr lang="en-US" sz="2000" b="0" strike="noStrike">
                          <a:solidFill>
                            <a:schemeClr val="tx1"/>
                          </a:solidFill>
                        </a:rPr>
                        <a:t>with EOHLC staff via email</a:t>
                      </a:r>
                    </a:p>
                  </a:txBody>
                  <a:tcPr marT="33920" marB="33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8679502"/>
                  </a:ext>
                </a:extLst>
              </a:tr>
              <a:tr h="1018078">
                <a:tc>
                  <a:txBody>
                    <a:bodyPr/>
                    <a:lstStyle/>
                    <a:p>
                      <a:pPr marL="229870" marR="0" lvl="0" indent="0" algn="l" defTabSz="914400" rtl="0" eaLnBrk="1" fontAlgn="auto" latinLnBrk="0" hangingPunct="1">
                        <a:lnSpc>
                          <a:spcPct val="100000"/>
                        </a:lnSpc>
                        <a:spcBef>
                          <a:spcPts val="0"/>
                        </a:spcBef>
                        <a:spcAft>
                          <a:spcPts val="0"/>
                        </a:spcAft>
                        <a:buClrTx/>
                        <a:buSzTx/>
                        <a:buFontTx/>
                        <a:buNone/>
                        <a:tabLst/>
                        <a:defRPr/>
                      </a:pPr>
                      <a:r>
                        <a:rPr lang="en-US" sz="2000" b="1" strike="noStrike">
                          <a:solidFill>
                            <a:schemeClr val="tx1"/>
                          </a:solidFill>
                        </a:rPr>
                        <a:t>Develop list of 3-5 top challenges </a:t>
                      </a:r>
                      <a:r>
                        <a:rPr lang="en-US" sz="2000" b="0" strike="noStrike">
                          <a:solidFill>
                            <a:schemeClr val="tx1"/>
                          </a:solidFill>
                        </a:rPr>
                        <a:t>to be shared with EOHLC staff via email </a:t>
                      </a:r>
                      <a:r>
                        <a:rPr lang="en-US" sz="2000" b="0" u="sng" strike="noStrike">
                          <a:solidFill>
                            <a:schemeClr val="tx1"/>
                          </a:solidFill>
                        </a:rPr>
                        <a:t>by 3/25/25</a:t>
                      </a:r>
                    </a:p>
                  </a:txBody>
                  <a:tcPr marT="33920" marB="33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0129741"/>
                  </a:ext>
                </a:extLst>
              </a:tr>
              <a:tr h="1018078">
                <a:tc>
                  <a:txBody>
                    <a:bodyPr/>
                    <a:lstStyle/>
                    <a:p>
                      <a:pPr marL="229870" marR="0" lvl="0" indent="0" algn="l" defTabSz="914400" rtl="0" eaLnBrk="1" fontAlgn="auto" latinLnBrk="0" hangingPunct="1">
                        <a:lnSpc>
                          <a:spcPct val="100000"/>
                        </a:lnSpc>
                        <a:spcBef>
                          <a:spcPts val="0"/>
                        </a:spcBef>
                        <a:spcAft>
                          <a:spcPts val="0"/>
                        </a:spcAft>
                        <a:buClrTx/>
                        <a:buSzTx/>
                        <a:buFontTx/>
                        <a:buNone/>
                        <a:tabLst/>
                        <a:defRPr/>
                      </a:pPr>
                      <a:r>
                        <a:rPr lang="en-US" sz="2000" b="1" strike="noStrike">
                          <a:solidFill>
                            <a:schemeClr val="tx1"/>
                          </a:solidFill>
                        </a:rPr>
                        <a:t>Develop list of 3-5 top potential solutions</a:t>
                      </a:r>
                      <a:r>
                        <a:rPr lang="en-US" sz="2000" b="0" strike="noStrike">
                          <a:solidFill>
                            <a:schemeClr val="tx1"/>
                          </a:solidFill>
                        </a:rPr>
                        <a:t> to be shared with EOHLC staff via email </a:t>
                      </a:r>
                      <a:r>
                        <a:rPr lang="en-US" sz="2000" b="0" u="sng" strike="noStrike">
                          <a:solidFill>
                            <a:schemeClr val="tx1"/>
                          </a:solidFill>
                        </a:rPr>
                        <a:t>by 3/25/25</a:t>
                      </a:r>
                    </a:p>
                  </a:txBody>
                  <a:tcPr marT="33920" marB="33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4604627"/>
                  </a:ext>
                </a:extLst>
              </a:tr>
              <a:tr h="1018078">
                <a:tc>
                  <a:txBody>
                    <a:bodyPr/>
                    <a:lstStyle/>
                    <a:p>
                      <a:pPr marL="229870" lvl="0" indent="0" algn="l">
                        <a:lnSpc>
                          <a:spcPct val="100000"/>
                        </a:lnSpc>
                        <a:spcBef>
                          <a:spcPts val="0"/>
                        </a:spcBef>
                        <a:spcAft>
                          <a:spcPts val="0"/>
                        </a:spcAft>
                        <a:buNone/>
                      </a:pPr>
                      <a:r>
                        <a:rPr lang="en-US" sz="2000" b="1" u="none" strike="noStrike">
                          <a:solidFill>
                            <a:schemeClr val="tx1"/>
                          </a:solidFill>
                        </a:rPr>
                        <a:t>Recommend external expert speaker(s)</a:t>
                      </a:r>
                      <a:r>
                        <a:rPr lang="en-US" sz="2000" b="0" u="none" strike="noStrike">
                          <a:solidFill>
                            <a:schemeClr val="tx1"/>
                          </a:solidFill>
                        </a:rPr>
                        <a:t> for April meeting </a:t>
                      </a:r>
                      <a:r>
                        <a:rPr lang="en-US" sz="2000" b="0" u="sng" strike="noStrike">
                          <a:solidFill>
                            <a:schemeClr val="tx1"/>
                          </a:solidFill>
                        </a:rPr>
                        <a:t>by 3/25/25</a:t>
                      </a:r>
                    </a:p>
                  </a:txBody>
                  <a:tcPr marT="33920" marB="33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5802706"/>
                  </a:ext>
                </a:extLst>
              </a:tr>
              <a:tr h="1018078">
                <a:tc>
                  <a:txBody>
                    <a:bodyPr/>
                    <a:lstStyle/>
                    <a:p>
                      <a:pPr marL="229870" marR="0" lvl="0" indent="0" algn="l" defTabSz="914400" rtl="0" eaLnBrk="1" fontAlgn="auto" latinLnBrk="0" hangingPunct="1">
                        <a:lnSpc>
                          <a:spcPct val="100000"/>
                        </a:lnSpc>
                        <a:spcBef>
                          <a:spcPts val="0"/>
                        </a:spcBef>
                        <a:spcAft>
                          <a:spcPts val="0"/>
                        </a:spcAft>
                        <a:buClrTx/>
                        <a:buSzTx/>
                        <a:buFontTx/>
                        <a:buNone/>
                        <a:tabLst/>
                        <a:defRPr/>
                      </a:pPr>
                      <a:r>
                        <a:rPr lang="en-US" sz="2000" b="1" u="none" strike="noStrike">
                          <a:solidFill>
                            <a:schemeClr val="tx1"/>
                          </a:solidFill>
                        </a:rPr>
                        <a:t>EOHLC to consolidate feedback on challenges and solutions </a:t>
                      </a:r>
                      <a:r>
                        <a:rPr lang="en-US" sz="2000" b="0" u="none" strike="noStrike">
                          <a:solidFill>
                            <a:schemeClr val="tx1"/>
                          </a:solidFill>
                        </a:rPr>
                        <a:t>and share with Commissioners in advance of next meeting</a:t>
                      </a:r>
                      <a:endParaRPr lang="en-US" sz="2000" b="1" u="none" strike="noStrike">
                        <a:solidFill>
                          <a:schemeClr val="tx1"/>
                        </a:solidFill>
                      </a:endParaRPr>
                    </a:p>
                  </a:txBody>
                  <a:tcPr marT="33920" marB="33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0948537"/>
                  </a:ext>
                </a:extLst>
              </a:tr>
            </a:tbl>
          </a:graphicData>
        </a:graphic>
      </p:graphicFrame>
    </p:spTree>
    <p:extLst>
      <p:ext uri="{BB962C8B-B14F-4D97-AF65-F5344CB8AC3E}">
        <p14:creationId xmlns:p14="http://schemas.microsoft.com/office/powerpoint/2010/main" val="3685954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7">
            <a:extLst>
              <a:ext uri="{FF2B5EF4-FFF2-40B4-BE49-F238E27FC236}">
                <a16:creationId xmlns:a16="http://schemas.microsoft.com/office/drawing/2014/main" id="{5028B61B-25D8-5187-F9E2-429ADA71341A}"/>
              </a:ext>
            </a:extLst>
          </p:cNvPr>
          <p:cNvGraphicFramePr>
            <a:graphicFrameLocks noGrp="1"/>
          </p:cNvGraphicFramePr>
          <p:nvPr>
            <p:extLst>
              <p:ext uri="{D42A27DB-BD31-4B8C-83A1-F6EECF244321}">
                <p14:modId xmlns:p14="http://schemas.microsoft.com/office/powerpoint/2010/main" val="2004629469"/>
              </p:ext>
            </p:extLst>
          </p:nvPr>
        </p:nvGraphicFramePr>
        <p:xfrm>
          <a:off x="608010" y="1683062"/>
          <a:ext cx="10975979" cy="4404636"/>
        </p:xfrm>
        <a:graphic>
          <a:graphicData uri="http://schemas.openxmlformats.org/drawingml/2006/table">
            <a:tbl>
              <a:tblPr firstRow="1" bandRow="1">
                <a:tableStyleId>{5C22544A-7EE6-4342-B048-85BDC9FD1C3A}</a:tableStyleId>
              </a:tblPr>
              <a:tblGrid>
                <a:gridCol w="9088085">
                  <a:extLst>
                    <a:ext uri="{9D8B030D-6E8A-4147-A177-3AD203B41FA5}">
                      <a16:colId xmlns:a16="http://schemas.microsoft.com/office/drawing/2014/main" val="3478081800"/>
                    </a:ext>
                  </a:extLst>
                </a:gridCol>
                <a:gridCol w="1887894">
                  <a:extLst>
                    <a:ext uri="{9D8B030D-6E8A-4147-A177-3AD203B41FA5}">
                      <a16:colId xmlns:a16="http://schemas.microsoft.com/office/drawing/2014/main" val="1808871423"/>
                    </a:ext>
                  </a:extLst>
                </a:gridCol>
              </a:tblGrid>
              <a:tr h="1078710">
                <a:tc>
                  <a:txBody>
                    <a:bodyPr/>
                    <a:lstStyle/>
                    <a:p>
                      <a:r>
                        <a:rPr lang="en-US" sz="2000" b="0" strike="noStrike">
                          <a:solidFill>
                            <a:schemeClr val="tx1"/>
                          </a:solidFill>
                        </a:rPr>
                        <a:t>Call to Order &amp; Swearing In</a:t>
                      </a: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tx1">
                              <a:lumMod val="50000"/>
                              <a:lumOff val="50000"/>
                            </a:schemeClr>
                          </a:solidFill>
                          <a:effectLst/>
                          <a:uLnTx/>
                          <a:uFillTx/>
                          <a:latin typeface="Arial"/>
                          <a:ea typeface="+mn-ea"/>
                          <a:cs typeface="+mn-cs"/>
                        </a:rPr>
                        <a:t>N/A</a:t>
                      </a: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8982569"/>
                  </a:ext>
                </a:extLst>
              </a:tr>
              <a:tr h="1078710">
                <a:tc>
                  <a:txBody>
                    <a:bodyPr/>
                    <a:lstStyle/>
                    <a:p>
                      <a:r>
                        <a:rPr lang="en-US" sz="2000" b="0" strike="noStrike">
                          <a:solidFill>
                            <a:schemeClr val="tx1"/>
                          </a:solidFill>
                        </a:rPr>
                        <a:t>Welcome &amp; Introductions</a:t>
                      </a: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a:ea typeface="+mn-ea"/>
                          <a:cs typeface="+mn-cs"/>
                        </a:rPr>
                        <a:t>3 – 5</a:t>
                      </a: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534489"/>
                  </a:ext>
                </a:extLst>
              </a:tr>
              <a:tr h="1123608">
                <a:tc>
                  <a:txBody>
                    <a:bodyPr/>
                    <a:lstStyle/>
                    <a:p>
                      <a:r>
                        <a:rPr lang="en-US" sz="2000" b="0" strike="noStrike">
                          <a:solidFill>
                            <a:schemeClr val="tx1"/>
                          </a:solidFill>
                        </a:rPr>
                        <a:t>Commission Charge &amp; Logistics</a:t>
                      </a: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a:ea typeface="+mn-ea"/>
                          <a:cs typeface="+mn-cs"/>
                        </a:rPr>
                        <a:t>6 – </a:t>
                      </a:r>
                      <a:r>
                        <a:rPr lang="en-US" sz="2000" b="0" i="0" u="none" strike="noStrike" kern="1200" cap="none" spc="0" normalizeH="0" baseline="0" noProof="0">
                          <a:ln>
                            <a:noFill/>
                          </a:ln>
                          <a:solidFill>
                            <a:srgbClr val="000000"/>
                          </a:solidFill>
                          <a:effectLst/>
                          <a:uLnTx/>
                          <a:uFillTx/>
                          <a:latin typeface="Arial"/>
                          <a:ea typeface="+mn-ea"/>
                          <a:cs typeface="+mn-cs"/>
                        </a:rPr>
                        <a:t>9</a:t>
                      </a:r>
                      <a:endParaRPr kumimoji="0" lang="en-US" sz="1800"/>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5504016"/>
                  </a:ext>
                </a:extLst>
              </a:tr>
              <a:tr h="1123608">
                <a:tc>
                  <a:txBody>
                    <a:bodyPr/>
                    <a:lstStyle/>
                    <a:p>
                      <a:r>
                        <a:rPr lang="en-US" sz="2000" b="0" strike="noStrike">
                          <a:solidFill>
                            <a:schemeClr val="tx1"/>
                          </a:solidFill>
                        </a:rPr>
                        <a:t>Next Steps</a:t>
                      </a: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2000" b="0" i="0" u="none" strike="noStrike" kern="1200" cap="none" spc="0" normalizeH="0" baseline="0" noProof="0">
                          <a:ln>
                            <a:noFill/>
                          </a:ln>
                          <a:solidFill>
                            <a:srgbClr val="000000"/>
                          </a:solidFill>
                          <a:effectLst/>
                          <a:uLnTx/>
                          <a:uFillTx/>
                          <a:latin typeface="Arial"/>
                          <a:ea typeface="+mn-ea"/>
                          <a:cs typeface="+mn-cs"/>
                        </a:rPr>
                        <a:t>10 </a:t>
                      </a:r>
                      <a:r>
                        <a:rPr lang="en-US" sz="1800" b="0" i="0" u="none" strike="noStrike" kern="1200" cap="none" spc="0" normalizeH="0" baseline="0" noProof="0">
                          <a:ln>
                            <a:noFill/>
                          </a:ln>
                          <a:solidFill>
                            <a:srgbClr val="000000"/>
                          </a:solidFill>
                          <a:effectLst/>
                          <a:uLnTx/>
                          <a:uFillTx/>
                          <a:latin typeface="Arial"/>
                        </a:rPr>
                        <a:t>–</a:t>
                      </a:r>
                      <a:r>
                        <a:rPr lang="en-US" sz="2000" b="0" i="0" u="none" strike="noStrike" kern="1200" cap="none" spc="0" normalizeH="0" baseline="0" noProof="0">
                          <a:ln>
                            <a:noFill/>
                          </a:ln>
                          <a:solidFill>
                            <a:srgbClr val="000000"/>
                          </a:solidFill>
                          <a:effectLst/>
                          <a:uLnTx/>
                          <a:uFillTx/>
                          <a:latin typeface="Arial"/>
                          <a:ea typeface="+mn-ea"/>
                          <a:cs typeface="+mn-cs"/>
                        </a:rPr>
                        <a:t> 11</a:t>
                      </a:r>
                      <a:endParaRPr kumimoji="0" lang="en-US" sz="1800"/>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9293923"/>
                  </a:ext>
                </a:extLst>
              </a:tr>
            </a:tbl>
          </a:graphicData>
        </a:graphic>
      </p:graphicFrame>
      <p:sp>
        <p:nvSpPr>
          <p:cNvPr id="7" name="Title 1">
            <a:extLst>
              <a:ext uri="{FF2B5EF4-FFF2-40B4-BE49-F238E27FC236}">
                <a16:creationId xmlns:a16="http://schemas.microsoft.com/office/drawing/2014/main" id="{4CA91A0F-8708-3D73-4D59-9DC4E67C33D8}"/>
              </a:ext>
            </a:extLst>
          </p:cNvPr>
          <p:cNvSpPr>
            <a:spLocks noGrp="1"/>
          </p:cNvSpPr>
          <p:nvPr>
            <p:ph type="title"/>
          </p:nvPr>
        </p:nvSpPr>
        <p:spPr>
          <a:xfrm>
            <a:off x="554736" y="172212"/>
            <a:ext cx="10602418" cy="731520"/>
          </a:xfrm>
        </p:spPr>
        <p:txBody>
          <a:bodyPr/>
          <a:lstStyle/>
          <a:p>
            <a:r>
              <a:rPr lang="en-US" sz="2800">
                <a:cs typeface="Arial"/>
              </a:rPr>
              <a:t>Agenda</a:t>
            </a:r>
          </a:p>
        </p:txBody>
      </p:sp>
    </p:spTree>
    <p:extLst>
      <p:ext uri="{BB962C8B-B14F-4D97-AF65-F5344CB8AC3E}">
        <p14:creationId xmlns:p14="http://schemas.microsoft.com/office/powerpoint/2010/main" val="2718007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2202F3-A765-B91A-27D3-4A84739697F9}"/>
              </a:ext>
            </a:extLst>
          </p:cNvPr>
          <p:cNvSpPr>
            <a:spLocks noGrp="1"/>
          </p:cNvSpPr>
          <p:nvPr>
            <p:ph type="title"/>
          </p:nvPr>
        </p:nvSpPr>
        <p:spPr>
          <a:xfrm>
            <a:off x="2893929" y="2867221"/>
            <a:ext cx="8181508" cy="677108"/>
          </a:xfrm>
        </p:spPr>
        <p:txBody>
          <a:bodyPr/>
          <a:lstStyle/>
          <a:p>
            <a:pPr algn="l"/>
            <a:r>
              <a:rPr lang="en-US"/>
              <a:t>Welcome &amp; Introductions</a:t>
            </a:r>
            <a:endParaRPr lang="en-US" sz="2000"/>
          </a:p>
        </p:txBody>
      </p:sp>
      <p:sp>
        <p:nvSpPr>
          <p:cNvPr id="3" name="TextBox 2">
            <a:extLst>
              <a:ext uri="{FF2B5EF4-FFF2-40B4-BE49-F238E27FC236}">
                <a16:creationId xmlns:a16="http://schemas.microsoft.com/office/drawing/2014/main" id="{2C0DF579-765F-C1DF-8351-A80D7C35D6DC}"/>
              </a:ext>
            </a:extLst>
          </p:cNvPr>
          <p:cNvSpPr txBox="1"/>
          <p:nvPr/>
        </p:nvSpPr>
        <p:spPr>
          <a:xfrm>
            <a:off x="3048000" y="3711388"/>
            <a:ext cx="6472518" cy="358588"/>
          </a:xfrm>
          <a:prstGeom prst="rect">
            <a:avLst/>
          </a:prstGeom>
          <a:ln w="6350">
            <a:noFill/>
            <a:miter lim="800000"/>
          </a:ln>
        </p:spPr>
        <p:txBody>
          <a:bodyPr vert="horz" wrap="square" lIns="0" tIns="0" rIns="0" bIns="0" rtlCol="0">
            <a:noAutofit/>
          </a:bodyPr>
          <a:lstStyle/>
          <a:p>
            <a:pPr algn="l">
              <a:spcBef>
                <a:spcPts val="300"/>
              </a:spcBef>
              <a:spcAft>
                <a:spcPts val="300"/>
              </a:spcAft>
              <a:buNone/>
            </a:pPr>
            <a:endParaRPr lang="en-US" sz="1600"/>
          </a:p>
        </p:txBody>
      </p:sp>
    </p:spTree>
    <p:extLst>
      <p:ext uri="{BB962C8B-B14F-4D97-AF65-F5344CB8AC3E}">
        <p14:creationId xmlns:p14="http://schemas.microsoft.com/office/powerpoint/2010/main" val="3936441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11BECED-3396-3C9A-0B2A-C14F6296C7D2}"/>
              </a:ext>
            </a:extLst>
          </p:cNvPr>
          <p:cNvGrpSpPr/>
          <p:nvPr/>
        </p:nvGrpSpPr>
        <p:grpSpPr>
          <a:xfrm>
            <a:off x="685799" y="1598866"/>
            <a:ext cx="10820401" cy="4660419"/>
            <a:chOff x="762000" y="1371418"/>
            <a:chExt cx="10820401" cy="3213306"/>
          </a:xfrm>
        </p:grpSpPr>
        <p:sp>
          <p:nvSpPr>
            <p:cNvPr id="7" name="Flowchart: Alternate Process 6">
              <a:extLst>
                <a:ext uri="{FF2B5EF4-FFF2-40B4-BE49-F238E27FC236}">
                  <a16:creationId xmlns:a16="http://schemas.microsoft.com/office/drawing/2014/main" id="{D095B075-FBBA-DA0F-F867-11D92B7D4637}"/>
                </a:ext>
              </a:extLst>
            </p:cNvPr>
            <p:cNvSpPr/>
            <p:nvPr/>
          </p:nvSpPr>
          <p:spPr>
            <a:xfrm>
              <a:off x="762000" y="1371418"/>
              <a:ext cx="10820401" cy="3213306"/>
            </a:xfrm>
            <a:prstGeom prst="flowChartAlternateProcess">
              <a:avLst/>
            </a:prstGeom>
            <a:solidFill>
              <a:srgbClr val="14558F"/>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a:solidFill>
                  <a:srgbClr val="4F81BD"/>
                </a:solidFill>
              </a:endParaRPr>
            </a:p>
          </p:txBody>
        </p:sp>
        <p:sp>
          <p:nvSpPr>
            <p:cNvPr id="8" name="TextBox 7">
              <a:extLst>
                <a:ext uri="{FF2B5EF4-FFF2-40B4-BE49-F238E27FC236}">
                  <a16:creationId xmlns:a16="http://schemas.microsoft.com/office/drawing/2014/main" id="{DD243D1F-5CE4-00BE-4A34-CF6BDF69393D}"/>
                </a:ext>
              </a:extLst>
            </p:cNvPr>
            <p:cNvSpPr txBox="1"/>
            <p:nvPr/>
          </p:nvSpPr>
          <p:spPr>
            <a:xfrm>
              <a:off x="1649186" y="1632407"/>
              <a:ext cx="8893628" cy="2399321"/>
            </a:xfrm>
            <a:prstGeom prst="rect">
              <a:avLst/>
            </a:prstGeom>
            <a:ln w="6350">
              <a:noFill/>
              <a:miter lim="800000"/>
            </a:ln>
          </p:spPr>
          <p:txBody>
            <a:bodyPr vert="horz" wrap="square" lIns="0" tIns="0" rIns="0" bIns="0" rtlCol="0" anchor="ctr">
              <a:noAutofit/>
            </a:bodyPr>
            <a:lstStyle/>
            <a:p>
              <a:pPr algn="ctr">
                <a:spcBef>
                  <a:spcPts val="300"/>
                </a:spcBef>
                <a:spcAft>
                  <a:spcPts val="300"/>
                </a:spcAft>
              </a:pPr>
              <a:r>
                <a:rPr lang="en-US" sz="2800" b="1">
                  <a:solidFill>
                    <a:schemeClr val="bg1"/>
                  </a:solidFill>
                </a:rPr>
                <a:t>In </a:t>
              </a:r>
              <a:r>
                <a:rPr lang="en-US" sz="2800" b="1" u="sng">
                  <a:solidFill>
                    <a:schemeClr val="bg1"/>
                  </a:solidFill>
                </a:rPr>
                <a:t>two minutes</a:t>
              </a:r>
              <a:r>
                <a:rPr lang="en-US" sz="2800" b="1">
                  <a:solidFill>
                    <a:schemeClr val="bg1"/>
                  </a:solidFill>
                </a:rPr>
                <a:t>, please share…</a:t>
              </a:r>
            </a:p>
            <a:p>
              <a:pPr algn="ctr">
                <a:spcBef>
                  <a:spcPts val="300"/>
                </a:spcBef>
                <a:spcAft>
                  <a:spcPts val="300"/>
                </a:spcAft>
              </a:pPr>
              <a:endParaRPr lang="en-US" sz="2400">
                <a:solidFill>
                  <a:schemeClr val="bg1"/>
                </a:solidFill>
              </a:endParaRPr>
            </a:p>
            <a:p>
              <a:pPr marL="457200" indent="-457200" algn="ctr">
                <a:spcBef>
                  <a:spcPts val="300"/>
                </a:spcBef>
                <a:spcAft>
                  <a:spcPts val="300"/>
                </a:spcAft>
                <a:buAutoNum type="arabicParenR"/>
              </a:pPr>
              <a:r>
                <a:rPr lang="en-US" sz="2400">
                  <a:solidFill>
                    <a:schemeClr val="bg1"/>
                  </a:solidFill>
                </a:rPr>
                <a:t>your name, organization, and role</a:t>
              </a:r>
              <a:endParaRPr lang="en-US" sz="2400">
                <a:solidFill>
                  <a:schemeClr val="bg1"/>
                </a:solidFill>
                <a:cs typeface="Arial"/>
              </a:endParaRPr>
            </a:p>
            <a:p>
              <a:pPr marL="457200" indent="-457200" algn="ctr">
                <a:spcBef>
                  <a:spcPts val="300"/>
                </a:spcBef>
                <a:spcAft>
                  <a:spcPts val="300"/>
                </a:spcAft>
                <a:buAutoNum type="arabicParenR"/>
              </a:pPr>
              <a:endParaRPr lang="en-US" sz="2400">
                <a:solidFill>
                  <a:schemeClr val="bg1"/>
                </a:solidFill>
              </a:endParaRPr>
            </a:p>
            <a:p>
              <a:pPr algn="ctr">
                <a:spcBef>
                  <a:spcPts val="300"/>
                </a:spcBef>
                <a:spcAft>
                  <a:spcPts val="300"/>
                </a:spcAft>
              </a:pPr>
              <a:r>
                <a:rPr lang="en-US" sz="2400" u="sng">
                  <a:solidFill>
                    <a:schemeClr val="bg1"/>
                  </a:solidFill>
                </a:rPr>
                <a:t>and</a:t>
              </a:r>
              <a:endParaRPr lang="en-US" sz="2400" u="sng">
                <a:solidFill>
                  <a:schemeClr val="bg1"/>
                </a:solidFill>
                <a:cs typeface="Arial"/>
              </a:endParaRPr>
            </a:p>
            <a:p>
              <a:pPr algn="ctr">
                <a:spcBef>
                  <a:spcPts val="300"/>
                </a:spcBef>
                <a:spcAft>
                  <a:spcPts val="300"/>
                </a:spcAft>
              </a:pPr>
              <a:endParaRPr lang="en-US" sz="2400" u="sng">
                <a:solidFill>
                  <a:schemeClr val="bg1"/>
                </a:solidFill>
              </a:endParaRPr>
            </a:p>
            <a:p>
              <a:pPr algn="ctr">
                <a:spcBef>
                  <a:spcPts val="300"/>
                </a:spcBef>
                <a:spcAft>
                  <a:spcPts val="300"/>
                </a:spcAft>
              </a:pPr>
              <a:r>
                <a:rPr lang="en-US" sz="2400">
                  <a:solidFill>
                    <a:schemeClr val="bg1"/>
                  </a:solidFill>
                </a:rPr>
                <a:t>2) one objective you hope to accomplish with the Commission</a:t>
              </a:r>
              <a:endParaRPr lang="en-US" sz="2400">
                <a:solidFill>
                  <a:schemeClr val="bg1"/>
                </a:solidFill>
                <a:cs typeface="Arial"/>
              </a:endParaRPr>
            </a:p>
            <a:p>
              <a:pPr algn="ctr">
                <a:spcBef>
                  <a:spcPts val="300"/>
                </a:spcBef>
                <a:spcAft>
                  <a:spcPts val="300"/>
                </a:spcAft>
              </a:pPr>
              <a:endParaRPr lang="en-US" sz="2400">
                <a:solidFill>
                  <a:schemeClr val="bg1"/>
                </a:solidFill>
                <a:cs typeface="Arial"/>
              </a:endParaRPr>
            </a:p>
          </p:txBody>
        </p:sp>
      </p:grpSp>
      <p:sp>
        <p:nvSpPr>
          <p:cNvPr id="9" name="Title 1">
            <a:extLst>
              <a:ext uri="{FF2B5EF4-FFF2-40B4-BE49-F238E27FC236}">
                <a16:creationId xmlns:a16="http://schemas.microsoft.com/office/drawing/2014/main" id="{8345A8C6-036C-B7DA-BE86-A7D223790D3F}"/>
              </a:ext>
            </a:extLst>
          </p:cNvPr>
          <p:cNvSpPr txBox="1">
            <a:spLocks/>
          </p:cNvSpPr>
          <p:nvPr/>
        </p:nvSpPr>
        <p:spPr>
          <a:xfrm>
            <a:off x="554736" y="172212"/>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r>
              <a:rPr lang="en-US" sz="2800"/>
              <a:t>Member Introductions</a:t>
            </a:r>
            <a:endParaRPr lang="en-US" sz="2800">
              <a:cs typeface="Arial"/>
            </a:endParaRPr>
          </a:p>
        </p:txBody>
      </p:sp>
    </p:spTree>
    <p:extLst>
      <p:ext uri="{BB962C8B-B14F-4D97-AF65-F5344CB8AC3E}">
        <p14:creationId xmlns:p14="http://schemas.microsoft.com/office/powerpoint/2010/main" val="3009510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FB35A1F2-44F7-BBEB-065B-910D18A6EC0C}"/>
              </a:ext>
            </a:extLst>
          </p:cNvPr>
          <p:cNvGraphicFramePr>
            <a:graphicFrameLocks noGrp="1"/>
          </p:cNvGraphicFramePr>
          <p:nvPr>
            <p:extLst>
              <p:ext uri="{D42A27DB-BD31-4B8C-83A1-F6EECF244321}">
                <p14:modId xmlns:p14="http://schemas.microsoft.com/office/powerpoint/2010/main" val="1318665437"/>
              </p:ext>
            </p:extLst>
          </p:nvPr>
        </p:nvGraphicFramePr>
        <p:xfrm>
          <a:off x="554736" y="1367245"/>
          <a:ext cx="11049434" cy="4815840"/>
        </p:xfrm>
        <a:graphic>
          <a:graphicData uri="http://schemas.openxmlformats.org/drawingml/2006/table">
            <a:tbl>
              <a:tblPr firstRow="1" bandRow="1">
                <a:tableStyleId>{5C22544A-7EE6-4342-B048-85BDC9FD1C3A}</a:tableStyleId>
              </a:tblPr>
              <a:tblGrid>
                <a:gridCol w="1687721">
                  <a:extLst>
                    <a:ext uri="{9D8B030D-6E8A-4147-A177-3AD203B41FA5}">
                      <a16:colId xmlns:a16="http://schemas.microsoft.com/office/drawing/2014/main" val="1485057890"/>
                    </a:ext>
                  </a:extLst>
                </a:gridCol>
                <a:gridCol w="5105400">
                  <a:extLst>
                    <a:ext uri="{9D8B030D-6E8A-4147-A177-3AD203B41FA5}">
                      <a16:colId xmlns:a16="http://schemas.microsoft.com/office/drawing/2014/main" val="3104205715"/>
                    </a:ext>
                  </a:extLst>
                </a:gridCol>
                <a:gridCol w="4256313">
                  <a:extLst>
                    <a:ext uri="{9D8B030D-6E8A-4147-A177-3AD203B41FA5}">
                      <a16:colId xmlns:a16="http://schemas.microsoft.com/office/drawing/2014/main" val="211530620"/>
                    </a:ext>
                  </a:extLst>
                </a:gridCol>
              </a:tblGrid>
              <a:tr h="401320">
                <a:tc>
                  <a:txBody>
                    <a:bodyPr/>
                    <a:lstStyle/>
                    <a:p>
                      <a:r>
                        <a:rPr lang="en-US">
                          <a:latin typeface="Aptos"/>
                        </a:rPr>
                        <a:t>Member</a:t>
                      </a:r>
                    </a:p>
                  </a:txBody>
                  <a:tcPr/>
                </a:tc>
                <a:tc>
                  <a:txBody>
                    <a:bodyPr/>
                    <a:lstStyle/>
                    <a:p>
                      <a:r>
                        <a:rPr lang="en-US">
                          <a:latin typeface="Aptos"/>
                        </a:rPr>
                        <a:t>Member Organization</a:t>
                      </a:r>
                    </a:p>
                  </a:txBody>
                  <a:tcPr/>
                </a:tc>
                <a:tc>
                  <a:txBody>
                    <a:bodyPr/>
                    <a:lstStyle/>
                    <a:p>
                      <a:r>
                        <a:rPr lang="en-US">
                          <a:latin typeface="Aptos"/>
                        </a:rPr>
                        <a:t>Title</a:t>
                      </a:r>
                    </a:p>
                  </a:txBody>
                  <a:tcPr/>
                </a:tc>
                <a:extLst>
                  <a:ext uri="{0D108BD9-81ED-4DB2-BD59-A6C34878D82A}">
                    <a16:rowId xmlns:a16="http://schemas.microsoft.com/office/drawing/2014/main" val="4104354421"/>
                  </a:ext>
                </a:extLst>
              </a:tr>
              <a:tr h="401320">
                <a:tc>
                  <a:txBody>
                    <a:bodyPr/>
                    <a:lstStyle/>
                    <a:p>
                      <a:pPr algn="l"/>
                      <a:r>
                        <a:rPr lang="en-US" sz="1400" b="1">
                          <a:latin typeface="Aptos"/>
                        </a:rPr>
                        <a:t>Ed Augustus</a:t>
                      </a:r>
                    </a:p>
                  </a:txBody>
                  <a:tcPr anchor="ctr"/>
                </a:tc>
                <a:tc>
                  <a:txBody>
                    <a:bodyPr/>
                    <a:lstStyle/>
                    <a:p>
                      <a:pPr algn="l"/>
                      <a:r>
                        <a:rPr lang="en-US" sz="1400">
                          <a:latin typeface="Aptos"/>
                        </a:rPr>
                        <a:t>Executive Office of Housing and Livable Communities (EOHLC)</a:t>
                      </a:r>
                    </a:p>
                  </a:txBody>
                  <a:tcPr anchor="ctr"/>
                </a:tc>
                <a:tc>
                  <a:txBody>
                    <a:bodyPr/>
                    <a:lstStyle/>
                    <a:p>
                      <a:pPr algn="l"/>
                      <a:r>
                        <a:rPr lang="en-US" sz="1400">
                          <a:latin typeface="Aptos"/>
                        </a:rPr>
                        <a:t>Secretary</a:t>
                      </a:r>
                    </a:p>
                  </a:txBody>
                  <a:tcPr anchor="ctr"/>
                </a:tc>
                <a:extLst>
                  <a:ext uri="{0D108BD9-81ED-4DB2-BD59-A6C34878D82A}">
                    <a16:rowId xmlns:a16="http://schemas.microsoft.com/office/drawing/2014/main" val="1249156916"/>
                  </a:ext>
                </a:extLst>
              </a:tr>
              <a:tr h="401320">
                <a:tc>
                  <a:txBody>
                    <a:bodyPr/>
                    <a:lstStyle/>
                    <a:p>
                      <a:pPr algn="l"/>
                      <a:r>
                        <a:rPr lang="en-US" sz="1400" b="1">
                          <a:latin typeface="Aptos"/>
                        </a:rPr>
                        <a:t>William Joyce</a:t>
                      </a:r>
                    </a:p>
                  </a:txBody>
                  <a:tcPr anchor="ctr"/>
                </a:tc>
                <a:tc>
                  <a:txBody>
                    <a:bodyPr/>
                    <a:lstStyle/>
                    <a:p>
                      <a:pPr algn="l"/>
                      <a:r>
                        <a:rPr lang="en-US" sz="1400">
                          <a:latin typeface="Aptos"/>
                        </a:rPr>
                        <a:t>Architectural Access Board (AAB)</a:t>
                      </a:r>
                    </a:p>
                  </a:txBody>
                  <a:tcPr anchor="ctr"/>
                </a:tc>
                <a:tc>
                  <a:txBody>
                    <a:bodyPr/>
                    <a:lstStyle/>
                    <a:p>
                      <a:pPr algn="l"/>
                      <a:r>
                        <a:rPr lang="en-US" sz="1400">
                          <a:latin typeface="Aptos"/>
                        </a:rPr>
                        <a:t>Executive Director</a:t>
                      </a:r>
                    </a:p>
                  </a:txBody>
                  <a:tcPr anchor="ctr"/>
                </a:tc>
                <a:extLst>
                  <a:ext uri="{0D108BD9-81ED-4DB2-BD59-A6C34878D82A}">
                    <a16:rowId xmlns:a16="http://schemas.microsoft.com/office/drawing/2014/main" val="1016879534"/>
                  </a:ext>
                </a:extLst>
              </a:tr>
              <a:tr h="401320">
                <a:tc>
                  <a:txBody>
                    <a:bodyPr/>
                    <a:lstStyle/>
                    <a:p>
                      <a:pPr algn="l"/>
                      <a:r>
                        <a:rPr lang="en-US" sz="1400" b="1">
                          <a:latin typeface="Aptos"/>
                        </a:rPr>
                        <a:t>Jeff Dougan</a:t>
                      </a:r>
                    </a:p>
                  </a:txBody>
                  <a:tcPr anchor="ctr"/>
                </a:tc>
                <a:tc>
                  <a:txBody>
                    <a:bodyPr/>
                    <a:lstStyle/>
                    <a:p>
                      <a:pPr algn="l"/>
                      <a:r>
                        <a:rPr lang="en-US" sz="1400">
                          <a:latin typeface="Aptos"/>
                        </a:rPr>
                        <a:t>Massachusetts Office of Disability (MOD)</a:t>
                      </a:r>
                    </a:p>
                  </a:txBody>
                  <a:tcPr anchor="ctr"/>
                </a:tc>
                <a:tc>
                  <a:txBody>
                    <a:bodyPr/>
                    <a:lstStyle/>
                    <a:p>
                      <a:pPr algn="l"/>
                      <a:r>
                        <a:rPr lang="en-US" sz="1400">
                          <a:latin typeface="Aptos"/>
                        </a:rPr>
                        <a:t>Assistant Director for Community Services</a:t>
                      </a:r>
                    </a:p>
                  </a:txBody>
                  <a:tcPr anchor="ctr"/>
                </a:tc>
                <a:extLst>
                  <a:ext uri="{0D108BD9-81ED-4DB2-BD59-A6C34878D82A}">
                    <a16:rowId xmlns:a16="http://schemas.microsoft.com/office/drawing/2014/main" val="4256102880"/>
                  </a:ext>
                </a:extLst>
              </a:tr>
              <a:tr h="401320">
                <a:tc>
                  <a:txBody>
                    <a:bodyPr/>
                    <a:lstStyle/>
                    <a:p>
                      <a:pPr algn="l"/>
                      <a:r>
                        <a:rPr lang="en-US" sz="1400" b="1">
                          <a:latin typeface="Aptos"/>
                        </a:rPr>
                        <a:t>Michael Muehe</a:t>
                      </a:r>
                    </a:p>
                  </a:txBody>
                  <a:tcPr anchor="ctr"/>
                </a:tc>
                <a:tc>
                  <a:txBody>
                    <a:bodyPr/>
                    <a:lstStyle/>
                    <a:p>
                      <a:pPr algn="l"/>
                      <a:r>
                        <a:rPr lang="en-US" sz="1400">
                          <a:latin typeface="Aptos"/>
                        </a:rPr>
                        <a:t>Massachusetts Statewide Independent Living Council (SILC)</a:t>
                      </a:r>
                    </a:p>
                  </a:txBody>
                  <a:tcPr anchor="ctr"/>
                </a:tc>
                <a:tc>
                  <a:txBody>
                    <a:bodyPr/>
                    <a:lstStyle/>
                    <a:p>
                      <a:pPr algn="l"/>
                      <a:r>
                        <a:rPr lang="en-US" sz="1400">
                          <a:latin typeface="Aptos"/>
                        </a:rPr>
                        <a:t>Member, Boston Center for Independent Living</a:t>
                      </a:r>
                    </a:p>
                  </a:txBody>
                  <a:tcPr anchor="ctr"/>
                </a:tc>
                <a:extLst>
                  <a:ext uri="{0D108BD9-81ED-4DB2-BD59-A6C34878D82A}">
                    <a16:rowId xmlns:a16="http://schemas.microsoft.com/office/drawing/2014/main" val="217150373"/>
                  </a:ext>
                </a:extLst>
              </a:tr>
              <a:tr h="401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Aptos"/>
                        </a:rPr>
                        <a:t>Valerie Fletcher</a:t>
                      </a:r>
                    </a:p>
                  </a:txBody>
                  <a:tcPr anchor="ctr"/>
                </a:tc>
                <a:tc>
                  <a:txBody>
                    <a:bodyPr/>
                    <a:lstStyle/>
                    <a:p>
                      <a:pPr algn="l"/>
                      <a:r>
                        <a:rPr lang="en-US" sz="1400">
                          <a:latin typeface="Aptos"/>
                        </a:rPr>
                        <a:t>Institute for Human Centered Design (IHCD)</a:t>
                      </a:r>
                    </a:p>
                  </a:txBody>
                  <a:tcPr anchor="ctr"/>
                </a:tc>
                <a:tc>
                  <a:txBody>
                    <a:bodyPr/>
                    <a:lstStyle/>
                    <a:p>
                      <a:pPr algn="l"/>
                      <a:r>
                        <a:rPr lang="en-US" sz="1400">
                          <a:latin typeface="Aptos"/>
                        </a:rPr>
                        <a:t>Executive Director</a:t>
                      </a:r>
                    </a:p>
                  </a:txBody>
                  <a:tcPr anchor="ctr"/>
                </a:tc>
                <a:extLst>
                  <a:ext uri="{0D108BD9-81ED-4DB2-BD59-A6C34878D82A}">
                    <a16:rowId xmlns:a16="http://schemas.microsoft.com/office/drawing/2014/main" val="559929983"/>
                  </a:ext>
                </a:extLst>
              </a:tr>
              <a:tr h="401320">
                <a:tc>
                  <a:txBody>
                    <a:bodyPr/>
                    <a:lstStyle/>
                    <a:p>
                      <a:pPr algn="l"/>
                      <a:r>
                        <a:rPr lang="en-US" sz="1400" b="1">
                          <a:latin typeface="Aptos"/>
                        </a:rPr>
                        <a:t>David Gillespie</a:t>
                      </a:r>
                    </a:p>
                  </a:txBody>
                  <a:tcPr anchor="ctr"/>
                </a:tc>
                <a:tc>
                  <a:txBody>
                    <a:bodyPr/>
                    <a:lstStyle/>
                    <a:p>
                      <a:pPr algn="l"/>
                      <a:r>
                        <a:rPr lang="en-US" sz="1400">
                          <a:latin typeface="Aptos"/>
                        </a:rPr>
                        <a:t>NAIOP Massachusetts</a:t>
                      </a:r>
                    </a:p>
                  </a:txBody>
                  <a:tcPr anchor="ctr"/>
                </a:tc>
                <a:tc>
                  <a:txBody>
                    <a:bodyPr/>
                    <a:lstStyle/>
                    <a:p>
                      <a:pPr algn="l"/>
                      <a:r>
                        <a:rPr lang="en-US" sz="1400">
                          <a:latin typeface="Aptos"/>
                        </a:rPr>
                        <a:t>Senior VP, Development (MA); Avalon Communities</a:t>
                      </a:r>
                    </a:p>
                  </a:txBody>
                  <a:tcPr anchor="ctr"/>
                </a:tc>
                <a:extLst>
                  <a:ext uri="{0D108BD9-81ED-4DB2-BD59-A6C34878D82A}">
                    <a16:rowId xmlns:a16="http://schemas.microsoft.com/office/drawing/2014/main" val="1828230737"/>
                  </a:ext>
                </a:extLst>
              </a:tr>
              <a:tr h="401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Aptos"/>
                        </a:rPr>
                        <a:t>Matthew Steele</a:t>
                      </a:r>
                    </a:p>
                  </a:txBody>
                  <a:tcPr anchor="ctr"/>
                </a:tc>
                <a:tc>
                  <a:txBody>
                    <a:bodyPr/>
                    <a:lstStyle/>
                    <a:p>
                      <a:pPr algn="l"/>
                      <a:r>
                        <a:rPr lang="en-US" sz="1400">
                          <a:latin typeface="Aptos"/>
                        </a:rPr>
                        <a:t>Disability Law Center (DLC)</a:t>
                      </a:r>
                    </a:p>
                  </a:txBody>
                  <a:tcPr anchor="ctr"/>
                </a:tc>
                <a:tc>
                  <a:txBody>
                    <a:bodyPr/>
                    <a:lstStyle/>
                    <a:p>
                      <a:pPr algn="l"/>
                      <a:r>
                        <a:rPr lang="en-US" sz="1400">
                          <a:latin typeface="Aptos"/>
                        </a:rPr>
                        <a:t>Staff Attorney</a:t>
                      </a:r>
                    </a:p>
                  </a:txBody>
                  <a:tcPr anchor="ctr"/>
                </a:tc>
                <a:extLst>
                  <a:ext uri="{0D108BD9-81ED-4DB2-BD59-A6C34878D82A}">
                    <a16:rowId xmlns:a16="http://schemas.microsoft.com/office/drawing/2014/main" val="2204255908"/>
                  </a:ext>
                </a:extLst>
              </a:tr>
              <a:tr h="401320">
                <a:tc>
                  <a:txBody>
                    <a:bodyPr/>
                    <a:lstStyle/>
                    <a:p>
                      <a:pPr algn="l"/>
                      <a:r>
                        <a:rPr lang="en-US" sz="1400" b="1">
                          <a:latin typeface="Aptos"/>
                        </a:rPr>
                        <a:t>Catherine Boyle</a:t>
                      </a:r>
                    </a:p>
                  </a:txBody>
                  <a:tcPr anchor="ctr"/>
                </a:tc>
                <a:tc>
                  <a:txBody>
                    <a:bodyPr/>
                    <a:lstStyle/>
                    <a:p>
                      <a:pPr algn="l"/>
                      <a:r>
                        <a:rPr lang="en-US" sz="1400">
                          <a:latin typeface="Aptos"/>
                        </a:rPr>
                        <a:t>The Arc of Massachusetts</a:t>
                      </a:r>
                    </a:p>
                  </a:txBody>
                  <a:tcPr anchor="ctr"/>
                </a:tc>
                <a:tc>
                  <a:txBody>
                    <a:bodyPr/>
                    <a:lstStyle/>
                    <a:p>
                      <a:pPr algn="l"/>
                      <a:r>
                        <a:rPr lang="en-US" sz="1400">
                          <a:latin typeface="Aptos"/>
                        </a:rPr>
                        <a:t>President, Autism Housing Pathways</a:t>
                      </a:r>
                    </a:p>
                  </a:txBody>
                  <a:tcPr anchor="ctr"/>
                </a:tc>
                <a:extLst>
                  <a:ext uri="{0D108BD9-81ED-4DB2-BD59-A6C34878D82A}">
                    <a16:rowId xmlns:a16="http://schemas.microsoft.com/office/drawing/2014/main" val="2774216238"/>
                  </a:ext>
                </a:extLst>
              </a:tr>
              <a:tr h="401320">
                <a:tc>
                  <a:txBody>
                    <a:bodyPr/>
                    <a:lstStyle/>
                    <a:p>
                      <a:pPr algn="l"/>
                      <a:r>
                        <a:rPr lang="en-US" sz="1400" b="1">
                          <a:latin typeface="Aptos"/>
                        </a:rPr>
                        <a:t>Danna Mauch</a:t>
                      </a:r>
                    </a:p>
                  </a:txBody>
                  <a:tcPr anchor="ctr"/>
                </a:tc>
                <a:tc>
                  <a:txBody>
                    <a:bodyPr/>
                    <a:lstStyle/>
                    <a:p>
                      <a:pPr algn="l"/>
                      <a:r>
                        <a:rPr lang="en-US" sz="1400">
                          <a:latin typeface="Aptos"/>
                        </a:rPr>
                        <a:t>Massachusetts Association for Mental Health (MAMH)</a:t>
                      </a:r>
                    </a:p>
                  </a:txBody>
                  <a:tcPr anchor="ctr"/>
                </a:tc>
                <a:tc>
                  <a:txBody>
                    <a:bodyPr/>
                    <a:lstStyle/>
                    <a:p>
                      <a:pPr algn="l"/>
                      <a:r>
                        <a:rPr lang="en-US" sz="1400">
                          <a:latin typeface="Aptos"/>
                        </a:rPr>
                        <a:t>President &amp; CEO</a:t>
                      </a:r>
                    </a:p>
                  </a:txBody>
                  <a:tcPr anchor="ctr"/>
                </a:tc>
                <a:extLst>
                  <a:ext uri="{0D108BD9-81ED-4DB2-BD59-A6C34878D82A}">
                    <a16:rowId xmlns:a16="http://schemas.microsoft.com/office/drawing/2014/main" val="1680139031"/>
                  </a:ext>
                </a:extLst>
              </a:tr>
              <a:tr h="401320">
                <a:tc>
                  <a:txBody>
                    <a:bodyPr/>
                    <a:lstStyle/>
                    <a:p>
                      <a:pPr algn="l"/>
                      <a:r>
                        <a:rPr lang="en-US" sz="1400" b="1">
                          <a:latin typeface="Aptos"/>
                        </a:rPr>
                        <a:t>Richard Haggerty</a:t>
                      </a:r>
                    </a:p>
                  </a:txBody>
                  <a:tcPr anchor="ctr"/>
                </a:tc>
                <a:tc>
                  <a:txBody>
                    <a:bodyPr/>
                    <a:lstStyle/>
                    <a:p>
                      <a:pPr algn="l"/>
                      <a:r>
                        <a:rPr lang="en-US" sz="1400">
                          <a:latin typeface="Aptos"/>
                        </a:rPr>
                        <a:t>Joint Committee on Housing, House</a:t>
                      </a:r>
                    </a:p>
                  </a:txBody>
                  <a:tcPr anchor="ctr"/>
                </a:tc>
                <a:tc>
                  <a:txBody>
                    <a:bodyPr/>
                    <a:lstStyle/>
                    <a:p>
                      <a:pPr algn="l"/>
                      <a:r>
                        <a:rPr lang="en-US" sz="1400">
                          <a:latin typeface="Aptos"/>
                        </a:rPr>
                        <a:t>Chair</a:t>
                      </a:r>
                    </a:p>
                  </a:txBody>
                  <a:tcPr anchor="ctr"/>
                </a:tc>
                <a:extLst>
                  <a:ext uri="{0D108BD9-81ED-4DB2-BD59-A6C34878D82A}">
                    <a16:rowId xmlns:a16="http://schemas.microsoft.com/office/drawing/2014/main" val="921283843"/>
                  </a:ext>
                </a:extLst>
              </a:tr>
              <a:tr h="401320">
                <a:tc>
                  <a:txBody>
                    <a:bodyPr/>
                    <a:lstStyle/>
                    <a:p>
                      <a:pPr algn="l"/>
                      <a:r>
                        <a:rPr lang="en-US" sz="1400" b="1">
                          <a:latin typeface="Aptos"/>
                        </a:rPr>
                        <a:t>Julian Cyr</a:t>
                      </a:r>
                    </a:p>
                  </a:txBody>
                  <a:tcPr anchor="ctr"/>
                </a:tc>
                <a:tc>
                  <a:txBody>
                    <a:bodyPr/>
                    <a:lstStyle/>
                    <a:p>
                      <a:pPr algn="l"/>
                      <a:r>
                        <a:rPr lang="en-US" sz="1400">
                          <a:latin typeface="Aptos"/>
                        </a:rPr>
                        <a:t>Joint Committee on Housing, Senate</a:t>
                      </a:r>
                    </a:p>
                  </a:txBody>
                  <a:tcPr anchor="ctr"/>
                </a:tc>
                <a:tc>
                  <a:txBody>
                    <a:bodyPr/>
                    <a:lstStyle/>
                    <a:p>
                      <a:pPr algn="l"/>
                      <a:r>
                        <a:rPr lang="en-US" sz="1400">
                          <a:latin typeface="Aptos"/>
                        </a:rPr>
                        <a:t>Chair</a:t>
                      </a:r>
                    </a:p>
                  </a:txBody>
                  <a:tcPr anchor="ctr"/>
                </a:tc>
                <a:extLst>
                  <a:ext uri="{0D108BD9-81ED-4DB2-BD59-A6C34878D82A}">
                    <a16:rowId xmlns:a16="http://schemas.microsoft.com/office/drawing/2014/main" val="2005436285"/>
                  </a:ext>
                </a:extLst>
              </a:tr>
            </a:tbl>
          </a:graphicData>
        </a:graphic>
      </p:graphicFrame>
      <p:sp>
        <p:nvSpPr>
          <p:cNvPr id="5" name="Title 1">
            <a:extLst>
              <a:ext uri="{FF2B5EF4-FFF2-40B4-BE49-F238E27FC236}">
                <a16:creationId xmlns:a16="http://schemas.microsoft.com/office/drawing/2014/main" id="{05CB46A0-E18E-854B-113B-7068112E1639}"/>
              </a:ext>
            </a:extLst>
          </p:cNvPr>
          <p:cNvSpPr txBox="1">
            <a:spLocks/>
          </p:cNvSpPr>
          <p:nvPr/>
        </p:nvSpPr>
        <p:spPr>
          <a:xfrm>
            <a:off x="554736" y="172212"/>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r>
              <a:rPr lang="en-US" sz="2800">
                <a:cs typeface="Arial"/>
              </a:rPr>
              <a:t>Membership</a:t>
            </a:r>
          </a:p>
        </p:txBody>
      </p:sp>
    </p:spTree>
    <p:extLst>
      <p:ext uri="{BB962C8B-B14F-4D97-AF65-F5344CB8AC3E}">
        <p14:creationId xmlns:p14="http://schemas.microsoft.com/office/powerpoint/2010/main" val="1384839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0AAAB-3A19-B21E-95E6-BE38F10205C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BBD350E-CB27-75C7-3265-2531F4183438}"/>
              </a:ext>
            </a:extLst>
          </p:cNvPr>
          <p:cNvSpPr>
            <a:spLocks noGrp="1"/>
          </p:cNvSpPr>
          <p:nvPr>
            <p:ph type="title"/>
          </p:nvPr>
        </p:nvSpPr>
        <p:spPr>
          <a:xfrm>
            <a:off x="2893929" y="2536465"/>
            <a:ext cx="8181508" cy="1354217"/>
          </a:xfrm>
        </p:spPr>
        <p:txBody>
          <a:bodyPr/>
          <a:lstStyle/>
          <a:p>
            <a:pPr algn="l"/>
            <a:r>
              <a:rPr lang="en-US"/>
              <a:t>Commission Charge &amp; Logistics</a:t>
            </a:r>
            <a:endParaRPr lang="en-US" sz="2000"/>
          </a:p>
        </p:txBody>
      </p:sp>
    </p:spTree>
    <p:extLst>
      <p:ext uri="{BB962C8B-B14F-4D97-AF65-F5344CB8AC3E}">
        <p14:creationId xmlns:p14="http://schemas.microsoft.com/office/powerpoint/2010/main" val="4121987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06B131-7A83-EED7-BA1D-73B79845CC1F}"/>
              </a:ext>
            </a:extLst>
          </p:cNvPr>
          <p:cNvSpPr txBox="1">
            <a:spLocks noGrp="1" noRot="1" noMove="1" noResize="1" noEditPoints="1" noAdjustHandles="1" noChangeArrowheads="1" noChangeShapeType="1"/>
          </p:cNvSpPr>
          <p:nvPr/>
        </p:nvSpPr>
        <p:spPr>
          <a:xfrm>
            <a:off x="794791" y="1255585"/>
            <a:ext cx="10602418" cy="4209550"/>
          </a:xfrm>
          <a:prstGeom prst="rect">
            <a:avLst/>
          </a:prstGeom>
          <a:ln w="6350">
            <a:noFill/>
            <a:miter lim="800000"/>
          </a:ln>
        </p:spPr>
        <p:txBody>
          <a:bodyPr vert="horz" wrap="square" lIns="0" tIns="0" rIns="0" bIns="0" rtlCol="0" anchor="t">
            <a:noAutofit/>
          </a:bodyPr>
          <a:lstStyle/>
          <a:p>
            <a:pPr algn="l">
              <a:spcBef>
                <a:spcPts val="300"/>
              </a:spcBef>
              <a:spcAft>
                <a:spcPts val="300"/>
              </a:spcAft>
              <a:buNone/>
            </a:pPr>
            <a:endParaRPr lang="en-US" sz="1400"/>
          </a:p>
        </p:txBody>
      </p:sp>
      <p:sp>
        <p:nvSpPr>
          <p:cNvPr id="3" name="TextBox 2">
            <a:extLst>
              <a:ext uri="{FF2B5EF4-FFF2-40B4-BE49-F238E27FC236}">
                <a16:creationId xmlns:a16="http://schemas.microsoft.com/office/drawing/2014/main" id="{BE785B7D-4352-B67A-FCCE-1B4E09730934}"/>
              </a:ext>
            </a:extLst>
          </p:cNvPr>
          <p:cNvSpPr txBox="1"/>
          <p:nvPr/>
        </p:nvSpPr>
        <p:spPr>
          <a:xfrm>
            <a:off x="667269" y="1908728"/>
            <a:ext cx="10857462" cy="4949272"/>
          </a:xfrm>
          <a:prstGeom prst="rect">
            <a:avLst/>
          </a:prstGeom>
          <a:ln w="6350">
            <a:noFill/>
            <a:miter lim="800000"/>
          </a:ln>
        </p:spPr>
        <p:txBody>
          <a:bodyPr vert="horz" wrap="square" lIns="0" tIns="0" rIns="0" bIns="0" rtlCol="0" anchor="t">
            <a:noAutofit/>
          </a:bodyPr>
          <a:lstStyle/>
          <a:p>
            <a:pPr marL="285750" indent="-285750" algn="just">
              <a:spcBef>
                <a:spcPts val="300"/>
              </a:spcBef>
              <a:spcAft>
                <a:spcPts val="300"/>
              </a:spcAft>
              <a:buFont typeface="Arial" panose="020B0604020202020204" pitchFamily="34" charset="0"/>
              <a:buChar char="•"/>
            </a:pPr>
            <a:r>
              <a:rPr lang="en-US" sz="1600" b="1">
                <a:solidFill>
                  <a:srgbClr val="14558F"/>
                </a:solidFill>
                <a:latin typeface="Aptos"/>
              </a:rPr>
              <a:t>Examine accessibility features in residential housing that benefit persons with disabilities and seniors,</a:t>
            </a:r>
            <a:r>
              <a:rPr lang="en-US" sz="1600">
                <a:solidFill>
                  <a:srgbClr val="14558F"/>
                </a:solidFill>
                <a:latin typeface="Aptos"/>
              </a:rPr>
              <a:t> including but not limited to features for individuals with physical, sensory, intellectual, mental health, and neurodivergent disabilities.</a:t>
            </a:r>
            <a:endParaRPr lang="en-US" sz="1600">
              <a:solidFill>
                <a:srgbClr val="14558F"/>
              </a:solidFill>
              <a:latin typeface="Aptos"/>
              <a:cs typeface="Arial"/>
            </a:endParaRPr>
          </a:p>
          <a:p>
            <a:pPr marL="285750" indent="-285750" algn="just">
              <a:spcBef>
                <a:spcPts val="300"/>
              </a:spcBef>
              <a:spcAft>
                <a:spcPts val="300"/>
              </a:spcAft>
              <a:buFont typeface="Arial" panose="020B0604020202020204" pitchFamily="34" charset="0"/>
              <a:buChar char="•"/>
            </a:pPr>
            <a:r>
              <a:rPr lang="en-US" sz="1600" b="1">
                <a:solidFill>
                  <a:srgbClr val="14558F"/>
                </a:solidFill>
                <a:latin typeface="Aptos"/>
              </a:rPr>
              <a:t>Review the definition of accessibility </a:t>
            </a:r>
            <a:r>
              <a:rPr lang="en-US" sz="1600">
                <a:solidFill>
                  <a:srgbClr val="14558F"/>
                </a:solidFill>
                <a:latin typeface="Aptos"/>
              </a:rPr>
              <a:t>in housing for persons with disabilities and seniors.</a:t>
            </a:r>
            <a:endParaRPr lang="en-US" sz="1600">
              <a:solidFill>
                <a:srgbClr val="14558F"/>
              </a:solidFill>
              <a:latin typeface="Aptos"/>
              <a:cs typeface="Arial"/>
            </a:endParaRPr>
          </a:p>
          <a:p>
            <a:pPr marL="285750" indent="-285750" algn="just">
              <a:spcBef>
                <a:spcPts val="300"/>
              </a:spcBef>
              <a:spcAft>
                <a:spcPts val="300"/>
              </a:spcAft>
              <a:buFont typeface="Arial" panose="020B0604020202020204" pitchFamily="34" charset="0"/>
              <a:buChar char="•"/>
            </a:pPr>
            <a:r>
              <a:rPr lang="en-US" sz="1600" b="1">
                <a:solidFill>
                  <a:srgbClr val="14558F"/>
                </a:solidFill>
                <a:latin typeface="Aptos"/>
              </a:rPr>
              <a:t>Review and consider the potential financial barriers, impacts on programs, and the impact of climate change </a:t>
            </a:r>
            <a:r>
              <a:rPr lang="en-US" sz="1600">
                <a:solidFill>
                  <a:srgbClr val="14558F"/>
                </a:solidFill>
                <a:latin typeface="Aptos"/>
              </a:rPr>
              <a:t>on housing for persons with disabilities and seniors.</a:t>
            </a:r>
            <a:endParaRPr lang="en-US" sz="1600">
              <a:solidFill>
                <a:srgbClr val="14558F"/>
              </a:solidFill>
              <a:latin typeface="Aptos"/>
              <a:cs typeface="Arial"/>
            </a:endParaRPr>
          </a:p>
          <a:p>
            <a:pPr marL="285750" indent="-285750" algn="just">
              <a:spcBef>
                <a:spcPts val="300"/>
              </a:spcBef>
              <a:spcAft>
                <a:spcPts val="300"/>
              </a:spcAft>
              <a:buFont typeface="Arial" panose="020B0604020202020204" pitchFamily="34" charset="0"/>
              <a:buChar char="•"/>
            </a:pPr>
            <a:r>
              <a:rPr lang="en-US" sz="1600" b="1">
                <a:solidFill>
                  <a:srgbClr val="14558F"/>
                </a:solidFill>
                <a:latin typeface="Aptos"/>
              </a:rPr>
              <a:t>Make recommendations, particularly related to the Massachusetts State Building Code (</a:t>
            </a:r>
            <a:r>
              <a:rPr lang="en-US" sz="1600" b="1">
                <a:solidFill>
                  <a:srgbClr val="14558F"/>
                </a:solidFill>
                <a:latin typeface="Aptos"/>
                <a:hlinkClick r:id="rId4"/>
              </a:rPr>
              <a:t>780 CMR</a:t>
            </a:r>
            <a:r>
              <a:rPr lang="en-US" sz="1600" b="1">
                <a:solidFill>
                  <a:srgbClr val="14558F"/>
                </a:solidFill>
                <a:latin typeface="Aptos"/>
              </a:rPr>
              <a:t>)</a:t>
            </a:r>
            <a:endParaRPr lang="en-US" sz="1600" b="1">
              <a:solidFill>
                <a:srgbClr val="14558F"/>
              </a:solidFill>
              <a:latin typeface="Aptos"/>
              <a:cs typeface="Arial"/>
            </a:endParaRPr>
          </a:p>
          <a:p>
            <a:pPr marL="285750" indent="-285750" algn="just">
              <a:spcBef>
                <a:spcPts val="300"/>
              </a:spcBef>
              <a:spcAft>
                <a:spcPts val="300"/>
              </a:spcAft>
              <a:buFont typeface="Arial" panose="020B0604020202020204" pitchFamily="34" charset="0"/>
              <a:buChar char="•"/>
            </a:pPr>
            <a:r>
              <a:rPr lang="en-US" sz="1600" b="1">
                <a:solidFill>
                  <a:srgbClr val="14558F"/>
                </a:solidFill>
                <a:latin typeface="Aptos"/>
              </a:rPr>
              <a:t>File recommendations by June 30, 2025 </a:t>
            </a:r>
            <a:r>
              <a:rPr lang="en-US" sz="1600">
                <a:solidFill>
                  <a:srgbClr val="14558F"/>
                </a:solidFill>
                <a:latin typeface="Aptos"/>
              </a:rPr>
              <a:t>with the Clerks of the House and Senate and the Chairs of the Joint Committee on Housing</a:t>
            </a:r>
            <a:endParaRPr lang="en-US" sz="1600" b="1">
              <a:solidFill>
                <a:srgbClr val="14558F"/>
              </a:solidFill>
              <a:latin typeface="Aptos"/>
            </a:endParaRPr>
          </a:p>
          <a:p>
            <a:pPr marL="285750" indent="-285750" algn="just">
              <a:spcBef>
                <a:spcPts val="300"/>
              </a:spcBef>
              <a:spcAft>
                <a:spcPts val="300"/>
              </a:spcAft>
              <a:buFont typeface="Arial" panose="020B0604020202020204" pitchFamily="34" charset="0"/>
              <a:buChar char="•"/>
            </a:pPr>
            <a:endParaRPr lang="en-US" sz="400" b="1">
              <a:solidFill>
                <a:srgbClr val="14558F"/>
              </a:solidFill>
            </a:endParaRPr>
          </a:p>
          <a:p>
            <a:pPr algn="l">
              <a:spcBef>
                <a:spcPts val="300"/>
              </a:spcBef>
              <a:spcAft>
                <a:spcPts val="300"/>
              </a:spcAft>
            </a:pPr>
            <a:r>
              <a:rPr lang="en-US" sz="1400" b="1" u="sng">
                <a:solidFill>
                  <a:schemeClr val="accent1"/>
                </a:solidFill>
              </a:rPr>
              <a:t>Sources:</a:t>
            </a:r>
            <a:endParaRPr lang="en-US" sz="1400" b="1" u="sng">
              <a:solidFill>
                <a:schemeClr val="accent1"/>
              </a:solidFill>
              <a:cs typeface="Arial"/>
            </a:endParaRPr>
          </a:p>
          <a:p>
            <a:pPr algn="l">
              <a:spcBef>
                <a:spcPts val="300"/>
              </a:spcBef>
              <a:spcAft>
                <a:spcPts val="300"/>
              </a:spcAft>
            </a:pPr>
            <a:r>
              <a:rPr lang="en-US" sz="1400">
                <a:solidFill>
                  <a:schemeClr val="accent1"/>
                </a:solidFill>
                <a:hlinkClick r:id="rId5">
                  <a:extLst>
                    <a:ext uri="{A12FA001-AC4F-418D-AE19-62706E023703}">
                      <ahyp:hlinkClr xmlns:ahyp="http://schemas.microsoft.com/office/drawing/2018/hyperlinkcolor" val="tx"/>
                    </a:ext>
                  </a:extLst>
                </a:hlinkClick>
              </a:rPr>
              <a:t>Section 127 of Chapter 150 of the Acts of 2024 (HTML)</a:t>
            </a:r>
            <a:endParaRPr lang="en-US" sz="1400">
              <a:solidFill>
                <a:schemeClr val="accent1"/>
              </a:solidFill>
            </a:endParaRPr>
          </a:p>
          <a:p>
            <a:pPr algn="l">
              <a:spcBef>
                <a:spcPts val="300"/>
              </a:spcBef>
              <a:spcAft>
                <a:spcPts val="300"/>
              </a:spcAft>
            </a:pPr>
            <a:r>
              <a:rPr lang="en-US" sz="1400">
                <a:solidFill>
                  <a:schemeClr val="accent1"/>
                </a:solidFill>
                <a:hlinkClick r:id="rId6">
                  <a:extLst>
                    <a:ext uri="{A12FA001-AC4F-418D-AE19-62706E023703}">
                      <ahyp:hlinkClr xmlns:ahyp="http://schemas.microsoft.com/office/drawing/2018/hyperlinkcolor" val="tx"/>
                    </a:ext>
                  </a:extLst>
                </a:hlinkClick>
              </a:rPr>
              <a:t>Section 127 of Chapter 150 of the Acts of 2024 (PDF)</a:t>
            </a:r>
            <a:endParaRPr lang="en-US" sz="1400">
              <a:solidFill>
                <a:schemeClr val="accent1"/>
              </a:solidFill>
              <a:cs typeface="Arial"/>
            </a:endParaRPr>
          </a:p>
        </p:txBody>
      </p:sp>
      <p:sp>
        <p:nvSpPr>
          <p:cNvPr id="13" name="Title 1">
            <a:extLst>
              <a:ext uri="{FF2B5EF4-FFF2-40B4-BE49-F238E27FC236}">
                <a16:creationId xmlns:a16="http://schemas.microsoft.com/office/drawing/2014/main" id="{077656B6-66D1-CE3D-FE73-47C21A53EA1D}"/>
              </a:ext>
            </a:extLst>
          </p:cNvPr>
          <p:cNvSpPr txBox="1">
            <a:spLocks/>
          </p:cNvSpPr>
          <p:nvPr/>
        </p:nvSpPr>
        <p:spPr>
          <a:xfrm>
            <a:off x="554736" y="172212"/>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r>
              <a:rPr lang="en-US" sz="2800"/>
              <a:t>Commission Charge</a:t>
            </a:r>
            <a:endParaRPr lang="en-US" sz="2800">
              <a:cs typeface="Arial"/>
            </a:endParaRPr>
          </a:p>
        </p:txBody>
      </p:sp>
    </p:spTree>
    <p:extLst>
      <p:ext uri="{BB962C8B-B14F-4D97-AF65-F5344CB8AC3E}">
        <p14:creationId xmlns:p14="http://schemas.microsoft.com/office/powerpoint/2010/main" val="4265882173"/>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8B867C3-413C-9D44-1F19-88C20CF32BA4}"/>
              </a:ext>
            </a:extLst>
          </p:cNvPr>
          <p:cNvSpPr>
            <a:spLocks noGrp="1"/>
          </p:cNvSpPr>
          <p:nvPr>
            <p:ph type="body" sz="quarter" idx="12"/>
          </p:nvPr>
        </p:nvSpPr>
        <p:spPr>
          <a:xfrm>
            <a:off x="794791" y="1511602"/>
            <a:ext cx="10602418" cy="4385816"/>
          </a:xfrm>
        </p:spPr>
        <p:txBody>
          <a:bodyPr vert="horz" wrap="square" lIns="0" tIns="0" rIns="0" bIns="0" rtlCol="0" anchor="t">
            <a:spAutoFit/>
          </a:bodyPr>
          <a:lstStyle/>
          <a:p>
            <a:r>
              <a:rPr lang="en-US" sz="1600" i="0" u="sng" dirty="0">
                <a:cs typeface="Arial"/>
              </a:rPr>
              <a:t>Time Commitment: </a:t>
            </a:r>
          </a:p>
          <a:p>
            <a:pPr marL="285750" indent="-285750">
              <a:buFont typeface="Arial" panose="020B0604020202020204" pitchFamily="34" charset="0"/>
              <a:buChar char="•"/>
            </a:pPr>
            <a:r>
              <a:rPr lang="en-US" sz="1600" i="0">
                <a:solidFill>
                  <a:schemeClr val="tx1"/>
                </a:solidFill>
              </a:rPr>
              <a:t>Up to 2 hours each month at regular meetings</a:t>
            </a:r>
            <a:r>
              <a:rPr lang="en-US" sz="1600" b="0" i="0">
                <a:solidFill>
                  <a:schemeClr val="tx1"/>
                </a:solidFill>
              </a:rPr>
              <a:t> of the Special Commission. </a:t>
            </a:r>
          </a:p>
          <a:p>
            <a:pPr marL="285750" indent="-285750">
              <a:buFont typeface="Arial" panose="020B0604020202020204" pitchFamily="34" charset="0"/>
              <a:buChar char="•"/>
            </a:pPr>
            <a:r>
              <a:rPr lang="en-US" sz="1600" i="0">
                <a:solidFill>
                  <a:schemeClr val="tx1"/>
                </a:solidFill>
              </a:rPr>
              <a:t>Up to 2 additional hours each month </a:t>
            </a:r>
            <a:r>
              <a:rPr lang="en-US" sz="1600" b="0" i="0">
                <a:solidFill>
                  <a:schemeClr val="tx1"/>
                </a:solidFill>
              </a:rPr>
              <a:t>for topic research, recommendation development, and smaller group meetings (as applicable)</a:t>
            </a:r>
            <a:endParaRPr lang="en-US" sz="1000" i="0"/>
          </a:p>
          <a:p>
            <a:pPr marL="285750" indent="-285750">
              <a:buFont typeface="Arial" panose="020B0604020202020204" pitchFamily="34" charset="0"/>
              <a:buChar char="•"/>
            </a:pPr>
            <a:endParaRPr lang="en-US" sz="1000" b="0" i="0"/>
          </a:p>
          <a:p>
            <a:r>
              <a:rPr lang="en-US" sz="1600" i="0" u="sng"/>
              <a:t>Absences:</a:t>
            </a:r>
          </a:p>
          <a:p>
            <a:pPr marL="285750" indent="-285750">
              <a:buFont typeface="Arial" panose="020B0604020202020204" pitchFamily="34" charset="0"/>
              <a:buChar char="•"/>
            </a:pPr>
            <a:r>
              <a:rPr lang="en-US" sz="1600" i="0">
                <a:solidFill>
                  <a:schemeClr val="tx1"/>
                </a:solidFill>
              </a:rPr>
              <a:t>Inform EOHLC staff </a:t>
            </a:r>
            <a:r>
              <a:rPr lang="en-US" sz="1600" b="0" i="0">
                <a:solidFill>
                  <a:schemeClr val="tx1"/>
                </a:solidFill>
              </a:rPr>
              <a:t>if you cannot attend a meeting</a:t>
            </a:r>
          </a:p>
          <a:p>
            <a:pPr marL="285750" indent="-285750">
              <a:buFont typeface="Arial" panose="020B0604020202020204" pitchFamily="34" charset="0"/>
              <a:buChar char="•"/>
            </a:pPr>
            <a:r>
              <a:rPr lang="en-US" sz="1600" i="0">
                <a:solidFill>
                  <a:schemeClr val="tx1"/>
                </a:solidFill>
              </a:rPr>
              <a:t>Staff may attend meetings in a member’s absence, </a:t>
            </a:r>
            <a:r>
              <a:rPr lang="en-US" sz="1600" b="0" i="0">
                <a:solidFill>
                  <a:schemeClr val="tx1"/>
                </a:solidFill>
              </a:rPr>
              <a:t>but may not vote and may only participate directly at the discretion of the Chair</a:t>
            </a:r>
            <a:endParaRPr lang="en-US" sz="1600" i="0">
              <a:solidFill>
                <a:schemeClr val="tx1"/>
              </a:solidFill>
            </a:endParaRPr>
          </a:p>
          <a:p>
            <a:endParaRPr lang="en-US" sz="1000" i="0"/>
          </a:p>
          <a:p>
            <a:r>
              <a:rPr lang="en-US" sz="1600" i="0" u="sng"/>
              <a:t>Respectful, Collaborative Environment:</a:t>
            </a:r>
          </a:p>
          <a:p>
            <a:pPr marL="285750" indent="-285750">
              <a:buFont typeface="Arial" panose="020B0604020202020204" pitchFamily="34" charset="0"/>
              <a:buChar char="•"/>
            </a:pPr>
            <a:r>
              <a:rPr lang="en-US" sz="1600" i="0">
                <a:solidFill>
                  <a:schemeClr val="tx1"/>
                </a:solidFill>
              </a:rPr>
              <a:t>Be present </a:t>
            </a:r>
            <a:r>
              <a:rPr lang="en-US" sz="1600" b="0" i="0">
                <a:solidFill>
                  <a:schemeClr val="tx1"/>
                </a:solidFill>
              </a:rPr>
              <a:t>– Come ready to listen, learn, share, and collaborate.</a:t>
            </a:r>
          </a:p>
          <a:p>
            <a:pPr marL="285750" indent="-285750">
              <a:buFont typeface="Arial" panose="020B0604020202020204" pitchFamily="34" charset="0"/>
              <a:buChar char="•"/>
            </a:pPr>
            <a:r>
              <a:rPr lang="en-US" sz="1600" i="0">
                <a:solidFill>
                  <a:schemeClr val="tx1"/>
                </a:solidFill>
              </a:rPr>
              <a:t>Welcome other perspectives </a:t>
            </a:r>
            <a:r>
              <a:rPr lang="en-US" sz="1600" b="0" i="0">
                <a:solidFill>
                  <a:schemeClr val="tx1"/>
                </a:solidFill>
              </a:rPr>
              <a:t>– Make space for, and engage earnestly with, members’ differing points of view</a:t>
            </a:r>
          </a:p>
          <a:p>
            <a:pPr marL="285750" indent="-285750">
              <a:buFont typeface="Arial" panose="020B0604020202020204" pitchFamily="34" charset="0"/>
              <a:buChar char="•"/>
            </a:pPr>
            <a:r>
              <a:rPr lang="en-US" sz="1600" i="0">
                <a:solidFill>
                  <a:schemeClr val="tx1"/>
                </a:solidFill>
              </a:rPr>
              <a:t>Assume best intentions </a:t>
            </a:r>
            <a:r>
              <a:rPr lang="en-US" sz="1600" b="0" i="0">
                <a:solidFill>
                  <a:schemeClr val="tx1"/>
                </a:solidFill>
              </a:rPr>
              <a:t>– Work from the assumption that all members are working toward the same, positive goal</a:t>
            </a:r>
          </a:p>
        </p:txBody>
      </p:sp>
      <p:sp>
        <p:nvSpPr>
          <p:cNvPr id="6" name="Title 1">
            <a:extLst>
              <a:ext uri="{FF2B5EF4-FFF2-40B4-BE49-F238E27FC236}">
                <a16:creationId xmlns:a16="http://schemas.microsoft.com/office/drawing/2014/main" id="{B1601D87-75D2-BB60-DF07-D026BB4B6A0C}"/>
              </a:ext>
            </a:extLst>
          </p:cNvPr>
          <p:cNvSpPr txBox="1">
            <a:spLocks/>
          </p:cNvSpPr>
          <p:nvPr/>
        </p:nvSpPr>
        <p:spPr>
          <a:xfrm>
            <a:off x="554736" y="172212"/>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r>
              <a:rPr lang="en-US" sz="2800"/>
              <a:t>Member Expectations</a:t>
            </a:r>
            <a:endParaRPr lang="en-US" sz="2800">
              <a:cs typeface="Arial"/>
            </a:endParaRPr>
          </a:p>
        </p:txBody>
      </p:sp>
    </p:spTree>
    <p:extLst>
      <p:ext uri="{BB962C8B-B14F-4D97-AF65-F5344CB8AC3E}">
        <p14:creationId xmlns:p14="http://schemas.microsoft.com/office/powerpoint/2010/main" val="3824780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8B867C3-413C-9D44-1F19-88C20CF32BA4}"/>
              </a:ext>
            </a:extLst>
          </p:cNvPr>
          <p:cNvSpPr>
            <a:spLocks noGrp="1"/>
          </p:cNvSpPr>
          <p:nvPr>
            <p:ph type="body" sz="quarter" idx="12"/>
          </p:nvPr>
        </p:nvSpPr>
        <p:spPr>
          <a:xfrm>
            <a:off x="1234958" y="1377033"/>
            <a:ext cx="9722083" cy="5386090"/>
          </a:xfrm>
        </p:spPr>
        <p:txBody>
          <a:bodyPr vert="horz" wrap="square" lIns="0" tIns="0" rIns="0" bIns="0" rtlCol="0" anchor="t">
            <a:spAutoFit/>
          </a:bodyPr>
          <a:lstStyle/>
          <a:p>
            <a:r>
              <a:rPr lang="en-US" i="0" u="sng">
                <a:latin typeface="Aptos"/>
                <a:cs typeface="Arial"/>
              </a:rPr>
              <a:t>Deadline:</a:t>
            </a:r>
            <a:r>
              <a:rPr lang="en-US" i="0">
                <a:latin typeface="Aptos"/>
                <a:cs typeface="Arial"/>
              </a:rPr>
              <a:t> June 30, 2025</a:t>
            </a:r>
            <a:endParaRPr lang="en-US" b="0" i="0">
              <a:solidFill>
                <a:srgbClr val="000000"/>
              </a:solidFill>
              <a:latin typeface="Aptos"/>
              <a:cs typeface="Arial"/>
            </a:endParaRPr>
          </a:p>
          <a:p>
            <a:endParaRPr lang="en-US" sz="1200" b="0" i="0">
              <a:solidFill>
                <a:srgbClr val="000000"/>
              </a:solidFill>
              <a:latin typeface="Aptos"/>
              <a:cs typeface="Arial"/>
            </a:endParaRPr>
          </a:p>
          <a:p>
            <a:r>
              <a:rPr lang="en-US" i="0" u="sng">
                <a:latin typeface="Aptos"/>
                <a:cs typeface="Arial"/>
              </a:rPr>
              <a:t>Meeting Cadence:</a:t>
            </a:r>
            <a:r>
              <a:rPr lang="en-US" i="0">
                <a:latin typeface="Aptos"/>
                <a:cs typeface="Arial"/>
              </a:rPr>
              <a:t> Monthly</a:t>
            </a:r>
            <a:endParaRPr lang="en-US" b="0" i="0">
              <a:solidFill>
                <a:srgbClr val="000000"/>
              </a:solidFill>
              <a:latin typeface="Aptos"/>
              <a:cs typeface="Arial"/>
            </a:endParaRPr>
          </a:p>
          <a:p>
            <a:pPr marL="285750" indent="-285750">
              <a:buFont typeface="Arial,Sans-Serif"/>
              <a:buChar char="•"/>
            </a:pPr>
            <a:r>
              <a:rPr lang="en-US" i="0">
                <a:latin typeface="Aptos"/>
                <a:cs typeface="Arial"/>
              </a:rPr>
              <a:t>March: Introductions &amp; Table Setting</a:t>
            </a:r>
            <a:endParaRPr lang="en-US" b="0" i="0">
              <a:solidFill>
                <a:srgbClr val="000000"/>
              </a:solidFill>
              <a:latin typeface="Aptos" panose="020B0004020202020204" pitchFamily="34" charset="0"/>
            </a:endParaRPr>
          </a:p>
          <a:p>
            <a:pPr marL="285750" indent="-285750">
              <a:buFont typeface="Arial,Sans-Serif"/>
              <a:buChar char="•"/>
            </a:pPr>
            <a:endParaRPr lang="en-US" sz="1200" b="0" i="0">
              <a:latin typeface="Aptos"/>
            </a:endParaRPr>
          </a:p>
          <a:p>
            <a:pPr marL="285750" indent="-285750">
              <a:buFont typeface="Arial,Sans-Serif"/>
              <a:buChar char="•"/>
            </a:pPr>
            <a:r>
              <a:rPr lang="en-US" i="0">
                <a:latin typeface="Aptos"/>
                <a:cs typeface="Arial"/>
              </a:rPr>
              <a:t>April: External Expert Presentation</a:t>
            </a:r>
            <a:endParaRPr lang="en-US" b="0" i="0">
              <a:solidFill>
                <a:srgbClr val="000000"/>
              </a:solidFill>
              <a:latin typeface="Aptos"/>
              <a:cs typeface="Arial"/>
            </a:endParaRPr>
          </a:p>
          <a:p>
            <a:pPr marL="285750" indent="-285750">
              <a:buFont typeface="Arial,Sans-Serif"/>
              <a:buChar char="•"/>
            </a:pPr>
            <a:endParaRPr lang="en-US" sz="1200" b="0" i="0">
              <a:latin typeface="Aptos" panose="020B0004020202020204" pitchFamily="34" charset="0"/>
            </a:endParaRPr>
          </a:p>
          <a:p>
            <a:pPr marL="285750" indent="-285750">
              <a:buFont typeface="Arial,Sans-Serif"/>
              <a:buChar char="•"/>
            </a:pPr>
            <a:r>
              <a:rPr lang="en-US" i="0">
                <a:latin typeface="Aptos"/>
                <a:cs typeface="Arial"/>
              </a:rPr>
              <a:t>May: Finalizing Challenges &amp; Recommendations</a:t>
            </a:r>
            <a:endParaRPr lang="en-US" b="0" i="0">
              <a:solidFill>
                <a:srgbClr val="000000"/>
              </a:solidFill>
              <a:latin typeface="Aptos" panose="020B0004020202020204" pitchFamily="34" charset="0"/>
            </a:endParaRPr>
          </a:p>
          <a:p>
            <a:pPr marL="285750" indent="-285750">
              <a:buFont typeface="Arial,Sans-Serif"/>
              <a:buChar char="•"/>
            </a:pPr>
            <a:endParaRPr lang="en-US" sz="1200" b="0" i="0">
              <a:latin typeface="Aptos" panose="020B0004020202020204" pitchFamily="34" charset="0"/>
            </a:endParaRPr>
          </a:p>
          <a:p>
            <a:pPr marL="285750" indent="-285750">
              <a:buFont typeface="Arial,Sans-Serif"/>
              <a:buChar char="•"/>
            </a:pPr>
            <a:r>
              <a:rPr lang="en-US" i="0">
                <a:latin typeface="Aptos"/>
                <a:cs typeface="Arial"/>
              </a:rPr>
              <a:t>June: Review Final Draft</a:t>
            </a:r>
          </a:p>
          <a:p>
            <a:pPr marL="285750" indent="-285750">
              <a:buFont typeface="Arial,Sans-Serif"/>
              <a:buChar char="•"/>
            </a:pPr>
            <a:endParaRPr lang="en-US" sz="1200" b="0" i="0">
              <a:latin typeface="Aptos"/>
            </a:endParaRPr>
          </a:p>
          <a:p>
            <a:pPr marL="285750" indent="-285750">
              <a:buFont typeface="Arial,Sans-Serif"/>
              <a:buChar char="•"/>
            </a:pPr>
            <a:r>
              <a:rPr lang="en-US" i="0">
                <a:latin typeface="Aptos"/>
                <a:cs typeface="Arial"/>
              </a:rPr>
              <a:t>June 27 – 30: Submit recommendations</a:t>
            </a:r>
            <a:endParaRPr lang="en-US" b="0" i="0">
              <a:solidFill>
                <a:srgbClr val="000000"/>
              </a:solidFill>
              <a:latin typeface="Aptos"/>
              <a:cs typeface="Arial"/>
            </a:endParaRPr>
          </a:p>
          <a:p>
            <a:pPr marL="285750" indent="-285750">
              <a:buFont typeface="Arial,Sans-Serif"/>
              <a:buChar char="•"/>
            </a:pPr>
            <a:endParaRPr lang="en-US" b="0" i="0">
              <a:solidFill>
                <a:srgbClr val="000000"/>
              </a:solidFill>
              <a:latin typeface="Aptos" panose="020B0004020202020204" pitchFamily="34" charset="0"/>
            </a:endParaRPr>
          </a:p>
          <a:p>
            <a:r>
              <a:rPr lang="en-US" sz="1400" i="0">
                <a:solidFill>
                  <a:srgbClr val="14558F"/>
                </a:solidFill>
                <a:latin typeface="Aptos"/>
                <a:ea typeface="+mn-lt"/>
                <a:cs typeface="+mn-lt"/>
              </a:rPr>
              <a:t>EOHLC plans to host one Commission meeting in the field, at a site relevant to the Commission's work. </a:t>
            </a:r>
            <a:endParaRPr lang="en-US">
              <a:latin typeface="Aptos"/>
            </a:endParaRPr>
          </a:p>
          <a:p>
            <a:r>
              <a:rPr lang="en-US" sz="1400" i="0">
                <a:solidFill>
                  <a:srgbClr val="14558F"/>
                </a:solidFill>
                <a:latin typeface="Aptos"/>
                <a:cs typeface="Arial"/>
              </a:rPr>
              <a:t>Please note that the Commission's schedule is subject to change based on administrative and legislative requirements and directives. EOHLC is seeking an extension of the Commission's reporting deadline to ensure the Commission has time to produce a thorough and actionable report.</a:t>
            </a:r>
            <a:endParaRPr lang="en-US" sz="1400">
              <a:solidFill>
                <a:srgbClr val="14558F"/>
              </a:solidFill>
            </a:endParaRPr>
          </a:p>
          <a:p>
            <a:endParaRPr lang="en-US" sz="1600" b="0" i="0">
              <a:latin typeface="Aptos" panose="020B0004020202020204" pitchFamily="34" charset="0"/>
            </a:endParaRPr>
          </a:p>
        </p:txBody>
      </p:sp>
      <p:sp>
        <p:nvSpPr>
          <p:cNvPr id="6" name="Title 1">
            <a:extLst>
              <a:ext uri="{FF2B5EF4-FFF2-40B4-BE49-F238E27FC236}">
                <a16:creationId xmlns:a16="http://schemas.microsoft.com/office/drawing/2014/main" id="{93283C06-E845-D7C7-E451-557859E3D512}"/>
              </a:ext>
            </a:extLst>
          </p:cNvPr>
          <p:cNvSpPr txBox="1">
            <a:spLocks/>
          </p:cNvSpPr>
          <p:nvPr/>
        </p:nvSpPr>
        <p:spPr>
          <a:xfrm>
            <a:off x="554736" y="172212"/>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r>
              <a:rPr lang="en-US" sz="2800"/>
              <a:t>Work Plan</a:t>
            </a:r>
            <a:endParaRPr lang="en-US" sz="2800">
              <a:cs typeface="Arial"/>
            </a:endParaRPr>
          </a:p>
        </p:txBody>
      </p:sp>
    </p:spTree>
    <p:extLst>
      <p:ext uri="{BB962C8B-B14F-4D97-AF65-F5344CB8AC3E}">
        <p14:creationId xmlns:p14="http://schemas.microsoft.com/office/powerpoint/2010/main" val="2297158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ANGLE" val="5"/>
</p:tagLst>
</file>

<file path=ppt/tags/tag11.xml><?xml version="1.0" encoding="utf-8"?>
<p:tagLst xmlns:a="http://schemas.openxmlformats.org/drawingml/2006/main" xmlns:r="http://schemas.openxmlformats.org/officeDocument/2006/relationships" xmlns:p="http://schemas.openxmlformats.org/presentationml/2006/main">
  <p:tag name="ANGLE" val="5"/>
</p:tagLst>
</file>

<file path=ppt/tags/tag12.xml><?xml version="1.0" encoding="utf-8"?>
<p:tagLst xmlns:a="http://schemas.openxmlformats.org/drawingml/2006/main" xmlns:r="http://schemas.openxmlformats.org/officeDocument/2006/relationships" xmlns:p="http://schemas.openxmlformats.org/presentationml/2006/main">
  <p:tag name="ANGLE" val="4"/>
</p:tagLst>
</file>

<file path=ppt/tags/tag13.xml><?xml version="1.0" encoding="utf-8"?>
<p:tagLst xmlns:a="http://schemas.openxmlformats.org/drawingml/2006/main" xmlns:r="http://schemas.openxmlformats.org/officeDocument/2006/relationships" xmlns:p="http://schemas.openxmlformats.org/presentationml/2006/main">
  <p:tag name="ANGLE" val="4"/>
</p:tagLst>
</file>

<file path=ppt/tags/tag14.xml><?xml version="1.0" encoding="utf-8"?>
<p:tagLst xmlns:a="http://schemas.openxmlformats.org/drawingml/2006/main" xmlns:r="http://schemas.openxmlformats.org/officeDocument/2006/relationships" xmlns:p="http://schemas.openxmlformats.org/presentationml/2006/main">
  <p:tag name="ANGLE" val="3"/>
</p:tagLst>
</file>

<file path=ppt/tags/tag15.xml><?xml version="1.0" encoding="utf-8"?>
<p:tagLst xmlns:a="http://schemas.openxmlformats.org/drawingml/2006/main" xmlns:r="http://schemas.openxmlformats.org/officeDocument/2006/relationships" xmlns:p="http://schemas.openxmlformats.org/presentationml/2006/main">
  <p:tag name="ANGLE" val="3"/>
</p:tagLst>
</file>

<file path=ppt/tags/tag16.xml><?xml version="1.0" encoding="utf-8"?>
<p:tagLst xmlns:a="http://schemas.openxmlformats.org/drawingml/2006/main" xmlns:r="http://schemas.openxmlformats.org/officeDocument/2006/relationships" xmlns:p="http://schemas.openxmlformats.org/presentationml/2006/main">
  <p:tag name="ANGLE" val="2"/>
</p:tagLst>
</file>

<file path=ppt/tags/tag17.xml><?xml version="1.0" encoding="utf-8"?>
<p:tagLst xmlns:a="http://schemas.openxmlformats.org/drawingml/2006/main" xmlns:r="http://schemas.openxmlformats.org/officeDocument/2006/relationships" xmlns:p="http://schemas.openxmlformats.org/presentationml/2006/main">
  <p:tag name="ANGLE" val="2"/>
</p:tagLst>
</file>

<file path=ppt/tags/tag18.xml><?xml version="1.0" encoding="utf-8"?>
<p:tagLst xmlns:a="http://schemas.openxmlformats.org/drawingml/2006/main" xmlns:r="http://schemas.openxmlformats.org/officeDocument/2006/relationships" xmlns:p="http://schemas.openxmlformats.org/presentationml/2006/main">
  <p:tag name="ANGLE" val="1"/>
</p:tagLst>
</file>

<file path=ppt/tags/tag19.xml><?xml version="1.0" encoding="utf-8"?>
<p:tagLst xmlns:a="http://schemas.openxmlformats.org/drawingml/2006/main" xmlns:r="http://schemas.openxmlformats.org/officeDocument/2006/relationships" xmlns:p="http://schemas.openxmlformats.org/presentationml/2006/main">
  <p:tag name="ANGLE" val="1"/>
</p:tagLst>
</file>

<file path=ppt/tags/tag2.xml><?xml version="1.0" encoding="utf-8"?>
<p:tagLst xmlns:a="http://schemas.openxmlformats.org/drawingml/2006/main" xmlns:r="http://schemas.openxmlformats.org/officeDocument/2006/relationships" xmlns:p="http://schemas.openxmlformats.org/presentationml/2006/main">
  <p:tag name="SHAPENAME" val="4. Footno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3.xml><?xml version="1.0" encoding="utf-8"?>
<p:tagLst xmlns:a="http://schemas.openxmlformats.org/drawingml/2006/main" xmlns:r="http://schemas.openxmlformats.org/officeDocument/2006/relationships" xmlns:p="http://schemas.openxmlformats.org/presentationml/2006/main">
  <p:tag name="SHAPENAME" val="Subtitle"/>
</p:tagLst>
</file>

<file path=ppt/tags/tag24.xml><?xml version="1.0" encoding="utf-8"?>
<p:tagLst xmlns:a="http://schemas.openxmlformats.org/drawingml/2006/main" xmlns:r="http://schemas.openxmlformats.org/officeDocument/2006/relationships" xmlns:p="http://schemas.openxmlformats.org/presentationml/2006/main">
  <p:tag name="SHAPENAME" val="Titl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7.xml><?xml version="1.0" encoding="utf-8"?>
<p:tagLst xmlns:a="http://schemas.openxmlformats.org/drawingml/2006/main" xmlns:r="http://schemas.openxmlformats.org/officeDocument/2006/relationships" xmlns:p="http://schemas.openxmlformats.org/presentationml/2006/main">
  <p:tag name="SHAPENAME" val="Subtitle"/>
</p:tagLst>
</file>

<file path=ppt/tags/tag28.xml><?xml version="1.0" encoding="utf-8"?>
<p:tagLst xmlns:a="http://schemas.openxmlformats.org/drawingml/2006/main" xmlns:r="http://schemas.openxmlformats.org/officeDocument/2006/relationships" xmlns:p="http://schemas.openxmlformats.org/presentationml/2006/main">
  <p:tag name="SHAPENAME" val="Title"/>
</p:tagLst>
</file>

<file path=ppt/tags/tag2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2.xml><?xml version="1.0" encoding="utf-8"?>
<p:tagLst xmlns:a="http://schemas.openxmlformats.org/drawingml/2006/main" xmlns:r="http://schemas.openxmlformats.org/officeDocument/2006/relationships" xmlns:p="http://schemas.openxmlformats.org/presentationml/2006/main">
  <p:tag name="SHAPENAME" val="5. Source"/>
</p:tagLst>
</file>

<file path=ppt/tags/tag3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6.xml><?xml version="1.0" encoding="utf-8"?>
<p:tagLst xmlns:a="http://schemas.openxmlformats.org/drawingml/2006/main" xmlns:r="http://schemas.openxmlformats.org/officeDocument/2006/relationships" xmlns:p="http://schemas.openxmlformats.org/presentationml/2006/main">
  <p:tag name="SHAPENAME" val="5. Source"/>
</p:tagLst>
</file>

<file path=ppt/tags/tag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4.xml><?xml version="1.0" encoding="utf-8"?>
<p:tagLst xmlns:a="http://schemas.openxmlformats.org/drawingml/2006/main" xmlns:r="http://schemas.openxmlformats.org/officeDocument/2006/relationships" xmlns:p="http://schemas.openxmlformats.org/presentationml/2006/main">
  <p:tag name="NAME" val="ACET"/>
</p:tagLst>
</file>

<file path=ppt/tags/tag40.xml><?xml version="1.0" encoding="utf-8"?>
<p:tagLst xmlns:a="http://schemas.openxmlformats.org/drawingml/2006/main" xmlns:r="http://schemas.openxmlformats.org/officeDocument/2006/relationships" xmlns:p="http://schemas.openxmlformats.org/presentationml/2006/main">
  <p:tag name="SHAPENAME" val="5. Source"/>
</p:tagLst>
</file>

<file path=ppt/tags/tag4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44.xml><?xml version="1.0" encoding="utf-8"?>
<p:tagLst xmlns:a="http://schemas.openxmlformats.org/drawingml/2006/main" xmlns:r="http://schemas.openxmlformats.org/officeDocument/2006/relationships" xmlns:p="http://schemas.openxmlformats.org/presentationml/2006/main">
  <p:tag name="SHAPENAME" val="5. Source"/>
</p:tagLst>
</file>

<file path=ppt/tags/tag4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SHAPENAME" val="5. Source"/>
</p:tagLst>
</file>

<file path=ppt/tags/tag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heme/theme1.xml><?xml version="1.0" encoding="utf-8"?>
<a:theme xmlns:a="http://schemas.openxmlformats.org/drawingml/2006/main" name="White">
  <a:themeElements>
    <a:clrScheme name="Official Mass.gov">
      <a:dk1>
        <a:srgbClr val="000000"/>
      </a:dk1>
      <a:lt1>
        <a:srgbClr val="FFFFFF"/>
      </a:lt1>
      <a:dk2>
        <a:srgbClr val="535353"/>
      </a:dk2>
      <a:lt2>
        <a:srgbClr val="F2F2F2"/>
      </a:lt2>
      <a:accent1>
        <a:srgbClr val="14558F"/>
      </a:accent1>
      <a:accent2>
        <a:srgbClr val="388557"/>
      </a:accent2>
      <a:accent3>
        <a:srgbClr val="F6C51B"/>
      </a:accent3>
      <a:accent4>
        <a:srgbClr val="CD0D0D"/>
      </a:accent4>
      <a:accent5>
        <a:srgbClr val="680A1D"/>
      </a:accent5>
      <a:accent6>
        <a:srgbClr val="3E92CF"/>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1F497D"/>
        </a:accent1>
        <a:accent2>
          <a:srgbClr val="4F81BD"/>
        </a:accent2>
        <a:accent3>
          <a:srgbClr val="C0504D"/>
        </a:accent3>
        <a:accent4>
          <a:srgbClr val="9BBB59"/>
        </a:accent4>
        <a:accent5>
          <a:srgbClr val="00269E"/>
        </a:accent5>
        <a:accent6>
          <a:srgbClr val="4D4D4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8064A2"/>
    </a:custClr>
    <a:custClr name="Custom Color7">
      <a:srgbClr val="4BACC6"/>
    </a:custClr>
    <a:custClr name="Custom Color8">
      <a:srgbClr val="F79646"/>
    </a:custClr>
    <a:custClr name="Custom Color9">
      <a:srgbClr val="EEECE1"/>
    </a:custClr>
  </a:custClrLst>
  <a:extLst>
    <a:ext uri="{05A4C25C-085E-4340-85A3-A5531E510DB2}">
      <thm15:themeFamily xmlns:thm15="http://schemas.microsoft.com/office/thememl/2012/main" name="20210518_HAF_Kickoff_v1.potx" id="{A0B862EF-0DE6-4840-AD4F-1140F8E4C274}" vid="{364821FC-BB00-4440-A08F-FB81417C5F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17B14D604B3B48B5D202D444E0E01D" ma:contentTypeVersion="12" ma:contentTypeDescription="Create a new document." ma:contentTypeScope="" ma:versionID="9f0e071d3f3d1ed91323eec309a5aec1">
  <xsd:schema xmlns:xsd="http://www.w3.org/2001/XMLSchema" xmlns:xs="http://www.w3.org/2001/XMLSchema" xmlns:p="http://schemas.microsoft.com/office/2006/metadata/properties" xmlns:ns2="00f635cb-58c7-4c7c-a2be-5f3d12299da6" xmlns:ns3="dc119905-464d-4721-bcb1-84ed6b26f144" targetNamespace="http://schemas.microsoft.com/office/2006/metadata/properties" ma:root="true" ma:fieldsID="f899fb4bd9a6fc178a7b64ac3985bfaa" ns2:_="" ns3:_="">
    <xsd:import namespace="00f635cb-58c7-4c7c-a2be-5f3d12299da6"/>
    <xsd:import namespace="dc119905-464d-4721-bcb1-84ed6b26f14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f635cb-58c7-4c7c-a2be-5f3d12299d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c119905-464d-4721-bcb1-84ed6b26f14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2721042-d6a3-44fb-989f-696d1307e643}" ma:internalName="TaxCatchAll" ma:showField="CatchAllData" ma:web="dc119905-464d-4721-bcb1-84ed6b26f1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c119905-464d-4721-bcb1-84ed6b26f144" xsi:nil="true"/>
    <lcf76f155ced4ddcb4097134ff3c332f xmlns="00f635cb-58c7-4c7c-a2be-5f3d12299da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23C8FED-CEB0-4D0B-AD68-8E940203FB53}">
  <ds:schemaRefs>
    <ds:schemaRef ds:uri="00f635cb-58c7-4c7c-a2be-5f3d12299da6"/>
    <ds:schemaRef ds:uri="dc119905-464d-4721-bcb1-84ed6b26f14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9879CA0-DAEF-4A32-952C-8A46A48293FE}">
  <ds:schemaRefs>
    <ds:schemaRef ds:uri="http://schemas.microsoft.com/sharepoint/v3/contenttype/forms"/>
  </ds:schemaRefs>
</ds:datastoreItem>
</file>

<file path=customXml/itemProps3.xml><?xml version="1.0" encoding="utf-8"?>
<ds:datastoreItem xmlns:ds="http://schemas.openxmlformats.org/officeDocument/2006/customXml" ds:itemID="{FE111BB3-6091-45DD-8E22-425CEAE2FC56}">
  <ds:schemaRefs>
    <ds:schemaRef ds:uri="00f635cb-58c7-4c7c-a2be-5f3d12299da6"/>
    <ds:schemaRef ds:uri="dc119905-464d-4721-bcb1-84ed6b26f14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11</Slides>
  <Notes>11</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White</vt:lpstr>
      <vt:lpstr>Accessible Housing Commission  Kick-Off Meeting</vt:lpstr>
      <vt:lpstr>Agenda</vt:lpstr>
      <vt:lpstr>Welcome &amp; Introductions</vt:lpstr>
      <vt:lpstr>PowerPoint Presentation</vt:lpstr>
      <vt:lpstr>PowerPoint Presentation</vt:lpstr>
      <vt:lpstr>Commission Charge &amp; Logistics</vt:lpstr>
      <vt:lpstr>PowerPoint Presentation</vt:lpstr>
      <vt:lpstr>PowerPoint Presentation</vt:lpstr>
      <vt:lpstr>PowerPoint Presentation</vt:lpstr>
      <vt:lpstr>Next Steps</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ANF Template</dc:title>
  <dc:creator>Bryant, Benjamin (EOHLC)</dc:creator>
  <cp:revision>7</cp:revision>
  <cp:lastPrinted>2024-09-05T14:07:08Z</cp:lastPrinted>
  <dcterms:created xsi:type="dcterms:W3CDTF">2021-09-26T22:27:24Z</dcterms:created>
  <dcterms:modified xsi:type="dcterms:W3CDTF">2025-03-20T20:44:25Z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eSubTitleWidth">
    <vt:r8>9.80000019073486</vt:r8>
  </property>
  <property fmtid="{D5CDD505-2E9C-101B-9397-08002B2CF9AE}" pid="3" name="AutoPageNumberingON">
    <vt:bool>true</vt:bool>
  </property>
  <property fmtid="{D5CDD505-2E9C-101B-9397-08002B2CF9AE}" pid="4" name="TabStyleTOC">
    <vt:bool>false</vt:bool>
  </property>
  <property fmtid="{D5CDD505-2E9C-101B-9397-08002B2CF9AE}" pid="5" name="MediaServiceImageTags">
    <vt:lpwstr/>
  </property>
  <property fmtid="{D5CDD505-2E9C-101B-9397-08002B2CF9AE}" pid="6" name="ContentTypeId">
    <vt:lpwstr>0x0101001517B14D604B3B48B5D202D444E0E01D</vt:lpwstr>
  </property>
</Properties>
</file>