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2A595-FAD4-4DE8-9719-0490966981B2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28810-C52E-4F94-9B34-3804288158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32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6/8/2022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Community/workbooks/1773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18FBCE09-9D8D-4D4D-964A-093A943502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</a:t>
            </a:r>
            <a:r>
              <a:rPr lang="en-US" dirty="0">
                <a:hlinkClick r:id="rId2"/>
              </a:rPr>
              <a:t>–</a:t>
            </a:r>
            <a:r>
              <a:rPr lang="en-us" dirty="0">
                <a:hlinkClick r:id="rId2"/>
              </a:rPr>
              <a:t> 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March 2022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B1E5A216-DBC6-45D7-8DF2-EE69C50C9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52838"/>
            <a:ext cx="9144000" cy="1655762"/>
          </a:xfrm>
        </p:spPr>
        <p:txBody>
          <a:bodyPr/>
          <a:lstStyle/>
          <a:p>
            <a:r>
              <a:rPr lang="en-US" dirty="0"/>
              <a:t>Number of referrals in period: 406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3A81-F383-4DA7-A1A5-6B9E1B83C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EE78C1-030F-48C5-B258-5BFF9F19C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Ethnicity">
            <a:extLst>
              <a:ext uri="{FF2B5EF4-FFF2-40B4-BE49-F238E27FC236}">
                <a16:creationId xmlns:a16="http://schemas.microsoft.com/office/drawing/2014/main" id="{AFA0E13C-2BD3-4C9C-8556-66D0E4A707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700B4C-C684-40FF-9617-FF929CF3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A39A31-1F2E-4819-A678-E48B80568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Primary Barriers to Placement">
            <a:extLst>
              <a:ext uri="{FF2B5EF4-FFF2-40B4-BE49-F238E27FC236}">
                <a16:creationId xmlns:a16="http://schemas.microsoft.com/office/drawing/2014/main" id="{AEB87E5B-2B51-481A-A46C-52091D7E9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0DB18C-D332-4E28-8BE7-A0BADFFE5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7213A3-9B83-4366-98CF-DF862A5FA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Primary Diagnosis">
            <a:extLst>
              <a:ext uri="{FF2B5EF4-FFF2-40B4-BE49-F238E27FC236}">
                <a16:creationId xmlns:a16="http://schemas.microsoft.com/office/drawing/2014/main" id="{1B7173FF-079C-4568-A0F2-2D8028F19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49" y="0"/>
            <a:ext cx="622870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7A473B-386E-403C-A47C-1E1BD17B9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5DAE1B-A41F-40AB-863B-B23D9CF00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Top 20 Boarding / Placement Hospitals">
            <a:extLst>
              <a:ext uri="{FF2B5EF4-FFF2-40B4-BE49-F238E27FC236}">
                <a16:creationId xmlns:a16="http://schemas.microsoft.com/office/drawing/2014/main" id="{CE21DCD7-2D38-43D3-8C3D-521823729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09D641-1C0C-4753-AA39-B5A51E9C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BC555F8-D5DE-46AF-9035-2D4568BE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Boarding Facilities where  &amp;quot;Level of Care Changed&amp;quot;">
            <a:extLst>
              <a:ext uri="{FF2B5EF4-FFF2-40B4-BE49-F238E27FC236}">
                <a16:creationId xmlns:a16="http://schemas.microsoft.com/office/drawing/2014/main" id="{640A4CA5-8BD8-40A3-B354-E01EDD39A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741F5A-F5AD-40C5-A2B2-4F3478DE3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892C1B-943B-4AA2-83CD-0F07DCA48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Referrals for Uninsured by Boarding / Placement Hospital">
            <a:extLst>
              <a:ext uri="{FF2B5EF4-FFF2-40B4-BE49-F238E27FC236}">
                <a16:creationId xmlns:a16="http://schemas.microsoft.com/office/drawing/2014/main" id="{D0BEC462-5636-4E81-953B-CCCEF190E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352CB8-36A7-4B43-9076-D0B7C1B49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2C3A10-2197-4FA5-BF15-CE61FC58A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Last 12 Months Accumulated Data (White page)">
            <a:extLst>
              <a:ext uri="{FF2B5EF4-FFF2-40B4-BE49-F238E27FC236}">
                <a16:creationId xmlns:a16="http://schemas.microsoft.com/office/drawing/2014/main" id="{83DECDA1-BA9A-436A-BBCC-D42302BB7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95F45A-F360-4DF8-932C-9D821EED2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A6AF09-B47D-4B16-9694-C9DED796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Number of Referrals - 12 months">
            <a:extLst>
              <a:ext uri="{FF2B5EF4-FFF2-40B4-BE49-F238E27FC236}">
                <a16:creationId xmlns:a16="http://schemas.microsoft.com/office/drawing/2014/main" id="{F55FE066-3094-4CF6-B2CB-F158BD37E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E36131-FAE9-4D54-9D0D-37B778626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581B0C-8BF0-45DC-82F1-2D1E8C2A2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Number of Referrals by Age Group - 12 months (Line)">
            <a:extLst>
              <a:ext uri="{FF2B5EF4-FFF2-40B4-BE49-F238E27FC236}">
                <a16:creationId xmlns:a16="http://schemas.microsoft.com/office/drawing/2014/main" id="{1F90C95C-E598-40ED-A059-4B0689AFC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348" y="0"/>
            <a:ext cx="6881304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68C964-2277-43A3-8DF4-14E9E8865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192A0C-3657-43AB-9B1E-522302AB5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Number of Referrals with State Agency Involvement - 12 months (Line)">
            <a:extLst>
              <a:ext uri="{FF2B5EF4-FFF2-40B4-BE49-F238E27FC236}">
                <a16:creationId xmlns:a16="http://schemas.microsoft.com/office/drawing/2014/main" id="{3D2470EC-A801-4740-9994-A5AB900DB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436" y="0"/>
            <a:ext cx="7021127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828B3C-AD5C-4048-987D-932A084F5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DFBCAB-B1E9-47FC-AB30-A78E73DB6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Referrals by Insurance Plan Type Commercial split">
            <a:extLst>
              <a:ext uri="{FF2B5EF4-FFF2-40B4-BE49-F238E27FC236}">
                <a16:creationId xmlns:a16="http://schemas.microsoft.com/office/drawing/2014/main" id="{9AE70D44-E14A-458D-87C0-3F7C25C39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98D85D-44D0-44DF-B9AB-6BD4BC728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B206D5-3B08-4697-BCC4-6E9500784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de20" descr="Average Time (Days) to Placement after Referral by Referral Date - 12 months">
            <a:extLst>
              <a:ext uri="{FF2B5EF4-FFF2-40B4-BE49-F238E27FC236}">
                <a16:creationId xmlns:a16="http://schemas.microsoft.com/office/drawing/2014/main" id="{03B95432-97A5-46A6-BC56-9330BEE032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023" y="0"/>
            <a:ext cx="7949953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7C9147-3ABF-46F6-B3BE-2A0F90327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941A0F-D75E-4776-BC86-16C3C9B1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lide21" descr="Top 15 Primary Barriers to Placement - 12 months">
            <a:extLst>
              <a:ext uri="{FF2B5EF4-FFF2-40B4-BE49-F238E27FC236}">
                <a16:creationId xmlns:a16="http://schemas.microsoft.com/office/drawing/2014/main" id="{BBFC8850-E3C6-48F7-8A0E-E750A743B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539" y="0"/>
            <a:ext cx="612892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1F3957-BF53-442D-B4E6-7544067D8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BD0112-2756-45B0-978C-8C551D895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lide22" descr="Top 5 Barriers to Placement by Month - 12 months (Line graph)">
            <a:extLst>
              <a:ext uri="{FF2B5EF4-FFF2-40B4-BE49-F238E27FC236}">
                <a16:creationId xmlns:a16="http://schemas.microsoft.com/office/drawing/2014/main" id="{38636290-16DF-4E03-9E14-DB2C2B1E2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9609E9-1EAB-4EEC-BD0F-AACEF60F5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5F3441-4D9A-4864-92D7-26FBEA8B8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lide23" descr="Top 5 Barriers to Placement by Month - 12 months (Table)">
            <a:extLst>
              <a:ext uri="{FF2B5EF4-FFF2-40B4-BE49-F238E27FC236}">
                <a16:creationId xmlns:a16="http://schemas.microsoft.com/office/drawing/2014/main" id="{8825FC35-C27B-45E7-8B3F-7C59CB9D0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C23009-1201-4901-8105-ACAEB108E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C96D39-31EE-44B1-A329-E59D7FBFE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lide24" descr="Top 20 Boarding / Placement Hospitals - 12 months">
            <a:extLst>
              <a:ext uri="{FF2B5EF4-FFF2-40B4-BE49-F238E27FC236}">
                <a16:creationId xmlns:a16="http://schemas.microsoft.com/office/drawing/2014/main" id="{8B67B023-0704-4A5B-9603-B54D20971A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F11D67-D739-4FB2-B52C-256AB78A1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F75152-D37C-4877-9B89-E4A4D41A2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Type of Referral">
            <a:extLst>
              <a:ext uri="{FF2B5EF4-FFF2-40B4-BE49-F238E27FC236}">
                <a16:creationId xmlns:a16="http://schemas.microsoft.com/office/drawing/2014/main" id="{FC8EC096-B639-4AF0-954D-DE923BD90C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168C31-7F25-486F-A0E6-A69C9E81A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781CFD-4B22-4D9B-9755-963C06FF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Time to Referral (Days) from Initial Evaluation">
            <a:extLst>
              <a:ext uri="{FF2B5EF4-FFF2-40B4-BE49-F238E27FC236}">
                <a16:creationId xmlns:a16="http://schemas.microsoft.com/office/drawing/2014/main" id="{6A0A40D7-09C3-410B-AB3E-5B9669404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7A0273-0AEA-4F28-B8EF-B2A13755F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25603-CBA2-45CF-9D86-C3FC9A689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 by outcome">
            <a:extLst>
              <a:ext uri="{FF2B5EF4-FFF2-40B4-BE49-F238E27FC236}">
                <a16:creationId xmlns:a16="http://schemas.microsoft.com/office/drawing/2014/main" id="{FCE3049F-087A-4C3C-A7F7-D8B3BD4DC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55" y="0"/>
            <a:ext cx="7427890" cy="685799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870300-1232-4DBF-9E36-81EAFAB36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31CD20-0472-494B-A003-B984FD87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Placement from Referral">
            <a:extLst>
              <a:ext uri="{FF2B5EF4-FFF2-40B4-BE49-F238E27FC236}">
                <a16:creationId xmlns:a16="http://schemas.microsoft.com/office/drawing/2014/main" id="{FC8DFE5B-8FBE-413C-A031-9C96206F4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884" y="0"/>
            <a:ext cx="7296231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F14020-0665-4DAD-BC3A-49639BD29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BB2174-68BE-4407-B9CF-8A1B996BA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Referrals by Age Group">
            <a:extLst>
              <a:ext uri="{FF2B5EF4-FFF2-40B4-BE49-F238E27FC236}">
                <a16:creationId xmlns:a16="http://schemas.microsoft.com/office/drawing/2014/main" id="{E5CCA2E4-1F2E-42E6-920D-B026A4B6D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56C42D-23DC-4BB6-B709-D9BCA5D0D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63844-40F3-40DB-84F3-2D554648D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Gender">
            <a:extLst>
              <a:ext uri="{FF2B5EF4-FFF2-40B4-BE49-F238E27FC236}">
                <a16:creationId xmlns:a16="http://schemas.microsoft.com/office/drawing/2014/main" id="{FEFB4610-B35E-4D98-BDE4-21A3433E3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16445F-6AB0-49D1-8A49-9F3EAE4C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37070C-26B2-4B64-9AF3-32A40A946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Race">
            <a:extLst>
              <a:ext uri="{FF2B5EF4-FFF2-40B4-BE49-F238E27FC236}">
                <a16:creationId xmlns:a16="http://schemas.microsoft.com/office/drawing/2014/main" id="{867E91A7-E6A7-409E-BF6B-61C9E4B8C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CF0FA4-66A2-485F-B2F3-429DDB815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6/8/2022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CB444F-7646-4425-92D2-489B271B2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</Words>
  <Application>Microsoft Office PowerPoint</Application>
  <PresentationFormat>Widescreen</PresentationFormat>
  <Paragraphs>50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EPIA –  March 2022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–  March 2022 Ages 18 and over</dc:title>
  <dc:creator>MacLeod, Jill (DMH)</dc:creator>
  <cp:lastModifiedBy>MacLeod, Jill (DMH)</cp:lastModifiedBy>
  <cp:revision>1</cp:revision>
  <dcterms:created xsi:type="dcterms:W3CDTF">2022-06-08T21:09:56Z</dcterms:created>
  <dcterms:modified xsi:type="dcterms:W3CDTF">2022-06-08T21:12:49Z</dcterms:modified>
</cp:coreProperties>
</file>