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63" d="100"/>
          <a:sy n="63" d="100"/>
        </p:scale>
        <p:origin x="656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443F0E-3981-4135-952B-F74610C0EBBF}" type="datetimeFigureOut">
              <a:rPr lang="en-US" smtClean="0"/>
              <a:t>6/8/2022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F0BB87-8797-4085-8347-56C851121C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10896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1A6E6-075E-4828-AF88-09BD0A7425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3800DB-487B-4E23-AC0B-90C9ED4E10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4DF5B1-3694-42A9-866E-9F1FF6CF0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6/8/2022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718E67-8162-4BE0-9B01-22B89A120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568B9D-A8C9-40C5-85B0-14F435F39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738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4D5D7-9AEB-44F2-8A04-0694BE152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CE933F-693D-4770-8DC4-A5A086AC8A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A7849A-1CE6-4F5C-95D7-EA8DA5EE5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6/8/2022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FE1FD0-B95E-4CF6-9A27-0F91F96DA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123BE-5891-49D6-A758-867A98F38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722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85FC7-1BEA-438E-A0A7-88FF55112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D5F5C0-417B-4A28-8AE9-A79AC74A6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BC6257-C490-4059-9E97-16E46673C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6/8/2022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4051CD-74EC-43C1-9F21-D33BD297F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C95141-29DC-41BA-BE25-E899055F3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532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4FC21-AE04-4050-80E6-D9DCA4B50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85F7E-EF45-48F7-9E54-C6806D0E96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24501F-6ED5-4112-B037-D3E9F8CF2C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61E48C-176E-4E60-8CB3-542516996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6/8/2022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52202B-C929-4B39-AF47-D17C38F86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EEEBF3-930A-4A23-810D-C1880E7A6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384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48E08-A828-430D-B8A6-7302E570A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FF5402-465C-4E68-BF7E-BFE1177B55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9B917D-5EC9-44FC-B8A7-9ADF4ADC4F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DCF5D4-E55C-42FF-A7E5-2466DE35B8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579A7F-77F4-4169-8D51-2123441998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735923-3BB5-4F33-8E76-56665E95B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6/8/2022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43FC79-7089-4373-88DC-12501E782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4E0BEB1-B009-47B7-B159-DE05E615E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726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5FFCC-78CC-4E9D-A277-8230F2733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4CEFE7-D923-48C1-B2FE-8110829C6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6/8/2022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8F91C9-7841-4F7B-8F24-B5FF45B5B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896739-CF17-4867-A5ED-317AD19F5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114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8942B-5ECF-4556-91C2-496E4C52E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6/8/2022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1589EF-E9AD-45F7-BFBE-6F8AD3570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18E0FA-5424-403C-8462-1B7C301C6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240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27A56-C315-441C-9002-DFD599AED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F57D9A-8037-4B31-951B-4675ADA693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63141B-5121-4179-B3F6-5295691222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60C32E-3427-4696-A55A-56886EA24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6/8/2022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DFE526-7D20-4EC0-9624-E77981295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AA82D7-E462-4060-85D6-85CF55540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305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E919B-BF68-4590-8CA9-A51BAC0F7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4BC1AA-5C68-47DC-BBF0-1E309865E5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81A636-7F9C-43EC-B2F2-6FB3323CB7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19410E-A050-4AA2-BC89-EF52EB1C3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6/8/2022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C23AB0-18A5-4589-926D-C00F68CFE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54EE52-EECA-4C6E-83E9-6382044D3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688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536FE-B6CA-4D45-A719-6B51F3FF6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B9388C-63B0-4DA8-97D0-BEEDCF401C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9BDB0-2A2B-43AC-965A-A9E7E7F74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6/8/2022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7DA7C3-2A5B-4BED-A540-9136486CC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5888E8-31D6-4E51-9228-0D6066FED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160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3D010CA-6776-433E-8E25-97899E0828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391E6E-3CF5-4535-B37E-E30058EA28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6ADEE3-AAA7-4846-8EC6-84B1537C1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6/8/2022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1DABD6-6E60-4895-89B1-3604A484D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A4D314-6D1C-4A42-A445-B77646B2B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526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3F6010-77C4-45FE-968C-712199A58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9B1B2C-5D5F-46D9-92F5-ECDF2816A1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334894-C6F5-46F1-BAA2-AFEA88E681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6/8/2022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5B1C84-4663-4022-BBEA-7667FEBCF3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2820DA-1F3A-421F-A770-A6347089E3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852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tableau.dmh.state.ma.us/#/site/Community/workbooks/1773/views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1">
            <a:extLst>
              <a:ext uri="{FF2B5EF4-FFF2-40B4-BE49-F238E27FC236}">
                <a16:creationId xmlns:a16="http://schemas.microsoft.com/office/drawing/2014/main" id="{88885EF5-573F-4893-8948-1DCF66AF6D4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hlinkClick r:id="rId2"/>
              </a:rPr>
              <a:t>EPIA </a:t>
            </a:r>
            <a:r>
              <a:rPr lang="en-US" dirty="0">
                <a:hlinkClick r:id="rId2"/>
              </a:rPr>
              <a:t>–</a:t>
            </a:r>
            <a:r>
              <a:rPr lang="en-us" dirty="0">
                <a:hlinkClick r:id="rId2"/>
              </a:rPr>
              <a:t> </a:t>
            </a:r>
            <a:br>
              <a:rPr lang="en-us" dirty="0">
                <a:hlinkClick r:id="rId2"/>
              </a:rPr>
            </a:br>
            <a:r>
              <a:rPr lang="en-us" dirty="0">
                <a:hlinkClick r:id="rId2"/>
              </a:rPr>
              <a:t>March 2022</a:t>
            </a:r>
            <a:br>
              <a:rPr lang="en-us" dirty="0">
                <a:hlinkClick r:id="rId2"/>
              </a:rPr>
            </a:br>
            <a:r>
              <a:rPr lang="en-us" dirty="0">
                <a:hlinkClick r:id="rId2"/>
              </a:rPr>
              <a:t>Ages 0-17 </a:t>
            </a:r>
          </a:p>
        </p:txBody>
      </p:sp>
      <p:sp>
        <p:nvSpPr>
          <p:cNvPr id="3" name="slide1">
            <a:extLst>
              <a:ext uri="{FF2B5EF4-FFF2-40B4-BE49-F238E27FC236}">
                <a16:creationId xmlns:a16="http://schemas.microsoft.com/office/drawing/2014/main" id="{11C299D0-4365-465D-8DFA-48729FBB0FA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Number of Referrals in period: 355</a:t>
            </a:r>
            <a:endParaRPr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909EE8-37ED-474E-8C28-D81B060656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6/8/2022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1AE8D21-4213-4D67-8B6E-81847E71CF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2" descr="Referrals by Insurance Plan Type Commercial split">
            <a:extLst>
              <a:ext uri="{FF2B5EF4-FFF2-40B4-BE49-F238E27FC236}">
                <a16:creationId xmlns:a16="http://schemas.microsoft.com/office/drawing/2014/main" id="{5EF35FED-C1F4-4547-A002-06AEBD2F9A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5D8587D-8B49-4DA0-8D83-50B53925CB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6/8/2022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E8EE22-6620-4CD5-A749-48BA704F3E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de3" descr="Type of Referral">
            <a:extLst>
              <a:ext uri="{FF2B5EF4-FFF2-40B4-BE49-F238E27FC236}">
                <a16:creationId xmlns:a16="http://schemas.microsoft.com/office/drawing/2014/main" id="{01F12265-CEF2-4DA2-8BE2-64C7BA2AA9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A44179C-D8BB-4B04-89E1-F47DAB355C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6/8/2022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CDDBDD-6460-4203-89B0-C7FDA91AA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de4" descr="Time to Referral (Days) from Initial Evaluation">
            <a:extLst>
              <a:ext uri="{FF2B5EF4-FFF2-40B4-BE49-F238E27FC236}">
                <a16:creationId xmlns:a16="http://schemas.microsoft.com/office/drawing/2014/main" id="{67FC1366-440F-4E82-9056-08C85177B9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7884" y="0"/>
            <a:ext cx="7296231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0618883-DD7E-4694-BFB9-52ACD0B0E3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6/8/2022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61D5B6D-53A8-4D46-823F-5F44381F22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de5" descr="Time to Referral (Days) from Initial Evaluation by outcome">
            <a:extLst>
              <a:ext uri="{FF2B5EF4-FFF2-40B4-BE49-F238E27FC236}">
                <a16:creationId xmlns:a16="http://schemas.microsoft.com/office/drawing/2014/main" id="{FB4128AC-46CA-43C2-BB7A-C9E90D8526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2055" y="0"/>
            <a:ext cx="7427890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6865C31-8849-4F6D-9A82-EA9215B2E3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6/8/2022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2E8FE66-C5A1-494E-BF0B-B395F32333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lide6" descr="Time to Placement from Referral">
            <a:extLst>
              <a:ext uri="{FF2B5EF4-FFF2-40B4-BE49-F238E27FC236}">
                <a16:creationId xmlns:a16="http://schemas.microsoft.com/office/drawing/2014/main" id="{CC21328C-2727-43FC-B045-198E8A6F0E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7884" y="0"/>
            <a:ext cx="7296231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202837-9B36-4DD4-93ED-FA8275D7D0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6/8/2022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69688D1-B7AA-4BF3-8289-525B6DFBB5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lide7" descr="Referrals by Age Group">
            <a:extLst>
              <a:ext uri="{FF2B5EF4-FFF2-40B4-BE49-F238E27FC236}">
                <a16:creationId xmlns:a16="http://schemas.microsoft.com/office/drawing/2014/main" id="{2D46DBBD-578D-4665-A118-76F7F7D201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591B2FF-BC6F-4D33-8B35-C06EA73CF9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6/8/2022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DE40F09-7B3C-4E1B-A302-A0AA44C034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lide8" descr="Referrals by Gender">
            <a:extLst>
              <a:ext uri="{FF2B5EF4-FFF2-40B4-BE49-F238E27FC236}">
                <a16:creationId xmlns:a16="http://schemas.microsoft.com/office/drawing/2014/main" id="{23478E44-0175-4114-A6AE-D1C0D7E1EC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1515835-FD06-470E-8718-8215476521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6/8/2022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799A235-59D7-434B-9DDB-1602106601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lide9" descr="Referrals by Race">
            <a:extLst>
              <a:ext uri="{FF2B5EF4-FFF2-40B4-BE49-F238E27FC236}">
                <a16:creationId xmlns:a16="http://schemas.microsoft.com/office/drawing/2014/main" id="{FB6E7E38-B010-4952-A007-93C0CF9498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B6C3241-5AA6-4B03-9FF7-A8293AE86F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6/8/2022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9B859A3-BC09-4959-86EA-DA76D4F9E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lide10" descr="Referrals by Ethnicity">
            <a:extLst>
              <a:ext uri="{FF2B5EF4-FFF2-40B4-BE49-F238E27FC236}">
                <a16:creationId xmlns:a16="http://schemas.microsoft.com/office/drawing/2014/main" id="{FE93D8CA-28E6-48A3-8FCA-AE04A70281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61E1E83-996A-40D6-8A66-4904D4D08B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6/8/2022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3ECC726-3B0D-4F51-A54E-EC88B8371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lide11" descr="Primary Barriers to Placement">
            <a:extLst>
              <a:ext uri="{FF2B5EF4-FFF2-40B4-BE49-F238E27FC236}">
                <a16:creationId xmlns:a16="http://schemas.microsoft.com/office/drawing/2014/main" id="{9B97AD8C-7003-41EA-9770-F2411188E7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1539" y="0"/>
            <a:ext cx="6128921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3CE38AB-43C8-4F69-83B1-64387806D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6/8/2022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F239BFC-1B37-4DD5-9948-FA3EB05F91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slide12" descr="Primary Diagnosis">
            <a:extLst>
              <a:ext uri="{FF2B5EF4-FFF2-40B4-BE49-F238E27FC236}">
                <a16:creationId xmlns:a16="http://schemas.microsoft.com/office/drawing/2014/main" id="{F22A4B5C-5A18-408C-B571-F2A8A37124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1649" y="0"/>
            <a:ext cx="6228701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39054A5-5A44-4693-9BF6-56A62F49A9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6/8/2022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8568FBD-779F-4B2C-8205-6EEF1E8D39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slide13" descr="Top 20 Boarding / Placement Hospitals">
            <a:extLst>
              <a:ext uri="{FF2B5EF4-FFF2-40B4-BE49-F238E27FC236}">
                <a16:creationId xmlns:a16="http://schemas.microsoft.com/office/drawing/2014/main" id="{15CEDD3F-B025-4885-AD5B-6AC8052202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9938221-8BA5-4A6D-A2D1-EBA85F1575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6/8/2022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9BC1165-F40A-4084-BCE7-944A27BDFC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lide14" descr="Boarding Facilities where  &amp;quot;Level of Care Changed&amp;quot;">
            <a:extLst>
              <a:ext uri="{FF2B5EF4-FFF2-40B4-BE49-F238E27FC236}">
                <a16:creationId xmlns:a16="http://schemas.microsoft.com/office/drawing/2014/main" id="{392E19D4-58D5-42F7-8CF4-EC4418B68C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5692" y="0"/>
            <a:ext cx="8440616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293FC01-8626-4297-8C89-8D887A5DDC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6/8/2022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71D3427-7F10-4A1A-B39C-91E84203B9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slide15" descr="Referrals for Uninsured by Boarding / Placement Hospital">
            <a:extLst>
              <a:ext uri="{FF2B5EF4-FFF2-40B4-BE49-F238E27FC236}">
                <a16:creationId xmlns:a16="http://schemas.microsoft.com/office/drawing/2014/main" id="{E464E8DF-D7CC-42D2-AAEB-2D6689F3F9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2A4FD6F-B166-4A74-AEF8-59438DF7B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6/8/2022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17A3B8C-1662-4E83-996E-E484D3D978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slide16" descr="Last 12 Months Accumulated Data (White page)">
            <a:extLst>
              <a:ext uri="{FF2B5EF4-FFF2-40B4-BE49-F238E27FC236}">
                <a16:creationId xmlns:a16="http://schemas.microsoft.com/office/drawing/2014/main" id="{2883C5CB-6E0C-42CD-8D35-8C0EB7BA4D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7F0CDD3-1B89-4099-943C-021438AF99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6/8/2022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524517A-B8FD-4C9E-AF26-2318EB1952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slide17" descr="Number of Referrals - 12 months">
            <a:extLst>
              <a:ext uri="{FF2B5EF4-FFF2-40B4-BE49-F238E27FC236}">
                <a16:creationId xmlns:a16="http://schemas.microsoft.com/office/drawing/2014/main" id="{B8D0793B-EDCF-46FF-8880-FA5E312339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6CBC277-986C-472F-BB0D-6F5D3A4045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6/8/2022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00AFF8A-11FC-4D53-8214-9BB347FE3E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slide18" descr="Number of Referrals by Age Group - 12 months (Line)">
            <a:extLst>
              <a:ext uri="{FF2B5EF4-FFF2-40B4-BE49-F238E27FC236}">
                <a16:creationId xmlns:a16="http://schemas.microsoft.com/office/drawing/2014/main" id="{8E60C5A0-C0BE-4E89-8185-3A3464958A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5348" y="0"/>
            <a:ext cx="6881304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47D9D9-5593-4C8B-B680-DEA9DDB6C3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6/8/2022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FF344B6-3C8A-4EFA-801E-45C80CC4EF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slide19" descr="Number of Referrals with State Agency Involvement - 12 months (Line)">
            <a:extLst>
              <a:ext uri="{FF2B5EF4-FFF2-40B4-BE49-F238E27FC236}">
                <a16:creationId xmlns:a16="http://schemas.microsoft.com/office/drawing/2014/main" id="{B4849C99-85F0-41CB-B867-0F692F0C0A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5436" y="0"/>
            <a:ext cx="7021127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CB97433-BCFE-402E-BA1D-2327D21187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6/8/2022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C71C6A3-88AD-44A1-A954-477D931418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slide20" descr="Average Time (Days) to Placement after Referral by Referral Date - 12 months">
            <a:extLst>
              <a:ext uri="{FF2B5EF4-FFF2-40B4-BE49-F238E27FC236}">
                <a16:creationId xmlns:a16="http://schemas.microsoft.com/office/drawing/2014/main" id="{AE84EB54-4E2D-4003-B16C-2B6A749523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1023" y="0"/>
            <a:ext cx="7949953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CE8446D-DE8D-4E10-B5B6-DCA612F5F8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6/8/2022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3555FA2-F147-46DB-B0C2-6DBD07A028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slide21" descr="Top 15 Primary Barriers to Placement - 12 months">
            <a:extLst>
              <a:ext uri="{FF2B5EF4-FFF2-40B4-BE49-F238E27FC236}">
                <a16:creationId xmlns:a16="http://schemas.microsoft.com/office/drawing/2014/main" id="{6E146476-02F6-420B-8C57-09F1A0BD4F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1539" y="0"/>
            <a:ext cx="6128921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8D03490-7BD6-4CDB-BFBC-B0DED5EE4E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6/8/2022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0240FC9-9C2D-4621-ACC4-69C13FD161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slide22" descr="Top 5 Barriers to Placement by Month - 12 months (Line graph)">
            <a:extLst>
              <a:ext uri="{FF2B5EF4-FFF2-40B4-BE49-F238E27FC236}">
                <a16:creationId xmlns:a16="http://schemas.microsoft.com/office/drawing/2014/main" id="{BEB5CFF9-151C-4B94-AF90-E3A7111448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296E256-DAF8-4EF6-A589-A909C1BC44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6/8/2022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9A7A709-6966-4ABC-A6C1-E68E60220B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slide23" descr="Top 5 Barriers to Placement by Month - 12 months (Table)">
            <a:extLst>
              <a:ext uri="{FF2B5EF4-FFF2-40B4-BE49-F238E27FC236}">
                <a16:creationId xmlns:a16="http://schemas.microsoft.com/office/drawing/2014/main" id="{F958A97F-2C17-45FD-BCCA-3512F291EC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A5025B-3160-4308-B71D-31DB6D812A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6/8/2022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4B818A3-0870-47B7-88F3-C270CB3A8F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slide24" descr="Top 20 Boarding / Placement Hospitals - 12 months">
            <a:extLst>
              <a:ext uri="{FF2B5EF4-FFF2-40B4-BE49-F238E27FC236}">
                <a16:creationId xmlns:a16="http://schemas.microsoft.com/office/drawing/2014/main" id="{1D6EA6E6-CDCF-44E2-9219-E7993B2A8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3D0510A-4655-4D42-95F7-403B684E8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6/8/2022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246A6EE-D4D0-4676-96C4-2BFE9928DC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63</Words>
  <Application>Microsoft Office PowerPoint</Application>
  <PresentationFormat>Widescreen</PresentationFormat>
  <Paragraphs>50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Arial</vt:lpstr>
      <vt:lpstr>Calibri</vt:lpstr>
      <vt:lpstr>Calibri Light</vt:lpstr>
      <vt:lpstr>Office Theme</vt:lpstr>
      <vt:lpstr>EPIA –  March 2022 Ages 0-17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EPIA –  March 2022 Ages 0-17 </dc:title>
  <dc:creator>MacLeod, Jill (DMH)</dc:creator>
  <cp:lastModifiedBy>MacLeod, Jill (DMH)</cp:lastModifiedBy>
  <cp:revision>1</cp:revision>
  <dcterms:created xsi:type="dcterms:W3CDTF">2022-06-08T21:06:37Z</dcterms:created>
  <dcterms:modified xsi:type="dcterms:W3CDTF">2022-06-08T21:08:51Z</dcterms:modified>
</cp:coreProperties>
</file>