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80FCB-60E2-45DA-B94F-50F9379EDC80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F890-EB00-4AF4-9F3F-ED4FF047F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2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5/31/2023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Others/workbooks/2017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2C326B62-FEC8-4DDC-8E7E-6E9409D4D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Monthly Report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March 2023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18 and over</a:t>
            </a:r>
            <a:endParaRPr lang="en-us" dirty="0">
              <a:hlinkClick r:id="rId2"/>
            </a:endParaRP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ED1402E1-234A-4269-AE2B-5E6C1E886E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Number of Referrals in Period: 375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E6570-0EA5-4395-8FD1-FE30B7C2B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AD646F-5806-4AF3-8366-D19CFBFC9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Referrals by Gender">
            <a:extLst>
              <a:ext uri="{FF2B5EF4-FFF2-40B4-BE49-F238E27FC236}">
                <a16:creationId xmlns:a16="http://schemas.microsoft.com/office/drawing/2014/main" id="{1B5CC352-8FA5-4222-BF66-93E281BD0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A2FA6F-9E9A-4B09-B65B-99D67D5D3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E37FD1-EABC-4C1F-A02C-46F006436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Referrals by Race">
            <a:extLst>
              <a:ext uri="{FF2B5EF4-FFF2-40B4-BE49-F238E27FC236}">
                <a16:creationId xmlns:a16="http://schemas.microsoft.com/office/drawing/2014/main" id="{237BFAF7-9681-4014-93E9-1D6F6DA8A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A3ECB4-AE8B-4B70-A45A-649ECDF32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4A14BD-EB53-4C51-ACA5-DC4B881D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Referrals by Ethnicity">
            <a:extLst>
              <a:ext uri="{FF2B5EF4-FFF2-40B4-BE49-F238E27FC236}">
                <a16:creationId xmlns:a16="http://schemas.microsoft.com/office/drawing/2014/main" id="{EF638A89-ABC0-4822-A82B-EDDDCBC87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355A0-637A-4C4D-ABFA-4B1D9FC0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ADC604-04FD-4E27-9FD6-E98559647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Diagnosis ">
            <a:extLst>
              <a:ext uri="{FF2B5EF4-FFF2-40B4-BE49-F238E27FC236}">
                <a16:creationId xmlns:a16="http://schemas.microsoft.com/office/drawing/2014/main" id="{67801C38-2DC9-44E5-B4CB-872B7874E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415"/>
            <a:ext cx="12192000" cy="340316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04EFB4-ED20-4801-A936-EAC831B44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8475F8-641A-420E-9586-F887A31B9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Barriers">
            <a:extLst>
              <a:ext uri="{FF2B5EF4-FFF2-40B4-BE49-F238E27FC236}">
                <a16:creationId xmlns:a16="http://schemas.microsoft.com/office/drawing/2014/main" id="{CAB0D70A-E111-40C4-B9B1-46AC356C8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4868"/>
            <a:ext cx="12192000" cy="364826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984033-F5A8-41DE-9291-D2AE1E1D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431F7-DEF2-4800-AD9B-28469F10F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Top 20 Boarding / Placement Hospitals">
            <a:extLst>
              <a:ext uri="{FF2B5EF4-FFF2-40B4-BE49-F238E27FC236}">
                <a16:creationId xmlns:a16="http://schemas.microsoft.com/office/drawing/2014/main" id="{202C65C0-DB98-4716-9AAF-A503DEAA0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AAB0F1-8767-4741-A2ED-FB9C3206E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14E7CE-7BF0-4253-BDC4-4E9397B0C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Boarding Facilities where  &amp;quot;Level of Care Changed&amp;quot;">
            <a:extLst>
              <a:ext uri="{FF2B5EF4-FFF2-40B4-BE49-F238E27FC236}">
                <a16:creationId xmlns:a16="http://schemas.microsoft.com/office/drawing/2014/main" id="{2D7296C4-FE24-448C-8F39-806872CC3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2BCEA2-D669-499A-8099-AA5A232E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E802EB-AA25-4BB1-B0C2-682D2AE1B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Referrals for Uninsured by Boarding / Placement Hospital">
            <a:extLst>
              <a:ext uri="{FF2B5EF4-FFF2-40B4-BE49-F238E27FC236}">
                <a16:creationId xmlns:a16="http://schemas.microsoft.com/office/drawing/2014/main" id="{E174A423-9B95-421F-A342-DACC28446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850D7D-4CF1-46FA-BF33-FAAD25CF0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A8275E-0CAD-47FF-A40A-148082D7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EPIA Monthly ">
            <a:extLst>
              <a:ext uri="{FF2B5EF4-FFF2-40B4-BE49-F238E27FC236}">
                <a16:creationId xmlns:a16="http://schemas.microsoft.com/office/drawing/2014/main" id="{0FEDC7CB-52CF-433B-8A87-3D6C8A5D3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557E95-F0C3-47BD-BCE9-2472D8DF2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B4F3B-E25E-42C9-A5D0-A526FF81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Referrals by Insurance Plan Type Commercial split">
            <a:extLst>
              <a:ext uri="{FF2B5EF4-FFF2-40B4-BE49-F238E27FC236}">
                <a16:creationId xmlns:a16="http://schemas.microsoft.com/office/drawing/2014/main" id="{508B436E-B68B-4626-B7AA-C173FF01E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690ABE-0023-4439-B622-D6F6B783A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87906C-F5FB-4886-B32A-0F0F95D6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 Referring Organization Type">
            <a:extLst>
              <a:ext uri="{FF2B5EF4-FFF2-40B4-BE49-F238E27FC236}">
                <a16:creationId xmlns:a16="http://schemas.microsoft.com/office/drawing/2014/main" id="{82DD8334-2A44-43DB-956B-32588A9530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1DCFF-A40D-46C7-BB0A-BC46AA199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E4EB3-3DBD-487E-859A-609AD46A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Referring Org Type-Details">
            <a:extLst>
              <a:ext uri="{FF2B5EF4-FFF2-40B4-BE49-F238E27FC236}">
                <a16:creationId xmlns:a16="http://schemas.microsoft.com/office/drawing/2014/main" id="{DD469C74-87C1-444D-9731-9066D22DE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614" y="0"/>
            <a:ext cx="740877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D7F852-953E-421B-983B-EE38B26A8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1E4ADB-0958-4232-847A-10A527B3B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Time to Referral (Days) from Initial Evaluation">
            <a:extLst>
              <a:ext uri="{FF2B5EF4-FFF2-40B4-BE49-F238E27FC236}">
                <a16:creationId xmlns:a16="http://schemas.microsoft.com/office/drawing/2014/main" id="{AEFB128A-682B-4863-A8CB-BD2FC8641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B0EF3-CEEE-4D79-A552-BB7BC122F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0311A8-FF9F-42BA-A57B-F1308E014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Time to Referral (Days) from Initial Evaluation by Outcome">
            <a:extLst>
              <a:ext uri="{FF2B5EF4-FFF2-40B4-BE49-F238E27FC236}">
                <a16:creationId xmlns:a16="http://schemas.microsoft.com/office/drawing/2014/main" id="{56EE4C01-F7D7-4C3E-8A4E-9EB6A5AD2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00" y="0"/>
            <a:ext cx="10250599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2374D2-D5DE-4C98-833F-20EC3658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E428EB-FB4B-4256-8E97-0CF52801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Time to Placement from Referral">
            <a:extLst>
              <a:ext uri="{FF2B5EF4-FFF2-40B4-BE49-F238E27FC236}">
                <a16:creationId xmlns:a16="http://schemas.microsoft.com/office/drawing/2014/main" id="{8BA18112-A2B9-4906-BE15-1CCE58BCB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829" y="0"/>
            <a:ext cx="9308342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5BE1E1-45AA-484D-B18B-F1958F19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39ADB9-A58E-4971-8BD0-A401A0D8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Age Group">
            <a:extLst>
              <a:ext uri="{FF2B5EF4-FFF2-40B4-BE49-F238E27FC236}">
                <a16:creationId xmlns:a16="http://schemas.microsoft.com/office/drawing/2014/main" id="{DEF91ECC-A135-4B42-83A9-40421E485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8B032-058B-46E4-A597-300A6DC6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5/31/2023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5EBDE3-4973-4AC7-BD2A-BF261FE3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52</Words>
  <Application>Microsoft Office PowerPoint</Application>
  <PresentationFormat>Widescreen</PresentationFormat>
  <Paragraphs>36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EPIA Monthly Report March 2023 Ages 18 and 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Monthly Report March 2023 Ages 18 and over</dc:title>
  <dc:creator>MacLeod, Jill (DMH)</dc:creator>
  <cp:lastModifiedBy>MacLeod, Jill (DMH)</cp:lastModifiedBy>
  <cp:revision>1</cp:revision>
  <dcterms:created xsi:type="dcterms:W3CDTF">2023-05-31T20:19:19Z</dcterms:created>
  <dcterms:modified xsi:type="dcterms:W3CDTF">2023-05-31T20:21:29Z</dcterms:modified>
</cp:coreProperties>
</file>