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sldIdLst>
    <p:sldId id="256" r:id="rId4"/>
    <p:sldId id="257" r:id="rId5"/>
    <p:sldId id="258" r:id="rId6"/>
    <p:sldId id="259" r:id="rId7"/>
    <p:sldId id="260" r:id="rId8"/>
    <p:sldId id="262" r:id="rId9"/>
    <p:sldId id="263" r:id="rId10"/>
    <p:sldId id="264" r:id="rId11"/>
    <p:sldId id="273" r:id="rId12"/>
    <p:sldId id="275" r:id="rId13"/>
    <p:sldId id="274" r:id="rId14"/>
    <p:sldId id="265" r:id="rId15"/>
    <p:sldId id="268" r:id="rId16"/>
    <p:sldId id="266" r:id="rId17"/>
    <p:sldId id="267" r:id="rId18"/>
    <p:sldId id="269" r:id="rId19"/>
    <p:sldId id="270" r:id="rId20"/>
    <p:sldId id="272" r:id="rId21"/>
    <p:sldId id="271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6082" autoAdjust="0"/>
  </p:normalViewPr>
  <p:slideViewPr>
    <p:cSldViewPr snapToGrid="0">
      <p:cViewPr varScale="1">
        <p:scale>
          <a:sx n="56" d="100"/>
          <a:sy n="56" d="100"/>
        </p:scale>
        <p:origin x="106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1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D16CD3-E3F8-65FF-D157-8B9D7FCF98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596A5CD-045D-2873-692A-7BA52738F5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33DB61-D7FD-F04B-D86C-02E79E7DBE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3/19/2024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0834E9-A8E2-9BD6-4F03-4F109C3B06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0D6593-6B78-3691-CA63-918F7D68BE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7103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4606F8-9682-A0AE-CF43-0BB8DAF65A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04DA7CB-C508-2362-B80B-D99171B05C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EAD474-20A6-3028-12C2-A950110A99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3/19/2024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640357-D3D4-A5CF-09BF-8D5805401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3CCCA4-E0E8-D74B-34A7-0289DA3410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33569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01E342D-8F58-5396-C2CA-B9CFC17A8ED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4CF945-525E-98CE-ADE7-6B5F390B98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BA1449-BEEA-2C1F-BA27-64BE6A77DC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3/19/2024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0E24E2-82C8-B0A7-EF2F-8A0A1BAB95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FCBBF6-EA44-13C4-0918-C500762A8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4552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1ABB31-44E9-9CFF-8654-752C24BC64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242D67-B94A-38F0-651C-7CCC2E8754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4C2729-6239-A731-E746-3CF5D9575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3/19/2024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D7C237-8FF2-7A31-DEAD-40723FBCEC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234098-D748-40D9-E23C-1589F5CC29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8634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E75F6E-6598-6429-C068-BCF84D8AF3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E53C6E-C0CF-EDB7-4D50-9C4E6BE290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46935C-9378-8E3E-8E33-BA942178A4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3/19/2024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0FDEE4-67BF-3A8C-9105-CBAE70248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2CCC85-D3D0-57D6-5D23-F638773DA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69767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3477ED-6505-51AA-808C-DD8D7A04E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3CBC13-45A3-9AD7-4FB0-F1B604B2C1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0E6A47-0777-21F2-0CE2-86BD3D5A9B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D6B289-D712-EEDF-63B8-A422790798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3/19/2024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664FFA-DBE8-A256-1903-1ABCD5D50A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570608-DF96-540D-04AA-5E7C023033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906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430081-C479-1023-2DB5-25EA191162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31CB3D-F768-A9F4-1960-213034D640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1774AE-4207-6D44-B471-0AB9145887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48F353F-295C-D9FD-2ED3-7B73233F77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BA6F19C-EFC6-E5D5-1812-FBCA5E4D98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9DC3060-A6EF-510E-8AB5-0C9D75E90D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3/19/2024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5C91ECF-4C69-C510-400C-D91035C628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C4CC3A4-1AB9-0CC7-EBE7-E32D772452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3203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FDC9A1-08EB-282A-A916-CFC3E9B3E4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53B006D-8437-1DA1-5B2B-AC78260B7D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3/19/2024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9154CDF-E821-BAEF-48A7-098F3164BE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7940F1-7CE4-C7A4-3D99-B0E27D7B49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2876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94BACEF-2F50-EA22-6C4F-18039AF28E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3/19/2024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582C514-4569-3945-8ED6-46C9783A9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4D7AAC-DB7F-B53A-E845-368AD323C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823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E4201D-3C20-08A2-1A00-BB35A2C81C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BCC649-78C2-440E-288E-AD182EB7F6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7A293A-BD92-F92A-2FB5-60171094A2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653482-A118-DE70-728C-B7881B8B9F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3/19/2024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BCC79B-4F40-5B84-6179-B7B704021B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3B295F-D339-27FB-B83D-77C8DC7DEC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15057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C37AEC-1759-2D55-981E-685B58E3EB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72AB652-DF4D-4B97-498F-D61510548F5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74531E-F73B-B054-6FFA-F3178FAA25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A0A044-E9EB-8740-E05D-F33FFE73AF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3/19/2024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74EF77-5084-4696-08FD-C3CF2ED434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C74D91-A9A4-D327-CC76-423883CDBF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47770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52C21-55AD-7802-F193-5BA63E1CDA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A74C75-AEB6-4584-F94E-530AD4C2E4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DA5DB0-C1BD-DCE8-93AA-39D37CC3C2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91CF2B4-1349-4757-8F5F-6188E69E31F7}" type="datetimeFigureOut">
              <a:rPr lang="en-US" smtClean="0"/>
              <a:t>3/19/2024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CC0291-F365-C302-7660-17A8604B8E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1FE432-992F-558C-8D40-3AD218D1A7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6011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88927A-E7A3-ED63-CCF9-F733A80C60E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bg1"/>
                </a:solidFill>
              </a:rPr>
              <a:t>Digital Accessibility and Equity Governance Board Meeting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3DF786E-4EF4-B345-0F01-3F2D068BD41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March 18, 2024</a:t>
            </a:r>
          </a:p>
        </p:txBody>
      </p:sp>
    </p:spTree>
    <p:extLst>
      <p:ext uri="{BB962C8B-B14F-4D97-AF65-F5344CB8AC3E}">
        <p14:creationId xmlns:p14="http://schemas.microsoft.com/office/powerpoint/2010/main" val="42741203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EBC224-3E84-716D-8D23-88E1927932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Chief IT Accessibility Officer Updates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BBF46A-1C58-3DFA-BEE3-38876A216B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>
              <a:spcAft>
                <a:spcPts val="1200"/>
              </a:spcAft>
              <a:buFont typeface="+mj-lt"/>
              <a:buAutoNum type="arabicPeriod"/>
            </a:pPr>
            <a:r>
              <a:rPr lang="en-US" dirty="0"/>
              <a:t>Met with Board members and began building relationships with key internal stakeholders</a:t>
            </a:r>
          </a:p>
          <a:p>
            <a:pPr marL="514350" indent="-514350">
              <a:spcAft>
                <a:spcPts val="1200"/>
              </a:spcAft>
              <a:buFont typeface="+mj-lt"/>
              <a:buAutoNum type="arabicPeriod"/>
            </a:pPr>
            <a:r>
              <a:rPr lang="en-US" dirty="0"/>
              <a:t>Launched application for public board members</a:t>
            </a:r>
          </a:p>
          <a:p>
            <a:pPr marL="514350" indent="-514350">
              <a:spcAft>
                <a:spcPts val="1200"/>
              </a:spcAft>
              <a:buFont typeface="+mj-lt"/>
              <a:buAutoNum type="arabicPeriod"/>
            </a:pPr>
            <a:r>
              <a:rPr lang="en-US" dirty="0"/>
              <a:t>Developed standard job description for Secretariat IT Accessibility Officers</a:t>
            </a:r>
          </a:p>
          <a:p>
            <a:pPr marL="514350" indent="-514350">
              <a:spcAft>
                <a:spcPts val="1200"/>
              </a:spcAft>
              <a:buFont typeface="+mj-lt"/>
              <a:buAutoNum type="arabicPeriod"/>
            </a:pPr>
            <a:r>
              <a:rPr lang="en-US" dirty="0"/>
              <a:t>Began preparing for the expiration of the ITS61 Statewide IT Accessibility Services Contract with OSD</a:t>
            </a:r>
          </a:p>
          <a:p>
            <a:pPr marL="514350" indent="-514350">
              <a:spcAft>
                <a:spcPts val="1200"/>
              </a:spcAft>
              <a:buFont typeface="+mj-lt"/>
              <a:buAutoNum type="arabicPeriod"/>
            </a:pPr>
            <a:r>
              <a:rPr lang="en-US" dirty="0"/>
              <a:t>Worked with document remediation vendor to create accessible personnel and board background check forms for the Governor’s Office</a:t>
            </a:r>
          </a:p>
          <a:p>
            <a:pPr marL="514350" indent="-514350">
              <a:spcAft>
                <a:spcPts val="1200"/>
              </a:spcAft>
              <a:buFont typeface="+mj-lt"/>
              <a:buAutoNum type="arabicPeriod"/>
            </a:pPr>
            <a:r>
              <a:rPr lang="en-US" dirty="0"/>
              <a:t>Actively tracking the status and impact of DOJ Notice of Proposed Rule Making</a:t>
            </a:r>
          </a:p>
        </p:txBody>
      </p:sp>
    </p:spTree>
    <p:extLst>
      <p:ext uri="{BB962C8B-B14F-4D97-AF65-F5344CB8AC3E}">
        <p14:creationId xmlns:p14="http://schemas.microsoft.com/office/powerpoint/2010/main" val="28906220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CFAF10-32D5-A492-FD8E-C2FEBB8359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Upcoming for the Chief IT Accessibility Officer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FEDACD-F6F2-A01C-23A5-EA0217C0C0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spcAft>
                <a:spcPts val="1200"/>
              </a:spcAft>
              <a:buFont typeface="+mj-lt"/>
              <a:buAutoNum type="arabicPeriod"/>
            </a:pPr>
            <a:r>
              <a:rPr lang="en-US" dirty="0"/>
              <a:t>Kicking off effort to develop the Statewide Digital Accessibility and Equity Strategic Plan</a:t>
            </a:r>
          </a:p>
          <a:p>
            <a:pPr marL="514350" indent="-514350">
              <a:spcAft>
                <a:spcPts val="1200"/>
              </a:spcAft>
              <a:buFont typeface="+mj-lt"/>
              <a:buAutoNum type="arabicPeriod"/>
              <a:tabLst>
                <a:tab pos="2573338" algn="l"/>
              </a:tabLst>
            </a:pPr>
            <a:r>
              <a:rPr lang="en-US" dirty="0"/>
              <a:t>Hiring central team positions and assist with hiring Secretariat IT Accessibility Officers</a:t>
            </a:r>
          </a:p>
          <a:p>
            <a:pPr marL="514350" indent="-514350">
              <a:spcAft>
                <a:spcPts val="1200"/>
              </a:spcAft>
              <a:buFont typeface="+mj-lt"/>
              <a:buAutoNum type="arabicPeriod"/>
            </a:pPr>
            <a:r>
              <a:rPr lang="en-US" dirty="0"/>
              <a:t>Continuing discovery meetings with secretariats to gather information for the strategic plan and annual report</a:t>
            </a:r>
          </a:p>
          <a:p>
            <a:pPr marL="514350" indent="-514350">
              <a:spcAft>
                <a:spcPts val="1200"/>
              </a:spcAft>
              <a:buFont typeface="+mj-lt"/>
              <a:buAutoNum type="arabicPeriod"/>
            </a:pPr>
            <a:r>
              <a:rPr lang="en-US" dirty="0"/>
              <a:t>Leading the public board member review process through to conclusion</a:t>
            </a:r>
          </a:p>
        </p:txBody>
      </p:sp>
    </p:spTree>
    <p:extLst>
      <p:ext uri="{BB962C8B-B14F-4D97-AF65-F5344CB8AC3E}">
        <p14:creationId xmlns:p14="http://schemas.microsoft.com/office/powerpoint/2010/main" val="26564943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7CC06B22-8466-AF3A-78D5-3E8DF11A511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Board Next Steps</a:t>
            </a:r>
          </a:p>
        </p:txBody>
      </p:sp>
    </p:spTree>
    <p:extLst>
      <p:ext uri="{BB962C8B-B14F-4D97-AF65-F5344CB8AC3E}">
        <p14:creationId xmlns:p14="http://schemas.microsoft.com/office/powerpoint/2010/main" val="25929707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7FFFA-5363-4BF3-2B8A-31B06AB00B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Upcoming for the Board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371BE0-6EEA-F5A7-5A0F-6237806E33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/>
          </a:bodyPr>
          <a:lstStyle/>
          <a:p>
            <a:pPr marL="514350" indent="-514350">
              <a:spcAft>
                <a:spcPts val="1200"/>
              </a:spcAft>
              <a:buFont typeface="+mj-lt"/>
              <a:buAutoNum type="arabicPeriod"/>
            </a:pPr>
            <a:r>
              <a:rPr lang="en-US" dirty="0"/>
              <a:t>Public candidate background check and appointment</a:t>
            </a:r>
          </a:p>
          <a:p>
            <a:pPr marL="514350" indent="-514350">
              <a:spcAft>
                <a:spcPts val="1200"/>
              </a:spcAft>
              <a:buFont typeface="+mj-lt"/>
              <a:buAutoNum type="arabicPeriod"/>
            </a:pPr>
            <a:r>
              <a:rPr lang="en-US" dirty="0"/>
              <a:t>Discuss Board strategic goals and vote on public board members at April 16</a:t>
            </a:r>
            <a:r>
              <a:rPr lang="en-US" baseline="30000" dirty="0"/>
              <a:t>th</a:t>
            </a:r>
            <a:r>
              <a:rPr lang="en-US" dirty="0"/>
              <a:t> meeting.</a:t>
            </a:r>
          </a:p>
          <a:p>
            <a:pPr marL="971550" lvl="1" indent="-514350">
              <a:spcAft>
                <a:spcPts val="1200"/>
              </a:spcAft>
              <a:buFont typeface="+mj-lt"/>
              <a:buAutoNum type="alphaLcParenR"/>
            </a:pPr>
            <a:r>
              <a:rPr lang="en-US" dirty="0"/>
              <a:t>Voting on candidates will depend on how long the background check process takes.</a:t>
            </a:r>
          </a:p>
          <a:p>
            <a:pPr marL="514350" indent="-514350">
              <a:spcAft>
                <a:spcPts val="1200"/>
              </a:spcAft>
              <a:buFont typeface="+mj-lt"/>
              <a:buAutoNum type="arabicPeriod"/>
            </a:pPr>
            <a:r>
              <a:rPr lang="en-US" dirty="0"/>
              <a:t>Vote on Board strategic goals in May</a:t>
            </a:r>
          </a:p>
          <a:p>
            <a:pPr marL="514350" indent="-514350">
              <a:spcAft>
                <a:spcPts val="1200"/>
              </a:spcAft>
              <a:buFont typeface="+mj-lt"/>
              <a:buAutoNum type="arabicPeriod"/>
            </a:pPr>
            <a:r>
              <a:rPr lang="en-US" dirty="0"/>
              <a:t>Review annual report draft review in May</a:t>
            </a:r>
          </a:p>
          <a:p>
            <a:pPr marL="514350" indent="-514350">
              <a:spcAft>
                <a:spcPts val="1200"/>
              </a:spcAft>
              <a:buFont typeface="+mj-lt"/>
              <a:buAutoNum type="arabicPeriod"/>
            </a:pPr>
            <a:r>
              <a:rPr lang="en-US" dirty="0"/>
              <a:t>Vote on annual report in June</a:t>
            </a:r>
          </a:p>
        </p:txBody>
      </p:sp>
    </p:spTree>
    <p:extLst>
      <p:ext uri="{BB962C8B-B14F-4D97-AF65-F5344CB8AC3E}">
        <p14:creationId xmlns:p14="http://schemas.microsoft.com/office/powerpoint/2010/main" val="20333920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5A6813C-6E89-1EE2-AC63-6B853BC1137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Board Member Remarks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BC3E53A5-789C-3144-B44A-2E90BF8CF61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30825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0C97FB7-B290-1CEE-5386-BFD7E91F9F0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Public Remarks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45BD7953-CE80-490A-A859-65590FA370C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99624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668443-73C3-3D2B-53F2-3821D0DCBC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Guidelines for Public Remarks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81CBB8-6783-3D3A-8FBF-39106B8B55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lnSpc>
                <a:spcPct val="114000"/>
              </a:lnSpc>
              <a:spcAft>
                <a:spcPts val="1200"/>
              </a:spcAft>
              <a:buNone/>
            </a:pPr>
            <a:r>
              <a:rPr lang="en-US" sz="28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Time permitting, members of the public are welcomed to provide comments and feedback. </a:t>
            </a:r>
          </a:p>
          <a:p>
            <a:pPr marL="0" indent="0">
              <a:lnSpc>
                <a:spcPct val="114000"/>
              </a:lnSpc>
              <a:spcAft>
                <a:spcPts val="1200"/>
              </a:spcAft>
              <a:buNone/>
            </a:pPr>
            <a:r>
              <a:rPr lang="en-US" sz="28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If you would like to speak:</a:t>
            </a:r>
          </a:p>
          <a:p>
            <a:pPr marL="431800" indent="-285750">
              <a:lnSpc>
                <a:spcPct val="114000"/>
              </a:lnSpc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8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Indicate your desire to provide public comments by using the “raise hand” feature or by commenting in the meeting chat.</a:t>
            </a:r>
          </a:p>
          <a:p>
            <a:pPr marL="431800" indent="-285750">
              <a:lnSpc>
                <a:spcPct val="114000"/>
              </a:lnSpc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8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Keep remarks to 3 minutes</a:t>
            </a:r>
          </a:p>
          <a:p>
            <a:pPr marL="431800" indent="-285750">
              <a:lnSpc>
                <a:spcPct val="114000"/>
              </a:lnSpc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8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State your name clearly and any organization you represent</a:t>
            </a:r>
          </a:p>
          <a:p>
            <a:pPr marL="0" indent="0">
              <a:lnSpc>
                <a:spcPct val="114000"/>
              </a:lnSpc>
              <a:spcAft>
                <a:spcPts val="1200"/>
              </a:spcAft>
              <a:buNone/>
            </a:pPr>
            <a:r>
              <a:rPr lang="en-US" sz="28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You may also send a comment in the chat (include your name) and the comment will be read out loud on your behalf.</a:t>
            </a:r>
          </a:p>
          <a:p>
            <a:pPr marL="0" indent="0">
              <a:buNone/>
            </a:pPr>
            <a:endParaRPr lang="en-US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90022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2842D39-C40A-8189-C4F2-E3AC4302BE0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Public Member Candidate Statistics &amp; Review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4E8F9D61-4D5B-9910-9E6D-63CDF9E3935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957534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1D4E17-DB1B-67AA-A08A-EACC28C733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Public Candidate Application Statistics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15212E-CA7E-0C6C-B4B9-C3FD14DA3C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Thank you to Sarah, Mary, Yarlennys and David for assisting with the application review, selection and interview process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Applicant Statistics</a:t>
            </a:r>
          </a:p>
          <a:p>
            <a:r>
              <a:rPr lang="en-US" dirty="0"/>
              <a:t>26 candidates applied</a:t>
            </a:r>
          </a:p>
          <a:p>
            <a:r>
              <a:rPr lang="en-US" dirty="0"/>
              <a:t>14 candidates have lived experience with disability</a:t>
            </a:r>
          </a:p>
          <a:p>
            <a:r>
              <a:rPr lang="en-US" dirty="0"/>
              <a:t>18 candidates have or had professional experience with digital accessibility</a:t>
            </a:r>
          </a:p>
          <a:p>
            <a:r>
              <a:rPr lang="en-US" dirty="0"/>
              <a:t>Narrowed down to top 10 and then final 9 for review</a:t>
            </a:r>
          </a:p>
        </p:txBody>
      </p:sp>
    </p:spTree>
    <p:extLst>
      <p:ext uri="{BB962C8B-B14F-4D97-AF65-F5344CB8AC3E}">
        <p14:creationId xmlns:p14="http://schemas.microsoft.com/office/powerpoint/2010/main" val="267306014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87CDE48-60C5-49D5-683E-B41FBA9497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35430" y="1122363"/>
            <a:ext cx="9144000" cy="2387600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Thank You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C013A583-8731-560D-F34E-65B9CB494DF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>
              <a:solidFill>
                <a:schemeClr val="bg1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94024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963F9F-DF46-6B09-C33E-3F7355B119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Meeting 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4C0BF8-ACE0-1642-E7A4-63B54E6269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Introduction and Roll Call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Review and Approve January meeting minutes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Annual Digital Accessibility Report Timeline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Chief IT Accessibility Officer Updates &amp; Next Steps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Board next steps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Board Remarks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Public Remarks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Review Public Board Member Candidates</a:t>
            </a:r>
          </a:p>
        </p:txBody>
      </p:sp>
    </p:spTree>
    <p:extLst>
      <p:ext uri="{BB962C8B-B14F-4D97-AF65-F5344CB8AC3E}">
        <p14:creationId xmlns:p14="http://schemas.microsoft.com/office/powerpoint/2010/main" val="9076415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7FC3462-5C38-484B-3D71-AD84862000F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Introduction and Roll Call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5A65178F-16A7-D9D2-1A6F-346C7012AD8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92598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6013B6-22C5-C5C2-3703-5A033EC849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Board Member Roll Call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D5494F-5A5D-A52F-E47A-0CC0583B1B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 fontScale="70000" lnSpcReduction="20000"/>
          </a:bodyPr>
          <a:lstStyle/>
          <a:p>
            <a:pPr marL="609600" indent="-457200">
              <a:lnSpc>
                <a:spcPct val="120000"/>
              </a:lnSpc>
            </a:pPr>
            <a:r>
              <a:rPr lang="en-US" b="1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Jason Snyder</a:t>
            </a:r>
            <a:r>
              <a:rPr lang="en-US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, Secretary, Executive Office of Technology Services and Security</a:t>
            </a:r>
          </a:p>
          <a:p>
            <a:pPr marL="609600" indent="-457200">
              <a:lnSpc>
                <a:spcPct val="120000"/>
              </a:lnSpc>
            </a:pPr>
            <a:r>
              <a:rPr lang="en-US" b="1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Ashley Bloom, CIAO, Executive Office of Technology Services and Security</a:t>
            </a:r>
          </a:p>
          <a:p>
            <a:pPr marL="609600" indent="-457200">
              <a:lnSpc>
                <a:spcPct val="120000"/>
              </a:lnSpc>
            </a:pPr>
            <a:r>
              <a:rPr lang="en-US" b="1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Mark Fine</a:t>
            </a:r>
            <a:r>
              <a:rPr lang="en-US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, Assistant Secretary for Administration, Executive Office of Administration and Finance</a:t>
            </a:r>
          </a:p>
          <a:p>
            <a:pPr marL="609600" indent="-457200">
              <a:lnSpc>
                <a:spcPct val="120000"/>
              </a:lnSpc>
            </a:pPr>
            <a:r>
              <a:rPr lang="en-US" b="1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Heath </a:t>
            </a:r>
            <a:r>
              <a:rPr lang="en-US" b="1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Fahle</a:t>
            </a:r>
            <a:r>
              <a:rPr lang="en-US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, Assistant Secretary for Finance, Executive Office of Economic Development</a:t>
            </a:r>
          </a:p>
          <a:p>
            <a:pPr marL="609600" indent="-457200">
              <a:lnSpc>
                <a:spcPct val="120000"/>
              </a:lnSpc>
            </a:pPr>
            <a:r>
              <a:rPr lang="en-US" b="1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Mark Reilly, </a:t>
            </a:r>
            <a:r>
              <a:rPr lang="en-US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Undersecretary and COO, Executive Office of Education</a:t>
            </a:r>
          </a:p>
          <a:p>
            <a:pPr marL="609600" indent="-457200">
              <a:lnSpc>
                <a:spcPct val="120000"/>
              </a:lnSpc>
            </a:pPr>
            <a:r>
              <a:rPr lang="en-US" b="1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Faye Boardman</a:t>
            </a:r>
            <a:r>
              <a:rPr lang="en-US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, COO, Executive Office of Energy and Environmental Affairs</a:t>
            </a:r>
            <a:endParaRPr lang="en-US" b="1" i="1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 marL="609600" indent="-457200">
              <a:lnSpc>
                <a:spcPct val="120000"/>
              </a:lnSpc>
            </a:pPr>
            <a:r>
              <a:rPr lang="en-US" b="1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Caroline Whitehouse</a:t>
            </a:r>
            <a:r>
              <a:rPr lang="en-US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, Director of Communications, Executive Office of Health and Human Services</a:t>
            </a:r>
          </a:p>
          <a:p>
            <a:pPr marL="609600" indent="-457200">
              <a:lnSpc>
                <a:spcPct val="120000"/>
              </a:lnSpc>
            </a:pPr>
            <a:r>
              <a:rPr lang="en-US" b="1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Nikko Mendoza</a:t>
            </a:r>
            <a:r>
              <a:rPr lang="en-US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, Chief of Staff, Executive Office of Housing and Livable Communities </a:t>
            </a:r>
          </a:p>
          <a:p>
            <a:pPr marL="0" indent="0">
              <a:lnSpc>
                <a:spcPct val="120000"/>
              </a:lnSpc>
              <a:buNone/>
            </a:pPr>
            <a:endParaRPr lang="en-US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60403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56161C-0C76-62D2-9A51-489513EB7E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Board Member Roll Call Continued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0E5712-4B96-A073-7A72-16E715D178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2000" b="1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Paolo Franzese</a:t>
            </a:r>
            <a:r>
              <a:rPr lang="en-US" sz="20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, COO, Executive Office of Labor and Workforce Development</a:t>
            </a:r>
          </a:p>
          <a:p>
            <a:pPr>
              <a:lnSpc>
                <a:spcPct val="100000"/>
              </a:lnSpc>
            </a:pPr>
            <a:r>
              <a:rPr lang="en-US" sz="2000" b="1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Maria Michalski</a:t>
            </a:r>
            <a:r>
              <a:rPr lang="en-US" sz="20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, CIO, Executive Office of Public Safety and Security</a:t>
            </a:r>
          </a:p>
          <a:p>
            <a:pPr>
              <a:lnSpc>
                <a:spcPct val="100000"/>
              </a:lnSpc>
            </a:pPr>
            <a:r>
              <a:rPr lang="en-US" sz="2000" b="1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Dave Bedard</a:t>
            </a:r>
            <a:r>
              <a:rPr lang="en-US" sz="20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, Secretariat CIO, Massachusetts Department of Transportation</a:t>
            </a:r>
          </a:p>
          <a:p>
            <a:pPr>
              <a:lnSpc>
                <a:spcPct val="100000"/>
              </a:lnSpc>
            </a:pPr>
            <a:r>
              <a:rPr lang="en-US" sz="2000" b="1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Brian Chase</a:t>
            </a:r>
            <a:r>
              <a:rPr lang="en-US" sz="20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, Secretariat CIO, Executive Office of Veterans Services </a:t>
            </a:r>
          </a:p>
          <a:p>
            <a:pPr>
              <a:lnSpc>
                <a:spcPct val="100000"/>
              </a:lnSpc>
            </a:pPr>
            <a:r>
              <a:rPr lang="en-US" sz="2000" b="1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Yarlennys Villaman</a:t>
            </a:r>
            <a:r>
              <a:rPr lang="en-US" sz="20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, Director of Community Affairs, Governor’s Office</a:t>
            </a:r>
          </a:p>
          <a:p>
            <a:pPr>
              <a:lnSpc>
                <a:spcPct val="100000"/>
              </a:lnSpc>
            </a:pPr>
            <a:r>
              <a:rPr lang="en-US" sz="2000" b="1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Dr. Opeoluwa Sotonwa</a:t>
            </a:r>
            <a:r>
              <a:rPr lang="en-US" sz="20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, Commissioner, Massachusetts Commission for the Deaf and Hard of Hearing</a:t>
            </a:r>
          </a:p>
          <a:p>
            <a:pPr>
              <a:lnSpc>
                <a:spcPct val="100000"/>
              </a:lnSpc>
            </a:pPr>
            <a:r>
              <a:rPr lang="en-US" sz="2000" b="1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John Oliveira</a:t>
            </a:r>
            <a:r>
              <a:rPr lang="en-US" sz="20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, Commissioner, Massachusetts Commission for the Blind</a:t>
            </a:r>
          </a:p>
          <a:p>
            <a:pPr>
              <a:lnSpc>
                <a:spcPct val="100000"/>
              </a:lnSpc>
            </a:pPr>
            <a:r>
              <a:rPr lang="en-US" sz="2000" b="1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Mary Mahon McCauley</a:t>
            </a:r>
            <a:r>
              <a:rPr lang="en-US" sz="20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, Executive Director, Massachusetts Office on Disability</a:t>
            </a:r>
          </a:p>
          <a:p>
            <a:pPr marL="609600" indent="-457200">
              <a:lnSpc>
                <a:spcPct val="100000"/>
              </a:lnSpc>
            </a:pPr>
            <a:endParaRPr lang="en-US" sz="2000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>
              <a:lnSpc>
                <a:spcPct val="100000"/>
              </a:lnSpc>
            </a:pPr>
            <a:endParaRPr lang="en-US" sz="2000" i="1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>
              <a:lnSpc>
                <a:spcPct val="100000"/>
              </a:lnSpc>
            </a:pPr>
            <a:endParaRPr lang="en-US" sz="2000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10630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9A37464-6A9C-77DD-F6B7-B32FD1AC7B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Review and Approve January Meeting Minutes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0F820127-7ED7-4506-3F21-33D32EDA8F0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13885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351867A-CF68-DF92-3994-938C26050B2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Digital Accessibility &amp; Equity Annual Report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3FC5F21E-EB95-CD38-F8D9-55D6485F8C6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89458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D8BBB-477A-E933-7960-6B397CAB36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Annual Report Timeline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32C872-E391-5993-950C-B8E8DBE2E7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March: Create annual report outline</a:t>
            </a:r>
          </a:p>
          <a:p>
            <a:r>
              <a:rPr lang="en-US" dirty="0"/>
              <a:t>April 16th: Board meets to discuss fiscal year 2025 goals and objectives</a:t>
            </a:r>
          </a:p>
          <a:p>
            <a:r>
              <a:rPr lang="en-US" dirty="0"/>
              <a:t>May, first week: Board meets to vote on goals to include in the annual report</a:t>
            </a:r>
          </a:p>
          <a:p>
            <a:r>
              <a:rPr lang="en-US" dirty="0"/>
              <a:t>May, last week: Board meets to review draft of annual report </a:t>
            </a:r>
          </a:p>
          <a:p>
            <a:r>
              <a:rPr lang="en-US" dirty="0"/>
              <a:t>June, last 2 weeks: Board reviews final report and meets to approve report</a:t>
            </a:r>
          </a:p>
        </p:txBody>
      </p:sp>
    </p:spTree>
    <p:extLst>
      <p:ext uri="{BB962C8B-B14F-4D97-AF65-F5344CB8AC3E}">
        <p14:creationId xmlns:p14="http://schemas.microsoft.com/office/powerpoint/2010/main" val="39308566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F02C115-7802-36FA-C81C-81139D30C1F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Chief IT Accessibility Officer Updates &amp; Next Steps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79213B71-4271-B109-562D-6FDD6F0C29F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0880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FFFFFF"/>
      </a:dk1>
      <a:lt1>
        <a:sysClr val="window" lastClr="000000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AEB0132D6C36148A79FBDFBA8F89EE9" ma:contentTypeVersion="22" ma:contentTypeDescription="Create a new document." ma:contentTypeScope="" ma:versionID="7d46e8fdc322f6bb84e57261dc700421">
  <xsd:schema xmlns:xsd="http://www.w3.org/2001/XMLSchema" xmlns:xs="http://www.w3.org/2001/XMLSchema" xmlns:p="http://schemas.microsoft.com/office/2006/metadata/properties" xmlns:ns1="http://schemas.microsoft.com/sharepoint/v3" xmlns:ns2="09a0a711-4b0f-4fc4-96a2-145169229931" xmlns:ns3="925d310d-53cb-4c77-be22-c5fffb1d936d" xmlns:ns4="0df21c9d-47b1-4fd6-87c3-022582b370a5" targetNamespace="http://schemas.microsoft.com/office/2006/metadata/properties" ma:root="true" ma:fieldsID="a52f3fd8f7f0ac67af8ba3235db2ef0f" ns1:_="" ns2:_="" ns3:_="" ns4:_="">
    <xsd:import namespace="http://schemas.microsoft.com/sharepoint/v3"/>
    <xsd:import namespace="09a0a711-4b0f-4fc4-96a2-145169229931"/>
    <xsd:import namespace="925d310d-53cb-4c77-be22-c5fffb1d936d"/>
    <xsd:import namespace="0df21c9d-47b1-4fd6-87c3-022582b370a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EventHashCode" minOccurs="0"/>
                <xsd:element ref="ns3:MediaServiceGenerationTime" minOccurs="0"/>
                <xsd:element ref="ns3:MediaServiceLocation" minOccurs="0"/>
                <xsd:element ref="ns3:test" minOccurs="0"/>
                <xsd:element ref="ns1:_ip_UnifiedCompliancePolicyProperties" minOccurs="0"/>
                <xsd:element ref="ns1:_ip_UnifiedCompliancePolicyUIAction" minOccurs="0"/>
                <xsd:element ref="ns3:_x0073_su5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9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0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a0a711-4b0f-4fc4-96a2-14516922993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25d310d-53cb-4c77-be22-c5fffb1d936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test" ma:index="18" nillable="true" ma:displayName="test" ma:default="1" ma:format="Dropdown" ma:internalName="test">
      <xsd:simpleType>
        <xsd:restriction base="dms:Boolean"/>
      </xsd:simpleType>
    </xsd:element>
    <xsd:element name="_x0073_su5" ma:index="21" nillable="true" ma:displayName="Text" ma:internalName="_x0073_su5">
      <xsd:simpleType>
        <xsd:restriction base="dms:Text"/>
      </xsd:simpleType>
    </xsd:element>
    <xsd:element name="MediaServiceAutoKeyPoints" ma:index="2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6" nillable="true" ma:taxonomy="true" ma:internalName="lcf76f155ced4ddcb4097134ff3c332f" ma:taxonomyFieldName="MediaServiceImageTags" ma:displayName="Image Tags" ma:readOnly="false" ma:fieldId="{5cf76f15-5ced-4ddc-b409-7134ff3c332f}" ma:taxonomyMulti="true" ma:sspId="9f123c60-6d59-4beb-a46f-4c7d903a1f2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8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df21c9d-47b1-4fd6-87c3-022582b370a5" elementFormDefault="qualified">
    <xsd:import namespace="http://schemas.microsoft.com/office/2006/documentManagement/types"/>
    <xsd:import namespace="http://schemas.microsoft.com/office/infopath/2007/PartnerControls"/>
    <xsd:element name="TaxCatchAll" ma:index="27" nillable="true" ma:displayName="Taxonomy Catch All Column" ma:hidden="true" ma:list="{19CA51A5-FC6B-418D-BD38-4D70BDAEB1B0}" ma:internalName="TaxCatchAll" ma:showField="CatchAllData" ma:web="{09a0a711-4b0f-4fc4-96a2-145169229931}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B5D9716-E4C4-42DF-944D-484FF5A3F41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FB89DCA-A089-4DDD-9003-248D1C74F61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09a0a711-4b0f-4fc4-96a2-145169229931"/>
    <ds:schemaRef ds:uri="925d310d-53cb-4c77-be22-c5fffb1d936d"/>
    <ds:schemaRef ds:uri="0df21c9d-47b1-4fd6-87c3-022582b370a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3968</TotalTime>
  <Words>699</Words>
  <Application>Microsoft Office PowerPoint</Application>
  <PresentationFormat>Widescreen</PresentationFormat>
  <Paragraphs>79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Aptos</vt:lpstr>
      <vt:lpstr>Aptos Display</vt:lpstr>
      <vt:lpstr>Arial</vt:lpstr>
      <vt:lpstr>Noto Sans</vt:lpstr>
      <vt:lpstr>Wingdings</vt:lpstr>
      <vt:lpstr>Office Theme</vt:lpstr>
      <vt:lpstr>Digital Accessibility and Equity Governance Board Meeting</vt:lpstr>
      <vt:lpstr>Meeting Agenda</vt:lpstr>
      <vt:lpstr>Introduction and Roll Call</vt:lpstr>
      <vt:lpstr>Board Member Roll Call</vt:lpstr>
      <vt:lpstr>Board Member Roll Call Continued</vt:lpstr>
      <vt:lpstr>Review and Approve January Meeting Minutes</vt:lpstr>
      <vt:lpstr>Digital Accessibility &amp; Equity Annual Report</vt:lpstr>
      <vt:lpstr>Annual Report Timeline</vt:lpstr>
      <vt:lpstr>Chief IT Accessibility Officer Updates &amp; Next Steps</vt:lpstr>
      <vt:lpstr>Chief IT Accessibility Officer Updates</vt:lpstr>
      <vt:lpstr>Upcoming for the Chief IT Accessibility Officer</vt:lpstr>
      <vt:lpstr>Board Next Steps</vt:lpstr>
      <vt:lpstr>Upcoming for the Board</vt:lpstr>
      <vt:lpstr>Board Member Remarks</vt:lpstr>
      <vt:lpstr>Public Remarks</vt:lpstr>
      <vt:lpstr>Guidelines for Public Remarks</vt:lpstr>
      <vt:lpstr>Public Member Candidate Statistics &amp; Review</vt:lpstr>
      <vt:lpstr>Public Candidate Application Statistics</vt:lpstr>
      <vt:lpstr>Thank You</vt:lpstr>
    </vt:vector>
  </TitlesOfParts>
  <Company>Commonwealth of Massachusetts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Digital Accessibility and Equity Governance board March 18, 2024 Meeting</dc:title>
  <dc:creator>Bloom, Ashley (EOTSS)</dc:creator>
  <cp:lastModifiedBy>Bloom, Ashley (EOTSS)</cp:lastModifiedBy>
  <cp:revision>14</cp:revision>
  <dcterms:created xsi:type="dcterms:W3CDTF">2024-03-08T14:56:14Z</dcterms:created>
  <dcterms:modified xsi:type="dcterms:W3CDTF">2024-03-19T15:06:50Z</dcterms:modified>
</cp:coreProperties>
</file>