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7" r:id="rId5"/>
    <p:sldId id="258" r:id="rId6"/>
    <p:sldId id="259" r:id="rId7"/>
    <p:sldId id="5686" r:id="rId8"/>
    <p:sldId id="5732" r:id="rId9"/>
    <p:sldId id="5808" r:id="rId10"/>
    <p:sldId id="5727" r:id="rId11"/>
    <p:sldId id="5776" r:id="rId12"/>
    <p:sldId id="5770" r:id="rId13"/>
    <p:sldId id="5782" r:id="rId14"/>
    <p:sldId id="5822" r:id="rId15"/>
    <p:sldId id="5777" r:id="rId16"/>
    <p:sldId id="5799" r:id="rId17"/>
    <p:sldId id="5824" r:id="rId18"/>
    <p:sldId id="5701" r:id="rId19"/>
    <p:sldId id="5745" r:id="rId20"/>
    <p:sldId id="5783" r:id="rId21"/>
    <p:sldId id="5705" r:id="rId22"/>
    <p:sldId id="5702" r:id="rId23"/>
    <p:sldId id="5806" r:id="rId24"/>
    <p:sldId id="5763" r:id="rId25"/>
    <p:sldId id="5775" r:id="rId26"/>
    <p:sldId id="5792" r:id="rId27"/>
    <p:sldId id="5842" r:id="rId28"/>
    <p:sldId id="5809" r:id="rId29"/>
    <p:sldId id="5779" r:id="rId30"/>
    <p:sldId id="5819" r:id="rId31"/>
    <p:sldId id="5800" r:id="rId32"/>
    <p:sldId id="5795" r:id="rId33"/>
    <p:sldId id="5796" r:id="rId34"/>
    <p:sldId id="5801" r:id="rId35"/>
    <p:sldId id="5836" r:id="rId36"/>
    <p:sldId id="5839" r:id="rId37"/>
    <p:sldId id="5828" r:id="rId38"/>
    <p:sldId id="5825" r:id="rId39"/>
    <p:sldId id="5827" r:id="rId40"/>
    <p:sldId id="5841" r:id="rId41"/>
    <p:sldId id="5821" r:id="rId42"/>
    <p:sldId id="5573" r:id="rId43"/>
    <p:sldId id="5532" r:id="rId44"/>
    <p:sldId id="5835" r:id="rId45"/>
    <p:sldId id="5820" r:id="rId46"/>
    <p:sldId id="5798" r:id="rId47"/>
    <p:sldId id="5719" r:id="rId48"/>
    <p:sldId id="582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B9101-BBD0-D6C5-2548-D35C70A6C168}" name="Foley, Jacquelyne E. (EEC)" initials="JF" userId="S::jacquelyne.e.foley@mass.gov::50e5947b-eb5f-48a7-afc4-9788e1e5ed54" providerId="AD"/>
  <p188:author id="{11EB8B15-86BD-0882-1E29-54E983FDEE3C}" name="Kershaw, Amy (EEC)" initials="AK" userId="S::amy.kershaw2@mass.gov::863cd089-ee56-4616-807b-bb84c497e830" providerId="AD"/>
  <p188:author id="{B52B7C28-6ECC-F245-76D6-52A15A2CC977}" name="Mendez, Jose (EEC)" initials="M(" userId="S::jose.mendez@mass.gov::e9942cfc-ac62-44db-955c-994189f89346" providerId="AD"/>
  <p188:author id="{5B32952A-0F2A-3B03-2A5D-FC8DEC479A82}" name="Nicolas, Tyreese (EEC)" initials="TN" userId="S::tyreese.nicolas3@mass.gov::42b873ba-b1ad-4939-b485-f51db23d44b3" providerId="AD"/>
  <p188:author id="{C3925739-8A81-EE14-E4AC-2636A62685CE}" name="Soiles, Eugenia (EEC)" initials="ES" userId="S::eugenia.soiles@mass.gov::42e1d30c-a1bc-4ac8-b756-fbed5dcc8b88" providerId="AD"/>
  <p188:author id="{91CC7A49-4A9D-719A-40BC-4C6AAC1F3116}" name="Saulnier, Michelle E. (EEC)" initials="MS" userId="S::michelle.e.saulnier@mass.gov::0fe6b09d-187d-48a8-a732-77d985f40ed9" providerId="AD"/>
  <p188:author id="{46DC5B64-4C6A-5D48-0106-A213879F7896}" name="Murphy, Adrienne L. (EEC)" initials="M(" userId="S::adrienne.l.murphy@mass.gov::95af3edf-1c66-41e0-9d29-bde55b5b8d40" providerId="AD"/>
  <p188:author id="{4633556E-3B50-797C-F8E3-0902E3AA3E55}" name="Bowne, Jocelyn (EEC)" initials="BJ(" userId="S::jocelyn.bowne@mass.gov::bc55a913-06f7-4dff-bbda-8ce0600126b4" providerId="AD"/>
  <p188:author id="{39CBDE86-A0AC-ADCE-5137-B45EA9290DA1}" name="Lantin, Christel R. (EEC)" initials="" userId="S::Christel.R.Lantin2@mass.gov::19e3b5ce-c1cd-4569-8145-ab880cbdd78c" providerId="AD"/>
  <p188:author id="{099C4D94-A608-4D2B-5E60-B29101AEDB54}" name="Ashley White" initials="AW" userId="S::ashley.a.white@mass.gov::3e40b92e-6c29-4f84-b65a-be4578af8765" providerId="AD"/>
  <p188:author id="{9003839F-A2E9-777D-7D08-9A349DD54A8A}" name="Murphy, Adrienne L. (EEC)" initials="" userId="S::Adrienne.L.Murphy@mass.gov::95af3edf-1c66-41e0-9d29-bde55b5b8d40" providerId="AD"/>
  <p188:author id="{93D533A3-BD63-0C7A-8387-5726F96B0DEA}" name="Checkoway, Amy (EEC)" initials="C(" userId="S::amy.checkoway@mass.gov::705991ab-b9c1-44f2-bfb6-4d1b22ebe416" providerId="AD"/>
  <p188:author id="{0DD190AB-F4B1-2B26-ECF9-B4FA213F1431}" name="Lantin, Christel R. (EEC)" initials="CL" userId="S::christel.r.lantin2@mass.gov::19e3b5ce-c1cd-4569-8145-ab880cbdd78c" providerId="AD"/>
  <p188:author id="{F8642DC4-DDBC-5914-53A1-0BCE8FB17169}" name="Nicolas, Tyreese (EEC)" initials="" userId="S::Tyreese.Nicolas3@mass.gov::42b873ba-b1ad-4939-b485-f51db23d44b3" providerId="AD"/>
  <p188:author id="{2106CCFC-6F08-3A77-869D-EA7500D77A28}" name="Power, Chris (EEC)" initials="PC(" userId="S::chris.power@mass.gov::7355e77b-c52c-4307-b1d1-ece46b2ca1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3E4"/>
    <a:srgbClr val="E7EDFD"/>
    <a:srgbClr val="00B0F0"/>
    <a:srgbClr val="799AF3"/>
    <a:srgbClr val="3D6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24C22-81A7-4035-51CF-B321620C7105}" v="211" dt="2024-03-08T17:40:16.618"/>
    <p1510:client id="{17E74710-E757-4DBE-B467-C1D5448F3B0D}" v="137" dt="2024-03-07T23:12:43.208"/>
    <p1510:client id="{217AAA70-C4E2-45D5-98CA-2BF8FB268196}" v="42" dt="2024-03-08T23:02:26.695"/>
    <p1510:client id="{36930A43-75DF-4E94-AB89-BEB855AE252F}" v="173" dt="2024-03-08T15:05:47.739"/>
    <p1510:client id="{49B23AE6-D6F5-4274-82ED-0DD284193672}" v="1078" dt="2024-03-07T23:07:20.693"/>
    <p1510:client id="{4E9B555A-62B4-A765-C5C7-E58165910D1F}" v="175" dt="2024-03-07T23:11:10.442"/>
    <p1510:client id="{600D7803-7101-4BF8-BAAD-A4E1A9FBF93F}" v="314" vWet="316" dt="2024-03-08T17:34:05.911"/>
    <p1510:client id="{6416B4FD-49B4-4F5B-A761-C53352576E7E}" v="56" dt="2024-03-08T18:18:34.467"/>
    <p1510:client id="{6F09AA32-279A-4A75-82EA-0C4AA84A377E}" v="375" vWet="377" dt="2024-03-08T17:27:44.734"/>
    <p1510:client id="{7FAD9A37-1C31-577B-FEE0-8DEFFC4A217B}" v="4" dt="2024-03-08T21:26:05.819"/>
    <p1510:client id="{803E1176-1AEE-4F83-81CB-D7E1232F1CD4}" v="6" dt="2024-03-08T23:01:12.829"/>
    <p1510:client id="{9683E41F-8BFD-4145-9DAB-33B21D6F8156}" v="3540" dt="2024-03-08T13:31:23.151"/>
    <p1510:client id="{A4E62AED-4A09-828B-43F5-278213E244DA}" v="1" dt="2024-03-08T22:57:24.695"/>
    <p1510:client id="{CE648302-505B-4E08-81C0-684074709933}" v="46" vWet="48" dt="2024-03-08T17:35:39.937"/>
    <p1510:client id="{E538F6E8-E4B8-408E-5ED1-7B554EDC9AF5}" v="86" dt="2024-03-08T17:05:59.479"/>
    <p1510:client id="{EBEED69D-5EB6-46FC-A54A-D94F8A9E3933}" v="2" dt="2024-03-08T17:42:20.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r, Chris (EEC)" userId="7355e77b-c52c-4307-b1d1-ece46b2ca1c7" providerId="ADAL" clId="{217AAA70-C4E2-45D5-98CA-2BF8FB268196}"/>
    <pc:docChg chg="custSel modSld">
      <pc:chgData name="Power, Chris (EEC)" userId="7355e77b-c52c-4307-b1d1-ece46b2ca1c7" providerId="ADAL" clId="{217AAA70-C4E2-45D5-98CA-2BF8FB268196}" dt="2024-03-08T23:02:26.695" v="40" actId="20577"/>
      <pc:docMkLst>
        <pc:docMk/>
      </pc:docMkLst>
      <pc:sldChg chg="modSp mod">
        <pc:chgData name="Power, Chris (EEC)" userId="7355e77b-c52c-4307-b1d1-ece46b2ca1c7" providerId="ADAL" clId="{217AAA70-C4E2-45D5-98CA-2BF8FB268196}" dt="2024-03-08T23:02:26.695" v="40" actId="20577"/>
        <pc:sldMkLst>
          <pc:docMk/>
          <pc:sldMk cId="794125519" sldId="259"/>
        </pc:sldMkLst>
        <pc:spChg chg="mod">
          <ac:chgData name="Power, Chris (EEC)" userId="7355e77b-c52c-4307-b1d1-ece46b2ca1c7" providerId="ADAL" clId="{217AAA70-C4E2-45D5-98CA-2BF8FB268196}" dt="2024-03-08T23:02:26.695" v="40" actId="20577"/>
          <ac:spMkLst>
            <pc:docMk/>
            <pc:sldMk cId="794125519" sldId="259"/>
            <ac:spMk id="2" creationId="{B98ADBF8-A590-4556-B1AD-9EC558A04FC4}"/>
          </ac:spMkLst>
        </pc:spChg>
      </pc:sldChg>
      <pc:sldChg chg="addSp delSp modSp mod">
        <pc:chgData name="Power, Chris (EEC)" userId="7355e77b-c52c-4307-b1d1-ece46b2ca1c7" providerId="ADAL" clId="{217AAA70-C4E2-45D5-98CA-2BF8FB268196}" dt="2024-03-08T22:59:59.386" v="18"/>
        <pc:sldMkLst>
          <pc:docMk/>
          <pc:sldMk cId="407102939" sldId="5532"/>
        </pc:sldMkLst>
        <pc:spChg chg="del">
          <ac:chgData name="Power, Chris (EEC)" userId="7355e77b-c52c-4307-b1d1-ece46b2ca1c7" providerId="ADAL" clId="{217AAA70-C4E2-45D5-98CA-2BF8FB268196}" dt="2024-03-08T22:59:59.110" v="17" actId="478"/>
          <ac:spMkLst>
            <pc:docMk/>
            <pc:sldMk cId="407102939" sldId="5532"/>
            <ac:spMk id="2" creationId="{1B8E9C61-B817-B026-037F-ABF5EED90FF4}"/>
          </ac:spMkLst>
        </pc:spChg>
        <pc:spChg chg="add mod">
          <ac:chgData name="Power, Chris (EEC)" userId="7355e77b-c52c-4307-b1d1-ece46b2ca1c7" providerId="ADAL" clId="{217AAA70-C4E2-45D5-98CA-2BF8FB268196}" dt="2024-03-08T22:59:59.386" v="18"/>
          <ac:spMkLst>
            <pc:docMk/>
            <pc:sldMk cId="407102939" sldId="5532"/>
            <ac:spMk id="4" creationId="{B295877F-FF3C-4983-4470-ACDF92BD2CB3}"/>
          </ac:spMkLst>
        </pc:spChg>
      </pc:sldChg>
      <pc:sldChg chg="addSp delSp modSp mod">
        <pc:chgData name="Power, Chris (EEC)" userId="7355e77b-c52c-4307-b1d1-ece46b2ca1c7" providerId="ADAL" clId="{217AAA70-C4E2-45D5-98CA-2BF8FB268196}" dt="2024-03-08T22:59:52.434" v="16"/>
        <pc:sldMkLst>
          <pc:docMk/>
          <pc:sldMk cId="2864266356" sldId="5573"/>
        </pc:sldMkLst>
        <pc:spChg chg="del">
          <ac:chgData name="Power, Chris (EEC)" userId="7355e77b-c52c-4307-b1d1-ece46b2ca1c7" providerId="ADAL" clId="{217AAA70-C4E2-45D5-98CA-2BF8FB268196}" dt="2024-03-08T22:59:51.735" v="15" actId="478"/>
          <ac:spMkLst>
            <pc:docMk/>
            <pc:sldMk cId="2864266356" sldId="5573"/>
            <ac:spMk id="2" creationId="{B46CA88A-3024-0CCF-16F8-610513DDBE10}"/>
          </ac:spMkLst>
        </pc:spChg>
        <pc:spChg chg="add mod">
          <ac:chgData name="Power, Chris (EEC)" userId="7355e77b-c52c-4307-b1d1-ece46b2ca1c7" providerId="ADAL" clId="{217AAA70-C4E2-45D5-98CA-2BF8FB268196}" dt="2024-03-08T22:59:52.434" v="16"/>
          <ac:spMkLst>
            <pc:docMk/>
            <pc:sldMk cId="2864266356" sldId="5573"/>
            <ac:spMk id="4" creationId="{7F42E2EB-D2D0-ED02-D617-9C328721333E}"/>
          </ac:spMkLst>
        </pc:spChg>
      </pc:sldChg>
      <pc:sldChg chg="modSp mod">
        <pc:chgData name="Power, Chris (EEC)" userId="7355e77b-c52c-4307-b1d1-ece46b2ca1c7" providerId="ADAL" clId="{217AAA70-C4E2-45D5-98CA-2BF8FB268196}" dt="2024-03-08T22:59:23.474" v="11" actId="20577"/>
        <pc:sldMkLst>
          <pc:docMk/>
          <pc:sldMk cId="869023730" sldId="5763"/>
        </pc:sldMkLst>
        <pc:spChg chg="mod">
          <ac:chgData name="Power, Chris (EEC)" userId="7355e77b-c52c-4307-b1d1-ece46b2ca1c7" providerId="ADAL" clId="{217AAA70-C4E2-45D5-98CA-2BF8FB268196}" dt="2024-03-08T22:59:23.474" v="11" actId="20577"/>
          <ac:spMkLst>
            <pc:docMk/>
            <pc:sldMk cId="869023730" sldId="5763"/>
            <ac:spMk id="4" creationId="{B01F87BC-1155-6652-617B-4923289E91C9}"/>
          </ac:spMkLst>
        </pc:spChg>
      </pc:sldChg>
      <pc:sldChg chg="modSp mod">
        <pc:chgData name="Power, Chris (EEC)" userId="7355e77b-c52c-4307-b1d1-ece46b2ca1c7" providerId="ADAL" clId="{217AAA70-C4E2-45D5-98CA-2BF8FB268196}" dt="2024-03-08T22:58:33.910" v="0" actId="1076"/>
        <pc:sldMkLst>
          <pc:docMk/>
          <pc:sldMk cId="2782559237" sldId="5799"/>
        </pc:sldMkLst>
        <pc:spChg chg="mod">
          <ac:chgData name="Power, Chris (EEC)" userId="7355e77b-c52c-4307-b1d1-ece46b2ca1c7" providerId="ADAL" clId="{217AAA70-C4E2-45D5-98CA-2BF8FB268196}" dt="2024-03-08T22:58:33.910" v="0" actId="1076"/>
          <ac:spMkLst>
            <pc:docMk/>
            <pc:sldMk cId="2782559237" sldId="5799"/>
            <ac:spMk id="7" creationId="{1AFD5B97-9F00-968E-85B7-95F6C2E10A4D}"/>
          </ac:spMkLst>
        </pc:spChg>
      </pc:sldChg>
      <pc:sldChg chg="modSp mod">
        <pc:chgData name="Power, Chris (EEC)" userId="7355e77b-c52c-4307-b1d1-ece46b2ca1c7" providerId="ADAL" clId="{217AAA70-C4E2-45D5-98CA-2BF8FB268196}" dt="2024-03-08T23:00:57.007" v="24" actId="1076"/>
        <pc:sldMkLst>
          <pc:docMk/>
          <pc:sldMk cId="1611799432" sldId="5806"/>
        </pc:sldMkLst>
        <pc:spChg chg="mod">
          <ac:chgData name="Power, Chris (EEC)" userId="7355e77b-c52c-4307-b1d1-ece46b2ca1c7" providerId="ADAL" clId="{217AAA70-C4E2-45D5-98CA-2BF8FB268196}" dt="2024-03-08T23:00:57.007" v="24" actId="1076"/>
          <ac:spMkLst>
            <pc:docMk/>
            <pc:sldMk cId="1611799432" sldId="5806"/>
            <ac:spMk id="3" creationId="{24F4185A-46F2-FA7E-ECC0-C399AD0C7255}"/>
          </ac:spMkLst>
        </pc:spChg>
      </pc:sldChg>
      <pc:sldChg chg="modSp mod">
        <pc:chgData name="Power, Chris (EEC)" userId="7355e77b-c52c-4307-b1d1-ece46b2ca1c7" providerId="ADAL" clId="{217AAA70-C4E2-45D5-98CA-2BF8FB268196}" dt="2024-03-08T23:02:00.714" v="25" actId="2"/>
        <pc:sldMkLst>
          <pc:docMk/>
          <pc:sldMk cId="684810059" sldId="5820"/>
        </pc:sldMkLst>
        <pc:spChg chg="mod">
          <ac:chgData name="Power, Chris (EEC)" userId="7355e77b-c52c-4307-b1d1-ece46b2ca1c7" providerId="ADAL" clId="{217AAA70-C4E2-45D5-98CA-2BF8FB268196}" dt="2024-03-08T23:02:00.714" v="25" actId="2"/>
          <ac:spMkLst>
            <pc:docMk/>
            <pc:sldMk cId="684810059" sldId="5820"/>
            <ac:spMk id="3" creationId="{D5177964-24BD-7238-29CA-14235AAB699C}"/>
          </ac:spMkLst>
        </pc:spChg>
      </pc:sldChg>
      <pc:sldChg chg="modSp mod">
        <pc:chgData name="Power, Chris (EEC)" userId="7355e77b-c52c-4307-b1d1-ece46b2ca1c7" providerId="ADAL" clId="{217AAA70-C4E2-45D5-98CA-2BF8FB268196}" dt="2024-03-08T22:58:41.897" v="1" actId="1076"/>
        <pc:sldMkLst>
          <pc:docMk/>
          <pc:sldMk cId="1871255118" sldId="5824"/>
        </pc:sldMkLst>
        <pc:spChg chg="mod">
          <ac:chgData name="Power, Chris (EEC)" userId="7355e77b-c52c-4307-b1d1-ece46b2ca1c7" providerId="ADAL" clId="{217AAA70-C4E2-45D5-98CA-2BF8FB268196}" dt="2024-03-08T22:58:41.897" v="1" actId="1076"/>
          <ac:spMkLst>
            <pc:docMk/>
            <pc:sldMk cId="1871255118" sldId="5824"/>
            <ac:spMk id="3" creationId="{CCD1351E-6ED0-44B9-B016-1992FBB0DDBF}"/>
          </ac:spMkLst>
        </pc:spChg>
      </pc:sldChg>
      <pc:sldChg chg="addSp modSp">
        <pc:chgData name="Power, Chris (EEC)" userId="7355e77b-c52c-4307-b1d1-ece46b2ca1c7" providerId="ADAL" clId="{217AAA70-C4E2-45D5-98CA-2BF8FB268196}" dt="2024-03-08T22:59:39.031" v="12"/>
        <pc:sldMkLst>
          <pc:docMk/>
          <pc:sldMk cId="620070553" sldId="5825"/>
        </pc:sldMkLst>
        <pc:spChg chg="add mod">
          <ac:chgData name="Power, Chris (EEC)" userId="7355e77b-c52c-4307-b1d1-ece46b2ca1c7" providerId="ADAL" clId="{217AAA70-C4E2-45D5-98CA-2BF8FB268196}" dt="2024-03-08T22:59:39.031" v="12"/>
          <ac:spMkLst>
            <pc:docMk/>
            <pc:sldMk cId="620070553" sldId="5825"/>
            <ac:spMk id="12" creationId="{E413E37F-455B-6D62-355C-44470A2007D0}"/>
          </ac:spMkLst>
        </pc:spChg>
      </pc:sldChg>
      <pc:sldChg chg="addSp delSp modSp mod">
        <pc:chgData name="Power, Chris (EEC)" userId="7355e77b-c52c-4307-b1d1-ece46b2ca1c7" providerId="ADAL" clId="{217AAA70-C4E2-45D5-98CA-2BF8FB268196}" dt="2024-03-08T22:59:46.301" v="14"/>
        <pc:sldMkLst>
          <pc:docMk/>
          <pc:sldMk cId="688618962" sldId="5841"/>
        </pc:sldMkLst>
        <pc:spChg chg="del">
          <ac:chgData name="Power, Chris (EEC)" userId="7355e77b-c52c-4307-b1d1-ece46b2ca1c7" providerId="ADAL" clId="{217AAA70-C4E2-45D5-98CA-2BF8FB268196}" dt="2024-03-08T22:59:45.991" v="13" actId="478"/>
          <ac:spMkLst>
            <pc:docMk/>
            <pc:sldMk cId="688618962" sldId="5841"/>
            <ac:spMk id="2" creationId="{B46CA88A-3024-0CCF-16F8-610513DDBE10}"/>
          </ac:spMkLst>
        </pc:spChg>
        <pc:spChg chg="add mod">
          <ac:chgData name="Power, Chris (EEC)" userId="7355e77b-c52c-4307-b1d1-ece46b2ca1c7" providerId="ADAL" clId="{217AAA70-C4E2-45D5-98CA-2BF8FB268196}" dt="2024-03-08T22:59:46.301" v="14"/>
          <ac:spMkLst>
            <pc:docMk/>
            <pc:sldMk cId="688618962" sldId="5841"/>
            <ac:spMk id="7" creationId="{A41539F9-8035-645B-B8BC-190B3F7EF0A7}"/>
          </ac:spMkLst>
        </pc:spChg>
      </pc:sldChg>
    </pc:docChg>
  </pc:docChgLst>
  <pc:docChgLst>
    <pc:chgData name="Foley, Jacquelyne E. (EEC)" userId="50e5947b-eb5f-48a7-afc4-9788e1e5ed54" providerId="ADAL" clId="{803E1176-1AEE-4F83-81CB-D7E1232F1CD4}"/>
    <pc:docChg chg="undo custSel modSld">
      <pc:chgData name="Foley, Jacquelyne E. (EEC)" userId="50e5947b-eb5f-48a7-afc4-9788e1e5ed54" providerId="ADAL" clId="{803E1176-1AEE-4F83-81CB-D7E1232F1CD4}" dt="2024-03-08T23:01:12.829" v="66" actId="20577"/>
      <pc:docMkLst>
        <pc:docMk/>
      </pc:docMkLst>
      <pc:sldChg chg="addSp delSp mod">
        <pc:chgData name="Foley, Jacquelyne E. (EEC)" userId="50e5947b-eb5f-48a7-afc4-9788e1e5ed54" providerId="ADAL" clId="{803E1176-1AEE-4F83-81CB-D7E1232F1CD4}" dt="2024-03-08T22:42:08.639" v="2" actId="478"/>
        <pc:sldMkLst>
          <pc:docMk/>
          <pc:sldMk cId="3217949530" sldId="257"/>
        </pc:sldMkLst>
        <pc:spChg chg="add del">
          <ac:chgData name="Foley, Jacquelyne E. (EEC)" userId="50e5947b-eb5f-48a7-afc4-9788e1e5ed54" providerId="ADAL" clId="{803E1176-1AEE-4F83-81CB-D7E1232F1CD4}" dt="2024-03-08T22:42:08.639" v="2" actId="478"/>
          <ac:spMkLst>
            <pc:docMk/>
            <pc:sldMk cId="3217949530" sldId="257"/>
            <ac:spMk id="3" creationId="{30C2C3BB-DDDE-545B-178D-0B85CEA54EB5}"/>
          </ac:spMkLst>
        </pc:spChg>
      </pc:sldChg>
      <pc:sldChg chg="delSp mod">
        <pc:chgData name="Foley, Jacquelyne E. (EEC)" userId="50e5947b-eb5f-48a7-afc4-9788e1e5ed54" providerId="ADAL" clId="{803E1176-1AEE-4F83-81CB-D7E1232F1CD4}" dt="2024-03-08T22:42:11.879" v="3" actId="478"/>
        <pc:sldMkLst>
          <pc:docMk/>
          <pc:sldMk cId="4055179712" sldId="258"/>
        </pc:sldMkLst>
        <pc:spChg chg="del">
          <ac:chgData name="Foley, Jacquelyne E. (EEC)" userId="50e5947b-eb5f-48a7-afc4-9788e1e5ed54" providerId="ADAL" clId="{803E1176-1AEE-4F83-81CB-D7E1232F1CD4}" dt="2024-03-08T22:42:11.879" v="3" actId="478"/>
          <ac:spMkLst>
            <pc:docMk/>
            <pc:sldMk cId="4055179712" sldId="258"/>
            <ac:spMk id="6" creationId="{FADFAD50-318C-8248-A528-0DD232FC2B60}"/>
          </ac:spMkLst>
        </pc:spChg>
      </pc:sldChg>
      <pc:sldChg chg="delSp mod">
        <pc:chgData name="Foley, Jacquelyne E. (EEC)" userId="50e5947b-eb5f-48a7-afc4-9788e1e5ed54" providerId="ADAL" clId="{803E1176-1AEE-4F83-81CB-D7E1232F1CD4}" dt="2024-03-08T22:42:14.231" v="4" actId="478"/>
        <pc:sldMkLst>
          <pc:docMk/>
          <pc:sldMk cId="794125519" sldId="259"/>
        </pc:sldMkLst>
        <pc:spChg chg="del">
          <ac:chgData name="Foley, Jacquelyne E. (EEC)" userId="50e5947b-eb5f-48a7-afc4-9788e1e5ed54" providerId="ADAL" clId="{803E1176-1AEE-4F83-81CB-D7E1232F1CD4}" dt="2024-03-08T22:42:14.231" v="4" actId="478"/>
          <ac:spMkLst>
            <pc:docMk/>
            <pc:sldMk cId="794125519" sldId="259"/>
            <ac:spMk id="5" creationId="{5C4A5F9D-33FD-5CEC-0E68-F87177738451}"/>
          </ac:spMkLst>
        </pc:spChg>
      </pc:sldChg>
      <pc:sldChg chg="delSp mod">
        <pc:chgData name="Foley, Jacquelyne E. (EEC)" userId="50e5947b-eb5f-48a7-afc4-9788e1e5ed54" providerId="ADAL" clId="{803E1176-1AEE-4F83-81CB-D7E1232F1CD4}" dt="2024-03-08T22:46:21.191" v="41" actId="478"/>
        <pc:sldMkLst>
          <pc:docMk/>
          <pc:sldMk cId="407102939" sldId="5532"/>
        </pc:sldMkLst>
        <pc:spChg chg="del">
          <ac:chgData name="Foley, Jacquelyne E. (EEC)" userId="50e5947b-eb5f-48a7-afc4-9788e1e5ed54" providerId="ADAL" clId="{803E1176-1AEE-4F83-81CB-D7E1232F1CD4}" dt="2024-03-08T22:46:21.191" v="41" actId="478"/>
          <ac:spMkLst>
            <pc:docMk/>
            <pc:sldMk cId="407102939" sldId="5532"/>
            <ac:spMk id="4" creationId="{33C602B4-50AA-54A3-4D0D-1D702252F6DF}"/>
          </ac:spMkLst>
        </pc:spChg>
      </pc:sldChg>
      <pc:sldChg chg="delSp mod modNotesTx">
        <pc:chgData name="Foley, Jacquelyne E. (EEC)" userId="50e5947b-eb5f-48a7-afc4-9788e1e5ed54" providerId="ADAL" clId="{803E1176-1AEE-4F83-81CB-D7E1232F1CD4}" dt="2024-03-08T22:51:52.560" v="61" actId="20577"/>
        <pc:sldMkLst>
          <pc:docMk/>
          <pc:sldMk cId="2864266356" sldId="5573"/>
        </pc:sldMkLst>
        <pc:spChg chg="del">
          <ac:chgData name="Foley, Jacquelyne E. (EEC)" userId="50e5947b-eb5f-48a7-afc4-9788e1e5ed54" providerId="ADAL" clId="{803E1176-1AEE-4F83-81CB-D7E1232F1CD4}" dt="2024-03-08T22:46:19.608" v="40" actId="478"/>
          <ac:spMkLst>
            <pc:docMk/>
            <pc:sldMk cId="2864266356" sldId="5573"/>
            <ac:spMk id="4" creationId="{3124893C-EA18-06DE-1259-06AB8B1D48DA}"/>
          </ac:spMkLst>
        </pc:spChg>
      </pc:sldChg>
      <pc:sldChg chg="delSp mod">
        <pc:chgData name="Foley, Jacquelyne E. (EEC)" userId="50e5947b-eb5f-48a7-afc4-9788e1e5ed54" providerId="ADAL" clId="{803E1176-1AEE-4F83-81CB-D7E1232F1CD4}" dt="2024-03-08T22:42:16.751" v="5" actId="478"/>
        <pc:sldMkLst>
          <pc:docMk/>
          <pc:sldMk cId="447712392" sldId="5686"/>
        </pc:sldMkLst>
        <pc:spChg chg="del">
          <ac:chgData name="Foley, Jacquelyne E. (EEC)" userId="50e5947b-eb5f-48a7-afc4-9788e1e5ed54" providerId="ADAL" clId="{803E1176-1AEE-4F83-81CB-D7E1232F1CD4}" dt="2024-03-08T22:42:16.751" v="5" actId="478"/>
          <ac:spMkLst>
            <pc:docMk/>
            <pc:sldMk cId="447712392" sldId="5686"/>
            <ac:spMk id="8" creationId="{AEC1063A-984D-E4EC-3D7B-60DF2346DB9C}"/>
          </ac:spMkLst>
        </pc:spChg>
      </pc:sldChg>
      <pc:sldChg chg="delSp mod">
        <pc:chgData name="Foley, Jacquelyne E. (EEC)" userId="50e5947b-eb5f-48a7-afc4-9788e1e5ed54" providerId="ADAL" clId="{803E1176-1AEE-4F83-81CB-D7E1232F1CD4}" dt="2024-03-08T22:45:03.919" v="16" actId="478"/>
        <pc:sldMkLst>
          <pc:docMk/>
          <pc:sldMk cId="1841156233" sldId="5701"/>
        </pc:sldMkLst>
        <pc:spChg chg="del">
          <ac:chgData name="Foley, Jacquelyne E. (EEC)" userId="50e5947b-eb5f-48a7-afc4-9788e1e5ed54" providerId="ADAL" clId="{803E1176-1AEE-4F83-81CB-D7E1232F1CD4}" dt="2024-03-08T22:45:03.919" v="16" actId="478"/>
          <ac:spMkLst>
            <pc:docMk/>
            <pc:sldMk cId="1841156233" sldId="5701"/>
            <ac:spMk id="3" creationId="{F5EA46DE-12C0-B28C-8A56-8E209EE3D363}"/>
          </ac:spMkLst>
        </pc:spChg>
      </pc:sldChg>
      <pc:sldChg chg="delSp mod">
        <pc:chgData name="Foley, Jacquelyne E. (EEC)" userId="50e5947b-eb5f-48a7-afc4-9788e1e5ed54" providerId="ADAL" clId="{803E1176-1AEE-4F83-81CB-D7E1232F1CD4}" dt="2024-03-08T22:45:16.487" v="20" actId="478"/>
        <pc:sldMkLst>
          <pc:docMk/>
          <pc:sldMk cId="2554346184" sldId="5702"/>
        </pc:sldMkLst>
        <pc:spChg chg="del">
          <ac:chgData name="Foley, Jacquelyne E. (EEC)" userId="50e5947b-eb5f-48a7-afc4-9788e1e5ed54" providerId="ADAL" clId="{803E1176-1AEE-4F83-81CB-D7E1232F1CD4}" dt="2024-03-08T22:45:16.487" v="20" actId="478"/>
          <ac:spMkLst>
            <pc:docMk/>
            <pc:sldMk cId="2554346184" sldId="5702"/>
            <ac:spMk id="3" creationId="{CB273568-C09C-FB80-A96D-B4FFF4A56A8C}"/>
          </ac:spMkLst>
        </pc:spChg>
      </pc:sldChg>
      <pc:sldChg chg="delSp mod">
        <pc:chgData name="Foley, Jacquelyne E. (EEC)" userId="50e5947b-eb5f-48a7-afc4-9788e1e5ed54" providerId="ADAL" clId="{803E1176-1AEE-4F83-81CB-D7E1232F1CD4}" dt="2024-03-08T22:45:13.007" v="19" actId="478"/>
        <pc:sldMkLst>
          <pc:docMk/>
          <pc:sldMk cId="2614175584" sldId="5705"/>
        </pc:sldMkLst>
        <pc:spChg chg="del">
          <ac:chgData name="Foley, Jacquelyne E. (EEC)" userId="50e5947b-eb5f-48a7-afc4-9788e1e5ed54" providerId="ADAL" clId="{803E1176-1AEE-4F83-81CB-D7E1232F1CD4}" dt="2024-03-08T22:45:13.007" v="19" actId="478"/>
          <ac:spMkLst>
            <pc:docMk/>
            <pc:sldMk cId="2614175584" sldId="5705"/>
            <ac:spMk id="6" creationId="{50CA5815-E57B-7F0F-5EC3-A98D3AAC13E5}"/>
          </ac:spMkLst>
        </pc:spChg>
      </pc:sldChg>
      <pc:sldChg chg="delSp mod">
        <pc:chgData name="Foley, Jacquelyne E. (EEC)" userId="50e5947b-eb5f-48a7-afc4-9788e1e5ed54" providerId="ADAL" clId="{803E1176-1AEE-4F83-81CB-D7E1232F1CD4}" dt="2024-03-08T22:46:31.388" v="45" actId="478"/>
        <pc:sldMkLst>
          <pc:docMk/>
          <pc:sldMk cId="1034958653" sldId="5719"/>
        </pc:sldMkLst>
        <pc:spChg chg="del">
          <ac:chgData name="Foley, Jacquelyne E. (EEC)" userId="50e5947b-eb5f-48a7-afc4-9788e1e5ed54" providerId="ADAL" clId="{803E1176-1AEE-4F83-81CB-D7E1232F1CD4}" dt="2024-03-08T22:46:31.388" v="45" actId="478"/>
          <ac:spMkLst>
            <pc:docMk/>
            <pc:sldMk cId="1034958653" sldId="5719"/>
            <ac:spMk id="5" creationId="{7C78602F-63B1-7DD9-0DEE-CA0C6A85B99D}"/>
          </ac:spMkLst>
        </pc:spChg>
      </pc:sldChg>
      <pc:sldChg chg="delSp mod">
        <pc:chgData name="Foley, Jacquelyne E. (EEC)" userId="50e5947b-eb5f-48a7-afc4-9788e1e5ed54" providerId="ADAL" clId="{803E1176-1AEE-4F83-81CB-D7E1232F1CD4}" dt="2024-03-08T22:42:26.471" v="8" actId="478"/>
        <pc:sldMkLst>
          <pc:docMk/>
          <pc:sldMk cId="2836265023" sldId="5727"/>
        </pc:sldMkLst>
        <pc:spChg chg="del">
          <ac:chgData name="Foley, Jacquelyne E. (EEC)" userId="50e5947b-eb5f-48a7-afc4-9788e1e5ed54" providerId="ADAL" clId="{803E1176-1AEE-4F83-81CB-D7E1232F1CD4}" dt="2024-03-08T22:42:26.471" v="8" actId="478"/>
          <ac:spMkLst>
            <pc:docMk/>
            <pc:sldMk cId="2836265023" sldId="5727"/>
            <ac:spMk id="3" creationId="{860CE1D2-55AB-0EDE-9435-C8B8C7AE4AA7}"/>
          </ac:spMkLst>
        </pc:spChg>
      </pc:sldChg>
      <pc:sldChg chg="delSp mod modNotesTx">
        <pc:chgData name="Foley, Jacquelyne E. (EEC)" userId="50e5947b-eb5f-48a7-afc4-9788e1e5ed54" providerId="ADAL" clId="{803E1176-1AEE-4F83-81CB-D7E1232F1CD4}" dt="2024-03-08T22:50:40.448" v="47" actId="20577"/>
        <pc:sldMkLst>
          <pc:docMk/>
          <pc:sldMk cId="1787831092" sldId="5732"/>
        </pc:sldMkLst>
        <pc:spChg chg="del">
          <ac:chgData name="Foley, Jacquelyne E. (EEC)" userId="50e5947b-eb5f-48a7-afc4-9788e1e5ed54" providerId="ADAL" clId="{803E1176-1AEE-4F83-81CB-D7E1232F1CD4}" dt="2024-03-08T22:42:19.919" v="6" actId="478"/>
          <ac:spMkLst>
            <pc:docMk/>
            <pc:sldMk cId="1787831092" sldId="5732"/>
            <ac:spMk id="14" creationId="{35D90713-2C1A-2618-191F-9D562250EDDB}"/>
          </ac:spMkLst>
        </pc:spChg>
      </pc:sldChg>
      <pc:sldChg chg="delSp mod modNotesTx">
        <pc:chgData name="Foley, Jacquelyne E. (EEC)" userId="50e5947b-eb5f-48a7-afc4-9788e1e5ed54" providerId="ADAL" clId="{803E1176-1AEE-4F83-81CB-D7E1232F1CD4}" dt="2024-03-08T22:51:05.225" v="51" actId="20577"/>
        <pc:sldMkLst>
          <pc:docMk/>
          <pc:sldMk cId="724899225" sldId="5745"/>
        </pc:sldMkLst>
        <pc:spChg chg="del">
          <ac:chgData name="Foley, Jacquelyne E. (EEC)" userId="50e5947b-eb5f-48a7-afc4-9788e1e5ed54" providerId="ADAL" clId="{803E1176-1AEE-4F83-81CB-D7E1232F1CD4}" dt="2024-03-08T22:45:06.984" v="17" actId="478"/>
          <ac:spMkLst>
            <pc:docMk/>
            <pc:sldMk cId="724899225" sldId="5745"/>
            <ac:spMk id="6" creationId="{67A55E2E-89A7-AF4E-5426-F38DDE08B985}"/>
          </ac:spMkLst>
        </pc:spChg>
      </pc:sldChg>
      <pc:sldChg chg="delSp mod">
        <pc:chgData name="Foley, Jacquelyne E. (EEC)" userId="50e5947b-eb5f-48a7-afc4-9788e1e5ed54" providerId="ADAL" clId="{803E1176-1AEE-4F83-81CB-D7E1232F1CD4}" dt="2024-03-08T22:45:22.982" v="22" actId="478"/>
        <pc:sldMkLst>
          <pc:docMk/>
          <pc:sldMk cId="869023730" sldId="5763"/>
        </pc:sldMkLst>
        <pc:spChg chg="del">
          <ac:chgData name="Foley, Jacquelyne E. (EEC)" userId="50e5947b-eb5f-48a7-afc4-9788e1e5ed54" providerId="ADAL" clId="{803E1176-1AEE-4F83-81CB-D7E1232F1CD4}" dt="2024-03-08T22:45:22.982" v="22" actId="478"/>
          <ac:spMkLst>
            <pc:docMk/>
            <pc:sldMk cId="869023730" sldId="5763"/>
            <ac:spMk id="8" creationId="{E64F0CA0-A875-7EB0-AA47-FA97AD856A0A}"/>
          </ac:spMkLst>
        </pc:spChg>
      </pc:sldChg>
      <pc:sldChg chg="delSp mod">
        <pc:chgData name="Foley, Jacquelyne E. (EEC)" userId="50e5947b-eb5f-48a7-afc4-9788e1e5ed54" providerId="ADAL" clId="{803E1176-1AEE-4F83-81CB-D7E1232F1CD4}" dt="2024-03-08T22:42:32.837" v="10" actId="478"/>
        <pc:sldMkLst>
          <pc:docMk/>
          <pc:sldMk cId="3579484052" sldId="5770"/>
        </pc:sldMkLst>
        <pc:spChg chg="del">
          <ac:chgData name="Foley, Jacquelyne E. (EEC)" userId="50e5947b-eb5f-48a7-afc4-9788e1e5ed54" providerId="ADAL" clId="{803E1176-1AEE-4F83-81CB-D7E1232F1CD4}" dt="2024-03-08T22:42:32.837" v="10" actId="478"/>
          <ac:spMkLst>
            <pc:docMk/>
            <pc:sldMk cId="3579484052" sldId="5770"/>
            <ac:spMk id="13" creationId="{DC49B384-0BF1-0FC6-BEB9-E67B56461879}"/>
          </ac:spMkLst>
        </pc:spChg>
      </pc:sldChg>
      <pc:sldChg chg="delSp mod">
        <pc:chgData name="Foley, Jacquelyne E. (EEC)" userId="50e5947b-eb5f-48a7-afc4-9788e1e5ed54" providerId="ADAL" clId="{803E1176-1AEE-4F83-81CB-D7E1232F1CD4}" dt="2024-03-08T22:45:25.449" v="23" actId="478"/>
        <pc:sldMkLst>
          <pc:docMk/>
          <pc:sldMk cId="3048192530" sldId="5775"/>
        </pc:sldMkLst>
        <pc:spChg chg="del">
          <ac:chgData name="Foley, Jacquelyne E. (EEC)" userId="50e5947b-eb5f-48a7-afc4-9788e1e5ed54" providerId="ADAL" clId="{803E1176-1AEE-4F83-81CB-D7E1232F1CD4}" dt="2024-03-08T22:45:25.449" v="23" actId="478"/>
          <ac:spMkLst>
            <pc:docMk/>
            <pc:sldMk cId="3048192530" sldId="5775"/>
            <ac:spMk id="3" creationId="{E470BF62-645E-0880-1DD4-A2C382F46DEB}"/>
          </ac:spMkLst>
        </pc:spChg>
      </pc:sldChg>
      <pc:sldChg chg="delSp mod">
        <pc:chgData name="Foley, Jacquelyne E. (EEC)" userId="50e5947b-eb5f-48a7-afc4-9788e1e5ed54" providerId="ADAL" clId="{803E1176-1AEE-4F83-81CB-D7E1232F1CD4}" dt="2024-03-08T22:42:28.903" v="9" actId="478"/>
        <pc:sldMkLst>
          <pc:docMk/>
          <pc:sldMk cId="1739332892" sldId="5776"/>
        </pc:sldMkLst>
        <pc:spChg chg="del">
          <ac:chgData name="Foley, Jacquelyne E. (EEC)" userId="50e5947b-eb5f-48a7-afc4-9788e1e5ed54" providerId="ADAL" clId="{803E1176-1AEE-4F83-81CB-D7E1232F1CD4}" dt="2024-03-08T22:42:28.903" v="9" actId="478"/>
          <ac:spMkLst>
            <pc:docMk/>
            <pc:sldMk cId="1739332892" sldId="5776"/>
            <ac:spMk id="6" creationId="{E7AAA368-42B5-87E7-580C-6BCC7B03503B}"/>
          </ac:spMkLst>
        </pc:spChg>
      </pc:sldChg>
      <pc:sldChg chg="delSp mod modNotesTx">
        <pc:chgData name="Foley, Jacquelyne E. (EEC)" userId="50e5947b-eb5f-48a7-afc4-9788e1e5ed54" providerId="ADAL" clId="{803E1176-1AEE-4F83-81CB-D7E1232F1CD4}" dt="2024-03-08T22:50:57.960" v="50" actId="20577"/>
        <pc:sldMkLst>
          <pc:docMk/>
          <pc:sldMk cId="882226318" sldId="5777"/>
        </pc:sldMkLst>
        <pc:spChg chg="del">
          <ac:chgData name="Foley, Jacquelyne E. (EEC)" userId="50e5947b-eb5f-48a7-afc4-9788e1e5ed54" providerId="ADAL" clId="{803E1176-1AEE-4F83-81CB-D7E1232F1CD4}" dt="2024-03-08T22:42:43.001" v="13" actId="478"/>
          <ac:spMkLst>
            <pc:docMk/>
            <pc:sldMk cId="882226318" sldId="5777"/>
            <ac:spMk id="3" creationId="{D24C8F9F-CC84-A600-D61E-D392D3AB9921}"/>
          </ac:spMkLst>
        </pc:spChg>
      </pc:sldChg>
      <pc:sldChg chg="delSp modSp mod">
        <pc:chgData name="Foley, Jacquelyne E. (EEC)" userId="50e5947b-eb5f-48a7-afc4-9788e1e5ed54" providerId="ADAL" clId="{803E1176-1AEE-4F83-81CB-D7E1232F1CD4}" dt="2024-03-08T23:01:12.829" v="66" actId="20577"/>
        <pc:sldMkLst>
          <pc:docMk/>
          <pc:sldMk cId="2456467422" sldId="5779"/>
        </pc:sldMkLst>
        <pc:spChg chg="del">
          <ac:chgData name="Foley, Jacquelyne E. (EEC)" userId="50e5947b-eb5f-48a7-afc4-9788e1e5ed54" providerId="ADAL" clId="{803E1176-1AEE-4F83-81CB-D7E1232F1CD4}" dt="2024-03-08T22:45:36.079" v="27" actId="478"/>
          <ac:spMkLst>
            <pc:docMk/>
            <pc:sldMk cId="2456467422" sldId="5779"/>
            <ac:spMk id="3" creationId="{C11F0837-5FCA-6E2B-1353-DDCE2D1DF580}"/>
          </ac:spMkLst>
        </pc:spChg>
        <pc:spChg chg="mod">
          <ac:chgData name="Foley, Jacquelyne E. (EEC)" userId="50e5947b-eb5f-48a7-afc4-9788e1e5ed54" providerId="ADAL" clId="{803E1176-1AEE-4F83-81CB-D7E1232F1CD4}" dt="2024-03-08T23:01:12.829" v="66" actId="20577"/>
          <ac:spMkLst>
            <pc:docMk/>
            <pc:sldMk cId="2456467422" sldId="5779"/>
            <ac:spMk id="4" creationId="{3564A9DC-5CF3-6FE2-94A5-BD4C39BF5A36}"/>
          </ac:spMkLst>
        </pc:spChg>
      </pc:sldChg>
      <pc:sldChg chg="delSp mod modNotesTx">
        <pc:chgData name="Foley, Jacquelyne E. (EEC)" userId="50e5947b-eb5f-48a7-afc4-9788e1e5ed54" providerId="ADAL" clId="{803E1176-1AEE-4F83-81CB-D7E1232F1CD4}" dt="2024-03-08T22:50:54.153" v="49" actId="20577"/>
        <pc:sldMkLst>
          <pc:docMk/>
          <pc:sldMk cId="1581494078" sldId="5782"/>
        </pc:sldMkLst>
        <pc:spChg chg="del">
          <ac:chgData name="Foley, Jacquelyne E. (EEC)" userId="50e5947b-eb5f-48a7-afc4-9788e1e5ed54" providerId="ADAL" clId="{803E1176-1AEE-4F83-81CB-D7E1232F1CD4}" dt="2024-03-08T22:42:34.436" v="11" actId="478"/>
          <ac:spMkLst>
            <pc:docMk/>
            <pc:sldMk cId="1581494078" sldId="5782"/>
            <ac:spMk id="3" creationId="{7BCB65ED-EADC-1084-5710-F6F70A475DD1}"/>
          </ac:spMkLst>
        </pc:spChg>
      </pc:sldChg>
      <pc:sldChg chg="delSp mod modNotesTx">
        <pc:chgData name="Foley, Jacquelyne E. (EEC)" userId="50e5947b-eb5f-48a7-afc4-9788e1e5ed54" providerId="ADAL" clId="{803E1176-1AEE-4F83-81CB-D7E1232F1CD4}" dt="2024-03-08T22:51:10.031" v="53" actId="20577"/>
        <pc:sldMkLst>
          <pc:docMk/>
          <pc:sldMk cId="3053761601" sldId="5783"/>
        </pc:sldMkLst>
        <pc:spChg chg="del">
          <ac:chgData name="Foley, Jacquelyne E. (EEC)" userId="50e5947b-eb5f-48a7-afc4-9788e1e5ed54" providerId="ADAL" clId="{803E1176-1AEE-4F83-81CB-D7E1232F1CD4}" dt="2024-03-08T22:45:10.375" v="18" actId="478"/>
          <ac:spMkLst>
            <pc:docMk/>
            <pc:sldMk cId="3053761601" sldId="5783"/>
            <ac:spMk id="3" creationId="{3F3EDFA3-2952-890C-CD36-4B7DD0813AD5}"/>
          </ac:spMkLst>
        </pc:spChg>
      </pc:sldChg>
      <pc:sldChg chg="delSp mod">
        <pc:chgData name="Foley, Jacquelyne E. (EEC)" userId="50e5947b-eb5f-48a7-afc4-9788e1e5ed54" providerId="ADAL" clId="{803E1176-1AEE-4F83-81CB-D7E1232F1CD4}" dt="2024-03-08T22:45:27.713" v="24" actId="478"/>
        <pc:sldMkLst>
          <pc:docMk/>
          <pc:sldMk cId="1924717275" sldId="5792"/>
        </pc:sldMkLst>
        <pc:spChg chg="del">
          <ac:chgData name="Foley, Jacquelyne E. (EEC)" userId="50e5947b-eb5f-48a7-afc4-9788e1e5ed54" providerId="ADAL" clId="{803E1176-1AEE-4F83-81CB-D7E1232F1CD4}" dt="2024-03-08T22:45:27.713" v="24" actId="478"/>
          <ac:spMkLst>
            <pc:docMk/>
            <pc:sldMk cId="1924717275" sldId="5792"/>
            <ac:spMk id="6" creationId="{20142D7C-434B-55A3-D8E5-6B6213A312EC}"/>
          </ac:spMkLst>
        </pc:spChg>
      </pc:sldChg>
      <pc:sldChg chg="delSp mod modNotesTx">
        <pc:chgData name="Foley, Jacquelyne E. (EEC)" userId="50e5947b-eb5f-48a7-afc4-9788e1e5ed54" providerId="ADAL" clId="{803E1176-1AEE-4F83-81CB-D7E1232F1CD4}" dt="2024-03-08T22:51:35.682" v="57" actId="20577"/>
        <pc:sldMkLst>
          <pc:docMk/>
          <pc:sldMk cId="596245291" sldId="5795"/>
        </pc:sldMkLst>
        <pc:spChg chg="del">
          <ac:chgData name="Foley, Jacquelyne E. (EEC)" userId="50e5947b-eb5f-48a7-afc4-9788e1e5ed54" providerId="ADAL" clId="{803E1176-1AEE-4F83-81CB-D7E1232F1CD4}" dt="2024-03-08T22:45:45.552" v="30" actId="478"/>
          <ac:spMkLst>
            <pc:docMk/>
            <pc:sldMk cId="596245291" sldId="5795"/>
            <ac:spMk id="6" creationId="{25BD0545-FB76-95F4-898C-9D6EDACD2276}"/>
          </ac:spMkLst>
        </pc:spChg>
      </pc:sldChg>
      <pc:sldChg chg="delSp mod modNotesTx">
        <pc:chgData name="Foley, Jacquelyne E. (EEC)" userId="50e5947b-eb5f-48a7-afc4-9788e1e5ed54" providerId="ADAL" clId="{803E1176-1AEE-4F83-81CB-D7E1232F1CD4}" dt="2024-03-08T22:51:38.031" v="58" actId="20577"/>
        <pc:sldMkLst>
          <pc:docMk/>
          <pc:sldMk cId="1783352769" sldId="5796"/>
        </pc:sldMkLst>
        <pc:spChg chg="del">
          <ac:chgData name="Foley, Jacquelyne E. (EEC)" userId="50e5947b-eb5f-48a7-afc4-9788e1e5ed54" providerId="ADAL" clId="{803E1176-1AEE-4F83-81CB-D7E1232F1CD4}" dt="2024-03-08T22:45:48.798" v="31" actId="478"/>
          <ac:spMkLst>
            <pc:docMk/>
            <pc:sldMk cId="1783352769" sldId="5796"/>
            <ac:spMk id="6" creationId="{EE35E668-36AD-B583-8DCB-207BE10A43BD}"/>
          </ac:spMkLst>
        </pc:spChg>
      </pc:sldChg>
      <pc:sldChg chg="delSp mod">
        <pc:chgData name="Foley, Jacquelyne E. (EEC)" userId="50e5947b-eb5f-48a7-afc4-9788e1e5ed54" providerId="ADAL" clId="{803E1176-1AEE-4F83-81CB-D7E1232F1CD4}" dt="2024-03-08T22:46:27.963" v="44" actId="478"/>
        <pc:sldMkLst>
          <pc:docMk/>
          <pc:sldMk cId="714170362" sldId="5798"/>
        </pc:sldMkLst>
        <pc:spChg chg="del">
          <ac:chgData name="Foley, Jacquelyne E. (EEC)" userId="50e5947b-eb5f-48a7-afc4-9788e1e5ed54" providerId="ADAL" clId="{803E1176-1AEE-4F83-81CB-D7E1232F1CD4}" dt="2024-03-08T22:46:27.963" v="44" actId="478"/>
          <ac:spMkLst>
            <pc:docMk/>
            <pc:sldMk cId="714170362" sldId="5798"/>
            <ac:spMk id="3" creationId="{0152B471-9EAA-1E42-B0AE-545CEF14CDA1}"/>
          </ac:spMkLst>
        </pc:spChg>
      </pc:sldChg>
      <pc:sldChg chg="delSp mod">
        <pc:chgData name="Foley, Jacquelyne E. (EEC)" userId="50e5947b-eb5f-48a7-afc4-9788e1e5ed54" providerId="ADAL" clId="{803E1176-1AEE-4F83-81CB-D7E1232F1CD4}" dt="2024-03-08T22:42:47.565" v="14" actId="478"/>
        <pc:sldMkLst>
          <pc:docMk/>
          <pc:sldMk cId="2782559237" sldId="5799"/>
        </pc:sldMkLst>
        <pc:spChg chg="del">
          <ac:chgData name="Foley, Jacquelyne E. (EEC)" userId="50e5947b-eb5f-48a7-afc4-9788e1e5ed54" providerId="ADAL" clId="{803E1176-1AEE-4F83-81CB-D7E1232F1CD4}" dt="2024-03-08T22:42:47.565" v="14" actId="478"/>
          <ac:spMkLst>
            <pc:docMk/>
            <pc:sldMk cId="2782559237" sldId="5799"/>
            <ac:spMk id="6" creationId="{AB202414-53DB-B309-E727-399A05C0BAFB}"/>
          </ac:spMkLst>
        </pc:spChg>
      </pc:sldChg>
      <pc:sldChg chg="delSp mod">
        <pc:chgData name="Foley, Jacquelyne E. (EEC)" userId="50e5947b-eb5f-48a7-afc4-9788e1e5ed54" providerId="ADAL" clId="{803E1176-1AEE-4F83-81CB-D7E1232F1CD4}" dt="2024-03-08T22:45:42.531" v="29" actId="478"/>
        <pc:sldMkLst>
          <pc:docMk/>
          <pc:sldMk cId="1562574237" sldId="5800"/>
        </pc:sldMkLst>
        <pc:spChg chg="del">
          <ac:chgData name="Foley, Jacquelyne E. (EEC)" userId="50e5947b-eb5f-48a7-afc4-9788e1e5ed54" providerId="ADAL" clId="{803E1176-1AEE-4F83-81CB-D7E1232F1CD4}" dt="2024-03-08T22:45:42.531" v="29" actId="478"/>
          <ac:spMkLst>
            <pc:docMk/>
            <pc:sldMk cId="1562574237" sldId="5800"/>
            <ac:spMk id="5" creationId="{535A2F35-66B1-8EEF-489E-6706E998EA55}"/>
          </ac:spMkLst>
        </pc:spChg>
      </pc:sldChg>
      <pc:sldChg chg="delSp mod modNotesTx">
        <pc:chgData name="Foley, Jacquelyne E. (EEC)" userId="50e5947b-eb5f-48a7-afc4-9788e1e5ed54" providerId="ADAL" clId="{803E1176-1AEE-4F83-81CB-D7E1232F1CD4}" dt="2024-03-08T22:51:39.518" v="59" actId="20577"/>
        <pc:sldMkLst>
          <pc:docMk/>
          <pc:sldMk cId="2890831128" sldId="5801"/>
        </pc:sldMkLst>
        <pc:spChg chg="del">
          <ac:chgData name="Foley, Jacquelyne E. (EEC)" userId="50e5947b-eb5f-48a7-afc4-9788e1e5ed54" providerId="ADAL" clId="{803E1176-1AEE-4F83-81CB-D7E1232F1CD4}" dt="2024-03-08T22:45:52.601" v="32" actId="478"/>
          <ac:spMkLst>
            <pc:docMk/>
            <pc:sldMk cId="2890831128" sldId="5801"/>
            <ac:spMk id="6" creationId="{F3A8D926-1231-4F67-6EA6-6AF018CD339A}"/>
          </ac:spMkLst>
        </pc:spChg>
      </pc:sldChg>
      <pc:sldChg chg="delSp mod">
        <pc:chgData name="Foley, Jacquelyne E. (EEC)" userId="50e5947b-eb5f-48a7-afc4-9788e1e5ed54" providerId="ADAL" clId="{803E1176-1AEE-4F83-81CB-D7E1232F1CD4}" dt="2024-03-08T22:45:19.311" v="21" actId="478"/>
        <pc:sldMkLst>
          <pc:docMk/>
          <pc:sldMk cId="1611799432" sldId="5806"/>
        </pc:sldMkLst>
        <pc:spChg chg="del">
          <ac:chgData name="Foley, Jacquelyne E. (EEC)" userId="50e5947b-eb5f-48a7-afc4-9788e1e5ed54" providerId="ADAL" clId="{803E1176-1AEE-4F83-81CB-D7E1232F1CD4}" dt="2024-03-08T22:45:19.311" v="21" actId="478"/>
          <ac:spMkLst>
            <pc:docMk/>
            <pc:sldMk cId="1611799432" sldId="5806"/>
            <ac:spMk id="6" creationId="{2F1EE176-8723-7908-8F20-5C8223BB1AE6}"/>
          </ac:spMkLst>
        </pc:spChg>
      </pc:sldChg>
      <pc:sldChg chg="delSp mod modNotesTx">
        <pc:chgData name="Foley, Jacquelyne E. (EEC)" userId="50e5947b-eb5f-48a7-afc4-9788e1e5ed54" providerId="ADAL" clId="{803E1176-1AEE-4F83-81CB-D7E1232F1CD4}" dt="2024-03-08T22:50:46.098" v="48" actId="20577"/>
        <pc:sldMkLst>
          <pc:docMk/>
          <pc:sldMk cId="2317526493" sldId="5808"/>
        </pc:sldMkLst>
        <pc:spChg chg="del">
          <ac:chgData name="Foley, Jacquelyne E. (EEC)" userId="50e5947b-eb5f-48a7-afc4-9788e1e5ed54" providerId="ADAL" clId="{803E1176-1AEE-4F83-81CB-D7E1232F1CD4}" dt="2024-03-08T22:42:23.255" v="7" actId="478"/>
          <ac:spMkLst>
            <pc:docMk/>
            <pc:sldMk cId="2317526493" sldId="5808"/>
            <ac:spMk id="7" creationId="{85795BCD-EFD4-B0A5-50E2-8E63B4C1BB1C}"/>
          </ac:spMkLst>
        </pc:spChg>
      </pc:sldChg>
      <pc:sldChg chg="delSp mod modNotesTx">
        <pc:chgData name="Foley, Jacquelyne E. (EEC)" userId="50e5947b-eb5f-48a7-afc4-9788e1e5ed54" providerId="ADAL" clId="{803E1176-1AEE-4F83-81CB-D7E1232F1CD4}" dt="2024-03-08T22:51:20.684" v="55" actId="20577"/>
        <pc:sldMkLst>
          <pc:docMk/>
          <pc:sldMk cId="1155172917" sldId="5809"/>
        </pc:sldMkLst>
        <pc:spChg chg="del">
          <ac:chgData name="Foley, Jacquelyne E. (EEC)" userId="50e5947b-eb5f-48a7-afc4-9788e1e5ed54" providerId="ADAL" clId="{803E1176-1AEE-4F83-81CB-D7E1232F1CD4}" dt="2024-03-08T22:45:32.441" v="26" actId="478"/>
          <ac:spMkLst>
            <pc:docMk/>
            <pc:sldMk cId="1155172917" sldId="5809"/>
            <ac:spMk id="6" creationId="{09D240F2-10B5-9325-0B9F-A5F59EA81BC8}"/>
          </ac:spMkLst>
        </pc:spChg>
      </pc:sldChg>
      <pc:sldChg chg="delSp modSp mod modNotesTx">
        <pc:chgData name="Foley, Jacquelyne E. (EEC)" userId="50e5947b-eb5f-48a7-afc4-9788e1e5ed54" providerId="ADAL" clId="{803E1176-1AEE-4F83-81CB-D7E1232F1CD4}" dt="2024-03-08T23:01:04.351" v="65" actId="20577"/>
        <pc:sldMkLst>
          <pc:docMk/>
          <pc:sldMk cId="3301155004" sldId="5819"/>
        </pc:sldMkLst>
        <pc:spChg chg="del">
          <ac:chgData name="Foley, Jacquelyne E. (EEC)" userId="50e5947b-eb5f-48a7-afc4-9788e1e5ed54" providerId="ADAL" clId="{803E1176-1AEE-4F83-81CB-D7E1232F1CD4}" dt="2024-03-08T22:45:39.064" v="28" actId="478"/>
          <ac:spMkLst>
            <pc:docMk/>
            <pc:sldMk cId="3301155004" sldId="5819"/>
            <ac:spMk id="3" creationId="{EDBF0E24-EF86-36A1-88B6-B02D7763F685}"/>
          </ac:spMkLst>
        </pc:spChg>
        <pc:spChg chg="mod">
          <ac:chgData name="Foley, Jacquelyne E. (EEC)" userId="50e5947b-eb5f-48a7-afc4-9788e1e5ed54" providerId="ADAL" clId="{803E1176-1AEE-4F83-81CB-D7E1232F1CD4}" dt="2024-03-08T23:01:04.351" v="65" actId="20577"/>
          <ac:spMkLst>
            <pc:docMk/>
            <pc:sldMk cId="3301155004" sldId="5819"/>
            <ac:spMk id="4" creationId="{7591396A-001F-1B8E-5670-65D1681F5F75}"/>
          </ac:spMkLst>
        </pc:spChg>
      </pc:sldChg>
      <pc:sldChg chg="delSp mod modNotesTx">
        <pc:chgData name="Foley, Jacquelyne E. (EEC)" userId="50e5947b-eb5f-48a7-afc4-9788e1e5ed54" providerId="ADAL" clId="{803E1176-1AEE-4F83-81CB-D7E1232F1CD4}" dt="2024-03-08T22:51:58.145" v="62" actId="20577"/>
        <pc:sldMkLst>
          <pc:docMk/>
          <pc:sldMk cId="684810059" sldId="5820"/>
        </pc:sldMkLst>
        <pc:spChg chg="del">
          <ac:chgData name="Foley, Jacquelyne E. (EEC)" userId="50e5947b-eb5f-48a7-afc4-9788e1e5ed54" providerId="ADAL" clId="{803E1176-1AEE-4F83-81CB-D7E1232F1CD4}" dt="2024-03-08T22:46:25.438" v="43" actId="478"/>
          <ac:spMkLst>
            <pc:docMk/>
            <pc:sldMk cId="684810059" sldId="5820"/>
            <ac:spMk id="6" creationId="{79B030EB-95A5-A52B-8780-E97C20555EC2}"/>
          </ac:spMkLst>
        </pc:spChg>
      </pc:sldChg>
      <pc:sldChg chg="delSp mod">
        <pc:chgData name="Foley, Jacquelyne E. (EEC)" userId="50e5947b-eb5f-48a7-afc4-9788e1e5ed54" providerId="ADAL" clId="{803E1176-1AEE-4F83-81CB-D7E1232F1CD4}" dt="2024-03-08T22:46:17.343" v="39" actId="478"/>
        <pc:sldMkLst>
          <pc:docMk/>
          <pc:sldMk cId="2909747300" sldId="5821"/>
        </pc:sldMkLst>
        <pc:spChg chg="del">
          <ac:chgData name="Foley, Jacquelyne E. (EEC)" userId="50e5947b-eb5f-48a7-afc4-9788e1e5ed54" providerId="ADAL" clId="{803E1176-1AEE-4F83-81CB-D7E1232F1CD4}" dt="2024-03-08T22:46:17.343" v="39" actId="478"/>
          <ac:spMkLst>
            <pc:docMk/>
            <pc:sldMk cId="2909747300" sldId="5821"/>
            <ac:spMk id="3" creationId="{A509A919-C065-25E3-EE1C-A9AC96034079}"/>
          </ac:spMkLst>
        </pc:spChg>
      </pc:sldChg>
      <pc:sldChg chg="delSp mod">
        <pc:chgData name="Foley, Jacquelyne E. (EEC)" userId="50e5947b-eb5f-48a7-afc4-9788e1e5ed54" providerId="ADAL" clId="{803E1176-1AEE-4F83-81CB-D7E1232F1CD4}" dt="2024-03-08T22:42:36.251" v="12" actId="478"/>
        <pc:sldMkLst>
          <pc:docMk/>
          <pc:sldMk cId="2897457802" sldId="5822"/>
        </pc:sldMkLst>
        <pc:spChg chg="del">
          <ac:chgData name="Foley, Jacquelyne E. (EEC)" userId="50e5947b-eb5f-48a7-afc4-9788e1e5ed54" providerId="ADAL" clId="{803E1176-1AEE-4F83-81CB-D7E1232F1CD4}" dt="2024-03-08T22:42:36.251" v="12" actId="478"/>
          <ac:spMkLst>
            <pc:docMk/>
            <pc:sldMk cId="2897457802" sldId="5822"/>
            <ac:spMk id="6" creationId="{51C1B7E2-F553-1129-C579-FF0B37A1BD61}"/>
          </ac:spMkLst>
        </pc:spChg>
      </pc:sldChg>
      <pc:sldChg chg="delSp mod modNotesTx">
        <pc:chgData name="Foley, Jacquelyne E. (EEC)" userId="50e5947b-eb5f-48a7-afc4-9788e1e5ed54" providerId="ADAL" clId="{803E1176-1AEE-4F83-81CB-D7E1232F1CD4}" dt="2024-03-08T22:52:04.010" v="63" actId="20577"/>
        <pc:sldMkLst>
          <pc:docMk/>
          <pc:sldMk cId="1099293593" sldId="5823"/>
        </pc:sldMkLst>
        <pc:spChg chg="del">
          <ac:chgData name="Foley, Jacquelyne E. (EEC)" userId="50e5947b-eb5f-48a7-afc4-9788e1e5ed54" providerId="ADAL" clId="{803E1176-1AEE-4F83-81CB-D7E1232F1CD4}" dt="2024-03-08T22:46:34.155" v="46" actId="478"/>
          <ac:spMkLst>
            <pc:docMk/>
            <pc:sldMk cId="1099293593" sldId="5823"/>
            <ac:spMk id="3" creationId="{D52478A4-9373-C357-C422-E2CEBA76B863}"/>
          </ac:spMkLst>
        </pc:spChg>
      </pc:sldChg>
      <pc:sldChg chg="delSp mod">
        <pc:chgData name="Foley, Jacquelyne E. (EEC)" userId="50e5947b-eb5f-48a7-afc4-9788e1e5ed54" providerId="ADAL" clId="{803E1176-1AEE-4F83-81CB-D7E1232F1CD4}" dt="2024-03-08T22:42:53.248" v="15" actId="478"/>
        <pc:sldMkLst>
          <pc:docMk/>
          <pc:sldMk cId="1871255118" sldId="5824"/>
        </pc:sldMkLst>
        <pc:spChg chg="del">
          <ac:chgData name="Foley, Jacquelyne E. (EEC)" userId="50e5947b-eb5f-48a7-afc4-9788e1e5ed54" providerId="ADAL" clId="{803E1176-1AEE-4F83-81CB-D7E1232F1CD4}" dt="2024-03-08T22:42:53.248" v="15" actId="478"/>
          <ac:spMkLst>
            <pc:docMk/>
            <pc:sldMk cId="1871255118" sldId="5824"/>
            <ac:spMk id="8" creationId="{887A8E7F-FB22-E16A-2249-689E0E7BA50C}"/>
          </ac:spMkLst>
        </pc:spChg>
      </pc:sldChg>
      <pc:sldChg chg="delSp mod">
        <pc:chgData name="Foley, Jacquelyne E. (EEC)" userId="50e5947b-eb5f-48a7-afc4-9788e1e5ed54" providerId="ADAL" clId="{803E1176-1AEE-4F83-81CB-D7E1232F1CD4}" dt="2024-03-08T22:46:06.809" v="36" actId="478"/>
        <pc:sldMkLst>
          <pc:docMk/>
          <pc:sldMk cId="620070553" sldId="5825"/>
        </pc:sldMkLst>
        <pc:spChg chg="del">
          <ac:chgData name="Foley, Jacquelyne E. (EEC)" userId="50e5947b-eb5f-48a7-afc4-9788e1e5ed54" providerId="ADAL" clId="{803E1176-1AEE-4F83-81CB-D7E1232F1CD4}" dt="2024-03-08T22:46:06.809" v="36" actId="478"/>
          <ac:spMkLst>
            <pc:docMk/>
            <pc:sldMk cId="620070553" sldId="5825"/>
            <ac:spMk id="12" creationId="{A9F9E354-8181-DE27-F353-B93F5565AFE8}"/>
          </ac:spMkLst>
        </pc:spChg>
      </pc:sldChg>
      <pc:sldChg chg="delSp mod">
        <pc:chgData name="Foley, Jacquelyne E. (EEC)" userId="50e5947b-eb5f-48a7-afc4-9788e1e5ed54" providerId="ADAL" clId="{803E1176-1AEE-4F83-81CB-D7E1232F1CD4}" dt="2024-03-08T22:46:10.525" v="37" actId="478"/>
        <pc:sldMkLst>
          <pc:docMk/>
          <pc:sldMk cId="2907105988" sldId="5827"/>
        </pc:sldMkLst>
        <pc:spChg chg="del">
          <ac:chgData name="Foley, Jacquelyne E. (EEC)" userId="50e5947b-eb5f-48a7-afc4-9788e1e5ed54" providerId="ADAL" clId="{803E1176-1AEE-4F83-81CB-D7E1232F1CD4}" dt="2024-03-08T22:46:10.525" v="37" actId="478"/>
          <ac:spMkLst>
            <pc:docMk/>
            <pc:sldMk cId="2907105988" sldId="5827"/>
            <ac:spMk id="10" creationId="{4DF7ECA8-6A5F-6272-E2F7-C030DB38CB17}"/>
          </ac:spMkLst>
        </pc:spChg>
      </pc:sldChg>
      <pc:sldChg chg="delSp mod">
        <pc:chgData name="Foley, Jacquelyne E. (EEC)" userId="50e5947b-eb5f-48a7-afc4-9788e1e5ed54" providerId="ADAL" clId="{803E1176-1AEE-4F83-81CB-D7E1232F1CD4}" dt="2024-03-08T22:46:03.657" v="35" actId="478"/>
        <pc:sldMkLst>
          <pc:docMk/>
          <pc:sldMk cId="3503036235" sldId="5828"/>
        </pc:sldMkLst>
        <pc:spChg chg="del">
          <ac:chgData name="Foley, Jacquelyne E. (EEC)" userId="50e5947b-eb5f-48a7-afc4-9788e1e5ed54" providerId="ADAL" clId="{803E1176-1AEE-4F83-81CB-D7E1232F1CD4}" dt="2024-03-08T22:46:03.657" v="35" actId="478"/>
          <ac:spMkLst>
            <pc:docMk/>
            <pc:sldMk cId="3503036235" sldId="5828"/>
            <ac:spMk id="6" creationId="{7E1EF822-874D-27C8-7C2D-88517033462F}"/>
          </ac:spMkLst>
        </pc:spChg>
      </pc:sldChg>
      <pc:sldChg chg="delSp modSp mod">
        <pc:chgData name="Foley, Jacquelyne E. (EEC)" userId="50e5947b-eb5f-48a7-afc4-9788e1e5ed54" providerId="ADAL" clId="{803E1176-1AEE-4F83-81CB-D7E1232F1CD4}" dt="2024-03-08T22:54:18.255" v="64" actId="14100"/>
        <pc:sldMkLst>
          <pc:docMk/>
          <pc:sldMk cId="1473513376" sldId="5835"/>
        </pc:sldMkLst>
        <pc:spChg chg="del">
          <ac:chgData name="Foley, Jacquelyne E. (EEC)" userId="50e5947b-eb5f-48a7-afc4-9788e1e5ed54" providerId="ADAL" clId="{803E1176-1AEE-4F83-81CB-D7E1232F1CD4}" dt="2024-03-08T22:46:22.888" v="42" actId="478"/>
          <ac:spMkLst>
            <pc:docMk/>
            <pc:sldMk cId="1473513376" sldId="5835"/>
            <ac:spMk id="14" creationId="{B744D38A-D94A-B84F-3D88-3A90822893DE}"/>
          </ac:spMkLst>
        </pc:spChg>
        <pc:spChg chg="mod">
          <ac:chgData name="Foley, Jacquelyne E. (EEC)" userId="50e5947b-eb5f-48a7-afc4-9788e1e5ed54" providerId="ADAL" clId="{803E1176-1AEE-4F83-81CB-D7E1232F1CD4}" dt="2024-03-08T22:54:18.255" v="64" actId="14100"/>
          <ac:spMkLst>
            <pc:docMk/>
            <pc:sldMk cId="1473513376" sldId="5835"/>
            <ac:spMk id="24" creationId="{5D043222-AB37-B5DD-1B59-8BEB0F71E0E7}"/>
          </ac:spMkLst>
        </pc:spChg>
      </pc:sldChg>
      <pc:sldChg chg="delSp mod">
        <pc:chgData name="Foley, Jacquelyne E. (EEC)" userId="50e5947b-eb5f-48a7-afc4-9788e1e5ed54" providerId="ADAL" clId="{803E1176-1AEE-4F83-81CB-D7E1232F1CD4}" dt="2024-03-08T22:45:55.655" v="33" actId="478"/>
        <pc:sldMkLst>
          <pc:docMk/>
          <pc:sldMk cId="3173006357" sldId="5836"/>
        </pc:sldMkLst>
        <pc:spChg chg="del">
          <ac:chgData name="Foley, Jacquelyne E. (EEC)" userId="50e5947b-eb5f-48a7-afc4-9788e1e5ed54" providerId="ADAL" clId="{803E1176-1AEE-4F83-81CB-D7E1232F1CD4}" dt="2024-03-08T22:45:55.655" v="33" actId="478"/>
          <ac:spMkLst>
            <pc:docMk/>
            <pc:sldMk cId="3173006357" sldId="5836"/>
            <ac:spMk id="3" creationId="{CFCD5005-E0D9-D305-BEC8-F5537D17FDD8}"/>
          </ac:spMkLst>
        </pc:spChg>
      </pc:sldChg>
      <pc:sldChg chg="delSp mod">
        <pc:chgData name="Foley, Jacquelyne E. (EEC)" userId="50e5947b-eb5f-48a7-afc4-9788e1e5ed54" providerId="ADAL" clId="{803E1176-1AEE-4F83-81CB-D7E1232F1CD4}" dt="2024-03-08T22:46:00.885" v="34" actId="478"/>
        <pc:sldMkLst>
          <pc:docMk/>
          <pc:sldMk cId="1539794185" sldId="5839"/>
        </pc:sldMkLst>
        <pc:spChg chg="del">
          <ac:chgData name="Foley, Jacquelyne E. (EEC)" userId="50e5947b-eb5f-48a7-afc4-9788e1e5ed54" providerId="ADAL" clId="{803E1176-1AEE-4F83-81CB-D7E1232F1CD4}" dt="2024-03-08T22:46:00.885" v="34" actId="478"/>
          <ac:spMkLst>
            <pc:docMk/>
            <pc:sldMk cId="1539794185" sldId="5839"/>
            <ac:spMk id="6" creationId="{64C65C7F-F1A3-C912-4B7E-09FB68BF7D8C}"/>
          </ac:spMkLst>
        </pc:spChg>
      </pc:sldChg>
      <pc:sldChg chg="delSp mod modNotesTx">
        <pc:chgData name="Foley, Jacquelyne E. (EEC)" userId="50e5947b-eb5f-48a7-afc4-9788e1e5ed54" providerId="ADAL" clId="{803E1176-1AEE-4F83-81CB-D7E1232F1CD4}" dt="2024-03-08T22:51:47.130" v="60" actId="20577"/>
        <pc:sldMkLst>
          <pc:docMk/>
          <pc:sldMk cId="688618962" sldId="5841"/>
        </pc:sldMkLst>
        <pc:spChg chg="del">
          <ac:chgData name="Foley, Jacquelyne E. (EEC)" userId="50e5947b-eb5f-48a7-afc4-9788e1e5ed54" providerId="ADAL" clId="{803E1176-1AEE-4F83-81CB-D7E1232F1CD4}" dt="2024-03-08T22:46:12.794" v="38" actId="478"/>
          <ac:spMkLst>
            <pc:docMk/>
            <pc:sldMk cId="688618962" sldId="5841"/>
            <ac:spMk id="7" creationId="{0334C427-A270-520B-406B-414A9AF6C493}"/>
          </ac:spMkLst>
        </pc:spChg>
      </pc:sldChg>
      <pc:sldChg chg="delSp mod modNotesTx">
        <pc:chgData name="Foley, Jacquelyne E. (EEC)" userId="50e5947b-eb5f-48a7-afc4-9788e1e5ed54" providerId="ADAL" clId="{803E1176-1AEE-4F83-81CB-D7E1232F1CD4}" dt="2024-03-08T22:51:18.379" v="54" actId="20577"/>
        <pc:sldMkLst>
          <pc:docMk/>
          <pc:sldMk cId="1451383609" sldId="5842"/>
        </pc:sldMkLst>
        <pc:spChg chg="del">
          <ac:chgData name="Foley, Jacquelyne E. (EEC)" userId="50e5947b-eb5f-48a7-afc4-9788e1e5ed54" providerId="ADAL" clId="{803E1176-1AEE-4F83-81CB-D7E1232F1CD4}" dt="2024-03-08T22:45:29.983" v="25" actId="478"/>
          <ac:spMkLst>
            <pc:docMk/>
            <pc:sldMk cId="1451383609" sldId="5842"/>
            <ac:spMk id="6" creationId="{11679D2D-8D08-D191-8BBC-D4F274738555}"/>
          </ac:spMkLst>
        </pc:spChg>
      </pc:sldChg>
    </pc:docChg>
  </pc:docChgLst>
  <pc:docChgLst>
    <pc:chgData name="Power, Chris (EEC)" userId="S::chris.power@mass.gov::7355e77b-c52c-4307-b1d1-ece46b2ca1c7" providerId="AD" clId="Web-{A4E62AED-4A09-828B-43F5-278213E244DA}"/>
    <pc:docChg chg="modSld">
      <pc:chgData name="Power, Chris (EEC)" userId="S::chris.power@mass.gov::7355e77b-c52c-4307-b1d1-ece46b2ca1c7" providerId="AD" clId="Web-{A4E62AED-4A09-828B-43F5-278213E244DA}" dt="2024-03-08T22:57:24.695" v="0" actId="1076"/>
      <pc:docMkLst>
        <pc:docMk/>
      </pc:docMkLst>
      <pc:sldChg chg="modSp">
        <pc:chgData name="Power, Chris (EEC)" userId="S::chris.power@mass.gov::7355e77b-c52c-4307-b1d1-ece46b2ca1c7" providerId="AD" clId="Web-{A4E62AED-4A09-828B-43F5-278213E244DA}" dt="2024-03-08T22:57:24.695" v="0" actId="1076"/>
        <pc:sldMkLst>
          <pc:docMk/>
          <pc:sldMk cId="1871255118" sldId="5824"/>
        </pc:sldMkLst>
        <pc:spChg chg="mod">
          <ac:chgData name="Power, Chris (EEC)" userId="S::chris.power@mass.gov::7355e77b-c52c-4307-b1d1-ece46b2ca1c7" providerId="AD" clId="Web-{A4E62AED-4A09-828B-43F5-278213E244DA}" dt="2024-03-08T22:57:24.695" v="0" actId="1076"/>
          <ac:spMkLst>
            <pc:docMk/>
            <pc:sldMk cId="1871255118" sldId="5824"/>
            <ac:spMk id="3" creationId="{CCD1351E-6ED0-44B9-B016-1992FBB0DD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Analyses/C3%20Applications%20Over%20Time/2024-02-04%20Applications%20Over%20tim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Data%20Metrics%20&amp;%20KPIs/Stata%20Code%20&amp;%20Graphs/C3%20Application%20Data/Pct%20enrollment/Copy%20of%20Pct%20Enrollment%20Char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Data%20Metrics%20&amp;%20KPIs/Stata%20Code%20&amp;%20Graphs/C3%20Application%20Data/Pct%20enrollment/Copy%20of%20Pct%20Enrollment%20Char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CFA%20Data/Caseload%20Data%20for%20KP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CFA%20Data/Caseload%20Data%20for%20KPI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CFA%20Data/Caseload%20Data%20for%20KP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Analyses/Longitudinal%20Capacity%20Comparison/CapacityOverTime_02082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assgov.sharepoint.com/sites/eec-finance/Shared%20Documents/FY24/Caseload/JWM.EEC.ANF%20caseload%20shared/FY24%20-%20FY25%20Caseload%20Actuals%20+%20Targets_3.1.2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massgov.sharepoint.com/sites/eec-finance/Shared%20Documents/FY24/Caseload/JWM.EEC.ANF%20caseload%20shared/FY24%20-%20FY25%20Caseload%20Actuals%20+%20Targets_3.1.24.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Analyses/Longitudinal%20Capacity%20Comparison/CapacityOverTime_0208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Analyses/Longitudinal%20Capacity%20Comparison/CapacityOverTime_0208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Data%20Metrics%20&amp;%20KPIs/Stata%20Code%20&amp;%20Graphs/Open%20&amp;%20Closed%20Programs/Closed%20and%20Open%20Programs%20Differenc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Data%20Metrics%20&amp;%20KPIs/Stata%20Code%20&amp;%20Graphs/Open%20&amp;%20Closed%20Programs/Closed%20and%20Open%20Programs%20Differen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Analyses/Longitudinal%20Capacity%20Comparison/CapacityOverTime_020824.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C3%20Data/C3%20Survey/5.%20C3%20Fall%202023%20Survey/MichelleAnalysis/Fall%202023%20C3%20Survey%20_Raw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Monthly</a:t>
            </a:r>
            <a:r>
              <a:rPr lang="en-US" sz="1600" baseline="0"/>
              <a:t> C3 Applications Over Time</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Sheet1!$C$1:$C$2</c:f>
              <c:strCache>
                <c:ptCount val="2"/>
                <c:pt idx="0">
                  <c:v>Freq.</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9087-4E8E-9FF8-3CC739943D2A}"/>
                </c:ext>
              </c:extLst>
            </c:dLbl>
            <c:dLbl>
              <c:idx val="2"/>
              <c:delete val="1"/>
              <c:extLst>
                <c:ext xmlns:c15="http://schemas.microsoft.com/office/drawing/2012/chart" uri="{CE6537A1-D6FC-4f65-9D91-7224C49458BB}"/>
                <c:ext xmlns:c16="http://schemas.microsoft.com/office/drawing/2014/chart" uri="{C3380CC4-5D6E-409C-BE32-E72D297353CC}">
                  <c16:uniqueId val="{00000001-9087-4E8E-9FF8-3CC739943D2A}"/>
                </c:ext>
              </c:extLst>
            </c:dLbl>
            <c:dLbl>
              <c:idx val="4"/>
              <c:delete val="1"/>
              <c:extLst>
                <c:ext xmlns:c15="http://schemas.microsoft.com/office/drawing/2012/chart" uri="{CE6537A1-D6FC-4f65-9D91-7224C49458BB}"/>
                <c:ext xmlns:c16="http://schemas.microsoft.com/office/drawing/2014/chart" uri="{C3380CC4-5D6E-409C-BE32-E72D297353CC}">
                  <c16:uniqueId val="{00000002-9087-4E8E-9FF8-3CC739943D2A}"/>
                </c:ext>
              </c:extLst>
            </c:dLbl>
            <c:dLbl>
              <c:idx val="5"/>
              <c:delete val="1"/>
              <c:extLst>
                <c:ext xmlns:c15="http://schemas.microsoft.com/office/drawing/2012/chart" uri="{CE6537A1-D6FC-4f65-9D91-7224C49458BB}"/>
                <c:ext xmlns:c16="http://schemas.microsoft.com/office/drawing/2014/chart" uri="{C3380CC4-5D6E-409C-BE32-E72D297353CC}">
                  <c16:uniqueId val="{00000003-9087-4E8E-9FF8-3CC739943D2A}"/>
                </c:ext>
              </c:extLst>
            </c:dLbl>
            <c:dLbl>
              <c:idx val="7"/>
              <c:delete val="1"/>
              <c:extLst>
                <c:ext xmlns:c15="http://schemas.microsoft.com/office/drawing/2012/chart" uri="{CE6537A1-D6FC-4f65-9D91-7224C49458BB}"/>
                <c:ext xmlns:c16="http://schemas.microsoft.com/office/drawing/2014/chart" uri="{C3380CC4-5D6E-409C-BE32-E72D297353CC}">
                  <c16:uniqueId val="{00000004-9087-4E8E-9FF8-3CC739943D2A}"/>
                </c:ext>
              </c:extLst>
            </c:dLbl>
            <c:dLbl>
              <c:idx val="8"/>
              <c:delete val="1"/>
              <c:extLst>
                <c:ext xmlns:c15="http://schemas.microsoft.com/office/drawing/2012/chart" uri="{CE6537A1-D6FC-4f65-9D91-7224C49458BB}"/>
                <c:ext xmlns:c16="http://schemas.microsoft.com/office/drawing/2014/chart" uri="{C3380CC4-5D6E-409C-BE32-E72D297353CC}">
                  <c16:uniqueId val="{00000005-9087-4E8E-9FF8-3CC739943D2A}"/>
                </c:ext>
              </c:extLst>
            </c:dLbl>
            <c:dLbl>
              <c:idx val="10"/>
              <c:delete val="1"/>
              <c:extLst>
                <c:ext xmlns:c15="http://schemas.microsoft.com/office/drawing/2012/chart" uri="{CE6537A1-D6FC-4f65-9D91-7224C49458BB}"/>
                <c:ext xmlns:c16="http://schemas.microsoft.com/office/drawing/2014/chart" uri="{C3380CC4-5D6E-409C-BE32-E72D297353CC}">
                  <c16:uniqueId val="{00000006-9087-4E8E-9FF8-3CC739943D2A}"/>
                </c:ext>
              </c:extLst>
            </c:dLbl>
            <c:dLbl>
              <c:idx val="11"/>
              <c:delete val="1"/>
              <c:extLst>
                <c:ext xmlns:c15="http://schemas.microsoft.com/office/drawing/2012/chart" uri="{CE6537A1-D6FC-4f65-9D91-7224C49458BB}"/>
                <c:ext xmlns:c16="http://schemas.microsoft.com/office/drawing/2014/chart" uri="{C3380CC4-5D6E-409C-BE32-E72D297353CC}">
                  <c16:uniqueId val="{00000007-9087-4E8E-9FF8-3CC739943D2A}"/>
                </c:ext>
              </c:extLst>
            </c:dLbl>
            <c:dLbl>
              <c:idx val="13"/>
              <c:delete val="1"/>
              <c:extLst>
                <c:ext xmlns:c15="http://schemas.microsoft.com/office/drawing/2012/chart" uri="{CE6537A1-D6FC-4f65-9D91-7224C49458BB}"/>
                <c:ext xmlns:c16="http://schemas.microsoft.com/office/drawing/2014/chart" uri="{C3380CC4-5D6E-409C-BE32-E72D297353CC}">
                  <c16:uniqueId val="{00000008-9087-4E8E-9FF8-3CC739943D2A}"/>
                </c:ext>
              </c:extLst>
            </c:dLbl>
            <c:dLbl>
              <c:idx val="14"/>
              <c:delete val="1"/>
              <c:extLst>
                <c:ext xmlns:c15="http://schemas.microsoft.com/office/drawing/2012/chart" uri="{CE6537A1-D6FC-4f65-9D91-7224C49458BB}"/>
                <c:ext xmlns:c16="http://schemas.microsoft.com/office/drawing/2014/chart" uri="{C3380CC4-5D6E-409C-BE32-E72D297353CC}">
                  <c16:uniqueId val="{00000009-9087-4E8E-9FF8-3CC739943D2A}"/>
                </c:ext>
              </c:extLst>
            </c:dLbl>
            <c:dLbl>
              <c:idx val="16"/>
              <c:delete val="1"/>
              <c:extLst>
                <c:ext xmlns:c15="http://schemas.microsoft.com/office/drawing/2012/chart" uri="{CE6537A1-D6FC-4f65-9D91-7224C49458BB}"/>
                <c:ext xmlns:c16="http://schemas.microsoft.com/office/drawing/2014/chart" uri="{C3380CC4-5D6E-409C-BE32-E72D297353CC}">
                  <c16:uniqueId val="{0000000A-9087-4E8E-9FF8-3CC739943D2A}"/>
                </c:ext>
              </c:extLst>
            </c:dLbl>
            <c:dLbl>
              <c:idx val="17"/>
              <c:delete val="1"/>
              <c:extLst>
                <c:ext xmlns:c15="http://schemas.microsoft.com/office/drawing/2012/chart" uri="{CE6537A1-D6FC-4f65-9D91-7224C49458BB}"/>
                <c:ext xmlns:c16="http://schemas.microsoft.com/office/drawing/2014/chart" uri="{C3380CC4-5D6E-409C-BE32-E72D297353CC}">
                  <c16:uniqueId val="{0000000B-9087-4E8E-9FF8-3CC739943D2A}"/>
                </c:ext>
              </c:extLst>
            </c:dLbl>
            <c:dLbl>
              <c:idx val="19"/>
              <c:delete val="1"/>
              <c:extLst>
                <c:ext xmlns:c15="http://schemas.microsoft.com/office/drawing/2012/chart" uri="{CE6537A1-D6FC-4f65-9D91-7224C49458BB}"/>
                <c:ext xmlns:c16="http://schemas.microsoft.com/office/drawing/2014/chart" uri="{C3380CC4-5D6E-409C-BE32-E72D297353CC}">
                  <c16:uniqueId val="{0000000C-9087-4E8E-9FF8-3CC739943D2A}"/>
                </c:ext>
              </c:extLst>
            </c:dLbl>
            <c:dLbl>
              <c:idx val="20"/>
              <c:delete val="1"/>
              <c:extLst>
                <c:ext xmlns:c15="http://schemas.microsoft.com/office/drawing/2012/chart" uri="{CE6537A1-D6FC-4f65-9D91-7224C49458BB}"/>
                <c:ext xmlns:c16="http://schemas.microsoft.com/office/drawing/2014/chart" uri="{C3380CC4-5D6E-409C-BE32-E72D297353CC}">
                  <c16:uniqueId val="{0000000D-9087-4E8E-9FF8-3CC739943D2A}"/>
                </c:ext>
              </c:extLst>
            </c:dLbl>
            <c:dLbl>
              <c:idx val="22"/>
              <c:delete val="1"/>
              <c:extLst>
                <c:ext xmlns:c15="http://schemas.microsoft.com/office/drawing/2012/chart" uri="{CE6537A1-D6FC-4f65-9D91-7224C49458BB}"/>
                <c:ext xmlns:c16="http://schemas.microsoft.com/office/drawing/2014/chart" uri="{C3380CC4-5D6E-409C-BE32-E72D297353CC}">
                  <c16:uniqueId val="{0000000E-9087-4E8E-9FF8-3CC739943D2A}"/>
                </c:ext>
              </c:extLst>
            </c:dLbl>
            <c:dLbl>
              <c:idx val="23"/>
              <c:delete val="1"/>
              <c:extLst>
                <c:ext xmlns:c15="http://schemas.microsoft.com/office/drawing/2012/chart" uri="{CE6537A1-D6FC-4f65-9D91-7224C49458BB}"/>
                <c:ext xmlns:c16="http://schemas.microsoft.com/office/drawing/2014/chart" uri="{C3380CC4-5D6E-409C-BE32-E72D297353CC}">
                  <c16:uniqueId val="{0000000F-9087-4E8E-9FF8-3CC739943D2A}"/>
                </c:ext>
              </c:extLst>
            </c:dLbl>
            <c:dLbl>
              <c:idx val="25"/>
              <c:delete val="1"/>
              <c:extLst>
                <c:ext xmlns:c15="http://schemas.microsoft.com/office/drawing/2012/chart" uri="{CE6537A1-D6FC-4f65-9D91-7224C49458BB}"/>
                <c:ext xmlns:c16="http://schemas.microsoft.com/office/drawing/2014/chart" uri="{C3380CC4-5D6E-409C-BE32-E72D297353CC}">
                  <c16:uniqueId val="{00000010-9087-4E8E-9FF8-3CC739943D2A}"/>
                </c:ext>
              </c:extLst>
            </c:dLbl>
            <c:dLbl>
              <c:idx val="26"/>
              <c:delete val="1"/>
              <c:extLst>
                <c:ext xmlns:c15="http://schemas.microsoft.com/office/drawing/2012/chart" uri="{CE6537A1-D6FC-4f65-9D91-7224C49458BB}"/>
                <c:ext xmlns:c16="http://schemas.microsoft.com/office/drawing/2014/chart" uri="{C3380CC4-5D6E-409C-BE32-E72D297353CC}">
                  <c16:uniqueId val="{00000011-9087-4E8E-9FF8-3CC739943D2A}"/>
                </c:ext>
              </c:extLst>
            </c:dLbl>
            <c:dLbl>
              <c:idx val="28"/>
              <c:delete val="1"/>
              <c:extLst>
                <c:ext xmlns:c15="http://schemas.microsoft.com/office/drawing/2012/chart" uri="{CE6537A1-D6FC-4f65-9D91-7224C49458BB}"/>
                <c:ext xmlns:c16="http://schemas.microsoft.com/office/drawing/2014/chart" uri="{C3380CC4-5D6E-409C-BE32-E72D297353CC}">
                  <c16:uniqueId val="{00000012-9087-4E8E-9FF8-3CC739943D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Sheet1!$A$3:$A$32</c:f>
              <c:strCache>
                <c:ptCount val="30"/>
                <c:pt idx="0">
                  <c:v>July, 2021</c:v>
                </c:pt>
                <c:pt idx="1">
                  <c:v>August, 2021</c:v>
                </c:pt>
                <c:pt idx="2">
                  <c:v>September, 2021</c:v>
                </c:pt>
                <c:pt idx="3">
                  <c:v>October, 2021</c:v>
                </c:pt>
                <c:pt idx="4">
                  <c:v>November, 2021</c:v>
                </c:pt>
                <c:pt idx="5">
                  <c:v>December, 2021</c:v>
                </c:pt>
                <c:pt idx="6">
                  <c:v>January, 2022</c:v>
                </c:pt>
                <c:pt idx="7">
                  <c:v>February, 2022</c:v>
                </c:pt>
                <c:pt idx="8">
                  <c:v>March, 2022</c:v>
                </c:pt>
                <c:pt idx="9">
                  <c:v>April, 2022</c:v>
                </c:pt>
                <c:pt idx="10">
                  <c:v>May, 2022</c:v>
                </c:pt>
                <c:pt idx="11">
                  <c:v>June, 2022</c:v>
                </c:pt>
                <c:pt idx="12">
                  <c:v>July, 2022</c:v>
                </c:pt>
                <c:pt idx="13">
                  <c:v>August, 2022</c:v>
                </c:pt>
                <c:pt idx="14">
                  <c:v>September, 2022</c:v>
                </c:pt>
                <c:pt idx="15">
                  <c:v>October, 2022</c:v>
                </c:pt>
                <c:pt idx="16">
                  <c:v>November, 2022</c:v>
                </c:pt>
                <c:pt idx="17">
                  <c:v>December, 2022</c:v>
                </c:pt>
                <c:pt idx="18">
                  <c:v>January, 2023</c:v>
                </c:pt>
                <c:pt idx="19">
                  <c:v>February, 2023</c:v>
                </c:pt>
                <c:pt idx="20">
                  <c:v>March, 2023</c:v>
                </c:pt>
                <c:pt idx="21">
                  <c:v>April, 2023</c:v>
                </c:pt>
                <c:pt idx="22">
                  <c:v>May, 2023</c:v>
                </c:pt>
                <c:pt idx="23">
                  <c:v>June, 2023</c:v>
                </c:pt>
                <c:pt idx="24">
                  <c:v>July, 2023</c:v>
                </c:pt>
                <c:pt idx="25">
                  <c:v>August, 2023</c:v>
                </c:pt>
                <c:pt idx="26">
                  <c:v>September, 2023</c:v>
                </c:pt>
                <c:pt idx="27">
                  <c:v>October, 2023</c:v>
                </c:pt>
                <c:pt idx="28">
                  <c:v>November, 2023</c:v>
                </c:pt>
                <c:pt idx="29">
                  <c:v>December, 2023</c:v>
                </c:pt>
              </c:strCache>
              <c:extLst/>
            </c:strRef>
          </c:cat>
          <c:val>
            <c:numRef>
              <c:f>Sheet1!$C$3:$C$32</c:f>
              <c:numCache>
                <c:formatCode>#,##0</c:formatCode>
                <c:ptCount val="30"/>
                <c:pt idx="0">
                  <c:v>5294</c:v>
                </c:pt>
                <c:pt idx="1">
                  <c:v>5559</c:v>
                </c:pt>
                <c:pt idx="2">
                  <c:v>6333</c:v>
                </c:pt>
                <c:pt idx="3">
                  <c:v>6377</c:v>
                </c:pt>
                <c:pt idx="4">
                  <c:v>6404</c:v>
                </c:pt>
                <c:pt idx="5">
                  <c:v>6430</c:v>
                </c:pt>
                <c:pt idx="6">
                  <c:v>6451</c:v>
                </c:pt>
                <c:pt idx="7">
                  <c:v>6448</c:v>
                </c:pt>
                <c:pt idx="8">
                  <c:v>6450</c:v>
                </c:pt>
                <c:pt idx="9">
                  <c:v>6477</c:v>
                </c:pt>
                <c:pt idx="10">
                  <c:v>6447</c:v>
                </c:pt>
                <c:pt idx="11">
                  <c:v>6427</c:v>
                </c:pt>
                <c:pt idx="12">
                  <c:v>6256</c:v>
                </c:pt>
                <c:pt idx="13">
                  <c:v>6326</c:v>
                </c:pt>
                <c:pt idx="14">
                  <c:v>6843</c:v>
                </c:pt>
                <c:pt idx="15">
                  <c:v>6863</c:v>
                </c:pt>
                <c:pt idx="16">
                  <c:v>6881</c:v>
                </c:pt>
                <c:pt idx="17">
                  <c:v>6917</c:v>
                </c:pt>
                <c:pt idx="18">
                  <c:v>6940</c:v>
                </c:pt>
                <c:pt idx="19">
                  <c:v>6970</c:v>
                </c:pt>
                <c:pt idx="20">
                  <c:v>7002</c:v>
                </c:pt>
                <c:pt idx="21">
                  <c:v>7043</c:v>
                </c:pt>
                <c:pt idx="22">
                  <c:v>7082</c:v>
                </c:pt>
                <c:pt idx="23">
                  <c:v>7101</c:v>
                </c:pt>
                <c:pt idx="24">
                  <c:v>6665</c:v>
                </c:pt>
                <c:pt idx="25">
                  <c:v>6738</c:v>
                </c:pt>
                <c:pt idx="26">
                  <c:v>7280</c:v>
                </c:pt>
                <c:pt idx="27">
                  <c:v>7320</c:v>
                </c:pt>
                <c:pt idx="28">
                  <c:v>7303</c:v>
                </c:pt>
                <c:pt idx="29">
                  <c:v>7307</c:v>
                </c:pt>
              </c:numCache>
              <c:extLst/>
            </c:numRef>
          </c:val>
          <c:smooth val="0"/>
          <c:extLst>
            <c:ext xmlns:c16="http://schemas.microsoft.com/office/drawing/2014/chart" uri="{C3380CC4-5D6E-409C-BE32-E72D297353CC}">
              <c16:uniqueId val="{00000013-9087-4E8E-9FF8-3CC739943D2A}"/>
            </c:ext>
          </c:extLst>
        </c:ser>
        <c:dLbls>
          <c:showLegendKey val="0"/>
          <c:showVal val="0"/>
          <c:showCatName val="0"/>
          <c:showSerName val="0"/>
          <c:showPercent val="0"/>
          <c:showBubbleSize val="0"/>
        </c:dLbls>
        <c:marker val="1"/>
        <c:smooth val="0"/>
        <c:axId val="1667642160"/>
        <c:axId val="132290384"/>
        <c:extLst>
          <c:ext xmlns:c15="http://schemas.microsoft.com/office/drawing/2012/chart" uri="{02D57815-91ED-43cb-92C2-25804820EDAC}">
            <c15:filteredLineSeries>
              <c15:ser>
                <c:idx val="0"/>
                <c:order val="0"/>
                <c:tx>
                  <c:strRef>
                    <c:extLst>
                      <c:ext uri="{02D57815-91ED-43cb-92C2-25804820EDAC}">
                        <c15:formulaRef>
                          <c15:sqref>Sheet1!$B$1:$B$2</c15:sqref>
                        </c15:formulaRef>
                      </c:ext>
                    </c:extLst>
                    <c:strCache>
                      <c:ptCount val="2"/>
                      <c:pt idx="0">
                        <c:v>C3Month</c:v>
                      </c:pt>
                    </c:strCache>
                  </c:strRef>
                </c:tx>
                <c:spPr>
                  <a:ln w="28575" cap="rnd">
                    <a:solidFill>
                      <a:schemeClr val="accent1"/>
                    </a:solidFill>
                    <a:round/>
                  </a:ln>
                  <a:effectLst/>
                </c:spPr>
                <c:marker>
                  <c:symbol val="none"/>
                </c:marker>
                <c:cat>
                  <c:strRef>
                    <c:extLst>
                      <c:ext uri="{02D57815-91ED-43cb-92C2-25804820EDAC}">
                        <c15:formulaRef>
                          <c15:sqref>Sheet1!$A$3:$A$32</c15:sqref>
                        </c15:formulaRef>
                      </c:ext>
                    </c:extLst>
                    <c:strCache>
                      <c:ptCount val="30"/>
                      <c:pt idx="0">
                        <c:v>July, 2021</c:v>
                      </c:pt>
                      <c:pt idx="1">
                        <c:v>August, 2021</c:v>
                      </c:pt>
                      <c:pt idx="2">
                        <c:v>September, 2021</c:v>
                      </c:pt>
                      <c:pt idx="3">
                        <c:v>October, 2021</c:v>
                      </c:pt>
                      <c:pt idx="4">
                        <c:v>November, 2021</c:v>
                      </c:pt>
                      <c:pt idx="5">
                        <c:v>December, 2021</c:v>
                      </c:pt>
                      <c:pt idx="6">
                        <c:v>January, 2022</c:v>
                      </c:pt>
                      <c:pt idx="7">
                        <c:v>February, 2022</c:v>
                      </c:pt>
                      <c:pt idx="8">
                        <c:v>March, 2022</c:v>
                      </c:pt>
                      <c:pt idx="9">
                        <c:v>April, 2022</c:v>
                      </c:pt>
                      <c:pt idx="10">
                        <c:v>May, 2022</c:v>
                      </c:pt>
                      <c:pt idx="11">
                        <c:v>June, 2022</c:v>
                      </c:pt>
                      <c:pt idx="12">
                        <c:v>July, 2022</c:v>
                      </c:pt>
                      <c:pt idx="13">
                        <c:v>August, 2022</c:v>
                      </c:pt>
                      <c:pt idx="14">
                        <c:v>September, 2022</c:v>
                      </c:pt>
                      <c:pt idx="15">
                        <c:v>October, 2022</c:v>
                      </c:pt>
                      <c:pt idx="16">
                        <c:v>November, 2022</c:v>
                      </c:pt>
                      <c:pt idx="17">
                        <c:v>December, 2022</c:v>
                      </c:pt>
                      <c:pt idx="18">
                        <c:v>January, 2023</c:v>
                      </c:pt>
                      <c:pt idx="19">
                        <c:v>February, 2023</c:v>
                      </c:pt>
                      <c:pt idx="20">
                        <c:v>March, 2023</c:v>
                      </c:pt>
                      <c:pt idx="21">
                        <c:v>April, 2023</c:v>
                      </c:pt>
                      <c:pt idx="22">
                        <c:v>May, 2023</c:v>
                      </c:pt>
                      <c:pt idx="23">
                        <c:v>June, 2023</c:v>
                      </c:pt>
                      <c:pt idx="24">
                        <c:v>July, 2023</c:v>
                      </c:pt>
                      <c:pt idx="25">
                        <c:v>August, 2023</c:v>
                      </c:pt>
                      <c:pt idx="26">
                        <c:v>September, 2023</c:v>
                      </c:pt>
                      <c:pt idx="27">
                        <c:v>October, 2023</c:v>
                      </c:pt>
                      <c:pt idx="28">
                        <c:v>November, 2023</c:v>
                      </c:pt>
                      <c:pt idx="29">
                        <c:v>December, 2023</c:v>
                      </c:pt>
                    </c:strCache>
                  </c:strRef>
                </c:cat>
                <c:val>
                  <c:numRef>
                    <c:extLst>
                      <c:ext uri="{02D57815-91ED-43cb-92C2-25804820EDAC}">
                        <c15:formulaRef>
                          <c15:sqref>Sheet1!$B$3:$B$32</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smooth val="0"/>
                <c:extLst>
                  <c:ext xmlns:c16="http://schemas.microsoft.com/office/drawing/2014/chart" uri="{C3380CC4-5D6E-409C-BE32-E72D297353CC}">
                    <c16:uniqueId val="{00000014-9087-4E8E-9FF8-3CC739943D2A}"/>
                  </c:ext>
                </c:extLst>
              </c15:ser>
            </c15:filteredLineSeries>
          </c:ext>
        </c:extLst>
      </c:lineChart>
      <c:catAx>
        <c:axId val="1667642160"/>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290384"/>
        <c:crosses val="autoZero"/>
        <c:auto val="1"/>
        <c:lblAlgn val="ctr"/>
        <c:lblOffset val="100"/>
        <c:noMultiLvlLbl val="0"/>
      </c:catAx>
      <c:valAx>
        <c:axId val="132290384"/>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6764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t>Enrollment as</a:t>
            </a:r>
            <a:r>
              <a:rPr lang="en-US" sz="1600" b="1" baseline="0"/>
              <a:t> a Proportion of License Capacity: </a:t>
            </a:r>
          </a:p>
          <a:p>
            <a:pPr>
              <a:defRPr sz="1600"/>
            </a:pPr>
            <a:r>
              <a:rPr lang="en-US" sz="1600" b="1" baseline="0"/>
              <a:t>Family Child Care</a:t>
            </a:r>
            <a:endParaRPr lang="en-US" sz="1600" b="1"/>
          </a:p>
        </c:rich>
      </c:tx>
      <c:layout>
        <c:manualLayout>
          <c:xMode val="edge"/>
          <c:yMode val="edge"/>
          <c:x val="0.20548819708586771"/>
          <c:y val="7.115754499701929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992968646594731E-2"/>
          <c:y val="0.1401040430727292"/>
          <c:w val="0.9195127274087338"/>
          <c:h val="0.68914282463850773"/>
        </c:manualLayout>
      </c:layout>
      <c:lineChart>
        <c:grouping val="standard"/>
        <c:varyColors val="0"/>
        <c:ser>
          <c:idx val="1"/>
          <c:order val="1"/>
          <c:tx>
            <c:strRef>
              <c:f>'[Copy of Pct Enrollment Chart.xlsx]Sheet1'!$D$3</c:f>
              <c:strCache>
                <c:ptCount val="1"/>
                <c:pt idx="0">
                  <c:v>Family Child Care</c:v>
                </c:pt>
              </c:strCache>
            </c:strRef>
          </c:tx>
          <c:spPr>
            <a:ln w="38100" cap="rnd">
              <a:solidFill>
                <a:schemeClr val="accent2"/>
              </a:solidFill>
              <a:round/>
            </a:ln>
            <a:effectLst/>
          </c:spPr>
          <c:marker>
            <c:symbol val="none"/>
          </c:marker>
          <c:dLbls>
            <c:dLbl>
              <c:idx val="0"/>
              <c:layout>
                <c:manualLayout>
                  <c:x val="-7.5027510982462965E-4"/>
                  <c:y val="-5.2696618353251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D9-46FA-AC8C-16AEAC1AFF59}"/>
                </c:ext>
              </c:extLst>
            </c:dLbl>
            <c:dLbl>
              <c:idx val="1"/>
              <c:delete val="1"/>
              <c:extLst>
                <c:ext xmlns:c15="http://schemas.microsoft.com/office/drawing/2012/chart" uri="{CE6537A1-D6FC-4f65-9D91-7224C49458BB}"/>
                <c:ext xmlns:c16="http://schemas.microsoft.com/office/drawing/2014/chart" uri="{C3380CC4-5D6E-409C-BE32-E72D297353CC}">
                  <c16:uniqueId val="{00000000-0A19-45C4-882B-422CEE7385A4}"/>
                </c:ext>
              </c:extLst>
            </c:dLbl>
            <c:dLbl>
              <c:idx val="2"/>
              <c:delete val="1"/>
              <c:extLst>
                <c:ext xmlns:c15="http://schemas.microsoft.com/office/drawing/2012/chart" uri="{CE6537A1-D6FC-4f65-9D91-7224C49458BB}"/>
                <c:ext xmlns:c16="http://schemas.microsoft.com/office/drawing/2014/chart" uri="{C3380CC4-5D6E-409C-BE32-E72D297353CC}">
                  <c16:uniqueId val="{00000001-0A19-45C4-882B-422CEE7385A4}"/>
                </c:ext>
              </c:extLst>
            </c:dLbl>
            <c:dLbl>
              <c:idx val="3"/>
              <c:delete val="1"/>
              <c:extLst>
                <c:ext xmlns:c15="http://schemas.microsoft.com/office/drawing/2012/chart" uri="{CE6537A1-D6FC-4f65-9D91-7224C49458BB}"/>
                <c:ext xmlns:c16="http://schemas.microsoft.com/office/drawing/2014/chart" uri="{C3380CC4-5D6E-409C-BE32-E72D297353CC}">
                  <c16:uniqueId val="{00000000-BCD9-46FA-AC8C-16AEAC1AFF59}"/>
                </c:ext>
              </c:extLst>
            </c:dLbl>
            <c:dLbl>
              <c:idx val="4"/>
              <c:delete val="1"/>
              <c:extLst>
                <c:ext xmlns:c15="http://schemas.microsoft.com/office/drawing/2012/chart" uri="{CE6537A1-D6FC-4f65-9D91-7224C49458BB}"/>
                <c:ext xmlns:c16="http://schemas.microsoft.com/office/drawing/2014/chart" uri="{C3380CC4-5D6E-409C-BE32-E72D297353CC}">
                  <c16:uniqueId val="{00000002-0A19-45C4-882B-422CEE7385A4}"/>
                </c:ext>
              </c:extLst>
            </c:dLbl>
            <c:dLbl>
              <c:idx val="5"/>
              <c:delete val="1"/>
              <c:extLst>
                <c:ext xmlns:c15="http://schemas.microsoft.com/office/drawing/2012/chart" uri="{CE6537A1-D6FC-4f65-9D91-7224C49458BB}"/>
                <c:ext xmlns:c16="http://schemas.microsoft.com/office/drawing/2014/chart" uri="{C3380CC4-5D6E-409C-BE32-E72D297353CC}">
                  <c16:uniqueId val="{00000003-0A19-45C4-882B-422CEE7385A4}"/>
                </c:ext>
              </c:extLst>
            </c:dLbl>
            <c:dLbl>
              <c:idx val="6"/>
              <c:delete val="1"/>
              <c:extLst>
                <c:ext xmlns:c15="http://schemas.microsoft.com/office/drawing/2012/chart" uri="{CE6537A1-D6FC-4f65-9D91-7224C49458BB}"/>
                <c:ext xmlns:c16="http://schemas.microsoft.com/office/drawing/2014/chart" uri="{C3380CC4-5D6E-409C-BE32-E72D297353CC}">
                  <c16:uniqueId val="{00000001-BCD9-46FA-AC8C-16AEAC1AFF59}"/>
                </c:ext>
              </c:extLst>
            </c:dLbl>
            <c:dLbl>
              <c:idx val="7"/>
              <c:delete val="1"/>
              <c:extLst>
                <c:ext xmlns:c15="http://schemas.microsoft.com/office/drawing/2012/chart" uri="{CE6537A1-D6FC-4f65-9D91-7224C49458BB}"/>
                <c:ext xmlns:c16="http://schemas.microsoft.com/office/drawing/2014/chart" uri="{C3380CC4-5D6E-409C-BE32-E72D297353CC}">
                  <c16:uniqueId val="{00000004-0A19-45C4-882B-422CEE7385A4}"/>
                </c:ext>
              </c:extLst>
            </c:dLbl>
            <c:dLbl>
              <c:idx val="8"/>
              <c:delete val="1"/>
              <c:extLst>
                <c:ext xmlns:c15="http://schemas.microsoft.com/office/drawing/2012/chart" uri="{CE6537A1-D6FC-4f65-9D91-7224C49458BB}"/>
                <c:ext xmlns:c16="http://schemas.microsoft.com/office/drawing/2014/chart" uri="{C3380CC4-5D6E-409C-BE32-E72D297353CC}">
                  <c16:uniqueId val="{00000005-0A19-45C4-882B-422CEE7385A4}"/>
                </c:ext>
              </c:extLst>
            </c:dLbl>
            <c:dLbl>
              <c:idx val="9"/>
              <c:delete val="1"/>
              <c:extLst>
                <c:ext xmlns:c15="http://schemas.microsoft.com/office/drawing/2012/chart" uri="{CE6537A1-D6FC-4f65-9D91-7224C49458BB}"/>
                <c:ext xmlns:c16="http://schemas.microsoft.com/office/drawing/2014/chart" uri="{C3380CC4-5D6E-409C-BE32-E72D297353CC}">
                  <c16:uniqueId val="{00000002-BCD9-46FA-AC8C-16AEAC1AFF59}"/>
                </c:ext>
              </c:extLst>
            </c:dLbl>
            <c:dLbl>
              <c:idx val="10"/>
              <c:delete val="1"/>
              <c:extLst>
                <c:ext xmlns:c15="http://schemas.microsoft.com/office/drawing/2012/chart" uri="{CE6537A1-D6FC-4f65-9D91-7224C49458BB}"/>
                <c:ext xmlns:c16="http://schemas.microsoft.com/office/drawing/2014/chart" uri="{C3380CC4-5D6E-409C-BE32-E72D297353CC}">
                  <c16:uniqueId val="{00000006-0A19-45C4-882B-422CEE7385A4}"/>
                </c:ext>
              </c:extLst>
            </c:dLbl>
            <c:dLbl>
              <c:idx val="11"/>
              <c:delete val="1"/>
              <c:extLst>
                <c:ext xmlns:c15="http://schemas.microsoft.com/office/drawing/2012/chart" uri="{CE6537A1-D6FC-4f65-9D91-7224C49458BB}"/>
                <c:ext xmlns:c16="http://schemas.microsoft.com/office/drawing/2014/chart" uri="{C3380CC4-5D6E-409C-BE32-E72D297353CC}">
                  <c16:uniqueId val="{00000007-0A19-45C4-882B-422CEE7385A4}"/>
                </c:ext>
              </c:extLst>
            </c:dLbl>
            <c:dLbl>
              <c:idx val="12"/>
              <c:delete val="1"/>
              <c:extLst>
                <c:ext xmlns:c15="http://schemas.microsoft.com/office/drawing/2012/chart" uri="{CE6537A1-D6FC-4f65-9D91-7224C49458BB}"/>
                <c:ext xmlns:c16="http://schemas.microsoft.com/office/drawing/2014/chart" uri="{C3380CC4-5D6E-409C-BE32-E72D297353CC}">
                  <c16:uniqueId val="{00000003-BCD9-46FA-AC8C-16AEAC1AFF59}"/>
                </c:ext>
              </c:extLst>
            </c:dLbl>
            <c:dLbl>
              <c:idx val="13"/>
              <c:delete val="1"/>
              <c:extLst>
                <c:ext xmlns:c15="http://schemas.microsoft.com/office/drawing/2012/chart" uri="{CE6537A1-D6FC-4f65-9D91-7224C49458BB}"/>
                <c:ext xmlns:c16="http://schemas.microsoft.com/office/drawing/2014/chart" uri="{C3380CC4-5D6E-409C-BE32-E72D297353CC}">
                  <c16:uniqueId val="{00000008-0A19-45C4-882B-422CEE7385A4}"/>
                </c:ext>
              </c:extLst>
            </c:dLbl>
            <c:dLbl>
              <c:idx val="14"/>
              <c:delete val="1"/>
              <c:extLst>
                <c:ext xmlns:c15="http://schemas.microsoft.com/office/drawing/2012/chart" uri="{CE6537A1-D6FC-4f65-9D91-7224C49458BB}"/>
                <c:ext xmlns:c16="http://schemas.microsoft.com/office/drawing/2014/chart" uri="{C3380CC4-5D6E-409C-BE32-E72D297353CC}">
                  <c16:uniqueId val="{00000009-0A19-45C4-882B-422CEE7385A4}"/>
                </c:ext>
              </c:extLst>
            </c:dLbl>
            <c:dLbl>
              <c:idx val="15"/>
              <c:delete val="1"/>
              <c:extLst>
                <c:ext xmlns:c15="http://schemas.microsoft.com/office/drawing/2012/chart" uri="{CE6537A1-D6FC-4f65-9D91-7224C49458BB}"/>
                <c:ext xmlns:c16="http://schemas.microsoft.com/office/drawing/2014/chart" uri="{C3380CC4-5D6E-409C-BE32-E72D297353CC}">
                  <c16:uniqueId val="{00000004-BCD9-46FA-AC8C-16AEAC1AFF59}"/>
                </c:ext>
              </c:extLst>
            </c:dLbl>
            <c:dLbl>
              <c:idx val="16"/>
              <c:delete val="1"/>
              <c:extLst>
                <c:ext xmlns:c15="http://schemas.microsoft.com/office/drawing/2012/chart" uri="{CE6537A1-D6FC-4f65-9D91-7224C49458BB}"/>
                <c:ext xmlns:c16="http://schemas.microsoft.com/office/drawing/2014/chart" uri="{C3380CC4-5D6E-409C-BE32-E72D297353CC}">
                  <c16:uniqueId val="{0000000A-0A19-45C4-882B-422CEE7385A4}"/>
                </c:ext>
              </c:extLst>
            </c:dLbl>
            <c:dLbl>
              <c:idx val="17"/>
              <c:delete val="1"/>
              <c:extLst>
                <c:ext xmlns:c15="http://schemas.microsoft.com/office/drawing/2012/chart" uri="{CE6537A1-D6FC-4f65-9D91-7224C49458BB}"/>
                <c:ext xmlns:c16="http://schemas.microsoft.com/office/drawing/2014/chart" uri="{C3380CC4-5D6E-409C-BE32-E72D297353CC}">
                  <c16:uniqueId val="{0000000B-0A19-45C4-882B-422CEE7385A4}"/>
                </c:ext>
              </c:extLst>
            </c:dLbl>
            <c:dLbl>
              <c:idx val="18"/>
              <c:delete val="1"/>
              <c:extLst>
                <c:ext xmlns:c15="http://schemas.microsoft.com/office/drawing/2012/chart" uri="{CE6537A1-D6FC-4f65-9D91-7224C49458BB}"/>
                <c:ext xmlns:c16="http://schemas.microsoft.com/office/drawing/2014/chart" uri="{C3380CC4-5D6E-409C-BE32-E72D297353CC}">
                  <c16:uniqueId val="{00000005-BCD9-46FA-AC8C-16AEAC1AFF59}"/>
                </c:ext>
              </c:extLst>
            </c:dLbl>
            <c:dLbl>
              <c:idx val="19"/>
              <c:delete val="1"/>
              <c:extLst>
                <c:ext xmlns:c15="http://schemas.microsoft.com/office/drawing/2012/chart" uri="{CE6537A1-D6FC-4f65-9D91-7224C49458BB}"/>
                <c:ext xmlns:c16="http://schemas.microsoft.com/office/drawing/2014/chart" uri="{C3380CC4-5D6E-409C-BE32-E72D297353CC}">
                  <c16:uniqueId val="{0000000C-0A19-45C4-882B-422CEE7385A4}"/>
                </c:ext>
              </c:extLst>
            </c:dLbl>
            <c:dLbl>
              <c:idx val="20"/>
              <c:delete val="1"/>
              <c:extLst>
                <c:ext xmlns:c15="http://schemas.microsoft.com/office/drawing/2012/chart" uri="{CE6537A1-D6FC-4f65-9D91-7224C49458BB}"/>
                <c:ext xmlns:c16="http://schemas.microsoft.com/office/drawing/2014/chart" uri="{C3380CC4-5D6E-409C-BE32-E72D297353CC}">
                  <c16:uniqueId val="{0000000D-0A19-45C4-882B-422CEE7385A4}"/>
                </c:ext>
              </c:extLst>
            </c:dLbl>
            <c:dLbl>
              <c:idx val="21"/>
              <c:delete val="1"/>
              <c:extLst>
                <c:ext xmlns:c15="http://schemas.microsoft.com/office/drawing/2012/chart" uri="{CE6537A1-D6FC-4f65-9D91-7224C49458BB}"/>
                <c:ext xmlns:c16="http://schemas.microsoft.com/office/drawing/2014/chart" uri="{C3380CC4-5D6E-409C-BE32-E72D297353CC}">
                  <c16:uniqueId val="{00000006-BCD9-46FA-AC8C-16AEAC1AFF59}"/>
                </c:ext>
              </c:extLst>
            </c:dLbl>
            <c:dLbl>
              <c:idx val="22"/>
              <c:delete val="1"/>
              <c:extLst>
                <c:ext xmlns:c15="http://schemas.microsoft.com/office/drawing/2012/chart" uri="{CE6537A1-D6FC-4f65-9D91-7224C49458BB}"/>
                <c:ext xmlns:c16="http://schemas.microsoft.com/office/drawing/2014/chart" uri="{C3380CC4-5D6E-409C-BE32-E72D297353CC}">
                  <c16:uniqueId val="{0000000E-0A19-45C4-882B-422CEE7385A4}"/>
                </c:ext>
              </c:extLst>
            </c:dLbl>
            <c:dLbl>
              <c:idx val="23"/>
              <c:delete val="1"/>
              <c:extLst>
                <c:ext xmlns:c15="http://schemas.microsoft.com/office/drawing/2012/chart" uri="{CE6537A1-D6FC-4f65-9D91-7224C49458BB}"/>
                <c:ext xmlns:c16="http://schemas.microsoft.com/office/drawing/2014/chart" uri="{C3380CC4-5D6E-409C-BE32-E72D297353CC}">
                  <c16:uniqueId val="{0000000F-0A19-45C4-882B-422CEE7385A4}"/>
                </c:ext>
              </c:extLst>
            </c:dLbl>
            <c:dLbl>
              <c:idx val="24"/>
              <c:delete val="1"/>
              <c:extLst>
                <c:ext xmlns:c15="http://schemas.microsoft.com/office/drawing/2012/chart" uri="{CE6537A1-D6FC-4f65-9D91-7224C49458BB}"/>
                <c:ext xmlns:c16="http://schemas.microsoft.com/office/drawing/2014/chart" uri="{C3380CC4-5D6E-409C-BE32-E72D297353CC}">
                  <c16:uniqueId val="{00000007-BCD9-46FA-AC8C-16AEAC1AFF59}"/>
                </c:ext>
              </c:extLst>
            </c:dLbl>
            <c:dLbl>
              <c:idx val="25"/>
              <c:delete val="1"/>
              <c:extLst>
                <c:ext xmlns:c15="http://schemas.microsoft.com/office/drawing/2012/chart" uri="{CE6537A1-D6FC-4f65-9D91-7224C49458BB}"/>
                <c:ext xmlns:c16="http://schemas.microsoft.com/office/drawing/2014/chart" uri="{C3380CC4-5D6E-409C-BE32-E72D297353CC}">
                  <c16:uniqueId val="{00000010-0A19-45C4-882B-422CEE7385A4}"/>
                </c:ext>
              </c:extLst>
            </c:dLbl>
            <c:dLbl>
              <c:idx val="26"/>
              <c:delete val="1"/>
              <c:extLst>
                <c:ext xmlns:c15="http://schemas.microsoft.com/office/drawing/2012/chart" uri="{CE6537A1-D6FC-4f65-9D91-7224C49458BB}"/>
                <c:ext xmlns:c16="http://schemas.microsoft.com/office/drawing/2014/chart" uri="{C3380CC4-5D6E-409C-BE32-E72D297353CC}">
                  <c16:uniqueId val="{00000011-0A19-45C4-882B-422CEE7385A4}"/>
                </c:ext>
              </c:extLst>
            </c:dLbl>
            <c:dLbl>
              <c:idx val="27"/>
              <c:delete val="1"/>
              <c:extLst>
                <c:ext xmlns:c15="http://schemas.microsoft.com/office/drawing/2012/chart" uri="{CE6537A1-D6FC-4f65-9D91-7224C49458BB}"/>
                <c:ext xmlns:c16="http://schemas.microsoft.com/office/drawing/2014/chart" uri="{C3380CC4-5D6E-409C-BE32-E72D297353CC}">
                  <c16:uniqueId val="{00000008-BCD9-46FA-AC8C-16AEAC1AFF59}"/>
                </c:ext>
              </c:extLst>
            </c:dLbl>
            <c:dLbl>
              <c:idx val="28"/>
              <c:delete val="1"/>
              <c:extLst>
                <c:ext xmlns:c15="http://schemas.microsoft.com/office/drawing/2012/chart" uri="{CE6537A1-D6FC-4f65-9D91-7224C49458BB}"/>
                <c:ext xmlns:c16="http://schemas.microsoft.com/office/drawing/2014/chart" uri="{C3380CC4-5D6E-409C-BE32-E72D297353CC}">
                  <c16:uniqueId val="{00000012-0A19-45C4-882B-422CEE7385A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Pct Enrollment Chart.xlsx]Sheet1'!$B$4:$B$33</c:f>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f>'[Copy of Pct Enrollment Chart.xlsx]Sheet1'!$D$4:$D$33</c:f>
              <c:numCache>
                <c:formatCode>0%</c:formatCode>
                <c:ptCount val="30"/>
                <c:pt idx="0">
                  <c:v>0.84039600000000003</c:v>
                </c:pt>
                <c:pt idx="1">
                  <c:v>0.84064039999999995</c:v>
                </c:pt>
                <c:pt idx="2">
                  <c:v>0.83435839999999994</c:v>
                </c:pt>
                <c:pt idx="3">
                  <c:v>0.83064289999999996</c:v>
                </c:pt>
                <c:pt idx="4">
                  <c:v>0.82744019999999996</c:v>
                </c:pt>
                <c:pt idx="5">
                  <c:v>0.82645239999999998</c:v>
                </c:pt>
                <c:pt idx="6">
                  <c:v>0.82588729999999999</c:v>
                </c:pt>
                <c:pt idx="7">
                  <c:v>0.83008439999999994</c:v>
                </c:pt>
                <c:pt idx="8">
                  <c:v>0.83402500000000002</c:v>
                </c:pt>
                <c:pt idx="9">
                  <c:v>0.83451489999999995</c:v>
                </c:pt>
                <c:pt idx="10">
                  <c:v>0.83640939999999997</c:v>
                </c:pt>
                <c:pt idx="11">
                  <c:v>0.83757709999999996</c:v>
                </c:pt>
                <c:pt idx="12">
                  <c:v>0.83605719999999994</c:v>
                </c:pt>
                <c:pt idx="13">
                  <c:v>0.83614429999999995</c:v>
                </c:pt>
                <c:pt idx="14">
                  <c:v>0.83311429999999997</c:v>
                </c:pt>
                <c:pt idx="15">
                  <c:v>0.82352769999999997</c:v>
                </c:pt>
                <c:pt idx="16">
                  <c:v>0.82303669999999995</c:v>
                </c:pt>
                <c:pt idx="17">
                  <c:v>0.82229300000000005</c:v>
                </c:pt>
                <c:pt idx="18">
                  <c:v>0.82324249999999999</c:v>
                </c:pt>
                <c:pt idx="19">
                  <c:v>0.82444139999999999</c:v>
                </c:pt>
                <c:pt idx="20">
                  <c:v>0.8263007</c:v>
                </c:pt>
                <c:pt idx="21">
                  <c:v>0.8260786</c:v>
                </c:pt>
                <c:pt idx="22">
                  <c:v>0.82446450000000004</c:v>
                </c:pt>
                <c:pt idx="23">
                  <c:v>0.82526710000000003</c:v>
                </c:pt>
                <c:pt idx="24">
                  <c:v>0.82055909999999999</c:v>
                </c:pt>
                <c:pt idx="25">
                  <c:v>0.82272239999999996</c:v>
                </c:pt>
                <c:pt idx="26">
                  <c:v>0.81481630000000005</c:v>
                </c:pt>
                <c:pt idx="27">
                  <c:v>0.81301279999999998</c:v>
                </c:pt>
                <c:pt idx="28">
                  <c:v>0.81608550000000002</c:v>
                </c:pt>
                <c:pt idx="29">
                  <c:v>0.81518199999999996</c:v>
                </c:pt>
              </c:numCache>
            </c:numRef>
          </c:val>
          <c:smooth val="0"/>
          <c:extLst>
            <c:ext xmlns:c16="http://schemas.microsoft.com/office/drawing/2014/chart" uri="{C3380CC4-5D6E-409C-BE32-E72D297353CC}">
              <c16:uniqueId val="{00000013-0A19-45C4-882B-422CEE7385A4}"/>
            </c:ext>
          </c:extLst>
        </c:ser>
        <c:ser>
          <c:idx val="3"/>
          <c:order val="3"/>
          <c:tx>
            <c:strRef>
              <c:f>'[Copy of Pct Enrollment Chart.xlsx]Sheet1'!$F$3</c:f>
              <c:strCache>
                <c:ptCount val="1"/>
                <c:pt idx="0">
                  <c:v>Family Child Care- Highest SVI</c:v>
                </c:pt>
              </c:strCache>
            </c:strRef>
          </c:tx>
          <c:spPr>
            <a:ln w="38100" cap="rnd">
              <a:solidFill>
                <a:schemeClr val="tx2"/>
              </a:solidFill>
              <a:round/>
            </a:ln>
            <a:effectLst/>
          </c:spPr>
          <c:marker>
            <c:symbol val="none"/>
          </c:marker>
          <c:dLbls>
            <c:dLbl>
              <c:idx val="0"/>
              <c:layout>
                <c:manualLayout>
                  <c:x val="-1.8938762620724744E-2"/>
                  <c:y val="8.9014323589626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A19-45C4-882B-422CEE7385A4}"/>
                </c:ext>
              </c:extLst>
            </c:dLbl>
            <c:dLbl>
              <c:idx val="2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A19-45C4-882B-422CEE7385A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Pct Enrollment Chart.xlsx]Sheet1'!$B$4:$B$33</c:f>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f>'[Copy of Pct Enrollment Chart.xlsx]Sheet1'!$F$4:$F$33</c:f>
              <c:numCache>
                <c:formatCode>0%</c:formatCode>
                <c:ptCount val="30"/>
                <c:pt idx="0">
                  <c:v>0.81026810000000005</c:v>
                </c:pt>
                <c:pt idx="1">
                  <c:v>0.80958149999999995</c:v>
                </c:pt>
                <c:pt idx="2">
                  <c:v>0.80011869999999996</c:v>
                </c:pt>
                <c:pt idx="3">
                  <c:v>0.7948267</c:v>
                </c:pt>
                <c:pt idx="4">
                  <c:v>0.78970589999999996</c:v>
                </c:pt>
                <c:pt idx="5">
                  <c:v>0.78964420000000002</c:v>
                </c:pt>
                <c:pt idx="6">
                  <c:v>0.78833810000000004</c:v>
                </c:pt>
                <c:pt idx="7">
                  <c:v>0.79127579999999997</c:v>
                </c:pt>
                <c:pt idx="8">
                  <c:v>0.7959562</c:v>
                </c:pt>
                <c:pt idx="9">
                  <c:v>0.79619870000000004</c:v>
                </c:pt>
                <c:pt idx="10">
                  <c:v>0.79765470000000005</c:v>
                </c:pt>
                <c:pt idx="11">
                  <c:v>0.80073799999999995</c:v>
                </c:pt>
                <c:pt idx="12">
                  <c:v>0.80112499999999998</c:v>
                </c:pt>
                <c:pt idx="13">
                  <c:v>0.80098769999999997</c:v>
                </c:pt>
                <c:pt idx="14">
                  <c:v>0.79872399999999999</c:v>
                </c:pt>
                <c:pt idx="15">
                  <c:v>0.78781789999999996</c:v>
                </c:pt>
                <c:pt idx="16">
                  <c:v>0.7861437</c:v>
                </c:pt>
                <c:pt idx="17">
                  <c:v>0.78372629999999999</c:v>
                </c:pt>
                <c:pt idx="18">
                  <c:v>0.78471780000000002</c:v>
                </c:pt>
                <c:pt idx="19">
                  <c:v>0.78552109999999997</c:v>
                </c:pt>
                <c:pt idx="20">
                  <c:v>0.78765439999999998</c:v>
                </c:pt>
                <c:pt idx="21">
                  <c:v>0.78712380000000004</c:v>
                </c:pt>
                <c:pt idx="22">
                  <c:v>0.78654559999999996</c:v>
                </c:pt>
                <c:pt idx="23">
                  <c:v>0.78895919999999997</c:v>
                </c:pt>
                <c:pt idx="24">
                  <c:v>0.78574290000000002</c:v>
                </c:pt>
                <c:pt idx="25">
                  <c:v>0.78831879999999999</c:v>
                </c:pt>
                <c:pt idx="26">
                  <c:v>0.78226589999999996</c:v>
                </c:pt>
                <c:pt idx="27">
                  <c:v>0.77909649999999997</c:v>
                </c:pt>
                <c:pt idx="28">
                  <c:v>0.78198219999999996</c:v>
                </c:pt>
                <c:pt idx="29">
                  <c:v>0.78004419999999997</c:v>
                </c:pt>
              </c:numCache>
            </c:numRef>
          </c:val>
          <c:smooth val="0"/>
          <c:extLst>
            <c:ext xmlns:c16="http://schemas.microsoft.com/office/drawing/2014/chart" uri="{C3380CC4-5D6E-409C-BE32-E72D297353CC}">
              <c16:uniqueId val="{0000001F-0A19-45C4-882B-422CEE7385A4}"/>
            </c:ext>
          </c:extLst>
        </c:ser>
        <c:ser>
          <c:idx val="5"/>
          <c:order val="5"/>
          <c:tx>
            <c:strRef>
              <c:f>'[Copy of Pct Enrollment Chart.xlsx]Sheet1'!$H$3</c:f>
              <c:strCache>
                <c:ptCount val="1"/>
                <c:pt idx="0">
                  <c:v>Family Child Care - More than 33% CCFA</c:v>
                </c:pt>
              </c:strCache>
            </c:strRef>
          </c:tx>
          <c:spPr>
            <a:ln w="38100" cap="rnd">
              <a:solidFill>
                <a:schemeClr val="accent6"/>
              </a:solidFill>
              <a:round/>
            </a:ln>
            <a:effectLst/>
          </c:spPr>
          <c:marker>
            <c:symbol val="none"/>
          </c:marker>
          <c:dLbls>
            <c:dLbl>
              <c:idx val="0"/>
              <c:layout>
                <c:manualLayout>
                  <c:x val="-9.844429355001523E-3"/>
                  <c:y val="-3.090610959729890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1075183079837243E-2"/>
                      <c:h val="6.4233577477269141E-2"/>
                    </c:manualLayout>
                  </c15:layout>
                </c:ext>
                <c:ext xmlns:c16="http://schemas.microsoft.com/office/drawing/2014/chart" uri="{C3380CC4-5D6E-409C-BE32-E72D297353CC}">
                  <c16:uniqueId val="{00000020-0A19-45C4-882B-422CEE7385A4}"/>
                </c:ext>
              </c:extLst>
            </c:dLbl>
            <c:dLbl>
              <c:idx val="2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A19-45C4-882B-422CEE7385A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Pct Enrollment Chart.xlsx]Sheet1'!$B$4:$B$33</c:f>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f>'[Copy of Pct Enrollment Chart.xlsx]Sheet1'!$H$4:$H$33</c:f>
              <c:numCache>
                <c:formatCode>0%</c:formatCode>
                <c:ptCount val="30"/>
                <c:pt idx="0">
                  <c:v>0.81621849999999996</c:v>
                </c:pt>
                <c:pt idx="1">
                  <c:v>0.81766249999999996</c:v>
                </c:pt>
                <c:pt idx="2">
                  <c:v>0.80813679999999999</c:v>
                </c:pt>
                <c:pt idx="3">
                  <c:v>0.80355140000000003</c:v>
                </c:pt>
                <c:pt idx="4">
                  <c:v>0.79914229999999997</c:v>
                </c:pt>
                <c:pt idx="5">
                  <c:v>0.80135230000000002</c:v>
                </c:pt>
                <c:pt idx="6">
                  <c:v>0.79760830000000005</c:v>
                </c:pt>
                <c:pt idx="7">
                  <c:v>0.80181829999999998</c:v>
                </c:pt>
                <c:pt idx="8">
                  <c:v>0.80547599999999997</c:v>
                </c:pt>
                <c:pt idx="9">
                  <c:v>0.8077898</c:v>
                </c:pt>
                <c:pt idx="10">
                  <c:v>0.80851919999999999</c:v>
                </c:pt>
                <c:pt idx="11">
                  <c:v>0.81068470000000004</c:v>
                </c:pt>
                <c:pt idx="12">
                  <c:v>0.81238449999999995</c:v>
                </c:pt>
                <c:pt idx="13">
                  <c:v>0.81183360000000004</c:v>
                </c:pt>
                <c:pt idx="14">
                  <c:v>0.80495459999999996</c:v>
                </c:pt>
                <c:pt idx="15">
                  <c:v>0.79372500000000001</c:v>
                </c:pt>
                <c:pt idx="16">
                  <c:v>0.78946269999999996</c:v>
                </c:pt>
                <c:pt idx="17">
                  <c:v>0.79034070000000001</c:v>
                </c:pt>
                <c:pt idx="18">
                  <c:v>0.79214720000000005</c:v>
                </c:pt>
                <c:pt idx="19">
                  <c:v>0.78994869999999995</c:v>
                </c:pt>
                <c:pt idx="20">
                  <c:v>0.79390369999999999</c:v>
                </c:pt>
                <c:pt idx="21">
                  <c:v>0.79674400000000001</c:v>
                </c:pt>
                <c:pt idx="22">
                  <c:v>0.79337250000000004</c:v>
                </c:pt>
                <c:pt idx="23">
                  <c:v>0.7974175</c:v>
                </c:pt>
                <c:pt idx="24">
                  <c:v>0.79691730000000005</c:v>
                </c:pt>
                <c:pt idx="25">
                  <c:v>0.79288130000000001</c:v>
                </c:pt>
                <c:pt idx="26">
                  <c:v>0.79220460000000004</c:v>
                </c:pt>
                <c:pt idx="27">
                  <c:v>0.78929190000000005</c:v>
                </c:pt>
                <c:pt idx="28">
                  <c:v>0.79161049999999999</c:v>
                </c:pt>
                <c:pt idx="29">
                  <c:v>0.79083329999999996</c:v>
                </c:pt>
              </c:numCache>
            </c:numRef>
          </c:val>
          <c:smooth val="0"/>
          <c:extLst>
            <c:ext xmlns:c16="http://schemas.microsoft.com/office/drawing/2014/chart" uri="{C3380CC4-5D6E-409C-BE32-E72D297353CC}">
              <c16:uniqueId val="{0000002B-0A19-45C4-882B-422CEE7385A4}"/>
            </c:ext>
          </c:extLst>
        </c:ser>
        <c:dLbls>
          <c:showLegendKey val="0"/>
          <c:showVal val="0"/>
          <c:showCatName val="0"/>
          <c:showSerName val="0"/>
          <c:showPercent val="0"/>
          <c:showBubbleSize val="0"/>
        </c:dLbls>
        <c:smooth val="0"/>
        <c:axId val="386350600"/>
        <c:axId val="386351320"/>
        <c:extLst>
          <c:ext xmlns:c15="http://schemas.microsoft.com/office/drawing/2012/chart" uri="{02D57815-91ED-43cb-92C2-25804820EDAC}">
            <c15:filteredLineSeries>
              <c15:ser>
                <c:idx val="0"/>
                <c:order val="0"/>
                <c:tx>
                  <c:strRef>
                    <c:extLst>
                      <c:ext uri="{02D57815-91ED-43cb-92C2-25804820EDAC}">
                        <c15:formulaRef>
                          <c15:sqref>'[Copy of Pct Enrollment Chart.xlsx]Sheet1'!$C$3</c15:sqref>
                        </c15:formulaRef>
                      </c:ext>
                    </c:extLst>
                    <c:strCache>
                      <c:ptCount val="1"/>
                      <c:pt idx="0">
                        <c:v>Statewide</c:v>
                      </c:pt>
                    </c:strCache>
                  </c:strRef>
                </c:tx>
                <c:spPr>
                  <a:ln w="28575" cap="rnd">
                    <a:solidFill>
                      <a:schemeClr val="accent1"/>
                    </a:solidFill>
                    <a:round/>
                  </a:ln>
                  <a:effectLst/>
                </c:spPr>
                <c:marker>
                  <c:symbol val="none"/>
                </c:marker>
                <c:dLbls>
                  <c:dLbl>
                    <c:idx val="0"/>
                    <c:layout>
                      <c:manualLayout>
                        <c:x val="-1.6460869112101685E-2"/>
                        <c:y val="1.670971607458202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2C-0A19-45C4-882B-422CEE7385A4}"/>
                      </c:ext>
                    </c:extLst>
                  </c:dLbl>
                  <c:dLbl>
                    <c:idx val="1"/>
                    <c:delete val="1"/>
                    <c:extLst>
                      <c:ext uri="{CE6537A1-D6FC-4f65-9D91-7224C49458BB}"/>
                      <c:ext xmlns:c16="http://schemas.microsoft.com/office/drawing/2014/chart" uri="{C3380CC4-5D6E-409C-BE32-E72D297353CC}">
                        <c16:uniqueId val="{0000002D-0A19-45C4-882B-422CEE7385A4}"/>
                      </c:ext>
                    </c:extLst>
                  </c:dLbl>
                  <c:dLbl>
                    <c:idx val="2"/>
                    <c:delete val="1"/>
                    <c:extLst>
                      <c:ext uri="{CE6537A1-D6FC-4f65-9D91-7224C49458BB}"/>
                      <c:ext xmlns:c16="http://schemas.microsoft.com/office/drawing/2014/chart" uri="{C3380CC4-5D6E-409C-BE32-E72D297353CC}">
                        <c16:uniqueId val="{0000002E-0A19-45C4-882B-422CEE7385A4}"/>
                      </c:ext>
                    </c:extLst>
                  </c:dLbl>
                  <c:dLbl>
                    <c:idx val="3"/>
                    <c:layout>
                      <c:manualLayout>
                        <c:x val="-1.8766707112638732E-2"/>
                        <c:y val="-1.969832924340073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2F-0A19-45C4-882B-422CEE7385A4}"/>
                      </c:ext>
                    </c:extLst>
                  </c:dLbl>
                  <c:dLbl>
                    <c:idx val="4"/>
                    <c:delete val="1"/>
                    <c:extLst>
                      <c:ext uri="{CE6537A1-D6FC-4f65-9D91-7224C49458BB}"/>
                      <c:ext xmlns:c16="http://schemas.microsoft.com/office/drawing/2014/chart" uri="{C3380CC4-5D6E-409C-BE32-E72D297353CC}">
                        <c16:uniqueId val="{00000030-0A19-45C4-882B-422CEE7385A4}"/>
                      </c:ext>
                    </c:extLst>
                  </c:dLbl>
                  <c:dLbl>
                    <c:idx val="5"/>
                    <c:delete val="1"/>
                    <c:extLst>
                      <c:ext uri="{CE6537A1-D6FC-4f65-9D91-7224C49458BB}"/>
                      <c:ext xmlns:c16="http://schemas.microsoft.com/office/drawing/2014/chart" uri="{C3380CC4-5D6E-409C-BE32-E72D297353CC}">
                        <c16:uniqueId val="{00000031-0A19-45C4-882B-422CEE7385A4}"/>
                      </c:ext>
                    </c:extLst>
                  </c:dLbl>
                  <c:dLbl>
                    <c:idx val="7"/>
                    <c:delete val="1"/>
                    <c:extLst>
                      <c:ext uri="{CE6537A1-D6FC-4f65-9D91-7224C49458BB}"/>
                      <c:ext xmlns:c16="http://schemas.microsoft.com/office/drawing/2014/chart" uri="{C3380CC4-5D6E-409C-BE32-E72D297353CC}">
                        <c16:uniqueId val="{00000032-0A19-45C4-882B-422CEE7385A4}"/>
                      </c:ext>
                    </c:extLst>
                  </c:dLbl>
                  <c:dLbl>
                    <c:idx val="8"/>
                    <c:delete val="1"/>
                    <c:extLst>
                      <c:ext uri="{CE6537A1-D6FC-4f65-9D91-7224C49458BB}"/>
                      <c:ext xmlns:c16="http://schemas.microsoft.com/office/drawing/2014/chart" uri="{C3380CC4-5D6E-409C-BE32-E72D297353CC}">
                        <c16:uniqueId val="{00000033-0A19-45C4-882B-422CEE7385A4}"/>
                      </c:ext>
                    </c:extLst>
                  </c:dLbl>
                  <c:dLbl>
                    <c:idx val="10"/>
                    <c:delete val="1"/>
                    <c:extLst>
                      <c:ext uri="{CE6537A1-D6FC-4f65-9D91-7224C49458BB}"/>
                      <c:ext xmlns:c16="http://schemas.microsoft.com/office/drawing/2014/chart" uri="{C3380CC4-5D6E-409C-BE32-E72D297353CC}">
                        <c16:uniqueId val="{00000034-0A19-45C4-882B-422CEE7385A4}"/>
                      </c:ext>
                    </c:extLst>
                  </c:dLbl>
                  <c:dLbl>
                    <c:idx val="11"/>
                    <c:delete val="1"/>
                    <c:extLst>
                      <c:ext uri="{CE6537A1-D6FC-4f65-9D91-7224C49458BB}"/>
                      <c:ext xmlns:c16="http://schemas.microsoft.com/office/drawing/2014/chart" uri="{C3380CC4-5D6E-409C-BE32-E72D297353CC}">
                        <c16:uniqueId val="{00000035-0A19-45C4-882B-422CEE7385A4}"/>
                      </c:ext>
                    </c:extLst>
                  </c:dLbl>
                  <c:dLbl>
                    <c:idx val="13"/>
                    <c:delete val="1"/>
                    <c:extLst>
                      <c:ext uri="{CE6537A1-D6FC-4f65-9D91-7224C49458BB}"/>
                      <c:ext xmlns:c16="http://schemas.microsoft.com/office/drawing/2014/chart" uri="{C3380CC4-5D6E-409C-BE32-E72D297353CC}">
                        <c16:uniqueId val="{00000036-0A19-45C4-882B-422CEE7385A4}"/>
                      </c:ext>
                    </c:extLst>
                  </c:dLbl>
                  <c:dLbl>
                    <c:idx val="14"/>
                    <c:delete val="1"/>
                    <c:extLst>
                      <c:ext uri="{CE6537A1-D6FC-4f65-9D91-7224C49458BB}"/>
                      <c:ext xmlns:c16="http://schemas.microsoft.com/office/drawing/2014/chart" uri="{C3380CC4-5D6E-409C-BE32-E72D297353CC}">
                        <c16:uniqueId val="{00000037-0A19-45C4-882B-422CEE7385A4}"/>
                      </c:ext>
                    </c:extLst>
                  </c:dLbl>
                  <c:dLbl>
                    <c:idx val="16"/>
                    <c:delete val="1"/>
                    <c:extLst>
                      <c:ext uri="{CE6537A1-D6FC-4f65-9D91-7224C49458BB}"/>
                      <c:ext xmlns:c16="http://schemas.microsoft.com/office/drawing/2014/chart" uri="{C3380CC4-5D6E-409C-BE32-E72D297353CC}">
                        <c16:uniqueId val="{00000038-0A19-45C4-882B-422CEE7385A4}"/>
                      </c:ext>
                    </c:extLst>
                  </c:dLbl>
                  <c:dLbl>
                    <c:idx val="17"/>
                    <c:delete val="1"/>
                    <c:extLst>
                      <c:ext uri="{CE6537A1-D6FC-4f65-9D91-7224C49458BB}"/>
                      <c:ext xmlns:c16="http://schemas.microsoft.com/office/drawing/2014/chart" uri="{C3380CC4-5D6E-409C-BE32-E72D297353CC}">
                        <c16:uniqueId val="{00000039-0A19-45C4-882B-422CEE7385A4}"/>
                      </c:ext>
                    </c:extLst>
                  </c:dLbl>
                  <c:dLbl>
                    <c:idx val="19"/>
                    <c:delete val="1"/>
                    <c:extLst>
                      <c:ext uri="{CE6537A1-D6FC-4f65-9D91-7224C49458BB}"/>
                      <c:ext xmlns:c16="http://schemas.microsoft.com/office/drawing/2014/chart" uri="{C3380CC4-5D6E-409C-BE32-E72D297353CC}">
                        <c16:uniqueId val="{0000003A-0A19-45C4-882B-422CEE7385A4}"/>
                      </c:ext>
                    </c:extLst>
                  </c:dLbl>
                  <c:dLbl>
                    <c:idx val="20"/>
                    <c:delete val="1"/>
                    <c:extLst>
                      <c:ext uri="{CE6537A1-D6FC-4f65-9D91-7224C49458BB}"/>
                      <c:ext xmlns:c16="http://schemas.microsoft.com/office/drawing/2014/chart" uri="{C3380CC4-5D6E-409C-BE32-E72D297353CC}">
                        <c16:uniqueId val="{0000003B-0A19-45C4-882B-422CEE7385A4}"/>
                      </c:ext>
                    </c:extLst>
                  </c:dLbl>
                  <c:dLbl>
                    <c:idx val="22"/>
                    <c:delete val="1"/>
                    <c:extLst>
                      <c:ext uri="{CE6537A1-D6FC-4f65-9D91-7224C49458BB}"/>
                      <c:ext xmlns:c16="http://schemas.microsoft.com/office/drawing/2014/chart" uri="{C3380CC4-5D6E-409C-BE32-E72D297353CC}">
                        <c16:uniqueId val="{0000003C-0A19-45C4-882B-422CEE7385A4}"/>
                      </c:ext>
                    </c:extLst>
                  </c:dLbl>
                  <c:dLbl>
                    <c:idx val="23"/>
                    <c:delete val="1"/>
                    <c:extLst>
                      <c:ext uri="{CE6537A1-D6FC-4f65-9D91-7224C49458BB}"/>
                      <c:ext xmlns:c16="http://schemas.microsoft.com/office/drawing/2014/chart" uri="{C3380CC4-5D6E-409C-BE32-E72D297353CC}">
                        <c16:uniqueId val="{0000003D-0A19-45C4-882B-422CEE7385A4}"/>
                      </c:ext>
                    </c:extLst>
                  </c:dLbl>
                  <c:dLbl>
                    <c:idx val="25"/>
                    <c:delete val="1"/>
                    <c:extLst>
                      <c:ext uri="{CE6537A1-D6FC-4f65-9D91-7224C49458BB}"/>
                      <c:ext xmlns:c16="http://schemas.microsoft.com/office/drawing/2014/chart" uri="{C3380CC4-5D6E-409C-BE32-E72D297353CC}">
                        <c16:uniqueId val="{0000003E-0A19-45C4-882B-422CEE7385A4}"/>
                      </c:ext>
                    </c:extLst>
                  </c:dLbl>
                  <c:dLbl>
                    <c:idx val="26"/>
                    <c:delete val="1"/>
                    <c:extLst>
                      <c:ext uri="{CE6537A1-D6FC-4f65-9D91-7224C49458BB}"/>
                      <c:ext xmlns:c16="http://schemas.microsoft.com/office/drawing/2014/chart" uri="{C3380CC4-5D6E-409C-BE32-E72D297353CC}">
                        <c16:uniqueId val="{0000003F-0A19-45C4-882B-422CEE7385A4}"/>
                      </c:ext>
                    </c:extLst>
                  </c:dLbl>
                  <c:dLbl>
                    <c:idx val="28"/>
                    <c:delete val="1"/>
                    <c:extLst>
                      <c:ext uri="{CE6537A1-D6FC-4f65-9D91-7224C49458BB}"/>
                      <c:ext xmlns:c16="http://schemas.microsoft.com/office/drawing/2014/chart" uri="{C3380CC4-5D6E-409C-BE32-E72D297353CC}">
                        <c16:uniqueId val="{00000040-0A19-45C4-882B-422CEE7385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c:ext uri="{02D57815-91ED-43cb-92C2-25804820EDAC}">
                        <c15:formulaRef>
                          <c15:sqref>'[Copy of Pct Enrollment Chart.xlsx]Sheet1'!$C$4:$C$33</c15:sqref>
                        </c15:formulaRef>
                      </c:ext>
                    </c:extLst>
                    <c:numCache>
                      <c:formatCode>0%</c:formatCode>
                      <c:ptCount val="30"/>
                      <c:pt idx="0">
                        <c:v>0.82633230000000002</c:v>
                      </c:pt>
                      <c:pt idx="1">
                        <c:v>0.82700790000000002</c:v>
                      </c:pt>
                      <c:pt idx="2">
                        <c:v>0.83830740000000004</c:v>
                      </c:pt>
                      <c:pt idx="3">
                        <c:v>0.84024169999999998</c:v>
                      </c:pt>
                      <c:pt idx="4">
                        <c:v>0.839978</c:v>
                      </c:pt>
                      <c:pt idx="5">
                        <c:v>0.84192549999999999</c:v>
                      </c:pt>
                      <c:pt idx="6">
                        <c:v>0.84343319999999999</c:v>
                      </c:pt>
                      <c:pt idx="7">
                        <c:v>0.84871790000000003</c:v>
                      </c:pt>
                      <c:pt idx="8">
                        <c:v>0.85311360000000003</c:v>
                      </c:pt>
                      <c:pt idx="9">
                        <c:v>0.85706150000000003</c:v>
                      </c:pt>
                      <c:pt idx="10">
                        <c:v>0.85934029999999995</c:v>
                      </c:pt>
                      <c:pt idx="11">
                        <c:v>0.85981110000000005</c:v>
                      </c:pt>
                      <c:pt idx="12">
                        <c:v>0.84873940000000003</c:v>
                      </c:pt>
                      <c:pt idx="13">
                        <c:v>0.84741140000000004</c:v>
                      </c:pt>
                      <c:pt idx="14">
                        <c:v>0.85504939999999996</c:v>
                      </c:pt>
                      <c:pt idx="15">
                        <c:v>0.84989700000000001</c:v>
                      </c:pt>
                      <c:pt idx="16">
                        <c:v>0.85186139999999999</c:v>
                      </c:pt>
                      <c:pt idx="17">
                        <c:v>0.85295810000000005</c:v>
                      </c:pt>
                      <c:pt idx="18">
                        <c:v>0.85435190000000005</c:v>
                      </c:pt>
                      <c:pt idx="19">
                        <c:v>0.85774530000000004</c:v>
                      </c:pt>
                      <c:pt idx="20">
                        <c:v>0.85990279999999997</c:v>
                      </c:pt>
                      <c:pt idx="21">
                        <c:v>0.86062590000000005</c:v>
                      </c:pt>
                      <c:pt idx="22">
                        <c:v>0.86044790000000004</c:v>
                      </c:pt>
                      <c:pt idx="23">
                        <c:v>0.85870760000000002</c:v>
                      </c:pt>
                      <c:pt idx="24">
                        <c:v>0.84175979999999995</c:v>
                      </c:pt>
                      <c:pt idx="25">
                        <c:v>0.84377009999999997</c:v>
                      </c:pt>
                      <c:pt idx="26">
                        <c:v>0.84386609999999995</c:v>
                      </c:pt>
                      <c:pt idx="27">
                        <c:v>0.84272020000000003</c:v>
                      </c:pt>
                      <c:pt idx="28">
                        <c:v>0.84806599999999999</c:v>
                      </c:pt>
                      <c:pt idx="29">
                        <c:v>0.84899309999999995</c:v>
                      </c:pt>
                    </c:numCache>
                  </c:numRef>
                </c:val>
                <c:smooth val="0"/>
                <c:extLst>
                  <c:ext xmlns:c16="http://schemas.microsoft.com/office/drawing/2014/chart" uri="{C3380CC4-5D6E-409C-BE32-E72D297353CC}">
                    <c16:uniqueId val="{00000041-0A19-45C4-882B-422CEE7385A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'[Copy of Pct Enrollment Chart.xlsx]Sheet1'!$E$3</c15:sqref>
                        </c15:formulaRef>
                      </c:ext>
                    </c:extLst>
                    <c:strCache>
                      <c:ptCount val="1"/>
                      <c:pt idx="0">
                        <c:v>Center-Based Care</c:v>
                      </c:pt>
                    </c:strCache>
                  </c:strRef>
                </c:tx>
                <c:spPr>
                  <a:ln w="28575" cap="rnd">
                    <a:solidFill>
                      <a:schemeClr val="accent3"/>
                    </a:solidFill>
                    <a:round/>
                  </a:ln>
                  <a:effectLst/>
                </c:spPr>
                <c:marker>
                  <c:symbol val="none"/>
                </c:marker>
                <c:dLbls>
                  <c:dLbl>
                    <c:idx val="0"/>
                    <c:layout>
                      <c:manualLayout>
                        <c:x val="-1.6460869112101685E-2"/>
                        <c:y val="2.581172740407770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42-0A19-45C4-882B-422CEE7385A4}"/>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3-0A19-45C4-882B-422CEE7385A4}"/>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4-0A19-45C4-882B-422CEE7385A4}"/>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5-0A19-45C4-882B-422CEE7385A4}"/>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6-0A19-45C4-882B-422CEE7385A4}"/>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0A19-45C4-882B-422CEE7385A4}"/>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0A19-45C4-882B-422CEE7385A4}"/>
                      </c:ext>
                    </c:extLst>
                  </c:dLbl>
                  <c:dLbl>
                    <c:idx val="1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0A19-45C4-882B-422CEE7385A4}"/>
                      </c:ext>
                    </c:extLst>
                  </c:dLbl>
                  <c:dLbl>
                    <c:idx val="1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0A19-45C4-882B-422CEE7385A4}"/>
                      </c:ext>
                    </c:extLst>
                  </c:dLbl>
                  <c:dLbl>
                    <c:idx val="1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0A19-45C4-882B-422CEE7385A4}"/>
                      </c:ext>
                    </c:extLst>
                  </c:dLbl>
                  <c:dLbl>
                    <c:idx val="1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0A19-45C4-882B-422CEE7385A4}"/>
                      </c:ext>
                    </c:extLst>
                  </c:dLbl>
                  <c:dLbl>
                    <c:idx val="1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0A19-45C4-882B-422CEE7385A4}"/>
                      </c:ext>
                    </c:extLst>
                  </c:dLbl>
                  <c:dLbl>
                    <c:idx val="1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0A19-45C4-882B-422CEE7385A4}"/>
                      </c:ext>
                    </c:extLst>
                  </c:dLbl>
                  <c:dLbl>
                    <c:idx val="19"/>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0A19-45C4-882B-422CEE7385A4}"/>
                      </c:ext>
                    </c:extLst>
                  </c:dLbl>
                  <c:dLbl>
                    <c:idx val="2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0A19-45C4-882B-422CEE7385A4}"/>
                      </c:ext>
                    </c:extLst>
                  </c:dLbl>
                  <c:dLbl>
                    <c:idx val="2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0A19-45C4-882B-422CEE7385A4}"/>
                      </c:ext>
                    </c:extLst>
                  </c:dLbl>
                  <c:dLbl>
                    <c:idx val="2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0A19-45C4-882B-422CEE7385A4}"/>
                      </c:ext>
                    </c:extLst>
                  </c:dLbl>
                  <c:dLbl>
                    <c:idx val="2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0A19-45C4-882B-422CEE7385A4}"/>
                      </c:ext>
                    </c:extLst>
                  </c:dLbl>
                  <c:dLbl>
                    <c:idx val="2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0A19-45C4-882B-422CEE7385A4}"/>
                      </c:ext>
                    </c:extLst>
                  </c:dLbl>
                  <c:dLbl>
                    <c:idx val="2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0A19-45C4-882B-422CEE7385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xmlns:c15="http://schemas.microsoft.com/office/drawing/2012/chart">
                      <c:ext xmlns:c15="http://schemas.microsoft.com/office/drawing/2012/chart" uri="{02D57815-91ED-43cb-92C2-25804820EDAC}">
                        <c15:formulaRef>
                          <c15:sqref>'[Copy of Pct Enrollment Chart.xlsx]Sheet1'!$E$4:$E$33</c15:sqref>
                        </c15:formulaRef>
                      </c:ext>
                    </c:extLst>
                    <c:numCache>
                      <c:formatCode>0%</c:formatCode>
                      <c:ptCount val="30"/>
                      <c:pt idx="0">
                        <c:v>0.79598230000000003</c:v>
                      </c:pt>
                      <c:pt idx="1">
                        <c:v>0.79772209999999999</c:v>
                      </c:pt>
                      <c:pt idx="2">
                        <c:v>0.84487690000000004</c:v>
                      </c:pt>
                      <c:pt idx="3">
                        <c:v>0.85616309999999995</c:v>
                      </c:pt>
                      <c:pt idx="4">
                        <c:v>0.86075760000000001</c:v>
                      </c:pt>
                      <c:pt idx="5">
                        <c:v>0.86775500000000005</c:v>
                      </c:pt>
                      <c:pt idx="6">
                        <c:v>0.87274929999999995</c:v>
                      </c:pt>
                      <c:pt idx="7">
                        <c:v>0.87987720000000003</c:v>
                      </c:pt>
                      <c:pt idx="8">
                        <c:v>0.88515639999999995</c:v>
                      </c:pt>
                      <c:pt idx="9">
                        <c:v>0.89518819999999999</c:v>
                      </c:pt>
                      <c:pt idx="10">
                        <c:v>0.89824280000000001</c:v>
                      </c:pt>
                      <c:pt idx="11">
                        <c:v>0.89780959999999999</c:v>
                      </c:pt>
                      <c:pt idx="12">
                        <c:v>0.87453689999999995</c:v>
                      </c:pt>
                      <c:pt idx="13">
                        <c:v>0.87012929999999999</c:v>
                      </c:pt>
                      <c:pt idx="14">
                        <c:v>0.8913314</c:v>
                      </c:pt>
                      <c:pt idx="15">
                        <c:v>0.8933276</c:v>
                      </c:pt>
                      <c:pt idx="16">
                        <c:v>0.89950770000000002</c:v>
                      </c:pt>
                      <c:pt idx="17">
                        <c:v>0.90401120000000001</c:v>
                      </c:pt>
                      <c:pt idx="18">
                        <c:v>0.90610100000000005</c:v>
                      </c:pt>
                      <c:pt idx="19">
                        <c:v>0.9134274</c:v>
                      </c:pt>
                      <c:pt idx="20">
                        <c:v>0.91642849999999998</c:v>
                      </c:pt>
                      <c:pt idx="21">
                        <c:v>0.91903639999999998</c:v>
                      </c:pt>
                      <c:pt idx="22">
                        <c:v>0.92193809999999998</c:v>
                      </c:pt>
                      <c:pt idx="23">
                        <c:v>0.91662390000000005</c:v>
                      </c:pt>
                      <c:pt idx="24">
                        <c:v>0.88694030000000001</c:v>
                      </c:pt>
                      <c:pt idx="25">
                        <c:v>0.88797990000000004</c:v>
                      </c:pt>
                      <c:pt idx="26">
                        <c:v>0.89493829999999996</c:v>
                      </c:pt>
                      <c:pt idx="27">
                        <c:v>0.89508659999999995</c:v>
                      </c:pt>
                      <c:pt idx="28">
                        <c:v>0.90510619999999997</c:v>
                      </c:pt>
                      <c:pt idx="29">
                        <c:v>0.91079480000000002</c:v>
                      </c:pt>
                    </c:numCache>
                  </c:numRef>
                </c:val>
                <c:smooth val="0"/>
                <c:extLst xmlns:c15="http://schemas.microsoft.com/office/drawing/2012/chart">
                  <c:ext xmlns:c16="http://schemas.microsoft.com/office/drawing/2014/chart" uri="{C3380CC4-5D6E-409C-BE32-E72D297353CC}">
                    <c16:uniqueId val="{00000056-0A19-45C4-882B-422CEE7385A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'[Copy of Pct Enrollment Chart.xlsx]Sheet1'!$G$3</c15:sqref>
                        </c15:formulaRef>
                      </c:ext>
                    </c:extLst>
                    <c:strCache>
                      <c:ptCount val="1"/>
                      <c:pt idx="0">
                        <c:v>Center-Based Care- Highest SVI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xmlns:c15="http://schemas.microsoft.com/office/drawing/2012/chart">
                      <c:ext xmlns:c15="http://schemas.microsoft.com/office/drawing/2012/chart" uri="{02D57815-91ED-43cb-92C2-25804820EDAC}">
                        <c15:formulaRef>
                          <c15:sqref>'[Copy of Pct Enrollment Chart.xlsx]Sheet1'!$G$4:$G$33</c15:sqref>
                        </c15:formulaRef>
                      </c:ext>
                    </c:extLst>
                    <c:numCache>
                      <c:formatCode>0%</c:formatCode>
                      <c:ptCount val="30"/>
                      <c:pt idx="0">
                        <c:v>0.73610810000000004</c:v>
                      </c:pt>
                      <c:pt idx="1">
                        <c:v>0.73854470000000005</c:v>
                      </c:pt>
                      <c:pt idx="2">
                        <c:v>0.75383290000000003</c:v>
                      </c:pt>
                      <c:pt idx="3">
                        <c:v>0.77551700000000001</c:v>
                      </c:pt>
                      <c:pt idx="4">
                        <c:v>0.78090539999999997</c:v>
                      </c:pt>
                      <c:pt idx="5">
                        <c:v>0.79000740000000003</c:v>
                      </c:pt>
                      <c:pt idx="6">
                        <c:v>0.79102229999999996</c:v>
                      </c:pt>
                      <c:pt idx="7">
                        <c:v>0.79949440000000005</c:v>
                      </c:pt>
                      <c:pt idx="8">
                        <c:v>0.80719459999999998</c:v>
                      </c:pt>
                      <c:pt idx="9">
                        <c:v>0.81836750000000003</c:v>
                      </c:pt>
                      <c:pt idx="10">
                        <c:v>0.82104840000000001</c:v>
                      </c:pt>
                      <c:pt idx="11">
                        <c:v>0.82104259999999996</c:v>
                      </c:pt>
                      <c:pt idx="12">
                        <c:v>0.80632369999999998</c:v>
                      </c:pt>
                      <c:pt idx="13">
                        <c:v>0.80206540000000004</c:v>
                      </c:pt>
                      <c:pt idx="14">
                        <c:v>0.81609100000000001</c:v>
                      </c:pt>
                      <c:pt idx="15">
                        <c:v>0.82007280000000005</c:v>
                      </c:pt>
                      <c:pt idx="16">
                        <c:v>0.82755020000000001</c:v>
                      </c:pt>
                      <c:pt idx="17">
                        <c:v>0.83249530000000005</c:v>
                      </c:pt>
                      <c:pt idx="18">
                        <c:v>0.83217229999999998</c:v>
                      </c:pt>
                      <c:pt idx="19">
                        <c:v>0.83987480000000003</c:v>
                      </c:pt>
                      <c:pt idx="20">
                        <c:v>0.84440459999999995</c:v>
                      </c:pt>
                      <c:pt idx="21">
                        <c:v>0.84783699999999995</c:v>
                      </c:pt>
                      <c:pt idx="22">
                        <c:v>0.85144810000000004</c:v>
                      </c:pt>
                      <c:pt idx="23">
                        <c:v>0.84773160000000003</c:v>
                      </c:pt>
                      <c:pt idx="24">
                        <c:v>0.82503660000000001</c:v>
                      </c:pt>
                      <c:pt idx="25">
                        <c:v>0.82245900000000005</c:v>
                      </c:pt>
                      <c:pt idx="26">
                        <c:v>0.82567559999999995</c:v>
                      </c:pt>
                      <c:pt idx="27">
                        <c:v>0.8274262</c:v>
                      </c:pt>
                      <c:pt idx="28">
                        <c:v>0.84054430000000002</c:v>
                      </c:pt>
                      <c:pt idx="29">
                        <c:v>0.849132</c:v>
                      </c:pt>
                    </c:numCache>
                  </c:numRef>
                </c:val>
                <c:smooth val="0"/>
                <c:extLst xmlns:c15="http://schemas.microsoft.com/office/drawing/2012/chart">
                  <c:ext xmlns:c16="http://schemas.microsoft.com/office/drawing/2014/chart" uri="{C3380CC4-5D6E-409C-BE32-E72D297353CC}">
                    <c16:uniqueId val="{00000057-0A19-45C4-882B-422CEE7385A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'[Copy of Pct Enrollment Chart.xlsx]Sheet1'!$I$3</c15:sqref>
                        </c15:formulaRef>
                      </c:ext>
                    </c:extLst>
                    <c:strCache>
                      <c:ptCount val="1"/>
                      <c:pt idx="0">
                        <c:v>Center-Based Care - More than 33% CCFA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xmlns:c15="http://schemas.microsoft.com/office/drawing/2012/chart">
                      <c:ext xmlns:c15="http://schemas.microsoft.com/office/drawing/2012/chart" uri="{02D57815-91ED-43cb-92C2-25804820EDAC}">
                        <c15:formulaRef>
                          <c15:sqref>'[Copy of Pct Enrollment Chart.xlsx]Sheet1'!$I$4:$I$33</c15:sqref>
                        </c15:formulaRef>
                      </c:ext>
                    </c:extLst>
                    <c:numCache>
                      <c:formatCode>0%</c:formatCode>
                      <c:ptCount val="30"/>
                      <c:pt idx="0">
                        <c:v>0.76778679999999999</c:v>
                      </c:pt>
                      <c:pt idx="1">
                        <c:v>0.76745019999999997</c:v>
                      </c:pt>
                      <c:pt idx="2">
                        <c:v>0.75763709999999995</c:v>
                      </c:pt>
                      <c:pt idx="3">
                        <c:v>0.77707970000000004</c:v>
                      </c:pt>
                      <c:pt idx="4">
                        <c:v>0.78218659999999995</c:v>
                      </c:pt>
                      <c:pt idx="5">
                        <c:v>0.79194739999999997</c:v>
                      </c:pt>
                      <c:pt idx="6">
                        <c:v>0.79468729999999999</c:v>
                      </c:pt>
                      <c:pt idx="7">
                        <c:v>0.80526719999999996</c:v>
                      </c:pt>
                      <c:pt idx="8">
                        <c:v>0.81220530000000002</c:v>
                      </c:pt>
                      <c:pt idx="9">
                        <c:v>0.82247800000000004</c:v>
                      </c:pt>
                      <c:pt idx="10">
                        <c:v>0.82495589999999996</c:v>
                      </c:pt>
                      <c:pt idx="11">
                        <c:v>0.82258629999999999</c:v>
                      </c:pt>
                      <c:pt idx="12">
                        <c:v>0.85192599999999996</c:v>
                      </c:pt>
                      <c:pt idx="13">
                        <c:v>0.85028309999999996</c:v>
                      </c:pt>
                      <c:pt idx="14">
                        <c:v>0.80278510000000003</c:v>
                      </c:pt>
                      <c:pt idx="15">
                        <c:v>0.81110850000000001</c:v>
                      </c:pt>
                      <c:pt idx="16">
                        <c:v>0.82182460000000002</c:v>
                      </c:pt>
                      <c:pt idx="17">
                        <c:v>0.82536140000000002</c:v>
                      </c:pt>
                      <c:pt idx="18">
                        <c:v>0.82918650000000005</c:v>
                      </c:pt>
                      <c:pt idx="19">
                        <c:v>0.83683189999999996</c:v>
                      </c:pt>
                      <c:pt idx="20">
                        <c:v>0.83755230000000003</c:v>
                      </c:pt>
                      <c:pt idx="21">
                        <c:v>0.84178430000000004</c:v>
                      </c:pt>
                      <c:pt idx="22">
                        <c:v>0.84613720000000003</c:v>
                      </c:pt>
                      <c:pt idx="23">
                        <c:v>0.84192710000000004</c:v>
                      </c:pt>
                      <c:pt idx="24">
                        <c:v>0.85932249999999999</c:v>
                      </c:pt>
                      <c:pt idx="25">
                        <c:v>0.86317690000000002</c:v>
                      </c:pt>
                      <c:pt idx="26">
                        <c:v>0.82923769999999997</c:v>
                      </c:pt>
                      <c:pt idx="27">
                        <c:v>0.83159640000000001</c:v>
                      </c:pt>
                      <c:pt idx="28">
                        <c:v>0.84289510000000001</c:v>
                      </c:pt>
                      <c:pt idx="29">
                        <c:v>0.85080040000000001</c:v>
                      </c:pt>
                    </c:numCache>
                  </c:numRef>
                </c:val>
                <c:smooth val="0"/>
                <c:extLst xmlns:c15="http://schemas.microsoft.com/office/drawing/2012/chart">
                  <c:ext xmlns:c16="http://schemas.microsoft.com/office/drawing/2014/chart" uri="{C3380CC4-5D6E-409C-BE32-E72D297353CC}">
                    <c16:uniqueId val="{00000058-0A19-45C4-882B-422CEE7385A4}"/>
                  </c:ext>
                </c:extLst>
              </c15:ser>
            </c15:filteredLineSeries>
          </c:ext>
        </c:extLst>
      </c:lineChart>
      <c:catAx>
        <c:axId val="386350600"/>
        <c:scaling>
          <c:orientation val="minMax"/>
        </c:scaling>
        <c:delete val="0"/>
        <c:axPos val="b"/>
        <c:numFmt formatCode="[$-409]mmm\-yy;@"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6351320"/>
        <c:crosses val="autoZero"/>
        <c:auto val="0"/>
        <c:lblAlgn val="ctr"/>
        <c:lblOffset val="100"/>
        <c:tickLblSkip val="1"/>
        <c:tickMarkSkip val="1"/>
        <c:noMultiLvlLbl val="0"/>
      </c:catAx>
      <c:valAx>
        <c:axId val="38635132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6350600"/>
        <c:crosses val="autoZero"/>
        <c:crossBetween val="midCat"/>
      </c:valAx>
      <c:spPr>
        <a:noFill/>
        <a:ln>
          <a:noFill/>
        </a:ln>
        <a:effectLst/>
      </c:spPr>
    </c:plotArea>
    <c:legend>
      <c:legendPos val="t"/>
      <c:layout>
        <c:manualLayout>
          <c:xMode val="edge"/>
          <c:yMode val="edge"/>
          <c:x val="0.11676704647069049"/>
          <c:y val="0.13330949023363889"/>
          <c:w val="0.78465421554897274"/>
          <c:h val="0.162840300354424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t>Enrollment as</a:t>
            </a:r>
            <a:r>
              <a:rPr lang="en-US" sz="1600" b="1" baseline="0"/>
              <a:t> a Proportion of License Capacity: </a:t>
            </a:r>
          </a:p>
          <a:p>
            <a:pPr>
              <a:defRPr sz="1600"/>
            </a:pPr>
            <a:r>
              <a:rPr lang="en-US" sz="1600" b="1" baseline="0"/>
              <a:t>Center-Based Providers</a:t>
            </a:r>
            <a:endParaRPr lang="en-US" sz="1600" b="1"/>
          </a:p>
        </c:rich>
      </c:tx>
      <c:layout>
        <c:manualLayout>
          <c:xMode val="edge"/>
          <c:yMode val="edge"/>
          <c:x val="0.18861608384232581"/>
          <c:y val="5.5145737809806691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992968646594731E-2"/>
          <c:y val="0.14685613136164502"/>
          <c:w val="0.9195127274087338"/>
          <c:h val="0.67216656425056387"/>
        </c:manualLayout>
      </c:layout>
      <c:lineChart>
        <c:grouping val="standard"/>
        <c:varyColors val="0"/>
        <c:ser>
          <c:idx val="2"/>
          <c:order val="2"/>
          <c:tx>
            <c:strRef>
              <c:f>'[Copy of Pct Enrollment Chart.xlsx]Sheet1'!$E$3</c:f>
              <c:strCache>
                <c:ptCount val="1"/>
                <c:pt idx="0">
                  <c:v>Center-Based Care</c:v>
                </c:pt>
              </c:strCache>
              <c:extLst xmlns:c15="http://schemas.microsoft.com/office/drawing/2012/chart"/>
            </c:strRef>
          </c:tx>
          <c:spPr>
            <a:ln w="38100" cap="rnd">
              <a:solidFill>
                <a:schemeClr val="accent3"/>
              </a:solidFill>
              <a:round/>
            </a:ln>
            <a:effectLst/>
          </c:spPr>
          <c:marker>
            <c:symbol val="none"/>
          </c:marker>
          <c:dLbls>
            <c:dLbl>
              <c:idx val="0"/>
              <c:layout>
                <c:manualLayout>
                  <c:x val="-2.6435244297878996E-2"/>
                  <c:y val="-7.4487112908748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946-430E-AA2B-E1CC21208AB8}"/>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0-732A-4847-BDEE-A0B675AC5AC0}"/>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1-732A-4847-BDEE-A0B675AC5AC0}"/>
                </c:ext>
              </c:extLst>
            </c:dLbl>
            <c:dLbl>
              <c:idx val="3"/>
              <c:delete val="1"/>
              <c:extLst>
                <c:ext xmlns:c15="http://schemas.microsoft.com/office/drawing/2012/chart" uri="{CE6537A1-D6FC-4f65-9D91-7224C49458BB}"/>
                <c:ext xmlns:c16="http://schemas.microsoft.com/office/drawing/2014/chart" uri="{C3380CC4-5D6E-409C-BE32-E72D297353CC}">
                  <c16:uniqueId val="{0000000E-8946-430E-AA2B-E1CC21208AB8}"/>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2-732A-4847-BDEE-A0B675AC5AC0}"/>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3-732A-4847-BDEE-A0B675AC5AC0}"/>
                </c:ext>
              </c:extLst>
            </c:dLbl>
            <c:dLbl>
              <c:idx val="6"/>
              <c:delete val="1"/>
              <c:extLst>
                <c:ext xmlns:c15="http://schemas.microsoft.com/office/drawing/2012/chart" uri="{CE6537A1-D6FC-4f65-9D91-7224C49458BB}"/>
                <c:ext xmlns:c16="http://schemas.microsoft.com/office/drawing/2014/chart" uri="{C3380CC4-5D6E-409C-BE32-E72D297353CC}">
                  <c16:uniqueId val="{0000000F-8946-430E-AA2B-E1CC21208AB8}"/>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4-732A-4847-BDEE-A0B675AC5AC0}"/>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5-732A-4847-BDEE-A0B675AC5AC0}"/>
                </c:ext>
              </c:extLst>
            </c:dLbl>
            <c:dLbl>
              <c:idx val="9"/>
              <c:delete val="1"/>
              <c:extLst>
                <c:ext xmlns:c15="http://schemas.microsoft.com/office/drawing/2012/chart" uri="{CE6537A1-D6FC-4f65-9D91-7224C49458BB}"/>
                <c:ext xmlns:c16="http://schemas.microsoft.com/office/drawing/2014/chart" uri="{C3380CC4-5D6E-409C-BE32-E72D297353CC}">
                  <c16:uniqueId val="{00000010-8946-430E-AA2B-E1CC21208AB8}"/>
                </c:ext>
              </c:extLst>
            </c:dLbl>
            <c:dLbl>
              <c:idx val="1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6-732A-4847-BDEE-A0B675AC5AC0}"/>
                </c:ext>
              </c:extLst>
            </c:dLbl>
            <c:dLbl>
              <c:idx val="1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7-732A-4847-BDEE-A0B675AC5AC0}"/>
                </c:ext>
              </c:extLst>
            </c:dLbl>
            <c:dLbl>
              <c:idx val="12"/>
              <c:delete val="1"/>
              <c:extLst>
                <c:ext xmlns:c15="http://schemas.microsoft.com/office/drawing/2012/chart" uri="{CE6537A1-D6FC-4f65-9D91-7224C49458BB}"/>
                <c:ext xmlns:c16="http://schemas.microsoft.com/office/drawing/2014/chart" uri="{C3380CC4-5D6E-409C-BE32-E72D297353CC}">
                  <c16:uniqueId val="{00000011-8946-430E-AA2B-E1CC21208AB8}"/>
                </c:ext>
              </c:extLst>
            </c:dLbl>
            <c:dLbl>
              <c:idx val="1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8-732A-4847-BDEE-A0B675AC5AC0}"/>
                </c:ext>
              </c:extLst>
            </c:dLbl>
            <c:dLbl>
              <c:idx val="1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9-732A-4847-BDEE-A0B675AC5AC0}"/>
                </c:ext>
              </c:extLst>
            </c:dLbl>
            <c:dLbl>
              <c:idx val="15"/>
              <c:delete val="1"/>
              <c:extLst>
                <c:ext xmlns:c15="http://schemas.microsoft.com/office/drawing/2012/chart" uri="{CE6537A1-D6FC-4f65-9D91-7224C49458BB}"/>
                <c:ext xmlns:c16="http://schemas.microsoft.com/office/drawing/2014/chart" uri="{C3380CC4-5D6E-409C-BE32-E72D297353CC}">
                  <c16:uniqueId val="{00000012-8946-430E-AA2B-E1CC21208AB8}"/>
                </c:ext>
              </c:extLst>
            </c:dLbl>
            <c:dLbl>
              <c:idx val="1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A-732A-4847-BDEE-A0B675AC5AC0}"/>
                </c:ext>
              </c:extLst>
            </c:dLbl>
            <c:dLbl>
              <c:idx val="1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B-732A-4847-BDEE-A0B675AC5AC0}"/>
                </c:ext>
              </c:extLst>
            </c:dLbl>
            <c:dLbl>
              <c:idx val="18"/>
              <c:delete val="1"/>
              <c:extLst>
                <c:ext xmlns:c15="http://schemas.microsoft.com/office/drawing/2012/chart" uri="{CE6537A1-D6FC-4f65-9D91-7224C49458BB}"/>
                <c:ext xmlns:c16="http://schemas.microsoft.com/office/drawing/2014/chart" uri="{C3380CC4-5D6E-409C-BE32-E72D297353CC}">
                  <c16:uniqueId val="{00000013-8946-430E-AA2B-E1CC21208AB8}"/>
                </c:ext>
              </c:extLst>
            </c:dLbl>
            <c:dLbl>
              <c:idx val="19"/>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732A-4847-BDEE-A0B675AC5AC0}"/>
                </c:ext>
              </c:extLst>
            </c:dLbl>
            <c:dLbl>
              <c:idx val="2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D-732A-4847-BDEE-A0B675AC5AC0}"/>
                </c:ext>
              </c:extLst>
            </c:dLbl>
            <c:dLbl>
              <c:idx val="21"/>
              <c:delete val="1"/>
              <c:extLst>
                <c:ext xmlns:c15="http://schemas.microsoft.com/office/drawing/2012/chart" uri="{CE6537A1-D6FC-4f65-9D91-7224C49458BB}"/>
                <c:ext xmlns:c16="http://schemas.microsoft.com/office/drawing/2014/chart" uri="{C3380CC4-5D6E-409C-BE32-E72D297353CC}">
                  <c16:uniqueId val="{00000014-8946-430E-AA2B-E1CC21208AB8}"/>
                </c:ext>
              </c:extLst>
            </c:dLbl>
            <c:dLbl>
              <c:idx val="2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732A-4847-BDEE-A0B675AC5AC0}"/>
                </c:ext>
              </c:extLst>
            </c:dLbl>
            <c:dLbl>
              <c:idx val="2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732A-4847-BDEE-A0B675AC5AC0}"/>
                </c:ext>
              </c:extLst>
            </c:dLbl>
            <c:dLbl>
              <c:idx val="24"/>
              <c:delete val="1"/>
              <c:extLst>
                <c:ext xmlns:c15="http://schemas.microsoft.com/office/drawing/2012/chart" uri="{CE6537A1-D6FC-4f65-9D91-7224C49458BB}"/>
                <c:ext xmlns:c16="http://schemas.microsoft.com/office/drawing/2014/chart" uri="{C3380CC4-5D6E-409C-BE32-E72D297353CC}">
                  <c16:uniqueId val="{00000015-8946-430E-AA2B-E1CC21208AB8}"/>
                </c:ext>
              </c:extLst>
            </c:dLbl>
            <c:dLbl>
              <c:idx val="2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732A-4847-BDEE-A0B675AC5AC0}"/>
                </c:ext>
              </c:extLst>
            </c:dLbl>
            <c:dLbl>
              <c:idx val="2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732A-4847-BDEE-A0B675AC5AC0}"/>
                </c:ext>
              </c:extLst>
            </c:dLbl>
            <c:dLbl>
              <c:idx val="27"/>
              <c:delete val="1"/>
              <c:extLst>
                <c:ext xmlns:c15="http://schemas.microsoft.com/office/drawing/2012/chart" uri="{CE6537A1-D6FC-4f65-9D91-7224C49458BB}"/>
                <c:ext xmlns:c16="http://schemas.microsoft.com/office/drawing/2014/chart" uri="{C3380CC4-5D6E-409C-BE32-E72D297353CC}">
                  <c16:uniqueId val="{00000016-8946-430E-AA2B-E1CC21208AB8}"/>
                </c:ext>
              </c:extLst>
            </c:dLbl>
            <c:dLbl>
              <c:idx val="2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732A-4847-BDEE-A0B675AC5AC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Pct Enrollment Chart.xlsx]Sheet1'!$B$4:$B$33</c:f>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extLst xmlns:c15="http://schemas.microsoft.com/office/drawing/2012/chart"/>
            </c:numRef>
          </c:cat>
          <c:val>
            <c:numRef>
              <c:f>'[Copy of Pct Enrollment Chart.xlsx]Sheet1'!$E$4:$E$33</c:f>
              <c:numCache>
                <c:formatCode>0%</c:formatCode>
                <c:ptCount val="30"/>
                <c:pt idx="0">
                  <c:v>0.79598230000000003</c:v>
                </c:pt>
                <c:pt idx="1">
                  <c:v>0.79772209999999999</c:v>
                </c:pt>
                <c:pt idx="2">
                  <c:v>0.84487690000000004</c:v>
                </c:pt>
                <c:pt idx="3">
                  <c:v>0.85616309999999995</c:v>
                </c:pt>
                <c:pt idx="4">
                  <c:v>0.86075760000000001</c:v>
                </c:pt>
                <c:pt idx="5">
                  <c:v>0.86775500000000005</c:v>
                </c:pt>
                <c:pt idx="6">
                  <c:v>0.87274929999999995</c:v>
                </c:pt>
                <c:pt idx="7">
                  <c:v>0.87987720000000003</c:v>
                </c:pt>
                <c:pt idx="8">
                  <c:v>0.88515639999999995</c:v>
                </c:pt>
                <c:pt idx="9">
                  <c:v>0.89518819999999999</c:v>
                </c:pt>
                <c:pt idx="10">
                  <c:v>0.89824280000000001</c:v>
                </c:pt>
                <c:pt idx="11">
                  <c:v>0.89780959999999999</c:v>
                </c:pt>
                <c:pt idx="12">
                  <c:v>0.87453689999999995</c:v>
                </c:pt>
                <c:pt idx="13">
                  <c:v>0.87012929999999999</c:v>
                </c:pt>
                <c:pt idx="14">
                  <c:v>0.8913314</c:v>
                </c:pt>
                <c:pt idx="15">
                  <c:v>0.8933276</c:v>
                </c:pt>
                <c:pt idx="16">
                  <c:v>0.89950770000000002</c:v>
                </c:pt>
                <c:pt idx="17">
                  <c:v>0.90401120000000001</c:v>
                </c:pt>
                <c:pt idx="18">
                  <c:v>0.90610100000000005</c:v>
                </c:pt>
                <c:pt idx="19">
                  <c:v>0.9134274</c:v>
                </c:pt>
                <c:pt idx="20">
                  <c:v>0.91642849999999998</c:v>
                </c:pt>
                <c:pt idx="21">
                  <c:v>0.91903639999999998</c:v>
                </c:pt>
                <c:pt idx="22">
                  <c:v>0.92193809999999998</c:v>
                </c:pt>
                <c:pt idx="23">
                  <c:v>0.91662390000000005</c:v>
                </c:pt>
                <c:pt idx="24">
                  <c:v>0.88694030000000001</c:v>
                </c:pt>
                <c:pt idx="25">
                  <c:v>0.88797990000000004</c:v>
                </c:pt>
                <c:pt idx="26">
                  <c:v>0.89493829999999996</c:v>
                </c:pt>
                <c:pt idx="27">
                  <c:v>0.89508659999999995</c:v>
                </c:pt>
                <c:pt idx="28">
                  <c:v>0.90510619999999997</c:v>
                </c:pt>
                <c:pt idx="29">
                  <c:v>0.91079480000000002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3-732A-4847-BDEE-A0B675AC5AC0}"/>
            </c:ext>
          </c:extLst>
        </c:ser>
        <c:ser>
          <c:idx val="4"/>
          <c:order val="4"/>
          <c:tx>
            <c:strRef>
              <c:f>'[Copy of Pct Enrollment Chart.xlsx]Sheet1'!$G$3</c:f>
              <c:strCache>
                <c:ptCount val="1"/>
                <c:pt idx="0">
                  <c:v>Center-Based Care- Highest SVI</c:v>
                </c:pt>
              </c:strCache>
              <c:extLst xmlns:c15="http://schemas.microsoft.com/office/drawing/2012/chart"/>
            </c:strRef>
          </c:tx>
          <c:spPr>
            <a:ln w="38100" cap="rnd">
              <a:solidFill>
                <a:schemeClr val="accent5"/>
              </a:solidFill>
              <a:round/>
            </a:ln>
            <a:effectLst/>
          </c:spPr>
          <c:marker>
            <c:symbol val="none"/>
          </c:marker>
          <c:dLbls>
            <c:dLbl>
              <c:idx val="0"/>
              <c:layout>
                <c:manualLayout>
                  <c:x val="1.0896080394624415E-2"/>
                  <c:y val="2.122162563646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946-430E-AA2B-E1CC21208AB8}"/>
                </c:ext>
              </c:extLst>
            </c:dLbl>
            <c:dLbl>
              <c:idx val="1"/>
              <c:delete val="1"/>
              <c:extLst>
                <c:ext xmlns:c15="http://schemas.microsoft.com/office/drawing/2012/chart" uri="{CE6537A1-D6FC-4f65-9D91-7224C49458BB}"/>
                <c:ext xmlns:c16="http://schemas.microsoft.com/office/drawing/2014/chart" uri="{C3380CC4-5D6E-409C-BE32-E72D297353CC}">
                  <c16:uniqueId val="{00000014-732A-4847-BDEE-A0B675AC5AC0}"/>
                </c:ext>
              </c:extLst>
            </c:dLbl>
            <c:dLbl>
              <c:idx val="2"/>
              <c:delete val="1"/>
              <c:extLst>
                <c:ext xmlns:c15="http://schemas.microsoft.com/office/drawing/2012/chart" uri="{CE6537A1-D6FC-4f65-9D91-7224C49458BB}"/>
                <c:ext xmlns:c16="http://schemas.microsoft.com/office/drawing/2014/chart" uri="{C3380CC4-5D6E-409C-BE32-E72D297353CC}">
                  <c16:uniqueId val="{00000015-732A-4847-BDEE-A0B675AC5AC0}"/>
                </c:ext>
              </c:extLst>
            </c:dLbl>
            <c:dLbl>
              <c:idx val="3"/>
              <c:delete val="1"/>
              <c:extLst>
                <c:ext xmlns:c15="http://schemas.microsoft.com/office/drawing/2012/chart" uri="{CE6537A1-D6FC-4f65-9D91-7224C49458BB}"/>
                <c:ext xmlns:c16="http://schemas.microsoft.com/office/drawing/2014/chart" uri="{C3380CC4-5D6E-409C-BE32-E72D297353CC}">
                  <c16:uniqueId val="{0000000D-8946-430E-AA2B-E1CC21208AB8}"/>
                </c:ext>
              </c:extLst>
            </c:dLbl>
            <c:dLbl>
              <c:idx val="4"/>
              <c:delete val="1"/>
              <c:extLst>
                <c:ext xmlns:c15="http://schemas.microsoft.com/office/drawing/2012/chart" uri="{CE6537A1-D6FC-4f65-9D91-7224C49458BB}"/>
                <c:ext xmlns:c16="http://schemas.microsoft.com/office/drawing/2014/chart" uri="{C3380CC4-5D6E-409C-BE32-E72D297353CC}">
                  <c16:uniqueId val="{00000016-732A-4847-BDEE-A0B675AC5AC0}"/>
                </c:ext>
              </c:extLst>
            </c:dLbl>
            <c:dLbl>
              <c:idx val="5"/>
              <c:delete val="1"/>
              <c:extLst>
                <c:ext xmlns:c15="http://schemas.microsoft.com/office/drawing/2012/chart" uri="{CE6537A1-D6FC-4f65-9D91-7224C49458BB}"/>
                <c:ext xmlns:c16="http://schemas.microsoft.com/office/drawing/2014/chart" uri="{C3380CC4-5D6E-409C-BE32-E72D297353CC}">
                  <c16:uniqueId val="{00000017-732A-4847-BDEE-A0B675AC5AC0}"/>
                </c:ext>
              </c:extLst>
            </c:dLbl>
            <c:dLbl>
              <c:idx val="6"/>
              <c:delete val="1"/>
              <c:extLst>
                <c:ext xmlns:c15="http://schemas.microsoft.com/office/drawing/2012/chart" uri="{CE6537A1-D6FC-4f65-9D91-7224C49458BB}"/>
                <c:ext xmlns:c16="http://schemas.microsoft.com/office/drawing/2014/chart" uri="{C3380CC4-5D6E-409C-BE32-E72D297353CC}">
                  <c16:uniqueId val="{00000000-8946-430E-AA2B-E1CC21208AB8}"/>
                </c:ext>
              </c:extLst>
            </c:dLbl>
            <c:dLbl>
              <c:idx val="7"/>
              <c:delete val="1"/>
              <c:extLst>
                <c:ext xmlns:c15="http://schemas.microsoft.com/office/drawing/2012/chart" uri="{CE6537A1-D6FC-4f65-9D91-7224C49458BB}"/>
                <c:ext xmlns:c16="http://schemas.microsoft.com/office/drawing/2014/chart" uri="{C3380CC4-5D6E-409C-BE32-E72D297353CC}">
                  <c16:uniqueId val="{00000018-732A-4847-BDEE-A0B675AC5AC0}"/>
                </c:ext>
              </c:extLst>
            </c:dLbl>
            <c:dLbl>
              <c:idx val="8"/>
              <c:delete val="1"/>
              <c:extLst>
                <c:ext xmlns:c15="http://schemas.microsoft.com/office/drawing/2012/chart" uri="{CE6537A1-D6FC-4f65-9D91-7224C49458BB}"/>
                <c:ext xmlns:c16="http://schemas.microsoft.com/office/drawing/2014/chart" uri="{C3380CC4-5D6E-409C-BE32-E72D297353CC}">
                  <c16:uniqueId val="{00000019-732A-4847-BDEE-A0B675AC5AC0}"/>
                </c:ext>
              </c:extLst>
            </c:dLbl>
            <c:dLbl>
              <c:idx val="9"/>
              <c:delete val="1"/>
              <c:extLst>
                <c:ext xmlns:c15="http://schemas.microsoft.com/office/drawing/2012/chart" uri="{CE6537A1-D6FC-4f65-9D91-7224C49458BB}"/>
                <c:ext xmlns:c16="http://schemas.microsoft.com/office/drawing/2014/chart" uri="{C3380CC4-5D6E-409C-BE32-E72D297353CC}">
                  <c16:uniqueId val="{00000001-8946-430E-AA2B-E1CC21208AB8}"/>
                </c:ext>
              </c:extLst>
            </c:dLbl>
            <c:dLbl>
              <c:idx val="10"/>
              <c:delete val="1"/>
              <c:extLst>
                <c:ext xmlns:c15="http://schemas.microsoft.com/office/drawing/2012/chart" uri="{CE6537A1-D6FC-4f65-9D91-7224C49458BB}"/>
                <c:ext xmlns:c16="http://schemas.microsoft.com/office/drawing/2014/chart" uri="{C3380CC4-5D6E-409C-BE32-E72D297353CC}">
                  <c16:uniqueId val="{0000001A-732A-4847-BDEE-A0B675AC5AC0}"/>
                </c:ext>
              </c:extLst>
            </c:dLbl>
            <c:dLbl>
              <c:idx val="11"/>
              <c:delete val="1"/>
              <c:extLst>
                <c:ext xmlns:c15="http://schemas.microsoft.com/office/drawing/2012/chart" uri="{CE6537A1-D6FC-4f65-9D91-7224C49458BB}"/>
                <c:ext xmlns:c16="http://schemas.microsoft.com/office/drawing/2014/chart" uri="{C3380CC4-5D6E-409C-BE32-E72D297353CC}">
                  <c16:uniqueId val="{0000001B-732A-4847-BDEE-A0B675AC5AC0}"/>
                </c:ext>
              </c:extLst>
            </c:dLbl>
            <c:dLbl>
              <c:idx val="12"/>
              <c:delete val="1"/>
              <c:extLst>
                <c:ext xmlns:c15="http://schemas.microsoft.com/office/drawing/2012/chart" uri="{CE6537A1-D6FC-4f65-9D91-7224C49458BB}"/>
                <c:ext xmlns:c16="http://schemas.microsoft.com/office/drawing/2014/chart" uri="{C3380CC4-5D6E-409C-BE32-E72D297353CC}">
                  <c16:uniqueId val="{00000002-8946-430E-AA2B-E1CC21208AB8}"/>
                </c:ext>
              </c:extLst>
            </c:dLbl>
            <c:dLbl>
              <c:idx val="13"/>
              <c:delete val="1"/>
              <c:extLst>
                <c:ext xmlns:c15="http://schemas.microsoft.com/office/drawing/2012/chart" uri="{CE6537A1-D6FC-4f65-9D91-7224C49458BB}"/>
                <c:ext xmlns:c16="http://schemas.microsoft.com/office/drawing/2014/chart" uri="{C3380CC4-5D6E-409C-BE32-E72D297353CC}">
                  <c16:uniqueId val="{0000001C-732A-4847-BDEE-A0B675AC5AC0}"/>
                </c:ext>
              </c:extLst>
            </c:dLbl>
            <c:dLbl>
              <c:idx val="14"/>
              <c:delete val="1"/>
              <c:extLst>
                <c:ext xmlns:c15="http://schemas.microsoft.com/office/drawing/2012/chart" uri="{CE6537A1-D6FC-4f65-9D91-7224C49458BB}"/>
                <c:ext xmlns:c16="http://schemas.microsoft.com/office/drawing/2014/chart" uri="{C3380CC4-5D6E-409C-BE32-E72D297353CC}">
                  <c16:uniqueId val="{0000001D-732A-4847-BDEE-A0B675AC5AC0}"/>
                </c:ext>
              </c:extLst>
            </c:dLbl>
            <c:dLbl>
              <c:idx val="15"/>
              <c:delete val="1"/>
              <c:extLst>
                <c:ext xmlns:c15="http://schemas.microsoft.com/office/drawing/2012/chart" uri="{CE6537A1-D6FC-4f65-9D91-7224C49458BB}"/>
                <c:ext xmlns:c16="http://schemas.microsoft.com/office/drawing/2014/chart" uri="{C3380CC4-5D6E-409C-BE32-E72D297353CC}">
                  <c16:uniqueId val="{0000001E-732A-4847-BDEE-A0B675AC5AC0}"/>
                </c:ext>
              </c:extLst>
            </c:dLbl>
            <c:dLbl>
              <c:idx val="16"/>
              <c:delete val="1"/>
              <c:extLst>
                <c:ext xmlns:c15="http://schemas.microsoft.com/office/drawing/2012/chart" uri="{CE6537A1-D6FC-4f65-9D91-7224C49458BB}"/>
                <c:ext xmlns:c16="http://schemas.microsoft.com/office/drawing/2014/chart" uri="{C3380CC4-5D6E-409C-BE32-E72D297353CC}">
                  <c16:uniqueId val="{0000001F-732A-4847-BDEE-A0B675AC5AC0}"/>
                </c:ext>
              </c:extLst>
            </c:dLbl>
            <c:dLbl>
              <c:idx val="17"/>
              <c:delete val="1"/>
              <c:extLst>
                <c:ext xmlns:c15="http://schemas.microsoft.com/office/drawing/2012/chart" uri="{CE6537A1-D6FC-4f65-9D91-7224C49458BB}"/>
                <c:ext xmlns:c16="http://schemas.microsoft.com/office/drawing/2014/chart" uri="{C3380CC4-5D6E-409C-BE32-E72D297353CC}">
                  <c16:uniqueId val="{00000020-732A-4847-BDEE-A0B675AC5AC0}"/>
                </c:ext>
              </c:extLst>
            </c:dLbl>
            <c:dLbl>
              <c:idx val="18"/>
              <c:delete val="1"/>
              <c:extLst>
                <c:ext xmlns:c15="http://schemas.microsoft.com/office/drawing/2012/chart" uri="{CE6537A1-D6FC-4f65-9D91-7224C49458BB}"/>
                <c:ext xmlns:c16="http://schemas.microsoft.com/office/drawing/2014/chart" uri="{C3380CC4-5D6E-409C-BE32-E72D297353CC}">
                  <c16:uniqueId val="{00000005-8946-430E-AA2B-E1CC21208AB8}"/>
                </c:ext>
              </c:extLst>
            </c:dLbl>
            <c:dLbl>
              <c:idx val="19"/>
              <c:delete val="1"/>
              <c:extLst>
                <c:ext xmlns:c15="http://schemas.microsoft.com/office/drawing/2012/chart" uri="{CE6537A1-D6FC-4f65-9D91-7224C49458BB}"/>
                <c:ext xmlns:c16="http://schemas.microsoft.com/office/drawing/2014/chart" uri="{C3380CC4-5D6E-409C-BE32-E72D297353CC}">
                  <c16:uniqueId val="{00000021-732A-4847-BDEE-A0B675AC5AC0}"/>
                </c:ext>
              </c:extLst>
            </c:dLbl>
            <c:dLbl>
              <c:idx val="20"/>
              <c:delete val="1"/>
              <c:extLst>
                <c:ext xmlns:c15="http://schemas.microsoft.com/office/drawing/2012/chart" uri="{CE6537A1-D6FC-4f65-9D91-7224C49458BB}"/>
                <c:ext xmlns:c16="http://schemas.microsoft.com/office/drawing/2014/chart" uri="{C3380CC4-5D6E-409C-BE32-E72D297353CC}">
                  <c16:uniqueId val="{00000022-732A-4847-BDEE-A0B675AC5AC0}"/>
                </c:ext>
              </c:extLst>
            </c:dLbl>
            <c:dLbl>
              <c:idx val="21"/>
              <c:delete val="1"/>
              <c:extLst>
                <c:ext xmlns:c15="http://schemas.microsoft.com/office/drawing/2012/chart" uri="{CE6537A1-D6FC-4f65-9D91-7224C49458BB}"/>
                <c:ext xmlns:c16="http://schemas.microsoft.com/office/drawing/2014/chart" uri="{C3380CC4-5D6E-409C-BE32-E72D297353CC}">
                  <c16:uniqueId val="{00000023-732A-4847-BDEE-A0B675AC5AC0}"/>
                </c:ext>
              </c:extLst>
            </c:dLbl>
            <c:dLbl>
              <c:idx val="22"/>
              <c:delete val="1"/>
              <c:extLst>
                <c:ext xmlns:c15="http://schemas.microsoft.com/office/drawing/2012/chart" uri="{CE6537A1-D6FC-4f65-9D91-7224C49458BB}"/>
                <c:ext xmlns:c16="http://schemas.microsoft.com/office/drawing/2014/chart" uri="{C3380CC4-5D6E-409C-BE32-E72D297353CC}">
                  <c16:uniqueId val="{00000024-732A-4847-BDEE-A0B675AC5AC0}"/>
                </c:ext>
              </c:extLst>
            </c:dLbl>
            <c:dLbl>
              <c:idx val="23"/>
              <c:delete val="1"/>
              <c:extLst>
                <c:ext xmlns:c15="http://schemas.microsoft.com/office/drawing/2012/chart" uri="{CE6537A1-D6FC-4f65-9D91-7224C49458BB}"/>
                <c:ext xmlns:c16="http://schemas.microsoft.com/office/drawing/2014/chart" uri="{C3380CC4-5D6E-409C-BE32-E72D297353CC}">
                  <c16:uniqueId val="{00000025-732A-4847-BDEE-A0B675AC5AC0}"/>
                </c:ext>
              </c:extLst>
            </c:dLbl>
            <c:dLbl>
              <c:idx val="24"/>
              <c:delete val="1"/>
              <c:extLst>
                <c:ext xmlns:c15="http://schemas.microsoft.com/office/drawing/2012/chart" uri="{CE6537A1-D6FC-4f65-9D91-7224C49458BB}"/>
                <c:ext xmlns:c16="http://schemas.microsoft.com/office/drawing/2014/chart" uri="{C3380CC4-5D6E-409C-BE32-E72D297353CC}">
                  <c16:uniqueId val="{00000006-8946-430E-AA2B-E1CC21208AB8}"/>
                </c:ext>
              </c:extLst>
            </c:dLbl>
            <c:dLbl>
              <c:idx val="25"/>
              <c:delete val="1"/>
              <c:extLst>
                <c:ext xmlns:c15="http://schemas.microsoft.com/office/drawing/2012/chart" uri="{CE6537A1-D6FC-4f65-9D91-7224C49458BB}"/>
                <c:ext xmlns:c16="http://schemas.microsoft.com/office/drawing/2014/chart" uri="{C3380CC4-5D6E-409C-BE32-E72D297353CC}">
                  <c16:uniqueId val="{00000026-732A-4847-BDEE-A0B675AC5AC0}"/>
                </c:ext>
              </c:extLst>
            </c:dLbl>
            <c:dLbl>
              <c:idx val="26"/>
              <c:delete val="1"/>
              <c:extLst>
                <c:ext xmlns:c15="http://schemas.microsoft.com/office/drawing/2012/chart" uri="{CE6537A1-D6FC-4f65-9D91-7224C49458BB}"/>
                <c:ext xmlns:c16="http://schemas.microsoft.com/office/drawing/2014/chart" uri="{C3380CC4-5D6E-409C-BE32-E72D297353CC}">
                  <c16:uniqueId val="{00000027-732A-4847-BDEE-A0B675AC5AC0}"/>
                </c:ext>
              </c:extLst>
            </c:dLbl>
            <c:dLbl>
              <c:idx val="27"/>
              <c:delete val="1"/>
              <c:extLst>
                <c:ext xmlns:c15="http://schemas.microsoft.com/office/drawing/2012/chart" uri="{CE6537A1-D6FC-4f65-9D91-7224C49458BB}"/>
                <c:ext xmlns:c16="http://schemas.microsoft.com/office/drawing/2014/chart" uri="{C3380CC4-5D6E-409C-BE32-E72D297353CC}">
                  <c16:uniqueId val="{00000007-8946-430E-AA2B-E1CC21208AB8}"/>
                </c:ext>
              </c:extLst>
            </c:dLbl>
            <c:dLbl>
              <c:idx val="28"/>
              <c:delete val="1"/>
              <c:extLst>
                <c:ext xmlns:c15="http://schemas.microsoft.com/office/drawing/2012/chart" uri="{CE6537A1-D6FC-4f65-9D91-7224C49458BB}"/>
                <c:ext xmlns:c16="http://schemas.microsoft.com/office/drawing/2014/chart" uri="{C3380CC4-5D6E-409C-BE32-E72D297353CC}">
                  <c16:uniqueId val="{00000028-732A-4847-BDEE-A0B675AC5AC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Pct Enrollment Chart.xlsx]Sheet1'!$B$4:$B$33</c:f>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extLst xmlns:c15="http://schemas.microsoft.com/office/drawing/2012/chart"/>
            </c:numRef>
          </c:cat>
          <c:val>
            <c:numRef>
              <c:f>'[Copy of Pct Enrollment Chart.xlsx]Sheet1'!$G$4:$G$33</c:f>
              <c:numCache>
                <c:formatCode>0%</c:formatCode>
                <c:ptCount val="30"/>
                <c:pt idx="0">
                  <c:v>0.73610810000000004</c:v>
                </c:pt>
                <c:pt idx="1">
                  <c:v>0.73854470000000005</c:v>
                </c:pt>
                <c:pt idx="2">
                  <c:v>0.75383290000000003</c:v>
                </c:pt>
                <c:pt idx="3">
                  <c:v>0.77551700000000001</c:v>
                </c:pt>
                <c:pt idx="4">
                  <c:v>0.78090539999999997</c:v>
                </c:pt>
                <c:pt idx="5">
                  <c:v>0.79000740000000003</c:v>
                </c:pt>
                <c:pt idx="6">
                  <c:v>0.79102229999999996</c:v>
                </c:pt>
                <c:pt idx="7">
                  <c:v>0.79949440000000005</c:v>
                </c:pt>
                <c:pt idx="8">
                  <c:v>0.80719459999999998</c:v>
                </c:pt>
                <c:pt idx="9">
                  <c:v>0.81836750000000003</c:v>
                </c:pt>
                <c:pt idx="10">
                  <c:v>0.82104840000000001</c:v>
                </c:pt>
                <c:pt idx="11">
                  <c:v>0.82104259999999996</c:v>
                </c:pt>
                <c:pt idx="12">
                  <c:v>0.80632369999999998</c:v>
                </c:pt>
                <c:pt idx="13">
                  <c:v>0.80206540000000004</c:v>
                </c:pt>
                <c:pt idx="14">
                  <c:v>0.81609100000000001</c:v>
                </c:pt>
                <c:pt idx="15">
                  <c:v>0.82007280000000005</c:v>
                </c:pt>
                <c:pt idx="16">
                  <c:v>0.82755020000000001</c:v>
                </c:pt>
                <c:pt idx="17">
                  <c:v>0.83249530000000005</c:v>
                </c:pt>
                <c:pt idx="18">
                  <c:v>0.83217229999999998</c:v>
                </c:pt>
                <c:pt idx="19">
                  <c:v>0.83987480000000003</c:v>
                </c:pt>
                <c:pt idx="20">
                  <c:v>0.84440459999999995</c:v>
                </c:pt>
                <c:pt idx="21">
                  <c:v>0.84783699999999995</c:v>
                </c:pt>
                <c:pt idx="22">
                  <c:v>0.85144810000000004</c:v>
                </c:pt>
                <c:pt idx="23">
                  <c:v>0.84773160000000003</c:v>
                </c:pt>
                <c:pt idx="24">
                  <c:v>0.82503660000000001</c:v>
                </c:pt>
                <c:pt idx="25">
                  <c:v>0.82245900000000005</c:v>
                </c:pt>
                <c:pt idx="26">
                  <c:v>0.82567559999999995</c:v>
                </c:pt>
                <c:pt idx="27">
                  <c:v>0.8274262</c:v>
                </c:pt>
                <c:pt idx="28">
                  <c:v>0.84054430000000002</c:v>
                </c:pt>
                <c:pt idx="29">
                  <c:v>0.849132</c:v>
                </c:pt>
              </c:numCache>
              <c:extLst xmlns:c15="http://schemas.microsoft.com/office/drawing/2012/chart"/>
            </c:numRef>
          </c:val>
          <c:smooth val="0"/>
          <c:extLst>
            <c:ext xmlns:c16="http://schemas.microsoft.com/office/drawing/2014/chart" uri="{C3380CC4-5D6E-409C-BE32-E72D297353CC}">
              <c16:uniqueId val="{00000029-732A-4847-BDEE-A0B675AC5AC0}"/>
            </c:ext>
          </c:extLst>
        </c:ser>
        <c:ser>
          <c:idx val="6"/>
          <c:order val="6"/>
          <c:tx>
            <c:strRef>
              <c:f>'[Copy of Pct Enrollment Chart.xlsx]Sheet1'!$I$3</c:f>
              <c:strCache>
                <c:ptCount val="1"/>
                <c:pt idx="0">
                  <c:v>Center-Based Care - More than 33% CCFA</c:v>
                </c:pt>
              </c:strCache>
              <c:extLst xmlns:c15="http://schemas.microsoft.com/office/drawing/2012/chart"/>
            </c:strRef>
          </c:tx>
          <c:spPr>
            <a:ln w="38100" cap="rnd">
              <a:solidFill>
                <a:schemeClr val="accent1">
                  <a:lumMod val="60000"/>
                </a:schemeClr>
              </a:solidFill>
              <a:round/>
            </a:ln>
            <a:effectLst/>
          </c:spPr>
          <c:marker>
            <c:symbol val="none"/>
          </c:marker>
          <c:dLbls>
            <c:dLbl>
              <c:idx val="0"/>
              <c:layout>
                <c:manualLayout>
                  <c:x val="-2.6435244297878996E-2"/>
                  <c:y val="-3.8169605239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946-430E-AA2B-E1CC21208AB8}"/>
                </c:ext>
              </c:extLst>
            </c:dLbl>
            <c:dLbl>
              <c:idx val="1"/>
              <c:delete val="1"/>
              <c:extLst>
                <c:ext xmlns:c15="http://schemas.microsoft.com/office/drawing/2012/chart" uri="{CE6537A1-D6FC-4f65-9D91-7224C49458BB}"/>
                <c:ext xmlns:c16="http://schemas.microsoft.com/office/drawing/2014/chart" uri="{C3380CC4-5D6E-409C-BE32-E72D297353CC}">
                  <c16:uniqueId val="{0000002A-732A-4847-BDEE-A0B675AC5AC0}"/>
                </c:ext>
              </c:extLst>
            </c:dLbl>
            <c:dLbl>
              <c:idx val="2"/>
              <c:delete val="1"/>
              <c:extLst>
                <c:ext xmlns:c15="http://schemas.microsoft.com/office/drawing/2012/chart" uri="{CE6537A1-D6FC-4f65-9D91-7224C49458BB}"/>
                <c:ext xmlns:c16="http://schemas.microsoft.com/office/drawing/2014/chart" uri="{C3380CC4-5D6E-409C-BE32-E72D297353CC}">
                  <c16:uniqueId val="{0000002B-732A-4847-BDEE-A0B675AC5AC0}"/>
                </c:ext>
              </c:extLst>
            </c:dLbl>
            <c:dLbl>
              <c:idx val="3"/>
              <c:delete val="1"/>
              <c:extLst>
                <c:ext xmlns:c15="http://schemas.microsoft.com/office/drawing/2012/chart" uri="{CE6537A1-D6FC-4f65-9D91-7224C49458BB}"/>
                <c:ext xmlns:c16="http://schemas.microsoft.com/office/drawing/2014/chart" uri="{C3380CC4-5D6E-409C-BE32-E72D297353CC}">
                  <c16:uniqueId val="{0000000C-8946-430E-AA2B-E1CC21208AB8}"/>
                </c:ext>
              </c:extLst>
            </c:dLbl>
            <c:dLbl>
              <c:idx val="4"/>
              <c:delete val="1"/>
              <c:extLst>
                <c:ext xmlns:c15="http://schemas.microsoft.com/office/drawing/2012/chart" uri="{CE6537A1-D6FC-4f65-9D91-7224C49458BB}"/>
                <c:ext xmlns:c16="http://schemas.microsoft.com/office/drawing/2014/chart" uri="{C3380CC4-5D6E-409C-BE32-E72D297353CC}">
                  <c16:uniqueId val="{0000002C-732A-4847-BDEE-A0B675AC5AC0}"/>
                </c:ext>
              </c:extLst>
            </c:dLbl>
            <c:dLbl>
              <c:idx val="5"/>
              <c:delete val="1"/>
              <c:extLst>
                <c:ext xmlns:c15="http://schemas.microsoft.com/office/drawing/2012/chart" uri="{CE6537A1-D6FC-4f65-9D91-7224C49458BB}"/>
                <c:ext xmlns:c16="http://schemas.microsoft.com/office/drawing/2014/chart" uri="{C3380CC4-5D6E-409C-BE32-E72D297353CC}">
                  <c16:uniqueId val="{0000002D-732A-4847-BDEE-A0B675AC5AC0}"/>
                </c:ext>
              </c:extLst>
            </c:dLbl>
            <c:dLbl>
              <c:idx val="6"/>
              <c:delete val="1"/>
              <c:extLst>
                <c:ext xmlns:c15="http://schemas.microsoft.com/office/drawing/2012/chart" uri="{CE6537A1-D6FC-4f65-9D91-7224C49458BB}"/>
                <c:ext xmlns:c16="http://schemas.microsoft.com/office/drawing/2014/chart" uri="{C3380CC4-5D6E-409C-BE32-E72D297353CC}">
                  <c16:uniqueId val="{0000000B-8946-430E-AA2B-E1CC21208AB8}"/>
                </c:ext>
              </c:extLst>
            </c:dLbl>
            <c:dLbl>
              <c:idx val="7"/>
              <c:delete val="1"/>
              <c:extLst>
                <c:ext xmlns:c15="http://schemas.microsoft.com/office/drawing/2012/chart" uri="{CE6537A1-D6FC-4f65-9D91-7224C49458BB}"/>
                <c:ext xmlns:c16="http://schemas.microsoft.com/office/drawing/2014/chart" uri="{C3380CC4-5D6E-409C-BE32-E72D297353CC}">
                  <c16:uniqueId val="{0000002E-732A-4847-BDEE-A0B675AC5AC0}"/>
                </c:ext>
              </c:extLst>
            </c:dLbl>
            <c:dLbl>
              <c:idx val="8"/>
              <c:delete val="1"/>
              <c:extLst>
                <c:ext xmlns:c15="http://schemas.microsoft.com/office/drawing/2012/chart" uri="{CE6537A1-D6FC-4f65-9D91-7224C49458BB}"/>
                <c:ext xmlns:c16="http://schemas.microsoft.com/office/drawing/2014/chart" uri="{C3380CC4-5D6E-409C-BE32-E72D297353CC}">
                  <c16:uniqueId val="{0000002F-732A-4847-BDEE-A0B675AC5AC0}"/>
                </c:ext>
              </c:extLst>
            </c:dLbl>
            <c:dLbl>
              <c:idx val="9"/>
              <c:delete val="1"/>
              <c:extLst>
                <c:ext xmlns:c15="http://schemas.microsoft.com/office/drawing/2012/chart" uri="{CE6537A1-D6FC-4f65-9D91-7224C49458BB}"/>
                <c:ext xmlns:c16="http://schemas.microsoft.com/office/drawing/2014/chart" uri="{C3380CC4-5D6E-409C-BE32-E72D297353CC}">
                  <c16:uniqueId val="{00000003-8946-430E-AA2B-E1CC21208AB8}"/>
                </c:ext>
              </c:extLst>
            </c:dLbl>
            <c:dLbl>
              <c:idx val="10"/>
              <c:delete val="1"/>
              <c:extLst>
                <c:ext xmlns:c15="http://schemas.microsoft.com/office/drawing/2012/chart" uri="{CE6537A1-D6FC-4f65-9D91-7224C49458BB}"/>
                <c:ext xmlns:c16="http://schemas.microsoft.com/office/drawing/2014/chart" uri="{C3380CC4-5D6E-409C-BE32-E72D297353CC}">
                  <c16:uniqueId val="{00000030-732A-4847-BDEE-A0B675AC5AC0}"/>
                </c:ext>
              </c:extLst>
            </c:dLbl>
            <c:dLbl>
              <c:idx val="11"/>
              <c:delete val="1"/>
              <c:extLst>
                <c:ext xmlns:c15="http://schemas.microsoft.com/office/drawing/2012/chart" uri="{CE6537A1-D6FC-4f65-9D91-7224C49458BB}"/>
                <c:ext xmlns:c16="http://schemas.microsoft.com/office/drawing/2014/chart" uri="{C3380CC4-5D6E-409C-BE32-E72D297353CC}">
                  <c16:uniqueId val="{00000031-732A-4847-BDEE-A0B675AC5AC0}"/>
                </c:ext>
              </c:extLst>
            </c:dLbl>
            <c:dLbl>
              <c:idx val="12"/>
              <c:delete val="1"/>
              <c:extLst>
                <c:ext xmlns:c15="http://schemas.microsoft.com/office/drawing/2012/chart" uri="{CE6537A1-D6FC-4f65-9D91-7224C49458BB}"/>
                <c:ext xmlns:c16="http://schemas.microsoft.com/office/drawing/2014/chart" uri="{C3380CC4-5D6E-409C-BE32-E72D297353CC}">
                  <c16:uniqueId val="{00000004-8946-430E-AA2B-E1CC21208AB8}"/>
                </c:ext>
              </c:extLst>
            </c:dLbl>
            <c:dLbl>
              <c:idx val="13"/>
              <c:delete val="1"/>
              <c:extLst>
                <c:ext xmlns:c15="http://schemas.microsoft.com/office/drawing/2012/chart" uri="{CE6537A1-D6FC-4f65-9D91-7224C49458BB}"/>
                <c:ext xmlns:c16="http://schemas.microsoft.com/office/drawing/2014/chart" uri="{C3380CC4-5D6E-409C-BE32-E72D297353CC}">
                  <c16:uniqueId val="{00000032-732A-4847-BDEE-A0B675AC5AC0}"/>
                </c:ext>
              </c:extLst>
            </c:dLbl>
            <c:dLbl>
              <c:idx val="14"/>
              <c:delete val="1"/>
              <c:extLst>
                <c:ext xmlns:c15="http://schemas.microsoft.com/office/drawing/2012/chart" uri="{CE6537A1-D6FC-4f65-9D91-7224C49458BB}"/>
                <c:ext xmlns:c16="http://schemas.microsoft.com/office/drawing/2014/chart" uri="{C3380CC4-5D6E-409C-BE32-E72D297353CC}">
                  <c16:uniqueId val="{00000033-732A-4847-BDEE-A0B675AC5AC0}"/>
                </c:ext>
              </c:extLst>
            </c:dLbl>
            <c:dLbl>
              <c:idx val="15"/>
              <c:delete val="1"/>
              <c:extLst>
                <c:ext xmlns:c15="http://schemas.microsoft.com/office/drawing/2012/chart" uri="{CE6537A1-D6FC-4f65-9D91-7224C49458BB}"/>
                <c:ext xmlns:c16="http://schemas.microsoft.com/office/drawing/2014/chart" uri="{C3380CC4-5D6E-409C-BE32-E72D297353CC}">
                  <c16:uniqueId val="{00000034-732A-4847-BDEE-A0B675AC5AC0}"/>
                </c:ext>
              </c:extLst>
            </c:dLbl>
            <c:dLbl>
              <c:idx val="16"/>
              <c:delete val="1"/>
              <c:extLst>
                <c:ext xmlns:c15="http://schemas.microsoft.com/office/drawing/2012/chart" uri="{CE6537A1-D6FC-4f65-9D91-7224C49458BB}"/>
                <c:ext xmlns:c16="http://schemas.microsoft.com/office/drawing/2014/chart" uri="{C3380CC4-5D6E-409C-BE32-E72D297353CC}">
                  <c16:uniqueId val="{00000035-732A-4847-BDEE-A0B675AC5AC0}"/>
                </c:ext>
              </c:extLst>
            </c:dLbl>
            <c:dLbl>
              <c:idx val="17"/>
              <c:delete val="1"/>
              <c:extLst>
                <c:ext xmlns:c15="http://schemas.microsoft.com/office/drawing/2012/chart" uri="{CE6537A1-D6FC-4f65-9D91-7224C49458BB}"/>
                <c:ext xmlns:c16="http://schemas.microsoft.com/office/drawing/2014/chart" uri="{C3380CC4-5D6E-409C-BE32-E72D297353CC}">
                  <c16:uniqueId val="{00000036-732A-4847-BDEE-A0B675AC5AC0}"/>
                </c:ext>
              </c:extLst>
            </c:dLbl>
            <c:dLbl>
              <c:idx val="18"/>
              <c:delete val="1"/>
              <c:extLst>
                <c:ext xmlns:c15="http://schemas.microsoft.com/office/drawing/2012/chart" uri="{CE6537A1-D6FC-4f65-9D91-7224C49458BB}"/>
                <c:ext xmlns:c16="http://schemas.microsoft.com/office/drawing/2014/chart" uri="{C3380CC4-5D6E-409C-BE32-E72D297353CC}">
                  <c16:uniqueId val="{00000008-8946-430E-AA2B-E1CC21208AB8}"/>
                </c:ext>
              </c:extLst>
            </c:dLbl>
            <c:dLbl>
              <c:idx val="19"/>
              <c:delete val="1"/>
              <c:extLst>
                <c:ext xmlns:c15="http://schemas.microsoft.com/office/drawing/2012/chart" uri="{CE6537A1-D6FC-4f65-9D91-7224C49458BB}"/>
                <c:ext xmlns:c16="http://schemas.microsoft.com/office/drawing/2014/chart" uri="{C3380CC4-5D6E-409C-BE32-E72D297353CC}">
                  <c16:uniqueId val="{00000037-732A-4847-BDEE-A0B675AC5AC0}"/>
                </c:ext>
              </c:extLst>
            </c:dLbl>
            <c:dLbl>
              <c:idx val="20"/>
              <c:delete val="1"/>
              <c:extLst>
                <c:ext xmlns:c15="http://schemas.microsoft.com/office/drawing/2012/chart" uri="{CE6537A1-D6FC-4f65-9D91-7224C49458BB}"/>
                <c:ext xmlns:c16="http://schemas.microsoft.com/office/drawing/2014/chart" uri="{C3380CC4-5D6E-409C-BE32-E72D297353CC}">
                  <c16:uniqueId val="{00000038-732A-4847-BDEE-A0B675AC5AC0}"/>
                </c:ext>
              </c:extLst>
            </c:dLbl>
            <c:dLbl>
              <c:idx val="21"/>
              <c:delete val="1"/>
              <c:extLst>
                <c:ext xmlns:c15="http://schemas.microsoft.com/office/drawing/2012/chart" uri="{CE6537A1-D6FC-4f65-9D91-7224C49458BB}"/>
                <c:ext xmlns:c16="http://schemas.microsoft.com/office/drawing/2014/chart" uri="{C3380CC4-5D6E-409C-BE32-E72D297353CC}">
                  <c16:uniqueId val="{00000039-732A-4847-BDEE-A0B675AC5AC0}"/>
                </c:ext>
              </c:extLst>
            </c:dLbl>
            <c:dLbl>
              <c:idx val="22"/>
              <c:delete val="1"/>
              <c:extLst>
                <c:ext xmlns:c15="http://schemas.microsoft.com/office/drawing/2012/chart" uri="{CE6537A1-D6FC-4f65-9D91-7224C49458BB}"/>
                <c:ext xmlns:c16="http://schemas.microsoft.com/office/drawing/2014/chart" uri="{C3380CC4-5D6E-409C-BE32-E72D297353CC}">
                  <c16:uniqueId val="{0000003A-732A-4847-BDEE-A0B675AC5AC0}"/>
                </c:ext>
              </c:extLst>
            </c:dLbl>
            <c:dLbl>
              <c:idx val="23"/>
              <c:delete val="1"/>
              <c:extLst>
                <c:ext xmlns:c15="http://schemas.microsoft.com/office/drawing/2012/chart" uri="{CE6537A1-D6FC-4f65-9D91-7224C49458BB}"/>
                <c:ext xmlns:c16="http://schemas.microsoft.com/office/drawing/2014/chart" uri="{C3380CC4-5D6E-409C-BE32-E72D297353CC}">
                  <c16:uniqueId val="{0000003B-732A-4847-BDEE-A0B675AC5AC0}"/>
                </c:ext>
              </c:extLst>
            </c:dLbl>
            <c:dLbl>
              <c:idx val="24"/>
              <c:delete val="1"/>
              <c:extLst>
                <c:ext xmlns:c15="http://schemas.microsoft.com/office/drawing/2012/chart" uri="{CE6537A1-D6FC-4f65-9D91-7224C49458BB}"/>
                <c:ext xmlns:c16="http://schemas.microsoft.com/office/drawing/2014/chart" uri="{C3380CC4-5D6E-409C-BE32-E72D297353CC}">
                  <c16:uniqueId val="{00000009-8946-430E-AA2B-E1CC21208AB8}"/>
                </c:ext>
              </c:extLst>
            </c:dLbl>
            <c:dLbl>
              <c:idx val="25"/>
              <c:delete val="1"/>
              <c:extLst>
                <c:ext xmlns:c15="http://schemas.microsoft.com/office/drawing/2012/chart" uri="{CE6537A1-D6FC-4f65-9D91-7224C49458BB}"/>
                <c:ext xmlns:c16="http://schemas.microsoft.com/office/drawing/2014/chart" uri="{C3380CC4-5D6E-409C-BE32-E72D297353CC}">
                  <c16:uniqueId val="{0000003C-732A-4847-BDEE-A0B675AC5AC0}"/>
                </c:ext>
              </c:extLst>
            </c:dLbl>
            <c:dLbl>
              <c:idx val="26"/>
              <c:delete val="1"/>
              <c:extLst>
                <c:ext xmlns:c15="http://schemas.microsoft.com/office/drawing/2012/chart" uri="{CE6537A1-D6FC-4f65-9D91-7224C49458BB}"/>
                <c:ext xmlns:c16="http://schemas.microsoft.com/office/drawing/2014/chart" uri="{C3380CC4-5D6E-409C-BE32-E72D297353CC}">
                  <c16:uniqueId val="{0000003D-732A-4847-BDEE-A0B675AC5AC0}"/>
                </c:ext>
              </c:extLst>
            </c:dLbl>
            <c:dLbl>
              <c:idx val="27"/>
              <c:delete val="1"/>
              <c:extLst>
                <c:ext xmlns:c15="http://schemas.microsoft.com/office/drawing/2012/chart" uri="{CE6537A1-D6FC-4f65-9D91-7224C49458BB}"/>
                <c:ext xmlns:c16="http://schemas.microsoft.com/office/drawing/2014/chart" uri="{C3380CC4-5D6E-409C-BE32-E72D297353CC}">
                  <c16:uniqueId val="{0000000A-8946-430E-AA2B-E1CC21208AB8}"/>
                </c:ext>
              </c:extLst>
            </c:dLbl>
            <c:dLbl>
              <c:idx val="28"/>
              <c:delete val="1"/>
              <c:extLst>
                <c:ext xmlns:c15="http://schemas.microsoft.com/office/drawing/2012/chart" uri="{CE6537A1-D6FC-4f65-9D91-7224C49458BB}"/>
                <c:ext xmlns:c16="http://schemas.microsoft.com/office/drawing/2014/chart" uri="{C3380CC4-5D6E-409C-BE32-E72D297353CC}">
                  <c16:uniqueId val="{0000003E-732A-4847-BDEE-A0B675AC5AC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'[Copy of Pct Enrollment Chart.xlsx]Sheet1'!$B$4:$B$33</c:f>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extLst xmlns:c15="http://schemas.microsoft.com/office/drawing/2012/chart"/>
            </c:numRef>
          </c:cat>
          <c:val>
            <c:numRef>
              <c:f>'[Copy of Pct Enrollment Chart.xlsx]Sheet1'!$I$4:$I$33</c:f>
              <c:numCache>
                <c:formatCode>0%</c:formatCode>
                <c:ptCount val="30"/>
                <c:pt idx="0">
                  <c:v>0.76778679999999999</c:v>
                </c:pt>
                <c:pt idx="1">
                  <c:v>0.76745019999999997</c:v>
                </c:pt>
                <c:pt idx="2">
                  <c:v>0.75763709999999995</c:v>
                </c:pt>
                <c:pt idx="3">
                  <c:v>0.77707970000000004</c:v>
                </c:pt>
                <c:pt idx="4">
                  <c:v>0.78218659999999995</c:v>
                </c:pt>
                <c:pt idx="5">
                  <c:v>0.79194739999999997</c:v>
                </c:pt>
                <c:pt idx="6">
                  <c:v>0.79468729999999999</c:v>
                </c:pt>
                <c:pt idx="7">
                  <c:v>0.80526719999999996</c:v>
                </c:pt>
                <c:pt idx="8">
                  <c:v>0.81220530000000002</c:v>
                </c:pt>
                <c:pt idx="9">
                  <c:v>0.82247800000000004</c:v>
                </c:pt>
                <c:pt idx="10">
                  <c:v>0.82495589999999996</c:v>
                </c:pt>
                <c:pt idx="11">
                  <c:v>0.82258629999999999</c:v>
                </c:pt>
                <c:pt idx="12">
                  <c:v>0.85192599999999996</c:v>
                </c:pt>
                <c:pt idx="13">
                  <c:v>0.85028309999999996</c:v>
                </c:pt>
                <c:pt idx="14">
                  <c:v>0.80278510000000003</c:v>
                </c:pt>
                <c:pt idx="15">
                  <c:v>0.81110850000000001</c:v>
                </c:pt>
                <c:pt idx="16">
                  <c:v>0.82182460000000002</c:v>
                </c:pt>
                <c:pt idx="17">
                  <c:v>0.82536140000000002</c:v>
                </c:pt>
                <c:pt idx="18">
                  <c:v>0.82918650000000005</c:v>
                </c:pt>
                <c:pt idx="19">
                  <c:v>0.83683189999999996</c:v>
                </c:pt>
                <c:pt idx="20">
                  <c:v>0.83755230000000003</c:v>
                </c:pt>
                <c:pt idx="21">
                  <c:v>0.84178430000000004</c:v>
                </c:pt>
                <c:pt idx="22">
                  <c:v>0.84613720000000003</c:v>
                </c:pt>
                <c:pt idx="23">
                  <c:v>0.84192710000000004</c:v>
                </c:pt>
                <c:pt idx="24">
                  <c:v>0.85932249999999999</c:v>
                </c:pt>
                <c:pt idx="25">
                  <c:v>0.86317690000000002</c:v>
                </c:pt>
                <c:pt idx="26">
                  <c:v>0.82923769999999997</c:v>
                </c:pt>
                <c:pt idx="27">
                  <c:v>0.83159640000000001</c:v>
                </c:pt>
                <c:pt idx="28">
                  <c:v>0.84289510000000001</c:v>
                </c:pt>
                <c:pt idx="29">
                  <c:v>0.85080040000000001</c:v>
                </c:pt>
              </c:numCache>
              <c:extLst xmlns:c15="http://schemas.microsoft.com/office/drawing/2012/chart"/>
            </c:numRef>
          </c:val>
          <c:smooth val="0"/>
          <c:extLst>
            <c:ext xmlns:c16="http://schemas.microsoft.com/office/drawing/2014/chart" uri="{C3380CC4-5D6E-409C-BE32-E72D297353CC}">
              <c16:uniqueId val="{0000003F-732A-4847-BDEE-A0B675AC5AC0}"/>
            </c:ext>
          </c:extLst>
        </c:ser>
        <c:dLbls>
          <c:showLegendKey val="0"/>
          <c:showVal val="0"/>
          <c:showCatName val="0"/>
          <c:showSerName val="0"/>
          <c:showPercent val="0"/>
          <c:showBubbleSize val="0"/>
        </c:dLbls>
        <c:smooth val="0"/>
        <c:axId val="386350600"/>
        <c:axId val="386351320"/>
        <c:extLst>
          <c:ext xmlns:c15="http://schemas.microsoft.com/office/drawing/2012/chart" uri="{02D57815-91ED-43cb-92C2-25804820EDAC}">
            <c15:filteredLineSeries>
              <c15:ser>
                <c:idx val="0"/>
                <c:order val="0"/>
                <c:tx>
                  <c:strRef>
                    <c:extLst>
                      <c:ext uri="{02D57815-91ED-43cb-92C2-25804820EDAC}">
                        <c15:formulaRef>
                          <c15:sqref>'[Copy of Pct Enrollment Chart.xlsx]Sheet1'!$C$3</c15:sqref>
                        </c15:formulaRef>
                      </c:ext>
                    </c:extLst>
                    <c:strCache>
                      <c:ptCount val="1"/>
                      <c:pt idx="0">
                        <c:v>Statewide</c:v>
                      </c:pt>
                    </c:strCache>
                  </c:strRef>
                </c:tx>
                <c:spPr>
                  <a:ln w="28575" cap="rnd">
                    <a:solidFill>
                      <a:schemeClr val="accent1"/>
                    </a:solidFill>
                    <a:round/>
                  </a:ln>
                  <a:effectLst/>
                </c:spPr>
                <c:marker>
                  <c:symbol val="none"/>
                </c:marker>
                <c:dLbls>
                  <c:dLbl>
                    <c:idx val="0"/>
                    <c:layout>
                      <c:manualLayout>
                        <c:x val="-1.6460869112101685E-2"/>
                        <c:y val="1.670971607458202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40-732A-4847-BDEE-A0B675AC5AC0}"/>
                      </c:ext>
                    </c:extLst>
                  </c:dLbl>
                  <c:dLbl>
                    <c:idx val="1"/>
                    <c:delete val="1"/>
                    <c:extLst>
                      <c:ext uri="{CE6537A1-D6FC-4f65-9D91-7224C49458BB}"/>
                      <c:ext xmlns:c16="http://schemas.microsoft.com/office/drawing/2014/chart" uri="{C3380CC4-5D6E-409C-BE32-E72D297353CC}">
                        <c16:uniqueId val="{00000041-732A-4847-BDEE-A0B675AC5AC0}"/>
                      </c:ext>
                    </c:extLst>
                  </c:dLbl>
                  <c:dLbl>
                    <c:idx val="2"/>
                    <c:delete val="1"/>
                    <c:extLst>
                      <c:ext uri="{CE6537A1-D6FC-4f65-9D91-7224C49458BB}"/>
                      <c:ext xmlns:c16="http://schemas.microsoft.com/office/drawing/2014/chart" uri="{C3380CC4-5D6E-409C-BE32-E72D297353CC}">
                        <c16:uniqueId val="{00000042-732A-4847-BDEE-A0B675AC5AC0}"/>
                      </c:ext>
                    </c:extLst>
                  </c:dLbl>
                  <c:dLbl>
                    <c:idx val="3"/>
                    <c:layout>
                      <c:manualLayout>
                        <c:x val="-1.8766707112638732E-2"/>
                        <c:y val="-1.969832924340073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43-732A-4847-BDEE-A0B675AC5AC0}"/>
                      </c:ext>
                    </c:extLst>
                  </c:dLbl>
                  <c:dLbl>
                    <c:idx val="4"/>
                    <c:delete val="1"/>
                    <c:extLst>
                      <c:ext uri="{CE6537A1-D6FC-4f65-9D91-7224C49458BB}"/>
                      <c:ext xmlns:c16="http://schemas.microsoft.com/office/drawing/2014/chart" uri="{C3380CC4-5D6E-409C-BE32-E72D297353CC}">
                        <c16:uniqueId val="{00000044-732A-4847-BDEE-A0B675AC5AC0}"/>
                      </c:ext>
                    </c:extLst>
                  </c:dLbl>
                  <c:dLbl>
                    <c:idx val="5"/>
                    <c:delete val="1"/>
                    <c:extLst>
                      <c:ext uri="{CE6537A1-D6FC-4f65-9D91-7224C49458BB}"/>
                      <c:ext xmlns:c16="http://schemas.microsoft.com/office/drawing/2014/chart" uri="{C3380CC4-5D6E-409C-BE32-E72D297353CC}">
                        <c16:uniqueId val="{00000045-732A-4847-BDEE-A0B675AC5AC0}"/>
                      </c:ext>
                    </c:extLst>
                  </c:dLbl>
                  <c:dLbl>
                    <c:idx val="7"/>
                    <c:delete val="1"/>
                    <c:extLst>
                      <c:ext uri="{CE6537A1-D6FC-4f65-9D91-7224C49458BB}"/>
                      <c:ext xmlns:c16="http://schemas.microsoft.com/office/drawing/2014/chart" uri="{C3380CC4-5D6E-409C-BE32-E72D297353CC}">
                        <c16:uniqueId val="{00000046-732A-4847-BDEE-A0B675AC5AC0}"/>
                      </c:ext>
                    </c:extLst>
                  </c:dLbl>
                  <c:dLbl>
                    <c:idx val="8"/>
                    <c:delete val="1"/>
                    <c:extLst>
                      <c:ext uri="{CE6537A1-D6FC-4f65-9D91-7224C49458BB}"/>
                      <c:ext xmlns:c16="http://schemas.microsoft.com/office/drawing/2014/chart" uri="{C3380CC4-5D6E-409C-BE32-E72D297353CC}">
                        <c16:uniqueId val="{00000047-732A-4847-BDEE-A0B675AC5AC0}"/>
                      </c:ext>
                    </c:extLst>
                  </c:dLbl>
                  <c:dLbl>
                    <c:idx val="10"/>
                    <c:delete val="1"/>
                    <c:extLst>
                      <c:ext uri="{CE6537A1-D6FC-4f65-9D91-7224C49458BB}"/>
                      <c:ext xmlns:c16="http://schemas.microsoft.com/office/drawing/2014/chart" uri="{C3380CC4-5D6E-409C-BE32-E72D297353CC}">
                        <c16:uniqueId val="{00000048-732A-4847-BDEE-A0B675AC5AC0}"/>
                      </c:ext>
                    </c:extLst>
                  </c:dLbl>
                  <c:dLbl>
                    <c:idx val="11"/>
                    <c:delete val="1"/>
                    <c:extLst>
                      <c:ext uri="{CE6537A1-D6FC-4f65-9D91-7224C49458BB}"/>
                      <c:ext xmlns:c16="http://schemas.microsoft.com/office/drawing/2014/chart" uri="{C3380CC4-5D6E-409C-BE32-E72D297353CC}">
                        <c16:uniqueId val="{00000049-732A-4847-BDEE-A0B675AC5AC0}"/>
                      </c:ext>
                    </c:extLst>
                  </c:dLbl>
                  <c:dLbl>
                    <c:idx val="13"/>
                    <c:delete val="1"/>
                    <c:extLst>
                      <c:ext uri="{CE6537A1-D6FC-4f65-9D91-7224C49458BB}"/>
                      <c:ext xmlns:c16="http://schemas.microsoft.com/office/drawing/2014/chart" uri="{C3380CC4-5D6E-409C-BE32-E72D297353CC}">
                        <c16:uniqueId val="{0000004A-732A-4847-BDEE-A0B675AC5AC0}"/>
                      </c:ext>
                    </c:extLst>
                  </c:dLbl>
                  <c:dLbl>
                    <c:idx val="14"/>
                    <c:delete val="1"/>
                    <c:extLst>
                      <c:ext uri="{CE6537A1-D6FC-4f65-9D91-7224C49458BB}"/>
                      <c:ext xmlns:c16="http://schemas.microsoft.com/office/drawing/2014/chart" uri="{C3380CC4-5D6E-409C-BE32-E72D297353CC}">
                        <c16:uniqueId val="{0000004B-732A-4847-BDEE-A0B675AC5AC0}"/>
                      </c:ext>
                    </c:extLst>
                  </c:dLbl>
                  <c:dLbl>
                    <c:idx val="16"/>
                    <c:delete val="1"/>
                    <c:extLst>
                      <c:ext uri="{CE6537A1-D6FC-4f65-9D91-7224C49458BB}"/>
                      <c:ext xmlns:c16="http://schemas.microsoft.com/office/drawing/2014/chart" uri="{C3380CC4-5D6E-409C-BE32-E72D297353CC}">
                        <c16:uniqueId val="{0000004C-732A-4847-BDEE-A0B675AC5AC0}"/>
                      </c:ext>
                    </c:extLst>
                  </c:dLbl>
                  <c:dLbl>
                    <c:idx val="17"/>
                    <c:delete val="1"/>
                    <c:extLst>
                      <c:ext uri="{CE6537A1-D6FC-4f65-9D91-7224C49458BB}"/>
                      <c:ext xmlns:c16="http://schemas.microsoft.com/office/drawing/2014/chart" uri="{C3380CC4-5D6E-409C-BE32-E72D297353CC}">
                        <c16:uniqueId val="{0000004D-732A-4847-BDEE-A0B675AC5AC0}"/>
                      </c:ext>
                    </c:extLst>
                  </c:dLbl>
                  <c:dLbl>
                    <c:idx val="19"/>
                    <c:delete val="1"/>
                    <c:extLst>
                      <c:ext uri="{CE6537A1-D6FC-4f65-9D91-7224C49458BB}"/>
                      <c:ext xmlns:c16="http://schemas.microsoft.com/office/drawing/2014/chart" uri="{C3380CC4-5D6E-409C-BE32-E72D297353CC}">
                        <c16:uniqueId val="{0000004E-732A-4847-BDEE-A0B675AC5AC0}"/>
                      </c:ext>
                    </c:extLst>
                  </c:dLbl>
                  <c:dLbl>
                    <c:idx val="20"/>
                    <c:delete val="1"/>
                    <c:extLst>
                      <c:ext uri="{CE6537A1-D6FC-4f65-9D91-7224C49458BB}"/>
                      <c:ext xmlns:c16="http://schemas.microsoft.com/office/drawing/2014/chart" uri="{C3380CC4-5D6E-409C-BE32-E72D297353CC}">
                        <c16:uniqueId val="{0000004F-732A-4847-BDEE-A0B675AC5AC0}"/>
                      </c:ext>
                    </c:extLst>
                  </c:dLbl>
                  <c:dLbl>
                    <c:idx val="22"/>
                    <c:delete val="1"/>
                    <c:extLst>
                      <c:ext uri="{CE6537A1-D6FC-4f65-9D91-7224C49458BB}"/>
                      <c:ext xmlns:c16="http://schemas.microsoft.com/office/drawing/2014/chart" uri="{C3380CC4-5D6E-409C-BE32-E72D297353CC}">
                        <c16:uniqueId val="{00000050-732A-4847-BDEE-A0B675AC5AC0}"/>
                      </c:ext>
                    </c:extLst>
                  </c:dLbl>
                  <c:dLbl>
                    <c:idx val="23"/>
                    <c:delete val="1"/>
                    <c:extLst>
                      <c:ext uri="{CE6537A1-D6FC-4f65-9D91-7224C49458BB}"/>
                      <c:ext xmlns:c16="http://schemas.microsoft.com/office/drawing/2014/chart" uri="{C3380CC4-5D6E-409C-BE32-E72D297353CC}">
                        <c16:uniqueId val="{00000051-732A-4847-BDEE-A0B675AC5AC0}"/>
                      </c:ext>
                    </c:extLst>
                  </c:dLbl>
                  <c:dLbl>
                    <c:idx val="25"/>
                    <c:delete val="1"/>
                    <c:extLst>
                      <c:ext uri="{CE6537A1-D6FC-4f65-9D91-7224C49458BB}"/>
                      <c:ext xmlns:c16="http://schemas.microsoft.com/office/drawing/2014/chart" uri="{C3380CC4-5D6E-409C-BE32-E72D297353CC}">
                        <c16:uniqueId val="{00000052-732A-4847-BDEE-A0B675AC5AC0}"/>
                      </c:ext>
                    </c:extLst>
                  </c:dLbl>
                  <c:dLbl>
                    <c:idx val="26"/>
                    <c:delete val="1"/>
                    <c:extLst>
                      <c:ext uri="{CE6537A1-D6FC-4f65-9D91-7224C49458BB}"/>
                      <c:ext xmlns:c16="http://schemas.microsoft.com/office/drawing/2014/chart" uri="{C3380CC4-5D6E-409C-BE32-E72D297353CC}">
                        <c16:uniqueId val="{00000053-732A-4847-BDEE-A0B675AC5AC0}"/>
                      </c:ext>
                    </c:extLst>
                  </c:dLbl>
                  <c:dLbl>
                    <c:idx val="28"/>
                    <c:delete val="1"/>
                    <c:extLst>
                      <c:ext uri="{CE6537A1-D6FC-4f65-9D91-7224C49458BB}"/>
                      <c:ext xmlns:c16="http://schemas.microsoft.com/office/drawing/2014/chart" uri="{C3380CC4-5D6E-409C-BE32-E72D297353CC}">
                        <c16:uniqueId val="{00000054-732A-4847-BDEE-A0B675AC5A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c:ext uri="{02D57815-91ED-43cb-92C2-25804820EDAC}">
                        <c15:formulaRef>
                          <c15:sqref>'[Copy of Pct Enrollment Chart.xlsx]Sheet1'!$C$4:$C$33</c15:sqref>
                        </c15:formulaRef>
                      </c:ext>
                    </c:extLst>
                    <c:numCache>
                      <c:formatCode>0%</c:formatCode>
                      <c:ptCount val="30"/>
                      <c:pt idx="0">
                        <c:v>0.82633230000000002</c:v>
                      </c:pt>
                      <c:pt idx="1">
                        <c:v>0.82700790000000002</c:v>
                      </c:pt>
                      <c:pt idx="2">
                        <c:v>0.83830740000000004</c:v>
                      </c:pt>
                      <c:pt idx="3">
                        <c:v>0.84024169999999998</c:v>
                      </c:pt>
                      <c:pt idx="4">
                        <c:v>0.839978</c:v>
                      </c:pt>
                      <c:pt idx="5">
                        <c:v>0.84192549999999999</c:v>
                      </c:pt>
                      <c:pt idx="6">
                        <c:v>0.84343319999999999</c:v>
                      </c:pt>
                      <c:pt idx="7">
                        <c:v>0.84871790000000003</c:v>
                      </c:pt>
                      <c:pt idx="8">
                        <c:v>0.85311360000000003</c:v>
                      </c:pt>
                      <c:pt idx="9">
                        <c:v>0.85706150000000003</c:v>
                      </c:pt>
                      <c:pt idx="10">
                        <c:v>0.85934029999999995</c:v>
                      </c:pt>
                      <c:pt idx="11">
                        <c:v>0.85981110000000005</c:v>
                      </c:pt>
                      <c:pt idx="12">
                        <c:v>0.84873940000000003</c:v>
                      </c:pt>
                      <c:pt idx="13">
                        <c:v>0.84741140000000004</c:v>
                      </c:pt>
                      <c:pt idx="14">
                        <c:v>0.85504939999999996</c:v>
                      </c:pt>
                      <c:pt idx="15">
                        <c:v>0.84989700000000001</c:v>
                      </c:pt>
                      <c:pt idx="16">
                        <c:v>0.85186139999999999</c:v>
                      </c:pt>
                      <c:pt idx="17">
                        <c:v>0.85295810000000005</c:v>
                      </c:pt>
                      <c:pt idx="18">
                        <c:v>0.85435190000000005</c:v>
                      </c:pt>
                      <c:pt idx="19">
                        <c:v>0.85774530000000004</c:v>
                      </c:pt>
                      <c:pt idx="20">
                        <c:v>0.85990279999999997</c:v>
                      </c:pt>
                      <c:pt idx="21">
                        <c:v>0.86062590000000005</c:v>
                      </c:pt>
                      <c:pt idx="22">
                        <c:v>0.86044790000000004</c:v>
                      </c:pt>
                      <c:pt idx="23">
                        <c:v>0.85870760000000002</c:v>
                      </c:pt>
                      <c:pt idx="24">
                        <c:v>0.84175979999999995</c:v>
                      </c:pt>
                      <c:pt idx="25">
                        <c:v>0.84377009999999997</c:v>
                      </c:pt>
                      <c:pt idx="26">
                        <c:v>0.84386609999999995</c:v>
                      </c:pt>
                      <c:pt idx="27">
                        <c:v>0.84272020000000003</c:v>
                      </c:pt>
                      <c:pt idx="28">
                        <c:v>0.84806599999999999</c:v>
                      </c:pt>
                      <c:pt idx="29">
                        <c:v>0.84899309999999995</c:v>
                      </c:pt>
                    </c:numCache>
                  </c:numRef>
                </c:val>
                <c:smooth val="0"/>
                <c:extLst>
                  <c:ext xmlns:c16="http://schemas.microsoft.com/office/drawing/2014/chart" uri="{C3380CC4-5D6E-409C-BE32-E72D297353CC}">
                    <c16:uniqueId val="{00000055-732A-4847-BDEE-A0B675AC5AC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'[Copy of Pct Enrollment Chart.xlsx]Sheet1'!$D$3</c15:sqref>
                        </c15:formulaRef>
                      </c:ext>
                    </c:extLst>
                    <c:strCache>
                      <c:ptCount val="1"/>
                      <c:pt idx="0">
                        <c:v>Family Child Care</c:v>
                      </c:pt>
                    </c:strCache>
                  </c:strRef>
                </c:tx>
                <c:spPr>
                  <a:ln w="28575" cap="rnd">
                    <a:solidFill>
                      <a:schemeClr val="accent2"/>
                    </a:solidFill>
                    <a:round/>
                  </a:ln>
                  <a:effectLst/>
                </c:spPr>
                <c:marker>
                  <c:symbol val="none"/>
                </c:marker>
                <c:dLbls>
                  <c:dLbl>
                    <c:idx val="0"/>
                    <c:layout>
                      <c:manualLayout>
                        <c:x val="-1.7147355212891485E-2"/>
                        <c:y val="-3.524341788409054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56-732A-4847-BDEE-A0B675AC5AC0}"/>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7-732A-4847-BDEE-A0B675AC5AC0}"/>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732A-4847-BDEE-A0B675AC5AC0}"/>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732A-4847-BDEE-A0B675AC5AC0}"/>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732A-4847-BDEE-A0B675AC5AC0}"/>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732A-4847-BDEE-A0B675AC5AC0}"/>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732A-4847-BDEE-A0B675AC5AC0}"/>
                      </c:ext>
                    </c:extLst>
                  </c:dLbl>
                  <c:dLbl>
                    <c:idx val="1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732A-4847-BDEE-A0B675AC5AC0}"/>
                      </c:ext>
                    </c:extLst>
                  </c:dLbl>
                  <c:dLbl>
                    <c:idx val="1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E-732A-4847-BDEE-A0B675AC5AC0}"/>
                      </c:ext>
                    </c:extLst>
                  </c:dLbl>
                  <c:dLbl>
                    <c:idx val="1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732A-4847-BDEE-A0B675AC5AC0}"/>
                      </c:ext>
                    </c:extLst>
                  </c:dLbl>
                  <c:dLbl>
                    <c:idx val="1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732A-4847-BDEE-A0B675AC5AC0}"/>
                      </c:ext>
                    </c:extLst>
                  </c:dLbl>
                  <c:dLbl>
                    <c:idx val="1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732A-4847-BDEE-A0B675AC5AC0}"/>
                      </c:ext>
                    </c:extLst>
                  </c:dLbl>
                  <c:dLbl>
                    <c:idx val="1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732A-4847-BDEE-A0B675AC5AC0}"/>
                      </c:ext>
                    </c:extLst>
                  </c:dLbl>
                  <c:dLbl>
                    <c:idx val="19"/>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732A-4847-BDEE-A0B675AC5AC0}"/>
                      </c:ext>
                    </c:extLst>
                  </c:dLbl>
                  <c:dLbl>
                    <c:idx val="2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732A-4847-BDEE-A0B675AC5AC0}"/>
                      </c:ext>
                    </c:extLst>
                  </c:dLbl>
                  <c:dLbl>
                    <c:idx val="2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732A-4847-BDEE-A0B675AC5AC0}"/>
                      </c:ext>
                    </c:extLst>
                  </c:dLbl>
                  <c:dLbl>
                    <c:idx val="2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732A-4847-BDEE-A0B675AC5AC0}"/>
                      </c:ext>
                    </c:extLst>
                  </c:dLbl>
                  <c:dLbl>
                    <c:idx val="2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732A-4847-BDEE-A0B675AC5AC0}"/>
                      </c:ext>
                    </c:extLst>
                  </c:dLbl>
                  <c:dLbl>
                    <c:idx val="2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8-732A-4847-BDEE-A0B675AC5AC0}"/>
                      </c:ext>
                    </c:extLst>
                  </c:dLbl>
                  <c:dLbl>
                    <c:idx val="2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9-732A-4847-BDEE-A0B675AC5A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xmlns:c15="http://schemas.microsoft.com/office/drawing/2012/chart">
                      <c:ext xmlns:c15="http://schemas.microsoft.com/office/drawing/2012/chart" uri="{02D57815-91ED-43cb-92C2-25804820EDAC}">
                        <c15:formulaRef>
                          <c15:sqref>'[Copy of Pct Enrollment Chart.xlsx]Sheet1'!$D$4:$D$33</c15:sqref>
                        </c15:formulaRef>
                      </c:ext>
                    </c:extLst>
                    <c:numCache>
                      <c:formatCode>0%</c:formatCode>
                      <c:ptCount val="30"/>
                      <c:pt idx="0">
                        <c:v>0.84039600000000003</c:v>
                      </c:pt>
                      <c:pt idx="1">
                        <c:v>0.84064039999999995</c:v>
                      </c:pt>
                      <c:pt idx="2">
                        <c:v>0.83435839999999994</c:v>
                      </c:pt>
                      <c:pt idx="3">
                        <c:v>0.83064289999999996</c:v>
                      </c:pt>
                      <c:pt idx="4">
                        <c:v>0.82744019999999996</c:v>
                      </c:pt>
                      <c:pt idx="5">
                        <c:v>0.82645239999999998</c:v>
                      </c:pt>
                      <c:pt idx="6">
                        <c:v>0.82588729999999999</c:v>
                      </c:pt>
                      <c:pt idx="7">
                        <c:v>0.83008439999999994</c:v>
                      </c:pt>
                      <c:pt idx="8">
                        <c:v>0.83402500000000002</c:v>
                      </c:pt>
                      <c:pt idx="9">
                        <c:v>0.83451489999999995</c:v>
                      </c:pt>
                      <c:pt idx="10">
                        <c:v>0.83640939999999997</c:v>
                      </c:pt>
                      <c:pt idx="11">
                        <c:v>0.83757709999999996</c:v>
                      </c:pt>
                      <c:pt idx="12">
                        <c:v>0.83605719999999994</c:v>
                      </c:pt>
                      <c:pt idx="13">
                        <c:v>0.83614429999999995</c:v>
                      </c:pt>
                      <c:pt idx="14">
                        <c:v>0.83311429999999997</c:v>
                      </c:pt>
                      <c:pt idx="15">
                        <c:v>0.82352769999999997</c:v>
                      </c:pt>
                      <c:pt idx="16">
                        <c:v>0.82303669999999995</c:v>
                      </c:pt>
                      <c:pt idx="17">
                        <c:v>0.82229300000000005</c:v>
                      </c:pt>
                      <c:pt idx="18">
                        <c:v>0.82324249999999999</c:v>
                      </c:pt>
                      <c:pt idx="19">
                        <c:v>0.82444139999999999</c:v>
                      </c:pt>
                      <c:pt idx="20">
                        <c:v>0.8263007</c:v>
                      </c:pt>
                      <c:pt idx="21">
                        <c:v>0.8260786</c:v>
                      </c:pt>
                      <c:pt idx="22">
                        <c:v>0.82446450000000004</c:v>
                      </c:pt>
                      <c:pt idx="23">
                        <c:v>0.82526710000000003</c:v>
                      </c:pt>
                      <c:pt idx="24">
                        <c:v>0.82055909999999999</c:v>
                      </c:pt>
                      <c:pt idx="25">
                        <c:v>0.82272239999999996</c:v>
                      </c:pt>
                      <c:pt idx="26">
                        <c:v>0.81481630000000005</c:v>
                      </c:pt>
                      <c:pt idx="27">
                        <c:v>0.81301279999999998</c:v>
                      </c:pt>
                      <c:pt idx="28">
                        <c:v>0.81608550000000002</c:v>
                      </c:pt>
                      <c:pt idx="29">
                        <c:v>0.81518199999999996</c:v>
                      </c:pt>
                    </c:numCache>
                  </c:numRef>
                </c:val>
                <c:smooth val="0"/>
                <c:extLst xmlns:c15="http://schemas.microsoft.com/office/drawing/2012/chart">
                  <c:ext xmlns:c16="http://schemas.microsoft.com/office/drawing/2014/chart" uri="{C3380CC4-5D6E-409C-BE32-E72D297353CC}">
                    <c16:uniqueId val="{0000006A-732A-4847-BDEE-A0B675AC5AC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'[Copy of Pct Enrollment Chart.xlsx]Sheet1'!$F$3</c15:sqref>
                        </c15:formulaRef>
                      </c:ext>
                    </c:extLst>
                    <c:strCache>
                      <c:ptCount val="1"/>
                      <c:pt idx="0">
                        <c:v>Family Child Care- Highest SVI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xmlns:c15="http://schemas.microsoft.com/office/drawing/2012/chart">
                      <c:ext xmlns:c15="http://schemas.microsoft.com/office/drawing/2012/chart" uri="{02D57815-91ED-43cb-92C2-25804820EDAC}">
                        <c15:formulaRef>
                          <c15:sqref>'[Copy of Pct Enrollment Chart.xlsx]Sheet1'!$F$4:$F$33</c15:sqref>
                        </c15:formulaRef>
                      </c:ext>
                    </c:extLst>
                    <c:numCache>
                      <c:formatCode>0%</c:formatCode>
                      <c:ptCount val="30"/>
                      <c:pt idx="0">
                        <c:v>0.81026810000000005</c:v>
                      </c:pt>
                      <c:pt idx="1">
                        <c:v>0.80958149999999995</c:v>
                      </c:pt>
                      <c:pt idx="2">
                        <c:v>0.80011869999999996</c:v>
                      </c:pt>
                      <c:pt idx="3">
                        <c:v>0.7948267</c:v>
                      </c:pt>
                      <c:pt idx="4">
                        <c:v>0.78970589999999996</c:v>
                      </c:pt>
                      <c:pt idx="5">
                        <c:v>0.78964420000000002</c:v>
                      </c:pt>
                      <c:pt idx="6">
                        <c:v>0.78833810000000004</c:v>
                      </c:pt>
                      <c:pt idx="7">
                        <c:v>0.79127579999999997</c:v>
                      </c:pt>
                      <c:pt idx="8">
                        <c:v>0.7959562</c:v>
                      </c:pt>
                      <c:pt idx="9">
                        <c:v>0.79619870000000004</c:v>
                      </c:pt>
                      <c:pt idx="10">
                        <c:v>0.79765470000000005</c:v>
                      </c:pt>
                      <c:pt idx="11">
                        <c:v>0.80073799999999995</c:v>
                      </c:pt>
                      <c:pt idx="12">
                        <c:v>0.80112499999999998</c:v>
                      </c:pt>
                      <c:pt idx="13">
                        <c:v>0.80098769999999997</c:v>
                      </c:pt>
                      <c:pt idx="14">
                        <c:v>0.79872399999999999</c:v>
                      </c:pt>
                      <c:pt idx="15">
                        <c:v>0.78781789999999996</c:v>
                      </c:pt>
                      <c:pt idx="16">
                        <c:v>0.7861437</c:v>
                      </c:pt>
                      <c:pt idx="17">
                        <c:v>0.78372629999999999</c:v>
                      </c:pt>
                      <c:pt idx="18">
                        <c:v>0.78471780000000002</c:v>
                      </c:pt>
                      <c:pt idx="19">
                        <c:v>0.78552109999999997</c:v>
                      </c:pt>
                      <c:pt idx="20">
                        <c:v>0.78765439999999998</c:v>
                      </c:pt>
                      <c:pt idx="21">
                        <c:v>0.78712380000000004</c:v>
                      </c:pt>
                      <c:pt idx="22">
                        <c:v>0.78654559999999996</c:v>
                      </c:pt>
                      <c:pt idx="23">
                        <c:v>0.78895919999999997</c:v>
                      </c:pt>
                      <c:pt idx="24">
                        <c:v>0.78574290000000002</c:v>
                      </c:pt>
                      <c:pt idx="25">
                        <c:v>0.78831879999999999</c:v>
                      </c:pt>
                      <c:pt idx="26">
                        <c:v>0.78226589999999996</c:v>
                      </c:pt>
                      <c:pt idx="27">
                        <c:v>0.77909649999999997</c:v>
                      </c:pt>
                      <c:pt idx="28">
                        <c:v>0.78198219999999996</c:v>
                      </c:pt>
                      <c:pt idx="29">
                        <c:v>0.78004419999999997</c:v>
                      </c:pt>
                    </c:numCache>
                  </c:numRef>
                </c:val>
                <c:smooth val="0"/>
                <c:extLst xmlns:c15="http://schemas.microsoft.com/office/drawing/2012/chart">
                  <c:ext xmlns:c16="http://schemas.microsoft.com/office/drawing/2014/chart" uri="{C3380CC4-5D6E-409C-BE32-E72D297353CC}">
                    <c16:uniqueId val="{0000006B-732A-4847-BDEE-A0B675AC5AC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'[Copy of Pct Enrollment Chart.xlsx]Sheet1'!$H$3</c15:sqref>
                        </c15:formulaRef>
                      </c:ext>
                    </c:extLst>
                    <c:strCache>
                      <c:ptCount val="1"/>
                      <c:pt idx="0">
                        <c:v>Family Child Care - More than 33% CCFA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'[Copy of Pct Enrollment Chart.xlsx]Sheet1'!$B$4:$B$33</c15:sqref>
                        </c15:formulaRef>
                      </c:ext>
                    </c:extLst>
                    <c:numCache>
                      <c:formatCode>General</c:formatCode>
                      <c:ptCount val="30"/>
                      <c:pt idx="0" formatCode="[$-409]mmm\-yy;@">
                        <c:v>44378</c:v>
                      </c:pt>
                      <c:pt idx="3" formatCode="[$-409]mmm\-yy;@">
                        <c:v>44470</c:v>
                      </c:pt>
                      <c:pt idx="6" formatCode="[$-409]mmm\-yy;@">
                        <c:v>44562</c:v>
                      </c:pt>
                      <c:pt idx="9" formatCode="[$-409]mmm\-yy;@">
                        <c:v>44652</c:v>
                      </c:pt>
                      <c:pt idx="12" formatCode="[$-409]mmm\-yy;@">
                        <c:v>44743</c:v>
                      </c:pt>
                      <c:pt idx="15" formatCode="[$-409]mmm\-yy;@">
                        <c:v>44835</c:v>
                      </c:pt>
                      <c:pt idx="18" formatCode="[$-409]mmm\-yy;@">
                        <c:v>44927</c:v>
                      </c:pt>
                      <c:pt idx="21" formatCode="[$-409]mmm\-yy;@">
                        <c:v>45017</c:v>
                      </c:pt>
                      <c:pt idx="24" formatCode="[$-409]mmm\-yy;@">
                        <c:v>45108</c:v>
                      </c:pt>
                      <c:pt idx="27" formatCode="[$-409]mmm\-yy;@">
                        <c:v>45200</c:v>
                      </c:pt>
                      <c:pt idx="29" formatCode="[$-409]mmm\-yy;@">
                        <c:v>45261</c:v>
                      </c:pt>
                    </c:numCache>
                  </c:numRef>
                </c:cat>
                <c:val>
                  <c:numRef>
                    <c:extLst xmlns:c15="http://schemas.microsoft.com/office/drawing/2012/chart">
                      <c:ext xmlns:c15="http://schemas.microsoft.com/office/drawing/2012/chart" uri="{02D57815-91ED-43cb-92C2-25804820EDAC}">
                        <c15:formulaRef>
                          <c15:sqref>'[Copy of Pct Enrollment Chart.xlsx]Sheet1'!$H$4:$H$33</c15:sqref>
                        </c15:formulaRef>
                      </c:ext>
                    </c:extLst>
                    <c:numCache>
                      <c:formatCode>0%</c:formatCode>
                      <c:ptCount val="30"/>
                      <c:pt idx="0">
                        <c:v>0.81621849999999996</c:v>
                      </c:pt>
                      <c:pt idx="1">
                        <c:v>0.81766249999999996</c:v>
                      </c:pt>
                      <c:pt idx="2">
                        <c:v>0.80813679999999999</c:v>
                      </c:pt>
                      <c:pt idx="3">
                        <c:v>0.80355140000000003</c:v>
                      </c:pt>
                      <c:pt idx="4">
                        <c:v>0.79914229999999997</c:v>
                      </c:pt>
                      <c:pt idx="5">
                        <c:v>0.80135230000000002</c:v>
                      </c:pt>
                      <c:pt idx="6">
                        <c:v>0.79760830000000005</c:v>
                      </c:pt>
                      <c:pt idx="7">
                        <c:v>0.80181829999999998</c:v>
                      </c:pt>
                      <c:pt idx="8">
                        <c:v>0.80547599999999997</c:v>
                      </c:pt>
                      <c:pt idx="9">
                        <c:v>0.8077898</c:v>
                      </c:pt>
                      <c:pt idx="10">
                        <c:v>0.80851919999999999</c:v>
                      </c:pt>
                      <c:pt idx="11">
                        <c:v>0.81068470000000004</c:v>
                      </c:pt>
                      <c:pt idx="12">
                        <c:v>0.81238449999999995</c:v>
                      </c:pt>
                      <c:pt idx="13">
                        <c:v>0.81183360000000004</c:v>
                      </c:pt>
                      <c:pt idx="14">
                        <c:v>0.80495459999999996</c:v>
                      </c:pt>
                      <c:pt idx="15">
                        <c:v>0.79372500000000001</c:v>
                      </c:pt>
                      <c:pt idx="16">
                        <c:v>0.78946269999999996</c:v>
                      </c:pt>
                      <c:pt idx="17">
                        <c:v>0.79034070000000001</c:v>
                      </c:pt>
                      <c:pt idx="18">
                        <c:v>0.79214720000000005</c:v>
                      </c:pt>
                      <c:pt idx="19">
                        <c:v>0.78994869999999995</c:v>
                      </c:pt>
                      <c:pt idx="20">
                        <c:v>0.79390369999999999</c:v>
                      </c:pt>
                      <c:pt idx="21">
                        <c:v>0.79674400000000001</c:v>
                      </c:pt>
                      <c:pt idx="22">
                        <c:v>0.79337250000000004</c:v>
                      </c:pt>
                      <c:pt idx="23">
                        <c:v>0.7974175</c:v>
                      </c:pt>
                      <c:pt idx="24">
                        <c:v>0.79691730000000005</c:v>
                      </c:pt>
                      <c:pt idx="25">
                        <c:v>0.79288130000000001</c:v>
                      </c:pt>
                      <c:pt idx="26">
                        <c:v>0.79220460000000004</c:v>
                      </c:pt>
                      <c:pt idx="27">
                        <c:v>0.78929190000000005</c:v>
                      </c:pt>
                      <c:pt idx="28">
                        <c:v>0.79161049999999999</c:v>
                      </c:pt>
                      <c:pt idx="29">
                        <c:v>0.79083329999999996</c:v>
                      </c:pt>
                    </c:numCache>
                  </c:numRef>
                </c:val>
                <c:smooth val="0"/>
                <c:extLst xmlns:c15="http://schemas.microsoft.com/office/drawing/2012/chart">
                  <c:ext xmlns:c16="http://schemas.microsoft.com/office/drawing/2014/chart" uri="{C3380CC4-5D6E-409C-BE32-E72D297353CC}">
                    <c16:uniqueId val="{0000006C-732A-4847-BDEE-A0B675AC5AC0}"/>
                  </c:ext>
                </c:extLst>
              </c15:ser>
            </c15:filteredLineSeries>
          </c:ext>
        </c:extLst>
      </c:lineChart>
      <c:catAx>
        <c:axId val="386350600"/>
        <c:scaling>
          <c:orientation val="minMax"/>
        </c:scaling>
        <c:delete val="0"/>
        <c:axPos val="b"/>
        <c:numFmt formatCode="[$-409]mmm\-yy;@"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6351320"/>
        <c:crosses val="autoZero"/>
        <c:auto val="0"/>
        <c:lblAlgn val="ctr"/>
        <c:lblOffset val="100"/>
        <c:tickLblSkip val="1"/>
        <c:tickMarkSkip val="1"/>
        <c:noMultiLvlLbl val="0"/>
      </c:catAx>
      <c:valAx>
        <c:axId val="38635132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6350600"/>
        <c:crosses val="autoZero"/>
        <c:crossBetween val="midCat"/>
      </c:valAx>
      <c:spPr>
        <a:noFill/>
        <a:ln w="25400">
          <a:noFill/>
        </a:ln>
        <a:effectLst/>
      </c:spPr>
    </c:plotArea>
    <c:legend>
      <c:legendPos val="t"/>
      <c:layout>
        <c:manualLayout>
          <c:xMode val="edge"/>
          <c:yMode val="edge"/>
          <c:x val="9.3328311731258554E-3"/>
          <c:y val="0.1251484156415788"/>
          <c:w val="0.86745836510109031"/>
          <c:h val="0.158559081862566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Average</a:t>
            </a:r>
            <a:r>
              <a:rPr lang="en-US" sz="1800" b="1" baseline="0">
                <a:solidFill>
                  <a:sysClr val="windowText" lastClr="000000"/>
                </a:solidFill>
              </a:rPr>
              <a:t> Educator Highest and Lowest Hourly Pay Over  Time</a:t>
            </a:r>
            <a:endParaRPr lang="en-US" sz="18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152647627644919E-2"/>
          <c:y val="0.12036496194583381"/>
          <c:w val="0.91584735237235504"/>
          <c:h val="0.59213675008241562"/>
        </c:manualLayout>
      </c:layout>
      <c:lineChart>
        <c:grouping val="standard"/>
        <c:varyColors val="0"/>
        <c:ser>
          <c:idx val="0"/>
          <c:order val="0"/>
          <c:tx>
            <c:strRef>
              <c:f>'[Fall 2023 C3 Survey _RawTables.xlsx]Educator Salaries'!$C$1</c:f>
              <c:strCache>
                <c:ptCount val="1"/>
                <c:pt idx="0">
                  <c:v> Average Lowest Wage </c:v>
                </c:pt>
              </c:strCache>
            </c:strRef>
          </c:tx>
          <c:spPr>
            <a:ln w="25400" cap="rnd">
              <a:noFill/>
              <a:round/>
            </a:ln>
            <a:effectLst/>
          </c:spPr>
          <c:marker>
            <c:symbol val="circle"/>
            <c:size val="5"/>
            <c:spPr>
              <a:solidFill>
                <a:schemeClr val="accent1"/>
              </a:solidFill>
              <a:ln w="381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'[Fall 2023 C3 Survey _RawTables.xlsx]Educator Salaries'!$A$2:$B$17</c:f>
              <c:multiLvlStrCache>
                <c:ptCount val="10"/>
                <c:lvl>
                  <c:pt idx="0">
                    <c:v>21-Jul</c:v>
                  </c:pt>
                  <c:pt idx="1">
                    <c:v>23-Dec</c:v>
                  </c:pt>
                  <c:pt idx="2">
                    <c:v>21-Jul</c:v>
                  </c:pt>
                  <c:pt idx="3">
                    <c:v>23-Dec</c:v>
                  </c:pt>
                  <c:pt idx="4">
                    <c:v>21-Jul</c:v>
                  </c:pt>
                  <c:pt idx="5">
                    <c:v>23-Dec</c:v>
                  </c:pt>
                  <c:pt idx="6">
                    <c:v>21-Jul</c:v>
                  </c:pt>
                  <c:pt idx="7">
                    <c:v>23-Dec</c:v>
                  </c:pt>
                  <c:pt idx="8">
                    <c:v>21-Jul</c:v>
                  </c:pt>
                  <c:pt idx="9">
                    <c:v>23-Dec</c:v>
                  </c:pt>
                </c:lvl>
                <c:lvl>
                  <c:pt idx="0">
                    <c:v>Center-Based Care Teacher</c:v>
                  </c:pt>
                  <c:pt idx="2">
                    <c:v>Center-Based Care Teacher:
 Highest SVI</c:v>
                  </c:pt>
                  <c:pt idx="4">
                    <c:v>Center-Based Care Teacher: 
Not Highest SVI</c:v>
                  </c:pt>
                  <c:pt idx="6">
                    <c:v>Center-Based Care Teacher: 
Serves At Least 33% Children with CCFA</c:v>
                  </c:pt>
                  <c:pt idx="8">
                    <c:v>Center-Based Care Teacher: 
Does Not Serve Children with CCFA</c:v>
                  </c:pt>
                </c:lvl>
              </c:multiLvlStrCache>
              <c:extLst/>
            </c:multiLvlStrRef>
          </c:cat>
          <c:val>
            <c:numRef>
              <c:f>'[Fall 2023 C3 Survey _RawTables.xlsx]Educator Salaries'!$C$2:$C$17</c:f>
              <c:numCache>
                <c:formatCode>_("$"* #,##0.00_);_("$"* \(#,##0.00\);_("$"* "-"??_);_(@_)</c:formatCode>
                <c:ptCount val="10"/>
                <c:pt idx="0">
                  <c:v>16.34337</c:v>
                </c:pt>
                <c:pt idx="1">
                  <c:v>19.424990000000001</c:v>
                </c:pt>
                <c:pt idx="2">
                  <c:v>16.081399999999999</c:v>
                </c:pt>
                <c:pt idx="3">
                  <c:v>18.67897</c:v>
                </c:pt>
                <c:pt idx="4">
                  <c:v>16.54139</c:v>
                </c:pt>
                <c:pt idx="5">
                  <c:v>19.927679999999999</c:v>
                </c:pt>
                <c:pt idx="6">
                  <c:v>15.599780000000001</c:v>
                </c:pt>
                <c:pt idx="7">
                  <c:v>17.7135</c:v>
                </c:pt>
                <c:pt idx="8">
                  <c:v>17.39789</c:v>
                </c:pt>
                <c:pt idx="9">
                  <c:v>21.0214</c:v>
                </c:pt>
              </c:numCache>
              <c:extLst/>
            </c:numRef>
          </c:val>
          <c:smooth val="0"/>
          <c:extLst>
            <c:ext xmlns:c16="http://schemas.microsoft.com/office/drawing/2014/chart" uri="{C3380CC4-5D6E-409C-BE32-E72D297353CC}">
              <c16:uniqueId val="{00000000-6489-48D0-9521-5280389B482A}"/>
            </c:ext>
          </c:extLst>
        </c:ser>
        <c:ser>
          <c:idx val="1"/>
          <c:order val="1"/>
          <c:tx>
            <c:strRef>
              <c:f>'[Fall 2023 C3 Survey _RawTables.xlsx]Educator Salaries'!$D$1</c:f>
              <c:strCache>
                <c:ptCount val="1"/>
                <c:pt idx="0">
                  <c:v> Average Highest Wage </c:v>
                </c:pt>
              </c:strCache>
            </c:strRef>
          </c:tx>
          <c:spPr>
            <a:ln w="25400" cap="rnd">
              <a:noFill/>
              <a:round/>
            </a:ln>
            <a:effectLst/>
          </c:spPr>
          <c:marker>
            <c:symbol val="circle"/>
            <c:size val="5"/>
            <c:spPr>
              <a:solidFill>
                <a:schemeClr val="accent2"/>
              </a:solidFill>
              <a:ln w="3810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'[Fall 2023 C3 Survey _RawTables.xlsx]Educator Salaries'!$A$2:$B$17</c:f>
              <c:multiLvlStrCache>
                <c:ptCount val="10"/>
                <c:lvl>
                  <c:pt idx="0">
                    <c:v>21-Jul</c:v>
                  </c:pt>
                  <c:pt idx="1">
                    <c:v>23-Dec</c:v>
                  </c:pt>
                  <c:pt idx="2">
                    <c:v>21-Jul</c:v>
                  </c:pt>
                  <c:pt idx="3">
                    <c:v>23-Dec</c:v>
                  </c:pt>
                  <c:pt idx="4">
                    <c:v>21-Jul</c:v>
                  </c:pt>
                  <c:pt idx="5">
                    <c:v>23-Dec</c:v>
                  </c:pt>
                  <c:pt idx="6">
                    <c:v>21-Jul</c:v>
                  </c:pt>
                  <c:pt idx="7">
                    <c:v>23-Dec</c:v>
                  </c:pt>
                  <c:pt idx="8">
                    <c:v>21-Jul</c:v>
                  </c:pt>
                  <c:pt idx="9">
                    <c:v>23-Dec</c:v>
                  </c:pt>
                </c:lvl>
                <c:lvl>
                  <c:pt idx="0">
                    <c:v>Center-Based Care Teacher</c:v>
                  </c:pt>
                  <c:pt idx="2">
                    <c:v>Center-Based Care Teacher:
 Highest SVI</c:v>
                  </c:pt>
                  <c:pt idx="4">
                    <c:v>Center-Based Care Teacher: 
Not Highest SVI</c:v>
                  </c:pt>
                  <c:pt idx="6">
                    <c:v>Center-Based Care Teacher: 
Serves At Least 33% Children with CCFA</c:v>
                  </c:pt>
                  <c:pt idx="8">
                    <c:v>Center-Based Care Teacher: 
Does Not Serve Children with CCFA</c:v>
                  </c:pt>
                </c:lvl>
              </c:multiLvlStrCache>
              <c:extLst/>
            </c:multiLvlStrRef>
          </c:cat>
          <c:val>
            <c:numRef>
              <c:f>'[Fall 2023 C3 Survey _RawTables.xlsx]Educator Salaries'!$D$2:$D$17</c:f>
              <c:numCache>
                <c:formatCode>_("$"* #,##0.00_);_("$"* \(#,##0.00\);_("$"* "-"??_);_(@_)</c:formatCode>
                <c:ptCount val="10"/>
                <c:pt idx="0">
                  <c:v>21.46105</c:v>
                </c:pt>
                <c:pt idx="1">
                  <c:v>25.190020000000001</c:v>
                </c:pt>
                <c:pt idx="2">
                  <c:v>20.687159999999999</c:v>
                </c:pt>
                <c:pt idx="3">
                  <c:v>23.942699999999999</c:v>
                </c:pt>
                <c:pt idx="4">
                  <c:v>22.047239999999999</c:v>
                </c:pt>
                <c:pt idx="5">
                  <c:v>26.030480000000001</c:v>
                </c:pt>
                <c:pt idx="6">
                  <c:v>20.01492</c:v>
                </c:pt>
                <c:pt idx="7">
                  <c:v>22.71087</c:v>
                </c:pt>
                <c:pt idx="8">
                  <c:v>23.042850000000001</c:v>
                </c:pt>
                <c:pt idx="9">
                  <c:v>27.125599999999999</c:v>
                </c:pt>
              </c:numCache>
              <c:extLst/>
            </c:numRef>
          </c:val>
          <c:smooth val="0"/>
          <c:extLst>
            <c:ext xmlns:c16="http://schemas.microsoft.com/office/drawing/2014/chart" uri="{C3380CC4-5D6E-409C-BE32-E72D297353CC}">
              <c16:uniqueId val="{00000001-6489-48D0-9521-5280389B482A}"/>
            </c:ext>
          </c:extLst>
        </c:ser>
        <c:ser>
          <c:idx val="2"/>
          <c:order val="2"/>
          <c:tx>
            <c:strRef>
              <c:f>'[Fall 2023 C3 Survey _RawTables.xlsx]Educator Salaries'!$E$1</c:f>
              <c:strCache>
                <c:ptCount val="1"/>
                <c:pt idx="0">
                  <c:v> Mid-Point </c:v>
                </c:pt>
              </c:strCache>
            </c:strRef>
          </c:tx>
          <c:spPr>
            <a:ln w="25400" cap="rnd">
              <a:noFill/>
              <a:round/>
            </a:ln>
            <a:effectLst/>
          </c:spPr>
          <c:marker>
            <c:symbol val="circle"/>
            <c:size val="5"/>
            <c:spPr>
              <a:solidFill>
                <a:schemeClr val="accent3"/>
              </a:solidFill>
              <a:ln w="3810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'[Fall 2023 C3 Survey _RawTables.xlsx]Educator Salaries'!$A$2:$B$17</c:f>
              <c:multiLvlStrCache>
                <c:ptCount val="10"/>
                <c:lvl>
                  <c:pt idx="0">
                    <c:v>21-Jul</c:v>
                  </c:pt>
                  <c:pt idx="1">
                    <c:v>23-Dec</c:v>
                  </c:pt>
                  <c:pt idx="2">
                    <c:v>21-Jul</c:v>
                  </c:pt>
                  <c:pt idx="3">
                    <c:v>23-Dec</c:v>
                  </c:pt>
                  <c:pt idx="4">
                    <c:v>21-Jul</c:v>
                  </c:pt>
                  <c:pt idx="5">
                    <c:v>23-Dec</c:v>
                  </c:pt>
                  <c:pt idx="6">
                    <c:v>21-Jul</c:v>
                  </c:pt>
                  <c:pt idx="7">
                    <c:v>23-Dec</c:v>
                  </c:pt>
                  <c:pt idx="8">
                    <c:v>21-Jul</c:v>
                  </c:pt>
                  <c:pt idx="9">
                    <c:v>23-Dec</c:v>
                  </c:pt>
                </c:lvl>
                <c:lvl>
                  <c:pt idx="0">
                    <c:v>Center-Based Care Teacher</c:v>
                  </c:pt>
                  <c:pt idx="2">
                    <c:v>Center-Based Care Teacher:
 Highest SVI</c:v>
                  </c:pt>
                  <c:pt idx="4">
                    <c:v>Center-Based Care Teacher: 
Not Highest SVI</c:v>
                  </c:pt>
                  <c:pt idx="6">
                    <c:v>Center-Based Care Teacher: 
Serves At Least 33% Children with CCFA</c:v>
                  </c:pt>
                  <c:pt idx="8">
                    <c:v>Center-Based Care Teacher: 
Does Not Serve Children with CCFA</c:v>
                  </c:pt>
                </c:lvl>
              </c:multiLvlStrCache>
              <c:extLst/>
            </c:multiLvlStrRef>
          </c:cat>
          <c:val>
            <c:numRef>
              <c:f>'[Fall 2023 C3 Survey _RawTables.xlsx]Educator Salaries'!$E$2:$E$17</c:f>
              <c:numCache>
                <c:formatCode>_("$"* #,##0.00_);_("$"* \(#,##0.00\);_("$"* "-"??_);_(@_)</c:formatCode>
                <c:ptCount val="10"/>
                <c:pt idx="0">
                  <c:v>18.90221</c:v>
                </c:pt>
                <c:pt idx="1">
                  <c:v>22.307504999999999</c:v>
                </c:pt>
                <c:pt idx="2">
                  <c:v>18.384279999999997</c:v>
                </c:pt>
                <c:pt idx="3">
                  <c:v>21.310834999999997</c:v>
                </c:pt>
                <c:pt idx="4">
                  <c:v>19.294314999999997</c:v>
                </c:pt>
                <c:pt idx="5">
                  <c:v>22.97908</c:v>
                </c:pt>
                <c:pt idx="6">
                  <c:v>17.80735</c:v>
                </c:pt>
                <c:pt idx="7">
                  <c:v>20.212184999999998</c:v>
                </c:pt>
                <c:pt idx="8">
                  <c:v>20.220370000000003</c:v>
                </c:pt>
                <c:pt idx="9">
                  <c:v>24.073499999999999</c:v>
                </c:pt>
              </c:numCache>
              <c:extLst/>
            </c:numRef>
          </c:val>
          <c:smooth val="0"/>
          <c:extLst>
            <c:ext xmlns:c16="http://schemas.microsoft.com/office/drawing/2014/chart" uri="{C3380CC4-5D6E-409C-BE32-E72D297353CC}">
              <c16:uniqueId val="{00000002-6489-48D0-9521-5280389B482A}"/>
            </c:ext>
          </c:extLst>
        </c:ser>
        <c:dLbls>
          <c:dLblPos val="r"/>
          <c:showLegendKey val="0"/>
          <c:showVal val="1"/>
          <c:showCatName val="0"/>
          <c:showSerName val="0"/>
          <c:showPercent val="0"/>
          <c:showBubbleSize val="0"/>
        </c:dLbls>
        <c:marker val="1"/>
        <c:smooth val="0"/>
        <c:axId val="739773120"/>
        <c:axId val="739773448"/>
      </c:lineChart>
      <c:catAx>
        <c:axId val="739773120"/>
        <c:scaling>
          <c:orientation val="minMax"/>
        </c:scaling>
        <c:delete val="0"/>
        <c:axPos val="b"/>
        <c:majorGridlines>
          <c:spPr>
            <a:ln w="0" cap="flat" cmpd="sng" algn="ctr">
              <a:solidFill>
                <a:schemeClr val="tx1">
                  <a:lumMod val="15000"/>
                  <a:lumOff val="85000"/>
                </a:schemeClr>
              </a:solidFill>
              <a:round/>
            </a:ln>
            <a:effectLst/>
          </c:spPr>
        </c:majorGridlines>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0" spcFirstLastPara="1" vertOverflow="ellipsis" wrap="square" anchor="t" anchorCtr="0"/>
          <a:lstStyle/>
          <a:p>
            <a:pPr>
              <a:defRPr sz="1400" b="0" i="0" u="none" strike="noStrike" kern="1200" baseline="0">
                <a:solidFill>
                  <a:sysClr val="windowText" lastClr="000000"/>
                </a:solidFill>
                <a:latin typeface="+mn-lt"/>
                <a:ea typeface="+mn-ea"/>
                <a:cs typeface="+mn-cs"/>
              </a:defRPr>
            </a:pPr>
            <a:endParaRPr lang="en-US"/>
          </a:p>
        </c:txPr>
        <c:crossAx val="739773448"/>
        <c:crosses val="autoZero"/>
        <c:auto val="1"/>
        <c:lblAlgn val="ctr"/>
        <c:lblOffset val="100"/>
        <c:tickLblSkip val="1"/>
        <c:tickMarkSkip val="1"/>
        <c:noMultiLvlLbl val="0"/>
      </c:catAx>
      <c:valAx>
        <c:axId val="739773448"/>
        <c:scaling>
          <c:orientation val="minMax"/>
          <c:max val="30"/>
          <c:min val="12"/>
        </c:scaling>
        <c:delete val="0"/>
        <c:axPos val="l"/>
        <c:majorGridlines>
          <c:spPr>
            <a:ln w="3175" cap="sq" cmpd="sng" algn="ctr">
              <a:solidFill>
                <a:schemeClr val="bg2"/>
              </a:solidFill>
              <a:bevel/>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solidFill>
                      <a:sysClr val="windowText" lastClr="000000"/>
                    </a:solidFill>
                  </a:rPr>
                  <a:t>Mean</a:t>
                </a:r>
                <a:r>
                  <a:rPr lang="en-US" sz="1800" baseline="0">
                    <a:solidFill>
                      <a:sysClr val="windowText" lastClr="000000"/>
                    </a:solidFill>
                  </a:rPr>
                  <a:t> </a:t>
                </a:r>
                <a:r>
                  <a:rPr lang="en-US" sz="1800">
                    <a:solidFill>
                      <a:sysClr val="windowText" lastClr="000000"/>
                    </a:solidFill>
                  </a:rPr>
                  <a:t>Hourly</a:t>
                </a:r>
                <a:r>
                  <a:rPr lang="en-US" sz="1800" baseline="0">
                    <a:solidFill>
                      <a:sysClr val="windowText" lastClr="000000"/>
                    </a:solidFill>
                  </a:rPr>
                  <a:t> Wage</a:t>
                </a:r>
                <a:endParaRPr lang="en-US" sz="1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_(&quot;$&quot;* #,##0_);_(&quot;$&quot;* \(#,##0\);_(&quot;$&quot;* &quot;-&quot;_);_(@_)" sourceLinked="0"/>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39773120"/>
        <c:crosses val="autoZero"/>
        <c:crossBetween val="midCat"/>
        <c:majorUnit val="2"/>
        <c:minorUnit val="0.5"/>
      </c:valAx>
      <c:spPr>
        <a:noFill/>
        <a:ln w="0">
          <a:solidFill>
            <a:schemeClr val="tx1">
              <a:lumMod val="25000"/>
              <a:lumOff val="75000"/>
              <a:alpha val="86000"/>
            </a:schemeClr>
          </a:solidFill>
        </a:ln>
        <a:effectLst/>
      </c:spPr>
    </c:plotArea>
    <c:legend>
      <c:legendPos val="b"/>
      <c:legendEntry>
        <c:idx val="0"/>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Entry>
      <c:layout>
        <c:manualLayout>
          <c:xMode val="edge"/>
          <c:yMode val="edge"/>
          <c:x val="0.19958692806809911"/>
          <c:y val="0.9329250394840638"/>
          <c:w val="0.59392258611259663"/>
          <c:h val="6.7074960515936213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41275" cap="flat" cmpd="sng" algn="ctr">
      <a:no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Percent of Center</a:t>
            </a:r>
            <a:r>
              <a:rPr lang="en-US" sz="1600" baseline="0"/>
              <a:t>-Based Providers Reporting that Unfilled Staff Openings are Preventing them from Serving Their Full License Capacity</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'Ability to Serve License Cap'!$A$42</c:f>
              <c:strCache>
                <c:ptCount val="1"/>
                <c:pt idx="0">
                  <c:v>Yes</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192-4CBC-BB44-98EF1EEE97D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2-1192-4CBC-BB44-98EF1EEE97D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1192-4CBC-BB44-98EF1EEE97D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('Ability to Serve License Cap'!$B$41:$F$41,'Ability to Serve License Cap'!$I$41:$J$41)</c:f>
              <c:strCache>
                <c:ptCount val="7"/>
                <c:pt idx="0">
                  <c:v>All Center Based Programs (n=2,468)</c:v>
                </c:pt>
                <c:pt idx="1">
                  <c:v>No CCFA (n=952)</c:v>
                </c:pt>
                <c:pt idx="2">
                  <c:v>1-33% CCFA (n=817)</c:v>
                </c:pt>
                <c:pt idx="3">
                  <c:v>33-66% CCFA (n=341)</c:v>
                </c:pt>
                <c:pt idx="4">
                  <c:v>More than 66% CCFA (n=358)</c:v>
                </c:pt>
                <c:pt idx="5">
                  <c:v>Highest SVI (n=1,066)</c:v>
                </c:pt>
                <c:pt idx="6">
                  <c:v>Not Highest SVI (n=1,402)</c:v>
                </c:pt>
              </c:strCache>
              <c:extLst/>
            </c:strRef>
          </c:cat>
          <c:val>
            <c:numRef>
              <c:f>('Ability to Serve License Cap'!$B$42:$F$42,'Ability to Serve License Cap'!$I$42:$J$42)</c:f>
              <c:numCache>
                <c:formatCode>0%</c:formatCode>
                <c:ptCount val="7"/>
                <c:pt idx="0">
                  <c:v>0.2119125</c:v>
                </c:pt>
                <c:pt idx="1">
                  <c:v>0.1796218</c:v>
                </c:pt>
                <c:pt idx="2">
                  <c:v>0.24357409999999999</c:v>
                </c:pt>
                <c:pt idx="3">
                  <c:v>0.22287390000000001</c:v>
                </c:pt>
                <c:pt idx="4">
                  <c:v>0.21508379999999999</c:v>
                </c:pt>
                <c:pt idx="5">
                  <c:v>0.21951219999999999</c:v>
                </c:pt>
                <c:pt idx="6">
                  <c:v>0.20613409999999999</c:v>
                </c:pt>
              </c:numCache>
              <c:extLst/>
            </c:numRef>
          </c:val>
          <c:extLst>
            <c:ext xmlns:c16="http://schemas.microsoft.com/office/drawing/2014/chart" uri="{C3380CC4-5D6E-409C-BE32-E72D297353CC}">
              <c16:uniqueId val="{00000000-1192-4CBC-BB44-98EF1EEE97D3}"/>
            </c:ext>
          </c:extLst>
        </c:ser>
        <c:dLbls>
          <c:showLegendKey val="0"/>
          <c:showVal val="0"/>
          <c:showCatName val="0"/>
          <c:showSerName val="0"/>
          <c:showPercent val="0"/>
          <c:showBubbleSize val="0"/>
        </c:dLbls>
        <c:gapWidth val="219"/>
        <c:overlap val="-27"/>
        <c:axId val="745801247"/>
        <c:axId val="870455071"/>
      </c:barChart>
      <c:catAx>
        <c:axId val="74580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70455071"/>
        <c:crosses val="autoZero"/>
        <c:auto val="1"/>
        <c:lblAlgn val="ctr"/>
        <c:lblOffset val="100"/>
        <c:noMultiLvlLbl val="0"/>
      </c:catAx>
      <c:valAx>
        <c:axId val="87045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580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Providers</a:t>
            </a:r>
            <a:r>
              <a:rPr lang="en-US" baseline="0"/>
              <a:t> </a:t>
            </a:r>
            <a:r>
              <a:rPr lang="en-US"/>
              <a:t>Increasing Tuition in the Past Year: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'Tuition Increases'!$A$3</c:f>
              <c:strCache>
                <c:ptCount val="1"/>
                <c:pt idx="0">
                  <c:v>Percent of Providers Increasing Tution in the Past Year: </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F4B-4D31-82FF-47DBFA3F55C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CF4B-4D31-82FF-47DBFA3F55CE}"/>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4-CF4B-4D31-82FF-47DBFA3F55C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2-CF4B-4D31-82FF-47DBFA3F55CE}"/>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C-439B-42BD-B8B2-DCF99D5738B9}"/>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5-CF4B-4D31-82FF-47DBFA3F55CE}"/>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6-CF4B-4D31-82FF-47DBFA3F55CE}"/>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D-439B-42BD-B8B2-DCF99D5738B9}"/>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E-439B-42BD-B8B2-DCF99D5738B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'Tuition Increases'!$B$2:$Q$2</c:f>
              <c:strCache>
                <c:ptCount val="16"/>
                <c:pt idx="0">
                  <c:v>All FCCs</c:v>
                </c:pt>
                <c:pt idx="1">
                  <c:v>FCC's No Subsidy </c:v>
                </c:pt>
                <c:pt idx="2">
                  <c:v>FCCs 1-33% Subisdy</c:v>
                </c:pt>
                <c:pt idx="3">
                  <c:v>FCC 33-66% Subisdy</c:v>
                </c:pt>
                <c:pt idx="4">
                  <c:v>FCC More than 66% Subsidy</c:v>
                </c:pt>
                <c:pt idx="5">
                  <c:v>FCC Gateway City</c:v>
                </c:pt>
                <c:pt idx="6">
                  <c:v>FCC Highest SVI</c:v>
                </c:pt>
                <c:pt idx="7">
                  <c:v>FCC Not Highest SVI</c:v>
                </c:pt>
                <c:pt idx="8">
                  <c:v>All CBCs</c:v>
                </c:pt>
                <c:pt idx="9">
                  <c:v>CBC's No Subsidy </c:v>
                </c:pt>
                <c:pt idx="10">
                  <c:v>CBCs 1-33% Subisdy</c:v>
                </c:pt>
                <c:pt idx="11">
                  <c:v>CBC 33-66% Subisdy</c:v>
                </c:pt>
                <c:pt idx="12">
                  <c:v>CBC More than 66% Subsidy</c:v>
                </c:pt>
                <c:pt idx="13">
                  <c:v>CBC Gateway City</c:v>
                </c:pt>
                <c:pt idx="14">
                  <c:v>CBC Highest SVI</c:v>
                </c:pt>
                <c:pt idx="15">
                  <c:v>CBC Not Highest SVI</c:v>
                </c:pt>
              </c:strCache>
              <c:extLst/>
            </c:strRef>
          </c:cat>
          <c:val>
            <c:numRef>
              <c:f>'Tuition Increases'!$B$3:$Q$3</c:f>
              <c:numCache>
                <c:formatCode>0%</c:formatCode>
                <c:ptCount val="16"/>
                <c:pt idx="0">
                  <c:v>0.18494089999999999</c:v>
                </c:pt>
                <c:pt idx="1">
                  <c:v>0.22187889999999999</c:v>
                </c:pt>
                <c:pt idx="2">
                  <c:v>0.2407407</c:v>
                </c:pt>
                <c:pt idx="3">
                  <c:v>0.22483939999999999</c:v>
                </c:pt>
                <c:pt idx="4">
                  <c:v>0.14176610000000001</c:v>
                </c:pt>
                <c:pt idx="5">
                  <c:v>0.1490957</c:v>
                </c:pt>
                <c:pt idx="6">
                  <c:v>0.1577316</c:v>
                </c:pt>
                <c:pt idx="7">
                  <c:v>0.26005129999999999</c:v>
                </c:pt>
                <c:pt idx="8">
                  <c:v>0.64546190000000003</c:v>
                </c:pt>
                <c:pt idx="9">
                  <c:v>0.67752100000000004</c:v>
                </c:pt>
                <c:pt idx="10">
                  <c:v>0.70501840000000005</c:v>
                </c:pt>
                <c:pt idx="11">
                  <c:v>0.61583580000000004</c:v>
                </c:pt>
                <c:pt idx="12">
                  <c:v>0.45251400000000003</c:v>
                </c:pt>
                <c:pt idx="13">
                  <c:v>0.46306310000000001</c:v>
                </c:pt>
                <c:pt idx="14">
                  <c:v>0.53001880000000001</c:v>
                </c:pt>
                <c:pt idx="15">
                  <c:v>0.73323819999999995</c:v>
                </c:pt>
              </c:numCache>
              <c:extLst/>
            </c:numRef>
          </c:val>
          <c:extLst>
            <c:ext xmlns:c16="http://schemas.microsoft.com/office/drawing/2014/chart" uri="{C3380CC4-5D6E-409C-BE32-E72D297353CC}">
              <c16:uniqueId val="{00000000-CF4B-4D31-82FF-47DBFA3F55CE}"/>
            </c:ext>
          </c:extLst>
        </c:ser>
        <c:dLbls>
          <c:showLegendKey val="0"/>
          <c:showVal val="0"/>
          <c:showCatName val="0"/>
          <c:showSerName val="0"/>
          <c:showPercent val="0"/>
          <c:showBubbleSize val="0"/>
        </c:dLbls>
        <c:gapWidth val="219"/>
        <c:overlap val="-27"/>
        <c:axId val="1105866303"/>
        <c:axId val="379148543"/>
      </c:barChart>
      <c:catAx>
        <c:axId val="110586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148543"/>
        <c:crosses val="autoZero"/>
        <c:auto val="1"/>
        <c:lblAlgn val="ctr"/>
        <c:lblOffset val="100"/>
        <c:noMultiLvlLbl val="0"/>
      </c:catAx>
      <c:valAx>
        <c:axId val="379148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5866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Financial Supports Center-Based Programs Provide to Families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'Financial Supports to Families'!$A$2</c:f>
              <c:strCache>
                <c:ptCount val="1"/>
                <c:pt idx="0">
                  <c:v>Center-Based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Supports to Families'!$C$1:$I$1</c:f>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extLst/>
            </c:strRef>
          </c:cat>
          <c:val>
            <c:numRef>
              <c:f>'Financial Supports to Families'!$C$2:$I$2</c:f>
              <c:numCache>
                <c:formatCode>0%</c:formatCode>
                <c:ptCount val="7"/>
                <c:pt idx="0">
                  <c:v>0.66450569999999998</c:v>
                </c:pt>
                <c:pt idx="1">
                  <c:v>0.55064829999999998</c:v>
                </c:pt>
                <c:pt idx="2">
                  <c:v>0.35534850000000001</c:v>
                </c:pt>
                <c:pt idx="3">
                  <c:v>0.25</c:v>
                </c:pt>
                <c:pt idx="4">
                  <c:v>8.6709900000000006E-2</c:v>
                </c:pt>
                <c:pt idx="5">
                  <c:v>5.1863899999999998E-2</c:v>
                </c:pt>
                <c:pt idx="6">
                  <c:v>6.3209100000000004E-2</c:v>
                </c:pt>
              </c:numCache>
              <c:extLst/>
            </c:numRef>
          </c:val>
          <c:extLst>
            <c:ext xmlns:c16="http://schemas.microsoft.com/office/drawing/2014/chart" uri="{C3380CC4-5D6E-409C-BE32-E72D297353CC}">
              <c16:uniqueId val="{00000000-7313-4D51-947A-D77FD534FA56}"/>
            </c:ext>
          </c:extLst>
        </c:ser>
        <c:ser>
          <c:idx val="1"/>
          <c:order val="1"/>
          <c:tx>
            <c:strRef>
              <c:f>'Financial Supports to Families'!$A$3</c:f>
              <c:strCache>
                <c:ptCount val="1"/>
                <c:pt idx="0">
                  <c:v>Center-Based Care: No CCFA</c:v>
                </c:pt>
              </c:strCache>
            </c:strRef>
          </c:tx>
          <c:spPr>
            <a:solidFill>
              <a:schemeClr val="accent2"/>
            </a:solidFill>
            <a:ln>
              <a:noFill/>
            </a:ln>
            <a:effectLst/>
          </c:spPr>
          <c:invertIfNegative val="0"/>
          <c:dLbls>
            <c:dLbl>
              <c:idx val="0"/>
              <c:layout>
                <c:manualLayout>
                  <c:x val="2.4304201335240156E-3"/>
                  <c:y val="-1.0975134191539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D0-4E20-9F0E-C5AC094755A0}"/>
                </c:ext>
              </c:extLst>
            </c:dLbl>
            <c:dLbl>
              <c:idx val="1"/>
              <c:layout>
                <c:manualLayout>
                  <c:x val="4.8608402670476747E-3"/>
                  <c:y val="-8.2313506436548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D0-4E20-9F0E-C5AC094755A0}"/>
                </c:ext>
              </c:extLst>
            </c:dLbl>
            <c:dLbl>
              <c:idx val="2"/>
              <c:layout>
                <c:manualLayout>
                  <c:x val="0"/>
                  <c:y val="-1.6462701287309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D0-4E20-9F0E-C5AC094755A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'Financial Supports to Families'!$C$1:$I$1</c:f>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extLst/>
            </c:strRef>
          </c:cat>
          <c:val>
            <c:numRef>
              <c:f>'Financial Supports to Families'!$C$3:$I$3</c:f>
              <c:numCache>
                <c:formatCode>0%</c:formatCode>
                <c:ptCount val="7"/>
                <c:pt idx="0">
                  <c:v>0.69432769999999999</c:v>
                </c:pt>
                <c:pt idx="1">
                  <c:v>0.54726889999999995</c:v>
                </c:pt>
                <c:pt idx="2">
                  <c:v>0.38970589999999999</c:v>
                </c:pt>
                <c:pt idx="3">
                  <c:v>0.33088240000000002</c:v>
                </c:pt>
                <c:pt idx="4">
                  <c:v>4.8319300000000003E-2</c:v>
                </c:pt>
                <c:pt idx="5">
                  <c:v>7.1428599999999995E-2</c:v>
                </c:pt>
                <c:pt idx="6">
                  <c:v>9.5588199999999998E-2</c:v>
                </c:pt>
              </c:numCache>
              <c:extLst/>
            </c:numRef>
          </c:val>
          <c:extLst>
            <c:ext xmlns:c16="http://schemas.microsoft.com/office/drawing/2014/chart" uri="{C3380CC4-5D6E-409C-BE32-E72D297353CC}">
              <c16:uniqueId val="{00000001-7313-4D51-947A-D77FD534FA56}"/>
            </c:ext>
          </c:extLst>
        </c:ser>
        <c:dLbls>
          <c:showLegendKey val="0"/>
          <c:showVal val="0"/>
          <c:showCatName val="0"/>
          <c:showSerName val="0"/>
          <c:showPercent val="0"/>
          <c:showBubbleSize val="0"/>
        </c:dLbls>
        <c:gapWidth val="105"/>
        <c:overlap val="-13"/>
        <c:axId val="707739232"/>
        <c:axId val="430423632"/>
        <c:extLst>
          <c:ext xmlns:c15="http://schemas.microsoft.com/office/drawing/2012/chart" uri="{02D57815-91ED-43cb-92C2-25804820EDAC}">
            <c15:filteredBarSeries>
              <c15:ser>
                <c:idx val="2"/>
                <c:order val="2"/>
                <c:tx>
                  <c:strRef>
                    <c:extLst>
                      <c:ext uri="{02D57815-91ED-43cb-92C2-25804820EDAC}">
                        <c15:formulaRef>
                          <c15:sqref>'Financial Supports to Families'!$A$4</c15:sqref>
                        </c15:formulaRef>
                      </c:ext>
                    </c:extLst>
                    <c:strCache>
                      <c:ptCount val="1"/>
                      <c:pt idx="0">
                        <c:v>CBC Less than 33% CCFA</c:v>
                      </c:pt>
                    </c:strCache>
                  </c:strRef>
                </c:tx>
                <c:spPr>
                  <a:solidFill>
                    <a:schemeClr val="accent3"/>
                  </a:solidFill>
                  <a:ln>
                    <a:noFill/>
                  </a:ln>
                  <a:effectLst/>
                </c:spPr>
                <c:invertIfNegative val="0"/>
                <c:cat>
                  <c:strRef>
                    <c:extLst>
                      <c:ex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c:ext uri="{02D57815-91ED-43cb-92C2-25804820EDAC}">
                        <c15:formulaRef>
                          <c15:sqref>'Financial Supports to Families'!$C$4:$I$4</c15:sqref>
                        </c15:formulaRef>
                      </c:ext>
                    </c:extLst>
                    <c:numCache>
                      <c:formatCode>0%</c:formatCode>
                      <c:ptCount val="7"/>
                      <c:pt idx="0">
                        <c:v>0.72582619999999998</c:v>
                      </c:pt>
                      <c:pt idx="1">
                        <c:v>0.63892289999999996</c:v>
                      </c:pt>
                      <c:pt idx="2">
                        <c:v>0.38188490000000003</c:v>
                      </c:pt>
                      <c:pt idx="3">
                        <c:v>0.22031819999999999</c:v>
                      </c:pt>
                      <c:pt idx="4">
                        <c:v>8.9351299999999995E-2</c:v>
                      </c:pt>
                      <c:pt idx="5">
                        <c:v>4.65116E-2</c:v>
                      </c:pt>
                      <c:pt idx="6">
                        <c:v>2.4479799999999999E-2</c:v>
                      </c:pt>
                    </c:numCache>
                  </c:numRef>
                </c:val>
                <c:extLst>
                  <c:ext xmlns:c16="http://schemas.microsoft.com/office/drawing/2014/chart" uri="{C3380CC4-5D6E-409C-BE32-E72D297353CC}">
                    <c16:uniqueId val="{00000002-7313-4D51-947A-D77FD534FA5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'Financial Supports to Families'!$A$5</c15:sqref>
                        </c15:formulaRef>
                      </c:ext>
                    </c:extLst>
                    <c:strCache>
                      <c:ptCount val="1"/>
                      <c:pt idx="0">
                        <c:v>CBC 33% to 66% CCFA</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Families'!$C$5:$I$5</c15:sqref>
                        </c15:formulaRef>
                      </c:ext>
                    </c:extLst>
                    <c:numCache>
                      <c:formatCode>0%</c:formatCode>
                      <c:ptCount val="7"/>
                      <c:pt idx="0">
                        <c:v>0.63636360000000003</c:v>
                      </c:pt>
                      <c:pt idx="1">
                        <c:v>0.55718480000000004</c:v>
                      </c:pt>
                      <c:pt idx="2">
                        <c:v>0.30498530000000001</c:v>
                      </c:pt>
                      <c:pt idx="3">
                        <c:v>0.19648090000000001</c:v>
                      </c:pt>
                      <c:pt idx="4">
                        <c:v>0.1348974</c:v>
                      </c:pt>
                      <c:pt idx="5">
                        <c:v>3.8123200000000003E-2</c:v>
                      </c:pt>
                      <c:pt idx="6">
                        <c:v>2.9325500000000001E-2</c:v>
                      </c:pt>
                    </c:numCache>
                  </c:numRef>
                </c:val>
                <c:extLst xmlns:c15="http://schemas.microsoft.com/office/drawing/2012/chart">
                  <c:ext xmlns:c16="http://schemas.microsoft.com/office/drawing/2014/chart" uri="{C3380CC4-5D6E-409C-BE32-E72D297353CC}">
                    <c16:uniqueId val="{00000003-7313-4D51-947A-D77FD534FA5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'Financial Supports to Families'!$A$6</c15:sqref>
                        </c15:formulaRef>
                      </c:ext>
                    </c:extLst>
                    <c:strCache>
                      <c:ptCount val="1"/>
                      <c:pt idx="0">
                        <c:v>CBC More than 66% CCFA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Families'!$C$6:$I$6</c15:sqref>
                        </c15:formulaRef>
                      </c:ext>
                    </c:extLst>
                    <c:numCache>
                      <c:formatCode>0%</c:formatCode>
                      <c:ptCount val="7"/>
                      <c:pt idx="0">
                        <c:v>0.47206700000000001</c:v>
                      </c:pt>
                      <c:pt idx="1">
                        <c:v>0.35195530000000003</c:v>
                      </c:pt>
                      <c:pt idx="2">
                        <c:v>0.25139660000000003</c:v>
                      </c:pt>
                      <c:pt idx="3">
                        <c:v>0.1536313</c:v>
                      </c:pt>
                      <c:pt idx="4">
                        <c:v>0.13687150000000001</c:v>
                      </c:pt>
                      <c:pt idx="5">
                        <c:v>2.5139700000000001E-2</c:v>
                      </c:pt>
                      <c:pt idx="6">
                        <c:v>9.7765400000000002E-2</c:v>
                      </c:pt>
                    </c:numCache>
                  </c:numRef>
                </c:val>
                <c:extLst xmlns:c15="http://schemas.microsoft.com/office/drawing/2012/chart">
                  <c:ext xmlns:c16="http://schemas.microsoft.com/office/drawing/2014/chart" uri="{C3380CC4-5D6E-409C-BE32-E72D297353CC}">
                    <c16:uniqueId val="{00000004-7313-4D51-947A-D77FD534FA5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'Financial Supports to Families'!$A$7</c15:sqref>
                        </c15:formulaRef>
                      </c:ext>
                    </c:extLst>
                    <c:strCache>
                      <c:ptCount val="1"/>
                      <c:pt idx="0">
                        <c:v>CBC Highest SVI</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Families'!$C$7:$I$7</c15:sqref>
                        </c15:formulaRef>
                      </c:ext>
                    </c:extLst>
                    <c:numCache>
                      <c:formatCode>0%</c:formatCode>
                      <c:ptCount val="7"/>
                      <c:pt idx="0">
                        <c:v>0.5675422</c:v>
                      </c:pt>
                      <c:pt idx="1">
                        <c:v>0.47936210000000001</c:v>
                      </c:pt>
                      <c:pt idx="2">
                        <c:v>0.30956850000000002</c:v>
                      </c:pt>
                      <c:pt idx="3">
                        <c:v>0.1913696</c:v>
                      </c:pt>
                      <c:pt idx="4">
                        <c:v>0.1332083</c:v>
                      </c:pt>
                      <c:pt idx="5">
                        <c:v>6.7542199999999997E-2</c:v>
                      </c:pt>
                      <c:pt idx="6">
                        <c:v>7.12946E-2</c:v>
                      </c:pt>
                    </c:numCache>
                  </c:numRef>
                </c:val>
                <c:extLst xmlns:c15="http://schemas.microsoft.com/office/drawing/2012/chart">
                  <c:ext xmlns:c16="http://schemas.microsoft.com/office/drawing/2014/chart" uri="{C3380CC4-5D6E-409C-BE32-E72D297353CC}">
                    <c16:uniqueId val="{00000005-7313-4D51-947A-D77FD534FA5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'Financial Supports to Families'!$A$8</c15:sqref>
                        </c15:formulaRef>
                      </c:ext>
                    </c:extLst>
                    <c:strCache>
                      <c:ptCount val="1"/>
                      <c:pt idx="0">
                        <c:v>CBC Not Highest SVI</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Families'!$C$8:$I$8</c15:sqref>
                        </c15:formulaRef>
                      </c:ext>
                    </c:extLst>
                    <c:numCache>
                      <c:formatCode>0%</c:formatCode>
                      <c:ptCount val="7"/>
                      <c:pt idx="0">
                        <c:v>0.73823110000000003</c:v>
                      </c:pt>
                      <c:pt idx="1">
                        <c:v>0.6048502</c:v>
                      </c:pt>
                      <c:pt idx="2">
                        <c:v>0.39015689999999997</c:v>
                      </c:pt>
                      <c:pt idx="3">
                        <c:v>0.29457919999999999</c:v>
                      </c:pt>
                      <c:pt idx="4">
                        <c:v>5.1355199999999997E-2</c:v>
                      </c:pt>
                      <c:pt idx="5">
                        <c:v>3.9942900000000003E-2</c:v>
                      </c:pt>
                      <c:pt idx="6">
                        <c:v>5.7061300000000002E-2</c:v>
                      </c:pt>
                    </c:numCache>
                  </c:numRef>
                </c:val>
                <c:extLst xmlns:c15="http://schemas.microsoft.com/office/drawing/2012/chart">
                  <c:ext xmlns:c16="http://schemas.microsoft.com/office/drawing/2014/chart" uri="{C3380CC4-5D6E-409C-BE32-E72D297353CC}">
                    <c16:uniqueId val="{00000006-7313-4D51-947A-D77FD534FA5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'Financial Supports to Families'!$A$9</c15:sqref>
                        </c15:formulaRef>
                      </c:ext>
                    </c:extLst>
                    <c:strCache>
                      <c:ptCount val="1"/>
                      <c:pt idx="0">
                        <c:v>Family Child Care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Families'!$C$9:$I$9</c15:sqref>
                        </c15:formulaRef>
                      </c:ext>
                    </c:extLst>
                    <c:numCache>
                      <c:formatCode>0%</c:formatCode>
                      <c:ptCount val="7"/>
                      <c:pt idx="0">
                        <c:v>8.3030000000000007E-2</c:v>
                      </c:pt>
                      <c:pt idx="1">
                        <c:v>0.2641037</c:v>
                      </c:pt>
                      <c:pt idx="2">
                        <c:v>4.1401300000000002E-2</c:v>
                      </c:pt>
                      <c:pt idx="3">
                        <c:v>0.14422199999999999</c:v>
                      </c:pt>
                      <c:pt idx="4">
                        <c:v>3.5486799999999999E-2</c:v>
                      </c:pt>
                      <c:pt idx="5">
                        <c:v>2.9799800000000001E-2</c:v>
                      </c:pt>
                      <c:pt idx="6">
                        <c:v>0.37056410000000001</c:v>
                      </c:pt>
                    </c:numCache>
                  </c:numRef>
                </c:val>
                <c:extLst xmlns:c15="http://schemas.microsoft.com/office/drawing/2012/chart">
                  <c:ext xmlns:c16="http://schemas.microsoft.com/office/drawing/2014/chart" uri="{C3380CC4-5D6E-409C-BE32-E72D297353CC}">
                    <c16:uniqueId val="{00000007-7313-4D51-947A-D77FD534FA5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'Financial Supports to Families'!$A$10</c15:sqref>
                        </c15:formulaRef>
                      </c:ext>
                    </c:extLst>
                    <c:strCache>
                      <c:ptCount val="1"/>
                      <c:pt idx="0">
                        <c:v>Family Child Care:  No CCFA</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Families'!$C$10:$I$10</c15:sqref>
                        </c15:formulaRef>
                      </c:ext>
                    </c:extLst>
                    <c:numCache>
                      <c:formatCode>0%</c:formatCode>
                      <c:ptCount val="7"/>
                      <c:pt idx="0">
                        <c:v>7.8492000000000006E-2</c:v>
                      </c:pt>
                      <c:pt idx="1">
                        <c:v>0.31644</c:v>
                      </c:pt>
                      <c:pt idx="2">
                        <c:v>3.5228700000000002E-2</c:v>
                      </c:pt>
                      <c:pt idx="3">
                        <c:v>0.197157</c:v>
                      </c:pt>
                      <c:pt idx="4">
                        <c:v>2.8430199999999999E-2</c:v>
                      </c:pt>
                      <c:pt idx="5">
                        <c:v>2.5957999999999998E-2</c:v>
                      </c:pt>
                      <c:pt idx="6">
                        <c:v>0.49011120000000002</c:v>
                      </c:pt>
                    </c:numCache>
                  </c:numRef>
                </c:val>
                <c:extLst xmlns:c15="http://schemas.microsoft.com/office/drawing/2012/chart">
                  <c:ext xmlns:c16="http://schemas.microsoft.com/office/drawing/2014/chart" uri="{C3380CC4-5D6E-409C-BE32-E72D297353CC}">
                    <c16:uniqueId val="{00000008-7313-4D51-947A-D77FD534FA5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'Financial Supports to Families'!$A$11</c15:sqref>
                        </c15:formulaRef>
                      </c:ext>
                    </c:extLst>
                    <c:strCache>
                      <c:ptCount val="1"/>
                      <c:pt idx="0">
                        <c:v>FCC Less than 33% CCFA</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Families'!$C$11:$I$11</c15:sqref>
                        </c15:formulaRef>
                      </c:ext>
                    </c:extLst>
                    <c:numCache>
                      <c:formatCode>0%</c:formatCode>
                      <c:ptCount val="7"/>
                      <c:pt idx="0">
                        <c:v>0.125</c:v>
                      </c:pt>
                      <c:pt idx="1">
                        <c:v>0.43518519999999999</c:v>
                      </c:pt>
                      <c:pt idx="2">
                        <c:v>8.7963E-2</c:v>
                      </c:pt>
                      <c:pt idx="3">
                        <c:v>0.25</c:v>
                      </c:pt>
                      <c:pt idx="4">
                        <c:v>4.6296299999999999E-2</c:v>
                      </c:pt>
                      <c:pt idx="5">
                        <c:v>1.85185E-2</c:v>
                      </c:pt>
                      <c:pt idx="6">
                        <c:v>0.18055560000000001</c:v>
                      </c:pt>
                    </c:numCache>
                  </c:numRef>
                </c:val>
                <c:extLst xmlns:c15="http://schemas.microsoft.com/office/drawing/2012/chart">
                  <c:ext xmlns:c16="http://schemas.microsoft.com/office/drawing/2014/chart" uri="{C3380CC4-5D6E-409C-BE32-E72D297353CC}">
                    <c16:uniqueId val="{00000009-7313-4D51-947A-D77FD534FA5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'Financial Supports to Families'!$A$12</c15:sqref>
                        </c15:formulaRef>
                      </c:ext>
                    </c:extLst>
                    <c:strCache>
                      <c:ptCount val="1"/>
                      <c:pt idx="0">
                        <c:v>FCC 33% to 66% CCFA</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Families'!$C$12:$I$12</c15:sqref>
                        </c15:formulaRef>
                      </c:ext>
                    </c:extLst>
                    <c:numCache>
                      <c:formatCode>0%</c:formatCode>
                      <c:ptCount val="7"/>
                      <c:pt idx="0">
                        <c:v>9.4218399999999994E-2</c:v>
                      </c:pt>
                      <c:pt idx="1">
                        <c:v>0.31477519999999998</c:v>
                      </c:pt>
                      <c:pt idx="2">
                        <c:v>4.7109199999999997E-2</c:v>
                      </c:pt>
                      <c:pt idx="3">
                        <c:v>0.15631690000000001</c:v>
                      </c:pt>
                      <c:pt idx="4">
                        <c:v>5.1391899999999997E-2</c:v>
                      </c:pt>
                      <c:pt idx="5">
                        <c:v>3.21199E-2</c:v>
                      </c:pt>
                      <c:pt idx="6">
                        <c:v>0.23126340000000001</c:v>
                      </c:pt>
                    </c:numCache>
                  </c:numRef>
                </c:val>
                <c:extLst xmlns:c15="http://schemas.microsoft.com/office/drawing/2012/chart">
                  <c:ext xmlns:c16="http://schemas.microsoft.com/office/drawing/2014/chart" uri="{C3380CC4-5D6E-409C-BE32-E72D297353CC}">
                    <c16:uniqueId val="{0000000A-7313-4D51-947A-D77FD534FA5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'Financial Supports to Families'!$A$13</c15:sqref>
                        </c15:formulaRef>
                      </c:ext>
                    </c:extLst>
                    <c:strCache>
                      <c:ptCount val="1"/>
                      <c:pt idx="0">
                        <c:v>FCC More than 66% CCFA</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Families'!$C$13:$I$13</c15:sqref>
                        </c15:formulaRef>
                      </c:ext>
                    </c:extLst>
                    <c:numCache>
                      <c:formatCode>0%</c:formatCode>
                      <c:ptCount val="7"/>
                      <c:pt idx="0">
                        <c:v>7.9713599999999996E-2</c:v>
                      </c:pt>
                      <c:pt idx="1">
                        <c:v>0.19474939999999999</c:v>
                      </c:pt>
                      <c:pt idx="2">
                        <c:v>4.0095499999999999E-2</c:v>
                      </c:pt>
                      <c:pt idx="3">
                        <c:v>8.9737499999999998E-2</c:v>
                      </c:pt>
                      <c:pt idx="4">
                        <c:v>3.6276799999999998E-2</c:v>
                      </c:pt>
                      <c:pt idx="5">
                        <c:v>3.3412900000000002E-2</c:v>
                      </c:pt>
                      <c:pt idx="6">
                        <c:v>0.32887830000000001</c:v>
                      </c:pt>
                    </c:numCache>
                  </c:numRef>
                </c:val>
                <c:extLst xmlns:c15="http://schemas.microsoft.com/office/drawing/2012/chart">
                  <c:ext xmlns:c16="http://schemas.microsoft.com/office/drawing/2014/chart" uri="{C3380CC4-5D6E-409C-BE32-E72D297353CC}">
                    <c16:uniqueId val="{0000000B-7313-4D51-947A-D77FD534FA56}"/>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'Financial Supports to Families'!$A$14</c15:sqref>
                        </c15:formulaRef>
                      </c:ext>
                    </c:extLst>
                    <c:strCache>
                      <c:ptCount val="1"/>
                      <c:pt idx="0">
                        <c:v>FFC Highest SVI</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Families'!$C$14:$I$14</c15:sqref>
                        </c15:formulaRef>
                      </c:ext>
                    </c:extLst>
                    <c:numCache>
                      <c:formatCode>0%</c:formatCode>
                      <c:ptCount val="7"/>
                      <c:pt idx="0">
                        <c:v>7.7161499999999994E-2</c:v>
                      </c:pt>
                      <c:pt idx="1">
                        <c:v>0.235203</c:v>
                      </c:pt>
                      <c:pt idx="2">
                        <c:v>4.0285099999999997E-2</c:v>
                      </c:pt>
                      <c:pt idx="3">
                        <c:v>0.1208553</c:v>
                      </c:pt>
                      <c:pt idx="4">
                        <c:v>3.2228100000000003E-2</c:v>
                      </c:pt>
                      <c:pt idx="5">
                        <c:v>2.85095E-2</c:v>
                      </c:pt>
                      <c:pt idx="6">
                        <c:v>0.36225600000000002</c:v>
                      </c:pt>
                    </c:numCache>
                  </c:numRef>
                </c:val>
                <c:extLst xmlns:c15="http://schemas.microsoft.com/office/drawing/2012/chart">
                  <c:ext xmlns:c16="http://schemas.microsoft.com/office/drawing/2014/chart" uri="{C3380CC4-5D6E-409C-BE32-E72D297353CC}">
                    <c16:uniqueId val="{0000000C-7313-4D51-947A-D77FD534FA56}"/>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'Financial Supports to Families'!$A$15</c15:sqref>
                        </c15:formulaRef>
                      </c:ext>
                    </c:extLst>
                    <c:strCache>
                      <c:ptCount val="1"/>
                      <c:pt idx="0">
                        <c:v>FCC Not Highest SVI</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Families'!$C$15:$I$15</c15:sqref>
                        </c15:formulaRef>
                      </c:ext>
                    </c:extLst>
                    <c:numCache>
                      <c:formatCode>0%</c:formatCode>
                      <c:ptCount val="7"/>
                      <c:pt idx="0">
                        <c:v>9.9230100000000002E-2</c:v>
                      </c:pt>
                      <c:pt idx="1">
                        <c:v>0.34388370000000001</c:v>
                      </c:pt>
                      <c:pt idx="2">
                        <c:v>4.4482500000000001E-2</c:v>
                      </c:pt>
                      <c:pt idx="3">
                        <c:v>0.20872540000000001</c:v>
                      </c:pt>
                      <c:pt idx="4">
                        <c:v>4.4482500000000001E-2</c:v>
                      </c:pt>
                      <c:pt idx="5">
                        <c:v>3.3361799999999997E-2</c:v>
                      </c:pt>
                      <c:pt idx="6">
                        <c:v>0.39349869999999998</c:v>
                      </c:pt>
                    </c:numCache>
                  </c:numRef>
                </c:val>
                <c:extLst xmlns:c15="http://schemas.microsoft.com/office/drawing/2012/chart">
                  <c:ext xmlns:c16="http://schemas.microsoft.com/office/drawing/2014/chart" uri="{C3380CC4-5D6E-409C-BE32-E72D297353CC}">
                    <c16:uniqueId val="{0000000D-7313-4D51-947A-D77FD534FA56}"/>
                  </c:ext>
                </c:extLst>
              </c15:ser>
            </c15:filteredBarSeries>
          </c:ext>
        </c:extLst>
      </c:barChart>
      <c:catAx>
        <c:axId val="707739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0423632"/>
        <c:crosses val="autoZero"/>
        <c:auto val="1"/>
        <c:lblAlgn val="ctr"/>
        <c:lblOffset val="100"/>
        <c:noMultiLvlLbl val="0"/>
      </c:catAx>
      <c:valAx>
        <c:axId val="4304236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73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Financial Supports FCC Programs Provide to Families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7"/>
          <c:order val="7"/>
          <c:tx>
            <c:strRef>
              <c:f>'Financial Supports to Families'!$A$9</c:f>
              <c:strCache>
                <c:ptCount val="1"/>
                <c:pt idx="0">
                  <c:v>Family Child Care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Supports to Families'!$C$1:$I$1</c:f>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extLst/>
            </c:strRef>
          </c:cat>
          <c:val>
            <c:numRef>
              <c:f>'Financial Supports to Families'!$C$9:$I$9</c:f>
              <c:numCache>
                <c:formatCode>0%</c:formatCode>
                <c:ptCount val="7"/>
                <c:pt idx="0">
                  <c:v>8.3030000000000007E-2</c:v>
                </c:pt>
                <c:pt idx="1">
                  <c:v>0.2641037</c:v>
                </c:pt>
                <c:pt idx="2">
                  <c:v>4.1401300000000002E-2</c:v>
                </c:pt>
                <c:pt idx="3">
                  <c:v>0.14422199999999999</c:v>
                </c:pt>
                <c:pt idx="4">
                  <c:v>3.5486799999999999E-2</c:v>
                </c:pt>
                <c:pt idx="5">
                  <c:v>2.9799800000000001E-2</c:v>
                </c:pt>
                <c:pt idx="6">
                  <c:v>0.37056410000000001</c:v>
                </c:pt>
              </c:numCache>
              <c:extLst/>
            </c:numRef>
          </c:val>
          <c:extLst>
            <c:ext xmlns:c16="http://schemas.microsoft.com/office/drawing/2014/chart" uri="{C3380CC4-5D6E-409C-BE32-E72D297353CC}">
              <c16:uniqueId val="{00000000-E008-4235-95B3-B7B98A6E6C95}"/>
            </c:ext>
          </c:extLst>
        </c:ser>
        <c:ser>
          <c:idx val="8"/>
          <c:order val="8"/>
          <c:tx>
            <c:strRef>
              <c:f>'Financial Supports to Families'!$A$10</c:f>
              <c:strCache>
                <c:ptCount val="1"/>
                <c:pt idx="0">
                  <c:v>Family Child Care:  No CCFA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Supports to Families'!$C$1:$I$1</c:f>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extLst/>
            </c:strRef>
          </c:cat>
          <c:val>
            <c:numRef>
              <c:f>'Financial Supports to Families'!$C$10:$I$10</c:f>
              <c:numCache>
                <c:formatCode>0%</c:formatCode>
                <c:ptCount val="7"/>
                <c:pt idx="0">
                  <c:v>7.8492000000000006E-2</c:v>
                </c:pt>
                <c:pt idx="1">
                  <c:v>0.31644</c:v>
                </c:pt>
                <c:pt idx="2">
                  <c:v>3.5228700000000002E-2</c:v>
                </c:pt>
                <c:pt idx="3">
                  <c:v>0.197157</c:v>
                </c:pt>
                <c:pt idx="4">
                  <c:v>2.8430199999999999E-2</c:v>
                </c:pt>
                <c:pt idx="5">
                  <c:v>2.5957999999999998E-2</c:v>
                </c:pt>
                <c:pt idx="6">
                  <c:v>0.49011120000000002</c:v>
                </c:pt>
              </c:numCache>
              <c:extLst/>
            </c:numRef>
          </c:val>
          <c:extLst>
            <c:ext xmlns:c16="http://schemas.microsoft.com/office/drawing/2014/chart" uri="{C3380CC4-5D6E-409C-BE32-E72D297353CC}">
              <c16:uniqueId val="{00000001-E008-4235-95B3-B7B98A6E6C95}"/>
            </c:ext>
          </c:extLst>
        </c:ser>
        <c:dLbls>
          <c:showLegendKey val="0"/>
          <c:showVal val="0"/>
          <c:showCatName val="0"/>
          <c:showSerName val="0"/>
          <c:showPercent val="0"/>
          <c:showBubbleSize val="0"/>
        </c:dLbls>
        <c:gapWidth val="101"/>
        <c:overlap val="-13"/>
        <c:axId val="707739232"/>
        <c:axId val="430423632"/>
        <c:extLst>
          <c:ext xmlns:c15="http://schemas.microsoft.com/office/drawing/2012/chart" uri="{02D57815-91ED-43cb-92C2-25804820EDAC}">
            <c15:filteredBarSeries>
              <c15:ser>
                <c:idx val="0"/>
                <c:order val="0"/>
                <c:tx>
                  <c:strRef>
                    <c:extLst>
                      <c:ext uri="{02D57815-91ED-43cb-92C2-25804820EDAC}">
                        <c15:formulaRef>
                          <c15:sqref>'Financial Supports to Families'!$A$2</c15:sqref>
                        </c15:formulaRef>
                      </c:ext>
                    </c:extLst>
                    <c:strCache>
                      <c:ptCount val="1"/>
                      <c:pt idx="0">
                        <c:v>Center-Based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c:ext uri="{02D57815-91ED-43cb-92C2-25804820EDAC}">
                        <c15:formulaRef>
                          <c15:sqref>'Financial Supports to Families'!$C$2:$I$2</c15:sqref>
                        </c15:formulaRef>
                      </c:ext>
                    </c:extLst>
                    <c:numCache>
                      <c:formatCode>0%</c:formatCode>
                      <c:ptCount val="7"/>
                      <c:pt idx="0">
                        <c:v>0.66450569999999998</c:v>
                      </c:pt>
                      <c:pt idx="1">
                        <c:v>0.55064829999999998</c:v>
                      </c:pt>
                      <c:pt idx="2">
                        <c:v>0.35534850000000001</c:v>
                      </c:pt>
                      <c:pt idx="3">
                        <c:v>0.25</c:v>
                      </c:pt>
                      <c:pt idx="4">
                        <c:v>8.6709900000000006E-2</c:v>
                      </c:pt>
                      <c:pt idx="5">
                        <c:v>5.1863899999999998E-2</c:v>
                      </c:pt>
                      <c:pt idx="6">
                        <c:v>6.3209100000000004E-2</c:v>
                      </c:pt>
                    </c:numCache>
                  </c:numRef>
                </c:val>
                <c:extLst>
                  <c:ext xmlns:c16="http://schemas.microsoft.com/office/drawing/2014/chart" uri="{C3380CC4-5D6E-409C-BE32-E72D297353CC}">
                    <c16:uniqueId val="{00000002-E008-4235-95B3-B7B98A6E6C9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'Financial Supports to Families'!$A$3</c15:sqref>
                        </c15:formulaRef>
                      </c:ext>
                    </c:extLst>
                    <c:strCache>
                      <c:ptCount val="1"/>
                      <c:pt idx="0">
                        <c:v>Center-Based Care: No CCFA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Families'!$C$3:$I$3</c15:sqref>
                        </c15:formulaRef>
                      </c:ext>
                    </c:extLst>
                    <c:numCache>
                      <c:formatCode>0%</c:formatCode>
                      <c:ptCount val="7"/>
                      <c:pt idx="0">
                        <c:v>0.69432769999999999</c:v>
                      </c:pt>
                      <c:pt idx="1">
                        <c:v>0.54726889999999995</c:v>
                      </c:pt>
                      <c:pt idx="2">
                        <c:v>0.38970589999999999</c:v>
                      </c:pt>
                      <c:pt idx="3">
                        <c:v>0.33088240000000002</c:v>
                      </c:pt>
                      <c:pt idx="4">
                        <c:v>4.8319300000000003E-2</c:v>
                      </c:pt>
                      <c:pt idx="5">
                        <c:v>7.1428599999999995E-2</c:v>
                      </c:pt>
                      <c:pt idx="6">
                        <c:v>9.5588199999999998E-2</c:v>
                      </c:pt>
                    </c:numCache>
                  </c:numRef>
                </c:val>
                <c:extLst xmlns:c15="http://schemas.microsoft.com/office/drawing/2012/chart">
                  <c:ext xmlns:c16="http://schemas.microsoft.com/office/drawing/2014/chart" uri="{C3380CC4-5D6E-409C-BE32-E72D297353CC}">
                    <c16:uniqueId val="{00000003-E008-4235-95B3-B7B98A6E6C9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'Financial Supports to Families'!$A$4</c15:sqref>
                        </c15:formulaRef>
                      </c:ext>
                    </c:extLst>
                    <c:strCache>
                      <c:ptCount val="1"/>
                      <c:pt idx="0">
                        <c:v>CBC Less than 33% CCFA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Families'!$C$4:$I$4</c15:sqref>
                        </c15:formulaRef>
                      </c:ext>
                    </c:extLst>
                    <c:numCache>
                      <c:formatCode>0%</c:formatCode>
                      <c:ptCount val="7"/>
                      <c:pt idx="0">
                        <c:v>0.72582619999999998</c:v>
                      </c:pt>
                      <c:pt idx="1">
                        <c:v>0.63892289999999996</c:v>
                      </c:pt>
                      <c:pt idx="2">
                        <c:v>0.38188490000000003</c:v>
                      </c:pt>
                      <c:pt idx="3">
                        <c:v>0.22031819999999999</c:v>
                      </c:pt>
                      <c:pt idx="4">
                        <c:v>8.9351299999999995E-2</c:v>
                      </c:pt>
                      <c:pt idx="5">
                        <c:v>4.65116E-2</c:v>
                      </c:pt>
                      <c:pt idx="6">
                        <c:v>2.4479799999999999E-2</c:v>
                      </c:pt>
                    </c:numCache>
                  </c:numRef>
                </c:val>
                <c:extLst xmlns:c15="http://schemas.microsoft.com/office/drawing/2012/chart">
                  <c:ext xmlns:c16="http://schemas.microsoft.com/office/drawing/2014/chart" uri="{C3380CC4-5D6E-409C-BE32-E72D297353CC}">
                    <c16:uniqueId val="{00000004-E008-4235-95B3-B7B98A6E6C9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'Financial Supports to Families'!$A$5</c15:sqref>
                        </c15:formulaRef>
                      </c:ext>
                    </c:extLst>
                    <c:strCache>
                      <c:ptCount val="1"/>
                      <c:pt idx="0">
                        <c:v>CBC 33% to 66% CCFA</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Families'!$C$5:$I$5</c15:sqref>
                        </c15:formulaRef>
                      </c:ext>
                    </c:extLst>
                    <c:numCache>
                      <c:formatCode>0%</c:formatCode>
                      <c:ptCount val="7"/>
                      <c:pt idx="0">
                        <c:v>0.63636360000000003</c:v>
                      </c:pt>
                      <c:pt idx="1">
                        <c:v>0.55718480000000004</c:v>
                      </c:pt>
                      <c:pt idx="2">
                        <c:v>0.30498530000000001</c:v>
                      </c:pt>
                      <c:pt idx="3">
                        <c:v>0.19648090000000001</c:v>
                      </c:pt>
                      <c:pt idx="4">
                        <c:v>0.1348974</c:v>
                      </c:pt>
                      <c:pt idx="5">
                        <c:v>3.8123200000000003E-2</c:v>
                      </c:pt>
                      <c:pt idx="6">
                        <c:v>2.9325500000000001E-2</c:v>
                      </c:pt>
                    </c:numCache>
                  </c:numRef>
                </c:val>
                <c:extLst xmlns:c15="http://schemas.microsoft.com/office/drawing/2012/chart">
                  <c:ext xmlns:c16="http://schemas.microsoft.com/office/drawing/2014/chart" uri="{C3380CC4-5D6E-409C-BE32-E72D297353CC}">
                    <c16:uniqueId val="{00000005-E008-4235-95B3-B7B98A6E6C9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'Financial Supports to Families'!$A$6</c15:sqref>
                        </c15:formulaRef>
                      </c:ext>
                    </c:extLst>
                    <c:strCache>
                      <c:ptCount val="1"/>
                      <c:pt idx="0">
                        <c:v>CBC More than 66% CCFA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Families'!$C$6:$I$6</c15:sqref>
                        </c15:formulaRef>
                      </c:ext>
                    </c:extLst>
                    <c:numCache>
                      <c:formatCode>0%</c:formatCode>
                      <c:ptCount val="7"/>
                      <c:pt idx="0">
                        <c:v>0.47206700000000001</c:v>
                      </c:pt>
                      <c:pt idx="1">
                        <c:v>0.35195530000000003</c:v>
                      </c:pt>
                      <c:pt idx="2">
                        <c:v>0.25139660000000003</c:v>
                      </c:pt>
                      <c:pt idx="3">
                        <c:v>0.1536313</c:v>
                      </c:pt>
                      <c:pt idx="4">
                        <c:v>0.13687150000000001</c:v>
                      </c:pt>
                      <c:pt idx="5">
                        <c:v>2.5139700000000001E-2</c:v>
                      </c:pt>
                      <c:pt idx="6">
                        <c:v>9.7765400000000002E-2</c:v>
                      </c:pt>
                    </c:numCache>
                  </c:numRef>
                </c:val>
                <c:extLst xmlns:c15="http://schemas.microsoft.com/office/drawing/2012/chart">
                  <c:ext xmlns:c16="http://schemas.microsoft.com/office/drawing/2014/chart" uri="{C3380CC4-5D6E-409C-BE32-E72D297353CC}">
                    <c16:uniqueId val="{00000006-E008-4235-95B3-B7B98A6E6C9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'Financial Supports to Families'!$A$7</c15:sqref>
                        </c15:formulaRef>
                      </c:ext>
                    </c:extLst>
                    <c:strCache>
                      <c:ptCount val="1"/>
                      <c:pt idx="0">
                        <c:v>CBC Highest SVI</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Families'!$C$7:$I$7</c15:sqref>
                        </c15:formulaRef>
                      </c:ext>
                    </c:extLst>
                    <c:numCache>
                      <c:formatCode>0%</c:formatCode>
                      <c:ptCount val="7"/>
                      <c:pt idx="0">
                        <c:v>0.5675422</c:v>
                      </c:pt>
                      <c:pt idx="1">
                        <c:v>0.47936210000000001</c:v>
                      </c:pt>
                      <c:pt idx="2">
                        <c:v>0.30956850000000002</c:v>
                      </c:pt>
                      <c:pt idx="3">
                        <c:v>0.1913696</c:v>
                      </c:pt>
                      <c:pt idx="4">
                        <c:v>0.1332083</c:v>
                      </c:pt>
                      <c:pt idx="5">
                        <c:v>6.7542199999999997E-2</c:v>
                      </c:pt>
                      <c:pt idx="6">
                        <c:v>7.12946E-2</c:v>
                      </c:pt>
                    </c:numCache>
                  </c:numRef>
                </c:val>
                <c:extLst xmlns:c15="http://schemas.microsoft.com/office/drawing/2012/chart">
                  <c:ext xmlns:c16="http://schemas.microsoft.com/office/drawing/2014/chart" uri="{C3380CC4-5D6E-409C-BE32-E72D297353CC}">
                    <c16:uniqueId val="{00000007-E008-4235-95B3-B7B98A6E6C9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'Financial Supports to Families'!$A$8</c15:sqref>
                        </c15:formulaRef>
                      </c:ext>
                    </c:extLst>
                    <c:strCache>
                      <c:ptCount val="1"/>
                      <c:pt idx="0">
                        <c:v>CBC Not Highest SVI</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Families'!$C$8:$I$8</c15:sqref>
                        </c15:formulaRef>
                      </c:ext>
                    </c:extLst>
                    <c:numCache>
                      <c:formatCode>0%</c:formatCode>
                      <c:ptCount val="7"/>
                      <c:pt idx="0">
                        <c:v>0.73823110000000003</c:v>
                      </c:pt>
                      <c:pt idx="1">
                        <c:v>0.6048502</c:v>
                      </c:pt>
                      <c:pt idx="2">
                        <c:v>0.39015689999999997</c:v>
                      </c:pt>
                      <c:pt idx="3">
                        <c:v>0.29457919999999999</c:v>
                      </c:pt>
                      <c:pt idx="4">
                        <c:v>5.1355199999999997E-2</c:v>
                      </c:pt>
                      <c:pt idx="5">
                        <c:v>3.9942900000000003E-2</c:v>
                      </c:pt>
                      <c:pt idx="6">
                        <c:v>5.7061300000000002E-2</c:v>
                      </c:pt>
                    </c:numCache>
                  </c:numRef>
                </c:val>
                <c:extLst xmlns:c15="http://schemas.microsoft.com/office/drawing/2012/chart">
                  <c:ext xmlns:c16="http://schemas.microsoft.com/office/drawing/2014/chart" uri="{C3380CC4-5D6E-409C-BE32-E72D297353CC}">
                    <c16:uniqueId val="{00000008-E008-4235-95B3-B7B98A6E6C9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'Financial Supports to Families'!$A$11</c15:sqref>
                        </c15:formulaRef>
                      </c:ext>
                    </c:extLst>
                    <c:strCache>
                      <c:ptCount val="1"/>
                      <c:pt idx="0">
                        <c:v>FCC Less than 33% CCFA</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Families'!$C$11:$I$11</c15:sqref>
                        </c15:formulaRef>
                      </c:ext>
                    </c:extLst>
                    <c:numCache>
                      <c:formatCode>0%</c:formatCode>
                      <c:ptCount val="7"/>
                      <c:pt idx="0">
                        <c:v>0.125</c:v>
                      </c:pt>
                      <c:pt idx="1">
                        <c:v>0.43518519999999999</c:v>
                      </c:pt>
                      <c:pt idx="2">
                        <c:v>8.7963E-2</c:v>
                      </c:pt>
                      <c:pt idx="3">
                        <c:v>0.25</c:v>
                      </c:pt>
                      <c:pt idx="4">
                        <c:v>4.6296299999999999E-2</c:v>
                      </c:pt>
                      <c:pt idx="5">
                        <c:v>1.85185E-2</c:v>
                      </c:pt>
                      <c:pt idx="6">
                        <c:v>0.18055560000000001</c:v>
                      </c:pt>
                    </c:numCache>
                  </c:numRef>
                </c:val>
                <c:extLst xmlns:c15="http://schemas.microsoft.com/office/drawing/2012/chart">
                  <c:ext xmlns:c16="http://schemas.microsoft.com/office/drawing/2014/chart" uri="{C3380CC4-5D6E-409C-BE32-E72D297353CC}">
                    <c16:uniqueId val="{00000009-E008-4235-95B3-B7B98A6E6C9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'Financial Supports to Families'!$A$12</c15:sqref>
                        </c15:formulaRef>
                      </c:ext>
                    </c:extLst>
                    <c:strCache>
                      <c:ptCount val="1"/>
                      <c:pt idx="0">
                        <c:v>FCC 33% to 66% CCFA</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Families'!$C$12:$I$12</c15:sqref>
                        </c15:formulaRef>
                      </c:ext>
                    </c:extLst>
                    <c:numCache>
                      <c:formatCode>0%</c:formatCode>
                      <c:ptCount val="7"/>
                      <c:pt idx="0">
                        <c:v>9.4218399999999994E-2</c:v>
                      </c:pt>
                      <c:pt idx="1">
                        <c:v>0.31477519999999998</c:v>
                      </c:pt>
                      <c:pt idx="2">
                        <c:v>4.7109199999999997E-2</c:v>
                      </c:pt>
                      <c:pt idx="3">
                        <c:v>0.15631690000000001</c:v>
                      </c:pt>
                      <c:pt idx="4">
                        <c:v>5.1391899999999997E-2</c:v>
                      </c:pt>
                      <c:pt idx="5">
                        <c:v>3.21199E-2</c:v>
                      </c:pt>
                      <c:pt idx="6">
                        <c:v>0.23126340000000001</c:v>
                      </c:pt>
                    </c:numCache>
                  </c:numRef>
                </c:val>
                <c:extLst xmlns:c15="http://schemas.microsoft.com/office/drawing/2012/chart">
                  <c:ext xmlns:c16="http://schemas.microsoft.com/office/drawing/2014/chart" uri="{C3380CC4-5D6E-409C-BE32-E72D297353CC}">
                    <c16:uniqueId val="{0000000A-E008-4235-95B3-B7B98A6E6C9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'Financial Supports to Families'!$A$13</c15:sqref>
                        </c15:formulaRef>
                      </c:ext>
                    </c:extLst>
                    <c:strCache>
                      <c:ptCount val="1"/>
                      <c:pt idx="0">
                        <c:v>FCC More than 66% CCFA</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Families'!$C$13:$I$13</c15:sqref>
                        </c15:formulaRef>
                      </c:ext>
                    </c:extLst>
                    <c:numCache>
                      <c:formatCode>0%</c:formatCode>
                      <c:ptCount val="7"/>
                      <c:pt idx="0">
                        <c:v>7.9713599999999996E-2</c:v>
                      </c:pt>
                      <c:pt idx="1">
                        <c:v>0.19474939999999999</c:v>
                      </c:pt>
                      <c:pt idx="2">
                        <c:v>4.0095499999999999E-2</c:v>
                      </c:pt>
                      <c:pt idx="3">
                        <c:v>8.9737499999999998E-2</c:v>
                      </c:pt>
                      <c:pt idx="4">
                        <c:v>3.6276799999999998E-2</c:v>
                      </c:pt>
                      <c:pt idx="5">
                        <c:v>3.3412900000000002E-2</c:v>
                      </c:pt>
                      <c:pt idx="6">
                        <c:v>0.32887830000000001</c:v>
                      </c:pt>
                    </c:numCache>
                  </c:numRef>
                </c:val>
                <c:extLst xmlns:c15="http://schemas.microsoft.com/office/drawing/2012/chart">
                  <c:ext xmlns:c16="http://schemas.microsoft.com/office/drawing/2014/chart" uri="{C3380CC4-5D6E-409C-BE32-E72D297353CC}">
                    <c16:uniqueId val="{0000000B-E008-4235-95B3-B7B98A6E6C9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'Financial Supports to Families'!$A$14</c15:sqref>
                        </c15:formulaRef>
                      </c:ext>
                    </c:extLst>
                    <c:strCache>
                      <c:ptCount val="1"/>
                      <c:pt idx="0">
                        <c:v>FFC Highest SVI</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Families'!$C$14:$I$14</c15:sqref>
                        </c15:formulaRef>
                      </c:ext>
                    </c:extLst>
                    <c:numCache>
                      <c:formatCode>0%</c:formatCode>
                      <c:ptCount val="7"/>
                      <c:pt idx="0">
                        <c:v>7.7161499999999994E-2</c:v>
                      </c:pt>
                      <c:pt idx="1">
                        <c:v>0.235203</c:v>
                      </c:pt>
                      <c:pt idx="2">
                        <c:v>4.0285099999999997E-2</c:v>
                      </c:pt>
                      <c:pt idx="3">
                        <c:v>0.1208553</c:v>
                      </c:pt>
                      <c:pt idx="4">
                        <c:v>3.2228100000000003E-2</c:v>
                      </c:pt>
                      <c:pt idx="5">
                        <c:v>2.85095E-2</c:v>
                      </c:pt>
                      <c:pt idx="6">
                        <c:v>0.36225600000000002</c:v>
                      </c:pt>
                    </c:numCache>
                  </c:numRef>
                </c:val>
                <c:extLst xmlns:c15="http://schemas.microsoft.com/office/drawing/2012/chart">
                  <c:ext xmlns:c16="http://schemas.microsoft.com/office/drawing/2014/chart" uri="{C3380CC4-5D6E-409C-BE32-E72D297353CC}">
                    <c16:uniqueId val="{0000000C-E008-4235-95B3-B7B98A6E6C9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'Financial Supports to Families'!$A$15</c15:sqref>
                        </c15:formulaRef>
                      </c:ext>
                    </c:extLst>
                    <c:strCache>
                      <c:ptCount val="1"/>
                      <c:pt idx="0">
                        <c:v>FCC Not Highest SVI</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'Financial Supports to Families'!$C$1:$I$1</c15:sqref>
                        </c15:formulaRef>
                      </c:ext>
                    </c:extLst>
                    <c:strCache>
                      <c:ptCount val="7"/>
                      <c:pt idx="0">
                        <c:v>Reduced child care tuition for your educators and staff</c:v>
                      </c:pt>
                      <c:pt idx="1">
                        <c:v>Reduced child care tuition for siblings</c:v>
                      </c:pt>
                      <c:pt idx="2">
                        <c:v>Scholarships or grants to families</c:v>
                      </c:pt>
                      <c:pt idx="3">
                        <c:v>Temporary tuition breaks based on family circumstances</c:v>
                      </c:pt>
                      <c:pt idx="4">
                        <c:v>Sliding scale tuition</c:v>
                      </c:pt>
                      <c:pt idx="5">
                        <c:v>Other</c:v>
                      </c:pt>
                      <c:pt idx="6">
                        <c:v>We do not provide financial supports to families </c:v>
                      </c:pt>
                    </c:strCache>
                  </c:strRef>
                </c:cat>
                <c:val>
                  <c:numRef>
                    <c:extLst xmlns:c15="http://schemas.microsoft.com/office/drawing/2012/chart">
                      <c:ext xmlns:c15="http://schemas.microsoft.com/office/drawing/2012/chart" uri="{02D57815-91ED-43cb-92C2-25804820EDAC}">
                        <c15:formulaRef>
                          <c15:sqref>'Financial Supports to Families'!$C$15:$I$15</c15:sqref>
                        </c15:formulaRef>
                      </c:ext>
                    </c:extLst>
                    <c:numCache>
                      <c:formatCode>0%</c:formatCode>
                      <c:ptCount val="7"/>
                      <c:pt idx="0">
                        <c:v>9.9230100000000002E-2</c:v>
                      </c:pt>
                      <c:pt idx="1">
                        <c:v>0.34388370000000001</c:v>
                      </c:pt>
                      <c:pt idx="2">
                        <c:v>4.4482500000000001E-2</c:v>
                      </c:pt>
                      <c:pt idx="3">
                        <c:v>0.20872540000000001</c:v>
                      </c:pt>
                      <c:pt idx="4">
                        <c:v>4.4482500000000001E-2</c:v>
                      </c:pt>
                      <c:pt idx="5">
                        <c:v>3.3361799999999997E-2</c:v>
                      </c:pt>
                      <c:pt idx="6">
                        <c:v>0.39349869999999998</c:v>
                      </c:pt>
                    </c:numCache>
                  </c:numRef>
                </c:val>
                <c:extLst xmlns:c15="http://schemas.microsoft.com/office/drawing/2012/chart">
                  <c:ext xmlns:c16="http://schemas.microsoft.com/office/drawing/2014/chart" uri="{C3380CC4-5D6E-409C-BE32-E72D297353CC}">
                    <c16:uniqueId val="{0000000D-E008-4235-95B3-B7B98A6E6C95}"/>
                  </c:ext>
                </c:extLst>
              </c15:ser>
            </c15:filteredBarSeries>
          </c:ext>
        </c:extLst>
      </c:barChart>
      <c:catAx>
        <c:axId val="707739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0423632"/>
        <c:crosses val="autoZero"/>
        <c:auto val="1"/>
        <c:lblAlgn val="ctr"/>
        <c:lblOffset val="100"/>
        <c:noMultiLvlLbl val="0"/>
      </c:catAx>
      <c:valAx>
        <c:axId val="430423632"/>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73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Child Care Financial Assistance Caseload Over Time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'[Caseload Data for KPIs.xlsx]Funding Source Pivot'!$B$59</c:f>
              <c:strCache>
                <c:ptCount val="1"/>
                <c:pt idx="0">
                  <c:v> DCF </c:v>
                </c:pt>
              </c:strCache>
            </c:strRef>
          </c:tx>
          <c:spPr>
            <a:ln w="508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2F-4134-846C-09DD3D4A307F}"/>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2F-4134-846C-09DD3D4A30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KPIs.xlsx]Funding Source Pivot'!$A$60:$A$108</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KPIs.xlsx]Funding Source Pivot'!$B$60:$B$108</c:f>
              <c:numCache>
                <c:formatCode>_(* #,##0_);_(* \(#,##0\);_(* "-"??_);_(@_)</c:formatCode>
                <c:ptCount val="49"/>
                <c:pt idx="0">
                  <c:v>12382</c:v>
                </c:pt>
                <c:pt idx="1">
                  <c:v>12561</c:v>
                </c:pt>
                <c:pt idx="2">
                  <c:v>12512</c:v>
                </c:pt>
                <c:pt idx="3">
                  <c:v>12139</c:v>
                </c:pt>
                <c:pt idx="4">
                  <c:v>12050</c:v>
                </c:pt>
                <c:pt idx="5">
                  <c:v>12083</c:v>
                </c:pt>
                <c:pt idx="6">
                  <c:v>11540</c:v>
                </c:pt>
                <c:pt idx="7">
                  <c:v>10587</c:v>
                </c:pt>
                <c:pt idx="8">
                  <c:v>10707</c:v>
                </c:pt>
                <c:pt idx="9">
                  <c:v>10264</c:v>
                </c:pt>
                <c:pt idx="10">
                  <c:v>10059</c:v>
                </c:pt>
                <c:pt idx="11">
                  <c:v>9930</c:v>
                </c:pt>
                <c:pt idx="12">
                  <c:v>9920</c:v>
                </c:pt>
                <c:pt idx="13">
                  <c:v>9812</c:v>
                </c:pt>
                <c:pt idx="14">
                  <c:v>9927</c:v>
                </c:pt>
                <c:pt idx="15">
                  <c:v>10037</c:v>
                </c:pt>
                <c:pt idx="16">
                  <c:v>10139</c:v>
                </c:pt>
                <c:pt idx="17">
                  <c:v>10950</c:v>
                </c:pt>
                <c:pt idx="18">
                  <c:v>11268</c:v>
                </c:pt>
                <c:pt idx="19">
                  <c:v>11389</c:v>
                </c:pt>
                <c:pt idx="20">
                  <c:v>11080</c:v>
                </c:pt>
                <c:pt idx="21">
                  <c:v>10472</c:v>
                </c:pt>
                <c:pt idx="22">
                  <c:v>10518</c:v>
                </c:pt>
                <c:pt idx="23">
                  <c:v>10465</c:v>
                </c:pt>
                <c:pt idx="24">
                  <c:v>10470</c:v>
                </c:pt>
                <c:pt idx="25">
                  <c:v>10623</c:v>
                </c:pt>
                <c:pt idx="26">
                  <c:v>10727</c:v>
                </c:pt>
                <c:pt idx="27">
                  <c:v>10830</c:v>
                </c:pt>
                <c:pt idx="28">
                  <c:v>10904</c:v>
                </c:pt>
                <c:pt idx="29">
                  <c:v>11528</c:v>
                </c:pt>
                <c:pt idx="30">
                  <c:v>11713</c:v>
                </c:pt>
                <c:pt idx="31">
                  <c:v>11911</c:v>
                </c:pt>
                <c:pt idx="32">
                  <c:v>11469</c:v>
                </c:pt>
                <c:pt idx="33">
                  <c:v>11004</c:v>
                </c:pt>
                <c:pt idx="34">
                  <c:v>11088</c:v>
                </c:pt>
                <c:pt idx="35">
                  <c:v>11057</c:v>
                </c:pt>
                <c:pt idx="36">
                  <c:v>11257</c:v>
                </c:pt>
                <c:pt idx="37">
                  <c:v>11343</c:v>
                </c:pt>
                <c:pt idx="38">
                  <c:v>11444</c:v>
                </c:pt>
                <c:pt idx="39">
                  <c:v>11513</c:v>
                </c:pt>
                <c:pt idx="40">
                  <c:v>11564</c:v>
                </c:pt>
                <c:pt idx="41">
                  <c:v>12218</c:v>
                </c:pt>
                <c:pt idx="42">
                  <c:v>12291</c:v>
                </c:pt>
                <c:pt idx="43">
                  <c:v>12421</c:v>
                </c:pt>
                <c:pt idx="44">
                  <c:v>11593</c:v>
                </c:pt>
                <c:pt idx="45">
                  <c:v>11012</c:v>
                </c:pt>
                <c:pt idx="46">
                  <c:v>11153</c:v>
                </c:pt>
                <c:pt idx="47">
                  <c:v>11293</c:v>
                </c:pt>
                <c:pt idx="48">
                  <c:v>11423</c:v>
                </c:pt>
              </c:numCache>
            </c:numRef>
          </c:val>
          <c:smooth val="0"/>
          <c:extLst>
            <c:ext xmlns:c16="http://schemas.microsoft.com/office/drawing/2014/chart" uri="{C3380CC4-5D6E-409C-BE32-E72D297353CC}">
              <c16:uniqueId val="{00000002-EE2F-4134-846C-09DD3D4A307F}"/>
            </c:ext>
          </c:extLst>
        </c:ser>
        <c:ser>
          <c:idx val="1"/>
          <c:order val="1"/>
          <c:tx>
            <c:strRef>
              <c:f>'[Caseload Data for KPIs.xlsx]Funding Source Pivot'!$C$59</c:f>
              <c:strCache>
                <c:ptCount val="1"/>
                <c:pt idx="0">
                  <c:v> DTA </c:v>
                </c:pt>
              </c:strCache>
            </c:strRef>
          </c:tx>
          <c:spPr>
            <a:ln w="50800" cap="rnd">
              <a:solidFill>
                <a:schemeClr val="accent2"/>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2F-4134-846C-09DD3D4A307F}"/>
                </c:ext>
              </c:extLst>
            </c:dLbl>
            <c:dLbl>
              <c:idx val="4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2F-4134-846C-09DD3D4A30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KPIs.xlsx]Funding Source Pivot'!$A$60:$A$108</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KPIs.xlsx]Funding Source Pivot'!$C$60:$C$108</c:f>
              <c:numCache>
                <c:formatCode>_(* #,##0_);_(* \(#,##0\);_(* "-"??_);_(@_)</c:formatCode>
                <c:ptCount val="49"/>
                <c:pt idx="0">
                  <c:v>12230</c:v>
                </c:pt>
                <c:pt idx="1">
                  <c:v>12208</c:v>
                </c:pt>
                <c:pt idx="2">
                  <c:v>12133</c:v>
                </c:pt>
                <c:pt idx="3">
                  <c:v>11797</c:v>
                </c:pt>
                <c:pt idx="4">
                  <c:v>11601</c:v>
                </c:pt>
                <c:pt idx="5">
                  <c:v>11579</c:v>
                </c:pt>
                <c:pt idx="6">
                  <c:v>10431</c:v>
                </c:pt>
                <c:pt idx="7">
                  <c:v>9511</c:v>
                </c:pt>
                <c:pt idx="8">
                  <c:v>9297</c:v>
                </c:pt>
                <c:pt idx="9">
                  <c:v>8735</c:v>
                </c:pt>
                <c:pt idx="10">
                  <c:v>8298</c:v>
                </c:pt>
                <c:pt idx="11">
                  <c:v>7789</c:v>
                </c:pt>
                <c:pt idx="12">
                  <c:v>7334</c:v>
                </c:pt>
                <c:pt idx="13">
                  <c:v>6987</c:v>
                </c:pt>
                <c:pt idx="14">
                  <c:v>7028</c:v>
                </c:pt>
                <c:pt idx="15">
                  <c:v>7085</c:v>
                </c:pt>
                <c:pt idx="16">
                  <c:v>7060</c:v>
                </c:pt>
                <c:pt idx="17">
                  <c:v>7411</c:v>
                </c:pt>
                <c:pt idx="18">
                  <c:v>7473</c:v>
                </c:pt>
                <c:pt idx="19">
                  <c:v>7580</c:v>
                </c:pt>
                <c:pt idx="20">
                  <c:v>7569</c:v>
                </c:pt>
                <c:pt idx="21">
                  <c:v>7350</c:v>
                </c:pt>
                <c:pt idx="22">
                  <c:v>7448</c:v>
                </c:pt>
                <c:pt idx="23">
                  <c:v>7511</c:v>
                </c:pt>
                <c:pt idx="24">
                  <c:v>7513</c:v>
                </c:pt>
                <c:pt idx="25">
                  <c:v>7646</c:v>
                </c:pt>
                <c:pt idx="26">
                  <c:v>7861</c:v>
                </c:pt>
                <c:pt idx="27">
                  <c:v>8064</c:v>
                </c:pt>
                <c:pt idx="28">
                  <c:v>8276</c:v>
                </c:pt>
                <c:pt idx="29">
                  <c:v>8758</c:v>
                </c:pt>
                <c:pt idx="30">
                  <c:v>8907</c:v>
                </c:pt>
                <c:pt idx="31">
                  <c:v>9080</c:v>
                </c:pt>
                <c:pt idx="32">
                  <c:v>9201</c:v>
                </c:pt>
                <c:pt idx="33">
                  <c:v>9069</c:v>
                </c:pt>
                <c:pt idx="34">
                  <c:v>9295</c:v>
                </c:pt>
                <c:pt idx="35">
                  <c:v>9313</c:v>
                </c:pt>
                <c:pt idx="36">
                  <c:v>9489</c:v>
                </c:pt>
                <c:pt idx="37">
                  <c:v>9612</c:v>
                </c:pt>
                <c:pt idx="38">
                  <c:v>9734</c:v>
                </c:pt>
                <c:pt idx="39">
                  <c:v>9865</c:v>
                </c:pt>
                <c:pt idx="40">
                  <c:v>9976</c:v>
                </c:pt>
                <c:pt idx="41">
                  <c:v>10572</c:v>
                </c:pt>
                <c:pt idx="42">
                  <c:v>10539</c:v>
                </c:pt>
                <c:pt idx="43">
                  <c:v>10644</c:v>
                </c:pt>
                <c:pt idx="44">
                  <c:v>10418</c:v>
                </c:pt>
                <c:pt idx="45">
                  <c:v>10305</c:v>
                </c:pt>
                <c:pt idx="46">
                  <c:v>10558</c:v>
                </c:pt>
                <c:pt idx="47">
                  <c:v>10659</c:v>
                </c:pt>
                <c:pt idx="48">
                  <c:v>10745</c:v>
                </c:pt>
              </c:numCache>
            </c:numRef>
          </c:val>
          <c:smooth val="0"/>
          <c:extLst>
            <c:ext xmlns:c16="http://schemas.microsoft.com/office/drawing/2014/chart" uri="{C3380CC4-5D6E-409C-BE32-E72D297353CC}">
              <c16:uniqueId val="{00000005-EE2F-4134-846C-09DD3D4A307F}"/>
            </c:ext>
          </c:extLst>
        </c:ser>
        <c:ser>
          <c:idx val="2"/>
          <c:order val="2"/>
          <c:tx>
            <c:strRef>
              <c:f>'[Caseload Data for KPIs.xlsx]Funding Source Pivot'!$D$59</c:f>
              <c:strCache>
                <c:ptCount val="1"/>
                <c:pt idx="0">
                  <c:v> Income Eligible </c:v>
                </c:pt>
              </c:strCache>
            </c:strRef>
          </c:tx>
          <c:spPr>
            <a:ln w="50800"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2F-4134-846C-09DD3D4A307F}"/>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2F-4134-846C-09DD3D4A30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KPIs.xlsx]Funding Source Pivot'!$A$60:$A$108</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KPIs.xlsx]Funding Source Pivot'!$D$60:$D$108</c:f>
              <c:numCache>
                <c:formatCode>_(* #,##0_);_(* \(#,##0\);_(* "-"??_);_(@_)</c:formatCode>
                <c:ptCount val="49"/>
                <c:pt idx="0">
                  <c:v>31791</c:v>
                </c:pt>
                <c:pt idx="1">
                  <c:v>32099</c:v>
                </c:pt>
                <c:pt idx="2">
                  <c:v>31822</c:v>
                </c:pt>
                <c:pt idx="3">
                  <c:v>31496</c:v>
                </c:pt>
                <c:pt idx="4">
                  <c:v>31114</c:v>
                </c:pt>
                <c:pt idx="5">
                  <c:v>31560</c:v>
                </c:pt>
                <c:pt idx="6">
                  <c:v>28416</c:v>
                </c:pt>
                <c:pt idx="7">
                  <c:v>26782</c:v>
                </c:pt>
                <c:pt idx="8">
                  <c:v>27113</c:v>
                </c:pt>
                <c:pt idx="9">
                  <c:v>25994</c:v>
                </c:pt>
                <c:pt idx="10">
                  <c:v>25853</c:v>
                </c:pt>
                <c:pt idx="11">
                  <c:v>25980</c:v>
                </c:pt>
                <c:pt idx="12">
                  <c:v>26202</c:v>
                </c:pt>
                <c:pt idx="13">
                  <c:v>26648</c:v>
                </c:pt>
                <c:pt idx="14">
                  <c:v>27401</c:v>
                </c:pt>
                <c:pt idx="15">
                  <c:v>27908</c:v>
                </c:pt>
                <c:pt idx="16">
                  <c:v>28001</c:v>
                </c:pt>
                <c:pt idx="17">
                  <c:v>29799</c:v>
                </c:pt>
                <c:pt idx="18">
                  <c:v>30014</c:v>
                </c:pt>
                <c:pt idx="19">
                  <c:v>30653</c:v>
                </c:pt>
                <c:pt idx="20">
                  <c:v>30564</c:v>
                </c:pt>
                <c:pt idx="21">
                  <c:v>29272</c:v>
                </c:pt>
                <c:pt idx="22">
                  <c:v>29918</c:v>
                </c:pt>
                <c:pt idx="23">
                  <c:v>30225</c:v>
                </c:pt>
                <c:pt idx="24">
                  <c:v>30168</c:v>
                </c:pt>
                <c:pt idx="25">
                  <c:v>30788</c:v>
                </c:pt>
                <c:pt idx="26">
                  <c:v>30886</c:v>
                </c:pt>
                <c:pt idx="27">
                  <c:v>31494</c:v>
                </c:pt>
                <c:pt idx="28">
                  <c:v>31465</c:v>
                </c:pt>
                <c:pt idx="29">
                  <c:v>33101</c:v>
                </c:pt>
                <c:pt idx="30">
                  <c:v>32998</c:v>
                </c:pt>
                <c:pt idx="31">
                  <c:v>33292</c:v>
                </c:pt>
                <c:pt idx="32">
                  <c:v>32445</c:v>
                </c:pt>
                <c:pt idx="33">
                  <c:v>30975</c:v>
                </c:pt>
                <c:pt idx="34">
                  <c:v>31514</c:v>
                </c:pt>
                <c:pt idx="35">
                  <c:v>31689</c:v>
                </c:pt>
                <c:pt idx="36">
                  <c:v>32137</c:v>
                </c:pt>
                <c:pt idx="37">
                  <c:v>32991</c:v>
                </c:pt>
                <c:pt idx="38">
                  <c:v>33248</c:v>
                </c:pt>
                <c:pt idx="39">
                  <c:v>34139</c:v>
                </c:pt>
                <c:pt idx="40">
                  <c:v>34380</c:v>
                </c:pt>
                <c:pt idx="41">
                  <c:v>36223</c:v>
                </c:pt>
                <c:pt idx="42">
                  <c:v>35769</c:v>
                </c:pt>
                <c:pt idx="43">
                  <c:v>36537</c:v>
                </c:pt>
                <c:pt idx="44">
                  <c:v>35677</c:v>
                </c:pt>
                <c:pt idx="45">
                  <c:v>34883</c:v>
                </c:pt>
                <c:pt idx="46">
                  <c:v>35615</c:v>
                </c:pt>
                <c:pt idx="47">
                  <c:v>36290</c:v>
                </c:pt>
                <c:pt idx="48">
                  <c:v>36789</c:v>
                </c:pt>
              </c:numCache>
            </c:numRef>
          </c:val>
          <c:smooth val="0"/>
          <c:extLst>
            <c:ext xmlns:c16="http://schemas.microsoft.com/office/drawing/2014/chart" uri="{C3380CC4-5D6E-409C-BE32-E72D297353CC}">
              <c16:uniqueId val="{00000008-EE2F-4134-846C-09DD3D4A307F}"/>
            </c:ext>
          </c:extLst>
        </c:ser>
        <c:ser>
          <c:idx val="3"/>
          <c:order val="3"/>
          <c:tx>
            <c:strRef>
              <c:f>'[Caseload Data for KPIs.xlsx]Funding Source Pivot'!$E$59</c:f>
              <c:strCache>
                <c:ptCount val="1"/>
                <c:pt idx="0">
                  <c:v> Total </c:v>
                </c:pt>
              </c:strCache>
            </c:strRef>
          </c:tx>
          <c:spPr>
            <a:ln w="50800"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2F-4134-846C-09DD3D4A307F}"/>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2F-4134-846C-09DD3D4A30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KPIs.xlsx]Funding Source Pivot'!$A$60:$A$108</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KPIs.xlsx]Funding Source Pivot'!$E$60:$E$108</c:f>
              <c:numCache>
                <c:formatCode>_(* #,##0_);_(* \(#,##0\);_(* "-"??_);_(@_)</c:formatCode>
                <c:ptCount val="49"/>
                <c:pt idx="0">
                  <c:v>56403</c:v>
                </c:pt>
                <c:pt idx="1">
                  <c:v>56868</c:v>
                </c:pt>
                <c:pt idx="2">
                  <c:v>56467</c:v>
                </c:pt>
                <c:pt idx="3">
                  <c:v>55432</c:v>
                </c:pt>
                <c:pt idx="4">
                  <c:v>54765</c:v>
                </c:pt>
                <c:pt idx="5">
                  <c:v>55222</c:v>
                </c:pt>
                <c:pt idx="6">
                  <c:v>50387</c:v>
                </c:pt>
                <c:pt idx="7">
                  <c:v>46880</c:v>
                </c:pt>
                <c:pt idx="8">
                  <c:v>47117</c:v>
                </c:pt>
                <c:pt idx="9">
                  <c:v>44993</c:v>
                </c:pt>
                <c:pt idx="10">
                  <c:v>44210</c:v>
                </c:pt>
                <c:pt idx="11">
                  <c:v>43699</c:v>
                </c:pt>
                <c:pt idx="12">
                  <c:v>43456</c:v>
                </c:pt>
                <c:pt idx="13">
                  <c:v>43447</c:v>
                </c:pt>
                <c:pt idx="14">
                  <c:v>44356</c:v>
                </c:pt>
                <c:pt idx="15">
                  <c:v>45030</c:v>
                </c:pt>
                <c:pt idx="16">
                  <c:v>45200</c:v>
                </c:pt>
                <c:pt idx="17">
                  <c:v>48160</c:v>
                </c:pt>
                <c:pt idx="18">
                  <c:v>48755</c:v>
                </c:pt>
                <c:pt idx="19">
                  <c:v>49622</c:v>
                </c:pt>
                <c:pt idx="20">
                  <c:v>49213</c:v>
                </c:pt>
                <c:pt idx="21">
                  <c:v>47094</c:v>
                </c:pt>
                <c:pt idx="22">
                  <c:v>47884</c:v>
                </c:pt>
                <c:pt idx="23">
                  <c:v>48201</c:v>
                </c:pt>
                <c:pt idx="24">
                  <c:v>48151</c:v>
                </c:pt>
                <c:pt idx="25">
                  <c:v>49057</c:v>
                </c:pt>
                <c:pt idx="26">
                  <c:v>49474</c:v>
                </c:pt>
                <c:pt idx="27">
                  <c:v>50388</c:v>
                </c:pt>
                <c:pt idx="28">
                  <c:v>50645</c:v>
                </c:pt>
                <c:pt idx="29">
                  <c:v>53387</c:v>
                </c:pt>
                <c:pt idx="30">
                  <c:v>53618</c:v>
                </c:pt>
                <c:pt idx="31">
                  <c:v>54283</c:v>
                </c:pt>
                <c:pt idx="32">
                  <c:v>53115</c:v>
                </c:pt>
                <c:pt idx="33">
                  <c:v>51048</c:v>
                </c:pt>
                <c:pt idx="34">
                  <c:v>51897</c:v>
                </c:pt>
                <c:pt idx="35">
                  <c:v>52059</c:v>
                </c:pt>
                <c:pt idx="36">
                  <c:v>52883</c:v>
                </c:pt>
                <c:pt idx="37">
                  <c:v>53946</c:v>
                </c:pt>
                <c:pt idx="38">
                  <c:v>54426</c:v>
                </c:pt>
                <c:pt idx="39">
                  <c:v>55517</c:v>
                </c:pt>
                <c:pt idx="40">
                  <c:v>55920</c:v>
                </c:pt>
                <c:pt idx="41">
                  <c:v>59013</c:v>
                </c:pt>
                <c:pt idx="42">
                  <c:v>58599</c:v>
                </c:pt>
                <c:pt idx="43">
                  <c:v>59602</c:v>
                </c:pt>
                <c:pt idx="44">
                  <c:v>57688</c:v>
                </c:pt>
                <c:pt idx="45">
                  <c:v>56200</c:v>
                </c:pt>
                <c:pt idx="46">
                  <c:v>57326</c:v>
                </c:pt>
                <c:pt idx="47">
                  <c:v>58242</c:v>
                </c:pt>
                <c:pt idx="48">
                  <c:v>58957</c:v>
                </c:pt>
              </c:numCache>
            </c:numRef>
          </c:val>
          <c:smooth val="0"/>
          <c:extLst>
            <c:ext xmlns:c16="http://schemas.microsoft.com/office/drawing/2014/chart" uri="{C3380CC4-5D6E-409C-BE32-E72D297353CC}">
              <c16:uniqueId val="{0000000B-EE2F-4134-846C-09DD3D4A307F}"/>
            </c:ext>
          </c:extLst>
        </c:ser>
        <c:dLbls>
          <c:showLegendKey val="0"/>
          <c:showVal val="0"/>
          <c:showCatName val="0"/>
          <c:showSerName val="0"/>
          <c:showPercent val="0"/>
          <c:showBubbleSize val="0"/>
        </c:dLbls>
        <c:smooth val="0"/>
        <c:axId val="621460815"/>
        <c:axId val="1549558687"/>
      </c:lineChart>
      <c:dateAx>
        <c:axId val="6214608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558687"/>
        <c:crosses val="autoZero"/>
        <c:auto val="1"/>
        <c:lblOffset val="100"/>
        <c:baseTimeUnit val="months"/>
        <c:majorUnit val="3"/>
        <c:majorTimeUnit val="months"/>
      </c:dateAx>
      <c:valAx>
        <c:axId val="1549558687"/>
        <c:scaling>
          <c:orientation val="minMax"/>
        </c:scaling>
        <c:delete val="0"/>
        <c:axPos val="l"/>
        <c:majorGridlines>
          <c:spPr>
            <a:ln w="9525" cap="flat" cmpd="sng" algn="ctr">
              <a:solidFill>
                <a:schemeClr val="bg1">
                  <a:lumMod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146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Child Care Financial Assistance Caseload Over Time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'[Caseload Data for KPIs.xlsx]Age Pivot '!$B$60</c:f>
              <c:strCache>
                <c:ptCount val="1"/>
                <c:pt idx="0">
                  <c:v>Infant</c:v>
                </c:pt>
              </c:strCache>
            </c:strRef>
          </c:tx>
          <c:spPr>
            <a:ln w="508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D-4852-89AA-926119CA0D54}"/>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1D-4852-89AA-926119CA0D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KPIs.xlsx]Age Pivot '!$A$61:$A$109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KPIs.xlsx]Age Pivot '!$B$61:$B$109</c:f>
              <c:numCache>
                <c:formatCode>General</c:formatCode>
                <c:ptCount val="49"/>
                <c:pt idx="0">
                  <c:v>3027</c:v>
                </c:pt>
                <c:pt idx="1">
                  <c:v>3044</c:v>
                </c:pt>
                <c:pt idx="2">
                  <c:v>2877</c:v>
                </c:pt>
                <c:pt idx="3">
                  <c:v>2476</c:v>
                </c:pt>
                <c:pt idx="4">
                  <c:v>2097</c:v>
                </c:pt>
                <c:pt idx="5">
                  <c:v>1802</c:v>
                </c:pt>
                <c:pt idx="6">
                  <c:v>1657</c:v>
                </c:pt>
                <c:pt idx="7">
                  <c:v>1627</c:v>
                </c:pt>
                <c:pt idx="8">
                  <c:v>1664</c:v>
                </c:pt>
                <c:pt idx="9">
                  <c:v>1690</c:v>
                </c:pt>
                <c:pt idx="10">
                  <c:v>1667</c:v>
                </c:pt>
                <c:pt idx="11">
                  <c:v>1547</c:v>
                </c:pt>
                <c:pt idx="12">
                  <c:v>1591</c:v>
                </c:pt>
                <c:pt idx="13">
                  <c:v>1671</c:v>
                </c:pt>
                <c:pt idx="14">
                  <c:v>1814</c:v>
                </c:pt>
                <c:pt idx="15">
                  <c:v>1897</c:v>
                </c:pt>
                <c:pt idx="16">
                  <c:v>1967</c:v>
                </c:pt>
                <c:pt idx="17">
                  <c:v>2117</c:v>
                </c:pt>
                <c:pt idx="18">
                  <c:v>2146</c:v>
                </c:pt>
                <c:pt idx="19">
                  <c:v>2231</c:v>
                </c:pt>
                <c:pt idx="20">
                  <c:v>2571</c:v>
                </c:pt>
                <c:pt idx="21">
                  <c:v>2646</c:v>
                </c:pt>
                <c:pt idx="22">
                  <c:v>2662</c:v>
                </c:pt>
                <c:pt idx="23">
                  <c:v>2511</c:v>
                </c:pt>
                <c:pt idx="24">
                  <c:v>2464</c:v>
                </c:pt>
                <c:pt idx="25">
                  <c:v>2515</c:v>
                </c:pt>
                <c:pt idx="26">
                  <c:v>2614</c:v>
                </c:pt>
                <c:pt idx="27">
                  <c:v>2655</c:v>
                </c:pt>
                <c:pt idx="28">
                  <c:v>2628</c:v>
                </c:pt>
                <c:pt idx="29">
                  <c:v>2594</c:v>
                </c:pt>
                <c:pt idx="30">
                  <c:v>2537</c:v>
                </c:pt>
                <c:pt idx="31">
                  <c:v>2561</c:v>
                </c:pt>
                <c:pt idx="32">
                  <c:v>2774</c:v>
                </c:pt>
                <c:pt idx="33">
                  <c:v>2808</c:v>
                </c:pt>
                <c:pt idx="34">
                  <c:v>2775</c:v>
                </c:pt>
                <c:pt idx="35">
                  <c:v>2635</c:v>
                </c:pt>
                <c:pt idx="36">
                  <c:v>2687</c:v>
                </c:pt>
                <c:pt idx="37">
                  <c:v>2726</c:v>
                </c:pt>
                <c:pt idx="38">
                  <c:v>2852</c:v>
                </c:pt>
                <c:pt idx="39">
                  <c:v>2895</c:v>
                </c:pt>
                <c:pt idx="40">
                  <c:v>2913</c:v>
                </c:pt>
                <c:pt idx="41">
                  <c:v>2896</c:v>
                </c:pt>
                <c:pt idx="42">
                  <c:v>2894</c:v>
                </c:pt>
                <c:pt idx="43">
                  <c:v>2944</c:v>
                </c:pt>
                <c:pt idx="44">
                  <c:v>3172</c:v>
                </c:pt>
                <c:pt idx="45">
                  <c:v>3330</c:v>
                </c:pt>
                <c:pt idx="46">
                  <c:v>3347</c:v>
                </c:pt>
                <c:pt idx="47">
                  <c:v>3303</c:v>
                </c:pt>
                <c:pt idx="48">
                  <c:v>3381</c:v>
                </c:pt>
              </c:numCache>
            </c:numRef>
          </c:val>
          <c:smooth val="0"/>
          <c:extLst>
            <c:ext xmlns:c16="http://schemas.microsoft.com/office/drawing/2014/chart" uri="{C3380CC4-5D6E-409C-BE32-E72D297353CC}">
              <c16:uniqueId val="{00000002-4B96-4C85-9EBD-0DAD803D5880}"/>
            </c:ext>
          </c:extLst>
        </c:ser>
        <c:ser>
          <c:idx val="1"/>
          <c:order val="1"/>
          <c:tx>
            <c:strRef>
              <c:f>'[Caseload Data for KPIs.xlsx]Age Pivot '!$C$60</c:f>
              <c:strCache>
                <c:ptCount val="1"/>
                <c:pt idx="0">
                  <c:v>PreSchool</c:v>
                </c:pt>
              </c:strCache>
            </c:strRef>
          </c:tx>
          <c:spPr>
            <a:ln w="50800"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1D-4852-89AA-926119CA0D54}"/>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1D-4852-89AA-926119CA0D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KPIs.xlsx]Age Pivot '!$A$61:$A$109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KPIs.xlsx]Age Pivot '!$C$61:$C$109</c:f>
              <c:numCache>
                <c:formatCode>General</c:formatCode>
                <c:ptCount val="49"/>
                <c:pt idx="0">
                  <c:v>18094</c:v>
                </c:pt>
                <c:pt idx="1">
                  <c:v>18000</c:v>
                </c:pt>
                <c:pt idx="2">
                  <c:v>17862</c:v>
                </c:pt>
                <c:pt idx="3">
                  <c:v>17518</c:v>
                </c:pt>
                <c:pt idx="4">
                  <c:v>17444</c:v>
                </c:pt>
                <c:pt idx="5">
                  <c:v>17429</c:v>
                </c:pt>
                <c:pt idx="6">
                  <c:v>16350</c:v>
                </c:pt>
                <c:pt idx="7">
                  <c:v>15509</c:v>
                </c:pt>
                <c:pt idx="8">
                  <c:v>15858</c:v>
                </c:pt>
                <c:pt idx="9">
                  <c:v>15517</c:v>
                </c:pt>
                <c:pt idx="10">
                  <c:v>15112</c:v>
                </c:pt>
                <c:pt idx="11">
                  <c:v>14744</c:v>
                </c:pt>
                <c:pt idx="12">
                  <c:v>14635</c:v>
                </c:pt>
                <c:pt idx="13">
                  <c:v>14474</c:v>
                </c:pt>
                <c:pt idx="14">
                  <c:v>14657</c:v>
                </c:pt>
                <c:pt idx="15">
                  <c:v>14807</c:v>
                </c:pt>
                <c:pt idx="16">
                  <c:v>14928</c:v>
                </c:pt>
                <c:pt idx="17">
                  <c:v>15254</c:v>
                </c:pt>
                <c:pt idx="18">
                  <c:v>15332</c:v>
                </c:pt>
                <c:pt idx="19">
                  <c:v>15468</c:v>
                </c:pt>
                <c:pt idx="20">
                  <c:v>16083</c:v>
                </c:pt>
                <c:pt idx="21">
                  <c:v>15914</c:v>
                </c:pt>
                <c:pt idx="22">
                  <c:v>16078</c:v>
                </c:pt>
                <c:pt idx="23">
                  <c:v>15984</c:v>
                </c:pt>
                <c:pt idx="24">
                  <c:v>15993</c:v>
                </c:pt>
                <c:pt idx="25">
                  <c:v>16040</c:v>
                </c:pt>
                <c:pt idx="26">
                  <c:v>16228</c:v>
                </c:pt>
                <c:pt idx="27">
                  <c:v>16320</c:v>
                </c:pt>
                <c:pt idx="28">
                  <c:v>16523</c:v>
                </c:pt>
                <c:pt idx="29">
                  <c:v>16638</c:v>
                </c:pt>
                <c:pt idx="30">
                  <c:v>16674</c:v>
                </c:pt>
                <c:pt idx="31">
                  <c:v>16720</c:v>
                </c:pt>
                <c:pt idx="32">
                  <c:v>17309</c:v>
                </c:pt>
                <c:pt idx="33">
                  <c:v>16969</c:v>
                </c:pt>
                <c:pt idx="34">
                  <c:v>17063</c:v>
                </c:pt>
                <c:pt idx="35">
                  <c:v>16896</c:v>
                </c:pt>
                <c:pt idx="36">
                  <c:v>17173</c:v>
                </c:pt>
                <c:pt idx="37">
                  <c:v>17331</c:v>
                </c:pt>
                <c:pt idx="38">
                  <c:v>17548</c:v>
                </c:pt>
                <c:pt idx="39">
                  <c:v>17636</c:v>
                </c:pt>
                <c:pt idx="40">
                  <c:v>18003</c:v>
                </c:pt>
                <c:pt idx="41">
                  <c:v>18102</c:v>
                </c:pt>
                <c:pt idx="42">
                  <c:v>18069</c:v>
                </c:pt>
                <c:pt idx="43">
                  <c:v>18223</c:v>
                </c:pt>
                <c:pt idx="44">
                  <c:v>18709</c:v>
                </c:pt>
                <c:pt idx="45">
                  <c:v>18392</c:v>
                </c:pt>
                <c:pt idx="46">
                  <c:v>18596</c:v>
                </c:pt>
                <c:pt idx="47">
                  <c:v>18678</c:v>
                </c:pt>
                <c:pt idx="48">
                  <c:v>19019</c:v>
                </c:pt>
              </c:numCache>
            </c:numRef>
          </c:val>
          <c:smooth val="0"/>
          <c:extLst>
            <c:ext xmlns:c16="http://schemas.microsoft.com/office/drawing/2014/chart" uri="{C3380CC4-5D6E-409C-BE32-E72D297353CC}">
              <c16:uniqueId val="{00000005-4B96-4C85-9EBD-0DAD803D5880}"/>
            </c:ext>
          </c:extLst>
        </c:ser>
        <c:ser>
          <c:idx val="2"/>
          <c:order val="2"/>
          <c:tx>
            <c:strRef>
              <c:f>'[Caseload Data for KPIs.xlsx]Age Pivot '!$D$60</c:f>
              <c:strCache>
                <c:ptCount val="1"/>
                <c:pt idx="0">
                  <c:v>SchoolAge</c:v>
                </c:pt>
              </c:strCache>
            </c:strRef>
          </c:tx>
          <c:spPr>
            <a:ln w="50800"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1D-4852-89AA-926119CA0D54}"/>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1D-4852-89AA-926119CA0D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KPIs.xlsx]Age Pivot '!$A$61:$A$109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KPIs.xlsx]Age Pivot '!$D$61:$D$109</c:f>
              <c:numCache>
                <c:formatCode>General</c:formatCode>
                <c:ptCount val="49"/>
                <c:pt idx="0">
                  <c:v>25672</c:v>
                </c:pt>
                <c:pt idx="1">
                  <c:v>26357</c:v>
                </c:pt>
                <c:pt idx="2">
                  <c:v>26379</c:v>
                </c:pt>
                <c:pt idx="3">
                  <c:v>26665</c:v>
                </c:pt>
                <c:pt idx="4">
                  <c:v>26737</c:v>
                </c:pt>
                <c:pt idx="5">
                  <c:v>27830</c:v>
                </c:pt>
                <c:pt idx="6">
                  <c:v>24828</c:v>
                </c:pt>
                <c:pt idx="7">
                  <c:v>22588</c:v>
                </c:pt>
                <c:pt idx="8">
                  <c:v>22384</c:v>
                </c:pt>
                <c:pt idx="9">
                  <c:v>20616</c:v>
                </c:pt>
                <c:pt idx="10">
                  <c:v>20343</c:v>
                </c:pt>
                <c:pt idx="11">
                  <c:v>20422</c:v>
                </c:pt>
                <c:pt idx="12">
                  <c:v>20345</c:v>
                </c:pt>
                <c:pt idx="13">
                  <c:v>20414</c:v>
                </c:pt>
                <c:pt idx="14">
                  <c:v>20839</c:v>
                </c:pt>
                <c:pt idx="15">
                  <c:v>21300</c:v>
                </c:pt>
                <c:pt idx="16">
                  <c:v>21212</c:v>
                </c:pt>
                <c:pt idx="17">
                  <c:v>23634</c:v>
                </c:pt>
                <c:pt idx="18">
                  <c:v>24090</c:v>
                </c:pt>
                <c:pt idx="19">
                  <c:v>24551</c:v>
                </c:pt>
                <c:pt idx="20">
                  <c:v>22850</c:v>
                </c:pt>
                <c:pt idx="21">
                  <c:v>20614</c:v>
                </c:pt>
                <c:pt idx="22">
                  <c:v>21089</c:v>
                </c:pt>
                <c:pt idx="23">
                  <c:v>21603</c:v>
                </c:pt>
                <c:pt idx="24">
                  <c:v>21556</c:v>
                </c:pt>
                <c:pt idx="25">
                  <c:v>22248</c:v>
                </c:pt>
                <c:pt idx="26">
                  <c:v>22263</c:v>
                </c:pt>
                <c:pt idx="27">
                  <c:v>23141</c:v>
                </c:pt>
                <c:pt idx="28">
                  <c:v>23143</c:v>
                </c:pt>
                <c:pt idx="29">
                  <c:v>25857</c:v>
                </c:pt>
                <c:pt idx="30">
                  <c:v>26060</c:v>
                </c:pt>
                <c:pt idx="31">
                  <c:v>26524</c:v>
                </c:pt>
                <c:pt idx="32">
                  <c:v>24191</c:v>
                </c:pt>
                <c:pt idx="33">
                  <c:v>22185</c:v>
                </c:pt>
                <c:pt idx="34">
                  <c:v>22815</c:v>
                </c:pt>
                <c:pt idx="35">
                  <c:v>23311</c:v>
                </c:pt>
                <c:pt idx="36">
                  <c:v>23662</c:v>
                </c:pt>
                <c:pt idx="37">
                  <c:v>24524</c:v>
                </c:pt>
                <c:pt idx="38">
                  <c:v>24522</c:v>
                </c:pt>
                <c:pt idx="39">
                  <c:v>25518</c:v>
                </c:pt>
                <c:pt idx="40">
                  <c:v>25449</c:v>
                </c:pt>
                <c:pt idx="41">
                  <c:v>28484</c:v>
                </c:pt>
                <c:pt idx="42">
                  <c:v>28219</c:v>
                </c:pt>
                <c:pt idx="43">
                  <c:v>28936</c:v>
                </c:pt>
                <c:pt idx="44">
                  <c:v>25921</c:v>
                </c:pt>
                <c:pt idx="45">
                  <c:v>24185</c:v>
                </c:pt>
                <c:pt idx="46">
                  <c:v>24903</c:v>
                </c:pt>
                <c:pt idx="47">
                  <c:v>25714</c:v>
                </c:pt>
                <c:pt idx="48">
                  <c:v>25894</c:v>
                </c:pt>
              </c:numCache>
            </c:numRef>
          </c:val>
          <c:smooth val="0"/>
          <c:extLst>
            <c:ext xmlns:c16="http://schemas.microsoft.com/office/drawing/2014/chart" uri="{C3380CC4-5D6E-409C-BE32-E72D297353CC}">
              <c16:uniqueId val="{00000008-4B96-4C85-9EBD-0DAD803D5880}"/>
            </c:ext>
          </c:extLst>
        </c:ser>
        <c:ser>
          <c:idx val="3"/>
          <c:order val="3"/>
          <c:tx>
            <c:strRef>
              <c:f>'[Caseload Data for KPIs.xlsx]Age Pivot '!$E$60</c:f>
              <c:strCache>
                <c:ptCount val="1"/>
                <c:pt idx="0">
                  <c:v>Toddler</c:v>
                </c:pt>
              </c:strCache>
            </c:strRef>
          </c:tx>
          <c:spPr>
            <a:ln w="50800"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1D-4852-89AA-926119CA0D54}"/>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1D-4852-89AA-926119CA0D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KPIs.xlsx]Age Pivot '!$A$61:$A$109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KPIs.xlsx]Age Pivot '!$E$61:$E$109</c:f>
              <c:numCache>
                <c:formatCode>General</c:formatCode>
                <c:ptCount val="49"/>
                <c:pt idx="0">
                  <c:v>9610</c:v>
                </c:pt>
                <c:pt idx="1">
                  <c:v>9467</c:v>
                </c:pt>
                <c:pt idx="2">
                  <c:v>9349</c:v>
                </c:pt>
                <c:pt idx="3">
                  <c:v>8773</c:v>
                </c:pt>
                <c:pt idx="4">
                  <c:v>8487</c:v>
                </c:pt>
                <c:pt idx="5">
                  <c:v>8161</c:v>
                </c:pt>
                <c:pt idx="6">
                  <c:v>7552</c:v>
                </c:pt>
                <c:pt idx="7">
                  <c:v>7156</c:v>
                </c:pt>
                <c:pt idx="8">
                  <c:v>7211</c:v>
                </c:pt>
                <c:pt idx="9">
                  <c:v>7170</c:v>
                </c:pt>
                <c:pt idx="10">
                  <c:v>7088</c:v>
                </c:pt>
                <c:pt idx="11">
                  <c:v>6986</c:v>
                </c:pt>
                <c:pt idx="12">
                  <c:v>6885</c:v>
                </c:pt>
                <c:pt idx="13">
                  <c:v>6888</c:v>
                </c:pt>
                <c:pt idx="14">
                  <c:v>7046</c:v>
                </c:pt>
                <c:pt idx="15">
                  <c:v>7026</c:v>
                </c:pt>
                <c:pt idx="16">
                  <c:v>7093</c:v>
                </c:pt>
                <c:pt idx="17">
                  <c:v>7155</c:v>
                </c:pt>
                <c:pt idx="18">
                  <c:v>7187</c:v>
                </c:pt>
                <c:pt idx="19">
                  <c:v>7372</c:v>
                </c:pt>
                <c:pt idx="20">
                  <c:v>7709</c:v>
                </c:pt>
                <c:pt idx="21">
                  <c:v>7920</c:v>
                </c:pt>
                <c:pt idx="22">
                  <c:v>8055</c:v>
                </c:pt>
                <c:pt idx="23">
                  <c:v>8103</c:v>
                </c:pt>
                <c:pt idx="24">
                  <c:v>8138</c:v>
                </c:pt>
                <c:pt idx="25">
                  <c:v>8254</c:v>
                </c:pt>
                <c:pt idx="26">
                  <c:v>8369</c:v>
                </c:pt>
                <c:pt idx="27">
                  <c:v>8272</c:v>
                </c:pt>
                <c:pt idx="28">
                  <c:v>8351</c:v>
                </c:pt>
                <c:pt idx="29">
                  <c:v>8298</c:v>
                </c:pt>
                <c:pt idx="30">
                  <c:v>8347</c:v>
                </c:pt>
                <c:pt idx="31">
                  <c:v>8478</c:v>
                </c:pt>
                <c:pt idx="32">
                  <c:v>8841</c:v>
                </c:pt>
                <c:pt idx="33">
                  <c:v>9086</c:v>
                </c:pt>
                <c:pt idx="34">
                  <c:v>9244</c:v>
                </c:pt>
                <c:pt idx="35">
                  <c:v>9217</c:v>
                </c:pt>
                <c:pt idx="36">
                  <c:v>9361</c:v>
                </c:pt>
                <c:pt idx="37">
                  <c:v>9365</c:v>
                </c:pt>
                <c:pt idx="38">
                  <c:v>9504</c:v>
                </c:pt>
                <c:pt idx="39">
                  <c:v>9468</c:v>
                </c:pt>
                <c:pt idx="40">
                  <c:v>9555</c:v>
                </c:pt>
                <c:pt idx="41">
                  <c:v>9531</c:v>
                </c:pt>
                <c:pt idx="42">
                  <c:v>9417</c:v>
                </c:pt>
                <c:pt idx="43">
                  <c:v>9499</c:v>
                </c:pt>
                <c:pt idx="44">
                  <c:v>9886</c:v>
                </c:pt>
                <c:pt idx="45">
                  <c:v>10293</c:v>
                </c:pt>
                <c:pt idx="46">
                  <c:v>10480</c:v>
                </c:pt>
                <c:pt idx="47">
                  <c:v>10547</c:v>
                </c:pt>
                <c:pt idx="48">
                  <c:v>10663</c:v>
                </c:pt>
              </c:numCache>
            </c:numRef>
          </c:val>
          <c:smooth val="0"/>
          <c:extLst>
            <c:ext xmlns:c16="http://schemas.microsoft.com/office/drawing/2014/chart" uri="{C3380CC4-5D6E-409C-BE32-E72D297353CC}">
              <c16:uniqueId val="{0000000B-4B96-4C85-9EBD-0DAD803D5880}"/>
            </c:ext>
          </c:extLst>
        </c:ser>
        <c:ser>
          <c:idx val="4"/>
          <c:order val="4"/>
          <c:tx>
            <c:strRef>
              <c:f>'[Caseload Data for KPIs.xlsx]Age Pivot '!$F$60</c:f>
              <c:strCache>
                <c:ptCount val="1"/>
                <c:pt idx="0">
                  <c:v>Total</c:v>
                </c:pt>
              </c:strCache>
            </c:strRef>
          </c:tx>
          <c:spPr>
            <a:ln w="50800" cap="rnd">
              <a:solidFill>
                <a:schemeClr val="accent5"/>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1D-4852-89AA-926119CA0D54}"/>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1D-4852-89AA-926119CA0D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KPIs.xlsx]Age Pivot '!$A$61:$A$109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KPIs.xlsx]Age Pivot '!$F$61:$F$109</c:f>
              <c:numCache>
                <c:formatCode>General</c:formatCode>
                <c:ptCount val="49"/>
                <c:pt idx="0">
                  <c:v>56403</c:v>
                </c:pt>
                <c:pt idx="1">
                  <c:v>56868</c:v>
                </c:pt>
                <c:pt idx="2">
                  <c:v>56467</c:v>
                </c:pt>
                <c:pt idx="3">
                  <c:v>55432</c:v>
                </c:pt>
                <c:pt idx="4">
                  <c:v>54765</c:v>
                </c:pt>
                <c:pt idx="5">
                  <c:v>55222</c:v>
                </c:pt>
                <c:pt idx="6">
                  <c:v>50387</c:v>
                </c:pt>
                <c:pt idx="7">
                  <c:v>46880</c:v>
                </c:pt>
                <c:pt idx="8">
                  <c:v>47117</c:v>
                </c:pt>
                <c:pt idx="9">
                  <c:v>44993</c:v>
                </c:pt>
                <c:pt idx="10">
                  <c:v>44210</c:v>
                </c:pt>
                <c:pt idx="11">
                  <c:v>43699</c:v>
                </c:pt>
                <c:pt idx="12">
                  <c:v>43456</c:v>
                </c:pt>
                <c:pt idx="13">
                  <c:v>43447</c:v>
                </c:pt>
                <c:pt idx="14">
                  <c:v>44356</c:v>
                </c:pt>
                <c:pt idx="15">
                  <c:v>45030</c:v>
                </c:pt>
                <c:pt idx="16">
                  <c:v>45200</c:v>
                </c:pt>
                <c:pt idx="17">
                  <c:v>48160</c:v>
                </c:pt>
                <c:pt idx="18">
                  <c:v>48755</c:v>
                </c:pt>
                <c:pt idx="19">
                  <c:v>49622</c:v>
                </c:pt>
                <c:pt idx="20">
                  <c:v>49213</c:v>
                </c:pt>
                <c:pt idx="21">
                  <c:v>47094</c:v>
                </c:pt>
                <c:pt idx="22">
                  <c:v>47884</c:v>
                </c:pt>
                <c:pt idx="23">
                  <c:v>48201</c:v>
                </c:pt>
                <c:pt idx="24">
                  <c:v>48151</c:v>
                </c:pt>
                <c:pt idx="25">
                  <c:v>49057</c:v>
                </c:pt>
                <c:pt idx="26">
                  <c:v>49474</c:v>
                </c:pt>
                <c:pt idx="27">
                  <c:v>50388</c:v>
                </c:pt>
                <c:pt idx="28">
                  <c:v>50645</c:v>
                </c:pt>
                <c:pt idx="29">
                  <c:v>53387</c:v>
                </c:pt>
                <c:pt idx="30">
                  <c:v>53618</c:v>
                </c:pt>
                <c:pt idx="31">
                  <c:v>54283</c:v>
                </c:pt>
                <c:pt idx="32">
                  <c:v>53115</c:v>
                </c:pt>
                <c:pt idx="33">
                  <c:v>51048</c:v>
                </c:pt>
                <c:pt idx="34">
                  <c:v>51897</c:v>
                </c:pt>
                <c:pt idx="35">
                  <c:v>52059</c:v>
                </c:pt>
                <c:pt idx="36">
                  <c:v>52883</c:v>
                </c:pt>
                <c:pt idx="37">
                  <c:v>53946</c:v>
                </c:pt>
                <c:pt idx="38">
                  <c:v>54426</c:v>
                </c:pt>
                <c:pt idx="39">
                  <c:v>55517</c:v>
                </c:pt>
                <c:pt idx="40">
                  <c:v>55920</c:v>
                </c:pt>
                <c:pt idx="41">
                  <c:v>59013</c:v>
                </c:pt>
                <c:pt idx="42">
                  <c:v>58599</c:v>
                </c:pt>
                <c:pt idx="43">
                  <c:v>59602</c:v>
                </c:pt>
                <c:pt idx="44">
                  <c:v>57688</c:v>
                </c:pt>
                <c:pt idx="45">
                  <c:v>56200</c:v>
                </c:pt>
                <c:pt idx="46">
                  <c:v>57326</c:v>
                </c:pt>
                <c:pt idx="47">
                  <c:v>58242</c:v>
                </c:pt>
                <c:pt idx="48">
                  <c:v>58957</c:v>
                </c:pt>
              </c:numCache>
            </c:numRef>
          </c:val>
          <c:smooth val="0"/>
          <c:extLst>
            <c:ext xmlns:c16="http://schemas.microsoft.com/office/drawing/2014/chart" uri="{C3380CC4-5D6E-409C-BE32-E72D297353CC}">
              <c16:uniqueId val="{0000000E-4B96-4C85-9EBD-0DAD803D5880}"/>
            </c:ext>
          </c:extLst>
        </c:ser>
        <c:dLbls>
          <c:showLegendKey val="0"/>
          <c:showVal val="0"/>
          <c:showCatName val="0"/>
          <c:showSerName val="0"/>
          <c:showPercent val="0"/>
          <c:showBubbleSize val="0"/>
        </c:dLbls>
        <c:smooth val="0"/>
        <c:axId val="621460815"/>
        <c:axId val="1549558687"/>
      </c:lineChart>
      <c:dateAx>
        <c:axId val="6214608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558687"/>
        <c:crosses val="autoZero"/>
        <c:auto val="1"/>
        <c:lblOffset val="100"/>
        <c:baseTimeUnit val="months"/>
        <c:majorUnit val="3"/>
        <c:majorTimeUnit val="months"/>
      </c:dateAx>
      <c:valAx>
        <c:axId val="1549558687"/>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146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Child Care Financial Assistance Caseload Over Time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'[Caseload Data for KPIs.xlsx]Subisdy Type Pivot'!$B$60</c:f>
              <c:strCache>
                <c:ptCount val="1"/>
                <c:pt idx="0">
                  <c:v>Contract</c:v>
                </c:pt>
              </c:strCache>
            </c:strRef>
          </c:tx>
          <c:spPr>
            <a:ln w="5080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ED-4737-A445-7B39676469A5}"/>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ED-4737-A445-7B39676469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KPIs.xlsx]Subisdy Type Pivot'!$A$61:$A$109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KPIs.xlsx]Subisdy Type Pivot'!$B$61:$B$109</c:f>
              <c:numCache>
                <c:formatCode>_(* #,##0_);_(* \(#,##0\);_(* "-"??_);_(@_)</c:formatCode>
                <c:ptCount val="49"/>
                <c:pt idx="0">
                  <c:v>19478</c:v>
                </c:pt>
                <c:pt idx="1">
                  <c:v>19569</c:v>
                </c:pt>
                <c:pt idx="2">
                  <c:v>19365</c:v>
                </c:pt>
                <c:pt idx="3">
                  <c:v>18801</c:v>
                </c:pt>
                <c:pt idx="4">
                  <c:v>18696</c:v>
                </c:pt>
                <c:pt idx="5">
                  <c:v>18690</c:v>
                </c:pt>
                <c:pt idx="6">
                  <c:v>18264</c:v>
                </c:pt>
                <c:pt idx="7">
                  <c:v>16888</c:v>
                </c:pt>
                <c:pt idx="8">
                  <c:v>16994</c:v>
                </c:pt>
                <c:pt idx="9">
                  <c:v>16161</c:v>
                </c:pt>
                <c:pt idx="10">
                  <c:v>15963</c:v>
                </c:pt>
                <c:pt idx="11">
                  <c:v>15903</c:v>
                </c:pt>
                <c:pt idx="12">
                  <c:v>16122</c:v>
                </c:pt>
                <c:pt idx="13">
                  <c:v>16458</c:v>
                </c:pt>
                <c:pt idx="14">
                  <c:v>17031</c:v>
                </c:pt>
                <c:pt idx="15">
                  <c:v>17233</c:v>
                </c:pt>
                <c:pt idx="16">
                  <c:v>17354</c:v>
                </c:pt>
                <c:pt idx="17">
                  <c:v>18125</c:v>
                </c:pt>
                <c:pt idx="18">
                  <c:v>18460</c:v>
                </c:pt>
                <c:pt idx="19">
                  <c:v>18726</c:v>
                </c:pt>
                <c:pt idx="20">
                  <c:v>18591</c:v>
                </c:pt>
                <c:pt idx="21">
                  <c:v>17362</c:v>
                </c:pt>
                <c:pt idx="22">
                  <c:v>17680</c:v>
                </c:pt>
                <c:pt idx="23">
                  <c:v>17676</c:v>
                </c:pt>
                <c:pt idx="24">
                  <c:v>17771</c:v>
                </c:pt>
                <c:pt idx="25">
                  <c:v>18020</c:v>
                </c:pt>
                <c:pt idx="26">
                  <c:v>18413</c:v>
                </c:pt>
                <c:pt idx="27">
                  <c:v>18640</c:v>
                </c:pt>
                <c:pt idx="28">
                  <c:v>18791</c:v>
                </c:pt>
                <c:pt idx="29">
                  <c:v>19405</c:v>
                </c:pt>
                <c:pt idx="30">
                  <c:v>19501</c:v>
                </c:pt>
                <c:pt idx="31">
                  <c:v>19610</c:v>
                </c:pt>
                <c:pt idx="32">
                  <c:v>19108</c:v>
                </c:pt>
                <c:pt idx="33">
                  <c:v>18030</c:v>
                </c:pt>
                <c:pt idx="34">
                  <c:v>18205</c:v>
                </c:pt>
                <c:pt idx="35">
                  <c:v>18271</c:v>
                </c:pt>
                <c:pt idx="36">
                  <c:v>18684</c:v>
                </c:pt>
                <c:pt idx="37">
                  <c:v>18992</c:v>
                </c:pt>
                <c:pt idx="38">
                  <c:v>19300</c:v>
                </c:pt>
                <c:pt idx="39">
                  <c:v>19462</c:v>
                </c:pt>
                <c:pt idx="40">
                  <c:v>19635</c:v>
                </c:pt>
                <c:pt idx="41">
                  <c:v>20163</c:v>
                </c:pt>
                <c:pt idx="42">
                  <c:v>20073</c:v>
                </c:pt>
                <c:pt idx="43">
                  <c:v>20386</c:v>
                </c:pt>
                <c:pt idx="44">
                  <c:v>19758</c:v>
                </c:pt>
                <c:pt idx="45">
                  <c:v>18879</c:v>
                </c:pt>
                <c:pt idx="46">
                  <c:v>19208</c:v>
                </c:pt>
                <c:pt idx="47">
                  <c:v>19529</c:v>
                </c:pt>
                <c:pt idx="48">
                  <c:v>19917</c:v>
                </c:pt>
              </c:numCache>
            </c:numRef>
          </c:val>
          <c:smooth val="0"/>
          <c:extLst>
            <c:ext xmlns:c16="http://schemas.microsoft.com/office/drawing/2014/chart" uri="{C3380CC4-5D6E-409C-BE32-E72D297353CC}">
              <c16:uniqueId val="{00000002-D1ED-4737-A445-7B39676469A5}"/>
            </c:ext>
          </c:extLst>
        </c:ser>
        <c:ser>
          <c:idx val="1"/>
          <c:order val="1"/>
          <c:tx>
            <c:strRef>
              <c:f>'[Caseload Data for KPIs.xlsx]Subisdy Type Pivot'!$C$60</c:f>
              <c:strCache>
                <c:ptCount val="1"/>
                <c:pt idx="0">
                  <c:v>Voucher</c:v>
                </c:pt>
              </c:strCache>
            </c:strRef>
          </c:tx>
          <c:spPr>
            <a:ln w="50800"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ED-4737-A445-7B39676469A5}"/>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ED-4737-A445-7B39676469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KPIs.xlsx]Subisdy Type Pivot'!$A$61:$A$109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KPIs.xlsx]Subisdy Type Pivot'!$C$61:$C$109</c:f>
              <c:numCache>
                <c:formatCode>_(* #,##0_);_(* \(#,##0\);_(* "-"??_);_(@_)</c:formatCode>
                <c:ptCount val="49"/>
                <c:pt idx="0">
                  <c:v>36925</c:v>
                </c:pt>
                <c:pt idx="1">
                  <c:v>37299</c:v>
                </c:pt>
                <c:pt idx="2">
                  <c:v>37102</c:v>
                </c:pt>
                <c:pt idx="3">
                  <c:v>36631</c:v>
                </c:pt>
                <c:pt idx="4">
                  <c:v>36069</c:v>
                </c:pt>
                <c:pt idx="5">
                  <c:v>36532</c:v>
                </c:pt>
                <c:pt idx="6">
                  <c:v>32123</c:v>
                </c:pt>
                <c:pt idx="7">
                  <c:v>29992</c:v>
                </c:pt>
                <c:pt idx="8">
                  <c:v>30123</c:v>
                </c:pt>
                <c:pt idx="9">
                  <c:v>28832</c:v>
                </c:pt>
                <c:pt idx="10">
                  <c:v>28247</c:v>
                </c:pt>
                <c:pt idx="11">
                  <c:v>27796</c:v>
                </c:pt>
                <c:pt idx="12">
                  <c:v>27334</c:v>
                </c:pt>
                <c:pt idx="13">
                  <c:v>26989</c:v>
                </c:pt>
                <c:pt idx="14">
                  <c:v>27325</c:v>
                </c:pt>
                <c:pt idx="15">
                  <c:v>27797</c:v>
                </c:pt>
                <c:pt idx="16">
                  <c:v>27846</c:v>
                </c:pt>
                <c:pt idx="17">
                  <c:v>30035</c:v>
                </c:pt>
                <c:pt idx="18">
                  <c:v>30295</c:v>
                </c:pt>
                <c:pt idx="19">
                  <c:v>30896</c:v>
                </c:pt>
                <c:pt idx="20">
                  <c:v>30622</c:v>
                </c:pt>
                <c:pt idx="21">
                  <c:v>29732</c:v>
                </c:pt>
                <c:pt idx="22">
                  <c:v>30204</c:v>
                </c:pt>
                <c:pt idx="23">
                  <c:v>30525</c:v>
                </c:pt>
                <c:pt idx="24">
                  <c:v>30380</c:v>
                </c:pt>
                <c:pt idx="25">
                  <c:v>31037</c:v>
                </c:pt>
                <c:pt idx="26">
                  <c:v>31061</c:v>
                </c:pt>
                <c:pt idx="27">
                  <c:v>31748</c:v>
                </c:pt>
                <c:pt idx="28">
                  <c:v>31854</c:v>
                </c:pt>
                <c:pt idx="29">
                  <c:v>33982</c:v>
                </c:pt>
                <c:pt idx="30">
                  <c:v>34117</c:v>
                </c:pt>
                <c:pt idx="31">
                  <c:v>34673</c:v>
                </c:pt>
                <c:pt idx="32">
                  <c:v>34007</c:v>
                </c:pt>
                <c:pt idx="33">
                  <c:v>33018</c:v>
                </c:pt>
                <c:pt idx="34">
                  <c:v>33692</c:v>
                </c:pt>
                <c:pt idx="35">
                  <c:v>33788</c:v>
                </c:pt>
                <c:pt idx="36">
                  <c:v>34199</c:v>
                </c:pt>
                <c:pt idx="37">
                  <c:v>34954</c:v>
                </c:pt>
                <c:pt idx="38">
                  <c:v>35126</c:v>
                </c:pt>
                <c:pt idx="39">
                  <c:v>36055</c:v>
                </c:pt>
                <c:pt idx="40">
                  <c:v>36285</c:v>
                </c:pt>
                <c:pt idx="41">
                  <c:v>38850</c:v>
                </c:pt>
                <c:pt idx="42">
                  <c:v>38526</c:v>
                </c:pt>
                <c:pt idx="43">
                  <c:v>39216</c:v>
                </c:pt>
                <c:pt idx="44">
                  <c:v>37930</c:v>
                </c:pt>
                <c:pt idx="45">
                  <c:v>37321</c:v>
                </c:pt>
                <c:pt idx="46">
                  <c:v>38118</c:v>
                </c:pt>
                <c:pt idx="47">
                  <c:v>38713</c:v>
                </c:pt>
                <c:pt idx="48">
                  <c:v>39040</c:v>
                </c:pt>
              </c:numCache>
            </c:numRef>
          </c:val>
          <c:smooth val="0"/>
          <c:extLst>
            <c:ext xmlns:c16="http://schemas.microsoft.com/office/drawing/2014/chart" uri="{C3380CC4-5D6E-409C-BE32-E72D297353CC}">
              <c16:uniqueId val="{00000005-D1ED-4737-A445-7B39676469A5}"/>
            </c:ext>
          </c:extLst>
        </c:ser>
        <c:ser>
          <c:idx val="2"/>
          <c:order val="2"/>
          <c:tx>
            <c:strRef>
              <c:f>'[Caseload Data for KPIs.xlsx]Subisdy Type Pivot'!$D$60</c:f>
              <c:strCache>
                <c:ptCount val="1"/>
                <c:pt idx="0">
                  <c:v>Total</c:v>
                </c:pt>
              </c:strCache>
            </c:strRef>
          </c:tx>
          <c:spPr>
            <a:ln w="50800"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ED-4737-A445-7B39676469A5}"/>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ED-4737-A445-7B39676469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'[Caseload Data for KPIs.xlsx]Subisdy Type Pivot'!$A$61:$A$109</c:f>
              <c:numCache>
                <c:formatCode>m/d/yyyy</c:formatCode>
                <c:ptCount val="4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numCache>
            </c:numRef>
          </c:cat>
          <c:val>
            <c:numRef>
              <c:f>'[Caseload Data for KPIs.xlsx]Subisdy Type Pivot'!$D$61:$D$109</c:f>
              <c:numCache>
                <c:formatCode>_(* #,##0_);_(* \(#,##0\);_(* "-"??_);_(@_)</c:formatCode>
                <c:ptCount val="49"/>
                <c:pt idx="0">
                  <c:v>56403</c:v>
                </c:pt>
                <c:pt idx="1">
                  <c:v>56868</c:v>
                </c:pt>
                <c:pt idx="2">
                  <c:v>56467</c:v>
                </c:pt>
                <c:pt idx="3">
                  <c:v>55432</c:v>
                </c:pt>
                <c:pt idx="4">
                  <c:v>54765</c:v>
                </c:pt>
                <c:pt idx="5">
                  <c:v>55222</c:v>
                </c:pt>
                <c:pt idx="6">
                  <c:v>50387</c:v>
                </c:pt>
                <c:pt idx="7">
                  <c:v>46880</c:v>
                </c:pt>
                <c:pt idx="8">
                  <c:v>47117</c:v>
                </c:pt>
                <c:pt idx="9">
                  <c:v>44993</c:v>
                </c:pt>
                <c:pt idx="10">
                  <c:v>44210</c:v>
                </c:pt>
                <c:pt idx="11">
                  <c:v>43699</c:v>
                </c:pt>
                <c:pt idx="12">
                  <c:v>43456</c:v>
                </c:pt>
                <c:pt idx="13">
                  <c:v>43447</c:v>
                </c:pt>
                <c:pt idx="14">
                  <c:v>44356</c:v>
                </c:pt>
                <c:pt idx="15">
                  <c:v>45030</c:v>
                </c:pt>
                <c:pt idx="16">
                  <c:v>45200</c:v>
                </c:pt>
                <c:pt idx="17">
                  <c:v>48160</c:v>
                </c:pt>
                <c:pt idx="18">
                  <c:v>48755</c:v>
                </c:pt>
                <c:pt idx="19">
                  <c:v>49622</c:v>
                </c:pt>
                <c:pt idx="20">
                  <c:v>49213</c:v>
                </c:pt>
                <c:pt idx="21">
                  <c:v>47094</c:v>
                </c:pt>
                <c:pt idx="22">
                  <c:v>47884</c:v>
                </c:pt>
                <c:pt idx="23">
                  <c:v>48201</c:v>
                </c:pt>
                <c:pt idx="24">
                  <c:v>48151</c:v>
                </c:pt>
                <c:pt idx="25">
                  <c:v>49057</c:v>
                </c:pt>
                <c:pt idx="26">
                  <c:v>49474</c:v>
                </c:pt>
                <c:pt idx="27">
                  <c:v>50388</c:v>
                </c:pt>
                <c:pt idx="28">
                  <c:v>50645</c:v>
                </c:pt>
                <c:pt idx="29">
                  <c:v>53387</c:v>
                </c:pt>
                <c:pt idx="30">
                  <c:v>53618</c:v>
                </c:pt>
                <c:pt idx="31">
                  <c:v>54283</c:v>
                </c:pt>
                <c:pt idx="32">
                  <c:v>53115</c:v>
                </c:pt>
                <c:pt idx="33">
                  <c:v>51048</c:v>
                </c:pt>
                <c:pt idx="34">
                  <c:v>51897</c:v>
                </c:pt>
                <c:pt idx="35">
                  <c:v>52059</c:v>
                </c:pt>
                <c:pt idx="36">
                  <c:v>52883</c:v>
                </c:pt>
                <c:pt idx="37">
                  <c:v>53946</c:v>
                </c:pt>
                <c:pt idx="38">
                  <c:v>54426</c:v>
                </c:pt>
                <c:pt idx="39">
                  <c:v>55517</c:v>
                </c:pt>
                <c:pt idx="40">
                  <c:v>55920</c:v>
                </c:pt>
                <c:pt idx="41">
                  <c:v>59013</c:v>
                </c:pt>
                <c:pt idx="42">
                  <c:v>58599</c:v>
                </c:pt>
                <c:pt idx="43">
                  <c:v>59602</c:v>
                </c:pt>
                <c:pt idx="44">
                  <c:v>57688</c:v>
                </c:pt>
                <c:pt idx="45">
                  <c:v>56200</c:v>
                </c:pt>
                <c:pt idx="46">
                  <c:v>57326</c:v>
                </c:pt>
                <c:pt idx="47">
                  <c:v>58242</c:v>
                </c:pt>
                <c:pt idx="48">
                  <c:v>58957</c:v>
                </c:pt>
              </c:numCache>
            </c:numRef>
          </c:val>
          <c:smooth val="0"/>
          <c:extLst>
            <c:ext xmlns:c16="http://schemas.microsoft.com/office/drawing/2014/chart" uri="{C3380CC4-5D6E-409C-BE32-E72D297353CC}">
              <c16:uniqueId val="{00000008-D1ED-4737-A445-7B39676469A5}"/>
            </c:ext>
          </c:extLst>
        </c:ser>
        <c:dLbls>
          <c:showLegendKey val="0"/>
          <c:showVal val="0"/>
          <c:showCatName val="0"/>
          <c:showSerName val="0"/>
          <c:showPercent val="0"/>
          <c:showBubbleSize val="0"/>
        </c:dLbls>
        <c:smooth val="0"/>
        <c:axId val="621460815"/>
        <c:axId val="1549558687"/>
      </c:lineChart>
      <c:dateAx>
        <c:axId val="6214608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558687"/>
        <c:crosses val="autoZero"/>
        <c:auto val="1"/>
        <c:lblOffset val="100"/>
        <c:baseTimeUnit val="months"/>
        <c:majorUnit val="3"/>
        <c:majorTimeUnit val="months"/>
      </c:dateAx>
      <c:valAx>
        <c:axId val="1549558687"/>
        <c:scaling>
          <c:orientation val="minMax"/>
        </c:scaling>
        <c:delete val="0"/>
        <c:axPos val="l"/>
        <c:majorGridlines>
          <c:spPr>
            <a:ln w="9525" cap="flat" cmpd="sng" algn="ctr">
              <a:solidFill>
                <a:schemeClr val="bg1">
                  <a:lumMod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146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Licensed Capacity Growth</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Statewide Licensed Capacity </c:v>
                </c:pt>
              </c:strCache>
            </c:strRef>
          </c:tx>
          <c:spPr>
            <a:ln w="28575" cap="rnd">
              <a:solidFill>
                <a:schemeClr val="accent1"/>
              </a:solidFill>
              <a:round/>
            </a:ln>
            <a:effectLst/>
          </c:spPr>
          <c:marker>
            <c:symbol val="none"/>
          </c:marker>
          <c:dLbls>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83-4FC5-88F2-196FF00AAF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m/d/yyyy</c:formatCode>
                <c:ptCount val="20"/>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pt idx="19">
                  <c:v>45323</c:v>
                </c:pt>
              </c:numCache>
            </c:numRef>
          </c:cat>
          <c:val>
            <c:numRef>
              <c:f>Sheet1!$B$2:$B$21</c:f>
              <c:numCache>
                <c:formatCode>_(* #,##0_);_(* \(#,##0\);_(* "-"??_);_(@_)</c:formatCode>
                <c:ptCount val="20"/>
                <c:pt idx="0">
                  <c:v>221052</c:v>
                </c:pt>
                <c:pt idx="1">
                  <c:v>221526</c:v>
                </c:pt>
                <c:pt idx="2">
                  <c:v>224232</c:v>
                </c:pt>
                <c:pt idx="3">
                  <c:v>225989</c:v>
                </c:pt>
                <c:pt idx="4">
                  <c:v>225780</c:v>
                </c:pt>
                <c:pt idx="5">
                  <c:v>226336</c:v>
                </c:pt>
                <c:pt idx="6">
                  <c:v>227102</c:v>
                </c:pt>
                <c:pt idx="7">
                  <c:v>227226</c:v>
                </c:pt>
                <c:pt idx="8">
                  <c:v>227921</c:v>
                </c:pt>
                <c:pt idx="9">
                  <c:v>228356</c:v>
                </c:pt>
                <c:pt idx="10">
                  <c:v>229162</c:v>
                </c:pt>
                <c:pt idx="11">
                  <c:v>230055</c:v>
                </c:pt>
                <c:pt idx="12">
                  <c:v>230863</c:v>
                </c:pt>
                <c:pt idx="13">
                  <c:v>231251</c:v>
                </c:pt>
                <c:pt idx="14">
                  <c:v>233075</c:v>
                </c:pt>
                <c:pt idx="15">
                  <c:v>235015</c:v>
                </c:pt>
                <c:pt idx="16">
                  <c:v>235312</c:v>
                </c:pt>
                <c:pt idx="17">
                  <c:v>235856</c:v>
                </c:pt>
                <c:pt idx="18">
                  <c:v>236549</c:v>
                </c:pt>
                <c:pt idx="19">
                  <c:v>237382</c:v>
                </c:pt>
              </c:numCache>
            </c:numRef>
          </c:val>
          <c:smooth val="0"/>
          <c:extLst>
            <c:ext xmlns:c16="http://schemas.microsoft.com/office/drawing/2014/chart" uri="{C3380CC4-5D6E-409C-BE32-E72D297353CC}">
              <c16:uniqueId val="{00000000-9683-4FC5-88F2-196FF00AAFDB}"/>
            </c:ext>
          </c:extLst>
        </c:ser>
        <c:ser>
          <c:idx val="1"/>
          <c:order val="1"/>
          <c:tx>
            <c:strRef>
              <c:f>Sheet1!$C$1</c:f>
              <c:strCache>
                <c:ptCount val="1"/>
                <c:pt idx="0">
                  <c:v>Highest SVI</c:v>
                </c:pt>
              </c:strCache>
            </c:strRef>
          </c:tx>
          <c:spPr>
            <a:ln w="28575" cap="rnd">
              <a:solidFill>
                <a:schemeClr val="accent2"/>
              </a:solidFill>
              <a:round/>
            </a:ln>
            <a:effectLst/>
          </c:spPr>
          <c:marker>
            <c:symbol val="none"/>
          </c:marker>
          <c:dLbls>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83-4FC5-88F2-196FF00AAF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m/d/yyyy</c:formatCode>
                <c:ptCount val="20"/>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pt idx="19">
                  <c:v>45323</c:v>
                </c:pt>
              </c:numCache>
            </c:numRef>
          </c:cat>
          <c:val>
            <c:numRef>
              <c:f>Sheet1!$C$2:$C$21</c:f>
              <c:numCache>
                <c:formatCode>_(* #,##0_);_(* \(#,##0\);_(* "-"??_);_(@_)</c:formatCode>
                <c:ptCount val="20"/>
                <c:pt idx="0">
                  <c:v>105309</c:v>
                </c:pt>
                <c:pt idx="1">
                  <c:v>105893</c:v>
                </c:pt>
                <c:pt idx="2">
                  <c:v>106817</c:v>
                </c:pt>
                <c:pt idx="3">
                  <c:v>107774</c:v>
                </c:pt>
                <c:pt idx="4">
                  <c:v>107547</c:v>
                </c:pt>
                <c:pt idx="5">
                  <c:v>107899</c:v>
                </c:pt>
                <c:pt idx="6">
                  <c:v>108552</c:v>
                </c:pt>
                <c:pt idx="7">
                  <c:v>108453</c:v>
                </c:pt>
                <c:pt idx="8">
                  <c:v>108981</c:v>
                </c:pt>
                <c:pt idx="9">
                  <c:v>109272</c:v>
                </c:pt>
                <c:pt idx="10">
                  <c:v>109790</c:v>
                </c:pt>
                <c:pt idx="11">
                  <c:v>110392</c:v>
                </c:pt>
                <c:pt idx="12">
                  <c:v>110538</c:v>
                </c:pt>
                <c:pt idx="13">
                  <c:v>110578</c:v>
                </c:pt>
                <c:pt idx="14">
                  <c:v>111168</c:v>
                </c:pt>
                <c:pt idx="15">
                  <c:v>112292</c:v>
                </c:pt>
                <c:pt idx="16">
                  <c:v>112358</c:v>
                </c:pt>
                <c:pt idx="17">
                  <c:v>112679</c:v>
                </c:pt>
                <c:pt idx="18">
                  <c:v>113057</c:v>
                </c:pt>
                <c:pt idx="19">
                  <c:v>113489</c:v>
                </c:pt>
              </c:numCache>
            </c:numRef>
          </c:val>
          <c:smooth val="0"/>
          <c:extLst>
            <c:ext xmlns:c16="http://schemas.microsoft.com/office/drawing/2014/chart" uri="{C3380CC4-5D6E-409C-BE32-E72D297353CC}">
              <c16:uniqueId val="{00000001-9683-4FC5-88F2-196FF00AAFDB}"/>
            </c:ext>
          </c:extLst>
        </c:ser>
        <c:ser>
          <c:idx val="2"/>
          <c:order val="2"/>
          <c:tx>
            <c:strRef>
              <c:f>Sheet1!$D$1</c:f>
              <c:strCache>
                <c:ptCount val="1"/>
                <c:pt idx="0">
                  <c:v>Not Highest SVI</c:v>
                </c:pt>
              </c:strCache>
            </c:strRef>
          </c:tx>
          <c:spPr>
            <a:ln w="28575" cap="rnd">
              <a:solidFill>
                <a:schemeClr val="accent3"/>
              </a:solidFill>
              <a:round/>
            </a:ln>
            <a:effectLst/>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83-4FC5-88F2-196FF00AAF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m/d/yyyy</c:formatCode>
                <c:ptCount val="20"/>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pt idx="19">
                  <c:v>45323</c:v>
                </c:pt>
              </c:numCache>
            </c:numRef>
          </c:cat>
          <c:val>
            <c:numRef>
              <c:f>Sheet1!$D$2:$D$21</c:f>
              <c:numCache>
                <c:formatCode>_(* #,##0_);_(* \(#,##0\);_(* "-"??_);_(@_)</c:formatCode>
                <c:ptCount val="20"/>
                <c:pt idx="0">
                  <c:v>115737</c:v>
                </c:pt>
                <c:pt idx="1">
                  <c:v>115627</c:v>
                </c:pt>
                <c:pt idx="2">
                  <c:v>117409</c:v>
                </c:pt>
                <c:pt idx="3">
                  <c:v>118209</c:v>
                </c:pt>
                <c:pt idx="4">
                  <c:v>118227</c:v>
                </c:pt>
                <c:pt idx="5">
                  <c:v>118431</c:v>
                </c:pt>
                <c:pt idx="6">
                  <c:v>118544</c:v>
                </c:pt>
                <c:pt idx="7">
                  <c:v>118407</c:v>
                </c:pt>
                <c:pt idx="8">
                  <c:v>118934</c:v>
                </c:pt>
                <c:pt idx="9">
                  <c:v>119078</c:v>
                </c:pt>
                <c:pt idx="10">
                  <c:v>119366</c:v>
                </c:pt>
                <c:pt idx="11">
                  <c:v>119657</c:v>
                </c:pt>
                <c:pt idx="12">
                  <c:v>120319</c:v>
                </c:pt>
                <c:pt idx="13">
                  <c:v>120667</c:v>
                </c:pt>
                <c:pt idx="14">
                  <c:v>121901</c:v>
                </c:pt>
                <c:pt idx="15">
                  <c:v>122717</c:v>
                </c:pt>
                <c:pt idx="16">
                  <c:v>122948</c:v>
                </c:pt>
                <c:pt idx="17">
                  <c:v>123171</c:v>
                </c:pt>
                <c:pt idx="18">
                  <c:v>123486</c:v>
                </c:pt>
                <c:pt idx="19">
                  <c:v>123447</c:v>
                </c:pt>
              </c:numCache>
            </c:numRef>
          </c:val>
          <c:smooth val="0"/>
          <c:extLst>
            <c:ext xmlns:c16="http://schemas.microsoft.com/office/drawing/2014/chart" uri="{C3380CC4-5D6E-409C-BE32-E72D297353CC}">
              <c16:uniqueId val="{00000002-9683-4FC5-88F2-196FF00AAFDB}"/>
            </c:ext>
          </c:extLst>
        </c:ser>
        <c:dLbls>
          <c:showLegendKey val="0"/>
          <c:showVal val="0"/>
          <c:showCatName val="0"/>
          <c:showSerName val="0"/>
          <c:showPercent val="0"/>
          <c:showBubbleSize val="0"/>
        </c:dLbls>
        <c:smooth val="0"/>
        <c:axId val="21879711"/>
        <c:axId val="161635327"/>
      </c:lineChart>
      <c:dateAx>
        <c:axId val="2187971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635327"/>
        <c:crosses val="autoZero"/>
        <c:auto val="1"/>
        <c:lblOffset val="100"/>
        <c:baseTimeUnit val="months"/>
      </c:dateAx>
      <c:valAx>
        <c:axId val="16163532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87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Caseload Total - January</a:t>
            </a:r>
            <a:r>
              <a:rPr lang="en-US" sz="2000" baseline="0"/>
              <a:t> 2023 </a:t>
            </a:r>
            <a:r>
              <a:rPr lang="en-US" sz="2000"/>
              <a:t>to January</a:t>
            </a:r>
            <a:r>
              <a:rPr lang="en-US" sz="2000" baseline="0"/>
              <a:t> 2024</a:t>
            </a:r>
            <a:endParaRPr lang="en-US" sz="2000"/>
          </a:p>
        </c:rich>
      </c:tx>
      <c:overlay val="0"/>
      <c:spPr>
        <a:noFill/>
        <a:ln w="25400">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319722329790742E-2"/>
          <c:y val="7.5946205571565797E-2"/>
          <c:w val="0.85952698535633865"/>
          <c:h val="0.84688117875755442"/>
        </c:manualLayout>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dash"/>
              </a:ln>
              <a:effectLst/>
            </c:spPr>
            <c:trendlineType val="linear"/>
            <c:dispRSqr val="0"/>
            <c:dispEq val="0"/>
          </c:trendline>
          <c:cat>
            <c:numRef>
              <c:f>'Summary (2) - attrition'!$J$57:$J$69</c:f>
              <c:numCache>
                <c:formatCode>mmm\-yy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'Summary (2) - attrition'!$N$57:$N$69</c:f>
              <c:numCache>
                <c:formatCode>#,##0</c:formatCode>
                <c:ptCount val="13"/>
                <c:pt idx="0">
                  <c:v>52883</c:v>
                </c:pt>
                <c:pt idx="1">
                  <c:v>53946</c:v>
                </c:pt>
                <c:pt idx="2">
                  <c:v>54426</c:v>
                </c:pt>
                <c:pt idx="3">
                  <c:v>55517</c:v>
                </c:pt>
                <c:pt idx="4">
                  <c:v>55920</c:v>
                </c:pt>
                <c:pt idx="5">
                  <c:v>59013</c:v>
                </c:pt>
                <c:pt idx="6">
                  <c:v>58599</c:v>
                </c:pt>
                <c:pt idx="7">
                  <c:v>59602</c:v>
                </c:pt>
                <c:pt idx="8">
                  <c:v>57688</c:v>
                </c:pt>
                <c:pt idx="9">
                  <c:v>56200</c:v>
                </c:pt>
                <c:pt idx="10">
                  <c:v>57326</c:v>
                </c:pt>
                <c:pt idx="11">
                  <c:v>58242</c:v>
                </c:pt>
                <c:pt idx="12">
                  <c:v>58957</c:v>
                </c:pt>
              </c:numCache>
            </c:numRef>
          </c:val>
          <c:smooth val="0"/>
          <c:extLst xmlns:c15="http://schemas.microsoft.com/office/drawing/2012/chart">
            <c:ext xmlns:c16="http://schemas.microsoft.com/office/drawing/2014/chart" uri="{C3380CC4-5D6E-409C-BE32-E72D297353CC}">
              <c16:uniqueId val="{00000001-CF37-4B1F-B318-8A17963B5F02}"/>
            </c:ext>
          </c:extLst>
        </c:ser>
        <c:dLbls>
          <c:showLegendKey val="0"/>
          <c:showVal val="0"/>
          <c:showCatName val="0"/>
          <c:showSerName val="0"/>
          <c:showPercent val="0"/>
          <c:showBubbleSize val="0"/>
        </c:dLbls>
        <c:smooth val="0"/>
        <c:axId val="390865264"/>
        <c:axId val="390867232"/>
        <c:extLst/>
      </c:lineChart>
      <c:dateAx>
        <c:axId val="390865264"/>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867232"/>
        <c:crosses val="autoZero"/>
        <c:auto val="1"/>
        <c:lblOffset val="100"/>
        <c:baseTimeUnit val="months"/>
      </c:dateAx>
      <c:valAx>
        <c:axId val="390867232"/>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86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a:t>Caseload by Funding Stream - January 2023</a:t>
            </a:r>
            <a:r>
              <a:rPr lang="en-US" sz="1800" baseline="0"/>
              <a:t> </a:t>
            </a:r>
            <a:r>
              <a:rPr lang="en-US" sz="1800"/>
              <a:t>to January 2024</a:t>
            </a:r>
          </a:p>
        </c:rich>
      </c:tx>
      <c:overlay val="0"/>
      <c:spPr>
        <a:noFill/>
        <a:ln w="25400">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6645333894192"/>
          <c:y val="7.9718077655207303E-2"/>
          <c:w val="0.85952698535633865"/>
          <c:h val="0.84688117875755442"/>
        </c:manualLayout>
      </c:layout>
      <c:barChart>
        <c:barDir val="col"/>
        <c:grouping val="stacked"/>
        <c:varyColors val="0"/>
        <c:ser>
          <c:idx val="0"/>
          <c:order val="0"/>
          <c:tx>
            <c:strRef>
              <c:f>Summary!$K$2</c:f>
              <c:strCache>
                <c:ptCount val="1"/>
                <c:pt idx="0">
                  <c:v>DCF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Summary!$J$57:$J$69</c:f>
              <c:numCache>
                <c:formatCode>mmm\-yy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Summary!$K$57:$K$69</c:f>
              <c:numCache>
                <c:formatCode>#,##0</c:formatCode>
                <c:ptCount val="13"/>
                <c:pt idx="0">
                  <c:v>11257</c:v>
                </c:pt>
                <c:pt idx="1">
                  <c:v>11343</c:v>
                </c:pt>
                <c:pt idx="2">
                  <c:v>11444</c:v>
                </c:pt>
                <c:pt idx="3">
                  <c:v>11513</c:v>
                </c:pt>
                <c:pt idx="4">
                  <c:v>11564</c:v>
                </c:pt>
                <c:pt idx="5">
                  <c:v>12218</c:v>
                </c:pt>
                <c:pt idx="6">
                  <c:v>12291</c:v>
                </c:pt>
                <c:pt idx="7">
                  <c:v>12421</c:v>
                </c:pt>
                <c:pt idx="8">
                  <c:v>11593</c:v>
                </c:pt>
                <c:pt idx="9">
                  <c:v>11012</c:v>
                </c:pt>
                <c:pt idx="10">
                  <c:v>11153</c:v>
                </c:pt>
                <c:pt idx="11">
                  <c:v>11293</c:v>
                </c:pt>
                <c:pt idx="12">
                  <c:v>11423</c:v>
                </c:pt>
              </c:numCache>
            </c:numRef>
          </c:val>
          <c:extLst>
            <c:ext xmlns:c16="http://schemas.microsoft.com/office/drawing/2014/chart" uri="{C3380CC4-5D6E-409C-BE32-E72D297353CC}">
              <c16:uniqueId val="{00000000-FEB0-425B-A184-78082AB6C42D}"/>
            </c:ext>
          </c:extLst>
        </c:ser>
        <c:ser>
          <c:idx val="1"/>
          <c:order val="1"/>
          <c:tx>
            <c:strRef>
              <c:f>Summary!$L$2</c:f>
              <c:strCache>
                <c:ptCount val="1"/>
                <c:pt idx="0">
                  <c:v>DTA</c:v>
                </c:pt>
              </c:strCache>
            </c:strRef>
          </c:tx>
          <c:spPr>
            <a:solidFill>
              <a:schemeClr val="accent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Summary!$J$57:$J$69</c:f>
              <c:numCache>
                <c:formatCode>mmm\-yy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Summary!$L$57:$L$69</c:f>
              <c:numCache>
                <c:formatCode>#,##0</c:formatCode>
                <c:ptCount val="13"/>
                <c:pt idx="0">
                  <c:v>9489</c:v>
                </c:pt>
                <c:pt idx="1">
                  <c:v>9612</c:v>
                </c:pt>
                <c:pt idx="2">
                  <c:v>9734</c:v>
                </c:pt>
                <c:pt idx="3">
                  <c:v>9865</c:v>
                </c:pt>
                <c:pt idx="4">
                  <c:v>9976</c:v>
                </c:pt>
                <c:pt idx="5">
                  <c:v>10572</c:v>
                </c:pt>
                <c:pt idx="6">
                  <c:v>10539</c:v>
                </c:pt>
                <c:pt idx="7">
                  <c:v>10644</c:v>
                </c:pt>
                <c:pt idx="8">
                  <c:v>10418</c:v>
                </c:pt>
                <c:pt idx="9">
                  <c:v>10305</c:v>
                </c:pt>
                <c:pt idx="10">
                  <c:v>10558</c:v>
                </c:pt>
                <c:pt idx="11">
                  <c:v>10659</c:v>
                </c:pt>
                <c:pt idx="12">
                  <c:v>10745</c:v>
                </c:pt>
              </c:numCache>
            </c:numRef>
          </c:val>
          <c:extLst>
            <c:ext xmlns:c16="http://schemas.microsoft.com/office/drawing/2014/chart" uri="{C3380CC4-5D6E-409C-BE32-E72D297353CC}">
              <c16:uniqueId val="{00000001-FEB0-425B-A184-78082AB6C42D}"/>
            </c:ext>
          </c:extLst>
        </c:ser>
        <c:ser>
          <c:idx val="2"/>
          <c:order val="2"/>
          <c:tx>
            <c:strRef>
              <c:f>Summary!$M$2</c:f>
              <c:strCache>
                <c:ptCount val="1"/>
                <c:pt idx="0">
                  <c:v>IE</c:v>
                </c:pt>
              </c:strCache>
            </c:strRef>
          </c:tx>
          <c:spPr>
            <a:solidFill>
              <a:schemeClr val="accent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Summary!$J$57:$J$69</c:f>
              <c:numCache>
                <c:formatCode>mmm\-yy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Summary!$M$57:$M$69</c:f>
              <c:numCache>
                <c:formatCode>#,##0</c:formatCode>
                <c:ptCount val="13"/>
                <c:pt idx="0">
                  <c:v>32137</c:v>
                </c:pt>
                <c:pt idx="1">
                  <c:v>32991</c:v>
                </c:pt>
                <c:pt idx="2">
                  <c:v>33248</c:v>
                </c:pt>
                <c:pt idx="3">
                  <c:v>34139</c:v>
                </c:pt>
                <c:pt idx="4">
                  <c:v>34380</c:v>
                </c:pt>
                <c:pt idx="5">
                  <c:v>36223</c:v>
                </c:pt>
                <c:pt idx="6">
                  <c:v>35769</c:v>
                </c:pt>
                <c:pt idx="7">
                  <c:v>36537</c:v>
                </c:pt>
                <c:pt idx="8">
                  <c:v>35677</c:v>
                </c:pt>
                <c:pt idx="9">
                  <c:v>34883</c:v>
                </c:pt>
                <c:pt idx="10">
                  <c:v>35615</c:v>
                </c:pt>
                <c:pt idx="11">
                  <c:v>36290</c:v>
                </c:pt>
                <c:pt idx="12">
                  <c:v>36789</c:v>
                </c:pt>
              </c:numCache>
            </c:numRef>
          </c:val>
          <c:extLst>
            <c:ext xmlns:c16="http://schemas.microsoft.com/office/drawing/2014/chart" uri="{C3380CC4-5D6E-409C-BE32-E72D297353CC}">
              <c16:uniqueId val="{00000002-FEB0-425B-A184-78082AB6C42D}"/>
            </c:ext>
          </c:extLst>
        </c:ser>
        <c:dLbls>
          <c:showLegendKey val="0"/>
          <c:showVal val="1"/>
          <c:showCatName val="0"/>
          <c:showSerName val="0"/>
          <c:showPercent val="0"/>
          <c:showBubbleSize val="0"/>
        </c:dLbls>
        <c:gapWidth val="40"/>
        <c:overlap val="100"/>
        <c:axId val="390865264"/>
        <c:axId val="390867232"/>
      </c:barChart>
      <c:dateAx>
        <c:axId val="390865264"/>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0867232"/>
        <c:crosses val="autoZero"/>
        <c:auto val="1"/>
        <c:lblOffset val="100"/>
        <c:baseTimeUnit val="months"/>
      </c:dateAx>
      <c:valAx>
        <c:axId val="390867232"/>
        <c:scaling>
          <c:orientation val="minMax"/>
          <c:max val="6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a:t>Total</a:t>
                </a:r>
                <a:r>
                  <a:rPr lang="en-US" sz="1400" b="0" baseline="0"/>
                  <a:t> Caseload</a:t>
                </a:r>
                <a:endParaRPr lang="en-US" sz="1400" b="0"/>
              </a:p>
            </c:rich>
          </c:tx>
          <c:layout>
            <c:manualLayout>
              <c:xMode val="edge"/>
              <c:yMode val="edge"/>
              <c:x val="9.9017730572216814E-3"/>
              <c:y val="0.3937160648211829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0865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t>CBC Licensed Capacity</a:t>
            </a:r>
          </a:p>
        </c:rich>
      </c:tx>
      <c:layout>
        <c:manualLayout>
          <c:xMode val="edge"/>
          <c:yMode val="edge"/>
          <c:x val="0.39790821491302469"/>
          <c:y val="2.7713625866050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Total CBC</c:v>
                </c:pt>
              </c:strCache>
            </c:strRef>
          </c:tx>
          <c:spPr>
            <a:ln w="28575" cap="rnd">
              <a:solidFill>
                <a:schemeClr val="accent1"/>
              </a:solidFill>
              <a:round/>
            </a:ln>
            <a:effectLst/>
          </c:spPr>
          <c:marker>
            <c:symbol val="none"/>
          </c:marker>
          <c:cat>
            <c:numRef>
              <c:f>Sheet1!$A$2:$A$20</c:f>
              <c:numCache>
                <c:formatCode>m/d/yyyy</c:formatCode>
                <c:ptCount val="19"/>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numCache>
            </c:numRef>
          </c:cat>
          <c:val>
            <c:numRef>
              <c:f>Sheet1!$E$2:$E$20</c:f>
              <c:numCache>
                <c:formatCode>General</c:formatCode>
                <c:ptCount val="19"/>
                <c:pt idx="0">
                  <c:v>182544</c:v>
                </c:pt>
                <c:pt idx="1">
                  <c:v>183017</c:v>
                </c:pt>
                <c:pt idx="2">
                  <c:v>185615</c:v>
                </c:pt>
                <c:pt idx="3">
                  <c:v>187386</c:v>
                </c:pt>
                <c:pt idx="4">
                  <c:v>187121</c:v>
                </c:pt>
                <c:pt idx="5">
                  <c:v>187561</c:v>
                </c:pt>
                <c:pt idx="6">
                  <c:v>188076</c:v>
                </c:pt>
                <c:pt idx="7">
                  <c:v>188113</c:v>
                </c:pt>
                <c:pt idx="8">
                  <c:v>188657</c:v>
                </c:pt>
                <c:pt idx="9">
                  <c:v>188932</c:v>
                </c:pt>
                <c:pt idx="10">
                  <c:v>189438</c:v>
                </c:pt>
                <c:pt idx="11">
                  <c:v>190081</c:v>
                </c:pt>
                <c:pt idx="12">
                  <c:v>190577</c:v>
                </c:pt>
                <c:pt idx="13">
                  <c:v>190786</c:v>
                </c:pt>
                <c:pt idx="14">
                  <c:v>192241</c:v>
                </c:pt>
                <c:pt idx="15">
                  <c:v>193862</c:v>
                </c:pt>
                <c:pt idx="16">
                  <c:v>193916</c:v>
                </c:pt>
                <c:pt idx="17">
                  <c:v>194234</c:v>
                </c:pt>
                <c:pt idx="18">
                  <c:v>194593</c:v>
                </c:pt>
              </c:numCache>
            </c:numRef>
          </c:val>
          <c:smooth val="0"/>
          <c:extLst>
            <c:ext xmlns:c16="http://schemas.microsoft.com/office/drawing/2014/chart" uri="{C3380CC4-5D6E-409C-BE32-E72D297353CC}">
              <c16:uniqueId val="{00000000-F7D8-4F10-A643-BBCA8DA75025}"/>
            </c:ext>
          </c:extLst>
        </c:ser>
        <c:ser>
          <c:idx val="1"/>
          <c:order val="1"/>
          <c:tx>
            <c:strRef>
              <c:f>Sheet1!$F$1</c:f>
              <c:strCache>
                <c:ptCount val="1"/>
                <c:pt idx="0">
                  <c:v>Total Highest SVI CBC</c:v>
                </c:pt>
              </c:strCache>
            </c:strRef>
          </c:tx>
          <c:spPr>
            <a:ln w="28575" cap="rnd">
              <a:solidFill>
                <a:schemeClr val="accent2"/>
              </a:solidFill>
              <a:round/>
            </a:ln>
            <a:effectLst/>
          </c:spPr>
          <c:marker>
            <c:symbol val="none"/>
          </c:marker>
          <c:cat>
            <c:numRef>
              <c:f>Sheet1!$A$2:$A$20</c:f>
              <c:numCache>
                <c:formatCode>m/d/yyyy</c:formatCode>
                <c:ptCount val="19"/>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numCache>
            </c:numRef>
          </c:cat>
          <c:val>
            <c:numRef>
              <c:f>Sheet1!$F$2:$F$20</c:f>
              <c:numCache>
                <c:formatCode>General</c:formatCode>
                <c:ptCount val="19"/>
                <c:pt idx="0">
                  <c:v>79057</c:v>
                </c:pt>
                <c:pt idx="1">
                  <c:v>79578</c:v>
                </c:pt>
                <c:pt idx="2">
                  <c:v>80370</c:v>
                </c:pt>
                <c:pt idx="3">
                  <c:v>81271</c:v>
                </c:pt>
                <c:pt idx="4">
                  <c:v>80994</c:v>
                </c:pt>
                <c:pt idx="5">
                  <c:v>81260</c:v>
                </c:pt>
                <c:pt idx="6">
                  <c:v>81682</c:v>
                </c:pt>
                <c:pt idx="7">
                  <c:v>81568</c:v>
                </c:pt>
                <c:pt idx="8">
                  <c:v>81875</c:v>
                </c:pt>
                <c:pt idx="9">
                  <c:v>81946</c:v>
                </c:pt>
                <c:pt idx="10">
                  <c:v>82212</c:v>
                </c:pt>
                <c:pt idx="11">
                  <c:v>82634</c:v>
                </c:pt>
                <c:pt idx="12">
                  <c:v>82522</c:v>
                </c:pt>
                <c:pt idx="13">
                  <c:v>82371</c:v>
                </c:pt>
                <c:pt idx="14">
                  <c:v>82615</c:v>
                </c:pt>
                <c:pt idx="15">
                  <c:v>83365</c:v>
                </c:pt>
                <c:pt idx="16">
                  <c:v>83162</c:v>
                </c:pt>
                <c:pt idx="17">
                  <c:v>83297</c:v>
                </c:pt>
                <c:pt idx="18">
                  <c:v>83377</c:v>
                </c:pt>
              </c:numCache>
            </c:numRef>
          </c:val>
          <c:smooth val="0"/>
          <c:extLst>
            <c:ext xmlns:c16="http://schemas.microsoft.com/office/drawing/2014/chart" uri="{C3380CC4-5D6E-409C-BE32-E72D297353CC}">
              <c16:uniqueId val="{00000001-F7D8-4F10-A643-BBCA8DA75025}"/>
            </c:ext>
          </c:extLst>
        </c:ser>
        <c:ser>
          <c:idx val="2"/>
          <c:order val="2"/>
          <c:tx>
            <c:strRef>
              <c:f>Sheet1!$G$1</c:f>
              <c:strCache>
                <c:ptCount val="1"/>
                <c:pt idx="0">
                  <c:v>Total Not Highest SVI CBC </c:v>
                </c:pt>
              </c:strCache>
            </c:strRef>
          </c:tx>
          <c:spPr>
            <a:ln w="28575" cap="rnd">
              <a:solidFill>
                <a:schemeClr val="accent3"/>
              </a:solidFill>
              <a:round/>
            </a:ln>
            <a:effectLst/>
          </c:spPr>
          <c:marker>
            <c:symbol val="none"/>
          </c:marker>
          <c:cat>
            <c:numRef>
              <c:f>Sheet1!$A$2:$A$20</c:f>
              <c:numCache>
                <c:formatCode>m/d/yyyy</c:formatCode>
                <c:ptCount val="19"/>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numCache>
            </c:numRef>
          </c:cat>
          <c:val>
            <c:numRef>
              <c:f>Sheet1!$G$2:$G$20</c:f>
              <c:numCache>
                <c:formatCode>General</c:formatCode>
                <c:ptCount val="19"/>
                <c:pt idx="0">
                  <c:v>103487</c:v>
                </c:pt>
                <c:pt idx="1">
                  <c:v>103439</c:v>
                </c:pt>
                <c:pt idx="2">
                  <c:v>105245</c:v>
                </c:pt>
                <c:pt idx="3">
                  <c:v>106115</c:v>
                </c:pt>
                <c:pt idx="4">
                  <c:v>106127</c:v>
                </c:pt>
                <c:pt idx="5">
                  <c:v>106301</c:v>
                </c:pt>
                <c:pt idx="6">
                  <c:v>106394</c:v>
                </c:pt>
                <c:pt idx="7">
                  <c:v>106263</c:v>
                </c:pt>
                <c:pt idx="8">
                  <c:v>106782</c:v>
                </c:pt>
                <c:pt idx="9">
                  <c:v>106986</c:v>
                </c:pt>
                <c:pt idx="10">
                  <c:v>107226</c:v>
                </c:pt>
                <c:pt idx="11">
                  <c:v>107447</c:v>
                </c:pt>
                <c:pt idx="12">
                  <c:v>108055</c:v>
                </c:pt>
                <c:pt idx="13">
                  <c:v>108415</c:v>
                </c:pt>
                <c:pt idx="14">
                  <c:v>109626</c:v>
                </c:pt>
                <c:pt idx="15">
                  <c:v>110497</c:v>
                </c:pt>
                <c:pt idx="16">
                  <c:v>110754</c:v>
                </c:pt>
                <c:pt idx="17">
                  <c:v>110937</c:v>
                </c:pt>
                <c:pt idx="18">
                  <c:v>111216</c:v>
                </c:pt>
              </c:numCache>
            </c:numRef>
          </c:val>
          <c:smooth val="0"/>
          <c:extLst>
            <c:ext xmlns:c16="http://schemas.microsoft.com/office/drawing/2014/chart" uri="{C3380CC4-5D6E-409C-BE32-E72D297353CC}">
              <c16:uniqueId val="{00000002-F7D8-4F10-A643-BBCA8DA75025}"/>
            </c:ext>
          </c:extLst>
        </c:ser>
        <c:dLbls>
          <c:showLegendKey val="0"/>
          <c:showVal val="0"/>
          <c:showCatName val="0"/>
          <c:showSerName val="0"/>
          <c:showPercent val="0"/>
          <c:showBubbleSize val="0"/>
        </c:dLbls>
        <c:smooth val="0"/>
        <c:axId val="138402927"/>
        <c:axId val="1865132639"/>
      </c:lineChart>
      <c:dateAx>
        <c:axId val="13840292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65132639"/>
        <c:crosses val="autoZero"/>
        <c:auto val="1"/>
        <c:lblOffset val="100"/>
        <c:baseTimeUnit val="months"/>
        <c:majorUnit val="3"/>
        <c:majorTimeUnit val="months"/>
      </c:dateAx>
      <c:valAx>
        <c:axId val="186513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40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t>FCC Licensed Capacity</a:t>
            </a:r>
          </a:p>
        </c:rich>
      </c:tx>
      <c:layout>
        <c:manualLayout>
          <c:xMode val="edge"/>
          <c:yMode val="edge"/>
          <c:x val="0.36523936242875948"/>
          <c:y val="6.00461893764434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Sheet1!$H$1</c:f>
              <c:strCache>
                <c:ptCount val="1"/>
                <c:pt idx="0">
                  <c:v>Total FCC</c:v>
                </c:pt>
              </c:strCache>
            </c:strRef>
          </c:tx>
          <c:spPr>
            <a:ln w="28575" cap="rnd">
              <a:solidFill>
                <a:schemeClr val="accent1"/>
              </a:solidFill>
              <a:round/>
            </a:ln>
            <a:effectLst/>
          </c:spPr>
          <c:marker>
            <c:symbol val="none"/>
          </c:marker>
          <c:cat>
            <c:numRef>
              <c:f>Sheet1!$A$2:$A$20</c:f>
              <c:numCache>
                <c:formatCode>m/d/yyyy</c:formatCode>
                <c:ptCount val="19"/>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numCache>
            </c:numRef>
          </c:cat>
          <c:val>
            <c:numRef>
              <c:f>Sheet1!$H$2:$H$20</c:f>
              <c:numCache>
                <c:formatCode>General</c:formatCode>
                <c:ptCount val="19"/>
                <c:pt idx="0">
                  <c:v>38508</c:v>
                </c:pt>
                <c:pt idx="1">
                  <c:v>38509</c:v>
                </c:pt>
                <c:pt idx="2">
                  <c:v>38617</c:v>
                </c:pt>
                <c:pt idx="3">
                  <c:v>38603</c:v>
                </c:pt>
                <c:pt idx="4">
                  <c:v>38659</c:v>
                </c:pt>
                <c:pt idx="5">
                  <c:v>38775</c:v>
                </c:pt>
                <c:pt idx="6">
                  <c:v>39026</c:v>
                </c:pt>
                <c:pt idx="7">
                  <c:v>39113</c:v>
                </c:pt>
                <c:pt idx="8">
                  <c:v>39264</c:v>
                </c:pt>
                <c:pt idx="9">
                  <c:v>39424</c:v>
                </c:pt>
                <c:pt idx="10">
                  <c:v>39724</c:v>
                </c:pt>
                <c:pt idx="11">
                  <c:v>39974</c:v>
                </c:pt>
                <c:pt idx="12">
                  <c:v>40286</c:v>
                </c:pt>
                <c:pt idx="13">
                  <c:v>40465</c:v>
                </c:pt>
                <c:pt idx="14">
                  <c:v>40834</c:v>
                </c:pt>
                <c:pt idx="15">
                  <c:v>41153</c:v>
                </c:pt>
                <c:pt idx="16">
                  <c:v>41396</c:v>
                </c:pt>
                <c:pt idx="17">
                  <c:v>41622</c:v>
                </c:pt>
                <c:pt idx="18">
                  <c:v>41956</c:v>
                </c:pt>
              </c:numCache>
            </c:numRef>
          </c:val>
          <c:smooth val="0"/>
          <c:extLst>
            <c:ext xmlns:c16="http://schemas.microsoft.com/office/drawing/2014/chart" uri="{C3380CC4-5D6E-409C-BE32-E72D297353CC}">
              <c16:uniqueId val="{00000000-BB9D-4E45-AC03-814C5F74DAC0}"/>
            </c:ext>
          </c:extLst>
        </c:ser>
        <c:ser>
          <c:idx val="1"/>
          <c:order val="1"/>
          <c:tx>
            <c:strRef>
              <c:f>Sheet1!$I$1</c:f>
              <c:strCache>
                <c:ptCount val="1"/>
                <c:pt idx="0">
                  <c:v>Total Highest SVI FCC</c:v>
                </c:pt>
              </c:strCache>
            </c:strRef>
          </c:tx>
          <c:spPr>
            <a:ln w="28575" cap="rnd">
              <a:solidFill>
                <a:schemeClr val="accent2"/>
              </a:solidFill>
              <a:round/>
            </a:ln>
            <a:effectLst/>
          </c:spPr>
          <c:marker>
            <c:symbol val="none"/>
          </c:marker>
          <c:cat>
            <c:numRef>
              <c:f>Sheet1!$A$2:$A$20</c:f>
              <c:numCache>
                <c:formatCode>m/d/yyyy</c:formatCode>
                <c:ptCount val="19"/>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numCache>
            </c:numRef>
          </c:cat>
          <c:val>
            <c:numRef>
              <c:f>Sheet1!$I$2:$I$20</c:f>
              <c:numCache>
                <c:formatCode>General</c:formatCode>
                <c:ptCount val="19"/>
                <c:pt idx="0">
                  <c:v>26252</c:v>
                </c:pt>
                <c:pt idx="1">
                  <c:v>26315</c:v>
                </c:pt>
                <c:pt idx="2">
                  <c:v>26447</c:v>
                </c:pt>
                <c:pt idx="3">
                  <c:v>26503</c:v>
                </c:pt>
                <c:pt idx="4">
                  <c:v>26553</c:v>
                </c:pt>
                <c:pt idx="5">
                  <c:v>26639</c:v>
                </c:pt>
                <c:pt idx="6">
                  <c:v>26870</c:v>
                </c:pt>
                <c:pt idx="7">
                  <c:v>26885</c:v>
                </c:pt>
                <c:pt idx="8">
                  <c:v>27106</c:v>
                </c:pt>
                <c:pt idx="9">
                  <c:v>27326</c:v>
                </c:pt>
                <c:pt idx="10">
                  <c:v>27578</c:v>
                </c:pt>
                <c:pt idx="11">
                  <c:v>27758</c:v>
                </c:pt>
                <c:pt idx="12">
                  <c:v>28016</c:v>
                </c:pt>
                <c:pt idx="13">
                  <c:v>28207</c:v>
                </c:pt>
                <c:pt idx="14">
                  <c:v>28553</c:v>
                </c:pt>
                <c:pt idx="15">
                  <c:v>28927</c:v>
                </c:pt>
                <c:pt idx="16">
                  <c:v>29196</c:v>
                </c:pt>
                <c:pt idx="17">
                  <c:v>29382</c:v>
                </c:pt>
                <c:pt idx="18">
                  <c:v>29680</c:v>
                </c:pt>
              </c:numCache>
            </c:numRef>
          </c:val>
          <c:smooth val="0"/>
          <c:extLst>
            <c:ext xmlns:c16="http://schemas.microsoft.com/office/drawing/2014/chart" uri="{C3380CC4-5D6E-409C-BE32-E72D297353CC}">
              <c16:uniqueId val="{00000001-BB9D-4E45-AC03-814C5F74DAC0}"/>
            </c:ext>
          </c:extLst>
        </c:ser>
        <c:ser>
          <c:idx val="2"/>
          <c:order val="2"/>
          <c:tx>
            <c:strRef>
              <c:f>Sheet1!$J$1</c:f>
              <c:strCache>
                <c:ptCount val="1"/>
                <c:pt idx="0">
                  <c:v>Total Not Highest SVI FCC</c:v>
                </c:pt>
              </c:strCache>
            </c:strRef>
          </c:tx>
          <c:spPr>
            <a:ln w="28575" cap="rnd">
              <a:solidFill>
                <a:schemeClr val="accent3"/>
              </a:solidFill>
              <a:round/>
            </a:ln>
            <a:effectLst/>
          </c:spPr>
          <c:marker>
            <c:symbol val="none"/>
          </c:marker>
          <c:cat>
            <c:numRef>
              <c:f>Sheet1!$A$2:$A$20</c:f>
              <c:numCache>
                <c:formatCode>m/d/yyyy</c:formatCode>
                <c:ptCount val="19"/>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numCache>
            </c:numRef>
          </c:cat>
          <c:val>
            <c:numRef>
              <c:f>Sheet1!$J$2:$J$20</c:f>
              <c:numCache>
                <c:formatCode>General</c:formatCode>
                <c:ptCount val="19"/>
                <c:pt idx="0">
                  <c:v>12250</c:v>
                </c:pt>
                <c:pt idx="1">
                  <c:v>12188</c:v>
                </c:pt>
                <c:pt idx="2">
                  <c:v>12164</c:v>
                </c:pt>
                <c:pt idx="3">
                  <c:v>12094</c:v>
                </c:pt>
                <c:pt idx="4">
                  <c:v>12100</c:v>
                </c:pt>
                <c:pt idx="5">
                  <c:v>12130</c:v>
                </c:pt>
                <c:pt idx="6">
                  <c:v>12150</c:v>
                </c:pt>
                <c:pt idx="7">
                  <c:v>12144</c:v>
                </c:pt>
                <c:pt idx="8">
                  <c:v>12152</c:v>
                </c:pt>
                <c:pt idx="9">
                  <c:v>12092</c:v>
                </c:pt>
                <c:pt idx="10">
                  <c:v>12140</c:v>
                </c:pt>
                <c:pt idx="11">
                  <c:v>12210</c:v>
                </c:pt>
                <c:pt idx="12">
                  <c:v>12264</c:v>
                </c:pt>
                <c:pt idx="13">
                  <c:v>12252</c:v>
                </c:pt>
                <c:pt idx="14">
                  <c:v>12275</c:v>
                </c:pt>
                <c:pt idx="15">
                  <c:v>12220</c:v>
                </c:pt>
                <c:pt idx="16">
                  <c:v>12194</c:v>
                </c:pt>
                <c:pt idx="17">
                  <c:v>12234</c:v>
                </c:pt>
                <c:pt idx="18">
                  <c:v>12270</c:v>
                </c:pt>
              </c:numCache>
            </c:numRef>
          </c:val>
          <c:smooth val="0"/>
          <c:extLst>
            <c:ext xmlns:c16="http://schemas.microsoft.com/office/drawing/2014/chart" uri="{C3380CC4-5D6E-409C-BE32-E72D297353CC}">
              <c16:uniqueId val="{00000002-BB9D-4E45-AC03-814C5F74DAC0}"/>
            </c:ext>
          </c:extLst>
        </c:ser>
        <c:dLbls>
          <c:showLegendKey val="0"/>
          <c:showVal val="0"/>
          <c:showCatName val="0"/>
          <c:showSerName val="0"/>
          <c:showPercent val="0"/>
          <c:showBubbleSize val="0"/>
        </c:dLbls>
        <c:smooth val="0"/>
        <c:axId val="226994031"/>
        <c:axId val="1756171295"/>
      </c:lineChart>
      <c:dateAx>
        <c:axId val="22699403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6171295"/>
        <c:crosses val="autoZero"/>
        <c:auto val="1"/>
        <c:lblOffset val="100"/>
        <c:baseTimeUnit val="months"/>
      </c:dateAx>
      <c:valAx>
        <c:axId val="1756171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994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Open and</a:t>
            </a:r>
            <a:r>
              <a:rPr lang="en-US" sz="1800" baseline="0"/>
              <a:t>  Closed Programs By Month</a:t>
            </a:r>
            <a:endParaRPr lang="en-US" sz="1800"/>
          </a:p>
        </c:rich>
      </c:tx>
      <c:layout>
        <c:manualLayout>
          <c:xMode val="edge"/>
          <c:yMode val="edge"/>
          <c:x val="0.33605393967879144"/>
          <c:y val="2.56221698346361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083123637926216E-2"/>
          <c:y val="0.15838771319444234"/>
          <c:w val="0.9388831150657222"/>
          <c:h val="0.57313296931022228"/>
        </c:manualLayout>
      </c:layout>
      <c:barChart>
        <c:barDir val="col"/>
        <c:grouping val="stacked"/>
        <c:varyColors val="0"/>
        <c:ser>
          <c:idx val="1"/>
          <c:order val="1"/>
          <c:tx>
            <c:strRef>
              <c:f>'[Closed and Open Programs Difference.xlsx]Sheet1'!$AB$3</c:f>
              <c:strCache>
                <c:ptCount val="1"/>
                <c:pt idx="0">
                  <c:v>Closed - Center-Based Care</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'[Closed and Open Programs Difference.xlsx]Sheet1'!$Z$4:$Z$22</c:f>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extLst xmlns:c15="http://schemas.microsoft.com/office/drawing/2012/chart"/>
            </c:strRef>
          </c:cat>
          <c:val>
            <c:numRef>
              <c:f>'[Closed and Open Programs Difference.xlsx]Sheet1'!$AB$4:$AB$22</c:f>
              <c:numCache>
                <c:formatCode>0</c:formatCode>
                <c:ptCount val="19"/>
                <c:pt idx="0">
                  <c:v>-6</c:v>
                </c:pt>
                <c:pt idx="1">
                  <c:v>-14</c:v>
                </c:pt>
                <c:pt idx="2">
                  <c:v>-16</c:v>
                </c:pt>
                <c:pt idx="3">
                  <c:v>-12</c:v>
                </c:pt>
                <c:pt idx="4">
                  <c:v>-7</c:v>
                </c:pt>
                <c:pt idx="5">
                  <c:v>-12</c:v>
                </c:pt>
                <c:pt idx="6">
                  <c:v>-7</c:v>
                </c:pt>
                <c:pt idx="7">
                  <c:v>-4</c:v>
                </c:pt>
                <c:pt idx="8">
                  <c:v>-11</c:v>
                </c:pt>
                <c:pt idx="9">
                  <c:v>-5</c:v>
                </c:pt>
                <c:pt idx="10">
                  <c:v>-7</c:v>
                </c:pt>
                <c:pt idx="11">
                  <c:v>-32</c:v>
                </c:pt>
                <c:pt idx="12">
                  <c:v>-3</c:v>
                </c:pt>
                <c:pt idx="13">
                  <c:v>-9</c:v>
                </c:pt>
                <c:pt idx="14">
                  <c:v>-14</c:v>
                </c:pt>
                <c:pt idx="15">
                  <c:v>-8</c:v>
                </c:pt>
                <c:pt idx="16">
                  <c:v>-7</c:v>
                </c:pt>
                <c:pt idx="17">
                  <c:v>-12</c:v>
                </c:pt>
                <c:pt idx="18">
                  <c:v>-2</c:v>
                </c:pt>
              </c:numCache>
              <c:extLst xmlns:c15="http://schemas.microsoft.com/office/drawing/2012/chart"/>
            </c:numRef>
          </c:val>
          <c:extLst>
            <c:ext xmlns:c16="http://schemas.microsoft.com/office/drawing/2014/chart" uri="{C3380CC4-5D6E-409C-BE32-E72D297353CC}">
              <c16:uniqueId val="{00000000-0DC7-4A16-8957-4898A3FF5551}"/>
            </c:ext>
          </c:extLst>
        </c:ser>
        <c:ser>
          <c:idx val="4"/>
          <c:order val="4"/>
          <c:tx>
            <c:strRef>
              <c:f>'[Closed and Open Programs Difference.xlsx]Sheet1'!$AE$3</c:f>
              <c:strCache>
                <c:ptCount val="1"/>
                <c:pt idx="0">
                  <c:v>Newly Opened - Center-Based Care</c:v>
                </c:pt>
              </c:strCache>
              <c:extLst xmlns:c15="http://schemas.microsoft.com/office/drawing/2012/chart"/>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'[Closed and Open Programs Difference.xlsx]Sheet1'!$Z$4:$Z$22</c:f>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extLst xmlns:c15="http://schemas.microsoft.com/office/drawing/2012/chart"/>
            </c:strRef>
          </c:cat>
          <c:val>
            <c:numRef>
              <c:f>'[Closed and Open Programs Difference.xlsx]Sheet1'!$AE$4:$AE$22</c:f>
              <c:numCache>
                <c:formatCode>0</c:formatCode>
                <c:ptCount val="19"/>
                <c:pt idx="0">
                  <c:v>12</c:v>
                </c:pt>
                <c:pt idx="1">
                  <c:v>40</c:v>
                </c:pt>
                <c:pt idx="2">
                  <c:v>46</c:v>
                </c:pt>
                <c:pt idx="3">
                  <c:v>10</c:v>
                </c:pt>
                <c:pt idx="4">
                  <c:v>9</c:v>
                </c:pt>
                <c:pt idx="5">
                  <c:v>14</c:v>
                </c:pt>
                <c:pt idx="6">
                  <c:v>14</c:v>
                </c:pt>
                <c:pt idx="7">
                  <c:v>11</c:v>
                </c:pt>
                <c:pt idx="8">
                  <c:v>13</c:v>
                </c:pt>
                <c:pt idx="9">
                  <c:v>10</c:v>
                </c:pt>
                <c:pt idx="10">
                  <c:v>7</c:v>
                </c:pt>
                <c:pt idx="11">
                  <c:v>14</c:v>
                </c:pt>
                <c:pt idx="12">
                  <c:v>11</c:v>
                </c:pt>
                <c:pt idx="13">
                  <c:v>20</c:v>
                </c:pt>
                <c:pt idx="14">
                  <c:v>35</c:v>
                </c:pt>
                <c:pt idx="15">
                  <c:v>15</c:v>
                </c:pt>
                <c:pt idx="16">
                  <c:v>15</c:v>
                </c:pt>
                <c:pt idx="17">
                  <c:v>17</c:v>
                </c:pt>
                <c:pt idx="18">
                  <c:v>19</c:v>
                </c:pt>
              </c:numCache>
              <c:extLst xmlns:c15="http://schemas.microsoft.com/office/drawing/2012/chart"/>
            </c:numRef>
          </c:val>
          <c:extLst>
            <c:ext xmlns:c16="http://schemas.microsoft.com/office/drawing/2014/chart" uri="{C3380CC4-5D6E-409C-BE32-E72D297353CC}">
              <c16:uniqueId val="{00000001-0DC7-4A16-8957-4898A3FF5551}"/>
            </c:ext>
          </c:extLst>
        </c:ser>
        <c:dLbls>
          <c:showLegendKey val="0"/>
          <c:showVal val="0"/>
          <c:showCatName val="0"/>
          <c:showSerName val="0"/>
          <c:showPercent val="0"/>
          <c:showBubbleSize val="0"/>
        </c:dLbls>
        <c:gapWidth val="66"/>
        <c:overlap val="100"/>
        <c:axId val="2096769535"/>
        <c:axId val="1248320783"/>
        <c:extLst>
          <c:ext xmlns:c15="http://schemas.microsoft.com/office/drawing/2012/chart" uri="{02D57815-91ED-43cb-92C2-25804820EDAC}">
            <c15:filteredBarSeries>
              <c15:ser>
                <c:idx val="0"/>
                <c:order val="0"/>
                <c:tx>
                  <c:strRef>
                    <c:extLst>
                      <c:ext uri="{02D57815-91ED-43cb-92C2-25804820EDAC}">
                        <c15:formulaRef>
                          <c15:sqref>'[Closed and Open Programs Difference.xlsx]Sheet1'!$AA$3</c15:sqref>
                        </c15:formulaRef>
                      </c:ext>
                    </c:extLst>
                    <c:strCache>
                      <c:ptCount val="1"/>
                      <c:pt idx="0">
                        <c:v>Closed - All Programs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c:ext uri="{02D57815-91ED-43cb-92C2-25804820EDAC}">
                        <c15:formulaRef>
                          <c15:sqref>'[Closed and Open Programs Difference.xlsx]Sheet1'!$AA$4:$AA$22</c15:sqref>
                        </c15:formulaRef>
                      </c:ext>
                    </c:extLst>
                    <c:numCache>
                      <c:formatCode>0</c:formatCode>
                      <c:ptCount val="19"/>
                      <c:pt idx="0">
                        <c:v>-46</c:v>
                      </c:pt>
                      <c:pt idx="1">
                        <c:v>-59</c:v>
                      </c:pt>
                      <c:pt idx="2">
                        <c:v>-66</c:v>
                      </c:pt>
                      <c:pt idx="3">
                        <c:v>-50</c:v>
                      </c:pt>
                      <c:pt idx="4">
                        <c:v>-39</c:v>
                      </c:pt>
                      <c:pt idx="5">
                        <c:v>-43</c:v>
                      </c:pt>
                      <c:pt idx="6">
                        <c:v>-36</c:v>
                      </c:pt>
                      <c:pt idx="7">
                        <c:v>-30</c:v>
                      </c:pt>
                      <c:pt idx="8">
                        <c:v>-40</c:v>
                      </c:pt>
                      <c:pt idx="9">
                        <c:v>-29</c:v>
                      </c:pt>
                      <c:pt idx="10">
                        <c:v>-33</c:v>
                      </c:pt>
                      <c:pt idx="11">
                        <c:v>-63</c:v>
                      </c:pt>
                      <c:pt idx="12">
                        <c:v>-29</c:v>
                      </c:pt>
                      <c:pt idx="13">
                        <c:v>-29</c:v>
                      </c:pt>
                      <c:pt idx="14">
                        <c:v>-39</c:v>
                      </c:pt>
                      <c:pt idx="15">
                        <c:v>-29</c:v>
                      </c:pt>
                      <c:pt idx="16">
                        <c:v>-35</c:v>
                      </c:pt>
                      <c:pt idx="17">
                        <c:v>-29</c:v>
                      </c:pt>
                      <c:pt idx="18">
                        <c:v>-26</c:v>
                      </c:pt>
                    </c:numCache>
                  </c:numRef>
                </c:val>
                <c:extLst>
                  <c:ext xmlns:c16="http://schemas.microsoft.com/office/drawing/2014/chart" uri="{C3380CC4-5D6E-409C-BE32-E72D297353CC}">
                    <c16:uniqueId val="{00000002-0DC7-4A16-8957-4898A3FF555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'[Closed and Open Programs Difference.xlsx]Sheet1'!$AC$3</c15:sqref>
                        </c15:formulaRef>
                      </c:ext>
                    </c:extLst>
                    <c:strCache>
                      <c:ptCount val="1"/>
                      <c:pt idx="0">
                        <c:v>Closed - Family Child Care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xmlns:c15="http://schemas.microsoft.com/office/drawing/2012/chart">
                      <c:ext xmlns:c15="http://schemas.microsoft.com/office/drawing/2012/chart" uri="{02D57815-91ED-43cb-92C2-25804820EDAC}">
                        <c15:formulaRef>
                          <c15:sqref>'[Closed and Open Programs Difference.xlsx]Sheet1'!$AC$4:$AC$22</c15:sqref>
                        </c15:formulaRef>
                      </c:ext>
                    </c:extLst>
                    <c:numCache>
                      <c:formatCode>0</c:formatCode>
                      <c:ptCount val="19"/>
                      <c:pt idx="0">
                        <c:v>-40</c:v>
                      </c:pt>
                      <c:pt idx="1">
                        <c:v>-45</c:v>
                      </c:pt>
                      <c:pt idx="2">
                        <c:v>-50</c:v>
                      </c:pt>
                      <c:pt idx="3">
                        <c:v>-38</c:v>
                      </c:pt>
                      <c:pt idx="4">
                        <c:v>-32</c:v>
                      </c:pt>
                      <c:pt idx="5">
                        <c:v>-31</c:v>
                      </c:pt>
                      <c:pt idx="6">
                        <c:v>-29</c:v>
                      </c:pt>
                      <c:pt idx="7">
                        <c:v>-26</c:v>
                      </c:pt>
                      <c:pt idx="8">
                        <c:v>-29</c:v>
                      </c:pt>
                      <c:pt idx="9">
                        <c:v>-24</c:v>
                      </c:pt>
                      <c:pt idx="10">
                        <c:v>-26</c:v>
                      </c:pt>
                      <c:pt idx="11">
                        <c:v>-31</c:v>
                      </c:pt>
                      <c:pt idx="12">
                        <c:v>-26</c:v>
                      </c:pt>
                      <c:pt idx="13">
                        <c:v>-20</c:v>
                      </c:pt>
                      <c:pt idx="14">
                        <c:v>-25</c:v>
                      </c:pt>
                      <c:pt idx="15">
                        <c:v>-21</c:v>
                      </c:pt>
                      <c:pt idx="16">
                        <c:v>-28</c:v>
                      </c:pt>
                      <c:pt idx="17">
                        <c:v>-17</c:v>
                      </c:pt>
                      <c:pt idx="18">
                        <c:v>-24</c:v>
                      </c:pt>
                    </c:numCache>
                  </c:numRef>
                </c:val>
                <c:extLst xmlns:c15="http://schemas.microsoft.com/office/drawing/2012/chart">
                  <c:ext xmlns:c16="http://schemas.microsoft.com/office/drawing/2014/chart" uri="{C3380CC4-5D6E-409C-BE32-E72D297353CC}">
                    <c16:uniqueId val="{00000003-0DC7-4A16-8957-4898A3FF555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'[Closed and Open Programs Difference.xlsx]Sheet1'!$AD$3</c15:sqref>
                        </c15:formulaRef>
                      </c:ext>
                    </c:extLst>
                    <c:strCache>
                      <c:ptCount val="1"/>
                      <c:pt idx="0">
                        <c:v>Newly Opened - All Programs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xmlns:c15="http://schemas.microsoft.com/office/drawing/2012/chart">
                      <c:ext xmlns:c15="http://schemas.microsoft.com/office/drawing/2012/chart" uri="{02D57815-91ED-43cb-92C2-25804820EDAC}">
                        <c15:formulaRef>
                          <c15:sqref>'[Closed and Open Programs Difference.xlsx]Sheet1'!$AD$4:$AD$22</c15:sqref>
                        </c15:formulaRef>
                      </c:ext>
                    </c:extLst>
                    <c:numCache>
                      <c:formatCode>0</c:formatCode>
                      <c:ptCount val="19"/>
                      <c:pt idx="0">
                        <c:v>58</c:v>
                      </c:pt>
                      <c:pt idx="1">
                        <c:v>89</c:v>
                      </c:pt>
                      <c:pt idx="2">
                        <c:v>89</c:v>
                      </c:pt>
                      <c:pt idx="3">
                        <c:v>55</c:v>
                      </c:pt>
                      <c:pt idx="4">
                        <c:v>61</c:v>
                      </c:pt>
                      <c:pt idx="5">
                        <c:v>70</c:v>
                      </c:pt>
                      <c:pt idx="6">
                        <c:v>58</c:v>
                      </c:pt>
                      <c:pt idx="7">
                        <c:v>51</c:v>
                      </c:pt>
                      <c:pt idx="8">
                        <c:v>68</c:v>
                      </c:pt>
                      <c:pt idx="9">
                        <c:v>79</c:v>
                      </c:pt>
                      <c:pt idx="10">
                        <c:v>67</c:v>
                      </c:pt>
                      <c:pt idx="11">
                        <c:v>78</c:v>
                      </c:pt>
                      <c:pt idx="12">
                        <c:v>69</c:v>
                      </c:pt>
                      <c:pt idx="13">
                        <c:v>87</c:v>
                      </c:pt>
                      <c:pt idx="14">
                        <c:v>102</c:v>
                      </c:pt>
                      <c:pt idx="15">
                        <c:v>83</c:v>
                      </c:pt>
                      <c:pt idx="16">
                        <c:v>68</c:v>
                      </c:pt>
                      <c:pt idx="17">
                        <c:v>88</c:v>
                      </c:pt>
                      <c:pt idx="18">
                        <c:v>97</c:v>
                      </c:pt>
                    </c:numCache>
                  </c:numRef>
                </c:val>
                <c:extLst xmlns:c15="http://schemas.microsoft.com/office/drawing/2012/chart">
                  <c:ext xmlns:c16="http://schemas.microsoft.com/office/drawing/2014/chart" uri="{C3380CC4-5D6E-409C-BE32-E72D297353CC}">
                    <c16:uniqueId val="{00000004-0DC7-4A16-8957-4898A3FF555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'[Closed and Open Programs Difference.xlsx]Sheet1'!$AF$3</c15:sqref>
                        </c15:formulaRef>
                      </c:ext>
                    </c:extLst>
                    <c:strCache>
                      <c:ptCount val="1"/>
                      <c:pt idx="0">
                        <c:v>Newly Opened - Family Child Care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xmlns:c15="http://schemas.microsoft.com/office/drawing/2012/chart">
                      <c:ext xmlns:c15="http://schemas.microsoft.com/office/drawing/2012/chart" uri="{02D57815-91ED-43cb-92C2-25804820EDAC}">
                        <c15:formulaRef>
                          <c15:sqref>'[Closed and Open Programs Difference.xlsx]Sheet1'!$AF$4:$AF$22</c15:sqref>
                        </c15:formulaRef>
                      </c:ext>
                    </c:extLst>
                    <c:numCache>
                      <c:formatCode>0</c:formatCode>
                      <c:ptCount val="19"/>
                      <c:pt idx="0">
                        <c:v>46</c:v>
                      </c:pt>
                      <c:pt idx="1">
                        <c:v>49</c:v>
                      </c:pt>
                      <c:pt idx="2">
                        <c:v>43</c:v>
                      </c:pt>
                      <c:pt idx="3">
                        <c:v>45</c:v>
                      </c:pt>
                      <c:pt idx="4">
                        <c:v>52</c:v>
                      </c:pt>
                      <c:pt idx="5">
                        <c:v>56</c:v>
                      </c:pt>
                      <c:pt idx="6">
                        <c:v>44</c:v>
                      </c:pt>
                      <c:pt idx="7">
                        <c:v>40</c:v>
                      </c:pt>
                      <c:pt idx="8">
                        <c:v>55</c:v>
                      </c:pt>
                      <c:pt idx="9">
                        <c:v>69</c:v>
                      </c:pt>
                      <c:pt idx="10">
                        <c:v>60</c:v>
                      </c:pt>
                      <c:pt idx="11">
                        <c:v>64</c:v>
                      </c:pt>
                      <c:pt idx="12">
                        <c:v>58</c:v>
                      </c:pt>
                      <c:pt idx="13">
                        <c:v>67</c:v>
                      </c:pt>
                      <c:pt idx="14">
                        <c:v>67</c:v>
                      </c:pt>
                      <c:pt idx="15">
                        <c:v>68</c:v>
                      </c:pt>
                      <c:pt idx="16">
                        <c:v>53</c:v>
                      </c:pt>
                      <c:pt idx="17">
                        <c:v>71</c:v>
                      </c:pt>
                      <c:pt idx="18">
                        <c:v>78</c:v>
                      </c:pt>
                    </c:numCache>
                  </c:numRef>
                </c:val>
                <c:extLst xmlns:c15="http://schemas.microsoft.com/office/drawing/2012/chart">
                  <c:ext xmlns:c16="http://schemas.microsoft.com/office/drawing/2014/chart" uri="{C3380CC4-5D6E-409C-BE32-E72D297353CC}">
                    <c16:uniqueId val="{00000005-0DC7-4A16-8957-4898A3FF5551}"/>
                  </c:ext>
                </c:extLst>
              </c15:ser>
            </c15:filteredBarSeries>
          </c:ext>
        </c:extLst>
      </c:barChart>
      <c:catAx>
        <c:axId val="2096769535"/>
        <c:scaling>
          <c:orientation val="minMax"/>
        </c:scaling>
        <c:delete val="1"/>
        <c:axPos val="b"/>
        <c:numFmt formatCode="General" sourceLinked="1"/>
        <c:majorTickMark val="none"/>
        <c:minorTickMark val="none"/>
        <c:tickLblPos val="low"/>
        <c:crossAx val="1248320783"/>
        <c:crosses val="autoZero"/>
        <c:auto val="1"/>
        <c:lblAlgn val="ctr"/>
        <c:lblOffset val="100"/>
        <c:noMultiLvlLbl val="0"/>
      </c:catAx>
      <c:valAx>
        <c:axId val="1248320783"/>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676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aseline="0">
                <a:solidFill>
                  <a:schemeClr val="bg2">
                    <a:lumMod val="25000"/>
                  </a:schemeClr>
                </a:solidFill>
              </a:rPr>
              <a:t>Family Child Care</a:t>
            </a:r>
            <a:endParaRPr lang="en-US" sz="1600">
              <a:solidFill>
                <a:schemeClr val="bg2">
                  <a:lumMod val="25000"/>
                </a:schemeClr>
              </a:solidFill>
            </a:endParaRPr>
          </a:p>
        </c:rich>
      </c:tx>
      <c:layout>
        <c:manualLayout>
          <c:xMode val="edge"/>
          <c:yMode val="edge"/>
          <c:x val="0.44477591735287697"/>
          <c:y val="8.7383607372249414E-3"/>
        </c:manualLayout>
      </c:layout>
      <c:overlay val="0"/>
      <c:spPr>
        <a:noFill/>
        <a:ln>
          <a:solidFill>
            <a:schemeClr val="tx2"/>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185759652740225E-2"/>
          <c:y val="0.15850427350427351"/>
          <c:w val="0.93569553805774275"/>
          <c:h val="0.57281883033851533"/>
        </c:manualLayout>
      </c:layout>
      <c:barChart>
        <c:barDir val="col"/>
        <c:grouping val="stacked"/>
        <c:varyColors val="0"/>
        <c:ser>
          <c:idx val="2"/>
          <c:order val="2"/>
          <c:tx>
            <c:strRef>
              <c:f>'[Closed and Open Programs Difference.xlsx]Sheet1'!$AC$3</c:f>
              <c:strCache>
                <c:ptCount val="1"/>
                <c:pt idx="0">
                  <c:v>Closed - Family Child Care</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'[Closed and Open Programs Difference.xlsx]Sheet1'!$Z$4:$Z$22</c:f>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extLst xmlns:c15="http://schemas.microsoft.com/office/drawing/2012/chart"/>
            </c:strRef>
          </c:cat>
          <c:val>
            <c:numRef>
              <c:f>'[Closed and Open Programs Difference.xlsx]Sheet1'!$AC$4:$AC$22</c:f>
              <c:numCache>
                <c:formatCode>0</c:formatCode>
                <c:ptCount val="19"/>
                <c:pt idx="0">
                  <c:v>-40</c:v>
                </c:pt>
                <c:pt idx="1">
                  <c:v>-45</c:v>
                </c:pt>
                <c:pt idx="2">
                  <c:v>-50</c:v>
                </c:pt>
                <c:pt idx="3">
                  <c:v>-38</c:v>
                </c:pt>
                <c:pt idx="4">
                  <c:v>-32</c:v>
                </c:pt>
                <c:pt idx="5">
                  <c:v>-31</c:v>
                </c:pt>
                <c:pt idx="6">
                  <c:v>-29</c:v>
                </c:pt>
                <c:pt idx="7">
                  <c:v>-26</c:v>
                </c:pt>
                <c:pt idx="8">
                  <c:v>-29</c:v>
                </c:pt>
                <c:pt idx="9">
                  <c:v>-24</c:v>
                </c:pt>
                <c:pt idx="10">
                  <c:v>-26</c:v>
                </c:pt>
                <c:pt idx="11">
                  <c:v>-31</c:v>
                </c:pt>
                <c:pt idx="12">
                  <c:v>-26</c:v>
                </c:pt>
                <c:pt idx="13">
                  <c:v>-20</c:v>
                </c:pt>
                <c:pt idx="14">
                  <c:v>-25</c:v>
                </c:pt>
                <c:pt idx="15">
                  <c:v>-21</c:v>
                </c:pt>
                <c:pt idx="16">
                  <c:v>-28</c:v>
                </c:pt>
                <c:pt idx="17">
                  <c:v>-17</c:v>
                </c:pt>
                <c:pt idx="18">
                  <c:v>-24</c:v>
                </c:pt>
              </c:numCache>
              <c:extLst xmlns:c15="http://schemas.microsoft.com/office/drawing/2012/chart"/>
            </c:numRef>
          </c:val>
          <c:extLst>
            <c:ext xmlns:c16="http://schemas.microsoft.com/office/drawing/2014/chart" uri="{C3380CC4-5D6E-409C-BE32-E72D297353CC}">
              <c16:uniqueId val="{00000000-E714-4606-A729-69AE22C4C204}"/>
            </c:ext>
          </c:extLst>
        </c:ser>
        <c:ser>
          <c:idx val="5"/>
          <c:order val="5"/>
          <c:tx>
            <c:strRef>
              <c:f>'[Closed and Open Programs Difference.xlsx]Sheet1'!$AF$3</c:f>
              <c:strCache>
                <c:ptCount val="1"/>
                <c:pt idx="0">
                  <c:v>Newly Opened - Family Child Care</c:v>
                </c:pt>
              </c:strCache>
              <c:extLst xmlns:c15="http://schemas.microsoft.com/office/drawing/2012/chart"/>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'[Closed and Open Programs Difference.xlsx]Sheet1'!$Z$4:$Z$22</c:f>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extLst xmlns:c15="http://schemas.microsoft.com/office/drawing/2012/chart"/>
            </c:strRef>
          </c:cat>
          <c:val>
            <c:numRef>
              <c:f>'[Closed and Open Programs Difference.xlsx]Sheet1'!$AF$4:$AF$22</c:f>
              <c:numCache>
                <c:formatCode>0</c:formatCode>
                <c:ptCount val="19"/>
                <c:pt idx="0">
                  <c:v>46</c:v>
                </c:pt>
                <c:pt idx="1">
                  <c:v>49</c:v>
                </c:pt>
                <c:pt idx="2">
                  <c:v>43</c:v>
                </c:pt>
                <c:pt idx="3">
                  <c:v>45</c:v>
                </c:pt>
                <c:pt idx="4">
                  <c:v>52</c:v>
                </c:pt>
                <c:pt idx="5">
                  <c:v>56</c:v>
                </c:pt>
                <c:pt idx="6">
                  <c:v>44</c:v>
                </c:pt>
                <c:pt idx="7">
                  <c:v>40</c:v>
                </c:pt>
                <c:pt idx="8">
                  <c:v>55</c:v>
                </c:pt>
                <c:pt idx="9">
                  <c:v>69</c:v>
                </c:pt>
                <c:pt idx="10">
                  <c:v>60</c:v>
                </c:pt>
                <c:pt idx="11">
                  <c:v>64</c:v>
                </c:pt>
                <c:pt idx="12">
                  <c:v>58</c:v>
                </c:pt>
                <c:pt idx="13">
                  <c:v>67</c:v>
                </c:pt>
                <c:pt idx="14">
                  <c:v>67</c:v>
                </c:pt>
                <c:pt idx="15">
                  <c:v>68</c:v>
                </c:pt>
                <c:pt idx="16">
                  <c:v>53</c:v>
                </c:pt>
                <c:pt idx="17">
                  <c:v>71</c:v>
                </c:pt>
                <c:pt idx="18">
                  <c:v>78</c:v>
                </c:pt>
              </c:numCache>
              <c:extLst xmlns:c15="http://schemas.microsoft.com/office/drawing/2012/chart"/>
            </c:numRef>
          </c:val>
          <c:extLst>
            <c:ext xmlns:c16="http://schemas.microsoft.com/office/drawing/2014/chart" uri="{C3380CC4-5D6E-409C-BE32-E72D297353CC}">
              <c16:uniqueId val="{00000001-E714-4606-A729-69AE22C4C204}"/>
            </c:ext>
          </c:extLst>
        </c:ser>
        <c:dLbls>
          <c:showLegendKey val="0"/>
          <c:showVal val="0"/>
          <c:showCatName val="0"/>
          <c:showSerName val="0"/>
          <c:showPercent val="0"/>
          <c:showBubbleSize val="0"/>
        </c:dLbls>
        <c:gapWidth val="66"/>
        <c:overlap val="100"/>
        <c:axId val="2096769535"/>
        <c:axId val="1248320783"/>
        <c:extLst>
          <c:ext xmlns:c15="http://schemas.microsoft.com/office/drawing/2012/chart" uri="{02D57815-91ED-43cb-92C2-25804820EDAC}">
            <c15:filteredBarSeries>
              <c15:ser>
                <c:idx val="0"/>
                <c:order val="0"/>
                <c:tx>
                  <c:strRef>
                    <c:extLst>
                      <c:ext uri="{02D57815-91ED-43cb-92C2-25804820EDAC}">
                        <c15:formulaRef>
                          <c15:sqref>'[Closed and Open Programs Difference.xlsx]Sheet1'!$AA$3</c15:sqref>
                        </c15:formulaRef>
                      </c:ext>
                    </c:extLst>
                    <c:strCache>
                      <c:ptCount val="1"/>
                      <c:pt idx="0">
                        <c:v>Closed - All Programs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c:ext uri="{02D57815-91ED-43cb-92C2-25804820EDAC}">
                        <c15:formulaRef>
                          <c15:sqref>'[Closed and Open Programs Difference.xlsx]Sheet1'!$AA$4:$AA$22</c15:sqref>
                        </c15:formulaRef>
                      </c:ext>
                    </c:extLst>
                    <c:numCache>
                      <c:formatCode>0</c:formatCode>
                      <c:ptCount val="19"/>
                      <c:pt idx="0">
                        <c:v>-46</c:v>
                      </c:pt>
                      <c:pt idx="1">
                        <c:v>-59</c:v>
                      </c:pt>
                      <c:pt idx="2">
                        <c:v>-66</c:v>
                      </c:pt>
                      <c:pt idx="3">
                        <c:v>-50</c:v>
                      </c:pt>
                      <c:pt idx="4">
                        <c:v>-39</c:v>
                      </c:pt>
                      <c:pt idx="5">
                        <c:v>-43</c:v>
                      </c:pt>
                      <c:pt idx="6">
                        <c:v>-36</c:v>
                      </c:pt>
                      <c:pt idx="7">
                        <c:v>-30</c:v>
                      </c:pt>
                      <c:pt idx="8">
                        <c:v>-40</c:v>
                      </c:pt>
                      <c:pt idx="9">
                        <c:v>-29</c:v>
                      </c:pt>
                      <c:pt idx="10">
                        <c:v>-33</c:v>
                      </c:pt>
                      <c:pt idx="11">
                        <c:v>-63</c:v>
                      </c:pt>
                      <c:pt idx="12">
                        <c:v>-29</c:v>
                      </c:pt>
                      <c:pt idx="13">
                        <c:v>-29</c:v>
                      </c:pt>
                      <c:pt idx="14">
                        <c:v>-39</c:v>
                      </c:pt>
                      <c:pt idx="15">
                        <c:v>-29</c:v>
                      </c:pt>
                      <c:pt idx="16">
                        <c:v>-35</c:v>
                      </c:pt>
                      <c:pt idx="17">
                        <c:v>-29</c:v>
                      </c:pt>
                      <c:pt idx="18">
                        <c:v>-26</c:v>
                      </c:pt>
                    </c:numCache>
                  </c:numRef>
                </c:val>
                <c:extLst>
                  <c:ext xmlns:c16="http://schemas.microsoft.com/office/drawing/2014/chart" uri="{C3380CC4-5D6E-409C-BE32-E72D297353CC}">
                    <c16:uniqueId val="{00000002-E714-4606-A729-69AE22C4C20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'[Closed and Open Programs Difference.xlsx]Sheet1'!$AB$3</c15:sqref>
                        </c15:formulaRef>
                      </c:ext>
                    </c:extLst>
                    <c:strCache>
                      <c:ptCount val="1"/>
                      <c:pt idx="0">
                        <c:v>Closed - Center-Based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xmlns:c15="http://schemas.microsoft.com/office/drawing/2012/chart">
                      <c:ext xmlns:c15="http://schemas.microsoft.com/office/drawing/2012/chart" uri="{02D57815-91ED-43cb-92C2-25804820EDAC}">
                        <c15:formulaRef>
                          <c15:sqref>'[Closed and Open Programs Difference.xlsx]Sheet1'!$AB$4:$AB$22</c15:sqref>
                        </c15:formulaRef>
                      </c:ext>
                    </c:extLst>
                    <c:numCache>
                      <c:formatCode>0</c:formatCode>
                      <c:ptCount val="19"/>
                      <c:pt idx="0">
                        <c:v>-6</c:v>
                      </c:pt>
                      <c:pt idx="1">
                        <c:v>-14</c:v>
                      </c:pt>
                      <c:pt idx="2">
                        <c:v>-16</c:v>
                      </c:pt>
                      <c:pt idx="3">
                        <c:v>-12</c:v>
                      </c:pt>
                      <c:pt idx="4">
                        <c:v>-7</c:v>
                      </c:pt>
                      <c:pt idx="5">
                        <c:v>-12</c:v>
                      </c:pt>
                      <c:pt idx="6">
                        <c:v>-7</c:v>
                      </c:pt>
                      <c:pt idx="7">
                        <c:v>-4</c:v>
                      </c:pt>
                      <c:pt idx="8">
                        <c:v>-11</c:v>
                      </c:pt>
                      <c:pt idx="9">
                        <c:v>-5</c:v>
                      </c:pt>
                      <c:pt idx="10">
                        <c:v>-7</c:v>
                      </c:pt>
                      <c:pt idx="11">
                        <c:v>-32</c:v>
                      </c:pt>
                      <c:pt idx="12">
                        <c:v>-3</c:v>
                      </c:pt>
                      <c:pt idx="13">
                        <c:v>-9</c:v>
                      </c:pt>
                      <c:pt idx="14">
                        <c:v>-14</c:v>
                      </c:pt>
                      <c:pt idx="15">
                        <c:v>-8</c:v>
                      </c:pt>
                      <c:pt idx="16">
                        <c:v>-7</c:v>
                      </c:pt>
                      <c:pt idx="17">
                        <c:v>-12</c:v>
                      </c:pt>
                      <c:pt idx="18">
                        <c:v>-2</c:v>
                      </c:pt>
                    </c:numCache>
                  </c:numRef>
                </c:val>
                <c:extLst xmlns:c15="http://schemas.microsoft.com/office/drawing/2012/chart">
                  <c:ext xmlns:c16="http://schemas.microsoft.com/office/drawing/2014/chart" uri="{C3380CC4-5D6E-409C-BE32-E72D297353CC}">
                    <c16:uniqueId val="{00000003-E714-4606-A729-69AE22C4C20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'[Closed and Open Programs Difference.xlsx]Sheet1'!$AD$3</c15:sqref>
                        </c15:formulaRef>
                      </c:ext>
                    </c:extLst>
                    <c:strCache>
                      <c:ptCount val="1"/>
                      <c:pt idx="0">
                        <c:v>Newly Opened - All Programs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xmlns:c15="http://schemas.microsoft.com/office/drawing/2012/chart">
                      <c:ext xmlns:c15="http://schemas.microsoft.com/office/drawing/2012/chart" uri="{02D57815-91ED-43cb-92C2-25804820EDAC}">
                        <c15:formulaRef>
                          <c15:sqref>'[Closed and Open Programs Difference.xlsx]Sheet1'!$AD$4:$AD$22</c15:sqref>
                        </c15:formulaRef>
                      </c:ext>
                    </c:extLst>
                    <c:numCache>
                      <c:formatCode>0</c:formatCode>
                      <c:ptCount val="19"/>
                      <c:pt idx="0">
                        <c:v>58</c:v>
                      </c:pt>
                      <c:pt idx="1">
                        <c:v>89</c:v>
                      </c:pt>
                      <c:pt idx="2">
                        <c:v>89</c:v>
                      </c:pt>
                      <c:pt idx="3">
                        <c:v>55</c:v>
                      </c:pt>
                      <c:pt idx="4">
                        <c:v>61</c:v>
                      </c:pt>
                      <c:pt idx="5">
                        <c:v>70</c:v>
                      </c:pt>
                      <c:pt idx="6">
                        <c:v>58</c:v>
                      </c:pt>
                      <c:pt idx="7">
                        <c:v>51</c:v>
                      </c:pt>
                      <c:pt idx="8">
                        <c:v>68</c:v>
                      </c:pt>
                      <c:pt idx="9">
                        <c:v>79</c:v>
                      </c:pt>
                      <c:pt idx="10">
                        <c:v>67</c:v>
                      </c:pt>
                      <c:pt idx="11">
                        <c:v>78</c:v>
                      </c:pt>
                      <c:pt idx="12">
                        <c:v>69</c:v>
                      </c:pt>
                      <c:pt idx="13">
                        <c:v>87</c:v>
                      </c:pt>
                      <c:pt idx="14">
                        <c:v>102</c:v>
                      </c:pt>
                      <c:pt idx="15">
                        <c:v>83</c:v>
                      </c:pt>
                      <c:pt idx="16">
                        <c:v>68</c:v>
                      </c:pt>
                      <c:pt idx="17">
                        <c:v>88</c:v>
                      </c:pt>
                      <c:pt idx="18">
                        <c:v>97</c:v>
                      </c:pt>
                    </c:numCache>
                  </c:numRef>
                </c:val>
                <c:extLst xmlns:c15="http://schemas.microsoft.com/office/drawing/2012/chart">
                  <c:ext xmlns:c16="http://schemas.microsoft.com/office/drawing/2014/chart" uri="{C3380CC4-5D6E-409C-BE32-E72D297353CC}">
                    <c16:uniqueId val="{00000004-E714-4606-A729-69AE22C4C20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'[Closed and Open Programs Difference.xlsx]Sheet1'!$AE$3</c15:sqref>
                        </c15:formulaRef>
                      </c:ext>
                    </c:extLst>
                    <c:strCache>
                      <c:ptCount val="1"/>
                      <c:pt idx="0">
                        <c:v>Newly Opened - Center-Based Care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'[Closed and Open Programs Difference.xlsx]Sheet1'!$Z$4:$Z$22</c15:sqref>
                        </c15:formulaRef>
                      </c:ext>
                    </c:extLst>
                    <c:strCache>
                      <c:ptCount val="19"/>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October 2023</c:v>
                      </c:pt>
                      <c:pt idx="16">
                        <c:v>November 2023</c:v>
                      </c:pt>
                      <c:pt idx="17">
                        <c:v>December 2023</c:v>
                      </c:pt>
                      <c:pt idx="18">
                        <c:v>January 2024</c:v>
                      </c:pt>
                    </c:strCache>
                  </c:strRef>
                </c:cat>
                <c:val>
                  <c:numRef>
                    <c:extLst xmlns:c15="http://schemas.microsoft.com/office/drawing/2012/chart">
                      <c:ext xmlns:c15="http://schemas.microsoft.com/office/drawing/2012/chart" uri="{02D57815-91ED-43cb-92C2-25804820EDAC}">
                        <c15:formulaRef>
                          <c15:sqref>'[Closed and Open Programs Difference.xlsx]Sheet1'!$AE$4:$AE$22</c15:sqref>
                        </c15:formulaRef>
                      </c:ext>
                    </c:extLst>
                    <c:numCache>
                      <c:formatCode>0</c:formatCode>
                      <c:ptCount val="19"/>
                      <c:pt idx="0">
                        <c:v>12</c:v>
                      </c:pt>
                      <c:pt idx="1">
                        <c:v>40</c:v>
                      </c:pt>
                      <c:pt idx="2">
                        <c:v>46</c:v>
                      </c:pt>
                      <c:pt idx="3">
                        <c:v>10</c:v>
                      </c:pt>
                      <c:pt idx="4">
                        <c:v>9</c:v>
                      </c:pt>
                      <c:pt idx="5">
                        <c:v>14</c:v>
                      </c:pt>
                      <c:pt idx="6">
                        <c:v>14</c:v>
                      </c:pt>
                      <c:pt idx="7">
                        <c:v>11</c:v>
                      </c:pt>
                      <c:pt idx="8">
                        <c:v>13</c:v>
                      </c:pt>
                      <c:pt idx="9">
                        <c:v>10</c:v>
                      </c:pt>
                      <c:pt idx="10">
                        <c:v>7</c:v>
                      </c:pt>
                      <c:pt idx="11">
                        <c:v>14</c:v>
                      </c:pt>
                      <c:pt idx="12">
                        <c:v>11</c:v>
                      </c:pt>
                      <c:pt idx="13">
                        <c:v>20</c:v>
                      </c:pt>
                      <c:pt idx="14">
                        <c:v>35</c:v>
                      </c:pt>
                      <c:pt idx="15">
                        <c:v>15</c:v>
                      </c:pt>
                      <c:pt idx="16">
                        <c:v>15</c:v>
                      </c:pt>
                      <c:pt idx="17">
                        <c:v>17</c:v>
                      </c:pt>
                      <c:pt idx="18">
                        <c:v>19</c:v>
                      </c:pt>
                    </c:numCache>
                  </c:numRef>
                </c:val>
                <c:extLst xmlns:c15="http://schemas.microsoft.com/office/drawing/2012/chart">
                  <c:ext xmlns:c16="http://schemas.microsoft.com/office/drawing/2014/chart" uri="{C3380CC4-5D6E-409C-BE32-E72D297353CC}">
                    <c16:uniqueId val="{00000005-E714-4606-A729-69AE22C4C204}"/>
                  </c:ext>
                </c:extLst>
              </c15:ser>
            </c15:filteredBarSeries>
          </c:ext>
        </c:extLst>
      </c:barChart>
      <c:catAx>
        <c:axId val="20967695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320783"/>
        <c:crosses val="autoZero"/>
        <c:auto val="1"/>
        <c:lblAlgn val="ctr"/>
        <c:lblOffset val="100"/>
        <c:noMultiLvlLbl val="0"/>
      </c:catAx>
      <c:valAx>
        <c:axId val="1248320783"/>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676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Center</a:t>
            </a:r>
            <a:r>
              <a:rPr lang="en-US" sz="1800" baseline="0"/>
              <a:t> Based Care</a:t>
            </a:r>
            <a:r>
              <a:rPr lang="en-US" sz="1800"/>
              <a:t> Growth, By Age</a:t>
            </a:r>
            <a:r>
              <a:rPr lang="en-US" sz="1800" baseline="0"/>
              <a:t> Group</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Sheet2!$A$22</c:f>
              <c:strCache>
                <c:ptCount val="1"/>
                <c:pt idx="0">
                  <c:v>7/1/2022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Sheet2!$B$21:$D$21</c:f>
              <c:strCache>
                <c:ptCount val="3"/>
                <c:pt idx="0">
                  <c:v>Infant/Toddler Capacity</c:v>
                </c:pt>
                <c:pt idx="1">
                  <c:v>Preschool Capacity</c:v>
                </c:pt>
                <c:pt idx="2">
                  <c:v>School Age Capacity</c:v>
                </c:pt>
              </c:strCache>
            </c:strRef>
          </c:cat>
          <c:val>
            <c:numRef>
              <c:f>Sheet2!$B$22:$D$22</c:f>
              <c:numCache>
                <c:formatCode>0</c:formatCode>
                <c:ptCount val="3"/>
                <c:pt idx="0">
                  <c:v>35556</c:v>
                </c:pt>
                <c:pt idx="1">
                  <c:v>85657</c:v>
                </c:pt>
                <c:pt idx="2">
                  <c:v>61324</c:v>
                </c:pt>
              </c:numCache>
            </c:numRef>
          </c:val>
          <c:extLst>
            <c:ext xmlns:c16="http://schemas.microsoft.com/office/drawing/2014/chart" uri="{C3380CC4-5D6E-409C-BE32-E72D297353CC}">
              <c16:uniqueId val="{00000000-ADE4-4470-AACA-C21FA02ABF54}"/>
            </c:ext>
          </c:extLst>
        </c:ser>
        <c:ser>
          <c:idx val="19"/>
          <c:order val="19"/>
          <c:tx>
            <c:strRef>
              <c:f>Sheet2!$A$41</c:f>
              <c:strCache>
                <c:ptCount val="1"/>
                <c:pt idx="0">
                  <c:v>2/1/2024</c:v>
                </c:pt>
              </c:strCache>
            </c:strRef>
          </c:tx>
          <c:spPr>
            <a:solidFill>
              <a:schemeClr val="accent2">
                <a:lumMod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Sheet2!$B$21:$D$21</c:f>
              <c:strCache>
                <c:ptCount val="3"/>
                <c:pt idx="0">
                  <c:v>Infant/Toddler Capacity</c:v>
                </c:pt>
                <c:pt idx="1">
                  <c:v>Preschool Capacity</c:v>
                </c:pt>
                <c:pt idx="2">
                  <c:v>School Age Capacity</c:v>
                </c:pt>
              </c:strCache>
            </c:strRef>
          </c:cat>
          <c:val>
            <c:numRef>
              <c:f>Sheet2!$B$41:$D$41</c:f>
              <c:numCache>
                <c:formatCode>0</c:formatCode>
                <c:ptCount val="3"/>
                <c:pt idx="0">
                  <c:v>39267.33</c:v>
                </c:pt>
                <c:pt idx="1">
                  <c:v>89415.66</c:v>
                </c:pt>
                <c:pt idx="2">
                  <c:v>66454</c:v>
                </c:pt>
              </c:numCache>
            </c:numRef>
          </c:val>
          <c:extLst>
            <c:ext xmlns:c16="http://schemas.microsoft.com/office/drawing/2014/chart" uri="{C3380CC4-5D6E-409C-BE32-E72D297353CC}">
              <c16:uniqueId val="{00000001-ADE4-4470-AACA-C21FA02ABF54}"/>
            </c:ext>
          </c:extLst>
        </c:ser>
        <c:dLbls>
          <c:showLegendKey val="0"/>
          <c:showVal val="0"/>
          <c:showCatName val="0"/>
          <c:showSerName val="0"/>
          <c:showPercent val="0"/>
          <c:showBubbleSize val="0"/>
        </c:dLbls>
        <c:gapWidth val="219"/>
        <c:overlap val="-27"/>
        <c:axId val="1854577855"/>
        <c:axId val="153998463"/>
        <c:extLst>
          <c:ext xmlns:c15="http://schemas.microsoft.com/office/drawing/2012/chart" uri="{02D57815-91ED-43cb-92C2-25804820EDAC}">
            <c15:filteredBarSeries>
              <c15:ser>
                <c:idx val="1"/>
                <c:order val="1"/>
                <c:tx>
                  <c:strRef>
                    <c:extLst>
                      <c:ext uri="{02D57815-91ED-43cb-92C2-25804820EDAC}">
                        <c15:formulaRef>
                          <c15:sqref>Sheet2!$A$23</c15:sqref>
                        </c15:formulaRef>
                      </c:ext>
                    </c:extLst>
                    <c:strCache>
                      <c:ptCount val="1"/>
                      <c:pt idx="0">
                        <c:v>8/1/2022</c:v>
                      </c:pt>
                    </c:strCache>
                  </c:strRef>
                </c:tx>
                <c:spPr>
                  <a:solidFill>
                    <a:schemeClr val="accent2"/>
                  </a:solidFill>
                  <a:ln>
                    <a:noFill/>
                  </a:ln>
                  <a:effectLst/>
                </c:spPr>
                <c:invertIfNegative val="0"/>
                <c:cat>
                  <c:strRef>
                    <c:extLst>
                      <c:ex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c:ext uri="{02D57815-91ED-43cb-92C2-25804820EDAC}">
                        <c15:formulaRef>
                          <c15:sqref>Sheet2!$B$23:$D$23</c15:sqref>
                        </c15:formulaRef>
                      </c:ext>
                    </c:extLst>
                    <c:numCache>
                      <c:formatCode>0</c:formatCode>
                      <c:ptCount val="3"/>
                      <c:pt idx="0">
                        <c:v>35681.33</c:v>
                      </c:pt>
                      <c:pt idx="1">
                        <c:v>85731</c:v>
                      </c:pt>
                      <c:pt idx="2">
                        <c:v>61698.67</c:v>
                      </c:pt>
                    </c:numCache>
                  </c:numRef>
                </c:val>
                <c:extLst>
                  <c:ext xmlns:c16="http://schemas.microsoft.com/office/drawing/2014/chart" uri="{C3380CC4-5D6E-409C-BE32-E72D297353CC}">
                    <c16:uniqueId val="{00000002-ADE4-4470-AACA-C21FA02ABF5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Sheet2!$A$24</c15:sqref>
                        </c15:formulaRef>
                      </c:ext>
                    </c:extLst>
                    <c:strCache>
                      <c:ptCount val="1"/>
                      <c:pt idx="0">
                        <c:v>9/1/2022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Sheet2!$B$24:$D$24</c15:sqref>
                        </c15:formulaRef>
                      </c:ext>
                    </c:extLst>
                    <c:numCache>
                      <c:formatCode>0</c:formatCode>
                      <c:ptCount val="3"/>
                      <c:pt idx="0">
                        <c:v>36062.67</c:v>
                      </c:pt>
                      <c:pt idx="1">
                        <c:v>86309.34</c:v>
                      </c:pt>
                      <c:pt idx="2">
                        <c:v>63285</c:v>
                      </c:pt>
                    </c:numCache>
                  </c:numRef>
                </c:val>
                <c:extLst xmlns:c15="http://schemas.microsoft.com/office/drawing/2012/chart">
                  <c:ext xmlns:c16="http://schemas.microsoft.com/office/drawing/2014/chart" uri="{C3380CC4-5D6E-409C-BE32-E72D297353CC}">
                    <c16:uniqueId val="{00000003-ADE4-4470-AACA-C21FA02ABF5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Sheet2!$A$25</c15:sqref>
                        </c15:formulaRef>
                      </c:ext>
                    </c:extLst>
                    <c:strCache>
                      <c:ptCount val="1"/>
                      <c:pt idx="0">
                        <c:v>10/1/2022</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Sheet2!$B$25:$D$25</c15:sqref>
                        </c15:formulaRef>
                      </c:ext>
                    </c:extLst>
                    <c:numCache>
                      <c:formatCode>0</c:formatCode>
                      <c:ptCount val="3"/>
                      <c:pt idx="0">
                        <c:v>36570.67</c:v>
                      </c:pt>
                      <c:pt idx="1">
                        <c:v>87369.66</c:v>
                      </c:pt>
                      <c:pt idx="2">
                        <c:v>63443.67</c:v>
                      </c:pt>
                    </c:numCache>
                  </c:numRef>
                </c:val>
                <c:extLst xmlns:c15="http://schemas.microsoft.com/office/drawing/2012/chart">
                  <c:ext xmlns:c16="http://schemas.microsoft.com/office/drawing/2014/chart" uri="{C3380CC4-5D6E-409C-BE32-E72D297353CC}">
                    <c16:uniqueId val="{00000004-ADE4-4470-AACA-C21FA02ABF5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Sheet2!$A$26</c15:sqref>
                        </c15:formulaRef>
                      </c:ext>
                    </c:extLst>
                    <c:strCache>
                      <c:ptCount val="1"/>
                      <c:pt idx="0">
                        <c:v>11/1/2022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Sheet2!$B$26:$D$26</c15:sqref>
                        </c15:formulaRef>
                      </c:ext>
                    </c:extLst>
                    <c:numCache>
                      <c:formatCode>0</c:formatCode>
                      <c:ptCount val="3"/>
                      <c:pt idx="0">
                        <c:v>36514</c:v>
                      </c:pt>
                      <c:pt idx="1">
                        <c:v>87215</c:v>
                      </c:pt>
                      <c:pt idx="2">
                        <c:v>63428</c:v>
                      </c:pt>
                    </c:numCache>
                  </c:numRef>
                </c:val>
                <c:extLst xmlns:c15="http://schemas.microsoft.com/office/drawing/2012/chart">
                  <c:ext xmlns:c16="http://schemas.microsoft.com/office/drawing/2014/chart" uri="{C3380CC4-5D6E-409C-BE32-E72D297353CC}">
                    <c16:uniqueId val="{00000005-ADE4-4470-AACA-C21FA02ABF5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Sheet2!$A$27</c15:sqref>
                        </c15:formulaRef>
                      </c:ext>
                    </c:extLst>
                    <c:strCache>
                      <c:ptCount val="1"/>
                      <c:pt idx="0">
                        <c:v>12/1/2022</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Sheet2!$B$27:$D$27</c15:sqref>
                        </c15:formulaRef>
                      </c:ext>
                    </c:extLst>
                    <c:numCache>
                      <c:formatCode>0</c:formatCode>
                      <c:ptCount val="3"/>
                      <c:pt idx="0">
                        <c:v>36578</c:v>
                      </c:pt>
                      <c:pt idx="1">
                        <c:v>87391</c:v>
                      </c:pt>
                      <c:pt idx="2">
                        <c:v>63589</c:v>
                      </c:pt>
                    </c:numCache>
                  </c:numRef>
                </c:val>
                <c:extLst xmlns:c15="http://schemas.microsoft.com/office/drawing/2012/chart">
                  <c:ext xmlns:c16="http://schemas.microsoft.com/office/drawing/2014/chart" uri="{C3380CC4-5D6E-409C-BE32-E72D297353CC}">
                    <c16:uniqueId val="{00000006-ADE4-4470-AACA-C21FA02ABF5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Sheet2!$A$28</c15:sqref>
                        </c15:formulaRef>
                      </c:ext>
                    </c:extLst>
                    <c:strCache>
                      <c:ptCount val="1"/>
                      <c:pt idx="0">
                        <c:v>1/1/2023</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Sheet2!$B$28:$D$28</c15:sqref>
                        </c15:formulaRef>
                      </c:ext>
                    </c:extLst>
                    <c:numCache>
                      <c:formatCode>0</c:formatCode>
                      <c:ptCount val="3"/>
                      <c:pt idx="0">
                        <c:v>36769</c:v>
                      </c:pt>
                      <c:pt idx="1">
                        <c:v>87449.66</c:v>
                      </c:pt>
                      <c:pt idx="2">
                        <c:v>63756.33</c:v>
                      </c:pt>
                    </c:numCache>
                  </c:numRef>
                </c:val>
                <c:extLst xmlns:c15="http://schemas.microsoft.com/office/drawing/2012/chart">
                  <c:ext xmlns:c16="http://schemas.microsoft.com/office/drawing/2014/chart" uri="{C3380CC4-5D6E-409C-BE32-E72D297353CC}">
                    <c16:uniqueId val="{00000007-ADE4-4470-AACA-C21FA02ABF5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Sheet2!$A$29</c15:sqref>
                        </c15:formulaRef>
                      </c:ext>
                    </c:extLst>
                    <c:strCache>
                      <c:ptCount val="1"/>
                      <c:pt idx="0">
                        <c:v>2/1/2023</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Sheet2!$B$29:$D$29</c15:sqref>
                        </c15:formulaRef>
                      </c:ext>
                    </c:extLst>
                    <c:numCache>
                      <c:formatCode>0</c:formatCode>
                      <c:ptCount val="3"/>
                      <c:pt idx="0">
                        <c:v>36859</c:v>
                      </c:pt>
                      <c:pt idx="1">
                        <c:v>87406</c:v>
                      </c:pt>
                      <c:pt idx="2">
                        <c:v>63698</c:v>
                      </c:pt>
                    </c:numCache>
                  </c:numRef>
                </c:val>
                <c:extLst xmlns:c15="http://schemas.microsoft.com/office/drawing/2012/chart">
                  <c:ext xmlns:c16="http://schemas.microsoft.com/office/drawing/2014/chart" uri="{C3380CC4-5D6E-409C-BE32-E72D297353CC}">
                    <c16:uniqueId val="{00000008-ADE4-4470-AACA-C21FA02ABF5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Sheet2!$A$30</c15:sqref>
                        </c15:formulaRef>
                      </c:ext>
                    </c:extLst>
                    <c:strCache>
                      <c:ptCount val="1"/>
                      <c:pt idx="0">
                        <c:v>3/1/2023</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Sheet2!$B$30:$D$30</c15:sqref>
                        </c15:formulaRef>
                      </c:ext>
                    </c:extLst>
                    <c:numCache>
                      <c:formatCode>0</c:formatCode>
                      <c:ptCount val="3"/>
                      <c:pt idx="0">
                        <c:v>37016.33</c:v>
                      </c:pt>
                      <c:pt idx="1">
                        <c:v>87636</c:v>
                      </c:pt>
                      <c:pt idx="2">
                        <c:v>64118.67</c:v>
                      </c:pt>
                    </c:numCache>
                  </c:numRef>
                </c:val>
                <c:extLst xmlns:c15="http://schemas.microsoft.com/office/drawing/2012/chart">
                  <c:ext xmlns:c16="http://schemas.microsoft.com/office/drawing/2014/chart" uri="{C3380CC4-5D6E-409C-BE32-E72D297353CC}">
                    <c16:uniqueId val="{00000009-ADE4-4470-AACA-C21FA02ABF5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Sheet2!$A$31</c15:sqref>
                        </c15:formulaRef>
                      </c:ext>
                    </c:extLst>
                    <c:strCache>
                      <c:ptCount val="1"/>
                      <c:pt idx="0">
                        <c:v>4/1/2023</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Sheet2!$B$31:$D$31</c15:sqref>
                        </c15:formulaRef>
                      </c:ext>
                    </c:extLst>
                    <c:numCache>
                      <c:formatCode>0</c:formatCode>
                      <c:ptCount val="3"/>
                      <c:pt idx="0">
                        <c:v>37290.67</c:v>
                      </c:pt>
                      <c:pt idx="1">
                        <c:v>87816.66</c:v>
                      </c:pt>
                      <c:pt idx="2">
                        <c:v>63925.67</c:v>
                      </c:pt>
                    </c:numCache>
                  </c:numRef>
                </c:val>
                <c:extLst xmlns:c15="http://schemas.microsoft.com/office/drawing/2012/chart">
                  <c:ext xmlns:c16="http://schemas.microsoft.com/office/drawing/2014/chart" uri="{C3380CC4-5D6E-409C-BE32-E72D297353CC}">
                    <c16:uniqueId val="{0000000A-ADE4-4470-AACA-C21FA02ABF5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Sheet2!$A$32</c15:sqref>
                        </c15:formulaRef>
                      </c:ext>
                    </c:extLst>
                    <c:strCache>
                      <c:ptCount val="1"/>
                      <c:pt idx="0">
                        <c:v>5/1/2023</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Sheet2!$B$32:$D$32</c15:sqref>
                        </c15:formulaRef>
                      </c:ext>
                    </c:extLst>
                    <c:numCache>
                      <c:formatCode>0</c:formatCode>
                      <c:ptCount val="3"/>
                      <c:pt idx="0">
                        <c:v>37432.67</c:v>
                      </c:pt>
                      <c:pt idx="1">
                        <c:v>88122.66</c:v>
                      </c:pt>
                      <c:pt idx="2">
                        <c:v>63930.67</c:v>
                      </c:pt>
                    </c:numCache>
                  </c:numRef>
                </c:val>
                <c:extLst xmlns:c15="http://schemas.microsoft.com/office/drawing/2012/chart">
                  <c:ext xmlns:c16="http://schemas.microsoft.com/office/drawing/2014/chart" uri="{C3380CC4-5D6E-409C-BE32-E72D297353CC}">
                    <c16:uniqueId val="{0000000B-ADE4-4470-AACA-C21FA02ABF5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Sheet2!$A$33</c15:sqref>
                        </c15:formulaRef>
                      </c:ext>
                    </c:extLst>
                    <c:strCache>
                      <c:ptCount val="1"/>
                      <c:pt idx="0">
                        <c:v>6/1/2023</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Sheet2!$B$33:$D$33</c15:sqref>
                        </c15:formulaRef>
                      </c:ext>
                    </c:extLst>
                    <c:numCache>
                      <c:formatCode>0</c:formatCode>
                      <c:ptCount val="3"/>
                      <c:pt idx="0">
                        <c:v>37527</c:v>
                      </c:pt>
                      <c:pt idx="1">
                        <c:v>88378.34</c:v>
                      </c:pt>
                      <c:pt idx="2">
                        <c:v>64263.67</c:v>
                      </c:pt>
                    </c:numCache>
                  </c:numRef>
                </c:val>
                <c:extLst xmlns:c15="http://schemas.microsoft.com/office/drawing/2012/chart">
                  <c:ext xmlns:c16="http://schemas.microsoft.com/office/drawing/2014/chart" uri="{C3380CC4-5D6E-409C-BE32-E72D297353CC}">
                    <c16:uniqueId val="{0000000C-ADE4-4470-AACA-C21FA02ABF5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Sheet2!$A$34</c15:sqref>
                        </c15:formulaRef>
                      </c:ext>
                    </c:extLst>
                    <c:strCache>
                      <c:ptCount val="1"/>
                      <c:pt idx="0">
                        <c:v>7/1/2023</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Sheet2!$B$34:$D$34</c15:sqref>
                        </c15:formulaRef>
                      </c:ext>
                    </c:extLst>
                    <c:numCache>
                      <c:formatCode>0</c:formatCode>
                      <c:ptCount val="3"/>
                      <c:pt idx="0">
                        <c:v>37732</c:v>
                      </c:pt>
                      <c:pt idx="1">
                        <c:v>88218</c:v>
                      </c:pt>
                      <c:pt idx="2">
                        <c:v>64675</c:v>
                      </c:pt>
                    </c:numCache>
                  </c:numRef>
                </c:val>
                <c:extLst xmlns:c15="http://schemas.microsoft.com/office/drawing/2012/chart">
                  <c:ext xmlns:c16="http://schemas.microsoft.com/office/drawing/2014/chart" uri="{C3380CC4-5D6E-409C-BE32-E72D297353CC}">
                    <c16:uniqueId val="{0000000D-ADE4-4470-AACA-C21FA02ABF5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Sheet2!$A$35</c15:sqref>
                        </c15:formulaRef>
                      </c:ext>
                    </c:extLst>
                    <c:strCache>
                      <c:ptCount val="1"/>
                      <c:pt idx="0">
                        <c:v>8/1/2023</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Sheet2!$B$35:$D$35</c15:sqref>
                        </c15:formulaRef>
                      </c:ext>
                    </c:extLst>
                    <c:numCache>
                      <c:formatCode>0</c:formatCode>
                      <c:ptCount val="3"/>
                      <c:pt idx="0">
                        <c:v>37837</c:v>
                      </c:pt>
                      <c:pt idx="1">
                        <c:v>88352.34</c:v>
                      </c:pt>
                      <c:pt idx="2">
                        <c:v>64695.67</c:v>
                      </c:pt>
                    </c:numCache>
                  </c:numRef>
                </c:val>
                <c:extLst xmlns:c15="http://schemas.microsoft.com/office/drawing/2012/chart">
                  <c:ext xmlns:c16="http://schemas.microsoft.com/office/drawing/2014/chart" uri="{C3380CC4-5D6E-409C-BE32-E72D297353CC}">
                    <c16:uniqueId val="{0000000E-ADE4-4470-AACA-C21FA02ABF5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Sheet2!$A$36</c15:sqref>
                        </c15:formulaRef>
                      </c:ext>
                    </c:extLst>
                    <c:strCache>
                      <c:ptCount val="1"/>
                      <c:pt idx="0">
                        <c:v>9/1/2023</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Sheet2!$B$36:$D$36</c15:sqref>
                        </c15:formulaRef>
                      </c:ext>
                    </c:extLst>
                    <c:numCache>
                      <c:formatCode>0</c:formatCode>
                      <c:ptCount val="3"/>
                      <c:pt idx="0">
                        <c:v>38286</c:v>
                      </c:pt>
                      <c:pt idx="1">
                        <c:v>88694</c:v>
                      </c:pt>
                      <c:pt idx="2">
                        <c:v>65421</c:v>
                      </c:pt>
                    </c:numCache>
                  </c:numRef>
                </c:val>
                <c:extLst xmlns:c15="http://schemas.microsoft.com/office/drawing/2012/chart">
                  <c:ext xmlns:c16="http://schemas.microsoft.com/office/drawing/2014/chart" uri="{C3380CC4-5D6E-409C-BE32-E72D297353CC}">
                    <c16:uniqueId val="{0000000F-ADE4-4470-AACA-C21FA02ABF5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Sheet2!$A$37</c15:sqref>
                        </c15:formulaRef>
                      </c:ext>
                    </c:extLst>
                    <c:strCache>
                      <c:ptCount val="1"/>
                      <c:pt idx="0">
                        <c:v>10/1/2023</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Sheet2!$B$37:$D$37</c15:sqref>
                        </c15:formulaRef>
                      </c:ext>
                    </c:extLst>
                    <c:numCache>
                      <c:formatCode>0</c:formatCode>
                      <c:ptCount val="3"/>
                      <c:pt idx="0">
                        <c:v>38540.33</c:v>
                      </c:pt>
                      <c:pt idx="1">
                        <c:v>88893.66</c:v>
                      </c:pt>
                      <c:pt idx="2">
                        <c:v>66559</c:v>
                      </c:pt>
                    </c:numCache>
                  </c:numRef>
                </c:val>
                <c:extLst xmlns:c15="http://schemas.microsoft.com/office/drawing/2012/chart">
                  <c:ext xmlns:c16="http://schemas.microsoft.com/office/drawing/2014/chart" uri="{C3380CC4-5D6E-409C-BE32-E72D297353CC}">
                    <c16:uniqueId val="{00000010-ADE4-4470-AACA-C21FA02ABF54}"/>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Sheet2!$A$38</c15:sqref>
                        </c15:formulaRef>
                      </c:ext>
                    </c:extLst>
                    <c:strCache>
                      <c:ptCount val="1"/>
                      <c:pt idx="0">
                        <c:v>11/1/2023</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Sheet2!$B$38:$D$38</c15:sqref>
                        </c15:formulaRef>
                      </c:ext>
                    </c:extLst>
                    <c:numCache>
                      <c:formatCode>0</c:formatCode>
                      <c:ptCount val="3"/>
                      <c:pt idx="0">
                        <c:v>38741.67</c:v>
                      </c:pt>
                      <c:pt idx="1">
                        <c:v>88787</c:v>
                      </c:pt>
                      <c:pt idx="2">
                        <c:v>66437.34</c:v>
                      </c:pt>
                    </c:numCache>
                  </c:numRef>
                </c:val>
                <c:extLst xmlns:c15="http://schemas.microsoft.com/office/drawing/2012/chart">
                  <c:ext xmlns:c16="http://schemas.microsoft.com/office/drawing/2014/chart" uri="{C3380CC4-5D6E-409C-BE32-E72D297353CC}">
                    <c16:uniqueId val="{00000011-ADE4-4470-AACA-C21FA02ABF54}"/>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Sheet2!$A$39</c15:sqref>
                        </c15:formulaRef>
                      </c:ext>
                    </c:extLst>
                    <c:strCache>
                      <c:ptCount val="1"/>
                      <c:pt idx="0">
                        <c:v>12/1/2023</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Sheet2!$B$39:$D$39</c15:sqref>
                        </c15:formulaRef>
                      </c:ext>
                    </c:extLst>
                    <c:numCache>
                      <c:formatCode>0</c:formatCode>
                      <c:ptCount val="3"/>
                      <c:pt idx="0">
                        <c:v>38994.33</c:v>
                      </c:pt>
                      <c:pt idx="1">
                        <c:v>88926</c:v>
                      </c:pt>
                      <c:pt idx="2">
                        <c:v>66339.66</c:v>
                      </c:pt>
                    </c:numCache>
                  </c:numRef>
                </c:val>
                <c:extLst xmlns:c15="http://schemas.microsoft.com/office/drawing/2012/chart">
                  <c:ext xmlns:c16="http://schemas.microsoft.com/office/drawing/2014/chart" uri="{C3380CC4-5D6E-409C-BE32-E72D297353CC}">
                    <c16:uniqueId val="{00000012-ADE4-4470-AACA-C21FA02ABF54}"/>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Sheet2!$A$40</c15:sqref>
                        </c15:formulaRef>
                      </c:ext>
                    </c:extLst>
                    <c:strCache>
                      <c:ptCount val="1"/>
                      <c:pt idx="0">
                        <c:v>1/1/2024</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Sheet2!$B$21:$D$21</c15:sqref>
                        </c15:formulaRef>
                      </c:ext>
                    </c:extLst>
                    <c:strCache>
                      <c:ptCount val="3"/>
                      <c:pt idx="0">
                        <c:v>Infant/Toddler Capacity</c:v>
                      </c:pt>
                      <c:pt idx="1">
                        <c:v>Preschool Capacity</c:v>
                      </c:pt>
                      <c:pt idx="2">
                        <c:v>School Age Capacity</c:v>
                      </c:pt>
                    </c:strCache>
                  </c:strRef>
                </c:cat>
                <c:val>
                  <c:numRef>
                    <c:extLst xmlns:c15="http://schemas.microsoft.com/office/drawing/2012/chart">
                      <c:ext xmlns:c15="http://schemas.microsoft.com/office/drawing/2012/chart" uri="{02D57815-91ED-43cb-92C2-25804820EDAC}">
                        <c15:formulaRef>
                          <c15:sqref>Sheet2!$B$40:$D$40</c15:sqref>
                        </c15:formulaRef>
                      </c:ext>
                    </c:extLst>
                    <c:numCache>
                      <c:formatCode>0</c:formatCode>
                      <c:ptCount val="3"/>
                      <c:pt idx="0">
                        <c:v>39056.33</c:v>
                      </c:pt>
                      <c:pt idx="1">
                        <c:v>89323.34</c:v>
                      </c:pt>
                      <c:pt idx="2">
                        <c:v>66212.34</c:v>
                      </c:pt>
                    </c:numCache>
                  </c:numRef>
                </c:val>
                <c:extLst xmlns:c15="http://schemas.microsoft.com/office/drawing/2012/chart">
                  <c:ext xmlns:c16="http://schemas.microsoft.com/office/drawing/2014/chart" uri="{C3380CC4-5D6E-409C-BE32-E72D297353CC}">
                    <c16:uniqueId val="{00000013-ADE4-4470-AACA-C21FA02ABF54}"/>
                  </c:ext>
                </c:extLst>
              </c15:ser>
            </c15:filteredBarSeries>
          </c:ext>
        </c:extLst>
      </c:barChart>
      <c:catAx>
        <c:axId val="185457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998463"/>
        <c:crosses val="autoZero"/>
        <c:auto val="1"/>
        <c:lblAlgn val="ctr"/>
        <c:lblOffset val="100"/>
        <c:noMultiLvlLbl val="0"/>
      </c:catAx>
      <c:valAx>
        <c:axId val="153998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4577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FCC Providers that Would Close without Continued C3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'[Fall 2023 C3 Survey _RawTables.xlsx]If Program Ends'!$I$3</c:f>
              <c:strCache>
                <c:ptCount val="1"/>
                <c:pt idx="0">
                  <c:v>Percent of Providers that Would Close without Continued C3 Funding</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3A24-4546-9DE3-38649E996F5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3A24-4546-9DE3-38649E996F5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6-3A24-4546-9DE3-38649E996F53}"/>
              </c:ext>
            </c:extLst>
          </c:dPt>
          <c:dLbls>
            <c:dLbl>
              <c:idx val="0"/>
              <c:tx>
                <c:rich>
                  <a:bodyPr/>
                  <a:lstStyle/>
                  <a:p>
                    <a:fld id="{F2B21CA1-BCF1-468A-8FC1-D56719B40782}" type="CELLRANGE">
                      <a:rPr lang="en-US"/>
                      <a:pPr/>
                      <a:t>[CELLRANGE]</a:t>
                    </a:fld>
                    <a:endParaRPr lang="en-US" baseline="0"/>
                  </a:p>
                  <a:p>
                    <a:fld id="{7D45A39A-8FDC-46E5-BA3B-FD2C0FCFB1EC}" type="VALUE">
                      <a:rPr lang="en-US"/>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3A24-4546-9DE3-38649E996F53}"/>
                </c:ext>
              </c:extLst>
            </c:dLbl>
            <c:dLbl>
              <c:idx val="1"/>
              <c:tx>
                <c:rich>
                  <a:bodyPr/>
                  <a:lstStyle/>
                  <a:p>
                    <a:fld id="{5D6090DB-4CB5-41C3-95A9-D23D23C24C16}" type="VALUE">
                      <a:rPr lang="en-US"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3A24-4546-9DE3-38649E996F53}"/>
                </c:ext>
              </c:extLst>
            </c:dLbl>
            <c:dLbl>
              <c:idx val="2"/>
              <c:tx>
                <c:rich>
                  <a:bodyPr/>
                  <a:lstStyle/>
                  <a:p>
                    <a:fld id="{95149F09-8E72-4D90-8944-5C55DE39FC45}" type="VALUE">
                      <a:rPr lang="en-US"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3A24-4546-9DE3-38649E996F53}"/>
                </c:ext>
              </c:extLst>
            </c:dLbl>
            <c:dLbl>
              <c:idx val="3"/>
              <c:tx>
                <c:rich>
                  <a:bodyPr/>
                  <a:lstStyle/>
                  <a:p>
                    <a:fld id="{E8C48A83-055A-4994-9648-FC9E723A4DA1}" type="VALUE">
                      <a:rPr lang="en-US"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3A24-4546-9DE3-38649E996F53}"/>
                </c:ext>
              </c:extLst>
            </c:dLbl>
            <c:dLbl>
              <c:idx val="4"/>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A24-4546-9DE3-38649E996F53}"/>
                </c:ext>
              </c:extLst>
            </c:dLbl>
            <c:dLbl>
              <c:idx val="5"/>
              <c:tx>
                <c:rich>
                  <a:bodyPr/>
                  <a:lstStyle/>
                  <a:p>
                    <a:fld id="{F0DDD83C-C549-4281-8597-4A5A2C450C28}" type="VALUE">
                      <a:rPr lang="en-US"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3A24-4546-9DE3-38649E996F53}"/>
                </c:ext>
              </c:extLst>
            </c:dLbl>
            <c:dLbl>
              <c:idx val="6"/>
              <c:tx>
                <c:rich>
                  <a:bodyPr/>
                  <a:lstStyle/>
                  <a:p>
                    <a:fld id="{FBA3DF5C-3AC2-4884-A30B-0877066BC217}" type="VALUE">
                      <a:rPr lang="en-US"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3A24-4546-9DE3-38649E996F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'[Fall 2023 C3 Survey _RawTables.xlsx]If Program Ends'!$F$4:$F$17</c:f>
              <c:strCache>
                <c:ptCount val="7"/>
                <c:pt idx="0">
                  <c:v>All FCC (n=4,396)</c:v>
                </c:pt>
                <c:pt idx="1">
                  <c:v>FCC No CCFA (n=1,618)</c:v>
                </c:pt>
                <c:pt idx="2">
                  <c:v>FCC 1-33% CCFA (n=216)</c:v>
                </c:pt>
                <c:pt idx="3">
                  <c:v>FCC 33-66% CCFA (n=467)</c:v>
                </c:pt>
                <c:pt idx="4">
                  <c:v>FCC More than 66% CCFA (n=2,095)</c:v>
                </c:pt>
                <c:pt idx="5">
                  <c:v>FCC Highest SVI  (n=3,227)</c:v>
                </c:pt>
                <c:pt idx="6">
                  <c:v>FCC Not Highest SVI (n=1,169)</c:v>
                </c:pt>
              </c:strCache>
              <c:extLst/>
            </c:strRef>
          </c:cat>
          <c:val>
            <c:numRef>
              <c:f>'[Fall 2023 C3 Survey _RawTables.xlsx]If Program Ends'!$I$4:$I$17</c:f>
              <c:numCache>
                <c:formatCode>0%</c:formatCode>
                <c:ptCount val="7"/>
                <c:pt idx="0">
                  <c:v>0.20564149226569609</c:v>
                </c:pt>
                <c:pt idx="1">
                  <c:v>0.20148331273176762</c:v>
                </c:pt>
                <c:pt idx="2">
                  <c:v>0.21759259259259259</c:v>
                </c:pt>
                <c:pt idx="3">
                  <c:v>0.23768736616702354</c:v>
                </c:pt>
                <c:pt idx="4">
                  <c:v>0.20047732696897375</c:v>
                </c:pt>
                <c:pt idx="5">
                  <c:v>0.20607375271149675</c:v>
                </c:pt>
                <c:pt idx="6">
                  <c:v>0.20444824636441403</c:v>
                </c:pt>
              </c:numCache>
              <c:extLst/>
            </c:numRef>
          </c:val>
          <c:extLst>
            <c:ext xmlns:c15="http://schemas.microsoft.com/office/drawing/2012/chart" uri="{02D57815-91ED-43cb-92C2-25804820EDAC}">
              <c15:datalabelsRange>
                <c15:f>'[Fall 2023 C3 Survey _RawTables.xlsx]If Program Ends'!$G$4:$G$10</c15:f>
                <c15:dlblRangeCache>
                  <c:ptCount val="7"/>
                  <c:pt idx="0">
                    <c:v>904</c:v>
                  </c:pt>
                  <c:pt idx="1">
                    <c:v>326</c:v>
                  </c:pt>
                  <c:pt idx="2">
                    <c:v>47</c:v>
                  </c:pt>
                  <c:pt idx="3">
                    <c:v>111</c:v>
                  </c:pt>
                  <c:pt idx="4">
                    <c:v>420</c:v>
                  </c:pt>
                  <c:pt idx="5">
                    <c:v>665</c:v>
                  </c:pt>
                  <c:pt idx="6">
                    <c:v>239</c:v>
                  </c:pt>
                </c15:dlblRangeCache>
              </c15:datalabelsRange>
            </c:ext>
            <c:ext xmlns:c16="http://schemas.microsoft.com/office/drawing/2014/chart" uri="{C3380CC4-5D6E-409C-BE32-E72D297353CC}">
              <c16:uniqueId val="{00000007-3A24-4546-9DE3-38649E996F53}"/>
            </c:ext>
          </c:extLst>
        </c:ser>
        <c:dLbls>
          <c:showLegendKey val="0"/>
          <c:showVal val="0"/>
          <c:showCatName val="0"/>
          <c:showSerName val="0"/>
          <c:showPercent val="0"/>
          <c:showBubbleSize val="0"/>
        </c:dLbls>
        <c:gapWidth val="219"/>
        <c:overlap val="-27"/>
        <c:axId val="2096827343"/>
        <c:axId val="358869023"/>
        <c:extLst>
          <c:ext xmlns:c15="http://schemas.microsoft.com/office/drawing/2012/chart" uri="{02D57815-91ED-43cb-92C2-25804820EDAC}">
            <c15:filteredBarSeries>
              <c15:ser>
                <c:idx val="0"/>
                <c:order val="0"/>
                <c:tx>
                  <c:strRef>
                    <c:extLst>
                      <c:ext uri="{02D57815-91ED-43cb-92C2-25804820EDAC}">
                        <c15:formulaRef>
                          <c15:sqref>'[Fall 2023 C3 Survey _RawTables.xlsx]If Program Ends'!$G$3</c15:sqref>
                        </c15:formulaRef>
                      </c:ext>
                    </c:extLst>
                    <c:strCache>
                      <c:ptCount val="1"/>
                      <c:pt idx="0">
                        <c:v>Number Would Close</c:v>
                      </c:pt>
                    </c:strCache>
                  </c:strRef>
                </c:tx>
                <c:spPr>
                  <a:solidFill>
                    <a:schemeClr val="accent1"/>
                  </a:solidFill>
                  <a:ln>
                    <a:noFill/>
                  </a:ln>
                  <a:effectLst/>
                </c:spPr>
                <c:invertIfNegative val="0"/>
                <c:cat>
                  <c:strRef>
                    <c:extLst>
                      <c:ext uri="{02D57815-91ED-43cb-92C2-25804820EDAC}">
                        <c15:formulaRef>
                          <c15:sqref>'[Fall 2023 C3 Survey _RawTables.xlsx]If Program Ends'!$F$4:$F$17</c15:sqref>
                        </c15:formulaRef>
                      </c:ext>
                    </c:extLst>
                    <c:strCache>
                      <c:ptCount val="7"/>
                      <c:pt idx="0">
                        <c:v>All FCC (n=4,396)</c:v>
                      </c:pt>
                      <c:pt idx="1">
                        <c:v>FCC No CCFA (n=1,618)</c:v>
                      </c:pt>
                      <c:pt idx="2">
                        <c:v>FCC 1-33% CCFA (n=216)</c:v>
                      </c:pt>
                      <c:pt idx="3">
                        <c:v>FCC 33-66% CCFA (n=467)</c:v>
                      </c:pt>
                      <c:pt idx="4">
                        <c:v>FCC More than 66% CCFA (n=2,095)</c:v>
                      </c:pt>
                      <c:pt idx="5">
                        <c:v>FCC Highest SVI  (n=3,227)</c:v>
                      </c:pt>
                      <c:pt idx="6">
                        <c:v>FCC Not Highest SVI (n=1,169)</c:v>
                      </c:pt>
                    </c:strCache>
                  </c:strRef>
                </c:cat>
                <c:val>
                  <c:numRef>
                    <c:extLst>
                      <c:ext uri="{02D57815-91ED-43cb-92C2-25804820EDAC}">
                        <c15:formulaRef>
                          <c15:sqref>'[Fall 2023 C3 Survey _RawTables.xlsx]If Program Ends'!$G$4:$G$17</c15:sqref>
                        </c15:formulaRef>
                      </c:ext>
                    </c:extLst>
                    <c:numCache>
                      <c:formatCode>0</c:formatCode>
                      <c:ptCount val="7"/>
                      <c:pt idx="0">
                        <c:v>904</c:v>
                      </c:pt>
                      <c:pt idx="1">
                        <c:v>326</c:v>
                      </c:pt>
                      <c:pt idx="2">
                        <c:v>47</c:v>
                      </c:pt>
                      <c:pt idx="3">
                        <c:v>111</c:v>
                      </c:pt>
                      <c:pt idx="4">
                        <c:v>420</c:v>
                      </c:pt>
                      <c:pt idx="5">
                        <c:v>665</c:v>
                      </c:pt>
                      <c:pt idx="6">
                        <c:v>239</c:v>
                      </c:pt>
                    </c:numCache>
                  </c:numRef>
                </c:val>
                <c:extLst>
                  <c:ext xmlns:c16="http://schemas.microsoft.com/office/drawing/2014/chart" uri="{C3380CC4-5D6E-409C-BE32-E72D297353CC}">
                    <c16:uniqueId val="{00000008-3A24-4546-9DE3-38649E996F5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'[Fall 2023 C3 Survey _RawTables.xlsx]If Program Ends'!$H$3</c15:sqref>
                        </c15:formulaRef>
                      </c:ext>
                    </c:extLst>
                    <c:strCache>
                      <c:ptCount val="1"/>
                      <c:pt idx="0">
                        <c:v>Total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'[Fall 2023 C3 Survey _RawTables.xlsx]If Program Ends'!$F$4:$F$17</c15:sqref>
                        </c15:formulaRef>
                      </c:ext>
                    </c:extLst>
                    <c:strCache>
                      <c:ptCount val="7"/>
                      <c:pt idx="0">
                        <c:v>All FCC (n=4,396)</c:v>
                      </c:pt>
                      <c:pt idx="1">
                        <c:v>FCC No CCFA (n=1,618)</c:v>
                      </c:pt>
                      <c:pt idx="2">
                        <c:v>FCC 1-33% CCFA (n=216)</c:v>
                      </c:pt>
                      <c:pt idx="3">
                        <c:v>FCC 33-66% CCFA (n=467)</c:v>
                      </c:pt>
                      <c:pt idx="4">
                        <c:v>FCC More than 66% CCFA (n=2,095)</c:v>
                      </c:pt>
                      <c:pt idx="5">
                        <c:v>FCC Highest SVI  (n=3,227)</c:v>
                      </c:pt>
                      <c:pt idx="6">
                        <c:v>FCC Not Highest SVI (n=1,169)</c:v>
                      </c:pt>
                    </c:strCache>
                  </c:strRef>
                </c:cat>
                <c:val>
                  <c:numRef>
                    <c:extLst xmlns:c15="http://schemas.microsoft.com/office/drawing/2012/chart">
                      <c:ext xmlns:c15="http://schemas.microsoft.com/office/drawing/2012/chart" uri="{02D57815-91ED-43cb-92C2-25804820EDAC}">
                        <c15:formulaRef>
                          <c15:sqref>'[Fall 2023 C3 Survey _RawTables.xlsx]If Program Ends'!$H$4:$H$17</c15:sqref>
                        </c15:formulaRef>
                      </c:ext>
                    </c:extLst>
                    <c:numCache>
                      <c:formatCode>0</c:formatCode>
                      <c:ptCount val="7"/>
                      <c:pt idx="0">
                        <c:v>4396</c:v>
                      </c:pt>
                      <c:pt idx="1">
                        <c:v>1618</c:v>
                      </c:pt>
                      <c:pt idx="2">
                        <c:v>216</c:v>
                      </c:pt>
                      <c:pt idx="3">
                        <c:v>467</c:v>
                      </c:pt>
                      <c:pt idx="4">
                        <c:v>2095</c:v>
                      </c:pt>
                      <c:pt idx="5">
                        <c:v>3227</c:v>
                      </c:pt>
                      <c:pt idx="6">
                        <c:v>1169</c:v>
                      </c:pt>
                    </c:numCache>
                  </c:numRef>
                </c:val>
                <c:extLst xmlns:c15="http://schemas.microsoft.com/office/drawing/2012/chart">
                  <c:ext xmlns:c16="http://schemas.microsoft.com/office/drawing/2014/chart" uri="{C3380CC4-5D6E-409C-BE32-E72D297353CC}">
                    <c16:uniqueId val="{00000009-3A24-4546-9DE3-38649E996F53}"/>
                  </c:ext>
                </c:extLst>
              </c15:ser>
            </c15:filteredBarSeries>
          </c:ext>
        </c:extLst>
      </c:barChart>
      <c:catAx>
        <c:axId val="209682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8869023"/>
        <c:crosses val="autoZero"/>
        <c:auto val="1"/>
        <c:lblAlgn val="ctr"/>
        <c:lblOffset val="100"/>
        <c:noMultiLvlLbl val="0"/>
      </c:catAx>
      <c:valAx>
        <c:axId val="35886902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827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Center-Based</a:t>
            </a:r>
            <a:r>
              <a:rPr lang="en-US" baseline="0"/>
              <a:t> </a:t>
            </a:r>
            <a:r>
              <a:rPr lang="en-US"/>
              <a:t> Providers that Would Close without Continued C3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1"/>
          <c:tx>
            <c:strRef>
              <c:f>'[Fall 2023 C3 Survey _RawTables.xlsx]If Program Ends'!$I$3</c:f>
              <c:strCache>
                <c:ptCount val="1"/>
                <c:pt idx="0">
                  <c:v>Percent of Providers that Would Close without Continued C3 Funding</c:v>
                </c:pt>
              </c:strCache>
            </c:strRef>
          </c:tx>
          <c:spPr>
            <a:solidFill>
              <a:schemeClr val="tx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982C-4926-82FE-0F61A6FE78C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982C-4926-82FE-0F61A6FE78C7}"/>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6-982C-4926-82FE-0F61A6FE78C7}"/>
              </c:ext>
            </c:extLst>
          </c:dPt>
          <c:dLbls>
            <c:dLbl>
              <c:idx val="0"/>
              <c:tx>
                <c:rich>
                  <a:bodyPr/>
                  <a:lstStyle/>
                  <a:p>
                    <a:r>
                      <a:rPr lang="en-US"/>
                      <a:t>257</a:t>
                    </a:r>
                    <a:r>
                      <a:rPr lang="en-US" baseline="0"/>
                      <a:t>
</a:t>
                    </a:r>
                    <a:fld id="{51EDB0E0-3AB8-4E73-ACD3-243811402BB5}" type="VALUE">
                      <a:rPr lang="en-US" baseline="0"/>
                      <a:pPr/>
                      <a:t>[VALUE]</a:t>
                    </a:fld>
                    <a:endParaRPr lang="en-US" baseline="0"/>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982C-4926-82FE-0F61A6FE78C7}"/>
                </c:ext>
              </c:extLst>
            </c:dLbl>
            <c:dLbl>
              <c:idx val="1"/>
              <c:tx>
                <c:rich>
                  <a:bodyPr/>
                  <a:lstStyle/>
                  <a:p>
                    <a:r>
                      <a:rPr lang="en-US" baseline="0"/>
                      <a:t>
</a:t>
                    </a:r>
                    <a:fld id="{E5E4FEC5-E3D0-43A5-9971-29358B5F6006}" type="VALUE">
                      <a:rPr lang="en-US" baseline="0"/>
                      <a:pPr/>
                      <a:t>[VALUE]</a:t>
                    </a:fld>
                    <a:endParaRPr lang="en-US" baseline="0"/>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982C-4926-82FE-0F61A6FE78C7}"/>
                </c:ext>
              </c:extLst>
            </c:dLbl>
            <c:dLbl>
              <c:idx val="2"/>
              <c:tx>
                <c:rich>
                  <a:bodyPr/>
                  <a:lstStyle/>
                  <a:p>
                    <a:r>
                      <a:rPr lang="en-US" baseline="0"/>
                      <a:t>
</a:t>
                    </a:r>
                    <a:fld id="{40F304BB-E684-49DE-8ACE-F07794D61687}" type="VALUE">
                      <a:rPr lang="en-US" baseline="0"/>
                      <a:pPr/>
                      <a:t>[VALUE]</a:t>
                    </a:fld>
                    <a:endParaRPr lang="en-US" baseline="0"/>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982C-4926-82FE-0F61A6FE78C7}"/>
                </c:ext>
              </c:extLst>
            </c:dLbl>
            <c:dLbl>
              <c:idx val="3"/>
              <c:tx>
                <c:rich>
                  <a:bodyPr/>
                  <a:lstStyle/>
                  <a:p>
                    <a:fld id="{AD5DDA60-F913-478E-9D6D-3EE8CC308E11}" type="VALUE">
                      <a:rPr lang="en-US" baseline="0"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982C-4926-82FE-0F61A6FE78C7}"/>
                </c:ext>
              </c:extLst>
            </c:dLbl>
            <c:dLbl>
              <c:idx val="4"/>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r>
                      <a:rPr lang="en-US"/>
                      <a:t>15%</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2.5026045466297032E-2"/>
                      <c:h val="0.13161025263674267"/>
                    </c:manualLayout>
                  </c15:layout>
                  <c15:showDataLabelsRange val="1"/>
                </c:ext>
                <c:ext xmlns:c16="http://schemas.microsoft.com/office/drawing/2014/chart" uri="{C3380CC4-5D6E-409C-BE32-E72D297353CC}">
                  <c16:uniqueId val="{00000004-982C-4926-82FE-0F61A6FE78C7}"/>
                </c:ext>
              </c:extLst>
            </c:dLbl>
            <c:dLbl>
              <c:idx val="5"/>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r>
                      <a:rPr lang="en-US"/>
                      <a:t>12%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2.5026045466297032E-2"/>
                      <c:h val="0.13161025263674267"/>
                    </c:manualLayout>
                  </c15:layout>
                  <c15:showDataLabelsRange val="1"/>
                </c:ext>
                <c:ext xmlns:c16="http://schemas.microsoft.com/office/drawing/2014/chart" uri="{C3380CC4-5D6E-409C-BE32-E72D297353CC}">
                  <c16:uniqueId val="{00000005-982C-4926-82FE-0F61A6FE78C7}"/>
                </c:ext>
              </c:extLst>
            </c:dLbl>
            <c:dLbl>
              <c:idx val="6"/>
              <c:tx>
                <c:rich>
                  <a:bodyPr/>
                  <a:lstStyle/>
                  <a:p>
                    <a:r>
                      <a:rPr lang="en-US"/>
                      <a:t>1</a:t>
                    </a:r>
                    <a:fld id="{3EC03005-E34E-4238-BF40-AC7B285CABD5}" type="VALUE">
                      <a:rPr lang="en-US" baseline="0" smtClean="0"/>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982C-4926-82FE-0F61A6FE78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'[Fall 2023 C3 Survey _RawTables.xlsx]If Program Ends'!$F$4:$F$17</c:f>
              <c:strCache>
                <c:ptCount val="7"/>
                <c:pt idx="0">
                  <c:v>All CBC (n=2,468)</c:v>
                </c:pt>
                <c:pt idx="1">
                  <c:v>CBC No CCFA (n=952)</c:v>
                </c:pt>
                <c:pt idx="2">
                  <c:v>CBC 1-33% CCFA (n=817)</c:v>
                </c:pt>
                <c:pt idx="3">
                  <c:v>CBC 33-66% CCFA (n=341)</c:v>
                </c:pt>
                <c:pt idx="4">
                  <c:v>CBC More than 66% CCFA (n=358)</c:v>
                </c:pt>
                <c:pt idx="5">
                  <c:v>CBC Highest SVI (n=1,066)</c:v>
                </c:pt>
                <c:pt idx="6">
                  <c:v>CBC Not Highest SVI (n=1,402)</c:v>
                </c:pt>
              </c:strCache>
              <c:extLst/>
            </c:strRef>
          </c:cat>
          <c:val>
            <c:numRef>
              <c:f>'[Fall 2023 C3 Survey _RawTables.xlsx]If Program Ends'!$I$4:$I$17</c:f>
              <c:numCache>
                <c:formatCode>0%</c:formatCode>
                <c:ptCount val="7"/>
                <c:pt idx="0">
                  <c:v>0.10413290113452188</c:v>
                </c:pt>
                <c:pt idx="1">
                  <c:v>8.8235294117647065E-2</c:v>
                </c:pt>
                <c:pt idx="2">
                  <c:v>8.935128518971848E-2</c:v>
                </c:pt>
                <c:pt idx="3">
                  <c:v>0.1378299120234604</c:v>
                </c:pt>
                <c:pt idx="4">
                  <c:v>0.14804469273743018</c:v>
                </c:pt>
                <c:pt idx="5">
                  <c:v>0.124765478424015</c:v>
                </c:pt>
                <c:pt idx="6">
                  <c:v>8.8445078459343796E-2</c:v>
                </c:pt>
              </c:numCache>
              <c:extLst/>
            </c:numRef>
          </c:val>
          <c:extLst>
            <c:ext xmlns:c15="http://schemas.microsoft.com/office/drawing/2012/chart" uri="{02D57815-91ED-43cb-92C2-25804820EDAC}">
              <c15:datalabelsRange>
                <c15:f>'[Fall 2023 C3 Survey _RawTables.xlsx]If Program Ends'!$G$4:$G$17</c15:f>
                <c15:dlblRangeCache>
                  <c:ptCount val="14"/>
                  <c:pt idx="0">
                    <c:v>904</c:v>
                  </c:pt>
                  <c:pt idx="1">
                    <c:v>326</c:v>
                  </c:pt>
                  <c:pt idx="2">
                    <c:v>47</c:v>
                  </c:pt>
                  <c:pt idx="3">
                    <c:v>111</c:v>
                  </c:pt>
                  <c:pt idx="4">
                    <c:v>420</c:v>
                  </c:pt>
                  <c:pt idx="5">
                    <c:v>665</c:v>
                  </c:pt>
                  <c:pt idx="6">
                    <c:v>239</c:v>
                  </c:pt>
                  <c:pt idx="7">
                    <c:v>257</c:v>
                  </c:pt>
                  <c:pt idx="8">
                    <c:v>84</c:v>
                  </c:pt>
                  <c:pt idx="9">
                    <c:v>73</c:v>
                  </c:pt>
                  <c:pt idx="10">
                    <c:v>47</c:v>
                  </c:pt>
                  <c:pt idx="11">
                    <c:v>53</c:v>
                  </c:pt>
                  <c:pt idx="12">
                    <c:v>133</c:v>
                  </c:pt>
                  <c:pt idx="13">
                    <c:v>124</c:v>
                  </c:pt>
                </c15:dlblRangeCache>
              </c15:datalabelsRange>
            </c:ext>
            <c:ext xmlns:c16="http://schemas.microsoft.com/office/drawing/2014/chart" uri="{C3380CC4-5D6E-409C-BE32-E72D297353CC}">
              <c16:uniqueId val="{00000007-982C-4926-82FE-0F61A6FE78C7}"/>
            </c:ext>
          </c:extLst>
        </c:ser>
        <c:dLbls>
          <c:showLegendKey val="0"/>
          <c:showVal val="0"/>
          <c:showCatName val="0"/>
          <c:showSerName val="0"/>
          <c:showPercent val="0"/>
          <c:showBubbleSize val="0"/>
        </c:dLbls>
        <c:gapWidth val="219"/>
        <c:overlap val="-27"/>
        <c:axId val="2096827343"/>
        <c:axId val="358869023"/>
        <c:extLst>
          <c:ext xmlns:c15="http://schemas.microsoft.com/office/drawing/2012/chart" uri="{02D57815-91ED-43cb-92C2-25804820EDAC}">
            <c15:filteredBarSeries>
              <c15:ser>
                <c:idx val="1"/>
                <c:order val="0"/>
                <c:tx>
                  <c:strRef>
                    <c:extLst>
                      <c:ext uri="{02D57815-91ED-43cb-92C2-25804820EDAC}">
                        <c15:formulaRef>
                          <c15:sqref>'[Fall 2023 C3 Survey _RawTables.xlsx]If Program Ends'!$H$3</c15:sqref>
                        </c15:formulaRef>
                      </c:ext>
                    </c:extLst>
                    <c:strCache>
                      <c:ptCount val="1"/>
                      <c:pt idx="0">
                        <c:v>Total</c:v>
                      </c:pt>
                    </c:strCache>
                  </c:strRef>
                </c:tx>
                <c:spPr>
                  <a:solidFill>
                    <a:schemeClr val="accent2"/>
                  </a:solidFill>
                  <a:ln>
                    <a:noFill/>
                  </a:ln>
                  <a:effectLst/>
                </c:spPr>
                <c:invertIfNegative val="0"/>
                <c:cat>
                  <c:strRef>
                    <c:extLst>
                      <c:ext uri="{02D57815-91ED-43cb-92C2-25804820EDAC}">
                        <c15:formulaRef>
                          <c15:sqref>'[Fall 2023 C3 Survey _RawTables.xlsx]If Program Ends'!$F$4:$F$17</c15:sqref>
                        </c15:formulaRef>
                      </c:ext>
                    </c:extLst>
                    <c:strCache>
                      <c:ptCount val="7"/>
                      <c:pt idx="0">
                        <c:v>All CBC (n=2,468)</c:v>
                      </c:pt>
                      <c:pt idx="1">
                        <c:v>CBC No CCFA (n=952)</c:v>
                      </c:pt>
                      <c:pt idx="2">
                        <c:v>CBC 1-33% CCFA (n=817)</c:v>
                      </c:pt>
                      <c:pt idx="3">
                        <c:v>CBC 33-66% CCFA (n=341)</c:v>
                      </c:pt>
                      <c:pt idx="4">
                        <c:v>CBC More than 66% CCFA (n=358)</c:v>
                      </c:pt>
                      <c:pt idx="5">
                        <c:v>CBC Highest SVI (n=1,066)</c:v>
                      </c:pt>
                      <c:pt idx="6">
                        <c:v>CBC Not Highest SVI (n=1,402)</c:v>
                      </c:pt>
                    </c:strCache>
                  </c:strRef>
                </c:cat>
                <c:val>
                  <c:numRef>
                    <c:extLst>
                      <c:ext uri="{02D57815-91ED-43cb-92C2-25804820EDAC}">
                        <c15:formulaRef>
                          <c15:sqref>'[Fall 2023 C3 Survey _RawTables.xlsx]If Program Ends'!$H$4:$H$17</c15:sqref>
                        </c15:formulaRef>
                      </c:ext>
                    </c:extLst>
                    <c:numCache>
                      <c:formatCode>0</c:formatCode>
                      <c:ptCount val="7"/>
                      <c:pt idx="0">
                        <c:v>2468</c:v>
                      </c:pt>
                      <c:pt idx="1">
                        <c:v>952</c:v>
                      </c:pt>
                      <c:pt idx="2">
                        <c:v>817</c:v>
                      </c:pt>
                      <c:pt idx="3">
                        <c:v>341</c:v>
                      </c:pt>
                      <c:pt idx="4">
                        <c:v>358</c:v>
                      </c:pt>
                      <c:pt idx="5">
                        <c:v>1066</c:v>
                      </c:pt>
                      <c:pt idx="6">
                        <c:v>1402</c:v>
                      </c:pt>
                    </c:numCache>
                  </c:numRef>
                </c:val>
                <c:extLst>
                  <c:ext xmlns:c16="http://schemas.microsoft.com/office/drawing/2014/chart" uri="{C3380CC4-5D6E-409C-BE32-E72D297353CC}">
                    <c16:uniqueId val="{00000008-982C-4926-82FE-0F61A6FE78C7}"/>
                  </c:ext>
                </c:extLst>
              </c15:ser>
            </c15:filteredBarSeries>
          </c:ext>
        </c:extLst>
      </c:barChart>
      <c:catAx>
        <c:axId val="209682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8869023"/>
        <c:crosses val="autoZero"/>
        <c:auto val="1"/>
        <c:lblAlgn val="ctr"/>
        <c:lblOffset val="100"/>
        <c:noMultiLvlLbl val="0"/>
      </c:catAx>
      <c:valAx>
        <c:axId val="35886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827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3AB34-C5E5-481F-8343-443E5A18F43E}" type="doc">
      <dgm:prSet loTypeId="urn:microsoft.com/office/officeart/2005/8/layout/gear1" loCatId="relationship" qsTypeId="urn:microsoft.com/office/officeart/2005/8/quickstyle/simple1" qsCatId="simple" csTypeId="urn:microsoft.com/office/officeart/2005/8/colors/colorful2" csCatId="colorful" phldr="1"/>
      <dgm:spPr/>
      <dgm:t>
        <a:bodyPr/>
        <a:lstStyle/>
        <a:p>
          <a:endParaRPr lang="en-US"/>
        </a:p>
      </dgm:t>
    </dgm:pt>
    <dgm:pt modelId="{A24A6EF1-59DE-4042-ADFE-33FAE5D806F1}">
      <dgm:prSet phldrT="[Text]"/>
      <dgm:spPr>
        <a:solidFill>
          <a:schemeClr val="tx2"/>
        </a:solidFill>
      </dgm:spPr>
      <dgm:t>
        <a:bodyPr/>
        <a:lstStyle/>
        <a:p>
          <a:r>
            <a:rPr lang="en-US"/>
            <a:t>Income Eligible</a:t>
          </a:r>
        </a:p>
      </dgm:t>
    </dgm:pt>
    <dgm:pt modelId="{7B9EAD7D-9FB5-4F01-A72C-0FBF161E2F97}" type="parTrans" cxnId="{020A0C81-32A3-4D69-956B-BE153A49535B}">
      <dgm:prSet/>
      <dgm:spPr/>
      <dgm:t>
        <a:bodyPr/>
        <a:lstStyle/>
        <a:p>
          <a:endParaRPr lang="en-US"/>
        </a:p>
      </dgm:t>
    </dgm:pt>
    <dgm:pt modelId="{2A643FA8-59D4-4C00-B3E8-2CA377221717}" type="sibTrans" cxnId="{020A0C81-32A3-4D69-956B-BE153A49535B}">
      <dgm:prSet/>
      <dgm:spPr>
        <a:solidFill>
          <a:schemeClr val="tx2"/>
        </a:solidFill>
      </dgm:spPr>
      <dgm:t>
        <a:bodyPr/>
        <a:lstStyle/>
        <a:p>
          <a:endParaRPr lang="en-US"/>
        </a:p>
      </dgm:t>
    </dgm:pt>
    <dgm:pt modelId="{EC060D40-FA44-49BA-B02E-2A2D31A01FD4}">
      <dgm:prSet phldrT="[Text]"/>
      <dgm:spPr>
        <a:solidFill>
          <a:schemeClr val="accent1">
            <a:lumMod val="20000"/>
            <a:lumOff val="80000"/>
          </a:schemeClr>
        </a:solidFill>
        <a:ln>
          <a:noFill/>
        </a:ln>
      </dgm:spPr>
      <dgm:t>
        <a:bodyPr/>
        <a:lstStyle/>
        <a:p>
          <a:r>
            <a:rPr lang="en-US"/>
            <a:t>Homeless Services</a:t>
          </a:r>
        </a:p>
      </dgm:t>
    </dgm:pt>
    <dgm:pt modelId="{F4BABBF5-F2A1-4674-8D02-AA5185E35C18}" type="parTrans" cxnId="{BF423B5F-2FBC-40BC-BF84-5D34D9EAD566}">
      <dgm:prSet/>
      <dgm:spPr/>
      <dgm:t>
        <a:bodyPr/>
        <a:lstStyle/>
        <a:p>
          <a:endParaRPr lang="en-US"/>
        </a:p>
      </dgm:t>
    </dgm:pt>
    <dgm:pt modelId="{549CC126-87B5-4A55-AF50-51BD4D99F816}" type="sibTrans" cxnId="{BF423B5F-2FBC-40BC-BF84-5D34D9EAD566}">
      <dgm:prSet/>
      <dgm:spPr>
        <a:solidFill>
          <a:schemeClr val="accent5"/>
        </a:solidFill>
      </dgm:spPr>
      <dgm:t>
        <a:bodyPr/>
        <a:lstStyle/>
        <a:p>
          <a:endParaRPr lang="en-US"/>
        </a:p>
      </dgm:t>
    </dgm:pt>
    <dgm:pt modelId="{6C6D9A89-17F4-4B59-91BB-CD7E52EE7BBF}">
      <dgm:prSet phldrT="[Text]"/>
      <dgm:spPr>
        <a:solidFill>
          <a:schemeClr val="accent1">
            <a:lumMod val="20000"/>
            <a:lumOff val="80000"/>
          </a:schemeClr>
        </a:solidFill>
        <a:ln>
          <a:noFill/>
        </a:ln>
      </dgm:spPr>
      <dgm:t>
        <a:bodyPr/>
        <a:lstStyle/>
        <a:p>
          <a:r>
            <a:rPr lang="en-US"/>
            <a:t>Young Parent</a:t>
          </a:r>
        </a:p>
      </dgm:t>
    </dgm:pt>
    <dgm:pt modelId="{4EBFF84B-32D3-4317-BE3E-B1EFB8C4F55C}" type="parTrans" cxnId="{FCEA9A3C-C843-49F8-B063-7F4E6DCCA7D5}">
      <dgm:prSet/>
      <dgm:spPr/>
      <dgm:t>
        <a:bodyPr/>
        <a:lstStyle/>
        <a:p>
          <a:endParaRPr lang="en-US"/>
        </a:p>
      </dgm:t>
    </dgm:pt>
    <dgm:pt modelId="{58D7205F-18D4-41B1-B859-86DD62CFBD22}" type="sibTrans" cxnId="{FCEA9A3C-C843-49F8-B063-7F4E6DCCA7D5}">
      <dgm:prSet/>
      <dgm:spPr/>
      <dgm:t>
        <a:bodyPr/>
        <a:lstStyle/>
        <a:p>
          <a:endParaRPr lang="en-US"/>
        </a:p>
      </dgm:t>
    </dgm:pt>
    <dgm:pt modelId="{117D67F0-B12C-454A-A11D-AA5EA21AA365}">
      <dgm:prSet phldrT="[Text]"/>
      <dgm:spPr>
        <a:solidFill>
          <a:schemeClr val="accent2"/>
        </a:solidFill>
      </dgm:spPr>
      <dgm:t>
        <a:bodyPr/>
        <a:lstStyle/>
        <a:p>
          <a:r>
            <a:rPr lang="en-US"/>
            <a:t>DTA Related</a:t>
          </a:r>
        </a:p>
      </dgm:t>
    </dgm:pt>
    <dgm:pt modelId="{91B23404-48AC-4DF1-ACD0-7B67B8B3399B}" type="parTrans" cxnId="{251CD5F3-56FA-4160-A754-4D21C4235CB6}">
      <dgm:prSet/>
      <dgm:spPr/>
      <dgm:t>
        <a:bodyPr/>
        <a:lstStyle/>
        <a:p>
          <a:endParaRPr lang="en-US"/>
        </a:p>
      </dgm:t>
    </dgm:pt>
    <dgm:pt modelId="{DA3FBB00-C264-42AC-A302-BEAB0F0DDAA5}" type="sibTrans" cxnId="{251CD5F3-56FA-4160-A754-4D21C4235CB6}">
      <dgm:prSet/>
      <dgm:spPr>
        <a:solidFill>
          <a:schemeClr val="accent2"/>
        </a:solidFill>
      </dgm:spPr>
      <dgm:t>
        <a:bodyPr/>
        <a:lstStyle/>
        <a:p>
          <a:endParaRPr lang="en-US"/>
        </a:p>
      </dgm:t>
    </dgm:pt>
    <dgm:pt modelId="{8996BFB7-7D2C-44EA-A2E9-097AAE3990A9}">
      <dgm:prSet phldrT="[Text]"/>
      <dgm:spPr>
        <a:solidFill>
          <a:schemeClr val="accent3"/>
        </a:solidFill>
      </dgm:spPr>
      <dgm:t>
        <a:bodyPr/>
        <a:lstStyle/>
        <a:p>
          <a:r>
            <a:rPr lang="en-US"/>
            <a:t>DCF Related</a:t>
          </a:r>
        </a:p>
      </dgm:t>
    </dgm:pt>
    <dgm:pt modelId="{D27A3357-3F20-4534-A6DE-1F7AC3AAD4A8}" type="parTrans" cxnId="{3B91C464-816B-4F72-B242-A775B1E40257}">
      <dgm:prSet/>
      <dgm:spPr/>
      <dgm:t>
        <a:bodyPr/>
        <a:lstStyle/>
        <a:p>
          <a:endParaRPr lang="en-US"/>
        </a:p>
      </dgm:t>
    </dgm:pt>
    <dgm:pt modelId="{3051E7C9-1F42-42DA-952B-89082FC0072C}" type="sibTrans" cxnId="{3B91C464-816B-4F72-B242-A775B1E40257}">
      <dgm:prSet/>
      <dgm:spPr/>
      <dgm:t>
        <a:bodyPr/>
        <a:lstStyle/>
        <a:p>
          <a:endParaRPr lang="en-US"/>
        </a:p>
      </dgm:t>
    </dgm:pt>
    <dgm:pt modelId="{302CBDEE-071B-485E-9C98-F16D65B43958}">
      <dgm:prSet phldrT="[Text]"/>
      <dgm:spPr>
        <a:solidFill>
          <a:schemeClr val="accent1">
            <a:lumMod val="20000"/>
            <a:lumOff val="80000"/>
          </a:schemeClr>
        </a:solidFill>
        <a:ln>
          <a:noFill/>
        </a:ln>
      </dgm:spPr>
      <dgm:t>
        <a:bodyPr/>
        <a:lstStyle/>
        <a:p>
          <a:pPr>
            <a:buNone/>
          </a:pPr>
          <a:r>
            <a:rPr lang="en-US"/>
            <a:t>Includes:</a:t>
          </a:r>
        </a:p>
      </dgm:t>
    </dgm:pt>
    <dgm:pt modelId="{1C0DB13D-FBF5-444E-AB86-F7753EC63E83}" type="parTrans" cxnId="{2849267C-F58E-46E2-904E-40F31CE8F153}">
      <dgm:prSet/>
      <dgm:spPr/>
      <dgm:t>
        <a:bodyPr/>
        <a:lstStyle/>
        <a:p>
          <a:endParaRPr lang="en-US"/>
        </a:p>
      </dgm:t>
    </dgm:pt>
    <dgm:pt modelId="{C0EA19EC-A1D8-42C9-B827-DABB3E4B0165}" type="sibTrans" cxnId="{2849267C-F58E-46E2-904E-40F31CE8F153}">
      <dgm:prSet/>
      <dgm:spPr/>
      <dgm:t>
        <a:bodyPr/>
        <a:lstStyle/>
        <a:p>
          <a:endParaRPr lang="en-US"/>
        </a:p>
      </dgm:t>
    </dgm:pt>
    <dgm:pt modelId="{6BD4F36F-B4CB-4E73-9AFE-42CE458D664A}" type="pres">
      <dgm:prSet presAssocID="{B783AB34-C5E5-481F-8343-443E5A18F43E}" presName="composite" presStyleCnt="0">
        <dgm:presLayoutVars>
          <dgm:chMax val="3"/>
          <dgm:animLvl val="lvl"/>
          <dgm:resizeHandles val="exact"/>
        </dgm:presLayoutVars>
      </dgm:prSet>
      <dgm:spPr/>
    </dgm:pt>
    <dgm:pt modelId="{73A316AE-B9C5-4BBE-8F42-641D9094C1FE}" type="pres">
      <dgm:prSet presAssocID="{A24A6EF1-59DE-4042-ADFE-33FAE5D806F1}" presName="gear1" presStyleLbl="node1" presStyleIdx="0" presStyleCnt="3">
        <dgm:presLayoutVars>
          <dgm:chMax val="1"/>
          <dgm:bulletEnabled val="1"/>
        </dgm:presLayoutVars>
      </dgm:prSet>
      <dgm:spPr/>
    </dgm:pt>
    <dgm:pt modelId="{9FD363D9-7590-4BC9-BC85-0A95A2417808}" type="pres">
      <dgm:prSet presAssocID="{A24A6EF1-59DE-4042-ADFE-33FAE5D806F1}" presName="gear1srcNode" presStyleLbl="node1" presStyleIdx="0" presStyleCnt="3"/>
      <dgm:spPr/>
    </dgm:pt>
    <dgm:pt modelId="{1714BF69-32A2-4D80-811D-50DA0E5F0DD9}" type="pres">
      <dgm:prSet presAssocID="{A24A6EF1-59DE-4042-ADFE-33FAE5D806F1}" presName="gear1dstNode" presStyleLbl="node1" presStyleIdx="0" presStyleCnt="3"/>
      <dgm:spPr/>
    </dgm:pt>
    <dgm:pt modelId="{DC77D98E-6714-417E-A1C3-40B01B0792A4}" type="pres">
      <dgm:prSet presAssocID="{A24A6EF1-59DE-4042-ADFE-33FAE5D806F1}" presName="gear1ch" presStyleLbl="fgAcc1" presStyleIdx="0" presStyleCnt="1" custScaleX="134233" custLinFactNeighborX="-34143" custLinFactNeighborY="8543">
        <dgm:presLayoutVars>
          <dgm:chMax val="0"/>
          <dgm:bulletEnabled val="1"/>
        </dgm:presLayoutVars>
      </dgm:prSet>
      <dgm:spPr/>
    </dgm:pt>
    <dgm:pt modelId="{C8028F3C-7942-4C1E-BC05-22F6A307D285}" type="pres">
      <dgm:prSet presAssocID="{117D67F0-B12C-454A-A11D-AA5EA21AA365}" presName="gear2" presStyleLbl="node1" presStyleIdx="1" presStyleCnt="3">
        <dgm:presLayoutVars>
          <dgm:chMax val="1"/>
          <dgm:bulletEnabled val="1"/>
        </dgm:presLayoutVars>
      </dgm:prSet>
      <dgm:spPr/>
    </dgm:pt>
    <dgm:pt modelId="{B7B7AFEC-933D-4FE9-985D-533B576BAB1D}" type="pres">
      <dgm:prSet presAssocID="{117D67F0-B12C-454A-A11D-AA5EA21AA365}" presName="gear2srcNode" presStyleLbl="node1" presStyleIdx="1" presStyleCnt="3"/>
      <dgm:spPr/>
    </dgm:pt>
    <dgm:pt modelId="{2B2374B4-EC64-4A6D-B2C4-0E9DD277CC37}" type="pres">
      <dgm:prSet presAssocID="{117D67F0-B12C-454A-A11D-AA5EA21AA365}" presName="gear2dstNode" presStyleLbl="node1" presStyleIdx="1" presStyleCnt="3"/>
      <dgm:spPr/>
    </dgm:pt>
    <dgm:pt modelId="{9AA2E5E9-1EF1-4ACA-AAAA-A106A7666A59}" type="pres">
      <dgm:prSet presAssocID="{8996BFB7-7D2C-44EA-A2E9-097AAE3990A9}" presName="gear3" presStyleLbl="node1" presStyleIdx="2" presStyleCnt="3"/>
      <dgm:spPr/>
    </dgm:pt>
    <dgm:pt modelId="{DB2E5EC9-7155-4E9B-883A-242594CDF0D2}" type="pres">
      <dgm:prSet presAssocID="{8996BFB7-7D2C-44EA-A2E9-097AAE3990A9}" presName="gear3tx" presStyleLbl="node1" presStyleIdx="2" presStyleCnt="3">
        <dgm:presLayoutVars>
          <dgm:chMax val="1"/>
          <dgm:bulletEnabled val="1"/>
        </dgm:presLayoutVars>
      </dgm:prSet>
      <dgm:spPr/>
    </dgm:pt>
    <dgm:pt modelId="{F579A584-55DC-4A5A-AAE2-4A25929F9C91}" type="pres">
      <dgm:prSet presAssocID="{8996BFB7-7D2C-44EA-A2E9-097AAE3990A9}" presName="gear3srcNode" presStyleLbl="node1" presStyleIdx="2" presStyleCnt="3"/>
      <dgm:spPr/>
    </dgm:pt>
    <dgm:pt modelId="{33B509E6-6D58-4448-BF10-8A3661B9F023}" type="pres">
      <dgm:prSet presAssocID="{8996BFB7-7D2C-44EA-A2E9-097AAE3990A9}" presName="gear3dstNode" presStyleLbl="node1" presStyleIdx="2" presStyleCnt="3"/>
      <dgm:spPr/>
    </dgm:pt>
    <dgm:pt modelId="{3B832335-80A9-4EEE-99CF-0AF49CA3571D}" type="pres">
      <dgm:prSet presAssocID="{2A643FA8-59D4-4C00-B3E8-2CA377221717}" presName="connector1" presStyleLbl="sibTrans2D1" presStyleIdx="0" presStyleCnt="3"/>
      <dgm:spPr/>
    </dgm:pt>
    <dgm:pt modelId="{1129D8DF-465D-4DD2-80CE-DEA16ED4782F}" type="pres">
      <dgm:prSet presAssocID="{DA3FBB00-C264-42AC-A302-BEAB0F0DDAA5}" presName="connector2" presStyleLbl="sibTrans2D1" presStyleIdx="1" presStyleCnt="3"/>
      <dgm:spPr/>
    </dgm:pt>
    <dgm:pt modelId="{CCDE7176-3CE6-4A0B-99C3-B73C3B3F58D1}" type="pres">
      <dgm:prSet presAssocID="{3051E7C9-1F42-42DA-952B-89082FC0072C}" presName="connector3" presStyleLbl="sibTrans2D1" presStyleIdx="2" presStyleCnt="3"/>
      <dgm:spPr/>
    </dgm:pt>
  </dgm:ptLst>
  <dgm:cxnLst>
    <dgm:cxn modelId="{F37CF704-FD60-4B16-A91F-83769703E22F}" type="presOf" srcId="{2A643FA8-59D4-4C00-B3E8-2CA377221717}" destId="{3B832335-80A9-4EEE-99CF-0AF49CA3571D}" srcOrd="0" destOrd="0" presId="urn:microsoft.com/office/officeart/2005/8/layout/gear1"/>
    <dgm:cxn modelId="{3DF9230C-9E3A-466D-885C-D06D7530AEBF}" type="presOf" srcId="{8996BFB7-7D2C-44EA-A2E9-097AAE3990A9}" destId="{9AA2E5E9-1EF1-4ACA-AAAA-A106A7666A59}" srcOrd="0" destOrd="0" presId="urn:microsoft.com/office/officeart/2005/8/layout/gear1"/>
    <dgm:cxn modelId="{F5215912-56A0-4C18-A07D-5A8E4EB5322C}" type="presOf" srcId="{117D67F0-B12C-454A-A11D-AA5EA21AA365}" destId="{B7B7AFEC-933D-4FE9-985D-533B576BAB1D}" srcOrd="1" destOrd="0" presId="urn:microsoft.com/office/officeart/2005/8/layout/gear1"/>
    <dgm:cxn modelId="{14C6AF1A-5E66-42DA-A21A-C7F6F7073D26}" type="presOf" srcId="{DA3FBB00-C264-42AC-A302-BEAB0F0DDAA5}" destId="{1129D8DF-465D-4DD2-80CE-DEA16ED4782F}" srcOrd="0" destOrd="0" presId="urn:microsoft.com/office/officeart/2005/8/layout/gear1"/>
    <dgm:cxn modelId="{FCEA9A3C-C843-49F8-B063-7F4E6DCCA7D5}" srcId="{302CBDEE-071B-485E-9C98-F16D65B43958}" destId="{6C6D9A89-17F4-4B59-91BB-CD7E52EE7BBF}" srcOrd="1" destOrd="0" parTransId="{4EBFF84B-32D3-4317-BE3E-B1EFB8C4F55C}" sibTransId="{58D7205F-18D4-41B1-B859-86DD62CFBD22}"/>
    <dgm:cxn modelId="{BF423B5F-2FBC-40BC-BF84-5D34D9EAD566}" srcId="{302CBDEE-071B-485E-9C98-F16D65B43958}" destId="{EC060D40-FA44-49BA-B02E-2A2D31A01FD4}" srcOrd="0" destOrd="0" parTransId="{F4BABBF5-F2A1-4674-8D02-AA5185E35C18}" sibTransId="{549CC126-87B5-4A55-AF50-51BD4D99F816}"/>
    <dgm:cxn modelId="{3B91C464-816B-4F72-B242-A775B1E40257}" srcId="{B783AB34-C5E5-481F-8343-443E5A18F43E}" destId="{8996BFB7-7D2C-44EA-A2E9-097AAE3990A9}" srcOrd="2" destOrd="0" parTransId="{D27A3357-3F20-4534-A6DE-1F7AC3AAD4A8}" sibTransId="{3051E7C9-1F42-42DA-952B-89082FC0072C}"/>
    <dgm:cxn modelId="{C268CA54-B5DE-4D96-8A4C-784E7A28F482}" type="presOf" srcId="{302CBDEE-071B-485E-9C98-F16D65B43958}" destId="{DC77D98E-6714-417E-A1C3-40B01B0792A4}" srcOrd="0" destOrd="0" presId="urn:microsoft.com/office/officeart/2005/8/layout/gear1"/>
    <dgm:cxn modelId="{FE034B56-91C3-44CD-8D6D-AE33FC178111}" type="presOf" srcId="{8996BFB7-7D2C-44EA-A2E9-097AAE3990A9}" destId="{F579A584-55DC-4A5A-AAE2-4A25929F9C91}" srcOrd="2" destOrd="0" presId="urn:microsoft.com/office/officeart/2005/8/layout/gear1"/>
    <dgm:cxn modelId="{A29BDF77-C2FB-4E90-8FB9-D411A9690AA4}" type="presOf" srcId="{8996BFB7-7D2C-44EA-A2E9-097AAE3990A9}" destId="{DB2E5EC9-7155-4E9B-883A-242594CDF0D2}" srcOrd="1" destOrd="0" presId="urn:microsoft.com/office/officeart/2005/8/layout/gear1"/>
    <dgm:cxn modelId="{2849267C-F58E-46E2-904E-40F31CE8F153}" srcId="{A24A6EF1-59DE-4042-ADFE-33FAE5D806F1}" destId="{302CBDEE-071B-485E-9C98-F16D65B43958}" srcOrd="0" destOrd="0" parTransId="{1C0DB13D-FBF5-444E-AB86-F7753EC63E83}" sibTransId="{C0EA19EC-A1D8-42C9-B827-DABB3E4B0165}"/>
    <dgm:cxn modelId="{020A0C81-32A3-4D69-956B-BE153A49535B}" srcId="{B783AB34-C5E5-481F-8343-443E5A18F43E}" destId="{A24A6EF1-59DE-4042-ADFE-33FAE5D806F1}" srcOrd="0" destOrd="0" parTransId="{7B9EAD7D-9FB5-4F01-A72C-0FBF161E2F97}" sibTransId="{2A643FA8-59D4-4C00-B3E8-2CA377221717}"/>
    <dgm:cxn modelId="{03E49A92-315D-435B-BB1F-3D06434102E6}" type="presOf" srcId="{117D67F0-B12C-454A-A11D-AA5EA21AA365}" destId="{C8028F3C-7942-4C1E-BC05-22F6A307D285}" srcOrd="0" destOrd="0" presId="urn:microsoft.com/office/officeart/2005/8/layout/gear1"/>
    <dgm:cxn modelId="{DF37B492-3176-4C45-B134-59EF5FF50399}" type="presOf" srcId="{A24A6EF1-59DE-4042-ADFE-33FAE5D806F1}" destId="{1714BF69-32A2-4D80-811D-50DA0E5F0DD9}" srcOrd="2" destOrd="0" presId="urn:microsoft.com/office/officeart/2005/8/layout/gear1"/>
    <dgm:cxn modelId="{008F19A4-E4EA-4DD4-9689-EAB6A127524F}" type="presOf" srcId="{EC060D40-FA44-49BA-B02E-2A2D31A01FD4}" destId="{DC77D98E-6714-417E-A1C3-40B01B0792A4}" srcOrd="0" destOrd="1" presId="urn:microsoft.com/office/officeart/2005/8/layout/gear1"/>
    <dgm:cxn modelId="{F3ABC4A8-7CBB-4080-A5A8-F40DB6EBF398}" type="presOf" srcId="{A24A6EF1-59DE-4042-ADFE-33FAE5D806F1}" destId="{9FD363D9-7590-4BC9-BC85-0A95A2417808}" srcOrd="1" destOrd="0" presId="urn:microsoft.com/office/officeart/2005/8/layout/gear1"/>
    <dgm:cxn modelId="{0CDA9DAD-797D-48E8-B288-6625CE0B4141}" type="presOf" srcId="{A24A6EF1-59DE-4042-ADFE-33FAE5D806F1}" destId="{73A316AE-B9C5-4BBE-8F42-641D9094C1FE}" srcOrd="0" destOrd="0" presId="urn:microsoft.com/office/officeart/2005/8/layout/gear1"/>
    <dgm:cxn modelId="{B4E319B2-B7F0-431E-A023-725117C7F3C0}" type="presOf" srcId="{B783AB34-C5E5-481F-8343-443E5A18F43E}" destId="{6BD4F36F-B4CB-4E73-9AFE-42CE458D664A}" srcOrd="0" destOrd="0" presId="urn:microsoft.com/office/officeart/2005/8/layout/gear1"/>
    <dgm:cxn modelId="{499AD9C1-F36D-4B8C-87F3-76B78F1D82FF}" type="presOf" srcId="{6C6D9A89-17F4-4B59-91BB-CD7E52EE7BBF}" destId="{DC77D98E-6714-417E-A1C3-40B01B0792A4}" srcOrd="0" destOrd="2" presId="urn:microsoft.com/office/officeart/2005/8/layout/gear1"/>
    <dgm:cxn modelId="{2A76E6E0-AC9F-418B-9905-292D0B08EE71}" type="presOf" srcId="{3051E7C9-1F42-42DA-952B-89082FC0072C}" destId="{CCDE7176-3CE6-4A0B-99C3-B73C3B3F58D1}" srcOrd="0" destOrd="0" presId="urn:microsoft.com/office/officeart/2005/8/layout/gear1"/>
    <dgm:cxn modelId="{0DBBA2E2-6584-403B-AE6E-9143FE4A7E23}" type="presOf" srcId="{8996BFB7-7D2C-44EA-A2E9-097AAE3990A9}" destId="{33B509E6-6D58-4448-BF10-8A3661B9F023}" srcOrd="3" destOrd="0" presId="urn:microsoft.com/office/officeart/2005/8/layout/gear1"/>
    <dgm:cxn modelId="{1C717CF0-9AD9-439C-AF23-364B7EBF819C}" type="presOf" srcId="{117D67F0-B12C-454A-A11D-AA5EA21AA365}" destId="{2B2374B4-EC64-4A6D-B2C4-0E9DD277CC37}" srcOrd="2" destOrd="0" presId="urn:microsoft.com/office/officeart/2005/8/layout/gear1"/>
    <dgm:cxn modelId="{251CD5F3-56FA-4160-A754-4D21C4235CB6}" srcId="{B783AB34-C5E5-481F-8343-443E5A18F43E}" destId="{117D67F0-B12C-454A-A11D-AA5EA21AA365}" srcOrd="1" destOrd="0" parTransId="{91B23404-48AC-4DF1-ACD0-7B67B8B3399B}" sibTransId="{DA3FBB00-C264-42AC-A302-BEAB0F0DDAA5}"/>
    <dgm:cxn modelId="{BE333A41-5707-441A-9EF8-1DBCC1AC429A}" type="presParOf" srcId="{6BD4F36F-B4CB-4E73-9AFE-42CE458D664A}" destId="{73A316AE-B9C5-4BBE-8F42-641D9094C1FE}" srcOrd="0" destOrd="0" presId="urn:microsoft.com/office/officeart/2005/8/layout/gear1"/>
    <dgm:cxn modelId="{A1961583-D174-48BA-A7C2-E4AC35545FBB}" type="presParOf" srcId="{6BD4F36F-B4CB-4E73-9AFE-42CE458D664A}" destId="{9FD363D9-7590-4BC9-BC85-0A95A2417808}" srcOrd="1" destOrd="0" presId="urn:microsoft.com/office/officeart/2005/8/layout/gear1"/>
    <dgm:cxn modelId="{E009025C-C829-4ECB-BB2B-377C16225831}" type="presParOf" srcId="{6BD4F36F-B4CB-4E73-9AFE-42CE458D664A}" destId="{1714BF69-32A2-4D80-811D-50DA0E5F0DD9}" srcOrd="2" destOrd="0" presId="urn:microsoft.com/office/officeart/2005/8/layout/gear1"/>
    <dgm:cxn modelId="{6A936D60-FA97-4138-B8D5-8365E703FB61}" type="presParOf" srcId="{6BD4F36F-B4CB-4E73-9AFE-42CE458D664A}" destId="{DC77D98E-6714-417E-A1C3-40B01B0792A4}" srcOrd="3" destOrd="0" presId="urn:microsoft.com/office/officeart/2005/8/layout/gear1"/>
    <dgm:cxn modelId="{75A7DF2D-8F83-4A5D-87C6-85312CEB97F2}" type="presParOf" srcId="{6BD4F36F-B4CB-4E73-9AFE-42CE458D664A}" destId="{C8028F3C-7942-4C1E-BC05-22F6A307D285}" srcOrd="4" destOrd="0" presId="urn:microsoft.com/office/officeart/2005/8/layout/gear1"/>
    <dgm:cxn modelId="{155944CB-5F4D-473B-A392-1724273C5AC9}" type="presParOf" srcId="{6BD4F36F-B4CB-4E73-9AFE-42CE458D664A}" destId="{B7B7AFEC-933D-4FE9-985D-533B576BAB1D}" srcOrd="5" destOrd="0" presId="urn:microsoft.com/office/officeart/2005/8/layout/gear1"/>
    <dgm:cxn modelId="{202BF6D3-6D3B-453A-9C5E-64C4BB7067E2}" type="presParOf" srcId="{6BD4F36F-B4CB-4E73-9AFE-42CE458D664A}" destId="{2B2374B4-EC64-4A6D-B2C4-0E9DD277CC37}" srcOrd="6" destOrd="0" presId="urn:microsoft.com/office/officeart/2005/8/layout/gear1"/>
    <dgm:cxn modelId="{4B97CC67-CE77-4795-BECF-FF86E73DD749}" type="presParOf" srcId="{6BD4F36F-B4CB-4E73-9AFE-42CE458D664A}" destId="{9AA2E5E9-1EF1-4ACA-AAAA-A106A7666A59}" srcOrd="7" destOrd="0" presId="urn:microsoft.com/office/officeart/2005/8/layout/gear1"/>
    <dgm:cxn modelId="{CC8D47A2-221F-4681-B79C-D5D81233B081}" type="presParOf" srcId="{6BD4F36F-B4CB-4E73-9AFE-42CE458D664A}" destId="{DB2E5EC9-7155-4E9B-883A-242594CDF0D2}" srcOrd="8" destOrd="0" presId="urn:microsoft.com/office/officeart/2005/8/layout/gear1"/>
    <dgm:cxn modelId="{03A873E0-C48D-45F0-8D35-D78D85399FE1}" type="presParOf" srcId="{6BD4F36F-B4CB-4E73-9AFE-42CE458D664A}" destId="{F579A584-55DC-4A5A-AAE2-4A25929F9C91}" srcOrd="9" destOrd="0" presId="urn:microsoft.com/office/officeart/2005/8/layout/gear1"/>
    <dgm:cxn modelId="{573AA362-9A71-4F29-9BDF-525E004CE748}" type="presParOf" srcId="{6BD4F36F-B4CB-4E73-9AFE-42CE458D664A}" destId="{33B509E6-6D58-4448-BF10-8A3661B9F023}" srcOrd="10" destOrd="0" presId="urn:microsoft.com/office/officeart/2005/8/layout/gear1"/>
    <dgm:cxn modelId="{AADA539F-34BB-425F-BE3B-6AFCEE14E6B1}" type="presParOf" srcId="{6BD4F36F-B4CB-4E73-9AFE-42CE458D664A}" destId="{3B832335-80A9-4EEE-99CF-0AF49CA3571D}" srcOrd="11" destOrd="0" presId="urn:microsoft.com/office/officeart/2005/8/layout/gear1"/>
    <dgm:cxn modelId="{C1ED4B4F-A79B-4510-BDAC-D62E75629411}" type="presParOf" srcId="{6BD4F36F-B4CB-4E73-9AFE-42CE458D664A}" destId="{1129D8DF-465D-4DD2-80CE-DEA16ED4782F}" srcOrd="12" destOrd="0" presId="urn:microsoft.com/office/officeart/2005/8/layout/gear1"/>
    <dgm:cxn modelId="{115CD42B-9D51-4138-9D47-9765B451B697}" type="presParOf" srcId="{6BD4F36F-B4CB-4E73-9AFE-42CE458D664A}" destId="{CCDE7176-3CE6-4A0B-99C3-B73C3B3F58D1}" srcOrd="1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316AE-B9C5-4BBE-8F42-641D9094C1FE}">
      <dsp:nvSpPr>
        <dsp:cNvPr id="0" name=""/>
        <dsp:cNvSpPr/>
      </dsp:nvSpPr>
      <dsp:spPr>
        <a:xfrm>
          <a:off x="2703595" y="2226805"/>
          <a:ext cx="2721651" cy="2721651"/>
        </a:xfrm>
        <a:prstGeom prst="gear9">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Income Eligible</a:t>
          </a:r>
        </a:p>
      </dsp:txBody>
      <dsp:txXfrm>
        <a:off x="3250768" y="2864339"/>
        <a:ext cx="1627305" cy="1398985"/>
      </dsp:txXfrm>
    </dsp:sp>
    <dsp:sp modelId="{DC77D98E-6714-417E-A1C3-40B01B0792A4}">
      <dsp:nvSpPr>
        <dsp:cNvPr id="0" name=""/>
        <dsp:cNvSpPr/>
      </dsp:nvSpPr>
      <dsp:spPr>
        <a:xfrm>
          <a:off x="1469409" y="3909281"/>
          <a:ext cx="2324861" cy="1039175"/>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None/>
          </a:pPr>
          <a:r>
            <a:rPr lang="en-US" sz="1700" kern="1200"/>
            <a:t>Includes:</a:t>
          </a:r>
        </a:p>
        <a:p>
          <a:pPr marL="342900" lvl="2" indent="-171450" algn="l" defTabSz="755650">
            <a:lnSpc>
              <a:spcPct val="90000"/>
            </a:lnSpc>
            <a:spcBef>
              <a:spcPct val="0"/>
            </a:spcBef>
            <a:spcAft>
              <a:spcPct val="15000"/>
            </a:spcAft>
            <a:buChar char="•"/>
          </a:pPr>
          <a:r>
            <a:rPr lang="en-US" sz="1700" kern="1200"/>
            <a:t>Homeless Services</a:t>
          </a:r>
        </a:p>
        <a:p>
          <a:pPr marL="342900" lvl="2" indent="-171450" algn="l" defTabSz="755650">
            <a:lnSpc>
              <a:spcPct val="90000"/>
            </a:lnSpc>
            <a:spcBef>
              <a:spcPct val="0"/>
            </a:spcBef>
            <a:spcAft>
              <a:spcPct val="15000"/>
            </a:spcAft>
            <a:buChar char="•"/>
          </a:pPr>
          <a:r>
            <a:rPr lang="en-US" sz="1700" kern="1200"/>
            <a:t>Young Parent</a:t>
          </a:r>
        </a:p>
      </dsp:txBody>
      <dsp:txXfrm>
        <a:off x="1499845" y="3939717"/>
        <a:ext cx="2263989" cy="978303"/>
      </dsp:txXfrm>
    </dsp:sp>
    <dsp:sp modelId="{C8028F3C-7942-4C1E-BC05-22F6A307D285}">
      <dsp:nvSpPr>
        <dsp:cNvPr id="0" name=""/>
        <dsp:cNvSpPr/>
      </dsp:nvSpPr>
      <dsp:spPr>
        <a:xfrm>
          <a:off x="1120088" y="1583506"/>
          <a:ext cx="1979382" cy="1979382"/>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DTA Related</a:t>
          </a:r>
        </a:p>
      </dsp:txBody>
      <dsp:txXfrm>
        <a:off x="1618403" y="2084833"/>
        <a:ext cx="982752" cy="976728"/>
      </dsp:txXfrm>
    </dsp:sp>
    <dsp:sp modelId="{9AA2E5E9-1EF1-4ACA-AAAA-A106A7666A59}">
      <dsp:nvSpPr>
        <dsp:cNvPr id="0" name=""/>
        <dsp:cNvSpPr/>
      </dsp:nvSpPr>
      <dsp:spPr>
        <a:xfrm rot="20700000">
          <a:off x="2228745" y="217934"/>
          <a:ext cx="1939391" cy="1939391"/>
        </a:xfrm>
        <a:prstGeom prst="gear6">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DCF Related</a:t>
          </a:r>
        </a:p>
      </dsp:txBody>
      <dsp:txXfrm rot="-20700000">
        <a:off x="2654110" y="643299"/>
        <a:ext cx="1088660" cy="1088660"/>
      </dsp:txXfrm>
    </dsp:sp>
    <dsp:sp modelId="{3B832335-80A9-4EEE-99CF-0AF49CA3571D}">
      <dsp:nvSpPr>
        <dsp:cNvPr id="0" name=""/>
        <dsp:cNvSpPr/>
      </dsp:nvSpPr>
      <dsp:spPr>
        <a:xfrm>
          <a:off x="2502685" y="1811338"/>
          <a:ext cx="3483713" cy="3483713"/>
        </a:xfrm>
        <a:prstGeom prst="circularArrow">
          <a:avLst>
            <a:gd name="adj1" fmla="val 4687"/>
            <a:gd name="adj2" fmla="val 299029"/>
            <a:gd name="adj3" fmla="val 2531642"/>
            <a:gd name="adj4" fmla="val 15828331"/>
            <a:gd name="adj5" fmla="val 5469"/>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129D8DF-465D-4DD2-80CE-DEA16ED4782F}">
      <dsp:nvSpPr>
        <dsp:cNvPr id="0" name=""/>
        <dsp:cNvSpPr/>
      </dsp:nvSpPr>
      <dsp:spPr>
        <a:xfrm>
          <a:off x="769543" y="1142307"/>
          <a:ext cx="2531135" cy="2531135"/>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CDE7176-3CE6-4A0B-99C3-B73C3B3F58D1}">
      <dsp:nvSpPr>
        <dsp:cNvPr id="0" name=""/>
        <dsp:cNvSpPr/>
      </dsp:nvSpPr>
      <dsp:spPr>
        <a:xfrm>
          <a:off x="1780144" y="-210101"/>
          <a:ext cx="2729074" cy="2729074"/>
        </a:xfrm>
        <a:prstGeom prst="circularArrow">
          <a:avLst>
            <a:gd name="adj1" fmla="val 5984"/>
            <a:gd name="adj2" fmla="val 394124"/>
            <a:gd name="adj3" fmla="val 13313824"/>
            <a:gd name="adj4" fmla="val 10508221"/>
            <a:gd name="adj5" fmla="val 6981"/>
          </a:avLst>
        </a:prstGeom>
        <a:solidFill>
          <a:schemeClr val="accent2">
            <a:hueOff val="-19109659"/>
            <a:satOff val="-9357"/>
            <a:lumOff val="1705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0.71902</cdr:x>
      <cdr:y>0.02813</cdr:y>
    </cdr:from>
    <cdr:to>
      <cdr:x>0.73415</cdr:x>
      <cdr:y>0.0962</cdr:y>
    </cdr:to>
    <cdr:sp macro="" textlink="">
      <cdr:nvSpPr>
        <cdr:cNvPr id="2" name="Rectangle 1">
          <a:extLst xmlns:a="http://schemas.openxmlformats.org/drawingml/2006/main">
            <a:ext uri="{FF2B5EF4-FFF2-40B4-BE49-F238E27FC236}">
              <a16:creationId xmlns:a16="http://schemas.microsoft.com/office/drawing/2014/main" id="{A3028710-6AB3-0A82-2218-559E9DD0B424}"/>
            </a:ext>
          </a:extLst>
        </cdr:cNvPr>
        <cdr:cNvSpPr/>
      </cdr:nvSpPr>
      <cdr:spPr>
        <a:xfrm xmlns:a="http://schemas.openxmlformats.org/drawingml/2006/main">
          <a:off x="7850974" y="83644"/>
          <a:ext cx="165253" cy="202450"/>
        </a:xfrm>
        <a:prstGeom xmlns:a="http://schemas.openxmlformats.org/drawingml/2006/main" prst="rect">
          <a:avLst/>
        </a:prstGeom>
        <a:ln xmlns:a="http://schemas.openxmlformats.org/drawingml/2006/main">
          <a:noFill/>
        </a:ln>
      </cdr:spPr>
      <cdr:style>
        <a:lnRef xmlns:a="http://schemas.openxmlformats.org/drawingml/2006/main" idx="2">
          <a:schemeClr val="accent5">
            <a:shade val="15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0.74122</cdr:x>
      <cdr:y>0.02098</cdr:y>
    </cdr:from>
    <cdr:to>
      <cdr:x>0.82496</cdr:x>
      <cdr:y>0.07984</cdr:y>
    </cdr:to>
    <cdr:sp macro="" textlink="">
      <cdr:nvSpPr>
        <cdr:cNvPr id="3" name="TextBox 2">
          <a:extLst xmlns:a="http://schemas.openxmlformats.org/drawingml/2006/main">
            <a:ext uri="{FF2B5EF4-FFF2-40B4-BE49-F238E27FC236}">
              <a16:creationId xmlns:a16="http://schemas.microsoft.com/office/drawing/2014/main" id="{3BEC12E9-5FF8-C24B-FAA7-88838292BB2C}"/>
            </a:ext>
          </a:extLst>
        </cdr:cNvPr>
        <cdr:cNvSpPr txBox="1"/>
      </cdr:nvSpPr>
      <cdr:spPr>
        <a:xfrm xmlns:a="http://schemas.openxmlformats.org/drawingml/2006/main">
          <a:off x="8093346" y="62392"/>
          <a:ext cx="914400" cy="1750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0.73311</cdr:x>
      <cdr:y>0.01294</cdr:y>
    </cdr:from>
    <cdr:to>
      <cdr:x>0.84413</cdr:x>
      <cdr:y>0.10921</cdr:y>
    </cdr:to>
    <cdr:sp macro="" textlink="">
      <cdr:nvSpPr>
        <cdr:cNvPr id="4" name="TextBox 3">
          <a:extLst xmlns:a="http://schemas.openxmlformats.org/drawingml/2006/main">
            <a:ext uri="{FF2B5EF4-FFF2-40B4-BE49-F238E27FC236}">
              <a16:creationId xmlns:a16="http://schemas.microsoft.com/office/drawing/2014/main" id="{06CBBE45-63CE-DCAF-7D92-86E52C2164E1}"/>
            </a:ext>
          </a:extLst>
        </cdr:cNvPr>
        <cdr:cNvSpPr txBox="1"/>
      </cdr:nvSpPr>
      <cdr:spPr>
        <a:xfrm xmlns:a="http://schemas.openxmlformats.org/drawingml/2006/main">
          <a:off x="8004826" y="38473"/>
          <a:ext cx="1212239" cy="2863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Newly Opened</a:t>
          </a:r>
        </a:p>
      </cdr:txBody>
    </cdr:sp>
  </cdr:relSizeAnchor>
  <cdr:relSizeAnchor xmlns:cdr="http://schemas.openxmlformats.org/drawingml/2006/chartDrawing">
    <cdr:from>
      <cdr:x>0.85356</cdr:x>
      <cdr:y>0.02771</cdr:y>
    </cdr:from>
    <cdr:to>
      <cdr:x>0.86869</cdr:x>
      <cdr:y>0.09578</cdr:y>
    </cdr:to>
    <cdr:sp macro="" textlink="">
      <cdr:nvSpPr>
        <cdr:cNvPr id="5" name="Rectangle 4">
          <a:extLst xmlns:a="http://schemas.openxmlformats.org/drawingml/2006/main">
            <a:ext uri="{FF2B5EF4-FFF2-40B4-BE49-F238E27FC236}">
              <a16:creationId xmlns:a16="http://schemas.microsoft.com/office/drawing/2014/main" id="{D9C38D59-3FE4-B120-9506-E4F02C5F4166}"/>
            </a:ext>
          </a:extLst>
        </cdr:cNvPr>
        <cdr:cNvSpPr/>
      </cdr:nvSpPr>
      <cdr:spPr>
        <a:xfrm xmlns:a="http://schemas.openxmlformats.org/drawingml/2006/main">
          <a:off x="9319997" y="82413"/>
          <a:ext cx="165253" cy="202450"/>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5">
            <a:shade val="15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0.86765</cdr:x>
      <cdr:y>0.01252</cdr:y>
    </cdr:from>
    <cdr:to>
      <cdr:x>0.97867</cdr:x>
      <cdr:y>0.10879</cdr:y>
    </cdr:to>
    <cdr:sp macro="" textlink="">
      <cdr:nvSpPr>
        <cdr:cNvPr id="6" name="TextBox 2">
          <a:extLst xmlns:a="http://schemas.openxmlformats.org/drawingml/2006/main">
            <a:ext uri="{FF2B5EF4-FFF2-40B4-BE49-F238E27FC236}">
              <a16:creationId xmlns:a16="http://schemas.microsoft.com/office/drawing/2014/main" id="{E66FD67A-BD96-BF7C-EFF1-D2BC3D0AA851}"/>
            </a:ext>
          </a:extLst>
        </cdr:cNvPr>
        <cdr:cNvSpPr txBox="1"/>
      </cdr:nvSpPr>
      <cdr:spPr>
        <a:xfrm xmlns:a="http://schemas.openxmlformats.org/drawingml/2006/main">
          <a:off x="9473849" y="37242"/>
          <a:ext cx="1212239" cy="2863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Newly Closed</a:t>
          </a:r>
        </a:p>
      </cdr:txBody>
    </cdr:sp>
  </cdr:relSizeAnchor>
</c:userShapes>
</file>

<file path=ppt/drawings/drawing2.xml><?xml version="1.0" encoding="utf-8"?>
<c:userShapes xmlns:c="http://schemas.openxmlformats.org/drawingml/2006/chart">
  <cdr:relSizeAnchor xmlns:cdr="http://schemas.openxmlformats.org/drawingml/2006/chartDrawing">
    <cdr:from>
      <cdr:x>0.53974</cdr:x>
      <cdr:y>0.12312</cdr:y>
    </cdr:from>
    <cdr:to>
      <cdr:x>0.64941</cdr:x>
      <cdr:y>0.20537</cdr:y>
    </cdr:to>
    <cdr:sp macro="" textlink="">
      <cdr:nvSpPr>
        <cdr:cNvPr id="2" name="TextBox 6">
          <a:extLst xmlns:a="http://schemas.openxmlformats.org/drawingml/2006/main">
            <a:ext uri="{FF2B5EF4-FFF2-40B4-BE49-F238E27FC236}">
              <a16:creationId xmlns:a16="http://schemas.microsoft.com/office/drawing/2014/main" id="{AC1610FB-8A55-B534-A1D3-B6B1087B9EA4}"/>
            </a:ext>
          </a:extLst>
        </cdr:cNvPr>
        <cdr:cNvSpPr txBox="1"/>
      </cdr:nvSpPr>
      <cdr:spPr>
        <a:xfrm xmlns:a="http://schemas.openxmlformats.org/drawingml/2006/main">
          <a:off x="4838444" y="552865"/>
          <a:ext cx="98312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+ 4.4%</a:t>
          </a:r>
        </a:p>
      </cdr:txBody>
    </cdr:sp>
  </cdr:relSizeAnchor>
</c:userShapes>
</file>

<file path=ppt/drawings/drawing3.xml><?xml version="1.0" encoding="utf-8"?>
<c:userShapes xmlns:c="http://schemas.openxmlformats.org/drawingml/2006/chart">
  <cdr:relSizeAnchor xmlns:cdr="http://schemas.openxmlformats.org/drawingml/2006/chartDrawing">
    <cdr:from>
      <cdr:x>0.26654</cdr:x>
      <cdr:y>0.11338</cdr:y>
    </cdr:from>
    <cdr:to>
      <cdr:x>0.26654</cdr:x>
      <cdr:y>0.94248</cdr:y>
    </cdr:to>
    <cdr:cxnSp macro="">
      <cdr:nvCxnSpPr>
        <cdr:cNvPr id="3" name="Straight Connector 2">
          <a:extLst xmlns:a="http://schemas.openxmlformats.org/drawingml/2006/main">
            <a:ext uri="{FF2B5EF4-FFF2-40B4-BE49-F238E27FC236}">
              <a16:creationId xmlns:a16="http://schemas.microsoft.com/office/drawing/2014/main" id="{CBEC6448-335C-B5E9-DF51-1AC3249A3922}"/>
            </a:ext>
          </a:extLst>
        </cdr:cNvPr>
        <cdr:cNvCxnSpPr/>
      </cdr:nvCxnSpPr>
      <cdr:spPr>
        <a:xfrm xmlns:a="http://schemas.openxmlformats.org/drawingml/2006/main">
          <a:off x="2942012" y="574666"/>
          <a:ext cx="0" cy="420228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0.44996</cdr:x>
      <cdr:y>0.10645</cdr:y>
    </cdr:from>
    <cdr:to>
      <cdr:x>0.44996</cdr:x>
      <cdr:y>0.93986</cdr:y>
    </cdr:to>
    <cdr:cxnSp macro="">
      <cdr:nvCxnSpPr>
        <cdr:cNvPr id="6" name="Straight Connector 5">
          <a:extLst xmlns:a="http://schemas.openxmlformats.org/drawingml/2006/main">
            <a:ext uri="{FF2B5EF4-FFF2-40B4-BE49-F238E27FC236}">
              <a16:creationId xmlns:a16="http://schemas.microsoft.com/office/drawing/2014/main" id="{403C4360-E900-8EFF-2250-D48044D1F410}"/>
            </a:ext>
          </a:extLst>
        </cdr:cNvPr>
        <cdr:cNvCxnSpPr/>
      </cdr:nvCxnSpPr>
      <cdr:spPr>
        <a:xfrm xmlns:a="http://schemas.openxmlformats.org/drawingml/2006/main">
          <a:off x="4966563" y="539541"/>
          <a:ext cx="0" cy="4224153"/>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0.63338</cdr:x>
      <cdr:y>0.10645</cdr:y>
    </cdr:from>
    <cdr:to>
      <cdr:x>0.63338</cdr:x>
      <cdr:y>0.94248</cdr:y>
    </cdr:to>
    <cdr:cxnSp macro="">
      <cdr:nvCxnSpPr>
        <cdr:cNvPr id="7" name="Straight Connector 6">
          <a:extLst xmlns:a="http://schemas.openxmlformats.org/drawingml/2006/main">
            <a:ext uri="{FF2B5EF4-FFF2-40B4-BE49-F238E27FC236}">
              <a16:creationId xmlns:a16="http://schemas.microsoft.com/office/drawing/2014/main" id="{9B7EE7CE-EC8C-9110-06A6-C8FD31050EF0}"/>
            </a:ext>
          </a:extLst>
        </cdr:cNvPr>
        <cdr:cNvCxnSpPr/>
      </cdr:nvCxnSpPr>
      <cdr:spPr>
        <a:xfrm xmlns:a="http://schemas.openxmlformats.org/drawingml/2006/main">
          <a:off x="6991114" y="539541"/>
          <a:ext cx="0" cy="4237405"/>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0.81579</cdr:x>
      <cdr:y>0.10645</cdr:y>
    </cdr:from>
    <cdr:to>
      <cdr:x>0.81579</cdr:x>
      <cdr:y>0.94509</cdr:y>
    </cdr:to>
    <cdr:cxnSp macro="">
      <cdr:nvCxnSpPr>
        <cdr:cNvPr id="8" name="Straight Connector 7">
          <a:extLst xmlns:a="http://schemas.openxmlformats.org/drawingml/2006/main">
            <a:ext uri="{FF2B5EF4-FFF2-40B4-BE49-F238E27FC236}">
              <a16:creationId xmlns:a16="http://schemas.microsoft.com/office/drawing/2014/main" id="{D7E27A23-0093-957B-4019-21C2D2A18196}"/>
            </a:ext>
          </a:extLst>
        </cdr:cNvPr>
        <cdr:cNvCxnSpPr/>
      </cdr:nvCxnSpPr>
      <cdr:spPr>
        <a:xfrm xmlns:a="http://schemas.openxmlformats.org/drawingml/2006/main">
          <a:off x="9004516" y="539541"/>
          <a:ext cx="0" cy="4250657"/>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0.0839</cdr:x>
      <cdr:y>0.10645</cdr:y>
    </cdr:from>
    <cdr:to>
      <cdr:x>0.0839</cdr:x>
      <cdr:y>0.93725</cdr:y>
    </cdr:to>
    <cdr:cxnSp macro="">
      <cdr:nvCxnSpPr>
        <cdr:cNvPr id="9" name="Straight Connector 8">
          <a:extLst xmlns:a="http://schemas.openxmlformats.org/drawingml/2006/main">
            <a:ext uri="{FF2B5EF4-FFF2-40B4-BE49-F238E27FC236}">
              <a16:creationId xmlns:a16="http://schemas.microsoft.com/office/drawing/2014/main" id="{9AA0D11D-B10A-364A-BC49-03D4852C9AD3}"/>
            </a:ext>
          </a:extLst>
        </cdr:cNvPr>
        <cdr:cNvCxnSpPr/>
      </cdr:nvCxnSpPr>
      <cdr:spPr>
        <a:xfrm xmlns:a="http://schemas.openxmlformats.org/drawingml/2006/main">
          <a:off x="926070" y="539541"/>
          <a:ext cx="0" cy="4210901"/>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0.99921</cdr:x>
      <cdr:y>0.13084</cdr:y>
    </cdr:from>
    <cdr:to>
      <cdr:x>0.99921</cdr:x>
      <cdr:y>0.93261</cdr:y>
    </cdr:to>
    <cdr:cxnSp macro="">
      <cdr:nvCxnSpPr>
        <cdr:cNvPr id="10" name="Straight Connector 9">
          <a:extLst xmlns:a="http://schemas.openxmlformats.org/drawingml/2006/main">
            <a:ext uri="{FF2B5EF4-FFF2-40B4-BE49-F238E27FC236}">
              <a16:creationId xmlns:a16="http://schemas.microsoft.com/office/drawing/2014/main" id="{2E32F666-E12C-B9E4-2FF2-A038F1E793A0}"/>
            </a:ext>
          </a:extLst>
        </cdr:cNvPr>
        <cdr:cNvCxnSpPr/>
      </cdr:nvCxnSpPr>
      <cdr:spPr>
        <a:xfrm xmlns:a="http://schemas.openxmlformats.org/drawingml/2006/main">
          <a:off x="11029113" y="631456"/>
          <a:ext cx="0" cy="3869472"/>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44DE5-6413-46CA-8BCD-E683E5F90AD1}" type="datetimeFigureOut">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3E2A4-A358-4E9D-88FB-597CAD710265}" type="slidenum">
              <a:t>‹#›</a:t>
            </a:fld>
            <a:endParaRPr lang="en-US"/>
          </a:p>
        </p:txBody>
      </p:sp>
    </p:spTree>
    <p:extLst>
      <p:ext uri="{BB962C8B-B14F-4D97-AF65-F5344CB8AC3E}">
        <p14:creationId xmlns:p14="http://schemas.microsoft.com/office/powerpoint/2010/main" val="263225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1</a:t>
            </a:fld>
            <a:endParaRPr lang="en-US"/>
          </a:p>
        </p:txBody>
      </p:sp>
    </p:spTree>
    <p:extLst>
      <p:ext uri="{BB962C8B-B14F-4D97-AF65-F5344CB8AC3E}">
        <p14:creationId xmlns:p14="http://schemas.microsoft.com/office/powerpoint/2010/main" val="359833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FECBA-1EB1-AD37-90D5-EE534F7EA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8FA72-B0E3-D613-8135-8073982A5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85E2D-1F0F-DF4E-7F43-A41CF21FD1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785FC9-7CED-C0AC-9374-C050F2603E40}"/>
              </a:ext>
            </a:extLst>
          </p:cNvPr>
          <p:cNvSpPr>
            <a:spLocks noGrp="1"/>
          </p:cNvSpPr>
          <p:nvPr>
            <p:ph type="sldNum" sz="quarter" idx="5"/>
          </p:nvPr>
        </p:nvSpPr>
        <p:spPr/>
        <p:txBody>
          <a:bodyPr/>
          <a:lstStyle/>
          <a:p>
            <a:fld id="{78D30AF4-7BD0-48B3-8B18-DCF6E05B4B39}" type="slidenum">
              <a:rPr lang="en-US" smtClean="0"/>
              <a:t>14</a:t>
            </a:fld>
            <a:endParaRPr lang="en-US"/>
          </a:p>
        </p:txBody>
      </p:sp>
    </p:spTree>
    <p:extLst>
      <p:ext uri="{BB962C8B-B14F-4D97-AF65-F5344CB8AC3E}">
        <p14:creationId xmlns:p14="http://schemas.microsoft.com/office/powerpoint/2010/main" val="89421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78D30AF4-7BD0-48B3-8B18-DCF6E05B4B39}" type="slidenum">
              <a:rPr lang="en-US" smtClean="0"/>
              <a:t>16</a:t>
            </a:fld>
            <a:endParaRPr lang="en-US"/>
          </a:p>
        </p:txBody>
      </p:sp>
    </p:spTree>
    <p:extLst>
      <p:ext uri="{BB962C8B-B14F-4D97-AF65-F5344CB8AC3E}">
        <p14:creationId xmlns:p14="http://schemas.microsoft.com/office/powerpoint/2010/main" val="43852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a:effectLst/>
                <a:latin typeface="Segoe UI" panose="020B0502040204020203" pitchFamily="34" charset="0"/>
              </a:rPr>
            </a:br>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17</a:t>
            </a:fld>
            <a:endParaRPr lang="en-US"/>
          </a:p>
        </p:txBody>
      </p:sp>
    </p:spTree>
    <p:extLst>
      <p:ext uri="{BB962C8B-B14F-4D97-AF65-F5344CB8AC3E}">
        <p14:creationId xmlns:p14="http://schemas.microsoft.com/office/powerpoint/2010/main" val="69695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30AF4-7BD0-48B3-8B18-DCF6E05B4B39}" type="slidenum">
              <a:rPr lang="en-US" smtClean="0"/>
              <a:t>18</a:t>
            </a:fld>
            <a:endParaRPr lang="en-US"/>
          </a:p>
        </p:txBody>
      </p:sp>
    </p:spTree>
    <p:extLst>
      <p:ext uri="{BB962C8B-B14F-4D97-AF65-F5344CB8AC3E}">
        <p14:creationId xmlns:p14="http://schemas.microsoft.com/office/powerpoint/2010/main" val="2323525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30AF4-7BD0-48B3-8B18-DCF6E05B4B39}" type="slidenum">
              <a:rPr lang="en-US" smtClean="0"/>
              <a:t>20</a:t>
            </a:fld>
            <a:endParaRPr lang="en-US"/>
          </a:p>
        </p:txBody>
      </p:sp>
    </p:spTree>
    <p:extLst>
      <p:ext uri="{BB962C8B-B14F-4D97-AF65-F5344CB8AC3E}">
        <p14:creationId xmlns:p14="http://schemas.microsoft.com/office/powerpoint/2010/main" val="102840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E32B-F044-9120-EDCA-89E95E411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41832-DA3C-EA61-2ED3-62912F106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252E2-C641-AF5B-79DD-ED7F7C1726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AC8076-B30E-67F5-FD62-D846D11AF44D}"/>
              </a:ext>
            </a:extLst>
          </p:cNvPr>
          <p:cNvSpPr>
            <a:spLocks noGrp="1"/>
          </p:cNvSpPr>
          <p:nvPr>
            <p:ph type="sldNum" sz="quarter" idx="5"/>
          </p:nvPr>
        </p:nvSpPr>
        <p:spPr/>
        <p:txBody>
          <a:bodyPr/>
          <a:lstStyle/>
          <a:p>
            <a:fld id="{78D30AF4-7BD0-48B3-8B18-DCF6E05B4B39}" type="slidenum">
              <a:rPr lang="en-US" smtClean="0"/>
              <a:t>21</a:t>
            </a:fld>
            <a:endParaRPr lang="en-US"/>
          </a:p>
        </p:txBody>
      </p:sp>
    </p:spTree>
    <p:extLst>
      <p:ext uri="{BB962C8B-B14F-4D97-AF65-F5344CB8AC3E}">
        <p14:creationId xmlns:p14="http://schemas.microsoft.com/office/powerpoint/2010/main" val="136429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23</a:t>
            </a:fld>
            <a:endParaRPr lang="en-US"/>
          </a:p>
        </p:txBody>
      </p:sp>
    </p:spTree>
    <p:extLst>
      <p:ext uri="{BB962C8B-B14F-4D97-AF65-F5344CB8AC3E}">
        <p14:creationId xmlns:p14="http://schemas.microsoft.com/office/powerpoint/2010/main" val="1490185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a:t>24</a:t>
            </a:fld>
            <a:endParaRPr lang="en-US"/>
          </a:p>
        </p:txBody>
      </p:sp>
    </p:spTree>
    <p:extLst>
      <p:ext uri="{BB962C8B-B14F-4D97-AF65-F5344CB8AC3E}">
        <p14:creationId xmlns:p14="http://schemas.microsoft.com/office/powerpoint/2010/main" val="37305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25</a:t>
            </a:fld>
            <a:endParaRPr lang="en-US"/>
          </a:p>
        </p:txBody>
      </p:sp>
    </p:spTree>
    <p:extLst>
      <p:ext uri="{BB962C8B-B14F-4D97-AF65-F5344CB8AC3E}">
        <p14:creationId xmlns:p14="http://schemas.microsoft.com/office/powerpoint/2010/main" val="107797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E1EE4-6CFA-4E75-A841-BA5C82DFF292}" type="slidenum">
              <a:rPr lang="en-US" smtClean="0"/>
              <a:t>26</a:t>
            </a:fld>
            <a:endParaRPr lang="en-US"/>
          </a:p>
        </p:txBody>
      </p:sp>
    </p:spTree>
    <p:extLst>
      <p:ext uri="{BB962C8B-B14F-4D97-AF65-F5344CB8AC3E}">
        <p14:creationId xmlns:p14="http://schemas.microsoft.com/office/powerpoint/2010/main" val="94652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F7B0A-E255-4BEC-9D33-1B47DD5C29CF}" type="slidenum">
              <a:t>2</a:t>
            </a:fld>
            <a:endParaRPr lang="en-US"/>
          </a:p>
        </p:txBody>
      </p:sp>
    </p:spTree>
    <p:extLst>
      <p:ext uri="{BB962C8B-B14F-4D97-AF65-F5344CB8AC3E}">
        <p14:creationId xmlns:p14="http://schemas.microsoft.com/office/powerpoint/2010/main" val="281861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945CC-D949-3AF4-2224-E11EEB6F2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B42B6-0467-2FA0-6661-33EB818E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70849-7BD1-AA07-ED2E-C4096FDAF4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2FCE03-DC03-81DA-492C-DBEA1CFBF546}"/>
              </a:ext>
            </a:extLst>
          </p:cNvPr>
          <p:cNvSpPr>
            <a:spLocks noGrp="1"/>
          </p:cNvSpPr>
          <p:nvPr>
            <p:ph type="sldNum" sz="quarter" idx="5"/>
          </p:nvPr>
        </p:nvSpPr>
        <p:spPr/>
        <p:txBody>
          <a:bodyPr/>
          <a:lstStyle/>
          <a:p>
            <a:fld id="{D16E1EE4-6CFA-4E75-A841-BA5C82DFF292}" type="slidenum">
              <a:rPr lang="en-US" smtClean="0"/>
              <a:t>27</a:t>
            </a:fld>
            <a:endParaRPr lang="en-US"/>
          </a:p>
        </p:txBody>
      </p:sp>
    </p:spTree>
    <p:extLst>
      <p:ext uri="{BB962C8B-B14F-4D97-AF65-F5344CB8AC3E}">
        <p14:creationId xmlns:p14="http://schemas.microsoft.com/office/powerpoint/2010/main" val="3477080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28</a:t>
            </a:fld>
            <a:endParaRPr lang="en-US"/>
          </a:p>
        </p:txBody>
      </p:sp>
    </p:spTree>
    <p:extLst>
      <p:ext uri="{BB962C8B-B14F-4D97-AF65-F5344CB8AC3E}">
        <p14:creationId xmlns:p14="http://schemas.microsoft.com/office/powerpoint/2010/main" val="1218918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CC8CC-6999-981B-6CAE-03C518C83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7A56A-C320-C6D1-B704-1BE784499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42DA7-3610-7D92-ECAD-0FDA0E1564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C52C11-BFF3-B5CC-5C6C-737DCC177550}"/>
              </a:ext>
            </a:extLst>
          </p:cNvPr>
          <p:cNvSpPr>
            <a:spLocks noGrp="1"/>
          </p:cNvSpPr>
          <p:nvPr>
            <p:ph type="sldNum" sz="quarter" idx="5"/>
          </p:nvPr>
        </p:nvSpPr>
        <p:spPr/>
        <p:txBody>
          <a:bodyPr/>
          <a:lstStyle/>
          <a:p>
            <a:fld id="{3463E2A4-A358-4E9D-88FB-597CAD710265}" type="slidenum">
              <a:rPr lang="en-US"/>
              <a:t>29</a:t>
            </a:fld>
            <a:endParaRPr lang="en-US"/>
          </a:p>
        </p:txBody>
      </p:sp>
    </p:spTree>
    <p:extLst>
      <p:ext uri="{BB962C8B-B14F-4D97-AF65-F5344CB8AC3E}">
        <p14:creationId xmlns:p14="http://schemas.microsoft.com/office/powerpoint/2010/main" val="3829205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D92A-94AB-EC15-DE7E-07F22A969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34C31-FA53-6AE2-75FE-1ED48A063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2BB23-6E3D-89B1-E35E-2762B0F061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EDA051-2427-F0D9-DB42-0C13C687417D}"/>
              </a:ext>
            </a:extLst>
          </p:cNvPr>
          <p:cNvSpPr>
            <a:spLocks noGrp="1"/>
          </p:cNvSpPr>
          <p:nvPr>
            <p:ph type="sldNum" sz="quarter" idx="5"/>
          </p:nvPr>
        </p:nvSpPr>
        <p:spPr/>
        <p:txBody>
          <a:bodyPr/>
          <a:lstStyle/>
          <a:p>
            <a:fld id="{3463E2A4-A358-4E9D-88FB-597CAD710265}" type="slidenum">
              <a:rPr lang="en-US"/>
              <a:t>30</a:t>
            </a:fld>
            <a:endParaRPr lang="en-US"/>
          </a:p>
        </p:txBody>
      </p:sp>
    </p:spTree>
    <p:extLst>
      <p:ext uri="{BB962C8B-B14F-4D97-AF65-F5344CB8AC3E}">
        <p14:creationId xmlns:p14="http://schemas.microsoft.com/office/powerpoint/2010/main" val="2027087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40125-3958-8719-7DEF-B07182F92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E9234-6154-04B8-4AE1-D5A5EF3F8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4B1EB-CDF5-6790-9215-CCAE4BA5EB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87A5CA-601E-D49E-F9FE-63C764017A1B}"/>
              </a:ext>
            </a:extLst>
          </p:cNvPr>
          <p:cNvSpPr>
            <a:spLocks noGrp="1"/>
          </p:cNvSpPr>
          <p:nvPr>
            <p:ph type="sldNum" sz="quarter" idx="5"/>
          </p:nvPr>
        </p:nvSpPr>
        <p:spPr/>
        <p:txBody>
          <a:bodyPr/>
          <a:lstStyle/>
          <a:p>
            <a:fld id="{3463E2A4-A358-4E9D-88FB-597CAD710265}" type="slidenum">
              <a:rPr lang="en-US"/>
              <a:t>31</a:t>
            </a:fld>
            <a:endParaRPr lang="en-US"/>
          </a:p>
        </p:txBody>
      </p:sp>
    </p:spTree>
    <p:extLst>
      <p:ext uri="{BB962C8B-B14F-4D97-AF65-F5344CB8AC3E}">
        <p14:creationId xmlns:p14="http://schemas.microsoft.com/office/powerpoint/2010/main" val="317436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65D3-560D-7A4B-ADEA-039CF5E3E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D0A9F-C635-E78D-17E7-CD1C471B3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8F7A8-7707-4263-677F-CF77D7F801A1}"/>
              </a:ext>
            </a:extLst>
          </p:cNvPr>
          <p:cNvSpPr>
            <a:spLocks noGrp="1"/>
          </p:cNvSpPr>
          <p:nvPr>
            <p:ph type="body" idx="1"/>
          </p:nvPr>
        </p:nvSpPr>
        <p:spPr/>
        <p:txBody>
          <a:bodyPr/>
          <a:lstStyle/>
          <a:p>
            <a:endParaRPr lang="en-US" b="0" i="0">
              <a:solidFill>
                <a:srgbClr val="333333"/>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090C9D4B-B347-DCAB-E312-947F6115254F}"/>
              </a:ext>
            </a:extLst>
          </p:cNvPr>
          <p:cNvSpPr>
            <a:spLocks noGrp="1"/>
          </p:cNvSpPr>
          <p:nvPr>
            <p:ph type="sldNum" sz="quarter" idx="5"/>
          </p:nvPr>
        </p:nvSpPr>
        <p:spPr/>
        <p:txBody>
          <a:bodyPr/>
          <a:lstStyle/>
          <a:p>
            <a:fld id="{3463E2A4-A358-4E9D-88FB-597CAD710265}" type="slidenum">
              <a:rPr lang="en-US"/>
              <a:t>34</a:t>
            </a:fld>
            <a:endParaRPr lang="en-US"/>
          </a:p>
        </p:txBody>
      </p:sp>
    </p:spTree>
    <p:extLst>
      <p:ext uri="{BB962C8B-B14F-4D97-AF65-F5344CB8AC3E}">
        <p14:creationId xmlns:p14="http://schemas.microsoft.com/office/powerpoint/2010/main" val="2607619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37</a:t>
            </a:fld>
            <a:endParaRPr lang="en-US"/>
          </a:p>
        </p:txBody>
      </p:sp>
    </p:spTree>
    <p:extLst>
      <p:ext uri="{BB962C8B-B14F-4D97-AF65-F5344CB8AC3E}">
        <p14:creationId xmlns:p14="http://schemas.microsoft.com/office/powerpoint/2010/main" val="3600963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39</a:t>
            </a:fld>
            <a:endParaRPr lang="en-US"/>
          </a:p>
        </p:txBody>
      </p:sp>
    </p:spTree>
    <p:extLst>
      <p:ext uri="{BB962C8B-B14F-4D97-AF65-F5344CB8AC3E}">
        <p14:creationId xmlns:p14="http://schemas.microsoft.com/office/powerpoint/2010/main" val="277511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41</a:t>
            </a:fld>
            <a:endParaRPr lang="en-US"/>
          </a:p>
        </p:txBody>
      </p:sp>
    </p:spTree>
    <p:extLst>
      <p:ext uri="{BB962C8B-B14F-4D97-AF65-F5344CB8AC3E}">
        <p14:creationId xmlns:p14="http://schemas.microsoft.com/office/powerpoint/2010/main" val="29369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42</a:t>
            </a:fld>
            <a:endParaRPr lang="en-US"/>
          </a:p>
        </p:txBody>
      </p:sp>
    </p:spTree>
    <p:extLst>
      <p:ext uri="{BB962C8B-B14F-4D97-AF65-F5344CB8AC3E}">
        <p14:creationId xmlns:p14="http://schemas.microsoft.com/office/powerpoint/2010/main" val="16717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a:t>
            </a:fld>
            <a:endParaRPr lang="en-US"/>
          </a:p>
        </p:txBody>
      </p:sp>
    </p:spTree>
    <p:extLst>
      <p:ext uri="{BB962C8B-B14F-4D97-AF65-F5344CB8AC3E}">
        <p14:creationId xmlns:p14="http://schemas.microsoft.com/office/powerpoint/2010/main" val="39314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52F7-A495-2491-9253-718AF8447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829B9-2825-479C-3373-E39174FB4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3312F-D00D-0FCE-E42E-26CCF3E371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C62059-39BC-DB8B-375B-F55C07B5BDC4}"/>
              </a:ext>
            </a:extLst>
          </p:cNvPr>
          <p:cNvSpPr>
            <a:spLocks noGrp="1"/>
          </p:cNvSpPr>
          <p:nvPr>
            <p:ph type="sldNum" sz="quarter" idx="5"/>
          </p:nvPr>
        </p:nvSpPr>
        <p:spPr/>
        <p:txBody>
          <a:bodyPr/>
          <a:lstStyle/>
          <a:p>
            <a:fld id="{3463E2A4-A358-4E9D-88FB-597CAD710265}" type="slidenum">
              <a:rPr lang="en-US"/>
              <a:t>43</a:t>
            </a:fld>
            <a:endParaRPr lang="en-US"/>
          </a:p>
        </p:txBody>
      </p:sp>
    </p:spTree>
    <p:extLst>
      <p:ext uri="{BB962C8B-B14F-4D97-AF65-F5344CB8AC3E}">
        <p14:creationId xmlns:p14="http://schemas.microsoft.com/office/powerpoint/2010/main" val="79875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44</a:t>
            </a:fld>
            <a:endParaRPr lang="en-US"/>
          </a:p>
        </p:txBody>
      </p:sp>
    </p:spTree>
    <p:extLst>
      <p:ext uri="{BB962C8B-B14F-4D97-AF65-F5344CB8AC3E}">
        <p14:creationId xmlns:p14="http://schemas.microsoft.com/office/powerpoint/2010/main" val="3961527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E5B4488F-B0C1-4EE9-AFD2-C96DC1B11E98}" type="slidenum">
              <a:rPr lang="en-US" smtClean="0"/>
              <a:t>45</a:t>
            </a:fld>
            <a:endParaRPr lang="en-US"/>
          </a:p>
        </p:txBody>
      </p:sp>
    </p:spTree>
    <p:extLst>
      <p:ext uri="{BB962C8B-B14F-4D97-AF65-F5344CB8AC3E}">
        <p14:creationId xmlns:p14="http://schemas.microsoft.com/office/powerpoint/2010/main" val="367956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5</a:t>
            </a:fld>
            <a:endParaRPr lang="en-US"/>
          </a:p>
        </p:txBody>
      </p:sp>
    </p:spTree>
    <p:extLst>
      <p:ext uri="{BB962C8B-B14F-4D97-AF65-F5344CB8AC3E}">
        <p14:creationId xmlns:p14="http://schemas.microsoft.com/office/powerpoint/2010/main" val="117387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6</a:t>
            </a:fld>
            <a:endParaRPr lang="en-US"/>
          </a:p>
        </p:txBody>
      </p:sp>
    </p:spTree>
    <p:extLst>
      <p:ext uri="{BB962C8B-B14F-4D97-AF65-F5344CB8AC3E}">
        <p14:creationId xmlns:p14="http://schemas.microsoft.com/office/powerpoint/2010/main" val="361709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3E2A4-A358-4E9D-88FB-597CAD710265}" type="slidenum">
              <a:rPr lang="en-US" smtClean="0"/>
              <a:t>8</a:t>
            </a:fld>
            <a:endParaRPr lang="en-US"/>
          </a:p>
        </p:txBody>
      </p:sp>
    </p:spTree>
    <p:extLst>
      <p:ext uri="{BB962C8B-B14F-4D97-AF65-F5344CB8AC3E}">
        <p14:creationId xmlns:p14="http://schemas.microsoft.com/office/powerpoint/2010/main" val="106474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86622-ACD6-189D-0A4E-E8B2F3FF8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8BBEE-37E2-670A-D7E0-ADD706BFD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53F84-3FCA-6BF0-B603-D3A4F26CCA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E96F7-7C97-B6B5-77ED-39EC1A0627EF}"/>
              </a:ext>
            </a:extLst>
          </p:cNvPr>
          <p:cNvSpPr>
            <a:spLocks noGrp="1"/>
          </p:cNvSpPr>
          <p:nvPr>
            <p:ph type="sldNum" sz="quarter" idx="5"/>
          </p:nvPr>
        </p:nvSpPr>
        <p:spPr/>
        <p:txBody>
          <a:bodyPr/>
          <a:lstStyle/>
          <a:p>
            <a:fld id="{3463E2A4-A358-4E9D-88FB-597CAD710265}" type="slidenum">
              <a:rPr lang="en-US" smtClean="0"/>
              <a:t>10</a:t>
            </a:fld>
            <a:endParaRPr lang="en-US"/>
          </a:p>
        </p:txBody>
      </p:sp>
    </p:spTree>
    <p:extLst>
      <p:ext uri="{BB962C8B-B14F-4D97-AF65-F5344CB8AC3E}">
        <p14:creationId xmlns:p14="http://schemas.microsoft.com/office/powerpoint/2010/main" val="369232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30AF4-7BD0-48B3-8B18-DCF6E05B4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7C70D-D0F6-01D1-0828-2A0ED1BA2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37FCD-A6F5-5C87-B9C1-B4FB56F20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3185A-4A66-0153-923D-20082E51EA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62A0A0-FCA5-F2B3-D467-57A3822EC749}"/>
              </a:ext>
            </a:extLst>
          </p:cNvPr>
          <p:cNvSpPr>
            <a:spLocks noGrp="1"/>
          </p:cNvSpPr>
          <p:nvPr>
            <p:ph type="sldNum" sz="quarter" idx="5"/>
          </p:nvPr>
        </p:nvSpPr>
        <p:spPr/>
        <p:txBody>
          <a:bodyPr/>
          <a:lstStyle/>
          <a:p>
            <a:fld id="{3463E2A4-A358-4E9D-88FB-597CAD710265}" type="slidenum">
              <a:rPr lang="en-US" smtClean="0"/>
              <a:t>12</a:t>
            </a:fld>
            <a:endParaRPr lang="en-US"/>
          </a:p>
        </p:txBody>
      </p:sp>
    </p:spTree>
    <p:extLst>
      <p:ext uri="{BB962C8B-B14F-4D97-AF65-F5344CB8AC3E}">
        <p14:creationId xmlns:p14="http://schemas.microsoft.com/office/powerpoint/2010/main" val="14728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709-1792-C856-96E7-EB5FB26A2B84}"/>
              </a:ext>
            </a:extLst>
          </p:cNvPr>
          <p:cNvSpPr>
            <a:spLocks noGrp="1"/>
          </p:cNvSpPr>
          <p:nvPr>
            <p:ph type="ctrTitle" hasCustomPrompt="1"/>
          </p:nvPr>
        </p:nvSpPr>
        <p:spPr>
          <a:xfrm>
            <a:off x="2943224" y="1131888"/>
            <a:ext cx="8410576" cy="2387600"/>
          </a:xfrm>
        </p:spPr>
        <p:txBody>
          <a:bodyPr anchor="b">
            <a:noAutofit/>
          </a:bodyPr>
          <a:lstStyle>
            <a:lvl1pPr algn="l">
              <a:defRPr sz="3200" b="1" i="0" baseline="0">
                <a:latin typeface="Montserrat" pitchFamily="2" charset="0"/>
              </a:defRPr>
            </a:lvl1pPr>
          </a:lstStyle>
          <a:p>
            <a:r>
              <a:rPr lang="en-US"/>
              <a:t>Commonwealth of Massachusetts </a:t>
            </a:r>
            <a:br>
              <a:rPr lang="en-US"/>
            </a:br>
            <a:r>
              <a:rPr lang="en-US"/>
              <a:t>Department of Early Education &amp; Care </a:t>
            </a:r>
          </a:p>
        </p:txBody>
      </p:sp>
      <p:sp>
        <p:nvSpPr>
          <p:cNvPr id="3" name="Subtitle 2">
            <a:extLst>
              <a:ext uri="{FF2B5EF4-FFF2-40B4-BE49-F238E27FC236}">
                <a16:creationId xmlns:a16="http://schemas.microsoft.com/office/drawing/2014/main" id="{CBB78A6B-2470-A40C-0AA9-B9E68A22D41F}"/>
              </a:ext>
            </a:extLst>
          </p:cNvPr>
          <p:cNvSpPr>
            <a:spLocks noGrp="1"/>
          </p:cNvSpPr>
          <p:nvPr>
            <p:ph type="subTitle" idx="1"/>
          </p:nvPr>
        </p:nvSpPr>
        <p:spPr>
          <a:xfrm>
            <a:off x="2943225" y="3592513"/>
            <a:ext cx="8410576" cy="1627187"/>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37CF3-6797-4B79-EB92-1FBA4B92218A}"/>
              </a:ext>
            </a:extLst>
          </p:cNvPr>
          <p:cNvSpPr>
            <a:spLocks noGrp="1"/>
          </p:cNvSpPr>
          <p:nvPr>
            <p:ph type="dt" sz="half" idx="10"/>
          </p:nvPr>
        </p:nvSpPr>
        <p:spPr>
          <a:xfrm>
            <a:off x="8556523" y="6356349"/>
            <a:ext cx="1865671" cy="365125"/>
          </a:xfrm>
        </p:spPr>
        <p:txBody>
          <a:bodyPr/>
          <a:lstStyle/>
          <a:p>
            <a:r>
              <a:rPr lang="en-US"/>
              <a:t>March 13, 2024</a:t>
            </a:r>
          </a:p>
        </p:txBody>
      </p:sp>
      <p:sp>
        <p:nvSpPr>
          <p:cNvPr id="5" name="Footer Placeholder 4">
            <a:extLst>
              <a:ext uri="{FF2B5EF4-FFF2-40B4-BE49-F238E27FC236}">
                <a16:creationId xmlns:a16="http://schemas.microsoft.com/office/drawing/2014/main" id="{B3BC6A91-78A5-90C0-9B27-94AB0CE78654}"/>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D0C3361D-B23F-C2B2-5350-A3A05624561F}"/>
              </a:ext>
            </a:extLst>
          </p:cNvPr>
          <p:cNvSpPr>
            <a:spLocks noGrp="1"/>
          </p:cNvSpPr>
          <p:nvPr>
            <p:ph type="sldNum" sz="quarter" idx="12"/>
          </p:nvPr>
        </p:nvSpPr>
        <p:spPr>
          <a:xfrm>
            <a:off x="10422194" y="6356350"/>
            <a:ext cx="931606" cy="365125"/>
          </a:xfrm>
        </p:spPr>
        <p:txBody>
          <a:bodyPr/>
          <a:lstStyle/>
          <a:p>
            <a:r>
              <a:rPr lang="en-US"/>
              <a:t> | </a:t>
            </a:r>
            <a:fld id="{A22C682C-E9DB-4137-9A63-78D4A5F3749E}"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2D87610-6AC4-8DB7-10A3-421CDC93CC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874416"/>
            <a:ext cx="2268041" cy="2268960"/>
          </a:xfrm>
          <a:prstGeom prst="rect">
            <a:avLst/>
          </a:prstGeom>
        </p:spPr>
      </p:pic>
    </p:spTree>
    <p:extLst>
      <p:ext uri="{BB962C8B-B14F-4D97-AF65-F5344CB8AC3E}">
        <p14:creationId xmlns:p14="http://schemas.microsoft.com/office/powerpoint/2010/main" val="209144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2BE-62CA-C173-4750-5BB397262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099F-BBD5-21CE-838E-3AFBCAAF6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E18E9-8716-9AF1-9517-E3B4134BA4DD}"/>
              </a:ext>
            </a:extLst>
          </p:cNvPr>
          <p:cNvSpPr>
            <a:spLocks noGrp="1"/>
          </p:cNvSpPr>
          <p:nvPr>
            <p:ph type="dt" sz="half" idx="10"/>
          </p:nvPr>
        </p:nvSpPr>
        <p:spPr/>
        <p:txBody>
          <a:bodyPr/>
          <a:lstStyle/>
          <a:p>
            <a:r>
              <a:rPr lang="en-US"/>
              <a:t>March 13, 2024</a:t>
            </a:r>
          </a:p>
        </p:txBody>
      </p:sp>
      <p:sp>
        <p:nvSpPr>
          <p:cNvPr id="5" name="Footer Placeholder 4">
            <a:extLst>
              <a:ext uri="{FF2B5EF4-FFF2-40B4-BE49-F238E27FC236}">
                <a16:creationId xmlns:a16="http://schemas.microsoft.com/office/drawing/2014/main" id="{3D75EB7A-C561-5D39-6E22-E5082BD578C0}"/>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303F0CA6-A07B-46F8-C4A0-16080C2965C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97210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221BB-1E90-40C4-4989-8D36097E4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64FAC-EB0B-572F-5159-963BC7DC3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6D71D-D9BB-867D-C0F8-273551C3E0EB}"/>
              </a:ext>
            </a:extLst>
          </p:cNvPr>
          <p:cNvSpPr>
            <a:spLocks noGrp="1"/>
          </p:cNvSpPr>
          <p:nvPr>
            <p:ph type="dt" sz="half" idx="10"/>
          </p:nvPr>
        </p:nvSpPr>
        <p:spPr/>
        <p:txBody>
          <a:bodyPr/>
          <a:lstStyle/>
          <a:p>
            <a:r>
              <a:rPr lang="en-US"/>
              <a:t>March 13, 2024</a:t>
            </a:r>
          </a:p>
        </p:txBody>
      </p:sp>
      <p:sp>
        <p:nvSpPr>
          <p:cNvPr id="5" name="Footer Placeholder 4">
            <a:extLst>
              <a:ext uri="{FF2B5EF4-FFF2-40B4-BE49-F238E27FC236}">
                <a16:creationId xmlns:a16="http://schemas.microsoft.com/office/drawing/2014/main" id="{AA8D3D4C-0EBF-3901-3505-C8596858B01C}"/>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AC13F7E9-35AE-53D3-E6E3-554E4B32F99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7021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597878" y="337153"/>
            <a:ext cx="9918447"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596900" y="752475"/>
            <a:ext cx="11235267" cy="447675"/>
          </a:xfrm>
          <a:prstGeom prst="rect">
            <a:avLst/>
          </a:prstGeom>
        </p:spPr>
        <p:txBody>
          <a:bodyPr/>
          <a:lstStyle>
            <a:lvl1pPr marL="0" indent="0">
              <a:buNone/>
              <a:defRPr sz="1600" b="0" i="1">
                <a:solidFill>
                  <a:schemeClr val="tx1"/>
                </a:solidFill>
                <a:latin typeface="Arial" panose="020B0604020202020204" pitchFamily="34" charset="0"/>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51655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600" y="1248667"/>
            <a:ext cx="10997853" cy="4602162"/>
          </a:xfrm>
        </p:spPr>
        <p:txBody>
          <a:bodyPr/>
          <a:lstStyle>
            <a:lvl1pPr>
              <a:defRPr sz="2000"/>
            </a:lvl1pPr>
            <a:lvl2pPr>
              <a:defRPr sz="1600"/>
            </a:lvl2pPr>
            <a:lvl3pPr>
              <a:defRPr sz="1600"/>
            </a:lvl3pPr>
          </a:lstStyle>
          <a:p>
            <a:pPr lvl="0"/>
            <a:r>
              <a:rPr lang="en-US" altLang="en-US"/>
              <a:t>Click to edit Master text styles</a:t>
            </a:r>
          </a:p>
          <a:p>
            <a:pPr lvl="1"/>
            <a:r>
              <a:rPr lang="en-US" altLang="en-US"/>
              <a:t>Second level</a:t>
            </a:r>
          </a:p>
          <a:p>
            <a:pPr lvl="2"/>
            <a:r>
              <a:rPr lang="en-US" altLang="en-US"/>
              <a:t>Third level</a:t>
            </a:r>
          </a:p>
        </p:txBody>
      </p:sp>
      <p:sp>
        <p:nvSpPr>
          <p:cNvPr id="11" name="Title 1"/>
          <p:cNvSpPr>
            <a:spLocks noGrp="1"/>
          </p:cNvSpPr>
          <p:nvPr>
            <p:ph type="title"/>
          </p:nvPr>
        </p:nvSpPr>
        <p:spPr>
          <a:xfrm>
            <a:off x="609601" y="108502"/>
            <a:ext cx="10997855" cy="799647"/>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45701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Slide Dark">
    <p:bg>
      <p:bgPr>
        <a:solidFill>
          <a:srgbClr val="78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03120"/>
            <a:ext cx="7018421" cy="782264"/>
          </a:xfrm>
        </p:spPr>
        <p:txBody>
          <a:bodyPr anchor="b">
            <a:normAutofit/>
          </a:bodyPr>
          <a:lstStyle>
            <a:lvl1pPr algn="l">
              <a:defRPr sz="2400" b="0">
                <a:solidFill>
                  <a:schemeClr val="bg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199" y="3356915"/>
            <a:ext cx="6939941" cy="1904895"/>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Job Title</a:t>
            </a:r>
            <a:br>
              <a:rPr lang="en-US"/>
            </a:br>
            <a:r>
              <a:rPr lang="en-US"/>
              <a:t>+1.202.403.XXXX</a:t>
            </a:r>
            <a:br>
              <a:rPr lang="en-US"/>
            </a:br>
            <a:r>
              <a:rPr lang="en-US"/>
              <a:t>CONTACT: internal_group_email@air.org</a:t>
            </a:r>
          </a:p>
        </p:txBody>
      </p:sp>
      <p:pic>
        <p:nvPicPr>
          <p:cNvPr id="9" name="Picture 8" descr="Logo of American Institutes for Research. Advancing Evidence. Improving Lives.">
            <a:extLst>
              <a:ext uri="{FF2B5EF4-FFF2-40B4-BE49-F238E27FC236}">
                <a16:creationId xmlns:a16="http://schemas.microsoft.com/office/drawing/2014/main" id="{F723C159-3BBE-C54D-9392-2FCBB0C4E7A9}"/>
              </a:ext>
            </a:extLst>
          </p:cNvPr>
          <p:cNvPicPr>
            <a:picLocks noChangeAspect="1"/>
          </p:cNvPicPr>
          <p:nvPr userDrawn="1"/>
        </p:nvPicPr>
        <p:blipFill>
          <a:blip r:embed="rId2"/>
          <a:stretch>
            <a:fillRect/>
          </a:stretch>
        </p:blipFill>
        <p:spPr>
          <a:xfrm>
            <a:off x="9508857" y="549514"/>
            <a:ext cx="1844943" cy="934474"/>
          </a:xfrm>
          <a:prstGeom prst="rect">
            <a:avLst/>
          </a:prstGeom>
        </p:spPr>
      </p:pic>
      <p:sp>
        <p:nvSpPr>
          <p:cNvPr id="10" name="TextBox 9">
            <a:extLst>
              <a:ext uri="{FF2B5EF4-FFF2-40B4-BE49-F238E27FC236}">
                <a16:creationId xmlns:a16="http://schemas.microsoft.com/office/drawing/2014/main" id="{6D35682F-2DFC-6D4A-9319-B6DB0F0EC6C2}"/>
              </a:ext>
            </a:extLst>
          </p:cNvPr>
          <p:cNvSpPr txBox="1"/>
          <p:nvPr userDrawn="1"/>
        </p:nvSpPr>
        <p:spPr>
          <a:xfrm>
            <a:off x="457200" y="5721829"/>
            <a:ext cx="6096000" cy="276999"/>
          </a:xfrm>
          <a:prstGeom prst="rect">
            <a:avLst/>
          </a:prstGeom>
          <a:noFill/>
        </p:spPr>
        <p:txBody>
          <a:bodyPr wrap="square" lIns="0" anchor="b">
            <a:spAutoFit/>
          </a:bodyPr>
          <a:lstStyle/>
          <a:p>
            <a:pPr algn="l"/>
            <a:r>
              <a:rPr lang="en-US" sz="1200" b="0" i="0" spc="20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8AA353"/>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0"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2"/>
                </a:solidFill>
              </a:rPr>
              <a:t>Notice of Trademark: “American Institutes for Research” and “AIR” are registered trademarks. All other brand, product, or company names are trademarks or registered trademarks of their respective owners.</a:t>
            </a:r>
          </a:p>
          <a:p>
            <a:endParaRPr lang="en-US" sz="800">
              <a:solidFill>
                <a:schemeClr val="bg2"/>
              </a:solidFill>
            </a:endParaRPr>
          </a:p>
          <a:p>
            <a:r>
              <a:rPr lang="en-US" sz="800">
                <a:solidFill>
                  <a:schemeClr val="bg2"/>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020375" y="6487051"/>
            <a:ext cx="613950" cy="142540"/>
          </a:xfrm>
        </p:spPr>
        <p:txBody>
          <a:bodyPr wrap="none" lIns="0" tIns="0" rIns="0" bIns="0" anchor="b" anchorCtr="0">
            <a:spAutoFit/>
          </a:bodyPr>
          <a:lstStyle>
            <a:lvl1pPr marL="0" indent="0" algn="r">
              <a:buNone/>
              <a:defRPr kumimoji="0" lang="en-US" sz="800" u="none" strike="noStrike" cap="none" spc="0" normalizeH="0" baseline="0" dirty="0" smtClean="0">
                <a:ln>
                  <a:noFill/>
                </a:ln>
                <a:solidFill>
                  <a:schemeClr val="bg2"/>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pPr marR="0" lvl="0" fontAlgn="auto">
              <a:spcBef>
                <a:spcPts val="1800"/>
              </a:spcBef>
              <a:spcAft>
                <a:spcPts val="0"/>
              </a:spcAft>
              <a:buClr>
                <a:schemeClr val="tx1"/>
              </a:buClr>
              <a:buSzPct val="100000"/>
              <a:buFont typeface="Times New Roman" panose="02020603050405020304" pitchFamily="18" charset="0"/>
              <a:tabLst/>
            </a:pPr>
            <a:r>
              <a:rPr lang="en-US"/>
              <a:t>XXXXX_MO/21</a:t>
            </a:r>
          </a:p>
        </p:txBody>
      </p:sp>
      <p:sp>
        <p:nvSpPr>
          <p:cNvPr id="11" name="Content Placeholder 3">
            <a:extLst>
              <a:ext uri="{FF2B5EF4-FFF2-40B4-BE49-F238E27FC236}">
                <a16:creationId xmlns:a16="http://schemas.microsoft.com/office/drawing/2014/main" id="{993C1F13-DA59-4D0C-B989-0FC5B5B72935}"/>
              </a:ext>
            </a:extLst>
          </p:cNvPr>
          <p:cNvSpPr>
            <a:spLocks noGrp="1"/>
          </p:cNvSpPr>
          <p:nvPr>
            <p:ph sz="quarter" idx="15" hasCustomPrompt="1"/>
          </p:nvPr>
        </p:nvSpPr>
        <p:spPr>
          <a:xfrm>
            <a:off x="457200" y="1755648"/>
            <a:ext cx="11139488" cy="347472"/>
          </a:xfr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a:t>
            </a:r>
          </a:p>
        </p:txBody>
      </p:sp>
    </p:spTree>
    <p:extLst>
      <p:ext uri="{BB962C8B-B14F-4D97-AF65-F5344CB8AC3E}">
        <p14:creationId xmlns:p14="http://schemas.microsoft.com/office/powerpoint/2010/main" val="19379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46D3994-F2D9-743B-12AE-6D7325E72C90}"/>
              </a:ext>
            </a:extLst>
          </p:cNvPr>
          <p:cNvGrpSpPr/>
          <p:nvPr/>
        </p:nvGrpSpPr>
        <p:grpSpPr>
          <a:xfrm>
            <a:off x="0" y="2444366"/>
            <a:ext cx="5909546" cy="4413635"/>
            <a:chOff x="0" y="0"/>
            <a:chExt cx="2433099" cy="1789642"/>
          </a:xfrm>
          <a:solidFill>
            <a:schemeClr val="accent1"/>
          </a:solidFill>
        </p:grpSpPr>
        <p:sp>
          <p:nvSpPr>
            <p:cNvPr id="7" name="Freeform 3">
              <a:extLst>
                <a:ext uri="{FF2B5EF4-FFF2-40B4-BE49-F238E27FC236}">
                  <a16:creationId xmlns:a16="http://schemas.microsoft.com/office/drawing/2014/main" id="{E07CD6E1-93A7-8094-4764-B740AC456FC0}"/>
                </a:ext>
              </a:extLst>
            </p:cNvPr>
            <p:cNvSpPr/>
            <p:nvPr/>
          </p:nvSpPr>
          <p:spPr>
            <a:xfrm>
              <a:off x="0" y="0"/>
              <a:ext cx="2433099" cy="1789642"/>
            </a:xfrm>
            <a:custGeom>
              <a:avLst/>
              <a:gdLst/>
              <a:ahLst/>
              <a:cxnLst/>
              <a:rect l="l" t="t" r="r" b="b"/>
              <a:pathLst>
                <a:path w="2433099" h="1789642">
                  <a:moveTo>
                    <a:pt x="0" y="0"/>
                  </a:moveTo>
                  <a:lnTo>
                    <a:pt x="2433099" y="0"/>
                  </a:lnTo>
                  <a:lnTo>
                    <a:pt x="2433099" y="1789642"/>
                  </a:lnTo>
                  <a:lnTo>
                    <a:pt x="0" y="1789642"/>
                  </a:lnTo>
                  <a:close/>
                </a:path>
              </a:pathLst>
            </a:custGeom>
            <a:grpFill/>
          </p:spPr>
        </p:sp>
        <p:sp>
          <p:nvSpPr>
            <p:cNvPr id="8" name="TextBox 4">
              <a:extLst>
                <a:ext uri="{FF2B5EF4-FFF2-40B4-BE49-F238E27FC236}">
                  <a16:creationId xmlns:a16="http://schemas.microsoft.com/office/drawing/2014/main" id="{52E1AB75-7D1E-D0E5-0AF9-76B60D2CF041}"/>
                </a:ext>
              </a:extLst>
            </p:cNvPr>
            <p:cNvSpPr txBox="1"/>
            <p:nvPr/>
          </p:nvSpPr>
          <p:spPr>
            <a:xfrm>
              <a:off x="0" y="-38100"/>
              <a:ext cx="812800" cy="850900"/>
            </a:xfrm>
            <a:prstGeom prst="rect">
              <a:avLst/>
            </a:prstGeom>
            <a:grpFill/>
          </p:spPr>
          <p:txBody>
            <a:bodyPr lIns="50800" tIns="50800" rIns="50800" bIns="50800" rtlCol="0" anchor="ctr"/>
            <a:lstStyle/>
            <a:p>
              <a:pPr algn="ctr">
                <a:lnSpc>
                  <a:spcPts val="1866"/>
                </a:lnSpc>
              </a:pPr>
              <a:endParaRPr sz="1200"/>
            </a:p>
          </p:txBody>
        </p:sp>
      </p:grpSp>
      <p:grpSp>
        <p:nvGrpSpPr>
          <p:cNvPr id="9" name="Group 5">
            <a:extLst>
              <a:ext uri="{FF2B5EF4-FFF2-40B4-BE49-F238E27FC236}">
                <a16:creationId xmlns:a16="http://schemas.microsoft.com/office/drawing/2014/main" id="{6A82EBAC-D5A3-0898-5103-5883FA73167E}"/>
              </a:ext>
            </a:extLst>
          </p:cNvPr>
          <p:cNvGrpSpPr/>
          <p:nvPr/>
        </p:nvGrpSpPr>
        <p:grpSpPr>
          <a:xfrm>
            <a:off x="0" y="0"/>
            <a:ext cx="5909546" cy="3391641"/>
            <a:chOff x="0" y="0"/>
            <a:chExt cx="11819092" cy="6783282"/>
          </a:xfrm>
        </p:grpSpPr>
        <p:pic>
          <p:nvPicPr>
            <p:cNvPr id="10" name="Picture 6">
              <a:extLst>
                <a:ext uri="{FF2B5EF4-FFF2-40B4-BE49-F238E27FC236}">
                  <a16:creationId xmlns:a16="http://schemas.microsoft.com/office/drawing/2014/main" id="{CC00917E-0AD4-6782-D4B5-3FF545E76E69}"/>
                </a:ext>
              </a:extLst>
            </p:cNvPr>
            <p:cNvPicPr>
              <a:picLocks noChangeAspect="1"/>
            </p:cNvPicPr>
            <p:nvPr/>
          </p:nvPicPr>
          <p:blipFill>
            <a:blip r:embed="rId2"/>
            <a:srcRect t="6969" b="54778"/>
            <a:stretch>
              <a:fillRect/>
            </a:stretch>
          </p:blipFill>
          <p:spPr>
            <a:xfrm>
              <a:off x="0" y="0"/>
              <a:ext cx="11819092" cy="6783282"/>
            </a:xfrm>
            <a:prstGeom prst="rect">
              <a:avLst/>
            </a:prstGeom>
          </p:spPr>
        </p:pic>
      </p:grpSp>
      <p:sp>
        <p:nvSpPr>
          <p:cNvPr id="15" name="Text Placeholder 2">
            <a:extLst>
              <a:ext uri="{FF2B5EF4-FFF2-40B4-BE49-F238E27FC236}">
                <a16:creationId xmlns:a16="http://schemas.microsoft.com/office/drawing/2014/main" id="{0CA9DFC7-EA64-44ED-4F9A-D79ADCC95773}"/>
              </a:ext>
            </a:extLst>
          </p:cNvPr>
          <p:cNvSpPr>
            <a:spLocks noGrp="1"/>
          </p:cNvSpPr>
          <p:nvPr>
            <p:ph type="body" idx="1"/>
          </p:nvPr>
        </p:nvSpPr>
        <p:spPr>
          <a:xfrm>
            <a:off x="271684" y="5161777"/>
            <a:ext cx="4046316" cy="580267"/>
          </a:xfrm>
        </p:spPr>
        <p:txBody>
          <a:bodyPr anchor="t">
            <a:normAutofit/>
          </a:bodyPr>
          <a:lstStyle>
            <a:lvl1pPr marL="0" indent="0">
              <a:buNone/>
              <a:defRPr sz="1867">
                <a:solidFill>
                  <a:schemeClr val="bg1"/>
                </a:solidFill>
                <a:latin typeface="Nunito" pitchFamily="2" charset="77"/>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16" name="Title 1">
            <a:extLst>
              <a:ext uri="{FF2B5EF4-FFF2-40B4-BE49-F238E27FC236}">
                <a16:creationId xmlns:a16="http://schemas.microsoft.com/office/drawing/2014/main" id="{4349B6C7-F19B-3DD6-1443-E44F700ED55B}"/>
              </a:ext>
            </a:extLst>
          </p:cNvPr>
          <p:cNvSpPr>
            <a:spLocks noGrp="1"/>
          </p:cNvSpPr>
          <p:nvPr>
            <p:ph type="title"/>
          </p:nvPr>
        </p:nvSpPr>
        <p:spPr>
          <a:xfrm>
            <a:off x="271684" y="3502269"/>
            <a:ext cx="4046316" cy="1514204"/>
          </a:xfrm>
        </p:spPr>
        <p:txBody>
          <a:bodyPr>
            <a:noAutofit/>
          </a:bodyPr>
          <a:lstStyle>
            <a:lvl1pPr algn="l">
              <a:defRPr sz="3600" b="1">
                <a:solidFill>
                  <a:schemeClr val="bg2"/>
                </a:solidFill>
                <a:latin typeface="Nunito" pitchFamily="2" charset="77"/>
              </a:defRPr>
            </a:lvl1pPr>
          </a:lstStyle>
          <a:p>
            <a:r>
              <a:rPr lang="en-US"/>
              <a:t>Click to edit Master title style</a:t>
            </a:r>
          </a:p>
        </p:txBody>
      </p:sp>
      <p:sp>
        <p:nvSpPr>
          <p:cNvPr id="18" name="Content Placeholder 17">
            <a:extLst>
              <a:ext uri="{FF2B5EF4-FFF2-40B4-BE49-F238E27FC236}">
                <a16:creationId xmlns:a16="http://schemas.microsoft.com/office/drawing/2014/main" id="{19F5C59C-D005-A434-0FB5-93523983F829}"/>
              </a:ext>
            </a:extLst>
          </p:cNvPr>
          <p:cNvSpPr>
            <a:spLocks noGrp="1"/>
          </p:cNvSpPr>
          <p:nvPr>
            <p:ph sz="quarter" idx="10"/>
          </p:nvPr>
        </p:nvSpPr>
        <p:spPr>
          <a:xfrm>
            <a:off x="6758121" y="1695820"/>
            <a:ext cx="4554009" cy="36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B4A7DEEC-1D05-6E7F-D5E1-B46E1D8D50A5}"/>
              </a:ext>
            </a:extLst>
          </p:cNvPr>
          <p:cNvSpPr>
            <a:spLocks noGrp="1"/>
          </p:cNvSpPr>
          <p:nvPr>
            <p:ph type="body" sz="quarter" idx="11" hasCustomPrompt="1"/>
          </p:nvPr>
        </p:nvSpPr>
        <p:spPr>
          <a:xfrm>
            <a:off x="254000" y="6426200"/>
            <a:ext cx="406400" cy="246592"/>
          </a:xfrm>
        </p:spPr>
        <p:txBody>
          <a:bodyPr>
            <a:normAutofit/>
          </a:bodyPr>
          <a:lstStyle>
            <a:lvl1pPr marL="0" indent="0">
              <a:buNone/>
              <a:defRPr sz="1200">
                <a:solidFill>
                  <a:schemeClr val="bg1"/>
                </a:solidFill>
              </a:defRPr>
            </a:lvl1pPr>
          </a:lstStyle>
          <a:p>
            <a:pPr lvl="0"/>
            <a:fld id="{502C87AE-C70B-7448-AEEA-E793903F04EF}"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0942E53-A9AA-90CB-82A5-9EC13DDB38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1708" y="6130544"/>
            <a:ext cx="1331784" cy="591312"/>
          </a:xfrm>
          <a:prstGeom prst="rect">
            <a:avLst/>
          </a:prstGeom>
        </p:spPr>
      </p:pic>
    </p:spTree>
    <p:extLst>
      <p:ext uri="{BB962C8B-B14F-4D97-AF65-F5344CB8AC3E}">
        <p14:creationId xmlns:p14="http://schemas.microsoft.com/office/powerpoint/2010/main" val="314931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1D9D-38EC-0293-ACF6-1AE070DFEC03}"/>
              </a:ext>
            </a:extLst>
          </p:cNvPr>
          <p:cNvSpPr>
            <a:spLocks noGrp="1"/>
          </p:cNvSpPr>
          <p:nvPr>
            <p:ph type="title"/>
          </p:nvPr>
        </p:nvSpPr>
        <p:spPr>
          <a:xfrm>
            <a:off x="510047" y="293795"/>
            <a:ext cx="10515600" cy="6334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47FBF-05F6-C56E-0102-D67BB6185ED6}"/>
              </a:ext>
            </a:extLst>
          </p:cNvPr>
          <p:cNvSpPr>
            <a:spLocks noGrp="1"/>
          </p:cNvSpPr>
          <p:nvPr>
            <p:ph idx="1"/>
          </p:nvPr>
        </p:nvSpPr>
        <p:spPr>
          <a:xfrm>
            <a:off x="510047" y="1038687"/>
            <a:ext cx="10515600" cy="4660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4B16-08A4-C9D6-2804-C2A6973D475D}"/>
              </a:ext>
            </a:extLst>
          </p:cNvPr>
          <p:cNvSpPr>
            <a:spLocks noGrp="1"/>
          </p:cNvSpPr>
          <p:nvPr>
            <p:ph type="dt" sz="half" idx="10"/>
          </p:nvPr>
        </p:nvSpPr>
        <p:spPr/>
        <p:txBody>
          <a:bodyPr/>
          <a:lstStyle/>
          <a:p>
            <a:r>
              <a:rPr lang="en-US"/>
              <a:t>March 13, 2024</a:t>
            </a:r>
          </a:p>
        </p:txBody>
      </p:sp>
      <p:sp>
        <p:nvSpPr>
          <p:cNvPr id="5" name="Footer Placeholder 4">
            <a:extLst>
              <a:ext uri="{FF2B5EF4-FFF2-40B4-BE49-F238E27FC236}">
                <a16:creationId xmlns:a16="http://schemas.microsoft.com/office/drawing/2014/main" id="{80A15DF4-02C7-F022-0429-2188C95D8AA0}"/>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9C03D3BB-0044-070B-2F14-9DCFC149CF3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8526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6903-0FD3-7715-D601-FFC46BB20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FE83F-00F9-DA91-B47C-8C461E322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81D2F-FD91-C4BA-67D5-F4679DB6A124}"/>
              </a:ext>
            </a:extLst>
          </p:cNvPr>
          <p:cNvSpPr>
            <a:spLocks noGrp="1"/>
          </p:cNvSpPr>
          <p:nvPr>
            <p:ph type="dt" sz="half" idx="10"/>
          </p:nvPr>
        </p:nvSpPr>
        <p:spPr/>
        <p:txBody>
          <a:bodyPr/>
          <a:lstStyle/>
          <a:p>
            <a:r>
              <a:rPr lang="en-US"/>
              <a:t>March 13, 2024</a:t>
            </a:r>
          </a:p>
        </p:txBody>
      </p:sp>
      <p:sp>
        <p:nvSpPr>
          <p:cNvPr id="5" name="Footer Placeholder 4">
            <a:extLst>
              <a:ext uri="{FF2B5EF4-FFF2-40B4-BE49-F238E27FC236}">
                <a16:creationId xmlns:a16="http://schemas.microsoft.com/office/drawing/2014/main" id="{DC73B59A-44C6-3427-B584-AA836B01B477}"/>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066F1932-AC12-4DCE-10D4-DB82F01F31B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4210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014-0FAA-6D2C-7562-53272B51C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75120-1526-C16E-2E47-1947EB7F2BD9}"/>
              </a:ext>
            </a:extLst>
          </p:cNvPr>
          <p:cNvSpPr>
            <a:spLocks noGrp="1"/>
          </p:cNvSpPr>
          <p:nvPr>
            <p:ph sz="half" idx="1"/>
          </p:nvPr>
        </p:nvSpPr>
        <p:spPr>
          <a:xfrm>
            <a:off x="510047"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456BA-BE09-AB84-3CE4-9872727A6FF6}"/>
              </a:ext>
            </a:extLst>
          </p:cNvPr>
          <p:cNvSpPr>
            <a:spLocks noGrp="1"/>
          </p:cNvSpPr>
          <p:nvPr>
            <p:ph sz="half" idx="2"/>
          </p:nvPr>
        </p:nvSpPr>
        <p:spPr>
          <a:xfrm>
            <a:off x="5950258"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0DCFD-47ED-DBF2-115E-7D40587EF0DC}"/>
              </a:ext>
            </a:extLst>
          </p:cNvPr>
          <p:cNvSpPr>
            <a:spLocks noGrp="1"/>
          </p:cNvSpPr>
          <p:nvPr>
            <p:ph type="dt" sz="half" idx="10"/>
          </p:nvPr>
        </p:nvSpPr>
        <p:spPr/>
        <p:txBody>
          <a:bodyPr/>
          <a:lstStyle/>
          <a:p>
            <a:r>
              <a:rPr lang="en-US"/>
              <a:t>March 13, 2024</a:t>
            </a:r>
          </a:p>
        </p:txBody>
      </p:sp>
      <p:sp>
        <p:nvSpPr>
          <p:cNvPr id="6" name="Footer Placeholder 5">
            <a:extLst>
              <a:ext uri="{FF2B5EF4-FFF2-40B4-BE49-F238E27FC236}">
                <a16:creationId xmlns:a16="http://schemas.microsoft.com/office/drawing/2014/main" id="{27058158-2818-24BE-DE09-221185C5BBC9}"/>
              </a:ext>
            </a:extLst>
          </p:cNvPr>
          <p:cNvSpPr>
            <a:spLocks noGrp="1"/>
          </p:cNvSpPr>
          <p:nvPr>
            <p:ph type="ftr" sz="quarter" idx="11"/>
          </p:nvPr>
        </p:nvSpPr>
        <p:spPr/>
        <p:txBody>
          <a:bodyPr/>
          <a:lstStyle/>
          <a:p>
            <a:r>
              <a:rPr lang="en-US"/>
              <a:t>DRAFT - For Policy Development &amp; Discussion Only</a:t>
            </a:r>
          </a:p>
        </p:txBody>
      </p:sp>
      <p:sp>
        <p:nvSpPr>
          <p:cNvPr id="7" name="Slide Number Placeholder 6">
            <a:extLst>
              <a:ext uri="{FF2B5EF4-FFF2-40B4-BE49-F238E27FC236}">
                <a16:creationId xmlns:a16="http://schemas.microsoft.com/office/drawing/2014/main" id="{62E7C90D-4F83-528E-6EBB-29BAC890617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6214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1CC677-8BA3-7C2D-7A91-17E976292324}"/>
              </a:ext>
            </a:extLst>
          </p:cNvPr>
          <p:cNvSpPr>
            <a:spLocks noGrp="1"/>
          </p:cNvSpPr>
          <p:nvPr>
            <p:ph type="body" idx="1"/>
          </p:nvPr>
        </p:nvSpPr>
        <p:spPr>
          <a:xfrm>
            <a:off x="510047" y="10917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489F9-251D-C904-F086-2584AEEBE9D6}"/>
              </a:ext>
            </a:extLst>
          </p:cNvPr>
          <p:cNvSpPr>
            <a:spLocks noGrp="1"/>
          </p:cNvSpPr>
          <p:nvPr>
            <p:ph sz="half" idx="2"/>
          </p:nvPr>
        </p:nvSpPr>
        <p:spPr>
          <a:xfrm>
            <a:off x="510047" y="1999048"/>
            <a:ext cx="5157787"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C079B-1559-D913-BF81-4AC994C22AF1}"/>
              </a:ext>
            </a:extLst>
          </p:cNvPr>
          <p:cNvSpPr>
            <a:spLocks noGrp="1"/>
          </p:cNvSpPr>
          <p:nvPr>
            <p:ph type="body" sz="quarter" idx="3"/>
          </p:nvPr>
        </p:nvSpPr>
        <p:spPr>
          <a:xfrm>
            <a:off x="5842459" y="10917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018E1-1539-65D4-F7F3-F6252778D9BC}"/>
              </a:ext>
            </a:extLst>
          </p:cNvPr>
          <p:cNvSpPr>
            <a:spLocks noGrp="1"/>
          </p:cNvSpPr>
          <p:nvPr>
            <p:ph sz="quarter" idx="4"/>
          </p:nvPr>
        </p:nvSpPr>
        <p:spPr>
          <a:xfrm>
            <a:off x="5842459" y="1999048"/>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6BC2-38D2-4C5F-F226-D93693E33E01}"/>
              </a:ext>
            </a:extLst>
          </p:cNvPr>
          <p:cNvSpPr>
            <a:spLocks noGrp="1"/>
          </p:cNvSpPr>
          <p:nvPr>
            <p:ph type="dt" sz="half" idx="10"/>
          </p:nvPr>
        </p:nvSpPr>
        <p:spPr/>
        <p:txBody>
          <a:bodyPr/>
          <a:lstStyle/>
          <a:p>
            <a:r>
              <a:rPr lang="en-US"/>
              <a:t>March 13, 2024</a:t>
            </a:r>
          </a:p>
        </p:txBody>
      </p:sp>
      <p:sp>
        <p:nvSpPr>
          <p:cNvPr id="8" name="Footer Placeholder 7">
            <a:extLst>
              <a:ext uri="{FF2B5EF4-FFF2-40B4-BE49-F238E27FC236}">
                <a16:creationId xmlns:a16="http://schemas.microsoft.com/office/drawing/2014/main" id="{827FC612-F728-3B7F-B330-FF3FA512BD5F}"/>
              </a:ext>
            </a:extLst>
          </p:cNvPr>
          <p:cNvSpPr>
            <a:spLocks noGrp="1"/>
          </p:cNvSpPr>
          <p:nvPr>
            <p:ph type="ftr" sz="quarter" idx="11"/>
          </p:nvPr>
        </p:nvSpPr>
        <p:spPr/>
        <p:txBody>
          <a:bodyPr/>
          <a:lstStyle/>
          <a:p>
            <a:r>
              <a:rPr lang="en-US"/>
              <a:t>DRAFT - For Policy Development &amp; Discussion Only</a:t>
            </a:r>
          </a:p>
        </p:txBody>
      </p:sp>
      <p:sp>
        <p:nvSpPr>
          <p:cNvPr id="9" name="Slide Number Placeholder 8">
            <a:extLst>
              <a:ext uri="{FF2B5EF4-FFF2-40B4-BE49-F238E27FC236}">
                <a16:creationId xmlns:a16="http://schemas.microsoft.com/office/drawing/2014/main" id="{60A12E17-89DE-8830-F76E-2C88649494F1}"/>
              </a:ext>
            </a:extLst>
          </p:cNvPr>
          <p:cNvSpPr>
            <a:spLocks noGrp="1"/>
          </p:cNvSpPr>
          <p:nvPr>
            <p:ph type="sldNum" sz="quarter" idx="12"/>
          </p:nvPr>
        </p:nvSpPr>
        <p:spPr/>
        <p:txBody>
          <a:bodyPr/>
          <a:lstStyle/>
          <a:p>
            <a:fld id="{A22C682C-E9DB-4137-9A63-78D4A5F3749E}" type="slidenum">
              <a:rPr lang="en-US" smtClean="0"/>
              <a:t>‹#›</a:t>
            </a:fld>
            <a:endParaRPr lang="en-US"/>
          </a:p>
        </p:txBody>
      </p:sp>
      <p:sp>
        <p:nvSpPr>
          <p:cNvPr id="10" name="Title 1">
            <a:extLst>
              <a:ext uri="{FF2B5EF4-FFF2-40B4-BE49-F238E27FC236}">
                <a16:creationId xmlns:a16="http://schemas.microsoft.com/office/drawing/2014/main" id="{CA6D1E46-6535-469A-A225-0B274CE3799D}"/>
              </a:ext>
            </a:extLst>
          </p:cNvPr>
          <p:cNvSpPr>
            <a:spLocks noGrp="1"/>
          </p:cNvSpPr>
          <p:nvPr>
            <p:ph type="title"/>
          </p:nvPr>
        </p:nvSpPr>
        <p:spPr>
          <a:xfrm>
            <a:off x="510047" y="172868"/>
            <a:ext cx="10515600" cy="633413"/>
          </a:xfrm>
        </p:spPr>
        <p:txBody>
          <a:bodyPr/>
          <a:lstStyle/>
          <a:p>
            <a:r>
              <a:rPr lang="en-US"/>
              <a:t>Click to edit Master title style</a:t>
            </a:r>
          </a:p>
        </p:txBody>
      </p:sp>
    </p:spTree>
    <p:extLst>
      <p:ext uri="{BB962C8B-B14F-4D97-AF65-F5344CB8AC3E}">
        <p14:creationId xmlns:p14="http://schemas.microsoft.com/office/powerpoint/2010/main" val="25905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F14-6FEA-37C5-D852-E73B9A14D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F8FF9-27A2-C555-664A-E056755612CE}"/>
              </a:ext>
            </a:extLst>
          </p:cNvPr>
          <p:cNvSpPr>
            <a:spLocks noGrp="1"/>
          </p:cNvSpPr>
          <p:nvPr>
            <p:ph type="dt" sz="half" idx="10"/>
          </p:nvPr>
        </p:nvSpPr>
        <p:spPr/>
        <p:txBody>
          <a:bodyPr/>
          <a:lstStyle/>
          <a:p>
            <a:r>
              <a:rPr lang="en-US"/>
              <a:t>March 13, 2024</a:t>
            </a:r>
          </a:p>
        </p:txBody>
      </p:sp>
      <p:sp>
        <p:nvSpPr>
          <p:cNvPr id="4" name="Footer Placeholder 3">
            <a:extLst>
              <a:ext uri="{FF2B5EF4-FFF2-40B4-BE49-F238E27FC236}">
                <a16:creationId xmlns:a16="http://schemas.microsoft.com/office/drawing/2014/main" id="{1463A09B-C600-C6A3-EF55-ECBE8E239CEC}"/>
              </a:ext>
            </a:extLst>
          </p:cNvPr>
          <p:cNvSpPr>
            <a:spLocks noGrp="1"/>
          </p:cNvSpPr>
          <p:nvPr>
            <p:ph type="ftr" sz="quarter" idx="11"/>
          </p:nvPr>
        </p:nvSpPr>
        <p:spPr/>
        <p:txBody>
          <a:bodyPr/>
          <a:lstStyle/>
          <a:p>
            <a:r>
              <a:rPr lang="en-US"/>
              <a:t>DRAFT - For Policy Development &amp; Discussion Only</a:t>
            </a:r>
          </a:p>
        </p:txBody>
      </p:sp>
      <p:sp>
        <p:nvSpPr>
          <p:cNvPr id="5" name="Slide Number Placeholder 4">
            <a:extLst>
              <a:ext uri="{FF2B5EF4-FFF2-40B4-BE49-F238E27FC236}">
                <a16:creationId xmlns:a16="http://schemas.microsoft.com/office/drawing/2014/main" id="{37579ED6-6A07-B9E3-FDC0-B3422D8BC11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247891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BC73B-1C6D-FF71-3D47-7C41058DCB11}"/>
              </a:ext>
            </a:extLst>
          </p:cNvPr>
          <p:cNvSpPr>
            <a:spLocks noGrp="1"/>
          </p:cNvSpPr>
          <p:nvPr>
            <p:ph type="dt" sz="half" idx="10"/>
          </p:nvPr>
        </p:nvSpPr>
        <p:spPr/>
        <p:txBody>
          <a:bodyPr/>
          <a:lstStyle/>
          <a:p>
            <a:r>
              <a:rPr lang="en-US"/>
              <a:t>March 13, 2024</a:t>
            </a:r>
          </a:p>
        </p:txBody>
      </p:sp>
      <p:sp>
        <p:nvSpPr>
          <p:cNvPr id="3" name="Footer Placeholder 2">
            <a:extLst>
              <a:ext uri="{FF2B5EF4-FFF2-40B4-BE49-F238E27FC236}">
                <a16:creationId xmlns:a16="http://schemas.microsoft.com/office/drawing/2014/main" id="{C2BEE91A-93B9-178A-A64F-F0DF44C7453B}"/>
              </a:ext>
            </a:extLst>
          </p:cNvPr>
          <p:cNvSpPr>
            <a:spLocks noGrp="1"/>
          </p:cNvSpPr>
          <p:nvPr>
            <p:ph type="ftr" sz="quarter" idx="11"/>
          </p:nvPr>
        </p:nvSpPr>
        <p:spPr/>
        <p:txBody>
          <a:bodyPr/>
          <a:lstStyle/>
          <a:p>
            <a:r>
              <a:rPr lang="en-US"/>
              <a:t>DRAFT - For Policy Development &amp; Discussion Only</a:t>
            </a:r>
          </a:p>
        </p:txBody>
      </p:sp>
      <p:sp>
        <p:nvSpPr>
          <p:cNvPr id="4" name="Slide Number Placeholder 3">
            <a:extLst>
              <a:ext uri="{FF2B5EF4-FFF2-40B4-BE49-F238E27FC236}">
                <a16:creationId xmlns:a16="http://schemas.microsoft.com/office/drawing/2014/main" id="{87FEE949-7C0B-AEE8-D66F-F07CFA92F75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06226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4B4A-FCE0-4266-0973-A0F0949C8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DD18E-E844-A029-140B-4B604ACE0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C04D4-FCE0-7573-3149-03CD99AD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7A71-F93C-1A1F-F018-E36411ADD437}"/>
              </a:ext>
            </a:extLst>
          </p:cNvPr>
          <p:cNvSpPr>
            <a:spLocks noGrp="1"/>
          </p:cNvSpPr>
          <p:nvPr>
            <p:ph type="dt" sz="half" idx="10"/>
          </p:nvPr>
        </p:nvSpPr>
        <p:spPr/>
        <p:txBody>
          <a:bodyPr/>
          <a:lstStyle/>
          <a:p>
            <a:r>
              <a:rPr lang="en-US"/>
              <a:t>March 13, 2024</a:t>
            </a:r>
          </a:p>
        </p:txBody>
      </p:sp>
      <p:sp>
        <p:nvSpPr>
          <p:cNvPr id="6" name="Footer Placeholder 5">
            <a:extLst>
              <a:ext uri="{FF2B5EF4-FFF2-40B4-BE49-F238E27FC236}">
                <a16:creationId xmlns:a16="http://schemas.microsoft.com/office/drawing/2014/main" id="{766BDB15-C9D0-82ED-1B80-B0AD812401E9}"/>
              </a:ext>
            </a:extLst>
          </p:cNvPr>
          <p:cNvSpPr>
            <a:spLocks noGrp="1"/>
          </p:cNvSpPr>
          <p:nvPr>
            <p:ph type="ftr" sz="quarter" idx="11"/>
          </p:nvPr>
        </p:nvSpPr>
        <p:spPr/>
        <p:txBody>
          <a:bodyPr/>
          <a:lstStyle/>
          <a:p>
            <a:r>
              <a:rPr lang="en-US"/>
              <a:t>DRAFT - For Policy Development &amp; Discussion Only</a:t>
            </a:r>
          </a:p>
        </p:txBody>
      </p:sp>
      <p:sp>
        <p:nvSpPr>
          <p:cNvPr id="7" name="Slide Number Placeholder 6">
            <a:extLst>
              <a:ext uri="{FF2B5EF4-FFF2-40B4-BE49-F238E27FC236}">
                <a16:creationId xmlns:a16="http://schemas.microsoft.com/office/drawing/2014/main" id="{2778FE61-3B51-B29C-5E2E-3122C6F212AD}"/>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91826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13C-AABA-1A74-168B-E37472831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571F9-4BC8-FDD4-5DEC-0BEB083C8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B5BFA-1B9B-980F-44E6-155EE4E04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02DE-F425-51DF-5C08-07BA99DFA37C}"/>
              </a:ext>
            </a:extLst>
          </p:cNvPr>
          <p:cNvSpPr>
            <a:spLocks noGrp="1"/>
          </p:cNvSpPr>
          <p:nvPr>
            <p:ph type="dt" sz="half" idx="10"/>
          </p:nvPr>
        </p:nvSpPr>
        <p:spPr/>
        <p:txBody>
          <a:bodyPr/>
          <a:lstStyle/>
          <a:p>
            <a:r>
              <a:rPr lang="en-US"/>
              <a:t>March 13, 2024</a:t>
            </a:r>
          </a:p>
        </p:txBody>
      </p:sp>
      <p:sp>
        <p:nvSpPr>
          <p:cNvPr id="6" name="Footer Placeholder 5">
            <a:extLst>
              <a:ext uri="{FF2B5EF4-FFF2-40B4-BE49-F238E27FC236}">
                <a16:creationId xmlns:a16="http://schemas.microsoft.com/office/drawing/2014/main" id="{51F33EA4-A314-B5E2-6DD2-3E8E783C6D78}"/>
              </a:ext>
            </a:extLst>
          </p:cNvPr>
          <p:cNvSpPr>
            <a:spLocks noGrp="1"/>
          </p:cNvSpPr>
          <p:nvPr>
            <p:ph type="ftr" sz="quarter" idx="11"/>
          </p:nvPr>
        </p:nvSpPr>
        <p:spPr/>
        <p:txBody>
          <a:bodyPr/>
          <a:lstStyle/>
          <a:p>
            <a:r>
              <a:rPr lang="en-US"/>
              <a:t>DRAFT - For Policy Development &amp; Discussion Only</a:t>
            </a:r>
          </a:p>
        </p:txBody>
      </p:sp>
      <p:sp>
        <p:nvSpPr>
          <p:cNvPr id="7" name="Slide Number Placeholder 6">
            <a:extLst>
              <a:ext uri="{FF2B5EF4-FFF2-40B4-BE49-F238E27FC236}">
                <a16:creationId xmlns:a16="http://schemas.microsoft.com/office/drawing/2014/main" id="{478688FC-BCFD-09CA-1CD4-FEEAEADF924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23808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20617-28FF-AD7C-E217-79411A841509}"/>
              </a:ext>
            </a:extLst>
          </p:cNvPr>
          <p:cNvSpPr>
            <a:spLocks noGrp="1"/>
          </p:cNvSpPr>
          <p:nvPr>
            <p:ph type="title"/>
          </p:nvPr>
        </p:nvSpPr>
        <p:spPr>
          <a:xfrm>
            <a:off x="510047" y="270780"/>
            <a:ext cx="10515600" cy="6334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4CE8FC-6201-1732-2067-5FC7F347DC56}"/>
              </a:ext>
            </a:extLst>
          </p:cNvPr>
          <p:cNvSpPr>
            <a:spLocks noGrp="1"/>
          </p:cNvSpPr>
          <p:nvPr>
            <p:ph type="body" idx="1"/>
          </p:nvPr>
        </p:nvSpPr>
        <p:spPr>
          <a:xfrm>
            <a:off x="510047" y="1060751"/>
            <a:ext cx="10515600" cy="4771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0CA7-1938-77BC-DE38-4F0971D09627}"/>
              </a:ext>
            </a:extLst>
          </p:cNvPr>
          <p:cNvSpPr>
            <a:spLocks noGrp="1"/>
          </p:cNvSpPr>
          <p:nvPr>
            <p:ph type="dt" sz="half" idx="2"/>
          </p:nvPr>
        </p:nvSpPr>
        <p:spPr>
          <a:xfrm>
            <a:off x="8895737" y="6356350"/>
            <a:ext cx="1759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March 13, 2024</a:t>
            </a:r>
          </a:p>
        </p:txBody>
      </p:sp>
      <p:sp>
        <p:nvSpPr>
          <p:cNvPr id="5" name="Footer Placeholder 4">
            <a:extLst>
              <a:ext uri="{FF2B5EF4-FFF2-40B4-BE49-F238E27FC236}">
                <a16:creationId xmlns:a16="http://schemas.microsoft.com/office/drawing/2014/main" id="{E50DC4CF-DB40-E7A3-19FC-4A836A03BB4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For Policy Development &amp; Discussion Only</a:t>
            </a:r>
          </a:p>
        </p:txBody>
      </p:sp>
      <p:sp>
        <p:nvSpPr>
          <p:cNvPr id="6" name="Slide Number Placeholder 5">
            <a:extLst>
              <a:ext uri="{FF2B5EF4-FFF2-40B4-BE49-F238E27FC236}">
                <a16:creationId xmlns:a16="http://schemas.microsoft.com/office/drawing/2014/main" id="{18F5B8C7-1E3F-5259-A1E8-2736E770A78C}"/>
              </a:ext>
            </a:extLst>
          </p:cNvPr>
          <p:cNvSpPr>
            <a:spLocks noGrp="1"/>
          </p:cNvSpPr>
          <p:nvPr>
            <p:ph type="sldNum" sz="quarter" idx="4"/>
          </p:nvPr>
        </p:nvSpPr>
        <p:spPr>
          <a:xfrm>
            <a:off x="10697497" y="6356350"/>
            <a:ext cx="656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A22C682C-E9DB-4137-9A63-78D4A5F3749E}" type="slidenum">
              <a:rPr lang="en-US" smtClean="0"/>
              <a:pPr/>
              <a:t>‹#›</a:t>
            </a:fld>
            <a:endParaRPr lang="en-US"/>
          </a:p>
        </p:txBody>
      </p:sp>
      <p:pic>
        <p:nvPicPr>
          <p:cNvPr id="10" name="Picture 9">
            <a:extLst>
              <a:ext uri="{FF2B5EF4-FFF2-40B4-BE49-F238E27FC236}">
                <a16:creationId xmlns:a16="http://schemas.microsoft.com/office/drawing/2014/main" id="{1640BE9F-DF8A-8935-C759-E2FAC22BBBAD}"/>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4799" y="6266467"/>
            <a:ext cx="2054943" cy="455008"/>
          </a:xfrm>
          <a:prstGeom prst="rect">
            <a:avLst/>
          </a:prstGeom>
        </p:spPr>
      </p:pic>
      <p:sp>
        <p:nvSpPr>
          <p:cNvPr id="11" name="Rectangle 10">
            <a:extLst>
              <a:ext uri="{FF2B5EF4-FFF2-40B4-BE49-F238E27FC236}">
                <a16:creationId xmlns:a16="http://schemas.microsoft.com/office/drawing/2014/main" id="{0DC79480-B0C0-410F-7D94-8AB3D94D37C8}"/>
              </a:ext>
            </a:extLst>
          </p:cNvPr>
          <p:cNvSpPr/>
          <p:nvPr userDrawn="1"/>
        </p:nvSpPr>
        <p:spPr>
          <a:xfrm>
            <a:off x="11395583" y="0"/>
            <a:ext cx="7964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5ADF4-0B8C-BA19-AECF-21B7417A9768}"/>
              </a:ext>
            </a:extLst>
          </p:cNvPr>
          <p:cNvSpPr/>
          <p:nvPr userDrawn="1"/>
        </p:nvSpPr>
        <p:spPr>
          <a:xfrm>
            <a:off x="11395581" y="0"/>
            <a:ext cx="171452" cy="6858000"/>
          </a:xfrm>
          <a:prstGeom prst="rect">
            <a:avLst/>
          </a:prstGeom>
          <a:solidFill>
            <a:srgbClr val="B50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D6224F-BB32-A1D4-6CF5-3080205E74DF}"/>
              </a:ext>
            </a:extLst>
          </p:cNvPr>
          <p:cNvSpPr/>
          <p:nvPr userDrawn="1"/>
        </p:nvSpPr>
        <p:spPr>
          <a:xfrm>
            <a:off x="0" y="6096604"/>
            <a:ext cx="12192000" cy="104775"/>
          </a:xfrm>
          <a:prstGeom prst="rect">
            <a:avLst/>
          </a:prstGeom>
          <a:solidFill>
            <a:srgbClr val="E3A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0" r:id="rId12"/>
    <p:sldLayoutId id="2147483846" r:id="rId13"/>
    <p:sldLayoutId id="2147483861" r:id="rId14"/>
    <p:sldLayoutId id="2147483875" r:id="rId15"/>
  </p:sldLayoutIdLst>
  <p:hf hdr="0" ftr="0"/>
  <p:txStyles>
    <p:title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www.mass.gov/info-details/commonwealth-cares-for-children-c3-grants" TargetMode="Externa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F5AA49-E22C-EC71-398F-73CFAE96BA32}"/>
              </a:ext>
            </a:extLst>
          </p:cNvPr>
          <p:cNvSpPr>
            <a:spLocks noGrp="1"/>
          </p:cNvSpPr>
          <p:nvPr>
            <p:ph type="ctrTitle"/>
          </p:nvPr>
        </p:nvSpPr>
        <p:spPr/>
        <p:txBody>
          <a:bodyPr/>
          <a:lstStyle/>
          <a:p>
            <a:r>
              <a:rPr lang="en-US" sz="2800"/>
              <a:t>Commonwealth of Massachusetts</a:t>
            </a:r>
            <a:br>
              <a:rPr lang="en-US" sz="2800"/>
            </a:br>
            <a:r>
              <a:rPr lang="en-US" sz="2800"/>
              <a:t>Department of Early Education and Care</a:t>
            </a:r>
          </a:p>
        </p:txBody>
      </p:sp>
      <p:sp>
        <p:nvSpPr>
          <p:cNvPr id="15" name="Subtitle 14">
            <a:extLst>
              <a:ext uri="{FF2B5EF4-FFF2-40B4-BE49-F238E27FC236}">
                <a16:creationId xmlns:a16="http://schemas.microsoft.com/office/drawing/2014/main" id="{FCB67B40-B4E6-8F93-7A3C-9CA8C39E54F5}"/>
              </a:ext>
            </a:extLst>
          </p:cNvPr>
          <p:cNvSpPr>
            <a:spLocks noGrp="1"/>
          </p:cNvSpPr>
          <p:nvPr>
            <p:ph type="subTitle" idx="1"/>
          </p:nvPr>
        </p:nvSpPr>
        <p:spPr/>
        <p:txBody>
          <a:bodyPr vert="horz" lIns="91440" tIns="45720" rIns="91440" bIns="45720" rtlCol="0" anchor="t">
            <a:normAutofit/>
          </a:bodyPr>
          <a:lstStyle/>
          <a:p>
            <a:pPr>
              <a:spcBef>
                <a:spcPts val="600"/>
              </a:spcBef>
            </a:pPr>
            <a:r>
              <a:rPr lang="en-US">
                <a:cs typeface="Calibri"/>
              </a:rPr>
              <a:t>Board of Early Education &amp; Care – March Meeting</a:t>
            </a:r>
            <a:endParaRPr lang="en-US"/>
          </a:p>
          <a:p>
            <a:pPr>
              <a:spcBef>
                <a:spcPts val="600"/>
              </a:spcBef>
            </a:pPr>
            <a:endParaRPr lang="en-US" sz="2000" b="0">
              <a:cs typeface="Calibri"/>
            </a:endParaRPr>
          </a:p>
          <a:p>
            <a:pPr>
              <a:spcBef>
                <a:spcPts val="600"/>
              </a:spcBef>
            </a:pPr>
            <a:r>
              <a:rPr lang="en-US" sz="2000" b="0">
                <a:cs typeface="Calibri"/>
              </a:rPr>
              <a:t>March 13, 2024</a:t>
            </a:r>
            <a:endParaRPr lang="en-US"/>
          </a:p>
        </p:txBody>
      </p:sp>
      <p:sp>
        <p:nvSpPr>
          <p:cNvPr id="2" name="Date Placeholder 1">
            <a:extLst>
              <a:ext uri="{FF2B5EF4-FFF2-40B4-BE49-F238E27FC236}">
                <a16:creationId xmlns:a16="http://schemas.microsoft.com/office/drawing/2014/main" id="{ECE52FC5-5E19-E680-F76D-1147F9CB2CAF}"/>
              </a:ext>
            </a:extLst>
          </p:cNvPr>
          <p:cNvSpPr>
            <a:spLocks noGrp="1"/>
          </p:cNvSpPr>
          <p:nvPr>
            <p:ph type="dt" sz="half" idx="10"/>
          </p:nvPr>
        </p:nvSpPr>
        <p:spPr>
          <a:xfrm>
            <a:off x="8848069" y="6356350"/>
            <a:ext cx="1865671" cy="365125"/>
          </a:xfrm>
        </p:spPr>
        <p:txBody>
          <a:bodyPr/>
          <a:lstStyle/>
          <a:p>
            <a:r>
              <a:rPr lang="en-US"/>
              <a:t>March 13, 2024</a:t>
            </a:r>
          </a:p>
        </p:txBody>
      </p:sp>
      <p:sp>
        <p:nvSpPr>
          <p:cNvPr id="4" name="Slide Number Placeholder 3">
            <a:extLst>
              <a:ext uri="{FF2B5EF4-FFF2-40B4-BE49-F238E27FC236}">
                <a16:creationId xmlns:a16="http://schemas.microsoft.com/office/drawing/2014/main" id="{32B72304-D966-E877-3017-96781AD28EF0}"/>
              </a:ext>
            </a:extLst>
          </p:cNvPr>
          <p:cNvSpPr>
            <a:spLocks noGrp="1"/>
          </p:cNvSpPr>
          <p:nvPr>
            <p:ph type="sldNum" sz="quarter" idx="12"/>
          </p:nvPr>
        </p:nvSpPr>
        <p:spPr/>
        <p:txBody>
          <a:bodyPr/>
          <a:lstStyle/>
          <a:p>
            <a:r>
              <a:rPr lang="en-US"/>
              <a:t>  </a:t>
            </a:r>
            <a:fld id="{A22C682C-E9DB-4137-9A63-78D4A5F3749E}" type="slidenum">
              <a:rPr lang="en-US" dirty="0" smtClean="0"/>
              <a:pPr/>
              <a:t>1</a:t>
            </a:fld>
            <a:endParaRPr lang="en-US"/>
          </a:p>
        </p:txBody>
      </p:sp>
    </p:spTree>
    <p:extLst>
      <p:ext uri="{BB962C8B-B14F-4D97-AF65-F5344CB8AC3E}">
        <p14:creationId xmlns:p14="http://schemas.microsoft.com/office/powerpoint/2010/main" val="321794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E877-F20F-B73E-D971-38592F4EE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2C50B-97A2-99BA-9B73-310117DDAE82}"/>
              </a:ext>
            </a:extLst>
          </p:cNvPr>
          <p:cNvSpPr>
            <a:spLocks noGrp="1"/>
          </p:cNvSpPr>
          <p:nvPr>
            <p:ph type="title"/>
          </p:nvPr>
        </p:nvSpPr>
        <p:spPr>
          <a:xfrm>
            <a:off x="587866" y="598082"/>
            <a:ext cx="10598941" cy="633413"/>
          </a:xfrm>
        </p:spPr>
        <p:txBody>
          <a:bodyPr>
            <a:noAutofit/>
          </a:bodyPr>
          <a:lstStyle/>
          <a:p>
            <a:r>
              <a:rPr lang="en-US" sz="2400"/>
              <a:t>Licensed capacity has increased within all EEC regions at a comparable rate, with the highest rate of growth in Metro Boston.</a:t>
            </a:r>
          </a:p>
        </p:txBody>
      </p:sp>
      <p:sp>
        <p:nvSpPr>
          <p:cNvPr id="4" name="Date Placeholder 3">
            <a:extLst>
              <a:ext uri="{FF2B5EF4-FFF2-40B4-BE49-F238E27FC236}">
                <a16:creationId xmlns:a16="http://schemas.microsoft.com/office/drawing/2014/main" id="{689F4766-E316-DD4E-1F28-D6E259C3EB14}"/>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A327C1F7-A6EF-50DF-F9A5-6F8CF597CC13}"/>
              </a:ext>
            </a:extLst>
          </p:cNvPr>
          <p:cNvSpPr>
            <a:spLocks noGrp="1"/>
          </p:cNvSpPr>
          <p:nvPr>
            <p:ph type="sldNum" sz="quarter" idx="12"/>
          </p:nvPr>
        </p:nvSpPr>
        <p:spPr/>
        <p:txBody>
          <a:bodyPr/>
          <a:lstStyle/>
          <a:p>
            <a:fld id="{A22C682C-E9DB-4137-9A63-78D4A5F3749E}" type="slidenum">
              <a:rPr lang="en-US" smtClean="0"/>
              <a:t>10</a:t>
            </a:fld>
            <a:endParaRPr lang="en-US"/>
          </a:p>
        </p:txBody>
      </p:sp>
      <p:graphicFrame>
        <p:nvGraphicFramePr>
          <p:cNvPr id="6" name="Content Placeholder 5">
            <a:extLst>
              <a:ext uri="{FF2B5EF4-FFF2-40B4-BE49-F238E27FC236}">
                <a16:creationId xmlns:a16="http://schemas.microsoft.com/office/drawing/2014/main" id="{5AC4198C-BAED-7B65-8D00-F802D78EF081}"/>
              </a:ext>
            </a:extLst>
          </p:cNvPr>
          <p:cNvGraphicFramePr>
            <a:graphicFrameLocks/>
          </p:cNvGraphicFramePr>
          <p:nvPr>
            <p:extLst>
              <p:ext uri="{D42A27DB-BD31-4B8C-83A1-F6EECF244321}">
                <p14:modId xmlns:p14="http://schemas.microsoft.com/office/powerpoint/2010/main" val="389003679"/>
              </p:ext>
            </p:extLst>
          </p:nvPr>
        </p:nvGraphicFramePr>
        <p:xfrm>
          <a:off x="775655" y="1708637"/>
          <a:ext cx="9984382" cy="4070297"/>
        </p:xfrm>
        <a:graphic>
          <a:graphicData uri="http://schemas.openxmlformats.org/drawingml/2006/table">
            <a:tbl>
              <a:tblPr firstRow="1" bandRow="1">
                <a:tableStyleId>{7DF18680-E054-41AD-8BC1-D1AEF772440D}</a:tableStyleId>
              </a:tblPr>
              <a:tblGrid>
                <a:gridCol w="3993754">
                  <a:extLst>
                    <a:ext uri="{9D8B030D-6E8A-4147-A177-3AD203B41FA5}">
                      <a16:colId xmlns:a16="http://schemas.microsoft.com/office/drawing/2014/main" val="927923995"/>
                    </a:ext>
                  </a:extLst>
                </a:gridCol>
                <a:gridCol w="1996876">
                  <a:extLst>
                    <a:ext uri="{9D8B030D-6E8A-4147-A177-3AD203B41FA5}">
                      <a16:colId xmlns:a16="http://schemas.microsoft.com/office/drawing/2014/main" val="2909404215"/>
                    </a:ext>
                  </a:extLst>
                </a:gridCol>
                <a:gridCol w="1996876">
                  <a:extLst>
                    <a:ext uri="{9D8B030D-6E8A-4147-A177-3AD203B41FA5}">
                      <a16:colId xmlns:a16="http://schemas.microsoft.com/office/drawing/2014/main" val="3740775024"/>
                    </a:ext>
                  </a:extLst>
                </a:gridCol>
                <a:gridCol w="1996876">
                  <a:extLst>
                    <a:ext uri="{9D8B030D-6E8A-4147-A177-3AD203B41FA5}">
                      <a16:colId xmlns:a16="http://schemas.microsoft.com/office/drawing/2014/main" val="3521928214"/>
                    </a:ext>
                  </a:extLst>
                </a:gridCol>
              </a:tblGrid>
              <a:tr h="518501">
                <a:tc gridSpan="4">
                  <a:txBody>
                    <a:bodyPr/>
                    <a:lstStyle/>
                    <a:p>
                      <a:pPr algn="ctr"/>
                      <a:r>
                        <a:rPr lang="en-US" sz="2400"/>
                        <a:t>Licensed Capacity from July 2022 to February 2024</a:t>
                      </a:r>
                    </a:p>
                  </a:txBody>
                  <a:tcPr anchor="ctr"/>
                </a:tc>
                <a:tc hMerge="1">
                  <a:txBody>
                    <a:bodyPr/>
                    <a:lstStyle/>
                    <a:p>
                      <a:endParaRPr lang="en-US"/>
                    </a:p>
                  </a:txBody>
                  <a:tcPr/>
                </a:tc>
                <a:tc hMerge="1">
                  <a:txBody>
                    <a:bodyPr/>
                    <a:lstStyle/>
                    <a:p>
                      <a:endParaRPr lang="en-US"/>
                    </a:p>
                  </a:txBody>
                  <a:tcPr/>
                </a:tc>
                <a:tc hMerge="1">
                  <a:txBody>
                    <a:bodyPr/>
                    <a:lstStyle/>
                    <a:p>
                      <a:pPr algn="ctr"/>
                      <a:endParaRPr lang="en-US" sz="2000"/>
                    </a:p>
                  </a:txBody>
                  <a:tcPr/>
                </a:tc>
                <a:extLst>
                  <a:ext uri="{0D108BD9-81ED-4DB2-BD59-A6C34878D82A}">
                    <a16:rowId xmlns:a16="http://schemas.microsoft.com/office/drawing/2014/main" val="261122595"/>
                  </a:ext>
                </a:extLst>
              </a:tr>
              <a:tr h="1196543">
                <a:tc>
                  <a:txBody>
                    <a:bodyPr/>
                    <a:lstStyle/>
                    <a:p>
                      <a:endParaRPr lang="en-US" b="1">
                        <a:solidFill>
                          <a:schemeClr val="tx1"/>
                        </a:solidFill>
                      </a:endParaRPr>
                    </a:p>
                  </a:txBody>
                  <a:tcPr>
                    <a:solidFill>
                      <a:schemeClr val="accent5">
                        <a:lumMod val="60000"/>
                        <a:lumOff val="40000"/>
                      </a:schemeClr>
                    </a:solidFill>
                  </a:tcPr>
                </a:tc>
                <a:tc>
                  <a:txBody>
                    <a:bodyPr/>
                    <a:lstStyle/>
                    <a:p>
                      <a:pPr algn="ctr"/>
                      <a:r>
                        <a:rPr lang="en-US" sz="2000" b="1">
                          <a:solidFill>
                            <a:schemeClr val="tx1"/>
                          </a:solidFill>
                        </a:rPr>
                        <a:t>July 2022 </a:t>
                      </a:r>
                    </a:p>
                    <a:p>
                      <a:pPr algn="ctr"/>
                      <a:r>
                        <a:rPr lang="en-US" sz="2000" b="1">
                          <a:solidFill>
                            <a:schemeClr val="tx1"/>
                          </a:solidFill>
                        </a:rPr>
                        <a:t>Licensed Capacity</a:t>
                      </a:r>
                    </a:p>
                  </a:txBody>
                  <a:tcPr anchor="ctr">
                    <a:solidFill>
                      <a:schemeClr val="accent5">
                        <a:lumMod val="60000"/>
                        <a:lumOff val="40000"/>
                      </a:schemeClr>
                    </a:solidFill>
                  </a:tcPr>
                </a:tc>
                <a:tc>
                  <a:txBody>
                    <a:bodyPr/>
                    <a:lstStyle/>
                    <a:p>
                      <a:pPr algn="ctr"/>
                      <a:r>
                        <a:rPr lang="en-US" sz="2000" b="1">
                          <a:solidFill>
                            <a:schemeClr val="tx1"/>
                          </a:solidFill>
                        </a:rPr>
                        <a:t>February 2024 Licensed Capacity</a:t>
                      </a:r>
                    </a:p>
                  </a:txBody>
                  <a:tcPr anchor="ctr">
                    <a:solidFill>
                      <a:schemeClr val="accent5">
                        <a:lumMod val="60000"/>
                        <a:lumOff val="40000"/>
                      </a:schemeClr>
                    </a:solidFill>
                  </a:tcPr>
                </a:tc>
                <a:tc>
                  <a:txBody>
                    <a:bodyPr/>
                    <a:lstStyle/>
                    <a:p>
                      <a:pPr algn="ctr"/>
                      <a:r>
                        <a:rPr lang="en-US" sz="2000" b="1">
                          <a:solidFill>
                            <a:schemeClr val="tx1"/>
                          </a:solidFill>
                        </a:rPr>
                        <a:t>Growth Rate</a:t>
                      </a:r>
                    </a:p>
                  </a:txBody>
                  <a:tcPr anchor="ctr">
                    <a:solidFill>
                      <a:schemeClr val="accent5">
                        <a:lumMod val="60000"/>
                        <a:lumOff val="40000"/>
                      </a:schemeClr>
                    </a:solidFill>
                  </a:tcPr>
                </a:tc>
                <a:extLst>
                  <a:ext uri="{0D108BD9-81ED-4DB2-BD59-A6C34878D82A}">
                    <a16:rowId xmlns:a16="http://schemas.microsoft.com/office/drawing/2014/main" val="3364662771"/>
                  </a:ext>
                </a:extLst>
              </a:tr>
              <a:tr h="433211">
                <a:tc>
                  <a:txBody>
                    <a:bodyPr/>
                    <a:lstStyle/>
                    <a:p>
                      <a:r>
                        <a:rPr lang="en-US" sz="2000" b="1"/>
                        <a:t>Central</a:t>
                      </a:r>
                    </a:p>
                  </a:txBody>
                  <a:tcPr anchor="ctr"/>
                </a:tc>
                <a:tc>
                  <a:txBody>
                    <a:bodyPr/>
                    <a:lstStyle/>
                    <a:p>
                      <a:pPr algn="ctr" fontAlgn="b"/>
                      <a:r>
                        <a:rPr lang="en-US" sz="2000" b="0" i="0" u="none" strike="noStrike">
                          <a:solidFill>
                            <a:srgbClr val="000000"/>
                          </a:solidFill>
                          <a:effectLst/>
                          <a:latin typeface="+mn-lt"/>
                        </a:rPr>
                        <a:t>42,878</a:t>
                      </a:r>
                    </a:p>
                  </a:txBody>
                  <a:tcPr marL="6350" marR="6350" marT="6350" marB="0" anchor="ctr"/>
                </a:tc>
                <a:tc>
                  <a:txBody>
                    <a:bodyPr/>
                    <a:lstStyle/>
                    <a:p>
                      <a:pPr algn="ctr" fontAlgn="b"/>
                      <a:r>
                        <a:rPr lang="en-US" sz="2000" b="0" i="0" u="none" strike="noStrike">
                          <a:solidFill>
                            <a:srgbClr val="000000"/>
                          </a:solidFill>
                          <a:effectLst/>
                          <a:latin typeface="+mn-lt"/>
                        </a:rPr>
                        <a:t>45,564</a:t>
                      </a: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rPr>
                        <a:t>6.0%</a:t>
                      </a:r>
                    </a:p>
                  </a:txBody>
                  <a:tcPr anchor="ctr"/>
                </a:tc>
                <a:extLst>
                  <a:ext uri="{0D108BD9-81ED-4DB2-BD59-A6C34878D82A}">
                    <a16:rowId xmlns:a16="http://schemas.microsoft.com/office/drawing/2014/main" val="1629125022"/>
                  </a:ext>
                </a:extLst>
              </a:tr>
              <a:tr h="478617">
                <a:tc>
                  <a:txBody>
                    <a:bodyPr/>
                    <a:lstStyle/>
                    <a:p>
                      <a:pPr algn="l"/>
                      <a:r>
                        <a:rPr lang="en-US" sz="2000" b="1"/>
                        <a:t>Metro Boston</a:t>
                      </a:r>
                    </a:p>
                  </a:txBody>
                  <a:tcPr anchor="ctr"/>
                </a:tc>
                <a:tc>
                  <a:txBody>
                    <a:bodyPr/>
                    <a:lstStyle/>
                    <a:p>
                      <a:pPr algn="ctr" fontAlgn="b"/>
                      <a:r>
                        <a:rPr lang="en-US" sz="2000" b="0" i="0" u="none" strike="noStrike">
                          <a:solidFill>
                            <a:srgbClr val="000000"/>
                          </a:solidFill>
                          <a:effectLst/>
                          <a:latin typeface="+mn-lt"/>
                        </a:rPr>
                        <a:t>48,416</a:t>
                      </a:r>
                    </a:p>
                  </a:txBody>
                  <a:tcPr marL="6350" marR="6350" marT="6350" marB="0" anchor="ctr"/>
                </a:tc>
                <a:tc>
                  <a:txBody>
                    <a:bodyPr/>
                    <a:lstStyle/>
                    <a:p>
                      <a:pPr algn="ctr" fontAlgn="b"/>
                      <a:r>
                        <a:rPr lang="en-US" sz="2000" b="0" i="0" u="none" strike="noStrike">
                          <a:solidFill>
                            <a:srgbClr val="000000"/>
                          </a:solidFill>
                          <a:effectLst/>
                          <a:latin typeface="+mn-lt"/>
                        </a:rPr>
                        <a:t>53,433</a:t>
                      </a: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rPr>
                        <a:t>10.4%</a:t>
                      </a:r>
                    </a:p>
                  </a:txBody>
                  <a:tcPr anchor="ctr"/>
                </a:tc>
                <a:extLst>
                  <a:ext uri="{0D108BD9-81ED-4DB2-BD59-A6C34878D82A}">
                    <a16:rowId xmlns:a16="http://schemas.microsoft.com/office/drawing/2014/main" val="1943323109"/>
                  </a:ext>
                </a:extLst>
              </a:tr>
              <a:tr h="478617">
                <a:tc>
                  <a:txBody>
                    <a:bodyPr/>
                    <a:lstStyle/>
                    <a:p>
                      <a:pPr algn="l"/>
                      <a:r>
                        <a:rPr lang="en-US" sz="2000" b="1"/>
                        <a:t>Northeast</a:t>
                      </a:r>
                    </a:p>
                  </a:txBody>
                  <a:tcPr anchor="ctr"/>
                </a:tc>
                <a:tc>
                  <a:txBody>
                    <a:bodyPr/>
                    <a:lstStyle/>
                    <a:p>
                      <a:pPr algn="ctr" fontAlgn="b"/>
                      <a:r>
                        <a:rPr lang="en-US" sz="2000" b="0" i="0" u="none" strike="noStrike">
                          <a:solidFill>
                            <a:srgbClr val="000000"/>
                          </a:solidFill>
                          <a:effectLst/>
                          <a:latin typeface="+mn-lt"/>
                        </a:rPr>
                        <a:t>57,516</a:t>
                      </a:r>
                    </a:p>
                  </a:txBody>
                  <a:tcPr marL="6350" marR="6350" marT="6350" marB="0" anchor="ctr"/>
                </a:tc>
                <a:tc>
                  <a:txBody>
                    <a:bodyPr/>
                    <a:lstStyle/>
                    <a:p>
                      <a:pPr algn="ctr" fontAlgn="b"/>
                      <a:r>
                        <a:rPr lang="en-US" sz="2000" b="0" i="0" u="none" strike="noStrike">
                          <a:solidFill>
                            <a:srgbClr val="000000"/>
                          </a:solidFill>
                          <a:effectLst/>
                          <a:latin typeface="+mn-lt"/>
                        </a:rPr>
                        <a:t>61,416</a:t>
                      </a: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rPr>
                        <a:t>6.7%</a:t>
                      </a:r>
                    </a:p>
                  </a:txBody>
                  <a:tcPr anchor="ctr"/>
                </a:tc>
                <a:extLst>
                  <a:ext uri="{0D108BD9-81ED-4DB2-BD59-A6C34878D82A}">
                    <a16:rowId xmlns:a16="http://schemas.microsoft.com/office/drawing/2014/main" val="737182924"/>
                  </a:ext>
                </a:extLst>
              </a:tr>
              <a:tr h="486191">
                <a:tc>
                  <a:txBody>
                    <a:bodyPr/>
                    <a:lstStyle/>
                    <a:p>
                      <a:pPr algn="l"/>
                      <a:r>
                        <a:rPr lang="en-US" sz="2000" b="1"/>
                        <a:t>Southeast and Cape</a:t>
                      </a:r>
                    </a:p>
                  </a:txBody>
                  <a:tcPr anchor="ctr"/>
                </a:tc>
                <a:tc>
                  <a:txBody>
                    <a:bodyPr/>
                    <a:lstStyle/>
                    <a:p>
                      <a:pPr algn="ctr" fontAlgn="b"/>
                      <a:r>
                        <a:rPr lang="en-US" sz="2000" b="0" i="0" u="none" strike="noStrike">
                          <a:solidFill>
                            <a:srgbClr val="000000"/>
                          </a:solidFill>
                          <a:effectLst/>
                          <a:latin typeface="+mn-lt"/>
                        </a:rPr>
                        <a:t>43,978</a:t>
                      </a:r>
                    </a:p>
                  </a:txBody>
                  <a:tcPr marL="6350" marR="6350" marT="6350" marB="0" anchor="ctr"/>
                </a:tc>
                <a:tc>
                  <a:txBody>
                    <a:bodyPr/>
                    <a:lstStyle/>
                    <a:p>
                      <a:pPr algn="ctr" fontAlgn="b"/>
                      <a:r>
                        <a:rPr lang="en-US" sz="2000" b="0" i="0" u="none" strike="noStrike">
                          <a:solidFill>
                            <a:srgbClr val="000000"/>
                          </a:solidFill>
                          <a:effectLst/>
                          <a:latin typeface="+mn-lt"/>
                        </a:rPr>
                        <a:t>46,729</a:t>
                      </a: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rPr>
                        <a:t>6.3%</a:t>
                      </a:r>
                    </a:p>
                  </a:txBody>
                  <a:tcPr anchor="ctr"/>
                </a:tc>
                <a:extLst>
                  <a:ext uri="{0D108BD9-81ED-4DB2-BD59-A6C34878D82A}">
                    <a16:rowId xmlns:a16="http://schemas.microsoft.com/office/drawing/2014/main" val="1197443907"/>
                  </a:ext>
                </a:extLst>
              </a:tr>
              <a:tr h="478617">
                <a:tc>
                  <a:txBody>
                    <a:bodyPr/>
                    <a:lstStyle/>
                    <a:p>
                      <a:pPr algn="l"/>
                      <a:r>
                        <a:rPr lang="en-US" sz="2000" b="1"/>
                        <a:t>Western</a:t>
                      </a:r>
                    </a:p>
                  </a:txBody>
                  <a:tcPr anchor="ctr"/>
                </a:tc>
                <a:tc>
                  <a:txBody>
                    <a:bodyPr/>
                    <a:lstStyle/>
                    <a:p>
                      <a:pPr algn="ctr" fontAlgn="b"/>
                      <a:r>
                        <a:rPr lang="en-US" sz="2000" b="0" i="0" u="none" strike="noStrike">
                          <a:solidFill>
                            <a:srgbClr val="000000"/>
                          </a:solidFill>
                          <a:effectLst/>
                          <a:latin typeface="+mn-lt"/>
                        </a:rPr>
                        <a:t>28,543</a:t>
                      </a:r>
                    </a:p>
                  </a:txBody>
                  <a:tcPr marL="6350" marR="6350" marT="6350" marB="0" anchor="ctr"/>
                </a:tc>
                <a:tc>
                  <a:txBody>
                    <a:bodyPr/>
                    <a:lstStyle/>
                    <a:p>
                      <a:pPr algn="ctr" fontAlgn="b"/>
                      <a:r>
                        <a:rPr lang="en-US" sz="2000" b="0" i="0" u="none" strike="noStrike">
                          <a:solidFill>
                            <a:srgbClr val="000000"/>
                          </a:solidFill>
                          <a:effectLst/>
                          <a:latin typeface="+mn-lt"/>
                        </a:rPr>
                        <a:t>30,240</a:t>
                      </a: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rPr>
                        <a:t>5.9%</a:t>
                      </a:r>
                    </a:p>
                  </a:txBody>
                  <a:tcPr anchor="ctr"/>
                </a:tc>
                <a:extLst>
                  <a:ext uri="{0D108BD9-81ED-4DB2-BD59-A6C34878D82A}">
                    <a16:rowId xmlns:a16="http://schemas.microsoft.com/office/drawing/2014/main" val="3742227450"/>
                  </a:ext>
                </a:extLst>
              </a:tr>
            </a:tbl>
          </a:graphicData>
        </a:graphic>
      </p:graphicFrame>
    </p:spTree>
    <p:extLst>
      <p:ext uri="{BB962C8B-B14F-4D97-AF65-F5344CB8AC3E}">
        <p14:creationId xmlns:p14="http://schemas.microsoft.com/office/powerpoint/2010/main" val="158149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3ED-96D3-0849-6FE1-38B661E964BB}"/>
              </a:ext>
            </a:extLst>
          </p:cNvPr>
          <p:cNvSpPr>
            <a:spLocks noGrp="1"/>
          </p:cNvSpPr>
          <p:nvPr>
            <p:ph type="title"/>
          </p:nvPr>
        </p:nvSpPr>
        <p:spPr>
          <a:xfrm>
            <a:off x="140112" y="136525"/>
            <a:ext cx="10515600" cy="930878"/>
          </a:xfrm>
        </p:spPr>
        <p:txBody>
          <a:bodyPr>
            <a:noAutofit/>
          </a:bodyPr>
          <a:lstStyle/>
          <a:p>
            <a:r>
              <a:rPr lang="en-US" sz="2400"/>
              <a:t>Fewer programs are closing than opening, resulting in a net gain over time. Family child care providers are opening at a higher rate.</a:t>
            </a:r>
          </a:p>
        </p:txBody>
      </p:sp>
      <p:sp>
        <p:nvSpPr>
          <p:cNvPr id="4" name="Date Placeholder 3">
            <a:extLst>
              <a:ext uri="{FF2B5EF4-FFF2-40B4-BE49-F238E27FC236}">
                <a16:creationId xmlns:a16="http://schemas.microsoft.com/office/drawing/2014/main" id="{6BD27F4A-9737-04D0-148D-6515C8B193B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March 13, 2024</a:t>
            </a:r>
          </a:p>
        </p:txBody>
      </p:sp>
      <p:sp>
        <p:nvSpPr>
          <p:cNvPr id="5" name="Slide Number Placeholder 4">
            <a:extLst>
              <a:ext uri="{FF2B5EF4-FFF2-40B4-BE49-F238E27FC236}">
                <a16:creationId xmlns:a16="http://schemas.microsoft.com/office/drawing/2014/main" id="{E60AEDFE-D98D-91AC-C6F8-E76A6E58D1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Chart 7">
            <a:extLst>
              <a:ext uri="{FF2B5EF4-FFF2-40B4-BE49-F238E27FC236}">
                <a16:creationId xmlns:a16="http://schemas.microsoft.com/office/drawing/2014/main" id="{063C26CE-5C79-42F4-866B-66ED9230698F}"/>
              </a:ext>
            </a:extLst>
          </p:cNvPr>
          <p:cNvGraphicFramePr>
            <a:graphicFrameLocks/>
          </p:cNvGraphicFramePr>
          <p:nvPr>
            <p:extLst>
              <p:ext uri="{D42A27DB-BD31-4B8C-83A1-F6EECF244321}">
                <p14:modId xmlns:p14="http://schemas.microsoft.com/office/powerpoint/2010/main" val="2018803634"/>
              </p:ext>
            </p:extLst>
          </p:nvPr>
        </p:nvGraphicFramePr>
        <p:xfrm>
          <a:off x="433710" y="742622"/>
          <a:ext cx="10919012" cy="2973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596DAC9-96FD-4B5E-A37A-C0A9C61FA219}"/>
              </a:ext>
            </a:extLst>
          </p:cNvPr>
          <p:cNvGraphicFramePr>
            <a:graphicFrameLocks/>
          </p:cNvGraphicFramePr>
          <p:nvPr/>
        </p:nvGraphicFramePr>
        <p:xfrm>
          <a:off x="433710" y="3009189"/>
          <a:ext cx="10917936" cy="310618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C9C0375-9250-7B90-7DD8-F07DCE8E40B2}"/>
              </a:ext>
            </a:extLst>
          </p:cNvPr>
          <p:cNvSpPr txBox="1"/>
          <p:nvPr/>
        </p:nvSpPr>
        <p:spPr>
          <a:xfrm>
            <a:off x="5176552" y="1238295"/>
            <a:ext cx="1715150" cy="338554"/>
          </a:xfrm>
          <a:prstGeom prst="rect">
            <a:avLst/>
          </a:prstGeom>
          <a:noFill/>
          <a:ln>
            <a:solidFill>
              <a:schemeClr val="tx2"/>
            </a:solidFill>
          </a:ln>
        </p:spPr>
        <p:txBody>
          <a:bodyPr wrap="none" rtlCol="0">
            <a:spAutoFit/>
          </a:bodyPr>
          <a:lstStyle/>
          <a:p>
            <a:r>
              <a:rPr lang="en-US" sz="1600">
                <a:solidFill>
                  <a:schemeClr val="bg2">
                    <a:lumMod val="25000"/>
                  </a:schemeClr>
                </a:solidFill>
              </a:rPr>
              <a:t>Center Based Care</a:t>
            </a:r>
          </a:p>
        </p:txBody>
      </p:sp>
      <p:cxnSp>
        <p:nvCxnSpPr>
          <p:cNvPr id="7" name="Straight Connector 6">
            <a:extLst>
              <a:ext uri="{FF2B5EF4-FFF2-40B4-BE49-F238E27FC236}">
                <a16:creationId xmlns:a16="http://schemas.microsoft.com/office/drawing/2014/main" id="{96F768C0-638D-239E-5FC8-14098251FA8A}"/>
              </a:ext>
            </a:extLst>
          </p:cNvPr>
          <p:cNvCxnSpPr>
            <a:cxnSpLocks/>
          </p:cNvCxnSpPr>
          <p:nvPr/>
        </p:nvCxnSpPr>
        <p:spPr>
          <a:xfrm>
            <a:off x="815248" y="3009189"/>
            <a:ext cx="103558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E2F9E9-2058-EED3-96E8-652ABA935A11}"/>
              </a:ext>
            </a:extLst>
          </p:cNvPr>
          <p:cNvCxnSpPr>
            <a:cxnSpLocks/>
          </p:cNvCxnSpPr>
          <p:nvPr/>
        </p:nvCxnSpPr>
        <p:spPr>
          <a:xfrm>
            <a:off x="815248" y="1238295"/>
            <a:ext cx="103558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21892C-2DC0-012C-C12F-672EA67656E8}"/>
              </a:ext>
            </a:extLst>
          </p:cNvPr>
          <p:cNvCxnSpPr>
            <a:cxnSpLocks/>
          </p:cNvCxnSpPr>
          <p:nvPr/>
        </p:nvCxnSpPr>
        <p:spPr>
          <a:xfrm>
            <a:off x="815248" y="4943505"/>
            <a:ext cx="103558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5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80691-3436-5FFE-23D3-2A21F9E0B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12C29-4EE9-B4C6-35C1-C1D7A71D6036}"/>
              </a:ext>
            </a:extLst>
          </p:cNvPr>
          <p:cNvSpPr>
            <a:spLocks noGrp="1"/>
          </p:cNvSpPr>
          <p:nvPr>
            <p:ph type="title"/>
          </p:nvPr>
        </p:nvSpPr>
        <p:spPr>
          <a:xfrm>
            <a:off x="297030" y="321457"/>
            <a:ext cx="10515600" cy="1044848"/>
          </a:xfrm>
        </p:spPr>
        <p:txBody>
          <a:bodyPr>
            <a:noAutofit/>
          </a:bodyPr>
          <a:lstStyle/>
          <a:p>
            <a:r>
              <a:rPr lang="en-US" sz="2400"/>
              <a:t>Capacity growth is seen across all age groups, with infant and toddler classrooms showing the largest gains and preschool the smallest.</a:t>
            </a:r>
          </a:p>
        </p:txBody>
      </p:sp>
      <p:sp>
        <p:nvSpPr>
          <p:cNvPr id="4" name="Date Placeholder 3">
            <a:extLst>
              <a:ext uri="{FF2B5EF4-FFF2-40B4-BE49-F238E27FC236}">
                <a16:creationId xmlns:a16="http://schemas.microsoft.com/office/drawing/2014/main" id="{DA4E2E9C-9BAA-5BD6-F736-9A8850E1C4F3}"/>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5D76FF6D-7A1F-6573-7A1F-048CB2C633D9}"/>
              </a:ext>
            </a:extLst>
          </p:cNvPr>
          <p:cNvSpPr>
            <a:spLocks noGrp="1"/>
          </p:cNvSpPr>
          <p:nvPr>
            <p:ph type="sldNum" sz="quarter" idx="12"/>
          </p:nvPr>
        </p:nvSpPr>
        <p:spPr/>
        <p:txBody>
          <a:bodyPr/>
          <a:lstStyle/>
          <a:p>
            <a:fld id="{A22C682C-E9DB-4137-9A63-78D4A5F3749E}" type="slidenum">
              <a:rPr lang="en-US" smtClean="0"/>
              <a:t>12</a:t>
            </a:fld>
            <a:endParaRPr lang="en-US"/>
          </a:p>
        </p:txBody>
      </p:sp>
      <p:graphicFrame>
        <p:nvGraphicFramePr>
          <p:cNvPr id="6" name="Chart 5">
            <a:extLst>
              <a:ext uri="{FF2B5EF4-FFF2-40B4-BE49-F238E27FC236}">
                <a16:creationId xmlns:a16="http://schemas.microsoft.com/office/drawing/2014/main" id="{B5DB9AF0-215B-6A7A-997D-FBF6CE296DCB}"/>
              </a:ext>
            </a:extLst>
          </p:cNvPr>
          <p:cNvGraphicFramePr>
            <a:graphicFrameLocks/>
          </p:cNvGraphicFramePr>
          <p:nvPr>
            <p:extLst>
              <p:ext uri="{D42A27DB-BD31-4B8C-83A1-F6EECF244321}">
                <p14:modId xmlns:p14="http://schemas.microsoft.com/office/powerpoint/2010/main" val="3331078000"/>
              </p:ext>
            </p:extLst>
          </p:nvPr>
        </p:nvGraphicFramePr>
        <p:xfrm>
          <a:off x="1355271" y="1502229"/>
          <a:ext cx="8964385" cy="44903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C1610FB-8A55-B534-A1D3-B6B1087B9EA4}"/>
              </a:ext>
            </a:extLst>
          </p:cNvPr>
          <p:cNvSpPr txBox="1"/>
          <p:nvPr/>
        </p:nvSpPr>
        <p:spPr>
          <a:xfrm>
            <a:off x="3469217" y="3562741"/>
            <a:ext cx="982980" cy="369332"/>
          </a:xfrm>
          <a:prstGeom prst="rect">
            <a:avLst/>
          </a:prstGeom>
          <a:noFill/>
        </p:spPr>
        <p:txBody>
          <a:bodyPr wrap="square" rtlCol="0">
            <a:spAutoFit/>
          </a:bodyPr>
          <a:lstStyle/>
          <a:p>
            <a:r>
              <a:rPr lang="en-US"/>
              <a:t>+ 10.4%</a:t>
            </a:r>
          </a:p>
        </p:txBody>
      </p:sp>
      <p:sp>
        <p:nvSpPr>
          <p:cNvPr id="10" name="TextBox 9">
            <a:extLst>
              <a:ext uri="{FF2B5EF4-FFF2-40B4-BE49-F238E27FC236}">
                <a16:creationId xmlns:a16="http://schemas.microsoft.com/office/drawing/2014/main" id="{0C96467D-E943-8A1B-032F-125B4F6536C7}"/>
              </a:ext>
            </a:extLst>
          </p:cNvPr>
          <p:cNvSpPr txBox="1"/>
          <p:nvPr/>
        </p:nvSpPr>
        <p:spPr>
          <a:xfrm>
            <a:off x="8792744" y="2701431"/>
            <a:ext cx="982980" cy="369332"/>
          </a:xfrm>
          <a:prstGeom prst="rect">
            <a:avLst/>
          </a:prstGeom>
          <a:noFill/>
        </p:spPr>
        <p:txBody>
          <a:bodyPr wrap="square" rtlCol="0">
            <a:spAutoFit/>
          </a:bodyPr>
          <a:lstStyle/>
          <a:p>
            <a:r>
              <a:rPr lang="en-US"/>
              <a:t>+ 8.4%</a:t>
            </a:r>
          </a:p>
        </p:txBody>
      </p:sp>
    </p:spTree>
    <p:extLst>
      <p:ext uri="{BB962C8B-B14F-4D97-AF65-F5344CB8AC3E}">
        <p14:creationId xmlns:p14="http://schemas.microsoft.com/office/powerpoint/2010/main" val="88222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89C2-F333-C628-C676-4117AF6B1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996EE-B606-CD2C-1141-25CD5EFE1CA9}"/>
              </a:ext>
            </a:extLst>
          </p:cNvPr>
          <p:cNvSpPr>
            <a:spLocks noGrp="1"/>
          </p:cNvSpPr>
          <p:nvPr>
            <p:ph type="title"/>
          </p:nvPr>
        </p:nvSpPr>
        <p:spPr>
          <a:xfrm>
            <a:off x="395747" y="136525"/>
            <a:ext cx="10515600" cy="1282362"/>
          </a:xfrm>
        </p:spPr>
        <p:txBody>
          <a:bodyPr vert="horz" lIns="91440" tIns="45720" rIns="91440" bIns="45720" rtlCol="0" anchor="b">
            <a:noAutofit/>
          </a:bodyPr>
          <a:lstStyle/>
          <a:p>
            <a:r>
              <a:rPr lang="en-US" sz="2200"/>
              <a:t>Overall, a notable number of FCC providers report reliance on C3 to remain open, whereas center-based programs are more likely to report reliance on C3 to stay open if they serve children with CCFA and/or are in high SVI areas. </a:t>
            </a:r>
          </a:p>
        </p:txBody>
      </p:sp>
      <p:sp>
        <p:nvSpPr>
          <p:cNvPr id="4" name="Date Placeholder 3">
            <a:extLst>
              <a:ext uri="{FF2B5EF4-FFF2-40B4-BE49-F238E27FC236}">
                <a16:creationId xmlns:a16="http://schemas.microsoft.com/office/drawing/2014/main" id="{98203301-B15F-C453-62F5-8FCDA9D03193}"/>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20787607-EDA1-7E13-35F7-E52F5D5A60E5}"/>
              </a:ext>
            </a:extLst>
          </p:cNvPr>
          <p:cNvSpPr>
            <a:spLocks noGrp="1"/>
          </p:cNvSpPr>
          <p:nvPr>
            <p:ph type="sldNum" sz="quarter" idx="12"/>
          </p:nvPr>
        </p:nvSpPr>
        <p:spPr/>
        <p:txBody>
          <a:bodyPr/>
          <a:lstStyle/>
          <a:p>
            <a:fld id="{A22C682C-E9DB-4137-9A63-78D4A5F3749E}" type="slidenum">
              <a:rPr lang="en-US" smtClean="0"/>
              <a:t>13</a:t>
            </a:fld>
            <a:endParaRPr lang="en-US"/>
          </a:p>
        </p:txBody>
      </p:sp>
      <p:sp>
        <p:nvSpPr>
          <p:cNvPr id="7" name="TextBox 6">
            <a:extLst>
              <a:ext uri="{FF2B5EF4-FFF2-40B4-BE49-F238E27FC236}">
                <a16:creationId xmlns:a16="http://schemas.microsoft.com/office/drawing/2014/main" id="{1AFD5B97-9F00-968E-85B7-95F6C2E10A4D}"/>
              </a:ext>
            </a:extLst>
          </p:cNvPr>
          <p:cNvSpPr txBox="1"/>
          <p:nvPr/>
        </p:nvSpPr>
        <p:spPr>
          <a:xfrm>
            <a:off x="3646611" y="6194611"/>
            <a:ext cx="3367143" cy="276999"/>
          </a:xfrm>
          <a:prstGeom prst="rect">
            <a:avLst/>
          </a:prstGeom>
          <a:noFill/>
        </p:spPr>
        <p:txBody>
          <a:bodyPr wrap="square" rtlCol="0">
            <a:spAutoFit/>
          </a:bodyPr>
          <a:lstStyle/>
          <a:p>
            <a:pPr algn="r"/>
            <a:r>
              <a:rPr lang="en-US" sz="1200"/>
              <a:t>C3 Fall 2023 Survey Data as of  1/1/24.</a:t>
            </a:r>
          </a:p>
        </p:txBody>
      </p:sp>
      <p:cxnSp>
        <p:nvCxnSpPr>
          <p:cNvPr id="8" name="Straight Connector 7">
            <a:extLst>
              <a:ext uri="{FF2B5EF4-FFF2-40B4-BE49-F238E27FC236}">
                <a16:creationId xmlns:a16="http://schemas.microsoft.com/office/drawing/2014/main" id="{8EC4FF98-4FD0-DC01-5E0D-A2AEEC160371}"/>
              </a:ext>
            </a:extLst>
          </p:cNvPr>
          <p:cNvCxnSpPr>
            <a:cxnSpLocks/>
          </p:cNvCxnSpPr>
          <p:nvPr/>
        </p:nvCxnSpPr>
        <p:spPr>
          <a:xfrm>
            <a:off x="8198169" y="1537252"/>
            <a:ext cx="0" cy="20275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C767B3-510A-7350-B453-D7E9631D6495}"/>
              </a:ext>
            </a:extLst>
          </p:cNvPr>
          <p:cNvCxnSpPr>
            <a:cxnSpLocks/>
          </p:cNvCxnSpPr>
          <p:nvPr/>
        </p:nvCxnSpPr>
        <p:spPr>
          <a:xfrm>
            <a:off x="8198169" y="4192287"/>
            <a:ext cx="0" cy="17658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908005-18DB-2A04-20F7-7BA01E59486D}"/>
              </a:ext>
            </a:extLst>
          </p:cNvPr>
          <p:cNvCxnSpPr>
            <a:cxnSpLocks/>
          </p:cNvCxnSpPr>
          <p:nvPr/>
        </p:nvCxnSpPr>
        <p:spPr>
          <a:xfrm>
            <a:off x="2281073" y="4192287"/>
            <a:ext cx="0" cy="17658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AD5FD2-FED7-A90F-E6D2-CD69047ECF9F}"/>
              </a:ext>
            </a:extLst>
          </p:cNvPr>
          <p:cNvCxnSpPr>
            <a:cxnSpLocks/>
          </p:cNvCxnSpPr>
          <p:nvPr/>
        </p:nvCxnSpPr>
        <p:spPr>
          <a:xfrm>
            <a:off x="2281073" y="1636643"/>
            <a:ext cx="0" cy="2027583"/>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356C40B4-1BEE-47A8-A606-7C5A1D3C8400}"/>
              </a:ext>
            </a:extLst>
          </p:cNvPr>
          <p:cNvGraphicFramePr>
            <a:graphicFrameLocks/>
          </p:cNvGraphicFramePr>
          <p:nvPr>
            <p:extLst>
              <p:ext uri="{D42A27DB-BD31-4B8C-83A1-F6EECF244321}">
                <p14:modId xmlns:p14="http://schemas.microsoft.com/office/powerpoint/2010/main" val="1312818284"/>
              </p:ext>
            </p:extLst>
          </p:nvPr>
        </p:nvGraphicFramePr>
        <p:xfrm>
          <a:off x="319454" y="1263355"/>
          <a:ext cx="10936224"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5EA2204-D763-DFC3-F590-B45CA5A33F4B}"/>
              </a:ext>
            </a:extLst>
          </p:cNvPr>
          <p:cNvGraphicFramePr>
            <a:graphicFrameLocks/>
          </p:cNvGraphicFramePr>
          <p:nvPr>
            <p:extLst>
              <p:ext uri="{D42A27DB-BD31-4B8C-83A1-F6EECF244321}">
                <p14:modId xmlns:p14="http://schemas.microsoft.com/office/powerpoint/2010/main" val="134722093"/>
              </p:ext>
            </p:extLst>
          </p:nvPr>
        </p:nvGraphicFramePr>
        <p:xfrm>
          <a:off x="319454" y="3622423"/>
          <a:ext cx="10938564" cy="251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255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8C42C-F3D3-1842-6E5C-482F4A196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C43D6-B1D8-F014-343D-59E9D49F392A}"/>
              </a:ext>
            </a:extLst>
          </p:cNvPr>
          <p:cNvSpPr>
            <a:spLocks noGrp="1"/>
          </p:cNvSpPr>
          <p:nvPr>
            <p:ph type="title"/>
          </p:nvPr>
        </p:nvSpPr>
        <p:spPr>
          <a:xfrm>
            <a:off x="510047" y="171592"/>
            <a:ext cx="10515600" cy="977825"/>
          </a:xfrm>
        </p:spPr>
        <p:txBody>
          <a:bodyPr>
            <a:noAutofit/>
          </a:bodyPr>
          <a:lstStyle/>
          <a:p>
            <a:r>
              <a:rPr lang="en-US" sz="2400"/>
              <a:t>Programs </a:t>
            </a:r>
            <a:r>
              <a:rPr lang="en-US" sz="2400">
                <a:ea typeface="+mj-lt"/>
                <a:cs typeface="+mj-lt"/>
              </a:rPr>
              <a:t>that serve children with CCFA and/or in</a:t>
            </a:r>
            <a:r>
              <a:rPr lang="en-US" sz="2400"/>
              <a:t> highest SVI areas report lower enrollment rates, a potential indicator of financial instability.</a:t>
            </a:r>
          </a:p>
        </p:txBody>
      </p:sp>
      <p:sp>
        <p:nvSpPr>
          <p:cNvPr id="4" name="Date Placeholder 3">
            <a:extLst>
              <a:ext uri="{FF2B5EF4-FFF2-40B4-BE49-F238E27FC236}">
                <a16:creationId xmlns:a16="http://schemas.microsoft.com/office/drawing/2014/main" id="{52D770B5-475C-DE69-55DF-F19C120ED18B}"/>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79A9BECB-8C97-09E9-0517-3915154F8154}"/>
              </a:ext>
            </a:extLst>
          </p:cNvPr>
          <p:cNvSpPr>
            <a:spLocks noGrp="1"/>
          </p:cNvSpPr>
          <p:nvPr>
            <p:ph type="sldNum" sz="quarter" idx="12"/>
          </p:nvPr>
        </p:nvSpPr>
        <p:spPr/>
        <p:txBody>
          <a:bodyPr/>
          <a:lstStyle/>
          <a:p>
            <a:fld id="{A22C682C-E9DB-4137-9A63-78D4A5F3749E}" type="slidenum">
              <a:rPr lang="en-US" smtClean="0"/>
              <a:t>14</a:t>
            </a:fld>
            <a:endParaRPr lang="en-US"/>
          </a:p>
        </p:txBody>
      </p:sp>
      <p:graphicFrame>
        <p:nvGraphicFramePr>
          <p:cNvPr id="6" name="Chart 5">
            <a:extLst>
              <a:ext uri="{FF2B5EF4-FFF2-40B4-BE49-F238E27FC236}">
                <a16:creationId xmlns:a16="http://schemas.microsoft.com/office/drawing/2014/main" id="{B5683F21-04A8-7827-5777-63E16B420EFF}"/>
              </a:ext>
            </a:extLst>
          </p:cNvPr>
          <p:cNvGraphicFramePr>
            <a:graphicFrameLocks/>
          </p:cNvGraphicFramePr>
          <p:nvPr>
            <p:extLst>
              <p:ext uri="{D42A27DB-BD31-4B8C-83A1-F6EECF244321}">
                <p14:modId xmlns:p14="http://schemas.microsoft.com/office/powerpoint/2010/main" val="3796805922"/>
              </p:ext>
            </p:extLst>
          </p:nvPr>
        </p:nvGraphicFramePr>
        <p:xfrm>
          <a:off x="5767847" y="1110947"/>
          <a:ext cx="5585951" cy="5245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B7B0D4F-A65B-40AF-B7DC-C213DDB690EB}"/>
              </a:ext>
            </a:extLst>
          </p:cNvPr>
          <p:cNvGraphicFramePr>
            <a:graphicFrameLocks/>
          </p:cNvGraphicFramePr>
          <p:nvPr>
            <p:extLst>
              <p:ext uri="{D42A27DB-BD31-4B8C-83A1-F6EECF244321}">
                <p14:modId xmlns:p14="http://schemas.microsoft.com/office/powerpoint/2010/main" val="3592067078"/>
              </p:ext>
            </p:extLst>
          </p:nvPr>
        </p:nvGraphicFramePr>
        <p:xfrm>
          <a:off x="324697" y="1110946"/>
          <a:ext cx="5443150" cy="524540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CD1351E-6ED0-44B9-B016-1992FBB0DDBF}"/>
              </a:ext>
            </a:extLst>
          </p:cNvPr>
          <p:cNvSpPr txBox="1"/>
          <p:nvPr/>
        </p:nvSpPr>
        <p:spPr>
          <a:xfrm>
            <a:off x="4105168" y="6217851"/>
            <a:ext cx="3367143" cy="276999"/>
          </a:xfrm>
          <a:prstGeom prst="rect">
            <a:avLst/>
          </a:prstGeom>
          <a:noFill/>
        </p:spPr>
        <p:txBody>
          <a:bodyPr wrap="square" rtlCol="0">
            <a:spAutoFit/>
          </a:bodyPr>
          <a:lstStyle/>
          <a:p>
            <a:pPr algn="r"/>
            <a:r>
              <a:rPr lang="en-US" sz="1200"/>
              <a:t>C3 Application data as of January 25, 2024. </a:t>
            </a:r>
          </a:p>
        </p:txBody>
      </p:sp>
    </p:spTree>
    <p:extLst>
      <p:ext uri="{BB962C8B-B14F-4D97-AF65-F5344CB8AC3E}">
        <p14:creationId xmlns:p14="http://schemas.microsoft.com/office/powerpoint/2010/main" val="187125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4E36-F1A0-AEB8-56A6-72A6F1CA101C}"/>
              </a:ext>
            </a:extLst>
          </p:cNvPr>
          <p:cNvSpPr>
            <a:spLocks noGrp="1"/>
          </p:cNvSpPr>
          <p:nvPr>
            <p:ph type="title"/>
          </p:nvPr>
        </p:nvSpPr>
        <p:spPr/>
        <p:txBody>
          <a:bodyPr/>
          <a:lstStyle/>
          <a:p>
            <a:r>
              <a:rPr lang="en-US"/>
              <a:t>Workforce Supports</a:t>
            </a:r>
          </a:p>
        </p:txBody>
      </p:sp>
      <p:sp>
        <p:nvSpPr>
          <p:cNvPr id="4" name="Date Placeholder 3">
            <a:extLst>
              <a:ext uri="{FF2B5EF4-FFF2-40B4-BE49-F238E27FC236}">
                <a16:creationId xmlns:a16="http://schemas.microsoft.com/office/drawing/2014/main" id="{563F4A08-B142-0602-9637-08B5D93B9554}"/>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49539521-5C97-DE5F-077E-D776EDB37CE1}"/>
              </a:ext>
            </a:extLst>
          </p:cNvPr>
          <p:cNvSpPr>
            <a:spLocks noGrp="1"/>
          </p:cNvSpPr>
          <p:nvPr>
            <p:ph type="sldNum" sz="quarter" idx="12"/>
          </p:nvPr>
        </p:nvSpPr>
        <p:spPr/>
        <p:txBody>
          <a:bodyPr/>
          <a:lstStyle/>
          <a:p>
            <a:fld id="{A22C682C-E9DB-4137-9A63-78D4A5F3749E}" type="slidenum">
              <a:rPr lang="en-US" smtClean="0"/>
              <a:t>15</a:t>
            </a:fld>
            <a:endParaRPr lang="en-US"/>
          </a:p>
        </p:txBody>
      </p:sp>
      <p:sp>
        <p:nvSpPr>
          <p:cNvPr id="8" name="Freeform 28">
            <a:extLst>
              <a:ext uri="{FF2B5EF4-FFF2-40B4-BE49-F238E27FC236}">
                <a16:creationId xmlns:a16="http://schemas.microsoft.com/office/drawing/2014/main" id="{68C0D173-9EFF-734D-DDAC-88B557C7CECB}"/>
              </a:ext>
            </a:extLst>
          </p:cNvPr>
          <p:cNvSpPr/>
          <p:nvPr/>
        </p:nvSpPr>
        <p:spPr>
          <a:xfrm>
            <a:off x="8503201" y="676467"/>
            <a:ext cx="2138877" cy="2066541"/>
          </a:xfrm>
          <a:custGeom>
            <a:avLst/>
            <a:gdLst/>
            <a:ahLst/>
            <a:cxnLst/>
            <a:rect l="l" t="t" r="r" b="b"/>
            <a:pathLst>
              <a:path w="817596" h="831198">
                <a:moveTo>
                  <a:pt x="0" y="0"/>
                </a:moveTo>
                <a:lnTo>
                  <a:pt x="817596" y="0"/>
                </a:lnTo>
                <a:lnTo>
                  <a:pt x="817596" y="831198"/>
                </a:lnTo>
                <a:lnTo>
                  <a:pt x="0" y="831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84115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EABA-2F4A-C9B8-6F6C-688F0F1714FA}"/>
              </a:ext>
            </a:extLst>
          </p:cNvPr>
          <p:cNvSpPr>
            <a:spLocks noGrp="1"/>
          </p:cNvSpPr>
          <p:nvPr>
            <p:ph type="title"/>
          </p:nvPr>
        </p:nvSpPr>
        <p:spPr>
          <a:xfrm>
            <a:off x="303370" y="179441"/>
            <a:ext cx="10724535" cy="1189793"/>
          </a:xfrm>
        </p:spPr>
        <p:txBody>
          <a:bodyPr>
            <a:noAutofit/>
          </a:bodyPr>
          <a:lstStyle/>
          <a:p>
            <a:r>
              <a:rPr lang="en-US" sz="2200"/>
              <a:t>Average hourly wages have risen for educators since the inception of C3, although educators working in programs that serve children receiving CCFA and in programs in high SVI communities have experienced smaller increases.</a:t>
            </a:r>
          </a:p>
        </p:txBody>
      </p:sp>
      <p:sp>
        <p:nvSpPr>
          <p:cNvPr id="4" name="Date Placeholder 3">
            <a:extLst>
              <a:ext uri="{FF2B5EF4-FFF2-40B4-BE49-F238E27FC236}">
                <a16:creationId xmlns:a16="http://schemas.microsoft.com/office/drawing/2014/main" id="{CF877C81-AA43-40A9-D28B-0C8701A4280F}"/>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BB3E08FF-1828-8313-0F77-8CDBAFC5EA83}"/>
              </a:ext>
            </a:extLst>
          </p:cNvPr>
          <p:cNvSpPr>
            <a:spLocks noGrp="1"/>
          </p:cNvSpPr>
          <p:nvPr>
            <p:ph type="sldNum" sz="quarter" idx="12"/>
          </p:nvPr>
        </p:nvSpPr>
        <p:spPr/>
        <p:txBody>
          <a:bodyPr/>
          <a:lstStyle/>
          <a:p>
            <a:fld id="{A22C682C-E9DB-4137-9A63-78D4A5F3749E}" type="slidenum">
              <a:rPr lang="en-US" smtClean="0"/>
              <a:t>16</a:t>
            </a:fld>
            <a:endParaRPr lang="en-US"/>
          </a:p>
        </p:txBody>
      </p:sp>
      <p:sp>
        <p:nvSpPr>
          <p:cNvPr id="7" name="TextBox 6">
            <a:extLst>
              <a:ext uri="{FF2B5EF4-FFF2-40B4-BE49-F238E27FC236}">
                <a16:creationId xmlns:a16="http://schemas.microsoft.com/office/drawing/2014/main" id="{0E1D0E14-18BE-DD5A-1B9E-4CCBD3DCFE15}"/>
              </a:ext>
            </a:extLst>
          </p:cNvPr>
          <p:cNvSpPr txBox="1"/>
          <p:nvPr/>
        </p:nvSpPr>
        <p:spPr>
          <a:xfrm>
            <a:off x="3824130" y="6333443"/>
            <a:ext cx="3367143" cy="276999"/>
          </a:xfrm>
          <a:prstGeom prst="rect">
            <a:avLst/>
          </a:prstGeom>
          <a:noFill/>
        </p:spPr>
        <p:txBody>
          <a:bodyPr wrap="square" rtlCol="0">
            <a:spAutoFit/>
          </a:bodyPr>
          <a:lstStyle/>
          <a:p>
            <a:pPr algn="r"/>
            <a:r>
              <a:rPr lang="en-US" sz="1200"/>
              <a:t>C3 Application data as of January 25, 2024. </a:t>
            </a:r>
          </a:p>
        </p:txBody>
      </p:sp>
      <p:graphicFrame>
        <p:nvGraphicFramePr>
          <p:cNvPr id="3" name="Chart 2">
            <a:extLst>
              <a:ext uri="{FF2B5EF4-FFF2-40B4-BE49-F238E27FC236}">
                <a16:creationId xmlns:a16="http://schemas.microsoft.com/office/drawing/2014/main" id="{E5D1F243-9D51-4F28-9A5D-C13E4ED9C523}"/>
              </a:ext>
            </a:extLst>
          </p:cNvPr>
          <p:cNvGraphicFramePr>
            <a:graphicFrameLocks/>
          </p:cNvGraphicFramePr>
          <p:nvPr>
            <p:extLst>
              <p:ext uri="{D42A27DB-BD31-4B8C-83A1-F6EECF244321}">
                <p14:modId xmlns:p14="http://schemas.microsoft.com/office/powerpoint/2010/main" val="3113311437"/>
              </p:ext>
            </p:extLst>
          </p:nvPr>
        </p:nvGraphicFramePr>
        <p:xfrm>
          <a:off x="303370" y="1310180"/>
          <a:ext cx="11037787" cy="4796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489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7DF9-2D48-DA14-AB38-CF184A1A41E4}"/>
              </a:ext>
            </a:extLst>
          </p:cNvPr>
          <p:cNvSpPr>
            <a:spLocks noGrp="1"/>
          </p:cNvSpPr>
          <p:nvPr>
            <p:ph type="title"/>
          </p:nvPr>
        </p:nvSpPr>
        <p:spPr/>
        <p:txBody>
          <a:bodyPr vert="horz" lIns="91440" tIns="45720" rIns="91440" bIns="45720" rtlCol="0" anchor="b">
            <a:noAutofit/>
          </a:bodyPr>
          <a:lstStyle/>
          <a:p>
            <a:r>
              <a:rPr lang="en-US" sz="2000"/>
              <a:t>In Massachusetts and some other states, child care employment has reached and surpassed pre-pandemic numbers, although the sector already faced shortages prior to 2020.</a:t>
            </a:r>
          </a:p>
        </p:txBody>
      </p:sp>
      <p:pic>
        <p:nvPicPr>
          <p:cNvPr id="6" name="Content Placeholder 5">
            <a:extLst>
              <a:ext uri="{FF2B5EF4-FFF2-40B4-BE49-F238E27FC236}">
                <a16:creationId xmlns:a16="http://schemas.microsoft.com/office/drawing/2014/main" id="{EEF68B91-C327-6EC2-6861-C0425A4C4F3B}"/>
              </a:ext>
            </a:extLst>
          </p:cNvPr>
          <p:cNvPicPr>
            <a:picLocks noGrp="1" noChangeAspect="1"/>
          </p:cNvPicPr>
          <p:nvPr>
            <p:ph idx="1"/>
          </p:nvPr>
        </p:nvPicPr>
        <p:blipFill>
          <a:blip r:embed="rId3"/>
          <a:stretch>
            <a:fillRect/>
          </a:stretch>
        </p:blipFill>
        <p:spPr>
          <a:xfrm>
            <a:off x="573527" y="881087"/>
            <a:ext cx="10285148" cy="5213149"/>
          </a:xfrm>
        </p:spPr>
      </p:pic>
      <p:sp>
        <p:nvSpPr>
          <p:cNvPr id="4" name="Date Placeholder 3">
            <a:extLst>
              <a:ext uri="{FF2B5EF4-FFF2-40B4-BE49-F238E27FC236}">
                <a16:creationId xmlns:a16="http://schemas.microsoft.com/office/drawing/2014/main" id="{4155B40A-0A6B-5579-2620-B379D4CC362D}"/>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D949124C-A1AA-4AB6-0788-F608536B5D8C}"/>
              </a:ext>
            </a:extLst>
          </p:cNvPr>
          <p:cNvSpPr>
            <a:spLocks noGrp="1"/>
          </p:cNvSpPr>
          <p:nvPr>
            <p:ph type="sldNum" sz="quarter" idx="12"/>
          </p:nvPr>
        </p:nvSpPr>
        <p:spPr/>
        <p:txBody>
          <a:bodyPr/>
          <a:lstStyle/>
          <a:p>
            <a:fld id="{A22C682C-E9DB-4137-9A63-78D4A5F3749E}" type="slidenum">
              <a:rPr lang="en-US" smtClean="0"/>
              <a:t>17</a:t>
            </a:fld>
            <a:endParaRPr lang="en-US"/>
          </a:p>
        </p:txBody>
      </p:sp>
      <p:cxnSp>
        <p:nvCxnSpPr>
          <p:cNvPr id="9" name="Straight Arrow Connector 8">
            <a:extLst>
              <a:ext uri="{FF2B5EF4-FFF2-40B4-BE49-F238E27FC236}">
                <a16:creationId xmlns:a16="http://schemas.microsoft.com/office/drawing/2014/main" id="{2AE37E9E-49D8-599E-18D8-44A6925ECD8A}"/>
              </a:ext>
            </a:extLst>
          </p:cNvPr>
          <p:cNvCxnSpPr/>
          <p:nvPr/>
        </p:nvCxnSpPr>
        <p:spPr>
          <a:xfrm flipH="1" flipV="1">
            <a:off x="10191750" y="2876550"/>
            <a:ext cx="463962" cy="336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CF178-439D-C5A0-B57A-536EAF149404}"/>
              </a:ext>
            </a:extLst>
          </p:cNvPr>
          <p:cNvSpPr txBox="1"/>
          <p:nvPr/>
        </p:nvSpPr>
        <p:spPr>
          <a:xfrm>
            <a:off x="10288718" y="3210639"/>
            <a:ext cx="913735" cy="200055"/>
          </a:xfrm>
          <a:prstGeom prst="rect">
            <a:avLst/>
          </a:prstGeom>
          <a:noFill/>
        </p:spPr>
        <p:txBody>
          <a:bodyPr wrap="square" rtlCol="0">
            <a:spAutoFit/>
          </a:bodyPr>
          <a:lstStyle/>
          <a:p>
            <a:r>
              <a:rPr lang="en-US" sz="700" b="1">
                <a:solidFill>
                  <a:schemeClr val="accent1"/>
                </a:solidFill>
                <a:latin typeface="+mj-lt"/>
              </a:rPr>
              <a:t>Massachusetts </a:t>
            </a:r>
          </a:p>
        </p:txBody>
      </p:sp>
    </p:spTree>
    <p:extLst>
      <p:ext uri="{BB962C8B-B14F-4D97-AF65-F5344CB8AC3E}">
        <p14:creationId xmlns:p14="http://schemas.microsoft.com/office/powerpoint/2010/main" val="305376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EABA-2F4A-C9B8-6F6C-688F0F1714FA}"/>
              </a:ext>
            </a:extLst>
          </p:cNvPr>
          <p:cNvSpPr>
            <a:spLocks noGrp="1"/>
          </p:cNvSpPr>
          <p:nvPr>
            <p:ph type="title"/>
          </p:nvPr>
        </p:nvSpPr>
        <p:spPr>
          <a:xfrm>
            <a:off x="140112" y="250890"/>
            <a:ext cx="10515600" cy="633413"/>
          </a:xfrm>
        </p:spPr>
        <p:txBody>
          <a:bodyPr>
            <a:noAutofit/>
          </a:bodyPr>
          <a:lstStyle/>
          <a:p>
            <a:r>
              <a:rPr lang="en-US" sz="2000"/>
              <a:t>About one-fifth of centers report that unfilled staff openings prevent them from serving their full capacity. </a:t>
            </a:r>
          </a:p>
        </p:txBody>
      </p:sp>
      <p:sp>
        <p:nvSpPr>
          <p:cNvPr id="4" name="Date Placeholder 3">
            <a:extLst>
              <a:ext uri="{FF2B5EF4-FFF2-40B4-BE49-F238E27FC236}">
                <a16:creationId xmlns:a16="http://schemas.microsoft.com/office/drawing/2014/main" id="{CF877C81-AA43-40A9-D28B-0C8701A4280F}"/>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BB3E08FF-1828-8313-0F77-8CDBAFC5EA83}"/>
              </a:ext>
            </a:extLst>
          </p:cNvPr>
          <p:cNvSpPr>
            <a:spLocks noGrp="1"/>
          </p:cNvSpPr>
          <p:nvPr>
            <p:ph type="sldNum" sz="quarter" idx="12"/>
          </p:nvPr>
        </p:nvSpPr>
        <p:spPr/>
        <p:txBody>
          <a:bodyPr/>
          <a:lstStyle/>
          <a:p>
            <a:fld id="{A22C682C-E9DB-4137-9A63-78D4A5F3749E}" type="slidenum">
              <a:rPr lang="en-US" smtClean="0"/>
              <a:t>18</a:t>
            </a:fld>
            <a:endParaRPr lang="en-US"/>
          </a:p>
        </p:txBody>
      </p:sp>
      <p:graphicFrame>
        <p:nvGraphicFramePr>
          <p:cNvPr id="7" name="Chart 6">
            <a:extLst>
              <a:ext uri="{FF2B5EF4-FFF2-40B4-BE49-F238E27FC236}">
                <a16:creationId xmlns:a16="http://schemas.microsoft.com/office/drawing/2014/main" id="{D0E03254-706B-5DE1-0078-E986501BD6C7}"/>
              </a:ext>
            </a:extLst>
          </p:cNvPr>
          <p:cNvGraphicFramePr>
            <a:graphicFrameLocks/>
          </p:cNvGraphicFramePr>
          <p:nvPr>
            <p:extLst>
              <p:ext uri="{D42A27DB-BD31-4B8C-83A1-F6EECF244321}">
                <p14:modId xmlns:p14="http://schemas.microsoft.com/office/powerpoint/2010/main" val="2277829757"/>
              </p:ext>
            </p:extLst>
          </p:nvPr>
        </p:nvGraphicFramePr>
        <p:xfrm>
          <a:off x="576311" y="1436515"/>
          <a:ext cx="10274687" cy="41517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D468D4B-C5F8-6BAA-5358-17380D455504}"/>
              </a:ext>
            </a:extLst>
          </p:cNvPr>
          <p:cNvSpPr txBox="1"/>
          <p:nvPr/>
        </p:nvSpPr>
        <p:spPr>
          <a:xfrm>
            <a:off x="1560563" y="3648377"/>
            <a:ext cx="441062" cy="400110"/>
          </a:xfrm>
          <a:prstGeom prst="rect">
            <a:avLst/>
          </a:prstGeom>
          <a:noFill/>
        </p:spPr>
        <p:txBody>
          <a:bodyPr wrap="square" rtlCol="0">
            <a:spAutoFit/>
          </a:bodyPr>
          <a:lstStyle/>
          <a:p>
            <a:pPr algn="ctr"/>
            <a:r>
              <a:rPr lang="en-US" sz="1000">
                <a:solidFill>
                  <a:schemeClr val="accent6">
                    <a:lumMod val="50000"/>
                  </a:schemeClr>
                </a:solidFill>
              </a:rPr>
              <a:t>523 </a:t>
            </a:r>
            <a:br>
              <a:rPr lang="en-US" sz="1000">
                <a:solidFill>
                  <a:schemeClr val="accent6">
                    <a:lumMod val="50000"/>
                  </a:schemeClr>
                </a:solidFill>
              </a:rPr>
            </a:br>
            <a:r>
              <a:rPr lang="en-US" sz="1000">
                <a:solidFill>
                  <a:schemeClr val="accent6">
                    <a:lumMod val="50000"/>
                  </a:schemeClr>
                </a:solidFill>
              </a:rPr>
              <a:t>CBCs</a:t>
            </a:r>
          </a:p>
        </p:txBody>
      </p:sp>
      <p:sp>
        <p:nvSpPr>
          <p:cNvPr id="3" name="TextBox 2">
            <a:extLst>
              <a:ext uri="{FF2B5EF4-FFF2-40B4-BE49-F238E27FC236}">
                <a16:creationId xmlns:a16="http://schemas.microsoft.com/office/drawing/2014/main" id="{4F349B87-674E-4FC3-046E-3329C0B0AD89}"/>
              </a:ext>
            </a:extLst>
          </p:cNvPr>
          <p:cNvSpPr txBox="1"/>
          <p:nvPr/>
        </p:nvSpPr>
        <p:spPr>
          <a:xfrm>
            <a:off x="8014095" y="5813003"/>
            <a:ext cx="3367143" cy="276999"/>
          </a:xfrm>
          <a:prstGeom prst="rect">
            <a:avLst/>
          </a:prstGeom>
          <a:noFill/>
        </p:spPr>
        <p:txBody>
          <a:bodyPr wrap="square" rtlCol="0">
            <a:spAutoFit/>
          </a:bodyPr>
          <a:lstStyle/>
          <a:p>
            <a:pPr algn="r"/>
            <a:r>
              <a:rPr lang="en-US" sz="1200"/>
              <a:t>C3 Fall 2023 Survey Data as of  1/1/24.</a:t>
            </a:r>
          </a:p>
        </p:txBody>
      </p:sp>
      <p:cxnSp>
        <p:nvCxnSpPr>
          <p:cNvPr id="9" name="Straight Connector 8">
            <a:extLst>
              <a:ext uri="{FF2B5EF4-FFF2-40B4-BE49-F238E27FC236}">
                <a16:creationId xmlns:a16="http://schemas.microsoft.com/office/drawing/2014/main" id="{A3B709F6-C368-7A77-3F18-3504B57B598B}"/>
              </a:ext>
            </a:extLst>
          </p:cNvPr>
          <p:cNvCxnSpPr/>
          <p:nvPr/>
        </p:nvCxnSpPr>
        <p:spPr>
          <a:xfrm>
            <a:off x="8014095" y="2216727"/>
            <a:ext cx="0" cy="27293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8ECA79-805D-86BC-893B-2121AE6537AE}"/>
              </a:ext>
            </a:extLst>
          </p:cNvPr>
          <p:cNvCxnSpPr/>
          <p:nvPr/>
        </p:nvCxnSpPr>
        <p:spPr>
          <a:xfrm>
            <a:off x="2472277" y="2216727"/>
            <a:ext cx="0" cy="272934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17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4E36-F1A0-AEB8-56A6-72A6F1CA101C}"/>
              </a:ext>
            </a:extLst>
          </p:cNvPr>
          <p:cNvSpPr>
            <a:spLocks noGrp="1"/>
          </p:cNvSpPr>
          <p:nvPr>
            <p:ph type="title"/>
          </p:nvPr>
        </p:nvSpPr>
        <p:spPr/>
        <p:txBody>
          <a:bodyPr/>
          <a:lstStyle/>
          <a:p>
            <a:r>
              <a:rPr lang="en-US"/>
              <a:t>Family Access</a:t>
            </a:r>
          </a:p>
        </p:txBody>
      </p:sp>
      <p:sp>
        <p:nvSpPr>
          <p:cNvPr id="4" name="Date Placeholder 3">
            <a:extLst>
              <a:ext uri="{FF2B5EF4-FFF2-40B4-BE49-F238E27FC236}">
                <a16:creationId xmlns:a16="http://schemas.microsoft.com/office/drawing/2014/main" id="{563F4A08-B142-0602-9637-08B5D93B9554}"/>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49539521-5C97-DE5F-077E-D776EDB37CE1}"/>
              </a:ext>
            </a:extLst>
          </p:cNvPr>
          <p:cNvSpPr>
            <a:spLocks noGrp="1"/>
          </p:cNvSpPr>
          <p:nvPr>
            <p:ph type="sldNum" sz="quarter" idx="12"/>
          </p:nvPr>
        </p:nvSpPr>
        <p:spPr/>
        <p:txBody>
          <a:bodyPr/>
          <a:lstStyle/>
          <a:p>
            <a:fld id="{A22C682C-E9DB-4137-9A63-78D4A5F3749E}" type="slidenum">
              <a:rPr lang="en-US" smtClean="0"/>
              <a:t>19</a:t>
            </a:fld>
            <a:endParaRPr lang="en-US"/>
          </a:p>
        </p:txBody>
      </p:sp>
      <p:sp>
        <p:nvSpPr>
          <p:cNvPr id="8" name="Freeform 20">
            <a:extLst>
              <a:ext uri="{FF2B5EF4-FFF2-40B4-BE49-F238E27FC236}">
                <a16:creationId xmlns:a16="http://schemas.microsoft.com/office/drawing/2014/main" id="{CCEC960A-5D5B-75EC-4000-3D175FBBD79C}"/>
              </a:ext>
            </a:extLst>
          </p:cNvPr>
          <p:cNvSpPr/>
          <p:nvPr/>
        </p:nvSpPr>
        <p:spPr>
          <a:xfrm>
            <a:off x="7573820" y="469454"/>
            <a:ext cx="2927926" cy="2852737"/>
          </a:xfrm>
          <a:custGeom>
            <a:avLst/>
            <a:gdLst/>
            <a:ahLst/>
            <a:cxnLst/>
            <a:rect l="l" t="t" r="r" b="b"/>
            <a:pathLst>
              <a:path w="700839" h="677902">
                <a:moveTo>
                  <a:pt x="0" y="0"/>
                </a:moveTo>
                <a:lnTo>
                  <a:pt x="700839" y="0"/>
                </a:lnTo>
                <a:lnTo>
                  <a:pt x="700839" y="677902"/>
                </a:lnTo>
                <a:lnTo>
                  <a:pt x="0" y="677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55434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616B-EA7F-BF8C-94D8-E94E333EDF5A}"/>
              </a:ext>
            </a:extLst>
          </p:cNvPr>
          <p:cNvSpPr>
            <a:spLocks noGrp="1"/>
          </p:cNvSpPr>
          <p:nvPr>
            <p:ph type="title"/>
          </p:nvPr>
        </p:nvSpPr>
        <p:spPr/>
        <p:txBody>
          <a:bodyPr>
            <a:normAutofit fontScale="90000"/>
          </a:bodyPr>
          <a:lstStyle/>
          <a:p>
            <a:r>
              <a:rPr lang="en-US"/>
              <a:t>Agenda</a:t>
            </a:r>
          </a:p>
        </p:txBody>
      </p:sp>
      <p:sp>
        <p:nvSpPr>
          <p:cNvPr id="3" name="Content Placeholder 2">
            <a:extLst>
              <a:ext uri="{FF2B5EF4-FFF2-40B4-BE49-F238E27FC236}">
                <a16:creationId xmlns:a16="http://schemas.microsoft.com/office/drawing/2014/main" id="{F9C2C179-509A-55A9-133D-5956A3794C26}"/>
              </a:ext>
            </a:extLst>
          </p:cNvPr>
          <p:cNvSpPr>
            <a:spLocks noGrp="1"/>
          </p:cNvSpPr>
          <p:nvPr>
            <p:ph idx="1"/>
          </p:nvPr>
        </p:nvSpPr>
        <p:spPr>
          <a:xfrm>
            <a:off x="510047" y="1098801"/>
            <a:ext cx="10371313" cy="4660398"/>
          </a:xfrm>
          <a:solidFill>
            <a:schemeClr val="accent3">
              <a:lumMod val="20000"/>
              <a:lumOff val="80000"/>
            </a:schemeClr>
          </a:solidFill>
        </p:spPr>
        <p:txBody>
          <a:bodyPr vert="horz" lIns="91440" tIns="45720" rIns="91440" bIns="45720" rtlCol="0" anchor="t">
            <a:normAutofit/>
          </a:bodyPr>
          <a:lstStyle/>
          <a:p>
            <a:pPr marL="0" indent="0">
              <a:buNone/>
            </a:pPr>
            <a:r>
              <a:rPr lang="en-US" sz="3200" b="1"/>
              <a:t>Routine Business</a:t>
            </a:r>
          </a:p>
          <a:p>
            <a:pPr lvl="1"/>
            <a:r>
              <a:rPr lang="en-US" sz="2800"/>
              <a:t>Approval of Minutes from February 14, 2024 Meeting – VOTE</a:t>
            </a:r>
            <a:endParaRPr lang="en-US" sz="2800">
              <a:cs typeface="Calibri"/>
            </a:endParaRPr>
          </a:p>
          <a:p>
            <a:pPr marL="457200" lvl="1" indent="0">
              <a:buNone/>
            </a:pPr>
            <a:endParaRPr lang="en-US" sz="2800">
              <a:cs typeface="Calibri"/>
            </a:endParaRPr>
          </a:p>
          <a:p>
            <a:pPr marL="0" indent="0">
              <a:buNone/>
            </a:pPr>
            <a:r>
              <a:rPr lang="en-US" sz="3200" b="1"/>
              <a:t>Items for Discussion and Action</a:t>
            </a:r>
            <a:endParaRPr lang="en-US" sz="3200" b="1">
              <a:cs typeface="Calibri"/>
            </a:endParaRPr>
          </a:p>
          <a:p>
            <a:pPr lvl="1"/>
            <a:r>
              <a:rPr lang="en-US" sz="2800">
                <a:solidFill>
                  <a:srgbClr val="000000"/>
                </a:solidFill>
                <a:latin typeface="Calibri"/>
                <a:cs typeface="Calibri"/>
              </a:rPr>
              <a:t>Commonwealth Cares for Children (C3) Program</a:t>
            </a:r>
          </a:p>
          <a:p>
            <a:pPr lvl="1"/>
            <a:r>
              <a:rPr lang="en-US" sz="2800">
                <a:solidFill>
                  <a:srgbClr val="000000"/>
                </a:solidFill>
                <a:latin typeface="Calibri"/>
                <a:cs typeface="Calibri"/>
              </a:rPr>
              <a:t>Child Care Financial Assistance Program</a:t>
            </a:r>
          </a:p>
          <a:p>
            <a:pPr lvl="2"/>
            <a:r>
              <a:rPr lang="en-US" sz="2400">
                <a:solidFill>
                  <a:srgbClr val="000000"/>
                </a:solidFill>
                <a:latin typeface="Calibri"/>
                <a:cs typeface="Calibri"/>
              </a:rPr>
              <a:t>Current Caseloads and Trends</a:t>
            </a:r>
          </a:p>
          <a:p>
            <a:pPr lvl="2"/>
            <a:r>
              <a:rPr lang="en-US" sz="2400">
                <a:solidFill>
                  <a:srgbClr val="000000"/>
                </a:solidFill>
                <a:latin typeface="Calibri"/>
                <a:cs typeface="Calibri"/>
              </a:rPr>
              <a:t>Statewide Waitlist Overview </a:t>
            </a:r>
          </a:p>
          <a:p>
            <a:pPr marL="914400" lvl="2" indent="0">
              <a:buNone/>
            </a:pPr>
            <a:endParaRPr lang="en-US">
              <a:cs typeface="Calibri"/>
            </a:endParaRPr>
          </a:p>
          <a:p>
            <a:pPr lvl="1"/>
            <a:endParaRPr lang="en-US">
              <a:cs typeface="Calibri"/>
            </a:endParaRPr>
          </a:p>
          <a:p>
            <a:pPr lvl="1"/>
            <a:endParaRPr lang="en-US">
              <a:cs typeface="Calibri"/>
            </a:endParaRPr>
          </a:p>
          <a:p>
            <a:pPr marL="457200" lvl="1" indent="0">
              <a:buNone/>
            </a:pPr>
            <a:endParaRPr lang="en-US" sz="2200">
              <a:cs typeface="Calibri"/>
            </a:endParaRPr>
          </a:p>
          <a:p>
            <a:pPr lvl="2"/>
            <a:endParaRPr lang="en-US">
              <a:cs typeface="Calibri"/>
            </a:endParaRPr>
          </a:p>
          <a:p>
            <a:pPr marL="457200" lvl="1" indent="0">
              <a:buNone/>
            </a:pPr>
            <a:endParaRPr lang="en-US">
              <a:cs typeface="Calibri"/>
            </a:endParaRPr>
          </a:p>
          <a:p>
            <a:pPr marL="457200" lvl="1" indent="0">
              <a:buNone/>
            </a:pPr>
            <a:endParaRPr lang="en-US">
              <a:cs typeface="Calibri"/>
            </a:endParaRPr>
          </a:p>
        </p:txBody>
      </p:sp>
      <p:sp>
        <p:nvSpPr>
          <p:cNvPr id="5" name="Date Placeholder 15">
            <a:extLst>
              <a:ext uri="{FF2B5EF4-FFF2-40B4-BE49-F238E27FC236}">
                <a16:creationId xmlns:a16="http://schemas.microsoft.com/office/drawing/2014/main" id="{F57B41B5-721B-4480-BB3D-55321DE13A26}"/>
              </a:ext>
            </a:extLst>
          </p:cNvPr>
          <p:cNvSpPr>
            <a:spLocks noGrp="1"/>
          </p:cNvSpPr>
          <p:nvPr>
            <p:ph type="dt" sz="half" idx="10"/>
          </p:nvPr>
        </p:nvSpPr>
        <p:spPr>
          <a:xfrm>
            <a:off x="8831826" y="6356349"/>
            <a:ext cx="1865671" cy="365125"/>
          </a:xfrm>
        </p:spPr>
        <p:txBody>
          <a:bodyPr/>
          <a:lstStyle/>
          <a:p>
            <a:r>
              <a:rPr lang="en-US"/>
              <a:t>March 13, 2024</a:t>
            </a:r>
          </a:p>
        </p:txBody>
      </p:sp>
      <p:sp>
        <p:nvSpPr>
          <p:cNvPr id="4" name="Slide Number Placeholder 3">
            <a:extLst>
              <a:ext uri="{FF2B5EF4-FFF2-40B4-BE49-F238E27FC236}">
                <a16:creationId xmlns:a16="http://schemas.microsoft.com/office/drawing/2014/main" id="{68E600B7-390F-9036-14B6-1747A70618A8}"/>
              </a:ext>
            </a:extLst>
          </p:cNvPr>
          <p:cNvSpPr>
            <a:spLocks noGrp="1"/>
          </p:cNvSpPr>
          <p:nvPr>
            <p:ph type="sldNum" sz="quarter" idx="12"/>
          </p:nvPr>
        </p:nvSpPr>
        <p:spPr/>
        <p:txBody>
          <a:bodyPr/>
          <a:lstStyle/>
          <a:p>
            <a:fld id="{A22C682C-E9DB-4137-9A63-78D4A5F3749E}" type="slidenum">
              <a:rPr lang="en-US" smtClean="0"/>
              <a:t>2</a:t>
            </a:fld>
            <a:endParaRPr lang="en-US"/>
          </a:p>
        </p:txBody>
      </p:sp>
    </p:spTree>
    <p:extLst>
      <p:ext uri="{BB962C8B-B14F-4D97-AF65-F5344CB8AC3E}">
        <p14:creationId xmlns:p14="http://schemas.microsoft.com/office/powerpoint/2010/main" val="405517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EABA-2F4A-C9B8-6F6C-688F0F1714FA}"/>
              </a:ext>
            </a:extLst>
          </p:cNvPr>
          <p:cNvSpPr>
            <a:spLocks noGrp="1"/>
          </p:cNvSpPr>
          <p:nvPr>
            <p:ph type="title"/>
          </p:nvPr>
        </p:nvSpPr>
        <p:spPr>
          <a:xfrm>
            <a:off x="510047" y="135161"/>
            <a:ext cx="10515600" cy="973215"/>
          </a:xfrm>
        </p:spPr>
        <p:txBody>
          <a:bodyPr vert="horz" lIns="91440" tIns="45720" rIns="91440" bIns="45720" rtlCol="0" anchor="b">
            <a:noAutofit/>
          </a:bodyPr>
          <a:lstStyle/>
          <a:p>
            <a:r>
              <a:rPr lang="en-US" sz="2000"/>
              <a:t>Family child care providers are less likely to report recent increases to tuition compared to centers. Programs of both types serving more low- and moderate-income communities are less likely to report tuition increases. </a:t>
            </a:r>
          </a:p>
        </p:txBody>
      </p:sp>
      <p:sp>
        <p:nvSpPr>
          <p:cNvPr id="4" name="Date Placeholder 3">
            <a:extLst>
              <a:ext uri="{FF2B5EF4-FFF2-40B4-BE49-F238E27FC236}">
                <a16:creationId xmlns:a16="http://schemas.microsoft.com/office/drawing/2014/main" id="{CF877C81-AA43-40A9-D28B-0C8701A4280F}"/>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BB3E08FF-1828-8313-0F77-8CDBAFC5EA83}"/>
              </a:ext>
            </a:extLst>
          </p:cNvPr>
          <p:cNvSpPr>
            <a:spLocks noGrp="1"/>
          </p:cNvSpPr>
          <p:nvPr>
            <p:ph type="sldNum" sz="quarter" idx="12"/>
          </p:nvPr>
        </p:nvSpPr>
        <p:spPr/>
        <p:txBody>
          <a:bodyPr/>
          <a:lstStyle/>
          <a:p>
            <a:fld id="{A22C682C-E9DB-4137-9A63-78D4A5F3749E}" type="slidenum">
              <a:rPr lang="en-US" smtClean="0"/>
              <a:t>20</a:t>
            </a:fld>
            <a:endParaRPr lang="en-US"/>
          </a:p>
        </p:txBody>
      </p:sp>
      <p:sp>
        <p:nvSpPr>
          <p:cNvPr id="3" name="TextBox 2">
            <a:extLst>
              <a:ext uri="{FF2B5EF4-FFF2-40B4-BE49-F238E27FC236}">
                <a16:creationId xmlns:a16="http://schemas.microsoft.com/office/drawing/2014/main" id="{24F4185A-46F2-FA7E-ECC0-C399AD0C7255}"/>
              </a:ext>
            </a:extLst>
          </p:cNvPr>
          <p:cNvSpPr txBox="1"/>
          <p:nvPr/>
        </p:nvSpPr>
        <p:spPr>
          <a:xfrm>
            <a:off x="3824130" y="6217850"/>
            <a:ext cx="3367143" cy="276999"/>
          </a:xfrm>
          <a:prstGeom prst="rect">
            <a:avLst/>
          </a:prstGeom>
          <a:noFill/>
        </p:spPr>
        <p:txBody>
          <a:bodyPr wrap="square" rtlCol="0">
            <a:spAutoFit/>
          </a:bodyPr>
          <a:lstStyle/>
          <a:p>
            <a:pPr algn="r"/>
            <a:r>
              <a:rPr lang="en-US" sz="1200"/>
              <a:t>C3 Fall 2023 Survey Data as of 1/1/24.</a:t>
            </a:r>
          </a:p>
        </p:txBody>
      </p:sp>
      <p:sp>
        <p:nvSpPr>
          <p:cNvPr id="8" name="TextBox 7">
            <a:extLst>
              <a:ext uri="{FF2B5EF4-FFF2-40B4-BE49-F238E27FC236}">
                <a16:creationId xmlns:a16="http://schemas.microsoft.com/office/drawing/2014/main" id="{E4D5A9BC-168B-9BF8-5EA8-D744B3AF0E4E}"/>
              </a:ext>
            </a:extLst>
          </p:cNvPr>
          <p:cNvSpPr txBox="1"/>
          <p:nvPr/>
        </p:nvSpPr>
        <p:spPr>
          <a:xfrm>
            <a:off x="467176" y="4790619"/>
            <a:ext cx="10558471" cy="1077218"/>
          </a:xfrm>
          <a:prstGeom prst="rect">
            <a:avLst/>
          </a:prstGeom>
          <a:noFill/>
        </p:spPr>
        <p:txBody>
          <a:bodyPr wrap="square" rtlCol="0">
            <a:spAutoFit/>
          </a:bodyPr>
          <a:lstStyle/>
          <a:p>
            <a:pPr marL="285750" indent="-285750">
              <a:buFont typeface="Arial" panose="020B0604020202020204" pitchFamily="34" charset="0"/>
              <a:buChar char="•"/>
            </a:pPr>
            <a:r>
              <a:rPr lang="en-US" sz="1600"/>
              <a:t>Most providers that reported raising tuition report that they raised tuition by less than 5%. </a:t>
            </a:r>
          </a:p>
          <a:p>
            <a:pPr marL="285750" indent="-285750">
              <a:buFont typeface="Arial" panose="020B0604020202020204" pitchFamily="34" charset="0"/>
              <a:buChar char="•"/>
            </a:pPr>
            <a:r>
              <a:rPr lang="en-US" sz="1600"/>
              <a:t>FCCs tended on average, to report slightly larger increases to tuition, with 25% reporting that they raised tuition by 6-10% (versus 20% of centers) and 9% reporting that they raised tuition by more than 10% (versus 3 percent of centers). See appendix for more details. </a:t>
            </a:r>
            <a:endParaRPr lang="en-US" sz="1100"/>
          </a:p>
        </p:txBody>
      </p:sp>
      <p:graphicFrame>
        <p:nvGraphicFramePr>
          <p:cNvPr id="9" name="Chart 8">
            <a:extLst>
              <a:ext uri="{FF2B5EF4-FFF2-40B4-BE49-F238E27FC236}">
                <a16:creationId xmlns:a16="http://schemas.microsoft.com/office/drawing/2014/main" id="{595CAE8B-A34C-BFEF-564F-2E69B7E2C5DF}"/>
              </a:ext>
            </a:extLst>
          </p:cNvPr>
          <p:cNvGraphicFramePr>
            <a:graphicFrameLocks/>
          </p:cNvGraphicFramePr>
          <p:nvPr>
            <p:extLst>
              <p:ext uri="{D42A27DB-BD31-4B8C-83A1-F6EECF244321}">
                <p14:modId xmlns:p14="http://schemas.microsoft.com/office/powerpoint/2010/main" val="4263431900"/>
              </p:ext>
            </p:extLst>
          </p:nvPr>
        </p:nvGraphicFramePr>
        <p:xfrm>
          <a:off x="510047" y="1260088"/>
          <a:ext cx="10558471" cy="3378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79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7F75F-924D-9AC0-A008-2A961CBB4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199B5-E9B0-B094-5DEC-C7DEF8CF43EC}"/>
              </a:ext>
            </a:extLst>
          </p:cNvPr>
          <p:cNvSpPr>
            <a:spLocks noGrp="1"/>
          </p:cNvSpPr>
          <p:nvPr>
            <p:ph type="title"/>
          </p:nvPr>
        </p:nvSpPr>
        <p:spPr>
          <a:xfrm>
            <a:off x="377256" y="263094"/>
            <a:ext cx="10515600" cy="701002"/>
          </a:xfrm>
        </p:spPr>
        <p:txBody>
          <a:bodyPr>
            <a:noAutofit/>
          </a:bodyPr>
          <a:lstStyle/>
          <a:p>
            <a:r>
              <a:rPr lang="en-US" sz="2400"/>
              <a:t>Most programs also provide their own financial supports to families beyond the EEC child care financial assistance system. </a:t>
            </a:r>
          </a:p>
        </p:txBody>
      </p:sp>
      <p:sp>
        <p:nvSpPr>
          <p:cNvPr id="4" name="Date Placeholder 3">
            <a:extLst>
              <a:ext uri="{FF2B5EF4-FFF2-40B4-BE49-F238E27FC236}">
                <a16:creationId xmlns:a16="http://schemas.microsoft.com/office/drawing/2014/main" id="{B01F87BC-1155-6652-617B-4923289E91C9}"/>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E20A9E7F-CD92-B0F4-7F48-0309039A8277}"/>
              </a:ext>
            </a:extLst>
          </p:cNvPr>
          <p:cNvSpPr>
            <a:spLocks noGrp="1"/>
          </p:cNvSpPr>
          <p:nvPr>
            <p:ph type="sldNum" sz="quarter" idx="12"/>
          </p:nvPr>
        </p:nvSpPr>
        <p:spPr/>
        <p:txBody>
          <a:bodyPr/>
          <a:lstStyle/>
          <a:p>
            <a:fld id="{A22C682C-E9DB-4137-9A63-78D4A5F3749E}" type="slidenum">
              <a:rPr lang="en-US" smtClean="0"/>
              <a:t>21</a:t>
            </a:fld>
            <a:endParaRPr lang="en-US"/>
          </a:p>
        </p:txBody>
      </p:sp>
      <p:graphicFrame>
        <p:nvGraphicFramePr>
          <p:cNvPr id="6" name="Chart 5">
            <a:extLst>
              <a:ext uri="{FF2B5EF4-FFF2-40B4-BE49-F238E27FC236}">
                <a16:creationId xmlns:a16="http://schemas.microsoft.com/office/drawing/2014/main" id="{F94F7684-EDE7-ACBD-3ABD-7B6F62DEEDB7}"/>
              </a:ext>
            </a:extLst>
          </p:cNvPr>
          <p:cNvGraphicFramePr>
            <a:graphicFrameLocks/>
          </p:cNvGraphicFramePr>
          <p:nvPr>
            <p:extLst>
              <p:ext uri="{D42A27DB-BD31-4B8C-83A1-F6EECF244321}">
                <p14:modId xmlns:p14="http://schemas.microsoft.com/office/powerpoint/2010/main" val="2466522775"/>
              </p:ext>
            </p:extLst>
          </p:nvPr>
        </p:nvGraphicFramePr>
        <p:xfrm>
          <a:off x="286439" y="1090671"/>
          <a:ext cx="5610571" cy="4956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AF69C39-749A-4438-AEFA-A9ED9233C77E}"/>
              </a:ext>
            </a:extLst>
          </p:cNvPr>
          <p:cNvGraphicFramePr>
            <a:graphicFrameLocks/>
          </p:cNvGraphicFramePr>
          <p:nvPr>
            <p:extLst>
              <p:ext uri="{D42A27DB-BD31-4B8C-83A1-F6EECF244321}">
                <p14:modId xmlns:p14="http://schemas.microsoft.com/office/powerpoint/2010/main" val="1686445489"/>
              </p:ext>
            </p:extLst>
          </p:nvPr>
        </p:nvGraphicFramePr>
        <p:xfrm>
          <a:off x="5897010" y="1090671"/>
          <a:ext cx="5456788" cy="49561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CEDBAB7-9DE7-258E-F0E7-99491F55797F}"/>
              </a:ext>
            </a:extLst>
          </p:cNvPr>
          <p:cNvSpPr txBox="1"/>
          <p:nvPr/>
        </p:nvSpPr>
        <p:spPr>
          <a:xfrm>
            <a:off x="3951484" y="6317907"/>
            <a:ext cx="3367143" cy="276999"/>
          </a:xfrm>
          <a:prstGeom prst="rect">
            <a:avLst/>
          </a:prstGeom>
          <a:noFill/>
        </p:spPr>
        <p:txBody>
          <a:bodyPr wrap="square" rtlCol="0">
            <a:spAutoFit/>
          </a:bodyPr>
          <a:lstStyle/>
          <a:p>
            <a:pPr algn="r"/>
            <a:r>
              <a:rPr lang="en-US" sz="1200"/>
              <a:t>C3 Fall 2023 Survey Data as of  1/1/24.</a:t>
            </a:r>
          </a:p>
        </p:txBody>
      </p:sp>
    </p:spTree>
    <p:extLst>
      <p:ext uri="{BB962C8B-B14F-4D97-AF65-F5344CB8AC3E}">
        <p14:creationId xmlns:p14="http://schemas.microsoft.com/office/powerpoint/2010/main" val="86902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A4F3-C28D-0F20-FD9C-38E897E8886D}"/>
              </a:ext>
            </a:extLst>
          </p:cNvPr>
          <p:cNvSpPr>
            <a:spLocks noGrp="1"/>
          </p:cNvSpPr>
          <p:nvPr>
            <p:ph type="title"/>
          </p:nvPr>
        </p:nvSpPr>
        <p:spPr/>
        <p:txBody>
          <a:bodyPr>
            <a:normAutofit/>
          </a:bodyPr>
          <a:lstStyle/>
          <a:p>
            <a:r>
              <a:rPr lang="en-US" sz="5400"/>
              <a:t>C3 Program Planning: FY24 and FY25</a:t>
            </a:r>
          </a:p>
        </p:txBody>
      </p:sp>
      <p:sp>
        <p:nvSpPr>
          <p:cNvPr id="4" name="Date Placeholder 3">
            <a:extLst>
              <a:ext uri="{FF2B5EF4-FFF2-40B4-BE49-F238E27FC236}">
                <a16:creationId xmlns:a16="http://schemas.microsoft.com/office/drawing/2014/main" id="{2A7492A4-5384-317B-EB24-0DC865E5F710}"/>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9A35B952-2B23-6D03-37DF-C1FC21AB201A}"/>
              </a:ext>
            </a:extLst>
          </p:cNvPr>
          <p:cNvSpPr>
            <a:spLocks noGrp="1"/>
          </p:cNvSpPr>
          <p:nvPr>
            <p:ph type="sldNum" sz="quarter" idx="12"/>
          </p:nvPr>
        </p:nvSpPr>
        <p:spPr/>
        <p:txBody>
          <a:bodyPr/>
          <a:lstStyle/>
          <a:p>
            <a:fld id="{A22C682C-E9DB-4137-9A63-78D4A5F3749E}" type="slidenum">
              <a:rPr lang="en-US" smtClean="0"/>
              <a:t>22</a:t>
            </a:fld>
            <a:endParaRPr lang="en-US"/>
          </a:p>
        </p:txBody>
      </p:sp>
    </p:spTree>
    <p:extLst>
      <p:ext uri="{BB962C8B-B14F-4D97-AF65-F5344CB8AC3E}">
        <p14:creationId xmlns:p14="http://schemas.microsoft.com/office/powerpoint/2010/main" val="304819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B908-E209-FCED-7B7F-F89BD048F06B}"/>
              </a:ext>
            </a:extLst>
          </p:cNvPr>
          <p:cNvSpPr>
            <a:spLocks noGrp="1"/>
          </p:cNvSpPr>
          <p:nvPr>
            <p:ph type="title"/>
          </p:nvPr>
        </p:nvSpPr>
        <p:spPr/>
        <p:txBody>
          <a:bodyPr>
            <a:normAutofit fontScale="90000"/>
          </a:bodyPr>
          <a:lstStyle/>
          <a:p>
            <a:r>
              <a:rPr lang="en-US"/>
              <a:t>Key Takeaways</a:t>
            </a:r>
          </a:p>
        </p:txBody>
      </p:sp>
      <p:sp>
        <p:nvSpPr>
          <p:cNvPr id="3" name="Content Placeholder 2">
            <a:extLst>
              <a:ext uri="{FF2B5EF4-FFF2-40B4-BE49-F238E27FC236}">
                <a16:creationId xmlns:a16="http://schemas.microsoft.com/office/drawing/2014/main" id="{E830AAA7-AB90-A55C-39EB-A7BBE9341111}"/>
              </a:ext>
            </a:extLst>
          </p:cNvPr>
          <p:cNvSpPr>
            <a:spLocks noGrp="1"/>
          </p:cNvSpPr>
          <p:nvPr>
            <p:ph idx="1"/>
          </p:nvPr>
        </p:nvSpPr>
        <p:spPr>
          <a:xfrm>
            <a:off x="510046" y="1038687"/>
            <a:ext cx="10843751" cy="4469484"/>
          </a:xfrm>
        </p:spPr>
        <p:txBody>
          <a:bodyPr>
            <a:normAutofit fontScale="70000" lnSpcReduction="20000"/>
          </a:bodyPr>
          <a:lstStyle/>
          <a:p>
            <a:r>
              <a:rPr lang="en-US" sz="3100">
                <a:solidFill>
                  <a:schemeClr val="tx1"/>
                </a:solidFill>
              </a:rPr>
              <a:t>C3 continues to be a critical investment in sustaining and growing the early education and care system in the Commonwealth</a:t>
            </a:r>
          </a:p>
          <a:p>
            <a:r>
              <a:rPr lang="en-US" sz="3100">
                <a:solidFill>
                  <a:schemeClr val="tx1"/>
                </a:solidFill>
              </a:rPr>
              <a:t>All programs are benefiting from C3 to increase compensation, build quality and expand capacity</a:t>
            </a:r>
          </a:p>
          <a:p>
            <a:r>
              <a:rPr lang="en-US" sz="3100">
                <a:solidFill>
                  <a:schemeClr val="tx1"/>
                </a:solidFill>
              </a:rPr>
              <a:t>Patterns vary across programs and regions</a:t>
            </a:r>
          </a:p>
          <a:p>
            <a:pPr lvl="1"/>
            <a:r>
              <a:rPr lang="en-US" sz="2600"/>
              <a:t>Strong growth seen in FCCs serving lower income families</a:t>
            </a:r>
          </a:p>
          <a:p>
            <a:pPr lvl="1"/>
            <a:r>
              <a:rPr lang="en-US" sz="2600"/>
              <a:t>Center based programs serving lower income families do not show same level of growth </a:t>
            </a:r>
          </a:p>
          <a:p>
            <a:pPr lvl="1"/>
            <a:r>
              <a:rPr lang="en-US" sz="2600"/>
              <a:t>Differences in growth across regions</a:t>
            </a:r>
          </a:p>
          <a:p>
            <a:pPr lvl="1"/>
            <a:r>
              <a:rPr lang="en-US" sz="2600"/>
              <a:t>Programs serving lower income families continue to report greater staffing challenges</a:t>
            </a:r>
          </a:p>
          <a:p>
            <a:pPr lvl="1"/>
            <a:r>
              <a:rPr lang="en-US" sz="2600"/>
              <a:t>FCCs and center based programs serving lower income families more likely to report efforts to sustain affordability</a:t>
            </a:r>
          </a:p>
          <a:p>
            <a:pPr lvl="1"/>
            <a:r>
              <a:rPr lang="en-US" sz="2600"/>
              <a:t>FCCs and center based programs serving lower income families continue to report a greater reliance on C3</a:t>
            </a:r>
          </a:p>
          <a:p>
            <a:r>
              <a:rPr lang="en-US" sz="3100">
                <a:solidFill>
                  <a:schemeClr val="tx1"/>
                </a:solidFill>
              </a:rPr>
              <a:t>Different program types manage affordability in different ways</a:t>
            </a:r>
          </a:p>
          <a:p>
            <a:pPr lvl="1"/>
            <a:r>
              <a:rPr lang="en-US" sz="2600"/>
              <a:t>FCCs (and to some degree centers serving lower income families) more likely to limit tuition increases</a:t>
            </a:r>
          </a:p>
          <a:p>
            <a:pPr lvl="1"/>
            <a:r>
              <a:rPr lang="en-US" sz="2600"/>
              <a:t>Center based more likely to rely on scholarships and other more focused approaches</a:t>
            </a:r>
          </a:p>
        </p:txBody>
      </p:sp>
      <p:sp>
        <p:nvSpPr>
          <p:cNvPr id="4" name="Date Placeholder 3">
            <a:extLst>
              <a:ext uri="{FF2B5EF4-FFF2-40B4-BE49-F238E27FC236}">
                <a16:creationId xmlns:a16="http://schemas.microsoft.com/office/drawing/2014/main" id="{41194A68-9447-3B8F-7C1B-64F544ACF66F}"/>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8B0D0843-B689-FBC8-78DA-0AECD5BED662}"/>
              </a:ext>
            </a:extLst>
          </p:cNvPr>
          <p:cNvSpPr>
            <a:spLocks noGrp="1"/>
          </p:cNvSpPr>
          <p:nvPr>
            <p:ph type="sldNum" sz="quarter" idx="12"/>
          </p:nvPr>
        </p:nvSpPr>
        <p:spPr/>
        <p:txBody>
          <a:bodyPr/>
          <a:lstStyle/>
          <a:p>
            <a:fld id="{A22C682C-E9DB-4137-9A63-78D4A5F3749E}" type="slidenum">
              <a:rPr lang="en-US" smtClean="0"/>
              <a:t>23</a:t>
            </a:fld>
            <a:endParaRPr lang="en-US"/>
          </a:p>
        </p:txBody>
      </p:sp>
      <p:sp>
        <p:nvSpPr>
          <p:cNvPr id="7" name="TextBox 6">
            <a:extLst>
              <a:ext uri="{FF2B5EF4-FFF2-40B4-BE49-F238E27FC236}">
                <a16:creationId xmlns:a16="http://schemas.microsoft.com/office/drawing/2014/main" id="{D4173FD6-8C79-A486-FC48-5055ECDDEFB4}"/>
              </a:ext>
            </a:extLst>
          </p:cNvPr>
          <p:cNvSpPr txBox="1"/>
          <p:nvPr/>
        </p:nvSpPr>
        <p:spPr>
          <a:xfrm>
            <a:off x="619695" y="5285929"/>
            <a:ext cx="10296304" cy="646331"/>
          </a:xfrm>
          <a:prstGeom prst="rect">
            <a:avLst/>
          </a:prstGeom>
          <a:solidFill>
            <a:schemeClr val="bg2"/>
          </a:solidFill>
        </p:spPr>
        <p:txBody>
          <a:bodyPr wrap="square">
            <a:spAutoFit/>
          </a:bodyPr>
          <a:lstStyle/>
          <a:p>
            <a:r>
              <a:rPr lang="en-US" b="1">
                <a:solidFill>
                  <a:schemeClr val="tx1"/>
                </a:solidFill>
              </a:rPr>
              <a:t>C3 continues to support effective data collection for broader understanding of the system and the experiences of programs, educators, and families</a:t>
            </a:r>
          </a:p>
        </p:txBody>
      </p:sp>
    </p:spTree>
    <p:extLst>
      <p:ext uri="{BB962C8B-B14F-4D97-AF65-F5344CB8AC3E}">
        <p14:creationId xmlns:p14="http://schemas.microsoft.com/office/powerpoint/2010/main" val="192471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8958-0EFD-46FD-E37F-10DE15D41CF0}"/>
              </a:ext>
            </a:extLst>
          </p:cNvPr>
          <p:cNvSpPr>
            <a:spLocks noGrp="1"/>
          </p:cNvSpPr>
          <p:nvPr>
            <p:ph type="title"/>
          </p:nvPr>
        </p:nvSpPr>
        <p:spPr/>
        <p:txBody>
          <a:bodyPr>
            <a:normAutofit fontScale="90000"/>
          </a:bodyPr>
          <a:lstStyle/>
          <a:p>
            <a:r>
              <a:rPr lang="en-US"/>
              <a:t>Status of C3 in FY24</a:t>
            </a:r>
          </a:p>
        </p:txBody>
      </p:sp>
      <p:sp>
        <p:nvSpPr>
          <p:cNvPr id="3" name="Content Placeholder 2">
            <a:extLst>
              <a:ext uri="{FF2B5EF4-FFF2-40B4-BE49-F238E27FC236}">
                <a16:creationId xmlns:a16="http://schemas.microsoft.com/office/drawing/2014/main" id="{6EC31EA0-366E-1015-A8A1-2B01C16608D9}"/>
              </a:ext>
            </a:extLst>
          </p:cNvPr>
          <p:cNvSpPr>
            <a:spLocks noGrp="1"/>
          </p:cNvSpPr>
          <p:nvPr>
            <p:ph idx="1"/>
          </p:nvPr>
        </p:nvSpPr>
        <p:spPr>
          <a:xfrm>
            <a:off x="510047" y="1038687"/>
            <a:ext cx="10515600" cy="5033340"/>
          </a:xfrm>
        </p:spPr>
        <p:txBody>
          <a:bodyPr vert="horz" lIns="91440" tIns="45720" rIns="91440" bIns="45720" rtlCol="0" anchor="t">
            <a:normAutofit/>
          </a:bodyPr>
          <a:lstStyle/>
          <a:p>
            <a:r>
              <a:rPr lang="en-US" sz="2200">
                <a:solidFill>
                  <a:schemeClr val="tx1"/>
                </a:solidFill>
                <a:cs typeface="Calibri"/>
              </a:rPr>
              <a:t>C3’s success in supporting new programs and classrooms to open is creating larger than expected growth. Due to greater than expected growth, EEC must make adjustments to C3 monthly payments for some programs in May and June to live within FY24 budgeted funding levels. </a:t>
            </a:r>
          </a:p>
          <a:p>
            <a:r>
              <a:rPr lang="en-US" sz="2200">
                <a:solidFill>
                  <a:schemeClr val="tx1"/>
                </a:solidFill>
              </a:rPr>
              <a:t>EEC will be distributing the full $475 million appropriated to C3 in the FY24 budget. These changes are not a cut to overall C3 program funding. The same amount of total funding will be spent as planned.</a:t>
            </a:r>
          </a:p>
          <a:p>
            <a:r>
              <a:rPr lang="en-US" sz="2200">
                <a:solidFill>
                  <a:schemeClr val="tx1"/>
                </a:solidFill>
              </a:rPr>
              <a:t>As of now, these changes are through June 2024, the current state fiscal year. </a:t>
            </a:r>
          </a:p>
          <a:p>
            <a:pPr lvl="1"/>
            <a:r>
              <a:rPr lang="en-US" sz="1800">
                <a:solidFill>
                  <a:schemeClr val="tx1"/>
                </a:solidFill>
              </a:rPr>
              <a:t>Governor Healey has proposed continuing C3 in FY 2025, which begins July 2024. </a:t>
            </a:r>
          </a:p>
          <a:p>
            <a:pPr lvl="1"/>
            <a:r>
              <a:rPr lang="en-US" sz="1800">
                <a:solidFill>
                  <a:schemeClr val="tx1"/>
                </a:solidFill>
              </a:rPr>
              <a:t>EEC is working with our colleagues in the Legislature to sustain the program into FY 2025 and beyond, while also planning for important program adjustments to reflect the shift from COVID era stabilization to ongoing operational investments. </a:t>
            </a:r>
            <a:endParaRPr lang="en-US" sz="1800">
              <a:cs typeface="Calibri"/>
            </a:endParaRPr>
          </a:p>
        </p:txBody>
      </p:sp>
      <p:sp>
        <p:nvSpPr>
          <p:cNvPr id="4" name="Date Placeholder 3">
            <a:extLst>
              <a:ext uri="{FF2B5EF4-FFF2-40B4-BE49-F238E27FC236}">
                <a16:creationId xmlns:a16="http://schemas.microsoft.com/office/drawing/2014/main" id="{40D208B8-D822-9F84-F15B-BE971505C23B}"/>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F6084D66-6E80-8452-EECF-ADDEAE10C897}"/>
              </a:ext>
            </a:extLst>
          </p:cNvPr>
          <p:cNvSpPr>
            <a:spLocks noGrp="1"/>
          </p:cNvSpPr>
          <p:nvPr>
            <p:ph type="sldNum" sz="quarter" idx="12"/>
          </p:nvPr>
        </p:nvSpPr>
        <p:spPr/>
        <p:txBody>
          <a:bodyPr/>
          <a:lstStyle/>
          <a:p>
            <a:fld id="{A22C682C-E9DB-4137-9A63-78D4A5F3749E}" type="slidenum">
              <a:rPr lang="en-US" smtClean="0"/>
              <a:t>24</a:t>
            </a:fld>
            <a:endParaRPr lang="en-US"/>
          </a:p>
        </p:txBody>
      </p:sp>
    </p:spTree>
    <p:extLst>
      <p:ext uri="{BB962C8B-B14F-4D97-AF65-F5344CB8AC3E}">
        <p14:creationId xmlns:p14="http://schemas.microsoft.com/office/powerpoint/2010/main" val="1451383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79037D0-23D5-DC6A-AD7C-8B6476ACA853}"/>
              </a:ext>
            </a:extLst>
          </p:cNvPr>
          <p:cNvSpPr/>
          <p:nvPr/>
        </p:nvSpPr>
        <p:spPr>
          <a:xfrm>
            <a:off x="4078979" y="2078315"/>
            <a:ext cx="1372914" cy="2562897"/>
          </a:xfrm>
          <a:prstGeom prst="rect">
            <a:avLst/>
          </a:prstGeom>
          <a:solidFill>
            <a:srgbClr val="799AF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lstStyle/>
          <a:p>
            <a:pPr algn="ctr"/>
            <a:endParaRPr lang="en-US" sz="2400" b="1"/>
          </a:p>
          <a:p>
            <a:pPr algn="ctr"/>
            <a:r>
              <a:rPr lang="en-US" sz="2400" b="1"/>
              <a:t>Group 4</a:t>
            </a:r>
            <a:br>
              <a:rPr lang="en-US" sz="1400" b="1"/>
            </a:br>
            <a:r>
              <a:rPr lang="en-US" sz="1400"/>
              <a:t>21% of programs</a:t>
            </a:r>
          </a:p>
          <a:p>
            <a:pPr algn="ctr"/>
            <a:endParaRPr lang="en-US"/>
          </a:p>
        </p:txBody>
      </p:sp>
      <p:sp>
        <p:nvSpPr>
          <p:cNvPr id="46" name="Rectangle 45">
            <a:extLst>
              <a:ext uri="{FF2B5EF4-FFF2-40B4-BE49-F238E27FC236}">
                <a16:creationId xmlns:a16="http://schemas.microsoft.com/office/drawing/2014/main" id="{5E23D623-7427-22C0-55B7-9A5D4A2AAF4E}"/>
              </a:ext>
            </a:extLst>
          </p:cNvPr>
          <p:cNvSpPr/>
          <p:nvPr/>
        </p:nvSpPr>
        <p:spPr>
          <a:xfrm>
            <a:off x="5451897" y="2068707"/>
            <a:ext cx="456223" cy="258237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endParaRPr lang="en-US" sz="1200" b="1"/>
          </a:p>
          <a:p>
            <a:pPr algn="ctr"/>
            <a:r>
              <a:rPr lang="en-US" sz="1200" b="1"/>
              <a:t>Group 3</a:t>
            </a:r>
            <a:br>
              <a:rPr lang="en-US" sz="900" b="1"/>
            </a:br>
            <a:r>
              <a:rPr lang="en-US" sz="900" b="1"/>
              <a:t>2</a:t>
            </a:r>
            <a:r>
              <a:rPr lang="en-US" sz="900"/>
              <a:t>% of </a:t>
            </a:r>
            <a:r>
              <a:rPr lang="en-US" sz="800"/>
              <a:t>programs</a:t>
            </a:r>
          </a:p>
          <a:p>
            <a:pPr algn="ctr"/>
            <a:endParaRPr lang="en-US"/>
          </a:p>
        </p:txBody>
      </p:sp>
      <p:sp>
        <p:nvSpPr>
          <p:cNvPr id="41" name="Rectangle 40">
            <a:extLst>
              <a:ext uri="{FF2B5EF4-FFF2-40B4-BE49-F238E27FC236}">
                <a16:creationId xmlns:a16="http://schemas.microsoft.com/office/drawing/2014/main" id="{F76C94DC-8AA9-BBE2-3959-E711842152B0}"/>
              </a:ext>
            </a:extLst>
          </p:cNvPr>
          <p:cNvSpPr/>
          <p:nvPr/>
        </p:nvSpPr>
        <p:spPr>
          <a:xfrm>
            <a:off x="4082471" y="1021711"/>
            <a:ext cx="1815959" cy="1054501"/>
          </a:xfrm>
          <a:prstGeom prst="rect">
            <a:avLst/>
          </a:prstGeom>
          <a:solidFill>
            <a:srgbClr val="3D6EED"/>
          </a:solidFill>
          <a:ln>
            <a:solidFill>
              <a:srgbClr val="3D6E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8D9484A-A8A0-CC0E-2F90-71C8D9200950}"/>
              </a:ext>
            </a:extLst>
          </p:cNvPr>
          <p:cNvSpPr/>
          <p:nvPr/>
        </p:nvSpPr>
        <p:spPr>
          <a:xfrm>
            <a:off x="5898434" y="1021711"/>
            <a:ext cx="1379105" cy="3602385"/>
          </a:xfrm>
          <a:prstGeom prst="rect">
            <a:avLst/>
          </a:prstGeom>
          <a:solidFill>
            <a:srgbClr val="3D6EED"/>
          </a:solidFill>
          <a:ln>
            <a:solidFill>
              <a:srgbClr val="3D6EE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Group 2</a:t>
            </a:r>
          </a:p>
          <a:p>
            <a:pPr algn="ctr"/>
            <a:r>
              <a:rPr lang="en-US"/>
              <a:t>30</a:t>
            </a:r>
            <a:r>
              <a:rPr lang="en-US" sz="1800"/>
              <a:t>% of programs</a:t>
            </a:r>
            <a:endParaRPr lang="en-US" sz="1800">
              <a:cs typeface="Calibri"/>
            </a:endParaRPr>
          </a:p>
          <a:p>
            <a:pPr algn="ctr"/>
            <a:endParaRPr lang="en-US"/>
          </a:p>
        </p:txBody>
      </p:sp>
      <p:sp>
        <p:nvSpPr>
          <p:cNvPr id="38" name="Rectangle 37">
            <a:extLst>
              <a:ext uri="{FF2B5EF4-FFF2-40B4-BE49-F238E27FC236}">
                <a16:creationId xmlns:a16="http://schemas.microsoft.com/office/drawing/2014/main" id="{E5195FC6-AAA0-2FF4-4255-E4F1C87402B6}"/>
              </a:ext>
            </a:extLst>
          </p:cNvPr>
          <p:cNvSpPr/>
          <p:nvPr/>
        </p:nvSpPr>
        <p:spPr>
          <a:xfrm>
            <a:off x="7267850" y="1021711"/>
            <a:ext cx="3427186" cy="36016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t>Group 1</a:t>
            </a:r>
            <a:br>
              <a:rPr lang="en-US"/>
            </a:br>
            <a:r>
              <a:rPr lang="en-US"/>
              <a:t>47</a:t>
            </a:r>
            <a:r>
              <a:rPr lang="en-US" sz="1800"/>
              <a:t>% of programs</a:t>
            </a:r>
            <a:r>
              <a:rPr lang="en-US"/>
              <a:t> </a:t>
            </a:r>
          </a:p>
        </p:txBody>
      </p:sp>
      <p:sp>
        <p:nvSpPr>
          <p:cNvPr id="2" name="Title 1">
            <a:extLst>
              <a:ext uri="{FF2B5EF4-FFF2-40B4-BE49-F238E27FC236}">
                <a16:creationId xmlns:a16="http://schemas.microsoft.com/office/drawing/2014/main" id="{0A765049-3C29-3167-D9A0-1CD29C1A31DB}"/>
              </a:ext>
            </a:extLst>
          </p:cNvPr>
          <p:cNvSpPr>
            <a:spLocks noGrp="1"/>
          </p:cNvSpPr>
          <p:nvPr>
            <p:ph type="title"/>
          </p:nvPr>
        </p:nvSpPr>
        <p:spPr>
          <a:xfrm>
            <a:off x="256839" y="106476"/>
            <a:ext cx="10515600" cy="633413"/>
          </a:xfrm>
        </p:spPr>
        <p:txBody>
          <a:bodyPr>
            <a:normAutofit/>
          </a:bodyPr>
          <a:lstStyle/>
          <a:p>
            <a:r>
              <a:rPr lang="en-US" sz="3000"/>
              <a:t>FY24 Program Adjustments: Program Groupings</a:t>
            </a:r>
          </a:p>
        </p:txBody>
      </p:sp>
      <p:sp>
        <p:nvSpPr>
          <p:cNvPr id="4" name="Date Placeholder 3">
            <a:extLst>
              <a:ext uri="{FF2B5EF4-FFF2-40B4-BE49-F238E27FC236}">
                <a16:creationId xmlns:a16="http://schemas.microsoft.com/office/drawing/2014/main" id="{E6CD4EE5-3761-F740-10BC-4FA2260CD594}"/>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024D00E0-CF56-773A-5FD6-ACEAE2D22233}"/>
              </a:ext>
            </a:extLst>
          </p:cNvPr>
          <p:cNvSpPr>
            <a:spLocks noGrp="1"/>
          </p:cNvSpPr>
          <p:nvPr>
            <p:ph type="sldNum" sz="quarter" idx="12"/>
          </p:nvPr>
        </p:nvSpPr>
        <p:spPr/>
        <p:txBody>
          <a:bodyPr/>
          <a:lstStyle/>
          <a:p>
            <a:fld id="{A22C682C-E9DB-4137-9A63-78D4A5F3749E}" type="slidenum">
              <a:rPr lang="en-US" smtClean="0"/>
              <a:t>25</a:t>
            </a:fld>
            <a:endParaRPr lang="en-US"/>
          </a:p>
        </p:txBody>
      </p:sp>
      <p:cxnSp>
        <p:nvCxnSpPr>
          <p:cNvPr id="7" name="Straight Connector 6">
            <a:extLst>
              <a:ext uri="{FF2B5EF4-FFF2-40B4-BE49-F238E27FC236}">
                <a16:creationId xmlns:a16="http://schemas.microsoft.com/office/drawing/2014/main" id="{AB9D91B7-C12F-0666-F096-38CDCAAAFE6E}"/>
              </a:ext>
            </a:extLst>
          </p:cNvPr>
          <p:cNvCxnSpPr>
            <a:cxnSpLocks/>
          </p:cNvCxnSpPr>
          <p:nvPr/>
        </p:nvCxnSpPr>
        <p:spPr>
          <a:xfrm>
            <a:off x="5898430" y="927208"/>
            <a:ext cx="0" cy="48801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A39E6C-A69E-B172-E1E1-F6FAA4235885}"/>
              </a:ext>
            </a:extLst>
          </p:cNvPr>
          <p:cNvCxnSpPr>
            <a:cxnSpLocks/>
          </p:cNvCxnSpPr>
          <p:nvPr/>
        </p:nvCxnSpPr>
        <p:spPr>
          <a:xfrm flipH="1">
            <a:off x="4082473" y="4625496"/>
            <a:ext cx="6790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58A2655-12FE-4799-05E4-5A1202BE18BD}"/>
              </a:ext>
            </a:extLst>
          </p:cNvPr>
          <p:cNvSpPr txBox="1">
            <a:spLocks/>
          </p:cNvSpPr>
          <p:nvPr/>
        </p:nvSpPr>
        <p:spPr>
          <a:xfrm>
            <a:off x="497268" y="927208"/>
            <a:ext cx="3042173" cy="5102650"/>
          </a:xfrm>
          <a:prstGeom prst="rect">
            <a:avLst/>
          </a:prstGeom>
          <a:solidFill>
            <a:schemeClr val="bg2"/>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defRPr/>
            </a:pPr>
            <a:r>
              <a:rPr lang="en-US" sz="2000" b="1">
                <a:solidFill>
                  <a:schemeClr val="tx2"/>
                </a:solidFill>
                <a:latin typeface="Calibri"/>
              </a:rPr>
              <a:t>Group 1: </a:t>
            </a:r>
            <a:r>
              <a:rPr lang="en-US" sz="1600">
                <a:solidFill>
                  <a:prstClr val="black"/>
                </a:solidFill>
                <a:latin typeface="Calibri"/>
              </a:rPr>
              <a:t>Serve</a:t>
            </a:r>
            <a:r>
              <a:rPr lang="en-US" sz="1600" b="1">
                <a:solidFill>
                  <a:prstClr val="black"/>
                </a:solidFill>
                <a:latin typeface="Calibri"/>
              </a:rPr>
              <a:t> </a:t>
            </a:r>
            <a:r>
              <a:rPr lang="en-US" sz="1600" kern="100">
                <a:solidFill>
                  <a:srgbClr val="000000"/>
                </a:solidFill>
                <a:latin typeface="Calibri"/>
                <a:ea typeface="DengXian"/>
                <a:cs typeface="Calibri"/>
              </a:rPr>
              <a:t>more than 33% children receiving EEC child care financial assistance (CCFA) </a:t>
            </a:r>
            <a:endParaRPr lang="en-US" sz="1600" kern="100">
              <a:solidFill>
                <a:srgbClr val="000000"/>
              </a:solidFill>
              <a:highlight>
                <a:srgbClr val="FFFF00"/>
              </a:highlight>
              <a:latin typeface="Calibri"/>
              <a:ea typeface="DengXian"/>
              <a:cs typeface="Calibri"/>
            </a:endParaRPr>
          </a:p>
          <a:p>
            <a:pPr marL="0" indent="0">
              <a:lnSpc>
                <a:spcPct val="100000"/>
              </a:lnSpc>
              <a:spcBef>
                <a:spcPts val="0"/>
              </a:spcBef>
              <a:spcAft>
                <a:spcPts val="600"/>
              </a:spcAft>
              <a:buFont typeface="Arial" panose="020B0604020202020204" pitchFamily="34" charset="0"/>
              <a:buNone/>
              <a:defRPr/>
            </a:pPr>
            <a:endParaRPr lang="en-US" sz="1600" kern="100">
              <a:solidFill>
                <a:srgbClr val="000000"/>
              </a:solidFill>
              <a:latin typeface="Calibri"/>
              <a:ea typeface="DengXian"/>
              <a:cs typeface="Calibri"/>
            </a:endParaRPr>
          </a:p>
          <a:p>
            <a:pPr marL="0" indent="0">
              <a:lnSpc>
                <a:spcPct val="100000"/>
              </a:lnSpc>
              <a:spcBef>
                <a:spcPts val="0"/>
              </a:spcBef>
              <a:spcAft>
                <a:spcPts val="600"/>
              </a:spcAft>
              <a:buFont typeface="Arial" panose="020B0604020202020204" pitchFamily="34" charset="0"/>
              <a:buNone/>
              <a:defRPr/>
            </a:pPr>
            <a:r>
              <a:rPr lang="en-US" sz="2000" b="1" kern="100">
                <a:solidFill>
                  <a:schemeClr val="accent1">
                    <a:lumMod val="60000"/>
                    <a:lumOff val="40000"/>
                  </a:schemeClr>
                </a:solidFill>
                <a:latin typeface="Calibri"/>
                <a:ea typeface="DengXian"/>
                <a:cs typeface="Calibri"/>
              </a:rPr>
              <a:t>Group 2: </a:t>
            </a:r>
            <a:r>
              <a:rPr lang="en-US" sz="1600">
                <a:solidFill>
                  <a:prstClr val="black"/>
                </a:solidFill>
                <a:latin typeface="Calibri"/>
              </a:rPr>
              <a:t>Serve between 1-33% children receiving CCFA </a:t>
            </a:r>
            <a:r>
              <a:rPr lang="en-US" sz="1600">
                <a:solidFill>
                  <a:schemeClr val="tx1"/>
                </a:solidFill>
                <a:latin typeface="Calibri"/>
              </a:rPr>
              <a:t>or</a:t>
            </a:r>
            <a:r>
              <a:rPr lang="en-US" sz="1600">
                <a:solidFill>
                  <a:schemeClr val="tx2">
                    <a:lumMod val="60000"/>
                    <a:lumOff val="40000"/>
                  </a:schemeClr>
                </a:solidFill>
                <a:latin typeface="Calibri"/>
              </a:rPr>
              <a:t> </a:t>
            </a:r>
            <a:r>
              <a:rPr lang="en-US" sz="1600">
                <a:solidFill>
                  <a:prstClr val="black"/>
                </a:solidFill>
                <a:latin typeface="Calibri"/>
              </a:rPr>
              <a:t>that operate in a community with the highest social vulnerability index (SVI) </a:t>
            </a:r>
            <a:endParaRPr lang="en-US" sz="1600">
              <a:solidFill>
                <a:prstClr val="black"/>
              </a:solidFill>
              <a:latin typeface="Calibri"/>
              <a:cs typeface="Calibri"/>
            </a:endParaRPr>
          </a:p>
          <a:p>
            <a:pPr marL="0" indent="0">
              <a:lnSpc>
                <a:spcPct val="100000"/>
              </a:lnSpc>
              <a:spcBef>
                <a:spcPts val="0"/>
              </a:spcBef>
              <a:spcAft>
                <a:spcPts val="600"/>
              </a:spcAft>
              <a:buFont typeface="Arial" panose="020B0604020202020204" pitchFamily="34" charset="0"/>
              <a:buNone/>
              <a:defRPr/>
            </a:pPr>
            <a:endParaRPr lang="en-US" sz="1600">
              <a:solidFill>
                <a:prstClr val="black"/>
              </a:solidFill>
              <a:latin typeface="Calibri"/>
              <a:cs typeface="Calibri"/>
            </a:endParaRPr>
          </a:p>
          <a:p>
            <a:pPr marL="0" indent="0">
              <a:lnSpc>
                <a:spcPct val="100000"/>
              </a:lnSpc>
              <a:spcBef>
                <a:spcPts val="0"/>
              </a:spcBef>
              <a:spcAft>
                <a:spcPts val="600"/>
              </a:spcAft>
              <a:buNone/>
              <a:defRPr/>
            </a:pPr>
            <a:r>
              <a:rPr lang="en-US" sz="2000" b="1">
                <a:solidFill>
                  <a:srgbClr val="00B0F0"/>
                </a:solidFill>
                <a:latin typeface="Calibri"/>
              </a:rPr>
              <a:t>Group 3: </a:t>
            </a:r>
            <a:r>
              <a:rPr lang="en-US" sz="1600">
                <a:solidFill>
                  <a:prstClr val="black"/>
                </a:solidFill>
                <a:latin typeface="Calibri"/>
              </a:rPr>
              <a:t>Not currently serving children receiving CCFA but have an active EEC Voucher Agreement/Contract, not in highest SVI community</a:t>
            </a:r>
          </a:p>
          <a:p>
            <a:pPr marL="0" indent="0">
              <a:lnSpc>
                <a:spcPct val="100000"/>
              </a:lnSpc>
              <a:spcBef>
                <a:spcPts val="0"/>
              </a:spcBef>
              <a:spcAft>
                <a:spcPts val="600"/>
              </a:spcAft>
              <a:buNone/>
              <a:defRPr/>
            </a:pPr>
            <a:endParaRPr lang="en-US" sz="1600">
              <a:solidFill>
                <a:prstClr val="black"/>
              </a:solidFill>
              <a:latin typeface="Calibri"/>
              <a:cs typeface="Calibri"/>
            </a:endParaRPr>
          </a:p>
          <a:p>
            <a:pPr marL="0" indent="0">
              <a:lnSpc>
                <a:spcPct val="100000"/>
              </a:lnSpc>
              <a:spcBef>
                <a:spcPts val="0"/>
              </a:spcBef>
              <a:spcAft>
                <a:spcPts val="600"/>
              </a:spcAft>
              <a:buNone/>
              <a:defRPr/>
            </a:pPr>
            <a:r>
              <a:rPr lang="en-US" sz="2000" b="1">
                <a:solidFill>
                  <a:schemeClr val="tx2">
                    <a:lumMod val="40000"/>
                    <a:lumOff val="60000"/>
                  </a:schemeClr>
                </a:solidFill>
                <a:latin typeface="Calibri"/>
              </a:rPr>
              <a:t>Group 4: </a:t>
            </a:r>
            <a:r>
              <a:rPr lang="en-US" sz="1600">
                <a:solidFill>
                  <a:prstClr val="black"/>
                </a:solidFill>
                <a:latin typeface="Calibri"/>
              </a:rPr>
              <a:t>No CCFA or Voucher Agreement/Contract, not in highest SVI community</a:t>
            </a:r>
            <a:endParaRPr lang="en-US" sz="1800">
              <a:solidFill>
                <a:prstClr val="black"/>
              </a:solidFill>
              <a:latin typeface="Calibri"/>
            </a:endParaRPr>
          </a:p>
          <a:p>
            <a:pPr>
              <a:lnSpc>
                <a:spcPct val="100000"/>
              </a:lnSpc>
              <a:spcBef>
                <a:spcPts val="0"/>
              </a:spcBef>
              <a:defRPr/>
            </a:pPr>
            <a:endParaRPr lang="en-US" sz="1800">
              <a:solidFill>
                <a:prstClr val="black"/>
              </a:solidFill>
              <a:latin typeface="Calibri"/>
            </a:endParaRPr>
          </a:p>
          <a:p>
            <a:pPr>
              <a:lnSpc>
                <a:spcPct val="100000"/>
              </a:lnSpc>
              <a:spcBef>
                <a:spcPts val="0"/>
              </a:spcBef>
              <a:defRPr/>
            </a:pPr>
            <a:endParaRPr lang="en-US" sz="1800">
              <a:solidFill>
                <a:prstClr val="black"/>
              </a:solidFill>
              <a:latin typeface="Calibri"/>
            </a:endParaRPr>
          </a:p>
          <a:p>
            <a:pPr marL="0" indent="0">
              <a:lnSpc>
                <a:spcPct val="100000"/>
              </a:lnSpc>
              <a:spcBef>
                <a:spcPts val="0"/>
              </a:spcBef>
              <a:buFont typeface="Arial" panose="020B0604020202020204" pitchFamily="34" charset="0"/>
              <a:buNone/>
              <a:defRPr/>
            </a:pPr>
            <a:endParaRPr lang="en-US" sz="1800">
              <a:solidFill>
                <a:prstClr val="black"/>
              </a:solidFill>
              <a:latin typeface="Calibri"/>
            </a:endParaRPr>
          </a:p>
          <a:p>
            <a:endParaRPr lang="en-US"/>
          </a:p>
        </p:txBody>
      </p:sp>
      <p:sp>
        <p:nvSpPr>
          <p:cNvPr id="13" name="TextBox 12">
            <a:extLst>
              <a:ext uri="{FF2B5EF4-FFF2-40B4-BE49-F238E27FC236}">
                <a16:creationId xmlns:a16="http://schemas.microsoft.com/office/drawing/2014/main" id="{D0A201A5-CD66-E13A-3A10-921AAAE057E9}"/>
              </a:ext>
            </a:extLst>
          </p:cNvPr>
          <p:cNvSpPr txBox="1"/>
          <p:nvPr/>
        </p:nvSpPr>
        <p:spPr>
          <a:xfrm>
            <a:off x="6358600" y="5682400"/>
            <a:ext cx="2919810" cy="307777"/>
          </a:xfrm>
          <a:prstGeom prst="rect">
            <a:avLst/>
          </a:prstGeom>
          <a:noFill/>
        </p:spPr>
        <p:txBody>
          <a:bodyPr wrap="square" rtlCol="0">
            <a:spAutoFit/>
          </a:bodyPr>
          <a:lstStyle/>
          <a:p>
            <a:pPr algn="ctr"/>
            <a:r>
              <a:rPr lang="en-US" sz="1400">
                <a:latin typeface="+mj-lt"/>
              </a:rPr>
              <a:t>CCFA Enrollment</a:t>
            </a:r>
          </a:p>
        </p:txBody>
      </p:sp>
      <p:sp>
        <p:nvSpPr>
          <p:cNvPr id="14" name="TextBox 13">
            <a:extLst>
              <a:ext uri="{FF2B5EF4-FFF2-40B4-BE49-F238E27FC236}">
                <a16:creationId xmlns:a16="http://schemas.microsoft.com/office/drawing/2014/main" id="{6A09026B-9368-19B8-5825-131C25B0F6EE}"/>
              </a:ext>
            </a:extLst>
          </p:cNvPr>
          <p:cNvSpPr txBox="1"/>
          <p:nvPr/>
        </p:nvSpPr>
        <p:spPr>
          <a:xfrm rot="16200000">
            <a:off x="2408241" y="3011702"/>
            <a:ext cx="2919810" cy="307777"/>
          </a:xfrm>
          <a:prstGeom prst="rect">
            <a:avLst/>
          </a:prstGeom>
          <a:noFill/>
        </p:spPr>
        <p:txBody>
          <a:bodyPr wrap="square" rtlCol="0">
            <a:spAutoFit/>
          </a:bodyPr>
          <a:lstStyle/>
          <a:p>
            <a:pPr algn="ctr"/>
            <a:r>
              <a:rPr lang="en-US" sz="1400">
                <a:latin typeface="+mj-lt"/>
              </a:rPr>
              <a:t>SVI</a:t>
            </a:r>
          </a:p>
        </p:txBody>
      </p:sp>
      <p:cxnSp>
        <p:nvCxnSpPr>
          <p:cNvPr id="17" name="Straight Connector 16">
            <a:extLst>
              <a:ext uri="{FF2B5EF4-FFF2-40B4-BE49-F238E27FC236}">
                <a16:creationId xmlns:a16="http://schemas.microsoft.com/office/drawing/2014/main" id="{54ECF02C-54A5-7143-B743-7BC63AC287D6}"/>
              </a:ext>
            </a:extLst>
          </p:cNvPr>
          <p:cNvCxnSpPr>
            <a:cxnSpLocks/>
          </p:cNvCxnSpPr>
          <p:nvPr/>
        </p:nvCxnSpPr>
        <p:spPr>
          <a:xfrm flipH="1">
            <a:off x="5730382" y="898825"/>
            <a:ext cx="153889" cy="194612"/>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8038B22-43F2-ED44-A055-BF2751FFF32B}"/>
              </a:ext>
            </a:extLst>
          </p:cNvPr>
          <p:cNvCxnSpPr>
            <a:cxnSpLocks/>
          </p:cNvCxnSpPr>
          <p:nvPr/>
        </p:nvCxnSpPr>
        <p:spPr>
          <a:xfrm flipH="1" flipV="1">
            <a:off x="5908120" y="930860"/>
            <a:ext cx="144612" cy="177496"/>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F648375-BEA0-9480-CA74-39672393D4FE}"/>
              </a:ext>
            </a:extLst>
          </p:cNvPr>
          <p:cNvCxnSpPr>
            <a:cxnSpLocks/>
          </p:cNvCxnSpPr>
          <p:nvPr/>
        </p:nvCxnSpPr>
        <p:spPr>
          <a:xfrm flipH="1" flipV="1">
            <a:off x="10695036" y="4536757"/>
            <a:ext cx="154807" cy="88036"/>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63A2E8D-BAFF-6FAB-23AD-6E9ACA7B83C5}"/>
              </a:ext>
            </a:extLst>
          </p:cNvPr>
          <p:cNvCxnSpPr>
            <a:cxnSpLocks/>
          </p:cNvCxnSpPr>
          <p:nvPr/>
        </p:nvCxnSpPr>
        <p:spPr>
          <a:xfrm flipH="1">
            <a:off x="10695036" y="4624096"/>
            <a:ext cx="166050" cy="117253"/>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611761D-0FE6-B306-0C22-F9E8C1D31289}"/>
              </a:ext>
            </a:extLst>
          </p:cNvPr>
          <p:cNvCxnSpPr>
            <a:cxnSpLocks/>
          </p:cNvCxnSpPr>
          <p:nvPr/>
        </p:nvCxnSpPr>
        <p:spPr>
          <a:xfrm>
            <a:off x="5451893" y="4125574"/>
            <a:ext cx="0" cy="691074"/>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BB78B446-62DF-6E6A-3B8D-DA8C51297B5E}"/>
              </a:ext>
            </a:extLst>
          </p:cNvPr>
          <p:cNvCxnSpPr>
            <a:cxnSpLocks/>
          </p:cNvCxnSpPr>
          <p:nvPr/>
        </p:nvCxnSpPr>
        <p:spPr>
          <a:xfrm>
            <a:off x="7267850" y="4199421"/>
            <a:ext cx="0" cy="704061"/>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FB001FDC-5AC1-5E8C-92F7-08C00639EBE9}"/>
              </a:ext>
            </a:extLst>
          </p:cNvPr>
          <p:cNvSpPr txBox="1"/>
          <p:nvPr/>
        </p:nvSpPr>
        <p:spPr>
          <a:xfrm>
            <a:off x="4899171" y="4801105"/>
            <a:ext cx="1061884" cy="523220"/>
          </a:xfrm>
          <a:prstGeom prst="rect">
            <a:avLst/>
          </a:prstGeom>
          <a:noFill/>
        </p:spPr>
        <p:txBody>
          <a:bodyPr wrap="square" rtlCol="0">
            <a:spAutoFit/>
          </a:bodyPr>
          <a:lstStyle/>
          <a:p>
            <a:pPr algn="ctr"/>
            <a:r>
              <a:rPr lang="en-US" sz="1400"/>
              <a:t>Voucher Agreement</a:t>
            </a:r>
          </a:p>
        </p:txBody>
      </p:sp>
      <p:sp>
        <p:nvSpPr>
          <p:cNvPr id="49" name="TextBox 48">
            <a:extLst>
              <a:ext uri="{FF2B5EF4-FFF2-40B4-BE49-F238E27FC236}">
                <a16:creationId xmlns:a16="http://schemas.microsoft.com/office/drawing/2014/main" id="{E75D289C-4AD1-B90F-8FD8-1683DADA82A2}"/>
              </a:ext>
            </a:extLst>
          </p:cNvPr>
          <p:cNvSpPr txBox="1"/>
          <p:nvPr/>
        </p:nvSpPr>
        <p:spPr>
          <a:xfrm>
            <a:off x="6248062" y="4903482"/>
            <a:ext cx="2071982" cy="738664"/>
          </a:xfrm>
          <a:prstGeom prst="rect">
            <a:avLst/>
          </a:prstGeom>
          <a:noFill/>
        </p:spPr>
        <p:txBody>
          <a:bodyPr wrap="square" rtlCol="0">
            <a:spAutoFit/>
          </a:bodyPr>
          <a:lstStyle/>
          <a:p>
            <a:pPr algn="ctr"/>
            <a:r>
              <a:rPr lang="en-US" sz="1400"/>
              <a:t>33% of capacity with children receiving child care financial assistance</a:t>
            </a:r>
          </a:p>
        </p:txBody>
      </p:sp>
      <p:sp>
        <p:nvSpPr>
          <p:cNvPr id="9" name="TextBox 8">
            <a:extLst>
              <a:ext uri="{FF2B5EF4-FFF2-40B4-BE49-F238E27FC236}">
                <a16:creationId xmlns:a16="http://schemas.microsoft.com/office/drawing/2014/main" id="{A942E852-29EB-261F-CF77-77D1CBC9914F}"/>
              </a:ext>
            </a:extLst>
          </p:cNvPr>
          <p:cNvSpPr txBox="1"/>
          <p:nvPr/>
        </p:nvSpPr>
        <p:spPr>
          <a:xfrm>
            <a:off x="4077640" y="5506638"/>
            <a:ext cx="1387599" cy="523220"/>
          </a:xfrm>
          <a:prstGeom prst="rect">
            <a:avLst/>
          </a:prstGeom>
          <a:noFill/>
        </p:spPr>
        <p:txBody>
          <a:bodyPr wrap="square" rtlCol="0">
            <a:spAutoFit/>
          </a:bodyPr>
          <a:lstStyle/>
          <a:p>
            <a:pPr algn="ctr"/>
            <a:r>
              <a:rPr lang="en-US" sz="1400">
                <a:latin typeface="+mj-lt"/>
              </a:rPr>
              <a:t>No CCFA Enrollment</a:t>
            </a:r>
          </a:p>
        </p:txBody>
      </p:sp>
      <p:cxnSp>
        <p:nvCxnSpPr>
          <p:cNvPr id="3" name="Straight Connector 2">
            <a:extLst>
              <a:ext uri="{FF2B5EF4-FFF2-40B4-BE49-F238E27FC236}">
                <a16:creationId xmlns:a16="http://schemas.microsoft.com/office/drawing/2014/main" id="{33FF2421-3DAB-BAE9-DB85-7A7A1820428D}"/>
              </a:ext>
            </a:extLst>
          </p:cNvPr>
          <p:cNvCxnSpPr>
            <a:cxnSpLocks/>
          </p:cNvCxnSpPr>
          <p:nvPr/>
        </p:nvCxnSpPr>
        <p:spPr>
          <a:xfrm flipH="1">
            <a:off x="3797021" y="2076212"/>
            <a:ext cx="968415" cy="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2BF89E7A-62C4-F7CF-921D-713C74638989}"/>
              </a:ext>
            </a:extLst>
          </p:cNvPr>
          <p:cNvSpPr txBox="1"/>
          <p:nvPr/>
        </p:nvSpPr>
        <p:spPr>
          <a:xfrm rot="10800000">
            <a:off x="3468036" y="1612172"/>
            <a:ext cx="400110" cy="913070"/>
          </a:xfrm>
          <a:prstGeom prst="rect">
            <a:avLst/>
          </a:prstGeom>
          <a:noFill/>
        </p:spPr>
        <p:txBody>
          <a:bodyPr vert="eaVert" wrap="none" rtlCol="0">
            <a:spAutoFit/>
          </a:bodyPr>
          <a:lstStyle/>
          <a:p>
            <a:r>
              <a:rPr lang="en-US" sz="1400"/>
              <a:t>Highest SVI</a:t>
            </a:r>
          </a:p>
        </p:txBody>
      </p:sp>
    </p:spTree>
    <p:extLst>
      <p:ext uri="{BB962C8B-B14F-4D97-AF65-F5344CB8AC3E}">
        <p14:creationId xmlns:p14="http://schemas.microsoft.com/office/powerpoint/2010/main" val="115517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4A0D06-1D0E-00B0-B1F4-47C12C637DF4}"/>
              </a:ext>
            </a:extLst>
          </p:cNvPr>
          <p:cNvSpPr/>
          <p:nvPr/>
        </p:nvSpPr>
        <p:spPr>
          <a:xfrm>
            <a:off x="973671" y="4063750"/>
            <a:ext cx="4373459" cy="1828800"/>
          </a:xfrm>
          <a:prstGeom prst="rect">
            <a:avLst/>
          </a:prstGeom>
          <a:noFill/>
          <a:ln w="127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9161603-D19F-AD4D-87FC-2FAF7DE945B7}"/>
              </a:ext>
            </a:extLst>
          </p:cNvPr>
          <p:cNvSpPr/>
          <p:nvPr/>
        </p:nvSpPr>
        <p:spPr>
          <a:xfrm>
            <a:off x="6014773" y="1459373"/>
            <a:ext cx="4342842" cy="1828800"/>
          </a:xfrm>
          <a:prstGeom prst="rect">
            <a:avLst/>
          </a:prstGeom>
          <a:noFill/>
          <a:ln w="12700">
            <a:solidFill>
              <a:srgbClr val="3D6E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564A9DC-5CF3-6FE2-94A5-BD4C39BF5A36}"/>
              </a:ext>
            </a:extLst>
          </p:cNvPr>
          <p:cNvSpPr>
            <a:spLocks noGrp="1"/>
          </p:cNvSpPr>
          <p:nvPr>
            <p:ph type="dt" sz="half" idx="10"/>
          </p:nvPr>
        </p:nvSpPr>
        <p:spPr/>
        <p:txBody>
          <a:bodyPr/>
          <a:lstStyle/>
          <a:p>
            <a:r>
              <a:rPr lang="en-US"/>
              <a:t>March 13, 2024    </a:t>
            </a:r>
          </a:p>
        </p:txBody>
      </p:sp>
      <p:sp>
        <p:nvSpPr>
          <p:cNvPr id="6" name="Slide Number Placeholder 5">
            <a:extLst>
              <a:ext uri="{FF2B5EF4-FFF2-40B4-BE49-F238E27FC236}">
                <a16:creationId xmlns:a16="http://schemas.microsoft.com/office/drawing/2014/main" id="{8EE9FCE1-B628-49AE-3813-37F473272E87}"/>
              </a:ext>
            </a:extLst>
          </p:cNvPr>
          <p:cNvSpPr>
            <a:spLocks noGrp="1"/>
          </p:cNvSpPr>
          <p:nvPr>
            <p:ph type="sldNum" sz="quarter" idx="12"/>
          </p:nvPr>
        </p:nvSpPr>
        <p:spPr/>
        <p:txBody>
          <a:bodyPr/>
          <a:lstStyle/>
          <a:p>
            <a:fld id="{7263EFEC-22BE-42E9-8BBA-7F3A8CD2ED61}" type="slidenum">
              <a:rPr lang="en-US" smtClean="0"/>
              <a:t>26</a:t>
            </a:fld>
            <a:endParaRPr lang="en-US"/>
          </a:p>
        </p:txBody>
      </p:sp>
      <p:sp>
        <p:nvSpPr>
          <p:cNvPr id="8" name="Title 1">
            <a:extLst>
              <a:ext uri="{FF2B5EF4-FFF2-40B4-BE49-F238E27FC236}">
                <a16:creationId xmlns:a16="http://schemas.microsoft.com/office/drawing/2014/main" id="{A59A193D-E50F-11BC-1F8F-26109B1A43C8}"/>
              </a:ext>
            </a:extLst>
          </p:cNvPr>
          <p:cNvSpPr>
            <a:spLocks noGrp="1"/>
          </p:cNvSpPr>
          <p:nvPr>
            <p:ph type="title"/>
          </p:nvPr>
        </p:nvSpPr>
        <p:spPr>
          <a:xfrm>
            <a:off x="181897" y="327106"/>
            <a:ext cx="10515600" cy="633412"/>
          </a:xfrm>
        </p:spPr>
        <p:txBody>
          <a:bodyPr>
            <a:noAutofit/>
          </a:bodyPr>
          <a:lstStyle/>
          <a:p>
            <a:r>
              <a:rPr lang="en-US" sz="2800"/>
              <a:t>FY24 Program Payment Adjustments: May and June</a:t>
            </a:r>
          </a:p>
        </p:txBody>
      </p:sp>
      <p:sp>
        <p:nvSpPr>
          <p:cNvPr id="9" name="TextBox 8">
            <a:extLst>
              <a:ext uri="{FF2B5EF4-FFF2-40B4-BE49-F238E27FC236}">
                <a16:creationId xmlns:a16="http://schemas.microsoft.com/office/drawing/2014/main" id="{F6CCDAFD-0897-5EF6-F572-76838A7AE2E6}"/>
              </a:ext>
            </a:extLst>
          </p:cNvPr>
          <p:cNvSpPr txBox="1"/>
          <p:nvPr/>
        </p:nvSpPr>
        <p:spPr>
          <a:xfrm>
            <a:off x="968779" y="1911918"/>
            <a:ext cx="4369429" cy="1371600"/>
          </a:xfrm>
          <a:prstGeom prst="rect">
            <a:avLst/>
          </a:prstGeom>
          <a:noFill/>
          <a:ln w="12700">
            <a:solidFill>
              <a:schemeClr val="accent1"/>
            </a:solidFill>
          </a:ln>
        </p:spPr>
        <p:txBody>
          <a:bodyPr wrap="square" lIns="91440" tIns="45720" rIns="91440" bIns="45720" anchor="t">
            <a:spAutoFit/>
          </a:bodyPr>
          <a:lstStyle/>
          <a:p>
            <a:pPr marL="115570">
              <a:spcAft>
                <a:spcPts val="1200"/>
              </a:spcAft>
              <a:defRPr/>
            </a:pPr>
            <a:endParaRPr lang="en-US" kern="100">
              <a:solidFill>
                <a:srgbClr val="000000"/>
              </a:solidFill>
              <a:latin typeface="Calibri"/>
              <a:ea typeface="DengXian"/>
              <a:cs typeface="Calibri"/>
            </a:endParaRPr>
          </a:p>
          <a:p>
            <a:pPr marL="115570">
              <a:lnSpc>
                <a:spcPct val="100000"/>
              </a:lnSpc>
              <a:spcBef>
                <a:spcPts val="0"/>
              </a:spcBef>
              <a:spcAft>
                <a:spcPts val="1200"/>
              </a:spcAft>
              <a:defRPr/>
            </a:pPr>
            <a:r>
              <a:rPr lang="en-US" sz="1800" kern="100">
                <a:solidFill>
                  <a:srgbClr val="000000"/>
                </a:solidFill>
                <a:latin typeface="Calibri"/>
                <a:ea typeface="DengXian"/>
                <a:cs typeface="Calibri"/>
              </a:rPr>
              <a:t>Maintain the current formula</a:t>
            </a:r>
            <a:endParaRPr lang="en-US">
              <a:cs typeface="Calibri"/>
            </a:endParaRPr>
          </a:p>
          <a:p>
            <a:pPr marL="115570">
              <a:lnSpc>
                <a:spcPct val="100000"/>
              </a:lnSpc>
              <a:spcBef>
                <a:spcPts val="0"/>
              </a:spcBef>
              <a:spcAft>
                <a:spcPts val="1200"/>
              </a:spcAft>
              <a:defRPr/>
            </a:pPr>
            <a:endParaRPr lang="en-US" kern="100">
              <a:solidFill>
                <a:srgbClr val="000000"/>
              </a:solidFill>
              <a:latin typeface="Calibri"/>
              <a:ea typeface="DengXian"/>
              <a:cs typeface="Calibri"/>
            </a:endParaRPr>
          </a:p>
        </p:txBody>
      </p:sp>
      <p:sp>
        <p:nvSpPr>
          <p:cNvPr id="2" name="Rectangle: Rounded Corners 1">
            <a:extLst>
              <a:ext uri="{FF2B5EF4-FFF2-40B4-BE49-F238E27FC236}">
                <a16:creationId xmlns:a16="http://schemas.microsoft.com/office/drawing/2014/main" id="{D6C69E79-A38A-71C4-F267-E806D2E45F55}"/>
              </a:ext>
            </a:extLst>
          </p:cNvPr>
          <p:cNvSpPr/>
          <p:nvPr/>
        </p:nvSpPr>
        <p:spPr>
          <a:xfrm>
            <a:off x="955334" y="1169372"/>
            <a:ext cx="4397251" cy="82606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t>Group 1</a:t>
            </a:r>
          </a:p>
          <a:p>
            <a:pPr algn="ctr"/>
            <a:r>
              <a:rPr lang="en-US"/>
              <a:t>47% of programs</a:t>
            </a:r>
          </a:p>
        </p:txBody>
      </p:sp>
      <p:sp>
        <p:nvSpPr>
          <p:cNvPr id="10" name="Rectangle: Rounded Corners 9">
            <a:extLst>
              <a:ext uri="{FF2B5EF4-FFF2-40B4-BE49-F238E27FC236}">
                <a16:creationId xmlns:a16="http://schemas.microsoft.com/office/drawing/2014/main" id="{ECF5EE22-BEE7-ACF2-E1B8-BBB5AD4EA99D}"/>
              </a:ext>
            </a:extLst>
          </p:cNvPr>
          <p:cNvSpPr/>
          <p:nvPr/>
        </p:nvSpPr>
        <p:spPr>
          <a:xfrm>
            <a:off x="5999466" y="1137328"/>
            <a:ext cx="4373459" cy="858112"/>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t>Group 2</a:t>
            </a:r>
          </a:p>
          <a:p>
            <a:pPr algn="ctr"/>
            <a:r>
              <a:rPr lang="en-US"/>
              <a:t>30% of programs</a:t>
            </a:r>
          </a:p>
        </p:txBody>
      </p:sp>
      <p:sp>
        <p:nvSpPr>
          <p:cNvPr id="13" name="Rectangle: Rounded Corners 12">
            <a:extLst>
              <a:ext uri="{FF2B5EF4-FFF2-40B4-BE49-F238E27FC236}">
                <a16:creationId xmlns:a16="http://schemas.microsoft.com/office/drawing/2014/main" id="{2B06057B-6939-3557-714C-E5BBB620C4BA}"/>
              </a:ext>
            </a:extLst>
          </p:cNvPr>
          <p:cNvSpPr/>
          <p:nvPr/>
        </p:nvSpPr>
        <p:spPr>
          <a:xfrm>
            <a:off x="955333" y="3650716"/>
            <a:ext cx="4397251" cy="826068"/>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Group 3</a:t>
            </a:r>
            <a:br>
              <a:rPr lang="en-US" sz="2800" b="1"/>
            </a:br>
            <a:r>
              <a:rPr lang="en-US"/>
              <a:t>2% of programs</a:t>
            </a:r>
          </a:p>
        </p:txBody>
      </p:sp>
      <p:sp>
        <p:nvSpPr>
          <p:cNvPr id="18" name="TextBox 17">
            <a:extLst>
              <a:ext uri="{FF2B5EF4-FFF2-40B4-BE49-F238E27FC236}">
                <a16:creationId xmlns:a16="http://schemas.microsoft.com/office/drawing/2014/main" id="{54E91580-5EB5-F7CB-3D81-F60D9CF60338}"/>
              </a:ext>
            </a:extLst>
          </p:cNvPr>
          <p:cNvSpPr txBox="1"/>
          <p:nvPr/>
        </p:nvSpPr>
        <p:spPr>
          <a:xfrm>
            <a:off x="1087063" y="4549736"/>
            <a:ext cx="4397251" cy="923330"/>
          </a:xfrm>
          <a:prstGeom prst="rect">
            <a:avLst/>
          </a:prstGeom>
          <a:noFill/>
        </p:spPr>
        <p:txBody>
          <a:bodyPr wrap="square">
            <a:spAutoFit/>
          </a:bodyPr>
          <a:lstStyle/>
          <a:p>
            <a:r>
              <a:rPr lang="en-US"/>
              <a:t>Receive 30% of regular monthly payments in May and June, yielding a 12% reduction for the year</a:t>
            </a:r>
          </a:p>
        </p:txBody>
      </p:sp>
      <p:sp>
        <p:nvSpPr>
          <p:cNvPr id="20" name="TextBox 19">
            <a:extLst>
              <a:ext uri="{FF2B5EF4-FFF2-40B4-BE49-F238E27FC236}">
                <a16:creationId xmlns:a16="http://schemas.microsoft.com/office/drawing/2014/main" id="{357FF2DA-44DF-500C-267C-8DA79A062026}"/>
              </a:ext>
            </a:extLst>
          </p:cNvPr>
          <p:cNvSpPr txBox="1"/>
          <p:nvPr/>
        </p:nvSpPr>
        <p:spPr>
          <a:xfrm>
            <a:off x="6009736" y="2110459"/>
            <a:ext cx="4358151" cy="923330"/>
          </a:xfrm>
          <a:prstGeom prst="rect">
            <a:avLst/>
          </a:prstGeom>
          <a:noFill/>
        </p:spPr>
        <p:txBody>
          <a:bodyPr wrap="square">
            <a:spAutoFit/>
          </a:bodyPr>
          <a:lstStyle/>
          <a:p>
            <a:r>
              <a:rPr lang="en-US"/>
              <a:t>Receive 55% of regular monthly payments for May and June, yielding a 7.5% reduction for the year</a:t>
            </a:r>
          </a:p>
        </p:txBody>
      </p:sp>
      <p:sp>
        <p:nvSpPr>
          <p:cNvPr id="22" name="TextBox 21">
            <a:extLst>
              <a:ext uri="{FF2B5EF4-FFF2-40B4-BE49-F238E27FC236}">
                <a16:creationId xmlns:a16="http://schemas.microsoft.com/office/drawing/2014/main" id="{EC519B29-9485-F6A4-0ED2-2FFAE226FFCE}"/>
              </a:ext>
            </a:extLst>
          </p:cNvPr>
          <p:cNvSpPr txBox="1"/>
          <p:nvPr/>
        </p:nvSpPr>
        <p:spPr>
          <a:xfrm>
            <a:off x="6009913" y="4362178"/>
            <a:ext cx="4358151" cy="1554480"/>
          </a:xfrm>
          <a:prstGeom prst="rect">
            <a:avLst/>
          </a:prstGeom>
          <a:noFill/>
          <a:ln w="12700">
            <a:solidFill>
              <a:srgbClr val="799AF3"/>
            </a:solidFill>
          </a:ln>
        </p:spPr>
        <p:txBody>
          <a:bodyPr wrap="square" lIns="91440" tIns="45720" rIns="91440" bIns="45720" anchor="t">
            <a:spAutoFit/>
          </a:bodyPr>
          <a:lstStyle/>
          <a:p>
            <a:endParaRPr lang="en-US"/>
          </a:p>
          <a:p>
            <a:r>
              <a:rPr lang="en-US"/>
              <a:t>Receive 25% of monthly payments in May and June, yielding a 12.5% reduction for the year</a:t>
            </a:r>
          </a:p>
          <a:p>
            <a:endParaRPr lang="en-US"/>
          </a:p>
        </p:txBody>
      </p:sp>
      <p:sp>
        <p:nvSpPr>
          <p:cNvPr id="14" name="Rectangle: Rounded Corners 13">
            <a:extLst>
              <a:ext uri="{FF2B5EF4-FFF2-40B4-BE49-F238E27FC236}">
                <a16:creationId xmlns:a16="http://schemas.microsoft.com/office/drawing/2014/main" id="{AE1C8F37-B4BA-24C7-1F8B-17696FF3B1D7}"/>
              </a:ext>
            </a:extLst>
          </p:cNvPr>
          <p:cNvSpPr/>
          <p:nvPr/>
        </p:nvSpPr>
        <p:spPr>
          <a:xfrm>
            <a:off x="5999465" y="3619597"/>
            <a:ext cx="4373459" cy="85718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Group 4</a:t>
            </a:r>
            <a:br>
              <a:rPr lang="en-US" sz="2800" b="1"/>
            </a:br>
            <a:r>
              <a:rPr lang="en-US"/>
              <a:t>21% of programs</a:t>
            </a:r>
          </a:p>
        </p:txBody>
      </p:sp>
    </p:spTree>
    <p:extLst>
      <p:ext uri="{BB962C8B-B14F-4D97-AF65-F5344CB8AC3E}">
        <p14:creationId xmlns:p14="http://schemas.microsoft.com/office/powerpoint/2010/main" val="245646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187F-EC40-D88F-EFC2-390B04FF420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46D4434D-FE58-53B2-9EF2-41D383E03B1A}"/>
              </a:ext>
            </a:extLst>
          </p:cNvPr>
          <p:cNvSpPr/>
          <p:nvPr/>
        </p:nvSpPr>
        <p:spPr>
          <a:xfrm>
            <a:off x="5960213" y="4015353"/>
            <a:ext cx="5152444" cy="1975586"/>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C6A62E-8C0D-3967-CEBF-23893D785544}"/>
              </a:ext>
            </a:extLst>
          </p:cNvPr>
          <p:cNvSpPr/>
          <p:nvPr/>
        </p:nvSpPr>
        <p:spPr>
          <a:xfrm>
            <a:off x="699716" y="3999804"/>
            <a:ext cx="5152444" cy="1975586"/>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935614-65D5-CF41-6920-A93FD5B8364C}"/>
              </a:ext>
            </a:extLst>
          </p:cNvPr>
          <p:cNvSpPr/>
          <p:nvPr/>
        </p:nvSpPr>
        <p:spPr>
          <a:xfrm>
            <a:off x="5971650" y="1925053"/>
            <a:ext cx="5152444" cy="1975586"/>
          </a:xfrm>
          <a:prstGeom prst="rect">
            <a:avLst/>
          </a:prstGeom>
          <a:solidFill>
            <a:srgbClr val="FDE3E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FF1F4DE-CAC4-75CE-D6CB-7FACB6DEF6AC}"/>
              </a:ext>
            </a:extLst>
          </p:cNvPr>
          <p:cNvSpPr/>
          <p:nvPr/>
        </p:nvSpPr>
        <p:spPr>
          <a:xfrm>
            <a:off x="699716" y="1925053"/>
            <a:ext cx="5152444" cy="1975586"/>
          </a:xfrm>
          <a:prstGeom prst="rect">
            <a:avLst/>
          </a:prstGeom>
          <a:solidFill>
            <a:srgbClr val="E7EDF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8536-8644-7846-F997-2FAEC0313785}"/>
              </a:ext>
            </a:extLst>
          </p:cNvPr>
          <p:cNvSpPr>
            <a:spLocks noGrp="1"/>
          </p:cNvSpPr>
          <p:nvPr>
            <p:ph type="title"/>
          </p:nvPr>
        </p:nvSpPr>
        <p:spPr>
          <a:xfrm>
            <a:off x="384443" y="223420"/>
            <a:ext cx="10145665" cy="556459"/>
          </a:xfrm>
        </p:spPr>
        <p:txBody>
          <a:bodyPr>
            <a:noAutofit/>
          </a:bodyPr>
          <a:lstStyle/>
          <a:p>
            <a:r>
              <a:rPr lang="en-US" sz="2800">
                <a:solidFill>
                  <a:schemeClr val="tx2"/>
                </a:solidFill>
              </a:rPr>
              <a:t>Levers &amp; Guiding Principles for C3 Program Changes</a:t>
            </a:r>
            <a:endParaRPr lang="en-US">
              <a:solidFill>
                <a:schemeClr val="tx2"/>
              </a:solidFill>
            </a:endParaRPr>
          </a:p>
        </p:txBody>
      </p:sp>
      <p:sp>
        <p:nvSpPr>
          <p:cNvPr id="4" name="Date Placeholder 3">
            <a:extLst>
              <a:ext uri="{FF2B5EF4-FFF2-40B4-BE49-F238E27FC236}">
                <a16:creationId xmlns:a16="http://schemas.microsoft.com/office/drawing/2014/main" id="{7591396A-001F-1B8E-5670-65D1681F5F75}"/>
              </a:ext>
            </a:extLst>
          </p:cNvPr>
          <p:cNvSpPr>
            <a:spLocks noGrp="1"/>
          </p:cNvSpPr>
          <p:nvPr>
            <p:ph type="dt" sz="half" idx="10"/>
          </p:nvPr>
        </p:nvSpPr>
        <p:spPr/>
        <p:txBody>
          <a:bodyPr/>
          <a:lstStyle/>
          <a:p>
            <a:r>
              <a:rPr lang="en-US"/>
              <a:t>March 13, 2024    </a:t>
            </a:r>
          </a:p>
        </p:txBody>
      </p:sp>
      <p:sp>
        <p:nvSpPr>
          <p:cNvPr id="6" name="Slide Number Placeholder 5">
            <a:extLst>
              <a:ext uri="{FF2B5EF4-FFF2-40B4-BE49-F238E27FC236}">
                <a16:creationId xmlns:a16="http://schemas.microsoft.com/office/drawing/2014/main" id="{B866A427-F749-E83E-0AE6-856B51BD65B0}"/>
              </a:ext>
            </a:extLst>
          </p:cNvPr>
          <p:cNvSpPr>
            <a:spLocks noGrp="1"/>
          </p:cNvSpPr>
          <p:nvPr>
            <p:ph type="sldNum" sz="quarter" idx="12"/>
          </p:nvPr>
        </p:nvSpPr>
        <p:spPr/>
        <p:txBody>
          <a:bodyPr/>
          <a:lstStyle/>
          <a:p>
            <a:fld id="{7263EFEC-22BE-42E9-8BBA-7F3A8CD2ED61}" type="slidenum">
              <a:rPr lang="en-US" smtClean="0"/>
              <a:t>27</a:t>
            </a:fld>
            <a:endParaRPr lang="en-US"/>
          </a:p>
        </p:txBody>
      </p:sp>
      <p:sp>
        <p:nvSpPr>
          <p:cNvPr id="15" name="TextBox 14">
            <a:extLst>
              <a:ext uri="{FF2B5EF4-FFF2-40B4-BE49-F238E27FC236}">
                <a16:creationId xmlns:a16="http://schemas.microsoft.com/office/drawing/2014/main" id="{557B2D3F-AC10-6457-34B2-AC1504FD57A3}"/>
              </a:ext>
            </a:extLst>
          </p:cNvPr>
          <p:cNvSpPr txBox="1"/>
          <p:nvPr/>
        </p:nvSpPr>
        <p:spPr>
          <a:xfrm>
            <a:off x="944258" y="2034951"/>
            <a:ext cx="2680845" cy="369332"/>
          </a:xfrm>
          <a:prstGeom prst="rect">
            <a:avLst/>
          </a:prstGeom>
          <a:noFill/>
        </p:spPr>
        <p:txBody>
          <a:bodyPr wrap="square">
            <a:spAutoFit/>
          </a:bodyPr>
          <a:lstStyle/>
          <a:p>
            <a:r>
              <a:rPr kumimoji="0" lang="en-US" sz="1800" b="1" u="none" strike="noStrike" kern="1200" cap="none" spc="0" normalizeH="0" baseline="0" noProof="0">
                <a:ln>
                  <a:noFill/>
                </a:ln>
                <a:solidFill>
                  <a:prstClr val="black"/>
                </a:solidFill>
                <a:effectLst/>
                <a:uLnTx/>
                <a:uFillTx/>
                <a:latin typeface="+mj-lt"/>
                <a:ea typeface="+mn-ea"/>
                <a:cs typeface="+mn-cs"/>
              </a:rPr>
              <a:t>Maintain Universality </a:t>
            </a:r>
            <a:endParaRPr lang="en-US">
              <a:latin typeface="+mj-lt"/>
            </a:endParaRPr>
          </a:p>
        </p:txBody>
      </p:sp>
      <p:sp>
        <p:nvSpPr>
          <p:cNvPr id="20" name="TextBox 19">
            <a:extLst>
              <a:ext uri="{FF2B5EF4-FFF2-40B4-BE49-F238E27FC236}">
                <a16:creationId xmlns:a16="http://schemas.microsoft.com/office/drawing/2014/main" id="{3654C491-CCDB-F47D-553C-C1F719A82787}"/>
              </a:ext>
            </a:extLst>
          </p:cNvPr>
          <p:cNvSpPr txBox="1"/>
          <p:nvPr/>
        </p:nvSpPr>
        <p:spPr>
          <a:xfrm>
            <a:off x="6207183" y="1994957"/>
            <a:ext cx="4784868" cy="646331"/>
          </a:xfrm>
          <a:prstGeom prst="rect">
            <a:avLst/>
          </a:prstGeom>
          <a:noFill/>
        </p:spPr>
        <p:txBody>
          <a:bodyPr wrap="square">
            <a:spAutoFit/>
          </a:bodyPr>
          <a:lstStyle/>
          <a:p>
            <a:r>
              <a:rPr kumimoji="0" lang="en-US" sz="1800" b="1" u="none" strike="noStrike" kern="1200" cap="none" spc="0" normalizeH="0" baseline="0" noProof="0">
                <a:ln>
                  <a:noFill/>
                </a:ln>
                <a:solidFill>
                  <a:prstClr val="black"/>
                </a:solidFill>
                <a:effectLst/>
                <a:uLnTx/>
                <a:uFillTx/>
                <a:latin typeface="+mj-lt"/>
                <a:ea typeface="+mn-ea"/>
                <a:cs typeface="+mn-cs"/>
              </a:rPr>
              <a:t>Support low-and moderate-income families</a:t>
            </a:r>
            <a:endParaRPr lang="en-US">
              <a:latin typeface="+mj-lt"/>
            </a:endParaRPr>
          </a:p>
        </p:txBody>
      </p:sp>
      <p:sp>
        <p:nvSpPr>
          <p:cNvPr id="21" name="TextBox 20">
            <a:extLst>
              <a:ext uri="{FF2B5EF4-FFF2-40B4-BE49-F238E27FC236}">
                <a16:creationId xmlns:a16="http://schemas.microsoft.com/office/drawing/2014/main" id="{D9D6A5EA-7739-4E23-BE8B-FDDF9940B76C}"/>
              </a:ext>
            </a:extLst>
          </p:cNvPr>
          <p:cNvSpPr txBox="1"/>
          <p:nvPr/>
        </p:nvSpPr>
        <p:spPr>
          <a:xfrm>
            <a:off x="974943" y="4076443"/>
            <a:ext cx="4683731" cy="646331"/>
          </a:xfrm>
          <a:prstGeom prst="rect">
            <a:avLst/>
          </a:prstGeom>
          <a:noFill/>
        </p:spPr>
        <p:txBody>
          <a:bodyPr wrap="square">
            <a:spAutoFit/>
          </a:bodyPr>
          <a:lstStyle/>
          <a:p>
            <a:r>
              <a:rPr kumimoji="0" lang="en-US" sz="1800" b="1" u="none" strike="noStrike" kern="1200" cap="none" spc="0" normalizeH="0" baseline="0" noProof="0">
                <a:ln>
                  <a:noFill/>
                </a:ln>
                <a:solidFill>
                  <a:prstClr val="black"/>
                </a:solidFill>
                <a:effectLst/>
                <a:uLnTx/>
                <a:uFillTx/>
                <a:latin typeface="+mj-lt"/>
                <a:ea typeface="+mn-ea"/>
                <a:cs typeface="+mn-cs"/>
              </a:rPr>
              <a:t>Incentivize Child Care Financial Assistance</a:t>
            </a:r>
            <a:endParaRPr lang="en-US">
              <a:latin typeface="+mj-lt"/>
            </a:endParaRPr>
          </a:p>
        </p:txBody>
      </p:sp>
      <p:sp>
        <p:nvSpPr>
          <p:cNvPr id="22" name="TextBox 21">
            <a:extLst>
              <a:ext uri="{FF2B5EF4-FFF2-40B4-BE49-F238E27FC236}">
                <a16:creationId xmlns:a16="http://schemas.microsoft.com/office/drawing/2014/main" id="{EDE173B8-E01D-F471-FD9C-B8A5FA903B68}"/>
              </a:ext>
            </a:extLst>
          </p:cNvPr>
          <p:cNvSpPr txBox="1"/>
          <p:nvPr/>
        </p:nvSpPr>
        <p:spPr>
          <a:xfrm>
            <a:off x="6127387" y="4118138"/>
            <a:ext cx="4402721" cy="369332"/>
          </a:xfrm>
          <a:prstGeom prst="rect">
            <a:avLst/>
          </a:prstGeom>
          <a:noFill/>
        </p:spPr>
        <p:txBody>
          <a:bodyPr wrap="square">
            <a:spAutoFit/>
          </a:bodyPr>
          <a:lstStyle/>
          <a:p>
            <a:r>
              <a:rPr lang="en-US" b="1">
                <a:solidFill>
                  <a:prstClr val="black"/>
                </a:solidFill>
                <a:latin typeface="+mj-lt"/>
              </a:rPr>
              <a:t>Maintain Sufficient </a:t>
            </a:r>
            <a:r>
              <a:rPr kumimoji="0" lang="en-US" sz="1800" b="1" u="none" strike="noStrike" kern="1200" cap="none" spc="0" normalizeH="0" baseline="0" noProof="0">
                <a:ln>
                  <a:noFill/>
                </a:ln>
                <a:solidFill>
                  <a:prstClr val="black"/>
                </a:solidFill>
                <a:effectLst/>
                <a:uLnTx/>
                <a:uFillTx/>
                <a:latin typeface="+mj-lt"/>
                <a:ea typeface="+mn-ea"/>
                <a:cs typeface="+mn-cs"/>
              </a:rPr>
              <a:t>Flexibility </a:t>
            </a:r>
            <a:endParaRPr lang="en-US">
              <a:latin typeface="+mj-lt"/>
            </a:endParaRPr>
          </a:p>
        </p:txBody>
      </p:sp>
      <p:sp>
        <p:nvSpPr>
          <p:cNvPr id="28" name="TextBox 27">
            <a:extLst>
              <a:ext uri="{FF2B5EF4-FFF2-40B4-BE49-F238E27FC236}">
                <a16:creationId xmlns:a16="http://schemas.microsoft.com/office/drawing/2014/main" id="{F4CA8779-DC01-5309-391B-D099C786C37B}"/>
              </a:ext>
            </a:extLst>
          </p:cNvPr>
          <p:cNvSpPr txBox="1"/>
          <p:nvPr/>
        </p:nvSpPr>
        <p:spPr>
          <a:xfrm>
            <a:off x="974943" y="2652378"/>
            <a:ext cx="4752070" cy="1169551"/>
          </a:xfrm>
          <a:prstGeom prst="rect">
            <a:avLst/>
          </a:prstGeom>
          <a:noFill/>
        </p:spPr>
        <p:txBody>
          <a:bodyPr wrap="square">
            <a:spAutoFit/>
          </a:bodyPr>
          <a:lstStyle/>
          <a:p>
            <a:pPr>
              <a:lnSpc>
                <a:spcPct val="100000"/>
              </a:lnSpc>
              <a:spcBef>
                <a:spcPts val="0"/>
              </a:spcBef>
              <a:spcAft>
                <a:spcPts val="1800"/>
              </a:spcAft>
              <a:defRPr/>
            </a:pPr>
            <a:r>
              <a:rPr kumimoji="0" lang="en-US" sz="1400" u="none" strike="noStrike" kern="1200" cap="none" spc="0" normalizeH="0" baseline="0" noProof="0">
                <a:ln>
                  <a:noFill/>
                </a:ln>
                <a:solidFill>
                  <a:prstClr val="black"/>
                </a:solidFill>
                <a:effectLst/>
                <a:uLnTx/>
                <a:uFillTx/>
                <a:latin typeface="Calibri"/>
                <a:ea typeface="+mn-ea"/>
                <a:cs typeface="+mn-cs"/>
              </a:rPr>
              <a:t>Maintain universality in response to the need for operational resources </a:t>
            </a:r>
            <a:r>
              <a:rPr lang="en-US" sz="1400">
                <a:solidFill>
                  <a:schemeClr val="tx1"/>
                </a:solidFill>
                <a:cs typeface="Calibri"/>
              </a:rPr>
              <a:t>for programs to sustain and expand capacity to serve working families, invest in workforce and program quality, and build a system that is more accessible and affordable for all families</a:t>
            </a:r>
            <a:endParaRPr lang="en-US" sz="1400" kern="100">
              <a:solidFill>
                <a:schemeClr val="tx1"/>
              </a:solidFill>
              <a:latin typeface="Calibri"/>
              <a:ea typeface="DengXian"/>
              <a:cs typeface="Calibri"/>
            </a:endParaRPr>
          </a:p>
        </p:txBody>
      </p:sp>
      <p:sp>
        <p:nvSpPr>
          <p:cNvPr id="30" name="TextBox 29">
            <a:extLst>
              <a:ext uri="{FF2B5EF4-FFF2-40B4-BE49-F238E27FC236}">
                <a16:creationId xmlns:a16="http://schemas.microsoft.com/office/drawing/2014/main" id="{105B824B-A806-F289-1064-FF0760C9B2F8}"/>
              </a:ext>
            </a:extLst>
          </p:cNvPr>
          <p:cNvSpPr txBox="1"/>
          <p:nvPr/>
        </p:nvSpPr>
        <p:spPr>
          <a:xfrm>
            <a:off x="6207183" y="2683495"/>
            <a:ext cx="4672274" cy="523220"/>
          </a:xfrm>
          <a:prstGeom prst="rect">
            <a:avLst/>
          </a:prstGeom>
          <a:noFill/>
        </p:spPr>
        <p:txBody>
          <a:bodyPr wrap="square">
            <a:spAutoFit/>
          </a:bodyPr>
          <a:lstStyle/>
          <a:p>
            <a:pPr>
              <a:lnSpc>
                <a:spcPct val="100000"/>
              </a:lnSpc>
              <a:spcBef>
                <a:spcPts val="0"/>
              </a:spcBef>
              <a:spcAft>
                <a:spcPts val="1800"/>
              </a:spcAft>
              <a:defRPr/>
            </a:pPr>
            <a:r>
              <a:rPr lang="en-US" sz="1400" kern="100">
                <a:solidFill>
                  <a:srgbClr val="000000"/>
                </a:solidFill>
                <a:latin typeface="Calibri"/>
                <a:ea typeface="DengXian"/>
                <a:cs typeface="Calibri"/>
              </a:rPr>
              <a:t>Continue to direct resources to programs that serve low- and moderate-income working families </a:t>
            </a:r>
          </a:p>
        </p:txBody>
      </p:sp>
      <p:sp>
        <p:nvSpPr>
          <p:cNvPr id="32" name="TextBox 31">
            <a:extLst>
              <a:ext uri="{FF2B5EF4-FFF2-40B4-BE49-F238E27FC236}">
                <a16:creationId xmlns:a16="http://schemas.microsoft.com/office/drawing/2014/main" id="{7C3A5932-D3F5-B053-7740-686F5DD95D73}"/>
              </a:ext>
            </a:extLst>
          </p:cNvPr>
          <p:cNvSpPr txBox="1"/>
          <p:nvPr/>
        </p:nvSpPr>
        <p:spPr>
          <a:xfrm>
            <a:off x="995522" y="4821939"/>
            <a:ext cx="4619620" cy="523220"/>
          </a:xfrm>
          <a:prstGeom prst="rect">
            <a:avLst/>
          </a:prstGeom>
          <a:noFill/>
        </p:spPr>
        <p:txBody>
          <a:bodyPr wrap="square">
            <a:spAutoFit/>
          </a:bodyPr>
          <a:lstStyle/>
          <a:p>
            <a:pPr>
              <a:lnSpc>
                <a:spcPct val="100000"/>
              </a:lnSpc>
              <a:spcBef>
                <a:spcPts val="0"/>
              </a:spcBef>
              <a:spcAft>
                <a:spcPts val="1800"/>
              </a:spcAft>
              <a:defRPr/>
            </a:pPr>
            <a:r>
              <a:rPr kumimoji="0" lang="en-US" sz="1400" u="none" strike="noStrike" kern="1200" cap="none" spc="0" normalizeH="0" baseline="0" noProof="0">
                <a:ln>
                  <a:noFill/>
                </a:ln>
                <a:solidFill>
                  <a:prstClr val="black"/>
                </a:solidFill>
                <a:effectLst/>
                <a:uLnTx/>
                <a:uFillTx/>
                <a:latin typeface="Calibri"/>
                <a:ea typeface="+mn-ea"/>
                <a:cs typeface="+mn-cs"/>
              </a:rPr>
              <a:t>Support and </a:t>
            </a:r>
            <a:r>
              <a:rPr lang="en-US" sz="1400">
                <a:solidFill>
                  <a:prstClr val="black"/>
                </a:solidFill>
                <a:latin typeface="Calibri"/>
              </a:rPr>
              <a:t>incentivize programs </a:t>
            </a:r>
            <a:r>
              <a:rPr kumimoji="0" lang="en-US" sz="1400" u="none" strike="noStrike" kern="1200" cap="none" spc="0" normalizeH="0" baseline="0" noProof="0">
                <a:ln>
                  <a:noFill/>
                </a:ln>
                <a:solidFill>
                  <a:prstClr val="black"/>
                </a:solidFill>
                <a:effectLst/>
                <a:uLnTx/>
                <a:uFillTx/>
                <a:latin typeface="Calibri"/>
                <a:ea typeface="+mn-ea"/>
                <a:cs typeface="+mn-cs"/>
              </a:rPr>
              <a:t>to serve children that receive CCFA</a:t>
            </a:r>
            <a:endParaRPr lang="en-US" sz="1400" u="none" strike="noStrike" kern="1200" cap="none" spc="0" normalizeH="0" baseline="0" noProof="0">
              <a:ln>
                <a:noFill/>
              </a:ln>
              <a:solidFill>
                <a:prstClr val="black"/>
              </a:solidFill>
              <a:effectLst/>
              <a:uLnTx/>
              <a:uFillTx/>
              <a:latin typeface="Calibri"/>
              <a:cs typeface="Calibri"/>
            </a:endParaRPr>
          </a:p>
        </p:txBody>
      </p:sp>
      <p:sp>
        <p:nvSpPr>
          <p:cNvPr id="34" name="TextBox 33">
            <a:extLst>
              <a:ext uri="{FF2B5EF4-FFF2-40B4-BE49-F238E27FC236}">
                <a16:creationId xmlns:a16="http://schemas.microsoft.com/office/drawing/2014/main" id="{EF4903A8-BA24-ABBE-25D5-0F54ACDFC147}"/>
              </a:ext>
            </a:extLst>
          </p:cNvPr>
          <p:cNvSpPr txBox="1"/>
          <p:nvPr/>
        </p:nvSpPr>
        <p:spPr>
          <a:xfrm>
            <a:off x="6147966" y="4675744"/>
            <a:ext cx="4431867" cy="738664"/>
          </a:xfrm>
          <a:prstGeom prst="rect">
            <a:avLst/>
          </a:prstGeom>
          <a:noFill/>
        </p:spPr>
        <p:txBody>
          <a:bodyPr wrap="square">
            <a:spAutoFit/>
          </a:bodyPr>
          <a:lstStyle/>
          <a:p>
            <a:pPr>
              <a:lnSpc>
                <a:spcPct val="100000"/>
              </a:lnSpc>
              <a:spcBef>
                <a:spcPts val="0"/>
              </a:spcBef>
              <a:spcAft>
                <a:spcPts val="1800"/>
              </a:spcAft>
              <a:defRPr/>
            </a:pPr>
            <a:r>
              <a:rPr lang="en-US" sz="1400">
                <a:solidFill>
                  <a:schemeClr val="tx1"/>
                </a:solidFill>
                <a:cs typeface="Calibri"/>
              </a:rPr>
              <a:t>Provide sufficient flexibility for programs while allowing for future adjustments as we gain a deeper understanding of C3’s impact </a:t>
            </a:r>
            <a:endParaRPr kumimoji="0" lang="en-US" sz="1400" i="1" u="none" strike="noStrike" kern="1200" cap="none" spc="0" normalizeH="0" baseline="0" noProof="0">
              <a:ln>
                <a:noFill/>
              </a:ln>
              <a:solidFill>
                <a:schemeClr val="tx1"/>
              </a:solidFill>
              <a:effectLst/>
              <a:uLnTx/>
              <a:uFillTx/>
              <a:latin typeface="Calibri"/>
              <a:ea typeface="+mn-ea"/>
              <a:cs typeface="+mn-cs"/>
            </a:endParaRPr>
          </a:p>
        </p:txBody>
      </p:sp>
      <p:sp>
        <p:nvSpPr>
          <p:cNvPr id="39" name="Rectangle: Rounded Corners 38">
            <a:extLst>
              <a:ext uri="{FF2B5EF4-FFF2-40B4-BE49-F238E27FC236}">
                <a16:creationId xmlns:a16="http://schemas.microsoft.com/office/drawing/2014/main" id="{32C96BF9-FE41-DE89-D9D7-40B767DA20C0}"/>
              </a:ext>
            </a:extLst>
          </p:cNvPr>
          <p:cNvSpPr/>
          <p:nvPr/>
        </p:nvSpPr>
        <p:spPr>
          <a:xfrm>
            <a:off x="748024" y="866274"/>
            <a:ext cx="10424378" cy="914862"/>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0" name="Graphic 39" descr="Calculator with solid fill">
            <a:extLst>
              <a:ext uri="{FF2B5EF4-FFF2-40B4-BE49-F238E27FC236}">
                <a16:creationId xmlns:a16="http://schemas.microsoft.com/office/drawing/2014/main" id="{0BD1D002-40E0-CA68-FC02-5D31A6CAF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906" y="983697"/>
            <a:ext cx="627598" cy="627598"/>
          </a:xfrm>
          <a:prstGeom prst="rect">
            <a:avLst/>
          </a:prstGeom>
        </p:spPr>
      </p:pic>
      <p:sp>
        <p:nvSpPr>
          <p:cNvPr id="41" name="TextBox 40">
            <a:extLst>
              <a:ext uri="{FF2B5EF4-FFF2-40B4-BE49-F238E27FC236}">
                <a16:creationId xmlns:a16="http://schemas.microsoft.com/office/drawing/2014/main" id="{3DFCEE8B-616E-38BF-2525-636D5CC341A6}"/>
              </a:ext>
            </a:extLst>
          </p:cNvPr>
          <p:cNvSpPr txBox="1"/>
          <p:nvPr/>
        </p:nvSpPr>
        <p:spPr>
          <a:xfrm rot="16200000">
            <a:off x="-889602" y="3702091"/>
            <a:ext cx="2680845" cy="369332"/>
          </a:xfrm>
          <a:prstGeom prst="rect">
            <a:avLst/>
          </a:prstGeom>
          <a:noFill/>
        </p:spPr>
        <p:txBody>
          <a:bodyPr wrap="square">
            <a:spAutoFit/>
          </a:bodyPr>
          <a:lstStyle/>
          <a:p>
            <a:pPr algn="ctr"/>
            <a:r>
              <a:rPr kumimoji="0" lang="en-US" sz="1800" b="1" u="none" strike="noStrike" kern="1200" cap="none" spc="0" normalizeH="0" baseline="0" noProof="0">
                <a:ln>
                  <a:noFill/>
                </a:ln>
                <a:solidFill>
                  <a:prstClr val="black"/>
                </a:solidFill>
                <a:effectLst/>
                <a:uLnTx/>
                <a:uFillTx/>
                <a:latin typeface="+mj-lt"/>
                <a:ea typeface="+mn-ea"/>
                <a:cs typeface="+mn-cs"/>
              </a:rPr>
              <a:t>Principles</a:t>
            </a:r>
            <a:endParaRPr lang="en-US">
              <a:latin typeface="+mj-lt"/>
            </a:endParaRPr>
          </a:p>
        </p:txBody>
      </p:sp>
      <p:sp>
        <p:nvSpPr>
          <p:cNvPr id="42" name="TextBox 41">
            <a:extLst>
              <a:ext uri="{FF2B5EF4-FFF2-40B4-BE49-F238E27FC236}">
                <a16:creationId xmlns:a16="http://schemas.microsoft.com/office/drawing/2014/main" id="{C057872D-D1C2-F5FE-6A9E-7C58D47A17AB}"/>
              </a:ext>
            </a:extLst>
          </p:cNvPr>
          <p:cNvSpPr txBox="1"/>
          <p:nvPr/>
        </p:nvSpPr>
        <p:spPr>
          <a:xfrm rot="16200000">
            <a:off x="-175811" y="1139038"/>
            <a:ext cx="1120507" cy="369332"/>
          </a:xfrm>
          <a:prstGeom prst="rect">
            <a:avLst/>
          </a:prstGeom>
          <a:noFill/>
        </p:spPr>
        <p:txBody>
          <a:bodyPr wrap="square">
            <a:spAutoFit/>
          </a:bodyPr>
          <a:lstStyle/>
          <a:p>
            <a:pPr algn="ctr"/>
            <a:r>
              <a:rPr kumimoji="0" lang="en-US" sz="1800" b="1" u="none" strike="noStrike" kern="1200" cap="none" spc="0" normalizeH="0" baseline="0" noProof="0">
                <a:ln>
                  <a:noFill/>
                </a:ln>
                <a:solidFill>
                  <a:prstClr val="black"/>
                </a:solidFill>
                <a:effectLst/>
                <a:uLnTx/>
                <a:uFillTx/>
                <a:latin typeface="+mj-lt"/>
                <a:ea typeface="+mn-ea"/>
                <a:cs typeface="+mn-cs"/>
              </a:rPr>
              <a:t>Levers</a:t>
            </a:r>
            <a:endParaRPr lang="en-US">
              <a:latin typeface="+mj-lt"/>
            </a:endParaRPr>
          </a:p>
        </p:txBody>
      </p:sp>
      <p:pic>
        <p:nvPicPr>
          <p:cNvPr id="43" name="Graphic 42" descr="Clipboard with solid fill">
            <a:extLst>
              <a:ext uri="{FF2B5EF4-FFF2-40B4-BE49-F238E27FC236}">
                <a16:creationId xmlns:a16="http://schemas.microsoft.com/office/drawing/2014/main" id="{BE69C9A3-3299-D48D-4963-A65CE8D85D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63100" y="970608"/>
            <a:ext cx="646332" cy="646332"/>
          </a:xfrm>
          <a:prstGeom prst="rect">
            <a:avLst/>
          </a:prstGeom>
        </p:spPr>
      </p:pic>
      <p:pic>
        <p:nvPicPr>
          <p:cNvPr id="44" name="Graphic 43" descr="Coins outline">
            <a:extLst>
              <a:ext uri="{FF2B5EF4-FFF2-40B4-BE49-F238E27FC236}">
                <a16:creationId xmlns:a16="http://schemas.microsoft.com/office/drawing/2014/main" id="{8562D552-0456-C94C-174F-4792B74BDF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43907" y="959803"/>
            <a:ext cx="667942" cy="667942"/>
          </a:xfrm>
          <a:prstGeom prst="rect">
            <a:avLst/>
          </a:prstGeom>
        </p:spPr>
      </p:pic>
      <p:pic>
        <p:nvPicPr>
          <p:cNvPr id="45" name="Graphic 44" descr="Users outline">
            <a:extLst>
              <a:ext uri="{FF2B5EF4-FFF2-40B4-BE49-F238E27FC236}">
                <a16:creationId xmlns:a16="http://schemas.microsoft.com/office/drawing/2014/main" id="{5BFD721D-EDBF-99D2-2A37-5B291F3629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22477" y="902867"/>
            <a:ext cx="785415" cy="785415"/>
          </a:xfrm>
          <a:prstGeom prst="rect">
            <a:avLst/>
          </a:prstGeom>
        </p:spPr>
      </p:pic>
      <p:sp>
        <p:nvSpPr>
          <p:cNvPr id="46" name="TextBox 45">
            <a:extLst>
              <a:ext uri="{FF2B5EF4-FFF2-40B4-BE49-F238E27FC236}">
                <a16:creationId xmlns:a16="http://schemas.microsoft.com/office/drawing/2014/main" id="{BE49E8CF-1B52-B031-1208-6CDF7399A97F}"/>
              </a:ext>
            </a:extLst>
          </p:cNvPr>
          <p:cNvSpPr txBox="1"/>
          <p:nvPr/>
        </p:nvSpPr>
        <p:spPr>
          <a:xfrm>
            <a:off x="1551613" y="1097287"/>
            <a:ext cx="1326829" cy="369332"/>
          </a:xfrm>
          <a:prstGeom prst="rect">
            <a:avLst/>
          </a:prstGeom>
          <a:noFill/>
        </p:spPr>
        <p:txBody>
          <a:bodyPr wrap="square" rtlCol="0">
            <a:spAutoFit/>
          </a:bodyPr>
          <a:lstStyle/>
          <a:p>
            <a:r>
              <a:rPr lang="en-US"/>
              <a:t>Formula</a:t>
            </a:r>
          </a:p>
        </p:txBody>
      </p:sp>
      <p:sp>
        <p:nvSpPr>
          <p:cNvPr id="47" name="TextBox 46">
            <a:extLst>
              <a:ext uri="{FF2B5EF4-FFF2-40B4-BE49-F238E27FC236}">
                <a16:creationId xmlns:a16="http://schemas.microsoft.com/office/drawing/2014/main" id="{CDB326C0-F8F3-CF43-8533-2AF149C6D650}"/>
              </a:ext>
            </a:extLst>
          </p:cNvPr>
          <p:cNvSpPr txBox="1"/>
          <p:nvPr/>
        </p:nvSpPr>
        <p:spPr>
          <a:xfrm>
            <a:off x="3113342" y="1122127"/>
            <a:ext cx="1584567" cy="369332"/>
          </a:xfrm>
          <a:prstGeom prst="rect">
            <a:avLst/>
          </a:prstGeom>
          <a:noFill/>
        </p:spPr>
        <p:txBody>
          <a:bodyPr wrap="square" rtlCol="0">
            <a:spAutoFit/>
          </a:bodyPr>
          <a:lstStyle/>
          <a:p>
            <a:r>
              <a:rPr lang="en-US"/>
              <a:t>Administrative</a:t>
            </a:r>
          </a:p>
        </p:txBody>
      </p:sp>
      <p:sp>
        <p:nvSpPr>
          <p:cNvPr id="48" name="TextBox 47">
            <a:extLst>
              <a:ext uri="{FF2B5EF4-FFF2-40B4-BE49-F238E27FC236}">
                <a16:creationId xmlns:a16="http://schemas.microsoft.com/office/drawing/2014/main" id="{D93A9FC1-C128-9F89-74C1-2E3A5F6B3599}"/>
              </a:ext>
            </a:extLst>
          </p:cNvPr>
          <p:cNvSpPr txBox="1"/>
          <p:nvPr/>
        </p:nvSpPr>
        <p:spPr>
          <a:xfrm>
            <a:off x="5363724" y="1120907"/>
            <a:ext cx="2476640" cy="369332"/>
          </a:xfrm>
          <a:prstGeom prst="rect">
            <a:avLst/>
          </a:prstGeom>
          <a:noFill/>
        </p:spPr>
        <p:txBody>
          <a:bodyPr wrap="square" rtlCol="0">
            <a:spAutoFit/>
          </a:bodyPr>
          <a:lstStyle/>
          <a:p>
            <a:r>
              <a:rPr lang="en-US"/>
              <a:t>Fund Use Requirements</a:t>
            </a:r>
          </a:p>
        </p:txBody>
      </p:sp>
      <p:sp>
        <p:nvSpPr>
          <p:cNvPr id="49" name="TextBox 48">
            <a:extLst>
              <a:ext uri="{FF2B5EF4-FFF2-40B4-BE49-F238E27FC236}">
                <a16:creationId xmlns:a16="http://schemas.microsoft.com/office/drawing/2014/main" id="{D93FCC29-3365-C912-DA43-7E24D123BA12}"/>
              </a:ext>
            </a:extLst>
          </p:cNvPr>
          <p:cNvSpPr txBox="1"/>
          <p:nvPr/>
        </p:nvSpPr>
        <p:spPr>
          <a:xfrm>
            <a:off x="8588642" y="1097287"/>
            <a:ext cx="2504765" cy="369332"/>
          </a:xfrm>
          <a:prstGeom prst="rect">
            <a:avLst/>
          </a:prstGeom>
          <a:noFill/>
        </p:spPr>
        <p:txBody>
          <a:bodyPr wrap="square" rtlCol="0">
            <a:spAutoFit/>
          </a:bodyPr>
          <a:lstStyle/>
          <a:p>
            <a:r>
              <a:rPr lang="en-US"/>
              <a:t>Eligibility Requirements </a:t>
            </a:r>
          </a:p>
        </p:txBody>
      </p:sp>
    </p:spTree>
    <p:extLst>
      <p:ext uri="{BB962C8B-B14F-4D97-AF65-F5344CB8AC3E}">
        <p14:creationId xmlns:p14="http://schemas.microsoft.com/office/powerpoint/2010/main" val="330115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 up of colorful toy blocks">
            <a:extLst>
              <a:ext uri="{FF2B5EF4-FFF2-40B4-BE49-F238E27FC236}">
                <a16:creationId xmlns:a16="http://schemas.microsoft.com/office/drawing/2014/main" id="{48EAD344-2974-2370-DF2D-999A94BD365B}"/>
              </a:ext>
            </a:extLst>
          </p:cNvPr>
          <p:cNvPicPr>
            <a:picLocks noChangeAspect="1"/>
          </p:cNvPicPr>
          <p:nvPr/>
        </p:nvPicPr>
        <p:blipFill rotWithShape="1">
          <a:blip r:embed="rId3"/>
          <a:srcRect l="-62" t="6676" r="92" b="15205"/>
          <a:stretch/>
        </p:blipFill>
        <p:spPr>
          <a:xfrm>
            <a:off x="-712" y="63727"/>
            <a:ext cx="11351391" cy="5954284"/>
          </a:xfrm>
          <a:prstGeom prst="rect">
            <a:avLst/>
          </a:prstGeom>
        </p:spPr>
      </p:pic>
      <p:sp>
        <p:nvSpPr>
          <p:cNvPr id="10" name="Rectangle: Top Corners Rounded 9">
            <a:extLst>
              <a:ext uri="{FF2B5EF4-FFF2-40B4-BE49-F238E27FC236}">
                <a16:creationId xmlns:a16="http://schemas.microsoft.com/office/drawing/2014/main" id="{203DECFA-12B6-4D8A-BF91-DCDDD79F4936}"/>
              </a:ext>
            </a:extLst>
          </p:cNvPr>
          <p:cNvSpPr/>
          <p:nvPr/>
        </p:nvSpPr>
        <p:spPr>
          <a:xfrm rot="5400000">
            <a:off x="4973110" y="-1487177"/>
            <a:ext cx="1130276" cy="11076498"/>
          </a:xfrm>
          <a:prstGeom prst="round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ADBF8-A590-4556-B1AD-9EC558A04FC4}"/>
              </a:ext>
            </a:extLst>
          </p:cNvPr>
          <p:cNvSpPr>
            <a:spLocks noGrp="1"/>
          </p:cNvSpPr>
          <p:nvPr>
            <p:ph type="title"/>
          </p:nvPr>
        </p:nvSpPr>
        <p:spPr>
          <a:xfrm>
            <a:off x="1343940" y="3631462"/>
            <a:ext cx="9504120" cy="629670"/>
          </a:xfrm>
          <a:ln>
            <a:noFill/>
          </a:ln>
          <a:effectLst>
            <a:glow rad="63500">
              <a:schemeClr val="accent6">
                <a:satMod val="175000"/>
                <a:alpha val="40000"/>
              </a:schemeClr>
            </a:glow>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2400">
                <a:solidFill>
                  <a:srgbClr val="E3A438"/>
                </a:solidFill>
                <a:latin typeface="Montserrat SemiBold"/>
                <a:cs typeface="Calibri"/>
              </a:rPr>
              <a:t>Child Care Financial Assistance Program</a:t>
            </a:r>
            <a:endParaRPr lang="en-US"/>
          </a:p>
        </p:txBody>
      </p:sp>
      <p:sp>
        <p:nvSpPr>
          <p:cNvPr id="4" name="Date Placeholder 3">
            <a:extLst>
              <a:ext uri="{FF2B5EF4-FFF2-40B4-BE49-F238E27FC236}">
                <a16:creationId xmlns:a16="http://schemas.microsoft.com/office/drawing/2014/main" id="{DF1D65A3-7709-4BA7-A50E-FD57030A36F0}"/>
              </a:ext>
            </a:extLst>
          </p:cNvPr>
          <p:cNvSpPr>
            <a:spLocks noGrp="1"/>
          </p:cNvSpPr>
          <p:nvPr>
            <p:ph type="dt" sz="half" idx="10"/>
          </p:nvPr>
        </p:nvSpPr>
        <p:spPr/>
        <p:txBody>
          <a:bodyPr/>
          <a:lstStyle/>
          <a:p>
            <a:r>
              <a:rPr lang="en-US"/>
              <a:t>March 13, 2024</a:t>
            </a:r>
          </a:p>
        </p:txBody>
      </p:sp>
      <p:sp>
        <p:nvSpPr>
          <p:cNvPr id="3" name="Slide Number Placeholder 2">
            <a:extLst>
              <a:ext uri="{FF2B5EF4-FFF2-40B4-BE49-F238E27FC236}">
                <a16:creationId xmlns:a16="http://schemas.microsoft.com/office/drawing/2014/main" id="{4ED001B4-F8B0-552B-5F44-E889B03829FD}"/>
              </a:ext>
            </a:extLst>
          </p:cNvPr>
          <p:cNvSpPr>
            <a:spLocks noGrp="1"/>
          </p:cNvSpPr>
          <p:nvPr>
            <p:ph type="sldNum" sz="quarter" idx="12"/>
          </p:nvPr>
        </p:nvSpPr>
        <p:spPr/>
        <p:txBody>
          <a:bodyPr/>
          <a:lstStyle/>
          <a:p>
            <a:fld id="{A22C682C-E9DB-4137-9A63-78D4A5F3749E}" type="slidenum">
              <a:rPr lang="en-US" smtClean="0"/>
              <a:t>28</a:t>
            </a:fld>
            <a:endParaRPr lang="en-US"/>
          </a:p>
        </p:txBody>
      </p:sp>
      <p:pic>
        <p:nvPicPr>
          <p:cNvPr id="7" name="Graphic 6" descr="Badge outline">
            <a:extLst>
              <a:ext uri="{FF2B5EF4-FFF2-40B4-BE49-F238E27FC236}">
                <a16:creationId xmlns:a16="http://schemas.microsoft.com/office/drawing/2014/main" id="{FD5B04AC-29CF-C3B5-B2B5-457A02B86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182" y="3593872"/>
            <a:ext cx="914400" cy="9144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62574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BFF75-3ECA-2641-CCE7-87073F0E8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7BD3C-1F53-40B5-D8F2-D24989740F28}"/>
              </a:ext>
            </a:extLst>
          </p:cNvPr>
          <p:cNvSpPr>
            <a:spLocks noGrp="1"/>
          </p:cNvSpPr>
          <p:nvPr>
            <p:ph type="title"/>
          </p:nvPr>
        </p:nvSpPr>
        <p:spPr/>
        <p:txBody>
          <a:bodyPr>
            <a:noAutofit/>
          </a:bodyPr>
          <a:lstStyle/>
          <a:p>
            <a:r>
              <a:rPr lang="en-US" sz="3000"/>
              <a:t>Child Care Financial Assistance Caseload Over Time by Program Type/Funding Source</a:t>
            </a:r>
          </a:p>
        </p:txBody>
      </p:sp>
      <p:sp>
        <p:nvSpPr>
          <p:cNvPr id="4" name="Date Placeholder 3">
            <a:extLst>
              <a:ext uri="{FF2B5EF4-FFF2-40B4-BE49-F238E27FC236}">
                <a16:creationId xmlns:a16="http://schemas.microsoft.com/office/drawing/2014/main" id="{73DC632A-BBB2-F7A3-AD2D-F41E5EC5FA67}"/>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C5518650-136A-36F9-EC8F-1F1DA0EE53A7}"/>
              </a:ext>
            </a:extLst>
          </p:cNvPr>
          <p:cNvSpPr>
            <a:spLocks noGrp="1"/>
          </p:cNvSpPr>
          <p:nvPr>
            <p:ph type="sldNum" sz="quarter" idx="12"/>
          </p:nvPr>
        </p:nvSpPr>
        <p:spPr/>
        <p:txBody>
          <a:bodyPr/>
          <a:lstStyle/>
          <a:p>
            <a:fld id="{A22C682C-E9DB-4137-9A63-78D4A5F3749E}" type="slidenum">
              <a:rPr lang="en-US" smtClean="0"/>
              <a:t>29</a:t>
            </a:fld>
            <a:endParaRPr lang="en-US"/>
          </a:p>
        </p:txBody>
      </p:sp>
      <p:sp>
        <p:nvSpPr>
          <p:cNvPr id="13" name="TextBox 12">
            <a:extLst>
              <a:ext uri="{FF2B5EF4-FFF2-40B4-BE49-F238E27FC236}">
                <a16:creationId xmlns:a16="http://schemas.microsoft.com/office/drawing/2014/main" id="{895F4075-AC5C-6E7A-71A4-1DB149BDFE41}"/>
              </a:ext>
            </a:extLst>
          </p:cNvPr>
          <p:cNvSpPr txBox="1"/>
          <p:nvPr/>
        </p:nvSpPr>
        <p:spPr>
          <a:xfrm>
            <a:off x="8309120" y="5852160"/>
            <a:ext cx="3070367" cy="246221"/>
          </a:xfrm>
          <a:prstGeom prst="rect">
            <a:avLst/>
          </a:prstGeom>
          <a:noFill/>
        </p:spPr>
        <p:txBody>
          <a:bodyPr wrap="square" rtlCol="0">
            <a:spAutoFit/>
          </a:bodyPr>
          <a:lstStyle/>
          <a:p>
            <a:pPr algn="r"/>
            <a:r>
              <a:rPr lang="en-US" sz="1000"/>
              <a:t>Source: CCFA as of March 7, 2024</a:t>
            </a:r>
          </a:p>
        </p:txBody>
      </p:sp>
      <p:graphicFrame>
        <p:nvGraphicFramePr>
          <p:cNvPr id="3" name="Chart 2">
            <a:extLst>
              <a:ext uri="{FF2B5EF4-FFF2-40B4-BE49-F238E27FC236}">
                <a16:creationId xmlns:a16="http://schemas.microsoft.com/office/drawing/2014/main" id="{94531138-48F0-15D9-34D9-5866C985961C}"/>
              </a:ext>
            </a:extLst>
          </p:cNvPr>
          <p:cNvGraphicFramePr>
            <a:graphicFrameLocks/>
          </p:cNvGraphicFramePr>
          <p:nvPr>
            <p:extLst>
              <p:ext uri="{D42A27DB-BD31-4B8C-83A1-F6EECF244321}">
                <p14:modId xmlns:p14="http://schemas.microsoft.com/office/powerpoint/2010/main" val="3590277282"/>
              </p:ext>
            </p:extLst>
          </p:nvPr>
        </p:nvGraphicFramePr>
        <p:xfrm>
          <a:off x="1102452" y="964650"/>
          <a:ext cx="9783261" cy="492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24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 up of colorful toy blocks">
            <a:extLst>
              <a:ext uri="{FF2B5EF4-FFF2-40B4-BE49-F238E27FC236}">
                <a16:creationId xmlns:a16="http://schemas.microsoft.com/office/drawing/2014/main" id="{48EAD344-2974-2370-DF2D-999A94BD365B}"/>
              </a:ext>
            </a:extLst>
          </p:cNvPr>
          <p:cNvPicPr>
            <a:picLocks noChangeAspect="1"/>
          </p:cNvPicPr>
          <p:nvPr/>
        </p:nvPicPr>
        <p:blipFill rotWithShape="1">
          <a:blip r:embed="rId3"/>
          <a:srcRect l="-62" t="6676" r="92" b="15205"/>
          <a:stretch/>
        </p:blipFill>
        <p:spPr>
          <a:xfrm>
            <a:off x="-712" y="63727"/>
            <a:ext cx="11351391" cy="5954284"/>
          </a:xfrm>
          <a:prstGeom prst="rect">
            <a:avLst/>
          </a:prstGeom>
        </p:spPr>
      </p:pic>
      <p:sp>
        <p:nvSpPr>
          <p:cNvPr id="10" name="Rectangle: Top Corners Rounded 9">
            <a:extLst>
              <a:ext uri="{FF2B5EF4-FFF2-40B4-BE49-F238E27FC236}">
                <a16:creationId xmlns:a16="http://schemas.microsoft.com/office/drawing/2014/main" id="{203DECFA-12B6-4D8A-BF91-DCDDD79F4936}"/>
              </a:ext>
            </a:extLst>
          </p:cNvPr>
          <p:cNvSpPr/>
          <p:nvPr/>
        </p:nvSpPr>
        <p:spPr>
          <a:xfrm rot="5400000">
            <a:off x="4973110" y="-1487177"/>
            <a:ext cx="1130276" cy="11076498"/>
          </a:xfrm>
          <a:prstGeom prst="round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ADBF8-A590-4556-B1AD-9EC558A04FC4}"/>
              </a:ext>
            </a:extLst>
          </p:cNvPr>
          <p:cNvSpPr>
            <a:spLocks noGrp="1"/>
          </p:cNvSpPr>
          <p:nvPr>
            <p:ph type="title"/>
          </p:nvPr>
        </p:nvSpPr>
        <p:spPr>
          <a:xfrm>
            <a:off x="1343940" y="3631462"/>
            <a:ext cx="9504120" cy="629670"/>
          </a:xfrm>
          <a:ln>
            <a:noFill/>
          </a:ln>
          <a:effectLst>
            <a:glow rad="63500">
              <a:schemeClr val="accent6">
                <a:satMod val="175000"/>
                <a:alpha val="40000"/>
              </a:schemeClr>
            </a:glow>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2400">
                <a:solidFill>
                  <a:srgbClr val="E3A438"/>
                </a:solidFill>
                <a:latin typeface="Montserrat SemiBold"/>
                <a:cs typeface="Calibri"/>
              </a:rPr>
              <a:t>Commonwealth Cares for Children (C3) Program</a:t>
            </a:r>
            <a:endParaRPr lang="en-US"/>
          </a:p>
        </p:txBody>
      </p:sp>
      <p:sp>
        <p:nvSpPr>
          <p:cNvPr id="4" name="Date Placeholder 3">
            <a:extLst>
              <a:ext uri="{FF2B5EF4-FFF2-40B4-BE49-F238E27FC236}">
                <a16:creationId xmlns:a16="http://schemas.microsoft.com/office/drawing/2014/main" id="{DF1D65A3-7709-4BA7-A50E-FD57030A36F0}"/>
              </a:ext>
            </a:extLst>
          </p:cNvPr>
          <p:cNvSpPr>
            <a:spLocks noGrp="1"/>
          </p:cNvSpPr>
          <p:nvPr>
            <p:ph type="dt" sz="half" idx="10"/>
          </p:nvPr>
        </p:nvSpPr>
        <p:spPr/>
        <p:txBody>
          <a:bodyPr/>
          <a:lstStyle/>
          <a:p>
            <a:r>
              <a:rPr lang="en-US"/>
              <a:t>March 13, 2024</a:t>
            </a:r>
          </a:p>
        </p:txBody>
      </p:sp>
      <p:sp>
        <p:nvSpPr>
          <p:cNvPr id="3" name="Slide Number Placeholder 2">
            <a:extLst>
              <a:ext uri="{FF2B5EF4-FFF2-40B4-BE49-F238E27FC236}">
                <a16:creationId xmlns:a16="http://schemas.microsoft.com/office/drawing/2014/main" id="{4ED001B4-F8B0-552B-5F44-E889B03829FD}"/>
              </a:ext>
            </a:extLst>
          </p:cNvPr>
          <p:cNvSpPr>
            <a:spLocks noGrp="1"/>
          </p:cNvSpPr>
          <p:nvPr>
            <p:ph type="sldNum" sz="quarter" idx="12"/>
          </p:nvPr>
        </p:nvSpPr>
        <p:spPr/>
        <p:txBody>
          <a:bodyPr/>
          <a:lstStyle/>
          <a:p>
            <a:fld id="{A22C682C-E9DB-4137-9A63-78D4A5F3749E}" type="slidenum">
              <a:rPr lang="en-US" smtClean="0"/>
              <a:t>3</a:t>
            </a:fld>
            <a:endParaRPr lang="en-US"/>
          </a:p>
        </p:txBody>
      </p:sp>
      <p:pic>
        <p:nvPicPr>
          <p:cNvPr id="11" name="Graphic 10" descr="Badge 1 outline">
            <a:extLst>
              <a:ext uri="{FF2B5EF4-FFF2-40B4-BE49-F238E27FC236}">
                <a16:creationId xmlns:a16="http://schemas.microsoft.com/office/drawing/2014/main" id="{0329750E-CF65-81FA-A333-B6383B8D58C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1818" y="3539668"/>
            <a:ext cx="1022808" cy="102280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9412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EC95A-76AC-D798-B52C-6D32CE663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48A6C-FBA7-075C-7969-5950C71B2F74}"/>
              </a:ext>
            </a:extLst>
          </p:cNvPr>
          <p:cNvSpPr>
            <a:spLocks noGrp="1"/>
          </p:cNvSpPr>
          <p:nvPr>
            <p:ph type="title"/>
          </p:nvPr>
        </p:nvSpPr>
        <p:spPr/>
        <p:txBody>
          <a:bodyPr>
            <a:noAutofit/>
          </a:bodyPr>
          <a:lstStyle/>
          <a:p>
            <a:r>
              <a:rPr lang="en-US" sz="3000"/>
              <a:t>Child Care Financial Assistance Caseload Over Time by Age Group</a:t>
            </a:r>
          </a:p>
        </p:txBody>
      </p:sp>
      <p:sp>
        <p:nvSpPr>
          <p:cNvPr id="4" name="Date Placeholder 3">
            <a:extLst>
              <a:ext uri="{FF2B5EF4-FFF2-40B4-BE49-F238E27FC236}">
                <a16:creationId xmlns:a16="http://schemas.microsoft.com/office/drawing/2014/main" id="{4ED9B8BD-5C3F-0A56-E6B1-CE98820DD7B9}"/>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A45B1EBC-2FF1-15EB-21A7-116405281B9B}"/>
              </a:ext>
            </a:extLst>
          </p:cNvPr>
          <p:cNvSpPr>
            <a:spLocks noGrp="1"/>
          </p:cNvSpPr>
          <p:nvPr>
            <p:ph type="sldNum" sz="quarter" idx="12"/>
          </p:nvPr>
        </p:nvSpPr>
        <p:spPr/>
        <p:txBody>
          <a:bodyPr/>
          <a:lstStyle/>
          <a:p>
            <a:fld id="{A22C682C-E9DB-4137-9A63-78D4A5F3749E}" type="slidenum">
              <a:rPr lang="en-US" smtClean="0"/>
              <a:t>30</a:t>
            </a:fld>
            <a:endParaRPr lang="en-US"/>
          </a:p>
        </p:txBody>
      </p:sp>
      <p:sp>
        <p:nvSpPr>
          <p:cNvPr id="10" name="TextBox 9">
            <a:extLst>
              <a:ext uri="{FF2B5EF4-FFF2-40B4-BE49-F238E27FC236}">
                <a16:creationId xmlns:a16="http://schemas.microsoft.com/office/drawing/2014/main" id="{EA06B78D-EEF5-710B-B901-5C15AB875601}"/>
              </a:ext>
            </a:extLst>
          </p:cNvPr>
          <p:cNvSpPr txBox="1"/>
          <p:nvPr/>
        </p:nvSpPr>
        <p:spPr>
          <a:xfrm>
            <a:off x="8309120" y="5852160"/>
            <a:ext cx="3070367" cy="246221"/>
          </a:xfrm>
          <a:prstGeom prst="rect">
            <a:avLst/>
          </a:prstGeom>
          <a:noFill/>
        </p:spPr>
        <p:txBody>
          <a:bodyPr wrap="square" rtlCol="0">
            <a:spAutoFit/>
          </a:bodyPr>
          <a:lstStyle/>
          <a:p>
            <a:pPr algn="r"/>
            <a:r>
              <a:rPr lang="en-US" sz="1000"/>
              <a:t>Source: CCFA as of March 7, 2024</a:t>
            </a:r>
          </a:p>
        </p:txBody>
      </p:sp>
      <p:graphicFrame>
        <p:nvGraphicFramePr>
          <p:cNvPr id="3" name="Chart 2">
            <a:extLst>
              <a:ext uri="{FF2B5EF4-FFF2-40B4-BE49-F238E27FC236}">
                <a16:creationId xmlns:a16="http://schemas.microsoft.com/office/drawing/2014/main" id="{19878CF9-9029-48FF-BAA4-24A047AD8C03}"/>
              </a:ext>
            </a:extLst>
          </p:cNvPr>
          <p:cNvGraphicFramePr>
            <a:graphicFrameLocks/>
          </p:cNvGraphicFramePr>
          <p:nvPr>
            <p:extLst>
              <p:ext uri="{D42A27DB-BD31-4B8C-83A1-F6EECF244321}">
                <p14:modId xmlns:p14="http://schemas.microsoft.com/office/powerpoint/2010/main" val="3349736690"/>
              </p:ext>
            </p:extLst>
          </p:nvPr>
        </p:nvGraphicFramePr>
        <p:xfrm>
          <a:off x="264276" y="731632"/>
          <a:ext cx="11007141" cy="5313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35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39C58-D58B-4A3B-43A6-F7D9938E9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39B78-7C34-FC0F-4AA9-D92D655930DD}"/>
              </a:ext>
            </a:extLst>
          </p:cNvPr>
          <p:cNvSpPr>
            <a:spLocks noGrp="1"/>
          </p:cNvSpPr>
          <p:nvPr>
            <p:ph type="title"/>
          </p:nvPr>
        </p:nvSpPr>
        <p:spPr/>
        <p:txBody>
          <a:bodyPr>
            <a:noAutofit/>
          </a:bodyPr>
          <a:lstStyle/>
          <a:p>
            <a:r>
              <a:rPr lang="en-US" sz="3000"/>
              <a:t>Child Care Financial Assistance Caseload Over Time by Form of Assistance(Voucher/Contract)</a:t>
            </a:r>
          </a:p>
        </p:txBody>
      </p:sp>
      <p:sp>
        <p:nvSpPr>
          <p:cNvPr id="4" name="Date Placeholder 3">
            <a:extLst>
              <a:ext uri="{FF2B5EF4-FFF2-40B4-BE49-F238E27FC236}">
                <a16:creationId xmlns:a16="http://schemas.microsoft.com/office/drawing/2014/main" id="{D33D7F2B-EE81-F87F-03CC-509482919A8C}"/>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E2F8D489-490B-DF25-C32E-49330D62374C}"/>
              </a:ext>
            </a:extLst>
          </p:cNvPr>
          <p:cNvSpPr>
            <a:spLocks noGrp="1"/>
          </p:cNvSpPr>
          <p:nvPr>
            <p:ph type="sldNum" sz="quarter" idx="12"/>
          </p:nvPr>
        </p:nvSpPr>
        <p:spPr/>
        <p:txBody>
          <a:bodyPr/>
          <a:lstStyle/>
          <a:p>
            <a:fld id="{A22C682C-E9DB-4137-9A63-78D4A5F3749E}" type="slidenum">
              <a:rPr lang="en-US" smtClean="0"/>
              <a:t>31</a:t>
            </a:fld>
            <a:endParaRPr lang="en-US"/>
          </a:p>
        </p:txBody>
      </p:sp>
      <p:sp>
        <p:nvSpPr>
          <p:cNvPr id="10" name="TextBox 9">
            <a:extLst>
              <a:ext uri="{FF2B5EF4-FFF2-40B4-BE49-F238E27FC236}">
                <a16:creationId xmlns:a16="http://schemas.microsoft.com/office/drawing/2014/main" id="{248422E2-1366-498E-14C9-88A435D489DC}"/>
              </a:ext>
            </a:extLst>
          </p:cNvPr>
          <p:cNvSpPr txBox="1"/>
          <p:nvPr/>
        </p:nvSpPr>
        <p:spPr>
          <a:xfrm>
            <a:off x="8309120" y="5852160"/>
            <a:ext cx="3070367" cy="246221"/>
          </a:xfrm>
          <a:prstGeom prst="rect">
            <a:avLst/>
          </a:prstGeom>
          <a:noFill/>
        </p:spPr>
        <p:txBody>
          <a:bodyPr wrap="square" rtlCol="0">
            <a:spAutoFit/>
          </a:bodyPr>
          <a:lstStyle/>
          <a:p>
            <a:pPr algn="r"/>
            <a:r>
              <a:rPr lang="en-US" sz="1000"/>
              <a:t>Source: CCFA as of March 7, 2024</a:t>
            </a:r>
          </a:p>
        </p:txBody>
      </p:sp>
      <p:graphicFrame>
        <p:nvGraphicFramePr>
          <p:cNvPr id="3" name="Chart 2">
            <a:extLst>
              <a:ext uri="{FF2B5EF4-FFF2-40B4-BE49-F238E27FC236}">
                <a16:creationId xmlns:a16="http://schemas.microsoft.com/office/drawing/2014/main" id="{AACE5FB8-918A-4F4C-9BED-61209896FB40}"/>
              </a:ext>
            </a:extLst>
          </p:cNvPr>
          <p:cNvGraphicFramePr>
            <a:graphicFrameLocks/>
          </p:cNvGraphicFramePr>
          <p:nvPr>
            <p:extLst>
              <p:ext uri="{D42A27DB-BD31-4B8C-83A1-F6EECF244321}">
                <p14:modId xmlns:p14="http://schemas.microsoft.com/office/powerpoint/2010/main" val="3439748406"/>
              </p:ext>
            </p:extLst>
          </p:nvPr>
        </p:nvGraphicFramePr>
        <p:xfrm>
          <a:off x="510047" y="862201"/>
          <a:ext cx="10515600" cy="5054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83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D055-5816-EF75-EF31-6DD4E950DA2E}"/>
              </a:ext>
            </a:extLst>
          </p:cNvPr>
          <p:cNvSpPr>
            <a:spLocks noGrp="1"/>
          </p:cNvSpPr>
          <p:nvPr>
            <p:ph type="title"/>
          </p:nvPr>
        </p:nvSpPr>
        <p:spPr/>
        <p:txBody>
          <a:bodyPr>
            <a:noAutofit/>
          </a:bodyPr>
          <a:lstStyle/>
          <a:p>
            <a:r>
              <a:rPr lang="en-US" sz="3000"/>
              <a:t>Child Care Financial Assistance Caseload: Current Caseload</a:t>
            </a:r>
          </a:p>
        </p:txBody>
      </p:sp>
      <p:sp>
        <p:nvSpPr>
          <p:cNvPr id="4" name="Date Placeholder 3">
            <a:extLst>
              <a:ext uri="{FF2B5EF4-FFF2-40B4-BE49-F238E27FC236}">
                <a16:creationId xmlns:a16="http://schemas.microsoft.com/office/drawing/2014/main" id="{353951F9-870C-4397-6CBA-95F3118232D2}"/>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4F4F32FB-31D8-143F-160E-A41278FFF499}"/>
              </a:ext>
            </a:extLst>
          </p:cNvPr>
          <p:cNvSpPr>
            <a:spLocks noGrp="1"/>
          </p:cNvSpPr>
          <p:nvPr>
            <p:ph type="sldNum" sz="quarter" idx="12"/>
          </p:nvPr>
        </p:nvSpPr>
        <p:spPr/>
        <p:txBody>
          <a:bodyPr/>
          <a:lstStyle/>
          <a:p>
            <a:fld id="{A22C682C-E9DB-4137-9A63-78D4A5F3749E}" type="slidenum">
              <a:rPr lang="en-US" smtClean="0"/>
              <a:t>32</a:t>
            </a:fld>
            <a:endParaRPr lang="en-US"/>
          </a:p>
        </p:txBody>
      </p:sp>
      <p:graphicFrame>
        <p:nvGraphicFramePr>
          <p:cNvPr id="11" name="Chart 10">
            <a:extLst>
              <a:ext uri="{FF2B5EF4-FFF2-40B4-BE49-F238E27FC236}">
                <a16:creationId xmlns:a16="http://schemas.microsoft.com/office/drawing/2014/main" id="{949BB1A3-1B10-43EF-9B8E-0A634B34A8EB}"/>
              </a:ext>
            </a:extLst>
          </p:cNvPr>
          <p:cNvGraphicFramePr>
            <a:graphicFrameLocks/>
          </p:cNvGraphicFramePr>
          <p:nvPr>
            <p:extLst>
              <p:ext uri="{D42A27DB-BD31-4B8C-83A1-F6EECF244321}">
                <p14:modId xmlns:p14="http://schemas.microsoft.com/office/powerpoint/2010/main" val="857267488"/>
              </p:ext>
            </p:extLst>
          </p:nvPr>
        </p:nvGraphicFramePr>
        <p:xfrm>
          <a:off x="666750" y="1085850"/>
          <a:ext cx="1015365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473B83B-C2F8-41F0-3564-6C4FD939848B}"/>
              </a:ext>
            </a:extLst>
          </p:cNvPr>
          <p:cNvSpPr txBox="1"/>
          <p:nvPr/>
        </p:nvSpPr>
        <p:spPr>
          <a:xfrm>
            <a:off x="8309120" y="5852160"/>
            <a:ext cx="3070367" cy="246221"/>
          </a:xfrm>
          <a:prstGeom prst="rect">
            <a:avLst/>
          </a:prstGeom>
          <a:noFill/>
        </p:spPr>
        <p:txBody>
          <a:bodyPr wrap="square" rtlCol="0">
            <a:spAutoFit/>
          </a:bodyPr>
          <a:lstStyle/>
          <a:p>
            <a:pPr algn="r"/>
            <a:r>
              <a:rPr lang="en-US" sz="1000"/>
              <a:t>Source: CCFA as of Mar 7, 2024</a:t>
            </a:r>
          </a:p>
        </p:txBody>
      </p:sp>
    </p:spTree>
    <p:extLst>
      <p:ext uri="{BB962C8B-B14F-4D97-AF65-F5344CB8AC3E}">
        <p14:creationId xmlns:p14="http://schemas.microsoft.com/office/powerpoint/2010/main" val="3173006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CB2A7-34F9-1CBC-DDA5-5546ADB9D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0E8B3-717B-DC83-96EA-A6D28BA314F3}"/>
              </a:ext>
            </a:extLst>
          </p:cNvPr>
          <p:cNvSpPr>
            <a:spLocks noGrp="1"/>
          </p:cNvSpPr>
          <p:nvPr>
            <p:ph type="title"/>
          </p:nvPr>
        </p:nvSpPr>
        <p:spPr/>
        <p:txBody>
          <a:bodyPr>
            <a:noAutofit/>
          </a:bodyPr>
          <a:lstStyle/>
          <a:p>
            <a:r>
              <a:rPr lang="en-US" sz="3000"/>
              <a:t>Child Care Financial Assistance Caseload: Current Caseload</a:t>
            </a:r>
          </a:p>
        </p:txBody>
      </p:sp>
      <p:sp>
        <p:nvSpPr>
          <p:cNvPr id="4" name="Date Placeholder 3">
            <a:extLst>
              <a:ext uri="{FF2B5EF4-FFF2-40B4-BE49-F238E27FC236}">
                <a16:creationId xmlns:a16="http://schemas.microsoft.com/office/drawing/2014/main" id="{66BB8E09-A7F0-B9DC-67BD-FE65F3328CAB}"/>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0B45F581-15A0-ED69-38E1-2A74C3B8EF5F}"/>
              </a:ext>
            </a:extLst>
          </p:cNvPr>
          <p:cNvSpPr>
            <a:spLocks noGrp="1"/>
          </p:cNvSpPr>
          <p:nvPr>
            <p:ph type="sldNum" sz="quarter" idx="12"/>
          </p:nvPr>
        </p:nvSpPr>
        <p:spPr/>
        <p:txBody>
          <a:bodyPr/>
          <a:lstStyle/>
          <a:p>
            <a:fld id="{A22C682C-E9DB-4137-9A63-78D4A5F3749E}" type="slidenum">
              <a:rPr lang="en-US" smtClean="0"/>
              <a:t>33</a:t>
            </a:fld>
            <a:endParaRPr lang="en-US"/>
          </a:p>
        </p:txBody>
      </p:sp>
      <p:sp>
        <p:nvSpPr>
          <p:cNvPr id="7" name="TextBox 6">
            <a:extLst>
              <a:ext uri="{FF2B5EF4-FFF2-40B4-BE49-F238E27FC236}">
                <a16:creationId xmlns:a16="http://schemas.microsoft.com/office/drawing/2014/main" id="{944D5237-6E07-70F0-DB12-F70AC3347989}"/>
              </a:ext>
            </a:extLst>
          </p:cNvPr>
          <p:cNvSpPr txBox="1"/>
          <p:nvPr/>
        </p:nvSpPr>
        <p:spPr>
          <a:xfrm>
            <a:off x="3432550" y="6233239"/>
            <a:ext cx="3070367" cy="246221"/>
          </a:xfrm>
          <a:prstGeom prst="rect">
            <a:avLst/>
          </a:prstGeom>
          <a:noFill/>
        </p:spPr>
        <p:txBody>
          <a:bodyPr wrap="square" rtlCol="0">
            <a:spAutoFit/>
          </a:bodyPr>
          <a:lstStyle/>
          <a:p>
            <a:pPr algn="r"/>
            <a:r>
              <a:rPr lang="en-US" sz="1000"/>
              <a:t>Source: CCFA as of Mar 7, 2024</a:t>
            </a:r>
          </a:p>
        </p:txBody>
      </p:sp>
      <p:graphicFrame>
        <p:nvGraphicFramePr>
          <p:cNvPr id="3" name="Table 2">
            <a:extLst>
              <a:ext uri="{FF2B5EF4-FFF2-40B4-BE49-F238E27FC236}">
                <a16:creationId xmlns:a16="http://schemas.microsoft.com/office/drawing/2014/main" id="{AE6BC3B3-CC63-2E4D-6C14-D53B15261741}"/>
              </a:ext>
            </a:extLst>
          </p:cNvPr>
          <p:cNvGraphicFramePr>
            <a:graphicFrameLocks noGrp="1"/>
          </p:cNvGraphicFramePr>
          <p:nvPr>
            <p:extLst>
              <p:ext uri="{D42A27DB-BD31-4B8C-83A1-F6EECF244321}">
                <p14:modId xmlns:p14="http://schemas.microsoft.com/office/powerpoint/2010/main" val="4128358479"/>
              </p:ext>
            </p:extLst>
          </p:nvPr>
        </p:nvGraphicFramePr>
        <p:xfrm>
          <a:off x="510047" y="1204217"/>
          <a:ext cx="10027324" cy="4449565"/>
        </p:xfrm>
        <a:graphic>
          <a:graphicData uri="http://schemas.openxmlformats.org/drawingml/2006/table">
            <a:tbl>
              <a:tblPr>
                <a:tableStyleId>{5C22544A-7EE6-4342-B048-85BDC9FD1C3A}</a:tableStyleId>
              </a:tblPr>
              <a:tblGrid>
                <a:gridCol w="1678724">
                  <a:extLst>
                    <a:ext uri="{9D8B030D-6E8A-4147-A177-3AD203B41FA5}">
                      <a16:colId xmlns:a16="http://schemas.microsoft.com/office/drawing/2014/main" val="3371630439"/>
                    </a:ext>
                  </a:extLst>
                </a:gridCol>
                <a:gridCol w="1292812">
                  <a:extLst>
                    <a:ext uri="{9D8B030D-6E8A-4147-A177-3AD203B41FA5}">
                      <a16:colId xmlns:a16="http://schemas.microsoft.com/office/drawing/2014/main" val="3681008440"/>
                    </a:ext>
                  </a:extLst>
                </a:gridCol>
                <a:gridCol w="1292812">
                  <a:extLst>
                    <a:ext uri="{9D8B030D-6E8A-4147-A177-3AD203B41FA5}">
                      <a16:colId xmlns:a16="http://schemas.microsoft.com/office/drawing/2014/main" val="1377744057"/>
                    </a:ext>
                  </a:extLst>
                </a:gridCol>
                <a:gridCol w="1440744">
                  <a:extLst>
                    <a:ext uri="{9D8B030D-6E8A-4147-A177-3AD203B41FA5}">
                      <a16:colId xmlns:a16="http://schemas.microsoft.com/office/drawing/2014/main" val="867560517"/>
                    </a:ext>
                  </a:extLst>
                </a:gridCol>
                <a:gridCol w="1440744">
                  <a:extLst>
                    <a:ext uri="{9D8B030D-6E8A-4147-A177-3AD203B41FA5}">
                      <a16:colId xmlns:a16="http://schemas.microsoft.com/office/drawing/2014/main" val="2002009068"/>
                    </a:ext>
                  </a:extLst>
                </a:gridCol>
                <a:gridCol w="1440744">
                  <a:extLst>
                    <a:ext uri="{9D8B030D-6E8A-4147-A177-3AD203B41FA5}">
                      <a16:colId xmlns:a16="http://schemas.microsoft.com/office/drawing/2014/main" val="3588997303"/>
                    </a:ext>
                  </a:extLst>
                </a:gridCol>
                <a:gridCol w="1440744">
                  <a:extLst>
                    <a:ext uri="{9D8B030D-6E8A-4147-A177-3AD203B41FA5}">
                      <a16:colId xmlns:a16="http://schemas.microsoft.com/office/drawing/2014/main" val="1552879996"/>
                    </a:ext>
                  </a:extLst>
                </a:gridCol>
              </a:tblGrid>
              <a:tr h="338604">
                <a:tc>
                  <a:txBody>
                    <a:bodyPr/>
                    <a:lstStyle/>
                    <a:p>
                      <a:pPr algn="ctr" fontAlgn="b"/>
                      <a:r>
                        <a:rPr lang="en-US" sz="1200" b="1" u="none" strike="noStrike">
                          <a:effectLst/>
                        </a:rPr>
                        <a:t>Month</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DCF Voucher</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DCF Contract</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DTA Voucher</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IE Voucher</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IE Contract</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TOTAL</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5736374"/>
                  </a:ext>
                </a:extLst>
              </a:tr>
              <a:tr h="274064">
                <a:tc>
                  <a:txBody>
                    <a:bodyPr/>
                    <a:lstStyle/>
                    <a:p>
                      <a:pPr algn="ctr" fontAlgn="b"/>
                      <a:r>
                        <a:rPr lang="en-US" sz="1200" b="1" u="none" strike="noStrike">
                          <a:effectLst/>
                        </a:rPr>
                        <a:t>Jan-23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5,336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5,921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9,489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19,374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12,763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52,883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854564"/>
                  </a:ext>
                </a:extLst>
              </a:tr>
              <a:tr h="274064">
                <a:tc>
                  <a:txBody>
                    <a:bodyPr/>
                    <a:lstStyle/>
                    <a:p>
                      <a:pPr algn="ctr" fontAlgn="b"/>
                      <a:r>
                        <a:rPr lang="en-US" sz="1200" b="1" u="none" strike="noStrike">
                          <a:effectLst/>
                        </a:rPr>
                        <a:t>Feb-23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5,366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5,977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9,612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19,976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13,015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53,946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121443"/>
                  </a:ext>
                </a:extLst>
              </a:tr>
              <a:tr h="274064">
                <a:tc>
                  <a:txBody>
                    <a:bodyPr/>
                    <a:lstStyle/>
                    <a:p>
                      <a:pPr algn="ctr" fontAlgn="b"/>
                      <a:r>
                        <a:rPr lang="en-US" sz="1200" b="1" u="none" strike="noStrike">
                          <a:effectLst/>
                        </a:rPr>
                        <a:t>Mar-23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5,362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6,082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9,734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20,030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13,218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54,426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9206035"/>
                  </a:ext>
                </a:extLst>
              </a:tr>
              <a:tr h="274064">
                <a:tc>
                  <a:txBody>
                    <a:bodyPr/>
                    <a:lstStyle/>
                    <a:p>
                      <a:pPr algn="ctr" fontAlgn="b"/>
                      <a:r>
                        <a:rPr lang="en-US" sz="1200" b="1" u="none" strike="noStrike">
                          <a:effectLst/>
                        </a:rPr>
                        <a:t>Apr-23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5,457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6,056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9,865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20,733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13,406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55,517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967969"/>
                  </a:ext>
                </a:extLst>
              </a:tr>
              <a:tr h="274064">
                <a:tc>
                  <a:txBody>
                    <a:bodyPr/>
                    <a:lstStyle/>
                    <a:p>
                      <a:pPr algn="ctr" fontAlgn="b"/>
                      <a:r>
                        <a:rPr lang="en-US" sz="1200" b="1" u="none" strike="noStrike">
                          <a:effectLst/>
                        </a:rPr>
                        <a:t>May-23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5,478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6,086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9,976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20,831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13,549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55,920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2203302"/>
                  </a:ext>
                </a:extLst>
              </a:tr>
              <a:tr h="274064">
                <a:tc>
                  <a:txBody>
                    <a:bodyPr/>
                    <a:lstStyle/>
                    <a:p>
                      <a:pPr algn="ctr" fontAlgn="b"/>
                      <a:r>
                        <a:rPr lang="en-US" sz="1200" b="1" u="none" strike="noStrike">
                          <a:effectLst/>
                        </a:rPr>
                        <a:t>Jun-23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6,022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6,196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10,572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22,256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13,967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59,013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7000461"/>
                  </a:ext>
                </a:extLst>
              </a:tr>
              <a:tr h="274064">
                <a:tc>
                  <a:txBody>
                    <a:bodyPr/>
                    <a:lstStyle/>
                    <a:p>
                      <a:pPr algn="ctr" fontAlgn="b"/>
                      <a:r>
                        <a:rPr lang="en-US" sz="1200" b="1" u="none" strike="noStrike">
                          <a:effectLst/>
                        </a:rPr>
                        <a:t>Jul-23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6,140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6,151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10,539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21,847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13,922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58,599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4678250"/>
                  </a:ext>
                </a:extLst>
              </a:tr>
              <a:tr h="274064">
                <a:tc>
                  <a:txBody>
                    <a:bodyPr/>
                    <a:lstStyle/>
                    <a:p>
                      <a:pPr algn="ctr" fontAlgn="b"/>
                      <a:r>
                        <a:rPr lang="en-US" sz="1200" b="1" u="none" strike="noStrike">
                          <a:effectLst/>
                        </a:rPr>
                        <a:t>Aug-23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6,230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6,191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10,644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22,342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14,195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59,602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396927"/>
                  </a:ext>
                </a:extLst>
              </a:tr>
              <a:tr h="274064">
                <a:tc>
                  <a:txBody>
                    <a:bodyPr/>
                    <a:lstStyle/>
                    <a:p>
                      <a:pPr algn="ctr" fontAlgn="b"/>
                      <a:r>
                        <a:rPr lang="en-US" sz="1200" b="1" u="none" strike="noStrike">
                          <a:effectLst/>
                        </a:rPr>
                        <a:t>Sep-23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5,662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5,931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10,418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21,850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13,827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57,688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977144"/>
                  </a:ext>
                </a:extLst>
              </a:tr>
              <a:tr h="274064">
                <a:tc>
                  <a:txBody>
                    <a:bodyPr/>
                    <a:lstStyle/>
                    <a:p>
                      <a:pPr algn="ctr" fontAlgn="b"/>
                      <a:r>
                        <a:rPr lang="en-US" sz="1200" b="1" u="none" strike="noStrike">
                          <a:effectLst/>
                        </a:rPr>
                        <a:t>Oct-23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5,398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5,614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10,305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21,618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13,265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56,200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0960197"/>
                  </a:ext>
                </a:extLst>
              </a:tr>
              <a:tr h="274064">
                <a:tc>
                  <a:txBody>
                    <a:bodyPr/>
                    <a:lstStyle/>
                    <a:p>
                      <a:pPr algn="ctr" fontAlgn="b"/>
                      <a:r>
                        <a:rPr lang="en-US" sz="1200" b="1" u="none" strike="noStrike">
                          <a:effectLst/>
                        </a:rPr>
                        <a:t>Nov-23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5,484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5,669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10,558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22,076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13,539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57,326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398833"/>
                  </a:ext>
                </a:extLst>
              </a:tr>
              <a:tr h="274064">
                <a:tc>
                  <a:txBody>
                    <a:bodyPr/>
                    <a:lstStyle/>
                    <a:p>
                      <a:pPr algn="ctr" fontAlgn="b"/>
                      <a:r>
                        <a:rPr lang="en-US" sz="1200" b="1" u="none" strike="noStrike">
                          <a:effectLst/>
                        </a:rPr>
                        <a:t>Dec-23</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5,600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5,693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10,659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22,454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13,836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58,242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962273"/>
                  </a:ext>
                </a:extLst>
              </a:tr>
              <a:tr h="274064">
                <a:tc>
                  <a:txBody>
                    <a:bodyPr/>
                    <a:lstStyle/>
                    <a:p>
                      <a:pPr algn="ctr" fontAlgn="b"/>
                      <a:r>
                        <a:rPr lang="en-US" sz="1200" b="1" u="none" strike="noStrike">
                          <a:effectLst/>
                        </a:rPr>
                        <a:t>Jan-24</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5,633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5,790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10,745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22,662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         14,127 </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58,957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7344003"/>
                  </a:ext>
                </a:extLst>
              </a:tr>
              <a:tr h="548129">
                <a:tc>
                  <a:txBody>
                    <a:bodyPr/>
                    <a:lstStyle/>
                    <a:p>
                      <a:pPr algn="ctr" fontAlgn="b"/>
                      <a:r>
                        <a:rPr lang="en-US" sz="1200" b="1" u="none" strike="noStrike">
                          <a:effectLst/>
                        </a:rPr>
                        <a:t>MONTHLY AVERAGE</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5,628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5,951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10,240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21,388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13,587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a:effectLst/>
                        </a:rPr>
                        <a:t>         56,794 </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6297494"/>
                  </a:ext>
                </a:extLst>
              </a:tr>
            </a:tbl>
          </a:graphicData>
        </a:graphic>
      </p:graphicFrame>
    </p:spTree>
    <p:extLst>
      <p:ext uri="{BB962C8B-B14F-4D97-AF65-F5344CB8AC3E}">
        <p14:creationId xmlns:p14="http://schemas.microsoft.com/office/powerpoint/2010/main" val="153979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4D9E6-D2D8-7240-7E38-0FD879EE4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85FD1-0F5E-2794-847C-9424C1936A7B}"/>
              </a:ext>
            </a:extLst>
          </p:cNvPr>
          <p:cNvSpPr>
            <a:spLocks noGrp="1"/>
          </p:cNvSpPr>
          <p:nvPr>
            <p:ph type="title"/>
          </p:nvPr>
        </p:nvSpPr>
        <p:spPr>
          <a:xfrm>
            <a:off x="307209" y="368671"/>
            <a:ext cx="10515600" cy="633413"/>
          </a:xfrm>
        </p:spPr>
        <p:txBody>
          <a:bodyPr>
            <a:noAutofit/>
          </a:bodyPr>
          <a:lstStyle/>
          <a:p>
            <a:r>
              <a:rPr lang="en-US" sz="3000"/>
              <a:t>Child Care Financial Assistance Caseload: Current Caseload</a:t>
            </a:r>
          </a:p>
        </p:txBody>
      </p:sp>
      <p:sp>
        <p:nvSpPr>
          <p:cNvPr id="4" name="Date Placeholder 3">
            <a:extLst>
              <a:ext uri="{FF2B5EF4-FFF2-40B4-BE49-F238E27FC236}">
                <a16:creationId xmlns:a16="http://schemas.microsoft.com/office/drawing/2014/main" id="{F606BDF2-2DF1-5F98-A29C-834F1E988E05}"/>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7B84D008-75A2-8FEE-402F-7C7CF96A8EB8}"/>
              </a:ext>
            </a:extLst>
          </p:cNvPr>
          <p:cNvSpPr>
            <a:spLocks noGrp="1"/>
          </p:cNvSpPr>
          <p:nvPr>
            <p:ph type="sldNum" sz="quarter" idx="12"/>
          </p:nvPr>
        </p:nvSpPr>
        <p:spPr/>
        <p:txBody>
          <a:bodyPr/>
          <a:lstStyle/>
          <a:p>
            <a:fld id="{A22C682C-E9DB-4137-9A63-78D4A5F3749E}" type="slidenum">
              <a:rPr lang="en-US" smtClean="0"/>
              <a:t>34</a:t>
            </a:fld>
            <a:endParaRPr lang="en-US"/>
          </a:p>
        </p:txBody>
      </p:sp>
      <p:sp>
        <p:nvSpPr>
          <p:cNvPr id="10" name="TextBox 9">
            <a:extLst>
              <a:ext uri="{FF2B5EF4-FFF2-40B4-BE49-F238E27FC236}">
                <a16:creationId xmlns:a16="http://schemas.microsoft.com/office/drawing/2014/main" id="{17012A30-4363-DAC4-E239-CCDE4A91F8BE}"/>
              </a:ext>
            </a:extLst>
          </p:cNvPr>
          <p:cNvSpPr txBox="1"/>
          <p:nvPr/>
        </p:nvSpPr>
        <p:spPr>
          <a:xfrm>
            <a:off x="3581257" y="6233239"/>
            <a:ext cx="3070367" cy="246221"/>
          </a:xfrm>
          <a:prstGeom prst="rect">
            <a:avLst/>
          </a:prstGeom>
          <a:noFill/>
        </p:spPr>
        <p:txBody>
          <a:bodyPr wrap="square" rtlCol="0">
            <a:spAutoFit/>
          </a:bodyPr>
          <a:lstStyle/>
          <a:p>
            <a:pPr algn="r"/>
            <a:r>
              <a:rPr lang="en-US" sz="1000"/>
              <a:t>Source: CCFA as of Mar 7, 2024</a:t>
            </a:r>
          </a:p>
        </p:txBody>
      </p:sp>
      <p:graphicFrame>
        <p:nvGraphicFramePr>
          <p:cNvPr id="3" name="Chart 2">
            <a:extLst>
              <a:ext uri="{FF2B5EF4-FFF2-40B4-BE49-F238E27FC236}">
                <a16:creationId xmlns:a16="http://schemas.microsoft.com/office/drawing/2014/main" id="{98917D17-BCB2-4F36-A391-AB8F1459DD6F}"/>
              </a:ext>
            </a:extLst>
          </p:cNvPr>
          <p:cNvGraphicFramePr>
            <a:graphicFrameLocks/>
          </p:cNvGraphicFramePr>
          <p:nvPr>
            <p:extLst>
              <p:ext uri="{D42A27DB-BD31-4B8C-83A1-F6EECF244321}">
                <p14:modId xmlns:p14="http://schemas.microsoft.com/office/powerpoint/2010/main" val="1817090518"/>
              </p:ext>
            </p:extLst>
          </p:nvPr>
        </p:nvGraphicFramePr>
        <p:xfrm>
          <a:off x="414796" y="1002084"/>
          <a:ext cx="10812003" cy="5096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03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2D58C-619A-E975-13FA-82CD1C82C59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A07B0A-C00A-64D8-8E6C-29FAA023AC7B}"/>
              </a:ext>
            </a:extLst>
          </p:cNvPr>
          <p:cNvGrpSpPr/>
          <p:nvPr/>
        </p:nvGrpSpPr>
        <p:grpSpPr>
          <a:xfrm>
            <a:off x="928099" y="4138460"/>
            <a:ext cx="1136589" cy="1165933"/>
            <a:chOff x="0" y="0"/>
            <a:chExt cx="698500" cy="812800"/>
          </a:xfrm>
        </p:grpSpPr>
        <p:sp>
          <p:nvSpPr>
            <p:cNvPr id="3" name="Freeform 3">
              <a:extLst>
                <a:ext uri="{FF2B5EF4-FFF2-40B4-BE49-F238E27FC236}">
                  <a16:creationId xmlns:a16="http://schemas.microsoft.com/office/drawing/2014/main" id="{35828005-24FE-AE0C-C030-CE8808E08C6A}"/>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B2121A"/>
            </a:solidFill>
          </p:spPr>
          <p:txBody>
            <a:bodyPr/>
            <a:lstStyle/>
            <a:p>
              <a:endParaRPr lang="en-US"/>
            </a:p>
          </p:txBody>
        </p:sp>
        <p:sp>
          <p:nvSpPr>
            <p:cNvPr id="4" name="TextBox 4">
              <a:extLst>
                <a:ext uri="{FF2B5EF4-FFF2-40B4-BE49-F238E27FC236}">
                  <a16:creationId xmlns:a16="http://schemas.microsoft.com/office/drawing/2014/main" id="{A789613A-40AA-CB3A-A371-BEA0DEA52AA5}"/>
                </a:ext>
              </a:extLst>
            </p:cNvPr>
            <p:cNvSpPr txBox="1"/>
            <p:nvPr/>
          </p:nvSpPr>
          <p:spPr>
            <a:xfrm>
              <a:off x="0" y="82550"/>
              <a:ext cx="698500" cy="590550"/>
            </a:xfrm>
            <a:prstGeom prst="rect">
              <a:avLst/>
            </a:prstGeom>
          </p:spPr>
          <p:txBody>
            <a:bodyPr lIns="33867" tIns="33867" rIns="33867" bIns="33867" rtlCol="0" anchor="ctr"/>
            <a:lstStyle/>
            <a:p>
              <a:pPr algn="ctr">
                <a:lnSpc>
                  <a:spcPts val="2239"/>
                </a:lnSpc>
              </a:pPr>
              <a:endParaRPr sz="1200"/>
            </a:p>
          </p:txBody>
        </p:sp>
      </p:grpSp>
      <p:grpSp>
        <p:nvGrpSpPr>
          <p:cNvPr id="5" name="Group 5">
            <a:extLst>
              <a:ext uri="{FF2B5EF4-FFF2-40B4-BE49-F238E27FC236}">
                <a16:creationId xmlns:a16="http://schemas.microsoft.com/office/drawing/2014/main" id="{EA44B737-35A0-6E55-E71D-97C27316954E}"/>
              </a:ext>
            </a:extLst>
          </p:cNvPr>
          <p:cNvGrpSpPr/>
          <p:nvPr/>
        </p:nvGrpSpPr>
        <p:grpSpPr>
          <a:xfrm>
            <a:off x="1517131" y="2819375"/>
            <a:ext cx="1001973" cy="1165933"/>
            <a:chOff x="0" y="0"/>
            <a:chExt cx="698500" cy="812800"/>
          </a:xfrm>
        </p:grpSpPr>
        <p:sp>
          <p:nvSpPr>
            <p:cNvPr id="6" name="Freeform 6">
              <a:extLst>
                <a:ext uri="{FF2B5EF4-FFF2-40B4-BE49-F238E27FC236}">
                  <a16:creationId xmlns:a16="http://schemas.microsoft.com/office/drawing/2014/main" id="{5148A5B8-A0FD-7745-0F28-9750CF26A93D}"/>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DAA142"/>
            </a:solidFill>
          </p:spPr>
          <p:txBody>
            <a:bodyPr/>
            <a:lstStyle/>
            <a:p>
              <a:endParaRPr lang="en-US"/>
            </a:p>
          </p:txBody>
        </p:sp>
        <p:sp>
          <p:nvSpPr>
            <p:cNvPr id="7" name="TextBox 7">
              <a:extLst>
                <a:ext uri="{FF2B5EF4-FFF2-40B4-BE49-F238E27FC236}">
                  <a16:creationId xmlns:a16="http://schemas.microsoft.com/office/drawing/2014/main" id="{31D59D6A-3869-6742-854B-DAA329EE9D74}"/>
                </a:ext>
              </a:extLst>
            </p:cNvPr>
            <p:cNvSpPr txBox="1"/>
            <p:nvPr/>
          </p:nvSpPr>
          <p:spPr>
            <a:xfrm>
              <a:off x="0" y="82550"/>
              <a:ext cx="698500" cy="590550"/>
            </a:xfrm>
            <a:prstGeom prst="rect">
              <a:avLst/>
            </a:prstGeom>
          </p:spPr>
          <p:txBody>
            <a:bodyPr lIns="33867" tIns="33867" rIns="33867" bIns="33867" rtlCol="0" anchor="ctr"/>
            <a:lstStyle/>
            <a:p>
              <a:pPr algn="ctr">
                <a:lnSpc>
                  <a:spcPts val="2239"/>
                </a:lnSpc>
              </a:pPr>
              <a:endParaRPr sz="1200"/>
            </a:p>
          </p:txBody>
        </p:sp>
      </p:grpSp>
      <p:grpSp>
        <p:nvGrpSpPr>
          <p:cNvPr id="8" name="Group 8">
            <a:extLst>
              <a:ext uri="{FF2B5EF4-FFF2-40B4-BE49-F238E27FC236}">
                <a16:creationId xmlns:a16="http://schemas.microsoft.com/office/drawing/2014/main" id="{7DDA5243-4169-3002-21F6-1EEB5D0E2B2E}"/>
              </a:ext>
            </a:extLst>
          </p:cNvPr>
          <p:cNvGrpSpPr/>
          <p:nvPr/>
        </p:nvGrpSpPr>
        <p:grpSpPr>
          <a:xfrm>
            <a:off x="681702" y="1653442"/>
            <a:ext cx="1001973" cy="1165933"/>
            <a:chOff x="0" y="0"/>
            <a:chExt cx="698500" cy="812800"/>
          </a:xfrm>
        </p:grpSpPr>
        <p:sp>
          <p:nvSpPr>
            <p:cNvPr id="9" name="Freeform 9">
              <a:extLst>
                <a:ext uri="{FF2B5EF4-FFF2-40B4-BE49-F238E27FC236}">
                  <a16:creationId xmlns:a16="http://schemas.microsoft.com/office/drawing/2014/main" id="{CFBDBF22-647A-C12D-88C5-F37D53F60AD6}"/>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D2D82"/>
            </a:solidFill>
          </p:spPr>
          <p:txBody>
            <a:bodyPr/>
            <a:lstStyle/>
            <a:p>
              <a:endParaRPr lang="en-US"/>
            </a:p>
          </p:txBody>
        </p:sp>
        <p:sp>
          <p:nvSpPr>
            <p:cNvPr id="10" name="TextBox 10">
              <a:extLst>
                <a:ext uri="{FF2B5EF4-FFF2-40B4-BE49-F238E27FC236}">
                  <a16:creationId xmlns:a16="http://schemas.microsoft.com/office/drawing/2014/main" id="{5101E8A0-DDA9-C260-1782-0DCFF9B92BA6}"/>
                </a:ext>
              </a:extLst>
            </p:cNvPr>
            <p:cNvSpPr txBox="1"/>
            <p:nvPr/>
          </p:nvSpPr>
          <p:spPr>
            <a:xfrm>
              <a:off x="0" y="82550"/>
              <a:ext cx="698500" cy="590550"/>
            </a:xfrm>
            <a:prstGeom prst="rect">
              <a:avLst/>
            </a:prstGeom>
          </p:spPr>
          <p:txBody>
            <a:bodyPr lIns="33867" tIns="33867" rIns="33867" bIns="33867" rtlCol="0" anchor="ctr"/>
            <a:lstStyle/>
            <a:p>
              <a:pPr algn="ctr">
                <a:lnSpc>
                  <a:spcPts val="2239"/>
                </a:lnSpc>
              </a:pPr>
              <a:endParaRPr sz="1200"/>
            </a:p>
          </p:txBody>
        </p:sp>
      </p:grpSp>
      <p:pic>
        <p:nvPicPr>
          <p:cNvPr id="11" name="Picture 11">
            <a:extLst>
              <a:ext uri="{FF2B5EF4-FFF2-40B4-BE49-F238E27FC236}">
                <a16:creationId xmlns:a16="http://schemas.microsoft.com/office/drawing/2014/main" id="{AAA59DFA-CE43-FE45-EB44-E15FD76FA1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4644" y="4481803"/>
            <a:ext cx="668882" cy="481595"/>
          </a:xfrm>
          <a:prstGeom prst="rect">
            <a:avLst/>
          </a:prstGeom>
        </p:spPr>
      </p:pic>
      <p:pic>
        <p:nvPicPr>
          <p:cNvPr id="14" name="Picture 14">
            <a:extLst>
              <a:ext uri="{FF2B5EF4-FFF2-40B4-BE49-F238E27FC236}">
                <a16:creationId xmlns:a16="http://schemas.microsoft.com/office/drawing/2014/main" id="{7A5D7111-42EC-965C-2600-920A561376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1532" y="1897827"/>
            <a:ext cx="625599" cy="625599"/>
          </a:xfrm>
          <a:prstGeom prst="rect">
            <a:avLst/>
          </a:prstGeom>
        </p:spPr>
      </p:pic>
      <p:pic>
        <p:nvPicPr>
          <p:cNvPr id="15" name="Picture 15">
            <a:extLst>
              <a:ext uri="{FF2B5EF4-FFF2-40B4-BE49-F238E27FC236}">
                <a16:creationId xmlns:a16="http://schemas.microsoft.com/office/drawing/2014/main" id="{F2EF4AF5-0562-BBFE-0BCF-880F068C40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1401" y="3082825"/>
            <a:ext cx="638544" cy="664285"/>
          </a:xfrm>
          <a:prstGeom prst="rect">
            <a:avLst/>
          </a:prstGeom>
        </p:spPr>
      </p:pic>
      <p:sp>
        <p:nvSpPr>
          <p:cNvPr id="16" name="TextBox 16">
            <a:extLst>
              <a:ext uri="{FF2B5EF4-FFF2-40B4-BE49-F238E27FC236}">
                <a16:creationId xmlns:a16="http://schemas.microsoft.com/office/drawing/2014/main" id="{8D6615CC-A803-2CFF-9938-4328C510BA9B}"/>
              </a:ext>
            </a:extLst>
          </p:cNvPr>
          <p:cNvSpPr txBox="1"/>
          <p:nvPr/>
        </p:nvSpPr>
        <p:spPr>
          <a:xfrm>
            <a:off x="1930072" y="2024389"/>
            <a:ext cx="3591506" cy="246349"/>
          </a:xfrm>
          <a:prstGeom prst="rect">
            <a:avLst/>
          </a:prstGeom>
        </p:spPr>
        <p:txBody>
          <a:bodyPr wrap="square" lIns="0" tIns="0" rIns="0" bIns="0" rtlCol="0" anchor="t">
            <a:spAutoFit/>
          </a:bodyPr>
          <a:lstStyle/>
          <a:p>
            <a:pPr>
              <a:lnSpc>
                <a:spcPts val="2147"/>
              </a:lnSpc>
            </a:pPr>
            <a:r>
              <a:rPr lang="en-US" sz="1400" spc="49">
                <a:solidFill>
                  <a:srgbClr val="000000"/>
                </a:solidFill>
                <a:latin typeface="+mj-lt"/>
              </a:rPr>
              <a:t>450 Children active on the waitlist </a:t>
            </a:r>
          </a:p>
        </p:txBody>
      </p:sp>
      <p:sp>
        <p:nvSpPr>
          <p:cNvPr id="17" name="TextBox 17">
            <a:extLst>
              <a:ext uri="{FF2B5EF4-FFF2-40B4-BE49-F238E27FC236}">
                <a16:creationId xmlns:a16="http://schemas.microsoft.com/office/drawing/2014/main" id="{58FDF6B0-C32E-54E9-1F1D-48D80225D2C6}"/>
              </a:ext>
            </a:extLst>
          </p:cNvPr>
          <p:cNvSpPr txBox="1"/>
          <p:nvPr/>
        </p:nvSpPr>
        <p:spPr>
          <a:xfrm>
            <a:off x="2898240" y="3117548"/>
            <a:ext cx="4538810" cy="255968"/>
          </a:xfrm>
          <a:prstGeom prst="rect">
            <a:avLst/>
          </a:prstGeom>
        </p:spPr>
        <p:txBody>
          <a:bodyPr wrap="square" lIns="0" tIns="0" rIns="0" bIns="0" rtlCol="0" anchor="t">
            <a:spAutoFit/>
          </a:bodyPr>
          <a:lstStyle/>
          <a:p>
            <a:pPr>
              <a:lnSpc>
                <a:spcPts val="2239"/>
              </a:lnSpc>
            </a:pPr>
            <a:r>
              <a:rPr lang="en-US" sz="1400" spc="51">
                <a:solidFill>
                  <a:srgbClr val="000000"/>
                </a:solidFill>
                <a:latin typeface="+mj-lt"/>
              </a:rPr>
              <a:t>207 Children in pending/pre-enrollment</a:t>
            </a:r>
          </a:p>
        </p:txBody>
      </p:sp>
      <p:sp>
        <p:nvSpPr>
          <p:cNvPr id="18" name="TextBox 18">
            <a:extLst>
              <a:ext uri="{FF2B5EF4-FFF2-40B4-BE49-F238E27FC236}">
                <a16:creationId xmlns:a16="http://schemas.microsoft.com/office/drawing/2014/main" id="{7E4BB277-72B3-5125-C109-EBD5242CFEFE}"/>
              </a:ext>
            </a:extLst>
          </p:cNvPr>
          <p:cNvSpPr txBox="1"/>
          <p:nvPr/>
        </p:nvSpPr>
        <p:spPr>
          <a:xfrm>
            <a:off x="3092887" y="3392311"/>
            <a:ext cx="4169804" cy="217560"/>
          </a:xfrm>
          <a:prstGeom prst="rect">
            <a:avLst/>
          </a:prstGeom>
        </p:spPr>
        <p:txBody>
          <a:bodyPr wrap="square" lIns="0" tIns="0" rIns="0" bIns="0" rtlCol="0" anchor="t">
            <a:spAutoFit/>
          </a:bodyPr>
          <a:lstStyle/>
          <a:p>
            <a:pPr>
              <a:lnSpc>
                <a:spcPts val="1867"/>
              </a:lnSpc>
              <a:spcBef>
                <a:spcPct val="0"/>
              </a:spcBef>
            </a:pPr>
            <a:r>
              <a:rPr lang="en-US" sz="1100">
                <a:latin typeface="Montserrat" pitchFamily="2" charset="0"/>
              </a:rPr>
              <a:t>Determining eligibility and/or awaiting placement </a:t>
            </a:r>
          </a:p>
        </p:txBody>
      </p:sp>
      <p:sp>
        <p:nvSpPr>
          <p:cNvPr id="19" name="TextBox 19">
            <a:extLst>
              <a:ext uri="{FF2B5EF4-FFF2-40B4-BE49-F238E27FC236}">
                <a16:creationId xmlns:a16="http://schemas.microsoft.com/office/drawing/2014/main" id="{EA67DBC2-6E21-DEDC-94B9-F76B9E0C8EEE}"/>
              </a:ext>
            </a:extLst>
          </p:cNvPr>
          <p:cNvSpPr txBox="1"/>
          <p:nvPr/>
        </p:nvSpPr>
        <p:spPr>
          <a:xfrm>
            <a:off x="2181111" y="4515985"/>
            <a:ext cx="3759926" cy="255968"/>
          </a:xfrm>
          <a:prstGeom prst="rect">
            <a:avLst/>
          </a:prstGeom>
        </p:spPr>
        <p:txBody>
          <a:bodyPr wrap="square" lIns="0" tIns="0" rIns="0" bIns="0" rtlCol="0" anchor="t">
            <a:spAutoFit/>
          </a:bodyPr>
          <a:lstStyle/>
          <a:p>
            <a:pPr>
              <a:lnSpc>
                <a:spcPts val="2239"/>
              </a:lnSpc>
            </a:pPr>
            <a:r>
              <a:rPr lang="en-US" sz="1400" spc="51">
                <a:solidFill>
                  <a:srgbClr val="000000"/>
                </a:solidFill>
                <a:latin typeface="+mj-lt"/>
              </a:rPr>
              <a:t>2195 Children enrolled in care</a:t>
            </a:r>
          </a:p>
        </p:txBody>
      </p:sp>
      <p:sp>
        <p:nvSpPr>
          <p:cNvPr id="20" name="Title 1">
            <a:extLst>
              <a:ext uri="{FF2B5EF4-FFF2-40B4-BE49-F238E27FC236}">
                <a16:creationId xmlns:a16="http://schemas.microsoft.com/office/drawing/2014/main" id="{78414A7A-983A-5D41-4522-F3FB9F26F618}"/>
              </a:ext>
            </a:extLst>
          </p:cNvPr>
          <p:cNvSpPr txBox="1">
            <a:spLocks/>
          </p:cNvSpPr>
          <p:nvPr/>
        </p:nvSpPr>
        <p:spPr>
          <a:xfrm>
            <a:off x="510047" y="293795"/>
            <a:ext cx="10515600" cy="633413"/>
          </a:xfrm>
          <a:prstGeom prst="rect">
            <a:avLst/>
          </a:prstGeom>
        </p:spPr>
        <p:txBody>
          <a:bodyPr>
            <a:normAutofit fontScale="97500"/>
          </a:bodyPr>
          <a:lst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a:lstStyle>
          <a:p>
            <a:r>
              <a:rPr lang="en-US"/>
              <a:t>ECE Pilot: Data </a:t>
            </a:r>
          </a:p>
        </p:txBody>
      </p:sp>
      <p:sp>
        <p:nvSpPr>
          <p:cNvPr id="26" name="TextBox 25">
            <a:extLst>
              <a:ext uri="{FF2B5EF4-FFF2-40B4-BE49-F238E27FC236}">
                <a16:creationId xmlns:a16="http://schemas.microsoft.com/office/drawing/2014/main" id="{FD8666B9-70E7-5A86-5D78-15AAFADAF747}"/>
              </a:ext>
            </a:extLst>
          </p:cNvPr>
          <p:cNvSpPr txBox="1"/>
          <p:nvPr/>
        </p:nvSpPr>
        <p:spPr>
          <a:xfrm>
            <a:off x="540476" y="1003617"/>
            <a:ext cx="6992438" cy="400110"/>
          </a:xfrm>
          <a:prstGeom prst="rect">
            <a:avLst/>
          </a:prstGeom>
          <a:noFill/>
        </p:spPr>
        <p:txBody>
          <a:bodyPr wrap="square" lIns="91440" tIns="45720" rIns="91440" bIns="45720" anchor="t">
            <a:spAutoFit/>
          </a:bodyPr>
          <a:lstStyle/>
          <a:p>
            <a:r>
              <a:rPr lang="en-US" sz="2000">
                <a:effectLst/>
                <a:latin typeface="Montserrat" pitchFamily="2" charset="0"/>
              </a:rPr>
              <a:t>2,852 Children reached with the ECE priority so far!</a:t>
            </a:r>
            <a:r>
              <a:rPr lang="en-US" sz="2000">
                <a:latin typeface="Montserrat" pitchFamily="2" charset="0"/>
              </a:rPr>
              <a:t> </a:t>
            </a:r>
          </a:p>
        </p:txBody>
      </p:sp>
      <p:sp>
        <p:nvSpPr>
          <p:cNvPr id="28" name="Slide Number Placeholder 4">
            <a:extLst>
              <a:ext uri="{FF2B5EF4-FFF2-40B4-BE49-F238E27FC236}">
                <a16:creationId xmlns:a16="http://schemas.microsoft.com/office/drawing/2014/main" id="{8857B18C-07A9-03E8-2313-BA7968574317}"/>
              </a:ext>
            </a:extLst>
          </p:cNvPr>
          <p:cNvSpPr>
            <a:spLocks noGrp="1"/>
          </p:cNvSpPr>
          <p:nvPr>
            <p:ph type="sldNum" sz="quarter" idx="12"/>
          </p:nvPr>
        </p:nvSpPr>
        <p:spPr>
          <a:xfrm>
            <a:off x="10697497" y="6356350"/>
            <a:ext cx="656301" cy="365125"/>
          </a:xfrm>
        </p:spPr>
        <p:txBody>
          <a:bodyPr/>
          <a:lstStyle/>
          <a:p>
            <a:fld id="{A22C682C-E9DB-4137-9A63-78D4A5F3749E}" type="slidenum">
              <a:rPr lang="en-US" smtClean="0"/>
              <a:t>35</a:t>
            </a:fld>
            <a:endParaRPr lang="en-US"/>
          </a:p>
        </p:txBody>
      </p:sp>
      <p:sp>
        <p:nvSpPr>
          <p:cNvPr id="12" name="Date Placeholder 3">
            <a:extLst>
              <a:ext uri="{FF2B5EF4-FFF2-40B4-BE49-F238E27FC236}">
                <a16:creationId xmlns:a16="http://schemas.microsoft.com/office/drawing/2014/main" id="{E413E37F-455B-6D62-355C-44470A2007D0}"/>
              </a:ext>
            </a:extLst>
          </p:cNvPr>
          <p:cNvSpPr>
            <a:spLocks noGrp="1"/>
          </p:cNvSpPr>
          <p:nvPr>
            <p:ph type="dt" sz="half" idx="10"/>
          </p:nvPr>
        </p:nvSpPr>
        <p:spPr>
          <a:xfrm>
            <a:off x="8895737" y="6356350"/>
            <a:ext cx="1759975" cy="365125"/>
          </a:xfrm>
        </p:spPr>
        <p:txBody>
          <a:bodyPr/>
          <a:lstStyle/>
          <a:p>
            <a:r>
              <a:rPr lang="en-US"/>
              <a:t>March 13, 2024</a:t>
            </a:r>
          </a:p>
        </p:txBody>
      </p:sp>
    </p:spTree>
    <p:extLst>
      <p:ext uri="{BB962C8B-B14F-4D97-AF65-F5344CB8AC3E}">
        <p14:creationId xmlns:p14="http://schemas.microsoft.com/office/powerpoint/2010/main" val="62007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151F-A97E-57DA-FF76-53F12D03B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8BBD0-8E21-6463-1270-04FB1E6DD209}"/>
              </a:ext>
            </a:extLst>
          </p:cNvPr>
          <p:cNvSpPr>
            <a:spLocks noGrp="1"/>
          </p:cNvSpPr>
          <p:nvPr>
            <p:ph type="title"/>
          </p:nvPr>
        </p:nvSpPr>
        <p:spPr>
          <a:xfrm>
            <a:off x="510047" y="119975"/>
            <a:ext cx="10515600" cy="633413"/>
          </a:xfrm>
        </p:spPr>
        <p:txBody>
          <a:bodyPr>
            <a:normAutofit fontScale="90000"/>
          </a:bodyPr>
          <a:lstStyle/>
          <a:p>
            <a:r>
              <a:rPr lang="en-US"/>
              <a:t>Caseload: Looking Ahead </a:t>
            </a:r>
          </a:p>
        </p:txBody>
      </p:sp>
      <p:sp>
        <p:nvSpPr>
          <p:cNvPr id="3" name="Content Placeholder 2">
            <a:extLst>
              <a:ext uri="{FF2B5EF4-FFF2-40B4-BE49-F238E27FC236}">
                <a16:creationId xmlns:a16="http://schemas.microsoft.com/office/drawing/2014/main" id="{BBAF347A-5754-F5F0-603F-AAF220676176}"/>
              </a:ext>
            </a:extLst>
          </p:cNvPr>
          <p:cNvSpPr>
            <a:spLocks noGrp="1"/>
          </p:cNvSpPr>
          <p:nvPr>
            <p:ph idx="1"/>
          </p:nvPr>
        </p:nvSpPr>
        <p:spPr>
          <a:xfrm>
            <a:off x="510047" y="801339"/>
            <a:ext cx="10515600" cy="1980227"/>
          </a:xfrm>
        </p:spPr>
        <p:txBody>
          <a:bodyPr>
            <a:normAutofit fontScale="92500" lnSpcReduction="20000"/>
          </a:bodyPr>
          <a:lstStyle/>
          <a:p>
            <a:pPr marL="0" indent="0">
              <a:buNone/>
            </a:pPr>
            <a:r>
              <a:rPr lang="en-US" sz="2600">
                <a:solidFill>
                  <a:schemeClr val="tx1"/>
                </a:solidFill>
              </a:rPr>
              <a:t>Reaching our goal of serving 58,000 children demonstrates the success of agency reforms and the efforts of Child Care Resource and Referral agencies and providers in increasing and providing access for families through the pandemic to the present. </a:t>
            </a:r>
          </a:p>
          <a:p>
            <a:pPr marL="0" indent="0">
              <a:buNone/>
            </a:pPr>
            <a:endParaRPr lang="en-US" sz="3000">
              <a:solidFill>
                <a:schemeClr val="tx1"/>
              </a:solidFill>
              <a:latin typeface="+mj-lt"/>
              <a:cs typeface="Calibri"/>
            </a:endParaRPr>
          </a:p>
          <a:p>
            <a:pPr marL="0" indent="0">
              <a:buNone/>
            </a:pPr>
            <a:r>
              <a:rPr lang="en-US" sz="3000">
                <a:solidFill>
                  <a:schemeClr val="tx1"/>
                </a:solidFill>
                <a:latin typeface="+mj-lt"/>
                <a:cs typeface="Calibri"/>
              </a:rPr>
              <a:t>Moving Ahead.. </a:t>
            </a:r>
            <a:endParaRPr lang="en-US" sz="2200" i="0">
              <a:cs typeface="Calibri"/>
            </a:endParaRPr>
          </a:p>
          <a:p>
            <a:pPr marL="457200" lvl="1" indent="0">
              <a:buNone/>
            </a:pPr>
            <a:endParaRPr lang="en-US" sz="2200">
              <a:cs typeface="Calibri"/>
            </a:endParaRPr>
          </a:p>
          <a:p>
            <a:pPr marL="457200" lvl="1" indent="0">
              <a:buNone/>
            </a:pPr>
            <a:endParaRPr lang="en-US" sz="2200">
              <a:cs typeface="Calibri"/>
            </a:endParaRPr>
          </a:p>
          <a:p>
            <a:pPr lvl="1"/>
            <a:endParaRPr lang="en-US">
              <a:cs typeface="Calibri"/>
            </a:endParaRPr>
          </a:p>
          <a:p>
            <a:pPr lvl="1"/>
            <a:endParaRPr lang="en-US">
              <a:cs typeface="Calibri"/>
            </a:endParaRPr>
          </a:p>
          <a:p>
            <a:endParaRPr lang="en-US"/>
          </a:p>
          <a:p>
            <a:endParaRPr lang="en-US"/>
          </a:p>
        </p:txBody>
      </p:sp>
      <p:sp>
        <p:nvSpPr>
          <p:cNvPr id="4" name="Date Placeholder 3">
            <a:extLst>
              <a:ext uri="{FF2B5EF4-FFF2-40B4-BE49-F238E27FC236}">
                <a16:creationId xmlns:a16="http://schemas.microsoft.com/office/drawing/2014/main" id="{7E3663E5-3AEB-6128-EA96-1D7ACED6DFC2}"/>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A66ABCC3-6974-9C90-E452-A9D209A38577}"/>
              </a:ext>
            </a:extLst>
          </p:cNvPr>
          <p:cNvSpPr>
            <a:spLocks noGrp="1"/>
          </p:cNvSpPr>
          <p:nvPr>
            <p:ph type="sldNum" sz="quarter" idx="12"/>
          </p:nvPr>
        </p:nvSpPr>
        <p:spPr/>
        <p:txBody>
          <a:bodyPr/>
          <a:lstStyle/>
          <a:p>
            <a:fld id="{A22C682C-E9DB-4137-9A63-78D4A5F3749E}" type="slidenum">
              <a:rPr lang="en-US" smtClean="0"/>
              <a:t>36</a:t>
            </a:fld>
            <a:endParaRPr lang="en-US"/>
          </a:p>
        </p:txBody>
      </p:sp>
      <p:sp>
        <p:nvSpPr>
          <p:cNvPr id="6" name="Freeform 4">
            <a:extLst>
              <a:ext uri="{FF2B5EF4-FFF2-40B4-BE49-F238E27FC236}">
                <a16:creationId xmlns:a16="http://schemas.microsoft.com/office/drawing/2014/main" id="{DD39A4CA-39A5-B17B-855E-AEF227EF8FF0}"/>
              </a:ext>
            </a:extLst>
          </p:cNvPr>
          <p:cNvSpPr/>
          <p:nvPr/>
        </p:nvSpPr>
        <p:spPr>
          <a:xfrm>
            <a:off x="1199828" y="5116288"/>
            <a:ext cx="506642" cy="535551"/>
          </a:xfrm>
          <a:custGeom>
            <a:avLst/>
            <a:gdLst/>
            <a:ahLst/>
            <a:cxnLst/>
            <a:rect l="l" t="t" r="r" b="b"/>
            <a:pathLst>
              <a:path w="1092200" h="1034860">
                <a:moveTo>
                  <a:pt x="0" y="0"/>
                </a:moveTo>
                <a:lnTo>
                  <a:pt x="1092200" y="0"/>
                </a:lnTo>
                <a:lnTo>
                  <a:pt x="1092200" y="1034860"/>
                </a:lnTo>
                <a:lnTo>
                  <a:pt x="0" y="1034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pic>
        <p:nvPicPr>
          <p:cNvPr id="8" name="Graphic 7" descr="Cheers outline">
            <a:extLst>
              <a:ext uri="{FF2B5EF4-FFF2-40B4-BE49-F238E27FC236}">
                <a16:creationId xmlns:a16="http://schemas.microsoft.com/office/drawing/2014/main" id="{D7447D29-6E40-552F-3FBC-A3D6A02D30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111" y="2939713"/>
            <a:ext cx="697359" cy="697359"/>
          </a:xfrm>
          <a:prstGeom prst="rect">
            <a:avLst/>
          </a:prstGeom>
        </p:spPr>
      </p:pic>
      <p:sp>
        <p:nvSpPr>
          <p:cNvPr id="9" name="Freeform 5">
            <a:extLst>
              <a:ext uri="{FF2B5EF4-FFF2-40B4-BE49-F238E27FC236}">
                <a16:creationId xmlns:a16="http://schemas.microsoft.com/office/drawing/2014/main" id="{DF3BBD75-0183-5FBF-C9D9-E0606AD62102}"/>
              </a:ext>
            </a:extLst>
          </p:cNvPr>
          <p:cNvSpPr/>
          <p:nvPr/>
        </p:nvSpPr>
        <p:spPr>
          <a:xfrm>
            <a:off x="1102043" y="3698648"/>
            <a:ext cx="629836" cy="535551"/>
          </a:xfrm>
          <a:custGeom>
            <a:avLst/>
            <a:gdLst/>
            <a:ahLst/>
            <a:cxnLst/>
            <a:rect l="l" t="t" r="r" b="b"/>
            <a:pathLst>
              <a:path w="1129545" h="988352">
                <a:moveTo>
                  <a:pt x="0" y="0"/>
                </a:moveTo>
                <a:lnTo>
                  <a:pt x="1129545" y="0"/>
                </a:lnTo>
                <a:lnTo>
                  <a:pt x="1129545" y="988353"/>
                </a:lnTo>
                <a:lnTo>
                  <a:pt x="0" y="988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8" name="TextBox 17">
            <a:extLst>
              <a:ext uri="{FF2B5EF4-FFF2-40B4-BE49-F238E27FC236}">
                <a16:creationId xmlns:a16="http://schemas.microsoft.com/office/drawing/2014/main" id="{4B1B2095-0CE0-B56A-FAE8-31F8006F9B8D}"/>
              </a:ext>
            </a:extLst>
          </p:cNvPr>
          <p:cNvSpPr txBox="1"/>
          <p:nvPr/>
        </p:nvSpPr>
        <p:spPr>
          <a:xfrm>
            <a:off x="2033451" y="3698648"/>
            <a:ext cx="6968128" cy="400110"/>
          </a:xfrm>
          <a:prstGeom prst="rect">
            <a:avLst/>
          </a:prstGeom>
          <a:noFill/>
        </p:spPr>
        <p:txBody>
          <a:bodyPr wrap="square" rtlCol="0">
            <a:spAutoFit/>
          </a:bodyPr>
          <a:lstStyle/>
          <a:p>
            <a:r>
              <a:rPr lang="en-US" sz="2000">
                <a:cs typeface="Calibri"/>
              </a:rPr>
              <a:t>Transition from growing the caseload to sustaining the caseload</a:t>
            </a:r>
            <a:endParaRPr lang="en-US" sz="2000"/>
          </a:p>
        </p:txBody>
      </p:sp>
      <p:sp>
        <p:nvSpPr>
          <p:cNvPr id="23" name="TextBox 22">
            <a:extLst>
              <a:ext uri="{FF2B5EF4-FFF2-40B4-BE49-F238E27FC236}">
                <a16:creationId xmlns:a16="http://schemas.microsoft.com/office/drawing/2014/main" id="{0C131E96-9A20-ABE2-D45F-B150E3A298FF}"/>
              </a:ext>
            </a:extLst>
          </p:cNvPr>
          <p:cNvSpPr txBox="1"/>
          <p:nvPr/>
        </p:nvSpPr>
        <p:spPr>
          <a:xfrm>
            <a:off x="1994549" y="3028890"/>
            <a:ext cx="6968128" cy="400110"/>
          </a:xfrm>
          <a:prstGeom prst="rect">
            <a:avLst/>
          </a:prstGeom>
          <a:noFill/>
        </p:spPr>
        <p:txBody>
          <a:bodyPr wrap="square" rtlCol="0">
            <a:spAutoFit/>
          </a:bodyPr>
          <a:lstStyle/>
          <a:p>
            <a:r>
              <a:rPr lang="en-US" sz="2000">
                <a:cs typeface="Calibri"/>
              </a:rPr>
              <a:t>Celebrate the effectiveness of collaboration and partnership</a:t>
            </a:r>
            <a:endParaRPr lang="en-US" sz="2000"/>
          </a:p>
        </p:txBody>
      </p:sp>
      <p:pic>
        <p:nvPicPr>
          <p:cNvPr id="27" name="Graphic 26" descr="Search Inventory outline">
            <a:extLst>
              <a:ext uri="{FF2B5EF4-FFF2-40B4-BE49-F238E27FC236}">
                <a16:creationId xmlns:a16="http://schemas.microsoft.com/office/drawing/2014/main" id="{B55FBC4D-D33C-B5D7-456D-EC45FFBD48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043" y="4317883"/>
            <a:ext cx="605862" cy="605862"/>
          </a:xfrm>
          <a:prstGeom prst="rect">
            <a:avLst/>
          </a:prstGeom>
        </p:spPr>
      </p:pic>
      <p:sp>
        <p:nvSpPr>
          <p:cNvPr id="7" name="TextBox 6">
            <a:extLst>
              <a:ext uri="{FF2B5EF4-FFF2-40B4-BE49-F238E27FC236}">
                <a16:creationId xmlns:a16="http://schemas.microsoft.com/office/drawing/2014/main" id="{F4A644CD-6ADF-D8DD-652F-460EEF243D64}"/>
              </a:ext>
            </a:extLst>
          </p:cNvPr>
          <p:cNvSpPr txBox="1"/>
          <p:nvPr/>
        </p:nvSpPr>
        <p:spPr>
          <a:xfrm>
            <a:off x="5638800" y="2974109"/>
            <a:ext cx="914400" cy="914400"/>
          </a:xfrm>
          <a:prstGeom prst="rect">
            <a:avLst/>
          </a:prstGeom>
          <a:noFill/>
        </p:spPr>
        <p:txBody>
          <a:bodyPr wrap="square" rtlCol="0">
            <a:spAutoFit/>
          </a:bodyPr>
          <a:lstStyle/>
          <a:p>
            <a:endParaRPr lang="en-US"/>
          </a:p>
        </p:txBody>
      </p:sp>
      <p:sp>
        <p:nvSpPr>
          <p:cNvPr id="11" name="TextBox 10">
            <a:extLst>
              <a:ext uri="{FF2B5EF4-FFF2-40B4-BE49-F238E27FC236}">
                <a16:creationId xmlns:a16="http://schemas.microsoft.com/office/drawing/2014/main" id="{1DFA8A62-CC1D-EC3C-2FC3-7A79C72CF99E}"/>
              </a:ext>
            </a:extLst>
          </p:cNvPr>
          <p:cNvSpPr txBox="1"/>
          <p:nvPr/>
        </p:nvSpPr>
        <p:spPr>
          <a:xfrm>
            <a:off x="2033451" y="5047537"/>
            <a:ext cx="9179030" cy="707886"/>
          </a:xfrm>
          <a:prstGeom prst="rect">
            <a:avLst/>
          </a:prstGeom>
          <a:noFill/>
        </p:spPr>
        <p:txBody>
          <a:bodyPr wrap="square">
            <a:spAutoFit/>
          </a:bodyPr>
          <a:lstStyle/>
          <a:p>
            <a:r>
              <a:rPr lang="en-US" sz="2000">
                <a:cs typeface="Calibri"/>
              </a:rPr>
              <a:t>Lift pandemic era flexibilities that supported growth and institute new tools to maintain caseload levels and stay within our funding appropriation</a:t>
            </a:r>
          </a:p>
        </p:txBody>
      </p:sp>
      <p:sp>
        <p:nvSpPr>
          <p:cNvPr id="13" name="TextBox 12">
            <a:extLst>
              <a:ext uri="{FF2B5EF4-FFF2-40B4-BE49-F238E27FC236}">
                <a16:creationId xmlns:a16="http://schemas.microsoft.com/office/drawing/2014/main" id="{06AFCA53-192B-CDF8-16C2-E3779D867CE1}"/>
              </a:ext>
            </a:extLst>
          </p:cNvPr>
          <p:cNvSpPr txBox="1"/>
          <p:nvPr/>
        </p:nvSpPr>
        <p:spPr>
          <a:xfrm>
            <a:off x="2033451" y="4255987"/>
            <a:ext cx="8438606" cy="707886"/>
          </a:xfrm>
          <a:prstGeom prst="rect">
            <a:avLst/>
          </a:prstGeom>
          <a:noFill/>
        </p:spPr>
        <p:txBody>
          <a:bodyPr wrap="square">
            <a:spAutoFit/>
          </a:bodyPr>
          <a:lstStyle/>
          <a:p>
            <a:r>
              <a:rPr lang="en-US" sz="2000" i="0">
                <a:cs typeface="Calibri"/>
              </a:rPr>
              <a:t>Use data to closely monitor caseload on a month-to-month basis to ensure continued access for families</a:t>
            </a:r>
          </a:p>
        </p:txBody>
      </p:sp>
    </p:spTree>
    <p:extLst>
      <p:ext uri="{BB962C8B-B14F-4D97-AF65-F5344CB8AC3E}">
        <p14:creationId xmlns:p14="http://schemas.microsoft.com/office/powerpoint/2010/main" val="290710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511D49-700E-E4D3-C7E3-6DB8806B1DCB}"/>
              </a:ext>
            </a:extLst>
          </p:cNvPr>
          <p:cNvSpPr>
            <a:spLocks noGrp="1"/>
          </p:cNvSpPr>
          <p:nvPr>
            <p:ph type="sldNum" sz="quarter" idx="12"/>
          </p:nvPr>
        </p:nvSpPr>
        <p:spPr/>
        <p:txBody>
          <a:bodyPr/>
          <a:lstStyle/>
          <a:p>
            <a:fld id="{A22C682C-E9DB-4137-9A63-78D4A5F3749E}" type="slidenum">
              <a:rPr lang="en-US" smtClean="0"/>
              <a:t>37</a:t>
            </a:fld>
            <a:endParaRPr lang="en-US"/>
          </a:p>
        </p:txBody>
      </p:sp>
      <p:sp>
        <p:nvSpPr>
          <p:cNvPr id="8" name="Title 1">
            <a:extLst>
              <a:ext uri="{FF2B5EF4-FFF2-40B4-BE49-F238E27FC236}">
                <a16:creationId xmlns:a16="http://schemas.microsoft.com/office/drawing/2014/main" id="{C959B1E4-918C-A3A5-2718-FE189646A842}"/>
              </a:ext>
            </a:extLst>
          </p:cNvPr>
          <p:cNvSpPr txBox="1">
            <a:spLocks/>
          </p:cNvSpPr>
          <p:nvPr/>
        </p:nvSpPr>
        <p:spPr>
          <a:xfrm>
            <a:off x="377840" y="354113"/>
            <a:ext cx="10515600" cy="633413"/>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a:lstStyle>
          <a:p>
            <a:r>
              <a:rPr lang="en-US" sz="3200"/>
              <a:t>What does this mean for Providers … </a:t>
            </a:r>
          </a:p>
        </p:txBody>
      </p:sp>
      <p:sp>
        <p:nvSpPr>
          <p:cNvPr id="4" name="Rectangle 3">
            <a:extLst>
              <a:ext uri="{FF2B5EF4-FFF2-40B4-BE49-F238E27FC236}">
                <a16:creationId xmlns:a16="http://schemas.microsoft.com/office/drawing/2014/main" id="{DC496565-8CFF-32BE-A173-4319D8BF6D49}"/>
              </a:ext>
            </a:extLst>
          </p:cNvPr>
          <p:cNvSpPr/>
          <p:nvPr/>
        </p:nvSpPr>
        <p:spPr>
          <a:xfrm>
            <a:off x="377840" y="914853"/>
            <a:ext cx="10515600" cy="848634"/>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The statewide waitlist is </a:t>
            </a:r>
            <a:r>
              <a:rPr lang="en-US" sz="2000" u="sng"/>
              <a:t>OPEN</a:t>
            </a:r>
            <a:r>
              <a:rPr lang="en-US" sz="2000"/>
              <a:t> and new families should continue to be screened and added to the waitlist according to EEC policy. </a:t>
            </a:r>
            <a:r>
              <a:rPr lang="en-US" sz="2000" b="1" u="sng"/>
              <a:t>No family should be denied access to the waitlist .</a:t>
            </a:r>
          </a:p>
        </p:txBody>
      </p:sp>
      <p:sp>
        <p:nvSpPr>
          <p:cNvPr id="5" name="Rectangle 4">
            <a:extLst>
              <a:ext uri="{FF2B5EF4-FFF2-40B4-BE49-F238E27FC236}">
                <a16:creationId xmlns:a16="http://schemas.microsoft.com/office/drawing/2014/main" id="{4D7E61C3-1D0B-05A8-854C-B9DEEAC44953}"/>
              </a:ext>
            </a:extLst>
          </p:cNvPr>
          <p:cNvSpPr/>
          <p:nvPr/>
        </p:nvSpPr>
        <p:spPr>
          <a:xfrm>
            <a:off x="7137871" y="1915205"/>
            <a:ext cx="3755569" cy="388574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atin typeface="+mj-lt"/>
            </a:endParaRPr>
          </a:p>
          <a:p>
            <a:pPr algn="ctr"/>
            <a:r>
              <a:rPr lang="en-US">
                <a:solidFill>
                  <a:schemeClr val="tx1"/>
                </a:solidFill>
                <a:latin typeface="+mj-lt"/>
              </a:rPr>
              <a:t>Immediate Access</a:t>
            </a:r>
          </a:p>
          <a:p>
            <a:endParaRPr lang="en-US" sz="1800" b="1" i="0" kern="100">
              <a:solidFill>
                <a:schemeClr val="tx1"/>
              </a:solidFill>
              <a:effectLst/>
              <a:latin typeface="+mj-lt"/>
              <a:ea typeface="Times New Roman" panose="02020603050405020304" pitchFamily="18" charset="0"/>
              <a:cs typeface="Times New Roman" panose="02020603050405020304" pitchFamily="18" charset="0"/>
            </a:endParaRPr>
          </a:p>
          <a:p>
            <a:r>
              <a:rPr lang="en-US" b="1" i="0" kern="100">
                <a:solidFill>
                  <a:schemeClr val="tx1"/>
                </a:solidFill>
                <a:effectLst/>
                <a:latin typeface="+mn-lt"/>
                <a:ea typeface="Times New Roman" panose="02020603050405020304" pitchFamily="18" charset="0"/>
                <a:cs typeface="Times New Roman" panose="02020603050405020304" pitchFamily="18" charset="0"/>
              </a:rPr>
              <a:t>DCF and DTA families </a:t>
            </a:r>
            <a:r>
              <a:rPr lang="en-US" i="0" kern="100">
                <a:solidFill>
                  <a:schemeClr val="tx1"/>
                </a:solidFill>
                <a:effectLst/>
                <a:latin typeface="+mn-lt"/>
                <a:ea typeface="Times New Roman" panose="02020603050405020304" pitchFamily="18" charset="0"/>
                <a:cs typeface="Times New Roman" panose="02020603050405020304" pitchFamily="18" charset="0"/>
              </a:rPr>
              <a:t>will continue to have immediate access to child care</a:t>
            </a:r>
          </a:p>
          <a:p>
            <a:pPr marL="285750" indent="-285750">
              <a:buFont typeface="Arial" panose="020B0604020202020204" pitchFamily="34" charset="0"/>
              <a:buChar char="•"/>
            </a:pPr>
            <a:endParaRPr lang="en-US" sz="1800" i="0" kern="100">
              <a:solidFill>
                <a:schemeClr val="tx1"/>
              </a:solidFill>
              <a:effectLst/>
              <a:latin typeface="+mn-lt"/>
              <a:ea typeface="Times New Roman" panose="02020603050405020304" pitchFamily="18" charset="0"/>
              <a:cs typeface="Times New Roman" panose="02020603050405020304" pitchFamily="18" charset="0"/>
            </a:endParaRPr>
          </a:p>
          <a:p>
            <a:endParaRPr lang="en-US" sz="1800" i="0" kern="100">
              <a:solidFill>
                <a:schemeClr val="tx1"/>
              </a:solidFill>
              <a:effectLst/>
              <a:latin typeface="+mn-lt"/>
              <a:ea typeface="Times New Roman" panose="02020603050405020304" pitchFamily="18" charset="0"/>
              <a:cs typeface="Times New Roman" panose="02020603050405020304" pitchFamily="18" charset="0"/>
            </a:endParaRPr>
          </a:p>
          <a:p>
            <a:endParaRPr lang="en-US" sz="1800" i="0" kern="100">
              <a:solidFill>
                <a:schemeClr val="tx1"/>
              </a:solidFill>
              <a:effectLst/>
              <a:latin typeface="+mn-lt"/>
              <a:ea typeface="Times New Roman" panose="02020603050405020304" pitchFamily="18" charset="0"/>
              <a:cs typeface="Times New Roman" panose="02020603050405020304" pitchFamily="18" charset="0"/>
            </a:endParaRPr>
          </a:p>
          <a:p>
            <a:r>
              <a:rPr lang="en-US" sz="1800" i="0" kern="100">
                <a:solidFill>
                  <a:schemeClr val="tx1"/>
                </a:solidFill>
                <a:effectLst/>
                <a:latin typeface="+mn-lt"/>
                <a:ea typeface="Times New Roman" panose="02020603050405020304" pitchFamily="18" charset="0"/>
                <a:cs typeface="Times New Roman" panose="02020603050405020304" pitchFamily="18" charset="0"/>
              </a:rPr>
              <a:t>Providers should screen families to see if they are eligible for access through DCF or DTA related care</a:t>
            </a:r>
            <a:endParaRPr lang="en-US" sz="1800" i="0" kern="100">
              <a:solidFill>
                <a:schemeClr val="tx1"/>
              </a:solidFill>
              <a:effectLst/>
              <a:latin typeface="+mn-lt"/>
              <a:ea typeface="Calibri" panose="020F0502020204030204" pitchFamily="34" charset="0"/>
              <a:cs typeface="Times New Roman" panose="02020603050405020304" pitchFamily="18" charset="0"/>
            </a:endParaRPr>
          </a:p>
          <a:p>
            <a:endParaRPr lang="en-US" sz="1800" i="0" kern="100">
              <a:solidFill>
                <a:schemeClr val="bg1"/>
              </a:solidFill>
              <a:effectLst/>
              <a:latin typeface="+mn-lt"/>
              <a:ea typeface="Calibri" panose="020F0502020204030204" pitchFamily="34" charset="0"/>
              <a:cs typeface="Times New Roman" panose="02020603050405020304" pitchFamily="18" charset="0"/>
            </a:endParaRPr>
          </a:p>
          <a:p>
            <a:endParaRPr lang="en-US">
              <a:latin typeface="+mj-lt"/>
            </a:endParaRPr>
          </a:p>
        </p:txBody>
      </p:sp>
      <p:sp>
        <p:nvSpPr>
          <p:cNvPr id="6" name="Arrow: Chevron 5">
            <a:extLst>
              <a:ext uri="{FF2B5EF4-FFF2-40B4-BE49-F238E27FC236}">
                <a16:creationId xmlns:a16="http://schemas.microsoft.com/office/drawing/2014/main" id="{40509AFE-8DE8-8FFC-437F-EE29420DCF54}"/>
              </a:ext>
            </a:extLst>
          </p:cNvPr>
          <p:cNvSpPr/>
          <p:nvPr/>
        </p:nvSpPr>
        <p:spPr>
          <a:xfrm rot="5400000">
            <a:off x="8719019" y="3106387"/>
            <a:ext cx="593272" cy="127907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52C600FD-188C-C932-03F7-D3ADB66C7395}"/>
              </a:ext>
            </a:extLst>
          </p:cNvPr>
          <p:cNvSpPr txBox="1"/>
          <p:nvPr/>
        </p:nvSpPr>
        <p:spPr>
          <a:xfrm>
            <a:off x="351330" y="2057400"/>
            <a:ext cx="6882931" cy="3693319"/>
          </a:xfrm>
          <a:prstGeom prst="rect">
            <a:avLst/>
          </a:prstGeom>
          <a:noFill/>
        </p:spPr>
        <p:txBody>
          <a:bodyPr wrap="square" rtlCol="0">
            <a:spAutoFit/>
          </a:bodyPr>
          <a:lstStyle/>
          <a:p>
            <a:r>
              <a:rPr lang="en-US" sz="1800" b="1" i="0" kern="100">
                <a:latin typeface="+mj-lt"/>
                <a:ea typeface="Times New Roman" panose="02020603050405020304" pitchFamily="18" charset="0"/>
                <a:cs typeface="Times New Roman" panose="02020603050405020304" pitchFamily="18" charset="0"/>
              </a:rPr>
              <a:t>New Funding </a:t>
            </a:r>
            <a:r>
              <a:rPr lang="en-US" b="1" kern="100">
                <a:latin typeface="+mj-lt"/>
                <a:ea typeface="Times New Roman" panose="02020603050405020304" pitchFamily="18" charset="0"/>
                <a:cs typeface="Times New Roman" panose="02020603050405020304" pitchFamily="18" charset="0"/>
              </a:rPr>
              <a:t>A</a:t>
            </a:r>
            <a:r>
              <a:rPr lang="en-US" sz="1800" b="1" i="0" kern="100">
                <a:latin typeface="+mj-lt"/>
                <a:ea typeface="Times New Roman" panose="02020603050405020304" pitchFamily="18" charset="0"/>
                <a:cs typeface="Times New Roman" panose="02020603050405020304" pitchFamily="18" charset="0"/>
              </a:rPr>
              <a:t>vailability </a:t>
            </a:r>
          </a:p>
          <a:p>
            <a:pPr marL="285750" indent="-285750">
              <a:buFont typeface="Arial" panose="020B0604020202020204" pitchFamily="34" charset="0"/>
              <a:buChar char="•"/>
            </a:pPr>
            <a:r>
              <a:rPr lang="en-US" sz="1800" i="0" kern="100">
                <a:effectLst/>
                <a:latin typeface="+mn-lt"/>
                <a:ea typeface="Times New Roman" panose="02020603050405020304" pitchFamily="18" charset="0"/>
                <a:cs typeface="Times New Roman" panose="02020603050405020304" pitchFamily="18" charset="0"/>
              </a:rPr>
              <a:t>EEC will inform CCRRs and providers monthly of funding availability for new families  </a:t>
            </a:r>
          </a:p>
          <a:p>
            <a:endParaRPr lang="en-US" kern="100">
              <a:ea typeface="Calibri" panose="020F0502020204030204" pitchFamily="34" charset="0"/>
              <a:cs typeface="Times New Roman" panose="02020603050405020304" pitchFamily="18" charset="0"/>
            </a:endParaRPr>
          </a:p>
          <a:p>
            <a:r>
              <a:rPr lang="en-US" sz="1800" i="0" kern="100">
                <a:effectLst/>
                <a:latin typeface="+mj-lt"/>
                <a:ea typeface="Calibri" panose="020F0502020204030204" pitchFamily="34" charset="0"/>
                <a:cs typeface="Times New Roman" panose="02020603050405020304" pitchFamily="18" charset="0"/>
              </a:rPr>
              <a:t>Pending/ Existing Families </a:t>
            </a:r>
          </a:p>
          <a:p>
            <a:pPr marL="285750" indent="-285750">
              <a:buFont typeface="Arial" panose="020B0604020202020204" pitchFamily="34" charset="0"/>
              <a:buChar char="•"/>
            </a:pPr>
            <a:r>
              <a:rPr lang="en-US" sz="1800" i="0" kern="100">
                <a:latin typeface="+mn-lt"/>
                <a:ea typeface="Times New Roman" panose="02020603050405020304" pitchFamily="18" charset="0"/>
                <a:cs typeface="Times New Roman" panose="02020603050405020304" pitchFamily="18" charset="0"/>
              </a:rPr>
              <a:t>CCRRs and contracted providers will focus on families with pending CCFA applications or awaiting child care placement </a:t>
            </a:r>
          </a:p>
          <a:p>
            <a:pPr marL="285750" indent="-285750">
              <a:buFont typeface="Arial" panose="020B0604020202020204" pitchFamily="34" charset="0"/>
              <a:buChar char="•"/>
            </a:pPr>
            <a:r>
              <a:rPr lang="en-US" sz="1800" i="0" kern="100">
                <a:effectLst/>
                <a:latin typeface="+mn-lt"/>
                <a:ea typeface="Times New Roman" panose="02020603050405020304" pitchFamily="18" charset="0"/>
                <a:cs typeface="Times New Roman" panose="02020603050405020304" pitchFamily="18" charset="0"/>
              </a:rPr>
              <a:t>All current families receiving services will continue to receive services (no disruptions in care).</a:t>
            </a:r>
          </a:p>
          <a:p>
            <a:pPr marL="285750" indent="-285750">
              <a:buFont typeface="Arial" panose="020B0604020202020204" pitchFamily="34" charset="0"/>
              <a:buChar char="•"/>
            </a:pPr>
            <a:r>
              <a:rPr lang="en-US" kern="100">
                <a:ea typeface="Times New Roman" panose="02020603050405020304" pitchFamily="18" charset="0"/>
                <a:cs typeface="Times New Roman" panose="02020603050405020304" pitchFamily="18" charset="0"/>
              </a:rPr>
              <a:t>Siblings, children “aging up” and families transitioning from DTA or DCF-authorized care will also have continuity of care</a:t>
            </a:r>
            <a:endParaRPr lang="en-US" sz="1800" i="0" kern="100">
              <a:effectLst/>
              <a:latin typeface="+mn-lt"/>
              <a:ea typeface="Times New Roman" panose="02020603050405020304" pitchFamily="18" charset="0"/>
              <a:cs typeface="Times New Roman" panose="02020603050405020304" pitchFamily="18" charset="0"/>
            </a:endParaRPr>
          </a:p>
          <a:p>
            <a:endParaRPr lang="en-US" sz="1800" b="1" i="0" kern="100">
              <a:latin typeface="+mj-lt"/>
              <a:ea typeface="Calibri" panose="020F0502020204030204" pitchFamily="34" charset="0"/>
              <a:cs typeface="Times New Roman" panose="02020603050405020304" pitchFamily="18" charset="0"/>
            </a:endParaRPr>
          </a:p>
          <a:p>
            <a:endParaRPr lang="en-US"/>
          </a:p>
        </p:txBody>
      </p:sp>
      <p:sp>
        <p:nvSpPr>
          <p:cNvPr id="7" name="Date Placeholder 3">
            <a:extLst>
              <a:ext uri="{FF2B5EF4-FFF2-40B4-BE49-F238E27FC236}">
                <a16:creationId xmlns:a16="http://schemas.microsoft.com/office/drawing/2014/main" id="{A41539F9-8035-645B-B8BC-190B3F7EF0A7}"/>
              </a:ext>
            </a:extLst>
          </p:cNvPr>
          <p:cNvSpPr>
            <a:spLocks noGrp="1"/>
          </p:cNvSpPr>
          <p:nvPr>
            <p:ph type="dt" sz="half" idx="10"/>
          </p:nvPr>
        </p:nvSpPr>
        <p:spPr>
          <a:xfrm>
            <a:off x="8895737" y="6356350"/>
            <a:ext cx="1759975" cy="365125"/>
          </a:xfrm>
        </p:spPr>
        <p:txBody>
          <a:bodyPr/>
          <a:lstStyle/>
          <a:p>
            <a:r>
              <a:rPr lang="en-US"/>
              <a:t>March 13, 2024</a:t>
            </a:r>
          </a:p>
        </p:txBody>
      </p:sp>
    </p:spTree>
    <p:extLst>
      <p:ext uri="{BB962C8B-B14F-4D97-AF65-F5344CB8AC3E}">
        <p14:creationId xmlns:p14="http://schemas.microsoft.com/office/powerpoint/2010/main" val="68861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08D04-6F66-8007-748C-53B4A0FC8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6E233-392C-9437-C6EC-CE81CCD37E78}"/>
              </a:ext>
            </a:extLst>
          </p:cNvPr>
          <p:cNvSpPr>
            <a:spLocks noGrp="1"/>
          </p:cNvSpPr>
          <p:nvPr>
            <p:ph type="title"/>
          </p:nvPr>
        </p:nvSpPr>
        <p:spPr/>
        <p:txBody>
          <a:bodyPr>
            <a:normAutofit/>
          </a:bodyPr>
          <a:lstStyle/>
          <a:p>
            <a:r>
              <a:rPr lang="en-US" sz="5400"/>
              <a:t>The Waitlist:  </a:t>
            </a:r>
            <a:br>
              <a:rPr lang="en-US" sz="5400"/>
            </a:br>
            <a:r>
              <a:rPr lang="en-US" sz="5400">
                <a:solidFill>
                  <a:srgbClr val="C00000"/>
                </a:solidFill>
              </a:rPr>
              <a:t>Waitlist Overview </a:t>
            </a:r>
            <a:br>
              <a:rPr lang="en-US" sz="5400"/>
            </a:br>
            <a:endParaRPr lang="en-US" sz="5400"/>
          </a:p>
        </p:txBody>
      </p:sp>
      <p:sp>
        <p:nvSpPr>
          <p:cNvPr id="4" name="Date Placeholder 3">
            <a:extLst>
              <a:ext uri="{FF2B5EF4-FFF2-40B4-BE49-F238E27FC236}">
                <a16:creationId xmlns:a16="http://schemas.microsoft.com/office/drawing/2014/main" id="{A53B9BD1-62EE-1AAE-3E50-88DDB3CA2B13}"/>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B83EA40D-4716-6CC9-6D74-9DD8D07DAA83}"/>
              </a:ext>
            </a:extLst>
          </p:cNvPr>
          <p:cNvSpPr>
            <a:spLocks noGrp="1"/>
          </p:cNvSpPr>
          <p:nvPr>
            <p:ph type="sldNum" sz="quarter" idx="12"/>
          </p:nvPr>
        </p:nvSpPr>
        <p:spPr/>
        <p:txBody>
          <a:bodyPr/>
          <a:lstStyle/>
          <a:p>
            <a:fld id="{A22C682C-E9DB-4137-9A63-78D4A5F3749E}" type="slidenum">
              <a:rPr lang="en-US" smtClean="0"/>
              <a:t>38</a:t>
            </a:fld>
            <a:endParaRPr lang="en-US"/>
          </a:p>
        </p:txBody>
      </p:sp>
    </p:spTree>
    <p:extLst>
      <p:ext uri="{BB962C8B-B14F-4D97-AF65-F5344CB8AC3E}">
        <p14:creationId xmlns:p14="http://schemas.microsoft.com/office/powerpoint/2010/main" val="2909747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511D49-700E-E4D3-C7E3-6DB8806B1DCB}"/>
              </a:ext>
            </a:extLst>
          </p:cNvPr>
          <p:cNvSpPr>
            <a:spLocks noGrp="1"/>
          </p:cNvSpPr>
          <p:nvPr>
            <p:ph type="sldNum" sz="quarter" idx="12"/>
          </p:nvPr>
        </p:nvSpPr>
        <p:spPr/>
        <p:txBody>
          <a:bodyPr/>
          <a:lstStyle/>
          <a:p>
            <a:fld id="{A22C682C-E9DB-4137-9A63-78D4A5F3749E}" type="slidenum">
              <a:rPr lang="en-US" smtClean="0"/>
              <a:t>39</a:t>
            </a:fld>
            <a:endParaRPr lang="en-US"/>
          </a:p>
        </p:txBody>
      </p:sp>
      <p:sp>
        <p:nvSpPr>
          <p:cNvPr id="8" name="Title 1">
            <a:extLst>
              <a:ext uri="{FF2B5EF4-FFF2-40B4-BE49-F238E27FC236}">
                <a16:creationId xmlns:a16="http://schemas.microsoft.com/office/drawing/2014/main" id="{C959B1E4-918C-A3A5-2718-FE189646A842}"/>
              </a:ext>
            </a:extLst>
          </p:cNvPr>
          <p:cNvSpPr txBox="1">
            <a:spLocks/>
          </p:cNvSpPr>
          <p:nvPr/>
        </p:nvSpPr>
        <p:spPr>
          <a:xfrm>
            <a:off x="510047" y="293795"/>
            <a:ext cx="10515600" cy="633413"/>
          </a:xfrm>
          <a:prstGeom prst="rect">
            <a:avLst/>
          </a:prstGeom>
        </p:spPr>
        <p:txBody>
          <a:bodyPr lIns="91440" tIns="45720" rIns="91440" bIns="45720" anchor="t">
            <a:normAutofit fontScale="90000"/>
          </a:bodyPr>
          <a:lst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a:lstStyle>
          <a:p>
            <a:r>
              <a:rPr lang="en-US"/>
              <a:t>Child Care Financial Assistance Programs</a:t>
            </a:r>
          </a:p>
        </p:txBody>
      </p:sp>
      <p:sp>
        <p:nvSpPr>
          <p:cNvPr id="10" name="Content Placeholder 2">
            <a:extLst>
              <a:ext uri="{FF2B5EF4-FFF2-40B4-BE49-F238E27FC236}">
                <a16:creationId xmlns:a16="http://schemas.microsoft.com/office/drawing/2014/main" id="{41C65723-807C-4DFE-A87F-22D187FF0BB6}"/>
              </a:ext>
            </a:extLst>
          </p:cNvPr>
          <p:cNvSpPr txBox="1">
            <a:spLocks/>
          </p:cNvSpPr>
          <p:nvPr/>
        </p:nvSpPr>
        <p:spPr>
          <a:xfrm>
            <a:off x="709694" y="1244988"/>
            <a:ext cx="3935153" cy="4312895"/>
          </a:xfrm>
          <a:prstGeom prst="rect">
            <a:avLst/>
          </a:prstGeom>
          <a:solidFill>
            <a:schemeClr val="accent3">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defRPr/>
            </a:pPr>
            <a:r>
              <a:rPr lang="en-US">
                <a:cs typeface="Calibri"/>
              </a:rPr>
              <a:t>EEC administers three child care financial assistance programs accessible to families in the form of vouchers or contracted slots.</a:t>
            </a:r>
          </a:p>
          <a:p>
            <a:pPr marL="457200" lvl="1" indent="0">
              <a:buNone/>
              <a:defRPr/>
            </a:pPr>
            <a:endParaRPr lang="en-US">
              <a:cs typeface="Calibri"/>
            </a:endParaRPr>
          </a:p>
          <a:p>
            <a:pPr marL="0" lvl="1" indent="0">
              <a:buNone/>
              <a:defRPr/>
            </a:pPr>
            <a:r>
              <a:rPr lang="en-US">
                <a:cs typeface="Calibri"/>
              </a:rPr>
              <a:t>Families access these programs through the EEC centralized waitlist or by referral from an authorized state entity. </a:t>
            </a:r>
          </a:p>
          <a:p>
            <a:pPr marL="457200" lvl="1" indent="0">
              <a:buNone/>
              <a:defRPr/>
            </a:pPr>
            <a:endParaRPr lang="en-US">
              <a:cs typeface="Calibri"/>
            </a:endParaRPr>
          </a:p>
        </p:txBody>
      </p:sp>
      <p:graphicFrame>
        <p:nvGraphicFramePr>
          <p:cNvPr id="13" name="Diagram 12">
            <a:extLst>
              <a:ext uri="{FF2B5EF4-FFF2-40B4-BE49-F238E27FC236}">
                <a16:creationId xmlns:a16="http://schemas.microsoft.com/office/drawing/2014/main" id="{CB7D56E7-9E36-4B25-9D0B-7F81E6471B65}"/>
              </a:ext>
            </a:extLst>
          </p:cNvPr>
          <p:cNvGraphicFramePr/>
          <p:nvPr/>
        </p:nvGraphicFramePr>
        <p:xfrm>
          <a:off x="4644847" y="927208"/>
          <a:ext cx="5902036" cy="494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F42E2EB-D2D0-ED02-D617-9C328721333E}"/>
              </a:ext>
            </a:extLst>
          </p:cNvPr>
          <p:cNvSpPr>
            <a:spLocks noGrp="1"/>
          </p:cNvSpPr>
          <p:nvPr>
            <p:ph type="dt" sz="half" idx="10"/>
          </p:nvPr>
        </p:nvSpPr>
        <p:spPr>
          <a:xfrm>
            <a:off x="8895737" y="6356350"/>
            <a:ext cx="1759975" cy="365125"/>
          </a:xfrm>
        </p:spPr>
        <p:txBody>
          <a:bodyPr/>
          <a:lstStyle/>
          <a:p>
            <a:r>
              <a:rPr lang="en-US"/>
              <a:t>March 13, 2024</a:t>
            </a:r>
          </a:p>
        </p:txBody>
      </p:sp>
    </p:spTree>
    <p:extLst>
      <p:ext uri="{BB962C8B-B14F-4D97-AF65-F5344CB8AC3E}">
        <p14:creationId xmlns:p14="http://schemas.microsoft.com/office/powerpoint/2010/main" val="286426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1784F-FF6F-72D1-D7D8-9B8EF982B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69943-0F80-AC8B-92D7-790DEE4E373B}"/>
              </a:ext>
            </a:extLst>
          </p:cNvPr>
          <p:cNvSpPr>
            <a:spLocks noGrp="1"/>
          </p:cNvSpPr>
          <p:nvPr>
            <p:ph type="title"/>
          </p:nvPr>
        </p:nvSpPr>
        <p:spPr/>
        <p:txBody>
          <a:bodyPr>
            <a:noAutofit/>
          </a:bodyPr>
          <a:lstStyle/>
          <a:p>
            <a:r>
              <a:rPr lang="en-US" sz="3000"/>
              <a:t>C3 Overview</a:t>
            </a:r>
          </a:p>
        </p:txBody>
      </p:sp>
      <p:sp>
        <p:nvSpPr>
          <p:cNvPr id="4" name="Date Placeholder 3">
            <a:extLst>
              <a:ext uri="{FF2B5EF4-FFF2-40B4-BE49-F238E27FC236}">
                <a16:creationId xmlns:a16="http://schemas.microsoft.com/office/drawing/2014/main" id="{426AE506-FBD8-AABE-0217-FF3CA6A0B52B}"/>
              </a:ext>
            </a:extLst>
          </p:cNvPr>
          <p:cNvSpPr>
            <a:spLocks noGrp="1"/>
          </p:cNvSpPr>
          <p:nvPr>
            <p:ph type="dt" sz="half" idx="10"/>
          </p:nvPr>
        </p:nvSpPr>
        <p:spPr/>
        <p:txBody>
          <a:bodyPr/>
          <a:lstStyle/>
          <a:p>
            <a:r>
              <a:rPr lang="en-US"/>
              <a:t>March 13, 2024    </a:t>
            </a:r>
          </a:p>
        </p:txBody>
      </p:sp>
      <p:sp>
        <p:nvSpPr>
          <p:cNvPr id="6" name="Slide Number Placeholder 5">
            <a:extLst>
              <a:ext uri="{FF2B5EF4-FFF2-40B4-BE49-F238E27FC236}">
                <a16:creationId xmlns:a16="http://schemas.microsoft.com/office/drawing/2014/main" id="{3DE6292D-AC23-EA08-1DF9-2C63B21E1E7E}"/>
              </a:ext>
            </a:extLst>
          </p:cNvPr>
          <p:cNvSpPr>
            <a:spLocks noGrp="1"/>
          </p:cNvSpPr>
          <p:nvPr>
            <p:ph type="sldNum" sz="quarter" idx="12"/>
          </p:nvPr>
        </p:nvSpPr>
        <p:spPr/>
        <p:txBody>
          <a:bodyPr/>
          <a:lstStyle/>
          <a:p>
            <a:fld id="{7263EFEC-22BE-42E9-8BBA-7F3A8CD2ED61}" type="slidenum">
              <a:rPr lang="en-US" smtClean="0"/>
              <a:t>4</a:t>
            </a:fld>
            <a:endParaRPr lang="en-US"/>
          </a:p>
        </p:txBody>
      </p:sp>
      <p:sp>
        <p:nvSpPr>
          <p:cNvPr id="12" name="TextBox 11">
            <a:extLst>
              <a:ext uri="{FF2B5EF4-FFF2-40B4-BE49-F238E27FC236}">
                <a16:creationId xmlns:a16="http://schemas.microsoft.com/office/drawing/2014/main" id="{609224AF-340B-2265-EE8D-A21B2D78CA49}"/>
              </a:ext>
            </a:extLst>
          </p:cNvPr>
          <p:cNvSpPr txBox="1"/>
          <p:nvPr/>
        </p:nvSpPr>
        <p:spPr>
          <a:xfrm>
            <a:off x="510046" y="2177143"/>
            <a:ext cx="10802645" cy="3662414"/>
          </a:xfrm>
          <a:prstGeom prst="rect">
            <a:avLst/>
          </a:prstGeom>
        </p:spPr>
        <p:txBody>
          <a:bodyPr vert="horz" lIns="91440" tIns="45720" rIns="91440" bIns="45720" rtlCol="0" anchor="t">
            <a:noAutofit/>
          </a:bodyPr>
          <a:lstStyle>
            <a:lvl1pPr marL="228600" indent="-228600">
              <a:lnSpc>
                <a:spcPct val="90000"/>
              </a:lnSpc>
              <a:spcBef>
                <a:spcPts val="0"/>
              </a:spcBef>
              <a:spcAft>
                <a:spcPts val="2400"/>
              </a:spcAft>
              <a:buFont typeface="Arial" panose="020B0604020202020204" pitchFamily="34" charset="0"/>
              <a:buChar char="•"/>
              <a:defRPr sz="2400"/>
            </a:lvl1pPr>
            <a:lvl2pPr marL="685800" lvl="1" indent="-228600">
              <a:lnSpc>
                <a:spcPct val="110000"/>
              </a:lnSpc>
              <a:spcBef>
                <a:spcPts val="0"/>
              </a:spcBef>
              <a:spcAft>
                <a:spcPts val="600"/>
              </a:spcAft>
              <a:buFont typeface="Arial" panose="020B0604020202020204" pitchFamily="34" charset="0"/>
              <a:buChar char="•"/>
              <a:defRPr sz="20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defRPr i="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Aft>
                <a:spcPts val="1000"/>
              </a:spcAft>
              <a:buNone/>
            </a:pPr>
            <a:r>
              <a:rPr lang="en-US" b="1">
                <a:sym typeface="Calibri"/>
              </a:rPr>
              <a:t>Since its launch, C3 funding has helped to support:</a:t>
            </a:r>
            <a:endParaRPr lang="en-US" sz="1800" b="1">
              <a:cs typeface="Calibri"/>
              <a:sym typeface="Calibri"/>
            </a:endParaRPr>
          </a:p>
          <a:p>
            <a:pPr marL="0" indent="0">
              <a:spcAft>
                <a:spcPts val="1000"/>
              </a:spcAft>
              <a:buNone/>
            </a:pPr>
            <a:r>
              <a:rPr lang="en-US" sz="1800" b="1">
                <a:cs typeface="Calibri"/>
                <a:sym typeface="Calibri"/>
              </a:rPr>
              <a:t>	</a:t>
            </a:r>
            <a:r>
              <a:rPr lang="en-US" sz="1800">
                <a:sym typeface="Calibri"/>
              </a:rPr>
              <a:t>Stabilizing operational expenses and maintain capacity for working families</a:t>
            </a:r>
            <a:endParaRPr lang="en-US" sz="1800">
              <a:cs typeface="Calibri"/>
              <a:sym typeface="Calibri"/>
            </a:endParaRPr>
          </a:p>
          <a:p>
            <a:pPr marL="914400" lvl="2" indent="0">
              <a:spcAft>
                <a:spcPts val="1000"/>
              </a:spcAft>
              <a:buNone/>
            </a:pPr>
            <a:r>
              <a:rPr lang="en-US" sz="1800">
                <a:sym typeface="Calibri"/>
              </a:rPr>
              <a:t>Addressing some of the challenges that the sector faces with recruiting and retaining educators and staff through new</a:t>
            </a:r>
            <a:r>
              <a:rPr lang="en-US" sz="1800">
                <a:ea typeface="+mn-lt"/>
                <a:cs typeface="+mn-lt"/>
              </a:rPr>
              <a:t> investments in the workforce including increased compensation, benefits, and professional development</a:t>
            </a:r>
            <a:endParaRPr lang="en-US" sz="1600" i="1">
              <a:ea typeface="+mn-lt"/>
              <a:cs typeface="+mn-lt"/>
            </a:endParaRPr>
          </a:p>
          <a:p>
            <a:pPr marL="914400" lvl="2" indent="0">
              <a:spcAft>
                <a:spcPts val="1000"/>
              </a:spcAft>
              <a:buNone/>
            </a:pPr>
            <a:r>
              <a:rPr lang="en-US" sz="1800">
                <a:ea typeface="+mn-lt"/>
                <a:cs typeface="+mn-lt"/>
              </a:rPr>
              <a:t>Mitigating the</a:t>
            </a:r>
            <a:r>
              <a:rPr lang="en-US" sz="1800">
                <a:sym typeface="Calibri"/>
              </a:rPr>
              <a:t> need for tuition/fee increases in </a:t>
            </a:r>
            <a:r>
              <a:rPr lang="en-US" sz="1800">
                <a:ea typeface="+mn-lt"/>
                <a:cs typeface="+mn-lt"/>
                <a:sym typeface="Calibri"/>
              </a:rPr>
              <a:t>the face of significant rising costs, benefiting a broad range of working families</a:t>
            </a:r>
          </a:p>
          <a:p>
            <a:pPr marL="914400" lvl="2" indent="0">
              <a:spcAft>
                <a:spcPts val="1000"/>
              </a:spcAft>
              <a:buNone/>
            </a:pPr>
            <a:r>
              <a:rPr lang="en-US" sz="1800">
                <a:ea typeface="+mn-lt"/>
                <a:cs typeface="+mn-lt"/>
              </a:rPr>
              <a:t>Sustaining and building the quality of services and education that families with young children need to work and thrive</a:t>
            </a:r>
          </a:p>
          <a:p>
            <a:pPr marL="640080" lvl="1">
              <a:spcAft>
                <a:spcPts val="1200"/>
              </a:spcAft>
            </a:pPr>
            <a:endParaRPr lang="en-US" sz="1400">
              <a:ea typeface="+mn-lt"/>
              <a:cs typeface="+mn-lt"/>
            </a:endParaRPr>
          </a:p>
          <a:p>
            <a:pPr marL="0" indent="0">
              <a:buNone/>
            </a:pPr>
            <a:endParaRPr lang="en-US" sz="1800">
              <a:cs typeface="Calibri"/>
            </a:endParaRPr>
          </a:p>
          <a:p>
            <a:endParaRPr lang="en-US" sz="1800">
              <a:highlight>
                <a:srgbClr val="FFFF00"/>
              </a:highlight>
              <a:cs typeface="Calibri"/>
            </a:endParaRPr>
          </a:p>
        </p:txBody>
      </p:sp>
      <p:sp>
        <p:nvSpPr>
          <p:cNvPr id="7" name="TextBox 6">
            <a:extLst>
              <a:ext uri="{FF2B5EF4-FFF2-40B4-BE49-F238E27FC236}">
                <a16:creationId xmlns:a16="http://schemas.microsoft.com/office/drawing/2014/main" id="{7F3F549D-0C8A-715B-C8D9-844A6D798DE3}"/>
              </a:ext>
            </a:extLst>
          </p:cNvPr>
          <p:cNvSpPr txBox="1"/>
          <p:nvPr/>
        </p:nvSpPr>
        <p:spPr>
          <a:xfrm>
            <a:off x="510046" y="927208"/>
            <a:ext cx="10515600" cy="923330"/>
          </a:xfrm>
          <a:prstGeom prst="rect">
            <a:avLst/>
          </a:prstGeom>
          <a:solidFill>
            <a:schemeClr val="bg2"/>
          </a:solidFill>
        </p:spPr>
        <p:txBody>
          <a:bodyPr wrap="square">
            <a:spAutoFit/>
          </a:bodyPr>
          <a:lstStyle/>
          <a:p>
            <a:pPr marL="0" indent="0">
              <a:buNone/>
            </a:pPr>
            <a:r>
              <a:rPr lang="en-US">
                <a:cs typeface="Calibri"/>
              </a:rPr>
              <a:t>For nearly three years, </a:t>
            </a:r>
            <a:r>
              <a:rPr lang="en-US" b="1">
                <a:cs typeface="Calibri"/>
                <a:hlinkClick r:id="rId2"/>
              </a:rPr>
              <a:t>Commonwealth Cares for Children (C3)</a:t>
            </a:r>
            <a:r>
              <a:rPr lang="en-US">
                <a:cs typeface="Calibri"/>
              </a:rPr>
              <a:t> has served as a vital source of financial stability for the state's rebounding early education and care sector, providing monthly payments to approximately 8,323 licensed and funded child care programs in the state. </a:t>
            </a:r>
            <a:endParaRPr lang="en-US"/>
          </a:p>
        </p:txBody>
      </p:sp>
      <p:sp>
        <p:nvSpPr>
          <p:cNvPr id="13" name="Freeform 4">
            <a:extLst>
              <a:ext uri="{FF2B5EF4-FFF2-40B4-BE49-F238E27FC236}">
                <a16:creationId xmlns:a16="http://schemas.microsoft.com/office/drawing/2014/main" id="{E96D2886-45CC-E175-4A34-1A06A90CF237}"/>
              </a:ext>
            </a:extLst>
          </p:cNvPr>
          <p:cNvSpPr/>
          <p:nvPr/>
        </p:nvSpPr>
        <p:spPr>
          <a:xfrm>
            <a:off x="767503" y="2564922"/>
            <a:ext cx="506642" cy="535551"/>
          </a:xfrm>
          <a:custGeom>
            <a:avLst/>
            <a:gdLst/>
            <a:ahLst/>
            <a:cxnLst/>
            <a:rect l="l" t="t" r="r" b="b"/>
            <a:pathLst>
              <a:path w="1092200" h="1034860">
                <a:moveTo>
                  <a:pt x="0" y="0"/>
                </a:moveTo>
                <a:lnTo>
                  <a:pt x="1092200" y="0"/>
                </a:lnTo>
                <a:lnTo>
                  <a:pt x="1092200" y="1034860"/>
                </a:lnTo>
                <a:lnTo>
                  <a:pt x="0" y="1034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4" name="Freeform 5">
            <a:extLst>
              <a:ext uri="{FF2B5EF4-FFF2-40B4-BE49-F238E27FC236}">
                <a16:creationId xmlns:a16="http://schemas.microsoft.com/office/drawing/2014/main" id="{73EF8484-60CC-0763-A012-0F53387452D9}"/>
              </a:ext>
            </a:extLst>
          </p:cNvPr>
          <p:cNvSpPr/>
          <p:nvPr/>
        </p:nvSpPr>
        <p:spPr>
          <a:xfrm>
            <a:off x="705906" y="3221977"/>
            <a:ext cx="629836" cy="535551"/>
          </a:xfrm>
          <a:custGeom>
            <a:avLst/>
            <a:gdLst/>
            <a:ahLst/>
            <a:cxnLst/>
            <a:rect l="l" t="t" r="r" b="b"/>
            <a:pathLst>
              <a:path w="1129545" h="988352">
                <a:moveTo>
                  <a:pt x="0" y="0"/>
                </a:moveTo>
                <a:lnTo>
                  <a:pt x="1129545" y="0"/>
                </a:lnTo>
                <a:lnTo>
                  <a:pt x="1129545" y="988353"/>
                </a:lnTo>
                <a:lnTo>
                  <a:pt x="0" y="9883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5" name="Freeform 6">
            <a:extLst>
              <a:ext uri="{FF2B5EF4-FFF2-40B4-BE49-F238E27FC236}">
                <a16:creationId xmlns:a16="http://schemas.microsoft.com/office/drawing/2014/main" id="{47C58975-823D-6D88-406D-6AF0AC41C436}"/>
              </a:ext>
            </a:extLst>
          </p:cNvPr>
          <p:cNvSpPr/>
          <p:nvPr/>
        </p:nvSpPr>
        <p:spPr>
          <a:xfrm>
            <a:off x="767503" y="3950552"/>
            <a:ext cx="526962" cy="535551"/>
          </a:xfrm>
          <a:custGeom>
            <a:avLst/>
            <a:gdLst/>
            <a:ahLst/>
            <a:cxnLst/>
            <a:rect l="l" t="t" r="r" b="b"/>
            <a:pathLst>
              <a:path w="860234" h="965200">
                <a:moveTo>
                  <a:pt x="0" y="0"/>
                </a:moveTo>
                <a:lnTo>
                  <a:pt x="860235" y="0"/>
                </a:lnTo>
                <a:lnTo>
                  <a:pt x="860235" y="965200"/>
                </a:lnTo>
                <a:lnTo>
                  <a:pt x="0" y="965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6" name="Freeform 7">
            <a:extLst>
              <a:ext uri="{FF2B5EF4-FFF2-40B4-BE49-F238E27FC236}">
                <a16:creationId xmlns:a16="http://schemas.microsoft.com/office/drawing/2014/main" id="{51FCE332-5351-7522-2434-8F2402A47EC3}"/>
              </a:ext>
            </a:extLst>
          </p:cNvPr>
          <p:cNvSpPr/>
          <p:nvPr/>
        </p:nvSpPr>
        <p:spPr>
          <a:xfrm>
            <a:off x="767502" y="4679127"/>
            <a:ext cx="526963" cy="535551"/>
          </a:xfrm>
          <a:custGeom>
            <a:avLst/>
            <a:gdLst/>
            <a:ahLst/>
            <a:cxnLst/>
            <a:rect l="l" t="t" r="r" b="b"/>
            <a:pathLst>
              <a:path w="934411" h="936753">
                <a:moveTo>
                  <a:pt x="0" y="0"/>
                </a:moveTo>
                <a:lnTo>
                  <a:pt x="934411" y="0"/>
                </a:lnTo>
                <a:lnTo>
                  <a:pt x="934411" y="936753"/>
                </a:lnTo>
                <a:lnTo>
                  <a:pt x="0" y="9367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Tree>
    <p:extLst>
      <p:ext uri="{BB962C8B-B14F-4D97-AF65-F5344CB8AC3E}">
        <p14:creationId xmlns:p14="http://schemas.microsoft.com/office/powerpoint/2010/main" val="447712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F9A281-89F7-73EF-2BEE-CAE50BA53D83}"/>
              </a:ext>
            </a:extLst>
          </p:cNvPr>
          <p:cNvSpPr>
            <a:spLocks noGrp="1"/>
          </p:cNvSpPr>
          <p:nvPr>
            <p:ph type="sldNum" sz="quarter" idx="12"/>
          </p:nvPr>
        </p:nvSpPr>
        <p:spPr/>
        <p:txBody>
          <a:bodyPr/>
          <a:lstStyle/>
          <a:p>
            <a:fld id="{A22C682C-E9DB-4137-9A63-78D4A5F3749E}" type="slidenum">
              <a:rPr lang="en-US" smtClean="0"/>
              <a:t>40</a:t>
            </a:fld>
            <a:endParaRPr lang="en-US"/>
          </a:p>
        </p:txBody>
      </p:sp>
      <p:sp>
        <p:nvSpPr>
          <p:cNvPr id="5" name="TextBox 4">
            <a:extLst>
              <a:ext uri="{FF2B5EF4-FFF2-40B4-BE49-F238E27FC236}">
                <a16:creationId xmlns:a16="http://schemas.microsoft.com/office/drawing/2014/main" id="{B7C74524-5446-7ECE-A75E-B759C4F112E9}"/>
              </a:ext>
            </a:extLst>
          </p:cNvPr>
          <p:cNvSpPr txBox="1"/>
          <p:nvPr/>
        </p:nvSpPr>
        <p:spPr>
          <a:xfrm>
            <a:off x="356135" y="740011"/>
            <a:ext cx="10881717" cy="707886"/>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 All families seeking access to child care financial assistance through the Income Eligible program must be placed on waitlist.</a:t>
            </a:r>
          </a:p>
        </p:txBody>
      </p:sp>
      <p:graphicFrame>
        <p:nvGraphicFramePr>
          <p:cNvPr id="13" name="Table 12">
            <a:extLst>
              <a:ext uri="{FF2B5EF4-FFF2-40B4-BE49-F238E27FC236}">
                <a16:creationId xmlns:a16="http://schemas.microsoft.com/office/drawing/2014/main" id="{325EAF99-96D1-47BF-5397-06E6D859C8DB}"/>
              </a:ext>
            </a:extLst>
          </p:cNvPr>
          <p:cNvGraphicFramePr>
            <a:graphicFrameLocks noGrp="1"/>
          </p:cNvGraphicFramePr>
          <p:nvPr>
            <p:extLst>
              <p:ext uri="{D42A27DB-BD31-4B8C-83A1-F6EECF244321}">
                <p14:modId xmlns:p14="http://schemas.microsoft.com/office/powerpoint/2010/main" val="1164915745"/>
              </p:ext>
            </p:extLst>
          </p:nvPr>
        </p:nvGraphicFramePr>
        <p:xfrm>
          <a:off x="2642208" y="1476833"/>
          <a:ext cx="8499263" cy="3628665"/>
        </p:xfrm>
        <a:graphic>
          <a:graphicData uri="http://schemas.openxmlformats.org/drawingml/2006/table">
            <a:tbl>
              <a:tblPr firstRow="1" bandRow="1">
                <a:tableStyleId>{2D5ABB26-0587-4C30-8999-92F81FD0307C}</a:tableStyleId>
              </a:tblPr>
              <a:tblGrid>
                <a:gridCol w="8499263">
                  <a:extLst>
                    <a:ext uri="{9D8B030D-6E8A-4147-A177-3AD203B41FA5}">
                      <a16:colId xmlns:a16="http://schemas.microsoft.com/office/drawing/2014/main" val="351799173"/>
                    </a:ext>
                  </a:extLst>
                </a:gridCol>
              </a:tblGrid>
              <a:tr h="1392943">
                <a:tc>
                  <a:txBody>
                    <a:bodyPr/>
                    <a:lstStyle/>
                    <a:p>
                      <a:pPr marL="0" marR="0" indent="0" algn="l" rtl="0" eaLnBrk="1" fontAlgn="auto" latinLnBrk="0" hangingPunct="1">
                        <a:spcBef>
                          <a:spcPts val="0"/>
                        </a:spcBef>
                        <a:spcAft>
                          <a:spcPts val="0"/>
                        </a:spcAft>
                      </a:pPr>
                      <a:r>
                        <a:rPr lang="en-US" sz="2000" kern="1200">
                          <a:effectLst/>
                          <a:latin typeface="+mn-lt"/>
                        </a:rPr>
                        <a:t> A statewide list of families in need of assistance to pay for early education and care.</a:t>
                      </a:r>
                      <a:endParaRPr lang="en-US" sz="2000">
                        <a:effectLst/>
                        <a:latin typeface="+mn-lt"/>
                      </a:endParaRPr>
                    </a:p>
                  </a:txBody>
                  <a:tcPr marL="0" marR="0" marT="0" marB="0" anchor="ctr"/>
                </a:tc>
                <a:extLst>
                  <a:ext uri="{0D108BD9-81ED-4DB2-BD59-A6C34878D82A}">
                    <a16:rowId xmlns:a16="http://schemas.microsoft.com/office/drawing/2014/main" val="3421473546"/>
                  </a:ext>
                </a:extLst>
              </a:tr>
              <a:tr h="1068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To provide access to families seeking child care financial assistance subsidies in the form of  a voucher or a contracted seat in a child care program once determined eligible.</a:t>
                      </a:r>
                    </a:p>
                  </a:txBody>
                  <a:tcPr marL="0" marR="0" marT="0" marB="0" anchor="ctr"/>
                </a:tc>
                <a:extLst>
                  <a:ext uri="{0D108BD9-81ED-4DB2-BD59-A6C34878D82A}">
                    <a16:rowId xmlns:a16="http://schemas.microsoft.com/office/drawing/2014/main" val="3917374143"/>
                  </a:ext>
                </a:extLst>
              </a:tr>
              <a:tr h="1167324">
                <a:tc>
                  <a:txBody>
                    <a:bodyPr/>
                    <a:lstStyle/>
                    <a:p>
                      <a:pPr marL="0" marR="0" indent="0" algn="l" defTabSz="914400" rtl="0" eaLnBrk="1" fontAlgn="auto" latinLnBrk="0" hangingPunct="1">
                        <a:spcBef>
                          <a:spcPts val="0"/>
                        </a:spcBef>
                        <a:spcAft>
                          <a:spcPts val="0"/>
                        </a:spcAft>
                      </a:pPr>
                      <a:r>
                        <a:rPr lang="en-US" sz="2000" kern="1200">
                          <a:solidFill>
                            <a:schemeClr val="tx1"/>
                          </a:solidFill>
                          <a:effectLst/>
                          <a:latin typeface="+mn-lt"/>
                          <a:ea typeface="+mn-ea"/>
                          <a:cs typeface="+mn-cs"/>
                        </a:rPr>
                        <a:t>Statewide, regionally and locally managed by EEC, Mass211, CCRRs and contracted providers including Family Child Care systems. </a:t>
                      </a:r>
                    </a:p>
                  </a:txBody>
                  <a:tcPr marL="0" marR="0" marT="0" marB="0" anchor="ctr"/>
                </a:tc>
                <a:extLst>
                  <a:ext uri="{0D108BD9-81ED-4DB2-BD59-A6C34878D82A}">
                    <a16:rowId xmlns:a16="http://schemas.microsoft.com/office/drawing/2014/main" val="873935672"/>
                  </a:ext>
                </a:extLst>
              </a:tr>
            </a:tbl>
          </a:graphicData>
        </a:graphic>
      </p:graphicFrame>
      <p:cxnSp>
        <p:nvCxnSpPr>
          <p:cNvPr id="15" name="Straight Arrow Connector 14">
            <a:extLst>
              <a:ext uri="{FF2B5EF4-FFF2-40B4-BE49-F238E27FC236}">
                <a16:creationId xmlns:a16="http://schemas.microsoft.com/office/drawing/2014/main" id="{27DAB6E4-0CA4-38AF-459B-843A54AD3E5A}"/>
              </a:ext>
            </a:extLst>
          </p:cNvPr>
          <p:cNvCxnSpPr>
            <a:cxnSpLocks/>
          </p:cNvCxnSpPr>
          <p:nvPr/>
        </p:nvCxnSpPr>
        <p:spPr>
          <a:xfrm>
            <a:off x="2598665" y="2574500"/>
            <a:ext cx="8177609"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D3CB73-5F9C-7682-77A3-14B5D937B2E8}"/>
              </a:ext>
            </a:extLst>
          </p:cNvPr>
          <p:cNvCxnSpPr>
            <a:cxnSpLocks/>
          </p:cNvCxnSpPr>
          <p:nvPr/>
        </p:nvCxnSpPr>
        <p:spPr>
          <a:xfrm>
            <a:off x="2519888" y="4035558"/>
            <a:ext cx="8177609"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F306FC4-32CF-4795-86DD-EC2D82C16F0E}"/>
              </a:ext>
            </a:extLst>
          </p:cNvPr>
          <p:cNvSpPr txBox="1">
            <a:spLocks/>
          </p:cNvSpPr>
          <p:nvPr/>
        </p:nvSpPr>
        <p:spPr>
          <a:xfrm>
            <a:off x="216212" y="193558"/>
            <a:ext cx="10881716" cy="633413"/>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a:lstStyle>
          <a:p>
            <a:r>
              <a:rPr lang="en-US" sz="3200"/>
              <a:t>Child Care Financial Assistance Waitlist</a:t>
            </a:r>
          </a:p>
        </p:txBody>
      </p:sp>
      <p:sp>
        <p:nvSpPr>
          <p:cNvPr id="19" name="TextBox 18">
            <a:extLst>
              <a:ext uri="{FF2B5EF4-FFF2-40B4-BE49-F238E27FC236}">
                <a16:creationId xmlns:a16="http://schemas.microsoft.com/office/drawing/2014/main" id="{5B6608A5-181E-4F96-AEB9-22525CD8A609}"/>
              </a:ext>
            </a:extLst>
          </p:cNvPr>
          <p:cNvSpPr txBox="1"/>
          <p:nvPr/>
        </p:nvSpPr>
        <p:spPr>
          <a:xfrm>
            <a:off x="356135" y="4171237"/>
            <a:ext cx="2066544" cy="646331"/>
          </a:xfrm>
          <a:prstGeom prst="rect">
            <a:avLst/>
          </a:prstGeom>
          <a:solidFill>
            <a:schemeClr val="accent1"/>
          </a:solidFill>
        </p:spPr>
        <p:txBody>
          <a:bodyPr wrap="square" rtlCol="0" anchor="ctr">
            <a:spAutoFit/>
          </a:bodyPr>
          <a:lstStyle/>
          <a:p>
            <a:pPr algn="ctr"/>
            <a:r>
              <a:rPr lang="en-US" b="1">
                <a:solidFill>
                  <a:schemeClr val="bg1"/>
                </a:solidFill>
                <a:latin typeface="+mj-lt"/>
              </a:rPr>
              <a:t>HOW IS IT MANAGED</a:t>
            </a:r>
          </a:p>
        </p:txBody>
      </p:sp>
      <p:sp>
        <p:nvSpPr>
          <p:cNvPr id="21" name="TextBox 20">
            <a:extLst>
              <a:ext uri="{FF2B5EF4-FFF2-40B4-BE49-F238E27FC236}">
                <a16:creationId xmlns:a16="http://schemas.microsoft.com/office/drawing/2014/main" id="{41BBE867-6DAD-4B41-8343-CFE77B39CE26}"/>
              </a:ext>
            </a:extLst>
          </p:cNvPr>
          <p:cNvSpPr txBox="1"/>
          <p:nvPr/>
        </p:nvSpPr>
        <p:spPr>
          <a:xfrm>
            <a:off x="356135" y="2918268"/>
            <a:ext cx="2066544" cy="923330"/>
          </a:xfrm>
          <a:prstGeom prst="rect">
            <a:avLst/>
          </a:prstGeom>
          <a:solidFill>
            <a:schemeClr val="accent3"/>
          </a:solidFill>
        </p:spPr>
        <p:txBody>
          <a:bodyPr wrap="square" rtlCol="0" anchor="ctr">
            <a:spAutoFit/>
          </a:bodyPr>
          <a:lstStyle/>
          <a:p>
            <a:pPr algn="ctr"/>
            <a:endParaRPr lang="en-US" b="1"/>
          </a:p>
          <a:p>
            <a:pPr algn="ctr"/>
            <a:r>
              <a:rPr lang="en-US" b="1">
                <a:solidFill>
                  <a:schemeClr val="bg1"/>
                </a:solidFill>
                <a:latin typeface="+mj-lt"/>
              </a:rPr>
              <a:t>PURPOSE</a:t>
            </a:r>
            <a:endParaRPr lang="en-US" b="1"/>
          </a:p>
          <a:p>
            <a:pPr algn="ctr"/>
            <a:endParaRPr lang="en-US" b="1"/>
          </a:p>
        </p:txBody>
      </p:sp>
      <p:sp>
        <p:nvSpPr>
          <p:cNvPr id="23" name="TextBox 22">
            <a:extLst>
              <a:ext uri="{FF2B5EF4-FFF2-40B4-BE49-F238E27FC236}">
                <a16:creationId xmlns:a16="http://schemas.microsoft.com/office/drawing/2014/main" id="{D44840F4-C668-4645-B0A3-8B26EC452C42}"/>
              </a:ext>
            </a:extLst>
          </p:cNvPr>
          <p:cNvSpPr txBox="1"/>
          <p:nvPr/>
        </p:nvSpPr>
        <p:spPr>
          <a:xfrm>
            <a:off x="356135" y="1578738"/>
            <a:ext cx="2066544" cy="923330"/>
          </a:xfrm>
          <a:prstGeom prst="rect">
            <a:avLst/>
          </a:prstGeom>
          <a:solidFill>
            <a:schemeClr val="accent2"/>
          </a:solidFill>
        </p:spPr>
        <p:txBody>
          <a:bodyPr wrap="square" rtlCol="0" anchor="ctr">
            <a:spAutoFit/>
          </a:bodyPr>
          <a:lstStyle/>
          <a:p>
            <a:pPr algn="ctr"/>
            <a:endParaRPr lang="en-US" b="1">
              <a:solidFill>
                <a:schemeClr val="bg1"/>
              </a:solidFill>
            </a:endParaRPr>
          </a:p>
          <a:p>
            <a:pPr algn="ctr"/>
            <a:r>
              <a:rPr lang="en-US" b="1">
                <a:solidFill>
                  <a:schemeClr val="bg1"/>
                </a:solidFill>
                <a:latin typeface="+mj-lt"/>
              </a:rPr>
              <a:t>WHAT IS IT</a:t>
            </a:r>
          </a:p>
          <a:p>
            <a:pPr algn="ctr"/>
            <a:endParaRPr lang="en-US" b="1">
              <a:solidFill>
                <a:schemeClr val="bg1"/>
              </a:solidFill>
            </a:endParaRPr>
          </a:p>
        </p:txBody>
      </p:sp>
      <p:sp>
        <p:nvSpPr>
          <p:cNvPr id="10" name="TextBox 9">
            <a:extLst>
              <a:ext uri="{FF2B5EF4-FFF2-40B4-BE49-F238E27FC236}">
                <a16:creationId xmlns:a16="http://schemas.microsoft.com/office/drawing/2014/main" id="{CB893DB1-EF78-2137-7732-476045B629D7}"/>
              </a:ext>
            </a:extLst>
          </p:cNvPr>
          <p:cNvSpPr txBox="1"/>
          <p:nvPr/>
        </p:nvSpPr>
        <p:spPr>
          <a:xfrm>
            <a:off x="356135" y="4988784"/>
            <a:ext cx="10910579" cy="1015663"/>
          </a:xfrm>
          <a:prstGeom prst="rect">
            <a:avLst/>
          </a:prstGeom>
          <a:solidFill>
            <a:schemeClr val="bg2"/>
          </a:solidFill>
        </p:spPr>
        <p:txBody>
          <a:bodyPr wrap="square" lIns="91440" tIns="45720" rIns="91440" bIns="45720" rtlCol="0" anchor="t">
            <a:spAutoFit/>
          </a:bodyPr>
          <a:lstStyle/>
          <a:p>
            <a:r>
              <a:rPr lang="en-US" sz="2000"/>
              <a:t>EEC’s role is to determine policies and processes for managing equitable access to the waitlist and ensure funding is offered in accordance to funding appropriations in addition to providing support to contracted providers and CCRRs. </a:t>
            </a:r>
          </a:p>
        </p:txBody>
      </p:sp>
      <p:sp>
        <p:nvSpPr>
          <p:cNvPr id="4" name="Date Placeholder 3">
            <a:extLst>
              <a:ext uri="{FF2B5EF4-FFF2-40B4-BE49-F238E27FC236}">
                <a16:creationId xmlns:a16="http://schemas.microsoft.com/office/drawing/2014/main" id="{B295877F-FF3C-4983-4470-ACDF92BD2CB3}"/>
              </a:ext>
            </a:extLst>
          </p:cNvPr>
          <p:cNvSpPr>
            <a:spLocks noGrp="1"/>
          </p:cNvSpPr>
          <p:nvPr>
            <p:ph type="dt" sz="half" idx="10"/>
          </p:nvPr>
        </p:nvSpPr>
        <p:spPr>
          <a:xfrm>
            <a:off x="8895737" y="6356350"/>
            <a:ext cx="1759975" cy="365125"/>
          </a:xfrm>
        </p:spPr>
        <p:txBody>
          <a:bodyPr/>
          <a:lstStyle/>
          <a:p>
            <a:r>
              <a:rPr lang="en-US"/>
              <a:t>March 13, 2024</a:t>
            </a:r>
          </a:p>
        </p:txBody>
      </p:sp>
    </p:spTree>
    <p:extLst>
      <p:ext uri="{BB962C8B-B14F-4D97-AF65-F5344CB8AC3E}">
        <p14:creationId xmlns:p14="http://schemas.microsoft.com/office/powerpoint/2010/main" val="407102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A13B-E0A0-D37C-C6C0-6A3726EE1A4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890EE108-5ADB-B234-9B03-7125688E0D13}"/>
              </a:ext>
            </a:extLst>
          </p:cNvPr>
          <p:cNvSpPr/>
          <p:nvPr/>
        </p:nvSpPr>
        <p:spPr>
          <a:xfrm>
            <a:off x="4238180" y="5504282"/>
            <a:ext cx="2971797" cy="369332"/>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E681634-31EF-28DA-8682-2E456E21082A}"/>
              </a:ext>
            </a:extLst>
          </p:cNvPr>
          <p:cNvSpPr/>
          <p:nvPr/>
        </p:nvSpPr>
        <p:spPr>
          <a:xfrm>
            <a:off x="7816075" y="5504282"/>
            <a:ext cx="2979092" cy="315031"/>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EC4EB-4BDB-1279-4678-1170684AFCC1}"/>
              </a:ext>
            </a:extLst>
          </p:cNvPr>
          <p:cNvSpPr>
            <a:spLocks noGrp="1"/>
          </p:cNvSpPr>
          <p:nvPr>
            <p:ph type="title"/>
          </p:nvPr>
        </p:nvSpPr>
        <p:spPr/>
        <p:txBody>
          <a:bodyPr>
            <a:normAutofit fontScale="90000"/>
          </a:bodyPr>
          <a:lstStyle/>
          <a:p>
            <a:r>
              <a:rPr lang="en-US"/>
              <a:t>Current Waitlist: How It Works</a:t>
            </a:r>
          </a:p>
        </p:txBody>
      </p:sp>
      <p:sp>
        <p:nvSpPr>
          <p:cNvPr id="3" name="Content Placeholder 2">
            <a:extLst>
              <a:ext uri="{FF2B5EF4-FFF2-40B4-BE49-F238E27FC236}">
                <a16:creationId xmlns:a16="http://schemas.microsoft.com/office/drawing/2014/main" id="{D4358C6A-7B50-CF67-2123-47E4447C0693}"/>
              </a:ext>
            </a:extLst>
          </p:cNvPr>
          <p:cNvSpPr>
            <a:spLocks noGrp="1"/>
          </p:cNvSpPr>
          <p:nvPr>
            <p:ph idx="1"/>
          </p:nvPr>
        </p:nvSpPr>
        <p:spPr>
          <a:xfrm>
            <a:off x="510047" y="1038687"/>
            <a:ext cx="10515600" cy="399421"/>
          </a:xfrm>
        </p:spPr>
        <p:txBody>
          <a:bodyPr>
            <a:normAutofit/>
          </a:bodyPr>
          <a:lstStyle/>
          <a:p>
            <a:pPr marL="0" indent="0">
              <a:buNone/>
            </a:pPr>
            <a:endParaRPr lang="en-US" sz="2000">
              <a:solidFill>
                <a:schemeClr val="tx1"/>
              </a:solidFill>
            </a:endParaRPr>
          </a:p>
        </p:txBody>
      </p:sp>
      <p:sp>
        <p:nvSpPr>
          <p:cNvPr id="4" name="Date Placeholder 3">
            <a:extLst>
              <a:ext uri="{FF2B5EF4-FFF2-40B4-BE49-F238E27FC236}">
                <a16:creationId xmlns:a16="http://schemas.microsoft.com/office/drawing/2014/main" id="{1C62411E-AFDE-5957-22CA-C20D795BA16B}"/>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BBC22070-73C4-EDC1-708B-A47019EA995D}"/>
              </a:ext>
            </a:extLst>
          </p:cNvPr>
          <p:cNvSpPr>
            <a:spLocks noGrp="1"/>
          </p:cNvSpPr>
          <p:nvPr>
            <p:ph type="sldNum" sz="quarter" idx="12"/>
          </p:nvPr>
        </p:nvSpPr>
        <p:spPr/>
        <p:txBody>
          <a:bodyPr/>
          <a:lstStyle/>
          <a:p>
            <a:fld id="{A22C682C-E9DB-4137-9A63-78D4A5F3749E}" type="slidenum">
              <a:rPr lang="en-US" smtClean="0"/>
              <a:t>41</a:t>
            </a:fld>
            <a:endParaRPr lang="en-US"/>
          </a:p>
        </p:txBody>
      </p:sp>
      <p:sp>
        <p:nvSpPr>
          <p:cNvPr id="6" name="Rectangle 5">
            <a:extLst>
              <a:ext uri="{FF2B5EF4-FFF2-40B4-BE49-F238E27FC236}">
                <a16:creationId xmlns:a16="http://schemas.microsoft.com/office/drawing/2014/main" id="{9558EAFC-5034-E720-7921-73DCB80E1FC8}"/>
              </a:ext>
            </a:extLst>
          </p:cNvPr>
          <p:cNvSpPr/>
          <p:nvPr/>
        </p:nvSpPr>
        <p:spPr>
          <a:xfrm>
            <a:off x="427572" y="1036470"/>
            <a:ext cx="10680547" cy="522225"/>
          </a:xfrm>
          <a:prstGeom prst="rect">
            <a:avLst/>
          </a:prstGeom>
          <a:solidFill>
            <a:schemeClr val="accent6">
              <a:lumMod val="5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j-lt"/>
              </a:rPr>
              <a:t>The waitlist process consists of three stages. Every stage of the process is connected to a status. </a:t>
            </a:r>
          </a:p>
        </p:txBody>
      </p:sp>
      <p:sp>
        <p:nvSpPr>
          <p:cNvPr id="8" name="TextBox 7">
            <a:extLst>
              <a:ext uri="{FF2B5EF4-FFF2-40B4-BE49-F238E27FC236}">
                <a16:creationId xmlns:a16="http://schemas.microsoft.com/office/drawing/2014/main" id="{AB32005E-0629-AAA8-CE28-E8FEDFBDECDB}"/>
              </a:ext>
            </a:extLst>
          </p:cNvPr>
          <p:cNvSpPr txBox="1"/>
          <p:nvPr/>
        </p:nvSpPr>
        <p:spPr>
          <a:xfrm>
            <a:off x="1238111" y="1796388"/>
            <a:ext cx="1756154" cy="369332"/>
          </a:xfrm>
          <a:prstGeom prst="rect">
            <a:avLst/>
          </a:prstGeom>
          <a:noFill/>
        </p:spPr>
        <p:txBody>
          <a:bodyPr wrap="square">
            <a:spAutoFit/>
          </a:bodyPr>
          <a:lstStyle/>
          <a:p>
            <a:pPr algn="ctr"/>
            <a:r>
              <a:rPr lang="en-US" b="1"/>
              <a:t>Waitlist Intake</a:t>
            </a:r>
          </a:p>
        </p:txBody>
      </p:sp>
      <p:cxnSp>
        <p:nvCxnSpPr>
          <p:cNvPr id="10" name="Straight Connector 9">
            <a:extLst>
              <a:ext uri="{FF2B5EF4-FFF2-40B4-BE49-F238E27FC236}">
                <a16:creationId xmlns:a16="http://schemas.microsoft.com/office/drawing/2014/main" id="{408EA93F-E04D-A943-E9B2-503BECC3D7BF}"/>
              </a:ext>
            </a:extLst>
          </p:cNvPr>
          <p:cNvCxnSpPr/>
          <p:nvPr/>
        </p:nvCxnSpPr>
        <p:spPr>
          <a:xfrm>
            <a:off x="3832708" y="2590336"/>
            <a:ext cx="0" cy="317730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803BB4-56F2-60CB-A33D-ACA808695EA3}"/>
              </a:ext>
            </a:extLst>
          </p:cNvPr>
          <p:cNvCxnSpPr/>
          <p:nvPr/>
        </p:nvCxnSpPr>
        <p:spPr>
          <a:xfrm>
            <a:off x="7517348" y="2590336"/>
            <a:ext cx="0" cy="317730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8AFB9E-FB49-A818-CF15-83E92AC696EA}"/>
              </a:ext>
            </a:extLst>
          </p:cNvPr>
          <p:cNvSpPr txBox="1"/>
          <p:nvPr/>
        </p:nvSpPr>
        <p:spPr>
          <a:xfrm>
            <a:off x="8050192" y="1761822"/>
            <a:ext cx="2503563" cy="369332"/>
          </a:xfrm>
          <a:prstGeom prst="rect">
            <a:avLst/>
          </a:prstGeom>
          <a:noFill/>
        </p:spPr>
        <p:txBody>
          <a:bodyPr wrap="square">
            <a:spAutoFit/>
          </a:bodyPr>
          <a:lstStyle/>
          <a:p>
            <a:pPr algn="ctr"/>
            <a:r>
              <a:rPr lang="en-US" b="1"/>
              <a:t>Eligibility Determination</a:t>
            </a:r>
            <a:endParaRPr lang="en-US"/>
          </a:p>
        </p:txBody>
      </p:sp>
      <p:sp>
        <p:nvSpPr>
          <p:cNvPr id="7" name="Rectangle 6">
            <a:extLst>
              <a:ext uri="{FF2B5EF4-FFF2-40B4-BE49-F238E27FC236}">
                <a16:creationId xmlns:a16="http://schemas.microsoft.com/office/drawing/2014/main" id="{087CB8C7-1971-D83F-5D9A-C9AE33122F11}"/>
              </a:ext>
            </a:extLst>
          </p:cNvPr>
          <p:cNvSpPr/>
          <p:nvPr/>
        </p:nvSpPr>
        <p:spPr>
          <a:xfrm>
            <a:off x="651047" y="2427875"/>
            <a:ext cx="2971800" cy="2971800"/>
          </a:xfrm>
          <a:prstGeom prst="rect">
            <a:avLst/>
          </a:prstGeom>
          <a:solidFill>
            <a:srgbClr val="E7EDF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61CB72-B3C5-F85F-7B2E-06E1BF4353E2}"/>
              </a:ext>
            </a:extLst>
          </p:cNvPr>
          <p:cNvSpPr txBox="1"/>
          <p:nvPr/>
        </p:nvSpPr>
        <p:spPr>
          <a:xfrm>
            <a:off x="759768" y="2590336"/>
            <a:ext cx="2852822" cy="1323439"/>
          </a:xfrm>
          <a:prstGeom prst="rect">
            <a:avLst/>
          </a:prstGeom>
          <a:noFill/>
        </p:spPr>
        <p:txBody>
          <a:bodyPr wrap="square">
            <a:spAutoFit/>
          </a:bodyPr>
          <a:lstStyle/>
          <a:p>
            <a:pPr>
              <a:lnSpc>
                <a:spcPct val="100000"/>
              </a:lnSpc>
              <a:spcBef>
                <a:spcPts val="0"/>
              </a:spcBef>
              <a:defRPr/>
            </a:pPr>
            <a:r>
              <a:rPr lang="en-US" sz="1550" kern="100">
                <a:solidFill>
                  <a:prstClr val="black"/>
                </a:solidFill>
                <a:latin typeface="Calibri"/>
                <a:ea typeface="DengXian"/>
                <a:cs typeface="Calibri"/>
              </a:rPr>
              <a:t>The screening of a family looking for and in need of financial help who is then added to the waitlist by Mass211, CCRRs or a contracted provider.</a:t>
            </a:r>
          </a:p>
        </p:txBody>
      </p:sp>
      <p:sp>
        <p:nvSpPr>
          <p:cNvPr id="16" name="Rectangle 15">
            <a:extLst>
              <a:ext uri="{FF2B5EF4-FFF2-40B4-BE49-F238E27FC236}">
                <a16:creationId xmlns:a16="http://schemas.microsoft.com/office/drawing/2014/main" id="{04B7B650-B3F0-2C01-0FD9-88604453616E}"/>
              </a:ext>
            </a:extLst>
          </p:cNvPr>
          <p:cNvSpPr/>
          <p:nvPr/>
        </p:nvSpPr>
        <p:spPr>
          <a:xfrm>
            <a:off x="4221028" y="2427875"/>
            <a:ext cx="2971800" cy="29718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dge 1 with solid fill">
            <a:extLst>
              <a:ext uri="{FF2B5EF4-FFF2-40B4-BE49-F238E27FC236}">
                <a16:creationId xmlns:a16="http://schemas.microsoft.com/office/drawing/2014/main" id="{E13A1234-FFBB-8185-26E0-DADCDFA770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283" y="2035963"/>
            <a:ext cx="654329" cy="654329"/>
          </a:xfrm>
          <a:prstGeom prst="rect">
            <a:avLst/>
          </a:prstGeom>
        </p:spPr>
      </p:pic>
      <p:sp>
        <p:nvSpPr>
          <p:cNvPr id="17" name="TextBox 16">
            <a:extLst>
              <a:ext uri="{FF2B5EF4-FFF2-40B4-BE49-F238E27FC236}">
                <a16:creationId xmlns:a16="http://schemas.microsoft.com/office/drawing/2014/main" id="{ABBBF98C-5B2F-DD7B-63F1-23321317CE53}"/>
              </a:ext>
            </a:extLst>
          </p:cNvPr>
          <p:cNvSpPr txBox="1"/>
          <p:nvPr/>
        </p:nvSpPr>
        <p:spPr>
          <a:xfrm>
            <a:off x="3966064" y="1775269"/>
            <a:ext cx="3481728" cy="369332"/>
          </a:xfrm>
          <a:prstGeom prst="rect">
            <a:avLst/>
          </a:prstGeom>
          <a:noFill/>
        </p:spPr>
        <p:txBody>
          <a:bodyPr wrap="square">
            <a:spAutoFit/>
          </a:bodyPr>
          <a:lstStyle/>
          <a:p>
            <a:pPr algn="ctr"/>
            <a:r>
              <a:rPr lang="en-US" b="1"/>
              <a:t>Family Outreach/Offering Funding</a:t>
            </a:r>
          </a:p>
        </p:txBody>
      </p:sp>
      <p:pic>
        <p:nvPicPr>
          <p:cNvPr id="18" name="Graphic 17" descr="Badge with solid fill">
            <a:extLst>
              <a:ext uri="{FF2B5EF4-FFF2-40B4-BE49-F238E27FC236}">
                <a16:creationId xmlns:a16="http://schemas.microsoft.com/office/drawing/2014/main" id="{12333ABB-E1FE-F1D5-72D1-DBFC14A3FF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5882" y="2045182"/>
            <a:ext cx="641450" cy="641450"/>
          </a:xfrm>
          <a:prstGeom prst="rect">
            <a:avLst/>
          </a:prstGeom>
        </p:spPr>
      </p:pic>
      <p:sp>
        <p:nvSpPr>
          <p:cNvPr id="20" name="Rectangle 19">
            <a:extLst>
              <a:ext uri="{FF2B5EF4-FFF2-40B4-BE49-F238E27FC236}">
                <a16:creationId xmlns:a16="http://schemas.microsoft.com/office/drawing/2014/main" id="{65BFC28A-4C6F-033A-C1C7-B20DCFD6A291}"/>
              </a:ext>
            </a:extLst>
          </p:cNvPr>
          <p:cNvSpPr/>
          <p:nvPr/>
        </p:nvSpPr>
        <p:spPr>
          <a:xfrm>
            <a:off x="7816075" y="2426057"/>
            <a:ext cx="2971800" cy="2971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adge 3 with solid fill">
            <a:extLst>
              <a:ext uri="{FF2B5EF4-FFF2-40B4-BE49-F238E27FC236}">
                <a16:creationId xmlns:a16="http://schemas.microsoft.com/office/drawing/2014/main" id="{0C103E70-5AD9-02F1-EF8D-A5B45ED05B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4634" y="2056053"/>
            <a:ext cx="614049" cy="614049"/>
          </a:xfrm>
          <a:prstGeom prst="rect">
            <a:avLst/>
          </a:prstGeom>
        </p:spPr>
      </p:pic>
      <p:sp>
        <p:nvSpPr>
          <p:cNvPr id="13" name="TextBox 12">
            <a:extLst>
              <a:ext uri="{FF2B5EF4-FFF2-40B4-BE49-F238E27FC236}">
                <a16:creationId xmlns:a16="http://schemas.microsoft.com/office/drawing/2014/main" id="{9C6823B1-3DE9-E17E-378B-CB49A0363A6B}"/>
              </a:ext>
            </a:extLst>
          </p:cNvPr>
          <p:cNvSpPr txBox="1"/>
          <p:nvPr/>
        </p:nvSpPr>
        <p:spPr>
          <a:xfrm>
            <a:off x="4289421" y="2478712"/>
            <a:ext cx="2929201" cy="2954655"/>
          </a:xfrm>
          <a:prstGeom prst="rect">
            <a:avLst/>
          </a:prstGeom>
          <a:noFill/>
        </p:spPr>
        <p:txBody>
          <a:bodyPr wrap="square">
            <a:spAutoFit/>
          </a:bodyPr>
          <a:lstStyle/>
          <a:p>
            <a:pPr>
              <a:lnSpc>
                <a:spcPct val="100000"/>
              </a:lnSpc>
              <a:spcBef>
                <a:spcPts val="0"/>
              </a:spcBef>
              <a:defRPr/>
            </a:pPr>
            <a:r>
              <a:rPr lang="en-US" sz="1550" kern="100">
                <a:solidFill>
                  <a:srgbClr val="000000"/>
                </a:solidFill>
                <a:ea typeface="DengXian"/>
                <a:cs typeface="Calibri"/>
              </a:rPr>
              <a:t>When funding is available, CCRRs and/or Contracted Providers will:</a:t>
            </a:r>
          </a:p>
          <a:p>
            <a:pPr marL="285750" indent="-285750">
              <a:lnSpc>
                <a:spcPct val="100000"/>
              </a:lnSpc>
              <a:spcBef>
                <a:spcPts val="0"/>
              </a:spcBef>
              <a:buFont typeface="Arial" panose="020B0604020202020204" pitchFamily="34" charset="0"/>
              <a:buChar char="•"/>
              <a:defRPr/>
            </a:pPr>
            <a:r>
              <a:rPr lang="en-US" sz="1550" kern="100">
                <a:ea typeface="DengXian"/>
                <a:cs typeface="Calibri"/>
              </a:rPr>
              <a:t>Perform a query of the waitlist based on region and/or city and town, </a:t>
            </a:r>
            <a:r>
              <a:rPr lang="en-US" sz="1550" i="0" kern="100">
                <a:effectLst/>
                <a:ea typeface="Times New Roman" panose="02020603050405020304" pitchFamily="18" charset="0"/>
                <a:cs typeface="Times New Roman" panose="02020603050405020304" pitchFamily="18" charset="0"/>
              </a:rPr>
              <a:t>priority status, and date the family </a:t>
            </a:r>
            <a:r>
              <a:rPr lang="en-US" sz="1550" kern="100">
                <a:ea typeface="Times New Roman" panose="02020603050405020304" pitchFamily="18" charset="0"/>
                <a:cs typeface="Times New Roman" panose="02020603050405020304" pitchFamily="18" charset="0"/>
              </a:rPr>
              <a:t>was </a:t>
            </a:r>
            <a:r>
              <a:rPr lang="en-US" sz="1550" i="0" kern="100">
                <a:effectLst/>
                <a:ea typeface="Times New Roman" panose="02020603050405020304" pitchFamily="18" charset="0"/>
                <a:cs typeface="Times New Roman" panose="02020603050405020304" pitchFamily="18" charset="0"/>
              </a:rPr>
              <a:t>added to the waitlist </a:t>
            </a:r>
          </a:p>
          <a:p>
            <a:pPr marL="285750" indent="-285750">
              <a:lnSpc>
                <a:spcPct val="100000"/>
              </a:lnSpc>
              <a:spcBef>
                <a:spcPts val="0"/>
              </a:spcBef>
              <a:buFont typeface="Arial" panose="020B0604020202020204" pitchFamily="34" charset="0"/>
              <a:buChar char="•"/>
              <a:defRPr/>
            </a:pPr>
            <a:r>
              <a:rPr lang="en-US" sz="1550" kern="100">
                <a:ea typeface="DengXian"/>
                <a:cs typeface="Times New Roman" panose="02020603050405020304" pitchFamily="18" charset="0"/>
              </a:rPr>
              <a:t>Contact family via email, mail or phone to inform of funding availability </a:t>
            </a:r>
          </a:p>
          <a:p>
            <a:pPr marL="285750" indent="-285750">
              <a:lnSpc>
                <a:spcPct val="100000"/>
              </a:lnSpc>
              <a:spcBef>
                <a:spcPts val="0"/>
              </a:spcBef>
              <a:buFont typeface="Arial" panose="020B0604020202020204" pitchFamily="34" charset="0"/>
              <a:buChar char="•"/>
              <a:defRPr/>
            </a:pPr>
            <a:r>
              <a:rPr lang="en-US" sz="1550" kern="100">
                <a:ea typeface="DengXian"/>
                <a:cs typeface="Times New Roman" panose="02020603050405020304" pitchFamily="18" charset="0"/>
              </a:rPr>
              <a:t>Families need to reply to notice within 15 days</a:t>
            </a:r>
            <a:r>
              <a:rPr lang="en-US" sz="1550" kern="100">
                <a:solidFill>
                  <a:schemeClr val="tx2"/>
                </a:solidFill>
                <a:ea typeface="DengXian"/>
                <a:cs typeface="Times New Roman" panose="02020603050405020304" pitchFamily="18" charset="0"/>
              </a:rPr>
              <a:t>.  </a:t>
            </a:r>
            <a:endParaRPr lang="en-US" sz="1550" kern="100">
              <a:solidFill>
                <a:srgbClr val="000000"/>
              </a:solidFill>
              <a:ea typeface="DengXian"/>
              <a:cs typeface="Calibri"/>
            </a:endParaRPr>
          </a:p>
        </p:txBody>
      </p:sp>
      <p:sp>
        <p:nvSpPr>
          <p:cNvPr id="22" name="TextBox 21">
            <a:extLst>
              <a:ext uri="{FF2B5EF4-FFF2-40B4-BE49-F238E27FC236}">
                <a16:creationId xmlns:a16="http://schemas.microsoft.com/office/drawing/2014/main" id="{38C7D9EB-6198-C56F-1710-89AFA5B98D16}"/>
              </a:ext>
            </a:extLst>
          </p:cNvPr>
          <p:cNvSpPr txBox="1"/>
          <p:nvPr/>
        </p:nvSpPr>
        <p:spPr>
          <a:xfrm>
            <a:off x="7869552" y="2505822"/>
            <a:ext cx="2864845" cy="2716128"/>
          </a:xfrm>
          <a:prstGeom prst="rect">
            <a:avLst/>
          </a:prstGeom>
          <a:noFill/>
        </p:spPr>
        <p:txBody>
          <a:bodyPr wrap="square">
            <a:spAutoFit/>
          </a:bodyPr>
          <a:lstStyle/>
          <a:p>
            <a:pPr>
              <a:defRPr/>
            </a:pPr>
            <a:r>
              <a:rPr kumimoji="0" lang="en-US" sz="1550" u="none" strike="noStrike" kern="1200" cap="none" spc="0" normalizeH="0" baseline="0" noProof="0">
                <a:ln>
                  <a:noFill/>
                </a:ln>
                <a:solidFill>
                  <a:prstClr val="black"/>
                </a:solidFill>
                <a:effectLst/>
                <a:uLnTx/>
                <a:uFillTx/>
                <a:latin typeface="Calibri"/>
                <a:ea typeface="+mn-ea"/>
                <a:cs typeface="+mn-cs"/>
              </a:rPr>
              <a:t>Family</a:t>
            </a:r>
            <a:r>
              <a:rPr lang="en-US" sz="1550">
                <a:solidFill>
                  <a:prstClr val="black"/>
                </a:solidFill>
                <a:latin typeface="Calibri"/>
              </a:rPr>
              <a:t> responds to funding availability notice (FAN), completes application, submits necessary documentation to verify eligibility (income, residency, citizenship and service need). </a:t>
            </a:r>
          </a:p>
          <a:p>
            <a:pPr>
              <a:lnSpc>
                <a:spcPct val="100000"/>
              </a:lnSpc>
              <a:spcBef>
                <a:spcPts val="0"/>
              </a:spcBef>
              <a:defRPr/>
            </a:pPr>
            <a:endParaRPr lang="en-US" sz="1550">
              <a:solidFill>
                <a:prstClr val="black"/>
              </a:solidFill>
              <a:latin typeface="Calibri"/>
            </a:endParaRPr>
          </a:p>
          <a:p>
            <a:pPr>
              <a:lnSpc>
                <a:spcPct val="100000"/>
              </a:lnSpc>
              <a:spcBef>
                <a:spcPts val="0"/>
              </a:spcBef>
              <a:defRPr/>
            </a:pPr>
            <a:r>
              <a:rPr lang="en-US" sz="1550">
                <a:solidFill>
                  <a:prstClr val="black"/>
                </a:solidFill>
                <a:latin typeface="Calibri"/>
              </a:rPr>
              <a:t>Eligibility is determined and child care financial assistance is approved.</a:t>
            </a:r>
          </a:p>
        </p:txBody>
      </p:sp>
      <p:sp>
        <p:nvSpPr>
          <p:cNvPr id="24" name="Rectangle 23">
            <a:extLst>
              <a:ext uri="{FF2B5EF4-FFF2-40B4-BE49-F238E27FC236}">
                <a16:creationId xmlns:a16="http://schemas.microsoft.com/office/drawing/2014/main" id="{5D043222-AB37-B5DD-1B59-8BEB0F71E0E7}"/>
              </a:ext>
            </a:extLst>
          </p:cNvPr>
          <p:cNvSpPr/>
          <p:nvPr/>
        </p:nvSpPr>
        <p:spPr>
          <a:xfrm>
            <a:off x="648747" y="5539845"/>
            <a:ext cx="2971797" cy="333770"/>
          </a:xfrm>
          <a:prstGeom prst="rect">
            <a:avLst/>
          </a:prstGeom>
          <a:solidFill>
            <a:srgbClr val="E7EDF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4C31A47-5E3D-C08E-1520-E64F553504F9}"/>
              </a:ext>
            </a:extLst>
          </p:cNvPr>
          <p:cNvSpPr txBox="1"/>
          <p:nvPr/>
        </p:nvSpPr>
        <p:spPr>
          <a:xfrm>
            <a:off x="619785" y="5528312"/>
            <a:ext cx="2992806" cy="346249"/>
          </a:xfrm>
          <a:prstGeom prst="rect">
            <a:avLst/>
          </a:prstGeom>
          <a:noFill/>
        </p:spPr>
        <p:txBody>
          <a:bodyPr wrap="square">
            <a:spAutoFit/>
          </a:bodyPr>
          <a:lstStyle/>
          <a:p>
            <a:pPr algn="ctr">
              <a:lnSpc>
                <a:spcPct val="100000"/>
              </a:lnSpc>
              <a:spcBef>
                <a:spcPts val="0"/>
              </a:spcBef>
              <a:defRPr/>
            </a:pPr>
            <a:r>
              <a:rPr lang="en-US" sz="1650" kern="100">
                <a:solidFill>
                  <a:prstClr val="black"/>
                </a:solidFill>
                <a:latin typeface="Calibri"/>
                <a:ea typeface="DengXian"/>
                <a:cs typeface="Calibri"/>
              </a:rPr>
              <a:t>Status: Active</a:t>
            </a:r>
          </a:p>
        </p:txBody>
      </p:sp>
      <p:sp>
        <p:nvSpPr>
          <p:cNvPr id="28" name="TextBox 27">
            <a:extLst>
              <a:ext uri="{FF2B5EF4-FFF2-40B4-BE49-F238E27FC236}">
                <a16:creationId xmlns:a16="http://schemas.microsoft.com/office/drawing/2014/main" id="{32BD1A90-85F3-04DF-BD15-D18C0246B8BC}"/>
              </a:ext>
            </a:extLst>
          </p:cNvPr>
          <p:cNvSpPr txBox="1"/>
          <p:nvPr/>
        </p:nvSpPr>
        <p:spPr>
          <a:xfrm>
            <a:off x="7816075" y="5488852"/>
            <a:ext cx="3061793" cy="346249"/>
          </a:xfrm>
          <a:prstGeom prst="rect">
            <a:avLst/>
          </a:prstGeom>
          <a:noFill/>
        </p:spPr>
        <p:txBody>
          <a:bodyPr wrap="square">
            <a:spAutoFit/>
          </a:bodyPr>
          <a:lstStyle/>
          <a:p>
            <a:pPr algn="ctr">
              <a:lnSpc>
                <a:spcPct val="100000"/>
              </a:lnSpc>
              <a:spcBef>
                <a:spcPts val="0"/>
              </a:spcBef>
              <a:defRPr/>
            </a:pPr>
            <a:r>
              <a:rPr lang="en-US" sz="1650" kern="100">
                <a:solidFill>
                  <a:prstClr val="black"/>
                </a:solidFill>
                <a:latin typeface="Calibri"/>
                <a:ea typeface="DengXian"/>
                <a:cs typeface="Calibri"/>
              </a:rPr>
              <a:t>Status: “Pending/Pre-Enrollment”</a:t>
            </a:r>
          </a:p>
        </p:txBody>
      </p:sp>
      <p:sp>
        <p:nvSpPr>
          <p:cNvPr id="29" name="TextBox 28">
            <a:extLst>
              <a:ext uri="{FF2B5EF4-FFF2-40B4-BE49-F238E27FC236}">
                <a16:creationId xmlns:a16="http://schemas.microsoft.com/office/drawing/2014/main" id="{2A1EE096-986A-1BC2-B057-9A6F5BE5D442}"/>
              </a:ext>
            </a:extLst>
          </p:cNvPr>
          <p:cNvSpPr txBox="1"/>
          <p:nvPr/>
        </p:nvSpPr>
        <p:spPr>
          <a:xfrm>
            <a:off x="4319080" y="5504282"/>
            <a:ext cx="2961779" cy="346249"/>
          </a:xfrm>
          <a:prstGeom prst="rect">
            <a:avLst/>
          </a:prstGeom>
          <a:noFill/>
        </p:spPr>
        <p:txBody>
          <a:bodyPr wrap="square">
            <a:spAutoFit/>
          </a:bodyPr>
          <a:lstStyle/>
          <a:p>
            <a:pPr algn="ctr">
              <a:lnSpc>
                <a:spcPct val="100000"/>
              </a:lnSpc>
              <a:spcBef>
                <a:spcPts val="0"/>
              </a:spcBef>
              <a:defRPr/>
            </a:pPr>
            <a:r>
              <a:rPr lang="en-US" sz="1650" kern="100">
                <a:solidFill>
                  <a:prstClr val="black"/>
                </a:solidFill>
                <a:latin typeface="Calibri"/>
                <a:ea typeface="DengXian"/>
                <a:cs typeface="Calibri"/>
              </a:rPr>
              <a:t>Status: “Pending”</a:t>
            </a:r>
          </a:p>
        </p:txBody>
      </p:sp>
    </p:spTree>
    <p:extLst>
      <p:ext uri="{BB962C8B-B14F-4D97-AF65-F5344CB8AC3E}">
        <p14:creationId xmlns:p14="http://schemas.microsoft.com/office/powerpoint/2010/main" val="1473513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716-5CEE-6EFC-2903-74DB6417DC31}"/>
              </a:ext>
            </a:extLst>
          </p:cNvPr>
          <p:cNvSpPr>
            <a:spLocks noGrp="1"/>
          </p:cNvSpPr>
          <p:nvPr>
            <p:ph type="title"/>
          </p:nvPr>
        </p:nvSpPr>
        <p:spPr/>
        <p:txBody>
          <a:bodyPr>
            <a:normAutofit fontScale="90000"/>
          </a:bodyPr>
          <a:lstStyle/>
          <a:p>
            <a:r>
              <a:rPr lang="en-US"/>
              <a:t>Current Waitlist by Region and Status</a:t>
            </a:r>
          </a:p>
        </p:txBody>
      </p:sp>
      <p:sp>
        <p:nvSpPr>
          <p:cNvPr id="4" name="Date Placeholder 3">
            <a:extLst>
              <a:ext uri="{FF2B5EF4-FFF2-40B4-BE49-F238E27FC236}">
                <a16:creationId xmlns:a16="http://schemas.microsoft.com/office/drawing/2014/main" id="{EDC4E776-6B94-435A-875A-2C7D01DE40A2}"/>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7887AA7B-762F-69E0-85E8-3D9ADE10B8CE}"/>
              </a:ext>
            </a:extLst>
          </p:cNvPr>
          <p:cNvSpPr>
            <a:spLocks noGrp="1"/>
          </p:cNvSpPr>
          <p:nvPr>
            <p:ph type="sldNum" sz="quarter" idx="12"/>
          </p:nvPr>
        </p:nvSpPr>
        <p:spPr/>
        <p:txBody>
          <a:bodyPr/>
          <a:lstStyle/>
          <a:p>
            <a:fld id="{A22C682C-E9DB-4137-9A63-78D4A5F3749E}" type="slidenum">
              <a:rPr lang="en-US" smtClean="0"/>
              <a:t>42</a:t>
            </a:fld>
            <a:endParaRPr lang="en-US"/>
          </a:p>
        </p:txBody>
      </p:sp>
      <p:graphicFrame>
        <p:nvGraphicFramePr>
          <p:cNvPr id="7" name="Table 6">
            <a:extLst>
              <a:ext uri="{FF2B5EF4-FFF2-40B4-BE49-F238E27FC236}">
                <a16:creationId xmlns:a16="http://schemas.microsoft.com/office/drawing/2014/main" id="{49B2B892-ABB0-C2CF-7EC2-64E3A7B70B4B}"/>
              </a:ext>
            </a:extLst>
          </p:cNvPr>
          <p:cNvGraphicFramePr>
            <a:graphicFrameLocks noGrp="1"/>
          </p:cNvGraphicFramePr>
          <p:nvPr>
            <p:extLst>
              <p:ext uri="{D42A27DB-BD31-4B8C-83A1-F6EECF244321}">
                <p14:modId xmlns:p14="http://schemas.microsoft.com/office/powerpoint/2010/main" val="642440815"/>
              </p:ext>
            </p:extLst>
          </p:nvPr>
        </p:nvGraphicFramePr>
        <p:xfrm>
          <a:off x="699655" y="980306"/>
          <a:ext cx="10098048" cy="4953000"/>
        </p:xfrm>
        <a:graphic>
          <a:graphicData uri="http://schemas.openxmlformats.org/drawingml/2006/table">
            <a:tbl>
              <a:tblPr bandRow="1">
                <a:tableStyleId>{69012ECD-51FC-41F1-AA8D-1B2483CD663E}</a:tableStyleId>
              </a:tblPr>
              <a:tblGrid>
                <a:gridCol w="2365827">
                  <a:extLst>
                    <a:ext uri="{9D8B030D-6E8A-4147-A177-3AD203B41FA5}">
                      <a16:colId xmlns:a16="http://schemas.microsoft.com/office/drawing/2014/main" val="2000260796"/>
                    </a:ext>
                  </a:extLst>
                </a:gridCol>
                <a:gridCol w="1990758">
                  <a:extLst>
                    <a:ext uri="{9D8B030D-6E8A-4147-A177-3AD203B41FA5}">
                      <a16:colId xmlns:a16="http://schemas.microsoft.com/office/drawing/2014/main" val="4265928987"/>
                    </a:ext>
                  </a:extLst>
                </a:gridCol>
                <a:gridCol w="1692625">
                  <a:extLst>
                    <a:ext uri="{9D8B030D-6E8A-4147-A177-3AD203B41FA5}">
                      <a16:colId xmlns:a16="http://schemas.microsoft.com/office/drawing/2014/main" val="2165103145"/>
                    </a:ext>
                  </a:extLst>
                </a:gridCol>
                <a:gridCol w="2298509">
                  <a:extLst>
                    <a:ext uri="{9D8B030D-6E8A-4147-A177-3AD203B41FA5}">
                      <a16:colId xmlns:a16="http://schemas.microsoft.com/office/drawing/2014/main" val="3154572835"/>
                    </a:ext>
                  </a:extLst>
                </a:gridCol>
                <a:gridCol w="1750329">
                  <a:extLst>
                    <a:ext uri="{9D8B030D-6E8A-4147-A177-3AD203B41FA5}">
                      <a16:colId xmlns:a16="http://schemas.microsoft.com/office/drawing/2014/main" val="323700751"/>
                    </a:ext>
                  </a:extLst>
                </a:gridCol>
              </a:tblGrid>
              <a:tr h="628578">
                <a:tc>
                  <a:txBody>
                    <a:bodyPr/>
                    <a:lstStyle/>
                    <a:p>
                      <a:pPr algn="ctr" fontAlgn="ctr"/>
                      <a:r>
                        <a:rPr lang="en-US" sz="2400" b="1" u="none" strike="noStrike">
                          <a:solidFill>
                            <a:srgbClr val="FFFFFF"/>
                          </a:solidFill>
                          <a:effectLst/>
                        </a:rPr>
                        <a:t>Region</a:t>
                      </a:r>
                      <a:endParaRPr lang="en-US" sz="2400" b="1" i="0" u="none" strike="noStrike">
                        <a:solidFill>
                          <a:srgbClr val="FFFFFF"/>
                        </a:solidFill>
                        <a:effectLst/>
                        <a:latin typeface="Calibri"/>
                      </a:endParaRPr>
                    </a:p>
                  </a:txBody>
                  <a:tcPr marL="9525" marR="9525" marT="9525" marB="0" anchor="ctr">
                    <a:solidFill>
                      <a:schemeClr val="tx2"/>
                    </a:solidFill>
                  </a:tcPr>
                </a:tc>
                <a:tc>
                  <a:txBody>
                    <a:bodyPr/>
                    <a:lstStyle/>
                    <a:p>
                      <a:pPr algn="ctr" fontAlgn="ctr"/>
                      <a:r>
                        <a:rPr lang="en-US" sz="2400" b="1" u="none" strike="noStrike">
                          <a:solidFill>
                            <a:srgbClr val="FFFFFF"/>
                          </a:solidFill>
                          <a:effectLst/>
                        </a:rPr>
                        <a:t>Active</a:t>
                      </a:r>
                      <a:endParaRPr lang="en-US" sz="2400" b="1" i="0" u="none" strike="noStrike">
                        <a:solidFill>
                          <a:srgbClr val="FFFFFF"/>
                        </a:solidFill>
                        <a:effectLst/>
                        <a:latin typeface="Calibri"/>
                      </a:endParaRPr>
                    </a:p>
                  </a:txBody>
                  <a:tcPr marL="9525" marR="9525" marT="9525" marB="0" anchor="ctr">
                    <a:solidFill>
                      <a:schemeClr val="tx2"/>
                    </a:solidFill>
                  </a:tcPr>
                </a:tc>
                <a:tc>
                  <a:txBody>
                    <a:bodyPr/>
                    <a:lstStyle/>
                    <a:p>
                      <a:pPr algn="ctr" fontAlgn="ctr"/>
                      <a:r>
                        <a:rPr lang="en-US" sz="2400" b="1" u="none" strike="noStrike">
                          <a:solidFill>
                            <a:srgbClr val="FFFFFF"/>
                          </a:solidFill>
                          <a:effectLst/>
                        </a:rPr>
                        <a:t>“Pending”</a:t>
                      </a:r>
                      <a:endParaRPr lang="en-US" sz="2400" b="1" i="0" u="none" strike="noStrike">
                        <a:solidFill>
                          <a:srgbClr val="FFFFFF"/>
                        </a:solidFill>
                        <a:effectLst/>
                        <a:latin typeface="Calibri"/>
                      </a:endParaRPr>
                    </a:p>
                  </a:txBody>
                  <a:tcPr marL="9525" marR="9525" marT="9525" marB="0" anchor="ctr">
                    <a:solidFill>
                      <a:schemeClr val="tx2"/>
                    </a:solidFill>
                  </a:tcPr>
                </a:tc>
                <a:tc>
                  <a:txBody>
                    <a:bodyPr/>
                    <a:lstStyle/>
                    <a:p>
                      <a:pPr algn="ctr" fontAlgn="ctr"/>
                      <a:r>
                        <a:rPr lang="en-US" sz="2400" b="1" u="none" strike="noStrike">
                          <a:solidFill>
                            <a:srgbClr val="FFFFFF"/>
                          </a:solidFill>
                          <a:effectLst/>
                        </a:rPr>
                        <a:t>“Pending/</a:t>
                      </a:r>
                    </a:p>
                    <a:p>
                      <a:pPr algn="ctr" fontAlgn="ctr"/>
                      <a:r>
                        <a:rPr lang="en-US" sz="2400" b="1" u="none" strike="noStrike">
                          <a:solidFill>
                            <a:srgbClr val="FFFFFF"/>
                          </a:solidFill>
                          <a:effectLst/>
                        </a:rPr>
                        <a:t>Pre-Enrolled”</a:t>
                      </a:r>
                      <a:endParaRPr lang="en-US" sz="2400" b="1" i="0" u="none" strike="noStrike">
                        <a:solidFill>
                          <a:srgbClr val="FFFFFF"/>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solidFill>
                      <a:schemeClr val="tx2"/>
                    </a:solidFill>
                  </a:tcPr>
                </a:tc>
                <a:tc>
                  <a:txBody>
                    <a:bodyPr/>
                    <a:lstStyle/>
                    <a:p>
                      <a:pPr algn="ctr" fontAlgn="ctr"/>
                      <a:r>
                        <a:rPr lang="en-US" sz="2400" b="1" u="none" strike="noStrike">
                          <a:solidFill>
                            <a:srgbClr val="FFFFFF"/>
                          </a:solidFill>
                          <a:effectLst/>
                        </a:rPr>
                        <a:t>Total</a:t>
                      </a:r>
                      <a:endParaRPr lang="en-US" sz="2400" b="1" i="0" u="none" strike="noStrike">
                        <a:solidFill>
                          <a:srgbClr val="FFFFFF"/>
                        </a:solidFill>
                        <a:effectLst/>
                        <a:latin typeface="Calibri"/>
                      </a:endParaRPr>
                    </a:p>
                  </a:txBody>
                  <a:tcPr marL="9525" marR="9525" marT="9525" marB="0" anchor="ctr">
                    <a:lnL w="38100" cap="flat" cmpd="sng" algn="ctr">
                      <a:solidFill>
                        <a:schemeClr val="tx2"/>
                      </a:solidFill>
                      <a:prstDash val="solid"/>
                      <a:round/>
                      <a:headEnd type="none" w="med" len="med"/>
                      <a:tailEnd type="none" w="med" len="med"/>
                    </a:lnL>
                    <a:solidFill>
                      <a:schemeClr val="tx2"/>
                    </a:solidFill>
                  </a:tcPr>
                </a:tc>
                <a:extLst>
                  <a:ext uri="{0D108BD9-81ED-4DB2-BD59-A6C34878D82A}">
                    <a16:rowId xmlns:a16="http://schemas.microsoft.com/office/drawing/2014/main" val="705340192"/>
                  </a:ext>
                </a:extLst>
              </a:tr>
              <a:tr h="499308">
                <a:tc>
                  <a:txBody>
                    <a:bodyPr/>
                    <a:lstStyle/>
                    <a:p>
                      <a:pPr algn="ctr" fontAlgn="ctr"/>
                      <a:r>
                        <a:rPr lang="en-US" sz="2400" b="0" u="none" strike="noStrike">
                          <a:solidFill>
                            <a:srgbClr val="000000"/>
                          </a:solidFill>
                          <a:effectLst/>
                        </a:rPr>
                        <a:t>Northeast</a:t>
                      </a:r>
                      <a:endParaRPr lang="en-US" sz="2400" b="0" i="0" u="none" strike="noStrike">
                        <a:solidFill>
                          <a:srgbClr val="000000"/>
                        </a:solidFill>
                        <a:effectLst/>
                        <a:latin typeface="Calibri"/>
                      </a:endParaRPr>
                    </a:p>
                  </a:txBody>
                  <a:tcPr marL="9525" marR="9525" marT="9525" marB="0" anchor="ctr">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5,663</a:t>
                      </a:r>
                      <a:endParaRPr lang="en-US" sz="2400" b="0" i="0" u="none" strike="noStrike">
                        <a:solidFill>
                          <a:srgbClr val="000000"/>
                        </a:solidFill>
                        <a:effectLst/>
                        <a:latin typeface="Calibri" panose="020F0502020204030204" pitchFamily="34" charset="0"/>
                      </a:endParaRPr>
                    </a:p>
                  </a:txBody>
                  <a:tcPr marL="9525" marR="9525" marT="9525" marB="0" anchor="ctr">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437</a:t>
                      </a:r>
                      <a:endParaRPr lang="en-US" sz="2400" b="0" i="0" u="none" strike="noStrike">
                        <a:solidFill>
                          <a:srgbClr val="000000"/>
                        </a:solidFill>
                        <a:effectLst/>
                        <a:latin typeface="Calibri"/>
                      </a:endParaRPr>
                    </a:p>
                  </a:txBody>
                  <a:tcPr marL="9525" marR="9525" marT="9525" marB="0" anchor="ctr">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253</a:t>
                      </a:r>
                      <a:endParaRPr lang="en-US" sz="24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lvl="0" algn="ctr">
                        <a:buNone/>
                      </a:pPr>
                      <a:r>
                        <a:rPr lang="en-US" sz="2000" b="0" u="none" strike="noStrike">
                          <a:solidFill>
                            <a:srgbClr val="000000"/>
                          </a:solidFill>
                          <a:effectLst/>
                        </a:rPr>
                        <a:t>6,353</a:t>
                      </a:r>
                    </a:p>
                    <a:p>
                      <a:pPr lvl="0" algn="ctr">
                        <a:buNone/>
                      </a:pPr>
                      <a:r>
                        <a:rPr lang="en-US" sz="1800"/>
                        <a:t>30%</a:t>
                      </a:r>
                    </a:p>
                  </a:txBody>
                  <a:tcPr marL="9525" marR="9525" marT="9525" marB="0"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084449984"/>
                  </a:ext>
                </a:extLst>
              </a:tr>
              <a:tr h="499308">
                <a:tc>
                  <a:txBody>
                    <a:bodyPr/>
                    <a:lstStyle/>
                    <a:p>
                      <a:pPr algn="ctr" fontAlgn="ctr"/>
                      <a:r>
                        <a:rPr lang="en-US" sz="2400" b="0" u="none" strike="noStrike">
                          <a:solidFill>
                            <a:srgbClr val="000000"/>
                          </a:solidFill>
                          <a:effectLst/>
                        </a:rPr>
                        <a:t>Southeast</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3,925</a:t>
                      </a:r>
                      <a:endParaRPr lang="en-US" sz="2400" b="0" i="0" u="none" strike="noStrike">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23</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293</a:t>
                      </a:r>
                      <a:endParaRPr lang="en-US" sz="24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lvl="0" algn="ctr">
                        <a:buNone/>
                      </a:pPr>
                      <a:r>
                        <a:rPr lang="en-US" sz="2000" b="0" u="none" strike="noStrike">
                          <a:solidFill>
                            <a:srgbClr val="000000"/>
                          </a:solidFill>
                          <a:effectLst/>
                        </a:rPr>
                        <a:t>4,241</a:t>
                      </a:r>
                    </a:p>
                    <a:p>
                      <a:pPr lvl="0" algn="ctr">
                        <a:buNone/>
                      </a:pPr>
                      <a:r>
                        <a:rPr lang="en-US" sz="1800"/>
                        <a:t>20%</a:t>
                      </a:r>
                    </a:p>
                  </a:txBody>
                  <a:tcPr marL="9525" marR="9525" marT="9525" marB="0"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840935784"/>
                  </a:ext>
                </a:extLst>
              </a:tr>
              <a:tr h="499308">
                <a:tc>
                  <a:txBody>
                    <a:bodyPr/>
                    <a:lstStyle/>
                    <a:p>
                      <a:pPr algn="ctr" fontAlgn="ctr"/>
                      <a:r>
                        <a:rPr lang="en-US" sz="2400" b="0" u="none" strike="noStrike">
                          <a:solidFill>
                            <a:srgbClr val="000000"/>
                          </a:solidFill>
                          <a:effectLst/>
                        </a:rPr>
                        <a:t>Metro</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3,020</a:t>
                      </a:r>
                      <a:endParaRPr lang="en-US" sz="2400" b="0" i="0" u="none" strike="noStrike">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38</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175</a:t>
                      </a:r>
                      <a:endParaRPr lang="en-US" sz="24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lvl="0" algn="ctr">
                        <a:buNone/>
                      </a:pPr>
                      <a:r>
                        <a:rPr lang="en-US" sz="2000" b="0" u="none" strike="noStrike">
                          <a:solidFill>
                            <a:srgbClr val="000000"/>
                          </a:solidFill>
                          <a:effectLst/>
                        </a:rPr>
                        <a:t>3,233</a:t>
                      </a:r>
                    </a:p>
                    <a:p>
                      <a:pPr lvl="0" algn="ctr">
                        <a:buNone/>
                      </a:pPr>
                      <a:r>
                        <a:rPr lang="en-US" sz="1800"/>
                        <a:t>15%</a:t>
                      </a:r>
                    </a:p>
                  </a:txBody>
                  <a:tcPr marL="9525" marR="9525" marT="9525" marB="0"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984082961"/>
                  </a:ext>
                </a:extLst>
              </a:tr>
              <a:tr h="525162">
                <a:tc>
                  <a:txBody>
                    <a:bodyPr/>
                    <a:lstStyle/>
                    <a:p>
                      <a:pPr algn="ctr" fontAlgn="ctr"/>
                      <a:r>
                        <a:rPr lang="en-US" sz="2400" b="0" u="none" strike="noStrike">
                          <a:solidFill>
                            <a:srgbClr val="000000"/>
                          </a:solidFill>
                          <a:effectLst/>
                        </a:rPr>
                        <a:t>Boston</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2,790</a:t>
                      </a:r>
                      <a:endParaRPr lang="en-US" sz="2400" b="0" i="0" u="none" strike="noStrike">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84</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137</a:t>
                      </a:r>
                      <a:endParaRPr lang="en-US" sz="24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lvl="0" algn="ctr">
                        <a:buNone/>
                      </a:pPr>
                      <a:r>
                        <a:rPr lang="en-US" sz="2000" b="0" u="none" strike="noStrike">
                          <a:solidFill>
                            <a:srgbClr val="000000"/>
                          </a:solidFill>
                          <a:effectLst/>
                        </a:rPr>
                        <a:t>3,011</a:t>
                      </a:r>
                    </a:p>
                    <a:p>
                      <a:pPr lvl="0" algn="ctr">
                        <a:buNone/>
                      </a:pPr>
                      <a:r>
                        <a:rPr lang="en-US" sz="2000"/>
                        <a:t>14%</a:t>
                      </a:r>
                    </a:p>
                  </a:txBody>
                  <a:tcPr marL="9525" marR="9525" marT="9525" marB="0"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64853730"/>
                  </a:ext>
                </a:extLst>
              </a:tr>
              <a:tr h="499308">
                <a:tc>
                  <a:txBody>
                    <a:bodyPr/>
                    <a:lstStyle/>
                    <a:p>
                      <a:pPr algn="ctr" fontAlgn="ctr"/>
                      <a:r>
                        <a:rPr lang="en-US" sz="2400" b="0" u="none" strike="noStrike">
                          <a:solidFill>
                            <a:srgbClr val="000000"/>
                          </a:solidFill>
                          <a:effectLst/>
                        </a:rPr>
                        <a:t>Central</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1,988</a:t>
                      </a:r>
                      <a:endParaRPr lang="en-US" sz="2400" b="0" i="0" u="none" strike="noStrike">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45</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174</a:t>
                      </a:r>
                      <a:endParaRPr lang="en-US" sz="24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lvl="0" algn="ctr">
                        <a:buNone/>
                      </a:pPr>
                      <a:r>
                        <a:rPr lang="en-US" sz="2000" b="0" u="none" strike="noStrike">
                          <a:solidFill>
                            <a:srgbClr val="000000"/>
                          </a:solidFill>
                          <a:effectLst/>
                        </a:rPr>
                        <a:t>2,207</a:t>
                      </a:r>
                    </a:p>
                    <a:p>
                      <a:pPr lvl="0" algn="ctr">
                        <a:buNone/>
                      </a:pPr>
                      <a:r>
                        <a:rPr lang="en-US" sz="1800"/>
                        <a:t>11%</a:t>
                      </a:r>
                    </a:p>
                  </a:txBody>
                  <a:tcPr marL="9525" marR="9525" marT="9525" marB="0"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4343893"/>
                  </a:ext>
                </a:extLst>
              </a:tr>
              <a:tr h="525162">
                <a:tc>
                  <a:txBody>
                    <a:bodyPr/>
                    <a:lstStyle/>
                    <a:p>
                      <a:pPr algn="ctr" fontAlgn="ctr"/>
                      <a:r>
                        <a:rPr lang="en-US" sz="2400" b="0" u="none" strike="noStrike">
                          <a:solidFill>
                            <a:srgbClr val="000000"/>
                          </a:solidFill>
                          <a:effectLst/>
                        </a:rPr>
                        <a:t>Western</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1,585</a:t>
                      </a:r>
                      <a:endParaRPr lang="en-US" sz="2400" b="0" i="0" u="none" strike="noStrike">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128</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fontAlgn="ctr"/>
                      <a:r>
                        <a:rPr lang="en-US" sz="2400" b="0" u="none" strike="noStrike">
                          <a:solidFill>
                            <a:srgbClr val="000000"/>
                          </a:solidFill>
                          <a:effectLst/>
                        </a:rPr>
                        <a:t>199</a:t>
                      </a:r>
                      <a:endParaRPr lang="en-US" sz="24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lvl="0" algn="ctr">
                        <a:buNone/>
                      </a:pPr>
                      <a:r>
                        <a:rPr lang="en-US" sz="2000" b="0" u="none" strike="noStrike">
                          <a:solidFill>
                            <a:srgbClr val="000000"/>
                          </a:solidFill>
                          <a:effectLst/>
                        </a:rPr>
                        <a:t>1,912</a:t>
                      </a:r>
                    </a:p>
                    <a:p>
                      <a:pPr lvl="0" algn="ctr">
                        <a:buNone/>
                      </a:pPr>
                      <a:r>
                        <a:rPr lang="en-US" sz="2000"/>
                        <a:t>9%</a:t>
                      </a:r>
                    </a:p>
                  </a:txBody>
                  <a:tcPr marL="9525" marR="9525" marT="9525" marB="0"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475715854"/>
                  </a:ext>
                </a:extLst>
              </a:tr>
              <a:tr h="525162">
                <a:tc>
                  <a:txBody>
                    <a:bodyPr/>
                    <a:lstStyle/>
                    <a:p>
                      <a:pPr algn="ctr" fontAlgn="ctr"/>
                      <a:r>
                        <a:rPr lang="en-US" sz="2400" b="0" u="none" strike="noStrike">
                          <a:solidFill>
                            <a:srgbClr val="000000"/>
                          </a:solidFill>
                          <a:effectLst/>
                        </a:rPr>
                        <a:t>Total</a:t>
                      </a:r>
                      <a:endParaRPr lang="en-US" sz="24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solidFill>
                      <a:schemeClr val="bg2"/>
                    </a:solidFill>
                  </a:tcPr>
                </a:tc>
                <a:tc>
                  <a:txBody>
                    <a:bodyPr/>
                    <a:lstStyle/>
                    <a:p>
                      <a:pPr algn="ctr" fontAlgn="ctr"/>
                      <a:r>
                        <a:rPr lang="en-US" sz="2000" b="0" u="none" strike="noStrike">
                          <a:solidFill>
                            <a:srgbClr val="000000"/>
                          </a:solidFill>
                          <a:effectLst/>
                        </a:rPr>
                        <a:t>18,971</a:t>
                      </a:r>
                    </a:p>
                    <a:p>
                      <a:pPr lvl="0" algn="ctr">
                        <a:buNone/>
                      </a:pPr>
                      <a:r>
                        <a:rPr lang="en-US" sz="2000" b="0" u="none" strike="noStrike">
                          <a:solidFill>
                            <a:srgbClr val="000000"/>
                          </a:solidFill>
                          <a:effectLst/>
                        </a:rPr>
                        <a:t>91%</a:t>
                      </a:r>
                      <a:endParaRPr lang="en-US" sz="20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solidFill>
                      <a:schemeClr val="bg2"/>
                    </a:solidFill>
                  </a:tcPr>
                </a:tc>
                <a:tc>
                  <a:txBody>
                    <a:bodyPr/>
                    <a:lstStyle/>
                    <a:p>
                      <a:pPr algn="ctr" fontAlgn="ctr"/>
                      <a:r>
                        <a:rPr lang="en-US" sz="2000" b="0" u="none" strike="noStrike">
                          <a:solidFill>
                            <a:srgbClr val="000000"/>
                          </a:solidFill>
                          <a:effectLst/>
                        </a:rPr>
                        <a:t>755</a:t>
                      </a:r>
                    </a:p>
                    <a:p>
                      <a:pPr lvl="0" algn="ctr">
                        <a:buNone/>
                      </a:pPr>
                      <a:r>
                        <a:rPr lang="en-US" sz="2000" b="0" u="none" strike="noStrike">
                          <a:solidFill>
                            <a:srgbClr val="000000"/>
                          </a:solidFill>
                          <a:effectLst/>
                        </a:rPr>
                        <a:t>4%</a:t>
                      </a:r>
                      <a:endParaRPr lang="en-US" sz="2000" b="0" i="0" u="none" strike="noStrike">
                        <a:solidFill>
                          <a:srgbClr val="000000"/>
                        </a:solidFill>
                        <a:effectLst/>
                        <a:latin typeface="Calibri"/>
                      </a:endParaRPr>
                    </a:p>
                  </a:txBody>
                  <a:tcPr marL="9525" marR="9525" marT="9525" marB="0" anchor="ctr">
                    <a:lnT w="38100" cap="flat" cmpd="sng" algn="ctr">
                      <a:solidFill>
                        <a:schemeClr val="tx2"/>
                      </a:solidFill>
                      <a:prstDash val="solid"/>
                      <a:round/>
                      <a:headEnd type="none" w="med" len="med"/>
                      <a:tailEnd type="none" w="med" len="med"/>
                    </a:lnT>
                    <a:solidFill>
                      <a:schemeClr val="bg2"/>
                    </a:solidFill>
                  </a:tcPr>
                </a:tc>
                <a:tc>
                  <a:txBody>
                    <a:bodyPr/>
                    <a:lstStyle/>
                    <a:p>
                      <a:pPr algn="ctr" fontAlgn="ctr"/>
                      <a:r>
                        <a:rPr lang="en-US" sz="2000" b="0" u="none" strike="noStrike">
                          <a:solidFill>
                            <a:srgbClr val="000000"/>
                          </a:solidFill>
                          <a:effectLst/>
                        </a:rPr>
                        <a:t>1,231</a:t>
                      </a:r>
                    </a:p>
                    <a:p>
                      <a:pPr lvl="0" algn="ctr">
                        <a:buNone/>
                      </a:pPr>
                      <a:r>
                        <a:rPr lang="en-US" sz="2000" b="0" u="none" strike="noStrike">
                          <a:solidFill>
                            <a:srgbClr val="000000"/>
                          </a:solidFill>
                          <a:effectLst/>
                        </a:rPr>
                        <a:t>6%</a:t>
                      </a:r>
                      <a:endParaRPr lang="en-US" sz="2000" b="0" i="0" u="none" strike="noStrike">
                        <a:solidFill>
                          <a:srgbClr val="000000"/>
                        </a:solidFill>
                        <a:effectLst/>
                        <a:latin typeface="Calibri"/>
                      </a:endParaRPr>
                    </a:p>
                  </a:txBody>
                  <a:tcPr marL="9525" marR="9525" marT="9525" marB="0"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solidFill>
                      <a:schemeClr val="bg2"/>
                    </a:solidFill>
                  </a:tcPr>
                </a:tc>
                <a:tc>
                  <a:txBody>
                    <a:bodyPr/>
                    <a:lstStyle/>
                    <a:p>
                      <a:pPr lvl="0" algn="ctr">
                        <a:buNone/>
                      </a:pPr>
                      <a:r>
                        <a:rPr lang="en-US" sz="2000" b="0" u="none" strike="noStrike">
                          <a:solidFill>
                            <a:srgbClr val="000000"/>
                          </a:solidFill>
                          <a:effectLst/>
                        </a:rPr>
                        <a:t>20,957</a:t>
                      </a:r>
                      <a:endParaRPr lang="en-US" sz="3600"/>
                    </a:p>
                  </a:txBody>
                  <a:tcPr marL="9525" marR="9525" marT="9525" marB="0"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solidFill>
                      <a:schemeClr val="bg2"/>
                    </a:solidFill>
                  </a:tcPr>
                </a:tc>
                <a:extLst>
                  <a:ext uri="{0D108BD9-81ED-4DB2-BD59-A6C34878D82A}">
                    <a16:rowId xmlns:a16="http://schemas.microsoft.com/office/drawing/2014/main" val="72812113"/>
                  </a:ext>
                </a:extLst>
              </a:tr>
            </a:tbl>
          </a:graphicData>
        </a:graphic>
      </p:graphicFrame>
      <p:sp>
        <p:nvSpPr>
          <p:cNvPr id="3" name="TextBox 2">
            <a:extLst>
              <a:ext uri="{FF2B5EF4-FFF2-40B4-BE49-F238E27FC236}">
                <a16:creationId xmlns:a16="http://schemas.microsoft.com/office/drawing/2014/main" id="{D5177964-24BD-7238-29CA-14235AAB699C}"/>
              </a:ext>
            </a:extLst>
          </p:cNvPr>
          <p:cNvSpPr txBox="1"/>
          <p:nvPr/>
        </p:nvSpPr>
        <p:spPr>
          <a:xfrm>
            <a:off x="4978169" y="6233239"/>
            <a:ext cx="2235662" cy="246221"/>
          </a:xfrm>
          <a:prstGeom prst="rect">
            <a:avLst/>
          </a:prstGeom>
          <a:noFill/>
        </p:spPr>
        <p:txBody>
          <a:bodyPr wrap="square" lIns="91440" tIns="45720" rIns="91440" bIns="45720" rtlCol="0" anchor="t">
            <a:spAutoFit/>
          </a:bodyPr>
          <a:lstStyle/>
          <a:p>
            <a:pPr algn="r"/>
            <a:r>
              <a:rPr lang="en-US" sz="1000"/>
              <a:t>Source: Kinderwait as of March 6, 2024</a:t>
            </a:r>
          </a:p>
        </p:txBody>
      </p:sp>
    </p:spTree>
    <p:extLst>
      <p:ext uri="{BB962C8B-B14F-4D97-AF65-F5344CB8AC3E}">
        <p14:creationId xmlns:p14="http://schemas.microsoft.com/office/powerpoint/2010/main" val="684810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1E633-95BC-6A33-9EB3-71B9B0495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B0CEC-D02F-B490-1776-79F7F17ADFC2}"/>
              </a:ext>
            </a:extLst>
          </p:cNvPr>
          <p:cNvSpPr>
            <a:spLocks noGrp="1"/>
          </p:cNvSpPr>
          <p:nvPr>
            <p:ph type="title"/>
          </p:nvPr>
        </p:nvSpPr>
        <p:spPr/>
        <p:txBody>
          <a:bodyPr>
            <a:noAutofit/>
          </a:bodyPr>
          <a:lstStyle/>
          <a:p>
            <a:r>
              <a:rPr lang="en-US" sz="3000"/>
              <a:t>Waitlist by Region and Age Group</a:t>
            </a:r>
          </a:p>
        </p:txBody>
      </p:sp>
      <p:sp>
        <p:nvSpPr>
          <p:cNvPr id="4" name="Date Placeholder 3">
            <a:extLst>
              <a:ext uri="{FF2B5EF4-FFF2-40B4-BE49-F238E27FC236}">
                <a16:creationId xmlns:a16="http://schemas.microsoft.com/office/drawing/2014/main" id="{C0206C87-AEED-305E-A204-123FCC1FA211}"/>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59A095DB-E217-E542-C4C8-2A51E8F99F1F}"/>
              </a:ext>
            </a:extLst>
          </p:cNvPr>
          <p:cNvSpPr>
            <a:spLocks noGrp="1"/>
          </p:cNvSpPr>
          <p:nvPr>
            <p:ph type="sldNum" sz="quarter" idx="12"/>
          </p:nvPr>
        </p:nvSpPr>
        <p:spPr/>
        <p:txBody>
          <a:bodyPr/>
          <a:lstStyle/>
          <a:p>
            <a:fld id="{A22C682C-E9DB-4137-9A63-78D4A5F3749E}" type="slidenum">
              <a:rPr lang="en-US" smtClean="0"/>
              <a:t>43</a:t>
            </a:fld>
            <a:endParaRPr lang="en-US"/>
          </a:p>
        </p:txBody>
      </p:sp>
      <p:sp>
        <p:nvSpPr>
          <p:cNvPr id="10" name="TextBox 9">
            <a:extLst>
              <a:ext uri="{FF2B5EF4-FFF2-40B4-BE49-F238E27FC236}">
                <a16:creationId xmlns:a16="http://schemas.microsoft.com/office/drawing/2014/main" id="{64318A64-820B-C553-5A3E-BF2AFC4D5AF0}"/>
              </a:ext>
            </a:extLst>
          </p:cNvPr>
          <p:cNvSpPr txBox="1"/>
          <p:nvPr/>
        </p:nvSpPr>
        <p:spPr>
          <a:xfrm>
            <a:off x="4978169" y="6233239"/>
            <a:ext cx="2235662" cy="246221"/>
          </a:xfrm>
          <a:prstGeom prst="rect">
            <a:avLst/>
          </a:prstGeom>
          <a:noFill/>
        </p:spPr>
        <p:txBody>
          <a:bodyPr wrap="square" lIns="91440" tIns="45720" rIns="91440" bIns="45720" rtlCol="0" anchor="t">
            <a:spAutoFit/>
          </a:bodyPr>
          <a:lstStyle/>
          <a:p>
            <a:pPr algn="r"/>
            <a:r>
              <a:rPr lang="en-US" sz="1000"/>
              <a:t>Source: Kinderwait as of March 6, 2024</a:t>
            </a:r>
          </a:p>
        </p:txBody>
      </p:sp>
      <p:graphicFrame>
        <p:nvGraphicFramePr>
          <p:cNvPr id="6" name="Table 5">
            <a:extLst>
              <a:ext uri="{FF2B5EF4-FFF2-40B4-BE49-F238E27FC236}">
                <a16:creationId xmlns:a16="http://schemas.microsoft.com/office/drawing/2014/main" id="{3D40A555-7ECC-0C16-8E4F-471B6E72E04C}"/>
              </a:ext>
            </a:extLst>
          </p:cNvPr>
          <p:cNvGraphicFramePr>
            <a:graphicFrameLocks noGrp="1"/>
          </p:cNvGraphicFramePr>
          <p:nvPr>
            <p:extLst>
              <p:ext uri="{D42A27DB-BD31-4B8C-83A1-F6EECF244321}">
                <p14:modId xmlns:p14="http://schemas.microsoft.com/office/powerpoint/2010/main" val="1129421172"/>
              </p:ext>
            </p:extLst>
          </p:nvPr>
        </p:nvGraphicFramePr>
        <p:xfrm>
          <a:off x="510047" y="1056931"/>
          <a:ext cx="10130108" cy="4856189"/>
        </p:xfrm>
        <a:graphic>
          <a:graphicData uri="http://schemas.openxmlformats.org/drawingml/2006/table">
            <a:tbl>
              <a:tblPr bandRow="1">
                <a:tableStyleId>{69012ECD-51FC-41F1-AA8D-1B2483CD663E}</a:tableStyleId>
              </a:tblPr>
              <a:tblGrid>
                <a:gridCol w="1545328">
                  <a:extLst>
                    <a:ext uri="{9D8B030D-6E8A-4147-A177-3AD203B41FA5}">
                      <a16:colId xmlns:a16="http://schemas.microsoft.com/office/drawing/2014/main" val="2597240916"/>
                    </a:ext>
                  </a:extLst>
                </a:gridCol>
                <a:gridCol w="1463040">
                  <a:extLst>
                    <a:ext uri="{9D8B030D-6E8A-4147-A177-3AD203B41FA5}">
                      <a16:colId xmlns:a16="http://schemas.microsoft.com/office/drawing/2014/main" val="3809988320"/>
                    </a:ext>
                  </a:extLst>
                </a:gridCol>
                <a:gridCol w="1463040">
                  <a:extLst>
                    <a:ext uri="{9D8B030D-6E8A-4147-A177-3AD203B41FA5}">
                      <a16:colId xmlns:a16="http://schemas.microsoft.com/office/drawing/2014/main" val="1602669626"/>
                    </a:ext>
                  </a:extLst>
                </a:gridCol>
                <a:gridCol w="1463040">
                  <a:extLst>
                    <a:ext uri="{9D8B030D-6E8A-4147-A177-3AD203B41FA5}">
                      <a16:colId xmlns:a16="http://schemas.microsoft.com/office/drawing/2014/main" val="3271966801"/>
                    </a:ext>
                  </a:extLst>
                </a:gridCol>
                <a:gridCol w="1463040">
                  <a:extLst>
                    <a:ext uri="{9D8B030D-6E8A-4147-A177-3AD203B41FA5}">
                      <a16:colId xmlns:a16="http://schemas.microsoft.com/office/drawing/2014/main" val="4007268786"/>
                    </a:ext>
                  </a:extLst>
                </a:gridCol>
                <a:gridCol w="1463040">
                  <a:extLst>
                    <a:ext uri="{9D8B030D-6E8A-4147-A177-3AD203B41FA5}">
                      <a16:colId xmlns:a16="http://schemas.microsoft.com/office/drawing/2014/main" val="1206803428"/>
                    </a:ext>
                  </a:extLst>
                </a:gridCol>
                <a:gridCol w="1269580">
                  <a:extLst>
                    <a:ext uri="{9D8B030D-6E8A-4147-A177-3AD203B41FA5}">
                      <a16:colId xmlns:a16="http://schemas.microsoft.com/office/drawing/2014/main" val="765683933"/>
                    </a:ext>
                  </a:extLst>
                </a:gridCol>
              </a:tblGrid>
              <a:tr h="519804">
                <a:tc>
                  <a:txBody>
                    <a:bodyPr/>
                    <a:lstStyle/>
                    <a:p>
                      <a:pPr algn="l" fontAlgn="ctr"/>
                      <a:endParaRPr lang="en-US" sz="1000" u="none" strike="noStrike">
                        <a:solidFill>
                          <a:srgbClr val="FFFFFF"/>
                        </a:solidFill>
                        <a:effectLst/>
                      </a:endParaRPr>
                    </a:p>
                  </a:txBody>
                  <a:tcPr marL="9525" marR="9525" marT="9525"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2400" u="none" strike="noStrike">
                          <a:solidFill>
                            <a:srgbClr val="FFFFFF"/>
                          </a:solidFill>
                          <a:effectLst/>
                        </a:rPr>
                        <a:t>Unborn </a:t>
                      </a:r>
                    </a:p>
                  </a:txBody>
                  <a:tcPr marL="9525" marR="9525" marT="9525"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2400" u="none" strike="noStrike">
                          <a:solidFill>
                            <a:srgbClr val="FFFFFF"/>
                          </a:solidFill>
                          <a:effectLst/>
                        </a:rPr>
                        <a:t>Infant</a:t>
                      </a:r>
                    </a:p>
                  </a:txBody>
                  <a:tcPr marL="9525" marR="9525" marT="9525"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2400" u="none" strike="noStrike">
                          <a:solidFill>
                            <a:srgbClr val="FFFFFF"/>
                          </a:solidFill>
                          <a:effectLst/>
                        </a:rPr>
                        <a:t>Toddler</a:t>
                      </a:r>
                    </a:p>
                  </a:txBody>
                  <a:tcPr marL="9525" marR="9525" marT="9525"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2400" u="none" strike="noStrike">
                          <a:solidFill>
                            <a:srgbClr val="FFFFFF"/>
                          </a:solidFill>
                          <a:effectLst/>
                        </a:rPr>
                        <a:t>Preschool</a:t>
                      </a:r>
                    </a:p>
                  </a:txBody>
                  <a:tcPr marL="9525" marR="9525" marT="9525"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2400" u="none" strike="noStrike">
                          <a:solidFill>
                            <a:srgbClr val="FFFFFF"/>
                          </a:solidFill>
                          <a:effectLst/>
                        </a:rPr>
                        <a:t>School Age</a:t>
                      </a:r>
                    </a:p>
                  </a:txBody>
                  <a:tcPr marL="9525" marR="9525" marT="9525" marB="0" anchor="ctr">
                    <a:lnR w="381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2400" u="none" strike="noStrike">
                          <a:solidFill>
                            <a:srgbClr val="FFFFFF"/>
                          </a:solidFill>
                          <a:effectLst/>
                        </a:rPr>
                        <a:t>Total</a:t>
                      </a:r>
                    </a:p>
                  </a:txBody>
                  <a:tcPr marL="9525" marR="9525" marT="9525" marB="0" anchor="ctr">
                    <a:lnL w="38100" cap="flat" cmpd="sng" algn="ctr">
                      <a:solidFill>
                        <a:schemeClr val="tx2"/>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16969175"/>
                  </a:ext>
                </a:extLst>
              </a:tr>
              <a:tr h="344164">
                <a:tc rowSpan="2">
                  <a:txBody>
                    <a:bodyPr/>
                    <a:lstStyle/>
                    <a:p>
                      <a:pPr algn="ctr" fontAlgn="ctr"/>
                      <a:r>
                        <a:rPr lang="en-US" sz="2400" u="none" strike="noStrike">
                          <a:solidFill>
                            <a:srgbClr val="000000"/>
                          </a:solidFill>
                          <a:effectLst/>
                        </a:rPr>
                        <a:t>Northeast</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141</a:t>
                      </a:r>
                    </a:p>
                  </a:txBody>
                  <a:tcPr marL="9525" marR="9525" marT="9525" marB="0" anchor="ctr">
                    <a:lnL>
                      <a:noFill/>
                    </a:lnL>
                    <a:lnR>
                      <a:noFill/>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1,313</a:t>
                      </a:r>
                    </a:p>
                  </a:txBody>
                  <a:tcPr marL="9525" marR="9525" marT="9525" marB="0" anchor="ctr">
                    <a:lnL>
                      <a:noFill/>
                    </a:lnL>
                    <a:lnR>
                      <a:noFill/>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1,381</a:t>
                      </a:r>
                    </a:p>
                  </a:txBody>
                  <a:tcPr marL="9525" marR="9525" marT="9525" marB="0" anchor="ctr">
                    <a:lnL>
                      <a:noFill/>
                    </a:lnL>
                    <a:lnR>
                      <a:noFill/>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1,477</a:t>
                      </a:r>
                    </a:p>
                  </a:txBody>
                  <a:tcPr marL="9525" marR="9525" marT="9525" marB="0" anchor="ctr">
                    <a:lnL>
                      <a:noFill/>
                    </a:lnL>
                    <a:lnR>
                      <a:noFill/>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2,041</a:t>
                      </a:r>
                    </a:p>
                  </a:txBody>
                  <a:tcPr marL="9525" marR="9525" marT="9525" marB="0" anchor="ctr">
                    <a:lnL>
                      <a:noFill/>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u="none" strike="noStrike">
                          <a:solidFill>
                            <a:srgbClr val="000000"/>
                          </a:solidFill>
                          <a:effectLst/>
                        </a:rPr>
                        <a:t>6,353</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solidFill>
                      <a:schemeClr val="accent6">
                        <a:lumMod val="20000"/>
                        <a:lumOff val="80000"/>
                      </a:schemeClr>
                    </a:solidFill>
                  </a:tcPr>
                </a:tc>
                <a:extLst>
                  <a:ext uri="{0D108BD9-81ED-4DB2-BD59-A6C34878D82A}">
                    <a16:rowId xmlns:a16="http://schemas.microsoft.com/office/drawing/2014/main" val="2904729450"/>
                  </a:ext>
                </a:extLst>
              </a:tr>
              <a:tr h="277551">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fontAlgn="ctr"/>
                      <a:r>
                        <a:rPr lang="en-US" sz="1800" u="none" strike="noStrike">
                          <a:solidFill>
                            <a:srgbClr val="000000"/>
                          </a:solidFill>
                          <a:effectLst/>
                        </a:rPr>
                        <a:t>30%</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87753570"/>
                  </a:ext>
                </a:extLst>
              </a:tr>
              <a:tr h="344164">
                <a:tc rowSpan="2">
                  <a:txBody>
                    <a:bodyPr/>
                    <a:lstStyle/>
                    <a:p>
                      <a:pPr algn="ctr" fontAlgn="ctr"/>
                      <a:r>
                        <a:rPr lang="en-US" sz="2400" u="none" strike="noStrike">
                          <a:solidFill>
                            <a:srgbClr val="000000"/>
                          </a:solidFill>
                          <a:effectLst/>
                        </a:rPr>
                        <a:t>Southeast</a:t>
                      </a:r>
                    </a:p>
                  </a:txBody>
                  <a:tcPr marL="9525" marR="9525" marT="9525" marB="0" anchor="ctr">
                    <a:lnL w="12700" cap="flat" cmpd="sng" algn="ctr">
                      <a:solidFill>
                        <a:schemeClr val="tx1"/>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55</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776</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1,050</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1,124</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1,236</a:t>
                      </a:r>
                    </a:p>
                  </a:txBody>
                  <a:tcPr marL="9525" marR="9525" marT="9525" marB="0" anchor="ctr">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u="none" strike="noStrike">
                          <a:solidFill>
                            <a:srgbClr val="000000"/>
                          </a:solidFill>
                          <a:effectLst/>
                        </a:rPr>
                        <a:t>4,241</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11262207"/>
                  </a:ext>
                </a:extLst>
              </a:tr>
              <a:tr h="277551">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fontAlgn="ctr"/>
                      <a:r>
                        <a:rPr lang="en-US" sz="1800" u="none" strike="noStrike">
                          <a:solidFill>
                            <a:srgbClr val="000000"/>
                          </a:solidFill>
                          <a:effectLst/>
                        </a:rPr>
                        <a:t>20%</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59381103"/>
                  </a:ext>
                </a:extLst>
              </a:tr>
              <a:tr h="277551">
                <a:tc rowSpan="2">
                  <a:txBody>
                    <a:bodyPr/>
                    <a:lstStyle/>
                    <a:p>
                      <a:pPr algn="ctr" fontAlgn="ctr"/>
                      <a:r>
                        <a:rPr lang="en-US" sz="2400" u="none" strike="noStrike">
                          <a:solidFill>
                            <a:srgbClr val="000000"/>
                          </a:solidFill>
                          <a:effectLst/>
                        </a:rPr>
                        <a:t>Metro</a:t>
                      </a:r>
                    </a:p>
                  </a:txBody>
                  <a:tcPr marL="9525" marR="9525" marT="9525" marB="0" anchor="ctr">
                    <a:lnL w="12700" cap="flat" cmpd="sng" algn="ctr">
                      <a:solidFill>
                        <a:schemeClr val="tx1"/>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52</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557</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804</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885</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935</a:t>
                      </a:r>
                    </a:p>
                  </a:txBody>
                  <a:tcPr marL="9525" marR="9525" marT="9525" marB="0" anchor="ctr">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u="none" strike="noStrike">
                          <a:solidFill>
                            <a:srgbClr val="000000"/>
                          </a:solidFill>
                          <a:effectLst/>
                        </a:rPr>
                        <a:t>3,233</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6579368"/>
                  </a:ext>
                </a:extLst>
              </a:tr>
              <a:tr h="277551">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fontAlgn="ctr"/>
                      <a:r>
                        <a:rPr lang="en-US" sz="1800" u="none" strike="noStrike">
                          <a:solidFill>
                            <a:srgbClr val="000000"/>
                          </a:solidFill>
                          <a:effectLst/>
                        </a:rPr>
                        <a:t>15%</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85012963"/>
                  </a:ext>
                </a:extLst>
              </a:tr>
              <a:tr h="344164">
                <a:tc rowSpan="2">
                  <a:txBody>
                    <a:bodyPr/>
                    <a:lstStyle/>
                    <a:p>
                      <a:pPr algn="ctr" fontAlgn="ctr"/>
                      <a:r>
                        <a:rPr lang="en-US" sz="2400" u="none" strike="noStrike">
                          <a:solidFill>
                            <a:srgbClr val="000000"/>
                          </a:solidFill>
                          <a:effectLst/>
                        </a:rPr>
                        <a:t>Boston</a:t>
                      </a:r>
                    </a:p>
                  </a:txBody>
                  <a:tcPr marL="9525" marR="9525" marT="9525" marB="0" anchor="ctr">
                    <a:lnL w="12700" cap="flat" cmpd="sng" algn="ctr">
                      <a:solidFill>
                        <a:schemeClr val="tx1"/>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66</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788</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771</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482</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904</a:t>
                      </a:r>
                    </a:p>
                  </a:txBody>
                  <a:tcPr marL="9525" marR="9525" marT="9525" marB="0" anchor="ctr">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u="none" strike="noStrike">
                          <a:solidFill>
                            <a:srgbClr val="000000"/>
                          </a:solidFill>
                          <a:effectLst/>
                        </a:rPr>
                        <a:t>3,011</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69641484"/>
                  </a:ext>
                </a:extLst>
              </a:tr>
              <a:tr h="277551">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fontAlgn="ctr"/>
                      <a:r>
                        <a:rPr lang="en-US" sz="1800" u="none" strike="noStrike">
                          <a:solidFill>
                            <a:srgbClr val="000000"/>
                          </a:solidFill>
                          <a:effectLst/>
                        </a:rPr>
                        <a:t>14%</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68362253"/>
                  </a:ext>
                </a:extLst>
              </a:tr>
              <a:tr h="344164">
                <a:tc rowSpan="2">
                  <a:txBody>
                    <a:bodyPr/>
                    <a:lstStyle/>
                    <a:p>
                      <a:pPr algn="ctr" fontAlgn="ctr"/>
                      <a:r>
                        <a:rPr lang="en-US" sz="2400" u="none" strike="noStrike">
                          <a:solidFill>
                            <a:srgbClr val="000000"/>
                          </a:solidFill>
                          <a:effectLst/>
                        </a:rPr>
                        <a:t>Central</a:t>
                      </a:r>
                    </a:p>
                  </a:txBody>
                  <a:tcPr marL="9525" marR="9525" marT="9525" marB="0" anchor="ctr">
                    <a:lnL w="12700" cap="flat" cmpd="sng" algn="ctr">
                      <a:solidFill>
                        <a:schemeClr val="tx1"/>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37</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450</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522</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513</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685</a:t>
                      </a:r>
                    </a:p>
                  </a:txBody>
                  <a:tcPr marL="9525" marR="9525" marT="9525" marB="0" anchor="ctr">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u="none" strike="noStrike">
                          <a:solidFill>
                            <a:srgbClr val="000000"/>
                          </a:solidFill>
                          <a:effectLst/>
                        </a:rPr>
                        <a:t>2,207</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6466101"/>
                  </a:ext>
                </a:extLst>
              </a:tr>
              <a:tr h="277551">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fontAlgn="ctr"/>
                      <a:r>
                        <a:rPr lang="en-US" sz="1800" u="none" strike="noStrike">
                          <a:solidFill>
                            <a:srgbClr val="000000"/>
                          </a:solidFill>
                          <a:effectLst/>
                        </a:rPr>
                        <a:t>11%</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930322"/>
                  </a:ext>
                </a:extLst>
              </a:tr>
              <a:tr h="344164">
                <a:tc rowSpan="2">
                  <a:txBody>
                    <a:bodyPr/>
                    <a:lstStyle/>
                    <a:p>
                      <a:pPr algn="ctr" fontAlgn="ctr"/>
                      <a:r>
                        <a:rPr lang="en-US" sz="2400" u="none" strike="noStrike">
                          <a:solidFill>
                            <a:srgbClr val="000000"/>
                          </a:solidFill>
                          <a:effectLst/>
                        </a:rPr>
                        <a:t>Western</a:t>
                      </a:r>
                    </a:p>
                  </a:txBody>
                  <a:tcPr marL="9525" marR="9525" marT="9525" marB="0" anchor="ctr">
                    <a:lnL w="12700" cap="flat" cmpd="sng" algn="ctr">
                      <a:solidFill>
                        <a:schemeClr val="tx1"/>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25</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349</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464</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295</a:t>
                      </a:r>
                    </a:p>
                  </a:txBody>
                  <a:tcPr marL="9525" marR="9525" marT="9525" marB="0" anchor="ctr">
                    <a:lnL>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2400" u="none" strike="noStrike">
                          <a:solidFill>
                            <a:srgbClr val="000000"/>
                          </a:solidFill>
                          <a:effectLst/>
                        </a:rPr>
                        <a:t>779</a:t>
                      </a:r>
                    </a:p>
                  </a:txBody>
                  <a:tcPr marL="9525" marR="9525" marT="9525" marB="0" anchor="ctr">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u="none" strike="noStrike">
                          <a:solidFill>
                            <a:srgbClr val="000000"/>
                          </a:solidFill>
                          <a:effectLst/>
                        </a:rPr>
                        <a:t>1,912</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79893897"/>
                  </a:ext>
                </a:extLst>
              </a:tr>
              <a:tr h="277551">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fontAlgn="ctr"/>
                      <a:r>
                        <a:rPr lang="en-US" sz="1800" u="none" strike="noStrike">
                          <a:solidFill>
                            <a:srgbClr val="000000"/>
                          </a:solidFill>
                          <a:effectLst/>
                        </a:rPr>
                        <a:t>9%</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26138968"/>
                  </a:ext>
                </a:extLst>
              </a:tr>
              <a:tr h="277551">
                <a:tc rowSpan="2">
                  <a:txBody>
                    <a:bodyPr/>
                    <a:lstStyle/>
                    <a:p>
                      <a:pPr algn="ctr" fontAlgn="ctr"/>
                      <a:r>
                        <a:rPr lang="en-US" sz="2400" u="none" strike="noStrike">
                          <a:solidFill>
                            <a:srgbClr val="000000"/>
                          </a:solidFill>
                          <a:effectLst/>
                        </a:rPr>
                        <a:t>Total</a:t>
                      </a:r>
                    </a:p>
                  </a:txBody>
                  <a:tcPr marL="9525" marR="9525" marT="9525" marB="0" anchor="ctr">
                    <a:lnL w="12700" cap="flat" cmpd="sng" algn="ctr">
                      <a:solidFill>
                        <a:schemeClr val="tx1"/>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376</a:t>
                      </a:r>
                    </a:p>
                  </a:txBody>
                  <a:tcPr marL="9525" marR="9525" marT="9525" marB="0" anchor="ctr">
                    <a:lnL>
                      <a:noFill/>
                    </a:lnL>
                    <a:lnR>
                      <a:noFill/>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4,233</a:t>
                      </a:r>
                    </a:p>
                  </a:txBody>
                  <a:tcPr marL="9525" marR="9525" marT="9525" marB="0" anchor="ctr">
                    <a:lnL>
                      <a:noFill/>
                    </a:lnL>
                    <a:lnR>
                      <a:noFill/>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4,992</a:t>
                      </a:r>
                    </a:p>
                  </a:txBody>
                  <a:tcPr marL="9525" marR="9525" marT="9525" marB="0" anchor="ctr">
                    <a:lnL>
                      <a:noFill/>
                    </a:lnL>
                    <a:lnR>
                      <a:noFill/>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4,776</a:t>
                      </a:r>
                    </a:p>
                  </a:txBody>
                  <a:tcPr marL="9525" marR="9525" marT="9525" marB="0" anchor="ctr">
                    <a:lnL>
                      <a:noFill/>
                    </a:lnL>
                    <a:lnR>
                      <a:noFill/>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6,580</a:t>
                      </a:r>
                    </a:p>
                  </a:txBody>
                  <a:tcPr marL="9525" marR="9525" marT="9525" marB="0" anchor="ctr">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fontAlgn="ctr"/>
                      <a:r>
                        <a:rPr lang="en-US" sz="1800" u="none" strike="noStrike">
                          <a:solidFill>
                            <a:srgbClr val="000000"/>
                          </a:solidFill>
                          <a:effectLst/>
                        </a:rPr>
                        <a:t>20,957</a:t>
                      </a:r>
                    </a:p>
                  </a:txBody>
                  <a:tcPr marL="9525" marR="9525" marT="9525" marB="0" anchor="ctr">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1395953"/>
                  </a:ext>
                </a:extLst>
              </a:tr>
              <a:tr h="0">
                <a:tc vMerge="1">
                  <a:txBody>
                    <a:bodyPr/>
                    <a:lstStyle/>
                    <a:p>
                      <a:endParaRPr lang="en-US"/>
                    </a:p>
                  </a:txBody>
                  <a:tcPr marL="0" marR="0" marT="0" marB="0" horzOverflow="overflow"/>
                </a:tc>
                <a:tc>
                  <a:txBody>
                    <a:bodyPr/>
                    <a:lstStyle/>
                    <a:p>
                      <a:pPr algn="ctr" fontAlgn="ctr"/>
                      <a:r>
                        <a:rPr lang="en-US" sz="2000" u="none" strike="noStrike">
                          <a:solidFill>
                            <a:srgbClr val="000000"/>
                          </a:solidFill>
                          <a:effectLst/>
                        </a:rPr>
                        <a:t>2%</a:t>
                      </a:r>
                    </a:p>
                  </a:txBody>
                  <a:tcPr marL="9525" marR="9525" marT="9525"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20%</a:t>
                      </a:r>
                    </a:p>
                  </a:txBody>
                  <a:tcPr marL="9525" marR="9525" marT="9525"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24%</a:t>
                      </a:r>
                    </a:p>
                  </a:txBody>
                  <a:tcPr marL="9525" marR="9525" marT="9525"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23%</a:t>
                      </a:r>
                    </a:p>
                  </a:txBody>
                  <a:tcPr marL="9525" marR="9525" marT="9525"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a:solidFill>
                            <a:srgbClr val="000000"/>
                          </a:solidFill>
                          <a:effectLst/>
                        </a:rPr>
                        <a:t>31%</a:t>
                      </a:r>
                    </a:p>
                  </a:txBody>
                  <a:tcPr marL="9525" marR="9525" marT="9525" marB="0" anchor="ctr">
                    <a:lnL>
                      <a:noFill/>
                    </a:lnL>
                    <a:lnR w="38100" cap="flat" cmpd="sng" algn="ctr">
                      <a:solidFill>
                        <a:schemeClr val="tx2"/>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marL="0" marR="0" marT="0" marB="0" horzOverflow="overflow"/>
                </a:tc>
                <a:extLst>
                  <a:ext uri="{0D108BD9-81ED-4DB2-BD59-A6C34878D82A}">
                    <a16:rowId xmlns:a16="http://schemas.microsoft.com/office/drawing/2014/main" val="3637334524"/>
                  </a:ext>
                </a:extLst>
              </a:tr>
            </a:tbl>
          </a:graphicData>
        </a:graphic>
      </p:graphicFrame>
    </p:spTree>
    <p:extLst>
      <p:ext uri="{BB962C8B-B14F-4D97-AF65-F5344CB8AC3E}">
        <p14:creationId xmlns:p14="http://schemas.microsoft.com/office/powerpoint/2010/main" val="714170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 up of colorful toy blocks">
            <a:extLst>
              <a:ext uri="{FF2B5EF4-FFF2-40B4-BE49-F238E27FC236}">
                <a16:creationId xmlns:a16="http://schemas.microsoft.com/office/drawing/2014/main" id="{48EAD344-2974-2370-DF2D-999A94BD365B}"/>
              </a:ext>
            </a:extLst>
          </p:cNvPr>
          <p:cNvPicPr>
            <a:picLocks noChangeAspect="1"/>
          </p:cNvPicPr>
          <p:nvPr/>
        </p:nvPicPr>
        <p:blipFill rotWithShape="1">
          <a:blip r:embed="rId3"/>
          <a:srcRect l="-62" t="6676" r="92" b="15205"/>
          <a:stretch/>
        </p:blipFill>
        <p:spPr>
          <a:xfrm>
            <a:off x="-712" y="63727"/>
            <a:ext cx="11351391" cy="5954284"/>
          </a:xfrm>
          <a:prstGeom prst="rect">
            <a:avLst/>
          </a:prstGeom>
        </p:spPr>
      </p:pic>
      <p:sp>
        <p:nvSpPr>
          <p:cNvPr id="10" name="Rectangle: Top Corners Rounded 9">
            <a:extLst>
              <a:ext uri="{FF2B5EF4-FFF2-40B4-BE49-F238E27FC236}">
                <a16:creationId xmlns:a16="http://schemas.microsoft.com/office/drawing/2014/main" id="{203DECFA-12B6-4D8A-BF91-DCDDD79F4936}"/>
              </a:ext>
            </a:extLst>
          </p:cNvPr>
          <p:cNvSpPr/>
          <p:nvPr/>
        </p:nvSpPr>
        <p:spPr>
          <a:xfrm rot="5400000">
            <a:off x="4973110" y="-1487177"/>
            <a:ext cx="1130276" cy="11076498"/>
          </a:xfrm>
          <a:prstGeom prst="round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ADBF8-A590-4556-B1AD-9EC558A04FC4}"/>
              </a:ext>
            </a:extLst>
          </p:cNvPr>
          <p:cNvSpPr>
            <a:spLocks noGrp="1"/>
          </p:cNvSpPr>
          <p:nvPr>
            <p:ph type="title"/>
          </p:nvPr>
        </p:nvSpPr>
        <p:spPr>
          <a:xfrm>
            <a:off x="739579" y="3733444"/>
            <a:ext cx="9504120" cy="629670"/>
          </a:xfrm>
          <a:ln>
            <a:noFill/>
          </a:ln>
          <a:effectLst>
            <a:glow rad="63500">
              <a:schemeClr val="accent6">
                <a:satMod val="175000"/>
                <a:alpha val="40000"/>
              </a:schemeClr>
            </a:glow>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3200">
                <a:solidFill>
                  <a:srgbClr val="E3A438"/>
                </a:solidFill>
                <a:latin typeface="Montserrat SemiBold"/>
                <a:cs typeface="Calibri"/>
              </a:rPr>
              <a:t>Appendix</a:t>
            </a:r>
            <a:endParaRPr lang="en-US" sz="3200"/>
          </a:p>
        </p:txBody>
      </p:sp>
      <p:sp>
        <p:nvSpPr>
          <p:cNvPr id="4" name="Date Placeholder 3">
            <a:extLst>
              <a:ext uri="{FF2B5EF4-FFF2-40B4-BE49-F238E27FC236}">
                <a16:creationId xmlns:a16="http://schemas.microsoft.com/office/drawing/2014/main" id="{DF1D65A3-7709-4BA7-A50E-FD57030A36F0}"/>
              </a:ext>
            </a:extLst>
          </p:cNvPr>
          <p:cNvSpPr>
            <a:spLocks noGrp="1"/>
          </p:cNvSpPr>
          <p:nvPr>
            <p:ph type="dt" sz="half" idx="10"/>
          </p:nvPr>
        </p:nvSpPr>
        <p:spPr/>
        <p:txBody>
          <a:bodyPr/>
          <a:lstStyle/>
          <a:p>
            <a:r>
              <a:rPr lang="en-US"/>
              <a:t>March 13, 2024</a:t>
            </a:r>
          </a:p>
        </p:txBody>
      </p:sp>
      <p:sp>
        <p:nvSpPr>
          <p:cNvPr id="3" name="Slide Number Placeholder 2">
            <a:extLst>
              <a:ext uri="{FF2B5EF4-FFF2-40B4-BE49-F238E27FC236}">
                <a16:creationId xmlns:a16="http://schemas.microsoft.com/office/drawing/2014/main" id="{4ED001B4-F8B0-552B-5F44-E889B03829FD}"/>
              </a:ext>
            </a:extLst>
          </p:cNvPr>
          <p:cNvSpPr>
            <a:spLocks noGrp="1"/>
          </p:cNvSpPr>
          <p:nvPr>
            <p:ph type="sldNum" sz="quarter" idx="12"/>
          </p:nvPr>
        </p:nvSpPr>
        <p:spPr/>
        <p:txBody>
          <a:bodyPr/>
          <a:lstStyle/>
          <a:p>
            <a:fld id="{A22C682C-E9DB-4137-9A63-78D4A5F3749E}" type="slidenum">
              <a:rPr lang="en-US" smtClean="0"/>
              <a:t>44</a:t>
            </a:fld>
            <a:endParaRPr lang="en-US"/>
          </a:p>
        </p:txBody>
      </p:sp>
    </p:spTree>
    <p:extLst>
      <p:ext uri="{BB962C8B-B14F-4D97-AF65-F5344CB8AC3E}">
        <p14:creationId xmlns:p14="http://schemas.microsoft.com/office/powerpoint/2010/main" val="1034958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590D-BD14-011A-B37F-40ECE74471CB}"/>
              </a:ext>
            </a:extLst>
          </p:cNvPr>
          <p:cNvSpPr>
            <a:spLocks noGrp="1"/>
          </p:cNvSpPr>
          <p:nvPr>
            <p:ph type="title"/>
          </p:nvPr>
        </p:nvSpPr>
        <p:spPr>
          <a:xfrm>
            <a:off x="344794" y="136525"/>
            <a:ext cx="10515600" cy="633413"/>
          </a:xfrm>
        </p:spPr>
        <p:txBody>
          <a:bodyPr>
            <a:noAutofit/>
          </a:bodyPr>
          <a:lstStyle/>
          <a:p>
            <a:r>
              <a:rPr lang="en-US" sz="3200"/>
              <a:t>Impact of Base Rate Changes for FY24</a:t>
            </a:r>
          </a:p>
        </p:txBody>
      </p:sp>
      <p:sp>
        <p:nvSpPr>
          <p:cNvPr id="4" name="Date Placeholder 3">
            <a:extLst>
              <a:ext uri="{FF2B5EF4-FFF2-40B4-BE49-F238E27FC236}">
                <a16:creationId xmlns:a16="http://schemas.microsoft.com/office/drawing/2014/main" id="{AC1172D5-4519-1C88-C99B-CA24B52E8181}"/>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9C4D301B-8931-5391-D56E-3AF1BF75DB24}"/>
              </a:ext>
            </a:extLst>
          </p:cNvPr>
          <p:cNvSpPr>
            <a:spLocks noGrp="1"/>
          </p:cNvSpPr>
          <p:nvPr>
            <p:ph type="sldNum" sz="quarter" idx="12"/>
          </p:nvPr>
        </p:nvSpPr>
        <p:spPr/>
        <p:txBody>
          <a:bodyPr/>
          <a:lstStyle/>
          <a:p>
            <a:fld id="{A22C682C-E9DB-4137-9A63-78D4A5F3749E}" type="slidenum">
              <a:rPr lang="en-US" smtClean="0"/>
              <a:t>45</a:t>
            </a:fld>
            <a:endParaRPr lang="en-US"/>
          </a:p>
        </p:txBody>
      </p:sp>
      <p:graphicFrame>
        <p:nvGraphicFramePr>
          <p:cNvPr id="8" name="Table 7">
            <a:extLst>
              <a:ext uri="{FF2B5EF4-FFF2-40B4-BE49-F238E27FC236}">
                <a16:creationId xmlns:a16="http://schemas.microsoft.com/office/drawing/2014/main" id="{F169B26E-5081-BB22-5D5F-0FDC31CF4FF6}"/>
              </a:ext>
            </a:extLst>
          </p:cNvPr>
          <p:cNvGraphicFramePr>
            <a:graphicFrameLocks noGrp="1"/>
          </p:cNvGraphicFramePr>
          <p:nvPr/>
        </p:nvGraphicFramePr>
        <p:xfrm>
          <a:off x="288086" y="1065609"/>
          <a:ext cx="10970452" cy="4674869"/>
        </p:xfrm>
        <a:graphic>
          <a:graphicData uri="http://schemas.openxmlformats.org/drawingml/2006/table">
            <a:tbl>
              <a:tblPr firstRow="1" bandRow="1">
                <a:tableStyleId>{5C22544A-7EE6-4342-B048-85BDC9FD1C3A}</a:tableStyleId>
              </a:tblPr>
              <a:tblGrid>
                <a:gridCol w="2500312">
                  <a:extLst>
                    <a:ext uri="{9D8B030D-6E8A-4147-A177-3AD203B41FA5}">
                      <a16:colId xmlns:a16="http://schemas.microsoft.com/office/drawing/2014/main" val="1017021133"/>
                    </a:ext>
                  </a:extLst>
                </a:gridCol>
                <a:gridCol w="2053825">
                  <a:extLst>
                    <a:ext uri="{9D8B030D-6E8A-4147-A177-3AD203B41FA5}">
                      <a16:colId xmlns:a16="http://schemas.microsoft.com/office/drawing/2014/main" val="787369315"/>
                    </a:ext>
                  </a:extLst>
                </a:gridCol>
                <a:gridCol w="1910952">
                  <a:extLst>
                    <a:ext uri="{9D8B030D-6E8A-4147-A177-3AD203B41FA5}">
                      <a16:colId xmlns:a16="http://schemas.microsoft.com/office/drawing/2014/main" val="1825444592"/>
                    </a:ext>
                  </a:extLst>
                </a:gridCol>
                <a:gridCol w="2305090">
                  <a:extLst>
                    <a:ext uri="{9D8B030D-6E8A-4147-A177-3AD203B41FA5}">
                      <a16:colId xmlns:a16="http://schemas.microsoft.com/office/drawing/2014/main" val="1777325672"/>
                    </a:ext>
                  </a:extLst>
                </a:gridCol>
                <a:gridCol w="2200273">
                  <a:extLst>
                    <a:ext uri="{9D8B030D-6E8A-4147-A177-3AD203B41FA5}">
                      <a16:colId xmlns:a16="http://schemas.microsoft.com/office/drawing/2014/main" val="3247142597"/>
                    </a:ext>
                  </a:extLst>
                </a:gridCol>
              </a:tblGrid>
              <a:tr h="1047749">
                <a:tc>
                  <a:txBody>
                    <a:bodyPr/>
                    <a:lstStyle/>
                    <a:p>
                      <a:endParaRPr lang="en-US" sz="1400"/>
                    </a:p>
                  </a:txBody>
                  <a:tcPr/>
                </a:tc>
                <a:tc>
                  <a:txBody>
                    <a:bodyPr/>
                    <a:lstStyle/>
                    <a:p>
                      <a:pPr algn="ctr"/>
                      <a:r>
                        <a:rPr lang="en-US" sz="1400"/>
                        <a:t>Group 1:</a:t>
                      </a:r>
                    </a:p>
                    <a:p>
                      <a:pPr algn="ctr"/>
                      <a:r>
                        <a:rPr lang="en-US" sz="1400"/>
                        <a:t> Substantial CCFA Participation or Head Start</a:t>
                      </a:r>
                    </a:p>
                  </a:txBody>
                  <a:tcPr/>
                </a:tc>
                <a:tc>
                  <a:txBody>
                    <a:bodyPr/>
                    <a:lstStyle/>
                    <a:p>
                      <a:pPr algn="ctr"/>
                      <a:r>
                        <a:rPr lang="en-US" sz="1400"/>
                        <a:t>Group 2:</a:t>
                      </a:r>
                    </a:p>
                    <a:p>
                      <a:pPr algn="ctr"/>
                      <a:r>
                        <a:rPr lang="en-US" sz="1400"/>
                        <a:t>Lower CCFA Participation or Highest SVI</a:t>
                      </a:r>
                    </a:p>
                  </a:txBody>
                  <a:tcPr/>
                </a:tc>
                <a:tc>
                  <a:txBody>
                    <a:bodyPr/>
                    <a:lstStyle/>
                    <a:p>
                      <a:pPr algn="ctr"/>
                      <a:r>
                        <a:rPr lang="en-US" sz="1400"/>
                        <a:t>Group 3:</a:t>
                      </a:r>
                    </a:p>
                    <a:p>
                      <a:pPr algn="ctr"/>
                      <a:r>
                        <a:rPr lang="en-US" sz="1400"/>
                        <a:t>No CCFA Participation &amp; EEC Voucher Agreement/ Contract</a:t>
                      </a:r>
                    </a:p>
                  </a:txBody>
                  <a:tcPr/>
                </a:tc>
                <a:tc>
                  <a:txBody>
                    <a:bodyPr/>
                    <a:lstStyle/>
                    <a:p>
                      <a:pPr algn="ctr"/>
                      <a:r>
                        <a:rPr lang="en-US" sz="1400"/>
                        <a:t>Group 4:</a:t>
                      </a:r>
                    </a:p>
                    <a:p>
                      <a:pPr algn="ctr"/>
                      <a:r>
                        <a:rPr lang="en-US" sz="1400"/>
                        <a:t>No CCFA, Lower SVI, and No  Voucher Agreement/ Contract</a:t>
                      </a:r>
                    </a:p>
                  </a:txBody>
                  <a:tcPr/>
                </a:tc>
                <a:extLst>
                  <a:ext uri="{0D108BD9-81ED-4DB2-BD59-A6C34878D82A}">
                    <a16:rowId xmlns:a16="http://schemas.microsoft.com/office/drawing/2014/main" val="3035562492"/>
                  </a:ext>
                </a:extLst>
              </a:tr>
              <a:tr h="230165">
                <a:tc>
                  <a:txBody>
                    <a:bodyPr/>
                    <a:lstStyle/>
                    <a:p>
                      <a:r>
                        <a:rPr lang="en-US" sz="1400" b="1"/>
                        <a:t>Total Projected FY24 C3 Programs </a:t>
                      </a:r>
                    </a:p>
                  </a:txBody>
                  <a:tcPr anchor="ctr"/>
                </a:tc>
                <a:tc>
                  <a:txBody>
                    <a:bodyPr/>
                    <a:lstStyle/>
                    <a:p>
                      <a:pPr algn="ctr"/>
                      <a:r>
                        <a:rPr lang="en-US" sz="1400" b="1"/>
                        <a:t>3,542 </a:t>
                      </a:r>
                      <a:br>
                        <a:rPr lang="en-US" sz="1400" b="1"/>
                      </a:br>
                      <a:r>
                        <a:rPr lang="en-US" sz="1400" b="1"/>
                        <a:t>(47%)</a:t>
                      </a:r>
                    </a:p>
                  </a:txBody>
                  <a:tcPr anchor="ctr">
                    <a:solidFill>
                      <a:schemeClr val="accent3">
                        <a:lumMod val="40000"/>
                        <a:lumOff val="60000"/>
                      </a:schemeClr>
                    </a:solidFill>
                  </a:tcPr>
                </a:tc>
                <a:tc>
                  <a:txBody>
                    <a:bodyPr/>
                    <a:lstStyle/>
                    <a:p>
                      <a:pPr algn="ctr"/>
                      <a:r>
                        <a:rPr lang="en-US" sz="1400"/>
                        <a:t>2,323 </a:t>
                      </a:r>
                      <a:br>
                        <a:rPr lang="en-US" sz="1400"/>
                      </a:br>
                      <a:r>
                        <a:rPr lang="en-US" sz="1400"/>
                        <a:t>(30%)</a:t>
                      </a:r>
                    </a:p>
                  </a:txBody>
                  <a:tcPr anchor="ctr"/>
                </a:tc>
                <a:tc>
                  <a:txBody>
                    <a:bodyPr/>
                    <a:lstStyle/>
                    <a:p>
                      <a:pPr algn="ctr"/>
                      <a:r>
                        <a:rPr lang="en-US" sz="1400"/>
                        <a:t>174</a:t>
                      </a:r>
                      <a:br>
                        <a:rPr lang="en-US" sz="1400"/>
                      </a:br>
                      <a:r>
                        <a:rPr lang="en-US" sz="1400"/>
                        <a:t> (2%)</a:t>
                      </a:r>
                    </a:p>
                  </a:txBody>
                  <a:tcPr anchor="ctr"/>
                </a:tc>
                <a:tc>
                  <a:txBody>
                    <a:bodyPr/>
                    <a:lstStyle/>
                    <a:p>
                      <a:pPr algn="ctr"/>
                      <a:r>
                        <a:rPr lang="en-US" sz="1400"/>
                        <a:t>1,578 </a:t>
                      </a:r>
                      <a:br>
                        <a:rPr lang="en-US" sz="1400"/>
                      </a:br>
                      <a:r>
                        <a:rPr lang="en-US" sz="1400"/>
                        <a:t>(21%)</a:t>
                      </a:r>
                    </a:p>
                  </a:txBody>
                  <a:tcPr anchor="ctr"/>
                </a:tc>
                <a:extLst>
                  <a:ext uri="{0D108BD9-81ED-4DB2-BD59-A6C34878D82A}">
                    <a16:rowId xmlns:a16="http://schemas.microsoft.com/office/drawing/2014/main" val="3728157272"/>
                  </a:ext>
                </a:extLst>
              </a:tr>
              <a:tr h="230165">
                <a:tc>
                  <a:txBody>
                    <a:bodyPr/>
                    <a:lstStyle/>
                    <a:p>
                      <a:r>
                        <a:rPr lang="en-US" sz="1400" b="0"/>
                        <a:t>Total Center-Based Programs</a:t>
                      </a:r>
                    </a:p>
                  </a:txBody>
                  <a:tcPr anchor="ctr"/>
                </a:tc>
                <a:tc>
                  <a:txBody>
                    <a:bodyPr/>
                    <a:lstStyle/>
                    <a:p>
                      <a:pPr lvl="0" algn="ctr">
                        <a:buNone/>
                      </a:pPr>
                      <a:r>
                        <a:rPr lang="en-US" sz="1400"/>
                        <a:t>813</a:t>
                      </a:r>
                      <a:endParaRPr lang="en-US"/>
                    </a:p>
                    <a:p>
                      <a:pPr lvl="0" algn="ctr">
                        <a:buNone/>
                      </a:pPr>
                      <a:r>
                        <a:rPr lang="en-US" sz="1400"/>
                        <a:t>(30%)</a:t>
                      </a:r>
                    </a:p>
                  </a:txBody>
                  <a:tcPr anchor="ctr"/>
                </a:tc>
                <a:tc>
                  <a:txBody>
                    <a:bodyPr/>
                    <a:lstStyle/>
                    <a:p>
                      <a:pPr algn="ctr"/>
                      <a:r>
                        <a:rPr lang="en-US" sz="1400" b="1"/>
                        <a:t>1,118</a:t>
                      </a:r>
                      <a:br>
                        <a:rPr lang="en-US" sz="1400" b="1"/>
                      </a:br>
                      <a:r>
                        <a:rPr lang="en-US" sz="1400" b="1"/>
                        <a:t>(41%)</a:t>
                      </a:r>
                    </a:p>
                  </a:txBody>
                  <a:tcPr anchor="ctr">
                    <a:solidFill>
                      <a:schemeClr val="accent3">
                        <a:lumMod val="40000"/>
                        <a:lumOff val="60000"/>
                      </a:schemeClr>
                    </a:solidFill>
                  </a:tcPr>
                </a:tc>
                <a:tc>
                  <a:txBody>
                    <a:bodyPr/>
                    <a:lstStyle/>
                    <a:p>
                      <a:pPr lvl="0" algn="ctr">
                        <a:buNone/>
                      </a:pPr>
                      <a:r>
                        <a:rPr lang="en-US" sz="1400"/>
                        <a:t>98</a:t>
                      </a:r>
                      <a:br>
                        <a:rPr lang="en-US" sz="1400"/>
                      </a:br>
                      <a:r>
                        <a:rPr lang="en-US" sz="1400"/>
                        <a:t> (4%)</a:t>
                      </a:r>
                    </a:p>
                  </a:txBody>
                  <a:tcPr anchor="ctr"/>
                </a:tc>
                <a:tc>
                  <a:txBody>
                    <a:bodyPr/>
                    <a:lstStyle/>
                    <a:p>
                      <a:pPr algn="ctr"/>
                      <a:r>
                        <a:rPr lang="en-US" sz="1400"/>
                        <a:t>705</a:t>
                      </a:r>
                      <a:br>
                        <a:rPr lang="en-US" sz="1400"/>
                      </a:br>
                      <a:r>
                        <a:rPr lang="en-US" sz="1400"/>
                        <a:t> (26%)</a:t>
                      </a:r>
                    </a:p>
                  </a:txBody>
                  <a:tcPr anchor="ctr"/>
                </a:tc>
                <a:extLst>
                  <a:ext uri="{0D108BD9-81ED-4DB2-BD59-A6C34878D82A}">
                    <a16:rowId xmlns:a16="http://schemas.microsoft.com/office/drawing/2014/main" val="1152264757"/>
                  </a:ext>
                </a:extLst>
              </a:tr>
              <a:tr h="230165">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a:t>Total Family Child Care Providers</a:t>
                      </a:r>
                    </a:p>
                  </a:txBody>
                  <a:tcPr anchor="ctr"/>
                </a:tc>
                <a:tc>
                  <a:txBody>
                    <a:bodyPr/>
                    <a:lstStyle/>
                    <a:p>
                      <a:pPr algn="ctr"/>
                      <a:r>
                        <a:rPr lang="en-US" sz="1400" b="1"/>
                        <a:t>2,729</a:t>
                      </a:r>
                      <a:br>
                        <a:rPr lang="en-US" sz="1400" b="1"/>
                      </a:br>
                      <a:r>
                        <a:rPr lang="en-US" sz="1400" b="1"/>
                        <a:t> (56%)</a:t>
                      </a:r>
                    </a:p>
                  </a:txBody>
                  <a:tcPr anchor="ctr">
                    <a:solidFill>
                      <a:schemeClr val="accent3">
                        <a:lumMod val="40000"/>
                        <a:lumOff val="60000"/>
                      </a:schemeClr>
                    </a:solidFill>
                  </a:tcPr>
                </a:tc>
                <a:tc>
                  <a:txBody>
                    <a:bodyPr/>
                    <a:lstStyle/>
                    <a:p>
                      <a:pPr algn="ctr"/>
                      <a:r>
                        <a:rPr lang="en-US" sz="1400"/>
                        <a:t>1,205</a:t>
                      </a:r>
                      <a:br>
                        <a:rPr lang="en-US" sz="1400"/>
                      </a:br>
                      <a:r>
                        <a:rPr lang="en-US" sz="1400"/>
                        <a:t>(25%)</a:t>
                      </a:r>
                    </a:p>
                  </a:txBody>
                  <a:tcPr anchor="ctr"/>
                </a:tc>
                <a:tc>
                  <a:txBody>
                    <a:bodyPr/>
                    <a:lstStyle/>
                    <a:p>
                      <a:pPr algn="ctr"/>
                      <a:r>
                        <a:rPr lang="en-US" sz="1400"/>
                        <a:t>76 </a:t>
                      </a:r>
                      <a:br>
                        <a:rPr lang="en-US" sz="1400"/>
                      </a:br>
                      <a:r>
                        <a:rPr lang="en-US" sz="1400"/>
                        <a:t>(2%)</a:t>
                      </a:r>
                    </a:p>
                  </a:txBody>
                  <a:tcPr anchor="ctr"/>
                </a:tc>
                <a:tc>
                  <a:txBody>
                    <a:bodyPr/>
                    <a:lstStyle/>
                    <a:p>
                      <a:pPr algn="ctr"/>
                      <a:r>
                        <a:rPr lang="en-US" sz="1400"/>
                        <a:t>873 </a:t>
                      </a:r>
                      <a:br>
                        <a:rPr lang="en-US" sz="1400"/>
                      </a:br>
                      <a:r>
                        <a:rPr lang="en-US" sz="1400"/>
                        <a:t>(18%)</a:t>
                      </a:r>
                    </a:p>
                  </a:txBody>
                  <a:tcPr anchor="ctr"/>
                </a:tc>
                <a:extLst>
                  <a:ext uri="{0D108BD9-81ED-4DB2-BD59-A6C34878D82A}">
                    <a16:rowId xmlns:a16="http://schemas.microsoft.com/office/drawing/2014/main" val="4075402611"/>
                  </a:ext>
                </a:extLst>
              </a:tr>
              <a:tr h="356755">
                <a:tc>
                  <a:txBody>
                    <a:bodyPr/>
                    <a:lstStyle/>
                    <a:p>
                      <a:r>
                        <a:rPr lang="en-US" sz="1400" b="0"/>
                        <a:t>Programs Serving Any Children with CCFA </a:t>
                      </a:r>
                    </a:p>
                  </a:txBody>
                  <a:tcPr anchor="ctr"/>
                </a:tc>
                <a:tc>
                  <a:txBody>
                    <a:bodyPr/>
                    <a:lstStyle/>
                    <a:p>
                      <a:pPr algn="ctr"/>
                      <a:r>
                        <a:rPr lang="en-US" sz="1400" b="1"/>
                        <a:t>3,493</a:t>
                      </a:r>
                      <a:br>
                        <a:rPr lang="en-US" sz="1400" b="1"/>
                      </a:br>
                      <a:r>
                        <a:rPr lang="en-US" sz="1400" b="1"/>
                        <a:t>(75%)</a:t>
                      </a:r>
                    </a:p>
                  </a:txBody>
                  <a:tcPr anchor="ctr">
                    <a:solidFill>
                      <a:schemeClr val="accent3">
                        <a:lumMod val="40000"/>
                        <a:lumOff val="60000"/>
                      </a:schemeClr>
                    </a:solidFill>
                  </a:tcPr>
                </a:tc>
                <a:tc>
                  <a:txBody>
                    <a:bodyPr/>
                    <a:lstStyle/>
                    <a:p>
                      <a:pPr algn="ctr"/>
                      <a:r>
                        <a:rPr lang="en-US" sz="1400"/>
                        <a:t>1,192</a:t>
                      </a:r>
                      <a:br>
                        <a:rPr lang="en-US" sz="1400"/>
                      </a:br>
                      <a:r>
                        <a:rPr lang="en-US" sz="1400"/>
                        <a:t> (25%)</a:t>
                      </a:r>
                    </a:p>
                  </a:txBody>
                  <a:tcPr anchor="ctr"/>
                </a:tc>
                <a:tc>
                  <a:txBody>
                    <a:bodyPr/>
                    <a:lstStyle/>
                    <a:p>
                      <a:pPr algn="ctr"/>
                      <a:r>
                        <a:rPr lang="en-US" sz="1400"/>
                        <a:t>-</a:t>
                      </a:r>
                    </a:p>
                  </a:txBody>
                  <a:tcPr anchor="ctr"/>
                </a:tc>
                <a:tc>
                  <a:txBody>
                    <a:bodyPr/>
                    <a:lstStyle/>
                    <a:p>
                      <a:pPr algn="ctr"/>
                      <a:r>
                        <a:rPr lang="en-US" sz="1400"/>
                        <a:t>-</a:t>
                      </a:r>
                    </a:p>
                  </a:txBody>
                  <a:tcPr anchor="ctr"/>
                </a:tc>
                <a:extLst>
                  <a:ext uri="{0D108BD9-81ED-4DB2-BD59-A6C34878D82A}">
                    <a16:rowId xmlns:a16="http://schemas.microsoft.com/office/drawing/2014/main" val="4092790108"/>
                  </a:ext>
                </a:extLst>
              </a:tr>
              <a:tr h="356755">
                <a:tc>
                  <a:txBody>
                    <a:bodyPr/>
                    <a:lstStyle/>
                    <a:p>
                      <a:pPr lvl="0">
                        <a:buNone/>
                      </a:pPr>
                      <a:r>
                        <a:rPr lang="en-US" sz="1400" b="0"/>
                        <a:t>Programs with EEC Voucher Agreement/Contract </a:t>
                      </a:r>
                    </a:p>
                  </a:txBody>
                  <a:tcPr anchor="ctr"/>
                </a:tc>
                <a:tc>
                  <a:txBody>
                    <a:bodyPr/>
                    <a:lstStyle/>
                    <a:p>
                      <a:pPr lvl="0" algn="ctr">
                        <a:buNone/>
                      </a:pPr>
                      <a:r>
                        <a:rPr lang="en-US" sz="1400" b="1"/>
                        <a:t>3,510</a:t>
                      </a:r>
                      <a:br>
                        <a:rPr lang="en-US" sz="1400" b="1"/>
                      </a:br>
                      <a:r>
                        <a:rPr lang="en-US" sz="1400" b="1"/>
                        <a:t> (69%)</a:t>
                      </a:r>
                    </a:p>
                  </a:txBody>
                  <a:tcPr anchor="ctr">
                    <a:solidFill>
                      <a:schemeClr val="accent3">
                        <a:lumMod val="40000"/>
                        <a:lumOff val="60000"/>
                      </a:schemeClr>
                    </a:solidFill>
                  </a:tcPr>
                </a:tc>
                <a:tc>
                  <a:txBody>
                    <a:bodyPr/>
                    <a:lstStyle/>
                    <a:p>
                      <a:pPr lvl="0" algn="ctr">
                        <a:buNone/>
                      </a:pPr>
                      <a:r>
                        <a:rPr lang="en-US" sz="1400"/>
                        <a:t>1,428</a:t>
                      </a:r>
                      <a:br>
                        <a:rPr lang="en-US" sz="1400"/>
                      </a:br>
                      <a:r>
                        <a:rPr lang="en-US" sz="1400"/>
                        <a:t> (28%)</a:t>
                      </a:r>
                    </a:p>
                  </a:txBody>
                  <a:tcPr anchor="ctr"/>
                </a:tc>
                <a:tc>
                  <a:txBody>
                    <a:bodyPr/>
                    <a:lstStyle/>
                    <a:p>
                      <a:pPr lvl="0" algn="ctr">
                        <a:buNone/>
                      </a:pPr>
                      <a:r>
                        <a:rPr lang="en-US" sz="1400"/>
                        <a:t>174</a:t>
                      </a:r>
                      <a:br>
                        <a:rPr lang="en-US" sz="1400"/>
                      </a:br>
                      <a:r>
                        <a:rPr lang="en-US" sz="1400"/>
                        <a:t> (3%)</a:t>
                      </a:r>
                    </a:p>
                  </a:txBody>
                  <a:tcPr anchor="ctr"/>
                </a:tc>
                <a:tc>
                  <a:txBody>
                    <a:bodyPr/>
                    <a:lstStyle/>
                    <a:p>
                      <a:pPr lvl="0" algn="ctr">
                        <a:buNone/>
                      </a:pPr>
                      <a:r>
                        <a:rPr lang="en-US" sz="1400"/>
                        <a:t>-</a:t>
                      </a:r>
                    </a:p>
                  </a:txBody>
                  <a:tcPr anchor="ctr"/>
                </a:tc>
                <a:extLst>
                  <a:ext uri="{0D108BD9-81ED-4DB2-BD59-A6C34878D82A}">
                    <a16:rowId xmlns:a16="http://schemas.microsoft.com/office/drawing/2014/main" val="751911602"/>
                  </a:ext>
                </a:extLst>
              </a:tr>
              <a:tr h="356755">
                <a:tc>
                  <a:txBody>
                    <a:bodyPr/>
                    <a:lstStyle/>
                    <a:p>
                      <a:pPr lvl="0">
                        <a:buNone/>
                      </a:pPr>
                      <a:r>
                        <a:rPr lang="en-US" sz="1400" b="0" kern="1200" noProof="0">
                          <a:solidFill>
                            <a:schemeClr val="dk1"/>
                          </a:solidFill>
                          <a:latin typeface="+mn-lt"/>
                          <a:ea typeface="+mn-ea"/>
                          <a:cs typeface="+mn-cs"/>
                        </a:rPr>
                        <a:t>Programs in Highest SVI (&gt;0.75) Areas</a:t>
                      </a:r>
                      <a:endParaRPr lang="en-US" sz="1400" b="0" kern="1200">
                        <a:solidFill>
                          <a:schemeClr val="dk1"/>
                        </a:solidFill>
                        <a:latin typeface="+mn-lt"/>
                        <a:ea typeface="+mn-ea"/>
                        <a:cs typeface="+mn-cs"/>
                      </a:endParaRPr>
                    </a:p>
                  </a:txBody>
                  <a:tcPr anchor="ctr"/>
                </a:tc>
                <a:tc>
                  <a:txBody>
                    <a:bodyPr/>
                    <a:lstStyle/>
                    <a:p>
                      <a:pPr lvl="0" algn="ctr">
                        <a:buNone/>
                      </a:pPr>
                      <a:r>
                        <a:rPr lang="en-US" sz="1400" b="1"/>
                        <a:t>3,152 </a:t>
                      </a:r>
                      <a:br>
                        <a:rPr lang="en-US" sz="1400" b="1"/>
                      </a:br>
                      <a:r>
                        <a:rPr lang="en-US" sz="1400" b="1"/>
                        <a:t>(66%)</a:t>
                      </a:r>
                    </a:p>
                  </a:txBody>
                  <a:tcPr anchor="ctr">
                    <a:solidFill>
                      <a:schemeClr val="accent3">
                        <a:lumMod val="40000"/>
                        <a:lumOff val="60000"/>
                      </a:schemeClr>
                    </a:solidFill>
                  </a:tcPr>
                </a:tc>
                <a:tc>
                  <a:txBody>
                    <a:bodyPr/>
                    <a:lstStyle/>
                    <a:p>
                      <a:pPr lvl="0" algn="ctr">
                        <a:buNone/>
                      </a:pPr>
                      <a:r>
                        <a:rPr lang="en-US" sz="1400"/>
                        <a:t>1,642 </a:t>
                      </a:r>
                      <a:br>
                        <a:rPr lang="en-US" sz="1400"/>
                      </a:br>
                      <a:r>
                        <a:rPr lang="en-US" sz="1400"/>
                        <a:t>(34%)</a:t>
                      </a:r>
                    </a:p>
                  </a:txBody>
                  <a:tcPr anchor="ctr"/>
                </a:tc>
                <a:tc>
                  <a:txBody>
                    <a:bodyPr/>
                    <a:lstStyle/>
                    <a:p>
                      <a:pPr lvl="0" algn="ctr">
                        <a:buNone/>
                      </a:pPr>
                      <a:r>
                        <a:rPr lang="en-US" sz="140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p>
                      <a:pPr lvl="0" algn="ctr">
                        <a:buNone/>
                      </a:pPr>
                      <a:endParaRPr lang="en-US" sz="1400"/>
                    </a:p>
                  </a:txBody>
                  <a:tcPr anchor="ctr"/>
                </a:tc>
                <a:extLst>
                  <a:ext uri="{0D108BD9-81ED-4DB2-BD59-A6C34878D82A}">
                    <a16:rowId xmlns:a16="http://schemas.microsoft.com/office/drawing/2014/main" val="834117946"/>
                  </a:ext>
                </a:extLst>
              </a:tr>
              <a:tr h="437311">
                <a:tc>
                  <a:txBody>
                    <a:bodyPr/>
                    <a:lstStyle/>
                    <a:p>
                      <a:pPr lvl="0">
                        <a:buNone/>
                      </a:pPr>
                      <a:r>
                        <a:rPr lang="en-US" sz="1400" b="0"/>
                        <a:t>Programs Not in Highest SVI Areas </a:t>
                      </a:r>
                    </a:p>
                  </a:txBody>
                  <a:tcPr anchor="ctr"/>
                </a:tc>
                <a:tc>
                  <a:txBody>
                    <a:bodyPr/>
                    <a:lstStyle/>
                    <a:p>
                      <a:pPr lvl="0" algn="ctr">
                        <a:buNone/>
                      </a:pPr>
                      <a:r>
                        <a:rPr lang="en-US" sz="1400"/>
                        <a:t>390</a:t>
                      </a:r>
                      <a:br>
                        <a:rPr lang="en-US" sz="1400"/>
                      </a:br>
                      <a:r>
                        <a:rPr lang="en-US" sz="1400"/>
                        <a:t>(14%)</a:t>
                      </a:r>
                    </a:p>
                  </a:txBody>
                  <a:tcPr anchor="ctr"/>
                </a:tc>
                <a:tc>
                  <a:txBody>
                    <a:bodyPr/>
                    <a:lstStyle/>
                    <a:p>
                      <a:pPr lvl="0" algn="ctr">
                        <a:buNone/>
                      </a:pPr>
                      <a:r>
                        <a:rPr lang="en-US" sz="1400"/>
                        <a:t>681</a:t>
                      </a:r>
                      <a:br>
                        <a:rPr lang="en-US" sz="1400"/>
                      </a:br>
                      <a:r>
                        <a:rPr lang="en-US" sz="1400"/>
                        <a:t>(24%)</a:t>
                      </a:r>
                    </a:p>
                  </a:txBody>
                  <a:tcPr anchor="ctr"/>
                </a:tc>
                <a:tc>
                  <a:txBody>
                    <a:bodyPr/>
                    <a:lstStyle/>
                    <a:p>
                      <a:pPr lvl="0" algn="ctr">
                        <a:buNone/>
                      </a:pPr>
                      <a:r>
                        <a:rPr lang="en-US" sz="1400"/>
                        <a:t>174</a:t>
                      </a:r>
                      <a:br>
                        <a:rPr lang="en-US" sz="1400"/>
                      </a:br>
                      <a:r>
                        <a:rPr lang="en-US" sz="1400"/>
                        <a:t> (6%)</a:t>
                      </a:r>
                    </a:p>
                  </a:txBody>
                  <a:tcPr anchor="ctr"/>
                </a:tc>
                <a:tc>
                  <a:txBody>
                    <a:bodyPr/>
                    <a:lstStyle/>
                    <a:p>
                      <a:pPr lvl="0" algn="ctr">
                        <a:buNone/>
                      </a:pPr>
                      <a:r>
                        <a:rPr lang="en-US" sz="1400" b="1"/>
                        <a:t>1,578</a:t>
                      </a:r>
                      <a:br>
                        <a:rPr lang="en-US" sz="1400" b="1"/>
                      </a:br>
                      <a:r>
                        <a:rPr lang="en-US" sz="1400" b="1"/>
                        <a:t>(56%)</a:t>
                      </a:r>
                    </a:p>
                  </a:txBody>
                  <a:tcPr anchor="ctr">
                    <a:solidFill>
                      <a:schemeClr val="accent3">
                        <a:lumMod val="40000"/>
                        <a:lumOff val="60000"/>
                      </a:schemeClr>
                    </a:solidFill>
                  </a:tcPr>
                </a:tc>
                <a:extLst>
                  <a:ext uri="{0D108BD9-81ED-4DB2-BD59-A6C34878D82A}">
                    <a16:rowId xmlns:a16="http://schemas.microsoft.com/office/drawing/2014/main" val="3859182041"/>
                  </a:ext>
                </a:extLst>
              </a:tr>
            </a:tbl>
          </a:graphicData>
        </a:graphic>
      </p:graphicFrame>
    </p:spTree>
    <p:extLst>
      <p:ext uri="{BB962C8B-B14F-4D97-AF65-F5344CB8AC3E}">
        <p14:creationId xmlns:p14="http://schemas.microsoft.com/office/powerpoint/2010/main" val="109929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B6073-708E-DBF2-F02F-6E90CCC43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F4532-B712-E921-30D1-61354AD0B6BB}"/>
              </a:ext>
            </a:extLst>
          </p:cNvPr>
          <p:cNvSpPr>
            <a:spLocks noGrp="1"/>
          </p:cNvSpPr>
          <p:nvPr>
            <p:ph type="title"/>
          </p:nvPr>
        </p:nvSpPr>
        <p:spPr>
          <a:xfrm>
            <a:off x="369371" y="547286"/>
            <a:ext cx="10515600" cy="633413"/>
          </a:xfrm>
        </p:spPr>
        <p:txBody>
          <a:bodyPr>
            <a:normAutofit fontScale="90000"/>
          </a:bodyPr>
          <a:lstStyle/>
          <a:p>
            <a:r>
              <a:rPr lang="en-US"/>
              <a:t>C3 participation has steadily increased since July 2021.</a:t>
            </a:r>
          </a:p>
        </p:txBody>
      </p:sp>
      <p:sp>
        <p:nvSpPr>
          <p:cNvPr id="4" name="Date Placeholder 3">
            <a:extLst>
              <a:ext uri="{FF2B5EF4-FFF2-40B4-BE49-F238E27FC236}">
                <a16:creationId xmlns:a16="http://schemas.microsoft.com/office/drawing/2014/main" id="{8E6F74D4-2156-0DD9-94A7-5FE9B7249BF3}"/>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8072E30D-2D46-9D3A-8535-0CF025A16E8A}"/>
              </a:ext>
            </a:extLst>
          </p:cNvPr>
          <p:cNvSpPr>
            <a:spLocks noGrp="1"/>
          </p:cNvSpPr>
          <p:nvPr>
            <p:ph type="sldNum" sz="quarter" idx="12"/>
          </p:nvPr>
        </p:nvSpPr>
        <p:spPr/>
        <p:txBody>
          <a:bodyPr/>
          <a:lstStyle/>
          <a:p>
            <a:fld id="{A22C682C-E9DB-4137-9A63-78D4A5F3749E}" type="slidenum">
              <a:rPr lang="en-US" smtClean="0"/>
              <a:t>5</a:t>
            </a:fld>
            <a:endParaRPr lang="en-US"/>
          </a:p>
        </p:txBody>
      </p:sp>
      <p:graphicFrame>
        <p:nvGraphicFramePr>
          <p:cNvPr id="6" name="Chart 5">
            <a:extLst>
              <a:ext uri="{FF2B5EF4-FFF2-40B4-BE49-F238E27FC236}">
                <a16:creationId xmlns:a16="http://schemas.microsoft.com/office/drawing/2014/main" id="{300ACF2F-01CB-9A12-F04B-7AD2BF0BF070}"/>
              </a:ext>
            </a:extLst>
          </p:cNvPr>
          <p:cNvGraphicFramePr>
            <a:graphicFrameLocks/>
          </p:cNvGraphicFramePr>
          <p:nvPr>
            <p:extLst>
              <p:ext uri="{D42A27DB-BD31-4B8C-83A1-F6EECF244321}">
                <p14:modId xmlns:p14="http://schemas.microsoft.com/office/powerpoint/2010/main" val="3840496171"/>
              </p:ext>
            </p:extLst>
          </p:nvPr>
        </p:nvGraphicFramePr>
        <p:xfrm>
          <a:off x="176122" y="1290528"/>
          <a:ext cx="10708849" cy="2903849"/>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A9061003-4B0C-66C9-DD9D-F870CC06F5B3}"/>
              </a:ext>
            </a:extLst>
          </p:cNvPr>
          <p:cNvSpPr>
            <a:spLocks noGrp="1"/>
          </p:cNvSpPr>
          <p:nvPr>
            <p:ph idx="1"/>
          </p:nvPr>
        </p:nvSpPr>
        <p:spPr>
          <a:xfrm>
            <a:off x="181897" y="4194377"/>
            <a:ext cx="10515600" cy="539940"/>
          </a:xfrm>
        </p:spPr>
        <p:txBody>
          <a:bodyPr vert="horz" lIns="91440" tIns="45720" rIns="91440" bIns="45720" rtlCol="0" anchor="t">
            <a:normAutofit/>
          </a:bodyPr>
          <a:lstStyle/>
          <a:p>
            <a:pPr marL="0" indent="0">
              <a:buNone/>
            </a:pPr>
            <a:r>
              <a:rPr lang="en-US">
                <a:solidFill>
                  <a:srgbClr val="B50F19"/>
                </a:solidFill>
                <a:cs typeface="Calibri"/>
              </a:rPr>
              <a:t>In December: </a:t>
            </a:r>
          </a:p>
          <a:p>
            <a:pPr marL="0" indent="0">
              <a:buNone/>
            </a:pPr>
            <a:endParaRPr lang="en-US">
              <a:solidFill>
                <a:srgbClr val="B50F19"/>
              </a:solidFill>
              <a:cs typeface="Calibri"/>
            </a:endParaRPr>
          </a:p>
          <a:p>
            <a:pPr marL="0" indent="0">
              <a:buNone/>
            </a:pPr>
            <a:endParaRPr lang="en-US">
              <a:cs typeface="Calibri"/>
            </a:endParaRPr>
          </a:p>
        </p:txBody>
      </p:sp>
      <p:sp>
        <p:nvSpPr>
          <p:cNvPr id="9" name="Content Placeholder 2">
            <a:extLst>
              <a:ext uri="{FF2B5EF4-FFF2-40B4-BE49-F238E27FC236}">
                <a16:creationId xmlns:a16="http://schemas.microsoft.com/office/drawing/2014/main" id="{EE8AB4B4-A446-D98C-E1DA-EE80A3F98E89}"/>
              </a:ext>
            </a:extLst>
          </p:cNvPr>
          <p:cNvSpPr txBox="1">
            <a:spLocks/>
          </p:cNvSpPr>
          <p:nvPr/>
        </p:nvSpPr>
        <p:spPr>
          <a:xfrm>
            <a:off x="165333" y="4716755"/>
            <a:ext cx="2412701" cy="15554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chemeClr val="tx2"/>
                </a:solidFill>
                <a:cs typeface="Calibri"/>
              </a:rPr>
              <a:t>4,673 FCC Providers</a:t>
            </a:r>
          </a:p>
          <a:p>
            <a:pPr marL="0" indent="0" algn="ctr">
              <a:buFont typeface="Arial" panose="020B0604020202020204" pitchFamily="34" charset="0"/>
              <a:buNone/>
            </a:pPr>
            <a:r>
              <a:rPr lang="en-US" sz="1800">
                <a:solidFill>
                  <a:schemeClr val="tx2"/>
                </a:solidFill>
                <a:cs typeface="Calibri"/>
              </a:rPr>
              <a:t>(89% of all FCCs)</a:t>
            </a:r>
          </a:p>
          <a:p>
            <a:pPr marL="0" indent="0">
              <a:buFont typeface="Arial" panose="020B0604020202020204" pitchFamily="34" charset="0"/>
              <a:buNone/>
            </a:pPr>
            <a:endParaRPr lang="en-US" sz="1800">
              <a:solidFill>
                <a:schemeClr val="tx2"/>
              </a:solidFill>
              <a:cs typeface="Calibri"/>
            </a:endParaRPr>
          </a:p>
        </p:txBody>
      </p:sp>
      <p:sp>
        <p:nvSpPr>
          <p:cNvPr id="10" name="Content Placeholder 2">
            <a:extLst>
              <a:ext uri="{FF2B5EF4-FFF2-40B4-BE49-F238E27FC236}">
                <a16:creationId xmlns:a16="http://schemas.microsoft.com/office/drawing/2014/main" id="{9B88A00C-3C3E-F445-7486-884D71C67D10}"/>
              </a:ext>
            </a:extLst>
          </p:cNvPr>
          <p:cNvSpPr txBox="1">
            <a:spLocks/>
          </p:cNvSpPr>
          <p:nvPr/>
        </p:nvSpPr>
        <p:spPr>
          <a:xfrm>
            <a:off x="2578034" y="4716755"/>
            <a:ext cx="2412701" cy="15554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chemeClr val="accent5"/>
                </a:solidFill>
                <a:cs typeface="Calibri"/>
              </a:rPr>
              <a:t>2,634 Center-Based Providers </a:t>
            </a:r>
            <a:br>
              <a:rPr lang="en-US" sz="1800">
                <a:solidFill>
                  <a:schemeClr val="accent5"/>
                </a:solidFill>
                <a:cs typeface="Calibri"/>
              </a:rPr>
            </a:br>
            <a:r>
              <a:rPr lang="en-US" sz="1800">
                <a:solidFill>
                  <a:schemeClr val="accent5"/>
                </a:solidFill>
                <a:cs typeface="Calibri"/>
              </a:rPr>
              <a:t>(89% of all CBCs)</a:t>
            </a:r>
          </a:p>
          <a:p>
            <a:pPr marL="0" indent="0" algn="ctr">
              <a:buFont typeface="Arial" panose="020B0604020202020204" pitchFamily="34" charset="0"/>
              <a:buNone/>
            </a:pPr>
            <a:endParaRPr lang="en-US" sz="1800">
              <a:cs typeface="Calibri"/>
            </a:endParaRPr>
          </a:p>
        </p:txBody>
      </p:sp>
      <p:sp>
        <p:nvSpPr>
          <p:cNvPr id="11" name="Content Placeholder 2">
            <a:extLst>
              <a:ext uri="{FF2B5EF4-FFF2-40B4-BE49-F238E27FC236}">
                <a16:creationId xmlns:a16="http://schemas.microsoft.com/office/drawing/2014/main" id="{1814A200-0C44-73D0-3E8D-23B3576EBBFE}"/>
              </a:ext>
            </a:extLst>
          </p:cNvPr>
          <p:cNvSpPr txBox="1">
            <a:spLocks/>
          </p:cNvSpPr>
          <p:nvPr/>
        </p:nvSpPr>
        <p:spPr>
          <a:xfrm>
            <a:off x="5327530" y="4716755"/>
            <a:ext cx="2412701" cy="15554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chemeClr val="accent3"/>
                </a:solidFill>
                <a:cs typeface="Calibri"/>
              </a:rPr>
              <a:t>4,584 in Highest SVI Areas</a:t>
            </a:r>
            <a:br>
              <a:rPr lang="en-US" sz="1800">
                <a:solidFill>
                  <a:schemeClr val="accent3"/>
                </a:solidFill>
                <a:cs typeface="Calibri"/>
              </a:rPr>
            </a:br>
            <a:r>
              <a:rPr lang="en-US" sz="1800">
                <a:solidFill>
                  <a:schemeClr val="accent3"/>
                </a:solidFill>
                <a:cs typeface="Calibri"/>
              </a:rPr>
              <a:t>(93% of all providers in highest SVI areas)</a:t>
            </a:r>
          </a:p>
          <a:p>
            <a:pPr marL="0" indent="0" algn="ctr">
              <a:buFont typeface="Arial" panose="020B0604020202020204" pitchFamily="34" charset="0"/>
              <a:buNone/>
            </a:pPr>
            <a:endParaRPr lang="en-US" sz="1800">
              <a:solidFill>
                <a:schemeClr val="accent3"/>
              </a:solidFill>
              <a:cs typeface="Calibri"/>
            </a:endParaRPr>
          </a:p>
        </p:txBody>
      </p:sp>
      <p:sp>
        <p:nvSpPr>
          <p:cNvPr id="12" name="Content Placeholder 2">
            <a:extLst>
              <a:ext uri="{FF2B5EF4-FFF2-40B4-BE49-F238E27FC236}">
                <a16:creationId xmlns:a16="http://schemas.microsoft.com/office/drawing/2014/main" id="{E219BA37-F4DF-FA97-5818-9F19348A2653}"/>
              </a:ext>
            </a:extLst>
          </p:cNvPr>
          <p:cNvSpPr txBox="1">
            <a:spLocks/>
          </p:cNvSpPr>
          <p:nvPr/>
        </p:nvSpPr>
        <p:spPr>
          <a:xfrm>
            <a:off x="8284796" y="4598705"/>
            <a:ext cx="3203819" cy="15554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chemeClr val="bg2">
                    <a:lumMod val="50000"/>
                  </a:schemeClr>
                </a:solidFill>
                <a:cs typeface="Calibri"/>
              </a:rPr>
              <a:t>4,552 Providers Serving Children with Child Care Financial Assistance </a:t>
            </a:r>
            <a:br>
              <a:rPr lang="en-US" sz="1800">
                <a:solidFill>
                  <a:schemeClr val="bg2">
                    <a:lumMod val="50000"/>
                  </a:schemeClr>
                </a:solidFill>
                <a:cs typeface="Calibri"/>
              </a:rPr>
            </a:br>
            <a:r>
              <a:rPr lang="en-US" sz="1800">
                <a:solidFill>
                  <a:schemeClr val="bg2">
                    <a:lumMod val="50000"/>
                  </a:schemeClr>
                </a:solidFill>
                <a:cs typeface="Calibri"/>
              </a:rPr>
              <a:t>(95% of all providers serving children with CCFA)</a:t>
            </a:r>
          </a:p>
          <a:p>
            <a:pPr marL="0" indent="0" algn="ctr">
              <a:buFont typeface="Arial" panose="020B0604020202020204" pitchFamily="34" charset="0"/>
              <a:buNone/>
            </a:pPr>
            <a:endParaRPr lang="en-US" sz="1800">
              <a:solidFill>
                <a:schemeClr val="accent6"/>
              </a:solidFill>
              <a:cs typeface="Calibri"/>
            </a:endParaRPr>
          </a:p>
        </p:txBody>
      </p:sp>
      <p:sp>
        <p:nvSpPr>
          <p:cNvPr id="13" name="TextBox 12">
            <a:extLst>
              <a:ext uri="{FF2B5EF4-FFF2-40B4-BE49-F238E27FC236}">
                <a16:creationId xmlns:a16="http://schemas.microsoft.com/office/drawing/2014/main" id="{FCF715D2-CA14-E5B4-64A6-7838345C5A7B}"/>
              </a:ext>
            </a:extLst>
          </p:cNvPr>
          <p:cNvSpPr txBox="1"/>
          <p:nvPr/>
        </p:nvSpPr>
        <p:spPr>
          <a:xfrm>
            <a:off x="2590800" y="6215746"/>
            <a:ext cx="6775938" cy="646331"/>
          </a:xfrm>
          <a:prstGeom prst="rect">
            <a:avLst/>
          </a:prstGeom>
          <a:noFill/>
        </p:spPr>
        <p:txBody>
          <a:bodyPr wrap="square" lIns="91440" tIns="45720" rIns="91440" bIns="45720" rtlCol="0" anchor="t">
            <a:spAutoFit/>
          </a:bodyPr>
          <a:lstStyle/>
          <a:p>
            <a:r>
              <a:rPr lang="en-US" sz="1200"/>
              <a:t>From C3 application data as of February 23, 2024. Providers can continue to apply for July 2023-March 2024 through April 5, 2024, and therefore participation rates above for those months will continue to rise. Percentages based on eligible programs at the end of December 2023. </a:t>
            </a:r>
          </a:p>
        </p:txBody>
      </p:sp>
      <p:sp>
        <p:nvSpPr>
          <p:cNvPr id="3" name="Oval 2">
            <a:extLst>
              <a:ext uri="{FF2B5EF4-FFF2-40B4-BE49-F238E27FC236}">
                <a16:creationId xmlns:a16="http://schemas.microsoft.com/office/drawing/2014/main" id="{4595E78D-D64A-F287-7DBB-78EF439A33DF}"/>
              </a:ext>
            </a:extLst>
          </p:cNvPr>
          <p:cNvSpPr/>
          <p:nvPr/>
        </p:nvSpPr>
        <p:spPr>
          <a:xfrm>
            <a:off x="8838457" y="1461161"/>
            <a:ext cx="2046514" cy="1100804"/>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7ADCA5-A181-3BB9-7100-A4C9CBF98B50}"/>
              </a:ext>
            </a:extLst>
          </p:cNvPr>
          <p:cNvSpPr txBox="1"/>
          <p:nvPr/>
        </p:nvSpPr>
        <p:spPr>
          <a:xfrm>
            <a:off x="9466719" y="2032178"/>
            <a:ext cx="839972" cy="369332"/>
          </a:xfrm>
          <a:prstGeom prst="rect">
            <a:avLst/>
          </a:prstGeom>
          <a:noFill/>
          <a:ln>
            <a:noFill/>
          </a:ln>
        </p:spPr>
        <p:txBody>
          <a:bodyPr wrap="square" rtlCol="0">
            <a:spAutoFit/>
          </a:bodyPr>
          <a:lstStyle/>
          <a:p>
            <a:r>
              <a:rPr lang="en-US"/>
              <a:t>FY24</a:t>
            </a:r>
          </a:p>
        </p:txBody>
      </p:sp>
    </p:spTree>
    <p:extLst>
      <p:ext uri="{BB962C8B-B14F-4D97-AF65-F5344CB8AC3E}">
        <p14:creationId xmlns:p14="http://schemas.microsoft.com/office/powerpoint/2010/main" val="178783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ABB-61D2-2DDE-F8F9-7222CCFD0B27}"/>
              </a:ext>
            </a:extLst>
          </p:cNvPr>
          <p:cNvSpPr>
            <a:spLocks noGrp="1"/>
          </p:cNvSpPr>
          <p:nvPr>
            <p:ph type="title"/>
          </p:nvPr>
        </p:nvSpPr>
        <p:spPr/>
        <p:txBody>
          <a:bodyPr>
            <a:normAutofit fontScale="90000"/>
          </a:bodyPr>
          <a:lstStyle/>
          <a:p>
            <a:r>
              <a:rPr lang="en-US"/>
              <a:t>C3 has been a critical support for the field</a:t>
            </a:r>
          </a:p>
        </p:txBody>
      </p:sp>
      <p:sp>
        <p:nvSpPr>
          <p:cNvPr id="3" name="Content Placeholder 2">
            <a:extLst>
              <a:ext uri="{FF2B5EF4-FFF2-40B4-BE49-F238E27FC236}">
                <a16:creationId xmlns:a16="http://schemas.microsoft.com/office/drawing/2014/main" id="{DA40F5AD-90EF-B941-F969-FB5BA8252B4C}"/>
              </a:ext>
            </a:extLst>
          </p:cNvPr>
          <p:cNvSpPr>
            <a:spLocks noGrp="1"/>
          </p:cNvSpPr>
          <p:nvPr>
            <p:ph idx="1"/>
          </p:nvPr>
        </p:nvSpPr>
        <p:spPr>
          <a:xfrm>
            <a:off x="510047" y="1038687"/>
            <a:ext cx="10515600" cy="884381"/>
          </a:xfrm>
        </p:spPr>
        <p:txBody>
          <a:bodyPr>
            <a:normAutofit/>
          </a:bodyPr>
          <a:lstStyle/>
          <a:p>
            <a:pPr marL="0" indent="0">
              <a:buNone/>
            </a:pPr>
            <a:r>
              <a:rPr lang="en-US" sz="2000">
                <a:solidFill>
                  <a:schemeClr val="tx1"/>
                </a:solidFill>
              </a:rPr>
              <a:t>Through C3 participation and completed surveys EEC has an unprecedented understanding of programs’ needs and progress.  </a:t>
            </a:r>
          </a:p>
        </p:txBody>
      </p:sp>
      <p:sp>
        <p:nvSpPr>
          <p:cNvPr id="4" name="Date Placeholder 3">
            <a:extLst>
              <a:ext uri="{FF2B5EF4-FFF2-40B4-BE49-F238E27FC236}">
                <a16:creationId xmlns:a16="http://schemas.microsoft.com/office/drawing/2014/main" id="{447A08C5-1B98-F177-E300-253378AE9B43}"/>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E0C8BADB-3DB0-6396-C6E0-64CFF3B43469}"/>
              </a:ext>
            </a:extLst>
          </p:cNvPr>
          <p:cNvSpPr>
            <a:spLocks noGrp="1"/>
          </p:cNvSpPr>
          <p:nvPr>
            <p:ph type="sldNum" sz="quarter" idx="12"/>
          </p:nvPr>
        </p:nvSpPr>
        <p:spPr/>
        <p:txBody>
          <a:bodyPr/>
          <a:lstStyle/>
          <a:p>
            <a:fld id="{A22C682C-E9DB-4137-9A63-78D4A5F3749E}" type="slidenum">
              <a:rPr lang="en-US" smtClean="0"/>
              <a:t>6</a:t>
            </a:fld>
            <a:endParaRPr lang="en-US"/>
          </a:p>
        </p:txBody>
      </p:sp>
      <p:sp>
        <p:nvSpPr>
          <p:cNvPr id="6" name="Rectangle 5">
            <a:extLst>
              <a:ext uri="{FF2B5EF4-FFF2-40B4-BE49-F238E27FC236}">
                <a16:creationId xmlns:a16="http://schemas.microsoft.com/office/drawing/2014/main" id="{08695990-E7F2-BB40-9620-7C43B5453F8D}"/>
              </a:ext>
            </a:extLst>
          </p:cNvPr>
          <p:cNvSpPr/>
          <p:nvPr/>
        </p:nvSpPr>
        <p:spPr>
          <a:xfrm>
            <a:off x="612742" y="1828801"/>
            <a:ext cx="10184566" cy="603315"/>
          </a:xfrm>
          <a:prstGeom prst="rect">
            <a:avLst/>
          </a:prstGeom>
          <a:solidFill>
            <a:schemeClr val="accent6">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rPr>
              <a:t>Tracking Changes Over Time </a:t>
            </a:r>
          </a:p>
        </p:txBody>
      </p:sp>
      <p:sp>
        <p:nvSpPr>
          <p:cNvPr id="8" name="TextBox 7">
            <a:extLst>
              <a:ext uri="{FF2B5EF4-FFF2-40B4-BE49-F238E27FC236}">
                <a16:creationId xmlns:a16="http://schemas.microsoft.com/office/drawing/2014/main" id="{DBB72349-1057-CC15-A7FB-B82E98BD22C3}"/>
              </a:ext>
            </a:extLst>
          </p:cNvPr>
          <p:cNvSpPr txBox="1"/>
          <p:nvPr/>
        </p:nvSpPr>
        <p:spPr>
          <a:xfrm>
            <a:off x="612742" y="2671559"/>
            <a:ext cx="3221444" cy="2308324"/>
          </a:xfrm>
          <a:prstGeom prst="rect">
            <a:avLst/>
          </a:prstGeom>
          <a:noFill/>
        </p:spPr>
        <p:txBody>
          <a:bodyPr wrap="square">
            <a:spAutoFit/>
          </a:bodyPr>
          <a:lstStyle/>
          <a:p>
            <a:pPr algn="ctr"/>
            <a:r>
              <a:rPr lang="en-US" b="1"/>
              <a:t>Program Stability</a:t>
            </a:r>
          </a:p>
          <a:p>
            <a:endParaRPr lang="en-US" b="1"/>
          </a:p>
          <a:p>
            <a:pPr marL="285750" indent="-285750">
              <a:buFont typeface="Arial" panose="020B0604020202020204" pitchFamily="34" charset="0"/>
              <a:buChar char="•"/>
            </a:pPr>
            <a:r>
              <a:rPr lang="en-US"/>
              <a:t>License capacity exceeding pre-pandemic levels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Some programs rely heavily on C3 funding to sustain operations</a:t>
            </a:r>
          </a:p>
        </p:txBody>
      </p:sp>
      <p:cxnSp>
        <p:nvCxnSpPr>
          <p:cNvPr id="10" name="Straight Connector 9">
            <a:extLst>
              <a:ext uri="{FF2B5EF4-FFF2-40B4-BE49-F238E27FC236}">
                <a16:creationId xmlns:a16="http://schemas.microsoft.com/office/drawing/2014/main" id="{29D31294-B032-1134-B458-6927204A7A37}"/>
              </a:ext>
            </a:extLst>
          </p:cNvPr>
          <p:cNvCxnSpPr/>
          <p:nvPr/>
        </p:nvCxnSpPr>
        <p:spPr>
          <a:xfrm>
            <a:off x="3897745" y="2601855"/>
            <a:ext cx="0" cy="317730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EC78AD-EE01-D538-0A50-984482832C16}"/>
              </a:ext>
            </a:extLst>
          </p:cNvPr>
          <p:cNvCxnSpPr/>
          <p:nvPr/>
        </p:nvCxnSpPr>
        <p:spPr>
          <a:xfrm>
            <a:off x="7716981" y="2601855"/>
            <a:ext cx="0" cy="317730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4AAF40-37E1-C8DD-F8F8-86587950B6B3}"/>
              </a:ext>
            </a:extLst>
          </p:cNvPr>
          <p:cNvSpPr txBox="1"/>
          <p:nvPr/>
        </p:nvSpPr>
        <p:spPr>
          <a:xfrm>
            <a:off x="4283363" y="2655336"/>
            <a:ext cx="3048000" cy="1200329"/>
          </a:xfrm>
          <a:prstGeom prst="rect">
            <a:avLst/>
          </a:prstGeom>
          <a:noFill/>
        </p:spPr>
        <p:txBody>
          <a:bodyPr wrap="square">
            <a:spAutoFit/>
          </a:bodyPr>
          <a:lstStyle/>
          <a:p>
            <a:pPr algn="ctr"/>
            <a:r>
              <a:rPr lang="en-US" b="1"/>
              <a:t>   Workforce Supports </a:t>
            </a:r>
          </a:p>
          <a:p>
            <a:endParaRPr lang="en-US" b="1"/>
          </a:p>
          <a:p>
            <a:pPr marL="285750" indent="-285750">
              <a:buFont typeface="Arial" panose="020B0604020202020204" pitchFamily="34" charset="0"/>
              <a:buChar char="•"/>
            </a:pPr>
            <a:r>
              <a:rPr lang="en-US"/>
              <a:t>Educator compensation has grown during the C3 period</a:t>
            </a:r>
          </a:p>
        </p:txBody>
      </p:sp>
      <p:sp>
        <p:nvSpPr>
          <p:cNvPr id="15" name="TextBox 14">
            <a:extLst>
              <a:ext uri="{FF2B5EF4-FFF2-40B4-BE49-F238E27FC236}">
                <a16:creationId xmlns:a16="http://schemas.microsoft.com/office/drawing/2014/main" id="{F367DB48-00E5-228C-61D6-AEBC3E61AC6F}"/>
              </a:ext>
            </a:extLst>
          </p:cNvPr>
          <p:cNvSpPr txBox="1"/>
          <p:nvPr/>
        </p:nvSpPr>
        <p:spPr>
          <a:xfrm>
            <a:off x="7832436" y="2655336"/>
            <a:ext cx="3048000" cy="1477328"/>
          </a:xfrm>
          <a:prstGeom prst="rect">
            <a:avLst/>
          </a:prstGeom>
          <a:noFill/>
        </p:spPr>
        <p:txBody>
          <a:bodyPr wrap="square">
            <a:spAutoFit/>
          </a:bodyPr>
          <a:lstStyle/>
          <a:p>
            <a:pPr algn="ctr"/>
            <a:r>
              <a:rPr lang="en-US" b="1"/>
              <a:t>Family Access </a:t>
            </a:r>
            <a:br>
              <a:rPr lang="en-US"/>
            </a:br>
            <a:endParaRPr lang="en-US"/>
          </a:p>
          <a:p>
            <a:pPr marL="285750" indent="-285750">
              <a:buFont typeface="Arial" panose="020B0604020202020204" pitchFamily="34" charset="0"/>
              <a:buChar char="•"/>
            </a:pPr>
            <a:r>
              <a:rPr lang="en-US"/>
              <a:t>Programs report using C3 funds to maintain affordability for families</a:t>
            </a:r>
          </a:p>
        </p:txBody>
      </p:sp>
      <p:sp>
        <p:nvSpPr>
          <p:cNvPr id="22" name="Freeform 4">
            <a:extLst>
              <a:ext uri="{FF2B5EF4-FFF2-40B4-BE49-F238E27FC236}">
                <a16:creationId xmlns:a16="http://schemas.microsoft.com/office/drawing/2014/main" id="{A0BDD14F-7E4B-DB30-26AB-607547DB1460}"/>
              </a:ext>
            </a:extLst>
          </p:cNvPr>
          <p:cNvSpPr/>
          <p:nvPr/>
        </p:nvSpPr>
        <p:spPr>
          <a:xfrm rot="1242467">
            <a:off x="6689648" y="3382021"/>
            <a:ext cx="3746811" cy="3195725"/>
          </a:xfrm>
          <a:custGeom>
            <a:avLst/>
            <a:gdLst/>
            <a:ahLst/>
            <a:cxnLst/>
            <a:rect l="l" t="t" r="r" b="b"/>
            <a:pathLst>
              <a:path w="5920576" h="4114800">
                <a:moveTo>
                  <a:pt x="0" y="0"/>
                </a:moveTo>
                <a:lnTo>
                  <a:pt x="5920576" y="0"/>
                </a:lnTo>
                <a:lnTo>
                  <a:pt x="59205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9" name="Freeform 20">
            <a:extLst>
              <a:ext uri="{FF2B5EF4-FFF2-40B4-BE49-F238E27FC236}">
                <a16:creationId xmlns:a16="http://schemas.microsoft.com/office/drawing/2014/main" id="{35C4AB2B-0634-EB0C-0AA0-9EB46BCC53C7}"/>
              </a:ext>
            </a:extLst>
          </p:cNvPr>
          <p:cNvSpPr/>
          <p:nvPr/>
        </p:nvSpPr>
        <p:spPr>
          <a:xfrm>
            <a:off x="8001716" y="2599589"/>
            <a:ext cx="467226" cy="451935"/>
          </a:xfrm>
          <a:custGeom>
            <a:avLst/>
            <a:gdLst/>
            <a:ahLst/>
            <a:cxnLst/>
            <a:rect l="l" t="t" r="r" b="b"/>
            <a:pathLst>
              <a:path w="700839" h="677902">
                <a:moveTo>
                  <a:pt x="0" y="0"/>
                </a:moveTo>
                <a:lnTo>
                  <a:pt x="700839" y="0"/>
                </a:lnTo>
                <a:lnTo>
                  <a:pt x="700839" y="677902"/>
                </a:lnTo>
                <a:lnTo>
                  <a:pt x="0" y="6779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0" name="Freeform 49">
            <a:extLst>
              <a:ext uri="{FF2B5EF4-FFF2-40B4-BE49-F238E27FC236}">
                <a16:creationId xmlns:a16="http://schemas.microsoft.com/office/drawing/2014/main" id="{F44E4247-40B1-C1F9-1CA9-F904FE521E95}"/>
              </a:ext>
            </a:extLst>
          </p:cNvPr>
          <p:cNvSpPr/>
          <p:nvPr/>
        </p:nvSpPr>
        <p:spPr>
          <a:xfrm>
            <a:off x="633522" y="2586447"/>
            <a:ext cx="557402" cy="557402"/>
          </a:xfrm>
          <a:custGeom>
            <a:avLst/>
            <a:gdLst/>
            <a:ahLst/>
            <a:cxnLst/>
            <a:rect l="l" t="t" r="r" b="b"/>
            <a:pathLst>
              <a:path w="836103" h="836103">
                <a:moveTo>
                  <a:pt x="0" y="0"/>
                </a:moveTo>
                <a:lnTo>
                  <a:pt x="836103" y="0"/>
                </a:lnTo>
                <a:lnTo>
                  <a:pt x="836103" y="836103"/>
                </a:lnTo>
                <a:lnTo>
                  <a:pt x="0" y="8361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1" name="Freeform 28">
            <a:extLst>
              <a:ext uri="{FF2B5EF4-FFF2-40B4-BE49-F238E27FC236}">
                <a16:creationId xmlns:a16="http://schemas.microsoft.com/office/drawing/2014/main" id="{EE6DFEC2-F167-CA82-18DA-1297DD414C50}"/>
              </a:ext>
            </a:extLst>
          </p:cNvPr>
          <p:cNvSpPr/>
          <p:nvPr/>
        </p:nvSpPr>
        <p:spPr>
          <a:xfrm>
            <a:off x="4254112" y="2586447"/>
            <a:ext cx="545064" cy="554132"/>
          </a:xfrm>
          <a:custGeom>
            <a:avLst/>
            <a:gdLst/>
            <a:ahLst/>
            <a:cxnLst/>
            <a:rect l="l" t="t" r="r" b="b"/>
            <a:pathLst>
              <a:path w="817596" h="831198">
                <a:moveTo>
                  <a:pt x="0" y="0"/>
                </a:moveTo>
                <a:lnTo>
                  <a:pt x="817596" y="0"/>
                </a:lnTo>
                <a:lnTo>
                  <a:pt x="817596" y="831198"/>
                </a:lnTo>
                <a:lnTo>
                  <a:pt x="0" y="831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31752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AD20-9306-C166-1502-C8558FF17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11F8C-8AD3-9525-0892-83507E405813}"/>
              </a:ext>
            </a:extLst>
          </p:cNvPr>
          <p:cNvSpPr>
            <a:spLocks noGrp="1"/>
          </p:cNvSpPr>
          <p:nvPr>
            <p:ph type="title"/>
          </p:nvPr>
        </p:nvSpPr>
        <p:spPr/>
        <p:txBody>
          <a:bodyPr/>
          <a:lstStyle/>
          <a:p>
            <a:r>
              <a:rPr lang="en-US"/>
              <a:t>Program Stability</a:t>
            </a:r>
          </a:p>
        </p:txBody>
      </p:sp>
      <p:sp>
        <p:nvSpPr>
          <p:cNvPr id="4" name="Date Placeholder 3">
            <a:extLst>
              <a:ext uri="{FF2B5EF4-FFF2-40B4-BE49-F238E27FC236}">
                <a16:creationId xmlns:a16="http://schemas.microsoft.com/office/drawing/2014/main" id="{83A56A41-89AC-E20C-5BCC-22B36F191C4D}"/>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8A501DA0-D622-6F3C-D917-5E73A0DDBC22}"/>
              </a:ext>
            </a:extLst>
          </p:cNvPr>
          <p:cNvSpPr>
            <a:spLocks noGrp="1"/>
          </p:cNvSpPr>
          <p:nvPr>
            <p:ph type="sldNum" sz="quarter" idx="12"/>
          </p:nvPr>
        </p:nvSpPr>
        <p:spPr/>
        <p:txBody>
          <a:bodyPr/>
          <a:lstStyle/>
          <a:p>
            <a:fld id="{A22C682C-E9DB-4137-9A63-78D4A5F3749E}" type="slidenum">
              <a:rPr lang="en-US" smtClean="0"/>
              <a:t>7</a:t>
            </a:fld>
            <a:endParaRPr lang="en-US"/>
          </a:p>
        </p:txBody>
      </p:sp>
      <p:sp>
        <p:nvSpPr>
          <p:cNvPr id="8" name="Freeform 49">
            <a:extLst>
              <a:ext uri="{FF2B5EF4-FFF2-40B4-BE49-F238E27FC236}">
                <a16:creationId xmlns:a16="http://schemas.microsoft.com/office/drawing/2014/main" id="{2D4A28D3-FC60-110C-F3CA-3F2B7F531147}"/>
              </a:ext>
            </a:extLst>
          </p:cNvPr>
          <p:cNvSpPr/>
          <p:nvPr/>
        </p:nvSpPr>
        <p:spPr>
          <a:xfrm>
            <a:off x="7832270" y="652679"/>
            <a:ext cx="2958207" cy="2391207"/>
          </a:xfrm>
          <a:custGeom>
            <a:avLst/>
            <a:gdLst/>
            <a:ahLst/>
            <a:cxnLst/>
            <a:rect l="l" t="t" r="r" b="b"/>
            <a:pathLst>
              <a:path w="836103" h="836103">
                <a:moveTo>
                  <a:pt x="0" y="0"/>
                </a:moveTo>
                <a:lnTo>
                  <a:pt x="836103" y="0"/>
                </a:lnTo>
                <a:lnTo>
                  <a:pt x="836103" y="836103"/>
                </a:lnTo>
                <a:lnTo>
                  <a:pt x="0" y="836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83626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BAA2-EF44-DF2A-E960-84421F251ED3}"/>
              </a:ext>
            </a:extLst>
          </p:cNvPr>
          <p:cNvSpPr>
            <a:spLocks noGrp="1"/>
          </p:cNvSpPr>
          <p:nvPr>
            <p:ph type="title"/>
          </p:nvPr>
        </p:nvSpPr>
        <p:spPr>
          <a:xfrm>
            <a:off x="382558" y="342805"/>
            <a:ext cx="10515600" cy="633413"/>
          </a:xfrm>
        </p:spPr>
        <p:txBody>
          <a:bodyPr>
            <a:noAutofit/>
          </a:bodyPr>
          <a:lstStyle/>
          <a:p>
            <a:r>
              <a:rPr lang="en-US" sz="2800"/>
              <a:t>Overall, licensed capacity has grown 7% since the beginning of FY23.  </a:t>
            </a:r>
          </a:p>
        </p:txBody>
      </p:sp>
      <p:sp>
        <p:nvSpPr>
          <p:cNvPr id="4" name="Date Placeholder 3">
            <a:extLst>
              <a:ext uri="{FF2B5EF4-FFF2-40B4-BE49-F238E27FC236}">
                <a16:creationId xmlns:a16="http://schemas.microsoft.com/office/drawing/2014/main" id="{6E5B8FC7-32AF-866C-A58E-CFE6EA225568}"/>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C4F9884A-68D8-3476-E051-7FEB91CA87D0}"/>
              </a:ext>
            </a:extLst>
          </p:cNvPr>
          <p:cNvSpPr>
            <a:spLocks noGrp="1"/>
          </p:cNvSpPr>
          <p:nvPr>
            <p:ph type="sldNum" sz="quarter" idx="12"/>
          </p:nvPr>
        </p:nvSpPr>
        <p:spPr/>
        <p:txBody>
          <a:bodyPr/>
          <a:lstStyle/>
          <a:p>
            <a:fld id="{A22C682C-E9DB-4137-9A63-78D4A5F3749E}" type="slidenum">
              <a:rPr lang="en-US" smtClean="0"/>
              <a:t>8</a:t>
            </a:fld>
            <a:endParaRPr lang="en-US"/>
          </a:p>
        </p:txBody>
      </p:sp>
      <p:sp>
        <p:nvSpPr>
          <p:cNvPr id="3" name="TextBox 2">
            <a:extLst>
              <a:ext uri="{FF2B5EF4-FFF2-40B4-BE49-F238E27FC236}">
                <a16:creationId xmlns:a16="http://schemas.microsoft.com/office/drawing/2014/main" id="{079389F4-3A00-0F70-8A50-40F0803B202D}"/>
              </a:ext>
            </a:extLst>
          </p:cNvPr>
          <p:cNvSpPr txBox="1"/>
          <p:nvPr/>
        </p:nvSpPr>
        <p:spPr>
          <a:xfrm>
            <a:off x="10599095" y="1424965"/>
            <a:ext cx="1162050" cy="369332"/>
          </a:xfrm>
          <a:prstGeom prst="rect">
            <a:avLst/>
          </a:prstGeom>
          <a:noFill/>
        </p:spPr>
        <p:txBody>
          <a:bodyPr wrap="square" rtlCol="0">
            <a:spAutoFit/>
          </a:bodyPr>
          <a:lstStyle/>
          <a:p>
            <a:r>
              <a:rPr lang="en-US">
                <a:solidFill>
                  <a:schemeClr val="tx2"/>
                </a:solidFill>
              </a:rPr>
              <a:t>+ 7.4%</a:t>
            </a:r>
          </a:p>
        </p:txBody>
      </p:sp>
      <p:sp>
        <p:nvSpPr>
          <p:cNvPr id="7" name="TextBox 6">
            <a:extLst>
              <a:ext uri="{FF2B5EF4-FFF2-40B4-BE49-F238E27FC236}">
                <a16:creationId xmlns:a16="http://schemas.microsoft.com/office/drawing/2014/main" id="{F43E5A7D-6523-137C-869B-69849C6672B8}"/>
              </a:ext>
            </a:extLst>
          </p:cNvPr>
          <p:cNvSpPr txBox="1"/>
          <p:nvPr/>
        </p:nvSpPr>
        <p:spPr>
          <a:xfrm>
            <a:off x="10599095" y="3373250"/>
            <a:ext cx="1162050" cy="369332"/>
          </a:xfrm>
          <a:prstGeom prst="rect">
            <a:avLst/>
          </a:prstGeom>
          <a:noFill/>
        </p:spPr>
        <p:txBody>
          <a:bodyPr wrap="square" rtlCol="0">
            <a:spAutoFit/>
          </a:bodyPr>
          <a:lstStyle/>
          <a:p>
            <a:r>
              <a:rPr lang="en-US">
                <a:solidFill>
                  <a:schemeClr val="accent2"/>
                </a:solidFill>
              </a:rPr>
              <a:t>+ 7.8%</a:t>
            </a:r>
          </a:p>
        </p:txBody>
      </p:sp>
      <p:sp>
        <p:nvSpPr>
          <p:cNvPr id="9" name="TextBox 8">
            <a:extLst>
              <a:ext uri="{FF2B5EF4-FFF2-40B4-BE49-F238E27FC236}">
                <a16:creationId xmlns:a16="http://schemas.microsoft.com/office/drawing/2014/main" id="{3CA835D8-B012-4D0E-3096-5C6CE20052F8}"/>
              </a:ext>
            </a:extLst>
          </p:cNvPr>
          <p:cNvSpPr txBox="1"/>
          <p:nvPr/>
        </p:nvSpPr>
        <p:spPr>
          <a:xfrm>
            <a:off x="10599095" y="2942274"/>
            <a:ext cx="1162050" cy="369332"/>
          </a:xfrm>
          <a:prstGeom prst="rect">
            <a:avLst/>
          </a:prstGeom>
          <a:noFill/>
        </p:spPr>
        <p:txBody>
          <a:bodyPr wrap="square" rtlCol="0">
            <a:spAutoFit/>
          </a:bodyPr>
          <a:lstStyle/>
          <a:p>
            <a:r>
              <a:rPr lang="en-US">
                <a:solidFill>
                  <a:schemeClr val="accent3"/>
                </a:solidFill>
              </a:rPr>
              <a:t>+ 6.7%</a:t>
            </a:r>
          </a:p>
        </p:txBody>
      </p:sp>
      <p:graphicFrame>
        <p:nvGraphicFramePr>
          <p:cNvPr id="12" name="Chart 11">
            <a:extLst>
              <a:ext uri="{FF2B5EF4-FFF2-40B4-BE49-F238E27FC236}">
                <a16:creationId xmlns:a16="http://schemas.microsoft.com/office/drawing/2014/main" id="{AD92D11D-BCFF-B4DF-F96A-9BF6D3CA64C4}"/>
              </a:ext>
            </a:extLst>
          </p:cNvPr>
          <p:cNvGraphicFramePr>
            <a:graphicFrameLocks/>
          </p:cNvGraphicFramePr>
          <p:nvPr>
            <p:extLst>
              <p:ext uri="{D42A27DB-BD31-4B8C-83A1-F6EECF244321}">
                <p14:modId xmlns:p14="http://schemas.microsoft.com/office/powerpoint/2010/main" val="329173698"/>
              </p:ext>
            </p:extLst>
          </p:nvPr>
        </p:nvGraphicFramePr>
        <p:xfrm>
          <a:off x="382558" y="976218"/>
          <a:ext cx="10434125" cy="5078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933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B0E7-F23C-48F8-5DA9-2FE9A853752E}"/>
              </a:ext>
            </a:extLst>
          </p:cNvPr>
          <p:cNvSpPr>
            <a:spLocks noGrp="1"/>
          </p:cNvSpPr>
          <p:nvPr>
            <p:ph type="title"/>
          </p:nvPr>
        </p:nvSpPr>
        <p:spPr/>
        <p:txBody>
          <a:bodyPr>
            <a:normAutofit fontScale="90000"/>
          </a:bodyPr>
          <a:lstStyle/>
          <a:p>
            <a:r>
              <a:rPr lang="en-US"/>
              <a:t>Patterns in growth vary by provider type. </a:t>
            </a:r>
          </a:p>
        </p:txBody>
      </p:sp>
      <p:sp>
        <p:nvSpPr>
          <p:cNvPr id="4" name="Date Placeholder 3">
            <a:extLst>
              <a:ext uri="{FF2B5EF4-FFF2-40B4-BE49-F238E27FC236}">
                <a16:creationId xmlns:a16="http://schemas.microsoft.com/office/drawing/2014/main" id="{D476BE51-A214-C43D-5B2E-991E3561C9EC}"/>
              </a:ext>
            </a:extLst>
          </p:cNvPr>
          <p:cNvSpPr>
            <a:spLocks noGrp="1"/>
          </p:cNvSpPr>
          <p:nvPr>
            <p:ph type="dt" sz="half" idx="10"/>
          </p:nvPr>
        </p:nvSpPr>
        <p:spPr/>
        <p:txBody>
          <a:bodyPr/>
          <a:lstStyle/>
          <a:p>
            <a:r>
              <a:rPr lang="en-US"/>
              <a:t>March 13, 2024</a:t>
            </a:r>
          </a:p>
        </p:txBody>
      </p:sp>
      <p:sp>
        <p:nvSpPr>
          <p:cNvPr id="5" name="Slide Number Placeholder 4">
            <a:extLst>
              <a:ext uri="{FF2B5EF4-FFF2-40B4-BE49-F238E27FC236}">
                <a16:creationId xmlns:a16="http://schemas.microsoft.com/office/drawing/2014/main" id="{751ED6C4-0891-965B-FD21-782F1C5D4AC0}"/>
              </a:ext>
            </a:extLst>
          </p:cNvPr>
          <p:cNvSpPr>
            <a:spLocks noGrp="1"/>
          </p:cNvSpPr>
          <p:nvPr>
            <p:ph type="sldNum" sz="quarter" idx="12"/>
          </p:nvPr>
        </p:nvSpPr>
        <p:spPr/>
        <p:txBody>
          <a:bodyPr/>
          <a:lstStyle/>
          <a:p>
            <a:fld id="{A22C682C-E9DB-4137-9A63-78D4A5F3749E}" type="slidenum">
              <a:rPr lang="en-US" smtClean="0"/>
              <a:t>9</a:t>
            </a:fld>
            <a:endParaRPr lang="en-US"/>
          </a:p>
        </p:txBody>
      </p:sp>
      <p:graphicFrame>
        <p:nvGraphicFramePr>
          <p:cNvPr id="7" name="Chart 6">
            <a:extLst>
              <a:ext uri="{FF2B5EF4-FFF2-40B4-BE49-F238E27FC236}">
                <a16:creationId xmlns:a16="http://schemas.microsoft.com/office/drawing/2014/main" id="{1732B7C6-89BF-30FA-D7F1-CC4E2E7492AD}"/>
              </a:ext>
            </a:extLst>
          </p:cNvPr>
          <p:cNvGraphicFramePr>
            <a:graphicFrameLocks/>
          </p:cNvGraphicFramePr>
          <p:nvPr>
            <p:extLst>
              <p:ext uri="{D42A27DB-BD31-4B8C-83A1-F6EECF244321}">
                <p14:modId xmlns:p14="http://schemas.microsoft.com/office/powerpoint/2010/main" val="2808609303"/>
              </p:ext>
            </p:extLst>
          </p:nvPr>
        </p:nvGraphicFramePr>
        <p:xfrm>
          <a:off x="316929" y="1183958"/>
          <a:ext cx="5228686" cy="4660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12102A1-63E6-E76F-F4AC-73E7AA6D566E}"/>
              </a:ext>
            </a:extLst>
          </p:cNvPr>
          <p:cNvGraphicFramePr>
            <a:graphicFrameLocks/>
          </p:cNvGraphicFramePr>
          <p:nvPr>
            <p:extLst>
              <p:ext uri="{D42A27DB-BD31-4B8C-83A1-F6EECF244321}">
                <p14:modId xmlns:p14="http://schemas.microsoft.com/office/powerpoint/2010/main" val="2960844239"/>
              </p:ext>
            </p:extLst>
          </p:nvPr>
        </p:nvGraphicFramePr>
        <p:xfrm>
          <a:off x="5707805" y="1214120"/>
          <a:ext cx="5370689" cy="4600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8CDDE32-3D8C-EBA2-A51D-F77F0103E521}"/>
              </a:ext>
            </a:extLst>
          </p:cNvPr>
          <p:cNvSpPr txBox="1"/>
          <p:nvPr/>
        </p:nvSpPr>
        <p:spPr>
          <a:xfrm>
            <a:off x="4605797" y="1878339"/>
            <a:ext cx="1162050" cy="369332"/>
          </a:xfrm>
          <a:prstGeom prst="rect">
            <a:avLst/>
          </a:prstGeom>
          <a:noFill/>
        </p:spPr>
        <p:txBody>
          <a:bodyPr wrap="square" rtlCol="0">
            <a:spAutoFit/>
          </a:bodyPr>
          <a:lstStyle/>
          <a:p>
            <a:r>
              <a:rPr lang="en-US">
                <a:solidFill>
                  <a:schemeClr val="tx2"/>
                </a:solidFill>
              </a:rPr>
              <a:t>+ 6.9%</a:t>
            </a:r>
          </a:p>
        </p:txBody>
      </p:sp>
      <p:sp>
        <p:nvSpPr>
          <p:cNvPr id="6" name="TextBox 5">
            <a:extLst>
              <a:ext uri="{FF2B5EF4-FFF2-40B4-BE49-F238E27FC236}">
                <a16:creationId xmlns:a16="http://schemas.microsoft.com/office/drawing/2014/main" id="{0DA59291-9CCC-CFA7-A11D-BC021AF79BB2}"/>
              </a:ext>
            </a:extLst>
          </p:cNvPr>
          <p:cNvSpPr txBox="1"/>
          <p:nvPr/>
        </p:nvSpPr>
        <p:spPr>
          <a:xfrm>
            <a:off x="4841818" y="3352480"/>
            <a:ext cx="1162050" cy="369332"/>
          </a:xfrm>
          <a:prstGeom prst="rect">
            <a:avLst/>
          </a:prstGeom>
          <a:noFill/>
        </p:spPr>
        <p:txBody>
          <a:bodyPr wrap="square" rtlCol="0">
            <a:spAutoFit/>
          </a:bodyPr>
          <a:lstStyle/>
          <a:p>
            <a:r>
              <a:rPr lang="en-US">
                <a:solidFill>
                  <a:schemeClr val="accent2"/>
                </a:solidFill>
              </a:rPr>
              <a:t>+ 5.8%</a:t>
            </a:r>
          </a:p>
        </p:txBody>
      </p:sp>
      <p:sp>
        <p:nvSpPr>
          <p:cNvPr id="9" name="TextBox 8">
            <a:extLst>
              <a:ext uri="{FF2B5EF4-FFF2-40B4-BE49-F238E27FC236}">
                <a16:creationId xmlns:a16="http://schemas.microsoft.com/office/drawing/2014/main" id="{A3E7EE9B-8DCA-A3DD-7B56-9D158FA665B5}"/>
              </a:ext>
            </a:extLst>
          </p:cNvPr>
          <p:cNvSpPr txBox="1"/>
          <p:nvPr/>
        </p:nvSpPr>
        <p:spPr>
          <a:xfrm>
            <a:off x="4816470" y="2942052"/>
            <a:ext cx="1162050" cy="369332"/>
          </a:xfrm>
          <a:prstGeom prst="rect">
            <a:avLst/>
          </a:prstGeom>
          <a:noFill/>
        </p:spPr>
        <p:txBody>
          <a:bodyPr wrap="square" rtlCol="0">
            <a:spAutoFit/>
          </a:bodyPr>
          <a:lstStyle/>
          <a:p>
            <a:r>
              <a:rPr lang="en-US">
                <a:solidFill>
                  <a:schemeClr val="accent3"/>
                </a:solidFill>
              </a:rPr>
              <a:t>+ 7.4%</a:t>
            </a:r>
          </a:p>
        </p:txBody>
      </p:sp>
      <p:sp>
        <p:nvSpPr>
          <p:cNvPr id="10" name="TextBox 9">
            <a:extLst>
              <a:ext uri="{FF2B5EF4-FFF2-40B4-BE49-F238E27FC236}">
                <a16:creationId xmlns:a16="http://schemas.microsoft.com/office/drawing/2014/main" id="{898853E0-836B-4C69-5652-F8857BD3D1DB}"/>
              </a:ext>
            </a:extLst>
          </p:cNvPr>
          <p:cNvSpPr txBox="1"/>
          <p:nvPr/>
        </p:nvSpPr>
        <p:spPr>
          <a:xfrm>
            <a:off x="10444622" y="1480504"/>
            <a:ext cx="1162050" cy="369332"/>
          </a:xfrm>
          <a:prstGeom prst="rect">
            <a:avLst/>
          </a:prstGeom>
          <a:noFill/>
        </p:spPr>
        <p:txBody>
          <a:bodyPr wrap="square" rtlCol="0">
            <a:spAutoFit/>
          </a:bodyPr>
          <a:lstStyle/>
          <a:p>
            <a:r>
              <a:rPr lang="en-US">
                <a:solidFill>
                  <a:schemeClr val="tx2"/>
                </a:solidFill>
              </a:rPr>
              <a:t>+ 9.8%</a:t>
            </a:r>
          </a:p>
        </p:txBody>
      </p:sp>
      <p:sp>
        <p:nvSpPr>
          <p:cNvPr id="11" name="TextBox 10">
            <a:extLst>
              <a:ext uri="{FF2B5EF4-FFF2-40B4-BE49-F238E27FC236}">
                <a16:creationId xmlns:a16="http://schemas.microsoft.com/office/drawing/2014/main" id="{848253CF-5B12-C464-83C8-C3EF5A75F7B9}"/>
              </a:ext>
            </a:extLst>
          </p:cNvPr>
          <p:cNvSpPr txBox="1"/>
          <p:nvPr/>
        </p:nvSpPr>
        <p:spPr>
          <a:xfrm>
            <a:off x="10445119" y="2271650"/>
            <a:ext cx="1162050" cy="369332"/>
          </a:xfrm>
          <a:prstGeom prst="rect">
            <a:avLst/>
          </a:prstGeom>
          <a:noFill/>
        </p:spPr>
        <p:txBody>
          <a:bodyPr wrap="square" rtlCol="0">
            <a:spAutoFit/>
          </a:bodyPr>
          <a:lstStyle/>
          <a:p>
            <a:r>
              <a:rPr lang="en-US">
                <a:solidFill>
                  <a:schemeClr val="accent2"/>
                </a:solidFill>
              </a:rPr>
              <a:t>+ 13.6%</a:t>
            </a:r>
          </a:p>
        </p:txBody>
      </p:sp>
      <p:sp>
        <p:nvSpPr>
          <p:cNvPr id="12" name="TextBox 11">
            <a:extLst>
              <a:ext uri="{FF2B5EF4-FFF2-40B4-BE49-F238E27FC236}">
                <a16:creationId xmlns:a16="http://schemas.microsoft.com/office/drawing/2014/main" id="{D2853646-638C-0BC3-471F-A0DC69D4F19B}"/>
              </a:ext>
            </a:extLst>
          </p:cNvPr>
          <p:cNvSpPr txBox="1"/>
          <p:nvPr/>
        </p:nvSpPr>
        <p:spPr>
          <a:xfrm>
            <a:off x="10444622" y="3353187"/>
            <a:ext cx="1162050" cy="369332"/>
          </a:xfrm>
          <a:prstGeom prst="rect">
            <a:avLst/>
          </a:prstGeom>
          <a:noFill/>
        </p:spPr>
        <p:txBody>
          <a:bodyPr wrap="square" rtlCol="0">
            <a:spAutoFit/>
          </a:bodyPr>
          <a:lstStyle/>
          <a:p>
            <a:r>
              <a:rPr lang="en-US">
                <a:solidFill>
                  <a:schemeClr val="accent3"/>
                </a:solidFill>
              </a:rPr>
              <a:t>+ 0.3%</a:t>
            </a:r>
          </a:p>
        </p:txBody>
      </p:sp>
    </p:spTree>
    <p:extLst>
      <p:ext uri="{BB962C8B-B14F-4D97-AF65-F5344CB8AC3E}">
        <p14:creationId xmlns:p14="http://schemas.microsoft.com/office/powerpoint/2010/main" val="357948405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C2D83"/>
      </a:dk2>
      <a:lt2>
        <a:srgbClr val="E7E6E6"/>
      </a:lt2>
      <a:accent1>
        <a:srgbClr val="0C2D83"/>
      </a:accent1>
      <a:accent2>
        <a:srgbClr val="B50F19"/>
      </a:accent2>
      <a:accent3>
        <a:srgbClr val="E3A438"/>
      </a:accent3>
      <a:accent4>
        <a:srgbClr val="E9EEDA"/>
      </a:accent4>
      <a:accent5>
        <a:srgbClr val="70AD47"/>
      </a:accent5>
      <a:accent6>
        <a:srgbClr val="A5A5A5"/>
      </a:accent6>
      <a:hlink>
        <a:srgbClr val="0563C1"/>
      </a:hlink>
      <a:folHlink>
        <a:srgbClr val="954F72"/>
      </a:folHlink>
    </a:clrScheme>
    <a:fontScheme name="Mont Headers">
      <a:majorFont>
        <a:latin typeface="Montserrat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6" ma:contentTypeDescription="Create a new document." ma:contentTypeScope="" ma:versionID="cf9e8c9147e28dadcc1e20989492e140">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4a657ec22f8b1f167996f377d7d277d5"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c8390a-f1c3-40b7-b7b1-bd681499595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SharedWithUsers xmlns="baeaa786-ebd5-4f52-8cee-8fa081d737a1">
      <UserInfo>
        <DisplayName>Murphy, Adrienne L. (EEC)</DisplayName>
        <AccountId>128</AccountId>
        <AccountType/>
      </UserInfo>
      <UserInfo>
        <DisplayName>Saulnier, Michelle E. (EEC)</DisplayName>
        <AccountId>598</AccountId>
        <AccountType/>
      </UserInfo>
      <UserInfo>
        <DisplayName>Mendez, Jose (EEC)</DisplayName>
        <AccountId>550</AccountId>
        <AccountType/>
      </UserInfo>
      <UserInfo>
        <DisplayName>Kershaw, Amy (EEC)</DisplayName>
        <AccountId>137</AccountId>
        <AccountType/>
      </UserInfo>
      <UserInfo>
        <DisplayName>Power, Chris (EEC)</DisplayName>
        <AccountId>135</AccountId>
        <AccountType/>
      </UserInfo>
      <UserInfo>
        <DisplayName>Foley, Jacquelyne E. (EEC)</DisplayName>
        <AccountId>122</AccountId>
        <AccountType/>
      </UserInfo>
      <UserInfo>
        <DisplayName>Rome, Andrew T.  (EEC)</DisplayName>
        <AccountId>28</AccountId>
        <AccountType/>
      </UserInfo>
      <UserInfo>
        <DisplayName>Bowne, Jocelyn (EEC)</DisplayName>
        <AccountId>27</AccountId>
        <AccountType/>
      </UserInfo>
      <UserInfo>
        <DisplayName>Blanton, Meaghan (EEC)</DisplayName>
        <AccountId>19</AccountId>
        <AccountType/>
      </UserInfo>
      <UserInfo>
        <DisplayName>Cohen, Joy (EEC)</DisplayName>
        <AccountId>29</AccountId>
        <AccountType/>
      </UserInfo>
      <UserInfo>
        <DisplayName>Checkoway, Amy (EEC)</DisplayName>
        <AccountId>252</AccountId>
        <AccountType/>
      </UserInfo>
      <UserInfo>
        <DisplayName>Nicolas, Tyreese (EEC)</DisplayName>
        <AccountId>458</AccountId>
        <AccountType/>
      </UserInfo>
      <UserInfo>
        <DisplayName>Sakaguchi, Amanda (EEC)</DisplayName>
        <AccountId>62</AccountId>
        <AccountType/>
      </UserInfo>
      <UserInfo>
        <DisplayName>Cutler, Ian (EEC)</DisplayName>
        <AccountId>528</AccountId>
        <AccountType/>
      </UserInfo>
      <UserInfo>
        <DisplayName>Murray, Jessi L (EEC)</DisplayName>
        <AccountId>648</AccountId>
        <AccountType/>
      </UserInfo>
      <UserInfo>
        <DisplayName>Soiles, Eugenia (EEC)</DisplayName>
        <AccountId>262</AccountId>
        <AccountType/>
      </UserInfo>
      <UserInfo>
        <DisplayName>Koelle, Addison (EEC)</DisplayName>
        <AccountId>63</AccountId>
        <AccountType/>
      </UserInfo>
      <UserInfo>
        <DisplayName>Davidson, Alana R. (EEC)</DisplayName>
        <AccountId>683</AccountId>
        <AccountType/>
      </UserInfo>
      <UserInfo>
        <DisplayName>Fortier-Hollow, Sandra (EEC)</DisplayName>
        <AccountId>111</AccountId>
        <AccountType/>
      </UserInfo>
      <UserInfo>
        <DisplayName>Lantin, Christel R. (EEC)</DisplayName>
        <AccountId>774</AccountId>
        <AccountType/>
      </UserInfo>
      <UserInfo>
        <DisplayName>Flynn, Neil J. (EEC)</DisplayName>
        <AccountId>306</AccountId>
        <AccountType/>
      </UserInfo>
      <UserInfo>
        <DisplayName>Harvell, Katherine (EEC)</DisplayName>
        <AccountId>843</AccountId>
        <AccountType/>
      </UserInfo>
      <UserInfo>
        <DisplayName>Burke, Jesenia (EEC)</DisplayName>
        <AccountId>1048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C8D0AB-752B-4032-A0CB-425AF68BAB8F}">
  <ds:schemaRefs>
    <ds:schemaRef ds:uri="baeaa786-ebd5-4f52-8cee-8fa081d737a1"/>
    <ds:schemaRef ds:uri="f0dadd96-bb02-43ff-b721-c5b7f234f3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87DE4C-4B31-4C5D-84B5-B97E4887B556}">
  <ds:schemaRefs>
    <ds:schemaRef ds:uri="baeaa786-ebd5-4f52-8cee-8fa081d737a1"/>
    <ds:schemaRef ds:uri="f0dadd96-bb02-43ff-b721-c5b7f234f3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787B98-292C-4BC7-AFAE-BD48935CE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45</Slides>
  <Notes>32</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Commonwealth of Massachusetts Department of Early Education and Care</vt:lpstr>
      <vt:lpstr>Agenda</vt:lpstr>
      <vt:lpstr>Commonwealth Cares for Children (C3) Program</vt:lpstr>
      <vt:lpstr>C3 Overview</vt:lpstr>
      <vt:lpstr>C3 participation has steadily increased since July 2021.</vt:lpstr>
      <vt:lpstr>C3 has been a critical support for the field</vt:lpstr>
      <vt:lpstr>Program Stability</vt:lpstr>
      <vt:lpstr>Overall, licensed capacity has grown 7% since the beginning of FY23.  </vt:lpstr>
      <vt:lpstr>Patterns in growth vary by provider type. </vt:lpstr>
      <vt:lpstr>Licensed capacity has increased within all EEC regions at a comparable rate, with the highest rate of growth in Metro Boston.</vt:lpstr>
      <vt:lpstr>Fewer programs are closing than opening, resulting in a net gain over time. Family child care providers are opening at a higher rate.</vt:lpstr>
      <vt:lpstr>Capacity growth is seen across all age groups, with infant and toddler classrooms showing the largest gains and preschool the smallest.</vt:lpstr>
      <vt:lpstr>Overall, a notable number of FCC providers report reliance on C3 to remain open, whereas center-based programs are more likely to report reliance on C3 to stay open if they serve children with CCFA and/or are in high SVI areas. </vt:lpstr>
      <vt:lpstr>Programs that serve children with CCFA and/or in highest SVI areas report lower enrollment rates, a potential indicator of financial instability.</vt:lpstr>
      <vt:lpstr>Workforce Supports</vt:lpstr>
      <vt:lpstr>Average hourly wages have risen for educators since the inception of C3, although educators working in programs that serve children receiving CCFA and in programs in high SVI communities have experienced smaller increases.</vt:lpstr>
      <vt:lpstr>In Massachusetts and some other states, child care employment has reached and surpassed pre-pandemic numbers, although the sector already faced shortages prior to 2020.</vt:lpstr>
      <vt:lpstr>About one-fifth of centers report that unfilled staff openings prevent them from serving their full capacity. </vt:lpstr>
      <vt:lpstr>Family Access</vt:lpstr>
      <vt:lpstr>Family child care providers are less likely to report recent increases to tuition compared to centers. Programs of both types serving more low- and moderate-income communities are less likely to report tuition increases. </vt:lpstr>
      <vt:lpstr>Most programs also provide their own financial supports to families beyond the EEC child care financial assistance system. </vt:lpstr>
      <vt:lpstr>C3 Program Planning: FY24 and FY25</vt:lpstr>
      <vt:lpstr>Key Takeaways</vt:lpstr>
      <vt:lpstr>Status of C3 in FY24</vt:lpstr>
      <vt:lpstr>FY24 Program Adjustments: Program Groupings</vt:lpstr>
      <vt:lpstr>FY24 Program Payment Adjustments: May and June</vt:lpstr>
      <vt:lpstr>Levers &amp; Guiding Principles for C3 Program Changes</vt:lpstr>
      <vt:lpstr>Child Care Financial Assistance Program</vt:lpstr>
      <vt:lpstr>Child Care Financial Assistance Caseload Over Time by Program Type/Funding Source</vt:lpstr>
      <vt:lpstr>Child Care Financial Assistance Caseload Over Time by Age Group</vt:lpstr>
      <vt:lpstr>Child Care Financial Assistance Caseload Over Time by Form of Assistance(Voucher/Contract)</vt:lpstr>
      <vt:lpstr>Child Care Financial Assistance Caseload: Current Caseload</vt:lpstr>
      <vt:lpstr>Child Care Financial Assistance Caseload: Current Caseload</vt:lpstr>
      <vt:lpstr>Child Care Financial Assistance Caseload: Current Caseload</vt:lpstr>
      <vt:lpstr>PowerPoint Presentation</vt:lpstr>
      <vt:lpstr>Caseload: Looking Ahead </vt:lpstr>
      <vt:lpstr>PowerPoint Presentation</vt:lpstr>
      <vt:lpstr>The Waitlist:   Waitlist Overview  </vt:lpstr>
      <vt:lpstr>PowerPoint Presentation</vt:lpstr>
      <vt:lpstr>PowerPoint Presentation</vt:lpstr>
      <vt:lpstr>Current Waitlist: How It Works</vt:lpstr>
      <vt:lpstr>Current Waitlist by Region and Status</vt:lpstr>
      <vt:lpstr>Waitlist by Region and Age Group</vt:lpstr>
      <vt:lpstr>Appendix</vt:lpstr>
      <vt:lpstr>Impact of Base Rate Changes for FY24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Tyreese (EEC)</dc:creator>
  <cp:revision>1</cp:revision>
  <dcterms:created xsi:type="dcterms:W3CDTF">2024-02-07T15:20:22Z</dcterms:created>
  <dcterms:modified xsi:type="dcterms:W3CDTF">2024-03-08T23:03:11Z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y fmtid="{D5CDD505-2E9C-101B-9397-08002B2CF9AE}" pid="3" name="MediaServiceImageTags">
    <vt:lpwstr/>
  </property>
</Properties>
</file>