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61" r:id="rId5"/>
    <p:sldId id="268" r:id="rId6"/>
    <p:sldId id="419" r:id="rId7"/>
    <p:sldId id="383" r:id="rId8"/>
    <p:sldId id="384" r:id="rId9"/>
    <p:sldId id="402" r:id="rId10"/>
    <p:sldId id="418" r:id="rId11"/>
    <p:sldId id="428" r:id="rId12"/>
    <p:sldId id="421" r:id="rId13"/>
    <p:sldId id="429" r:id="rId14"/>
    <p:sldId id="430" r:id="rId15"/>
    <p:sldId id="431" r:id="rId16"/>
    <p:sldId id="39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7D950AF-96C1-4901-BA55-1DFEDAF0FF62}">
          <p14:sldIdLst>
            <p14:sldId id="261"/>
            <p14:sldId id="268"/>
            <p14:sldId id="419"/>
            <p14:sldId id="383"/>
            <p14:sldId id="384"/>
            <p14:sldId id="402"/>
            <p14:sldId id="418"/>
            <p14:sldId id="428"/>
            <p14:sldId id="421"/>
            <p14:sldId id="429"/>
            <p14:sldId id="430"/>
            <p14:sldId id="431"/>
            <p14:sldId id="39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Rebekah (DPH)" initials="TR(" lastIdx="12" clrIdx="0">
    <p:extLst>
      <p:ext uri="{19B8F6BF-5375-455C-9EA6-DF929625EA0E}">
        <p15:presenceInfo xmlns:p15="http://schemas.microsoft.com/office/powerpoint/2012/main" userId="S::Rebekah.Thomas@mass.gov::171a1914-29cf-404e-97fe-684c9beebc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a:srgbClr val="4A566C"/>
    <a:srgbClr val="4376BB"/>
    <a:srgbClr val="406DBB"/>
    <a:srgbClr val="EBEEF4"/>
    <a:srgbClr val="2F528F"/>
    <a:srgbClr val="FFFFFF"/>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30C7CE-5880-47D8-8DF0-ABB8F92C92A1}" v="275" dt="2022-03-24T16:20:09.256"/>
    <p1510:client id="{FD9D6DFF-9362-4239-9FE4-675C98B23B90}" v="102" dt="2022-03-24T14:19:02.3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64944" autoAdjust="0"/>
  </p:normalViewPr>
  <p:slideViewPr>
    <p:cSldViewPr snapToGrid="0">
      <p:cViewPr varScale="1">
        <p:scale>
          <a:sx n="82" d="100"/>
          <a:sy n="82" d="100"/>
        </p:scale>
        <p:origin x="1674"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https://massgov.sharepoint.com/sites/EHS-Teams-DPH_DVIP/Shared%20Documents/IPCP%20Falls/2022%20Commission%20Report/Data/Updated%20SER%20Data_2-11-2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973495342339523"/>
          <c:y val="5.9854067671198892E-2"/>
          <c:w val="0.797256794513589"/>
          <c:h val="0.78526990209873959"/>
        </c:manualLayout>
      </c:layout>
      <c:lineChart>
        <c:grouping val="standard"/>
        <c:varyColors val="0"/>
        <c:ser>
          <c:idx val="0"/>
          <c:order val="0"/>
          <c:tx>
            <c:strRef>
              <c:f>'[Older Adult Fall Deaths_2010_2019.xlsx]SEX_AGEGRP_2010-2020'!$H$6</c:f>
              <c:strCache>
                <c:ptCount val="1"/>
                <c:pt idx="0">
                  <c:v>65-74</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4.2903748359580052E-2"/>
                  <c:y val="-3.35235780091246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ABD-4035-9091-6E9819E4656C}"/>
                </c:ext>
              </c:extLst>
            </c:dLbl>
            <c:dLbl>
              <c:idx val="1"/>
              <c:delete val="1"/>
              <c:extLst>
                <c:ext xmlns:c15="http://schemas.microsoft.com/office/drawing/2012/chart" uri="{CE6537A1-D6FC-4f65-9D91-7224C49458BB}"/>
                <c:ext xmlns:c16="http://schemas.microsoft.com/office/drawing/2014/chart" uri="{C3380CC4-5D6E-409C-BE32-E72D297353CC}">
                  <c16:uniqueId val="{00000001-CABD-4035-9091-6E9819E4656C}"/>
                </c:ext>
              </c:extLst>
            </c:dLbl>
            <c:dLbl>
              <c:idx val="2"/>
              <c:delete val="1"/>
              <c:extLst>
                <c:ext xmlns:c15="http://schemas.microsoft.com/office/drawing/2012/chart" uri="{CE6537A1-D6FC-4f65-9D91-7224C49458BB}"/>
                <c:ext xmlns:c16="http://schemas.microsoft.com/office/drawing/2014/chart" uri="{C3380CC4-5D6E-409C-BE32-E72D297353CC}">
                  <c16:uniqueId val="{00000002-CABD-4035-9091-6E9819E4656C}"/>
                </c:ext>
              </c:extLst>
            </c:dLbl>
            <c:dLbl>
              <c:idx val="3"/>
              <c:delete val="1"/>
              <c:extLst>
                <c:ext xmlns:c15="http://schemas.microsoft.com/office/drawing/2012/chart" uri="{CE6537A1-D6FC-4f65-9D91-7224C49458BB}"/>
                <c:ext xmlns:c16="http://schemas.microsoft.com/office/drawing/2014/chart" uri="{C3380CC4-5D6E-409C-BE32-E72D297353CC}">
                  <c16:uniqueId val="{00000003-CABD-4035-9091-6E9819E4656C}"/>
                </c:ext>
              </c:extLst>
            </c:dLbl>
            <c:dLbl>
              <c:idx val="4"/>
              <c:delete val="1"/>
              <c:extLst>
                <c:ext xmlns:c15="http://schemas.microsoft.com/office/drawing/2012/chart" uri="{CE6537A1-D6FC-4f65-9D91-7224C49458BB}"/>
                <c:ext xmlns:c16="http://schemas.microsoft.com/office/drawing/2014/chart" uri="{C3380CC4-5D6E-409C-BE32-E72D297353CC}">
                  <c16:uniqueId val="{00000004-CABD-4035-9091-6E9819E4656C}"/>
                </c:ext>
              </c:extLst>
            </c:dLbl>
            <c:dLbl>
              <c:idx val="5"/>
              <c:delete val="1"/>
              <c:extLst>
                <c:ext xmlns:c15="http://schemas.microsoft.com/office/drawing/2012/chart" uri="{CE6537A1-D6FC-4f65-9D91-7224C49458BB}"/>
                <c:ext xmlns:c16="http://schemas.microsoft.com/office/drawing/2014/chart" uri="{C3380CC4-5D6E-409C-BE32-E72D297353CC}">
                  <c16:uniqueId val="{00000005-CABD-4035-9091-6E9819E4656C}"/>
                </c:ext>
              </c:extLst>
            </c:dLbl>
            <c:dLbl>
              <c:idx val="6"/>
              <c:delete val="1"/>
              <c:extLst>
                <c:ext xmlns:c15="http://schemas.microsoft.com/office/drawing/2012/chart" uri="{CE6537A1-D6FC-4f65-9D91-7224C49458BB}"/>
                <c:ext xmlns:c16="http://schemas.microsoft.com/office/drawing/2014/chart" uri="{C3380CC4-5D6E-409C-BE32-E72D297353CC}">
                  <c16:uniqueId val="{00000006-CABD-4035-9091-6E9819E4656C}"/>
                </c:ext>
              </c:extLst>
            </c:dLbl>
            <c:dLbl>
              <c:idx val="7"/>
              <c:delete val="1"/>
              <c:extLst>
                <c:ext xmlns:c15="http://schemas.microsoft.com/office/drawing/2012/chart" uri="{CE6537A1-D6FC-4f65-9D91-7224C49458BB}"/>
                <c:ext xmlns:c16="http://schemas.microsoft.com/office/drawing/2014/chart" uri="{C3380CC4-5D6E-409C-BE32-E72D297353CC}">
                  <c16:uniqueId val="{00000007-CABD-4035-9091-6E9819E4656C}"/>
                </c:ext>
              </c:extLst>
            </c:dLbl>
            <c:dLbl>
              <c:idx val="8"/>
              <c:delete val="1"/>
              <c:extLst>
                <c:ext xmlns:c15="http://schemas.microsoft.com/office/drawing/2012/chart" uri="{CE6537A1-D6FC-4f65-9D91-7224C49458BB}"/>
                <c:ext xmlns:c16="http://schemas.microsoft.com/office/drawing/2014/chart" uri="{C3380CC4-5D6E-409C-BE32-E72D297353CC}">
                  <c16:uniqueId val="{00000008-CABD-4035-9091-6E9819E4656C}"/>
                </c:ext>
              </c:extLst>
            </c:dLbl>
            <c:dLbl>
              <c:idx val="9"/>
              <c:delete val="1"/>
              <c:extLst>
                <c:ext xmlns:c15="http://schemas.microsoft.com/office/drawing/2012/chart" uri="{CE6537A1-D6FC-4f65-9D91-7224C49458BB}"/>
                <c:ext xmlns:c16="http://schemas.microsoft.com/office/drawing/2014/chart" uri="{C3380CC4-5D6E-409C-BE32-E72D297353CC}">
                  <c16:uniqueId val="{00000009-CABD-4035-9091-6E9819E4656C}"/>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'[Older Adult Fall Deaths_2010_2019.xlsx]SEX_AGEGRP_2010-2020'!$I$2:$S$2</c:f>
              <c:numCache>
                <c:formatCode>General</c:formatCode>
                <c:ptCount val="11"/>
                <c:pt idx="0">
                  <c:v>2010</c:v>
                </c:pt>
                <c:pt idx="1">
                  <c:v>2011</c:v>
                </c:pt>
                <c:pt idx="2">
                  <c:v>2012</c:v>
                </c:pt>
                <c:pt idx="3">
                  <c:v>2013</c:v>
                </c:pt>
                <c:pt idx="4">
                  <c:v>2014</c:v>
                </c:pt>
                <c:pt idx="5">
                  <c:v>2015</c:v>
                </c:pt>
                <c:pt idx="6">
                  <c:v>2016</c:v>
                </c:pt>
                <c:pt idx="7">
                  <c:v>2017</c:v>
                </c:pt>
                <c:pt idx="8">
                  <c:v>2018</c:v>
                </c:pt>
                <c:pt idx="9">
                  <c:v>2019</c:v>
                </c:pt>
                <c:pt idx="10">
                  <c:v>2020</c:v>
                </c:pt>
              </c:numCache>
            </c:numRef>
          </c:cat>
          <c:val>
            <c:numRef>
              <c:f>'[Older Adult Fall Deaths_2010_2019.xlsx]SEX_AGEGRP_2010-2020'!$I$6:$S$6</c:f>
              <c:numCache>
                <c:formatCode>General</c:formatCode>
                <c:ptCount val="11"/>
                <c:pt idx="0">
                  <c:v>12.050555544158751</c:v>
                </c:pt>
                <c:pt idx="1">
                  <c:v>14.298602771698135</c:v>
                </c:pt>
                <c:pt idx="2">
                  <c:v>11.528299757513246</c:v>
                </c:pt>
                <c:pt idx="3">
                  <c:v>11.455285340688039</c:v>
                </c:pt>
                <c:pt idx="4">
                  <c:v>10.18716912986582</c:v>
                </c:pt>
                <c:pt idx="5">
                  <c:v>14.259729014501891</c:v>
                </c:pt>
                <c:pt idx="6">
                  <c:v>14.498048550038199</c:v>
                </c:pt>
                <c:pt idx="7">
                  <c:v>15.560822422992779</c:v>
                </c:pt>
                <c:pt idx="8">
                  <c:v>16.038130816879246</c:v>
                </c:pt>
                <c:pt idx="9">
                  <c:v>18.306800359799194</c:v>
                </c:pt>
                <c:pt idx="10">
                  <c:v>18.306800359799194</c:v>
                </c:pt>
              </c:numCache>
            </c:numRef>
          </c:val>
          <c:smooth val="0"/>
          <c:extLst>
            <c:ext xmlns:c16="http://schemas.microsoft.com/office/drawing/2014/chart" uri="{C3380CC4-5D6E-409C-BE32-E72D297353CC}">
              <c16:uniqueId val="{0000000A-CABD-4035-9091-6E9819E4656C}"/>
            </c:ext>
          </c:extLst>
        </c:ser>
        <c:ser>
          <c:idx val="1"/>
          <c:order val="1"/>
          <c:tx>
            <c:strRef>
              <c:f>'[Older Adult Fall Deaths_2010_2019.xlsx]SEX_AGEGRP_2010-2020'!$H$7</c:f>
              <c:strCache>
                <c:ptCount val="1"/>
                <c:pt idx="0">
                  <c:v>75-84</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ABD-4035-9091-6E9819E4656C}"/>
                </c:ext>
              </c:extLst>
            </c:dLbl>
            <c:dLbl>
              <c:idx val="1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CABD-4035-9091-6E9819E4656C}"/>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'[Older Adult Fall Deaths_2010_2019.xlsx]SEX_AGEGRP_2010-2020'!$I$2:$S$2</c:f>
              <c:numCache>
                <c:formatCode>General</c:formatCode>
                <c:ptCount val="11"/>
                <c:pt idx="0">
                  <c:v>2010</c:v>
                </c:pt>
                <c:pt idx="1">
                  <c:v>2011</c:v>
                </c:pt>
                <c:pt idx="2">
                  <c:v>2012</c:v>
                </c:pt>
                <c:pt idx="3">
                  <c:v>2013</c:v>
                </c:pt>
                <c:pt idx="4">
                  <c:v>2014</c:v>
                </c:pt>
                <c:pt idx="5">
                  <c:v>2015</c:v>
                </c:pt>
                <c:pt idx="6">
                  <c:v>2016</c:v>
                </c:pt>
                <c:pt idx="7">
                  <c:v>2017</c:v>
                </c:pt>
                <c:pt idx="8">
                  <c:v>2018</c:v>
                </c:pt>
                <c:pt idx="9">
                  <c:v>2019</c:v>
                </c:pt>
                <c:pt idx="10">
                  <c:v>2020</c:v>
                </c:pt>
              </c:numCache>
            </c:numRef>
          </c:cat>
          <c:val>
            <c:numRef>
              <c:f>'[Older Adult Fall Deaths_2010_2019.xlsx]SEX_AGEGRP_2010-2020'!$I$7:$S$7</c:f>
              <c:numCache>
                <c:formatCode>General</c:formatCode>
                <c:ptCount val="11"/>
                <c:pt idx="0">
                  <c:v>48.829684173558405</c:v>
                </c:pt>
                <c:pt idx="1">
                  <c:v>56.466477523591962</c:v>
                </c:pt>
                <c:pt idx="2">
                  <c:v>54.774186629980797</c:v>
                </c:pt>
                <c:pt idx="3">
                  <c:v>59.612118745862219</c:v>
                </c:pt>
                <c:pt idx="4">
                  <c:v>60.424965113924543</c:v>
                </c:pt>
                <c:pt idx="5">
                  <c:v>59.472196132557812</c:v>
                </c:pt>
                <c:pt idx="6">
                  <c:v>60.46704209996421</c:v>
                </c:pt>
                <c:pt idx="7">
                  <c:v>59.524110434129788</c:v>
                </c:pt>
                <c:pt idx="8">
                  <c:v>68.585625871930958</c:v>
                </c:pt>
                <c:pt idx="9">
                  <c:v>75.033309329267937</c:v>
                </c:pt>
                <c:pt idx="10">
                  <c:v>73.526616370848899</c:v>
                </c:pt>
              </c:numCache>
            </c:numRef>
          </c:val>
          <c:smooth val="0"/>
          <c:extLst>
            <c:ext xmlns:c16="http://schemas.microsoft.com/office/drawing/2014/chart" uri="{C3380CC4-5D6E-409C-BE32-E72D297353CC}">
              <c16:uniqueId val="{0000000D-CABD-4035-9091-6E9819E4656C}"/>
            </c:ext>
          </c:extLst>
        </c:ser>
        <c:ser>
          <c:idx val="2"/>
          <c:order val="2"/>
          <c:tx>
            <c:strRef>
              <c:f>'[Older Adult Fall Deaths_2010_2019.xlsx]SEX_AGEGRP_2010-2020'!$H$8</c:f>
              <c:strCache>
                <c:ptCount val="1"/>
                <c:pt idx="0">
                  <c:v>85+</c:v>
                </c:pt>
              </c:strCache>
            </c:strRef>
          </c:tx>
          <c:spPr>
            <a:ln w="28575" cap="rnd">
              <a:solidFill>
                <a:srgbClr val="00B050"/>
              </a:solidFill>
              <a:round/>
            </a:ln>
            <a:effectLst/>
          </c:spPr>
          <c:marker>
            <c:symbol val="circle"/>
            <c:size val="5"/>
            <c:spPr>
              <a:solidFill>
                <a:srgbClr val="00B050"/>
              </a:solidFill>
              <a:ln w="9525">
                <a:solidFill>
                  <a:srgbClr val="00B050"/>
                </a:solidFill>
              </a:ln>
              <a:effectLst/>
            </c:spPr>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CABD-4035-9091-6E9819E4656C}"/>
                </c:ext>
              </c:extLst>
            </c:dLbl>
            <c:dLbl>
              <c:idx val="1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CABD-4035-9091-6E9819E4656C}"/>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'[Older Adult Fall Deaths_2010_2019.xlsx]SEX_AGEGRP_2010-2020'!$I$2:$S$2</c:f>
              <c:numCache>
                <c:formatCode>General</c:formatCode>
                <c:ptCount val="11"/>
                <c:pt idx="0">
                  <c:v>2010</c:v>
                </c:pt>
                <c:pt idx="1">
                  <c:v>2011</c:v>
                </c:pt>
                <c:pt idx="2">
                  <c:v>2012</c:v>
                </c:pt>
                <c:pt idx="3">
                  <c:v>2013</c:v>
                </c:pt>
                <c:pt idx="4">
                  <c:v>2014</c:v>
                </c:pt>
                <c:pt idx="5">
                  <c:v>2015</c:v>
                </c:pt>
                <c:pt idx="6">
                  <c:v>2016</c:v>
                </c:pt>
                <c:pt idx="7">
                  <c:v>2017</c:v>
                </c:pt>
                <c:pt idx="8">
                  <c:v>2018</c:v>
                </c:pt>
                <c:pt idx="9">
                  <c:v>2019</c:v>
                </c:pt>
                <c:pt idx="10">
                  <c:v>2020</c:v>
                </c:pt>
              </c:numCache>
            </c:numRef>
          </c:cat>
          <c:val>
            <c:numRef>
              <c:f>'[Older Adult Fall Deaths_2010_2019.xlsx]SEX_AGEGRP_2010-2020'!$I$8:$S$8</c:f>
              <c:numCache>
                <c:formatCode>General</c:formatCode>
                <c:ptCount val="11"/>
                <c:pt idx="0">
                  <c:v>159.79587868628116</c:v>
                </c:pt>
                <c:pt idx="1">
                  <c:v>187.69058138101761</c:v>
                </c:pt>
                <c:pt idx="2">
                  <c:v>202.99195905960917</c:v>
                </c:pt>
                <c:pt idx="3">
                  <c:v>198.07481614770995</c:v>
                </c:pt>
                <c:pt idx="4">
                  <c:v>183.37112380197337</c:v>
                </c:pt>
                <c:pt idx="5">
                  <c:v>223.6022023645728</c:v>
                </c:pt>
                <c:pt idx="6">
                  <c:v>213.06201836944729</c:v>
                </c:pt>
                <c:pt idx="7">
                  <c:v>274.77214509636849</c:v>
                </c:pt>
                <c:pt idx="8">
                  <c:v>294.58945613016931</c:v>
                </c:pt>
                <c:pt idx="9">
                  <c:v>327.74191670269613</c:v>
                </c:pt>
                <c:pt idx="10">
                  <c:v>337.65471569559429</c:v>
                </c:pt>
              </c:numCache>
            </c:numRef>
          </c:val>
          <c:smooth val="0"/>
          <c:extLst>
            <c:ext xmlns:c16="http://schemas.microsoft.com/office/drawing/2014/chart" uri="{C3380CC4-5D6E-409C-BE32-E72D297353CC}">
              <c16:uniqueId val="{00000010-CABD-4035-9091-6E9819E4656C}"/>
            </c:ext>
          </c:extLst>
        </c:ser>
        <c:dLbls>
          <c:showLegendKey val="0"/>
          <c:showVal val="0"/>
          <c:showCatName val="0"/>
          <c:showSerName val="0"/>
          <c:showPercent val="0"/>
          <c:showBubbleSize val="0"/>
        </c:dLbls>
        <c:marker val="1"/>
        <c:smooth val="0"/>
        <c:axId val="658534736"/>
        <c:axId val="658535392"/>
      </c:lineChart>
      <c:catAx>
        <c:axId val="658534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8535392"/>
        <c:crosses val="autoZero"/>
        <c:auto val="1"/>
        <c:lblAlgn val="ctr"/>
        <c:lblOffset val="100"/>
        <c:noMultiLvlLbl val="0"/>
      </c:catAx>
      <c:valAx>
        <c:axId val="658535392"/>
        <c:scaling>
          <c:orientation val="minMax"/>
          <c:max val="350"/>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Age-specific Rate per 100,000</a:t>
                </a:r>
              </a:p>
            </c:rich>
          </c:tx>
          <c:layout>
            <c:manualLayout>
              <c:xMode val="edge"/>
              <c:yMode val="edge"/>
              <c:x val="1.3888888888888888E-2"/>
              <c:y val="0.180223461650627"/>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8534736"/>
        <c:crosses val="autoZero"/>
        <c:crossBetween val="between"/>
      </c:valAx>
      <c:spPr>
        <a:noFill/>
        <a:ln>
          <a:noFill/>
        </a:ln>
        <a:effectLst/>
      </c:spPr>
    </c:plotArea>
    <c:legend>
      <c:legendPos val="b"/>
      <c:layout>
        <c:manualLayout>
          <c:xMode val="edge"/>
          <c:yMode val="edge"/>
          <c:x val="0.19461166816979275"/>
          <c:y val="3.8736650314147983E-2"/>
          <c:w val="0.60845989382153776"/>
          <c:h val="7.812554680664918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75BE96-7FA7-4BD3-B073-A7F8E4178FB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C052C8B-D060-4E93-88C8-4358E7564497}">
      <dgm:prSet/>
      <dgm:spPr/>
      <dgm:t>
        <a:bodyPr/>
        <a:lstStyle/>
        <a:p>
          <a:pPr>
            <a:buFont typeface="+mj-lt"/>
            <a:buAutoNum type="arabicPeriod"/>
          </a:pPr>
          <a:r>
            <a:rPr lang="en-US" b="0" i="0" dirty="0"/>
            <a:t>Welcome/Introductions/Commission Business   </a:t>
          </a:r>
        </a:p>
      </dgm:t>
    </dgm:pt>
    <dgm:pt modelId="{2A8B7F6F-CC71-4D60-8327-D13F837910C6}" type="parTrans" cxnId="{6C92528A-3F23-4680-ABCE-CE155574CB47}">
      <dgm:prSet/>
      <dgm:spPr/>
      <dgm:t>
        <a:bodyPr/>
        <a:lstStyle/>
        <a:p>
          <a:endParaRPr lang="en-US"/>
        </a:p>
      </dgm:t>
    </dgm:pt>
    <dgm:pt modelId="{432A377E-2463-4F87-8EDD-34C9B5F6FA87}" type="sibTrans" cxnId="{6C92528A-3F23-4680-ABCE-CE155574CB47}">
      <dgm:prSet/>
      <dgm:spPr/>
      <dgm:t>
        <a:bodyPr/>
        <a:lstStyle/>
        <a:p>
          <a:endParaRPr lang="en-US"/>
        </a:p>
      </dgm:t>
    </dgm:pt>
    <dgm:pt modelId="{B8772394-4BFF-45EC-887E-32192D379100}">
      <dgm:prSet/>
      <dgm:spPr/>
      <dgm:t>
        <a:bodyPr/>
        <a:lstStyle/>
        <a:p>
          <a:pPr>
            <a:buFont typeface="Arial" panose="020B0604020202020204" pitchFamily="34" charset="0"/>
            <a:buChar char="•"/>
          </a:pPr>
          <a:r>
            <a:rPr lang="en-US" b="0" i="0" dirty="0"/>
            <a:t>Updates from the Chair </a:t>
          </a:r>
        </a:p>
      </dgm:t>
    </dgm:pt>
    <dgm:pt modelId="{D364957C-4D25-4D67-8ABC-578ADE4B0F00}" type="parTrans" cxnId="{D72D2135-8428-49C5-81AA-B0EDB08F9CA9}">
      <dgm:prSet/>
      <dgm:spPr/>
      <dgm:t>
        <a:bodyPr/>
        <a:lstStyle/>
        <a:p>
          <a:endParaRPr lang="en-US"/>
        </a:p>
      </dgm:t>
    </dgm:pt>
    <dgm:pt modelId="{7C36A1D3-FDE9-4208-9744-E9E4AA3D0DCE}" type="sibTrans" cxnId="{D72D2135-8428-49C5-81AA-B0EDB08F9CA9}">
      <dgm:prSet/>
      <dgm:spPr/>
      <dgm:t>
        <a:bodyPr/>
        <a:lstStyle/>
        <a:p>
          <a:endParaRPr lang="en-US"/>
        </a:p>
      </dgm:t>
    </dgm:pt>
    <dgm:pt modelId="{2C157142-4553-4AF1-9233-17F7BFA132FC}">
      <dgm:prSet/>
      <dgm:spPr/>
      <dgm:t>
        <a:bodyPr/>
        <a:lstStyle/>
        <a:p>
          <a:pPr>
            <a:buFont typeface="Arial" panose="020B0604020202020204" pitchFamily="34" charset="0"/>
            <a:buChar char="•"/>
          </a:pPr>
          <a:r>
            <a:rPr lang="en-US" b="0" i="0" dirty="0"/>
            <a:t>Review and Acceptance of Meeting Minutes</a:t>
          </a:r>
        </a:p>
      </dgm:t>
    </dgm:pt>
    <dgm:pt modelId="{A0038A52-78EF-458B-96B8-C08DB09882C4}" type="parTrans" cxnId="{07E72E99-2E99-449E-87EB-B2D2399462EE}">
      <dgm:prSet/>
      <dgm:spPr/>
      <dgm:t>
        <a:bodyPr/>
        <a:lstStyle/>
        <a:p>
          <a:endParaRPr lang="en-US"/>
        </a:p>
      </dgm:t>
    </dgm:pt>
    <dgm:pt modelId="{B7662984-32D9-44F9-B1E1-D40528EF771B}" type="sibTrans" cxnId="{07E72E99-2E99-449E-87EB-B2D2399462EE}">
      <dgm:prSet/>
      <dgm:spPr/>
      <dgm:t>
        <a:bodyPr/>
        <a:lstStyle/>
        <a:p>
          <a:endParaRPr lang="en-US"/>
        </a:p>
      </dgm:t>
    </dgm:pt>
    <dgm:pt modelId="{877BD2E2-1DD6-4FEB-96DE-BD89304E34DC}">
      <dgm:prSet/>
      <dgm:spPr/>
      <dgm:t>
        <a:bodyPr/>
        <a:lstStyle/>
        <a:p>
          <a:pPr>
            <a:buFont typeface="+mj-lt"/>
            <a:buAutoNum type="arabicPeriod" startAt="5"/>
          </a:pPr>
          <a:r>
            <a:rPr lang="en-US" b="0" i="0" dirty="0"/>
            <a:t>Closing Remarks</a:t>
          </a:r>
        </a:p>
      </dgm:t>
    </dgm:pt>
    <dgm:pt modelId="{0FBE659F-FC4A-4082-A072-E5B8A2800349}" type="parTrans" cxnId="{78BB307B-CB6A-4E8C-B487-75839D9D49D5}">
      <dgm:prSet/>
      <dgm:spPr/>
      <dgm:t>
        <a:bodyPr/>
        <a:lstStyle/>
        <a:p>
          <a:endParaRPr lang="en-US"/>
        </a:p>
      </dgm:t>
    </dgm:pt>
    <dgm:pt modelId="{05732CAE-7793-4873-9596-D3C08FA247A3}" type="sibTrans" cxnId="{78BB307B-CB6A-4E8C-B487-75839D9D49D5}">
      <dgm:prSet/>
      <dgm:spPr/>
      <dgm:t>
        <a:bodyPr/>
        <a:lstStyle/>
        <a:p>
          <a:endParaRPr lang="en-US"/>
        </a:p>
      </dgm:t>
    </dgm:pt>
    <dgm:pt modelId="{15F4D855-E041-4859-A715-23577FCD1E3D}">
      <dgm:prSet/>
      <dgm:spPr/>
      <dgm:t>
        <a:bodyPr/>
        <a:lstStyle/>
        <a:p>
          <a:pPr rtl="0">
            <a:buFont typeface="Arial" panose="020B0604020202020204" pitchFamily="34" charset="0"/>
            <a:buChar char="•"/>
          </a:pPr>
          <a:r>
            <a:rPr lang="en-US" b="0" i="0" dirty="0"/>
            <a:t>Overview of the timeline, process, and work conducted</a:t>
          </a:r>
        </a:p>
      </dgm:t>
    </dgm:pt>
    <dgm:pt modelId="{78D60777-6284-4515-BC97-61E3BF2D8881}" type="parTrans" cxnId="{F48F6415-EBFC-498E-AD87-36381A56BC08}">
      <dgm:prSet/>
      <dgm:spPr/>
      <dgm:t>
        <a:bodyPr/>
        <a:lstStyle/>
        <a:p>
          <a:endParaRPr lang="en-US"/>
        </a:p>
      </dgm:t>
    </dgm:pt>
    <dgm:pt modelId="{FA1EE033-9255-4885-A8BD-07E54493C178}" type="sibTrans" cxnId="{F48F6415-EBFC-498E-AD87-36381A56BC08}">
      <dgm:prSet/>
      <dgm:spPr/>
      <dgm:t>
        <a:bodyPr/>
        <a:lstStyle/>
        <a:p>
          <a:endParaRPr lang="en-US"/>
        </a:p>
      </dgm:t>
    </dgm:pt>
    <dgm:pt modelId="{42960E03-2144-4649-8833-7C206346931C}">
      <dgm:prSet phldr="0"/>
      <dgm:spPr/>
      <dgm:t>
        <a:bodyPr/>
        <a:lstStyle/>
        <a:p>
          <a:pPr rtl="0">
            <a:buFont typeface="Arial" panose="020B0604020202020204" pitchFamily="34" charset="0"/>
            <a:buChar char="•"/>
          </a:pPr>
          <a:r>
            <a:rPr lang="en-US" b="0" i="0" dirty="0">
              <a:latin typeface="Calibri Light" panose="020F0302020204030204"/>
            </a:rPr>
            <a:t>Review and discussion of first draft of report</a:t>
          </a:r>
          <a:endParaRPr lang="en-US" b="0" i="0" dirty="0"/>
        </a:p>
      </dgm:t>
    </dgm:pt>
    <dgm:pt modelId="{3E00A73C-32EF-4C7A-9BBF-701C5E515EFE}" type="parTrans" cxnId="{B06A0988-2E60-4C44-B4C6-1D9C9FE05D7C}">
      <dgm:prSet/>
      <dgm:spPr/>
      <dgm:t>
        <a:bodyPr/>
        <a:lstStyle/>
        <a:p>
          <a:endParaRPr lang="en-US"/>
        </a:p>
      </dgm:t>
    </dgm:pt>
    <dgm:pt modelId="{785EDFBA-B912-4DA0-8D85-336B62E79F7D}" type="sibTrans" cxnId="{B06A0988-2E60-4C44-B4C6-1D9C9FE05D7C}">
      <dgm:prSet/>
      <dgm:spPr/>
      <dgm:t>
        <a:bodyPr/>
        <a:lstStyle/>
        <a:p>
          <a:endParaRPr lang="en-US"/>
        </a:p>
      </dgm:t>
    </dgm:pt>
    <dgm:pt modelId="{D8E6F973-E302-4793-93C2-51A044B50B8D}" type="pres">
      <dgm:prSet presAssocID="{1B75BE96-7FA7-4BD3-B073-A7F8E4178FB2}" presName="linear" presStyleCnt="0">
        <dgm:presLayoutVars>
          <dgm:animLvl val="lvl"/>
          <dgm:resizeHandles val="exact"/>
        </dgm:presLayoutVars>
      </dgm:prSet>
      <dgm:spPr/>
    </dgm:pt>
    <dgm:pt modelId="{D5A2BBB3-FA89-4E51-82DD-7DEED5022072}" type="pres">
      <dgm:prSet presAssocID="{8C052C8B-D060-4E93-88C8-4358E7564497}" presName="parentText" presStyleLbl="node1" presStyleIdx="0" presStyleCnt="4">
        <dgm:presLayoutVars>
          <dgm:chMax val="0"/>
          <dgm:bulletEnabled val="1"/>
        </dgm:presLayoutVars>
      </dgm:prSet>
      <dgm:spPr/>
    </dgm:pt>
    <dgm:pt modelId="{49775DDC-D138-4B59-B6E9-21C6CE039CBE}" type="pres">
      <dgm:prSet presAssocID="{8C052C8B-D060-4E93-88C8-4358E7564497}" presName="childText" presStyleLbl="revTx" presStyleIdx="0" presStyleCnt="1">
        <dgm:presLayoutVars>
          <dgm:bulletEnabled val="1"/>
        </dgm:presLayoutVars>
      </dgm:prSet>
      <dgm:spPr/>
    </dgm:pt>
    <dgm:pt modelId="{B747654B-52B5-4AC1-9390-77745118100D}" type="pres">
      <dgm:prSet presAssocID="{15F4D855-E041-4859-A715-23577FCD1E3D}" presName="parentText" presStyleLbl="node1" presStyleIdx="1" presStyleCnt="4">
        <dgm:presLayoutVars>
          <dgm:chMax val="0"/>
          <dgm:bulletEnabled val="1"/>
        </dgm:presLayoutVars>
      </dgm:prSet>
      <dgm:spPr/>
    </dgm:pt>
    <dgm:pt modelId="{77888D14-5EA8-485D-A7F7-A83BB64D3313}" type="pres">
      <dgm:prSet presAssocID="{FA1EE033-9255-4885-A8BD-07E54493C178}" presName="spacer" presStyleCnt="0"/>
      <dgm:spPr/>
    </dgm:pt>
    <dgm:pt modelId="{780DB956-C04E-4A06-9C2A-A251BE79FCD6}" type="pres">
      <dgm:prSet presAssocID="{42960E03-2144-4649-8833-7C206346931C}" presName="parentText" presStyleLbl="node1" presStyleIdx="2" presStyleCnt="4">
        <dgm:presLayoutVars>
          <dgm:chMax val="0"/>
          <dgm:bulletEnabled val="1"/>
        </dgm:presLayoutVars>
      </dgm:prSet>
      <dgm:spPr/>
    </dgm:pt>
    <dgm:pt modelId="{9734F4E7-54F2-4C8E-8C8C-D80498EE1DA8}" type="pres">
      <dgm:prSet presAssocID="{785EDFBA-B912-4DA0-8D85-336B62E79F7D}" presName="spacer" presStyleCnt="0"/>
      <dgm:spPr/>
    </dgm:pt>
    <dgm:pt modelId="{177B0C7A-BB5B-43D4-A4EA-7BC9057ABA5E}" type="pres">
      <dgm:prSet presAssocID="{877BD2E2-1DD6-4FEB-96DE-BD89304E34DC}" presName="parentText" presStyleLbl="node1" presStyleIdx="3" presStyleCnt="4">
        <dgm:presLayoutVars>
          <dgm:chMax val="0"/>
          <dgm:bulletEnabled val="1"/>
        </dgm:presLayoutVars>
      </dgm:prSet>
      <dgm:spPr/>
    </dgm:pt>
  </dgm:ptLst>
  <dgm:cxnLst>
    <dgm:cxn modelId="{83EA6F05-B2B1-475E-86CF-72324C24AD3D}" type="presOf" srcId="{1B75BE96-7FA7-4BD3-B073-A7F8E4178FB2}" destId="{D8E6F973-E302-4793-93C2-51A044B50B8D}" srcOrd="0" destOrd="0" presId="urn:microsoft.com/office/officeart/2005/8/layout/vList2"/>
    <dgm:cxn modelId="{F48F6415-EBFC-498E-AD87-36381A56BC08}" srcId="{1B75BE96-7FA7-4BD3-B073-A7F8E4178FB2}" destId="{15F4D855-E041-4859-A715-23577FCD1E3D}" srcOrd="1" destOrd="0" parTransId="{78D60777-6284-4515-BC97-61E3BF2D8881}" sibTransId="{FA1EE033-9255-4885-A8BD-07E54493C178}"/>
    <dgm:cxn modelId="{01B1DF18-F9AF-4B96-81A5-FF32011C1F93}" type="presOf" srcId="{8C052C8B-D060-4E93-88C8-4358E7564497}" destId="{D5A2BBB3-FA89-4E51-82DD-7DEED5022072}" srcOrd="0" destOrd="0" presId="urn:microsoft.com/office/officeart/2005/8/layout/vList2"/>
    <dgm:cxn modelId="{D72D2135-8428-49C5-81AA-B0EDB08F9CA9}" srcId="{8C052C8B-D060-4E93-88C8-4358E7564497}" destId="{B8772394-4BFF-45EC-887E-32192D379100}" srcOrd="0" destOrd="0" parTransId="{D364957C-4D25-4D67-8ABC-578ADE4B0F00}" sibTransId="{7C36A1D3-FDE9-4208-9744-E9E4AA3D0DCE}"/>
    <dgm:cxn modelId="{0414A336-1529-4AA4-9E21-9DFA9C3A2C3A}" type="presOf" srcId="{42960E03-2144-4649-8833-7C206346931C}" destId="{780DB956-C04E-4A06-9C2A-A251BE79FCD6}" srcOrd="0" destOrd="0" presId="urn:microsoft.com/office/officeart/2005/8/layout/vList2"/>
    <dgm:cxn modelId="{3393943E-ECA0-48E4-8D14-11BCD782B99E}" type="presOf" srcId="{2C157142-4553-4AF1-9233-17F7BFA132FC}" destId="{49775DDC-D138-4B59-B6E9-21C6CE039CBE}" srcOrd="0" destOrd="1" presId="urn:microsoft.com/office/officeart/2005/8/layout/vList2"/>
    <dgm:cxn modelId="{78BB307B-CB6A-4E8C-B487-75839D9D49D5}" srcId="{1B75BE96-7FA7-4BD3-B073-A7F8E4178FB2}" destId="{877BD2E2-1DD6-4FEB-96DE-BD89304E34DC}" srcOrd="3" destOrd="0" parTransId="{0FBE659F-FC4A-4082-A072-E5B8A2800349}" sibTransId="{05732CAE-7793-4873-9596-D3C08FA247A3}"/>
    <dgm:cxn modelId="{758F417C-B0ED-43B9-911E-9D049EF563E8}" type="presOf" srcId="{B8772394-4BFF-45EC-887E-32192D379100}" destId="{49775DDC-D138-4B59-B6E9-21C6CE039CBE}" srcOrd="0" destOrd="0" presId="urn:microsoft.com/office/officeart/2005/8/layout/vList2"/>
    <dgm:cxn modelId="{9FEB907C-684D-487A-80EC-E7C807B11CC4}" type="presOf" srcId="{877BD2E2-1DD6-4FEB-96DE-BD89304E34DC}" destId="{177B0C7A-BB5B-43D4-A4EA-7BC9057ABA5E}" srcOrd="0" destOrd="0" presId="urn:microsoft.com/office/officeart/2005/8/layout/vList2"/>
    <dgm:cxn modelId="{B06A0988-2E60-4C44-B4C6-1D9C9FE05D7C}" srcId="{1B75BE96-7FA7-4BD3-B073-A7F8E4178FB2}" destId="{42960E03-2144-4649-8833-7C206346931C}" srcOrd="2" destOrd="0" parTransId="{3E00A73C-32EF-4C7A-9BBF-701C5E515EFE}" sibTransId="{785EDFBA-B912-4DA0-8D85-336B62E79F7D}"/>
    <dgm:cxn modelId="{6C92528A-3F23-4680-ABCE-CE155574CB47}" srcId="{1B75BE96-7FA7-4BD3-B073-A7F8E4178FB2}" destId="{8C052C8B-D060-4E93-88C8-4358E7564497}" srcOrd="0" destOrd="0" parTransId="{2A8B7F6F-CC71-4D60-8327-D13F837910C6}" sibTransId="{432A377E-2463-4F87-8EDD-34C9B5F6FA87}"/>
    <dgm:cxn modelId="{07E72E99-2E99-449E-87EB-B2D2399462EE}" srcId="{8C052C8B-D060-4E93-88C8-4358E7564497}" destId="{2C157142-4553-4AF1-9233-17F7BFA132FC}" srcOrd="1" destOrd="0" parTransId="{A0038A52-78EF-458B-96B8-C08DB09882C4}" sibTransId="{B7662984-32D9-44F9-B1E1-D40528EF771B}"/>
    <dgm:cxn modelId="{8069FFEB-10D4-44A1-A160-E9431FD709D7}" type="presOf" srcId="{15F4D855-E041-4859-A715-23577FCD1E3D}" destId="{B747654B-52B5-4AC1-9390-77745118100D}" srcOrd="0" destOrd="0" presId="urn:microsoft.com/office/officeart/2005/8/layout/vList2"/>
    <dgm:cxn modelId="{7C11F0B4-0B40-46A3-BBD7-00509CA90953}" type="presParOf" srcId="{D8E6F973-E302-4793-93C2-51A044B50B8D}" destId="{D5A2BBB3-FA89-4E51-82DD-7DEED5022072}" srcOrd="0" destOrd="0" presId="urn:microsoft.com/office/officeart/2005/8/layout/vList2"/>
    <dgm:cxn modelId="{9E5C94AA-0576-47E4-AD22-F3E02987D1C6}" type="presParOf" srcId="{D8E6F973-E302-4793-93C2-51A044B50B8D}" destId="{49775DDC-D138-4B59-B6E9-21C6CE039CBE}" srcOrd="1" destOrd="0" presId="urn:microsoft.com/office/officeart/2005/8/layout/vList2"/>
    <dgm:cxn modelId="{DE4F07CF-7F41-47FE-90E2-195DD3F38A1C}" type="presParOf" srcId="{D8E6F973-E302-4793-93C2-51A044B50B8D}" destId="{B747654B-52B5-4AC1-9390-77745118100D}" srcOrd="2" destOrd="0" presId="urn:microsoft.com/office/officeart/2005/8/layout/vList2"/>
    <dgm:cxn modelId="{98DFA102-C7ED-4ADD-AA1C-78F4F061138F}" type="presParOf" srcId="{D8E6F973-E302-4793-93C2-51A044B50B8D}" destId="{77888D14-5EA8-485D-A7F7-A83BB64D3313}" srcOrd="3" destOrd="0" presId="urn:microsoft.com/office/officeart/2005/8/layout/vList2"/>
    <dgm:cxn modelId="{1E792670-C14C-4DA7-AEDA-696BC2261A87}" type="presParOf" srcId="{D8E6F973-E302-4793-93C2-51A044B50B8D}" destId="{780DB956-C04E-4A06-9C2A-A251BE79FCD6}" srcOrd="4" destOrd="0" presId="urn:microsoft.com/office/officeart/2005/8/layout/vList2"/>
    <dgm:cxn modelId="{60172133-544D-4C83-93CC-B950002E3C93}" type="presParOf" srcId="{D8E6F973-E302-4793-93C2-51A044B50B8D}" destId="{9734F4E7-54F2-4C8E-8C8C-D80498EE1DA8}" srcOrd="5" destOrd="0" presId="urn:microsoft.com/office/officeart/2005/8/layout/vList2"/>
    <dgm:cxn modelId="{35594431-F8AD-4420-9BBA-EDBE65C1D07F}" type="presParOf" srcId="{D8E6F973-E302-4793-93C2-51A044B50B8D}" destId="{177B0C7A-BB5B-43D4-A4EA-7BC9057ABA5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01E242-AB3D-4248-A112-172CEF9D7E8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FD68CA1-D3E9-2A4A-9E16-AB73CA63939A}">
      <dgm:prSet phldrT="[Text]" custT="1"/>
      <dgm:spPr/>
      <dgm:t>
        <a:bodyPr/>
        <a:lstStyle/>
        <a:p>
          <a:r>
            <a:rPr lang="en-US" sz="1600">
              <a:latin typeface="Calibri" panose="020F0502020204030204" pitchFamily="34" charset="0"/>
              <a:cs typeface="Calibri" panose="020F0502020204030204" pitchFamily="34" charset="0"/>
            </a:rPr>
            <a:t>(1) intervention approaches, including physical activity, medication assessment and reduction of medication when possible, vision enhancement and home-modification strategies</a:t>
          </a:r>
        </a:p>
      </dgm:t>
    </dgm:pt>
    <dgm:pt modelId="{3AB2B759-38BE-0C4C-8749-2EF77CD6CC14}" type="parTrans" cxnId="{A1D6341A-C814-3041-9425-2B259C6DF483}">
      <dgm:prSet/>
      <dgm:spPr/>
      <dgm:t>
        <a:bodyPr/>
        <a:lstStyle/>
        <a:p>
          <a:endParaRPr lang="en-US"/>
        </a:p>
      </dgm:t>
    </dgm:pt>
    <dgm:pt modelId="{928C5069-C27E-5D4F-8022-8901CFDA09D3}" type="sibTrans" cxnId="{A1D6341A-C814-3041-9425-2B259C6DF483}">
      <dgm:prSet/>
      <dgm:spPr/>
      <dgm:t>
        <a:bodyPr/>
        <a:lstStyle/>
        <a:p>
          <a:endParaRPr lang="en-US"/>
        </a:p>
      </dgm:t>
    </dgm:pt>
    <dgm:pt modelId="{4C2F29AF-9146-3E49-BA5E-860A1760267C}">
      <dgm:prSet custT="1"/>
      <dgm:spPr/>
      <dgm:t>
        <a:bodyPr/>
        <a:lstStyle/>
        <a:p>
          <a:r>
            <a:rPr lang="en-US" sz="1600">
              <a:latin typeface="Calibri" panose="020F0502020204030204" pitchFamily="34" charset="0"/>
              <a:cs typeface="Calibri" panose="020F0502020204030204" pitchFamily="34" charset="0"/>
            </a:rPr>
            <a:t>(2) strategies that promote collaboration between the medical community, including physicians, long-term care providers and pharmacists to reduce the rate of falls among their patients</a:t>
          </a:r>
        </a:p>
      </dgm:t>
    </dgm:pt>
    <dgm:pt modelId="{D9C88FE5-2713-9C47-90FF-BEB97E6ACC72}" type="parTrans" cxnId="{04F604F1-D266-EE48-9C15-3956BFA182CF}">
      <dgm:prSet/>
      <dgm:spPr/>
      <dgm:t>
        <a:bodyPr/>
        <a:lstStyle/>
        <a:p>
          <a:endParaRPr lang="en-US"/>
        </a:p>
      </dgm:t>
    </dgm:pt>
    <dgm:pt modelId="{2781AB17-D8B9-6940-B4F9-50CF04D14500}" type="sibTrans" cxnId="{04F604F1-D266-EE48-9C15-3956BFA182CF}">
      <dgm:prSet/>
      <dgm:spPr/>
      <dgm:t>
        <a:bodyPr/>
        <a:lstStyle/>
        <a:p>
          <a:endParaRPr lang="en-US"/>
        </a:p>
      </dgm:t>
    </dgm:pt>
    <dgm:pt modelId="{78187DFE-3020-1849-9418-338C628E54E9}">
      <dgm:prSet custT="1"/>
      <dgm:spPr/>
      <dgm:t>
        <a:bodyPr/>
        <a:lstStyle/>
        <a:p>
          <a:r>
            <a:rPr lang="en-US" sz="1600">
              <a:latin typeface="Calibri" panose="020F0502020204030204" pitchFamily="34" charset="0"/>
              <a:cs typeface="Calibri" panose="020F0502020204030204" pitchFamily="34" charset="0"/>
            </a:rPr>
            <a:t>(3) programs that are targeted to fall victims who are at a high risk for second falls and that are designed to maximize independence and quality of life for older adults, particularly those older adults with functional limitations</a:t>
          </a:r>
        </a:p>
      </dgm:t>
    </dgm:pt>
    <dgm:pt modelId="{6FFE4B57-584C-F847-9EAC-8A28E2B2A554}" type="parTrans" cxnId="{74B007A2-372B-FA4B-904D-91C993F688F8}">
      <dgm:prSet/>
      <dgm:spPr/>
      <dgm:t>
        <a:bodyPr/>
        <a:lstStyle/>
        <a:p>
          <a:endParaRPr lang="en-US"/>
        </a:p>
      </dgm:t>
    </dgm:pt>
    <dgm:pt modelId="{92EDB744-11F1-964E-B844-E15E685141E8}" type="sibTrans" cxnId="{74B007A2-372B-FA4B-904D-91C993F688F8}">
      <dgm:prSet/>
      <dgm:spPr/>
      <dgm:t>
        <a:bodyPr/>
        <a:lstStyle/>
        <a:p>
          <a:endParaRPr lang="en-US"/>
        </a:p>
      </dgm:t>
    </dgm:pt>
    <dgm:pt modelId="{465B6D65-18FF-FD4E-ABE6-35596F20C0A7}">
      <dgm:prSet custT="1"/>
      <dgm:spPr/>
      <dgm:t>
        <a:bodyPr/>
        <a:lstStyle/>
        <a:p>
          <a:r>
            <a:rPr lang="en-US" sz="1600">
              <a:latin typeface="Calibri" panose="020F0502020204030204" pitchFamily="34" charset="0"/>
              <a:cs typeface="Calibri" panose="020F0502020204030204" pitchFamily="34" charset="0"/>
            </a:rPr>
            <a:t>(4) programs that encourage partnerships to prevent falls among older adults and prevent or reduce injuries when falls occur</a:t>
          </a:r>
        </a:p>
      </dgm:t>
    </dgm:pt>
    <dgm:pt modelId="{D59BB406-A2C8-0340-9D6C-49A4B84245F2}" type="parTrans" cxnId="{C0D1629F-D8A8-A94C-AABB-D155864384D6}">
      <dgm:prSet/>
      <dgm:spPr/>
      <dgm:t>
        <a:bodyPr/>
        <a:lstStyle/>
        <a:p>
          <a:endParaRPr lang="en-US"/>
        </a:p>
      </dgm:t>
    </dgm:pt>
    <dgm:pt modelId="{64AC0061-B7D8-8A40-BB9A-7664CC911C00}" type="sibTrans" cxnId="{C0D1629F-D8A8-A94C-AABB-D155864384D6}">
      <dgm:prSet/>
      <dgm:spPr/>
      <dgm:t>
        <a:bodyPr/>
        <a:lstStyle/>
        <a:p>
          <a:endParaRPr lang="en-US"/>
        </a:p>
      </dgm:t>
    </dgm:pt>
    <dgm:pt modelId="{D2905FAD-1E0A-5541-B04F-23C1F5C23444}">
      <dgm:prSet custT="1"/>
      <dgm:spPr/>
      <dgm:t>
        <a:bodyPr/>
        <a:lstStyle/>
        <a:p>
          <a:r>
            <a:rPr lang="en-US" sz="1600">
              <a:latin typeface="Calibri" panose="020F0502020204030204" pitchFamily="34" charset="0"/>
              <a:cs typeface="Calibri" panose="020F0502020204030204" pitchFamily="34" charset="0"/>
            </a:rPr>
            <a:t>(5) programs to encourage long-term care providers to implement falls- prevention strategies which use specific interventions to help all patients avoid the risks for falling in an effort to reduce hospitalizations and prolong a high quality of life</a:t>
          </a:r>
        </a:p>
      </dgm:t>
    </dgm:pt>
    <dgm:pt modelId="{479B6392-9251-A54F-BC3D-8B0A5E7AF230}" type="parTrans" cxnId="{9BE5188C-AE9C-A642-AA43-DF197FE64AE7}">
      <dgm:prSet/>
      <dgm:spPr/>
      <dgm:t>
        <a:bodyPr/>
        <a:lstStyle/>
        <a:p>
          <a:endParaRPr lang="en-US"/>
        </a:p>
      </dgm:t>
    </dgm:pt>
    <dgm:pt modelId="{DEF26B12-F78F-CB47-9464-03C447D14DD5}" type="sibTrans" cxnId="{9BE5188C-AE9C-A642-AA43-DF197FE64AE7}">
      <dgm:prSet/>
      <dgm:spPr/>
      <dgm:t>
        <a:bodyPr/>
        <a:lstStyle/>
        <a:p>
          <a:endParaRPr lang="en-US"/>
        </a:p>
      </dgm:t>
    </dgm:pt>
    <dgm:pt modelId="{42F52DAB-9EB3-1F43-A02E-79E01EA81583}" type="pres">
      <dgm:prSet presAssocID="{6101E242-AB3D-4248-A112-172CEF9D7E83}" presName="diagram" presStyleCnt="0">
        <dgm:presLayoutVars>
          <dgm:dir/>
          <dgm:resizeHandles val="exact"/>
        </dgm:presLayoutVars>
      </dgm:prSet>
      <dgm:spPr/>
    </dgm:pt>
    <dgm:pt modelId="{F60E199C-14ED-F040-A90E-4B7C86B59230}" type="pres">
      <dgm:prSet presAssocID="{AFD68CA1-D3E9-2A4A-9E16-AB73CA63939A}" presName="node" presStyleLbl="node1" presStyleIdx="0" presStyleCnt="5">
        <dgm:presLayoutVars>
          <dgm:bulletEnabled val="1"/>
        </dgm:presLayoutVars>
      </dgm:prSet>
      <dgm:spPr/>
    </dgm:pt>
    <dgm:pt modelId="{4569B858-57D9-C649-AAFE-495CFA8C28AF}" type="pres">
      <dgm:prSet presAssocID="{928C5069-C27E-5D4F-8022-8901CFDA09D3}" presName="sibTrans" presStyleCnt="0"/>
      <dgm:spPr/>
    </dgm:pt>
    <dgm:pt modelId="{9CBD27E6-5F1A-974D-BF0A-AF0C14DDAE18}" type="pres">
      <dgm:prSet presAssocID="{4C2F29AF-9146-3E49-BA5E-860A1760267C}" presName="node" presStyleLbl="node1" presStyleIdx="1" presStyleCnt="5">
        <dgm:presLayoutVars>
          <dgm:bulletEnabled val="1"/>
        </dgm:presLayoutVars>
      </dgm:prSet>
      <dgm:spPr/>
    </dgm:pt>
    <dgm:pt modelId="{99AD1CB9-0C30-9141-9567-B1A0EBFF668B}" type="pres">
      <dgm:prSet presAssocID="{2781AB17-D8B9-6940-B4F9-50CF04D14500}" presName="sibTrans" presStyleCnt="0"/>
      <dgm:spPr/>
    </dgm:pt>
    <dgm:pt modelId="{481324B9-B90A-E841-9510-78344B54AF2F}" type="pres">
      <dgm:prSet presAssocID="{78187DFE-3020-1849-9418-338C628E54E9}" presName="node" presStyleLbl="node1" presStyleIdx="2" presStyleCnt="5">
        <dgm:presLayoutVars>
          <dgm:bulletEnabled val="1"/>
        </dgm:presLayoutVars>
      </dgm:prSet>
      <dgm:spPr/>
    </dgm:pt>
    <dgm:pt modelId="{2DEEA011-7B34-CC49-856E-513654F20118}" type="pres">
      <dgm:prSet presAssocID="{92EDB744-11F1-964E-B844-E15E685141E8}" presName="sibTrans" presStyleCnt="0"/>
      <dgm:spPr/>
    </dgm:pt>
    <dgm:pt modelId="{C08EDC3E-374A-7840-AA0D-FE8650737F67}" type="pres">
      <dgm:prSet presAssocID="{465B6D65-18FF-FD4E-ABE6-35596F20C0A7}" presName="node" presStyleLbl="node1" presStyleIdx="3" presStyleCnt="5">
        <dgm:presLayoutVars>
          <dgm:bulletEnabled val="1"/>
        </dgm:presLayoutVars>
      </dgm:prSet>
      <dgm:spPr/>
    </dgm:pt>
    <dgm:pt modelId="{18254988-B1DB-804A-AF77-DEB2083B93CC}" type="pres">
      <dgm:prSet presAssocID="{64AC0061-B7D8-8A40-BB9A-7664CC911C00}" presName="sibTrans" presStyleCnt="0"/>
      <dgm:spPr/>
    </dgm:pt>
    <dgm:pt modelId="{9D1854CB-1DAC-CB45-80CD-A86C7A770DEB}" type="pres">
      <dgm:prSet presAssocID="{D2905FAD-1E0A-5541-B04F-23C1F5C23444}" presName="node" presStyleLbl="node1" presStyleIdx="4" presStyleCnt="5">
        <dgm:presLayoutVars>
          <dgm:bulletEnabled val="1"/>
        </dgm:presLayoutVars>
      </dgm:prSet>
      <dgm:spPr/>
    </dgm:pt>
  </dgm:ptLst>
  <dgm:cxnLst>
    <dgm:cxn modelId="{A1D6341A-C814-3041-9425-2B259C6DF483}" srcId="{6101E242-AB3D-4248-A112-172CEF9D7E83}" destId="{AFD68CA1-D3E9-2A4A-9E16-AB73CA63939A}" srcOrd="0" destOrd="0" parTransId="{3AB2B759-38BE-0C4C-8749-2EF77CD6CC14}" sibTransId="{928C5069-C27E-5D4F-8022-8901CFDA09D3}"/>
    <dgm:cxn modelId="{F7A1E520-7C68-4641-B9D9-9561684EACC5}" type="presOf" srcId="{AFD68CA1-D3E9-2A4A-9E16-AB73CA63939A}" destId="{F60E199C-14ED-F040-A90E-4B7C86B59230}" srcOrd="0" destOrd="0" presId="urn:microsoft.com/office/officeart/2005/8/layout/default"/>
    <dgm:cxn modelId="{6527475B-B6D4-B642-877F-430960F8AC02}" type="presOf" srcId="{465B6D65-18FF-FD4E-ABE6-35596F20C0A7}" destId="{C08EDC3E-374A-7840-AA0D-FE8650737F67}" srcOrd="0" destOrd="0" presId="urn:microsoft.com/office/officeart/2005/8/layout/default"/>
    <dgm:cxn modelId="{26D1F46A-B7F5-C94C-B7E1-777931AE8D8C}" type="presOf" srcId="{78187DFE-3020-1849-9418-338C628E54E9}" destId="{481324B9-B90A-E841-9510-78344B54AF2F}" srcOrd="0" destOrd="0" presId="urn:microsoft.com/office/officeart/2005/8/layout/default"/>
    <dgm:cxn modelId="{9BE5188C-AE9C-A642-AA43-DF197FE64AE7}" srcId="{6101E242-AB3D-4248-A112-172CEF9D7E83}" destId="{D2905FAD-1E0A-5541-B04F-23C1F5C23444}" srcOrd="4" destOrd="0" parTransId="{479B6392-9251-A54F-BC3D-8B0A5E7AF230}" sibTransId="{DEF26B12-F78F-CB47-9464-03C447D14DD5}"/>
    <dgm:cxn modelId="{C0D1629F-D8A8-A94C-AABB-D155864384D6}" srcId="{6101E242-AB3D-4248-A112-172CEF9D7E83}" destId="{465B6D65-18FF-FD4E-ABE6-35596F20C0A7}" srcOrd="3" destOrd="0" parTransId="{D59BB406-A2C8-0340-9D6C-49A4B84245F2}" sibTransId="{64AC0061-B7D8-8A40-BB9A-7664CC911C00}"/>
    <dgm:cxn modelId="{74B007A2-372B-FA4B-904D-91C993F688F8}" srcId="{6101E242-AB3D-4248-A112-172CEF9D7E83}" destId="{78187DFE-3020-1849-9418-338C628E54E9}" srcOrd="2" destOrd="0" parTransId="{6FFE4B57-584C-F847-9EAC-8A28E2B2A554}" sibTransId="{92EDB744-11F1-964E-B844-E15E685141E8}"/>
    <dgm:cxn modelId="{6DE7B8CB-2BA2-C84B-A8D7-136B5078CE5B}" type="presOf" srcId="{D2905FAD-1E0A-5541-B04F-23C1F5C23444}" destId="{9D1854CB-1DAC-CB45-80CD-A86C7A770DEB}" srcOrd="0" destOrd="0" presId="urn:microsoft.com/office/officeart/2005/8/layout/default"/>
    <dgm:cxn modelId="{5312DCE4-BC7B-8E4A-A585-F6946FBD62D8}" type="presOf" srcId="{4C2F29AF-9146-3E49-BA5E-860A1760267C}" destId="{9CBD27E6-5F1A-974D-BF0A-AF0C14DDAE18}" srcOrd="0" destOrd="0" presId="urn:microsoft.com/office/officeart/2005/8/layout/default"/>
    <dgm:cxn modelId="{04F604F1-D266-EE48-9C15-3956BFA182CF}" srcId="{6101E242-AB3D-4248-A112-172CEF9D7E83}" destId="{4C2F29AF-9146-3E49-BA5E-860A1760267C}" srcOrd="1" destOrd="0" parTransId="{D9C88FE5-2713-9C47-90FF-BEB97E6ACC72}" sibTransId="{2781AB17-D8B9-6940-B4F9-50CF04D14500}"/>
    <dgm:cxn modelId="{0DB8FFFF-C34D-9349-ACDC-A44A517AADBB}" type="presOf" srcId="{6101E242-AB3D-4248-A112-172CEF9D7E83}" destId="{42F52DAB-9EB3-1F43-A02E-79E01EA81583}" srcOrd="0" destOrd="0" presId="urn:microsoft.com/office/officeart/2005/8/layout/default"/>
    <dgm:cxn modelId="{50487D2D-207A-BE4B-B5EE-92BA8A7F0EE4}" type="presParOf" srcId="{42F52DAB-9EB3-1F43-A02E-79E01EA81583}" destId="{F60E199C-14ED-F040-A90E-4B7C86B59230}" srcOrd="0" destOrd="0" presId="urn:microsoft.com/office/officeart/2005/8/layout/default"/>
    <dgm:cxn modelId="{2DD19451-3D98-2E43-828C-6D0610F9544E}" type="presParOf" srcId="{42F52DAB-9EB3-1F43-A02E-79E01EA81583}" destId="{4569B858-57D9-C649-AAFE-495CFA8C28AF}" srcOrd="1" destOrd="0" presId="urn:microsoft.com/office/officeart/2005/8/layout/default"/>
    <dgm:cxn modelId="{97EBA139-92A1-6343-83E5-5EBF72468CD2}" type="presParOf" srcId="{42F52DAB-9EB3-1F43-A02E-79E01EA81583}" destId="{9CBD27E6-5F1A-974D-BF0A-AF0C14DDAE18}" srcOrd="2" destOrd="0" presId="urn:microsoft.com/office/officeart/2005/8/layout/default"/>
    <dgm:cxn modelId="{7C8C16F8-B723-334A-9568-CE7EAB9B9298}" type="presParOf" srcId="{42F52DAB-9EB3-1F43-A02E-79E01EA81583}" destId="{99AD1CB9-0C30-9141-9567-B1A0EBFF668B}" srcOrd="3" destOrd="0" presId="urn:microsoft.com/office/officeart/2005/8/layout/default"/>
    <dgm:cxn modelId="{C98E8E2A-0ACF-F64A-A1EF-F18FBD89C8D5}" type="presParOf" srcId="{42F52DAB-9EB3-1F43-A02E-79E01EA81583}" destId="{481324B9-B90A-E841-9510-78344B54AF2F}" srcOrd="4" destOrd="0" presId="urn:microsoft.com/office/officeart/2005/8/layout/default"/>
    <dgm:cxn modelId="{91D263F5-457B-4543-B673-2EAC29FFD4A4}" type="presParOf" srcId="{42F52DAB-9EB3-1F43-A02E-79E01EA81583}" destId="{2DEEA011-7B34-CC49-856E-513654F20118}" srcOrd="5" destOrd="0" presId="urn:microsoft.com/office/officeart/2005/8/layout/default"/>
    <dgm:cxn modelId="{3F688B38-9E2A-084F-91F3-30BAFE914490}" type="presParOf" srcId="{42F52DAB-9EB3-1F43-A02E-79E01EA81583}" destId="{C08EDC3E-374A-7840-AA0D-FE8650737F67}" srcOrd="6" destOrd="0" presId="urn:microsoft.com/office/officeart/2005/8/layout/default"/>
    <dgm:cxn modelId="{F2496108-7956-3B42-8C53-5342C05914AD}" type="presParOf" srcId="{42F52DAB-9EB3-1F43-A02E-79E01EA81583}" destId="{18254988-B1DB-804A-AF77-DEB2083B93CC}" srcOrd="7" destOrd="0" presId="urn:microsoft.com/office/officeart/2005/8/layout/default"/>
    <dgm:cxn modelId="{52EDEDDB-FA45-DE41-AC6A-7A4F185FD41A}" type="presParOf" srcId="{42F52DAB-9EB3-1F43-A02E-79E01EA81583}" destId="{9D1854CB-1DAC-CB45-80CD-A86C7A770DEB}"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46B6AC-9E73-4B27-84FC-2484A18C6A34}" type="doc">
      <dgm:prSet loTypeId="urn:microsoft.com/office/officeart/2017/3/layout/DropPinTimeline" loCatId="process" qsTypeId="urn:microsoft.com/office/officeart/2005/8/quickstyle/simple1" qsCatId="simple" csTypeId="urn:microsoft.com/office/officeart/2005/8/colors/accent1_2" csCatId="accent1" phldr="1"/>
      <dgm:spPr/>
      <dgm:t>
        <a:bodyPr/>
        <a:lstStyle/>
        <a:p>
          <a:endParaRPr lang="en-US"/>
        </a:p>
      </dgm:t>
    </dgm:pt>
    <dgm:pt modelId="{4BD31D3F-A124-48C2-86BD-509468E763A7}">
      <dgm:prSet/>
      <dgm:spPr/>
      <dgm:t>
        <a:bodyPr/>
        <a:lstStyle/>
        <a:p>
          <a:pPr>
            <a:defRPr b="1"/>
          </a:pPr>
          <a:r>
            <a:rPr lang="en-US" b="0" dirty="0"/>
            <a:t>July 2021 – October 2021</a:t>
          </a:r>
        </a:p>
      </dgm:t>
    </dgm:pt>
    <dgm:pt modelId="{7646F667-FD5F-4B12-AFC2-6EE69E10FFD7}" type="parTrans" cxnId="{195814D0-21BC-4E6F-B14A-0B7E79F7FFC5}">
      <dgm:prSet/>
      <dgm:spPr/>
      <dgm:t>
        <a:bodyPr/>
        <a:lstStyle/>
        <a:p>
          <a:endParaRPr lang="en-US"/>
        </a:p>
      </dgm:t>
    </dgm:pt>
    <dgm:pt modelId="{30E25896-AF2A-433D-A093-2B0184D6C8D6}" type="sibTrans" cxnId="{195814D0-21BC-4E6F-B14A-0B7E79F7FFC5}">
      <dgm:prSet/>
      <dgm:spPr/>
      <dgm:t>
        <a:bodyPr/>
        <a:lstStyle/>
        <a:p>
          <a:endParaRPr lang="en-US"/>
        </a:p>
      </dgm:t>
    </dgm:pt>
    <dgm:pt modelId="{F3ACA20E-4739-4AB8-B757-96ACFF0D4181}">
      <dgm:prSet phldr="0"/>
      <dgm:spPr/>
      <dgm:t>
        <a:bodyPr/>
        <a:lstStyle/>
        <a:p>
          <a:r>
            <a:rPr lang="en-US" dirty="0">
              <a:latin typeface="Calibri Light" panose="020F0302020204030204"/>
            </a:rPr>
            <a:t>Full</a:t>
          </a:r>
          <a:r>
            <a:rPr lang="en-US" dirty="0"/>
            <a:t> Commission meets to explore research needs. Chair will invite content experts to meetings to provide insight.</a:t>
          </a:r>
        </a:p>
      </dgm:t>
    </dgm:pt>
    <dgm:pt modelId="{00205895-132C-4284-97D0-ADA1310CD046}" type="parTrans" cxnId="{C9AE2CB5-B922-41A1-BA17-840B6BB72D41}">
      <dgm:prSet/>
      <dgm:spPr/>
      <dgm:t>
        <a:bodyPr/>
        <a:lstStyle/>
        <a:p>
          <a:endParaRPr lang="en-US"/>
        </a:p>
      </dgm:t>
    </dgm:pt>
    <dgm:pt modelId="{0C425EAF-5176-4F62-97F2-2DE8B8A44258}" type="sibTrans" cxnId="{C9AE2CB5-B922-41A1-BA17-840B6BB72D41}">
      <dgm:prSet/>
      <dgm:spPr/>
      <dgm:t>
        <a:bodyPr/>
        <a:lstStyle/>
        <a:p>
          <a:endParaRPr lang="en-US"/>
        </a:p>
      </dgm:t>
    </dgm:pt>
    <dgm:pt modelId="{B7C4942F-AC6C-47E6-9D2F-CD0BC40866A0}">
      <dgm:prSet/>
      <dgm:spPr/>
      <dgm:t>
        <a:bodyPr/>
        <a:lstStyle/>
        <a:p>
          <a:pPr>
            <a:defRPr b="1"/>
          </a:pPr>
          <a:r>
            <a:rPr lang="en-US" b="1" dirty="0">
              <a:latin typeface="Calibri Light" panose="020F0302020204030204"/>
            </a:rPr>
            <a:t>November 2021- February 2022</a:t>
          </a:r>
          <a:endParaRPr lang="en-US" b="1" dirty="0"/>
        </a:p>
      </dgm:t>
    </dgm:pt>
    <dgm:pt modelId="{C669C8A8-6052-4F58-A87C-67EB0DE69E39}" type="parTrans" cxnId="{69BBAF9E-64E9-4640-9CD6-268D2C3E57B6}">
      <dgm:prSet/>
      <dgm:spPr/>
      <dgm:t>
        <a:bodyPr/>
        <a:lstStyle/>
        <a:p>
          <a:endParaRPr lang="en-US"/>
        </a:p>
      </dgm:t>
    </dgm:pt>
    <dgm:pt modelId="{8AAA8E16-AB5E-49A1-826F-E15FF74B0897}" type="sibTrans" cxnId="{69BBAF9E-64E9-4640-9CD6-268D2C3E57B6}">
      <dgm:prSet/>
      <dgm:spPr/>
      <dgm:t>
        <a:bodyPr/>
        <a:lstStyle/>
        <a:p>
          <a:endParaRPr lang="en-US"/>
        </a:p>
      </dgm:t>
    </dgm:pt>
    <dgm:pt modelId="{CF6B4758-93C2-4327-ABCB-2A06C0F3D2E7}">
      <dgm:prSet/>
      <dgm:spPr/>
      <dgm:t>
        <a:bodyPr/>
        <a:lstStyle/>
        <a:p>
          <a:r>
            <a:rPr lang="en-US" b="0" dirty="0"/>
            <a:t>Workgroup meets as needed to develops 1st draft of the report</a:t>
          </a:r>
          <a:endParaRPr lang="en-US" dirty="0"/>
        </a:p>
      </dgm:t>
    </dgm:pt>
    <dgm:pt modelId="{F7F014FA-19B8-42D3-BC77-8DD5F324EE7A}" type="parTrans" cxnId="{9596373E-427F-417E-A4C1-CE9D4579DCDE}">
      <dgm:prSet/>
      <dgm:spPr/>
      <dgm:t>
        <a:bodyPr/>
        <a:lstStyle/>
        <a:p>
          <a:endParaRPr lang="en-US"/>
        </a:p>
      </dgm:t>
    </dgm:pt>
    <dgm:pt modelId="{03ECEB03-CB78-4D20-BCFE-66C5C3F7733A}" type="sibTrans" cxnId="{9596373E-427F-417E-A4C1-CE9D4579DCDE}">
      <dgm:prSet/>
      <dgm:spPr/>
      <dgm:t>
        <a:bodyPr/>
        <a:lstStyle/>
        <a:p>
          <a:endParaRPr lang="en-US"/>
        </a:p>
      </dgm:t>
    </dgm:pt>
    <dgm:pt modelId="{50EB24FE-531A-4729-9070-2193766D923E}">
      <dgm:prSet/>
      <dgm:spPr/>
      <dgm:t>
        <a:bodyPr/>
        <a:lstStyle/>
        <a:p>
          <a:pPr>
            <a:defRPr b="1"/>
          </a:pPr>
          <a:r>
            <a:rPr lang="en-US" b="1" dirty="0">
              <a:effectLst/>
              <a:latin typeface="Calibri Light" panose="020F0302020204030204" pitchFamily="34" charset="0"/>
              <a:cs typeface="Calibri Light" panose="020F0302020204030204" pitchFamily="34" charset="0"/>
            </a:rPr>
            <a:t>March 2022</a:t>
          </a:r>
        </a:p>
      </dgm:t>
    </dgm:pt>
    <dgm:pt modelId="{1F7098F3-BB35-4D04-B8B8-705E571C2A5A}" type="parTrans" cxnId="{615DB0E8-4881-4880-B44F-7F8C9BD84B09}">
      <dgm:prSet/>
      <dgm:spPr/>
      <dgm:t>
        <a:bodyPr/>
        <a:lstStyle/>
        <a:p>
          <a:endParaRPr lang="en-US"/>
        </a:p>
      </dgm:t>
    </dgm:pt>
    <dgm:pt modelId="{32D08B18-C278-44DA-BD79-EDC52D50D0DE}" type="sibTrans" cxnId="{615DB0E8-4881-4880-B44F-7F8C9BD84B09}">
      <dgm:prSet/>
      <dgm:spPr/>
      <dgm:t>
        <a:bodyPr/>
        <a:lstStyle/>
        <a:p>
          <a:endParaRPr lang="en-US"/>
        </a:p>
      </dgm:t>
    </dgm:pt>
    <dgm:pt modelId="{E36E0F7A-6599-4C6B-B0F3-81696219AEED}">
      <dgm:prSet/>
      <dgm:spPr/>
      <dgm:t>
        <a:bodyPr/>
        <a:lstStyle/>
        <a:p>
          <a:r>
            <a:rPr lang="en-US" dirty="0">
              <a:latin typeface="Calibri"/>
              <a:cs typeface="Calibri"/>
            </a:rPr>
            <a:t>Chair shares 1st draft with members via e-mail to solicit edits and comments </a:t>
          </a:r>
          <a:endParaRPr lang="en-US" dirty="0"/>
        </a:p>
      </dgm:t>
    </dgm:pt>
    <dgm:pt modelId="{29048B44-2352-4F67-9350-FE3E0D1879F1}" type="parTrans" cxnId="{72EB15FE-ABE1-467B-BAD1-AB0CB543CEC7}">
      <dgm:prSet/>
      <dgm:spPr/>
      <dgm:t>
        <a:bodyPr/>
        <a:lstStyle/>
        <a:p>
          <a:endParaRPr lang="en-US"/>
        </a:p>
      </dgm:t>
    </dgm:pt>
    <dgm:pt modelId="{3ED0BBE5-333A-4019-AC16-97C91941B70F}" type="sibTrans" cxnId="{72EB15FE-ABE1-467B-BAD1-AB0CB543CEC7}">
      <dgm:prSet/>
      <dgm:spPr/>
      <dgm:t>
        <a:bodyPr/>
        <a:lstStyle/>
        <a:p>
          <a:endParaRPr lang="en-US"/>
        </a:p>
      </dgm:t>
    </dgm:pt>
    <dgm:pt modelId="{97B796BA-E12D-479A-BCE8-5F876F9DD773}">
      <dgm:prSet/>
      <dgm:spPr/>
      <dgm:t>
        <a:bodyPr/>
        <a:lstStyle/>
        <a:p>
          <a:pPr>
            <a:defRPr b="1"/>
          </a:pPr>
          <a:r>
            <a:rPr lang="en-US" dirty="0">
              <a:latin typeface="Calibri Light" panose="020F0302020204030204"/>
            </a:rPr>
            <a:t>May 2022</a:t>
          </a:r>
          <a:endParaRPr lang="en-US" dirty="0"/>
        </a:p>
      </dgm:t>
    </dgm:pt>
    <dgm:pt modelId="{8AE45E4C-4AC0-4C98-97CC-6169E8058C07}" type="parTrans" cxnId="{7A204808-C405-4A4B-8221-2B794EB35089}">
      <dgm:prSet/>
      <dgm:spPr/>
      <dgm:t>
        <a:bodyPr/>
        <a:lstStyle/>
        <a:p>
          <a:endParaRPr lang="en-US"/>
        </a:p>
      </dgm:t>
    </dgm:pt>
    <dgm:pt modelId="{4F33D59D-B50F-4ED4-B1B0-235EDEC70759}" type="sibTrans" cxnId="{7A204808-C405-4A4B-8221-2B794EB35089}">
      <dgm:prSet/>
      <dgm:spPr/>
      <dgm:t>
        <a:bodyPr/>
        <a:lstStyle/>
        <a:p>
          <a:endParaRPr lang="en-US"/>
        </a:p>
      </dgm:t>
    </dgm:pt>
    <dgm:pt modelId="{0D6C9C15-517C-4ECB-B4EF-19ABFCC78657}">
      <dgm:prSet phldr="0"/>
      <dgm:spPr/>
      <dgm:t>
        <a:bodyPr/>
        <a:lstStyle/>
        <a:p>
          <a:r>
            <a:rPr lang="en-US" dirty="0">
              <a:latin typeface="Calibri"/>
              <a:cs typeface="Calibri"/>
            </a:rPr>
            <a:t>2nd draft of report shared with members via e-mail; members to </a:t>
          </a:r>
          <a:r>
            <a:rPr lang="en-US" b="0" dirty="0">
              <a:latin typeface="Calibri"/>
              <a:cs typeface="Calibri"/>
            </a:rPr>
            <a:t>share draft with their organizational leadership for approval</a:t>
          </a:r>
          <a:endParaRPr lang="en-US" b="0" dirty="0">
            <a:latin typeface="Calibri Light" panose="020F0302020204030204"/>
            <a:cs typeface="Calibri Light" panose="020F0302020204030204"/>
          </a:endParaRPr>
        </a:p>
      </dgm:t>
    </dgm:pt>
    <dgm:pt modelId="{35CD274F-31DA-4AE1-A96E-317F8A9866B0}" type="parTrans" cxnId="{BE1A57A1-5704-428F-9212-3CE17D4DA918}">
      <dgm:prSet/>
      <dgm:spPr/>
      <dgm:t>
        <a:bodyPr/>
        <a:lstStyle/>
        <a:p>
          <a:endParaRPr lang="en-US"/>
        </a:p>
      </dgm:t>
    </dgm:pt>
    <dgm:pt modelId="{9C796B9A-9E2D-43D0-8F57-CBFD362BC647}" type="sibTrans" cxnId="{BE1A57A1-5704-428F-9212-3CE17D4DA918}">
      <dgm:prSet/>
      <dgm:spPr/>
      <dgm:t>
        <a:bodyPr/>
        <a:lstStyle/>
        <a:p>
          <a:endParaRPr lang="en-US"/>
        </a:p>
      </dgm:t>
    </dgm:pt>
    <dgm:pt modelId="{76F39586-8407-4D50-8227-6A95B040230B}">
      <dgm:prSet phldr="0"/>
      <dgm:spPr/>
      <dgm:t>
        <a:bodyPr/>
        <a:lstStyle/>
        <a:p>
          <a:r>
            <a:rPr lang="en-US" b="0" i="0" dirty="0">
              <a:latin typeface="Calibri"/>
              <a:cs typeface="Calibri"/>
            </a:rPr>
            <a:t>Final</a:t>
          </a:r>
          <a:r>
            <a:rPr lang="en-US" b="0" i="1" dirty="0">
              <a:latin typeface="Calibri"/>
              <a:cs typeface="Calibri"/>
            </a:rPr>
            <a:t> </a:t>
          </a:r>
          <a:r>
            <a:rPr lang="en-US" b="0" i="0" dirty="0">
              <a:latin typeface="Calibri"/>
              <a:cs typeface="Calibri"/>
            </a:rPr>
            <a:t>d</a:t>
          </a:r>
          <a:r>
            <a:rPr lang="en-US" b="0" dirty="0">
              <a:latin typeface="Calibri"/>
              <a:cs typeface="Calibri"/>
            </a:rPr>
            <a:t>raft</a:t>
          </a:r>
          <a:r>
            <a:rPr lang="en-US" b="0" i="1" dirty="0">
              <a:latin typeface="Calibri"/>
              <a:cs typeface="Calibri"/>
            </a:rPr>
            <a:t> </a:t>
          </a:r>
          <a:r>
            <a:rPr lang="en-US" b="0" dirty="0">
              <a:latin typeface="Calibri"/>
              <a:cs typeface="Calibri"/>
            </a:rPr>
            <a:t>submitted for DPH/EOHHS approval</a:t>
          </a:r>
        </a:p>
      </dgm:t>
    </dgm:pt>
    <dgm:pt modelId="{2B00D9B4-A90A-400B-B563-BB859A040FBA}" type="parTrans" cxnId="{9B0467C1-75D0-4D4D-B6CA-799D186AB583}">
      <dgm:prSet/>
      <dgm:spPr/>
      <dgm:t>
        <a:bodyPr/>
        <a:lstStyle/>
        <a:p>
          <a:endParaRPr lang="en-US"/>
        </a:p>
      </dgm:t>
    </dgm:pt>
    <dgm:pt modelId="{3C374124-24F2-45DF-87B7-B3A26BFDAD70}" type="sibTrans" cxnId="{9B0467C1-75D0-4D4D-B6CA-799D186AB583}">
      <dgm:prSet/>
      <dgm:spPr/>
      <dgm:t>
        <a:bodyPr/>
        <a:lstStyle/>
        <a:p>
          <a:endParaRPr lang="en-US"/>
        </a:p>
      </dgm:t>
    </dgm:pt>
    <dgm:pt modelId="{1DE9BBF2-175D-4B6E-8584-ACB5AE59B4EE}">
      <dgm:prSet phldr="0"/>
      <dgm:spPr/>
      <dgm:t>
        <a:bodyPr/>
        <a:lstStyle/>
        <a:p>
          <a:pPr>
            <a:defRPr b="1"/>
          </a:pPr>
          <a:r>
            <a:rPr lang="en-US" b="0" dirty="0">
              <a:latin typeface="Calibri"/>
              <a:cs typeface="Calibri"/>
            </a:rPr>
            <a:t>June 2022</a:t>
          </a:r>
          <a:endParaRPr lang="en-US" dirty="0">
            <a:latin typeface="Calibri"/>
            <a:cs typeface="Calibri"/>
          </a:endParaRPr>
        </a:p>
      </dgm:t>
    </dgm:pt>
    <dgm:pt modelId="{78110132-65DB-4129-A103-FD4E41182542}" type="parTrans" cxnId="{56BB6242-2A71-4B5E-9AC3-BE4032181F38}">
      <dgm:prSet/>
      <dgm:spPr/>
      <dgm:t>
        <a:bodyPr/>
        <a:lstStyle/>
        <a:p>
          <a:endParaRPr lang="en-US"/>
        </a:p>
      </dgm:t>
    </dgm:pt>
    <dgm:pt modelId="{2E7D5CDD-6A82-4196-BBB2-A639D9BAA1DE}" type="sibTrans" cxnId="{56BB6242-2A71-4B5E-9AC3-BE4032181F38}">
      <dgm:prSet/>
      <dgm:spPr/>
      <dgm:t>
        <a:bodyPr/>
        <a:lstStyle/>
        <a:p>
          <a:endParaRPr lang="en-US"/>
        </a:p>
      </dgm:t>
    </dgm:pt>
    <dgm:pt modelId="{84F5CE8A-0D3F-4183-A874-B526496B3ED6}">
      <dgm:prSet phldr="0"/>
      <dgm:spPr/>
      <dgm:t>
        <a:bodyPr/>
        <a:lstStyle/>
        <a:p>
          <a:pPr>
            <a:defRPr b="1"/>
          </a:pPr>
          <a:r>
            <a:rPr lang="en-US" b="0" dirty="0">
              <a:latin typeface="Calibri"/>
              <a:cs typeface="Calibri"/>
            </a:rPr>
            <a:t>July/August 2022</a:t>
          </a:r>
        </a:p>
      </dgm:t>
    </dgm:pt>
    <dgm:pt modelId="{1C033D65-AA23-46E9-97C4-F4B890B85890}" type="parTrans" cxnId="{864B6946-BC74-484C-AF15-0C9443C290C8}">
      <dgm:prSet/>
      <dgm:spPr/>
      <dgm:t>
        <a:bodyPr/>
        <a:lstStyle/>
        <a:p>
          <a:endParaRPr lang="en-US"/>
        </a:p>
      </dgm:t>
    </dgm:pt>
    <dgm:pt modelId="{6F3D896C-5B4B-4929-AFF1-1E6C053549EE}" type="sibTrans" cxnId="{864B6946-BC74-484C-AF15-0C9443C290C8}">
      <dgm:prSet/>
      <dgm:spPr/>
      <dgm:t>
        <a:bodyPr/>
        <a:lstStyle/>
        <a:p>
          <a:endParaRPr lang="en-US"/>
        </a:p>
      </dgm:t>
    </dgm:pt>
    <dgm:pt modelId="{54798492-A00D-40E2-BBBA-EFDE3B5A24F0}">
      <dgm:prSet phldr="0"/>
      <dgm:spPr/>
      <dgm:t>
        <a:bodyPr/>
        <a:lstStyle/>
        <a:p>
          <a:r>
            <a:rPr lang="en-US" b="0" i="0" dirty="0">
              <a:latin typeface="Calibri"/>
              <a:cs typeface="Calibri"/>
            </a:rPr>
            <a:t>Approved final draft</a:t>
          </a:r>
          <a:r>
            <a:rPr lang="en-US" b="0" dirty="0">
              <a:latin typeface="Calibri"/>
              <a:cs typeface="Calibri"/>
            </a:rPr>
            <a:t> sent to Commission members (in-person meeting)</a:t>
          </a:r>
        </a:p>
      </dgm:t>
    </dgm:pt>
    <dgm:pt modelId="{364D9F2C-A426-4640-B30C-85753C7B0B04}" type="parTrans" cxnId="{C1508B84-8CDC-46D6-A01D-B25C42840E71}">
      <dgm:prSet/>
      <dgm:spPr/>
      <dgm:t>
        <a:bodyPr/>
        <a:lstStyle/>
        <a:p>
          <a:endParaRPr lang="en-US"/>
        </a:p>
      </dgm:t>
    </dgm:pt>
    <dgm:pt modelId="{7536F45D-5A61-4882-BF5C-C30D02A39105}" type="sibTrans" cxnId="{C1508B84-8CDC-46D6-A01D-B25C42840E71}">
      <dgm:prSet/>
      <dgm:spPr/>
      <dgm:t>
        <a:bodyPr/>
        <a:lstStyle/>
        <a:p>
          <a:endParaRPr lang="en-US"/>
        </a:p>
      </dgm:t>
    </dgm:pt>
    <dgm:pt modelId="{C2E69932-90D1-4768-A403-B6BE5EC5741A}">
      <dgm:prSet phldr="0"/>
      <dgm:spPr/>
      <dgm:t>
        <a:bodyPr/>
        <a:lstStyle/>
        <a:p>
          <a:pPr>
            <a:defRPr b="1"/>
          </a:pPr>
          <a:r>
            <a:rPr lang="en-US" b="0" dirty="0">
              <a:latin typeface="Calibri"/>
              <a:cs typeface="Calibri"/>
            </a:rPr>
            <a:t>September 22, 2022</a:t>
          </a:r>
        </a:p>
      </dgm:t>
    </dgm:pt>
    <dgm:pt modelId="{B1DA762F-57B8-40AB-8BAC-5AA2FAF470CB}" type="parTrans" cxnId="{066AC505-9737-45AF-81E2-97B357D8DD6E}">
      <dgm:prSet/>
      <dgm:spPr/>
      <dgm:t>
        <a:bodyPr/>
        <a:lstStyle/>
        <a:p>
          <a:endParaRPr lang="en-US"/>
        </a:p>
      </dgm:t>
    </dgm:pt>
    <dgm:pt modelId="{9CED3BE2-BA1F-414B-A2BB-657FD838ACB3}" type="sibTrans" cxnId="{066AC505-9737-45AF-81E2-97B357D8DD6E}">
      <dgm:prSet/>
      <dgm:spPr/>
      <dgm:t>
        <a:bodyPr/>
        <a:lstStyle/>
        <a:p>
          <a:endParaRPr lang="en-US"/>
        </a:p>
      </dgm:t>
    </dgm:pt>
    <dgm:pt modelId="{D09159A2-B814-4146-AE22-E099D7D53880}">
      <dgm:prSet phldr="0"/>
      <dgm:spPr/>
      <dgm:t>
        <a:bodyPr/>
        <a:lstStyle/>
        <a:p>
          <a:r>
            <a:rPr lang="en-US" dirty="0"/>
            <a:t>Approved final draft delivered to legislature and EOHHS Secretary</a:t>
          </a:r>
        </a:p>
      </dgm:t>
    </dgm:pt>
    <dgm:pt modelId="{4ADFF6EF-B552-47A7-AC93-E79BAFBE976D}" type="parTrans" cxnId="{4F3ADD04-6E84-4D9A-8817-0DABD72B9913}">
      <dgm:prSet/>
      <dgm:spPr/>
      <dgm:t>
        <a:bodyPr/>
        <a:lstStyle/>
        <a:p>
          <a:endParaRPr lang="en-US"/>
        </a:p>
      </dgm:t>
    </dgm:pt>
    <dgm:pt modelId="{767036EF-FCB9-4255-A603-3E0387A85F0A}" type="sibTrans" cxnId="{4F3ADD04-6E84-4D9A-8817-0DABD72B9913}">
      <dgm:prSet/>
      <dgm:spPr/>
      <dgm:t>
        <a:bodyPr/>
        <a:lstStyle/>
        <a:p>
          <a:endParaRPr lang="en-US"/>
        </a:p>
      </dgm:t>
    </dgm:pt>
    <dgm:pt modelId="{549DB6EB-7F98-4DCC-995F-13031B2A972B}">
      <dgm:prSet phldr="0"/>
      <dgm:spPr/>
      <dgm:t>
        <a:bodyPr/>
        <a:lstStyle/>
        <a:p>
          <a:pPr>
            <a:defRPr b="1"/>
          </a:pPr>
          <a:r>
            <a:rPr lang="en-US" b="1" dirty="0">
              <a:latin typeface="Calibri Light" panose="020F0302020204030204"/>
            </a:rPr>
            <a:t>October 26, 2021</a:t>
          </a:r>
        </a:p>
      </dgm:t>
    </dgm:pt>
    <dgm:pt modelId="{CE8F302D-93F3-4958-ADBE-AD8DE66E17AA}" type="parTrans" cxnId="{48C3E6D4-9F5B-4E8E-B224-0A2BC859A7C4}">
      <dgm:prSet/>
      <dgm:spPr/>
      <dgm:t>
        <a:bodyPr/>
        <a:lstStyle/>
        <a:p>
          <a:endParaRPr lang="en-US"/>
        </a:p>
      </dgm:t>
    </dgm:pt>
    <dgm:pt modelId="{3A27DE8A-F1E5-4779-9922-60EB6E02BC19}" type="sibTrans" cxnId="{48C3E6D4-9F5B-4E8E-B224-0A2BC859A7C4}">
      <dgm:prSet/>
      <dgm:spPr/>
      <dgm:t>
        <a:bodyPr/>
        <a:lstStyle/>
        <a:p>
          <a:endParaRPr lang="en-US"/>
        </a:p>
      </dgm:t>
    </dgm:pt>
    <dgm:pt modelId="{AC4E6417-8940-4CF0-9EA5-BE709C66EB76}">
      <dgm:prSet phldr="0"/>
      <dgm:spPr/>
      <dgm:t>
        <a:bodyPr/>
        <a:lstStyle/>
        <a:p>
          <a:r>
            <a:rPr lang="en-US" b="0" dirty="0">
              <a:latin typeface="Calibri Light" panose="020F0302020204030204"/>
            </a:rPr>
            <a:t>Recruit report drafting work group members</a:t>
          </a:r>
          <a:endParaRPr lang="en-US" dirty="0"/>
        </a:p>
      </dgm:t>
    </dgm:pt>
    <dgm:pt modelId="{A9CFFFC0-D614-47EF-86D5-047840999D29}" type="parTrans" cxnId="{D0C8FA7C-21B4-47F6-836A-0C4F02B7C381}">
      <dgm:prSet/>
      <dgm:spPr/>
      <dgm:t>
        <a:bodyPr/>
        <a:lstStyle/>
        <a:p>
          <a:endParaRPr lang="en-US"/>
        </a:p>
      </dgm:t>
    </dgm:pt>
    <dgm:pt modelId="{6D8250E6-88DE-42A3-B488-98A702E1A2C4}" type="sibTrans" cxnId="{D0C8FA7C-21B4-47F6-836A-0C4F02B7C381}">
      <dgm:prSet/>
      <dgm:spPr/>
      <dgm:t>
        <a:bodyPr/>
        <a:lstStyle/>
        <a:p>
          <a:endParaRPr lang="en-US"/>
        </a:p>
      </dgm:t>
    </dgm:pt>
    <dgm:pt modelId="{FF4CB3E6-D5F5-4DFC-90F4-29EB655FA711}">
      <dgm:prSet phldr="0"/>
      <dgm:spPr/>
      <dgm:t>
        <a:bodyPr/>
        <a:lstStyle/>
        <a:p>
          <a:r>
            <a:rPr lang="en-US" b="0" dirty="0">
              <a:latin typeface="Calibri Light" panose="020F0302020204030204"/>
            </a:rPr>
            <a:t>Presentation of a guiding framework</a:t>
          </a:r>
        </a:p>
      </dgm:t>
    </dgm:pt>
    <dgm:pt modelId="{65CDD9EB-F911-49F2-BCDD-238302134BDB}" type="parTrans" cxnId="{5F150018-8B67-4352-8B5E-45B1EFE5F2F7}">
      <dgm:prSet/>
      <dgm:spPr/>
      <dgm:t>
        <a:bodyPr/>
        <a:lstStyle/>
        <a:p>
          <a:endParaRPr lang="en-US"/>
        </a:p>
      </dgm:t>
    </dgm:pt>
    <dgm:pt modelId="{CECC6591-3778-438A-BFDA-B510A5068FCE}" type="sibTrans" cxnId="{5F150018-8B67-4352-8B5E-45B1EFE5F2F7}">
      <dgm:prSet/>
      <dgm:spPr/>
      <dgm:t>
        <a:bodyPr/>
        <a:lstStyle/>
        <a:p>
          <a:endParaRPr lang="en-US"/>
        </a:p>
      </dgm:t>
    </dgm:pt>
    <dgm:pt modelId="{FCFD415A-A093-44C4-A7A7-7717E4D97046}" type="pres">
      <dgm:prSet presAssocID="{3446B6AC-9E73-4B27-84FC-2484A18C6A34}" presName="root" presStyleCnt="0">
        <dgm:presLayoutVars>
          <dgm:chMax/>
          <dgm:chPref/>
          <dgm:animLvl val="lvl"/>
        </dgm:presLayoutVars>
      </dgm:prSet>
      <dgm:spPr/>
    </dgm:pt>
    <dgm:pt modelId="{93DA9957-804E-4EDE-AB7D-4B1A073FF9AB}" type="pres">
      <dgm:prSet presAssocID="{3446B6AC-9E73-4B27-84FC-2484A18C6A34}" presName="divider" presStyleLbl="fgAcc1" presStyleIdx="0" presStyleCnt="9"/>
      <dgm:spPr>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gm:spPr>
    </dgm:pt>
    <dgm:pt modelId="{543FF874-9D95-4475-A80D-F8B4646A2620}" type="pres">
      <dgm:prSet presAssocID="{3446B6AC-9E73-4B27-84FC-2484A18C6A34}" presName="nodes" presStyleCnt="0">
        <dgm:presLayoutVars>
          <dgm:chMax/>
          <dgm:chPref/>
          <dgm:animLvl val="lvl"/>
        </dgm:presLayoutVars>
      </dgm:prSet>
      <dgm:spPr/>
    </dgm:pt>
    <dgm:pt modelId="{BDBB6B7F-C417-4FBF-8069-4C26498F60BF}" type="pres">
      <dgm:prSet presAssocID="{4BD31D3F-A124-48C2-86BD-509468E763A7}" presName="composite" presStyleCnt="0"/>
      <dgm:spPr/>
    </dgm:pt>
    <dgm:pt modelId="{A22469D8-7122-4F6B-BDF6-9082871A2AF2}" type="pres">
      <dgm:prSet presAssocID="{4BD31D3F-A124-48C2-86BD-509468E763A7}" presName="ConnectorPoint" presStyleLbl="lnNode1" presStyleIdx="0"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3A5429D4-21FE-40BC-A586-03F491871741}" type="pres">
      <dgm:prSet presAssocID="{4BD31D3F-A124-48C2-86BD-509468E763A7}" presName="DropPinPlaceHolder" presStyleCnt="0"/>
      <dgm:spPr/>
    </dgm:pt>
    <dgm:pt modelId="{57571065-C866-4808-B9B9-AC1E01182B14}" type="pres">
      <dgm:prSet presAssocID="{4BD31D3F-A124-48C2-86BD-509468E763A7}" presName="DropPin" presStyleLbl="alignNode1" presStyleIdx="0" presStyleCnt="8"/>
      <dgm:spPr/>
    </dgm:pt>
    <dgm:pt modelId="{0776D753-9D79-4118-AA8B-037F2ECB3F78}" type="pres">
      <dgm:prSet presAssocID="{4BD31D3F-A124-48C2-86BD-509468E763A7}" presName="Ellipse" presStyleLbl="fgAcc1" presStyleIdx="1" presStyleCnt="9"/>
      <dgm:spPr>
        <a:solidFill>
          <a:schemeClr val="lt1">
            <a:alpha val="90000"/>
            <a:hueOff val="0"/>
            <a:satOff val="0"/>
            <a:lumOff val="0"/>
            <a:alphaOff val="0"/>
          </a:schemeClr>
        </a:solidFill>
        <a:ln w="12700" cap="flat" cmpd="sng" algn="ctr">
          <a:noFill/>
          <a:prstDash val="solid"/>
          <a:miter lim="800000"/>
        </a:ln>
        <a:effectLst/>
      </dgm:spPr>
    </dgm:pt>
    <dgm:pt modelId="{BA75B2BC-D993-499F-97BF-06467B3246D2}" type="pres">
      <dgm:prSet presAssocID="{4BD31D3F-A124-48C2-86BD-509468E763A7}" presName="L2TextContainer" presStyleLbl="revTx" presStyleIdx="0" presStyleCnt="16">
        <dgm:presLayoutVars>
          <dgm:bulletEnabled val="1"/>
        </dgm:presLayoutVars>
      </dgm:prSet>
      <dgm:spPr/>
    </dgm:pt>
    <dgm:pt modelId="{981B77C8-200B-4AE1-B5A6-D1F4B3EE9827}" type="pres">
      <dgm:prSet presAssocID="{4BD31D3F-A124-48C2-86BD-509468E763A7}" presName="L1TextContainer" presStyleLbl="revTx" presStyleIdx="1" presStyleCnt="16">
        <dgm:presLayoutVars>
          <dgm:chMax val="1"/>
          <dgm:chPref val="1"/>
          <dgm:bulletEnabled val="1"/>
        </dgm:presLayoutVars>
      </dgm:prSet>
      <dgm:spPr/>
    </dgm:pt>
    <dgm:pt modelId="{2DFDA9D3-4AE5-4C74-BD7C-ABC972AFA35B}" type="pres">
      <dgm:prSet presAssocID="{4BD31D3F-A124-48C2-86BD-509468E763A7}" presName="ConnectLine" presStyleLbl="sibTrans1D1" presStyleIdx="0" presStyleCnt="8"/>
      <dgm:spPr>
        <a:noFill/>
        <a:ln w="12700" cap="flat" cmpd="sng" algn="ctr">
          <a:solidFill>
            <a:schemeClr val="accent1">
              <a:hueOff val="0"/>
              <a:satOff val="0"/>
              <a:lumOff val="0"/>
              <a:alphaOff val="0"/>
            </a:schemeClr>
          </a:solidFill>
          <a:prstDash val="dash"/>
          <a:miter lim="800000"/>
        </a:ln>
        <a:effectLst/>
      </dgm:spPr>
    </dgm:pt>
    <dgm:pt modelId="{B74C4D38-C1B3-4D64-A01F-1E9012731733}" type="pres">
      <dgm:prSet presAssocID="{4BD31D3F-A124-48C2-86BD-509468E763A7}" presName="EmptyPlaceHolder" presStyleCnt="0"/>
      <dgm:spPr/>
    </dgm:pt>
    <dgm:pt modelId="{BDBB8804-866F-4A11-B89E-31C2862AED97}" type="pres">
      <dgm:prSet presAssocID="{30E25896-AF2A-433D-A093-2B0184D6C8D6}" presName="spaceBetweenRectangles" presStyleCnt="0"/>
      <dgm:spPr/>
    </dgm:pt>
    <dgm:pt modelId="{F109D7F1-9043-4718-AE49-7CEFB3C7ECCA}" type="pres">
      <dgm:prSet presAssocID="{549DB6EB-7F98-4DCC-995F-13031B2A972B}" presName="composite" presStyleCnt="0"/>
      <dgm:spPr/>
    </dgm:pt>
    <dgm:pt modelId="{8668CBFC-C739-47B8-8E78-1A529EE79E53}" type="pres">
      <dgm:prSet presAssocID="{549DB6EB-7F98-4DCC-995F-13031B2A972B}" presName="ConnectorPoint" presStyleLbl="lnNode1" presStyleIdx="1"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A1D83930-BDAA-4655-82AB-BB1C7416E401}" type="pres">
      <dgm:prSet presAssocID="{549DB6EB-7F98-4DCC-995F-13031B2A972B}" presName="DropPinPlaceHolder" presStyleCnt="0"/>
      <dgm:spPr/>
    </dgm:pt>
    <dgm:pt modelId="{1FA075BD-3569-41E0-9DE1-149A1BFB4892}" type="pres">
      <dgm:prSet presAssocID="{549DB6EB-7F98-4DCC-995F-13031B2A972B}" presName="DropPin" presStyleLbl="alignNode1" presStyleIdx="1" presStyleCnt="8"/>
      <dgm:spPr/>
    </dgm:pt>
    <dgm:pt modelId="{D674413A-43F7-4C53-B9B1-EDE95F55EA90}" type="pres">
      <dgm:prSet presAssocID="{549DB6EB-7F98-4DCC-995F-13031B2A972B}" presName="Ellipse" presStyleLbl="fgAcc1" presStyleIdx="2" presStyleCnt="9"/>
      <dgm:spPr>
        <a:solidFill>
          <a:schemeClr val="lt1">
            <a:alpha val="90000"/>
            <a:hueOff val="0"/>
            <a:satOff val="0"/>
            <a:lumOff val="0"/>
            <a:alphaOff val="0"/>
          </a:schemeClr>
        </a:solidFill>
        <a:ln w="12700" cap="flat" cmpd="sng" algn="ctr">
          <a:noFill/>
          <a:prstDash val="solid"/>
          <a:miter lim="800000"/>
        </a:ln>
        <a:effectLst/>
      </dgm:spPr>
    </dgm:pt>
    <dgm:pt modelId="{E3930179-7DC6-45C3-A224-8BFE0C571ED1}" type="pres">
      <dgm:prSet presAssocID="{549DB6EB-7F98-4DCC-995F-13031B2A972B}" presName="L2TextContainer" presStyleLbl="revTx" presStyleIdx="2" presStyleCnt="16">
        <dgm:presLayoutVars>
          <dgm:bulletEnabled val="1"/>
        </dgm:presLayoutVars>
      </dgm:prSet>
      <dgm:spPr/>
    </dgm:pt>
    <dgm:pt modelId="{25F03948-2812-4069-B802-D67C75C7F86F}" type="pres">
      <dgm:prSet presAssocID="{549DB6EB-7F98-4DCC-995F-13031B2A972B}" presName="L1TextContainer" presStyleLbl="revTx" presStyleIdx="3" presStyleCnt="16">
        <dgm:presLayoutVars>
          <dgm:chMax val="1"/>
          <dgm:chPref val="1"/>
          <dgm:bulletEnabled val="1"/>
        </dgm:presLayoutVars>
      </dgm:prSet>
      <dgm:spPr/>
    </dgm:pt>
    <dgm:pt modelId="{31A4A654-F4EA-4B91-938F-8C9C7BE97680}" type="pres">
      <dgm:prSet presAssocID="{549DB6EB-7F98-4DCC-995F-13031B2A972B}" presName="ConnectLine" presStyleLbl="sibTrans1D1" presStyleIdx="1" presStyleCnt="8"/>
      <dgm:spPr>
        <a:noFill/>
        <a:ln w="12700" cap="flat" cmpd="sng" algn="ctr">
          <a:solidFill>
            <a:schemeClr val="accent1">
              <a:hueOff val="0"/>
              <a:satOff val="0"/>
              <a:lumOff val="0"/>
              <a:alphaOff val="0"/>
            </a:schemeClr>
          </a:solidFill>
          <a:prstDash val="dash"/>
          <a:miter lim="800000"/>
        </a:ln>
        <a:effectLst/>
      </dgm:spPr>
    </dgm:pt>
    <dgm:pt modelId="{F95A33FA-0FDC-4E35-A844-AD7669590F1A}" type="pres">
      <dgm:prSet presAssocID="{549DB6EB-7F98-4DCC-995F-13031B2A972B}" presName="EmptyPlaceHolder" presStyleCnt="0"/>
      <dgm:spPr/>
    </dgm:pt>
    <dgm:pt modelId="{7AB6EF60-89F9-4AD2-9C13-9116341E9283}" type="pres">
      <dgm:prSet presAssocID="{3A27DE8A-F1E5-4779-9922-60EB6E02BC19}" presName="spaceBetweenRectangles" presStyleCnt="0"/>
      <dgm:spPr/>
    </dgm:pt>
    <dgm:pt modelId="{F0392EF6-215F-4C8A-B361-BBAB2F341144}" type="pres">
      <dgm:prSet presAssocID="{B7C4942F-AC6C-47E6-9D2F-CD0BC40866A0}" presName="composite" presStyleCnt="0"/>
      <dgm:spPr/>
    </dgm:pt>
    <dgm:pt modelId="{D284B1BC-8A56-4568-9E1B-8818C55826B9}" type="pres">
      <dgm:prSet presAssocID="{B7C4942F-AC6C-47E6-9D2F-CD0BC40866A0}" presName="ConnectorPoint" presStyleLbl="lnNode1" presStyleIdx="2"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0B7432DC-A58B-44C9-8B0C-FBD492A071F9}" type="pres">
      <dgm:prSet presAssocID="{B7C4942F-AC6C-47E6-9D2F-CD0BC40866A0}" presName="DropPinPlaceHolder" presStyleCnt="0"/>
      <dgm:spPr/>
    </dgm:pt>
    <dgm:pt modelId="{09040764-EA76-417A-AF59-74FFE52FD64C}" type="pres">
      <dgm:prSet presAssocID="{B7C4942F-AC6C-47E6-9D2F-CD0BC40866A0}" presName="DropPin" presStyleLbl="alignNode1" presStyleIdx="2" presStyleCnt="8"/>
      <dgm:spPr/>
    </dgm:pt>
    <dgm:pt modelId="{87AF2CDC-465A-4D2D-89BC-D24E5220371F}" type="pres">
      <dgm:prSet presAssocID="{B7C4942F-AC6C-47E6-9D2F-CD0BC40866A0}" presName="Ellipse" presStyleLbl="fgAcc1" presStyleIdx="3" presStyleCnt="9"/>
      <dgm:spPr>
        <a:solidFill>
          <a:schemeClr val="lt1">
            <a:alpha val="90000"/>
            <a:hueOff val="0"/>
            <a:satOff val="0"/>
            <a:lumOff val="0"/>
            <a:alphaOff val="0"/>
          </a:schemeClr>
        </a:solidFill>
        <a:ln w="12700" cap="flat" cmpd="sng" algn="ctr">
          <a:noFill/>
          <a:prstDash val="solid"/>
          <a:miter lim="800000"/>
        </a:ln>
        <a:effectLst/>
      </dgm:spPr>
    </dgm:pt>
    <dgm:pt modelId="{A4CC3EA1-662B-4A6B-8B54-9C263BEE6C99}" type="pres">
      <dgm:prSet presAssocID="{B7C4942F-AC6C-47E6-9D2F-CD0BC40866A0}" presName="L2TextContainer" presStyleLbl="revTx" presStyleIdx="4" presStyleCnt="16">
        <dgm:presLayoutVars>
          <dgm:bulletEnabled val="1"/>
        </dgm:presLayoutVars>
      </dgm:prSet>
      <dgm:spPr/>
    </dgm:pt>
    <dgm:pt modelId="{08F8BA30-7BCA-412D-828D-2F7B99D17950}" type="pres">
      <dgm:prSet presAssocID="{B7C4942F-AC6C-47E6-9D2F-CD0BC40866A0}" presName="L1TextContainer" presStyleLbl="revTx" presStyleIdx="5" presStyleCnt="16">
        <dgm:presLayoutVars>
          <dgm:chMax val="1"/>
          <dgm:chPref val="1"/>
          <dgm:bulletEnabled val="1"/>
        </dgm:presLayoutVars>
      </dgm:prSet>
      <dgm:spPr/>
    </dgm:pt>
    <dgm:pt modelId="{C43BB607-EB2C-4A26-8CE6-88EC200CB892}" type="pres">
      <dgm:prSet presAssocID="{B7C4942F-AC6C-47E6-9D2F-CD0BC40866A0}" presName="ConnectLine" presStyleLbl="sibTrans1D1" presStyleIdx="2" presStyleCnt="8"/>
      <dgm:spPr>
        <a:noFill/>
        <a:ln w="12700" cap="flat" cmpd="sng" algn="ctr">
          <a:solidFill>
            <a:schemeClr val="accent1">
              <a:hueOff val="0"/>
              <a:satOff val="0"/>
              <a:lumOff val="0"/>
              <a:alphaOff val="0"/>
            </a:schemeClr>
          </a:solidFill>
          <a:prstDash val="dash"/>
          <a:miter lim="800000"/>
        </a:ln>
        <a:effectLst/>
      </dgm:spPr>
    </dgm:pt>
    <dgm:pt modelId="{550D17E8-17AE-4D0C-BE60-D1F091E70CF8}" type="pres">
      <dgm:prSet presAssocID="{B7C4942F-AC6C-47E6-9D2F-CD0BC40866A0}" presName="EmptyPlaceHolder" presStyleCnt="0"/>
      <dgm:spPr/>
    </dgm:pt>
    <dgm:pt modelId="{D3A1AE60-BFC5-4067-A145-5D5DB97B7E15}" type="pres">
      <dgm:prSet presAssocID="{8AAA8E16-AB5E-49A1-826F-E15FF74B0897}" presName="spaceBetweenRectangles" presStyleCnt="0"/>
      <dgm:spPr/>
    </dgm:pt>
    <dgm:pt modelId="{B9C6E5A7-75D7-4797-A476-FD84C49FBF51}" type="pres">
      <dgm:prSet presAssocID="{50EB24FE-531A-4729-9070-2193766D923E}" presName="composite" presStyleCnt="0"/>
      <dgm:spPr/>
    </dgm:pt>
    <dgm:pt modelId="{637ED66C-F198-4225-9BC5-8515A201388D}" type="pres">
      <dgm:prSet presAssocID="{50EB24FE-531A-4729-9070-2193766D923E}" presName="ConnectorPoint" presStyleLbl="lnNode1" presStyleIdx="3"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124D4DCD-8E11-4CD4-8150-0CA404C745C1}" type="pres">
      <dgm:prSet presAssocID="{50EB24FE-531A-4729-9070-2193766D923E}" presName="DropPinPlaceHolder" presStyleCnt="0"/>
      <dgm:spPr/>
    </dgm:pt>
    <dgm:pt modelId="{6B229A45-7FF5-4689-ADDF-090C883B9C26}" type="pres">
      <dgm:prSet presAssocID="{50EB24FE-531A-4729-9070-2193766D923E}" presName="DropPin" presStyleLbl="alignNode1" presStyleIdx="3" presStyleCnt="8"/>
      <dgm:spPr>
        <a:solidFill>
          <a:srgbClr val="FF0000"/>
        </a:solidFill>
      </dgm:spPr>
    </dgm:pt>
    <dgm:pt modelId="{8ED42446-B8E1-4499-8DC9-44FE2AEAAE20}" type="pres">
      <dgm:prSet presAssocID="{50EB24FE-531A-4729-9070-2193766D923E}" presName="Ellipse" presStyleLbl="fgAcc1" presStyleIdx="4" presStyleCnt="9"/>
      <dgm:spPr>
        <a:solidFill>
          <a:schemeClr val="lt1">
            <a:alpha val="90000"/>
            <a:hueOff val="0"/>
            <a:satOff val="0"/>
            <a:lumOff val="0"/>
            <a:alphaOff val="0"/>
          </a:schemeClr>
        </a:solidFill>
        <a:ln w="12700" cap="flat" cmpd="sng" algn="ctr">
          <a:noFill/>
          <a:prstDash val="solid"/>
          <a:miter lim="800000"/>
        </a:ln>
        <a:effectLst/>
      </dgm:spPr>
    </dgm:pt>
    <dgm:pt modelId="{F923A55C-C684-4748-AA97-6921BE5EDEF9}" type="pres">
      <dgm:prSet presAssocID="{50EB24FE-531A-4729-9070-2193766D923E}" presName="L2TextContainer" presStyleLbl="revTx" presStyleIdx="6" presStyleCnt="16">
        <dgm:presLayoutVars>
          <dgm:bulletEnabled val="1"/>
        </dgm:presLayoutVars>
      </dgm:prSet>
      <dgm:spPr/>
    </dgm:pt>
    <dgm:pt modelId="{2B6CE49A-0C21-49DF-A4CB-4FE6001161BF}" type="pres">
      <dgm:prSet presAssocID="{50EB24FE-531A-4729-9070-2193766D923E}" presName="L1TextContainer" presStyleLbl="revTx" presStyleIdx="7" presStyleCnt="16">
        <dgm:presLayoutVars>
          <dgm:chMax val="1"/>
          <dgm:chPref val="1"/>
          <dgm:bulletEnabled val="1"/>
        </dgm:presLayoutVars>
      </dgm:prSet>
      <dgm:spPr/>
    </dgm:pt>
    <dgm:pt modelId="{6ACC86E3-EDF2-4F82-937F-315992C902C7}" type="pres">
      <dgm:prSet presAssocID="{50EB24FE-531A-4729-9070-2193766D923E}" presName="ConnectLine" presStyleLbl="sibTrans1D1" presStyleIdx="3" presStyleCnt="8"/>
      <dgm:spPr>
        <a:noFill/>
        <a:ln w="12700" cap="flat" cmpd="sng" algn="ctr">
          <a:solidFill>
            <a:schemeClr val="accent1">
              <a:hueOff val="0"/>
              <a:satOff val="0"/>
              <a:lumOff val="0"/>
              <a:alphaOff val="0"/>
            </a:schemeClr>
          </a:solidFill>
          <a:prstDash val="dash"/>
          <a:miter lim="800000"/>
        </a:ln>
        <a:effectLst/>
      </dgm:spPr>
    </dgm:pt>
    <dgm:pt modelId="{5FD48AB8-FE62-4304-B622-B9D33F545FC6}" type="pres">
      <dgm:prSet presAssocID="{50EB24FE-531A-4729-9070-2193766D923E}" presName="EmptyPlaceHolder" presStyleCnt="0"/>
      <dgm:spPr/>
    </dgm:pt>
    <dgm:pt modelId="{DB2D2A94-0AE2-450B-88CD-B36966FDC5E6}" type="pres">
      <dgm:prSet presAssocID="{32D08B18-C278-44DA-BD79-EDC52D50D0DE}" presName="spaceBetweenRectangles" presStyleCnt="0"/>
      <dgm:spPr/>
    </dgm:pt>
    <dgm:pt modelId="{D7259672-F3D9-476D-B03E-270E2239B7DB}" type="pres">
      <dgm:prSet presAssocID="{97B796BA-E12D-479A-BCE8-5F876F9DD773}" presName="composite" presStyleCnt="0"/>
      <dgm:spPr/>
    </dgm:pt>
    <dgm:pt modelId="{1EDA6D24-4F6E-4118-A44B-F9E835B05427}" type="pres">
      <dgm:prSet presAssocID="{97B796BA-E12D-479A-BCE8-5F876F9DD773}" presName="ConnectorPoint" presStyleLbl="lnNode1" presStyleIdx="4"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BEB0D91B-92C5-4E92-B544-6D1627A8B92F}" type="pres">
      <dgm:prSet presAssocID="{97B796BA-E12D-479A-BCE8-5F876F9DD773}" presName="DropPinPlaceHolder" presStyleCnt="0"/>
      <dgm:spPr/>
    </dgm:pt>
    <dgm:pt modelId="{BB53F6AE-215A-4C28-9CB4-DBF26BCE4CE8}" type="pres">
      <dgm:prSet presAssocID="{97B796BA-E12D-479A-BCE8-5F876F9DD773}" presName="DropPin" presStyleLbl="alignNode1" presStyleIdx="4" presStyleCnt="8"/>
      <dgm:spPr/>
    </dgm:pt>
    <dgm:pt modelId="{5D5BF668-E4DF-493F-B0E8-3DDB323C489A}" type="pres">
      <dgm:prSet presAssocID="{97B796BA-E12D-479A-BCE8-5F876F9DD773}" presName="Ellipse" presStyleLbl="fgAcc1" presStyleIdx="5" presStyleCnt="9"/>
      <dgm:spPr>
        <a:solidFill>
          <a:schemeClr val="lt1">
            <a:alpha val="90000"/>
            <a:hueOff val="0"/>
            <a:satOff val="0"/>
            <a:lumOff val="0"/>
            <a:alphaOff val="0"/>
          </a:schemeClr>
        </a:solidFill>
        <a:ln w="12700" cap="flat" cmpd="sng" algn="ctr">
          <a:noFill/>
          <a:prstDash val="solid"/>
          <a:miter lim="800000"/>
        </a:ln>
        <a:effectLst/>
      </dgm:spPr>
    </dgm:pt>
    <dgm:pt modelId="{51997696-1A03-454E-A902-EF222CDCC0EE}" type="pres">
      <dgm:prSet presAssocID="{97B796BA-E12D-479A-BCE8-5F876F9DD773}" presName="L2TextContainer" presStyleLbl="revTx" presStyleIdx="8" presStyleCnt="16">
        <dgm:presLayoutVars>
          <dgm:bulletEnabled val="1"/>
        </dgm:presLayoutVars>
      </dgm:prSet>
      <dgm:spPr/>
    </dgm:pt>
    <dgm:pt modelId="{4FB3E21D-E42D-4428-B9CC-D05D7406A3D9}" type="pres">
      <dgm:prSet presAssocID="{97B796BA-E12D-479A-BCE8-5F876F9DD773}" presName="L1TextContainer" presStyleLbl="revTx" presStyleIdx="9" presStyleCnt="16">
        <dgm:presLayoutVars>
          <dgm:chMax val="1"/>
          <dgm:chPref val="1"/>
          <dgm:bulletEnabled val="1"/>
        </dgm:presLayoutVars>
      </dgm:prSet>
      <dgm:spPr/>
    </dgm:pt>
    <dgm:pt modelId="{3C270E1B-387F-4122-92CF-223FA08FC24C}" type="pres">
      <dgm:prSet presAssocID="{97B796BA-E12D-479A-BCE8-5F876F9DD773}" presName="ConnectLine" presStyleLbl="sibTrans1D1" presStyleIdx="4" presStyleCnt="8"/>
      <dgm:spPr>
        <a:noFill/>
        <a:ln w="12700" cap="flat" cmpd="sng" algn="ctr">
          <a:solidFill>
            <a:schemeClr val="accent1">
              <a:hueOff val="0"/>
              <a:satOff val="0"/>
              <a:lumOff val="0"/>
              <a:alphaOff val="0"/>
            </a:schemeClr>
          </a:solidFill>
          <a:prstDash val="dash"/>
          <a:miter lim="800000"/>
        </a:ln>
        <a:effectLst/>
      </dgm:spPr>
    </dgm:pt>
    <dgm:pt modelId="{F5D83799-4001-4649-A52B-5C2391896D61}" type="pres">
      <dgm:prSet presAssocID="{97B796BA-E12D-479A-BCE8-5F876F9DD773}" presName="EmptyPlaceHolder" presStyleCnt="0"/>
      <dgm:spPr/>
    </dgm:pt>
    <dgm:pt modelId="{06634677-AF3B-4EA2-893A-86A27AA75EF1}" type="pres">
      <dgm:prSet presAssocID="{4F33D59D-B50F-4ED4-B1B0-235EDEC70759}" presName="spaceBetweenRectangles" presStyleCnt="0"/>
      <dgm:spPr/>
    </dgm:pt>
    <dgm:pt modelId="{1E509696-69A1-413C-8604-54EC5BB126F1}" type="pres">
      <dgm:prSet presAssocID="{1DE9BBF2-175D-4B6E-8584-ACB5AE59B4EE}" presName="composite" presStyleCnt="0"/>
      <dgm:spPr/>
    </dgm:pt>
    <dgm:pt modelId="{EBE0FC71-FFC0-49D2-A632-DAF11A88696E}" type="pres">
      <dgm:prSet presAssocID="{1DE9BBF2-175D-4B6E-8584-ACB5AE59B4EE}" presName="ConnectorPoint" presStyleLbl="lnNode1" presStyleIdx="5"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3ACA1C4C-51F4-4FDC-B08B-0F1E2DA1F151}" type="pres">
      <dgm:prSet presAssocID="{1DE9BBF2-175D-4B6E-8584-ACB5AE59B4EE}" presName="DropPinPlaceHolder" presStyleCnt="0"/>
      <dgm:spPr/>
    </dgm:pt>
    <dgm:pt modelId="{70A954A3-8383-4698-A268-510FC11FB9BF}" type="pres">
      <dgm:prSet presAssocID="{1DE9BBF2-175D-4B6E-8584-ACB5AE59B4EE}" presName="DropPin" presStyleLbl="alignNode1" presStyleIdx="5" presStyleCnt="8"/>
      <dgm:spPr/>
    </dgm:pt>
    <dgm:pt modelId="{5AEF5F32-E483-453A-867E-C3A99E3BBD57}" type="pres">
      <dgm:prSet presAssocID="{1DE9BBF2-175D-4B6E-8584-ACB5AE59B4EE}" presName="Ellipse" presStyleLbl="fgAcc1" presStyleIdx="6" presStyleCnt="9"/>
      <dgm:spPr>
        <a:solidFill>
          <a:schemeClr val="lt1">
            <a:alpha val="90000"/>
            <a:hueOff val="0"/>
            <a:satOff val="0"/>
            <a:lumOff val="0"/>
            <a:alphaOff val="0"/>
          </a:schemeClr>
        </a:solidFill>
        <a:ln w="12700" cap="flat" cmpd="sng" algn="ctr">
          <a:noFill/>
          <a:prstDash val="solid"/>
          <a:miter lim="800000"/>
        </a:ln>
        <a:effectLst/>
      </dgm:spPr>
    </dgm:pt>
    <dgm:pt modelId="{C507558A-08C8-41F1-9C3D-229AAEF7AEBC}" type="pres">
      <dgm:prSet presAssocID="{1DE9BBF2-175D-4B6E-8584-ACB5AE59B4EE}" presName="L2TextContainer" presStyleLbl="revTx" presStyleIdx="10" presStyleCnt="16">
        <dgm:presLayoutVars>
          <dgm:bulletEnabled val="1"/>
        </dgm:presLayoutVars>
      </dgm:prSet>
      <dgm:spPr/>
    </dgm:pt>
    <dgm:pt modelId="{6812325D-0B47-4C14-A054-4A46008A0AE4}" type="pres">
      <dgm:prSet presAssocID="{1DE9BBF2-175D-4B6E-8584-ACB5AE59B4EE}" presName="L1TextContainer" presStyleLbl="revTx" presStyleIdx="11" presStyleCnt="16">
        <dgm:presLayoutVars>
          <dgm:chMax val="1"/>
          <dgm:chPref val="1"/>
          <dgm:bulletEnabled val="1"/>
        </dgm:presLayoutVars>
      </dgm:prSet>
      <dgm:spPr/>
    </dgm:pt>
    <dgm:pt modelId="{23DAED88-F988-4CFD-BF57-5B02518BA787}" type="pres">
      <dgm:prSet presAssocID="{1DE9BBF2-175D-4B6E-8584-ACB5AE59B4EE}" presName="ConnectLine" presStyleLbl="sibTrans1D1" presStyleIdx="5" presStyleCnt="8"/>
      <dgm:spPr>
        <a:noFill/>
        <a:ln w="12700" cap="flat" cmpd="sng" algn="ctr">
          <a:solidFill>
            <a:schemeClr val="accent1">
              <a:hueOff val="0"/>
              <a:satOff val="0"/>
              <a:lumOff val="0"/>
              <a:alphaOff val="0"/>
            </a:schemeClr>
          </a:solidFill>
          <a:prstDash val="dash"/>
          <a:miter lim="800000"/>
        </a:ln>
        <a:effectLst/>
      </dgm:spPr>
    </dgm:pt>
    <dgm:pt modelId="{B4155795-F9C5-401A-BE19-4D5BEC457928}" type="pres">
      <dgm:prSet presAssocID="{1DE9BBF2-175D-4B6E-8584-ACB5AE59B4EE}" presName="EmptyPlaceHolder" presStyleCnt="0"/>
      <dgm:spPr/>
    </dgm:pt>
    <dgm:pt modelId="{A6F91F80-A743-456E-B266-6190F1DF9B02}" type="pres">
      <dgm:prSet presAssocID="{2E7D5CDD-6A82-4196-BBB2-A639D9BAA1DE}" presName="spaceBetweenRectangles" presStyleCnt="0"/>
      <dgm:spPr/>
    </dgm:pt>
    <dgm:pt modelId="{B0134772-2130-43EE-BD22-D17E85DC36AE}" type="pres">
      <dgm:prSet presAssocID="{84F5CE8A-0D3F-4183-A874-B526496B3ED6}" presName="composite" presStyleCnt="0"/>
      <dgm:spPr/>
    </dgm:pt>
    <dgm:pt modelId="{04377783-0CCF-43B2-BF9F-8AC001F98F5B}" type="pres">
      <dgm:prSet presAssocID="{84F5CE8A-0D3F-4183-A874-B526496B3ED6}" presName="ConnectorPoint" presStyleLbl="lnNode1" presStyleIdx="6"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5C13040E-F5BF-46F6-AE02-01F95E930436}" type="pres">
      <dgm:prSet presAssocID="{84F5CE8A-0D3F-4183-A874-B526496B3ED6}" presName="DropPinPlaceHolder" presStyleCnt="0"/>
      <dgm:spPr/>
    </dgm:pt>
    <dgm:pt modelId="{CB3DA4D7-1D9A-473A-B16A-3FD95A7722B0}" type="pres">
      <dgm:prSet presAssocID="{84F5CE8A-0D3F-4183-A874-B526496B3ED6}" presName="DropPin" presStyleLbl="alignNode1" presStyleIdx="6" presStyleCnt="8"/>
      <dgm:spPr/>
    </dgm:pt>
    <dgm:pt modelId="{BC4B8801-F666-44CF-ADBE-EB6DA49119D3}" type="pres">
      <dgm:prSet presAssocID="{84F5CE8A-0D3F-4183-A874-B526496B3ED6}" presName="Ellipse" presStyleLbl="fgAcc1" presStyleIdx="7" presStyleCnt="9"/>
      <dgm:spPr>
        <a:solidFill>
          <a:schemeClr val="lt1">
            <a:alpha val="90000"/>
            <a:hueOff val="0"/>
            <a:satOff val="0"/>
            <a:lumOff val="0"/>
            <a:alphaOff val="0"/>
          </a:schemeClr>
        </a:solidFill>
        <a:ln w="12700" cap="flat" cmpd="sng" algn="ctr">
          <a:noFill/>
          <a:prstDash val="solid"/>
          <a:miter lim="800000"/>
        </a:ln>
        <a:effectLst/>
      </dgm:spPr>
    </dgm:pt>
    <dgm:pt modelId="{DF6146FA-D8AE-40F3-BC0A-323E20B13809}" type="pres">
      <dgm:prSet presAssocID="{84F5CE8A-0D3F-4183-A874-B526496B3ED6}" presName="L2TextContainer" presStyleLbl="revTx" presStyleIdx="12" presStyleCnt="16">
        <dgm:presLayoutVars>
          <dgm:bulletEnabled val="1"/>
        </dgm:presLayoutVars>
      </dgm:prSet>
      <dgm:spPr/>
    </dgm:pt>
    <dgm:pt modelId="{B35845A8-4F08-46B3-9AC7-27ED5D316628}" type="pres">
      <dgm:prSet presAssocID="{84F5CE8A-0D3F-4183-A874-B526496B3ED6}" presName="L1TextContainer" presStyleLbl="revTx" presStyleIdx="13" presStyleCnt="16">
        <dgm:presLayoutVars>
          <dgm:chMax val="1"/>
          <dgm:chPref val="1"/>
          <dgm:bulletEnabled val="1"/>
        </dgm:presLayoutVars>
      </dgm:prSet>
      <dgm:spPr/>
    </dgm:pt>
    <dgm:pt modelId="{2943C501-55D2-462E-B6C3-02481724A46B}" type="pres">
      <dgm:prSet presAssocID="{84F5CE8A-0D3F-4183-A874-B526496B3ED6}" presName="ConnectLine" presStyleLbl="sibTrans1D1" presStyleIdx="6" presStyleCnt="8"/>
      <dgm:spPr>
        <a:noFill/>
        <a:ln w="12700" cap="flat" cmpd="sng" algn="ctr">
          <a:solidFill>
            <a:schemeClr val="accent1">
              <a:hueOff val="0"/>
              <a:satOff val="0"/>
              <a:lumOff val="0"/>
              <a:alphaOff val="0"/>
            </a:schemeClr>
          </a:solidFill>
          <a:prstDash val="dash"/>
          <a:miter lim="800000"/>
        </a:ln>
        <a:effectLst/>
      </dgm:spPr>
    </dgm:pt>
    <dgm:pt modelId="{0B60B967-5F39-40ED-8CC2-4FA50EE2BC10}" type="pres">
      <dgm:prSet presAssocID="{84F5CE8A-0D3F-4183-A874-B526496B3ED6}" presName="EmptyPlaceHolder" presStyleCnt="0"/>
      <dgm:spPr/>
    </dgm:pt>
    <dgm:pt modelId="{4D380893-EFAF-4CAF-B692-3538CA02A6C6}" type="pres">
      <dgm:prSet presAssocID="{6F3D896C-5B4B-4929-AFF1-1E6C053549EE}" presName="spaceBetweenRectangles" presStyleCnt="0"/>
      <dgm:spPr/>
    </dgm:pt>
    <dgm:pt modelId="{05F217D0-2B3A-4B14-B9F8-F6E35F040E84}" type="pres">
      <dgm:prSet presAssocID="{C2E69932-90D1-4768-A403-B6BE5EC5741A}" presName="composite" presStyleCnt="0"/>
      <dgm:spPr/>
    </dgm:pt>
    <dgm:pt modelId="{374C6B97-5FCB-46A8-8980-736A9B3ED432}" type="pres">
      <dgm:prSet presAssocID="{C2E69932-90D1-4768-A403-B6BE5EC5741A}" presName="ConnectorPoint" presStyleLbl="lnNode1" presStyleIdx="7"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227656A8-AF68-418E-BE9C-B27F08E86660}" type="pres">
      <dgm:prSet presAssocID="{C2E69932-90D1-4768-A403-B6BE5EC5741A}" presName="DropPinPlaceHolder" presStyleCnt="0"/>
      <dgm:spPr/>
    </dgm:pt>
    <dgm:pt modelId="{822BE62A-248B-4C4E-A7BC-B41CDD5FDFE0}" type="pres">
      <dgm:prSet presAssocID="{C2E69932-90D1-4768-A403-B6BE5EC5741A}" presName="DropPin" presStyleLbl="alignNode1" presStyleIdx="7" presStyleCnt="8"/>
      <dgm:spPr/>
    </dgm:pt>
    <dgm:pt modelId="{9D8B28A9-36D8-43F0-9ECD-6F7DA0E63A40}" type="pres">
      <dgm:prSet presAssocID="{C2E69932-90D1-4768-A403-B6BE5EC5741A}" presName="Ellipse" presStyleLbl="fgAcc1" presStyleIdx="8" presStyleCnt="9"/>
      <dgm:spPr>
        <a:solidFill>
          <a:schemeClr val="lt1">
            <a:alpha val="90000"/>
            <a:hueOff val="0"/>
            <a:satOff val="0"/>
            <a:lumOff val="0"/>
            <a:alphaOff val="0"/>
          </a:schemeClr>
        </a:solidFill>
        <a:ln w="12700" cap="flat" cmpd="sng" algn="ctr">
          <a:noFill/>
          <a:prstDash val="solid"/>
          <a:miter lim="800000"/>
        </a:ln>
        <a:effectLst/>
      </dgm:spPr>
    </dgm:pt>
    <dgm:pt modelId="{16CF3AA0-B107-4D78-9195-2F25229D150A}" type="pres">
      <dgm:prSet presAssocID="{C2E69932-90D1-4768-A403-B6BE5EC5741A}" presName="L2TextContainer" presStyleLbl="revTx" presStyleIdx="14" presStyleCnt="16">
        <dgm:presLayoutVars>
          <dgm:bulletEnabled val="1"/>
        </dgm:presLayoutVars>
      </dgm:prSet>
      <dgm:spPr/>
    </dgm:pt>
    <dgm:pt modelId="{A2A33ED2-6D3F-40E6-850B-CC3312EFB2C7}" type="pres">
      <dgm:prSet presAssocID="{C2E69932-90D1-4768-A403-B6BE5EC5741A}" presName="L1TextContainer" presStyleLbl="revTx" presStyleIdx="15" presStyleCnt="16">
        <dgm:presLayoutVars>
          <dgm:chMax val="1"/>
          <dgm:chPref val="1"/>
          <dgm:bulletEnabled val="1"/>
        </dgm:presLayoutVars>
      </dgm:prSet>
      <dgm:spPr/>
    </dgm:pt>
    <dgm:pt modelId="{9FC9819D-3641-4874-A41C-C32B146FF87B}" type="pres">
      <dgm:prSet presAssocID="{C2E69932-90D1-4768-A403-B6BE5EC5741A}" presName="ConnectLine" presStyleLbl="sibTrans1D1" presStyleIdx="7" presStyleCnt="8"/>
      <dgm:spPr>
        <a:noFill/>
        <a:ln w="12700" cap="flat" cmpd="sng" algn="ctr">
          <a:solidFill>
            <a:schemeClr val="accent1">
              <a:hueOff val="0"/>
              <a:satOff val="0"/>
              <a:lumOff val="0"/>
              <a:alphaOff val="0"/>
            </a:schemeClr>
          </a:solidFill>
          <a:prstDash val="dash"/>
          <a:miter lim="800000"/>
        </a:ln>
        <a:effectLst/>
      </dgm:spPr>
    </dgm:pt>
    <dgm:pt modelId="{58FE1836-3D01-46FA-B9A7-964AC9274E7E}" type="pres">
      <dgm:prSet presAssocID="{C2E69932-90D1-4768-A403-B6BE5EC5741A}" presName="EmptyPlaceHolder" presStyleCnt="0"/>
      <dgm:spPr/>
    </dgm:pt>
  </dgm:ptLst>
  <dgm:cxnLst>
    <dgm:cxn modelId="{9ADE5E01-6DED-4656-ABB6-81578AC57C16}" type="presOf" srcId="{84F5CE8A-0D3F-4183-A874-B526496B3ED6}" destId="{B35845A8-4F08-46B3-9AC7-27ED5D316628}" srcOrd="0" destOrd="0" presId="urn:microsoft.com/office/officeart/2017/3/layout/DropPinTimeline"/>
    <dgm:cxn modelId="{4F3ADD04-6E84-4D9A-8817-0DABD72B9913}" srcId="{C2E69932-90D1-4768-A403-B6BE5EC5741A}" destId="{D09159A2-B814-4146-AE22-E099D7D53880}" srcOrd="0" destOrd="0" parTransId="{4ADFF6EF-B552-47A7-AC93-E79BAFBE976D}" sibTransId="{767036EF-FCB9-4255-A603-3E0387A85F0A}"/>
    <dgm:cxn modelId="{066AC505-9737-45AF-81E2-97B357D8DD6E}" srcId="{3446B6AC-9E73-4B27-84FC-2484A18C6A34}" destId="{C2E69932-90D1-4768-A403-B6BE5EC5741A}" srcOrd="7" destOrd="0" parTransId="{B1DA762F-57B8-40AB-8BAC-5AA2FAF470CB}" sibTransId="{9CED3BE2-BA1F-414B-A2BB-657FD838ACB3}"/>
    <dgm:cxn modelId="{7A204808-C405-4A4B-8221-2B794EB35089}" srcId="{3446B6AC-9E73-4B27-84FC-2484A18C6A34}" destId="{97B796BA-E12D-479A-BCE8-5F876F9DD773}" srcOrd="4" destOrd="0" parTransId="{8AE45E4C-4AC0-4C98-97CC-6169E8058C07}" sibTransId="{4F33D59D-B50F-4ED4-B1B0-235EDEC70759}"/>
    <dgm:cxn modelId="{AF1DD60B-64CB-40DB-B6E2-C15D6A538AF1}" type="presOf" srcId="{1DE9BBF2-175D-4B6E-8584-ACB5AE59B4EE}" destId="{6812325D-0B47-4C14-A054-4A46008A0AE4}" srcOrd="0" destOrd="0" presId="urn:microsoft.com/office/officeart/2017/3/layout/DropPinTimeline"/>
    <dgm:cxn modelId="{5F150018-8B67-4352-8B5E-45B1EFE5F2F7}" srcId="{549DB6EB-7F98-4DCC-995F-13031B2A972B}" destId="{FF4CB3E6-D5F5-4DFC-90F4-29EB655FA711}" srcOrd="0" destOrd="0" parTransId="{65CDD9EB-F911-49F2-BCDD-238302134BDB}" sibTransId="{CECC6591-3778-438A-BFDA-B510A5068FCE}"/>
    <dgm:cxn modelId="{9596373E-427F-417E-A4C1-CE9D4579DCDE}" srcId="{B7C4942F-AC6C-47E6-9D2F-CD0BC40866A0}" destId="{CF6B4758-93C2-4327-ABCB-2A06C0F3D2E7}" srcOrd="0" destOrd="0" parTransId="{F7F014FA-19B8-42D3-BC77-8DD5F324EE7A}" sibTransId="{03ECEB03-CB78-4D20-BCFE-66C5C3F7733A}"/>
    <dgm:cxn modelId="{417DF45F-D235-4776-980C-FF01118880DE}" type="presOf" srcId="{C2E69932-90D1-4768-A403-B6BE5EC5741A}" destId="{A2A33ED2-6D3F-40E6-850B-CC3312EFB2C7}" srcOrd="0" destOrd="0" presId="urn:microsoft.com/office/officeart/2017/3/layout/DropPinTimeline"/>
    <dgm:cxn modelId="{56BB6242-2A71-4B5E-9AC3-BE4032181F38}" srcId="{3446B6AC-9E73-4B27-84FC-2484A18C6A34}" destId="{1DE9BBF2-175D-4B6E-8584-ACB5AE59B4EE}" srcOrd="5" destOrd="0" parTransId="{78110132-65DB-4129-A103-FD4E41182542}" sibTransId="{2E7D5CDD-6A82-4196-BBB2-A639D9BAA1DE}"/>
    <dgm:cxn modelId="{864B6946-BC74-484C-AF15-0C9443C290C8}" srcId="{3446B6AC-9E73-4B27-84FC-2484A18C6A34}" destId="{84F5CE8A-0D3F-4183-A874-B526496B3ED6}" srcOrd="6" destOrd="0" parTransId="{1C033D65-AA23-46E9-97C4-F4B890B85890}" sibTransId="{6F3D896C-5B4B-4929-AFF1-1E6C053549EE}"/>
    <dgm:cxn modelId="{A2A77567-763F-476F-8008-7536B5FF933E}" type="presOf" srcId="{E36E0F7A-6599-4C6B-B0F3-81696219AEED}" destId="{F923A55C-C684-4748-AA97-6921BE5EDEF9}" srcOrd="0" destOrd="0" presId="urn:microsoft.com/office/officeart/2017/3/layout/DropPinTimeline"/>
    <dgm:cxn modelId="{69C5766A-E703-432B-ABDD-40A9464C9079}" type="presOf" srcId="{CF6B4758-93C2-4327-ABCB-2A06C0F3D2E7}" destId="{A4CC3EA1-662B-4A6B-8B54-9C263BEE6C99}" srcOrd="0" destOrd="0" presId="urn:microsoft.com/office/officeart/2017/3/layout/DropPinTimeline"/>
    <dgm:cxn modelId="{A814AA6E-B43E-482E-8381-21AFA857B115}" type="presOf" srcId="{3446B6AC-9E73-4B27-84FC-2484A18C6A34}" destId="{FCFD415A-A093-44C4-A7A7-7717E4D97046}" srcOrd="0" destOrd="0" presId="urn:microsoft.com/office/officeart/2017/3/layout/DropPinTimeline"/>
    <dgm:cxn modelId="{C99AA057-5462-4F72-903D-72376F89EB4D}" type="presOf" srcId="{F3ACA20E-4739-4AB8-B757-96ACFF0D4181}" destId="{BA75B2BC-D993-499F-97BF-06467B3246D2}" srcOrd="0" destOrd="0" presId="urn:microsoft.com/office/officeart/2017/3/layout/DropPinTimeline"/>
    <dgm:cxn modelId="{D0C8FA7C-21B4-47F6-836A-0C4F02B7C381}" srcId="{549DB6EB-7F98-4DCC-995F-13031B2A972B}" destId="{AC4E6417-8940-4CF0-9EA5-BE709C66EB76}" srcOrd="1" destOrd="0" parTransId="{A9CFFFC0-D614-47EF-86D5-047840999D29}" sibTransId="{6D8250E6-88DE-42A3-B488-98A702E1A2C4}"/>
    <dgm:cxn modelId="{C1508B84-8CDC-46D6-A01D-B25C42840E71}" srcId="{84F5CE8A-0D3F-4183-A874-B526496B3ED6}" destId="{54798492-A00D-40E2-BBBA-EFDE3B5A24F0}" srcOrd="0" destOrd="0" parTransId="{364D9F2C-A426-4640-B30C-85753C7B0B04}" sibTransId="{7536F45D-5A61-4882-BF5C-C30D02A39105}"/>
    <dgm:cxn modelId="{51F64F98-A8B9-4A36-B09C-A0D80CD1E066}" type="presOf" srcId="{97B796BA-E12D-479A-BCE8-5F876F9DD773}" destId="{4FB3E21D-E42D-4428-B9CC-D05D7406A3D9}" srcOrd="0" destOrd="0" presId="urn:microsoft.com/office/officeart/2017/3/layout/DropPinTimeline"/>
    <dgm:cxn modelId="{69BBAF9E-64E9-4640-9CD6-268D2C3E57B6}" srcId="{3446B6AC-9E73-4B27-84FC-2484A18C6A34}" destId="{B7C4942F-AC6C-47E6-9D2F-CD0BC40866A0}" srcOrd="2" destOrd="0" parTransId="{C669C8A8-6052-4F58-A87C-67EB0DE69E39}" sibTransId="{8AAA8E16-AB5E-49A1-826F-E15FF74B0897}"/>
    <dgm:cxn modelId="{C217DCA0-479D-4DF8-BB64-76210E0CD3B2}" type="presOf" srcId="{D09159A2-B814-4146-AE22-E099D7D53880}" destId="{16CF3AA0-B107-4D78-9195-2F25229D150A}" srcOrd="0" destOrd="0" presId="urn:microsoft.com/office/officeart/2017/3/layout/DropPinTimeline"/>
    <dgm:cxn modelId="{BE1A57A1-5704-428F-9212-3CE17D4DA918}" srcId="{97B796BA-E12D-479A-BCE8-5F876F9DD773}" destId="{0D6C9C15-517C-4ECB-B4EF-19ABFCC78657}" srcOrd="0" destOrd="0" parTransId="{35CD274F-31DA-4AE1-A96E-317F8A9866B0}" sibTransId="{9C796B9A-9E2D-43D0-8F57-CBFD362BC647}"/>
    <dgm:cxn modelId="{829B7BAC-92D2-4181-BF33-5CDF0E4CB98D}" type="presOf" srcId="{76F39586-8407-4D50-8227-6A95B040230B}" destId="{C507558A-08C8-41F1-9C3D-229AAEF7AEBC}" srcOrd="0" destOrd="0" presId="urn:microsoft.com/office/officeart/2017/3/layout/DropPinTimeline"/>
    <dgm:cxn modelId="{C9AE2CB5-B922-41A1-BA17-840B6BB72D41}" srcId="{4BD31D3F-A124-48C2-86BD-509468E763A7}" destId="{F3ACA20E-4739-4AB8-B757-96ACFF0D4181}" srcOrd="0" destOrd="0" parTransId="{00205895-132C-4284-97D0-ADA1310CD046}" sibTransId="{0C425EAF-5176-4F62-97F2-2DE8B8A44258}"/>
    <dgm:cxn modelId="{9B0467C1-75D0-4D4D-B6CA-799D186AB583}" srcId="{1DE9BBF2-175D-4B6E-8584-ACB5AE59B4EE}" destId="{76F39586-8407-4D50-8227-6A95B040230B}" srcOrd="0" destOrd="0" parTransId="{2B00D9B4-A90A-400B-B563-BB859A040FBA}" sibTransId="{3C374124-24F2-45DF-87B7-B3A26BFDAD70}"/>
    <dgm:cxn modelId="{26C76FC1-AC02-454E-85CF-D885B72FB150}" type="presOf" srcId="{AC4E6417-8940-4CF0-9EA5-BE709C66EB76}" destId="{E3930179-7DC6-45C3-A224-8BFE0C571ED1}" srcOrd="0" destOrd="1" presId="urn:microsoft.com/office/officeart/2017/3/layout/DropPinTimeline"/>
    <dgm:cxn modelId="{195814D0-21BC-4E6F-B14A-0B7E79F7FFC5}" srcId="{3446B6AC-9E73-4B27-84FC-2484A18C6A34}" destId="{4BD31D3F-A124-48C2-86BD-509468E763A7}" srcOrd="0" destOrd="0" parTransId="{7646F667-FD5F-4B12-AFC2-6EE69E10FFD7}" sibTransId="{30E25896-AF2A-433D-A093-2B0184D6C8D6}"/>
    <dgm:cxn modelId="{1BA581D3-ED9B-4A72-A702-1A47F900F19F}" type="presOf" srcId="{549DB6EB-7F98-4DCC-995F-13031B2A972B}" destId="{25F03948-2812-4069-B802-D67C75C7F86F}" srcOrd="0" destOrd="0" presId="urn:microsoft.com/office/officeart/2017/3/layout/DropPinTimeline"/>
    <dgm:cxn modelId="{9EEC1ED4-F06A-4D84-BC24-87AB690C7209}" type="presOf" srcId="{FF4CB3E6-D5F5-4DFC-90F4-29EB655FA711}" destId="{E3930179-7DC6-45C3-A224-8BFE0C571ED1}" srcOrd="0" destOrd="0" presId="urn:microsoft.com/office/officeart/2017/3/layout/DropPinTimeline"/>
    <dgm:cxn modelId="{48C3E6D4-9F5B-4E8E-B224-0A2BC859A7C4}" srcId="{3446B6AC-9E73-4B27-84FC-2484A18C6A34}" destId="{549DB6EB-7F98-4DCC-995F-13031B2A972B}" srcOrd="1" destOrd="0" parTransId="{CE8F302D-93F3-4958-ADBE-AD8DE66E17AA}" sibTransId="{3A27DE8A-F1E5-4779-9922-60EB6E02BC19}"/>
    <dgm:cxn modelId="{460808E7-06A2-47E2-BB49-54F569D5B040}" type="presOf" srcId="{54798492-A00D-40E2-BBBA-EFDE3B5A24F0}" destId="{DF6146FA-D8AE-40F3-BC0A-323E20B13809}" srcOrd="0" destOrd="0" presId="urn:microsoft.com/office/officeart/2017/3/layout/DropPinTimeline"/>
    <dgm:cxn modelId="{615DB0E8-4881-4880-B44F-7F8C9BD84B09}" srcId="{3446B6AC-9E73-4B27-84FC-2484A18C6A34}" destId="{50EB24FE-531A-4729-9070-2193766D923E}" srcOrd="3" destOrd="0" parTransId="{1F7098F3-BB35-4D04-B8B8-705E571C2A5A}" sibTransId="{32D08B18-C278-44DA-BD79-EDC52D50D0DE}"/>
    <dgm:cxn modelId="{6EEAEDED-D7AE-45E8-83CE-1B939403B1C2}" type="presOf" srcId="{4BD31D3F-A124-48C2-86BD-509468E763A7}" destId="{981B77C8-200B-4AE1-B5A6-D1F4B3EE9827}" srcOrd="0" destOrd="0" presId="urn:microsoft.com/office/officeart/2017/3/layout/DropPinTimeline"/>
    <dgm:cxn modelId="{BE47DCF0-896D-4D21-A08C-0FBDCDB00A4E}" type="presOf" srcId="{0D6C9C15-517C-4ECB-B4EF-19ABFCC78657}" destId="{51997696-1A03-454E-A902-EF222CDCC0EE}" srcOrd="0" destOrd="0" presId="urn:microsoft.com/office/officeart/2017/3/layout/DropPinTimeline"/>
    <dgm:cxn modelId="{84F19CF1-1E97-432E-BE97-EF0E9CC80DF2}" type="presOf" srcId="{B7C4942F-AC6C-47E6-9D2F-CD0BC40866A0}" destId="{08F8BA30-7BCA-412D-828D-2F7B99D17950}" srcOrd="0" destOrd="0" presId="urn:microsoft.com/office/officeart/2017/3/layout/DropPinTimeline"/>
    <dgm:cxn modelId="{711A1FF5-30F0-472B-B2F9-EB9B9766E9CB}" type="presOf" srcId="{50EB24FE-531A-4729-9070-2193766D923E}" destId="{2B6CE49A-0C21-49DF-A4CB-4FE6001161BF}" srcOrd="0" destOrd="0" presId="urn:microsoft.com/office/officeart/2017/3/layout/DropPinTimeline"/>
    <dgm:cxn modelId="{72EB15FE-ABE1-467B-BAD1-AB0CB543CEC7}" srcId="{50EB24FE-531A-4729-9070-2193766D923E}" destId="{E36E0F7A-6599-4C6B-B0F3-81696219AEED}" srcOrd="0" destOrd="0" parTransId="{29048B44-2352-4F67-9350-FE3E0D1879F1}" sibTransId="{3ED0BBE5-333A-4019-AC16-97C91941B70F}"/>
    <dgm:cxn modelId="{24E3BBCC-912C-471F-B4EC-3F151E00D57D}" type="presParOf" srcId="{FCFD415A-A093-44C4-A7A7-7717E4D97046}" destId="{93DA9957-804E-4EDE-AB7D-4B1A073FF9AB}" srcOrd="0" destOrd="0" presId="urn:microsoft.com/office/officeart/2017/3/layout/DropPinTimeline"/>
    <dgm:cxn modelId="{CF4DC082-7CF4-41FE-BBDF-5BBF56966928}" type="presParOf" srcId="{FCFD415A-A093-44C4-A7A7-7717E4D97046}" destId="{543FF874-9D95-4475-A80D-F8B4646A2620}" srcOrd="1" destOrd="0" presId="urn:microsoft.com/office/officeart/2017/3/layout/DropPinTimeline"/>
    <dgm:cxn modelId="{D8C31538-775B-4ED0-83A4-FC02CC58D668}" type="presParOf" srcId="{543FF874-9D95-4475-A80D-F8B4646A2620}" destId="{BDBB6B7F-C417-4FBF-8069-4C26498F60BF}" srcOrd="0" destOrd="0" presId="urn:microsoft.com/office/officeart/2017/3/layout/DropPinTimeline"/>
    <dgm:cxn modelId="{4BE3FC91-02AD-417A-8FBE-95B0EF3E17AD}" type="presParOf" srcId="{BDBB6B7F-C417-4FBF-8069-4C26498F60BF}" destId="{A22469D8-7122-4F6B-BDF6-9082871A2AF2}" srcOrd="0" destOrd="0" presId="urn:microsoft.com/office/officeart/2017/3/layout/DropPinTimeline"/>
    <dgm:cxn modelId="{0EF1AC4F-DDD2-4843-8BD9-FBFCC1C8A5FC}" type="presParOf" srcId="{BDBB6B7F-C417-4FBF-8069-4C26498F60BF}" destId="{3A5429D4-21FE-40BC-A586-03F491871741}" srcOrd="1" destOrd="0" presId="urn:microsoft.com/office/officeart/2017/3/layout/DropPinTimeline"/>
    <dgm:cxn modelId="{0F274AD2-0615-4EC0-819F-D995EE5F722A}" type="presParOf" srcId="{3A5429D4-21FE-40BC-A586-03F491871741}" destId="{57571065-C866-4808-B9B9-AC1E01182B14}" srcOrd="0" destOrd="0" presId="urn:microsoft.com/office/officeart/2017/3/layout/DropPinTimeline"/>
    <dgm:cxn modelId="{3B6DF7A9-EB85-4154-9225-6793E6D367E6}" type="presParOf" srcId="{3A5429D4-21FE-40BC-A586-03F491871741}" destId="{0776D753-9D79-4118-AA8B-037F2ECB3F78}" srcOrd="1" destOrd="0" presId="urn:microsoft.com/office/officeart/2017/3/layout/DropPinTimeline"/>
    <dgm:cxn modelId="{1581FE9C-82E4-4A17-8C3E-FB33E2DB3F94}" type="presParOf" srcId="{BDBB6B7F-C417-4FBF-8069-4C26498F60BF}" destId="{BA75B2BC-D993-499F-97BF-06467B3246D2}" srcOrd="2" destOrd="0" presId="urn:microsoft.com/office/officeart/2017/3/layout/DropPinTimeline"/>
    <dgm:cxn modelId="{65AE533E-5E45-42DE-A050-5C266F93EDFC}" type="presParOf" srcId="{BDBB6B7F-C417-4FBF-8069-4C26498F60BF}" destId="{981B77C8-200B-4AE1-B5A6-D1F4B3EE9827}" srcOrd="3" destOrd="0" presId="urn:microsoft.com/office/officeart/2017/3/layout/DropPinTimeline"/>
    <dgm:cxn modelId="{20668D69-24D5-4B2B-9233-542595B3D4F3}" type="presParOf" srcId="{BDBB6B7F-C417-4FBF-8069-4C26498F60BF}" destId="{2DFDA9D3-4AE5-4C74-BD7C-ABC972AFA35B}" srcOrd="4" destOrd="0" presId="urn:microsoft.com/office/officeart/2017/3/layout/DropPinTimeline"/>
    <dgm:cxn modelId="{610A4FAB-C69E-4469-8A73-6E07DFB221E9}" type="presParOf" srcId="{BDBB6B7F-C417-4FBF-8069-4C26498F60BF}" destId="{B74C4D38-C1B3-4D64-A01F-1E9012731733}" srcOrd="5" destOrd="0" presId="urn:microsoft.com/office/officeart/2017/3/layout/DropPinTimeline"/>
    <dgm:cxn modelId="{0DBFF825-A0D9-4720-AAAE-A2DDA11E385B}" type="presParOf" srcId="{543FF874-9D95-4475-A80D-F8B4646A2620}" destId="{BDBB8804-866F-4A11-B89E-31C2862AED97}" srcOrd="1" destOrd="0" presId="urn:microsoft.com/office/officeart/2017/3/layout/DropPinTimeline"/>
    <dgm:cxn modelId="{141F269F-16BE-43EA-ACCB-8D81D960AD53}" type="presParOf" srcId="{543FF874-9D95-4475-A80D-F8B4646A2620}" destId="{F109D7F1-9043-4718-AE49-7CEFB3C7ECCA}" srcOrd="2" destOrd="0" presId="urn:microsoft.com/office/officeart/2017/3/layout/DropPinTimeline"/>
    <dgm:cxn modelId="{0571CA7F-AD44-4A06-87C4-D3C524DC7D19}" type="presParOf" srcId="{F109D7F1-9043-4718-AE49-7CEFB3C7ECCA}" destId="{8668CBFC-C739-47B8-8E78-1A529EE79E53}" srcOrd="0" destOrd="0" presId="urn:microsoft.com/office/officeart/2017/3/layout/DropPinTimeline"/>
    <dgm:cxn modelId="{037F9A0C-2400-4D0B-B5B0-6775B9A9FC50}" type="presParOf" srcId="{F109D7F1-9043-4718-AE49-7CEFB3C7ECCA}" destId="{A1D83930-BDAA-4655-82AB-BB1C7416E401}" srcOrd="1" destOrd="0" presId="urn:microsoft.com/office/officeart/2017/3/layout/DropPinTimeline"/>
    <dgm:cxn modelId="{3BE7C907-9BE8-428A-B1FE-AA1E7378B51A}" type="presParOf" srcId="{A1D83930-BDAA-4655-82AB-BB1C7416E401}" destId="{1FA075BD-3569-41E0-9DE1-149A1BFB4892}" srcOrd="0" destOrd="0" presId="urn:microsoft.com/office/officeart/2017/3/layout/DropPinTimeline"/>
    <dgm:cxn modelId="{6C371101-5AE8-428A-BDBB-037C12EB1E56}" type="presParOf" srcId="{A1D83930-BDAA-4655-82AB-BB1C7416E401}" destId="{D674413A-43F7-4C53-B9B1-EDE95F55EA90}" srcOrd="1" destOrd="0" presId="urn:microsoft.com/office/officeart/2017/3/layout/DropPinTimeline"/>
    <dgm:cxn modelId="{7DCB11CF-551F-4558-8BCC-2B499D9C0E75}" type="presParOf" srcId="{F109D7F1-9043-4718-AE49-7CEFB3C7ECCA}" destId="{E3930179-7DC6-45C3-A224-8BFE0C571ED1}" srcOrd="2" destOrd="0" presId="urn:microsoft.com/office/officeart/2017/3/layout/DropPinTimeline"/>
    <dgm:cxn modelId="{93076F43-63F2-4CFF-B481-A3CACDA12D5C}" type="presParOf" srcId="{F109D7F1-9043-4718-AE49-7CEFB3C7ECCA}" destId="{25F03948-2812-4069-B802-D67C75C7F86F}" srcOrd="3" destOrd="0" presId="urn:microsoft.com/office/officeart/2017/3/layout/DropPinTimeline"/>
    <dgm:cxn modelId="{A51FD7B7-D850-4D1F-AC9E-2E4EED6A80C2}" type="presParOf" srcId="{F109D7F1-9043-4718-AE49-7CEFB3C7ECCA}" destId="{31A4A654-F4EA-4B91-938F-8C9C7BE97680}" srcOrd="4" destOrd="0" presId="urn:microsoft.com/office/officeart/2017/3/layout/DropPinTimeline"/>
    <dgm:cxn modelId="{C63960F8-2892-47A0-90A8-C3EE10A8720D}" type="presParOf" srcId="{F109D7F1-9043-4718-AE49-7CEFB3C7ECCA}" destId="{F95A33FA-0FDC-4E35-A844-AD7669590F1A}" srcOrd="5" destOrd="0" presId="urn:microsoft.com/office/officeart/2017/3/layout/DropPinTimeline"/>
    <dgm:cxn modelId="{5A46FB04-0C27-415C-A2E7-C94F1D01DA92}" type="presParOf" srcId="{543FF874-9D95-4475-A80D-F8B4646A2620}" destId="{7AB6EF60-89F9-4AD2-9C13-9116341E9283}" srcOrd="3" destOrd="0" presId="urn:microsoft.com/office/officeart/2017/3/layout/DropPinTimeline"/>
    <dgm:cxn modelId="{293CCE6D-DEAD-4725-B6DD-E5DD5043B62C}" type="presParOf" srcId="{543FF874-9D95-4475-A80D-F8B4646A2620}" destId="{F0392EF6-215F-4C8A-B361-BBAB2F341144}" srcOrd="4" destOrd="0" presId="urn:microsoft.com/office/officeart/2017/3/layout/DropPinTimeline"/>
    <dgm:cxn modelId="{28244A42-5DE4-41B2-8BBE-4DB6C7B5C3A5}" type="presParOf" srcId="{F0392EF6-215F-4C8A-B361-BBAB2F341144}" destId="{D284B1BC-8A56-4568-9E1B-8818C55826B9}" srcOrd="0" destOrd="0" presId="urn:microsoft.com/office/officeart/2017/3/layout/DropPinTimeline"/>
    <dgm:cxn modelId="{0C918767-D595-49FE-BCAA-A7D524B17878}" type="presParOf" srcId="{F0392EF6-215F-4C8A-B361-BBAB2F341144}" destId="{0B7432DC-A58B-44C9-8B0C-FBD492A071F9}" srcOrd="1" destOrd="0" presId="urn:microsoft.com/office/officeart/2017/3/layout/DropPinTimeline"/>
    <dgm:cxn modelId="{C7779C61-09F1-4CB1-AB22-986FE5F7A505}" type="presParOf" srcId="{0B7432DC-A58B-44C9-8B0C-FBD492A071F9}" destId="{09040764-EA76-417A-AF59-74FFE52FD64C}" srcOrd="0" destOrd="0" presId="urn:microsoft.com/office/officeart/2017/3/layout/DropPinTimeline"/>
    <dgm:cxn modelId="{5EF92284-49DF-4520-B066-867D50CE7050}" type="presParOf" srcId="{0B7432DC-A58B-44C9-8B0C-FBD492A071F9}" destId="{87AF2CDC-465A-4D2D-89BC-D24E5220371F}" srcOrd="1" destOrd="0" presId="urn:microsoft.com/office/officeart/2017/3/layout/DropPinTimeline"/>
    <dgm:cxn modelId="{F6020C34-B680-4F2B-A181-3D9D1EDE2D7D}" type="presParOf" srcId="{F0392EF6-215F-4C8A-B361-BBAB2F341144}" destId="{A4CC3EA1-662B-4A6B-8B54-9C263BEE6C99}" srcOrd="2" destOrd="0" presId="urn:microsoft.com/office/officeart/2017/3/layout/DropPinTimeline"/>
    <dgm:cxn modelId="{592CFB30-92DD-4AB8-A520-26BD5F22398E}" type="presParOf" srcId="{F0392EF6-215F-4C8A-B361-BBAB2F341144}" destId="{08F8BA30-7BCA-412D-828D-2F7B99D17950}" srcOrd="3" destOrd="0" presId="urn:microsoft.com/office/officeart/2017/3/layout/DropPinTimeline"/>
    <dgm:cxn modelId="{D89A8030-A932-44DF-A4C3-DE900DDC5E66}" type="presParOf" srcId="{F0392EF6-215F-4C8A-B361-BBAB2F341144}" destId="{C43BB607-EB2C-4A26-8CE6-88EC200CB892}" srcOrd="4" destOrd="0" presId="urn:microsoft.com/office/officeart/2017/3/layout/DropPinTimeline"/>
    <dgm:cxn modelId="{E47F9CCF-312C-417B-84D2-A78FD70CB849}" type="presParOf" srcId="{F0392EF6-215F-4C8A-B361-BBAB2F341144}" destId="{550D17E8-17AE-4D0C-BE60-D1F091E70CF8}" srcOrd="5" destOrd="0" presId="urn:microsoft.com/office/officeart/2017/3/layout/DropPinTimeline"/>
    <dgm:cxn modelId="{A9199DAB-395A-456D-B7DF-D3A87B1B0A43}" type="presParOf" srcId="{543FF874-9D95-4475-A80D-F8B4646A2620}" destId="{D3A1AE60-BFC5-4067-A145-5D5DB97B7E15}" srcOrd="5" destOrd="0" presId="urn:microsoft.com/office/officeart/2017/3/layout/DropPinTimeline"/>
    <dgm:cxn modelId="{441406B9-6D59-4BB7-A163-3CB70D880258}" type="presParOf" srcId="{543FF874-9D95-4475-A80D-F8B4646A2620}" destId="{B9C6E5A7-75D7-4797-A476-FD84C49FBF51}" srcOrd="6" destOrd="0" presId="urn:microsoft.com/office/officeart/2017/3/layout/DropPinTimeline"/>
    <dgm:cxn modelId="{2C338DA3-1FD0-4527-89F7-8FB9ABE0490F}" type="presParOf" srcId="{B9C6E5A7-75D7-4797-A476-FD84C49FBF51}" destId="{637ED66C-F198-4225-9BC5-8515A201388D}" srcOrd="0" destOrd="0" presId="urn:microsoft.com/office/officeart/2017/3/layout/DropPinTimeline"/>
    <dgm:cxn modelId="{CC444990-8059-47A1-8B9C-8AF82022041A}" type="presParOf" srcId="{B9C6E5A7-75D7-4797-A476-FD84C49FBF51}" destId="{124D4DCD-8E11-4CD4-8150-0CA404C745C1}" srcOrd="1" destOrd="0" presId="urn:microsoft.com/office/officeart/2017/3/layout/DropPinTimeline"/>
    <dgm:cxn modelId="{66708F9C-FDDC-4C4E-8949-85BF9FD423E1}" type="presParOf" srcId="{124D4DCD-8E11-4CD4-8150-0CA404C745C1}" destId="{6B229A45-7FF5-4689-ADDF-090C883B9C26}" srcOrd="0" destOrd="0" presId="urn:microsoft.com/office/officeart/2017/3/layout/DropPinTimeline"/>
    <dgm:cxn modelId="{DD4311DE-D855-478F-B673-8BC2958E2C59}" type="presParOf" srcId="{124D4DCD-8E11-4CD4-8150-0CA404C745C1}" destId="{8ED42446-B8E1-4499-8DC9-44FE2AEAAE20}" srcOrd="1" destOrd="0" presId="urn:microsoft.com/office/officeart/2017/3/layout/DropPinTimeline"/>
    <dgm:cxn modelId="{57853EB3-E81A-4DD7-B8F0-6E3135D7F6D1}" type="presParOf" srcId="{B9C6E5A7-75D7-4797-A476-FD84C49FBF51}" destId="{F923A55C-C684-4748-AA97-6921BE5EDEF9}" srcOrd="2" destOrd="0" presId="urn:microsoft.com/office/officeart/2017/3/layout/DropPinTimeline"/>
    <dgm:cxn modelId="{2827469D-ADE2-4F79-9419-2C65228AE565}" type="presParOf" srcId="{B9C6E5A7-75D7-4797-A476-FD84C49FBF51}" destId="{2B6CE49A-0C21-49DF-A4CB-4FE6001161BF}" srcOrd="3" destOrd="0" presId="urn:microsoft.com/office/officeart/2017/3/layout/DropPinTimeline"/>
    <dgm:cxn modelId="{1950CA7E-6DDF-4CF5-A35B-09C570D76259}" type="presParOf" srcId="{B9C6E5A7-75D7-4797-A476-FD84C49FBF51}" destId="{6ACC86E3-EDF2-4F82-937F-315992C902C7}" srcOrd="4" destOrd="0" presId="urn:microsoft.com/office/officeart/2017/3/layout/DropPinTimeline"/>
    <dgm:cxn modelId="{5EBDF572-A12A-48D1-B086-DA44599EC651}" type="presParOf" srcId="{B9C6E5A7-75D7-4797-A476-FD84C49FBF51}" destId="{5FD48AB8-FE62-4304-B622-B9D33F545FC6}" srcOrd="5" destOrd="0" presId="urn:microsoft.com/office/officeart/2017/3/layout/DropPinTimeline"/>
    <dgm:cxn modelId="{5CC888B6-B0D7-4625-8725-EE25EA260F83}" type="presParOf" srcId="{543FF874-9D95-4475-A80D-F8B4646A2620}" destId="{DB2D2A94-0AE2-450B-88CD-B36966FDC5E6}" srcOrd="7" destOrd="0" presId="urn:microsoft.com/office/officeart/2017/3/layout/DropPinTimeline"/>
    <dgm:cxn modelId="{C10B9A64-834F-4AB0-A280-CCD4BA1CD4D9}" type="presParOf" srcId="{543FF874-9D95-4475-A80D-F8B4646A2620}" destId="{D7259672-F3D9-476D-B03E-270E2239B7DB}" srcOrd="8" destOrd="0" presId="urn:microsoft.com/office/officeart/2017/3/layout/DropPinTimeline"/>
    <dgm:cxn modelId="{53A532CC-E06C-428E-9674-74B9715F95DF}" type="presParOf" srcId="{D7259672-F3D9-476D-B03E-270E2239B7DB}" destId="{1EDA6D24-4F6E-4118-A44B-F9E835B05427}" srcOrd="0" destOrd="0" presId="urn:microsoft.com/office/officeart/2017/3/layout/DropPinTimeline"/>
    <dgm:cxn modelId="{FA966B52-5907-4118-B067-9FC50546FC2D}" type="presParOf" srcId="{D7259672-F3D9-476D-B03E-270E2239B7DB}" destId="{BEB0D91B-92C5-4E92-B544-6D1627A8B92F}" srcOrd="1" destOrd="0" presId="urn:microsoft.com/office/officeart/2017/3/layout/DropPinTimeline"/>
    <dgm:cxn modelId="{518BCDD2-ABF1-422F-9281-FD0BB63833AE}" type="presParOf" srcId="{BEB0D91B-92C5-4E92-B544-6D1627A8B92F}" destId="{BB53F6AE-215A-4C28-9CB4-DBF26BCE4CE8}" srcOrd="0" destOrd="0" presId="urn:microsoft.com/office/officeart/2017/3/layout/DropPinTimeline"/>
    <dgm:cxn modelId="{464C3D5A-84D6-48FF-9427-117DAB36FA5F}" type="presParOf" srcId="{BEB0D91B-92C5-4E92-B544-6D1627A8B92F}" destId="{5D5BF668-E4DF-493F-B0E8-3DDB323C489A}" srcOrd="1" destOrd="0" presId="urn:microsoft.com/office/officeart/2017/3/layout/DropPinTimeline"/>
    <dgm:cxn modelId="{2E8D92E2-01B6-4A3D-A7A3-83FB3F3814B0}" type="presParOf" srcId="{D7259672-F3D9-476D-B03E-270E2239B7DB}" destId="{51997696-1A03-454E-A902-EF222CDCC0EE}" srcOrd="2" destOrd="0" presId="urn:microsoft.com/office/officeart/2017/3/layout/DropPinTimeline"/>
    <dgm:cxn modelId="{9C14C62F-2060-467B-B75A-60DEFD048ED4}" type="presParOf" srcId="{D7259672-F3D9-476D-B03E-270E2239B7DB}" destId="{4FB3E21D-E42D-4428-B9CC-D05D7406A3D9}" srcOrd="3" destOrd="0" presId="urn:microsoft.com/office/officeart/2017/3/layout/DropPinTimeline"/>
    <dgm:cxn modelId="{A57C402D-D80F-4127-B13D-65421927C65B}" type="presParOf" srcId="{D7259672-F3D9-476D-B03E-270E2239B7DB}" destId="{3C270E1B-387F-4122-92CF-223FA08FC24C}" srcOrd="4" destOrd="0" presId="urn:microsoft.com/office/officeart/2017/3/layout/DropPinTimeline"/>
    <dgm:cxn modelId="{ADA7525F-9A1C-4BF6-8A66-A7239FF2AD8D}" type="presParOf" srcId="{D7259672-F3D9-476D-B03E-270E2239B7DB}" destId="{F5D83799-4001-4649-A52B-5C2391896D61}" srcOrd="5" destOrd="0" presId="urn:microsoft.com/office/officeart/2017/3/layout/DropPinTimeline"/>
    <dgm:cxn modelId="{828ED8A6-374C-40BF-B3FC-9270A03FAA7E}" type="presParOf" srcId="{543FF874-9D95-4475-A80D-F8B4646A2620}" destId="{06634677-AF3B-4EA2-893A-86A27AA75EF1}" srcOrd="9" destOrd="0" presId="urn:microsoft.com/office/officeart/2017/3/layout/DropPinTimeline"/>
    <dgm:cxn modelId="{B7F24304-87B5-4353-BCC8-3B6E002197CE}" type="presParOf" srcId="{543FF874-9D95-4475-A80D-F8B4646A2620}" destId="{1E509696-69A1-413C-8604-54EC5BB126F1}" srcOrd="10" destOrd="0" presId="urn:microsoft.com/office/officeart/2017/3/layout/DropPinTimeline"/>
    <dgm:cxn modelId="{AA5D5100-E354-4A43-BE2E-252C113162E3}" type="presParOf" srcId="{1E509696-69A1-413C-8604-54EC5BB126F1}" destId="{EBE0FC71-FFC0-49D2-A632-DAF11A88696E}" srcOrd="0" destOrd="0" presId="urn:microsoft.com/office/officeart/2017/3/layout/DropPinTimeline"/>
    <dgm:cxn modelId="{737ABE86-D3ED-48DF-B3FB-9A81C2E17B8A}" type="presParOf" srcId="{1E509696-69A1-413C-8604-54EC5BB126F1}" destId="{3ACA1C4C-51F4-4FDC-B08B-0F1E2DA1F151}" srcOrd="1" destOrd="0" presId="urn:microsoft.com/office/officeart/2017/3/layout/DropPinTimeline"/>
    <dgm:cxn modelId="{B2A2F2F9-2F14-44DD-A27D-8FBB1046CED2}" type="presParOf" srcId="{3ACA1C4C-51F4-4FDC-B08B-0F1E2DA1F151}" destId="{70A954A3-8383-4698-A268-510FC11FB9BF}" srcOrd="0" destOrd="0" presId="urn:microsoft.com/office/officeart/2017/3/layout/DropPinTimeline"/>
    <dgm:cxn modelId="{83E9F0BE-7787-42FE-A384-C5ACFFDD864A}" type="presParOf" srcId="{3ACA1C4C-51F4-4FDC-B08B-0F1E2DA1F151}" destId="{5AEF5F32-E483-453A-867E-C3A99E3BBD57}" srcOrd="1" destOrd="0" presId="urn:microsoft.com/office/officeart/2017/3/layout/DropPinTimeline"/>
    <dgm:cxn modelId="{7FA5DE87-BE72-4A86-A24C-E2A62375D3B3}" type="presParOf" srcId="{1E509696-69A1-413C-8604-54EC5BB126F1}" destId="{C507558A-08C8-41F1-9C3D-229AAEF7AEBC}" srcOrd="2" destOrd="0" presId="urn:microsoft.com/office/officeart/2017/3/layout/DropPinTimeline"/>
    <dgm:cxn modelId="{E5F1642A-B375-4B8E-945F-1FB71FEFB969}" type="presParOf" srcId="{1E509696-69A1-413C-8604-54EC5BB126F1}" destId="{6812325D-0B47-4C14-A054-4A46008A0AE4}" srcOrd="3" destOrd="0" presId="urn:microsoft.com/office/officeart/2017/3/layout/DropPinTimeline"/>
    <dgm:cxn modelId="{B294B9C8-0DFA-42CB-9398-EC43E077C2BE}" type="presParOf" srcId="{1E509696-69A1-413C-8604-54EC5BB126F1}" destId="{23DAED88-F988-4CFD-BF57-5B02518BA787}" srcOrd="4" destOrd="0" presId="urn:microsoft.com/office/officeart/2017/3/layout/DropPinTimeline"/>
    <dgm:cxn modelId="{7053F0C1-889F-40F6-9036-2046D283C799}" type="presParOf" srcId="{1E509696-69A1-413C-8604-54EC5BB126F1}" destId="{B4155795-F9C5-401A-BE19-4D5BEC457928}" srcOrd="5" destOrd="0" presId="urn:microsoft.com/office/officeart/2017/3/layout/DropPinTimeline"/>
    <dgm:cxn modelId="{280560C6-5ACD-46A3-994C-D1742AE2B927}" type="presParOf" srcId="{543FF874-9D95-4475-A80D-F8B4646A2620}" destId="{A6F91F80-A743-456E-B266-6190F1DF9B02}" srcOrd="11" destOrd="0" presId="urn:microsoft.com/office/officeart/2017/3/layout/DropPinTimeline"/>
    <dgm:cxn modelId="{23B8AAA6-E196-48CD-99E6-9DA5F9522126}" type="presParOf" srcId="{543FF874-9D95-4475-A80D-F8B4646A2620}" destId="{B0134772-2130-43EE-BD22-D17E85DC36AE}" srcOrd="12" destOrd="0" presId="urn:microsoft.com/office/officeart/2017/3/layout/DropPinTimeline"/>
    <dgm:cxn modelId="{CAD7B182-0645-4CBB-933A-AA78756ED392}" type="presParOf" srcId="{B0134772-2130-43EE-BD22-D17E85DC36AE}" destId="{04377783-0CCF-43B2-BF9F-8AC001F98F5B}" srcOrd="0" destOrd="0" presId="urn:microsoft.com/office/officeart/2017/3/layout/DropPinTimeline"/>
    <dgm:cxn modelId="{2AB36CF7-E422-429D-9B0A-B51DF1932EEC}" type="presParOf" srcId="{B0134772-2130-43EE-BD22-D17E85DC36AE}" destId="{5C13040E-F5BF-46F6-AE02-01F95E930436}" srcOrd="1" destOrd="0" presId="urn:microsoft.com/office/officeart/2017/3/layout/DropPinTimeline"/>
    <dgm:cxn modelId="{604BE9A3-7BD0-4BCA-8276-CBE620F3A96B}" type="presParOf" srcId="{5C13040E-F5BF-46F6-AE02-01F95E930436}" destId="{CB3DA4D7-1D9A-473A-B16A-3FD95A7722B0}" srcOrd="0" destOrd="0" presId="urn:microsoft.com/office/officeart/2017/3/layout/DropPinTimeline"/>
    <dgm:cxn modelId="{FFE19457-BE77-4541-94BF-B7003AB2BB34}" type="presParOf" srcId="{5C13040E-F5BF-46F6-AE02-01F95E930436}" destId="{BC4B8801-F666-44CF-ADBE-EB6DA49119D3}" srcOrd="1" destOrd="0" presId="urn:microsoft.com/office/officeart/2017/3/layout/DropPinTimeline"/>
    <dgm:cxn modelId="{BFFAEA82-7F4D-4247-963E-A79E19B65C8D}" type="presParOf" srcId="{B0134772-2130-43EE-BD22-D17E85DC36AE}" destId="{DF6146FA-D8AE-40F3-BC0A-323E20B13809}" srcOrd="2" destOrd="0" presId="urn:microsoft.com/office/officeart/2017/3/layout/DropPinTimeline"/>
    <dgm:cxn modelId="{A980B6B0-74C8-4D3D-A895-EBC85A925582}" type="presParOf" srcId="{B0134772-2130-43EE-BD22-D17E85DC36AE}" destId="{B35845A8-4F08-46B3-9AC7-27ED5D316628}" srcOrd="3" destOrd="0" presId="urn:microsoft.com/office/officeart/2017/3/layout/DropPinTimeline"/>
    <dgm:cxn modelId="{D37E647D-FCB0-4392-A911-358AA77B0DDF}" type="presParOf" srcId="{B0134772-2130-43EE-BD22-D17E85DC36AE}" destId="{2943C501-55D2-462E-B6C3-02481724A46B}" srcOrd="4" destOrd="0" presId="urn:microsoft.com/office/officeart/2017/3/layout/DropPinTimeline"/>
    <dgm:cxn modelId="{8A91096D-8902-43F4-80FF-36B76307AFB3}" type="presParOf" srcId="{B0134772-2130-43EE-BD22-D17E85DC36AE}" destId="{0B60B967-5F39-40ED-8CC2-4FA50EE2BC10}" srcOrd="5" destOrd="0" presId="urn:microsoft.com/office/officeart/2017/3/layout/DropPinTimeline"/>
    <dgm:cxn modelId="{782CF836-A2AB-491D-98CC-CF73689C1E22}" type="presParOf" srcId="{543FF874-9D95-4475-A80D-F8B4646A2620}" destId="{4D380893-EFAF-4CAF-B692-3538CA02A6C6}" srcOrd="13" destOrd="0" presId="urn:microsoft.com/office/officeart/2017/3/layout/DropPinTimeline"/>
    <dgm:cxn modelId="{81A64615-54DF-462E-96CE-EA3B5DE374CB}" type="presParOf" srcId="{543FF874-9D95-4475-A80D-F8B4646A2620}" destId="{05F217D0-2B3A-4B14-B9F8-F6E35F040E84}" srcOrd="14" destOrd="0" presId="urn:microsoft.com/office/officeart/2017/3/layout/DropPinTimeline"/>
    <dgm:cxn modelId="{EA6FFE92-5993-42B8-87C1-565D044B0C29}" type="presParOf" srcId="{05F217D0-2B3A-4B14-B9F8-F6E35F040E84}" destId="{374C6B97-5FCB-46A8-8980-736A9B3ED432}" srcOrd="0" destOrd="0" presId="urn:microsoft.com/office/officeart/2017/3/layout/DropPinTimeline"/>
    <dgm:cxn modelId="{9D0B677B-EF47-47B2-A596-C4D527560421}" type="presParOf" srcId="{05F217D0-2B3A-4B14-B9F8-F6E35F040E84}" destId="{227656A8-AF68-418E-BE9C-B27F08E86660}" srcOrd="1" destOrd="0" presId="urn:microsoft.com/office/officeart/2017/3/layout/DropPinTimeline"/>
    <dgm:cxn modelId="{B5F69C16-174D-4B3B-8F0B-645A25C1E1C1}" type="presParOf" srcId="{227656A8-AF68-418E-BE9C-B27F08E86660}" destId="{822BE62A-248B-4C4E-A7BC-B41CDD5FDFE0}" srcOrd="0" destOrd="0" presId="urn:microsoft.com/office/officeart/2017/3/layout/DropPinTimeline"/>
    <dgm:cxn modelId="{6ED915D9-9D80-4A46-BAA6-F75F80561D3F}" type="presParOf" srcId="{227656A8-AF68-418E-BE9C-B27F08E86660}" destId="{9D8B28A9-36D8-43F0-9ECD-6F7DA0E63A40}" srcOrd="1" destOrd="0" presId="urn:microsoft.com/office/officeart/2017/3/layout/DropPinTimeline"/>
    <dgm:cxn modelId="{DD90A514-521E-4377-AFEB-EDEE60779D19}" type="presParOf" srcId="{05F217D0-2B3A-4B14-B9F8-F6E35F040E84}" destId="{16CF3AA0-B107-4D78-9195-2F25229D150A}" srcOrd="2" destOrd="0" presId="urn:microsoft.com/office/officeart/2017/3/layout/DropPinTimeline"/>
    <dgm:cxn modelId="{F642A760-AD9D-4113-A44A-B7099D2FC4F3}" type="presParOf" srcId="{05F217D0-2B3A-4B14-B9F8-F6E35F040E84}" destId="{A2A33ED2-6D3F-40E6-850B-CC3312EFB2C7}" srcOrd="3" destOrd="0" presId="urn:microsoft.com/office/officeart/2017/3/layout/DropPinTimeline"/>
    <dgm:cxn modelId="{52343B8D-D44F-4EF7-83DC-57F9CDA853B9}" type="presParOf" srcId="{05F217D0-2B3A-4B14-B9F8-F6E35F040E84}" destId="{9FC9819D-3641-4874-A41C-C32B146FF87B}" srcOrd="4" destOrd="0" presId="urn:microsoft.com/office/officeart/2017/3/layout/DropPinTimeline"/>
    <dgm:cxn modelId="{B02D6188-131C-4483-BAE7-EAEBD77DCAD2}" type="presParOf" srcId="{05F217D0-2B3A-4B14-B9F8-F6E35F040E84}" destId="{58FE1836-3D01-46FA-B9A7-964AC9274E7E}"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A4363E1-F55B-4624-A83D-111ACF45EFF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B7B9E15-851D-4974-8F4E-C035F67AE01F}">
      <dgm:prSet phldrT="[Text]"/>
      <dgm:spPr/>
      <dgm:t>
        <a:bodyPr/>
        <a:lstStyle/>
        <a:p>
          <a:pPr rtl="0"/>
          <a:r>
            <a:rPr lang="en-US" dirty="0"/>
            <a:t>Purpose Statement</a:t>
          </a:r>
        </a:p>
      </dgm:t>
    </dgm:pt>
    <dgm:pt modelId="{312E8D7F-A17D-4BFA-ABBF-4F1B66180DC6}" type="parTrans" cxnId="{A8910B56-2226-4400-A34B-3E9347A67720}">
      <dgm:prSet/>
      <dgm:spPr/>
      <dgm:t>
        <a:bodyPr/>
        <a:lstStyle/>
        <a:p>
          <a:endParaRPr lang="en-US"/>
        </a:p>
      </dgm:t>
    </dgm:pt>
    <dgm:pt modelId="{7E34A879-F403-4A42-8BB0-6578664563F6}" type="sibTrans" cxnId="{A8910B56-2226-4400-A34B-3E9347A67720}">
      <dgm:prSet/>
      <dgm:spPr/>
      <dgm:t>
        <a:bodyPr/>
        <a:lstStyle/>
        <a:p>
          <a:endParaRPr lang="en-US"/>
        </a:p>
      </dgm:t>
    </dgm:pt>
    <dgm:pt modelId="{159360CB-B26E-4828-9870-09D4BBCB9A44}">
      <dgm:prSet phldrT="[Text]"/>
      <dgm:spPr/>
      <dgm:t>
        <a:bodyPr/>
        <a:lstStyle/>
        <a:p>
          <a:pPr rtl="0"/>
          <a:r>
            <a:rPr lang="en-US">
              <a:latin typeface="+mn-lt"/>
            </a:rPr>
            <a:t>This report will provide communities with recommendations on how to reduce the number of older adult falls through improvements in local public health infrastructure, particularly around developing a qualified workforce, data surveillance systems, and agencies' capacities to assess and respond to associated issues. </a:t>
          </a:r>
        </a:p>
      </dgm:t>
    </dgm:pt>
    <dgm:pt modelId="{CB72DED2-B254-45B1-B44A-472BFAB4FF5F}" type="parTrans" cxnId="{690B5F4A-3C8A-407F-A623-76679CAAFAC7}">
      <dgm:prSet/>
      <dgm:spPr/>
      <dgm:t>
        <a:bodyPr/>
        <a:lstStyle/>
        <a:p>
          <a:endParaRPr lang="en-US"/>
        </a:p>
      </dgm:t>
    </dgm:pt>
    <dgm:pt modelId="{3C154189-7A09-4025-AEBC-AA48979AA42D}" type="sibTrans" cxnId="{690B5F4A-3C8A-407F-A623-76679CAAFAC7}">
      <dgm:prSet/>
      <dgm:spPr/>
      <dgm:t>
        <a:bodyPr/>
        <a:lstStyle/>
        <a:p>
          <a:endParaRPr lang="en-US"/>
        </a:p>
      </dgm:t>
    </dgm:pt>
    <dgm:pt modelId="{567BDAD9-A1AE-4BB7-8A28-0AD7022CDDF4}">
      <dgm:prSet phldrT="[Text]"/>
      <dgm:spPr/>
      <dgm:t>
        <a:bodyPr/>
        <a:lstStyle/>
        <a:p>
          <a:r>
            <a:rPr lang="en-US" sz="1800"/>
            <a:t>Research Questions</a:t>
          </a:r>
        </a:p>
      </dgm:t>
    </dgm:pt>
    <dgm:pt modelId="{15F1BDE3-2EBC-427C-A5B7-662133362ABA}" type="parTrans" cxnId="{DB9C2A37-1DCE-455D-8A28-98A0C9DAF0A0}">
      <dgm:prSet/>
      <dgm:spPr/>
      <dgm:t>
        <a:bodyPr/>
        <a:lstStyle/>
        <a:p>
          <a:endParaRPr lang="en-US"/>
        </a:p>
      </dgm:t>
    </dgm:pt>
    <dgm:pt modelId="{965D6B60-E2BB-42DE-869B-A95BEB2AB0A5}" type="sibTrans" cxnId="{DB9C2A37-1DCE-455D-8A28-98A0C9DAF0A0}">
      <dgm:prSet/>
      <dgm:spPr/>
      <dgm:t>
        <a:bodyPr/>
        <a:lstStyle/>
        <a:p>
          <a:endParaRPr lang="en-US"/>
        </a:p>
      </dgm:t>
    </dgm:pt>
    <dgm:pt modelId="{C6119DB6-3841-4B1C-905F-639AB823A82B}">
      <dgm:prSet phldrT="[Text]" custT="1"/>
      <dgm:spPr/>
      <dgm:t>
        <a:bodyPr/>
        <a:lstStyle/>
        <a:p>
          <a:r>
            <a:rPr lang="en-US" sz="1800"/>
            <a:t>What local programs, services, and policies are necessary to prevent older adult falls? </a:t>
          </a:r>
        </a:p>
      </dgm:t>
    </dgm:pt>
    <dgm:pt modelId="{6DE2F62A-96CC-416B-A203-E958A84C27DB}" type="parTrans" cxnId="{FF99D868-BE71-4075-9CFE-9B5556536B52}">
      <dgm:prSet/>
      <dgm:spPr/>
      <dgm:t>
        <a:bodyPr/>
        <a:lstStyle/>
        <a:p>
          <a:endParaRPr lang="en-US"/>
        </a:p>
      </dgm:t>
    </dgm:pt>
    <dgm:pt modelId="{C081723B-D1A5-4EE9-9FF1-1DF8CA7F5BC8}" type="sibTrans" cxnId="{FF99D868-BE71-4075-9CFE-9B5556536B52}">
      <dgm:prSet/>
      <dgm:spPr/>
      <dgm:t>
        <a:bodyPr/>
        <a:lstStyle/>
        <a:p>
          <a:endParaRPr lang="en-US"/>
        </a:p>
      </dgm:t>
    </dgm:pt>
    <dgm:pt modelId="{36E2AAE0-1373-4AE5-A775-2EDF70A2BA0B}">
      <dgm:prSet custT="1"/>
      <dgm:spPr/>
      <dgm:t>
        <a:bodyPr/>
        <a:lstStyle/>
        <a:p>
          <a:pPr>
            <a:buFont typeface="Symbol" panose="05050102010706020507" pitchFamily="18" charset="2"/>
            <a:buChar char=""/>
          </a:pPr>
          <a:r>
            <a:rPr lang="en-US" sz="1800"/>
            <a:t>Who are the local stakeholders—like community-based organizations, service providers, and government agencies—that are responsible for or influence work in those areas?</a:t>
          </a:r>
        </a:p>
      </dgm:t>
    </dgm:pt>
    <dgm:pt modelId="{9902877F-0F5B-44B7-B63C-3A6FCA38FB58}" type="parTrans" cxnId="{EB9A2D88-241B-4AF0-9476-CAA62D5DF8A7}">
      <dgm:prSet/>
      <dgm:spPr/>
      <dgm:t>
        <a:bodyPr/>
        <a:lstStyle/>
        <a:p>
          <a:endParaRPr lang="en-US"/>
        </a:p>
      </dgm:t>
    </dgm:pt>
    <dgm:pt modelId="{13FC06A0-2643-4152-8559-3CDEF7C21B4B}" type="sibTrans" cxnId="{EB9A2D88-241B-4AF0-9476-CAA62D5DF8A7}">
      <dgm:prSet/>
      <dgm:spPr/>
      <dgm:t>
        <a:bodyPr/>
        <a:lstStyle/>
        <a:p>
          <a:endParaRPr lang="en-US"/>
        </a:p>
      </dgm:t>
    </dgm:pt>
    <dgm:pt modelId="{8A1DA5B1-AAD6-4C2E-88A7-D2B0A6EA2408}">
      <dgm:prSet custT="1"/>
      <dgm:spPr/>
      <dgm:t>
        <a:bodyPr/>
        <a:lstStyle/>
        <a:p>
          <a:pPr>
            <a:buFont typeface="Symbol" panose="05050102010706020507" pitchFamily="18" charset="2"/>
            <a:buChar char=""/>
          </a:pPr>
          <a:r>
            <a:rPr lang="en-US" sz="1800"/>
            <a:t>How could those entities improve their programs, services, and policies to better address the relevant risk and protective factors around older adult falls?</a:t>
          </a:r>
        </a:p>
      </dgm:t>
    </dgm:pt>
    <dgm:pt modelId="{F0077848-E620-4A8B-905B-5745A65CB7CF}" type="parTrans" cxnId="{FC0C7EB1-94F1-445A-AF7D-D9378C287BF7}">
      <dgm:prSet/>
      <dgm:spPr/>
      <dgm:t>
        <a:bodyPr/>
        <a:lstStyle/>
        <a:p>
          <a:endParaRPr lang="en-US"/>
        </a:p>
      </dgm:t>
    </dgm:pt>
    <dgm:pt modelId="{8B6D9160-BF40-4472-B5FD-A99A00D1521E}" type="sibTrans" cxnId="{FC0C7EB1-94F1-445A-AF7D-D9378C287BF7}">
      <dgm:prSet/>
      <dgm:spPr/>
      <dgm:t>
        <a:bodyPr/>
        <a:lstStyle/>
        <a:p>
          <a:endParaRPr lang="en-US"/>
        </a:p>
      </dgm:t>
    </dgm:pt>
    <dgm:pt modelId="{81BB25C8-F774-421A-9BEA-F9BDE442DB51}" type="pres">
      <dgm:prSet presAssocID="{9A4363E1-F55B-4624-A83D-111ACF45EFFE}" presName="linear" presStyleCnt="0">
        <dgm:presLayoutVars>
          <dgm:dir/>
          <dgm:animLvl val="lvl"/>
          <dgm:resizeHandles val="exact"/>
        </dgm:presLayoutVars>
      </dgm:prSet>
      <dgm:spPr/>
    </dgm:pt>
    <dgm:pt modelId="{D71B66A3-213C-42DD-B70D-B8406A5DAB2F}" type="pres">
      <dgm:prSet presAssocID="{CB7B9E15-851D-4974-8F4E-C035F67AE01F}" presName="parentLin" presStyleCnt="0"/>
      <dgm:spPr/>
    </dgm:pt>
    <dgm:pt modelId="{1A22B86F-A62D-4DE4-B5AB-DFEFF3F3FF85}" type="pres">
      <dgm:prSet presAssocID="{CB7B9E15-851D-4974-8F4E-C035F67AE01F}" presName="parentLeftMargin" presStyleLbl="node1" presStyleIdx="0" presStyleCnt="2"/>
      <dgm:spPr/>
    </dgm:pt>
    <dgm:pt modelId="{E946329E-8894-483F-B355-2725F5744945}" type="pres">
      <dgm:prSet presAssocID="{CB7B9E15-851D-4974-8F4E-C035F67AE01F}" presName="parentText" presStyleLbl="node1" presStyleIdx="0" presStyleCnt="2">
        <dgm:presLayoutVars>
          <dgm:chMax val="0"/>
          <dgm:bulletEnabled val="1"/>
        </dgm:presLayoutVars>
      </dgm:prSet>
      <dgm:spPr/>
    </dgm:pt>
    <dgm:pt modelId="{BC394C2A-6785-4693-A786-33FDF4A6D26B}" type="pres">
      <dgm:prSet presAssocID="{CB7B9E15-851D-4974-8F4E-C035F67AE01F}" presName="negativeSpace" presStyleCnt="0"/>
      <dgm:spPr/>
    </dgm:pt>
    <dgm:pt modelId="{9962FA50-245A-4B50-867B-044F84E99F2D}" type="pres">
      <dgm:prSet presAssocID="{CB7B9E15-851D-4974-8F4E-C035F67AE01F}" presName="childText" presStyleLbl="conFgAcc1" presStyleIdx="0" presStyleCnt="2">
        <dgm:presLayoutVars>
          <dgm:bulletEnabled val="1"/>
        </dgm:presLayoutVars>
      </dgm:prSet>
      <dgm:spPr/>
    </dgm:pt>
    <dgm:pt modelId="{1DE9298E-15F1-43F8-808E-8DE30FEB5983}" type="pres">
      <dgm:prSet presAssocID="{7E34A879-F403-4A42-8BB0-6578664563F6}" presName="spaceBetweenRectangles" presStyleCnt="0"/>
      <dgm:spPr/>
    </dgm:pt>
    <dgm:pt modelId="{F879F5F4-EB98-4D07-8192-60C4A4F79EF8}" type="pres">
      <dgm:prSet presAssocID="{567BDAD9-A1AE-4BB7-8A28-0AD7022CDDF4}" presName="parentLin" presStyleCnt="0"/>
      <dgm:spPr/>
    </dgm:pt>
    <dgm:pt modelId="{24CD82A1-F0D4-4DE3-AAE2-58D61F380B79}" type="pres">
      <dgm:prSet presAssocID="{567BDAD9-A1AE-4BB7-8A28-0AD7022CDDF4}" presName="parentLeftMargin" presStyleLbl="node1" presStyleIdx="0" presStyleCnt="2"/>
      <dgm:spPr/>
    </dgm:pt>
    <dgm:pt modelId="{DC8BA6F9-1851-4AC4-A60B-5014727A2FA7}" type="pres">
      <dgm:prSet presAssocID="{567BDAD9-A1AE-4BB7-8A28-0AD7022CDDF4}" presName="parentText" presStyleLbl="node1" presStyleIdx="1" presStyleCnt="2">
        <dgm:presLayoutVars>
          <dgm:chMax val="0"/>
          <dgm:bulletEnabled val="1"/>
        </dgm:presLayoutVars>
      </dgm:prSet>
      <dgm:spPr/>
    </dgm:pt>
    <dgm:pt modelId="{DA6C1AAB-6B7A-40DA-9A38-78F75C7AF556}" type="pres">
      <dgm:prSet presAssocID="{567BDAD9-A1AE-4BB7-8A28-0AD7022CDDF4}" presName="negativeSpace" presStyleCnt="0"/>
      <dgm:spPr/>
    </dgm:pt>
    <dgm:pt modelId="{58E47592-C447-404B-9DD1-C159CB86C7C7}" type="pres">
      <dgm:prSet presAssocID="{567BDAD9-A1AE-4BB7-8A28-0AD7022CDDF4}" presName="childText" presStyleLbl="conFgAcc1" presStyleIdx="1" presStyleCnt="2">
        <dgm:presLayoutVars>
          <dgm:bulletEnabled val="1"/>
        </dgm:presLayoutVars>
      </dgm:prSet>
      <dgm:spPr/>
    </dgm:pt>
  </dgm:ptLst>
  <dgm:cxnLst>
    <dgm:cxn modelId="{D3C37903-5A40-4E7D-B056-7C843AEA9203}" type="presOf" srcId="{8A1DA5B1-AAD6-4C2E-88A7-D2B0A6EA2408}" destId="{58E47592-C447-404B-9DD1-C159CB86C7C7}" srcOrd="0" destOrd="2" presId="urn:microsoft.com/office/officeart/2005/8/layout/list1"/>
    <dgm:cxn modelId="{DB9C2A37-1DCE-455D-8A28-98A0C9DAF0A0}" srcId="{9A4363E1-F55B-4624-A83D-111ACF45EFFE}" destId="{567BDAD9-A1AE-4BB7-8A28-0AD7022CDDF4}" srcOrd="1" destOrd="0" parTransId="{15F1BDE3-2EBC-427C-A5B7-662133362ABA}" sibTransId="{965D6B60-E2BB-42DE-869B-A95BEB2AB0A5}"/>
    <dgm:cxn modelId="{D58F5E3D-691E-4067-9706-19EEC347E331}" type="presOf" srcId="{567BDAD9-A1AE-4BB7-8A28-0AD7022CDDF4}" destId="{24CD82A1-F0D4-4DE3-AAE2-58D61F380B79}" srcOrd="0" destOrd="0" presId="urn:microsoft.com/office/officeart/2005/8/layout/list1"/>
    <dgm:cxn modelId="{2D77F23F-453D-412F-9C7E-310015DB1A3B}" type="presOf" srcId="{36E2AAE0-1373-4AE5-A775-2EDF70A2BA0B}" destId="{58E47592-C447-404B-9DD1-C159CB86C7C7}" srcOrd="0" destOrd="1" presId="urn:microsoft.com/office/officeart/2005/8/layout/list1"/>
    <dgm:cxn modelId="{D95CEB5D-E739-4986-9653-64C9BD93DA6D}" type="presOf" srcId="{159360CB-B26E-4828-9870-09D4BBCB9A44}" destId="{9962FA50-245A-4B50-867B-044F84E99F2D}" srcOrd="0" destOrd="0" presId="urn:microsoft.com/office/officeart/2005/8/layout/list1"/>
    <dgm:cxn modelId="{FF99D868-BE71-4075-9CFE-9B5556536B52}" srcId="{567BDAD9-A1AE-4BB7-8A28-0AD7022CDDF4}" destId="{C6119DB6-3841-4B1C-905F-639AB823A82B}" srcOrd="0" destOrd="0" parTransId="{6DE2F62A-96CC-416B-A203-E958A84C27DB}" sibTransId="{C081723B-D1A5-4EE9-9FF1-1DF8CA7F5BC8}"/>
    <dgm:cxn modelId="{690B5F4A-3C8A-407F-A623-76679CAAFAC7}" srcId="{CB7B9E15-851D-4974-8F4E-C035F67AE01F}" destId="{159360CB-B26E-4828-9870-09D4BBCB9A44}" srcOrd="0" destOrd="0" parTransId="{CB72DED2-B254-45B1-B44A-472BFAB4FF5F}" sibTransId="{3C154189-7A09-4025-AEBC-AA48979AA42D}"/>
    <dgm:cxn modelId="{A8910B56-2226-4400-A34B-3E9347A67720}" srcId="{9A4363E1-F55B-4624-A83D-111ACF45EFFE}" destId="{CB7B9E15-851D-4974-8F4E-C035F67AE01F}" srcOrd="0" destOrd="0" parTransId="{312E8D7F-A17D-4BFA-ABBF-4F1B66180DC6}" sibTransId="{7E34A879-F403-4A42-8BB0-6578664563F6}"/>
    <dgm:cxn modelId="{10818584-32F5-4F5B-AB3C-703CD25C1F27}" type="presOf" srcId="{567BDAD9-A1AE-4BB7-8A28-0AD7022CDDF4}" destId="{DC8BA6F9-1851-4AC4-A60B-5014727A2FA7}" srcOrd="1" destOrd="0" presId="urn:microsoft.com/office/officeart/2005/8/layout/list1"/>
    <dgm:cxn modelId="{EB9A2D88-241B-4AF0-9476-CAA62D5DF8A7}" srcId="{567BDAD9-A1AE-4BB7-8A28-0AD7022CDDF4}" destId="{36E2AAE0-1373-4AE5-A775-2EDF70A2BA0B}" srcOrd="1" destOrd="0" parTransId="{9902877F-0F5B-44B7-B63C-3A6FCA38FB58}" sibTransId="{13FC06A0-2643-4152-8559-3CDEF7C21B4B}"/>
    <dgm:cxn modelId="{EB719499-E474-42FD-A6E1-638E80B72013}" type="presOf" srcId="{CB7B9E15-851D-4974-8F4E-C035F67AE01F}" destId="{1A22B86F-A62D-4DE4-B5AB-DFEFF3F3FF85}" srcOrd="0" destOrd="0" presId="urn:microsoft.com/office/officeart/2005/8/layout/list1"/>
    <dgm:cxn modelId="{FC0C7EB1-94F1-445A-AF7D-D9378C287BF7}" srcId="{567BDAD9-A1AE-4BB7-8A28-0AD7022CDDF4}" destId="{8A1DA5B1-AAD6-4C2E-88A7-D2B0A6EA2408}" srcOrd="2" destOrd="0" parTransId="{F0077848-E620-4A8B-905B-5745A65CB7CF}" sibTransId="{8B6D9160-BF40-4472-B5FD-A99A00D1521E}"/>
    <dgm:cxn modelId="{6E1B14D5-329C-4291-9503-11D6DAC4038C}" type="presOf" srcId="{CB7B9E15-851D-4974-8F4E-C035F67AE01F}" destId="{E946329E-8894-483F-B355-2725F5744945}" srcOrd="1" destOrd="0" presId="urn:microsoft.com/office/officeart/2005/8/layout/list1"/>
    <dgm:cxn modelId="{B6FFABE7-9F1B-4A9F-9E80-2EF0A559D6BD}" type="presOf" srcId="{9A4363E1-F55B-4624-A83D-111ACF45EFFE}" destId="{81BB25C8-F774-421A-9BEA-F9BDE442DB51}" srcOrd="0" destOrd="0" presId="urn:microsoft.com/office/officeart/2005/8/layout/list1"/>
    <dgm:cxn modelId="{0AEEE0F1-72FF-4CCA-988C-B99C6C8F0B26}" type="presOf" srcId="{C6119DB6-3841-4B1C-905F-639AB823A82B}" destId="{58E47592-C447-404B-9DD1-C159CB86C7C7}" srcOrd="0" destOrd="0" presId="urn:microsoft.com/office/officeart/2005/8/layout/list1"/>
    <dgm:cxn modelId="{F4046631-C36C-4B34-81AC-0876F975B1F7}" type="presParOf" srcId="{81BB25C8-F774-421A-9BEA-F9BDE442DB51}" destId="{D71B66A3-213C-42DD-B70D-B8406A5DAB2F}" srcOrd="0" destOrd="0" presId="urn:microsoft.com/office/officeart/2005/8/layout/list1"/>
    <dgm:cxn modelId="{DAC8879D-FB6C-4587-BDD8-55C3796483A3}" type="presParOf" srcId="{D71B66A3-213C-42DD-B70D-B8406A5DAB2F}" destId="{1A22B86F-A62D-4DE4-B5AB-DFEFF3F3FF85}" srcOrd="0" destOrd="0" presId="urn:microsoft.com/office/officeart/2005/8/layout/list1"/>
    <dgm:cxn modelId="{FD433412-2301-4A77-81E8-13E7EFD2AE6A}" type="presParOf" srcId="{D71B66A3-213C-42DD-B70D-B8406A5DAB2F}" destId="{E946329E-8894-483F-B355-2725F5744945}" srcOrd="1" destOrd="0" presId="urn:microsoft.com/office/officeart/2005/8/layout/list1"/>
    <dgm:cxn modelId="{77D9A845-4F5F-4DE4-A467-C4F6E3E831DA}" type="presParOf" srcId="{81BB25C8-F774-421A-9BEA-F9BDE442DB51}" destId="{BC394C2A-6785-4693-A786-33FDF4A6D26B}" srcOrd="1" destOrd="0" presId="urn:microsoft.com/office/officeart/2005/8/layout/list1"/>
    <dgm:cxn modelId="{5F523D0B-ECF9-429B-B641-6CCC695A1E85}" type="presParOf" srcId="{81BB25C8-F774-421A-9BEA-F9BDE442DB51}" destId="{9962FA50-245A-4B50-867B-044F84E99F2D}" srcOrd="2" destOrd="0" presId="urn:microsoft.com/office/officeart/2005/8/layout/list1"/>
    <dgm:cxn modelId="{49F6D8C8-EC98-4327-A658-C44F4CB67971}" type="presParOf" srcId="{81BB25C8-F774-421A-9BEA-F9BDE442DB51}" destId="{1DE9298E-15F1-43F8-808E-8DE30FEB5983}" srcOrd="3" destOrd="0" presId="urn:microsoft.com/office/officeart/2005/8/layout/list1"/>
    <dgm:cxn modelId="{93052849-5964-4868-9033-D78596FE6E5D}" type="presParOf" srcId="{81BB25C8-F774-421A-9BEA-F9BDE442DB51}" destId="{F879F5F4-EB98-4D07-8192-60C4A4F79EF8}" srcOrd="4" destOrd="0" presId="urn:microsoft.com/office/officeart/2005/8/layout/list1"/>
    <dgm:cxn modelId="{B1637084-B366-49B6-B0D2-3592AC0A721F}" type="presParOf" srcId="{F879F5F4-EB98-4D07-8192-60C4A4F79EF8}" destId="{24CD82A1-F0D4-4DE3-AAE2-58D61F380B79}" srcOrd="0" destOrd="0" presId="urn:microsoft.com/office/officeart/2005/8/layout/list1"/>
    <dgm:cxn modelId="{883A6ABB-FD88-4CCE-9C90-D23F54BC0A76}" type="presParOf" srcId="{F879F5F4-EB98-4D07-8192-60C4A4F79EF8}" destId="{DC8BA6F9-1851-4AC4-A60B-5014727A2FA7}" srcOrd="1" destOrd="0" presId="urn:microsoft.com/office/officeart/2005/8/layout/list1"/>
    <dgm:cxn modelId="{461F3A3C-A0B9-488E-8D11-8561AF316758}" type="presParOf" srcId="{81BB25C8-F774-421A-9BEA-F9BDE442DB51}" destId="{DA6C1AAB-6B7A-40DA-9A38-78F75C7AF556}" srcOrd="5" destOrd="0" presId="urn:microsoft.com/office/officeart/2005/8/layout/list1"/>
    <dgm:cxn modelId="{A2A515E5-683B-4E54-AC11-70F377FD6B4C}" type="presParOf" srcId="{81BB25C8-F774-421A-9BEA-F9BDE442DB51}" destId="{58E47592-C447-404B-9DD1-C159CB86C7C7}"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A2BBB3-FA89-4E51-82DD-7DEED5022072}">
      <dsp:nvSpPr>
        <dsp:cNvPr id="0" name=""/>
        <dsp:cNvSpPr/>
      </dsp:nvSpPr>
      <dsp:spPr>
        <a:xfrm>
          <a:off x="0" y="880381"/>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Font typeface="+mj-lt"/>
            <a:buNone/>
          </a:pPr>
          <a:r>
            <a:rPr lang="en-US" sz="2700" b="0" i="0" kern="1200" dirty="0"/>
            <a:t>Welcome/Introductions/Commission Business   </a:t>
          </a:r>
        </a:p>
      </dsp:txBody>
      <dsp:txXfrm>
        <a:off x="31613" y="911994"/>
        <a:ext cx="8059702" cy="584369"/>
      </dsp:txXfrm>
    </dsp:sp>
    <dsp:sp modelId="{49775DDC-D138-4B59-B6E9-21C6CE039CBE}">
      <dsp:nvSpPr>
        <dsp:cNvPr id="0" name=""/>
        <dsp:cNvSpPr/>
      </dsp:nvSpPr>
      <dsp:spPr>
        <a:xfrm>
          <a:off x="0" y="1527976"/>
          <a:ext cx="81229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7903" tIns="34290" rIns="192024" bIns="34290" numCol="1" spcCol="1270" anchor="t" anchorCtr="0">
          <a:noAutofit/>
        </a:bodyPr>
        <a:lstStyle/>
        <a:p>
          <a:pPr marL="228600" lvl="1" indent="-228600" algn="l" defTabSz="933450">
            <a:lnSpc>
              <a:spcPct val="90000"/>
            </a:lnSpc>
            <a:spcBef>
              <a:spcPct val="0"/>
            </a:spcBef>
            <a:spcAft>
              <a:spcPct val="20000"/>
            </a:spcAft>
            <a:buFont typeface="Arial" panose="020B0604020202020204" pitchFamily="34" charset="0"/>
            <a:buChar char="•"/>
          </a:pPr>
          <a:r>
            <a:rPr lang="en-US" sz="2100" b="0" i="0" kern="1200" dirty="0"/>
            <a:t>Updates from the Chair </a:t>
          </a:r>
        </a:p>
        <a:p>
          <a:pPr marL="228600" lvl="1" indent="-228600" algn="l" defTabSz="933450">
            <a:lnSpc>
              <a:spcPct val="90000"/>
            </a:lnSpc>
            <a:spcBef>
              <a:spcPct val="0"/>
            </a:spcBef>
            <a:spcAft>
              <a:spcPct val="20000"/>
            </a:spcAft>
            <a:buFont typeface="Arial" panose="020B0604020202020204" pitchFamily="34" charset="0"/>
            <a:buChar char="•"/>
          </a:pPr>
          <a:r>
            <a:rPr lang="en-US" sz="2100" b="0" i="0" kern="1200" dirty="0"/>
            <a:t>Review and Acceptance of Meeting Minutes</a:t>
          </a:r>
        </a:p>
      </dsp:txBody>
      <dsp:txXfrm>
        <a:off x="0" y="1527976"/>
        <a:ext cx="8122928" cy="726570"/>
      </dsp:txXfrm>
    </dsp:sp>
    <dsp:sp modelId="{B747654B-52B5-4AC1-9390-77745118100D}">
      <dsp:nvSpPr>
        <dsp:cNvPr id="0" name=""/>
        <dsp:cNvSpPr/>
      </dsp:nvSpPr>
      <dsp:spPr>
        <a:xfrm>
          <a:off x="0" y="2254546"/>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Font typeface="Arial" panose="020B0604020202020204" pitchFamily="34" charset="0"/>
            <a:buNone/>
          </a:pPr>
          <a:r>
            <a:rPr lang="en-US" sz="2700" b="0" i="0" kern="1200" dirty="0"/>
            <a:t>Overview of the timeline, process, and work conducted</a:t>
          </a:r>
        </a:p>
      </dsp:txBody>
      <dsp:txXfrm>
        <a:off x="31613" y="2286159"/>
        <a:ext cx="8059702" cy="584369"/>
      </dsp:txXfrm>
    </dsp:sp>
    <dsp:sp modelId="{780DB956-C04E-4A06-9C2A-A251BE79FCD6}">
      <dsp:nvSpPr>
        <dsp:cNvPr id="0" name=""/>
        <dsp:cNvSpPr/>
      </dsp:nvSpPr>
      <dsp:spPr>
        <a:xfrm>
          <a:off x="0" y="2979901"/>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Font typeface="Arial" panose="020B0604020202020204" pitchFamily="34" charset="0"/>
            <a:buNone/>
          </a:pPr>
          <a:r>
            <a:rPr lang="en-US" sz="2700" b="0" i="0" kern="1200" dirty="0">
              <a:latin typeface="Calibri Light" panose="020F0302020204030204"/>
            </a:rPr>
            <a:t>Review and discussion of first draft of report</a:t>
          </a:r>
          <a:endParaRPr lang="en-US" sz="2700" b="0" i="0" kern="1200" dirty="0"/>
        </a:p>
      </dsp:txBody>
      <dsp:txXfrm>
        <a:off x="31613" y="3011514"/>
        <a:ext cx="8059702" cy="584369"/>
      </dsp:txXfrm>
    </dsp:sp>
    <dsp:sp modelId="{177B0C7A-BB5B-43D4-A4EA-7BC9057ABA5E}">
      <dsp:nvSpPr>
        <dsp:cNvPr id="0" name=""/>
        <dsp:cNvSpPr/>
      </dsp:nvSpPr>
      <dsp:spPr>
        <a:xfrm>
          <a:off x="0" y="3705256"/>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Font typeface="+mj-lt"/>
            <a:buNone/>
          </a:pPr>
          <a:r>
            <a:rPr lang="en-US" sz="2700" b="0" i="0" kern="1200" dirty="0"/>
            <a:t>Closing Remarks</a:t>
          </a:r>
        </a:p>
      </dsp:txBody>
      <dsp:txXfrm>
        <a:off x="31613" y="3736869"/>
        <a:ext cx="8059702" cy="5843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0E199C-14ED-F040-A90E-4B7C86B59230}">
      <dsp:nvSpPr>
        <dsp:cNvPr id="0" name=""/>
        <dsp:cNvSpPr/>
      </dsp:nvSpPr>
      <dsp:spPr>
        <a:xfrm>
          <a:off x="0"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(1) intervention approaches, including physical activity, medication assessment and reduction of medication when possible, vision enhancement and home-modification strategies</a:t>
          </a:r>
        </a:p>
      </dsp:txBody>
      <dsp:txXfrm>
        <a:off x="0" y="403429"/>
        <a:ext cx="3285270" cy="1971162"/>
      </dsp:txXfrm>
    </dsp:sp>
    <dsp:sp modelId="{9CBD27E6-5F1A-974D-BF0A-AF0C14DDAE18}">
      <dsp:nvSpPr>
        <dsp:cNvPr id="0" name=""/>
        <dsp:cNvSpPr/>
      </dsp:nvSpPr>
      <dsp:spPr>
        <a:xfrm>
          <a:off x="3613797"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(2) strategies that promote collaboration between the medical community, including physicians, long-term care providers and pharmacists to reduce the rate of falls among their patients</a:t>
          </a:r>
        </a:p>
      </dsp:txBody>
      <dsp:txXfrm>
        <a:off x="3613797" y="403429"/>
        <a:ext cx="3285270" cy="1971162"/>
      </dsp:txXfrm>
    </dsp:sp>
    <dsp:sp modelId="{481324B9-B90A-E841-9510-78344B54AF2F}">
      <dsp:nvSpPr>
        <dsp:cNvPr id="0" name=""/>
        <dsp:cNvSpPr/>
      </dsp:nvSpPr>
      <dsp:spPr>
        <a:xfrm>
          <a:off x="7227595"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(3) programs that are targeted to fall victims who are at a high risk for second falls and that are designed to maximize independence and quality of life for older adults, particularly those older adults with functional limitations</a:t>
          </a:r>
        </a:p>
      </dsp:txBody>
      <dsp:txXfrm>
        <a:off x="7227595" y="403429"/>
        <a:ext cx="3285270" cy="1971162"/>
      </dsp:txXfrm>
    </dsp:sp>
    <dsp:sp modelId="{C08EDC3E-374A-7840-AA0D-FE8650737F67}">
      <dsp:nvSpPr>
        <dsp:cNvPr id="0" name=""/>
        <dsp:cNvSpPr/>
      </dsp:nvSpPr>
      <dsp:spPr>
        <a:xfrm>
          <a:off x="1806898" y="2703118"/>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(4) programs that encourage partnerships to prevent falls among older adults and prevent or reduce injuries when falls occur</a:t>
          </a:r>
        </a:p>
      </dsp:txBody>
      <dsp:txXfrm>
        <a:off x="1806898" y="2703118"/>
        <a:ext cx="3285270" cy="1971162"/>
      </dsp:txXfrm>
    </dsp:sp>
    <dsp:sp modelId="{9D1854CB-1DAC-CB45-80CD-A86C7A770DEB}">
      <dsp:nvSpPr>
        <dsp:cNvPr id="0" name=""/>
        <dsp:cNvSpPr/>
      </dsp:nvSpPr>
      <dsp:spPr>
        <a:xfrm>
          <a:off x="5420696" y="2703118"/>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(5) programs to encourage long-term care providers to implement falls- prevention strategies which use specific interventions to help all patients avoid the risks for falling in an effort to reduce hospitalizations and prolong a high quality of life</a:t>
          </a:r>
        </a:p>
      </dsp:txBody>
      <dsp:txXfrm>
        <a:off x="5420696" y="2703118"/>
        <a:ext cx="3285270" cy="19711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9957-804E-4EDE-AB7D-4B1A073FF9AB}">
      <dsp:nvSpPr>
        <dsp:cNvPr id="0" name=""/>
        <dsp:cNvSpPr/>
      </dsp:nvSpPr>
      <dsp:spPr>
        <a:xfrm>
          <a:off x="0" y="2412704"/>
          <a:ext cx="11761715" cy="0"/>
        </a:xfrm>
        <a:prstGeom prst="line">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57571065-C866-4808-B9B9-AC1E01182B14}">
      <dsp:nvSpPr>
        <dsp:cNvPr id="0" name=""/>
        <dsp:cNvSpPr/>
      </dsp:nvSpPr>
      <dsp:spPr>
        <a:xfrm rot="8100000">
          <a:off x="74862" y="559772"/>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76D753-9D79-4118-AA8B-037F2ECB3F78}">
      <dsp:nvSpPr>
        <dsp:cNvPr id="0" name=""/>
        <dsp:cNvSpPr/>
      </dsp:nvSpPr>
      <dsp:spPr>
        <a:xfrm>
          <a:off x="113453"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BA75B2BC-D993-499F-97BF-06467B3246D2}">
      <dsp:nvSpPr>
        <dsp:cNvPr id="0" name=""/>
        <dsp:cNvSpPr/>
      </dsp:nvSpPr>
      <dsp:spPr>
        <a:xfrm>
          <a:off x="494185"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dirty="0">
              <a:latin typeface="Calibri Light" panose="020F0302020204030204"/>
            </a:rPr>
            <a:t>Full</a:t>
          </a:r>
          <a:r>
            <a:rPr lang="en-US" sz="1300" kern="1200" dirty="0"/>
            <a:t> Commission meets to explore research needs. Chair will invite content experts to meetings to provide insight.</a:t>
          </a:r>
        </a:p>
      </dsp:txBody>
      <dsp:txXfrm>
        <a:off x="494185" y="984383"/>
        <a:ext cx="2128975" cy="1428320"/>
      </dsp:txXfrm>
    </dsp:sp>
    <dsp:sp modelId="{981B77C8-200B-4AE1-B5A6-D1F4B3EE9827}">
      <dsp:nvSpPr>
        <dsp:cNvPr id="0" name=""/>
        <dsp:cNvSpPr/>
      </dsp:nvSpPr>
      <dsp:spPr>
        <a:xfrm>
          <a:off x="494185"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t>July 2021 – October 2021</a:t>
          </a:r>
        </a:p>
      </dsp:txBody>
      <dsp:txXfrm>
        <a:off x="494185" y="482540"/>
        <a:ext cx="2128975" cy="501842"/>
      </dsp:txXfrm>
    </dsp:sp>
    <dsp:sp modelId="{2DFDA9D3-4AE5-4C74-BD7C-ABC972AFA35B}">
      <dsp:nvSpPr>
        <dsp:cNvPr id="0" name=""/>
        <dsp:cNvSpPr/>
      </dsp:nvSpPr>
      <dsp:spPr>
        <a:xfrm>
          <a:off x="248551"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A22469D8-7122-4F6B-BDF6-9082871A2AF2}">
      <dsp:nvSpPr>
        <dsp:cNvPr id="0" name=""/>
        <dsp:cNvSpPr/>
      </dsp:nvSpPr>
      <dsp:spPr>
        <a:xfrm>
          <a:off x="209625"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A075BD-3569-41E0-9DE1-149A1BFB4892}">
      <dsp:nvSpPr>
        <dsp:cNvPr id="0" name=""/>
        <dsp:cNvSpPr/>
      </dsp:nvSpPr>
      <dsp:spPr>
        <a:xfrm rot="18900000">
          <a:off x="1379953" y="3918256"/>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74413A-43F7-4C53-B9B1-EDE95F55EA90}">
      <dsp:nvSpPr>
        <dsp:cNvPr id="0" name=""/>
        <dsp:cNvSpPr/>
      </dsp:nvSpPr>
      <dsp:spPr>
        <a:xfrm>
          <a:off x="1418544"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3930179-7DC6-45C3-A224-8BFE0C571ED1}">
      <dsp:nvSpPr>
        <dsp:cNvPr id="0" name=""/>
        <dsp:cNvSpPr/>
      </dsp:nvSpPr>
      <dsp:spPr>
        <a:xfrm>
          <a:off x="1799276"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b="0" kern="1200" dirty="0">
              <a:latin typeface="Calibri Light" panose="020F0302020204030204"/>
            </a:rPr>
            <a:t>Presentation of a guiding framework</a:t>
          </a:r>
        </a:p>
        <a:p>
          <a:pPr marL="0" lvl="0" indent="0" algn="l" defTabSz="577850">
            <a:lnSpc>
              <a:spcPct val="90000"/>
            </a:lnSpc>
            <a:spcBef>
              <a:spcPct val="0"/>
            </a:spcBef>
            <a:spcAft>
              <a:spcPct val="35000"/>
            </a:spcAft>
            <a:buNone/>
          </a:pPr>
          <a:r>
            <a:rPr lang="en-US" sz="1300" b="0" kern="1200" dirty="0">
              <a:latin typeface="Calibri Light" panose="020F0302020204030204"/>
            </a:rPr>
            <a:t>Recruit report drafting work group members</a:t>
          </a:r>
          <a:endParaRPr lang="en-US" sz="1300" kern="1200" dirty="0"/>
        </a:p>
      </dsp:txBody>
      <dsp:txXfrm>
        <a:off x="1799276" y="2412704"/>
        <a:ext cx="2128975" cy="1428320"/>
      </dsp:txXfrm>
    </dsp:sp>
    <dsp:sp modelId="{25F03948-2812-4069-B802-D67C75C7F86F}">
      <dsp:nvSpPr>
        <dsp:cNvPr id="0" name=""/>
        <dsp:cNvSpPr/>
      </dsp:nvSpPr>
      <dsp:spPr>
        <a:xfrm>
          <a:off x="1799276"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1" kern="1200" dirty="0">
              <a:latin typeface="Calibri Light" panose="020F0302020204030204"/>
            </a:rPr>
            <a:t>October 26, 2021</a:t>
          </a:r>
        </a:p>
      </dsp:txBody>
      <dsp:txXfrm>
        <a:off x="1799276" y="3841024"/>
        <a:ext cx="2128975" cy="501842"/>
      </dsp:txXfrm>
    </dsp:sp>
    <dsp:sp modelId="{31A4A654-F4EA-4B91-938F-8C9C7BE97680}">
      <dsp:nvSpPr>
        <dsp:cNvPr id="0" name=""/>
        <dsp:cNvSpPr/>
      </dsp:nvSpPr>
      <dsp:spPr>
        <a:xfrm>
          <a:off x="1553642"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8668CBFC-C739-47B8-8E78-1A529EE79E53}">
      <dsp:nvSpPr>
        <dsp:cNvPr id="0" name=""/>
        <dsp:cNvSpPr/>
      </dsp:nvSpPr>
      <dsp:spPr>
        <a:xfrm>
          <a:off x="1514715"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040764-EA76-417A-AF59-74FFE52FD64C}">
      <dsp:nvSpPr>
        <dsp:cNvPr id="0" name=""/>
        <dsp:cNvSpPr/>
      </dsp:nvSpPr>
      <dsp:spPr>
        <a:xfrm rot="8100000">
          <a:off x="2685044" y="559772"/>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AF2CDC-465A-4D2D-89BC-D24E5220371F}">
      <dsp:nvSpPr>
        <dsp:cNvPr id="0" name=""/>
        <dsp:cNvSpPr/>
      </dsp:nvSpPr>
      <dsp:spPr>
        <a:xfrm>
          <a:off x="2723634"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4CC3EA1-662B-4A6B-8B54-9C263BEE6C99}">
      <dsp:nvSpPr>
        <dsp:cNvPr id="0" name=""/>
        <dsp:cNvSpPr/>
      </dsp:nvSpPr>
      <dsp:spPr>
        <a:xfrm>
          <a:off x="3104367"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b="0" kern="1200" dirty="0"/>
            <a:t>Workgroup meets as needed to develops 1st draft of the report</a:t>
          </a:r>
          <a:endParaRPr lang="en-US" sz="1300" kern="1200" dirty="0"/>
        </a:p>
      </dsp:txBody>
      <dsp:txXfrm>
        <a:off x="3104367" y="984383"/>
        <a:ext cx="2128975" cy="1428320"/>
      </dsp:txXfrm>
    </dsp:sp>
    <dsp:sp modelId="{08F8BA30-7BCA-412D-828D-2F7B99D17950}">
      <dsp:nvSpPr>
        <dsp:cNvPr id="0" name=""/>
        <dsp:cNvSpPr/>
      </dsp:nvSpPr>
      <dsp:spPr>
        <a:xfrm>
          <a:off x="3104367"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1" kern="1200" dirty="0">
              <a:latin typeface="Calibri Light" panose="020F0302020204030204"/>
            </a:rPr>
            <a:t>November 2021- February 2022</a:t>
          </a:r>
          <a:endParaRPr lang="en-US" sz="1700" b="1" kern="1200" dirty="0"/>
        </a:p>
      </dsp:txBody>
      <dsp:txXfrm>
        <a:off x="3104367" y="482540"/>
        <a:ext cx="2128975" cy="501842"/>
      </dsp:txXfrm>
    </dsp:sp>
    <dsp:sp modelId="{C43BB607-EB2C-4A26-8CE6-88EC200CB892}">
      <dsp:nvSpPr>
        <dsp:cNvPr id="0" name=""/>
        <dsp:cNvSpPr/>
      </dsp:nvSpPr>
      <dsp:spPr>
        <a:xfrm>
          <a:off x="2858733"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D284B1BC-8A56-4568-9E1B-8818C55826B9}">
      <dsp:nvSpPr>
        <dsp:cNvPr id="0" name=""/>
        <dsp:cNvSpPr/>
      </dsp:nvSpPr>
      <dsp:spPr>
        <a:xfrm>
          <a:off x="2819806"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229A45-7FF5-4689-ADDF-090C883B9C26}">
      <dsp:nvSpPr>
        <dsp:cNvPr id="0" name=""/>
        <dsp:cNvSpPr/>
      </dsp:nvSpPr>
      <dsp:spPr>
        <a:xfrm rot="18900000">
          <a:off x="3990134" y="3918256"/>
          <a:ext cx="347378" cy="347378"/>
        </a:xfrm>
        <a:prstGeom prst="teardrop">
          <a:avLst>
            <a:gd name="adj" fmla="val 115000"/>
          </a:avLst>
        </a:prstGeom>
        <a:solidFill>
          <a:srgbClr val="FF00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D42446-B8E1-4499-8DC9-44FE2AEAAE20}">
      <dsp:nvSpPr>
        <dsp:cNvPr id="0" name=""/>
        <dsp:cNvSpPr/>
      </dsp:nvSpPr>
      <dsp:spPr>
        <a:xfrm>
          <a:off x="4028725"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923A55C-C684-4748-AA97-6921BE5EDEF9}">
      <dsp:nvSpPr>
        <dsp:cNvPr id="0" name=""/>
        <dsp:cNvSpPr/>
      </dsp:nvSpPr>
      <dsp:spPr>
        <a:xfrm>
          <a:off x="4409458"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kern="1200" dirty="0">
              <a:latin typeface="Calibri"/>
              <a:cs typeface="Calibri"/>
            </a:rPr>
            <a:t>Chair shares 1st draft with members via e-mail to solicit edits and comments </a:t>
          </a:r>
          <a:endParaRPr lang="en-US" sz="1300" kern="1200" dirty="0"/>
        </a:p>
      </dsp:txBody>
      <dsp:txXfrm>
        <a:off x="4409458" y="2412704"/>
        <a:ext cx="2128975" cy="1428320"/>
      </dsp:txXfrm>
    </dsp:sp>
    <dsp:sp modelId="{2B6CE49A-0C21-49DF-A4CB-4FE6001161BF}">
      <dsp:nvSpPr>
        <dsp:cNvPr id="0" name=""/>
        <dsp:cNvSpPr/>
      </dsp:nvSpPr>
      <dsp:spPr>
        <a:xfrm>
          <a:off x="4409458"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1" kern="1200" dirty="0">
              <a:effectLst/>
              <a:latin typeface="Calibri Light" panose="020F0302020204030204" pitchFamily="34" charset="0"/>
              <a:cs typeface="Calibri Light" panose="020F0302020204030204" pitchFamily="34" charset="0"/>
            </a:rPr>
            <a:t>March 2022</a:t>
          </a:r>
        </a:p>
      </dsp:txBody>
      <dsp:txXfrm>
        <a:off x="4409458" y="3841024"/>
        <a:ext cx="2128975" cy="501842"/>
      </dsp:txXfrm>
    </dsp:sp>
    <dsp:sp modelId="{6ACC86E3-EDF2-4F82-937F-315992C902C7}">
      <dsp:nvSpPr>
        <dsp:cNvPr id="0" name=""/>
        <dsp:cNvSpPr/>
      </dsp:nvSpPr>
      <dsp:spPr>
        <a:xfrm>
          <a:off x="4163824"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37ED66C-F198-4225-9BC5-8515A201388D}">
      <dsp:nvSpPr>
        <dsp:cNvPr id="0" name=""/>
        <dsp:cNvSpPr/>
      </dsp:nvSpPr>
      <dsp:spPr>
        <a:xfrm>
          <a:off x="4124897"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53F6AE-215A-4C28-9CB4-DBF26BCE4CE8}">
      <dsp:nvSpPr>
        <dsp:cNvPr id="0" name=""/>
        <dsp:cNvSpPr/>
      </dsp:nvSpPr>
      <dsp:spPr>
        <a:xfrm rot="8100000">
          <a:off x="5295225" y="559772"/>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5BF668-E4DF-493F-B0E8-3DDB323C489A}">
      <dsp:nvSpPr>
        <dsp:cNvPr id="0" name=""/>
        <dsp:cNvSpPr/>
      </dsp:nvSpPr>
      <dsp:spPr>
        <a:xfrm>
          <a:off x="5333816"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1997696-1A03-454E-A902-EF222CDCC0EE}">
      <dsp:nvSpPr>
        <dsp:cNvPr id="0" name=""/>
        <dsp:cNvSpPr/>
      </dsp:nvSpPr>
      <dsp:spPr>
        <a:xfrm>
          <a:off x="5714548"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dirty="0">
              <a:latin typeface="Calibri"/>
              <a:cs typeface="Calibri"/>
            </a:rPr>
            <a:t>2nd draft of report shared with members via e-mail; members to </a:t>
          </a:r>
          <a:r>
            <a:rPr lang="en-US" sz="1300" b="0" kern="1200" dirty="0">
              <a:latin typeface="Calibri"/>
              <a:cs typeface="Calibri"/>
            </a:rPr>
            <a:t>share draft with their organizational leadership for approval</a:t>
          </a:r>
          <a:endParaRPr lang="en-US" sz="1300" b="0" kern="1200" dirty="0">
            <a:latin typeface="Calibri Light" panose="020F0302020204030204"/>
            <a:cs typeface="Calibri Light" panose="020F0302020204030204"/>
          </a:endParaRPr>
        </a:p>
      </dsp:txBody>
      <dsp:txXfrm>
        <a:off x="5714548" y="984383"/>
        <a:ext cx="2128975" cy="1428320"/>
      </dsp:txXfrm>
    </dsp:sp>
    <dsp:sp modelId="{4FB3E21D-E42D-4428-B9CC-D05D7406A3D9}">
      <dsp:nvSpPr>
        <dsp:cNvPr id="0" name=""/>
        <dsp:cNvSpPr/>
      </dsp:nvSpPr>
      <dsp:spPr>
        <a:xfrm>
          <a:off x="5714548"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kern="1200" dirty="0">
              <a:latin typeface="Calibri Light" panose="020F0302020204030204"/>
            </a:rPr>
            <a:t>May 2022</a:t>
          </a:r>
          <a:endParaRPr lang="en-US" sz="1700" kern="1200" dirty="0"/>
        </a:p>
      </dsp:txBody>
      <dsp:txXfrm>
        <a:off x="5714548" y="482540"/>
        <a:ext cx="2128975" cy="501842"/>
      </dsp:txXfrm>
    </dsp:sp>
    <dsp:sp modelId="{3C270E1B-387F-4122-92CF-223FA08FC24C}">
      <dsp:nvSpPr>
        <dsp:cNvPr id="0" name=""/>
        <dsp:cNvSpPr/>
      </dsp:nvSpPr>
      <dsp:spPr>
        <a:xfrm>
          <a:off x="5468915"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1EDA6D24-4F6E-4118-A44B-F9E835B05427}">
      <dsp:nvSpPr>
        <dsp:cNvPr id="0" name=""/>
        <dsp:cNvSpPr/>
      </dsp:nvSpPr>
      <dsp:spPr>
        <a:xfrm>
          <a:off x="5429988"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A954A3-8383-4698-A268-510FC11FB9BF}">
      <dsp:nvSpPr>
        <dsp:cNvPr id="0" name=""/>
        <dsp:cNvSpPr/>
      </dsp:nvSpPr>
      <dsp:spPr>
        <a:xfrm rot="18900000">
          <a:off x="6600316" y="3918256"/>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EF5F32-E483-453A-867E-C3A99E3BBD57}">
      <dsp:nvSpPr>
        <dsp:cNvPr id="0" name=""/>
        <dsp:cNvSpPr/>
      </dsp:nvSpPr>
      <dsp:spPr>
        <a:xfrm>
          <a:off x="6638907"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507558A-08C8-41F1-9C3D-229AAEF7AEBC}">
      <dsp:nvSpPr>
        <dsp:cNvPr id="0" name=""/>
        <dsp:cNvSpPr/>
      </dsp:nvSpPr>
      <dsp:spPr>
        <a:xfrm>
          <a:off x="7019639"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b="0" i="0" kern="1200" dirty="0">
              <a:latin typeface="Calibri"/>
              <a:cs typeface="Calibri"/>
            </a:rPr>
            <a:t>Final</a:t>
          </a:r>
          <a:r>
            <a:rPr lang="en-US" sz="1300" b="0" i="1" kern="1200" dirty="0">
              <a:latin typeface="Calibri"/>
              <a:cs typeface="Calibri"/>
            </a:rPr>
            <a:t> </a:t>
          </a:r>
          <a:r>
            <a:rPr lang="en-US" sz="1300" b="0" i="0" kern="1200" dirty="0">
              <a:latin typeface="Calibri"/>
              <a:cs typeface="Calibri"/>
            </a:rPr>
            <a:t>d</a:t>
          </a:r>
          <a:r>
            <a:rPr lang="en-US" sz="1300" b="0" kern="1200" dirty="0">
              <a:latin typeface="Calibri"/>
              <a:cs typeface="Calibri"/>
            </a:rPr>
            <a:t>raft</a:t>
          </a:r>
          <a:r>
            <a:rPr lang="en-US" sz="1300" b="0" i="1" kern="1200" dirty="0">
              <a:latin typeface="Calibri"/>
              <a:cs typeface="Calibri"/>
            </a:rPr>
            <a:t> </a:t>
          </a:r>
          <a:r>
            <a:rPr lang="en-US" sz="1300" b="0" kern="1200" dirty="0">
              <a:latin typeface="Calibri"/>
              <a:cs typeface="Calibri"/>
            </a:rPr>
            <a:t>submitted for DPH/EOHHS approval</a:t>
          </a:r>
        </a:p>
      </dsp:txBody>
      <dsp:txXfrm>
        <a:off x="7019639" y="2412704"/>
        <a:ext cx="2128975" cy="1428320"/>
      </dsp:txXfrm>
    </dsp:sp>
    <dsp:sp modelId="{6812325D-0B47-4C14-A054-4A46008A0AE4}">
      <dsp:nvSpPr>
        <dsp:cNvPr id="0" name=""/>
        <dsp:cNvSpPr/>
      </dsp:nvSpPr>
      <dsp:spPr>
        <a:xfrm>
          <a:off x="7019639"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latin typeface="Calibri"/>
              <a:cs typeface="Calibri"/>
            </a:rPr>
            <a:t>June 2022</a:t>
          </a:r>
          <a:endParaRPr lang="en-US" sz="1700" kern="1200" dirty="0">
            <a:latin typeface="Calibri"/>
            <a:cs typeface="Calibri"/>
          </a:endParaRPr>
        </a:p>
      </dsp:txBody>
      <dsp:txXfrm>
        <a:off x="7019639" y="3841024"/>
        <a:ext cx="2128975" cy="501842"/>
      </dsp:txXfrm>
    </dsp:sp>
    <dsp:sp modelId="{23DAED88-F988-4CFD-BF57-5B02518BA787}">
      <dsp:nvSpPr>
        <dsp:cNvPr id="0" name=""/>
        <dsp:cNvSpPr/>
      </dsp:nvSpPr>
      <dsp:spPr>
        <a:xfrm>
          <a:off x="6774005"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BE0FC71-FFC0-49D2-A632-DAF11A88696E}">
      <dsp:nvSpPr>
        <dsp:cNvPr id="0" name=""/>
        <dsp:cNvSpPr/>
      </dsp:nvSpPr>
      <dsp:spPr>
        <a:xfrm>
          <a:off x="6735079"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3DA4D7-1D9A-473A-B16A-3FD95A7722B0}">
      <dsp:nvSpPr>
        <dsp:cNvPr id="0" name=""/>
        <dsp:cNvSpPr/>
      </dsp:nvSpPr>
      <dsp:spPr>
        <a:xfrm rot="8100000">
          <a:off x="7905407" y="559772"/>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4B8801-F666-44CF-ADBE-EB6DA49119D3}">
      <dsp:nvSpPr>
        <dsp:cNvPr id="0" name=""/>
        <dsp:cNvSpPr/>
      </dsp:nvSpPr>
      <dsp:spPr>
        <a:xfrm>
          <a:off x="7943997"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F6146FA-D8AE-40F3-BC0A-323E20B13809}">
      <dsp:nvSpPr>
        <dsp:cNvPr id="0" name=""/>
        <dsp:cNvSpPr/>
      </dsp:nvSpPr>
      <dsp:spPr>
        <a:xfrm>
          <a:off x="8324730"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b="0" i="0" kern="1200" dirty="0">
              <a:latin typeface="Calibri"/>
              <a:cs typeface="Calibri"/>
            </a:rPr>
            <a:t>Approved final draft</a:t>
          </a:r>
          <a:r>
            <a:rPr lang="en-US" sz="1300" b="0" kern="1200" dirty="0">
              <a:latin typeface="Calibri"/>
              <a:cs typeface="Calibri"/>
            </a:rPr>
            <a:t> sent to Commission members (in-person meeting)</a:t>
          </a:r>
        </a:p>
      </dsp:txBody>
      <dsp:txXfrm>
        <a:off x="8324730" y="984383"/>
        <a:ext cx="2128975" cy="1428320"/>
      </dsp:txXfrm>
    </dsp:sp>
    <dsp:sp modelId="{B35845A8-4F08-46B3-9AC7-27ED5D316628}">
      <dsp:nvSpPr>
        <dsp:cNvPr id="0" name=""/>
        <dsp:cNvSpPr/>
      </dsp:nvSpPr>
      <dsp:spPr>
        <a:xfrm>
          <a:off x="8324730"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latin typeface="Calibri"/>
              <a:cs typeface="Calibri"/>
            </a:rPr>
            <a:t>July/August 2022</a:t>
          </a:r>
        </a:p>
      </dsp:txBody>
      <dsp:txXfrm>
        <a:off x="8324730" y="482540"/>
        <a:ext cx="2128975" cy="501842"/>
      </dsp:txXfrm>
    </dsp:sp>
    <dsp:sp modelId="{2943C501-55D2-462E-B6C3-02481724A46B}">
      <dsp:nvSpPr>
        <dsp:cNvPr id="0" name=""/>
        <dsp:cNvSpPr/>
      </dsp:nvSpPr>
      <dsp:spPr>
        <a:xfrm>
          <a:off x="8079096"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04377783-0CCF-43B2-BF9F-8AC001F98F5B}">
      <dsp:nvSpPr>
        <dsp:cNvPr id="0" name=""/>
        <dsp:cNvSpPr/>
      </dsp:nvSpPr>
      <dsp:spPr>
        <a:xfrm>
          <a:off x="8040169"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2BE62A-248B-4C4E-A7BC-B41CDD5FDFE0}">
      <dsp:nvSpPr>
        <dsp:cNvPr id="0" name=""/>
        <dsp:cNvSpPr/>
      </dsp:nvSpPr>
      <dsp:spPr>
        <a:xfrm rot="18900000">
          <a:off x="9210498" y="3918256"/>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8B28A9-36D8-43F0-9ECD-6F7DA0E63A40}">
      <dsp:nvSpPr>
        <dsp:cNvPr id="0" name=""/>
        <dsp:cNvSpPr/>
      </dsp:nvSpPr>
      <dsp:spPr>
        <a:xfrm>
          <a:off x="9249088"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16CF3AA0-B107-4D78-9195-2F25229D150A}">
      <dsp:nvSpPr>
        <dsp:cNvPr id="0" name=""/>
        <dsp:cNvSpPr/>
      </dsp:nvSpPr>
      <dsp:spPr>
        <a:xfrm>
          <a:off x="9629821"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kern="1200" dirty="0"/>
            <a:t>Approved final draft delivered to legislature and EOHHS Secretary</a:t>
          </a:r>
        </a:p>
      </dsp:txBody>
      <dsp:txXfrm>
        <a:off x="9629821" y="2412704"/>
        <a:ext cx="2128975" cy="1428320"/>
      </dsp:txXfrm>
    </dsp:sp>
    <dsp:sp modelId="{A2A33ED2-6D3F-40E6-850B-CC3312EFB2C7}">
      <dsp:nvSpPr>
        <dsp:cNvPr id="0" name=""/>
        <dsp:cNvSpPr/>
      </dsp:nvSpPr>
      <dsp:spPr>
        <a:xfrm>
          <a:off x="9629821"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latin typeface="Calibri"/>
              <a:cs typeface="Calibri"/>
            </a:rPr>
            <a:t>September 22, 2022</a:t>
          </a:r>
        </a:p>
      </dsp:txBody>
      <dsp:txXfrm>
        <a:off x="9629821" y="3841024"/>
        <a:ext cx="2128975" cy="501842"/>
      </dsp:txXfrm>
    </dsp:sp>
    <dsp:sp modelId="{9FC9819D-3641-4874-A41C-C32B146FF87B}">
      <dsp:nvSpPr>
        <dsp:cNvPr id="0" name=""/>
        <dsp:cNvSpPr/>
      </dsp:nvSpPr>
      <dsp:spPr>
        <a:xfrm>
          <a:off x="9384187"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374C6B97-5FCB-46A8-8980-736A9B3ED432}">
      <dsp:nvSpPr>
        <dsp:cNvPr id="0" name=""/>
        <dsp:cNvSpPr/>
      </dsp:nvSpPr>
      <dsp:spPr>
        <a:xfrm>
          <a:off x="9345260"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62FA50-245A-4B50-867B-044F84E99F2D}">
      <dsp:nvSpPr>
        <dsp:cNvPr id="0" name=""/>
        <dsp:cNvSpPr/>
      </dsp:nvSpPr>
      <dsp:spPr>
        <a:xfrm>
          <a:off x="0" y="378166"/>
          <a:ext cx="7946572" cy="17860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6742" tIns="374904" rIns="616742"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a:latin typeface="+mn-lt"/>
            </a:rPr>
            <a:t>This report will provide communities with recommendations on how to reduce the number of older adult falls through improvements in local public health infrastructure, particularly around developing a qualified workforce, data surveillance systems, and agencies' capacities to assess and respond to associated issues. </a:t>
          </a:r>
        </a:p>
      </dsp:txBody>
      <dsp:txXfrm>
        <a:off x="0" y="378166"/>
        <a:ext cx="7946572" cy="1786050"/>
      </dsp:txXfrm>
    </dsp:sp>
    <dsp:sp modelId="{E946329E-8894-483F-B355-2725F5744945}">
      <dsp:nvSpPr>
        <dsp:cNvPr id="0" name=""/>
        <dsp:cNvSpPr/>
      </dsp:nvSpPr>
      <dsp:spPr>
        <a:xfrm>
          <a:off x="397328" y="112486"/>
          <a:ext cx="5562600"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0253" tIns="0" rIns="210253" bIns="0" numCol="1" spcCol="1270" anchor="ctr" anchorCtr="0">
          <a:noAutofit/>
        </a:bodyPr>
        <a:lstStyle/>
        <a:p>
          <a:pPr marL="0" lvl="0" indent="0" algn="l" defTabSz="800100" rtl="0">
            <a:lnSpc>
              <a:spcPct val="90000"/>
            </a:lnSpc>
            <a:spcBef>
              <a:spcPct val="0"/>
            </a:spcBef>
            <a:spcAft>
              <a:spcPct val="35000"/>
            </a:spcAft>
            <a:buNone/>
          </a:pPr>
          <a:r>
            <a:rPr lang="en-US" sz="1800" kern="1200" dirty="0"/>
            <a:t>Purpose Statement</a:t>
          </a:r>
        </a:p>
      </dsp:txBody>
      <dsp:txXfrm>
        <a:off x="423267" y="138425"/>
        <a:ext cx="5510722" cy="479482"/>
      </dsp:txXfrm>
    </dsp:sp>
    <dsp:sp modelId="{58E47592-C447-404B-9DD1-C159CB86C7C7}">
      <dsp:nvSpPr>
        <dsp:cNvPr id="0" name=""/>
        <dsp:cNvSpPr/>
      </dsp:nvSpPr>
      <dsp:spPr>
        <a:xfrm>
          <a:off x="0" y="2527097"/>
          <a:ext cx="7946572" cy="2608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6742" tIns="374904" rIns="616742"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a:t>What local programs, services, and policies are necessary to prevent older adult falls? </a:t>
          </a:r>
        </a:p>
        <a:p>
          <a:pPr marL="171450" lvl="1" indent="-171450" algn="l" defTabSz="800100">
            <a:lnSpc>
              <a:spcPct val="90000"/>
            </a:lnSpc>
            <a:spcBef>
              <a:spcPct val="0"/>
            </a:spcBef>
            <a:spcAft>
              <a:spcPct val="15000"/>
            </a:spcAft>
            <a:buFont typeface="Symbol" panose="05050102010706020507" pitchFamily="18" charset="2"/>
            <a:buChar char=""/>
          </a:pPr>
          <a:r>
            <a:rPr lang="en-US" sz="1800" kern="1200"/>
            <a:t>Who are the local stakeholders—like community-based organizations, service providers, and government agencies—that are responsible for or influence work in those areas?</a:t>
          </a:r>
        </a:p>
        <a:p>
          <a:pPr marL="171450" lvl="1" indent="-171450" algn="l" defTabSz="800100">
            <a:lnSpc>
              <a:spcPct val="90000"/>
            </a:lnSpc>
            <a:spcBef>
              <a:spcPct val="0"/>
            </a:spcBef>
            <a:spcAft>
              <a:spcPct val="15000"/>
            </a:spcAft>
            <a:buFont typeface="Symbol" panose="05050102010706020507" pitchFamily="18" charset="2"/>
            <a:buChar char=""/>
          </a:pPr>
          <a:r>
            <a:rPr lang="en-US" sz="1800" kern="1200"/>
            <a:t>How could those entities improve their programs, services, and policies to better address the relevant risk and protective factors around older adult falls?</a:t>
          </a:r>
        </a:p>
      </dsp:txBody>
      <dsp:txXfrm>
        <a:off x="0" y="2527097"/>
        <a:ext cx="7946572" cy="2608200"/>
      </dsp:txXfrm>
    </dsp:sp>
    <dsp:sp modelId="{DC8BA6F9-1851-4AC4-A60B-5014727A2FA7}">
      <dsp:nvSpPr>
        <dsp:cNvPr id="0" name=""/>
        <dsp:cNvSpPr/>
      </dsp:nvSpPr>
      <dsp:spPr>
        <a:xfrm>
          <a:off x="397328" y="2261417"/>
          <a:ext cx="5562600"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0253" tIns="0" rIns="210253" bIns="0" numCol="1" spcCol="1270" anchor="ctr" anchorCtr="0">
          <a:noAutofit/>
        </a:bodyPr>
        <a:lstStyle/>
        <a:p>
          <a:pPr marL="0" lvl="0" indent="0" algn="l" defTabSz="800100">
            <a:lnSpc>
              <a:spcPct val="90000"/>
            </a:lnSpc>
            <a:spcBef>
              <a:spcPct val="0"/>
            </a:spcBef>
            <a:spcAft>
              <a:spcPct val="35000"/>
            </a:spcAft>
            <a:buNone/>
          </a:pPr>
          <a:r>
            <a:rPr lang="en-US" sz="1800" kern="1200"/>
            <a:t>Research Questions</a:t>
          </a:r>
        </a:p>
      </dsp:txBody>
      <dsp:txXfrm>
        <a:off x="423267" y="2287356"/>
        <a:ext cx="5510722" cy="47948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6C4BF5-E566-BD4E-BF84-8EF979555B2D}" type="datetimeFigureOut">
              <a:rPr lang="en-US" smtClean="0"/>
              <a:t>1/30/2023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4CBBDB-52D0-FE4C-8729-D7393D454E10}" type="slidenum">
              <a:rPr lang="en-US" smtClean="0"/>
              <a:t>‹#›</a:t>
            </a:fld>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4</a:t>
            </a:fld>
            <a:endParaRPr lang="en-US"/>
          </a:p>
        </p:txBody>
      </p:sp>
    </p:spTree>
    <p:extLst>
      <p:ext uri="{BB962C8B-B14F-4D97-AF65-F5344CB8AC3E}">
        <p14:creationId xmlns:p14="http://schemas.microsoft.com/office/powerpoint/2010/main" val="1161504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5</a:t>
            </a:fld>
            <a:endParaRPr lang="en-US"/>
          </a:p>
        </p:txBody>
      </p:sp>
    </p:spTree>
    <p:extLst>
      <p:ext uri="{BB962C8B-B14F-4D97-AF65-F5344CB8AC3E}">
        <p14:creationId xmlns:p14="http://schemas.microsoft.com/office/powerpoint/2010/main" val="83796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a:p>
            <a:endParaRPr lang="en-US" sz="1200" dirty="0"/>
          </a:p>
          <a:p>
            <a:pPr marL="342900" indent="-342900">
              <a:buFont typeface="Arial" panose="020B0604020202020204" pitchFamily="34" charset="0"/>
              <a:buChar char="•"/>
            </a:pPr>
            <a:r>
              <a:rPr lang="en-US" sz="1200" b="1" dirty="0"/>
              <a:t>As these questions are answered, what are the recommendations that the Commission can make to address the challenges identified?</a:t>
            </a:r>
          </a:p>
        </p:txBody>
      </p:sp>
      <p:sp>
        <p:nvSpPr>
          <p:cNvPr id="4" name="Slide Number Placeholder 3"/>
          <p:cNvSpPr>
            <a:spLocks noGrp="1"/>
          </p:cNvSpPr>
          <p:nvPr>
            <p:ph type="sldNum" sz="quarter" idx="5"/>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1529381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framework that the Commission developed jointly last summer and fall as we were starting research for the report. Together we all looked at the various local public health services that are important to preventing older adult falls and thought through the aspects of agency capacity, workforce strength, and data collection that were related to those services. All of you were able to put together this comprehensive list of stakeholders in the field and construct what is a solid foundation for a conceptual framework of how falls are prevented across the state.</a:t>
            </a:r>
          </a:p>
        </p:txBody>
      </p:sp>
      <p:sp>
        <p:nvSpPr>
          <p:cNvPr id="4" name="Slide Number Placeholder 3"/>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1403936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Based on the framework that the Commission developed , we interviewed a number of informants about the roles their organizations play in preventing older adult falls. This included learning about the services that some of these organizations provided , the issues that they were advocating for, and the challenges that they identified as being central to preventing falls in the future.</a:t>
            </a:r>
          </a:p>
        </p:txBody>
      </p:sp>
      <p:sp>
        <p:nvSpPr>
          <p:cNvPr id="4" name="Slide Number Placeholder 3"/>
          <p:cNvSpPr>
            <a:spLocks noGrp="1"/>
          </p:cNvSpPr>
          <p:nvPr>
            <p:ph type="sldNum" sz="quarter" idx="5"/>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1935195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spcBef>
                <a:spcPts val="0"/>
              </a:spcBef>
              <a:spcAft>
                <a:spcPts val="1200"/>
              </a:spcAft>
              <a:buFont typeface="Symbol" panose="05050102010706020507" pitchFamily="18" charset="2"/>
              <a:buChar char=""/>
            </a:pPr>
            <a:r>
              <a:rPr lang="en-US" dirty="0"/>
              <a:t>Convened three times between December and February</a:t>
            </a:r>
          </a:p>
          <a:p>
            <a:pPr marL="342900" indent="-342900">
              <a:spcBef>
                <a:spcPts val="0"/>
              </a:spcBef>
              <a:spcAft>
                <a:spcPts val="1200"/>
              </a:spcAft>
              <a:buFont typeface="Symbol" panose="05050102010706020507" pitchFamily="18" charset="2"/>
              <a:buChar char=""/>
            </a:pPr>
            <a:r>
              <a:rPr lang="en-US" dirty="0"/>
              <a:t>Reviewed and revised three drafts</a:t>
            </a:r>
          </a:p>
          <a:p>
            <a:pPr marL="342900" indent="-342900">
              <a:spcBef>
                <a:spcPts val="0"/>
              </a:spcBef>
              <a:spcAft>
                <a:spcPts val="1200"/>
              </a:spcAft>
              <a:buFont typeface="Symbol" panose="05050102010706020507" pitchFamily="18" charset="2"/>
              <a:buChar char=""/>
            </a:pPr>
            <a:r>
              <a:rPr lang="en-US" dirty="0"/>
              <a:t>Collaborated with the writing team to identify key data points, strengthen framing, and craft recommendations</a:t>
            </a:r>
          </a:p>
          <a:p>
            <a:pPr marL="342900" indent="-342900">
              <a:spcBef>
                <a:spcPts val="0"/>
              </a:spcBef>
              <a:spcAft>
                <a:spcPts val="1200"/>
              </a:spcAft>
              <a:buFont typeface="Symbol" panose="05050102010706020507" pitchFamily="18" charset="2"/>
              <a:buChar char=""/>
            </a:pPr>
            <a:r>
              <a:rPr lang="en-US" dirty="0"/>
              <a:t>The writing team comprised myself and Alexandria as well as Beth Hume and Sam Riley who are epidemiologists with the department .</a:t>
            </a:r>
          </a:p>
          <a:p>
            <a:pPr marL="342900" indent="-342900">
              <a:spcBef>
                <a:spcPts val="0"/>
              </a:spcBef>
              <a:spcAft>
                <a:spcPts val="1200"/>
              </a:spcAft>
              <a:buFont typeface="Symbol" panose="05050102010706020507" pitchFamily="18" charset="2"/>
              <a:buChar char=""/>
            </a:pPr>
            <a:r>
              <a:rPr lang="en-US" dirty="0"/>
              <a:t>Based on the key informant interviews , the work of the work group, and data analysis done by our epidemiology team, we drafted the report that went out to you last week. We want to cover some of the key findings, and they we’ll jump into feedback from the group. </a:t>
            </a:r>
          </a:p>
        </p:txBody>
      </p:sp>
      <p:sp>
        <p:nvSpPr>
          <p:cNvPr id="4" name="Slide Number Placeholder 3"/>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4211048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Overall, OAF up almost 90%. In 2010, 484—2020, 914</a:t>
            </a:r>
          </a:p>
          <a:p>
            <a:pPr marL="171450" indent="-171450">
              <a:buFont typeface="Arial" panose="020B0604020202020204" pitchFamily="34" charset="0"/>
              <a:buChar char="•"/>
            </a:pPr>
            <a:r>
              <a:rPr lang="en-US" dirty="0"/>
              <a:t>The death rate, which accounts for the growing number of older adults in Massachusetts, is up 61% over the past 10 years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33968896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150th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476420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1391" y="233425"/>
            <a:ext cx="1247157"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8470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B">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322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tyle C">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endParaRPr lang="en-US"/>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166365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Arial" charset="0"/>
                <a:cs typeface="Arial" charset="0"/>
              </a:rPr>
              <a:t>Connect with DPH</a:t>
            </a: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a:t>@</a:t>
            </a:r>
            <a:r>
              <a:rPr lang="en-US" sz="3600" err="1"/>
              <a:t>MassDPH</a:t>
            </a:r>
            <a:endParaRPr lang="en-US" sz="3600"/>
          </a:p>
          <a:p>
            <a:pPr fontAlgn="base"/>
            <a:endParaRPr lang="en-US" sz="3600"/>
          </a:p>
          <a:p>
            <a:pPr fontAlgn="base"/>
            <a:r>
              <a:rPr lang="en-US" sz="3600"/>
              <a:t>Massachusetts Department of Public Health</a:t>
            </a:r>
          </a:p>
          <a:p>
            <a:pPr fontAlgn="base"/>
            <a:endParaRPr lang="en-US" sz="3600"/>
          </a:p>
          <a:p>
            <a:pPr fontAlgn="base"/>
            <a:r>
              <a:rPr lang="en-US" sz="3600"/>
              <a:t>DPH blog</a:t>
            </a:r>
          </a:p>
          <a:p>
            <a:pPr fontAlgn="base"/>
            <a:r>
              <a:rPr lang="en-US" sz="2800"/>
              <a:t>https://blog.mass.gov/publichealth</a:t>
            </a:r>
          </a:p>
          <a:p>
            <a:pPr fontAlgn="base"/>
            <a:endParaRPr lang="en-US" sz="3600"/>
          </a:p>
          <a:p>
            <a:pPr fontAlgn="base"/>
            <a:r>
              <a:rPr lang="en-US" sz="360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53" r:id="rId5"/>
    <p:sldLayoutId id="2147483654" r:id="rId6"/>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15.svg"/></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10.png"/><Relationship Id="rId5" Type="http://schemas.microsoft.com/office/2007/relationships/hdphoto" Target="../media/hdphoto1.wdp"/><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1.jpe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7A376792-C664-DE4F-A230-AAFB9B729252}"/>
              </a:ext>
            </a:extLst>
          </p:cNvPr>
          <p:cNvSpPr txBox="1">
            <a:spLocks/>
          </p:cNvSpPr>
          <p:nvPr/>
        </p:nvSpPr>
        <p:spPr>
          <a:xfrm>
            <a:off x="1787844" y="2661249"/>
            <a:ext cx="8613473" cy="1524006"/>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algn="ctr">
              <a:defRPr/>
            </a:pPr>
            <a:r>
              <a:rPr lang="en-US" cap="none">
                <a:solidFill>
                  <a:schemeClr val="bg1"/>
                </a:solidFill>
                <a:latin typeface="Calibri"/>
                <a:cs typeface="Arial"/>
              </a:rPr>
              <a:t>Massachusetts Commission on </a:t>
            </a:r>
            <a:endParaRPr lang="en-US" cap="none">
              <a:solidFill>
                <a:schemeClr val="bg1"/>
              </a:solidFill>
              <a:latin typeface="Calibri"/>
            </a:endParaRPr>
          </a:p>
          <a:p>
            <a:pPr algn="ctr">
              <a:defRPr/>
            </a:pPr>
            <a:r>
              <a:rPr lang="en-US" cap="none">
                <a:solidFill>
                  <a:schemeClr val="bg1"/>
                </a:solidFill>
                <a:latin typeface="Calibri"/>
                <a:cs typeface="Arial"/>
              </a:rPr>
              <a:t>Falls Prevention</a:t>
            </a:r>
            <a:endParaRPr lang="en-US">
              <a:solidFill>
                <a:schemeClr val="bg1"/>
              </a:solidFill>
              <a:latin typeface="Calibri"/>
            </a:endParaRPr>
          </a:p>
        </p:txBody>
      </p:sp>
      <p:sp>
        <p:nvSpPr>
          <p:cNvPr id="6" name="Subtitle 3">
            <a:extLst>
              <a:ext uri="{FF2B5EF4-FFF2-40B4-BE49-F238E27FC236}">
                <a16:creationId xmlns:a16="http://schemas.microsoft.com/office/drawing/2014/main" id="{BE3A9B0E-31C7-AD4F-82DF-EFDAFBDB6C9D}"/>
              </a:ext>
            </a:extLst>
          </p:cNvPr>
          <p:cNvSpPr txBox="1">
            <a:spLocks/>
          </p:cNvSpPr>
          <p:nvPr/>
        </p:nvSpPr>
        <p:spPr>
          <a:xfrm>
            <a:off x="522633" y="5050364"/>
            <a:ext cx="6696618" cy="961504"/>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defRPr/>
            </a:pPr>
            <a:r>
              <a:rPr lang="en-US" dirty="0">
                <a:latin typeface="Calibri"/>
                <a:cs typeface="Arial"/>
              </a:rPr>
              <a:t>Thursday, March 24, 2022</a:t>
            </a:r>
          </a:p>
          <a:p>
            <a:pPr>
              <a:defRPr/>
            </a:pPr>
            <a:r>
              <a:rPr lang="en-US" dirty="0">
                <a:latin typeface="Calibri"/>
                <a:cs typeface="Arial"/>
              </a:rPr>
              <a:t>1–2 p.m.</a:t>
            </a:r>
          </a:p>
        </p:txBody>
      </p:sp>
    </p:spTree>
    <p:extLst>
      <p:ext uri="{BB962C8B-B14F-4D97-AF65-F5344CB8AC3E}">
        <p14:creationId xmlns:p14="http://schemas.microsoft.com/office/powerpoint/2010/main" val="390975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EC64AE25-5AA0-4275-B0B8-537549462555}"/>
              </a:ext>
            </a:extLst>
          </p:cNvPr>
          <p:cNvSpPr txBox="1">
            <a:spLocks/>
          </p:cNvSpPr>
          <p:nvPr/>
        </p:nvSpPr>
        <p:spPr>
          <a:xfrm>
            <a:off x="5541325" y="816310"/>
            <a:ext cx="5244301" cy="1538130"/>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algn="ctr">
              <a:spcAft>
                <a:spcPts val="600"/>
              </a:spcAft>
              <a:defRPr/>
            </a:pPr>
            <a:r>
              <a:rPr lang="en-US" sz="4400" kern="1200" cap="none" dirty="0">
                <a:solidFill>
                  <a:schemeClr val="tx1"/>
                </a:solidFill>
                <a:latin typeface="+mj-lt"/>
                <a:ea typeface="+mj-ea"/>
                <a:cs typeface="+mj-cs"/>
              </a:rPr>
              <a:t>Work Group Meetings</a:t>
            </a:r>
          </a:p>
        </p:txBody>
      </p:sp>
      <p:sp>
        <p:nvSpPr>
          <p:cNvPr id="13" name="Freeform 6">
            <a:extLst>
              <a:ext uri="{FF2B5EF4-FFF2-40B4-BE49-F238E27FC236}">
                <a16:creationId xmlns:a16="http://schemas.microsoft.com/office/drawing/2014/main" id="{B6C29DB0-17E9-42FF-986E-0B7F493F4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199584"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4C4C4C"/>
          </a:solidFill>
          <a:ln w="0">
            <a:noFill/>
            <a:prstDash val="solid"/>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Freeform 6">
            <a:extLst>
              <a:ext uri="{FF2B5EF4-FFF2-40B4-BE49-F238E27FC236}">
                <a16:creationId xmlns:a16="http://schemas.microsoft.com/office/drawing/2014/main" id="{115AD956-A5B6-4760-B8B2-11E2DF6B02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4C4C4C"/>
          </a:solidFill>
          <a:ln w="0">
            <a:noFill/>
            <a:prstDash val="solid"/>
            <a:round/>
            <a:headEnd/>
            <a:tailEnd/>
          </a:ln>
        </p:spPr>
      </p:sp>
      <p:sp>
        <p:nvSpPr>
          <p:cNvPr id="2" name="Content Placeholder 1">
            <a:extLst>
              <a:ext uri="{FF2B5EF4-FFF2-40B4-BE49-F238E27FC236}">
                <a16:creationId xmlns:a16="http://schemas.microsoft.com/office/drawing/2014/main" id="{4E47E8F2-1EFF-47B3-89BF-21F0CC0B5DDF}"/>
              </a:ext>
            </a:extLst>
          </p:cNvPr>
          <p:cNvSpPr>
            <a:spLocks noGrp="1"/>
          </p:cNvSpPr>
          <p:nvPr>
            <p:ph sz="half" idx="1"/>
          </p:nvPr>
        </p:nvSpPr>
        <p:spPr>
          <a:xfrm>
            <a:off x="5911157" y="2269958"/>
            <a:ext cx="6032189" cy="4215859"/>
          </a:xfrm>
        </p:spPr>
        <p:txBody>
          <a:bodyPr vert="horz" lIns="91440" tIns="45720" rIns="91440" bIns="45720" numCol="1" rtlCol="0" anchor="t">
            <a:normAutofit/>
          </a:bodyPr>
          <a:lstStyle/>
          <a:p>
            <a:pPr marL="342900" indent="-342900">
              <a:spcBef>
                <a:spcPts val="0"/>
              </a:spcBef>
              <a:spcAft>
                <a:spcPts val="1200"/>
              </a:spcAft>
              <a:buFont typeface="Symbol" panose="05050102010706020507" pitchFamily="18" charset="2"/>
              <a:buChar char=""/>
            </a:pPr>
            <a:r>
              <a:rPr lang="en-US" dirty="0"/>
              <a:t>Work Group members:</a:t>
            </a:r>
            <a:br>
              <a:rPr lang="en-US" dirty="0"/>
            </a:br>
            <a:r>
              <a:rPr lang="en-US" dirty="0"/>
              <a:t>Joanne Moore, Annette Peele, </a:t>
            </a:r>
            <a:br>
              <a:rPr lang="en-US" dirty="0"/>
            </a:br>
            <a:r>
              <a:rPr lang="en-US" dirty="0"/>
              <a:t>Bekah Thomas</a:t>
            </a:r>
          </a:p>
          <a:p>
            <a:pPr marL="342900" indent="-342900">
              <a:spcBef>
                <a:spcPts val="0"/>
              </a:spcBef>
              <a:spcAft>
                <a:spcPts val="1200"/>
              </a:spcAft>
              <a:buFont typeface="Symbol" panose="05050102010706020507" pitchFamily="18" charset="2"/>
              <a:buChar char=""/>
            </a:pPr>
            <a:r>
              <a:rPr lang="en-US" dirty="0"/>
              <a:t>Writing team: Beth Hume, Alexandria Papadimoulis, Max Rasbold-Gabbard, Sam Riley</a:t>
            </a:r>
          </a:p>
          <a:p>
            <a:pPr marL="342900" indent="-342900">
              <a:spcBef>
                <a:spcPts val="0"/>
              </a:spcBef>
              <a:spcAft>
                <a:spcPts val="1200"/>
              </a:spcAft>
              <a:buFont typeface="Symbol" panose="05050102010706020507" pitchFamily="18" charset="2"/>
              <a:buChar char=""/>
            </a:pPr>
            <a:r>
              <a:rPr lang="en-US" dirty="0"/>
              <a:t>Convened in December, January, and February</a:t>
            </a:r>
          </a:p>
          <a:p>
            <a:pPr marL="342900" indent="-342900">
              <a:spcBef>
                <a:spcPts val="0"/>
              </a:spcBef>
              <a:spcAft>
                <a:spcPts val="1200"/>
              </a:spcAft>
              <a:buFont typeface="Symbol" panose="05050102010706020507" pitchFamily="18" charset="2"/>
              <a:buChar char=""/>
            </a:pPr>
            <a:endParaRPr lang="en-US" dirty="0"/>
          </a:p>
        </p:txBody>
      </p:sp>
      <p:sp>
        <p:nvSpPr>
          <p:cNvPr id="5" name="Footer Placeholder 4">
            <a:extLst>
              <a:ext uri="{FF2B5EF4-FFF2-40B4-BE49-F238E27FC236}">
                <a16:creationId xmlns:a16="http://schemas.microsoft.com/office/drawing/2014/main" id="{DA8D217C-ABA9-4994-B867-AFAA699C37B2}"/>
              </a:ext>
            </a:extLst>
          </p:cNvPr>
          <p:cNvSpPr>
            <a:spLocks noGrp="1"/>
          </p:cNvSpPr>
          <p:nvPr>
            <p:ph type="ftr" sz="quarter" idx="3"/>
          </p:nvPr>
        </p:nvSpPr>
        <p:spPr>
          <a:xfrm>
            <a:off x="4038600" y="6485818"/>
            <a:ext cx="4114800" cy="365125"/>
          </a:xfrm>
        </p:spPr>
        <p:txBody>
          <a:bodyPr vert="horz" lIns="91440" tIns="45720" rIns="91440" bIns="45720" rtlCol="0" anchor="ctr">
            <a:normAutofit/>
          </a:bodyPr>
          <a:lstStyle/>
          <a:p>
            <a:pPr algn="ctr">
              <a:spcAft>
                <a:spcPts val="600"/>
              </a:spcAft>
            </a:pPr>
            <a:r>
              <a:rPr lang="en-US" sz="1200" kern="1200" dirty="0">
                <a:solidFill>
                  <a:prstClr val="black">
                    <a:tint val="75000"/>
                  </a:prstClr>
                </a:solidFill>
                <a:latin typeface="+mn-lt"/>
                <a:ea typeface="+mn-ea"/>
                <a:cs typeface="+mn-cs"/>
              </a:rPr>
              <a:t>Massachusetts Department of Public Health       mass.gov/</a:t>
            </a:r>
            <a:r>
              <a:rPr lang="en-US" sz="1200" kern="1200" dirty="0" err="1">
                <a:solidFill>
                  <a:prstClr val="black">
                    <a:tint val="75000"/>
                  </a:prstClr>
                </a:solidFill>
                <a:latin typeface="+mn-lt"/>
                <a:ea typeface="+mn-ea"/>
                <a:cs typeface="+mn-cs"/>
              </a:rPr>
              <a:t>dph</a:t>
            </a:r>
            <a:endParaRPr lang="en-US" sz="1200" kern="1200" dirty="0">
              <a:solidFill>
                <a:prstClr val="black">
                  <a:tint val="75000"/>
                </a:prstClr>
              </a:solidFill>
              <a:latin typeface="+mn-lt"/>
              <a:ea typeface="+mn-ea"/>
              <a:cs typeface="+mn-cs"/>
            </a:endParaRPr>
          </a:p>
        </p:txBody>
      </p:sp>
      <p:sp>
        <p:nvSpPr>
          <p:cNvPr id="4" name="Slide Number Placeholder 3">
            <a:extLst>
              <a:ext uri="{FF2B5EF4-FFF2-40B4-BE49-F238E27FC236}">
                <a16:creationId xmlns:a16="http://schemas.microsoft.com/office/drawing/2014/main" id="{AC144AE5-A9CC-4C99-BE37-697971D6FF7D}"/>
              </a:ext>
            </a:extLst>
          </p:cNvPr>
          <p:cNvSpPr>
            <a:spLocks noGrp="1"/>
          </p:cNvSpPr>
          <p:nvPr>
            <p:ph type="sldNum" sz="quarter" idx="4"/>
          </p:nvPr>
        </p:nvSpPr>
        <p:spPr>
          <a:xfrm>
            <a:off x="9257872" y="6492875"/>
            <a:ext cx="2743200" cy="365125"/>
          </a:xfrm>
        </p:spPr>
        <p:txBody>
          <a:bodyPr vert="horz" lIns="91440" tIns="45720" rIns="91440" bIns="45720" rtlCol="0" anchor="ctr">
            <a:normAutofit/>
          </a:bodyPr>
          <a:lstStyle/>
          <a:p>
            <a:pPr>
              <a:spcAft>
                <a:spcPts val="600"/>
              </a:spcAft>
            </a:pPr>
            <a:fld id="{CA49D0EE-DE7F-324B-A84C-F36708423CDB}" type="slidenum">
              <a:rPr lang="en-US">
                <a:solidFill>
                  <a:schemeClr val="bg1"/>
                </a:solidFill>
              </a:rPr>
              <a:pPr>
                <a:spcAft>
                  <a:spcPts val="600"/>
                </a:spcAft>
              </a:pPr>
              <a:t>10</a:t>
            </a:fld>
            <a:endParaRPr lang="en-US" dirty="0">
              <a:solidFill>
                <a:schemeClr val="bg1"/>
              </a:solidFill>
            </a:endParaRPr>
          </a:p>
        </p:txBody>
      </p:sp>
      <p:pic>
        <p:nvPicPr>
          <p:cNvPr id="9" name="Content Placeholder 8" descr="Group brainstorm with solid fill">
            <a:extLst>
              <a:ext uri="{FF2B5EF4-FFF2-40B4-BE49-F238E27FC236}">
                <a16:creationId xmlns:a16="http://schemas.microsoft.com/office/drawing/2014/main" id="{A281EBA6-4FB6-4E47-946B-C58DEE255D7B}"/>
              </a:ext>
            </a:extLst>
          </p:cNvPr>
          <p:cNvPicPr>
            <a:picLocks noGrp="1" noChangeAspect="1"/>
          </p:cNvPicPr>
          <p:nvPr>
            <p:ph sz="half" idx="2"/>
          </p:nvPr>
        </p:nvPicPr>
        <p:blipFill>
          <a:blip r:embed="rId3">
            <a:extLst>
              <a:ext uri="{96DAC541-7B7A-43D3-8B79-37D633B846F1}">
                <asvg:svgBlip xmlns:asvg="http://schemas.microsoft.com/office/drawing/2016/SVG/main" r:embed="rId4"/>
              </a:ext>
            </a:extLst>
          </a:blip>
          <a:stretch>
            <a:fillRect/>
          </a:stretch>
        </p:blipFill>
        <p:spPr>
          <a:xfrm>
            <a:off x="1680323" y="2036618"/>
            <a:ext cx="2784763" cy="2784763"/>
          </a:xfrm>
        </p:spPr>
      </p:pic>
    </p:spTree>
    <p:extLst>
      <p:ext uri="{BB962C8B-B14F-4D97-AF65-F5344CB8AC3E}">
        <p14:creationId xmlns:p14="http://schemas.microsoft.com/office/powerpoint/2010/main" val="2623750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9CE61F8B-A760-483E-9F80-253805DB2B58}"/>
              </a:ext>
            </a:extLst>
          </p:cNvPr>
          <p:cNvSpPr>
            <a:spLocks noGrp="1"/>
          </p:cNvSpPr>
          <p:nvPr>
            <p:ph sz="half" idx="2"/>
          </p:nvPr>
        </p:nvSpPr>
        <p:spPr>
          <a:xfrm>
            <a:off x="839788" y="1203158"/>
            <a:ext cx="5157787" cy="5014760"/>
          </a:xfrm>
        </p:spPr>
        <p:txBody>
          <a:bodyPr/>
          <a:lstStyle/>
          <a:p>
            <a:pPr marL="0" marR="0">
              <a:spcBef>
                <a:spcPts val="0"/>
              </a:spcBef>
              <a:spcAft>
                <a:spcPts val="800"/>
              </a:spcAft>
            </a:pPr>
            <a:r>
              <a:rPr lang="en-US" sz="1800" dirty="0">
                <a:effectLst/>
                <a:latin typeface="Calibri" panose="020F0502020204030204" pitchFamily="34" charset="0"/>
                <a:ea typeface="Calibri" panose="020F0502020204030204" pitchFamily="34" charset="0"/>
              </a:rPr>
              <a:t>2020</a:t>
            </a:r>
            <a:r>
              <a:rPr lang="en-US" sz="1800" dirty="0">
                <a:latin typeface="Calibri" panose="020F0502020204030204" pitchFamily="34" charset="0"/>
                <a:ea typeface="Calibri" panose="020F0502020204030204" pitchFamily="34" charset="0"/>
              </a:rPr>
              <a:t>:</a:t>
            </a:r>
            <a:r>
              <a:rPr lang="en-US" sz="1800" dirty="0">
                <a:effectLst/>
                <a:latin typeface="Calibri" panose="020F0502020204030204" pitchFamily="34" charset="0"/>
                <a:ea typeface="Calibri" panose="020F0502020204030204" pitchFamily="34" charset="0"/>
              </a:rPr>
              <a:t> 914 older adult fall deaths; 18 per week</a:t>
            </a:r>
          </a:p>
          <a:p>
            <a:pPr marL="457200" lvl="1">
              <a:spcBef>
                <a:spcPts val="0"/>
              </a:spcBef>
              <a:spcAft>
                <a:spcPts val="800"/>
              </a:spcAft>
            </a:pPr>
            <a:r>
              <a:rPr lang="en-US" sz="1400" dirty="0">
                <a:latin typeface="Calibri" panose="020F0502020204030204" pitchFamily="34" charset="0"/>
                <a:ea typeface="Calibri" panose="020F0502020204030204" pitchFamily="34" charset="0"/>
              </a:rPr>
              <a:t>Number of deaths up 89% since 2010, from 484 deaths.</a:t>
            </a:r>
          </a:p>
          <a:p>
            <a:pPr marL="457200" lvl="1">
              <a:spcBef>
                <a:spcPts val="0"/>
              </a:spcBef>
              <a:spcAft>
                <a:spcPts val="800"/>
              </a:spcAft>
            </a:pPr>
            <a:r>
              <a:rPr lang="en-US" sz="1400" dirty="0">
                <a:effectLst/>
                <a:latin typeface="Calibri" panose="020F0502020204030204" pitchFamily="34" charset="0"/>
                <a:ea typeface="Calibri" panose="020F0502020204030204" pitchFamily="34" charset="0"/>
              </a:rPr>
              <a:t>Death rate up 61% since 2010, from 48.1 to 77.7 per 100,000</a:t>
            </a:r>
          </a:p>
          <a:p>
            <a:pPr marL="457200" lvl="1">
              <a:spcBef>
                <a:spcPts val="0"/>
              </a:spcBef>
              <a:spcAft>
                <a:spcPts val="800"/>
              </a:spcAft>
            </a:pPr>
            <a:r>
              <a:rPr lang="en-US" sz="1400" dirty="0">
                <a:latin typeface="Calibri" panose="020F0502020204030204" pitchFamily="34" charset="0"/>
                <a:ea typeface="Calibri" panose="020F0502020204030204" pitchFamily="34" charset="0"/>
              </a:rPr>
              <a:t>Alarming rise in death rate among age 85+: </a:t>
            </a:r>
            <a:br>
              <a:rPr lang="en-US" sz="1400" dirty="0">
                <a:latin typeface="Calibri" panose="020F0502020204030204" pitchFamily="34" charset="0"/>
                <a:ea typeface="Calibri" panose="020F0502020204030204" pitchFamily="34" charset="0"/>
              </a:rPr>
            </a:br>
            <a:r>
              <a:rPr lang="en-US" sz="1400" dirty="0">
                <a:latin typeface="Calibri" panose="020F0502020204030204" pitchFamily="34" charset="0"/>
                <a:ea typeface="Calibri" panose="020F0502020204030204" pitchFamily="34" charset="0"/>
              </a:rPr>
              <a:t>up </a:t>
            </a:r>
            <a:r>
              <a:rPr lang="en-US" sz="1400" dirty="0">
                <a:effectLst/>
                <a:latin typeface="Calibri" panose="020F0502020204030204" pitchFamily="34" charset="0"/>
                <a:ea typeface="Calibri" panose="020F0502020204030204" pitchFamily="34" charset="0"/>
                <a:cs typeface="Calibri" panose="020F0502020204030204" pitchFamily="34" charset="0"/>
              </a:rPr>
              <a:t>111%, from 159.8 to 337.7 per 100,000</a:t>
            </a:r>
            <a:endParaRPr lang="en-US" sz="1400" dirty="0">
              <a:effectLst/>
              <a:latin typeface="Calibri" panose="020F0502020204030204" pitchFamily="34" charset="0"/>
              <a:ea typeface="Calibri" panose="020F0502020204030204" pitchFamily="34" charset="0"/>
            </a:endParaRPr>
          </a:p>
          <a:p>
            <a:pPr marL="0" marR="0">
              <a:spcBef>
                <a:spcPts val="0"/>
              </a:spcBef>
              <a:spcAft>
                <a:spcPts val="800"/>
              </a:spcAft>
            </a:pPr>
            <a:r>
              <a:rPr lang="en-US" sz="1800" dirty="0">
                <a:latin typeface="Calibri" panose="020F0502020204030204" pitchFamily="34" charset="0"/>
                <a:ea typeface="Calibri" panose="020F0502020204030204" pitchFamily="34" charset="0"/>
              </a:rPr>
              <a:t>FY2019: Older adult falls leading to </a:t>
            </a:r>
            <a:r>
              <a:rPr lang="en-US" sz="1800" dirty="0">
                <a:effectLst/>
                <a:latin typeface="Calibri" panose="020F0502020204030204" pitchFamily="34" charset="0"/>
                <a:ea typeface="Calibri" panose="020F0502020204030204" pitchFamily="34" charset="0"/>
              </a:rPr>
              <a:t>19,000 hospital stays and over 57,000 emergency department visits</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0" marR="0">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Economic cost</a:t>
            </a:r>
          </a:p>
          <a:p>
            <a:pPr marL="457200" lvl="1">
              <a:spcBef>
                <a:spcPts val="0"/>
              </a:spcBef>
              <a:spcAft>
                <a:spcPts val="800"/>
              </a:spcAft>
            </a:pPr>
            <a:r>
              <a:rPr lang="en-US" sz="1400" dirty="0">
                <a:latin typeface="Calibri" panose="020F0502020204030204" pitchFamily="34" charset="0"/>
                <a:ea typeface="Calibri" panose="020F0502020204030204" pitchFamily="34" charset="0"/>
                <a:cs typeface="Calibri" panose="020F0502020204030204" pitchFamily="34" charset="0"/>
              </a:rPr>
              <a:t>Lifetime costs linked to fall deaths: </a:t>
            </a:r>
            <a:br>
              <a:rPr lang="en-US" sz="1400" dirty="0">
                <a:latin typeface="Calibri" panose="020F0502020204030204" pitchFamily="34" charset="0"/>
                <a:ea typeface="Calibri" panose="020F0502020204030204" pitchFamily="34" charset="0"/>
                <a:cs typeface="Calibri" panose="020F0502020204030204" pitchFamily="34" charset="0"/>
              </a:rPr>
            </a:br>
            <a:r>
              <a:rPr lang="en-US" sz="1400" dirty="0">
                <a:effectLst/>
                <a:latin typeface="Calibri" panose="020F0502020204030204" pitchFamily="34" charset="0"/>
                <a:ea typeface="Calibri" panose="020F0502020204030204" pitchFamily="34" charset="0"/>
                <a:cs typeface="Calibri" panose="020F0502020204030204" pitchFamily="34" charset="0"/>
              </a:rPr>
              <a:t>$2.43 billion, or $2.7 million per each death. </a:t>
            </a:r>
          </a:p>
          <a:p>
            <a:pPr marL="457200" lvl="1">
              <a:spcBef>
                <a:spcPts val="0"/>
              </a:spcBef>
              <a:spcAft>
                <a:spcPts val="800"/>
              </a:spcAft>
            </a:pPr>
            <a:r>
              <a:rPr lang="en-US" sz="1400" dirty="0">
                <a:effectLst/>
                <a:latin typeface="Calibri" panose="020F0502020204030204" pitchFamily="34" charset="0"/>
                <a:ea typeface="Calibri" panose="020F0502020204030204" pitchFamily="34" charset="0"/>
                <a:cs typeface="Calibri" panose="020F0502020204030204" pitchFamily="34" charset="0"/>
              </a:rPr>
              <a:t>Fall-related injury hospital charges in FY2019:</a:t>
            </a:r>
            <a:br>
              <a:rPr lang="en-US" sz="1400" dirty="0">
                <a:effectLst/>
                <a:latin typeface="Calibri" panose="020F0502020204030204" pitchFamily="34" charset="0"/>
                <a:ea typeface="Calibri" panose="020F0502020204030204" pitchFamily="34" charset="0"/>
                <a:cs typeface="Calibri" panose="020F0502020204030204" pitchFamily="34" charset="0"/>
              </a:rPr>
            </a:br>
            <a:r>
              <a:rPr lang="en-US" sz="1400" dirty="0">
                <a:effectLst/>
                <a:latin typeface="Calibri" panose="020F0502020204030204" pitchFamily="34" charset="0"/>
                <a:ea typeface="Calibri" panose="020F0502020204030204" pitchFamily="34" charset="0"/>
                <a:cs typeface="Calibri" panose="020F0502020204030204" pitchFamily="34" charset="0"/>
              </a:rPr>
              <a:t>~$864.4 million.</a:t>
            </a:r>
          </a:p>
          <a:p>
            <a:pPr marL="0" marR="0">
              <a:spcBef>
                <a:spcPts val="0"/>
              </a:spcBef>
              <a:spcAft>
                <a:spcPts val="800"/>
              </a:spcAft>
            </a:pPr>
            <a:r>
              <a:rPr lang="en-US" sz="1800" dirty="0">
                <a:latin typeface="Calibri" panose="020F0502020204030204" pitchFamily="34" charset="0"/>
                <a:ea typeface="Calibri" panose="020F0502020204030204" pitchFamily="34" charset="0"/>
                <a:cs typeface="Calibri" panose="020F0502020204030204" pitchFamily="34" charset="0"/>
              </a:rPr>
              <a:t>P</a:t>
            </a:r>
            <a:r>
              <a:rPr lang="en-US" sz="1800" dirty="0">
                <a:effectLst/>
                <a:latin typeface="Calibri" panose="020F0502020204030204" pitchFamily="34" charset="0"/>
                <a:ea typeface="Calibri" panose="020F0502020204030204" pitchFamily="34" charset="0"/>
                <a:cs typeface="Calibri" panose="020F0502020204030204" pitchFamily="34" charset="0"/>
              </a:rPr>
              <a:t>roportion of 65+ Massachusetts residents projected to grow from 13.8% in 2010 to 22% by 2030.</a:t>
            </a:r>
            <a:endParaRPr lang="en-US" dirty="0"/>
          </a:p>
        </p:txBody>
      </p:sp>
      <p:sp>
        <p:nvSpPr>
          <p:cNvPr id="8" name="Text Placeholder 7">
            <a:extLst>
              <a:ext uri="{FF2B5EF4-FFF2-40B4-BE49-F238E27FC236}">
                <a16:creationId xmlns:a16="http://schemas.microsoft.com/office/drawing/2014/main" id="{A9AF3AB9-94D4-4915-A177-89A7DB3B772F}"/>
              </a:ext>
            </a:extLst>
          </p:cNvPr>
          <p:cNvSpPr>
            <a:spLocks noGrp="1"/>
          </p:cNvSpPr>
          <p:nvPr>
            <p:ph type="body" sz="quarter" idx="3"/>
          </p:nvPr>
        </p:nvSpPr>
        <p:spPr/>
        <p:txBody>
          <a:bodyPr/>
          <a:lstStyle/>
          <a:p>
            <a:r>
              <a:rPr lang="en-US" sz="2400" b="1" i="1"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Rate of Fall Deaths by Age Group, Ages 65 and Older</a:t>
            </a:r>
            <a:endParaRPr lang="en-US" sz="2000" i="1" dirty="0">
              <a:solidFill>
                <a:srgbClr val="44546A"/>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6CD412B-BBDC-4E7F-A754-8CC51A064CE6}"/>
              </a:ext>
            </a:extLst>
          </p:cNvPr>
          <p:cNvSpPr>
            <a:spLocks noGrp="1"/>
          </p:cNvSpPr>
          <p:nvPr>
            <p:ph type="sldNum" sz="quarter" idx="10"/>
          </p:nvPr>
        </p:nvSpPr>
        <p:spPr/>
        <p:txBody>
          <a:bodyPr/>
          <a:lstStyle/>
          <a:p>
            <a:fld id="{CA49D0EE-DE7F-324B-A84C-F36708423CDB}" type="slidenum">
              <a:rPr lang="en-US" smtClean="0">
                <a:solidFill>
                  <a:srgbClr val="464646">
                    <a:lumMod val="40000"/>
                    <a:lumOff val="60000"/>
                  </a:srgbClr>
                </a:solidFill>
              </a:rPr>
              <a:pPr/>
              <a:t>11</a:t>
            </a:fld>
            <a:endParaRPr lang="en-US">
              <a:solidFill>
                <a:srgbClr val="464646">
                  <a:lumMod val="40000"/>
                  <a:lumOff val="60000"/>
                </a:srgbClr>
              </a:solidFill>
            </a:endParaRPr>
          </a:p>
        </p:txBody>
      </p:sp>
      <p:sp>
        <p:nvSpPr>
          <p:cNvPr id="5" name="Footer Placeholder 4">
            <a:extLst>
              <a:ext uri="{FF2B5EF4-FFF2-40B4-BE49-F238E27FC236}">
                <a16:creationId xmlns:a16="http://schemas.microsoft.com/office/drawing/2014/main" id="{F309B7CD-A588-4D3B-B7C1-5687E890559B}"/>
              </a:ext>
            </a:extLst>
          </p:cNvPr>
          <p:cNvSpPr>
            <a:spLocks noGrp="1"/>
          </p:cNvSpPr>
          <p:nvPr>
            <p:ph type="ftr" sz="quarter" idx="11"/>
          </p:nvPr>
        </p:nvSpPr>
        <p:spPr/>
        <p:txBody>
          <a:bodyPr/>
          <a:lstStyle/>
          <a:p>
            <a:r>
              <a:rPr lang="en-US">
                <a:solidFill>
                  <a:srgbClr val="464646">
                    <a:lumMod val="40000"/>
                    <a:lumOff val="60000"/>
                  </a:srgbClr>
                </a:solidFill>
              </a:rPr>
              <a:t>Massachusetts Department of Public Health       mass.gov/dph</a:t>
            </a:r>
          </a:p>
        </p:txBody>
      </p:sp>
      <p:sp>
        <p:nvSpPr>
          <p:cNvPr id="10" name="TextBox 9">
            <a:extLst>
              <a:ext uri="{FF2B5EF4-FFF2-40B4-BE49-F238E27FC236}">
                <a16:creationId xmlns:a16="http://schemas.microsoft.com/office/drawing/2014/main" id="{5E281C72-E5C2-48D3-A1AD-659882ED6DB2}"/>
              </a:ext>
            </a:extLst>
          </p:cNvPr>
          <p:cNvSpPr txBox="1"/>
          <p:nvPr/>
        </p:nvSpPr>
        <p:spPr>
          <a:xfrm>
            <a:off x="721895" y="293879"/>
            <a:ext cx="7086600" cy="677108"/>
          </a:xfrm>
          <a:prstGeom prst="rect">
            <a:avLst/>
          </a:prstGeom>
          <a:noFill/>
        </p:spPr>
        <p:txBody>
          <a:bodyPr wrap="square" lIns="91440" tIns="45720" rIns="91440" bIns="45720" rtlCol="0" anchor="t">
            <a:spAutoFit/>
          </a:bodyPr>
          <a:lstStyle/>
          <a:p>
            <a:pPr>
              <a:defRPr/>
            </a:pPr>
            <a:r>
              <a:rPr lang="en-US" sz="3800" b="1" dirty="0">
                <a:solidFill>
                  <a:schemeClr val="bg1"/>
                </a:solidFill>
                <a:latin typeface="Calibri"/>
                <a:cs typeface="Arial"/>
              </a:rPr>
              <a:t>Key Data Findings</a:t>
            </a:r>
            <a:endParaRPr lang="en-US" dirty="0">
              <a:solidFill>
                <a:schemeClr val="bg1"/>
              </a:solidFill>
              <a:latin typeface="Calibri"/>
              <a:cs typeface="Calibri"/>
            </a:endParaRPr>
          </a:p>
        </p:txBody>
      </p:sp>
      <p:graphicFrame>
        <p:nvGraphicFramePr>
          <p:cNvPr id="17" name="Chart 16">
            <a:extLst>
              <a:ext uri="{FF2B5EF4-FFF2-40B4-BE49-F238E27FC236}">
                <a16:creationId xmlns:a16="http://schemas.microsoft.com/office/drawing/2014/main" id="{C7FBA83A-6A3B-4CA4-AEF3-34932A143D06}"/>
              </a:ext>
            </a:extLst>
          </p:cNvPr>
          <p:cNvGraphicFramePr/>
          <p:nvPr>
            <p:extLst>
              <p:ext uri="{D42A27DB-BD31-4B8C-83A1-F6EECF244321}">
                <p14:modId xmlns:p14="http://schemas.microsoft.com/office/powerpoint/2010/main" val="1558341310"/>
              </p:ext>
            </p:extLst>
          </p:nvPr>
        </p:nvGraphicFramePr>
        <p:xfrm>
          <a:off x="6194427" y="1920239"/>
          <a:ext cx="5085046" cy="429768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04086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4516CE6-9817-4A9C-810E-D2FE4639EB98}"/>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12</a:t>
            </a:fld>
            <a:endParaRPr lang="en-US">
              <a:solidFill>
                <a:srgbClr val="464646">
                  <a:lumMod val="40000"/>
                  <a:lumOff val="60000"/>
                </a:srgbClr>
              </a:solidFill>
            </a:endParaRPr>
          </a:p>
        </p:txBody>
      </p:sp>
      <p:sp>
        <p:nvSpPr>
          <p:cNvPr id="7" name="Footer Placeholder 6">
            <a:extLst>
              <a:ext uri="{FF2B5EF4-FFF2-40B4-BE49-F238E27FC236}">
                <a16:creationId xmlns:a16="http://schemas.microsoft.com/office/drawing/2014/main" id="{5A6FD164-DD91-4A79-98D1-37F35125E2E1}"/>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
        <p:nvSpPr>
          <p:cNvPr id="8" name="TextBox 7">
            <a:extLst>
              <a:ext uri="{FF2B5EF4-FFF2-40B4-BE49-F238E27FC236}">
                <a16:creationId xmlns:a16="http://schemas.microsoft.com/office/drawing/2014/main" id="{EF64FD59-9B36-421E-BC47-40A5F9FD0716}"/>
              </a:ext>
            </a:extLst>
          </p:cNvPr>
          <p:cNvSpPr txBox="1"/>
          <p:nvPr/>
        </p:nvSpPr>
        <p:spPr>
          <a:xfrm>
            <a:off x="721895" y="293879"/>
            <a:ext cx="7086600" cy="677108"/>
          </a:xfrm>
          <a:prstGeom prst="rect">
            <a:avLst/>
          </a:prstGeom>
          <a:noFill/>
        </p:spPr>
        <p:txBody>
          <a:bodyPr wrap="square" lIns="91440" tIns="45720" rIns="91440" bIns="45720" rtlCol="0" anchor="t">
            <a:spAutoFit/>
          </a:bodyPr>
          <a:lstStyle/>
          <a:p>
            <a:pPr>
              <a:defRPr/>
            </a:pPr>
            <a:r>
              <a:rPr lang="en-US" sz="3800" b="1" dirty="0">
                <a:solidFill>
                  <a:schemeClr val="bg1"/>
                </a:solidFill>
                <a:latin typeface="Calibri"/>
                <a:cs typeface="Arial"/>
              </a:rPr>
              <a:t>Recommendations</a:t>
            </a:r>
            <a:endParaRPr lang="en-US" dirty="0">
              <a:solidFill>
                <a:schemeClr val="bg1"/>
              </a:solidFill>
              <a:latin typeface="Calibri"/>
              <a:cs typeface="Calibri"/>
            </a:endParaRPr>
          </a:p>
        </p:txBody>
      </p:sp>
      <p:sp>
        <p:nvSpPr>
          <p:cNvPr id="10" name="TextBox 9">
            <a:extLst>
              <a:ext uri="{FF2B5EF4-FFF2-40B4-BE49-F238E27FC236}">
                <a16:creationId xmlns:a16="http://schemas.microsoft.com/office/drawing/2014/main" id="{D89A8564-D133-4B6E-8B8F-962CDC0D6AC9}"/>
              </a:ext>
            </a:extLst>
          </p:cNvPr>
          <p:cNvSpPr txBox="1"/>
          <p:nvPr/>
        </p:nvSpPr>
        <p:spPr>
          <a:xfrm>
            <a:off x="721895" y="1168171"/>
            <a:ext cx="10379242" cy="4801314"/>
          </a:xfrm>
          <a:prstGeom prst="rect">
            <a:avLst/>
          </a:prstGeom>
          <a:noFill/>
        </p:spPr>
        <p:txBody>
          <a:bodyPr wrap="square">
            <a:spAutoFit/>
          </a:bodyPr>
          <a:lstStyle/>
          <a:p>
            <a:pPr marL="342900" marR="0" lvl="0" indent="-342900">
              <a:spcBef>
                <a:spcPts val="0"/>
              </a:spcBef>
              <a:spcAft>
                <a:spcPts val="800"/>
              </a:spcAft>
              <a:buFont typeface="Symbol" panose="05050102010706020507" pitchFamily="18" charset="2"/>
              <a:buChar char=""/>
            </a:pPr>
            <a:r>
              <a:rPr lang="en-US" sz="2200" dirty="0"/>
              <a:t>The Massachusetts legislature should increase statewide financial support for regional approaches to implementation of evidence-based falls-prevention practices by local health departments and partner agencies. </a:t>
            </a:r>
          </a:p>
          <a:p>
            <a:pPr marL="342900" marR="0" lvl="0" indent="-342900">
              <a:spcBef>
                <a:spcPts val="0"/>
              </a:spcBef>
              <a:spcAft>
                <a:spcPts val="800"/>
              </a:spcAft>
              <a:buFont typeface="Symbol" panose="05050102010706020507" pitchFamily="18" charset="2"/>
              <a:buChar char=""/>
            </a:pPr>
            <a:r>
              <a:rPr lang="en-US" sz="2200" dirty="0"/>
              <a:t>The Massachusetts legislature should fund the development of a pilot program that pairs home assessments for hazards with subsidized home modifications to mitigate injury risk.</a:t>
            </a:r>
          </a:p>
          <a:p>
            <a:pPr marL="342900" marR="0" lvl="0" indent="-342900">
              <a:spcBef>
                <a:spcPts val="0"/>
              </a:spcBef>
              <a:spcAft>
                <a:spcPts val="800"/>
              </a:spcAft>
              <a:buFont typeface="Symbol" panose="05050102010706020507" pitchFamily="18" charset="2"/>
              <a:buChar char=""/>
            </a:pPr>
            <a:r>
              <a:rPr lang="en-US" sz="2200" dirty="0"/>
              <a:t>EOEA and DPH should work to catalog local, regional, and statewide planning processes that affect older adult falls hazards and to embed falls prevention considerations and aging-friending strategies into those efforts, and collaborate with stakeholders to assure falls are specifically and explicitly addressed through state-promoted assessments and planning processes.</a:t>
            </a:r>
          </a:p>
          <a:p>
            <a:pPr marL="342900" marR="0" lvl="0" indent="-342900">
              <a:spcBef>
                <a:spcPts val="0"/>
              </a:spcBef>
              <a:spcAft>
                <a:spcPts val="800"/>
              </a:spcAft>
              <a:buFont typeface="Symbol" panose="05050102010706020507" pitchFamily="18" charset="2"/>
              <a:buChar char=""/>
            </a:pPr>
            <a:r>
              <a:rPr lang="en-US" sz="2200" dirty="0"/>
              <a:t>The Commission should work with the Center for Health Information and Analysis to develop and implement where feasible strategies that improve relevant injury codes. </a:t>
            </a:r>
          </a:p>
        </p:txBody>
      </p:sp>
    </p:spTree>
    <p:extLst>
      <p:ext uri="{BB962C8B-B14F-4D97-AF65-F5344CB8AC3E}">
        <p14:creationId xmlns:p14="http://schemas.microsoft.com/office/powerpoint/2010/main" val="2629674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EDFA04CF-D75F-3943-9EFA-360D70C3767B}"/>
              </a:ext>
            </a:extLst>
          </p:cNvPr>
          <p:cNvSpPr txBox="1">
            <a:spLocks/>
          </p:cNvSpPr>
          <p:nvPr/>
        </p:nvSpPr>
        <p:spPr>
          <a:xfrm>
            <a:off x="2142581" y="1711115"/>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a:ln>
                  <a:noFill/>
                </a:ln>
                <a:solidFill>
                  <a:schemeClr val="bg1"/>
                </a:solidFill>
                <a:effectLst/>
                <a:uLnTx/>
                <a:uFillTx/>
                <a:latin typeface="Calibri"/>
                <a:cs typeface="Arial"/>
              </a:rPr>
              <a:t>Thank You!</a:t>
            </a:r>
          </a:p>
          <a:p>
            <a:pPr algn="ctr">
              <a:defRPr/>
            </a:pPr>
            <a:endParaRPr lang="en-US" cap="none">
              <a:solidFill>
                <a:schemeClr val="bg1"/>
              </a:solidFill>
              <a:latin typeface="Calibri"/>
              <a:cs typeface="Arial"/>
            </a:endParaRPr>
          </a:p>
        </p:txBody>
      </p:sp>
      <p:sp>
        <p:nvSpPr>
          <p:cNvPr id="7" name="Subtitle 3">
            <a:extLst>
              <a:ext uri="{FF2B5EF4-FFF2-40B4-BE49-F238E27FC236}">
                <a16:creationId xmlns:a16="http://schemas.microsoft.com/office/drawing/2014/main" id="{CF36D0A7-E07E-AB45-BEA0-C85714AD03F4}"/>
              </a:ext>
            </a:extLst>
          </p:cNvPr>
          <p:cNvSpPr txBox="1">
            <a:spLocks/>
          </p:cNvSpPr>
          <p:nvPr/>
        </p:nvSpPr>
        <p:spPr>
          <a:xfrm>
            <a:off x="3524244" y="3631931"/>
            <a:ext cx="5390072" cy="3029908"/>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ctr">
              <a:spcBef>
                <a:spcPts val="0"/>
              </a:spcBef>
              <a:defRPr/>
            </a:pPr>
            <a:r>
              <a:rPr lang="en-US" altLang="en-US" dirty="0">
                <a:latin typeface="Calibri"/>
                <a:cs typeface="Arial"/>
              </a:rPr>
              <a:t>Bekah Thomas</a:t>
            </a:r>
            <a:endParaRPr lang="en-US" altLang="en-US" sz="2400" b="0" i="0" u="none" strike="noStrike" kern="1200" cap="none" spc="0" normalizeH="0" baseline="0" noProof="0" dirty="0">
              <a:ln>
                <a:noFill/>
              </a:ln>
              <a:solidFill>
                <a:sysClr val="window" lastClr="FFFFFF"/>
              </a:solidFill>
              <a:effectLst/>
              <a:uLnTx/>
              <a:uFillTx/>
              <a:latin typeface="Calibri"/>
            </a:endParaRPr>
          </a:p>
          <a:p>
            <a:pPr marL="0" marR="0" lvl="0" indent="0" algn="ctr" defTabSz="914400" rtl="0" eaLnBrk="1" fontAlgn="auto" latinLnBrk="0" hangingPunct="1">
              <a:spcBef>
                <a:spcPts val="0"/>
              </a:spcBef>
              <a:spcAft>
                <a:spcPts val="0"/>
              </a:spcAft>
              <a:buClr>
                <a:srgbClr val="CB1F54"/>
              </a:buClr>
              <a:buSzTx/>
              <a:buFont typeface="Arial"/>
              <a:buNone/>
              <a:tabLst/>
              <a:defRPr/>
            </a:pPr>
            <a:r>
              <a:rPr lang="en-US" altLang="en-US" dirty="0" err="1">
                <a:latin typeface="Calibri"/>
                <a:cs typeface="Arial"/>
              </a:rPr>
              <a:t>Rebekah.Thomas</a:t>
            </a:r>
            <a:r>
              <a:rPr kumimoji="0" lang="en-US" altLang="en-US" sz="2400" b="0" i="0" u="none" strike="noStrike" kern="1200" cap="none" spc="0" normalizeH="0" baseline="0" noProof="0" dirty="0">
                <a:ln>
                  <a:noFill/>
                </a:ln>
                <a:effectLst/>
                <a:uLnTx/>
                <a:uFillTx/>
                <a:latin typeface="Calibri"/>
                <a:cs typeface="Arial"/>
              </a:rPr>
              <a:t>@</a:t>
            </a:r>
            <a:r>
              <a:rPr lang="en-US" altLang="en-US" dirty="0">
                <a:latin typeface="Calibri"/>
                <a:cs typeface="Arial"/>
              </a:rPr>
              <a:t>mass.gov</a:t>
            </a:r>
            <a:endParaRPr lang="en-US" altLang="en-US" sz="2400" b="0" i="0" u="none" strike="noStrike" kern="1200" cap="none" spc="0" normalizeH="0" baseline="0" noProof="0" dirty="0">
              <a:ln>
                <a:noFill/>
              </a:ln>
              <a:effectLst/>
              <a:uLnTx/>
              <a:uFillTx/>
              <a:latin typeface="Calibri"/>
              <a:cs typeface="Arial"/>
            </a:endParaRPr>
          </a:p>
          <a:p>
            <a:pPr algn="ctr">
              <a:spcBef>
                <a:spcPts val="0"/>
              </a:spcBef>
              <a:defRPr/>
            </a:pPr>
            <a:endParaRPr lang="en-US" altLang="en-US" dirty="0">
              <a:latin typeface="Calibri"/>
              <a:cs typeface="Arial"/>
            </a:endParaRPr>
          </a:p>
          <a:p>
            <a:pPr algn="ctr">
              <a:spcBef>
                <a:spcPts val="0"/>
              </a:spcBef>
              <a:defRPr/>
            </a:pPr>
            <a:r>
              <a:rPr lang="en-US" altLang="en-US" dirty="0">
                <a:latin typeface="Calibri"/>
                <a:cs typeface="Arial"/>
              </a:rPr>
              <a:t>Alexandria Papadimoulis</a:t>
            </a:r>
          </a:p>
          <a:p>
            <a:pPr algn="ctr">
              <a:spcBef>
                <a:spcPts val="0"/>
              </a:spcBef>
              <a:defRPr/>
            </a:pPr>
            <a:r>
              <a:rPr lang="en-US" altLang="en-US" dirty="0">
                <a:latin typeface="Calibri"/>
                <a:cs typeface="Arial"/>
              </a:rPr>
              <a:t>Alexandria.Papadimoulis@mass.gov</a:t>
            </a:r>
          </a:p>
          <a:p>
            <a:pPr algn="ctr">
              <a:spcBef>
                <a:spcPts val="0"/>
              </a:spcBef>
              <a:defRPr/>
            </a:pPr>
            <a:endParaRPr lang="en-US" altLang="en-US" dirty="0">
              <a:latin typeface="Calibri"/>
              <a:cs typeface="Arial"/>
            </a:endParaRPr>
          </a:p>
          <a:p>
            <a:pPr algn="ctr">
              <a:spcBef>
                <a:spcPts val="0"/>
              </a:spcBef>
              <a:defRPr/>
            </a:pPr>
            <a:r>
              <a:rPr lang="en-US" altLang="en-US" dirty="0">
                <a:latin typeface="Calibri"/>
                <a:cs typeface="Arial"/>
              </a:rPr>
              <a:t>Max Rasbold-Gabbard</a:t>
            </a:r>
          </a:p>
          <a:p>
            <a:pPr algn="ctr">
              <a:spcBef>
                <a:spcPts val="0"/>
              </a:spcBef>
              <a:defRPr/>
            </a:pPr>
            <a:r>
              <a:rPr lang="en-US" altLang="en-US" dirty="0">
                <a:latin typeface="Calibri"/>
                <a:cs typeface="Arial"/>
              </a:rPr>
              <a:t>Max.Rasbold-Gabbard@mass.gov</a:t>
            </a:r>
          </a:p>
        </p:txBody>
      </p:sp>
      <p:sp>
        <p:nvSpPr>
          <p:cNvPr id="8" name="TextBox 7">
            <a:extLst>
              <a:ext uri="{FF2B5EF4-FFF2-40B4-BE49-F238E27FC236}">
                <a16:creationId xmlns:a16="http://schemas.microsoft.com/office/drawing/2014/main" id="{C0884CED-4A21-924E-A60C-30CFB52C0BB2}"/>
              </a:ext>
            </a:extLst>
          </p:cNvPr>
          <p:cNvSpPr txBox="1"/>
          <p:nvPr/>
        </p:nvSpPr>
        <p:spPr>
          <a:xfrm>
            <a:off x="1080813" y="2709012"/>
            <a:ext cx="1027693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solidFill>
                  <a:schemeClr val="bg1"/>
                </a:solidFill>
                <a:cs typeface="Calibri"/>
              </a:rPr>
              <a:t>For more information about the MA Falls Commission for Falls Prevention please visit </a:t>
            </a:r>
            <a:r>
              <a:rPr lang="en-US" dirty="0">
                <a:solidFill>
                  <a:schemeClr val="bg1"/>
                </a:solidFill>
                <a:ea typeface="+mn-lt"/>
                <a:cs typeface="+mn-lt"/>
              </a:rPr>
              <a:t>https://www.mass.gov/massachusetts-commission-on-falls-prevention </a:t>
            </a:r>
            <a:endParaRPr lang="en-US" dirty="0">
              <a:solidFill>
                <a:schemeClr val="bg1"/>
              </a:solidFill>
              <a:cs typeface="Calibri"/>
            </a:endParaRPr>
          </a:p>
        </p:txBody>
      </p:sp>
    </p:spTree>
    <p:extLst>
      <p:ext uri="{BB962C8B-B14F-4D97-AF65-F5344CB8AC3E}">
        <p14:creationId xmlns:p14="http://schemas.microsoft.com/office/powerpoint/2010/main" val="975860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40A6272-417E-FB42-8600-7CA17B89878A}"/>
              </a:ext>
            </a:extLst>
          </p:cNvPr>
          <p:cNvSpPr txBox="1"/>
          <p:nvPr/>
        </p:nvSpPr>
        <p:spPr>
          <a:xfrm>
            <a:off x="425213" y="183197"/>
            <a:ext cx="7086600" cy="677108"/>
          </a:xfrm>
          <a:prstGeom prst="rect">
            <a:avLst/>
          </a:prstGeom>
          <a:noFill/>
        </p:spPr>
        <p:txBody>
          <a:bodyPr wrap="square" rtlCol="0">
            <a:spAutoFit/>
          </a:bodyPr>
          <a:lstStyle/>
          <a:p>
            <a:pPr defTabSz="914332">
              <a:defRPr/>
            </a:pPr>
            <a:r>
              <a:rPr lang="en-US" sz="3800" b="1">
                <a:solidFill>
                  <a:schemeClr val="bg1"/>
                </a:solidFill>
                <a:cs typeface="Arial" charset="0"/>
              </a:rPr>
              <a:t>Technical Tips</a:t>
            </a:r>
            <a:endParaRPr lang="en-US">
              <a:solidFill>
                <a:schemeClr val="bg1"/>
              </a:solidFill>
            </a:endParaRPr>
          </a:p>
        </p:txBody>
      </p:sp>
      <p:sp>
        <p:nvSpPr>
          <p:cNvPr id="54"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a:xfrm>
            <a:off x="611135" y="6510528"/>
            <a:ext cx="3493276" cy="338328"/>
          </a:xfrm>
        </p:spPr>
        <p:txBody>
          <a:bodyPr/>
          <a:lstStyle/>
          <a:p>
            <a:r>
              <a:rPr lang="en-US" cap="none">
                <a:solidFill>
                  <a:srgbClr val="464646">
                    <a:lumMod val="40000"/>
                    <a:lumOff val="60000"/>
                  </a:srgbClr>
                </a:solidFill>
              </a:rPr>
              <a:t>Massachusetts Department of Public Health       mass.gov/</a:t>
            </a:r>
            <a:r>
              <a:rPr lang="en-US" cap="none" err="1">
                <a:solidFill>
                  <a:srgbClr val="464646">
                    <a:lumMod val="40000"/>
                    <a:lumOff val="60000"/>
                  </a:srgbClr>
                </a:solidFill>
              </a:rPr>
              <a:t>dph</a:t>
            </a:r>
            <a:endParaRPr lang="en-US" cap="none">
              <a:solidFill>
                <a:srgbClr val="464646">
                  <a:lumMod val="40000"/>
                  <a:lumOff val="60000"/>
                </a:srgbClr>
              </a:solidFill>
            </a:endParaRPr>
          </a:p>
        </p:txBody>
      </p:sp>
      <p:sp>
        <p:nvSpPr>
          <p:cNvPr id="55"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a:xfrm>
            <a:off x="9112691" y="6492880"/>
            <a:ext cx="2736415" cy="365125"/>
          </a:xfrm>
        </p:spPr>
        <p:txBody>
          <a:bodyPr/>
          <a:lstStyle/>
          <a:p>
            <a:fld id="{CA49D0EE-DE7F-324B-A84C-F36708423CDB}" type="slidenum">
              <a:rPr lang="en-US" smtClean="0">
                <a:solidFill>
                  <a:srgbClr val="464646">
                    <a:lumMod val="40000"/>
                    <a:lumOff val="60000"/>
                  </a:srgbClr>
                </a:solidFill>
              </a:rPr>
              <a:pPr/>
              <a:t>2</a:t>
            </a:fld>
            <a:endParaRPr lang="en-US">
              <a:solidFill>
                <a:srgbClr val="464646">
                  <a:lumMod val="40000"/>
                  <a:lumOff val="60000"/>
                </a:srgbClr>
              </a:solidFill>
            </a:endParaRPr>
          </a:p>
        </p:txBody>
      </p:sp>
      <p:grpSp>
        <p:nvGrpSpPr>
          <p:cNvPr id="59" name="Group 58">
            <a:extLst>
              <a:ext uri="{FF2B5EF4-FFF2-40B4-BE49-F238E27FC236}">
                <a16:creationId xmlns:a16="http://schemas.microsoft.com/office/drawing/2014/main" id="{CAF2E0D1-D3FC-4ACE-B0A1-C5D10E418A0B}"/>
              </a:ext>
            </a:extLst>
          </p:cNvPr>
          <p:cNvGrpSpPr/>
          <p:nvPr/>
        </p:nvGrpSpPr>
        <p:grpSpPr>
          <a:xfrm>
            <a:off x="92655" y="5336461"/>
            <a:ext cx="12033400" cy="1097789"/>
            <a:chOff x="91067" y="5592096"/>
            <a:chExt cx="12033400" cy="1097789"/>
          </a:xfrm>
        </p:grpSpPr>
        <p:grpSp>
          <p:nvGrpSpPr>
            <p:cNvPr id="60" name="Group 59">
              <a:extLst>
                <a:ext uri="{FF2B5EF4-FFF2-40B4-BE49-F238E27FC236}">
                  <a16:creationId xmlns:a16="http://schemas.microsoft.com/office/drawing/2014/main" id="{0371ABCD-569B-4E97-99D0-01F0A57ABDAD}"/>
                </a:ext>
              </a:extLst>
            </p:cNvPr>
            <p:cNvGrpSpPr/>
            <p:nvPr/>
          </p:nvGrpSpPr>
          <p:grpSpPr>
            <a:xfrm>
              <a:off x="8477897" y="5592350"/>
              <a:ext cx="3646570" cy="1097280"/>
              <a:chOff x="8560819" y="5227839"/>
              <a:chExt cx="3647520" cy="1111185"/>
            </a:xfrm>
          </p:grpSpPr>
          <p:sp>
            <p:nvSpPr>
              <p:cNvPr id="102" name="Rounded Rectangle 23">
                <a:extLst>
                  <a:ext uri="{FF2B5EF4-FFF2-40B4-BE49-F238E27FC236}">
                    <a16:creationId xmlns:a16="http://schemas.microsoft.com/office/drawing/2014/main" id="{75F80C71-F65D-42D8-BEEC-35216C7B57F2}"/>
                  </a:ext>
                </a:extLst>
              </p:cNvPr>
              <p:cNvSpPr/>
              <p:nvPr/>
            </p:nvSpPr>
            <p:spPr>
              <a:xfrm>
                <a:off x="8560819" y="5227839"/>
                <a:ext cx="3647520" cy="1111185"/>
              </a:xfrm>
              <a:prstGeom prst="round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063"/>
                <a:endParaRPr lang="en-US" sz="1799">
                  <a:solidFill>
                    <a:prstClr val="white"/>
                  </a:solidFill>
                  <a:latin typeface="Gill Sans MT" panose="020B0502020104020203"/>
                </a:endParaRPr>
              </a:p>
            </p:txBody>
          </p:sp>
          <p:sp>
            <p:nvSpPr>
              <p:cNvPr id="103" name="TextBox 102">
                <a:extLst>
                  <a:ext uri="{FF2B5EF4-FFF2-40B4-BE49-F238E27FC236}">
                    <a16:creationId xmlns:a16="http://schemas.microsoft.com/office/drawing/2014/main" id="{3C532D1F-A8F3-4822-AA2E-16836B56F8DC}"/>
                  </a:ext>
                </a:extLst>
              </p:cNvPr>
              <p:cNvSpPr txBox="1"/>
              <p:nvPr/>
            </p:nvSpPr>
            <p:spPr>
              <a:xfrm>
                <a:off x="9457415" y="5280270"/>
                <a:ext cx="2673635" cy="966198"/>
              </a:xfrm>
              <a:prstGeom prst="rect">
                <a:avLst/>
              </a:prstGeom>
              <a:noFill/>
            </p:spPr>
            <p:txBody>
              <a:bodyPr wrap="square" lIns="0" tIns="0" rIns="0" bIns="0" rtlCol="0" anchor="t">
                <a:spAutoFit/>
              </a:bodyPr>
              <a:lstStyle/>
              <a:p>
                <a:pPr defTabSz="457063"/>
                <a:r>
                  <a:rPr lang="en-US" sz="1600">
                    <a:solidFill>
                      <a:schemeClr val="bg1"/>
                    </a:solidFill>
                    <a:latin typeface="Gill Sans MT" panose="020B0502020104020203"/>
                  </a:rPr>
                  <a:t>For technical support, contact </a:t>
                </a:r>
              </a:p>
              <a:p>
                <a:pPr defTabSz="457063"/>
                <a:r>
                  <a:rPr lang="en-US" sz="1600">
                    <a:solidFill>
                      <a:schemeClr val="bg1"/>
                    </a:solidFill>
                    <a:latin typeface="Gill Sans MT" panose="020B0502020104020203"/>
                  </a:rPr>
                  <a:t>Alexandria </a:t>
                </a:r>
                <a:r>
                  <a:rPr lang="en-US" sz="1600" err="1">
                    <a:solidFill>
                      <a:schemeClr val="bg1"/>
                    </a:solidFill>
                    <a:latin typeface="Gill Sans MT" panose="020B0502020104020203"/>
                  </a:rPr>
                  <a:t>Papadimoulis</a:t>
                </a:r>
                <a:r>
                  <a:rPr lang="en-US" sz="1600">
                    <a:solidFill>
                      <a:schemeClr val="bg1"/>
                    </a:solidFill>
                    <a:latin typeface="Gill Sans MT" panose="020B0502020104020203"/>
                  </a:rPr>
                  <a:t> at</a:t>
                </a:r>
              </a:p>
              <a:p>
                <a:pPr defTabSz="457063"/>
                <a:r>
                  <a:rPr lang="en-US" sz="1400">
                    <a:solidFill>
                      <a:schemeClr val="bg1"/>
                    </a:solidFill>
                    <a:latin typeface="Gill Sans MT" panose="020B0502020104020203"/>
                  </a:rPr>
                  <a:t>Alexandria.Papadimoulis@mass.gov</a:t>
                </a:r>
              </a:p>
              <a:p>
                <a:pPr defTabSz="457063"/>
                <a:r>
                  <a:rPr lang="en-US" sz="1600">
                    <a:solidFill>
                      <a:schemeClr val="bg1"/>
                    </a:solidFill>
                    <a:latin typeface="Gill Sans MT" panose="020B0502020104020203"/>
                  </a:rPr>
                  <a:t>or 781-657-3644. </a:t>
                </a:r>
              </a:p>
            </p:txBody>
          </p:sp>
          <p:pic>
            <p:nvPicPr>
              <p:cNvPr id="104" name="Graphic 103" descr="Gears">
                <a:extLst>
                  <a:ext uri="{FF2B5EF4-FFF2-40B4-BE49-F238E27FC236}">
                    <a16:creationId xmlns:a16="http://schemas.microsoft.com/office/drawing/2014/main" id="{2E941443-27A6-4936-95A5-1A4D3B266F3A}"/>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15784" t="8195" r="15038" b="8913"/>
              <a:stretch/>
            </p:blipFill>
            <p:spPr>
              <a:xfrm>
                <a:off x="8651325" y="5346469"/>
                <a:ext cx="686827" cy="766274"/>
              </a:xfrm>
              <a:prstGeom prst="rect">
                <a:avLst/>
              </a:prstGeom>
            </p:spPr>
          </p:pic>
        </p:grpSp>
        <p:grpSp>
          <p:nvGrpSpPr>
            <p:cNvPr id="61" name="Group 60">
              <a:extLst>
                <a:ext uri="{FF2B5EF4-FFF2-40B4-BE49-F238E27FC236}">
                  <a16:creationId xmlns:a16="http://schemas.microsoft.com/office/drawing/2014/main" id="{0F3C7240-CD81-4424-AA85-1BAE31AF952F}"/>
                </a:ext>
              </a:extLst>
            </p:cNvPr>
            <p:cNvGrpSpPr/>
            <p:nvPr/>
          </p:nvGrpSpPr>
          <p:grpSpPr>
            <a:xfrm>
              <a:off x="91067" y="5592096"/>
              <a:ext cx="2908508" cy="1097789"/>
              <a:chOff x="5029201" y="2218530"/>
              <a:chExt cx="2524256" cy="926496"/>
            </a:xfrm>
          </p:grpSpPr>
          <p:sp>
            <p:nvSpPr>
              <p:cNvPr id="99" name="Rounded Rectangle 178">
                <a:extLst>
                  <a:ext uri="{FF2B5EF4-FFF2-40B4-BE49-F238E27FC236}">
                    <a16:creationId xmlns:a16="http://schemas.microsoft.com/office/drawing/2014/main" id="{386E1C4C-782F-4CC6-9BF0-0B01B5C98725}"/>
                  </a:ext>
                </a:extLst>
              </p:cNvPr>
              <p:cNvSpPr/>
              <p:nvPr/>
            </p:nvSpPr>
            <p:spPr>
              <a:xfrm>
                <a:off x="5029201" y="2218530"/>
                <a:ext cx="2524256" cy="926496"/>
              </a:xfrm>
              <a:prstGeom prst="roundRect">
                <a:avLst/>
              </a:prstGeom>
              <a:solidFill>
                <a:srgbClr val="6C84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pic>
            <p:nvPicPr>
              <p:cNvPr id="100" name="Picture 14" descr="Related image">
                <a:extLst>
                  <a:ext uri="{FF2B5EF4-FFF2-40B4-BE49-F238E27FC236}">
                    <a16:creationId xmlns:a16="http://schemas.microsoft.com/office/drawing/2014/main" id="{A33FAA65-83FD-4897-9943-7E78F607060F}"/>
                  </a:ext>
                </a:extLst>
              </p:cNvPr>
              <p:cNvPicPr>
                <a:picLocks noChangeAspect="1" noChangeArrowheads="1"/>
              </p:cNvPicPr>
              <p:nvPr/>
            </p:nvPicPr>
            <p:blipFill rotWithShape="1">
              <a:blip r:embed="rId4" cstate="print">
                <a:duotone>
                  <a:prstClr val="black"/>
                  <a:schemeClr val="bg1">
                    <a:tint val="45000"/>
                    <a:satMod val="400000"/>
                  </a:schemeClr>
                </a:duotone>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rcRect l="5511" r="4900"/>
              <a:stretch/>
            </p:blipFill>
            <p:spPr bwMode="auto">
              <a:xfrm>
                <a:off x="5156927" y="2319306"/>
                <a:ext cx="635813" cy="709706"/>
              </a:xfrm>
              <a:prstGeom prst="rect">
                <a:avLst/>
              </a:prstGeom>
              <a:noFill/>
              <a:extLst>
                <a:ext uri="{909E8E84-426E-40DD-AFC4-6F175D3DCCD1}">
                  <a14:hiddenFill xmlns:a14="http://schemas.microsoft.com/office/drawing/2010/main">
                    <a:solidFill>
                      <a:srgbClr val="FFFFFF"/>
                    </a:solidFill>
                  </a14:hiddenFill>
                </a:ext>
              </a:extLst>
            </p:spPr>
          </p:pic>
          <p:sp>
            <p:nvSpPr>
              <p:cNvPr id="101" name="TextBox 100">
                <a:extLst>
                  <a:ext uri="{FF2B5EF4-FFF2-40B4-BE49-F238E27FC236}">
                    <a16:creationId xmlns:a16="http://schemas.microsoft.com/office/drawing/2014/main" id="{44430764-5DEB-4847-8E36-B2520EA822EC}"/>
                  </a:ext>
                </a:extLst>
              </p:cNvPr>
              <p:cNvSpPr txBox="1"/>
              <p:nvPr/>
            </p:nvSpPr>
            <p:spPr>
              <a:xfrm>
                <a:off x="5959754" y="2274226"/>
                <a:ext cx="1544026" cy="831209"/>
              </a:xfrm>
              <a:prstGeom prst="rect">
                <a:avLst/>
              </a:prstGeom>
              <a:noFill/>
            </p:spPr>
            <p:txBody>
              <a:bodyPr wrap="square" lIns="0" tIns="0" rIns="0" bIns="0" rtlCol="0">
                <a:spAutoFit/>
              </a:bodyPr>
              <a:lstStyle/>
              <a:p>
                <a:r>
                  <a:rPr lang="en-US" sz="1600">
                    <a:solidFill>
                      <a:schemeClr val="bg1"/>
                    </a:solidFill>
                  </a:rPr>
                  <a:t>Please </a:t>
                </a:r>
              </a:p>
              <a:p>
                <a:r>
                  <a:rPr lang="en-US" sz="1600" b="1">
                    <a:solidFill>
                      <a:schemeClr val="bg1"/>
                    </a:solidFill>
                  </a:rPr>
                  <a:t>mute your </a:t>
                </a:r>
              </a:p>
              <a:p>
                <a:r>
                  <a:rPr lang="en-US" sz="1600" b="1">
                    <a:solidFill>
                      <a:schemeClr val="bg1"/>
                    </a:solidFill>
                  </a:rPr>
                  <a:t>microphone </a:t>
                </a:r>
              </a:p>
              <a:p>
                <a:r>
                  <a:rPr lang="en-US" sz="1600">
                    <a:solidFill>
                      <a:schemeClr val="bg1"/>
                    </a:solidFill>
                  </a:rPr>
                  <a:t>when not speaking</a:t>
                </a:r>
                <a:r>
                  <a:rPr lang="en-US" sz="1600" b="1">
                    <a:solidFill>
                      <a:schemeClr val="bg1"/>
                    </a:solidFill>
                  </a:rPr>
                  <a:t>.</a:t>
                </a:r>
              </a:p>
            </p:txBody>
          </p:sp>
        </p:grpSp>
        <p:grpSp>
          <p:nvGrpSpPr>
            <p:cNvPr id="64" name="Group 63">
              <a:extLst>
                <a:ext uri="{FF2B5EF4-FFF2-40B4-BE49-F238E27FC236}">
                  <a16:creationId xmlns:a16="http://schemas.microsoft.com/office/drawing/2014/main" id="{7F00B094-A172-4F75-945D-EAFEADAED180}"/>
                </a:ext>
              </a:extLst>
            </p:cNvPr>
            <p:cNvGrpSpPr/>
            <p:nvPr/>
          </p:nvGrpSpPr>
          <p:grpSpPr>
            <a:xfrm>
              <a:off x="3076669" y="5592096"/>
              <a:ext cx="2783910" cy="1097789"/>
              <a:chOff x="7883943" y="2404944"/>
              <a:chExt cx="2784635" cy="1098075"/>
            </a:xfrm>
          </p:grpSpPr>
          <p:sp>
            <p:nvSpPr>
              <p:cNvPr id="94" name="Rounded Rectangle 182">
                <a:extLst>
                  <a:ext uri="{FF2B5EF4-FFF2-40B4-BE49-F238E27FC236}">
                    <a16:creationId xmlns:a16="http://schemas.microsoft.com/office/drawing/2014/main" id="{7CDACF75-D1CB-4E27-8303-7F92B11D2924}"/>
                  </a:ext>
                </a:extLst>
              </p:cNvPr>
              <p:cNvSpPr/>
              <p:nvPr/>
            </p:nvSpPr>
            <p:spPr>
              <a:xfrm>
                <a:off x="7883943" y="2404944"/>
                <a:ext cx="2784635" cy="1098075"/>
              </a:xfrm>
              <a:prstGeom prst="roundRect">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5" name="TextBox 94">
                <a:extLst>
                  <a:ext uri="{FF2B5EF4-FFF2-40B4-BE49-F238E27FC236}">
                    <a16:creationId xmlns:a16="http://schemas.microsoft.com/office/drawing/2014/main" id="{353D0763-5F2D-42EA-BE8A-519E5F25FA29}"/>
                  </a:ext>
                </a:extLst>
              </p:cNvPr>
              <p:cNvSpPr txBox="1"/>
              <p:nvPr/>
            </p:nvSpPr>
            <p:spPr>
              <a:xfrm>
                <a:off x="8962283" y="2444434"/>
                <a:ext cx="1682831" cy="985142"/>
              </a:xfrm>
              <a:prstGeom prst="rect">
                <a:avLst/>
              </a:prstGeom>
              <a:noFill/>
            </p:spPr>
            <p:txBody>
              <a:bodyPr wrap="square" lIns="0" tIns="0" rIns="0" bIns="0" rtlCol="0">
                <a:spAutoFit/>
              </a:bodyPr>
              <a:lstStyle/>
              <a:p>
                <a:r>
                  <a:rPr lang="en-US" sz="1600">
                    <a:solidFill>
                      <a:schemeClr val="bg1"/>
                    </a:solidFill>
                  </a:rPr>
                  <a:t>Please use the </a:t>
                </a:r>
              </a:p>
              <a:p>
                <a:r>
                  <a:rPr lang="en-US" sz="1600" b="1">
                    <a:solidFill>
                      <a:schemeClr val="bg1"/>
                    </a:solidFill>
                  </a:rPr>
                  <a:t>chat window </a:t>
                </a:r>
              </a:p>
              <a:p>
                <a:r>
                  <a:rPr lang="en-US" sz="1600">
                    <a:solidFill>
                      <a:schemeClr val="bg1"/>
                    </a:solidFill>
                  </a:rPr>
                  <a:t>for questions </a:t>
                </a:r>
              </a:p>
              <a:p>
                <a:r>
                  <a:rPr lang="en-US" sz="1600">
                    <a:solidFill>
                      <a:schemeClr val="bg1"/>
                    </a:solidFill>
                  </a:rPr>
                  <a:t>or comments.</a:t>
                </a:r>
              </a:p>
            </p:txBody>
          </p:sp>
          <p:grpSp>
            <p:nvGrpSpPr>
              <p:cNvPr id="96" name="Group 95">
                <a:extLst>
                  <a:ext uri="{FF2B5EF4-FFF2-40B4-BE49-F238E27FC236}">
                    <a16:creationId xmlns:a16="http://schemas.microsoft.com/office/drawing/2014/main" id="{B55B04E2-2FBF-4A6D-A4B4-A427088ADA51}"/>
                  </a:ext>
                </a:extLst>
              </p:cNvPr>
              <p:cNvGrpSpPr/>
              <p:nvPr/>
            </p:nvGrpSpPr>
            <p:grpSpPr>
              <a:xfrm>
                <a:off x="8042910" y="2553359"/>
                <a:ext cx="731520" cy="680820"/>
                <a:chOff x="8042910" y="2553359"/>
                <a:chExt cx="731520" cy="680820"/>
              </a:xfrm>
            </p:grpSpPr>
            <p:sp>
              <p:nvSpPr>
                <p:cNvPr id="97" name="Rounded Rectangular Callout 185">
                  <a:extLst>
                    <a:ext uri="{FF2B5EF4-FFF2-40B4-BE49-F238E27FC236}">
                      <a16:creationId xmlns:a16="http://schemas.microsoft.com/office/drawing/2014/main" id="{D122F667-BDB4-492B-A17C-334F7D88BF31}"/>
                    </a:ext>
                  </a:extLst>
                </p:cNvPr>
                <p:cNvSpPr/>
                <p:nvPr/>
              </p:nvSpPr>
              <p:spPr>
                <a:xfrm>
                  <a:off x="8042910" y="2553359"/>
                  <a:ext cx="731520" cy="680820"/>
                </a:xfrm>
                <a:prstGeom prst="wedgeRoundRectCallout">
                  <a:avLst>
                    <a:gd name="adj1" fmla="val -33225"/>
                    <a:gd name="adj2" fmla="val 75406"/>
                    <a:gd name="adj3" fmla="val 16667"/>
                  </a:avLst>
                </a:prstGeom>
                <a:solidFill>
                  <a:schemeClr val="accent6">
                    <a:lumMod val="60000"/>
                    <a:lumOff val="4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en-US" sz="2399"/>
                </a:p>
              </p:txBody>
            </p:sp>
            <p:sp>
              <p:nvSpPr>
                <p:cNvPr id="98" name="Action Button: Help 22">
                  <a:hlinkClick r:id="" action="ppaction://noaction" highlightClick="1"/>
                  <a:extLst>
                    <a:ext uri="{FF2B5EF4-FFF2-40B4-BE49-F238E27FC236}">
                      <a16:creationId xmlns:a16="http://schemas.microsoft.com/office/drawing/2014/main" id="{526D3171-DE47-4B7A-B340-4408EB34A594}"/>
                    </a:ext>
                  </a:extLst>
                </p:cNvPr>
                <p:cNvSpPr/>
                <p:nvPr/>
              </p:nvSpPr>
              <p:spPr>
                <a:xfrm>
                  <a:off x="8241996" y="2638494"/>
                  <a:ext cx="322808" cy="520245"/>
                </a:xfrm>
                <a:custGeom>
                  <a:avLst/>
                  <a:gdLst>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7620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7620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0 w 636468"/>
                    <a:gd name="connsiteY3" fmla="*/ 666295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55575 w 636468"/>
                    <a:gd name="connsiteY3" fmla="*/ 6440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666295 h 666295"/>
                    <a:gd name="connsiteX2" fmla="*/ 0 w 636468"/>
                    <a:gd name="connsiteY2" fmla="*/ 666295 h 666295"/>
                    <a:gd name="connsiteX3" fmla="*/ 0 w 636468"/>
                    <a:gd name="connsiteY3" fmla="*/ 0 h 666295"/>
                    <a:gd name="connsiteX4" fmla="*/ 181848 w 636468"/>
                    <a:gd name="connsiteY4" fmla="*/ 230858 h 666295"/>
                    <a:gd name="connsiteX5" fmla="*/ 318234 w 636468"/>
                    <a:gd name="connsiteY5" fmla="*/ 94472 h 666295"/>
                    <a:gd name="connsiteX6" fmla="*/ 454620 w 636468"/>
                    <a:gd name="connsiteY6" fmla="*/ 230858 h 666295"/>
                    <a:gd name="connsiteX7" fmla="*/ 386427 w 636468"/>
                    <a:gd name="connsiteY7" fmla="*/ 333148 h 666295"/>
                    <a:gd name="connsiteX8" fmla="*/ 352330 w 636468"/>
                    <a:gd name="connsiteY8" fmla="*/ 384293 h 666295"/>
                    <a:gd name="connsiteX9" fmla="*/ 352331 w 636468"/>
                    <a:gd name="connsiteY9" fmla="*/ 452485 h 666295"/>
                    <a:gd name="connsiteX10" fmla="*/ 284138 w 636468"/>
                    <a:gd name="connsiteY10" fmla="*/ 452485 h 666295"/>
                    <a:gd name="connsiteX11" fmla="*/ 284138 w 636468"/>
                    <a:gd name="connsiteY11" fmla="*/ 384292 h 666295"/>
                    <a:gd name="connsiteX12" fmla="*/ 352331 w 636468"/>
                    <a:gd name="connsiteY12" fmla="*/ 282002 h 666295"/>
                    <a:gd name="connsiteX13" fmla="*/ 386428 w 636468"/>
                    <a:gd name="connsiteY13" fmla="*/ 230857 h 666295"/>
                    <a:gd name="connsiteX14" fmla="*/ 318235 w 636468"/>
                    <a:gd name="connsiteY14" fmla="*/ 162664 h 666295"/>
                    <a:gd name="connsiteX15" fmla="*/ 250042 w 636468"/>
                    <a:gd name="connsiteY15" fmla="*/ 230857 h 666295"/>
                    <a:gd name="connsiteX16" fmla="*/ 181848 w 636468"/>
                    <a:gd name="connsiteY16" fmla="*/ 230858 h 666295"/>
                    <a:gd name="connsiteX17" fmla="*/ 318234 w 636468"/>
                    <a:gd name="connsiteY17" fmla="*/ 469534 h 666295"/>
                    <a:gd name="connsiteX18" fmla="*/ 369379 w 636468"/>
                    <a:gd name="connsiteY18" fmla="*/ 520679 h 666295"/>
                    <a:gd name="connsiteX19" fmla="*/ 318234 w 636468"/>
                    <a:gd name="connsiteY19" fmla="*/ 571824 h 666295"/>
                    <a:gd name="connsiteX20" fmla="*/ 267089 w 636468"/>
                    <a:gd name="connsiteY20" fmla="*/ 520679 h 666295"/>
                    <a:gd name="connsiteX21" fmla="*/ 318234 w 636468"/>
                    <a:gd name="connsiteY21"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477718"/>
                    <a:gd name="connsiteY0" fmla="*/ 0 h 666295"/>
                    <a:gd name="connsiteX1" fmla="*/ 0 w 477718"/>
                    <a:gd name="connsiteY1" fmla="*/ 666295 h 666295"/>
                    <a:gd name="connsiteX2" fmla="*/ 0 w 477718"/>
                    <a:gd name="connsiteY2" fmla="*/ 0 h 666295"/>
                    <a:gd name="connsiteX3" fmla="*/ 181848 w 477718"/>
                    <a:gd name="connsiteY3" fmla="*/ 230858 h 666295"/>
                    <a:gd name="connsiteX4" fmla="*/ 318234 w 477718"/>
                    <a:gd name="connsiteY4" fmla="*/ 94472 h 666295"/>
                    <a:gd name="connsiteX5" fmla="*/ 454620 w 477718"/>
                    <a:gd name="connsiteY5" fmla="*/ 230858 h 666295"/>
                    <a:gd name="connsiteX6" fmla="*/ 386427 w 477718"/>
                    <a:gd name="connsiteY6" fmla="*/ 333148 h 666295"/>
                    <a:gd name="connsiteX7" fmla="*/ 352330 w 477718"/>
                    <a:gd name="connsiteY7" fmla="*/ 384293 h 666295"/>
                    <a:gd name="connsiteX8" fmla="*/ 352331 w 477718"/>
                    <a:gd name="connsiteY8" fmla="*/ 452485 h 666295"/>
                    <a:gd name="connsiteX9" fmla="*/ 284138 w 477718"/>
                    <a:gd name="connsiteY9" fmla="*/ 452485 h 666295"/>
                    <a:gd name="connsiteX10" fmla="*/ 284138 w 477718"/>
                    <a:gd name="connsiteY10" fmla="*/ 384292 h 666295"/>
                    <a:gd name="connsiteX11" fmla="*/ 352331 w 477718"/>
                    <a:gd name="connsiteY11" fmla="*/ 282002 h 666295"/>
                    <a:gd name="connsiteX12" fmla="*/ 386428 w 477718"/>
                    <a:gd name="connsiteY12" fmla="*/ 230857 h 666295"/>
                    <a:gd name="connsiteX13" fmla="*/ 318235 w 477718"/>
                    <a:gd name="connsiteY13" fmla="*/ 162664 h 666295"/>
                    <a:gd name="connsiteX14" fmla="*/ 250042 w 477718"/>
                    <a:gd name="connsiteY14" fmla="*/ 230857 h 666295"/>
                    <a:gd name="connsiteX15" fmla="*/ 181848 w 477718"/>
                    <a:gd name="connsiteY15" fmla="*/ 230858 h 666295"/>
                    <a:gd name="connsiteX16" fmla="*/ 318234 w 477718"/>
                    <a:gd name="connsiteY16" fmla="*/ 469534 h 666295"/>
                    <a:gd name="connsiteX17" fmla="*/ 369379 w 477718"/>
                    <a:gd name="connsiteY17" fmla="*/ 520679 h 666295"/>
                    <a:gd name="connsiteX18" fmla="*/ 318234 w 477718"/>
                    <a:gd name="connsiteY18" fmla="*/ 571824 h 666295"/>
                    <a:gd name="connsiteX19" fmla="*/ 267089 w 477718"/>
                    <a:gd name="connsiteY19" fmla="*/ 520679 h 666295"/>
                    <a:gd name="connsiteX20" fmla="*/ 318234 w 477718"/>
                    <a:gd name="connsiteY20"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58750 w 477718"/>
                    <a:gd name="connsiteY0" fmla="*/ 79375 h 666295"/>
                    <a:gd name="connsiteX1" fmla="*/ 474543 w 477718"/>
                    <a:gd name="connsiteY1" fmla="*/ 76200 h 666295"/>
                    <a:gd name="connsiteX2" fmla="*/ 477718 w 477718"/>
                    <a:gd name="connsiteY2" fmla="*/ 596445 h 666295"/>
                    <a:gd name="connsiteX3" fmla="*/ 161925 w 477718"/>
                    <a:gd name="connsiteY3" fmla="*/ 593270 h 666295"/>
                    <a:gd name="connsiteX4" fmla="*/ 158750 w 477718"/>
                    <a:gd name="connsiteY4" fmla="*/ 79375 h 66629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141 w 319109"/>
                    <a:gd name="connsiteY0" fmla="*/ 3175 h 520245"/>
                    <a:gd name="connsiteX1" fmla="*/ 315934 w 319109"/>
                    <a:gd name="connsiteY1" fmla="*/ 0 h 520245"/>
                    <a:gd name="connsiteX2" fmla="*/ 319109 w 319109"/>
                    <a:gd name="connsiteY2" fmla="*/ 520245 h 520245"/>
                    <a:gd name="connsiteX3" fmla="*/ 3316 w 319109"/>
                    <a:gd name="connsiteY3" fmla="*/ 517070 h 520245"/>
                    <a:gd name="connsiteX4" fmla="*/ 141 w 319109"/>
                    <a:gd name="connsiteY4" fmla="*/ 3175 h 5202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9109" h="520245"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darken"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a:moveTo>
                        <a:pt x="141" y="3175"/>
                      </a:moveTo>
                      <a:lnTo>
                        <a:pt x="315934" y="0"/>
                      </a:lnTo>
                      <a:cubicBezTo>
                        <a:pt x="316992" y="168123"/>
                        <a:pt x="318051" y="352122"/>
                        <a:pt x="319109" y="520245"/>
                      </a:cubicBezTo>
                      <a:lnTo>
                        <a:pt x="3316" y="517070"/>
                      </a:lnTo>
                      <a:cubicBezTo>
                        <a:pt x="4374" y="328838"/>
                        <a:pt x="-917" y="191407"/>
                        <a:pt x="141" y="3175"/>
                      </a:cubicBezTo>
                      <a:close/>
                    </a:path>
                  </a:pathLst>
                </a:cu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2399">
                    <a:solidFill>
                      <a:sysClr val="windowText" lastClr="000000"/>
                    </a:solidFill>
                  </a:endParaRPr>
                </a:p>
              </p:txBody>
            </p:sp>
          </p:grpSp>
        </p:grpSp>
        <p:grpSp>
          <p:nvGrpSpPr>
            <p:cNvPr id="65" name="Group 64">
              <a:extLst>
                <a:ext uri="{FF2B5EF4-FFF2-40B4-BE49-F238E27FC236}">
                  <a16:creationId xmlns:a16="http://schemas.microsoft.com/office/drawing/2014/main" id="{8D4BF10B-B02A-4BB1-907F-FE8BADFF5580}"/>
                </a:ext>
              </a:extLst>
            </p:cNvPr>
            <p:cNvGrpSpPr/>
            <p:nvPr/>
          </p:nvGrpSpPr>
          <p:grpSpPr>
            <a:xfrm>
              <a:off x="5937673" y="5592350"/>
              <a:ext cx="2463130" cy="1097280"/>
              <a:chOff x="8660480" y="5605037"/>
              <a:chExt cx="2463130" cy="1090876"/>
            </a:xfrm>
          </p:grpSpPr>
          <p:grpSp>
            <p:nvGrpSpPr>
              <p:cNvPr id="66" name="Group 65">
                <a:extLst>
                  <a:ext uri="{FF2B5EF4-FFF2-40B4-BE49-F238E27FC236}">
                    <a16:creationId xmlns:a16="http://schemas.microsoft.com/office/drawing/2014/main" id="{D5DD3DBB-5365-42C6-9635-504F618BC452}"/>
                  </a:ext>
                </a:extLst>
              </p:cNvPr>
              <p:cNvGrpSpPr/>
              <p:nvPr/>
            </p:nvGrpSpPr>
            <p:grpSpPr>
              <a:xfrm>
                <a:off x="8660480" y="5605037"/>
                <a:ext cx="2463130" cy="1090876"/>
                <a:chOff x="5539472" y="5001413"/>
                <a:chExt cx="1916267" cy="1312838"/>
              </a:xfrm>
            </p:grpSpPr>
            <p:grpSp>
              <p:nvGrpSpPr>
                <p:cNvPr id="73" name="Group 72">
                  <a:extLst>
                    <a:ext uri="{FF2B5EF4-FFF2-40B4-BE49-F238E27FC236}">
                      <a16:creationId xmlns:a16="http://schemas.microsoft.com/office/drawing/2014/main" id="{4550DE21-87B9-4606-B787-4AB33EC18826}"/>
                    </a:ext>
                  </a:extLst>
                </p:cNvPr>
                <p:cNvGrpSpPr/>
                <p:nvPr/>
              </p:nvGrpSpPr>
              <p:grpSpPr>
                <a:xfrm>
                  <a:off x="5539472" y="5001413"/>
                  <a:ext cx="1916267" cy="1312838"/>
                  <a:chOff x="5518877" y="2038342"/>
                  <a:chExt cx="1916267" cy="1312838"/>
                </a:xfrm>
                <a:solidFill>
                  <a:schemeClr val="accent3">
                    <a:lumMod val="60000"/>
                    <a:lumOff val="40000"/>
                  </a:schemeClr>
                </a:solidFill>
              </p:grpSpPr>
              <p:sp>
                <p:nvSpPr>
                  <p:cNvPr id="92" name="Rounded Rectangle 212">
                    <a:extLst>
                      <a:ext uri="{FF2B5EF4-FFF2-40B4-BE49-F238E27FC236}">
                        <a16:creationId xmlns:a16="http://schemas.microsoft.com/office/drawing/2014/main" id="{849A8B48-5FB3-465F-9931-A23CDFA81A12}"/>
                      </a:ext>
                    </a:extLst>
                  </p:cNvPr>
                  <p:cNvSpPr/>
                  <p:nvPr/>
                </p:nvSpPr>
                <p:spPr>
                  <a:xfrm>
                    <a:off x="5518877" y="2038342"/>
                    <a:ext cx="1916267" cy="1312838"/>
                  </a:xfrm>
                  <a:prstGeom prst="roundRect">
                    <a:avLst/>
                  </a:prstGeom>
                  <a:solidFill>
                    <a:srgbClr val="68A9B4"/>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3" name="TextBox 92">
                    <a:extLst>
                      <a:ext uri="{FF2B5EF4-FFF2-40B4-BE49-F238E27FC236}">
                        <a16:creationId xmlns:a16="http://schemas.microsoft.com/office/drawing/2014/main" id="{DEDADEDA-B4CF-47BF-913F-40DAF6F9C750}"/>
                      </a:ext>
                    </a:extLst>
                  </p:cNvPr>
                  <p:cNvSpPr txBox="1"/>
                  <p:nvPr/>
                </p:nvSpPr>
                <p:spPr>
                  <a:xfrm>
                    <a:off x="5543720" y="2328441"/>
                    <a:ext cx="1891424" cy="703760"/>
                  </a:xfrm>
                  <a:prstGeom prst="rect">
                    <a:avLst/>
                  </a:prstGeom>
                  <a:noFill/>
                  <a:ln>
                    <a:noFill/>
                  </a:ln>
                </p:spPr>
                <p:txBody>
                  <a:bodyPr wrap="square" rtlCol="0">
                    <a:spAutoFit/>
                  </a:bodyPr>
                  <a:lstStyle/>
                  <a:p>
                    <a:pPr algn="ctr"/>
                    <a:r>
                      <a:rPr lang="en-US" sz="1600">
                        <a:solidFill>
                          <a:schemeClr val="bg1"/>
                        </a:solidFill>
                      </a:rPr>
                      <a:t>This meeting </a:t>
                    </a:r>
                  </a:p>
                  <a:p>
                    <a:pPr algn="ctr"/>
                    <a:r>
                      <a:rPr lang="en-US" sz="1600" b="1">
                        <a:solidFill>
                          <a:schemeClr val="bg1"/>
                        </a:solidFill>
                      </a:rPr>
                      <a:t>will </a:t>
                    </a:r>
                    <a:r>
                      <a:rPr lang="en-US" sz="1600" b="1" u="sng">
                        <a:solidFill>
                          <a:schemeClr val="bg1"/>
                        </a:solidFill>
                      </a:rPr>
                      <a:t>not</a:t>
                    </a:r>
                    <a:r>
                      <a:rPr lang="en-US" sz="1600" b="1">
                        <a:solidFill>
                          <a:schemeClr val="bg1"/>
                        </a:solidFill>
                      </a:rPr>
                      <a:t> be recorded.</a:t>
                    </a:r>
                  </a:p>
                </p:txBody>
              </p:sp>
            </p:grpSp>
            <p:grpSp>
              <p:nvGrpSpPr>
                <p:cNvPr id="74" name="Group 73">
                  <a:extLst>
                    <a:ext uri="{FF2B5EF4-FFF2-40B4-BE49-F238E27FC236}">
                      <a16:creationId xmlns:a16="http://schemas.microsoft.com/office/drawing/2014/main" id="{BCDCE621-6290-4E71-8536-DAC4E53CD20A}"/>
                    </a:ext>
                  </a:extLst>
                </p:cNvPr>
                <p:cNvGrpSpPr/>
                <p:nvPr/>
              </p:nvGrpSpPr>
              <p:grpSpPr>
                <a:xfrm>
                  <a:off x="5577918" y="5055131"/>
                  <a:ext cx="1830227" cy="1252417"/>
                  <a:chOff x="5577918" y="5055131"/>
                  <a:chExt cx="1830227" cy="1252417"/>
                </a:xfrm>
              </p:grpSpPr>
              <p:grpSp>
                <p:nvGrpSpPr>
                  <p:cNvPr id="75" name="Group 74">
                    <a:extLst>
                      <a:ext uri="{FF2B5EF4-FFF2-40B4-BE49-F238E27FC236}">
                        <a16:creationId xmlns:a16="http://schemas.microsoft.com/office/drawing/2014/main" id="{A136D4CA-0F1D-4331-B479-47C8AE7B1937}"/>
                      </a:ext>
                    </a:extLst>
                  </p:cNvPr>
                  <p:cNvGrpSpPr/>
                  <p:nvPr/>
                </p:nvGrpSpPr>
                <p:grpSpPr>
                  <a:xfrm>
                    <a:off x="5634520" y="5055131"/>
                    <a:ext cx="1742286" cy="1200334"/>
                    <a:chOff x="5634520" y="5055131"/>
                    <a:chExt cx="1742286" cy="1200334"/>
                  </a:xfrm>
                </p:grpSpPr>
                <p:grpSp>
                  <p:nvGrpSpPr>
                    <p:cNvPr id="80" name="Group 79">
                      <a:extLst>
                        <a:ext uri="{FF2B5EF4-FFF2-40B4-BE49-F238E27FC236}">
                          <a16:creationId xmlns:a16="http://schemas.microsoft.com/office/drawing/2014/main" id="{E05A89DF-AEEB-4578-B9DA-DF2C39951296}"/>
                        </a:ext>
                      </a:extLst>
                    </p:cNvPr>
                    <p:cNvGrpSpPr/>
                    <p:nvPr/>
                  </p:nvGrpSpPr>
                  <p:grpSpPr>
                    <a:xfrm>
                      <a:off x="5634521" y="5055131"/>
                      <a:ext cx="228600" cy="228600"/>
                      <a:chOff x="5634521" y="5055131"/>
                      <a:chExt cx="228600" cy="228600"/>
                    </a:xfrm>
                  </p:grpSpPr>
                  <p:cxnSp>
                    <p:nvCxnSpPr>
                      <p:cNvPr id="90" name="Straight Connector 89">
                        <a:extLst>
                          <a:ext uri="{FF2B5EF4-FFF2-40B4-BE49-F238E27FC236}">
                            <a16:creationId xmlns:a16="http://schemas.microsoft.com/office/drawing/2014/main" id="{A519A7F0-CFBE-45A2-A560-11255D42B743}"/>
                          </a:ext>
                        </a:extLst>
                      </p:cNvPr>
                      <p:cNvCxnSpPr/>
                      <p:nvPr/>
                    </p:nvCxnSpPr>
                    <p:spPr>
                      <a:xfrm>
                        <a:off x="5634521" y="5055131"/>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E138F186-4AFD-4A34-85ED-42116554F7C7}"/>
                          </a:ext>
                        </a:extLst>
                      </p:cNvPr>
                      <p:cNvCxnSpPr/>
                      <p:nvPr/>
                    </p:nvCxnSpPr>
                    <p:spPr>
                      <a:xfrm rot="5400000">
                        <a:off x="5520221" y="5169432"/>
                        <a:ext cx="22859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51CF7440-AF93-4B1C-A785-38C6AD7F2FEA}"/>
                        </a:ext>
                      </a:extLst>
                    </p:cNvPr>
                    <p:cNvGrpSpPr/>
                    <p:nvPr/>
                  </p:nvGrpSpPr>
                  <p:grpSpPr>
                    <a:xfrm flipV="1">
                      <a:off x="5634520" y="6026864"/>
                      <a:ext cx="228600" cy="228600"/>
                      <a:chOff x="5634520" y="5257800"/>
                      <a:chExt cx="228600" cy="228600"/>
                    </a:xfrm>
                  </p:grpSpPr>
                  <p:cxnSp>
                    <p:nvCxnSpPr>
                      <p:cNvPr id="88" name="Straight Connector 87">
                        <a:extLst>
                          <a:ext uri="{FF2B5EF4-FFF2-40B4-BE49-F238E27FC236}">
                            <a16:creationId xmlns:a16="http://schemas.microsoft.com/office/drawing/2014/main" id="{8B240131-7BEA-478F-B971-E9DB1F18FE5B}"/>
                          </a:ext>
                        </a:extLst>
                      </p:cNvPr>
                      <p:cNvCxnSpPr/>
                      <p:nvPr/>
                    </p:nvCxnSpPr>
                    <p:spPr>
                      <a:xfrm>
                        <a:off x="5634520" y="52578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ABDE503B-E7A4-43D2-B746-2AB0082071D2}"/>
                          </a:ext>
                        </a:extLst>
                      </p:cNvPr>
                      <p:cNvCxnSpPr/>
                      <p:nvPr/>
                    </p:nvCxnSpPr>
                    <p:spPr>
                      <a:xfrm rot="5400000">
                        <a:off x="5520220" y="53721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2" name="Group 81">
                      <a:extLst>
                        <a:ext uri="{FF2B5EF4-FFF2-40B4-BE49-F238E27FC236}">
                          <a16:creationId xmlns:a16="http://schemas.microsoft.com/office/drawing/2014/main" id="{DB2A976D-5C55-4D4B-8FE2-E9C4B1539B93}"/>
                        </a:ext>
                      </a:extLst>
                    </p:cNvPr>
                    <p:cNvGrpSpPr/>
                    <p:nvPr/>
                  </p:nvGrpSpPr>
                  <p:grpSpPr>
                    <a:xfrm rot="16200000" flipV="1">
                      <a:off x="7148032" y="6026865"/>
                      <a:ext cx="228600" cy="228600"/>
                      <a:chOff x="5181600" y="6034400"/>
                      <a:chExt cx="228600" cy="228600"/>
                    </a:xfrm>
                  </p:grpSpPr>
                  <p:cxnSp>
                    <p:nvCxnSpPr>
                      <p:cNvPr id="86" name="Straight Connector 85">
                        <a:extLst>
                          <a:ext uri="{FF2B5EF4-FFF2-40B4-BE49-F238E27FC236}">
                            <a16:creationId xmlns:a16="http://schemas.microsoft.com/office/drawing/2014/main" id="{C753896F-51EB-45B7-A67A-F61B863A1807}"/>
                          </a:ext>
                        </a:extLst>
                      </p:cNvPr>
                      <p:cNvCxnSpPr/>
                      <p:nvPr/>
                    </p:nvCxnSpPr>
                    <p:spPr>
                      <a:xfrm>
                        <a:off x="5181600" y="60344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ECAB9E05-7133-4813-87D1-4D88D98BFF25}"/>
                          </a:ext>
                        </a:extLst>
                      </p:cNvPr>
                      <p:cNvCxnSpPr/>
                      <p:nvPr/>
                    </p:nvCxnSpPr>
                    <p:spPr>
                      <a:xfrm rot="5400000">
                        <a:off x="5067300" y="61487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6E35B709-25AD-41C1-959A-C8D2D35CCCA4}"/>
                        </a:ext>
                      </a:extLst>
                    </p:cNvPr>
                    <p:cNvGrpSpPr/>
                    <p:nvPr/>
                  </p:nvGrpSpPr>
                  <p:grpSpPr>
                    <a:xfrm rot="10800000" flipV="1">
                      <a:off x="7148206" y="5069816"/>
                      <a:ext cx="228600" cy="228601"/>
                      <a:chOff x="5958194" y="5055132"/>
                      <a:chExt cx="228600" cy="228601"/>
                    </a:xfrm>
                  </p:grpSpPr>
                  <p:cxnSp>
                    <p:nvCxnSpPr>
                      <p:cNvPr id="84" name="Straight Connector 83">
                        <a:extLst>
                          <a:ext uri="{FF2B5EF4-FFF2-40B4-BE49-F238E27FC236}">
                            <a16:creationId xmlns:a16="http://schemas.microsoft.com/office/drawing/2014/main" id="{960B5E6E-EEC2-4F48-A9DB-49D1E85FB803}"/>
                          </a:ext>
                        </a:extLst>
                      </p:cNvPr>
                      <p:cNvCxnSpPr/>
                      <p:nvPr/>
                    </p:nvCxnSpPr>
                    <p:spPr>
                      <a:xfrm>
                        <a:off x="5958194" y="5055132"/>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E97E490B-B1CB-43B0-88A0-52CBAA98FED9}"/>
                          </a:ext>
                        </a:extLst>
                      </p:cNvPr>
                      <p:cNvCxnSpPr/>
                      <p:nvPr/>
                    </p:nvCxnSpPr>
                    <p:spPr>
                      <a:xfrm rot="5400000">
                        <a:off x="5843901" y="5169433"/>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76" name="Group 75">
                    <a:extLst>
                      <a:ext uri="{FF2B5EF4-FFF2-40B4-BE49-F238E27FC236}">
                        <a16:creationId xmlns:a16="http://schemas.microsoft.com/office/drawing/2014/main" id="{C5E5F438-4F5D-4515-A145-80D2581070B3}"/>
                      </a:ext>
                    </a:extLst>
                  </p:cNvPr>
                  <p:cNvGrpSpPr/>
                  <p:nvPr/>
                </p:nvGrpSpPr>
                <p:grpSpPr>
                  <a:xfrm>
                    <a:off x="7100047" y="5104639"/>
                    <a:ext cx="308098" cy="163997"/>
                    <a:chOff x="7023679" y="5120733"/>
                    <a:chExt cx="308098" cy="163997"/>
                  </a:xfrm>
                </p:grpSpPr>
                <p:sp>
                  <p:nvSpPr>
                    <p:cNvPr id="78" name="Oval 77">
                      <a:extLst>
                        <a:ext uri="{FF2B5EF4-FFF2-40B4-BE49-F238E27FC236}">
                          <a16:creationId xmlns:a16="http://schemas.microsoft.com/office/drawing/2014/main" id="{FC6408CF-1139-41FE-8C1E-439C213D3F62}"/>
                        </a:ext>
                      </a:extLst>
                    </p:cNvPr>
                    <p:cNvSpPr/>
                    <p:nvPr/>
                  </p:nvSpPr>
                  <p:spPr>
                    <a:xfrm>
                      <a:off x="7023679" y="5120733"/>
                      <a:ext cx="120904" cy="16399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9" name="TextBox 78">
                      <a:extLst>
                        <a:ext uri="{FF2B5EF4-FFF2-40B4-BE49-F238E27FC236}">
                          <a16:creationId xmlns:a16="http://schemas.microsoft.com/office/drawing/2014/main" id="{2C81D61C-377F-4636-B504-8B035204033A}"/>
                        </a:ext>
                      </a:extLst>
                    </p:cNvPr>
                    <p:cNvSpPr txBox="1"/>
                    <p:nvPr/>
                  </p:nvSpPr>
                  <p:spPr>
                    <a:xfrm>
                      <a:off x="7164584" y="5128908"/>
                      <a:ext cx="167193" cy="129607"/>
                    </a:xfrm>
                    <a:prstGeom prst="rect">
                      <a:avLst/>
                    </a:prstGeom>
                    <a:noFill/>
                  </p:spPr>
                  <p:txBody>
                    <a:bodyPr wrap="square" lIns="0" tIns="0" rIns="0" bIns="0" rtlCol="0">
                      <a:spAutoFit/>
                    </a:bodyPr>
                    <a:lstStyle/>
                    <a:p>
                      <a:r>
                        <a:rPr lang="en-US" sz="700" b="1">
                          <a:solidFill>
                            <a:schemeClr val="bg1"/>
                          </a:solidFill>
                        </a:rPr>
                        <a:t>rec</a:t>
                      </a:r>
                    </a:p>
                  </p:txBody>
                </p:sp>
              </p:grpSp>
              <p:sp>
                <p:nvSpPr>
                  <p:cNvPr id="77" name="TextBox 76">
                    <a:extLst>
                      <a:ext uri="{FF2B5EF4-FFF2-40B4-BE49-F238E27FC236}">
                        <a16:creationId xmlns:a16="http://schemas.microsoft.com/office/drawing/2014/main" id="{7ADB6CF4-43DA-4139-A902-9074AF9B1B17}"/>
                      </a:ext>
                    </a:extLst>
                  </p:cNvPr>
                  <p:cNvSpPr txBox="1"/>
                  <p:nvPr/>
                </p:nvSpPr>
                <p:spPr>
                  <a:xfrm>
                    <a:off x="5577918" y="6066850"/>
                    <a:ext cx="685800" cy="240698"/>
                  </a:xfrm>
                  <a:prstGeom prst="rect">
                    <a:avLst/>
                  </a:prstGeom>
                  <a:noFill/>
                </p:spPr>
                <p:txBody>
                  <a:bodyPr wrap="square" rtlCol="0">
                    <a:spAutoFit/>
                  </a:bodyPr>
                  <a:lstStyle/>
                  <a:p>
                    <a:r>
                      <a:rPr lang="en-US" sz="700" b="1">
                        <a:solidFill>
                          <a:schemeClr val="bg1"/>
                        </a:solidFill>
                      </a:rPr>
                      <a:t>00:12:34:56</a:t>
                    </a:r>
                  </a:p>
                </p:txBody>
              </p:sp>
            </p:grpSp>
          </p:grpSp>
          <p:grpSp>
            <p:nvGrpSpPr>
              <p:cNvPr id="67" name="Group 66">
                <a:extLst>
                  <a:ext uri="{FF2B5EF4-FFF2-40B4-BE49-F238E27FC236}">
                    <a16:creationId xmlns:a16="http://schemas.microsoft.com/office/drawing/2014/main" id="{2F97507A-1290-4694-AF92-9804779C1630}"/>
                  </a:ext>
                </a:extLst>
              </p:cNvPr>
              <p:cNvGrpSpPr/>
              <p:nvPr/>
            </p:nvGrpSpPr>
            <p:grpSpPr>
              <a:xfrm>
                <a:off x="8829317" y="5692822"/>
                <a:ext cx="422367" cy="117803"/>
                <a:chOff x="3660450" y="4685038"/>
                <a:chExt cx="1200648" cy="518031"/>
              </a:xfrm>
            </p:grpSpPr>
            <p:sp>
              <p:nvSpPr>
                <p:cNvPr id="70" name="Rectangle 69">
                  <a:extLst>
                    <a:ext uri="{FF2B5EF4-FFF2-40B4-BE49-F238E27FC236}">
                      <a16:creationId xmlns:a16="http://schemas.microsoft.com/office/drawing/2014/main" id="{740EF648-30CF-4A1E-859F-667AC881CD8B}"/>
                    </a:ext>
                  </a:extLst>
                </p:cNvPr>
                <p:cNvSpPr/>
                <p:nvPr/>
              </p:nvSpPr>
              <p:spPr>
                <a:xfrm>
                  <a:off x="3660450" y="4685038"/>
                  <a:ext cx="1095636" cy="51803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1" name="Right Triangle 70">
                  <a:extLst>
                    <a:ext uri="{FF2B5EF4-FFF2-40B4-BE49-F238E27FC236}">
                      <a16:creationId xmlns:a16="http://schemas.microsoft.com/office/drawing/2014/main" id="{84D98E4E-419C-4146-96D1-7DA96F31BDE3}"/>
                    </a:ext>
                  </a:extLst>
                </p:cNvPr>
                <p:cNvSpPr/>
                <p:nvPr/>
              </p:nvSpPr>
              <p:spPr>
                <a:xfrm flipV="1">
                  <a:off x="3689307" y="4715179"/>
                  <a:ext cx="656962" cy="411681"/>
                </a:xfrm>
                <a:prstGeom prst="r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2" name="Round Same Side Corner Rectangle 192">
                  <a:extLst>
                    <a:ext uri="{FF2B5EF4-FFF2-40B4-BE49-F238E27FC236}">
                      <a16:creationId xmlns:a16="http://schemas.microsoft.com/office/drawing/2014/main" id="{22BCAF6C-7648-4ACB-B72D-A3C7280A4FAE}"/>
                    </a:ext>
                  </a:extLst>
                </p:cNvPr>
                <p:cNvSpPr/>
                <p:nvPr/>
              </p:nvSpPr>
              <p:spPr>
                <a:xfrm>
                  <a:off x="4756066" y="4784055"/>
                  <a:ext cx="105032" cy="290115"/>
                </a:xfrm>
                <a:prstGeom prst="round2Same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grpSp>
        </p:grpSp>
      </p:grpSp>
      <p:grpSp>
        <p:nvGrpSpPr>
          <p:cNvPr id="16" name="Group 15">
            <a:extLst>
              <a:ext uri="{FF2B5EF4-FFF2-40B4-BE49-F238E27FC236}">
                <a16:creationId xmlns:a16="http://schemas.microsoft.com/office/drawing/2014/main" id="{ECEA6DF2-669F-40BD-8205-9ED8590A2FBC}"/>
              </a:ext>
            </a:extLst>
          </p:cNvPr>
          <p:cNvGrpSpPr/>
          <p:nvPr/>
        </p:nvGrpSpPr>
        <p:grpSpPr>
          <a:xfrm>
            <a:off x="0" y="1137919"/>
            <a:ext cx="12191999" cy="3984697"/>
            <a:chOff x="0" y="1137919"/>
            <a:chExt cx="12191999" cy="3984697"/>
          </a:xfrm>
        </p:grpSpPr>
        <p:sp>
          <p:nvSpPr>
            <p:cNvPr id="53" name="Text Placeholder 2"/>
            <p:cNvSpPr txBox="1">
              <a:spLocks/>
            </p:cNvSpPr>
            <p:nvPr/>
          </p:nvSpPr>
          <p:spPr>
            <a:xfrm>
              <a:off x="357898" y="1137919"/>
              <a:ext cx="9712087" cy="502823"/>
            </a:xfrm>
            <a:prstGeom prst="rect">
              <a:avLst/>
            </a:prstGeom>
          </p:spPr>
          <p:txBody>
            <a:bodyPr lIns="91440" tIns="45720" rIns="91440" bIns="45720" anchor="t"/>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None/>
              </a:pPr>
              <a:r>
                <a:rPr lang="en-US" sz="2800" b="1" dirty="0">
                  <a:solidFill>
                    <a:schemeClr val="tx1"/>
                  </a:solidFill>
                  <a:cs typeface="Arial"/>
                </a:rPr>
                <a:t>Meeting controls are at the top of the Microsoft Teams window:</a:t>
              </a:r>
            </a:p>
          </p:txBody>
        </p:sp>
        <p:grpSp>
          <p:nvGrpSpPr>
            <p:cNvPr id="68" name="Group 67">
              <a:extLst>
                <a:ext uri="{FF2B5EF4-FFF2-40B4-BE49-F238E27FC236}">
                  <a16:creationId xmlns:a16="http://schemas.microsoft.com/office/drawing/2014/main" id="{E6E5480E-B90F-0743-80FB-00843564171A}"/>
                </a:ext>
              </a:extLst>
            </p:cNvPr>
            <p:cNvGrpSpPr/>
            <p:nvPr/>
          </p:nvGrpSpPr>
          <p:grpSpPr>
            <a:xfrm>
              <a:off x="4347551" y="2499375"/>
              <a:ext cx="7701235" cy="2623241"/>
              <a:chOff x="4064328" y="2448766"/>
              <a:chExt cx="7701234" cy="2623241"/>
            </a:xfrm>
          </p:grpSpPr>
          <p:grpSp>
            <p:nvGrpSpPr>
              <p:cNvPr id="6" name="Group 5"/>
              <p:cNvGrpSpPr/>
              <p:nvPr/>
            </p:nvGrpSpPr>
            <p:grpSpPr>
              <a:xfrm>
                <a:off x="4064328" y="2448766"/>
                <a:ext cx="7701234" cy="2623241"/>
                <a:chOff x="7248677" y="1945795"/>
                <a:chExt cx="7701234" cy="1758993"/>
              </a:xfrm>
            </p:grpSpPr>
            <p:cxnSp>
              <p:nvCxnSpPr>
                <p:cNvPr id="8" name="Straight Arrow Connector 7"/>
                <p:cNvCxnSpPr>
                  <a:cxnSpLocks/>
                </p:cNvCxnSpPr>
                <p:nvPr/>
              </p:nvCxnSpPr>
              <p:spPr>
                <a:xfrm flipH="1" flipV="1">
                  <a:off x="12275136" y="1951437"/>
                  <a:ext cx="1836" cy="132432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 name="TextBox 8"/>
                <p:cNvSpPr txBox="1"/>
                <p:nvPr/>
              </p:nvSpPr>
              <p:spPr>
                <a:xfrm>
                  <a:off x="11423482" y="2216359"/>
                  <a:ext cx="1703307" cy="557218"/>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for </a:t>
                  </a:r>
                </a:p>
                <a:p>
                  <a:pPr algn="ctr"/>
                  <a:r>
                    <a:rPr lang="en-US" sz="1600" b="1">
                      <a:latin typeface="Arial" panose="020B0604020202020204" pitchFamily="34" charset="0"/>
                      <a:cs typeface="Arial" panose="020B0604020202020204" pitchFamily="34" charset="0"/>
                    </a:rPr>
                    <a:t>audio connection </a:t>
                  </a:r>
                  <a:r>
                    <a:rPr lang="en-US" sz="1600">
                      <a:latin typeface="Arial" panose="020B0604020202020204" pitchFamily="34" charset="0"/>
                      <a:cs typeface="Arial" panose="020B0604020202020204" pitchFamily="34" charset="0"/>
                    </a:rPr>
                    <a:t>options.</a:t>
                  </a:r>
                </a:p>
              </p:txBody>
            </p:sp>
            <p:cxnSp>
              <p:nvCxnSpPr>
                <p:cNvPr id="10" name="Straight Arrow Connector 9"/>
                <p:cNvCxnSpPr>
                  <a:cxnSpLocks/>
                </p:cNvCxnSpPr>
                <p:nvPr/>
              </p:nvCxnSpPr>
              <p:spPr>
                <a:xfrm flipV="1">
                  <a:off x="14074641" y="1965127"/>
                  <a:ext cx="0" cy="60236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2" name="Straight Arrow Connector 11"/>
                <p:cNvCxnSpPr>
                  <a:cxnSpLocks/>
                </p:cNvCxnSpPr>
                <p:nvPr/>
              </p:nvCxnSpPr>
              <p:spPr>
                <a:xfrm flipV="1">
                  <a:off x="8231761" y="1945795"/>
                  <a:ext cx="0" cy="49145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5" name="TextBox 14"/>
                <p:cNvSpPr txBox="1"/>
                <p:nvPr/>
              </p:nvSpPr>
              <p:spPr>
                <a:xfrm>
                  <a:off x="13246604" y="2644340"/>
                  <a:ext cx="1703307" cy="722320"/>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a:t>
                  </a:r>
                </a:p>
                <a:p>
                  <a:pPr algn="ctr"/>
                  <a:r>
                    <a:rPr lang="en-US" sz="1600" b="1">
                      <a:latin typeface="Arial" panose="020B0604020202020204" pitchFamily="34" charset="0"/>
                      <a:cs typeface="Arial" panose="020B0604020202020204" pitchFamily="34" charset="0"/>
                    </a:rPr>
                    <a:t>exit the meeting</a:t>
                  </a:r>
                  <a:r>
                    <a:rPr lang="en-US" sz="1600">
                      <a:latin typeface="Arial" panose="020B0604020202020204" pitchFamily="34" charset="0"/>
                      <a:cs typeface="Arial" panose="020B0604020202020204" pitchFamily="34" charset="0"/>
                    </a:rPr>
                    <a:t> </a:t>
                  </a:r>
                </a:p>
                <a:p>
                  <a:pPr algn="ctr"/>
                  <a:r>
                    <a:rPr lang="en-US" sz="1600">
                      <a:latin typeface="Arial" panose="020B0604020202020204" pitchFamily="34" charset="0"/>
                      <a:cs typeface="Arial" panose="020B0604020202020204" pitchFamily="34" charset="0"/>
                    </a:rPr>
                    <a:t>and disconnect your phone audio</a:t>
                  </a:r>
                </a:p>
              </p:txBody>
            </p:sp>
            <p:sp>
              <p:nvSpPr>
                <p:cNvPr id="11" name="TextBox 10"/>
                <p:cNvSpPr txBox="1"/>
                <p:nvPr/>
              </p:nvSpPr>
              <p:spPr>
                <a:xfrm>
                  <a:off x="7248677" y="2373089"/>
                  <a:ext cx="1543166" cy="392116"/>
                </a:xfrm>
                <a:prstGeom prst="rect">
                  <a:avLst/>
                </a:prstGeom>
                <a:solidFill>
                  <a:schemeClr val="bg1"/>
                </a:solidFill>
              </p:spPr>
              <p:txBody>
                <a:bodyPr wrap="square" lIns="0" tIns="45720" rIns="0" bIns="45720" rtlCol="0">
                  <a:spAutoFit/>
                </a:bodyPr>
                <a:lstStyle/>
                <a:p>
                  <a:pPr algn="ctr"/>
                  <a:r>
                    <a:rPr lang="en-US" sz="1600" dirty="0">
                      <a:latin typeface="Arial" panose="020B0604020202020204" pitchFamily="34" charset="0"/>
                      <a:cs typeface="Arial" panose="020B0604020202020204" pitchFamily="34" charset="0"/>
                    </a:rPr>
                    <a:t>Click to view the </a:t>
                  </a:r>
                  <a:r>
                    <a:rPr lang="en-US" sz="1600" b="1" dirty="0">
                      <a:latin typeface="Arial" panose="020B0604020202020204" pitchFamily="34" charset="0"/>
                      <a:cs typeface="Arial" panose="020B0604020202020204" pitchFamily="34" charset="0"/>
                    </a:rPr>
                    <a:t>participant list</a:t>
                  </a:r>
                </a:p>
              </p:txBody>
            </p:sp>
            <p:sp>
              <p:nvSpPr>
                <p:cNvPr id="13" name="TextBox 12"/>
                <p:cNvSpPr txBox="1"/>
                <p:nvPr/>
              </p:nvSpPr>
              <p:spPr>
                <a:xfrm>
                  <a:off x="8260383" y="3147570"/>
                  <a:ext cx="1258843" cy="557218"/>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open the </a:t>
                  </a:r>
                  <a:r>
                    <a:rPr lang="en-US" sz="1600" b="1">
                      <a:latin typeface="Arial" panose="020B0604020202020204" pitchFamily="34" charset="0"/>
                      <a:cs typeface="Arial" panose="020B0604020202020204" pitchFamily="34" charset="0"/>
                    </a:rPr>
                    <a:t>chat window</a:t>
                  </a:r>
                </a:p>
              </p:txBody>
            </p:sp>
          </p:grpSp>
          <p:sp>
            <p:nvSpPr>
              <p:cNvPr id="62" name="Rectangle 61">
                <a:extLst>
                  <a:ext uri="{FF2B5EF4-FFF2-40B4-BE49-F238E27FC236}">
                    <a16:creationId xmlns:a16="http://schemas.microsoft.com/office/drawing/2014/main" id="{DA3AF57C-B801-6C46-AFC2-DEDB164BB5C5}"/>
                  </a:ext>
                </a:extLst>
              </p:cNvPr>
              <p:cNvSpPr/>
              <p:nvPr/>
            </p:nvSpPr>
            <p:spPr>
              <a:xfrm>
                <a:off x="8014407" y="3786878"/>
                <a:ext cx="2047849" cy="830997"/>
              </a:xfrm>
              <a:prstGeom prst="rect">
                <a:avLst/>
              </a:prstGeom>
              <a:solidFill>
                <a:schemeClr val="bg1"/>
              </a:solidFill>
            </p:spPr>
            <p:txBody>
              <a:bodyPr wrap="square" lIns="0" rIns="0">
                <a:spAutoFit/>
              </a:bodyPr>
              <a:lstStyle/>
              <a:p>
                <a:pPr algn="ctr"/>
                <a:r>
                  <a:rPr lang="en-US" sz="1600">
                    <a:latin typeface="Arial" panose="020B0604020202020204" pitchFamily="34" charset="0"/>
                    <a:cs typeface="Arial" panose="020B0604020202020204" pitchFamily="34" charset="0"/>
                  </a:rPr>
                  <a:t>Once connected, </a:t>
                </a:r>
              </a:p>
              <a:p>
                <a:pPr algn="ctr"/>
                <a:r>
                  <a:rPr lang="en-US" sz="1600">
                    <a:latin typeface="Arial" panose="020B0604020202020204" pitchFamily="34" charset="0"/>
                    <a:cs typeface="Arial" panose="020B0604020202020204" pitchFamily="34" charset="0"/>
                  </a:rPr>
                  <a:t>this becomes a </a:t>
                </a:r>
              </a:p>
              <a:p>
                <a:pPr algn="ctr"/>
                <a:r>
                  <a:rPr lang="en-US" sz="1600" b="1">
                    <a:latin typeface="Arial" panose="020B0604020202020204" pitchFamily="34" charset="0"/>
                    <a:cs typeface="Arial" panose="020B0604020202020204" pitchFamily="34" charset="0"/>
                  </a:rPr>
                  <a:t>mute button</a:t>
                </a:r>
              </a:p>
            </p:txBody>
          </p:sp>
        </p:grpSp>
        <p:pic>
          <p:nvPicPr>
            <p:cNvPr id="5" name="Picture 4">
              <a:extLst>
                <a:ext uri="{FF2B5EF4-FFF2-40B4-BE49-F238E27FC236}">
                  <a16:creationId xmlns:a16="http://schemas.microsoft.com/office/drawing/2014/main" id="{539E4345-9A0A-4933-A3D4-751CC0795673}"/>
                </a:ext>
              </a:extLst>
            </p:cNvPr>
            <p:cNvPicPr>
              <a:picLocks noChangeAspect="1"/>
            </p:cNvPicPr>
            <p:nvPr/>
          </p:nvPicPr>
          <p:blipFill>
            <a:blip r:embed="rId6"/>
            <a:stretch>
              <a:fillRect/>
            </a:stretch>
          </p:blipFill>
          <p:spPr>
            <a:xfrm>
              <a:off x="0" y="1746440"/>
              <a:ext cx="12191999" cy="685800"/>
            </a:xfrm>
            <a:prstGeom prst="rect">
              <a:avLst/>
            </a:prstGeom>
          </p:spPr>
        </p:pic>
      </p:grpSp>
      <p:cxnSp>
        <p:nvCxnSpPr>
          <p:cNvPr id="105" name="Straight Arrow Connector 104">
            <a:extLst>
              <a:ext uri="{FF2B5EF4-FFF2-40B4-BE49-F238E27FC236}">
                <a16:creationId xmlns:a16="http://schemas.microsoft.com/office/drawing/2014/main" id="{B9F08E94-1E0E-4F2E-9E52-8E7DF9BB1968}"/>
              </a:ext>
            </a:extLst>
          </p:cNvPr>
          <p:cNvCxnSpPr>
            <a:cxnSpLocks/>
          </p:cNvCxnSpPr>
          <p:nvPr/>
        </p:nvCxnSpPr>
        <p:spPr>
          <a:xfrm flipV="1">
            <a:off x="5988679" y="2499375"/>
            <a:ext cx="0" cy="184856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797342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
        <p:nvSpPr>
          <p:cNvPr id="3"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a:t>
            </a:fld>
            <a:endParaRPr lang="en-US">
              <a:solidFill>
                <a:srgbClr val="464646">
                  <a:lumMod val="40000"/>
                  <a:lumOff val="60000"/>
                </a:srgbClr>
              </a:solidFill>
            </a:endParaRPr>
          </a:p>
        </p:txBody>
      </p:sp>
      <p:sp>
        <p:nvSpPr>
          <p:cNvPr id="4" name="TextBox 3">
            <a:extLst>
              <a:ext uri="{FF2B5EF4-FFF2-40B4-BE49-F238E27FC236}">
                <a16:creationId xmlns:a16="http://schemas.microsoft.com/office/drawing/2014/main" id="{340A6272-417E-FB42-8600-7CA17B89878A}"/>
              </a:ext>
            </a:extLst>
          </p:cNvPr>
          <p:cNvSpPr txBox="1"/>
          <p:nvPr/>
        </p:nvSpPr>
        <p:spPr>
          <a:xfrm>
            <a:off x="721895" y="293879"/>
            <a:ext cx="7086600" cy="677108"/>
          </a:xfrm>
          <a:prstGeom prst="rect">
            <a:avLst/>
          </a:prstGeom>
          <a:noFill/>
        </p:spPr>
        <p:txBody>
          <a:bodyPr wrap="square" lIns="91440" tIns="45720" rIns="91440" bIns="45720" rtlCol="0" anchor="t">
            <a:spAutoFit/>
          </a:bodyPr>
          <a:lstStyle/>
          <a:p>
            <a:pPr>
              <a:defRPr/>
            </a:pPr>
            <a:r>
              <a:rPr lang="en-US" sz="3800" b="1">
                <a:solidFill>
                  <a:schemeClr val="bg1"/>
                </a:solidFill>
                <a:latin typeface="Calibri"/>
                <a:cs typeface="Arial"/>
              </a:rPr>
              <a:t>Meeting Agenda</a:t>
            </a:r>
            <a:endParaRPr lang="en-US">
              <a:solidFill>
                <a:schemeClr val="bg1"/>
              </a:solidFill>
              <a:latin typeface="Calibri"/>
              <a:cs typeface="Calibri"/>
            </a:endParaRPr>
          </a:p>
        </p:txBody>
      </p:sp>
      <p:graphicFrame>
        <p:nvGraphicFramePr>
          <p:cNvPr id="5" name="Diagram 6">
            <a:extLst>
              <a:ext uri="{FF2B5EF4-FFF2-40B4-BE49-F238E27FC236}">
                <a16:creationId xmlns:a16="http://schemas.microsoft.com/office/drawing/2014/main" id="{8F6FB9D8-D2A9-4B3F-9C6D-1450B5928CB1}"/>
              </a:ext>
            </a:extLst>
          </p:cNvPr>
          <p:cNvGraphicFramePr/>
          <p:nvPr>
            <p:extLst>
              <p:ext uri="{D42A27DB-BD31-4B8C-83A1-F6EECF244321}">
                <p14:modId xmlns:p14="http://schemas.microsoft.com/office/powerpoint/2010/main" val="2327633371"/>
              </p:ext>
            </p:extLst>
          </p:nvPr>
        </p:nvGraphicFramePr>
        <p:xfrm>
          <a:off x="3515698" y="1124141"/>
          <a:ext cx="8122928" cy="5233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85" name="Picture 185">
            <a:extLst>
              <a:ext uri="{FF2B5EF4-FFF2-40B4-BE49-F238E27FC236}">
                <a16:creationId xmlns:a16="http://schemas.microsoft.com/office/drawing/2014/main" id="{CF177850-EBE6-4990-B9B2-EC11CB105329}"/>
              </a:ext>
            </a:extLst>
          </p:cNvPr>
          <p:cNvPicPr>
            <a:picLocks noChangeAspect="1"/>
          </p:cNvPicPr>
          <p:nvPr/>
        </p:nvPicPr>
        <p:blipFill>
          <a:blip r:embed="rId7"/>
          <a:stretch>
            <a:fillRect/>
          </a:stretch>
        </p:blipFill>
        <p:spPr>
          <a:xfrm>
            <a:off x="840806" y="2210878"/>
            <a:ext cx="2200275" cy="2781300"/>
          </a:xfrm>
          <a:prstGeom prst="rect">
            <a:avLst/>
          </a:prstGeom>
        </p:spPr>
      </p:pic>
    </p:spTree>
    <p:extLst>
      <p:ext uri="{BB962C8B-B14F-4D97-AF65-F5344CB8AC3E}">
        <p14:creationId xmlns:p14="http://schemas.microsoft.com/office/powerpoint/2010/main" val="483580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a:solidFill>
                  <a:schemeClr val="bg1"/>
                </a:solidFill>
                <a:latin typeface="Calibri" panose="020F0502020204030204" pitchFamily="34" charset="0"/>
                <a:cs typeface="Calibri" panose="020F0502020204030204" pitchFamily="34" charset="0"/>
              </a:rPr>
              <a:t>Welcome &amp; Introductions</a:t>
            </a:r>
          </a:p>
        </p:txBody>
      </p:sp>
      <p:sp>
        <p:nvSpPr>
          <p:cNvPr id="3" name="Rectangle 2">
            <a:extLst>
              <a:ext uri="{FF2B5EF4-FFF2-40B4-BE49-F238E27FC236}">
                <a16:creationId xmlns:a16="http://schemas.microsoft.com/office/drawing/2014/main" id="{F5CF3ACF-F70E-704E-BEFA-89519E64D094}"/>
              </a:ext>
            </a:extLst>
          </p:cNvPr>
          <p:cNvSpPr/>
          <p:nvPr/>
        </p:nvSpPr>
        <p:spPr>
          <a:xfrm>
            <a:off x="445476" y="1277036"/>
            <a:ext cx="10738340" cy="4493538"/>
          </a:xfrm>
          <a:prstGeom prst="rect">
            <a:avLst/>
          </a:prstGeom>
        </p:spPr>
        <p:txBody>
          <a:bodyPr wrap="square">
            <a:spAutoFit/>
          </a:bodyPr>
          <a:lstStyle/>
          <a:p>
            <a:r>
              <a:rPr lang="en-US" sz="2600" b="1">
                <a:latin typeface="Calibri" panose="020F0502020204030204" pitchFamily="34" charset="0"/>
                <a:cs typeface="Calibri" panose="020F0502020204030204" pitchFamily="34" charset="0"/>
              </a:rPr>
              <a:t>Statutory Reminder</a:t>
            </a:r>
          </a:p>
          <a:p>
            <a:pPr marL="457200" indent="-457200">
              <a:buFont typeface="Arial" panose="020B0604020202020204" pitchFamily="34" charset="0"/>
              <a:buChar char="•"/>
            </a:pPr>
            <a:r>
              <a:rPr lang="en-US" sz="2600">
                <a:latin typeface="Calibri" panose="020F0502020204030204" pitchFamily="34" charset="0"/>
                <a:cs typeface="Calibri" panose="020F0502020204030204" pitchFamily="34" charset="0"/>
              </a:rPr>
              <a:t>“The commission shall monitor the effects of falls by older adults on health care costs, the potential for reducing the number of falls by older adults and the most effective strategies for reducing falls and health care costs associated with falls”</a:t>
            </a:r>
          </a:p>
          <a:p>
            <a:endParaRPr lang="en-US" sz="2600">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2600">
                <a:latin typeface="Calibri" panose="020F0502020204030204" pitchFamily="34" charset="0"/>
                <a:cs typeface="Calibri" panose="020F0502020204030204" pitchFamily="34" charset="0"/>
              </a:rPr>
              <a:t>Write reports that includes findings “from the commission's review along with recommendations and any suggested legislation to implement those recommendations.”</a:t>
            </a:r>
          </a:p>
          <a:p>
            <a:pPr marL="457200" indent="-457200">
              <a:buFont typeface="Arial" panose="020B0604020202020204" pitchFamily="34" charset="0"/>
              <a:buChar char="•"/>
            </a:pPr>
            <a:endParaRPr lang="en-US" sz="2600">
              <a:latin typeface="Calibri" panose="020F0502020204030204" pitchFamily="34" charset="0"/>
              <a:cs typeface="Calibri" panose="020F0502020204030204" pitchFamily="34" charset="0"/>
            </a:endParaRPr>
          </a:p>
          <a:p>
            <a:r>
              <a:rPr lang="en-US" sz="2600" b="1">
                <a:latin typeface="Calibri" panose="020F0502020204030204" pitchFamily="34" charset="0"/>
                <a:cs typeface="Calibri" panose="020F0502020204030204" pitchFamily="34" charset="0"/>
              </a:rPr>
              <a:t>Review &amp; Acceptance of Minutes</a:t>
            </a:r>
          </a:p>
        </p:txBody>
      </p:sp>
    </p:spTree>
    <p:extLst>
      <p:ext uri="{BB962C8B-B14F-4D97-AF65-F5344CB8AC3E}">
        <p14:creationId xmlns:p14="http://schemas.microsoft.com/office/powerpoint/2010/main" val="2813531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a:solidFill>
                  <a:schemeClr val="bg1"/>
                </a:solidFill>
                <a:latin typeface="Calibri" panose="020F0502020204030204" pitchFamily="34" charset="0"/>
                <a:cs typeface="Calibri" panose="020F0502020204030204" pitchFamily="34" charset="0"/>
              </a:rPr>
              <a:t>Reminder: Statutory Guidance for the Report</a:t>
            </a:r>
          </a:p>
        </p:txBody>
      </p:sp>
      <p:sp>
        <p:nvSpPr>
          <p:cNvPr id="4" name="Content Placeholder 2">
            <a:extLst>
              <a:ext uri="{FF2B5EF4-FFF2-40B4-BE49-F238E27FC236}">
                <a16:creationId xmlns:a16="http://schemas.microsoft.com/office/drawing/2014/main" id="{30826EBC-18D6-314B-80E3-003E2F05758A}"/>
              </a:ext>
            </a:extLst>
          </p:cNvPr>
          <p:cNvSpPr txBox="1">
            <a:spLocks/>
          </p:cNvSpPr>
          <p:nvPr/>
        </p:nvSpPr>
        <p:spPr>
          <a:xfrm>
            <a:off x="445476" y="1181101"/>
            <a:ext cx="10972800" cy="571500"/>
          </a:xfrm>
          <a:prstGeom prst="rect">
            <a:avLst/>
          </a:prstGeom>
        </p:spPr>
        <p:txBody>
          <a:bodyP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Wingdings 2" panose="05020102010507070707" pitchFamily="18" charset="2"/>
              <a:buNone/>
            </a:pPr>
            <a:r>
              <a:rPr lang="en-US" sz="2600">
                <a:solidFill>
                  <a:schemeClr val="tx1"/>
                </a:solidFill>
                <a:latin typeface="Calibri" panose="020F0502020204030204" pitchFamily="34" charset="0"/>
                <a:cs typeface="Calibri" panose="020F0502020204030204" pitchFamily="34" charset="0"/>
              </a:rPr>
              <a:t>The report shall include recommendations for:</a:t>
            </a:r>
          </a:p>
        </p:txBody>
      </p:sp>
      <p:graphicFrame>
        <p:nvGraphicFramePr>
          <p:cNvPr id="5" name="Diagram 4">
            <a:extLst>
              <a:ext uri="{FF2B5EF4-FFF2-40B4-BE49-F238E27FC236}">
                <a16:creationId xmlns:a16="http://schemas.microsoft.com/office/drawing/2014/main" id="{396DA8B3-DE56-A541-81D9-758FE48B1BCE}"/>
              </a:ext>
            </a:extLst>
          </p:cNvPr>
          <p:cNvGraphicFramePr/>
          <p:nvPr>
            <p:extLst>
              <p:ext uri="{D42A27DB-BD31-4B8C-83A1-F6EECF244321}">
                <p14:modId xmlns:p14="http://schemas.microsoft.com/office/powerpoint/2010/main" val="3129324543"/>
              </p:ext>
            </p:extLst>
          </p:nvPr>
        </p:nvGraphicFramePr>
        <p:xfrm>
          <a:off x="839567" y="1524000"/>
          <a:ext cx="10512866" cy="50777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1571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34AE122-E4A4-164F-BFBA-B9A5C2E323C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6</a:t>
            </a:fld>
            <a:endParaRPr lang="en-US">
              <a:solidFill>
                <a:srgbClr val="464646">
                  <a:lumMod val="40000"/>
                  <a:lumOff val="60000"/>
                </a:srgbClr>
              </a:solidFill>
            </a:endParaRPr>
          </a:p>
        </p:txBody>
      </p:sp>
      <p:sp>
        <p:nvSpPr>
          <p:cNvPr id="5" name="Footer Placeholder 4">
            <a:extLst>
              <a:ext uri="{FF2B5EF4-FFF2-40B4-BE49-F238E27FC236}">
                <a16:creationId xmlns:a16="http://schemas.microsoft.com/office/drawing/2014/main" id="{2EE4ACCE-9AFB-E349-AA53-292220323214}"/>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graphicFrame>
        <p:nvGraphicFramePr>
          <p:cNvPr id="18" name="Content Placeholder 7">
            <a:extLst>
              <a:ext uri="{FF2B5EF4-FFF2-40B4-BE49-F238E27FC236}">
                <a16:creationId xmlns:a16="http://schemas.microsoft.com/office/drawing/2014/main" id="{CC42816A-CB8D-4A26-AA02-209B3C52E214}"/>
              </a:ext>
            </a:extLst>
          </p:cNvPr>
          <p:cNvGraphicFramePr/>
          <p:nvPr>
            <p:extLst>
              <p:ext uri="{D42A27DB-BD31-4B8C-83A1-F6EECF244321}">
                <p14:modId xmlns:p14="http://schemas.microsoft.com/office/powerpoint/2010/main" val="3955990246"/>
              </p:ext>
            </p:extLst>
          </p:nvPr>
        </p:nvGraphicFramePr>
        <p:xfrm>
          <a:off x="227113" y="1379334"/>
          <a:ext cx="11761715" cy="4825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4" name="TextBox 73">
            <a:extLst>
              <a:ext uri="{FF2B5EF4-FFF2-40B4-BE49-F238E27FC236}">
                <a16:creationId xmlns:a16="http://schemas.microsoft.com/office/drawing/2014/main" id="{672956F3-DE69-4AB9-B991-A7BAF1C23F8A}"/>
              </a:ext>
            </a:extLst>
          </p:cNvPr>
          <p:cNvSpPr txBox="1"/>
          <p:nvPr/>
        </p:nvSpPr>
        <p:spPr>
          <a:xfrm>
            <a:off x="721895" y="293879"/>
            <a:ext cx="7086600" cy="677108"/>
          </a:xfrm>
          <a:prstGeom prst="rect">
            <a:avLst/>
          </a:prstGeom>
          <a:noFill/>
        </p:spPr>
        <p:txBody>
          <a:bodyPr wrap="square" lIns="91440" tIns="45720" rIns="91440" bIns="45720" rtlCol="0" anchor="t">
            <a:spAutoFit/>
          </a:bodyPr>
          <a:lstStyle/>
          <a:p>
            <a:pPr>
              <a:defRPr/>
            </a:pPr>
            <a:r>
              <a:rPr lang="en-US" sz="3800" b="1" dirty="0">
                <a:solidFill>
                  <a:schemeClr val="bg1"/>
                </a:solidFill>
                <a:latin typeface="Calibri"/>
                <a:cs typeface="Arial"/>
              </a:rPr>
              <a:t>Proposed Projected Timeline</a:t>
            </a:r>
            <a:endParaRPr lang="en-US" dirty="0">
              <a:solidFill>
                <a:schemeClr val="bg1"/>
              </a:solidFill>
              <a:latin typeface="Calibri"/>
              <a:cs typeface="Calibri"/>
            </a:endParaRPr>
          </a:p>
        </p:txBody>
      </p:sp>
    </p:spTree>
    <p:extLst>
      <p:ext uri="{BB962C8B-B14F-4D97-AF65-F5344CB8AC3E}">
        <p14:creationId xmlns:p14="http://schemas.microsoft.com/office/powerpoint/2010/main" val="929276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955D3B-5543-4CAC-BBEB-B88F2D5F5422}"/>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7</a:t>
            </a:fld>
            <a:endParaRPr lang="en-US">
              <a:solidFill>
                <a:srgbClr val="464646">
                  <a:lumMod val="40000"/>
                  <a:lumOff val="60000"/>
                </a:srgbClr>
              </a:solidFill>
            </a:endParaRPr>
          </a:p>
        </p:txBody>
      </p:sp>
      <p:sp>
        <p:nvSpPr>
          <p:cNvPr id="3" name="Footer Placeholder 2">
            <a:extLst>
              <a:ext uri="{FF2B5EF4-FFF2-40B4-BE49-F238E27FC236}">
                <a16:creationId xmlns:a16="http://schemas.microsoft.com/office/drawing/2014/main" id="{CDB4937C-2DE8-4797-AA5D-F27D3E7851F2}"/>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
        <p:nvSpPr>
          <p:cNvPr id="4" name="Rectangle 3">
            <a:extLst>
              <a:ext uri="{FF2B5EF4-FFF2-40B4-BE49-F238E27FC236}">
                <a16:creationId xmlns:a16="http://schemas.microsoft.com/office/drawing/2014/main" id="{3AA720C3-8F77-49D0-84D4-47DD0BF11A3A}"/>
              </a:ext>
            </a:extLst>
          </p:cNvPr>
          <p:cNvSpPr/>
          <p:nvPr/>
        </p:nvSpPr>
        <p:spPr>
          <a:xfrm>
            <a:off x="401933" y="2530457"/>
            <a:ext cx="3816488" cy="2123658"/>
          </a:xfrm>
          <a:prstGeom prst="rect">
            <a:avLst/>
          </a:prstGeom>
        </p:spPr>
        <p:txBody>
          <a:bodyPr wrap="square">
            <a:spAutoFit/>
          </a:bodyPr>
          <a:lstStyle/>
          <a:p>
            <a:r>
              <a:rPr lang="en-US" sz="6600" dirty="0">
                <a:latin typeface="Calibri" panose="020F0502020204030204" pitchFamily="34" charset="0"/>
                <a:cs typeface="Calibri" panose="020F0502020204030204" pitchFamily="34" charset="0"/>
              </a:rPr>
              <a:t>Report Overview</a:t>
            </a:r>
          </a:p>
        </p:txBody>
      </p:sp>
      <p:graphicFrame>
        <p:nvGraphicFramePr>
          <p:cNvPr id="5" name="Diagram 4">
            <a:extLst>
              <a:ext uri="{FF2B5EF4-FFF2-40B4-BE49-F238E27FC236}">
                <a16:creationId xmlns:a16="http://schemas.microsoft.com/office/drawing/2014/main" id="{D7536F69-6AAC-4EF2-9F83-5A1C24D26096}"/>
              </a:ext>
            </a:extLst>
          </p:cNvPr>
          <p:cNvGraphicFramePr/>
          <p:nvPr>
            <p:extLst>
              <p:ext uri="{D42A27DB-BD31-4B8C-83A1-F6EECF244321}">
                <p14:modId xmlns:p14="http://schemas.microsoft.com/office/powerpoint/2010/main" val="172068253"/>
              </p:ext>
            </p:extLst>
          </p:nvPr>
        </p:nvGraphicFramePr>
        <p:xfrm>
          <a:off x="4000295" y="1153887"/>
          <a:ext cx="7946572" cy="52477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3555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6FE57F7-B5E1-45C8-BE65-1C0A65173D2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8</a:t>
            </a:fld>
            <a:endParaRPr lang="en-US">
              <a:solidFill>
                <a:srgbClr val="464646">
                  <a:lumMod val="40000"/>
                  <a:lumOff val="60000"/>
                </a:srgbClr>
              </a:solidFill>
            </a:endParaRPr>
          </a:p>
        </p:txBody>
      </p:sp>
      <p:sp>
        <p:nvSpPr>
          <p:cNvPr id="3" name="Footer Placeholder 2">
            <a:extLst>
              <a:ext uri="{FF2B5EF4-FFF2-40B4-BE49-F238E27FC236}">
                <a16:creationId xmlns:a16="http://schemas.microsoft.com/office/drawing/2014/main" id="{A6AEBC96-C08E-4E84-8A45-0633BFA2FA0A}"/>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
        <p:nvSpPr>
          <p:cNvPr id="4" name="Rectangle 3">
            <a:extLst>
              <a:ext uri="{FF2B5EF4-FFF2-40B4-BE49-F238E27FC236}">
                <a16:creationId xmlns:a16="http://schemas.microsoft.com/office/drawing/2014/main" id="{74184BCF-C1C8-4FF6-B2CB-5D6608F8046B}"/>
              </a:ext>
            </a:extLst>
          </p:cNvPr>
          <p:cNvSpPr/>
          <p:nvPr/>
        </p:nvSpPr>
        <p:spPr>
          <a:xfrm>
            <a:off x="258303" y="126753"/>
            <a:ext cx="11933697" cy="677108"/>
          </a:xfrm>
          <a:prstGeom prst="rect">
            <a:avLst/>
          </a:prstGeom>
        </p:spPr>
        <p:txBody>
          <a:bodyPr wrap="square">
            <a:spAutoFit/>
          </a:bodyPr>
          <a:lstStyle/>
          <a:p>
            <a:r>
              <a:rPr lang="en-US" sz="3800" b="1" dirty="0">
                <a:solidFill>
                  <a:schemeClr val="bg1"/>
                </a:solidFill>
                <a:latin typeface="Calibri" panose="020F0502020204030204" pitchFamily="34" charset="0"/>
                <a:cs typeface="Calibri" panose="020F0502020204030204" pitchFamily="34" charset="0"/>
              </a:rPr>
              <a:t>Local Public Health Infrastructure and Falls Framework </a:t>
            </a:r>
          </a:p>
        </p:txBody>
      </p:sp>
      <p:graphicFrame>
        <p:nvGraphicFramePr>
          <p:cNvPr id="6" name="Table 5">
            <a:extLst>
              <a:ext uri="{FF2B5EF4-FFF2-40B4-BE49-F238E27FC236}">
                <a16:creationId xmlns:a16="http://schemas.microsoft.com/office/drawing/2014/main" id="{19690ED1-80D1-4158-A1F3-03D54B5453E3}"/>
              </a:ext>
            </a:extLst>
          </p:cNvPr>
          <p:cNvGraphicFramePr>
            <a:graphicFrameLocks noGrp="1"/>
          </p:cNvGraphicFramePr>
          <p:nvPr>
            <p:extLst>
              <p:ext uri="{D42A27DB-BD31-4B8C-83A1-F6EECF244321}">
                <p14:modId xmlns:p14="http://schemas.microsoft.com/office/powerpoint/2010/main" val="4151060964"/>
              </p:ext>
            </p:extLst>
          </p:nvPr>
        </p:nvGraphicFramePr>
        <p:xfrm>
          <a:off x="0" y="1057275"/>
          <a:ext cx="12192001" cy="5600700"/>
        </p:xfrm>
        <a:graphic>
          <a:graphicData uri="http://schemas.openxmlformats.org/drawingml/2006/table">
            <a:tbl>
              <a:tblPr firstRow="1" firstCol="1" bandRow="1">
                <a:tableStyleId>{5C22544A-7EE6-4342-B048-85BDC9FD1C3A}</a:tableStyleId>
              </a:tblPr>
              <a:tblGrid>
                <a:gridCol w="1272349">
                  <a:extLst>
                    <a:ext uri="{9D8B030D-6E8A-4147-A177-3AD203B41FA5}">
                      <a16:colId xmlns:a16="http://schemas.microsoft.com/office/drawing/2014/main" val="1250233945"/>
                    </a:ext>
                  </a:extLst>
                </a:gridCol>
                <a:gridCol w="2407182">
                  <a:extLst>
                    <a:ext uri="{9D8B030D-6E8A-4147-A177-3AD203B41FA5}">
                      <a16:colId xmlns:a16="http://schemas.microsoft.com/office/drawing/2014/main" val="3232132738"/>
                    </a:ext>
                  </a:extLst>
                </a:gridCol>
                <a:gridCol w="2649080">
                  <a:extLst>
                    <a:ext uri="{9D8B030D-6E8A-4147-A177-3AD203B41FA5}">
                      <a16:colId xmlns:a16="http://schemas.microsoft.com/office/drawing/2014/main" val="3118103357"/>
                    </a:ext>
                  </a:extLst>
                </a:gridCol>
                <a:gridCol w="1804737">
                  <a:extLst>
                    <a:ext uri="{9D8B030D-6E8A-4147-A177-3AD203B41FA5}">
                      <a16:colId xmlns:a16="http://schemas.microsoft.com/office/drawing/2014/main" val="2037616808"/>
                    </a:ext>
                  </a:extLst>
                </a:gridCol>
                <a:gridCol w="1804737">
                  <a:extLst>
                    <a:ext uri="{9D8B030D-6E8A-4147-A177-3AD203B41FA5}">
                      <a16:colId xmlns:a16="http://schemas.microsoft.com/office/drawing/2014/main" val="1959553193"/>
                    </a:ext>
                  </a:extLst>
                </a:gridCol>
                <a:gridCol w="2253916">
                  <a:extLst>
                    <a:ext uri="{9D8B030D-6E8A-4147-A177-3AD203B41FA5}">
                      <a16:colId xmlns:a16="http://schemas.microsoft.com/office/drawing/2014/main" val="648082103"/>
                    </a:ext>
                  </a:extLst>
                </a:gridCol>
              </a:tblGrid>
              <a:tr h="100651">
                <a:tc>
                  <a:txBody>
                    <a:bodyPr/>
                    <a:lstStyle/>
                    <a:p>
                      <a:pPr marL="0" marR="0">
                        <a:spcBef>
                          <a:spcPts val="0"/>
                        </a:spcBef>
                        <a:spcAft>
                          <a:spcPts val="0"/>
                        </a:spcAft>
                      </a:pPr>
                      <a:r>
                        <a:rPr lang="en-US" sz="1050">
                          <a:effectLst/>
                        </a:rPr>
                        <a:t>LPH Service</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gridSpan="2">
                  <a:txBody>
                    <a:bodyPr/>
                    <a:lstStyle/>
                    <a:p>
                      <a:pPr marL="0" marR="0">
                        <a:spcBef>
                          <a:spcPts val="0"/>
                        </a:spcBef>
                        <a:spcAft>
                          <a:spcPts val="0"/>
                        </a:spcAft>
                      </a:pPr>
                      <a:r>
                        <a:rPr lang="en-US" sz="1050">
                          <a:effectLst/>
                        </a:rPr>
                        <a:t>Agency</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hMerge="1">
                  <a:txBody>
                    <a:bodyPr/>
                    <a:lstStyle/>
                    <a:p>
                      <a:endParaRPr lang="en-US"/>
                    </a:p>
                  </a:txBody>
                  <a:tcPr/>
                </a:tc>
                <a:tc gridSpan="2">
                  <a:txBody>
                    <a:bodyPr/>
                    <a:lstStyle/>
                    <a:p>
                      <a:pPr marL="0" marR="0">
                        <a:spcBef>
                          <a:spcPts val="0"/>
                        </a:spcBef>
                        <a:spcAft>
                          <a:spcPts val="0"/>
                        </a:spcAft>
                      </a:pPr>
                      <a:r>
                        <a:rPr lang="en-US" sz="1050">
                          <a:effectLst/>
                        </a:rPr>
                        <a:t>Workforce</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hMerge="1">
                  <a:txBody>
                    <a:bodyPr/>
                    <a:lstStyle/>
                    <a:p>
                      <a:endParaRPr lang="en-US"/>
                    </a:p>
                  </a:txBody>
                  <a:tcPr/>
                </a:tc>
                <a:tc>
                  <a:txBody>
                    <a:bodyPr/>
                    <a:lstStyle/>
                    <a:p>
                      <a:pPr marL="0" marR="0">
                        <a:spcBef>
                          <a:spcPts val="0"/>
                        </a:spcBef>
                        <a:spcAft>
                          <a:spcPts val="0"/>
                        </a:spcAft>
                      </a:pPr>
                      <a:r>
                        <a:rPr lang="en-US" sz="1050">
                          <a:effectLst/>
                        </a:rPr>
                        <a:t>Data</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extLst>
                  <a:ext uri="{0D108BD9-81ED-4DB2-BD59-A6C34878D82A}">
                    <a16:rowId xmlns:a16="http://schemas.microsoft.com/office/drawing/2014/main" val="356043977"/>
                  </a:ext>
                </a:extLst>
              </a:tr>
              <a:tr h="1973881">
                <a:tc>
                  <a:txBody>
                    <a:bodyPr/>
                    <a:lstStyle/>
                    <a:p>
                      <a:pPr marL="0" marR="0">
                        <a:spcBef>
                          <a:spcPts val="0"/>
                        </a:spcBef>
                        <a:spcAft>
                          <a:spcPts val="0"/>
                        </a:spcAft>
                      </a:pPr>
                      <a:r>
                        <a:rPr lang="en-US" sz="1050" dirty="0">
                          <a:effectLst/>
                        </a:rPr>
                        <a:t>Screening</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a:txBody>
                    <a:bodyPr/>
                    <a:lstStyle/>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Community-based Organizations (CBOs)</a:t>
                      </a:r>
                    </a:p>
                    <a:p>
                      <a:pPr marL="742950" marR="0" lvl="1" indent="-285750">
                        <a:spcBef>
                          <a:spcPts val="0"/>
                        </a:spcBef>
                        <a:spcAft>
                          <a:spcPts val="0"/>
                        </a:spcAft>
                        <a:buFont typeface="Wingdings" panose="05000000000000000000" pitchFamily="2" charset="2"/>
                        <a:buChar char=""/>
                      </a:pPr>
                      <a:r>
                        <a:rPr lang="en-US" sz="1050" dirty="0">
                          <a:effectLst/>
                        </a:rPr>
                        <a:t>Gyms and YMCAs</a:t>
                      </a:r>
                    </a:p>
                    <a:p>
                      <a:pPr marL="742950" marR="0" lvl="1" indent="-285750">
                        <a:spcBef>
                          <a:spcPts val="0"/>
                        </a:spcBef>
                        <a:spcAft>
                          <a:spcPts val="0"/>
                        </a:spcAft>
                        <a:buFont typeface="Wingdings" panose="05000000000000000000" pitchFamily="2" charset="2"/>
                        <a:buChar char=""/>
                      </a:pPr>
                      <a:r>
                        <a:rPr lang="en-US" sz="1050" dirty="0">
                          <a:effectLst/>
                        </a:rPr>
                        <a:t>Councils on Aging (COA)</a:t>
                      </a:r>
                    </a:p>
                    <a:p>
                      <a:pPr marL="742950" marR="0" lvl="1" indent="-285750">
                        <a:spcBef>
                          <a:spcPts val="0"/>
                        </a:spcBef>
                        <a:spcAft>
                          <a:spcPts val="0"/>
                        </a:spcAft>
                        <a:buFont typeface="Wingdings" panose="05000000000000000000" pitchFamily="2" charset="2"/>
                        <a:buChar char=""/>
                      </a:pPr>
                      <a:r>
                        <a:rPr lang="en-US" sz="1050" dirty="0">
                          <a:effectLst/>
                        </a:rPr>
                        <a:t>Senior Centers</a:t>
                      </a:r>
                    </a:p>
                    <a:p>
                      <a:pPr marL="742950" marR="0" lvl="1" indent="-285750">
                        <a:spcBef>
                          <a:spcPts val="0"/>
                        </a:spcBef>
                        <a:spcAft>
                          <a:spcPts val="0"/>
                        </a:spcAft>
                        <a:buFont typeface="Wingdings" panose="05000000000000000000" pitchFamily="2" charset="2"/>
                        <a:buChar char=""/>
                      </a:pPr>
                      <a:r>
                        <a:rPr lang="en-US" sz="1050" dirty="0">
                          <a:effectLst/>
                        </a:rPr>
                        <a:t>Area Agencies on Aging/Aging Services Access Points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Visiting Nurses Associations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Local Health Departments (LHDs)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Physician practices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Pharmacies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Pre-hospital provider agencies</a:t>
                      </a:r>
                    </a:p>
                  </a:txBody>
                  <a:tcPr marL="30218" marR="30218" marT="0" marB="0"/>
                </a:tc>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tab pos="215900" algn="l"/>
                        </a:tabLst>
                        <a:defRPr/>
                      </a:pPr>
                      <a:r>
                        <a:rPr lang="en-US" sz="1050" dirty="0">
                          <a:effectLst/>
                        </a:rPr>
                        <a:t>Occupational therapy (OT) and physical therapy (PT) practices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Optometry practices/agencies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Community health centers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Adult day health programs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Urgent Care Facilities </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Assisted living communities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Continuum Care Retirement Communities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DHDC Housing for Senior Disability Community</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Independent living homes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Continuing care retirement communities</a:t>
                      </a:r>
                    </a:p>
                    <a:p>
                      <a:pPr marL="342900" marR="0" lvl="0" indent="-342900">
                        <a:spcBef>
                          <a:spcPts val="0"/>
                        </a:spcBef>
                        <a:spcAft>
                          <a:spcPts val="0"/>
                        </a:spcAft>
                        <a:buFont typeface="Wingdings" panose="05000000000000000000" pitchFamily="2" charset="2"/>
                        <a:buChar char=""/>
                        <a:tabLst>
                          <a:tab pos="215900" algn="l"/>
                        </a:tabLst>
                      </a:pPr>
                      <a:r>
                        <a:rPr lang="en-US" sz="1050" dirty="0">
                          <a:effectLst/>
                        </a:rPr>
                        <a:t>Community retirement homes</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a:txBody>
                    <a:bodyPr/>
                    <a:lstStyle/>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CBO staff</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Evidence-based program (EBP) providers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Certified Nursing Assistants (CNA)</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Community Health Workers (CHW)</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Physicians</a:t>
                      </a:r>
                    </a:p>
                  </a:txBody>
                  <a:tcPr marL="30218" marR="30218" marT="0" marB="0"/>
                </a:tc>
                <a:tc>
                  <a:txBody>
                    <a:bodyPr/>
                    <a:lstStyle/>
                    <a:p>
                      <a:pPr marL="228600" marR="0" lvl="0" indent="-2286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tab pos="215900" algn="l"/>
                          <a:tab pos="457200" algn="l"/>
                        </a:tabLst>
                        <a:defRPr/>
                      </a:pPr>
                      <a:r>
                        <a:rPr lang="en-US" sz="1050" dirty="0">
                          <a:effectLst/>
                        </a:rPr>
                        <a:t>Nurses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Pharmacist</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Pre-hospital providers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Optometrists </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Emergency Department (ED) physicians </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Occupational therapists and physical therapists</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p>
                      <a:pPr marL="228600" marR="0" indent="-228600">
                        <a:spcBef>
                          <a:spcPts val="0"/>
                        </a:spcBef>
                        <a:spcAft>
                          <a:spcPts val="0"/>
                        </a:spcAft>
                        <a:buFont typeface="Wingdings" panose="05000000000000000000" pitchFamily="2" charset="2"/>
                        <a:buChar char="§"/>
                        <a:tabLst>
                          <a:tab pos="215900" algn="l"/>
                          <a:tab pos="457200" algn="l"/>
                        </a:tabLst>
                      </a:pP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a:txBody>
                    <a:bodyPr/>
                    <a:lstStyle/>
                    <a:p>
                      <a:pPr marL="342900" marR="0" lvl="0" indent="-342900">
                        <a:spcBef>
                          <a:spcPts val="0"/>
                        </a:spcBef>
                        <a:spcAft>
                          <a:spcPts val="0"/>
                        </a:spcAft>
                        <a:buFont typeface="Wingdings" panose="05000000000000000000" pitchFamily="2" charset="2"/>
                        <a:buChar char=""/>
                        <a:tabLst>
                          <a:tab pos="215900" algn="l"/>
                          <a:tab pos="457200" algn="l"/>
                        </a:tabLst>
                      </a:pPr>
                      <a:r>
                        <a:rPr lang="en-US" sz="1050">
                          <a:effectLst/>
                        </a:rPr>
                        <a:t>Number of screenings performed</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a:effectLst/>
                        </a:rPr>
                        <a:t>Number of cases of fall risks identified</a:t>
                      </a:r>
                    </a:p>
                    <a:p>
                      <a:pPr marL="171450" marR="0" indent="-171450">
                        <a:spcBef>
                          <a:spcPts val="0"/>
                        </a:spcBef>
                        <a:spcAft>
                          <a:spcPts val="0"/>
                        </a:spcAft>
                        <a:tabLst>
                          <a:tab pos="215900" algn="l"/>
                        </a:tabLst>
                      </a:pPr>
                      <a:r>
                        <a:rPr lang="en-US" sz="1050">
                          <a:effectLst/>
                        </a:rPr>
                        <a:t> </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extLst>
                  <a:ext uri="{0D108BD9-81ED-4DB2-BD59-A6C34878D82A}">
                    <a16:rowId xmlns:a16="http://schemas.microsoft.com/office/drawing/2014/main" val="194670065"/>
                  </a:ext>
                </a:extLst>
              </a:tr>
              <a:tr h="603912">
                <a:tc>
                  <a:txBody>
                    <a:bodyPr/>
                    <a:lstStyle/>
                    <a:p>
                      <a:pPr marL="0" marR="0">
                        <a:spcBef>
                          <a:spcPts val="0"/>
                        </a:spcBef>
                        <a:spcAft>
                          <a:spcPts val="0"/>
                        </a:spcAft>
                      </a:pPr>
                      <a:r>
                        <a:rPr lang="en-US" sz="1050">
                          <a:effectLst/>
                        </a:rPr>
                        <a:t>Referral and Reverse Referral</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gridSpan="2">
                  <a:txBody>
                    <a:bodyPr/>
                    <a:lstStyle/>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Hospitals</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Community health centers</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Home health agencies</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Independent living agencies</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CBOs</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hMerge="1">
                  <a:txBody>
                    <a:bodyPr/>
                    <a:lstStyle/>
                    <a:p>
                      <a:endParaRPr lang="en-US"/>
                    </a:p>
                  </a:txBody>
                  <a:tcPr/>
                </a:tc>
                <a:tc gridSpan="2">
                  <a:txBody>
                    <a:bodyPr/>
                    <a:lstStyle/>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Clinicians</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CHWs</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CBO staff</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EBP providers</a:t>
                      </a:r>
                    </a:p>
                  </a:txBody>
                  <a:tcPr marL="30218" marR="30218" marT="0" marB="0"/>
                </a:tc>
                <a:tc hMerge="1">
                  <a:txBody>
                    <a:bodyPr/>
                    <a:lstStyle/>
                    <a:p>
                      <a:endParaRPr lang="en-US"/>
                    </a:p>
                  </a:txBody>
                  <a:tcPr/>
                </a:tc>
                <a:tc>
                  <a:txBody>
                    <a:bodyPr/>
                    <a:lstStyle/>
                    <a:p>
                      <a:pPr marL="342900" marR="0" lvl="0" indent="-342900">
                        <a:spcBef>
                          <a:spcPts val="0"/>
                        </a:spcBef>
                        <a:spcAft>
                          <a:spcPts val="0"/>
                        </a:spcAft>
                        <a:buFont typeface="Wingdings" panose="05000000000000000000" pitchFamily="2" charset="2"/>
                        <a:buChar char=""/>
                        <a:tabLst>
                          <a:tab pos="215900" algn="l"/>
                          <a:tab pos="457200" algn="l"/>
                        </a:tabLst>
                      </a:pPr>
                      <a:r>
                        <a:rPr lang="en-US" sz="1050">
                          <a:effectLst/>
                        </a:rPr>
                        <a:t>Number of referrals made to service/ program</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a:effectLst/>
                        </a:rPr>
                        <a:t>Number of referrals made from source</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a:effectLst/>
                        </a:rPr>
                        <a:t>Number of programs completed based on referrals</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extLst>
                  <a:ext uri="{0D108BD9-81ED-4DB2-BD59-A6C34878D82A}">
                    <a16:rowId xmlns:a16="http://schemas.microsoft.com/office/drawing/2014/main" val="1674570009"/>
                  </a:ext>
                </a:extLst>
              </a:tr>
              <a:tr h="498809">
                <a:tc>
                  <a:txBody>
                    <a:bodyPr/>
                    <a:lstStyle/>
                    <a:p>
                      <a:pPr marL="0" marR="0">
                        <a:spcBef>
                          <a:spcPts val="0"/>
                        </a:spcBef>
                        <a:spcAft>
                          <a:spcPts val="0"/>
                        </a:spcAft>
                      </a:pPr>
                      <a:r>
                        <a:rPr lang="en-US" sz="1050">
                          <a:effectLst/>
                        </a:rPr>
                        <a:t>Evidence Based Programs</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a:txBody>
                    <a:bodyPr/>
                    <a:lstStyle/>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CBOs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Hospitals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Public works departments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Buildings departments</a:t>
                      </a:r>
                    </a:p>
                  </a:txBody>
                  <a:tcPr marL="30218" marR="30218" marT="0" marB="0"/>
                </a:tc>
                <a:tc>
                  <a:txBody>
                    <a:bodyPr/>
                    <a:lstStyle/>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Domestic violence (DV) homes/shelters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OT and PT practices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Municipal senior centers</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a:txBody>
                    <a:bodyPr/>
                    <a:lstStyle/>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EBP staff</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CHWs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CNAs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Pre-hospital providers</a:t>
                      </a:r>
                    </a:p>
                  </a:txBody>
                  <a:tcPr marL="30218" marR="30218" marT="0" marB="0"/>
                </a:tc>
                <a:tc>
                  <a:txBody>
                    <a:bodyPr/>
                    <a:lstStyle/>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Building inspectors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General contractors/home repair professionals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PT and OT practitioners</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a:txBody>
                    <a:bodyPr/>
                    <a:lstStyle/>
                    <a:p>
                      <a:pPr marL="342900" marR="0" lvl="0" indent="-342900">
                        <a:spcBef>
                          <a:spcPts val="0"/>
                        </a:spcBef>
                        <a:spcAft>
                          <a:spcPts val="0"/>
                        </a:spcAft>
                        <a:buFont typeface="Wingdings" panose="05000000000000000000" pitchFamily="2" charset="2"/>
                        <a:buChar char=""/>
                        <a:tabLst>
                          <a:tab pos="215900" algn="l"/>
                          <a:tab pos="457200" algn="l"/>
                        </a:tabLst>
                      </a:pPr>
                      <a:r>
                        <a:rPr lang="en-US" sz="1050">
                          <a:effectLst/>
                        </a:rPr>
                        <a:t>Numbers of individuals served</a:t>
                      </a:r>
                    </a:p>
                    <a:p>
                      <a:pPr marL="171450" marR="0" indent="-171450">
                        <a:spcBef>
                          <a:spcPts val="0"/>
                        </a:spcBef>
                        <a:spcAft>
                          <a:spcPts val="0"/>
                        </a:spcAft>
                        <a:tabLst>
                          <a:tab pos="215900" algn="l"/>
                        </a:tabLst>
                      </a:pPr>
                      <a:r>
                        <a:rPr lang="en-US" sz="1050">
                          <a:effectLst/>
                        </a:rPr>
                        <a:t> </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extLst>
                  <a:ext uri="{0D108BD9-81ED-4DB2-BD59-A6C34878D82A}">
                    <a16:rowId xmlns:a16="http://schemas.microsoft.com/office/drawing/2014/main" val="3767989502"/>
                  </a:ext>
                </a:extLst>
              </a:tr>
              <a:tr h="33588">
                <a:tc>
                  <a:txBody>
                    <a:bodyPr/>
                    <a:lstStyle/>
                    <a:p>
                      <a:pPr marL="0" marR="0">
                        <a:spcBef>
                          <a:spcPts val="0"/>
                        </a:spcBef>
                        <a:spcAft>
                          <a:spcPts val="0"/>
                        </a:spcAft>
                      </a:pPr>
                      <a:r>
                        <a:rPr lang="en-US" sz="1050">
                          <a:effectLst/>
                        </a:rPr>
                        <a:t>Professional Development</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a:txBody>
                    <a:bodyPr/>
                    <a:lstStyle/>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National Council on Aging</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Local COAs</a:t>
                      </a:r>
                    </a:p>
                  </a:txBody>
                  <a:tcPr marL="30218" marR="30218" marT="0" marB="0"/>
                </a:tc>
                <a:tc>
                  <a:txBody>
                    <a:bodyPr/>
                    <a:lstStyle/>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STEADI resources and training</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DV Homes/Shelters</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a:txBody>
                    <a:bodyPr/>
                    <a:lstStyle/>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LHDs</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State Department of Public Health (DPH)</a:t>
                      </a:r>
                    </a:p>
                  </a:txBody>
                  <a:tcPr marL="30218" marR="30218" marT="0" marB="0"/>
                </a:tc>
                <a:tc>
                  <a:txBody>
                    <a:bodyPr/>
                    <a:lstStyle/>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Clinicians</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dirty="0">
                          <a:effectLst/>
                        </a:rPr>
                        <a:t>Pharmacists</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0"/>
                        </a:spcAft>
                        <a:buFont typeface="Wingdings" panose="05000000000000000000" pitchFamily="2" charset="2"/>
                        <a:buChar char=""/>
                        <a:tabLst>
                          <a:tab pos="215900" algn="l"/>
                          <a:tab pos="457200" algn="l"/>
                        </a:tabLst>
                      </a:pP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a:txBody>
                    <a:bodyPr/>
                    <a:lstStyle/>
                    <a:p>
                      <a:pPr marL="171450" marR="0" indent="-171450">
                        <a:spcBef>
                          <a:spcPts val="0"/>
                        </a:spcBef>
                        <a:spcAft>
                          <a:spcPts val="0"/>
                        </a:spcAft>
                        <a:tabLst>
                          <a:tab pos="215900" algn="l"/>
                        </a:tabLst>
                      </a:pPr>
                      <a:r>
                        <a:rPr lang="en-US" sz="1050">
                          <a:effectLst/>
                        </a:rPr>
                        <a:t> </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extLst>
                  <a:ext uri="{0D108BD9-81ED-4DB2-BD59-A6C34878D82A}">
                    <a16:rowId xmlns:a16="http://schemas.microsoft.com/office/drawing/2014/main" val="841817253"/>
                  </a:ext>
                </a:extLst>
              </a:tr>
              <a:tr h="503261">
                <a:tc>
                  <a:txBody>
                    <a:bodyPr/>
                    <a:lstStyle/>
                    <a:p>
                      <a:pPr marL="0" marR="0">
                        <a:spcBef>
                          <a:spcPts val="0"/>
                        </a:spcBef>
                        <a:spcAft>
                          <a:spcPts val="0"/>
                        </a:spcAft>
                      </a:pPr>
                      <a:r>
                        <a:rPr lang="en-US" sz="1050">
                          <a:effectLst/>
                        </a:rPr>
                        <a:t>Surveillance</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a:txBody>
                    <a:bodyPr/>
                    <a:lstStyle/>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Hospitals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Community health centers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Pre-hospital provider agencies</a:t>
                      </a:r>
                    </a:p>
                  </a:txBody>
                  <a:tcPr marL="30218" marR="30218" marT="0" marB="0"/>
                </a:tc>
                <a:tc>
                  <a:txBody>
                    <a:bodyPr/>
                    <a:lstStyle/>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LHDs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State DPH</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gridSpan="2">
                  <a:txBody>
                    <a:bodyPr/>
                    <a:lstStyle/>
                    <a:p>
                      <a:pPr marL="0" marR="0">
                        <a:spcBef>
                          <a:spcPts val="0"/>
                        </a:spcBef>
                        <a:spcAft>
                          <a:spcPts val="0"/>
                        </a:spcAft>
                        <a:tabLst>
                          <a:tab pos="215900" algn="l"/>
                        </a:tabLst>
                      </a:pPr>
                      <a:r>
                        <a:rPr lang="en-US" sz="1050" dirty="0">
                          <a:effectLst/>
                        </a:rPr>
                        <a:t> </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hMerge="1">
                  <a:txBody>
                    <a:bodyPr/>
                    <a:lstStyle/>
                    <a:p>
                      <a:endParaRPr lang="en-US"/>
                    </a:p>
                  </a:txBody>
                  <a:tcPr/>
                </a:tc>
                <a:tc>
                  <a:txBody>
                    <a:bodyPr/>
                    <a:lstStyle/>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Number of falls; associated ED visits, hospitalizations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Risk and protective factors</a:t>
                      </a:r>
                    </a:p>
                    <a:p>
                      <a:pPr marL="228600" marR="0" indent="-228600">
                        <a:spcBef>
                          <a:spcPts val="0"/>
                        </a:spcBef>
                        <a:spcAft>
                          <a:spcPts val="0"/>
                        </a:spcAft>
                        <a:buFont typeface="Wingdings" panose="05000000000000000000" pitchFamily="2" charset="2"/>
                        <a:buChar char="§"/>
                        <a:tabLst>
                          <a:tab pos="215900" algn="l"/>
                          <a:tab pos="457200" algn="l"/>
                        </a:tabLst>
                      </a:pPr>
                      <a:r>
                        <a:rPr lang="en-US" sz="1050" dirty="0">
                          <a:effectLst/>
                        </a:rPr>
                        <a:t>Monitoring cost of falls</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extLst>
                  <a:ext uri="{0D108BD9-81ED-4DB2-BD59-A6C34878D82A}">
                    <a16:rowId xmlns:a16="http://schemas.microsoft.com/office/drawing/2014/main" val="2837473565"/>
                  </a:ext>
                </a:extLst>
              </a:tr>
              <a:tr h="301957">
                <a:tc>
                  <a:txBody>
                    <a:bodyPr/>
                    <a:lstStyle/>
                    <a:p>
                      <a:pPr marL="0" marR="0">
                        <a:spcBef>
                          <a:spcPts val="0"/>
                        </a:spcBef>
                        <a:spcAft>
                          <a:spcPts val="0"/>
                        </a:spcAft>
                      </a:pPr>
                      <a:r>
                        <a:rPr lang="en-US" sz="1050">
                          <a:effectLst/>
                        </a:rPr>
                        <a:t>Awareness/ Advocacy </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gridSpan="2">
                  <a:txBody>
                    <a:bodyPr/>
                    <a:lstStyle/>
                    <a:p>
                      <a:pPr marL="342900" marR="0" lvl="0" indent="-342900">
                        <a:spcBef>
                          <a:spcPts val="0"/>
                        </a:spcBef>
                        <a:spcAft>
                          <a:spcPts val="0"/>
                        </a:spcAft>
                        <a:buFont typeface="Wingdings" panose="05000000000000000000" pitchFamily="2" charset="2"/>
                        <a:buChar char=""/>
                        <a:tabLst>
                          <a:tab pos="215900" algn="l"/>
                          <a:tab pos="457200" algn="l"/>
                        </a:tabLst>
                      </a:pPr>
                      <a:r>
                        <a:rPr lang="en-US" sz="1050">
                          <a:effectLst/>
                        </a:rPr>
                        <a:t>Senior Citizen Clubs, Advocacy organizations, community organizations</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hMerge="1">
                  <a:txBody>
                    <a:bodyPr/>
                    <a:lstStyle/>
                    <a:p>
                      <a:endParaRPr lang="en-US"/>
                    </a:p>
                  </a:txBody>
                  <a:tcPr/>
                </a:tc>
                <a:tc gridSpan="2">
                  <a:txBody>
                    <a:bodyPr/>
                    <a:lstStyle/>
                    <a:p>
                      <a:pPr marL="342900" marR="0" lvl="0" indent="-342900">
                        <a:spcBef>
                          <a:spcPts val="0"/>
                        </a:spcBef>
                        <a:spcAft>
                          <a:spcPts val="0"/>
                        </a:spcAft>
                        <a:buFont typeface="Wingdings" panose="05000000000000000000" pitchFamily="2" charset="2"/>
                        <a:buChar char=""/>
                        <a:tabLst>
                          <a:tab pos="215900" algn="l"/>
                          <a:tab pos="457200" algn="l"/>
                        </a:tabLst>
                      </a:pPr>
                      <a:r>
                        <a:rPr lang="en-US" sz="1050">
                          <a:effectLst/>
                        </a:rPr>
                        <a:t>CBO staff</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a:effectLst/>
                        </a:rPr>
                        <a:t>CHWs</a:t>
                      </a:r>
                    </a:p>
                    <a:p>
                      <a:pPr marL="342900" marR="0" lvl="0" indent="-342900">
                        <a:spcBef>
                          <a:spcPts val="0"/>
                        </a:spcBef>
                        <a:spcAft>
                          <a:spcPts val="0"/>
                        </a:spcAft>
                        <a:buFont typeface="Wingdings" panose="05000000000000000000" pitchFamily="2" charset="2"/>
                        <a:buChar char=""/>
                        <a:tabLst>
                          <a:tab pos="215900" algn="l"/>
                          <a:tab pos="457200" algn="l"/>
                        </a:tabLst>
                      </a:pPr>
                      <a:r>
                        <a:rPr lang="en-US" sz="1050">
                          <a:effectLst/>
                        </a:rPr>
                        <a:t>Advocates</a:t>
                      </a:r>
                      <a:endParaRPr lang="en-US" sz="105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tc hMerge="1">
                  <a:txBody>
                    <a:bodyPr/>
                    <a:lstStyle/>
                    <a:p>
                      <a:endParaRPr lang="en-US"/>
                    </a:p>
                  </a:txBody>
                  <a:tcPr/>
                </a:tc>
                <a:tc>
                  <a:txBody>
                    <a:bodyPr/>
                    <a:lstStyle/>
                    <a:p>
                      <a:pPr marL="171450" marR="0" indent="-171450">
                        <a:spcBef>
                          <a:spcPts val="0"/>
                        </a:spcBef>
                        <a:spcAft>
                          <a:spcPts val="0"/>
                        </a:spcAft>
                        <a:tabLst>
                          <a:tab pos="215900" algn="l"/>
                        </a:tabLst>
                      </a:pPr>
                      <a:r>
                        <a:rPr lang="en-US" sz="1050" dirty="0">
                          <a:effectLst/>
                        </a:rPr>
                        <a:t> </a:t>
                      </a:r>
                      <a:endParaRPr lang="en-US" sz="1050" dirty="0">
                        <a:effectLst/>
                        <a:latin typeface="Calibri" panose="020F0502020204030204" pitchFamily="34" charset="0"/>
                        <a:ea typeface="Calibri" panose="020F0502020204030204" pitchFamily="34" charset="0"/>
                        <a:cs typeface="Calibri" panose="020F0502020204030204" pitchFamily="34" charset="0"/>
                      </a:endParaRPr>
                    </a:p>
                  </a:txBody>
                  <a:tcPr marL="30218" marR="30218" marT="0" marB="0"/>
                </a:tc>
                <a:extLst>
                  <a:ext uri="{0D108BD9-81ED-4DB2-BD59-A6C34878D82A}">
                    <a16:rowId xmlns:a16="http://schemas.microsoft.com/office/drawing/2014/main" val="2519600608"/>
                  </a:ext>
                </a:extLst>
              </a:tr>
            </a:tbl>
          </a:graphicData>
        </a:graphic>
      </p:graphicFrame>
    </p:spTree>
    <p:extLst>
      <p:ext uri="{BB962C8B-B14F-4D97-AF65-F5344CB8AC3E}">
        <p14:creationId xmlns:p14="http://schemas.microsoft.com/office/powerpoint/2010/main" val="1173904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EC64AE25-5AA0-4275-B0B8-537549462555}"/>
              </a:ext>
            </a:extLst>
          </p:cNvPr>
          <p:cNvSpPr txBox="1">
            <a:spLocks/>
          </p:cNvSpPr>
          <p:nvPr/>
        </p:nvSpPr>
        <p:spPr>
          <a:xfrm>
            <a:off x="5640934" y="916587"/>
            <a:ext cx="5244301" cy="1538130"/>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algn="ctr">
              <a:spcAft>
                <a:spcPts val="600"/>
              </a:spcAft>
              <a:defRPr/>
            </a:pPr>
            <a:r>
              <a:rPr lang="en-US" sz="4400" kern="1200" cap="none" dirty="0">
                <a:solidFill>
                  <a:schemeClr val="tx1"/>
                </a:solidFill>
                <a:latin typeface="+mj-lt"/>
                <a:ea typeface="+mj-ea"/>
                <a:cs typeface="+mj-cs"/>
              </a:rPr>
              <a:t>Informant Interviews</a:t>
            </a:r>
          </a:p>
        </p:txBody>
      </p:sp>
      <p:sp>
        <p:nvSpPr>
          <p:cNvPr id="13" name="Freeform 6">
            <a:extLst>
              <a:ext uri="{FF2B5EF4-FFF2-40B4-BE49-F238E27FC236}">
                <a16:creationId xmlns:a16="http://schemas.microsoft.com/office/drawing/2014/main" id="{B6C29DB0-17E9-42FF-986E-0B7F493F4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199584"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4C4C4C"/>
          </a:solidFill>
          <a:ln w="0">
            <a:noFill/>
            <a:prstDash val="solid"/>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Freeform 6">
            <a:extLst>
              <a:ext uri="{FF2B5EF4-FFF2-40B4-BE49-F238E27FC236}">
                <a16:creationId xmlns:a16="http://schemas.microsoft.com/office/drawing/2014/main" id="{115AD956-A5B6-4760-B8B2-11E2DF6B02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4C4C4C"/>
          </a:solidFill>
          <a:ln w="0">
            <a:noFill/>
            <a:prstDash val="solid"/>
            <a:round/>
            <a:headEnd/>
            <a:tailEnd/>
          </a:ln>
        </p:spPr>
      </p:sp>
      <p:sp>
        <p:nvSpPr>
          <p:cNvPr id="2" name="Content Placeholder 1">
            <a:extLst>
              <a:ext uri="{FF2B5EF4-FFF2-40B4-BE49-F238E27FC236}">
                <a16:creationId xmlns:a16="http://schemas.microsoft.com/office/drawing/2014/main" id="{4E47E8F2-1EFF-47B3-89BF-21F0CC0B5DDF}"/>
              </a:ext>
            </a:extLst>
          </p:cNvPr>
          <p:cNvSpPr>
            <a:spLocks noGrp="1"/>
          </p:cNvSpPr>
          <p:nvPr>
            <p:ph sz="half" idx="1"/>
          </p:nvPr>
        </p:nvSpPr>
        <p:spPr>
          <a:xfrm>
            <a:off x="5911157" y="2269958"/>
            <a:ext cx="6032189" cy="4215859"/>
          </a:xfrm>
        </p:spPr>
        <p:txBody>
          <a:bodyPr vert="horz" lIns="91440" tIns="45720" rIns="91440" bIns="45720" numCol="2" rtlCol="0" anchor="t">
            <a:normAutofit fontScale="77500" lnSpcReduction="20000"/>
          </a:bodyPr>
          <a:lstStyle/>
          <a:p>
            <a:pPr marL="342900" marR="0" lvl="0" indent="-342900">
              <a:spcBef>
                <a:spcPts val="0"/>
              </a:spcBef>
              <a:spcAft>
                <a:spcPts val="1200"/>
              </a:spcAft>
              <a:buFont typeface="Symbol" panose="05050102010706020507" pitchFamily="18" charset="2"/>
              <a:buChar char=""/>
            </a:pPr>
            <a:r>
              <a:rPr lang="en-US" sz="1800" b="1" dirty="0">
                <a:effectLst/>
                <a:latin typeface="Calibri" panose="020F0502020204030204" pitchFamily="34" charset="0"/>
                <a:ea typeface="Calibri" panose="020F0502020204030204" pitchFamily="34" charset="0"/>
                <a:cs typeface="Calibri" panose="020F0502020204030204" pitchFamily="34" charset="0"/>
              </a:rPr>
              <a:t>Meaghan Avery</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Healthy Living Program Director</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i="1" dirty="0">
                <a:effectLst/>
                <a:latin typeface="Calibri" panose="020F0502020204030204" pitchFamily="34" charset="0"/>
                <a:ea typeface="Calibri" panose="020F0502020204030204" pitchFamily="34" charset="0"/>
                <a:cs typeface="Calibri" panose="020F0502020204030204" pitchFamily="34" charset="0"/>
              </a:rPr>
              <a:t>Old Colony YMCA</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1200"/>
              </a:spcAft>
              <a:buFont typeface="Symbol" panose="05050102010706020507" pitchFamily="18" charset="2"/>
              <a:buChar char=""/>
            </a:pPr>
            <a:r>
              <a:rPr lang="en-US" sz="1800" b="1" dirty="0">
                <a:effectLst/>
                <a:latin typeface="Calibri" panose="020F0502020204030204" pitchFamily="34" charset="0"/>
                <a:ea typeface="Calibri" panose="020F0502020204030204" pitchFamily="34" charset="0"/>
                <a:cs typeface="Calibri" panose="020F0502020204030204" pitchFamily="34" charset="0"/>
              </a:rPr>
              <a:t>Lauren Bartell</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Executive Directory of Healthy Living</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i="1" dirty="0">
                <a:effectLst/>
                <a:latin typeface="Calibri" panose="020F0502020204030204" pitchFamily="34" charset="0"/>
                <a:ea typeface="Calibri" panose="020F0502020204030204" pitchFamily="34" charset="0"/>
                <a:cs typeface="Calibri" panose="020F0502020204030204" pitchFamily="34" charset="0"/>
              </a:rPr>
              <a:t>Old Colony YMCA</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1200"/>
              </a:spcAft>
              <a:buFont typeface="Symbol" panose="05050102010706020507" pitchFamily="18" charset="2"/>
              <a:buChar char=""/>
            </a:pPr>
            <a:r>
              <a:rPr lang="en-US" sz="1800" b="1" dirty="0">
                <a:effectLst/>
                <a:latin typeface="Calibri" panose="020F0502020204030204" pitchFamily="34" charset="0"/>
                <a:ea typeface="Calibri" panose="020F0502020204030204" pitchFamily="34" charset="0"/>
                <a:cs typeface="Calibri" panose="020F0502020204030204" pitchFamily="34" charset="0"/>
              </a:rPr>
              <a:t>Charles Deutsch</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Former Director, </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Population Health Research Program</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i="1" dirty="0">
                <a:effectLst/>
                <a:latin typeface="Calibri" panose="020F0502020204030204" pitchFamily="34" charset="0"/>
                <a:ea typeface="Calibri" panose="020F0502020204030204" pitchFamily="34" charset="0"/>
                <a:cs typeface="Calibri" panose="020F0502020204030204" pitchFamily="34" charset="0"/>
              </a:rPr>
              <a:t>Harvard Catalyst</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1200"/>
              </a:spcAft>
              <a:buFont typeface="Symbol" panose="05050102010706020507" pitchFamily="18" charset="2"/>
              <a:buChar char=""/>
            </a:pPr>
            <a:r>
              <a:rPr lang="en-US" sz="1800" b="1" dirty="0">
                <a:effectLst/>
                <a:latin typeface="Calibri" panose="020F0502020204030204" pitchFamily="34" charset="0"/>
                <a:ea typeface="Calibri" panose="020F0502020204030204" pitchFamily="34" charset="0"/>
                <a:cs typeface="Calibri" panose="020F0502020204030204" pitchFamily="34" charset="0"/>
              </a:rPr>
              <a:t>James </a:t>
            </a:r>
            <a:r>
              <a:rPr lang="en-US" sz="1800" b="1" dirty="0" err="1">
                <a:effectLst/>
                <a:latin typeface="Calibri" panose="020F0502020204030204" pitchFamily="34" charset="0"/>
                <a:ea typeface="Calibri" panose="020F0502020204030204" pitchFamily="34" charset="0"/>
                <a:cs typeface="Calibri" panose="020F0502020204030204" pitchFamily="34" charset="0"/>
              </a:rPr>
              <a:t>Fuccione</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Senior Director</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i="1" dirty="0">
                <a:effectLst/>
                <a:latin typeface="Calibri" panose="020F0502020204030204" pitchFamily="34" charset="0"/>
                <a:ea typeface="Calibri" panose="020F0502020204030204" pitchFamily="34" charset="0"/>
                <a:cs typeface="Calibri" panose="020F0502020204030204" pitchFamily="34" charset="0"/>
              </a:rPr>
              <a:t>Massachusetts Healthy Aging Collaborative</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1200"/>
              </a:spcAft>
              <a:buFont typeface="Symbol" panose="05050102010706020507" pitchFamily="18" charset="2"/>
              <a:buChar char=""/>
            </a:pPr>
            <a:r>
              <a:rPr lang="en-US" sz="1800" b="1" dirty="0">
                <a:effectLst/>
                <a:latin typeface="Calibri" panose="020F0502020204030204" pitchFamily="34" charset="0"/>
                <a:ea typeface="Calibri" panose="020F0502020204030204" pitchFamily="34" charset="0"/>
                <a:cs typeface="Calibri" panose="020F0502020204030204" pitchFamily="34" charset="0"/>
              </a:rPr>
              <a:t>Lisa </a:t>
            </a:r>
            <a:r>
              <a:rPr lang="en-US" sz="1800" b="1" dirty="0" err="1">
                <a:effectLst/>
                <a:latin typeface="Calibri" panose="020F0502020204030204" pitchFamily="34" charset="0"/>
                <a:ea typeface="Calibri" panose="020F0502020204030204" pitchFamily="34" charset="0"/>
                <a:cs typeface="Calibri" panose="020F0502020204030204" pitchFamily="34" charset="0"/>
              </a:rPr>
              <a:t>Gurgone</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Executive Director</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i="1" dirty="0">
                <a:effectLst/>
                <a:latin typeface="Calibri" panose="020F0502020204030204" pitchFamily="34" charset="0"/>
                <a:ea typeface="Calibri" panose="020F0502020204030204" pitchFamily="34" charset="0"/>
                <a:cs typeface="Calibri" panose="020F0502020204030204" pitchFamily="34" charset="0"/>
              </a:rPr>
              <a:t>Mass Home Care</a:t>
            </a:r>
          </a:p>
          <a:p>
            <a:pPr marL="0" marR="0" lvl="0" indent="0">
              <a:spcBef>
                <a:spcPts val="0"/>
              </a:spcBef>
              <a:spcAft>
                <a:spcPts val="1200"/>
              </a:spcAft>
              <a:buNone/>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spcBef>
                <a:spcPts val="0"/>
              </a:spcBef>
              <a:spcAft>
                <a:spcPts val="1200"/>
              </a:spcAft>
              <a:buNone/>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1200"/>
              </a:spcAft>
              <a:buFont typeface="Symbol" panose="05050102010706020507" pitchFamily="18" charset="2"/>
              <a:buChar char=""/>
            </a:pPr>
            <a:r>
              <a:rPr lang="en-US" sz="1800" b="1" dirty="0">
                <a:effectLst/>
                <a:latin typeface="Calibri" panose="020F0502020204030204" pitchFamily="34" charset="0"/>
                <a:ea typeface="Calibri" panose="020F0502020204030204" pitchFamily="34" charset="0"/>
                <a:cs typeface="Calibri" panose="020F0502020204030204" pitchFamily="34" charset="0"/>
              </a:rPr>
              <a:t>Carlene Pavlos</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Executive Director</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i="1" dirty="0">
                <a:effectLst/>
                <a:latin typeface="Calibri" panose="020F0502020204030204" pitchFamily="34" charset="0"/>
                <a:ea typeface="Calibri" panose="020F0502020204030204" pitchFamily="34" charset="0"/>
                <a:cs typeface="Calibri" panose="020F0502020204030204" pitchFamily="34" charset="0"/>
              </a:rPr>
              <a:t>Massachusetts Public Health Association</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1200"/>
              </a:spcAft>
              <a:buFont typeface="Symbol" panose="05050102010706020507" pitchFamily="18" charset="2"/>
              <a:buChar char=""/>
            </a:pPr>
            <a:r>
              <a:rPr lang="en-US" sz="1800" b="1" dirty="0">
                <a:effectLst/>
                <a:latin typeface="Calibri" panose="020F0502020204030204" pitchFamily="34" charset="0"/>
                <a:ea typeface="Calibri" panose="020F0502020204030204" pitchFamily="34" charset="0"/>
                <a:cs typeface="Calibri" panose="020F0502020204030204" pitchFamily="34" charset="0"/>
              </a:rPr>
              <a:t>Jennifer Raymond</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Director, Healthy Living Center of Excellence</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i="1" dirty="0" err="1">
                <a:effectLst/>
                <a:latin typeface="Calibri" panose="020F0502020204030204" pitchFamily="34" charset="0"/>
                <a:ea typeface="Calibri" panose="020F0502020204030204" pitchFamily="34" charset="0"/>
                <a:cs typeface="Calibri" panose="020F0502020204030204" pitchFamily="34" charset="0"/>
              </a:rPr>
              <a:t>AgeSpan</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1200"/>
              </a:spcAft>
              <a:buFont typeface="Symbol" panose="05050102010706020507" pitchFamily="18" charset="2"/>
              <a:buChar char=""/>
            </a:pPr>
            <a:r>
              <a:rPr lang="en-US" sz="1800" b="1" dirty="0">
                <a:effectLst/>
                <a:latin typeface="Calibri" panose="020F0502020204030204" pitchFamily="34" charset="0"/>
                <a:ea typeface="Calibri" panose="020F0502020204030204" pitchFamily="34" charset="0"/>
                <a:cs typeface="Calibri" panose="020F0502020204030204" pitchFamily="34" charset="0"/>
              </a:rPr>
              <a:t>Kate-Marie </a:t>
            </a:r>
            <a:r>
              <a:rPr lang="en-US" sz="1800" b="1" dirty="0" err="1">
                <a:effectLst/>
                <a:latin typeface="Calibri" panose="020F0502020204030204" pitchFamily="34" charset="0"/>
                <a:ea typeface="Calibri" panose="020F0502020204030204" pitchFamily="34" charset="0"/>
                <a:cs typeface="Calibri" panose="020F0502020204030204" pitchFamily="34" charset="0"/>
              </a:rPr>
              <a:t>Roycroft</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Director of Public Policy</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i="1" dirty="0">
                <a:effectLst/>
                <a:latin typeface="Calibri" panose="020F0502020204030204" pitchFamily="34" charset="0"/>
                <a:ea typeface="Calibri" panose="020F0502020204030204" pitchFamily="34" charset="0"/>
                <a:cs typeface="Calibri" panose="020F0502020204030204" pitchFamily="34" charset="0"/>
              </a:rPr>
              <a:t>Alliance of Massachusetts YMCAs</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1200"/>
              </a:spcAft>
              <a:buFont typeface="Symbol" panose="05050102010706020507" pitchFamily="18" charset="2"/>
              <a:buChar char=""/>
            </a:pPr>
            <a:r>
              <a:rPr lang="en-US" sz="1800" b="1" dirty="0">
                <a:effectLst/>
                <a:latin typeface="Calibri" panose="020F0502020204030204" pitchFamily="34" charset="0"/>
                <a:ea typeface="Calibri" panose="020F0502020204030204" pitchFamily="34" charset="0"/>
                <a:cs typeface="Calibri" panose="020F0502020204030204" pitchFamily="34" charset="0"/>
              </a:rPr>
              <a:t>Sam Wong</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Director, Office of Local and </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Regional Health</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i="1" dirty="0">
                <a:effectLst/>
                <a:latin typeface="Calibri" panose="020F0502020204030204" pitchFamily="34" charset="0"/>
                <a:ea typeface="Calibri" panose="020F0502020204030204" pitchFamily="34" charset="0"/>
                <a:cs typeface="Calibri" panose="020F0502020204030204" pitchFamily="34" charset="0"/>
              </a:rPr>
              <a:t>Massachusetts Department of </a:t>
            </a:r>
            <a:br>
              <a:rPr lang="en-US" sz="1800" i="1" dirty="0">
                <a:effectLst/>
                <a:latin typeface="Calibri" panose="020F0502020204030204" pitchFamily="34" charset="0"/>
                <a:ea typeface="Calibri" panose="020F0502020204030204" pitchFamily="34" charset="0"/>
                <a:cs typeface="Calibri" panose="020F0502020204030204" pitchFamily="34" charset="0"/>
              </a:rPr>
            </a:br>
            <a:r>
              <a:rPr lang="en-US" sz="1800" i="1" dirty="0">
                <a:effectLst/>
                <a:latin typeface="Calibri" panose="020F0502020204030204" pitchFamily="34" charset="0"/>
                <a:ea typeface="Calibri" panose="020F0502020204030204" pitchFamily="34" charset="0"/>
                <a:cs typeface="Calibri" panose="020F0502020204030204" pitchFamily="34" charset="0"/>
              </a:rPr>
              <a:t>Public Health</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1200"/>
              </a:spcAft>
              <a:buFont typeface="Symbol" panose="05050102010706020507" pitchFamily="18" charset="2"/>
              <a:buChar char=""/>
            </a:pPr>
            <a:r>
              <a:rPr lang="en-US" sz="1800" b="1" dirty="0">
                <a:effectLst/>
                <a:latin typeface="Calibri" panose="020F0502020204030204" pitchFamily="34" charset="0"/>
                <a:ea typeface="Calibri" panose="020F0502020204030204" pitchFamily="34" charset="0"/>
                <a:cs typeface="Calibri" panose="020F0502020204030204" pitchFamily="34" charset="0"/>
              </a:rPr>
              <a:t>Ted Zimmerman</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State Planner/</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dirty="0">
                <a:effectLst/>
                <a:latin typeface="Calibri" panose="020F0502020204030204" pitchFamily="34" charset="0"/>
                <a:ea typeface="Calibri" panose="020F0502020204030204" pitchFamily="34" charset="0"/>
                <a:cs typeface="Calibri" panose="020F0502020204030204" pitchFamily="34" charset="0"/>
              </a:rPr>
              <a:t>Legal Assistance Developer</a:t>
            </a:r>
            <a:br>
              <a:rPr lang="en-US" sz="1800" dirty="0">
                <a:effectLst/>
                <a:latin typeface="Calibri" panose="020F0502020204030204" pitchFamily="34" charset="0"/>
                <a:ea typeface="Calibri" panose="020F0502020204030204" pitchFamily="34" charset="0"/>
                <a:cs typeface="Calibri" panose="020F0502020204030204" pitchFamily="34" charset="0"/>
              </a:rPr>
            </a:br>
            <a:r>
              <a:rPr lang="en-US" sz="1800" i="1" dirty="0">
                <a:effectLst/>
                <a:latin typeface="Calibri" panose="020F0502020204030204" pitchFamily="34" charset="0"/>
                <a:ea typeface="Calibri" panose="020F0502020204030204" pitchFamily="34" charset="0"/>
                <a:cs typeface="Calibri" panose="020F0502020204030204" pitchFamily="34" charset="0"/>
              </a:rPr>
              <a:t>Massachusetts Executive Office of Elder Affairs</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5" name="Footer Placeholder 4">
            <a:extLst>
              <a:ext uri="{FF2B5EF4-FFF2-40B4-BE49-F238E27FC236}">
                <a16:creationId xmlns:a16="http://schemas.microsoft.com/office/drawing/2014/main" id="{DA8D217C-ABA9-4994-B867-AFAA699C37B2}"/>
              </a:ext>
            </a:extLst>
          </p:cNvPr>
          <p:cNvSpPr>
            <a:spLocks noGrp="1"/>
          </p:cNvSpPr>
          <p:nvPr>
            <p:ph type="ftr" sz="quarter" idx="3"/>
          </p:nvPr>
        </p:nvSpPr>
        <p:spPr>
          <a:xfrm>
            <a:off x="4038600" y="6485818"/>
            <a:ext cx="4114800" cy="365125"/>
          </a:xfrm>
        </p:spPr>
        <p:txBody>
          <a:bodyPr vert="horz" lIns="91440" tIns="45720" rIns="91440" bIns="45720" rtlCol="0" anchor="ctr">
            <a:normAutofit/>
          </a:bodyPr>
          <a:lstStyle/>
          <a:p>
            <a:pPr algn="ctr">
              <a:spcAft>
                <a:spcPts val="600"/>
              </a:spcAft>
            </a:pPr>
            <a:r>
              <a:rPr lang="en-US" sz="1200" kern="1200" dirty="0">
                <a:solidFill>
                  <a:prstClr val="black">
                    <a:tint val="75000"/>
                  </a:prstClr>
                </a:solidFill>
                <a:latin typeface="+mn-lt"/>
                <a:ea typeface="+mn-ea"/>
                <a:cs typeface="+mn-cs"/>
              </a:rPr>
              <a:t>Massachusetts Department of Public Health       mass.gov/</a:t>
            </a:r>
            <a:r>
              <a:rPr lang="en-US" sz="1200" kern="1200" dirty="0" err="1">
                <a:solidFill>
                  <a:prstClr val="black">
                    <a:tint val="75000"/>
                  </a:prstClr>
                </a:solidFill>
                <a:latin typeface="+mn-lt"/>
                <a:ea typeface="+mn-ea"/>
                <a:cs typeface="+mn-cs"/>
              </a:rPr>
              <a:t>dph</a:t>
            </a:r>
            <a:endParaRPr lang="en-US" sz="1200" kern="1200" dirty="0">
              <a:solidFill>
                <a:prstClr val="black">
                  <a:tint val="75000"/>
                </a:prstClr>
              </a:solidFill>
              <a:latin typeface="+mn-lt"/>
              <a:ea typeface="+mn-ea"/>
              <a:cs typeface="+mn-cs"/>
            </a:endParaRPr>
          </a:p>
        </p:txBody>
      </p:sp>
      <p:sp>
        <p:nvSpPr>
          <p:cNvPr id="4" name="Slide Number Placeholder 3">
            <a:extLst>
              <a:ext uri="{FF2B5EF4-FFF2-40B4-BE49-F238E27FC236}">
                <a16:creationId xmlns:a16="http://schemas.microsoft.com/office/drawing/2014/main" id="{AC144AE5-A9CC-4C99-BE37-697971D6FF7D}"/>
              </a:ext>
            </a:extLst>
          </p:cNvPr>
          <p:cNvSpPr>
            <a:spLocks noGrp="1"/>
          </p:cNvSpPr>
          <p:nvPr>
            <p:ph type="sldNum" sz="quarter" idx="4"/>
          </p:nvPr>
        </p:nvSpPr>
        <p:spPr>
          <a:xfrm>
            <a:off x="9257872" y="6492875"/>
            <a:ext cx="2743200" cy="365125"/>
          </a:xfrm>
        </p:spPr>
        <p:txBody>
          <a:bodyPr vert="horz" lIns="91440" tIns="45720" rIns="91440" bIns="45720" rtlCol="0" anchor="ctr">
            <a:normAutofit/>
          </a:bodyPr>
          <a:lstStyle/>
          <a:p>
            <a:pPr>
              <a:spcAft>
                <a:spcPts val="600"/>
              </a:spcAft>
            </a:pPr>
            <a:fld id="{CA49D0EE-DE7F-324B-A84C-F36708423CDB}" type="slidenum">
              <a:rPr lang="en-US">
                <a:solidFill>
                  <a:schemeClr val="bg1"/>
                </a:solidFill>
              </a:rPr>
              <a:pPr>
                <a:spcAft>
                  <a:spcPts val="600"/>
                </a:spcAft>
              </a:pPr>
              <a:t>9</a:t>
            </a:fld>
            <a:endParaRPr lang="en-US" dirty="0">
              <a:solidFill>
                <a:schemeClr val="bg1"/>
              </a:solidFill>
            </a:endParaRPr>
          </a:p>
        </p:txBody>
      </p:sp>
      <p:pic>
        <p:nvPicPr>
          <p:cNvPr id="10" name="Content Placeholder 9" descr="Chat with solid fill">
            <a:extLst>
              <a:ext uri="{FF2B5EF4-FFF2-40B4-BE49-F238E27FC236}">
                <a16:creationId xmlns:a16="http://schemas.microsoft.com/office/drawing/2014/main" id="{865F449D-ED56-47DE-9F65-7907D9A3226D}"/>
              </a:ext>
            </a:extLst>
          </p:cNvPr>
          <p:cNvPicPr>
            <a:picLocks noGrp="1" noChangeAspect="1"/>
          </p:cNvPicPr>
          <p:nvPr>
            <p:ph sz="half" idx="2"/>
          </p:nvPr>
        </p:nvPicPr>
        <p:blipFill>
          <a:blip r:embed="rId3">
            <a:extLst>
              <a:ext uri="{96DAC541-7B7A-43D3-8B79-37D633B846F1}">
                <asvg:svgBlip xmlns:asvg="http://schemas.microsoft.com/office/drawing/2016/SVG/main" r:embed="rId4"/>
              </a:ext>
            </a:extLst>
          </a:blip>
          <a:stretch>
            <a:fillRect/>
          </a:stretch>
        </p:blipFill>
        <p:spPr>
          <a:xfrm>
            <a:off x="1672708" y="2032811"/>
            <a:ext cx="2792378" cy="2792378"/>
          </a:xfrm>
        </p:spPr>
      </p:pic>
    </p:spTree>
    <p:extLst>
      <p:ext uri="{BB962C8B-B14F-4D97-AF65-F5344CB8AC3E}">
        <p14:creationId xmlns:p14="http://schemas.microsoft.com/office/powerpoint/2010/main" val="792481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D1198CE6780C4AB0DC98B27A0894E8" ma:contentTypeVersion="13" ma:contentTypeDescription="Create a new document." ma:contentTypeScope="" ma:versionID="b97efd0101c202cc52cf79c21630cf22">
  <xsd:schema xmlns:xsd="http://www.w3.org/2001/XMLSchema" xmlns:xs="http://www.w3.org/2001/XMLSchema" xmlns:p="http://schemas.microsoft.com/office/2006/metadata/properties" xmlns:ns2="84e97cf7-d201-4266-b669-9750d8c82d63" xmlns:ns3="3681058a-78c6-45c7-bc37-ed8082d13ab2" targetNamespace="http://schemas.microsoft.com/office/2006/metadata/properties" ma:root="true" ma:fieldsID="64147856696c888f2934b77f0492efb1" ns2:_="" ns3:_="">
    <xsd:import namespace="84e97cf7-d201-4266-b669-9750d8c82d63"/>
    <xsd:import namespace="3681058a-78c6-45c7-bc37-ed8082d13ab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e97cf7-d201-4266-b669-9750d8c82d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681058a-78c6-45c7-bc37-ed8082d13ab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c65f59-3358-4bc0-a420-5c5e0af3d77f}" ma:internalName="TaxCatchAll" ma:showField="CatchAllData" ma:web="3681058a-78c6-45c7-bc37-ed8082d13ab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3681058a-78c6-45c7-bc37-ed8082d13ab2">
      <UserInfo>
        <DisplayName>Thomas, Rebekah (DPH)</DisplayName>
        <AccountId>11</AccountId>
        <AccountType/>
      </UserInfo>
    </SharedWithUsers>
    <lcf76f155ced4ddcb4097134ff3c332f xmlns="84e97cf7-d201-4266-b669-9750d8c82d63">
      <Terms xmlns="http://schemas.microsoft.com/office/infopath/2007/PartnerControls"/>
    </lcf76f155ced4ddcb4097134ff3c332f>
    <TaxCatchAll xmlns="3681058a-78c6-45c7-bc37-ed8082d13ab2" xsi:nil="true"/>
  </documentManagement>
</p:properties>
</file>

<file path=customXml/itemProps1.xml><?xml version="1.0" encoding="utf-8"?>
<ds:datastoreItem xmlns:ds="http://schemas.openxmlformats.org/officeDocument/2006/customXml" ds:itemID="{19FFD6CB-9EB5-4979-921A-189357CFFE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e97cf7-d201-4266-b669-9750d8c82d63"/>
    <ds:schemaRef ds:uri="3681058a-78c6-45c7-bc37-ed8082d13a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A65C780-6774-40DF-80FC-AFBFE4BEC18D}">
  <ds:schemaRefs>
    <ds:schemaRef ds:uri="http://schemas.microsoft.com/sharepoint/v3/contenttype/forms"/>
  </ds:schemaRefs>
</ds:datastoreItem>
</file>

<file path=customXml/itemProps3.xml><?xml version="1.0" encoding="utf-8"?>
<ds:datastoreItem xmlns:ds="http://schemas.openxmlformats.org/officeDocument/2006/customXml" ds:itemID="{085EEB76-812F-4AEA-BABC-CDBC62FF8004}">
  <ds:schemaRefs>
    <ds:schemaRef ds:uri="3681058a-78c6-45c7-bc37-ed8082d13ab2"/>
    <ds:schemaRef ds:uri="84e97cf7-d201-4266-b669-9750d8c82d6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1913</TotalTime>
  <Words>1894</Words>
  <Application>Microsoft Office PowerPoint</Application>
  <PresentationFormat>Widescreen</PresentationFormat>
  <Paragraphs>256</Paragraphs>
  <Slides>13</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Gill Sans MT</vt:lpstr>
      <vt:lpstr>Symbol</vt:lpstr>
      <vt:lpstr>Wingdings</vt:lpstr>
      <vt:lpstr>Wingdings 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Tocco, Greg (DPH)</cp:lastModifiedBy>
  <cp:revision>26</cp:revision>
  <dcterms:created xsi:type="dcterms:W3CDTF">2019-01-10T19:26:50Z</dcterms:created>
  <dcterms:modified xsi:type="dcterms:W3CDTF">2023-01-30T14:32:38Z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0x01010098D1198CE6780C4AB0DC98B27A0894E8</vt:lpwstr>
  </property>
</Properties>
</file>