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50" r:id="rId5"/>
    <p:sldId id="340" r:id="rId6"/>
    <p:sldId id="258" r:id="rId7"/>
    <p:sldId id="259" r:id="rId8"/>
    <p:sldId id="352" r:id="rId9"/>
    <p:sldId id="365" r:id="rId10"/>
    <p:sldId id="360" r:id="rId11"/>
    <p:sldId id="351" r:id="rId12"/>
    <p:sldId id="367" r:id="rId13"/>
    <p:sldId id="356" r:id="rId14"/>
    <p:sldId id="363" r:id="rId15"/>
    <p:sldId id="364" r:id="rId16"/>
    <p:sldId id="355" r:id="rId17"/>
    <p:sldId id="366" r:id="rId18"/>
    <p:sldId id="275" r:id="rId19"/>
    <p:sldId id="343" r:id="rId20"/>
    <p:sldId id="341" r:id="rId21"/>
    <p:sldId id="269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E7A96-4F25-407E-A38D-CF23230959DB}" v="1" dt="2025-03-19T14:42:13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59A4-CFB1-4D06-8925-EC3924A511D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3370E-3DCD-4A56-9665-5CD0A0C5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6CD3-E3F8-65FF-D157-8B9D7FCF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6A5CD-045D-2873-692A-7BA52738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DB61-D7FD-F04B-D86C-02E79E7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34E9-A8E2-9BD6-4F03-4F109C3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6593-6B78-3691-CA63-918F7D6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6F8-9682-A0AE-CF43-0BB8DAF6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DA7CB-C508-2362-B80B-D99171B0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D474-20A6-3028-12C2-A950110A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0357-D3D4-A5CF-09BF-8D580540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CCA4-E0E8-D74B-34A7-0289DA3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E342D-8F58-5396-C2CA-B9CFC17A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CF945-525E-98CE-ADE7-6B5F390B9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A1449-BEEA-2C1F-BA27-64BE6A77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24E2-82C8-B0A7-EF2F-8A0A1BAB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BBF6-EA44-13C4-0918-C500762A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py, 1c">
  <p:cSld name="Title, copy, 1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1"/>
          <p:cNvSpPr/>
          <p:nvPr/>
        </p:nvSpPr>
        <p:spPr>
          <a:xfrm>
            <a:off x="594367" y="763767"/>
            <a:ext cx="731739" cy="83924"/>
          </a:xfrm>
          <a:custGeom>
            <a:avLst/>
            <a:gdLst/>
            <a:ahLst/>
            <a:cxnLst/>
            <a:rect l="l" t="t" r="r" b="b"/>
            <a:pathLst>
              <a:path w="162729" h="19234" extrusionOk="0">
                <a:moveTo>
                  <a:pt x="305" y="0"/>
                </a:moveTo>
                <a:lnTo>
                  <a:pt x="162729" y="0"/>
                </a:lnTo>
                <a:lnTo>
                  <a:pt x="147464" y="19234"/>
                </a:lnTo>
                <a:lnTo>
                  <a:pt x="0" y="19234"/>
                </a:lnTo>
                <a:close/>
              </a:path>
            </a:pathLst>
          </a:custGeom>
          <a:solidFill>
            <a:srgbClr val="43956F"/>
          </a:solidFill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4367" y="847700"/>
            <a:ext cx="10988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0" y="0"/>
            <a:ext cx="12192000" cy="52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8077025" y="1524000"/>
            <a:ext cx="3505200" cy="4570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246800" cy="4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048">
          <p15:clr>
            <a:srgbClr val="FA7B17"/>
          </p15:clr>
        </p15:guide>
        <p15:guide id="3" orient="horz" pos="2952">
          <p15:clr>
            <a:srgbClr val="FA7B17"/>
          </p15:clr>
        </p15:guide>
        <p15:guide id="4" orient="horz" pos="361">
          <p15:clr>
            <a:srgbClr val="FA7B17"/>
          </p15:clr>
        </p15:guide>
        <p15:guide id="5" orient="horz" pos="2879">
          <p15:clr>
            <a:srgbClr val="FA7B17"/>
          </p15:clr>
        </p15:guide>
        <p15:guide id="6" orient="horz" pos="648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pos="3712">
          <p15:clr>
            <a:srgbClr val="FA7B17"/>
          </p15:clr>
        </p15:guide>
        <p15:guide id="9" pos="5472">
          <p15:clr>
            <a:srgbClr val="FA7B17"/>
          </p15:clr>
        </p15:guide>
        <p15:guide id="10" pos="288">
          <p15:clr>
            <a:srgbClr val="FA7B17"/>
          </p15:clr>
        </p15:guide>
        <p15:guide id="11" pos="1944">
          <p15:clr>
            <a:srgbClr val="FA7B17"/>
          </p15:clr>
        </p15:guide>
        <p15:guide id="12" pos="38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BB31-44E9-9CFF-8654-752C24BC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2D67-B94A-38F0-651C-7CCC2E87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2729-6239-A731-E746-3CF5D95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C237-8FF2-7A31-DEAD-40723FB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098-D748-40D9-E23C-1589F5C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5F6E-6598-6429-C068-BCF84D8A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3C6E-C0CF-EDB7-4D50-9C4E6BE2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935C-9378-8E3E-8E33-BA942178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DEE4-67BF-3A8C-9105-CBAE7024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CC85-D3D0-57D6-5D23-F638773D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7ED-6505-51AA-808C-DD8D7A04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BC13-45A3-9AD7-4FB0-F1B604B2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6A47-0777-21F2-0CE2-86BD3D5A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289-D712-EEDF-63B8-A4227907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64FFA-DBE8-A256-1903-1ABCD5D5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0608-DF96-540D-04AA-5E7C023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081-C479-1023-2DB5-25EA1911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CB3D-F768-A9F4-1960-213034D6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774AE-4207-6D44-B471-0AB91458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F353F-295C-D9FD-2ED3-7B73233F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6F19C-EFC6-E5D5-1812-FBCA5E4D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C3060-A6EF-510E-8AB5-0C9D75E9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1ECF-4C69-C510-400C-D91035C6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CC3A4-1AB9-0CC7-EBE7-E32D7724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C9A1-08EB-282A-A916-CFC3E9B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B006D-8437-1DA1-5B2B-AC78260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54CDF-E821-BAEF-48A7-098F3164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940F1-7CE4-C7A4-3D99-B0E27D7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BACEF-2F50-EA22-6C4F-18039AF2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2C514-4569-3945-8ED6-46C9783A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7AAC-DB7F-B53A-E845-368AD32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201D-3C20-08A2-1A00-BB35A2C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C649-78C2-440E-288E-AD182EB7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A293A-BD92-F92A-2FB5-60171094A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53482-A118-DE70-728C-B7881B8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C79B-4F40-5B84-6179-B7B7040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B295F-D339-27FB-B83D-77C8DC7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7AEC-1759-2D55-981E-685B58E3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AB652-DF4D-4B97-498F-D61510548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4531E-F73B-B054-6FFA-F3178FAA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A044-E9EB-8740-E05D-F33FFE7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EF77-5084-4696-08FD-C3CF2ED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74D91-A9A4-D327-CC76-423883CD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2C21-55AD-7802-F193-5BA63E1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4C75-AEB6-4584-F94E-530AD4C2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5DB0-C1BD-DCE8-93AA-39D37CC3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CF2B4-1349-4757-8F5F-6188E69E31F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0291-F365-C302-7660-17A8604B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E432-992F-558C-8D40-3AD218D1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nyfd9babb.cc.rs6.net/tn.jsp?f=001GQgAwkZNoFUjUmn6qg8A1NB6jlQAT2ApF17UKTH0n6QGb-Hes7u3hoRiO5F9IP5GuDuKyUTJhhlcDcrooLwPdcin5x3WbSEV3JXALyPCswE4-VA5jHSTb-o3o7QykExNVTDSyoQo11lAAwIzVh0Gp6YgWisWwQrggk1YmwoMgVLVXV7RcFHaSCPHqeJiej6avHemSVFcIpHBMpy_rC2CQmp-HPSaytGj&amp;c=jEJrMvPQtsFp4Zck3mNmgC9GNUMojbCLxKZMXYzJQJ32J-KfxqM-sA==&amp;ch=Sv-aj-i7vuJlyh57gH8IpXX_7LOqsMDTHfLV-c2DkH4WUuSb3p9D1g==__;!!CPANwP4y!T8ZCpVkeSQrHNj_up5tU4vnr8l8NskVrzusvAiFCZiikDgTTTkryphqwa9b4cIhrBycmy35mgpc_c7E2FeL_lYhg3WmMKjlLpFk$" TargetMode="External"/><Relationship Id="rId2" Type="http://schemas.openxmlformats.org/officeDocument/2006/relationships/hyperlink" Target="mailto:digitalaccessibility@mass.g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22FF-63DD-A8DA-B159-5A41ACE6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361C-DB96-A41B-7905-43A04BF6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Digital Accessibility and Equity Governance Board </a:t>
            </a:r>
            <a:br>
              <a:rPr lang="en-US" sz="4400" b="1" dirty="0"/>
            </a:br>
            <a:r>
              <a:rPr lang="en-US" sz="4400" b="1" dirty="0"/>
              <a:t>Community Outreach </a:t>
            </a:r>
            <a:br>
              <a:rPr lang="en-US" sz="4400" b="1" dirty="0"/>
            </a:br>
            <a:r>
              <a:rPr lang="en-US" sz="4400" b="1" dirty="0"/>
              <a:t>Working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97964-2C05-580A-65EB-A105CC40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512393"/>
            <a:ext cx="4620584" cy="7754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/>
              <a:t>March 25</a:t>
            </a:r>
            <a:r>
              <a:rPr lang="en-US" b="1" baseline="30000" dirty="0"/>
              <a:t>th</a:t>
            </a:r>
            <a:r>
              <a:rPr lang="en-US" b="1" dirty="0"/>
              <a:t>, 2025  </a:t>
            </a:r>
          </a:p>
          <a:p>
            <a:pPr algn="l"/>
            <a:r>
              <a:rPr lang="en-US" b="1" dirty="0"/>
              <a:t>Presenters: Yarlennys Villaman, Minh Ha, Ashley Bloom and Yukiko Gannett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01415-D961-ADD8-39E9-568F058F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844BF-A2DE-C31A-1D06-BC002DBE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258F6-D922-60BB-688B-2BCA5CBA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1" y="0"/>
            <a:ext cx="53903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981DC-3C2C-99B2-ACDD-BB0E13D8B054}"/>
              </a:ext>
            </a:extLst>
          </p:cNvPr>
          <p:cNvSpPr txBox="1"/>
          <p:nvPr/>
        </p:nvSpPr>
        <p:spPr>
          <a:xfrm>
            <a:off x="149679" y="477360"/>
            <a:ext cx="61341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Agency Design </a:t>
            </a:r>
          </a:p>
          <a:p>
            <a:pPr marL="0" marR="0"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Considering the availability of their editing tools, the agency template will be converted to a word template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can convert to pdf easily. </a:t>
            </a:r>
          </a:p>
          <a:p>
            <a:pPr marL="0" marR="0"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font in this template is Arial, commonly available in Word. </a:t>
            </a:r>
          </a:p>
          <a:p>
            <a:pPr marL="0" marR="0">
              <a:buNone/>
            </a:pPr>
            <a:endParaRPr lang="en-US" sz="20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agency version’s footer is different from the board version.  To enable them to customize their branding easily, the state seal, a placeholder for their logos, is placed on the left.  They can keep the state seal if they don’t have a logo.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organization's name is centered to allow unknown shapes of their logos to be accommodated in place of the state seal while maintaining the visual balance as a footer component layout.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5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0DEDF-B8E6-5919-948A-1A1D2816E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61DD5-3FCE-4A77-8444-3708AF2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 dirty="0"/>
              <a:t>Drafted Invite Blurb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AF0B3596-C054-BCF7-FACA-EA61E2FE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67207-F491-FF3D-3C66-1BC1F736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4863EB-E689-538A-510A-3673174353A2}"/>
              </a:ext>
            </a:extLst>
          </p:cNvPr>
          <p:cNvSpPr txBox="1"/>
          <p:nvPr/>
        </p:nvSpPr>
        <p:spPr>
          <a:xfrm>
            <a:off x="0" y="0"/>
            <a:ext cx="116586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buNone/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fontAlgn="base">
              <a:buNone/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Dear…….., </a:t>
            </a:r>
          </a:p>
          <a:p>
            <a:pPr marL="0" marR="0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 </a:t>
            </a:r>
          </a:p>
          <a:p>
            <a:pPr marL="0" marR="0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hope this message finds you well. We are writing to invite you to join the feedback session organized by the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Digital Accessibility and Equity Governance Board</a:t>
            </a: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The board is organizing this feedback session to discuss your experience as a person with a disability or an assistive technology user can make a difference. Your feedback will shape digital accessibility in the commonwealth. 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fontAlgn="base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fontAlgn="base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session will be hosted through zoom. 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 </a:t>
            </a:r>
          </a:p>
          <a:p>
            <a:pPr marL="0" marR="0" algn="ctr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 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Digital Accessibility and Equity Governance Board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ctr" fontAlgn="base">
              <a:buNone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Feedback Session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algn="ctr" fontAlgn="base">
              <a:buNone/>
            </a:pPr>
            <a:r>
              <a:rPr lang="en-US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Location: Virtual via ZOOM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algn="ctr" fontAlgn="base">
              <a:buNone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Date and Time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ctr" fontAlgn="base">
              <a:buNone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algn="ctr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algn="ctr" fontAlgn="base">
              <a:buNone/>
            </a:pPr>
            <a:r>
              <a:rPr lang="es-D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RSVP: 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Link…</a:t>
            </a:r>
          </a:p>
          <a:p>
            <a:pPr marL="0" marR="0" algn="ctr" fontAlgn="base">
              <a:buNone/>
            </a:pPr>
            <a:r>
              <a:rPr lang="es-DO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special accommodations, please email us at </a:t>
            </a:r>
            <a:r>
              <a:rPr lang="en-US" b="1" u="sng" dirty="0">
                <a:solidFill>
                  <a:srgbClr val="3661B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DigitalAccessibility@mass.gov</a:t>
            </a: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need more information about the board, please visit: </a:t>
            </a:r>
            <a:r>
              <a:rPr lang="en-US" b="1" u="sng" dirty="0">
                <a:solidFill>
                  <a:srgbClr val="3661B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Digital Accessibility and Equity Governance Board</a:t>
            </a:r>
            <a:r>
              <a:rPr lang="en-US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Thank you and we hope you can join us! </a:t>
            </a:r>
          </a:p>
          <a:p>
            <a:pPr marL="0" marR="0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 </a:t>
            </a:r>
          </a:p>
          <a:p>
            <a:pPr marL="0" marR="0" fontAlgn="base"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All the best, </a:t>
            </a:r>
          </a:p>
          <a:p>
            <a:pPr marL="0" marR="0">
              <a:buNone/>
            </a:pP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Digital Accessibility and Equity Governance Board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A6B17-FB13-6532-1194-DD14CBB2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E78EE-DFC6-4F8B-A699-94B835BBA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F0C14F3B-3CA6-7914-F76A-D9A15A01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FDD5B4-9D10-4B1B-4715-FB27ED832B81}"/>
              </a:ext>
            </a:extLst>
          </p:cNvPr>
          <p:cNvSpPr txBox="1"/>
          <p:nvPr/>
        </p:nvSpPr>
        <p:spPr>
          <a:xfrm>
            <a:off x="420868" y="2352183"/>
            <a:ext cx="60944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Legal Matters </a:t>
            </a:r>
          </a:p>
          <a:p>
            <a:r>
              <a:rPr lang="en-US" sz="4400" b="1" dirty="0"/>
              <a:t>Around Feeback Session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369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62C30-9BBF-BEF0-3346-848C9CE9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DF572-5F5A-C3F2-9633-9C4963B0A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 dirty="0"/>
              <a:t>Next Steps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FD3A969-6A58-FCA8-0A93-C1A5447A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Next Steps  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       Finalize Survey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       Outreach Timeline for Feedback Session 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062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Working Group Remarks 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Public </a:t>
            </a:r>
            <a:r>
              <a:rPr lang="en-US" sz="4400" b="1"/>
              <a:t>Remarks </a:t>
            </a:r>
            <a:r>
              <a:rPr lang="en-US" sz="4400" b="1" kern="120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A9FAF-8E9C-B4FE-C2B4-D0060538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68443-73C3-3D2B-53F2-3821D0DC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Guidelines for Public Remarks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271B8-5B51-1849-CC7A-2E5565F2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09" y="96860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 dirty="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b="1" dirty="0"/>
              <a:t>Time permitting, members of the public are welcomed to provide comments and feedback</a:t>
            </a:r>
            <a:r>
              <a:rPr lang="en-US" sz="2400" dirty="0"/>
              <a:t>. 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dirty="0"/>
              <a:t>If you would like to speak: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Indicate your desire to provide public comments by using the “raise hand” feature or by commenting in the meeting chat.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K</a:t>
            </a:r>
            <a:r>
              <a:rPr lang="en-US" sz="2400" dirty="0">
                <a:ea typeface="Noto Sans" panose="020B0502040504020204" pitchFamily="34" charset="0"/>
                <a:cs typeface="Noto Sans" panose="020B0502040504020204" pitchFamily="34" charset="0"/>
              </a:rPr>
              <a:t>eep remarks to 3 minutes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>
                <a:ea typeface="Noto Sans" panose="020B0502040504020204" pitchFamily="34" charset="0"/>
                <a:cs typeface="Noto Sans" panose="020B0502040504020204" pitchFamily="34" charset="0"/>
              </a:rPr>
              <a:t>tate your name clearly and any organization you represent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dirty="0"/>
              <a:t>You may also send a comment in the chat (include your name) and the comment will be read out loud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140900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Meetin</a:t>
            </a:r>
            <a:r>
              <a:rPr lang="en-US" sz="4400" b="1"/>
              <a:t>g Adjourn. 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3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63F9F-DF46-6B09-C33E-3F7355B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0BF8-ACE0-1642-E7A4-63B54E62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79779"/>
            <a:ext cx="9941319" cy="336240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Welcome and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Update on the Feedback Signups – Yukiko Gannett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Update on the Feeback Survey- Ashley Bloom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Final Feedback Session Flyer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Drafted Invite Blurb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Legal Matters Around Feeback Session - Ashley Bloom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Next Steps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Working Group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Public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Meeting Adjourn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5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Welcome &amp; Roll Call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Working Group Member 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16" y="1961002"/>
            <a:ext cx="10025349" cy="4155921"/>
          </a:xfrm>
        </p:spPr>
        <p:txBody>
          <a:bodyPr anchor="ctr">
            <a:noAutofit/>
          </a:bodyPr>
          <a:lstStyle/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Jason Snyder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Secretary,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Ashley Bloom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CIAO,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Antoine Harrison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Secretariat CIO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Executive Office of Education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Greg Martin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CIO, Executive Office of Energy and Environmental Affairs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Yarlennys Villaman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Senior  Director of Community Affairs, Governor’s Office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John Oliveira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Commissioner, Massachusetts Commission for the Blind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Minh Ha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Public Member</a:t>
            </a:r>
          </a:p>
        </p:txBody>
      </p:sp>
    </p:spTree>
    <p:extLst>
      <p:ext uri="{BB962C8B-B14F-4D97-AF65-F5344CB8AC3E}">
        <p14:creationId xmlns:p14="http://schemas.microsoft.com/office/powerpoint/2010/main" val="364604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4609-676C-216B-BB7B-EA9BE8E8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4041F-285E-824D-A9AF-41A90A481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 dirty="0"/>
              <a:t>Internal Feedback Group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773DB314-E298-58D2-C67C-9B8A3BD1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0D9C1-21DE-A0A3-31D8-67EE4EA53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017C-85C1-ED49-1BDD-0456E02B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Updates on RSVP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E7F2F-9F8D-B20B-5FC5-70C67BF53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834"/>
            <a:ext cx="10244769" cy="467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Internal RSVP </a:t>
            </a:r>
          </a:p>
          <a:p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50</a:t>
            </a:r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have signed up</a:t>
            </a:r>
          </a:p>
          <a:p>
            <a:r>
              <a:rPr lang="en-US" sz="1800" dirty="0">
                <a:ea typeface="Yu Gothic" panose="020B0400000000000000" pitchFamily="34" charset="-128"/>
                <a:cs typeface="Aptos" panose="020B0004020202020204" pitchFamily="34" charset="0"/>
              </a:rPr>
              <a:t>Mix of Agencies </a:t>
            </a:r>
          </a:p>
          <a:p>
            <a:r>
              <a:rPr lang="en-US" sz="1800" dirty="0">
                <a:ea typeface="Yu Gothic" panose="020B0400000000000000" pitchFamily="34" charset="-128"/>
                <a:cs typeface="Aptos" panose="020B0004020202020204" pitchFamily="34" charset="0"/>
              </a:rPr>
              <a:t>HRD will send another message reminder </a:t>
            </a:r>
          </a:p>
          <a:p>
            <a:pPr marL="0" indent="0">
              <a:buNone/>
            </a:pPr>
            <a:r>
              <a:rPr lang="en-US" sz="1800" b="1" dirty="0">
                <a:ea typeface="Yu Gothic" panose="020B0400000000000000" pitchFamily="34" charset="-128"/>
                <a:cs typeface="Aptos" panose="020B0004020202020204" pitchFamily="34" charset="0"/>
              </a:rPr>
              <a:t>External RSVP</a:t>
            </a:r>
          </a:p>
          <a:p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34 constituents are willing to participate in the feedback and user testing opportunities.</a:t>
            </a:r>
          </a:p>
          <a:p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 invitation was sent to 116 people from the strategic plan feedback group last year.  So far, 25 % responded that they are interested in participation.  Some referred from those people have also expressed their interest in the opportunities.</a:t>
            </a:r>
          </a:p>
          <a:p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We’ll send a reminder to those who haven’t responded this week.</a:t>
            </a:r>
          </a:p>
          <a:p>
            <a:endParaRPr lang="en-US" sz="18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buNone/>
            </a:pPr>
            <a:r>
              <a:rPr lang="en-US" sz="1800" b="1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Deadline to RSVP</a:t>
            </a:r>
            <a:r>
              <a:rPr lang="en-US" sz="1800" b="1" i="1" dirty="0">
                <a:ea typeface="Aptos" panose="020B0004020202020204" pitchFamily="34" charset="0"/>
                <a:cs typeface="Aptos" panose="020B0004020202020204" pitchFamily="34" charset="0"/>
              </a:rPr>
              <a:t>- March</a:t>
            </a:r>
            <a:r>
              <a:rPr lang="en-US" sz="1800" b="1" i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28</a:t>
            </a:r>
            <a:r>
              <a:rPr lang="en-US" sz="1800" b="1" i="1" baseline="30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9052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6AF2-8220-B061-846A-1C6B277C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E20BC-3EB0-7F27-0953-BF762F7B2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/>
              <a:t>Feedback Survey</a:t>
            </a:r>
            <a:br>
              <a:rPr lang="en-US" sz="4400" b="1"/>
            </a:br>
            <a:br>
              <a:rPr lang="en-US" sz="4400" b="1"/>
            </a:br>
            <a:endParaRPr lang="en-US" sz="4400" b="1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4E324A3-59F8-B4BA-18DB-5FAE34E7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AD68-0899-D89D-AD5F-02B128EB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A59D1A-CA42-62DE-AC95-C7F74FCC4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 dirty="0"/>
              <a:t>Feedback Session Flyer- Final Copy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9F5BE33-A4D7-F64A-B8AF-8F73727F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61A87-69BE-ED5A-D5E0-ED78823B3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B5E924-0D44-3EB1-5223-9BC795CD1782}"/>
              </a:ext>
            </a:extLst>
          </p:cNvPr>
          <p:cNvSpPr txBox="1"/>
          <p:nvPr/>
        </p:nvSpPr>
        <p:spPr>
          <a:xfrm>
            <a:off x="149679" y="477360"/>
            <a:ext cx="61341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Board Design </a:t>
            </a:r>
          </a:p>
          <a:p>
            <a:pPr marL="0" marR="0">
              <a:buNone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No changes with this version</a:t>
            </a:r>
          </a:p>
          <a:p>
            <a:pPr marL="0" marR="0">
              <a:buNone/>
            </a:pPr>
            <a:endParaRPr lang="en-US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Includes: 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the body section, a note, QR Code for Virtual Event RSVP, was added below the QR code. Tiny URL follows below that line.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the section, the content flows from the left column to the right one in the following order:</a:t>
            </a:r>
          </a:p>
          <a:p>
            <a:pPr marL="0" marR="0"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Event date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RSVP URL (A full URL starting with mass.gov)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Contact information (email address)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QR code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note (QR Code for Virtual Event RSVP)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Tiny URL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A910D-866C-8061-BAFC-5F20D95E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778" y="0"/>
            <a:ext cx="5908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9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7c21cf-a901-4330-a404-4d13aa2554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ADF4AFC01646AFAF8D960EF394B8" ma:contentTypeVersion="14" ma:contentTypeDescription="Create a new document." ma:contentTypeScope="" ma:versionID="4ddb1733bac1ae297e8c064319bc2fa3">
  <xsd:schema xmlns:xsd="http://www.w3.org/2001/XMLSchema" xmlns:xs="http://www.w3.org/2001/XMLSchema" xmlns:p="http://schemas.microsoft.com/office/2006/metadata/properties" xmlns:ns3="537c21cf-a901-4330-a404-4d13aa255467" xmlns:ns4="d9043c29-df20-4c2a-bf5e-f4d02ede6652" targetNamespace="http://schemas.microsoft.com/office/2006/metadata/properties" ma:root="true" ma:fieldsID="7de165203e99f5a3bf49bdc2bdc4c28c" ns3:_="" ns4:_="">
    <xsd:import namespace="537c21cf-a901-4330-a404-4d13aa255467"/>
    <xsd:import namespace="d9043c29-df20-4c2a-bf5e-f4d02ede6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21cf-a901-4330-a404-4d13aa255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43c29-df20-4c2a-bf5e-f4d02ede6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E3F6D-E5D6-4FC5-8B0C-1393D9298C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B8C304-4744-4CBD-85A0-CE6728CB5F71}">
  <ds:schemaRefs>
    <ds:schemaRef ds:uri="537c21cf-a901-4330-a404-4d13aa255467"/>
    <ds:schemaRef ds:uri="d9043c29-df20-4c2a-bf5e-f4d02ede66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7118F4-5485-468C-B310-212F0967BC77}">
  <ds:schemaRefs>
    <ds:schemaRef ds:uri="537c21cf-a901-4330-a404-4d13aa255467"/>
    <ds:schemaRef ds:uri="d9043c29-df20-4c2a-bf5e-f4d02ede6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768</Words>
  <Application>Microsoft Office PowerPoint</Application>
  <PresentationFormat>Widescreen</PresentationFormat>
  <Paragraphs>103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Noto Sans Light</vt:lpstr>
      <vt:lpstr>Yu Gothic</vt:lpstr>
      <vt:lpstr>Aptos</vt:lpstr>
      <vt:lpstr>Aptos Display</vt:lpstr>
      <vt:lpstr>Arial</vt:lpstr>
      <vt:lpstr>Noto Sans</vt:lpstr>
      <vt:lpstr>Wingdings</vt:lpstr>
      <vt:lpstr>Office Theme</vt:lpstr>
      <vt:lpstr>Digital Accessibility and Equity Governance Board  Community Outreach  Working Group Meeting</vt:lpstr>
      <vt:lpstr>Meeting Agenda</vt:lpstr>
      <vt:lpstr>Welcome &amp; Roll Call</vt:lpstr>
      <vt:lpstr>Working Group Member Roll Call</vt:lpstr>
      <vt:lpstr>Internal Feedback Group   </vt:lpstr>
      <vt:lpstr>Updates on RSVP</vt:lpstr>
      <vt:lpstr>Feedback Survey  </vt:lpstr>
      <vt:lpstr>Feedback Session Flyer- Final Copy   </vt:lpstr>
      <vt:lpstr>PowerPoint Presentation</vt:lpstr>
      <vt:lpstr>PowerPoint Presentation</vt:lpstr>
      <vt:lpstr>Drafted Invite Blurb  </vt:lpstr>
      <vt:lpstr>PowerPoint Presentation</vt:lpstr>
      <vt:lpstr>  </vt:lpstr>
      <vt:lpstr>Next Steps   </vt:lpstr>
      <vt:lpstr>Next Steps   </vt:lpstr>
      <vt:lpstr>Working Group Remarks </vt:lpstr>
      <vt:lpstr>Public Remarks  </vt:lpstr>
      <vt:lpstr>Guidelines for Public Remarks</vt:lpstr>
      <vt:lpstr>Meeting Adjourn. 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Equity Governance board Meeting</dc:title>
  <dc:creator>Bloom, Ashley (EOTSS)</dc:creator>
  <cp:lastModifiedBy>Gannett, Yukiko (EOTSS)</cp:lastModifiedBy>
  <cp:revision>5</cp:revision>
  <dcterms:created xsi:type="dcterms:W3CDTF">2024-03-08T14:56:14Z</dcterms:created>
  <dcterms:modified xsi:type="dcterms:W3CDTF">2025-03-26T14:02:29Z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0x010100A7BBADF4AFC01646AFAF8D960EF394B8</vt:lpwstr>
  </property>
</Properties>
</file>