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56"/>
  </p:notesMasterIdLst>
  <p:sldIdLst>
    <p:sldId id="256" r:id="rId4"/>
    <p:sldId id="257" r:id="rId5"/>
    <p:sldId id="258" r:id="rId6"/>
    <p:sldId id="259" r:id="rId7"/>
    <p:sldId id="332" r:id="rId8"/>
    <p:sldId id="324" r:id="rId9"/>
    <p:sldId id="386" r:id="rId10"/>
    <p:sldId id="349" r:id="rId11"/>
    <p:sldId id="352" r:id="rId12"/>
    <p:sldId id="357" r:id="rId13"/>
    <p:sldId id="362" r:id="rId14"/>
    <p:sldId id="389" r:id="rId15"/>
    <p:sldId id="363" r:id="rId16"/>
    <p:sldId id="369" r:id="rId17"/>
    <p:sldId id="397" r:id="rId18"/>
    <p:sldId id="398" r:id="rId19"/>
    <p:sldId id="365" r:id="rId20"/>
    <p:sldId id="399" r:id="rId21"/>
    <p:sldId id="394" r:id="rId22"/>
    <p:sldId id="402" r:id="rId23"/>
    <p:sldId id="390" r:id="rId24"/>
    <p:sldId id="401" r:id="rId25"/>
    <p:sldId id="395" r:id="rId26"/>
    <p:sldId id="266" r:id="rId27"/>
    <p:sldId id="264" r:id="rId28"/>
    <p:sldId id="409" r:id="rId29"/>
    <p:sldId id="410" r:id="rId30"/>
    <p:sldId id="396" r:id="rId31"/>
    <p:sldId id="411" r:id="rId32"/>
    <p:sldId id="412" r:id="rId33"/>
    <p:sldId id="413" r:id="rId34"/>
    <p:sldId id="414" r:id="rId35"/>
    <p:sldId id="393" r:id="rId36"/>
    <p:sldId id="406" r:id="rId37"/>
    <p:sldId id="407" r:id="rId38"/>
    <p:sldId id="408" r:id="rId39"/>
    <p:sldId id="261" r:id="rId40"/>
    <p:sldId id="400" r:id="rId41"/>
    <p:sldId id="391" r:id="rId42"/>
    <p:sldId id="392" r:id="rId43"/>
    <p:sldId id="260" r:id="rId44"/>
    <p:sldId id="350" r:id="rId45"/>
    <p:sldId id="388" r:id="rId46"/>
    <p:sldId id="387" r:id="rId47"/>
    <p:sldId id="360" r:id="rId48"/>
    <p:sldId id="358" r:id="rId49"/>
    <p:sldId id="351" r:id="rId50"/>
    <p:sldId id="359" r:id="rId51"/>
    <p:sldId id="342" r:id="rId52"/>
    <p:sldId id="267" r:id="rId53"/>
    <p:sldId id="269" r:id="rId54"/>
    <p:sldId id="271" r:id="rId5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A0A688-AFA3-422D-858E-851BFB653779}" v="1" dt="2026-03-27T20:45:12.0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66" y="8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7" Type="http://schemas.openxmlformats.org/officeDocument/2006/relationships/slide" Target="slides/slide4.xml"/><Relationship Id="rId2" Type="http://schemas.openxmlformats.org/officeDocument/2006/relationships/customXml" Target="../customXml/item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viewProps" Target="viewProps.xml"/><Relationship Id="rId5" Type="http://schemas.openxmlformats.org/officeDocument/2006/relationships/slide" Target="slides/slide2.xml"/><Relationship Id="rId61" Type="http://schemas.microsoft.com/office/2016/11/relationships/changesInfo" Target="changesInfos/changesInfo1.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notesMaster" Target="notesMasters/notesMaster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1.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theme" Target="theme/theme1.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presProps" Target="presProps.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3B6C91C6-7801-4451-8EF4-AC2C5A3A161B}"/>
    <pc:docChg chg="custSel addSld delSld modSld">
      <pc:chgData name="Bloom, Ashley (EOTSS)" userId="72d0e8ae-2e4f-4bb9-94cd-a4385f38aed0" providerId="ADAL" clId="{3B6C91C6-7801-4451-8EF4-AC2C5A3A161B}" dt="2026-03-25T15:00:36.660" v="5809" actId="20577"/>
      <pc:docMkLst>
        <pc:docMk/>
      </pc:docMkLst>
      <pc:sldChg chg="modSp mod">
        <pc:chgData name="Bloom, Ashley (EOTSS)" userId="72d0e8ae-2e4f-4bb9-94cd-a4385f38aed0" providerId="ADAL" clId="{3B6C91C6-7801-4451-8EF4-AC2C5A3A161B}" dt="2026-03-20T18:46:36.417" v="0" actId="20577"/>
        <pc:sldMkLst>
          <pc:docMk/>
          <pc:sldMk cId="907641570" sldId="257"/>
        </pc:sldMkLst>
        <pc:spChg chg="mod">
          <ac:chgData name="Bloom, Ashley (EOTSS)" userId="72d0e8ae-2e4f-4bb9-94cd-a4385f38aed0" providerId="ADAL" clId="{3B6C91C6-7801-4451-8EF4-AC2C5A3A161B}" dt="2026-03-20T18:46:36.417" v="0" actId="20577"/>
          <ac:spMkLst>
            <pc:docMk/>
            <pc:sldMk cId="907641570" sldId="257"/>
            <ac:spMk id="3" creationId="{044C0BF8-ACE0-1642-E7A4-63B54E626902}"/>
          </ac:spMkLst>
        </pc:spChg>
      </pc:sldChg>
      <pc:sldChg chg="modSp mod">
        <pc:chgData name="Bloom, Ashley (EOTSS)" userId="72d0e8ae-2e4f-4bb9-94cd-a4385f38aed0" providerId="ADAL" clId="{3B6C91C6-7801-4451-8EF4-AC2C5A3A161B}" dt="2026-03-22T20:53:08.948" v="2429" actId="20577"/>
        <pc:sldMkLst>
          <pc:docMk/>
          <pc:sldMk cId="874902455" sldId="357"/>
        </pc:sldMkLst>
        <pc:spChg chg="mod">
          <ac:chgData name="Bloom, Ashley (EOTSS)" userId="72d0e8ae-2e4f-4bb9-94cd-a4385f38aed0" providerId="ADAL" clId="{3B6C91C6-7801-4451-8EF4-AC2C5A3A161B}" dt="2026-03-22T20:53:08.948" v="2429" actId="20577"/>
          <ac:spMkLst>
            <pc:docMk/>
            <pc:sldMk cId="874902455" sldId="357"/>
            <ac:spMk id="3" creationId="{F19171BB-61B5-A038-B0DB-F7689A522E48}"/>
          </ac:spMkLst>
        </pc:spChg>
      </pc:sldChg>
      <pc:sldChg chg="modSp mod">
        <pc:chgData name="Bloom, Ashley (EOTSS)" userId="72d0e8ae-2e4f-4bb9-94cd-a4385f38aed0" providerId="ADAL" clId="{3B6C91C6-7801-4451-8EF4-AC2C5A3A161B}" dt="2026-03-20T19:00:10.759" v="872" actId="27636"/>
        <pc:sldMkLst>
          <pc:docMk/>
          <pc:sldMk cId="1515472071" sldId="358"/>
        </pc:sldMkLst>
        <pc:spChg chg="mod">
          <ac:chgData name="Bloom, Ashley (EOTSS)" userId="72d0e8ae-2e4f-4bb9-94cd-a4385f38aed0" providerId="ADAL" clId="{3B6C91C6-7801-4451-8EF4-AC2C5A3A161B}" dt="2026-03-20T19:00:10.759" v="872" actId="27636"/>
          <ac:spMkLst>
            <pc:docMk/>
            <pc:sldMk cId="1515472071" sldId="358"/>
            <ac:spMk id="3" creationId="{C8760AED-7075-25D9-331A-093A79AE6FE8}"/>
          </ac:spMkLst>
        </pc:spChg>
      </pc:sldChg>
      <pc:sldChg chg="modSp mod">
        <pc:chgData name="Bloom, Ashley (EOTSS)" userId="72d0e8ae-2e4f-4bb9-94cd-a4385f38aed0" providerId="ADAL" clId="{3B6C91C6-7801-4451-8EF4-AC2C5A3A161B}" dt="2026-03-25T15:00:36.660" v="5809" actId="20577"/>
        <pc:sldMkLst>
          <pc:docMk/>
          <pc:sldMk cId="2131463301" sldId="359"/>
        </pc:sldMkLst>
        <pc:spChg chg="mod">
          <ac:chgData name="Bloom, Ashley (EOTSS)" userId="72d0e8ae-2e4f-4bb9-94cd-a4385f38aed0" providerId="ADAL" clId="{3B6C91C6-7801-4451-8EF4-AC2C5A3A161B}" dt="2026-03-25T15:00:36.660" v="5809" actId="20577"/>
          <ac:spMkLst>
            <pc:docMk/>
            <pc:sldMk cId="2131463301" sldId="359"/>
            <ac:spMk id="3" creationId="{B48B892B-BBC3-D609-4BD1-AB33EAE29989}"/>
          </ac:spMkLst>
        </pc:spChg>
      </pc:sldChg>
      <pc:sldChg chg="modSp mod">
        <pc:chgData name="Bloom, Ashley (EOTSS)" userId="72d0e8ae-2e4f-4bb9-94cd-a4385f38aed0" providerId="ADAL" clId="{3B6C91C6-7801-4451-8EF4-AC2C5A3A161B}" dt="2026-03-22T21:29:43.477" v="5446" actId="20577"/>
        <pc:sldMkLst>
          <pc:docMk/>
          <pc:sldMk cId="2666834505" sldId="388"/>
        </pc:sldMkLst>
        <pc:spChg chg="mod">
          <ac:chgData name="Bloom, Ashley (EOTSS)" userId="72d0e8ae-2e4f-4bb9-94cd-a4385f38aed0" providerId="ADAL" clId="{3B6C91C6-7801-4451-8EF4-AC2C5A3A161B}" dt="2026-03-22T21:29:43.477" v="5446" actId="20577"/>
          <ac:spMkLst>
            <pc:docMk/>
            <pc:sldMk cId="2666834505" sldId="388"/>
            <ac:spMk id="3" creationId="{A35F96DB-D72D-3B3B-8232-F549329EF7FE}"/>
          </ac:spMkLst>
        </pc:spChg>
      </pc:sldChg>
      <pc:sldChg chg="modSp mod">
        <pc:chgData name="Bloom, Ashley (EOTSS)" userId="72d0e8ae-2e4f-4bb9-94cd-a4385f38aed0" providerId="ADAL" clId="{3B6C91C6-7801-4451-8EF4-AC2C5A3A161B}" dt="2026-03-24T19:50:38.218" v="5684" actId="20577"/>
        <pc:sldMkLst>
          <pc:docMk/>
          <pc:sldMk cId="3180201149" sldId="390"/>
        </pc:sldMkLst>
        <pc:spChg chg="mod">
          <ac:chgData name="Bloom, Ashley (EOTSS)" userId="72d0e8ae-2e4f-4bb9-94cd-a4385f38aed0" providerId="ADAL" clId="{3B6C91C6-7801-4451-8EF4-AC2C5A3A161B}" dt="2026-03-24T19:50:38.218" v="5684" actId="20577"/>
          <ac:spMkLst>
            <pc:docMk/>
            <pc:sldMk cId="3180201149" sldId="390"/>
            <ac:spMk id="2" creationId="{C0E8D1CB-98F8-760A-C797-8030EB07D2C5}"/>
          </ac:spMkLst>
        </pc:spChg>
      </pc:sldChg>
      <pc:sldChg chg="modSp mod">
        <pc:chgData name="Bloom, Ashley (EOTSS)" userId="72d0e8ae-2e4f-4bb9-94cd-a4385f38aed0" providerId="ADAL" clId="{3B6C91C6-7801-4451-8EF4-AC2C5A3A161B}" dt="2026-03-22T20:49:21.012" v="2347" actId="20577"/>
        <pc:sldMkLst>
          <pc:docMk/>
          <pc:sldMk cId="2296023314" sldId="393"/>
        </pc:sldMkLst>
        <pc:spChg chg="mod">
          <ac:chgData name="Bloom, Ashley (EOTSS)" userId="72d0e8ae-2e4f-4bb9-94cd-a4385f38aed0" providerId="ADAL" clId="{3B6C91C6-7801-4451-8EF4-AC2C5A3A161B}" dt="2026-03-22T20:49:21.012" v="2347" actId="20577"/>
          <ac:spMkLst>
            <pc:docMk/>
            <pc:sldMk cId="2296023314" sldId="393"/>
            <ac:spMk id="2" creationId="{DDE0ADA8-0EE5-1901-B6EB-BD6D67CEFDF0}"/>
          </ac:spMkLst>
        </pc:spChg>
      </pc:sldChg>
      <pc:sldChg chg="modSp mod">
        <pc:chgData name="Bloom, Ashley (EOTSS)" userId="72d0e8ae-2e4f-4bb9-94cd-a4385f38aed0" providerId="ADAL" clId="{3B6C91C6-7801-4451-8EF4-AC2C5A3A161B}" dt="2026-03-24T19:51:22.941" v="5734" actId="20577"/>
        <pc:sldMkLst>
          <pc:docMk/>
          <pc:sldMk cId="1890124875" sldId="394"/>
        </pc:sldMkLst>
        <pc:spChg chg="mod">
          <ac:chgData name="Bloom, Ashley (EOTSS)" userId="72d0e8ae-2e4f-4bb9-94cd-a4385f38aed0" providerId="ADAL" clId="{3B6C91C6-7801-4451-8EF4-AC2C5A3A161B}" dt="2026-03-24T19:51:22.941" v="5734" actId="20577"/>
          <ac:spMkLst>
            <pc:docMk/>
            <pc:sldMk cId="1890124875" sldId="394"/>
            <ac:spMk id="2" creationId="{3A513CAC-15DF-5343-E328-BEFF9ABA16FE}"/>
          </ac:spMkLst>
        </pc:spChg>
      </pc:sldChg>
      <pc:sldChg chg="modSp new mod">
        <pc:chgData name="Bloom, Ashley (EOTSS)" userId="72d0e8ae-2e4f-4bb9-94cd-a4385f38aed0" providerId="ADAL" clId="{3B6C91C6-7801-4451-8EF4-AC2C5A3A161B}" dt="2026-03-22T20:53:55.110" v="2449" actId="20577"/>
        <pc:sldMkLst>
          <pc:docMk/>
          <pc:sldMk cId="1915692067" sldId="397"/>
        </pc:sldMkLst>
        <pc:spChg chg="mod">
          <ac:chgData name="Bloom, Ashley (EOTSS)" userId="72d0e8ae-2e4f-4bb9-94cd-a4385f38aed0" providerId="ADAL" clId="{3B6C91C6-7801-4451-8EF4-AC2C5A3A161B}" dt="2026-03-22T20:36:31.260" v="901" actId="20577"/>
          <ac:spMkLst>
            <pc:docMk/>
            <pc:sldMk cId="1915692067" sldId="397"/>
            <ac:spMk id="2" creationId="{154F90FB-909F-E867-2DAF-53C98019A53D}"/>
          </ac:spMkLst>
        </pc:spChg>
        <pc:spChg chg="mod">
          <ac:chgData name="Bloom, Ashley (EOTSS)" userId="72d0e8ae-2e4f-4bb9-94cd-a4385f38aed0" providerId="ADAL" clId="{3B6C91C6-7801-4451-8EF4-AC2C5A3A161B}" dt="2026-03-22T20:53:55.110" v="2449" actId="20577"/>
          <ac:spMkLst>
            <pc:docMk/>
            <pc:sldMk cId="1915692067" sldId="397"/>
            <ac:spMk id="3" creationId="{CA453B39-A9BD-DBA7-5A86-6CD60C1704D9}"/>
          </ac:spMkLst>
        </pc:spChg>
      </pc:sldChg>
      <pc:sldChg chg="modSp new mod">
        <pc:chgData name="Bloom, Ashley (EOTSS)" userId="72d0e8ae-2e4f-4bb9-94cd-a4385f38aed0" providerId="ADAL" clId="{3B6C91C6-7801-4451-8EF4-AC2C5A3A161B}" dt="2026-03-22T20:43:06.871" v="1831" actId="20577"/>
        <pc:sldMkLst>
          <pc:docMk/>
          <pc:sldMk cId="1106916192" sldId="398"/>
        </pc:sldMkLst>
        <pc:spChg chg="mod">
          <ac:chgData name="Bloom, Ashley (EOTSS)" userId="72d0e8ae-2e4f-4bb9-94cd-a4385f38aed0" providerId="ADAL" clId="{3B6C91C6-7801-4451-8EF4-AC2C5A3A161B}" dt="2026-03-22T20:39:17.674" v="1210" actId="20577"/>
          <ac:spMkLst>
            <pc:docMk/>
            <pc:sldMk cId="1106916192" sldId="398"/>
            <ac:spMk id="2" creationId="{7435D17E-B5EE-01A8-FCB7-DBBCF4D76E17}"/>
          </ac:spMkLst>
        </pc:spChg>
        <pc:spChg chg="mod">
          <ac:chgData name="Bloom, Ashley (EOTSS)" userId="72d0e8ae-2e4f-4bb9-94cd-a4385f38aed0" providerId="ADAL" clId="{3B6C91C6-7801-4451-8EF4-AC2C5A3A161B}" dt="2026-03-22T20:43:06.871" v="1831" actId="20577"/>
          <ac:spMkLst>
            <pc:docMk/>
            <pc:sldMk cId="1106916192" sldId="398"/>
            <ac:spMk id="3" creationId="{C829E02B-77C7-4A29-FF69-597CA1D74C8F}"/>
          </ac:spMkLst>
        </pc:spChg>
      </pc:sldChg>
      <pc:sldChg chg="modSp new mod">
        <pc:chgData name="Bloom, Ashley (EOTSS)" userId="72d0e8ae-2e4f-4bb9-94cd-a4385f38aed0" providerId="ADAL" clId="{3B6C91C6-7801-4451-8EF4-AC2C5A3A161B}" dt="2026-03-22T20:48:10.005" v="2296" actId="20577"/>
        <pc:sldMkLst>
          <pc:docMk/>
          <pc:sldMk cId="3139847809" sldId="399"/>
        </pc:sldMkLst>
        <pc:spChg chg="mod">
          <ac:chgData name="Bloom, Ashley (EOTSS)" userId="72d0e8ae-2e4f-4bb9-94cd-a4385f38aed0" providerId="ADAL" clId="{3B6C91C6-7801-4451-8EF4-AC2C5A3A161B}" dt="2026-03-22T20:44:13.410" v="1842" actId="20577"/>
          <ac:spMkLst>
            <pc:docMk/>
            <pc:sldMk cId="3139847809" sldId="399"/>
            <ac:spMk id="2" creationId="{2E9335B8-249C-107C-26B9-C664C86ADC81}"/>
          </ac:spMkLst>
        </pc:spChg>
        <pc:spChg chg="mod">
          <ac:chgData name="Bloom, Ashley (EOTSS)" userId="72d0e8ae-2e4f-4bb9-94cd-a4385f38aed0" providerId="ADAL" clId="{3B6C91C6-7801-4451-8EF4-AC2C5A3A161B}" dt="2026-03-22T20:48:10.005" v="2296" actId="20577"/>
          <ac:spMkLst>
            <pc:docMk/>
            <pc:sldMk cId="3139847809" sldId="399"/>
            <ac:spMk id="3" creationId="{FBF5B6B9-68C9-9C32-16E0-B47DBA45B211}"/>
          </ac:spMkLst>
        </pc:spChg>
      </pc:sldChg>
      <pc:sldChg chg="add">
        <pc:chgData name="Bloom, Ashley (EOTSS)" userId="72d0e8ae-2e4f-4bb9-94cd-a4385f38aed0" providerId="ADAL" clId="{3B6C91C6-7801-4451-8EF4-AC2C5A3A161B}" dt="2026-03-22T20:48:55.480" v="2297" actId="2890"/>
        <pc:sldMkLst>
          <pc:docMk/>
          <pc:sldMk cId="1736787404" sldId="400"/>
        </pc:sldMkLst>
      </pc:sldChg>
      <pc:sldChg chg="modSp new mod">
        <pc:chgData name="Bloom, Ashley (EOTSS)" userId="72d0e8ae-2e4f-4bb9-94cd-a4385f38aed0" providerId="ADAL" clId="{3B6C91C6-7801-4451-8EF4-AC2C5A3A161B}" dt="2026-03-22T21:12:54.390" v="3797" actId="20577"/>
        <pc:sldMkLst>
          <pc:docMk/>
          <pc:sldMk cId="2131609472" sldId="401"/>
        </pc:sldMkLst>
        <pc:spChg chg="mod">
          <ac:chgData name="Bloom, Ashley (EOTSS)" userId="72d0e8ae-2e4f-4bb9-94cd-a4385f38aed0" providerId="ADAL" clId="{3B6C91C6-7801-4451-8EF4-AC2C5A3A161B}" dt="2026-03-22T21:12:54.390" v="3797" actId="20577"/>
          <ac:spMkLst>
            <pc:docMk/>
            <pc:sldMk cId="2131609472" sldId="401"/>
            <ac:spMk id="2" creationId="{8DB383BD-CE61-BCF4-8057-8750FAAEB891}"/>
          </ac:spMkLst>
        </pc:spChg>
        <pc:spChg chg="mod">
          <ac:chgData name="Bloom, Ashley (EOTSS)" userId="72d0e8ae-2e4f-4bb9-94cd-a4385f38aed0" providerId="ADAL" clId="{3B6C91C6-7801-4451-8EF4-AC2C5A3A161B}" dt="2026-03-22T21:02:10.076" v="3104" actId="20577"/>
          <ac:spMkLst>
            <pc:docMk/>
            <pc:sldMk cId="2131609472" sldId="401"/>
            <ac:spMk id="3" creationId="{A4C0E06D-4562-51FD-0C16-47FD3B2E25D1}"/>
          </ac:spMkLst>
        </pc:spChg>
      </pc:sldChg>
      <pc:sldChg chg="modSp new mod">
        <pc:chgData name="Bloom, Ashley (EOTSS)" userId="72d0e8ae-2e4f-4bb9-94cd-a4385f38aed0" providerId="ADAL" clId="{3B6C91C6-7801-4451-8EF4-AC2C5A3A161B}" dt="2026-03-22T21:12:05.496" v="3768" actId="20577"/>
        <pc:sldMkLst>
          <pc:docMk/>
          <pc:sldMk cId="3223150451" sldId="402"/>
        </pc:sldMkLst>
        <pc:spChg chg="mod">
          <ac:chgData name="Bloom, Ashley (EOTSS)" userId="72d0e8ae-2e4f-4bb9-94cd-a4385f38aed0" providerId="ADAL" clId="{3B6C91C6-7801-4451-8EF4-AC2C5A3A161B}" dt="2026-03-22T21:11:11.378" v="3740" actId="20577"/>
          <ac:spMkLst>
            <pc:docMk/>
            <pc:sldMk cId="3223150451" sldId="402"/>
            <ac:spMk id="2" creationId="{FC1FAF0F-698A-588F-9D8E-E576C50096C8}"/>
          </ac:spMkLst>
        </pc:spChg>
        <pc:spChg chg="mod">
          <ac:chgData name="Bloom, Ashley (EOTSS)" userId="72d0e8ae-2e4f-4bb9-94cd-a4385f38aed0" providerId="ADAL" clId="{3B6C91C6-7801-4451-8EF4-AC2C5A3A161B}" dt="2026-03-22T21:12:05.496" v="3768" actId="20577"/>
          <ac:spMkLst>
            <pc:docMk/>
            <pc:sldMk cId="3223150451" sldId="402"/>
            <ac:spMk id="3" creationId="{9D3AF0D0-62C5-95A3-5B33-A97EC44631F0}"/>
          </ac:spMkLst>
        </pc:spChg>
      </pc:sldChg>
    </pc:docChg>
  </pc:docChgLst>
  <pc:docChgLst>
    <pc:chgData name="Gannett, Yukiko (EOTSS)" userId="1a375f8e-71eb-464a-9d86-65c78107010f" providerId="ADAL" clId="{75645D18-2E61-4DF0-BF38-0D0C0FE103F2}"/>
    <pc:docChg chg="undo custSel addSld delSld modSld sldOrd">
      <pc:chgData name="Gannett, Yukiko (EOTSS)" userId="1a375f8e-71eb-464a-9d86-65c78107010f" providerId="ADAL" clId="{75645D18-2E61-4DF0-BF38-0D0C0FE103F2}" dt="2026-03-27T20:44:17.322" v="627" actId="20577"/>
      <pc:docMkLst>
        <pc:docMk/>
      </pc:docMkLst>
      <pc:sldChg chg="modSp mod ord">
        <pc:chgData name="Gannett, Yukiko (EOTSS)" userId="1a375f8e-71eb-464a-9d86-65c78107010f" providerId="ADAL" clId="{75645D18-2E61-4DF0-BF38-0D0C0FE103F2}" dt="2026-03-24T23:30:31.884" v="572"/>
        <pc:sldMkLst>
          <pc:docMk/>
          <pc:sldMk cId="4274120308" sldId="256"/>
        </pc:sldMkLst>
        <pc:spChg chg="mod">
          <ac:chgData name="Gannett, Yukiko (EOTSS)" userId="1a375f8e-71eb-464a-9d86-65c78107010f" providerId="ADAL" clId="{75645D18-2E61-4DF0-BF38-0D0C0FE103F2}" dt="2026-03-24T23:30:27.805" v="569" actId="1035"/>
          <ac:spMkLst>
            <pc:docMk/>
            <pc:sldMk cId="4274120308" sldId="256"/>
            <ac:spMk id="3" creationId="{73DF786E-4EF4-B345-0F01-3F2D068BD41E}"/>
          </ac:spMkLst>
        </pc:spChg>
      </pc:sldChg>
      <pc:sldChg chg="modSp mod">
        <pc:chgData name="Gannett, Yukiko (EOTSS)" userId="1a375f8e-71eb-464a-9d86-65c78107010f" providerId="ADAL" clId="{75645D18-2E61-4DF0-BF38-0D0C0FE103F2}" dt="2026-03-24T23:28:54.491" v="567" actId="27636"/>
        <pc:sldMkLst>
          <pc:docMk/>
          <pc:sldMk cId="3646040335" sldId="259"/>
        </pc:sldMkLst>
        <pc:spChg chg="mod">
          <ac:chgData name="Gannett, Yukiko (EOTSS)" userId="1a375f8e-71eb-464a-9d86-65c78107010f" providerId="ADAL" clId="{75645D18-2E61-4DF0-BF38-0D0C0FE103F2}" dt="2026-03-24T23:28:54.491" v="567" actId="27636"/>
          <ac:spMkLst>
            <pc:docMk/>
            <pc:sldMk cId="3646040335" sldId="259"/>
            <ac:spMk id="3" creationId="{81D5494F-5A5D-A52F-E47A-0CC0583B1BDA}"/>
          </ac:spMkLst>
        </pc:spChg>
      </pc:sldChg>
      <pc:sldChg chg="add">
        <pc:chgData name="Gannett, Yukiko (EOTSS)" userId="1a375f8e-71eb-464a-9d86-65c78107010f" providerId="ADAL" clId="{75645D18-2E61-4DF0-BF38-0D0C0FE103F2}" dt="2026-03-20T18:16:11.339" v="4"/>
        <pc:sldMkLst>
          <pc:docMk/>
          <pc:sldMk cId="2918291849" sldId="260"/>
        </pc:sldMkLst>
      </pc:sldChg>
      <pc:sldChg chg="modSp add mod">
        <pc:chgData name="Gannett, Yukiko (EOTSS)" userId="1a375f8e-71eb-464a-9d86-65c78107010f" providerId="ADAL" clId="{75645D18-2E61-4DF0-BF38-0D0C0FE103F2}" dt="2026-03-24T23:23:17.183" v="547" actId="122"/>
        <pc:sldMkLst>
          <pc:docMk/>
          <pc:sldMk cId="1753687518" sldId="261"/>
        </pc:sldMkLst>
        <pc:spChg chg="mod">
          <ac:chgData name="Gannett, Yukiko (EOTSS)" userId="1a375f8e-71eb-464a-9d86-65c78107010f" providerId="ADAL" clId="{75645D18-2E61-4DF0-BF38-0D0C0FE103F2}" dt="2026-03-24T23:23:17.183" v="547" actId="122"/>
          <ac:spMkLst>
            <pc:docMk/>
            <pc:sldMk cId="1753687518" sldId="261"/>
            <ac:spMk id="2" creationId="{48C542C6-93C2-7E28-5D65-43A5B745D4A0}"/>
          </ac:spMkLst>
        </pc:spChg>
      </pc:sldChg>
      <pc:sldChg chg="add">
        <pc:chgData name="Gannett, Yukiko (EOTSS)" userId="1a375f8e-71eb-464a-9d86-65c78107010f" providerId="ADAL" clId="{75645D18-2E61-4DF0-BF38-0D0C0FE103F2}" dt="2026-03-23T19:22:05.212" v="495"/>
        <pc:sldMkLst>
          <pc:docMk/>
          <pc:sldMk cId="3967740805" sldId="264"/>
        </pc:sldMkLst>
      </pc:sldChg>
      <pc:sldChg chg="add">
        <pc:chgData name="Gannett, Yukiko (EOTSS)" userId="1a375f8e-71eb-464a-9d86-65c78107010f" providerId="ADAL" clId="{75645D18-2E61-4DF0-BF38-0D0C0FE103F2}" dt="2026-03-23T19:22:05.212" v="495"/>
        <pc:sldMkLst>
          <pc:docMk/>
          <pc:sldMk cId="2358705137" sldId="266"/>
        </pc:sldMkLst>
      </pc:sldChg>
      <pc:sldChg chg="modSp mod">
        <pc:chgData name="Gannett, Yukiko (EOTSS)" userId="1a375f8e-71eb-464a-9d86-65c78107010f" providerId="ADAL" clId="{75645D18-2E61-4DF0-BF38-0D0C0FE103F2}" dt="2026-03-24T13:36:15.973" v="497" actId="20577"/>
        <pc:sldMkLst>
          <pc:docMk/>
          <pc:sldMk cId="193191685" sldId="332"/>
        </pc:sldMkLst>
        <pc:spChg chg="mod">
          <ac:chgData name="Gannett, Yukiko (EOTSS)" userId="1a375f8e-71eb-464a-9d86-65c78107010f" providerId="ADAL" clId="{75645D18-2E61-4DF0-BF38-0D0C0FE103F2}" dt="2026-03-24T13:36:15.973" v="497" actId="20577"/>
          <ac:spMkLst>
            <pc:docMk/>
            <pc:sldMk cId="193191685" sldId="332"/>
            <ac:spMk id="3" creationId="{81D5494F-5A5D-A52F-E47A-0CC0583B1BDA}"/>
          </ac:spMkLst>
        </pc:spChg>
      </pc:sldChg>
      <pc:sldChg chg="delSp mod">
        <pc:chgData name="Gannett, Yukiko (EOTSS)" userId="1a375f8e-71eb-464a-9d86-65c78107010f" providerId="ADAL" clId="{75645D18-2E61-4DF0-BF38-0D0C0FE103F2}" dt="2026-03-25T19:40:48.509" v="596" actId="478"/>
        <pc:sldMkLst>
          <pc:docMk/>
          <pc:sldMk cId="1428027821" sldId="349"/>
        </pc:sldMkLst>
      </pc:sldChg>
      <pc:sldChg chg="delSp mod setBg">
        <pc:chgData name="Gannett, Yukiko (EOTSS)" userId="1a375f8e-71eb-464a-9d86-65c78107010f" providerId="ADAL" clId="{75645D18-2E61-4DF0-BF38-0D0C0FE103F2}" dt="2026-03-25T19:41:26.720" v="597" actId="478"/>
        <pc:sldMkLst>
          <pc:docMk/>
          <pc:sldMk cId="3990636700" sldId="350"/>
        </pc:sldMkLst>
      </pc:sldChg>
      <pc:sldChg chg="delSp mod">
        <pc:chgData name="Gannett, Yukiko (EOTSS)" userId="1a375f8e-71eb-464a-9d86-65c78107010f" providerId="ADAL" clId="{75645D18-2E61-4DF0-BF38-0D0C0FE103F2}" dt="2026-03-25T19:42:05.537" v="600" actId="478"/>
        <pc:sldMkLst>
          <pc:docMk/>
          <pc:sldMk cId="3704622367" sldId="351"/>
        </pc:sldMkLst>
      </pc:sldChg>
      <pc:sldChg chg="modSp mod">
        <pc:chgData name="Gannett, Yukiko (EOTSS)" userId="1a375f8e-71eb-464a-9d86-65c78107010f" providerId="ADAL" clId="{75645D18-2E61-4DF0-BF38-0D0C0FE103F2}" dt="2026-03-24T23:22:29.443" v="546" actId="27636"/>
        <pc:sldMkLst>
          <pc:docMk/>
          <pc:sldMk cId="874902455" sldId="357"/>
        </pc:sldMkLst>
        <pc:spChg chg="mod">
          <ac:chgData name="Gannett, Yukiko (EOTSS)" userId="1a375f8e-71eb-464a-9d86-65c78107010f" providerId="ADAL" clId="{75645D18-2E61-4DF0-BF38-0D0C0FE103F2}" dt="2026-03-24T23:22:29.443" v="546" actId="27636"/>
          <ac:spMkLst>
            <pc:docMk/>
            <pc:sldMk cId="874902455" sldId="357"/>
            <ac:spMk id="3" creationId="{F19171BB-61B5-A038-B0DB-F7689A522E48}"/>
          </ac:spMkLst>
        </pc:spChg>
      </pc:sldChg>
      <pc:sldChg chg="modSp mod">
        <pc:chgData name="Gannett, Yukiko (EOTSS)" userId="1a375f8e-71eb-464a-9d86-65c78107010f" providerId="ADAL" clId="{75645D18-2E61-4DF0-BF38-0D0C0FE103F2}" dt="2026-03-27T20:43:10.604" v="611" actId="20577"/>
        <pc:sldMkLst>
          <pc:docMk/>
          <pc:sldMk cId="1515472071" sldId="358"/>
        </pc:sldMkLst>
        <pc:spChg chg="mod">
          <ac:chgData name="Gannett, Yukiko (EOTSS)" userId="1a375f8e-71eb-464a-9d86-65c78107010f" providerId="ADAL" clId="{75645D18-2E61-4DF0-BF38-0D0C0FE103F2}" dt="2026-03-27T20:43:10.604" v="611" actId="20577"/>
          <ac:spMkLst>
            <pc:docMk/>
            <pc:sldMk cId="1515472071" sldId="358"/>
            <ac:spMk id="3" creationId="{C8760AED-7075-25D9-331A-093A79AE6FE8}"/>
          </ac:spMkLst>
        </pc:spChg>
      </pc:sldChg>
      <pc:sldChg chg="delSp mod">
        <pc:chgData name="Gannett, Yukiko (EOTSS)" userId="1a375f8e-71eb-464a-9d86-65c78107010f" providerId="ADAL" clId="{75645D18-2E61-4DF0-BF38-0D0C0FE103F2}" dt="2026-03-25T19:41:37.843" v="598" actId="478"/>
        <pc:sldMkLst>
          <pc:docMk/>
          <pc:sldMk cId="856225056" sldId="360"/>
        </pc:sldMkLst>
      </pc:sldChg>
      <pc:sldChg chg="delSp modSp mod">
        <pc:chgData name="Gannett, Yukiko (EOTSS)" userId="1a375f8e-71eb-464a-9d86-65c78107010f" providerId="ADAL" clId="{75645D18-2E61-4DF0-BF38-0D0C0FE103F2}" dt="2026-03-25T19:40:43.144" v="595" actId="478"/>
        <pc:sldMkLst>
          <pc:docMk/>
          <pc:sldMk cId="3879859642" sldId="362"/>
        </pc:sldMkLst>
        <pc:spChg chg="mod">
          <ac:chgData name="Gannett, Yukiko (EOTSS)" userId="1a375f8e-71eb-464a-9d86-65c78107010f" providerId="ADAL" clId="{75645D18-2E61-4DF0-BF38-0D0C0FE103F2}" dt="2026-03-20T18:22:22.774" v="25" actId="207"/>
          <ac:spMkLst>
            <pc:docMk/>
            <pc:sldMk cId="3879859642" sldId="362"/>
            <ac:spMk id="2" creationId="{5688927A-E7A3-ED63-CCF9-F733A80C60E4}"/>
          </ac:spMkLst>
        </pc:spChg>
      </pc:sldChg>
      <pc:sldChg chg="modSp add mod">
        <pc:chgData name="Gannett, Yukiko (EOTSS)" userId="1a375f8e-71eb-464a-9d86-65c78107010f" providerId="ADAL" clId="{75645D18-2E61-4DF0-BF38-0D0C0FE103F2}" dt="2026-03-24T23:25:58.897" v="561" actId="122"/>
        <pc:sldMkLst>
          <pc:docMk/>
          <pc:sldMk cId="1442295364" sldId="363"/>
        </pc:sldMkLst>
        <pc:spChg chg="mod">
          <ac:chgData name="Gannett, Yukiko (EOTSS)" userId="1a375f8e-71eb-464a-9d86-65c78107010f" providerId="ADAL" clId="{75645D18-2E61-4DF0-BF38-0D0C0FE103F2}" dt="2026-03-24T23:25:58.897" v="561" actId="122"/>
          <ac:spMkLst>
            <pc:docMk/>
            <pc:sldMk cId="1442295364" sldId="363"/>
            <ac:spMk id="2" creationId="{8AD9EB52-1A1F-9AC5-E433-C8E88C6253BF}"/>
          </ac:spMkLst>
        </pc:spChg>
        <pc:spChg chg="mod">
          <ac:chgData name="Gannett, Yukiko (EOTSS)" userId="1a375f8e-71eb-464a-9d86-65c78107010f" providerId="ADAL" clId="{75645D18-2E61-4DF0-BF38-0D0C0FE103F2}" dt="2026-03-23T15:41:34.995" v="481" actId="1076"/>
          <ac:spMkLst>
            <pc:docMk/>
            <pc:sldMk cId="1442295364" sldId="363"/>
            <ac:spMk id="3" creationId="{04051A16-F68D-88AE-333F-CAFA812371F8}"/>
          </ac:spMkLst>
        </pc:spChg>
      </pc:sldChg>
      <pc:sldChg chg="delSp modSp mod">
        <pc:chgData name="Gannett, Yukiko (EOTSS)" userId="1a375f8e-71eb-464a-9d86-65c78107010f" providerId="ADAL" clId="{75645D18-2E61-4DF0-BF38-0D0C0FE103F2}" dt="2026-03-25T19:40:34.754" v="593" actId="478"/>
        <pc:sldMkLst>
          <pc:docMk/>
          <pc:sldMk cId="1536268840" sldId="365"/>
        </pc:sldMkLst>
        <pc:spChg chg="mod">
          <ac:chgData name="Gannett, Yukiko (EOTSS)" userId="1a375f8e-71eb-464a-9d86-65c78107010f" providerId="ADAL" clId="{75645D18-2E61-4DF0-BF38-0D0C0FE103F2}" dt="2026-03-20T18:22:14.160" v="24" actId="207"/>
          <ac:spMkLst>
            <pc:docMk/>
            <pc:sldMk cId="1536268840" sldId="365"/>
            <ac:spMk id="2" creationId="{5688927A-E7A3-ED63-CCF9-F733A80C60E4}"/>
          </ac:spMkLst>
        </pc:spChg>
      </pc:sldChg>
      <pc:sldChg chg="delSp mod">
        <pc:chgData name="Gannett, Yukiko (EOTSS)" userId="1a375f8e-71eb-464a-9d86-65c78107010f" providerId="ADAL" clId="{75645D18-2E61-4DF0-BF38-0D0C0FE103F2}" dt="2026-03-25T19:40:38.923" v="594" actId="478"/>
        <pc:sldMkLst>
          <pc:docMk/>
          <pc:sldMk cId="189665531" sldId="369"/>
        </pc:sldMkLst>
      </pc:sldChg>
      <pc:sldChg chg="modSp mod modNotesTx">
        <pc:chgData name="Gannett, Yukiko (EOTSS)" userId="1a375f8e-71eb-464a-9d86-65c78107010f" providerId="ADAL" clId="{75645D18-2E61-4DF0-BF38-0D0C0FE103F2}" dt="2026-03-20T18:43:36.238" v="468" actId="20577"/>
        <pc:sldMkLst>
          <pc:docMk/>
          <pc:sldMk cId="3982798287" sldId="387"/>
        </pc:sldMkLst>
        <pc:spChg chg="mod">
          <ac:chgData name="Gannett, Yukiko (EOTSS)" userId="1a375f8e-71eb-464a-9d86-65c78107010f" providerId="ADAL" clId="{75645D18-2E61-4DF0-BF38-0D0C0FE103F2}" dt="2026-03-20T18:43:03.738" v="467" actId="255"/>
          <ac:spMkLst>
            <pc:docMk/>
            <pc:sldMk cId="3982798287" sldId="387"/>
            <ac:spMk id="3" creationId="{5F5BE273-C95E-7917-9701-A2C1D8221284}"/>
          </ac:spMkLst>
        </pc:spChg>
      </pc:sldChg>
      <pc:sldChg chg="modSp mod">
        <pc:chgData name="Gannett, Yukiko (EOTSS)" userId="1a375f8e-71eb-464a-9d86-65c78107010f" providerId="ADAL" clId="{75645D18-2E61-4DF0-BF38-0D0C0FE103F2}" dt="2026-03-27T20:44:17.322" v="627" actId="20577"/>
        <pc:sldMkLst>
          <pc:docMk/>
          <pc:sldMk cId="2666834505" sldId="388"/>
        </pc:sldMkLst>
        <pc:spChg chg="mod">
          <ac:chgData name="Gannett, Yukiko (EOTSS)" userId="1a375f8e-71eb-464a-9d86-65c78107010f" providerId="ADAL" clId="{75645D18-2E61-4DF0-BF38-0D0C0FE103F2}" dt="2026-03-27T20:44:17.322" v="627" actId="20577"/>
          <ac:spMkLst>
            <pc:docMk/>
            <pc:sldMk cId="2666834505" sldId="388"/>
            <ac:spMk id="3" creationId="{A35F96DB-D72D-3B3B-8232-F549329EF7FE}"/>
          </ac:spMkLst>
        </pc:spChg>
      </pc:sldChg>
      <pc:sldChg chg="modSp add mod">
        <pc:chgData name="Gannett, Yukiko (EOTSS)" userId="1a375f8e-71eb-464a-9d86-65c78107010f" providerId="ADAL" clId="{75645D18-2E61-4DF0-BF38-0D0C0FE103F2}" dt="2026-03-24T23:26:03.212" v="562" actId="122"/>
        <pc:sldMkLst>
          <pc:docMk/>
          <pc:sldMk cId="1668071178" sldId="389"/>
        </pc:sldMkLst>
        <pc:spChg chg="mod">
          <ac:chgData name="Gannett, Yukiko (EOTSS)" userId="1a375f8e-71eb-464a-9d86-65c78107010f" providerId="ADAL" clId="{75645D18-2E61-4DF0-BF38-0D0C0FE103F2}" dt="2026-03-24T23:26:03.212" v="562" actId="122"/>
          <ac:spMkLst>
            <pc:docMk/>
            <pc:sldMk cId="1668071178" sldId="389"/>
            <ac:spMk id="2" creationId="{D8A1CAC7-A5DF-9867-1878-39CB32664308}"/>
          </ac:spMkLst>
        </pc:spChg>
      </pc:sldChg>
      <pc:sldChg chg="delSp modSp add mod setBg">
        <pc:chgData name="Gannett, Yukiko (EOTSS)" userId="1a375f8e-71eb-464a-9d86-65c78107010f" providerId="ADAL" clId="{75645D18-2E61-4DF0-BF38-0D0C0FE103F2}" dt="2026-03-20T18:27:52.896" v="133" actId="20577"/>
        <pc:sldMkLst>
          <pc:docMk/>
          <pc:sldMk cId="3180201149" sldId="390"/>
        </pc:sldMkLst>
        <pc:spChg chg="mod">
          <ac:chgData name="Gannett, Yukiko (EOTSS)" userId="1a375f8e-71eb-464a-9d86-65c78107010f" providerId="ADAL" clId="{75645D18-2E61-4DF0-BF38-0D0C0FE103F2}" dt="2026-03-20T18:27:52.896" v="133" actId="20577"/>
          <ac:spMkLst>
            <pc:docMk/>
            <pc:sldMk cId="3180201149" sldId="390"/>
            <ac:spMk id="2" creationId="{C0E8D1CB-98F8-760A-C797-8030EB07D2C5}"/>
          </ac:spMkLst>
        </pc:spChg>
      </pc:sldChg>
      <pc:sldChg chg="add">
        <pc:chgData name="Gannett, Yukiko (EOTSS)" userId="1a375f8e-71eb-464a-9d86-65c78107010f" providerId="ADAL" clId="{75645D18-2E61-4DF0-BF38-0D0C0FE103F2}" dt="2026-03-20T18:16:11.339" v="4"/>
        <pc:sldMkLst>
          <pc:docMk/>
          <pc:sldMk cId="2861704256" sldId="391"/>
        </pc:sldMkLst>
      </pc:sldChg>
      <pc:sldChg chg="add">
        <pc:chgData name="Gannett, Yukiko (EOTSS)" userId="1a375f8e-71eb-464a-9d86-65c78107010f" providerId="ADAL" clId="{75645D18-2E61-4DF0-BF38-0D0C0FE103F2}" dt="2026-03-20T18:16:11.339" v="4"/>
        <pc:sldMkLst>
          <pc:docMk/>
          <pc:sldMk cId="1817449073" sldId="392"/>
        </pc:sldMkLst>
      </pc:sldChg>
      <pc:sldChg chg="modSp add mod">
        <pc:chgData name="Gannett, Yukiko (EOTSS)" userId="1a375f8e-71eb-464a-9d86-65c78107010f" providerId="ADAL" clId="{75645D18-2E61-4DF0-BF38-0D0C0FE103F2}" dt="2026-03-24T13:41:03.765" v="503" actId="113"/>
        <pc:sldMkLst>
          <pc:docMk/>
          <pc:sldMk cId="2296023314" sldId="393"/>
        </pc:sldMkLst>
        <pc:spChg chg="mod">
          <ac:chgData name="Gannett, Yukiko (EOTSS)" userId="1a375f8e-71eb-464a-9d86-65c78107010f" providerId="ADAL" clId="{75645D18-2E61-4DF0-BF38-0D0C0FE103F2}" dt="2026-03-24T13:41:03.765" v="503" actId="113"/>
          <ac:spMkLst>
            <pc:docMk/>
            <pc:sldMk cId="2296023314" sldId="393"/>
            <ac:spMk id="2" creationId="{DDE0ADA8-0EE5-1901-B6EB-BD6D67CEFDF0}"/>
          </ac:spMkLst>
        </pc:spChg>
      </pc:sldChg>
      <pc:sldChg chg="modSp add mod ord">
        <pc:chgData name="Gannett, Yukiko (EOTSS)" userId="1a375f8e-71eb-464a-9d86-65c78107010f" providerId="ADAL" clId="{75645D18-2E61-4DF0-BF38-0D0C0FE103F2}" dt="2026-03-24T13:39:37.565" v="501"/>
        <pc:sldMkLst>
          <pc:docMk/>
          <pc:sldMk cId="1890124875" sldId="394"/>
        </pc:sldMkLst>
        <pc:spChg chg="mod">
          <ac:chgData name="Gannett, Yukiko (EOTSS)" userId="1a375f8e-71eb-464a-9d86-65c78107010f" providerId="ADAL" clId="{75645D18-2E61-4DF0-BF38-0D0C0FE103F2}" dt="2026-03-24T13:39:37.565" v="501"/>
          <ac:spMkLst>
            <pc:docMk/>
            <pc:sldMk cId="1890124875" sldId="394"/>
            <ac:spMk id="2" creationId="{3A513CAC-15DF-5343-E328-BEFF9ABA16FE}"/>
          </ac:spMkLst>
        </pc:spChg>
      </pc:sldChg>
      <pc:sldChg chg="modSp add mod">
        <pc:chgData name="Gannett, Yukiko (EOTSS)" userId="1a375f8e-71eb-464a-9d86-65c78107010f" providerId="ADAL" clId="{75645D18-2E61-4DF0-BF38-0D0C0FE103F2}" dt="2026-03-20T18:28:09.276" v="148" actId="20577"/>
        <pc:sldMkLst>
          <pc:docMk/>
          <pc:sldMk cId="1091949096" sldId="395"/>
        </pc:sldMkLst>
        <pc:spChg chg="mod">
          <ac:chgData name="Gannett, Yukiko (EOTSS)" userId="1a375f8e-71eb-464a-9d86-65c78107010f" providerId="ADAL" clId="{75645D18-2E61-4DF0-BF38-0D0C0FE103F2}" dt="2026-03-20T18:28:09.276" v="148" actId="20577"/>
          <ac:spMkLst>
            <pc:docMk/>
            <pc:sldMk cId="1091949096" sldId="395"/>
            <ac:spMk id="2" creationId="{473D8C16-CE64-8423-E60B-77A2F9A63E15}"/>
          </ac:spMkLst>
        </pc:spChg>
      </pc:sldChg>
      <pc:sldChg chg="modSp add mod">
        <pc:chgData name="Gannett, Yukiko (EOTSS)" userId="1a375f8e-71eb-464a-9d86-65c78107010f" providerId="ADAL" clId="{75645D18-2E61-4DF0-BF38-0D0C0FE103F2}" dt="2026-03-20T18:31:06.867" v="236" actId="20577"/>
        <pc:sldMkLst>
          <pc:docMk/>
          <pc:sldMk cId="3477155584" sldId="396"/>
        </pc:sldMkLst>
        <pc:spChg chg="mod">
          <ac:chgData name="Gannett, Yukiko (EOTSS)" userId="1a375f8e-71eb-464a-9d86-65c78107010f" providerId="ADAL" clId="{75645D18-2E61-4DF0-BF38-0D0C0FE103F2}" dt="2026-03-20T18:31:06.867" v="236" actId="20577"/>
          <ac:spMkLst>
            <pc:docMk/>
            <pc:sldMk cId="3477155584" sldId="396"/>
            <ac:spMk id="2" creationId="{4401022D-0180-2207-B0D6-D630C5F4343E}"/>
          </ac:spMkLst>
        </pc:spChg>
      </pc:sldChg>
      <pc:sldChg chg="modSp mod">
        <pc:chgData name="Gannett, Yukiko (EOTSS)" userId="1a375f8e-71eb-464a-9d86-65c78107010f" providerId="ADAL" clId="{75645D18-2E61-4DF0-BF38-0D0C0FE103F2}" dt="2026-03-24T23:25:40.873" v="560" actId="12"/>
        <pc:sldMkLst>
          <pc:docMk/>
          <pc:sldMk cId="1915692067" sldId="397"/>
        </pc:sldMkLst>
        <pc:spChg chg="mod">
          <ac:chgData name="Gannett, Yukiko (EOTSS)" userId="1a375f8e-71eb-464a-9d86-65c78107010f" providerId="ADAL" clId="{75645D18-2E61-4DF0-BF38-0D0C0FE103F2}" dt="2026-03-24T23:25:33.019" v="559" actId="122"/>
          <ac:spMkLst>
            <pc:docMk/>
            <pc:sldMk cId="1915692067" sldId="397"/>
            <ac:spMk id="2" creationId="{154F90FB-909F-E867-2DAF-53C98019A53D}"/>
          </ac:spMkLst>
        </pc:spChg>
        <pc:spChg chg="mod">
          <ac:chgData name="Gannett, Yukiko (EOTSS)" userId="1a375f8e-71eb-464a-9d86-65c78107010f" providerId="ADAL" clId="{75645D18-2E61-4DF0-BF38-0D0C0FE103F2}" dt="2026-03-24T23:25:40.873" v="560" actId="12"/>
          <ac:spMkLst>
            <pc:docMk/>
            <pc:sldMk cId="1915692067" sldId="397"/>
            <ac:spMk id="3" creationId="{CA453B39-A9BD-DBA7-5A86-6CD60C1704D9}"/>
          </ac:spMkLst>
        </pc:spChg>
      </pc:sldChg>
      <pc:sldChg chg="modSp mod">
        <pc:chgData name="Gannett, Yukiko (EOTSS)" userId="1a375f8e-71eb-464a-9d86-65c78107010f" providerId="ADAL" clId="{75645D18-2E61-4DF0-BF38-0D0C0FE103F2}" dt="2026-03-27T14:27:14.890" v="602" actId="27636"/>
        <pc:sldMkLst>
          <pc:docMk/>
          <pc:sldMk cId="1106916192" sldId="398"/>
        </pc:sldMkLst>
        <pc:spChg chg="mod">
          <ac:chgData name="Gannett, Yukiko (EOTSS)" userId="1a375f8e-71eb-464a-9d86-65c78107010f" providerId="ADAL" clId="{75645D18-2E61-4DF0-BF38-0D0C0FE103F2}" dt="2026-03-24T23:25:25.707" v="558" actId="122"/>
          <ac:spMkLst>
            <pc:docMk/>
            <pc:sldMk cId="1106916192" sldId="398"/>
            <ac:spMk id="2" creationId="{7435D17E-B5EE-01A8-FCB7-DBBCF4D76E17}"/>
          </ac:spMkLst>
        </pc:spChg>
        <pc:spChg chg="mod">
          <ac:chgData name="Gannett, Yukiko (EOTSS)" userId="1a375f8e-71eb-464a-9d86-65c78107010f" providerId="ADAL" clId="{75645D18-2E61-4DF0-BF38-0D0C0FE103F2}" dt="2026-03-27T14:27:14.890" v="602" actId="27636"/>
          <ac:spMkLst>
            <pc:docMk/>
            <pc:sldMk cId="1106916192" sldId="398"/>
            <ac:spMk id="3" creationId="{C829E02B-77C7-4A29-FF69-597CA1D74C8F}"/>
          </ac:spMkLst>
        </pc:spChg>
      </pc:sldChg>
      <pc:sldChg chg="modSp mod">
        <pc:chgData name="Gannett, Yukiko (EOTSS)" userId="1a375f8e-71eb-464a-9d86-65c78107010f" providerId="ADAL" clId="{75645D18-2E61-4DF0-BF38-0D0C0FE103F2}" dt="2026-03-24T23:25:18.651" v="557" actId="122"/>
        <pc:sldMkLst>
          <pc:docMk/>
          <pc:sldMk cId="3139847809" sldId="399"/>
        </pc:sldMkLst>
        <pc:spChg chg="mod">
          <ac:chgData name="Gannett, Yukiko (EOTSS)" userId="1a375f8e-71eb-464a-9d86-65c78107010f" providerId="ADAL" clId="{75645D18-2E61-4DF0-BF38-0D0C0FE103F2}" dt="2026-03-24T23:25:18.651" v="557" actId="122"/>
          <ac:spMkLst>
            <pc:docMk/>
            <pc:sldMk cId="3139847809" sldId="399"/>
            <ac:spMk id="2" creationId="{2E9335B8-249C-107C-26B9-C664C86ADC81}"/>
          </ac:spMkLst>
        </pc:spChg>
        <pc:spChg chg="mod">
          <ac:chgData name="Gannett, Yukiko (EOTSS)" userId="1a375f8e-71eb-464a-9d86-65c78107010f" providerId="ADAL" clId="{75645D18-2E61-4DF0-BF38-0D0C0FE103F2}" dt="2026-03-23T17:09:54.978" v="490" actId="27636"/>
          <ac:spMkLst>
            <pc:docMk/>
            <pc:sldMk cId="3139847809" sldId="399"/>
            <ac:spMk id="3" creationId="{FBF5B6B9-68C9-9C32-16E0-B47DBA45B211}"/>
          </ac:spMkLst>
        </pc:spChg>
      </pc:sldChg>
      <pc:sldChg chg="modSp mod">
        <pc:chgData name="Gannett, Yukiko (EOTSS)" userId="1a375f8e-71eb-464a-9d86-65c78107010f" providerId="ADAL" clId="{75645D18-2E61-4DF0-BF38-0D0C0FE103F2}" dt="2026-03-24T23:25:03.696" v="555" actId="122"/>
        <pc:sldMkLst>
          <pc:docMk/>
          <pc:sldMk cId="2131609472" sldId="401"/>
        </pc:sldMkLst>
        <pc:spChg chg="mod">
          <ac:chgData name="Gannett, Yukiko (EOTSS)" userId="1a375f8e-71eb-464a-9d86-65c78107010f" providerId="ADAL" clId="{75645D18-2E61-4DF0-BF38-0D0C0FE103F2}" dt="2026-03-24T23:25:03.696" v="555" actId="122"/>
          <ac:spMkLst>
            <pc:docMk/>
            <pc:sldMk cId="2131609472" sldId="401"/>
            <ac:spMk id="2" creationId="{8DB383BD-CE61-BCF4-8057-8750FAAEB891}"/>
          </ac:spMkLst>
        </pc:spChg>
        <pc:spChg chg="mod">
          <ac:chgData name="Gannett, Yukiko (EOTSS)" userId="1a375f8e-71eb-464a-9d86-65c78107010f" providerId="ADAL" clId="{75645D18-2E61-4DF0-BF38-0D0C0FE103F2}" dt="2026-03-23T17:08:34.133" v="488" actId="27636"/>
          <ac:spMkLst>
            <pc:docMk/>
            <pc:sldMk cId="2131609472" sldId="401"/>
            <ac:spMk id="3" creationId="{A4C0E06D-4562-51FD-0C16-47FD3B2E25D1}"/>
          </ac:spMkLst>
        </pc:spChg>
      </pc:sldChg>
      <pc:sldChg chg="modSp mod">
        <pc:chgData name="Gannett, Yukiko (EOTSS)" userId="1a375f8e-71eb-464a-9d86-65c78107010f" providerId="ADAL" clId="{75645D18-2E61-4DF0-BF38-0D0C0FE103F2}" dt="2026-03-24T23:25:14.356" v="556" actId="122"/>
        <pc:sldMkLst>
          <pc:docMk/>
          <pc:sldMk cId="3223150451" sldId="402"/>
        </pc:sldMkLst>
        <pc:spChg chg="mod">
          <ac:chgData name="Gannett, Yukiko (EOTSS)" userId="1a375f8e-71eb-464a-9d86-65c78107010f" providerId="ADAL" clId="{75645D18-2E61-4DF0-BF38-0D0C0FE103F2}" dt="2026-03-24T23:25:14.356" v="556" actId="122"/>
          <ac:spMkLst>
            <pc:docMk/>
            <pc:sldMk cId="3223150451" sldId="402"/>
            <ac:spMk id="2" creationId="{FC1FAF0F-698A-588F-9D8E-E576C50096C8}"/>
          </ac:spMkLst>
        </pc:spChg>
        <pc:spChg chg="mod">
          <ac:chgData name="Gannett, Yukiko (EOTSS)" userId="1a375f8e-71eb-464a-9d86-65c78107010f" providerId="ADAL" clId="{75645D18-2E61-4DF0-BF38-0D0C0FE103F2}" dt="2026-03-23T17:10:05.942" v="491" actId="12"/>
          <ac:spMkLst>
            <pc:docMk/>
            <pc:sldMk cId="3223150451" sldId="402"/>
            <ac:spMk id="3" creationId="{9D3AF0D0-62C5-95A3-5B33-A97EC44631F0}"/>
          </ac:spMkLst>
        </pc:spChg>
      </pc:sldChg>
      <pc:sldChg chg="modSp add mod">
        <pc:chgData name="Gannett, Yukiko (EOTSS)" userId="1a375f8e-71eb-464a-9d86-65c78107010f" providerId="ADAL" clId="{75645D18-2E61-4DF0-BF38-0D0C0FE103F2}" dt="2026-03-24T23:23:50.695" v="550" actId="122"/>
        <pc:sldMkLst>
          <pc:docMk/>
          <pc:sldMk cId="4255944857" sldId="406"/>
        </pc:sldMkLst>
        <pc:spChg chg="mod">
          <ac:chgData name="Gannett, Yukiko (EOTSS)" userId="1a375f8e-71eb-464a-9d86-65c78107010f" providerId="ADAL" clId="{75645D18-2E61-4DF0-BF38-0D0C0FE103F2}" dt="2026-03-24T23:23:50.695" v="550" actId="122"/>
          <ac:spMkLst>
            <pc:docMk/>
            <pc:sldMk cId="4255944857" sldId="406"/>
            <ac:spMk id="2" creationId="{A1F40663-D5F5-13BD-AE4D-36B957D722F7}"/>
          </ac:spMkLst>
        </pc:spChg>
      </pc:sldChg>
      <pc:sldChg chg="modSp add mod">
        <pc:chgData name="Gannett, Yukiko (EOTSS)" userId="1a375f8e-71eb-464a-9d86-65c78107010f" providerId="ADAL" clId="{75645D18-2E61-4DF0-BF38-0D0C0FE103F2}" dt="2026-03-24T23:23:32.757" v="549" actId="122"/>
        <pc:sldMkLst>
          <pc:docMk/>
          <pc:sldMk cId="4211031530" sldId="407"/>
        </pc:sldMkLst>
        <pc:spChg chg="mod">
          <ac:chgData name="Gannett, Yukiko (EOTSS)" userId="1a375f8e-71eb-464a-9d86-65c78107010f" providerId="ADAL" clId="{75645D18-2E61-4DF0-BF38-0D0C0FE103F2}" dt="2026-03-24T23:23:32.757" v="549" actId="122"/>
          <ac:spMkLst>
            <pc:docMk/>
            <pc:sldMk cId="4211031530" sldId="407"/>
            <ac:spMk id="2" creationId="{E659461C-55C0-4F8B-4FF8-8C905485CF83}"/>
          </ac:spMkLst>
        </pc:spChg>
      </pc:sldChg>
      <pc:sldChg chg="modSp add mod">
        <pc:chgData name="Gannett, Yukiko (EOTSS)" userId="1a375f8e-71eb-464a-9d86-65c78107010f" providerId="ADAL" clId="{75645D18-2E61-4DF0-BF38-0D0C0FE103F2}" dt="2026-03-24T23:23:25.368" v="548" actId="122"/>
        <pc:sldMkLst>
          <pc:docMk/>
          <pc:sldMk cId="2744488502" sldId="408"/>
        </pc:sldMkLst>
        <pc:spChg chg="mod">
          <ac:chgData name="Gannett, Yukiko (EOTSS)" userId="1a375f8e-71eb-464a-9d86-65c78107010f" providerId="ADAL" clId="{75645D18-2E61-4DF0-BF38-0D0C0FE103F2}" dt="2026-03-24T23:23:25.368" v="548" actId="122"/>
          <ac:spMkLst>
            <pc:docMk/>
            <pc:sldMk cId="2744488502" sldId="408"/>
            <ac:spMk id="2" creationId="{1E6E191C-A444-4D3E-F16F-A47428F59ECB}"/>
          </ac:spMkLst>
        </pc:spChg>
      </pc:sldChg>
      <pc:sldChg chg="modSp add mod">
        <pc:chgData name="Gannett, Yukiko (EOTSS)" userId="1a375f8e-71eb-464a-9d86-65c78107010f" providerId="ADAL" clId="{75645D18-2E61-4DF0-BF38-0D0C0FE103F2}" dt="2026-03-24T23:24:27.849" v="554" actId="122"/>
        <pc:sldMkLst>
          <pc:docMk/>
          <pc:sldMk cId="1338809413" sldId="409"/>
        </pc:sldMkLst>
        <pc:spChg chg="mod">
          <ac:chgData name="Gannett, Yukiko (EOTSS)" userId="1a375f8e-71eb-464a-9d86-65c78107010f" providerId="ADAL" clId="{75645D18-2E61-4DF0-BF38-0D0C0FE103F2}" dt="2026-03-24T23:24:27.849" v="554" actId="122"/>
          <ac:spMkLst>
            <pc:docMk/>
            <pc:sldMk cId="1338809413" sldId="409"/>
            <ac:spMk id="2" creationId="{E659461C-55C0-4F8B-4FF8-8C905485CF83}"/>
          </ac:spMkLst>
        </pc:spChg>
      </pc:sldChg>
      <pc:sldChg chg="add">
        <pc:chgData name="Gannett, Yukiko (EOTSS)" userId="1a375f8e-71eb-464a-9d86-65c78107010f" providerId="ADAL" clId="{75645D18-2E61-4DF0-BF38-0D0C0FE103F2}" dt="2026-03-23T19:22:05.212" v="495"/>
        <pc:sldMkLst>
          <pc:docMk/>
          <pc:sldMk cId="3354319020" sldId="410"/>
        </pc:sldMkLst>
      </pc:sldChg>
      <pc:sldChg chg="modSp add mod">
        <pc:chgData name="Gannett, Yukiko (EOTSS)" userId="1a375f8e-71eb-464a-9d86-65c78107010f" providerId="ADAL" clId="{75645D18-2E61-4DF0-BF38-0D0C0FE103F2}" dt="2026-03-24T20:06:18.097" v="509" actId="27636"/>
        <pc:sldMkLst>
          <pc:docMk/>
          <pc:sldMk cId="3382196951" sldId="411"/>
        </pc:sldMkLst>
        <pc:spChg chg="mod">
          <ac:chgData name="Gannett, Yukiko (EOTSS)" userId="1a375f8e-71eb-464a-9d86-65c78107010f" providerId="ADAL" clId="{75645D18-2E61-4DF0-BF38-0D0C0FE103F2}" dt="2026-03-24T20:06:18.097" v="509" actId="27636"/>
          <ac:spMkLst>
            <pc:docMk/>
            <pc:sldMk cId="3382196951" sldId="411"/>
            <ac:spMk id="3" creationId="{C8C1D999-F276-25C7-D16A-EC214403E703}"/>
          </ac:spMkLst>
        </pc:spChg>
      </pc:sldChg>
      <pc:sldChg chg="modSp add mod">
        <pc:chgData name="Gannett, Yukiko (EOTSS)" userId="1a375f8e-71eb-464a-9d86-65c78107010f" providerId="ADAL" clId="{75645D18-2E61-4DF0-BF38-0D0C0FE103F2}" dt="2026-03-24T23:24:16.375" v="553" actId="122"/>
        <pc:sldMkLst>
          <pc:docMk/>
          <pc:sldMk cId="4164215046" sldId="412"/>
        </pc:sldMkLst>
        <pc:spChg chg="mod">
          <ac:chgData name="Gannett, Yukiko (EOTSS)" userId="1a375f8e-71eb-464a-9d86-65c78107010f" providerId="ADAL" clId="{75645D18-2E61-4DF0-BF38-0D0C0FE103F2}" dt="2026-03-24T23:24:16.375" v="553" actId="122"/>
          <ac:spMkLst>
            <pc:docMk/>
            <pc:sldMk cId="4164215046" sldId="412"/>
            <ac:spMk id="2" creationId="{E659461C-55C0-4F8B-4FF8-8C905485CF83}"/>
          </ac:spMkLst>
        </pc:spChg>
      </pc:sldChg>
      <pc:sldChg chg="modSp add mod">
        <pc:chgData name="Gannett, Yukiko (EOTSS)" userId="1a375f8e-71eb-464a-9d86-65c78107010f" providerId="ADAL" clId="{75645D18-2E61-4DF0-BF38-0D0C0FE103F2}" dt="2026-03-27T20:43:31.314" v="618" actId="20577"/>
        <pc:sldMkLst>
          <pc:docMk/>
          <pc:sldMk cId="2937353138" sldId="413"/>
        </pc:sldMkLst>
        <pc:spChg chg="mod">
          <ac:chgData name="Gannett, Yukiko (EOTSS)" userId="1a375f8e-71eb-464a-9d86-65c78107010f" providerId="ADAL" clId="{75645D18-2E61-4DF0-BF38-0D0C0FE103F2}" dt="2026-03-24T23:24:11.248" v="552" actId="122"/>
          <ac:spMkLst>
            <pc:docMk/>
            <pc:sldMk cId="2937353138" sldId="413"/>
            <ac:spMk id="2" creationId="{1E6E191C-A444-4D3E-F16F-A47428F59ECB}"/>
          </ac:spMkLst>
        </pc:spChg>
        <pc:spChg chg="mod">
          <ac:chgData name="Gannett, Yukiko (EOTSS)" userId="1a375f8e-71eb-464a-9d86-65c78107010f" providerId="ADAL" clId="{75645D18-2E61-4DF0-BF38-0D0C0FE103F2}" dt="2026-03-27T20:43:31.314" v="618" actId="20577"/>
          <ac:spMkLst>
            <pc:docMk/>
            <pc:sldMk cId="2937353138" sldId="413"/>
            <ac:spMk id="3" creationId="{2F39337B-5907-DAB9-262E-98E136039243}"/>
          </ac:spMkLst>
        </pc:spChg>
      </pc:sldChg>
      <pc:sldChg chg="modSp add mod">
        <pc:chgData name="Gannett, Yukiko (EOTSS)" userId="1a375f8e-71eb-464a-9d86-65c78107010f" providerId="ADAL" clId="{75645D18-2E61-4DF0-BF38-0D0C0FE103F2}" dt="2026-03-24T23:24:01.868" v="551" actId="122"/>
        <pc:sldMkLst>
          <pc:docMk/>
          <pc:sldMk cId="2774630004" sldId="414"/>
        </pc:sldMkLst>
        <pc:spChg chg="mod">
          <ac:chgData name="Gannett, Yukiko (EOTSS)" userId="1a375f8e-71eb-464a-9d86-65c78107010f" providerId="ADAL" clId="{75645D18-2E61-4DF0-BF38-0D0C0FE103F2}" dt="2026-03-24T23:24:01.868" v="551" actId="122"/>
          <ac:spMkLst>
            <pc:docMk/>
            <pc:sldMk cId="2774630004" sldId="414"/>
            <ac:spMk id="2" creationId="{48C542C6-93C2-7E28-5D65-43A5B745D4A0}"/>
          </ac:spMkLst>
        </pc:spChg>
        <pc:spChg chg="mod">
          <ac:chgData name="Gannett, Yukiko (EOTSS)" userId="1a375f8e-71eb-464a-9d86-65c78107010f" providerId="ADAL" clId="{75645D18-2E61-4DF0-BF38-0D0C0FE103F2}" dt="2026-03-24T20:08:51.161" v="523" actId="20577"/>
          <ac:spMkLst>
            <pc:docMk/>
            <pc:sldMk cId="2774630004" sldId="414"/>
            <ac:spMk id="3" creationId="{109D3129-F97E-5482-B5A8-FF88AFEEA5A1}"/>
          </ac:spMkLst>
        </pc:spChg>
      </pc:sldChg>
      <pc:sldChg chg="modSp add del mod">
        <pc:chgData name="Gannett, Yukiko (EOTSS)" userId="1a375f8e-71eb-464a-9d86-65c78107010f" providerId="ADAL" clId="{75645D18-2E61-4DF0-BF38-0D0C0FE103F2}" dt="2026-03-27T20:43:54.343" v="619" actId="2696"/>
        <pc:sldMkLst>
          <pc:docMk/>
          <pc:sldMk cId="842989447" sldId="415"/>
        </pc:sldMkLst>
        <pc:spChg chg="mod">
          <ac:chgData name="Gannett, Yukiko (EOTSS)" userId="1a375f8e-71eb-464a-9d86-65c78107010f" providerId="ADAL" clId="{75645D18-2E61-4DF0-BF38-0D0C0FE103F2}" dt="2026-03-24T23:32:05.620" v="592" actId="113"/>
          <ac:spMkLst>
            <pc:docMk/>
            <pc:sldMk cId="842989447" sldId="415"/>
            <ac:spMk id="3" creationId="{464E4529-0AE8-C2AE-04B8-8237695B9B87}"/>
          </ac:spMkLst>
        </pc:spChg>
      </pc:sldChg>
    </pc:docChg>
  </pc:docChgLst>
  <pc:docChgLst>
    <pc:chgData name="Gannett, Yukiko (EOTSS)" userId="1a375f8e-71eb-464a-9d86-65c78107010f" providerId="ADAL" clId="{D7A972D2-A29A-4420-BEF5-445AADFA06AE}"/>
    <pc:docChg chg="undo custSel mod addSld delSld modSld sldOrd">
      <pc:chgData name="Gannett, Yukiko (EOTSS)" userId="1a375f8e-71eb-464a-9d86-65c78107010f" providerId="ADAL" clId="{D7A972D2-A29A-4420-BEF5-445AADFA06AE}" dt="2026-03-10T18:01:40.246" v="1496" actId="20577"/>
      <pc:docMkLst>
        <pc:docMk/>
      </pc:docMkLst>
      <pc:sldChg chg="modSp mod">
        <pc:chgData name="Gannett, Yukiko (EOTSS)" userId="1a375f8e-71eb-464a-9d86-65c78107010f" providerId="ADAL" clId="{D7A972D2-A29A-4420-BEF5-445AADFA06AE}" dt="2026-03-10T17:57:11.484" v="1495" actId="20577"/>
        <pc:sldMkLst>
          <pc:docMk/>
          <pc:sldMk cId="4274120308" sldId="256"/>
        </pc:sldMkLst>
        <pc:spChg chg="mod">
          <ac:chgData name="Gannett, Yukiko (EOTSS)" userId="1a375f8e-71eb-464a-9d86-65c78107010f" providerId="ADAL" clId="{D7A972D2-A29A-4420-BEF5-445AADFA06AE}" dt="2026-03-10T17:57:11.484" v="1495" actId="20577"/>
          <ac:spMkLst>
            <pc:docMk/>
            <pc:sldMk cId="4274120308" sldId="256"/>
            <ac:spMk id="3" creationId="{73DF786E-4EF4-B345-0F01-3F2D068BD41E}"/>
          </ac:spMkLst>
        </pc:spChg>
      </pc:sldChg>
      <pc:sldChg chg="modSp mod">
        <pc:chgData name="Gannett, Yukiko (EOTSS)" userId="1a375f8e-71eb-464a-9d86-65c78107010f" providerId="ADAL" clId="{D7A972D2-A29A-4420-BEF5-445AADFA06AE}" dt="2026-03-04T21:36:30.024" v="1368" actId="20577"/>
        <pc:sldMkLst>
          <pc:docMk/>
          <pc:sldMk cId="907641570" sldId="257"/>
        </pc:sldMkLst>
        <pc:spChg chg="mod">
          <ac:chgData name="Gannett, Yukiko (EOTSS)" userId="1a375f8e-71eb-464a-9d86-65c78107010f" providerId="ADAL" clId="{D7A972D2-A29A-4420-BEF5-445AADFA06AE}" dt="2026-03-04T21:36:30.024" v="1368" actId="20577"/>
          <ac:spMkLst>
            <pc:docMk/>
            <pc:sldMk cId="907641570" sldId="257"/>
            <ac:spMk id="3" creationId="{044C0BF8-ACE0-1642-E7A4-63B54E626902}"/>
          </ac:spMkLst>
        </pc:spChg>
      </pc:sldChg>
      <pc:sldChg chg="modSp mod">
        <pc:chgData name="Gannett, Yukiko (EOTSS)" userId="1a375f8e-71eb-464a-9d86-65c78107010f" providerId="ADAL" clId="{D7A972D2-A29A-4420-BEF5-445AADFA06AE}" dt="2026-03-04T21:07:48.845" v="1201" actId="179"/>
        <pc:sldMkLst>
          <pc:docMk/>
          <pc:sldMk cId="3646040335" sldId="259"/>
        </pc:sldMkLst>
        <pc:spChg chg="mod">
          <ac:chgData name="Gannett, Yukiko (EOTSS)" userId="1a375f8e-71eb-464a-9d86-65c78107010f" providerId="ADAL" clId="{D7A972D2-A29A-4420-BEF5-445AADFA06AE}" dt="2026-03-04T21:07:48.845" v="1201" actId="179"/>
          <ac:spMkLst>
            <pc:docMk/>
            <pc:sldMk cId="3646040335" sldId="259"/>
            <ac:spMk id="3" creationId="{81D5494F-5A5D-A52F-E47A-0CC0583B1BDA}"/>
          </ac:spMkLst>
        </pc:spChg>
      </pc:sldChg>
      <pc:sldChg chg="modSp mod">
        <pc:chgData name="Gannett, Yukiko (EOTSS)" userId="1a375f8e-71eb-464a-9d86-65c78107010f" providerId="ADAL" clId="{D7A972D2-A29A-4420-BEF5-445AADFA06AE}" dt="2026-03-04T18:03:18.243" v="99" actId="20577"/>
        <pc:sldMkLst>
          <pc:docMk/>
          <pc:sldMk cId="3369402495" sldId="271"/>
        </pc:sldMkLst>
        <pc:spChg chg="mod">
          <ac:chgData name="Gannett, Yukiko (EOTSS)" userId="1a375f8e-71eb-464a-9d86-65c78107010f" providerId="ADAL" clId="{D7A972D2-A29A-4420-BEF5-445AADFA06AE}" dt="2026-03-04T18:03:18.243" v="99" actId="20577"/>
          <ac:spMkLst>
            <pc:docMk/>
            <pc:sldMk cId="3369402495" sldId="271"/>
            <ac:spMk id="4" creationId="{A87CDE48-60C5-49D5-683E-B41FBA949713}"/>
          </ac:spMkLst>
        </pc:spChg>
      </pc:sldChg>
      <pc:sldChg chg="modSp mod">
        <pc:chgData name="Gannett, Yukiko (EOTSS)" userId="1a375f8e-71eb-464a-9d86-65c78107010f" providerId="ADAL" clId="{D7A972D2-A29A-4420-BEF5-445AADFA06AE}" dt="2026-03-04T21:08:04.706" v="1204" actId="179"/>
        <pc:sldMkLst>
          <pc:docMk/>
          <pc:sldMk cId="2333721303" sldId="324"/>
        </pc:sldMkLst>
        <pc:spChg chg="mod">
          <ac:chgData name="Gannett, Yukiko (EOTSS)" userId="1a375f8e-71eb-464a-9d86-65c78107010f" providerId="ADAL" clId="{D7A972D2-A29A-4420-BEF5-445AADFA06AE}" dt="2026-03-04T21:08:04.706" v="1204" actId="179"/>
          <ac:spMkLst>
            <pc:docMk/>
            <pc:sldMk cId="2333721303" sldId="324"/>
            <ac:spMk id="3" creationId="{D50E5712-4B96-A073-7A72-16E715D17896}"/>
          </ac:spMkLst>
        </pc:spChg>
      </pc:sldChg>
      <pc:sldChg chg="modSp mod">
        <pc:chgData name="Gannett, Yukiko (EOTSS)" userId="1a375f8e-71eb-464a-9d86-65c78107010f" providerId="ADAL" clId="{D7A972D2-A29A-4420-BEF5-445AADFA06AE}" dt="2026-03-04T14:57:22.118" v="75" actId="20577"/>
        <pc:sldMkLst>
          <pc:docMk/>
          <pc:sldMk cId="1428027821" sldId="349"/>
        </pc:sldMkLst>
        <pc:spChg chg="mod">
          <ac:chgData name="Gannett, Yukiko (EOTSS)" userId="1a375f8e-71eb-464a-9d86-65c78107010f" providerId="ADAL" clId="{D7A972D2-A29A-4420-BEF5-445AADFA06AE}" dt="2026-03-04T14:57:22.118" v="75" actId="20577"/>
          <ac:spMkLst>
            <pc:docMk/>
            <pc:sldMk cId="1428027821" sldId="349"/>
            <ac:spMk id="5" creationId="{39582D26-4D11-F4FD-E167-EE427FC0B07C}"/>
          </ac:spMkLst>
        </pc:spChg>
      </pc:sldChg>
      <pc:sldChg chg="modSp mod">
        <pc:chgData name="Gannett, Yukiko (EOTSS)" userId="1a375f8e-71eb-464a-9d86-65c78107010f" providerId="ADAL" clId="{D7A972D2-A29A-4420-BEF5-445AADFA06AE}" dt="2026-03-04T21:43:19.973" v="1369" actId="20577"/>
        <pc:sldMkLst>
          <pc:docMk/>
          <pc:sldMk cId="3990636700" sldId="350"/>
        </pc:sldMkLst>
        <pc:spChg chg="mod">
          <ac:chgData name="Gannett, Yukiko (EOTSS)" userId="1a375f8e-71eb-464a-9d86-65c78107010f" providerId="ADAL" clId="{D7A972D2-A29A-4420-BEF5-445AADFA06AE}" dt="2026-03-04T21:43:19.973" v="1369" actId="20577"/>
          <ac:spMkLst>
            <pc:docMk/>
            <pc:sldMk cId="3990636700" sldId="350"/>
            <ac:spMk id="5" creationId="{6604A1FA-8871-1EB8-9E7E-138B182B56C5}"/>
          </ac:spMkLst>
        </pc:spChg>
      </pc:sldChg>
      <pc:sldChg chg="modSp mod">
        <pc:chgData name="Gannett, Yukiko (EOTSS)" userId="1a375f8e-71eb-464a-9d86-65c78107010f" providerId="ADAL" clId="{D7A972D2-A29A-4420-BEF5-445AADFA06AE}" dt="2026-03-04T19:52:08.489" v="164" actId="20577"/>
        <pc:sldMkLst>
          <pc:docMk/>
          <pc:sldMk cId="874902455" sldId="357"/>
        </pc:sldMkLst>
        <pc:spChg chg="mod">
          <ac:chgData name="Gannett, Yukiko (EOTSS)" userId="1a375f8e-71eb-464a-9d86-65c78107010f" providerId="ADAL" clId="{D7A972D2-A29A-4420-BEF5-445AADFA06AE}" dt="2026-03-04T19:52:08.489" v="164" actId="20577"/>
          <ac:spMkLst>
            <pc:docMk/>
            <pc:sldMk cId="874902455" sldId="357"/>
            <ac:spMk id="3" creationId="{F19171BB-61B5-A038-B0DB-F7689A522E48}"/>
          </ac:spMkLst>
        </pc:spChg>
      </pc:sldChg>
      <pc:sldChg chg="modSp mod">
        <pc:chgData name="Gannett, Yukiko (EOTSS)" userId="1a375f8e-71eb-464a-9d86-65c78107010f" providerId="ADAL" clId="{D7A972D2-A29A-4420-BEF5-445AADFA06AE}" dt="2026-03-04T18:02:38.661" v="97" actId="27636"/>
        <pc:sldMkLst>
          <pc:docMk/>
          <pc:sldMk cId="1515472071" sldId="358"/>
        </pc:sldMkLst>
        <pc:spChg chg="mod">
          <ac:chgData name="Gannett, Yukiko (EOTSS)" userId="1a375f8e-71eb-464a-9d86-65c78107010f" providerId="ADAL" clId="{D7A972D2-A29A-4420-BEF5-445AADFA06AE}" dt="2026-03-04T18:02:38.661" v="97" actId="27636"/>
          <ac:spMkLst>
            <pc:docMk/>
            <pc:sldMk cId="1515472071" sldId="358"/>
            <ac:spMk id="3" creationId="{C8760AED-7075-25D9-331A-093A79AE6FE8}"/>
          </ac:spMkLst>
        </pc:spChg>
      </pc:sldChg>
      <pc:sldChg chg="modSp mod">
        <pc:chgData name="Gannett, Yukiko (EOTSS)" userId="1a375f8e-71eb-464a-9d86-65c78107010f" providerId="ADAL" clId="{D7A972D2-A29A-4420-BEF5-445AADFA06AE}" dt="2026-03-04T19:48:56.418" v="157" actId="14100"/>
        <pc:sldMkLst>
          <pc:docMk/>
          <pc:sldMk cId="2131463301" sldId="359"/>
        </pc:sldMkLst>
        <pc:spChg chg="mod">
          <ac:chgData name="Gannett, Yukiko (EOTSS)" userId="1a375f8e-71eb-464a-9d86-65c78107010f" providerId="ADAL" clId="{D7A972D2-A29A-4420-BEF5-445AADFA06AE}" dt="2026-03-04T19:48:56.418" v="157" actId="14100"/>
          <ac:spMkLst>
            <pc:docMk/>
            <pc:sldMk cId="2131463301" sldId="359"/>
            <ac:spMk id="3" creationId="{B48B892B-BBC3-D609-4BD1-AB33EAE29989}"/>
          </ac:spMkLst>
        </pc:spChg>
      </pc:sldChg>
      <pc:sldChg chg="modSp mod">
        <pc:chgData name="Gannett, Yukiko (EOTSS)" userId="1a375f8e-71eb-464a-9d86-65c78107010f" providerId="ADAL" clId="{D7A972D2-A29A-4420-BEF5-445AADFA06AE}" dt="2026-03-04T22:02:19.445" v="1494" actId="20577"/>
        <pc:sldMkLst>
          <pc:docMk/>
          <pc:sldMk cId="856225056" sldId="360"/>
        </pc:sldMkLst>
        <pc:spChg chg="mod">
          <ac:chgData name="Gannett, Yukiko (EOTSS)" userId="1a375f8e-71eb-464a-9d86-65c78107010f" providerId="ADAL" clId="{D7A972D2-A29A-4420-BEF5-445AADFA06AE}" dt="2026-03-04T22:02:19.445" v="1494" actId="20577"/>
          <ac:spMkLst>
            <pc:docMk/>
            <pc:sldMk cId="856225056" sldId="360"/>
            <ac:spMk id="5" creationId="{FA689DBC-EDCD-5F56-EB2F-C84048D3A80E}"/>
          </ac:spMkLst>
        </pc:spChg>
      </pc:sldChg>
      <pc:sldChg chg="addSp delSp modSp mod">
        <pc:chgData name="Gannett, Yukiko (EOTSS)" userId="1a375f8e-71eb-464a-9d86-65c78107010f" providerId="ADAL" clId="{D7A972D2-A29A-4420-BEF5-445AADFA06AE}" dt="2026-03-04T15:02:21.677" v="88" actId="478"/>
        <pc:sldMkLst>
          <pc:docMk/>
          <pc:sldMk cId="3879859642" sldId="362"/>
        </pc:sldMkLst>
      </pc:sldChg>
      <pc:sldChg chg="addSp delSp modSp mod">
        <pc:chgData name="Gannett, Yukiko (EOTSS)" userId="1a375f8e-71eb-464a-9d86-65c78107010f" providerId="ADAL" clId="{D7A972D2-A29A-4420-BEF5-445AADFA06AE}" dt="2026-03-04T18:00:41.329" v="92" actId="478"/>
        <pc:sldMkLst>
          <pc:docMk/>
          <pc:sldMk cId="1536268840" sldId="365"/>
        </pc:sldMkLst>
      </pc:sldChg>
      <pc:sldChg chg="addSp delSp modSp mod">
        <pc:chgData name="Gannett, Yukiko (EOTSS)" userId="1a375f8e-71eb-464a-9d86-65c78107010f" providerId="ADAL" clId="{D7A972D2-A29A-4420-BEF5-445AADFA06AE}" dt="2026-03-04T18:00:48.214" v="93" actId="478"/>
        <pc:sldMkLst>
          <pc:docMk/>
          <pc:sldMk cId="189665531" sldId="369"/>
        </pc:sldMkLst>
      </pc:sldChg>
      <pc:sldChg chg="modSp mod">
        <pc:chgData name="Gannett, Yukiko (EOTSS)" userId="1a375f8e-71eb-464a-9d86-65c78107010f" providerId="ADAL" clId="{D7A972D2-A29A-4420-BEF5-445AADFA06AE}" dt="2026-03-04T14:50:02.276" v="59" actId="20577"/>
        <pc:sldMkLst>
          <pc:docMk/>
          <pc:sldMk cId="920054681" sldId="386"/>
        </pc:sldMkLst>
        <pc:spChg chg="mod">
          <ac:chgData name="Gannett, Yukiko (EOTSS)" userId="1a375f8e-71eb-464a-9d86-65c78107010f" providerId="ADAL" clId="{D7A972D2-A29A-4420-BEF5-445AADFA06AE}" dt="2026-03-04T14:50:02.276" v="59" actId="20577"/>
          <ac:spMkLst>
            <pc:docMk/>
            <pc:sldMk cId="920054681" sldId="386"/>
            <ac:spMk id="6" creationId="{5736484A-E4EC-40C9-FDA6-61675BB67657}"/>
          </ac:spMkLst>
        </pc:spChg>
      </pc:sldChg>
      <pc:sldChg chg="modSp add mod">
        <pc:chgData name="Gannett, Yukiko (EOTSS)" userId="1a375f8e-71eb-464a-9d86-65c78107010f" providerId="ADAL" clId="{D7A972D2-A29A-4420-BEF5-445AADFA06AE}" dt="2026-03-10T18:01:40.246" v="1496" actId="20577"/>
        <pc:sldMkLst>
          <pc:docMk/>
          <pc:sldMk cId="3982798287" sldId="387"/>
        </pc:sldMkLst>
        <pc:spChg chg="mod">
          <ac:chgData name="Gannett, Yukiko (EOTSS)" userId="1a375f8e-71eb-464a-9d86-65c78107010f" providerId="ADAL" clId="{D7A972D2-A29A-4420-BEF5-445AADFA06AE}" dt="2026-03-04T21:51:49.093" v="1434"/>
          <ac:spMkLst>
            <pc:docMk/>
            <pc:sldMk cId="3982798287" sldId="387"/>
            <ac:spMk id="2" creationId="{B131A6B5-A32B-BC1F-DD95-1419292F4369}"/>
          </ac:spMkLst>
        </pc:spChg>
        <pc:spChg chg="mod">
          <ac:chgData name="Gannett, Yukiko (EOTSS)" userId="1a375f8e-71eb-464a-9d86-65c78107010f" providerId="ADAL" clId="{D7A972D2-A29A-4420-BEF5-445AADFA06AE}" dt="2026-03-10T18:01:40.246" v="1496" actId="20577"/>
          <ac:spMkLst>
            <pc:docMk/>
            <pc:sldMk cId="3982798287" sldId="387"/>
            <ac:spMk id="3" creationId="{5F5BE273-C95E-7917-9701-A2C1D8221284}"/>
          </ac:spMkLst>
        </pc:spChg>
      </pc:sldChg>
      <pc:sldChg chg="addSp delSp modSp add mod ord">
        <pc:chgData name="Gannett, Yukiko (EOTSS)" userId="1a375f8e-71eb-464a-9d86-65c78107010f" providerId="ADAL" clId="{D7A972D2-A29A-4420-BEF5-445AADFA06AE}" dt="2026-03-04T21:58:35.288" v="1482" actId="179"/>
        <pc:sldMkLst>
          <pc:docMk/>
          <pc:sldMk cId="2666834505" sldId="388"/>
        </pc:sldMkLst>
        <pc:spChg chg="mod">
          <ac:chgData name="Gannett, Yukiko (EOTSS)" userId="1a375f8e-71eb-464a-9d86-65c78107010f" providerId="ADAL" clId="{D7A972D2-A29A-4420-BEF5-445AADFA06AE}" dt="2026-03-04T21:50:03.431" v="1419"/>
          <ac:spMkLst>
            <pc:docMk/>
            <pc:sldMk cId="2666834505" sldId="388"/>
            <ac:spMk id="2" creationId="{BFDA8D57-8A5D-C4B0-1F6E-06F19610BF57}"/>
          </ac:spMkLst>
        </pc:spChg>
        <pc:spChg chg="mod">
          <ac:chgData name="Gannett, Yukiko (EOTSS)" userId="1a375f8e-71eb-464a-9d86-65c78107010f" providerId="ADAL" clId="{D7A972D2-A29A-4420-BEF5-445AADFA06AE}" dt="2026-03-04T21:58:35.288" v="1482" actId="179"/>
          <ac:spMkLst>
            <pc:docMk/>
            <pc:sldMk cId="2666834505" sldId="388"/>
            <ac:spMk id="3" creationId="{A35F96DB-D72D-3B3B-8232-F549329EF7F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3/27/2026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6E3370E-3DCD-4A56-9665-5CD0A0C5A0C8}" type="slidenum">
              <a:rPr lang="en-US" smtClean="0"/>
              <a:t>11</a:t>
            </a:fld>
            <a:endParaRPr lang="en-US"/>
          </a:p>
        </p:txBody>
      </p:sp>
    </p:spTree>
    <p:extLst>
      <p:ext uri="{BB962C8B-B14F-4D97-AF65-F5344CB8AC3E}">
        <p14:creationId xmlns:p14="http://schemas.microsoft.com/office/powerpoint/2010/main" val="9296590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6E3370E-3DCD-4A56-9665-5CD0A0C5A0C8}" type="slidenum">
              <a:rPr lang="en-US" smtClean="0"/>
              <a:t>44</a:t>
            </a:fld>
            <a:endParaRPr lang="en-US"/>
          </a:p>
        </p:txBody>
      </p:sp>
    </p:spTree>
    <p:extLst>
      <p:ext uri="{BB962C8B-B14F-4D97-AF65-F5344CB8AC3E}">
        <p14:creationId xmlns:p14="http://schemas.microsoft.com/office/powerpoint/2010/main" val="3621640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46</a:t>
            </a:fld>
            <a:endParaRPr lang="en-US"/>
          </a:p>
        </p:txBody>
      </p:sp>
    </p:spTree>
    <p:extLst>
      <p:ext uri="{BB962C8B-B14F-4D97-AF65-F5344CB8AC3E}">
        <p14:creationId xmlns:p14="http://schemas.microsoft.com/office/powerpoint/2010/main" val="28631957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6E3370E-3DCD-4A56-9665-5CD0A0C5A0C8}" type="slidenum">
              <a:rPr lang="en-US" smtClean="0"/>
              <a:t>52</a:t>
            </a:fld>
            <a:endParaRPr lang="en-US"/>
          </a:p>
        </p:txBody>
      </p:sp>
    </p:spTree>
    <p:extLst>
      <p:ext uri="{BB962C8B-B14F-4D97-AF65-F5344CB8AC3E}">
        <p14:creationId xmlns:p14="http://schemas.microsoft.com/office/powerpoint/2010/main" val="3024747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EA7A86-1B49-8D72-8F37-3FC3C539B2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3DEE10-4FD0-DDA8-65F5-F89C9BC6DE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A4F666-A725-ACAD-E782-2C09443DC8B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CB5EE47-8780-305E-BAA5-E1E0D03495E2}"/>
              </a:ext>
            </a:extLst>
          </p:cNvPr>
          <p:cNvSpPr>
            <a:spLocks noGrp="1"/>
          </p:cNvSpPr>
          <p:nvPr>
            <p:ph type="sldNum" sz="quarter" idx="5"/>
          </p:nvPr>
        </p:nvSpPr>
        <p:spPr/>
        <p:txBody>
          <a:bodyPr/>
          <a:lstStyle/>
          <a:p>
            <a:fld id="{96E3370E-3DCD-4A56-9665-5CD0A0C5A0C8}" type="slidenum">
              <a:rPr lang="en-US" smtClean="0"/>
              <a:t>19</a:t>
            </a:fld>
            <a:endParaRPr lang="en-US"/>
          </a:p>
        </p:txBody>
      </p:sp>
    </p:spTree>
    <p:extLst>
      <p:ext uri="{BB962C8B-B14F-4D97-AF65-F5344CB8AC3E}">
        <p14:creationId xmlns:p14="http://schemas.microsoft.com/office/powerpoint/2010/main" val="37121331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6E3370E-3DCD-4A56-9665-5CD0A0C5A0C8}" type="slidenum">
              <a:rPr lang="en-US" smtClean="0"/>
              <a:t>21</a:t>
            </a:fld>
            <a:endParaRPr lang="en-US"/>
          </a:p>
        </p:txBody>
      </p:sp>
    </p:spTree>
    <p:extLst>
      <p:ext uri="{BB962C8B-B14F-4D97-AF65-F5344CB8AC3E}">
        <p14:creationId xmlns:p14="http://schemas.microsoft.com/office/powerpoint/2010/main" val="1750881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F68B7-4F82-8A38-967B-4F505C3D9D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B46113-2DB5-5F13-B409-09CD724DC3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5E594A-9E78-74B7-03CA-1524E55284A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FE23502-3FD8-3DC6-7CD9-C26645BDBA5C}"/>
              </a:ext>
            </a:extLst>
          </p:cNvPr>
          <p:cNvSpPr>
            <a:spLocks noGrp="1"/>
          </p:cNvSpPr>
          <p:nvPr>
            <p:ph type="sldNum" sz="quarter" idx="5"/>
          </p:nvPr>
        </p:nvSpPr>
        <p:spPr/>
        <p:txBody>
          <a:bodyPr/>
          <a:lstStyle/>
          <a:p>
            <a:fld id="{96E3370E-3DCD-4A56-9665-5CD0A0C5A0C8}" type="slidenum">
              <a:rPr lang="en-US" smtClean="0"/>
              <a:t>23</a:t>
            </a:fld>
            <a:endParaRPr lang="en-US"/>
          </a:p>
        </p:txBody>
      </p:sp>
    </p:spTree>
    <p:extLst>
      <p:ext uri="{BB962C8B-B14F-4D97-AF65-F5344CB8AC3E}">
        <p14:creationId xmlns:p14="http://schemas.microsoft.com/office/powerpoint/2010/main" val="27485638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31F76-752B-9D13-74AD-D24B20273A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87C30B-9F9C-A3AB-6D6A-66A51A46CA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79DCF6-53FC-711F-F872-75BB9D772CB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62D8B8D-5EC4-35F1-94F4-7EAEB1EBDFA1}"/>
              </a:ext>
            </a:extLst>
          </p:cNvPr>
          <p:cNvSpPr>
            <a:spLocks noGrp="1"/>
          </p:cNvSpPr>
          <p:nvPr>
            <p:ph type="sldNum" sz="quarter" idx="5"/>
          </p:nvPr>
        </p:nvSpPr>
        <p:spPr/>
        <p:txBody>
          <a:bodyPr/>
          <a:lstStyle/>
          <a:p>
            <a:fld id="{96E3370E-3DCD-4A56-9665-5CD0A0C5A0C8}" type="slidenum">
              <a:rPr lang="en-US" smtClean="0"/>
              <a:t>28</a:t>
            </a:fld>
            <a:endParaRPr lang="en-US"/>
          </a:p>
        </p:txBody>
      </p:sp>
    </p:spTree>
    <p:extLst>
      <p:ext uri="{BB962C8B-B14F-4D97-AF65-F5344CB8AC3E}">
        <p14:creationId xmlns:p14="http://schemas.microsoft.com/office/powerpoint/2010/main" val="2729671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899C2-7E8F-C1AC-4889-17A23C4766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D502FE-D474-293A-DE01-EF5D65C3CA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149BA0-D604-360E-6736-A61563D8335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69587FB-4722-32C2-D528-2F5732F0BCE9}"/>
              </a:ext>
            </a:extLst>
          </p:cNvPr>
          <p:cNvSpPr>
            <a:spLocks noGrp="1"/>
          </p:cNvSpPr>
          <p:nvPr>
            <p:ph type="sldNum" sz="quarter" idx="5"/>
          </p:nvPr>
        </p:nvSpPr>
        <p:spPr/>
        <p:txBody>
          <a:bodyPr/>
          <a:lstStyle/>
          <a:p>
            <a:fld id="{96E3370E-3DCD-4A56-9665-5CD0A0C5A0C8}" type="slidenum">
              <a:rPr lang="en-US" smtClean="0"/>
              <a:t>33</a:t>
            </a:fld>
            <a:endParaRPr lang="en-US"/>
          </a:p>
        </p:txBody>
      </p:sp>
    </p:spTree>
    <p:extLst>
      <p:ext uri="{BB962C8B-B14F-4D97-AF65-F5344CB8AC3E}">
        <p14:creationId xmlns:p14="http://schemas.microsoft.com/office/powerpoint/2010/main" val="25094953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9A99E-2512-756D-8067-F3AAA142A9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6833C1-4EE2-ACC7-60E8-AAD204A3F9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A53487-65AD-C645-DDFB-E8289E652DB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F9EA7F8-AD50-7613-B8F4-D4F89F4B91D2}"/>
              </a:ext>
            </a:extLst>
          </p:cNvPr>
          <p:cNvSpPr>
            <a:spLocks noGrp="1"/>
          </p:cNvSpPr>
          <p:nvPr>
            <p:ph type="sldNum" sz="quarter" idx="5"/>
          </p:nvPr>
        </p:nvSpPr>
        <p:spPr/>
        <p:txBody>
          <a:bodyPr/>
          <a:lstStyle/>
          <a:p>
            <a:fld id="{96E3370E-3DCD-4A56-9665-5CD0A0C5A0C8}" type="slidenum">
              <a:rPr lang="en-US" smtClean="0"/>
              <a:t>38</a:t>
            </a:fld>
            <a:endParaRPr lang="en-US"/>
          </a:p>
        </p:txBody>
      </p:sp>
    </p:spTree>
    <p:extLst>
      <p:ext uri="{BB962C8B-B14F-4D97-AF65-F5344CB8AC3E}">
        <p14:creationId xmlns:p14="http://schemas.microsoft.com/office/powerpoint/2010/main" val="3564784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309EF99A-F609-4A97-A802-CA83C1B7A17E}" type="slidenum">
              <a:rPr lang="en-US" smtClean="0"/>
              <a:t>39</a:t>
            </a:fld>
            <a:endParaRPr lang="en-US"/>
          </a:p>
        </p:txBody>
      </p:sp>
    </p:spTree>
    <p:extLst>
      <p:ext uri="{BB962C8B-B14F-4D97-AF65-F5344CB8AC3E}">
        <p14:creationId xmlns:p14="http://schemas.microsoft.com/office/powerpoint/2010/main" val="33373632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09EF99A-F609-4A97-A802-CA83C1B7A17E}" type="slidenum">
              <a:rPr lang="en-US" smtClean="0"/>
              <a:t>40</a:t>
            </a:fld>
            <a:endParaRPr lang="en-US"/>
          </a:p>
        </p:txBody>
      </p:sp>
    </p:spTree>
    <p:extLst>
      <p:ext uri="{BB962C8B-B14F-4D97-AF65-F5344CB8AC3E}">
        <p14:creationId xmlns:p14="http://schemas.microsoft.com/office/powerpoint/2010/main" val="358431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3/27/2026</a:t>
            </a:fld>
            <a:endParaRPr lang="en-US"/>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3/27/2026</a:t>
            </a:fld>
            <a:endParaRPr lang="en-US"/>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3/27/2026</a:t>
            </a:fld>
            <a:endParaRPr lang="en-US"/>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3/27/2026</a:t>
            </a:fld>
            <a:endParaRPr lang="en-US"/>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3/27/2026</a:t>
            </a:fld>
            <a:endParaRPr lang="en-US"/>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3/27/2026</a:t>
            </a:fld>
            <a:endParaRPr lang="en-US"/>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3/27/2026</a:t>
            </a:fld>
            <a:endParaRPr lang="en-US"/>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3/27/2026</a:t>
            </a:fld>
            <a:endParaRPr lang="en-US"/>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3/27/2026</a:t>
            </a:fld>
            <a:endParaRPr lang="en-US"/>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3/27/2026</a:t>
            </a:fld>
            <a:endParaRPr lang="en-US"/>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3/27/2026</a:t>
            </a:fld>
            <a:endParaRPr lang="en-US"/>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3/27/2026</a:t>
            </a:fld>
            <a:endParaRPr lang="en-US"/>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https://broadband.masstech.org/news/healey-driscoll-administration-awards-45-million-strengthen-internet-service-and-expand" TargetMode="External"/><Relationship Id="rId2" Type="http://schemas.openxmlformats.org/officeDocument/2006/relationships/hyperlink" Target="https://grants.gov/search-results-detail/353292" TargetMode="External"/><Relationship Id="rId1" Type="http://schemas.openxmlformats.org/officeDocument/2006/relationships/slideLayout" Target="../slideLayouts/slideLayout2.xml"/><Relationship Id="rId4" Type="http://schemas.openxmlformats.org/officeDocument/2006/relationships/hyperlink" Target="https://www.mass.gov/info-details/municipal-ada-improvement-grant-program" TargetMode="External"/></Relationships>
</file>

<file path=ppt/slides/_rels/slide25.xml.rels><?xml version="1.0" encoding="UTF-8" standalone="yes"?>
<Relationships xmlns="http://schemas.openxmlformats.org/package/2006/relationships"><Relationship Id="rId2" Type="http://schemas.openxmlformats.org/officeDocument/2006/relationships/hyperlink" Target="https://www.mass.gov/info-details/request-reasonable-accommodation-capital-reserve-account-racra-funds"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hyperlink" Target="https://disabilityin.webflow.io/resource/building-blocks-of-an-accessible-procurement-program" TargetMode="External"/><Relationship Id="rId2" Type="http://schemas.openxmlformats.org/officeDocument/2006/relationships/hyperlink" Target="https://webable.com/articles/procure-access-disabilityin/" TargetMode="External"/><Relationship Id="rId1" Type="http://schemas.openxmlformats.org/officeDocument/2006/relationships/slideLayout" Target="../slideLayouts/slideLayout2.xml"/><Relationship Id="rId4" Type="http://schemas.openxmlformats.org/officeDocument/2006/relationships/hyperlink" Target="https://disabilityin.org/toolkits-reports/accessible-procurement-toolkit"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urldefense.com/v3/__https:/www.perkins.org/wp-content/uploads/2023/09/20230913_DisabilityTechWhitepaper_vF.pdf__;!!CPANwP4y!TsoojUHyY-j0cm8aeqR4faYXMynLh-wuFaqkgW1YQ6qnm0I53VqHfkVdWIzlpjAseQbeW9FLfwRWM2WduWSijSKJswakkgIJ$" TargetMode="External"/><Relationship Id="rId2" Type="http://schemas.openxmlformats.org/officeDocument/2006/relationships/hyperlink" Target="https://www.perkins.org/innovation/" TargetMode="External"/><Relationship Id="rId1" Type="http://schemas.openxmlformats.org/officeDocument/2006/relationships/slideLayout" Target="../slideLayouts/slideLayout2.xml"/><Relationship Id="rId4" Type="http://schemas.openxmlformats.org/officeDocument/2006/relationships/hyperlink" Target="https://urldefense.com/v3/__https:/www.perkins.org/resource/defining-disabilitytech-volume-ii-the-accessible-innovation-opportunity/__;!!CPANwP4y!TsoojUHyY-j0cm8aeqR4faYXMynLh-wuFaqkgW1YQ6qnm0I53VqHfkVdWIzlpjAseQbeW9FLfwRWM2WduWSijSKJs5sstFyp$"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usability.yale.edu/digital-accessibility/procurement/asking-vendors-about-visual-design" TargetMode="External"/><Relationship Id="rId7" Type="http://schemas.openxmlformats.org/officeDocument/2006/relationships/hyperlink" Target="https://accessibility.deque.com/thank-you-accessibility-culture-in-sdlc?submissionGuid=3de207c0-dcc0-4742-99e8-87a2ea4e1d4d"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www.accessi.org/blog/how-can-agile-teams-effectively-integrate-accessibility-into-their-workflow/" TargetMode="External"/><Relationship Id="rId5" Type="http://schemas.openxmlformats.org/officeDocument/2006/relationships/hyperlink" Target="https://www.audioeye.com/post/accessibility-testing-for-agile-teams/#when-and-where-does-accessibility-testing-fit-in-the-agile-lifecycle" TargetMode="External"/><Relationship Id="rId4" Type="http://schemas.openxmlformats.org/officeDocument/2006/relationships/hyperlink" Target="https://usability.yale.edu/digital-accessibility/know-your-role/project-planning"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s://accessibilityassociation.us7.list-manage.com/subscribe?u=c9e95602d3d7209e71c920bfa&amp;id=9ecc5848ae" TargetMode="External"/><Relationship Id="rId7" Type="http://schemas.openxmlformats.org/officeDocument/2006/relationships/hyperlink" Target="https://webaim.org/newsletter/" TargetMode="External"/><Relationship Id="rId2" Type="http://schemas.openxmlformats.org/officeDocument/2006/relationships/hyperlink" Target="https://www.youtube.com/@UnitedInAccessibility/videos" TargetMode="External"/><Relationship Id="rId1" Type="http://schemas.openxmlformats.org/officeDocument/2006/relationships/slideLayout" Target="../slideLayouts/slideLayout2.xml"/><Relationship Id="rId6" Type="http://schemas.openxmlformats.org/officeDocument/2006/relationships/hyperlink" Target="https://equalentry.com/newsletter/" TargetMode="External"/><Relationship Id="rId5" Type="http://schemas.openxmlformats.org/officeDocument/2006/relationships/hyperlink" Target="https://www.tpgi.com/business/events/on-demand-webinars/" TargetMode="External"/><Relationship Id="rId4" Type="http://schemas.openxmlformats.org/officeDocument/2006/relationships/hyperlink" Target="https://www.deque.com/resources/type/webinars/" TargetMode="Externa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p:txBody>
          <a:bodyPr>
            <a:normAutofit fontScale="90000"/>
          </a:bodyPr>
          <a:lstStyle/>
          <a:p>
            <a:r>
              <a:rPr lang="en-US">
                <a:solidFill>
                  <a:schemeClr val="bg2"/>
                </a:solidFill>
              </a:rPr>
              <a:t>Digital Accessibility and Equity Governance Board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3818965"/>
            <a:ext cx="9144000" cy="1425388"/>
          </a:xfrm>
        </p:spPr>
        <p:txBody>
          <a:bodyPr/>
          <a:lstStyle/>
          <a:p>
            <a:r>
              <a:rPr lang="en-US">
                <a:solidFill>
                  <a:schemeClr val="bg2"/>
                </a:solidFill>
              </a:rPr>
              <a:t>March 27, 2026</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9C168-EEC5-9653-4773-A55031F28C1E}"/>
              </a:ext>
            </a:extLst>
          </p:cNvPr>
          <p:cNvSpPr>
            <a:spLocks noGrp="1"/>
          </p:cNvSpPr>
          <p:nvPr>
            <p:ph type="title"/>
          </p:nvPr>
        </p:nvSpPr>
        <p:spPr/>
        <p:txBody>
          <a:bodyPr/>
          <a:lstStyle/>
          <a:p>
            <a:pPr algn="ctr"/>
            <a:r>
              <a:rPr lang="en-US"/>
              <a:t>Groups to Present</a:t>
            </a:r>
          </a:p>
        </p:txBody>
      </p:sp>
      <p:sp>
        <p:nvSpPr>
          <p:cNvPr id="3" name="Content Placeholder 2">
            <a:extLst>
              <a:ext uri="{FF2B5EF4-FFF2-40B4-BE49-F238E27FC236}">
                <a16:creationId xmlns:a16="http://schemas.microsoft.com/office/drawing/2014/main" id="{F19171BB-61B5-A038-B0DB-F7689A522E48}"/>
              </a:ext>
            </a:extLst>
          </p:cNvPr>
          <p:cNvSpPr>
            <a:spLocks noGrp="1"/>
          </p:cNvSpPr>
          <p:nvPr>
            <p:ph idx="1"/>
          </p:nvPr>
        </p:nvSpPr>
        <p:spPr>
          <a:xfrm>
            <a:off x="838200" y="1690689"/>
            <a:ext cx="10515600" cy="4642876"/>
          </a:xfrm>
        </p:spPr>
        <p:txBody>
          <a:bodyPr>
            <a:normAutofit fontScale="85000" lnSpcReduction="20000"/>
          </a:bodyPr>
          <a:lstStyle/>
          <a:p>
            <a:pPr marL="0" indent="0">
              <a:lnSpc>
                <a:spcPct val="120000"/>
              </a:lnSpc>
              <a:buNone/>
            </a:pPr>
            <a:r>
              <a:rPr lang="en-US" sz="3300" b="1" dirty="0"/>
              <a:t>Assistive Technology and Accommodations Group</a:t>
            </a:r>
          </a:p>
          <a:p>
            <a:pPr marL="349250" indent="0">
              <a:lnSpc>
                <a:spcPct val="120000"/>
              </a:lnSpc>
              <a:buNone/>
            </a:pPr>
            <a:r>
              <a:rPr lang="en-US" sz="3300" dirty="0"/>
              <a:t>Co-leads: Brian Chase and Allan Motenko</a:t>
            </a:r>
          </a:p>
          <a:p>
            <a:pPr marL="0" indent="0">
              <a:lnSpc>
                <a:spcPct val="120000"/>
              </a:lnSpc>
              <a:buNone/>
            </a:pPr>
            <a:r>
              <a:rPr lang="en-US" sz="3300" b="1" dirty="0"/>
              <a:t>Community Outreach Group</a:t>
            </a:r>
          </a:p>
          <a:p>
            <a:pPr marL="2057400" indent="-1720850">
              <a:lnSpc>
                <a:spcPct val="120000"/>
              </a:lnSpc>
              <a:buNone/>
            </a:pPr>
            <a:r>
              <a:rPr lang="en-US" sz="3300" dirty="0"/>
              <a:t>Co-leads: Eduardo Moreno Mendez/Ashley/Yukiko and Minh Ha</a:t>
            </a:r>
          </a:p>
          <a:p>
            <a:pPr marL="0" indent="0">
              <a:lnSpc>
                <a:spcPct val="120000"/>
              </a:lnSpc>
              <a:buNone/>
            </a:pPr>
            <a:r>
              <a:rPr lang="en-US" sz="3300" b="1" dirty="0"/>
              <a:t>Title II Research Group</a:t>
            </a:r>
          </a:p>
          <a:p>
            <a:pPr marL="349250" indent="0">
              <a:lnSpc>
                <a:spcPct val="120000"/>
              </a:lnSpc>
              <a:buNone/>
              <a:tabLst>
                <a:tab pos="349250" algn="l"/>
              </a:tabLst>
            </a:pPr>
            <a:r>
              <a:rPr lang="en-US" sz="3300" dirty="0"/>
              <a:t>Lead: Ashley Bloom</a:t>
            </a:r>
          </a:p>
          <a:p>
            <a:pPr marL="0" indent="0">
              <a:lnSpc>
                <a:spcPct val="120000"/>
              </a:lnSpc>
              <a:buNone/>
            </a:pPr>
            <a:r>
              <a:rPr lang="en-US" sz="3300" b="1" dirty="0"/>
              <a:t>Public member selection committee</a:t>
            </a:r>
          </a:p>
          <a:p>
            <a:pPr marL="349250" indent="0">
              <a:lnSpc>
                <a:spcPct val="120000"/>
              </a:lnSpc>
              <a:buNone/>
            </a:pPr>
            <a:r>
              <a:rPr lang="en-US" sz="3300" dirty="0"/>
              <a:t>Lead: Ashley Bloom</a:t>
            </a:r>
          </a:p>
        </p:txBody>
      </p:sp>
    </p:spTree>
    <p:extLst>
      <p:ext uri="{BB962C8B-B14F-4D97-AF65-F5344CB8AC3E}">
        <p14:creationId xmlns:p14="http://schemas.microsoft.com/office/powerpoint/2010/main" val="874902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3999" y="1436916"/>
            <a:ext cx="9667741" cy="3245920"/>
          </a:xfrm>
        </p:spPr>
        <p:txBody>
          <a:bodyPr>
            <a:normAutofit/>
          </a:bodyPr>
          <a:lstStyle/>
          <a:p>
            <a:r>
              <a:rPr lang="en-US">
                <a:solidFill>
                  <a:schemeClr val="bg1"/>
                </a:solidFill>
              </a:rPr>
              <a:t>Assistive Technology and Accommodations </a:t>
            </a:r>
            <a:br>
              <a:rPr lang="en-US">
                <a:solidFill>
                  <a:schemeClr val="bg1"/>
                </a:solidFill>
              </a:rPr>
            </a:br>
            <a:r>
              <a:rPr lang="en-US">
                <a:solidFill>
                  <a:schemeClr val="bg1"/>
                </a:solidFill>
              </a:rPr>
              <a:t>Working Group Update</a:t>
            </a:r>
          </a:p>
        </p:txBody>
      </p:sp>
    </p:spTree>
    <p:extLst>
      <p:ext uri="{BB962C8B-B14F-4D97-AF65-F5344CB8AC3E}">
        <p14:creationId xmlns:p14="http://schemas.microsoft.com/office/powerpoint/2010/main" val="3879859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1CAC7-A5DF-9867-1878-39CB32664308}"/>
              </a:ext>
            </a:extLst>
          </p:cNvPr>
          <p:cNvSpPr>
            <a:spLocks noGrp="1"/>
          </p:cNvSpPr>
          <p:nvPr>
            <p:ph type="title"/>
          </p:nvPr>
        </p:nvSpPr>
        <p:spPr/>
        <p:txBody>
          <a:bodyPr/>
          <a:lstStyle/>
          <a:p>
            <a:pPr algn="ctr"/>
            <a:r>
              <a:rPr lang="en-US"/>
              <a:t>Working Group Goal</a:t>
            </a:r>
            <a:endParaRPr lang="en-US" dirty="0"/>
          </a:p>
        </p:txBody>
      </p:sp>
      <p:sp>
        <p:nvSpPr>
          <p:cNvPr id="3" name="Content Placeholder 2">
            <a:extLst>
              <a:ext uri="{FF2B5EF4-FFF2-40B4-BE49-F238E27FC236}">
                <a16:creationId xmlns:a16="http://schemas.microsoft.com/office/drawing/2014/main" id="{11ADD9F1-C88B-874D-A309-B021EB4C8C97}"/>
              </a:ext>
            </a:extLst>
          </p:cNvPr>
          <p:cNvSpPr>
            <a:spLocks noGrp="1"/>
          </p:cNvSpPr>
          <p:nvPr>
            <p:ph idx="1"/>
          </p:nvPr>
        </p:nvSpPr>
        <p:spPr/>
        <p:txBody>
          <a:bodyPr/>
          <a:lstStyle/>
          <a:p>
            <a:pPr marL="0" indent="0">
              <a:buNone/>
            </a:pPr>
            <a:r>
              <a:rPr lang="en-US"/>
              <a:t>Review and make recommendations for the IT accommodations process across the enterprise for internal employees to explore the following:</a:t>
            </a:r>
          </a:p>
          <a:p>
            <a:pPr marL="0" indent="0">
              <a:buNone/>
            </a:pPr>
            <a:r>
              <a:rPr lang="en-US"/>
              <a:t>to verify process alignment and consistency across the Executive Department</a:t>
            </a:r>
          </a:p>
          <a:p>
            <a:pPr marL="0" indent="0">
              <a:buNone/>
            </a:pPr>
            <a:r>
              <a:rPr lang="en-US"/>
              <a:t>To identify any challenges or gaps</a:t>
            </a:r>
          </a:p>
          <a:p>
            <a:pPr marL="0" indent="0">
              <a:buNone/>
            </a:pPr>
            <a:r>
              <a:rPr lang="en-US"/>
              <a:t>To identify areas for growth and opportunity to further develop the process</a:t>
            </a:r>
          </a:p>
        </p:txBody>
      </p:sp>
    </p:spTree>
    <p:extLst>
      <p:ext uri="{BB962C8B-B14F-4D97-AF65-F5344CB8AC3E}">
        <p14:creationId xmlns:p14="http://schemas.microsoft.com/office/powerpoint/2010/main" val="1668071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9EB52-1A1F-9AC5-E433-C8E88C6253BF}"/>
              </a:ext>
            </a:extLst>
          </p:cNvPr>
          <p:cNvSpPr>
            <a:spLocks noGrp="1"/>
          </p:cNvSpPr>
          <p:nvPr>
            <p:ph type="title"/>
          </p:nvPr>
        </p:nvSpPr>
        <p:spPr>
          <a:xfrm>
            <a:off x="838200" y="365125"/>
            <a:ext cx="10515600" cy="1325563"/>
          </a:xfrm>
        </p:spPr>
        <p:txBody>
          <a:bodyPr/>
          <a:lstStyle/>
          <a:p>
            <a:pPr algn="ctr"/>
            <a:r>
              <a:rPr lang="en-US"/>
              <a:t>Group activities and Next Steps</a:t>
            </a:r>
            <a:endParaRPr lang="en-US" dirty="0"/>
          </a:p>
        </p:txBody>
      </p:sp>
      <p:sp>
        <p:nvSpPr>
          <p:cNvPr id="3" name="Content Placeholder 2">
            <a:extLst>
              <a:ext uri="{FF2B5EF4-FFF2-40B4-BE49-F238E27FC236}">
                <a16:creationId xmlns:a16="http://schemas.microsoft.com/office/drawing/2014/main" id="{04051A16-F68D-88AE-333F-CAFA812371F8}"/>
              </a:ext>
            </a:extLst>
          </p:cNvPr>
          <p:cNvSpPr>
            <a:spLocks noGrp="1"/>
          </p:cNvSpPr>
          <p:nvPr>
            <p:ph idx="1"/>
          </p:nvPr>
        </p:nvSpPr>
        <p:spPr>
          <a:xfrm>
            <a:off x="838200" y="1625728"/>
            <a:ext cx="10957560" cy="4351338"/>
          </a:xfrm>
        </p:spPr>
        <p:txBody>
          <a:bodyPr>
            <a:noAutofit/>
          </a:bodyPr>
          <a:lstStyle/>
          <a:p>
            <a:pPr marL="0" indent="0">
              <a:buNone/>
            </a:pPr>
            <a:r>
              <a:rPr lang="en-US" sz="2200" b="1" dirty="0"/>
              <a:t>Completed work</a:t>
            </a:r>
          </a:p>
          <a:p>
            <a:r>
              <a:rPr lang="en-US" sz="2200" dirty="0"/>
              <a:t>Decided on how info and data will be collected </a:t>
            </a:r>
          </a:p>
          <a:p>
            <a:r>
              <a:rPr lang="en-US" sz="2200" dirty="0"/>
              <a:t>Created sets of categorized questions for MOD and ADA Coordinators</a:t>
            </a:r>
          </a:p>
          <a:p>
            <a:pPr marL="0" indent="0">
              <a:buNone/>
            </a:pPr>
            <a:endParaRPr lang="en-US" sz="2200" dirty="0"/>
          </a:p>
          <a:p>
            <a:pPr marL="0" indent="0">
              <a:buNone/>
            </a:pPr>
            <a:r>
              <a:rPr lang="en-US" sz="2200" b="1" dirty="0"/>
              <a:t>Current work</a:t>
            </a:r>
          </a:p>
          <a:p>
            <a:r>
              <a:rPr lang="en-US" sz="2200" dirty="0"/>
              <a:t>Holding listening sessions with Secretariat ADA Coordinators to collect data and info</a:t>
            </a:r>
          </a:p>
          <a:p>
            <a:r>
              <a:rPr lang="en-US" sz="2200" dirty="0"/>
              <a:t>MOD reviewing their specific questions</a:t>
            </a:r>
          </a:p>
          <a:p>
            <a:pPr marL="0" indent="0">
              <a:buNone/>
            </a:pPr>
            <a:endParaRPr lang="en-US" sz="2200" dirty="0"/>
          </a:p>
          <a:p>
            <a:pPr marL="0" indent="0">
              <a:buNone/>
            </a:pPr>
            <a:r>
              <a:rPr lang="en-US" sz="2200" b="1" dirty="0"/>
              <a:t>Future work</a:t>
            </a:r>
          </a:p>
          <a:p>
            <a:r>
              <a:rPr lang="en-US" sz="2200" dirty="0"/>
              <a:t>Compile info and data across Secretariats and MOD to create process recommendations</a:t>
            </a:r>
          </a:p>
          <a:p>
            <a:r>
              <a:rPr lang="en-US" sz="2200" dirty="0"/>
              <a:t>Identify what can be implemented into the process now and into the future</a:t>
            </a:r>
          </a:p>
        </p:txBody>
      </p:sp>
    </p:spTree>
    <p:extLst>
      <p:ext uri="{BB962C8B-B14F-4D97-AF65-F5344CB8AC3E}">
        <p14:creationId xmlns:p14="http://schemas.microsoft.com/office/powerpoint/2010/main" val="14422953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474B7-411C-DB13-60F6-9438EBDA2BE9}"/>
              </a:ext>
            </a:extLst>
          </p:cNvPr>
          <p:cNvSpPr>
            <a:spLocks noGrp="1"/>
          </p:cNvSpPr>
          <p:nvPr>
            <p:ph type="ctrTitle"/>
          </p:nvPr>
        </p:nvSpPr>
        <p:spPr/>
        <p:txBody>
          <a:bodyPr>
            <a:normAutofit fontScale="90000"/>
          </a:bodyPr>
          <a:lstStyle/>
          <a:p>
            <a:r>
              <a:rPr lang="en-US">
                <a:solidFill>
                  <a:schemeClr val="bg2"/>
                </a:solidFill>
              </a:rPr>
              <a:t>Community Outreach </a:t>
            </a:r>
            <a:br>
              <a:rPr lang="en-US">
                <a:solidFill>
                  <a:schemeClr val="bg2"/>
                </a:solidFill>
              </a:rPr>
            </a:br>
            <a:r>
              <a:rPr lang="en-US">
                <a:solidFill>
                  <a:schemeClr val="bg2"/>
                </a:solidFill>
              </a:rPr>
              <a:t>Working Group Progress Update</a:t>
            </a:r>
          </a:p>
        </p:txBody>
      </p:sp>
    </p:spTree>
    <p:extLst>
      <p:ext uri="{BB962C8B-B14F-4D97-AF65-F5344CB8AC3E}">
        <p14:creationId xmlns:p14="http://schemas.microsoft.com/office/powerpoint/2010/main" val="189665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F90FB-909F-E867-2DAF-53C98019A53D}"/>
              </a:ext>
            </a:extLst>
          </p:cNvPr>
          <p:cNvSpPr>
            <a:spLocks noGrp="1"/>
          </p:cNvSpPr>
          <p:nvPr>
            <p:ph type="title"/>
          </p:nvPr>
        </p:nvSpPr>
        <p:spPr/>
        <p:txBody>
          <a:bodyPr/>
          <a:lstStyle/>
          <a:p>
            <a:pPr algn="ctr"/>
            <a:r>
              <a:rPr lang="en-US" dirty="0"/>
              <a:t>Working Group Goals in Brief</a:t>
            </a:r>
          </a:p>
        </p:txBody>
      </p:sp>
      <p:sp>
        <p:nvSpPr>
          <p:cNvPr id="3" name="Content Placeholder 2">
            <a:extLst>
              <a:ext uri="{FF2B5EF4-FFF2-40B4-BE49-F238E27FC236}">
                <a16:creationId xmlns:a16="http://schemas.microsoft.com/office/drawing/2014/main" id="{CA453B39-A9BD-DBA7-5A86-6CD60C1704D9}"/>
              </a:ext>
            </a:extLst>
          </p:cNvPr>
          <p:cNvSpPr>
            <a:spLocks noGrp="1"/>
          </p:cNvSpPr>
          <p:nvPr>
            <p:ph idx="1"/>
          </p:nvPr>
        </p:nvSpPr>
        <p:spPr/>
        <p:txBody>
          <a:bodyPr/>
          <a:lstStyle/>
          <a:p>
            <a:r>
              <a:rPr lang="en-US" dirty="0"/>
              <a:t>Finish development of a digital accessibility feedback form and publish to mass.gov</a:t>
            </a:r>
          </a:p>
          <a:p>
            <a:r>
              <a:rPr lang="en-US" dirty="0"/>
              <a:t>Connect with internal, local and national organizations to learn about their mission and create partnership opportunities</a:t>
            </a:r>
          </a:p>
          <a:p>
            <a:pPr marL="0" indent="0">
              <a:buNone/>
            </a:pPr>
            <a:endParaRPr lang="en-US" dirty="0"/>
          </a:p>
        </p:txBody>
      </p:sp>
    </p:spTree>
    <p:extLst>
      <p:ext uri="{BB962C8B-B14F-4D97-AF65-F5344CB8AC3E}">
        <p14:creationId xmlns:p14="http://schemas.microsoft.com/office/powerpoint/2010/main" val="19156920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5D17E-B5EE-01A8-FCB7-DBBCF4D76E17}"/>
              </a:ext>
            </a:extLst>
          </p:cNvPr>
          <p:cNvSpPr>
            <a:spLocks noGrp="1"/>
          </p:cNvSpPr>
          <p:nvPr>
            <p:ph type="title"/>
          </p:nvPr>
        </p:nvSpPr>
        <p:spPr/>
        <p:txBody>
          <a:bodyPr/>
          <a:lstStyle/>
          <a:p>
            <a:pPr algn="ctr"/>
            <a:r>
              <a:rPr lang="en-US" dirty="0"/>
              <a:t>Group Activities and Next Steps</a:t>
            </a:r>
          </a:p>
        </p:txBody>
      </p:sp>
      <p:sp>
        <p:nvSpPr>
          <p:cNvPr id="3" name="Content Placeholder 2">
            <a:extLst>
              <a:ext uri="{FF2B5EF4-FFF2-40B4-BE49-F238E27FC236}">
                <a16:creationId xmlns:a16="http://schemas.microsoft.com/office/drawing/2014/main" id="{C829E02B-77C7-4A29-FF69-597CA1D74C8F}"/>
              </a:ext>
            </a:extLst>
          </p:cNvPr>
          <p:cNvSpPr>
            <a:spLocks noGrp="1"/>
          </p:cNvSpPr>
          <p:nvPr>
            <p:ph idx="1"/>
          </p:nvPr>
        </p:nvSpPr>
        <p:spPr/>
        <p:txBody>
          <a:bodyPr>
            <a:normAutofit fontScale="70000" lnSpcReduction="20000"/>
          </a:bodyPr>
          <a:lstStyle/>
          <a:p>
            <a:pPr marL="0" indent="0">
              <a:buNone/>
            </a:pPr>
            <a:r>
              <a:rPr lang="en-US" b="1" dirty="0"/>
              <a:t>Completed work</a:t>
            </a:r>
          </a:p>
          <a:p>
            <a:r>
              <a:rPr lang="en-US" dirty="0"/>
              <a:t>Finalized feedback form content</a:t>
            </a:r>
          </a:p>
          <a:p>
            <a:r>
              <a:rPr lang="en-US" dirty="0"/>
              <a:t>Created foundation list of disability and accessibility orgs</a:t>
            </a:r>
          </a:p>
          <a:p>
            <a:r>
              <a:rPr lang="en-US" dirty="0"/>
              <a:t>Bay State Council of the Blind, National Federation of the Blind of MA and National Braille Press presented to the group</a:t>
            </a:r>
          </a:p>
          <a:p>
            <a:pPr marL="0" indent="0">
              <a:buNone/>
            </a:pPr>
            <a:endParaRPr lang="en-US" dirty="0"/>
          </a:p>
          <a:p>
            <a:pPr marL="0" indent="0">
              <a:buNone/>
            </a:pPr>
            <a:r>
              <a:rPr lang="en-US" b="1" dirty="0"/>
              <a:t>Work in progress</a:t>
            </a:r>
          </a:p>
          <a:p>
            <a:r>
              <a:rPr lang="en-US" dirty="0"/>
              <a:t>Finishing feedback form linking to publish to mass.gov and feedback routing to Secretariat Accessibility Officers</a:t>
            </a:r>
          </a:p>
          <a:p>
            <a:r>
              <a:rPr lang="en-US" dirty="0"/>
              <a:t>Connecting with additional orgs and scheduling presentations for upcoming meetings</a:t>
            </a:r>
          </a:p>
          <a:p>
            <a:pPr marL="0" indent="0">
              <a:buNone/>
            </a:pPr>
            <a:endParaRPr lang="en-US" dirty="0"/>
          </a:p>
          <a:p>
            <a:pPr marL="0" indent="0">
              <a:buNone/>
            </a:pPr>
            <a:r>
              <a:rPr lang="en-US" b="1" dirty="0"/>
              <a:t>Future work</a:t>
            </a:r>
          </a:p>
          <a:p>
            <a:r>
              <a:rPr lang="en-US"/>
              <a:t>Continue </a:t>
            </a:r>
            <a:r>
              <a:rPr lang="en-US" dirty="0"/>
              <a:t>to schedule orgs to present and establishing partnerships</a:t>
            </a:r>
          </a:p>
        </p:txBody>
      </p:sp>
    </p:spTree>
    <p:extLst>
      <p:ext uri="{BB962C8B-B14F-4D97-AF65-F5344CB8AC3E}">
        <p14:creationId xmlns:p14="http://schemas.microsoft.com/office/powerpoint/2010/main" val="11069161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4000" y="966850"/>
            <a:ext cx="9144000" cy="3096306"/>
          </a:xfrm>
        </p:spPr>
        <p:txBody>
          <a:bodyPr>
            <a:normAutofit/>
          </a:bodyPr>
          <a:lstStyle/>
          <a:p>
            <a:r>
              <a:rPr lang="en-US">
                <a:solidFill>
                  <a:schemeClr val="bg1"/>
                </a:solidFill>
              </a:rPr>
              <a:t>Title II Research </a:t>
            </a:r>
            <a:br>
              <a:rPr lang="en-US">
                <a:solidFill>
                  <a:schemeClr val="bg1"/>
                </a:solidFill>
              </a:rPr>
            </a:br>
            <a:r>
              <a:rPr lang="en-US">
                <a:solidFill>
                  <a:schemeClr val="bg1"/>
                </a:solidFill>
              </a:rPr>
              <a:t>Working Group Update</a:t>
            </a:r>
          </a:p>
        </p:txBody>
      </p:sp>
    </p:spTree>
    <p:extLst>
      <p:ext uri="{BB962C8B-B14F-4D97-AF65-F5344CB8AC3E}">
        <p14:creationId xmlns:p14="http://schemas.microsoft.com/office/powerpoint/2010/main" val="1536268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335B8-249C-107C-26B9-C664C86ADC81}"/>
              </a:ext>
            </a:extLst>
          </p:cNvPr>
          <p:cNvSpPr>
            <a:spLocks noGrp="1"/>
          </p:cNvSpPr>
          <p:nvPr>
            <p:ph type="title"/>
          </p:nvPr>
        </p:nvSpPr>
        <p:spPr/>
        <p:txBody>
          <a:bodyPr/>
          <a:lstStyle/>
          <a:p>
            <a:pPr algn="ctr"/>
            <a:r>
              <a:rPr lang="en-US" dirty="0"/>
              <a:t>Group Goal</a:t>
            </a:r>
          </a:p>
        </p:txBody>
      </p:sp>
      <p:sp>
        <p:nvSpPr>
          <p:cNvPr id="3" name="Content Placeholder 2">
            <a:extLst>
              <a:ext uri="{FF2B5EF4-FFF2-40B4-BE49-F238E27FC236}">
                <a16:creationId xmlns:a16="http://schemas.microsoft.com/office/drawing/2014/main" id="{FBF5B6B9-68C9-9C32-16E0-B47DBA45B211}"/>
              </a:ext>
            </a:extLst>
          </p:cNvPr>
          <p:cNvSpPr>
            <a:spLocks noGrp="1"/>
          </p:cNvSpPr>
          <p:nvPr>
            <p:ph idx="1"/>
          </p:nvPr>
        </p:nvSpPr>
        <p:spPr/>
        <p:txBody>
          <a:bodyPr>
            <a:normAutofit fontScale="92500" lnSpcReduction="10000"/>
          </a:bodyPr>
          <a:lstStyle/>
          <a:p>
            <a:r>
              <a:rPr lang="en-US" dirty="0"/>
              <a:t>Research topics to collect information to assist with Title II preparations</a:t>
            </a:r>
          </a:p>
          <a:p>
            <a:r>
              <a:rPr lang="en-US" dirty="0"/>
              <a:t>Topics identified include the following: Each topic has corresponding research questions</a:t>
            </a:r>
          </a:p>
          <a:p>
            <a:r>
              <a:rPr lang="en-US" dirty="0"/>
              <a:t>MA Municipality and schools digital accessibility</a:t>
            </a:r>
          </a:p>
          <a:p>
            <a:r>
              <a:rPr lang="en-US" dirty="0"/>
              <a:t>What other states are doing related to digital accessibility</a:t>
            </a:r>
          </a:p>
          <a:p>
            <a:r>
              <a:rPr lang="en-US" dirty="0"/>
              <a:t>Funding avenues for digital accessibility</a:t>
            </a:r>
          </a:p>
          <a:p>
            <a:r>
              <a:rPr lang="en-US" dirty="0"/>
              <a:t>Tools for digital accessibility</a:t>
            </a:r>
          </a:p>
          <a:p>
            <a:r>
              <a:rPr lang="en-US" dirty="0"/>
              <a:t>Customer services accessibility</a:t>
            </a:r>
          </a:p>
          <a:p>
            <a:r>
              <a:rPr lang="en-US" dirty="0"/>
              <a:t>Resources for digital accessibility</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139847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a:extLst>
            <a:ext uri="{FF2B5EF4-FFF2-40B4-BE49-F238E27FC236}">
              <a16:creationId xmlns:a16="http://schemas.microsoft.com/office/drawing/2014/main" id="{8BA44F12-54A6-22FA-D6BB-A6BCD447DD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513CAC-15DF-5343-E328-BEFF9ABA16FE}"/>
              </a:ext>
            </a:extLst>
          </p:cNvPr>
          <p:cNvSpPr>
            <a:spLocks noGrp="1"/>
          </p:cNvSpPr>
          <p:nvPr>
            <p:ph type="ctrTitle"/>
          </p:nvPr>
        </p:nvSpPr>
        <p:spPr>
          <a:xfrm>
            <a:off x="1524000" y="1122363"/>
            <a:ext cx="9723120" cy="4045985"/>
          </a:xfrm>
        </p:spPr>
        <p:txBody>
          <a:bodyPr>
            <a:normAutofit/>
          </a:bodyPr>
          <a:lstStyle/>
          <a:p>
            <a:pPr algn="l">
              <a:lnSpc>
                <a:spcPct val="100000"/>
              </a:lnSpc>
              <a:spcBef>
                <a:spcPts val="2000"/>
              </a:spcBef>
            </a:pPr>
            <a:r>
              <a:rPr lang="en-US" sz="3600" dirty="0">
                <a:solidFill>
                  <a:schemeClr val="bg1"/>
                </a:solidFill>
              </a:rPr>
              <a:t>Research Topic: </a:t>
            </a:r>
            <a:br>
              <a:rPr lang="en-US" sz="3600" dirty="0">
                <a:solidFill>
                  <a:schemeClr val="bg1"/>
                </a:solidFill>
              </a:rPr>
            </a:br>
            <a:br>
              <a:rPr lang="en-US" sz="4000" dirty="0">
                <a:solidFill>
                  <a:schemeClr val="bg1"/>
                </a:solidFill>
              </a:rPr>
            </a:br>
            <a:r>
              <a:rPr lang="en-US" sz="4800" b="1" dirty="0">
                <a:solidFill>
                  <a:schemeClr val="bg1"/>
                </a:solidFill>
              </a:rPr>
              <a:t>MA/other Municipality and Schools </a:t>
            </a:r>
            <a:br>
              <a:rPr lang="en-US" sz="4800" b="1" dirty="0">
                <a:solidFill>
                  <a:schemeClr val="bg1"/>
                </a:solidFill>
              </a:rPr>
            </a:br>
            <a:r>
              <a:rPr lang="en-US" sz="4800" b="1" dirty="0">
                <a:solidFill>
                  <a:schemeClr val="bg1"/>
                </a:solidFill>
              </a:rPr>
              <a:t>Digital Accessibility exploring plans, policy work, tools and resources</a:t>
            </a:r>
          </a:p>
        </p:txBody>
      </p:sp>
    </p:spTree>
    <p:extLst>
      <p:ext uri="{BB962C8B-B14F-4D97-AF65-F5344CB8AC3E}">
        <p14:creationId xmlns:p14="http://schemas.microsoft.com/office/powerpoint/2010/main" val="1890124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Welcome and Roll Call</a:t>
            </a:r>
          </a:p>
          <a:p>
            <a:pPr marL="514350" indent="-514350">
              <a:buFont typeface="+mj-lt"/>
              <a:buAutoNum type="arabicPeriod"/>
            </a:pPr>
            <a:r>
              <a:rPr lang="en-US" dirty="0"/>
              <a:t>Approval of November 5 Meeting Minutes </a:t>
            </a:r>
          </a:p>
          <a:p>
            <a:pPr marL="514350" indent="-514350">
              <a:buFont typeface="+mj-lt"/>
              <a:buAutoNum type="arabicPeriod"/>
            </a:pPr>
            <a:r>
              <a:rPr lang="en-US" dirty="0"/>
              <a:t>Working Group Updates</a:t>
            </a:r>
          </a:p>
          <a:p>
            <a:pPr marL="514350" indent="-514350">
              <a:buFont typeface="+mj-lt"/>
              <a:buAutoNum type="arabicPeriod"/>
            </a:pPr>
            <a:r>
              <a:rPr lang="en-US" dirty="0"/>
              <a:t>Chief IT Accessibility Officer Update</a:t>
            </a:r>
          </a:p>
          <a:p>
            <a:pPr marL="514350" indent="-514350">
              <a:buFont typeface="+mj-lt"/>
              <a:buAutoNum type="arabicPeriod"/>
            </a:pPr>
            <a:r>
              <a:rPr lang="en-US" dirty="0"/>
              <a:t>Board Next Steps</a:t>
            </a:r>
          </a:p>
          <a:p>
            <a:pPr marL="514350" indent="-514350">
              <a:buFont typeface="+mj-lt"/>
              <a:buAutoNum type="arabicPeriod"/>
            </a:pPr>
            <a:r>
              <a:rPr lang="en-US" dirty="0"/>
              <a:t>Board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FAF0F-698A-588F-9D8E-E576C50096C8}"/>
              </a:ext>
            </a:extLst>
          </p:cNvPr>
          <p:cNvSpPr>
            <a:spLocks noGrp="1"/>
          </p:cNvSpPr>
          <p:nvPr>
            <p:ph type="title"/>
          </p:nvPr>
        </p:nvSpPr>
        <p:spPr/>
        <p:txBody>
          <a:bodyPr/>
          <a:lstStyle/>
          <a:p>
            <a:pPr algn="ctr"/>
            <a:r>
              <a:rPr lang="en-US" dirty="0"/>
              <a:t>Findings and Recommendations</a:t>
            </a:r>
          </a:p>
        </p:txBody>
      </p:sp>
      <p:sp>
        <p:nvSpPr>
          <p:cNvPr id="3" name="Content Placeholder 2">
            <a:extLst>
              <a:ext uri="{FF2B5EF4-FFF2-40B4-BE49-F238E27FC236}">
                <a16:creationId xmlns:a16="http://schemas.microsoft.com/office/drawing/2014/main" id="{9D3AF0D0-62C5-95A3-5B33-A97EC44631F0}"/>
              </a:ext>
            </a:extLst>
          </p:cNvPr>
          <p:cNvSpPr>
            <a:spLocks noGrp="1"/>
          </p:cNvSpPr>
          <p:nvPr>
            <p:ph idx="1"/>
          </p:nvPr>
        </p:nvSpPr>
        <p:spPr/>
        <p:txBody>
          <a:bodyPr/>
          <a:lstStyle/>
          <a:p>
            <a:r>
              <a:rPr lang="en-US" dirty="0"/>
              <a:t>Cities in Colorado have strategic plans for digital accessibility</a:t>
            </a:r>
          </a:p>
          <a:p>
            <a:r>
              <a:rPr lang="en-US" dirty="0"/>
              <a:t>Cities and schools in MA are attending ACCESS team live trainings and office hours and to increase knowledge and skills</a:t>
            </a:r>
          </a:p>
          <a:p>
            <a:r>
              <a:rPr lang="en-US" dirty="0"/>
              <a:t>Cities and schools in MA are using and linking to ACCESS team resources and document guides</a:t>
            </a:r>
          </a:p>
          <a:p>
            <a:r>
              <a:rPr lang="en-US" dirty="0"/>
              <a:t>Have partnership with TSS cities and schools team to create outreach opportunities to form engaging partnerships</a:t>
            </a:r>
          </a:p>
          <a:p>
            <a:r>
              <a:rPr lang="en-US" dirty="0"/>
              <a:t>Education Secretariat has digital accessibility group involvement for universities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2231504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8D1CB-98F8-760A-C797-8030EB07D2C5}"/>
              </a:ext>
            </a:extLst>
          </p:cNvPr>
          <p:cNvSpPr>
            <a:spLocks noGrp="1"/>
          </p:cNvSpPr>
          <p:nvPr>
            <p:ph type="ctrTitle"/>
          </p:nvPr>
        </p:nvSpPr>
        <p:spPr>
          <a:xfrm>
            <a:off x="1524000" y="1122363"/>
            <a:ext cx="9144000" cy="3303333"/>
          </a:xfrm>
        </p:spPr>
        <p:txBody>
          <a:bodyPr>
            <a:normAutofit fontScale="90000"/>
          </a:bodyPr>
          <a:lstStyle/>
          <a:p>
            <a:pPr algn="l">
              <a:lnSpc>
                <a:spcPct val="100000"/>
              </a:lnSpc>
              <a:spcBef>
                <a:spcPts val="2000"/>
              </a:spcBef>
            </a:pPr>
            <a:r>
              <a:rPr lang="en-US" sz="3600" dirty="0">
                <a:solidFill>
                  <a:schemeClr val="bg1"/>
                </a:solidFill>
              </a:rPr>
              <a:t>Research Topic: </a:t>
            </a:r>
            <a:br>
              <a:rPr lang="en-US" sz="3600" dirty="0">
                <a:solidFill>
                  <a:schemeClr val="bg1"/>
                </a:solidFill>
              </a:rPr>
            </a:br>
            <a:br>
              <a:rPr lang="en-US" sz="4000" dirty="0">
                <a:solidFill>
                  <a:schemeClr val="bg1"/>
                </a:solidFill>
              </a:rPr>
            </a:br>
            <a:r>
              <a:rPr lang="en-US" sz="4800" b="1" dirty="0">
                <a:solidFill>
                  <a:schemeClr val="bg1"/>
                </a:solidFill>
              </a:rPr>
              <a:t>What Other States are Doing </a:t>
            </a:r>
            <a:br>
              <a:rPr lang="en-US" sz="4800" b="1" dirty="0">
                <a:solidFill>
                  <a:schemeClr val="bg1"/>
                </a:solidFill>
              </a:rPr>
            </a:br>
            <a:r>
              <a:rPr lang="en-US" sz="4800" b="1" dirty="0">
                <a:solidFill>
                  <a:schemeClr val="bg1"/>
                </a:solidFill>
              </a:rPr>
              <a:t>for Title II exploring planning, policy work, tools and resources</a:t>
            </a:r>
          </a:p>
        </p:txBody>
      </p:sp>
    </p:spTree>
    <p:extLst>
      <p:ext uri="{BB962C8B-B14F-4D97-AF65-F5344CB8AC3E}">
        <p14:creationId xmlns:p14="http://schemas.microsoft.com/office/powerpoint/2010/main" val="31802011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383BD-CE61-BCF4-8057-8750FAAEB891}"/>
              </a:ext>
            </a:extLst>
          </p:cNvPr>
          <p:cNvSpPr>
            <a:spLocks noGrp="1"/>
          </p:cNvSpPr>
          <p:nvPr>
            <p:ph type="title"/>
          </p:nvPr>
        </p:nvSpPr>
        <p:spPr/>
        <p:txBody>
          <a:bodyPr/>
          <a:lstStyle/>
          <a:p>
            <a:pPr algn="ctr"/>
            <a:r>
              <a:rPr lang="en-US" dirty="0"/>
              <a:t>Findings and Recommendations</a:t>
            </a:r>
          </a:p>
        </p:txBody>
      </p:sp>
      <p:sp>
        <p:nvSpPr>
          <p:cNvPr id="3" name="Content Placeholder 2">
            <a:extLst>
              <a:ext uri="{FF2B5EF4-FFF2-40B4-BE49-F238E27FC236}">
                <a16:creationId xmlns:a16="http://schemas.microsoft.com/office/drawing/2014/main" id="{A4C0E06D-4562-51FD-0C16-47FD3B2E25D1}"/>
              </a:ext>
            </a:extLst>
          </p:cNvPr>
          <p:cNvSpPr>
            <a:spLocks noGrp="1"/>
          </p:cNvSpPr>
          <p:nvPr>
            <p:ph idx="1"/>
          </p:nvPr>
        </p:nvSpPr>
        <p:spPr/>
        <p:txBody>
          <a:bodyPr>
            <a:normAutofit fontScale="92500" lnSpcReduction="10000"/>
          </a:bodyPr>
          <a:lstStyle/>
          <a:p>
            <a:r>
              <a:rPr lang="en-US" dirty="0"/>
              <a:t>MA is seen as a leader in this space with additional states replicating and wanting to learn more about our model and program</a:t>
            </a:r>
          </a:p>
          <a:p>
            <a:r>
              <a:rPr lang="en-US" dirty="0"/>
              <a:t>Hiring accessibility staff including leaders and support staff</a:t>
            </a:r>
          </a:p>
          <a:p>
            <a:r>
              <a:rPr lang="en-US" dirty="0"/>
              <a:t>Policy work using MA policy as a reference</a:t>
            </a:r>
          </a:p>
          <a:p>
            <a:r>
              <a:rPr lang="en-US" dirty="0"/>
              <a:t>Creating state digital accessibility laws</a:t>
            </a:r>
          </a:p>
          <a:p>
            <a:r>
              <a:rPr lang="en-US" dirty="0"/>
              <a:t>Identifying tool possibilities to assist with accessibility for web and documents</a:t>
            </a:r>
          </a:p>
          <a:p>
            <a:r>
              <a:rPr lang="en-US" dirty="0"/>
              <a:t>Championing accessibility across states</a:t>
            </a:r>
          </a:p>
          <a:p>
            <a:r>
              <a:rPr lang="en-US" dirty="0"/>
              <a:t>Creating opportunities for states to partner on accessibility work such as NASCIO and additional opportunities</a:t>
            </a:r>
          </a:p>
          <a:p>
            <a:pPr marL="0" indent="0">
              <a:buNone/>
            </a:pPr>
            <a:endParaRPr lang="en-US" dirty="0"/>
          </a:p>
        </p:txBody>
      </p:sp>
    </p:spTree>
    <p:extLst>
      <p:ext uri="{BB962C8B-B14F-4D97-AF65-F5344CB8AC3E}">
        <p14:creationId xmlns:p14="http://schemas.microsoft.com/office/powerpoint/2010/main" val="21316094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a:extLst>
            <a:ext uri="{FF2B5EF4-FFF2-40B4-BE49-F238E27FC236}">
              <a16:creationId xmlns:a16="http://schemas.microsoft.com/office/drawing/2014/main" id="{68D3F646-4B5C-F7B4-5CD1-67EB5AA075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3D8C16-CE64-8423-E60B-77A2F9A63E15}"/>
              </a:ext>
            </a:extLst>
          </p:cNvPr>
          <p:cNvSpPr>
            <a:spLocks noGrp="1"/>
          </p:cNvSpPr>
          <p:nvPr>
            <p:ph type="ctrTitle"/>
          </p:nvPr>
        </p:nvSpPr>
        <p:spPr>
          <a:xfrm>
            <a:off x="1524000" y="1122363"/>
            <a:ext cx="9144000" cy="3303333"/>
          </a:xfrm>
        </p:spPr>
        <p:txBody>
          <a:bodyPr>
            <a:normAutofit/>
          </a:bodyPr>
          <a:lstStyle/>
          <a:p>
            <a:pPr algn="l">
              <a:lnSpc>
                <a:spcPct val="150000"/>
              </a:lnSpc>
              <a:spcBef>
                <a:spcPts val="2000"/>
              </a:spcBef>
            </a:pPr>
            <a:r>
              <a:rPr lang="en-US" sz="3600">
                <a:solidFill>
                  <a:schemeClr val="bg1"/>
                </a:solidFill>
              </a:rPr>
              <a:t>Research Topic: </a:t>
            </a:r>
            <a:br>
              <a:rPr lang="en-US" sz="4000">
                <a:solidFill>
                  <a:schemeClr val="bg1"/>
                </a:solidFill>
              </a:rPr>
            </a:br>
            <a:r>
              <a:rPr lang="en-US" sz="4800" b="1">
                <a:solidFill>
                  <a:schemeClr val="bg1"/>
                </a:solidFill>
              </a:rPr>
              <a:t>Funding Avenues</a:t>
            </a:r>
          </a:p>
        </p:txBody>
      </p:sp>
    </p:spTree>
    <p:extLst>
      <p:ext uri="{BB962C8B-B14F-4D97-AF65-F5344CB8AC3E}">
        <p14:creationId xmlns:p14="http://schemas.microsoft.com/office/powerpoint/2010/main" val="10919490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868CAA-3732-CD9F-AE04-75A14F17F7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065DAD-3CF3-DC92-4264-E0CBAFD629C0}"/>
              </a:ext>
            </a:extLst>
          </p:cNvPr>
          <p:cNvSpPr>
            <a:spLocks noGrp="1"/>
          </p:cNvSpPr>
          <p:nvPr>
            <p:ph type="title"/>
          </p:nvPr>
        </p:nvSpPr>
        <p:spPr/>
        <p:txBody>
          <a:bodyPr>
            <a:normAutofit/>
          </a:bodyPr>
          <a:lstStyle/>
          <a:p>
            <a:pPr algn="ctr"/>
            <a:r>
              <a:rPr lang="en-US" sz="3200">
                <a:latin typeface="Aptos Display"/>
              </a:rPr>
              <a:t>What federal or state grant programs are available to support ADA compliance? </a:t>
            </a:r>
            <a:endParaRPr lang="en-US" sz="3200"/>
          </a:p>
        </p:txBody>
      </p:sp>
      <p:graphicFrame>
        <p:nvGraphicFramePr>
          <p:cNvPr id="5" name="Table 4">
            <a:extLst>
              <a:ext uri="{FF2B5EF4-FFF2-40B4-BE49-F238E27FC236}">
                <a16:creationId xmlns:a16="http://schemas.microsoft.com/office/drawing/2014/main" id="{00AB626D-3ED1-296F-5712-2A616C351CE8}"/>
              </a:ext>
            </a:extLst>
          </p:cNvPr>
          <p:cNvGraphicFramePr>
            <a:graphicFrameLocks noGrp="1"/>
          </p:cNvGraphicFramePr>
          <p:nvPr/>
        </p:nvGraphicFramePr>
        <p:xfrm>
          <a:off x="838200" y="1493157"/>
          <a:ext cx="10520902" cy="4308927"/>
        </p:xfrm>
        <a:graphic>
          <a:graphicData uri="http://schemas.openxmlformats.org/drawingml/2006/table">
            <a:tbl>
              <a:tblPr firstRow="1">
                <a:tableStyleId>{5C22544A-7EE6-4342-B048-85BDC9FD1C3A}</a:tableStyleId>
              </a:tblPr>
              <a:tblGrid>
                <a:gridCol w="2114495">
                  <a:extLst>
                    <a:ext uri="{9D8B030D-6E8A-4147-A177-3AD203B41FA5}">
                      <a16:colId xmlns:a16="http://schemas.microsoft.com/office/drawing/2014/main" val="3037062433"/>
                    </a:ext>
                  </a:extLst>
                </a:gridCol>
                <a:gridCol w="2900984">
                  <a:extLst>
                    <a:ext uri="{9D8B030D-6E8A-4147-A177-3AD203B41FA5}">
                      <a16:colId xmlns:a16="http://schemas.microsoft.com/office/drawing/2014/main" val="3977670799"/>
                    </a:ext>
                  </a:extLst>
                </a:gridCol>
                <a:gridCol w="1083034">
                  <a:extLst>
                    <a:ext uri="{9D8B030D-6E8A-4147-A177-3AD203B41FA5}">
                      <a16:colId xmlns:a16="http://schemas.microsoft.com/office/drawing/2014/main" val="509672041"/>
                    </a:ext>
                  </a:extLst>
                </a:gridCol>
                <a:gridCol w="2398147">
                  <a:extLst>
                    <a:ext uri="{9D8B030D-6E8A-4147-A177-3AD203B41FA5}">
                      <a16:colId xmlns:a16="http://schemas.microsoft.com/office/drawing/2014/main" val="1873483898"/>
                    </a:ext>
                  </a:extLst>
                </a:gridCol>
                <a:gridCol w="2024242">
                  <a:extLst>
                    <a:ext uri="{9D8B030D-6E8A-4147-A177-3AD203B41FA5}">
                      <a16:colId xmlns:a16="http://schemas.microsoft.com/office/drawing/2014/main" val="4124629179"/>
                    </a:ext>
                  </a:extLst>
                </a:gridCol>
              </a:tblGrid>
              <a:tr h="186952">
                <a:tc>
                  <a:txBody>
                    <a:bodyPr/>
                    <a:lstStyle/>
                    <a:p>
                      <a:pPr algn="ctr" fontAlgn="b">
                        <a:buNone/>
                      </a:pPr>
                      <a:r>
                        <a:rPr lang="en-US" sz="1100" b="1" u="sng" strike="noStrike">
                          <a:solidFill>
                            <a:schemeClr val="tx1"/>
                          </a:solidFill>
                          <a:effectLst/>
                        </a:rPr>
                        <a:t>Recent Funding Opportunities </a:t>
                      </a:r>
                      <a:endParaRPr lang="en-US" sz="1100" b="1" i="0" u="sng" strike="noStrike">
                        <a:solidFill>
                          <a:schemeClr val="tx1"/>
                        </a:solidFill>
                        <a:effectLst/>
                        <a:latin typeface="Aptos Narrow" panose="020B0004020202020204" pitchFamily="34" charset="0"/>
                      </a:endParaRPr>
                    </a:p>
                  </a:txBody>
                  <a:tcPr marL="6447" marR="6447" marT="6447" marB="0" anchor="b">
                    <a:solidFill>
                      <a:schemeClr val="accent3">
                        <a:lumMod val="20000"/>
                        <a:lumOff val="80000"/>
                      </a:schemeClr>
                    </a:solidFill>
                  </a:tcPr>
                </a:tc>
                <a:tc>
                  <a:txBody>
                    <a:bodyPr/>
                    <a:lstStyle/>
                    <a:p>
                      <a:pPr algn="ctr" fontAlgn="b">
                        <a:buNone/>
                      </a:pPr>
                      <a:r>
                        <a:rPr lang="en-US" sz="1100" b="1" u="sng" strike="noStrike">
                          <a:solidFill>
                            <a:schemeClr val="tx1"/>
                          </a:solidFill>
                          <a:effectLst/>
                        </a:rPr>
                        <a:t>Overview</a:t>
                      </a:r>
                      <a:r>
                        <a:rPr lang="en-US" sz="1100" u="sng" strike="noStrike">
                          <a:solidFill>
                            <a:schemeClr val="tx1"/>
                          </a:solidFill>
                          <a:effectLst/>
                        </a:rPr>
                        <a:t> </a:t>
                      </a:r>
                      <a:endParaRPr lang="en-US" sz="1100" b="1" i="0" u="sng" strike="noStrike">
                        <a:solidFill>
                          <a:schemeClr val="tx1"/>
                        </a:solidFill>
                        <a:effectLst/>
                        <a:latin typeface="Aptos Narrow" panose="020B0004020202020204" pitchFamily="34" charset="0"/>
                      </a:endParaRPr>
                    </a:p>
                  </a:txBody>
                  <a:tcPr marL="6447" marR="6447" marT="6447" marB="0" anchor="b">
                    <a:solidFill>
                      <a:schemeClr val="accent3">
                        <a:lumMod val="20000"/>
                        <a:lumOff val="80000"/>
                      </a:schemeClr>
                    </a:solidFill>
                  </a:tcPr>
                </a:tc>
                <a:tc>
                  <a:txBody>
                    <a:bodyPr/>
                    <a:lstStyle/>
                    <a:p>
                      <a:pPr algn="ctr" fontAlgn="b">
                        <a:buNone/>
                      </a:pPr>
                      <a:r>
                        <a:rPr lang="en-US" sz="1100" b="1" u="sng" strike="noStrike">
                          <a:solidFill>
                            <a:schemeClr val="tx1"/>
                          </a:solidFill>
                          <a:effectLst/>
                        </a:rPr>
                        <a:t>Amount</a:t>
                      </a:r>
                      <a:endParaRPr lang="en-US" sz="1100" b="1" i="0" u="sng" strike="noStrike">
                        <a:solidFill>
                          <a:schemeClr val="tx1"/>
                        </a:solidFill>
                        <a:effectLst/>
                        <a:latin typeface="Aptos Narrow" panose="020B0004020202020204" pitchFamily="34" charset="0"/>
                      </a:endParaRPr>
                    </a:p>
                  </a:txBody>
                  <a:tcPr marL="6447" marR="6447" marT="6447" marB="0" anchor="b">
                    <a:solidFill>
                      <a:schemeClr val="accent3">
                        <a:lumMod val="20000"/>
                        <a:lumOff val="80000"/>
                      </a:schemeClr>
                    </a:solidFill>
                  </a:tcPr>
                </a:tc>
                <a:tc>
                  <a:txBody>
                    <a:bodyPr/>
                    <a:lstStyle/>
                    <a:p>
                      <a:pPr algn="ctr" fontAlgn="b">
                        <a:buNone/>
                      </a:pPr>
                      <a:r>
                        <a:rPr lang="en-US" sz="1100" b="1" u="sng" strike="noStrike">
                          <a:solidFill>
                            <a:schemeClr val="tx1"/>
                          </a:solidFill>
                          <a:effectLst/>
                        </a:rPr>
                        <a:t>Updates</a:t>
                      </a:r>
                      <a:endParaRPr lang="en-US" sz="1100" b="1" i="0" u="sng" strike="noStrike">
                        <a:solidFill>
                          <a:schemeClr val="tx1"/>
                        </a:solidFill>
                        <a:effectLst/>
                        <a:latin typeface="Aptos Narrow" panose="020B0004020202020204" pitchFamily="34" charset="0"/>
                      </a:endParaRPr>
                    </a:p>
                  </a:txBody>
                  <a:tcPr marL="6447" marR="6447" marT="6447" marB="0" anchor="b">
                    <a:solidFill>
                      <a:schemeClr val="accent3">
                        <a:lumMod val="20000"/>
                        <a:lumOff val="80000"/>
                      </a:schemeClr>
                    </a:solidFill>
                  </a:tcPr>
                </a:tc>
                <a:tc>
                  <a:txBody>
                    <a:bodyPr/>
                    <a:lstStyle/>
                    <a:p>
                      <a:pPr algn="ctr" fontAlgn="b">
                        <a:buNone/>
                      </a:pPr>
                      <a:r>
                        <a:rPr lang="en-US" sz="1100" b="1" u="sng" strike="noStrike">
                          <a:solidFill>
                            <a:schemeClr val="tx1"/>
                          </a:solidFill>
                          <a:effectLst/>
                        </a:rPr>
                        <a:t>Hyperlink </a:t>
                      </a:r>
                      <a:endParaRPr lang="en-US" sz="1100" b="1" i="0" u="sng" strike="noStrike">
                        <a:solidFill>
                          <a:schemeClr val="tx1"/>
                        </a:solidFill>
                        <a:effectLst/>
                        <a:latin typeface="Aptos Narrow" panose="020B0004020202020204" pitchFamily="34" charset="0"/>
                      </a:endParaRPr>
                    </a:p>
                  </a:txBody>
                  <a:tcPr marL="6447" marR="6447" marT="6447" marB="0" anchor="b">
                    <a:solidFill>
                      <a:schemeClr val="accent3">
                        <a:lumMod val="20000"/>
                        <a:lumOff val="80000"/>
                      </a:schemeClr>
                    </a:solidFill>
                  </a:tcPr>
                </a:tc>
                <a:extLst>
                  <a:ext uri="{0D108BD9-81ED-4DB2-BD59-A6C34878D82A}">
                    <a16:rowId xmlns:a16="http://schemas.microsoft.com/office/drawing/2014/main" val="2389003590"/>
                  </a:ext>
                </a:extLst>
              </a:tr>
              <a:tr h="747809">
                <a:tc>
                  <a:txBody>
                    <a:bodyPr/>
                    <a:lstStyle/>
                    <a:p>
                      <a:pPr algn="ctr" fontAlgn="ctr">
                        <a:buNone/>
                      </a:pPr>
                      <a:r>
                        <a:rPr lang="en-US" sz="1100" u="none" strike="sngStrike">
                          <a:solidFill>
                            <a:schemeClr val="tx1"/>
                          </a:solidFill>
                          <a:effectLst/>
                        </a:rPr>
                        <a:t>State Digital Equity Capacity Grants</a:t>
                      </a:r>
                      <a:endParaRPr lang="en-US" sz="1100" b="0" i="0" u="none"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tc>
                  <a:txBody>
                    <a:bodyPr/>
                    <a:lstStyle/>
                    <a:p>
                      <a:pPr algn="l" fontAlgn="ctr">
                        <a:buNone/>
                      </a:pPr>
                      <a:r>
                        <a:rPr lang="en-US" sz="1100" u="none" strike="noStrike">
                          <a:solidFill>
                            <a:schemeClr val="tx1"/>
                          </a:solidFill>
                          <a:effectLst/>
                        </a:rPr>
                        <a:t>Program was intended to provide states and territories funding to implement their digital equity plans </a:t>
                      </a:r>
                      <a:endParaRPr lang="en-US" sz="1100" b="0" i="0" u="none"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tc>
                  <a:txBody>
                    <a:bodyPr/>
                    <a:lstStyle/>
                    <a:p>
                      <a:pPr algn="ctr" fontAlgn="ctr">
                        <a:buNone/>
                      </a:pPr>
                      <a:r>
                        <a:rPr lang="en-US" sz="1100" u="none" strike="noStrike">
                          <a:solidFill>
                            <a:schemeClr val="tx1"/>
                          </a:solidFill>
                          <a:effectLst/>
                        </a:rPr>
                        <a:t>$14,100,000</a:t>
                      </a:r>
                      <a:endParaRPr lang="en-US" sz="1100" b="0" i="0" u="none"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tc>
                  <a:txBody>
                    <a:bodyPr/>
                    <a:lstStyle/>
                    <a:p>
                      <a:pPr algn="ctr" fontAlgn="ctr">
                        <a:buNone/>
                      </a:pPr>
                      <a:r>
                        <a:rPr lang="en-US" sz="1100" u="none" strike="noStrike">
                          <a:solidFill>
                            <a:schemeClr val="tx1"/>
                          </a:solidFill>
                          <a:effectLst/>
                        </a:rPr>
                        <a:t>Funding terminated in May 2025. </a:t>
                      </a:r>
                      <a:br>
                        <a:rPr lang="en-US" sz="1100" u="none" strike="noStrike">
                          <a:solidFill>
                            <a:schemeClr val="tx1"/>
                          </a:solidFill>
                          <a:effectLst/>
                        </a:rPr>
                      </a:br>
                      <a:r>
                        <a:rPr lang="en-US" sz="1100" u="none" strike="noStrike">
                          <a:solidFill>
                            <a:schemeClr val="tx1"/>
                          </a:solidFill>
                          <a:effectLst/>
                        </a:rPr>
                        <a:t>On April 1st, 2024 Massachusetts was allocated $14.1M but funding was suspended in 2025. </a:t>
                      </a:r>
                      <a:endParaRPr lang="en-US" sz="1100" b="0" i="0" u="none"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tc>
                  <a:txBody>
                    <a:bodyPr/>
                    <a:lstStyle/>
                    <a:p>
                      <a:pPr algn="ctr" fontAlgn="ctr">
                        <a:buNone/>
                      </a:pPr>
                      <a:r>
                        <a:rPr lang="en-US" sz="1100" u="sng" strike="noStrike">
                          <a:solidFill>
                            <a:schemeClr val="tx1"/>
                          </a:solidFill>
                          <a:effectLst/>
                          <a:hlinkClick r:id="rId2">
                            <a:extLst>
                              <a:ext uri="{A12FA001-AC4F-418D-AE19-62706E023703}">
                                <ahyp:hlinkClr xmlns:ahyp="http://schemas.microsoft.com/office/drawing/2018/hyperlinkcolor" val="tx"/>
                              </a:ext>
                            </a:extLst>
                          </a:hlinkClick>
                        </a:rPr>
                        <a:t>https://grants.gov/search-results-detail/353292</a:t>
                      </a:r>
                      <a:endParaRPr lang="en-US" sz="1100" b="0" i="0" u="sng"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extLst>
                  <a:ext uri="{0D108BD9-81ED-4DB2-BD59-A6C34878D82A}">
                    <a16:rowId xmlns:a16="http://schemas.microsoft.com/office/drawing/2014/main" val="360268888"/>
                  </a:ext>
                </a:extLst>
              </a:tr>
              <a:tr h="1878548">
                <a:tc>
                  <a:txBody>
                    <a:bodyPr/>
                    <a:lstStyle/>
                    <a:p>
                      <a:pPr algn="ctr" fontAlgn="ctr">
                        <a:buNone/>
                      </a:pPr>
                      <a:r>
                        <a:rPr lang="en-US" sz="1100" u="none" strike="noStrike">
                          <a:solidFill>
                            <a:schemeClr val="tx1"/>
                          </a:solidFill>
                          <a:effectLst/>
                        </a:rPr>
                        <a:t>Massachusetts - Municipal Digital Equity Implementation Program</a:t>
                      </a:r>
                      <a:endParaRPr lang="en-US" sz="1100" b="0" i="0" u="none"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tc>
                  <a:txBody>
                    <a:bodyPr/>
                    <a:lstStyle/>
                    <a:p>
                      <a:pPr algn="l" fontAlgn="ctr">
                        <a:buNone/>
                      </a:pPr>
                      <a:r>
                        <a:rPr lang="en-US" sz="1100" u="none" strike="noStrike">
                          <a:solidFill>
                            <a:schemeClr val="tx1"/>
                          </a:solidFill>
                          <a:effectLst/>
                        </a:rPr>
                        <a:t>The Healey-Driscoll Administration and Massachusetts Technology Collaborative’s (</a:t>
                      </a:r>
                      <a:r>
                        <a:rPr lang="en-US" sz="1100" u="none" strike="noStrike" err="1">
                          <a:solidFill>
                            <a:schemeClr val="tx1"/>
                          </a:solidFill>
                          <a:effectLst/>
                        </a:rPr>
                        <a:t>MassTech</a:t>
                      </a:r>
                      <a:r>
                        <a:rPr lang="en-US" sz="1100" u="none" strike="noStrike">
                          <a:solidFill>
                            <a:schemeClr val="tx1"/>
                          </a:solidFill>
                          <a:effectLst/>
                        </a:rPr>
                        <a:t>) Massachusetts Broadband Institute (MBI) have awarded $4,457,546 to 61 Massachusetts communities as part of the Municipal Digital Equity Implementation Program. The program helps cities and towns expand internet access, purchase devices, boost digital skills training, and increase community engagement to close the digital divide.</a:t>
                      </a:r>
                      <a:endParaRPr lang="en-US" sz="1100" b="0" i="0" u="none"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tc>
                  <a:txBody>
                    <a:bodyPr/>
                    <a:lstStyle/>
                    <a:p>
                      <a:pPr algn="ctr" fontAlgn="ctr">
                        <a:buNone/>
                      </a:pPr>
                      <a:r>
                        <a:rPr lang="en-US" sz="1100" u="none" strike="noStrike">
                          <a:solidFill>
                            <a:schemeClr val="tx1"/>
                          </a:solidFill>
                          <a:effectLst/>
                        </a:rPr>
                        <a:t>$4,457,546</a:t>
                      </a:r>
                      <a:endParaRPr lang="en-US" sz="1100" b="0" i="0" u="none"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tc>
                  <a:txBody>
                    <a:bodyPr/>
                    <a:lstStyle/>
                    <a:p>
                      <a:pPr algn="ctr" fontAlgn="ctr">
                        <a:buNone/>
                      </a:pPr>
                      <a:r>
                        <a:rPr lang="en-US" sz="1100" u="none" strike="noStrike" dirty="0">
                          <a:solidFill>
                            <a:schemeClr val="tx1"/>
                          </a:solidFill>
                          <a:effectLst/>
                        </a:rPr>
                        <a:t>December 11, 2025, funding awarded </a:t>
                      </a:r>
                      <a:endParaRPr lang="en-US" sz="1100" b="0" i="0" u="none" strike="noStrike" dirty="0">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tc>
                  <a:txBody>
                    <a:bodyPr/>
                    <a:lstStyle/>
                    <a:p>
                      <a:pPr algn="ctr" fontAlgn="ctr">
                        <a:buNone/>
                      </a:pPr>
                      <a:r>
                        <a:rPr lang="en-US" sz="1100" u="sng" strike="noStrike">
                          <a:solidFill>
                            <a:schemeClr val="tx1"/>
                          </a:solidFill>
                          <a:effectLst/>
                          <a:hlinkClick r:id="rId3">
                            <a:extLst>
                              <a:ext uri="{A12FA001-AC4F-418D-AE19-62706E023703}">
                                <ahyp:hlinkClr xmlns:ahyp="http://schemas.microsoft.com/office/drawing/2018/hyperlinkcolor" val="tx"/>
                              </a:ext>
                            </a:extLst>
                          </a:hlinkClick>
                        </a:rPr>
                        <a:t>https://broadband.masstech.org/news/healey-driscoll-administration-awards-45-million-strengthen-internet-service-and-expand</a:t>
                      </a:r>
                      <a:endParaRPr lang="en-US" sz="1100" b="0" i="0" u="sng"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extLst>
                  <a:ext uri="{0D108BD9-81ED-4DB2-BD59-A6C34878D82A}">
                    <a16:rowId xmlns:a16="http://schemas.microsoft.com/office/drawing/2014/main" val="2536927309"/>
                  </a:ext>
                </a:extLst>
              </a:tr>
              <a:tr h="1495618">
                <a:tc>
                  <a:txBody>
                    <a:bodyPr/>
                    <a:lstStyle/>
                    <a:p>
                      <a:pPr algn="ctr" fontAlgn="ctr">
                        <a:buNone/>
                      </a:pPr>
                      <a:r>
                        <a:rPr lang="en-US" sz="1100" u="none" strike="noStrike">
                          <a:solidFill>
                            <a:schemeClr val="tx1"/>
                          </a:solidFill>
                          <a:effectLst/>
                        </a:rPr>
                        <a:t>Massachusetts - Municipal ADA Improvement Grant Program</a:t>
                      </a:r>
                      <a:endParaRPr lang="en-US" sz="1100" b="0" i="0" u="none"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tc>
                  <a:txBody>
                    <a:bodyPr/>
                    <a:lstStyle/>
                    <a:p>
                      <a:pPr algn="l" fontAlgn="ctr">
                        <a:buNone/>
                      </a:pPr>
                      <a:r>
                        <a:rPr lang="en-US" sz="1100" u="none" strike="noStrike">
                          <a:solidFill>
                            <a:schemeClr val="tx1"/>
                          </a:solidFill>
                          <a:effectLst/>
                        </a:rPr>
                        <a:t>The Municipal ADA Improvement Grant provides reimbursement funding to Massachusetts cities and towns to improve accessibility for people with disabilities. </a:t>
                      </a:r>
                      <a:br>
                        <a:rPr lang="en-US" sz="1100" u="none" strike="noStrike">
                          <a:solidFill>
                            <a:schemeClr val="tx1"/>
                          </a:solidFill>
                          <a:effectLst/>
                        </a:rPr>
                      </a:br>
                      <a:r>
                        <a:rPr lang="en-US" sz="1100" u="none" strike="noStrike">
                          <a:solidFill>
                            <a:schemeClr val="tx1"/>
                          </a:solidFill>
                          <a:effectLst/>
                        </a:rPr>
                        <a:t>Example of allowable work includes: Digital accessibility audits and improvements to town websites, accessible audio/visual equipment, such as amplification devices</a:t>
                      </a:r>
                      <a:endParaRPr lang="en-US" sz="1100" b="0" i="0" u="none"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tc>
                  <a:txBody>
                    <a:bodyPr/>
                    <a:lstStyle/>
                    <a:p>
                      <a:pPr algn="ctr" fontAlgn="ctr">
                        <a:buNone/>
                      </a:pPr>
                      <a:r>
                        <a:rPr lang="en-US" sz="1100" u="none" strike="noStrike">
                          <a:solidFill>
                            <a:schemeClr val="tx1"/>
                          </a:solidFill>
                          <a:effectLst/>
                        </a:rPr>
                        <a:t>$6,000,000</a:t>
                      </a:r>
                      <a:endParaRPr lang="en-US" sz="1100" b="0" i="0" u="none"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tc>
                  <a:txBody>
                    <a:bodyPr/>
                    <a:lstStyle/>
                    <a:p>
                      <a:pPr algn="ctr" fontAlgn="ctr">
                        <a:buNone/>
                      </a:pPr>
                      <a:r>
                        <a:rPr lang="en-US" sz="1100" u="none" strike="noStrike">
                          <a:solidFill>
                            <a:schemeClr val="tx1"/>
                          </a:solidFill>
                          <a:effectLst/>
                        </a:rPr>
                        <a:t>The FY26 grant application period has closed. The FY27 application will open  Spring 2026.</a:t>
                      </a:r>
                      <a:endParaRPr lang="en-US" sz="1100" b="0" i="0" u="none"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tc>
                  <a:txBody>
                    <a:bodyPr/>
                    <a:lstStyle/>
                    <a:p>
                      <a:pPr algn="ctr" fontAlgn="ctr">
                        <a:buNone/>
                      </a:pPr>
                      <a:r>
                        <a:rPr lang="en-US" sz="1100" u="sng" strike="noStrike" dirty="0">
                          <a:solidFill>
                            <a:schemeClr val="tx1"/>
                          </a:solidFill>
                          <a:effectLst/>
                          <a:hlinkClick r:id="rId4">
                            <a:extLst>
                              <a:ext uri="{A12FA001-AC4F-418D-AE19-62706E023703}">
                                <ahyp:hlinkClr xmlns:ahyp="http://schemas.microsoft.com/office/drawing/2018/hyperlinkcolor" val="tx"/>
                              </a:ext>
                            </a:extLst>
                          </a:hlinkClick>
                        </a:rPr>
                        <a:t>https://www.mass.gov/info-details/municipal-ada-improvement-grant-program</a:t>
                      </a:r>
                      <a:endParaRPr lang="en-US" sz="1100" b="0" i="0" u="sng" strike="noStrike" dirty="0">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extLst>
                  <a:ext uri="{0D108BD9-81ED-4DB2-BD59-A6C34878D82A}">
                    <a16:rowId xmlns:a16="http://schemas.microsoft.com/office/drawing/2014/main" val="3388204834"/>
                  </a:ext>
                </a:extLst>
              </a:tr>
            </a:tbl>
          </a:graphicData>
        </a:graphic>
      </p:graphicFrame>
    </p:spTree>
    <p:extLst>
      <p:ext uri="{BB962C8B-B14F-4D97-AF65-F5344CB8AC3E}">
        <p14:creationId xmlns:p14="http://schemas.microsoft.com/office/powerpoint/2010/main" val="23587051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BDAE0-6A6A-6D42-2D1C-65F29B34A2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90B6F2-3379-309A-F798-76E185C01C8F}"/>
              </a:ext>
            </a:extLst>
          </p:cNvPr>
          <p:cNvSpPr>
            <a:spLocks noGrp="1"/>
          </p:cNvSpPr>
          <p:nvPr>
            <p:ph type="title"/>
          </p:nvPr>
        </p:nvSpPr>
        <p:spPr/>
        <p:txBody>
          <a:bodyPr>
            <a:normAutofit/>
          </a:bodyPr>
          <a:lstStyle/>
          <a:p>
            <a:pPr algn="ctr"/>
            <a:r>
              <a:rPr lang="en-US" sz="3200">
                <a:latin typeface="Aptos"/>
              </a:rPr>
              <a:t>Are there other state programs and services that provide funding for equity and/or digital accessibility?</a:t>
            </a:r>
            <a:endParaRPr lang="en-US" sz="3200"/>
          </a:p>
        </p:txBody>
      </p:sp>
      <p:graphicFrame>
        <p:nvGraphicFramePr>
          <p:cNvPr id="5" name="Table 4">
            <a:extLst>
              <a:ext uri="{FF2B5EF4-FFF2-40B4-BE49-F238E27FC236}">
                <a16:creationId xmlns:a16="http://schemas.microsoft.com/office/drawing/2014/main" id="{C1BB9FD7-8C6D-9282-71ED-3747D71D9071}"/>
              </a:ext>
            </a:extLst>
          </p:cNvPr>
          <p:cNvGraphicFramePr>
            <a:graphicFrameLocks noGrp="1"/>
          </p:cNvGraphicFramePr>
          <p:nvPr/>
        </p:nvGraphicFramePr>
        <p:xfrm>
          <a:off x="838200" y="1493157"/>
          <a:ext cx="10520902" cy="934761"/>
        </p:xfrm>
        <a:graphic>
          <a:graphicData uri="http://schemas.openxmlformats.org/drawingml/2006/table">
            <a:tbl>
              <a:tblPr firstRow="1">
                <a:tableStyleId>{5C22544A-7EE6-4342-B048-85BDC9FD1C3A}</a:tableStyleId>
              </a:tblPr>
              <a:tblGrid>
                <a:gridCol w="2114495">
                  <a:extLst>
                    <a:ext uri="{9D8B030D-6E8A-4147-A177-3AD203B41FA5}">
                      <a16:colId xmlns:a16="http://schemas.microsoft.com/office/drawing/2014/main" val="3037062433"/>
                    </a:ext>
                  </a:extLst>
                </a:gridCol>
                <a:gridCol w="2900984">
                  <a:extLst>
                    <a:ext uri="{9D8B030D-6E8A-4147-A177-3AD203B41FA5}">
                      <a16:colId xmlns:a16="http://schemas.microsoft.com/office/drawing/2014/main" val="3977670799"/>
                    </a:ext>
                  </a:extLst>
                </a:gridCol>
                <a:gridCol w="1083034">
                  <a:extLst>
                    <a:ext uri="{9D8B030D-6E8A-4147-A177-3AD203B41FA5}">
                      <a16:colId xmlns:a16="http://schemas.microsoft.com/office/drawing/2014/main" val="509672041"/>
                    </a:ext>
                  </a:extLst>
                </a:gridCol>
                <a:gridCol w="2398147">
                  <a:extLst>
                    <a:ext uri="{9D8B030D-6E8A-4147-A177-3AD203B41FA5}">
                      <a16:colId xmlns:a16="http://schemas.microsoft.com/office/drawing/2014/main" val="1873483898"/>
                    </a:ext>
                  </a:extLst>
                </a:gridCol>
                <a:gridCol w="2024242">
                  <a:extLst>
                    <a:ext uri="{9D8B030D-6E8A-4147-A177-3AD203B41FA5}">
                      <a16:colId xmlns:a16="http://schemas.microsoft.com/office/drawing/2014/main" val="4124629179"/>
                    </a:ext>
                  </a:extLst>
                </a:gridCol>
              </a:tblGrid>
              <a:tr h="186952">
                <a:tc>
                  <a:txBody>
                    <a:bodyPr/>
                    <a:lstStyle/>
                    <a:p>
                      <a:pPr algn="ctr" fontAlgn="b">
                        <a:buNone/>
                      </a:pPr>
                      <a:r>
                        <a:rPr lang="en-US" sz="1100" b="1" u="sng" strike="noStrike">
                          <a:solidFill>
                            <a:schemeClr val="tx1"/>
                          </a:solidFill>
                          <a:effectLst/>
                        </a:rPr>
                        <a:t>Recent Funding Opportunities </a:t>
                      </a:r>
                      <a:endParaRPr lang="en-US" sz="1100" b="1" i="0" u="sng" strike="noStrike">
                        <a:solidFill>
                          <a:schemeClr val="tx1"/>
                        </a:solidFill>
                        <a:effectLst/>
                        <a:latin typeface="Aptos Narrow" panose="020B0004020202020204" pitchFamily="34" charset="0"/>
                      </a:endParaRPr>
                    </a:p>
                  </a:txBody>
                  <a:tcPr marL="6447" marR="6447" marT="6447" marB="0" anchor="b">
                    <a:solidFill>
                      <a:schemeClr val="accent3">
                        <a:lumMod val="20000"/>
                        <a:lumOff val="80000"/>
                      </a:schemeClr>
                    </a:solidFill>
                  </a:tcPr>
                </a:tc>
                <a:tc>
                  <a:txBody>
                    <a:bodyPr/>
                    <a:lstStyle/>
                    <a:p>
                      <a:pPr algn="ctr" fontAlgn="b">
                        <a:buNone/>
                      </a:pPr>
                      <a:r>
                        <a:rPr lang="en-US" sz="1100" b="1" u="sng" strike="noStrike">
                          <a:solidFill>
                            <a:schemeClr val="tx1"/>
                          </a:solidFill>
                          <a:effectLst/>
                        </a:rPr>
                        <a:t>Overview</a:t>
                      </a:r>
                      <a:r>
                        <a:rPr lang="en-US" sz="1100" u="sng" strike="noStrike">
                          <a:solidFill>
                            <a:schemeClr val="tx1"/>
                          </a:solidFill>
                          <a:effectLst/>
                        </a:rPr>
                        <a:t> </a:t>
                      </a:r>
                      <a:endParaRPr lang="en-US" sz="1100" b="1" i="0" u="sng" strike="noStrike">
                        <a:solidFill>
                          <a:schemeClr val="tx1"/>
                        </a:solidFill>
                        <a:effectLst/>
                        <a:latin typeface="Aptos Narrow" panose="020B0004020202020204" pitchFamily="34" charset="0"/>
                      </a:endParaRPr>
                    </a:p>
                  </a:txBody>
                  <a:tcPr marL="6447" marR="6447" marT="6447" marB="0" anchor="b">
                    <a:solidFill>
                      <a:schemeClr val="accent3">
                        <a:lumMod val="20000"/>
                        <a:lumOff val="80000"/>
                      </a:schemeClr>
                    </a:solidFill>
                  </a:tcPr>
                </a:tc>
                <a:tc>
                  <a:txBody>
                    <a:bodyPr/>
                    <a:lstStyle/>
                    <a:p>
                      <a:pPr algn="ctr" fontAlgn="b">
                        <a:buNone/>
                      </a:pPr>
                      <a:r>
                        <a:rPr lang="en-US" sz="1100" b="1" u="sng" strike="noStrike">
                          <a:solidFill>
                            <a:schemeClr val="tx1"/>
                          </a:solidFill>
                          <a:effectLst/>
                        </a:rPr>
                        <a:t>Amount</a:t>
                      </a:r>
                      <a:endParaRPr lang="en-US" sz="1100" b="1" i="0" u="sng" strike="noStrike">
                        <a:solidFill>
                          <a:schemeClr val="tx1"/>
                        </a:solidFill>
                        <a:effectLst/>
                        <a:latin typeface="Aptos Narrow" panose="020B0004020202020204" pitchFamily="34" charset="0"/>
                      </a:endParaRPr>
                    </a:p>
                  </a:txBody>
                  <a:tcPr marL="6447" marR="6447" marT="6447" marB="0" anchor="b">
                    <a:solidFill>
                      <a:schemeClr val="accent3">
                        <a:lumMod val="20000"/>
                        <a:lumOff val="80000"/>
                      </a:schemeClr>
                    </a:solidFill>
                  </a:tcPr>
                </a:tc>
                <a:tc>
                  <a:txBody>
                    <a:bodyPr/>
                    <a:lstStyle/>
                    <a:p>
                      <a:pPr algn="ctr" fontAlgn="b">
                        <a:buNone/>
                      </a:pPr>
                      <a:r>
                        <a:rPr lang="en-US" sz="1100" b="1" u="sng" strike="noStrike">
                          <a:solidFill>
                            <a:schemeClr val="tx1"/>
                          </a:solidFill>
                          <a:effectLst/>
                        </a:rPr>
                        <a:t>Updates</a:t>
                      </a:r>
                      <a:endParaRPr lang="en-US" sz="1100" b="1" i="0" u="sng" strike="noStrike">
                        <a:solidFill>
                          <a:schemeClr val="tx1"/>
                        </a:solidFill>
                        <a:effectLst/>
                        <a:latin typeface="Aptos Narrow" panose="020B0004020202020204" pitchFamily="34" charset="0"/>
                      </a:endParaRPr>
                    </a:p>
                  </a:txBody>
                  <a:tcPr marL="6447" marR="6447" marT="6447" marB="0" anchor="b">
                    <a:solidFill>
                      <a:schemeClr val="accent3">
                        <a:lumMod val="20000"/>
                        <a:lumOff val="80000"/>
                      </a:schemeClr>
                    </a:solidFill>
                  </a:tcPr>
                </a:tc>
                <a:tc>
                  <a:txBody>
                    <a:bodyPr/>
                    <a:lstStyle/>
                    <a:p>
                      <a:pPr algn="ctr" fontAlgn="b">
                        <a:buNone/>
                      </a:pPr>
                      <a:r>
                        <a:rPr lang="en-US" sz="1100" b="1" u="sng" strike="noStrike">
                          <a:solidFill>
                            <a:schemeClr val="tx1"/>
                          </a:solidFill>
                          <a:effectLst/>
                        </a:rPr>
                        <a:t>Hyperlink </a:t>
                      </a:r>
                      <a:endParaRPr lang="en-US" sz="1100" b="1" i="0" u="sng" strike="noStrike">
                        <a:solidFill>
                          <a:schemeClr val="tx1"/>
                        </a:solidFill>
                        <a:effectLst/>
                        <a:latin typeface="Aptos Narrow" panose="020B0004020202020204" pitchFamily="34" charset="0"/>
                      </a:endParaRPr>
                    </a:p>
                  </a:txBody>
                  <a:tcPr marL="6447" marR="6447" marT="6447" marB="0" anchor="b">
                    <a:solidFill>
                      <a:schemeClr val="accent3">
                        <a:lumMod val="20000"/>
                        <a:lumOff val="80000"/>
                      </a:schemeClr>
                    </a:solidFill>
                  </a:tcPr>
                </a:tc>
                <a:extLst>
                  <a:ext uri="{0D108BD9-81ED-4DB2-BD59-A6C34878D82A}">
                    <a16:rowId xmlns:a16="http://schemas.microsoft.com/office/drawing/2014/main" val="2389003590"/>
                  </a:ext>
                </a:extLst>
              </a:tr>
              <a:tr h="747809">
                <a:tc>
                  <a:txBody>
                    <a:bodyPr/>
                    <a:lstStyle/>
                    <a:p>
                      <a:pPr algn="ctr" fontAlgn="ctr">
                        <a:buNone/>
                      </a:pPr>
                      <a:r>
                        <a:rPr lang="en-US" sz="1100" b="0" i="0" u="none" strike="noStrike">
                          <a:solidFill>
                            <a:schemeClr val="tx1"/>
                          </a:solidFill>
                          <a:effectLst/>
                          <a:latin typeface="Aptos Narrow" panose="020B0004020202020204" pitchFamily="34" charset="0"/>
                        </a:rPr>
                        <a:t>Request Reasonable Accommodation Capital Reserve Account (RACRA) funds</a:t>
                      </a:r>
                    </a:p>
                  </a:txBody>
                  <a:tcPr marL="6447" marR="6447" marT="6447" marB="0" anchor="ctr">
                    <a:solidFill>
                      <a:schemeClr val="accent3">
                        <a:lumMod val="20000"/>
                        <a:lumOff val="80000"/>
                      </a:schemeClr>
                    </a:solidFill>
                  </a:tcPr>
                </a:tc>
                <a:tc>
                  <a:txBody>
                    <a:bodyPr/>
                    <a:lstStyle/>
                    <a:p>
                      <a:pPr algn="l" fontAlgn="ctr">
                        <a:buNone/>
                      </a:pPr>
                      <a:r>
                        <a:rPr lang="en-US" sz="1100" u="none" strike="noStrike">
                          <a:solidFill>
                            <a:schemeClr val="tx1"/>
                          </a:solidFill>
                          <a:effectLst/>
                        </a:rPr>
                        <a:t>Funding for capital expenses related to reasonable accommodations for state employees. </a:t>
                      </a:r>
                      <a:endParaRPr lang="en-US" sz="1100" b="0" i="0" u="none"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tc>
                  <a:txBody>
                    <a:bodyPr/>
                    <a:lstStyle/>
                    <a:p>
                      <a:pPr algn="ctr" fontAlgn="ctr">
                        <a:buNone/>
                      </a:pPr>
                      <a:r>
                        <a:rPr lang="en-US" sz="1100" u="none" strike="noStrike">
                          <a:solidFill>
                            <a:schemeClr val="tx1"/>
                          </a:solidFill>
                          <a:effectLst/>
                        </a:rPr>
                        <a:t>$150,000</a:t>
                      </a:r>
                      <a:endParaRPr lang="en-US" sz="1100" b="0" i="0" u="none"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tc>
                  <a:txBody>
                    <a:bodyPr/>
                    <a:lstStyle/>
                    <a:p>
                      <a:pPr algn="ctr" fontAlgn="ctr">
                        <a:buNone/>
                      </a:pPr>
                      <a:r>
                        <a:rPr lang="en-US" sz="1100" u="none" strike="noStrike">
                          <a:solidFill>
                            <a:schemeClr val="tx1"/>
                          </a:solidFill>
                          <a:effectLst/>
                        </a:rPr>
                        <a:t>Funding Availability for FY26 </a:t>
                      </a:r>
                      <a:endParaRPr lang="en-US" sz="1100" b="0" i="0" u="none"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tc>
                  <a:txBody>
                    <a:bodyPr/>
                    <a:lstStyle/>
                    <a:p>
                      <a:pPr algn="ctr" fontAlgn="ctr">
                        <a:buNone/>
                      </a:pPr>
                      <a:r>
                        <a:rPr lang="en-US" sz="1100">
                          <a:solidFill>
                            <a:schemeClr val="tx1"/>
                          </a:solidFill>
                          <a:hlinkClick r:id="rId2">
                            <a:extLst>
                              <a:ext uri="{A12FA001-AC4F-418D-AE19-62706E023703}">
                                <ahyp:hlinkClr xmlns:ahyp="http://schemas.microsoft.com/office/drawing/2018/hyperlinkcolor" val="tx"/>
                              </a:ext>
                            </a:extLst>
                          </a:hlinkClick>
                        </a:rPr>
                        <a:t>Request Reasonable Accommodation Capital Reserve Account (RACRA) funds | Mass.gov</a:t>
                      </a:r>
                      <a:endParaRPr lang="en-US" sz="1100" b="0" i="0" u="sng" strike="noStrike">
                        <a:solidFill>
                          <a:schemeClr val="tx1"/>
                        </a:solidFill>
                        <a:effectLst/>
                        <a:latin typeface="Aptos Narrow" panose="020B0004020202020204" pitchFamily="34" charset="0"/>
                      </a:endParaRPr>
                    </a:p>
                  </a:txBody>
                  <a:tcPr marL="6447" marR="6447" marT="6447" marB="0" anchor="ctr">
                    <a:solidFill>
                      <a:schemeClr val="accent3">
                        <a:lumMod val="20000"/>
                        <a:lumOff val="80000"/>
                      </a:schemeClr>
                    </a:solidFill>
                  </a:tcPr>
                </a:tc>
                <a:extLst>
                  <a:ext uri="{0D108BD9-81ED-4DB2-BD59-A6C34878D82A}">
                    <a16:rowId xmlns:a16="http://schemas.microsoft.com/office/drawing/2014/main" val="360268888"/>
                  </a:ext>
                </a:extLst>
              </a:tr>
            </a:tbl>
          </a:graphicData>
        </a:graphic>
      </p:graphicFrame>
      <p:sp>
        <p:nvSpPr>
          <p:cNvPr id="3" name="TextBox 2">
            <a:extLst>
              <a:ext uri="{FF2B5EF4-FFF2-40B4-BE49-F238E27FC236}">
                <a16:creationId xmlns:a16="http://schemas.microsoft.com/office/drawing/2014/main" id="{B2E77B35-DB20-FDEF-B8D8-C2CBDEA20A12}"/>
              </a:ext>
            </a:extLst>
          </p:cNvPr>
          <p:cNvSpPr txBox="1"/>
          <p:nvPr/>
        </p:nvSpPr>
        <p:spPr>
          <a:xfrm>
            <a:off x="1360714" y="2718718"/>
            <a:ext cx="9470571"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t>RACRA Funds Eligibility:</a:t>
            </a:r>
          </a:p>
          <a:p>
            <a:r>
              <a:rPr lang="en-US"/>
              <a:t>Executive Branch Agencies, Constitutional Officers, and Independent Agencies of the Executive Branch are eligible to apply for RACRA funds.</a:t>
            </a:r>
          </a:p>
          <a:p>
            <a:endParaRPr lang="en-US" b="1"/>
          </a:p>
          <a:p>
            <a:r>
              <a:rPr lang="en-US" b="1"/>
              <a:t>Criteria: </a:t>
            </a:r>
          </a:p>
          <a:p>
            <a:pPr marL="342900" indent="-342900">
              <a:buFont typeface="+mj-lt"/>
              <a:buAutoNum type="arabicPeriod"/>
            </a:pPr>
            <a:r>
              <a:rPr lang="en-US"/>
              <a:t>The expense is needed for an approved </a:t>
            </a:r>
            <a:r>
              <a:rPr lang="en-US" b="1"/>
              <a:t>reasonable accommodation</a:t>
            </a:r>
            <a:r>
              <a:rPr lang="en-US"/>
              <a:t> requested by an employee of an eligible agency,</a:t>
            </a:r>
          </a:p>
          <a:p>
            <a:pPr marL="342900" indent="-342900">
              <a:buFont typeface="+mj-lt"/>
              <a:buAutoNum type="arabicPeriod"/>
            </a:pPr>
            <a:r>
              <a:rPr lang="en-US"/>
              <a:t>The expense is a </a:t>
            </a:r>
            <a:r>
              <a:rPr lang="en-US" b="1"/>
              <a:t>capital expense</a:t>
            </a:r>
            <a:r>
              <a:rPr lang="en-US"/>
              <a:t>, and</a:t>
            </a:r>
          </a:p>
          <a:p>
            <a:pPr marL="342900" indent="-342900">
              <a:buFont typeface="+mj-lt"/>
              <a:buAutoNum type="arabicPeriod"/>
            </a:pPr>
            <a:r>
              <a:rPr lang="en-US"/>
              <a:t>The expense would create a</a:t>
            </a:r>
            <a:r>
              <a:rPr lang="en-US" b="1"/>
              <a:t> financial hardship</a:t>
            </a:r>
            <a:r>
              <a:rPr lang="en-US"/>
              <a:t> for the agency without the help of RACRA funds.</a:t>
            </a:r>
          </a:p>
          <a:p>
            <a:endParaRPr lang="en-US" b="1"/>
          </a:p>
        </p:txBody>
      </p:sp>
    </p:spTree>
    <p:extLst>
      <p:ext uri="{BB962C8B-B14F-4D97-AF65-F5344CB8AC3E}">
        <p14:creationId xmlns:p14="http://schemas.microsoft.com/office/powerpoint/2010/main" val="39677408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9461C-55C0-4F8B-4FF8-8C905485CF83}"/>
              </a:ext>
            </a:extLst>
          </p:cNvPr>
          <p:cNvSpPr>
            <a:spLocks noGrp="1"/>
          </p:cNvSpPr>
          <p:nvPr>
            <p:ph type="title"/>
          </p:nvPr>
        </p:nvSpPr>
        <p:spPr/>
        <p:txBody>
          <a:bodyPr>
            <a:normAutofit/>
          </a:bodyPr>
          <a:lstStyle/>
          <a:p>
            <a:pPr algn="ctr"/>
            <a:r>
              <a:rPr lang="en-US" sz="3400">
                <a:latin typeface="Aptos Display"/>
              </a:rPr>
              <a:t>Corporate &amp; Philanthropic Funding Opportunities</a:t>
            </a:r>
            <a:endParaRPr lang="en-US" sz="3400" dirty="0">
              <a:latin typeface="Aptos Display"/>
            </a:endParaRPr>
          </a:p>
          <a:p>
            <a:pPr algn="ctr"/>
            <a:endParaRPr lang="en-US" sz="3200"/>
          </a:p>
        </p:txBody>
      </p:sp>
      <p:graphicFrame>
        <p:nvGraphicFramePr>
          <p:cNvPr id="5" name="Table 4">
            <a:extLst>
              <a:ext uri="{FF2B5EF4-FFF2-40B4-BE49-F238E27FC236}">
                <a16:creationId xmlns:a16="http://schemas.microsoft.com/office/drawing/2014/main" id="{58398ADA-30CE-3CE6-FC4A-DAFE46241582}"/>
              </a:ext>
            </a:extLst>
          </p:cNvPr>
          <p:cNvGraphicFramePr>
            <a:graphicFrameLocks noGrp="1"/>
          </p:cNvGraphicFramePr>
          <p:nvPr/>
        </p:nvGraphicFramePr>
        <p:xfrm>
          <a:off x="838200" y="1493157"/>
          <a:ext cx="10520902" cy="4712984"/>
        </p:xfrm>
        <a:graphic>
          <a:graphicData uri="http://schemas.openxmlformats.org/drawingml/2006/table">
            <a:tbl>
              <a:tblPr firstRow="1">
                <a:tableStyleId>{5C22544A-7EE6-4342-B048-85BDC9FD1C3A}</a:tableStyleId>
              </a:tblPr>
              <a:tblGrid>
                <a:gridCol w="2114495">
                  <a:extLst>
                    <a:ext uri="{9D8B030D-6E8A-4147-A177-3AD203B41FA5}">
                      <a16:colId xmlns:a16="http://schemas.microsoft.com/office/drawing/2014/main" val="3037062433"/>
                    </a:ext>
                  </a:extLst>
                </a:gridCol>
                <a:gridCol w="2900984">
                  <a:extLst>
                    <a:ext uri="{9D8B030D-6E8A-4147-A177-3AD203B41FA5}">
                      <a16:colId xmlns:a16="http://schemas.microsoft.com/office/drawing/2014/main" val="3977670799"/>
                    </a:ext>
                  </a:extLst>
                </a:gridCol>
                <a:gridCol w="1083034">
                  <a:extLst>
                    <a:ext uri="{9D8B030D-6E8A-4147-A177-3AD203B41FA5}">
                      <a16:colId xmlns:a16="http://schemas.microsoft.com/office/drawing/2014/main" val="509672041"/>
                    </a:ext>
                  </a:extLst>
                </a:gridCol>
                <a:gridCol w="2398147">
                  <a:extLst>
                    <a:ext uri="{9D8B030D-6E8A-4147-A177-3AD203B41FA5}">
                      <a16:colId xmlns:a16="http://schemas.microsoft.com/office/drawing/2014/main" val="1873483898"/>
                    </a:ext>
                  </a:extLst>
                </a:gridCol>
                <a:gridCol w="2024242">
                  <a:extLst>
                    <a:ext uri="{9D8B030D-6E8A-4147-A177-3AD203B41FA5}">
                      <a16:colId xmlns:a16="http://schemas.microsoft.com/office/drawing/2014/main" val="4124629179"/>
                    </a:ext>
                  </a:extLst>
                </a:gridCol>
              </a:tblGrid>
              <a:tr h="186952">
                <a:tc>
                  <a:txBody>
                    <a:bodyPr/>
                    <a:lstStyle/>
                    <a:p>
                      <a:pPr algn="ctr" fontAlgn="b">
                        <a:buNone/>
                      </a:pPr>
                      <a:r>
                        <a:rPr lang="en-US" sz="1100" b="1" u="sng" strike="noStrike">
                          <a:solidFill>
                            <a:schemeClr val="tx1"/>
                          </a:solidFill>
                          <a:effectLst/>
                        </a:rPr>
                        <a:t>Recent Funding Opportunities </a:t>
                      </a:r>
                      <a:endParaRPr lang="en-US" sz="1100" b="1" i="0" u="sng" strike="noStrike">
                        <a:solidFill>
                          <a:schemeClr val="tx1"/>
                        </a:solidFill>
                        <a:effectLst/>
                        <a:latin typeface="Aptos Narrow" panose="020B0004020202020204" pitchFamily="34" charset="0"/>
                      </a:endParaRPr>
                    </a:p>
                  </a:txBody>
                  <a:tcPr marL="6447" marR="6447" marT="6447" marB="0" anchor="b">
                    <a:solidFill>
                      <a:schemeClr val="accent3">
                        <a:lumMod val="20000"/>
                        <a:lumOff val="80000"/>
                      </a:schemeClr>
                    </a:solidFill>
                  </a:tcPr>
                </a:tc>
                <a:tc>
                  <a:txBody>
                    <a:bodyPr/>
                    <a:lstStyle/>
                    <a:p>
                      <a:pPr algn="ctr" fontAlgn="b">
                        <a:buNone/>
                      </a:pPr>
                      <a:r>
                        <a:rPr lang="en-US" sz="1100" b="1" u="sng" strike="noStrike">
                          <a:solidFill>
                            <a:schemeClr val="tx1"/>
                          </a:solidFill>
                          <a:effectLst/>
                        </a:rPr>
                        <a:t>Overview</a:t>
                      </a:r>
                      <a:r>
                        <a:rPr lang="en-US" sz="1100" u="sng" strike="noStrike">
                          <a:solidFill>
                            <a:schemeClr val="tx1"/>
                          </a:solidFill>
                          <a:effectLst/>
                        </a:rPr>
                        <a:t> </a:t>
                      </a:r>
                      <a:endParaRPr lang="en-US" sz="1100" b="1" i="0" u="sng" strike="noStrike">
                        <a:solidFill>
                          <a:schemeClr val="tx1"/>
                        </a:solidFill>
                        <a:effectLst/>
                        <a:latin typeface="Aptos Narrow" panose="020B0004020202020204" pitchFamily="34" charset="0"/>
                      </a:endParaRPr>
                    </a:p>
                  </a:txBody>
                  <a:tcPr marL="6447" marR="6447" marT="6447" marB="0" anchor="b">
                    <a:solidFill>
                      <a:schemeClr val="accent3">
                        <a:lumMod val="20000"/>
                        <a:lumOff val="80000"/>
                      </a:schemeClr>
                    </a:solidFill>
                  </a:tcPr>
                </a:tc>
                <a:tc>
                  <a:txBody>
                    <a:bodyPr/>
                    <a:lstStyle/>
                    <a:p>
                      <a:pPr algn="ctr" fontAlgn="b">
                        <a:buNone/>
                      </a:pPr>
                      <a:r>
                        <a:rPr lang="en-US" sz="1100" b="1" u="sng" strike="noStrike">
                          <a:solidFill>
                            <a:schemeClr val="tx1"/>
                          </a:solidFill>
                          <a:effectLst/>
                        </a:rPr>
                        <a:t>Amount</a:t>
                      </a:r>
                      <a:endParaRPr lang="en-US" sz="1100" b="1" i="0" u="sng" strike="noStrike">
                        <a:solidFill>
                          <a:schemeClr val="tx1"/>
                        </a:solidFill>
                        <a:effectLst/>
                        <a:latin typeface="Aptos Narrow" panose="020B0004020202020204" pitchFamily="34" charset="0"/>
                      </a:endParaRPr>
                    </a:p>
                  </a:txBody>
                  <a:tcPr marL="6447" marR="6447" marT="6447" marB="0" anchor="b">
                    <a:solidFill>
                      <a:schemeClr val="accent3">
                        <a:lumMod val="20000"/>
                        <a:lumOff val="80000"/>
                      </a:schemeClr>
                    </a:solidFill>
                  </a:tcPr>
                </a:tc>
                <a:tc>
                  <a:txBody>
                    <a:bodyPr/>
                    <a:lstStyle/>
                    <a:p>
                      <a:pPr algn="ctr" fontAlgn="b">
                        <a:buNone/>
                      </a:pPr>
                      <a:r>
                        <a:rPr lang="en-US" sz="1100" b="1" u="sng" strike="noStrike">
                          <a:solidFill>
                            <a:schemeClr val="tx1"/>
                          </a:solidFill>
                          <a:effectLst/>
                        </a:rPr>
                        <a:t>Updates</a:t>
                      </a:r>
                      <a:endParaRPr lang="en-US" sz="1100" b="1" i="0" u="sng" strike="noStrike">
                        <a:solidFill>
                          <a:schemeClr val="tx1"/>
                        </a:solidFill>
                        <a:effectLst/>
                        <a:latin typeface="Aptos Narrow" panose="020B0004020202020204" pitchFamily="34" charset="0"/>
                      </a:endParaRPr>
                    </a:p>
                  </a:txBody>
                  <a:tcPr marL="6447" marR="6447" marT="6447" marB="0" anchor="b">
                    <a:solidFill>
                      <a:schemeClr val="accent3">
                        <a:lumMod val="20000"/>
                        <a:lumOff val="80000"/>
                      </a:schemeClr>
                    </a:solidFill>
                  </a:tcPr>
                </a:tc>
                <a:tc>
                  <a:txBody>
                    <a:bodyPr/>
                    <a:lstStyle/>
                    <a:p>
                      <a:pPr algn="ctr" fontAlgn="b">
                        <a:buNone/>
                      </a:pPr>
                      <a:r>
                        <a:rPr lang="en-US" sz="1100" b="1" u="sng" strike="noStrike">
                          <a:solidFill>
                            <a:schemeClr val="tx1"/>
                          </a:solidFill>
                          <a:effectLst/>
                        </a:rPr>
                        <a:t>Hyperlink </a:t>
                      </a:r>
                      <a:endParaRPr lang="en-US" sz="1100" b="1" i="0" u="sng" strike="noStrike">
                        <a:solidFill>
                          <a:schemeClr val="tx1"/>
                        </a:solidFill>
                        <a:effectLst/>
                        <a:latin typeface="Aptos Narrow" panose="020B0004020202020204" pitchFamily="34" charset="0"/>
                      </a:endParaRPr>
                    </a:p>
                  </a:txBody>
                  <a:tcPr marL="6447" marR="6447" marT="6447" marB="0" anchor="b">
                    <a:solidFill>
                      <a:schemeClr val="accent3">
                        <a:lumMod val="20000"/>
                        <a:lumOff val="80000"/>
                      </a:schemeClr>
                    </a:solidFill>
                  </a:tcPr>
                </a:tc>
                <a:extLst>
                  <a:ext uri="{0D108BD9-81ED-4DB2-BD59-A6C34878D82A}">
                    <a16:rowId xmlns:a16="http://schemas.microsoft.com/office/drawing/2014/main" val="2389003590"/>
                  </a:ext>
                </a:extLst>
              </a:tr>
              <a:tr h="747809">
                <a:tc>
                  <a:txBody>
                    <a:bodyPr/>
                    <a:lstStyle/>
                    <a:p>
                      <a:pPr lvl="0" algn="ctr">
                        <a:buNone/>
                      </a:pPr>
                      <a:r>
                        <a:rPr lang="en-US" sz="1200" b="0" i="0" u="none" strike="noStrike" noProof="0">
                          <a:solidFill>
                            <a:schemeClr val="tx1"/>
                          </a:solidFill>
                          <a:effectLst/>
                          <a:latin typeface="Aptos"/>
                        </a:rPr>
                        <a:t>Microsoft Accessibility &amp; Innovation Programs </a:t>
                      </a:r>
                      <a:endParaRPr lang="en-US" b="0"/>
                    </a:p>
                  </a:txBody>
                  <a:tcPr marL="6447" marR="6447" marT="6447" marB="0" anchor="ctr">
                    <a:solidFill>
                      <a:schemeClr val="accent3">
                        <a:lumMod val="20000"/>
                        <a:lumOff val="80000"/>
                      </a:schemeClr>
                    </a:solidFill>
                  </a:tcPr>
                </a:tc>
                <a:tc>
                  <a:txBody>
                    <a:bodyPr/>
                    <a:lstStyle/>
                    <a:p>
                      <a:pPr lvl="0" algn="l">
                        <a:buNone/>
                      </a:pPr>
                      <a:r>
                        <a:rPr lang="en-US" sz="1100" b="0" i="0" u="none" strike="noStrike" baseline="0" noProof="0">
                          <a:solidFill>
                            <a:srgbClr val="000000"/>
                          </a:solidFill>
                          <a:effectLst/>
                          <a:latin typeface="Aptos"/>
                        </a:rPr>
                        <a:t>Microsoft funds research, tools, and accessibility innovation projects in assistive technology; they also partner with organizations advancing accessible tech.</a:t>
                      </a:r>
                    </a:p>
                    <a:p>
                      <a:pPr lvl="0" algn="l">
                        <a:buNone/>
                      </a:pPr>
                      <a:endParaRPr lang="en-US" sz="1100" b="0" i="0" u="none" strike="noStrike" baseline="0" noProof="0">
                        <a:solidFill>
                          <a:srgbClr val="000000"/>
                        </a:solidFill>
                        <a:effectLst/>
                        <a:latin typeface="Aptos"/>
                      </a:endParaRPr>
                    </a:p>
                  </a:txBody>
                  <a:tcPr marL="6447" marR="6447" marT="6447" marB="0" anchor="ctr">
                    <a:solidFill>
                      <a:schemeClr val="accent3">
                        <a:lumMod val="20000"/>
                        <a:lumOff val="80000"/>
                      </a:schemeClr>
                    </a:solidFill>
                  </a:tcPr>
                </a:tc>
                <a:tc>
                  <a:txBody>
                    <a:bodyPr/>
                    <a:lstStyle/>
                    <a:p>
                      <a:pPr algn="ctr" fontAlgn="ctr">
                        <a:buNone/>
                      </a:pPr>
                      <a:r>
                        <a:rPr lang="en-US" sz="1100" u="none" strike="noStrike">
                          <a:solidFill>
                            <a:schemeClr val="tx1"/>
                          </a:solidFill>
                          <a:effectLst/>
                        </a:rPr>
                        <a:t>Various funding streams</a:t>
                      </a:r>
                    </a:p>
                  </a:txBody>
                  <a:tcPr marL="6447" marR="6447" marT="6447" marB="0" anchor="ctr">
                    <a:solidFill>
                      <a:schemeClr val="accent3">
                        <a:lumMod val="20000"/>
                        <a:lumOff val="80000"/>
                      </a:schemeClr>
                    </a:solidFill>
                  </a:tcPr>
                </a:tc>
                <a:tc>
                  <a:txBody>
                    <a:bodyPr/>
                    <a:lstStyle/>
                    <a:p>
                      <a:pPr algn="ctr" fontAlgn="ctr">
                        <a:buNone/>
                      </a:pPr>
                      <a:endParaRPr lang="en-US" sz="1100" u="none" strike="noStrike">
                        <a:solidFill>
                          <a:schemeClr val="tx1"/>
                        </a:solidFill>
                        <a:effectLst/>
                      </a:endParaRPr>
                    </a:p>
                  </a:txBody>
                  <a:tcPr marL="6447" marR="6447" marT="6447" marB="0" anchor="ctr">
                    <a:solidFill>
                      <a:schemeClr val="accent3">
                        <a:lumMod val="20000"/>
                        <a:lumOff val="80000"/>
                      </a:schemeClr>
                    </a:solidFill>
                  </a:tcPr>
                </a:tc>
                <a:tc>
                  <a:txBody>
                    <a:bodyPr/>
                    <a:lstStyle/>
                    <a:p>
                      <a:pPr algn="ctr" fontAlgn="ctr">
                        <a:buNone/>
                      </a:pPr>
                      <a:endParaRPr lang="en-US" sz="1100" u="sng" strike="noStrike">
                        <a:solidFill>
                          <a:schemeClr val="tx1"/>
                        </a:solidFill>
                        <a:effectLst/>
                      </a:endParaRPr>
                    </a:p>
                  </a:txBody>
                  <a:tcPr marL="6447" marR="6447" marT="6447" marB="0" anchor="ctr">
                    <a:solidFill>
                      <a:schemeClr val="accent3">
                        <a:lumMod val="20000"/>
                        <a:lumOff val="80000"/>
                      </a:schemeClr>
                    </a:solidFill>
                  </a:tcPr>
                </a:tc>
                <a:extLst>
                  <a:ext uri="{0D108BD9-81ED-4DB2-BD59-A6C34878D82A}">
                    <a16:rowId xmlns:a16="http://schemas.microsoft.com/office/drawing/2014/main" val="360268888"/>
                  </a:ext>
                </a:extLst>
              </a:tr>
              <a:tr h="1878548">
                <a:tc>
                  <a:txBody>
                    <a:bodyPr/>
                    <a:lstStyle/>
                    <a:p>
                      <a:pPr lvl="0" algn="ctr">
                        <a:buNone/>
                      </a:pPr>
                      <a:r>
                        <a:rPr lang="en-US" sz="1100" b="0" i="0" u="none" strike="noStrike" baseline="0" noProof="0">
                          <a:solidFill>
                            <a:srgbClr val="000000"/>
                          </a:solidFill>
                          <a:effectLst/>
                          <a:latin typeface="Aptos"/>
                        </a:rPr>
                        <a:t>Cisco Social Impact Investments </a:t>
                      </a:r>
                      <a:endParaRPr lang="en-US"/>
                    </a:p>
                  </a:txBody>
                  <a:tcPr marL="6447" marR="6447" marT="6447" marB="0" anchor="ctr">
                    <a:solidFill>
                      <a:schemeClr val="accent3">
                        <a:lumMod val="20000"/>
                        <a:lumOff val="80000"/>
                      </a:schemeClr>
                    </a:solidFill>
                  </a:tcPr>
                </a:tc>
                <a:tc>
                  <a:txBody>
                    <a:bodyPr/>
                    <a:lstStyle/>
                    <a:p>
                      <a:pPr marL="0" lvl="0" indent="0" algn="l">
                        <a:lnSpc>
                          <a:spcPct val="100000"/>
                        </a:lnSpc>
                        <a:spcBef>
                          <a:spcPts val="0"/>
                        </a:spcBef>
                        <a:spcAft>
                          <a:spcPts val="0"/>
                        </a:spcAft>
                        <a:buNone/>
                      </a:pPr>
                      <a:r>
                        <a:rPr lang="en-US" sz="1100" b="0" i="0" u="none" strike="noStrike" noProof="0">
                          <a:solidFill>
                            <a:schemeClr val="tx1"/>
                          </a:solidFill>
                          <a:effectLst/>
                          <a:latin typeface="Aptos"/>
                        </a:rPr>
                        <a:t>Cisco directs funding to tech solutions that “connect the unconnected and close the digital &amp; data divide.” This can be relevant to projects that include accessible technology and inclusion. How states can use this:</a:t>
                      </a:r>
                      <a:br>
                        <a:rPr lang="en-US" sz="1100" b="0" i="0" u="none" strike="noStrike" noProof="0">
                          <a:solidFill>
                            <a:srgbClr val="000000"/>
                          </a:solidFill>
                          <a:effectLst/>
                          <a:latin typeface="Aptos"/>
                        </a:rPr>
                      </a:br>
                      <a:r>
                        <a:rPr lang="en-US" sz="1100" b="0" i="0" u="none" strike="noStrike" noProof="0">
                          <a:solidFill>
                            <a:schemeClr val="tx1"/>
                          </a:solidFill>
                          <a:effectLst/>
                          <a:latin typeface="Aptos"/>
                        </a:rPr>
                        <a:t> “Partner or apply for corporate accessibility innovation initiatives.”</a:t>
                      </a:r>
                      <a:br>
                        <a:rPr lang="en-US" sz="1100" b="0" i="0" u="none" strike="noStrike" noProof="0">
                          <a:solidFill>
                            <a:srgbClr val="000000"/>
                          </a:solidFill>
                          <a:effectLst/>
                          <a:latin typeface="Aptos"/>
                        </a:rPr>
                      </a:br>
                      <a:r>
                        <a:rPr lang="en-US" sz="1100" b="0" i="0" u="none" strike="noStrike" noProof="0">
                          <a:solidFill>
                            <a:schemeClr val="tx1"/>
                          </a:solidFill>
                          <a:effectLst/>
                          <a:latin typeface="Aptos"/>
                        </a:rPr>
                        <a:t> “Sponsor pilot projects/developments with corporate partners that demonstrate broad impact.”</a:t>
                      </a:r>
                      <a:br>
                        <a:rPr lang="en-US" sz="1100" b="0" i="0" u="none" strike="noStrike" noProof="0">
                          <a:solidFill>
                            <a:srgbClr val="000000"/>
                          </a:solidFill>
                          <a:effectLst/>
                          <a:latin typeface="Aptos"/>
                        </a:rPr>
                      </a:br>
                      <a:r>
                        <a:rPr lang="en-US" sz="1100" b="0" i="0" u="none" strike="noStrike" noProof="0">
                          <a:solidFill>
                            <a:schemeClr val="tx1"/>
                          </a:solidFill>
                          <a:effectLst/>
                          <a:latin typeface="Aptos"/>
                        </a:rPr>
                        <a:t> “Leverage in-kind technical support, expertise, or tools in addition to funding.”</a:t>
                      </a:r>
                      <a:endParaRPr lang="en-US"/>
                    </a:p>
                    <a:p>
                      <a:pPr lvl="0" algn="l">
                        <a:buNone/>
                      </a:pPr>
                      <a:endParaRPr lang="en-US" sz="1100" u="none" strike="noStrike">
                        <a:solidFill>
                          <a:schemeClr val="tx1"/>
                        </a:solidFill>
                        <a:effectLst/>
                      </a:endParaRPr>
                    </a:p>
                  </a:txBody>
                  <a:tcPr marL="6447" marR="6447" marT="6447" marB="0" anchor="ctr">
                    <a:solidFill>
                      <a:schemeClr val="accent3">
                        <a:lumMod val="20000"/>
                        <a:lumOff val="80000"/>
                      </a:schemeClr>
                    </a:solidFill>
                  </a:tcPr>
                </a:tc>
                <a:tc>
                  <a:txBody>
                    <a:bodyPr/>
                    <a:lstStyle/>
                    <a:p>
                      <a:pPr algn="ctr" fontAlgn="ctr">
                        <a:buNone/>
                      </a:pPr>
                      <a:r>
                        <a:rPr lang="en-US" sz="1100" u="none" strike="noStrike">
                          <a:solidFill>
                            <a:schemeClr val="tx1"/>
                          </a:solidFill>
                          <a:effectLst/>
                        </a:rPr>
                        <a:t>$10M over 10 years for various investment areas</a:t>
                      </a:r>
                    </a:p>
                  </a:txBody>
                  <a:tcPr marL="6447" marR="6447" marT="6447" marB="0" anchor="ctr">
                    <a:solidFill>
                      <a:schemeClr val="accent3">
                        <a:lumMod val="20000"/>
                        <a:lumOff val="80000"/>
                      </a:schemeClr>
                    </a:solidFill>
                  </a:tcPr>
                </a:tc>
                <a:tc>
                  <a:txBody>
                    <a:bodyPr/>
                    <a:lstStyle/>
                    <a:p>
                      <a:pPr algn="ctr" fontAlgn="ctr">
                        <a:buNone/>
                      </a:pPr>
                      <a:endParaRPr lang="en-US" sz="1100" u="none" strike="noStrike">
                        <a:solidFill>
                          <a:schemeClr val="tx1"/>
                        </a:solidFill>
                        <a:effectLst/>
                      </a:endParaRPr>
                    </a:p>
                  </a:txBody>
                  <a:tcPr marL="6447" marR="6447" marT="6447" marB="0" anchor="ctr">
                    <a:solidFill>
                      <a:schemeClr val="accent3">
                        <a:lumMod val="20000"/>
                        <a:lumOff val="80000"/>
                      </a:schemeClr>
                    </a:solidFill>
                  </a:tcPr>
                </a:tc>
                <a:tc>
                  <a:txBody>
                    <a:bodyPr/>
                    <a:lstStyle/>
                    <a:p>
                      <a:pPr algn="ctr" fontAlgn="ctr">
                        <a:buNone/>
                      </a:pPr>
                      <a:endParaRPr lang="en-US" sz="1100" u="sng" strike="noStrike">
                        <a:solidFill>
                          <a:schemeClr val="tx1"/>
                        </a:solidFill>
                        <a:effectLst/>
                      </a:endParaRPr>
                    </a:p>
                  </a:txBody>
                  <a:tcPr marL="6447" marR="6447" marT="6447" marB="0" anchor="ctr">
                    <a:solidFill>
                      <a:schemeClr val="accent3">
                        <a:lumMod val="20000"/>
                        <a:lumOff val="80000"/>
                      </a:schemeClr>
                    </a:solidFill>
                  </a:tcPr>
                </a:tc>
                <a:extLst>
                  <a:ext uri="{0D108BD9-81ED-4DB2-BD59-A6C34878D82A}">
                    <a16:rowId xmlns:a16="http://schemas.microsoft.com/office/drawing/2014/main" val="2536927309"/>
                  </a:ext>
                </a:extLst>
              </a:tr>
              <a:tr h="1495618">
                <a:tc>
                  <a:txBody>
                    <a:bodyPr/>
                    <a:lstStyle/>
                    <a:p>
                      <a:pPr lvl="0" algn="ctr">
                        <a:buNone/>
                      </a:pPr>
                      <a:r>
                        <a:rPr lang="en-US" sz="1100" b="0" i="0" u="none" strike="noStrike" baseline="0" noProof="0">
                          <a:solidFill>
                            <a:srgbClr val="000000"/>
                          </a:solidFill>
                          <a:effectLst/>
                          <a:latin typeface="Aptos"/>
                        </a:rPr>
                        <a:t>Knight Foundation </a:t>
                      </a:r>
                      <a:endParaRPr lang="en-US"/>
                    </a:p>
                  </a:txBody>
                  <a:tcPr marL="6447" marR="6447" marT="6447" marB="0" anchor="ctr">
                    <a:solidFill>
                      <a:schemeClr val="accent3">
                        <a:lumMod val="20000"/>
                        <a:lumOff val="80000"/>
                      </a:schemeClr>
                    </a:solidFill>
                  </a:tcPr>
                </a:tc>
                <a:tc>
                  <a:txBody>
                    <a:bodyPr/>
                    <a:lstStyle/>
                    <a:p>
                      <a:pPr lvl="0" algn="l">
                        <a:buNone/>
                      </a:pPr>
                      <a:r>
                        <a:rPr lang="en-US" sz="1200" b="0" i="0" u="none" strike="noStrike" noProof="0">
                          <a:solidFill>
                            <a:schemeClr val="tx1"/>
                          </a:solidFill>
                          <a:effectLst/>
                          <a:latin typeface="Aptos"/>
                        </a:rPr>
                        <a:t>funds digital inclusion efforts, public engagement, and civic information access broadly (including technology access for underserved communities).</a:t>
                      </a:r>
                      <a:endParaRPr lang="en-US"/>
                    </a:p>
                  </a:txBody>
                  <a:tcPr marL="6447" marR="6447" marT="6447" marB="0" anchor="ctr">
                    <a:solidFill>
                      <a:schemeClr val="accent3">
                        <a:lumMod val="20000"/>
                        <a:lumOff val="80000"/>
                      </a:schemeClr>
                    </a:solidFill>
                  </a:tcPr>
                </a:tc>
                <a:tc>
                  <a:txBody>
                    <a:bodyPr/>
                    <a:lstStyle/>
                    <a:p>
                      <a:pPr lvl="0" algn="ctr">
                        <a:lnSpc>
                          <a:spcPct val="100000"/>
                        </a:lnSpc>
                        <a:spcBef>
                          <a:spcPts val="0"/>
                        </a:spcBef>
                        <a:spcAft>
                          <a:spcPts val="0"/>
                        </a:spcAft>
                        <a:buNone/>
                      </a:pPr>
                      <a:r>
                        <a:rPr lang="en-US" sz="1000" b="0" i="0" u="none" strike="noStrike" noProof="0">
                          <a:solidFill>
                            <a:schemeClr val="tx1"/>
                          </a:solidFill>
                          <a:effectLst/>
                          <a:latin typeface="Aptos"/>
                        </a:rPr>
                        <a:t>Various funding streams</a:t>
                      </a:r>
                      <a:endParaRPr lang="en-US" sz="1000" b="0" i="0" u="none" strike="noStrike" noProof="0">
                        <a:solidFill>
                          <a:srgbClr val="000000"/>
                        </a:solidFill>
                        <a:effectLst/>
                        <a:latin typeface="Aptos"/>
                      </a:endParaRPr>
                    </a:p>
                    <a:p>
                      <a:pPr lvl="0" algn="ctr">
                        <a:buNone/>
                      </a:pPr>
                      <a:endParaRPr lang="en-US" sz="1100" u="none" strike="noStrike">
                        <a:solidFill>
                          <a:schemeClr val="tx1"/>
                        </a:solidFill>
                        <a:effectLst/>
                      </a:endParaRPr>
                    </a:p>
                  </a:txBody>
                  <a:tcPr marL="6447" marR="6447" marT="6447" marB="0" anchor="ctr">
                    <a:solidFill>
                      <a:schemeClr val="accent3">
                        <a:lumMod val="20000"/>
                        <a:lumOff val="80000"/>
                      </a:schemeClr>
                    </a:solidFill>
                  </a:tcPr>
                </a:tc>
                <a:tc>
                  <a:txBody>
                    <a:bodyPr/>
                    <a:lstStyle/>
                    <a:p>
                      <a:pPr algn="ctr" fontAlgn="ctr">
                        <a:buNone/>
                      </a:pPr>
                      <a:endParaRPr lang="en-US" sz="1100" u="none" strike="noStrike">
                        <a:solidFill>
                          <a:schemeClr val="tx1"/>
                        </a:solidFill>
                        <a:effectLst/>
                      </a:endParaRPr>
                    </a:p>
                  </a:txBody>
                  <a:tcPr marL="6447" marR="6447" marT="6447" marB="0" anchor="ctr">
                    <a:solidFill>
                      <a:schemeClr val="accent3">
                        <a:lumMod val="20000"/>
                        <a:lumOff val="80000"/>
                      </a:schemeClr>
                    </a:solidFill>
                  </a:tcPr>
                </a:tc>
                <a:tc>
                  <a:txBody>
                    <a:bodyPr/>
                    <a:lstStyle/>
                    <a:p>
                      <a:pPr algn="ctr" fontAlgn="ctr">
                        <a:buNone/>
                      </a:pPr>
                      <a:endParaRPr lang="en-US" sz="1100" u="sng" strike="noStrike">
                        <a:solidFill>
                          <a:schemeClr val="tx1"/>
                        </a:solidFill>
                        <a:effectLst/>
                      </a:endParaRPr>
                    </a:p>
                  </a:txBody>
                  <a:tcPr marL="6447" marR="6447" marT="6447" marB="0" anchor="ctr">
                    <a:solidFill>
                      <a:schemeClr val="accent3">
                        <a:lumMod val="20000"/>
                        <a:lumOff val="80000"/>
                      </a:schemeClr>
                    </a:solidFill>
                  </a:tcPr>
                </a:tc>
                <a:extLst>
                  <a:ext uri="{0D108BD9-81ED-4DB2-BD59-A6C34878D82A}">
                    <a16:rowId xmlns:a16="http://schemas.microsoft.com/office/drawing/2014/main" val="3388204834"/>
                  </a:ext>
                </a:extLst>
              </a:tr>
            </a:tbl>
          </a:graphicData>
        </a:graphic>
      </p:graphicFrame>
    </p:spTree>
    <p:extLst>
      <p:ext uri="{BB962C8B-B14F-4D97-AF65-F5344CB8AC3E}">
        <p14:creationId xmlns:p14="http://schemas.microsoft.com/office/powerpoint/2010/main" val="13388094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542C6-93C2-7E28-5D65-43A5B745D4A0}"/>
              </a:ext>
            </a:extLst>
          </p:cNvPr>
          <p:cNvSpPr>
            <a:spLocks noGrp="1"/>
          </p:cNvSpPr>
          <p:nvPr>
            <p:ph type="title"/>
          </p:nvPr>
        </p:nvSpPr>
        <p:spPr/>
        <p:txBody>
          <a:bodyPr>
            <a:noAutofit/>
          </a:bodyPr>
          <a:lstStyle/>
          <a:p>
            <a:pPr algn="ctr"/>
            <a:r>
              <a:rPr lang="en-US" sz="3200">
                <a:latin typeface="Aptos Display"/>
              </a:rPr>
              <a:t>What internal or external resources are used to stay informed of new funding opportunities?</a:t>
            </a:r>
            <a:endParaRPr lang="en-US" sz="3200"/>
          </a:p>
        </p:txBody>
      </p:sp>
      <p:sp>
        <p:nvSpPr>
          <p:cNvPr id="3" name="Content Placeholder 2">
            <a:extLst>
              <a:ext uri="{FF2B5EF4-FFF2-40B4-BE49-F238E27FC236}">
                <a16:creationId xmlns:a16="http://schemas.microsoft.com/office/drawing/2014/main" id="{109D3129-F97E-5482-B5A8-FF88AFEEA5A1}"/>
              </a:ext>
            </a:extLst>
          </p:cNvPr>
          <p:cNvSpPr>
            <a:spLocks noGrp="1"/>
          </p:cNvSpPr>
          <p:nvPr>
            <p:ph idx="1"/>
          </p:nvPr>
        </p:nvSpPr>
        <p:spPr/>
        <p:txBody>
          <a:bodyPr vert="horz" lIns="91440" tIns="45720" rIns="91440" bIns="45720" rtlCol="0" anchor="t">
            <a:normAutofit/>
          </a:bodyPr>
          <a:lstStyle/>
          <a:p>
            <a:r>
              <a:rPr lang="en-US"/>
              <a:t>Notice of Intents</a:t>
            </a:r>
          </a:p>
          <a:p>
            <a:r>
              <a:rPr lang="en-US"/>
              <a:t>Grants.gov</a:t>
            </a:r>
          </a:p>
          <a:p>
            <a:r>
              <a:rPr lang="en-US"/>
              <a:t>Mailing List </a:t>
            </a:r>
          </a:p>
          <a:p>
            <a:r>
              <a:rPr lang="en-US"/>
              <a:t>Word of mouth </a:t>
            </a:r>
          </a:p>
          <a:p>
            <a:pPr lvl="1"/>
            <a:r>
              <a:rPr lang="en-US" i="1"/>
              <a:t>Identified a need for more communication and information sharing about funding opportunities and resources that are currently available throughout the state </a:t>
            </a:r>
          </a:p>
        </p:txBody>
      </p:sp>
    </p:spTree>
    <p:extLst>
      <p:ext uri="{BB962C8B-B14F-4D97-AF65-F5344CB8AC3E}">
        <p14:creationId xmlns:p14="http://schemas.microsoft.com/office/powerpoint/2010/main" val="33543190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a:extLst>
            <a:ext uri="{FF2B5EF4-FFF2-40B4-BE49-F238E27FC236}">
              <a16:creationId xmlns:a16="http://schemas.microsoft.com/office/drawing/2014/main" id="{6DC2BA99-AF68-09C9-3B80-36FECC47E7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01022D-0180-2207-B0D6-D630C5F4343E}"/>
              </a:ext>
            </a:extLst>
          </p:cNvPr>
          <p:cNvSpPr>
            <a:spLocks noGrp="1"/>
          </p:cNvSpPr>
          <p:nvPr>
            <p:ph type="ctrTitle"/>
          </p:nvPr>
        </p:nvSpPr>
        <p:spPr>
          <a:xfrm>
            <a:off x="1524000" y="1122363"/>
            <a:ext cx="9144000" cy="3303333"/>
          </a:xfrm>
        </p:spPr>
        <p:txBody>
          <a:bodyPr>
            <a:normAutofit/>
          </a:bodyPr>
          <a:lstStyle/>
          <a:p>
            <a:pPr algn="l">
              <a:lnSpc>
                <a:spcPct val="100000"/>
              </a:lnSpc>
              <a:spcBef>
                <a:spcPts val="2000"/>
              </a:spcBef>
            </a:pPr>
            <a:r>
              <a:rPr lang="en-US" sz="3600">
                <a:solidFill>
                  <a:schemeClr val="bg1"/>
                </a:solidFill>
              </a:rPr>
              <a:t>Research Topic: </a:t>
            </a:r>
            <a:br>
              <a:rPr lang="en-US" sz="3600">
                <a:solidFill>
                  <a:schemeClr val="bg1"/>
                </a:solidFill>
              </a:rPr>
            </a:br>
            <a:br>
              <a:rPr lang="en-US" sz="4000">
                <a:solidFill>
                  <a:schemeClr val="bg1"/>
                </a:solidFill>
              </a:rPr>
            </a:br>
            <a:r>
              <a:rPr lang="en-US" sz="4800" b="1">
                <a:solidFill>
                  <a:schemeClr val="bg1"/>
                </a:solidFill>
              </a:rPr>
              <a:t>Tools to Augment and Assist </a:t>
            </a:r>
            <a:br>
              <a:rPr lang="en-US" sz="4800" b="1">
                <a:solidFill>
                  <a:schemeClr val="bg1"/>
                </a:solidFill>
              </a:rPr>
            </a:br>
            <a:r>
              <a:rPr lang="en-US" sz="4800" b="1">
                <a:solidFill>
                  <a:schemeClr val="bg1"/>
                </a:solidFill>
              </a:rPr>
              <a:t>to Expedite Current Processes</a:t>
            </a:r>
          </a:p>
        </p:txBody>
      </p:sp>
    </p:spTree>
    <p:extLst>
      <p:ext uri="{BB962C8B-B14F-4D97-AF65-F5344CB8AC3E}">
        <p14:creationId xmlns:p14="http://schemas.microsoft.com/office/powerpoint/2010/main" val="34771555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40663-D5F5-13BD-AE4D-36B957D722F7}"/>
              </a:ext>
            </a:extLst>
          </p:cNvPr>
          <p:cNvSpPr>
            <a:spLocks noGrp="1"/>
          </p:cNvSpPr>
          <p:nvPr>
            <p:ph type="title"/>
          </p:nvPr>
        </p:nvSpPr>
        <p:spPr/>
        <p:txBody>
          <a:bodyPr/>
          <a:lstStyle/>
          <a:p>
            <a:pPr algn="ctr"/>
            <a:r>
              <a:rPr lang="en-US" dirty="0"/>
              <a:t>Digital Accessibility Tools Research Questions</a:t>
            </a:r>
          </a:p>
        </p:txBody>
      </p:sp>
      <p:sp>
        <p:nvSpPr>
          <p:cNvPr id="3" name="Content Placeholder 2">
            <a:extLst>
              <a:ext uri="{FF2B5EF4-FFF2-40B4-BE49-F238E27FC236}">
                <a16:creationId xmlns:a16="http://schemas.microsoft.com/office/drawing/2014/main" id="{C8C1D999-F276-25C7-D16A-EC214403E703}"/>
              </a:ext>
            </a:extLst>
          </p:cNvPr>
          <p:cNvSpPr>
            <a:spLocks noGrp="1"/>
          </p:cNvSpPr>
          <p:nvPr>
            <p:ph idx="1"/>
          </p:nvPr>
        </p:nvSpPr>
        <p:spPr>
          <a:xfrm>
            <a:off x="838200" y="1690687"/>
            <a:ext cx="10515600" cy="4802187"/>
          </a:xfrm>
        </p:spPr>
        <p:txBody>
          <a:bodyPr>
            <a:normAutofit fontScale="92500" lnSpcReduction="20000"/>
          </a:bodyPr>
          <a:lstStyle/>
          <a:p>
            <a:pPr marL="514350" indent="-514350">
              <a:buFont typeface="+mj-lt"/>
              <a:buAutoNum type="arabicPeriod"/>
            </a:pPr>
            <a:r>
              <a:rPr lang="en-US" sz="3000" dirty="0"/>
              <a:t>What tools are available to assist with vendor procurements including selection, decisions, accessibility tracking)</a:t>
            </a:r>
          </a:p>
          <a:p>
            <a:pPr marL="514350" indent="-514350">
              <a:buFont typeface="+mj-lt"/>
              <a:buAutoNum type="arabicPeriod"/>
            </a:pPr>
            <a:r>
              <a:rPr lang="en-US" sz="3000" dirty="0"/>
              <a:t>Are there any start-up companies creating digital accessibility tools and what tools do they offer and for what purposes?</a:t>
            </a:r>
          </a:p>
          <a:p>
            <a:pPr marL="514350" indent="-514350">
              <a:buFont typeface="+mj-lt"/>
              <a:buAutoNum type="arabicPeriod"/>
            </a:pPr>
            <a:r>
              <a:rPr lang="en-US" sz="3000" dirty="0"/>
              <a:t>What tools are available for customer service centers, agents and constituents to fully participate in the support process and getting assistance including tools related to experience accessibility? </a:t>
            </a:r>
          </a:p>
          <a:p>
            <a:pPr marL="514350" indent="-514350">
              <a:lnSpc>
                <a:spcPct val="120000"/>
              </a:lnSpc>
              <a:buFont typeface="+mj-lt"/>
              <a:buAutoNum type="arabicPeriod"/>
            </a:pPr>
            <a:r>
              <a:rPr lang="en-US" sz="3000" dirty="0"/>
              <a:t>Are there additional published matrices for risk, testing, tracking that can be used to inform our work?</a:t>
            </a:r>
          </a:p>
          <a:p>
            <a:pPr marL="514350" indent="-514350">
              <a:buFont typeface="+mj-lt"/>
              <a:buAutoNum type="arabicPeriod"/>
            </a:pPr>
            <a:r>
              <a:rPr lang="en-US" sz="3000" dirty="0"/>
              <a:t>Are there dashboard examples for future tracking purposes we can reference that are publicly available pertaining to digital accessibility?</a:t>
            </a:r>
          </a:p>
        </p:txBody>
      </p:sp>
    </p:spTree>
    <p:extLst>
      <p:ext uri="{BB962C8B-B14F-4D97-AF65-F5344CB8AC3E}">
        <p14:creationId xmlns:p14="http://schemas.microsoft.com/office/powerpoint/2010/main" val="3382196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a:solidFill>
                  <a:schemeClr val="bg2">
                    <a:lumMod val="90000"/>
                  </a:schemeClr>
                </a:solidFill>
              </a:rPr>
              <a:t>Welcome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192598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9461C-55C0-4F8B-4FF8-8C905485CF83}"/>
              </a:ext>
            </a:extLst>
          </p:cNvPr>
          <p:cNvSpPr>
            <a:spLocks noGrp="1"/>
          </p:cNvSpPr>
          <p:nvPr>
            <p:ph type="title"/>
          </p:nvPr>
        </p:nvSpPr>
        <p:spPr/>
        <p:txBody>
          <a:bodyPr/>
          <a:lstStyle/>
          <a:p>
            <a:pPr algn="ctr"/>
            <a:r>
              <a:rPr lang="en-US" dirty="0"/>
              <a:t>1. Procurement tools</a:t>
            </a:r>
          </a:p>
        </p:txBody>
      </p:sp>
      <p:sp>
        <p:nvSpPr>
          <p:cNvPr id="3" name="Content Placeholder 2">
            <a:extLst>
              <a:ext uri="{FF2B5EF4-FFF2-40B4-BE49-F238E27FC236}">
                <a16:creationId xmlns:a16="http://schemas.microsoft.com/office/drawing/2014/main" id="{C5C04C55-5EC0-D7B2-B3AD-D08E634313C1}"/>
              </a:ext>
            </a:extLst>
          </p:cNvPr>
          <p:cNvSpPr>
            <a:spLocks noGrp="1"/>
          </p:cNvSpPr>
          <p:nvPr>
            <p:ph idx="1"/>
          </p:nvPr>
        </p:nvSpPr>
        <p:spPr>
          <a:xfrm>
            <a:off x="838200" y="1778732"/>
            <a:ext cx="10515600" cy="4351338"/>
          </a:xfrm>
        </p:spPr>
        <p:txBody>
          <a:bodyPr vert="horz" lIns="91440" tIns="45720" rIns="91440" bIns="45720" rtlCol="0" anchor="t">
            <a:normAutofit/>
          </a:bodyPr>
          <a:lstStyle/>
          <a:p>
            <a:pPr marL="0" indent="0">
              <a:buNone/>
            </a:pPr>
            <a:r>
              <a:rPr lang="en-US" b="1" dirty="0"/>
              <a:t>Identified</a:t>
            </a:r>
            <a:r>
              <a:rPr lang="en-US" b="1" dirty="0">
                <a:hlinkClick r:id="rId2"/>
              </a:rPr>
              <a:t> Procure Access</a:t>
            </a:r>
            <a:r>
              <a:rPr lang="en-US" b="1" dirty="0"/>
              <a:t> (now part of Disability In)</a:t>
            </a:r>
          </a:p>
          <a:p>
            <a:r>
              <a:rPr lang="en-US" dirty="0">
                <a:solidFill>
                  <a:srgbClr val="000000"/>
                </a:solidFill>
                <a:ea typeface="+mn-lt"/>
                <a:cs typeface="+mn-lt"/>
              </a:rPr>
              <a:t>Larry Goldberg was part of this project and presented on the benefits of leveraging the research they have already done.</a:t>
            </a:r>
          </a:p>
          <a:p>
            <a:pPr marL="0" indent="0">
              <a:buNone/>
            </a:pPr>
            <a:r>
              <a:rPr lang="en-US" b="1" dirty="0">
                <a:solidFill>
                  <a:srgbClr val="000000"/>
                </a:solidFill>
                <a:ea typeface="+mn-lt"/>
                <a:cs typeface="+mn-lt"/>
              </a:rPr>
              <a:t>Recommendation: </a:t>
            </a:r>
            <a:br>
              <a:rPr lang="en-US" b="1" dirty="0">
                <a:solidFill>
                  <a:srgbClr val="000000"/>
                </a:solidFill>
                <a:ea typeface="+mn-lt"/>
                <a:cs typeface="+mn-lt"/>
              </a:rPr>
            </a:br>
            <a:r>
              <a:rPr lang="en-US" b="1" dirty="0">
                <a:solidFill>
                  <a:srgbClr val="000000"/>
                </a:solidFill>
                <a:ea typeface="+mn-lt"/>
                <a:cs typeface="+mn-lt"/>
              </a:rPr>
              <a:t>	</a:t>
            </a:r>
            <a:r>
              <a:rPr lang="en-US" dirty="0">
                <a:solidFill>
                  <a:srgbClr val="000000"/>
                </a:solidFill>
                <a:ea typeface="+mn-lt"/>
                <a:cs typeface="+mn-lt"/>
              </a:rPr>
              <a:t>Utilize their resources instead of recreating the wheel.</a:t>
            </a:r>
          </a:p>
          <a:p>
            <a:pPr marL="0" indent="0">
              <a:buNone/>
            </a:pPr>
            <a:r>
              <a:rPr lang="en-US" b="1" dirty="0">
                <a:solidFill>
                  <a:srgbClr val="000000"/>
                </a:solidFill>
                <a:ea typeface="+mn-lt"/>
                <a:cs typeface="+mn-lt"/>
              </a:rPr>
              <a:t>Resources</a:t>
            </a:r>
          </a:p>
          <a:p>
            <a:r>
              <a:rPr lang="en-US" b="1" u="sng" dirty="0">
                <a:solidFill>
                  <a:srgbClr val="262D65"/>
                </a:solidFill>
                <a:highlight>
                  <a:srgbClr val="EEEEEE"/>
                </a:highlight>
                <a:ea typeface="+mn-lt"/>
                <a:cs typeface="+mn-lt"/>
                <a:hlinkClick r:id="rId3">
                  <a:extLst>
                    <a:ext uri="{A12FA001-AC4F-418D-AE19-62706E023703}">
                      <ahyp:hlinkClr xmlns:ahyp="http://schemas.microsoft.com/office/drawing/2018/hyperlinkcolor" val="tx"/>
                    </a:ext>
                  </a:extLst>
                </a:hlinkClick>
              </a:rPr>
              <a:t>Accessible Procurement Building Blocks</a:t>
            </a:r>
            <a:endParaRPr lang="en-US" b="1" dirty="0"/>
          </a:p>
          <a:p>
            <a:r>
              <a:rPr lang="en-US" b="1" dirty="0">
                <a:hlinkClick r:id="rId4"/>
              </a:rPr>
              <a:t>Digital Accessibility Procurement toolkit</a:t>
            </a:r>
          </a:p>
        </p:txBody>
      </p:sp>
    </p:spTree>
    <p:extLst>
      <p:ext uri="{BB962C8B-B14F-4D97-AF65-F5344CB8AC3E}">
        <p14:creationId xmlns:p14="http://schemas.microsoft.com/office/powerpoint/2010/main" val="41642150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E191C-A444-4D3E-F16F-A47428F59ECB}"/>
              </a:ext>
            </a:extLst>
          </p:cNvPr>
          <p:cNvSpPr>
            <a:spLocks noGrp="1"/>
          </p:cNvSpPr>
          <p:nvPr>
            <p:ph type="title"/>
          </p:nvPr>
        </p:nvSpPr>
        <p:spPr/>
        <p:txBody>
          <a:bodyPr/>
          <a:lstStyle/>
          <a:p>
            <a:pPr algn="ctr"/>
            <a:r>
              <a:rPr lang="en-US" dirty="0"/>
              <a:t>2. Start ups creating tools?</a:t>
            </a:r>
          </a:p>
        </p:txBody>
      </p:sp>
      <p:sp>
        <p:nvSpPr>
          <p:cNvPr id="3" name="Content Placeholder 2">
            <a:extLst>
              <a:ext uri="{FF2B5EF4-FFF2-40B4-BE49-F238E27FC236}">
                <a16:creationId xmlns:a16="http://schemas.microsoft.com/office/drawing/2014/main" id="{2F39337B-5907-DAB9-262E-98E136039243}"/>
              </a:ext>
            </a:extLst>
          </p:cNvPr>
          <p:cNvSpPr>
            <a:spLocks noGrp="1"/>
          </p:cNvSpPr>
          <p:nvPr>
            <p:ph idx="1"/>
          </p:nvPr>
        </p:nvSpPr>
        <p:spPr/>
        <p:txBody>
          <a:bodyPr vert="horz" lIns="91440" tIns="45720" rIns="91440" bIns="45720" rtlCol="0" anchor="t">
            <a:normAutofit fontScale="70000" lnSpcReduction="20000"/>
          </a:bodyPr>
          <a:lstStyle/>
          <a:p>
            <a:pPr marL="0" indent="0">
              <a:buNone/>
            </a:pPr>
            <a:r>
              <a:rPr lang="en-US" sz="3400" b="1" dirty="0">
                <a:solidFill>
                  <a:srgbClr val="68A0B0"/>
                </a:solidFill>
                <a:hlinkClick r:id="rId2"/>
              </a:rPr>
              <a:t>Perkins innovation center</a:t>
            </a:r>
            <a:endParaRPr lang="en-US" sz="3400" b="1" dirty="0">
              <a:solidFill>
                <a:srgbClr val="68A0B0"/>
              </a:solidFill>
            </a:endParaRPr>
          </a:p>
          <a:p>
            <a:r>
              <a:rPr lang="en-US" sz="2900" dirty="0">
                <a:ea typeface="+mn-lt"/>
                <a:cs typeface="+mn-lt"/>
              </a:rPr>
              <a:t>Accelerating Disability Tech by connecting the entrepreneurial and disability communities.</a:t>
            </a:r>
            <a:endParaRPr lang="en-US" sz="2900" dirty="0"/>
          </a:p>
          <a:p>
            <a:r>
              <a:rPr lang="en-US" sz="2900" b="1" dirty="0">
                <a:ea typeface="+mn-lt"/>
                <a:cs typeface="+mn-lt"/>
              </a:rPr>
              <a:t>There are 3,000+ companies worldwide that are designing and building </a:t>
            </a:r>
            <a:r>
              <a:rPr lang="en-US" sz="2900" b="1" dirty="0" err="1">
                <a:ea typeface="+mn-lt"/>
                <a:cs typeface="+mn-lt"/>
              </a:rPr>
              <a:t>DisabilityTech</a:t>
            </a:r>
            <a:endParaRPr lang="en-US" sz="2900" dirty="0" err="1"/>
          </a:p>
          <a:p>
            <a:pPr lvl="2"/>
            <a:endParaRPr lang="en-US" sz="2900" dirty="0"/>
          </a:p>
          <a:p>
            <a:pPr lvl="1"/>
            <a:r>
              <a:rPr lang="en-US" sz="2900" dirty="0">
                <a:ea typeface="+mn-lt"/>
                <a:cs typeface="+mn-lt"/>
              </a:rPr>
              <a:t>Consumer (tablets, keyboard, controllers, wearables, vehicles accessories)</a:t>
            </a:r>
            <a:endParaRPr lang="en-US" sz="2900" dirty="0"/>
          </a:p>
          <a:p>
            <a:pPr lvl="1"/>
            <a:r>
              <a:rPr lang="en-US" sz="2900" dirty="0">
                <a:ea typeface="+mn-lt"/>
                <a:cs typeface="+mn-lt"/>
              </a:rPr>
              <a:t>Medical (chairs, lifts, ramps, prosthetics, implants etc.)</a:t>
            </a:r>
            <a:endParaRPr lang="en-US" sz="2900" dirty="0"/>
          </a:p>
          <a:p>
            <a:pPr lvl="1"/>
            <a:r>
              <a:rPr lang="es" sz="2900" dirty="0">
                <a:ea typeface="+mn-lt"/>
                <a:cs typeface="+mn-lt"/>
              </a:rPr>
              <a:t>Digital (mobile apps, software, VA, social media)</a:t>
            </a:r>
            <a:endParaRPr lang="en-US" sz="2900" dirty="0"/>
          </a:p>
          <a:p>
            <a:pPr lvl="1"/>
            <a:r>
              <a:rPr lang="en-US" sz="2900" dirty="0">
                <a:ea typeface="+mn-lt"/>
                <a:cs typeface="+mn-lt"/>
              </a:rPr>
              <a:t>Service based</a:t>
            </a:r>
          </a:p>
          <a:p>
            <a:pPr marL="0" indent="0">
              <a:buNone/>
            </a:pPr>
            <a:r>
              <a:rPr lang="en-US" sz="3400" b="1" dirty="0">
                <a:solidFill>
                  <a:srgbClr val="000000"/>
                </a:solidFill>
                <a:ea typeface="+mn-lt"/>
                <a:cs typeface="+mn-lt"/>
              </a:rPr>
              <a:t>Recommendation: </a:t>
            </a:r>
            <a:br>
              <a:rPr lang="en-US" sz="3400" b="1" dirty="0">
                <a:solidFill>
                  <a:srgbClr val="000000"/>
                </a:solidFill>
                <a:ea typeface="+mn-lt"/>
                <a:cs typeface="+mn-lt"/>
              </a:rPr>
            </a:br>
            <a:r>
              <a:rPr lang="en-US" sz="3400" b="1" dirty="0">
                <a:solidFill>
                  <a:srgbClr val="000000"/>
                </a:solidFill>
                <a:ea typeface="+mn-lt"/>
                <a:cs typeface="+mn-lt"/>
              </a:rPr>
              <a:t>	</a:t>
            </a:r>
            <a:r>
              <a:rPr lang="en-US" sz="3400" dirty="0">
                <a:ea typeface="+mn-lt"/>
                <a:cs typeface="+mn-lt"/>
              </a:rPr>
              <a:t>Have the Perkins Innovation Center present at a future meeting</a:t>
            </a:r>
            <a:r>
              <a:rPr lang="en-US" sz="3400" dirty="0">
                <a:solidFill>
                  <a:srgbClr val="000000"/>
                </a:solidFill>
                <a:ea typeface="+mn-lt"/>
                <a:cs typeface="+mn-lt"/>
              </a:rPr>
              <a:t>.</a:t>
            </a:r>
            <a:endParaRPr lang="en-US" dirty="0"/>
          </a:p>
          <a:p>
            <a:pPr marL="0" indent="0">
              <a:buNone/>
            </a:pPr>
            <a:r>
              <a:rPr lang="en-US" sz="3400" b="1" dirty="0">
                <a:ea typeface="+mn-lt"/>
                <a:cs typeface="+mn-lt"/>
              </a:rPr>
              <a:t>Resources</a:t>
            </a:r>
            <a:endParaRPr lang="en-US" sz="3400" dirty="0"/>
          </a:p>
          <a:p>
            <a:r>
              <a:rPr lang="en-US" dirty="0">
                <a:ea typeface="+mn-lt"/>
                <a:cs typeface="+mn-lt"/>
              </a:rPr>
              <a:t> </a:t>
            </a:r>
            <a:r>
              <a:rPr lang="en-US" dirty="0">
                <a:ea typeface="+mn-lt"/>
                <a:cs typeface="+mn-lt"/>
                <a:hlinkClick r:id="rId3"/>
              </a:rPr>
              <a:t>Sept 2023 white paper</a:t>
            </a:r>
            <a:r>
              <a:rPr lang="en-US" dirty="0">
                <a:ea typeface="+mn-lt"/>
                <a:cs typeface="+mn-lt"/>
              </a:rPr>
              <a:t> </a:t>
            </a:r>
            <a:endParaRPr lang="en-US" dirty="0"/>
          </a:p>
          <a:p>
            <a:r>
              <a:rPr lang="en-US" dirty="0">
                <a:ea typeface="+mn-lt"/>
                <a:cs typeface="+mn-lt"/>
              </a:rPr>
              <a:t> </a:t>
            </a:r>
            <a:r>
              <a:rPr lang="en-US" dirty="0">
                <a:ea typeface="+mn-lt"/>
                <a:cs typeface="+mn-lt"/>
                <a:hlinkClick r:id="rId4"/>
              </a:rPr>
              <a:t>Jan 2026 update</a:t>
            </a:r>
            <a:endParaRPr lang="en-US" dirty="0">
              <a:ea typeface="+mn-lt"/>
              <a:cs typeface="+mn-lt"/>
            </a:endParaRPr>
          </a:p>
        </p:txBody>
      </p:sp>
    </p:spTree>
    <p:extLst>
      <p:ext uri="{BB962C8B-B14F-4D97-AF65-F5344CB8AC3E}">
        <p14:creationId xmlns:p14="http://schemas.microsoft.com/office/powerpoint/2010/main" val="29373531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542C6-93C2-7E28-5D65-43A5B745D4A0}"/>
              </a:ext>
            </a:extLst>
          </p:cNvPr>
          <p:cNvSpPr>
            <a:spLocks noGrp="1"/>
          </p:cNvSpPr>
          <p:nvPr>
            <p:ph type="title"/>
          </p:nvPr>
        </p:nvSpPr>
        <p:spPr/>
        <p:txBody>
          <a:bodyPr/>
          <a:lstStyle/>
          <a:p>
            <a:pPr algn="ctr"/>
            <a:r>
              <a:rPr lang="en-US" dirty="0"/>
              <a:t>3. Customer Service center tools</a:t>
            </a:r>
          </a:p>
        </p:txBody>
      </p:sp>
      <p:sp>
        <p:nvSpPr>
          <p:cNvPr id="3" name="Content Placeholder 2">
            <a:extLst>
              <a:ext uri="{FF2B5EF4-FFF2-40B4-BE49-F238E27FC236}">
                <a16:creationId xmlns:a16="http://schemas.microsoft.com/office/drawing/2014/main" id="{109D3129-F97E-5482-B5A8-FF88AFEEA5A1}"/>
              </a:ext>
            </a:extLst>
          </p:cNvPr>
          <p:cNvSpPr>
            <a:spLocks noGrp="1"/>
          </p:cNvSpPr>
          <p:nvPr>
            <p:ph idx="1"/>
          </p:nvPr>
        </p:nvSpPr>
        <p:spPr/>
        <p:txBody>
          <a:bodyPr vert="horz" lIns="91440" tIns="45720" rIns="91440" bIns="45720" rtlCol="0" anchor="t">
            <a:normAutofit fontScale="92500" lnSpcReduction="10000"/>
          </a:bodyPr>
          <a:lstStyle/>
          <a:p>
            <a:pPr marL="0" indent="0">
              <a:buNone/>
            </a:pPr>
            <a:r>
              <a:rPr lang="en-US" sz="3000" b="1" dirty="0"/>
              <a:t>Identified systems</a:t>
            </a:r>
          </a:p>
          <a:p>
            <a:r>
              <a:rPr lang="en-US" sz="2600" dirty="0"/>
              <a:t>Mass.gov Virtual Assistant tool being implemented on more pages</a:t>
            </a:r>
          </a:p>
          <a:p>
            <a:r>
              <a:rPr lang="en-US" sz="2600" dirty="0"/>
              <a:t>Mass.gov Chat GPT launched in a pilot phase for internal use</a:t>
            </a:r>
          </a:p>
          <a:p>
            <a:r>
              <a:rPr lang="en-US" sz="2600" dirty="0"/>
              <a:t>Feedback forms integrated into mass.gov</a:t>
            </a:r>
          </a:p>
          <a:p>
            <a:r>
              <a:rPr lang="en-US" sz="2600" dirty="0"/>
              <a:t>Social monitoring and engagement tools like Hootsuite</a:t>
            </a:r>
          </a:p>
          <a:p>
            <a:r>
              <a:rPr lang="en-US" sz="2600" dirty="0"/>
              <a:t>Helpdesk software like ServiceNow.</a:t>
            </a:r>
          </a:p>
          <a:p>
            <a:r>
              <a:rPr lang="en-US" sz="2600" dirty="0"/>
              <a:t>Knowledge bases</a:t>
            </a:r>
          </a:p>
          <a:p>
            <a:r>
              <a:rPr lang="en-US" sz="2600" dirty="0"/>
              <a:t>Translation services</a:t>
            </a:r>
          </a:p>
          <a:p>
            <a:pPr marL="0" indent="0">
              <a:buNone/>
            </a:pPr>
            <a:r>
              <a:rPr lang="en-US" sz="3000" b="1" dirty="0">
                <a:solidFill>
                  <a:srgbClr val="000000"/>
                </a:solidFill>
                <a:ea typeface="+mn-lt"/>
                <a:cs typeface="+mn-lt"/>
              </a:rPr>
              <a:t>Recommendation: </a:t>
            </a:r>
            <a:br>
              <a:rPr lang="en-US" b="1" dirty="0">
                <a:solidFill>
                  <a:srgbClr val="000000"/>
                </a:solidFill>
                <a:ea typeface="+mn-lt"/>
                <a:cs typeface="+mn-lt"/>
              </a:rPr>
            </a:br>
            <a:r>
              <a:rPr lang="en-US" b="1" dirty="0">
                <a:solidFill>
                  <a:srgbClr val="000000"/>
                </a:solidFill>
                <a:ea typeface="+mn-lt"/>
                <a:cs typeface="+mn-lt"/>
              </a:rPr>
              <a:t>	</a:t>
            </a:r>
            <a:r>
              <a:rPr lang="en-US" dirty="0">
                <a:ea typeface="+mn-lt"/>
                <a:cs typeface="+mn-lt"/>
              </a:rPr>
              <a:t>Evaluate the accessibility and Leverage existing systems</a:t>
            </a:r>
            <a:endParaRPr lang="en-US" dirty="0"/>
          </a:p>
        </p:txBody>
      </p:sp>
    </p:spTree>
    <p:extLst>
      <p:ext uri="{BB962C8B-B14F-4D97-AF65-F5344CB8AC3E}">
        <p14:creationId xmlns:p14="http://schemas.microsoft.com/office/powerpoint/2010/main" val="27746300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a:extLst>
            <a:ext uri="{FF2B5EF4-FFF2-40B4-BE49-F238E27FC236}">
              <a16:creationId xmlns:a16="http://schemas.microsoft.com/office/drawing/2014/main" id="{CC9606ED-0B7C-76D5-8BB1-A69F70B124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E0ADA8-0EE5-1901-B6EB-BD6D67CEFDF0}"/>
              </a:ext>
            </a:extLst>
          </p:cNvPr>
          <p:cNvSpPr>
            <a:spLocks noGrp="1"/>
          </p:cNvSpPr>
          <p:nvPr>
            <p:ph type="ctrTitle"/>
          </p:nvPr>
        </p:nvSpPr>
        <p:spPr>
          <a:xfrm>
            <a:off x="1524000" y="1122363"/>
            <a:ext cx="9144000" cy="3303333"/>
          </a:xfrm>
        </p:spPr>
        <p:txBody>
          <a:bodyPr>
            <a:normAutofit/>
          </a:bodyPr>
          <a:lstStyle/>
          <a:p>
            <a:pPr algn="l">
              <a:lnSpc>
                <a:spcPct val="150000"/>
              </a:lnSpc>
              <a:spcBef>
                <a:spcPts val="2000"/>
              </a:spcBef>
            </a:pPr>
            <a:r>
              <a:rPr lang="en-US" sz="3600" dirty="0">
                <a:solidFill>
                  <a:schemeClr val="bg1"/>
                </a:solidFill>
              </a:rPr>
              <a:t>Research Topic: </a:t>
            </a:r>
            <a:br>
              <a:rPr lang="en-US" sz="4000" dirty="0">
                <a:solidFill>
                  <a:schemeClr val="bg1"/>
                </a:solidFill>
              </a:rPr>
            </a:br>
            <a:r>
              <a:rPr lang="en-US" sz="4800" b="1" dirty="0">
                <a:solidFill>
                  <a:schemeClr val="bg1"/>
                </a:solidFill>
              </a:rPr>
              <a:t>Customer Services Accessibility</a:t>
            </a:r>
          </a:p>
        </p:txBody>
      </p:sp>
    </p:spTree>
    <p:extLst>
      <p:ext uri="{BB962C8B-B14F-4D97-AF65-F5344CB8AC3E}">
        <p14:creationId xmlns:p14="http://schemas.microsoft.com/office/powerpoint/2010/main" val="22960233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40663-D5F5-13BD-AE4D-36B957D722F7}"/>
              </a:ext>
            </a:extLst>
          </p:cNvPr>
          <p:cNvSpPr>
            <a:spLocks noGrp="1"/>
          </p:cNvSpPr>
          <p:nvPr>
            <p:ph type="title"/>
          </p:nvPr>
        </p:nvSpPr>
        <p:spPr/>
        <p:txBody>
          <a:bodyPr/>
          <a:lstStyle/>
          <a:p>
            <a:pPr algn="ctr"/>
            <a:r>
              <a:rPr lang="en-US" dirty="0"/>
              <a:t>Research Questions</a:t>
            </a:r>
          </a:p>
        </p:txBody>
      </p:sp>
      <p:sp>
        <p:nvSpPr>
          <p:cNvPr id="3" name="Content Placeholder 2">
            <a:extLst>
              <a:ext uri="{FF2B5EF4-FFF2-40B4-BE49-F238E27FC236}">
                <a16:creationId xmlns:a16="http://schemas.microsoft.com/office/drawing/2014/main" id="{C8C1D999-F276-25C7-D16A-EC214403E703}"/>
              </a:ext>
            </a:extLst>
          </p:cNvPr>
          <p:cNvSpPr>
            <a:spLocks noGrp="1"/>
          </p:cNvSpPr>
          <p:nvPr>
            <p:ph idx="1"/>
          </p:nvPr>
        </p:nvSpPr>
        <p:spPr/>
        <p:txBody>
          <a:bodyPr vert="horz" lIns="91440" tIns="45720" rIns="91440" bIns="45720" rtlCol="0" anchor="t">
            <a:normAutofit lnSpcReduction="10000"/>
          </a:bodyPr>
          <a:lstStyle/>
          <a:p>
            <a:r>
              <a:rPr lang="en-US">
                <a:ea typeface="+mn-lt"/>
                <a:cs typeface="+mn-lt"/>
              </a:rPr>
              <a:t>Are customer-facing staff trained in disability awareness and digital accessibility?</a:t>
            </a:r>
          </a:p>
          <a:p>
            <a:r>
              <a:rPr lang="en-US">
                <a:ea typeface="+mn-lt"/>
                <a:cs typeface="+mn-lt"/>
              </a:rPr>
              <a:t>How are disability-related complaints and accommodation requests received and handled?</a:t>
            </a:r>
          </a:p>
          <a:p>
            <a:r>
              <a:rPr lang="en-US">
                <a:ea typeface="+mn-lt"/>
                <a:cs typeface="+mn-lt"/>
              </a:rPr>
              <a:t>What systems are in place to provide auxiliary aids and services at physical location (e.g., interpreters, captioning)?</a:t>
            </a:r>
            <a:endParaRPr lang="en-US"/>
          </a:p>
          <a:p>
            <a:r>
              <a:rPr lang="en-US">
                <a:ea typeface="+mn-lt"/>
                <a:cs typeface="+mn-lt"/>
              </a:rPr>
              <a:t>What accessibility resources are available for customer service?</a:t>
            </a:r>
          </a:p>
          <a:p>
            <a:r>
              <a:rPr lang="en-US">
                <a:ea typeface="+mn-lt"/>
                <a:cs typeface="+mn-lt"/>
              </a:rPr>
              <a:t>What accessibility trainings are available for staff?</a:t>
            </a:r>
          </a:p>
          <a:p>
            <a:r>
              <a:rPr lang="en-US">
                <a:ea typeface="+mn-lt"/>
                <a:cs typeface="+mn-lt"/>
              </a:rPr>
              <a:t>What customer support channels are available (e.g., phone, chat) across public entities?</a:t>
            </a:r>
          </a:p>
          <a:p>
            <a:pPr marL="0" indent="0">
              <a:buNone/>
            </a:pPr>
            <a:endParaRPr lang="en-US" dirty="0"/>
          </a:p>
        </p:txBody>
      </p:sp>
    </p:spTree>
    <p:extLst>
      <p:ext uri="{BB962C8B-B14F-4D97-AF65-F5344CB8AC3E}">
        <p14:creationId xmlns:p14="http://schemas.microsoft.com/office/powerpoint/2010/main" val="42559448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9461C-55C0-4F8B-4FF8-8C905485CF83}"/>
              </a:ext>
            </a:extLst>
          </p:cNvPr>
          <p:cNvSpPr>
            <a:spLocks noGrp="1"/>
          </p:cNvSpPr>
          <p:nvPr>
            <p:ph type="title"/>
          </p:nvPr>
        </p:nvSpPr>
        <p:spPr/>
        <p:txBody>
          <a:bodyPr/>
          <a:lstStyle/>
          <a:p>
            <a:pPr algn="ctr"/>
            <a:r>
              <a:rPr lang="en-US"/>
              <a:t>What we have now</a:t>
            </a:r>
            <a:endParaRPr lang="en-US" dirty="0"/>
          </a:p>
        </p:txBody>
      </p:sp>
      <p:sp>
        <p:nvSpPr>
          <p:cNvPr id="3" name="Content Placeholder 2">
            <a:extLst>
              <a:ext uri="{FF2B5EF4-FFF2-40B4-BE49-F238E27FC236}">
                <a16:creationId xmlns:a16="http://schemas.microsoft.com/office/drawing/2014/main" id="{C5C04C55-5EC0-D7B2-B3AD-D08E634313C1}"/>
              </a:ext>
            </a:extLst>
          </p:cNvPr>
          <p:cNvSpPr>
            <a:spLocks noGrp="1"/>
          </p:cNvSpPr>
          <p:nvPr>
            <p:ph idx="1"/>
          </p:nvPr>
        </p:nvSpPr>
        <p:spPr>
          <a:xfrm>
            <a:off x="838200" y="2738460"/>
            <a:ext cx="10515600" cy="3647066"/>
          </a:xfrm>
        </p:spPr>
        <p:txBody>
          <a:bodyPr vert="horz" lIns="91440" tIns="45720" rIns="91440" bIns="45720" rtlCol="0" anchor="t">
            <a:normAutofit fontScale="62500" lnSpcReduction="20000"/>
          </a:bodyPr>
          <a:lstStyle/>
          <a:p>
            <a:pPr marL="0" indent="0">
              <a:buNone/>
            </a:pPr>
            <a:r>
              <a:rPr lang="en-US"/>
              <a:t>Some agencies use these services to help:</a:t>
            </a:r>
          </a:p>
          <a:p>
            <a:pPr marL="0" indent="0">
              <a:buNone/>
            </a:pPr>
            <a:endParaRPr lang="en-US" dirty="0"/>
          </a:p>
          <a:p>
            <a:r>
              <a:rPr lang="en-US"/>
              <a:t>Hearing Impaired Voice Relay</a:t>
            </a:r>
          </a:p>
          <a:p>
            <a:r>
              <a:rPr lang="en-US"/>
              <a:t>Video Relay Services</a:t>
            </a:r>
            <a:endParaRPr lang="en-US" dirty="0"/>
          </a:p>
          <a:p>
            <a:r>
              <a:rPr lang="en-US"/>
              <a:t>Language interpreters</a:t>
            </a:r>
            <a:endParaRPr lang="en-US" dirty="0"/>
          </a:p>
          <a:p>
            <a:r>
              <a:rPr lang="en-US"/>
              <a:t>Drop-in physical locations</a:t>
            </a:r>
            <a:endParaRPr lang="en-US" dirty="0"/>
          </a:p>
          <a:p>
            <a:r>
              <a:rPr lang="en-US"/>
              <a:t>Phone agent</a:t>
            </a:r>
            <a:endParaRPr lang="en-US" dirty="0"/>
          </a:p>
          <a:p>
            <a:r>
              <a:rPr lang="en-US"/>
              <a:t>Virtual Assistant</a:t>
            </a:r>
            <a:endParaRPr lang="en-US" dirty="0"/>
          </a:p>
          <a:p>
            <a:r>
              <a:rPr lang="en-US"/>
              <a:t>ASL/CART </a:t>
            </a:r>
            <a:endParaRPr lang="en-US" dirty="0"/>
          </a:p>
          <a:p>
            <a:r>
              <a:rPr lang="en-US"/>
              <a:t>Email</a:t>
            </a:r>
          </a:p>
          <a:p>
            <a:r>
              <a:rPr lang="en-US"/>
              <a:t>And more we need to learn about</a:t>
            </a:r>
            <a:endParaRPr lang="en-US" dirty="0"/>
          </a:p>
        </p:txBody>
      </p:sp>
      <p:sp>
        <p:nvSpPr>
          <p:cNvPr id="4" name="TextBox 3">
            <a:extLst>
              <a:ext uri="{FF2B5EF4-FFF2-40B4-BE49-F238E27FC236}">
                <a16:creationId xmlns:a16="http://schemas.microsoft.com/office/drawing/2014/main" id="{64D02C9C-B633-CFF0-15E6-8F85B65E28C7}"/>
              </a:ext>
            </a:extLst>
          </p:cNvPr>
          <p:cNvSpPr txBox="1"/>
          <p:nvPr/>
        </p:nvSpPr>
        <p:spPr>
          <a:xfrm>
            <a:off x="835742" y="1364226"/>
            <a:ext cx="11214360"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0" i="0" u="none" strike="noStrike" baseline="0" dirty="0">
                <a:solidFill>
                  <a:srgbClr val="000000"/>
                </a:solidFill>
                <a:latin typeface="Aptos"/>
              </a:rPr>
              <a:t>Offerings across the Commonwealth are inconsistent</a:t>
            </a:r>
            <a:r>
              <a:rPr lang="en-US" sz="2400" dirty="0">
                <a:solidFill>
                  <a:srgbClr val="000000"/>
                </a:solidFill>
                <a:latin typeface="Aptos"/>
              </a:rPr>
              <a:t>. Some well-funded groups </a:t>
            </a:r>
            <a:r>
              <a:rPr lang="en-US" sz="2400">
                <a:solidFill>
                  <a:srgbClr val="000000"/>
                </a:solidFill>
                <a:latin typeface="Aptos"/>
              </a:rPr>
              <a:t>have robust programs, while others have never focused on accessibility. There </a:t>
            </a:r>
            <a:r>
              <a:rPr lang="en-US" sz="2400" dirty="0">
                <a:solidFill>
                  <a:srgbClr val="000000"/>
                </a:solidFill>
                <a:latin typeface="Aptos"/>
              </a:rPr>
              <a:t>are no standard guidelines for any agency to follow.</a:t>
            </a:r>
            <a:endParaRPr lang="en-US" sz="2400" dirty="0"/>
          </a:p>
        </p:txBody>
      </p:sp>
    </p:spTree>
    <p:extLst>
      <p:ext uri="{BB962C8B-B14F-4D97-AF65-F5344CB8AC3E}">
        <p14:creationId xmlns:p14="http://schemas.microsoft.com/office/powerpoint/2010/main" val="42110315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E191C-A444-4D3E-F16F-A47428F59ECB}"/>
              </a:ext>
            </a:extLst>
          </p:cNvPr>
          <p:cNvSpPr>
            <a:spLocks noGrp="1"/>
          </p:cNvSpPr>
          <p:nvPr>
            <p:ph type="title"/>
          </p:nvPr>
        </p:nvSpPr>
        <p:spPr/>
        <p:txBody>
          <a:bodyPr/>
          <a:lstStyle/>
          <a:p>
            <a:pPr algn="ctr"/>
            <a:r>
              <a:rPr lang="en-US"/>
              <a:t>What we need to know</a:t>
            </a:r>
            <a:endParaRPr lang="en-US" dirty="0"/>
          </a:p>
        </p:txBody>
      </p:sp>
      <p:sp>
        <p:nvSpPr>
          <p:cNvPr id="3" name="Content Placeholder 2">
            <a:extLst>
              <a:ext uri="{FF2B5EF4-FFF2-40B4-BE49-F238E27FC236}">
                <a16:creationId xmlns:a16="http://schemas.microsoft.com/office/drawing/2014/main" id="{2F39337B-5907-DAB9-262E-98E136039243}"/>
              </a:ext>
            </a:extLst>
          </p:cNvPr>
          <p:cNvSpPr>
            <a:spLocks noGrp="1"/>
          </p:cNvSpPr>
          <p:nvPr>
            <p:ph idx="1"/>
          </p:nvPr>
        </p:nvSpPr>
        <p:spPr/>
        <p:txBody>
          <a:bodyPr vert="horz" lIns="91440" tIns="45720" rIns="91440" bIns="45720" rtlCol="0" anchor="t">
            <a:normAutofit/>
          </a:bodyPr>
          <a:lstStyle/>
          <a:p>
            <a:r>
              <a:rPr lang="en-US"/>
              <a:t>Across the Commonwealth, identify tools being used</a:t>
            </a:r>
          </a:p>
          <a:p>
            <a:r>
              <a:rPr lang="en-US"/>
              <a:t>Identify industry standards</a:t>
            </a:r>
            <a:endParaRPr lang="en-US" dirty="0"/>
          </a:p>
          <a:p>
            <a:r>
              <a:rPr lang="en-US"/>
              <a:t>Identify procurement, budget, contract, staffing hurdles</a:t>
            </a:r>
            <a:endParaRPr lang="en-US" dirty="0"/>
          </a:p>
          <a:p>
            <a:r>
              <a:rPr lang="en-US"/>
              <a:t>Identify isolated or outdated standards being used now by Agencies or Secretariats</a:t>
            </a:r>
          </a:p>
          <a:p>
            <a:r>
              <a:rPr lang="en-US"/>
              <a:t>Learn about public expectations</a:t>
            </a:r>
          </a:p>
          <a:p>
            <a:r>
              <a:rPr lang="en-US"/>
              <a:t>Review data available from contact or customer service centers</a:t>
            </a:r>
            <a:endParaRPr lang="en-US" dirty="0"/>
          </a:p>
          <a:p>
            <a:endParaRPr lang="en-US" dirty="0"/>
          </a:p>
          <a:p>
            <a:endParaRPr lang="en-US" dirty="0"/>
          </a:p>
        </p:txBody>
      </p:sp>
    </p:spTree>
    <p:extLst>
      <p:ext uri="{BB962C8B-B14F-4D97-AF65-F5344CB8AC3E}">
        <p14:creationId xmlns:p14="http://schemas.microsoft.com/office/powerpoint/2010/main" val="27444885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542C6-93C2-7E28-5D65-43A5B745D4A0}"/>
              </a:ext>
            </a:extLst>
          </p:cNvPr>
          <p:cNvSpPr>
            <a:spLocks noGrp="1"/>
          </p:cNvSpPr>
          <p:nvPr>
            <p:ph type="title"/>
          </p:nvPr>
        </p:nvSpPr>
        <p:spPr/>
        <p:txBody>
          <a:bodyPr/>
          <a:lstStyle/>
          <a:p>
            <a:pPr algn="ctr"/>
            <a:r>
              <a:rPr lang="en-US"/>
              <a:t>What we propose</a:t>
            </a:r>
            <a:endParaRPr lang="en-US" dirty="0"/>
          </a:p>
        </p:txBody>
      </p:sp>
      <p:sp>
        <p:nvSpPr>
          <p:cNvPr id="3" name="Content Placeholder 2">
            <a:extLst>
              <a:ext uri="{FF2B5EF4-FFF2-40B4-BE49-F238E27FC236}">
                <a16:creationId xmlns:a16="http://schemas.microsoft.com/office/drawing/2014/main" id="{109D3129-F97E-5482-B5A8-FF88AFEEA5A1}"/>
              </a:ext>
            </a:extLst>
          </p:cNvPr>
          <p:cNvSpPr>
            <a:spLocks noGrp="1"/>
          </p:cNvSpPr>
          <p:nvPr>
            <p:ph idx="1"/>
          </p:nvPr>
        </p:nvSpPr>
        <p:spPr/>
        <p:txBody>
          <a:bodyPr vert="horz" lIns="91440" tIns="45720" rIns="91440" bIns="45720" rtlCol="0" anchor="t">
            <a:normAutofit/>
          </a:bodyPr>
          <a:lstStyle/>
          <a:p>
            <a:r>
              <a:rPr lang="en-US"/>
              <a:t>Lift Customer Services research from Title II Working Group beginning with FY27 to research adequately</a:t>
            </a:r>
            <a:endParaRPr lang="en-US" dirty="0"/>
          </a:p>
          <a:p>
            <a:r>
              <a:rPr lang="en-US"/>
              <a:t>Create a Customer Service specific Board Working Group to execute on formal research plan</a:t>
            </a:r>
            <a:endParaRPr lang="en-US" dirty="0"/>
          </a:p>
          <a:p>
            <a:r>
              <a:rPr lang="en-US"/>
              <a:t>Survey contact centers with questions like:</a:t>
            </a:r>
          </a:p>
          <a:p>
            <a:pPr lvl="1"/>
            <a:r>
              <a:rPr lang="en-US"/>
              <a:t>What do you have in place now? </a:t>
            </a:r>
            <a:endParaRPr lang="en-US" dirty="0"/>
          </a:p>
          <a:p>
            <a:pPr lvl="1"/>
            <a:r>
              <a:rPr lang="en-US"/>
              <a:t>How did you develop your program?</a:t>
            </a:r>
          </a:p>
          <a:p>
            <a:pPr lvl="1"/>
            <a:r>
              <a:rPr lang="en-US"/>
              <a:t>Do you provide trainings? How often are they updated?</a:t>
            </a:r>
          </a:p>
          <a:p>
            <a:pPr lvl="1"/>
            <a:r>
              <a:rPr lang="en-US"/>
              <a:t>What do you need to be able to improve services?</a:t>
            </a:r>
            <a:endParaRPr lang="en-US" dirty="0"/>
          </a:p>
          <a:p>
            <a:pPr lvl="1"/>
            <a:endParaRPr lang="en-US" dirty="0"/>
          </a:p>
        </p:txBody>
      </p:sp>
    </p:spTree>
    <p:extLst>
      <p:ext uri="{BB962C8B-B14F-4D97-AF65-F5344CB8AC3E}">
        <p14:creationId xmlns:p14="http://schemas.microsoft.com/office/powerpoint/2010/main" val="17536875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a:extLst>
            <a:ext uri="{FF2B5EF4-FFF2-40B4-BE49-F238E27FC236}">
              <a16:creationId xmlns:a16="http://schemas.microsoft.com/office/drawing/2014/main" id="{62401D08-A5C0-027F-1E12-69131B58E5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60EA4A-B1BE-9BC7-85ED-8856D98CA1BD}"/>
              </a:ext>
            </a:extLst>
          </p:cNvPr>
          <p:cNvSpPr>
            <a:spLocks noGrp="1"/>
          </p:cNvSpPr>
          <p:nvPr>
            <p:ph type="ctrTitle"/>
          </p:nvPr>
        </p:nvSpPr>
        <p:spPr>
          <a:xfrm>
            <a:off x="1524000" y="1122363"/>
            <a:ext cx="9144000" cy="3303333"/>
          </a:xfrm>
        </p:spPr>
        <p:txBody>
          <a:bodyPr>
            <a:normAutofit/>
          </a:bodyPr>
          <a:lstStyle/>
          <a:p>
            <a:pPr algn="l">
              <a:lnSpc>
                <a:spcPct val="150000"/>
              </a:lnSpc>
              <a:spcBef>
                <a:spcPts val="2000"/>
              </a:spcBef>
            </a:pPr>
            <a:r>
              <a:rPr lang="en-US" sz="3600">
                <a:solidFill>
                  <a:schemeClr val="bg1"/>
                </a:solidFill>
              </a:rPr>
              <a:t>Research Topic: </a:t>
            </a:r>
            <a:br>
              <a:rPr lang="en-US" sz="4000">
                <a:solidFill>
                  <a:schemeClr val="bg1"/>
                </a:solidFill>
              </a:rPr>
            </a:br>
            <a:r>
              <a:rPr lang="en-US" sz="4800" b="1">
                <a:solidFill>
                  <a:schemeClr val="bg1"/>
                </a:solidFill>
              </a:rPr>
              <a:t>Digital Accessibility Resources</a:t>
            </a:r>
          </a:p>
        </p:txBody>
      </p:sp>
    </p:spTree>
    <p:extLst>
      <p:ext uri="{BB962C8B-B14F-4D97-AF65-F5344CB8AC3E}">
        <p14:creationId xmlns:p14="http://schemas.microsoft.com/office/powerpoint/2010/main" val="17367874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C1D999-F276-25C7-D16A-EC214403E703}"/>
              </a:ext>
            </a:extLst>
          </p:cNvPr>
          <p:cNvSpPr>
            <a:spLocks noGrp="1"/>
          </p:cNvSpPr>
          <p:nvPr>
            <p:ph idx="1"/>
          </p:nvPr>
        </p:nvSpPr>
        <p:spPr>
          <a:xfrm>
            <a:off x="1104900" y="1739589"/>
            <a:ext cx="8875441" cy="4073248"/>
          </a:xfrm>
        </p:spPr>
        <p:txBody>
          <a:bodyPr>
            <a:noAutofit/>
          </a:bodyPr>
          <a:lstStyle/>
          <a:p>
            <a:pPr marL="0" indent="0">
              <a:lnSpc>
                <a:spcPct val="100000"/>
              </a:lnSpc>
              <a:buNone/>
            </a:pPr>
            <a:r>
              <a:rPr lang="en-US" sz="2400" b="1"/>
              <a:t> </a:t>
            </a:r>
          </a:p>
          <a:p>
            <a:pPr marL="0" indent="0">
              <a:lnSpc>
                <a:spcPct val="100000"/>
              </a:lnSpc>
              <a:buNone/>
            </a:pPr>
            <a:r>
              <a:rPr lang="en-US" sz="2400"/>
              <a:t>Accessibility is often considered too late in a project, resulting in costly rework and delays.</a:t>
            </a:r>
          </a:p>
          <a:p>
            <a:pPr marL="0" indent="0">
              <a:lnSpc>
                <a:spcPct val="100000"/>
              </a:lnSpc>
              <a:buNone/>
            </a:pPr>
            <a:endParaRPr lang="en-US" sz="2400" b="1"/>
          </a:p>
          <a:p>
            <a:pPr marL="0" indent="0">
              <a:lnSpc>
                <a:spcPct val="100000"/>
              </a:lnSpc>
              <a:buNone/>
            </a:pPr>
            <a:r>
              <a:rPr lang="en-US" sz="2400" b="1">
                <a:solidFill>
                  <a:schemeClr val="tx2">
                    <a:lumMod val="75000"/>
                    <a:lumOff val="25000"/>
                  </a:schemeClr>
                </a:solidFill>
              </a:rPr>
              <a:t>This leads us to this question:</a:t>
            </a:r>
          </a:p>
          <a:p>
            <a:pPr marL="0" indent="0">
              <a:lnSpc>
                <a:spcPct val="100000"/>
              </a:lnSpc>
              <a:buNone/>
            </a:pPr>
            <a:r>
              <a:rPr lang="en-US" sz="2400"/>
              <a:t>What support helps project managers ask the right accessibility questions and set clear expectations with teams and vendors?</a:t>
            </a:r>
          </a:p>
        </p:txBody>
      </p:sp>
      <p:sp>
        <p:nvSpPr>
          <p:cNvPr id="9" name="Title 1">
            <a:extLst>
              <a:ext uri="{FF2B5EF4-FFF2-40B4-BE49-F238E27FC236}">
                <a16:creationId xmlns:a16="http://schemas.microsoft.com/office/drawing/2014/main" id="{35799339-0DAD-85C0-032B-690D752967AD}"/>
              </a:ext>
            </a:extLst>
          </p:cNvPr>
          <p:cNvSpPr>
            <a:spLocks noGrp="1"/>
          </p:cNvSpPr>
          <p:nvPr>
            <p:ph type="title"/>
          </p:nvPr>
        </p:nvSpPr>
        <p:spPr>
          <a:xfrm>
            <a:off x="1104900" y="1453109"/>
            <a:ext cx="10452809" cy="620485"/>
          </a:xfrm>
        </p:spPr>
        <p:txBody>
          <a:bodyPr>
            <a:normAutofit fontScale="90000"/>
          </a:bodyPr>
          <a:lstStyle/>
          <a:p>
            <a:r>
              <a:rPr lang="en-US">
                <a:solidFill>
                  <a:schemeClr val="tx2">
                    <a:lumMod val="75000"/>
                    <a:lumOff val="25000"/>
                  </a:schemeClr>
                </a:solidFill>
              </a:rPr>
              <a:t>Research</a:t>
            </a:r>
            <a:br>
              <a:rPr lang="en-US"/>
            </a:br>
            <a:endParaRPr lang="en-US"/>
          </a:p>
        </p:txBody>
      </p:sp>
      <p:cxnSp>
        <p:nvCxnSpPr>
          <p:cNvPr id="11" name="Straight Connector 10">
            <a:extLst>
              <a:ext uri="{FF2B5EF4-FFF2-40B4-BE49-F238E27FC236}">
                <a16:creationId xmlns:a16="http://schemas.microsoft.com/office/drawing/2014/main" id="{06A53FF6-8272-6DF9-B372-5973E62EBA5B}"/>
              </a:ext>
              <a:ext uri="{C183D7F6-B498-43B3-948B-1728B52AA6E4}">
                <adec:decorative xmlns:adec="http://schemas.microsoft.com/office/drawing/2017/decorative" val="1"/>
              </a:ext>
            </a:extLst>
          </p:cNvPr>
          <p:cNvCxnSpPr>
            <a:cxnSpLocks/>
          </p:cNvCxnSpPr>
          <p:nvPr/>
        </p:nvCxnSpPr>
        <p:spPr>
          <a:xfrm>
            <a:off x="1215483" y="1862252"/>
            <a:ext cx="8753707"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61704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a:t>Board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200" y="1825625"/>
            <a:ext cx="10515600" cy="5032375"/>
          </a:xfrm>
        </p:spPr>
        <p:txBody>
          <a:bodyPr>
            <a:normAutofit fontScale="77500" lnSpcReduction="20000"/>
          </a:bodyPr>
          <a:lstStyle/>
          <a:p>
            <a:pPr>
              <a:lnSpc>
                <a:spcPct val="120000"/>
              </a:lnSpc>
            </a:pPr>
            <a:r>
              <a:rPr lang="en-US" b="1"/>
              <a:t>Jason Snyder</a:t>
            </a:r>
            <a:r>
              <a:rPr lang="en-US"/>
              <a:t>,</a:t>
            </a:r>
            <a:r>
              <a:rPr lang="en-US" b="1"/>
              <a:t> </a:t>
            </a:r>
            <a:r>
              <a:rPr lang="en-US">
                <a:ea typeface="Noto Sans Light" panose="020B0402040504020204" pitchFamily="34" charset="0"/>
                <a:cs typeface="Noto Sans Light" panose="020B0402040504020204" pitchFamily="34" charset="0"/>
              </a:rPr>
              <a:t>Secretary, Executive Office of Technology Services and Security</a:t>
            </a:r>
          </a:p>
          <a:p>
            <a:pPr>
              <a:lnSpc>
                <a:spcPct val="120000"/>
              </a:lnSpc>
            </a:pPr>
            <a:r>
              <a:rPr lang="en-US" b="1"/>
              <a:t>Ashley Bloom</a:t>
            </a:r>
            <a:r>
              <a:rPr lang="en-US"/>
              <a:t>, CIAO, Executive Office of Technology Services and Security</a:t>
            </a:r>
          </a:p>
          <a:p>
            <a:pPr>
              <a:lnSpc>
                <a:spcPct val="120000"/>
              </a:lnSpc>
            </a:pPr>
            <a:r>
              <a:rPr lang="en-US" b="1"/>
              <a:t>Joan Matsumoto</a:t>
            </a:r>
            <a:r>
              <a:rPr lang="en-US"/>
              <a:t>, Assistant Secretary for Administration</a:t>
            </a:r>
            <a:r>
              <a:rPr lang="en-US">
                <a:ea typeface="Noto Sans Light" panose="020B0402040504020204" pitchFamily="34" charset="0"/>
                <a:cs typeface="Noto Sans Light" panose="020B0402040504020204" pitchFamily="34" charset="0"/>
              </a:rPr>
              <a:t>, Executive Office of Administration and Finance</a:t>
            </a:r>
          </a:p>
          <a:p>
            <a:pPr>
              <a:lnSpc>
                <a:spcPct val="120000"/>
              </a:lnSpc>
            </a:pPr>
            <a:r>
              <a:rPr lang="en-US" b="1"/>
              <a:t>Antoine Harrison</a:t>
            </a:r>
            <a:r>
              <a:rPr lang="en-US"/>
              <a:t>, Secretariat CIO</a:t>
            </a:r>
            <a:r>
              <a:rPr lang="en-US" b="1">
                <a:ea typeface="Noto Sans Light" panose="020B0402040504020204" pitchFamily="34" charset="0"/>
                <a:cs typeface="Noto Sans Light" panose="020B0402040504020204" pitchFamily="34" charset="0"/>
              </a:rPr>
              <a:t>, </a:t>
            </a:r>
            <a:r>
              <a:rPr lang="en-US">
                <a:ea typeface="Noto Sans Light" panose="020B0402040504020204" pitchFamily="34" charset="0"/>
                <a:cs typeface="Noto Sans Light" panose="020B0402040504020204" pitchFamily="34" charset="0"/>
              </a:rPr>
              <a:t>Executive Office of Education</a:t>
            </a:r>
          </a:p>
          <a:p>
            <a:pPr>
              <a:lnSpc>
                <a:spcPct val="120000"/>
              </a:lnSpc>
            </a:pPr>
            <a:r>
              <a:rPr lang="en-US" b="1">
                <a:ea typeface="Noto Sans Light" panose="020B0402040504020204" pitchFamily="34" charset="0"/>
                <a:cs typeface="Noto Sans Light" panose="020B0402040504020204" pitchFamily="34" charset="0"/>
              </a:rPr>
              <a:t>Greg Martin</a:t>
            </a:r>
            <a:r>
              <a:rPr lang="en-US">
                <a:ea typeface="Noto Sans Light" panose="020B0402040504020204" pitchFamily="34" charset="0"/>
                <a:cs typeface="Noto Sans Light" panose="020B0402040504020204" pitchFamily="34" charset="0"/>
              </a:rPr>
              <a:t>, Secretariat CIO, Executive Office of Energy and Environmental Affairs</a:t>
            </a:r>
          </a:p>
          <a:p>
            <a:pPr>
              <a:lnSpc>
                <a:spcPct val="120000"/>
              </a:lnSpc>
            </a:pPr>
            <a:r>
              <a:rPr lang="en-US" b="1"/>
              <a:t>Brian Chase</a:t>
            </a:r>
            <a:r>
              <a:rPr lang="en-US"/>
              <a:t>, Secretariat Accessibility Officer, </a:t>
            </a:r>
            <a:r>
              <a:rPr lang="en-US">
                <a:ea typeface="Noto Sans Light" panose="020B0402040504020204" pitchFamily="34" charset="0"/>
                <a:cs typeface="Noto Sans Light" panose="020B0402040504020204" pitchFamily="34" charset="0"/>
              </a:rPr>
              <a:t>Executive Office of Health and Human Services</a:t>
            </a:r>
          </a:p>
          <a:p>
            <a:pPr>
              <a:lnSpc>
                <a:spcPct val="120000"/>
              </a:lnSpc>
            </a:pPr>
            <a:r>
              <a:rPr lang="en-US" b="1"/>
              <a:t>Dan Sionkiewicz</a:t>
            </a:r>
            <a:r>
              <a:rPr lang="en-US"/>
              <a:t>, Secretariat CIO</a:t>
            </a:r>
            <a:r>
              <a:rPr lang="en-US">
                <a:ea typeface="Noto Sans Light" panose="020B0402040504020204" pitchFamily="34" charset="0"/>
                <a:cs typeface="Noto Sans Light" panose="020B0402040504020204" pitchFamily="34" charset="0"/>
              </a:rPr>
              <a:t>, Executive Office of Housing and Livable Communities </a:t>
            </a:r>
          </a:p>
        </p:txBody>
      </p:sp>
    </p:spTree>
    <p:extLst>
      <p:ext uri="{BB962C8B-B14F-4D97-AF65-F5344CB8AC3E}">
        <p14:creationId xmlns:p14="http://schemas.microsoft.com/office/powerpoint/2010/main" val="36460403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9461C-55C0-4F8B-4FF8-8C905485CF83}"/>
              </a:ext>
            </a:extLst>
          </p:cNvPr>
          <p:cNvSpPr>
            <a:spLocks noGrp="1"/>
          </p:cNvSpPr>
          <p:nvPr>
            <p:ph type="title"/>
          </p:nvPr>
        </p:nvSpPr>
        <p:spPr>
          <a:xfrm>
            <a:off x="838200" y="1230086"/>
            <a:ext cx="10842170" cy="620485"/>
          </a:xfrm>
        </p:spPr>
        <p:txBody>
          <a:bodyPr>
            <a:normAutofit fontScale="90000"/>
          </a:bodyPr>
          <a:lstStyle/>
          <a:p>
            <a:r>
              <a:rPr lang="en-US">
                <a:solidFill>
                  <a:schemeClr val="tx2">
                    <a:lumMod val="75000"/>
                    <a:lumOff val="25000"/>
                  </a:schemeClr>
                </a:solidFill>
              </a:rPr>
              <a:t>Trainings to empower project managers</a:t>
            </a:r>
            <a:br>
              <a:rPr lang="en-US"/>
            </a:br>
            <a:endParaRPr lang="en-US"/>
          </a:p>
        </p:txBody>
      </p:sp>
      <p:sp>
        <p:nvSpPr>
          <p:cNvPr id="3" name="Content Placeholder 2">
            <a:extLst>
              <a:ext uri="{FF2B5EF4-FFF2-40B4-BE49-F238E27FC236}">
                <a16:creationId xmlns:a16="http://schemas.microsoft.com/office/drawing/2014/main" id="{C5C04C55-5EC0-D7B2-B3AD-D08E634313C1}"/>
              </a:ext>
            </a:extLst>
          </p:cNvPr>
          <p:cNvSpPr>
            <a:spLocks noGrp="1"/>
          </p:cNvSpPr>
          <p:nvPr>
            <p:ph idx="1"/>
          </p:nvPr>
        </p:nvSpPr>
        <p:spPr>
          <a:xfrm>
            <a:off x="838201" y="1850571"/>
            <a:ext cx="9543584" cy="4326391"/>
          </a:xfrm>
        </p:spPr>
        <p:txBody>
          <a:bodyPr vert="horz" lIns="91440" tIns="45720" rIns="91440" bIns="45720" rtlCol="0" anchor="t">
            <a:noAutofit/>
          </a:bodyPr>
          <a:lstStyle/>
          <a:p>
            <a:pPr marL="0" indent="0">
              <a:buNone/>
            </a:pPr>
            <a:r>
              <a:rPr lang="en-US" sz="2400"/>
              <a:t>Helps project managers set expectation for the team and ask vendors the right questions to reduce risk, rework, and remediation costs. </a:t>
            </a:r>
          </a:p>
          <a:p>
            <a:pPr marL="0" indent="0">
              <a:buNone/>
            </a:pPr>
            <a:r>
              <a:rPr lang="en-US" sz="2400" b="1">
                <a:solidFill>
                  <a:schemeClr val="tx2">
                    <a:lumMod val="75000"/>
                    <a:lumOff val="25000"/>
                  </a:schemeClr>
                </a:solidFill>
              </a:rPr>
              <a:t>Webpages:</a:t>
            </a:r>
            <a:endParaRPr lang="en-US" sz="2400" b="1">
              <a:solidFill>
                <a:schemeClr val="tx2">
                  <a:lumMod val="75000"/>
                  <a:lumOff val="25000"/>
                </a:schemeClr>
              </a:solidFill>
              <a:hlinkClick r:id="rId3">
                <a:extLst>
                  <a:ext uri="{A12FA001-AC4F-418D-AE19-62706E023703}">
                    <ahyp:hlinkClr xmlns:ahyp="http://schemas.microsoft.com/office/drawing/2018/hyperlinkcolor" val="tx"/>
                  </a:ext>
                </a:extLst>
              </a:hlinkClick>
            </a:endParaRPr>
          </a:p>
          <a:p>
            <a:pPr lvl="1"/>
            <a:r>
              <a:rPr lang="en-US">
                <a:solidFill>
                  <a:srgbClr val="467886"/>
                </a:solidFill>
                <a:hlinkClick r:id="rId3">
                  <a:extLst>
                    <a:ext uri="{A12FA001-AC4F-418D-AE19-62706E023703}">
                      <ahyp:hlinkClr xmlns:ahyp="http://schemas.microsoft.com/office/drawing/2018/hyperlinkcolor" val="tx"/>
                    </a:ext>
                  </a:extLst>
                </a:hlinkClick>
              </a:rPr>
              <a:t>Asking vendors about visual design </a:t>
            </a:r>
            <a:endParaRPr lang="en-US"/>
          </a:p>
          <a:p>
            <a:pPr lvl="1"/>
            <a:r>
              <a:rPr lang="en-US">
                <a:hlinkClick r:id="rId4"/>
              </a:rPr>
              <a:t>Digital accessibility: project planning </a:t>
            </a:r>
            <a:endParaRPr lang="en-US"/>
          </a:p>
          <a:p>
            <a:pPr lvl="1"/>
            <a:r>
              <a:rPr lang="en-US">
                <a:hlinkClick r:id="rId5"/>
              </a:rPr>
              <a:t>How to fit accessibility into your sprint </a:t>
            </a:r>
            <a:endParaRPr lang="en-US"/>
          </a:p>
          <a:p>
            <a:pPr lvl="1"/>
            <a:r>
              <a:rPr lang="en-US">
                <a:hlinkClick r:id="rId6"/>
              </a:rPr>
              <a:t>Accessibility in software development</a:t>
            </a:r>
            <a:r>
              <a:rPr lang="en-US"/>
              <a:t> </a:t>
            </a:r>
          </a:p>
          <a:p>
            <a:pPr marL="0" indent="0">
              <a:buNone/>
            </a:pPr>
            <a:r>
              <a:rPr lang="en-US" sz="2400" b="1">
                <a:solidFill>
                  <a:schemeClr val="tx2">
                    <a:lumMod val="75000"/>
                    <a:lumOff val="25000"/>
                  </a:schemeClr>
                </a:solidFill>
              </a:rPr>
              <a:t>Video:</a:t>
            </a:r>
          </a:p>
          <a:p>
            <a:pPr lvl="1"/>
            <a:r>
              <a:rPr lang="en-US">
                <a:hlinkClick r:id="rId7"/>
              </a:rPr>
              <a:t>Integrating accessibility into the SDLC</a:t>
            </a:r>
            <a:r>
              <a:rPr lang="en-US"/>
              <a:t> </a:t>
            </a:r>
          </a:p>
          <a:p>
            <a:pPr lvl="1"/>
            <a:endParaRPr lang="en-US"/>
          </a:p>
          <a:p>
            <a:pPr lvl="1"/>
            <a:endParaRPr lang="en-US"/>
          </a:p>
          <a:p>
            <a:pPr marL="457200" lvl="1" indent="0">
              <a:buNone/>
            </a:pPr>
            <a:endParaRPr lang="en-US"/>
          </a:p>
        </p:txBody>
      </p:sp>
      <p:cxnSp>
        <p:nvCxnSpPr>
          <p:cNvPr id="4" name="Straight Connector 3">
            <a:extLst>
              <a:ext uri="{FF2B5EF4-FFF2-40B4-BE49-F238E27FC236}">
                <a16:creationId xmlns:a16="http://schemas.microsoft.com/office/drawing/2014/main" id="{29640E63-33E0-35BD-6AC7-E788D6171F59}"/>
              </a:ext>
              <a:ext uri="{C183D7F6-B498-43B3-948B-1728B52AA6E4}">
                <adec:decorative xmlns:adec="http://schemas.microsoft.com/office/drawing/2017/decorative" val="1"/>
              </a:ext>
            </a:extLst>
          </p:cNvPr>
          <p:cNvCxnSpPr/>
          <p:nvPr/>
        </p:nvCxnSpPr>
        <p:spPr>
          <a:xfrm>
            <a:off x="914400" y="1639229"/>
            <a:ext cx="9679259"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174490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E191C-A444-4D3E-F16F-A47428F59ECB}"/>
              </a:ext>
            </a:extLst>
          </p:cNvPr>
          <p:cNvSpPr>
            <a:spLocks noGrp="1"/>
          </p:cNvSpPr>
          <p:nvPr>
            <p:ph type="title"/>
          </p:nvPr>
        </p:nvSpPr>
        <p:spPr>
          <a:xfrm>
            <a:off x="838200" y="657920"/>
            <a:ext cx="10023088" cy="2398325"/>
          </a:xfrm>
        </p:spPr>
        <p:txBody>
          <a:bodyPr>
            <a:normAutofit/>
          </a:bodyPr>
          <a:lstStyle/>
          <a:p>
            <a:pPr>
              <a:lnSpc>
                <a:spcPct val="100000"/>
              </a:lnSpc>
              <a:spcBef>
                <a:spcPts val="6600"/>
              </a:spcBef>
              <a:spcAft>
                <a:spcPts val="1800"/>
              </a:spcAft>
            </a:pPr>
            <a:r>
              <a:rPr lang="en-US" sz="4000">
                <a:solidFill>
                  <a:schemeClr val="tx2">
                    <a:lumMod val="75000"/>
                    <a:lumOff val="25000"/>
                  </a:schemeClr>
                </a:solidFill>
              </a:rPr>
              <a:t>Recommended subscriptions</a:t>
            </a:r>
            <a:br>
              <a:rPr lang="en-US"/>
            </a:br>
            <a:br>
              <a:rPr lang="en-US" sz="2400"/>
            </a:br>
            <a:r>
              <a:rPr lang="en-US" sz="2400"/>
              <a:t>Many of us have already subscribed to them. We can share helpful resources from these channels in future communications or newsletters for teams.</a:t>
            </a:r>
          </a:p>
        </p:txBody>
      </p:sp>
      <p:sp>
        <p:nvSpPr>
          <p:cNvPr id="3" name="Content Placeholder 2">
            <a:extLst>
              <a:ext uri="{FF2B5EF4-FFF2-40B4-BE49-F238E27FC236}">
                <a16:creationId xmlns:a16="http://schemas.microsoft.com/office/drawing/2014/main" id="{2F39337B-5907-DAB9-262E-98E136039243}"/>
              </a:ext>
            </a:extLst>
          </p:cNvPr>
          <p:cNvSpPr>
            <a:spLocks noGrp="1"/>
          </p:cNvSpPr>
          <p:nvPr>
            <p:ph idx="1"/>
          </p:nvPr>
        </p:nvSpPr>
        <p:spPr>
          <a:xfrm>
            <a:off x="838200" y="3056245"/>
            <a:ext cx="9844669" cy="2786990"/>
          </a:xfrm>
        </p:spPr>
        <p:txBody>
          <a:bodyPr vert="horz" lIns="91440" tIns="45720" rIns="91440" bIns="45720" rtlCol="0" anchor="t">
            <a:normAutofit fontScale="92500"/>
          </a:bodyPr>
          <a:lstStyle/>
          <a:p>
            <a:pPr fontAlgn="base"/>
            <a:r>
              <a:rPr lang="en-US" sz="2400">
                <a:hlinkClick r:id="rId2"/>
              </a:rPr>
              <a:t>IAAP</a:t>
            </a:r>
            <a:r>
              <a:rPr lang="en-US" sz="2400"/>
              <a:t> (</a:t>
            </a:r>
            <a:r>
              <a:rPr lang="en-US" sz="2400" err="1"/>
              <a:t>Youtube</a:t>
            </a:r>
            <a:r>
              <a:rPr lang="en-US" sz="2400"/>
              <a:t>) and </a:t>
            </a:r>
            <a:r>
              <a:rPr lang="en-US" sz="2400">
                <a:hlinkClick r:id="rId3"/>
              </a:rPr>
              <a:t>Newsletter </a:t>
            </a:r>
            <a:r>
              <a:rPr lang="en-US" sz="2400"/>
              <a:t>– A </a:t>
            </a:r>
            <a:r>
              <a:rPr lang="en-US" sz="2400">
                <a:ea typeface="+mn-lt"/>
                <a:cs typeface="+mn-lt"/>
              </a:rPr>
              <a:t>library of content from social media accessibility to performing an accessibility audit</a:t>
            </a:r>
            <a:endParaRPr lang="en-US" sz="2400"/>
          </a:p>
          <a:p>
            <a:r>
              <a:rPr lang="en-US" sz="2400">
                <a:ea typeface="+mn-lt"/>
                <a:cs typeface="+mn-lt"/>
                <a:hlinkClick r:id="rId4"/>
              </a:rPr>
              <a:t>Deque</a:t>
            </a:r>
            <a:r>
              <a:rPr lang="en-US" sz="2400">
                <a:ea typeface="+mn-lt"/>
                <a:cs typeface="+mn-lt"/>
              </a:rPr>
              <a:t> – </a:t>
            </a:r>
            <a:r>
              <a:rPr lang="en-US" sz="2400"/>
              <a:t>Implementation-focused</a:t>
            </a:r>
            <a:r>
              <a:rPr lang="en-US" sz="2400">
                <a:ea typeface="+mn-lt"/>
                <a:cs typeface="+mn-lt"/>
              </a:rPr>
              <a:t> webinars on digital accessibility</a:t>
            </a:r>
            <a:endParaRPr lang="en-US" sz="2400"/>
          </a:p>
          <a:p>
            <a:r>
              <a:rPr lang="en-US" sz="2400">
                <a:hlinkClick r:id="rId5"/>
              </a:rPr>
              <a:t>TPGi  Webinars</a:t>
            </a:r>
            <a:r>
              <a:rPr lang="en-US" sz="2400"/>
              <a:t> - Practical trainings: Title II requirements, VPAT, and Testing</a:t>
            </a:r>
          </a:p>
          <a:p>
            <a:pPr fontAlgn="base"/>
            <a:r>
              <a:rPr lang="en-US" sz="2400" u="sng">
                <a:hlinkClick r:id="rId6"/>
              </a:rPr>
              <a:t>Equal Entry Newsletter </a:t>
            </a:r>
            <a:r>
              <a:rPr lang="en-US" sz="2400"/>
              <a:t>– Latest in accessibility: news, trends, and discussions</a:t>
            </a:r>
          </a:p>
          <a:p>
            <a:pPr fontAlgn="base"/>
            <a:r>
              <a:rPr lang="en-US" sz="2400" u="sng" err="1">
                <a:hlinkClick r:id="rId7"/>
              </a:rPr>
              <a:t>WebAIM</a:t>
            </a:r>
            <a:r>
              <a:rPr lang="en-US" sz="2400" u="sng">
                <a:hlinkClick r:id="rId7"/>
              </a:rPr>
              <a:t> Newsletter</a:t>
            </a:r>
            <a:r>
              <a:rPr lang="en-US" sz="2400"/>
              <a:t>  - Monthly news and updates on accessibility issues</a:t>
            </a:r>
          </a:p>
          <a:p>
            <a:pPr marL="0" indent="0">
              <a:buNone/>
            </a:pPr>
            <a:endParaRPr lang="en-US" sz="2400"/>
          </a:p>
        </p:txBody>
      </p:sp>
      <p:cxnSp>
        <p:nvCxnSpPr>
          <p:cNvPr id="4" name="Straight Connector 3">
            <a:extLst>
              <a:ext uri="{FF2B5EF4-FFF2-40B4-BE49-F238E27FC236}">
                <a16:creationId xmlns:a16="http://schemas.microsoft.com/office/drawing/2014/main" id="{02D97FF2-CF96-74ED-8A71-4C5DF822F2FC}"/>
              </a:ext>
              <a:ext uri="{C183D7F6-B498-43B3-948B-1728B52AA6E4}">
                <adec:decorative xmlns:adec="http://schemas.microsoft.com/office/drawing/2017/decorative" val="1"/>
              </a:ext>
            </a:extLst>
          </p:cNvPr>
          <p:cNvCxnSpPr/>
          <p:nvPr/>
        </p:nvCxnSpPr>
        <p:spPr>
          <a:xfrm>
            <a:off x="925553" y="1717287"/>
            <a:ext cx="9679259"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182918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bg>
      <p:bgPr>
        <a:solidFill>
          <a:schemeClr val="accent6">
            <a:lumMod val="50000"/>
          </a:schemeClr>
        </a:solidFill>
        <a:effectLst/>
      </p:bgPr>
    </p:bg>
    <p:spTree>
      <p:nvGrpSpPr>
        <p:cNvPr id="1" name="">
          <a:extLst>
            <a:ext uri="{FF2B5EF4-FFF2-40B4-BE49-F238E27FC236}">
              <a16:creationId xmlns:a16="http://schemas.microsoft.com/office/drawing/2014/main" id="{F1216DD8-668A-4893-88AE-03ECFB01E71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604A1FA-8871-1EB8-9E7E-138B182B56C5}"/>
              </a:ext>
            </a:extLst>
          </p:cNvPr>
          <p:cNvSpPr>
            <a:spLocks noGrp="1"/>
          </p:cNvSpPr>
          <p:nvPr>
            <p:ph type="ctrTitle"/>
          </p:nvPr>
        </p:nvSpPr>
        <p:spPr/>
        <p:txBody>
          <a:bodyPr>
            <a:normAutofit/>
          </a:bodyPr>
          <a:lstStyle/>
          <a:p>
            <a:r>
              <a:rPr lang="en-US">
                <a:solidFill>
                  <a:schemeClr val="bg1"/>
                </a:solidFill>
              </a:rPr>
              <a:t>Public Member Selection Committee Update</a:t>
            </a:r>
          </a:p>
        </p:txBody>
      </p:sp>
    </p:spTree>
    <p:extLst>
      <p:ext uri="{BB962C8B-B14F-4D97-AF65-F5344CB8AC3E}">
        <p14:creationId xmlns:p14="http://schemas.microsoft.com/office/powerpoint/2010/main" val="39906367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2C92E-DB70-875B-4F53-9DF2B12802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DA8D57-8A5D-C4B0-1F6E-06F19610BF57}"/>
              </a:ext>
            </a:extLst>
          </p:cNvPr>
          <p:cNvSpPr>
            <a:spLocks noGrp="1"/>
          </p:cNvSpPr>
          <p:nvPr>
            <p:ph type="title"/>
          </p:nvPr>
        </p:nvSpPr>
        <p:spPr/>
        <p:txBody>
          <a:bodyPr/>
          <a:lstStyle/>
          <a:p>
            <a:pPr algn="ctr"/>
            <a:r>
              <a:rPr lang="en-US"/>
              <a:t>Public Member Application Overview</a:t>
            </a:r>
          </a:p>
        </p:txBody>
      </p:sp>
      <p:sp>
        <p:nvSpPr>
          <p:cNvPr id="3" name="Content Placeholder 2">
            <a:extLst>
              <a:ext uri="{FF2B5EF4-FFF2-40B4-BE49-F238E27FC236}">
                <a16:creationId xmlns:a16="http://schemas.microsoft.com/office/drawing/2014/main" id="{A35F96DB-D72D-3B3B-8232-F549329EF7FE}"/>
              </a:ext>
            </a:extLst>
          </p:cNvPr>
          <p:cNvSpPr>
            <a:spLocks noGrp="1"/>
          </p:cNvSpPr>
          <p:nvPr>
            <p:ph idx="1"/>
          </p:nvPr>
        </p:nvSpPr>
        <p:spPr>
          <a:xfrm>
            <a:off x="838200" y="1441938"/>
            <a:ext cx="10515600" cy="5222631"/>
          </a:xfrm>
        </p:spPr>
        <p:txBody>
          <a:bodyPr>
            <a:normAutofit fontScale="70000" lnSpcReduction="20000"/>
          </a:bodyPr>
          <a:lstStyle/>
          <a:p>
            <a:pPr marL="0" indent="0">
              <a:lnSpc>
                <a:spcPct val="120000"/>
              </a:lnSpc>
              <a:buNone/>
            </a:pPr>
            <a:r>
              <a:rPr lang="en-US" b="1" dirty="0"/>
              <a:t>Application Period</a:t>
            </a:r>
          </a:p>
          <a:p>
            <a:pPr indent="0">
              <a:lnSpc>
                <a:spcPct val="120000"/>
              </a:lnSpc>
              <a:buNone/>
            </a:pPr>
            <a:r>
              <a:rPr lang="en-US" dirty="0"/>
              <a:t>February 25 – March 27</a:t>
            </a:r>
          </a:p>
          <a:p>
            <a:pPr marL="0" indent="0">
              <a:lnSpc>
                <a:spcPct val="170000"/>
              </a:lnSpc>
              <a:buNone/>
            </a:pPr>
            <a:r>
              <a:rPr lang="en-US" b="1" dirty="0"/>
              <a:t>Application Materials</a:t>
            </a:r>
          </a:p>
          <a:p>
            <a:pPr marL="581025" indent="-352425">
              <a:lnSpc>
                <a:spcPct val="120000"/>
              </a:lnSpc>
            </a:pPr>
            <a:r>
              <a:rPr lang="en-US" dirty="0"/>
              <a:t>Resume or summary of experience</a:t>
            </a:r>
          </a:p>
          <a:p>
            <a:pPr marL="581025" indent="-352425">
              <a:lnSpc>
                <a:spcPct val="120000"/>
              </a:lnSpc>
            </a:pPr>
            <a:r>
              <a:rPr lang="en-US" dirty="0"/>
              <a:t>Statement of interest (500 words or fewer) </a:t>
            </a:r>
          </a:p>
          <a:p>
            <a:pPr marL="581025" indent="-352425">
              <a:lnSpc>
                <a:spcPct val="120000"/>
              </a:lnSpc>
            </a:pPr>
            <a:r>
              <a:rPr lang="en-US" dirty="0"/>
              <a:t>Two Letters of Recommendation</a:t>
            </a:r>
          </a:p>
          <a:p>
            <a:pPr marL="0" indent="0">
              <a:lnSpc>
                <a:spcPct val="170000"/>
              </a:lnSpc>
              <a:buNone/>
            </a:pPr>
            <a:r>
              <a:rPr lang="en-US" b="1" dirty="0"/>
              <a:t>Selection Process</a:t>
            </a:r>
          </a:p>
          <a:p>
            <a:pPr marL="581025" indent="-352425">
              <a:lnSpc>
                <a:spcPct val="120000"/>
              </a:lnSpc>
              <a:buFont typeface="+mj-lt"/>
              <a:buAutoNum type="arabicPeriod"/>
            </a:pPr>
            <a:r>
              <a:rPr lang="en-US" dirty="0"/>
              <a:t>Committee review</a:t>
            </a:r>
          </a:p>
          <a:p>
            <a:pPr marL="581025" indent="-352425">
              <a:lnSpc>
                <a:spcPct val="120000"/>
              </a:lnSpc>
              <a:buFont typeface="+mj-lt"/>
              <a:buAutoNum type="arabicPeriod"/>
            </a:pPr>
            <a:r>
              <a:rPr lang="en-US" dirty="0"/>
              <a:t>Candidate interviews</a:t>
            </a:r>
          </a:p>
          <a:p>
            <a:pPr marL="581025" indent="-352425">
              <a:lnSpc>
                <a:spcPct val="120000"/>
              </a:lnSpc>
              <a:buFont typeface="+mj-lt"/>
              <a:buAutoNum type="arabicPeriod"/>
            </a:pPr>
            <a:r>
              <a:rPr lang="en-US" dirty="0"/>
              <a:t>Final candidate recommendations presented to the Board with an approval vote on June 4th</a:t>
            </a:r>
          </a:p>
          <a:p>
            <a:pPr marL="0" indent="0">
              <a:buNone/>
            </a:pPr>
            <a:endParaRPr lang="en-US" dirty="0"/>
          </a:p>
          <a:p>
            <a:pPr marL="0" indent="0">
              <a:buNone/>
            </a:pPr>
            <a:endParaRPr lang="en-US" b="1" dirty="0"/>
          </a:p>
          <a:p>
            <a:pPr marL="0" indent="0">
              <a:lnSpc>
                <a:spcPct val="150000"/>
              </a:lnSpc>
              <a:buNone/>
            </a:pPr>
            <a:endParaRPr lang="en-US" dirty="0"/>
          </a:p>
        </p:txBody>
      </p:sp>
    </p:spTree>
    <p:extLst>
      <p:ext uri="{BB962C8B-B14F-4D97-AF65-F5344CB8AC3E}">
        <p14:creationId xmlns:p14="http://schemas.microsoft.com/office/powerpoint/2010/main" val="26668345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065E2-AAC2-5599-F6D3-2C813FEDA7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31A6B5-A32B-BC1F-DD95-1419292F4369}"/>
              </a:ext>
            </a:extLst>
          </p:cNvPr>
          <p:cNvSpPr>
            <a:spLocks noGrp="1"/>
          </p:cNvSpPr>
          <p:nvPr>
            <p:ph type="title"/>
          </p:nvPr>
        </p:nvSpPr>
        <p:spPr/>
        <p:txBody>
          <a:bodyPr/>
          <a:lstStyle/>
          <a:p>
            <a:pPr algn="ctr"/>
            <a:r>
              <a:rPr lang="en-US"/>
              <a:t>Outreach &amp; Promotion</a:t>
            </a:r>
          </a:p>
        </p:txBody>
      </p:sp>
      <p:sp>
        <p:nvSpPr>
          <p:cNvPr id="3" name="Content Placeholder 2">
            <a:extLst>
              <a:ext uri="{FF2B5EF4-FFF2-40B4-BE49-F238E27FC236}">
                <a16:creationId xmlns:a16="http://schemas.microsoft.com/office/drawing/2014/main" id="{5F5BE273-C95E-7917-9701-A2C1D8221284}"/>
              </a:ext>
            </a:extLst>
          </p:cNvPr>
          <p:cNvSpPr>
            <a:spLocks noGrp="1"/>
          </p:cNvSpPr>
          <p:nvPr>
            <p:ph idx="1"/>
          </p:nvPr>
        </p:nvSpPr>
        <p:spPr>
          <a:xfrm>
            <a:off x="838200" y="1690688"/>
            <a:ext cx="10515600" cy="5167312"/>
          </a:xfrm>
        </p:spPr>
        <p:txBody>
          <a:bodyPr>
            <a:normAutofit/>
          </a:bodyPr>
          <a:lstStyle/>
          <a:p>
            <a:r>
              <a:rPr lang="en-US" b="1" dirty="0"/>
              <a:t>Public Announcement (February 25)</a:t>
            </a:r>
            <a:br>
              <a:rPr lang="en-US" b="1" dirty="0"/>
            </a:br>
            <a:r>
              <a:rPr lang="en-US" sz="2600" dirty="0"/>
              <a:t>Press release: </a:t>
            </a:r>
            <a:r>
              <a:rPr lang="en-US" sz="2600" i="1" dirty="0"/>
              <a:t>EOTSS Seeking Applications to the Digital Accessibility and Equity Governance Board</a:t>
            </a:r>
            <a:br>
              <a:rPr lang="en-US" sz="2600" dirty="0"/>
            </a:br>
            <a:r>
              <a:rPr lang="en-US" sz="2600" dirty="0"/>
              <a:t>– Available in 6 languages and ASL</a:t>
            </a:r>
            <a:br>
              <a:rPr lang="en-US" sz="2600" dirty="0"/>
            </a:br>
            <a:endParaRPr lang="en-US" sz="2600" b="1" dirty="0"/>
          </a:p>
          <a:p>
            <a:r>
              <a:rPr lang="en-US" b="1" dirty="0"/>
              <a:t>Social media posts</a:t>
            </a:r>
            <a:br>
              <a:rPr lang="en-US" b="1" dirty="0"/>
            </a:br>
            <a:r>
              <a:rPr lang="en-US" sz="2600" dirty="0"/>
              <a:t>Coordinated posts across official channels to amplify reach</a:t>
            </a:r>
            <a:br>
              <a:rPr lang="en-US" sz="2600" dirty="0"/>
            </a:br>
            <a:endParaRPr lang="en-US" sz="2600" b="1" dirty="0"/>
          </a:p>
          <a:p>
            <a:r>
              <a:rPr lang="en-US" b="1" dirty="0"/>
              <a:t>Targeted Outreach to Key Stakeholders</a:t>
            </a:r>
          </a:p>
          <a:p>
            <a:pPr lvl="1">
              <a:buFont typeface="Courier New" panose="02070309020205020404" pitchFamily="49" charset="0"/>
              <a:buChar char="o"/>
            </a:pPr>
            <a:r>
              <a:rPr lang="en-US" sz="2600" dirty="0"/>
              <a:t>Interstate accessibility organizations</a:t>
            </a:r>
          </a:p>
          <a:p>
            <a:pPr lvl="1">
              <a:buFont typeface="Courier New" panose="02070309020205020404" pitchFamily="49" charset="0"/>
              <a:buChar char="o"/>
            </a:pPr>
            <a:r>
              <a:rPr lang="en-US" sz="2600" dirty="0"/>
              <a:t>External Feedback Pool</a:t>
            </a:r>
          </a:p>
          <a:p>
            <a:pPr lvl="1">
              <a:buFont typeface="Courier New" panose="02070309020205020404" pitchFamily="49" charset="0"/>
              <a:buChar char="o"/>
            </a:pPr>
            <a:r>
              <a:rPr lang="en-US" sz="2600" dirty="0"/>
              <a:t>Past User Experience Research participants</a:t>
            </a:r>
            <a:endParaRPr lang="en-US" sz="2600" b="1" dirty="0"/>
          </a:p>
          <a:p>
            <a:pPr marL="0" indent="0">
              <a:lnSpc>
                <a:spcPct val="150000"/>
              </a:lnSpc>
              <a:buNone/>
            </a:pPr>
            <a:endParaRPr lang="en-US" dirty="0"/>
          </a:p>
        </p:txBody>
      </p:sp>
    </p:spTree>
    <p:extLst>
      <p:ext uri="{BB962C8B-B14F-4D97-AF65-F5344CB8AC3E}">
        <p14:creationId xmlns:p14="http://schemas.microsoft.com/office/powerpoint/2010/main" val="39827982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D0BBB292-6EA1-E5F8-EC5F-B1C8F8CE1FB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A689DBC-EDCD-5F56-EB2F-C84048D3A80E}"/>
              </a:ext>
            </a:extLst>
          </p:cNvPr>
          <p:cNvSpPr>
            <a:spLocks noGrp="1"/>
          </p:cNvSpPr>
          <p:nvPr>
            <p:ph type="ctrTitle"/>
          </p:nvPr>
        </p:nvSpPr>
        <p:spPr/>
        <p:txBody>
          <a:bodyPr>
            <a:normAutofit/>
          </a:bodyPr>
          <a:lstStyle/>
          <a:p>
            <a:r>
              <a:rPr lang="en-US">
                <a:solidFill>
                  <a:schemeClr val="bg2"/>
                </a:solidFill>
              </a:rPr>
              <a:t>Chief IT Accessibility Officer Update</a:t>
            </a:r>
          </a:p>
        </p:txBody>
      </p:sp>
    </p:spTree>
    <p:extLst>
      <p:ext uri="{BB962C8B-B14F-4D97-AF65-F5344CB8AC3E}">
        <p14:creationId xmlns:p14="http://schemas.microsoft.com/office/powerpoint/2010/main" val="8562250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2FC06-8D2C-75D1-224A-200CC160B49C}"/>
              </a:ext>
            </a:extLst>
          </p:cNvPr>
          <p:cNvSpPr>
            <a:spLocks noGrp="1"/>
          </p:cNvSpPr>
          <p:nvPr>
            <p:ph type="title"/>
          </p:nvPr>
        </p:nvSpPr>
        <p:spPr/>
        <p:txBody>
          <a:bodyPr/>
          <a:lstStyle/>
          <a:p>
            <a:pPr algn="ctr"/>
            <a:r>
              <a:rPr lang="en-US"/>
              <a:t>Digital Accessibility Program Updates</a:t>
            </a:r>
          </a:p>
        </p:txBody>
      </p:sp>
      <p:sp>
        <p:nvSpPr>
          <p:cNvPr id="3" name="Content Placeholder 2">
            <a:extLst>
              <a:ext uri="{FF2B5EF4-FFF2-40B4-BE49-F238E27FC236}">
                <a16:creationId xmlns:a16="http://schemas.microsoft.com/office/drawing/2014/main" id="{C8760AED-7075-25D9-331A-093A79AE6FE8}"/>
              </a:ext>
            </a:extLst>
          </p:cNvPr>
          <p:cNvSpPr>
            <a:spLocks noGrp="1"/>
          </p:cNvSpPr>
          <p:nvPr>
            <p:ph idx="1"/>
          </p:nvPr>
        </p:nvSpPr>
        <p:spPr>
          <a:xfrm>
            <a:off x="838200" y="1690688"/>
            <a:ext cx="10515600" cy="4780128"/>
          </a:xfrm>
        </p:spPr>
        <p:txBody>
          <a:bodyPr>
            <a:normAutofit/>
          </a:bodyPr>
          <a:lstStyle/>
          <a:p>
            <a:pPr>
              <a:lnSpc>
                <a:spcPct val="120000"/>
              </a:lnSpc>
            </a:pPr>
            <a:r>
              <a:rPr lang="en-US" dirty="0"/>
              <a:t>Published Digital Accessibility and Equity Strategic Plan</a:t>
            </a:r>
          </a:p>
          <a:p>
            <a:pPr>
              <a:lnSpc>
                <a:spcPct val="120000"/>
              </a:lnSpc>
            </a:pPr>
            <a:r>
              <a:rPr lang="en-US" dirty="0"/>
              <a:t>Published FY25 digital accessibility Board report</a:t>
            </a:r>
          </a:p>
          <a:p>
            <a:pPr>
              <a:lnSpc>
                <a:spcPct val="120000"/>
              </a:lnSpc>
            </a:pPr>
            <a:r>
              <a:rPr lang="en-US" dirty="0"/>
              <a:t>All Officers hired and onboarded at Secretariats and creating programs</a:t>
            </a:r>
          </a:p>
          <a:p>
            <a:pPr>
              <a:lnSpc>
                <a:spcPct val="120000"/>
              </a:lnSpc>
            </a:pPr>
            <a:r>
              <a:rPr lang="en-US" dirty="0"/>
              <a:t>Assessment team members hired and service rolling out to augment current testing capacity</a:t>
            </a:r>
          </a:p>
          <a:p>
            <a:pPr>
              <a:lnSpc>
                <a:spcPct val="120000"/>
              </a:lnSpc>
            </a:pPr>
            <a:r>
              <a:rPr lang="en-US" dirty="0"/>
              <a:t>Scaling the work of Mass Digital team to further elevate the embedding of accessibility across Secretariats</a:t>
            </a:r>
          </a:p>
        </p:txBody>
      </p:sp>
    </p:spTree>
    <p:extLst>
      <p:ext uri="{BB962C8B-B14F-4D97-AF65-F5344CB8AC3E}">
        <p14:creationId xmlns:p14="http://schemas.microsoft.com/office/powerpoint/2010/main" val="15154720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0174E4A4-6F09-7418-EDE3-32D5C39028D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9B7C1BB-B9A8-E41D-A39F-50BB79267BAB}"/>
              </a:ext>
            </a:extLst>
          </p:cNvPr>
          <p:cNvSpPr>
            <a:spLocks noGrp="1"/>
          </p:cNvSpPr>
          <p:nvPr>
            <p:ph type="ctrTitle"/>
          </p:nvPr>
        </p:nvSpPr>
        <p:spPr/>
        <p:txBody>
          <a:bodyPr>
            <a:normAutofit/>
          </a:bodyPr>
          <a:lstStyle/>
          <a:p>
            <a:r>
              <a:rPr lang="en-US">
                <a:solidFill>
                  <a:schemeClr val="bg2"/>
                </a:solidFill>
              </a:rPr>
              <a:t>Board Next Steps</a:t>
            </a:r>
          </a:p>
        </p:txBody>
      </p:sp>
    </p:spTree>
    <p:extLst>
      <p:ext uri="{BB962C8B-B14F-4D97-AF65-F5344CB8AC3E}">
        <p14:creationId xmlns:p14="http://schemas.microsoft.com/office/powerpoint/2010/main" val="37046223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95037-A58A-42EE-F527-E10B38B9B5F5}"/>
              </a:ext>
            </a:extLst>
          </p:cNvPr>
          <p:cNvSpPr>
            <a:spLocks noGrp="1"/>
          </p:cNvSpPr>
          <p:nvPr>
            <p:ph type="title"/>
          </p:nvPr>
        </p:nvSpPr>
        <p:spPr/>
        <p:txBody>
          <a:bodyPr/>
          <a:lstStyle/>
          <a:p>
            <a:pPr algn="ctr"/>
            <a:r>
              <a:rPr lang="en-US"/>
              <a:t>Next Steps for the Board</a:t>
            </a:r>
          </a:p>
        </p:txBody>
      </p:sp>
      <p:sp>
        <p:nvSpPr>
          <p:cNvPr id="3" name="Content Placeholder 2">
            <a:extLst>
              <a:ext uri="{FF2B5EF4-FFF2-40B4-BE49-F238E27FC236}">
                <a16:creationId xmlns:a16="http://schemas.microsoft.com/office/drawing/2014/main" id="{B48B892B-BBC3-D609-4BD1-AB33EAE29989}"/>
              </a:ext>
            </a:extLst>
          </p:cNvPr>
          <p:cNvSpPr>
            <a:spLocks noGrp="1"/>
          </p:cNvSpPr>
          <p:nvPr>
            <p:ph idx="1"/>
          </p:nvPr>
        </p:nvSpPr>
        <p:spPr>
          <a:xfrm>
            <a:off x="838200" y="1814608"/>
            <a:ext cx="10515600" cy="3935561"/>
          </a:xfrm>
        </p:spPr>
        <p:txBody>
          <a:bodyPr>
            <a:normAutofit/>
          </a:bodyPr>
          <a:lstStyle/>
          <a:p>
            <a:pPr marL="0" indent="0">
              <a:buNone/>
            </a:pPr>
            <a:r>
              <a:rPr lang="en-US" b="1" dirty="0"/>
              <a:t>What is coming up</a:t>
            </a:r>
          </a:p>
          <a:p>
            <a:pPr marL="0" indent="0">
              <a:buNone/>
            </a:pPr>
            <a:endParaRPr lang="en-US" dirty="0"/>
          </a:p>
          <a:p>
            <a:pPr marL="514350" indent="-514350">
              <a:buAutoNum type="arabicPeriod"/>
            </a:pPr>
            <a:r>
              <a:rPr lang="en-US" dirty="0"/>
              <a:t>Working group meetings, continue to participate and engage</a:t>
            </a:r>
          </a:p>
          <a:p>
            <a:pPr marL="514350" indent="-514350">
              <a:buFont typeface="Arial" panose="020B0604020202020204" pitchFamily="34" charset="0"/>
              <a:buAutoNum type="arabicPeriod"/>
            </a:pPr>
            <a:r>
              <a:rPr lang="en-US" dirty="0"/>
              <a:t>Review and provide feedback on the annual Digital Accessibility Board report and finalize FY27 Board goals at May 11</a:t>
            </a:r>
            <a:r>
              <a:rPr lang="en-US" baseline="30000" dirty="0"/>
              <a:t>th</a:t>
            </a:r>
            <a:r>
              <a:rPr lang="en-US" dirty="0"/>
              <a:t> meeting</a:t>
            </a:r>
          </a:p>
          <a:p>
            <a:pPr marL="514350" indent="-514350">
              <a:buFont typeface="Arial" panose="020B0604020202020204" pitchFamily="34" charset="0"/>
              <a:buAutoNum type="arabicPeriod"/>
            </a:pPr>
            <a:r>
              <a:rPr lang="en-US" dirty="0"/>
              <a:t>Review public member final candidate materials to vote to approve candidates at </a:t>
            </a:r>
            <a:r>
              <a:rPr lang="en-US" dirty="0" err="1"/>
              <a:t>at</a:t>
            </a:r>
            <a:r>
              <a:rPr lang="en-US" dirty="0"/>
              <a:t> a </a:t>
            </a:r>
            <a:r>
              <a:rPr lang="en-US"/>
              <a:t>future meeting</a:t>
            </a:r>
          </a:p>
          <a:p>
            <a:pPr marL="514350" indent="-514350">
              <a:buFont typeface="Arial" panose="020B0604020202020204" pitchFamily="34" charset="0"/>
              <a:buAutoNum type="arabicPeriod"/>
            </a:pPr>
            <a:r>
              <a:rPr lang="en-US"/>
              <a:t>Vote </a:t>
            </a:r>
            <a:r>
              <a:rPr lang="en-US" dirty="0"/>
              <a:t>to approve the annual report later in June</a:t>
            </a:r>
          </a:p>
          <a:p>
            <a:pPr marL="514350" indent="-514350">
              <a:buAutoNum type="arabicPeriod"/>
            </a:pPr>
            <a:endParaRPr lang="en-US" dirty="0"/>
          </a:p>
        </p:txBody>
      </p:sp>
    </p:spTree>
    <p:extLst>
      <p:ext uri="{BB962C8B-B14F-4D97-AF65-F5344CB8AC3E}">
        <p14:creationId xmlns:p14="http://schemas.microsoft.com/office/powerpoint/2010/main" val="213146330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EBE6FCA4-FA99-3FF4-BA12-002C94CD3DE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1307744-9060-9C43-C302-AA219EBC1686}"/>
              </a:ext>
            </a:extLst>
          </p:cNvPr>
          <p:cNvSpPr>
            <a:spLocks noGrp="1"/>
          </p:cNvSpPr>
          <p:nvPr>
            <p:ph type="ctrTitle"/>
          </p:nvPr>
        </p:nvSpPr>
        <p:spPr/>
        <p:txBody>
          <a:bodyPr/>
          <a:lstStyle/>
          <a:p>
            <a:r>
              <a:rPr lang="en-US">
                <a:solidFill>
                  <a:schemeClr val="bg2"/>
                </a:solidFill>
              </a:rPr>
              <a:t>Board Member Remarks</a:t>
            </a:r>
          </a:p>
        </p:txBody>
      </p:sp>
      <p:sp>
        <p:nvSpPr>
          <p:cNvPr id="5" name="Subtitle 4">
            <a:extLst>
              <a:ext uri="{FF2B5EF4-FFF2-40B4-BE49-F238E27FC236}">
                <a16:creationId xmlns:a16="http://schemas.microsoft.com/office/drawing/2014/main" id="{E4BC89ED-9145-4503-4FC0-7E2375DDC01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7839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a:t>Board Member Roll Call Continued</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200" y="1825625"/>
            <a:ext cx="10515600" cy="4667250"/>
          </a:xfrm>
        </p:spPr>
        <p:txBody>
          <a:bodyPr>
            <a:normAutofit fontScale="85000" lnSpcReduction="20000"/>
          </a:bodyPr>
          <a:lstStyle/>
          <a:p>
            <a:pPr>
              <a:lnSpc>
                <a:spcPct val="120000"/>
              </a:lnSpc>
            </a:pPr>
            <a:r>
              <a:rPr lang="en-US" b="1"/>
              <a:t>Paul Franzese</a:t>
            </a:r>
            <a:r>
              <a:rPr lang="en-US"/>
              <a:t>, </a:t>
            </a:r>
            <a:r>
              <a:rPr lang="en-US">
                <a:ea typeface="Noto Sans Light" panose="020B0402040504020204" pitchFamily="34" charset="0"/>
                <a:cs typeface="Noto Sans Light" panose="020B0402040504020204" pitchFamily="34" charset="0"/>
              </a:rPr>
              <a:t>COO, Executive Office of Labor and Workforce Development</a:t>
            </a:r>
          </a:p>
          <a:p>
            <a:pPr>
              <a:lnSpc>
                <a:spcPct val="120000"/>
              </a:lnSpc>
            </a:pPr>
            <a:r>
              <a:rPr lang="en-US" b="1"/>
              <a:t>Maria Michalski</a:t>
            </a:r>
            <a:r>
              <a:rPr lang="en-US"/>
              <a:t>,</a:t>
            </a:r>
            <a:r>
              <a:rPr lang="en-US" b="1"/>
              <a:t> </a:t>
            </a:r>
            <a:r>
              <a:rPr lang="en-US"/>
              <a:t>Secretariat </a:t>
            </a:r>
            <a:r>
              <a:rPr lang="en-US">
                <a:ea typeface="Noto Sans Light" panose="020B0402040504020204" pitchFamily="34" charset="0"/>
                <a:cs typeface="Noto Sans Light" panose="020B0402040504020204" pitchFamily="34" charset="0"/>
              </a:rPr>
              <a:t>CIO, Executive Office of Public Safety and Security</a:t>
            </a:r>
          </a:p>
          <a:p>
            <a:pPr>
              <a:lnSpc>
                <a:spcPct val="120000"/>
              </a:lnSpc>
            </a:pPr>
            <a:r>
              <a:rPr lang="en-US" b="1" dirty="0"/>
              <a:t>Anu Goutham</a:t>
            </a:r>
            <a:r>
              <a:rPr lang="en-US"/>
              <a:t>,</a:t>
            </a:r>
            <a:r>
              <a:rPr lang="en-US" dirty="0"/>
              <a:t> </a:t>
            </a:r>
            <a:r>
              <a:rPr lang="en-US"/>
              <a:t>Deputy S</a:t>
            </a:r>
            <a:r>
              <a:rPr lang="en-US">
                <a:ea typeface="Noto Sans Light" panose="020B0402040504020204" pitchFamily="34" charset="0"/>
                <a:cs typeface="Noto Sans Light" panose="020B0402040504020204" pitchFamily="34" charset="0"/>
              </a:rPr>
              <a:t>ecretariat CIO, Massachusetts Department of Transportation</a:t>
            </a:r>
          </a:p>
          <a:p>
            <a:pPr>
              <a:lnSpc>
                <a:spcPct val="120000"/>
              </a:lnSpc>
            </a:pPr>
            <a:r>
              <a:rPr lang="en-US" b="1">
                <a:ea typeface="Noto Sans Light" panose="020B0402040504020204" pitchFamily="34" charset="0"/>
                <a:cs typeface="Noto Sans Light" panose="020B0402040504020204" pitchFamily="34" charset="0"/>
              </a:rPr>
              <a:t>Bing Cheng</a:t>
            </a:r>
            <a:r>
              <a:rPr lang="en-US">
                <a:ea typeface="Noto Sans Light" panose="020B0402040504020204" pitchFamily="34" charset="0"/>
                <a:cs typeface="Noto Sans Light" panose="020B0402040504020204" pitchFamily="34" charset="0"/>
              </a:rPr>
              <a:t>, </a:t>
            </a:r>
            <a:r>
              <a:rPr lang="en-US"/>
              <a:t>Secretariat CIO</a:t>
            </a:r>
            <a:r>
              <a:rPr lang="en-US">
                <a:ea typeface="Noto Sans Light" panose="020B0402040504020204" pitchFamily="34" charset="0"/>
                <a:cs typeface="Noto Sans Light" panose="020B0402040504020204" pitchFamily="34" charset="0"/>
              </a:rPr>
              <a:t>, Executive Office of Veterans Services</a:t>
            </a:r>
          </a:p>
          <a:p>
            <a:pPr>
              <a:lnSpc>
                <a:spcPct val="120000"/>
              </a:lnSpc>
            </a:pPr>
            <a:r>
              <a:rPr lang="en-US" b="1"/>
              <a:t>Dr. Opeoluwa Sotonwa</a:t>
            </a:r>
            <a:r>
              <a:rPr lang="en-US"/>
              <a:t>, </a:t>
            </a:r>
            <a:r>
              <a:rPr lang="en-US">
                <a:ea typeface="Noto Sans Light" panose="020B0402040504020204" pitchFamily="34" charset="0"/>
                <a:cs typeface="Noto Sans Light" panose="020B0402040504020204" pitchFamily="34" charset="0"/>
              </a:rPr>
              <a:t>Commissioner, Massachusetts Commission for the Deaf and Hard of Hearing</a:t>
            </a:r>
          </a:p>
          <a:p>
            <a:pPr>
              <a:lnSpc>
                <a:spcPct val="120000"/>
              </a:lnSpc>
            </a:pPr>
            <a:r>
              <a:rPr lang="en-US" b="1"/>
              <a:t>John Oliveira</a:t>
            </a:r>
            <a:r>
              <a:rPr lang="en-US"/>
              <a:t>, </a:t>
            </a:r>
            <a:r>
              <a:rPr lang="en-US">
                <a:ea typeface="Noto Sans Light" panose="020B0402040504020204" pitchFamily="34" charset="0"/>
                <a:cs typeface="Noto Sans Light" panose="020B0402040504020204" pitchFamily="34" charset="0"/>
              </a:rPr>
              <a:t>Commissioner, Massachusetts Commission for the Blind</a:t>
            </a:r>
          </a:p>
          <a:p>
            <a:pPr>
              <a:lnSpc>
                <a:spcPct val="120000"/>
              </a:lnSpc>
            </a:pPr>
            <a:r>
              <a:rPr lang="en-US" b="1"/>
              <a:t>Allan Motenko</a:t>
            </a:r>
            <a:r>
              <a:rPr lang="en-US"/>
              <a:t>, </a:t>
            </a:r>
            <a:r>
              <a:rPr lang="en-US">
                <a:ea typeface="Noto Sans Light" panose="020B0402040504020204" pitchFamily="34" charset="0"/>
                <a:cs typeface="Noto Sans Light" panose="020B0402040504020204" pitchFamily="34" charset="0"/>
              </a:rPr>
              <a:t>Executive Director, Massachusetts Office on Disability</a:t>
            </a:r>
            <a:endParaRPr lang="en-US"/>
          </a:p>
        </p:txBody>
      </p:sp>
    </p:spTree>
    <p:extLst>
      <p:ext uri="{BB962C8B-B14F-4D97-AF65-F5344CB8AC3E}">
        <p14:creationId xmlns:p14="http://schemas.microsoft.com/office/powerpoint/2010/main" val="1931916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4996242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0000" lnSpcReduction="20000"/>
          </a:bodyPr>
          <a:lstStyle/>
          <a:p>
            <a:pPr marL="0" indent="0">
              <a:lnSpc>
                <a:spcPct val="114000"/>
              </a:lnSpc>
              <a:spcAft>
                <a:spcPts val="1200"/>
              </a:spcAft>
              <a:buNone/>
            </a:pPr>
            <a:r>
              <a:rPr lang="en-US" sz="2800"/>
              <a:t>Time permitting, members of the public are welcomed to provide comments and feedback. </a:t>
            </a:r>
          </a:p>
          <a:p>
            <a:pPr marL="0" indent="0">
              <a:lnSpc>
                <a:spcPct val="114000"/>
              </a:lnSpc>
              <a:spcAft>
                <a:spcPts val="1200"/>
              </a:spcAft>
              <a:buNone/>
            </a:pPr>
            <a:r>
              <a:rPr lang="en-US" sz="2800"/>
              <a:t>If you would like to speak:</a:t>
            </a:r>
          </a:p>
          <a:p>
            <a:pPr marL="431800" indent="-285750">
              <a:lnSpc>
                <a:spcPct val="114000"/>
              </a:lnSpc>
              <a:spcAft>
                <a:spcPts val="1200"/>
              </a:spcAft>
              <a:buFont typeface="Wingdings" panose="05000000000000000000" pitchFamily="2" charset="2"/>
              <a:buChar char="§"/>
            </a:pPr>
            <a:r>
              <a:rPr lang="en-US" sz="280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a:t>K</a:t>
            </a:r>
            <a:r>
              <a:rPr lang="en-US" sz="280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a:t>S</a:t>
            </a:r>
            <a:r>
              <a:rPr lang="en-US" sz="280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a:t>You may also send a comment in the chat (include your name) and the comment will be read out loud on your behalf.</a:t>
            </a:r>
          </a:p>
          <a:p>
            <a:pPr marL="0" indent="0">
              <a:buNone/>
            </a:pPr>
            <a:endParaRPr lang="en-US"/>
          </a:p>
        </p:txBody>
      </p:sp>
    </p:spTree>
    <p:extLst>
      <p:ext uri="{BB962C8B-B14F-4D97-AF65-F5344CB8AC3E}">
        <p14:creationId xmlns:p14="http://schemas.microsoft.com/office/powerpoint/2010/main" val="14090022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69402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6161C-0C76-62D2-9A51-489513EB7E21}"/>
              </a:ext>
            </a:extLst>
          </p:cNvPr>
          <p:cNvSpPr>
            <a:spLocks noGrp="1"/>
          </p:cNvSpPr>
          <p:nvPr>
            <p:ph type="title"/>
          </p:nvPr>
        </p:nvSpPr>
        <p:spPr/>
        <p:txBody>
          <a:bodyPr/>
          <a:lstStyle/>
          <a:p>
            <a:pPr algn="ctr"/>
            <a:r>
              <a:rPr lang="en-US"/>
              <a:t>Board Member Roll Call Continued</a:t>
            </a:r>
          </a:p>
        </p:txBody>
      </p:sp>
      <p:sp>
        <p:nvSpPr>
          <p:cNvPr id="3" name="Content Placeholder 2">
            <a:extLst>
              <a:ext uri="{FF2B5EF4-FFF2-40B4-BE49-F238E27FC236}">
                <a16:creationId xmlns:a16="http://schemas.microsoft.com/office/drawing/2014/main" id="{D50E5712-4B96-A073-7A72-16E715D17896}"/>
              </a:ext>
            </a:extLst>
          </p:cNvPr>
          <p:cNvSpPr>
            <a:spLocks noGrp="1"/>
          </p:cNvSpPr>
          <p:nvPr>
            <p:ph idx="1"/>
          </p:nvPr>
        </p:nvSpPr>
        <p:spPr>
          <a:xfrm>
            <a:off x="816166" y="1825625"/>
            <a:ext cx="10515600" cy="4351338"/>
          </a:xfrm>
        </p:spPr>
        <p:txBody>
          <a:bodyPr>
            <a:normAutofit/>
          </a:bodyPr>
          <a:lstStyle/>
          <a:p>
            <a:pPr>
              <a:lnSpc>
                <a:spcPct val="100000"/>
              </a:lnSpc>
            </a:pPr>
            <a:r>
              <a:rPr lang="en-US" sz="2400" b="1"/>
              <a:t>Tom Caputo</a:t>
            </a:r>
            <a:r>
              <a:rPr lang="en-US" sz="2400"/>
              <a:t>, Secretariat CIO, Executive Office of Economic Development</a:t>
            </a:r>
          </a:p>
          <a:p>
            <a:pPr>
              <a:lnSpc>
                <a:spcPct val="100000"/>
              </a:lnSpc>
            </a:pPr>
            <a:r>
              <a:rPr lang="en-US" sz="2400" b="1"/>
              <a:t>Eduardo Moreno Mendez</a:t>
            </a:r>
            <a:r>
              <a:rPr lang="en-US" sz="2400"/>
              <a:t>, Senior Director of Community Affairs, Governor's Office </a:t>
            </a:r>
          </a:p>
          <a:p>
            <a:pPr>
              <a:lnSpc>
                <a:spcPct val="100000"/>
              </a:lnSpc>
            </a:pPr>
            <a:r>
              <a:rPr lang="en-US" sz="2400" b="1"/>
              <a:t>Larry Goldberg</a:t>
            </a:r>
            <a:r>
              <a:rPr lang="en-US" sz="2400"/>
              <a:t>, Public Board Member</a:t>
            </a:r>
          </a:p>
          <a:p>
            <a:pPr>
              <a:lnSpc>
                <a:spcPct val="100000"/>
              </a:lnSpc>
            </a:pPr>
            <a:r>
              <a:rPr lang="en-US" sz="2400" b="1"/>
              <a:t>Minh Ha</a:t>
            </a:r>
            <a:r>
              <a:rPr lang="en-US" sz="2400"/>
              <a:t>, Public Board Member</a:t>
            </a:r>
          </a:p>
          <a:p>
            <a:pPr>
              <a:lnSpc>
                <a:spcPct val="100000"/>
              </a:lnSpc>
            </a:pPr>
            <a:r>
              <a:rPr lang="en-US" sz="2400" b="1"/>
              <a:t>David Kingsbury</a:t>
            </a:r>
            <a:r>
              <a:rPr lang="en-US" sz="2400"/>
              <a:t>, Public Board Member</a:t>
            </a:r>
          </a:p>
        </p:txBody>
      </p:sp>
    </p:spTree>
    <p:extLst>
      <p:ext uri="{BB962C8B-B14F-4D97-AF65-F5344CB8AC3E}">
        <p14:creationId xmlns:p14="http://schemas.microsoft.com/office/powerpoint/2010/main" val="2333721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7D025C-3BFB-7356-B452-63A3CAE75A33}"/>
              </a:ext>
            </a:extLst>
          </p:cNvPr>
          <p:cNvSpPr>
            <a:spLocks noGrp="1"/>
          </p:cNvSpPr>
          <p:nvPr>
            <p:ph type="ctrTitle"/>
          </p:nvPr>
        </p:nvSpPr>
        <p:spPr/>
        <p:txBody>
          <a:bodyPr>
            <a:normAutofit/>
          </a:bodyPr>
          <a:lstStyle/>
          <a:p>
            <a:r>
              <a:rPr lang="en-US">
                <a:solidFill>
                  <a:schemeClr val="bg2"/>
                </a:solidFill>
              </a:rPr>
              <a:t>Review and Approve </a:t>
            </a:r>
            <a:br>
              <a:rPr lang="en-US">
                <a:solidFill>
                  <a:schemeClr val="bg2"/>
                </a:solidFill>
              </a:rPr>
            </a:br>
            <a:r>
              <a:rPr lang="en-US">
                <a:solidFill>
                  <a:schemeClr val="bg2"/>
                </a:solidFill>
              </a:rPr>
              <a:t>Board Meeting Minutes</a:t>
            </a:r>
          </a:p>
        </p:txBody>
      </p:sp>
      <p:sp>
        <p:nvSpPr>
          <p:cNvPr id="6" name="Subtitle 5">
            <a:extLst>
              <a:ext uri="{FF2B5EF4-FFF2-40B4-BE49-F238E27FC236}">
                <a16:creationId xmlns:a16="http://schemas.microsoft.com/office/drawing/2014/main" id="{5736484A-E4EC-40C9-FDA6-61675BB67657}"/>
              </a:ext>
            </a:extLst>
          </p:cNvPr>
          <p:cNvSpPr>
            <a:spLocks noGrp="1"/>
          </p:cNvSpPr>
          <p:nvPr>
            <p:ph type="subTitle" idx="1"/>
          </p:nvPr>
        </p:nvSpPr>
        <p:spPr>
          <a:xfrm>
            <a:off x="1524000" y="4079875"/>
            <a:ext cx="9144000" cy="1655762"/>
          </a:xfrm>
        </p:spPr>
        <p:txBody>
          <a:bodyPr>
            <a:normAutofit/>
          </a:bodyPr>
          <a:lstStyle/>
          <a:p>
            <a:r>
              <a:rPr lang="en-US">
                <a:solidFill>
                  <a:schemeClr val="bg1">
                    <a:lumMod val="95000"/>
                  </a:schemeClr>
                </a:solidFill>
              </a:rPr>
              <a:t>November 5, 2025</a:t>
            </a:r>
          </a:p>
          <a:p>
            <a:endParaRPr lang="en-US">
              <a:solidFill>
                <a:schemeClr val="bg1">
                  <a:lumMod val="95000"/>
                </a:schemeClr>
              </a:solidFill>
            </a:endParaRPr>
          </a:p>
        </p:txBody>
      </p:sp>
    </p:spTree>
    <p:extLst>
      <p:ext uri="{BB962C8B-B14F-4D97-AF65-F5344CB8AC3E}">
        <p14:creationId xmlns:p14="http://schemas.microsoft.com/office/powerpoint/2010/main" val="920054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6B5E1593-30CF-3235-1D2A-F10752D19EA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9582D26-4D11-F4FD-E167-EE427FC0B07C}"/>
              </a:ext>
            </a:extLst>
          </p:cNvPr>
          <p:cNvSpPr>
            <a:spLocks noGrp="1"/>
          </p:cNvSpPr>
          <p:nvPr>
            <p:ph type="ctrTitle"/>
          </p:nvPr>
        </p:nvSpPr>
        <p:spPr/>
        <p:txBody>
          <a:bodyPr>
            <a:normAutofit/>
          </a:bodyPr>
          <a:lstStyle/>
          <a:p>
            <a:r>
              <a:rPr lang="en-US">
                <a:solidFill>
                  <a:schemeClr val="bg2"/>
                </a:solidFill>
              </a:rPr>
              <a:t>Working Group Updates</a:t>
            </a:r>
          </a:p>
        </p:txBody>
      </p:sp>
    </p:spTree>
    <p:extLst>
      <p:ext uri="{BB962C8B-B14F-4D97-AF65-F5344CB8AC3E}">
        <p14:creationId xmlns:p14="http://schemas.microsoft.com/office/powerpoint/2010/main" val="1428027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4A155-FE31-ABF6-39F8-93272838C68A}"/>
              </a:ext>
            </a:extLst>
          </p:cNvPr>
          <p:cNvSpPr>
            <a:spLocks noGrp="1"/>
          </p:cNvSpPr>
          <p:nvPr>
            <p:ph type="title"/>
          </p:nvPr>
        </p:nvSpPr>
        <p:spPr/>
        <p:txBody>
          <a:bodyPr/>
          <a:lstStyle/>
          <a:p>
            <a:pPr algn="ctr"/>
            <a:r>
              <a:rPr lang="en-US"/>
              <a:t>Goal for Working Groups</a:t>
            </a:r>
          </a:p>
        </p:txBody>
      </p:sp>
      <p:sp>
        <p:nvSpPr>
          <p:cNvPr id="3" name="Content Placeholder 2">
            <a:extLst>
              <a:ext uri="{FF2B5EF4-FFF2-40B4-BE49-F238E27FC236}">
                <a16:creationId xmlns:a16="http://schemas.microsoft.com/office/drawing/2014/main" id="{A67E287F-9FF8-C920-6D5F-B56E91873E0B}"/>
              </a:ext>
            </a:extLst>
          </p:cNvPr>
          <p:cNvSpPr>
            <a:spLocks noGrp="1"/>
          </p:cNvSpPr>
          <p:nvPr>
            <p:ph idx="1"/>
          </p:nvPr>
        </p:nvSpPr>
        <p:spPr>
          <a:xfrm>
            <a:off x="816166" y="1825625"/>
            <a:ext cx="10515600" cy="4351338"/>
          </a:xfrm>
        </p:spPr>
        <p:txBody>
          <a:bodyPr/>
          <a:lstStyle/>
          <a:p>
            <a:pPr>
              <a:lnSpc>
                <a:spcPct val="150000"/>
              </a:lnSpc>
            </a:pPr>
            <a:r>
              <a:rPr lang="en-US"/>
              <a:t>Advance digital accessibility and equity for all Commonwealth employees and the public.</a:t>
            </a:r>
          </a:p>
          <a:p>
            <a:pPr>
              <a:lnSpc>
                <a:spcPct val="150000"/>
              </a:lnSpc>
            </a:pPr>
            <a:r>
              <a:rPr lang="en-US"/>
              <a:t>Provide recommendations to create an accessible, usable and inclusive digital environment for all MA employees and residents to fully participate in programs, services and activities.       </a:t>
            </a:r>
          </a:p>
        </p:txBody>
      </p:sp>
    </p:spTree>
    <p:extLst>
      <p:ext uri="{BB962C8B-B14F-4D97-AF65-F5344CB8AC3E}">
        <p14:creationId xmlns:p14="http://schemas.microsoft.com/office/powerpoint/2010/main" val="17781429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43E715-9717-4AD2-95C5-3126680A4211}">
  <ds:schemaRefs>
    <ds:schemaRef ds:uri="09a0a711-4b0f-4fc4-96a2-145169229931"/>
    <ds:schemaRef ds:uri="0df21c9d-47b1-4fd6-87c3-022582b370a5"/>
    <ds:schemaRef ds:uri="925d310d-53cb-4c77-be22-c5fffb1d936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24E3F6D-E5D6-4FC5-8B0C-1393D9298C98}">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127</TotalTime>
  <Words>2686</Words>
  <Application>Microsoft Office PowerPoint</Application>
  <PresentationFormat>Widescreen</PresentationFormat>
  <Paragraphs>322</Paragraphs>
  <Slides>52</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52</vt:i4>
      </vt:variant>
    </vt:vector>
  </HeadingPairs>
  <TitlesOfParts>
    <vt:vector size="61" baseType="lpstr">
      <vt:lpstr>Noto Sans Light</vt:lpstr>
      <vt:lpstr>Aptos</vt:lpstr>
      <vt:lpstr>Aptos Display</vt:lpstr>
      <vt:lpstr>Aptos Narrow</vt:lpstr>
      <vt:lpstr>Arial</vt:lpstr>
      <vt:lpstr>Courier New</vt:lpstr>
      <vt:lpstr>Noto Sans</vt:lpstr>
      <vt:lpstr>Wingdings</vt:lpstr>
      <vt:lpstr>Office Theme</vt:lpstr>
      <vt:lpstr>Digital Accessibility and Equity Governance Board Meeting</vt:lpstr>
      <vt:lpstr>Meeting Agenda</vt:lpstr>
      <vt:lpstr>Welcome and Roll Call</vt:lpstr>
      <vt:lpstr>Board Member Roll Call</vt:lpstr>
      <vt:lpstr>Board Member Roll Call Continued</vt:lpstr>
      <vt:lpstr>Board Member Roll Call Continued</vt:lpstr>
      <vt:lpstr>Review and Approve  Board Meeting Minutes</vt:lpstr>
      <vt:lpstr>Working Group Updates</vt:lpstr>
      <vt:lpstr>Goal for Working Groups</vt:lpstr>
      <vt:lpstr>Groups to Present</vt:lpstr>
      <vt:lpstr>Assistive Technology and Accommodations  Working Group Update</vt:lpstr>
      <vt:lpstr>Working Group Goal</vt:lpstr>
      <vt:lpstr>Group activities and Next Steps</vt:lpstr>
      <vt:lpstr>Community Outreach  Working Group Progress Update</vt:lpstr>
      <vt:lpstr>Working Group Goals in Brief</vt:lpstr>
      <vt:lpstr>Group Activities and Next Steps</vt:lpstr>
      <vt:lpstr>Title II Research  Working Group Update</vt:lpstr>
      <vt:lpstr>Group Goal</vt:lpstr>
      <vt:lpstr>Research Topic:   MA/other Municipality and Schools  Digital Accessibility exploring plans, policy work, tools and resources</vt:lpstr>
      <vt:lpstr>Findings and Recommendations</vt:lpstr>
      <vt:lpstr>Research Topic:   What Other States are Doing  for Title II exploring planning, policy work, tools and resources</vt:lpstr>
      <vt:lpstr>Findings and Recommendations</vt:lpstr>
      <vt:lpstr>Research Topic:  Funding Avenues</vt:lpstr>
      <vt:lpstr>What federal or state grant programs are available to support ADA compliance? </vt:lpstr>
      <vt:lpstr>Are there other state programs and services that provide funding for equity and/or digital accessibility?</vt:lpstr>
      <vt:lpstr>Corporate &amp; Philanthropic Funding Opportunities </vt:lpstr>
      <vt:lpstr>What internal or external resources are used to stay informed of new funding opportunities?</vt:lpstr>
      <vt:lpstr>Research Topic:   Tools to Augment and Assist  to Expedite Current Processes</vt:lpstr>
      <vt:lpstr>Digital Accessibility Tools Research Questions</vt:lpstr>
      <vt:lpstr>1. Procurement tools</vt:lpstr>
      <vt:lpstr>2. Start ups creating tools?</vt:lpstr>
      <vt:lpstr>3. Customer Service center tools</vt:lpstr>
      <vt:lpstr>Research Topic:  Customer Services Accessibility</vt:lpstr>
      <vt:lpstr>Research Questions</vt:lpstr>
      <vt:lpstr>What we have now</vt:lpstr>
      <vt:lpstr>What we need to know</vt:lpstr>
      <vt:lpstr>What we propose</vt:lpstr>
      <vt:lpstr>Research Topic:  Digital Accessibility Resources</vt:lpstr>
      <vt:lpstr>Research </vt:lpstr>
      <vt:lpstr>Trainings to empower project managers </vt:lpstr>
      <vt:lpstr>Recommended subscriptions  Many of us have already subscribed to them. We can share helpful resources from these channels in future communications or newsletters for teams.</vt:lpstr>
      <vt:lpstr>Public Member Selection Committee Update</vt:lpstr>
      <vt:lpstr>Public Member Application Overview</vt:lpstr>
      <vt:lpstr>Outreach &amp; Promotion</vt:lpstr>
      <vt:lpstr>Chief IT Accessibility Officer Update</vt:lpstr>
      <vt:lpstr>Digital Accessibility Program Updates</vt:lpstr>
      <vt:lpstr>Board Next Steps</vt:lpstr>
      <vt:lpstr>Next Steps for the Board</vt:lpstr>
      <vt:lpstr>Board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1</cp:revision>
  <dcterms:created xsi:type="dcterms:W3CDTF">2024-03-08T14:56:14Z</dcterms:created>
  <dcterms:modified xsi:type="dcterms:W3CDTF">2026-03-27T20:45:14Z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