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0"/>
  </p:notesMasterIdLst>
  <p:handoutMasterIdLst>
    <p:handoutMasterId r:id="rId51"/>
  </p:handoutMasterIdLst>
  <p:sldIdLst>
    <p:sldId id="260" r:id="rId5"/>
    <p:sldId id="2610" r:id="rId6"/>
    <p:sldId id="2535" r:id="rId7"/>
    <p:sldId id="2611" r:id="rId8"/>
    <p:sldId id="2612" r:id="rId9"/>
    <p:sldId id="276" r:id="rId10"/>
    <p:sldId id="2631" r:id="rId11"/>
    <p:sldId id="2627" r:id="rId12"/>
    <p:sldId id="2628" r:id="rId13"/>
    <p:sldId id="2616" r:id="rId14"/>
    <p:sldId id="2640" r:id="rId15"/>
    <p:sldId id="2619" r:id="rId16"/>
    <p:sldId id="2602" r:id="rId17"/>
    <p:sldId id="2599" r:id="rId18"/>
    <p:sldId id="2641" r:id="rId19"/>
    <p:sldId id="2625" r:id="rId20"/>
    <p:sldId id="2642" r:id="rId21"/>
    <p:sldId id="2634" r:id="rId22"/>
    <p:sldId id="2601" r:id="rId23"/>
    <p:sldId id="2635" r:id="rId24"/>
    <p:sldId id="2614" r:id="rId25"/>
    <p:sldId id="2643" r:id="rId26"/>
    <p:sldId id="2636" r:id="rId27"/>
    <p:sldId id="2629" r:id="rId28"/>
    <p:sldId id="2638" r:id="rId29"/>
    <p:sldId id="2657" r:id="rId30"/>
    <p:sldId id="256" r:id="rId31"/>
    <p:sldId id="2652" r:id="rId32"/>
    <p:sldId id="2655" r:id="rId33"/>
    <p:sldId id="2656" r:id="rId34"/>
    <p:sldId id="2658" r:id="rId35"/>
    <p:sldId id="2659" r:id="rId36"/>
    <p:sldId id="2598" r:id="rId37"/>
    <p:sldId id="2663" r:id="rId38"/>
    <p:sldId id="2650" r:id="rId39"/>
    <p:sldId id="2617" r:id="rId40"/>
    <p:sldId id="2618" r:id="rId41"/>
    <p:sldId id="2661" r:id="rId42"/>
    <p:sldId id="2662" r:id="rId43"/>
    <p:sldId id="2639" r:id="rId44"/>
    <p:sldId id="2645" r:id="rId45"/>
    <p:sldId id="2646" r:id="rId46"/>
    <p:sldId id="2644" r:id="rId47"/>
    <p:sldId id="2560" r:id="rId48"/>
    <p:sldId id="284" r:id="rId49"/>
  </p:sldIdLst>
  <p:sldSz cx="9144000" cy="6858000" type="screen4x3"/>
  <p:notesSz cx="7010400" cy="92964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akanis, Jared M (EHS)" userId="ceb4798c-6333-4f39-a872-3b2dae13b971" providerId="ADAL" clId="{A4831EAA-B15D-49C6-AB37-28CEAC610E49}"/>
    <pc:docChg chg="addSld delSld">
      <pc:chgData name="Palakanis, Jared M (EHS)" userId="ceb4798c-6333-4f39-a872-3b2dae13b971" providerId="ADAL" clId="{A4831EAA-B15D-49C6-AB37-28CEAC610E49}" dt="2024-03-04T01:07:56.595" v="1" actId="2696"/>
      <pc:docMkLst>
        <pc:docMk/>
      </pc:docMkLst>
      <pc:sldChg chg="add del">
        <pc:chgData name="Palakanis, Jared M (EHS)" userId="ceb4798c-6333-4f39-a872-3b2dae13b971" providerId="ADAL" clId="{A4831EAA-B15D-49C6-AB37-28CEAC610E49}" dt="2024-03-04T01:07:56.595" v="1" actId="2696"/>
        <pc:sldMkLst>
          <pc:docMk/>
          <pc:sldMk cId="3968995026" sldId="26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3/3/2024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3/3/2024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dirty="0"/>
          </a:p>
        </p:txBody>
      </p:sp>
    </p:spTree>
    <p:extLst>
      <p:ext uri="{BB962C8B-B14F-4D97-AF65-F5344CB8AC3E}">
        <p14:creationId xmlns:p14="http://schemas.microsoft.com/office/powerpoint/2010/main" val="39383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44</a:t>
            </a:fld>
            <a:endParaRPr lang="en-US" dirty="0"/>
          </a:p>
        </p:txBody>
      </p:sp>
    </p:spTree>
    <p:extLst>
      <p:ext uri="{BB962C8B-B14F-4D97-AF65-F5344CB8AC3E}">
        <p14:creationId xmlns:p14="http://schemas.microsoft.com/office/powerpoint/2010/main" val="303019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45</a:t>
            </a:fld>
            <a:endParaRPr lang="en-US" dirty="0"/>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3/3/2024</a:t>
            </a:fld>
            <a:endParaRPr lang="en-US" dirty="0"/>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dirty="0"/>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emf"/><Relationship Id="rId5" Type="http://schemas.openxmlformats.org/officeDocument/2006/relationships/oleObject" Target="../embeddings/oleObject15.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7.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6.png"/><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tempusunlimited.org/wp-content/uploads/2023/08/Creating-a-manual-shift.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Public Information Session:</a:t>
            </a:r>
            <a:br>
              <a:rPr lang="en-US" dirty="0"/>
            </a:br>
            <a:r>
              <a:rPr lang="en-US" dirty="0"/>
              <a:t>EVV Implementation in the MassHealth PCA Program</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a:xfrm>
            <a:off x="2693796" y="4940989"/>
            <a:ext cx="3344854" cy="507831"/>
          </a:xfrm>
        </p:spPr>
        <p:txBody>
          <a:bodyPr/>
          <a:lstStyle/>
          <a:p>
            <a:r>
              <a:rPr lang="en-US" dirty="0"/>
              <a:t>March 7, 2024</a:t>
            </a:r>
          </a:p>
          <a:p>
            <a:endParaRPr lang="en-US" dirty="0"/>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159839"/>
          </a:xfrm>
        </p:spPr>
        <p:txBody>
          <a:bodyPr/>
          <a:lstStyle/>
          <a:p>
            <a:pPr marL="285750" indent="-285750">
              <a:spcAft>
                <a:spcPts val="800"/>
              </a:spcAft>
              <a:buSzPct val="120000"/>
              <a:buFont typeface="Wingdings" pitchFamily="2" charset="2"/>
              <a:buChar char="§"/>
            </a:pPr>
            <a:r>
              <a:rPr lang="en-US" sz="1800" dirty="0"/>
              <a:t>For Consumers who are already receiving PCA services as of January 1, 2024, their start date will be based on last name. </a:t>
            </a:r>
          </a:p>
          <a:p>
            <a:pPr marL="628650" lvl="1" indent="-285750">
              <a:spcAft>
                <a:spcPts val="800"/>
              </a:spcAft>
              <a:buSzPct val="120000"/>
              <a:buFont typeface="Wingdings" pitchFamily="2" charset="2"/>
              <a:buChar char="§"/>
            </a:pPr>
            <a:r>
              <a:rPr lang="en-US" dirty="0"/>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n-US" sz="1800" dirty="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dirty="0"/>
              <a:t>The Consumer’s PCAs will start using EVV at the same time as the Consumer.</a:t>
            </a: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dirty="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is EVV?</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2629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dirty="0"/>
              <a:t>EVV stands for "Electronic Visit Verification." </a:t>
            </a:r>
          </a:p>
          <a:p>
            <a:pPr marL="285750" indent="-285750">
              <a:spcAft>
                <a:spcPts val="800"/>
              </a:spcAft>
              <a:buSzPct val="120000"/>
              <a:buFont typeface="Wingdings" pitchFamily="2" charset="2"/>
              <a:buChar char="§"/>
            </a:pPr>
            <a:r>
              <a:rPr lang="en-US" sz="1800" dirty="0"/>
              <a:t>EVV is a new kind of timesheet system that the MassHealth PCA Program is currently rolling out</a:t>
            </a:r>
          </a:p>
          <a:p>
            <a:pPr marL="628650" lvl="1" indent="-285750">
              <a:spcAft>
                <a:spcPts val="800"/>
              </a:spcAft>
              <a:buSzPct val="120000"/>
              <a:buFont typeface="Wingdings" pitchFamily="2" charset="2"/>
              <a:buChar char="§"/>
            </a:pPr>
            <a:r>
              <a:rPr lang="en-US" dirty="0"/>
              <a:t>EVV is NOT the same as eTimesheets, which is an electronic timesheet system some Consumers and PCAs use today.</a:t>
            </a:r>
          </a:p>
          <a:p>
            <a:pPr marL="285750" indent="-285750">
              <a:spcAft>
                <a:spcPts val="800"/>
              </a:spcAft>
              <a:buSzPct val="120000"/>
              <a:buFont typeface="Wingdings" pitchFamily="2" charset="2"/>
              <a:buChar char="§"/>
            </a:pPr>
            <a:r>
              <a:rPr lang="en-US" sz="1800" dirty="0"/>
              <a:t>MassHealth is required to use EVV because of federal law.</a:t>
            </a:r>
          </a:p>
          <a:p>
            <a:pPr marL="285750" indent="-285750">
              <a:spcAft>
                <a:spcPts val="800"/>
              </a:spcAft>
              <a:buSzPct val="120000"/>
              <a:buFont typeface="Wingdings" pitchFamily="2" charset="2"/>
              <a:buChar char="§"/>
            </a:pPr>
            <a:r>
              <a:rPr lang="en-US" sz="1800" dirty="0"/>
              <a:t>The EVV system will be accessible and easy to use. </a:t>
            </a:r>
          </a:p>
          <a:p>
            <a:pPr marL="628650" lvl="1" indent="-285750">
              <a:spcAft>
                <a:spcPts val="800"/>
              </a:spcAft>
              <a:buSzPct val="120000"/>
              <a:buFont typeface="Wingdings" pitchFamily="2" charset="2"/>
              <a:buChar char="§"/>
            </a:pPr>
            <a:r>
              <a:rPr lang="en-US" dirty="0"/>
              <a:t>The EVV system was designed using input from Consumers, Surrogates, Administrative Proxies, PCAs, PCM staff, and other stakeholders, over the course of several years.</a:t>
            </a:r>
          </a:p>
          <a:p>
            <a:pPr marL="628650" lvl="1" indent="-285750">
              <a:spcAft>
                <a:spcPts val="800"/>
              </a:spcAft>
              <a:buSzPct val="120000"/>
              <a:buFont typeface="Wingdings" pitchFamily="2" charset="2"/>
              <a:buChar char="§"/>
            </a:pPr>
            <a:r>
              <a:rPr lang="en-US" dirty="0"/>
              <a:t>MassHealth has held frequent Public Information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dirty="0"/>
              <a:t>How to make the EVV system easy to use for everyone</a:t>
            </a:r>
          </a:p>
          <a:p>
            <a:pPr marL="866775" lvl="2" indent="-285750">
              <a:spcAft>
                <a:spcPts val="800"/>
              </a:spcAft>
              <a:buFont typeface="Wingdings" pitchFamily="2" charset="2"/>
              <a:buChar char="§"/>
            </a:pPr>
            <a:r>
              <a:rPr lang="en-US" sz="1600" dirty="0"/>
              <a:t>How MassHealth should communicate with Consumers and PCAs about EVV</a:t>
            </a:r>
          </a:p>
          <a:p>
            <a:pPr marL="866775" lvl="2" indent="-285750">
              <a:spcAft>
                <a:spcPts val="800"/>
              </a:spcAft>
              <a:buFont typeface="Wingdings" pitchFamily="2" charset="2"/>
              <a:buChar char="§"/>
            </a:pPr>
            <a:r>
              <a:rPr lang="en-US" sz="1600" dirty="0"/>
              <a:t>How Tempus Fiscal Intermediary (FI) can effectively train Consumers and PCAs on EVV</a:t>
            </a:r>
          </a:p>
        </p:txBody>
      </p:sp>
    </p:spTree>
    <p:extLst>
      <p:ext uri="{BB962C8B-B14F-4D97-AF65-F5344CB8AC3E}">
        <p14:creationId xmlns:p14="http://schemas.microsoft.com/office/powerpoint/2010/main" val="161984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cs typeface="Arial"/>
              </a:rPr>
              <a:t>If you are required to use EVV, it will replace how you currently submit timesheets. The EVV system will be the only way to submit timesheets once it is your turn to start using EVV.</a:t>
            </a:r>
            <a:endParaRPr lang="en-US" dirty="0"/>
          </a:p>
          <a:p>
            <a:pPr marL="925195" lvl="4" indent="-340995">
              <a:spcAft>
                <a:spcPts val="800"/>
              </a:spcAft>
              <a:buFont typeface="Wingdings" pitchFamily="2" charset="2"/>
              <a:buChar char="§"/>
            </a:pPr>
            <a:r>
              <a:rPr lang="en-US" sz="1600" kern="0" dirty="0">
                <a:cs typeface="Arial"/>
              </a:rPr>
              <a:t>For instance, if you currently submit paper timesheets but are required to use EVV, you will have use EVV </a:t>
            </a:r>
            <a:r>
              <a:rPr lang="en-US" sz="1600" b="1" u="sng" kern="0" dirty="0">
                <a:cs typeface="Arial"/>
              </a:rPr>
              <a:t>instead</a:t>
            </a:r>
            <a:r>
              <a:rPr lang="en-US" sz="1600" kern="0" dirty="0">
                <a:cs typeface="Arial"/>
              </a:rPr>
              <a:t> of paper timesheets.</a:t>
            </a:r>
          </a:p>
          <a:p>
            <a:pPr lvl="1" indent="-340995">
              <a:spcAft>
                <a:spcPts val="800"/>
              </a:spcAft>
              <a:buFont typeface="Wingdings" pitchFamily="2" charset="2"/>
              <a:buChar char="§"/>
            </a:pPr>
            <a:r>
              <a:rPr lang="en-US" sz="1800" kern="0" dirty="0"/>
              <a:t>EVV will </a:t>
            </a:r>
            <a:r>
              <a:rPr lang="en-US" sz="1800" b="1" u="sng" kern="0" dirty="0"/>
              <a:t>NOT</a:t>
            </a:r>
            <a:r>
              <a:rPr lang="en-US" sz="1800" kern="0" dirty="0"/>
              <a:t> change how the PCA program works. For instance, EVV will not change:</a:t>
            </a:r>
            <a:endParaRPr lang="en-US" sz="1800" kern="0" dirty="0">
              <a:cs typeface="Arial"/>
            </a:endParaRPr>
          </a:p>
          <a:p>
            <a:pPr lvl="4" indent="-340995">
              <a:spcAft>
                <a:spcPts val="800"/>
              </a:spcAft>
              <a:buFont typeface="Wingdings" pitchFamily="2" charset="2"/>
              <a:buChar char="§"/>
            </a:pPr>
            <a:r>
              <a:rPr lang="en-US" sz="1600" kern="0" dirty="0"/>
              <a:t>How Consumers use their PCA services</a:t>
            </a:r>
            <a:endParaRPr lang="en-US" sz="1600" kern="0" dirty="0">
              <a:cs typeface="Arial"/>
            </a:endParaRPr>
          </a:p>
          <a:p>
            <a:pPr lvl="4" indent="-340995">
              <a:spcAft>
                <a:spcPts val="800"/>
              </a:spcAft>
              <a:buFont typeface="Wingdings" pitchFamily="2" charset="2"/>
              <a:buChar char="§"/>
            </a:pPr>
            <a:r>
              <a:rPr lang="en-US" sz="1600" kern="0" dirty="0"/>
              <a:t>How many PCA hours a Consumer receives from MassHealth</a:t>
            </a:r>
            <a:endParaRPr lang="en-US" sz="1600" kern="0" dirty="0">
              <a:cs typeface="Arial"/>
            </a:endParaRPr>
          </a:p>
          <a:p>
            <a:pPr lvl="4" indent="-340995">
              <a:spcAft>
                <a:spcPts val="800"/>
              </a:spcAft>
              <a:buFont typeface="Wingdings" pitchFamily="2" charset="2"/>
              <a:buChar char="§"/>
            </a:pPr>
            <a:r>
              <a:rPr lang="en-US" sz="1600" kern="0" dirty="0"/>
              <a:t>How PCAs provide services to Consumers</a:t>
            </a:r>
            <a:endParaRPr lang="en-US" sz="1600" kern="0" dirty="0">
              <a:cs typeface="Arial"/>
            </a:endParaRPr>
          </a:p>
          <a:p>
            <a:pPr lvl="4" indent="-340995">
              <a:spcAft>
                <a:spcPts val="800"/>
              </a:spcAft>
              <a:buFont typeface="Wingdings" pitchFamily="2" charset="2"/>
              <a:buChar char="§"/>
            </a:pPr>
            <a:r>
              <a:rPr lang="en-US" sz="1600" kern="0" dirty="0"/>
              <a:t>Other rules of the program</a:t>
            </a:r>
            <a:endParaRPr lang="en-US" sz="1600" kern="0" dirty="0">
              <a:cs typeface="Arial"/>
            </a:endParaRPr>
          </a:p>
          <a:p>
            <a:pPr lvl="1" indent="-340995">
              <a:spcAft>
                <a:spcPts val="800"/>
              </a:spcAft>
              <a:buFont typeface="Wingdings" pitchFamily="2" charset="2"/>
              <a:buChar char="§"/>
            </a:pPr>
            <a:r>
              <a:rPr lang="en-US" sz="1800" kern="0" dirty="0"/>
              <a:t>If you are a PCA, you will use the EVV App to check in and out of your visits. If you are a Consumer, you will use the EVV Portal to review, approve, and submit your PCA’s time to Tempus FI for payment.</a:t>
            </a:r>
            <a:endParaRPr lang="en-US" sz="1800" kern="0" dirty="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dirty="0"/>
              <a:t>The EVV App</a:t>
            </a:r>
            <a:endParaRPr lang="en-US" b="1" dirty="0"/>
          </a:p>
          <a:p>
            <a:pPr lvl="1" indent="0">
              <a:spcAft>
                <a:spcPts val="800"/>
              </a:spcAft>
              <a:buSzPct val="120000"/>
              <a:buNone/>
            </a:pPr>
            <a:r>
              <a:rPr lang="en-US" dirty="0"/>
              <a:t>PCAs will use the EVV App to clock in at the beginning of each shift and clock out at the end of each shift. </a:t>
            </a:r>
          </a:p>
          <a:p>
            <a:pPr lvl="1" indent="0">
              <a:spcAft>
                <a:spcPts val="800"/>
              </a:spcAft>
              <a:buSzPct val="120000"/>
              <a:buNone/>
            </a:pPr>
            <a:r>
              <a:rPr lang="en-US" dirty="0"/>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dirty="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dirty="0"/>
              <a:t>The EVV Portal</a:t>
            </a:r>
            <a:r>
              <a:rPr lang="en-US" kern="0" dirty="0"/>
              <a:t> </a:t>
            </a:r>
          </a:p>
          <a:p>
            <a:pPr lvl="1" indent="0">
              <a:spcAft>
                <a:spcPts val="800"/>
              </a:spcAft>
              <a:buSzPct val="120000"/>
              <a:buFont typeface="Arial" charset="0"/>
              <a:buNone/>
            </a:pPr>
            <a:r>
              <a:rPr lang="en-US" kern="0" dirty="0"/>
              <a:t>Consumers and Surrogates will use the EVV Portal to view, approve and submit their PCAs’ time to Tempus FI for payment. </a:t>
            </a:r>
          </a:p>
          <a:p>
            <a:pPr lvl="1" indent="0">
              <a:spcAft>
                <a:spcPts val="800"/>
              </a:spcAft>
              <a:buSzPct val="120000"/>
              <a:buFont typeface="Arial" charset="0"/>
              <a:buNone/>
            </a:pPr>
            <a:r>
              <a:rPr lang="en-US" kern="0" dirty="0"/>
              <a:t>PCAs can also view the EVV Portal to view their timesheet, create manual shifts, and request PTO.</a:t>
            </a:r>
          </a:p>
          <a:p>
            <a:pPr lvl="1" indent="0">
              <a:spcAft>
                <a:spcPts val="800"/>
              </a:spcAft>
              <a:buSzPct val="120000"/>
              <a:buFont typeface="Arial" charset="0"/>
              <a:buNone/>
            </a:pPr>
            <a:r>
              <a:rPr lang="en-US" kern="0" dirty="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1</a:t>
            </a:r>
            <a:endParaRPr lang="en-US" sz="1200" dirty="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2</a:t>
            </a:r>
            <a:endParaRPr lang="en-US" sz="1200" dirty="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1325537924"/>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8:00am until 4:00pm.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 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t>To meet federal rules, the EVV system will electronically verify certain parts of each PCA’s visit, including:</a:t>
            </a:r>
          </a:p>
          <a:p>
            <a:pPr marL="927100" lvl="4" indent="-342900">
              <a:spcAft>
                <a:spcPts val="800"/>
              </a:spcAft>
              <a:buFont typeface="+mj-lt"/>
              <a:buAutoNum type="arabicPeriod"/>
            </a:pPr>
            <a:r>
              <a:rPr lang="en-US" sz="1600" kern="0" dirty="0"/>
              <a:t>The name of the Consumer.</a:t>
            </a:r>
            <a:endParaRPr lang="en-US" sz="1600" kern="0" dirty="0">
              <a:cs typeface="Arial"/>
            </a:endParaRPr>
          </a:p>
          <a:p>
            <a:pPr marL="927100" lvl="4" indent="-342900">
              <a:spcAft>
                <a:spcPts val="800"/>
              </a:spcAft>
              <a:buFont typeface="+mj-lt"/>
              <a:buAutoNum type="arabicPeriod"/>
            </a:pPr>
            <a:r>
              <a:rPr lang="en-US" sz="1600" kern="0" dirty="0"/>
              <a:t>The name of the PCA.</a:t>
            </a:r>
            <a:endParaRPr lang="en-US" sz="1600" kern="0" dirty="0">
              <a:cs typeface="Arial"/>
            </a:endParaRPr>
          </a:p>
          <a:p>
            <a:pPr marL="927100" lvl="4" indent="-342900">
              <a:spcAft>
                <a:spcPts val="800"/>
              </a:spcAft>
              <a:buFont typeface="+mj-lt"/>
              <a:buAutoNum type="arabicPeriod"/>
            </a:pPr>
            <a:r>
              <a:rPr lang="en-US" sz="1600" kern="0" dirty="0"/>
              <a:t>The date of the visit.</a:t>
            </a:r>
            <a:endParaRPr lang="en-US" sz="1600" kern="0" dirty="0">
              <a:cs typeface="Arial"/>
            </a:endParaRPr>
          </a:p>
          <a:p>
            <a:pPr marL="927100" lvl="4" indent="-342900">
              <a:spcAft>
                <a:spcPts val="800"/>
              </a:spcAft>
              <a:buFont typeface="+mj-lt"/>
              <a:buAutoNum type="arabicPeriod"/>
            </a:pPr>
            <a:r>
              <a:rPr lang="en-US" sz="1600" kern="0" dirty="0"/>
              <a:t>The start time and end time of the visit.</a:t>
            </a:r>
            <a:endParaRPr lang="en-US" sz="1600" kern="0" dirty="0">
              <a:cs typeface="Arial"/>
            </a:endParaRPr>
          </a:p>
          <a:p>
            <a:pPr marL="927100" lvl="4" indent="-342900">
              <a:spcAft>
                <a:spcPts val="800"/>
              </a:spcAft>
              <a:buFont typeface="+mj-lt"/>
              <a:buAutoNum type="arabicPeriod"/>
            </a:pPr>
            <a:r>
              <a:rPr lang="en-US" sz="1600" kern="0" dirty="0"/>
              <a:t>The location of the visit. </a:t>
            </a:r>
            <a:endParaRPr lang="en-US" sz="1600" kern="0" dirty="0">
              <a:cs typeface="Arial"/>
            </a:endParaRPr>
          </a:p>
          <a:p>
            <a:pPr marL="287655" lvl="1" indent="-285750">
              <a:spcAft>
                <a:spcPts val="800"/>
              </a:spcAft>
              <a:buFont typeface="Wingdings" panose="05000000000000000000" pitchFamily="2" charset="2"/>
              <a:buChar char="§"/>
            </a:pPr>
            <a:r>
              <a:rPr lang="en-US" sz="1800" kern="0" dirty="0"/>
              <a:t>In the EVV system, the PCA’s location will only be listed as “Home” or “Community.” </a:t>
            </a:r>
          </a:p>
          <a:p>
            <a:pPr marL="525780" lvl="2" indent="-285750">
              <a:spcAft>
                <a:spcPts val="800"/>
              </a:spcAft>
              <a:buFont typeface="Wingdings" panose="05000000000000000000" pitchFamily="2" charset="2"/>
              <a:buChar char="§"/>
            </a:pPr>
            <a:r>
              <a:rPr lang="en-US" sz="1600" kern="0" dirty="0"/>
              <a:t>The EVV system will show “Home” if the PCA checks in or checks out at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dirty="0"/>
              <a:t>A PCA’s location will only be verified at the exact start time and end time of each visit.</a:t>
            </a:r>
          </a:p>
          <a:p>
            <a:pPr lvl="2" indent="-340995">
              <a:spcAft>
                <a:spcPts val="800"/>
              </a:spcAft>
              <a:buFont typeface="Wingdings" pitchFamily="2" charset="2"/>
              <a:buChar char="§"/>
            </a:pPr>
            <a:r>
              <a:rPr lang="en-US" sz="1600" kern="0" dirty="0"/>
              <a:t>The EVV system will never verify a PCA’s location at any other time.</a:t>
            </a:r>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20928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b="1" kern="0" dirty="0"/>
              <a:t>Note</a:t>
            </a:r>
            <a:r>
              <a:rPr lang="en-US" sz="1800" kern="0" dirty="0"/>
              <a:t>: Because the EVV system must verify every shift, Consumers </a:t>
            </a:r>
            <a:r>
              <a:rPr lang="en-US" sz="1800" u="sng" kern="0" dirty="0"/>
              <a:t>cannot</a:t>
            </a:r>
            <a:r>
              <a:rPr lang="en-US" sz="1800" kern="0" dirty="0"/>
              <a:t> enter their PCA’s schedule in the EVV system in advance. </a:t>
            </a:r>
          </a:p>
          <a:p>
            <a:pPr lvl="2" indent="-340995">
              <a:spcAft>
                <a:spcPts val="800"/>
              </a:spcAft>
              <a:buFont typeface="Wingdings" pitchFamily="2" charset="2"/>
              <a:buChar char="§"/>
            </a:pPr>
            <a:r>
              <a:rPr lang="en-US" sz="1600" kern="0" dirty="0"/>
              <a:t>PCAs will need to clock in and out of each shift.</a:t>
            </a:r>
          </a:p>
          <a:p>
            <a:pPr lvl="2" indent="-340995">
              <a:spcAft>
                <a:spcPts val="800"/>
              </a:spcAft>
              <a:buFont typeface="Wingdings" pitchFamily="2" charset="2"/>
              <a:buChar char="§"/>
            </a:pPr>
            <a:r>
              <a:rPr lang="en-US" sz="1600" kern="0" dirty="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dirty="0"/>
              <a:t>Consumers and PCAs will receive more information about this process when they attend Tempus’ EVV training.</a:t>
            </a:r>
            <a:endParaRPr lang="en-US" sz="18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170646"/>
          </a:xfrm>
        </p:spPr>
        <p:txBody>
          <a:bodyPr/>
          <a:lstStyle/>
          <a:p>
            <a:pPr marL="285750" indent="-285750">
              <a:spcAft>
                <a:spcPts val="800"/>
              </a:spcAft>
              <a:buFont typeface="Wingdings" pitchFamily="2" charset="2"/>
              <a:buChar char="§"/>
            </a:pPr>
            <a:r>
              <a:rPr lang="en-US" sz="1800" dirty="0"/>
              <a:t>Most Consumers and PCAs will be required to use the EVV system. </a:t>
            </a:r>
          </a:p>
          <a:p>
            <a:pPr marL="285750" indent="-285750">
              <a:spcAft>
                <a:spcPts val="800"/>
              </a:spcAft>
              <a:buFont typeface="Wingdings" pitchFamily="2" charset="2"/>
              <a:buChar char="§"/>
            </a:pPr>
            <a:r>
              <a:rPr lang="en-US" sz="1800" dirty="0"/>
              <a:t>However, there are two groups of people who are “exempt” from EVV. If you are exempt from EVV, it means you do </a:t>
            </a:r>
            <a:r>
              <a:rPr lang="en-US" sz="1800" b="1" u="sng" dirty="0"/>
              <a:t>NOT</a:t>
            </a:r>
            <a:r>
              <a:rPr lang="en-US" sz="1800" dirty="0"/>
              <a:t> need to use the EVV system.</a:t>
            </a:r>
          </a:p>
          <a:p>
            <a:pPr marL="628650" lvl="1" indent="-285750">
              <a:spcAft>
                <a:spcPts val="800"/>
              </a:spcAft>
              <a:buFont typeface="Wingdings" pitchFamily="2" charset="2"/>
              <a:buChar char="§"/>
            </a:pPr>
            <a:r>
              <a:rPr lang="en-US" sz="1800" b="1" u="sng" dirty="0"/>
              <a:t>The Live-In Exemption</a:t>
            </a:r>
            <a:r>
              <a:rPr lang="en-US" sz="1800" dirty="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dirty="0"/>
              <a:t>Note</a:t>
            </a:r>
            <a:r>
              <a:rPr lang="en-US" sz="1600" dirty="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dirty="0"/>
              <a:t>will </a:t>
            </a:r>
            <a:r>
              <a:rPr lang="en-US" sz="1600" dirty="0"/>
              <a:t>need to use EVV for that Consumer.</a:t>
            </a:r>
          </a:p>
          <a:p>
            <a:pPr marL="628650" lvl="1" indent="-285750">
              <a:spcAft>
                <a:spcPts val="800"/>
              </a:spcAft>
              <a:buFont typeface="Wingdings" pitchFamily="2" charset="2"/>
              <a:buChar char="§"/>
            </a:pPr>
            <a:r>
              <a:rPr lang="en-US" sz="1800" b="1" u="sng" dirty="0"/>
              <a:t>The Safety Exemption</a:t>
            </a:r>
            <a:r>
              <a:rPr lang="en-US" sz="1800" dirty="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dirty="0"/>
              <a:t>You will receive more information about exemptions when you receive your EVV Start Packet.</a:t>
            </a:r>
            <a:endParaRPr lang="en-US" sz="1800" strike="sngStrike" dirty="0">
              <a:cs typeface="Arial"/>
            </a:endParaRP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Information session details, including call in information and the meeting password, can be found online at mass.gov by searching “Notice of PCA Public Information Session” and opening the search result for March 2024.</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Information session.</a:t>
            </a:r>
          </a:p>
          <a:p>
            <a:pPr marL="285750" lvl="2" indent="-285750">
              <a:buFont typeface="Wingdings" pitchFamily="2" charset="2"/>
              <a:buChar char="§"/>
            </a:pPr>
            <a:r>
              <a:rPr lang="en-US" sz="1500" dirty="0"/>
              <a:t>If you call in, the deck we are reviewing will be posted on mass.gov and can be found by searching “March PCA Public Information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dirty="0"/>
              <a:t>As a reminder, to use EVV:</a:t>
            </a:r>
          </a:p>
          <a:p>
            <a:pPr marL="628650" lvl="1" indent="-285750">
              <a:spcAft>
                <a:spcPts val="800"/>
              </a:spcAft>
              <a:buFont typeface="Wingdings" pitchFamily="2" charset="2"/>
              <a:buChar char="§"/>
            </a:pPr>
            <a:r>
              <a:rPr lang="en-US" sz="1800" dirty="0"/>
              <a:t>PCAs will need access to a smart device, such as a smartphone or tablet, to use the EVV App.</a:t>
            </a:r>
          </a:p>
          <a:p>
            <a:pPr marL="628650" lvl="1" indent="-285750">
              <a:spcAft>
                <a:spcPts val="800"/>
              </a:spcAft>
              <a:buFont typeface="Wingdings" pitchFamily="2" charset="2"/>
              <a:buChar char="§"/>
            </a:pPr>
            <a:r>
              <a:rPr lang="en-US" sz="1800" dirty="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dirty="0"/>
              <a:t>MassHealth expects that most Consumers and PCAs will use their own devices with EVV.</a:t>
            </a:r>
          </a:p>
          <a:p>
            <a:pPr marL="285750" indent="-285750">
              <a:spcAft>
                <a:spcPts val="800"/>
              </a:spcAft>
              <a:buFont typeface="Wingdings" pitchFamily="2" charset="2"/>
              <a:buChar char="§"/>
            </a:pPr>
            <a:r>
              <a:rPr lang="en-US" sz="1800" dirty="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dirty="0"/>
              <a:t>When it is your turn to start using EVV,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Consumers and PCAs are </a:t>
            </a:r>
            <a:r>
              <a:rPr lang="en-US" sz="1800" b="1" u="sng" kern="0" dirty="0">
                <a:solidFill>
                  <a:schemeClr val="bg1"/>
                </a:solidFill>
                <a:latin typeface="Arial" panose="020B0604020202020204" pitchFamily="34" charset="0"/>
                <a:cs typeface="Arial" panose="020B0604020202020204" pitchFamily="34" charset="0"/>
              </a:rPr>
              <a:t>NOT</a:t>
            </a:r>
            <a:r>
              <a:rPr lang="en-US" sz="1800" b="1" kern="0" dirty="0">
                <a:solidFill>
                  <a:schemeClr val="bg1"/>
                </a:solidFill>
                <a:latin typeface="Arial" panose="020B0604020202020204" pitchFamily="34" charset="0"/>
                <a:cs typeface="Arial" panose="020B0604020202020204" pitchFamily="34" charset="0"/>
              </a:rPr>
              <a:t> required to request a device from MassHealth. </a:t>
            </a:r>
            <a:r>
              <a:rPr lang="en-US" b="1" kern="0" dirty="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770537"/>
          </a:xfrm>
        </p:spPr>
        <p:txBody>
          <a:bodyPr/>
          <a:lstStyle/>
          <a:p>
            <a:pPr marL="285750" indent="-285750">
              <a:spcAft>
                <a:spcPts val="800"/>
              </a:spcAft>
              <a:buFont typeface="Wingdings" pitchFamily="2" charset="2"/>
              <a:buChar char="§"/>
            </a:pPr>
            <a:r>
              <a:rPr lang="en-US" sz="1800" dirty="0"/>
              <a:t>If a PCA does not have internet (or a data plan) to use the EVV App on their smart device, </a:t>
            </a:r>
            <a:r>
              <a:rPr lang="en-US" sz="1800" b="1" u="sng" dirty="0"/>
              <a:t>they will still use the EVV App to clock in and out of each shift</a:t>
            </a:r>
            <a:r>
              <a:rPr lang="en-US" sz="1800" dirty="0"/>
              <a:t>.</a:t>
            </a:r>
          </a:p>
          <a:p>
            <a:pPr marL="628650" lvl="1" indent="-285750">
              <a:spcAft>
                <a:spcPts val="800"/>
              </a:spcAft>
              <a:buFont typeface="Wingdings" pitchFamily="2" charset="2"/>
              <a:buChar char="§"/>
            </a:pPr>
            <a:r>
              <a:rPr lang="en-US" sz="1800" dirty="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dirty="0"/>
              <a:t>Once connected to the internet, the EVV App will automatically upload the PCA’s shifts to the EVV System, so the Consumer can view and approve.</a:t>
            </a:r>
          </a:p>
          <a:p>
            <a:pPr marL="628650" lvl="1" indent="-285750">
              <a:spcAft>
                <a:spcPts val="800"/>
              </a:spcAft>
              <a:buFont typeface="Wingdings" pitchFamily="2" charset="2"/>
              <a:buChar char="§"/>
            </a:pPr>
            <a:endParaRPr lang="en-US" sz="1800" dirty="0"/>
          </a:p>
          <a:p>
            <a:pPr marL="285750" indent="-285750">
              <a:spcAft>
                <a:spcPts val="800"/>
              </a:spcAft>
              <a:buFont typeface="Wingdings" pitchFamily="2" charset="2"/>
              <a:buChar char="§"/>
            </a:pPr>
            <a:r>
              <a:rPr lang="en-US" sz="1800" dirty="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dirty="0"/>
              <a:t>The PCM agency will work with the Consumer to discuss options and figure out a way for the Consumer to access the EVV Portal.</a:t>
            </a:r>
            <a:endParaRPr lang="en-US" sz="1800" dirty="0">
              <a:cs typeface="Arial"/>
            </a:endParaRPr>
          </a:p>
          <a:p>
            <a:pPr marL="628650" lvl="1" indent="-285750">
              <a:spcAft>
                <a:spcPts val="800"/>
              </a:spcAft>
              <a:buFont typeface="Wingdings" pitchFamily="2" charset="2"/>
              <a:buChar char="§"/>
            </a:pPr>
            <a:r>
              <a:rPr lang="en-US" sz="1800" dirty="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n-US" sz="1800" dirty="0"/>
              <a:t>Every Consumer and PCA will have access to training before they are required to start using the EVV system. </a:t>
            </a:r>
          </a:p>
          <a:p>
            <a:pPr marL="285750" indent="-285750">
              <a:spcAft>
                <a:spcPts val="800"/>
              </a:spcAft>
              <a:buFont typeface="Wingdings" pitchFamily="2" charset="2"/>
              <a:buChar char="§"/>
            </a:pPr>
            <a:r>
              <a:rPr lang="en-US" sz="1800" dirty="0"/>
              <a:t>Consumers on the EVV waves will be offered training by Tempus FI about 6 weeks before it is your turn to start using EVV.</a:t>
            </a:r>
            <a:endParaRPr lang="en-US" sz="1800" dirty="0">
              <a:cs typeface="Arial"/>
            </a:endParaRPr>
          </a:p>
          <a:p>
            <a:pPr marL="285750" indent="-285750">
              <a:spcAft>
                <a:spcPts val="800"/>
              </a:spcAft>
              <a:buFont typeface="Wingdings" pitchFamily="2" charset="2"/>
              <a:buChar char="§"/>
            </a:pPr>
            <a:r>
              <a:rPr lang="en-US" sz="1800" dirty="0"/>
              <a:t>Tempus FI will offer a few different kinds of training. You will be able to choose which type of training works best for you. Training for EVV will be offered live online, self-paced online and in-person. </a:t>
            </a:r>
            <a:endParaRPr lang="en-US" sz="1800" dirty="0">
              <a:cs typeface="Arial"/>
            </a:endParaRPr>
          </a:p>
          <a:p>
            <a:pPr marL="285750" indent="-285750">
              <a:spcAft>
                <a:spcPts val="800"/>
              </a:spcAft>
              <a:buFont typeface="Wingdings" pitchFamily="2" charset="2"/>
              <a:buChar char="§"/>
            </a:pPr>
            <a:r>
              <a:rPr lang="en-US" sz="1800" dirty="0"/>
              <a:t>EVV training is available for all PCAs, and PCAs will be paid for 1.5 hours after completing their training.</a:t>
            </a:r>
            <a:endParaRPr lang="en-US" sz="1800" dirty="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108543"/>
          </a:xfrm>
          <a:prstGeom prst="rect">
            <a:avLst/>
          </a:prstGeom>
          <a:noFill/>
        </p:spPr>
        <p:txBody>
          <a:bodyPr wrap="square" rtlCol="0">
            <a:spAutoFit/>
          </a:bodyPr>
          <a:lstStyle/>
          <a:p>
            <a:r>
              <a:rPr lang="en-US" b="1" dirty="0"/>
              <a:t>Instances of EVV Non-use (non-compliance)</a:t>
            </a:r>
          </a:p>
          <a:p>
            <a:pPr marL="285750" indent="-285750">
              <a:buFont typeface="Wingdings" panose="05000000000000000000" pitchFamily="2" charset="2"/>
              <a:buChar char="§"/>
            </a:pPr>
            <a:endParaRPr lang="en-US" b="1" dirty="0"/>
          </a:p>
          <a:p>
            <a:pPr marL="285750" indent="-285750">
              <a:buSzPct val="120000"/>
              <a:buFont typeface="Wingdings" panose="05000000000000000000" pitchFamily="2" charset="2"/>
              <a:buChar char="§"/>
            </a:pPr>
            <a:r>
              <a:rPr lang="en-US" sz="1600" dirty="0"/>
              <a:t>Instances of EVV Non-Use are used to measure consumer compliance</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An act of EVV Non-Use occurs when a consumer submits a paper or eTimesheet in lieu of approving timesheets or manually entering PCA time in the EVV Portal</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The counter for EVV Non-Use is reset after five </a:t>
            </a:r>
            <a:r>
              <a:rPr lang="en-US" sz="1600" u="sng" dirty="0"/>
              <a:t>consecutive</a:t>
            </a:r>
            <a:r>
              <a:rPr lang="en-US" sz="1600" dirty="0"/>
              <a:t> pay periods of proper use of the EVV system</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For consumers not already in the pilot, this process starts on their scheduled EVV start dates</a:t>
            </a:r>
          </a:p>
        </p:txBody>
      </p:sp>
    </p:spTree>
    <p:extLst>
      <p:ext uri="{BB962C8B-B14F-4D97-AF65-F5344CB8AC3E}">
        <p14:creationId xmlns:p14="http://schemas.microsoft.com/office/powerpoint/2010/main" val="2951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217396716"/>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dirty="0">
                          <a:solidFill>
                            <a:schemeClr val="bg1"/>
                          </a:solidFill>
                          <a:effectLst/>
                        </a:rPr>
                        <a:t>Pay Period</a:t>
                      </a:r>
                      <a:endParaRPr lang="en-US" sz="16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dirty="0">
                          <a:solidFill>
                            <a:schemeClr val="bg1"/>
                          </a:solidFill>
                          <a:effectLst/>
                        </a:rPr>
                        <a:t>Action</a:t>
                      </a:r>
                      <a:endParaRPr lang="en-US" sz="1600" kern="100" dirty="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dirty="0">
                          <a:solidFill>
                            <a:schemeClr val="bg1"/>
                          </a:solidFill>
                          <a:effectLst/>
                        </a:rPr>
                        <a:t>Communication Method for Non-use Notification</a:t>
                      </a:r>
                      <a:endParaRPr lang="en-US" sz="1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dirty="0">
                          <a:effectLst/>
                        </a:rPr>
                        <a:t>Everbridge</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Call</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Letter</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dirty="0">
                          <a:solidFill>
                            <a:schemeClr val="tx2"/>
                          </a:solidFill>
                          <a:effectLst/>
                        </a:rPr>
                        <a:t>1</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 Letter – 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dirty="0">
                          <a:solidFill>
                            <a:schemeClr val="tx2"/>
                          </a:solidFill>
                          <a:effectLst/>
                        </a:rPr>
                        <a:t>2</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1</a:t>
                      </a:r>
                      <a:r>
                        <a:rPr lang="en-US" sz="1600" kern="100" baseline="30000" dirty="0">
                          <a:effectLst/>
                        </a:rPr>
                        <a:t>st</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dirty="0">
                          <a:solidFill>
                            <a:schemeClr val="tx2"/>
                          </a:solidFill>
                          <a:effectLst/>
                        </a:rPr>
                        <a:t>3</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2</a:t>
                      </a:r>
                      <a:r>
                        <a:rPr lang="en-US" sz="1600" kern="100" baseline="30000" dirty="0">
                          <a:effectLst/>
                        </a:rPr>
                        <a:t>nd</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dirty="0">
                          <a:solidFill>
                            <a:schemeClr val="tx2"/>
                          </a:solidFill>
                          <a:effectLst/>
                        </a:rPr>
                        <a:t>4</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3</a:t>
                      </a:r>
                      <a:r>
                        <a:rPr lang="en-US" sz="1600" kern="100" baseline="30000" dirty="0">
                          <a:effectLst/>
                        </a:rPr>
                        <a:t>rd</a:t>
                      </a:r>
                      <a:r>
                        <a:rPr lang="en-US" sz="1600" kern="100" dirty="0">
                          <a:effectLst/>
                        </a:rPr>
                        <a:t> and Final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Referral for Termination Letter - MassHealth</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b="1" kern="100" dirty="0">
                <a:latin typeface="+mj-lt"/>
                <a:ea typeface="Calibri" panose="020F0502020204030204" pitchFamily="34" charset="0"/>
                <a:cs typeface="Arial"/>
              </a:rPr>
              <a:t>To encourage use of EVV, we may implement additional outreach to:</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importance of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consequences of not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how services may change if Consumers are referred to another MassHealth program</a:t>
            </a:r>
          </a:p>
        </p:txBody>
      </p:sp>
    </p:spTree>
    <p:extLst>
      <p:ext uri="{BB962C8B-B14F-4D97-AF65-F5344CB8AC3E}">
        <p14:creationId xmlns:p14="http://schemas.microsoft.com/office/powerpoint/2010/main" val="221682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dirty="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dirty="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dirty="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dirty="0">
                <a:cs typeface="Arial"/>
              </a:rPr>
              <a:t>If the Consumer does not use EVV, they will again be referred to MassHealth for PA termination. </a:t>
            </a:r>
          </a:p>
          <a:p>
            <a:pPr marL="924878" lvl="4" indent="-340995">
              <a:spcAft>
                <a:spcPts val="800"/>
              </a:spcAft>
              <a:buFont typeface="Wingdings" pitchFamily="2" charset="2"/>
              <a:buChar char="§"/>
            </a:pPr>
            <a:r>
              <a:rPr lang="en-US" sz="1600" dirty="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dirty="0">
                <a:cs typeface="Arial"/>
              </a:rPr>
              <a:t>Consumers may appeal MassHealth's decision to terminate a PA up to 60 days after the date of the notice of termination.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n-US" dirty="0">
                <a:cs typeface="Arial"/>
              </a:rPr>
              <a:t>Roles and Responsibilities</a:t>
            </a:r>
            <a:endParaRPr lang="en-US" dirty="0"/>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74971" cy="5723426"/>
          </a:xfrm>
          <a:prstGeom prst="rect">
            <a:avLst/>
          </a:prstGeom>
          <a:noFill/>
        </p:spPr>
        <p:txBody>
          <a:bodyPr wrap="square" rtlCol="0">
            <a:spAutoFit/>
          </a:bodyPr>
          <a:lstStyle/>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PCMs / SCO </a:t>
            </a:r>
            <a:r>
              <a:rPr lang="en-US" b="1" kern="100" dirty="0">
                <a:latin typeface="Arial" panose="020B0604020202020204" pitchFamily="34" charset="0"/>
                <a:ea typeface="Calibri" panose="020F0502020204030204" pitchFamily="34" charset="0"/>
                <a:cs typeface="Arial" panose="020B0604020202020204" pitchFamily="34" charset="0"/>
              </a:rPr>
              <a:t>&amp;</a:t>
            </a:r>
            <a:r>
              <a:rPr lang="en-US" sz="1800" b="1" kern="100" dirty="0">
                <a:effectLst/>
                <a:latin typeface="Arial" panose="020B0604020202020204" pitchFamily="34" charset="0"/>
                <a:ea typeface="Calibri" panose="020F0502020204030204" pitchFamily="34" charset="0"/>
                <a:cs typeface="Arial" panose="020B0604020202020204" pitchFamily="34" charset="0"/>
              </a:rPr>
              <a:t> One Care Plans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PCM Noncompliance Tracker (updated weekly)</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Weekly phone calls to Consumers who submit their timesheet outside of the EVV system</a:t>
            </a:r>
          </a:p>
          <a:p>
            <a:pPr marL="342900" marR="0" lvl="0" indent="-342900">
              <a:lnSpc>
                <a:spcPct val="107000"/>
              </a:lnSpc>
              <a:spcBef>
                <a:spcPts val="0"/>
              </a:spcBef>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Follow standard procedures (Unable to Contact, Surrogate, EVV)</a:t>
            </a:r>
            <a:endParaRPr lang="en-US" sz="1600" kern="1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600" kern="100" dirty="0">
                <a:latin typeface="Arial" panose="020B0604020202020204" pitchFamily="34" charset="0"/>
                <a:ea typeface="Calibri" panose="020F0502020204030204" pitchFamily="34" charset="0"/>
                <a:cs typeface="Arial" panose="020B0604020202020204" pitchFamily="34" charset="0"/>
              </a:rPr>
              <a:t>Receive and maintain EVV Use Agreement forms</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Consumers</a:t>
            </a:r>
            <a:r>
              <a:rPr lang="en-US" sz="1800" kern="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 and attend trainings, as needed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Review and approve time in the EVV Portal</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Educate PCA(s) on EVV and if necessary, manually enter time for PCA in the EVV portal</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PCAs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Download the App</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Clock in and out using EVV system for each shift</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Enter PTO in UCP</a:t>
            </a:r>
          </a:p>
          <a:p>
            <a:endParaRPr lang="en-US" dirty="0"/>
          </a:p>
        </p:txBody>
      </p:sp>
    </p:spTree>
    <p:extLst>
      <p:ext uri="{BB962C8B-B14F-4D97-AF65-F5344CB8AC3E}">
        <p14:creationId xmlns:p14="http://schemas.microsoft.com/office/powerpoint/2010/main" val="34992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231106"/>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endParaRPr lang="en-US" sz="1500" dirty="0"/>
          </a:p>
          <a:p>
            <a:pPr marL="288925" lvl="2" indent="-288925">
              <a:buFont typeface="Wingdings" panose="05000000000000000000" pitchFamily="2" charset="2"/>
              <a:buChar char="§"/>
            </a:pPr>
            <a:r>
              <a:rPr lang="en-US" sz="1500" dirty="0"/>
              <a:t>A Spanish Interpreter is provided for this meeting. To choose the Spanish channel, click Interpretation        in the meeting controls and select the Spanish language channel.</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n-US" dirty="0"/>
              <a:t>Roles and Responsibilities (continued)</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Tempus</a:t>
            </a:r>
            <a:r>
              <a:rPr lang="en-US" sz="1600" kern="100" dirty="0">
                <a:effectLst/>
                <a:latin typeface="+mj-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Send Everbridge communications to Consumers out of compliance</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Communication to PCAs out of compliance</a:t>
            </a:r>
          </a:p>
          <a:p>
            <a:pPr marL="342900" marR="0" lvl="0" indent="-342900">
              <a:lnSpc>
                <a:spcPct val="107000"/>
              </a:lnSpc>
              <a:spcBef>
                <a:spcPts val="0"/>
              </a:spcBef>
              <a:spcAft>
                <a:spcPts val="0"/>
              </a:spcAft>
              <a:buFont typeface="Wingdings" panose="05000000000000000000" pitchFamily="2" charset="2"/>
              <a:buChar char="§"/>
            </a:pPr>
            <a:r>
              <a:rPr lang="en-US" kern="100" dirty="0">
                <a:latin typeface="+mj-lt"/>
                <a:ea typeface="Calibri" panose="020F0502020204030204" pitchFamily="34" charset="0"/>
                <a:cs typeface="Arial" panose="020B0604020202020204" pitchFamily="34" charset="0"/>
              </a:rPr>
              <a:t>Sending letter to Consumer for EVV non-use (Warning)</a:t>
            </a:r>
            <a:endParaRPr lang="en-US" sz="16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Reports back to MassHealth on communications sent to each PCA (emails, calls) including content and outcome</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Generate EVV reports for PCMs and IC Plans</a:t>
            </a:r>
            <a:br>
              <a:rPr lang="en-US" sz="1600" kern="100" dirty="0">
                <a:effectLst/>
                <a:latin typeface="+mj-lt"/>
                <a:ea typeface="Calibri" panose="020F0502020204030204" pitchFamily="34" charset="0"/>
                <a:cs typeface="Arial" panose="020B0604020202020204" pitchFamily="34" charset="0"/>
              </a:rPr>
            </a:br>
            <a:endParaRPr lang="en-US" sz="1600" kern="100" dirty="0">
              <a:effectLst/>
              <a:latin typeface="+mj-lt"/>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MassHealth</a:t>
            </a:r>
            <a:endParaRPr lang="en-US" sz="18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Monitoring activities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Termination of PCAs and Consumers PCA Program PA </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EVV Compliance Committee</a:t>
            </a:r>
          </a:p>
          <a:p>
            <a:endParaRPr lang="en-US" dirty="0"/>
          </a:p>
        </p:txBody>
      </p:sp>
    </p:spTree>
    <p:extLst>
      <p:ext uri="{BB962C8B-B14F-4D97-AF65-F5344CB8AC3E}">
        <p14:creationId xmlns:p14="http://schemas.microsoft.com/office/powerpoint/2010/main" val="3266167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5A48-8FD0-331C-9256-333689890A48}"/>
              </a:ext>
            </a:extLst>
          </p:cNvPr>
          <p:cNvSpPr>
            <a:spLocks noGrp="1"/>
          </p:cNvSpPr>
          <p:nvPr>
            <p:ph type="title"/>
          </p:nvPr>
        </p:nvSpPr>
        <p:spPr/>
        <p:txBody>
          <a:bodyPr/>
          <a:lstStyle/>
          <a:p>
            <a:r>
              <a:rPr lang="en-US" dirty="0"/>
              <a:t>Reporting Technical Difficulties (Continued)</a:t>
            </a:r>
          </a:p>
        </p:txBody>
      </p:sp>
      <p:sp>
        <p:nvSpPr>
          <p:cNvPr id="3" name="Text Placeholder 2">
            <a:extLst>
              <a:ext uri="{FF2B5EF4-FFF2-40B4-BE49-F238E27FC236}">
                <a16:creationId xmlns:a16="http://schemas.microsoft.com/office/drawing/2014/main" id="{60ED0B38-4081-4368-B3D9-66B114536807}"/>
              </a:ext>
            </a:extLst>
          </p:cNvPr>
          <p:cNvSpPr>
            <a:spLocks noGrp="1"/>
          </p:cNvSpPr>
          <p:nvPr>
            <p:ph type="body" sz="quarter" idx="12"/>
          </p:nvPr>
        </p:nvSpPr>
        <p:spPr>
          <a:xfrm>
            <a:off x="381000" y="914400"/>
            <a:ext cx="8763000" cy="4862870"/>
          </a:xfrm>
        </p:spPr>
        <p:txBody>
          <a:bodyPr/>
          <a:lstStyle/>
          <a:p>
            <a:pPr algn="l" fontAlgn="base"/>
            <a:r>
              <a:rPr lang="en-US" b="1" i="0" dirty="0">
                <a:solidFill>
                  <a:schemeClr val="accent4"/>
                </a:solidFill>
                <a:effectLst/>
                <a:latin typeface="Arial" panose="020B0604020202020204" pitchFamily="34" charset="0"/>
              </a:rPr>
              <a:t>Phone</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Monday through Friday</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8:30 a.m. – 4:30 p.m.</a:t>
            </a:r>
            <a:br>
              <a:rPr lang="en-US" b="0" i="0" dirty="0">
                <a:solidFill>
                  <a:srgbClr val="000000"/>
                </a:solidFill>
                <a:effectLst/>
                <a:latin typeface="Arial" panose="020B0604020202020204" pitchFamily="34" charset="0"/>
              </a:rPr>
            </a:br>
            <a:r>
              <a:rPr lang="en-US" b="0" i="0" dirty="0">
                <a:solidFill>
                  <a:srgbClr val="2B2B2B"/>
                </a:solidFill>
                <a:effectLst/>
                <a:latin typeface="Arial" panose="020B0604020202020204" pitchFamily="34" charset="0"/>
              </a:rPr>
              <a:t>1-877-479-7577, Option #9 – for EVV only</a:t>
            </a:r>
            <a:br>
              <a:rPr lang="en-US" b="0" i="0" dirty="0">
                <a:solidFill>
                  <a:srgbClr val="2B2B2B"/>
                </a:solidFill>
                <a:effectLst/>
                <a:latin typeface="Arial" panose="020B0604020202020204" pitchFamily="34" charset="0"/>
              </a:rPr>
            </a:br>
            <a:r>
              <a:rPr lang="en-US" b="0" i="0" dirty="0">
                <a:solidFill>
                  <a:srgbClr val="2B2B2B"/>
                </a:solidFill>
                <a:effectLst/>
                <a:latin typeface="Arial" panose="020B0604020202020204" pitchFamily="34" charset="0"/>
              </a:rPr>
              <a:t>Option #1 for all other non-EVV/payroll related questions</a:t>
            </a:r>
            <a:br>
              <a:rPr lang="en-US" b="0" i="0" dirty="0">
                <a:solidFill>
                  <a:srgbClr val="2B2B2B"/>
                </a:solidFill>
                <a:effectLst/>
                <a:latin typeface="Arial" panose="020B0604020202020204" pitchFamily="34" charset="0"/>
              </a:rPr>
            </a:br>
            <a:br>
              <a:rPr lang="en-US" b="0" i="0" dirty="0">
                <a:solidFill>
                  <a:srgbClr val="2B2B2B"/>
                </a:solidFill>
                <a:effectLst/>
                <a:latin typeface="Arial" panose="020B0604020202020204" pitchFamily="34" charset="0"/>
              </a:rPr>
            </a:br>
            <a:r>
              <a:rPr lang="en-US" b="1" i="0" dirty="0">
                <a:solidFill>
                  <a:schemeClr val="accent4"/>
                </a:solidFill>
                <a:effectLst/>
                <a:latin typeface="Arial" panose="020B0604020202020204" pitchFamily="34" charset="0"/>
              </a:rPr>
              <a:t>Email</a:t>
            </a:r>
            <a:br>
              <a:rPr lang="en-US" dirty="0">
                <a:solidFill>
                  <a:srgbClr val="087DCD"/>
                </a:solidFill>
                <a:latin typeface="Arial" panose="020B0604020202020204" pitchFamily="34" charset="0"/>
              </a:rPr>
            </a:br>
            <a:r>
              <a:rPr lang="en-US" b="0" i="0" dirty="0">
                <a:solidFill>
                  <a:srgbClr val="2B2B2B"/>
                </a:solidFill>
                <a:effectLst/>
                <a:latin typeface="Arial" panose="020B0604020202020204" pitchFamily="34" charset="0"/>
              </a:rPr>
              <a:t>MAEVVhelp@tempusunlimited.org</a:t>
            </a:r>
          </a:p>
          <a:p>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Live Chat</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Available on Tempus’ Website</a:t>
            </a:r>
            <a:br>
              <a:rPr lang="en-US" b="0" i="0" dirty="0">
                <a:solidFill>
                  <a:srgbClr val="000000"/>
                </a:solidFill>
                <a:effectLst/>
                <a:latin typeface="Arial" panose="020B0604020202020204" pitchFamily="34" charset="0"/>
              </a:rPr>
            </a:br>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Zoom </a:t>
            </a:r>
            <a:br>
              <a:rPr lang="en-US" b="1" i="0" dirty="0">
                <a:solidFill>
                  <a:schemeClr val="accent4"/>
                </a:solidFill>
                <a:effectLst/>
                <a:latin typeface="Arial" panose="020B0604020202020204" pitchFamily="34" charset="0"/>
              </a:rPr>
            </a:br>
            <a:r>
              <a:rPr lang="en-US" dirty="0"/>
              <a:t>Available on Tempus’ Website</a:t>
            </a:r>
            <a:br>
              <a:rPr lang="en-US" dirty="0"/>
            </a:br>
            <a:endParaRPr lang="en-US" dirty="0"/>
          </a:p>
          <a:p>
            <a:pPr algn="ctr"/>
            <a:r>
              <a:rPr lang="en-US" sz="2000" b="1" dirty="0">
                <a:solidFill>
                  <a:schemeClr val="accent4"/>
                </a:solidFill>
              </a:rPr>
              <a:t>Website</a:t>
            </a:r>
            <a:br>
              <a:rPr lang="en-US" sz="2000" b="1" dirty="0">
                <a:solidFill>
                  <a:schemeClr val="accent4"/>
                </a:solidFill>
              </a:rPr>
            </a:br>
            <a:br>
              <a:rPr lang="en-US" dirty="0">
                <a:solidFill>
                  <a:schemeClr val="accent4"/>
                </a:solidFill>
              </a:rPr>
            </a:br>
            <a:r>
              <a:rPr lang="en-US" sz="2000" dirty="0">
                <a:solidFill>
                  <a:schemeClr val="accent4"/>
                </a:solidFill>
              </a:rPr>
              <a:t>https://tempusunlimited.org/evv-support/</a:t>
            </a:r>
            <a:endParaRPr lang="en-US" dirty="0">
              <a:solidFill>
                <a:schemeClr val="accent4"/>
              </a:solidFill>
            </a:endParaRPr>
          </a:p>
        </p:txBody>
      </p:sp>
    </p:spTree>
    <p:extLst>
      <p:ext uri="{BB962C8B-B14F-4D97-AF65-F5344CB8AC3E}">
        <p14:creationId xmlns:p14="http://schemas.microsoft.com/office/powerpoint/2010/main" val="99769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911A-4FC6-B9F2-A769-5B4C2689ED41}"/>
              </a:ext>
            </a:extLst>
          </p:cNvPr>
          <p:cNvSpPr>
            <a:spLocks noGrp="1"/>
          </p:cNvSpPr>
          <p:nvPr>
            <p:ph type="title"/>
          </p:nvPr>
        </p:nvSpPr>
        <p:spPr>
          <a:xfrm>
            <a:off x="174945" y="234863"/>
            <a:ext cx="8053675" cy="292388"/>
          </a:xfrm>
        </p:spPr>
        <p:txBody>
          <a:bodyPr/>
          <a:lstStyle/>
          <a:p>
            <a:r>
              <a:rPr lang="en-US" dirty="0"/>
              <a:t>Manually Entering Shifts into the EVV Portal</a:t>
            </a:r>
          </a:p>
        </p:txBody>
      </p:sp>
      <p:sp>
        <p:nvSpPr>
          <p:cNvPr id="3" name="Text Placeholder 2">
            <a:extLst>
              <a:ext uri="{FF2B5EF4-FFF2-40B4-BE49-F238E27FC236}">
                <a16:creationId xmlns:a16="http://schemas.microsoft.com/office/drawing/2014/main" id="{DEC8C0B1-06FF-5BA3-23EF-3DC4D8340B7E}"/>
              </a:ext>
            </a:extLst>
          </p:cNvPr>
          <p:cNvSpPr>
            <a:spLocks noGrp="1"/>
          </p:cNvSpPr>
          <p:nvPr>
            <p:ph type="body" sz="quarter" idx="12"/>
          </p:nvPr>
        </p:nvSpPr>
        <p:spPr>
          <a:xfrm>
            <a:off x="381000" y="665825"/>
            <a:ext cx="8053674" cy="2677656"/>
          </a:xfrm>
        </p:spPr>
        <p:txBody>
          <a:bodyPr/>
          <a:lstStyle/>
          <a:p>
            <a:r>
              <a:rPr lang="en-US" dirty="0"/>
              <a:t>If a PCA is unable or fails to enter their timesheet in the EVV App:</a:t>
            </a:r>
          </a:p>
          <a:p>
            <a:pPr marL="285750" indent="-285750">
              <a:buFont typeface="Arial" panose="020B0604020202020204" pitchFamily="34" charset="0"/>
              <a:buChar char="•"/>
            </a:pPr>
            <a:r>
              <a:rPr lang="en-US" dirty="0"/>
              <a:t>Consumer/Surrogate or PCA must manually enter their time in the EVV Portal</a:t>
            </a:r>
          </a:p>
          <a:p>
            <a:pPr marL="285750" indent="-285750">
              <a:buFont typeface="Arial" panose="020B0604020202020204" pitchFamily="34" charset="0"/>
              <a:buChar char="•"/>
            </a:pPr>
            <a:r>
              <a:rPr lang="en-US" dirty="0"/>
              <a:t>Consumer/Surrogate must approve and submit the timesheet in the EVV Portal</a:t>
            </a:r>
          </a:p>
          <a:p>
            <a:pPr algn="ctr"/>
            <a:br>
              <a:rPr lang="en-US" dirty="0"/>
            </a:br>
            <a:r>
              <a:rPr lang="en-US" dirty="0">
                <a:effectLst>
                  <a:outerShdw blurRad="38100" dist="38100" dir="2700000" algn="tl">
                    <a:srgbClr val="000000">
                      <a:alpha val="43137"/>
                    </a:srgbClr>
                  </a:outerShdw>
                </a:effectLst>
              </a:rPr>
              <a:t>More information on manually entering shifts can be found on Tempus’ website:</a:t>
            </a:r>
            <a:br>
              <a:rPr lang="en-US" dirty="0">
                <a:effectLst>
                  <a:outerShdw blurRad="38100" dist="38100" dir="2700000" algn="tl">
                    <a:srgbClr val="000000">
                      <a:alpha val="43137"/>
                    </a:srgbClr>
                  </a:outerShdw>
                </a:effectLst>
              </a:rPr>
            </a:br>
            <a:r>
              <a:rPr lang="en-US" dirty="0">
                <a:hlinkClick r:id="rId2"/>
              </a:rPr>
              <a:t>Creating a manual shift (tempusunlimited.org)</a:t>
            </a:r>
            <a:br>
              <a:rPr lang="en-US" dirty="0">
                <a:effectLst>
                  <a:outerShdw blurRad="38100" dist="38100" dir="2700000" algn="tl">
                    <a:srgbClr val="000000">
                      <a:alpha val="43137"/>
                    </a:srgbClr>
                  </a:outerShdw>
                </a:effectLst>
              </a:rPr>
            </a:br>
            <a:br>
              <a:rPr lang="en-US" dirty="0"/>
            </a:br>
            <a:br>
              <a:rPr lang="en-US" dirty="0"/>
            </a:br>
            <a:endParaRPr lang="en-US" dirty="0"/>
          </a:p>
        </p:txBody>
      </p:sp>
      <p:pic>
        <p:nvPicPr>
          <p:cNvPr id="6" name="Picture 5">
            <a:extLst>
              <a:ext uri="{FF2B5EF4-FFF2-40B4-BE49-F238E27FC236}">
                <a16:creationId xmlns:a16="http://schemas.microsoft.com/office/drawing/2014/main" id="{536D5CBB-3446-0E78-CBF4-C5D062981DE5}"/>
              </a:ext>
            </a:extLst>
          </p:cNvPr>
          <p:cNvPicPr>
            <a:picLocks noChangeAspect="1"/>
          </p:cNvPicPr>
          <p:nvPr/>
        </p:nvPicPr>
        <p:blipFill>
          <a:blip r:embed="rId3"/>
          <a:stretch>
            <a:fillRect/>
          </a:stretch>
        </p:blipFill>
        <p:spPr>
          <a:xfrm>
            <a:off x="2269382" y="2991775"/>
            <a:ext cx="3781901" cy="3560830"/>
          </a:xfrm>
          <a:prstGeom prst="rect">
            <a:avLst/>
          </a:prstGeom>
        </p:spPr>
      </p:pic>
    </p:spTree>
    <p:extLst>
      <p:ext uri="{BB962C8B-B14F-4D97-AF65-F5344CB8AC3E}">
        <p14:creationId xmlns:p14="http://schemas.microsoft.com/office/powerpoint/2010/main" val="2698553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76999"/>
          </a:xfrm>
        </p:spPr>
        <p:txBody>
          <a:bodyPr/>
          <a:lstStyle/>
          <a:p>
            <a:r>
              <a:rPr lang="en-US" sz="1800" dirty="0"/>
              <a:t>MassHealth Updates:</a:t>
            </a:r>
          </a:p>
        </p:txBody>
      </p:sp>
      <p:sp>
        <p:nvSpPr>
          <p:cNvPr id="7" name="Rectangle 6">
            <a:extLst>
              <a:ext uri="{FF2B5EF4-FFF2-40B4-BE49-F238E27FC236}">
                <a16:creationId xmlns:a16="http://schemas.microsoft.com/office/drawing/2014/main" id="{A1134E41-0FEE-8D76-FD8C-DBAB954D1A4B}"/>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4" name="TextBox 3">
            <a:extLst>
              <a:ext uri="{FF2B5EF4-FFF2-40B4-BE49-F238E27FC236}">
                <a16:creationId xmlns:a16="http://schemas.microsoft.com/office/drawing/2014/main" id="{3022C00E-6802-B70B-8358-252257260A79}"/>
              </a:ext>
            </a:extLst>
          </p:cNvPr>
          <p:cNvSpPr txBox="1"/>
          <p:nvPr/>
        </p:nvSpPr>
        <p:spPr>
          <a:xfrm>
            <a:off x="359596" y="965771"/>
            <a:ext cx="8209051" cy="2677656"/>
          </a:xfrm>
          <a:prstGeom prst="rect">
            <a:avLst/>
          </a:prstGeom>
          <a:noFill/>
        </p:spPr>
        <p:txBody>
          <a:bodyPr wrap="square" rtlCol="0">
            <a:spAutoFit/>
          </a:bodyPr>
          <a:lstStyle/>
          <a:p>
            <a:r>
              <a:rPr lang="en-US" sz="1800" dirty="0">
                <a:solidFill>
                  <a:schemeClr val="tx1"/>
                </a:solidFill>
              </a:rPr>
              <a:t>As of 1/1/2024, MassHealth rolled out the following program updates:</a:t>
            </a:r>
            <a:endParaRPr lang="en-US" sz="1800" dirty="0">
              <a:solidFill>
                <a:schemeClr val="tx1"/>
              </a:solidFill>
              <a:cs typeface="Arial"/>
            </a:endParaRPr>
          </a:p>
          <a:p>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new program role, Administrative Proxy</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Surrogacy and Administrative Proxy Assessment </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Updated Consumer Assessment and Service Agreement Forms</a:t>
            </a:r>
            <a:endParaRPr lang="en-US" sz="1800" dirty="0">
              <a:solidFill>
                <a:schemeClr val="tx1"/>
              </a:solidFill>
              <a:cs typeface="Arial"/>
            </a:endParaRPr>
          </a:p>
          <a:p>
            <a:pPr>
              <a:buClr>
                <a:schemeClr val="tx2"/>
              </a:buClr>
            </a:pPr>
            <a:endParaRPr lang="en-US" sz="2400" dirty="0">
              <a:solidFill>
                <a:schemeClr val="tx1"/>
              </a:solidFill>
              <a:cs typeface="Arial"/>
            </a:endParaRPr>
          </a:p>
          <a:p>
            <a:endParaRPr lang="en-US" dirty="0"/>
          </a:p>
        </p:txBody>
      </p:sp>
    </p:spTree>
    <p:extLst>
      <p:ext uri="{BB962C8B-B14F-4D97-AF65-F5344CB8AC3E}">
        <p14:creationId xmlns:p14="http://schemas.microsoft.com/office/powerpoint/2010/main" val="3717071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247681" y="390727"/>
            <a:ext cx="8053675" cy="276999"/>
          </a:xfrm>
        </p:spPr>
        <p:txBody>
          <a:bodyPr/>
          <a:lstStyle/>
          <a:p>
            <a:r>
              <a:rPr lang="en-US" sz="1800" dirty="0"/>
              <a:t>New PCA Program Role - Administrative Proxy</a:t>
            </a:r>
            <a:endParaRPr lang="en-US" dirty="0"/>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3" name="TextBox 2">
            <a:extLst>
              <a:ext uri="{FF2B5EF4-FFF2-40B4-BE49-F238E27FC236}">
                <a16:creationId xmlns:a16="http://schemas.microsoft.com/office/drawing/2014/main" id="{0DA01398-2D1A-4C72-8443-BCFE2910702C}"/>
              </a:ext>
            </a:extLst>
          </p:cNvPr>
          <p:cNvSpPr txBox="1"/>
          <p:nvPr/>
        </p:nvSpPr>
        <p:spPr>
          <a:xfrm>
            <a:off x="579320" y="970961"/>
            <a:ext cx="7898682" cy="5755422"/>
          </a:xfrm>
          <a:prstGeom prst="rect">
            <a:avLst/>
          </a:prstGeom>
          <a:noFill/>
        </p:spPr>
        <p:txBody>
          <a:bodyPr wrap="square" lIns="91440" tIns="45720" rIns="91440" bIns="45720" rtlCol="0" anchor="t">
            <a:spAutoFit/>
          </a:bodyPr>
          <a:lstStyle/>
          <a:p>
            <a:endParaRPr lang="en-US" sz="1600" dirty="0">
              <a:cs typeface="Arial"/>
            </a:endParaRPr>
          </a:p>
          <a:p>
            <a:pPr marL="285750" indent="-285750">
              <a:buClr>
                <a:schemeClr val="tx2"/>
              </a:buClr>
              <a:buFont typeface="Wingdings" panose="05000000000000000000" pitchFamily="2" charset="2"/>
              <a:buChar char="§"/>
            </a:pPr>
            <a:r>
              <a:rPr lang="en-US" sz="1600" dirty="0"/>
              <a:t>On January 1</a:t>
            </a:r>
            <a:r>
              <a:rPr lang="en-US" sz="1600" baseline="30000" dirty="0"/>
              <a:t>st</a:t>
            </a:r>
            <a:r>
              <a:rPr lang="en-US" sz="1600" dirty="0"/>
              <a:t>, 2024,  Personal Care Management Agencies (PCMAs) became able to assess the new role of Administrative Proxy.</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t>Administrative Proxy is defined as the member’s legal guardian, a family member, or any other person as identified in the service agreement who is responsible for performing certain administrative functions related to PCA management that the member is unable or unwilling to perform.</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cs typeface="Arial"/>
              </a:rPr>
              <a:t>Similar to the role of Surrogate, a PCA cannot act as Administrative Proxy for the same Consumer they are employed by. </a:t>
            </a:r>
          </a:p>
          <a:p>
            <a:pPr>
              <a:buClr>
                <a:schemeClr val="tx2"/>
              </a:buClr>
            </a:pPr>
            <a:endParaRPr lang="en-US" sz="1600" dirty="0"/>
          </a:p>
          <a:p>
            <a:pPr marL="285750" indent="-285750">
              <a:buClr>
                <a:schemeClr val="tx2"/>
              </a:buClr>
              <a:buFont typeface="Wingdings" panose="05000000000000000000" pitchFamily="2" charset="2"/>
              <a:buChar char="§"/>
            </a:pPr>
            <a:r>
              <a:rPr lang="en-US" sz="1600" dirty="0"/>
              <a:t>This is a supportive role for members who may not need the assistance of a surrogate, but need some administrative assistance when it comes to paperwork or other such administrative tasks necessary to management of the Consumer’s PCA program, such as</a:t>
            </a:r>
            <a:endParaRPr lang="en-US" sz="1600" dirty="0">
              <a:cs typeface="Arial"/>
            </a:endParaRPr>
          </a:p>
          <a:p>
            <a:pPr marL="742950" lvl="1" indent="-285750">
              <a:buClr>
                <a:schemeClr val="tx2"/>
              </a:buClr>
              <a:buFont typeface="Wingdings" panose="05000000000000000000" pitchFamily="2" charset="2"/>
              <a:buChar char="§"/>
            </a:pPr>
            <a:r>
              <a:rPr lang="en-US" sz="1600" dirty="0"/>
              <a:t>Assisting with EVV related tasks as needed</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new hire paperwork</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activity forms or other MassHealth required forms</a:t>
            </a:r>
            <a:endParaRPr lang="en-US" sz="1600" dirty="0">
              <a:cs typeface="Arial"/>
            </a:endParaRPr>
          </a:p>
          <a:p>
            <a:pPr marL="742950" lvl="1" indent="-285750">
              <a:buClr>
                <a:schemeClr val="tx2"/>
              </a:buClr>
              <a:buFont typeface="Wingdings" panose="05000000000000000000" pitchFamily="2" charset="2"/>
              <a:buChar char="§"/>
            </a:pPr>
            <a:endParaRPr lang="en-US" sz="1600" dirty="0"/>
          </a:p>
          <a:p>
            <a:pPr marL="285750" indent="-285750">
              <a:buClr>
                <a:schemeClr val="tx2"/>
              </a:buClr>
              <a:buFont typeface="Wingdings" panose="05000000000000000000" pitchFamily="2" charset="2"/>
              <a:buChar char="§"/>
            </a:pPr>
            <a:endParaRPr lang="en-US" sz="1600" dirty="0"/>
          </a:p>
          <a:p>
            <a:pPr>
              <a:buClr>
                <a:schemeClr val="tx2"/>
              </a:buClr>
            </a:pPr>
            <a:endParaRPr lang="en-US" sz="1600" dirty="0"/>
          </a:p>
          <a:p>
            <a:pPr marL="285750" indent="-285750">
              <a:buClr>
                <a:schemeClr val="tx2"/>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835341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dirty="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dirty="0"/>
              <a:t>Home Address</a:t>
            </a:r>
          </a:p>
          <a:p>
            <a:pPr marL="628650" lvl="1" indent="-285750">
              <a:spcAft>
                <a:spcPts val="800"/>
              </a:spcAft>
              <a:buSzPct val="120000"/>
              <a:buFont typeface="Wingdings" pitchFamily="2" charset="2"/>
              <a:buChar char="§"/>
            </a:pPr>
            <a:r>
              <a:rPr lang="en-US" dirty="0"/>
              <a:t>Mailing Address</a:t>
            </a:r>
          </a:p>
          <a:p>
            <a:pPr marL="628650" lvl="1" indent="-285750">
              <a:spcAft>
                <a:spcPts val="800"/>
              </a:spcAft>
              <a:buSzPct val="120000"/>
              <a:buFont typeface="Wingdings" pitchFamily="2" charset="2"/>
              <a:buChar char="§"/>
            </a:pPr>
            <a:r>
              <a:rPr lang="en-US" dirty="0"/>
              <a:t>Phone Number</a:t>
            </a:r>
          </a:p>
          <a:p>
            <a:pPr marL="628650" lvl="1" indent="-285750">
              <a:spcAft>
                <a:spcPts val="800"/>
              </a:spcAft>
              <a:buSzPct val="120000"/>
              <a:buFont typeface="Wingdings" pitchFamily="2" charset="2"/>
              <a:buChar char="§"/>
            </a:pPr>
            <a:r>
              <a:rPr lang="en-US" dirty="0"/>
              <a:t>Email Address</a:t>
            </a:r>
          </a:p>
          <a:p>
            <a:pPr marL="285750" indent="-285750">
              <a:spcAft>
                <a:spcPts val="800"/>
              </a:spcAft>
              <a:buSzPct val="120000"/>
              <a:buFont typeface="Wingdings" pitchFamily="2" charset="2"/>
              <a:buChar char="§"/>
            </a:pPr>
            <a:r>
              <a:rPr lang="en-US" sz="1800" b="1" u="sng" dirty="0"/>
              <a:t>Visit evvweb.tempusunlimited.org to update your contact information.</a:t>
            </a:r>
          </a:p>
          <a:p>
            <a:pPr marL="285750" indent="-285750">
              <a:spcAft>
                <a:spcPts val="800"/>
              </a:spcAft>
              <a:buSzPct val="120000"/>
              <a:buFont typeface="Wingdings" pitchFamily="2" charset="2"/>
              <a:buChar char="§"/>
            </a:pPr>
            <a:r>
              <a:rPr lang="en-US" sz="1800" dirty="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dirty="0"/>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dirty="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dirty="0">
                <a:solidFill>
                  <a:schemeClr val="bg1"/>
                </a:solidFill>
                <a:latin typeface="Arial" panose="020B0604020202020204" pitchFamily="34" charset="0"/>
                <a:cs typeface="Arial" panose="020B0604020202020204" pitchFamily="34" charset="0"/>
              </a:rPr>
              <a:t>Visit:</a:t>
            </a:r>
            <a:r>
              <a:rPr lang="en-US" sz="1800" b="1" dirty="0">
                <a:solidFill>
                  <a:schemeClr val="bg1"/>
                </a:solidFill>
              </a:rPr>
              <a:t> </a:t>
            </a:r>
            <a:r>
              <a:rPr lang="en-US" sz="1800" b="1" dirty="0">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dirty="0">
                <a:solidFill>
                  <a:schemeClr val="bg1"/>
                </a:solidFill>
              </a:rPr>
              <a:t> and follow the instructions on the page.</a:t>
            </a:r>
            <a:r>
              <a:rPr lang="en-US" sz="1800" b="1" kern="0" dirty="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dirty="0"/>
              <a:t>If you would like more information about EVV, you can:</a:t>
            </a:r>
          </a:p>
          <a:p>
            <a:pPr marL="628650" lvl="1" indent="-285750">
              <a:spcAft>
                <a:spcPts val="800"/>
              </a:spcAft>
              <a:buSzPct val="120000"/>
              <a:buFont typeface="Wingdings" pitchFamily="2" charset="2"/>
              <a:buChar char="§"/>
            </a:pPr>
            <a:r>
              <a:rPr lang="en-US" dirty="0"/>
              <a:t>Visit </a:t>
            </a:r>
            <a:r>
              <a:rPr lang="en-US" u="sng" dirty="0">
                <a:hlinkClick r:id="rId6"/>
              </a:rPr>
              <a:t>tempusunlimited.org/EVV</a:t>
            </a:r>
            <a:endParaRPr lang="en-US" u="sng" dirty="0"/>
          </a:p>
          <a:p>
            <a:pPr marL="628650" lvl="1" indent="-285750">
              <a:spcAft>
                <a:spcPts val="800"/>
              </a:spcAft>
              <a:buSzPct val="120000"/>
              <a:buFont typeface="Wingdings" pitchFamily="2" charset="2"/>
              <a:buChar char="§"/>
            </a:pPr>
            <a:r>
              <a:rPr lang="en-US" dirty="0"/>
              <a:t>Contact your Personal Care Management (PCM) agency and speak with your skills trainer</a:t>
            </a:r>
          </a:p>
          <a:p>
            <a:pPr marL="628650" lvl="1" indent="-285750">
              <a:spcAft>
                <a:spcPts val="800"/>
              </a:spcAft>
              <a:buSzPct val="120000"/>
              <a:buFont typeface="Wingdings" pitchFamily="2" charset="2"/>
              <a:buChar char="§"/>
            </a:pPr>
            <a:r>
              <a:rPr lang="en-US" dirty="0"/>
              <a:t>Watch for more MassHealth public information sessions by visiting </a:t>
            </a:r>
            <a:r>
              <a:rPr lang="en-US" u="sng" dirty="0"/>
              <a:t>www.mass.gov/info-details/learn-about-evv-for-consumer-directed-programs</a:t>
            </a:r>
          </a:p>
          <a:p>
            <a:pPr marL="285750" indent="-285750">
              <a:spcAft>
                <a:spcPts val="800"/>
              </a:spcAft>
              <a:buSzPct val="120000"/>
              <a:buFont typeface="Wingdings" pitchFamily="2" charset="2"/>
              <a:buChar char="§"/>
            </a:pPr>
            <a:r>
              <a:rPr lang="en-US" dirty="0"/>
              <a:t>Please do not call Tempus FI to ask about EVV at this time</a:t>
            </a:r>
          </a:p>
          <a:p>
            <a:pPr marL="628650" lvl="1" indent="-285750">
              <a:spcAft>
                <a:spcPts val="800"/>
              </a:spcAft>
              <a:buSzPct val="120000"/>
              <a:buFont typeface="Wingdings" pitchFamily="2" charset="2"/>
              <a:buChar char="§"/>
            </a:pPr>
            <a:r>
              <a:rPr lang="en-US" dirty="0"/>
              <a:t>Instead, please visit Tempus’ EVV website at </a:t>
            </a:r>
            <a:r>
              <a:rPr lang="en-US" u="sng" dirty="0">
                <a:hlinkClick r:id="rId6"/>
              </a:rPr>
              <a:t>tempusunlimited.org/EVV</a:t>
            </a:r>
            <a:r>
              <a:rPr lang="en-US" dirty="0"/>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6">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DE51-5D58-2453-1139-08F5428BAEC5}"/>
              </a:ext>
            </a:extLst>
          </p:cNvPr>
          <p:cNvSpPr>
            <a:spLocks noGrp="1"/>
          </p:cNvSpPr>
          <p:nvPr>
            <p:ph type="title"/>
          </p:nvPr>
        </p:nvSpPr>
        <p:spPr/>
        <p:txBody>
          <a:bodyPr/>
          <a:lstStyle/>
          <a:p>
            <a:r>
              <a:rPr lang="en-US" dirty="0"/>
              <a:t>Fiscal Intermediary Operations Advisory Committee (FIOAC)</a:t>
            </a:r>
          </a:p>
        </p:txBody>
      </p:sp>
      <p:sp>
        <p:nvSpPr>
          <p:cNvPr id="3" name="Text Placeholder 2">
            <a:extLst>
              <a:ext uri="{FF2B5EF4-FFF2-40B4-BE49-F238E27FC236}">
                <a16:creationId xmlns:a16="http://schemas.microsoft.com/office/drawing/2014/main" id="{B2B83AE0-6162-AEB8-B99D-2AD6E38EEE91}"/>
              </a:ext>
            </a:extLst>
          </p:cNvPr>
          <p:cNvSpPr>
            <a:spLocks noGrp="1"/>
          </p:cNvSpPr>
          <p:nvPr>
            <p:ph type="body" sz="quarter" idx="12"/>
          </p:nvPr>
        </p:nvSpPr>
        <p:spPr>
          <a:xfrm>
            <a:off x="380999" y="914399"/>
            <a:ext cx="8423953" cy="6309420"/>
          </a:xfrm>
        </p:spPr>
        <p:txBody>
          <a:bodyPr/>
          <a:lstStyle/>
          <a:p>
            <a:r>
              <a:rPr lang="en-US" b="1" dirty="0"/>
              <a:t>Purpose of the Committee</a:t>
            </a:r>
          </a:p>
          <a:p>
            <a:r>
              <a:rPr lang="en-US" dirty="0"/>
              <a:t>Provide input on FI operations including electronic visit verification (EVV) among other administrative functions of the FI. The roles and responsibilities of the PCA FIOAC will include advising and providing detailed information to EOHHS on these important functions. </a:t>
            </a:r>
          </a:p>
          <a:p>
            <a:br>
              <a:rPr lang="en-US" b="1" dirty="0"/>
            </a:br>
            <a:r>
              <a:rPr lang="en-US" b="1" dirty="0"/>
              <a:t>Additional Information</a:t>
            </a:r>
            <a:endParaRPr lang="en-US" dirty="0"/>
          </a:p>
          <a:p>
            <a:pPr marL="285750" indent="-285750">
              <a:buFont typeface="Arial" panose="020B0604020202020204" pitchFamily="34" charset="0"/>
              <a:buChar char="•"/>
            </a:pPr>
            <a:r>
              <a:rPr lang="en-US" dirty="0"/>
              <a:t>Notice of Opportunity originally posted in December</a:t>
            </a:r>
          </a:p>
          <a:p>
            <a:pPr marL="285750" indent="-285750">
              <a:buFont typeface="Arial" panose="020B0604020202020204" pitchFamily="34" charset="0"/>
              <a:buChar char="•"/>
            </a:pPr>
            <a:r>
              <a:rPr lang="en-US" dirty="0"/>
              <a:t>EOHHS will be reopening the Notice of Opportunity for the FIOAC in an effort to obtain additional nominations for a wider pool of stakeholders</a:t>
            </a:r>
          </a:p>
          <a:p>
            <a:pPr marL="285750" indent="-285750">
              <a:buFont typeface="Arial" panose="020B0604020202020204" pitchFamily="34" charset="0"/>
              <a:buChar char="•"/>
            </a:pPr>
            <a:r>
              <a:rPr lang="en-US" dirty="0"/>
              <a:t>Now intended to begin meeting in March 2024</a:t>
            </a:r>
          </a:p>
          <a:p>
            <a:pPr marL="285750" indent="-285750">
              <a:buFont typeface="Arial" panose="020B0604020202020204" pitchFamily="34" charset="0"/>
              <a:buChar char="•"/>
            </a:pPr>
            <a:r>
              <a:rPr lang="en-US" dirty="0"/>
              <a:t>Committee will cease in December 2024</a:t>
            </a:r>
          </a:p>
          <a:p>
            <a:pPr marL="628650" lvl="1" indent="-285750">
              <a:buSzPct val="100000"/>
              <a:buFont typeface="Arial" panose="020B0604020202020204" pitchFamily="34" charset="0"/>
              <a:buChar char="•"/>
            </a:pPr>
            <a:r>
              <a:rPr lang="en-US" dirty="0"/>
              <a:t>Could be extended 6 months, provided a substantial majority of its members are able and willing to do so</a:t>
            </a:r>
            <a:br>
              <a:rPr lang="en-US" dirty="0"/>
            </a:br>
            <a:endParaRPr lang="en-US" dirty="0">
              <a:latin typeface="+mj-lt"/>
            </a:endParaRPr>
          </a:p>
          <a:p>
            <a:pPr lvl="1" indent="0">
              <a:buNone/>
            </a:pPr>
            <a:r>
              <a:rPr lang="en-US" dirty="0">
                <a:effectLst/>
                <a:latin typeface="+mj-lt"/>
                <a:ea typeface="Calibri" panose="020F0502020204030204" pitchFamily="34" charset="0"/>
              </a:rPr>
              <a:t>Note: Individuals currently employed by, or currently representing, entities currently or previously involved in conducting administrative functions in the MassHealth PCA Program – specifically, PCM Agencies or Fiscal Intermediaries – may not participate on the PCA FIOAC. </a:t>
            </a:r>
            <a:br>
              <a:rPr lang="en-US" dirty="0"/>
            </a:br>
            <a:endParaRPr lang="en-US" dirty="0"/>
          </a:p>
          <a:p>
            <a:endParaRPr lang="en-US" dirty="0"/>
          </a:p>
        </p:txBody>
      </p:sp>
    </p:spTree>
    <p:extLst>
      <p:ext uri="{BB962C8B-B14F-4D97-AF65-F5344CB8AC3E}">
        <p14:creationId xmlns:p14="http://schemas.microsoft.com/office/powerpoint/2010/main" val="1844325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5A2C-69EC-90F4-C670-2C6E3B509700}"/>
              </a:ext>
            </a:extLst>
          </p:cNvPr>
          <p:cNvSpPr>
            <a:spLocks noGrp="1"/>
          </p:cNvSpPr>
          <p:nvPr>
            <p:ph type="title"/>
          </p:nvPr>
        </p:nvSpPr>
        <p:spPr/>
        <p:txBody>
          <a:bodyPr/>
          <a:lstStyle/>
          <a:p>
            <a:r>
              <a:rPr lang="en-US" dirty="0"/>
              <a:t>Eligibility Criteria (FIOAC)</a:t>
            </a:r>
          </a:p>
        </p:txBody>
      </p:sp>
      <p:sp>
        <p:nvSpPr>
          <p:cNvPr id="3" name="Text Placeholder 2">
            <a:extLst>
              <a:ext uri="{FF2B5EF4-FFF2-40B4-BE49-F238E27FC236}">
                <a16:creationId xmlns:a16="http://schemas.microsoft.com/office/drawing/2014/main" id="{35C2663F-F271-4962-C7F6-53A2AB002456}"/>
              </a:ext>
            </a:extLst>
          </p:cNvPr>
          <p:cNvSpPr>
            <a:spLocks noGrp="1"/>
          </p:cNvSpPr>
          <p:nvPr>
            <p:ph type="body" sz="quarter" idx="12"/>
          </p:nvPr>
        </p:nvSpPr>
        <p:spPr>
          <a:xfrm>
            <a:off x="380999" y="914399"/>
            <a:ext cx="8403405" cy="5387629"/>
          </a:xfrm>
        </p:spPr>
        <p:txBody>
          <a:bodyPr/>
          <a:lstStyle/>
          <a:p>
            <a:pPr marR="0" lvl="0">
              <a:lnSpc>
                <a:spcPct val="115000"/>
              </a:lnSpc>
              <a:spcBef>
                <a:spcPts val="0"/>
              </a:spcBef>
              <a:spcAft>
                <a:spcPts val="0"/>
              </a:spcAft>
              <a:buSzPct val="100000"/>
            </a:pPr>
            <a:r>
              <a:rPr lang="en-US" sz="1800" dirty="0">
                <a:latin typeface="+mj-lt"/>
                <a:ea typeface="Calibri" panose="020F0502020204030204" pitchFamily="34" charset="0"/>
                <a:cs typeface="Times New Roman" panose="02020603050405020304" pitchFamily="18" charset="0"/>
              </a:rPr>
              <a:t>Be a Massachusetts resident and h</a:t>
            </a:r>
            <a:r>
              <a:rPr lang="en-US" sz="1800" dirty="0">
                <a:effectLst/>
                <a:latin typeface="+mj-lt"/>
                <a:ea typeface="Calibri" panose="020F0502020204030204" pitchFamily="34" charset="0"/>
                <a:cs typeface="Times New Roman" panose="02020603050405020304" pitchFamily="18" charset="0"/>
              </a:rPr>
              <a:t>ave functional/lived experience in one of the following areas:</a:t>
            </a:r>
          </a:p>
          <a:p>
            <a:pPr marL="342900" marR="0" lvl="0" indent="-342900" algn="just">
              <a:lnSpc>
                <a:spcPct val="115000"/>
              </a:lnSpc>
              <a:spcBef>
                <a:spcPts val="0"/>
              </a:spcBef>
              <a:spcAft>
                <a:spcPts val="0"/>
              </a:spcAft>
              <a:buFont typeface="Symbol" panose="05050102010706020507" pitchFamily="18" charset="2"/>
              <a:buChar char=""/>
            </a:pP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Persons who receive services through the MassHealth PCA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Persons who serve as a surrogate or Administrative Proxy for one or more persons participating in the MassHealth PCA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Family members or unpaid caregivers for one or more Consumers of the MassHealth Personal Care Attendant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Personal Care Attendants (PCAs) of one or more persons needing assistance with ADLs and IADLs</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Legal or other advocates who have represented or advocated one or more Consumers of the MassHealth Personal Care Attendant Program, or who have represented or advocated for the interests of such Consumers.</a:t>
            </a:r>
            <a:r>
              <a:rPr lang="en-US" sz="1800" dirty="0">
                <a:latin typeface="+mj-lt"/>
                <a:ea typeface="Calibri" panose="020F0502020204030204" pitchFamily="34" charset="0"/>
                <a:cs typeface="Times New Roman" panose="02020603050405020304" pitchFamily="18" charset="0"/>
              </a:rPr>
              <a:t> </a:t>
            </a:r>
            <a:r>
              <a:rPr lang="en-US" sz="1800" dirty="0">
                <a:effectLst/>
                <a:latin typeface="+mj-lt"/>
                <a:ea typeface="Calibri" panose="020F0502020204030204" pitchFamily="34" charset="0"/>
              </a:rPr>
              <a:t>Persons who are representative of an organization that advocates or represents the interests of PCAs</a:t>
            </a:r>
            <a:endParaRPr lang="en-US" dirty="0">
              <a:latin typeface="+mj-lt"/>
            </a:endParaRPr>
          </a:p>
        </p:txBody>
      </p:sp>
    </p:spTree>
    <p:extLst>
      <p:ext uri="{BB962C8B-B14F-4D97-AF65-F5344CB8AC3E}">
        <p14:creationId xmlns:p14="http://schemas.microsoft.com/office/powerpoint/2010/main" val="787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dirty="0"/>
              <a:t>All attendees are in listen-only mode for this presentation.</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dirty="0"/>
              <a:t>When you are called on to speak,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dirty="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dirty="0"/>
              <a:t>Key points include</a:t>
            </a:r>
            <a:r>
              <a:rPr lang="en-US" sz="1800" dirty="0"/>
              <a:t>:</a:t>
            </a:r>
            <a:endParaRPr lang="en-US" sz="1800" dirty="0">
              <a:cs typeface="Arial"/>
            </a:endParaRPr>
          </a:p>
          <a:p>
            <a:pPr marL="628650" lvl="1" indent="-285750">
              <a:spcAft>
                <a:spcPts val="800"/>
              </a:spcAft>
              <a:buSzPct val="120000"/>
              <a:buFont typeface="Wingdings" pitchFamily="2" charset="2"/>
              <a:buChar char="§"/>
            </a:pPr>
            <a:r>
              <a:rPr lang="en-US" dirty="0"/>
              <a:t>PCAs will use the EVV App to clock in and out of every shift. Consumers will use the EVV Portal to view, approve, and submit their PCAs’ timesheets to Tempus FI.</a:t>
            </a:r>
            <a:endParaRPr lang="en-US" dirty="0">
              <a:cs typeface="Arial"/>
            </a:endParaRPr>
          </a:p>
          <a:p>
            <a:pPr marL="628650" lvl="1" indent="-285750">
              <a:spcAft>
                <a:spcPts val="800"/>
              </a:spcAft>
              <a:buSzPct val="120000"/>
              <a:buFont typeface="Wingdings" pitchFamily="2" charset="2"/>
              <a:buChar char="§"/>
            </a:pPr>
            <a:r>
              <a:rPr lang="en-US" dirty="0"/>
              <a:t>Most Consumers/PCAs will be required to start using EVV at some point between early 2024 and the end of 2025</a:t>
            </a:r>
            <a:endParaRPr lang="en-US" dirty="0">
              <a:cs typeface="Arial"/>
            </a:endParaRPr>
          </a:p>
          <a:p>
            <a:pPr marL="628650" lvl="1" indent="-285750">
              <a:spcAft>
                <a:spcPts val="800"/>
              </a:spcAft>
              <a:buSzPct val="120000"/>
              <a:buFont typeface="Wingdings" pitchFamily="2" charset="2"/>
              <a:buChar char="§"/>
            </a:pPr>
            <a:r>
              <a:rPr lang="en-US" sz="1600" dirty="0"/>
              <a:t>If you are required to use EVV, it will replace your current timesheet.</a:t>
            </a:r>
            <a:endParaRPr lang="en-US" dirty="0">
              <a:cs typeface="Arial"/>
            </a:endParaRPr>
          </a:p>
          <a:p>
            <a:pPr marL="628650" lvl="1" indent="-285750">
              <a:spcAft>
                <a:spcPts val="800"/>
              </a:spcAft>
              <a:buSzPct val="120000"/>
              <a:buFont typeface="Wingdings" pitchFamily="2" charset="2"/>
              <a:buChar char="§"/>
            </a:pPr>
            <a:r>
              <a:rPr lang="en-US" dirty="0"/>
              <a:t>About two months before it’s your turn to use EVV, you will receive an EVV Start Packet from Tempus FI in the mail. This packet will include important information and instructions for you to follow.</a:t>
            </a:r>
            <a:endParaRPr lang="en-US" dirty="0">
              <a:cs typeface="Arial"/>
            </a:endParaRPr>
          </a:p>
          <a:p>
            <a:pPr marL="628650" lvl="1" indent="-285750">
              <a:spcAft>
                <a:spcPts val="800"/>
              </a:spcAft>
              <a:buSzPct val="120000"/>
              <a:buFont typeface="Wingdings" pitchFamily="2" charset="2"/>
              <a:buChar char="§"/>
            </a:pPr>
            <a:r>
              <a:rPr lang="en-US" dirty="0"/>
              <a:t>Make sure Tempus FI has your correct contact information. Visit </a:t>
            </a:r>
            <a:r>
              <a:rPr lang="en-US" b="1" dirty="0">
                <a:ea typeface="+mn-lt"/>
                <a:cs typeface="+mn-lt"/>
                <a:hlinkClick r:id="rId6"/>
              </a:rPr>
              <a:t>evvweb.tempusunlimited.org</a:t>
            </a:r>
            <a:r>
              <a:rPr lang="en-US" dirty="0"/>
              <a:t> to update your contact information with Tempus.</a:t>
            </a:r>
            <a:endParaRPr lang="en-US" dirty="0">
              <a:cs typeface="Arial"/>
            </a:endParaRPr>
          </a:p>
          <a:p>
            <a:pPr marL="285750" indent="-285750">
              <a:spcAft>
                <a:spcPts val="800"/>
              </a:spcAft>
              <a:buSzPct val="120000"/>
              <a:buFont typeface="Wingdings" pitchFamily="2" charset="2"/>
              <a:buChar char="§"/>
            </a:pPr>
            <a:r>
              <a:rPr lang="en-US" sz="1800" dirty="0"/>
              <a:t>If you would like more information:</a:t>
            </a:r>
            <a:endParaRPr lang="en-US" sz="1800" dirty="0">
              <a:cs typeface="Arial"/>
            </a:endParaRPr>
          </a:p>
          <a:p>
            <a:pPr marL="628650" lvl="1" indent="-285750">
              <a:spcAft>
                <a:spcPts val="800"/>
              </a:spcAft>
              <a:buSzPct val="120000"/>
              <a:buFont typeface="Wingdings" pitchFamily="2" charset="2"/>
              <a:buChar char="§"/>
            </a:pPr>
            <a:r>
              <a:rPr lang="en-US" dirty="0"/>
              <a:t>Download a copy of this presentation by visiting mass.gov, searching for “Notice of PCA Public Information Session” and opening the search result for March 2024.</a:t>
            </a:r>
            <a:endParaRPr lang="en-US" dirty="0">
              <a:cs typeface="Arial"/>
            </a:endParaRPr>
          </a:p>
          <a:p>
            <a:pPr marL="628650" lvl="1" indent="-285750">
              <a:spcAft>
                <a:spcPts val="800"/>
              </a:spcAft>
              <a:buSzPct val="120000"/>
              <a:buFont typeface="Wingdings" pitchFamily="2" charset="2"/>
              <a:buChar char="§"/>
            </a:pPr>
            <a:r>
              <a:rPr lang="en-US" dirty="0"/>
              <a:t>Visit </a:t>
            </a:r>
            <a:r>
              <a:rPr lang="en-US" u="sng" dirty="0">
                <a:hlinkClick r:id="rId7"/>
              </a:rPr>
              <a:t>tempusunlimited.org/EVV</a:t>
            </a:r>
            <a:r>
              <a:rPr lang="en-US" dirty="0"/>
              <a:t> to learn more about EVV</a:t>
            </a:r>
            <a:endParaRPr lang="en-US" dirty="0">
              <a:cs typeface="Arial"/>
            </a:endParaRPr>
          </a:p>
          <a:p>
            <a:pPr marL="628650" lvl="1" indent="-285750">
              <a:spcAft>
                <a:spcPts val="800"/>
              </a:spcAft>
              <a:buSzPct val="120000"/>
              <a:buFont typeface="Wingdings" pitchFamily="2" charset="2"/>
              <a:buChar char="§"/>
            </a:pPr>
            <a:r>
              <a:rPr lang="en-US" dirty="0"/>
              <a:t>Contact your PCM agency</a:t>
            </a:r>
            <a:endParaRPr lang="en-US" dirty="0">
              <a:cs typeface="Arial"/>
            </a:endParaRP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Reminder: 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2251370252"/>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 a.m. until 4 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8:00am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7498339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812418" lvl="2" indent="-342900">
              <a:buFont typeface="+mj-lt"/>
              <a:buAutoNum type="arabicPeriod"/>
            </a:pPr>
            <a:r>
              <a:rPr lang="en-US" sz="1600" dirty="0"/>
              <a:t>A MassHealth representative will read any comments submitted to the comments section.</a:t>
            </a:r>
          </a:p>
          <a:p>
            <a:pPr marL="812418" lvl="2" indent="-342900">
              <a:buFont typeface="+mj-lt"/>
              <a:buAutoNum type="arabicPeriod"/>
            </a:pPr>
            <a:r>
              <a:rPr lang="en-US" sz="1600" dirty="0"/>
              <a:t>A MassHealth representative will call on anyone using the “raise hand” feature.</a:t>
            </a:r>
          </a:p>
          <a:p>
            <a:pPr marL="812418" lvl="2" indent="-342900">
              <a:buFont typeface="+mj-lt"/>
              <a:buAutoNum type="arabicPeriod"/>
            </a:pPr>
            <a:r>
              <a:rPr lang="en-US" sz="1600" dirty="0"/>
              <a:t>Attendees will have the opportunity to unmute and provide feedback.</a:t>
            </a:r>
          </a:p>
          <a:p>
            <a:pPr lvl="1">
              <a:spcAft>
                <a:spcPts val="800"/>
              </a:spcAft>
            </a:pPr>
            <a:r>
              <a:rPr lang="en-US" sz="1800" dirty="0"/>
              <a:t>For this Public Information Sessions, MassHealth </a:t>
            </a:r>
            <a:r>
              <a:rPr lang="en-US" sz="1800" b="1" u="sng" dirty="0"/>
              <a:t>will </a:t>
            </a:r>
            <a:r>
              <a:rPr lang="en-US" sz="1800" dirty="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PCAfeedback@mass.gov</a:t>
            </a:r>
            <a:endParaRPr lang="en-US" sz="1800" dirty="0">
              <a:cs typeface="Calibri" pitchFamily="34" charset="0"/>
            </a:endParaRP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n-US" dirty="0"/>
              <a:t>Additional feedback can be submitted to MassHealth by emailing:</a:t>
            </a:r>
            <a:endParaRPr lang="en-US" dirty="0">
              <a:cs typeface="Arial"/>
            </a:endParaRPr>
          </a:p>
          <a:p>
            <a:pPr marL="8255" algn="ctr"/>
            <a:endParaRPr lang="en-US" i="1" dirty="0">
              <a:cs typeface="Arial"/>
            </a:endParaRPr>
          </a:p>
          <a:p>
            <a:pPr marL="8255" algn="ctr"/>
            <a:r>
              <a:rPr lang="en-US" b="1" i="1" dirty="0">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dirty="0">
              <a:solidFill>
                <a:schemeClr val="accent4"/>
              </a:solidFill>
            </a:endParaRPr>
          </a:p>
          <a:p>
            <a:pPr marL="8255" algn="ctr"/>
            <a:endParaRPr lang="en-US" b="1" i="1" dirty="0">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4">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dirty="0"/>
              <a:t>This Public Information Session will include a presentation by MassHealth followed by an opportunity for attendees to provide input. </a:t>
            </a:r>
            <a:r>
              <a:rPr lang="en-US" sz="1500" b="1" dirty="0"/>
              <a:t>Please hold all comments and questions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endParaRPr lang="en-US" sz="1500" dirty="0">
              <a:cs typeface="Arial"/>
            </a:endParaRPr>
          </a:p>
          <a:p>
            <a:pPr marL="521335" lvl="1" indent="-285750">
              <a:buFont typeface="System Font Regular"/>
              <a:buChar char="-"/>
            </a:pPr>
            <a:r>
              <a:rPr lang="en-US" sz="1400" dirty="0"/>
              <a:t>MassHealth asks that individuals providing comments indicate their role as a stakeholder.  For example, identify if you are a consumer, a PCA, a PCM employee, etc.</a:t>
            </a:r>
            <a:endParaRPr lang="en-US" sz="1400" dirty="0">
              <a:cs typeface="Arial"/>
            </a:endParaRPr>
          </a:p>
          <a:p>
            <a:pPr marL="521335" lvl="1" indent="-285750">
              <a:buFont typeface="System Font Regular"/>
              <a:buChar char="-"/>
            </a:pPr>
            <a:r>
              <a:rPr lang="en-US" sz="1400" dirty="0"/>
              <a:t>Feedback will be prioritized in the following order:</a:t>
            </a:r>
            <a:endParaRPr lang="en-US" sz="1400" dirty="0">
              <a:cs typeface="Arial"/>
            </a:endParaRPr>
          </a:p>
          <a:p>
            <a:pPr marL="812165" lvl="2" indent="-342900">
              <a:buSzPct val="100000"/>
              <a:buFont typeface="+mj-lt"/>
              <a:buAutoNum type="arabicPeriod"/>
            </a:pPr>
            <a:r>
              <a:rPr lang="en-US" dirty="0"/>
              <a:t>A MassHealth representative will read any comments submitted to the comments section.</a:t>
            </a:r>
            <a:endParaRPr lang="en-US" dirty="0">
              <a:cs typeface="Arial"/>
            </a:endParaRPr>
          </a:p>
          <a:p>
            <a:pPr marL="812165" lvl="2" indent="-342900">
              <a:buSzPct val="100000"/>
              <a:buFont typeface="+mj-lt"/>
              <a:buAutoNum type="arabicPeriod"/>
            </a:pPr>
            <a:r>
              <a:rPr lang="en-US" dirty="0"/>
              <a:t>A MassHealth representative will call on anyone using the “raise hand” feature.</a:t>
            </a:r>
            <a:endParaRPr lang="en-US" dirty="0">
              <a:cs typeface="Arial"/>
            </a:endParaRPr>
          </a:p>
          <a:p>
            <a:pPr marL="812165" lvl="2" indent="-342900">
              <a:buSzPct val="100000"/>
              <a:buFont typeface="+mj-lt"/>
              <a:buAutoNum type="arabicPeriod"/>
            </a:pPr>
            <a:r>
              <a:rPr lang="en-US" dirty="0"/>
              <a:t>Attendees will have the opportunity to unmute and provide feedback.</a:t>
            </a:r>
            <a:endParaRPr lang="en-US" dirty="0">
              <a:cs typeface="Arial"/>
            </a:endParaRPr>
          </a:p>
          <a:p>
            <a:pPr marL="521335"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cs typeface="Arial"/>
            </a:endParaRPr>
          </a:p>
          <a:p>
            <a:pPr marL="288925" lvl="2" indent="-288925">
              <a:buFont typeface="Wingdings" panose="05000000000000000000" pitchFamily="2" charset="2"/>
              <a:buChar char="§"/>
            </a:pPr>
            <a:r>
              <a:rPr lang="en-US" sz="1500" dirty="0"/>
              <a:t>MassHealth will respond to questions at the end of this session. </a:t>
            </a:r>
            <a:endParaRPr lang="en-US" sz="1500" dirty="0">
              <a:cs typeface="Arial"/>
            </a:endParaRP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Why is MassHealth Holding this Public Information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71012"/>
            <a:ext cx="8288912" cy="4308872"/>
          </a:xfrm>
        </p:spPr>
        <p:txBody>
          <a:bodyPr/>
          <a:lstStyle/>
          <a:p>
            <a:pPr marL="288925" indent="-288925">
              <a:buSzPct val="120000"/>
              <a:buFont typeface="Wingdings" pitchFamily="2" charset="2"/>
              <a:buChar char="§"/>
            </a:pPr>
            <a:r>
              <a:rPr lang="en-US" dirty="0"/>
              <a:t>MassHealth has been holding Public Information Sessions to discuss Electronic Visit Verification (“EVV”) implementation in the MassHealth Personal Care Attendant (“PCA”) program.</a:t>
            </a:r>
          </a:p>
          <a:p>
            <a:pPr marL="288925" indent="-288925">
              <a:buSzPct val="120000"/>
              <a:buFont typeface="Wingdings" pitchFamily="2" charset="2"/>
              <a:buChar char="§"/>
            </a:pPr>
            <a:r>
              <a:rPr lang="en-US" dirty="0"/>
              <a:t>In this Public Information Session, MassHealth will share policy updates about EVV implementation. Then, MassHealth will ask stakeholders, such as Consumers and PCAs, for their feedback about certain topics.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a:rPr>
              <a:t>This Public Information Session is </a:t>
            </a:r>
            <a:r>
              <a:rPr lang="en-US" b="1" u="sng" dirty="0">
                <a:ea typeface="Calibri" panose="020F0502020204030204" pitchFamily="34" charset="0"/>
                <a:cs typeface="Times New Roman"/>
              </a:rPr>
              <a:t>not</a:t>
            </a:r>
            <a:r>
              <a:rPr lang="en-US" dirty="0">
                <a:ea typeface="Calibri" panose="020F0502020204030204" pitchFamily="34" charset="0"/>
                <a:cs typeface="Times New Roman"/>
              </a:rPr>
              <a:t> a training.</a:t>
            </a:r>
            <a:endParaRPr lang="en-US" dirty="0">
              <a:cs typeface="Times New Roman"/>
            </a:endParaRPr>
          </a:p>
          <a:p>
            <a:pPr marL="288925" indent="-288925">
              <a:buSzPct val="120000"/>
              <a:buFont typeface="Wingdings" pitchFamily="2" charset="2"/>
              <a:buChar char="§"/>
            </a:pPr>
            <a:r>
              <a:rPr lang="en-US" dirty="0"/>
              <a:t>For this Public Information Session, MassHealth </a:t>
            </a:r>
            <a:r>
              <a:rPr lang="en-US" b="1" u="sng" dirty="0"/>
              <a:t>will</a:t>
            </a:r>
            <a:r>
              <a:rPr lang="en-US" dirty="0"/>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dirty="0">
              <a:cs typeface="Arial"/>
            </a:endParaRPr>
          </a:p>
          <a:p>
            <a:pPr marL="288925" indent="-288925">
              <a:buSzPct val="120000"/>
              <a:buFont typeface="Wingdings" pitchFamily="2" charset="2"/>
              <a:buChar char="§"/>
            </a:pPr>
            <a:r>
              <a:rPr lang="en-US" dirty="0"/>
              <a:t>This presentation will be available to download, after the Public Information Session is over. To download a copy, visit mass.gov and search for “PCA Public Information Session” in the search box. The presentation will also be available in Spanish.</a:t>
            </a:r>
            <a:endParaRPr lang="en-US" dirty="0">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lIns="91440" tIns="45720" rIns="91440" bIns="45720" rtlCol="0" anchor="ctr"/>
          <a:lstStyle/>
          <a:p>
            <a:pPr algn="ctr"/>
            <a:r>
              <a:rPr lang="en-US" dirty="0">
                <a:solidFill>
                  <a:srgbClr val="000000"/>
                </a:solidFill>
              </a:rPr>
              <a:t>Public Information Sessions are voluntary. PCAs are </a:t>
            </a:r>
            <a:r>
              <a:rPr lang="en-US" b="1" u="sng" dirty="0">
                <a:solidFill>
                  <a:srgbClr val="000000"/>
                </a:solidFill>
              </a:rPr>
              <a:t>NOT</a:t>
            </a:r>
            <a:r>
              <a:rPr lang="en-US"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dirty="0">
                <a:solidFill>
                  <a:schemeClr val="bg1"/>
                </a:solidFill>
                <a:latin typeface="Arial" panose="020B0604020202020204" pitchFamily="34" charset="0"/>
                <a:cs typeface="Arial" panose="020B0604020202020204" pitchFamily="34" charset="0"/>
              </a:rPr>
              <a:t>EVV Start Packet</a:t>
            </a:r>
            <a:r>
              <a:rPr lang="en-US" sz="1800" b="1" kern="0" dirty="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237057"/>
          </a:xfrm>
        </p:spPr>
        <p:txBody>
          <a:bodyPr/>
          <a:lstStyle/>
          <a:p>
            <a:pPr marL="285750" indent="-285750">
              <a:spcAft>
                <a:spcPts val="800"/>
              </a:spcAft>
              <a:buFont typeface="Wingdings" pitchFamily="2" charset="2"/>
              <a:buChar char="§"/>
            </a:pPr>
            <a:r>
              <a:rPr lang="en-US" sz="1800" dirty="0"/>
              <a:t>Your EVV Start Packet will include important information about EVV, such as:</a:t>
            </a:r>
          </a:p>
          <a:p>
            <a:pPr marL="628650" lvl="1" indent="-285750">
              <a:spcAft>
                <a:spcPts val="800"/>
              </a:spcAft>
              <a:buFont typeface="Wingdings" pitchFamily="2" charset="2"/>
              <a:buChar char="§"/>
            </a:pPr>
            <a:r>
              <a:rPr lang="en-US" dirty="0"/>
              <a:t>Your EVV start date</a:t>
            </a:r>
          </a:p>
          <a:p>
            <a:pPr marL="628650" lvl="1" indent="-285750">
              <a:spcAft>
                <a:spcPts val="800"/>
              </a:spcAft>
              <a:buFont typeface="Wingdings" pitchFamily="2" charset="2"/>
              <a:buChar char="§"/>
            </a:pPr>
            <a:r>
              <a:rPr lang="en-US" dirty="0"/>
              <a:t>How to attend EVV training</a:t>
            </a:r>
            <a:endParaRPr lang="en-US" dirty="0">
              <a:cs typeface="Arial"/>
            </a:endParaRPr>
          </a:p>
          <a:p>
            <a:pPr marL="628650" lvl="1" indent="-285750">
              <a:spcAft>
                <a:spcPts val="800"/>
              </a:spcAft>
              <a:buFont typeface="Wingdings" pitchFamily="2" charset="2"/>
              <a:buChar char="§"/>
            </a:pPr>
            <a:r>
              <a:rPr lang="en-US" dirty="0"/>
              <a:t>How to request an EVV exemption</a:t>
            </a:r>
          </a:p>
          <a:p>
            <a:pPr marL="628650" lvl="1" indent="-285750">
              <a:spcAft>
                <a:spcPts val="800"/>
              </a:spcAft>
              <a:buFont typeface="Wingdings" pitchFamily="2" charset="2"/>
              <a:buChar char="§"/>
            </a:pPr>
            <a:r>
              <a:rPr lang="en-US" dirty="0"/>
              <a:t>How to redeem a device voucher</a:t>
            </a:r>
          </a:p>
          <a:p>
            <a:pPr marL="285750" indent="-285750">
              <a:spcAft>
                <a:spcPts val="800"/>
              </a:spcAft>
              <a:buFont typeface="Wingdings" pitchFamily="2" charset="2"/>
              <a:buChar char="§"/>
            </a:pPr>
            <a:r>
              <a:rPr lang="en-US" sz="1800" dirty="0"/>
              <a:t>Please read your entire EVV Start Packet and follow the instructions.</a:t>
            </a:r>
          </a:p>
          <a:p>
            <a:pPr marL="285750" indent="-285750">
              <a:spcAft>
                <a:spcPts val="800"/>
              </a:spcAft>
              <a:buFont typeface="Wingdings" pitchFamily="2" charset="2"/>
              <a:buChar char="§"/>
            </a:pPr>
            <a:r>
              <a:rPr lang="en-US" sz="1800" dirty="0"/>
              <a:t>You will also receive several emails, automated telephone calls and text messages before you are required to start using EVV. </a:t>
            </a:r>
          </a:p>
          <a:p>
            <a:pPr marL="628650" lvl="1" indent="-285750">
              <a:spcAft>
                <a:spcPts val="800"/>
              </a:spcAft>
              <a:buFont typeface="Wingdings" pitchFamily="2" charset="2"/>
              <a:buChar char="§"/>
            </a:pPr>
            <a:r>
              <a:rPr lang="en-US" dirty="0"/>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sz="1800" b="1" dirty="0"/>
              <a:t>Note</a:t>
            </a:r>
            <a:r>
              <a:rPr lang="en-US" sz="1800" dirty="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dirty="0"/>
                        <a:t>IMPORTANT</a:t>
                      </a:r>
                      <a:endParaRPr 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dirty="0"/>
                        <a:t>Make sure that Tempus Fiscal Intermediary (FI) has your correct contact information on file. </a:t>
                      </a:r>
                    </a:p>
                    <a:p>
                      <a:pPr algn="ctr"/>
                      <a:endParaRPr lang="en-US" b="0" dirty="0"/>
                    </a:p>
                    <a:p>
                      <a:pPr algn="ctr"/>
                      <a:r>
                        <a:rPr lang="en-US" b="0" dirty="0"/>
                        <a:t>If Tempus does not have your correct address, phone number, or email address, you might not receive your EVV Start Packet.</a:t>
                      </a:r>
                    </a:p>
                    <a:p>
                      <a:pPr algn="ctr"/>
                      <a:endParaRPr lang="en-US" dirty="0"/>
                    </a:p>
                    <a:p>
                      <a:pPr algn="ctr"/>
                      <a:r>
                        <a:rPr lang="en-US" b="1" dirty="0"/>
                        <a:t>Please update your contact information with Tempus FI by visiting </a:t>
                      </a:r>
                      <a:r>
                        <a:rPr lang="en-US" b="1" dirty="0">
                          <a:hlinkClick r:id="rId6"/>
                        </a:rPr>
                        <a:t>evvweb.tempusunlimited.org</a:t>
                      </a:r>
                      <a:r>
                        <a:rPr lang="en-US" b="1" dirty="0"/>
                        <a:t> and following the instructions on the page.</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dirty="0"/>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3.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7471</TotalTime>
  <Words>5278</Words>
  <Application>Microsoft Office PowerPoint</Application>
  <PresentationFormat>On-screen Show (4:3)</PresentationFormat>
  <Paragraphs>406</Paragraphs>
  <Slides>45</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ＭＳ Ｐゴシック</vt:lpstr>
      <vt:lpstr>Arial</vt:lpstr>
      <vt:lpstr>Calibri</vt:lpstr>
      <vt:lpstr>Symbol</vt:lpstr>
      <vt:lpstr>System Font Regular</vt:lpstr>
      <vt:lpstr>Times New Roman</vt:lpstr>
      <vt:lpstr>Wingdings</vt:lpstr>
      <vt:lpstr>SRM_CF_DG1140</vt:lpstr>
      <vt:lpstr>think-cell Slide</vt:lpstr>
      <vt:lpstr>Public Information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Information Session?</vt:lpstr>
      <vt:lpstr>EVV Implementation Timeline</vt:lpstr>
      <vt:lpstr>How Will I Know When it’s My Turn to Use EVV?</vt:lpstr>
      <vt:lpstr>Important Note about the EVV Start Packet</vt:lpstr>
      <vt:lpstr>EVV Implementation Timeline</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Roles and Responsibilities</vt:lpstr>
      <vt:lpstr>Roles and Responsibilities (continued)</vt:lpstr>
      <vt:lpstr>Reporting Technical Difficulties (Continued)</vt:lpstr>
      <vt:lpstr>Manually Entering Shifts into the EVV Portal</vt:lpstr>
      <vt:lpstr>MassHealth Updates:</vt:lpstr>
      <vt:lpstr>New PCA Program Role - Administrative Proxy</vt:lpstr>
      <vt:lpstr>Next Steps</vt:lpstr>
      <vt:lpstr>Is There Anything I Should Do Right Now?</vt:lpstr>
      <vt:lpstr>How Can I Learn More?</vt:lpstr>
      <vt:lpstr>Fiscal Intermediary Operations Advisory Committee (FIOAC)</vt:lpstr>
      <vt:lpstr>Eligibility Criteria (FIOAC)</vt:lpstr>
      <vt:lpstr>Quick Summary</vt:lpstr>
      <vt:lpstr>Quick Summary</vt:lpstr>
      <vt:lpstr>Reminder: Here is an example of how the EVV system will work</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Palakanis, Jared M (EHS)</cp:lastModifiedBy>
  <cp:revision>21</cp:revision>
  <cp:lastPrinted>2018-12-12T21:15:39Z</cp:lastPrinted>
  <dcterms:created xsi:type="dcterms:W3CDTF">2017-06-21T16:47:06Z</dcterms:created>
  <dcterms:modified xsi:type="dcterms:W3CDTF">2024-03-04T01:08:04Z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