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5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4"/>
    <p:sldMasterId id="2147483790" r:id="rId5"/>
    <p:sldMasterId id="2147483695" r:id="rId6"/>
    <p:sldMasterId id="2147483706" r:id="rId7"/>
    <p:sldMasterId id="2147483765" r:id="rId8"/>
    <p:sldMasterId id="2147483653" r:id="rId9"/>
  </p:sldMasterIdLst>
  <p:notesMasterIdLst>
    <p:notesMasterId r:id="rId20"/>
  </p:notesMasterIdLst>
  <p:sldIdLst>
    <p:sldId id="1241" r:id="rId10"/>
    <p:sldId id="5291" r:id="rId11"/>
    <p:sldId id="5251" r:id="rId12"/>
    <p:sldId id="5301" r:id="rId13"/>
    <p:sldId id="5293" r:id="rId14"/>
    <p:sldId id="5300" r:id="rId15"/>
    <p:sldId id="5299" r:id="rId16"/>
    <p:sldId id="5298" r:id="rId17"/>
    <p:sldId id="5297" r:id="rId18"/>
    <p:sldId id="529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aret" initials="M" lastIdx="2" clrIdx="0">
    <p:extLst>
      <p:ext uri="{19B8F6BF-5375-455C-9EA6-DF929625EA0E}">
        <p15:presenceInfo xmlns:p15="http://schemas.microsoft.com/office/powerpoint/2012/main" userId="S::mmason@guidehouse.com::dd0f8c14-f265-4aeb-99e1-a4049aab7946" providerId="AD"/>
      </p:ext>
    </p:extLst>
  </p:cmAuthor>
  <p:cmAuthor id="2" name="Emily" initials="E" lastIdx="7" clrIdx="1">
    <p:extLst>
      <p:ext uri="{19B8F6BF-5375-455C-9EA6-DF929625EA0E}">
        <p15:presenceInfo xmlns:p15="http://schemas.microsoft.com/office/powerpoint/2012/main" userId="S::eing@guidehouse.com::b8732aab-4e5e-45ec-96aa-e32324d9c510" providerId="AD"/>
      </p:ext>
    </p:extLst>
  </p:cmAuthor>
  <p:cmAuthor id="3" name="Annette Charles" initials="AC" lastIdx="4" clrIdx="2">
    <p:extLst>
      <p:ext uri="{19B8F6BF-5375-455C-9EA6-DF929625EA0E}">
        <p15:presenceInfo xmlns:p15="http://schemas.microsoft.com/office/powerpoint/2012/main" userId="85e70decbad0595c" providerId="Windows Live"/>
      </p:ext>
    </p:extLst>
  </p:cmAuthor>
  <p:cmAuthor id="4" name="Aigner-Treworgy, Samantha L. (EEC)" initials="ASL(" lastIdx="105" clrIdx="3">
    <p:extLst>
      <p:ext uri="{19B8F6BF-5375-455C-9EA6-DF929625EA0E}">
        <p15:presenceInfo xmlns:p15="http://schemas.microsoft.com/office/powerpoint/2012/main" userId="S::samantha.aigner-treworgy@mass.gov::11de4586-2acf-42b8-b7f7-b431959e6691" providerId="AD"/>
      </p:ext>
    </p:extLst>
  </p:cmAuthor>
  <p:cmAuthor id="5" name="Eli Cole" initials="EC" lastIdx="9" clrIdx="4">
    <p:extLst>
      <p:ext uri="{19B8F6BF-5375-455C-9EA6-DF929625EA0E}">
        <p15:presenceInfo xmlns:p15="http://schemas.microsoft.com/office/powerpoint/2012/main" userId="S::eli@aimandarrowgroup.com::a02e39cc-6dc0-41dc-9ef8-09d7e6281242" providerId="AD"/>
      </p:ext>
    </p:extLst>
  </p:cmAuthor>
  <p:cmAuthor id="6" name="Administrator" initials="A" lastIdx="5" clrIdx="5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7" name="Brown, Blair (EOE)" initials="BB(" lastIdx="27" clrIdx="6">
    <p:extLst>
      <p:ext uri="{19B8F6BF-5375-455C-9EA6-DF929625EA0E}">
        <p15:presenceInfo xmlns:p15="http://schemas.microsoft.com/office/powerpoint/2012/main" userId="S::blair.brown@Mass.gov::eaa79805-1faf-4275-89b9-c0d60f8c1510" providerId="AD"/>
      </p:ext>
    </p:extLst>
  </p:cmAuthor>
  <p:cmAuthor id="8" name="Reynolds, Sean (EEC)" initials="STR" lastIdx="1" clrIdx="7">
    <p:extLst>
      <p:ext uri="{19B8F6BF-5375-455C-9EA6-DF929625EA0E}">
        <p15:presenceInfo xmlns:p15="http://schemas.microsoft.com/office/powerpoint/2012/main" userId="Reynolds, Sean (EEC)" providerId="None"/>
      </p:ext>
    </p:extLst>
  </p:cmAuthor>
  <p:cmAuthor id="9" name="Bowne, Jocelyn (EEC)" initials="BJ(" lastIdx="53" clrIdx="8">
    <p:extLst>
      <p:ext uri="{19B8F6BF-5375-455C-9EA6-DF929625EA0E}">
        <p15:presenceInfo xmlns:p15="http://schemas.microsoft.com/office/powerpoint/2012/main" userId="S::jocelyn.bowne@mass.gov::bc55a913-06f7-4dff-bbda-8ce0600126b4" providerId="AD"/>
      </p:ext>
    </p:extLst>
  </p:cmAuthor>
  <p:cmAuthor id="10" name="Premont, Catherine (EEC)" initials="PC(" lastIdx="45" clrIdx="9">
    <p:extLst>
      <p:ext uri="{19B8F6BF-5375-455C-9EA6-DF929625EA0E}">
        <p15:presenceInfo xmlns:p15="http://schemas.microsoft.com/office/powerpoint/2012/main" userId="S::catherine.premont@mass.gov::a5dc6443-49f0-4e3a-a866-63b8b2ad8f60" providerId="AD"/>
      </p:ext>
    </p:extLst>
  </p:cmAuthor>
  <p:cmAuthor id="11" name="Cole, Eli (EEC)" initials="C(" lastIdx="41" clrIdx="10">
    <p:extLst>
      <p:ext uri="{19B8F6BF-5375-455C-9EA6-DF929625EA0E}">
        <p15:presenceInfo xmlns:p15="http://schemas.microsoft.com/office/powerpoint/2012/main" userId="S::eli.cole@mass.gov::4fdba88a-185e-45bc-96b5-6ca3ab4ec7f8" providerId="AD"/>
      </p:ext>
    </p:extLst>
  </p:cmAuthor>
  <p:cmAuthor id="12" name="Volkenant, Sarah (EEC)" initials="VS(" lastIdx="9" clrIdx="11">
    <p:extLst>
      <p:ext uri="{19B8F6BF-5375-455C-9EA6-DF929625EA0E}">
        <p15:presenceInfo xmlns:p15="http://schemas.microsoft.com/office/powerpoint/2012/main" userId="S::sarah.volkenant@mass.gov::151d6f2b-fb16-4480-8504-a20fbe43eadb" providerId="AD"/>
      </p:ext>
    </p:extLst>
  </p:cmAuthor>
  <p:cmAuthor id="13" name="Wendy Wei" initials="WW" lastIdx="1" clrIdx="12">
    <p:extLst>
      <p:ext uri="{19B8F6BF-5375-455C-9EA6-DF929625EA0E}">
        <p15:presenceInfo xmlns:p15="http://schemas.microsoft.com/office/powerpoint/2012/main" userId="Wendy Wei" providerId="None"/>
      </p:ext>
    </p:extLst>
  </p:cmAuthor>
  <p:cmAuthor id="14" name="DiLoreto Smith, Janis (EEC)" initials="DSJ(" lastIdx="5" clrIdx="13">
    <p:extLst>
      <p:ext uri="{19B8F6BF-5375-455C-9EA6-DF929625EA0E}">
        <p15:presenceInfo xmlns:p15="http://schemas.microsoft.com/office/powerpoint/2012/main" userId="S::janis.diloretosmith@mass.gov::8f17f8b9-5fc8-47d7-8bd8-d1a9eb04e0ec" providerId="AD"/>
      </p:ext>
    </p:extLst>
  </p:cmAuthor>
  <p:cmAuthor id="15" name="Reynolds, Sean (EEC)" initials="R(" lastIdx="1" clrIdx="14">
    <p:extLst>
      <p:ext uri="{19B8F6BF-5375-455C-9EA6-DF929625EA0E}">
        <p15:presenceInfo xmlns:p15="http://schemas.microsoft.com/office/powerpoint/2012/main" userId="S::sean.reynolds@mass.gov::5ba0b796-0bc2-493e-91c5-e605dc024d31" providerId="AD"/>
      </p:ext>
    </p:extLst>
  </p:cmAuthor>
  <p:cmAuthor id="16" name="Kelly, Christian (EEC)" initials="KC(" lastIdx="5" clrIdx="15">
    <p:extLst>
      <p:ext uri="{19B8F6BF-5375-455C-9EA6-DF929625EA0E}">
        <p15:presenceInfo xmlns:p15="http://schemas.microsoft.com/office/powerpoint/2012/main" userId="S::christian.kelly@mass.gov::e8c8b666-4de0-41b6-b008-b6a402dcbea6" providerId="AD"/>
      </p:ext>
    </p:extLst>
  </p:cmAuthor>
  <p:cmAuthor id="17" name="Molina, Caitlin (EEC)" initials="M(" lastIdx="3" clrIdx="16">
    <p:extLst>
      <p:ext uri="{19B8F6BF-5375-455C-9EA6-DF929625EA0E}">
        <p15:presenceInfo xmlns:p15="http://schemas.microsoft.com/office/powerpoint/2012/main" userId="S::caitlin.molina@mass.gov::2b4fb0e9-87c1-46ab-b0db-05cb4cf43e86" providerId="AD"/>
      </p:ext>
    </p:extLst>
  </p:cmAuthor>
  <p:cmAuthor id="18" name="Cohen, Joy (EEC)" initials="C(" lastIdx="1" clrIdx="17">
    <p:extLst>
      <p:ext uri="{19B8F6BF-5375-455C-9EA6-DF929625EA0E}">
        <p15:presenceInfo xmlns:p15="http://schemas.microsoft.com/office/powerpoint/2012/main" userId="S::joy.cohen@mass.gov::f2c3f0cb-3182-43af-93a7-c4b7ebe091f6" providerId="AD"/>
      </p:ext>
    </p:extLst>
  </p:cmAuthor>
  <p:cmAuthor id="19" name="Meehan, Carole (EEC)" initials="M(" lastIdx="4" clrIdx="18">
    <p:extLst>
      <p:ext uri="{19B8F6BF-5375-455C-9EA6-DF929625EA0E}">
        <p15:presenceInfo xmlns:p15="http://schemas.microsoft.com/office/powerpoint/2012/main" userId="S::carole.meehan@mass.gov::6ba740b0-c492-49d5-8535-cb9a2c2f8f36" providerId="AD"/>
      </p:ext>
    </p:extLst>
  </p:cmAuthor>
  <p:cmAuthor id="20" name="Murphy, Adrienne L. (EEC)" initials="M(" lastIdx="4" clrIdx="19">
    <p:extLst>
      <p:ext uri="{19B8F6BF-5375-455C-9EA6-DF929625EA0E}">
        <p15:presenceInfo xmlns:p15="http://schemas.microsoft.com/office/powerpoint/2012/main" userId="S::adrienne.l.murphy@mass.gov::95af3edf-1c66-41e0-9d29-bde55b5b8d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AC"/>
    <a:srgbClr val="B9B9E7"/>
    <a:srgbClr val="DAF5F1"/>
    <a:srgbClr val="EFF6FF"/>
    <a:srgbClr val="0000E5"/>
    <a:srgbClr val="20BCBD"/>
    <a:srgbClr val="FFAFAF"/>
    <a:srgbClr val="4FD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54538-A7EB-B06C-E024-B5B8D7F790B6}" v="6" dt="2022-03-03T21:29:42.386"/>
    <p1510:client id="{9962E514-0F09-42C5-A31E-22BC6B294765}" v="104" dt="2022-03-03T14:36:10.408"/>
    <p1510:client id="{AB486386-08F6-BC3A-CC8A-934E5B32E29D}" v="92" dt="2022-03-04T16:05:38.579"/>
    <p1510:client id="{CF8750DD-B62D-4A71-A833-6E41A44EF025}" v="237" dt="2022-03-03T21:30:40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F1342FB-DDB7-4092-8C6E-7E63FE5A1DCD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45FC96D1-829A-4326-B953-95C07ACF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1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446A4-B631-4AFD-B557-20EC68D4BD9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20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C96D1-829A-4326-B953-95C07ACFCC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4836"/>
            <a:r>
              <a:rPr lang="en-US" b="1"/>
              <a:t>EEC has partnered with Neighborhood Villages to launch testing supports</a:t>
            </a:r>
            <a:endParaRPr lang="en-US"/>
          </a:p>
          <a:p>
            <a:pPr marL="164836"/>
            <a:endParaRPr lang="en-US"/>
          </a:p>
          <a:p>
            <a:pPr marL="450129" indent="-285293">
              <a:buFont typeface="Arial"/>
              <a:buChar char="•"/>
            </a:pPr>
            <a:r>
              <a:rPr lang="en-US" b="1"/>
              <a:t>Pooled Testing Program: Asymptomatic surveillance testing for ~8,000 individuals at ~270 childcare programs statewide weekly</a:t>
            </a:r>
            <a:endParaRPr lang="en-US"/>
          </a:p>
          <a:p>
            <a:pPr marL="450129" indent="-285293">
              <a:buFont typeface="Arial"/>
              <a:buChar char="•"/>
            </a:pPr>
            <a:r>
              <a:rPr lang="en-US" b="1"/>
              <a:t>Rapid Test Supports: EEC has been partnering with Neighborhood Villages to distribute rapid antigen test kits to programs</a:t>
            </a:r>
            <a:endParaRPr lang="en-US"/>
          </a:p>
          <a:p>
            <a:pPr marL="803258" lvl="1" indent="-291633">
              <a:buFont typeface="Arial,Sans-Serif"/>
              <a:buChar char="●"/>
            </a:pPr>
            <a:r>
              <a:rPr lang="en-US"/>
              <a:t>~3,000 programs have opted in to this program within the past week, at a roughly even split of FCC and GSA programs. This represents:</a:t>
            </a:r>
          </a:p>
          <a:p>
            <a:pPr marL="1140537" lvl="2" indent="-291633">
              <a:buFont typeface="Arial,Sans-Serif"/>
              <a:buChar char="●"/>
            </a:pPr>
            <a:r>
              <a:rPr lang="en-US"/>
              <a:t>~26,000 staff</a:t>
            </a:r>
          </a:p>
          <a:p>
            <a:pPr marL="1140537" lvl="2" indent="-291633">
              <a:buFont typeface="Arial,Sans-Serif"/>
              <a:buChar char="●"/>
            </a:pPr>
            <a:r>
              <a:rPr lang="en-US"/>
              <a:t>~94,500 students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2937">
              <a:defRPr/>
            </a:pPr>
            <a:fld id="{45FC96D1-829A-4326-B953-95C07ACFCC6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2937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13570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dce419c9c1_0_4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dce419c9c1_0_478:notes"/>
          <p:cNvSpPr txBox="1">
            <a:spLocks noGrp="1"/>
          </p:cNvSpPr>
          <p:nvPr>
            <p:ph type="body" idx="1"/>
          </p:nvPr>
        </p:nvSpPr>
        <p:spPr>
          <a:xfrm>
            <a:off x="700406" y="4410400"/>
            <a:ext cx="5596861" cy="4177493"/>
          </a:xfrm>
          <a:prstGeom prst="rect">
            <a:avLst/>
          </a:prstGeom>
        </p:spPr>
        <p:txBody>
          <a:bodyPr spcFirstLastPara="1" wrap="square" lIns="93026" tIns="46500" rIns="93026" bIns="46500" anchor="t" anchorCtr="0">
            <a:noAutofit/>
          </a:bodyPr>
          <a:lstStyle/>
          <a:p>
            <a:pPr>
              <a:spcBef>
                <a:spcPts val="359"/>
              </a:spcBef>
            </a:pPr>
            <a:endParaRPr lang="en-US"/>
          </a:p>
        </p:txBody>
      </p:sp>
      <p:sp>
        <p:nvSpPr>
          <p:cNvPr id="203" name="Google Shape;203;gdce419c9c1_0_478:notes"/>
          <p:cNvSpPr txBox="1">
            <a:spLocks noGrp="1"/>
          </p:cNvSpPr>
          <p:nvPr>
            <p:ph type="sldNum" idx="12"/>
          </p:nvPr>
        </p:nvSpPr>
        <p:spPr>
          <a:xfrm>
            <a:off x="3963158" y="8817629"/>
            <a:ext cx="3032906" cy="464366"/>
          </a:xfrm>
          <a:prstGeom prst="rect">
            <a:avLst/>
          </a:prstGeom>
        </p:spPr>
        <p:txBody>
          <a:bodyPr spcFirstLastPara="1" wrap="square" lIns="93026" tIns="46500" rIns="93026" bIns="46500" anchor="b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/>
              <a:pPr>
                <a:buClr>
                  <a:srgbClr val="000000"/>
                </a:buClr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9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C96D1-829A-4326-B953-95C07ACFCC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11" descr="EEC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13" y="5591175"/>
            <a:ext cx="2857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DE78-286F-4487-B6BC-3C13584D420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9502-4112-4662-9C36-34E6E9D3D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4E05-29A7-4CFE-BD3A-65BEEEC88404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0FEEB-9B26-44F7-A40F-0A8D089344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5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0BFC-AB8A-4C3F-8AC7-68583CCBD3F1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C3C2B-CE1A-4F9A-AEFE-767466A111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10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24E1E-AE7A-4042-ADBD-671B0710A8F5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72485-A65B-4111-BF50-6A1B6A824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83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31B9-5E34-4A00-A491-C824D5309A6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FF46F-1E42-4F91-A1C0-95EA0578AE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99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7058-D8BE-4D32-A4A6-B451F1AEF943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8B55-EA6D-4ACF-BBAA-E1DCDBBFDF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0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E568-D442-4337-93C3-D29291224D87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3E7C-8E0F-49B8-894D-32C106A97F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05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786" y="2030667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0" y="1814170"/>
            <a:ext cx="6069891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[SECRETARIAT]</a:t>
            </a:r>
            <a:br>
              <a:rPr lang="en-US" sz="1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0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Presentation to the Governor</a:t>
            </a:r>
            <a:endParaRPr lang="en-US" sz="240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5714" y="6283293"/>
            <a:ext cx="26125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/>
              <a:t>DRAFT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6530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11" descr="EEC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13" y="5591175"/>
            <a:ext cx="2857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DE78-286F-4487-B6BC-3C13584D420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9502-4112-4662-9C36-34E6E9D3DB7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1" descr="EEC.gif">
            <a:extLst>
              <a:ext uri="{FF2B5EF4-FFF2-40B4-BE49-F238E27FC236}">
                <a16:creationId xmlns:a16="http://schemas.microsoft.com/office/drawing/2014/main" id="{4A69FA92-4272-468E-B200-9D8CCBE4F3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13" y="5591175"/>
            <a:ext cx="2857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543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67C0-C504-4EDF-86B4-90847DEFE20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C0EC-3B98-441E-AA55-70D5E6ACE5C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31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95935-9242-4759-9608-40D7C1FB168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8343-7F15-4471-9246-35AB593FF58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67C0-C504-4EDF-86B4-90847DEFE20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C0EC-3B98-441E-AA55-70D5E6ACE5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27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5790-BF01-4E0E-837C-06535C3D14F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B84C-2DC0-42E1-B5EC-C5F78C35A8F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11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00E5-DDB8-4A2A-BA29-FCF03222E67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2564-FF5A-4A68-AF07-C968DD86666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9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46B6-8510-4C5F-8DDF-32453D0EE9DF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80A-8270-40FF-A9EE-D2FFFB869D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0944-08EF-42B7-97FE-95B65B5F679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34CD6-7DA5-4400-B910-746BB5339B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13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DC98-AF43-431A-AA56-BA618A100DB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7CFF-2772-457D-A37A-56D9248AC3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87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A7F9-BCD7-4ADA-95D0-36855D815626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FCF88-840C-4C6E-87E1-B496797835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75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4E05-29A7-4CFE-BD3A-65BEEEC88404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0FEEB-9B26-44F7-A40F-0A8D089344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2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0BFC-AB8A-4C3F-8AC7-68583CCBD3F1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C3C2B-CE1A-4F9A-AEFE-767466A111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299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24E1E-AE7A-4042-ADBD-671B0710A8F5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72485-A65B-4111-BF50-6A1B6A8242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65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31B9-5E34-4A00-A491-C824D5309A6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FF46F-1E42-4F91-A1C0-95EA0578AE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1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95935-9242-4759-9608-40D7C1FB168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8343-7F15-4471-9246-35AB593FF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499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7058-D8BE-4D32-A4A6-B451F1AEF943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8B55-EA6D-4ACF-BBAA-E1DCDBBFDFF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7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E568-D442-4337-93C3-D29291224D87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3E7C-8E0F-49B8-894D-32C106A97F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970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786" y="2030667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0" y="1814170"/>
            <a:ext cx="6069891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Click to edit Master title style</a:t>
            </a:r>
            <a:endParaRPr lang="en-US" sz="240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s://upload.wikimedia.org/wikipedia/commons/thumb/8/82/Seal_of_Massachusetts.svg/2000px-Seal_of_Massachusetts.svg.png">
            <a:extLst>
              <a:ext uri="{FF2B5EF4-FFF2-40B4-BE49-F238E27FC236}">
                <a16:creationId xmlns:a16="http://schemas.microsoft.com/office/drawing/2014/main" id="{F08F020E-1FCB-4E39-B87B-BBA8367633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786" y="2030667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4907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1D74-CA9F-4EC8-B641-B2326D1CCA2F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0B0E-32B1-4158-9304-F9E9B068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78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11" descr="EEC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13" y="5591175"/>
            <a:ext cx="2857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DE78-286F-4487-B6BC-3C13584D420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9502-4112-4662-9C36-34E6E9D3D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431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95935-9242-4759-9608-40D7C1FB168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8343-7F15-4471-9246-35AB593FF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928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E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5790-BF01-4E0E-837C-06535C3D14F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B84C-2DC0-42E1-B5EC-C5F78C35A8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726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>
                <a:solidFill>
                  <a:srgbClr val="0000E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46B6-8510-4C5F-8DDF-32453D0EE9DF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80A-8270-40FF-A9EE-D2FFFB869D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85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0944-08EF-42B7-97FE-95B65B5F679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34CD6-7DA5-4400-B910-746BB5339B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194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>
                <a:solidFill>
                  <a:srgbClr val="0000E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3300"/>
            <a:ext cx="5111750" cy="51228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DC98-AF43-431A-AA56-BA618A100DB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7CFF-2772-457D-A37A-56D9248AC3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0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5790-BF01-4E0E-837C-06535C3D14F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B84C-2DC0-42E1-B5EC-C5F78C35A8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18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rgbClr val="0000E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A7F9-BCD7-4ADA-95D0-36855D815626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FCF88-840C-4C6E-87E1-B49679783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125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E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7058-D8BE-4D32-A4A6-B451F1AEF943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8B55-EA6D-4ACF-BBAA-E1DCDBBFDF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826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>
            <a:lvl1pPr>
              <a:defRPr>
                <a:solidFill>
                  <a:srgbClr val="0000E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E568-D442-4337-93C3-D29291224D87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3E7C-8E0F-49B8-894D-32C106A97F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969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786" y="2030667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0" y="1814170"/>
            <a:ext cx="6069891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[SECRETARIAT]</a:t>
            </a:r>
            <a:br>
              <a:rPr lang="en-US" sz="1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0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Presentation to the Governor</a:t>
            </a:r>
            <a:endParaRPr lang="en-US" sz="240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5714" y="6283293"/>
            <a:ext cx="26125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/>
              <a:t>DRAFT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4548002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426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9" y="1165227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4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11" descr="EEC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13" y="5591177"/>
            <a:ext cx="2857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6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449514" y="3927475"/>
            <a:ext cx="5716587" cy="446088"/>
          </a:xfrm>
        </p:spPr>
        <p:txBody>
          <a:bodyPr/>
          <a:lstStyle>
            <a:lvl1pPr>
              <a:buNone/>
              <a:defRPr sz="135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DE78-286F-4487-B6BC-3C13584D420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600" b="0">
                <a:latin typeface="Verdana" pitchFamily="96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9502-4112-4662-9C36-34E6E9D3DB7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1" descr="EEC.gif">
            <a:extLst>
              <a:ext uri="{FF2B5EF4-FFF2-40B4-BE49-F238E27FC236}">
                <a16:creationId xmlns:a16="http://schemas.microsoft.com/office/drawing/2014/main" id="{4A69FA92-4272-468E-B200-9D8CCBE4F3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13" y="5591177"/>
            <a:ext cx="2857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22587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3"/>
            <a:ext cx="8382000" cy="45259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35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67C0-C504-4EDF-86B4-90847DEFE20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C0EC-3B98-441E-AA55-70D5E6ACE5C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137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95935-9242-4759-9608-40D7C1FB168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8343-7F15-4471-9246-35AB593FF58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570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11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2"/>
            <a:ext cx="411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5790-BF01-4E0E-837C-06535C3D14F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B84C-2DC0-42E1-B5EC-C5F78C35A8F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067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00E5-DDB8-4A2A-BA29-FCF03222E67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2564-FF5A-4A68-AF07-C968DD86666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578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339" y="152402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46B6-8510-4C5F-8DDF-32453D0EE9DF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80A-8270-40FF-A9EE-D2FFFB869D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9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00E5-DDB8-4A2A-BA29-FCF03222E67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2564-FF5A-4A68-AF07-C968DD866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958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0944-08EF-42B7-97FE-95B65B5F679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34CD6-7DA5-4400-B910-746BB5339B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69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DC98-AF43-431A-AA56-BA618A100DB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7CFF-2772-457D-A37A-56D9248AC3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5009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A7F9-BCD7-4ADA-95D0-36855D815626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FCF88-840C-4C6E-87E1-B496797835F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9575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4E05-29A7-4CFE-BD3A-65BEEEC88404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0FEEB-9B26-44F7-A40F-0A8D089344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807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6" y="47625"/>
            <a:ext cx="2105025" cy="6078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9" y="47625"/>
            <a:ext cx="6167437" cy="6078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0BFC-AB8A-4C3F-8AC7-68583CCBD3F1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C3C2B-CE1A-4F9A-AEFE-767466A111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537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2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24E1E-AE7A-4042-ADBD-671B0710A8F5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72485-A65B-4111-BF50-6A1B6A8242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439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3820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31B9-5E34-4A00-A491-C824D5309A6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FF46F-1E42-4F91-A1C0-95EA0578AE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451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7058-D8BE-4D32-A4A6-B451F1AEF943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8B55-EA6D-4ACF-BBAA-E1DCDBBFDFF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70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90"/>
            <a:ext cx="411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E568-D442-4337-93C3-D29291224D87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3E7C-8E0F-49B8-894D-32C106A97F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583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443164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787" y="2030669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1" y="1814170"/>
            <a:ext cx="6069891" cy="184343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450"/>
              </a:spcAft>
              <a:defRPr/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1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Click to edit Master title style</a:t>
            </a:r>
            <a:endParaRPr lang="en-US" sz="180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715" y="6283293"/>
            <a:ext cx="26125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/>
              <a:t>DRAFT &amp; CONFIDENTIAL</a:t>
            </a:r>
          </a:p>
        </p:txBody>
      </p:sp>
      <p:pic>
        <p:nvPicPr>
          <p:cNvPr id="8" name="Picture 2" descr="https://upload.wikimedia.org/wikipedia/commons/thumb/8/82/Seal_of_Massachusetts.svg/2000px-Seal_of_Massachusetts.svg.png">
            <a:extLst>
              <a:ext uri="{FF2B5EF4-FFF2-40B4-BE49-F238E27FC236}">
                <a16:creationId xmlns:a16="http://schemas.microsoft.com/office/drawing/2014/main" id="{F08F020E-1FCB-4E39-B87B-BBA8367633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787" y="2030669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5F6B9D-9C11-49D4-A5BE-5B46F127F635}"/>
              </a:ext>
            </a:extLst>
          </p:cNvPr>
          <p:cNvSpPr txBox="1"/>
          <p:nvPr userDrawn="1"/>
        </p:nvSpPr>
        <p:spPr>
          <a:xfrm>
            <a:off x="3265715" y="6283293"/>
            <a:ext cx="26125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/>
              <a:t>DRAFT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3611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46B6-8510-4C5F-8DDF-32453D0EE9DF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80A-8270-40FF-A9EE-D2FFFB869D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0350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11" descr="EEC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13" y="5591175"/>
            <a:ext cx="2857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DE78-286F-4487-B6BC-3C13584D420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9502-4112-4662-9C36-34E6E9D3D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2468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67C0-C504-4EDF-86B4-90847DEFE20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C0EC-3B98-441E-AA55-70D5E6ACE5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3718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95935-9242-4759-9608-40D7C1FB168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8343-7F15-4471-9246-35AB593FF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188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F5790-BF01-4E0E-837C-06535C3D14F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B84C-2DC0-42E1-B5EC-C5F78C35A8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772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00E5-DDB8-4A2A-BA29-FCF03222E67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2564-FF5A-4A68-AF07-C968DD866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866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46B6-8510-4C5F-8DDF-32453D0EE9DF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80A-8270-40FF-A9EE-D2FFFB869D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326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0944-08EF-42B7-97FE-95B65B5F679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34CD6-7DA5-4400-B910-746BB5339B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1088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DC98-AF43-431A-AA56-BA618A100DB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7CFF-2772-457D-A37A-56D9248AC3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777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A7F9-BCD7-4ADA-95D0-36855D815626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FCF88-840C-4C6E-87E1-B49679783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0080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4E05-29A7-4CFE-BD3A-65BEEEC88404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0FEEB-9B26-44F7-A40F-0A8D089344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0944-08EF-42B7-97FE-95B65B5F679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34CD6-7DA5-4400-B910-746BB5339B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159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0BFC-AB8A-4C3F-8AC7-68583CCBD3F1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C3C2B-CE1A-4F9A-AEFE-767466A111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093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24E1E-AE7A-4042-ADBD-671B0710A8F5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72485-A65B-4111-BF50-6A1B6A824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8523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31B9-5E34-4A00-A491-C824D5309A6A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FF46F-1E42-4F91-A1C0-95EA0578AE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199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7058-D8BE-4D32-A4A6-B451F1AEF943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8B55-EA6D-4ACF-BBAA-E1DCDBBFDF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196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E568-D442-4337-93C3-D29291224D87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3E7C-8E0F-49B8-894D-32C106A97F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652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786" y="2030667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0" y="1814170"/>
            <a:ext cx="6069891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[SECRETARIAT]</a:t>
            </a:r>
            <a:br>
              <a:rPr lang="en-US" sz="1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0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Presentation to the Governor</a:t>
            </a:r>
            <a:endParaRPr lang="en-US" sz="240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5714" y="6283293"/>
            <a:ext cx="26125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/>
              <a:t>DRAFT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8146943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8133-D0F5-4FFC-97CF-2FACBE917E5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C78F6-6AC8-4E25-9093-E48E8E0C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553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F4FFEB7C-5F4D-406F-B002-5DC2A62F8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8408" y="337152"/>
            <a:ext cx="7438835" cy="37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269E"/>
                </a:solidFill>
              </a:defRPr>
            </a:lvl1pPr>
          </a:lstStyle>
          <a:p>
            <a:pPr lvl="0"/>
            <a:r>
              <a:rPr lang="en-US" altLang="en-US"/>
              <a:t>Main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87EC4F0-0BDB-4D72-B5B7-FA3E0EC0E67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7675" y="752475"/>
            <a:ext cx="8426450" cy="447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4355493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_3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67C0-C504-4EDF-86B4-90847DEFE20B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C0EC-3B98-441E-AA55-70D5E6ACE5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DC1F5C-A81D-406B-87B4-746A3A3519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5956" y="6193496"/>
            <a:ext cx="652563" cy="33504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E7238B-335D-4F53-A87E-1F9BDE8889B5}"/>
              </a:ext>
            </a:extLst>
          </p:cNvPr>
          <p:cNvCxnSpPr>
            <a:cxnSpLocks/>
          </p:cNvCxnSpPr>
          <p:nvPr userDrawn="1"/>
        </p:nvCxnSpPr>
        <p:spPr>
          <a:xfrm>
            <a:off x="233731" y="6068726"/>
            <a:ext cx="8595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9C3E390-ACDD-412B-82B7-3D8269F0D3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7740" y="6273945"/>
            <a:ext cx="2306320" cy="17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394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5BF77-A12D-4A4E-81A1-2E51B85A9F4E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085D-A9F1-4868-B5F8-23B3C88EC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EEC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14889" y="5590718"/>
            <a:ext cx="2857500" cy="638175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[Cover Slide Text]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DC98-AF43-431A-AA56-BA618A100DBD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7CFF-2772-457D-A37A-56D9248AC3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3265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CC710-1491-4E4E-9152-D3737FD39707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57DF-FE95-454F-AB66-42CBA9BDA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Slide Title</a:t>
            </a:r>
          </a:p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21A5-9DCB-4E47-A5D6-C59403ACF65D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46B9-8171-45E1-A369-0EA009B04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6B26-D525-4B3A-AD1F-0F749DCB5CEA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1D79-3FCF-470B-A39E-9BBB02B9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AF8B-6BB1-4D78-91A4-9088E87EBD16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59ED-9753-44BA-B55A-7B20CE503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232C-64F3-4BC7-A9F4-9AD666360C45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2CFE-2BB0-48A7-9F53-4B9D51B4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6A74-AA3F-4EF0-A4AF-04DB0CC29C2B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79F6-C316-4021-B029-814B015AF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D3D5E-105C-4907-9B60-C6F5CE58284D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5644-1B45-4695-9AFB-0497CF045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0D742-E7EE-41B8-9B65-6DB397F6AFB3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53D9-FB86-4668-B944-96648E8AE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E5007-E2A8-4F28-B02C-D9B4778A4FBC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001B-4A50-453B-B357-D338BCF54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285B-DACB-42BB-B653-47C1841396BB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40A9-B102-4401-A51E-99B08281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A7F9-BCD7-4ADA-95D0-36855D815626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FCF88-840C-4C6E-87E1-B49679783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0723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4A1A-8E78-422A-B8B2-80C17E336868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47839-9A1B-4AE2-A730-CDFB28550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C6CFE-4E4B-440B-BF1B-C97C32263C65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6153-7E97-4A73-A199-10036E3EA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6A53-99B1-4A5A-AAED-521BB5A1F7AE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BF2A-6D13-4D22-85B7-693EDEFE1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B36A-9BCD-40BE-9DCA-02D555224E8C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F940-2A7D-475F-AF5E-4A25A2E6E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19" Type="http://schemas.openxmlformats.org/officeDocument/2006/relationships/slideLayout" Target="../slideLayouts/slideLayout78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17" Type="http://schemas.openxmlformats.org/officeDocument/2006/relationships/image" Target="../media/image7.gif"/><Relationship Id="rId2" Type="http://schemas.openxmlformats.org/officeDocument/2006/relationships/slideLayout" Target="../slideLayouts/slideLayout80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F3C2207-D54E-42B2-BBB0-E5E632C4D1A0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BBAB80B-196E-4758-AC9A-831BAC26F61E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0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9" name="Picture 7" descr="EEC-Happle2.gif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1975" y="182563"/>
            <a:ext cx="660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378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86" r:id="rId13"/>
    <p:sldLayoutId id="2147483787" r:id="rId14"/>
    <p:sldLayoutId id="2147483788" r:id="rId15"/>
    <p:sldLayoutId id="2147483789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F3C2207-D54E-42B2-BBB0-E5E632C4D1A0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BBAB80B-196E-4758-AC9A-831BAC26F61E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0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9" name="Picture 7" descr="EEC-Happle2.gif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1975" y="182563"/>
            <a:ext cx="660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902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F3C2207-D54E-42B2-BBB0-E5E632C4D1A0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BBAB80B-196E-4758-AC9A-831BAC26F61E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0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9" name="Picture 7" descr="EEC-Happle2.gif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1975" y="182563"/>
            <a:ext cx="660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124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00E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" y="6594477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600" b="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F3C2207-D54E-42B2-BBB0-E5E632C4D1A0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6" y="6594477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6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BBAB80B-196E-4758-AC9A-831BAC26F61E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0" name="Line 32"/>
          <p:cNvSpPr>
            <a:spLocks noChangeShapeType="1"/>
          </p:cNvSpPr>
          <p:nvPr/>
        </p:nvSpPr>
        <p:spPr bwMode="auto">
          <a:xfrm>
            <a:off x="444501" y="919165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9" name="Picture 7" descr="EEC-Happle2.gif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1975" y="182565"/>
            <a:ext cx="660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57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171450" indent="-17145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43219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1500">
          <a:solidFill>
            <a:schemeClr val="tx1"/>
          </a:solidFill>
          <a:latin typeface="+mn-lt"/>
          <a:cs typeface="+mn-cs"/>
        </a:defRPr>
      </a:lvl2pPr>
      <a:lvl3pPr marL="68580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94654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2001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5430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859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288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5717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F3C2207-D54E-42B2-BBB0-E5E632C4D1A0}" type="datetime1">
              <a:rPr lang="en-US" smtClean="0">
                <a:solidFill>
                  <a:srgbClr val="000000"/>
                </a:solidFill>
              </a:rPr>
              <a:t>3/4/2022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BBAB80B-196E-4758-AC9A-831BAC26F61E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0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9" name="Picture 7" descr="EEC-Happle2.gif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1975" y="182563"/>
            <a:ext cx="660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64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  <p:sldLayoutId id="2147483783" r:id="rId18"/>
    <p:sldLayoutId id="2147483784" r:id="rId1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E272F6-1708-4844-BC38-1E403A83FDAA}" type="datetime1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F0C1523-E9F1-42F5-83FF-A196C03F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8" name="Picture 7" descr="EEC-Happle2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181890" y="182878"/>
            <a:ext cx="659958" cy="6558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98" r:id="rId2"/>
    <p:sldLayoutId id="2147483799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slideLayout" Target="../slideLayouts/slideLayout80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doc/covid-19-recommended-protocols-and-guidelines-for-eec-licensed-child-care-programs/downlo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maearlyedtesting.com/" TargetMode="Externa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80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80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slideLayout" Target="../slideLayouts/slideLayout80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80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0" y="1814170"/>
            <a:ext cx="6846744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4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Department of Early Education and Care</a:t>
            </a:r>
            <a:b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endParaRPr lang="en-US" sz="240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6104" y="3902354"/>
            <a:ext cx="5569587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spcAft>
                <a:spcPts val="1200"/>
              </a:spcAft>
              <a:defRPr/>
            </a:pPr>
            <a:r>
              <a:rPr lang="en-US" b="1" dirty="0">
                <a:solidFill>
                  <a:srgbClr val="00269E"/>
                </a:solidFill>
                <a:latin typeface="Arial"/>
                <a:cs typeface="Arial"/>
              </a:rPr>
              <a:t>Board Meeting</a:t>
            </a:r>
          </a:p>
          <a:p>
            <a:pPr algn="r">
              <a:spcAft>
                <a:spcPts val="1200"/>
              </a:spcAft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Department Updates</a:t>
            </a:r>
          </a:p>
          <a:p>
            <a:pPr algn="r">
              <a:spcAft>
                <a:spcPts val="1200"/>
              </a:spcAft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March 8, 2022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Image result for ma eec logo">
            <a:extLst>
              <a:ext uri="{FF2B5EF4-FFF2-40B4-BE49-F238E27FC236}">
                <a16:creationId xmlns:a16="http://schemas.microsoft.com/office/drawing/2014/main" id="{35D8A83C-70FF-4B31-90EB-3AFE3CD0C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0943" y="5413933"/>
            <a:ext cx="2714748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04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799" y="1155366"/>
            <a:ext cx="8382000" cy="5097072"/>
          </a:xfrm>
        </p:spPr>
        <p:txBody>
          <a:bodyPr/>
          <a:lstStyle/>
          <a:p>
            <a:pPr marL="338137" lvl="2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200"/>
          </a:p>
          <a:p>
            <a:pPr marL="566737" lvl="2" indent="-2286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US" sz="1200"/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lvl="1">
              <a:spcBef>
                <a:spcPts val="600"/>
              </a:spcBef>
              <a:spcAft>
                <a:spcPts val="0"/>
              </a:spcAft>
              <a:buNone/>
            </a:pPr>
            <a:endParaRPr lang="en-US" sz="800"/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endParaRPr lang="en-US" sz="1600"/>
          </a:p>
          <a:p>
            <a:pPr marL="228600" lvl="1" indent="-228600">
              <a:spcBef>
                <a:spcPct val="100000"/>
              </a:spcBef>
              <a:buFontTx/>
              <a:buChar char="•"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body" sz="quarter" idx="12"/>
          </p:nvPr>
        </p:nvSpPr>
        <p:spPr>
          <a:xfrm>
            <a:off x="400051" y="343430"/>
            <a:ext cx="7132638" cy="469900"/>
          </a:xfrm>
        </p:spPr>
        <p:txBody>
          <a:bodyPr/>
          <a:lstStyle/>
          <a:p>
            <a:r>
              <a:rPr lang="en-US" sz="200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Income Eligible Utilization – Waitlist Detail</a:t>
            </a:r>
            <a:endParaRPr lang="en-US" sz="2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17F816-30FF-4057-94F9-83DA89396359}"/>
              </a:ext>
            </a:extLst>
          </p:cNvPr>
          <p:cNvSpPr txBox="1"/>
          <p:nvPr/>
        </p:nvSpPr>
        <p:spPr>
          <a:xfrm>
            <a:off x="833436" y="5782335"/>
            <a:ext cx="7477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>
                <a:latin typeface="Calibri" panose="020F0502020204030204" pitchFamily="34" charset="0"/>
                <a:cs typeface="Calibri" panose="020F0502020204030204" pitchFamily="34" charset="0"/>
              </a:rPr>
              <a:t>Source:</a:t>
            </a:r>
          </a:p>
          <a:p>
            <a:pPr marL="285750" indent="-285750">
              <a:buFontTx/>
              <a:buChar char="-"/>
            </a:pPr>
            <a:r>
              <a:rPr lang="en-US" sz="1400" b="0">
                <a:latin typeface="Calibri" panose="020F0502020204030204" pitchFamily="34" charset="0"/>
                <a:cs typeface="Calibri" panose="020F0502020204030204" pitchFamily="34" charset="0"/>
              </a:rPr>
              <a:t>Waitlist information based on active children as of 2/28/2022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57C4B5-D412-47C5-A078-DF46BCDD8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24" y="1985218"/>
            <a:ext cx="6044536" cy="2100220"/>
          </a:xfrm>
          <a:prstGeom prst="rect">
            <a:avLst/>
          </a:prstGeom>
          <a:ln w="25400" cmpd="thinThick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6059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280C3-9BCE-6940-8075-2AB7CF593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F88B55-EA6D-4ACF-BBAA-E1DCDBBFDFF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CA3DCB-D49D-41B1-96AF-DEC19F859B15}"/>
              </a:ext>
            </a:extLst>
          </p:cNvPr>
          <p:cNvSpPr txBox="1"/>
          <p:nvPr/>
        </p:nvSpPr>
        <p:spPr>
          <a:xfrm>
            <a:off x="627937" y="1391751"/>
            <a:ext cx="8091487" cy="1323439"/>
          </a:xfrm>
          <a:prstGeom prst="rect">
            <a:avLst/>
          </a:prstGeom>
          <a:solidFill>
            <a:srgbClr val="EFF3FF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cs typeface="Calibri"/>
              </a:rPr>
              <a:t>COVID and Testing Metrics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cs typeface="Calibri"/>
              </a:rPr>
              <a:t>C3 Operational Grants Dashboard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cs typeface="Calibri"/>
              </a:rPr>
              <a:t>System-Wide Capacity 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cs typeface="Calibri"/>
              </a:rPr>
              <a:t>Caseload Updates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E71A40-E800-4579-8266-EDCF4EBC3AAF}"/>
              </a:ext>
            </a:extLst>
          </p:cNvPr>
          <p:cNvSpPr txBox="1"/>
          <p:nvPr/>
        </p:nvSpPr>
        <p:spPr>
          <a:xfrm>
            <a:off x="484464" y="463492"/>
            <a:ext cx="581566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3A3AAC"/>
                </a:solidFill>
              </a:rPr>
              <a:t>Department Updates – March 2022</a:t>
            </a:r>
          </a:p>
        </p:txBody>
      </p:sp>
    </p:spTree>
    <p:extLst>
      <p:ext uri="{BB962C8B-B14F-4D97-AF65-F5344CB8AC3E}">
        <p14:creationId xmlns:p14="http://schemas.microsoft.com/office/powerpoint/2010/main" val="15386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36E47-B779-42AC-83A9-0687C53E88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199" y="585695"/>
            <a:ext cx="7705725" cy="469900"/>
          </a:xfrm>
        </p:spPr>
        <p:txBody>
          <a:bodyPr/>
          <a:lstStyle/>
          <a:p>
            <a:r>
              <a:rPr lang="en-US" sz="2000">
                <a:solidFill>
                  <a:srgbClr val="0000E5"/>
                </a:solidFill>
              </a:rPr>
              <a:t>Update on Testing for Child Care Strategies</a:t>
            </a:r>
            <a:endParaRPr lang="en-US" sz="2000">
              <a:solidFill>
                <a:srgbClr val="0000E5"/>
              </a:solidFill>
              <a:cs typeface="Arial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6F5FB4F-37A5-4AF6-BED4-9338F2DA1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09453"/>
            <a:ext cx="8440221" cy="2940140"/>
          </a:xfrm>
          <a:solidFill>
            <a:srgbClr val="EBF4FF"/>
          </a:solidFill>
          <a:ln>
            <a:noFill/>
          </a:ln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400" b="0">
                <a:ea typeface="+mn-lt"/>
                <a:cs typeface="+mn-lt"/>
              </a:rPr>
              <a:t>EEC’s partnership Neighborhood Villages continues to include:</a:t>
            </a:r>
          </a:p>
          <a:p>
            <a:pPr>
              <a:spcBef>
                <a:spcPts val="0"/>
              </a:spcBef>
            </a:pPr>
            <a:r>
              <a:rPr lang="en-US" sz="1400" b="0">
                <a:ea typeface="+mn-lt"/>
                <a:cs typeface="+mn-lt"/>
              </a:rPr>
              <a:t>Ongoing access to free supplies for weekly PCR surveillance testing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1400" b="0">
                <a:ea typeface="+mn-lt"/>
                <a:cs typeface="+mn-lt"/>
              </a:rPr>
              <a:t>Ongoing access to free rapid antigen tests to maintain access to care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1400" b="0">
                <a:ea typeface="+mn-lt"/>
                <a:cs typeface="+mn-lt"/>
              </a:rPr>
              <a:t>Access to an online portal and navigation to support reporting requirements to Department of Public Health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1400" b="0">
                <a:ea typeface="+mn-lt"/>
                <a:cs typeface="+mn-lt"/>
              </a:rPr>
              <a:t>Training for staff and others responsible for administering rapid antigen tests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1400" b="0">
                <a:ea typeface="+mn-lt"/>
                <a:cs typeface="+mn-lt"/>
              </a:rPr>
              <a:t>Support in understanding and operationalizing the </a:t>
            </a:r>
            <a:r>
              <a:rPr lang="en-US" sz="1400" b="0">
                <a:ea typeface="+mn-lt"/>
                <a:cs typeface="+mn-lt"/>
                <a:hlinkClick r:id="rId3"/>
              </a:rPr>
              <a:t>COVID-19 Mitigation Protocols and Guidelines for Child Care</a:t>
            </a:r>
            <a:endParaRPr lang="en-US" sz="1400" b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1400" b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ea typeface="+mn-lt"/>
                <a:cs typeface="+mn-lt"/>
              </a:rPr>
              <a:t>New: </a:t>
            </a:r>
            <a:r>
              <a:rPr lang="en-US" sz="1400" b="0">
                <a:ea typeface="+mn-lt"/>
                <a:cs typeface="+mn-lt"/>
              </a:rPr>
              <a:t>On February 21, 2022 EEC launched the </a:t>
            </a:r>
            <a:r>
              <a:rPr lang="en-US" sz="1400" b="0" i="1">
                <a:ea typeface="+mn-lt"/>
                <a:cs typeface="+mn-lt"/>
              </a:rPr>
              <a:t>EEC Healthline</a:t>
            </a:r>
            <a:r>
              <a:rPr lang="en-US" sz="1400" b="0">
                <a:ea typeface="+mn-lt"/>
                <a:cs typeface="+mn-lt"/>
              </a:rPr>
              <a:t>, a resource staffed with health experts to support programs in implementing the Testing for Child Care program and navigating COVID-19 issues and concerns. This resource is available to all EEC-affiliated programs, and providers can access help in English and Spanish by phone or email.</a:t>
            </a:r>
            <a:endParaRPr lang="en-US" sz="1300" b="0">
              <a:ea typeface="+mn-lt"/>
              <a:cs typeface="Arial"/>
            </a:endParaRP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5A78A937-908A-4F3C-B141-54871E99AB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463635"/>
            <a:ext cx="3775881" cy="21698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01D2E7-C303-494E-A4BE-29E091A681DB}"/>
              </a:ext>
            </a:extLst>
          </p:cNvPr>
          <p:cNvSpPr txBox="1"/>
          <p:nvPr/>
        </p:nvSpPr>
        <p:spPr>
          <a:xfrm>
            <a:off x="4312085" y="4463635"/>
            <a:ext cx="4585335" cy="22621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cs typeface="Segoe UI"/>
              </a:rPr>
              <a:t>Uptake/Enrollment: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Segoe UI"/>
              </a:rPr>
              <a:t>Nearly 1,400 programs are enrolled in pooled testing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Segoe UI"/>
              </a:rPr>
              <a:t>Over 3,000 enrolled in rapid testing in the first month of the program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Segoe UI"/>
              </a:rPr>
              <a:t>Enrollment represents 120,000 individuals who are rapid testing</a:t>
            </a:r>
          </a:p>
          <a:p>
            <a:pPr marL="285750" indent="-285750">
              <a:buFont typeface="Arial"/>
              <a:buChar char="•"/>
            </a:pPr>
            <a:r>
              <a:rPr lang="en-US" sz="1400">
                <a:cs typeface="Segoe UI"/>
              </a:rPr>
              <a:t>Over 900,000 tests have been distributed to over 3,000 programs​</a:t>
            </a:r>
          </a:p>
          <a:p>
            <a:endParaRPr lang="en-US" sz="1500">
              <a:cs typeface="Segoe U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693579-EFE6-4DB9-B1CC-E02AFECE9704}"/>
              </a:ext>
            </a:extLst>
          </p:cNvPr>
          <p:cNvSpPr txBox="1"/>
          <p:nvPr/>
        </p:nvSpPr>
        <p:spPr>
          <a:xfrm>
            <a:off x="1597737" y="928318"/>
            <a:ext cx="594852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500" b="1">
                <a:solidFill>
                  <a:srgbClr val="141414"/>
                </a:solidFill>
                <a:latin typeface="+mj-lt"/>
                <a:cs typeface="Arial" panose="020B0604020202020204"/>
              </a:rPr>
              <a:t>To enroll, visit </a:t>
            </a:r>
            <a:r>
              <a:rPr lang="en-US" sz="1500" b="1">
                <a:solidFill>
                  <a:srgbClr val="14558F"/>
                </a:solidFill>
                <a:latin typeface="+mj-lt"/>
                <a:hlinkClick r:id="rId5"/>
              </a:rPr>
              <a:t>https://www.maearlyedtesting.com</a:t>
            </a:r>
            <a:r>
              <a:rPr lang="en-US" sz="1600" b="1">
                <a:solidFill>
                  <a:srgbClr val="14558F"/>
                </a:solidFill>
                <a:latin typeface="+mj-lt"/>
                <a:hlinkClick r:id="rId5"/>
              </a:rPr>
              <a:t>/</a:t>
            </a:r>
            <a:br>
              <a:rPr lang="en-US" sz="1600" b="1">
                <a:latin typeface="+mj-lt"/>
              </a:rPr>
            </a:br>
            <a:endParaRPr lang="en-US" sz="1600" b="1">
              <a:solidFill>
                <a:srgbClr val="141414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948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D528C-86BE-6944-8C80-7A153655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44610"/>
            <a:ext cx="7734300" cy="1201738"/>
          </a:xfrm>
        </p:spPr>
        <p:txBody>
          <a:bodyPr anchor="ctr"/>
          <a:lstStyle/>
          <a:p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C3 Operational Grants - Dashboard as of March 3, 2022</a:t>
            </a:r>
            <a:endParaRPr lang="en-US" sz="2000">
              <a:solidFill>
                <a:srgbClr val="FF0000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A8FAC-79FA-40FD-BC90-568164110585}"/>
              </a:ext>
            </a:extLst>
          </p:cNvPr>
          <p:cNvSpPr txBox="1"/>
          <p:nvPr/>
        </p:nvSpPr>
        <p:spPr>
          <a:xfrm>
            <a:off x="6741360" y="1592495"/>
            <a:ext cx="2113069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/>
              <a:t>6,440 programs submitted </a:t>
            </a:r>
            <a:r>
              <a:rPr lang="en-US" sz="1200"/>
              <a:t>applications for funding </a:t>
            </a:r>
            <a:r>
              <a:rPr lang="en-US" sz="1200">
                <a:ea typeface="+mn-lt"/>
                <a:cs typeface="+mn-lt"/>
              </a:rPr>
              <a:t>(~86% of all eligible programs)</a:t>
            </a:r>
          </a:p>
          <a:p>
            <a:endParaRPr lang="en-US" sz="1200">
              <a:highlight>
                <a:srgbClr val="FFFF00"/>
              </a:highlight>
            </a:endParaRPr>
          </a:p>
          <a:p>
            <a:endParaRPr lang="en-US" sz="1200">
              <a:highlight>
                <a:srgbClr val="FFFF00"/>
              </a:highlight>
            </a:endParaRPr>
          </a:p>
          <a:p>
            <a:endParaRPr lang="en-US" sz="1200">
              <a:cs typeface="Arial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2F0522E-25E5-4A44-800F-DD6C62CC76D1}"/>
              </a:ext>
            </a:extLst>
          </p:cNvPr>
          <p:cNvSpPr/>
          <p:nvPr/>
        </p:nvSpPr>
        <p:spPr bwMode="auto">
          <a:xfrm>
            <a:off x="6032714" y="1642313"/>
            <a:ext cx="602861" cy="561807"/>
          </a:xfrm>
          <a:prstGeom prst="ellipse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Graphic 13" descr="Contract with solid fill">
            <a:extLst>
              <a:ext uri="{FF2B5EF4-FFF2-40B4-BE49-F238E27FC236}">
                <a16:creationId xmlns:a16="http://schemas.microsoft.com/office/drawing/2014/main" id="{F81D70B4-FF88-4CAE-961E-1AA0DA68F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14207" y="1716307"/>
            <a:ext cx="445626" cy="445626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4D22BDD-C5C4-42A5-A5E6-645AA6799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233570"/>
              </p:ext>
            </p:extLst>
          </p:nvPr>
        </p:nvGraphicFramePr>
        <p:xfrm>
          <a:off x="436021" y="1429741"/>
          <a:ext cx="5145795" cy="475047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9159">
                  <a:extLst>
                    <a:ext uri="{9D8B030D-6E8A-4147-A177-3AD203B41FA5}">
                      <a16:colId xmlns:a16="http://schemas.microsoft.com/office/drawing/2014/main" val="1949687340"/>
                    </a:ext>
                  </a:extLst>
                </a:gridCol>
                <a:gridCol w="1029159">
                  <a:extLst>
                    <a:ext uri="{9D8B030D-6E8A-4147-A177-3AD203B41FA5}">
                      <a16:colId xmlns:a16="http://schemas.microsoft.com/office/drawing/2014/main" val="2836456678"/>
                    </a:ext>
                  </a:extLst>
                </a:gridCol>
                <a:gridCol w="1029159">
                  <a:extLst>
                    <a:ext uri="{9D8B030D-6E8A-4147-A177-3AD203B41FA5}">
                      <a16:colId xmlns:a16="http://schemas.microsoft.com/office/drawing/2014/main" val="3650636668"/>
                    </a:ext>
                  </a:extLst>
                </a:gridCol>
                <a:gridCol w="1029159">
                  <a:extLst>
                    <a:ext uri="{9D8B030D-6E8A-4147-A177-3AD203B41FA5}">
                      <a16:colId xmlns:a16="http://schemas.microsoft.com/office/drawing/2014/main" val="256457331"/>
                    </a:ext>
                  </a:extLst>
                </a:gridCol>
                <a:gridCol w="1029159">
                  <a:extLst>
                    <a:ext uri="{9D8B030D-6E8A-4147-A177-3AD203B41FA5}">
                      <a16:colId xmlns:a16="http://schemas.microsoft.com/office/drawing/2014/main" val="3227238806"/>
                    </a:ext>
                  </a:extLst>
                </a:gridCol>
              </a:tblGrid>
              <a:tr h="705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 and Type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/>
                          <a:cs typeface="Calibri"/>
                        </a:rPr>
                        <a:t>% providers applied for grants (as of 2/3)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/>
                          <a:cs typeface="Calibri"/>
                        </a:rPr>
                        <a:t>% providers applied for grants (as of 3/3)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/>
                          <a:cs typeface="Calibri"/>
                        </a:rPr>
                        <a:t>%capacity enrolled (Sept 2022)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/>
                          <a:cs typeface="Calibri"/>
                        </a:rPr>
                        <a:t>%capacity enrolled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/>
                          <a:cs typeface="Calibri"/>
                        </a:rPr>
                        <a:t>(Feb 2022)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100487"/>
                  </a:ext>
                </a:extLst>
              </a:tr>
              <a:tr h="35746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– Western FCC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6379606"/>
                  </a:ext>
                </a:extLst>
              </a:tr>
              <a:tr h="35746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– Western GSA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7024209"/>
                  </a:ext>
                </a:extLst>
              </a:tr>
              <a:tr h="35746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– Central FCC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62416604"/>
                  </a:ext>
                </a:extLst>
              </a:tr>
              <a:tr h="35746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– Central GSA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50845469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– Northeast FCC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41036215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– Northeast GSA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4067252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– Southeast &amp; Cape FCC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15885269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– Southeast &amp; Cape GSA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~95%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91516551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– Metro Boston FCC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~89%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~78%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~77%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94003461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– Metro Boston GSA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~79%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~87%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~80%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~84%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86846954"/>
                  </a:ext>
                </a:extLst>
              </a:tr>
            </a:tbl>
          </a:graphicData>
        </a:graphic>
      </p:graphicFrame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E372C63C-2364-4BD6-A847-72FC110A809C}"/>
              </a:ext>
            </a:extLst>
          </p:cNvPr>
          <p:cNvSpPr txBox="1">
            <a:spLocks/>
          </p:cNvSpPr>
          <p:nvPr/>
        </p:nvSpPr>
        <p:spPr>
          <a:xfrm>
            <a:off x="7210425" y="6594475"/>
            <a:ext cx="1933575" cy="2635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spcBef>
                <a:spcPct val="0"/>
              </a:spcBef>
              <a:defRPr/>
            </a:pPr>
            <a:fld id="{0A56C0EC-3B98-441E-AA55-70D5E6ACE5C8}" type="slidenum">
              <a:rPr lang="en-US" sz="800" smtClean="0">
                <a:solidFill>
                  <a:srgbClr val="000000"/>
                </a:solidFill>
                <a:latin typeface="Arial" panose="020B0604020202020204"/>
              </a:rPr>
              <a:pPr algn="r" defTabSz="457200">
                <a:spcBef>
                  <a:spcPct val="0"/>
                </a:spcBef>
                <a:defRPr/>
              </a:pPr>
              <a:t>4</a:t>
            </a:fld>
            <a:endParaRPr lang="en-US" sz="80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B6C4E0E-52BB-4B0F-9E62-264800BED4F4}"/>
              </a:ext>
            </a:extLst>
          </p:cNvPr>
          <p:cNvSpPr/>
          <p:nvPr/>
        </p:nvSpPr>
        <p:spPr bwMode="auto">
          <a:xfrm>
            <a:off x="6047452" y="3353218"/>
            <a:ext cx="602861" cy="561807"/>
          </a:xfrm>
          <a:prstGeom prst="ellipse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6" name="Graphic 2" descr="Dollar with solid fill">
            <a:extLst>
              <a:ext uri="{FF2B5EF4-FFF2-40B4-BE49-F238E27FC236}">
                <a16:creationId xmlns:a16="http://schemas.microsoft.com/office/drawing/2014/main" id="{D06ED977-89E5-4D91-AC19-4C920C35DD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127896" y="3403306"/>
            <a:ext cx="447553" cy="447553"/>
          </a:xfrm>
          <a:prstGeom prst="rect">
            <a:avLst/>
          </a:prstGeom>
        </p:spPr>
      </p:pic>
      <p:sp>
        <p:nvSpPr>
          <p:cNvPr id="20" name="TextBox 3">
            <a:extLst>
              <a:ext uri="{FF2B5EF4-FFF2-40B4-BE49-F238E27FC236}">
                <a16:creationId xmlns:a16="http://schemas.microsoft.com/office/drawing/2014/main" id="{03914CD6-E9D8-46ED-B399-AA75ECF5858F}"/>
              </a:ext>
            </a:extLst>
          </p:cNvPr>
          <p:cNvSpPr txBox="1"/>
          <p:nvPr/>
        </p:nvSpPr>
        <p:spPr>
          <a:xfrm>
            <a:off x="6741360" y="2902032"/>
            <a:ext cx="2113069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cs typeface="Arial"/>
            </a:endParaRPr>
          </a:p>
          <a:p>
            <a:r>
              <a:rPr lang="en-US" sz="1200">
                <a:cs typeface="Arial"/>
              </a:rPr>
              <a:t>Projected </a:t>
            </a:r>
            <a:r>
              <a:rPr lang="en-US" sz="1200" b="1">
                <a:cs typeface="Arial"/>
              </a:rPr>
              <a:t>~$260M by end of March 2022</a:t>
            </a:r>
            <a:r>
              <a:rPr lang="en-US" sz="1200">
                <a:cs typeface="Arial"/>
              </a:rPr>
              <a:t>, sustained at ~$30 million/month  </a:t>
            </a:r>
            <a:endParaRPr lang="en-US" sz="1600"/>
          </a:p>
          <a:p>
            <a:endParaRPr lang="en-US" sz="1200">
              <a:cs typeface="Arial"/>
            </a:endParaRPr>
          </a:p>
          <a:p>
            <a:r>
              <a:rPr lang="en-US" sz="1200" b="1">
                <a:cs typeface="Arial"/>
              </a:rPr>
              <a:t>~65% of funding </a:t>
            </a:r>
            <a:r>
              <a:rPr lang="en-US" sz="1200">
                <a:cs typeface="Arial"/>
              </a:rPr>
              <a:t>has been distributed </a:t>
            </a:r>
            <a:r>
              <a:rPr lang="en-US" sz="1200" b="1">
                <a:cs typeface="Arial"/>
              </a:rPr>
              <a:t>to </a:t>
            </a:r>
            <a:endParaRPr lang="en-US" sz="1600">
              <a:cs typeface="Arial"/>
            </a:endParaRPr>
          </a:p>
          <a:p>
            <a:r>
              <a:rPr lang="en-US" sz="1200" b="1">
                <a:cs typeface="Arial"/>
              </a:rPr>
              <a:t>subsidized </a:t>
            </a:r>
            <a:r>
              <a:rPr lang="en-US" sz="1200">
                <a:cs typeface="Arial"/>
              </a:rPr>
              <a:t>programs</a:t>
            </a:r>
            <a:endParaRPr lang="en-US" sz="1600">
              <a:cs typeface="Arial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996E420-CCF1-46D3-B64C-45D604FA2994}"/>
              </a:ext>
            </a:extLst>
          </p:cNvPr>
          <p:cNvSpPr/>
          <p:nvPr/>
        </p:nvSpPr>
        <p:spPr bwMode="auto">
          <a:xfrm>
            <a:off x="6033763" y="5154129"/>
            <a:ext cx="602861" cy="561807"/>
          </a:xfrm>
          <a:prstGeom prst="ellipse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8" name="Graphic 2" descr="Speech outline">
            <a:extLst>
              <a:ext uri="{FF2B5EF4-FFF2-40B4-BE49-F238E27FC236}">
                <a16:creationId xmlns:a16="http://schemas.microsoft.com/office/drawing/2014/main" id="{11CB81F0-01A1-4C65-B8C5-AA4D108B6D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112111" y="5255944"/>
            <a:ext cx="447553" cy="447553"/>
          </a:xfrm>
          <a:prstGeom prst="rect">
            <a:avLst/>
          </a:prstGeom>
        </p:spPr>
      </p:pic>
      <p:sp>
        <p:nvSpPr>
          <p:cNvPr id="19" name="TextBox 3">
            <a:extLst>
              <a:ext uri="{FF2B5EF4-FFF2-40B4-BE49-F238E27FC236}">
                <a16:creationId xmlns:a16="http://schemas.microsoft.com/office/drawing/2014/main" id="{6268311D-42A6-435C-B663-066DD8ABA4CA}"/>
              </a:ext>
            </a:extLst>
          </p:cNvPr>
          <p:cNvSpPr txBox="1"/>
          <p:nvPr/>
        </p:nvSpPr>
        <p:spPr>
          <a:xfrm>
            <a:off x="6741360" y="5155926"/>
            <a:ext cx="2113069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>
                <a:ea typeface="+mn-lt"/>
                <a:cs typeface="+mn-lt"/>
              </a:rPr>
              <a:t>~20% of applicants </a:t>
            </a:r>
            <a:r>
              <a:rPr lang="en-US" sz="1200">
                <a:ea typeface="+mn-lt"/>
                <a:cs typeface="+mn-lt"/>
              </a:rPr>
              <a:t>chose Spanish as their primary form of communication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133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B60E4A6-74C9-6349-B43D-2492094BB7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585695"/>
            <a:ext cx="7132638" cy="469900"/>
          </a:xfrm>
        </p:spPr>
        <p:txBody>
          <a:bodyPr/>
          <a:lstStyle/>
          <a:p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System-Wide Capacity Summary</a:t>
            </a:r>
            <a:endParaRPr lang="en-US" sz="200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cs typeface="Arial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9A5DFAD-DF63-4749-96CE-D1C80848B853}"/>
              </a:ext>
            </a:extLst>
          </p:cNvPr>
          <p:cNvSpPr txBox="1">
            <a:spLocks/>
          </p:cNvSpPr>
          <p:nvPr/>
        </p:nvSpPr>
        <p:spPr>
          <a:xfrm>
            <a:off x="442912" y="346161"/>
            <a:ext cx="7734300" cy="62071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0000E5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CFEA6C-73AB-44FA-8049-E6EC4072331F}"/>
              </a:ext>
            </a:extLst>
          </p:cNvPr>
          <p:cNvSpPr txBox="1"/>
          <p:nvPr/>
        </p:nvSpPr>
        <p:spPr>
          <a:xfrm>
            <a:off x="353758" y="5799198"/>
            <a:ext cx="868889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i="1">
                <a:cs typeface="Arial"/>
              </a:rPr>
              <a:t>Note: This represents the number of programs currently open. This does not represent the full picture of programs that re-opened or closed since March 2020 – as new programs have opened, they have offset closures. This dashboard was last reviewed by the board in October 2021. It is intended to support monitoring for child care infrastructure return. </a:t>
            </a:r>
            <a:endParaRPr lang="en-US">
              <a:cs typeface="Arial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2F5F382-83BE-407E-9222-B33FF258807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7210425" y="6594475"/>
            <a:ext cx="1933575" cy="2635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56C0EC-3B98-441E-AA55-70D5E6ACE5C8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3F4E49BA-A4B5-4278-BE77-70D1FE4C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638452"/>
              </p:ext>
            </p:extLst>
          </p:nvPr>
        </p:nvGraphicFramePr>
        <p:xfrm>
          <a:off x="457200" y="1246781"/>
          <a:ext cx="8482012" cy="436208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64022">
                  <a:extLst>
                    <a:ext uri="{9D8B030D-6E8A-4147-A177-3AD203B41FA5}">
                      <a16:colId xmlns:a16="http://schemas.microsoft.com/office/drawing/2014/main" val="3265916127"/>
                    </a:ext>
                  </a:extLst>
                </a:gridCol>
                <a:gridCol w="1910543">
                  <a:extLst>
                    <a:ext uri="{9D8B030D-6E8A-4147-A177-3AD203B41FA5}">
                      <a16:colId xmlns:a16="http://schemas.microsoft.com/office/drawing/2014/main" val="2514841872"/>
                    </a:ext>
                  </a:extLst>
                </a:gridCol>
                <a:gridCol w="1894607">
                  <a:extLst>
                    <a:ext uri="{9D8B030D-6E8A-4147-A177-3AD203B41FA5}">
                      <a16:colId xmlns:a16="http://schemas.microsoft.com/office/drawing/2014/main" val="3206184114"/>
                    </a:ext>
                  </a:extLst>
                </a:gridCol>
                <a:gridCol w="1483617">
                  <a:extLst>
                    <a:ext uri="{9D8B030D-6E8A-4147-A177-3AD203B41FA5}">
                      <a16:colId xmlns:a16="http://schemas.microsoft.com/office/drawing/2014/main" val="3442072891"/>
                    </a:ext>
                  </a:extLst>
                </a:gridCol>
                <a:gridCol w="1129223">
                  <a:extLst>
                    <a:ext uri="{9D8B030D-6E8A-4147-A177-3AD203B41FA5}">
                      <a16:colId xmlns:a16="http://schemas.microsoft.com/office/drawing/2014/main" val="1909044665"/>
                    </a:ext>
                  </a:extLst>
                </a:gridCol>
              </a:tblGrid>
              <a:tr h="6883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Region and Type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# programs open March 2020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# programs open Feb 24, 2022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% of pre-</a:t>
                      </a:r>
                    </a:p>
                    <a:p>
                      <a:pPr algn="ctr" fontAlgn="ctr"/>
                      <a:r>
                        <a:rPr lang="en-US" sz="14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COVID programs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/>
                        <a:cs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Total Licensed Capacity</a:t>
                      </a: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74925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1 – Western FCC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873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771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88.3%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6,114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226626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1 – Western GSA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394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378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95.9%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22,226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6376923"/>
                  </a:ext>
                </a:extLst>
              </a:tr>
              <a:tr h="32413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2 – Central FCC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1157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1,035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89.5%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8,169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85929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2 – Central GSA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522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506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96.9%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34,692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19647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3 – Northeast FCC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1296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1,142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88.1%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9,145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38163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3 – Northeast GSA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675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673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99.7%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49,376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548843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5 – Southeast &amp; Cape FCC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938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855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91.2%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6,811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215156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5 – Southeast &amp; Cape GSA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614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574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93.5%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36,766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40570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6 – Metro Boston FCC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1066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92.4%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8,013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9967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6 – Metro Boston GSA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687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95.9%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40,094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9163375"/>
                  </a:ext>
                </a:extLst>
              </a:tr>
              <a:tr h="303502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-US" sz="1400" b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/>
                        </a:rPr>
                        <a:t>8,222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7,578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92.2%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</a:pPr>
                      <a:r>
                        <a:rPr lang="en-US" sz="1400" b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/>
                        </a:rPr>
                        <a:t>221,406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453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3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799" y="1155366"/>
            <a:ext cx="8382000" cy="5097072"/>
          </a:xfrm>
        </p:spPr>
        <p:txBody>
          <a:bodyPr/>
          <a:lstStyle/>
          <a:p>
            <a:pPr marL="338137" lvl="2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200"/>
          </a:p>
          <a:p>
            <a:pPr marL="566737" lvl="2" indent="-2286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US" sz="1200"/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lvl="1">
              <a:spcBef>
                <a:spcPts val="600"/>
              </a:spcBef>
              <a:spcAft>
                <a:spcPts val="0"/>
              </a:spcAft>
              <a:buNone/>
            </a:pPr>
            <a:endParaRPr lang="en-US" sz="800"/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endParaRPr lang="en-US" sz="1600"/>
          </a:p>
          <a:p>
            <a:pPr marL="228600" lvl="1" indent="-228600">
              <a:spcBef>
                <a:spcPct val="100000"/>
              </a:spcBef>
              <a:buFontTx/>
              <a:buChar char="•"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body" sz="quarter" idx="12"/>
          </p:nvPr>
        </p:nvSpPr>
        <p:spPr>
          <a:xfrm>
            <a:off x="400051" y="343430"/>
            <a:ext cx="7132638" cy="469900"/>
          </a:xfrm>
        </p:spPr>
        <p:txBody>
          <a:bodyPr/>
          <a:lstStyle/>
          <a:p>
            <a:r>
              <a:rPr lang="en-US" sz="200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FY22 Caseload Account Spending Update</a:t>
            </a:r>
            <a:endParaRPr lang="en-US" sz="2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D16C23-EC58-4D83-AB75-B24CD1C8F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86" y="1709240"/>
            <a:ext cx="8665828" cy="3084750"/>
          </a:xfrm>
          <a:prstGeom prst="rect">
            <a:avLst/>
          </a:prstGeom>
          <a:ln w="25400" cmpd="thinThick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639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799" y="1155366"/>
            <a:ext cx="8382000" cy="5097072"/>
          </a:xfrm>
        </p:spPr>
        <p:txBody>
          <a:bodyPr/>
          <a:lstStyle/>
          <a:p>
            <a:pPr marL="338137" lvl="2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200"/>
          </a:p>
          <a:p>
            <a:pPr marL="566737" lvl="2" indent="-2286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US" sz="1200"/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lvl="1">
              <a:spcBef>
                <a:spcPts val="600"/>
              </a:spcBef>
              <a:spcAft>
                <a:spcPts val="0"/>
              </a:spcAft>
              <a:buNone/>
            </a:pPr>
            <a:endParaRPr lang="en-US" sz="800"/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endParaRPr lang="en-US" sz="1600"/>
          </a:p>
          <a:p>
            <a:pPr marL="228600" lvl="1" indent="-228600">
              <a:spcBef>
                <a:spcPct val="100000"/>
              </a:spcBef>
              <a:buFontTx/>
              <a:buChar char="•"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body" sz="quarter" idx="12"/>
          </p:nvPr>
        </p:nvSpPr>
        <p:spPr>
          <a:xfrm>
            <a:off x="400051" y="343430"/>
            <a:ext cx="7132638" cy="469900"/>
          </a:xfrm>
        </p:spPr>
        <p:txBody>
          <a:bodyPr/>
          <a:lstStyle/>
          <a:p>
            <a:r>
              <a:rPr lang="en-US" sz="200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Income Eligible Utilization - Overview</a:t>
            </a:r>
            <a:endParaRPr lang="en-US" sz="2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17F816-30FF-4057-94F9-83DA89396359}"/>
              </a:ext>
            </a:extLst>
          </p:cNvPr>
          <p:cNvSpPr txBox="1"/>
          <p:nvPr/>
        </p:nvSpPr>
        <p:spPr>
          <a:xfrm>
            <a:off x="833436" y="5438386"/>
            <a:ext cx="7477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>
                <a:latin typeface="Calibri" panose="020F0502020204030204" pitchFamily="34" charset="0"/>
                <a:cs typeface="Calibri" panose="020F0502020204030204" pitchFamily="34" charset="0"/>
              </a:rPr>
              <a:t>Source:</a:t>
            </a:r>
          </a:p>
          <a:p>
            <a:pPr marL="285750" indent="-285750">
              <a:buFontTx/>
              <a:buChar char="-"/>
            </a:pPr>
            <a:r>
              <a:rPr lang="en-US" sz="1400" b="0">
                <a:latin typeface="Calibri" panose="020F0502020204030204" pitchFamily="34" charset="0"/>
                <a:cs typeface="Calibri" panose="020F0502020204030204" pitchFamily="34" charset="0"/>
              </a:rPr>
              <a:t>Voucher information based on CCRR weekly report for week ending 2/26/2022.</a:t>
            </a:r>
          </a:p>
          <a:p>
            <a:pPr marL="285750" indent="-285750">
              <a:buFontTx/>
              <a:buChar char="-"/>
            </a:pPr>
            <a:r>
              <a:rPr lang="en-US" sz="1400" b="0">
                <a:latin typeface="Calibri" panose="020F0502020204030204" pitchFamily="34" charset="0"/>
                <a:cs typeface="Calibri" panose="020F0502020204030204" pitchFamily="34" charset="0"/>
              </a:rPr>
              <a:t>Contract information based on contract utilization on 2/28/2022.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B4EE72-2D07-40EA-B9FA-BF19B624D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316" y="2245802"/>
            <a:ext cx="6572804" cy="1529243"/>
          </a:xfrm>
          <a:prstGeom prst="rect">
            <a:avLst/>
          </a:prstGeom>
          <a:ln w="25400" cmpd="thinThick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8252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799" y="1155366"/>
            <a:ext cx="8382000" cy="5097072"/>
          </a:xfrm>
        </p:spPr>
        <p:txBody>
          <a:bodyPr/>
          <a:lstStyle/>
          <a:p>
            <a:pPr marL="338137" lvl="2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200"/>
          </a:p>
          <a:p>
            <a:pPr marL="566737" lvl="2" indent="-2286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US" sz="1200"/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lvl="1">
              <a:spcBef>
                <a:spcPts val="600"/>
              </a:spcBef>
              <a:spcAft>
                <a:spcPts val="0"/>
              </a:spcAft>
              <a:buNone/>
            </a:pPr>
            <a:endParaRPr lang="en-US" sz="800"/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endParaRPr lang="en-US" sz="1600"/>
          </a:p>
          <a:p>
            <a:pPr marL="228600" lvl="1" indent="-228600">
              <a:spcBef>
                <a:spcPct val="100000"/>
              </a:spcBef>
              <a:buFontTx/>
              <a:buChar char="•"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body" sz="quarter" idx="12"/>
          </p:nvPr>
        </p:nvSpPr>
        <p:spPr>
          <a:xfrm>
            <a:off x="400051" y="343430"/>
            <a:ext cx="7132638" cy="469900"/>
          </a:xfrm>
        </p:spPr>
        <p:txBody>
          <a:bodyPr/>
          <a:lstStyle/>
          <a:p>
            <a:r>
              <a:rPr lang="en-US" sz="200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Income Eligible Utilization – Voucher Detail</a:t>
            </a:r>
            <a:endParaRPr lang="en-US" sz="2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17F816-30FF-4057-94F9-83DA89396359}"/>
              </a:ext>
            </a:extLst>
          </p:cNvPr>
          <p:cNvSpPr txBox="1"/>
          <p:nvPr/>
        </p:nvSpPr>
        <p:spPr>
          <a:xfrm>
            <a:off x="833436" y="5782335"/>
            <a:ext cx="7477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>
                <a:latin typeface="Calibri" panose="020F0502020204030204" pitchFamily="34" charset="0"/>
                <a:cs typeface="Calibri" panose="020F0502020204030204" pitchFamily="34" charset="0"/>
              </a:rPr>
              <a:t>Source:</a:t>
            </a:r>
          </a:p>
          <a:p>
            <a:pPr marL="285750" indent="-285750">
              <a:buFontTx/>
              <a:buChar char="-"/>
            </a:pPr>
            <a:r>
              <a:rPr lang="en-US" sz="1400" b="0">
                <a:latin typeface="Calibri" panose="020F0502020204030204" pitchFamily="34" charset="0"/>
                <a:cs typeface="Calibri" panose="020F0502020204030204" pitchFamily="34" charset="0"/>
              </a:rPr>
              <a:t>Voucher information based on CCRR weekly report for the week ending 2/26/2022.</a:t>
            </a:r>
          </a:p>
          <a:p>
            <a:pPr marL="285750" indent="-285750">
              <a:buFontTx/>
              <a:buChar char="-"/>
            </a:pPr>
            <a:r>
              <a:rPr lang="en-US" sz="1400" b="0">
                <a:latin typeface="Calibri" panose="020F0502020204030204" pitchFamily="34" charset="0"/>
                <a:cs typeface="Calibri" panose="020F0502020204030204" pitchFamily="34" charset="0"/>
              </a:rPr>
              <a:t>Waitlist information based on active children as of 2/28/2022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8358B4-5922-47FA-B5C6-333ADCF87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436" y="2141639"/>
            <a:ext cx="7414846" cy="1927022"/>
          </a:xfrm>
          <a:prstGeom prst="rect">
            <a:avLst/>
          </a:prstGeom>
          <a:solidFill>
            <a:schemeClr val="bg1"/>
          </a:solidFill>
          <a:ln w="25400" cmpd="thinThick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6855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3799" y="1155366"/>
            <a:ext cx="8382000" cy="5097072"/>
          </a:xfrm>
        </p:spPr>
        <p:txBody>
          <a:bodyPr/>
          <a:lstStyle/>
          <a:p>
            <a:pPr marL="338137" lvl="2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200"/>
          </a:p>
          <a:p>
            <a:pPr marL="566737" lvl="2" indent="-2286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en-US" sz="1200"/>
          </a:p>
          <a:p>
            <a:pPr marL="0" lvl="1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marL="566737" lvl="2" indent="-228600">
              <a:spcBef>
                <a:spcPct val="100000"/>
              </a:spcBef>
            </a:pPr>
            <a:endParaRPr lang="en-US" sz="1400"/>
          </a:p>
          <a:p>
            <a:pPr lvl="1">
              <a:spcBef>
                <a:spcPts val="600"/>
              </a:spcBef>
              <a:spcAft>
                <a:spcPts val="0"/>
              </a:spcAft>
              <a:buNone/>
            </a:pPr>
            <a:endParaRPr lang="en-US" sz="800"/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endParaRPr lang="en-US" sz="1600"/>
          </a:p>
          <a:p>
            <a:pPr marL="228600" lvl="1" indent="-228600">
              <a:spcBef>
                <a:spcPct val="100000"/>
              </a:spcBef>
              <a:buFontTx/>
              <a:buChar char="•"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E52CFE-2BB0-48A7-9F53-4B9D51B44A4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body" sz="quarter" idx="12"/>
          </p:nvPr>
        </p:nvSpPr>
        <p:spPr>
          <a:xfrm>
            <a:off x="400051" y="343430"/>
            <a:ext cx="7132638" cy="469900"/>
          </a:xfrm>
        </p:spPr>
        <p:txBody>
          <a:bodyPr/>
          <a:lstStyle/>
          <a:p>
            <a:r>
              <a:rPr lang="en-US" sz="200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Income Eligible Utilization – Contract Detail</a:t>
            </a:r>
            <a:endParaRPr lang="en-US" sz="2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17F816-30FF-4057-94F9-83DA89396359}"/>
              </a:ext>
            </a:extLst>
          </p:cNvPr>
          <p:cNvSpPr txBox="1"/>
          <p:nvPr/>
        </p:nvSpPr>
        <p:spPr>
          <a:xfrm>
            <a:off x="302004" y="6294064"/>
            <a:ext cx="851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>
                <a:latin typeface="Calibri" panose="020F0502020204030204" pitchFamily="34" charset="0"/>
                <a:cs typeface="Calibri" panose="020F0502020204030204" pitchFamily="34" charset="0"/>
              </a:rPr>
              <a:t>Source:</a:t>
            </a:r>
          </a:p>
          <a:p>
            <a:pPr marL="285750" indent="-285750">
              <a:buFontTx/>
              <a:buChar char="-"/>
            </a:pPr>
            <a:r>
              <a:rPr lang="en-US" sz="1200" b="0">
                <a:latin typeface="Calibri" panose="020F0502020204030204" pitchFamily="34" charset="0"/>
                <a:cs typeface="Calibri" panose="020F0502020204030204" pitchFamily="34" charset="0"/>
              </a:rPr>
              <a:t>Contract information based on contract utilization on 2/28/2022; Waitlist information based on active children as of 2/28/2022.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D74C6E-04E8-4A72-80B4-87CE5C39B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50" y="988316"/>
            <a:ext cx="7473062" cy="5305748"/>
          </a:xfrm>
          <a:prstGeom prst="rect">
            <a:avLst/>
          </a:prstGeom>
          <a:ln w="25400" cmpd="thinThick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76363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Blank EEC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rategic Action Planning 10.3.19" id="{B472F08C-1A83-3743-B2EC-5FFD56BC7832}" vid="{EB87D4FC-D3CA-C44E-9F99-C9B03A456EC8}"/>
    </a:ext>
  </a:extLst>
</a:theme>
</file>

<file path=ppt/theme/theme2.xml><?xml version="1.0" encoding="utf-8"?>
<a:theme xmlns:a="http://schemas.openxmlformats.org/drawingml/2006/main" name="EEC4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EC4" id="{DE7B5B6C-056D-4145-9F4D-23CABBE71A4C}" vid="{C02CD98F-6402-44A0-9AE3-AA498544253B}"/>
    </a:ext>
  </a:extLst>
</a:theme>
</file>

<file path=ppt/theme/theme3.xml><?xml version="1.0" encoding="utf-8"?>
<a:theme xmlns:a="http://schemas.openxmlformats.org/drawingml/2006/main" name="2_Blank EEC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rategic Action Planning 10.3.19" id="{B472F08C-1A83-3743-B2EC-5FFD56BC7832}" vid="{EB87D4FC-D3CA-C44E-9F99-C9B03A456EC8}"/>
    </a:ext>
  </a:extLst>
</a:theme>
</file>

<file path=ppt/theme/theme4.xml><?xml version="1.0" encoding="utf-8"?>
<a:theme xmlns:a="http://schemas.openxmlformats.org/drawingml/2006/main" name="1_EEC4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EC4" id="{DE7B5B6C-056D-4145-9F4D-23CABBE71A4C}" vid="{C02CD98F-6402-44A0-9AE3-AA498544253B}"/>
    </a:ext>
  </a:extLst>
</a:theme>
</file>

<file path=ppt/theme/theme5.xml><?xml version="1.0" encoding="utf-8"?>
<a:theme xmlns:a="http://schemas.openxmlformats.org/drawingml/2006/main" name="3_Blank EEC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rategic Action Planning 10.3.19" id="{B472F08C-1A83-3743-B2EC-5FFD56BC7832}" vid="{EB87D4FC-D3CA-C44E-9F99-C9B03A456EC8}"/>
    </a:ext>
  </a:extLst>
</a:theme>
</file>

<file path=ppt/theme/theme6.xml><?xml version="1.0" encoding="utf-8"?>
<a:theme xmlns:a="http://schemas.openxmlformats.org/drawingml/2006/main" name="Blank EEC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5D5CA54D086040AD9588318807D12A" ma:contentTypeVersion="6" ma:contentTypeDescription="Create a new document." ma:contentTypeScope="" ma:versionID="42fd1f846d99949571d237fe807e08ef">
  <xsd:schema xmlns:xsd="http://www.w3.org/2001/XMLSchema" xmlns:xs="http://www.w3.org/2001/XMLSchema" xmlns:p="http://schemas.microsoft.com/office/2006/metadata/properties" xmlns:ns2="f0dadd96-bb02-43ff-b721-c5b7f234f31a" xmlns:ns3="baeaa786-ebd5-4f52-8cee-8fa081d737a1" targetNamespace="http://schemas.microsoft.com/office/2006/metadata/properties" ma:root="true" ma:fieldsID="530555d545c612de4a03c2dea5c19150" ns2:_="" ns3:_="">
    <xsd:import namespace="f0dadd96-bb02-43ff-b721-c5b7f234f31a"/>
    <xsd:import namespace="baeaa786-ebd5-4f52-8cee-8fa081d737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dadd96-bb02-43ff-b721-c5b7f234f3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aa786-ebd5-4f52-8cee-8fa081d737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aeaa786-ebd5-4f52-8cee-8fa081d737a1">
      <UserInfo>
        <DisplayName>Aigner-Treworgy, Samantha L. (EEC)</DisplayName>
        <AccountId>30</AccountId>
        <AccountType/>
      </UserInfo>
      <UserInfo>
        <DisplayName>Premont, Catherine (EEC)</DisplayName>
        <AccountId>18</AccountId>
        <AccountType/>
      </UserInfo>
      <UserInfo>
        <DisplayName>Bowne, Jocelyn (EEC)</DisplayName>
        <AccountId>27</AccountId>
        <AccountType/>
      </UserInfo>
      <UserInfo>
        <DisplayName>Phillips, Diana (EEC)</DisplayName>
        <AccountId>77</AccountId>
        <AccountType/>
      </UserInfo>
      <UserInfo>
        <DisplayName>Meehan, Carole (EEC)</DisplayName>
        <AccountId>72</AccountId>
        <AccountType/>
      </UserInfo>
      <UserInfo>
        <DisplayName>Sakaguchi, Amanda (EEC)</DisplayName>
        <AccountId>62</AccountId>
        <AccountType/>
      </UserInfo>
      <UserInfo>
        <DisplayName>Brown, Blair (EOE)</DisplayName>
        <AccountId>53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0334E8-2921-41AB-86F0-76C5349866F2}">
  <ds:schemaRefs>
    <ds:schemaRef ds:uri="baeaa786-ebd5-4f52-8cee-8fa081d737a1"/>
    <ds:schemaRef ds:uri="f0dadd96-bb02-43ff-b721-c5b7f234f3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D05DD2E-F843-4CCF-AC11-2588FD2F32AE}">
  <ds:schemaRefs>
    <ds:schemaRef ds:uri="baeaa786-ebd5-4f52-8cee-8fa081d737a1"/>
    <ds:schemaRef ds:uri="f0dadd96-bb02-43ff-b721-c5b7f234f31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49767B2-8D12-47AE-BA8F-6C301FB1EC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10</Slides>
  <Notes>5</Notes>
  <HiddenSlides>0</HiddenSlide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1_Blank EEC Template</vt:lpstr>
      <vt:lpstr>EEC4</vt:lpstr>
      <vt:lpstr>2_Blank EEC Template</vt:lpstr>
      <vt:lpstr>1_EEC4</vt:lpstr>
      <vt:lpstr>3_Blank EEC Template</vt:lpstr>
      <vt:lpstr>Blank EEC Template</vt:lpstr>
      <vt:lpstr>Commonwealth of Massachusetts Department of Early Education and Care  </vt:lpstr>
      <vt:lpstr>PowerPoint Presentation</vt:lpstr>
      <vt:lpstr>PowerPoint Presentation</vt:lpstr>
      <vt:lpstr>C3 Operational Grants - Dashboard as of March 3,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Commonwealth of Massachusetts Department of Early Education and Care</dc:title>
  <dc:creator>Eli Cole</dc:creator>
  <cp:revision>27</cp:revision>
  <cp:lastPrinted>2022-02-01T22:49:21Z</cp:lastPrinted>
  <dcterms:created xsi:type="dcterms:W3CDTF">2020-11-01T19:59:08Z</dcterms:created>
  <dcterms:modified xsi:type="dcterms:W3CDTF">2022-03-04T16:05:50Z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0x010100405D5CA54D086040AD9588318807D12A</vt:lpwstr>
  </property>
</Properties>
</file>