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22"/>
  </p:notesMasterIdLst>
  <p:handoutMasterIdLst>
    <p:handoutMasterId r:id="rId23"/>
  </p:handoutMasterIdLst>
  <p:sldIdLst>
    <p:sldId id="267" r:id="rId5"/>
    <p:sldId id="287" r:id="rId6"/>
    <p:sldId id="276" r:id="rId7"/>
    <p:sldId id="277" r:id="rId8"/>
    <p:sldId id="278" r:id="rId9"/>
    <p:sldId id="279" r:id="rId10"/>
    <p:sldId id="281" r:id="rId11"/>
    <p:sldId id="292" r:id="rId12"/>
    <p:sldId id="293" r:id="rId13"/>
    <p:sldId id="270" r:id="rId14"/>
    <p:sldId id="285" r:id="rId15"/>
    <p:sldId id="295" r:id="rId16"/>
    <p:sldId id="288" r:id="rId17"/>
    <p:sldId id="289" r:id="rId18"/>
    <p:sldId id="283" r:id="rId19"/>
    <p:sldId id="290" r:id="rId20"/>
    <p:sldId id="291" r:id="rId21"/>
  </p:sldIdLst>
  <p:sldSz cx="12188825"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64" autoAdjust="0"/>
    <p:restoredTop sz="94599" autoAdjust="0"/>
  </p:normalViewPr>
  <p:slideViewPr>
    <p:cSldViewPr>
      <p:cViewPr varScale="1">
        <p:scale>
          <a:sx n="74" d="100"/>
          <a:sy n="74" d="100"/>
        </p:scale>
        <p:origin x="216" y="4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0E6E22E-288A-414B-A8DE-E4DBD03D5FC0}" type="datetimeFigureOut">
              <a:rPr lang="en-US"/>
              <a:t>1/31/2025</a:t>
            </a:fld>
            <a:endParaRPr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1114579-D02A-4B51-B5DF-8EC449F77AC7}" type="slidenum">
              <a:rPr/>
              <a:t>‹#›</a:t>
            </a:fld>
            <a:endParaRP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9A9AE7E-E0F9-4C51-AD9A-F4C3A6E23BBF}" type="datetimeFigureOut">
              <a:rPr lang="en-US"/>
              <a:t>1/31/2025</a:t>
            </a:fld>
            <a:endParaRPr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074690-7256-4BB9-AC0F-97AEAE8CDEC2}" type="slidenum">
              <a:rPr/>
              <a:t>‹#›</a:t>
            </a:fld>
            <a:endParaRP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1" y="2059012"/>
            <a:ext cx="1219249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664" y="2166365"/>
            <a:ext cx="11468578" cy="1739347"/>
          </a:xfrm>
        </p:spPr>
        <p:txBody>
          <a:bodyPr tIns="45720" bIns="45720" anchor="ctr">
            <a:normAutofit/>
          </a:bodyPr>
          <a:lstStyle>
            <a:lvl1pPr algn="ctr">
              <a:lnSpc>
                <a:spcPct val="80000"/>
              </a:lnSpc>
              <a:defRPr sz="5998" spc="150" baseline="0"/>
            </a:lvl1pPr>
          </a:lstStyle>
          <a:p>
            <a:r>
              <a:rPr lang="en-US"/>
              <a:t>Click to edit Master title style</a:t>
            </a:r>
            <a:endParaRPr lang="en-US" dirty="0"/>
          </a:p>
        </p:txBody>
      </p:sp>
      <p:sp>
        <p:nvSpPr>
          <p:cNvPr id="3" name="Subtitle 2"/>
          <p:cNvSpPr>
            <a:spLocks noGrp="1"/>
          </p:cNvSpPr>
          <p:nvPr>
            <p:ph type="subTitle" idx="1"/>
          </p:nvPr>
        </p:nvSpPr>
        <p:spPr>
          <a:xfrm>
            <a:off x="1523603" y="3996251"/>
            <a:ext cx="9141619" cy="1309255"/>
          </a:xfrm>
        </p:spPr>
        <p:txBody>
          <a:bodyPr>
            <a:normAutofit/>
          </a:bodyPr>
          <a:lstStyle>
            <a:lvl1pPr marL="0" indent="0" algn="ctr">
              <a:buNone/>
              <a:defRPr sz="1999"/>
            </a:lvl1pPr>
            <a:lvl2pPr marL="457063" indent="0" algn="ctr">
              <a:buNone/>
              <a:defRPr sz="1999"/>
            </a:lvl2pPr>
            <a:lvl3pPr marL="914126" indent="0" algn="ctr">
              <a:buNone/>
              <a:defRPr sz="19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9488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35302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6963" y="0"/>
            <a:ext cx="27424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58239" y="274638"/>
            <a:ext cx="2401754"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1" y="274638"/>
            <a:ext cx="797121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7982" y="6422855"/>
            <a:ext cx="2742482" cy="365125"/>
          </a:xfrm>
        </p:spPr>
        <p:txBody>
          <a:bodyPr/>
          <a:lstStyle/>
          <a:p>
            <a:fld id="{8E36636D-D922-432D-A958-524484B5923D}" type="datetimeFigureOut">
              <a:rPr lang="en-US" smtClean="0"/>
              <a:pPr/>
              <a:t>1/31/2025</a:t>
            </a:fld>
            <a:endParaRPr lang="en-US" dirty="0"/>
          </a:p>
        </p:txBody>
      </p:sp>
      <p:sp>
        <p:nvSpPr>
          <p:cNvPr id="5" name="Footer Placeholder 4"/>
          <p:cNvSpPr>
            <a:spLocks noGrp="1"/>
          </p:cNvSpPr>
          <p:nvPr>
            <p:ph type="ftr" sz="quarter" idx="11"/>
          </p:nvPr>
        </p:nvSpPr>
        <p:spPr>
          <a:xfrm>
            <a:off x="3775152" y="6422855"/>
            <a:ext cx="4278555" cy="365125"/>
          </a:xfrm>
        </p:spPr>
        <p:txBody>
          <a:bodyPr/>
          <a:lstStyle/>
          <a:p>
            <a:endParaRPr lang="en-US" dirty="0"/>
          </a:p>
        </p:txBody>
      </p:sp>
      <p:sp>
        <p:nvSpPr>
          <p:cNvPr id="6" name="Slide Number Placeholder 5"/>
          <p:cNvSpPr>
            <a:spLocks noGrp="1"/>
          </p:cNvSpPr>
          <p:nvPr>
            <p:ph type="sldNum" sz="quarter" idx="12"/>
          </p:nvPr>
        </p:nvSpPr>
        <p:spPr>
          <a:xfrm>
            <a:off x="8070946" y="6422855"/>
            <a:ext cx="879530" cy="365125"/>
          </a:xfrm>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960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6789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1" y="2059012"/>
            <a:ext cx="1219249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2974" y="2208879"/>
            <a:ext cx="10512862" cy="1676400"/>
          </a:xfrm>
        </p:spPr>
        <p:txBody>
          <a:bodyPr anchor="ctr">
            <a:noAutofit/>
          </a:bodyPr>
          <a:lstStyle>
            <a:lvl1pPr algn="ctr">
              <a:lnSpc>
                <a:spcPct val="80000"/>
              </a:lnSpc>
              <a:defRPr sz="5998"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2974" y="4010335"/>
            <a:ext cx="10512862" cy="1174639"/>
          </a:xfrm>
        </p:spPr>
        <p:txBody>
          <a:bodyPr anchor="t">
            <a:normAutofit/>
          </a:bodyPr>
          <a:lstStyle>
            <a:lvl1pPr marL="0" indent="0" algn="ctr">
              <a:buNone/>
              <a:defRPr sz="1999">
                <a:solidFill>
                  <a:schemeClr val="tx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smtClean="0"/>
              <a:pPr/>
              <a:t>1/31/2025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0881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030" y="2011680"/>
            <a:ext cx="4753642" cy="420624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768" y="2011680"/>
            <a:ext cx="4753642" cy="420624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1170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6694" y="1913470"/>
            <a:ext cx="4753642" cy="743094"/>
          </a:xfrm>
        </p:spPr>
        <p:txBody>
          <a:bodyPr anchor="ctr">
            <a:normAutofit/>
          </a:bodyPr>
          <a:lstStyle>
            <a:lvl1pPr marL="0" indent="0">
              <a:buNone/>
              <a:defRPr sz="20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206694" y="2656566"/>
            <a:ext cx="4753642" cy="35661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29607" y="1913470"/>
            <a:ext cx="4753642" cy="743094"/>
          </a:xfrm>
        </p:spPr>
        <p:txBody>
          <a:bodyPr anchor="ctr">
            <a:normAutofit/>
          </a:bodyPr>
          <a:lstStyle>
            <a:lvl1pPr marL="0" indent="0">
              <a:buNone/>
              <a:defRPr sz="20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29607" y="2656564"/>
            <a:ext cx="4753642" cy="35661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14885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61808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7149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6693" y="2120054"/>
            <a:ext cx="6124885" cy="411480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6994" y="2147487"/>
            <a:ext cx="3199567" cy="3432319"/>
          </a:xfrm>
        </p:spPr>
        <p:txBody>
          <a:bodyPr>
            <a:normAutofit/>
          </a:bodyPr>
          <a:lstStyle>
            <a:lvl1pPr marL="0" indent="0">
              <a:lnSpc>
                <a:spcPct val="95000"/>
              </a:lnSpc>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40297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79826" y="2211494"/>
            <a:ext cx="6124885" cy="3931920"/>
          </a:xfrm>
          <a:solidFill>
            <a:schemeClr val="tx2">
              <a:lumMod val="60000"/>
              <a:lumOff val="40000"/>
            </a:schemeClr>
          </a:solidFill>
        </p:spPr>
        <p:txBody>
          <a:bodyPr tIns="365760" anchor="t"/>
          <a:lstStyle>
            <a:lvl1pPr marL="0" indent="0" algn="ctr">
              <a:buNone/>
              <a:defRPr sz="3199">
                <a:solidFill>
                  <a:schemeClr val="tx1">
                    <a:lumMod val="50000"/>
                  </a:schemeClr>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7788659" y="2150621"/>
            <a:ext cx="3199567" cy="3429000"/>
          </a:xfrm>
        </p:spPr>
        <p:txBody>
          <a:bodyPr>
            <a:normAutofit/>
          </a:bodyPr>
          <a:lstStyle>
            <a:lvl1pPr marL="0" indent="0">
              <a:lnSpc>
                <a:spcPct val="95000"/>
              </a:lnSpc>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27850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5778"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606" y="284176"/>
            <a:ext cx="9781532"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606" y="2011680"/>
            <a:ext cx="9781532"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1953" y="6422855"/>
            <a:ext cx="3000113" cy="365125"/>
          </a:xfrm>
          <a:prstGeom prst="rect">
            <a:avLst/>
          </a:prstGeom>
        </p:spPr>
        <p:txBody>
          <a:bodyPr vert="horz" lIns="91440" tIns="45720" rIns="45720" bIns="45720" rtlCol="0" anchor="ctr"/>
          <a:lstStyle>
            <a:lvl1pPr algn="l">
              <a:defRPr sz="1050">
                <a:solidFill>
                  <a:schemeClr val="tx1"/>
                </a:solidFill>
              </a:defRPr>
            </a:lvl1pPr>
          </a:lstStyle>
          <a:p>
            <a:fld id="{8E36636D-D922-432D-A958-524484B5923D}" type="datetimeFigureOut">
              <a:rPr lang="en-US" smtClean="0"/>
              <a:pPr/>
              <a:t>1/31/2025</a:t>
            </a:fld>
            <a:endParaRPr lang="en-US" dirty="0"/>
          </a:p>
        </p:txBody>
      </p:sp>
      <p:sp>
        <p:nvSpPr>
          <p:cNvPr id="5" name="Footer Placeholder 4"/>
          <p:cNvSpPr>
            <a:spLocks noGrp="1"/>
          </p:cNvSpPr>
          <p:nvPr>
            <p:ph type="ftr" sz="quarter" idx="3"/>
          </p:nvPr>
        </p:nvSpPr>
        <p:spPr>
          <a:xfrm>
            <a:off x="5595014" y="6422855"/>
            <a:ext cx="5043126"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6151" y="6422855"/>
            <a:ext cx="946018" cy="365125"/>
          </a:xfrm>
          <a:prstGeom prst="rect">
            <a:avLst/>
          </a:prstGeom>
        </p:spPr>
        <p:txBody>
          <a:bodyPr vert="horz" lIns="45720" tIns="45720" rIns="91440" bIns="45720" rtlCol="0" anchor="ctr"/>
          <a:lstStyle>
            <a:lvl1pPr algn="l">
              <a:defRPr sz="1200" b="0">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777531195"/>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5000"/>
        </a:lnSpc>
        <a:spcBef>
          <a:spcPct val="0"/>
        </a:spcBef>
        <a:buNone/>
        <a:defRPr sz="3999" kern="1200" cap="all" baseline="0">
          <a:solidFill>
            <a:schemeClr val="bg2"/>
          </a:solidFill>
          <a:latin typeface="+mj-lt"/>
          <a:ea typeface="+mj-ea"/>
          <a:cs typeface="+mj-cs"/>
        </a:defRPr>
      </a:lvl1pPr>
    </p:titleStyle>
    <p:bodyStyle>
      <a:lvl1pPr marL="182825" indent="-182825" algn="l" defTabSz="914126" rtl="0" eaLnBrk="1" latinLnBrk="0" hangingPunct="1">
        <a:lnSpc>
          <a:spcPct val="90000"/>
        </a:lnSpc>
        <a:spcBef>
          <a:spcPts val="1200"/>
        </a:spcBef>
        <a:spcAft>
          <a:spcPts val="200"/>
        </a:spcAft>
        <a:buClr>
          <a:schemeClr val="tx1"/>
        </a:buClr>
        <a:buFont typeface="Wingdings" pitchFamily="2" charset="2"/>
        <a:buChar char=""/>
        <a:defRPr sz="2199" kern="1200">
          <a:solidFill>
            <a:schemeClr val="tx1"/>
          </a:solidFill>
          <a:latin typeface="+mn-lt"/>
          <a:ea typeface="+mn-ea"/>
          <a:cs typeface="+mn-cs"/>
        </a:defRPr>
      </a:lvl1pPr>
      <a:lvl2pPr marL="411357" indent="-182825" algn="l" defTabSz="914126" rtl="0" eaLnBrk="1" latinLnBrk="0" hangingPunct="1">
        <a:lnSpc>
          <a:spcPct val="90000"/>
        </a:lnSpc>
        <a:spcBef>
          <a:spcPts val="200"/>
        </a:spcBef>
        <a:spcAft>
          <a:spcPts val="400"/>
        </a:spcAft>
        <a:buClr>
          <a:schemeClr val="tx1"/>
        </a:buClr>
        <a:buFont typeface="Wingdings" pitchFamily="2" charset="2"/>
        <a:buChar char=""/>
        <a:defRPr sz="1999" kern="1200">
          <a:solidFill>
            <a:schemeClr val="tx1"/>
          </a:solidFill>
          <a:latin typeface="+mn-lt"/>
          <a:ea typeface="+mn-ea"/>
          <a:cs typeface="+mn-cs"/>
        </a:defRPr>
      </a:lvl2pPr>
      <a:lvl3pPr marL="639888" indent="-182825" algn="l" defTabSz="914126" rtl="0" eaLnBrk="1" latinLnBrk="0" hangingPunct="1">
        <a:lnSpc>
          <a:spcPct val="90000"/>
        </a:lnSpc>
        <a:spcBef>
          <a:spcPts val="200"/>
        </a:spcBef>
        <a:spcAft>
          <a:spcPts val="400"/>
        </a:spcAft>
        <a:buClr>
          <a:schemeClr val="tx1"/>
        </a:buClr>
        <a:buFont typeface="Wingdings" pitchFamily="2" charset="2"/>
        <a:buChar char=""/>
        <a:defRPr sz="1799" kern="1200">
          <a:solidFill>
            <a:schemeClr val="tx1"/>
          </a:solidFill>
          <a:latin typeface="+mn-lt"/>
          <a:ea typeface="+mn-ea"/>
          <a:cs typeface="+mn-cs"/>
        </a:defRPr>
      </a:lvl3pPr>
      <a:lvl4pPr marL="868419" indent="-182825"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6951" indent="-182825"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215" indent="-228531"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358" indent="-228531"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8511" indent="-228531"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5658" indent="-228531" algn="l" defTabSz="914126"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maresidentialcarehomes.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RonPawelski@gmail.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aresidentialcarehome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376859" y="2167391"/>
            <a:ext cx="6279292" cy="2523219"/>
          </a:xfrm>
        </p:spPr>
        <p:txBody>
          <a:bodyPr>
            <a:normAutofit/>
          </a:bodyPr>
          <a:lstStyle/>
          <a:p>
            <a:pPr algn="l"/>
            <a:br>
              <a:rPr lang="en-US" sz="3100" dirty="0">
                <a:solidFill>
                  <a:schemeClr val="tx2"/>
                </a:solidFill>
              </a:rPr>
            </a:br>
            <a:r>
              <a:rPr lang="en-US" sz="3100" b="1" dirty="0">
                <a:solidFill>
                  <a:schemeClr val="tx2"/>
                </a:solidFill>
              </a:rPr>
              <a:t>Decoding an Enigma:</a:t>
            </a:r>
            <a:br>
              <a:rPr lang="en-US" sz="3100" b="1" dirty="0">
                <a:solidFill>
                  <a:schemeClr val="tx2"/>
                </a:solidFill>
              </a:rPr>
            </a:br>
            <a:r>
              <a:rPr lang="en-US" sz="3100" b="1" dirty="0">
                <a:solidFill>
                  <a:schemeClr val="tx2"/>
                </a:solidFill>
              </a:rPr>
              <a:t> The Important Role Rest Homes Play in the Massachusetts Healthcare Continuum</a:t>
            </a:r>
          </a:p>
        </p:txBody>
      </p:sp>
      <p:sp>
        <p:nvSpPr>
          <p:cNvPr id="3" name="Subtitle 2"/>
          <p:cNvSpPr>
            <a:spLocks noGrp="1"/>
          </p:cNvSpPr>
          <p:nvPr>
            <p:ph type="subTitle" idx="1"/>
          </p:nvPr>
        </p:nvSpPr>
        <p:spPr>
          <a:xfrm>
            <a:off x="765468" y="2167391"/>
            <a:ext cx="2527942" cy="2523219"/>
          </a:xfrm>
        </p:spPr>
        <p:txBody>
          <a:bodyPr anchor="ctr">
            <a:normAutofit/>
          </a:bodyPr>
          <a:lstStyle/>
          <a:p>
            <a:pPr algn="r"/>
            <a:r>
              <a:rPr lang="en-US" sz="1800" dirty="0">
                <a:solidFill>
                  <a:schemeClr val="tx2"/>
                </a:solidFill>
              </a:rPr>
              <a:t>                  </a:t>
            </a:r>
          </a:p>
          <a:p>
            <a:pPr algn="r"/>
            <a:r>
              <a:rPr lang="en-US" sz="1800" dirty="0">
                <a:solidFill>
                  <a:schemeClr val="tx2"/>
                </a:solidFill>
              </a:rPr>
              <a:t>Ronald J. Pawelski, President Massachusetts Association of Residential Care Homes</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492"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8877"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2492"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707543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299" y="1325880"/>
            <a:ext cx="3088632" cy="4206240"/>
          </a:xfrm>
        </p:spPr>
        <p:txBody>
          <a:bodyPr>
            <a:normAutofit/>
          </a:bodyPr>
          <a:lstStyle/>
          <a:p>
            <a:pPr algn="r"/>
            <a:r>
              <a:rPr lang="en-US" sz="3200" dirty="0">
                <a:solidFill>
                  <a:schemeClr val="tx2"/>
                </a:solidFill>
              </a:rPr>
              <a:t>Financial Challenges Facing the Industry</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492"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8877"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380526" y="1126067"/>
            <a:ext cx="6603611" cy="4605866"/>
          </a:xfrm>
        </p:spPr>
        <p:txBody>
          <a:bodyPr anchor="ctr">
            <a:normAutofit fontScale="92500" lnSpcReduction="10000"/>
          </a:bodyPr>
          <a:lstStyle/>
          <a:p>
            <a:r>
              <a:rPr lang="en-US" sz="1800" dirty="0"/>
              <a:t>Public Assistance Rate is based on 2022 costs with greater than 95%  population receiving public assistance.  Rates trail actual costs by approximately $17 per day/per bed.</a:t>
            </a:r>
          </a:p>
          <a:p>
            <a:r>
              <a:rPr lang="en-US" sz="1800" dirty="0"/>
              <a:t>Retroactive payments place undue financial burdens on Rest Homes as energy costs, food costs state compliance keep rising.  In 2004 rates were prospective with process being closer to actual costs. </a:t>
            </a:r>
          </a:p>
          <a:p>
            <a:r>
              <a:rPr lang="en-US" sz="1800" dirty="0"/>
              <a:t>Ability to recruit and retain direct care professionals in a highly competitive environment</a:t>
            </a:r>
          </a:p>
          <a:p>
            <a:r>
              <a:rPr lang="en-US" sz="1800" dirty="0"/>
              <a:t>DPH Licensure Surveys translate into Rest Homes required to address operational expenses and capital expenditures to remain in compliance</a:t>
            </a:r>
          </a:p>
          <a:p>
            <a:r>
              <a:rPr lang="en-US" sz="1800" dirty="0"/>
              <a:t>Inability to secure low interest loans to address operating and capital improvement and address aging in place population staffing needs. Rest Homes viewed as a bad credit risk.</a:t>
            </a:r>
          </a:p>
          <a:p>
            <a:r>
              <a:rPr lang="en-US" sz="1800" dirty="0"/>
              <a:t>Inability of future purchasers of Rest Homes to be reimbursed for their  purchase price as opposed to being subject to reimbursement for the historically adjusted basis, is having a negative impact on the industry.</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2492"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460912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88824"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7AC7B3-9016-DA40-AF24-0631AD8E31F3}"/>
              </a:ext>
            </a:extLst>
          </p:cNvPr>
          <p:cNvSpPr>
            <a:spLocks noGrp="1"/>
          </p:cNvSpPr>
          <p:nvPr>
            <p:ph type="title"/>
          </p:nvPr>
        </p:nvSpPr>
        <p:spPr>
          <a:xfrm>
            <a:off x="321648" y="804334"/>
            <a:ext cx="4170609" cy="5219948"/>
          </a:xfrm>
        </p:spPr>
        <p:txBody>
          <a:bodyPr anchor="t">
            <a:normAutofit/>
          </a:bodyPr>
          <a:lstStyle/>
          <a:p>
            <a:r>
              <a:rPr lang="en-US" dirty="0">
                <a:solidFill>
                  <a:schemeClr val="tx2"/>
                </a:solidFill>
              </a:rPr>
              <a:t>Rest Home Closures- The Human Impact</a:t>
            </a:r>
          </a:p>
        </p:txBody>
      </p:sp>
      <p:sp>
        <p:nvSpPr>
          <p:cNvPr id="3" name="Content Placeholder 2">
            <a:extLst>
              <a:ext uri="{FF2B5EF4-FFF2-40B4-BE49-F238E27FC236}">
                <a16:creationId xmlns:a16="http://schemas.microsoft.com/office/drawing/2014/main" id="{73CD01AB-AC5A-284A-BAF3-F8322897B5E6}"/>
              </a:ext>
            </a:extLst>
          </p:cNvPr>
          <p:cNvSpPr>
            <a:spLocks noGrp="1"/>
          </p:cNvSpPr>
          <p:nvPr>
            <p:ph idx="1"/>
          </p:nvPr>
        </p:nvSpPr>
        <p:spPr>
          <a:xfrm>
            <a:off x="5135555" y="804333"/>
            <a:ext cx="6731617" cy="5219949"/>
          </a:xfrm>
        </p:spPr>
        <p:txBody>
          <a:bodyPr anchor="t">
            <a:normAutofit/>
          </a:bodyPr>
          <a:lstStyle/>
          <a:p>
            <a:r>
              <a:rPr lang="en-US" sz="2400" dirty="0"/>
              <a:t>Since 1998, 106 Rest Homes have closed (62%) primarily due to financial reasons resulting in over 4,000 long term residents losing their HOMES</a:t>
            </a:r>
          </a:p>
          <a:p>
            <a:r>
              <a:rPr lang="en-US" sz="2400" dirty="0"/>
              <a:t>Residents subjected to trauma associated with involuntary transfer resulting in increased morbidity and mortality- “Stealing of Years”</a:t>
            </a:r>
          </a:p>
          <a:p>
            <a:r>
              <a:rPr lang="en-US" sz="2400" dirty="0"/>
              <a:t>Over 35% of residents transferred to nursing facilities, some became homeless reverting to previous living arrangement</a:t>
            </a:r>
          </a:p>
          <a:p>
            <a:r>
              <a:rPr lang="en-US" sz="2400" dirty="0"/>
              <a:t>Loss of jobs with the local economy impacted</a:t>
            </a:r>
          </a:p>
          <a:p>
            <a:r>
              <a:rPr lang="en-US" sz="2400" dirty="0"/>
              <a:t>An important community- based resource lost</a:t>
            </a:r>
          </a:p>
        </p:txBody>
      </p:sp>
      <p:pic>
        <p:nvPicPr>
          <p:cNvPr id="5" name="Picture 4" descr="A person sitting in a chair&#10;&#10;Description automatically generated">
            <a:extLst>
              <a:ext uri="{FF2B5EF4-FFF2-40B4-BE49-F238E27FC236}">
                <a16:creationId xmlns:a16="http://schemas.microsoft.com/office/drawing/2014/main" id="{1C6A1CF3-0538-4B2C-8E68-41F959CB50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06" t="23885" r="14070" b="33509"/>
          <a:stretch/>
        </p:blipFill>
        <p:spPr>
          <a:xfrm>
            <a:off x="684212" y="2724445"/>
            <a:ext cx="3046045" cy="2921918"/>
          </a:xfrm>
          <a:prstGeom prst="rect">
            <a:avLst/>
          </a:prstGeom>
        </p:spPr>
      </p:pic>
    </p:spTree>
    <p:extLst>
      <p:ext uri="{BB962C8B-B14F-4D97-AF65-F5344CB8AC3E}">
        <p14:creationId xmlns:p14="http://schemas.microsoft.com/office/powerpoint/2010/main" val="4057571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99B9-E7CC-6B45-B4B7-51278BE52862}"/>
              </a:ext>
            </a:extLst>
          </p:cNvPr>
          <p:cNvSpPr>
            <a:spLocks noGrp="1"/>
          </p:cNvSpPr>
          <p:nvPr>
            <p:ph type="title"/>
          </p:nvPr>
        </p:nvSpPr>
        <p:spPr/>
        <p:txBody>
          <a:bodyPr/>
          <a:lstStyle/>
          <a:p>
            <a:pPr algn="ctr"/>
            <a:r>
              <a:rPr lang="en-US" dirty="0"/>
              <a:t>Rest Home Utilization and Referral Partners</a:t>
            </a:r>
          </a:p>
        </p:txBody>
      </p:sp>
      <p:sp>
        <p:nvSpPr>
          <p:cNvPr id="3" name="Content Placeholder 2">
            <a:extLst>
              <a:ext uri="{FF2B5EF4-FFF2-40B4-BE49-F238E27FC236}">
                <a16:creationId xmlns:a16="http://schemas.microsoft.com/office/drawing/2014/main" id="{7870649B-6C9B-A640-A899-D3AC360ACDF7}"/>
              </a:ext>
            </a:extLst>
          </p:cNvPr>
          <p:cNvSpPr>
            <a:spLocks noGrp="1"/>
          </p:cNvSpPr>
          <p:nvPr>
            <p:ph idx="1"/>
          </p:nvPr>
        </p:nvSpPr>
        <p:spPr/>
        <p:txBody>
          <a:bodyPr>
            <a:normAutofit fontScale="92500"/>
          </a:bodyPr>
          <a:lstStyle/>
          <a:p>
            <a:r>
              <a:rPr lang="en-US" dirty="0"/>
              <a:t>Utilization numbers continue to climb close to 90%  as homes have recovered from the impact of Covid restrictions and infectious disease control requirements</a:t>
            </a:r>
          </a:p>
          <a:p>
            <a:r>
              <a:rPr lang="en-US" dirty="0"/>
              <a:t>MARCH working with Mass Health and Hospital Association as a referral source for Discharge Planners and Case Managers in helping find placement for the 2.000+ patients awaiting placements.  Developed joint referral form that has aided in placement searches. </a:t>
            </a:r>
          </a:p>
          <a:p>
            <a:r>
              <a:rPr lang="en-US" dirty="0"/>
              <a:t>MARCH working in collaboration with Marylouise Gamache, State Ombudsman and Case Management staff on difficult placements and Rest Home awareness programs.</a:t>
            </a:r>
          </a:p>
          <a:p>
            <a:r>
              <a:rPr lang="en-US" dirty="0"/>
              <a:t>MARCH working with Department of Correction and Adult Criminal Committee for Public Counsel Services on Rest Home placements for incarcerated inmates</a:t>
            </a:r>
          </a:p>
          <a:p>
            <a:r>
              <a:rPr lang="en-US" dirty="0"/>
              <a:t>Monthly census of available beds is provided to MHA and agencies to facilitate placement and increase utilization </a:t>
            </a:r>
          </a:p>
        </p:txBody>
      </p:sp>
    </p:spTree>
    <p:extLst>
      <p:ext uri="{BB962C8B-B14F-4D97-AF65-F5344CB8AC3E}">
        <p14:creationId xmlns:p14="http://schemas.microsoft.com/office/powerpoint/2010/main" val="337685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FADE-D683-F54A-93DB-6ADB67BE5B92}"/>
              </a:ext>
            </a:extLst>
          </p:cNvPr>
          <p:cNvSpPr>
            <a:spLocks noGrp="1"/>
          </p:cNvSpPr>
          <p:nvPr>
            <p:ph type="title"/>
          </p:nvPr>
        </p:nvSpPr>
        <p:spPr/>
        <p:txBody>
          <a:bodyPr/>
          <a:lstStyle/>
          <a:p>
            <a:pPr algn="ctr"/>
            <a:r>
              <a:rPr lang="en-US" dirty="0"/>
              <a:t>Practical Insights To finding a rest Home Placement</a:t>
            </a:r>
          </a:p>
        </p:txBody>
      </p:sp>
      <p:sp>
        <p:nvSpPr>
          <p:cNvPr id="3" name="Content Placeholder 2">
            <a:extLst>
              <a:ext uri="{FF2B5EF4-FFF2-40B4-BE49-F238E27FC236}">
                <a16:creationId xmlns:a16="http://schemas.microsoft.com/office/drawing/2014/main" id="{E411E689-DAF2-9645-87CF-A19792234A56}"/>
              </a:ext>
            </a:extLst>
          </p:cNvPr>
          <p:cNvSpPr>
            <a:spLocks noGrp="1"/>
          </p:cNvSpPr>
          <p:nvPr>
            <p:ph idx="1"/>
          </p:nvPr>
        </p:nvSpPr>
        <p:spPr/>
        <p:txBody>
          <a:bodyPr>
            <a:normAutofit fontScale="85000" lnSpcReduction="20000"/>
          </a:bodyPr>
          <a:lstStyle/>
          <a:p>
            <a:r>
              <a:rPr lang="en-US" dirty="0"/>
              <a:t>Complete a clinical assessment that includes Activities of Daily Living (ADL) , Psycho-Social evaluations and COVID status. ADL’s include bathing/grooming,  dressing, eating, ambulation, and toilet hygiene,  Critical piece in finding the best match in considering resident needs and Rest Home capabilities. Assessment  form can be found on the MARCH  website. </a:t>
            </a:r>
          </a:p>
          <a:p>
            <a:r>
              <a:rPr lang="en-US" dirty="0"/>
              <a:t>Complete a PRELIMINARY financial review based on information you have-  SSA/SSI benefits, MassHealth eligibility, DTA eligibility.  Rest Home will complete a detailed financial review and complete application processes.  </a:t>
            </a:r>
            <a:endParaRPr lang="en-US" b="1" dirty="0"/>
          </a:p>
          <a:p>
            <a:r>
              <a:rPr lang="en-US" dirty="0"/>
              <a:t>Consult the MARCH website  </a:t>
            </a:r>
            <a:r>
              <a:rPr lang="en-US" dirty="0">
                <a:hlinkClick r:id="rId2"/>
              </a:rPr>
              <a:t>www.maresidentialcarehomes.org</a:t>
            </a:r>
            <a:r>
              <a:rPr lang="en-US" dirty="0"/>
              <a:t> to review geographic placement preferences and listing of homes with vacancies</a:t>
            </a:r>
          </a:p>
          <a:p>
            <a:r>
              <a:rPr lang="en-US" dirty="0"/>
              <a:t>Contact homes to discuss placement opportunities and admission procedures  Discuss the needs of the person, your clinical assessments and address why the person was incarcerated. Each Rest Home is different with  multi-level SNF/RH providing greater range of care options. </a:t>
            </a:r>
          </a:p>
          <a:p>
            <a:r>
              <a:rPr lang="en-US" dirty="0"/>
              <a:t>Where possible visit the Rest Home prior to  placement </a:t>
            </a:r>
          </a:p>
          <a:p>
            <a:r>
              <a:rPr lang="en-US" dirty="0"/>
              <a:t>Continue to follow-up with Rest Home during adjustment period</a:t>
            </a:r>
          </a:p>
          <a:p>
            <a:endParaRPr lang="en-US" dirty="0"/>
          </a:p>
        </p:txBody>
      </p:sp>
    </p:spTree>
    <p:extLst>
      <p:ext uri="{BB962C8B-B14F-4D97-AF65-F5344CB8AC3E}">
        <p14:creationId xmlns:p14="http://schemas.microsoft.com/office/powerpoint/2010/main" val="257367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CBDB-362F-8B44-93CD-A37416E1F052}"/>
              </a:ext>
            </a:extLst>
          </p:cNvPr>
          <p:cNvSpPr>
            <a:spLocks noGrp="1"/>
          </p:cNvSpPr>
          <p:nvPr>
            <p:ph type="title"/>
          </p:nvPr>
        </p:nvSpPr>
        <p:spPr/>
        <p:txBody>
          <a:bodyPr/>
          <a:lstStyle/>
          <a:p>
            <a:r>
              <a:rPr lang="en-US" dirty="0"/>
              <a:t>Practical Insights continued</a:t>
            </a:r>
          </a:p>
        </p:txBody>
      </p:sp>
      <p:sp>
        <p:nvSpPr>
          <p:cNvPr id="3" name="Content Placeholder 2">
            <a:extLst>
              <a:ext uri="{FF2B5EF4-FFF2-40B4-BE49-F238E27FC236}">
                <a16:creationId xmlns:a16="http://schemas.microsoft.com/office/drawing/2014/main" id="{FDA0987F-251D-0247-8B69-C3DDBC70AE0D}"/>
              </a:ext>
            </a:extLst>
          </p:cNvPr>
          <p:cNvSpPr>
            <a:spLocks noGrp="1"/>
          </p:cNvSpPr>
          <p:nvPr>
            <p:ph idx="1"/>
          </p:nvPr>
        </p:nvSpPr>
        <p:spPr/>
        <p:txBody>
          <a:bodyPr>
            <a:normAutofit/>
          </a:bodyPr>
          <a:lstStyle/>
          <a:p>
            <a:pPr marL="0" indent="0">
              <a:buNone/>
            </a:pPr>
            <a:endParaRPr lang="en-US" dirty="0"/>
          </a:p>
          <a:p>
            <a:r>
              <a:rPr lang="en-US" dirty="0"/>
              <a:t>General Guideline to follow in seeking placement </a:t>
            </a:r>
          </a:p>
          <a:p>
            <a:pPr marL="0" marR="0" indent="0">
              <a:spcBef>
                <a:spcPts val="0"/>
              </a:spcBef>
              <a:spcAft>
                <a:spcPts val="0"/>
              </a:spcAft>
              <a:buNone/>
            </a:pP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Based on the range of services provided that vary from Rest Home to Rest Home, referrals for patients who might otherwise be referred to assisted living or custodial level nursing facility care and individuals with medical and ADL issues who cannot safety return to living independently in the community have the best opportunity for admission. Active substance abuse, major psychotic diagnosis or behavioral issues and bariatric patients are challenges for most Rest Homes</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Rest Homes are an available </a:t>
            </a:r>
            <a:r>
              <a:rPr lang="en-US" sz="1800" dirty="0">
                <a:latin typeface="Calibri" panose="020F0502020204030204" pitchFamily="34" charset="0"/>
                <a:ea typeface="Calibri" panose="020F0502020204030204" pitchFamily="34" charset="0"/>
                <a:cs typeface="Times New Roman" panose="02020603050405020304" pitchFamily="18" charset="0"/>
              </a:rPr>
              <a:t>resource to consider  </a:t>
            </a:r>
            <a:r>
              <a:rPr lang="en-US" sz="1800" dirty="0">
                <a:effectLst/>
                <a:latin typeface="Calibri" panose="020F0502020204030204" pitchFamily="34" charset="0"/>
                <a:ea typeface="Calibri" panose="020F0502020204030204" pitchFamily="34" charset="0"/>
                <a:cs typeface="Times New Roman" panose="02020603050405020304" pitchFamily="18" charset="0"/>
              </a:rPr>
              <a:t>but not a panacea</a:t>
            </a:r>
          </a:p>
          <a:p>
            <a:endParaRPr lang="en-US" dirty="0"/>
          </a:p>
        </p:txBody>
      </p:sp>
    </p:spTree>
    <p:extLst>
      <p:ext uri="{BB962C8B-B14F-4D97-AF65-F5344CB8AC3E}">
        <p14:creationId xmlns:p14="http://schemas.microsoft.com/office/powerpoint/2010/main" val="32418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8AD98FA-47D4-5B42-B696-BB4CD71292E8}"/>
              </a:ext>
            </a:extLst>
          </p:cNvPr>
          <p:cNvGraphicFramePr>
            <a:graphicFrameLocks noChangeAspect="1"/>
          </p:cNvGraphicFramePr>
          <p:nvPr>
            <p:extLst>
              <p:ext uri="{D42A27DB-BD31-4B8C-83A1-F6EECF244321}">
                <p14:modId xmlns:p14="http://schemas.microsoft.com/office/powerpoint/2010/main" val="871039505"/>
              </p:ext>
            </p:extLst>
          </p:nvPr>
        </p:nvGraphicFramePr>
        <p:xfrm>
          <a:off x="455612" y="0"/>
          <a:ext cx="11277599" cy="6477000"/>
        </p:xfrm>
        <a:graphic>
          <a:graphicData uri="http://schemas.openxmlformats.org/presentationml/2006/ole">
            <mc:AlternateContent xmlns:mc="http://schemas.openxmlformats.org/markup-compatibility/2006">
              <mc:Choice xmlns:v="urn:schemas-microsoft-com:vml" Requires="v">
                <p:oleObj name="Worksheet" r:id="rId2" imgW="8026400" imgH="6819900" progId="Excel.Sheet.8">
                  <p:embed/>
                </p:oleObj>
              </mc:Choice>
              <mc:Fallback>
                <p:oleObj name="Worksheet" r:id="rId2" imgW="8026400" imgH="6819900" progId="Excel.Sheet.8">
                  <p:embed/>
                  <p:pic>
                    <p:nvPicPr>
                      <p:cNvPr id="0" name=""/>
                      <p:cNvPicPr/>
                      <p:nvPr/>
                    </p:nvPicPr>
                    <p:blipFill>
                      <a:blip r:embed="rId3"/>
                      <a:stretch>
                        <a:fillRect/>
                      </a:stretch>
                    </p:blipFill>
                    <p:spPr>
                      <a:xfrm>
                        <a:off x="455612" y="0"/>
                        <a:ext cx="11277599" cy="6477000"/>
                      </a:xfrm>
                      <a:prstGeom prst="rect">
                        <a:avLst/>
                      </a:prstGeom>
                    </p:spPr>
                  </p:pic>
                </p:oleObj>
              </mc:Fallback>
            </mc:AlternateContent>
          </a:graphicData>
        </a:graphic>
      </p:graphicFrame>
    </p:spTree>
    <p:extLst>
      <p:ext uri="{BB962C8B-B14F-4D97-AF65-F5344CB8AC3E}">
        <p14:creationId xmlns:p14="http://schemas.microsoft.com/office/powerpoint/2010/main" val="219399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5DB5-3817-F44D-8EAC-AC32F2CFFD0D}"/>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A980DCA1-7B7A-3545-8848-3DE40E2DE12F}"/>
              </a:ext>
            </a:extLst>
          </p:cNvPr>
          <p:cNvSpPr>
            <a:spLocks noGrp="1"/>
          </p:cNvSpPr>
          <p:nvPr>
            <p:ph idx="1"/>
          </p:nvPr>
        </p:nvSpPr>
        <p:spPr/>
        <p:txBody>
          <a:bodyPr/>
          <a:lstStyle/>
          <a:p>
            <a:r>
              <a:rPr lang="en-US" dirty="0"/>
              <a:t>Ronald J Pawelski, President</a:t>
            </a:r>
          </a:p>
          <a:p>
            <a:pPr marL="0" indent="0">
              <a:buNone/>
            </a:pPr>
            <a:r>
              <a:rPr lang="en-US" dirty="0"/>
              <a:t>Massachusetts Association of Residential Care Homes</a:t>
            </a:r>
          </a:p>
          <a:p>
            <a:pPr marL="0" indent="0">
              <a:buNone/>
            </a:pPr>
            <a:r>
              <a:rPr lang="en-US" dirty="0"/>
              <a:t>(978) 502-9561</a:t>
            </a:r>
          </a:p>
          <a:p>
            <a:pPr marL="0" indent="0">
              <a:buNone/>
            </a:pPr>
            <a:r>
              <a:rPr lang="en-US" dirty="0">
                <a:hlinkClick r:id="rId2"/>
              </a:rPr>
              <a:t>RonPawelski@gmail.com</a:t>
            </a:r>
            <a:endParaRPr lang="en-US" dirty="0"/>
          </a:p>
          <a:p>
            <a:pPr marL="0" indent="0">
              <a:buNone/>
            </a:pPr>
            <a:r>
              <a:rPr lang="en-US" dirty="0"/>
              <a:t>Our Mission- MARCH ( Massachusetts Association of Residential Care Homes (MARCH) is the only organization solely representing Rest Homes and the  Residential Care  community. The mission of the organization is to encourage financial viability, support and advocacy and increased visibility and recognition of the cost -effective quality of care offered residents in a home-like setting within the long- term care continuum. MARCH Is a 501 (c) (6)</a:t>
            </a:r>
          </a:p>
          <a:p>
            <a:pPr marL="0" indent="0">
              <a:buNone/>
            </a:pPr>
            <a:endParaRPr lang="en-US" dirty="0"/>
          </a:p>
        </p:txBody>
      </p:sp>
    </p:spTree>
    <p:extLst>
      <p:ext uri="{BB962C8B-B14F-4D97-AF65-F5344CB8AC3E}">
        <p14:creationId xmlns:p14="http://schemas.microsoft.com/office/powerpoint/2010/main" val="227466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4B50-BB76-9244-97A8-63E1D535C585}"/>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1C57BD2E-D72A-F34A-8850-D3BF1DFCE4D1}"/>
              </a:ext>
            </a:extLst>
          </p:cNvPr>
          <p:cNvSpPr>
            <a:spLocks noGrp="1"/>
          </p:cNvSpPr>
          <p:nvPr>
            <p:ph idx="1"/>
          </p:nvPr>
        </p:nvSpPr>
        <p:spPr/>
        <p:txBody>
          <a:bodyPr>
            <a:normAutofit/>
          </a:bodyPr>
          <a:lstStyle/>
          <a:p>
            <a:pPr algn="ctr"/>
            <a:endParaRPr lang="en-US" sz="3600" dirty="0"/>
          </a:p>
          <a:p>
            <a:pPr algn="ctr"/>
            <a:endParaRPr lang="en-US" sz="3600" dirty="0"/>
          </a:p>
          <a:p>
            <a:pPr marL="0" indent="0" algn="ctr">
              <a:buNone/>
            </a:pPr>
            <a:r>
              <a:rPr lang="en-US" sz="5400" dirty="0"/>
              <a:t>THANK  YOU</a:t>
            </a:r>
          </a:p>
        </p:txBody>
      </p:sp>
    </p:spTree>
    <p:extLst>
      <p:ext uri="{BB962C8B-B14F-4D97-AF65-F5344CB8AC3E}">
        <p14:creationId xmlns:p14="http://schemas.microsoft.com/office/powerpoint/2010/main" val="73597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9055-19E4-9C41-B2C6-B9404D0C49C6}"/>
              </a:ext>
            </a:extLst>
          </p:cNvPr>
          <p:cNvSpPr>
            <a:spLocks noGrp="1"/>
          </p:cNvSpPr>
          <p:nvPr>
            <p:ph type="title"/>
          </p:nvPr>
        </p:nvSpPr>
        <p:spPr/>
        <p:txBody>
          <a:bodyPr/>
          <a:lstStyle/>
          <a:p>
            <a:r>
              <a:rPr lang="en-US" dirty="0"/>
              <a:t>              Presentation Objectives</a:t>
            </a:r>
          </a:p>
        </p:txBody>
      </p:sp>
      <p:sp>
        <p:nvSpPr>
          <p:cNvPr id="3" name="Content Placeholder 2">
            <a:extLst>
              <a:ext uri="{FF2B5EF4-FFF2-40B4-BE49-F238E27FC236}">
                <a16:creationId xmlns:a16="http://schemas.microsoft.com/office/drawing/2014/main" id="{40EB82D6-BD4A-5149-97D3-238D2AB79BD8}"/>
              </a:ext>
            </a:extLst>
          </p:cNvPr>
          <p:cNvSpPr>
            <a:spLocks noGrp="1"/>
          </p:cNvSpPr>
          <p:nvPr>
            <p:ph idx="1"/>
          </p:nvPr>
        </p:nvSpPr>
        <p:spPr/>
        <p:txBody>
          <a:bodyPr>
            <a:normAutofit fontScale="92500"/>
          </a:bodyPr>
          <a:lstStyle/>
          <a:p>
            <a:r>
              <a:rPr lang="en-US" dirty="0"/>
              <a:t> Define Residential Care Home  (Rest Home) , the care provided, their cost effectiveness  and how they differ from Rest Home to Rest Home</a:t>
            </a:r>
          </a:p>
          <a:p>
            <a:r>
              <a:rPr lang="en-US" dirty="0"/>
              <a:t> Identify the population Rest Homes serve</a:t>
            </a:r>
          </a:p>
          <a:p>
            <a:r>
              <a:rPr lang="en-US" dirty="0"/>
              <a:t> Discuss the  Agency, Regulatory and Financial Challenges the Industry faces and the impact</a:t>
            </a:r>
          </a:p>
          <a:p>
            <a:r>
              <a:rPr lang="en-US" dirty="0"/>
              <a:t>Reference Rest home utilization and  current collaboration with Massachusetts Health and Hospital Association (MHA),  State Ombudsman Office and Department of Correction</a:t>
            </a:r>
          </a:p>
          <a:p>
            <a:r>
              <a:rPr lang="en-US" dirty="0"/>
              <a:t>Provide Practical Insights including placement, best practices in securing an admission and ensuring a match between resident needs and Rest Home capabilities (staffing variation)</a:t>
            </a:r>
          </a:p>
          <a:p>
            <a:r>
              <a:rPr lang="en-US" dirty="0"/>
              <a:t>Question and Answer Session </a:t>
            </a:r>
          </a:p>
          <a:p>
            <a:endParaRPr lang="en-US" dirty="0"/>
          </a:p>
        </p:txBody>
      </p:sp>
    </p:spTree>
    <p:extLst>
      <p:ext uri="{BB962C8B-B14F-4D97-AF65-F5344CB8AC3E}">
        <p14:creationId xmlns:p14="http://schemas.microsoft.com/office/powerpoint/2010/main" val="342301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88824"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79137F-3081-F645-ABD6-4B1E84314086}"/>
              </a:ext>
            </a:extLst>
          </p:cNvPr>
          <p:cNvSpPr>
            <a:spLocks noGrp="1"/>
          </p:cNvSpPr>
          <p:nvPr>
            <p:ph type="title"/>
          </p:nvPr>
        </p:nvSpPr>
        <p:spPr>
          <a:xfrm>
            <a:off x="321648" y="804334"/>
            <a:ext cx="4170609" cy="5219948"/>
          </a:xfrm>
        </p:spPr>
        <p:txBody>
          <a:bodyPr anchor="t">
            <a:normAutofit/>
          </a:bodyPr>
          <a:lstStyle/>
          <a:p>
            <a:r>
              <a:rPr lang="en-US" dirty="0">
                <a:solidFill>
                  <a:schemeClr val="tx2"/>
                </a:solidFill>
              </a:rPr>
              <a:t>Rest Home- An Operational Definition</a:t>
            </a:r>
          </a:p>
        </p:txBody>
      </p:sp>
      <p:sp>
        <p:nvSpPr>
          <p:cNvPr id="3" name="Content Placeholder 2">
            <a:extLst>
              <a:ext uri="{FF2B5EF4-FFF2-40B4-BE49-F238E27FC236}">
                <a16:creationId xmlns:a16="http://schemas.microsoft.com/office/drawing/2014/main" id="{A760BC5A-C4A8-2847-A400-370959716887}"/>
              </a:ext>
            </a:extLst>
          </p:cNvPr>
          <p:cNvSpPr>
            <a:spLocks noGrp="1"/>
          </p:cNvSpPr>
          <p:nvPr>
            <p:ph idx="1"/>
          </p:nvPr>
        </p:nvSpPr>
        <p:spPr>
          <a:xfrm>
            <a:off x="5135555" y="804333"/>
            <a:ext cx="6731617" cy="5219949"/>
          </a:xfrm>
        </p:spPr>
        <p:txBody>
          <a:bodyPr anchor="t">
            <a:normAutofit lnSpcReduction="10000"/>
          </a:bodyPr>
          <a:lstStyle/>
          <a:p>
            <a:endParaRPr lang="en-US" sz="2400" dirty="0"/>
          </a:p>
          <a:p>
            <a:r>
              <a:rPr lang="en-US" sz="2400" b="1" dirty="0"/>
              <a:t>Definition:    </a:t>
            </a:r>
            <a:r>
              <a:rPr lang="en-US" sz="2400" dirty="0"/>
              <a:t>Residential Care Facilities, licensed* as Rest Homes in the Commonwealth, provide cost effective, individualized healthcare including medication management, address resident psych/social needs and provide room and board to an aged, infirm and at times indigent population. This suite of services is provided by licensed staff in a community- based setting.  Rest Homes combine elements of a medical and housing model. </a:t>
            </a:r>
          </a:p>
          <a:p>
            <a:r>
              <a:rPr lang="en-US" sz="2400" dirty="0"/>
              <a:t>*</a:t>
            </a:r>
            <a:r>
              <a:rPr lang="en-US" sz="2000" i="1" dirty="0"/>
              <a:t>Note: 105 CMR  150.00 Standards for Long Term Care Facilities. Religious order homes do not require a license from DPH to operate. These homes must meet all local health and safety requirements. </a:t>
            </a:r>
          </a:p>
          <a:p>
            <a:endParaRPr lang="en-US" sz="2400" dirty="0"/>
          </a:p>
        </p:txBody>
      </p:sp>
      <p:pic>
        <p:nvPicPr>
          <p:cNvPr id="11" name="Picture 10" descr="A large brick building with green grass in front of a house&#10;&#10;Description automatically generated">
            <a:extLst>
              <a:ext uri="{FF2B5EF4-FFF2-40B4-BE49-F238E27FC236}">
                <a16:creationId xmlns:a16="http://schemas.microsoft.com/office/drawing/2014/main" id="{5C18FD41-0A78-4E5E-A895-CD38A1D4FE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933" t="14464" r="14201" b="31296"/>
          <a:stretch/>
        </p:blipFill>
        <p:spPr>
          <a:xfrm>
            <a:off x="654980" y="2770841"/>
            <a:ext cx="3790335" cy="2286000"/>
          </a:xfrm>
          <a:prstGeom prst="rect">
            <a:avLst/>
          </a:prstGeom>
        </p:spPr>
      </p:pic>
    </p:spTree>
    <p:extLst>
      <p:ext uri="{BB962C8B-B14F-4D97-AF65-F5344CB8AC3E}">
        <p14:creationId xmlns:p14="http://schemas.microsoft.com/office/powerpoint/2010/main" val="4114551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88824"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B6977B-3F0E-E245-8A12-9398758D22D4}"/>
              </a:ext>
            </a:extLst>
          </p:cNvPr>
          <p:cNvSpPr>
            <a:spLocks noGrp="1"/>
          </p:cNvSpPr>
          <p:nvPr>
            <p:ph type="title"/>
          </p:nvPr>
        </p:nvSpPr>
        <p:spPr>
          <a:xfrm>
            <a:off x="321648" y="804334"/>
            <a:ext cx="4170609" cy="5219948"/>
          </a:xfrm>
        </p:spPr>
        <p:txBody>
          <a:bodyPr anchor="t">
            <a:normAutofit/>
          </a:bodyPr>
          <a:lstStyle/>
          <a:p>
            <a:r>
              <a:rPr lang="en-US" dirty="0">
                <a:solidFill>
                  <a:schemeClr val="tx2"/>
                </a:solidFill>
              </a:rPr>
              <a:t>CURRENT</a:t>
            </a:r>
            <a:br>
              <a:rPr lang="en-US" dirty="0">
                <a:solidFill>
                  <a:schemeClr val="tx2"/>
                </a:solidFill>
              </a:rPr>
            </a:br>
            <a:r>
              <a:rPr lang="en-US" dirty="0">
                <a:solidFill>
                  <a:schemeClr val="tx2"/>
                </a:solidFill>
              </a:rPr>
              <a:t>Industry Profile</a:t>
            </a:r>
          </a:p>
        </p:txBody>
      </p:sp>
      <p:sp>
        <p:nvSpPr>
          <p:cNvPr id="3" name="Content Placeholder 2">
            <a:extLst>
              <a:ext uri="{FF2B5EF4-FFF2-40B4-BE49-F238E27FC236}">
                <a16:creationId xmlns:a16="http://schemas.microsoft.com/office/drawing/2014/main" id="{C6C26964-09FF-914D-9486-954255070E99}"/>
              </a:ext>
            </a:extLst>
          </p:cNvPr>
          <p:cNvSpPr>
            <a:spLocks noGrp="1"/>
          </p:cNvSpPr>
          <p:nvPr>
            <p:ph idx="1"/>
          </p:nvPr>
        </p:nvSpPr>
        <p:spPr>
          <a:xfrm>
            <a:off x="2894012" y="804333"/>
            <a:ext cx="8973161" cy="5219949"/>
          </a:xfrm>
        </p:spPr>
        <p:txBody>
          <a:bodyPr anchor="t">
            <a:normAutofit/>
          </a:bodyPr>
          <a:lstStyle/>
          <a:p>
            <a:endParaRPr lang="en-US" sz="2000" b="1" dirty="0"/>
          </a:p>
          <a:p>
            <a:r>
              <a:rPr lang="en-US" sz="2000" b="1" dirty="0"/>
              <a:t>Number of Homes</a:t>
            </a:r>
            <a:r>
              <a:rPr lang="en-US" sz="2000" dirty="0"/>
              <a:t>: 76 Rest Homes employing over 2,800 healthcare professionals. Homes located in 12 MA counties  </a:t>
            </a:r>
          </a:p>
          <a:p>
            <a:r>
              <a:rPr lang="en-US" sz="2000" b="1" dirty="0"/>
              <a:t>Number of Residents: </a:t>
            </a:r>
            <a:r>
              <a:rPr lang="en-US" sz="2000" dirty="0"/>
              <a:t> Over 2,800 aged, infirm and indigent residents, many of whom were previously homeless</a:t>
            </a:r>
          </a:p>
          <a:p>
            <a:r>
              <a:rPr lang="en-US" sz="2000" b="1" dirty="0"/>
              <a:t>Daily Rates: </a:t>
            </a:r>
            <a:r>
              <a:rPr lang="en-US" sz="2000" dirty="0"/>
              <a:t>Average rate for Free Standing Homes = $158.00</a:t>
            </a:r>
          </a:p>
          <a:p>
            <a:r>
              <a:rPr lang="en-US" sz="2000" b="1" dirty="0"/>
              <a:t>Funding Sources</a:t>
            </a:r>
            <a:r>
              <a:rPr lang="en-US" sz="2000" dirty="0"/>
              <a:t>: Department of Transitional Assistance w/EAEDC Program and SSA, SSDI, SSP and SSI resident contributions, private pay, VA A&amp;A,  &amp; LTC insurance. Note: </a:t>
            </a:r>
            <a:r>
              <a:rPr lang="en-US" sz="2000" b="1" dirty="0"/>
              <a:t>No Federal Match, 100% state funded. </a:t>
            </a:r>
          </a:p>
          <a:p>
            <a:r>
              <a:rPr lang="en-US" sz="2000" b="1" dirty="0"/>
              <a:t>MARCH:  </a:t>
            </a:r>
            <a:r>
              <a:rPr lang="en-US" sz="2000" dirty="0"/>
              <a:t>Massachusetts Association of Residential Care Homes is the trade association for Rest Homes representing for profit, private,  not for profit charitable homes, and religious order homes.</a:t>
            </a:r>
          </a:p>
          <a:p>
            <a:r>
              <a:rPr lang="en-US" sz="2000" dirty="0">
                <a:hlinkClick r:id="rId2"/>
              </a:rPr>
              <a:t>www.maresidentialcarehomes.org</a:t>
            </a:r>
            <a:endParaRPr lang="en-US" sz="2000"/>
          </a:p>
          <a:p>
            <a:pPr marL="0" indent="0">
              <a:buNone/>
            </a:pPr>
            <a:endParaRPr lang="en-US" sz="2000" dirty="0"/>
          </a:p>
        </p:txBody>
      </p:sp>
      <p:sp>
        <p:nvSpPr>
          <p:cNvPr id="4" name="TextBox 3">
            <a:extLst>
              <a:ext uri="{FF2B5EF4-FFF2-40B4-BE49-F238E27FC236}">
                <a16:creationId xmlns:a16="http://schemas.microsoft.com/office/drawing/2014/main" id="{D4E92E37-4BA0-7349-9AB4-6C10DC2588D4}"/>
              </a:ext>
            </a:extLst>
          </p:cNvPr>
          <p:cNvSpPr txBox="1"/>
          <p:nvPr/>
        </p:nvSpPr>
        <p:spPr>
          <a:xfrm>
            <a:off x="193964" y="75230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74132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EED2-0056-0E40-8F2D-E3F868E0A2BF}"/>
              </a:ext>
            </a:extLst>
          </p:cNvPr>
          <p:cNvSpPr>
            <a:spLocks noGrp="1"/>
          </p:cNvSpPr>
          <p:nvPr>
            <p:ph type="title" idx="4294967295"/>
          </p:nvPr>
        </p:nvSpPr>
        <p:spPr>
          <a:xfrm>
            <a:off x="0" y="431800"/>
            <a:ext cx="11809412" cy="1168400"/>
          </a:xfrm>
        </p:spPr>
        <p:txBody>
          <a:bodyPr/>
          <a:lstStyle/>
          <a:p>
            <a:pPr algn="ctr"/>
            <a:r>
              <a:rPr lang="en-US" b="1" dirty="0">
                <a:solidFill>
                  <a:schemeClr val="bg1"/>
                </a:solidFill>
              </a:rPr>
              <a:t>Rest Homes, a Cost-Effective option</a:t>
            </a:r>
          </a:p>
        </p:txBody>
      </p:sp>
      <p:graphicFrame>
        <p:nvGraphicFramePr>
          <p:cNvPr id="16" name="Table 15">
            <a:extLst>
              <a:ext uri="{FF2B5EF4-FFF2-40B4-BE49-F238E27FC236}">
                <a16:creationId xmlns:a16="http://schemas.microsoft.com/office/drawing/2014/main" id="{5EE56DD9-4BF5-AB4A-BCC0-6A5B56CA9FC4}"/>
              </a:ext>
            </a:extLst>
          </p:cNvPr>
          <p:cNvGraphicFramePr>
            <a:graphicFrameLocks noGrp="1"/>
          </p:cNvGraphicFramePr>
          <p:nvPr>
            <p:extLst>
              <p:ext uri="{D42A27DB-BD31-4B8C-83A1-F6EECF244321}">
                <p14:modId xmlns:p14="http://schemas.microsoft.com/office/powerpoint/2010/main" val="935099973"/>
              </p:ext>
            </p:extLst>
          </p:nvPr>
        </p:nvGraphicFramePr>
        <p:xfrm>
          <a:off x="684211" y="3668278"/>
          <a:ext cx="8609334" cy="2900162"/>
        </p:xfrm>
        <a:graphic>
          <a:graphicData uri="http://schemas.openxmlformats.org/drawingml/2006/table">
            <a:tbl>
              <a:tblPr/>
              <a:tblGrid>
                <a:gridCol w="1434889">
                  <a:extLst>
                    <a:ext uri="{9D8B030D-6E8A-4147-A177-3AD203B41FA5}">
                      <a16:colId xmlns:a16="http://schemas.microsoft.com/office/drawing/2014/main" val="2604899299"/>
                    </a:ext>
                  </a:extLst>
                </a:gridCol>
                <a:gridCol w="1434889">
                  <a:extLst>
                    <a:ext uri="{9D8B030D-6E8A-4147-A177-3AD203B41FA5}">
                      <a16:colId xmlns:a16="http://schemas.microsoft.com/office/drawing/2014/main" val="1877612579"/>
                    </a:ext>
                  </a:extLst>
                </a:gridCol>
                <a:gridCol w="1434889">
                  <a:extLst>
                    <a:ext uri="{9D8B030D-6E8A-4147-A177-3AD203B41FA5}">
                      <a16:colId xmlns:a16="http://schemas.microsoft.com/office/drawing/2014/main" val="1148964516"/>
                    </a:ext>
                  </a:extLst>
                </a:gridCol>
                <a:gridCol w="1434889">
                  <a:extLst>
                    <a:ext uri="{9D8B030D-6E8A-4147-A177-3AD203B41FA5}">
                      <a16:colId xmlns:a16="http://schemas.microsoft.com/office/drawing/2014/main" val="1347209829"/>
                    </a:ext>
                  </a:extLst>
                </a:gridCol>
                <a:gridCol w="1434889">
                  <a:extLst>
                    <a:ext uri="{9D8B030D-6E8A-4147-A177-3AD203B41FA5}">
                      <a16:colId xmlns:a16="http://schemas.microsoft.com/office/drawing/2014/main" val="765822079"/>
                    </a:ext>
                  </a:extLst>
                </a:gridCol>
                <a:gridCol w="1434889">
                  <a:extLst>
                    <a:ext uri="{9D8B030D-6E8A-4147-A177-3AD203B41FA5}">
                      <a16:colId xmlns:a16="http://schemas.microsoft.com/office/drawing/2014/main" val="2217017827"/>
                    </a:ext>
                  </a:extLst>
                </a:gridCol>
              </a:tblGrid>
              <a:tr h="1589522">
                <a:tc>
                  <a:txBody>
                    <a:bodyPr/>
                    <a:lstStyle/>
                    <a:p>
                      <a:pPr algn="ctr" rtl="0" fontAlgn="b">
                        <a:spcBef>
                          <a:spcPts val="1000"/>
                        </a:spcBef>
                        <a:spcAft>
                          <a:spcPts val="1000"/>
                        </a:spcAft>
                      </a:pPr>
                      <a:r>
                        <a:rPr lang="en-US" sz="1600" b="1" i="0" u="none" strike="noStrike" dirty="0">
                          <a:solidFill>
                            <a:srgbClr val="222222"/>
                          </a:solidFill>
                          <a:effectLst/>
                          <a:latin typeface="Roboto"/>
                        </a:rPr>
                        <a:t>$157k</a:t>
                      </a:r>
                      <a:endParaRPr lang="en-US" sz="1600" b="1" dirty="0">
                        <a:effectLst/>
                      </a:endParaRPr>
                    </a:p>
                  </a:txBody>
                  <a:tcPr marT="635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rtl="0" fontAlgn="b">
                        <a:spcBef>
                          <a:spcPts val="1000"/>
                        </a:spcBef>
                        <a:spcAft>
                          <a:spcPts val="1000"/>
                        </a:spcAft>
                      </a:pPr>
                      <a:r>
                        <a:rPr lang="en-US" sz="1600" b="1" i="0" u="none" strike="noStrike" dirty="0">
                          <a:solidFill>
                            <a:srgbClr val="222222"/>
                          </a:solidFill>
                          <a:effectLst/>
                          <a:latin typeface="Roboto"/>
                        </a:rPr>
                        <a:t>$78k</a:t>
                      </a:r>
                      <a:endParaRPr lang="en-US" sz="1600" b="1" dirty="0">
                        <a:effectLst/>
                      </a:endParaRPr>
                    </a:p>
                  </a:txBody>
                  <a:tcPr marT="635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rtl="0" fontAlgn="b">
                        <a:spcBef>
                          <a:spcPts val="1000"/>
                        </a:spcBef>
                        <a:spcAft>
                          <a:spcPts val="1000"/>
                        </a:spcAft>
                      </a:pPr>
                      <a:r>
                        <a:rPr lang="en-US" sz="1600" b="1" i="0" u="none" strike="noStrike" dirty="0">
                          <a:solidFill>
                            <a:srgbClr val="222222"/>
                          </a:solidFill>
                          <a:effectLst/>
                          <a:latin typeface="Roboto"/>
                        </a:rPr>
                        <a:t>$71k</a:t>
                      </a:r>
                      <a:endParaRPr lang="en-US" sz="1600" b="1" dirty="0">
                        <a:effectLst/>
                      </a:endParaRPr>
                    </a:p>
                  </a:txBody>
                  <a:tcPr marT="635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rtl="0" fontAlgn="b">
                        <a:spcBef>
                          <a:spcPts val="1000"/>
                        </a:spcBef>
                        <a:spcAft>
                          <a:spcPts val="1000"/>
                        </a:spcAft>
                      </a:pPr>
                      <a:r>
                        <a:rPr lang="en-US" sz="1600" b="1" i="0" u="none" strike="noStrike" dirty="0">
                          <a:solidFill>
                            <a:srgbClr val="222222"/>
                          </a:solidFill>
                          <a:effectLst/>
                          <a:latin typeface="Roboto"/>
                        </a:rPr>
                        <a:t>$71k</a:t>
                      </a:r>
                      <a:endParaRPr lang="en-US" sz="1600" b="1" dirty="0">
                        <a:effectLst/>
                      </a:endParaRPr>
                    </a:p>
                  </a:txBody>
                  <a:tcPr marT="635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rtl="0" fontAlgn="b">
                        <a:spcBef>
                          <a:spcPts val="1000"/>
                        </a:spcBef>
                        <a:spcAft>
                          <a:spcPts val="1000"/>
                        </a:spcAft>
                      </a:pPr>
                      <a:r>
                        <a:rPr lang="en-US" sz="1600" b="1" i="0" u="none" strike="noStrike" dirty="0">
                          <a:solidFill>
                            <a:srgbClr val="222222"/>
                          </a:solidFill>
                          <a:effectLst/>
                          <a:latin typeface="Roboto"/>
                        </a:rPr>
                        <a:t>$58k</a:t>
                      </a:r>
                      <a:endParaRPr lang="en-US" sz="1600" b="1" dirty="0">
                        <a:effectLst/>
                      </a:endParaRPr>
                    </a:p>
                  </a:txBody>
                  <a:tcPr marT="635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rtl="0" fontAlgn="b">
                        <a:spcBef>
                          <a:spcPts val="1000"/>
                        </a:spcBef>
                        <a:spcAft>
                          <a:spcPts val="1000"/>
                        </a:spcAft>
                      </a:pPr>
                      <a:r>
                        <a:rPr lang="en-US" sz="1600" b="1" i="0" u="none" strike="noStrike" dirty="0">
                          <a:solidFill>
                            <a:srgbClr val="222222"/>
                          </a:solidFill>
                          <a:effectLst/>
                          <a:latin typeface="Roboto"/>
                        </a:rPr>
                        <a:t>$19k</a:t>
                      </a:r>
                      <a:endParaRPr lang="en-US" sz="1600" b="1" dirty="0">
                        <a:effectLst/>
                      </a:endParaRPr>
                    </a:p>
                  </a:txBody>
                  <a:tcPr marT="635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60468689"/>
                  </a:ext>
                </a:extLst>
              </a:tr>
              <a:tr h="1077478">
                <a:tc>
                  <a:txBody>
                    <a:bodyPr/>
                    <a:lstStyle/>
                    <a:p>
                      <a:pPr algn="ctr" rtl="0" fontAlgn="t">
                        <a:spcBef>
                          <a:spcPts val="1000"/>
                        </a:spcBef>
                        <a:spcAft>
                          <a:spcPts val="1000"/>
                        </a:spcAft>
                      </a:pPr>
                      <a:r>
                        <a:rPr lang="en-US" sz="1600" b="1" i="0" u="none" strike="noStrike" dirty="0">
                          <a:solidFill>
                            <a:srgbClr val="222222"/>
                          </a:solidFill>
                          <a:effectLst/>
                          <a:latin typeface="Roboto"/>
                        </a:rPr>
                        <a:t>Nursing</a:t>
                      </a:r>
                      <a:endParaRPr lang="en-US" sz="1600" b="1" dirty="0">
                        <a:effectLst/>
                      </a:endParaRPr>
                    </a:p>
                    <a:p>
                      <a:pPr algn="ctr" rtl="0" fontAlgn="t">
                        <a:spcBef>
                          <a:spcPts val="1000"/>
                        </a:spcBef>
                        <a:spcAft>
                          <a:spcPts val="1000"/>
                        </a:spcAft>
                      </a:pPr>
                      <a:r>
                        <a:rPr lang="en-US" sz="1600" b="1" i="0" u="none" strike="noStrike" dirty="0">
                          <a:solidFill>
                            <a:srgbClr val="222222"/>
                          </a:solidFill>
                          <a:effectLst/>
                          <a:latin typeface="Roboto"/>
                        </a:rPr>
                        <a:t>Home</a:t>
                      </a:r>
                      <a:endParaRPr lang="en-US" sz="1600" b="1" dirty="0">
                        <a:effectLst/>
                      </a:endParaRPr>
                    </a:p>
                  </a:txBody>
                  <a:tcPr marT="254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rtl="0" fontAlgn="t">
                        <a:spcBef>
                          <a:spcPts val="1000"/>
                        </a:spcBef>
                        <a:spcAft>
                          <a:spcPts val="1000"/>
                        </a:spcAft>
                      </a:pPr>
                      <a:r>
                        <a:rPr lang="en-US" sz="1600" b="1" i="0" u="none" strike="noStrike" dirty="0">
                          <a:solidFill>
                            <a:srgbClr val="222222"/>
                          </a:solidFill>
                          <a:effectLst/>
                          <a:latin typeface="Roboto"/>
                        </a:rPr>
                        <a:t>Assisted</a:t>
                      </a:r>
                      <a:endParaRPr lang="en-US" sz="1600" b="1" dirty="0">
                        <a:effectLst/>
                      </a:endParaRPr>
                    </a:p>
                    <a:p>
                      <a:pPr algn="ctr" rtl="0" fontAlgn="t">
                        <a:spcBef>
                          <a:spcPts val="1000"/>
                        </a:spcBef>
                        <a:spcAft>
                          <a:spcPts val="1000"/>
                        </a:spcAft>
                      </a:pPr>
                      <a:r>
                        <a:rPr lang="en-US" sz="1600" b="1" i="0" u="none" strike="noStrike" dirty="0">
                          <a:solidFill>
                            <a:srgbClr val="222222"/>
                          </a:solidFill>
                          <a:effectLst/>
                          <a:latin typeface="Roboto"/>
                        </a:rPr>
                        <a:t>Living</a:t>
                      </a:r>
                      <a:endParaRPr lang="en-US" sz="1600" b="1" dirty="0">
                        <a:effectLst/>
                      </a:endParaRPr>
                    </a:p>
                  </a:txBody>
                  <a:tcPr marT="254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rtl="0" fontAlgn="t">
                        <a:spcBef>
                          <a:spcPts val="1000"/>
                        </a:spcBef>
                        <a:spcAft>
                          <a:spcPts val="1000"/>
                        </a:spcAft>
                      </a:pPr>
                      <a:r>
                        <a:rPr lang="en-US" sz="1600" b="1" i="0" u="none" strike="noStrike" dirty="0">
                          <a:solidFill>
                            <a:srgbClr val="222222"/>
                          </a:solidFill>
                          <a:effectLst/>
                          <a:latin typeface="Roboto"/>
                        </a:rPr>
                        <a:t>Home</a:t>
                      </a:r>
                      <a:endParaRPr lang="en-US" sz="1600" b="1" dirty="0">
                        <a:effectLst/>
                      </a:endParaRPr>
                    </a:p>
                    <a:p>
                      <a:pPr algn="ctr" rtl="0" fontAlgn="t">
                        <a:spcBef>
                          <a:spcPts val="1000"/>
                        </a:spcBef>
                        <a:spcAft>
                          <a:spcPts val="1000"/>
                        </a:spcAft>
                      </a:pPr>
                      <a:r>
                        <a:rPr lang="en-US" sz="1600" b="1" i="0" u="none" strike="noStrike" dirty="0">
                          <a:solidFill>
                            <a:srgbClr val="222222"/>
                          </a:solidFill>
                          <a:effectLst/>
                          <a:latin typeface="Roboto"/>
                        </a:rPr>
                        <a:t>Health</a:t>
                      </a:r>
                      <a:endParaRPr lang="en-US" sz="1600" b="1" dirty="0">
                        <a:effectLst/>
                      </a:endParaRPr>
                    </a:p>
                    <a:p>
                      <a:pPr algn="ctr" rtl="0" fontAlgn="t">
                        <a:spcBef>
                          <a:spcPts val="1000"/>
                        </a:spcBef>
                        <a:spcAft>
                          <a:spcPts val="1000"/>
                        </a:spcAft>
                      </a:pPr>
                      <a:r>
                        <a:rPr lang="en-US" sz="1600" b="1" i="0" u="none" strike="noStrike" dirty="0">
                          <a:solidFill>
                            <a:srgbClr val="222222"/>
                          </a:solidFill>
                          <a:effectLst/>
                          <a:latin typeface="Roboto"/>
                        </a:rPr>
                        <a:t>Aide</a:t>
                      </a:r>
                      <a:endParaRPr lang="en-US" sz="1600" b="1" dirty="0">
                        <a:effectLst/>
                      </a:endParaRPr>
                    </a:p>
                  </a:txBody>
                  <a:tcPr marT="254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rtl="0" fontAlgn="t">
                        <a:spcBef>
                          <a:spcPts val="1000"/>
                        </a:spcBef>
                        <a:spcAft>
                          <a:spcPts val="1000"/>
                        </a:spcAft>
                      </a:pPr>
                      <a:r>
                        <a:rPr lang="en-US" sz="1600" b="1" i="0" u="none" strike="noStrike" dirty="0">
                          <a:solidFill>
                            <a:srgbClr val="222222"/>
                          </a:solidFill>
                          <a:effectLst/>
                          <a:latin typeface="Roboto"/>
                        </a:rPr>
                        <a:t>Home</a:t>
                      </a:r>
                      <a:endParaRPr lang="en-US" sz="1600" b="1" dirty="0">
                        <a:effectLst/>
                      </a:endParaRPr>
                    </a:p>
                    <a:p>
                      <a:pPr algn="ctr" rtl="0" fontAlgn="t">
                        <a:spcBef>
                          <a:spcPts val="1000"/>
                        </a:spcBef>
                        <a:spcAft>
                          <a:spcPts val="1000"/>
                        </a:spcAft>
                      </a:pPr>
                      <a:r>
                        <a:rPr lang="en-US" sz="1600" b="1" i="0" u="none" strike="noStrike" dirty="0">
                          <a:solidFill>
                            <a:srgbClr val="222222"/>
                          </a:solidFill>
                          <a:effectLst/>
                          <a:latin typeface="Roboto"/>
                        </a:rPr>
                        <a:t>maker</a:t>
                      </a:r>
                      <a:endParaRPr lang="en-US" sz="1600" b="1" dirty="0">
                        <a:effectLst/>
                      </a:endParaRPr>
                    </a:p>
                    <a:p>
                      <a:pPr algn="ctr" rtl="0" fontAlgn="t">
                        <a:spcBef>
                          <a:spcPts val="1000"/>
                        </a:spcBef>
                        <a:spcAft>
                          <a:spcPts val="1000"/>
                        </a:spcAft>
                      </a:pPr>
                      <a:r>
                        <a:rPr lang="en-US" sz="1600" b="1" i="0" u="none" strike="noStrike" dirty="0">
                          <a:solidFill>
                            <a:srgbClr val="222222"/>
                          </a:solidFill>
                          <a:effectLst/>
                          <a:latin typeface="Roboto"/>
                        </a:rPr>
                        <a:t>Non-Med</a:t>
                      </a:r>
                      <a:endParaRPr lang="en-US" sz="1600" b="1" dirty="0">
                        <a:effectLst/>
                      </a:endParaRPr>
                    </a:p>
                  </a:txBody>
                  <a:tcPr marT="254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rtl="0" fontAlgn="t">
                        <a:spcBef>
                          <a:spcPts val="1000"/>
                        </a:spcBef>
                        <a:spcAft>
                          <a:spcPts val="1000"/>
                        </a:spcAft>
                      </a:pPr>
                      <a:r>
                        <a:rPr lang="en-US" sz="1600" b="1" i="0" u="none" strike="noStrike" dirty="0">
                          <a:solidFill>
                            <a:srgbClr val="222222"/>
                          </a:solidFill>
                          <a:effectLst/>
                          <a:latin typeface="Roboto"/>
                        </a:rPr>
                        <a:t>Rest </a:t>
                      </a:r>
                      <a:endParaRPr lang="en-US" sz="1600" b="1" dirty="0">
                        <a:effectLst/>
                      </a:endParaRPr>
                    </a:p>
                    <a:p>
                      <a:pPr algn="ctr" rtl="0" fontAlgn="t">
                        <a:spcBef>
                          <a:spcPts val="1000"/>
                        </a:spcBef>
                        <a:spcAft>
                          <a:spcPts val="1000"/>
                        </a:spcAft>
                      </a:pPr>
                      <a:r>
                        <a:rPr lang="en-US" sz="1600" b="1" i="0" u="none" strike="noStrike" dirty="0">
                          <a:solidFill>
                            <a:srgbClr val="222222"/>
                          </a:solidFill>
                          <a:effectLst/>
                          <a:latin typeface="Roboto"/>
                        </a:rPr>
                        <a:t>Home</a:t>
                      </a:r>
                      <a:endParaRPr lang="en-US" sz="1600" b="1" dirty="0">
                        <a:effectLst/>
                      </a:endParaRPr>
                    </a:p>
                  </a:txBody>
                  <a:tcPr marT="254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rtl="0" fontAlgn="t">
                        <a:spcBef>
                          <a:spcPts val="1000"/>
                        </a:spcBef>
                        <a:spcAft>
                          <a:spcPts val="1000"/>
                        </a:spcAft>
                      </a:pPr>
                      <a:r>
                        <a:rPr lang="en-US" sz="1600" b="1" i="0" u="none" strike="noStrike" dirty="0">
                          <a:solidFill>
                            <a:srgbClr val="222222"/>
                          </a:solidFill>
                          <a:effectLst/>
                          <a:latin typeface="Roboto"/>
                        </a:rPr>
                        <a:t>Adult Day</a:t>
                      </a:r>
                      <a:endParaRPr lang="en-US" sz="1600" b="1" dirty="0">
                        <a:effectLst/>
                      </a:endParaRPr>
                    </a:p>
                    <a:p>
                      <a:pPr algn="ctr" rtl="0" fontAlgn="t">
                        <a:spcBef>
                          <a:spcPts val="1000"/>
                        </a:spcBef>
                        <a:spcAft>
                          <a:spcPts val="1000"/>
                        </a:spcAft>
                      </a:pPr>
                      <a:r>
                        <a:rPr lang="en-US" sz="1600" b="1" i="0" u="none" strike="noStrike" dirty="0">
                          <a:solidFill>
                            <a:srgbClr val="222222"/>
                          </a:solidFill>
                          <a:effectLst/>
                          <a:latin typeface="Roboto"/>
                        </a:rPr>
                        <a:t>Care</a:t>
                      </a:r>
                      <a:endParaRPr lang="en-US" sz="1600" b="1" dirty="0">
                        <a:effectLst/>
                      </a:endParaRPr>
                    </a:p>
                  </a:txBody>
                  <a:tcPr marT="254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84990546"/>
                  </a:ext>
                </a:extLst>
              </a:tr>
            </a:tbl>
          </a:graphicData>
        </a:graphic>
      </p:graphicFrame>
      <p:sp>
        <p:nvSpPr>
          <p:cNvPr id="17" name="Rectangle 8">
            <a:extLst>
              <a:ext uri="{FF2B5EF4-FFF2-40B4-BE49-F238E27FC236}">
                <a16:creationId xmlns:a16="http://schemas.microsoft.com/office/drawing/2014/main" id="{7687216F-93B7-A449-9A1A-1BA31AB68B5E}"/>
              </a:ext>
            </a:extLst>
          </p:cNvPr>
          <p:cNvSpPr>
            <a:spLocks noChangeArrowheads="1"/>
          </p:cNvSpPr>
          <p:nvPr/>
        </p:nvSpPr>
        <p:spPr bwMode="auto">
          <a:xfrm>
            <a:off x="2132012" y="85934"/>
            <a:ext cx="14534620"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Roboto"/>
              </a:rPr>
              <a:t>Estimated Annual Cost (median rates as of 2021)  At $158.00/day or $58k per year, Rest Homes are  one of the most affordable LTC options.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rPr>
              <a:t> </a:t>
            </a:r>
            <a:r>
              <a:rPr lang="en-US" altLang="en-US" sz="1600" dirty="0">
                <a:solidFill>
                  <a:schemeClr val="bg1"/>
                </a:solidFill>
                <a:latin typeface="Arial" panose="020B0604020202020204" pitchFamily="34" charset="0"/>
              </a:rPr>
              <a:t>Cost of Care Survey 2021 https://www.genworth.com/aging-and-you/finances/cost-of-care.html</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1100" b="0" i="0" u="none" strike="noStrike" cap="none" normalizeH="0" baseline="0" dirty="0">
                <a:ln>
                  <a:noFill/>
                </a:ln>
                <a:solidFill>
                  <a:schemeClr val="tx1"/>
                </a:solidFill>
                <a:effectLst/>
                <a:latin typeface="Arial" panose="020B0604020202020204" pitchFamily="34" charset="0"/>
              </a:rPr>
              <a:t>       </a:t>
            </a:r>
            <a:r>
              <a:rPr kumimoji="0" lang="en-US" altLang="en-US" sz="8400" b="0" i="0" u="none" strike="noStrike" cap="none" normalizeH="0" baseline="0" dirty="0">
                <a:ln>
                  <a:noFill/>
                </a:ln>
                <a:solidFill>
                  <a:schemeClr val="tx1"/>
                </a:solidFill>
                <a:effectLst/>
                <a:latin typeface="Arial" panose="020B0604020202020204" pitchFamily="34" charset="0"/>
              </a:rPr>
              <a:t>     </a:t>
            </a:r>
            <a:r>
              <a:rPr kumimoji="0" lang="en-US" altLang="en-US" sz="60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3" name="Picture 9" descr="nursing homes">
            <a:extLst>
              <a:ext uri="{FF2B5EF4-FFF2-40B4-BE49-F238E27FC236}">
                <a16:creationId xmlns:a16="http://schemas.microsoft.com/office/drawing/2014/main" id="{7E0733F5-A3F0-424D-AAD8-567E9F1EC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255278"/>
            <a:ext cx="1447800" cy="35826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ssisted living">
            <a:extLst>
              <a:ext uri="{FF2B5EF4-FFF2-40B4-BE49-F238E27FC236}">
                <a16:creationId xmlns:a16="http://schemas.microsoft.com/office/drawing/2014/main" id="{0842FC11-262C-0543-95E0-6B547ED96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2" y="2601478"/>
            <a:ext cx="14478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ome health aide">
            <a:extLst>
              <a:ext uri="{FF2B5EF4-FFF2-40B4-BE49-F238E27FC236}">
                <a16:creationId xmlns:a16="http://schemas.microsoft.com/office/drawing/2014/main" id="{A27E37E9-02CA-5D49-B6B2-F669C59B5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3" y="3071378"/>
            <a:ext cx="137160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memaker">
            <a:extLst>
              <a:ext uri="{FF2B5EF4-FFF2-40B4-BE49-F238E27FC236}">
                <a16:creationId xmlns:a16="http://schemas.microsoft.com/office/drawing/2014/main" id="{D9F16995-C29F-E24D-B250-659F1007B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356" y="3211078"/>
            <a:ext cx="1441194" cy="164075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adult day care">
            <a:extLst>
              <a:ext uri="{FF2B5EF4-FFF2-40B4-BE49-F238E27FC236}">
                <a16:creationId xmlns:a16="http://schemas.microsoft.com/office/drawing/2014/main" id="{47A732F9-051F-F542-ABDB-B1D55489D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549" y="3503178"/>
            <a:ext cx="144780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dult day care">
            <a:extLst>
              <a:ext uri="{FF2B5EF4-FFF2-40B4-BE49-F238E27FC236}">
                <a16:creationId xmlns:a16="http://schemas.microsoft.com/office/drawing/2014/main" id="{30F2CDAC-CB77-4245-B499-F8AFB23E1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687" y="3896878"/>
            <a:ext cx="14371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6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88824"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A4231-684C-E445-B2AB-62C2B8E490B5}"/>
              </a:ext>
            </a:extLst>
          </p:cNvPr>
          <p:cNvSpPr>
            <a:spLocks noGrp="1"/>
          </p:cNvSpPr>
          <p:nvPr>
            <p:ph type="title"/>
          </p:nvPr>
        </p:nvSpPr>
        <p:spPr>
          <a:xfrm>
            <a:off x="321648" y="804334"/>
            <a:ext cx="4170609" cy="5219948"/>
          </a:xfrm>
        </p:spPr>
        <p:txBody>
          <a:bodyPr anchor="t">
            <a:normAutofit/>
          </a:bodyPr>
          <a:lstStyle/>
          <a:p>
            <a:r>
              <a:rPr lang="en-US" dirty="0">
                <a:solidFill>
                  <a:schemeClr val="tx2"/>
                </a:solidFill>
              </a:rPr>
              <a:t>Rest Home Services Provided for Daily Rate</a:t>
            </a:r>
            <a:br>
              <a:rPr lang="en-US" dirty="0">
                <a:solidFill>
                  <a:schemeClr val="tx2"/>
                </a:solidFill>
              </a:rPr>
            </a:br>
            <a:r>
              <a:rPr lang="en-US" sz="2400" dirty="0">
                <a:solidFill>
                  <a:schemeClr val="tx2"/>
                </a:solidFill>
              </a:rPr>
              <a:t>(Average Rate =$158.00</a:t>
            </a:r>
          </a:p>
        </p:txBody>
      </p:sp>
      <p:sp>
        <p:nvSpPr>
          <p:cNvPr id="3" name="Content Placeholder 2">
            <a:extLst>
              <a:ext uri="{FF2B5EF4-FFF2-40B4-BE49-F238E27FC236}">
                <a16:creationId xmlns:a16="http://schemas.microsoft.com/office/drawing/2014/main" id="{0FB940D5-C03D-B641-A68B-E98FFB56E4DB}"/>
              </a:ext>
            </a:extLst>
          </p:cNvPr>
          <p:cNvSpPr>
            <a:spLocks noGrp="1"/>
          </p:cNvSpPr>
          <p:nvPr>
            <p:ph idx="1"/>
          </p:nvPr>
        </p:nvSpPr>
        <p:spPr>
          <a:xfrm>
            <a:off x="5135555" y="804333"/>
            <a:ext cx="6731617" cy="5219949"/>
          </a:xfrm>
        </p:spPr>
        <p:txBody>
          <a:bodyPr anchor="t">
            <a:normAutofit/>
          </a:bodyPr>
          <a:lstStyle/>
          <a:p>
            <a:pPr lvl="0"/>
            <a:r>
              <a:rPr lang="en-US" sz="1700" dirty="0"/>
              <a:t>Comprehensive medical oversite, medication management, address psycho/social needs;</a:t>
            </a:r>
          </a:p>
          <a:p>
            <a:pPr lvl="0"/>
            <a:r>
              <a:rPr lang="en-US" sz="1700" dirty="0"/>
              <a:t>Provide nursing, pharmacy, dietary and social service consultation;</a:t>
            </a:r>
          </a:p>
          <a:p>
            <a:pPr lvl="0"/>
            <a:r>
              <a:rPr lang="en-US" sz="1700" b="1" dirty="0"/>
              <a:t>Licensed nursing coverage </a:t>
            </a:r>
            <a:r>
              <a:rPr lang="en-US" sz="1700" dirty="0"/>
              <a:t>has increased on average to 2.0  FTE’s to care for those who are aging in place with multiple ADL needs. </a:t>
            </a:r>
            <a:r>
              <a:rPr lang="en-US" sz="1700" b="1" dirty="0"/>
              <a:t>Majority of homes have licensed RN/LPN staff. </a:t>
            </a:r>
          </a:p>
          <a:p>
            <a:pPr lvl="0"/>
            <a:r>
              <a:rPr lang="en-US" sz="1700" dirty="0"/>
              <a:t>24-hour oversight for assistance, first aid and emergencies;</a:t>
            </a:r>
          </a:p>
          <a:p>
            <a:pPr lvl="0"/>
            <a:r>
              <a:rPr lang="en-US" sz="1700" dirty="0"/>
              <a:t>Medication administration &amp; maintenance of medical records;</a:t>
            </a:r>
          </a:p>
          <a:p>
            <a:pPr lvl="0"/>
            <a:r>
              <a:rPr lang="en-US" sz="1700" dirty="0"/>
              <a:t>3 meals and snacks each day;</a:t>
            </a:r>
          </a:p>
          <a:p>
            <a:pPr lvl="0"/>
            <a:r>
              <a:rPr lang="en-US" sz="1700" dirty="0"/>
              <a:t>Personal care as needed;</a:t>
            </a:r>
          </a:p>
          <a:p>
            <a:pPr lvl="0"/>
            <a:r>
              <a:rPr lang="en-US" sz="1700" dirty="0"/>
              <a:t>5+day a week activity program; majority with daily </a:t>
            </a:r>
          </a:p>
          <a:p>
            <a:pPr lvl="0"/>
            <a:r>
              <a:rPr lang="en-US" sz="1700" dirty="0"/>
              <a:t>Housekeeping and laundry services.</a:t>
            </a:r>
          </a:p>
          <a:p>
            <a:pPr marL="0" indent="0">
              <a:buNone/>
            </a:pPr>
            <a:r>
              <a:rPr lang="en-US" sz="1700" dirty="0"/>
              <a:t> </a:t>
            </a:r>
          </a:p>
          <a:p>
            <a:endParaRPr lang="en-US" sz="1700" dirty="0"/>
          </a:p>
        </p:txBody>
      </p:sp>
      <p:sp>
        <p:nvSpPr>
          <p:cNvPr id="4" name="TextBox 3">
            <a:extLst>
              <a:ext uri="{FF2B5EF4-FFF2-40B4-BE49-F238E27FC236}">
                <a16:creationId xmlns:a16="http://schemas.microsoft.com/office/drawing/2014/main" id="{5280D399-F272-624B-B17D-7C2FBEF40753}"/>
              </a:ext>
            </a:extLst>
          </p:cNvPr>
          <p:cNvSpPr txBox="1"/>
          <p:nvPr/>
        </p:nvSpPr>
        <p:spPr>
          <a:xfrm>
            <a:off x="1773382" y="4682836"/>
            <a:ext cx="184731" cy="369332"/>
          </a:xfrm>
          <a:prstGeom prst="rect">
            <a:avLst/>
          </a:prstGeom>
          <a:noFill/>
        </p:spPr>
        <p:txBody>
          <a:bodyPr wrap="none" rtlCol="0">
            <a:spAutoFit/>
          </a:bodyPr>
          <a:lstStyle/>
          <a:p>
            <a:endParaRPr lang="en-US" dirty="0"/>
          </a:p>
        </p:txBody>
      </p:sp>
      <p:pic>
        <p:nvPicPr>
          <p:cNvPr id="7" name="Graphic 6" descr="Piggy Bank">
            <a:extLst>
              <a:ext uri="{FF2B5EF4-FFF2-40B4-BE49-F238E27FC236}">
                <a16:creationId xmlns:a16="http://schemas.microsoft.com/office/drawing/2014/main" id="{DF5944CE-F47C-4841-BA55-AA3D403E89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1391" y="3221816"/>
            <a:ext cx="3124200" cy="3124200"/>
          </a:xfrm>
          <a:prstGeom prst="rect">
            <a:avLst/>
          </a:prstGeom>
        </p:spPr>
      </p:pic>
    </p:spTree>
    <p:extLst>
      <p:ext uri="{BB962C8B-B14F-4D97-AF65-F5344CB8AC3E}">
        <p14:creationId xmlns:p14="http://schemas.microsoft.com/office/powerpoint/2010/main" val="3020013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F7FBF2-9B61-104E-8793-6F5BC92A57D7}"/>
              </a:ext>
            </a:extLst>
          </p:cNvPr>
          <p:cNvSpPr>
            <a:spLocks noGrp="1"/>
          </p:cNvSpPr>
          <p:nvPr>
            <p:ph type="title"/>
          </p:nvPr>
        </p:nvSpPr>
        <p:spPr>
          <a:xfrm>
            <a:off x="303214" y="1325880"/>
            <a:ext cx="3428717" cy="4206240"/>
          </a:xfrm>
        </p:spPr>
        <p:txBody>
          <a:bodyPr>
            <a:normAutofit/>
          </a:bodyPr>
          <a:lstStyle/>
          <a:p>
            <a:pPr algn="r"/>
            <a:r>
              <a:rPr lang="en-US" sz="3200" dirty="0">
                <a:solidFill>
                  <a:schemeClr val="tx2"/>
                </a:solidFill>
              </a:rPr>
              <a:t>Rest Home population Breakdown</a:t>
            </a:r>
            <a:br>
              <a:rPr lang="en-US" sz="3200" dirty="0">
                <a:solidFill>
                  <a:schemeClr val="tx2"/>
                </a:solidFill>
              </a:rPr>
            </a:br>
            <a:br>
              <a:rPr lang="en-US" sz="3200" dirty="0">
                <a:solidFill>
                  <a:schemeClr val="tx2"/>
                </a:solidFill>
              </a:rPr>
            </a:br>
            <a:r>
              <a:rPr lang="en-US" sz="2000" dirty="0">
                <a:solidFill>
                  <a:schemeClr val="tx2"/>
                </a:solidFill>
              </a:rPr>
              <a:t>,</a:t>
            </a:r>
            <a:r>
              <a:rPr lang="en-US" sz="3200" dirty="0">
                <a:solidFill>
                  <a:schemeClr val="tx2"/>
                </a:solidFill>
              </a:rPr>
              <a:t>  </a:t>
            </a:r>
            <a:br>
              <a:rPr lang="en-US" sz="3200" dirty="0">
                <a:solidFill>
                  <a:schemeClr val="tx2"/>
                </a:solidFill>
              </a:rPr>
            </a:br>
            <a:r>
              <a:rPr lang="en-US" sz="3200" dirty="0">
                <a:solidFill>
                  <a:schemeClr val="tx2"/>
                </a:solidFill>
              </a:rPr>
              <a:t>                             </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492"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8877"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B039D3-C434-B848-BA37-9720DD12AF07}"/>
              </a:ext>
            </a:extLst>
          </p:cNvPr>
          <p:cNvSpPr>
            <a:spLocks noGrp="1"/>
          </p:cNvSpPr>
          <p:nvPr>
            <p:ph idx="1"/>
          </p:nvPr>
        </p:nvSpPr>
        <p:spPr>
          <a:xfrm>
            <a:off x="4380526" y="1126067"/>
            <a:ext cx="6603611" cy="4605866"/>
          </a:xfrm>
        </p:spPr>
        <p:txBody>
          <a:bodyPr anchor="ctr">
            <a:normAutofit fontScale="92500"/>
          </a:bodyPr>
          <a:lstStyle/>
          <a:p>
            <a:r>
              <a:rPr lang="en-US" sz="1800" dirty="0"/>
              <a:t>29% of residents have never had a visitor and come </a:t>
            </a:r>
            <a:r>
              <a:rPr lang="en-US" sz="1800" b="1" dirty="0"/>
              <a:t>from homeless backgrounds</a:t>
            </a:r>
          </a:p>
          <a:p>
            <a:r>
              <a:rPr lang="en-US" sz="1800" dirty="0"/>
              <a:t>52% of the population require assistance with bathing</a:t>
            </a:r>
          </a:p>
          <a:p>
            <a:r>
              <a:rPr lang="en-US" sz="1800" dirty="0"/>
              <a:t>45% of the population required  the assistance of a cane, walker of wheelchair</a:t>
            </a:r>
          </a:p>
          <a:p>
            <a:r>
              <a:rPr lang="en-US" sz="1800" dirty="0"/>
              <a:t>31% need assistance using he bathroom</a:t>
            </a:r>
          </a:p>
          <a:p>
            <a:r>
              <a:rPr lang="en-US" sz="1800" dirty="0"/>
              <a:t>80% live with some form of cognitive challenge</a:t>
            </a:r>
          </a:p>
          <a:p>
            <a:r>
              <a:rPr lang="en-US" sz="1800" dirty="0"/>
              <a:t>21% are diagnosed with Alzheimer’s disease and early onset dementia</a:t>
            </a:r>
          </a:p>
          <a:p>
            <a:r>
              <a:rPr lang="en-US" sz="1800" dirty="0"/>
              <a:t>75% of the population is 65 or older with over 35% being 85+ years of age</a:t>
            </a:r>
          </a:p>
          <a:p>
            <a:r>
              <a:rPr lang="en-US" sz="1800" dirty="0"/>
              <a:t>8% of the population is between the ages of 22 and 54 which highlights the need for care and housing for an at- risk demographic</a:t>
            </a:r>
          </a:p>
          <a:p>
            <a:r>
              <a:rPr lang="en-US" sz="1800" b="1" dirty="0"/>
              <a:t>Rest Homes support an ever- growing aging in place population </a:t>
            </a:r>
            <a:endParaRPr lang="en-US" sz="1800" dirty="0"/>
          </a:p>
          <a:p>
            <a:endParaRPr lang="en-US" sz="1800" b="1" dirty="0"/>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2492"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442686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D951-7D51-E84C-97CA-4297144E9DC9}"/>
              </a:ext>
            </a:extLst>
          </p:cNvPr>
          <p:cNvSpPr>
            <a:spLocks noGrp="1"/>
          </p:cNvSpPr>
          <p:nvPr>
            <p:ph type="title"/>
          </p:nvPr>
        </p:nvSpPr>
        <p:spPr/>
        <p:txBody>
          <a:bodyPr/>
          <a:lstStyle/>
          <a:p>
            <a:pPr algn="ctr"/>
            <a:r>
              <a:rPr lang="en-US" dirty="0"/>
              <a:t>  State  Agency and Regulatory     </a:t>
            </a:r>
            <a:br>
              <a:rPr lang="en-US" dirty="0"/>
            </a:br>
            <a:r>
              <a:rPr lang="en-US" dirty="0"/>
              <a:t>               Challenges</a:t>
            </a:r>
          </a:p>
        </p:txBody>
      </p:sp>
      <p:sp>
        <p:nvSpPr>
          <p:cNvPr id="3" name="Content Placeholder 2">
            <a:extLst>
              <a:ext uri="{FF2B5EF4-FFF2-40B4-BE49-F238E27FC236}">
                <a16:creationId xmlns:a16="http://schemas.microsoft.com/office/drawing/2014/main" id="{7A40F452-0F03-554A-A384-E07726A967BA}"/>
              </a:ext>
            </a:extLst>
          </p:cNvPr>
          <p:cNvSpPr>
            <a:spLocks noGrp="1"/>
          </p:cNvSpPr>
          <p:nvPr>
            <p:ph idx="1"/>
          </p:nvPr>
        </p:nvSpPr>
        <p:spPr/>
        <p:txBody>
          <a:bodyPr>
            <a:normAutofit fontScale="70000" lnSpcReduction="20000"/>
          </a:bodyPr>
          <a:lstStyle/>
          <a:p>
            <a:endParaRPr lang="en-US" dirty="0"/>
          </a:p>
          <a:p>
            <a:r>
              <a:rPr lang="en-US" dirty="0"/>
              <a:t> Rest Homes subjected to balkanized approach to Agency Management as  Rest Homes required to interface with   EOHHS, DPH, DTA, CHIA, MassHealth, Maximus (MassHealth contractor) DMH,  UMass Medical, Elder Affairs,  Ombudsman Program, Attorney General’s Office. </a:t>
            </a:r>
          </a:p>
          <a:p>
            <a:pPr marL="0" indent="0">
              <a:buNone/>
            </a:pPr>
            <a:r>
              <a:rPr lang="en-US" dirty="0"/>
              <a:t>   - Impact  is lack of coordinated efforts , No one agency with oversite, no long- term strategy development and no formal response to Frail Elderly or 1115 waiver requests.   Not a MassHealth provider but are required to comply as one. </a:t>
            </a:r>
          </a:p>
          <a:p>
            <a:r>
              <a:rPr lang="en-US" dirty="0"/>
              <a:t>Rest Home Licensure regulations should be separated  from SNF  as there is confusion on applicability and interpretation </a:t>
            </a:r>
          </a:p>
          <a:p>
            <a:r>
              <a:rPr lang="en-US" dirty="0"/>
              <a:t>Reimbursement  regulations are outdated and are not well understood by owners, executive directors, and cost accountants  Current regulations need to be updated, simplified and ample training provided  to aid in understanding of how to best receive reimbursement based on costs</a:t>
            </a:r>
          </a:p>
          <a:p>
            <a:r>
              <a:rPr lang="en-US" dirty="0"/>
              <a:t>Allowable costs vs denied costs is a critical analysis that MARCH has repeatedly requested but has not received. </a:t>
            </a:r>
          </a:p>
          <a:p>
            <a:r>
              <a:rPr lang="en-US" dirty="0"/>
              <a:t>Amount of time  for State to  process cost reports is excessive as 2023 costs have already been submitted</a:t>
            </a:r>
          </a:p>
          <a:p>
            <a:r>
              <a:rPr lang="en-US" dirty="0"/>
              <a:t>No  Rest Home  recommendations made at the NF Task Force have been enacted</a:t>
            </a:r>
          </a:p>
          <a:p>
            <a:r>
              <a:rPr lang="en-US" dirty="0"/>
              <a:t>Recommend  Clifton Larsen Allen or other independent entity be retained  by Task Force to conduct comprehensive rate analyses and cost report audit</a:t>
            </a:r>
          </a:p>
          <a:p>
            <a:endParaRPr lang="en-US" dirty="0"/>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0336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07FA-ECFC-274F-8BD3-5B6811EF720E}"/>
              </a:ext>
            </a:extLst>
          </p:cNvPr>
          <p:cNvSpPr>
            <a:spLocks noGrp="1"/>
          </p:cNvSpPr>
          <p:nvPr>
            <p:ph type="title"/>
          </p:nvPr>
        </p:nvSpPr>
        <p:spPr/>
        <p:txBody>
          <a:bodyPr>
            <a:normAutofit fontScale="90000"/>
          </a:bodyPr>
          <a:lstStyle/>
          <a:p>
            <a:pPr algn="ctr"/>
            <a:r>
              <a:rPr lang="en-US" dirty="0"/>
              <a:t>   </a:t>
            </a:r>
            <a:br>
              <a:rPr lang="en-US" dirty="0"/>
            </a:br>
            <a:r>
              <a:rPr lang="en-US" dirty="0"/>
              <a:t>RCC-Q </a:t>
            </a:r>
            <a:br>
              <a:rPr lang="en-US" dirty="0"/>
            </a:br>
            <a:r>
              <a:rPr lang="en-US" dirty="0"/>
              <a:t>A regulation with no history or Direct Connection to Quality of Care</a:t>
            </a:r>
            <a:br>
              <a:rPr lang="en-US" dirty="0"/>
            </a:br>
            <a:endParaRPr lang="en-US" dirty="0"/>
          </a:p>
        </p:txBody>
      </p:sp>
      <p:sp>
        <p:nvSpPr>
          <p:cNvPr id="3" name="Content Placeholder 2">
            <a:extLst>
              <a:ext uri="{FF2B5EF4-FFF2-40B4-BE49-F238E27FC236}">
                <a16:creationId xmlns:a16="http://schemas.microsoft.com/office/drawing/2014/main" id="{AF378B65-5078-7743-B619-DB2E520E9E7D}"/>
              </a:ext>
            </a:extLst>
          </p:cNvPr>
          <p:cNvSpPr>
            <a:spLocks noGrp="1"/>
          </p:cNvSpPr>
          <p:nvPr>
            <p:ph idx="1"/>
          </p:nvPr>
        </p:nvSpPr>
        <p:spPr/>
        <p:txBody>
          <a:bodyPr>
            <a:normAutofit fontScale="70000" lnSpcReduction="20000"/>
          </a:bodyPr>
          <a:lstStyle/>
          <a:p>
            <a:r>
              <a:rPr lang="en-US" dirty="0"/>
              <a:t>Regulation has been imposed on Rest Homes without approval or consent- see Public Comment</a:t>
            </a:r>
          </a:p>
          <a:p>
            <a:r>
              <a:rPr lang="en-US" dirty="0"/>
              <a:t>Purported to be aligned with quality of care improvement but there is no history associated with  this program in other states and DPH was not consulted where a rating system would have been a better avenue to pursue. Myriad of questions and concerns voiced to EOHHS about reporting criteria that went unheeded </a:t>
            </a:r>
          </a:p>
          <a:p>
            <a:r>
              <a:rPr lang="en-US" dirty="0"/>
              <a:t>Issues with implementation associated with  80% compliance level compared to 75% compliance with SNF’s.  Private pay and  Rest Home beds in SNF’s  were waivered,  items like energy costs, mortgage payments ,  debt ratios not factored.  Poor training and roll out with no appeal rights.  No Rest Home had or has now  quality of care issues that warrant action. </a:t>
            </a:r>
          </a:p>
          <a:p>
            <a:r>
              <a:rPr lang="en-US" dirty="0"/>
              <a:t>Present day 9 RH’s received rate decreases that have created instability in these homes operations as they are functioning with less money than previous years but are expected to keep all quality standards. Homes involved are  five (5) not for profit, two (2) religious order and two (2) for profit.  NOT Realistic approach to improving quality. </a:t>
            </a:r>
          </a:p>
          <a:p>
            <a:pPr>
              <a:buFont typeface="Wingdings" pitchFamily="2" charset="2"/>
              <a:buChar char="§"/>
            </a:pPr>
            <a:r>
              <a:rPr lang="en-US" dirty="0"/>
              <a:t>Administrator Cost/RP Costs (Rest of the Story)  $1.3M of $1.5 M was result of Employee Retention Credits (ERC) from Federal monies that should not even been reported per RCC-Q.  Of he $1.5M  $900K was allocated to purchase Mill Pond Rest Home, preventing closure.  Support from Senate President Spilka and Representative Lewis. $600K allocate to purchase of Havenwood Rest Home.   All  homes have invested in staff retention and made capital improvements with no quality existing quality issues. </a:t>
            </a:r>
          </a:p>
          <a:p>
            <a:r>
              <a:rPr lang="en-US" dirty="0"/>
              <a:t>Current regulatory changes are only designed to add more teeth into audit provisions looking to penalize homes- punitive rather than helpful measures to improve quality of care  Rest Home industry wants RCC-Q to be eliminated as a punitive regulation.   </a:t>
            </a:r>
          </a:p>
        </p:txBody>
      </p:sp>
    </p:spTree>
    <p:extLst>
      <p:ext uri="{BB962C8B-B14F-4D97-AF65-F5344CB8AC3E}">
        <p14:creationId xmlns:p14="http://schemas.microsoft.com/office/powerpoint/2010/main" val="276502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4873beb7-5857-4685-be1f-d57550cc96c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TM03090430[[fn=Banded]]</Template>
  <TotalTime>4543</TotalTime>
  <Words>2068</Words>
  <Application>Microsoft Office PowerPoint</Application>
  <PresentationFormat>Custom</PresentationFormat>
  <Paragraphs>129</Paragraphs>
  <Slides>17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Constantia</vt:lpstr>
      <vt:lpstr>Corbel</vt:lpstr>
      <vt:lpstr>Roboto</vt:lpstr>
      <vt:lpstr>Verdana</vt:lpstr>
      <vt:lpstr>Wingdings</vt:lpstr>
      <vt:lpstr>Banded</vt:lpstr>
      <vt:lpstr>Worksheet</vt:lpstr>
      <vt:lpstr> Decoding an Enigma:  The Important Role Rest Homes Play in the Massachusetts Healthcare Continuum</vt:lpstr>
      <vt:lpstr>              Presentation Objectives</vt:lpstr>
      <vt:lpstr>Rest Home- An Operational Definition</vt:lpstr>
      <vt:lpstr>CURRENT Industry Profile</vt:lpstr>
      <vt:lpstr>Rest Homes, a Cost-Effective option</vt:lpstr>
      <vt:lpstr>Rest Home Services Provided for Daily Rate (Average Rate =$158.00</vt:lpstr>
      <vt:lpstr>Rest Home population Breakdown  ,                                </vt:lpstr>
      <vt:lpstr>  State  Agency and Regulatory                     Challenges</vt:lpstr>
      <vt:lpstr>    RCC-Q  A regulation with no history or Direct Connection to Quality of Care </vt:lpstr>
      <vt:lpstr>Financial Challenges Facing the Industry</vt:lpstr>
      <vt:lpstr>Rest Home Closures- The Human Impact</vt:lpstr>
      <vt:lpstr>Rest Home Utilization and Referral Partners</vt:lpstr>
      <vt:lpstr>Practical Insights To finding a rest Home Placement</vt:lpstr>
      <vt:lpstr>Practical Insights continued</vt:lpstr>
      <vt:lpstr>PowerPoint Presentation</vt:lpstr>
      <vt:lpstr>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Ronald Pawelski</dc:creator>
  <cp:lastModifiedBy>Cohen, Gabriel R. (EHS)</cp:lastModifiedBy>
  <cp:revision>290</cp:revision>
  <cp:lastPrinted>2024-09-16T21:30:19Z</cp:lastPrinted>
  <dcterms:created xsi:type="dcterms:W3CDTF">2017-04-27T17:11:13Z</dcterms:created>
  <dcterms:modified xsi:type="dcterms:W3CDTF">2025-01-31T20:16:59Z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