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68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DF0533-FBD9-D5CB-4EA9-B8C09FBBFC09}" name="Oldfield, Stephen" initials="OS" userId="S::soldfield@MRTA.US::ec7da31a-52b7-4ac0-9464-7b28694d9e45" providerId="AD"/>
  <p188:author id="{0E362EC9-F9D5-A4AD-02B4-E051A16BF13A}" name="Small-Borsellino, Sharna (EHS)" initials="SS(" userId="S::sharna.small-borsellino@mass.gov::5e10bf52-309c-40cb-8054-070286cc84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all-Borsellino, Sharna (EHS)" initials="SS(" lastIdx="5" clrIdx="0">
    <p:extLst>
      <p:ext uri="{19B8F6BF-5375-455C-9EA6-DF929625EA0E}">
        <p15:presenceInfo xmlns:p15="http://schemas.microsoft.com/office/powerpoint/2012/main" userId="S::sharna.small-borsellino@mass.gov::5e10bf52-309c-40cb-8054-070286cc84f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5"/>
    <p:restoredTop sz="93792" autoAdjust="0"/>
  </p:normalViewPr>
  <p:slideViewPr>
    <p:cSldViewPr snapToGrid="0" snapToObjects="1">
      <p:cViewPr varScale="1">
        <p:scale>
          <a:sx n="62" d="100"/>
          <a:sy n="62" d="100"/>
        </p:scale>
        <p:origin x="5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D8D64-5E62-6B43-AE3C-6236BBDBB7B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88C55-00ED-0746-964A-B4E7184A6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0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88C55-00ED-0746-964A-B4E7184A6D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4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88C55-00ED-0746-964A-B4E7184A6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5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F0B1-70B4-0C4D-BFFA-57AE76FBF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D61C5-17F7-D341-B5C1-F626AF1BA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E9585-E044-1545-8E43-7D46173A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45BA2-5A5A-8C49-BFC2-4FBBA8A73DD0}" type="datetime1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41780-ED27-4C40-938A-65837A63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 and HBSS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8A2A-20AD-3C45-9CDE-288727CB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0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90A7-068F-3248-A408-2299A05AA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924D2-85F6-3841-94D0-1901AA932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60167-5EBB-2344-A40F-CA64253F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7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270ADD-B92E-7F4B-B7C4-5DA344C59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F3514-1288-C74E-861D-0728D4F0A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83B5D-A2AD-2547-AC6C-D067E813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4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922E6-9A5E-F940-B23D-ECB0B16B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81613-A6E1-5948-8D20-6939FFFEE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8DE38-5330-5B44-93EE-F919720CB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0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80D5-7E78-D34D-860D-F4D8F6A0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5E4B1-F6C9-264F-8D48-EF0ADEDF9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122D6-B19B-2B4C-8227-1EE8B231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8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99CE-C0D7-5648-BF4C-1FCE6924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02AA0-D4BB-7946-8AE2-62BF2F893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BDEC5-8316-DF40-AE79-21F96A6D1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5C12-C4E1-ED49-B596-1D4F9B57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3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A68C-3201-7B4D-9F3B-A0CAC57B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424A4-533A-1D4F-A794-E59ABA6C5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FB988-DF1C-2C46-95FC-C8046CBD6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F24B6-0CA6-9E43-90DE-6C173A6A6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ECCD32-5EB3-A14A-8C0A-084A76E82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69FB55-4DAC-B845-BB07-04C69F5EB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5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13D7-1FEA-0E49-BE8A-45D9ECF8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53448-FD1F-9D4C-A976-2D1FD3DC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4898-6019-8045-B897-44D9F92F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4EA3-67B1-9E4A-A578-81649D20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30E26-DA03-514E-975E-72173397A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E9834-F832-C043-A77B-718D4F869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A5F09-BEF1-314F-ABE6-4BA0076E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522E-F9FE-394D-A7BF-30E7B27E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CCC04-76F4-EA48-B8F6-314706F0E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5CCC4-77B1-2447-B7AE-C9A124EBF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0B708-2071-7B42-B9CE-7AEF4C51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77FE8-39E5-1B46-97F4-5F2431C6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978D4-7976-8D48-8759-74AC697E7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56246-02BC-3B4E-88D7-97F8BE71A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77357-DD0E-CD49-A79A-2A363FE81534}" type="datetime1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060E7-2C24-9248-B1AE-BA628DB29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MART and HBSS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033F7-9493-6F47-A874-221D62314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DF79-391C-154B-83E6-56C176A5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8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strides.mrta.us/wp-content/uploads/2021/12/ebrokerage_supplier_faqs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9C6C-6548-3648-8157-51509C10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79" y="2591155"/>
            <a:ext cx="8829582" cy="87591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MART and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GATRA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Brokerage Technology Improvements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Non-Emergency Human Service Transportation Task Force</a:t>
            </a:r>
            <a:b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2/14/2022	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5ED5D-5C05-EA41-949C-32E014F4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1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C2AC-308F-4D32-A9BA-10777F9DF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93" y="246601"/>
            <a:ext cx="9644697" cy="6304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GATRA Call Center Investments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FD82B-0B45-4CC7-A37A-E484501E0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86" y="984834"/>
            <a:ext cx="11093386" cy="573664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11 Call Center Agents, 4 Supervisors and 1 Office Manager:</a:t>
            </a:r>
          </a:p>
          <a:p>
            <a:pPr lvl="1"/>
            <a:r>
              <a:rPr lang="en-US" dirty="0"/>
              <a:t>Available Monday – Friday from 7AM-6PM EST</a:t>
            </a:r>
          </a:p>
          <a:p>
            <a:pPr lvl="1"/>
            <a:r>
              <a:rPr lang="en-US" dirty="0"/>
              <a:t>Languages available via in house staff: English, Spanish and Portuguese</a:t>
            </a:r>
          </a:p>
          <a:p>
            <a:pPr lvl="1"/>
            <a:r>
              <a:rPr lang="en-US" dirty="0"/>
              <a:t>Language line available for all staff to access for any other consumer language needs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Finalizing Implementation of 3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rd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party Call Center for increased customer service, which will result in:</a:t>
            </a:r>
          </a:p>
          <a:p>
            <a:pPr lvl="1"/>
            <a:r>
              <a:rPr lang="en-US" dirty="0"/>
              <a:t>Improved customer experience by offering a comprehensive 24/7 and weekend support experience for consumers</a:t>
            </a:r>
          </a:p>
          <a:p>
            <a:pPr lvl="1"/>
            <a:r>
              <a:rPr lang="en-US" dirty="0"/>
              <a:t>Reduced wait times for callers</a:t>
            </a:r>
          </a:p>
          <a:p>
            <a:pPr lvl="1"/>
            <a:r>
              <a:rPr lang="en-US" dirty="0"/>
              <a:t>Enhanced business continuity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Upgrading Call Center software with major benefits to GATRA, as well as our members </a:t>
            </a:r>
          </a:p>
          <a:p>
            <a:pPr lvl="1"/>
            <a:r>
              <a:rPr lang="en-US" dirty="0"/>
              <a:t>Some of the features are:</a:t>
            </a:r>
          </a:p>
          <a:p>
            <a:pPr lvl="2"/>
            <a:r>
              <a:rPr lang="en-US" dirty="0"/>
              <a:t>Skills-based routing to ensure callers speaking Spanish/Portuguese are routed to a CSR capable of communicating in that language without the need to be manually transferred</a:t>
            </a:r>
            <a:endParaRPr lang="en-US" sz="1900" dirty="0"/>
          </a:p>
          <a:p>
            <a:pPr lvl="2"/>
            <a:r>
              <a:rPr lang="en-US" dirty="0"/>
              <a:t>Advanced Quality Management: Cutting-edge scorecards and agent evaluation methods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131A-EF7C-49DD-8169-0FD070F7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8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9C6C-6548-3648-8157-51509C10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88870"/>
            <a:ext cx="8829582" cy="875915"/>
          </a:xfrm>
        </p:spPr>
        <p:txBody>
          <a:bodyPr>
            <a:normAutofit fontScale="90000"/>
          </a:bodyPr>
          <a:lstStyle/>
          <a:p>
            <a:r>
              <a:rPr lang="en-US" dirty="0"/>
              <a:t>Brokerage Technology Improvements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4D30E-99B7-174B-980B-EE24C965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38" y="1007706"/>
            <a:ext cx="8808723" cy="5868955"/>
          </a:xfrm>
        </p:spPr>
        <p:txBody>
          <a:bodyPr>
            <a:normAutofit fontScale="55000" lnSpcReduction="20000"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New Consumer Smartphone Application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lvl="1"/>
            <a:r>
              <a:rPr lang="en-US" sz="2900" baseline="0" dirty="0"/>
              <a:t>FREE on all internet connected mobile devices; available on Google Play and Apple Stores</a:t>
            </a:r>
          </a:p>
          <a:p>
            <a:pPr lvl="1"/>
            <a:r>
              <a:rPr lang="en-US" sz="2900" baseline="0" dirty="0"/>
              <a:t>An efficient and user-friendly way to book and manage trips</a:t>
            </a:r>
          </a:p>
          <a:p>
            <a:pPr lvl="1"/>
            <a:r>
              <a:rPr lang="en-US" sz="2900" baseline="0" dirty="0"/>
              <a:t>Ability to track and monitor rides and receive updates on arrival and departure times</a:t>
            </a:r>
          </a:p>
          <a:p>
            <a:pPr lvl="1"/>
            <a:r>
              <a:rPr lang="en-US" sz="2900" baseline="0" dirty="0"/>
              <a:t>Members can review past trips and submit feedback directly within the application</a:t>
            </a:r>
          </a:p>
          <a:p>
            <a:pPr lvl="1"/>
            <a:r>
              <a:rPr lang="en-US" sz="2900" dirty="0"/>
              <a:t>Expanded utilization through distribution of flyers with QR code to download the apps throughout all Demand Response vendor vehicles</a:t>
            </a:r>
            <a:endParaRPr lang="en-US" sz="2900" baseline="0" dirty="0"/>
          </a:p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Enhanced Member Portal:</a:t>
            </a:r>
          </a:p>
          <a:p>
            <a:pPr lvl="1"/>
            <a:r>
              <a:rPr lang="en-US" sz="2900" dirty="0"/>
              <a:t>Allows consumers to book and manage rides through any web browser</a:t>
            </a:r>
          </a:p>
          <a:p>
            <a:pPr lvl="1"/>
            <a:r>
              <a:rPr lang="en-US" sz="2900" dirty="0"/>
              <a:t>View past and future trips, as well as a list of all active MassHealth PT1’s</a:t>
            </a:r>
          </a:p>
          <a:p>
            <a:pPr lvl="2"/>
            <a:r>
              <a:rPr lang="en-US" sz="2900" dirty="0"/>
              <a:t>For past trips, members can submit feedback about the trip from directly within the portal</a:t>
            </a:r>
            <a:endParaRPr lang="en-US" b="1" dirty="0"/>
          </a:p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New Facility Portal: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900" dirty="0"/>
              <a:t>Allows facilities to book and manage rides on behalf of their clients 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QRyde Supplier Application: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900" dirty="0"/>
              <a:t>Mobile version of broker’s online Vendor Portal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Vendors can accept or reject trips/standing orders on the go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Vendors can assign trips to their drivers via the app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Same day trip updates are reflected directly on the Drivers app, cutting communication time from the broker to dispatch, as well as dispatch to driver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Automated Billing</a:t>
            </a:r>
          </a:p>
          <a:p>
            <a:pPr>
              <a:lnSpc>
                <a:spcPct val="120000"/>
              </a:lnSpc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QRyde Driver Application: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900" dirty="0"/>
              <a:t>Allows vendors to manage trips assigned to their drivers. The apps built-in GPS technology will be used to track vehicles, improve on-time performance and trip verification</a:t>
            </a:r>
            <a:endParaRPr lang="en-US" sz="2400" dirty="0"/>
          </a:p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Phone Reminders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900" dirty="0"/>
              <a:t>to customers with the ETA of their scheduled ride</a:t>
            </a:r>
          </a:p>
        </p:txBody>
      </p:sp>
      <p:pic>
        <p:nvPicPr>
          <p:cNvPr id="11" name="Picture 10" descr="GATRA logo">
            <a:extLst>
              <a:ext uri="{FF2B5EF4-FFF2-40B4-BE49-F238E27FC236}">
                <a16:creationId xmlns:a16="http://schemas.microsoft.com/office/drawing/2014/main" id="{F391E923-C4F2-4950-BEC0-804E53677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402" y="1232784"/>
            <a:ext cx="181927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QR code, with text &quot;scan to download&quot; and MART's logo">
            <a:extLst>
              <a:ext uri="{FF2B5EF4-FFF2-40B4-BE49-F238E27FC236}">
                <a16:creationId xmlns:a16="http://schemas.microsoft.com/office/drawing/2014/main" id="{7BAF3424-2067-44B1-A5A5-1A099F88C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580" y="1708391"/>
            <a:ext cx="2743200" cy="1090295"/>
          </a:xfrm>
          <a:prstGeom prst="rect">
            <a:avLst/>
          </a:prstGeom>
        </p:spPr>
      </p:pic>
      <p:pic>
        <p:nvPicPr>
          <p:cNvPr id="16" name="Picture 15" descr="Future trips: daily or recurring.&#10;Wed, Feb 10, 2021, 12:30 100 Elm St in Fitchburg to 197 Airport Road in Fitchburg at 12:38.&#10;Right side: Map shows the route, with QR code">
            <a:extLst>
              <a:ext uri="{FF2B5EF4-FFF2-40B4-BE49-F238E27FC236}">
                <a16:creationId xmlns:a16="http://schemas.microsoft.com/office/drawing/2014/main" id="{51D394D6-4E25-47DF-A349-571C0AC55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905" y="2949801"/>
            <a:ext cx="2681057" cy="2760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5ED5D-5C05-EA41-949C-32E014F4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3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9C6C-6548-3648-8157-51509C10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9" y="288244"/>
            <a:ext cx="11776969" cy="522642"/>
          </a:xfrm>
        </p:spPr>
        <p:txBody>
          <a:bodyPr>
            <a:normAutofit fontScale="90000"/>
          </a:bodyPr>
          <a:lstStyle/>
          <a:p>
            <a:r>
              <a:rPr lang="en-US" dirty="0"/>
              <a:t>New Technologies Deployment: Vendor On-boarding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4D30E-99B7-174B-980B-EE24C965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947411"/>
            <a:ext cx="11007571" cy="591058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QRyde Supplier Application/Portal: </a:t>
            </a:r>
          </a:p>
          <a:p>
            <a:pPr lvl="1"/>
            <a:r>
              <a:rPr lang="en-US" dirty="0"/>
              <a:t>GATRA 57 / MART 260 vendors registered; GATRA 57 / MART 146 vendors have downloaded the app</a:t>
            </a:r>
          </a:p>
          <a:p>
            <a:pPr lvl="1"/>
            <a:r>
              <a:rPr lang="en-US" dirty="0"/>
              <a:t>Allows vendors to add drivers to its portal </a:t>
            </a:r>
          </a:p>
          <a:p>
            <a:pPr lvl="2"/>
            <a:r>
              <a:rPr lang="en-US" dirty="0"/>
              <a:t>GATRA 176 / MART 407 drivers have downloaded and are Utilizing the Driver App</a:t>
            </a:r>
          </a:p>
          <a:p>
            <a:pPr lvl="1"/>
            <a:r>
              <a:rPr lang="en-US" dirty="0"/>
              <a:t>Includes GPS tracking functionality for trip verification, resolving service issues, etc. </a:t>
            </a:r>
          </a:p>
          <a:p>
            <a:pPr lvl="1"/>
            <a:r>
              <a:rPr lang="en-US" dirty="0"/>
              <a:t>Allows vendors to assign rides to drivers (mini-mobile dispatch)</a:t>
            </a:r>
          </a:p>
          <a:p>
            <a:pPr lvl="1"/>
            <a:r>
              <a:rPr lang="en-US" dirty="0"/>
              <a:t>Provides access to electronic driver manifests</a:t>
            </a:r>
          </a:p>
          <a:p>
            <a:pPr lvl="1"/>
            <a:r>
              <a:rPr lang="en-US" dirty="0"/>
              <a:t>Vendors can also push trip notifications and changes to drivers in real-time</a:t>
            </a:r>
          </a:p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Vendor Technology Onboarding Process:</a:t>
            </a:r>
          </a:p>
          <a:p>
            <a:pPr lvl="1"/>
            <a:r>
              <a:rPr lang="en-US" dirty="0"/>
              <a:t>Vendor Focus Groups</a:t>
            </a:r>
          </a:p>
          <a:p>
            <a:pPr lvl="1"/>
            <a:r>
              <a:rPr lang="en-US" dirty="0">
                <a:hlinkClick r:id="rId2"/>
              </a:rPr>
              <a:t>Online Videos and Tutorials </a:t>
            </a:r>
            <a:endParaRPr lang="en-US" dirty="0"/>
          </a:p>
          <a:p>
            <a:pPr lvl="1"/>
            <a:r>
              <a:rPr lang="en-US" dirty="0"/>
              <a:t>Support Channels:</a:t>
            </a:r>
          </a:p>
          <a:p>
            <a:pPr lvl="2"/>
            <a:r>
              <a:rPr lang="en-US" dirty="0"/>
              <a:t>Online Chat and Dedicated Technical Support at 1-888-318-9043; Available M-F 8:30 – 7:00 PM</a:t>
            </a:r>
          </a:p>
          <a:p>
            <a:pPr lvl="1"/>
            <a:r>
              <a:rPr lang="en-US" dirty="0"/>
              <a:t>Webinars offered twice daily at 11AM and 3PM</a:t>
            </a:r>
          </a:p>
          <a:p>
            <a:pPr lvl="1"/>
            <a:r>
              <a:rPr lang="en-US" dirty="0"/>
              <a:t>GATRA / MART provide live support, electronic “how-to” step-by-step guide for all vendors; 1:1 video and/or phone support; 1:1 tutorial’s utilizing screen share</a:t>
            </a:r>
          </a:p>
          <a:p>
            <a:pPr lvl="2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CAC6-B4E2-FD46-80C3-5177E424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9C6C-6548-3648-8157-51509C10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80" y="256964"/>
            <a:ext cx="10515600" cy="923278"/>
          </a:xfrm>
        </p:spPr>
        <p:txBody>
          <a:bodyPr/>
          <a:lstStyle/>
          <a:p>
            <a:r>
              <a:rPr lang="en-US" dirty="0"/>
              <a:t>MART Vehicle Tracking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F0D9C-6192-4CA2-B3BC-C37B92E5B4FD}"/>
              </a:ext>
            </a:extLst>
          </p:cNvPr>
          <p:cNvSpPr txBox="1"/>
          <p:nvPr/>
        </p:nvSpPr>
        <p:spPr>
          <a:xfrm>
            <a:off x="607380" y="1043421"/>
            <a:ext cx="966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Screenshot of the vehicle tracking capabilities available on the Navigation Portal</a:t>
            </a:r>
          </a:p>
        </p:txBody>
      </p:sp>
      <p:pic>
        <p:nvPicPr>
          <p:cNvPr id="7" name="Picture 6" descr="Map of Massachusetts with red and green icons of cars clustered around Boston and Springfield, with a few in other areas such as Orange, Northbridge, and Lowell">
            <a:extLst>
              <a:ext uri="{FF2B5EF4-FFF2-40B4-BE49-F238E27FC236}">
                <a16:creationId xmlns:a16="http://schemas.microsoft.com/office/drawing/2014/main" id="{AB388A9B-1C19-466D-889B-F5FE69624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41" y="1623489"/>
            <a:ext cx="10066039" cy="475560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907-59CC-D54B-8E23-07150341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2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D8A2-16F5-489D-AD3B-AA204A8F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609"/>
            <a:ext cx="10515600" cy="1325563"/>
          </a:xfrm>
        </p:spPr>
        <p:txBody>
          <a:bodyPr/>
          <a:lstStyle/>
          <a:p>
            <a:r>
              <a:rPr lang="en-US" dirty="0"/>
              <a:t>GATRA Vehicle Tracking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476D0-54C2-4233-8C9A-5BDD43C59F7C}"/>
              </a:ext>
            </a:extLst>
          </p:cNvPr>
          <p:cNvSpPr txBox="1"/>
          <p:nvPr/>
        </p:nvSpPr>
        <p:spPr>
          <a:xfrm>
            <a:off x="838200" y="1220619"/>
            <a:ext cx="966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Screenshot of the vehicle tracking capabilities available on the Navigation Portal</a:t>
            </a:r>
          </a:p>
        </p:txBody>
      </p:sp>
      <p:pic>
        <p:nvPicPr>
          <p:cNvPr id="5" name="Picture 4" descr="Map of Cape Cod, Southeastern Massachusetts, and Rhode Island with red and green vehicles clustered around New Bedford with a few in other Massachusetts locations such as Falmouth and Taunton">
            <a:extLst>
              <a:ext uri="{FF2B5EF4-FFF2-40B4-BE49-F238E27FC236}">
                <a16:creationId xmlns:a16="http://schemas.microsoft.com/office/drawing/2014/main" id="{D0BD0A85-63F2-4560-BA52-DB62C1318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06933"/>
            <a:ext cx="10338911" cy="46958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EE9BD-36D9-4635-A2E8-C134634A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5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9C6C-6548-3648-8157-51509C10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1" y="108490"/>
            <a:ext cx="10515600" cy="1009651"/>
          </a:xfrm>
        </p:spPr>
        <p:txBody>
          <a:bodyPr/>
          <a:lstStyle/>
          <a:p>
            <a:r>
              <a:rPr lang="en-US" dirty="0"/>
              <a:t>On Time Performance Tracking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745716-2786-4A79-B314-104A94F354E2}"/>
              </a:ext>
            </a:extLst>
          </p:cNvPr>
          <p:cNvSpPr txBox="1"/>
          <p:nvPr/>
        </p:nvSpPr>
        <p:spPr>
          <a:xfrm>
            <a:off x="376561" y="875710"/>
            <a:ext cx="11239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Example of Broker capabilities to track on time performance for various metrics and information available on each driver and trip:</a:t>
            </a:r>
          </a:p>
        </p:txBody>
      </p:sp>
      <p:pic>
        <p:nvPicPr>
          <p:cNvPr id="10" name="Picture 9" descr="Map of Massachusetts with red and green car icons in the background. Two screenshots of the app showing a vehicle, ID number, name, vehicle number, and itinerary with ID numbers, places, and times. Shows both ACTUAL arrival time and PICKUP time, and ACTUAL arrival time and appointment time.">
            <a:extLst>
              <a:ext uri="{FF2B5EF4-FFF2-40B4-BE49-F238E27FC236}">
                <a16:creationId xmlns:a16="http://schemas.microsoft.com/office/drawing/2014/main" id="{EDA57F5A-FC77-40BB-B206-9D984436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4" y="1393651"/>
            <a:ext cx="10439400" cy="49339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5C75BB1-E517-42C3-A0FF-83003FF8B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75931" y="2928351"/>
            <a:ext cx="2263698" cy="646331"/>
          </a:xfrm>
          <a:prstGeom prst="rect">
            <a:avLst/>
          </a:prstGeom>
          <a:solidFill>
            <a:srgbClr val="FFFF00"/>
          </a:solidFill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/>
              <a:t>Actual Arrival </a:t>
            </a:r>
            <a:r>
              <a:rPr lang="en-US" dirty="0"/>
              <a:t>Time</a:t>
            </a:r>
          </a:p>
          <a:p>
            <a:r>
              <a:rPr lang="en-US" b="1" dirty="0"/>
              <a:t>Pickup</a:t>
            </a:r>
            <a:r>
              <a:rPr lang="en-US" dirty="0"/>
              <a:t> 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3AA101-4578-4C83-92E7-80EF6F831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75931" y="3664376"/>
            <a:ext cx="2263698" cy="646331"/>
          </a:xfrm>
          <a:prstGeom prst="rect">
            <a:avLst/>
          </a:prstGeom>
          <a:solidFill>
            <a:schemeClr val="bg1"/>
          </a:solidFill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/>
              <a:t>Actual Arrival </a:t>
            </a:r>
            <a:r>
              <a:rPr lang="en-US" dirty="0"/>
              <a:t>Time</a:t>
            </a:r>
          </a:p>
          <a:p>
            <a:r>
              <a:rPr lang="en-US" b="1" dirty="0"/>
              <a:t>Appointment</a:t>
            </a:r>
            <a:r>
              <a:rPr lang="en-US" dirty="0"/>
              <a:t> Time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181084-27C1-46D5-905C-9DA4C782C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108984" y="3904994"/>
            <a:ext cx="3240359" cy="0"/>
          </a:xfrm>
          <a:prstGeom prst="straightConnector1">
            <a:avLst/>
          </a:prstGeom>
          <a:ln w="444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A3286C-A974-4062-BBFF-C5B900726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108983" y="3366018"/>
            <a:ext cx="3166948" cy="0"/>
          </a:xfrm>
          <a:prstGeom prst="straightConnector1">
            <a:avLst/>
          </a:prstGeom>
          <a:ln w="444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F5FC26-E0B5-864D-B7D5-D7D67C641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0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E54E-3595-C647-83C9-6EDE2950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6" y="153238"/>
            <a:ext cx="10515600" cy="705538"/>
          </a:xfrm>
        </p:spPr>
        <p:txBody>
          <a:bodyPr/>
          <a:lstStyle/>
          <a:p>
            <a:r>
              <a:rPr lang="en-US" dirty="0"/>
              <a:t>On Time Performance Trends: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1525-9286-8142-8A06-63BDD275E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069" y="842063"/>
            <a:ext cx="9737249" cy="570064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Performance Criteria:</a:t>
            </a:r>
          </a:p>
          <a:p>
            <a:pPr lvl="1"/>
            <a:r>
              <a:rPr lang="en-US" dirty="0"/>
              <a:t>Allowed Time Windows for Ambulatory and WC trips</a:t>
            </a:r>
          </a:p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Performance Scoring by:</a:t>
            </a:r>
          </a:p>
          <a:p>
            <a:pPr lvl="1"/>
            <a:r>
              <a:rPr lang="en-US" dirty="0"/>
              <a:t>Vendor Total Score</a:t>
            </a:r>
          </a:p>
          <a:p>
            <a:pPr lvl="1"/>
            <a:r>
              <a:rPr lang="en-US" dirty="0"/>
              <a:t>Vendor Average Score</a:t>
            </a:r>
          </a:p>
          <a:p>
            <a:pPr lvl="1"/>
            <a:r>
              <a:rPr lang="en-US" dirty="0"/>
              <a:t>On time Trips as a % of total </a:t>
            </a:r>
          </a:p>
          <a:p>
            <a:pPr lvl="2"/>
            <a:r>
              <a:rPr lang="en-US" dirty="0"/>
              <a:t>For All Vendors</a:t>
            </a:r>
          </a:p>
          <a:p>
            <a:pPr lvl="2"/>
            <a:r>
              <a:rPr lang="en-US" dirty="0"/>
              <a:t>By a Specific Vendor</a:t>
            </a:r>
          </a:p>
          <a:p>
            <a:pPr lvl="2"/>
            <a:r>
              <a:rPr lang="en-US" dirty="0"/>
              <a:t>By Driver by Vendor</a:t>
            </a:r>
          </a:p>
          <a:p>
            <a:pPr lvl="1"/>
            <a:r>
              <a:rPr lang="en-US" dirty="0"/>
              <a:t>Total Trips Assigned by Supplier App and as a % of total assigned trips</a:t>
            </a:r>
          </a:p>
          <a:p>
            <a:pPr lvl="1"/>
            <a:r>
              <a:rPr lang="en-US" dirty="0"/>
              <a:t>Total Trips tracked/recorded on the Driver App and as a % of total</a:t>
            </a:r>
          </a:p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How MART / GATRA Utilize Vendor Performance Scoring:</a:t>
            </a:r>
          </a:p>
          <a:p>
            <a:pPr lvl="1"/>
            <a:r>
              <a:rPr lang="en-US" dirty="0"/>
              <a:t>Track on-time arrival via GPS functionality to measure performance</a:t>
            </a:r>
          </a:p>
          <a:p>
            <a:pPr lvl="1"/>
            <a:r>
              <a:rPr lang="en-US" dirty="0"/>
              <a:t>Analyze vendor performance / compliance with contract performance standards. Failure to meet established standard results in: </a:t>
            </a:r>
          </a:p>
          <a:p>
            <a:pPr lvl="2"/>
            <a:r>
              <a:rPr lang="en-US" dirty="0"/>
              <a:t>Reduced volume of work</a:t>
            </a:r>
          </a:p>
          <a:p>
            <a:pPr lvl="2"/>
            <a:r>
              <a:rPr lang="en-US" dirty="0"/>
              <a:t>Establishment of Corrective Action Plans</a:t>
            </a:r>
          </a:p>
          <a:p>
            <a:pPr lvl="2"/>
            <a:r>
              <a:rPr lang="en-US" dirty="0"/>
              <a:t>Suspension of drivers and/or vendors</a:t>
            </a:r>
          </a:p>
          <a:p>
            <a:pPr lvl="2"/>
            <a:r>
              <a:rPr lang="en-US" dirty="0"/>
              <a:t>Contract Termination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 descr="on time">
            <a:extLst>
              <a:ext uri="{FF2B5EF4-FFF2-40B4-BE49-F238E27FC236}">
                <a16:creationId xmlns:a16="http://schemas.microsoft.com/office/drawing/2014/main" id="{F3ECD096-52B2-4840-895F-D861DFB2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679" y="1216775"/>
            <a:ext cx="2160898" cy="18250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42D0D-92C1-754B-A501-C37AAE079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3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C2AC-308F-4D32-A9BA-10777F9DF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93" y="115963"/>
            <a:ext cx="9557551" cy="868871"/>
          </a:xfrm>
        </p:spPr>
        <p:txBody>
          <a:bodyPr/>
          <a:lstStyle/>
          <a:p>
            <a:pPr algn="ctr"/>
            <a:r>
              <a:rPr lang="en-US" b="1" dirty="0"/>
              <a:t>MART Call Center Investments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FD82B-0B45-4CC7-A37A-E484501E0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86" y="984834"/>
            <a:ext cx="11093386" cy="573664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43 Multi-lingual (56 total) Call Center Agents / 3 Supervisors / 1 Call Center Manager:</a:t>
            </a:r>
          </a:p>
          <a:p>
            <a:pPr lvl="1"/>
            <a:r>
              <a:rPr lang="en-US" dirty="0"/>
              <a:t>Available Monday – Friday from 7AM-7PM EST</a:t>
            </a:r>
          </a:p>
          <a:p>
            <a:pPr lvl="1"/>
            <a:r>
              <a:rPr lang="en-US" dirty="0"/>
              <a:t>Languages available via in house staff: English, Spanish and Russian</a:t>
            </a:r>
          </a:p>
          <a:p>
            <a:pPr lvl="1"/>
            <a:r>
              <a:rPr lang="en-US" dirty="0"/>
              <a:t>Language line available for all staff to access for any other consumer language needs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Added a third-party call center for increased customer service</a:t>
            </a:r>
          </a:p>
          <a:p>
            <a:pPr lvl="1"/>
            <a:r>
              <a:rPr lang="en-US" dirty="0"/>
              <a:t>Reduced call hold times </a:t>
            </a:r>
          </a:p>
          <a:p>
            <a:pPr lvl="1"/>
            <a:r>
              <a:rPr lang="en-US" dirty="0"/>
              <a:t>Achieved compliance with  time to answer and call abandonment standards in HST contract</a:t>
            </a:r>
          </a:p>
          <a:p>
            <a:pPr lvl="1"/>
            <a:r>
              <a:rPr lang="en-US" dirty="0"/>
              <a:t>Improved customer experience offering a comprehensive 24/7 and weekend call support for consumers</a:t>
            </a:r>
          </a:p>
          <a:p>
            <a:pPr lvl="1"/>
            <a:r>
              <a:rPr lang="en-US" dirty="0"/>
              <a:t>Enhanced business continuity for both regular business hours and after-hours consumer needs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Upgrading Call Center software with major benefits to MART, as well as our members </a:t>
            </a:r>
          </a:p>
          <a:p>
            <a:pPr lvl="1"/>
            <a:r>
              <a:rPr lang="en-US" dirty="0"/>
              <a:t>Some of the features are:</a:t>
            </a:r>
          </a:p>
          <a:p>
            <a:pPr lvl="2"/>
            <a:r>
              <a:rPr lang="en-US" dirty="0"/>
              <a:t>Advanced integration with our trip booking software:</a:t>
            </a:r>
          </a:p>
          <a:p>
            <a:pPr lvl="3"/>
            <a:r>
              <a:rPr lang="en-US" sz="1900" dirty="0"/>
              <a:t>When a member’s call is answered, this new feature automatically pulls up the member's profile within our trip booking software for quicker service and reduced call handling times</a:t>
            </a:r>
          </a:p>
          <a:p>
            <a:pPr lvl="2"/>
            <a:r>
              <a:rPr lang="en-US" dirty="0"/>
              <a:t>Advanced Quality Management: Cutting-edge scorecards and agent evaluation methods</a:t>
            </a:r>
          </a:p>
          <a:p>
            <a:pPr lvl="2"/>
            <a:r>
              <a:rPr lang="en-US" dirty="0"/>
              <a:t>Skills-based call routing based on customer requested language preference, including ATT Language Line</a:t>
            </a:r>
          </a:p>
          <a:p>
            <a:pPr lvl="2"/>
            <a:r>
              <a:rPr lang="en-US" dirty="0"/>
              <a:t>New and improved post call survey to gather additional feedback from members to improve customer service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131A-EF7C-49DD-8169-0FD070F7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2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4F55-A8E9-44B1-8BB5-903EEF3F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86" y="145401"/>
            <a:ext cx="10515600" cy="7868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Second MART Operations Center</a:t>
            </a:r>
            <a:br>
              <a:rPr lang="en-US" dirty="0"/>
            </a:br>
            <a:endParaRPr lang="en-US" sz="2000" i="1" dirty="0"/>
          </a:p>
        </p:txBody>
      </p:sp>
      <p:pic>
        <p:nvPicPr>
          <p:cNvPr id="7" name="Content Placeholder 3" descr="floor plan">
            <a:extLst>
              <a:ext uri="{FF2B5EF4-FFF2-40B4-BE49-F238E27FC236}">
                <a16:creationId xmlns:a16="http://schemas.microsoft.com/office/drawing/2014/main" id="{5355E86F-AE1D-47A6-832C-FEBCA6DB1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1" y="680493"/>
            <a:ext cx="6721436" cy="377609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38D19B-4D66-4ACB-93C1-8A486A4D6AD4}"/>
              </a:ext>
            </a:extLst>
          </p:cNvPr>
          <p:cNvSpPr txBox="1"/>
          <p:nvPr/>
        </p:nvSpPr>
        <p:spPr>
          <a:xfrm>
            <a:off x="8610600" y="1154204"/>
            <a:ext cx="32322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Features: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State of the Art design</a:t>
            </a:r>
          </a:p>
          <a:p>
            <a:pPr marL="285750" indent="-285750">
              <a:buFontTx/>
              <a:buChar char="-"/>
            </a:pPr>
            <a:r>
              <a:rPr lang="en-US" dirty="0"/>
              <a:t>Capacity for 45 employees</a:t>
            </a:r>
          </a:p>
          <a:p>
            <a:pPr marL="285750" indent="-285750">
              <a:buFontTx/>
              <a:buChar char="-"/>
            </a:pPr>
            <a:r>
              <a:rPr lang="en-US" dirty="0"/>
              <a:t>Dedicated training space</a:t>
            </a:r>
          </a:p>
          <a:p>
            <a:pPr marL="285750" indent="-285750">
              <a:buFontTx/>
              <a:buChar char="-"/>
            </a:pPr>
            <a:r>
              <a:rPr lang="en-US" dirty="0"/>
              <a:t>Telcom Upgrades and Enhanced IT infrastructure  </a:t>
            </a:r>
          </a:p>
          <a:p>
            <a:pPr marL="285750" indent="-285750">
              <a:buFontTx/>
              <a:buChar char="-"/>
            </a:pPr>
            <a:r>
              <a:rPr lang="en-US" dirty="0"/>
              <a:t>Voice &amp; Data redundancy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Disaster Recovery Continuity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1" name="Picture 10" descr="view of office cubicles">
            <a:extLst>
              <a:ext uri="{FF2B5EF4-FFF2-40B4-BE49-F238E27FC236}">
                <a16:creationId xmlns:a16="http://schemas.microsoft.com/office/drawing/2014/main" id="{0A2D3F87-C00F-447A-A75C-237DC2262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85" y="4482383"/>
            <a:ext cx="11155394" cy="23219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3A982-1970-4A4E-ABD0-3277E1CB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DF79-391C-154B-83E6-56C176A549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2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1017</Words>
  <Application>Microsoft Office PowerPoint</Application>
  <PresentationFormat>Widescreen</PresentationFormat>
  <Paragraphs>119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 MART and GATRA Brokerage Technology Improvements   Non-Emergency Human Service Transportation Task Force  2/14/2022 </vt:lpstr>
      <vt:lpstr>Brokerage Technology Improvements </vt:lpstr>
      <vt:lpstr>New Technologies Deployment: Vendor On-boarding</vt:lpstr>
      <vt:lpstr>MART Vehicle Tracking</vt:lpstr>
      <vt:lpstr>GATRA Vehicle Tracking</vt:lpstr>
      <vt:lpstr>On Time Performance Tracking</vt:lpstr>
      <vt:lpstr>On Time Performance Trends:</vt:lpstr>
      <vt:lpstr>MART Call Center Investments</vt:lpstr>
      <vt:lpstr>Second MART Operations Center </vt:lpstr>
      <vt:lpstr>GATRA Call Center Investments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Force Meeting</dc:title>
  <dc:creator>Microsoft Office User</dc:creator>
  <cp:lastModifiedBy>Cohen, Gabriel R. (EHS)</cp:lastModifiedBy>
  <cp:revision>39</cp:revision>
  <dcterms:created xsi:type="dcterms:W3CDTF">2022-01-31T19:46:21Z</dcterms:created>
  <dcterms:modified xsi:type="dcterms:W3CDTF">2022-02-11T15:11:19Z</dcterms:modified>
</cp:coreProperties>
</file>