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87" r:id="rId2"/>
    <p:sldId id="257" r:id="rId3"/>
    <p:sldId id="259" r:id="rId4"/>
    <p:sldId id="280" r:id="rId5"/>
    <p:sldId id="281" r:id="rId6"/>
    <p:sldId id="288" r:id="rId7"/>
    <p:sldId id="268" r:id="rId8"/>
    <p:sldId id="276" r:id="rId9"/>
    <p:sldId id="277" r:id="rId10"/>
    <p:sldId id="279" r:id="rId11"/>
    <p:sldId id="278" r:id="rId12"/>
    <p:sldId id="289" r:id="rId13"/>
    <p:sldId id="292" r:id="rId14"/>
    <p:sldId id="305" r:id="rId15"/>
    <p:sldId id="295" r:id="rId16"/>
    <p:sldId id="299" r:id="rId17"/>
    <p:sldId id="298" r:id="rId18"/>
    <p:sldId id="296" r:id="rId19"/>
    <p:sldId id="297" r:id="rId20"/>
    <p:sldId id="307" r:id="rId21"/>
    <p:sldId id="290" r:id="rId22"/>
    <p:sldId id="306" r:id="rId23"/>
    <p:sldId id="308" r:id="rId24"/>
    <p:sldId id="294" r:id="rId25"/>
    <p:sldId id="303" r:id="rId26"/>
    <p:sldId id="304" r:id="rId27"/>
    <p:sldId id="300" r:id="rId28"/>
    <p:sldId id="283" r:id="rId29"/>
    <p:sldId id="272" r:id="rId30"/>
    <p:sldId id="273"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9B14A65-A1A3-488D-A71B-1256CFD4AA53}">
          <p14:sldIdLst>
            <p14:sldId id="287"/>
            <p14:sldId id="257"/>
            <p14:sldId id="259"/>
            <p14:sldId id="280"/>
            <p14:sldId id="281"/>
            <p14:sldId id="288"/>
            <p14:sldId id="268"/>
            <p14:sldId id="276"/>
            <p14:sldId id="277"/>
            <p14:sldId id="279"/>
            <p14:sldId id="278"/>
          </p14:sldIdLst>
        </p14:section>
        <p14:section name="Member Portal" id="{030A0A05-8FAB-495C-8D68-4680B8520CB2}">
          <p14:sldIdLst>
            <p14:sldId id="289"/>
            <p14:sldId id="292"/>
            <p14:sldId id="305"/>
            <p14:sldId id="295"/>
            <p14:sldId id="299"/>
            <p14:sldId id="298"/>
            <p14:sldId id="296"/>
            <p14:sldId id="297"/>
            <p14:sldId id="307"/>
          </p14:sldIdLst>
        </p14:section>
        <p14:section name="Member Application" id="{6A18E2F1-EB83-4ABB-980F-108F5E847E85}">
          <p14:sldIdLst>
            <p14:sldId id="290"/>
            <p14:sldId id="306"/>
            <p14:sldId id="308"/>
            <p14:sldId id="294"/>
            <p14:sldId id="303"/>
            <p14:sldId id="304"/>
            <p14:sldId id="300"/>
          </p14:sldIdLst>
        </p14:section>
        <p14:section name="Ending" id="{8C323F13-5743-45E8-86AC-C80685C21D90}">
          <p14:sldIdLst>
            <p14:sldId id="283"/>
            <p14:sldId id="272"/>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3" autoAdjust="0"/>
    <p:restoredTop sz="93792" autoAdjust="0"/>
  </p:normalViewPr>
  <p:slideViewPr>
    <p:cSldViewPr>
      <p:cViewPr varScale="1">
        <p:scale>
          <a:sx n="67" d="100"/>
          <a:sy n="67" d="100"/>
        </p:scale>
        <p:origin x="1356" y="44"/>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notesViewPr>
    <p:cSldViewPr>
      <p:cViewPr varScale="1">
        <p:scale>
          <a:sx n="71" d="100"/>
          <a:sy n="71" d="100"/>
        </p:scale>
        <p:origin x="2995"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DCDA3FAD-23F7-4BB6-902B-D1B2468C9CD6}" type="datetimeFigureOut">
              <a:rPr lang="en-US" smtClean="0"/>
              <a:t>6/1/2021</a:t>
            </a:fld>
            <a:endParaRPr lang="en-US" dirty="0"/>
          </a:p>
        </p:txBody>
      </p:sp>
      <p:sp>
        <p:nvSpPr>
          <p:cNvPr id="4" name="Footer Placeholder 3"/>
          <p:cNvSpPr>
            <a:spLocks noGrp="1"/>
          </p:cNvSpPr>
          <p:nvPr>
            <p:ph type="ftr" sz="quarter" idx="2"/>
          </p:nvPr>
        </p:nvSpPr>
        <p:spPr>
          <a:xfrm>
            <a:off x="1" y="8830780"/>
            <a:ext cx="3038475" cy="4656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30780"/>
            <a:ext cx="3038475" cy="465620"/>
          </a:xfrm>
          <a:prstGeom prst="rect">
            <a:avLst/>
          </a:prstGeom>
        </p:spPr>
        <p:txBody>
          <a:bodyPr vert="horz" lIns="91440" tIns="45720" rIns="91440" bIns="45720" rtlCol="0" anchor="b"/>
          <a:lstStyle>
            <a:lvl1pPr algn="r">
              <a:defRPr sz="1200"/>
            </a:lvl1pPr>
          </a:lstStyle>
          <a:p>
            <a:fld id="{949B493F-2920-44EE-857B-7200F470D996}" type="slidenum">
              <a:rPr lang="en-US" smtClean="0"/>
              <a:t>‹#›</a:t>
            </a:fld>
            <a:endParaRPr lang="en-US" dirty="0"/>
          </a:p>
        </p:txBody>
      </p:sp>
    </p:spTree>
    <p:extLst>
      <p:ext uri="{BB962C8B-B14F-4D97-AF65-F5344CB8AC3E}">
        <p14:creationId xmlns:p14="http://schemas.microsoft.com/office/powerpoint/2010/main" val="2066069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8D7B9D97-93AB-4761-819A-C5D5A5883052}" type="datetimeFigureOut">
              <a:rPr lang="en-US" smtClean="0"/>
              <a:t>6/1/2021</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52DDC55A-161D-4F35-8D47-1C2427B863FA}" type="slidenum">
              <a:rPr lang="en-US" smtClean="0"/>
              <a:t>‹#›</a:t>
            </a:fld>
            <a:endParaRPr lang="en-US" dirty="0"/>
          </a:p>
        </p:txBody>
      </p:sp>
    </p:spTree>
    <p:extLst>
      <p:ext uri="{BB962C8B-B14F-4D97-AF65-F5344CB8AC3E}">
        <p14:creationId xmlns:p14="http://schemas.microsoft.com/office/powerpoint/2010/main" val="360536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r>
              <a:rPr lang="en-US" dirty="0"/>
              <a:t>Good Morning/Afternoon</a:t>
            </a:r>
            <a:r>
              <a:rPr lang="en-US" baseline="0" dirty="0"/>
              <a:t> everyone, and w</a:t>
            </a:r>
            <a:r>
              <a:rPr lang="en-US" dirty="0"/>
              <a:t>elcome to the</a:t>
            </a:r>
            <a:r>
              <a:rPr lang="en-US" baseline="0" dirty="0"/>
              <a:t> Montachusett Regional Transit Authority’s Consumer Orientation Session. </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My name is Stephen Oldfield </a:t>
            </a:r>
            <a:r>
              <a:rPr lang="en-US" baseline="0" dirty="0"/>
              <a:t>I am the Executive Director of Brokerage and one of the hosts of this event.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M</a:t>
            </a:r>
            <a:r>
              <a:rPr lang="en-US" sz="1200" kern="1200" dirty="0">
                <a:solidFill>
                  <a:schemeClr val="tx1"/>
                </a:solidFill>
                <a:effectLst/>
                <a:latin typeface="+mn-lt"/>
                <a:ea typeface="+mn-ea"/>
                <a:cs typeface="+mn-cs"/>
              </a:rPr>
              <a:t>y pronouns are he/him. I’m a </a:t>
            </a:r>
            <a:r>
              <a:rPr lang="en-US" baseline="0" dirty="0"/>
              <a:t>Caucasian male, with short dirty blonde hair and hazel eyes. I joined MART in January 2021, coming from a IT &amp; Data Analytics company with the goal of improving our member experience during this transition.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Next I am going to go over the accessibility of today’s meeting and the agenda before we discuss the services we provide, as well as some of the improvements we are making.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Next slide please…</a:t>
            </a:r>
          </a:p>
          <a:p>
            <a:endParaRPr lang="en-US" dirty="0"/>
          </a:p>
          <a:p>
            <a:pPr marL="177224" indent="-177224">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a:t>
            </a:fld>
            <a:endParaRPr lang="en-US" dirty="0"/>
          </a:p>
        </p:txBody>
      </p:sp>
    </p:spTree>
    <p:extLst>
      <p:ext uri="{BB962C8B-B14F-4D97-AF65-F5344CB8AC3E}">
        <p14:creationId xmlns:p14="http://schemas.microsoft.com/office/powerpoint/2010/main" val="137966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indent="0">
              <a:buFontTx/>
              <a:buNone/>
            </a:pPr>
            <a:endParaRPr lang="en-US" dirty="0"/>
          </a:p>
          <a:p>
            <a:pPr marL="177224" indent="-177224">
              <a:buFontTx/>
              <a:buChar char="-"/>
            </a:pPr>
            <a:r>
              <a:rPr lang="en-US" dirty="0"/>
              <a:t>Safety</a:t>
            </a:r>
            <a:r>
              <a:rPr lang="en-US" baseline="0" dirty="0"/>
              <a:t> is of the utmost importance to MART and we will continue to hold our transportation providers to a high standard. </a:t>
            </a:r>
          </a:p>
          <a:p>
            <a:endParaRPr lang="en-US" baseline="0" dirty="0"/>
          </a:p>
          <a:p>
            <a:pPr marL="177224" indent="-177224">
              <a:buFontTx/>
              <a:buChar char="-"/>
            </a:pPr>
            <a:r>
              <a:rPr lang="en-US" baseline="0" dirty="0"/>
              <a:t>Currently we have multiple inspectors that perform daily random vehicle inspections, as well as annual vehicle inspections and transportation provider audits. </a:t>
            </a:r>
          </a:p>
          <a:p>
            <a:pPr marL="177224" indent="-177224">
              <a:buFontTx/>
              <a:buChar char="-"/>
            </a:pPr>
            <a:endParaRPr lang="en-US" baseline="0" dirty="0"/>
          </a:p>
          <a:p>
            <a:pPr marL="177224" indent="-177224">
              <a:buFontTx/>
              <a:buChar char="-"/>
            </a:pPr>
            <a:r>
              <a:rPr lang="en-US" baseline="0" dirty="0"/>
              <a:t>We want to ensure that all transportation providers are providing safe transportation, so prior to July 1st, MART will have added and trained additional inspectors to ensure we maintain the highest quality standards.</a:t>
            </a:r>
          </a:p>
          <a:p>
            <a:pPr marL="177224" indent="-177224">
              <a:buFontTx/>
              <a:buChar char="-"/>
            </a:pPr>
            <a:endParaRPr lang="en-US" baseline="0" dirty="0"/>
          </a:p>
          <a:p>
            <a:pPr marL="649819" lvl="1" indent="-177224">
              <a:buFontTx/>
              <a:buChar char="-"/>
            </a:pPr>
            <a:r>
              <a:rPr lang="en-US" sz="1200" b="0" i="0" kern="1200" dirty="0">
                <a:solidFill>
                  <a:schemeClr val="tx1"/>
                </a:solidFill>
                <a:effectLst/>
                <a:latin typeface="+mn-lt"/>
                <a:ea typeface="+mn-ea"/>
                <a:cs typeface="+mn-cs"/>
              </a:rPr>
              <a:t>As new transportation provider’s onboard, as well as when current providers add new drivers, we review all contractual requirements which included driver’s license, driving history and completed trainings.  </a:t>
            </a:r>
          </a:p>
          <a:p>
            <a:pPr marL="649819" lvl="1" indent="-177224">
              <a:buFontTx/>
              <a:buChar char="-"/>
            </a:pPr>
            <a:r>
              <a:rPr lang="en-US" sz="1200" b="0" i="0" kern="1200" dirty="0">
                <a:solidFill>
                  <a:schemeClr val="tx1"/>
                </a:solidFill>
                <a:effectLst/>
                <a:latin typeface="+mn-lt"/>
                <a:ea typeface="+mn-ea"/>
                <a:cs typeface="+mn-cs"/>
              </a:rPr>
              <a:t>We also review all vehicle records, including the transportation provider’s insurance coverage to validate that all drivers and vehicles are in line with our contractual safety standards. </a:t>
            </a:r>
          </a:p>
          <a:p>
            <a:pPr marL="649819" lvl="1" indent="-177224">
              <a:buFontTx/>
              <a:buChar char="-"/>
            </a:pPr>
            <a:r>
              <a:rPr lang="en-US" sz="1200" b="0" i="0" kern="1200" dirty="0">
                <a:solidFill>
                  <a:schemeClr val="tx1"/>
                </a:solidFill>
                <a:effectLst/>
                <a:latin typeface="+mn-lt"/>
                <a:ea typeface="+mn-ea"/>
                <a:cs typeface="+mn-cs"/>
              </a:rPr>
              <a:t>Any failure to meet requirements will disqualify the provider, driver and vehicle to transport under the contract.</a:t>
            </a:r>
            <a:endParaRPr lang="en-US" dirty="0"/>
          </a:p>
          <a:p>
            <a:pPr marL="186035" indent="-177224" defTabSz="927567">
              <a:buFontTx/>
              <a:buChar char="-"/>
              <a:defRPr/>
            </a:pPr>
            <a:endParaRPr lang="en-US" dirty="0"/>
          </a:p>
          <a:p>
            <a:pPr marL="186035" indent="-177224" defTabSz="927567">
              <a:buFontTx/>
              <a:buChar char="-"/>
              <a:defRPr/>
            </a:pPr>
            <a:r>
              <a:rPr lang="en-US" dirty="0"/>
              <a:t>To ensure that drivers being hired are trained properly, MART is creating</a:t>
            </a:r>
            <a:r>
              <a:rPr lang="en-US" baseline="0" dirty="0"/>
              <a:t> </a:t>
            </a:r>
            <a:r>
              <a:rPr lang="en-US" dirty="0"/>
              <a:t>a robust driver training program. This program will be very comprehensive to ensure all drivers are providing safe and comfortable transportation to all our riders.</a:t>
            </a:r>
          </a:p>
          <a:p>
            <a:endParaRPr lang="en-US" dirty="0"/>
          </a:p>
          <a:p>
            <a:pPr marL="173919" indent="-173919">
              <a:buFontTx/>
              <a:buChar char="-"/>
            </a:pPr>
            <a:r>
              <a:rPr lang="en-US" dirty="0"/>
              <a:t>The</a:t>
            </a:r>
            <a:r>
              <a:rPr lang="en-US" baseline="0" dirty="0"/>
              <a:t> u</a:t>
            </a:r>
            <a:r>
              <a:rPr lang="en-US" dirty="0"/>
              <a:t>pdated facilities portal, </a:t>
            </a:r>
            <a:r>
              <a:rPr lang="en-US" baseline="0" dirty="0"/>
              <a:t>which will be ready for deployment on July 1, will include new a feature that will allow for facilities to submit complaints on behalf of members who may not be able to submit them on there own.  </a:t>
            </a:r>
          </a:p>
          <a:p>
            <a:pPr marL="173919" indent="-173919">
              <a:buFontTx/>
              <a:buChar char="-"/>
            </a:pPr>
            <a:endParaRPr lang="en-US" baseline="0" dirty="0"/>
          </a:p>
          <a:p>
            <a:pPr marL="173919" indent="-173919">
              <a:buFontTx/>
              <a:buChar char="-"/>
            </a:pPr>
            <a:endParaRPr lang="en-US" baseline="0" dirty="0"/>
          </a:p>
          <a:p>
            <a:pPr marL="173919" marR="0" indent="-173919" algn="l" defTabSz="914400" rtl="0" eaLnBrk="1" fontAlgn="auto" latinLnBrk="0" hangingPunct="1">
              <a:lnSpc>
                <a:spcPct val="100000"/>
              </a:lnSpc>
              <a:spcBef>
                <a:spcPts val="0"/>
              </a:spcBef>
              <a:spcAft>
                <a:spcPts val="0"/>
              </a:spcAft>
              <a:buClrTx/>
              <a:buSzTx/>
              <a:buFontTx/>
              <a:buChar char="-"/>
              <a:tabLst/>
              <a:defRPr/>
            </a:pPr>
            <a:r>
              <a:rPr lang="en-US" i="1" baseline="0" dirty="0"/>
              <a:t>Next Slide Please…</a:t>
            </a:r>
          </a:p>
          <a:p>
            <a:pPr marL="173919" indent="-173919">
              <a:buFontTx/>
              <a:buChar char="-"/>
            </a:pPr>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10</a:t>
            </a:fld>
            <a:endParaRPr lang="en-US" dirty="0"/>
          </a:p>
        </p:txBody>
      </p:sp>
    </p:spTree>
    <p:extLst>
      <p:ext uri="{BB962C8B-B14F-4D97-AF65-F5344CB8AC3E}">
        <p14:creationId xmlns:p14="http://schemas.microsoft.com/office/powerpoint/2010/main" val="239174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SO</a:t>
            </a: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7224" indent="-177224">
              <a:buFontTx/>
              <a:buChar char="-"/>
            </a:pPr>
            <a:endParaRPr lang="en-US" dirty="0"/>
          </a:p>
          <a:p>
            <a:pPr marL="0" indent="0">
              <a:buFontTx/>
              <a:buNone/>
            </a:pPr>
            <a:r>
              <a:rPr lang="en-US" dirty="0"/>
              <a:t>Next up, a timely and transparent complaint process. </a:t>
            </a:r>
          </a:p>
          <a:p>
            <a:pPr marL="177224" indent="-177224">
              <a:buFontTx/>
              <a:buChar char="-"/>
            </a:pPr>
            <a:endParaRPr lang="en-US" dirty="0"/>
          </a:p>
          <a:p>
            <a:pPr marL="177224" indent="-177224">
              <a:buFontTx/>
              <a:buChar char="-"/>
            </a:pPr>
            <a:r>
              <a:rPr lang="en-US" dirty="0"/>
              <a:t>We understand a timely and transparent complaint process is important,</a:t>
            </a:r>
            <a:r>
              <a:rPr lang="en-US" baseline="0" dirty="0"/>
              <a:t> and a</a:t>
            </a:r>
            <a:r>
              <a:rPr lang="en-US" dirty="0"/>
              <a:t>t MART,</a:t>
            </a:r>
            <a:r>
              <a:rPr lang="en-US" baseline="0" dirty="0"/>
              <a:t> </a:t>
            </a:r>
            <a:r>
              <a:rPr lang="en-US" dirty="0"/>
              <a:t>we take members’ feedback very seriously. Our continuous goal is to address</a:t>
            </a:r>
            <a:r>
              <a:rPr lang="en-US" baseline="0" dirty="0"/>
              <a:t> feedback quickly and provide responses in a timely manner.</a:t>
            </a:r>
          </a:p>
          <a:p>
            <a:pPr marL="177224" indent="-177224">
              <a:buFontTx/>
              <a:buChar char="-"/>
            </a:pPr>
            <a:endParaRPr lang="en-US" baseline="0" dirty="0"/>
          </a:p>
          <a:p>
            <a:pPr marL="177224" indent="-177224">
              <a:buFontTx/>
              <a:buChar char="-"/>
            </a:pPr>
            <a:r>
              <a:rPr lang="en-US" baseline="0" dirty="0"/>
              <a:t>We have multiple ways to file a complaint including through our call center staff, email communication, or mail. Our Quality Assurance department is dedicated to addressing your complaints and providing resolutions. </a:t>
            </a:r>
          </a:p>
          <a:p>
            <a:pPr marL="177224" indent="-177224">
              <a:buFontTx/>
              <a:buChar char="-"/>
            </a:pPr>
            <a:endParaRPr lang="en-US" baseline="0" dirty="0"/>
          </a:p>
          <a:p>
            <a:pPr marL="177224" indent="-177224">
              <a:buFontTx/>
              <a:buChar char="-"/>
            </a:pPr>
            <a:r>
              <a:rPr lang="en-US" baseline="0" dirty="0"/>
              <a:t>Once a resolution on the complaint has been addressed by one of our quality assurance agents, our text notification feature will alert you with details on the resolution. You also have the ability to obtain details on a complaint by mail request.</a:t>
            </a:r>
          </a:p>
          <a:p>
            <a:endParaRPr lang="en-US" baseline="0" dirty="0"/>
          </a:p>
          <a:p>
            <a:pPr marL="0" indent="0">
              <a:buFontTx/>
              <a:buNone/>
            </a:pPr>
            <a:endParaRPr lang="en-US" baseline="0" dirty="0"/>
          </a:p>
          <a:p>
            <a:pPr marL="186035" indent="-177224">
              <a:buFontTx/>
              <a:buChar char="-"/>
            </a:pPr>
            <a:r>
              <a:rPr lang="en-US" baseline="0" dirty="0"/>
              <a:t>Starting on July 1</a:t>
            </a:r>
            <a:r>
              <a:rPr lang="en-US" baseline="30000" dirty="0"/>
              <a:t>st</a:t>
            </a:r>
            <a:r>
              <a:rPr lang="en-US" baseline="0" dirty="0"/>
              <a:t>, there will be additional ways to submit feedback:</a:t>
            </a:r>
          </a:p>
          <a:p>
            <a:pPr marL="186035" indent="-177224">
              <a:buFontTx/>
              <a:buChar char="-"/>
            </a:pPr>
            <a:endParaRPr lang="en-US" baseline="0" dirty="0"/>
          </a:p>
          <a:p>
            <a:pPr marL="658631" lvl="1" indent="-177224">
              <a:buFontTx/>
              <a:buChar char="-"/>
            </a:pPr>
            <a:r>
              <a:rPr lang="en-US" baseline="0" dirty="0"/>
              <a:t>You will be able to communicate feedback through the enhanced mobile app and member portal in real time. There will also be a link available via our updated website</a:t>
            </a:r>
          </a:p>
          <a:p>
            <a:pPr marL="658631" lvl="1" indent="-177224">
              <a:buFontTx/>
              <a:buChar char="-"/>
            </a:pPr>
            <a:endParaRPr lang="en-US" baseline="0" dirty="0"/>
          </a:p>
          <a:p>
            <a:pPr marL="667443" lvl="1" indent="-177224">
              <a:buFontTx/>
              <a:buChar char="-"/>
            </a:pPr>
            <a:r>
              <a:rPr lang="en-US" baseline="0" dirty="0"/>
              <a:t>Once the feedback is addressed, you will receive a notification with details on the resolution and what steps we took to address it.</a:t>
            </a:r>
          </a:p>
          <a:p>
            <a:pPr marL="490219" lvl="1" indent="0">
              <a:buFontTx/>
              <a:buNone/>
            </a:pPr>
            <a:endParaRPr lang="en-US" baseline="0" dirty="0"/>
          </a:p>
          <a:p>
            <a:pPr marL="33019" lvl="0" indent="0">
              <a:buFontTx/>
              <a:buNone/>
            </a:pPr>
            <a:r>
              <a:rPr lang="en-US" baseline="0" dirty="0"/>
              <a:t>Next, to go over the enhanced Member Portal, and new Member Application in more detail, I’ll had it over to my colleague, David Dunn…</a:t>
            </a:r>
          </a:p>
          <a:p>
            <a:pPr marL="33019" lvl="0" indent="0">
              <a:buFontTx/>
              <a:buNone/>
            </a:pPr>
            <a:endParaRPr lang="en-US" baseline="0" dirty="0"/>
          </a:p>
          <a:p>
            <a:pPr marL="8811"/>
            <a:r>
              <a:rPr lang="en-US" i="1" baseline="0" dirty="0"/>
              <a:t>Next Slide Please…</a:t>
            </a:r>
          </a:p>
        </p:txBody>
      </p:sp>
      <p:sp>
        <p:nvSpPr>
          <p:cNvPr id="4" name="Slide Number Placeholder 3"/>
          <p:cNvSpPr>
            <a:spLocks noGrp="1"/>
          </p:cNvSpPr>
          <p:nvPr>
            <p:ph type="sldNum" sz="quarter" idx="10"/>
          </p:nvPr>
        </p:nvSpPr>
        <p:spPr/>
        <p:txBody>
          <a:bodyPr/>
          <a:lstStyle/>
          <a:p>
            <a:fld id="{52DDC55A-161D-4F35-8D47-1C2427B863FA}" type="slidenum">
              <a:rPr lang="en-US" smtClean="0"/>
              <a:t>11</a:t>
            </a:fld>
            <a:endParaRPr lang="en-US" dirty="0"/>
          </a:p>
        </p:txBody>
      </p:sp>
    </p:spTree>
    <p:extLst>
      <p:ext uri="{BB962C8B-B14F-4D97-AF65-F5344CB8AC3E}">
        <p14:creationId xmlns:p14="http://schemas.microsoft.com/office/powerpoint/2010/main" val="274811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Thanks Stephen!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would also like to discuss the upgrade to our existing member portal that can be located on our website @ </a:t>
            </a:r>
            <a:r>
              <a:rPr lang="en-US" dirty="0"/>
              <a:t>http://www.mrta.us/masshealth/customer-information.</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improvement will allow you to book your trips more efficiently without having to use the traditional method of calling into our call-center and allowing you the member easier access, although you can still call into our Call Center if you prefer…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Additionally if you have your medical facility book your trips for you they will have access to the similar system to book those rides for you.    Both updates will now allow you to submit feedback, directly within the portal or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a resolution on the complaint has been addressed by one of our quality assurance agents, our text notification feature will alert you with details on the resolution. You also have the ability to obtain details on a complaint by mail request.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12</a:t>
            </a:fld>
            <a:endParaRPr lang="en-US" dirty="0"/>
          </a:p>
        </p:txBody>
      </p:sp>
    </p:spTree>
    <p:extLst>
      <p:ext uri="{BB962C8B-B14F-4D97-AF65-F5344CB8AC3E}">
        <p14:creationId xmlns:p14="http://schemas.microsoft.com/office/powerpoint/2010/main" val="59917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r>
              <a:rPr lang="en-US" dirty="0"/>
              <a:t>Registering and logging into your account is easy! On</a:t>
            </a:r>
            <a:r>
              <a:rPr lang="en-US" baseline="0" dirty="0"/>
              <a:t> this page, there are</a:t>
            </a:r>
            <a:r>
              <a:rPr lang="en-US" dirty="0"/>
              <a:t> steps to start on how to log in to the portal on the left side of the slide, and a</a:t>
            </a:r>
            <a:r>
              <a:rPr lang="en-US" baseline="0" dirty="0"/>
              <a:t> screenshot of </a:t>
            </a:r>
            <a:r>
              <a:rPr lang="en-US" dirty="0"/>
              <a:t>login popout window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Login… (</a:t>
            </a:r>
            <a:r>
              <a:rPr lang="en-US" dirty="0"/>
              <a:t>Read slide as presented.)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13</a:t>
            </a:fld>
            <a:endParaRPr lang="en-US" dirty="0"/>
          </a:p>
        </p:txBody>
      </p:sp>
    </p:spTree>
    <p:extLst>
      <p:ext uri="{BB962C8B-B14F-4D97-AF65-F5344CB8AC3E}">
        <p14:creationId xmlns:p14="http://schemas.microsoft.com/office/powerpoint/2010/main" val="917438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as presented.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14</a:t>
            </a:fld>
            <a:endParaRPr lang="en-US" dirty="0"/>
          </a:p>
        </p:txBody>
      </p:sp>
    </p:spTree>
    <p:extLst>
      <p:ext uri="{BB962C8B-B14F-4D97-AF65-F5344CB8AC3E}">
        <p14:creationId xmlns:p14="http://schemas.microsoft.com/office/powerpoint/2010/main" val="338627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r>
              <a:rPr lang="en-US" dirty="0"/>
              <a:t>Lets go over how to book a trip via</a:t>
            </a:r>
            <a:r>
              <a:rPr lang="en-US" baseline="0" dirty="0"/>
              <a:t> the Member Portal…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as presented.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15</a:t>
            </a:fld>
            <a:endParaRPr lang="en-US" dirty="0"/>
          </a:p>
        </p:txBody>
      </p:sp>
    </p:spTree>
    <p:extLst>
      <p:ext uri="{BB962C8B-B14F-4D97-AF65-F5344CB8AC3E}">
        <p14:creationId xmlns:p14="http://schemas.microsoft.com/office/powerpoint/2010/main" val="2143777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as presented.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16</a:t>
            </a:fld>
            <a:endParaRPr lang="en-US" dirty="0"/>
          </a:p>
        </p:txBody>
      </p:sp>
    </p:spTree>
    <p:extLst>
      <p:ext uri="{BB962C8B-B14F-4D97-AF65-F5344CB8AC3E}">
        <p14:creationId xmlns:p14="http://schemas.microsoft.com/office/powerpoint/2010/main" val="102089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as presented.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17</a:t>
            </a:fld>
            <a:endParaRPr lang="en-US" dirty="0"/>
          </a:p>
        </p:txBody>
      </p:sp>
    </p:spTree>
    <p:extLst>
      <p:ext uri="{BB962C8B-B14F-4D97-AF65-F5344CB8AC3E}">
        <p14:creationId xmlns:p14="http://schemas.microsoft.com/office/powerpoint/2010/main" val="1950133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as presented.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18</a:t>
            </a:fld>
            <a:endParaRPr lang="en-US" dirty="0"/>
          </a:p>
        </p:txBody>
      </p:sp>
    </p:spTree>
    <p:extLst>
      <p:ext uri="{BB962C8B-B14F-4D97-AF65-F5344CB8AC3E}">
        <p14:creationId xmlns:p14="http://schemas.microsoft.com/office/powerpoint/2010/main" val="905867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as presented.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19</a:t>
            </a:fld>
            <a:endParaRPr lang="en-US" dirty="0"/>
          </a:p>
        </p:txBody>
      </p:sp>
    </p:spTree>
    <p:extLst>
      <p:ext uri="{BB962C8B-B14F-4D97-AF65-F5344CB8AC3E}">
        <p14:creationId xmlns:p14="http://schemas.microsoft.com/office/powerpoint/2010/main" val="402435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r>
              <a:rPr lang="en-US" sz="1200" kern="1200" dirty="0">
                <a:solidFill>
                  <a:schemeClr val="tx1"/>
                </a:solidFill>
                <a:effectLst/>
                <a:latin typeface="+mn-lt"/>
                <a:ea typeface="+mn-ea"/>
                <a:cs typeface="+mn-cs"/>
              </a:rPr>
              <a:t>In terms of accessibility for this meeting, we have American Sign Language interpreters, Certified Deaf Interpreters, and CART real-time captioning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access captioning outside of Zoom you can click on the streaming link that we have posted in the chat.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access captions within Zoom you will need to turn on subtitles on the device you are using to access this meeting.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Zoom also lets you adjust the size of the videos and slides that appear on your screen.  Side-by-side mode allows you to see the shared screen alongside either the Speaker view or Gallery view, depending on which view you choose.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also adjust the location of the separator between the shared screen and video to change the relative size of each slide compared to the videos.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any questions or concerns about accessibility, please use the chat feature to contact us at any time during this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Anything that you tell us in the chat can only be seen by hosts and will not be posted or read publicly.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a:t>
            </a:fld>
            <a:endParaRPr lang="en-US" dirty="0"/>
          </a:p>
        </p:txBody>
      </p:sp>
    </p:spTree>
    <p:extLst>
      <p:ext uri="{BB962C8B-B14F-4D97-AF65-F5344CB8AC3E}">
        <p14:creationId xmlns:p14="http://schemas.microsoft.com/office/powerpoint/2010/main" val="22621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as presented.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20</a:t>
            </a:fld>
            <a:endParaRPr lang="en-US" dirty="0"/>
          </a:p>
        </p:txBody>
      </p:sp>
    </p:spTree>
    <p:extLst>
      <p:ext uri="{BB962C8B-B14F-4D97-AF65-F5344CB8AC3E}">
        <p14:creationId xmlns:p14="http://schemas.microsoft.com/office/powerpoint/2010/main" val="813418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r>
              <a:rPr lang="en-US" dirty="0"/>
              <a:t>Lets</a:t>
            </a:r>
            <a:r>
              <a:rPr lang="en-US" baseline="0" dirty="0"/>
              <a:t> switch gears to go over the different functionalities of the new Member Application. </a:t>
            </a:r>
          </a:p>
          <a:p>
            <a:endParaRPr lang="en-US" baseline="0" dirty="0"/>
          </a:p>
          <a:p>
            <a:r>
              <a:rPr lang="en-US" baseline="0" dirty="0"/>
              <a:t>The new member app will…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Read slide as presented.</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21</a:t>
            </a:fld>
            <a:endParaRPr lang="en-US" dirty="0"/>
          </a:p>
        </p:txBody>
      </p:sp>
    </p:spTree>
    <p:extLst>
      <p:ext uri="{BB962C8B-B14F-4D97-AF65-F5344CB8AC3E}">
        <p14:creationId xmlns:p14="http://schemas.microsoft.com/office/powerpoint/2010/main" val="2950451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as presented.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22</a:t>
            </a:fld>
            <a:endParaRPr lang="en-US" dirty="0"/>
          </a:p>
        </p:txBody>
      </p:sp>
    </p:spTree>
    <p:extLst>
      <p:ext uri="{BB962C8B-B14F-4D97-AF65-F5344CB8AC3E}">
        <p14:creationId xmlns:p14="http://schemas.microsoft.com/office/powerpoint/2010/main" val="404466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r>
              <a:rPr lang="en-US" dirty="0"/>
              <a:t>Registering and logging into your account is easy! </a:t>
            </a:r>
          </a:p>
          <a:p>
            <a:r>
              <a:rPr lang="en-US" dirty="0"/>
              <a:t>Below are the steps to start using the Member</a:t>
            </a:r>
            <a:r>
              <a:rPr lang="en-US" baseline="0" dirty="0"/>
              <a:t> Application:</a:t>
            </a:r>
          </a:p>
          <a:p>
            <a:endParaRPr lang="en-US" baseline="0" dirty="0"/>
          </a:p>
          <a:p>
            <a:r>
              <a:rPr lang="en-US" i="1" dirty="0"/>
              <a:t>Read Slide as presented.</a:t>
            </a:r>
          </a:p>
          <a:p>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i="1" dirty="0"/>
          </a:p>
        </p:txBody>
      </p:sp>
      <p:sp>
        <p:nvSpPr>
          <p:cNvPr id="4" name="Slide Number Placeholder 3"/>
          <p:cNvSpPr>
            <a:spLocks noGrp="1"/>
          </p:cNvSpPr>
          <p:nvPr>
            <p:ph type="sldNum" sz="quarter" idx="10"/>
          </p:nvPr>
        </p:nvSpPr>
        <p:spPr/>
        <p:txBody>
          <a:bodyPr/>
          <a:lstStyle/>
          <a:p>
            <a:fld id="{52DDC55A-161D-4F35-8D47-1C2427B863FA}" type="slidenum">
              <a:rPr lang="en-US" smtClean="0"/>
              <a:t>23</a:t>
            </a:fld>
            <a:endParaRPr lang="en-US" dirty="0"/>
          </a:p>
        </p:txBody>
      </p:sp>
    </p:spTree>
    <p:extLst>
      <p:ext uri="{BB962C8B-B14F-4D97-AF65-F5344CB8AC3E}">
        <p14:creationId xmlns:p14="http://schemas.microsoft.com/office/powerpoint/2010/main" val="1395110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a:t>
            </a:r>
            <a:r>
              <a:rPr lang="en-US" baseline="0" dirty="0"/>
              <a:t> steps to book a ride </a:t>
            </a:r>
            <a:r>
              <a:rPr lang="en-US" baseline="0" dirty="0">
                <a:sym typeface="Wingdings" panose="05000000000000000000" pitchFamily="2" charset="2"/>
              </a:rPr>
              <a:t> </a:t>
            </a:r>
            <a:r>
              <a:rPr lang="en-US" i="1" dirty="0"/>
              <a:t>Read Slide as presented.</a:t>
            </a: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24</a:t>
            </a:fld>
            <a:endParaRPr lang="en-US" dirty="0"/>
          </a:p>
        </p:txBody>
      </p:sp>
    </p:spTree>
    <p:extLst>
      <p:ext uri="{BB962C8B-B14F-4D97-AF65-F5344CB8AC3E}">
        <p14:creationId xmlns:p14="http://schemas.microsoft.com/office/powerpoint/2010/main" val="3372556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Read Slide as presented.</a:t>
            </a: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25</a:t>
            </a:fld>
            <a:endParaRPr lang="en-US" dirty="0"/>
          </a:p>
        </p:txBody>
      </p:sp>
    </p:spTree>
    <p:extLst>
      <p:ext uri="{BB962C8B-B14F-4D97-AF65-F5344CB8AC3E}">
        <p14:creationId xmlns:p14="http://schemas.microsoft.com/office/powerpoint/2010/main" val="696512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Read Slide as presented.</a:t>
            </a: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26</a:t>
            </a:fld>
            <a:endParaRPr lang="en-US" dirty="0"/>
          </a:p>
        </p:txBody>
      </p:sp>
    </p:spTree>
    <p:extLst>
      <p:ext uri="{BB962C8B-B14F-4D97-AF65-F5344CB8AC3E}">
        <p14:creationId xmlns:p14="http://schemas.microsoft.com/office/powerpoint/2010/main" val="2931104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DD</a:t>
            </a:r>
            <a:endParaRPr lang="en-US" b="1"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Read Slide as presented.</a:t>
            </a: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27</a:t>
            </a:fld>
            <a:endParaRPr lang="en-US" dirty="0"/>
          </a:p>
        </p:txBody>
      </p:sp>
    </p:spTree>
    <p:extLst>
      <p:ext uri="{BB962C8B-B14F-4D97-AF65-F5344CB8AC3E}">
        <p14:creationId xmlns:p14="http://schemas.microsoft.com/office/powerpoint/2010/main" val="114235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RB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lvl="0"/>
            <a:endParaRPr lang="en-US" b="1" dirty="0"/>
          </a:p>
          <a:p>
            <a:pPr lvl="0"/>
            <a:r>
              <a:rPr lang="en-US" dirty="0"/>
              <a:t>We welcome your feedback!</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invite you to submit a complaint or share your ideas at any time.</a:t>
            </a:r>
          </a:p>
          <a:p>
            <a:pPr lvl="0"/>
            <a:endParaRPr lang="en-US" dirty="0"/>
          </a:p>
          <a:p>
            <a:pPr lvl="0"/>
            <a:r>
              <a:rPr lang="en-US" dirty="0"/>
              <a:t>It is recommended</a:t>
            </a:r>
            <a:r>
              <a:rPr lang="en-US" baseline="0" dirty="0"/>
              <a:t> that you contact MART directly and not the individual transportation providers if you experience issues this way MART will be able to insure that this issues are addressed and rectified in a timely manner. </a:t>
            </a:r>
            <a:endParaRPr lang="en-US" dirty="0"/>
          </a:p>
          <a:p>
            <a:pPr lvl="0"/>
            <a:endParaRPr lang="en-US" dirty="0"/>
          </a:p>
          <a:p>
            <a:pPr lvl="0"/>
            <a:r>
              <a:rPr lang="en-US" dirty="0"/>
              <a:t>- Right now, you can call us Toll Free, Monday-Friday, from 7 AM to 7 PM ET, at 1-866-834-9991</a:t>
            </a:r>
          </a:p>
          <a:p>
            <a:pPr lvl="0"/>
            <a:endParaRPr lang="en-US" dirty="0"/>
          </a:p>
          <a:p>
            <a:pPr lvl="0"/>
            <a:r>
              <a:rPr lang="en-US" dirty="0"/>
              <a:t>- Starting July 1, you’ll still be able to call, but you’ll also be able to reach us via the member portal and member app.</a:t>
            </a:r>
          </a:p>
          <a:p>
            <a:pPr lvl="0"/>
            <a:endParaRPr lang="en-US" dirty="0"/>
          </a:p>
          <a:p>
            <a:pPr lvl="0"/>
            <a:r>
              <a:rPr lang="en-US" dirty="0"/>
              <a:t>- Thank you all for your time today. We</a:t>
            </a:r>
            <a:r>
              <a:rPr lang="en-US" baseline="0" dirty="0"/>
              <a:t> will now move onto the </a:t>
            </a:r>
            <a:r>
              <a:rPr lang="en-US" dirty="0"/>
              <a:t>Question and Comment’ section of today’s meeting.</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28</a:t>
            </a:fld>
            <a:endParaRPr lang="en-US" dirty="0"/>
          </a:p>
        </p:txBody>
      </p:sp>
    </p:spTree>
    <p:extLst>
      <p:ext uri="{BB962C8B-B14F-4D97-AF65-F5344CB8AC3E}">
        <p14:creationId xmlns:p14="http://schemas.microsoft.com/office/powerpoint/2010/main" val="3225210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RB</a:t>
            </a:r>
            <a:endParaRPr lang="en-US" b="1" baseline="0" dirty="0"/>
          </a:p>
          <a:p>
            <a:endParaRPr lang="en-US" dirty="0"/>
          </a:p>
          <a:p>
            <a:pPr lvl="0"/>
            <a:r>
              <a:rPr lang="en-US" sz="1200" kern="1200" dirty="0">
                <a:solidFill>
                  <a:schemeClr val="tx1"/>
                </a:solidFill>
                <a:effectLst/>
                <a:latin typeface="+mn-lt"/>
                <a:ea typeface="+mn-ea"/>
                <a:cs typeface="+mn-cs"/>
              </a:rPr>
              <a:t>Now we will transition to audience Questions and Comments for the rest of the meeting.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have a question for any of the presenters or a comment or feedback to share, you can either submit it through the Q&amp;A box or you can raise your hand to have a chance to speak.</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want to type your question into the Q&amp;A box, I will read it out loud. If you have already typed your question into the Q&amp;A box, I have it, and you do not need to submit it again. Please make sure to use the Q&amp;A box, not the chat box, so we are sure not to miss any of your questions and comments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want a chance to speak, use the “raise your hand” feature on Zoom. There are a few different ways to raise your hand.</a:t>
            </a:r>
          </a:p>
          <a:p>
            <a:pPr lvl="0"/>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You can click on the “raise hand” icon at the bottom of your screen</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r you can hit the Alt and Y keys at the same time on a Windows device, or Option and Y at the same time if you’re on a Mac.</a:t>
            </a:r>
          </a:p>
          <a:p>
            <a:pPr lvl="1"/>
            <a:r>
              <a:rPr lang="en-US" sz="1200" kern="1200" dirty="0">
                <a:solidFill>
                  <a:schemeClr val="tx1"/>
                </a:solidFill>
                <a:effectLst/>
                <a:latin typeface="+mn-lt"/>
                <a:ea typeface="+mn-ea"/>
                <a:cs typeface="+mn-cs"/>
              </a:rPr>
              <a:t>If you’re dialing in by phone, dial star 9 and that will raise your hand.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will be asking your question in sign language, you will need video access. If you need video access for this reason, let us know in the chat, and we will make sure you have that.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your hand is raised, I will see it, and I will take turns calling on people so you each have a chance to share your comment or ask your question.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I’ll let you know when I’m about to call on you, so you can get ready. When I call on you, you will be able to unmute yourself to speak</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want to make sure everyone gets to ask their questions, so please keep your questions or comments brief</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have more than one comment or multiple questions, please ask one at a time so everyone who wants to has a turn. After you’ve asked one question or shared one comment, we will put you back on mute. You can raise your hand again if you would like to submit additional comments or questions.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with that said, let’s get started! Remember, to raise your hand you can click on “raise hand,” or dial star 9 if you’re on the phone.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I’ll start with a question that came in to the Q&amp;A box…</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29</a:t>
            </a:fld>
            <a:endParaRPr lang="en-US" dirty="0"/>
          </a:p>
        </p:txBody>
      </p:sp>
    </p:spTree>
    <p:extLst>
      <p:ext uri="{BB962C8B-B14F-4D97-AF65-F5344CB8AC3E}">
        <p14:creationId xmlns:p14="http://schemas.microsoft.com/office/powerpoint/2010/main" val="193839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Presenters: SO, DD,</a:t>
            </a:r>
            <a:r>
              <a:rPr lang="en-US" b="1" baseline="0" dirty="0"/>
              <a:t> RB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buFontTx/>
              <a:buNone/>
            </a:pPr>
            <a:endParaRPr lang="en-US" i="1" dirty="0"/>
          </a:p>
          <a:p>
            <a:r>
              <a:rPr lang="en-US" sz="1200" kern="1200" dirty="0">
                <a:solidFill>
                  <a:schemeClr val="tx1"/>
                </a:solidFill>
                <a:effectLst/>
                <a:latin typeface="+mn-lt"/>
                <a:ea typeface="+mn-ea"/>
                <a:cs typeface="+mn-cs"/>
              </a:rPr>
              <a:t>Now I’d like to review the agenda for this morning’s/afternoon’s event.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the two other hosts of this event</a:t>
            </a:r>
            <a:r>
              <a:rPr lang="en-US" sz="1200" kern="1200" baseline="0" dirty="0">
                <a:solidFill>
                  <a:schemeClr val="tx1"/>
                </a:solidFill>
                <a:effectLst/>
                <a:latin typeface="+mn-lt"/>
                <a:ea typeface="+mn-ea"/>
                <a:cs typeface="+mn-cs"/>
              </a:rPr>
              <a:t>, David Dunn and Rebecca </a:t>
            </a:r>
            <a:r>
              <a:rPr lang="en-US" sz="1200" kern="1200" baseline="0" dirty="0" err="1">
                <a:solidFill>
                  <a:schemeClr val="tx1"/>
                </a:solidFill>
                <a:effectLst/>
                <a:latin typeface="+mn-lt"/>
                <a:ea typeface="+mn-ea"/>
                <a:cs typeface="+mn-cs"/>
              </a:rPr>
              <a:t>Badgley</a:t>
            </a:r>
            <a:r>
              <a:rPr lang="en-US" sz="1200" kern="1200" baseline="0" dirty="0">
                <a:solidFill>
                  <a:schemeClr val="tx1"/>
                </a:solidFill>
                <a:effectLst/>
                <a:latin typeface="+mn-lt"/>
                <a:ea typeface="+mn-ea"/>
                <a:cs typeface="+mn-cs"/>
              </a:rPr>
              <a:t>, will do some brief introductions before we </a:t>
            </a:r>
            <a:r>
              <a:rPr lang="en-US" sz="1200" kern="1200" dirty="0">
                <a:solidFill>
                  <a:schemeClr val="tx1"/>
                </a:solidFill>
                <a:effectLst/>
                <a:latin typeface="+mn-lt"/>
                <a:ea typeface="+mn-ea"/>
                <a:cs typeface="+mn-cs"/>
              </a:rPr>
              <a:t>present an overview of</a:t>
            </a:r>
            <a:r>
              <a:rPr lang="en-US" sz="1200" kern="1200" baseline="0" dirty="0">
                <a:solidFill>
                  <a:schemeClr val="tx1"/>
                </a:solidFill>
                <a:effectLst/>
                <a:latin typeface="+mn-lt"/>
                <a:ea typeface="+mn-ea"/>
                <a:cs typeface="+mn-cs"/>
              </a:rPr>
              <a:t> the services we provide, as well as some of the improvements we are making.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will hold a ‘questions and comments’ section where you may ask questions or offer feedback.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would like to submit a question before that part of the agenda, you may do so at any time using the Q &amp; A feature in Zoom and we will read your question out loud during questions and comments.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that part of today’s meeting you will also be able to ask your question verbally or through the interpreters in addition to writing it in the Q&amp;A box.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will be communicating your question or comment visually, please let us know in the chat so we can turn on your video at that time. We ask that each person identify themselves every time they speak during this morning’s event.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Without further adieu, I turn it over to</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Director</a:t>
            </a:r>
            <a:r>
              <a:rPr lang="en-US" sz="1200" kern="1200" baseline="0" dirty="0">
                <a:solidFill>
                  <a:schemeClr val="tx1"/>
                </a:solidFill>
                <a:effectLst/>
                <a:latin typeface="+mn-lt"/>
                <a:ea typeface="+mn-ea"/>
                <a:cs typeface="+mn-cs"/>
              </a:rPr>
              <a:t> of Brokerage at MART, Rebecca Badgley…</a:t>
            </a:r>
            <a:endParaRPr lang="en-US" sz="1200" kern="1200" dirty="0">
              <a:solidFill>
                <a:schemeClr val="tx1"/>
              </a:solidFill>
              <a:effectLst/>
              <a:latin typeface="+mn-lt"/>
              <a:ea typeface="+mn-ea"/>
              <a:cs typeface="+mn-cs"/>
            </a:endParaRPr>
          </a:p>
          <a:p>
            <a:pPr marL="177224" indent="-177224">
              <a:buFontTx/>
              <a:buChar char="-"/>
            </a:pPr>
            <a:endParaRPr lang="en-US" baseline="0" dirty="0"/>
          </a:p>
          <a:p>
            <a:pPr marL="0" indent="0">
              <a:buFontTx/>
              <a:buNone/>
            </a:pPr>
            <a:r>
              <a:rPr lang="en-US" baseline="0" dirty="0"/>
              <a:t>---------------------------</a:t>
            </a:r>
          </a:p>
          <a:p>
            <a:pPr marL="0" indent="0">
              <a:buFontTx/>
              <a:buNone/>
            </a:pPr>
            <a:endParaRPr lang="en-US" baseline="0" dirty="0"/>
          </a:p>
          <a:p>
            <a:pPr marL="177224" indent="-177224">
              <a:buFontTx/>
              <a:buChar char="-"/>
            </a:pPr>
            <a:r>
              <a:rPr lang="en-US" baseline="0" dirty="0"/>
              <a:t>Thanks Stephen and hello everyone. My name is Rebecca Badgley and I am the Director of Brokerage Operations at Montachusett Regional Transit Authority</a:t>
            </a:r>
          </a:p>
          <a:p>
            <a:pPr marL="177224" indent="-177224">
              <a:buFontTx/>
              <a:buChar char="-"/>
            </a:pPr>
            <a:endParaRPr lang="en-US" baseline="0" dirty="0"/>
          </a:p>
          <a:p>
            <a:pPr marL="649819" lvl="1" indent="-177224">
              <a:buFontTx/>
              <a:buChar char="-"/>
            </a:pPr>
            <a:r>
              <a:rPr lang="en-US" dirty="0"/>
              <a:t>I am a Irish American Caucasian female with blonde hair and blue eyes</a:t>
            </a:r>
          </a:p>
          <a:p>
            <a:pPr marL="472595" lvl="1" indent="0">
              <a:buFontTx/>
              <a:buNone/>
            </a:pPr>
            <a:endParaRPr lang="en-US" baseline="0" dirty="0">
              <a:solidFill>
                <a:srgbClr val="FF0000"/>
              </a:solidFill>
            </a:endParaRPr>
          </a:p>
          <a:p>
            <a:pPr marL="649819" lvl="1" indent="-177224">
              <a:buFontTx/>
              <a:buChar char="-"/>
            </a:pPr>
            <a:r>
              <a:rPr lang="en-US" baseline="0" dirty="0"/>
              <a:t>I have been with MART for 32 years and oversee the day-to-day operations of the Brokerage</a:t>
            </a:r>
          </a:p>
          <a:p>
            <a:pPr marL="649819" lvl="1" indent="-177224">
              <a:buFontTx/>
              <a:buChar char="-"/>
            </a:pPr>
            <a:endParaRPr lang="en-US" baseline="0" dirty="0"/>
          </a:p>
          <a:p>
            <a:pPr marL="649819" lvl="1" indent="-177224">
              <a:buFontTx/>
              <a:buChar char="-"/>
            </a:pPr>
            <a:r>
              <a:rPr lang="en-US" baseline="0" dirty="0"/>
              <a:t>I’ll turn it over to David to introduce himself, before I dive into an overview of our services…</a:t>
            </a:r>
          </a:p>
          <a:p>
            <a:pPr marL="15395" lvl="0" indent="0">
              <a:buFontTx/>
              <a:buNone/>
            </a:pPr>
            <a:r>
              <a:rPr lang="en-US" baseline="0" dirty="0"/>
              <a:t>---------------------------</a:t>
            </a:r>
          </a:p>
          <a:p>
            <a:pPr marL="1417786" lvl="3"/>
            <a:endParaRPr lang="en-US" baseline="0" dirty="0"/>
          </a:p>
          <a:p>
            <a:pPr marL="177224" indent="-177224">
              <a:buFontTx/>
              <a:buChar char="-"/>
            </a:pPr>
            <a:r>
              <a:rPr lang="en-US" baseline="0" dirty="0"/>
              <a:t>Thanks Becky. Hi everyone. My name is David Dunn, and my role at MART is the Director of Quality Assurance &amp; Call Center</a:t>
            </a:r>
          </a:p>
          <a:p>
            <a:pPr marL="0" indent="0">
              <a:buFontTx/>
              <a:buNone/>
            </a:pPr>
            <a:endParaRPr lang="en-US" baseline="0" dirty="0"/>
          </a:p>
          <a:p>
            <a:pPr marL="641007" lvl="2" indent="-177224" defTabSz="927567">
              <a:buFontTx/>
              <a:buChar char="-"/>
              <a:defRPr/>
            </a:pPr>
            <a:r>
              <a:rPr lang="en-US" baseline="0" dirty="0">
                <a:solidFill>
                  <a:srgbClr val="FF0000"/>
                </a:solidFill>
              </a:rPr>
              <a:t>I am a Caucasian male, bald with a goatee, and blue eyes.</a:t>
            </a:r>
          </a:p>
          <a:p>
            <a:pPr marL="641007" lvl="2" indent="-177224" defTabSz="927567">
              <a:buFontTx/>
              <a:buChar char="-"/>
              <a:defRPr/>
            </a:pPr>
            <a:endParaRPr lang="en-US" baseline="0" dirty="0"/>
          </a:p>
          <a:p>
            <a:pPr marL="649819" lvl="1" indent="-177224">
              <a:buFontTx/>
              <a:buChar char="-"/>
            </a:pPr>
            <a:r>
              <a:rPr lang="en-US" baseline="0" dirty="0"/>
              <a:t>I have been with MART for 4 years and oversee the Call Center, Quality Assurance department, and Inspectors</a:t>
            </a:r>
          </a:p>
          <a:p>
            <a:pPr marL="0" indent="0">
              <a:buFontTx/>
              <a:buNone/>
            </a:pPr>
            <a:endParaRPr lang="en-US" baseline="0" dirty="0"/>
          </a:p>
          <a:p>
            <a:pPr marL="8811"/>
            <a:r>
              <a:rPr lang="en-US" i="1" baseline="0" dirty="0"/>
              <a:t>Next Slide Please…</a:t>
            </a:r>
          </a:p>
          <a:p>
            <a:pPr marL="8811"/>
            <a:r>
              <a:rPr lang="en-US" baseline="0" dirty="0"/>
              <a:t>-----------------------------</a:t>
            </a:r>
          </a:p>
          <a:p>
            <a:pPr marL="646514" lvl="1" indent="-173919">
              <a:buFontTx/>
              <a:buChar char="-"/>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3</a:t>
            </a:fld>
            <a:endParaRPr lang="en-US" dirty="0"/>
          </a:p>
        </p:txBody>
      </p:sp>
    </p:spTree>
    <p:extLst>
      <p:ext uri="{BB962C8B-B14F-4D97-AF65-F5344CB8AC3E}">
        <p14:creationId xmlns:p14="http://schemas.microsoft.com/office/powerpoint/2010/main" val="1087991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pPr lvl="0"/>
            <a:r>
              <a:rPr lang="en-US" sz="1200" kern="1200" dirty="0">
                <a:solidFill>
                  <a:schemeClr val="tx1"/>
                </a:solidFill>
                <a:effectLst/>
                <a:latin typeface="+mn-lt"/>
                <a:ea typeface="+mn-ea"/>
                <a:cs typeface="+mn-cs"/>
              </a:rPr>
              <a:t>On behalf of the entire staff of the Montachusett Regional Transit Authority, I want to thank you for attending today, and for your thoughtful questions and comments. We really appreciate your feedback and encourage you to keep in touch.</a:t>
            </a:r>
          </a:p>
          <a:p>
            <a:pPr lvl="0"/>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PowerPoint presentation that we are using for this meeting is also on our website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would like to submit feedback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about a specific trip or vendor, you can</a:t>
            </a:r>
            <a:r>
              <a:rPr lang="en-US" sz="1200" kern="1200" baseline="0" dirty="0">
                <a:solidFill>
                  <a:schemeClr val="tx1"/>
                </a:solidFill>
                <a:effectLst/>
                <a:latin typeface="+mn-lt"/>
                <a:ea typeface="+mn-ea"/>
                <a:cs typeface="+mn-cs"/>
              </a:rPr>
              <a:t> call us at </a:t>
            </a:r>
            <a:r>
              <a:rPr lang="en-US" sz="1200" kern="1200" dirty="0">
                <a:solidFill>
                  <a:schemeClr val="tx1"/>
                </a:solidFill>
                <a:effectLst/>
                <a:latin typeface="+mn-lt"/>
                <a:ea typeface="+mn-ea"/>
                <a:cs typeface="+mn-cs"/>
              </a:rPr>
              <a:t>1-866-834-9991</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Thank you so much for attending today’s meeting. Today’s presentation has formally concluded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are welcome to log off if you have no more questions or comments to share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will stick around so if you do have questions or comments, you can continue to submit them in the Q&amp;A box or raise your hand – hit the raise hand icon, or dial *9 if you are on a phone</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again to all our presenters, interpreters, and attendees. Have a great remainder of the day / evening!</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30</a:t>
            </a:fld>
            <a:endParaRPr lang="en-US" dirty="0"/>
          </a:p>
        </p:txBody>
      </p:sp>
    </p:spTree>
    <p:extLst>
      <p:ext uri="{BB962C8B-B14F-4D97-AF65-F5344CB8AC3E}">
        <p14:creationId xmlns:p14="http://schemas.microsoft.com/office/powerpoint/2010/main" val="395677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RB</a:t>
            </a:r>
          </a:p>
          <a:p>
            <a:endParaRPr lang="en-US" i="1" dirty="0"/>
          </a:p>
          <a:p>
            <a:endParaRPr lang="en-US" dirty="0"/>
          </a:p>
          <a:p>
            <a:r>
              <a:rPr lang="en-US" dirty="0"/>
              <a:t>Effective</a:t>
            </a:r>
            <a:r>
              <a:rPr lang="en-US" baseline="0" dirty="0"/>
              <a:t> July 1, 2021, MART will be responsible as the broker for Human Service Transportation for the newly defined Region 1 &amp; 2 which will include the transportation oversight for the following agencies.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we recognize the importance of transportation to medical appointments as a critical component of health care, the Montachusett</a:t>
            </a:r>
            <a:r>
              <a:rPr lang="en-US" sz="1200" kern="1200" baseline="0" dirty="0">
                <a:solidFill>
                  <a:schemeClr val="tx1"/>
                </a:solidFill>
                <a:effectLst/>
                <a:latin typeface="+mn-lt"/>
                <a:ea typeface="+mn-ea"/>
                <a:cs typeface="+mn-cs"/>
              </a:rPr>
              <a:t> Regional Transit Authority </a:t>
            </a:r>
            <a:r>
              <a:rPr lang="en-US" sz="1200" kern="1200" dirty="0">
                <a:solidFill>
                  <a:schemeClr val="tx1"/>
                </a:solidFill>
                <a:effectLst/>
                <a:latin typeface="+mn-lt"/>
                <a:ea typeface="+mn-ea"/>
                <a:cs typeface="+mn-cs"/>
              </a:rPr>
              <a:t>focuses on providing high-quality, reliable non-emergency medical transportation, to assist MassHealth members with getting to and from health care appointments through the PT-1 system.</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also provide transportation for several other Health and Human Services agencies: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Department of Developmental Services (DDS), </a:t>
            </a:r>
          </a:p>
          <a:p>
            <a:pPr lvl="0"/>
            <a:r>
              <a:rPr lang="en-US" sz="1200" kern="1200" dirty="0">
                <a:solidFill>
                  <a:schemeClr val="tx1"/>
                </a:solidFill>
                <a:effectLst/>
                <a:latin typeface="+mn-lt"/>
                <a:ea typeface="+mn-ea"/>
                <a:cs typeface="+mn-cs"/>
              </a:rPr>
              <a:t>the Department of Public Health (DPH),</a:t>
            </a:r>
          </a:p>
          <a:p>
            <a:pPr lvl="0"/>
            <a:r>
              <a:rPr lang="en-US" sz="1200" kern="1200" dirty="0">
                <a:solidFill>
                  <a:schemeClr val="tx1"/>
                </a:solidFill>
                <a:effectLst/>
                <a:latin typeface="+mn-lt"/>
                <a:ea typeface="+mn-ea"/>
                <a:cs typeface="+mn-cs"/>
              </a:rPr>
              <a:t>the Massachusetts Rehabilitation Commission (MRC), </a:t>
            </a:r>
          </a:p>
          <a:p>
            <a:pPr lvl="0"/>
            <a:r>
              <a:rPr lang="en-US" sz="1200" kern="1200" dirty="0">
                <a:solidFill>
                  <a:schemeClr val="tx1"/>
                </a:solidFill>
                <a:effectLst/>
                <a:latin typeface="+mn-lt"/>
                <a:ea typeface="+mn-ea"/>
                <a:cs typeface="+mn-cs"/>
              </a:rPr>
              <a:t>the Massachusetts Commission for the Blind (MCB), </a:t>
            </a:r>
          </a:p>
          <a:p>
            <a:pPr lvl="0"/>
            <a:r>
              <a:rPr lang="en-US" sz="1200" kern="1200" dirty="0">
                <a:solidFill>
                  <a:schemeClr val="tx1"/>
                </a:solidFill>
                <a:effectLst/>
                <a:latin typeface="+mn-lt"/>
                <a:ea typeface="+mn-ea"/>
                <a:cs typeface="+mn-cs"/>
              </a:rPr>
              <a:t>and the Department of Mental Health (DMH)</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baseline="0" dirty="0"/>
          </a:p>
        </p:txBody>
      </p:sp>
      <p:sp>
        <p:nvSpPr>
          <p:cNvPr id="4" name="Slide Number Placeholder 3"/>
          <p:cNvSpPr>
            <a:spLocks noGrp="1"/>
          </p:cNvSpPr>
          <p:nvPr>
            <p:ph type="sldNum" sz="quarter" idx="10"/>
          </p:nvPr>
        </p:nvSpPr>
        <p:spPr/>
        <p:txBody>
          <a:bodyPr/>
          <a:lstStyle/>
          <a:p>
            <a:fld id="{52DDC55A-161D-4F35-8D47-1C2427B863FA}" type="slidenum">
              <a:rPr lang="en-US" smtClean="0"/>
              <a:t>4</a:t>
            </a:fld>
            <a:endParaRPr lang="en-US" dirty="0"/>
          </a:p>
        </p:txBody>
      </p:sp>
    </p:spTree>
    <p:extLst>
      <p:ext uri="{BB962C8B-B14F-4D97-AF65-F5344CB8AC3E}">
        <p14:creationId xmlns:p14="http://schemas.microsoft.com/office/powerpoint/2010/main" val="24069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RB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a:p>
            <a:r>
              <a:rPr lang="en-US" sz="1200" kern="1200" dirty="0">
                <a:solidFill>
                  <a:schemeClr val="tx1"/>
                </a:solidFill>
                <a:effectLst/>
                <a:latin typeface="+mn-lt"/>
                <a:ea typeface="+mn-ea"/>
                <a:cs typeface="+mn-cs"/>
              </a:rPr>
              <a:t>On this slide, we have a map showing </a:t>
            </a:r>
            <a:r>
              <a:rPr lang="en-US" baseline="0" dirty="0"/>
              <a:t>the newly defined HST areas </a:t>
            </a:r>
            <a:r>
              <a:rPr lang="en-US" sz="1200" kern="1200" dirty="0">
                <a:solidFill>
                  <a:schemeClr val="tx1"/>
                </a:solidFill>
                <a:effectLst/>
                <a:latin typeface="+mn-lt"/>
                <a:ea typeface="+mn-ea"/>
                <a:cs typeface="+mn-cs"/>
              </a:rPr>
              <a:t>that will go into effect</a:t>
            </a:r>
            <a:r>
              <a:rPr lang="en-US" sz="1200" kern="1200" baseline="0" dirty="0">
                <a:solidFill>
                  <a:schemeClr val="tx1"/>
                </a:solidFill>
                <a:effectLst/>
                <a:latin typeface="+mn-lt"/>
                <a:ea typeface="+mn-ea"/>
                <a:cs typeface="+mn-cs"/>
              </a:rPr>
              <a:t> on</a:t>
            </a:r>
            <a:r>
              <a:rPr lang="en-US" sz="1200" kern="1200" dirty="0">
                <a:solidFill>
                  <a:schemeClr val="tx1"/>
                </a:solidFill>
                <a:effectLst/>
                <a:latin typeface="+mn-lt"/>
                <a:ea typeface="+mn-ea"/>
                <a:cs typeface="+mn-cs"/>
              </a:rPr>
              <a:t> July 1, we will have two brokers covering three regions.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GATRA will be the broker for Region 3 which covers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Southeastern Mass, Cape, Islands. MART will be the broker for Regions 1 and 2, covering the rest of the state – Western Mass, Central Mass, Metro Boston, and Northeastern Mass.</a:t>
            </a:r>
            <a:endParaRPr lang="en-US" baseline="0" dirty="0"/>
          </a:p>
          <a:p>
            <a:endParaRPr lang="en-US" baseline="0" dirty="0"/>
          </a:p>
          <a:p>
            <a:r>
              <a:rPr lang="en-US" baseline="0" dirty="0"/>
              <a:t>If are currently a member with BRTA, FRTA or CATA, you will be served by MART effective July 1, 2021.</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5</a:t>
            </a:fld>
            <a:endParaRPr lang="en-US" dirty="0"/>
          </a:p>
        </p:txBody>
      </p:sp>
    </p:spTree>
    <p:extLst>
      <p:ext uri="{BB962C8B-B14F-4D97-AF65-F5344CB8AC3E}">
        <p14:creationId xmlns:p14="http://schemas.microsoft.com/office/powerpoint/2010/main" val="154739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a:t>
            </a:r>
            <a:r>
              <a:rPr lang="en-US" b="1" baseline="0" dirty="0"/>
              <a:t> RB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i="1" dirty="0"/>
          </a:p>
          <a:p>
            <a:pPr lvl="0"/>
            <a:r>
              <a:rPr lang="en-US" sz="1200" kern="1200" dirty="0">
                <a:solidFill>
                  <a:schemeClr val="tx1"/>
                </a:solidFill>
                <a:effectLst/>
                <a:latin typeface="+mn-lt"/>
                <a:ea typeface="+mn-ea"/>
                <a:cs typeface="+mn-cs"/>
              </a:rPr>
              <a:t>We’re excited to tell you about the improvements we have coming for you starting July 1, but before we get into that, we want to reassure you that the important things will stay the same. </a:t>
            </a:r>
            <a:r>
              <a:rPr lang="en-US" dirty="0"/>
              <a:t>You can expect a seamless</a:t>
            </a:r>
            <a:r>
              <a:rPr lang="en-US" baseline="0" dirty="0"/>
              <a:t> transition for your services as MART will be working closely with current RTA for transfer of data as well as Mass Health will be updating us with all current PT1 information.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get rides now, you will continue to get rides. That’s true whether you’re getting MassHealth rides through the PT-1 or agency-funded trips to your program.</a:t>
            </a:r>
          </a:p>
          <a:p>
            <a:pPr lvl="0"/>
            <a:endParaRPr lang="en-US" sz="1200" kern="1200" dirty="0">
              <a:solidFill>
                <a:schemeClr val="tx1"/>
              </a:solidFill>
              <a:effectLst/>
              <a:latin typeface="+mn-lt"/>
              <a:ea typeface="+mn-ea"/>
              <a:cs typeface="+mn-cs"/>
            </a:endParaRPr>
          </a:p>
          <a:p>
            <a:r>
              <a:rPr lang="en-US" baseline="0" dirty="0"/>
              <a:t>MART is also contracting with the transportation providers that are providing services under the current RTA’s so you will continue to see familiar transportation providers.</a:t>
            </a:r>
          </a:p>
          <a:p>
            <a:endParaRPr lang="en-US" baseline="0" dirty="0"/>
          </a:p>
          <a:p>
            <a:r>
              <a:rPr lang="en-US" baseline="0" dirty="0"/>
              <a:t>MART is currently hiring and training additional call center, scheduling and quality assurance agents that will be ready serve you needs.  MART will be ready to start taking your calls on June 17, 2021 to for any appointments that you may have to schedule for July 1, onward.</a:t>
            </a:r>
          </a:p>
          <a:p>
            <a:endParaRPr lang="en-US" baseline="0" dirty="0"/>
          </a:p>
          <a:p>
            <a:r>
              <a:rPr lang="en-US" baseline="0" dirty="0"/>
              <a:t>MART’s call center also has extended hours of service -- agents are available Monday through Friday from 7am to 7pm.</a:t>
            </a:r>
          </a:p>
          <a:p>
            <a:endParaRPr lang="en-US" baseline="0" dirty="0"/>
          </a:p>
          <a:p>
            <a:r>
              <a:rPr lang="en-US" baseline="0" dirty="0"/>
              <a:t>Next, I’ll turn it back over to Stephen to talk about some of the new and exciting improvements we are making…</a:t>
            </a:r>
          </a:p>
          <a:p>
            <a:endParaRPr lang="en-US" baseline="0" dirty="0"/>
          </a:p>
          <a:p>
            <a:pPr marL="8811"/>
            <a:r>
              <a:rPr lang="en-US" i="1" baseline="0" dirty="0"/>
              <a:t>Next Slide Please…</a:t>
            </a:r>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6</a:t>
            </a:fld>
            <a:endParaRPr lang="en-US" dirty="0"/>
          </a:p>
        </p:txBody>
      </p:sp>
    </p:spTree>
    <p:extLst>
      <p:ext uri="{BB962C8B-B14F-4D97-AF65-F5344CB8AC3E}">
        <p14:creationId xmlns:p14="http://schemas.microsoft.com/office/powerpoint/2010/main" val="246291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SO</a:t>
            </a:r>
          </a:p>
          <a:p>
            <a:endParaRPr lang="en-US" b="1" dirty="0"/>
          </a:p>
          <a:p>
            <a:endParaRPr lang="en-US" b="1" dirty="0"/>
          </a:p>
          <a:p>
            <a:r>
              <a:rPr lang="en-US" b="0" dirty="0"/>
              <a:t>Thanks Becky! In this next section, I am going to cover</a:t>
            </a:r>
            <a:r>
              <a:rPr lang="en-US" b="0" baseline="0" dirty="0"/>
              <a:t> some of the new and exciting improvements that are coming as of July 1</a:t>
            </a:r>
            <a:r>
              <a:rPr lang="en-US" b="0" baseline="30000" dirty="0"/>
              <a:t>st</a:t>
            </a:r>
            <a:r>
              <a:rPr lang="en-US" b="0" baseline="0" dirty="0"/>
              <a:t>.</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endParaRPr lang="en-US" b="0" dirty="0"/>
          </a:p>
        </p:txBody>
      </p:sp>
      <p:sp>
        <p:nvSpPr>
          <p:cNvPr id="4" name="Slide Number Placeholder 3"/>
          <p:cNvSpPr>
            <a:spLocks noGrp="1"/>
          </p:cNvSpPr>
          <p:nvPr>
            <p:ph type="sldNum" sz="quarter" idx="10"/>
          </p:nvPr>
        </p:nvSpPr>
        <p:spPr/>
        <p:txBody>
          <a:bodyPr/>
          <a:lstStyle/>
          <a:p>
            <a:fld id="{52DDC55A-161D-4F35-8D47-1C2427B863FA}" type="slidenum">
              <a:rPr lang="en-US" smtClean="0"/>
              <a:t>7</a:t>
            </a:fld>
            <a:endParaRPr lang="en-US" dirty="0"/>
          </a:p>
        </p:txBody>
      </p:sp>
    </p:spTree>
    <p:extLst>
      <p:ext uri="{BB962C8B-B14F-4D97-AF65-F5344CB8AC3E}">
        <p14:creationId xmlns:p14="http://schemas.microsoft.com/office/powerpoint/2010/main" val="328037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SO</a:t>
            </a:r>
            <a:endParaRPr lang="en-US" b="1" baseline="0" dirty="0"/>
          </a:p>
          <a:p>
            <a:pPr marL="0" indent="0">
              <a:buFontTx/>
              <a:buNone/>
            </a:pPr>
            <a:endParaRPr lang="en-US" i="1" dirty="0"/>
          </a:p>
          <a:p>
            <a:pPr marL="177224" indent="-177224">
              <a:buFontTx/>
              <a:buChar char="-"/>
            </a:pPr>
            <a:endParaRPr lang="en-US" dirty="0"/>
          </a:p>
          <a:p>
            <a:pPr marL="177224" indent="-177224">
              <a:buFontTx/>
              <a:buChar char="-"/>
            </a:pPr>
            <a:r>
              <a:rPr lang="en-US" baseline="0" dirty="0"/>
              <a:t>The first topic we wanted to cover today is the importance of On-Time Performance and Reliability of our Transportations providers. We know how important it is for you to get to your appointments on time, so were making the following improvements to help our customers get to their appoints promptly and more consistently. </a:t>
            </a:r>
          </a:p>
          <a:p>
            <a:endParaRPr lang="en-US" dirty="0"/>
          </a:p>
          <a:p>
            <a:pPr marL="177224" indent="-177224">
              <a:buFontTx/>
              <a:buChar char="-"/>
            </a:pPr>
            <a:r>
              <a:rPr lang="en-US" dirty="0"/>
              <a:t>Starting </a:t>
            </a:r>
            <a:r>
              <a:rPr lang="en-US" baseline="0" dirty="0"/>
              <a:t>July 1</a:t>
            </a:r>
            <a:r>
              <a:rPr lang="en-US" baseline="30000" dirty="0"/>
              <a:t>st</a:t>
            </a:r>
            <a:r>
              <a:rPr lang="en-US" baseline="0" dirty="0"/>
              <a:t>, MART will be introducing a new consumer smartphone application, which will provide an efficient and user friendly way to book and monitor trips in real time.</a:t>
            </a:r>
          </a:p>
          <a:p>
            <a:pPr marL="649819" lvl="1" indent="-177224">
              <a:buFontTx/>
              <a:buChar char="-"/>
            </a:pPr>
            <a:endParaRPr lang="en-US" baseline="0" dirty="0"/>
          </a:p>
          <a:p>
            <a:pPr marL="649819" lvl="1" indent="-177224">
              <a:buFontTx/>
              <a:buChar char="-"/>
            </a:pPr>
            <a:r>
              <a:rPr lang="en-US" baseline="0" dirty="0"/>
              <a:t>Through the application, you, the members, will be able to track and monitor your ride and receive updates on arrival and departure times.</a:t>
            </a:r>
          </a:p>
          <a:p>
            <a:pPr marL="649819" lvl="1" indent="-177224">
              <a:buFontTx/>
              <a:buChar char="-"/>
            </a:pPr>
            <a:endParaRPr lang="en-US" baseline="0" dirty="0"/>
          </a:p>
          <a:p>
            <a:pPr marL="1113602" lvl="2" indent="-177224">
              <a:buFontTx/>
              <a:buChar char="-"/>
            </a:pPr>
            <a:r>
              <a:rPr lang="en-US" baseline="0" dirty="0"/>
              <a:t>We will use this data in an effort to improve timeliness of our transportation providers, and allow us to take quick action if a transportation provider fails to provide on-time service.</a:t>
            </a:r>
          </a:p>
          <a:p>
            <a:pPr marL="1113602" lvl="2" indent="-177224">
              <a:buFontTx/>
              <a:buChar char="-"/>
            </a:pPr>
            <a:endParaRPr lang="en-US" baseline="0" dirty="0"/>
          </a:p>
          <a:p>
            <a:pPr marL="649819" lvl="1" indent="-177224">
              <a:buFontTx/>
              <a:buChar char="-"/>
            </a:pPr>
            <a:r>
              <a:rPr lang="en-US" baseline="0" dirty="0"/>
              <a:t>You will also have the ability to review your past trips and submit feedback directly within the application.</a:t>
            </a:r>
          </a:p>
          <a:p>
            <a:pPr marL="649819" lvl="1" indent="-177224">
              <a:buFontTx/>
              <a:buChar char="-"/>
            </a:pPr>
            <a:endParaRPr lang="en-US" baseline="0" dirty="0"/>
          </a:p>
          <a:p>
            <a:pPr marL="649819" lvl="1" indent="-177224" defTabSz="927567">
              <a:buFontTx/>
              <a:buChar char="-"/>
              <a:defRPr/>
            </a:pPr>
            <a:r>
              <a:rPr lang="en-US" baseline="0" dirty="0"/>
              <a:t>The app will be very easy to download and free on all internet connected devices. </a:t>
            </a:r>
          </a:p>
          <a:p>
            <a:pPr marL="649819" lvl="1" indent="-177224" defTabSz="927567">
              <a:buFontTx/>
              <a:buChar char="-"/>
              <a:defRPr/>
            </a:pPr>
            <a:endParaRPr lang="en-US" baseline="0" dirty="0"/>
          </a:p>
          <a:p>
            <a:pPr marL="186035" indent="-177224" defTabSz="927567">
              <a:buFontTx/>
              <a:buChar char="-"/>
              <a:defRPr/>
            </a:pPr>
            <a:r>
              <a:rPr lang="en-US" baseline="0" dirty="0"/>
              <a:t>We will also be enhancing our transportation provider performance monitoring dashboard to better track our transportation providers with additional data and metrics. This will help keep the transportation providers accountable, and ultimately provide a better experience for you, our members.</a:t>
            </a:r>
          </a:p>
          <a:p>
            <a:pPr marL="472595" lvl="1"/>
            <a:endParaRPr lang="en-US" baseline="0" dirty="0"/>
          </a:p>
          <a:p>
            <a:pPr marL="8811"/>
            <a:r>
              <a:rPr lang="en-US" baseline="0" dirty="0"/>
              <a:t>_______________________________________________________________</a:t>
            </a:r>
          </a:p>
          <a:p>
            <a:pPr marL="8811"/>
            <a:endParaRPr lang="en-US" baseline="0" dirty="0"/>
          </a:p>
          <a:p>
            <a:pPr marL="8811"/>
            <a:r>
              <a:rPr lang="en-US" baseline="0" dirty="0"/>
              <a:t>We are also working on some other improvements, which will not be ready by July 1</a:t>
            </a:r>
            <a:r>
              <a:rPr lang="en-US" baseline="30000" dirty="0"/>
              <a:t>st</a:t>
            </a:r>
            <a:r>
              <a:rPr lang="en-US" baseline="0" dirty="0"/>
              <a:t>, but we wanted to share what is coming!</a:t>
            </a:r>
          </a:p>
          <a:p>
            <a:pPr marL="8811"/>
            <a:endParaRPr lang="en-US" baseline="0" dirty="0"/>
          </a:p>
          <a:p>
            <a:pPr marL="186035" indent="-177224">
              <a:buFontTx/>
              <a:buChar char="-"/>
            </a:pPr>
            <a:r>
              <a:rPr lang="en-US" baseline="0" dirty="0"/>
              <a:t>We will be adding Global Positioning Systems, also commonly known as GPS, in all of our vehicles. This means, we will have technology on every vehicle to track exactly where the vehicle is, and provide updates on when your ride will arrive. With this added technology, we </a:t>
            </a:r>
            <a:r>
              <a:rPr lang="en-US" dirty="0"/>
              <a:t>will be able to track on-time performance of our transportation providers and follow up immediately if your ride is going to be late.</a:t>
            </a:r>
          </a:p>
          <a:p>
            <a:pPr marL="186035" indent="-177224">
              <a:buFontTx/>
              <a:buChar char="-"/>
            </a:pPr>
            <a:endParaRPr lang="en-US" baseline="0" dirty="0"/>
          </a:p>
          <a:p>
            <a:pPr marL="186035" indent="-177224">
              <a:buFontTx/>
              <a:buChar char="-"/>
            </a:pPr>
            <a:r>
              <a:rPr lang="en-US" baseline="0" dirty="0"/>
              <a:t>We are in preliminary discussion on developing ride-hail pilots through a partnership with companies such as Uber and Lyft to help with transportation requests, so that you can get to where you need to go in a timely fashion.</a:t>
            </a:r>
          </a:p>
          <a:p>
            <a:pPr marL="8811" indent="0">
              <a:buFontTx/>
              <a:buNone/>
            </a:pPr>
            <a:endParaRPr lang="en-US" baseline="0" dirty="0"/>
          </a:p>
          <a:p>
            <a:pPr marL="8811" indent="0">
              <a:buFontTx/>
              <a:buNone/>
            </a:pPr>
            <a:r>
              <a:rPr lang="en-US" i="1" baseline="0" dirty="0"/>
              <a:t>Next Slide Please…</a:t>
            </a:r>
          </a:p>
          <a:p>
            <a:pPr marL="8811" indent="0">
              <a:buFontTx/>
              <a:buNone/>
            </a:pPr>
            <a:endParaRPr lang="en-US" i="1" baseline="0" dirty="0"/>
          </a:p>
          <a:p>
            <a:pPr marL="8811" indent="0">
              <a:buFontTx/>
              <a:buNone/>
            </a:pPr>
            <a:endParaRPr lang="en-US" i="1" baseline="0" dirty="0"/>
          </a:p>
          <a:p>
            <a:pPr marL="8811" indent="0">
              <a:buFontTx/>
              <a:buNone/>
            </a:pPr>
            <a:endParaRPr lang="en-US" i="1" baseline="0" dirty="0"/>
          </a:p>
        </p:txBody>
      </p:sp>
      <p:sp>
        <p:nvSpPr>
          <p:cNvPr id="4" name="Slide Number Placeholder 3"/>
          <p:cNvSpPr>
            <a:spLocks noGrp="1"/>
          </p:cNvSpPr>
          <p:nvPr>
            <p:ph type="sldNum" sz="quarter" idx="10"/>
          </p:nvPr>
        </p:nvSpPr>
        <p:spPr/>
        <p:txBody>
          <a:bodyPr/>
          <a:lstStyle/>
          <a:p>
            <a:fld id="{52DDC55A-161D-4F35-8D47-1C2427B863FA}" type="slidenum">
              <a:rPr lang="en-US" smtClean="0"/>
              <a:t>8</a:t>
            </a:fld>
            <a:endParaRPr lang="en-US" dirty="0"/>
          </a:p>
        </p:txBody>
      </p:sp>
    </p:spTree>
    <p:extLst>
      <p:ext uri="{BB962C8B-B14F-4D97-AF65-F5344CB8AC3E}">
        <p14:creationId xmlns:p14="http://schemas.microsoft.com/office/powerpoint/2010/main" val="205060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SO</a:t>
            </a: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Next, I</a:t>
            </a:r>
            <a:r>
              <a:rPr lang="en-US" baseline="0" dirty="0"/>
              <a:t> am going to cover how we are making our call center more efficient.</a:t>
            </a:r>
          </a:p>
          <a:p>
            <a:endParaRPr lang="en-US" baseline="0" dirty="0"/>
          </a:p>
          <a:p>
            <a:r>
              <a:rPr lang="en-US" baseline="0" dirty="0"/>
              <a:t>Currently, we have multilingual call center agents available Monday – Friday, 7am to 7pm. When you call into our call center, you have the option to speak to an agent that speaks English, Spanish, or Russian.</a:t>
            </a:r>
          </a:p>
          <a:p>
            <a:pPr marL="173919" indent="-173919">
              <a:buFontTx/>
              <a:buChar char="-"/>
            </a:pPr>
            <a:endParaRPr lang="en-US" baseline="0" dirty="0"/>
          </a:p>
          <a:p>
            <a:pPr marL="173919" indent="-173919">
              <a:buFontTx/>
              <a:buChar char="-"/>
            </a:pPr>
            <a:endParaRPr lang="en-US" baseline="0" dirty="0"/>
          </a:p>
          <a:p>
            <a:pPr marL="173919" indent="-173919" defTabSz="927567">
              <a:buFontTx/>
              <a:buChar char="-"/>
              <a:defRPr/>
            </a:pPr>
            <a:r>
              <a:rPr lang="en-US" baseline="0" dirty="0"/>
              <a:t>For all of you that prefer to call, we have added additional call center agents to our team, so we can handle your calls as efficiently as possible, while maintaining our high customer service standards.</a:t>
            </a:r>
            <a:endParaRPr lang="en-US" dirty="0"/>
          </a:p>
          <a:p>
            <a:pPr marL="173919" indent="-173919">
              <a:buFontTx/>
              <a:buChar char="-"/>
            </a:pPr>
            <a:endParaRPr lang="en-US" baseline="0" dirty="0"/>
          </a:p>
          <a:p>
            <a:pPr marL="177224" indent="-177224">
              <a:buFontTx/>
              <a:buChar char="-"/>
            </a:pPr>
            <a:r>
              <a:rPr lang="en-US" baseline="0" dirty="0"/>
              <a:t>Starting on July 1</a:t>
            </a:r>
            <a:r>
              <a:rPr lang="en-US" baseline="30000" dirty="0"/>
              <a:t>st</a:t>
            </a:r>
            <a:r>
              <a:rPr lang="en-US" baseline="0" dirty="0"/>
              <a:t>, you will have access to our new and improved Member app and portal so you can now book trips without having to call into the Call Center, but our agents are always standing by to assist with calls if that is how you prefer to book your rides.</a:t>
            </a:r>
          </a:p>
          <a:p>
            <a:pPr marL="0" indent="0">
              <a:buFontTx/>
              <a:buNone/>
            </a:pPr>
            <a:endParaRPr lang="en-US" baseline="0" dirty="0"/>
          </a:p>
          <a:p>
            <a:pPr marL="641007" lvl="1" indent="-177224">
              <a:buFontTx/>
              <a:buChar char="-"/>
            </a:pPr>
            <a:r>
              <a:rPr lang="en-US" baseline="0" dirty="0"/>
              <a:t>The Member Portal is a web based application that can be accessed on any internet connected devices. In the member portal, you can book and edit trips, see past and future trips, and submit feedback -- just to list a few of the new features.</a:t>
            </a:r>
          </a:p>
          <a:p>
            <a:pPr marL="463783" lvl="1" indent="0">
              <a:buFontTx/>
              <a:buNone/>
            </a:pPr>
            <a:endParaRPr lang="en-US" baseline="0" dirty="0"/>
          </a:p>
          <a:p>
            <a:pPr marL="641007" lvl="1" indent="-177224">
              <a:buFontTx/>
              <a:buChar char="-"/>
            </a:pPr>
            <a:r>
              <a:rPr lang="en-US" baseline="0" dirty="0"/>
              <a:t>The Member App is a mobile device application which will have all the same functionalities as the Member Portal, but can be downloaded for free on any mobile device, and accessible to all.</a:t>
            </a:r>
          </a:p>
          <a:p>
            <a:pPr marL="641007" lvl="1" indent="-177224">
              <a:buFontTx/>
              <a:buChar char="-"/>
            </a:pPr>
            <a:endParaRPr lang="en-US" baseline="0" dirty="0"/>
          </a:p>
          <a:p>
            <a:pPr marL="463783" lvl="1" indent="0">
              <a:buFontTx/>
              <a:buNone/>
            </a:pPr>
            <a:endParaRPr lang="en-US" baseline="0" dirty="0"/>
          </a:p>
          <a:p>
            <a:pPr marL="6583" lvl="0" indent="0">
              <a:buFontTx/>
              <a:buNone/>
            </a:pPr>
            <a:r>
              <a:rPr lang="en-US" baseline="0" dirty="0"/>
              <a:t>We will take a deeper dive on the Member Application, as well as the Member Portal, further in the presentation.</a:t>
            </a:r>
          </a:p>
          <a:p>
            <a:pPr marL="6583" lvl="0" indent="0">
              <a:buFontTx/>
              <a:buNone/>
            </a:pPr>
            <a:endParaRPr lang="en-US" baseline="0" dirty="0"/>
          </a:p>
          <a:p>
            <a:pPr marL="0" indent="0">
              <a:buFontTx/>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Next Slide Please…</a:t>
            </a:r>
          </a:p>
          <a:p>
            <a:pPr marL="0" indent="0">
              <a:buFontTx/>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9</a:t>
            </a:fld>
            <a:endParaRPr lang="en-US" dirty="0"/>
          </a:p>
        </p:txBody>
      </p:sp>
    </p:spTree>
    <p:extLst>
      <p:ext uri="{BB962C8B-B14F-4D97-AF65-F5344CB8AC3E}">
        <p14:creationId xmlns:p14="http://schemas.microsoft.com/office/powerpoint/2010/main" val="115393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204967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329987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50116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343947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296029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243737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388816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378164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263572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236124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032DA-0609-4ED5-B8CC-104BEEA939BA}" type="datetimeFigureOut">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4F3BF-4E60-4D9A-813B-B2CF9416A445}" type="slidenum">
              <a:rPr lang="en-US" smtClean="0"/>
              <a:t>‹#›</a:t>
            </a:fld>
            <a:endParaRPr lang="en-US" dirty="0"/>
          </a:p>
        </p:txBody>
      </p:sp>
    </p:spTree>
    <p:extLst>
      <p:ext uri="{BB962C8B-B14F-4D97-AF65-F5344CB8AC3E}">
        <p14:creationId xmlns:p14="http://schemas.microsoft.com/office/powerpoint/2010/main" val="190450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032DA-0609-4ED5-B8CC-104BEEA939BA}" type="datetimeFigureOut">
              <a:rPr lang="en-US" smtClean="0"/>
              <a:t>6/1/2021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4F3BF-4E60-4D9A-813B-B2CF9416A445}" type="slidenum">
              <a:rPr lang="en-US" smtClean="0"/>
              <a:t>‹#›</a:t>
            </a:fld>
            <a:endParaRPr lang="en-US" dirty="0"/>
          </a:p>
        </p:txBody>
      </p:sp>
    </p:spTree>
    <p:extLst>
      <p:ext uri="{BB962C8B-B14F-4D97-AF65-F5344CB8AC3E}">
        <p14:creationId xmlns:p14="http://schemas.microsoft.com/office/powerpoint/2010/main" val="89728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www.mrta.us/masshealth/customer-inform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mrta.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mrta.us/" TargetMode="External"/><Relationship Id="rId4" Type="http://schemas.openxmlformats.org/officeDocument/2006/relationships/hyperlink" Target="http://www.mrta.us/sites/default/files/pdf/Member%20portal%20quick%20guid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mrta.us/sites/default/files/pdf/Member%20portal%20quick%20guid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mrta.us/"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mrta.u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www.mrta.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mrta.us/"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mrta.us/"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mrta.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mrta.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mrta.us/"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png"/><Relationship Id="rId7" Type="http://schemas.openxmlformats.org/officeDocument/2006/relationships/hyperlink" Target="http://www.mrta.u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mailto:hstincidentcomplaint@mass.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mrta.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mrta.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1143000"/>
          </a:xfrm>
        </p:spPr>
        <p:txBody>
          <a:bodyPr>
            <a:normAutofit/>
          </a:bodyPr>
          <a:lstStyle/>
          <a:p>
            <a:r>
              <a:rPr lang="en-US" dirty="0"/>
              <a:t>Consumer Orientation Session</a:t>
            </a:r>
          </a:p>
        </p:txBody>
      </p:sp>
      <p:pic>
        <p:nvPicPr>
          <p:cNvPr id="6" name="Picture 5"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2266950" y="3657600"/>
            <a:ext cx="4610100" cy="1066800"/>
          </a:xfrm>
          <a:prstGeom prst="rect">
            <a:avLst/>
          </a:prstGeom>
          <a:noFill/>
          <a:ln>
            <a:noFill/>
          </a:ln>
        </p:spPr>
      </p:pic>
    </p:spTree>
    <p:extLst>
      <p:ext uri="{BB962C8B-B14F-4D97-AF65-F5344CB8AC3E}">
        <p14:creationId xmlns:p14="http://schemas.microsoft.com/office/powerpoint/2010/main" val="156854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Prioritizing Driver &amp; Vehicle Safety</a:t>
            </a:r>
          </a:p>
        </p:txBody>
      </p:sp>
      <p:sp>
        <p:nvSpPr>
          <p:cNvPr id="3" name="Content Placeholder 2"/>
          <p:cNvSpPr>
            <a:spLocks noGrp="1"/>
          </p:cNvSpPr>
          <p:nvPr>
            <p:ph idx="1"/>
          </p:nvPr>
        </p:nvSpPr>
        <p:spPr>
          <a:xfrm>
            <a:off x="685800" y="1516117"/>
            <a:ext cx="8229600" cy="4780456"/>
          </a:xfrm>
        </p:spPr>
        <p:txBody>
          <a:bodyPr>
            <a:noAutofit/>
          </a:bodyPr>
          <a:lstStyle/>
          <a:p>
            <a:r>
              <a:rPr lang="en-US" dirty="0"/>
              <a:t>Currently in place</a:t>
            </a:r>
          </a:p>
          <a:p>
            <a:pPr lvl="1"/>
            <a:r>
              <a:rPr lang="en-US" dirty="0"/>
              <a:t>Mobile inspectors perform random safety and spot checks &amp; conduct annual audits</a:t>
            </a:r>
          </a:p>
          <a:p>
            <a:endParaRPr lang="en-US" dirty="0"/>
          </a:p>
          <a:p>
            <a:r>
              <a:rPr lang="en-US" dirty="0"/>
              <a:t>Coming July 1</a:t>
            </a:r>
            <a:endParaRPr lang="en-US" sz="2400" dirty="0"/>
          </a:p>
          <a:p>
            <a:pPr lvl="1"/>
            <a:r>
              <a:rPr lang="en-US" dirty="0"/>
              <a:t>Increased number of inspectors</a:t>
            </a:r>
          </a:p>
          <a:p>
            <a:pPr lvl="1"/>
            <a:r>
              <a:rPr lang="en-US" dirty="0"/>
              <a:t>Enhanced driver training system</a:t>
            </a:r>
          </a:p>
          <a:p>
            <a:pPr lvl="1"/>
            <a:r>
              <a:rPr lang="en-US" dirty="0"/>
              <a:t>Updated facilities portal  </a:t>
            </a:r>
          </a:p>
        </p:txBody>
      </p:sp>
      <p:pic>
        <p:nvPicPr>
          <p:cNvPr id="6" name="Picture 5"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380554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51" y="152400"/>
            <a:ext cx="8723995" cy="1143000"/>
          </a:xfrm>
        </p:spPr>
        <p:txBody>
          <a:bodyPr>
            <a:normAutofit fontScale="90000"/>
          </a:bodyPr>
          <a:lstStyle/>
          <a:p>
            <a:r>
              <a:rPr lang="en-US" dirty="0"/>
              <a:t>Timely &amp; Transparent Complaints Process</a:t>
            </a:r>
          </a:p>
        </p:txBody>
      </p:sp>
      <p:sp>
        <p:nvSpPr>
          <p:cNvPr id="3" name="Content Placeholder 2"/>
          <p:cNvSpPr>
            <a:spLocks noGrp="1"/>
          </p:cNvSpPr>
          <p:nvPr>
            <p:ph idx="1"/>
          </p:nvPr>
        </p:nvSpPr>
        <p:spPr>
          <a:xfrm>
            <a:off x="609600" y="1371600"/>
            <a:ext cx="7541990" cy="5103500"/>
          </a:xfrm>
        </p:spPr>
        <p:txBody>
          <a:bodyPr>
            <a:normAutofit/>
          </a:bodyPr>
          <a:lstStyle/>
          <a:p>
            <a:r>
              <a:rPr lang="en-US" sz="2400" dirty="0"/>
              <a:t>Currently in place</a:t>
            </a:r>
          </a:p>
          <a:p>
            <a:pPr lvl="1"/>
            <a:r>
              <a:rPr lang="en-US" sz="2400" dirty="0"/>
              <a:t>Multiple ways to file a complaint (phone, email, mail)</a:t>
            </a:r>
          </a:p>
          <a:p>
            <a:pPr lvl="1"/>
            <a:r>
              <a:rPr lang="en-US" sz="2400" dirty="0"/>
              <a:t>Quality Assurance Unit/Customer Complaints Division</a:t>
            </a:r>
          </a:p>
          <a:p>
            <a:pPr lvl="1"/>
            <a:r>
              <a:rPr lang="en-US" sz="2400" dirty="0"/>
              <a:t>Text notification of complaint resolution</a:t>
            </a:r>
          </a:p>
          <a:p>
            <a:pPr lvl="1"/>
            <a:r>
              <a:rPr lang="en-US" sz="2400" dirty="0"/>
              <a:t>Details available by mail by request</a:t>
            </a:r>
          </a:p>
          <a:p>
            <a:endParaRPr lang="en-US" sz="2400" dirty="0"/>
          </a:p>
          <a:p>
            <a:r>
              <a:rPr lang="en-US" sz="2400" dirty="0"/>
              <a:t>Coming July 1</a:t>
            </a:r>
          </a:p>
          <a:p>
            <a:pPr lvl="1"/>
            <a:r>
              <a:rPr lang="en-US" sz="2400" dirty="0"/>
              <a:t>Additional ways to file complaints – including app and member portal</a:t>
            </a:r>
          </a:p>
          <a:p>
            <a:pPr lvl="1"/>
            <a:r>
              <a:rPr lang="en-US" sz="2400" dirty="0"/>
              <a:t>Notification system for complaint resolution</a:t>
            </a:r>
          </a:p>
        </p:txBody>
      </p:sp>
      <p:pic>
        <p:nvPicPr>
          <p:cNvPr id="6" name="Picture 5"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396510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49" y="119171"/>
            <a:ext cx="5676902" cy="849803"/>
          </a:xfrm>
        </p:spPr>
        <p:txBody>
          <a:bodyPr>
            <a:normAutofit fontScale="90000"/>
          </a:bodyPr>
          <a:lstStyle/>
          <a:p>
            <a:r>
              <a:rPr lang="en-US" dirty="0"/>
              <a:t>Enhanced Member Portal</a:t>
            </a:r>
          </a:p>
        </p:txBody>
      </p:sp>
      <p:sp>
        <p:nvSpPr>
          <p:cNvPr id="3" name="Content Placeholder 2"/>
          <p:cNvSpPr>
            <a:spLocks noGrp="1"/>
          </p:cNvSpPr>
          <p:nvPr>
            <p:ph idx="1"/>
          </p:nvPr>
        </p:nvSpPr>
        <p:spPr>
          <a:xfrm>
            <a:off x="381000" y="975152"/>
            <a:ext cx="8382000" cy="5257799"/>
          </a:xfrm>
        </p:spPr>
        <p:txBody>
          <a:bodyPr>
            <a:noAutofit/>
          </a:bodyPr>
          <a:lstStyle/>
          <a:p>
            <a:r>
              <a:rPr lang="en-US" sz="2200" dirty="0"/>
              <a:t>As of </a:t>
            </a:r>
            <a:r>
              <a:rPr lang="en-US" sz="2200" b="1" u="sng" dirty="0"/>
              <a:t>July 1</a:t>
            </a:r>
            <a:r>
              <a:rPr lang="en-US" sz="2200" b="1" u="sng" baseline="30000" dirty="0"/>
              <a:t>st</a:t>
            </a:r>
            <a:r>
              <a:rPr lang="en-US" sz="2200" dirty="0"/>
              <a:t>, the improved Member Portal will be available to all members</a:t>
            </a:r>
          </a:p>
          <a:p>
            <a:pPr lvl="1"/>
            <a:r>
              <a:rPr lang="en-US" sz="2200" dirty="0"/>
              <a:t>Data security and privacy are of the utmost important to us. We implemented multi-layered measures on the Member Portal that are designed to protect the personal data under our control.</a:t>
            </a:r>
          </a:p>
          <a:p>
            <a:pPr lvl="1"/>
            <a:endParaRPr lang="en-US" sz="2200" dirty="0"/>
          </a:p>
          <a:p>
            <a:r>
              <a:rPr lang="en-US" sz="2200" dirty="0"/>
              <a:t>Within the improved Member Portal, you will be able to:</a:t>
            </a:r>
          </a:p>
          <a:p>
            <a:pPr lvl="1"/>
            <a:r>
              <a:rPr lang="en-US" sz="2200" dirty="0"/>
              <a:t>Book trips to approved PT-1 locations </a:t>
            </a:r>
          </a:p>
          <a:p>
            <a:pPr lvl="1"/>
            <a:r>
              <a:rPr lang="en-US" sz="2200" dirty="0"/>
              <a:t>View past and future trips</a:t>
            </a:r>
          </a:p>
          <a:p>
            <a:pPr lvl="1"/>
            <a:r>
              <a:rPr lang="en-US" sz="2200" dirty="0"/>
              <a:t>View a list of your PT1’s</a:t>
            </a:r>
          </a:p>
          <a:p>
            <a:pPr lvl="1"/>
            <a:r>
              <a:rPr lang="en-US" sz="2200" dirty="0"/>
              <a:t>Log a complaint</a:t>
            </a:r>
          </a:p>
          <a:p>
            <a:pPr marL="0" indent="0">
              <a:buNone/>
            </a:pPr>
            <a:endParaRPr lang="en-US" sz="2200" dirty="0"/>
          </a:p>
          <a:p>
            <a:r>
              <a:rPr lang="en-US" sz="2000" dirty="0"/>
              <a:t> The member portal and facilities will be located at:  </a:t>
            </a:r>
            <a:r>
              <a:rPr lang="en-US" sz="2000" dirty="0">
                <a:hlinkClick r:id="rId3"/>
              </a:rPr>
              <a:t>http://www.mrta.us/masshealth/customer-information</a:t>
            </a:r>
            <a:endParaRPr lang="en-US" sz="2000" dirty="0"/>
          </a:p>
          <a:p>
            <a:endParaRPr lang="en-US" sz="2000" dirty="0"/>
          </a:p>
          <a:p>
            <a:pPr marL="0" indent="0">
              <a:buNone/>
            </a:pPr>
            <a:endParaRPr lang="en-US" sz="2000" dirty="0"/>
          </a:p>
        </p:txBody>
      </p:sp>
      <p:pic>
        <p:nvPicPr>
          <p:cNvPr id="26" name="Picture 25" descr="Montachusett Regional Transit Authority (MART) logo">
            <a:hlinkClick r:id="rId4" tooltip="Home"/>
          </p:cNvPr>
          <p:cNvPicPr/>
          <p:nvPr/>
        </p:nvPicPr>
        <p:blipFill>
          <a:blip r:embed="rId5">
            <a:extLst>
              <a:ext uri="{28A0092B-C50C-407E-A947-70E740481C1C}">
                <a14:useLocalDpi xmlns:a14="http://schemas.microsoft.com/office/drawing/2010/main" val="0"/>
              </a:ext>
            </a:extLst>
          </a:blip>
          <a:srcRect/>
          <a:stretch>
            <a:fillRect/>
          </a:stretch>
        </p:blipFill>
        <p:spPr bwMode="auto">
          <a:xfrm>
            <a:off x="7162800" y="6400800"/>
            <a:ext cx="1902941" cy="381000"/>
          </a:xfrm>
          <a:prstGeom prst="rect">
            <a:avLst/>
          </a:prstGeom>
          <a:noFill/>
          <a:ln>
            <a:noFill/>
          </a:ln>
        </p:spPr>
      </p:pic>
    </p:spTree>
    <p:extLst>
      <p:ext uri="{BB962C8B-B14F-4D97-AF65-F5344CB8AC3E}">
        <p14:creationId xmlns:p14="http://schemas.microsoft.com/office/powerpoint/2010/main" val="370028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29" y="155774"/>
            <a:ext cx="8194798" cy="849803"/>
          </a:xfrm>
        </p:spPr>
        <p:txBody>
          <a:bodyPr>
            <a:normAutofit fontScale="90000"/>
          </a:bodyPr>
          <a:lstStyle/>
          <a:p>
            <a:r>
              <a:rPr lang="en-US" dirty="0"/>
              <a:t>Member Portal: Login and Registration</a:t>
            </a:r>
          </a:p>
        </p:txBody>
      </p:sp>
      <p:sp>
        <p:nvSpPr>
          <p:cNvPr id="46" name="TextBox 45"/>
          <p:cNvSpPr txBox="1"/>
          <p:nvPr/>
        </p:nvSpPr>
        <p:spPr>
          <a:xfrm>
            <a:off x="164758" y="1139215"/>
            <a:ext cx="8837140" cy="769441"/>
          </a:xfrm>
          <a:prstGeom prst="rect">
            <a:avLst/>
          </a:prstGeom>
          <a:noFill/>
        </p:spPr>
        <p:txBody>
          <a:bodyPr wrap="square" rtlCol="0">
            <a:spAutoFit/>
          </a:bodyPr>
          <a:lstStyle/>
          <a:p>
            <a:pPr algn="ctr"/>
            <a:r>
              <a:rPr lang="en-US" sz="2200" dirty="0">
                <a:solidFill>
                  <a:schemeClr val="tx2">
                    <a:lumMod val="75000"/>
                  </a:schemeClr>
                </a:solidFill>
              </a:rPr>
              <a:t>Registering and logging into your account is easy! </a:t>
            </a:r>
          </a:p>
          <a:p>
            <a:pPr algn="ctr"/>
            <a:r>
              <a:rPr lang="en-US" sz="2200" dirty="0">
                <a:solidFill>
                  <a:schemeClr val="tx2">
                    <a:lumMod val="75000"/>
                  </a:schemeClr>
                </a:solidFill>
              </a:rPr>
              <a:t>Below are the steps to start using the improved Member Portal:</a:t>
            </a:r>
          </a:p>
        </p:txBody>
      </p:sp>
      <p:grpSp>
        <p:nvGrpSpPr>
          <p:cNvPr id="5" name="Group 4" descr="How to Log In:&#10;1. Select ‘Login’ on the top right of your browser&#10;2. Enter your User ID and Password&#10;3. Select Let’s Go!"/>
          <p:cNvGrpSpPr/>
          <p:nvPr/>
        </p:nvGrpSpPr>
        <p:grpSpPr>
          <a:xfrm>
            <a:off x="609600" y="2488856"/>
            <a:ext cx="4564037" cy="2337488"/>
            <a:chOff x="609600" y="2057400"/>
            <a:chExt cx="4724400" cy="2743200"/>
          </a:xfrm>
        </p:grpSpPr>
        <p:sp>
          <p:nvSpPr>
            <p:cNvPr id="12" name="TextBox 11"/>
            <p:cNvSpPr txBox="1"/>
            <p:nvPr/>
          </p:nvSpPr>
          <p:spPr>
            <a:xfrm>
              <a:off x="748401" y="2226359"/>
              <a:ext cx="4436087" cy="2031325"/>
            </a:xfrm>
            <a:prstGeom prst="rect">
              <a:avLst/>
            </a:prstGeom>
            <a:noFill/>
          </p:spPr>
          <p:txBody>
            <a:bodyPr wrap="square" rtlCol="0">
              <a:spAutoFit/>
            </a:bodyPr>
            <a:lstStyle/>
            <a:p>
              <a:r>
                <a:rPr lang="en-US" sz="2100" b="1" u="sng" dirty="0"/>
                <a:t>How to Log In:</a:t>
              </a:r>
            </a:p>
            <a:p>
              <a:pPr algn="ctr"/>
              <a:endParaRPr lang="en-US" sz="2100" b="1" u="sng" dirty="0"/>
            </a:p>
            <a:p>
              <a:r>
                <a:rPr lang="en-US" sz="2100" dirty="0"/>
                <a:t>1. Select ‘Login’ on the top right of your browser</a:t>
              </a:r>
            </a:p>
            <a:p>
              <a:r>
                <a:rPr lang="en-US" sz="2100" dirty="0"/>
                <a:t>2. Enter your User ID and Password</a:t>
              </a:r>
            </a:p>
            <a:p>
              <a:r>
                <a:rPr lang="en-US" sz="2100" dirty="0"/>
                <a:t>3. Select Let’s Go!</a:t>
              </a:r>
              <a:endParaRPr lang="en-US" sz="2100" i="1" dirty="0"/>
            </a:p>
          </p:txBody>
        </p:sp>
        <p:sp>
          <p:nvSpPr>
            <p:cNvPr id="4" name="Rounded Rectangle 3"/>
            <p:cNvSpPr/>
            <p:nvPr/>
          </p:nvSpPr>
          <p:spPr>
            <a:xfrm>
              <a:off x="609600" y="2057400"/>
              <a:ext cx="472440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2" name="Picture 61" descr="Screenshot of a pop out window where a user would log in. Includes text boxes to insert User ID and Password plus &quot;Let's Go&quot; and &quot;Register&quot; buttons"/>
          <p:cNvPicPr>
            <a:picLocks noChangeAspect="1"/>
          </p:cNvPicPr>
          <p:nvPr/>
        </p:nvPicPr>
        <p:blipFill>
          <a:blip r:embed="rId3"/>
          <a:stretch>
            <a:fillRect/>
          </a:stretch>
        </p:blipFill>
        <p:spPr>
          <a:xfrm>
            <a:off x="5730660" y="2399788"/>
            <a:ext cx="2711879" cy="2515624"/>
          </a:xfrm>
          <a:prstGeom prst="rect">
            <a:avLst/>
          </a:prstGeom>
          <a:ln>
            <a:noFill/>
          </a:ln>
          <a:effectLst>
            <a:outerShdw blurRad="190500" algn="tl" rotWithShape="0">
              <a:srgbClr val="000000">
                <a:alpha val="70000"/>
              </a:srgbClr>
            </a:outerShdw>
          </a:effectLst>
        </p:spPr>
      </p:pic>
      <p:sp>
        <p:nvSpPr>
          <p:cNvPr id="68" name="TextBox 67" descr="Member Portal Quick Guide URL: http://www.mrta.us/sites/default/files/pdf/Member%20portal%20quick%20guide.pdf &#10;"/>
          <p:cNvSpPr txBox="1"/>
          <p:nvPr/>
        </p:nvSpPr>
        <p:spPr>
          <a:xfrm>
            <a:off x="609600" y="5526567"/>
            <a:ext cx="7543800" cy="584775"/>
          </a:xfrm>
          <a:prstGeom prst="rect">
            <a:avLst/>
          </a:prstGeom>
          <a:noFill/>
        </p:spPr>
        <p:txBody>
          <a:bodyPr wrap="square" rtlCol="0">
            <a:spAutoFit/>
          </a:bodyPr>
          <a:lstStyle/>
          <a:p>
            <a:r>
              <a:rPr lang="en-US" sz="1600" u="sng" dirty="0">
                <a:solidFill>
                  <a:schemeClr val="bg1">
                    <a:lumMod val="50000"/>
                  </a:schemeClr>
                </a:solidFill>
              </a:rPr>
              <a:t>Member Portal Quick Guide URL: </a:t>
            </a:r>
            <a:r>
              <a:rPr lang="en-US" sz="1600" u="sng" dirty="0">
                <a:solidFill>
                  <a:schemeClr val="bg1">
                    <a:lumMod val="50000"/>
                  </a:schemeClr>
                </a:solidFill>
                <a:hlinkClick r:id="rId4"/>
              </a:rPr>
              <a:t>http://www.mrta.us/sites/default/files/pdf/Member%20portal%20quick%20guide.pdf</a:t>
            </a:r>
            <a:r>
              <a:rPr lang="en-US" sz="1600" u="sng" dirty="0">
                <a:solidFill>
                  <a:schemeClr val="bg1">
                    <a:lumMod val="50000"/>
                  </a:schemeClr>
                </a:solidFill>
              </a:rPr>
              <a:t> </a:t>
            </a:r>
          </a:p>
        </p:txBody>
      </p:sp>
      <p:pic>
        <p:nvPicPr>
          <p:cNvPr id="70" name="Picture 69" descr="Montachusett Regional Transit Authority (MART) logo">
            <a:hlinkClick r:id="rId5" tooltip="Home"/>
          </p:cNvPr>
          <p:cNvPicPr/>
          <p:nvPr/>
        </p:nvPicPr>
        <p:blipFill>
          <a:blip r:embed="rId6">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cxnSp>
        <p:nvCxnSpPr>
          <p:cNvPr id="9" name="Straight Connector 8">
            <a:extLst>
              <a:ext uri="{C183D7F6-B498-43B3-948B-1728B52AA6E4}">
                <adec:decorative xmlns:adec="http://schemas.microsoft.com/office/drawing/2017/decorative" val="1"/>
              </a:ext>
            </a:extLst>
          </p:cNvPr>
          <p:cNvCxnSpPr>
            <a:cxnSpLocks/>
            <a:stCxn id="4" idx="3"/>
            <a:endCxn id="62" idx="1"/>
          </p:cNvCxnSpPr>
          <p:nvPr/>
        </p:nvCxnSpPr>
        <p:spPr>
          <a:xfrm>
            <a:off x="5173637" y="3657600"/>
            <a:ext cx="55702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80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72" y="56896"/>
            <a:ext cx="8194798" cy="849803"/>
          </a:xfrm>
        </p:spPr>
        <p:txBody>
          <a:bodyPr>
            <a:normAutofit fontScale="90000"/>
          </a:bodyPr>
          <a:lstStyle/>
          <a:p>
            <a:r>
              <a:rPr lang="en-US" dirty="0"/>
              <a:t>Member Portal: Login and Registration</a:t>
            </a:r>
          </a:p>
        </p:txBody>
      </p:sp>
      <p:sp>
        <p:nvSpPr>
          <p:cNvPr id="46" name="TextBox 45"/>
          <p:cNvSpPr txBox="1"/>
          <p:nvPr/>
        </p:nvSpPr>
        <p:spPr>
          <a:xfrm>
            <a:off x="152401" y="835693"/>
            <a:ext cx="8837140" cy="769441"/>
          </a:xfrm>
          <a:prstGeom prst="rect">
            <a:avLst/>
          </a:prstGeom>
          <a:noFill/>
        </p:spPr>
        <p:txBody>
          <a:bodyPr wrap="square" rtlCol="0">
            <a:spAutoFit/>
          </a:bodyPr>
          <a:lstStyle/>
          <a:p>
            <a:pPr algn="ctr"/>
            <a:r>
              <a:rPr lang="en-US" sz="2200" dirty="0">
                <a:solidFill>
                  <a:schemeClr val="tx2">
                    <a:lumMod val="75000"/>
                  </a:schemeClr>
                </a:solidFill>
              </a:rPr>
              <a:t>Registering and logging into your account is easy! </a:t>
            </a:r>
          </a:p>
          <a:p>
            <a:pPr algn="ctr"/>
            <a:r>
              <a:rPr lang="en-US" sz="2200" dirty="0">
                <a:solidFill>
                  <a:schemeClr val="tx2">
                    <a:lumMod val="75000"/>
                  </a:schemeClr>
                </a:solidFill>
              </a:rPr>
              <a:t>Below are the steps to start using the improved Member Portal:</a:t>
            </a:r>
          </a:p>
        </p:txBody>
      </p:sp>
      <p:grpSp>
        <p:nvGrpSpPr>
          <p:cNvPr id="3" name="Group 2" descr="How to Register:&#10;1. [INSERT FINAL URL]&#10;2. Select ‘Login’ on the top right of your browser&#10;3. Select ‘Register’ at the Login screen.&#10;4. Fill in all required fields and select ‘Let’s Go!’&#10;- If information is successfully entered, you will be notified; otherwise, you will have to correct the information.&#10;(Please note: While creating your profile all fields are case sensitive)">
            <a:extLst>
              <a:ext uri="{C183D7F6-B498-43B3-948B-1728B52AA6E4}">
                <adec:decorative xmlns:adec="http://schemas.microsoft.com/office/drawing/2017/decorative" val="0"/>
              </a:ext>
            </a:extLst>
          </p:cNvPr>
          <p:cNvGrpSpPr/>
          <p:nvPr/>
        </p:nvGrpSpPr>
        <p:grpSpPr>
          <a:xfrm>
            <a:off x="457200" y="1807422"/>
            <a:ext cx="5410200" cy="4860078"/>
            <a:chOff x="457200" y="2017514"/>
            <a:chExt cx="5410200" cy="4860078"/>
          </a:xfrm>
        </p:grpSpPr>
        <p:sp>
          <p:nvSpPr>
            <p:cNvPr id="10" name="TextBox 9" descr="How to Register:&#10;1. Select ‘Login’ on the top right of your browser&#10;2. Select ‘Register’ at the Login screen.&#10;3. Fill in all required fields and select ‘Let’s Go!’&#10;- If information is successfully entered, you will be notified; otherwise, you will have to correct the information.&#10;(Please note: While creating your profile all fields are case sensitive)&#10;Member Portal Quick Guide URL: http://www.mrta.us/sites/default/files/pdf/Member%20portal%20quick%20guide.pdf &#10;"/>
            <p:cNvSpPr txBox="1"/>
            <p:nvPr/>
          </p:nvSpPr>
          <p:spPr>
            <a:xfrm>
              <a:off x="520804" y="2017514"/>
              <a:ext cx="4936628" cy="3785652"/>
            </a:xfrm>
            <a:prstGeom prst="rect">
              <a:avLst/>
            </a:prstGeom>
            <a:noFill/>
          </p:spPr>
          <p:txBody>
            <a:bodyPr wrap="square" rtlCol="0">
              <a:spAutoFit/>
            </a:bodyPr>
            <a:lstStyle/>
            <a:p>
              <a:r>
                <a:rPr lang="en-US" sz="2000" b="1" u="sng" dirty="0"/>
                <a:t>How to Register:</a:t>
              </a:r>
            </a:p>
            <a:p>
              <a:endParaRPr lang="en-US" sz="2000" b="1" u="sng" dirty="0"/>
            </a:p>
            <a:p>
              <a:r>
                <a:rPr lang="en-US" sz="2000" dirty="0"/>
                <a:t>1. Select ‘Login’ on the top right of your browser</a:t>
              </a:r>
            </a:p>
            <a:p>
              <a:r>
                <a:rPr lang="en-US" sz="2000" dirty="0"/>
                <a:t>2. Select ‘Register’ at the Login screen.</a:t>
              </a:r>
            </a:p>
            <a:p>
              <a:r>
                <a:rPr lang="en-US" sz="2000" dirty="0"/>
                <a:t>3. Fill in all required fields and select ‘Let’s Go!’</a:t>
              </a:r>
            </a:p>
            <a:p>
              <a:pPr lvl="1"/>
              <a:r>
                <a:rPr lang="en-US" sz="2000" dirty="0"/>
                <a:t>- If information is successfully entered, you will be notified; otherwise, you will have to correct the information.</a:t>
              </a:r>
            </a:p>
            <a:p>
              <a:r>
                <a:rPr lang="en-US" sz="2000" dirty="0"/>
                <a:t>(</a:t>
              </a:r>
              <a:r>
                <a:rPr lang="en-US" sz="2000" u="sng" dirty="0"/>
                <a:t>Please note</a:t>
              </a:r>
              <a:r>
                <a:rPr lang="en-US" sz="2000" dirty="0"/>
                <a:t>: While creating your profile all fields are case sensitive)</a:t>
              </a:r>
            </a:p>
          </p:txBody>
        </p:sp>
        <p:sp>
          <p:nvSpPr>
            <p:cNvPr id="68" name="TextBox 67" descr="Member Portal Quick Guide URL: http://www.mrta.us/sites/default/files/pdf/Member%20portal%20quick%20guide.pdf &#10;"/>
            <p:cNvSpPr txBox="1"/>
            <p:nvPr/>
          </p:nvSpPr>
          <p:spPr>
            <a:xfrm>
              <a:off x="457200" y="6046595"/>
              <a:ext cx="5410200" cy="830997"/>
            </a:xfrm>
            <a:prstGeom prst="rect">
              <a:avLst/>
            </a:prstGeom>
            <a:noFill/>
          </p:spPr>
          <p:txBody>
            <a:bodyPr wrap="square" rtlCol="0">
              <a:spAutoFit/>
            </a:bodyPr>
            <a:lstStyle/>
            <a:p>
              <a:r>
                <a:rPr lang="en-US" sz="1600" u="sng" dirty="0">
                  <a:solidFill>
                    <a:schemeClr val="bg1">
                      <a:lumMod val="50000"/>
                    </a:schemeClr>
                  </a:solidFill>
                </a:rPr>
                <a:t>Member Portal Quick Guide URL: </a:t>
              </a:r>
              <a:r>
                <a:rPr lang="en-US" sz="1600" u="sng" dirty="0">
                  <a:solidFill>
                    <a:schemeClr val="bg1">
                      <a:lumMod val="50000"/>
                    </a:schemeClr>
                  </a:solidFill>
                  <a:hlinkClick r:id="rId3"/>
                </a:rPr>
                <a:t>http://www.mrta.us/sites/default/files/pdf/Member%20portal%20quick%20guide.pdf</a:t>
              </a:r>
              <a:r>
                <a:rPr lang="en-US" sz="1600" u="sng" dirty="0">
                  <a:solidFill>
                    <a:schemeClr val="bg1">
                      <a:lumMod val="50000"/>
                    </a:schemeClr>
                  </a:solidFill>
                </a:rPr>
                <a:t> </a:t>
              </a:r>
            </a:p>
          </p:txBody>
        </p:sp>
      </p:grpSp>
      <p:pic>
        <p:nvPicPr>
          <p:cNvPr id="14" name="Picture 13" descr="Screenshot of a pop out window where a user would insert information to register for their account (User ID, First Name, Last Name, Password, Confirm Password, Mass Health Card No., DOB, &#10;Email, Contact information) and &quot;Let's Go&quot; button at the bottom"/>
          <p:cNvPicPr>
            <a:picLocks noChangeAspect="1"/>
          </p:cNvPicPr>
          <p:nvPr/>
        </p:nvPicPr>
        <p:blipFill>
          <a:blip r:embed="rId4"/>
          <a:stretch>
            <a:fillRect/>
          </a:stretch>
        </p:blipFill>
        <p:spPr>
          <a:xfrm>
            <a:off x="6248400" y="1905000"/>
            <a:ext cx="2265215" cy="3956369"/>
          </a:xfrm>
          <a:prstGeom prst="rect">
            <a:avLst/>
          </a:prstGeom>
          <a:ln>
            <a:noFill/>
          </a:ln>
          <a:effectLst>
            <a:outerShdw blurRad="190500" algn="tl" rotWithShape="0">
              <a:srgbClr val="000000">
                <a:alpha val="70000"/>
              </a:srgbClr>
            </a:outerShdw>
          </a:effectLst>
        </p:spPr>
      </p:pic>
      <p:pic>
        <p:nvPicPr>
          <p:cNvPr id="70" name="Picture 69" descr="Montachusett Regional Transit Authority (MART) logo">
            <a:hlinkClick r:id="rId5" tooltip="Home"/>
          </p:cNvPr>
          <p:cNvPicPr/>
          <p:nvPr/>
        </p:nvPicPr>
        <p:blipFill>
          <a:blip r:embed="rId6">
            <a:extLst>
              <a:ext uri="{28A0092B-C50C-407E-A947-70E740481C1C}">
                <a14:useLocalDpi xmlns:a14="http://schemas.microsoft.com/office/drawing/2010/main" val="0"/>
              </a:ext>
            </a:extLst>
          </a:blip>
          <a:srcRect/>
          <a:stretch>
            <a:fillRect/>
          </a:stretch>
        </p:blipFill>
        <p:spPr bwMode="auto">
          <a:xfrm>
            <a:off x="7086600" y="6477000"/>
            <a:ext cx="1902941" cy="381000"/>
          </a:xfrm>
          <a:prstGeom prst="rect">
            <a:avLst/>
          </a:prstGeom>
          <a:noFill/>
          <a:ln>
            <a:noFill/>
          </a:ln>
        </p:spPr>
      </p:pic>
      <p:sp>
        <p:nvSpPr>
          <p:cNvPr id="4" name="Rounded Rectangle 3">
            <a:extLst>
              <a:ext uri="{C183D7F6-B498-43B3-948B-1728B52AA6E4}">
                <adec:decorative xmlns:adec="http://schemas.microsoft.com/office/drawing/2017/decorative" val="1"/>
              </a:ext>
            </a:extLst>
          </p:cNvPr>
          <p:cNvSpPr/>
          <p:nvPr/>
        </p:nvSpPr>
        <p:spPr>
          <a:xfrm>
            <a:off x="304800" y="1685496"/>
            <a:ext cx="5334000" cy="4029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C183D7F6-B498-43B3-948B-1728B52AA6E4}">
                <adec:decorative xmlns:adec="http://schemas.microsoft.com/office/drawing/2017/decorative" val="1"/>
              </a:ext>
            </a:extLst>
          </p:cNvPr>
          <p:cNvCxnSpPr>
            <a:cxnSpLocks/>
            <a:endCxn id="14" idx="1"/>
          </p:cNvCxnSpPr>
          <p:nvPr/>
        </p:nvCxnSpPr>
        <p:spPr>
          <a:xfrm flipV="1">
            <a:off x="5638800" y="3883185"/>
            <a:ext cx="609600" cy="301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2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76200" y="293684"/>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Member Portal: How to book a trip</a:t>
            </a:r>
          </a:p>
        </p:txBody>
      </p:sp>
      <p:grpSp>
        <p:nvGrpSpPr>
          <p:cNvPr id="4" name="Group 3" descr="1. Once logged in, you will see areas to enter your ride information&#10;2. Select prepopulated ‘Pickup’ and ‘Destination’ Location based on your approved PT1(s)&#10;3. Input Appointment Time and Date&#10;4. Select ‘Single Trip’ or ‘Recurring’&#10;5. Enter any ‘Additional Information’ that are needed for the trip&#10;6. Review and Confirm your trip details. If all the information is correct, click ‘Book Trip’"/>
          <p:cNvGrpSpPr/>
          <p:nvPr/>
        </p:nvGrpSpPr>
        <p:grpSpPr>
          <a:xfrm>
            <a:off x="228600" y="1447800"/>
            <a:ext cx="4188508" cy="4650877"/>
            <a:chOff x="944866" y="1378052"/>
            <a:chExt cx="17394547" cy="1597016"/>
          </a:xfrm>
        </p:grpSpPr>
        <p:sp>
          <p:nvSpPr>
            <p:cNvPr id="3" name="Rounded Rectangle 2"/>
            <p:cNvSpPr/>
            <p:nvPr/>
          </p:nvSpPr>
          <p:spPr>
            <a:xfrm>
              <a:off x="944866" y="1378052"/>
              <a:ext cx="17131601" cy="14681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349913" y="1476776"/>
              <a:ext cx="16989500" cy="1498292"/>
            </a:xfrm>
            <a:prstGeom prst="rect">
              <a:avLst/>
            </a:prstGeom>
            <a:noFill/>
          </p:spPr>
          <p:txBody>
            <a:bodyPr wrap="square" rtlCol="0">
              <a:spAutoFit/>
            </a:bodyPr>
            <a:lstStyle/>
            <a:p>
              <a:pPr marL="342900" indent="-342900">
                <a:buAutoNum type="arabicPeriod"/>
              </a:pPr>
              <a:r>
                <a:rPr lang="en-US" sz="2000" dirty="0"/>
                <a:t>Once logged in, you will see areas to enter your ride information</a:t>
              </a:r>
            </a:p>
            <a:p>
              <a:pPr marL="342900" indent="-342900">
                <a:buAutoNum type="arabicPeriod"/>
              </a:pPr>
              <a:r>
                <a:rPr lang="en-US" sz="2000" dirty="0"/>
                <a:t>Select prepopulated ‘Pickup’ and ‘Destination’ Location based on your approved PT1(s)</a:t>
              </a:r>
            </a:p>
            <a:p>
              <a:pPr marL="342900" indent="-342900">
                <a:buAutoNum type="arabicPeriod"/>
              </a:pPr>
              <a:r>
                <a:rPr lang="en-US" sz="2000" dirty="0"/>
                <a:t>Input Appointment Time and Date</a:t>
              </a:r>
            </a:p>
            <a:p>
              <a:pPr marL="342900" indent="-342900">
                <a:buAutoNum type="arabicPeriod"/>
              </a:pPr>
              <a:r>
                <a:rPr lang="en-US" sz="2000" dirty="0"/>
                <a:t>Select ‘Single Trip’ or ‘Recurring’</a:t>
              </a:r>
            </a:p>
            <a:p>
              <a:pPr marL="342900" indent="-342900">
                <a:buAutoNum type="arabicPeriod"/>
              </a:pPr>
              <a:r>
                <a:rPr lang="en-US" sz="2000" dirty="0"/>
                <a:t>Enter any ‘Additional Information’ that are needed for the trip</a:t>
              </a:r>
            </a:p>
            <a:p>
              <a:pPr marL="342900" indent="-342900">
                <a:buAutoNum type="arabicPeriod"/>
              </a:pPr>
              <a:r>
                <a:rPr lang="en-US" sz="2000" dirty="0"/>
                <a:t>Review and Confirm your trip details. If all the information is correct, click ‘Book Trip’</a:t>
              </a:r>
            </a:p>
          </p:txBody>
        </p:sp>
      </p:grpSp>
      <p:pic>
        <p:nvPicPr>
          <p:cNvPr id="5" name="Picture 4" descr="Screenshot of the Member Portal Homepage. Says &quot;Where would you like to go&quot; with spots to fill in pickup location, destination location, appointment time, and appointment date, check off if round trip or recurring. Slogan says &quot;mobilizing the world, one community at a time&quot;"/>
          <p:cNvPicPr>
            <a:picLocks noChangeAspect="1"/>
          </p:cNvPicPr>
          <p:nvPr/>
        </p:nvPicPr>
        <p:blipFill>
          <a:blip r:embed="rId3"/>
          <a:stretch>
            <a:fillRect/>
          </a:stretch>
        </p:blipFill>
        <p:spPr>
          <a:xfrm>
            <a:off x="4480424" y="1736746"/>
            <a:ext cx="4456562" cy="3816427"/>
          </a:xfrm>
          <a:prstGeom prst="rect">
            <a:avLst/>
          </a:prstGeom>
          <a:ln>
            <a:noFill/>
          </a:ln>
          <a:effectLst>
            <a:outerShdw blurRad="190500" algn="tl" rotWithShape="0">
              <a:srgbClr val="000000">
                <a:alpha val="70000"/>
              </a:srgbClr>
            </a:outerShdw>
          </a:effectLst>
        </p:spPr>
      </p:pic>
      <p:pic>
        <p:nvPicPr>
          <p:cNvPr id="16" name="Picture 15" descr="Montachusett Regional Transit Authority (MART) logo">
            <a:hlinkClick r:id="rId4" tooltip="Home"/>
          </p:cNvPr>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1042878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8023" y="421734"/>
            <a:ext cx="8913341" cy="595436"/>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Member Portal: View &amp; Cancel Trips</a:t>
            </a:r>
          </a:p>
        </p:txBody>
      </p:sp>
      <p:sp>
        <p:nvSpPr>
          <p:cNvPr id="7" name="Rounded Rectangle 6" descr="All trips will be displayed and you will have the ability to cancel any previously scheduled trip(s) in real-time."/>
          <p:cNvSpPr/>
          <p:nvPr/>
        </p:nvSpPr>
        <p:spPr>
          <a:xfrm>
            <a:off x="838200" y="1485024"/>
            <a:ext cx="7467600" cy="8920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C3EDC7-BB5C-441C-A1D5-020D8BC280A0}"/>
              </a:ext>
              <a:ext uri="{C183D7F6-B498-43B3-948B-1728B52AA6E4}">
                <adec:decorative xmlns:adec="http://schemas.microsoft.com/office/drawing/2017/decorative" val="1"/>
              </a:ext>
            </a:extLst>
          </p:cNvPr>
          <p:cNvSpPr>
            <a:spLocks noGrp="1"/>
          </p:cNvSpPr>
          <p:nvPr>
            <p:ph type="title"/>
          </p:nvPr>
        </p:nvSpPr>
        <p:spPr>
          <a:xfrm>
            <a:off x="632769" y="1371600"/>
            <a:ext cx="7886700" cy="1118858"/>
          </a:xfrm>
        </p:spPr>
        <p:txBody>
          <a:bodyPr>
            <a:normAutofit/>
          </a:bodyPr>
          <a:lstStyle/>
          <a:p>
            <a:r>
              <a:rPr lang="en-US" sz="2400" dirty="0"/>
              <a:t>All trips will be displayed and you will have the ability to cancel any previously scheduled trip(s) in real-time.</a:t>
            </a:r>
          </a:p>
        </p:txBody>
      </p:sp>
      <p:pic>
        <p:nvPicPr>
          <p:cNvPr id="4" name="Picture 3" descr="Screenshot of a list of daily trips a member can view within the Member Portal. This screenshot includes a column for Travel Date, Start Time, Appointment Time, From, To, Booking ID, Operator, and Action. Action item is a &quot;Cancel&quot; button">
            <a:extLst>
              <a:ext uri="{FF2B5EF4-FFF2-40B4-BE49-F238E27FC236}">
                <a16:creationId xmlns:a16="http://schemas.microsoft.com/office/drawing/2014/main" id="{F0B18E5D-83D9-4DC0-AC98-51D547B7128D}"/>
              </a:ext>
            </a:extLst>
          </p:cNvPr>
          <p:cNvPicPr>
            <a:picLocks noChangeAspect="1"/>
          </p:cNvPicPr>
          <p:nvPr/>
        </p:nvPicPr>
        <p:blipFill>
          <a:blip r:embed="rId3"/>
          <a:stretch>
            <a:fillRect/>
          </a:stretch>
        </p:blipFill>
        <p:spPr>
          <a:xfrm>
            <a:off x="657225" y="3001941"/>
            <a:ext cx="7829550" cy="2831958"/>
          </a:xfrm>
          <a:prstGeom prst="rect">
            <a:avLst/>
          </a:prstGeom>
          <a:ln>
            <a:noFill/>
          </a:ln>
          <a:effectLst>
            <a:outerShdw blurRad="190500" algn="tl" rotWithShape="0">
              <a:srgbClr val="000000">
                <a:alpha val="70000"/>
              </a:srgbClr>
            </a:outerShdw>
          </a:effectLst>
        </p:spPr>
      </p:pic>
      <p:pic>
        <p:nvPicPr>
          <p:cNvPr id="5" name="Picture 4" descr="Montachusett Regional Transit Authority (MART) logo">
            <a:hlinkClick r:id="rId4" tooltip="Home"/>
          </p:cNvPr>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cxnSp>
        <p:nvCxnSpPr>
          <p:cNvPr id="8" name="Straight Connector 7">
            <a:extLst>
              <a:ext uri="{C183D7F6-B498-43B3-948B-1728B52AA6E4}">
                <adec:decorative xmlns:adec="http://schemas.microsoft.com/office/drawing/2017/decorative" val="1"/>
              </a:ext>
            </a:extLst>
          </p:cNvPr>
          <p:cNvCxnSpPr>
            <a:stCxn id="7" idx="2"/>
            <a:endCxn id="4" idx="0"/>
          </p:cNvCxnSpPr>
          <p:nvPr/>
        </p:nvCxnSpPr>
        <p:spPr>
          <a:xfrm>
            <a:off x="4572000" y="2377034"/>
            <a:ext cx="0" cy="6249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54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76200" y="293684"/>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Member Portal: View Your PT1s</a:t>
            </a:r>
          </a:p>
        </p:txBody>
      </p:sp>
      <p:grpSp>
        <p:nvGrpSpPr>
          <p:cNvPr id="18" name="Group 17" descr="You can view your current PT1s by selecting ‘PT1s from the drop down menu on the top right of your browser. &#10;You can expand each PT1 by clicking the PLUS button to see additional information"/>
          <p:cNvGrpSpPr/>
          <p:nvPr/>
        </p:nvGrpSpPr>
        <p:grpSpPr>
          <a:xfrm>
            <a:off x="178916" y="1371600"/>
            <a:ext cx="9117485" cy="1143000"/>
            <a:chOff x="609600" y="1130102"/>
            <a:chExt cx="8456140" cy="1447800"/>
          </a:xfrm>
        </p:grpSpPr>
        <p:sp>
          <p:nvSpPr>
            <p:cNvPr id="11" name="Rounded Rectangle 10"/>
            <p:cNvSpPr/>
            <p:nvPr/>
          </p:nvSpPr>
          <p:spPr>
            <a:xfrm>
              <a:off x="609600" y="1130102"/>
              <a:ext cx="8171538"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85799" y="1173659"/>
              <a:ext cx="8379941" cy="1015663"/>
            </a:xfrm>
            <a:prstGeom prst="rect">
              <a:avLst/>
            </a:prstGeom>
            <a:noFill/>
          </p:spPr>
          <p:txBody>
            <a:bodyPr wrap="square" rtlCol="0">
              <a:spAutoFit/>
            </a:bodyPr>
            <a:lstStyle/>
            <a:p>
              <a:pPr marL="285750" indent="-285750">
                <a:buFontTx/>
                <a:buChar char="-"/>
              </a:pPr>
              <a:r>
                <a:rPr lang="en-US" sz="2000" dirty="0"/>
                <a:t>You can view your current PT1s by selecting ‘PT1s from the drop down menu on the top right of your browser. </a:t>
              </a:r>
            </a:p>
            <a:p>
              <a:pPr marL="285750" indent="-285750">
                <a:buFontTx/>
                <a:buChar char="-"/>
              </a:pPr>
              <a:r>
                <a:rPr lang="en-US" sz="2000" dirty="0"/>
                <a:t>You can expand each PT1 by clicking the       button to see additional information</a:t>
              </a:r>
            </a:p>
          </p:txBody>
        </p:sp>
      </p:gr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78737" y="2118224"/>
            <a:ext cx="274344" cy="249958"/>
          </a:xfrm>
          <a:prstGeom prst="rect">
            <a:avLst/>
          </a:prstGeom>
        </p:spPr>
      </p:pic>
      <p:pic>
        <p:nvPicPr>
          <p:cNvPr id="8" name="Picture 7" descr="Screenshot of a list of PT1s for the member to view. The screenshot includes columns for PT1 Number, Start Date, End Date, Facility Name, and Frequency."/>
          <p:cNvPicPr>
            <a:picLocks noChangeAspect="1"/>
          </p:cNvPicPr>
          <p:nvPr/>
        </p:nvPicPr>
        <p:blipFill>
          <a:blip r:embed="rId4"/>
          <a:stretch>
            <a:fillRect/>
          </a:stretch>
        </p:blipFill>
        <p:spPr>
          <a:xfrm>
            <a:off x="178916" y="2956252"/>
            <a:ext cx="8810625" cy="2695575"/>
          </a:xfrm>
          <a:prstGeom prst="rect">
            <a:avLst/>
          </a:prstGeom>
        </p:spPr>
      </p:pic>
      <p:pic>
        <p:nvPicPr>
          <p:cNvPr id="16" name="Picture 15" descr="Montachusett Regional Transit Authority (MART) logo">
            <a:hlinkClick r:id="rId5" tooltip="Home"/>
          </p:cNvPr>
          <p:cNvPicPr/>
          <p:nvPr/>
        </p:nvPicPr>
        <p:blipFill>
          <a:blip r:embed="rId6">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cxnSp>
        <p:nvCxnSpPr>
          <p:cNvPr id="4" name="Straight Connector 3">
            <a:extLst>
              <a:ext uri="{C183D7F6-B498-43B3-948B-1728B52AA6E4}">
                <adec:decorative xmlns:adec="http://schemas.microsoft.com/office/drawing/2017/decorative" val="1"/>
              </a:ext>
            </a:extLst>
          </p:cNvPr>
          <p:cNvCxnSpPr>
            <a:stCxn id="11" idx="2"/>
            <a:endCxn id="8" idx="0"/>
          </p:cNvCxnSpPr>
          <p:nvPr/>
        </p:nvCxnSpPr>
        <p:spPr>
          <a:xfrm>
            <a:off x="4584229" y="2514600"/>
            <a:ext cx="0" cy="4416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72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76200" y="293684"/>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Member Portal: Submitting Feedback</a:t>
            </a:r>
          </a:p>
        </p:txBody>
      </p:sp>
      <p:sp>
        <p:nvSpPr>
          <p:cNvPr id="2" name="TextBox 1" descr="You can register a complaint in the Member Portal by following these steps:&#10;&#10;1. Once you are logged into the portal, go to the top right corner of the browser and select ‘My Trips’&#10;2. Select ‘Past Trips’ under the drop down filter under ‘My Rydes’&#10;3. Expand the trip you’d like to submit a complaint under by clicking the PLUS button.&#10;4. Click the green ‘Complain’ button"/>
          <p:cNvSpPr txBox="1"/>
          <p:nvPr/>
        </p:nvSpPr>
        <p:spPr>
          <a:xfrm>
            <a:off x="381000" y="1190809"/>
            <a:ext cx="8532340" cy="2139047"/>
          </a:xfrm>
          <a:prstGeom prst="rect">
            <a:avLst/>
          </a:prstGeom>
          <a:noFill/>
        </p:spPr>
        <p:txBody>
          <a:bodyPr wrap="square" rtlCol="0">
            <a:spAutoFit/>
          </a:bodyPr>
          <a:lstStyle/>
          <a:p>
            <a:r>
              <a:rPr lang="en-US" sz="1900" dirty="0"/>
              <a:t>You can register a complaint in the Member Portal by following these steps:</a:t>
            </a:r>
          </a:p>
          <a:p>
            <a:endParaRPr lang="en-US" sz="1900" dirty="0"/>
          </a:p>
          <a:p>
            <a:pPr marL="342900" indent="-342900">
              <a:buAutoNum type="arabicPeriod"/>
            </a:pPr>
            <a:r>
              <a:rPr lang="en-US" sz="1900" dirty="0"/>
              <a:t>Once you are logged into the portal, go to the top right corner of the browser and select ‘My Trips’</a:t>
            </a:r>
          </a:p>
          <a:p>
            <a:pPr marL="342900" indent="-342900">
              <a:buAutoNum type="arabicPeriod"/>
            </a:pPr>
            <a:r>
              <a:rPr lang="en-US" sz="1900" dirty="0"/>
              <a:t>Select ‘Past Trips’ under the drop down filter under ‘My Rydes’</a:t>
            </a:r>
          </a:p>
          <a:p>
            <a:pPr marL="342900" indent="-342900">
              <a:buAutoNum type="arabicPeriod"/>
            </a:pPr>
            <a:r>
              <a:rPr lang="en-US" sz="1900" dirty="0"/>
              <a:t>Expand the trip you’d like to submit a complaint under by clicking the        button.</a:t>
            </a:r>
          </a:p>
          <a:p>
            <a:pPr marL="342900" indent="-342900">
              <a:buAutoNum type="arabicPeriod"/>
            </a:pPr>
            <a:r>
              <a:rPr lang="en-US" sz="1900" dirty="0"/>
              <a:t>Click the green ‘Complain’ button</a:t>
            </a:r>
          </a:p>
        </p:txBody>
      </p:sp>
      <p:pic>
        <p:nvPicPr>
          <p:cNvPr id="4" name="Picture 3" descr="Screenshot of past trips and how to submit a Complaint. The screenshot includes Travel Date, Start Time, Appointment Time, From, To, Booking ID, Operator and Action. There is also a green button on the same line of the trip that says 'Complain', which you would click to submit a complaint."/>
          <p:cNvPicPr>
            <a:picLocks noChangeAspect="1"/>
          </p:cNvPicPr>
          <p:nvPr/>
        </p:nvPicPr>
        <p:blipFill>
          <a:blip r:embed="rId3"/>
          <a:stretch>
            <a:fillRect/>
          </a:stretch>
        </p:blipFill>
        <p:spPr>
          <a:xfrm>
            <a:off x="244327" y="3945825"/>
            <a:ext cx="8745214" cy="2092555"/>
          </a:xfrm>
          <a:prstGeom prst="rect">
            <a:avLst/>
          </a:prstGeom>
          <a:ln>
            <a:noFill/>
          </a:ln>
          <a:effectLst>
            <a:outerShdw blurRad="190500" algn="tl" rotWithShape="0">
              <a:srgbClr val="000000">
                <a:alpha val="70000"/>
              </a:srgbClr>
            </a:outerShdw>
          </a:effec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20000" y="2719786"/>
            <a:ext cx="276225" cy="247650"/>
          </a:xfrm>
          <a:prstGeom prst="rect">
            <a:avLst/>
          </a:prstGeom>
        </p:spPr>
      </p:pic>
      <p:sp>
        <p:nvSpPr>
          <p:cNvPr id="7" name="Rounded Rectangle 6">
            <a:extLst>
              <a:ext uri="{C183D7F6-B498-43B3-948B-1728B52AA6E4}">
                <adec:decorative xmlns:adec="http://schemas.microsoft.com/office/drawing/2017/decorative" val="1"/>
              </a:ext>
            </a:extLst>
          </p:cNvPr>
          <p:cNvSpPr/>
          <p:nvPr/>
        </p:nvSpPr>
        <p:spPr>
          <a:xfrm>
            <a:off x="304799" y="1046277"/>
            <a:ext cx="8608541" cy="24589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Montachusett Regional Transit Authority (MART) logo">
            <a:hlinkClick r:id="rId5" tooltip="Home"/>
          </p:cNvPr>
          <p:cNvPicPr/>
          <p:nvPr/>
        </p:nvPicPr>
        <p:blipFill>
          <a:blip r:embed="rId6">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133635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76200" y="293684"/>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Member Portal: Submitting a Complaint (Cont.)</a:t>
            </a:r>
          </a:p>
        </p:txBody>
      </p:sp>
      <p:grpSp>
        <p:nvGrpSpPr>
          <p:cNvPr id="18" name="Group 17" descr="Once you click on the ‘Complain’ button, a pop out window will appear. From there, you will:&#10;Select your complaint ‘Category’&#10;Type your complaint in the ‘Comments’ field&#10;When you are completed, select ‘Update’ to submit your complaint&#10;"/>
          <p:cNvGrpSpPr/>
          <p:nvPr/>
        </p:nvGrpSpPr>
        <p:grpSpPr>
          <a:xfrm>
            <a:off x="609600" y="2057400"/>
            <a:ext cx="4801791" cy="4015821"/>
            <a:chOff x="609600" y="1130102"/>
            <a:chExt cx="4878010" cy="2624799"/>
          </a:xfrm>
        </p:grpSpPr>
        <p:sp>
          <p:nvSpPr>
            <p:cNvPr id="11" name="Rounded Rectangle 10" descr="Once you click on the ‘Complain’ button, a pop out window will appear. From there, you will:&#10;Select your complaint ‘Category’&#10;Type your complaint in the ‘Comments’ field&#10;When you are completed, select ‘Update’ to submit your complaint&#10;"/>
            <p:cNvSpPr/>
            <p:nvPr/>
          </p:nvSpPr>
          <p:spPr>
            <a:xfrm>
              <a:off x="609600" y="1130102"/>
              <a:ext cx="4724400" cy="1841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87010" y="1200356"/>
              <a:ext cx="4800600" cy="2554545"/>
            </a:xfrm>
            <a:prstGeom prst="rect">
              <a:avLst/>
            </a:prstGeom>
            <a:noFill/>
          </p:spPr>
          <p:txBody>
            <a:bodyPr wrap="square" rtlCol="0">
              <a:spAutoFit/>
            </a:bodyPr>
            <a:lstStyle/>
            <a:p>
              <a:r>
                <a:rPr lang="en-US" sz="2000" dirty="0"/>
                <a:t>Once you click on the ‘Complain’ button, a pop out window will appear. From there, you will:</a:t>
              </a:r>
            </a:p>
            <a:p>
              <a:pPr marL="285750" indent="-285750">
                <a:buFontTx/>
                <a:buChar char="-"/>
              </a:pPr>
              <a:r>
                <a:rPr lang="en-US" sz="2000" dirty="0"/>
                <a:t>Select your complaint ‘Category’</a:t>
              </a:r>
            </a:p>
            <a:p>
              <a:pPr marL="285750" indent="-285750">
                <a:buFontTx/>
                <a:buChar char="-"/>
              </a:pPr>
              <a:r>
                <a:rPr lang="en-US" sz="2000" dirty="0"/>
                <a:t>Type your complaint in the ‘Comments’ field</a:t>
              </a:r>
            </a:p>
            <a:p>
              <a:pPr marL="285750" indent="-285750">
                <a:buFontTx/>
                <a:buChar char="-"/>
              </a:pPr>
              <a:r>
                <a:rPr lang="en-US" sz="2000" dirty="0"/>
                <a:t>When you are completed, select ‘Update’ to submit your complaint</a:t>
              </a:r>
            </a:p>
          </p:txBody>
        </p:sp>
      </p:grpSp>
      <p:pic>
        <p:nvPicPr>
          <p:cNvPr id="3" name="Picture 2" descr="Screenshot of the Complaint pop out window with a drop down box for the complaint 'Category' as well as an Open End text box for 'Comments' and an &quot;Update&quot; button at the bottom"/>
          <p:cNvPicPr>
            <a:picLocks noChangeAspect="1"/>
          </p:cNvPicPr>
          <p:nvPr/>
        </p:nvPicPr>
        <p:blipFill>
          <a:blip r:embed="rId3"/>
          <a:stretch>
            <a:fillRect/>
          </a:stretch>
        </p:blipFill>
        <p:spPr>
          <a:xfrm>
            <a:off x="5879241" y="2029855"/>
            <a:ext cx="2414717" cy="2872408"/>
          </a:xfrm>
          <a:prstGeom prst="rect">
            <a:avLst/>
          </a:prstGeom>
          <a:ln>
            <a:noFill/>
          </a:ln>
          <a:effectLst>
            <a:outerShdw blurRad="190500" algn="tl" rotWithShape="0">
              <a:srgbClr val="000000">
                <a:alpha val="70000"/>
              </a:srgbClr>
            </a:outerShdw>
          </a:effectLst>
        </p:spPr>
      </p:pic>
      <p:cxnSp>
        <p:nvCxnSpPr>
          <p:cNvPr id="5" name="Straight Connector 4">
            <a:extLst>
              <a:ext uri="{C183D7F6-B498-43B3-948B-1728B52AA6E4}">
                <adec:decorative xmlns:adec="http://schemas.microsoft.com/office/drawing/2017/decorative" val="1"/>
              </a:ext>
            </a:extLst>
          </p:cNvPr>
          <p:cNvCxnSpPr>
            <a:endCxn id="3" idx="1"/>
          </p:cNvCxnSpPr>
          <p:nvPr/>
        </p:nvCxnSpPr>
        <p:spPr>
          <a:xfrm>
            <a:off x="5260181" y="3466059"/>
            <a:ext cx="61906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Montachusett Regional Transit Authority (MART) logo">
            <a:hlinkClick r:id="rId4" tooltip="Home"/>
          </p:cNvPr>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167349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at Today’s Meeting</a:t>
            </a:r>
          </a:p>
        </p:txBody>
      </p:sp>
      <p:sp>
        <p:nvSpPr>
          <p:cNvPr id="3" name="Content Placeholder 2"/>
          <p:cNvSpPr>
            <a:spLocks noGrp="1"/>
          </p:cNvSpPr>
          <p:nvPr>
            <p:ph idx="1"/>
          </p:nvPr>
        </p:nvSpPr>
        <p:spPr>
          <a:xfrm>
            <a:off x="457200" y="1600201"/>
            <a:ext cx="8229600" cy="3581400"/>
          </a:xfrm>
        </p:spPr>
        <p:txBody>
          <a:bodyPr>
            <a:normAutofit/>
          </a:bodyPr>
          <a:lstStyle/>
          <a:p>
            <a:r>
              <a:rPr lang="en-US" dirty="0"/>
              <a:t>Interpreters</a:t>
            </a:r>
          </a:p>
          <a:p>
            <a:r>
              <a:rPr lang="en-US" dirty="0"/>
              <a:t>CART</a:t>
            </a:r>
          </a:p>
          <a:p>
            <a:r>
              <a:rPr lang="en-US" dirty="0"/>
              <a:t>Use the </a:t>
            </a:r>
            <a:r>
              <a:rPr lang="en-US" b="1" dirty="0"/>
              <a:t>chat box</a:t>
            </a:r>
            <a:r>
              <a:rPr lang="en-US" dirty="0"/>
              <a:t> to contact the hosts for assistance at any time</a:t>
            </a:r>
          </a:p>
          <a:p>
            <a:endParaRPr lang="en-US" dirty="0"/>
          </a:p>
        </p:txBody>
      </p:sp>
      <p:pic>
        <p:nvPicPr>
          <p:cNvPr id="4" name="Picture 3"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384453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76200" y="293684"/>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j-ea"/>
                <a:cs typeface="+mj-cs"/>
              </a:rPr>
              <a:t>Member Portal: Submitting a Complaint (Cont.)</a:t>
            </a:r>
          </a:p>
        </p:txBody>
      </p:sp>
      <p:grpSp>
        <p:nvGrpSpPr>
          <p:cNvPr id="14" name="Group 13" descr="Once your complaint is submitted, the complaint number and status is listed under the trip&#10;Once the complaint has been addressed by one of our Quality Assurance Agents, the complaint will be updated in the portal with resolution of the complaint.&#10;"/>
          <p:cNvGrpSpPr/>
          <p:nvPr/>
        </p:nvGrpSpPr>
        <p:grpSpPr>
          <a:xfrm>
            <a:off x="549875" y="1195076"/>
            <a:ext cx="7965990" cy="2313692"/>
            <a:chOff x="691978" y="948264"/>
            <a:chExt cx="4038600" cy="3269150"/>
          </a:xfrm>
        </p:grpSpPr>
        <p:sp>
          <p:nvSpPr>
            <p:cNvPr id="13" name="Rounded Rectangle 12"/>
            <p:cNvSpPr/>
            <p:nvPr/>
          </p:nvSpPr>
          <p:spPr>
            <a:xfrm>
              <a:off x="691978" y="948264"/>
              <a:ext cx="4038600" cy="24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22257" y="1047315"/>
              <a:ext cx="3886200" cy="3170099"/>
            </a:xfrm>
            <a:prstGeom prst="rect">
              <a:avLst/>
            </a:prstGeom>
            <a:noFill/>
          </p:spPr>
          <p:txBody>
            <a:bodyPr wrap="square" rtlCol="0">
              <a:spAutoFit/>
            </a:bodyPr>
            <a:lstStyle/>
            <a:p>
              <a:pPr marL="285750" indent="-285750">
                <a:buFontTx/>
                <a:buChar char="-"/>
              </a:pPr>
              <a:r>
                <a:rPr lang="en-US" sz="2000" dirty="0"/>
                <a:t>Once your complaint is submitted, the complaint number and status is listed under the trip</a:t>
              </a:r>
            </a:p>
            <a:p>
              <a:pPr marL="285750" indent="-285750">
                <a:buFontTx/>
                <a:buChar char="-"/>
              </a:pPr>
              <a:r>
                <a:rPr lang="en-US" sz="2000" dirty="0"/>
                <a:t>Once the complaint has been addressed by one of our Quality Assurance Agents, the complaint will be updated in the portal with resolution of the complaint.</a:t>
              </a:r>
            </a:p>
            <a:p>
              <a:endParaRPr lang="en-US" sz="2000" dirty="0"/>
            </a:p>
          </p:txBody>
        </p:sp>
      </p:grpSp>
      <p:pic>
        <p:nvPicPr>
          <p:cNvPr id="9" name="Picture 8" descr="My Rydes, filter by past trips. Search box. Travel date is 3/10/2021, start time and appointment time. Name, Phone number, mobility: ESCORT. Complaint ID CM31 and status is PENDING"/>
          <p:cNvPicPr>
            <a:picLocks noChangeAspect="1"/>
          </p:cNvPicPr>
          <p:nvPr/>
        </p:nvPicPr>
        <p:blipFill>
          <a:blip r:embed="rId3"/>
          <a:stretch>
            <a:fillRect/>
          </a:stretch>
        </p:blipFill>
        <p:spPr>
          <a:xfrm>
            <a:off x="2553311" y="3478786"/>
            <a:ext cx="3882428" cy="2911821"/>
          </a:xfrm>
          <a:prstGeom prst="rect">
            <a:avLst/>
          </a:prstGeom>
          <a:ln>
            <a:noFill/>
          </a:ln>
          <a:effectLst>
            <a:outerShdw blurRad="190500" algn="tl" rotWithShape="0">
              <a:srgbClr val="000000">
                <a:alpha val="70000"/>
              </a:srgbClr>
            </a:outerShdw>
          </a:effectLst>
        </p:spPr>
      </p:pic>
      <p:pic>
        <p:nvPicPr>
          <p:cNvPr id="16" name="Picture 15" descr="Montachusett Regional Transit Authority (MART) logo">
            <a:hlinkClick r:id="rId4" tooltip="Home"/>
          </p:cNvPr>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cxnSp>
        <p:nvCxnSpPr>
          <p:cNvPr id="5" name="Straight Connector 4">
            <a:extLst>
              <a:ext uri="{C183D7F6-B498-43B3-948B-1728B52AA6E4}">
                <adec:decorative xmlns:adec="http://schemas.microsoft.com/office/drawing/2017/decorative" val="1"/>
              </a:ext>
            </a:extLst>
          </p:cNvPr>
          <p:cNvCxnSpPr>
            <a:endCxn id="9" idx="0"/>
          </p:cNvCxnSpPr>
          <p:nvPr/>
        </p:nvCxnSpPr>
        <p:spPr>
          <a:xfrm flipH="1">
            <a:off x="4494525" y="2977514"/>
            <a:ext cx="5893" cy="5012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86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2057400" y="67827"/>
            <a:ext cx="5334001" cy="7736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0" normalizeH="0" baseline="0" noProof="0" dirty="0">
                <a:ln>
                  <a:noFill/>
                </a:ln>
                <a:solidFill>
                  <a:schemeClr val="tx1"/>
                </a:solidFill>
                <a:effectLst/>
                <a:uLnTx/>
                <a:uFillTx/>
                <a:latin typeface="+mj-lt"/>
                <a:ea typeface="+mj-ea"/>
                <a:cs typeface="+mj-cs"/>
              </a:rPr>
              <a:t>New Member Application</a:t>
            </a:r>
          </a:p>
        </p:txBody>
      </p:sp>
      <p:sp>
        <p:nvSpPr>
          <p:cNvPr id="4" name="Rectangle 3"/>
          <p:cNvSpPr/>
          <p:nvPr/>
        </p:nvSpPr>
        <p:spPr>
          <a:xfrm>
            <a:off x="381000" y="1219200"/>
            <a:ext cx="4876800" cy="5816977"/>
          </a:xfrm>
          <a:prstGeom prst="rect">
            <a:avLst/>
          </a:prstGeom>
        </p:spPr>
        <p:txBody>
          <a:bodyPr wrap="square">
            <a:spAutoFit/>
          </a:bodyPr>
          <a:lstStyle/>
          <a:p>
            <a:r>
              <a:rPr lang="en-US" sz="2400" dirty="0"/>
              <a:t>The new member app will…</a:t>
            </a:r>
          </a:p>
          <a:p>
            <a:endParaRPr lang="en-US" sz="2400" dirty="0"/>
          </a:p>
          <a:p>
            <a:pPr marL="285750" indent="-285750">
              <a:buFontTx/>
              <a:buChar char="-"/>
            </a:pPr>
            <a:r>
              <a:rPr lang="en-US" sz="2400" dirty="0"/>
              <a:t>…allow members to book trips to approved PT-1 locations </a:t>
            </a:r>
          </a:p>
          <a:p>
            <a:pPr marL="285750" indent="-285750">
              <a:buFontTx/>
              <a:buChar char="-"/>
            </a:pPr>
            <a:r>
              <a:rPr lang="en-US" sz="2400" dirty="0"/>
              <a:t>…monitor trips in real-time with reporting updates of any delays related to the trip</a:t>
            </a:r>
          </a:p>
          <a:p>
            <a:pPr marL="285750" indent="-285750">
              <a:buFontTx/>
              <a:buChar char="-"/>
            </a:pPr>
            <a:r>
              <a:rPr lang="en-US" sz="2400" dirty="0"/>
              <a:t>…allow the user to file a complaint directly through the application</a:t>
            </a:r>
          </a:p>
          <a:p>
            <a:pPr marL="285750" indent="-285750">
              <a:buFontTx/>
              <a:buChar char="-"/>
            </a:pPr>
            <a:r>
              <a:rPr lang="en-US" sz="2400" dirty="0"/>
              <a:t>…be accessible to all</a:t>
            </a:r>
          </a:p>
          <a:p>
            <a:pPr marL="285750" indent="-285750">
              <a:buFontTx/>
              <a:buChar char="-"/>
            </a:pPr>
            <a:r>
              <a:rPr lang="en-US" sz="2400" dirty="0"/>
              <a:t>…be easy to download and </a:t>
            </a:r>
            <a:r>
              <a:rPr lang="en-US" sz="2400" b="1" dirty="0"/>
              <a:t>free</a:t>
            </a:r>
            <a:r>
              <a:rPr lang="en-US" sz="2400" dirty="0"/>
              <a:t> on all internet connected devices</a:t>
            </a:r>
          </a:p>
          <a:p>
            <a:pPr marL="285750" indent="-285750">
              <a:buFontTx/>
              <a:buChar char="-"/>
            </a:pPr>
            <a:r>
              <a:rPr lang="en-US" sz="2400" dirty="0"/>
              <a:t>…be secure, and all data will be protected</a:t>
            </a:r>
          </a:p>
          <a:p>
            <a:pPr marL="285750" indent="-285750">
              <a:buFontTx/>
              <a:buChar char="-"/>
            </a:pPr>
            <a:endParaRPr lang="en-US" dirty="0"/>
          </a:p>
          <a:p>
            <a:pPr marL="285750" indent="-285750">
              <a:buFontTx/>
              <a:buChar char="-"/>
            </a:pPr>
            <a:endParaRPr lang="en-US" dirty="0"/>
          </a:p>
        </p:txBody>
      </p:sp>
      <p:pic>
        <p:nvPicPr>
          <p:cNvPr id="15" name="Picture 14" descr="Future trips: daily or recurring.&#10;Wed, Feb 10, 2021, 12:30 100 Elm St in Fitchburg to 197 Airport Road in Fitchburg at 12:38.&#10;Right side: Map shows the route, with QR code"/>
          <p:cNvPicPr>
            <a:picLocks noChangeAspect="1"/>
          </p:cNvPicPr>
          <p:nvPr/>
        </p:nvPicPr>
        <p:blipFill>
          <a:blip r:embed="rId3"/>
          <a:stretch>
            <a:fillRect/>
          </a:stretch>
        </p:blipFill>
        <p:spPr>
          <a:xfrm>
            <a:off x="5715000" y="2209800"/>
            <a:ext cx="3199076" cy="3124200"/>
          </a:xfrm>
          <a:prstGeom prst="rect">
            <a:avLst/>
          </a:prstGeom>
          <a:ln>
            <a:noFill/>
          </a:ln>
          <a:effectLst>
            <a:outerShdw blurRad="190500" algn="tl" rotWithShape="0">
              <a:srgbClr val="000000">
                <a:alpha val="70000"/>
              </a:srgbClr>
            </a:outerShdw>
          </a:effectLst>
        </p:spPr>
      </p:pic>
      <p:sp>
        <p:nvSpPr>
          <p:cNvPr id="2" name="Rounded Rectangle 1">
            <a:extLst>
              <a:ext uri="{C183D7F6-B498-43B3-948B-1728B52AA6E4}">
                <adec:decorative xmlns:adec="http://schemas.microsoft.com/office/drawing/2017/decorative" val="1"/>
              </a:ext>
            </a:extLst>
          </p:cNvPr>
          <p:cNvSpPr/>
          <p:nvPr/>
        </p:nvSpPr>
        <p:spPr>
          <a:xfrm>
            <a:off x="228600" y="990600"/>
            <a:ext cx="5029200" cy="556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C183D7F6-B498-43B3-948B-1728B52AA6E4}">
                <adec:decorative xmlns:adec="http://schemas.microsoft.com/office/drawing/2017/decorative" val="1"/>
              </a:ext>
            </a:extLst>
          </p:cNvPr>
          <p:cNvCxnSpPr>
            <a:stCxn id="2" idx="3"/>
            <a:endCxn id="15" idx="1"/>
          </p:cNvCxnSpPr>
          <p:nvPr/>
        </p:nvCxnSpPr>
        <p:spPr>
          <a:xfrm>
            <a:off x="5257800" y="3771900"/>
            <a:ext cx="45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03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533400" y="262449"/>
            <a:ext cx="8094450" cy="7736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j-ea"/>
                <a:cs typeface="+mj-cs"/>
              </a:rPr>
              <a:t>New Member Application: How to Download</a:t>
            </a:r>
          </a:p>
        </p:txBody>
      </p:sp>
      <p:grpSp>
        <p:nvGrpSpPr>
          <p:cNvPr id="3" name="Group 2" descr="Downloading the app is easy, just follow these steps:&#10;&#10;1. To download the application on your device, navigate to Apple’s App Store or the Google Play store depending on your device.&#10;2. Search for QRyde Rider and install onto your device.&#10;3. Once installed, open the application and proceed to registering for an account."/>
          <p:cNvGrpSpPr/>
          <p:nvPr/>
        </p:nvGrpSpPr>
        <p:grpSpPr>
          <a:xfrm>
            <a:off x="513259" y="1279514"/>
            <a:ext cx="4431584" cy="4664086"/>
            <a:chOff x="685800" y="1035782"/>
            <a:chExt cx="8109069" cy="2469418"/>
          </a:xfrm>
        </p:grpSpPr>
        <p:sp>
          <p:nvSpPr>
            <p:cNvPr id="11" name="TextBox 10"/>
            <p:cNvSpPr txBox="1"/>
            <p:nvPr/>
          </p:nvSpPr>
          <p:spPr>
            <a:xfrm>
              <a:off x="989452" y="1147106"/>
              <a:ext cx="7805417" cy="2136024"/>
            </a:xfrm>
            <a:prstGeom prst="rect">
              <a:avLst/>
            </a:prstGeom>
            <a:noFill/>
          </p:spPr>
          <p:txBody>
            <a:bodyPr wrap="square" rtlCol="0">
              <a:spAutoFit/>
            </a:bodyPr>
            <a:lstStyle/>
            <a:p>
              <a:r>
                <a:rPr lang="en-US" sz="2200" dirty="0"/>
                <a:t>Downloading the app is easy, just follow these steps:</a:t>
              </a:r>
            </a:p>
            <a:p>
              <a:endParaRPr lang="en-US" sz="2200" dirty="0"/>
            </a:p>
            <a:p>
              <a:r>
                <a:rPr lang="en-US" sz="2200" dirty="0"/>
                <a:t>1. To download the application on your device, navigate to Apple’s App Store or the Google Play store depending on your device.</a:t>
              </a:r>
            </a:p>
            <a:p>
              <a:r>
                <a:rPr lang="en-US" sz="2200" dirty="0"/>
                <a:t>2. Search for </a:t>
              </a:r>
              <a:r>
                <a:rPr lang="en-US" sz="2200" b="1" u="sng" dirty="0"/>
                <a:t>QRyde Rider</a:t>
              </a:r>
              <a:r>
                <a:rPr lang="en-US" sz="2200" dirty="0"/>
                <a:t> and install onto your device.</a:t>
              </a:r>
            </a:p>
            <a:p>
              <a:r>
                <a:rPr lang="en-US" sz="2200" dirty="0"/>
                <a:t>3. Once installed, open the application and proceed to registering for an account.</a:t>
              </a:r>
            </a:p>
          </p:txBody>
        </p:sp>
        <p:sp>
          <p:nvSpPr>
            <p:cNvPr id="2" name="Rounded Rectangle 1"/>
            <p:cNvSpPr/>
            <p:nvPr/>
          </p:nvSpPr>
          <p:spPr>
            <a:xfrm>
              <a:off x="685800" y="1035782"/>
              <a:ext cx="8077200" cy="24694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descr="Screenshots of the QRyde Rider application icon, as well as the Apple App store, and Google Play store where the application can be downloaded."/>
          <p:cNvGrpSpPr/>
          <p:nvPr/>
        </p:nvGrpSpPr>
        <p:grpSpPr>
          <a:xfrm>
            <a:off x="5562600" y="1994484"/>
            <a:ext cx="2667000" cy="3200400"/>
            <a:chOff x="359250" y="3321165"/>
            <a:chExt cx="2536350" cy="2868507"/>
          </a:xfrm>
        </p:grpSpPr>
        <p:grpSp>
          <p:nvGrpSpPr>
            <p:cNvPr id="28" name="Group 27"/>
            <p:cNvGrpSpPr/>
            <p:nvPr/>
          </p:nvGrpSpPr>
          <p:grpSpPr>
            <a:xfrm>
              <a:off x="762000" y="3321165"/>
              <a:ext cx="2133600" cy="2868507"/>
              <a:chOff x="685800" y="3030729"/>
              <a:chExt cx="2200847" cy="3266778"/>
            </a:xfrm>
          </p:grpSpPr>
          <p:pic>
            <p:nvPicPr>
              <p:cNvPr id="18" name="Picture 17"/>
              <p:cNvPicPr>
                <a:picLocks noChangeAspect="1"/>
              </p:cNvPicPr>
              <p:nvPr/>
            </p:nvPicPr>
            <p:blipFill>
              <a:blip r:embed="rId3"/>
              <a:stretch>
                <a:fillRect/>
              </a:stretch>
            </p:blipFill>
            <p:spPr>
              <a:xfrm>
                <a:off x="1058562" y="3030729"/>
                <a:ext cx="1295400" cy="1913467"/>
              </a:xfrm>
              <a:prstGeom prst="rect">
                <a:avLst/>
              </a:prstGeom>
            </p:spPr>
          </p:pic>
          <p:pic>
            <p:nvPicPr>
              <p:cNvPr id="14" name="Picture 13"/>
              <p:cNvPicPr>
                <a:picLocks noChangeAspect="1"/>
              </p:cNvPicPr>
              <p:nvPr/>
            </p:nvPicPr>
            <p:blipFill>
              <a:blip r:embed="rId4"/>
              <a:stretch>
                <a:fillRect/>
              </a:stretch>
            </p:blipFill>
            <p:spPr>
              <a:xfrm>
                <a:off x="685800" y="5053815"/>
                <a:ext cx="2200847" cy="1243692"/>
              </a:xfrm>
              <a:prstGeom prst="rect">
                <a:avLst/>
              </a:prstGeom>
            </p:spPr>
          </p:pic>
        </p:grpSp>
        <p:cxnSp>
          <p:nvCxnSpPr>
            <p:cNvPr id="37" name="Curved Connector 36"/>
            <p:cNvCxnSpPr>
              <a:stCxn id="14" idx="3"/>
              <a:endCxn id="18" idx="3"/>
            </p:cNvCxnSpPr>
            <p:nvPr/>
          </p:nvCxnSpPr>
          <p:spPr>
            <a:xfrm flipH="1" flipV="1">
              <a:off x="2379191" y="4161258"/>
              <a:ext cx="516409" cy="1482381"/>
            </a:xfrm>
            <a:prstGeom prst="curvedConnector3">
              <a:avLst>
                <a:gd name="adj1" fmla="val -44267"/>
              </a:avLst>
            </a:prstGeom>
            <a:ln>
              <a:solidFill>
                <a:schemeClr val="bg1">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39" name="Curved Connector 38"/>
            <p:cNvCxnSpPr>
              <a:endCxn id="18" idx="1"/>
            </p:cNvCxnSpPr>
            <p:nvPr/>
          </p:nvCxnSpPr>
          <p:spPr>
            <a:xfrm rot="5400000" flipH="1" flipV="1">
              <a:off x="321265" y="4199245"/>
              <a:ext cx="840093" cy="764121"/>
            </a:xfrm>
            <a:prstGeom prst="curvedConnector2">
              <a:avLst/>
            </a:prstGeom>
            <a:ln>
              <a:solidFill>
                <a:schemeClr val="bg1">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43" name="Curved Connector 42"/>
            <p:cNvCxnSpPr>
              <a:endCxn id="14" idx="1"/>
            </p:cNvCxnSpPr>
            <p:nvPr/>
          </p:nvCxnSpPr>
          <p:spPr>
            <a:xfrm rot="16200000" flipH="1">
              <a:off x="239481" y="5121120"/>
              <a:ext cx="642288" cy="402750"/>
            </a:xfrm>
            <a:prstGeom prst="curvedConnector2">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grpSp>
      <p:pic>
        <p:nvPicPr>
          <p:cNvPr id="49" name="Picture 48" descr="Montachusett Regional Transit Authority (MART) logo">
            <a:hlinkClick r:id="rId5" tooltip="Home"/>
          </p:cNvPr>
          <p:cNvPicPr/>
          <p:nvPr/>
        </p:nvPicPr>
        <p:blipFill>
          <a:blip r:embed="rId6">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374792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76200" y="197298"/>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0" normalizeH="0" baseline="0" noProof="0" dirty="0">
                <a:ln>
                  <a:noFill/>
                </a:ln>
                <a:solidFill>
                  <a:schemeClr val="tx1"/>
                </a:solidFill>
                <a:effectLst/>
                <a:uLnTx/>
                <a:uFillTx/>
                <a:latin typeface="+mj-lt"/>
                <a:ea typeface="+mj-ea"/>
                <a:cs typeface="+mj-cs"/>
              </a:rPr>
              <a:t>Member Application: Sign Up &amp; Registration</a:t>
            </a:r>
          </a:p>
        </p:txBody>
      </p:sp>
      <p:grpSp>
        <p:nvGrpSpPr>
          <p:cNvPr id="5" name="Group 4" descr="How to Log In:&#10;1. Open the application on your device&#10;2. Enter your User ID and Password&#10;3. Select ‘LOG IN’"/>
          <p:cNvGrpSpPr/>
          <p:nvPr/>
        </p:nvGrpSpPr>
        <p:grpSpPr>
          <a:xfrm>
            <a:off x="304800" y="1385002"/>
            <a:ext cx="3586595" cy="2059459"/>
            <a:chOff x="550859" y="1140941"/>
            <a:chExt cx="3586595" cy="2059459"/>
          </a:xfrm>
        </p:grpSpPr>
        <p:sp>
          <p:nvSpPr>
            <p:cNvPr id="20" name="TextBox 19"/>
            <p:cNvSpPr txBox="1"/>
            <p:nvPr/>
          </p:nvSpPr>
          <p:spPr>
            <a:xfrm>
              <a:off x="618821" y="1140941"/>
              <a:ext cx="3518633" cy="1938992"/>
            </a:xfrm>
            <a:prstGeom prst="rect">
              <a:avLst/>
            </a:prstGeom>
            <a:noFill/>
          </p:spPr>
          <p:txBody>
            <a:bodyPr wrap="square" rtlCol="0">
              <a:spAutoFit/>
            </a:bodyPr>
            <a:lstStyle/>
            <a:p>
              <a:pPr algn="ctr"/>
              <a:r>
                <a:rPr lang="en-US" sz="2000" b="1" u="sng" dirty="0"/>
                <a:t>How to Log In:</a:t>
              </a:r>
            </a:p>
            <a:p>
              <a:r>
                <a:rPr lang="en-US" sz="2000" dirty="0"/>
                <a:t>1. Open the application on your device</a:t>
              </a:r>
            </a:p>
            <a:p>
              <a:r>
                <a:rPr lang="en-US" sz="2000" dirty="0"/>
                <a:t>2. Enter your User ID and Password</a:t>
              </a:r>
            </a:p>
            <a:p>
              <a:r>
                <a:rPr lang="en-US" sz="2000" dirty="0"/>
                <a:t>3. Select ‘LOG IN’</a:t>
              </a:r>
              <a:endParaRPr lang="en-US" sz="2000" b="1" dirty="0">
                <a:solidFill>
                  <a:schemeClr val="accent4">
                    <a:lumMod val="75000"/>
                  </a:schemeClr>
                </a:solidFill>
              </a:endParaRPr>
            </a:p>
          </p:txBody>
        </p:sp>
        <p:sp>
          <p:nvSpPr>
            <p:cNvPr id="2" name="Rounded Rectangle 1"/>
            <p:cNvSpPr/>
            <p:nvPr/>
          </p:nvSpPr>
          <p:spPr>
            <a:xfrm>
              <a:off x="550859" y="1140941"/>
              <a:ext cx="3518633" cy="2059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descr="How to Register:&#10;1. Open the application on your device&#10;2. Select ‘SIGN UP’&#10;3. Enter your phone number&#10;4. Verify the SMS code&#10;5. Fill in all required fields and select ‘Let’s Go!’&#10;(Please note: While creating your profile, all fields are case sensitive)"/>
          <p:cNvGrpSpPr/>
          <p:nvPr/>
        </p:nvGrpSpPr>
        <p:grpSpPr>
          <a:xfrm>
            <a:off x="4501980" y="1181100"/>
            <a:ext cx="4261020" cy="2590800"/>
            <a:chOff x="4471088" y="990600"/>
            <a:chExt cx="4328982" cy="2590800"/>
          </a:xfrm>
        </p:grpSpPr>
        <p:sp>
          <p:nvSpPr>
            <p:cNvPr id="21" name="TextBox 20" descr="Screenshot of the process to Sign up and Register on the Application. The screenshot includes 4 total images of the Log in/Sign up Screen, phone number entry screen, phone number verification screen, and personal information boxes in order to register."/>
            <p:cNvSpPr txBox="1"/>
            <p:nvPr/>
          </p:nvSpPr>
          <p:spPr>
            <a:xfrm>
              <a:off x="4532870" y="1029556"/>
              <a:ext cx="4267200" cy="2416046"/>
            </a:xfrm>
            <a:prstGeom prst="rect">
              <a:avLst/>
            </a:prstGeom>
            <a:noFill/>
          </p:spPr>
          <p:txBody>
            <a:bodyPr wrap="square" rtlCol="0">
              <a:spAutoFit/>
            </a:bodyPr>
            <a:lstStyle/>
            <a:p>
              <a:pPr algn="ctr"/>
              <a:r>
                <a:rPr lang="en-US" sz="2000" b="1" u="sng" dirty="0"/>
                <a:t>How to Register:</a:t>
              </a:r>
            </a:p>
            <a:p>
              <a:r>
                <a:rPr lang="en-US" sz="2000" dirty="0"/>
                <a:t>1. Open the application on your device</a:t>
              </a:r>
            </a:p>
            <a:p>
              <a:r>
                <a:rPr lang="en-US" sz="2000" dirty="0"/>
                <a:t>2. Select ‘SIGN UP’</a:t>
              </a:r>
            </a:p>
            <a:p>
              <a:r>
                <a:rPr lang="en-US" sz="2000" dirty="0"/>
                <a:t>3. Enter your phone number</a:t>
              </a:r>
            </a:p>
            <a:p>
              <a:r>
                <a:rPr lang="en-US" sz="2000" dirty="0"/>
                <a:t>4. Verify the SMS code</a:t>
              </a:r>
            </a:p>
            <a:p>
              <a:r>
                <a:rPr lang="en-US" sz="2000" dirty="0"/>
                <a:t>5. Fill in all required fields and select ‘Let’s Go!’</a:t>
              </a:r>
            </a:p>
            <a:p>
              <a:r>
                <a:rPr lang="en-US" sz="1100" i="1" dirty="0">
                  <a:solidFill>
                    <a:schemeClr val="bg1">
                      <a:lumMod val="65000"/>
                    </a:schemeClr>
                  </a:solidFill>
                </a:rPr>
                <a:t>(</a:t>
              </a:r>
              <a:r>
                <a:rPr lang="en-US" sz="1100" i="1" u="sng" dirty="0">
                  <a:solidFill>
                    <a:schemeClr val="bg1">
                      <a:lumMod val="65000"/>
                    </a:schemeClr>
                  </a:solidFill>
                </a:rPr>
                <a:t>Please note</a:t>
              </a:r>
              <a:r>
                <a:rPr lang="en-US" sz="1100" i="1" dirty="0">
                  <a:solidFill>
                    <a:schemeClr val="bg1">
                      <a:lumMod val="65000"/>
                    </a:schemeClr>
                  </a:solidFill>
                </a:rPr>
                <a:t>: While creating your profile, all fields are case sensitive)</a:t>
              </a:r>
            </a:p>
          </p:txBody>
        </p:sp>
        <p:sp>
          <p:nvSpPr>
            <p:cNvPr id="3" name="Rounded Rectangle 2"/>
            <p:cNvSpPr/>
            <p:nvPr/>
          </p:nvSpPr>
          <p:spPr>
            <a:xfrm>
              <a:off x="4471088" y="990600"/>
              <a:ext cx="4328982" cy="259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Screenshots of the Sign up and Registration process. Screenshot 1: Homescreen of app where user would Log in/Register; Screenshot 2: Enter phone number; Screenshot 3: Phone Number Verification; Screenshot 4: Member information screen with first name, last name, user ID, password, and community code. Let's Go button"/>
          <p:cNvPicPr>
            <a:picLocks noChangeAspect="1"/>
          </p:cNvPicPr>
          <p:nvPr/>
        </p:nvPicPr>
        <p:blipFill>
          <a:blip r:embed="rId3"/>
          <a:stretch>
            <a:fillRect/>
          </a:stretch>
        </p:blipFill>
        <p:spPr>
          <a:xfrm>
            <a:off x="1122530" y="4035305"/>
            <a:ext cx="6074172" cy="2555305"/>
          </a:xfrm>
          <a:prstGeom prst="rect">
            <a:avLst/>
          </a:prstGeom>
          <a:ln>
            <a:noFill/>
          </a:ln>
          <a:effectLst>
            <a:outerShdw blurRad="190500" algn="tl" rotWithShape="0">
              <a:srgbClr val="000000">
                <a:alpha val="70000"/>
              </a:srgbClr>
            </a:outerShdw>
          </a:effectLst>
        </p:spPr>
      </p:pic>
      <p:cxnSp>
        <p:nvCxnSpPr>
          <p:cNvPr id="24" name="Straight Connector 23">
            <a:extLst>
              <a:ext uri="{C183D7F6-B498-43B3-948B-1728B52AA6E4}">
                <adec:decorative xmlns:adec="http://schemas.microsoft.com/office/drawing/2017/decorative" val="1"/>
              </a:ext>
            </a:extLst>
          </p:cNvPr>
          <p:cNvCxnSpPr/>
          <p:nvPr/>
        </p:nvCxnSpPr>
        <p:spPr>
          <a:xfrm flipH="1">
            <a:off x="4159616" y="1123435"/>
            <a:ext cx="6180" cy="266700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92127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76200" y="293684"/>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Member Application: Booking a Ride</a:t>
            </a:r>
          </a:p>
        </p:txBody>
      </p:sp>
      <p:grpSp>
        <p:nvGrpSpPr>
          <p:cNvPr id="4" name="Group 3" descr="1. Select prepopulated ‘Pickup’ and ‘Destination’ location based on your approved PT1(s)&#10;2. Select ‘Single Trip’ or ‘Recurring’&#10;3. Enter Date &amp; Time of your trip and then click ‘Next’&#10;4. Enter any ‘Advanced Options’ (if applicable) and then click ‘Next’&#10;5. Review and confirm your trip details. If all the information is correct, click ‘Book Trip’"/>
          <p:cNvGrpSpPr/>
          <p:nvPr/>
        </p:nvGrpSpPr>
        <p:grpSpPr>
          <a:xfrm>
            <a:off x="304799" y="990599"/>
            <a:ext cx="8684742" cy="2334491"/>
            <a:chOff x="443325" y="1154110"/>
            <a:chExt cx="7830235" cy="1872072"/>
          </a:xfrm>
        </p:grpSpPr>
        <p:sp>
          <p:nvSpPr>
            <p:cNvPr id="3" name="Rounded Rectangle 2"/>
            <p:cNvSpPr/>
            <p:nvPr/>
          </p:nvSpPr>
          <p:spPr>
            <a:xfrm>
              <a:off x="443325" y="1154110"/>
              <a:ext cx="7772400"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descr="Select prepopulated ‘Pickup’ and ‘Destination’ location based on your approved PT1(s)&#10;Select ‘Single Trip’ or ‘Recurring’&#10;Enter Date &amp; Time of your trip and then click ‘Next’&#10;Enter any ‘Advanced Options’ (if applicable) and then click ‘Next’&#10;Review and confirm your trip details. If all the information is correct, click ‘Book Trip’"/>
            <p:cNvSpPr txBox="1"/>
            <p:nvPr/>
          </p:nvSpPr>
          <p:spPr>
            <a:xfrm>
              <a:off x="596315" y="1164286"/>
              <a:ext cx="7677245" cy="1861896"/>
            </a:xfrm>
            <a:prstGeom prst="rect">
              <a:avLst/>
            </a:prstGeom>
            <a:noFill/>
          </p:spPr>
          <p:txBody>
            <a:bodyPr wrap="square" rtlCol="0">
              <a:spAutoFit/>
            </a:bodyPr>
            <a:lstStyle/>
            <a:p>
              <a:pPr marL="342900" indent="-342900">
                <a:buAutoNum type="arabicPeriod"/>
              </a:pPr>
              <a:r>
                <a:rPr lang="en-US" sz="2000" dirty="0"/>
                <a:t>Select prepopulated ‘Pickup’ and ‘Destination’ location based on your approved PT1(s)</a:t>
              </a:r>
            </a:p>
            <a:p>
              <a:pPr marL="342900" indent="-342900">
                <a:buAutoNum type="arabicPeriod"/>
              </a:pPr>
              <a:r>
                <a:rPr lang="en-US" sz="2000" dirty="0"/>
                <a:t>Select ‘Single Trip’ or ‘Recurring’</a:t>
              </a:r>
            </a:p>
            <a:p>
              <a:pPr marL="342900" indent="-342900">
                <a:buAutoNum type="arabicPeriod"/>
              </a:pPr>
              <a:r>
                <a:rPr lang="en-US" sz="2000" dirty="0"/>
                <a:t>Enter Date &amp; Time of your trip and then click ‘Next’</a:t>
              </a:r>
            </a:p>
            <a:p>
              <a:pPr marL="342900" indent="-342900">
                <a:buAutoNum type="arabicPeriod"/>
              </a:pPr>
              <a:r>
                <a:rPr lang="en-US" sz="2000" dirty="0"/>
                <a:t>Enter any ‘Advanced Options’ (if applicable) and then click ‘Next’</a:t>
              </a:r>
            </a:p>
            <a:p>
              <a:pPr marL="342900" indent="-342900">
                <a:buAutoNum type="arabicPeriod"/>
              </a:pPr>
              <a:r>
                <a:rPr lang="en-US" sz="2000" dirty="0"/>
                <a:t>Review and confirm your trip details. If all the information is correct, click ‘Book Trip’</a:t>
              </a:r>
            </a:p>
          </p:txBody>
        </p:sp>
      </p:grpSp>
      <p:grpSp>
        <p:nvGrpSpPr>
          <p:cNvPr id="13" name="Group 12" descr="Screenshots of how to book a ride on the member application. Screenshot 1: Appointment Pickup and Destination; Screenshot 2: Date and Time; Screenshot 3: Advanced Options (wheelchair, PCA, number of escorts); Screenshot 4: Confirmation of trip details including date, time of pickup, time of dropoff, pickup location and dropoff location with &quot;Book trip&quot; button"/>
          <p:cNvGrpSpPr/>
          <p:nvPr/>
        </p:nvGrpSpPr>
        <p:grpSpPr>
          <a:xfrm>
            <a:off x="1123437" y="3429000"/>
            <a:ext cx="7028933" cy="3299094"/>
            <a:chOff x="762000" y="2935128"/>
            <a:chExt cx="7276070" cy="3304578"/>
          </a:xfrm>
        </p:grpSpPr>
        <p:pic>
          <p:nvPicPr>
            <p:cNvPr id="5" name="Picture 4"/>
            <p:cNvPicPr>
              <a:picLocks noChangeAspect="1"/>
            </p:cNvPicPr>
            <p:nvPr/>
          </p:nvPicPr>
          <p:blipFill>
            <a:blip r:embed="rId3"/>
            <a:stretch>
              <a:fillRect/>
            </a:stretch>
          </p:blipFill>
          <p:spPr>
            <a:xfrm>
              <a:off x="762000" y="2940210"/>
              <a:ext cx="1579403" cy="32984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2667000" y="2940210"/>
              <a:ext cx="1569335" cy="32984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stretch>
              <a:fillRect/>
            </a:stretch>
          </p:blipFill>
          <p:spPr>
            <a:xfrm>
              <a:off x="4569993" y="2941306"/>
              <a:ext cx="1571237" cy="32984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a:stretch>
              <a:fillRect/>
            </a:stretch>
          </p:blipFill>
          <p:spPr>
            <a:xfrm>
              <a:off x="6464925" y="2935128"/>
              <a:ext cx="1573145" cy="3298400"/>
            </a:xfrm>
            <a:prstGeom prst="rect">
              <a:avLst/>
            </a:prstGeom>
            <a:ln>
              <a:noFill/>
            </a:ln>
            <a:effectLst>
              <a:outerShdw blurRad="190500" algn="tl" rotWithShape="0">
                <a:srgbClr val="000000">
                  <a:alpha val="70000"/>
                </a:srgbClr>
              </a:outerShdw>
            </a:effectLst>
          </p:spPr>
        </p:pic>
      </p:grpSp>
      <p:cxnSp>
        <p:nvCxnSpPr>
          <p:cNvPr id="12" name="Straight Arrow Connector 11">
            <a:extLst>
              <a:ext uri="{C183D7F6-B498-43B3-948B-1728B52AA6E4}">
                <adec:decorative xmlns:adec="http://schemas.microsoft.com/office/drawing/2017/decorative" val="1"/>
              </a:ext>
            </a:extLst>
          </p:cNvPr>
          <p:cNvCxnSpPr>
            <a:stCxn id="5" idx="3"/>
            <a:endCxn id="7" idx="1"/>
          </p:cNvCxnSpPr>
          <p:nvPr/>
        </p:nvCxnSpPr>
        <p:spPr>
          <a:xfrm>
            <a:off x="2649194" y="5080537"/>
            <a:ext cx="31453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a:stCxn id="7" idx="3"/>
            <a:endCxn id="8" idx="1"/>
          </p:cNvCxnSpPr>
          <p:nvPr/>
        </p:nvCxnSpPr>
        <p:spPr>
          <a:xfrm>
            <a:off x="4479763" y="5080537"/>
            <a:ext cx="322326" cy="10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a:stCxn id="8" idx="3"/>
            <a:endCxn id="9" idx="1"/>
          </p:cNvCxnSpPr>
          <p:nvPr/>
        </p:nvCxnSpPr>
        <p:spPr>
          <a:xfrm flipV="1">
            <a:off x="6319958" y="5075463"/>
            <a:ext cx="312700" cy="61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06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76200" y="158108"/>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Member Application: Booking a Ride</a:t>
            </a:r>
          </a:p>
        </p:txBody>
      </p:sp>
      <p:grpSp>
        <p:nvGrpSpPr>
          <p:cNvPr id="4" name="Group 3" descr="1. After you confirm your single trip, a pop out screen will appear and ask you if you want to book a return leg. If so, select ‘Book Return Leg’&#10;2. Enter Date &amp; Time of your return trip and then click ‘Next’&#10;3. Review and confirm your full trip details. If all the information is correct, click ‘Book Trip’&#10;4. Once the trip is booked, you will receive confirmation, which includes the trip ID associated with your scheduled trip."/>
          <p:cNvGrpSpPr/>
          <p:nvPr/>
        </p:nvGrpSpPr>
        <p:grpSpPr>
          <a:xfrm>
            <a:off x="465197" y="911971"/>
            <a:ext cx="8153400" cy="2505408"/>
            <a:chOff x="498197" y="1104194"/>
            <a:chExt cx="7873067" cy="2239112"/>
          </a:xfrm>
        </p:grpSpPr>
        <p:sp>
          <p:nvSpPr>
            <p:cNvPr id="3" name="Rounded Rectangle 2"/>
            <p:cNvSpPr/>
            <p:nvPr/>
          </p:nvSpPr>
          <p:spPr>
            <a:xfrm>
              <a:off x="498197" y="1104194"/>
              <a:ext cx="7772400" cy="21308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37884" y="1163428"/>
              <a:ext cx="7733380" cy="2179878"/>
            </a:xfrm>
            <a:prstGeom prst="rect">
              <a:avLst/>
            </a:prstGeom>
            <a:noFill/>
          </p:spPr>
          <p:txBody>
            <a:bodyPr wrap="square" rtlCol="0">
              <a:spAutoFit/>
            </a:bodyPr>
            <a:lstStyle/>
            <a:p>
              <a:pPr marL="342900" indent="-342900">
                <a:buAutoNum type="arabicPeriod"/>
              </a:pPr>
              <a:r>
                <a:rPr lang="en-US" sz="1950" dirty="0"/>
                <a:t>After you confirm your single trip, a pop out screen will appear and ask you if you want to book a return leg. If so, select ‘Book Return Leg’</a:t>
              </a:r>
            </a:p>
            <a:p>
              <a:pPr marL="342900" indent="-342900">
                <a:buAutoNum type="arabicPeriod"/>
              </a:pPr>
              <a:r>
                <a:rPr lang="en-US" sz="1950" dirty="0"/>
                <a:t>Enter Date &amp; Time of your return trip and then click ‘Next’</a:t>
              </a:r>
            </a:p>
            <a:p>
              <a:pPr marL="342900" indent="-342900">
                <a:buAutoNum type="arabicPeriod"/>
              </a:pPr>
              <a:r>
                <a:rPr lang="en-US" sz="1950" dirty="0"/>
                <a:t>Review and confirm your full trip details. If all the information is correct, click ‘Book Trip’</a:t>
              </a:r>
            </a:p>
            <a:p>
              <a:pPr marL="342900" indent="-342900">
                <a:buFontTx/>
                <a:buAutoNum type="arabicPeriod"/>
              </a:pPr>
              <a:r>
                <a:rPr lang="en-US" sz="1950" dirty="0"/>
                <a:t>Once the trip is booked, you will receive confirmation, which includes the trip ID associated with your scheduled trip.</a:t>
              </a:r>
            </a:p>
            <a:p>
              <a:pPr marL="342900" indent="-342900">
                <a:buAutoNum type="arabicPeriod"/>
              </a:pPr>
              <a:endParaRPr lang="en-US" sz="1600" dirty="0"/>
            </a:p>
          </p:txBody>
        </p:sp>
      </p:grpSp>
      <p:grpSp>
        <p:nvGrpSpPr>
          <p:cNvPr id="23" name="Group 22" descr="Screenshots on how to book a return trip on the member application. Screenshot 1: Confirming the member is booking a return leg; Screenshot 2: Return Time; Screenshot 3: Confirmation of full trip details including date, pickup and dropoff times and locations; Screenshot 4: Ride confirmation including Trip ID."/>
          <p:cNvGrpSpPr/>
          <p:nvPr/>
        </p:nvGrpSpPr>
        <p:grpSpPr>
          <a:xfrm>
            <a:off x="762000" y="3642085"/>
            <a:ext cx="7429682" cy="3083433"/>
            <a:chOff x="493056" y="3069873"/>
            <a:chExt cx="8079627" cy="3392415"/>
          </a:xfrm>
        </p:grpSpPr>
        <p:pic>
          <p:nvPicPr>
            <p:cNvPr id="10" name="Picture 9"/>
            <p:cNvPicPr>
              <a:picLocks noChangeAspect="1"/>
            </p:cNvPicPr>
            <p:nvPr/>
          </p:nvPicPr>
          <p:blipFill>
            <a:blip r:embed="rId3"/>
            <a:stretch>
              <a:fillRect/>
            </a:stretch>
          </p:blipFill>
          <p:spPr>
            <a:xfrm>
              <a:off x="493056" y="3075221"/>
              <a:ext cx="1676400" cy="3387066"/>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a:stretch>
              <a:fillRect/>
            </a:stretch>
          </p:blipFill>
          <p:spPr>
            <a:xfrm>
              <a:off x="2643023" y="3069873"/>
              <a:ext cx="1626197" cy="3392414"/>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5"/>
            <a:stretch>
              <a:fillRect/>
            </a:stretch>
          </p:blipFill>
          <p:spPr>
            <a:xfrm>
              <a:off x="4853397" y="3069873"/>
              <a:ext cx="1622389" cy="3392414"/>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6"/>
            <a:stretch>
              <a:fillRect/>
            </a:stretch>
          </p:blipFill>
          <p:spPr>
            <a:xfrm>
              <a:off x="6953161" y="3075910"/>
              <a:ext cx="1619522" cy="3386378"/>
            </a:xfrm>
            <a:prstGeom prst="rect">
              <a:avLst/>
            </a:prstGeom>
            <a:ln>
              <a:noFill/>
            </a:ln>
            <a:effectLst>
              <a:outerShdw blurRad="190500" algn="tl" rotWithShape="0">
                <a:srgbClr val="000000">
                  <a:alpha val="70000"/>
                </a:srgbClr>
              </a:outerShdw>
            </a:effectLst>
          </p:spPr>
        </p:pic>
        <p:cxnSp>
          <p:nvCxnSpPr>
            <p:cNvPr id="14" name="Straight Arrow Connector 13"/>
            <p:cNvCxnSpPr>
              <a:stCxn id="10" idx="3"/>
              <a:endCxn id="11" idx="1"/>
            </p:cNvCxnSpPr>
            <p:nvPr/>
          </p:nvCxnSpPr>
          <p:spPr>
            <a:xfrm flipV="1">
              <a:off x="2169456" y="4766080"/>
              <a:ext cx="473567" cy="26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1" idx="3"/>
              <a:endCxn id="12" idx="1"/>
            </p:cNvCxnSpPr>
            <p:nvPr/>
          </p:nvCxnSpPr>
          <p:spPr>
            <a:xfrm>
              <a:off x="4269220" y="4766080"/>
              <a:ext cx="58417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2" idx="3"/>
              <a:endCxn id="17" idx="1"/>
            </p:cNvCxnSpPr>
            <p:nvPr/>
          </p:nvCxnSpPr>
          <p:spPr>
            <a:xfrm>
              <a:off x="6475786" y="4766080"/>
              <a:ext cx="477375" cy="3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846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106229" y="216782"/>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0" normalizeH="0" baseline="0" noProof="0" dirty="0">
                <a:ln>
                  <a:noFill/>
                </a:ln>
                <a:solidFill>
                  <a:schemeClr val="tx1"/>
                </a:solidFill>
                <a:effectLst/>
                <a:uLnTx/>
                <a:uFillTx/>
                <a:latin typeface="+mj-lt"/>
                <a:ea typeface="+mj-ea"/>
                <a:cs typeface="+mj-cs"/>
              </a:rPr>
              <a:t>Member Application: Viewing Trips &amp; PT1s</a:t>
            </a:r>
          </a:p>
        </p:txBody>
      </p:sp>
      <p:grpSp>
        <p:nvGrpSpPr>
          <p:cNvPr id="34" name="Group 33" descr="You can view Future Trips, Past Trips, and PT1s by taping the “Menu” option located in the upper left corner of the screen"/>
          <p:cNvGrpSpPr/>
          <p:nvPr/>
        </p:nvGrpSpPr>
        <p:grpSpPr>
          <a:xfrm>
            <a:off x="517163" y="997215"/>
            <a:ext cx="8147382" cy="1036564"/>
            <a:chOff x="152399" y="786121"/>
            <a:chExt cx="6627799" cy="787279"/>
          </a:xfrm>
        </p:grpSpPr>
        <p:sp>
          <p:nvSpPr>
            <p:cNvPr id="13" name="TextBox 12"/>
            <p:cNvSpPr txBox="1"/>
            <p:nvPr/>
          </p:nvSpPr>
          <p:spPr>
            <a:xfrm>
              <a:off x="285693" y="864186"/>
              <a:ext cx="6494505" cy="631149"/>
            </a:xfrm>
            <a:prstGeom prst="rect">
              <a:avLst/>
            </a:prstGeom>
            <a:noFill/>
          </p:spPr>
          <p:txBody>
            <a:bodyPr wrap="square" rtlCol="0">
              <a:spAutoFit/>
            </a:bodyPr>
            <a:lstStyle/>
            <a:p>
              <a:r>
                <a:rPr lang="en-US" sz="2400" dirty="0"/>
                <a:t>You can view Future Trips, Past Trips, and PT1s by taping the “Menu” option located in the upper left corner of the screen</a:t>
              </a:r>
            </a:p>
          </p:txBody>
        </p:sp>
        <p:sp>
          <p:nvSpPr>
            <p:cNvPr id="21" name="Rounded Rectangle 20"/>
            <p:cNvSpPr/>
            <p:nvPr/>
          </p:nvSpPr>
          <p:spPr>
            <a:xfrm>
              <a:off x="152399" y="786121"/>
              <a:ext cx="6477000" cy="7872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descr="Screenshot 1: Menu with options for Home, Future Trips, PT1s, Past Trips, Leave, Help, Logout.&#10;Screenshot 2: Screenshot of past trips. Choice of daily or recurring. Includes date, pickup and dropoff times &amp; locations; Screenshot 3: Screenshot of future trips with choice of daily or recurring and pickup and dropoff times and locations; Screenshot 4: Screenshot of PT1s with PT1 number, start date, end date, facility name, and frequency"/>
          <p:cNvGrpSpPr/>
          <p:nvPr/>
        </p:nvGrpSpPr>
        <p:grpSpPr>
          <a:xfrm>
            <a:off x="474653" y="2457220"/>
            <a:ext cx="8176492" cy="3966465"/>
            <a:chOff x="363347" y="2105278"/>
            <a:chExt cx="8405092" cy="4118422"/>
          </a:xfrm>
        </p:grpSpPr>
        <p:pic>
          <p:nvPicPr>
            <p:cNvPr id="45" name="Picture 44"/>
            <p:cNvPicPr>
              <a:picLocks noChangeAspect="1"/>
            </p:cNvPicPr>
            <p:nvPr/>
          </p:nvPicPr>
          <p:blipFill>
            <a:blip r:embed="rId3"/>
            <a:stretch>
              <a:fillRect/>
            </a:stretch>
          </p:blipFill>
          <p:spPr>
            <a:xfrm>
              <a:off x="363347" y="2105278"/>
              <a:ext cx="2156127" cy="4118422"/>
            </a:xfrm>
            <a:prstGeom prst="rect">
              <a:avLst/>
            </a:prstGeom>
            <a:ln>
              <a:noFill/>
            </a:ln>
            <a:effectLst>
              <a:outerShdw blurRad="190500" algn="tl" rotWithShape="0">
                <a:srgbClr val="000000">
                  <a:alpha val="70000"/>
                </a:srgbClr>
              </a:outerShdw>
            </a:effectLst>
          </p:spPr>
        </p:pic>
        <p:grpSp>
          <p:nvGrpSpPr>
            <p:cNvPr id="49" name="Group 48"/>
            <p:cNvGrpSpPr/>
            <p:nvPr/>
          </p:nvGrpSpPr>
          <p:grpSpPr>
            <a:xfrm>
              <a:off x="3073248" y="2399164"/>
              <a:ext cx="5695191" cy="3409951"/>
              <a:chOff x="2910181" y="2384656"/>
              <a:chExt cx="5695191" cy="3409951"/>
            </a:xfrm>
          </p:grpSpPr>
          <p:pic>
            <p:nvPicPr>
              <p:cNvPr id="46" name="Picture 45"/>
              <p:cNvPicPr>
                <a:picLocks noChangeAspect="1"/>
              </p:cNvPicPr>
              <p:nvPr/>
            </p:nvPicPr>
            <p:blipFill>
              <a:blip r:embed="rId4"/>
              <a:stretch>
                <a:fillRect/>
              </a:stretch>
            </p:blipFill>
            <p:spPr>
              <a:xfrm>
                <a:off x="2910181" y="2384657"/>
                <a:ext cx="1857547" cy="3409950"/>
              </a:xfrm>
              <a:prstGeom prst="rect">
                <a:avLst/>
              </a:prstGeom>
              <a:ln>
                <a:noFill/>
              </a:ln>
              <a:effectLst>
                <a:outerShdw blurRad="190500" algn="tl" rotWithShape="0">
                  <a:srgbClr val="000000">
                    <a:alpha val="70000"/>
                  </a:srgbClr>
                </a:outerShdw>
              </a:effectLst>
            </p:spPr>
          </p:pic>
          <p:pic>
            <p:nvPicPr>
              <p:cNvPr id="47" name="Picture 46"/>
              <p:cNvPicPr>
                <a:picLocks noChangeAspect="1"/>
              </p:cNvPicPr>
              <p:nvPr/>
            </p:nvPicPr>
            <p:blipFill>
              <a:blip r:embed="rId5"/>
              <a:stretch>
                <a:fillRect/>
              </a:stretch>
            </p:blipFill>
            <p:spPr>
              <a:xfrm>
                <a:off x="4876800" y="2384656"/>
                <a:ext cx="1800225" cy="3409950"/>
              </a:xfrm>
              <a:prstGeom prst="rect">
                <a:avLst/>
              </a:prstGeom>
              <a:ln>
                <a:noFill/>
              </a:ln>
              <a:effectLst>
                <a:outerShdw blurRad="190500" algn="tl" rotWithShape="0">
                  <a:srgbClr val="000000">
                    <a:alpha val="70000"/>
                  </a:srgbClr>
                </a:outerShdw>
              </a:effectLst>
            </p:spPr>
          </p:pic>
          <p:pic>
            <p:nvPicPr>
              <p:cNvPr id="48" name="Picture 47"/>
              <p:cNvPicPr>
                <a:picLocks noChangeAspect="1"/>
              </p:cNvPicPr>
              <p:nvPr/>
            </p:nvPicPr>
            <p:blipFill>
              <a:blip r:embed="rId6"/>
              <a:stretch>
                <a:fillRect/>
              </a:stretch>
            </p:blipFill>
            <p:spPr>
              <a:xfrm>
                <a:off x="6786097" y="2384656"/>
                <a:ext cx="1819275" cy="3409950"/>
              </a:xfrm>
              <a:prstGeom prst="rect">
                <a:avLst/>
              </a:prstGeom>
              <a:ln>
                <a:noFill/>
              </a:ln>
              <a:effectLst>
                <a:outerShdw blurRad="190500" algn="tl" rotWithShape="0">
                  <a:srgbClr val="000000">
                    <a:alpha val="70000"/>
                  </a:srgbClr>
                </a:outerShdw>
              </a:effectLst>
            </p:spPr>
          </p:pic>
        </p:grpSp>
        <p:sp>
          <p:nvSpPr>
            <p:cNvPr id="52" name="Right Arrow 51"/>
            <p:cNvSpPr/>
            <p:nvPr/>
          </p:nvSpPr>
          <p:spPr>
            <a:xfrm>
              <a:off x="2590800" y="3962400"/>
              <a:ext cx="381000" cy="381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sp>
        <p:nvSpPr>
          <p:cNvPr id="2" name="TextBox 1">
            <a:extLst>
              <a:ext uri="{C183D7F6-B498-43B3-948B-1728B52AA6E4}">
                <adec:decorative xmlns:adec="http://schemas.microsoft.com/office/drawing/2017/decorative" val="1"/>
              </a:ext>
            </a:extLst>
          </p:cNvPr>
          <p:cNvSpPr txBox="1"/>
          <p:nvPr/>
        </p:nvSpPr>
        <p:spPr>
          <a:xfrm>
            <a:off x="609600" y="1390481"/>
            <a:ext cx="8158839" cy="338554"/>
          </a:xfrm>
          <a:prstGeom prst="rect">
            <a:avLst/>
          </a:prstGeom>
          <a:noFill/>
        </p:spPr>
        <p:txBody>
          <a:bodyPr wrap="square" rtlCol="0">
            <a:spAutoFit/>
          </a:bodyPr>
          <a:lstStyle/>
          <a:p>
            <a:pPr marL="342900" indent="-342900">
              <a:buAutoNum type="arabicPeriod"/>
            </a:pPr>
            <a:endParaRPr lang="en-US" sz="1600" dirty="0"/>
          </a:p>
        </p:txBody>
      </p:sp>
      <p:pic>
        <p:nvPicPr>
          <p:cNvPr id="16" name="Picture 15" descr="Montachusett Regional Transit Authority (MART) logo">
            <a:hlinkClick r:id="rId7" tooltip="Home"/>
          </p:cNvPr>
          <p:cNvPicPr/>
          <p:nvPr/>
        </p:nvPicPr>
        <p:blipFill>
          <a:blip r:embed="rId8">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64607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125810" y="76200"/>
            <a:ext cx="8913341" cy="5954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0" normalizeH="0" baseline="0" noProof="0" dirty="0">
                <a:ln>
                  <a:noFill/>
                </a:ln>
                <a:solidFill>
                  <a:schemeClr val="tx1"/>
                </a:solidFill>
                <a:effectLst/>
                <a:uLnTx/>
                <a:uFillTx/>
                <a:latin typeface="+mj-lt"/>
                <a:ea typeface="+mj-ea"/>
                <a:cs typeface="+mj-cs"/>
              </a:rPr>
              <a:t>Member App: Submitting Feedback</a:t>
            </a:r>
          </a:p>
        </p:txBody>
      </p:sp>
      <p:sp>
        <p:nvSpPr>
          <p:cNvPr id="21" name="Rounded Rectangle 20" descr="1. Navigate to the “Menu” option located in the upper left corner of the screen and select ‘Past Trips’&#10;2. Find the trip that you would like to submit feedback on and select ‘Tap for details’&#10;3. Once the trip details are shown, you will tap ‘Complaint?’&#10;4. Select a category from the drop down menu, and then type in your feedback in the ‘Comments’ section.&#10;5. Once your feedback has been submitted, a pop up screen will appear with confirmation that your complaint was registered successfully, and provide the ‘Complaint ID’"/>
          <p:cNvSpPr/>
          <p:nvPr/>
        </p:nvSpPr>
        <p:spPr>
          <a:xfrm>
            <a:off x="152400" y="773630"/>
            <a:ext cx="8763000" cy="2735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descr="Screenshot 1: Main menu of the app highlighted 'Past Trips'; Screenshot 2: Past trips highlighted 'Tap for Details'; Screenshot 3: Showing trip details on a past trip highlighting 'Complaint?' button; Screenshot 4: Pop out window with complaint 'category' as well as the 'Comments section for the complaint; Screenshot 5: Confirmation the complaint was submitted, which includes Complaint ID."/>
          <p:cNvGrpSpPr/>
          <p:nvPr/>
        </p:nvGrpSpPr>
        <p:grpSpPr>
          <a:xfrm>
            <a:off x="337845" y="3657600"/>
            <a:ext cx="8442565" cy="2811461"/>
            <a:chOff x="228600" y="2819400"/>
            <a:chExt cx="8532151" cy="3183036"/>
          </a:xfrm>
        </p:grpSpPr>
        <p:pic>
          <p:nvPicPr>
            <p:cNvPr id="4" name="Picture 3"/>
            <p:cNvPicPr>
              <a:picLocks noChangeAspect="1"/>
            </p:cNvPicPr>
            <p:nvPr/>
          </p:nvPicPr>
          <p:blipFill>
            <a:blip r:embed="rId3"/>
            <a:stretch>
              <a:fillRect/>
            </a:stretch>
          </p:blipFill>
          <p:spPr>
            <a:xfrm>
              <a:off x="228600" y="2819400"/>
              <a:ext cx="1600200" cy="317668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1981200" y="2819400"/>
              <a:ext cx="1546477" cy="3176687"/>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stretch>
              <a:fillRect/>
            </a:stretch>
          </p:blipFill>
          <p:spPr>
            <a:xfrm>
              <a:off x="3680077" y="2819400"/>
              <a:ext cx="1676400" cy="317668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a:stretch>
              <a:fillRect/>
            </a:stretch>
          </p:blipFill>
          <p:spPr>
            <a:xfrm>
              <a:off x="5508877" y="2819400"/>
              <a:ext cx="1539303" cy="3176686"/>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7"/>
            <a:stretch>
              <a:fillRect/>
            </a:stretch>
          </p:blipFill>
          <p:spPr>
            <a:xfrm>
              <a:off x="7200580" y="2819400"/>
              <a:ext cx="1560171" cy="3176687"/>
            </a:xfrm>
            <a:prstGeom prst="rect">
              <a:avLst/>
            </a:prstGeom>
            <a:ln>
              <a:noFill/>
            </a:ln>
            <a:effectLst>
              <a:outerShdw blurRad="190500" algn="tl" rotWithShape="0">
                <a:srgbClr val="000000">
                  <a:alpha val="70000"/>
                </a:srgbClr>
              </a:outerShdw>
            </a:effectLst>
          </p:spPr>
        </p:pic>
        <p:cxnSp>
          <p:nvCxnSpPr>
            <p:cNvPr id="12" name="Elbow Connector 11"/>
            <p:cNvCxnSpPr>
              <a:stCxn id="4" idx="2"/>
              <a:endCxn id="5" idx="2"/>
            </p:cNvCxnSpPr>
            <p:nvPr/>
          </p:nvCxnSpPr>
          <p:spPr>
            <a:xfrm rot="16200000" flipH="1">
              <a:off x="1891569" y="5133216"/>
              <a:ext cx="1" cy="1725739"/>
            </a:xfrm>
            <a:prstGeom prst="bentConnector3">
              <a:avLst>
                <a:gd name="adj1" fmla="val 228601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5" idx="2"/>
              <a:endCxn id="8" idx="2"/>
            </p:cNvCxnSpPr>
            <p:nvPr/>
          </p:nvCxnSpPr>
          <p:spPr>
            <a:xfrm rot="5400000" flipH="1" flipV="1">
              <a:off x="3636357" y="5114168"/>
              <a:ext cx="1" cy="1763838"/>
            </a:xfrm>
            <a:prstGeom prst="bentConnector3">
              <a:avLst>
                <a:gd name="adj1" fmla="val -228600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8" idx="2"/>
              <a:endCxn id="9" idx="2"/>
            </p:cNvCxnSpPr>
            <p:nvPr/>
          </p:nvCxnSpPr>
          <p:spPr>
            <a:xfrm rot="16200000" flipH="1">
              <a:off x="5398403" y="5115960"/>
              <a:ext cx="12700" cy="1760252"/>
            </a:xfrm>
            <a:prstGeom prst="bentConnector3">
              <a:avLst>
                <a:gd name="adj1" fmla="val 207953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9" idx="2"/>
              <a:endCxn id="10" idx="2"/>
            </p:cNvCxnSpPr>
            <p:nvPr/>
          </p:nvCxnSpPr>
          <p:spPr>
            <a:xfrm rot="16200000" flipH="1">
              <a:off x="7129597" y="5145017"/>
              <a:ext cx="1" cy="1702137"/>
            </a:xfrm>
            <a:prstGeom prst="bentConnector3">
              <a:avLst>
                <a:gd name="adj1" fmla="val 22860100000"/>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 name="TextBox 1">
            <a:extLst>
              <a:ext uri="{C183D7F6-B498-43B3-948B-1728B52AA6E4}">
                <adec:decorative xmlns:adec="http://schemas.microsoft.com/office/drawing/2017/decorative" val="1"/>
              </a:ext>
            </a:extLst>
          </p:cNvPr>
          <p:cNvSpPr txBox="1"/>
          <p:nvPr/>
        </p:nvSpPr>
        <p:spPr>
          <a:xfrm>
            <a:off x="337845" y="785247"/>
            <a:ext cx="8577555" cy="2723823"/>
          </a:xfrm>
          <a:prstGeom prst="rect">
            <a:avLst/>
          </a:prstGeom>
          <a:noFill/>
        </p:spPr>
        <p:txBody>
          <a:bodyPr wrap="square" rtlCol="0">
            <a:spAutoFit/>
          </a:bodyPr>
          <a:lstStyle/>
          <a:p>
            <a:pPr marL="342900" indent="-342900">
              <a:buAutoNum type="arabicPeriod"/>
            </a:pPr>
            <a:r>
              <a:rPr lang="en-US" sz="1900" dirty="0"/>
              <a:t>Navigate to the “Menu” option located in the upper left corner of the screen and select ‘Past Trips’</a:t>
            </a:r>
          </a:p>
          <a:p>
            <a:pPr marL="342900" indent="-342900">
              <a:buAutoNum type="arabicPeriod"/>
            </a:pPr>
            <a:r>
              <a:rPr lang="en-US" sz="1900" dirty="0"/>
              <a:t>Find the trip that you would like to submit feedback on and select ‘Tap for details’</a:t>
            </a:r>
          </a:p>
          <a:p>
            <a:pPr marL="342900" indent="-342900">
              <a:buAutoNum type="arabicPeriod"/>
            </a:pPr>
            <a:r>
              <a:rPr lang="en-US" sz="1900" dirty="0"/>
              <a:t>Once the trip details are shown, you will tap ‘Complaint?’</a:t>
            </a:r>
          </a:p>
          <a:p>
            <a:pPr marL="342900" indent="-342900">
              <a:buAutoNum type="arabicPeriod"/>
            </a:pPr>
            <a:r>
              <a:rPr lang="en-US" sz="1900" dirty="0"/>
              <a:t>Select a category from the drop down menu, and then type in your feedback in the ‘Comments’ section.</a:t>
            </a:r>
          </a:p>
          <a:p>
            <a:pPr marL="342900" indent="-342900">
              <a:buAutoNum type="arabicPeriod"/>
            </a:pPr>
            <a:r>
              <a:rPr lang="en-US" sz="1900" dirty="0"/>
              <a:t>Once your feedback has been submitted, a pop up screen will appear with confirmation that your complaint was registered successfully, and provide the ‘Complaint ID’</a:t>
            </a:r>
          </a:p>
        </p:txBody>
      </p:sp>
    </p:spTree>
    <p:extLst>
      <p:ext uri="{BB962C8B-B14F-4D97-AF65-F5344CB8AC3E}">
        <p14:creationId xmlns:p14="http://schemas.microsoft.com/office/powerpoint/2010/main" val="4126069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welcome your feedback!</a:t>
            </a:r>
          </a:p>
        </p:txBody>
      </p:sp>
      <p:sp>
        <p:nvSpPr>
          <p:cNvPr id="3" name="Content Placeholder 2"/>
          <p:cNvSpPr>
            <a:spLocks noGrp="1"/>
          </p:cNvSpPr>
          <p:nvPr>
            <p:ph idx="1"/>
          </p:nvPr>
        </p:nvSpPr>
        <p:spPr/>
        <p:txBody>
          <a:bodyPr>
            <a:normAutofit/>
          </a:bodyPr>
          <a:lstStyle/>
          <a:p>
            <a:r>
              <a:rPr lang="en-US" dirty="0"/>
              <a:t>Submit a complaint or share your ideas:</a:t>
            </a:r>
          </a:p>
          <a:p>
            <a:pPr lvl="1"/>
            <a:r>
              <a:rPr lang="en-US" dirty="0"/>
              <a:t>Monday-Friday 7 AM to 7 PM</a:t>
            </a:r>
            <a:br>
              <a:rPr lang="en-US" dirty="0"/>
            </a:br>
            <a:r>
              <a:rPr lang="en-US" dirty="0"/>
              <a:t>Toll Free: 1-866-834-9991</a:t>
            </a:r>
          </a:p>
          <a:p>
            <a:pPr lvl="1"/>
            <a:r>
              <a:rPr lang="en-US" dirty="0">
                <a:latin typeface="Calibri" panose="020F0502020204030204" pitchFamily="34" charset="0"/>
              </a:rPr>
              <a:t>More ways to contact us coming July 1</a:t>
            </a:r>
            <a:endParaRPr lang="en-US" dirty="0"/>
          </a:p>
        </p:txBody>
      </p:sp>
      <p:pic>
        <p:nvPicPr>
          <p:cNvPr id="5" name="Picture 4"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1343847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Comments</a:t>
            </a:r>
          </a:p>
        </p:txBody>
      </p:sp>
      <p:sp>
        <p:nvSpPr>
          <p:cNvPr id="3" name="Content Placeholder 2"/>
          <p:cNvSpPr>
            <a:spLocks noGrp="1"/>
          </p:cNvSpPr>
          <p:nvPr>
            <p:ph idx="1"/>
          </p:nvPr>
        </p:nvSpPr>
        <p:spPr>
          <a:xfrm>
            <a:off x="457200" y="1798637"/>
            <a:ext cx="8229600" cy="4525963"/>
          </a:xfrm>
        </p:spPr>
        <p:txBody>
          <a:bodyPr>
            <a:normAutofit/>
          </a:bodyPr>
          <a:lstStyle/>
          <a:p>
            <a:r>
              <a:rPr lang="en-US" dirty="0"/>
              <a:t>Raise your hand</a:t>
            </a:r>
          </a:p>
          <a:p>
            <a:pPr lvl="1"/>
            <a:r>
              <a:rPr lang="en-US" dirty="0"/>
              <a:t>Click on “Raise Hand”</a:t>
            </a:r>
          </a:p>
          <a:p>
            <a:pPr lvl="1"/>
            <a:r>
              <a:rPr lang="en-US" dirty="0"/>
              <a:t>Use Alt+Y for Windows or Option+Y for Mac</a:t>
            </a:r>
          </a:p>
          <a:p>
            <a:pPr lvl="1"/>
            <a:r>
              <a:rPr lang="en-US" dirty="0"/>
              <a:t>If you are calling in, dial *9</a:t>
            </a:r>
          </a:p>
          <a:p>
            <a:r>
              <a:rPr lang="en-US" dirty="0"/>
              <a:t>Or type into the Q&amp;A box</a:t>
            </a:r>
          </a:p>
        </p:txBody>
      </p:sp>
      <p:pic>
        <p:nvPicPr>
          <p:cNvPr id="6" name="Picture 5"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9836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533400" y="1452649"/>
            <a:ext cx="8229600" cy="4267200"/>
          </a:xfrm>
        </p:spPr>
        <p:txBody>
          <a:bodyPr>
            <a:normAutofit fontScale="85000" lnSpcReduction="10000"/>
          </a:bodyPr>
          <a:lstStyle/>
          <a:p>
            <a:r>
              <a:rPr lang="en-US" dirty="0"/>
              <a:t>Welcome and introductions</a:t>
            </a:r>
          </a:p>
          <a:p>
            <a:r>
              <a:rPr lang="en-US" dirty="0"/>
              <a:t>Overview of Services</a:t>
            </a:r>
          </a:p>
          <a:p>
            <a:r>
              <a:rPr lang="en-US" dirty="0"/>
              <a:t>What you can expect</a:t>
            </a:r>
          </a:p>
          <a:p>
            <a:r>
              <a:rPr lang="en-US" dirty="0"/>
              <a:t>Recent updates and improvements</a:t>
            </a:r>
          </a:p>
          <a:p>
            <a:r>
              <a:rPr lang="en-US" dirty="0"/>
              <a:t>Questions &amp; comments</a:t>
            </a:r>
          </a:p>
          <a:p>
            <a:endParaRPr lang="en-US" dirty="0"/>
          </a:p>
          <a:p>
            <a:r>
              <a:rPr lang="en-US" dirty="0"/>
              <a:t>Submit your questions at any time</a:t>
            </a:r>
          </a:p>
          <a:p>
            <a:pPr lvl="1"/>
            <a:r>
              <a:rPr lang="en-US" dirty="0"/>
              <a:t>Q&amp;A box</a:t>
            </a:r>
          </a:p>
          <a:p>
            <a:pPr lvl="1"/>
            <a:r>
              <a:rPr lang="en-US" dirty="0"/>
              <a:t>Raise your hand during the Questions &amp; Comments section</a:t>
            </a:r>
          </a:p>
          <a:p>
            <a:endParaRPr lang="en-US" dirty="0"/>
          </a:p>
          <a:p>
            <a:endParaRPr lang="en-US" dirty="0"/>
          </a:p>
        </p:txBody>
      </p:sp>
      <p:pic>
        <p:nvPicPr>
          <p:cNvPr id="6" name="Picture 5"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1504476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for attending!</a:t>
            </a:r>
          </a:p>
        </p:txBody>
      </p:sp>
      <p:sp>
        <p:nvSpPr>
          <p:cNvPr id="4" name="Content Placeholder 3"/>
          <p:cNvSpPr>
            <a:spLocks noGrp="1"/>
          </p:cNvSpPr>
          <p:nvPr>
            <p:ph idx="1"/>
          </p:nvPr>
        </p:nvSpPr>
        <p:spPr>
          <a:xfrm>
            <a:off x="457200" y="1219201"/>
            <a:ext cx="8229600" cy="4648200"/>
          </a:xfrm>
        </p:spPr>
        <p:txBody>
          <a:bodyPr>
            <a:normAutofit fontScale="92500" lnSpcReduction="20000"/>
          </a:bodyPr>
          <a:lstStyle/>
          <a:p>
            <a:r>
              <a:rPr lang="en-US" dirty="0"/>
              <a:t>Keep in touch</a:t>
            </a:r>
          </a:p>
          <a:p>
            <a:r>
              <a:rPr lang="en-US" dirty="0"/>
              <a:t>To submit complaints about a specific trip or vendor or to provide positive feedback on your experience</a:t>
            </a:r>
          </a:p>
          <a:p>
            <a:pPr lvl="1"/>
            <a:r>
              <a:rPr lang="en-US" dirty="0"/>
              <a:t>Contact MART at 1-866-834-9991  </a:t>
            </a:r>
          </a:p>
          <a:p>
            <a:pPr marL="457200" lvl="1" indent="0">
              <a:buNone/>
            </a:pPr>
            <a:br>
              <a:rPr lang="en-US" dirty="0"/>
            </a:br>
            <a:r>
              <a:rPr lang="en-US" dirty="0"/>
              <a:t>Additionally if you feel that your issue was not addressed to your satisfaction you are welcome to reach out to the HST office.</a:t>
            </a:r>
            <a:br>
              <a:rPr lang="en-US" dirty="0"/>
            </a:br>
            <a:endParaRPr lang="en-US" dirty="0"/>
          </a:p>
          <a:p>
            <a:pPr lvl="1"/>
            <a:r>
              <a:rPr lang="en-US" dirty="0"/>
              <a:t>Contact HST at </a:t>
            </a:r>
            <a:r>
              <a:rPr lang="en-US" dirty="0">
                <a:hlinkClick r:id="rId3"/>
              </a:rPr>
              <a:t>hstcomplaintincident@mass.gov</a:t>
            </a:r>
            <a:r>
              <a:rPr lang="en-US" dirty="0"/>
              <a:t> or (617) 847-3427</a:t>
            </a:r>
          </a:p>
          <a:p>
            <a:pPr lvl="1"/>
            <a:endParaRPr lang="en-US" dirty="0"/>
          </a:p>
          <a:p>
            <a:pPr marL="457200" lvl="1" indent="0">
              <a:buNone/>
            </a:pPr>
            <a:endParaRPr lang="en-US" dirty="0"/>
          </a:p>
          <a:p>
            <a:pPr lvl="1"/>
            <a:endParaRPr lang="en-US" dirty="0"/>
          </a:p>
        </p:txBody>
      </p:sp>
      <p:pic>
        <p:nvPicPr>
          <p:cNvPr id="6" name="Picture 5" descr="Montachusett Regional Transit Authority (MART) logo">
            <a:hlinkClick r:id="rId4" tooltip="Home"/>
          </p:cNvPr>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112712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325562"/>
          </a:xfrm>
        </p:spPr>
        <p:txBody>
          <a:bodyPr>
            <a:normAutofit fontScale="90000"/>
          </a:bodyPr>
          <a:lstStyle/>
          <a:p>
            <a:br>
              <a:rPr lang="en-US" sz="3600" dirty="0"/>
            </a:br>
            <a:r>
              <a:rPr lang="en-US" sz="3600" b="1" dirty="0"/>
              <a:t>Effective July 1, 2021 MART will be the broker for the newly defined HST Area 1 and 2 </a:t>
            </a:r>
            <a:br>
              <a:rPr lang="en-US" b="1" dirty="0"/>
            </a:br>
            <a:endParaRPr lang="en-US" b="1" dirty="0"/>
          </a:p>
        </p:txBody>
      </p:sp>
      <p:sp>
        <p:nvSpPr>
          <p:cNvPr id="3" name="Content Placeholder 2"/>
          <p:cNvSpPr>
            <a:spLocks noGrp="1"/>
          </p:cNvSpPr>
          <p:nvPr>
            <p:ph idx="1"/>
          </p:nvPr>
        </p:nvSpPr>
        <p:spPr>
          <a:xfrm>
            <a:off x="457200" y="1676400"/>
            <a:ext cx="8229600" cy="4343400"/>
          </a:xfrm>
        </p:spPr>
        <p:txBody>
          <a:bodyPr>
            <a:normAutofit/>
          </a:bodyPr>
          <a:lstStyle/>
          <a:p>
            <a:r>
              <a:rPr lang="en-US" dirty="0"/>
              <a:t>Rides funded by MassHealth and other state Health &amp; Human services agencies</a:t>
            </a:r>
          </a:p>
          <a:p>
            <a:pPr lvl="1"/>
            <a:r>
              <a:rPr lang="en-US" dirty="0"/>
              <a:t>Office of Medicaid (MassHealth PT-1)</a:t>
            </a:r>
          </a:p>
          <a:p>
            <a:pPr lvl="1"/>
            <a:r>
              <a:rPr lang="en-US" dirty="0"/>
              <a:t>Department of Developmental Services (DDS)</a:t>
            </a:r>
          </a:p>
          <a:p>
            <a:pPr lvl="1" fontAlgn="t"/>
            <a:r>
              <a:rPr lang="en-US" dirty="0"/>
              <a:t>Department of Public Health (DPH)</a:t>
            </a:r>
          </a:p>
          <a:p>
            <a:pPr lvl="1" fontAlgn="t"/>
            <a:r>
              <a:rPr lang="en-US" dirty="0"/>
              <a:t>Massachusetts Rehabilitation Commission (MRC)</a:t>
            </a:r>
          </a:p>
          <a:p>
            <a:pPr lvl="1" fontAlgn="t"/>
            <a:r>
              <a:rPr lang="en-US" dirty="0"/>
              <a:t>Massachusetts Commission for the Blind (MCB)</a:t>
            </a:r>
          </a:p>
          <a:p>
            <a:pPr lvl="1" fontAlgn="t"/>
            <a:r>
              <a:rPr lang="en-US" dirty="0"/>
              <a:t>Department of Mental Health (DMH)</a:t>
            </a:r>
          </a:p>
        </p:txBody>
      </p:sp>
      <p:pic>
        <p:nvPicPr>
          <p:cNvPr id="5" name="Picture 4"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148829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dirty="0"/>
              <a:t>State Contracts with Regional Brokers</a:t>
            </a:r>
          </a:p>
        </p:txBody>
      </p:sp>
      <p:pic>
        <p:nvPicPr>
          <p:cNvPr id="1026" name="Picture 2" descr="3 HST regions&#10;&#10;Region 1 - Western Mass, South Central Mass, Blackstone Valley (MART)&#10;Region 2 - North Central Mass, Metro Boston, Northeastern Mass (MART)&#10;Region 3 - Southeastern Mass, Cape, Islands (GATRA)"/>
          <p:cNvPicPr>
            <a:picLocks noChangeAspect="1" noChangeArrowheads="1"/>
          </p:cNvPicPr>
          <p:nvPr/>
        </p:nvPicPr>
        <p:blipFill rotWithShape="1">
          <a:blip r:embed="rId3">
            <a:extLst>
              <a:ext uri="{28A0092B-C50C-407E-A947-70E740481C1C}">
                <a14:useLocalDpi xmlns:a14="http://schemas.microsoft.com/office/drawing/2010/main" val="0"/>
              </a:ext>
            </a:extLst>
          </a:blip>
          <a:srcRect l="9553" t="18359" r="24451" b="6250"/>
          <a:stretch/>
        </p:blipFill>
        <p:spPr bwMode="auto">
          <a:xfrm>
            <a:off x="9099" y="1067248"/>
            <a:ext cx="9016181" cy="579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C183D7F6-B498-43B3-948B-1728B52AA6E4}">
                <adec:decorative xmlns:adec="http://schemas.microsoft.com/office/drawing/2017/decorative" val="1"/>
              </a:ext>
            </a:extLst>
          </p:cNvPr>
          <p:cNvSpPr txBox="1"/>
          <p:nvPr/>
        </p:nvSpPr>
        <p:spPr>
          <a:xfrm>
            <a:off x="1828800" y="2285999"/>
            <a:ext cx="962315" cy="461665"/>
          </a:xfrm>
          <a:prstGeom prst="rect">
            <a:avLst/>
          </a:prstGeom>
          <a:solidFill>
            <a:schemeClr val="tx1"/>
          </a:solidFill>
        </p:spPr>
        <p:txBody>
          <a:bodyPr wrap="none" rtlCol="0">
            <a:spAutoFit/>
          </a:bodyPr>
          <a:lstStyle/>
          <a:p>
            <a:r>
              <a:rPr lang="en-US" sz="2400" b="1" dirty="0">
                <a:solidFill>
                  <a:schemeClr val="bg1"/>
                </a:solidFill>
              </a:rPr>
              <a:t>MART</a:t>
            </a:r>
          </a:p>
        </p:txBody>
      </p:sp>
      <p:sp>
        <p:nvSpPr>
          <p:cNvPr id="6" name="TextBox 5">
            <a:extLst>
              <a:ext uri="{C183D7F6-B498-43B3-948B-1728B52AA6E4}">
                <adec:decorative xmlns:adec="http://schemas.microsoft.com/office/drawing/2017/decorative" val="1"/>
              </a:ext>
            </a:extLst>
          </p:cNvPr>
          <p:cNvSpPr txBox="1"/>
          <p:nvPr/>
        </p:nvSpPr>
        <p:spPr>
          <a:xfrm>
            <a:off x="5105400" y="2262240"/>
            <a:ext cx="962315" cy="461665"/>
          </a:xfrm>
          <a:prstGeom prst="rect">
            <a:avLst/>
          </a:prstGeom>
          <a:solidFill>
            <a:schemeClr val="tx1"/>
          </a:solidFill>
        </p:spPr>
        <p:txBody>
          <a:bodyPr wrap="none" rtlCol="0">
            <a:spAutoFit/>
          </a:bodyPr>
          <a:lstStyle/>
          <a:p>
            <a:r>
              <a:rPr lang="en-US" sz="2400" b="1" dirty="0">
                <a:solidFill>
                  <a:schemeClr val="bg1"/>
                </a:solidFill>
              </a:rPr>
              <a:t>MART</a:t>
            </a:r>
          </a:p>
        </p:txBody>
      </p:sp>
      <p:sp>
        <p:nvSpPr>
          <p:cNvPr id="7" name="TextBox 6">
            <a:extLst>
              <a:ext uri="{C183D7F6-B498-43B3-948B-1728B52AA6E4}">
                <adec:decorative xmlns:adec="http://schemas.microsoft.com/office/drawing/2017/decorative" val="1"/>
              </a:ext>
            </a:extLst>
          </p:cNvPr>
          <p:cNvSpPr txBox="1"/>
          <p:nvPr/>
        </p:nvSpPr>
        <p:spPr>
          <a:xfrm>
            <a:off x="6067715" y="4394663"/>
            <a:ext cx="1053494" cy="461665"/>
          </a:xfrm>
          <a:prstGeom prst="rect">
            <a:avLst/>
          </a:prstGeom>
          <a:solidFill>
            <a:schemeClr val="tx1"/>
          </a:solidFill>
        </p:spPr>
        <p:txBody>
          <a:bodyPr wrap="none" rtlCol="0">
            <a:spAutoFit/>
          </a:bodyPr>
          <a:lstStyle/>
          <a:p>
            <a:r>
              <a:rPr lang="en-US" sz="2400" b="1" dirty="0">
                <a:solidFill>
                  <a:schemeClr val="bg1"/>
                </a:solidFill>
              </a:rPr>
              <a:t>GATRA</a:t>
            </a:r>
          </a:p>
        </p:txBody>
      </p:sp>
    </p:spTree>
    <p:extLst>
      <p:ext uri="{BB962C8B-B14F-4D97-AF65-F5344CB8AC3E}">
        <p14:creationId xmlns:p14="http://schemas.microsoft.com/office/powerpoint/2010/main" val="200398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you can expect</a:t>
            </a:r>
          </a:p>
        </p:txBody>
      </p:sp>
      <p:sp>
        <p:nvSpPr>
          <p:cNvPr id="7" name="Rectangle 6"/>
          <p:cNvSpPr/>
          <p:nvPr/>
        </p:nvSpPr>
        <p:spPr>
          <a:xfrm>
            <a:off x="533400" y="1295400"/>
            <a:ext cx="8382000" cy="3970318"/>
          </a:xfrm>
          <a:prstGeom prst="rect">
            <a:avLst/>
          </a:prstGeom>
          <a:noFill/>
        </p:spPr>
        <p:txBody>
          <a:bodyPr wrap="square" lIns="91440" tIns="45720" rIns="91440" bIns="45720">
            <a:spAutoFit/>
          </a:bodyPr>
          <a:lstStyle/>
          <a:p>
            <a:pPr marL="571500" indent="-571500">
              <a:buFont typeface="Arial" panose="020B0604020202020204" pitchFamily="34" charset="0"/>
              <a:buChar char="•"/>
            </a:pPr>
            <a:endParaRPr lang="en-US" sz="3600" dirty="0">
              <a:ln w="0"/>
              <a:effectLst>
                <a:outerShdw blurRad="38100" dist="19050" dir="2700000" algn="tl" rotWithShape="0">
                  <a:schemeClr val="dk1">
                    <a:alpha val="40000"/>
                  </a:schemeClr>
                </a:outerShdw>
              </a:effectLst>
            </a:endParaRPr>
          </a:p>
          <a:p>
            <a:pPr marL="571500" indent="-571500">
              <a:buFont typeface="Arial" panose="020B0604020202020204" pitchFamily="34" charset="0"/>
              <a:buChar char="•"/>
            </a:pPr>
            <a:r>
              <a:rPr lang="en-US" sz="3600" dirty="0">
                <a:ln w="0"/>
              </a:rPr>
              <a:t>Seamless transition</a:t>
            </a:r>
          </a:p>
          <a:p>
            <a:pPr marL="571500" indent="-571500">
              <a:buFont typeface="Arial" panose="020B0604020202020204" pitchFamily="34" charset="0"/>
              <a:buChar char="•"/>
            </a:pPr>
            <a:r>
              <a:rPr lang="en-US" sz="3600" dirty="0">
                <a:ln w="0"/>
              </a:rPr>
              <a:t>Exceptional customer service</a:t>
            </a:r>
          </a:p>
          <a:p>
            <a:pPr marL="571500" indent="-571500">
              <a:buFont typeface="Arial" panose="020B0604020202020204" pitchFamily="34" charset="0"/>
              <a:buChar char="•"/>
            </a:pPr>
            <a:r>
              <a:rPr lang="en-US" sz="3600" dirty="0">
                <a:ln w="0"/>
              </a:rPr>
              <a:t>Timely responses to issues and concerns</a:t>
            </a:r>
          </a:p>
          <a:p>
            <a:pPr marL="571500" indent="-571500">
              <a:buFont typeface="Arial" panose="020B0604020202020204" pitchFamily="34" charset="0"/>
              <a:buChar char="•"/>
            </a:pPr>
            <a:r>
              <a:rPr lang="en-US" sz="3600" dirty="0">
                <a:ln w="0"/>
              </a:rPr>
              <a:t>Extended call center hours</a:t>
            </a:r>
          </a:p>
          <a:p>
            <a:pPr marL="571500" indent="-571500">
              <a:buFont typeface="Arial" panose="020B0604020202020204" pitchFamily="34" charset="0"/>
              <a:buChar char="•"/>
            </a:pPr>
            <a:endParaRPr lang="en-US" sz="3600" dirty="0">
              <a:ln w="0"/>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44496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838200"/>
            <a:ext cx="7734300" cy="4267200"/>
          </a:xfrm>
        </p:spPr>
        <p:txBody>
          <a:bodyPr>
            <a:noAutofit/>
          </a:bodyPr>
          <a:lstStyle/>
          <a:p>
            <a:r>
              <a:rPr lang="en-US" sz="4000" dirty="0"/>
              <a:t>New and exciting improvements coming July 1, 2021</a:t>
            </a:r>
          </a:p>
        </p:txBody>
      </p:sp>
      <p:pic>
        <p:nvPicPr>
          <p:cNvPr id="6" name="Picture 5"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46615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95625"/>
            <a:ext cx="8229600" cy="1143000"/>
          </a:xfrm>
        </p:spPr>
        <p:txBody>
          <a:bodyPr/>
          <a:lstStyle/>
          <a:p>
            <a:r>
              <a:rPr lang="en-US" dirty="0"/>
              <a:t>On-Time Performance &amp; Reliability</a:t>
            </a:r>
          </a:p>
        </p:txBody>
      </p:sp>
      <p:sp>
        <p:nvSpPr>
          <p:cNvPr id="3" name="Content Placeholder 2"/>
          <p:cNvSpPr>
            <a:spLocks noGrp="1"/>
          </p:cNvSpPr>
          <p:nvPr>
            <p:ph idx="1"/>
          </p:nvPr>
        </p:nvSpPr>
        <p:spPr>
          <a:xfrm>
            <a:off x="843054" y="1522388"/>
            <a:ext cx="7501434" cy="4611124"/>
          </a:xfrm>
        </p:spPr>
        <p:txBody>
          <a:bodyPr>
            <a:noAutofit/>
          </a:bodyPr>
          <a:lstStyle/>
          <a:p>
            <a:r>
              <a:rPr lang="en-US" sz="2400" dirty="0"/>
              <a:t>Coming July 1</a:t>
            </a:r>
          </a:p>
          <a:p>
            <a:pPr lvl="1"/>
            <a:r>
              <a:rPr lang="en-US" sz="2400" dirty="0"/>
              <a:t>New consumer smartphone application</a:t>
            </a:r>
          </a:p>
          <a:p>
            <a:pPr lvl="1"/>
            <a:r>
              <a:rPr lang="en-US" sz="2400" dirty="0"/>
              <a:t>Enhanced Member Portal</a:t>
            </a:r>
          </a:p>
          <a:p>
            <a:pPr lvl="1"/>
            <a:r>
              <a:rPr lang="en-US" sz="2400" dirty="0"/>
              <a:t>Enhanced transportation provider performance monitoring dashboard</a:t>
            </a:r>
          </a:p>
          <a:p>
            <a:endParaRPr lang="en-US" sz="2400" dirty="0"/>
          </a:p>
          <a:p>
            <a:r>
              <a:rPr lang="en-US" sz="2400" dirty="0"/>
              <a:t>Other improvements:</a:t>
            </a:r>
          </a:p>
          <a:p>
            <a:pPr lvl="1"/>
            <a:r>
              <a:rPr lang="en-US" sz="2400" dirty="0"/>
              <a:t>GPS tracking on vehicles</a:t>
            </a:r>
          </a:p>
          <a:p>
            <a:pPr lvl="1"/>
            <a:r>
              <a:rPr lang="en-US" sz="2400" dirty="0"/>
              <a:t>Ride-hail pilots</a:t>
            </a:r>
          </a:p>
        </p:txBody>
      </p:sp>
      <p:pic>
        <p:nvPicPr>
          <p:cNvPr id="7" name="Picture 6"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318736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261" y="0"/>
            <a:ext cx="8229600" cy="1143000"/>
          </a:xfrm>
        </p:spPr>
        <p:txBody>
          <a:bodyPr/>
          <a:lstStyle/>
          <a:p>
            <a:r>
              <a:rPr lang="en-US" dirty="0"/>
              <a:t>Efficient Call Center</a:t>
            </a:r>
          </a:p>
        </p:txBody>
      </p:sp>
      <p:sp>
        <p:nvSpPr>
          <p:cNvPr id="3" name="Content Placeholder 2"/>
          <p:cNvSpPr>
            <a:spLocks noGrp="1"/>
          </p:cNvSpPr>
          <p:nvPr>
            <p:ph idx="1"/>
          </p:nvPr>
        </p:nvSpPr>
        <p:spPr>
          <a:xfrm>
            <a:off x="574261" y="1295400"/>
            <a:ext cx="7922039" cy="4819135"/>
          </a:xfrm>
        </p:spPr>
        <p:txBody>
          <a:bodyPr>
            <a:normAutofit fontScale="92500" lnSpcReduction="10000"/>
          </a:bodyPr>
          <a:lstStyle/>
          <a:p>
            <a:r>
              <a:rPr lang="en-US" dirty="0"/>
              <a:t>Currently in place</a:t>
            </a:r>
          </a:p>
          <a:p>
            <a:pPr lvl="1"/>
            <a:r>
              <a:rPr lang="en-US" dirty="0"/>
              <a:t>Members can call into our Call Center to book a trip through one of our multilingual call center agents</a:t>
            </a:r>
          </a:p>
          <a:p>
            <a:pPr lvl="2"/>
            <a:r>
              <a:rPr lang="en-US" dirty="0"/>
              <a:t>Hours: Monday – Friday from 7am-7pm</a:t>
            </a:r>
          </a:p>
          <a:p>
            <a:pPr lvl="2"/>
            <a:r>
              <a:rPr lang="en-US" dirty="0"/>
              <a:t>Languages offered: English, Spanish, Russian</a:t>
            </a:r>
          </a:p>
          <a:p>
            <a:pPr lvl="2"/>
            <a:endParaRPr lang="en-US" dirty="0"/>
          </a:p>
          <a:p>
            <a:r>
              <a:rPr lang="en-US" dirty="0"/>
              <a:t>Coming July 1</a:t>
            </a:r>
          </a:p>
          <a:p>
            <a:pPr lvl="1"/>
            <a:r>
              <a:rPr lang="en-US" dirty="0"/>
              <a:t>Additional Call Center staff to reduce wait times and improve upon our high customer service standards</a:t>
            </a:r>
          </a:p>
          <a:p>
            <a:pPr lvl="1"/>
            <a:r>
              <a:rPr lang="en-US" dirty="0"/>
              <a:t>Enhanced Consumer and Provider portals</a:t>
            </a:r>
          </a:p>
          <a:p>
            <a:pPr lvl="1"/>
            <a:r>
              <a:rPr lang="en-US" dirty="0"/>
              <a:t>Mobile App (</a:t>
            </a:r>
            <a:r>
              <a:rPr lang="en-US" b="1" dirty="0"/>
              <a:t>free</a:t>
            </a:r>
            <a:r>
              <a:rPr lang="en-US" dirty="0"/>
              <a:t>, available on all devices)</a:t>
            </a:r>
          </a:p>
        </p:txBody>
      </p:sp>
      <p:pic>
        <p:nvPicPr>
          <p:cNvPr id="6" name="Picture 5" descr="Montachusett Regional Transit Authority (MART) logo">
            <a:hlinkClick r:id="rId3" tooltip="Home"/>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400800"/>
            <a:ext cx="1902941" cy="381000"/>
          </a:xfrm>
          <a:prstGeom prst="rect">
            <a:avLst/>
          </a:prstGeom>
          <a:noFill/>
          <a:ln>
            <a:noFill/>
          </a:ln>
        </p:spPr>
      </p:pic>
    </p:spTree>
    <p:extLst>
      <p:ext uri="{BB962C8B-B14F-4D97-AF65-F5344CB8AC3E}">
        <p14:creationId xmlns:p14="http://schemas.microsoft.com/office/powerpoint/2010/main" val="3965106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22288</TotalTime>
  <Words>5374</Words>
  <Application>Microsoft Office PowerPoint</Application>
  <PresentationFormat>On-screen Show (4:3)</PresentationFormat>
  <Paragraphs>602</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Consumer Orientation Session</vt:lpstr>
      <vt:lpstr>Accessibility at Today’s Meeting</vt:lpstr>
      <vt:lpstr>Today’s Agenda</vt:lpstr>
      <vt:lpstr> Effective July 1, 2021 MART will be the broker for the newly defined HST Area 1 and 2  </vt:lpstr>
      <vt:lpstr>State Contracts with Regional Brokers</vt:lpstr>
      <vt:lpstr>What you can expect</vt:lpstr>
      <vt:lpstr>New and exciting improvements coming July 1, 2021</vt:lpstr>
      <vt:lpstr>On-Time Performance &amp; Reliability</vt:lpstr>
      <vt:lpstr>Efficient Call Center</vt:lpstr>
      <vt:lpstr>Prioritizing Driver &amp; Vehicle Safety</vt:lpstr>
      <vt:lpstr>Timely &amp; Transparent Complaints Process</vt:lpstr>
      <vt:lpstr>Enhanced Member Portal</vt:lpstr>
      <vt:lpstr>Member Portal: Login and Registration</vt:lpstr>
      <vt:lpstr>Member Portal: Login and Registration</vt:lpstr>
      <vt:lpstr>Member Portal: How to book a trip</vt:lpstr>
      <vt:lpstr>All trips will be displayed and you will have the ability to cancel any previously scheduled trip(s) in real-time.</vt:lpstr>
      <vt:lpstr>Member Portal: View Your PT1s</vt:lpstr>
      <vt:lpstr>Member Portal: Submitting Feedback</vt:lpstr>
      <vt:lpstr>Member Portal: Submitting a Complaint (Cont.)</vt:lpstr>
      <vt:lpstr>Member Portal: Submitting a Complaint (Cont.)</vt:lpstr>
      <vt:lpstr>New Member Application</vt:lpstr>
      <vt:lpstr>New Member Application: How to Download</vt:lpstr>
      <vt:lpstr>Member Application: Sign Up &amp; Registration</vt:lpstr>
      <vt:lpstr>Member Application: Booking a Ride</vt:lpstr>
      <vt:lpstr>Member Application: Booking a Ride</vt:lpstr>
      <vt:lpstr>Member Application: Viewing Trips &amp; PT1s</vt:lpstr>
      <vt:lpstr>Member App: Submitting Feedback</vt:lpstr>
      <vt:lpstr>We welcome your feedback!</vt:lpstr>
      <vt:lpstr>Questions &amp; Comments</vt:lpstr>
      <vt:lpstr>Thanks for attending!</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Fichtenbaum, Rachel (EHS)</cp:lastModifiedBy>
  <cp:revision>454</cp:revision>
  <cp:lastPrinted>2021-05-18T14:25:39Z</cp:lastPrinted>
  <dcterms:created xsi:type="dcterms:W3CDTF">2021-01-28T14:41:47Z</dcterms:created>
  <dcterms:modified xsi:type="dcterms:W3CDTF">2021-06-01T16:29:51Z</dcterms:modified>
</cp:coreProperties>
</file>