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282_D6733763.xml" ContentType="application/vnd.ms-powerpoint.comments+xml"/>
  <Override PartName="/ppt/comments/modernComment_283_BBF840F6.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278_6E8699C4.xml" ContentType="application/vnd.ms-powerpoint.comment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60.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64.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6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79.xml" ContentType="application/vnd.openxmlformats-officedocument.drawingml.chart+xml"/>
  <Override PartName="/ppt/charts/style18.xml" ContentType="application/vnd.ms-office.chartstyle+xml"/>
  <Override PartName="/ppt/charts/colors18.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6" r:id="rId4"/>
  </p:sldMasterIdLst>
  <p:notesMasterIdLst>
    <p:notesMasterId r:id="rId100"/>
  </p:notesMasterIdLst>
  <p:handoutMasterIdLst>
    <p:handoutMasterId r:id="rId101"/>
  </p:handoutMasterIdLst>
  <p:sldIdLst>
    <p:sldId id="260" r:id="rId5"/>
    <p:sldId id="257" r:id="rId6"/>
    <p:sldId id="264" r:id="rId7"/>
    <p:sldId id="265" r:id="rId8"/>
    <p:sldId id="738" r:id="rId9"/>
    <p:sldId id="302" r:id="rId10"/>
    <p:sldId id="607" r:id="rId11"/>
    <p:sldId id="620" r:id="rId12"/>
    <p:sldId id="611" r:id="rId13"/>
    <p:sldId id="428" r:id="rId14"/>
    <p:sldId id="267" r:id="rId15"/>
    <p:sldId id="625" r:id="rId16"/>
    <p:sldId id="743" r:id="rId17"/>
    <p:sldId id="737" r:id="rId18"/>
    <p:sldId id="622" r:id="rId19"/>
    <p:sldId id="553" r:id="rId20"/>
    <p:sldId id="554" r:id="rId21"/>
    <p:sldId id="627" r:id="rId22"/>
    <p:sldId id="613" r:id="rId23"/>
    <p:sldId id="496" r:id="rId24"/>
    <p:sldId id="641" r:id="rId25"/>
    <p:sldId id="642" r:id="rId26"/>
    <p:sldId id="643" r:id="rId27"/>
    <p:sldId id="644" r:id="rId28"/>
    <p:sldId id="724" r:id="rId29"/>
    <p:sldId id="645" r:id="rId30"/>
    <p:sldId id="646" r:id="rId31"/>
    <p:sldId id="647" r:id="rId32"/>
    <p:sldId id="628" r:id="rId33"/>
    <p:sldId id="725" r:id="rId34"/>
    <p:sldId id="739" r:id="rId35"/>
    <p:sldId id="740" r:id="rId36"/>
    <p:sldId id="629" r:id="rId37"/>
    <p:sldId id="648" r:id="rId38"/>
    <p:sldId id="726" r:id="rId39"/>
    <p:sldId id="741" r:id="rId40"/>
    <p:sldId id="649" r:id="rId41"/>
    <p:sldId id="727" r:id="rId42"/>
    <p:sldId id="742" r:id="rId43"/>
    <p:sldId id="650" r:id="rId44"/>
    <p:sldId id="728" r:id="rId45"/>
    <p:sldId id="630" r:id="rId46"/>
    <p:sldId id="651" r:id="rId47"/>
    <p:sldId id="729" r:id="rId48"/>
    <p:sldId id="652" r:id="rId49"/>
    <p:sldId id="653" r:id="rId50"/>
    <p:sldId id="632" r:id="rId51"/>
    <p:sldId id="534" r:id="rId52"/>
    <p:sldId id="634" r:id="rId53"/>
    <p:sldId id="635" r:id="rId54"/>
    <p:sldId id="633" r:id="rId55"/>
    <p:sldId id="730" r:id="rId56"/>
    <p:sldId id="732" r:id="rId57"/>
    <p:sldId id="654" r:id="rId58"/>
    <p:sldId id="682" r:id="rId59"/>
    <p:sldId id="683" r:id="rId60"/>
    <p:sldId id="684" r:id="rId61"/>
    <p:sldId id="685" r:id="rId62"/>
    <p:sldId id="686" r:id="rId63"/>
    <p:sldId id="687" r:id="rId64"/>
    <p:sldId id="688" r:id="rId65"/>
    <p:sldId id="689" r:id="rId66"/>
    <p:sldId id="690" r:id="rId67"/>
    <p:sldId id="691" r:id="rId68"/>
    <p:sldId id="692" r:id="rId69"/>
    <p:sldId id="693" r:id="rId70"/>
    <p:sldId id="694" r:id="rId71"/>
    <p:sldId id="695" r:id="rId72"/>
    <p:sldId id="696" r:id="rId73"/>
    <p:sldId id="697" r:id="rId74"/>
    <p:sldId id="698" r:id="rId75"/>
    <p:sldId id="699" r:id="rId76"/>
    <p:sldId id="700" r:id="rId77"/>
    <p:sldId id="701" r:id="rId78"/>
    <p:sldId id="702" r:id="rId79"/>
    <p:sldId id="703" r:id="rId80"/>
    <p:sldId id="704" r:id="rId81"/>
    <p:sldId id="705" r:id="rId82"/>
    <p:sldId id="706" r:id="rId83"/>
    <p:sldId id="707" r:id="rId84"/>
    <p:sldId id="708" r:id="rId85"/>
    <p:sldId id="710" r:id="rId86"/>
    <p:sldId id="711" r:id="rId87"/>
    <p:sldId id="712" r:id="rId88"/>
    <p:sldId id="713" r:id="rId89"/>
    <p:sldId id="720" r:id="rId90"/>
    <p:sldId id="721" r:id="rId91"/>
    <p:sldId id="714" r:id="rId92"/>
    <p:sldId id="715" r:id="rId93"/>
    <p:sldId id="716" r:id="rId94"/>
    <p:sldId id="717" r:id="rId95"/>
    <p:sldId id="733" r:id="rId96"/>
    <p:sldId id="734" r:id="rId97"/>
    <p:sldId id="718" r:id="rId98"/>
    <p:sldId id="719" r:id="rId99"/>
  </p:sldIdLst>
  <p:sldSz cx="12192000" cy="6858000"/>
  <p:notesSz cx="7010400" cy="9296400"/>
  <p:defaultTextStyle>
    <a:defPPr>
      <a:defRPr lang="en-US"/>
    </a:defPPr>
    <a:lvl1pPr algn="l" rtl="0" eaLnBrk="0" fontAlgn="base" hangingPunct="0">
      <a:spcBef>
        <a:spcPct val="0"/>
      </a:spcBef>
      <a:spcAft>
        <a:spcPct val="0"/>
      </a:spcAft>
      <a:defRPr sz="32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32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32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32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3200" kern="1200">
        <a:solidFill>
          <a:schemeClr val="tx1"/>
        </a:solidFill>
        <a:latin typeface="Times" charset="0"/>
        <a:ea typeface="MS PGothic" pitchFamily="34" charset="-128"/>
        <a:cs typeface="+mn-cs"/>
      </a:defRPr>
    </a:lvl5pPr>
    <a:lvl6pPr marL="2286000" algn="l" defTabSz="914400" rtl="0" eaLnBrk="1" latinLnBrk="0" hangingPunct="1">
      <a:defRPr sz="3200" kern="1200">
        <a:solidFill>
          <a:schemeClr val="tx1"/>
        </a:solidFill>
        <a:latin typeface="Times" charset="0"/>
        <a:ea typeface="MS PGothic" pitchFamily="34" charset="-128"/>
        <a:cs typeface="+mn-cs"/>
      </a:defRPr>
    </a:lvl6pPr>
    <a:lvl7pPr marL="2743200" algn="l" defTabSz="914400" rtl="0" eaLnBrk="1" latinLnBrk="0" hangingPunct="1">
      <a:defRPr sz="3200" kern="1200">
        <a:solidFill>
          <a:schemeClr val="tx1"/>
        </a:solidFill>
        <a:latin typeface="Times" charset="0"/>
        <a:ea typeface="MS PGothic" pitchFamily="34" charset="-128"/>
        <a:cs typeface="+mn-cs"/>
      </a:defRPr>
    </a:lvl7pPr>
    <a:lvl8pPr marL="3200400" algn="l" defTabSz="914400" rtl="0" eaLnBrk="1" latinLnBrk="0" hangingPunct="1">
      <a:defRPr sz="3200" kern="1200">
        <a:solidFill>
          <a:schemeClr val="tx1"/>
        </a:solidFill>
        <a:latin typeface="Times" charset="0"/>
        <a:ea typeface="MS PGothic" pitchFamily="34" charset="-128"/>
        <a:cs typeface="+mn-cs"/>
      </a:defRPr>
    </a:lvl8pPr>
    <a:lvl9pPr marL="3657600" algn="l" defTabSz="914400" rtl="0" eaLnBrk="1" latinLnBrk="0" hangingPunct="1">
      <a:defRPr sz="3200" kern="1200">
        <a:solidFill>
          <a:schemeClr val="tx1"/>
        </a:solidFill>
        <a:latin typeface="Times" charset="0"/>
        <a:ea typeface="MS PGothic" pitchFamily="34" charset="-128"/>
        <a:cs typeface="+mn-cs"/>
      </a:defRPr>
    </a:lvl9pPr>
  </p:defaultTextStyle>
  <p:extLst>
    <p:ext uri="{521415D9-36F7-43E2-AB2F-B90AF26B5E84}">
      <p14:sectionLst xmlns:p14="http://schemas.microsoft.com/office/powerpoint/2010/main">
        <p14:section name="MassAbility 2025 Annual Report" id="{7017E4CF-1A22-4AA7-AD96-9F131834F695}">
          <p14:sldIdLst>
            <p14:sldId id="260"/>
            <p14:sldId id="257"/>
          </p14:sldIdLst>
        </p14:section>
        <p14:section name="Survey Methodology" id="{ABE2FFDB-5B09-4C6E-A782-9599341273AA}">
          <p14:sldIdLst>
            <p14:sldId id="264"/>
            <p14:sldId id="265"/>
            <p14:sldId id="738"/>
            <p14:sldId id="302"/>
            <p14:sldId id="607"/>
            <p14:sldId id="620"/>
            <p14:sldId id="611"/>
            <p14:sldId id="428"/>
          </p14:sldIdLst>
        </p14:section>
        <p14:section name="Summary" id="{757AC350-FCC8-4EC2-BAAD-FA206E846948}">
          <p14:sldIdLst>
            <p14:sldId id="267"/>
            <p14:sldId id="625"/>
            <p14:sldId id="743"/>
            <p14:sldId id="737"/>
          </p14:sldIdLst>
        </p14:section>
        <p14:section name="Domains" id="{5FF8F0B9-CB73-453B-AD53-56FD0A23F31A}">
          <p14:sldIdLst>
            <p14:sldId id="622"/>
            <p14:sldId id="553"/>
            <p14:sldId id="554"/>
            <p14:sldId id="627"/>
            <p14:sldId id="613"/>
            <p14:sldId id="496"/>
            <p14:sldId id="641"/>
          </p14:sldIdLst>
        </p14:section>
        <p14:section name="Problems Experienced by Service Recipients" id="{52E6A83B-4490-40DA-A479-EC5B35744BDE}">
          <p14:sldIdLst>
            <p14:sldId id="642"/>
            <p14:sldId id="643"/>
            <p14:sldId id="644"/>
            <p14:sldId id="724"/>
            <p14:sldId id="645"/>
          </p14:sldIdLst>
        </p14:section>
        <p14:section name="Service Recipient Feedback" id="{18CD05A4-E912-4265-9416-CED5CB855282}">
          <p14:sldIdLst>
            <p14:sldId id="646"/>
            <p14:sldId id="647"/>
            <p14:sldId id="628"/>
            <p14:sldId id="725"/>
            <p14:sldId id="739"/>
            <p14:sldId id="740"/>
          </p14:sldIdLst>
        </p14:section>
        <p14:section name="Service Improvement" id="{054D3400-76F4-4F9D-93DF-BD81EB247045}">
          <p14:sldIdLst>
            <p14:sldId id="629"/>
            <p14:sldId id="648"/>
            <p14:sldId id="726"/>
            <p14:sldId id="741"/>
            <p14:sldId id="649"/>
            <p14:sldId id="727"/>
            <p14:sldId id="742"/>
            <p14:sldId id="650"/>
            <p14:sldId id="728"/>
          </p14:sldIdLst>
        </p14:section>
        <p14:section name="Education and Employment" id="{AE953C38-7D27-48ED-879D-278313423CE0}">
          <p14:sldIdLst>
            <p14:sldId id="630"/>
            <p14:sldId id="651"/>
            <p14:sldId id="729"/>
            <p14:sldId id="652"/>
            <p14:sldId id="653"/>
          </p14:sldIdLst>
        </p14:section>
        <p14:section name="Demographics" id="{C8426270-4C03-4B15-930D-985B6A672E2C}">
          <p14:sldIdLst>
            <p14:sldId id="632"/>
            <p14:sldId id="534"/>
            <p14:sldId id="634"/>
            <p14:sldId id="635"/>
            <p14:sldId id="633"/>
            <p14:sldId id="730"/>
            <p14:sldId id="732"/>
          </p14:sldIdLst>
        </p14:section>
        <p14:section name="Additional Itemized Trending Results for Service Recipient Experience Survey" id="{8E695D00-5A3B-4A7A-83AE-F85354EEE48C}">
          <p14:sldIdLst>
            <p14:sldId id="654"/>
            <p14:sldId id="682"/>
            <p14:sldId id="683"/>
            <p14:sldId id="684"/>
            <p14:sldId id="685"/>
            <p14:sldId id="686"/>
            <p14:sldId id="687"/>
            <p14:sldId id="688"/>
            <p14:sldId id="689"/>
            <p14:sldId id="690"/>
            <p14:sldId id="691"/>
            <p14:sldId id="692"/>
            <p14:sldId id="693"/>
            <p14:sldId id="694"/>
            <p14:sldId id="695"/>
            <p14:sldId id="696"/>
            <p14:sldId id="697"/>
            <p14:sldId id="698"/>
            <p14:sldId id="699"/>
            <p14:sldId id="700"/>
            <p14:sldId id="701"/>
            <p14:sldId id="702"/>
            <p14:sldId id="703"/>
            <p14:sldId id="704"/>
            <p14:sldId id="705"/>
            <p14:sldId id="706"/>
            <p14:sldId id="707"/>
            <p14:sldId id="708"/>
            <p14:sldId id="710"/>
            <p14:sldId id="711"/>
            <p14:sldId id="712"/>
            <p14:sldId id="713"/>
            <p14:sldId id="720"/>
            <p14:sldId id="721"/>
            <p14:sldId id="714"/>
            <p14:sldId id="715"/>
            <p14:sldId id="716"/>
            <p14:sldId id="717"/>
            <p14:sldId id="733"/>
            <p14:sldId id="734"/>
            <p14:sldId id="718"/>
            <p14:sldId id="719"/>
          </p14:sldIdLst>
        </p14:section>
      </p14:sectionLst>
    </p:ext>
    <p:ext uri="{EFAFB233-063F-42B5-8137-9DF3F51BA10A}">
      <p15:sldGuideLst xmlns:p15="http://schemas.microsoft.com/office/powerpoint/2012/main">
        <p15:guide id="1" orient="horz" pos="2160" userDrawn="1">
          <p15:clr>
            <a:srgbClr val="A4A3A4"/>
          </p15:clr>
        </p15:guide>
        <p15:guide id="2" pos="51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44BD0A-582A-0225-560F-C58FA254B672}" name="Anna Driscoll" initials="AD" userId="S::adriscoll@marketdecisions.com::16df73e7-fa6d-4a45-8a9b-3a6880fa0e61" providerId="AD"/>
  <p188:author id="{9E74B030-E67F-ACC1-C31E-5C5442DD5645}" name="Melissa Tozier" initials="MT" userId="S::mtozier@marketdecisions.com::a93f65db-d2d0-4d69-809b-861589820f3a" providerId="AD"/>
  <p188:author id="{A064154B-4D52-18F2-433C-F4F236210B13}" name="Candace Walsh" initials="CW" userId="S::cwalsh@marketdecisions.com::3b654986-3b7f-4d06-83b0-3ee07a404b9d" providerId="AD"/>
  <p188:author id="{782EE352-0B24-9B7E-AD23-C04B41957E12}" name="Josie Smith" initials="JS" userId="S::jsmith@marketdecisions.com::c1d2ac6c-1005-478b-bc62-7647a504ad03" providerId="AD"/>
  <p188:author id="{429EB78B-EDB2-2428-9F16-C132E9E514D3}" name="Nicholaus Johnson" initials="NJ" userId="S::njohnson@marketdecisions.com::cb83f95d-0f51-43da-83a5-bdf4ee8bce22" providerId="AD"/>
  <p188:author id="{109886A9-B298-057B-BF56-9A16ED04130E}" name="Cooper Kelley" initials="CK" userId="S::ckelley@marketdecisions.com::be6e30a9-3369-49d8-a57f-ce28b5f1885b" providerId="AD"/>
  <p188:author id="{FFEEA9C6-1FCC-4E44-A058-A338D284B004}" name="Hailey Marnell-Bozdag" initials="HM" userId="S::hmarnellbozdag@marketdecisions.com::b939fc93-a903-4e8a-9905-b4682a94ce09" providerId="AD"/>
  <p188:author id="{CB80B9F9-9E0D-E5EB-9793-9E183953200F}" name="Davis Thorton" initials="DT" userId="S::dthorton@marketdecisions.com::2566e3b9-63d0-4b17-8a48-406036a8e5a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brobertson" initials="b" lastIdx="10" clrIdx="0"/>
  <p:cmAuthor id="1" name="Murphy, Rebecca (CDC/ONDIEH/NCCDPHP) (CTR)" initials="MR((" lastIdx="5" clrIdx="1">
    <p:extLst>
      <p:ext uri="{19B8F6BF-5375-455C-9EA6-DF929625EA0E}">
        <p15:presenceInfo xmlns:p15="http://schemas.microsoft.com/office/powerpoint/2012/main" userId="S-1-5-21-1207783550-2075000910-922709458-5174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96"/>
    <a:srgbClr val="AE2573"/>
    <a:srgbClr val="A6A6A6"/>
    <a:srgbClr val="BDD3DC"/>
    <a:srgbClr val="1D4771"/>
    <a:srgbClr val="0088B8"/>
    <a:srgbClr val="6AA4D8"/>
    <a:srgbClr val="98254D"/>
    <a:srgbClr val="327BC4"/>
    <a:srgbClr val="2458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guide orient="horz" pos="2160"/>
        <p:guide pos="51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microsoft.com/office/2016/11/relationships/changesInfo" Target="changesInfos/changesInfo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presProps" Target="presProps.xml"/><Relationship Id="rId108"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ung, Scott (MBY)" userId="06e53c03-69a9-4992-a3ba-8978d887599d" providerId="ADAL" clId="{D812FFBD-EA6B-44F0-83CB-1C6114D486F3}"/>
    <pc:docChg chg="delSection">
      <pc:chgData name="Leung, Scott (MBY)" userId="06e53c03-69a9-4992-a3ba-8978d887599d" providerId="ADAL" clId="{D812FFBD-EA6B-44F0-83CB-1C6114D486F3}" dt="2025-07-15T12:51:56.278" v="0" actId="17851"/>
      <pc:docMkLst>
        <pc:docMk/>
      </pc:docMkLst>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https://marketdecisions.sharepoint.com/sites/Projects/Shared%20Documents/907-7075%20MRC%20FY%202025%20Surveys/Analysis/Consumer/MRC%20Historical%20Data.xlsx"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https://marketdecisions.sharepoint.com/sites/Projects/Shared%20Documents/907-7075%20MRC%20FY%202025%20Surveys/Analysis/Consumer/MRC%20Historical%20Data.xlsx" TargetMode="External"/><Relationship Id="rId2" Type="http://schemas.microsoft.com/office/2011/relationships/chartColorStyle" Target="colors10.xml"/><Relationship Id="rId1" Type="http://schemas.microsoft.com/office/2011/relationships/chartStyle" Target="style10.xml"/></Relationships>
</file>

<file path=ppt/charts/_rels/chart19.xml.rels><?xml version="1.0" encoding="UTF-8" standalone="yes"?>
<Relationships xmlns="http://schemas.openxmlformats.org/package/2006/relationships"><Relationship Id="rId3" Type="http://schemas.openxmlformats.org/officeDocument/2006/relationships/oleObject" Target="https://marketdecisions.sharepoint.com/sites/Projects/Shared%20Documents/907-7075%20MRC%20FY%202025%20Surveys/Analysis/Consumer/MRC%20Historical%20Data.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54.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56.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59.xml.rels><?xml version="1.0" encoding="UTF-8" standalone="yes"?>
<Relationships xmlns="http://schemas.openxmlformats.org/package/2006/relationships"><Relationship Id="rId3" Type="http://schemas.openxmlformats.org/officeDocument/2006/relationships/oleObject" Target="https://marketdecisions.sharepoint.com/sites/Projects/Shared%20Documents/907-7075%20MRC%20FY%202025%20Surveys/Analysis/Consumer/MRC%20Historical%20Data.xlsx" TargetMode="External"/><Relationship Id="rId2" Type="http://schemas.microsoft.com/office/2011/relationships/chartColorStyle" Target="colors12.xml"/><Relationship Id="rId1" Type="http://schemas.microsoft.com/office/2011/relationships/chartStyle" Target="style1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oleObject" Target="https://marketdecisions.sharepoint.com/sites/Projects/Shared%20Documents/907-7075%20MRC%20FY%202025%20Surveys/Analysis/Consumer/MRC%20Historical%20Data.xlsx" TargetMode="External"/><Relationship Id="rId2" Type="http://schemas.microsoft.com/office/2011/relationships/chartColorStyle" Target="colors13.xml"/><Relationship Id="rId1" Type="http://schemas.microsoft.com/office/2011/relationships/chartStyle" Target="style13.xml"/></Relationships>
</file>

<file path=ppt/charts/_rels/chart61.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62.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63.xml.rels><?xml version="1.0" encoding="UTF-8" standalone="yes"?>
<Relationships xmlns="http://schemas.openxmlformats.org/package/2006/relationships"><Relationship Id="rId3" Type="http://schemas.openxmlformats.org/officeDocument/2006/relationships/oleObject" Target="https://marketdecisions.sharepoint.com/sites/Projects/Shared%20Documents/907-7075%20MRC%20FY%202025%20Surveys/Analysis/Consumer/MRC%20Historical%20Data.xlsx" TargetMode="External"/><Relationship Id="rId2" Type="http://schemas.microsoft.com/office/2011/relationships/chartColorStyle" Target="colors14.xml"/><Relationship Id="rId1" Type="http://schemas.microsoft.com/office/2011/relationships/chartStyle" Target="style14.xml"/></Relationships>
</file>

<file path=ppt/charts/_rels/chart64.xml.rels><?xml version="1.0" encoding="UTF-8" standalone="yes"?>
<Relationships xmlns="http://schemas.openxmlformats.org/package/2006/relationships"><Relationship Id="rId3" Type="http://schemas.openxmlformats.org/officeDocument/2006/relationships/oleObject" Target="https://marketdecisions.sharepoint.com/sites/Projects/Shared%20Documents/907-7075%20MRC%20FY%202025%20Surveys/Analysis/Consumer/MRC%20Historical%20Data.xlsx" TargetMode="External"/><Relationship Id="rId2" Type="http://schemas.microsoft.com/office/2011/relationships/chartColorStyle" Target="colors15.xml"/><Relationship Id="rId1" Type="http://schemas.microsoft.com/office/2011/relationships/chartStyle" Target="style15.xml"/></Relationships>
</file>

<file path=ppt/charts/_rels/chart65.xml.rels><?xml version="1.0" encoding="UTF-8" standalone="yes"?>
<Relationships xmlns="http://schemas.openxmlformats.org/package/2006/relationships"><Relationship Id="rId3" Type="http://schemas.openxmlformats.org/officeDocument/2006/relationships/oleObject" Target="https://marketdecisions.sharepoint.com/sites/Projects/Shared%20Documents/907-7075%20MRC%20FY%202025%20Surveys/Analysis/Consumer/MRC%20Historical%20Data.xlsx" TargetMode="External"/><Relationship Id="rId2" Type="http://schemas.microsoft.com/office/2011/relationships/chartColorStyle" Target="colors16.xml"/><Relationship Id="rId1" Type="http://schemas.microsoft.com/office/2011/relationships/chartStyle" Target="style16.xml"/></Relationships>
</file>

<file path=ppt/charts/_rels/chart66.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67.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68.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69.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71.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72.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73.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74.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75.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76.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77.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_rels/chart78.xml.rels><?xml version="1.0" encoding="UTF-8" standalone="yes"?>
<Relationships xmlns="http://schemas.openxmlformats.org/package/2006/relationships"><Relationship Id="rId3" Type="http://schemas.openxmlformats.org/officeDocument/2006/relationships/oleObject" Target="https://marketdecisions.sharepoint.com/sites/Projects/Shared%20Documents/907-7075%20MRC%20FY%202025%20Surveys/Analysis/Consumer/MRC%20Historical%20Data.xlsx" TargetMode="External"/><Relationship Id="rId2" Type="http://schemas.microsoft.com/office/2011/relationships/chartColorStyle" Target="colors17.xml"/><Relationship Id="rId1" Type="http://schemas.microsoft.com/office/2011/relationships/chartStyle" Target="style17.xml"/></Relationships>
</file>

<file path=ppt/charts/_rels/chart79.xml.rels><?xml version="1.0" encoding="UTF-8" standalone="yes"?>
<Relationships xmlns="http://schemas.openxmlformats.org/package/2006/relationships"><Relationship Id="rId3" Type="http://schemas.openxmlformats.org/officeDocument/2006/relationships/oleObject" Target="https://marketdecisions.sharepoint.com/sites/Projects/Shared%20Documents/907-7075%20MRC%20FY%202025%20Surveys/Analysis/Consumer/MRC%20Historical%20Data.xlsx" TargetMode="External"/><Relationship Id="rId2" Type="http://schemas.microsoft.com/office/2011/relationships/chartColorStyle" Target="colors18.xml"/><Relationship Id="rId1" Type="http://schemas.microsoft.com/office/2011/relationships/chartStyle" Target="style18.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1" Type="http://schemas.openxmlformats.org/officeDocument/2006/relationships/oleObject" Target="https://marketdecisions.sharepoint.com/sites/Projects/Shared%20Documents/907-7075%20MRC%20FY%202025%20Surveys/Analysis/Consumer/MRC%20Historical%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CS</c:v>
                </c:pt>
              </c:strCache>
            </c:strRef>
          </c:tx>
          <c:spPr>
            <a:solidFill>
              <a:srgbClr val="AE25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No</c:v>
                </c:pt>
              </c:strCache>
            </c:strRef>
          </c:cat>
          <c:val>
            <c:numRef>
              <c:f>Sheet1!$B$2</c:f>
              <c:numCache>
                <c:formatCode>###0%</c:formatCode>
                <c:ptCount val="1"/>
                <c:pt idx="0">
                  <c:v>0.75700976654218399</c:v>
                </c:pt>
              </c:numCache>
            </c:numRef>
          </c:val>
          <c:extLst>
            <c:ext xmlns:c16="http://schemas.microsoft.com/office/drawing/2014/chart" uri="{C3380CC4-5D6E-409C-BE32-E72D297353CC}">
              <c16:uniqueId val="{00000000-0F5D-40FC-B114-DAD54A209D25}"/>
            </c:ext>
          </c:extLst>
        </c:ser>
        <c:ser>
          <c:idx val="1"/>
          <c:order val="1"/>
          <c:tx>
            <c:strRef>
              <c:f>Sheet1!$C$1</c:f>
              <c:strCache>
                <c:ptCount val="1"/>
                <c:pt idx="0">
                  <c:v>HCL</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No</c:v>
                </c:pt>
              </c:strCache>
            </c:strRef>
          </c:cat>
          <c:val>
            <c:numRef>
              <c:f>Sheet1!$C$2</c:f>
              <c:numCache>
                <c:formatCode>###0%</c:formatCode>
                <c:ptCount val="1"/>
                <c:pt idx="0">
                  <c:v>0.73186512289783712</c:v>
                </c:pt>
              </c:numCache>
            </c:numRef>
          </c:val>
          <c:extLst>
            <c:ext xmlns:c16="http://schemas.microsoft.com/office/drawing/2014/chart" uri="{C3380CC4-5D6E-409C-BE32-E72D297353CC}">
              <c16:uniqueId val="{00000001-0F5D-40FC-B114-DAD54A209D25}"/>
            </c:ext>
          </c:extLst>
        </c:ser>
        <c:dLbls>
          <c:showLegendKey val="0"/>
          <c:showVal val="0"/>
          <c:showCatName val="0"/>
          <c:showSerName val="0"/>
          <c:showPercent val="0"/>
          <c:showBubbleSize val="0"/>
        </c:dLbls>
        <c:gapWidth val="150"/>
        <c:axId val="1607985311"/>
        <c:axId val="1607978111"/>
      </c:barChart>
      <c:catAx>
        <c:axId val="1607985311"/>
        <c:scaling>
          <c:orientation val="minMax"/>
        </c:scaling>
        <c:delete val="0"/>
        <c:axPos val="b"/>
        <c:numFmt formatCode="General" sourceLinked="1"/>
        <c:majorTickMark val="out"/>
        <c:minorTickMark val="none"/>
        <c:tickLblPos val="nextTo"/>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607978111"/>
        <c:crosses val="autoZero"/>
        <c:auto val="1"/>
        <c:lblAlgn val="ctr"/>
        <c:lblOffset val="100"/>
        <c:noMultiLvlLbl val="0"/>
      </c:catAx>
      <c:valAx>
        <c:axId val="1607978111"/>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607985311"/>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5893223811238533"/>
        </c:manualLayout>
      </c:layout>
      <c:lineChart>
        <c:grouping val="standard"/>
        <c:varyColors val="0"/>
        <c:ser>
          <c:idx val="1"/>
          <c:order val="1"/>
          <c:tx>
            <c:strRef>
              <c:f>'Historical Data'!$B$246</c:f>
              <c:strCache>
                <c:ptCount val="1"/>
                <c:pt idx="0">
                  <c:v>CS</c:v>
                </c:pt>
              </c:strCache>
            </c:strRef>
          </c:tx>
          <c:marker>
            <c:symbol val="none"/>
          </c:marker>
          <c:dLbls>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B1-457B-B011-CE1369657C24}"/>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B1-457B-B011-CE1369657C24}"/>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Data'!$G$246:$M$246</c:f>
              <c:numCache>
                <c:formatCode>0%</c:formatCode>
                <c:ptCount val="7"/>
                <c:pt idx="0">
                  <c:v>0.86</c:v>
                </c:pt>
                <c:pt idx="1">
                  <c:v>0.81</c:v>
                </c:pt>
                <c:pt idx="2">
                  <c:v>0.81</c:v>
                </c:pt>
                <c:pt idx="3">
                  <c:v>0.80036058219053152</c:v>
                </c:pt>
                <c:pt idx="4">
                  <c:v>0.74473830424042631</c:v>
                </c:pt>
                <c:pt idx="5">
                  <c:v>0.81987206224582931</c:v>
                </c:pt>
                <c:pt idx="6">
                  <c:v>0.78417055343025632</c:v>
                </c:pt>
              </c:numCache>
              <c:extLst/>
            </c:numRef>
          </c:val>
          <c:smooth val="0"/>
          <c:extLst>
            <c:ext xmlns:c16="http://schemas.microsoft.com/office/drawing/2014/chart" uri="{C3380CC4-5D6E-409C-BE32-E72D297353CC}">
              <c16:uniqueId val="{00000002-9DB1-457B-B011-CE1369657C24}"/>
            </c:ext>
          </c:extLst>
        </c:ser>
        <c:ser>
          <c:idx val="2"/>
          <c:order val="2"/>
          <c:tx>
            <c:strRef>
              <c:f>'Historical Data'!$B$247</c:f>
              <c:strCache>
                <c:ptCount val="1"/>
                <c:pt idx="0">
                  <c:v>HCL</c:v>
                </c:pt>
              </c:strCache>
            </c:strRef>
          </c:tx>
          <c:marker>
            <c:symbol val="none"/>
          </c:marker>
          <c:dLbls>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B1-457B-B011-CE1369657C24}"/>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B1-457B-B011-CE1369657C24}"/>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Data'!$G$247:$M$247</c:f>
              <c:numCache>
                <c:formatCode>0%</c:formatCode>
                <c:ptCount val="7"/>
                <c:pt idx="0">
                  <c:v>0.78</c:v>
                </c:pt>
                <c:pt idx="1">
                  <c:v>0.74</c:v>
                </c:pt>
                <c:pt idx="2">
                  <c:v>0.77</c:v>
                </c:pt>
                <c:pt idx="3">
                  <c:v>0.85750400934797066</c:v>
                </c:pt>
                <c:pt idx="4">
                  <c:v>0.7839963896755564</c:v>
                </c:pt>
                <c:pt idx="5">
                  <c:v>0.81399656878944482</c:v>
                </c:pt>
                <c:pt idx="6">
                  <c:v>0.76105986885979116</c:v>
                </c:pt>
              </c:numCache>
              <c:extLst/>
            </c:numRef>
          </c:val>
          <c:smooth val="0"/>
          <c:extLst>
            <c:ext xmlns:c16="http://schemas.microsoft.com/office/drawing/2014/chart" uri="{C3380CC4-5D6E-409C-BE32-E72D297353CC}">
              <c16:uniqueId val="{00000005-9DB1-457B-B011-CE1369657C24}"/>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0"/>
                <c:order val="0"/>
                <c:tx>
                  <c:strRef>
                    <c:extLst>
                      <c:ext uri="{02D57815-91ED-43cb-92C2-25804820EDAC}">
                        <c15:formulaRef>
                          <c15:sqref>'Historical Data'!$B$245</c15:sqref>
                        </c15:formulaRef>
                      </c:ext>
                    </c:extLst>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Data'!$G$245:$M$245</c15:sqref>
                        </c15:formulaRef>
                      </c:ext>
                    </c:extLst>
                    <c:numCache>
                      <c:formatCode>0%</c:formatCode>
                      <c:ptCount val="7"/>
                      <c:pt idx="0">
                        <c:v>0.85</c:v>
                      </c:pt>
                      <c:pt idx="1">
                        <c:v>0.8</c:v>
                      </c:pt>
                      <c:pt idx="2">
                        <c:v>0.8</c:v>
                      </c:pt>
                      <c:pt idx="3">
                        <c:v>0.81035170179758065</c:v>
                      </c:pt>
                      <c:pt idx="4">
                        <c:v>0.7509289191901527</c:v>
                      </c:pt>
                      <c:pt idx="5">
                        <c:v>0.81817213610429074</c:v>
                      </c:pt>
                      <c:pt idx="6">
                        <c:v>0.77952236573321987</c:v>
                      </c:pt>
                    </c:numCache>
                  </c:numRef>
                </c:val>
                <c:smooth val="0"/>
                <c:extLst>
                  <c:ext xmlns:c16="http://schemas.microsoft.com/office/drawing/2014/chart" uri="{C3380CC4-5D6E-409C-BE32-E72D297353CC}">
                    <c16:uniqueId val="{00000006-9DB1-457B-B011-CE1369657C24}"/>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4330502121726407"/>
        </c:manualLayout>
      </c:layout>
      <c:lineChart>
        <c:grouping val="standard"/>
        <c:varyColors val="0"/>
        <c:ser>
          <c:idx val="0"/>
          <c:order val="0"/>
          <c:tx>
            <c:strRef>
              <c:f>'Historical Data'!$B$15</c:f>
              <c:strCache>
                <c:ptCount val="1"/>
                <c:pt idx="0">
                  <c:v>Overall</c:v>
                </c:pt>
              </c:strCache>
            </c:strRef>
          </c:tx>
          <c:spPr>
            <a:ln w="38100" cap="rnd" cmpd="sng" algn="ctr">
              <a:solidFill>
                <a:schemeClr val="accent1"/>
              </a:solidFill>
              <a:prstDash val="solid"/>
              <a:round/>
            </a:ln>
            <a:effectLst/>
          </c:spPr>
          <c:marker>
            <c:symbol val="none"/>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Data'!$G$15:$M$15</c:f>
              <c:numCache>
                <c:formatCode>0%</c:formatCode>
                <c:ptCount val="7"/>
                <c:pt idx="0">
                  <c:v>0.86</c:v>
                </c:pt>
                <c:pt idx="1">
                  <c:v>0.85</c:v>
                </c:pt>
                <c:pt idx="2">
                  <c:v>0.86</c:v>
                </c:pt>
                <c:pt idx="3">
                  <c:v>0.8405737108315654</c:v>
                </c:pt>
                <c:pt idx="4">
                  <c:v>0.78092760371090608</c:v>
                </c:pt>
                <c:pt idx="5">
                  <c:v>0.82831747313975179</c:v>
                </c:pt>
                <c:pt idx="6">
                  <c:v>0.80587647304598597</c:v>
                </c:pt>
              </c:numCache>
              <c:extLst/>
            </c:numRef>
          </c:val>
          <c:smooth val="0"/>
          <c:extLst>
            <c:ext xmlns:c16="http://schemas.microsoft.com/office/drawing/2014/chart" uri="{C3380CC4-5D6E-409C-BE32-E72D297353CC}">
              <c16:uniqueId val="{00000000-2D77-4C03-8907-EC8668421CBC}"/>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1"/>
                <c:order val="1"/>
                <c:tx>
                  <c:strRef>
                    <c:extLst>
                      <c:ext uri="{02D57815-91ED-43cb-92C2-25804820EDAC}">
                        <c15:formulaRef>
                          <c15:sqref>'Historical Data'!$B$16</c15:sqref>
                        </c15:formulaRef>
                      </c:ext>
                    </c:extLst>
                    <c:strCache>
                      <c:ptCount val="1"/>
                      <c:pt idx="0">
                        <c:v>CS</c:v>
                      </c:pt>
                    </c:strCache>
                  </c:strRef>
                </c:tx>
                <c:spPr>
                  <a:ln w="38100" cap="rnd" cmpd="sng" algn="ctr">
                    <a:solidFill>
                      <a:schemeClr val="accent2"/>
                    </a:solidFill>
                    <a:prstDash val="solid"/>
                    <a:round/>
                  </a:ln>
                  <a:effectLst/>
                </c:spPr>
                <c:marker>
                  <c:symbol val="none"/>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Data'!$G$16:$M$16</c15:sqref>
                        </c15:formulaRef>
                      </c:ext>
                    </c:extLst>
                    <c:numCache>
                      <c:formatCode>0%</c:formatCode>
                      <c:ptCount val="7"/>
                      <c:pt idx="0">
                        <c:v>0.86</c:v>
                      </c:pt>
                      <c:pt idx="1">
                        <c:v>0.85</c:v>
                      </c:pt>
                      <c:pt idx="2">
                        <c:v>0.86</c:v>
                      </c:pt>
                      <c:pt idx="3">
                        <c:v>0.8377381053601356</c:v>
                      </c:pt>
                      <c:pt idx="4">
                        <c:v>0.77620222143320206</c:v>
                      </c:pt>
                      <c:pt idx="5">
                        <c:v>0.83756957343478511</c:v>
                      </c:pt>
                      <c:pt idx="6">
                        <c:v>0.81102566827656242</c:v>
                      </c:pt>
                    </c:numCache>
                  </c:numRef>
                </c:val>
                <c:smooth val="0"/>
                <c:extLst>
                  <c:ext xmlns:c16="http://schemas.microsoft.com/office/drawing/2014/chart" uri="{C3380CC4-5D6E-409C-BE32-E72D297353CC}">
                    <c16:uniqueId val="{00000001-2D77-4C03-8907-EC8668421CB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Data'!$B$17</c15:sqref>
                        </c15:formulaRef>
                      </c:ext>
                    </c:extLst>
                    <c:strCache>
                      <c:ptCount val="1"/>
                      <c:pt idx="0">
                        <c:v>HCL</c:v>
                      </c:pt>
                    </c:strCache>
                  </c:strRef>
                </c:tx>
                <c:spPr>
                  <a:ln w="38100" cap="rnd" cmpd="sng" algn="ctr">
                    <a:solidFill>
                      <a:schemeClr val="accent3"/>
                    </a:solidFill>
                    <a:prstDash val="solid"/>
                    <a:round/>
                  </a:ln>
                  <a:effectLst/>
                </c:spPr>
                <c:marker>
                  <c:symbol val="none"/>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extLst xmlns:c15="http://schemas.microsoft.com/office/drawing/2012/chart">
                      <c:ext xmlns:c15="http://schemas.microsoft.com/office/drawing/2012/char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xmlns:c15="http://schemas.microsoft.com/office/drawing/2012/chart">
                      <c:ext xmlns:c15="http://schemas.microsoft.com/office/drawing/2012/chart" uri="{02D57815-91ED-43cb-92C2-25804820EDAC}">
                        <c15:formulaRef>
                          <c15:sqref>'Historical Data'!$G$17:$M$17</c15:sqref>
                        </c15:formulaRef>
                      </c:ext>
                    </c:extLst>
                    <c:numCache>
                      <c:formatCode>0%</c:formatCode>
                      <c:ptCount val="7"/>
                      <c:pt idx="0">
                        <c:v>0.81</c:v>
                      </c:pt>
                      <c:pt idx="1">
                        <c:v>0.83</c:v>
                      </c:pt>
                      <c:pt idx="2">
                        <c:v>0.9</c:v>
                      </c:pt>
                      <c:pt idx="3">
                        <c:v>0.85446029493348963</c:v>
                      </c:pt>
                      <c:pt idx="4">
                        <c:v>0.80578288154988031</c:v>
                      </c:pt>
                      <c:pt idx="5">
                        <c:v>0.80551896637617026</c:v>
                      </c:pt>
                      <c:pt idx="6">
                        <c:v>0.78565056713366166</c:v>
                      </c:pt>
                    </c:numCache>
                  </c:numRef>
                </c:val>
                <c:smooth val="0"/>
                <c:extLst xmlns:c15="http://schemas.microsoft.com/office/drawing/2012/chart">
                  <c:ext xmlns:c16="http://schemas.microsoft.com/office/drawing/2014/chart" uri="{C3380CC4-5D6E-409C-BE32-E72D297353CC}">
                    <c16:uniqueId val="{00000002-2D77-4C03-8907-EC8668421CBC}"/>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w="12700" cap="flat" cmpd="sng" algn="ctr">
            <a:solidFill>
              <a:schemeClr val="tx1"/>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extLst/>
  </c:chart>
  <c:spPr>
    <a:noFill/>
    <a:ln w="9525" cap="flat" cmpd="sng" algn="ctr">
      <a:noFill/>
      <a:prstDash val="solid"/>
    </a:ln>
    <a:effectLst/>
  </c:spPr>
  <c:txPr>
    <a:bodyPr/>
    <a:lstStyle/>
    <a:p>
      <a:pPr>
        <a:defRPr sz="1200" b="1">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489580727713532"/>
        </c:manualLayout>
      </c:layout>
      <c:lineChart>
        <c:grouping val="standard"/>
        <c:varyColors val="0"/>
        <c:ser>
          <c:idx val="1"/>
          <c:order val="1"/>
          <c:tx>
            <c:strRef>
              <c:f>'Historical Data'!$B$16</c:f>
              <c:strCache>
                <c:ptCount val="1"/>
                <c:pt idx="0">
                  <c:v>CS</c:v>
                </c:pt>
              </c:strCache>
            </c:strRef>
          </c:tx>
          <c:spPr>
            <a:ln w="28575" cap="rnd">
              <a:solidFill>
                <a:schemeClr val="accent2"/>
              </a:solidFill>
              <a:round/>
            </a:ln>
            <a:effectLst/>
          </c:spPr>
          <c:marker>
            <c:symbol val="none"/>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A7-4C12-872E-07EC443ED8FF}"/>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A7-4C12-872E-07EC443ED8FF}"/>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A7-4C12-872E-07EC443ED8FF}"/>
                </c:ext>
              </c:extLst>
            </c:dLbl>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Data'!$G$16:$M$16</c:f>
              <c:numCache>
                <c:formatCode>0%</c:formatCode>
                <c:ptCount val="7"/>
                <c:pt idx="0">
                  <c:v>0.86</c:v>
                </c:pt>
                <c:pt idx="1">
                  <c:v>0.85</c:v>
                </c:pt>
                <c:pt idx="2">
                  <c:v>0.86</c:v>
                </c:pt>
                <c:pt idx="3">
                  <c:v>0.8377381053601356</c:v>
                </c:pt>
                <c:pt idx="4">
                  <c:v>0.77620222143320206</c:v>
                </c:pt>
                <c:pt idx="5">
                  <c:v>0.83756957343478511</c:v>
                </c:pt>
                <c:pt idx="6">
                  <c:v>0.81102566827656242</c:v>
                </c:pt>
              </c:numCache>
              <c:extLst/>
            </c:numRef>
          </c:val>
          <c:smooth val="0"/>
          <c:extLst>
            <c:ext xmlns:c16="http://schemas.microsoft.com/office/drawing/2014/chart" uri="{C3380CC4-5D6E-409C-BE32-E72D297353CC}">
              <c16:uniqueId val="{00000003-71A7-4C12-872E-07EC443ED8FF}"/>
            </c:ext>
          </c:extLst>
        </c:ser>
        <c:ser>
          <c:idx val="2"/>
          <c:order val="2"/>
          <c:tx>
            <c:strRef>
              <c:f>'Historical Data'!$B$17</c:f>
              <c:strCache>
                <c:ptCount val="1"/>
                <c:pt idx="0">
                  <c:v>HCL</c:v>
                </c:pt>
              </c:strCache>
            </c:strRef>
          </c:tx>
          <c:spPr>
            <a:ln w="28575" cap="rnd">
              <a:solidFill>
                <a:schemeClr val="accent3"/>
              </a:solidFill>
              <a:round/>
            </a:ln>
            <a:effectLst/>
          </c:spPr>
          <c:marker>
            <c:symbol val="none"/>
          </c:marker>
          <c:dLbls>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A7-4C12-872E-07EC443ED8FF}"/>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1A7-4C12-872E-07EC443ED8FF}"/>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A7-4C12-872E-07EC443ED8FF}"/>
                </c:ext>
              </c:extLst>
            </c:dLbl>
            <c:spPr>
              <a:noFill/>
              <a:ln>
                <a:noFill/>
              </a:ln>
              <a:effectLst/>
            </c:spPr>
            <c:txPr>
              <a:bodyPr rot="0" vert="horz"/>
              <a:lstStyle/>
              <a:p>
                <a:pPr>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Data'!$G$17:$M$17</c:f>
              <c:numCache>
                <c:formatCode>0%</c:formatCode>
                <c:ptCount val="7"/>
                <c:pt idx="0">
                  <c:v>0.81</c:v>
                </c:pt>
                <c:pt idx="1">
                  <c:v>0.83</c:v>
                </c:pt>
                <c:pt idx="2">
                  <c:v>0.9</c:v>
                </c:pt>
                <c:pt idx="3">
                  <c:v>0.85446029493348963</c:v>
                </c:pt>
                <c:pt idx="4">
                  <c:v>0.80578288154988031</c:v>
                </c:pt>
                <c:pt idx="5">
                  <c:v>0.80551896637617026</c:v>
                </c:pt>
                <c:pt idx="6">
                  <c:v>0.78565056713366166</c:v>
                </c:pt>
              </c:numCache>
              <c:extLst/>
            </c:numRef>
          </c:val>
          <c:smooth val="0"/>
          <c:extLst>
            <c:ext xmlns:c16="http://schemas.microsoft.com/office/drawing/2014/chart" uri="{C3380CC4-5D6E-409C-BE32-E72D297353CC}">
              <c16:uniqueId val="{00000007-71A7-4C12-872E-07EC443ED8FF}"/>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0"/>
                <c:order val="0"/>
                <c:tx>
                  <c:strRef>
                    <c:extLst>
                      <c:ext uri="{02D57815-91ED-43cb-92C2-25804820EDAC}">
                        <c15:formulaRef>
                          <c15:sqref>'Historical Data'!$B$15</c15:sqref>
                        </c15:formulaRef>
                      </c:ext>
                    </c:extLst>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Data'!$G$15:$M$15</c15:sqref>
                        </c15:formulaRef>
                      </c:ext>
                    </c:extLst>
                    <c:numCache>
                      <c:formatCode>0%</c:formatCode>
                      <c:ptCount val="7"/>
                      <c:pt idx="0">
                        <c:v>0.86</c:v>
                      </c:pt>
                      <c:pt idx="1">
                        <c:v>0.85</c:v>
                      </c:pt>
                      <c:pt idx="2">
                        <c:v>0.86</c:v>
                      </c:pt>
                      <c:pt idx="3">
                        <c:v>0.8405737108315654</c:v>
                      </c:pt>
                      <c:pt idx="4">
                        <c:v>0.78092760371090608</c:v>
                      </c:pt>
                      <c:pt idx="5">
                        <c:v>0.82831747313975179</c:v>
                      </c:pt>
                      <c:pt idx="6">
                        <c:v>0.80587647304598597</c:v>
                      </c:pt>
                    </c:numCache>
                  </c:numRef>
                </c:val>
                <c:smooth val="0"/>
                <c:extLst>
                  <c:ext xmlns:c16="http://schemas.microsoft.com/office/drawing/2014/chart" uri="{C3380CC4-5D6E-409C-BE32-E72D297353CC}">
                    <c16:uniqueId val="{00000008-71A7-4C12-872E-07EC443ED8FF}"/>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4330502121726407"/>
        </c:manualLayout>
      </c:layout>
      <c:lineChart>
        <c:grouping val="standard"/>
        <c:varyColors val="0"/>
        <c:ser>
          <c:idx val="0"/>
          <c:order val="0"/>
          <c:tx>
            <c:strRef>
              <c:f>'Historical Data'!$B$23</c:f>
              <c:strCache>
                <c:ptCount val="1"/>
                <c:pt idx="0">
                  <c:v>Overall</c:v>
                </c:pt>
              </c:strCache>
            </c:strRef>
          </c:tx>
          <c:spPr>
            <a:ln w="38100" cap="rnd" cmpd="sng" algn="ctr">
              <a:solidFill>
                <a:schemeClr val="accent1"/>
              </a:solidFill>
              <a:prstDash val="solid"/>
              <a:round/>
            </a:ln>
            <a:effectLst/>
          </c:spPr>
          <c:marker>
            <c:symbol val="none"/>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Data'!$G$23:$M$23</c:f>
              <c:numCache>
                <c:formatCode>0%</c:formatCode>
                <c:ptCount val="7"/>
                <c:pt idx="0">
                  <c:v>0.85</c:v>
                </c:pt>
                <c:pt idx="1">
                  <c:v>0.84</c:v>
                </c:pt>
                <c:pt idx="2">
                  <c:v>0.83</c:v>
                </c:pt>
                <c:pt idx="3">
                  <c:v>0.82815067230722683</c:v>
                </c:pt>
                <c:pt idx="4">
                  <c:v>0.77835197765157416</c:v>
                </c:pt>
                <c:pt idx="5">
                  <c:v>0.83141699300976923</c:v>
                </c:pt>
                <c:pt idx="6">
                  <c:v>0.81477549343147659</c:v>
                </c:pt>
              </c:numCache>
              <c:extLst/>
            </c:numRef>
          </c:val>
          <c:smooth val="0"/>
          <c:extLst>
            <c:ext xmlns:c16="http://schemas.microsoft.com/office/drawing/2014/chart" uri="{C3380CC4-5D6E-409C-BE32-E72D297353CC}">
              <c16:uniqueId val="{00000000-9541-4C1E-B617-05529234387C}"/>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1"/>
                <c:order val="1"/>
                <c:tx>
                  <c:strRef>
                    <c:extLst>
                      <c:ext uri="{02D57815-91ED-43cb-92C2-25804820EDAC}">
                        <c15:formulaRef>
                          <c15:sqref>'Historical Data'!$B$24</c15:sqref>
                        </c15:formulaRef>
                      </c:ext>
                    </c:extLst>
                    <c:strCache>
                      <c:ptCount val="1"/>
                      <c:pt idx="0">
                        <c:v>CS</c:v>
                      </c:pt>
                    </c:strCache>
                  </c:strRef>
                </c:tx>
                <c:spPr>
                  <a:ln w="28575" cap="rnd">
                    <a:solidFill>
                      <a:schemeClr val="accent1"/>
                    </a:solidFill>
                    <a:round/>
                  </a:ln>
                  <a:effectLst/>
                </c:spPr>
                <c:marker>
                  <c:symbol val="none"/>
                </c:marker>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Data'!$G$24:$M$24</c15:sqref>
                        </c15:formulaRef>
                      </c:ext>
                    </c:extLst>
                    <c:numCache>
                      <c:formatCode>0%</c:formatCode>
                      <c:ptCount val="7"/>
                      <c:pt idx="0">
                        <c:v>0.86</c:v>
                      </c:pt>
                      <c:pt idx="1">
                        <c:v>0.83</c:v>
                      </c:pt>
                      <c:pt idx="2">
                        <c:v>0.83</c:v>
                      </c:pt>
                      <c:pt idx="3">
                        <c:v>0.81838196918162587</c:v>
                      </c:pt>
                      <c:pt idx="4">
                        <c:v>0.77239647964601343</c:v>
                      </c:pt>
                      <c:pt idx="5">
                        <c:v>0.82681872367638309</c:v>
                      </c:pt>
                      <c:pt idx="6">
                        <c:v>0.82239494998462481</c:v>
                      </c:pt>
                    </c:numCache>
                  </c:numRef>
                </c:val>
                <c:smooth val="0"/>
                <c:extLst>
                  <c:ext xmlns:c16="http://schemas.microsoft.com/office/drawing/2014/chart" uri="{C3380CC4-5D6E-409C-BE32-E72D297353CC}">
                    <c16:uniqueId val="{00000001-9541-4C1E-B617-05529234387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Data'!$B$25</c15:sqref>
                        </c15:formulaRef>
                      </c:ext>
                    </c:extLst>
                    <c:strCache>
                      <c:ptCount val="1"/>
                      <c:pt idx="0">
                        <c:v>HCL</c:v>
                      </c:pt>
                    </c:strCache>
                  </c:strRef>
                </c:tx>
                <c:spPr>
                  <a:ln w="28575"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xmlns:c15="http://schemas.microsoft.com/office/drawing/2012/chart">
                      <c:ext xmlns:c15="http://schemas.microsoft.com/office/drawing/2012/chart" uri="{02D57815-91ED-43cb-92C2-25804820EDAC}">
                        <c15:formulaRef>
                          <c15:sqref>'Historical Data'!$G$25:$M$25</c15:sqref>
                        </c15:formulaRef>
                      </c:ext>
                    </c:extLst>
                    <c:numCache>
                      <c:formatCode>0%</c:formatCode>
                      <c:ptCount val="7"/>
                      <c:pt idx="0">
                        <c:v>0.73</c:v>
                      </c:pt>
                      <c:pt idx="1">
                        <c:v>0.85</c:v>
                      </c:pt>
                      <c:pt idx="2">
                        <c:v>0.86</c:v>
                      </c:pt>
                      <c:pt idx="3">
                        <c:v>0.87643888575438789</c:v>
                      </c:pt>
                      <c:pt idx="4">
                        <c:v>0.80959170546374859</c:v>
                      </c:pt>
                      <c:pt idx="5">
                        <c:v>0.84256547057916875</c:v>
                      </c:pt>
                      <c:pt idx="6">
                        <c:v>0.7861286814561983</c:v>
                      </c:pt>
                    </c:numCache>
                  </c:numRef>
                </c:val>
                <c:smooth val="0"/>
                <c:extLst xmlns:c15="http://schemas.microsoft.com/office/drawing/2012/chart">
                  <c:ext xmlns:c16="http://schemas.microsoft.com/office/drawing/2014/chart" uri="{C3380CC4-5D6E-409C-BE32-E72D297353CC}">
                    <c16:uniqueId val="{00000002-9541-4C1E-B617-05529234387C}"/>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w="12700" cap="flat" cmpd="sng" algn="ctr">
            <a:solidFill>
              <a:schemeClr val="tx1"/>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6391932078290128"/>
        </c:manualLayout>
      </c:layout>
      <c:lineChart>
        <c:grouping val="standard"/>
        <c:varyColors val="0"/>
        <c:ser>
          <c:idx val="1"/>
          <c:order val="1"/>
          <c:tx>
            <c:strRef>
              <c:f>'Historical Data'!$B$24</c:f>
              <c:strCache>
                <c:ptCount val="1"/>
                <c:pt idx="0">
                  <c:v>CS</c:v>
                </c:pt>
              </c:strCache>
            </c:strRef>
          </c:tx>
          <c:spPr>
            <a:ln w="28575" cap="rnd">
              <a:solidFill>
                <a:schemeClr val="accent2"/>
              </a:solidFill>
              <a:round/>
            </a:ln>
            <a:effectLst/>
          </c:spPr>
          <c:marker>
            <c:symbol val="none"/>
          </c:marker>
          <c:dLbls>
            <c:dLbl>
              <c:idx val="0"/>
              <c:layout>
                <c:manualLayout>
                  <c:x val="-3.7095315608609153E-2"/>
                  <c:y val="-2.47955309756354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CD-4C95-AAFA-0B4C365F5AA7}"/>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4F-48DB-AAB7-D1CA1C0B33DB}"/>
                </c:ext>
              </c:extLst>
            </c:dLbl>
            <c:spPr>
              <a:noFill/>
              <a:ln>
                <a:noFill/>
              </a:ln>
              <a:effectLst/>
            </c:spPr>
            <c:txPr>
              <a:bodyPr rot="0" vert="horz"/>
              <a:lstStyle/>
              <a:p>
                <a:pPr>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Data'!$G$24:$M$24</c:f>
              <c:numCache>
                <c:formatCode>0%</c:formatCode>
                <c:ptCount val="7"/>
                <c:pt idx="0">
                  <c:v>0.86</c:v>
                </c:pt>
                <c:pt idx="1">
                  <c:v>0.83</c:v>
                </c:pt>
                <c:pt idx="2">
                  <c:v>0.83</c:v>
                </c:pt>
                <c:pt idx="3">
                  <c:v>0.81838196918162587</c:v>
                </c:pt>
                <c:pt idx="4">
                  <c:v>0.77239647964601343</c:v>
                </c:pt>
                <c:pt idx="5">
                  <c:v>0.82681872367638309</c:v>
                </c:pt>
                <c:pt idx="6">
                  <c:v>0.82239494998462481</c:v>
                </c:pt>
              </c:numCache>
              <c:extLst/>
            </c:numRef>
          </c:val>
          <c:smooth val="0"/>
          <c:extLst>
            <c:ext xmlns:c16="http://schemas.microsoft.com/office/drawing/2014/chart" uri="{C3380CC4-5D6E-409C-BE32-E72D297353CC}">
              <c16:uniqueId val="{00000001-A9CD-4C95-AAFA-0B4C365F5AA7}"/>
            </c:ext>
          </c:extLst>
        </c:ser>
        <c:ser>
          <c:idx val="2"/>
          <c:order val="2"/>
          <c:tx>
            <c:strRef>
              <c:f>'Historical Data'!$B$25</c:f>
              <c:strCache>
                <c:ptCount val="1"/>
                <c:pt idx="0">
                  <c:v>HCL</c:v>
                </c:pt>
              </c:strCache>
            </c:strRef>
          </c:tx>
          <c:spPr>
            <a:ln w="28575" cap="rnd">
              <a:solidFill>
                <a:schemeClr val="accent3"/>
              </a:solidFill>
              <a:round/>
            </a:ln>
            <a:effectLst/>
          </c:spPr>
          <c:marker>
            <c:symbol val="none"/>
          </c:marker>
          <c:dLbls>
            <c:dLbl>
              <c:idx val="0"/>
              <c:layout>
                <c:manualLayout>
                  <c:x val="-3.7095315608609153E-2"/>
                  <c:y val="1.93444543880093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CD-4C95-AAFA-0B4C365F5AA7}"/>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4F-48DB-AAB7-D1CA1C0B33DB}"/>
                </c:ext>
              </c:extLst>
            </c:dLbl>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Data'!$G$25:$M$25</c:f>
              <c:numCache>
                <c:formatCode>0%</c:formatCode>
                <c:ptCount val="7"/>
                <c:pt idx="0">
                  <c:v>0.73</c:v>
                </c:pt>
                <c:pt idx="1">
                  <c:v>0.85</c:v>
                </c:pt>
                <c:pt idx="2">
                  <c:v>0.86</c:v>
                </c:pt>
                <c:pt idx="3">
                  <c:v>0.87643888575438789</c:v>
                </c:pt>
                <c:pt idx="4">
                  <c:v>0.80959170546374859</c:v>
                </c:pt>
                <c:pt idx="5">
                  <c:v>0.84256547057916875</c:v>
                </c:pt>
                <c:pt idx="6">
                  <c:v>0.7861286814561983</c:v>
                </c:pt>
              </c:numCache>
              <c:extLst/>
            </c:numRef>
          </c:val>
          <c:smooth val="0"/>
          <c:extLst>
            <c:ext xmlns:c16="http://schemas.microsoft.com/office/drawing/2014/chart" uri="{C3380CC4-5D6E-409C-BE32-E72D297353CC}">
              <c16:uniqueId val="{00000003-A9CD-4C95-AAFA-0B4C365F5AA7}"/>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0"/>
                <c:order val="0"/>
                <c:tx>
                  <c:strRef>
                    <c:extLst>
                      <c:ext uri="{02D57815-91ED-43cb-92C2-25804820EDAC}">
                        <c15:formulaRef>
                          <c15:sqref>'Historical Data'!$B$23</c15:sqref>
                        </c15:formulaRef>
                      </c:ext>
                    </c:extLst>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Data'!$G$23:$M$23</c15:sqref>
                        </c15:formulaRef>
                      </c:ext>
                    </c:extLst>
                    <c:numCache>
                      <c:formatCode>0%</c:formatCode>
                      <c:ptCount val="7"/>
                      <c:pt idx="0">
                        <c:v>0.85</c:v>
                      </c:pt>
                      <c:pt idx="1">
                        <c:v>0.84</c:v>
                      </c:pt>
                      <c:pt idx="2">
                        <c:v>0.83</c:v>
                      </c:pt>
                      <c:pt idx="3">
                        <c:v>0.82815067230722683</c:v>
                      </c:pt>
                      <c:pt idx="4">
                        <c:v>0.77835197765157416</c:v>
                      </c:pt>
                      <c:pt idx="5">
                        <c:v>0.83141699300976923</c:v>
                      </c:pt>
                      <c:pt idx="6">
                        <c:v>0.81477549343147659</c:v>
                      </c:pt>
                    </c:numCache>
                  </c:numRef>
                </c:val>
                <c:smooth val="0"/>
                <c:extLst>
                  <c:ext xmlns:c16="http://schemas.microsoft.com/office/drawing/2014/chart" uri="{C3380CC4-5D6E-409C-BE32-E72D297353CC}">
                    <c16:uniqueId val="{00000004-A9CD-4C95-AAFA-0B4C365F5AA7}"/>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4900243643008038"/>
        </c:manualLayout>
      </c:layout>
      <c:lineChart>
        <c:grouping val="standard"/>
        <c:varyColors val="0"/>
        <c:ser>
          <c:idx val="0"/>
          <c:order val="0"/>
          <c:tx>
            <c:strRef>
              <c:f>'Historical Data'!$B$127</c:f>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Data'!$G$127:$M$127</c:f>
              <c:numCache>
                <c:formatCode>0%</c:formatCode>
                <c:ptCount val="7"/>
                <c:pt idx="0">
                  <c:v>0.86</c:v>
                </c:pt>
                <c:pt idx="1">
                  <c:v>0.81</c:v>
                </c:pt>
                <c:pt idx="2">
                  <c:v>0.79</c:v>
                </c:pt>
                <c:pt idx="3">
                  <c:v>0.82228373706739233</c:v>
                </c:pt>
                <c:pt idx="4">
                  <c:v>0.76983744723435277</c:v>
                </c:pt>
                <c:pt idx="5">
                  <c:v>0.84409177568767846</c:v>
                </c:pt>
                <c:pt idx="6">
                  <c:v>0.79652360287132118</c:v>
                </c:pt>
              </c:numCache>
              <c:extLst/>
            </c:numRef>
          </c:val>
          <c:smooth val="0"/>
          <c:extLst>
            <c:ext xmlns:c16="http://schemas.microsoft.com/office/drawing/2014/chart" uri="{C3380CC4-5D6E-409C-BE32-E72D297353CC}">
              <c16:uniqueId val="{00000000-BAC1-4399-B01B-AE4AEDA01504}"/>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1"/>
                <c:order val="1"/>
                <c:tx>
                  <c:strRef>
                    <c:extLst>
                      <c:ext uri="{02D57815-91ED-43cb-92C2-25804820EDAC}">
                        <c15:formulaRef>
                          <c15:sqref>'Historical Data'!$B$128</c15:sqref>
                        </c15:formulaRef>
                      </c:ext>
                    </c:extLst>
                    <c:strCache>
                      <c:ptCount val="1"/>
                      <c:pt idx="0">
                        <c:v>CS</c:v>
                      </c:pt>
                    </c:strCache>
                  </c:strRef>
                </c:tx>
                <c:spPr>
                  <a:ln w="28575" cap="rnd">
                    <a:solidFill>
                      <a:schemeClr val="accent2"/>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Data'!$G$128:$M$128</c15:sqref>
                        </c15:formulaRef>
                      </c:ext>
                    </c:extLst>
                    <c:numCache>
                      <c:formatCode>0%</c:formatCode>
                      <c:ptCount val="7"/>
                      <c:pt idx="0">
                        <c:v>0.87</c:v>
                      </c:pt>
                      <c:pt idx="1">
                        <c:v>0.83</c:v>
                      </c:pt>
                      <c:pt idx="2">
                        <c:v>0.79</c:v>
                      </c:pt>
                      <c:pt idx="3">
                        <c:v>0.81831605111443628</c:v>
                      </c:pt>
                      <c:pt idx="4">
                        <c:v>0.77412758891103228</c:v>
                      </c:pt>
                      <c:pt idx="5">
                        <c:v>0.86451221125694988</c:v>
                      </c:pt>
                      <c:pt idx="6">
                        <c:v>0.7961017482230881</c:v>
                      </c:pt>
                    </c:numCache>
                  </c:numRef>
                </c:val>
                <c:smooth val="0"/>
                <c:extLst>
                  <c:ext xmlns:c16="http://schemas.microsoft.com/office/drawing/2014/chart" uri="{C3380CC4-5D6E-409C-BE32-E72D297353CC}">
                    <c16:uniqueId val="{00000001-BAC1-4399-B01B-AE4AEDA01504}"/>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Data'!$B$129</c15:sqref>
                        </c15:formulaRef>
                      </c:ext>
                    </c:extLst>
                    <c:strCache>
                      <c:ptCount val="1"/>
                      <c:pt idx="0">
                        <c:v>HCL</c:v>
                      </c:pt>
                    </c:strCache>
                  </c:strRef>
                </c:tx>
                <c:spPr>
                  <a:ln w="28575" cap="rnd">
                    <a:solidFill>
                      <a:schemeClr val="accent3"/>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xmlns:c15="http://schemas.microsoft.com/office/drawing/2012/chart">
                      <c:ext xmlns:c15="http://schemas.microsoft.com/office/drawing/2012/chart" uri="{02D57815-91ED-43cb-92C2-25804820EDAC}">
                        <c15:formulaRef>
                          <c15:sqref>'Historical Data'!$G$129:$M$129</c15:sqref>
                        </c15:formulaRef>
                      </c:ext>
                    </c:extLst>
                    <c:numCache>
                      <c:formatCode>0%</c:formatCode>
                      <c:ptCount val="7"/>
                      <c:pt idx="0">
                        <c:v>0.75</c:v>
                      </c:pt>
                      <c:pt idx="1">
                        <c:v>0.74</c:v>
                      </c:pt>
                      <c:pt idx="2">
                        <c:v>0.75</c:v>
                      </c:pt>
                      <c:pt idx="3">
                        <c:v>0.84154937915960626</c:v>
                      </c:pt>
                      <c:pt idx="4">
                        <c:v>0.74710050622089763</c:v>
                      </c:pt>
                      <c:pt idx="5">
                        <c:v>0.79326282682463356</c:v>
                      </c:pt>
                      <c:pt idx="6">
                        <c:v>0.79820919626953024</c:v>
                      </c:pt>
                    </c:numCache>
                  </c:numRef>
                </c:val>
                <c:smooth val="0"/>
                <c:extLst xmlns:c15="http://schemas.microsoft.com/office/drawing/2012/chart">
                  <c:ext xmlns:c16="http://schemas.microsoft.com/office/drawing/2014/chart" uri="{C3380CC4-5D6E-409C-BE32-E72D297353CC}">
                    <c16:uniqueId val="{00000002-BAC1-4399-B01B-AE4AEDA01504}"/>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6391932078290128"/>
        </c:manualLayout>
      </c:layout>
      <c:lineChart>
        <c:grouping val="standard"/>
        <c:varyColors val="0"/>
        <c:ser>
          <c:idx val="1"/>
          <c:order val="1"/>
          <c:tx>
            <c:strRef>
              <c:f>'Historical Data'!$B$128</c:f>
              <c:strCache>
                <c:ptCount val="1"/>
                <c:pt idx="0">
                  <c:v>CS</c:v>
                </c:pt>
              </c:strCache>
            </c:strRef>
          </c:tx>
          <c:spPr>
            <a:ln w="28575" cap="rnd">
              <a:solidFill>
                <a:schemeClr val="accent2"/>
              </a:solidFill>
              <a:round/>
            </a:ln>
            <a:effectLst/>
          </c:spPr>
          <c:marker>
            <c:symbol val="none"/>
          </c:marker>
          <c:dLbls>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CF-4213-80F6-24E1C48D6FFB}"/>
                </c:ext>
              </c:extLst>
            </c:dLbl>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Data'!$G$128:$M$128</c:f>
              <c:numCache>
                <c:formatCode>0%</c:formatCode>
                <c:ptCount val="7"/>
                <c:pt idx="0">
                  <c:v>0.87</c:v>
                </c:pt>
                <c:pt idx="1">
                  <c:v>0.83</c:v>
                </c:pt>
                <c:pt idx="2">
                  <c:v>0.79</c:v>
                </c:pt>
                <c:pt idx="3">
                  <c:v>0.81831605111443628</c:v>
                </c:pt>
                <c:pt idx="4">
                  <c:v>0.77412758891103228</c:v>
                </c:pt>
                <c:pt idx="5">
                  <c:v>0.86451221125694988</c:v>
                </c:pt>
                <c:pt idx="6">
                  <c:v>0.7961017482230881</c:v>
                </c:pt>
              </c:numCache>
              <c:extLst/>
            </c:numRef>
          </c:val>
          <c:smooth val="0"/>
          <c:extLst>
            <c:ext xmlns:c16="http://schemas.microsoft.com/office/drawing/2014/chart" uri="{C3380CC4-5D6E-409C-BE32-E72D297353CC}">
              <c16:uniqueId val="{00000000-062D-46F6-9373-0EB456B45D13}"/>
            </c:ext>
          </c:extLst>
        </c:ser>
        <c:ser>
          <c:idx val="2"/>
          <c:order val="2"/>
          <c:tx>
            <c:strRef>
              <c:f>'Historical Data'!$B$129</c:f>
              <c:strCache>
                <c:ptCount val="1"/>
                <c:pt idx="0">
                  <c:v>HCL</c:v>
                </c:pt>
              </c:strCache>
            </c:strRef>
          </c:tx>
          <c:spPr>
            <a:ln w="28575" cap="rnd">
              <a:solidFill>
                <a:schemeClr val="accent3"/>
              </a:solidFill>
              <a:round/>
            </a:ln>
            <a:effectLst/>
          </c:spPr>
          <c:marker>
            <c:symbol val="none"/>
          </c:marker>
          <c:dLbls>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CF-4213-80F6-24E1C48D6FFB}"/>
                </c:ext>
              </c:extLst>
            </c:dLbl>
            <c:spPr>
              <a:noFill/>
              <a:ln>
                <a:noFill/>
              </a:ln>
              <a:effectLst/>
            </c:spPr>
            <c:txPr>
              <a:bodyPr rot="0" vert="horz"/>
              <a:lstStyle/>
              <a:p>
                <a:pPr>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Data'!$G$129:$M$129</c:f>
              <c:numCache>
                <c:formatCode>0%</c:formatCode>
                <c:ptCount val="7"/>
                <c:pt idx="0">
                  <c:v>0.75</c:v>
                </c:pt>
                <c:pt idx="1">
                  <c:v>0.74</c:v>
                </c:pt>
                <c:pt idx="2">
                  <c:v>0.75</c:v>
                </c:pt>
                <c:pt idx="3">
                  <c:v>0.84154937915960626</c:v>
                </c:pt>
                <c:pt idx="4">
                  <c:v>0.74710050622089763</c:v>
                </c:pt>
                <c:pt idx="5">
                  <c:v>0.79326282682463356</c:v>
                </c:pt>
                <c:pt idx="6">
                  <c:v>0.79820919626953024</c:v>
                </c:pt>
              </c:numCache>
              <c:extLst/>
            </c:numRef>
          </c:val>
          <c:smooth val="0"/>
          <c:extLst>
            <c:ext xmlns:c16="http://schemas.microsoft.com/office/drawing/2014/chart" uri="{C3380CC4-5D6E-409C-BE32-E72D297353CC}">
              <c16:uniqueId val="{00000001-062D-46F6-9373-0EB456B45D13}"/>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0"/>
                <c:order val="0"/>
                <c:tx>
                  <c:strRef>
                    <c:extLst>
                      <c:ext uri="{02D57815-91ED-43cb-92C2-25804820EDAC}">
                        <c15:formulaRef>
                          <c15:sqref>'Historical Data'!$B$127</c15:sqref>
                        </c15:formulaRef>
                      </c:ext>
                    </c:extLst>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Data'!$G$127:$M$127</c15:sqref>
                        </c15:formulaRef>
                      </c:ext>
                    </c:extLst>
                    <c:numCache>
                      <c:formatCode>0%</c:formatCode>
                      <c:ptCount val="7"/>
                      <c:pt idx="0">
                        <c:v>0.86</c:v>
                      </c:pt>
                      <c:pt idx="1">
                        <c:v>0.81</c:v>
                      </c:pt>
                      <c:pt idx="2">
                        <c:v>0.79</c:v>
                      </c:pt>
                      <c:pt idx="3">
                        <c:v>0.82228373706739233</c:v>
                      </c:pt>
                      <c:pt idx="4">
                        <c:v>0.76983744723435277</c:v>
                      </c:pt>
                      <c:pt idx="5">
                        <c:v>0.84409177568767846</c:v>
                      </c:pt>
                      <c:pt idx="6">
                        <c:v>0.79652360287132118</c:v>
                      </c:pt>
                    </c:numCache>
                  </c:numRef>
                </c:val>
                <c:smooth val="0"/>
                <c:extLst>
                  <c:ext xmlns:c16="http://schemas.microsoft.com/office/drawing/2014/chart" uri="{C3380CC4-5D6E-409C-BE32-E72D297353CC}">
                    <c16:uniqueId val="{00000002-062D-46F6-9373-0EB456B45D13}"/>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76341374898949332"/>
        </c:manualLayout>
      </c:layout>
      <c:lineChart>
        <c:grouping val="standard"/>
        <c:varyColors val="0"/>
        <c:ser>
          <c:idx val="1"/>
          <c:order val="1"/>
          <c:tx>
            <c:strRef>
              <c:f>'Historical Data'!$B$136</c:f>
              <c:strCache>
                <c:ptCount val="1"/>
                <c:pt idx="0">
                  <c:v>CS</c:v>
                </c:pt>
              </c:strCache>
            </c:strRef>
          </c:tx>
          <c:spPr>
            <a:ln w="28575" cap="rnd">
              <a:solidFill>
                <a:schemeClr val="accent2"/>
              </a:solidFill>
              <a:round/>
            </a:ln>
            <a:effectLst/>
          </c:spPr>
          <c:marker>
            <c:symbol val="none"/>
          </c:marker>
          <c:dLbls>
            <c:spPr>
              <a:noFill/>
              <a:ln>
                <a:noFill/>
              </a:ln>
              <a:effectLst/>
            </c:spPr>
            <c:txPr>
              <a:bodyPr rot="0" vert="horz"/>
              <a:lstStyle/>
              <a:p>
                <a:pPr>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Data'!$G$136:$M$136</c:f>
              <c:numCache>
                <c:formatCode>0%</c:formatCode>
                <c:ptCount val="7"/>
                <c:pt idx="0">
                  <c:v>0.77</c:v>
                </c:pt>
                <c:pt idx="1">
                  <c:v>0.79</c:v>
                </c:pt>
                <c:pt idx="2">
                  <c:v>0.75</c:v>
                </c:pt>
                <c:pt idx="3">
                  <c:v>0.81490591175075811</c:v>
                </c:pt>
                <c:pt idx="4">
                  <c:v>0.72338317347240366</c:v>
                </c:pt>
                <c:pt idx="5">
                  <c:v>0.78863451925204131</c:v>
                </c:pt>
                <c:pt idx="6">
                  <c:v>0.76759912560956045</c:v>
                </c:pt>
              </c:numCache>
              <c:extLst/>
            </c:numRef>
          </c:val>
          <c:smooth val="0"/>
          <c:extLst>
            <c:ext xmlns:c16="http://schemas.microsoft.com/office/drawing/2014/chart" uri="{C3380CC4-5D6E-409C-BE32-E72D297353CC}">
              <c16:uniqueId val="{00000000-A42D-46B5-8C75-4FA23A578779}"/>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0"/>
                <c:order val="0"/>
                <c:tx>
                  <c:strRef>
                    <c:extLst>
                      <c:ext uri="{02D57815-91ED-43cb-92C2-25804820EDAC}">
                        <c15:formulaRef>
                          <c15:sqref>'Historical Data'!$B$135</c15:sqref>
                        </c15:formulaRef>
                      </c:ext>
                    </c:extLst>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Data'!$G$135:$M$135</c15:sqref>
                        </c15:formulaRef>
                      </c:ext>
                    </c:extLst>
                    <c:numCache>
                      <c:formatCode>0%</c:formatCode>
                      <c:ptCount val="7"/>
                      <c:pt idx="0">
                        <c:v>0.77</c:v>
                      </c:pt>
                      <c:pt idx="1">
                        <c:v>0.79</c:v>
                      </c:pt>
                      <c:pt idx="2">
                        <c:v>0.75</c:v>
                      </c:pt>
                      <c:pt idx="3">
                        <c:v>0.81490591175075811</c:v>
                      </c:pt>
                      <c:pt idx="4">
                        <c:v>0.72338317347240366</c:v>
                      </c:pt>
                      <c:pt idx="5">
                        <c:v>0.78863451925204131</c:v>
                      </c:pt>
                      <c:pt idx="6">
                        <c:v>0.76759912560956045</c:v>
                      </c:pt>
                    </c:numCache>
                  </c:numRef>
                </c:val>
                <c:smooth val="0"/>
                <c:extLst>
                  <c:ext xmlns:c16="http://schemas.microsoft.com/office/drawing/2014/chart" uri="{C3380CC4-5D6E-409C-BE32-E72D297353CC}">
                    <c16:uniqueId val="{00000001-A42D-46B5-8C75-4FA23A578779}"/>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Data'!$B$137</c15:sqref>
                        </c15:formulaRef>
                      </c:ext>
                    </c:extLst>
                    <c:strCache>
                      <c:ptCount val="1"/>
                      <c:pt idx="0">
                        <c:v>HCL</c:v>
                      </c:pt>
                    </c:strCache>
                  </c:strRef>
                </c:tx>
                <c:spPr>
                  <a:ln w="28575" cap="rnd">
                    <a:solidFill>
                      <a:schemeClr val="accent3"/>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xmlns:c15="http://schemas.microsoft.com/office/drawing/2012/chart">
                      <c:ext xmlns:c15="http://schemas.microsoft.com/office/drawing/2012/chart" uri="{02D57815-91ED-43cb-92C2-25804820EDAC}">
                        <c15:formulaRef>
                          <c15:sqref>'Historical Data'!$G$137:$M$137</c15:sqref>
                        </c15:formulaRef>
                      </c:ext>
                    </c:extLst>
                    <c:numCache>
                      <c:formatCode>0%</c:formatCode>
                      <c:ptCount val="7"/>
                      <c:pt idx="0">
                        <c:v>0.75</c:v>
                      </c:pt>
                      <c:pt idx="1">
                        <c:v>0.75</c:v>
                      </c:pt>
                      <c:pt idx="2">
                        <c:v>1</c:v>
                      </c:pt>
                    </c:numCache>
                  </c:numRef>
                </c:val>
                <c:smooth val="0"/>
                <c:extLst xmlns:c15="http://schemas.microsoft.com/office/drawing/2012/chart">
                  <c:ext xmlns:c16="http://schemas.microsoft.com/office/drawing/2014/chart" uri="{C3380CC4-5D6E-409C-BE32-E72D297353CC}">
                    <c16:uniqueId val="{00000002-A42D-46B5-8C75-4FA23A578779}"/>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8.669074622552915E-2"/>
          <c:y val="7.0174521720779801E-2"/>
          <c:w val="0.9121294024886385"/>
          <c:h val="0.76864799525593486"/>
        </c:manualLayout>
      </c:layout>
      <c:lineChart>
        <c:grouping val="standard"/>
        <c:varyColors val="0"/>
        <c:ser>
          <c:idx val="0"/>
          <c:order val="0"/>
          <c:tx>
            <c:strRef>
              <c:f>'Historical Data'!$B$149</c:f>
              <c:strCache>
                <c:ptCount val="1"/>
                <c:pt idx="0">
                  <c:v>CS</c:v>
                </c:pt>
              </c:strCache>
            </c:strRef>
          </c:tx>
          <c:spPr>
            <a:ln w="38100" cap="rnd" cmpd="sng" algn="ctr">
              <a:solidFill>
                <a:schemeClr val="accent2"/>
              </a:solidFill>
              <a:prstDash val="solid"/>
              <a:round/>
            </a:ln>
            <a:effectLst/>
          </c:spPr>
          <c:marker>
            <c:symbol val="none"/>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Data'!$G$149:$M$149</c:f>
              <c:numCache>
                <c:formatCode>0%</c:formatCode>
                <c:ptCount val="7"/>
                <c:pt idx="0">
                  <c:v>0.87</c:v>
                </c:pt>
                <c:pt idx="1">
                  <c:v>0.82</c:v>
                </c:pt>
                <c:pt idx="2">
                  <c:v>0.83</c:v>
                </c:pt>
                <c:pt idx="3">
                  <c:v>0.85718115628601632</c:v>
                </c:pt>
                <c:pt idx="4">
                  <c:v>0.8189099441243457</c:v>
                </c:pt>
                <c:pt idx="5">
                  <c:v>0.81730803784985273</c:v>
                </c:pt>
                <c:pt idx="6">
                  <c:v>0.80673788475405694</c:v>
                </c:pt>
              </c:numCache>
              <c:extLst/>
            </c:numRef>
          </c:val>
          <c:smooth val="0"/>
          <c:extLst>
            <c:ext xmlns:c16="http://schemas.microsoft.com/office/drawing/2014/chart" uri="{C3380CC4-5D6E-409C-BE32-E72D297353CC}">
              <c16:uniqueId val="{00000000-86EC-45CA-9F8F-9EB95290A528}"/>
            </c:ext>
          </c:extLst>
        </c:ser>
        <c:dLbls>
          <c:showLegendKey val="0"/>
          <c:showVal val="0"/>
          <c:showCatName val="0"/>
          <c:showSerName val="0"/>
          <c:showPercent val="0"/>
          <c:showBubbleSize val="0"/>
        </c:dLbls>
        <c:smooth val="0"/>
        <c:axId val="1426145087"/>
        <c:axId val="1426150847"/>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w="12700" cap="flat" cmpd="sng" algn="ctr">
            <a:solidFill>
              <a:schemeClr val="tx1"/>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extLst/>
  </c:chart>
  <c:spPr>
    <a:noFill/>
    <a:ln w="9525" cap="flat" cmpd="sng" algn="ctr">
      <a:noFill/>
      <a:prstDash val="solid"/>
    </a:ln>
    <a:effectLst/>
  </c:spPr>
  <c:txPr>
    <a:bodyPr/>
    <a:lstStyle/>
    <a:p>
      <a:pPr>
        <a:defRPr sz="1200" b="1">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8.669074622552915E-2"/>
          <c:y val="7.0174521720779801E-2"/>
          <c:w val="0.9121294024886385"/>
          <c:h val="0.76864799525593486"/>
        </c:manualLayout>
      </c:layout>
      <c:lineChart>
        <c:grouping val="standard"/>
        <c:varyColors val="0"/>
        <c:ser>
          <c:idx val="0"/>
          <c:order val="0"/>
          <c:tx>
            <c:strRef>
              <c:f>'Historical Data'!$B$143</c:f>
              <c:strCache>
                <c:ptCount val="1"/>
                <c:pt idx="0">
                  <c:v>HCL</c:v>
                </c:pt>
              </c:strCache>
            </c:strRef>
          </c:tx>
          <c:spPr>
            <a:ln w="38100" cap="rnd" cmpd="sng" algn="ctr">
              <a:solidFill>
                <a:schemeClr val="accent3"/>
              </a:solidFill>
              <a:prstDash val="solid"/>
              <a:round/>
            </a:ln>
            <a:effectLst/>
          </c:spPr>
          <c:marker>
            <c:symbol val="none"/>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Data'!$G$143:$M$143</c:f>
              <c:numCache>
                <c:formatCode>0%</c:formatCode>
                <c:ptCount val="7"/>
                <c:pt idx="0">
                  <c:v>0.8</c:v>
                </c:pt>
                <c:pt idx="1">
                  <c:v>0.8</c:v>
                </c:pt>
                <c:pt idx="2">
                  <c:v>0.79</c:v>
                </c:pt>
                <c:pt idx="3">
                  <c:v>0.80741982925606282</c:v>
                </c:pt>
                <c:pt idx="4">
                  <c:v>0.83010506177919408</c:v>
                </c:pt>
                <c:pt idx="5">
                  <c:v>0.77633698975729493</c:v>
                </c:pt>
                <c:pt idx="6">
                  <c:v>0.81823407474130816</c:v>
                </c:pt>
              </c:numCache>
              <c:extLst/>
            </c:numRef>
          </c:val>
          <c:smooth val="0"/>
          <c:extLst>
            <c:ext xmlns:c16="http://schemas.microsoft.com/office/drawing/2014/chart" uri="{C3380CC4-5D6E-409C-BE32-E72D297353CC}">
              <c16:uniqueId val="{00000000-12A5-4D69-8111-515B8F89DC0B}"/>
            </c:ext>
          </c:extLst>
        </c:ser>
        <c:dLbls>
          <c:showLegendKey val="0"/>
          <c:showVal val="0"/>
          <c:showCatName val="0"/>
          <c:showSerName val="0"/>
          <c:showPercent val="0"/>
          <c:showBubbleSize val="0"/>
        </c:dLbls>
        <c:smooth val="0"/>
        <c:axId val="1426145087"/>
        <c:axId val="1426150847"/>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w="12700" cap="flat" cmpd="sng" algn="ctr">
            <a:solidFill>
              <a:schemeClr val="tx1"/>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extLst/>
  </c:chart>
  <c:spPr>
    <a:noFill/>
    <a:ln w="9525" cap="flat" cmpd="sng" algn="ctr">
      <a:noFill/>
      <a:prstDash val="solid"/>
    </a:ln>
    <a:effectLst/>
  </c:spPr>
  <c:txPr>
    <a:bodyPr/>
    <a:lstStyle/>
    <a:p>
      <a:pPr>
        <a:defRPr sz="1200" b="1">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CS</c:v>
                </c:pt>
              </c:strCache>
            </c:strRef>
          </c:tx>
          <c:spPr>
            <a:solidFill>
              <a:srgbClr val="AE25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Yes</c:v>
                </c:pt>
              </c:strCache>
            </c:strRef>
          </c:cat>
          <c:val>
            <c:numRef>
              <c:f>Sheet1!$B$2</c:f>
              <c:numCache>
                <c:formatCode>###0%</c:formatCode>
                <c:ptCount val="1"/>
                <c:pt idx="0">
                  <c:v>0.28000000000000003</c:v>
                </c:pt>
              </c:numCache>
            </c:numRef>
          </c:val>
          <c:extLst>
            <c:ext xmlns:c16="http://schemas.microsoft.com/office/drawing/2014/chart" uri="{C3380CC4-5D6E-409C-BE32-E72D297353CC}">
              <c16:uniqueId val="{00000000-0287-4367-A073-7A9AA4A5BD5D}"/>
            </c:ext>
          </c:extLst>
        </c:ser>
        <c:ser>
          <c:idx val="1"/>
          <c:order val="1"/>
          <c:tx>
            <c:strRef>
              <c:f>Sheet1!$C$1</c:f>
              <c:strCache>
                <c:ptCount val="1"/>
                <c:pt idx="0">
                  <c:v>HCL</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Yes</c:v>
                </c:pt>
              </c:strCache>
            </c:strRef>
          </c:cat>
          <c:val>
            <c:numRef>
              <c:f>Sheet1!$C$2</c:f>
              <c:numCache>
                <c:formatCode>###0%</c:formatCode>
                <c:ptCount val="1"/>
                <c:pt idx="0">
                  <c:v>0.28000000000000003</c:v>
                </c:pt>
              </c:numCache>
            </c:numRef>
          </c:val>
          <c:extLst>
            <c:ext xmlns:c16="http://schemas.microsoft.com/office/drawing/2014/chart" uri="{C3380CC4-5D6E-409C-BE32-E72D297353CC}">
              <c16:uniqueId val="{00000001-0287-4367-A073-7A9AA4A5BD5D}"/>
            </c:ext>
          </c:extLst>
        </c:ser>
        <c:dLbls>
          <c:showLegendKey val="0"/>
          <c:showVal val="0"/>
          <c:showCatName val="0"/>
          <c:showSerName val="0"/>
          <c:showPercent val="0"/>
          <c:showBubbleSize val="0"/>
        </c:dLbls>
        <c:gapWidth val="150"/>
        <c:axId val="1607985311"/>
        <c:axId val="1607978111"/>
      </c:barChart>
      <c:catAx>
        <c:axId val="160798531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607978111"/>
        <c:crosses val="autoZero"/>
        <c:auto val="1"/>
        <c:lblAlgn val="ctr"/>
        <c:lblOffset val="100"/>
        <c:noMultiLvlLbl val="0"/>
      </c:catAx>
      <c:valAx>
        <c:axId val="1607978111"/>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607985311"/>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3760760600444766"/>
        </c:manualLayout>
      </c:layout>
      <c:lineChart>
        <c:grouping val="standard"/>
        <c:varyColors val="0"/>
        <c:ser>
          <c:idx val="0"/>
          <c:order val="0"/>
          <c:tx>
            <c:strRef>
              <c:f>'Historical Data'!$B$119</c:f>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Data'!$G$119:$M$119</c:f>
              <c:numCache>
                <c:formatCode>0%</c:formatCode>
                <c:ptCount val="7"/>
                <c:pt idx="0">
                  <c:v>0.81</c:v>
                </c:pt>
                <c:pt idx="1">
                  <c:v>0.76</c:v>
                </c:pt>
                <c:pt idx="2">
                  <c:v>0.77</c:v>
                </c:pt>
                <c:pt idx="3">
                  <c:v>0.80498912702011616</c:v>
                </c:pt>
                <c:pt idx="4">
                  <c:v>0.78992913965695988</c:v>
                </c:pt>
                <c:pt idx="5">
                  <c:v>0.80285075359339997</c:v>
                </c:pt>
                <c:pt idx="6">
                  <c:v>0.78768119562276018</c:v>
                </c:pt>
              </c:numCache>
              <c:extLst/>
            </c:numRef>
          </c:val>
          <c:smooth val="0"/>
          <c:extLst>
            <c:ext xmlns:c16="http://schemas.microsoft.com/office/drawing/2014/chart" uri="{C3380CC4-5D6E-409C-BE32-E72D297353CC}">
              <c16:uniqueId val="{00000000-B51C-4F6B-837D-2B4D38F87F47}"/>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1"/>
                <c:order val="1"/>
                <c:tx>
                  <c:strRef>
                    <c:extLst>
                      <c:ext uri="{02D57815-91ED-43cb-92C2-25804820EDAC}">
                        <c15:formulaRef>
                          <c15:sqref>'Historical Data'!$B$120</c15:sqref>
                        </c15:formulaRef>
                      </c:ext>
                    </c:extLst>
                    <c:strCache>
                      <c:ptCount val="1"/>
                      <c:pt idx="0">
                        <c:v>CS</c:v>
                      </c:pt>
                    </c:strCache>
                  </c:strRef>
                </c:tx>
                <c:spPr>
                  <a:ln w="28575" cap="rnd">
                    <a:solidFill>
                      <a:schemeClr val="accent2"/>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Data'!$G$120:$M$120</c15:sqref>
                        </c15:formulaRef>
                      </c:ext>
                    </c:extLst>
                    <c:numCache>
                      <c:formatCode>0%</c:formatCode>
                      <c:ptCount val="7"/>
                      <c:pt idx="0">
                        <c:v>0.81</c:v>
                      </c:pt>
                      <c:pt idx="1">
                        <c:v>0.76</c:v>
                      </c:pt>
                      <c:pt idx="2">
                        <c:v>0.78</c:v>
                      </c:pt>
                      <c:pt idx="3">
                        <c:v>0.81282740177649726</c:v>
                      </c:pt>
                      <c:pt idx="4">
                        <c:v>0.7964556957694704</c:v>
                      </c:pt>
                      <c:pt idx="5">
                        <c:v>0.80596172552214318</c:v>
                      </c:pt>
                      <c:pt idx="6">
                        <c:v>0.79035576654516815</c:v>
                      </c:pt>
                    </c:numCache>
                  </c:numRef>
                </c:val>
                <c:smooth val="0"/>
                <c:extLst>
                  <c:ext xmlns:c16="http://schemas.microsoft.com/office/drawing/2014/chart" uri="{C3380CC4-5D6E-409C-BE32-E72D297353CC}">
                    <c16:uniqueId val="{00000001-B51C-4F6B-837D-2B4D38F87F47}"/>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Data'!$B$121</c15:sqref>
                        </c15:formulaRef>
                      </c:ext>
                    </c:extLst>
                    <c:strCache>
                      <c:ptCount val="1"/>
                      <c:pt idx="0">
                        <c:v>HCL</c:v>
                      </c:pt>
                    </c:strCache>
                  </c:strRef>
                </c:tx>
                <c:spPr>
                  <a:ln w="28575" cap="rnd">
                    <a:solidFill>
                      <a:schemeClr val="accent3"/>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xmlns:c15="http://schemas.microsoft.com/office/drawing/2012/chart">
                      <c:ext xmlns:c15="http://schemas.microsoft.com/office/drawing/2012/chart" uri="{02D57815-91ED-43cb-92C2-25804820EDAC}">
                        <c15:formulaRef>
                          <c15:sqref>'Historical Data'!$G$121:$M$121</c15:sqref>
                        </c15:formulaRef>
                      </c:ext>
                    </c:extLst>
                    <c:numCache>
                      <c:formatCode>0%</c:formatCode>
                      <c:ptCount val="7"/>
                      <c:pt idx="0">
                        <c:v>0.71</c:v>
                      </c:pt>
                      <c:pt idx="1">
                        <c:v>0.74</c:v>
                      </c:pt>
                      <c:pt idx="2">
                        <c:v>0.69</c:v>
                      </c:pt>
                      <c:pt idx="3">
                        <c:v>0.7682041803070665</c:v>
                      </c:pt>
                      <c:pt idx="4">
                        <c:v>0.7551168647777744</c:v>
                      </c:pt>
                      <c:pt idx="5">
                        <c:v>0.79513308182084141</c:v>
                      </c:pt>
                      <c:pt idx="6">
                        <c:v>0.77681312908086131</c:v>
                      </c:pt>
                    </c:numCache>
                  </c:numRef>
                </c:val>
                <c:smooth val="0"/>
                <c:extLst xmlns:c15="http://schemas.microsoft.com/office/drawing/2012/chart">
                  <c:ext xmlns:c16="http://schemas.microsoft.com/office/drawing/2014/chart" uri="{C3380CC4-5D6E-409C-BE32-E72D297353CC}">
                    <c16:uniqueId val="{00000002-B51C-4F6B-837D-2B4D38F87F47}"/>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6391932078290128"/>
        </c:manualLayout>
      </c:layout>
      <c:lineChart>
        <c:grouping val="standard"/>
        <c:varyColors val="0"/>
        <c:ser>
          <c:idx val="1"/>
          <c:order val="1"/>
          <c:tx>
            <c:strRef>
              <c:f>'Historical Data'!$B$120</c:f>
              <c:strCache>
                <c:ptCount val="1"/>
                <c:pt idx="0">
                  <c:v>CS</c:v>
                </c:pt>
              </c:strCache>
            </c:strRef>
          </c:tx>
          <c:spPr>
            <a:ln w="28575" cap="rnd">
              <a:solidFill>
                <a:schemeClr val="accent2"/>
              </a:solidFill>
              <a:round/>
            </a:ln>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Data'!$G$120:$M$120</c:f>
              <c:numCache>
                <c:formatCode>0%</c:formatCode>
                <c:ptCount val="7"/>
                <c:pt idx="0">
                  <c:v>0.81</c:v>
                </c:pt>
                <c:pt idx="1">
                  <c:v>0.76</c:v>
                </c:pt>
                <c:pt idx="2">
                  <c:v>0.78</c:v>
                </c:pt>
                <c:pt idx="3">
                  <c:v>0.81282740177649726</c:v>
                </c:pt>
                <c:pt idx="4">
                  <c:v>0.7964556957694704</c:v>
                </c:pt>
                <c:pt idx="5">
                  <c:v>0.80596172552214318</c:v>
                </c:pt>
                <c:pt idx="6">
                  <c:v>0.79035576654516815</c:v>
                </c:pt>
              </c:numCache>
              <c:extLst/>
            </c:numRef>
          </c:val>
          <c:smooth val="0"/>
          <c:extLst>
            <c:ext xmlns:c16="http://schemas.microsoft.com/office/drawing/2014/chart" uri="{C3380CC4-5D6E-409C-BE32-E72D297353CC}">
              <c16:uniqueId val="{00000000-D8B7-4CAF-BC24-97761E8799F6}"/>
            </c:ext>
          </c:extLst>
        </c:ser>
        <c:ser>
          <c:idx val="2"/>
          <c:order val="2"/>
          <c:tx>
            <c:strRef>
              <c:f>'Historical Data'!$B$121</c:f>
              <c:strCache>
                <c:ptCount val="1"/>
                <c:pt idx="0">
                  <c:v>HCL</c:v>
                </c:pt>
              </c:strCache>
            </c:strRef>
          </c:tx>
          <c:spPr>
            <a:ln w="28575" cap="rnd">
              <a:solidFill>
                <a:schemeClr val="accent3"/>
              </a:solidFill>
              <a:round/>
            </a:ln>
            <a:effectLst/>
          </c:spPr>
          <c:marker>
            <c:symbol val="none"/>
          </c:marker>
          <c:dLbls>
            <c:spPr>
              <a:noFill/>
              <a:ln>
                <a:noFill/>
              </a:ln>
              <a:effectLst/>
            </c:spPr>
            <c:txPr>
              <a:bodyPr rot="0" vert="horz"/>
              <a:lstStyle/>
              <a:p>
                <a:pPr>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Data'!$G$121:$M$121</c:f>
              <c:numCache>
                <c:formatCode>0%</c:formatCode>
                <c:ptCount val="7"/>
                <c:pt idx="0">
                  <c:v>0.71</c:v>
                </c:pt>
                <c:pt idx="1">
                  <c:v>0.74</c:v>
                </c:pt>
                <c:pt idx="2">
                  <c:v>0.69</c:v>
                </c:pt>
                <c:pt idx="3">
                  <c:v>0.7682041803070665</c:v>
                </c:pt>
                <c:pt idx="4">
                  <c:v>0.7551168647777744</c:v>
                </c:pt>
                <c:pt idx="5">
                  <c:v>0.79513308182084141</c:v>
                </c:pt>
                <c:pt idx="6">
                  <c:v>0.77681312908086131</c:v>
                </c:pt>
              </c:numCache>
              <c:extLst/>
            </c:numRef>
          </c:val>
          <c:smooth val="0"/>
          <c:extLst>
            <c:ext xmlns:c16="http://schemas.microsoft.com/office/drawing/2014/chart" uri="{C3380CC4-5D6E-409C-BE32-E72D297353CC}">
              <c16:uniqueId val="{00000001-D8B7-4CAF-BC24-97761E8799F6}"/>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0"/>
                <c:order val="0"/>
                <c:tx>
                  <c:strRef>
                    <c:extLst>
                      <c:ext uri="{02D57815-91ED-43cb-92C2-25804820EDAC}">
                        <c15:formulaRef>
                          <c15:sqref>'Historical Data'!$B$119</c15:sqref>
                        </c15:formulaRef>
                      </c:ext>
                    </c:extLst>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Data'!$G$119:$M$119</c15:sqref>
                        </c15:formulaRef>
                      </c:ext>
                    </c:extLst>
                    <c:numCache>
                      <c:formatCode>0%</c:formatCode>
                      <c:ptCount val="7"/>
                      <c:pt idx="0">
                        <c:v>0.81</c:v>
                      </c:pt>
                      <c:pt idx="1">
                        <c:v>0.76</c:v>
                      </c:pt>
                      <c:pt idx="2">
                        <c:v>0.77</c:v>
                      </c:pt>
                      <c:pt idx="3">
                        <c:v>0.80498912702011616</c:v>
                      </c:pt>
                      <c:pt idx="4">
                        <c:v>0.78992913965695988</c:v>
                      </c:pt>
                      <c:pt idx="5">
                        <c:v>0.80285075359339997</c:v>
                      </c:pt>
                      <c:pt idx="6">
                        <c:v>0.78768119562276018</c:v>
                      </c:pt>
                    </c:numCache>
                  </c:numRef>
                </c:val>
                <c:smooth val="0"/>
                <c:extLst>
                  <c:ext xmlns:c16="http://schemas.microsoft.com/office/drawing/2014/chart" uri="{C3380CC4-5D6E-409C-BE32-E72D297353CC}">
                    <c16:uniqueId val="{00000002-D8B7-4CAF-BC24-97761E8799F6}"/>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4330502121726407"/>
        </c:manualLayout>
      </c:layout>
      <c:lineChart>
        <c:grouping val="standard"/>
        <c:varyColors val="0"/>
        <c:ser>
          <c:idx val="0"/>
          <c:order val="0"/>
          <c:tx>
            <c:strRef>
              <c:f>'Historical Data'!$B$71</c:f>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Data'!$G$71:$M$71</c:f>
              <c:numCache>
                <c:formatCode>0%</c:formatCode>
                <c:ptCount val="7"/>
                <c:pt idx="0">
                  <c:v>0.89</c:v>
                </c:pt>
                <c:pt idx="1">
                  <c:v>0.85</c:v>
                </c:pt>
                <c:pt idx="2">
                  <c:v>0.82</c:v>
                </c:pt>
                <c:pt idx="3">
                  <c:v>0.84087568969145687</c:v>
                </c:pt>
                <c:pt idx="4">
                  <c:v>0.80041575255961772</c:v>
                </c:pt>
                <c:pt idx="5">
                  <c:v>0.82444856713301629</c:v>
                </c:pt>
                <c:pt idx="6">
                  <c:v>0.83932796399581244</c:v>
                </c:pt>
              </c:numCache>
              <c:extLst/>
            </c:numRef>
          </c:val>
          <c:smooth val="0"/>
          <c:extLst>
            <c:ext xmlns:c16="http://schemas.microsoft.com/office/drawing/2014/chart" uri="{C3380CC4-5D6E-409C-BE32-E72D297353CC}">
              <c16:uniqueId val="{00000000-E274-4289-ADDB-21C1D90A7943}"/>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1"/>
                <c:order val="1"/>
                <c:tx>
                  <c:strRef>
                    <c:extLst>
                      <c:ext uri="{02D57815-91ED-43cb-92C2-25804820EDAC}">
                        <c15:formulaRef>
                          <c15:sqref>'Historical Data'!$B$72</c15:sqref>
                        </c15:formulaRef>
                      </c:ext>
                    </c:extLst>
                    <c:strCache>
                      <c:ptCount val="1"/>
                      <c:pt idx="0">
                        <c:v>CS</c:v>
                      </c:pt>
                    </c:strCache>
                  </c:strRef>
                </c:tx>
                <c:spPr>
                  <a:ln w="28575" cap="rnd">
                    <a:solidFill>
                      <a:schemeClr val="accent2"/>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Data'!$G$72:$M$72</c15:sqref>
                        </c15:formulaRef>
                      </c:ext>
                    </c:extLst>
                    <c:numCache>
                      <c:formatCode>0%</c:formatCode>
                      <c:ptCount val="7"/>
                      <c:pt idx="0">
                        <c:v>0.89</c:v>
                      </c:pt>
                      <c:pt idx="1">
                        <c:v>0.85</c:v>
                      </c:pt>
                      <c:pt idx="2">
                        <c:v>0.82</c:v>
                      </c:pt>
                      <c:pt idx="3">
                        <c:v>0.8349910214460704</c:v>
                      </c:pt>
                      <c:pt idx="4">
                        <c:v>0.80022762735676012</c:v>
                      </c:pt>
                      <c:pt idx="5">
                        <c:v>0.81873242203139329</c:v>
                      </c:pt>
                      <c:pt idx="6">
                        <c:v>0.85472374415786556</c:v>
                      </c:pt>
                    </c:numCache>
                  </c:numRef>
                </c:val>
                <c:smooth val="0"/>
                <c:extLst>
                  <c:ext xmlns:c16="http://schemas.microsoft.com/office/drawing/2014/chart" uri="{C3380CC4-5D6E-409C-BE32-E72D297353CC}">
                    <c16:uniqueId val="{00000001-E274-4289-ADDB-21C1D90A7943}"/>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Data'!$B$73</c15:sqref>
                        </c15:formulaRef>
                      </c:ext>
                    </c:extLst>
                    <c:strCache>
                      <c:ptCount val="1"/>
                      <c:pt idx="0">
                        <c:v>HCL</c:v>
                      </c:pt>
                    </c:strCache>
                  </c:strRef>
                </c:tx>
                <c:spPr>
                  <a:ln w="28575" cap="rnd">
                    <a:solidFill>
                      <a:schemeClr val="accent3"/>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xmlns:c15="http://schemas.microsoft.com/office/drawing/2012/chart">
                      <c:ext xmlns:c15="http://schemas.microsoft.com/office/drawing/2012/chart" uri="{02D57815-91ED-43cb-92C2-25804820EDAC}">
                        <c15:formulaRef>
                          <c15:sqref>'Historical Data'!$G$73:$M$73</c15:sqref>
                        </c15:formulaRef>
                      </c:ext>
                    </c:extLst>
                    <c:numCache>
                      <c:formatCode>0%</c:formatCode>
                      <c:ptCount val="7"/>
                      <c:pt idx="0">
                        <c:v>0.79</c:v>
                      </c:pt>
                      <c:pt idx="1">
                        <c:v>0.81</c:v>
                      </c:pt>
                      <c:pt idx="2">
                        <c:v>0.81</c:v>
                      </c:pt>
                      <c:pt idx="3">
                        <c:v>0.86781952083097313</c:v>
                      </c:pt>
                      <c:pt idx="4">
                        <c:v>0.80138383925452383</c:v>
                      </c:pt>
                      <c:pt idx="5">
                        <c:v>0.8387784888024723</c:v>
                      </c:pt>
                      <c:pt idx="6">
                        <c:v>0.7785623067257561</c:v>
                      </c:pt>
                    </c:numCache>
                  </c:numRef>
                </c:val>
                <c:smooth val="0"/>
                <c:extLst xmlns:c15="http://schemas.microsoft.com/office/drawing/2012/chart">
                  <c:ext xmlns:c16="http://schemas.microsoft.com/office/drawing/2014/chart" uri="{C3380CC4-5D6E-409C-BE32-E72D297353CC}">
                    <c16:uniqueId val="{00000002-E274-4289-ADDB-21C1D90A7943}"/>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489580727713532"/>
        </c:manualLayout>
      </c:layout>
      <c:lineChart>
        <c:grouping val="standard"/>
        <c:varyColors val="0"/>
        <c:ser>
          <c:idx val="1"/>
          <c:order val="1"/>
          <c:tx>
            <c:strRef>
              <c:f>'Historical Data'!$B$72</c:f>
              <c:strCache>
                <c:ptCount val="1"/>
                <c:pt idx="0">
                  <c:v>CS</c:v>
                </c:pt>
              </c:strCache>
            </c:strRef>
          </c:tx>
          <c:spPr>
            <a:ln w="28575" cap="rnd">
              <a:solidFill>
                <a:schemeClr val="accent2"/>
              </a:solidFill>
              <a:round/>
            </a:ln>
            <a:effectLst/>
          </c:spPr>
          <c:marker>
            <c:symbol val="none"/>
          </c:marker>
          <c:dLbls>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7F-450C-A8A1-5B933F53275F}"/>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7F-450C-A8A1-5B933F53275F}"/>
                </c:ext>
              </c:extLst>
            </c:dLbl>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Data'!$G$72:$M$72</c:f>
              <c:numCache>
                <c:formatCode>0%</c:formatCode>
                <c:ptCount val="7"/>
                <c:pt idx="0">
                  <c:v>0.89</c:v>
                </c:pt>
                <c:pt idx="1">
                  <c:v>0.85</c:v>
                </c:pt>
                <c:pt idx="2">
                  <c:v>0.82</c:v>
                </c:pt>
                <c:pt idx="3">
                  <c:v>0.8349910214460704</c:v>
                </c:pt>
                <c:pt idx="4">
                  <c:v>0.80022762735676012</c:v>
                </c:pt>
                <c:pt idx="5">
                  <c:v>0.81873242203139329</c:v>
                </c:pt>
                <c:pt idx="6">
                  <c:v>0.85472374415786556</c:v>
                </c:pt>
              </c:numCache>
              <c:extLst/>
            </c:numRef>
          </c:val>
          <c:smooth val="0"/>
          <c:extLst>
            <c:ext xmlns:c16="http://schemas.microsoft.com/office/drawing/2014/chart" uri="{C3380CC4-5D6E-409C-BE32-E72D297353CC}">
              <c16:uniqueId val="{00000002-F27F-450C-A8A1-5B933F53275F}"/>
            </c:ext>
          </c:extLst>
        </c:ser>
        <c:ser>
          <c:idx val="2"/>
          <c:order val="2"/>
          <c:tx>
            <c:strRef>
              <c:f>'Historical Data'!$B$73</c:f>
              <c:strCache>
                <c:ptCount val="1"/>
                <c:pt idx="0">
                  <c:v>HCL</c:v>
                </c:pt>
              </c:strCache>
            </c:strRef>
          </c:tx>
          <c:spPr>
            <a:ln w="28575" cap="rnd">
              <a:solidFill>
                <a:schemeClr val="accent3"/>
              </a:solidFill>
              <a:round/>
            </a:ln>
            <a:effectLst/>
          </c:spPr>
          <c:marker>
            <c:symbol val="none"/>
          </c:marker>
          <c:dLbls>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27F-450C-A8A1-5B933F53275F}"/>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27F-450C-A8A1-5B933F53275F}"/>
                </c:ext>
              </c:extLst>
            </c:dLbl>
            <c:spPr>
              <a:noFill/>
              <a:ln>
                <a:noFill/>
              </a:ln>
              <a:effectLst/>
            </c:spPr>
            <c:txPr>
              <a:bodyPr rot="0" vert="horz"/>
              <a:lstStyle/>
              <a:p>
                <a:pPr>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Data'!$G$73:$M$73</c:f>
              <c:numCache>
                <c:formatCode>0%</c:formatCode>
                <c:ptCount val="7"/>
                <c:pt idx="0">
                  <c:v>0.79</c:v>
                </c:pt>
                <c:pt idx="1">
                  <c:v>0.81</c:v>
                </c:pt>
                <c:pt idx="2">
                  <c:v>0.81</c:v>
                </c:pt>
                <c:pt idx="3">
                  <c:v>0.86781952083097313</c:v>
                </c:pt>
                <c:pt idx="4">
                  <c:v>0.80138383925452383</c:v>
                </c:pt>
                <c:pt idx="5">
                  <c:v>0.8387784888024723</c:v>
                </c:pt>
                <c:pt idx="6">
                  <c:v>0.7785623067257561</c:v>
                </c:pt>
              </c:numCache>
              <c:extLst/>
            </c:numRef>
          </c:val>
          <c:smooth val="0"/>
          <c:extLst>
            <c:ext xmlns:c16="http://schemas.microsoft.com/office/drawing/2014/chart" uri="{C3380CC4-5D6E-409C-BE32-E72D297353CC}">
              <c16:uniqueId val="{00000005-F27F-450C-A8A1-5B933F53275F}"/>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0"/>
                <c:order val="0"/>
                <c:tx>
                  <c:strRef>
                    <c:extLst>
                      <c:ext uri="{02D57815-91ED-43cb-92C2-25804820EDAC}">
                        <c15:formulaRef>
                          <c15:sqref>'Historical Data'!$B$71</c15:sqref>
                        </c15:formulaRef>
                      </c:ext>
                    </c:extLst>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Data'!$G$71:$M$71</c15:sqref>
                        </c15:formulaRef>
                      </c:ext>
                    </c:extLst>
                    <c:numCache>
                      <c:formatCode>0%</c:formatCode>
                      <c:ptCount val="7"/>
                      <c:pt idx="0">
                        <c:v>0.89</c:v>
                      </c:pt>
                      <c:pt idx="1">
                        <c:v>0.85</c:v>
                      </c:pt>
                      <c:pt idx="2">
                        <c:v>0.82</c:v>
                      </c:pt>
                      <c:pt idx="3">
                        <c:v>0.84087568969145687</c:v>
                      </c:pt>
                      <c:pt idx="4">
                        <c:v>0.80041575255961772</c:v>
                      </c:pt>
                      <c:pt idx="5">
                        <c:v>0.82444856713301629</c:v>
                      </c:pt>
                      <c:pt idx="6">
                        <c:v>0.83932796399581244</c:v>
                      </c:pt>
                    </c:numCache>
                  </c:numRef>
                </c:val>
                <c:smooth val="0"/>
                <c:extLst>
                  <c:ext xmlns:c16="http://schemas.microsoft.com/office/drawing/2014/chart" uri="{C3380CC4-5D6E-409C-BE32-E72D297353CC}">
                    <c16:uniqueId val="{00000006-F27F-450C-A8A1-5B933F53275F}"/>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5469985164289679"/>
        </c:manualLayout>
      </c:layout>
      <c:lineChart>
        <c:grouping val="standard"/>
        <c:varyColors val="0"/>
        <c:ser>
          <c:idx val="0"/>
          <c:order val="0"/>
          <c:tx>
            <c:strRef>
              <c:f>'Historical Data'!$B$111</c:f>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Data'!$G$111:$M$111</c:f>
              <c:numCache>
                <c:formatCode>0%</c:formatCode>
                <c:ptCount val="7"/>
                <c:pt idx="0">
                  <c:v>0.85</c:v>
                </c:pt>
                <c:pt idx="1">
                  <c:v>0.8</c:v>
                </c:pt>
                <c:pt idx="2">
                  <c:v>0.82</c:v>
                </c:pt>
                <c:pt idx="3">
                  <c:v>0.80525929958806719</c:v>
                </c:pt>
                <c:pt idx="4">
                  <c:v>0.76421892101039113</c:v>
                </c:pt>
                <c:pt idx="5">
                  <c:v>0.80568838762345829</c:v>
                </c:pt>
                <c:pt idx="6">
                  <c:v>0.78162832579768371</c:v>
                </c:pt>
              </c:numCache>
              <c:extLst/>
            </c:numRef>
          </c:val>
          <c:smooth val="0"/>
          <c:extLst>
            <c:ext xmlns:c16="http://schemas.microsoft.com/office/drawing/2014/chart" uri="{C3380CC4-5D6E-409C-BE32-E72D297353CC}">
              <c16:uniqueId val="{00000000-B8AB-4FF3-B95F-25FF4C38B51E}"/>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1"/>
                <c:order val="1"/>
                <c:tx>
                  <c:strRef>
                    <c:extLst>
                      <c:ext uri="{02D57815-91ED-43cb-92C2-25804820EDAC}">
                        <c15:formulaRef>
                          <c15:sqref>'Historical Data'!$B$112</c15:sqref>
                        </c15:formulaRef>
                      </c:ext>
                    </c:extLst>
                    <c:strCache>
                      <c:ptCount val="1"/>
                      <c:pt idx="0">
                        <c:v>CS</c:v>
                      </c:pt>
                    </c:strCache>
                  </c:strRef>
                </c:tx>
                <c:spPr>
                  <a:ln w="28575" cap="rnd">
                    <a:solidFill>
                      <a:schemeClr val="accent2"/>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Data'!$G$112:$M$112</c15:sqref>
                        </c15:formulaRef>
                      </c:ext>
                    </c:extLst>
                    <c:numCache>
                      <c:formatCode>0%</c:formatCode>
                      <c:ptCount val="7"/>
                      <c:pt idx="0">
                        <c:v>0.85</c:v>
                      </c:pt>
                      <c:pt idx="1">
                        <c:v>0.81</c:v>
                      </c:pt>
                      <c:pt idx="2">
                        <c:v>0.82</c:v>
                      </c:pt>
                      <c:pt idx="3">
                        <c:v>0.79951690176217682</c:v>
                      </c:pt>
                      <c:pt idx="4">
                        <c:v>0.7679621523437874</c:v>
                      </c:pt>
                      <c:pt idx="5">
                        <c:v>0.81560162675643177</c:v>
                      </c:pt>
                      <c:pt idx="6">
                        <c:v>0.79377393518153061</c:v>
                      </c:pt>
                    </c:numCache>
                  </c:numRef>
                </c:val>
                <c:smooth val="0"/>
                <c:extLst>
                  <c:ext xmlns:c16="http://schemas.microsoft.com/office/drawing/2014/chart" uri="{C3380CC4-5D6E-409C-BE32-E72D297353CC}">
                    <c16:uniqueId val="{00000001-B8AB-4FF3-B95F-25FF4C38B51E}"/>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Data'!$B$113</c15:sqref>
                        </c15:formulaRef>
                      </c:ext>
                    </c:extLst>
                    <c:strCache>
                      <c:ptCount val="1"/>
                      <c:pt idx="0">
                        <c:v>HCL</c:v>
                      </c:pt>
                    </c:strCache>
                  </c:strRef>
                </c:tx>
                <c:spPr>
                  <a:ln w="28575" cap="rnd">
                    <a:solidFill>
                      <a:schemeClr val="accent3"/>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xmlns:c15="http://schemas.microsoft.com/office/drawing/2012/chart">
                      <c:ext xmlns:c15="http://schemas.microsoft.com/office/drawing/2012/chart" uri="{02D57815-91ED-43cb-92C2-25804820EDAC}">
                        <c15:formulaRef>
                          <c15:sqref>'Historical Data'!$G$113:$M$113</c15:sqref>
                        </c15:formulaRef>
                      </c:ext>
                    </c:extLst>
                    <c:numCache>
                      <c:formatCode>0%</c:formatCode>
                      <c:ptCount val="7"/>
                      <c:pt idx="0">
                        <c:v>0.77</c:v>
                      </c:pt>
                      <c:pt idx="1">
                        <c:v>0.74</c:v>
                      </c:pt>
                      <c:pt idx="2">
                        <c:v>0.79</c:v>
                      </c:pt>
                      <c:pt idx="3">
                        <c:v>0.83251074805205216</c:v>
                      </c:pt>
                      <c:pt idx="4">
                        <c:v>0.74472787368475235</c:v>
                      </c:pt>
                      <c:pt idx="5">
                        <c:v>0.78017888567108862</c:v>
                      </c:pt>
                      <c:pt idx="6">
                        <c:v>0.73395237665528557</c:v>
                      </c:pt>
                    </c:numCache>
                  </c:numRef>
                </c:val>
                <c:smooth val="0"/>
                <c:extLst xmlns:c15="http://schemas.microsoft.com/office/drawing/2012/chart">
                  <c:ext xmlns:c16="http://schemas.microsoft.com/office/drawing/2014/chart" uri="{C3380CC4-5D6E-409C-BE32-E72D297353CC}">
                    <c16:uniqueId val="{00000002-B8AB-4FF3-B95F-25FF4C38B51E}"/>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6890640345341734"/>
        </c:manualLayout>
      </c:layout>
      <c:lineChart>
        <c:grouping val="standard"/>
        <c:varyColors val="0"/>
        <c:ser>
          <c:idx val="1"/>
          <c:order val="1"/>
          <c:tx>
            <c:strRef>
              <c:f>'Historical Data'!$B$112</c:f>
              <c:strCache>
                <c:ptCount val="1"/>
                <c:pt idx="0">
                  <c:v>CS</c:v>
                </c:pt>
              </c:strCache>
            </c:strRef>
          </c:tx>
          <c:spPr>
            <a:ln w="28575" cap="rnd">
              <a:solidFill>
                <a:schemeClr val="accent2"/>
              </a:solidFill>
              <a:round/>
            </a:ln>
            <a:effectLst/>
          </c:spPr>
          <c:marker>
            <c:symbol val="none"/>
          </c:marker>
          <c:dLbls>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DF-4854-A40E-FD44F6C877BC}"/>
                </c:ext>
              </c:extLst>
            </c:dLbl>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Data'!$G$112:$M$112</c:f>
              <c:numCache>
                <c:formatCode>0%</c:formatCode>
                <c:ptCount val="7"/>
                <c:pt idx="0">
                  <c:v>0.85</c:v>
                </c:pt>
                <c:pt idx="1">
                  <c:v>0.81</c:v>
                </c:pt>
                <c:pt idx="2">
                  <c:v>0.82</c:v>
                </c:pt>
                <c:pt idx="3">
                  <c:v>0.79951690176217682</c:v>
                </c:pt>
                <c:pt idx="4">
                  <c:v>0.7679621523437874</c:v>
                </c:pt>
                <c:pt idx="5">
                  <c:v>0.81560162675643177</c:v>
                </c:pt>
                <c:pt idx="6">
                  <c:v>0.79377393518153061</c:v>
                </c:pt>
              </c:numCache>
              <c:extLst/>
            </c:numRef>
          </c:val>
          <c:smooth val="0"/>
          <c:extLst>
            <c:ext xmlns:c16="http://schemas.microsoft.com/office/drawing/2014/chart" uri="{C3380CC4-5D6E-409C-BE32-E72D297353CC}">
              <c16:uniqueId val="{00000001-9FDF-4854-A40E-FD44F6C877BC}"/>
            </c:ext>
          </c:extLst>
        </c:ser>
        <c:ser>
          <c:idx val="2"/>
          <c:order val="2"/>
          <c:tx>
            <c:strRef>
              <c:f>'Historical Data'!$B$113</c:f>
              <c:strCache>
                <c:ptCount val="1"/>
                <c:pt idx="0">
                  <c:v>HCL</c:v>
                </c:pt>
              </c:strCache>
            </c:strRef>
          </c:tx>
          <c:spPr>
            <a:ln w="28575" cap="rnd">
              <a:solidFill>
                <a:schemeClr val="accent3"/>
              </a:solidFill>
              <a:round/>
            </a:ln>
            <a:effectLst/>
          </c:spPr>
          <c:marker>
            <c:symbol val="none"/>
          </c:marker>
          <c:dLbls>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FDF-4854-A40E-FD44F6C877BC}"/>
                </c:ext>
              </c:extLst>
            </c:dLbl>
            <c:spPr>
              <a:noFill/>
              <a:ln>
                <a:noFill/>
              </a:ln>
              <a:effectLst/>
            </c:spPr>
            <c:txPr>
              <a:bodyPr rot="0" vert="horz"/>
              <a:lstStyle/>
              <a:p>
                <a:pPr>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Data'!$G$113:$M$113</c:f>
              <c:numCache>
                <c:formatCode>0%</c:formatCode>
                <c:ptCount val="7"/>
                <c:pt idx="0">
                  <c:v>0.77</c:v>
                </c:pt>
                <c:pt idx="1">
                  <c:v>0.74</c:v>
                </c:pt>
                <c:pt idx="2">
                  <c:v>0.79</c:v>
                </c:pt>
                <c:pt idx="3">
                  <c:v>0.83251074805205216</c:v>
                </c:pt>
                <c:pt idx="4">
                  <c:v>0.74472787368475235</c:v>
                </c:pt>
                <c:pt idx="5">
                  <c:v>0.78017888567108862</c:v>
                </c:pt>
                <c:pt idx="6">
                  <c:v>0.73395237665528557</c:v>
                </c:pt>
              </c:numCache>
              <c:extLst/>
            </c:numRef>
          </c:val>
          <c:smooth val="0"/>
          <c:extLst>
            <c:ext xmlns:c16="http://schemas.microsoft.com/office/drawing/2014/chart" uri="{C3380CC4-5D6E-409C-BE32-E72D297353CC}">
              <c16:uniqueId val="{00000003-9FDF-4854-A40E-FD44F6C877BC}"/>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0"/>
                <c:order val="0"/>
                <c:tx>
                  <c:strRef>
                    <c:extLst>
                      <c:ext uri="{02D57815-91ED-43cb-92C2-25804820EDAC}">
                        <c15:formulaRef>
                          <c15:sqref>'Historical Data'!$B$111</c15:sqref>
                        </c15:formulaRef>
                      </c:ext>
                    </c:extLst>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Data'!$G$111:$M$111</c15:sqref>
                        </c15:formulaRef>
                      </c:ext>
                    </c:extLst>
                    <c:numCache>
                      <c:formatCode>0%</c:formatCode>
                      <c:ptCount val="7"/>
                      <c:pt idx="0">
                        <c:v>0.85</c:v>
                      </c:pt>
                      <c:pt idx="1">
                        <c:v>0.8</c:v>
                      </c:pt>
                      <c:pt idx="2">
                        <c:v>0.82</c:v>
                      </c:pt>
                      <c:pt idx="3">
                        <c:v>0.80525929958806719</c:v>
                      </c:pt>
                      <c:pt idx="4">
                        <c:v>0.76421892101039113</c:v>
                      </c:pt>
                      <c:pt idx="5">
                        <c:v>0.80568838762345829</c:v>
                      </c:pt>
                      <c:pt idx="6">
                        <c:v>0.78162832579768371</c:v>
                      </c:pt>
                    </c:numCache>
                  </c:numRef>
                </c:val>
                <c:smooth val="0"/>
                <c:extLst>
                  <c:ext xmlns:c16="http://schemas.microsoft.com/office/drawing/2014/chart" uri="{C3380CC4-5D6E-409C-BE32-E72D297353CC}">
                    <c16:uniqueId val="{00000004-9FDF-4854-A40E-FD44F6C877BC}"/>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5469985164289679"/>
        </c:manualLayout>
      </c:layout>
      <c:lineChart>
        <c:grouping val="standard"/>
        <c:varyColors val="0"/>
        <c:ser>
          <c:idx val="0"/>
          <c:order val="0"/>
          <c:tx>
            <c:strRef>
              <c:f>'Historical Data'!$B$79</c:f>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Data'!$G$79:$M$79</c:f>
              <c:numCache>
                <c:formatCode>0%</c:formatCode>
                <c:ptCount val="7"/>
                <c:pt idx="0">
                  <c:v>0.85</c:v>
                </c:pt>
                <c:pt idx="1">
                  <c:v>0.84</c:v>
                </c:pt>
                <c:pt idx="2">
                  <c:v>0.8</c:v>
                </c:pt>
                <c:pt idx="3">
                  <c:v>0.80547182688153807</c:v>
                </c:pt>
                <c:pt idx="4">
                  <c:v>0.77286939981771985</c:v>
                </c:pt>
                <c:pt idx="5">
                  <c:v>0.79971255782849915</c:v>
                </c:pt>
                <c:pt idx="6">
                  <c:v>0.8151314195312781</c:v>
                </c:pt>
              </c:numCache>
              <c:extLst/>
            </c:numRef>
          </c:val>
          <c:smooth val="0"/>
          <c:extLst>
            <c:ext xmlns:c16="http://schemas.microsoft.com/office/drawing/2014/chart" uri="{C3380CC4-5D6E-409C-BE32-E72D297353CC}">
              <c16:uniqueId val="{00000000-DD6B-4589-B64C-C03B7B3772A5}"/>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1"/>
                <c:order val="1"/>
                <c:tx>
                  <c:strRef>
                    <c:extLst>
                      <c:ext uri="{02D57815-91ED-43cb-92C2-25804820EDAC}">
                        <c15:formulaRef>
                          <c15:sqref>'Historical Data'!$B$80</c15:sqref>
                        </c15:formulaRef>
                      </c:ext>
                    </c:extLst>
                    <c:strCache>
                      <c:ptCount val="1"/>
                      <c:pt idx="0">
                        <c:v>CS</c:v>
                      </c:pt>
                    </c:strCache>
                  </c:strRef>
                </c:tx>
                <c:spPr>
                  <a:ln w="28575" cap="rnd">
                    <a:solidFill>
                      <a:schemeClr val="accent2"/>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Data'!$G$80:$M$80</c15:sqref>
                        </c15:formulaRef>
                      </c:ext>
                    </c:extLst>
                    <c:numCache>
                      <c:formatCode>0%</c:formatCode>
                      <c:ptCount val="7"/>
                      <c:pt idx="0">
                        <c:v>0.85</c:v>
                      </c:pt>
                      <c:pt idx="1">
                        <c:v>0.85</c:v>
                      </c:pt>
                      <c:pt idx="2">
                        <c:v>0.8</c:v>
                      </c:pt>
                      <c:pt idx="3">
                        <c:v>0.80010781240078266</c:v>
                      </c:pt>
                      <c:pt idx="4">
                        <c:v>0.77323453911776685</c:v>
                      </c:pt>
                      <c:pt idx="5">
                        <c:v>0.80944526347293677</c:v>
                      </c:pt>
                      <c:pt idx="6">
                        <c:v>0.82017419436413475</c:v>
                      </c:pt>
                    </c:numCache>
                  </c:numRef>
                </c:val>
                <c:smooth val="0"/>
                <c:extLst>
                  <c:ext xmlns:c16="http://schemas.microsoft.com/office/drawing/2014/chart" uri="{C3380CC4-5D6E-409C-BE32-E72D297353CC}">
                    <c16:uniqueId val="{00000001-DD6B-4589-B64C-C03B7B3772A5}"/>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Data'!$B$81</c15:sqref>
                        </c15:formulaRef>
                      </c:ext>
                    </c:extLst>
                    <c:strCache>
                      <c:ptCount val="1"/>
                      <c:pt idx="0">
                        <c:v>HCL</c:v>
                      </c:pt>
                    </c:strCache>
                  </c:strRef>
                </c:tx>
                <c:spPr>
                  <a:ln w="28575" cap="rnd">
                    <a:solidFill>
                      <a:schemeClr val="accent3"/>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xmlns:c15="http://schemas.microsoft.com/office/drawing/2012/chart">
                      <c:ext xmlns:c15="http://schemas.microsoft.com/office/drawing/2012/chart" uri="{02D57815-91ED-43cb-92C2-25804820EDAC}">
                        <c15:formulaRef>
                          <c15:sqref>'Historical Data'!$G$81:$M$81</c15:sqref>
                        </c15:formulaRef>
                      </c:ext>
                    </c:extLst>
                    <c:numCache>
                      <c:formatCode>0%</c:formatCode>
                      <c:ptCount val="7"/>
                      <c:pt idx="0">
                        <c:v>0.77</c:v>
                      </c:pt>
                      <c:pt idx="1">
                        <c:v>0.8</c:v>
                      </c:pt>
                      <c:pt idx="2">
                        <c:v>0.77</c:v>
                      </c:pt>
                      <c:pt idx="3">
                        <c:v>0.83040294294898809</c:v>
                      </c:pt>
                      <c:pt idx="4">
                        <c:v>0.77088428601466741</c:v>
                      </c:pt>
                      <c:pt idx="5">
                        <c:v>0.77588767534791259</c:v>
                      </c:pt>
                      <c:pt idx="6">
                        <c:v>0.79564168463856033</c:v>
                      </c:pt>
                    </c:numCache>
                  </c:numRef>
                </c:val>
                <c:smooth val="0"/>
                <c:extLst xmlns:c15="http://schemas.microsoft.com/office/drawing/2012/chart">
                  <c:ext xmlns:c16="http://schemas.microsoft.com/office/drawing/2014/chart" uri="{C3380CC4-5D6E-409C-BE32-E72D297353CC}">
                    <c16:uniqueId val="{00000002-DD6B-4589-B64C-C03B7B3772A5}"/>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6391932078290128"/>
        </c:manualLayout>
      </c:layout>
      <c:lineChart>
        <c:grouping val="standard"/>
        <c:varyColors val="0"/>
        <c:ser>
          <c:idx val="1"/>
          <c:order val="1"/>
          <c:tx>
            <c:strRef>
              <c:f>'Historical Data'!$B$80</c:f>
              <c:strCache>
                <c:ptCount val="1"/>
                <c:pt idx="0">
                  <c:v>CS</c:v>
                </c:pt>
              </c:strCache>
            </c:strRef>
          </c:tx>
          <c:spPr>
            <a:ln w="28575" cap="rnd">
              <a:solidFill>
                <a:schemeClr val="accent2"/>
              </a:solidFill>
              <a:round/>
            </a:ln>
            <a:effectLst/>
          </c:spPr>
          <c:marker>
            <c:symbol val="none"/>
          </c:marker>
          <c:dLbls>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C4-41D8-8947-35DDE28E7174}"/>
                </c:ext>
              </c:extLst>
            </c:dLbl>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Data'!$G$80:$M$80</c:f>
              <c:numCache>
                <c:formatCode>0%</c:formatCode>
                <c:ptCount val="7"/>
                <c:pt idx="0">
                  <c:v>0.85</c:v>
                </c:pt>
                <c:pt idx="1">
                  <c:v>0.85</c:v>
                </c:pt>
                <c:pt idx="2">
                  <c:v>0.8</c:v>
                </c:pt>
                <c:pt idx="3">
                  <c:v>0.80010781240078266</c:v>
                </c:pt>
                <c:pt idx="4">
                  <c:v>0.77323453911776685</c:v>
                </c:pt>
                <c:pt idx="5">
                  <c:v>0.80944526347293677</c:v>
                </c:pt>
                <c:pt idx="6">
                  <c:v>0.82017419436413475</c:v>
                </c:pt>
              </c:numCache>
              <c:extLst/>
            </c:numRef>
          </c:val>
          <c:smooth val="0"/>
          <c:extLst>
            <c:ext xmlns:c16="http://schemas.microsoft.com/office/drawing/2014/chart" uri="{C3380CC4-5D6E-409C-BE32-E72D297353CC}">
              <c16:uniqueId val="{00000001-34C4-41D8-8947-35DDE28E7174}"/>
            </c:ext>
          </c:extLst>
        </c:ser>
        <c:ser>
          <c:idx val="2"/>
          <c:order val="2"/>
          <c:tx>
            <c:strRef>
              <c:f>'Historical Data'!$B$81</c:f>
              <c:strCache>
                <c:ptCount val="1"/>
                <c:pt idx="0">
                  <c:v>HCL</c:v>
                </c:pt>
              </c:strCache>
            </c:strRef>
          </c:tx>
          <c:spPr>
            <a:ln w="28575" cap="rnd">
              <a:solidFill>
                <a:schemeClr val="accent3"/>
              </a:solidFill>
              <a:round/>
            </a:ln>
            <a:effectLst/>
          </c:spPr>
          <c:marker>
            <c:symbol val="none"/>
          </c:marker>
          <c:dLbls>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C4-41D8-8947-35DDE28E7174}"/>
                </c:ext>
              </c:extLst>
            </c:dLbl>
            <c:spPr>
              <a:noFill/>
              <a:ln>
                <a:noFill/>
              </a:ln>
              <a:effectLst/>
            </c:spPr>
            <c:txPr>
              <a:bodyPr rot="0" vert="horz"/>
              <a:lstStyle/>
              <a:p>
                <a:pPr>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Data'!$G$81:$M$81</c:f>
              <c:numCache>
                <c:formatCode>0%</c:formatCode>
                <c:ptCount val="7"/>
                <c:pt idx="0">
                  <c:v>0.77</c:v>
                </c:pt>
                <c:pt idx="1">
                  <c:v>0.8</c:v>
                </c:pt>
                <c:pt idx="2">
                  <c:v>0.77</c:v>
                </c:pt>
                <c:pt idx="3">
                  <c:v>0.83040294294898809</c:v>
                </c:pt>
                <c:pt idx="4">
                  <c:v>0.77088428601466741</c:v>
                </c:pt>
                <c:pt idx="5">
                  <c:v>0.77588767534791259</c:v>
                </c:pt>
                <c:pt idx="6">
                  <c:v>0.79564168463856033</c:v>
                </c:pt>
              </c:numCache>
              <c:extLst/>
            </c:numRef>
          </c:val>
          <c:smooth val="0"/>
          <c:extLst>
            <c:ext xmlns:c16="http://schemas.microsoft.com/office/drawing/2014/chart" uri="{C3380CC4-5D6E-409C-BE32-E72D297353CC}">
              <c16:uniqueId val="{00000003-34C4-41D8-8947-35DDE28E7174}"/>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0"/>
                <c:order val="0"/>
                <c:tx>
                  <c:strRef>
                    <c:extLst>
                      <c:ext uri="{02D57815-91ED-43cb-92C2-25804820EDAC}">
                        <c15:formulaRef>
                          <c15:sqref>'Historical Data'!$B$79</c15:sqref>
                        </c15:formulaRef>
                      </c:ext>
                    </c:extLst>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Data'!$G$79:$M$79</c15:sqref>
                        </c15:formulaRef>
                      </c:ext>
                    </c:extLst>
                    <c:numCache>
                      <c:formatCode>0%</c:formatCode>
                      <c:ptCount val="7"/>
                      <c:pt idx="0">
                        <c:v>0.85</c:v>
                      </c:pt>
                      <c:pt idx="1">
                        <c:v>0.84</c:v>
                      </c:pt>
                      <c:pt idx="2">
                        <c:v>0.8</c:v>
                      </c:pt>
                      <c:pt idx="3">
                        <c:v>0.80547182688153807</c:v>
                      </c:pt>
                      <c:pt idx="4">
                        <c:v>0.77286939981771985</c:v>
                      </c:pt>
                      <c:pt idx="5">
                        <c:v>0.79971255782849915</c:v>
                      </c:pt>
                      <c:pt idx="6">
                        <c:v>0.8151314195312781</c:v>
                      </c:pt>
                    </c:numCache>
                  </c:numRef>
                </c:val>
                <c:smooth val="0"/>
                <c:extLst>
                  <c:ext xmlns:c16="http://schemas.microsoft.com/office/drawing/2014/chart" uri="{C3380CC4-5D6E-409C-BE32-E72D297353CC}">
                    <c16:uniqueId val="{00000004-34C4-41D8-8947-35DDE28E7174}"/>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5469985164289679"/>
        </c:manualLayout>
      </c:layout>
      <c:lineChart>
        <c:grouping val="standard"/>
        <c:varyColors val="0"/>
        <c:ser>
          <c:idx val="0"/>
          <c:order val="0"/>
          <c:tx>
            <c:strRef>
              <c:f>'Historical Data'!$B$87</c:f>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Data'!$G$87:$M$87</c:f>
              <c:numCache>
                <c:formatCode>0%</c:formatCode>
                <c:ptCount val="7"/>
                <c:pt idx="0">
                  <c:v>0.86</c:v>
                </c:pt>
                <c:pt idx="1">
                  <c:v>0.78</c:v>
                </c:pt>
                <c:pt idx="2">
                  <c:v>0.79</c:v>
                </c:pt>
                <c:pt idx="3">
                  <c:v>0.8274422080802093</c:v>
                </c:pt>
                <c:pt idx="4">
                  <c:v>0.76490475788071588</c:v>
                </c:pt>
                <c:pt idx="5">
                  <c:v>0.81417658867162412</c:v>
                </c:pt>
                <c:pt idx="6">
                  <c:v>0.78059132508529738</c:v>
                </c:pt>
              </c:numCache>
              <c:extLst/>
            </c:numRef>
          </c:val>
          <c:smooth val="0"/>
          <c:extLst>
            <c:ext xmlns:c16="http://schemas.microsoft.com/office/drawing/2014/chart" uri="{C3380CC4-5D6E-409C-BE32-E72D297353CC}">
              <c16:uniqueId val="{00000000-1BCB-48A9-9A3E-C3034F22576F}"/>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1"/>
                <c:order val="1"/>
                <c:tx>
                  <c:strRef>
                    <c:extLst>
                      <c:ext uri="{02D57815-91ED-43cb-92C2-25804820EDAC}">
                        <c15:formulaRef>
                          <c15:sqref>'Historical Data'!$B$88</c15:sqref>
                        </c15:formulaRef>
                      </c:ext>
                    </c:extLst>
                    <c:strCache>
                      <c:ptCount val="1"/>
                      <c:pt idx="0">
                        <c:v>CS</c:v>
                      </c:pt>
                    </c:strCache>
                  </c:strRef>
                </c:tx>
                <c:spPr>
                  <a:ln w="28575" cap="rnd">
                    <a:solidFill>
                      <a:schemeClr val="accent2"/>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Data'!$G$88:$M$88</c15:sqref>
                        </c15:formulaRef>
                      </c:ext>
                    </c:extLst>
                    <c:numCache>
                      <c:formatCode>0%</c:formatCode>
                      <c:ptCount val="7"/>
                      <c:pt idx="0">
                        <c:v>0.86</c:v>
                      </c:pt>
                      <c:pt idx="1">
                        <c:v>0.79</c:v>
                      </c:pt>
                      <c:pt idx="2">
                        <c:v>0.79</c:v>
                      </c:pt>
                      <c:pt idx="3">
                        <c:v>0.82942106522392678</c:v>
                      </c:pt>
                      <c:pt idx="4">
                        <c:v>0.75763730247861405</c:v>
                      </c:pt>
                      <c:pt idx="5">
                        <c:v>0.81258865867937413</c:v>
                      </c:pt>
                      <c:pt idx="6">
                        <c:v>0.78618347438076253</c:v>
                      </c:pt>
                    </c:numCache>
                  </c:numRef>
                </c:val>
                <c:smooth val="0"/>
                <c:extLst>
                  <c:ext xmlns:c16="http://schemas.microsoft.com/office/drawing/2014/chart" uri="{C3380CC4-5D6E-409C-BE32-E72D297353CC}">
                    <c16:uniqueId val="{00000001-1BCB-48A9-9A3E-C3034F22576F}"/>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Data'!$B$89</c15:sqref>
                        </c15:formulaRef>
                      </c:ext>
                    </c:extLst>
                    <c:strCache>
                      <c:ptCount val="1"/>
                      <c:pt idx="0">
                        <c:v>HCL</c:v>
                      </c:pt>
                    </c:strCache>
                  </c:strRef>
                </c:tx>
                <c:spPr>
                  <a:ln w="28575" cap="rnd">
                    <a:solidFill>
                      <a:schemeClr val="accent3"/>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xmlns:c15="http://schemas.microsoft.com/office/drawing/2012/chart">
                      <c:ext xmlns:c15="http://schemas.microsoft.com/office/drawing/2012/chart" uri="{02D57815-91ED-43cb-92C2-25804820EDAC}">
                        <c15:formulaRef>
                          <c15:sqref>'Historical Data'!$G$89:$M$89</c15:sqref>
                        </c15:formulaRef>
                      </c:ext>
                    </c:extLst>
                    <c:numCache>
                      <c:formatCode>0%</c:formatCode>
                      <c:ptCount val="7"/>
                      <c:pt idx="0">
                        <c:v>0.8</c:v>
                      </c:pt>
                      <c:pt idx="1">
                        <c:v>0.73</c:v>
                      </c:pt>
                      <c:pt idx="2">
                        <c:v>0.8</c:v>
                      </c:pt>
                      <c:pt idx="3">
                        <c:v>0.81819030661881365</c:v>
                      </c:pt>
                      <c:pt idx="4">
                        <c:v>0.80420951212194147</c:v>
                      </c:pt>
                      <c:pt idx="5">
                        <c:v>0.81815445058100011</c:v>
                      </c:pt>
                      <c:pt idx="6">
                        <c:v>0.75759469195360862</c:v>
                      </c:pt>
                    </c:numCache>
                  </c:numRef>
                </c:val>
                <c:smooth val="0"/>
                <c:extLst xmlns:c15="http://schemas.microsoft.com/office/drawing/2012/chart">
                  <c:ext xmlns:c16="http://schemas.microsoft.com/office/drawing/2014/chart" uri="{C3380CC4-5D6E-409C-BE32-E72D297353CC}">
                    <c16:uniqueId val="{00000002-1BCB-48A9-9A3E-C3034F22576F}"/>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6890640345341734"/>
        </c:manualLayout>
      </c:layout>
      <c:lineChart>
        <c:grouping val="standard"/>
        <c:varyColors val="0"/>
        <c:ser>
          <c:idx val="1"/>
          <c:order val="1"/>
          <c:tx>
            <c:strRef>
              <c:f>'Historical Data'!$B$88</c:f>
              <c:strCache>
                <c:ptCount val="1"/>
                <c:pt idx="0">
                  <c:v>CS</c:v>
                </c:pt>
              </c:strCache>
            </c:strRef>
          </c:tx>
          <c:spPr>
            <a:ln w="28575" cap="rnd">
              <a:solidFill>
                <a:schemeClr val="accent2"/>
              </a:solidFill>
              <a:round/>
            </a:ln>
            <a:effectLst/>
          </c:spPr>
          <c:marker>
            <c:symbol val="none"/>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47-41F0-B3A7-C2A248C99B8A}"/>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47-41F0-B3A7-C2A248C99B8A}"/>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47-41F0-B3A7-C2A248C99B8A}"/>
                </c:ext>
              </c:extLst>
            </c:dLbl>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Data'!$G$88:$M$88</c:f>
              <c:numCache>
                <c:formatCode>0%</c:formatCode>
                <c:ptCount val="7"/>
                <c:pt idx="0">
                  <c:v>0.86</c:v>
                </c:pt>
                <c:pt idx="1">
                  <c:v>0.79</c:v>
                </c:pt>
                <c:pt idx="2">
                  <c:v>0.79</c:v>
                </c:pt>
                <c:pt idx="3">
                  <c:v>0.82942106522392678</c:v>
                </c:pt>
                <c:pt idx="4">
                  <c:v>0.75763730247861405</c:v>
                </c:pt>
                <c:pt idx="5">
                  <c:v>0.81258865867937413</c:v>
                </c:pt>
                <c:pt idx="6">
                  <c:v>0.78618347438076253</c:v>
                </c:pt>
              </c:numCache>
              <c:extLst/>
            </c:numRef>
          </c:val>
          <c:smooth val="0"/>
          <c:extLst>
            <c:ext xmlns:c16="http://schemas.microsoft.com/office/drawing/2014/chart" uri="{C3380CC4-5D6E-409C-BE32-E72D297353CC}">
              <c16:uniqueId val="{00000003-A147-41F0-B3A7-C2A248C99B8A}"/>
            </c:ext>
          </c:extLst>
        </c:ser>
        <c:ser>
          <c:idx val="2"/>
          <c:order val="2"/>
          <c:tx>
            <c:strRef>
              <c:f>'Historical Data'!$B$89</c:f>
              <c:strCache>
                <c:ptCount val="1"/>
                <c:pt idx="0">
                  <c:v>HCL</c:v>
                </c:pt>
              </c:strCache>
            </c:strRef>
          </c:tx>
          <c:spPr>
            <a:ln w="28575" cap="rnd">
              <a:solidFill>
                <a:schemeClr val="accent3"/>
              </a:solidFill>
              <a:round/>
            </a:ln>
            <a:effectLst/>
          </c:spPr>
          <c:marker>
            <c:symbol val="none"/>
          </c:marker>
          <c:dLbls>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147-41F0-B3A7-C2A248C99B8A}"/>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147-41F0-B3A7-C2A248C99B8A}"/>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147-41F0-B3A7-C2A248C99B8A}"/>
                </c:ext>
              </c:extLst>
            </c:dLbl>
            <c:spPr>
              <a:noFill/>
              <a:ln>
                <a:noFill/>
              </a:ln>
              <a:effectLst/>
            </c:spPr>
            <c:txPr>
              <a:bodyPr rot="0" vert="horz"/>
              <a:lstStyle/>
              <a:p>
                <a:pPr>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Data'!$G$89:$M$89</c:f>
              <c:numCache>
                <c:formatCode>0%</c:formatCode>
                <c:ptCount val="7"/>
                <c:pt idx="0">
                  <c:v>0.8</c:v>
                </c:pt>
                <c:pt idx="1">
                  <c:v>0.73</c:v>
                </c:pt>
                <c:pt idx="2">
                  <c:v>0.8</c:v>
                </c:pt>
                <c:pt idx="3">
                  <c:v>0.81819030661881365</c:v>
                </c:pt>
                <c:pt idx="4">
                  <c:v>0.80420951212194147</c:v>
                </c:pt>
                <c:pt idx="5">
                  <c:v>0.81815445058100011</c:v>
                </c:pt>
                <c:pt idx="6">
                  <c:v>0.75759469195360862</c:v>
                </c:pt>
              </c:numCache>
              <c:extLst/>
            </c:numRef>
          </c:val>
          <c:smooth val="0"/>
          <c:extLst>
            <c:ext xmlns:c16="http://schemas.microsoft.com/office/drawing/2014/chart" uri="{C3380CC4-5D6E-409C-BE32-E72D297353CC}">
              <c16:uniqueId val="{00000007-A147-41F0-B3A7-C2A248C99B8A}"/>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0"/>
                <c:order val="0"/>
                <c:tx>
                  <c:strRef>
                    <c:extLst>
                      <c:ext uri="{02D57815-91ED-43cb-92C2-25804820EDAC}">
                        <c15:formulaRef>
                          <c15:sqref>'Historical Data'!$B$87</c15:sqref>
                        </c15:formulaRef>
                      </c:ext>
                    </c:extLst>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Data'!$G$87:$M$87</c15:sqref>
                        </c15:formulaRef>
                      </c:ext>
                    </c:extLst>
                    <c:numCache>
                      <c:formatCode>0%</c:formatCode>
                      <c:ptCount val="7"/>
                      <c:pt idx="0">
                        <c:v>0.86</c:v>
                      </c:pt>
                      <c:pt idx="1">
                        <c:v>0.78</c:v>
                      </c:pt>
                      <c:pt idx="2">
                        <c:v>0.79</c:v>
                      </c:pt>
                      <c:pt idx="3">
                        <c:v>0.8274422080802093</c:v>
                      </c:pt>
                      <c:pt idx="4">
                        <c:v>0.76490475788071588</c:v>
                      </c:pt>
                      <c:pt idx="5">
                        <c:v>0.81417658867162412</c:v>
                      </c:pt>
                      <c:pt idx="6">
                        <c:v>0.78059132508529738</c:v>
                      </c:pt>
                    </c:numCache>
                  </c:numRef>
                </c:val>
                <c:smooth val="0"/>
                <c:extLst>
                  <c:ext xmlns:c16="http://schemas.microsoft.com/office/drawing/2014/chart" uri="{C3380CC4-5D6E-409C-BE32-E72D297353CC}">
                    <c16:uniqueId val="{00000008-A147-41F0-B3A7-C2A248C99B8A}"/>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r>
              <a:rPr lang="en-US"/>
              <a:t>Region (N=1,802)</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v>
                </c:pt>
              </c:strCache>
            </c:strRef>
          </c:tx>
          <c:spPr>
            <a:solidFill>
              <a:srgbClr val="007096"/>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Northern</c:v>
                </c:pt>
                <c:pt idx="1">
                  <c:v>Boston Metro</c:v>
                </c:pt>
                <c:pt idx="2">
                  <c:v>Southern</c:v>
                </c:pt>
                <c:pt idx="3">
                  <c:v>Western</c:v>
                </c:pt>
              </c:strCache>
            </c:strRef>
          </c:cat>
          <c:val>
            <c:numRef>
              <c:f>Sheet1!$B$2:$B$5</c:f>
              <c:numCache>
                <c:formatCode>0%</c:formatCode>
                <c:ptCount val="4"/>
                <c:pt idx="0">
                  <c:v>0.25971143174250833</c:v>
                </c:pt>
                <c:pt idx="1">
                  <c:v>0.2458379578246393</c:v>
                </c:pt>
                <c:pt idx="2">
                  <c:v>0.20921198668146507</c:v>
                </c:pt>
                <c:pt idx="3">
                  <c:v>0.28523862375138737</c:v>
                </c:pt>
              </c:numCache>
            </c:numRef>
          </c:val>
          <c:extLst>
            <c:ext xmlns:c16="http://schemas.microsoft.com/office/drawing/2014/chart" uri="{C3380CC4-5D6E-409C-BE32-E72D297353CC}">
              <c16:uniqueId val="{00000000-8407-430A-953A-8A272A39182B}"/>
            </c:ext>
          </c:extLst>
        </c:ser>
        <c:dLbls>
          <c:dLblPos val="outEnd"/>
          <c:showLegendKey val="0"/>
          <c:showVal val="1"/>
          <c:showCatName val="0"/>
          <c:showSerName val="0"/>
          <c:showPercent val="0"/>
          <c:showBubbleSize val="0"/>
        </c:dLbls>
        <c:gapWidth val="180"/>
        <c:axId val="1466858128"/>
        <c:axId val="1466858544"/>
      </c:barChart>
      <c:catAx>
        <c:axId val="1466858128"/>
        <c:scaling>
          <c:orientation val="minMax"/>
        </c:scaling>
        <c:delete val="0"/>
        <c:axPos val="b"/>
        <c:numFmt formatCode="General" sourceLinked="1"/>
        <c:majorTickMark val="none"/>
        <c:minorTickMark val="none"/>
        <c:tickLblPos val="nextTo"/>
        <c:spPr>
          <a:noFill/>
          <a:ln w="12700" cap="flat" cmpd="sng" algn="ctr">
            <a:solidFill>
              <a:sysClr val="windowText" lastClr="000000"/>
            </a:solidFill>
            <a:round/>
          </a:ln>
          <a:effectLst/>
        </c:spPr>
        <c:txPr>
          <a:bodyPr rot="-60000000" spcFirstLastPara="1" vertOverflow="ellipsis" vert="horz" wrap="square" anchor="ctr" anchorCtr="1"/>
          <a:lstStyle/>
          <a:p>
            <a:pPr algn="r">
              <a:defRPr sz="1400" b="1" i="0" u="none" strike="noStrike" kern="1200" baseline="0">
                <a:solidFill>
                  <a:schemeClr val="tx1"/>
                </a:solidFill>
                <a:latin typeface="+mn-lt"/>
                <a:ea typeface="+mn-ea"/>
                <a:cs typeface="+mn-cs"/>
              </a:defRPr>
            </a:pPr>
            <a:endParaRPr lang="en-US"/>
          </a:p>
        </c:txPr>
        <c:crossAx val="1466858544"/>
        <c:crosses val="autoZero"/>
        <c:auto val="1"/>
        <c:lblAlgn val="ctr"/>
        <c:lblOffset val="100"/>
        <c:noMultiLvlLbl val="0"/>
      </c:catAx>
      <c:valAx>
        <c:axId val="1466858544"/>
        <c:scaling>
          <c:orientation val="minMax"/>
        </c:scaling>
        <c:delete val="1"/>
        <c:axPos val="l"/>
        <c:numFmt formatCode="0%" sourceLinked="1"/>
        <c:majorTickMark val="none"/>
        <c:minorTickMark val="none"/>
        <c:tickLblPos val="nextTo"/>
        <c:crossAx val="1466858128"/>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400" b="1">
          <a:solidFill>
            <a:schemeClr val="tx1"/>
          </a:solidFill>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5469985164289679"/>
        </c:manualLayout>
      </c:layout>
      <c:lineChart>
        <c:grouping val="standard"/>
        <c:varyColors val="0"/>
        <c:ser>
          <c:idx val="0"/>
          <c:order val="0"/>
          <c:tx>
            <c:strRef>
              <c:f>'Historical Data'!$B$95</c:f>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Data'!$G$95:$M$95</c:f>
              <c:numCache>
                <c:formatCode>0%</c:formatCode>
                <c:ptCount val="7"/>
                <c:pt idx="0">
                  <c:v>0.75</c:v>
                </c:pt>
                <c:pt idx="1">
                  <c:v>0.73</c:v>
                </c:pt>
                <c:pt idx="2">
                  <c:v>0.7</c:v>
                </c:pt>
                <c:pt idx="3">
                  <c:v>0.77062297345692654</c:v>
                </c:pt>
                <c:pt idx="4">
                  <c:v>0.73201909392255216</c:v>
                </c:pt>
                <c:pt idx="5">
                  <c:v>0.75744597348143328</c:v>
                </c:pt>
                <c:pt idx="6">
                  <c:v>0.74274076181732229</c:v>
                </c:pt>
              </c:numCache>
              <c:extLst/>
            </c:numRef>
          </c:val>
          <c:smooth val="0"/>
          <c:extLst>
            <c:ext xmlns:c16="http://schemas.microsoft.com/office/drawing/2014/chart" uri="{C3380CC4-5D6E-409C-BE32-E72D297353CC}">
              <c16:uniqueId val="{00000000-F398-47DA-B1B4-03A055767CAD}"/>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1"/>
                <c:order val="1"/>
                <c:tx>
                  <c:strRef>
                    <c:extLst>
                      <c:ext uri="{02D57815-91ED-43cb-92C2-25804820EDAC}">
                        <c15:formulaRef>
                          <c15:sqref>'Historical Data'!$B$96</c15:sqref>
                        </c15:formulaRef>
                      </c:ext>
                    </c:extLst>
                    <c:strCache>
                      <c:ptCount val="1"/>
                      <c:pt idx="0">
                        <c:v>CS</c:v>
                      </c:pt>
                    </c:strCache>
                  </c:strRef>
                </c:tx>
                <c:spPr>
                  <a:ln w="28575" cap="rnd">
                    <a:solidFill>
                      <a:schemeClr val="accent2"/>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Data'!$G$96:$M$96</c15:sqref>
                        </c15:formulaRef>
                      </c:ext>
                    </c:extLst>
                    <c:numCache>
                      <c:formatCode>0%</c:formatCode>
                      <c:ptCount val="7"/>
                      <c:pt idx="0">
                        <c:v>0.76</c:v>
                      </c:pt>
                      <c:pt idx="1">
                        <c:v>0.74</c:v>
                      </c:pt>
                      <c:pt idx="2">
                        <c:v>0.7</c:v>
                      </c:pt>
                      <c:pt idx="3">
                        <c:v>0.76563086024678373</c:v>
                      </c:pt>
                      <c:pt idx="4">
                        <c:v>0.7309622961744745</c:v>
                      </c:pt>
                      <c:pt idx="5">
                        <c:v>0.7699385808866237</c:v>
                      </c:pt>
                      <c:pt idx="6">
                        <c:v>0.75169013761827941</c:v>
                      </c:pt>
                    </c:numCache>
                  </c:numRef>
                </c:val>
                <c:smooth val="0"/>
                <c:extLst>
                  <c:ext xmlns:c16="http://schemas.microsoft.com/office/drawing/2014/chart" uri="{C3380CC4-5D6E-409C-BE32-E72D297353CC}">
                    <c16:uniqueId val="{00000001-F398-47DA-B1B4-03A055767CAD}"/>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Data'!$B$97</c15:sqref>
                        </c15:formulaRef>
                      </c:ext>
                    </c:extLst>
                    <c:strCache>
                      <c:ptCount val="1"/>
                      <c:pt idx="0">
                        <c:v>HCL</c:v>
                      </c:pt>
                    </c:strCache>
                  </c:strRef>
                </c:tx>
                <c:spPr>
                  <a:ln w="28575" cap="rnd">
                    <a:solidFill>
                      <a:schemeClr val="accent3"/>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xmlns:c15="http://schemas.microsoft.com/office/drawing/2012/chart">
                      <c:ext xmlns:c15="http://schemas.microsoft.com/office/drawing/2012/chart" uri="{02D57815-91ED-43cb-92C2-25804820EDAC}">
                        <c15:formulaRef>
                          <c15:sqref>'Historical Data'!$G$97:$M$97</c15:sqref>
                        </c15:formulaRef>
                      </c:ext>
                    </c:extLst>
                    <c:numCache>
                      <c:formatCode>0%</c:formatCode>
                      <c:ptCount val="7"/>
                      <c:pt idx="0">
                        <c:v>0.62</c:v>
                      </c:pt>
                      <c:pt idx="1">
                        <c:v>0.64</c:v>
                      </c:pt>
                      <c:pt idx="2">
                        <c:v>0.69</c:v>
                      </c:pt>
                      <c:pt idx="3">
                        <c:v>0.79566542138059626</c:v>
                      </c:pt>
                      <c:pt idx="4">
                        <c:v>0.73800318872118886</c:v>
                      </c:pt>
                      <c:pt idx="5">
                        <c:v>0.7256919546429863</c:v>
                      </c:pt>
                      <c:pt idx="6">
                        <c:v>0.705970307571538</c:v>
                      </c:pt>
                    </c:numCache>
                  </c:numRef>
                </c:val>
                <c:smooth val="0"/>
                <c:extLst xmlns:c15="http://schemas.microsoft.com/office/drawing/2012/chart">
                  <c:ext xmlns:c16="http://schemas.microsoft.com/office/drawing/2014/chart" uri="{C3380CC4-5D6E-409C-BE32-E72D297353CC}">
                    <c16:uniqueId val="{00000002-F398-47DA-B1B4-03A055767CAD}"/>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6391932078290128"/>
        </c:manualLayout>
      </c:layout>
      <c:lineChart>
        <c:grouping val="standard"/>
        <c:varyColors val="0"/>
        <c:ser>
          <c:idx val="1"/>
          <c:order val="1"/>
          <c:tx>
            <c:strRef>
              <c:f>'Historical Data'!$B$96</c:f>
              <c:strCache>
                <c:ptCount val="1"/>
                <c:pt idx="0">
                  <c:v>CS</c:v>
                </c:pt>
              </c:strCache>
            </c:strRef>
          </c:tx>
          <c:spPr>
            <a:ln w="28575" cap="rnd">
              <a:solidFill>
                <a:schemeClr val="accent2"/>
              </a:solidFill>
              <a:round/>
            </a:ln>
            <a:effectLst/>
          </c:spPr>
          <c:marker>
            <c:symbol val="none"/>
          </c:marker>
          <c:dLbls>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F1-4740-A46E-D3ECB65E4D5D}"/>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F1-4740-A46E-D3ECB65E4D5D}"/>
                </c:ext>
              </c:extLst>
            </c:dLbl>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Data'!$G$96:$M$96</c:f>
              <c:numCache>
                <c:formatCode>0%</c:formatCode>
                <c:ptCount val="7"/>
                <c:pt idx="0">
                  <c:v>0.76</c:v>
                </c:pt>
                <c:pt idx="1">
                  <c:v>0.74</c:v>
                </c:pt>
                <c:pt idx="2">
                  <c:v>0.7</c:v>
                </c:pt>
                <c:pt idx="3">
                  <c:v>0.76563086024678373</c:v>
                </c:pt>
                <c:pt idx="4">
                  <c:v>0.7309622961744745</c:v>
                </c:pt>
                <c:pt idx="5">
                  <c:v>0.7699385808866237</c:v>
                </c:pt>
                <c:pt idx="6">
                  <c:v>0.75169013761827941</c:v>
                </c:pt>
              </c:numCache>
              <c:extLst/>
            </c:numRef>
          </c:val>
          <c:smooth val="0"/>
          <c:extLst>
            <c:ext xmlns:c16="http://schemas.microsoft.com/office/drawing/2014/chart" uri="{C3380CC4-5D6E-409C-BE32-E72D297353CC}">
              <c16:uniqueId val="{00000002-27F1-4740-A46E-D3ECB65E4D5D}"/>
            </c:ext>
          </c:extLst>
        </c:ser>
        <c:ser>
          <c:idx val="2"/>
          <c:order val="2"/>
          <c:tx>
            <c:strRef>
              <c:f>'Historical Data'!$B$97</c:f>
              <c:strCache>
                <c:ptCount val="1"/>
                <c:pt idx="0">
                  <c:v>HCL</c:v>
                </c:pt>
              </c:strCache>
            </c:strRef>
          </c:tx>
          <c:spPr>
            <a:ln w="28575" cap="rnd">
              <a:solidFill>
                <a:schemeClr val="accent3"/>
              </a:solidFill>
              <a:round/>
            </a:ln>
            <a:effectLst/>
          </c:spPr>
          <c:marker>
            <c:symbol val="none"/>
          </c:marker>
          <c:dLbls>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F1-4740-A46E-D3ECB65E4D5D}"/>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F1-4740-A46E-D3ECB65E4D5D}"/>
                </c:ext>
              </c:extLst>
            </c:dLbl>
            <c:spPr>
              <a:noFill/>
              <a:ln>
                <a:noFill/>
              </a:ln>
              <a:effectLst/>
            </c:spPr>
            <c:txPr>
              <a:bodyPr rot="0" vert="horz"/>
              <a:lstStyle/>
              <a:p>
                <a:pPr>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Data'!$G$97:$M$97</c:f>
              <c:numCache>
                <c:formatCode>0%</c:formatCode>
                <c:ptCount val="7"/>
                <c:pt idx="0">
                  <c:v>0.62</c:v>
                </c:pt>
                <c:pt idx="1">
                  <c:v>0.64</c:v>
                </c:pt>
                <c:pt idx="2">
                  <c:v>0.69</c:v>
                </c:pt>
                <c:pt idx="3">
                  <c:v>0.79566542138059626</c:v>
                </c:pt>
                <c:pt idx="4">
                  <c:v>0.73800318872118886</c:v>
                </c:pt>
                <c:pt idx="5">
                  <c:v>0.7256919546429863</c:v>
                </c:pt>
                <c:pt idx="6">
                  <c:v>0.705970307571538</c:v>
                </c:pt>
              </c:numCache>
              <c:extLst/>
            </c:numRef>
          </c:val>
          <c:smooth val="0"/>
          <c:extLst>
            <c:ext xmlns:c16="http://schemas.microsoft.com/office/drawing/2014/chart" uri="{C3380CC4-5D6E-409C-BE32-E72D297353CC}">
              <c16:uniqueId val="{00000005-27F1-4740-A46E-D3ECB65E4D5D}"/>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0"/>
                <c:order val="0"/>
                <c:tx>
                  <c:strRef>
                    <c:extLst>
                      <c:ext uri="{02D57815-91ED-43cb-92C2-25804820EDAC}">
                        <c15:formulaRef>
                          <c15:sqref>'Historical Data'!$B$95</c15:sqref>
                        </c15:formulaRef>
                      </c:ext>
                    </c:extLst>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Data'!$G$95:$M$95</c15:sqref>
                        </c15:formulaRef>
                      </c:ext>
                    </c:extLst>
                    <c:numCache>
                      <c:formatCode>0%</c:formatCode>
                      <c:ptCount val="7"/>
                      <c:pt idx="0">
                        <c:v>0.75</c:v>
                      </c:pt>
                      <c:pt idx="1">
                        <c:v>0.73</c:v>
                      </c:pt>
                      <c:pt idx="2">
                        <c:v>0.7</c:v>
                      </c:pt>
                      <c:pt idx="3">
                        <c:v>0.77062297345692654</c:v>
                      </c:pt>
                      <c:pt idx="4">
                        <c:v>0.73201909392255216</c:v>
                      </c:pt>
                      <c:pt idx="5">
                        <c:v>0.75744597348143328</c:v>
                      </c:pt>
                      <c:pt idx="6">
                        <c:v>0.74274076181732229</c:v>
                      </c:pt>
                    </c:numCache>
                  </c:numRef>
                </c:val>
                <c:smooth val="0"/>
                <c:extLst>
                  <c:ext xmlns:c16="http://schemas.microsoft.com/office/drawing/2014/chart" uri="{C3380CC4-5D6E-409C-BE32-E72D297353CC}">
                    <c16:uniqueId val="{00000006-27F1-4740-A46E-D3ECB65E4D5D}"/>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5469985164289679"/>
        </c:manualLayout>
      </c:layout>
      <c:lineChart>
        <c:grouping val="standard"/>
        <c:varyColors val="0"/>
        <c:ser>
          <c:idx val="0"/>
          <c:order val="0"/>
          <c:tx>
            <c:strRef>
              <c:f>'Historical Data'!$B$103</c:f>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Data'!$G$103:$M$103</c:f>
              <c:numCache>
                <c:formatCode>0%</c:formatCode>
                <c:ptCount val="7"/>
                <c:pt idx="0">
                  <c:v>0.37</c:v>
                </c:pt>
                <c:pt idx="1">
                  <c:v>0.35</c:v>
                </c:pt>
                <c:pt idx="2">
                  <c:v>0.33</c:v>
                </c:pt>
                <c:pt idx="3">
                  <c:v>0.32449415212277788</c:v>
                </c:pt>
                <c:pt idx="4">
                  <c:v>0.34487852032870636</c:v>
                </c:pt>
                <c:pt idx="5">
                  <c:v>0.39158695781884689</c:v>
                </c:pt>
                <c:pt idx="6">
                  <c:v>0.34056526152952782</c:v>
                </c:pt>
              </c:numCache>
              <c:extLst/>
            </c:numRef>
          </c:val>
          <c:smooth val="0"/>
          <c:extLst>
            <c:ext xmlns:c16="http://schemas.microsoft.com/office/drawing/2014/chart" uri="{C3380CC4-5D6E-409C-BE32-E72D297353CC}">
              <c16:uniqueId val="{00000000-53B9-451D-93A9-64E9185F087B}"/>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1"/>
                <c:order val="1"/>
                <c:tx>
                  <c:strRef>
                    <c:extLst>
                      <c:ext uri="{02D57815-91ED-43cb-92C2-25804820EDAC}">
                        <c15:formulaRef>
                          <c15:sqref>'Historical Data'!$B$104</c15:sqref>
                        </c15:formulaRef>
                      </c:ext>
                    </c:extLst>
                    <c:strCache>
                      <c:ptCount val="1"/>
                      <c:pt idx="0">
                        <c:v>CS</c:v>
                      </c:pt>
                    </c:strCache>
                  </c:strRef>
                </c:tx>
                <c:spPr>
                  <a:ln w="28575" cap="rnd">
                    <a:solidFill>
                      <a:schemeClr val="accent2"/>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Data'!$G$104:$M$104</c15:sqref>
                        </c15:formulaRef>
                      </c:ext>
                    </c:extLst>
                    <c:numCache>
                      <c:formatCode>0%</c:formatCode>
                      <c:ptCount val="7"/>
                      <c:pt idx="0">
                        <c:v>0.35</c:v>
                      </c:pt>
                      <c:pt idx="1">
                        <c:v>0.33</c:v>
                      </c:pt>
                      <c:pt idx="2">
                        <c:v>0.32</c:v>
                      </c:pt>
                      <c:pt idx="3">
                        <c:v>0.31887358750807304</c:v>
                      </c:pt>
                      <c:pt idx="4">
                        <c:v>0.32005226503967921</c:v>
                      </c:pt>
                      <c:pt idx="5">
                        <c:v>0.353182031352822</c:v>
                      </c:pt>
                      <c:pt idx="6">
                        <c:v>0.33629397806283118</c:v>
                      </c:pt>
                    </c:numCache>
                  </c:numRef>
                </c:val>
                <c:smooth val="0"/>
                <c:extLst>
                  <c:ext xmlns:c16="http://schemas.microsoft.com/office/drawing/2014/chart" uri="{C3380CC4-5D6E-409C-BE32-E72D297353CC}">
                    <c16:uniqueId val="{00000001-53B9-451D-93A9-64E9185F087B}"/>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Data'!$B$105</c15:sqref>
                        </c15:formulaRef>
                      </c:ext>
                    </c:extLst>
                    <c:strCache>
                      <c:ptCount val="1"/>
                      <c:pt idx="0">
                        <c:v>HCL</c:v>
                      </c:pt>
                    </c:strCache>
                  </c:strRef>
                </c:tx>
                <c:spPr>
                  <a:ln w="28575" cap="rnd">
                    <a:solidFill>
                      <a:schemeClr val="accent3"/>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xmlns:c15="http://schemas.microsoft.com/office/drawing/2012/chart">
                      <c:ext xmlns:c15="http://schemas.microsoft.com/office/drawing/2012/chart" uri="{02D57815-91ED-43cb-92C2-25804820EDAC}">
                        <c15:formulaRef>
                          <c15:sqref>'Historical Data'!$G$105:$M$105</c15:sqref>
                        </c15:formulaRef>
                      </c:ext>
                    </c:extLst>
                    <c:numCache>
                      <c:formatCode>0%</c:formatCode>
                      <c:ptCount val="7"/>
                      <c:pt idx="0">
                        <c:v>0.59</c:v>
                      </c:pt>
                      <c:pt idx="1">
                        <c:v>0.51</c:v>
                      </c:pt>
                      <c:pt idx="2">
                        <c:v>0.42</c:v>
                      </c:pt>
                      <c:pt idx="3">
                        <c:v>0.3530044639860675</c:v>
                      </c:pt>
                      <c:pt idx="4">
                        <c:v>0.48624920826084239</c:v>
                      </c:pt>
                      <c:pt idx="5">
                        <c:v>0.48451749744137651</c:v>
                      </c:pt>
                      <c:pt idx="6">
                        <c:v>0.35785349505923503</c:v>
                      </c:pt>
                    </c:numCache>
                  </c:numRef>
                </c:val>
                <c:smooth val="0"/>
                <c:extLst xmlns:c15="http://schemas.microsoft.com/office/drawing/2012/chart">
                  <c:ext xmlns:c16="http://schemas.microsoft.com/office/drawing/2014/chart" uri="{C3380CC4-5D6E-409C-BE32-E72D297353CC}">
                    <c16:uniqueId val="{00000002-53B9-451D-93A9-64E9185F087B}"/>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6890640345341734"/>
        </c:manualLayout>
      </c:layout>
      <c:lineChart>
        <c:grouping val="standard"/>
        <c:varyColors val="0"/>
        <c:ser>
          <c:idx val="1"/>
          <c:order val="1"/>
          <c:tx>
            <c:strRef>
              <c:f>'Historical Data'!$B$104</c:f>
              <c:strCache>
                <c:ptCount val="1"/>
                <c:pt idx="0">
                  <c:v>CS</c:v>
                </c:pt>
              </c:strCache>
            </c:strRef>
          </c:tx>
          <c:spPr>
            <a:ln w="28575" cap="rnd">
              <a:solidFill>
                <a:schemeClr val="accent2"/>
              </a:solidFill>
              <a:round/>
            </a:ln>
            <a:effectLst/>
          </c:spPr>
          <c:marker>
            <c:symbol val="none"/>
          </c:marker>
          <c:dLbls>
            <c:spPr>
              <a:noFill/>
              <a:ln>
                <a:noFill/>
              </a:ln>
              <a:effectLst/>
            </c:spPr>
            <c:txPr>
              <a:bodyPr rot="0" vert="horz"/>
              <a:lstStyle/>
              <a:p>
                <a:pPr>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Data'!$G$104:$M$104</c:f>
              <c:numCache>
                <c:formatCode>0%</c:formatCode>
                <c:ptCount val="7"/>
                <c:pt idx="0">
                  <c:v>0.35</c:v>
                </c:pt>
                <c:pt idx="1">
                  <c:v>0.33</c:v>
                </c:pt>
                <c:pt idx="2">
                  <c:v>0.32</c:v>
                </c:pt>
                <c:pt idx="3">
                  <c:v>0.31887358750807304</c:v>
                </c:pt>
                <c:pt idx="4">
                  <c:v>0.32005226503967921</c:v>
                </c:pt>
                <c:pt idx="5">
                  <c:v>0.353182031352822</c:v>
                </c:pt>
                <c:pt idx="6">
                  <c:v>0.33629397806283118</c:v>
                </c:pt>
              </c:numCache>
              <c:extLst/>
            </c:numRef>
          </c:val>
          <c:smooth val="0"/>
          <c:extLst>
            <c:ext xmlns:c16="http://schemas.microsoft.com/office/drawing/2014/chart" uri="{C3380CC4-5D6E-409C-BE32-E72D297353CC}">
              <c16:uniqueId val="{00000001-6AA0-4883-AB88-0B328F1F9BB6}"/>
            </c:ext>
          </c:extLst>
        </c:ser>
        <c:ser>
          <c:idx val="2"/>
          <c:order val="2"/>
          <c:tx>
            <c:strRef>
              <c:f>'Historical Data'!$B$105</c:f>
              <c:strCache>
                <c:ptCount val="1"/>
                <c:pt idx="0">
                  <c:v>HCL</c:v>
                </c:pt>
              </c:strCache>
            </c:strRef>
          </c:tx>
          <c:spPr>
            <a:ln w="28575" cap="rnd">
              <a:solidFill>
                <a:schemeClr val="accent3"/>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AA0-4883-AB88-0B328F1F9BB6}"/>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AA0-4883-AB88-0B328F1F9BB6}"/>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AA0-4883-AB88-0B328F1F9BB6}"/>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AA0-4883-AB88-0B328F1F9BB6}"/>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AA0-4883-AB88-0B328F1F9BB6}"/>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AA0-4883-AB88-0B328F1F9BB6}"/>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7C-4A09-B416-3DDE573A6492}"/>
                </c:ext>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Data'!$G$105:$M$105</c:f>
              <c:numCache>
                <c:formatCode>0%</c:formatCode>
                <c:ptCount val="7"/>
                <c:pt idx="0">
                  <c:v>0.59</c:v>
                </c:pt>
                <c:pt idx="1">
                  <c:v>0.51</c:v>
                </c:pt>
                <c:pt idx="2">
                  <c:v>0.42</c:v>
                </c:pt>
                <c:pt idx="3">
                  <c:v>0.3530044639860675</c:v>
                </c:pt>
                <c:pt idx="4">
                  <c:v>0.48624920826084239</c:v>
                </c:pt>
                <c:pt idx="5">
                  <c:v>0.48451749744137651</c:v>
                </c:pt>
                <c:pt idx="6">
                  <c:v>0.35785349505923503</c:v>
                </c:pt>
              </c:numCache>
              <c:extLst/>
            </c:numRef>
          </c:val>
          <c:smooth val="0"/>
          <c:extLst>
            <c:ext xmlns:c16="http://schemas.microsoft.com/office/drawing/2014/chart" uri="{C3380CC4-5D6E-409C-BE32-E72D297353CC}">
              <c16:uniqueId val="{00000008-6AA0-4883-AB88-0B328F1F9BB6}"/>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0"/>
                <c:order val="0"/>
                <c:tx>
                  <c:strRef>
                    <c:extLst>
                      <c:ext uri="{02D57815-91ED-43cb-92C2-25804820EDAC}">
                        <c15:formulaRef>
                          <c15:sqref>'Historical Data'!$B$103</c15:sqref>
                        </c15:formulaRef>
                      </c:ext>
                    </c:extLst>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Data'!$G$103:$M$103</c15:sqref>
                        </c15:formulaRef>
                      </c:ext>
                    </c:extLst>
                    <c:numCache>
                      <c:formatCode>0%</c:formatCode>
                      <c:ptCount val="7"/>
                      <c:pt idx="0">
                        <c:v>0.37</c:v>
                      </c:pt>
                      <c:pt idx="1">
                        <c:v>0.35</c:v>
                      </c:pt>
                      <c:pt idx="2">
                        <c:v>0.33</c:v>
                      </c:pt>
                      <c:pt idx="3">
                        <c:v>0.32449415212277788</c:v>
                      </c:pt>
                      <c:pt idx="4">
                        <c:v>0.34487852032870636</c:v>
                      </c:pt>
                      <c:pt idx="5">
                        <c:v>0.39158695781884689</c:v>
                      </c:pt>
                      <c:pt idx="6">
                        <c:v>0.34056526152952782</c:v>
                      </c:pt>
                    </c:numCache>
                  </c:numRef>
                </c:val>
                <c:smooth val="0"/>
                <c:extLst>
                  <c:ext xmlns:c16="http://schemas.microsoft.com/office/drawing/2014/chart" uri="{C3380CC4-5D6E-409C-BE32-E72D297353CC}">
                    <c16:uniqueId val="{00000009-6AA0-4883-AB88-0B328F1F9BB6}"/>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4330502121726407"/>
        </c:manualLayout>
      </c:layout>
      <c:lineChart>
        <c:grouping val="standard"/>
        <c:varyColors val="0"/>
        <c:ser>
          <c:idx val="0"/>
          <c:order val="0"/>
          <c:tx>
            <c:strRef>
              <c:f>'Historical Data'!$B$229</c:f>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Data'!$G$229:$M$229</c:f>
              <c:numCache>
                <c:formatCode>0%</c:formatCode>
                <c:ptCount val="7"/>
                <c:pt idx="0">
                  <c:v>0.96</c:v>
                </c:pt>
                <c:pt idx="1">
                  <c:v>0.91</c:v>
                </c:pt>
                <c:pt idx="2">
                  <c:v>0.92</c:v>
                </c:pt>
                <c:pt idx="3">
                  <c:v>0.92361288331486857</c:v>
                </c:pt>
                <c:pt idx="4">
                  <c:v>0.92227748295373635</c:v>
                </c:pt>
                <c:pt idx="5">
                  <c:v>0.92612719680342981</c:v>
                </c:pt>
                <c:pt idx="6">
                  <c:v>0.90939737168474033</c:v>
                </c:pt>
              </c:numCache>
              <c:extLst/>
            </c:numRef>
          </c:val>
          <c:smooth val="0"/>
          <c:extLst>
            <c:ext xmlns:c16="http://schemas.microsoft.com/office/drawing/2014/chart" uri="{C3380CC4-5D6E-409C-BE32-E72D297353CC}">
              <c16:uniqueId val="{00000000-65ED-4247-AA95-690727FC705B}"/>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1"/>
                <c:order val="1"/>
                <c:tx>
                  <c:strRef>
                    <c:extLst>
                      <c:ext uri="{02D57815-91ED-43cb-92C2-25804820EDAC}">
                        <c15:formulaRef>
                          <c15:sqref>'Historical Data'!$B$230</c15:sqref>
                        </c15:formulaRef>
                      </c:ext>
                    </c:extLst>
                    <c:strCache>
                      <c:ptCount val="1"/>
                      <c:pt idx="0">
                        <c:v>CS</c:v>
                      </c:pt>
                    </c:strCache>
                  </c:strRef>
                </c:tx>
                <c:marker>
                  <c:symbol val="none"/>
                </c:marker>
                <c:dLbls>
                  <c:spPr>
                    <a:noFill/>
                    <a:ln>
                      <a:noFill/>
                    </a:ln>
                    <a:effectLst/>
                  </c:sp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Data'!$G$230:$M$230</c15:sqref>
                        </c15:formulaRef>
                      </c:ext>
                    </c:extLst>
                    <c:numCache>
                      <c:formatCode>0%</c:formatCode>
                      <c:ptCount val="7"/>
                      <c:pt idx="0">
                        <c:v>0.96</c:v>
                      </c:pt>
                      <c:pt idx="1">
                        <c:v>0.92</c:v>
                      </c:pt>
                      <c:pt idx="2">
                        <c:v>0.91</c:v>
                      </c:pt>
                      <c:pt idx="3">
                        <c:v>0.92411271397430461</c:v>
                      </c:pt>
                      <c:pt idx="4">
                        <c:v>0.93132395525751288</c:v>
                      </c:pt>
                      <c:pt idx="5">
                        <c:v>0.92314658375711023</c:v>
                      </c:pt>
                      <c:pt idx="6">
                        <c:v>0.90811664114733115</c:v>
                      </c:pt>
                    </c:numCache>
                  </c:numRef>
                </c:val>
                <c:smooth val="0"/>
                <c:extLst>
                  <c:ext xmlns:c16="http://schemas.microsoft.com/office/drawing/2014/chart" uri="{C3380CC4-5D6E-409C-BE32-E72D297353CC}">
                    <c16:uniqueId val="{00000001-65ED-4247-AA95-690727FC705B}"/>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Data'!$B$231</c15:sqref>
                        </c15:formulaRef>
                      </c:ext>
                    </c:extLst>
                    <c:strCache>
                      <c:ptCount val="1"/>
                      <c:pt idx="0">
                        <c:v>HCL</c:v>
                      </c:pt>
                    </c:strCache>
                  </c:strRef>
                </c:tx>
                <c:marker>
                  <c:symbol val="none"/>
                </c:marker>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xmlns:c15="http://schemas.microsoft.com/office/drawing/2012/chart">
                      <c:ext xmlns:c15="http://schemas.microsoft.com/office/drawing/2012/chart" uri="{02D57815-91ED-43cb-92C2-25804820EDAC}">
                        <c15:formulaRef>
                          <c15:sqref>'Historical Data'!$G$231:$M$231</c15:sqref>
                        </c15:formulaRef>
                      </c:ext>
                    </c:extLst>
                    <c:numCache>
                      <c:formatCode>0%</c:formatCode>
                      <c:ptCount val="7"/>
                      <c:pt idx="0">
                        <c:v>0.9</c:v>
                      </c:pt>
                      <c:pt idx="1">
                        <c:v>0.89</c:v>
                      </c:pt>
                      <c:pt idx="2">
                        <c:v>0.95</c:v>
                      </c:pt>
                      <c:pt idx="3">
                        <c:v>0.92121676405561292</c:v>
                      </c:pt>
                      <c:pt idx="4">
                        <c:v>0.87401750561859115</c:v>
                      </c:pt>
                      <c:pt idx="5">
                        <c:v>0.93362245652387743</c:v>
                      </c:pt>
                      <c:pt idx="6">
                        <c:v>0.9145426427135086</c:v>
                      </c:pt>
                    </c:numCache>
                  </c:numRef>
                </c:val>
                <c:smooth val="0"/>
                <c:extLst xmlns:c15="http://schemas.microsoft.com/office/drawing/2012/chart">
                  <c:ext xmlns:c16="http://schemas.microsoft.com/office/drawing/2014/chart" uri="{C3380CC4-5D6E-409C-BE32-E72D297353CC}">
                    <c16:uniqueId val="{00000002-65ED-4247-AA95-690727FC705B}"/>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6391932078290128"/>
        </c:manualLayout>
      </c:layout>
      <c:lineChart>
        <c:grouping val="standard"/>
        <c:varyColors val="0"/>
        <c:ser>
          <c:idx val="1"/>
          <c:order val="1"/>
          <c:tx>
            <c:strRef>
              <c:f>'Historical Data'!$B$230</c:f>
              <c:strCache>
                <c:ptCount val="1"/>
                <c:pt idx="0">
                  <c:v>CS</c:v>
                </c:pt>
              </c:strCache>
            </c:strRef>
          </c:tx>
          <c:marker>
            <c:symbol val="none"/>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C2-442B-A5C4-81759646A0A1}"/>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C2-442B-A5C4-81759646A0A1}"/>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Data'!$G$230:$M$230</c:f>
              <c:numCache>
                <c:formatCode>0%</c:formatCode>
                <c:ptCount val="7"/>
                <c:pt idx="0">
                  <c:v>0.96</c:v>
                </c:pt>
                <c:pt idx="1">
                  <c:v>0.92</c:v>
                </c:pt>
                <c:pt idx="2">
                  <c:v>0.91</c:v>
                </c:pt>
                <c:pt idx="3">
                  <c:v>0.92411271397430461</c:v>
                </c:pt>
                <c:pt idx="4">
                  <c:v>0.93132395525751288</c:v>
                </c:pt>
                <c:pt idx="5">
                  <c:v>0.92314658375711023</c:v>
                </c:pt>
                <c:pt idx="6">
                  <c:v>0.90811664114733115</c:v>
                </c:pt>
              </c:numCache>
              <c:extLst/>
            </c:numRef>
          </c:val>
          <c:smooth val="0"/>
          <c:extLst>
            <c:ext xmlns:c16="http://schemas.microsoft.com/office/drawing/2014/chart" uri="{C3380CC4-5D6E-409C-BE32-E72D297353CC}">
              <c16:uniqueId val="{00000002-19C2-442B-A5C4-81759646A0A1}"/>
            </c:ext>
          </c:extLst>
        </c:ser>
        <c:ser>
          <c:idx val="2"/>
          <c:order val="2"/>
          <c:tx>
            <c:strRef>
              <c:f>'Historical Data'!$B$231</c:f>
              <c:strCache>
                <c:ptCount val="1"/>
                <c:pt idx="0">
                  <c:v>HCL</c:v>
                </c:pt>
              </c:strCache>
            </c:strRef>
          </c:tx>
          <c:marker>
            <c:symbol val="none"/>
          </c:marker>
          <c:dLbls>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C2-442B-A5C4-81759646A0A1}"/>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C2-442B-A5C4-81759646A0A1}"/>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Data'!$G$231:$M$231</c:f>
              <c:numCache>
                <c:formatCode>0%</c:formatCode>
                <c:ptCount val="7"/>
                <c:pt idx="0">
                  <c:v>0.9</c:v>
                </c:pt>
                <c:pt idx="1">
                  <c:v>0.89</c:v>
                </c:pt>
                <c:pt idx="2">
                  <c:v>0.95</c:v>
                </c:pt>
                <c:pt idx="3">
                  <c:v>0.92121676405561292</c:v>
                </c:pt>
                <c:pt idx="4">
                  <c:v>0.87401750561859115</c:v>
                </c:pt>
                <c:pt idx="5">
                  <c:v>0.93362245652387743</c:v>
                </c:pt>
                <c:pt idx="6">
                  <c:v>0.9145426427135086</c:v>
                </c:pt>
              </c:numCache>
              <c:extLst/>
            </c:numRef>
          </c:val>
          <c:smooth val="0"/>
          <c:extLst>
            <c:ext xmlns:c16="http://schemas.microsoft.com/office/drawing/2014/chart" uri="{C3380CC4-5D6E-409C-BE32-E72D297353CC}">
              <c16:uniqueId val="{00000005-19C2-442B-A5C4-81759646A0A1}"/>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0"/>
                <c:order val="0"/>
                <c:tx>
                  <c:strRef>
                    <c:extLst>
                      <c:ext uri="{02D57815-91ED-43cb-92C2-25804820EDAC}">
                        <c15:formulaRef>
                          <c15:sqref>'Historical Data'!$B$229</c15:sqref>
                        </c15:formulaRef>
                      </c:ext>
                    </c:extLst>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Data'!$G$229:$M$229</c15:sqref>
                        </c15:formulaRef>
                      </c:ext>
                    </c:extLst>
                    <c:numCache>
                      <c:formatCode>0%</c:formatCode>
                      <c:ptCount val="7"/>
                      <c:pt idx="0">
                        <c:v>0.96</c:v>
                      </c:pt>
                      <c:pt idx="1">
                        <c:v>0.91</c:v>
                      </c:pt>
                      <c:pt idx="2">
                        <c:v>0.92</c:v>
                      </c:pt>
                      <c:pt idx="3">
                        <c:v>0.92361288331486857</c:v>
                      </c:pt>
                      <c:pt idx="4">
                        <c:v>0.92227748295373635</c:v>
                      </c:pt>
                      <c:pt idx="5">
                        <c:v>0.92612719680342981</c:v>
                      </c:pt>
                      <c:pt idx="6">
                        <c:v>0.90939737168474033</c:v>
                      </c:pt>
                    </c:numCache>
                  </c:numRef>
                </c:val>
                <c:smooth val="0"/>
                <c:extLst>
                  <c:ext xmlns:c16="http://schemas.microsoft.com/office/drawing/2014/chart" uri="{C3380CC4-5D6E-409C-BE32-E72D297353CC}">
                    <c16:uniqueId val="{00000006-19C2-442B-A5C4-81759646A0A1}"/>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5469985164289679"/>
        </c:manualLayout>
      </c:layout>
      <c:lineChart>
        <c:grouping val="standard"/>
        <c:varyColors val="0"/>
        <c:ser>
          <c:idx val="0"/>
          <c:order val="0"/>
          <c:tx>
            <c:strRef>
              <c:f>'Historical Data'!$B$269</c:f>
              <c:strCache>
                <c:ptCount val="1"/>
                <c:pt idx="0">
                  <c:v>Overall</c:v>
                </c:pt>
              </c:strCache>
            </c:strRef>
          </c:tx>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Data'!$J$13:$M$13</c:f>
              <c:strCache>
                <c:ptCount val="4"/>
                <c:pt idx="0">
                  <c:v>2024 Q3</c:v>
                </c:pt>
                <c:pt idx="1">
                  <c:v>2024 Q4</c:v>
                </c:pt>
                <c:pt idx="2">
                  <c:v>2025 Q1</c:v>
                </c:pt>
                <c:pt idx="3">
                  <c:v>2025 Q2</c:v>
                </c:pt>
              </c:strCache>
              <c:extLst/>
            </c:strRef>
          </c:cat>
          <c:val>
            <c:numRef>
              <c:f>'Historical Data'!$J$269:$M$269</c:f>
              <c:numCache>
                <c:formatCode>0%</c:formatCode>
                <c:ptCount val="4"/>
                <c:pt idx="0">
                  <c:v>0.9036189033719273</c:v>
                </c:pt>
                <c:pt idx="1">
                  <c:v>0.90877052810247783</c:v>
                </c:pt>
                <c:pt idx="2">
                  <c:v>0.91400215653790562</c:v>
                </c:pt>
                <c:pt idx="3">
                  <c:v>0.89924944006052743</c:v>
                </c:pt>
              </c:numCache>
              <c:extLst/>
            </c:numRef>
          </c:val>
          <c:smooth val="0"/>
          <c:extLst>
            <c:ext xmlns:c16="http://schemas.microsoft.com/office/drawing/2014/chart" uri="{C3380CC4-5D6E-409C-BE32-E72D297353CC}">
              <c16:uniqueId val="{00000001-3BBE-4861-AC0B-CC2DA72AD1D3}"/>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1"/>
                <c:order val="1"/>
                <c:tx>
                  <c:strRef>
                    <c:extLst>
                      <c:ext uri="{02D57815-91ED-43cb-92C2-25804820EDAC}">
                        <c15:formulaRef>
                          <c15:sqref>'Historical Data'!$B$270</c15:sqref>
                        </c15:formulaRef>
                      </c:ext>
                    </c:extLst>
                    <c:strCache>
                      <c:ptCount val="1"/>
                      <c:pt idx="0">
                        <c:v>CS</c:v>
                      </c:pt>
                    </c:strCache>
                  </c:strRef>
                </c:tx>
                <c:marker>
                  <c:symbol val="none"/>
                </c:marker>
                <c:dLbls>
                  <c:spPr>
                    <a:noFill/>
                    <a:ln>
                      <a:noFill/>
                    </a:ln>
                    <a:effectLst/>
                  </c:sp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'Historical Data'!$J$13:$M$13</c15:sqref>
                        </c15:formulaRef>
                      </c:ext>
                    </c:extLst>
                    <c:strCache>
                      <c:ptCount val="4"/>
                      <c:pt idx="0">
                        <c:v>2024 Q3</c:v>
                      </c:pt>
                      <c:pt idx="1">
                        <c:v>2024 Q4</c:v>
                      </c:pt>
                      <c:pt idx="2">
                        <c:v>2025 Q1</c:v>
                      </c:pt>
                      <c:pt idx="3">
                        <c:v>2025 Q2</c:v>
                      </c:pt>
                    </c:strCache>
                  </c:strRef>
                </c:cat>
                <c:val>
                  <c:numRef>
                    <c:extLst>
                      <c:ext uri="{02D57815-91ED-43cb-92C2-25804820EDAC}">
                        <c15:formulaRef>
                          <c15:sqref>'Historical Data'!$J$270:$M$270</c15:sqref>
                        </c15:formulaRef>
                      </c:ext>
                    </c:extLst>
                    <c:numCache>
                      <c:formatCode>0%</c:formatCode>
                      <c:ptCount val="4"/>
                      <c:pt idx="0">
                        <c:v>0.91391775120800722</c:v>
                      </c:pt>
                      <c:pt idx="1">
                        <c:v>0.91757954428458788</c:v>
                      </c:pt>
                      <c:pt idx="2">
                        <c:v>0.91778279533960549</c:v>
                      </c:pt>
                      <c:pt idx="3">
                        <c:v>0.91617170274077819</c:v>
                      </c:pt>
                    </c:numCache>
                  </c:numRef>
                </c:val>
                <c:smooth val="0"/>
                <c:extLst>
                  <c:ext xmlns:c16="http://schemas.microsoft.com/office/drawing/2014/chart" uri="{C3380CC4-5D6E-409C-BE32-E72D297353CC}">
                    <c16:uniqueId val="{00000002-3BBE-4861-AC0B-CC2DA72AD1D3}"/>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Data'!$B$271</c15:sqref>
                        </c15:formulaRef>
                      </c:ext>
                    </c:extLst>
                    <c:strCache>
                      <c:ptCount val="1"/>
                      <c:pt idx="0">
                        <c:v>HCL</c:v>
                      </c:pt>
                    </c:strCache>
                  </c:strRef>
                </c:tx>
                <c:marker>
                  <c:symbol val="none"/>
                </c:marker>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'Historical Data'!$J$13:$M$13</c15:sqref>
                        </c15:formulaRef>
                      </c:ext>
                    </c:extLst>
                    <c:strCache>
                      <c:ptCount val="4"/>
                      <c:pt idx="0">
                        <c:v>2024 Q3</c:v>
                      </c:pt>
                      <c:pt idx="1">
                        <c:v>2024 Q4</c:v>
                      </c:pt>
                      <c:pt idx="2">
                        <c:v>2025 Q1</c:v>
                      </c:pt>
                      <c:pt idx="3">
                        <c:v>2025 Q2</c:v>
                      </c:pt>
                    </c:strCache>
                  </c:strRef>
                </c:cat>
                <c:val>
                  <c:numRef>
                    <c:extLst xmlns:c15="http://schemas.microsoft.com/office/drawing/2012/chart">
                      <c:ext xmlns:c15="http://schemas.microsoft.com/office/drawing/2012/chart" uri="{02D57815-91ED-43cb-92C2-25804820EDAC}">
                        <c15:formulaRef>
                          <c15:sqref>'Historical Data'!$J$271:$M$271</c15:sqref>
                        </c15:formulaRef>
                      </c:ext>
                    </c:extLst>
                    <c:numCache>
                      <c:formatCode>0%</c:formatCode>
                      <c:ptCount val="4"/>
                      <c:pt idx="0">
                        <c:v>0.83724661817782919</c:v>
                      </c:pt>
                      <c:pt idx="1">
                        <c:v>0.85173994257650698</c:v>
                      </c:pt>
                      <c:pt idx="2">
                        <c:v>0.90172800809617792</c:v>
                      </c:pt>
                      <c:pt idx="3">
                        <c:v>0.80118718158843039</c:v>
                      </c:pt>
                    </c:numCache>
                  </c:numRef>
                </c:val>
                <c:smooth val="0"/>
                <c:extLst xmlns:c15="http://schemas.microsoft.com/office/drawing/2012/chart">
                  <c:ext xmlns:c16="http://schemas.microsoft.com/office/drawing/2014/chart" uri="{C3380CC4-5D6E-409C-BE32-E72D297353CC}">
                    <c16:uniqueId val="{00000003-3BBE-4861-AC0B-CC2DA72AD1D3}"/>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5394515544186937"/>
        </c:manualLayout>
      </c:layout>
      <c:lineChart>
        <c:grouping val="standard"/>
        <c:varyColors val="0"/>
        <c:ser>
          <c:idx val="1"/>
          <c:order val="1"/>
          <c:tx>
            <c:strRef>
              <c:f>'Historical Data'!$B$270</c:f>
              <c:strCache>
                <c:ptCount val="1"/>
                <c:pt idx="0">
                  <c:v>CS</c:v>
                </c:pt>
              </c:strCache>
            </c:strRef>
          </c:tx>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'Historical Data'!$J$13:$M$13</c:f>
              <c:strCache>
                <c:ptCount val="4"/>
                <c:pt idx="0">
                  <c:v>2024 Q3</c:v>
                </c:pt>
                <c:pt idx="1">
                  <c:v>2024 Q4</c:v>
                </c:pt>
                <c:pt idx="2">
                  <c:v>2025 Q1</c:v>
                </c:pt>
                <c:pt idx="3">
                  <c:v>2025 Q2</c:v>
                </c:pt>
              </c:strCache>
              <c:extLst/>
            </c:strRef>
          </c:cat>
          <c:val>
            <c:numRef>
              <c:f>'Historical Data'!$J$270:$M$270</c:f>
              <c:numCache>
                <c:formatCode>0%</c:formatCode>
                <c:ptCount val="4"/>
                <c:pt idx="0">
                  <c:v>0.91391775120800722</c:v>
                </c:pt>
                <c:pt idx="1">
                  <c:v>0.91757954428458788</c:v>
                </c:pt>
                <c:pt idx="2">
                  <c:v>0.91778279533960549</c:v>
                </c:pt>
                <c:pt idx="3">
                  <c:v>0.91617170274077819</c:v>
                </c:pt>
              </c:numCache>
              <c:extLst/>
            </c:numRef>
          </c:val>
          <c:smooth val="0"/>
          <c:extLst>
            <c:ext xmlns:c16="http://schemas.microsoft.com/office/drawing/2014/chart" uri="{C3380CC4-5D6E-409C-BE32-E72D297353CC}">
              <c16:uniqueId val="{00000000-C7D4-468D-8E03-976E4024C1F2}"/>
            </c:ext>
          </c:extLst>
        </c:ser>
        <c:ser>
          <c:idx val="2"/>
          <c:order val="2"/>
          <c:tx>
            <c:strRef>
              <c:f>'Historical Data'!$B$271</c:f>
              <c:strCache>
                <c:ptCount val="1"/>
                <c:pt idx="0">
                  <c:v>HCL</c:v>
                </c:pt>
              </c:strCache>
            </c:strRef>
          </c:tx>
          <c:marker>
            <c:symbol val="none"/>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'Historical Data'!$J$13:$M$13</c:f>
              <c:strCache>
                <c:ptCount val="4"/>
                <c:pt idx="0">
                  <c:v>2024 Q3</c:v>
                </c:pt>
                <c:pt idx="1">
                  <c:v>2024 Q4</c:v>
                </c:pt>
                <c:pt idx="2">
                  <c:v>2025 Q1</c:v>
                </c:pt>
                <c:pt idx="3">
                  <c:v>2025 Q2</c:v>
                </c:pt>
              </c:strCache>
              <c:extLst/>
            </c:strRef>
          </c:cat>
          <c:val>
            <c:numRef>
              <c:f>'Historical Data'!$J$271:$M$271</c:f>
              <c:numCache>
                <c:formatCode>0%</c:formatCode>
                <c:ptCount val="4"/>
                <c:pt idx="0">
                  <c:v>0.83724661817782919</c:v>
                </c:pt>
                <c:pt idx="1">
                  <c:v>0.85173994257650698</c:v>
                </c:pt>
                <c:pt idx="2">
                  <c:v>0.90172800809617792</c:v>
                </c:pt>
                <c:pt idx="3">
                  <c:v>0.80118718158843039</c:v>
                </c:pt>
              </c:numCache>
              <c:extLst/>
            </c:numRef>
          </c:val>
          <c:smooth val="0"/>
          <c:extLst>
            <c:ext xmlns:c16="http://schemas.microsoft.com/office/drawing/2014/chart" uri="{C3380CC4-5D6E-409C-BE32-E72D297353CC}">
              <c16:uniqueId val="{00000001-C7D4-468D-8E03-976E4024C1F2}"/>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0"/>
                <c:order val="0"/>
                <c:tx>
                  <c:strRef>
                    <c:extLst>
                      <c:ext uri="{02D57815-91ED-43cb-92C2-25804820EDAC}">
                        <c15:formulaRef>
                          <c15:sqref>'Historical Data'!$B$269</c15:sqref>
                        </c15:formulaRef>
                      </c:ext>
                    </c:extLst>
                    <c:strCache>
                      <c:ptCount val="1"/>
                      <c:pt idx="0">
                        <c:v>Overall</c:v>
                      </c:pt>
                    </c:strCache>
                  </c:strRef>
                </c:tx>
                <c:marker>
                  <c:symbol val="none"/>
                </c:marker>
                <c:dLbls>
                  <c:spPr>
                    <a:noFill/>
                    <a:ln>
                      <a:noFill/>
                    </a:ln>
                    <a:effectLst/>
                  </c:sp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Data'!$J$13:$M$13</c15:sqref>
                        </c15:formulaRef>
                      </c:ext>
                    </c:extLst>
                    <c:strCache>
                      <c:ptCount val="4"/>
                      <c:pt idx="0">
                        <c:v>2024 Q3</c:v>
                      </c:pt>
                      <c:pt idx="1">
                        <c:v>2024 Q4</c:v>
                      </c:pt>
                      <c:pt idx="2">
                        <c:v>2025 Q1</c:v>
                      </c:pt>
                      <c:pt idx="3">
                        <c:v>2025 Q2</c:v>
                      </c:pt>
                    </c:strCache>
                  </c:strRef>
                </c:cat>
                <c:val>
                  <c:numRef>
                    <c:extLst>
                      <c:ext uri="{02D57815-91ED-43cb-92C2-25804820EDAC}">
                        <c15:formulaRef>
                          <c15:sqref>'Historical Data'!$J$269:$M$269</c15:sqref>
                        </c15:formulaRef>
                      </c:ext>
                    </c:extLst>
                    <c:numCache>
                      <c:formatCode>0%</c:formatCode>
                      <c:ptCount val="4"/>
                      <c:pt idx="0">
                        <c:v>0.9036189033719273</c:v>
                      </c:pt>
                      <c:pt idx="1">
                        <c:v>0.90877052810247783</c:v>
                      </c:pt>
                      <c:pt idx="2">
                        <c:v>0.91400215653790562</c:v>
                      </c:pt>
                      <c:pt idx="3">
                        <c:v>0.89924944006052743</c:v>
                      </c:pt>
                    </c:numCache>
                  </c:numRef>
                </c:val>
                <c:smooth val="0"/>
                <c:extLst>
                  <c:ext xmlns:c16="http://schemas.microsoft.com/office/drawing/2014/chart" uri="{C3380CC4-5D6E-409C-BE32-E72D297353CC}">
                    <c16:uniqueId val="{00000002-C7D4-468D-8E03-976E4024C1F2}"/>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4900243643008038"/>
        </c:manualLayout>
      </c:layout>
      <c:lineChart>
        <c:grouping val="standard"/>
        <c:varyColors val="0"/>
        <c:ser>
          <c:idx val="0"/>
          <c:order val="0"/>
          <c:tx>
            <c:strRef>
              <c:f>'Historical Data'!$B$277</c:f>
              <c:strCache>
                <c:ptCount val="1"/>
                <c:pt idx="0">
                  <c:v>Overall</c:v>
                </c:pt>
              </c:strCache>
            </c:strRef>
          </c:tx>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Data'!$J$13:$M$13</c:f>
              <c:strCache>
                <c:ptCount val="4"/>
                <c:pt idx="0">
                  <c:v>2024 Q3</c:v>
                </c:pt>
                <c:pt idx="1">
                  <c:v>2024 Q4</c:v>
                </c:pt>
                <c:pt idx="2">
                  <c:v>2025 Q1</c:v>
                </c:pt>
                <c:pt idx="3">
                  <c:v>2025 Q2</c:v>
                </c:pt>
              </c:strCache>
              <c:extLst/>
            </c:strRef>
          </c:cat>
          <c:val>
            <c:numRef>
              <c:f>'Historical Data'!$J$277:$M$277</c:f>
              <c:numCache>
                <c:formatCode>0%</c:formatCode>
                <c:ptCount val="4"/>
                <c:pt idx="0">
                  <c:v>0.94112175557307087</c:v>
                </c:pt>
                <c:pt idx="1">
                  <c:v>0.90274923654531825</c:v>
                </c:pt>
                <c:pt idx="2">
                  <c:v>0.91624543263641445</c:v>
                </c:pt>
                <c:pt idx="3">
                  <c:v>0.9198357145676288</c:v>
                </c:pt>
              </c:numCache>
              <c:extLst/>
            </c:numRef>
          </c:val>
          <c:smooth val="0"/>
          <c:extLst>
            <c:ext xmlns:c16="http://schemas.microsoft.com/office/drawing/2014/chart" uri="{C3380CC4-5D6E-409C-BE32-E72D297353CC}">
              <c16:uniqueId val="{00000000-176A-47C9-B75D-9AA73C9C113E}"/>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1"/>
                <c:order val="1"/>
                <c:tx>
                  <c:strRef>
                    <c:extLst>
                      <c:ext uri="{02D57815-91ED-43cb-92C2-25804820EDAC}">
                        <c15:formulaRef>
                          <c15:sqref>'Historical Data'!$B$278</c15:sqref>
                        </c15:formulaRef>
                      </c:ext>
                    </c:extLst>
                    <c:strCache>
                      <c:ptCount val="1"/>
                      <c:pt idx="0">
                        <c:v>CS</c:v>
                      </c:pt>
                    </c:strCache>
                  </c:strRef>
                </c:tx>
                <c:marker>
                  <c:symbol val="none"/>
                </c:marker>
                <c:dLbls>
                  <c:spPr>
                    <a:noFill/>
                    <a:ln>
                      <a:noFill/>
                    </a:ln>
                    <a:effectLst/>
                  </c:sp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'Historical Data'!$J$13:$M$13</c15:sqref>
                        </c15:formulaRef>
                      </c:ext>
                    </c:extLst>
                    <c:strCache>
                      <c:ptCount val="4"/>
                      <c:pt idx="0">
                        <c:v>2024 Q3</c:v>
                      </c:pt>
                      <c:pt idx="1">
                        <c:v>2024 Q4</c:v>
                      </c:pt>
                      <c:pt idx="2">
                        <c:v>2025 Q1</c:v>
                      </c:pt>
                      <c:pt idx="3">
                        <c:v>2025 Q2</c:v>
                      </c:pt>
                    </c:strCache>
                  </c:strRef>
                </c:cat>
                <c:val>
                  <c:numRef>
                    <c:extLst>
                      <c:ext uri="{02D57815-91ED-43cb-92C2-25804820EDAC}">
                        <c15:formulaRef>
                          <c15:sqref>'Historical Data'!$J$278:$M$278</c15:sqref>
                        </c15:formulaRef>
                      </c:ext>
                    </c:extLst>
                    <c:numCache>
                      <c:formatCode>0%</c:formatCode>
                      <c:ptCount val="4"/>
                      <c:pt idx="0">
                        <c:v>0.94183956929615742</c:v>
                      </c:pt>
                      <c:pt idx="1">
                        <c:v>0.90347998510105443</c:v>
                      </c:pt>
                      <c:pt idx="2">
                        <c:v>0.935658199873868</c:v>
                      </c:pt>
                      <c:pt idx="3">
                        <c:v>0.92831224717576533</c:v>
                      </c:pt>
                    </c:numCache>
                  </c:numRef>
                </c:val>
                <c:smooth val="0"/>
                <c:extLst>
                  <c:ext xmlns:c16="http://schemas.microsoft.com/office/drawing/2014/chart" uri="{C3380CC4-5D6E-409C-BE32-E72D297353CC}">
                    <c16:uniqueId val="{00000001-176A-47C9-B75D-9AA73C9C113E}"/>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Data'!$B$279</c15:sqref>
                        </c15:formulaRef>
                      </c:ext>
                    </c:extLst>
                    <c:strCache>
                      <c:ptCount val="1"/>
                      <c:pt idx="0">
                        <c:v>HCL</c:v>
                      </c:pt>
                    </c:strCache>
                  </c:strRef>
                </c:tx>
                <c:marker>
                  <c:symbol val="none"/>
                </c:marker>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'Historical Data'!$J$13:$M$13</c15:sqref>
                        </c15:formulaRef>
                      </c:ext>
                    </c:extLst>
                    <c:strCache>
                      <c:ptCount val="4"/>
                      <c:pt idx="0">
                        <c:v>2024 Q3</c:v>
                      </c:pt>
                      <c:pt idx="1">
                        <c:v>2024 Q4</c:v>
                      </c:pt>
                      <c:pt idx="2">
                        <c:v>2025 Q1</c:v>
                      </c:pt>
                      <c:pt idx="3">
                        <c:v>2025 Q2</c:v>
                      </c:pt>
                    </c:strCache>
                  </c:strRef>
                </c:cat>
                <c:val>
                  <c:numRef>
                    <c:extLst xmlns:c15="http://schemas.microsoft.com/office/drawing/2012/chart">
                      <c:ext xmlns:c15="http://schemas.microsoft.com/office/drawing/2012/chart" uri="{02D57815-91ED-43cb-92C2-25804820EDAC}">
                        <c15:formulaRef>
                          <c15:sqref>'Historical Data'!$J$279:$M$279</c15:sqref>
                        </c15:formulaRef>
                      </c:ext>
                    </c:extLst>
                    <c:numCache>
                      <c:formatCode>0%</c:formatCode>
                      <c:ptCount val="4"/>
                      <c:pt idx="0">
                        <c:v>0.93768814269199974</c:v>
                      </c:pt>
                      <c:pt idx="1">
                        <c:v>0.89860925541359682</c:v>
                      </c:pt>
                      <c:pt idx="2">
                        <c:v>0.86637572039174782</c:v>
                      </c:pt>
                      <c:pt idx="3">
                        <c:v>0.88575097018265858</c:v>
                      </c:pt>
                    </c:numCache>
                  </c:numRef>
                </c:val>
                <c:smooth val="0"/>
                <c:extLst xmlns:c15="http://schemas.microsoft.com/office/drawing/2012/chart">
                  <c:ext xmlns:c16="http://schemas.microsoft.com/office/drawing/2014/chart" uri="{C3380CC4-5D6E-409C-BE32-E72D297353CC}">
                    <c16:uniqueId val="{00000002-176A-47C9-B75D-9AA73C9C113E}"/>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6391932078290128"/>
        </c:manualLayout>
      </c:layout>
      <c:lineChart>
        <c:grouping val="standard"/>
        <c:varyColors val="0"/>
        <c:ser>
          <c:idx val="1"/>
          <c:order val="1"/>
          <c:tx>
            <c:strRef>
              <c:f>'Historical Data'!$B$278</c:f>
              <c:strCache>
                <c:ptCount val="1"/>
                <c:pt idx="0">
                  <c:v>CS</c:v>
                </c:pt>
              </c:strCache>
            </c:strRef>
          </c:tx>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'Historical Data'!$J$13:$M$13</c:f>
              <c:strCache>
                <c:ptCount val="4"/>
                <c:pt idx="0">
                  <c:v>2024 Q3</c:v>
                </c:pt>
                <c:pt idx="1">
                  <c:v>2024 Q4</c:v>
                </c:pt>
                <c:pt idx="2">
                  <c:v>2025 Q1</c:v>
                </c:pt>
                <c:pt idx="3">
                  <c:v>2025 Q2</c:v>
                </c:pt>
              </c:strCache>
              <c:extLst/>
            </c:strRef>
          </c:cat>
          <c:val>
            <c:numRef>
              <c:f>'Historical Data'!$J$278:$M$278</c:f>
              <c:numCache>
                <c:formatCode>0%</c:formatCode>
                <c:ptCount val="4"/>
                <c:pt idx="0">
                  <c:v>0.94183956929615742</c:v>
                </c:pt>
                <c:pt idx="1">
                  <c:v>0.90347998510105443</c:v>
                </c:pt>
                <c:pt idx="2">
                  <c:v>0.935658199873868</c:v>
                </c:pt>
                <c:pt idx="3">
                  <c:v>0.92831224717576533</c:v>
                </c:pt>
              </c:numCache>
              <c:extLst/>
            </c:numRef>
          </c:val>
          <c:smooth val="0"/>
          <c:extLst>
            <c:ext xmlns:c16="http://schemas.microsoft.com/office/drawing/2014/chart" uri="{C3380CC4-5D6E-409C-BE32-E72D297353CC}">
              <c16:uniqueId val="{00000000-CA4A-43A8-8B2D-3961938D202F}"/>
            </c:ext>
          </c:extLst>
        </c:ser>
        <c:ser>
          <c:idx val="2"/>
          <c:order val="2"/>
          <c:tx>
            <c:strRef>
              <c:f>'Historical Data'!$B$279</c:f>
              <c:strCache>
                <c:ptCount val="1"/>
                <c:pt idx="0">
                  <c:v>HCL</c:v>
                </c:pt>
              </c:strCache>
            </c:strRef>
          </c:tx>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A4A-43A8-8B2D-3961938D202F}"/>
                </c:ext>
              </c:extLst>
            </c:dLbl>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A4A-43A8-8B2D-3961938D202F}"/>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A4A-43A8-8B2D-3961938D202F}"/>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A1-45FD-A960-EB745DC2D340}"/>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'Historical Data'!$J$13:$M$13</c:f>
              <c:strCache>
                <c:ptCount val="4"/>
                <c:pt idx="0">
                  <c:v>2024 Q3</c:v>
                </c:pt>
                <c:pt idx="1">
                  <c:v>2024 Q4</c:v>
                </c:pt>
                <c:pt idx="2">
                  <c:v>2025 Q1</c:v>
                </c:pt>
                <c:pt idx="3">
                  <c:v>2025 Q2</c:v>
                </c:pt>
              </c:strCache>
              <c:extLst/>
            </c:strRef>
          </c:cat>
          <c:val>
            <c:numRef>
              <c:f>'Historical Data'!$J$279:$M$279</c:f>
              <c:numCache>
                <c:formatCode>0%</c:formatCode>
                <c:ptCount val="4"/>
                <c:pt idx="0">
                  <c:v>0.93768814269199974</c:v>
                </c:pt>
                <c:pt idx="1">
                  <c:v>0.89860925541359682</c:v>
                </c:pt>
                <c:pt idx="2">
                  <c:v>0.86637572039174782</c:v>
                </c:pt>
                <c:pt idx="3">
                  <c:v>0.88575097018265858</c:v>
                </c:pt>
              </c:numCache>
              <c:extLst/>
            </c:numRef>
          </c:val>
          <c:smooth val="0"/>
          <c:extLst>
            <c:ext xmlns:c16="http://schemas.microsoft.com/office/drawing/2014/chart" uri="{C3380CC4-5D6E-409C-BE32-E72D297353CC}">
              <c16:uniqueId val="{00000004-CA4A-43A8-8B2D-3961938D202F}"/>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0"/>
                <c:order val="0"/>
                <c:tx>
                  <c:strRef>
                    <c:extLst>
                      <c:ext uri="{02D57815-91ED-43cb-92C2-25804820EDAC}">
                        <c15:formulaRef>
                          <c15:sqref>'Historical Data'!$B$277</c15:sqref>
                        </c15:formulaRef>
                      </c:ext>
                    </c:extLst>
                    <c:strCache>
                      <c:ptCount val="1"/>
                      <c:pt idx="0">
                        <c:v>Overall</c:v>
                      </c:pt>
                    </c:strCache>
                  </c:strRef>
                </c:tx>
                <c:marker>
                  <c:symbol val="none"/>
                </c:marker>
                <c:dLbls>
                  <c:spPr>
                    <a:noFill/>
                    <a:ln>
                      <a:noFill/>
                    </a:ln>
                    <a:effectLst/>
                  </c:sp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Data'!$J$13:$M$13</c15:sqref>
                        </c15:formulaRef>
                      </c:ext>
                    </c:extLst>
                    <c:strCache>
                      <c:ptCount val="4"/>
                      <c:pt idx="0">
                        <c:v>2024 Q3</c:v>
                      </c:pt>
                      <c:pt idx="1">
                        <c:v>2024 Q4</c:v>
                      </c:pt>
                      <c:pt idx="2">
                        <c:v>2025 Q1</c:v>
                      </c:pt>
                      <c:pt idx="3">
                        <c:v>2025 Q2</c:v>
                      </c:pt>
                    </c:strCache>
                  </c:strRef>
                </c:cat>
                <c:val>
                  <c:numRef>
                    <c:extLst>
                      <c:ext uri="{02D57815-91ED-43cb-92C2-25804820EDAC}">
                        <c15:formulaRef>
                          <c15:sqref>'Historical Data'!$J$277:$M$277</c15:sqref>
                        </c15:formulaRef>
                      </c:ext>
                    </c:extLst>
                    <c:numCache>
                      <c:formatCode>0%</c:formatCode>
                      <c:ptCount val="4"/>
                      <c:pt idx="0">
                        <c:v>0.94112175557307087</c:v>
                      </c:pt>
                      <c:pt idx="1">
                        <c:v>0.90274923654531825</c:v>
                      </c:pt>
                      <c:pt idx="2">
                        <c:v>0.91624543263641445</c:v>
                      </c:pt>
                      <c:pt idx="3">
                        <c:v>0.9198357145676288</c:v>
                      </c:pt>
                    </c:numCache>
                  </c:numRef>
                </c:val>
                <c:smooth val="0"/>
                <c:extLst>
                  <c:ext xmlns:c16="http://schemas.microsoft.com/office/drawing/2014/chart" uri="{C3380CC4-5D6E-409C-BE32-E72D297353CC}">
                    <c16:uniqueId val="{00000005-CA4A-43A8-8B2D-3961938D202F}"/>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r>
              <a:rPr lang="en-US"/>
              <a:t>Race (N=1,802)</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v>
                </c:pt>
              </c:strCache>
            </c:strRef>
          </c:tx>
          <c:spPr>
            <a:solidFill>
              <a:srgbClr val="007096"/>
            </a:solidFill>
            <a:ln>
              <a:noFill/>
            </a:ln>
            <a:effectLst/>
          </c:spPr>
          <c:invertIfNegative val="0"/>
          <c:dLbls>
            <c:dLbl>
              <c:idx val="3"/>
              <c:tx>
                <c:rich>
                  <a:bodyPr/>
                  <a:lstStyle/>
                  <a:p>
                    <a:r>
                      <a:rPr lang="en-US"/>
                      <a:t>&lt;1%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51B-46F5-A2FB-2CB3EF6F729D}"/>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American Indian</c:v>
                </c:pt>
                <c:pt idx="1">
                  <c:v>Asian</c:v>
                </c:pt>
                <c:pt idx="2">
                  <c:v>Black or African American</c:v>
                </c:pt>
                <c:pt idx="3">
                  <c:v>Pacific Islander</c:v>
                </c:pt>
                <c:pt idx="4">
                  <c:v>White</c:v>
                </c:pt>
                <c:pt idx="5">
                  <c:v>Multiple Races</c:v>
                </c:pt>
                <c:pt idx="6">
                  <c:v>No Race Identified</c:v>
                </c:pt>
              </c:strCache>
            </c:strRef>
          </c:cat>
          <c:val>
            <c:numRef>
              <c:f>Sheet1!$B$2:$B$8</c:f>
              <c:numCache>
                <c:formatCode>0%</c:formatCode>
                <c:ptCount val="7"/>
                <c:pt idx="0">
                  <c:v>0.01</c:v>
                </c:pt>
                <c:pt idx="1">
                  <c:v>0.03</c:v>
                </c:pt>
                <c:pt idx="2">
                  <c:v>0.23</c:v>
                </c:pt>
                <c:pt idx="3">
                  <c:v>0</c:v>
                </c:pt>
                <c:pt idx="4">
                  <c:v>0.38</c:v>
                </c:pt>
                <c:pt idx="5">
                  <c:v>7.0000000000000007E-2</c:v>
                </c:pt>
                <c:pt idx="6">
                  <c:v>0.27</c:v>
                </c:pt>
              </c:numCache>
            </c:numRef>
          </c:val>
          <c:extLst>
            <c:ext xmlns:c16="http://schemas.microsoft.com/office/drawing/2014/chart" uri="{C3380CC4-5D6E-409C-BE32-E72D297353CC}">
              <c16:uniqueId val="{00000000-8407-430A-953A-8A272A39182B}"/>
            </c:ext>
          </c:extLst>
        </c:ser>
        <c:dLbls>
          <c:dLblPos val="outEnd"/>
          <c:showLegendKey val="0"/>
          <c:showVal val="1"/>
          <c:showCatName val="0"/>
          <c:showSerName val="0"/>
          <c:showPercent val="0"/>
          <c:showBubbleSize val="0"/>
        </c:dLbls>
        <c:gapWidth val="80"/>
        <c:axId val="1466858128"/>
        <c:axId val="1466858544"/>
      </c:barChart>
      <c:catAx>
        <c:axId val="1466858128"/>
        <c:scaling>
          <c:orientation val="minMax"/>
        </c:scaling>
        <c:delete val="0"/>
        <c:axPos val="b"/>
        <c:numFmt formatCode="General" sourceLinked="1"/>
        <c:majorTickMark val="none"/>
        <c:minorTickMark val="none"/>
        <c:tickLblPos val="nextTo"/>
        <c:spPr>
          <a:noFill/>
          <a:ln w="12700" cap="flat" cmpd="sng" algn="ctr">
            <a:solidFill>
              <a:sysClr val="windowText" lastClr="000000"/>
            </a:solidFill>
            <a:round/>
          </a:ln>
          <a:effectLst/>
        </c:spPr>
        <c:txPr>
          <a:bodyPr rot="-60000000" spcFirstLastPara="1" vertOverflow="ellipsis" vert="horz" wrap="square" anchor="ctr" anchorCtr="1"/>
          <a:lstStyle/>
          <a:p>
            <a:pPr algn="r">
              <a:defRPr sz="1400" b="1" i="0" u="none" strike="noStrike" kern="1200" baseline="0">
                <a:solidFill>
                  <a:schemeClr val="tx1"/>
                </a:solidFill>
                <a:latin typeface="+mn-lt"/>
                <a:ea typeface="+mn-ea"/>
                <a:cs typeface="+mn-cs"/>
              </a:defRPr>
            </a:pPr>
            <a:endParaRPr lang="en-US"/>
          </a:p>
        </c:txPr>
        <c:crossAx val="1466858544"/>
        <c:crosses val="autoZero"/>
        <c:auto val="1"/>
        <c:lblAlgn val="ctr"/>
        <c:lblOffset val="100"/>
        <c:noMultiLvlLbl val="0"/>
      </c:catAx>
      <c:valAx>
        <c:axId val="1466858544"/>
        <c:scaling>
          <c:orientation val="minMax"/>
        </c:scaling>
        <c:delete val="1"/>
        <c:axPos val="l"/>
        <c:numFmt formatCode="0%" sourceLinked="1"/>
        <c:majorTickMark val="none"/>
        <c:minorTickMark val="none"/>
        <c:tickLblPos val="nextTo"/>
        <c:crossAx val="1466858128"/>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400" b="1">
          <a:solidFill>
            <a:schemeClr val="tx1"/>
          </a:solidFill>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6039726685571321"/>
        </c:manualLayout>
      </c:layout>
      <c:lineChart>
        <c:grouping val="standard"/>
        <c:varyColors val="0"/>
        <c:ser>
          <c:idx val="0"/>
          <c:order val="0"/>
          <c:tx>
            <c:strRef>
              <c:f>'Historical Data'!$B$197</c:f>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Data'!$G$197:$M$197</c:f>
              <c:numCache>
                <c:formatCode>0%</c:formatCode>
                <c:ptCount val="7"/>
                <c:pt idx="0">
                  <c:v>0.89</c:v>
                </c:pt>
                <c:pt idx="1">
                  <c:v>0.9</c:v>
                </c:pt>
                <c:pt idx="2">
                  <c:v>0.88</c:v>
                </c:pt>
                <c:pt idx="3">
                  <c:v>0.88669618804241634</c:v>
                </c:pt>
                <c:pt idx="4">
                  <c:v>0.90428742009248719</c:v>
                </c:pt>
                <c:pt idx="5">
                  <c:v>0.8630731924883861</c:v>
                </c:pt>
                <c:pt idx="6">
                  <c:v>0.88042850808025386</c:v>
                </c:pt>
              </c:numCache>
              <c:extLst/>
            </c:numRef>
          </c:val>
          <c:smooth val="0"/>
          <c:extLst>
            <c:ext xmlns:c16="http://schemas.microsoft.com/office/drawing/2014/chart" uri="{C3380CC4-5D6E-409C-BE32-E72D297353CC}">
              <c16:uniqueId val="{00000000-6D65-4142-A0A4-B011D1B7654E}"/>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1"/>
                <c:order val="1"/>
                <c:tx>
                  <c:strRef>
                    <c:extLst>
                      <c:ext uri="{02D57815-91ED-43cb-92C2-25804820EDAC}">
                        <c15:formulaRef>
                          <c15:sqref>'Historical Data'!$B$198</c15:sqref>
                        </c15:formulaRef>
                      </c:ext>
                    </c:extLst>
                    <c:strCache>
                      <c:ptCount val="1"/>
                      <c:pt idx="0">
                        <c:v>CS</c:v>
                      </c:pt>
                    </c:strCache>
                  </c:strRef>
                </c:tx>
                <c:marker>
                  <c:symbol val="none"/>
                </c:marker>
                <c:dLbls>
                  <c:spPr>
                    <a:noFill/>
                    <a:ln>
                      <a:noFill/>
                    </a:ln>
                    <a:effectLst/>
                  </c:sp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Data'!$G$198:$M$198</c15:sqref>
                        </c15:formulaRef>
                      </c:ext>
                    </c:extLst>
                    <c:numCache>
                      <c:formatCode>0%</c:formatCode>
                      <c:ptCount val="7"/>
                      <c:pt idx="0">
                        <c:v>0.89</c:v>
                      </c:pt>
                      <c:pt idx="1">
                        <c:v>0.9</c:v>
                      </c:pt>
                      <c:pt idx="2">
                        <c:v>0.89</c:v>
                      </c:pt>
                      <c:pt idx="3">
                        <c:v>0.89057410682167903</c:v>
                      </c:pt>
                      <c:pt idx="4">
                        <c:v>0.91153803763485264</c:v>
                      </c:pt>
                      <c:pt idx="5">
                        <c:v>0.87681499340721036</c:v>
                      </c:pt>
                      <c:pt idx="6">
                        <c:v>0.89349253309037036</c:v>
                      </c:pt>
                    </c:numCache>
                  </c:numRef>
                </c:val>
                <c:smooth val="0"/>
                <c:extLst>
                  <c:ext xmlns:c16="http://schemas.microsoft.com/office/drawing/2014/chart" uri="{C3380CC4-5D6E-409C-BE32-E72D297353CC}">
                    <c16:uniqueId val="{00000001-6D65-4142-A0A4-B011D1B7654E}"/>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Data'!$B$199</c15:sqref>
                        </c15:formulaRef>
                      </c:ext>
                    </c:extLst>
                    <c:strCache>
                      <c:ptCount val="1"/>
                      <c:pt idx="0">
                        <c:v>HCL</c:v>
                      </c:pt>
                    </c:strCache>
                  </c:strRef>
                </c:tx>
                <c:marker>
                  <c:symbol val="none"/>
                </c:marker>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xmlns:c15="http://schemas.microsoft.com/office/drawing/2012/chart">
                      <c:ext xmlns:c15="http://schemas.microsoft.com/office/drawing/2012/chart" uri="{02D57815-91ED-43cb-92C2-25804820EDAC}">
                        <c15:formulaRef>
                          <c15:sqref>'Historical Data'!$G$199:$M$199</c15:sqref>
                        </c15:formulaRef>
                      </c:ext>
                    </c:extLst>
                    <c:numCache>
                      <c:formatCode>0%</c:formatCode>
                      <c:ptCount val="7"/>
                      <c:pt idx="0">
                        <c:v>0.82</c:v>
                      </c:pt>
                      <c:pt idx="1">
                        <c:v>0.93</c:v>
                      </c:pt>
                      <c:pt idx="2">
                        <c:v>0.84</c:v>
                      </c:pt>
                      <c:pt idx="3">
                        <c:v>0.86585528857471705</c:v>
                      </c:pt>
                      <c:pt idx="4">
                        <c:v>0.86206328806821919</c:v>
                      </c:pt>
                      <c:pt idx="5">
                        <c:v>0.82497451096659957</c:v>
                      </c:pt>
                      <c:pt idx="6">
                        <c:v>0.82109670856644845</c:v>
                      </c:pt>
                    </c:numCache>
                  </c:numRef>
                </c:val>
                <c:smooth val="0"/>
                <c:extLst xmlns:c15="http://schemas.microsoft.com/office/drawing/2012/chart">
                  <c:ext xmlns:c16="http://schemas.microsoft.com/office/drawing/2014/chart" uri="{C3380CC4-5D6E-409C-BE32-E72D297353CC}">
                    <c16:uniqueId val="{00000002-6D65-4142-A0A4-B011D1B7654E}"/>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6890640345341734"/>
        </c:manualLayout>
      </c:layout>
      <c:lineChart>
        <c:grouping val="standard"/>
        <c:varyColors val="0"/>
        <c:ser>
          <c:idx val="1"/>
          <c:order val="1"/>
          <c:tx>
            <c:strRef>
              <c:f>'Historical Data'!$B$198</c:f>
              <c:strCache>
                <c:ptCount val="1"/>
                <c:pt idx="0">
                  <c:v>CS</c:v>
                </c:pt>
              </c:strCache>
            </c:strRef>
          </c:tx>
          <c:marker>
            <c:symbol val="none"/>
          </c:marker>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A0-453B-8520-8E9F9AE70158}"/>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Data'!$G$198:$M$198</c:f>
              <c:numCache>
                <c:formatCode>0%</c:formatCode>
                <c:ptCount val="7"/>
                <c:pt idx="0">
                  <c:v>0.89</c:v>
                </c:pt>
                <c:pt idx="1">
                  <c:v>0.9</c:v>
                </c:pt>
                <c:pt idx="2">
                  <c:v>0.89</c:v>
                </c:pt>
                <c:pt idx="3">
                  <c:v>0.89057410682167903</c:v>
                </c:pt>
                <c:pt idx="4">
                  <c:v>0.91153803763485264</c:v>
                </c:pt>
                <c:pt idx="5">
                  <c:v>0.87681499340721036</c:v>
                </c:pt>
                <c:pt idx="6">
                  <c:v>0.89349253309037036</c:v>
                </c:pt>
              </c:numCache>
              <c:extLst/>
            </c:numRef>
          </c:val>
          <c:smooth val="0"/>
          <c:extLst>
            <c:ext xmlns:c16="http://schemas.microsoft.com/office/drawing/2014/chart" uri="{C3380CC4-5D6E-409C-BE32-E72D297353CC}">
              <c16:uniqueId val="{00000001-0DA0-453B-8520-8E9F9AE70158}"/>
            </c:ext>
          </c:extLst>
        </c:ser>
        <c:ser>
          <c:idx val="2"/>
          <c:order val="2"/>
          <c:tx>
            <c:strRef>
              <c:f>'Historical Data'!$B$199</c:f>
              <c:strCache>
                <c:ptCount val="1"/>
                <c:pt idx="0">
                  <c:v>HCL</c:v>
                </c:pt>
              </c:strCache>
            </c:strRef>
          </c:tx>
          <c:marker>
            <c:symbol val="none"/>
          </c:marker>
          <c:dLbls>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A0-453B-8520-8E9F9AE70158}"/>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Data'!$G$199:$M$199</c:f>
              <c:numCache>
                <c:formatCode>0%</c:formatCode>
                <c:ptCount val="7"/>
                <c:pt idx="0">
                  <c:v>0.82</c:v>
                </c:pt>
                <c:pt idx="1">
                  <c:v>0.93</c:v>
                </c:pt>
                <c:pt idx="2">
                  <c:v>0.84</c:v>
                </c:pt>
                <c:pt idx="3">
                  <c:v>0.86585528857471705</c:v>
                </c:pt>
                <c:pt idx="4">
                  <c:v>0.86206328806821919</c:v>
                </c:pt>
                <c:pt idx="5">
                  <c:v>0.82497451096659957</c:v>
                </c:pt>
                <c:pt idx="6">
                  <c:v>0.82109670856644845</c:v>
                </c:pt>
              </c:numCache>
              <c:extLst/>
            </c:numRef>
          </c:val>
          <c:smooth val="0"/>
          <c:extLst>
            <c:ext xmlns:c16="http://schemas.microsoft.com/office/drawing/2014/chart" uri="{C3380CC4-5D6E-409C-BE32-E72D297353CC}">
              <c16:uniqueId val="{00000003-0DA0-453B-8520-8E9F9AE70158}"/>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0"/>
                <c:order val="0"/>
                <c:tx>
                  <c:strRef>
                    <c:extLst>
                      <c:ext uri="{02D57815-91ED-43cb-92C2-25804820EDAC}">
                        <c15:formulaRef>
                          <c15:sqref>'Historical Data'!$B$197</c15:sqref>
                        </c15:formulaRef>
                      </c:ext>
                    </c:extLst>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Data'!$G$197:$M$197</c15:sqref>
                        </c15:formulaRef>
                      </c:ext>
                    </c:extLst>
                    <c:numCache>
                      <c:formatCode>0%</c:formatCode>
                      <c:ptCount val="7"/>
                      <c:pt idx="0">
                        <c:v>0.89</c:v>
                      </c:pt>
                      <c:pt idx="1">
                        <c:v>0.9</c:v>
                      </c:pt>
                      <c:pt idx="2">
                        <c:v>0.88</c:v>
                      </c:pt>
                      <c:pt idx="3">
                        <c:v>0.88669618804241634</c:v>
                      </c:pt>
                      <c:pt idx="4">
                        <c:v>0.90428742009248719</c:v>
                      </c:pt>
                      <c:pt idx="5">
                        <c:v>0.8630731924883861</c:v>
                      </c:pt>
                      <c:pt idx="6">
                        <c:v>0.88042850808025386</c:v>
                      </c:pt>
                    </c:numCache>
                  </c:numRef>
                </c:val>
                <c:smooth val="0"/>
                <c:extLst>
                  <c:ext xmlns:c16="http://schemas.microsoft.com/office/drawing/2014/chart" uri="{C3380CC4-5D6E-409C-BE32-E72D297353CC}">
                    <c16:uniqueId val="{00000004-0DA0-453B-8520-8E9F9AE70158}"/>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5469985164289679"/>
        </c:manualLayout>
      </c:layout>
      <c:lineChart>
        <c:grouping val="standard"/>
        <c:varyColors val="0"/>
        <c:ser>
          <c:idx val="0"/>
          <c:order val="0"/>
          <c:tx>
            <c:strRef>
              <c:f>'Historical Data'!$B$205</c:f>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Data'!$G$205:$M$205</c:f>
              <c:numCache>
                <c:formatCode>0%</c:formatCode>
                <c:ptCount val="7"/>
                <c:pt idx="0">
                  <c:v>0.85</c:v>
                </c:pt>
                <c:pt idx="1">
                  <c:v>0.83</c:v>
                </c:pt>
                <c:pt idx="2">
                  <c:v>0.87</c:v>
                </c:pt>
                <c:pt idx="3">
                  <c:v>0.85291801070227735</c:v>
                </c:pt>
                <c:pt idx="4">
                  <c:v>0.82168649587764175</c:v>
                </c:pt>
                <c:pt idx="5">
                  <c:v>0.83890344071136935</c:v>
                </c:pt>
                <c:pt idx="6">
                  <c:v>0.81581838097715031</c:v>
                </c:pt>
              </c:numCache>
              <c:extLst/>
            </c:numRef>
          </c:val>
          <c:smooth val="0"/>
          <c:extLst>
            <c:ext xmlns:c16="http://schemas.microsoft.com/office/drawing/2014/chart" uri="{C3380CC4-5D6E-409C-BE32-E72D297353CC}">
              <c16:uniqueId val="{00000000-7370-4DCE-A527-EA881F2FB520}"/>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1"/>
                <c:order val="1"/>
                <c:tx>
                  <c:strRef>
                    <c:extLst>
                      <c:ext uri="{02D57815-91ED-43cb-92C2-25804820EDAC}">
                        <c15:formulaRef>
                          <c15:sqref>'Historical Data'!$B$206</c15:sqref>
                        </c15:formulaRef>
                      </c:ext>
                    </c:extLst>
                    <c:strCache>
                      <c:ptCount val="1"/>
                      <c:pt idx="0">
                        <c:v>CS</c:v>
                      </c:pt>
                    </c:strCache>
                  </c:strRef>
                </c:tx>
                <c:marker>
                  <c:symbol val="none"/>
                </c:marker>
                <c:dLbls>
                  <c:spPr>
                    <a:noFill/>
                    <a:ln>
                      <a:noFill/>
                    </a:ln>
                    <a:effectLst/>
                  </c:sp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Data'!$G$206:$M$206</c15:sqref>
                        </c15:formulaRef>
                      </c:ext>
                    </c:extLst>
                    <c:numCache>
                      <c:formatCode>0%</c:formatCode>
                      <c:ptCount val="7"/>
                      <c:pt idx="0">
                        <c:v>0.85</c:v>
                      </c:pt>
                      <c:pt idx="1">
                        <c:v>0.82</c:v>
                      </c:pt>
                      <c:pt idx="2">
                        <c:v>0.87</c:v>
                      </c:pt>
                      <c:pt idx="3">
                        <c:v>0.86278191526159509</c:v>
                      </c:pt>
                      <c:pt idx="4">
                        <c:v>0.81887377128772565</c:v>
                      </c:pt>
                      <c:pt idx="5">
                        <c:v>0.83371980511948496</c:v>
                      </c:pt>
                      <c:pt idx="6">
                        <c:v>0.82274377301364621</c:v>
                      </c:pt>
                    </c:numCache>
                  </c:numRef>
                </c:val>
                <c:smooth val="0"/>
                <c:extLst>
                  <c:ext xmlns:c16="http://schemas.microsoft.com/office/drawing/2014/chart" uri="{C3380CC4-5D6E-409C-BE32-E72D297353CC}">
                    <c16:uniqueId val="{00000001-7370-4DCE-A527-EA881F2FB520}"/>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Data'!$B$207</c15:sqref>
                        </c15:formulaRef>
                      </c:ext>
                    </c:extLst>
                    <c:strCache>
                      <c:ptCount val="1"/>
                      <c:pt idx="0">
                        <c:v>HCL</c:v>
                      </c:pt>
                    </c:strCache>
                  </c:strRef>
                </c:tx>
                <c:marker>
                  <c:symbol val="none"/>
                </c:marker>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xmlns:c15="http://schemas.microsoft.com/office/drawing/2012/chart">
                      <c:ext xmlns:c15="http://schemas.microsoft.com/office/drawing/2012/chart" uri="{02D57815-91ED-43cb-92C2-25804820EDAC}">
                        <c15:formulaRef>
                          <c15:sqref>'Historical Data'!$G$207:$M$207</c15:sqref>
                        </c15:formulaRef>
                      </c:ext>
                    </c:extLst>
                    <c:numCache>
                      <c:formatCode>0%</c:formatCode>
                      <c:ptCount val="7"/>
                      <c:pt idx="0">
                        <c:v>0.8</c:v>
                      </c:pt>
                      <c:pt idx="1">
                        <c:v>0.85</c:v>
                      </c:pt>
                      <c:pt idx="2">
                        <c:v>0.86</c:v>
                      </c:pt>
                      <c:pt idx="3">
                        <c:v>0.80167293951604779</c:v>
                      </c:pt>
                      <c:pt idx="4">
                        <c:v>0.83694557632771371</c:v>
                      </c:pt>
                      <c:pt idx="5">
                        <c:v>0.85170438014908767</c:v>
                      </c:pt>
                      <c:pt idx="6">
                        <c:v>0.78655826591880884</c:v>
                      </c:pt>
                    </c:numCache>
                  </c:numRef>
                </c:val>
                <c:smooth val="0"/>
                <c:extLst xmlns:c15="http://schemas.microsoft.com/office/drawing/2012/chart">
                  <c:ext xmlns:c16="http://schemas.microsoft.com/office/drawing/2014/chart" uri="{C3380CC4-5D6E-409C-BE32-E72D297353CC}">
                    <c16:uniqueId val="{00000002-7370-4DCE-A527-EA881F2FB520}"/>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6890640345341734"/>
        </c:manualLayout>
      </c:layout>
      <c:lineChart>
        <c:grouping val="standard"/>
        <c:varyColors val="0"/>
        <c:ser>
          <c:idx val="1"/>
          <c:order val="1"/>
          <c:tx>
            <c:strRef>
              <c:f>'Historical Data'!$B$206</c:f>
              <c:strCache>
                <c:ptCount val="1"/>
                <c:pt idx="0">
                  <c:v>CS</c:v>
                </c:pt>
              </c:strCache>
            </c:strRef>
          </c:tx>
          <c:marker>
            <c:symbol val="none"/>
          </c:marker>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5C-41CB-83CB-76AB726EFC69}"/>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5C-41CB-83CB-76AB726EFC69}"/>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5C-41CB-83CB-76AB726EFC69}"/>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Data'!$G$206:$M$206</c:f>
              <c:numCache>
                <c:formatCode>0%</c:formatCode>
                <c:ptCount val="7"/>
                <c:pt idx="0">
                  <c:v>0.85</c:v>
                </c:pt>
                <c:pt idx="1">
                  <c:v>0.82</c:v>
                </c:pt>
                <c:pt idx="2">
                  <c:v>0.87</c:v>
                </c:pt>
                <c:pt idx="3">
                  <c:v>0.86278191526159509</c:v>
                </c:pt>
                <c:pt idx="4">
                  <c:v>0.81887377128772565</c:v>
                </c:pt>
                <c:pt idx="5">
                  <c:v>0.83371980511948496</c:v>
                </c:pt>
                <c:pt idx="6">
                  <c:v>0.82274377301364621</c:v>
                </c:pt>
              </c:numCache>
              <c:extLst/>
            </c:numRef>
          </c:val>
          <c:smooth val="0"/>
          <c:extLst>
            <c:ext xmlns:c16="http://schemas.microsoft.com/office/drawing/2014/chart" uri="{C3380CC4-5D6E-409C-BE32-E72D297353CC}">
              <c16:uniqueId val="{00000003-AA5C-41CB-83CB-76AB726EFC69}"/>
            </c:ext>
          </c:extLst>
        </c:ser>
        <c:ser>
          <c:idx val="2"/>
          <c:order val="2"/>
          <c:tx>
            <c:strRef>
              <c:f>'Historical Data'!$B$207</c:f>
              <c:strCache>
                <c:ptCount val="1"/>
                <c:pt idx="0">
                  <c:v>HCL</c:v>
                </c:pt>
              </c:strCache>
            </c:strRef>
          </c:tx>
          <c:marker>
            <c:symbol val="none"/>
          </c:marker>
          <c:dLbls>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5C-41CB-83CB-76AB726EFC69}"/>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5C-41CB-83CB-76AB726EFC6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5C-41CB-83CB-76AB726EFC69}"/>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Data'!$G$207:$M$207</c:f>
              <c:numCache>
                <c:formatCode>0%</c:formatCode>
                <c:ptCount val="7"/>
                <c:pt idx="0">
                  <c:v>0.8</c:v>
                </c:pt>
                <c:pt idx="1">
                  <c:v>0.85</c:v>
                </c:pt>
                <c:pt idx="2">
                  <c:v>0.86</c:v>
                </c:pt>
                <c:pt idx="3">
                  <c:v>0.80167293951604779</c:v>
                </c:pt>
                <c:pt idx="4">
                  <c:v>0.83694557632771371</c:v>
                </c:pt>
                <c:pt idx="5">
                  <c:v>0.85170438014908767</c:v>
                </c:pt>
                <c:pt idx="6">
                  <c:v>0.78655826591880884</c:v>
                </c:pt>
              </c:numCache>
              <c:extLst/>
            </c:numRef>
          </c:val>
          <c:smooth val="0"/>
          <c:extLst>
            <c:ext xmlns:c16="http://schemas.microsoft.com/office/drawing/2014/chart" uri="{C3380CC4-5D6E-409C-BE32-E72D297353CC}">
              <c16:uniqueId val="{00000007-AA5C-41CB-83CB-76AB726EFC69}"/>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0"/>
                <c:order val="0"/>
                <c:tx>
                  <c:strRef>
                    <c:extLst>
                      <c:ext uri="{02D57815-91ED-43cb-92C2-25804820EDAC}">
                        <c15:formulaRef>
                          <c15:sqref>'Historical Data'!$B$205</c15:sqref>
                        </c15:formulaRef>
                      </c:ext>
                    </c:extLst>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Data'!$G$205:$M$205</c15:sqref>
                        </c15:formulaRef>
                      </c:ext>
                    </c:extLst>
                    <c:numCache>
                      <c:formatCode>0%</c:formatCode>
                      <c:ptCount val="7"/>
                      <c:pt idx="0">
                        <c:v>0.85</c:v>
                      </c:pt>
                      <c:pt idx="1">
                        <c:v>0.83</c:v>
                      </c:pt>
                      <c:pt idx="2">
                        <c:v>0.87</c:v>
                      </c:pt>
                      <c:pt idx="3">
                        <c:v>0.85291801070227735</c:v>
                      </c:pt>
                      <c:pt idx="4">
                        <c:v>0.82168649587764175</c:v>
                      </c:pt>
                      <c:pt idx="5">
                        <c:v>0.83890344071136935</c:v>
                      </c:pt>
                      <c:pt idx="6">
                        <c:v>0.81581838097715031</c:v>
                      </c:pt>
                    </c:numCache>
                  </c:numRef>
                </c:val>
                <c:smooth val="0"/>
                <c:extLst>
                  <c:ext xmlns:c16="http://schemas.microsoft.com/office/drawing/2014/chart" uri="{C3380CC4-5D6E-409C-BE32-E72D297353CC}">
                    <c16:uniqueId val="{00000008-AA5C-41CB-83CB-76AB726EFC69}"/>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6915363894642221"/>
        </c:manualLayout>
      </c:layout>
      <c:lineChart>
        <c:grouping val="standard"/>
        <c:varyColors val="0"/>
        <c:ser>
          <c:idx val="0"/>
          <c:order val="0"/>
          <c:tx>
            <c:strRef>
              <c:f>'Historical Data'!$B$213</c:f>
              <c:strCache>
                <c:ptCount val="1"/>
                <c:pt idx="0">
                  <c:v>In Person - In the community</c:v>
                </c:pt>
              </c:strCache>
            </c:strRef>
          </c:tx>
          <c:spPr>
            <a:ln w="28575" cap="rnd">
              <a:solidFill>
                <a:schemeClr val="accent1"/>
              </a:solidFill>
              <a:round/>
            </a:ln>
            <a:effectLst/>
          </c:spPr>
          <c:marker>
            <c:symbol val="none"/>
          </c:marker>
          <c:dLbls>
            <c:dLbl>
              <c:idx val="2"/>
              <c:layout>
                <c:manualLayout>
                  <c:x val="-2.7928038218299471E-2"/>
                  <c:y val="3.0269449806563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4E7-467B-B213-7A2603967E1A}"/>
                </c:ext>
              </c:extLst>
            </c:dLbl>
            <c:spPr>
              <a:noFill/>
              <a:ln>
                <a:noFill/>
              </a:ln>
              <a:effectLst/>
            </c:spPr>
            <c:txPr>
              <a:bodyPr rot="0" vert="horz"/>
              <a:lstStyle/>
              <a:p>
                <a:pPr>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Data'!$J$211:$M$211</c:f>
              <c:strCache>
                <c:ptCount val="4"/>
                <c:pt idx="0">
                  <c:v>2024 Q3</c:v>
                </c:pt>
                <c:pt idx="1">
                  <c:v>2024 Q4</c:v>
                </c:pt>
                <c:pt idx="2">
                  <c:v>2025 Q1</c:v>
                </c:pt>
                <c:pt idx="3">
                  <c:v>2025 Q2</c:v>
                </c:pt>
              </c:strCache>
            </c:strRef>
          </c:cat>
          <c:val>
            <c:numRef>
              <c:f>'Historical Data'!$J$213:$M$213</c:f>
              <c:numCache>
                <c:formatCode>0%</c:formatCode>
                <c:ptCount val="4"/>
                <c:pt idx="0">
                  <c:v>9.7662412399410314E-2</c:v>
                </c:pt>
                <c:pt idx="1">
                  <c:v>8.695276801219734E-2</c:v>
                </c:pt>
                <c:pt idx="2">
                  <c:v>7.2360286027876239E-2</c:v>
                </c:pt>
                <c:pt idx="3">
                  <c:v>0.14292863462616145</c:v>
                </c:pt>
              </c:numCache>
            </c:numRef>
          </c:val>
          <c:smooth val="0"/>
          <c:extLst>
            <c:ext xmlns:c16="http://schemas.microsoft.com/office/drawing/2014/chart" uri="{C3380CC4-5D6E-409C-BE32-E72D297353CC}">
              <c16:uniqueId val="{00000000-84E7-467B-B213-7A2603967E1A}"/>
            </c:ext>
          </c:extLst>
        </c:ser>
        <c:ser>
          <c:idx val="1"/>
          <c:order val="1"/>
          <c:tx>
            <c:strRef>
              <c:f>'Historical Data'!$B$214</c:f>
              <c:strCache>
                <c:ptCount val="1"/>
                <c:pt idx="0">
                  <c:v>In Person - In an MRC office</c:v>
                </c:pt>
              </c:strCache>
            </c:strRef>
          </c:tx>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4E7-467B-B213-7A2603967E1A}"/>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4E7-467B-B213-7A2603967E1A}"/>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4E7-467B-B213-7A2603967E1A}"/>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C0-4890-8D24-4C9DF3538A4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'Historical Data'!$J$211:$M$211</c:f>
              <c:strCache>
                <c:ptCount val="4"/>
                <c:pt idx="0">
                  <c:v>2024 Q3</c:v>
                </c:pt>
                <c:pt idx="1">
                  <c:v>2024 Q4</c:v>
                </c:pt>
                <c:pt idx="2">
                  <c:v>2025 Q1</c:v>
                </c:pt>
                <c:pt idx="3">
                  <c:v>2025 Q2</c:v>
                </c:pt>
              </c:strCache>
            </c:strRef>
          </c:cat>
          <c:val>
            <c:numRef>
              <c:f>'Historical Data'!$J$214:$M$214</c:f>
              <c:numCache>
                <c:formatCode>0%</c:formatCode>
                <c:ptCount val="4"/>
                <c:pt idx="0">
                  <c:v>0.21560906202512686</c:v>
                </c:pt>
                <c:pt idx="1">
                  <c:v>0.19771811955847002</c:v>
                </c:pt>
                <c:pt idx="2">
                  <c:v>0.17188484907069429</c:v>
                </c:pt>
                <c:pt idx="3">
                  <c:v>0.18364594117290153</c:v>
                </c:pt>
              </c:numCache>
            </c:numRef>
          </c:val>
          <c:smooth val="0"/>
          <c:extLst>
            <c:ext xmlns:c16="http://schemas.microsoft.com/office/drawing/2014/chart" uri="{C3380CC4-5D6E-409C-BE32-E72D297353CC}">
              <c16:uniqueId val="{00000001-84E7-467B-B213-7A2603967E1A}"/>
            </c:ext>
          </c:extLst>
        </c:ser>
        <c:ser>
          <c:idx val="2"/>
          <c:order val="2"/>
          <c:tx>
            <c:strRef>
              <c:f>'Historical Data'!$B$215</c:f>
              <c:strCache>
                <c:ptCount val="1"/>
                <c:pt idx="0">
                  <c:v>In Person - At your home</c:v>
                </c:pt>
              </c:strCache>
            </c:strRef>
          </c:tx>
          <c:marker>
            <c:symbol val="none"/>
          </c:marker>
          <c:dLbls>
            <c:dLbl>
              <c:idx val="0"/>
              <c:layout>
                <c:manualLayout>
                  <c:x val="-3.3355854258029893E-2"/>
                  <c:y val="3.0269449806563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4E7-467B-B213-7A2603967E1A}"/>
                </c:ext>
              </c:extLst>
            </c:dLbl>
            <c:dLbl>
              <c:idx val="1"/>
              <c:layout>
                <c:manualLayout>
                  <c:x val="-3.3355854258029928E-2"/>
                  <c:y val="2.77263370365327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4E7-467B-B213-7A2603967E1A}"/>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4E7-467B-B213-7A2603967E1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'Historical Data'!$J$211:$M$211</c:f>
              <c:strCache>
                <c:ptCount val="4"/>
                <c:pt idx="0">
                  <c:v>2024 Q3</c:v>
                </c:pt>
                <c:pt idx="1">
                  <c:v>2024 Q4</c:v>
                </c:pt>
                <c:pt idx="2">
                  <c:v>2025 Q1</c:v>
                </c:pt>
                <c:pt idx="3">
                  <c:v>2025 Q2</c:v>
                </c:pt>
              </c:strCache>
            </c:strRef>
          </c:cat>
          <c:val>
            <c:numRef>
              <c:f>'Historical Data'!$J$215:$M$215</c:f>
              <c:numCache>
                <c:formatCode>0%</c:formatCode>
                <c:ptCount val="4"/>
                <c:pt idx="0">
                  <c:v>0.17067262242386236</c:v>
                </c:pt>
                <c:pt idx="1">
                  <c:v>0.16538625679364455</c:v>
                </c:pt>
                <c:pt idx="2">
                  <c:v>0.23346316926515592</c:v>
                </c:pt>
                <c:pt idx="3">
                  <c:v>0.14729127754065344</c:v>
                </c:pt>
              </c:numCache>
            </c:numRef>
          </c:val>
          <c:smooth val="0"/>
          <c:extLst>
            <c:ext xmlns:c16="http://schemas.microsoft.com/office/drawing/2014/chart" uri="{C3380CC4-5D6E-409C-BE32-E72D297353CC}">
              <c16:uniqueId val="{00000002-84E7-467B-B213-7A2603967E1A}"/>
            </c:ext>
          </c:extLst>
        </c:ser>
        <c:ser>
          <c:idx val="3"/>
          <c:order val="3"/>
          <c:tx>
            <c:strRef>
              <c:f>'Historical Data'!$B$216</c:f>
              <c:strCache>
                <c:ptCount val="1"/>
                <c:pt idx="0">
                  <c:v>Virtually - Over the phone or through a meeting software (e.g. zoom)</c:v>
                </c:pt>
              </c:strCache>
            </c:strRef>
          </c:tx>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'Historical Data'!$J$211:$M$211</c:f>
              <c:strCache>
                <c:ptCount val="4"/>
                <c:pt idx="0">
                  <c:v>2024 Q3</c:v>
                </c:pt>
                <c:pt idx="1">
                  <c:v>2024 Q4</c:v>
                </c:pt>
                <c:pt idx="2">
                  <c:v>2025 Q1</c:v>
                </c:pt>
                <c:pt idx="3">
                  <c:v>2025 Q2</c:v>
                </c:pt>
              </c:strCache>
            </c:strRef>
          </c:cat>
          <c:val>
            <c:numRef>
              <c:f>'Historical Data'!$J$216:$M$216</c:f>
              <c:numCache>
                <c:formatCode>0%</c:formatCode>
                <c:ptCount val="4"/>
                <c:pt idx="0">
                  <c:v>0.51605590315160088</c:v>
                </c:pt>
                <c:pt idx="1">
                  <c:v>0.54994285563568679</c:v>
                </c:pt>
                <c:pt idx="2">
                  <c:v>0.52229169563627209</c:v>
                </c:pt>
                <c:pt idx="3">
                  <c:v>0.52613414666028291</c:v>
                </c:pt>
              </c:numCache>
            </c:numRef>
          </c:val>
          <c:smooth val="0"/>
          <c:extLst>
            <c:ext xmlns:c16="http://schemas.microsoft.com/office/drawing/2014/chart" uri="{C3380CC4-5D6E-409C-BE32-E72D297353CC}">
              <c16:uniqueId val="{00000003-84E7-467B-B213-7A2603967E1A}"/>
            </c:ext>
          </c:extLst>
        </c:ser>
        <c:dLbls>
          <c:showLegendKey val="0"/>
          <c:showVal val="0"/>
          <c:showCatName val="0"/>
          <c:showSerName val="0"/>
          <c:showPercent val="0"/>
          <c:showBubbleSize val="0"/>
        </c:dLbls>
        <c:smooth val="0"/>
        <c:axId val="1426145087"/>
        <c:axId val="1426150847"/>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layout>
        <c:manualLayout>
          <c:xMode val="edge"/>
          <c:yMode val="edge"/>
          <c:x val="6.5985425796362103E-4"/>
          <c:y val="0.81996767198798748"/>
          <c:w val="0.98800287914566276"/>
          <c:h val="0.145847945561834"/>
        </c:manualLayout>
      </c:layout>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6039726685571321"/>
        </c:manualLayout>
      </c:layout>
      <c:lineChart>
        <c:grouping val="standard"/>
        <c:varyColors val="0"/>
        <c:ser>
          <c:idx val="0"/>
          <c:order val="0"/>
          <c:tx>
            <c:strRef>
              <c:f>'Historical Data'!$B$39</c:f>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Data'!$G$39:$M$39</c:f>
              <c:numCache>
                <c:formatCode>0%</c:formatCode>
                <c:ptCount val="7"/>
                <c:pt idx="0">
                  <c:v>0.78</c:v>
                </c:pt>
                <c:pt idx="1">
                  <c:v>0.76</c:v>
                </c:pt>
                <c:pt idx="2">
                  <c:v>0.79</c:v>
                </c:pt>
                <c:pt idx="3">
                  <c:v>0.71111659835276364</c:v>
                </c:pt>
                <c:pt idx="4">
                  <c:v>0.75153118235222327</c:v>
                </c:pt>
                <c:pt idx="5">
                  <c:v>0.77814219859924605</c:v>
                </c:pt>
                <c:pt idx="6">
                  <c:v>0.72855721661026784</c:v>
                </c:pt>
              </c:numCache>
              <c:extLst/>
            </c:numRef>
          </c:val>
          <c:smooth val="0"/>
          <c:extLst>
            <c:ext xmlns:c16="http://schemas.microsoft.com/office/drawing/2014/chart" uri="{C3380CC4-5D6E-409C-BE32-E72D297353CC}">
              <c16:uniqueId val="{00000000-4581-4B01-A112-762BED4BA3D4}"/>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1"/>
                <c:order val="1"/>
                <c:tx>
                  <c:strRef>
                    <c:extLst>
                      <c:ext uri="{02D57815-91ED-43cb-92C2-25804820EDAC}">
                        <c15:formulaRef>
                          <c15:sqref>'Historical Data'!$B$40</c15:sqref>
                        </c15:formulaRef>
                      </c:ext>
                    </c:extLst>
                    <c:strCache>
                      <c:ptCount val="1"/>
                      <c:pt idx="0">
                        <c:v>CS</c:v>
                      </c:pt>
                    </c:strCache>
                  </c:strRef>
                </c:tx>
                <c:spPr>
                  <a:ln w="28575" cap="rnd">
                    <a:solidFill>
                      <a:schemeClr val="accent2"/>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Data'!$G$40:$M$40</c15:sqref>
                        </c15:formulaRef>
                      </c:ext>
                    </c:extLst>
                    <c:numCache>
                      <c:formatCode>0%</c:formatCode>
                      <c:ptCount val="7"/>
                      <c:pt idx="0">
                        <c:v>0.78</c:v>
                      </c:pt>
                      <c:pt idx="1">
                        <c:v>0.79</c:v>
                      </c:pt>
                      <c:pt idx="2">
                        <c:v>0.81</c:v>
                      </c:pt>
                      <c:pt idx="3">
                        <c:v>0.72246976005856134</c:v>
                      </c:pt>
                      <c:pt idx="4">
                        <c:v>0.76466152974760826</c:v>
                      </c:pt>
                      <c:pt idx="5">
                        <c:v>0.81362607256546104</c:v>
                      </c:pt>
                      <c:pt idx="6">
                        <c:v>0.76103421730548626</c:v>
                      </c:pt>
                    </c:numCache>
                  </c:numRef>
                </c:val>
                <c:smooth val="0"/>
                <c:extLst>
                  <c:ext xmlns:c16="http://schemas.microsoft.com/office/drawing/2014/chart" uri="{C3380CC4-5D6E-409C-BE32-E72D297353CC}">
                    <c16:uniqueId val="{00000001-4581-4B01-A112-762BED4BA3D4}"/>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Data'!$B$41</c15:sqref>
                        </c15:formulaRef>
                      </c:ext>
                    </c:extLst>
                    <c:strCache>
                      <c:ptCount val="1"/>
                      <c:pt idx="0">
                        <c:v>HCL</c:v>
                      </c:pt>
                    </c:strCache>
                  </c:strRef>
                </c:tx>
                <c:spPr>
                  <a:ln w="28575" cap="rnd">
                    <a:solidFill>
                      <a:schemeClr val="accent3"/>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xmlns:c15="http://schemas.microsoft.com/office/drawing/2012/chart">
                      <c:ext xmlns:c15="http://schemas.microsoft.com/office/drawing/2012/chart" uri="{02D57815-91ED-43cb-92C2-25804820EDAC}">
                        <c15:formulaRef>
                          <c15:sqref>'Historical Data'!$G$41:$M$41</c15:sqref>
                        </c15:formulaRef>
                      </c:ext>
                    </c:extLst>
                    <c:numCache>
                      <c:formatCode>0%</c:formatCode>
                      <c:ptCount val="7"/>
                      <c:pt idx="0">
                        <c:v>0.72</c:v>
                      </c:pt>
                      <c:pt idx="1">
                        <c:v>0.56000000000000005</c:v>
                      </c:pt>
                      <c:pt idx="2">
                        <c:v>0.65</c:v>
                      </c:pt>
                      <c:pt idx="3">
                        <c:v>0.64150533217763184</c:v>
                      </c:pt>
                      <c:pt idx="4">
                        <c:v>0.65991805357712896</c:v>
                      </c:pt>
                      <c:pt idx="5">
                        <c:v>0.67402624672277311</c:v>
                      </c:pt>
                      <c:pt idx="6">
                        <c:v>0.57857924862227494</c:v>
                      </c:pt>
                    </c:numCache>
                  </c:numRef>
                </c:val>
                <c:smooth val="0"/>
                <c:extLst xmlns:c15="http://schemas.microsoft.com/office/drawing/2012/chart">
                  <c:ext xmlns:c16="http://schemas.microsoft.com/office/drawing/2014/chart" uri="{C3380CC4-5D6E-409C-BE32-E72D297353CC}">
                    <c16:uniqueId val="{00000002-4581-4B01-A112-762BED4BA3D4}"/>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6890640345341734"/>
        </c:manualLayout>
      </c:layout>
      <c:lineChart>
        <c:grouping val="standard"/>
        <c:varyColors val="0"/>
        <c:ser>
          <c:idx val="1"/>
          <c:order val="1"/>
          <c:tx>
            <c:strRef>
              <c:f>'Historical Data'!$B$40</c:f>
              <c:strCache>
                <c:ptCount val="1"/>
                <c:pt idx="0">
                  <c:v>CS</c:v>
                </c:pt>
              </c:strCache>
            </c:strRef>
          </c:tx>
          <c:spPr>
            <a:ln w="28575" cap="rnd">
              <a:solidFill>
                <a:schemeClr val="accent2"/>
              </a:solidFill>
              <a:round/>
            </a:ln>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Data'!$G$40:$M$40</c:f>
              <c:numCache>
                <c:formatCode>0%</c:formatCode>
                <c:ptCount val="7"/>
                <c:pt idx="0">
                  <c:v>0.78</c:v>
                </c:pt>
                <c:pt idx="1">
                  <c:v>0.79</c:v>
                </c:pt>
                <c:pt idx="2">
                  <c:v>0.81</c:v>
                </c:pt>
                <c:pt idx="3">
                  <c:v>0.72246976005856134</c:v>
                </c:pt>
                <c:pt idx="4">
                  <c:v>0.76466152974760826</c:v>
                </c:pt>
                <c:pt idx="5">
                  <c:v>0.81362607256546104</c:v>
                </c:pt>
                <c:pt idx="6">
                  <c:v>0.76103421730548626</c:v>
                </c:pt>
              </c:numCache>
              <c:extLst/>
            </c:numRef>
          </c:val>
          <c:smooth val="0"/>
          <c:extLst>
            <c:ext xmlns:c16="http://schemas.microsoft.com/office/drawing/2014/chart" uri="{C3380CC4-5D6E-409C-BE32-E72D297353CC}">
              <c16:uniqueId val="{00000000-680D-4658-9A21-B46538BDA961}"/>
            </c:ext>
          </c:extLst>
        </c:ser>
        <c:ser>
          <c:idx val="2"/>
          <c:order val="2"/>
          <c:tx>
            <c:strRef>
              <c:f>'Historical Data'!$B$41</c:f>
              <c:strCache>
                <c:ptCount val="1"/>
                <c:pt idx="0">
                  <c:v>HCL</c:v>
                </c:pt>
              </c:strCache>
            </c:strRef>
          </c:tx>
          <c:spPr>
            <a:ln w="28575" cap="rnd">
              <a:solidFill>
                <a:schemeClr val="accent3"/>
              </a:solidFill>
              <a:round/>
            </a:ln>
            <a:effectLst/>
          </c:spPr>
          <c:marker>
            <c:symbol val="none"/>
          </c:marker>
          <c:dLbls>
            <c:spPr>
              <a:noFill/>
              <a:ln>
                <a:noFill/>
              </a:ln>
              <a:effectLst/>
            </c:spPr>
            <c:txPr>
              <a:bodyPr rot="0" vert="horz"/>
              <a:lstStyle/>
              <a:p>
                <a:pPr>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Data'!$G$41:$M$41</c:f>
              <c:numCache>
                <c:formatCode>0%</c:formatCode>
                <c:ptCount val="7"/>
                <c:pt idx="0">
                  <c:v>0.72</c:v>
                </c:pt>
                <c:pt idx="1">
                  <c:v>0.56000000000000005</c:v>
                </c:pt>
                <c:pt idx="2">
                  <c:v>0.65</c:v>
                </c:pt>
                <c:pt idx="3">
                  <c:v>0.64150533217763184</c:v>
                </c:pt>
                <c:pt idx="4">
                  <c:v>0.65991805357712896</c:v>
                </c:pt>
                <c:pt idx="5">
                  <c:v>0.67402624672277311</c:v>
                </c:pt>
                <c:pt idx="6">
                  <c:v>0.57857924862227494</c:v>
                </c:pt>
              </c:numCache>
              <c:extLst/>
            </c:numRef>
          </c:val>
          <c:smooth val="0"/>
          <c:extLst>
            <c:ext xmlns:c16="http://schemas.microsoft.com/office/drawing/2014/chart" uri="{C3380CC4-5D6E-409C-BE32-E72D297353CC}">
              <c16:uniqueId val="{00000001-680D-4658-9A21-B46538BDA961}"/>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0"/>
                <c:order val="0"/>
                <c:tx>
                  <c:strRef>
                    <c:extLst>
                      <c:ext uri="{02D57815-91ED-43cb-92C2-25804820EDAC}">
                        <c15:formulaRef>
                          <c15:sqref>'Historical Data'!$B$39</c15:sqref>
                        </c15:formulaRef>
                      </c:ext>
                    </c:extLst>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Data'!$G$39:$M$39</c15:sqref>
                        </c15:formulaRef>
                      </c:ext>
                    </c:extLst>
                    <c:numCache>
                      <c:formatCode>0%</c:formatCode>
                      <c:ptCount val="7"/>
                      <c:pt idx="0">
                        <c:v>0.78</c:v>
                      </c:pt>
                      <c:pt idx="1">
                        <c:v>0.76</c:v>
                      </c:pt>
                      <c:pt idx="2">
                        <c:v>0.79</c:v>
                      </c:pt>
                      <c:pt idx="3">
                        <c:v>0.71111659835276364</c:v>
                      </c:pt>
                      <c:pt idx="4">
                        <c:v>0.75153118235222327</c:v>
                      </c:pt>
                      <c:pt idx="5">
                        <c:v>0.77814219859924605</c:v>
                      </c:pt>
                      <c:pt idx="6">
                        <c:v>0.72855721661026784</c:v>
                      </c:pt>
                    </c:numCache>
                  </c:numRef>
                </c:val>
                <c:smooth val="0"/>
                <c:extLst>
                  <c:ext xmlns:c16="http://schemas.microsoft.com/office/drawing/2014/chart" uri="{C3380CC4-5D6E-409C-BE32-E72D297353CC}">
                    <c16:uniqueId val="{00000002-680D-4658-9A21-B46538BDA961}"/>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6609468206852973"/>
        </c:manualLayout>
      </c:layout>
      <c:lineChart>
        <c:grouping val="standard"/>
        <c:varyColors val="0"/>
        <c:ser>
          <c:idx val="0"/>
          <c:order val="0"/>
          <c:tx>
            <c:strRef>
              <c:f>'Historical Data'!$B$47</c:f>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Data'!$G$47:$M$47</c:f>
              <c:numCache>
                <c:formatCode>0%</c:formatCode>
                <c:ptCount val="7"/>
                <c:pt idx="0">
                  <c:v>0.97</c:v>
                </c:pt>
                <c:pt idx="1">
                  <c:v>0.95</c:v>
                </c:pt>
                <c:pt idx="2">
                  <c:v>0.96</c:v>
                </c:pt>
                <c:pt idx="3">
                  <c:v>0.93850341853099239</c:v>
                </c:pt>
                <c:pt idx="4">
                  <c:v>0.933950174167546</c:v>
                </c:pt>
                <c:pt idx="5">
                  <c:v>0.94019274547575682</c:v>
                </c:pt>
                <c:pt idx="6">
                  <c:v>0.92876690500437198</c:v>
                </c:pt>
              </c:numCache>
              <c:extLst/>
            </c:numRef>
          </c:val>
          <c:smooth val="0"/>
          <c:extLst>
            <c:ext xmlns:c16="http://schemas.microsoft.com/office/drawing/2014/chart" uri="{C3380CC4-5D6E-409C-BE32-E72D297353CC}">
              <c16:uniqueId val="{00000000-E70C-47BA-BC1A-1EFBF9DFBE78}"/>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1"/>
                <c:order val="1"/>
                <c:tx>
                  <c:strRef>
                    <c:extLst>
                      <c:ext uri="{02D57815-91ED-43cb-92C2-25804820EDAC}">
                        <c15:formulaRef>
                          <c15:sqref>'Historical Data'!$B$48</c15:sqref>
                        </c15:formulaRef>
                      </c:ext>
                    </c:extLst>
                    <c:strCache>
                      <c:ptCount val="1"/>
                      <c:pt idx="0">
                        <c:v>CS</c:v>
                      </c:pt>
                    </c:strCache>
                  </c:strRef>
                </c:tx>
                <c:spPr>
                  <a:ln w="28575" cap="rnd">
                    <a:solidFill>
                      <a:schemeClr val="accent2"/>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Data'!$G$48:$M$48</c15:sqref>
                        </c15:formulaRef>
                      </c:ext>
                    </c:extLst>
                    <c:numCache>
                      <c:formatCode>0%</c:formatCode>
                      <c:ptCount val="7"/>
                      <c:pt idx="0">
                        <c:v>0.97</c:v>
                      </c:pt>
                      <c:pt idx="1">
                        <c:v>0.95</c:v>
                      </c:pt>
                      <c:pt idx="2">
                        <c:v>0.96</c:v>
                      </c:pt>
                      <c:pt idx="3">
                        <c:v>0.94612425671779565</c:v>
                      </c:pt>
                      <c:pt idx="4">
                        <c:v>0.93531559113803864</c:v>
                      </c:pt>
                      <c:pt idx="5">
                        <c:v>0.94674588463833331</c:v>
                      </c:pt>
                      <c:pt idx="6">
                        <c:v>0.93589963201880177</c:v>
                      </c:pt>
                    </c:numCache>
                  </c:numRef>
                </c:val>
                <c:smooth val="0"/>
                <c:extLst>
                  <c:ext xmlns:c16="http://schemas.microsoft.com/office/drawing/2014/chart" uri="{C3380CC4-5D6E-409C-BE32-E72D297353CC}">
                    <c16:uniqueId val="{00000001-E70C-47BA-BC1A-1EFBF9DFBE78}"/>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Data'!$B$49</c15:sqref>
                        </c15:formulaRef>
                      </c:ext>
                    </c:extLst>
                    <c:strCache>
                      <c:ptCount val="1"/>
                      <c:pt idx="0">
                        <c:v>HCL</c:v>
                      </c:pt>
                    </c:strCache>
                  </c:strRef>
                </c:tx>
                <c:spPr>
                  <a:ln w="28575" cap="rnd">
                    <a:solidFill>
                      <a:schemeClr val="accent3"/>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xmlns:c15="http://schemas.microsoft.com/office/drawing/2012/chart">
                      <c:ext xmlns:c15="http://schemas.microsoft.com/office/drawing/2012/chart" uri="{02D57815-91ED-43cb-92C2-25804820EDAC}">
                        <c15:formulaRef>
                          <c15:sqref>'Historical Data'!$G$49:$M$49</c15:sqref>
                        </c15:formulaRef>
                      </c:ext>
                    </c:extLst>
                    <c:numCache>
                      <c:formatCode>0%</c:formatCode>
                      <c:ptCount val="7"/>
                      <c:pt idx="0">
                        <c:v>0.92</c:v>
                      </c:pt>
                      <c:pt idx="1">
                        <c:v>0.92</c:v>
                      </c:pt>
                      <c:pt idx="2">
                        <c:v>0.94</c:v>
                      </c:pt>
                      <c:pt idx="3">
                        <c:v>0.89780856467492909</c:v>
                      </c:pt>
                      <c:pt idx="4">
                        <c:v>0.92661480909912652</c:v>
                      </c:pt>
                      <c:pt idx="5">
                        <c:v>0.92335529719164544</c:v>
                      </c:pt>
                      <c:pt idx="6">
                        <c:v>0.89909279123253694</c:v>
                      </c:pt>
                    </c:numCache>
                  </c:numRef>
                </c:val>
                <c:smooth val="0"/>
                <c:extLst xmlns:c15="http://schemas.microsoft.com/office/drawing/2012/chart">
                  <c:ext xmlns:c16="http://schemas.microsoft.com/office/drawing/2014/chart" uri="{C3380CC4-5D6E-409C-BE32-E72D297353CC}">
                    <c16:uniqueId val="{00000002-E70C-47BA-BC1A-1EFBF9DFBE78}"/>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6391932078290128"/>
        </c:manualLayout>
      </c:layout>
      <c:lineChart>
        <c:grouping val="standard"/>
        <c:varyColors val="0"/>
        <c:ser>
          <c:idx val="1"/>
          <c:order val="1"/>
          <c:tx>
            <c:strRef>
              <c:f>'Historical Data'!$B$48</c:f>
              <c:strCache>
                <c:ptCount val="1"/>
                <c:pt idx="0">
                  <c:v>CS</c:v>
                </c:pt>
              </c:strCache>
            </c:strRef>
          </c:tx>
          <c:spPr>
            <a:ln w="28575" cap="rnd">
              <a:solidFill>
                <a:schemeClr val="accent2"/>
              </a:solidFill>
              <a:round/>
            </a:ln>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Data'!$G$48:$M$48</c:f>
              <c:numCache>
                <c:formatCode>0%</c:formatCode>
                <c:ptCount val="7"/>
                <c:pt idx="0">
                  <c:v>0.97</c:v>
                </c:pt>
                <c:pt idx="1">
                  <c:v>0.95</c:v>
                </c:pt>
                <c:pt idx="2">
                  <c:v>0.96</c:v>
                </c:pt>
                <c:pt idx="3">
                  <c:v>0.94612425671779565</c:v>
                </c:pt>
                <c:pt idx="4">
                  <c:v>0.93531559113803864</c:v>
                </c:pt>
                <c:pt idx="5">
                  <c:v>0.94674588463833331</c:v>
                </c:pt>
                <c:pt idx="6">
                  <c:v>0.93589963201880177</c:v>
                </c:pt>
              </c:numCache>
              <c:extLst/>
            </c:numRef>
          </c:val>
          <c:smooth val="0"/>
          <c:extLst>
            <c:ext xmlns:c16="http://schemas.microsoft.com/office/drawing/2014/chart" uri="{C3380CC4-5D6E-409C-BE32-E72D297353CC}">
              <c16:uniqueId val="{00000000-50C8-4033-BC2E-89C656A087DB}"/>
            </c:ext>
          </c:extLst>
        </c:ser>
        <c:ser>
          <c:idx val="2"/>
          <c:order val="2"/>
          <c:tx>
            <c:strRef>
              <c:f>'Historical Data'!$B$49</c:f>
              <c:strCache>
                <c:ptCount val="1"/>
                <c:pt idx="0">
                  <c:v>HCL</c:v>
                </c:pt>
              </c:strCache>
            </c:strRef>
          </c:tx>
          <c:spPr>
            <a:ln w="28575" cap="rnd">
              <a:solidFill>
                <a:schemeClr val="accent3"/>
              </a:solidFill>
              <a:round/>
            </a:ln>
            <a:effectLst/>
          </c:spPr>
          <c:marker>
            <c:symbol val="none"/>
          </c:marker>
          <c:dLbls>
            <c:spPr>
              <a:noFill/>
              <a:ln>
                <a:noFill/>
              </a:ln>
              <a:effectLst/>
            </c:spPr>
            <c:txPr>
              <a:bodyPr rot="0" vert="horz"/>
              <a:lstStyle/>
              <a:p>
                <a:pPr>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Data'!$G$49:$M$49</c:f>
              <c:numCache>
                <c:formatCode>0%</c:formatCode>
                <c:ptCount val="7"/>
                <c:pt idx="0">
                  <c:v>0.92</c:v>
                </c:pt>
                <c:pt idx="1">
                  <c:v>0.92</c:v>
                </c:pt>
                <c:pt idx="2">
                  <c:v>0.94</c:v>
                </c:pt>
                <c:pt idx="3">
                  <c:v>0.89780856467492909</c:v>
                </c:pt>
                <c:pt idx="4">
                  <c:v>0.92661480909912652</c:v>
                </c:pt>
                <c:pt idx="5">
                  <c:v>0.92335529719164544</c:v>
                </c:pt>
                <c:pt idx="6">
                  <c:v>0.89909279123253694</c:v>
                </c:pt>
              </c:numCache>
              <c:extLst/>
            </c:numRef>
          </c:val>
          <c:smooth val="0"/>
          <c:extLst>
            <c:ext xmlns:c16="http://schemas.microsoft.com/office/drawing/2014/chart" uri="{C3380CC4-5D6E-409C-BE32-E72D297353CC}">
              <c16:uniqueId val="{00000001-50C8-4033-BC2E-89C656A087DB}"/>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0"/>
                <c:order val="0"/>
                <c:tx>
                  <c:strRef>
                    <c:extLst>
                      <c:ext uri="{02D57815-91ED-43cb-92C2-25804820EDAC}">
                        <c15:formulaRef>
                          <c15:sqref>'Historical Data'!$B$47</c15:sqref>
                        </c15:formulaRef>
                      </c:ext>
                    </c:extLst>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Data'!$G$47:$M$47</c15:sqref>
                        </c15:formulaRef>
                      </c:ext>
                    </c:extLst>
                    <c:numCache>
                      <c:formatCode>0%</c:formatCode>
                      <c:ptCount val="7"/>
                      <c:pt idx="0">
                        <c:v>0.97</c:v>
                      </c:pt>
                      <c:pt idx="1">
                        <c:v>0.95</c:v>
                      </c:pt>
                      <c:pt idx="2">
                        <c:v>0.96</c:v>
                      </c:pt>
                      <c:pt idx="3">
                        <c:v>0.93850341853099239</c:v>
                      </c:pt>
                      <c:pt idx="4">
                        <c:v>0.933950174167546</c:v>
                      </c:pt>
                      <c:pt idx="5">
                        <c:v>0.94019274547575682</c:v>
                      </c:pt>
                      <c:pt idx="6">
                        <c:v>0.92876690500437198</c:v>
                      </c:pt>
                    </c:numCache>
                  </c:numRef>
                </c:val>
                <c:smooth val="0"/>
                <c:extLst>
                  <c:ext xmlns:c16="http://schemas.microsoft.com/office/drawing/2014/chart" uri="{C3380CC4-5D6E-409C-BE32-E72D297353CC}">
                    <c16:uniqueId val="{00000002-50C8-4033-BC2E-89C656A087DB}"/>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6609468206852973"/>
        </c:manualLayout>
      </c:layout>
      <c:lineChart>
        <c:grouping val="standard"/>
        <c:varyColors val="0"/>
        <c:ser>
          <c:idx val="0"/>
          <c:order val="0"/>
          <c:tx>
            <c:strRef>
              <c:f>'Historical Data'!$B$55</c:f>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Data'!$G$55:$M$55</c:f>
              <c:numCache>
                <c:formatCode>0%</c:formatCode>
                <c:ptCount val="7"/>
                <c:pt idx="0">
                  <c:v>0.97</c:v>
                </c:pt>
                <c:pt idx="1">
                  <c:v>0.96</c:v>
                </c:pt>
                <c:pt idx="2">
                  <c:v>0.95</c:v>
                </c:pt>
                <c:pt idx="3">
                  <c:v>0.92409661595381731</c:v>
                </c:pt>
                <c:pt idx="4">
                  <c:v>0.91570782788184335</c:v>
                </c:pt>
                <c:pt idx="5">
                  <c:v>0.93297664988857454</c:v>
                </c:pt>
                <c:pt idx="6">
                  <c:v>0.96294829581707386</c:v>
                </c:pt>
              </c:numCache>
              <c:extLst/>
            </c:numRef>
          </c:val>
          <c:smooth val="0"/>
          <c:extLst>
            <c:ext xmlns:c16="http://schemas.microsoft.com/office/drawing/2014/chart" uri="{C3380CC4-5D6E-409C-BE32-E72D297353CC}">
              <c16:uniqueId val="{00000000-A164-48E4-B249-393CA7825242}"/>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1"/>
                <c:order val="1"/>
                <c:tx>
                  <c:strRef>
                    <c:extLst>
                      <c:ext uri="{02D57815-91ED-43cb-92C2-25804820EDAC}">
                        <c15:formulaRef>
                          <c15:sqref>'Historical Data'!$B$56</c15:sqref>
                        </c15:formulaRef>
                      </c:ext>
                    </c:extLst>
                    <c:strCache>
                      <c:ptCount val="1"/>
                      <c:pt idx="0">
                        <c:v>CS</c:v>
                      </c:pt>
                    </c:strCache>
                  </c:strRef>
                </c:tx>
                <c:spPr>
                  <a:ln w="28575" cap="rnd">
                    <a:solidFill>
                      <a:schemeClr val="accent2"/>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Data'!$G$56:$M$56</c15:sqref>
                        </c15:formulaRef>
                      </c:ext>
                    </c:extLst>
                    <c:numCache>
                      <c:formatCode>0%</c:formatCode>
                      <c:ptCount val="7"/>
                      <c:pt idx="0">
                        <c:v>0.97</c:v>
                      </c:pt>
                      <c:pt idx="1">
                        <c:v>0.96</c:v>
                      </c:pt>
                      <c:pt idx="2">
                        <c:v>0.95</c:v>
                      </c:pt>
                      <c:pt idx="3">
                        <c:v>0.92082725391298847</c:v>
                      </c:pt>
                      <c:pt idx="4">
                        <c:v>0.91275579582804744</c:v>
                      </c:pt>
                      <c:pt idx="5">
                        <c:v>0.92949376760561131</c:v>
                      </c:pt>
                      <c:pt idx="6">
                        <c:v>0.9724234597637581</c:v>
                      </c:pt>
                    </c:numCache>
                  </c:numRef>
                </c:val>
                <c:smooth val="0"/>
                <c:extLst>
                  <c:ext xmlns:c16="http://schemas.microsoft.com/office/drawing/2014/chart" uri="{C3380CC4-5D6E-409C-BE32-E72D297353CC}">
                    <c16:uniqueId val="{00000001-A164-48E4-B249-393CA7825242}"/>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Data'!$B$57</c15:sqref>
                        </c15:formulaRef>
                      </c:ext>
                    </c:extLst>
                    <c:strCache>
                      <c:ptCount val="1"/>
                      <c:pt idx="0">
                        <c:v>HCL</c:v>
                      </c:pt>
                    </c:strCache>
                  </c:strRef>
                </c:tx>
                <c:spPr>
                  <a:ln w="28575" cap="rnd">
                    <a:solidFill>
                      <a:schemeClr val="accent3"/>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xmlns:c15="http://schemas.microsoft.com/office/drawing/2012/chart">
                      <c:ext xmlns:c15="http://schemas.microsoft.com/office/drawing/2012/chart" uri="{02D57815-91ED-43cb-92C2-25804820EDAC}">
                        <c15:formulaRef>
                          <c15:sqref>'Historical Data'!$G$57:$M$57</c15:sqref>
                        </c15:formulaRef>
                      </c:ext>
                    </c:extLst>
                    <c:numCache>
                      <c:formatCode>0%</c:formatCode>
                      <c:ptCount val="7"/>
                      <c:pt idx="0">
                        <c:v>0.97</c:v>
                      </c:pt>
                      <c:pt idx="1">
                        <c:v>0.91</c:v>
                      </c:pt>
                      <c:pt idx="2">
                        <c:v>0.91</c:v>
                      </c:pt>
                      <c:pt idx="3">
                        <c:v>0.94168580785796907</c:v>
                      </c:pt>
                      <c:pt idx="4">
                        <c:v>0.93214064908422456</c:v>
                      </c:pt>
                      <c:pt idx="5">
                        <c:v>0.94226389083197659</c:v>
                      </c:pt>
                      <c:pt idx="6">
                        <c:v>0.92494845684658633</c:v>
                      </c:pt>
                    </c:numCache>
                  </c:numRef>
                </c:val>
                <c:smooth val="0"/>
                <c:extLst xmlns:c15="http://schemas.microsoft.com/office/drawing/2012/chart">
                  <c:ext xmlns:c16="http://schemas.microsoft.com/office/drawing/2014/chart" uri="{C3380CC4-5D6E-409C-BE32-E72D297353CC}">
                    <c16:uniqueId val="{00000002-A164-48E4-B249-393CA7825242}"/>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r>
              <a:rPr lang="en-US"/>
              <a:t>Ethnicity (N=1,802)</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v>
                </c:pt>
              </c:strCache>
            </c:strRef>
          </c:tx>
          <c:spPr>
            <a:solidFill>
              <a:srgbClr val="007096"/>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Hispanic</c:v>
                </c:pt>
                <c:pt idx="1">
                  <c:v>Not Hispanic</c:v>
                </c:pt>
              </c:strCache>
            </c:strRef>
          </c:cat>
          <c:val>
            <c:numRef>
              <c:f>Sheet1!$B$2:$B$3</c:f>
              <c:numCache>
                <c:formatCode>0%</c:formatCode>
                <c:ptCount val="2"/>
                <c:pt idx="0">
                  <c:v>0.1</c:v>
                </c:pt>
                <c:pt idx="1">
                  <c:v>0.9</c:v>
                </c:pt>
              </c:numCache>
            </c:numRef>
          </c:val>
          <c:extLst>
            <c:ext xmlns:c16="http://schemas.microsoft.com/office/drawing/2014/chart" uri="{C3380CC4-5D6E-409C-BE32-E72D297353CC}">
              <c16:uniqueId val="{00000000-8407-430A-953A-8A272A39182B}"/>
            </c:ext>
          </c:extLst>
        </c:ser>
        <c:dLbls>
          <c:dLblPos val="outEnd"/>
          <c:showLegendKey val="0"/>
          <c:showVal val="1"/>
          <c:showCatName val="0"/>
          <c:showSerName val="0"/>
          <c:showPercent val="0"/>
          <c:showBubbleSize val="0"/>
        </c:dLbls>
        <c:gapWidth val="280"/>
        <c:axId val="1466858128"/>
        <c:axId val="1466858544"/>
      </c:barChart>
      <c:catAx>
        <c:axId val="1466858128"/>
        <c:scaling>
          <c:orientation val="minMax"/>
        </c:scaling>
        <c:delete val="0"/>
        <c:axPos val="b"/>
        <c:numFmt formatCode="General" sourceLinked="1"/>
        <c:majorTickMark val="none"/>
        <c:minorTickMark val="none"/>
        <c:tickLblPos val="nextTo"/>
        <c:spPr>
          <a:noFill/>
          <a:ln w="12700" cap="flat" cmpd="sng" algn="ctr">
            <a:solidFill>
              <a:sysClr val="windowText" lastClr="000000"/>
            </a:solidFill>
            <a:round/>
          </a:ln>
          <a:effectLst/>
        </c:spPr>
        <c:txPr>
          <a:bodyPr rot="-60000000" spcFirstLastPara="1" vertOverflow="ellipsis" vert="horz" wrap="square" anchor="ctr" anchorCtr="1"/>
          <a:lstStyle/>
          <a:p>
            <a:pPr algn="r">
              <a:defRPr sz="1400" b="1" i="0" u="none" strike="noStrike" kern="1200" baseline="0">
                <a:solidFill>
                  <a:schemeClr val="tx1"/>
                </a:solidFill>
                <a:latin typeface="+mn-lt"/>
                <a:ea typeface="+mn-ea"/>
                <a:cs typeface="+mn-cs"/>
              </a:defRPr>
            </a:pPr>
            <a:endParaRPr lang="en-US"/>
          </a:p>
        </c:txPr>
        <c:crossAx val="1466858544"/>
        <c:crosses val="autoZero"/>
        <c:auto val="1"/>
        <c:lblAlgn val="ctr"/>
        <c:lblOffset val="100"/>
        <c:noMultiLvlLbl val="0"/>
      </c:catAx>
      <c:valAx>
        <c:axId val="1466858544"/>
        <c:scaling>
          <c:orientation val="minMax"/>
        </c:scaling>
        <c:delete val="1"/>
        <c:axPos val="l"/>
        <c:numFmt formatCode="0%" sourceLinked="1"/>
        <c:majorTickMark val="none"/>
        <c:minorTickMark val="none"/>
        <c:tickLblPos val="nextTo"/>
        <c:crossAx val="1466858128"/>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400" b="1">
          <a:solidFill>
            <a:schemeClr val="tx1"/>
          </a:solidFill>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5893223811238533"/>
        </c:manualLayout>
      </c:layout>
      <c:lineChart>
        <c:grouping val="standard"/>
        <c:varyColors val="0"/>
        <c:ser>
          <c:idx val="1"/>
          <c:order val="1"/>
          <c:tx>
            <c:strRef>
              <c:f>'Historical Data'!$B$56</c:f>
              <c:strCache>
                <c:ptCount val="1"/>
                <c:pt idx="0">
                  <c:v>CS</c:v>
                </c:pt>
              </c:strCache>
            </c:strRef>
          </c:tx>
          <c:spPr>
            <a:ln w="28575" cap="rnd">
              <a:solidFill>
                <a:schemeClr val="accent2"/>
              </a:solidFill>
              <a:round/>
            </a:ln>
            <a:effectLst/>
          </c:spPr>
          <c:marker>
            <c:symbol val="none"/>
          </c:marker>
          <c:dLbls>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C0-4117-8758-FAA376F27C2B}"/>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C0-4117-8758-FAA376F27C2B}"/>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C0-4117-8758-FAA376F27C2B}"/>
                </c:ext>
              </c:extLst>
            </c:dLbl>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Data'!$G$56:$M$56</c:f>
              <c:numCache>
                <c:formatCode>0%</c:formatCode>
                <c:ptCount val="7"/>
                <c:pt idx="0">
                  <c:v>0.97</c:v>
                </c:pt>
                <c:pt idx="1">
                  <c:v>0.96</c:v>
                </c:pt>
                <c:pt idx="2">
                  <c:v>0.95</c:v>
                </c:pt>
                <c:pt idx="3">
                  <c:v>0.92082725391298847</c:v>
                </c:pt>
                <c:pt idx="4">
                  <c:v>0.91275579582804744</c:v>
                </c:pt>
                <c:pt idx="5">
                  <c:v>0.92949376760561131</c:v>
                </c:pt>
                <c:pt idx="6">
                  <c:v>0.9724234597637581</c:v>
                </c:pt>
              </c:numCache>
              <c:extLst/>
            </c:numRef>
          </c:val>
          <c:smooth val="0"/>
          <c:extLst>
            <c:ext xmlns:c16="http://schemas.microsoft.com/office/drawing/2014/chart" uri="{C3380CC4-5D6E-409C-BE32-E72D297353CC}">
              <c16:uniqueId val="{00000003-7BC0-4117-8758-FAA376F27C2B}"/>
            </c:ext>
          </c:extLst>
        </c:ser>
        <c:ser>
          <c:idx val="2"/>
          <c:order val="2"/>
          <c:tx>
            <c:strRef>
              <c:f>'Historical Data'!$B$57</c:f>
              <c:strCache>
                <c:ptCount val="1"/>
                <c:pt idx="0">
                  <c:v>HCL</c:v>
                </c:pt>
              </c:strCache>
            </c:strRef>
          </c:tx>
          <c:spPr>
            <a:ln w="28575" cap="rnd">
              <a:solidFill>
                <a:schemeClr val="accent3"/>
              </a:solidFill>
              <a:round/>
            </a:ln>
            <a:effectLst/>
          </c:spPr>
          <c:marker>
            <c:symbol val="none"/>
          </c:marker>
          <c:dLbls>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BC0-4117-8758-FAA376F27C2B}"/>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BC0-4117-8758-FAA376F27C2B}"/>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BC0-4117-8758-FAA376F27C2B}"/>
                </c:ext>
              </c:extLst>
            </c:dLbl>
            <c:spPr>
              <a:noFill/>
              <a:ln>
                <a:noFill/>
              </a:ln>
              <a:effectLst/>
            </c:spPr>
            <c:txPr>
              <a:bodyPr rot="0" vert="horz"/>
              <a:lstStyle/>
              <a:p>
                <a:pPr>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Data'!$G$57:$M$57</c:f>
              <c:numCache>
                <c:formatCode>0%</c:formatCode>
                <c:ptCount val="7"/>
                <c:pt idx="0">
                  <c:v>0.97</c:v>
                </c:pt>
                <c:pt idx="1">
                  <c:v>0.91</c:v>
                </c:pt>
                <c:pt idx="2">
                  <c:v>0.91</c:v>
                </c:pt>
                <c:pt idx="3">
                  <c:v>0.94168580785796907</c:v>
                </c:pt>
                <c:pt idx="4">
                  <c:v>0.93214064908422456</c:v>
                </c:pt>
                <c:pt idx="5">
                  <c:v>0.94226389083197659</c:v>
                </c:pt>
                <c:pt idx="6">
                  <c:v>0.92494845684658633</c:v>
                </c:pt>
              </c:numCache>
              <c:extLst/>
            </c:numRef>
          </c:val>
          <c:smooth val="0"/>
          <c:extLst>
            <c:ext xmlns:c16="http://schemas.microsoft.com/office/drawing/2014/chart" uri="{C3380CC4-5D6E-409C-BE32-E72D297353CC}">
              <c16:uniqueId val="{00000007-7BC0-4117-8758-FAA376F27C2B}"/>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0"/>
                <c:order val="0"/>
                <c:tx>
                  <c:strRef>
                    <c:extLst>
                      <c:ext uri="{02D57815-91ED-43cb-92C2-25804820EDAC}">
                        <c15:formulaRef>
                          <c15:sqref>'Historical Data'!$B$55</c15:sqref>
                        </c15:formulaRef>
                      </c:ext>
                    </c:extLst>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Data'!$G$55:$M$55</c15:sqref>
                        </c15:formulaRef>
                      </c:ext>
                    </c:extLst>
                    <c:numCache>
                      <c:formatCode>0%</c:formatCode>
                      <c:ptCount val="7"/>
                      <c:pt idx="0">
                        <c:v>0.97</c:v>
                      </c:pt>
                      <c:pt idx="1">
                        <c:v>0.96</c:v>
                      </c:pt>
                      <c:pt idx="2">
                        <c:v>0.95</c:v>
                      </c:pt>
                      <c:pt idx="3">
                        <c:v>0.92409661595381731</c:v>
                      </c:pt>
                      <c:pt idx="4">
                        <c:v>0.91570782788184335</c:v>
                      </c:pt>
                      <c:pt idx="5">
                        <c:v>0.93297664988857454</c:v>
                      </c:pt>
                      <c:pt idx="6">
                        <c:v>0.96294829581707386</c:v>
                      </c:pt>
                    </c:numCache>
                  </c:numRef>
                </c:val>
                <c:smooth val="0"/>
                <c:extLst>
                  <c:ext xmlns:c16="http://schemas.microsoft.com/office/drawing/2014/chart" uri="{C3380CC4-5D6E-409C-BE32-E72D297353CC}">
                    <c16:uniqueId val="{00000008-7BC0-4117-8758-FAA376F27C2B}"/>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6039726685571321"/>
        </c:manualLayout>
      </c:layout>
      <c:lineChart>
        <c:grouping val="standard"/>
        <c:varyColors val="0"/>
        <c:ser>
          <c:idx val="0"/>
          <c:order val="0"/>
          <c:tx>
            <c:strRef>
              <c:f>'Historical Data'!$B$63</c:f>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Data'!$G$63:$M$63</c:f>
              <c:numCache>
                <c:formatCode>0%</c:formatCode>
                <c:ptCount val="7"/>
                <c:pt idx="0">
                  <c:v>0.93</c:v>
                </c:pt>
                <c:pt idx="1">
                  <c:v>0.91</c:v>
                </c:pt>
                <c:pt idx="2">
                  <c:v>0.9</c:v>
                </c:pt>
                <c:pt idx="3">
                  <c:v>0.87050101395077972</c:v>
                </c:pt>
                <c:pt idx="4">
                  <c:v>0.85404977351173572</c:v>
                </c:pt>
                <c:pt idx="5">
                  <c:v>0.85895430489858238</c:v>
                </c:pt>
                <c:pt idx="6">
                  <c:v>0.91601636254428187</c:v>
                </c:pt>
              </c:numCache>
              <c:extLst/>
            </c:numRef>
          </c:val>
          <c:smooth val="0"/>
          <c:extLst>
            <c:ext xmlns:c16="http://schemas.microsoft.com/office/drawing/2014/chart" uri="{C3380CC4-5D6E-409C-BE32-E72D297353CC}">
              <c16:uniqueId val="{00000000-E1BA-470D-8319-740E90A9579F}"/>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1"/>
                <c:order val="1"/>
                <c:tx>
                  <c:strRef>
                    <c:extLst>
                      <c:ext uri="{02D57815-91ED-43cb-92C2-25804820EDAC}">
                        <c15:formulaRef>
                          <c15:sqref>'Historical Data'!$B$64</c15:sqref>
                        </c15:formulaRef>
                      </c:ext>
                    </c:extLst>
                    <c:strCache>
                      <c:ptCount val="1"/>
                      <c:pt idx="0">
                        <c:v>CS</c:v>
                      </c:pt>
                    </c:strCache>
                  </c:strRef>
                </c:tx>
                <c:spPr>
                  <a:ln w="28575" cap="rnd">
                    <a:solidFill>
                      <a:schemeClr val="accent2"/>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Data'!$G$64:$M$64</c15:sqref>
                        </c15:formulaRef>
                      </c:ext>
                    </c:extLst>
                    <c:numCache>
                      <c:formatCode>0%</c:formatCode>
                      <c:ptCount val="7"/>
                      <c:pt idx="0">
                        <c:v>0.93</c:v>
                      </c:pt>
                      <c:pt idx="1">
                        <c:v>0.91</c:v>
                      </c:pt>
                      <c:pt idx="2">
                        <c:v>0.9</c:v>
                      </c:pt>
                      <c:pt idx="3">
                        <c:v>0.86896397786619417</c:v>
                      </c:pt>
                      <c:pt idx="4">
                        <c:v>0.84828340538296299</c:v>
                      </c:pt>
                      <c:pt idx="5">
                        <c:v>0.86923514841086358</c:v>
                      </c:pt>
                      <c:pt idx="6">
                        <c:v>0.92739129513679586</c:v>
                      </c:pt>
                    </c:numCache>
                  </c:numRef>
                </c:val>
                <c:smooth val="0"/>
                <c:extLst>
                  <c:ext xmlns:c16="http://schemas.microsoft.com/office/drawing/2014/chart" uri="{C3380CC4-5D6E-409C-BE32-E72D297353CC}">
                    <c16:uniqueId val="{00000001-E1BA-470D-8319-740E90A9579F}"/>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Data'!$B$65</c15:sqref>
                        </c15:formulaRef>
                      </c:ext>
                    </c:extLst>
                    <c:strCache>
                      <c:ptCount val="1"/>
                      <c:pt idx="0">
                        <c:v>HCL</c:v>
                      </c:pt>
                    </c:strCache>
                  </c:strRef>
                </c:tx>
                <c:spPr>
                  <a:ln w="28575" cap="rnd">
                    <a:solidFill>
                      <a:schemeClr val="accent3"/>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xmlns:c15="http://schemas.microsoft.com/office/drawing/2012/chart">
                      <c:ext xmlns:c15="http://schemas.microsoft.com/office/drawing/2012/chart" uri="{02D57815-91ED-43cb-92C2-25804820EDAC}">
                        <c15:formulaRef>
                          <c15:sqref>'Historical Data'!$G$65:$M$65</c15:sqref>
                        </c15:formulaRef>
                      </c:ext>
                    </c:extLst>
                    <c:numCache>
                      <c:formatCode>0%</c:formatCode>
                      <c:ptCount val="7"/>
                      <c:pt idx="0">
                        <c:v>0.85</c:v>
                      </c:pt>
                      <c:pt idx="1">
                        <c:v>0.93</c:v>
                      </c:pt>
                      <c:pt idx="2">
                        <c:v>0.89</c:v>
                      </c:pt>
                      <c:pt idx="3">
                        <c:v>0.87883579620176056</c:v>
                      </c:pt>
                      <c:pt idx="4">
                        <c:v>0.88656465563948994</c:v>
                      </c:pt>
                      <c:pt idx="5">
                        <c:v>0.83133635127148964</c:v>
                      </c:pt>
                      <c:pt idx="6">
                        <c:v>0.86844220211770773</c:v>
                      </c:pt>
                    </c:numCache>
                  </c:numRef>
                </c:val>
                <c:smooth val="0"/>
                <c:extLst xmlns:c15="http://schemas.microsoft.com/office/drawing/2012/chart">
                  <c:ext xmlns:c16="http://schemas.microsoft.com/office/drawing/2014/chart" uri="{C3380CC4-5D6E-409C-BE32-E72D297353CC}">
                    <c16:uniqueId val="{00000002-E1BA-470D-8319-740E90A9579F}"/>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6391932078290128"/>
        </c:manualLayout>
      </c:layout>
      <c:lineChart>
        <c:grouping val="standard"/>
        <c:varyColors val="0"/>
        <c:ser>
          <c:idx val="1"/>
          <c:order val="1"/>
          <c:tx>
            <c:strRef>
              <c:f>'Historical Data'!$B$64</c:f>
              <c:strCache>
                <c:ptCount val="1"/>
                <c:pt idx="0">
                  <c:v>CS</c:v>
                </c:pt>
              </c:strCache>
            </c:strRef>
          </c:tx>
          <c:spPr>
            <a:ln w="28575" cap="rnd">
              <a:solidFill>
                <a:schemeClr val="accent2"/>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09-40B1-816C-73FBF20E89F2}"/>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09-40B1-816C-73FBF20E89F2}"/>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009-40B1-816C-73FBF20E89F2}"/>
                </c:ext>
              </c:extLst>
            </c:dLbl>
            <c:spPr>
              <a:noFill/>
              <a:ln>
                <a:noFill/>
              </a:ln>
              <a:effectLst/>
            </c:spPr>
            <c:txPr>
              <a:bodyPr rot="0" vert="horz"/>
              <a:lstStyle/>
              <a:p>
                <a:pPr>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Data'!$G$64:$M$64</c:f>
              <c:numCache>
                <c:formatCode>0%</c:formatCode>
                <c:ptCount val="7"/>
                <c:pt idx="0">
                  <c:v>0.93</c:v>
                </c:pt>
                <c:pt idx="1">
                  <c:v>0.91</c:v>
                </c:pt>
                <c:pt idx="2">
                  <c:v>0.9</c:v>
                </c:pt>
                <c:pt idx="3">
                  <c:v>0.86896397786619417</c:v>
                </c:pt>
                <c:pt idx="4">
                  <c:v>0.84828340538296299</c:v>
                </c:pt>
                <c:pt idx="5">
                  <c:v>0.86923514841086358</c:v>
                </c:pt>
                <c:pt idx="6">
                  <c:v>0.92739129513679586</c:v>
                </c:pt>
              </c:numCache>
              <c:extLst/>
            </c:numRef>
          </c:val>
          <c:smooth val="0"/>
          <c:extLst>
            <c:ext xmlns:c16="http://schemas.microsoft.com/office/drawing/2014/chart" uri="{C3380CC4-5D6E-409C-BE32-E72D297353CC}">
              <c16:uniqueId val="{00000003-B009-40B1-816C-73FBF20E89F2}"/>
            </c:ext>
          </c:extLst>
        </c:ser>
        <c:ser>
          <c:idx val="2"/>
          <c:order val="2"/>
          <c:tx>
            <c:strRef>
              <c:f>'Historical Data'!$B$65</c:f>
              <c:strCache>
                <c:ptCount val="1"/>
                <c:pt idx="0">
                  <c:v>HCL</c:v>
                </c:pt>
              </c:strCache>
            </c:strRef>
          </c:tx>
          <c:spPr>
            <a:ln w="28575" cap="rnd">
              <a:solidFill>
                <a:schemeClr val="accent3"/>
              </a:solidFill>
              <a:round/>
            </a:ln>
            <a:effectLst/>
          </c:spPr>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009-40B1-816C-73FBF20E89F2}"/>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009-40B1-816C-73FBF20E89F2}"/>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009-40B1-816C-73FBF20E89F2}"/>
                </c:ext>
              </c:extLst>
            </c:dLbl>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Data'!$G$65:$M$65</c:f>
              <c:numCache>
                <c:formatCode>0%</c:formatCode>
                <c:ptCount val="7"/>
                <c:pt idx="0">
                  <c:v>0.85</c:v>
                </c:pt>
                <c:pt idx="1">
                  <c:v>0.93</c:v>
                </c:pt>
                <c:pt idx="2">
                  <c:v>0.89</c:v>
                </c:pt>
                <c:pt idx="3">
                  <c:v>0.87883579620176056</c:v>
                </c:pt>
                <c:pt idx="4">
                  <c:v>0.88656465563948994</c:v>
                </c:pt>
                <c:pt idx="5">
                  <c:v>0.83133635127148964</c:v>
                </c:pt>
                <c:pt idx="6">
                  <c:v>0.86844220211770773</c:v>
                </c:pt>
              </c:numCache>
              <c:extLst/>
            </c:numRef>
          </c:val>
          <c:smooth val="0"/>
          <c:extLst>
            <c:ext xmlns:c16="http://schemas.microsoft.com/office/drawing/2014/chart" uri="{C3380CC4-5D6E-409C-BE32-E72D297353CC}">
              <c16:uniqueId val="{00000007-B009-40B1-816C-73FBF20E89F2}"/>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0"/>
                <c:order val="0"/>
                <c:tx>
                  <c:strRef>
                    <c:extLst>
                      <c:ext uri="{02D57815-91ED-43cb-92C2-25804820EDAC}">
                        <c15:formulaRef>
                          <c15:sqref>'Historical Data'!$B$63</c15:sqref>
                        </c15:formulaRef>
                      </c:ext>
                    </c:extLst>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Data'!$G$63:$M$63</c15:sqref>
                        </c15:formulaRef>
                      </c:ext>
                    </c:extLst>
                    <c:numCache>
                      <c:formatCode>0%</c:formatCode>
                      <c:ptCount val="7"/>
                      <c:pt idx="0">
                        <c:v>0.93</c:v>
                      </c:pt>
                      <c:pt idx="1">
                        <c:v>0.91</c:v>
                      </c:pt>
                      <c:pt idx="2">
                        <c:v>0.9</c:v>
                      </c:pt>
                      <c:pt idx="3">
                        <c:v>0.87050101395077972</c:v>
                      </c:pt>
                      <c:pt idx="4">
                        <c:v>0.85404977351173572</c:v>
                      </c:pt>
                      <c:pt idx="5">
                        <c:v>0.85895430489858238</c:v>
                      </c:pt>
                      <c:pt idx="6">
                        <c:v>0.91601636254428187</c:v>
                      </c:pt>
                    </c:numCache>
                  </c:numRef>
                </c:val>
                <c:smooth val="0"/>
                <c:extLst>
                  <c:ext xmlns:c16="http://schemas.microsoft.com/office/drawing/2014/chart" uri="{C3380CC4-5D6E-409C-BE32-E72D297353CC}">
                    <c16:uniqueId val="{00000008-B009-40B1-816C-73FBF20E89F2}"/>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5469985164289679"/>
        </c:manualLayout>
      </c:layout>
      <c:lineChart>
        <c:grouping val="standard"/>
        <c:varyColors val="0"/>
        <c:ser>
          <c:idx val="0"/>
          <c:order val="0"/>
          <c:tx>
            <c:strRef>
              <c:f>'Historical Data'!$B$155</c:f>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Data'!$G$155:$M$155</c:f>
              <c:numCache>
                <c:formatCode>0%</c:formatCode>
                <c:ptCount val="7"/>
                <c:pt idx="0">
                  <c:v>0.93</c:v>
                </c:pt>
                <c:pt idx="1">
                  <c:v>0.88</c:v>
                </c:pt>
                <c:pt idx="2">
                  <c:v>0.88</c:v>
                </c:pt>
                <c:pt idx="3">
                  <c:v>0.93250216612488657</c:v>
                </c:pt>
                <c:pt idx="4">
                  <c:v>0.87966506831306135</c:v>
                </c:pt>
                <c:pt idx="5">
                  <c:v>0.91954536884191174</c:v>
                </c:pt>
                <c:pt idx="6">
                  <c:v>0.8574201804988435</c:v>
                </c:pt>
              </c:numCache>
              <c:extLst/>
            </c:numRef>
          </c:val>
          <c:smooth val="0"/>
          <c:extLst>
            <c:ext xmlns:c16="http://schemas.microsoft.com/office/drawing/2014/chart" uri="{C3380CC4-5D6E-409C-BE32-E72D297353CC}">
              <c16:uniqueId val="{00000000-E833-4D16-A8DB-9EC97C7E1BCA}"/>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1"/>
                <c:order val="1"/>
                <c:tx>
                  <c:strRef>
                    <c:extLst>
                      <c:ext uri="{02D57815-91ED-43cb-92C2-25804820EDAC}">
                        <c15:formulaRef>
                          <c15:sqref>'Historical Data'!$B$156</c15:sqref>
                        </c15:formulaRef>
                      </c:ext>
                    </c:extLst>
                    <c:strCache>
                      <c:ptCount val="1"/>
                      <c:pt idx="0">
                        <c:v>CS</c:v>
                      </c:pt>
                    </c:strCache>
                  </c:strRef>
                </c:tx>
                <c:marker>
                  <c:symbol val="none"/>
                </c:marker>
                <c:dLbls>
                  <c:spPr>
                    <a:noFill/>
                    <a:ln>
                      <a:noFill/>
                    </a:ln>
                    <a:effectLst/>
                  </c:sp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Data'!$G$156:$M$156</c15:sqref>
                        </c15:formulaRef>
                      </c:ext>
                    </c:extLst>
                    <c:numCache>
                      <c:formatCode>0%</c:formatCode>
                      <c:ptCount val="7"/>
                      <c:pt idx="0">
                        <c:v>0.93</c:v>
                      </c:pt>
                      <c:pt idx="1">
                        <c:v>0.89</c:v>
                      </c:pt>
                      <c:pt idx="2">
                        <c:v>0.87</c:v>
                      </c:pt>
                      <c:pt idx="3">
                        <c:v>0.93842889638562543</c:v>
                      </c:pt>
                      <c:pt idx="4">
                        <c:v>0.87837816377349398</c:v>
                      </c:pt>
                      <c:pt idx="5">
                        <c:v>0.92149622310989154</c:v>
                      </c:pt>
                      <c:pt idx="6">
                        <c:v>0.86342991490317966</c:v>
                      </c:pt>
                    </c:numCache>
                  </c:numRef>
                </c:val>
                <c:smooth val="0"/>
                <c:extLst>
                  <c:ext xmlns:c16="http://schemas.microsoft.com/office/drawing/2014/chart" uri="{C3380CC4-5D6E-409C-BE32-E72D297353CC}">
                    <c16:uniqueId val="{00000001-E833-4D16-A8DB-9EC97C7E1BCA}"/>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Data'!$B$157</c15:sqref>
                        </c15:formulaRef>
                      </c:ext>
                    </c:extLst>
                    <c:strCache>
                      <c:ptCount val="1"/>
                      <c:pt idx="0">
                        <c:v>HCL</c:v>
                      </c:pt>
                    </c:strCache>
                  </c:strRef>
                </c:tx>
                <c:marker>
                  <c:symbol val="none"/>
                </c:marker>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xmlns:c15="http://schemas.microsoft.com/office/drawing/2012/chart">
                      <c:ext xmlns:c15="http://schemas.microsoft.com/office/drawing/2012/chart" uri="{02D57815-91ED-43cb-92C2-25804820EDAC}">
                        <c15:formulaRef>
                          <c15:sqref>'Historical Data'!$G$157:$M$157</c15:sqref>
                        </c15:formulaRef>
                      </c:ext>
                    </c:extLst>
                    <c:numCache>
                      <c:formatCode>0%</c:formatCode>
                      <c:ptCount val="7"/>
                      <c:pt idx="0">
                        <c:v>0.85</c:v>
                      </c:pt>
                      <c:pt idx="1">
                        <c:v>0.82</c:v>
                      </c:pt>
                      <c:pt idx="2">
                        <c:v>0.9</c:v>
                      </c:pt>
                      <c:pt idx="3">
                        <c:v>0.90318549909256651</c:v>
                      </c:pt>
                      <c:pt idx="4">
                        <c:v>0.88651670703932628</c:v>
                      </c:pt>
                      <c:pt idx="5">
                        <c:v>0.91467460567615499</c:v>
                      </c:pt>
                      <c:pt idx="6">
                        <c:v>0.8331113366795655</c:v>
                      </c:pt>
                    </c:numCache>
                  </c:numRef>
                </c:val>
                <c:smooth val="0"/>
                <c:extLst xmlns:c15="http://schemas.microsoft.com/office/drawing/2012/chart">
                  <c:ext xmlns:c16="http://schemas.microsoft.com/office/drawing/2014/chart" uri="{C3380CC4-5D6E-409C-BE32-E72D297353CC}">
                    <c16:uniqueId val="{00000002-E833-4D16-A8DB-9EC97C7E1BCA}"/>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5394515544186937"/>
        </c:manualLayout>
      </c:layout>
      <c:lineChart>
        <c:grouping val="standard"/>
        <c:varyColors val="0"/>
        <c:ser>
          <c:idx val="1"/>
          <c:order val="1"/>
          <c:tx>
            <c:strRef>
              <c:f>'Historical Data'!$B$156</c:f>
              <c:strCache>
                <c:ptCount val="1"/>
                <c:pt idx="0">
                  <c:v>CS</c:v>
                </c:pt>
              </c:strCache>
            </c:strRef>
          </c:tx>
          <c:marker>
            <c:symbol val="none"/>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84-4F68-B39D-8681DD454FFA}"/>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Data'!$G$156:$M$156</c:f>
              <c:numCache>
                <c:formatCode>0%</c:formatCode>
                <c:ptCount val="7"/>
                <c:pt idx="0">
                  <c:v>0.93</c:v>
                </c:pt>
                <c:pt idx="1">
                  <c:v>0.89</c:v>
                </c:pt>
                <c:pt idx="2">
                  <c:v>0.87</c:v>
                </c:pt>
                <c:pt idx="3">
                  <c:v>0.93842889638562543</c:v>
                </c:pt>
                <c:pt idx="4">
                  <c:v>0.87837816377349398</c:v>
                </c:pt>
                <c:pt idx="5">
                  <c:v>0.92149622310989154</c:v>
                </c:pt>
                <c:pt idx="6">
                  <c:v>0.86342991490317966</c:v>
                </c:pt>
              </c:numCache>
              <c:extLst/>
            </c:numRef>
          </c:val>
          <c:smooth val="0"/>
          <c:extLst>
            <c:ext xmlns:c16="http://schemas.microsoft.com/office/drawing/2014/chart" uri="{C3380CC4-5D6E-409C-BE32-E72D297353CC}">
              <c16:uniqueId val="{00000001-E684-4F68-B39D-8681DD454FFA}"/>
            </c:ext>
          </c:extLst>
        </c:ser>
        <c:ser>
          <c:idx val="2"/>
          <c:order val="2"/>
          <c:tx>
            <c:strRef>
              <c:f>'Historical Data'!$B$157</c:f>
              <c:strCache>
                <c:ptCount val="1"/>
                <c:pt idx="0">
                  <c:v>HCL</c:v>
                </c:pt>
              </c:strCache>
            </c:strRef>
          </c:tx>
          <c:marker>
            <c:symbol val="none"/>
          </c:marker>
          <c:dLbls>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84-4F68-B39D-8681DD454FFA}"/>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Data'!$G$157:$M$157</c:f>
              <c:numCache>
                <c:formatCode>0%</c:formatCode>
                <c:ptCount val="7"/>
                <c:pt idx="0">
                  <c:v>0.85</c:v>
                </c:pt>
                <c:pt idx="1">
                  <c:v>0.82</c:v>
                </c:pt>
                <c:pt idx="2">
                  <c:v>0.9</c:v>
                </c:pt>
                <c:pt idx="3">
                  <c:v>0.90318549909256651</c:v>
                </c:pt>
                <c:pt idx="4">
                  <c:v>0.88651670703932628</c:v>
                </c:pt>
                <c:pt idx="5">
                  <c:v>0.91467460567615499</c:v>
                </c:pt>
                <c:pt idx="6">
                  <c:v>0.8331113366795655</c:v>
                </c:pt>
              </c:numCache>
              <c:extLst/>
            </c:numRef>
          </c:val>
          <c:smooth val="0"/>
          <c:extLst>
            <c:ext xmlns:c16="http://schemas.microsoft.com/office/drawing/2014/chart" uri="{C3380CC4-5D6E-409C-BE32-E72D297353CC}">
              <c16:uniqueId val="{00000003-E684-4F68-B39D-8681DD454FFA}"/>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0"/>
                <c:order val="0"/>
                <c:tx>
                  <c:strRef>
                    <c:extLst>
                      <c:ext uri="{02D57815-91ED-43cb-92C2-25804820EDAC}">
                        <c15:formulaRef>
                          <c15:sqref>'Historical Data'!$B$155</c15:sqref>
                        </c15:formulaRef>
                      </c:ext>
                    </c:extLst>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Data'!$G$155:$M$155</c15:sqref>
                        </c15:formulaRef>
                      </c:ext>
                    </c:extLst>
                    <c:numCache>
                      <c:formatCode>0%</c:formatCode>
                      <c:ptCount val="7"/>
                      <c:pt idx="0">
                        <c:v>0.93</c:v>
                      </c:pt>
                      <c:pt idx="1">
                        <c:v>0.88</c:v>
                      </c:pt>
                      <c:pt idx="2">
                        <c:v>0.88</c:v>
                      </c:pt>
                      <c:pt idx="3">
                        <c:v>0.93250216612488657</c:v>
                      </c:pt>
                      <c:pt idx="4">
                        <c:v>0.87966506831306135</c:v>
                      </c:pt>
                      <c:pt idx="5">
                        <c:v>0.91954536884191174</c:v>
                      </c:pt>
                      <c:pt idx="6">
                        <c:v>0.8574201804988435</c:v>
                      </c:pt>
                    </c:numCache>
                  </c:numRef>
                </c:val>
                <c:smooth val="0"/>
                <c:extLst>
                  <c:ext xmlns:c16="http://schemas.microsoft.com/office/drawing/2014/chart" uri="{C3380CC4-5D6E-409C-BE32-E72D297353CC}">
                    <c16:uniqueId val="{00000004-E684-4F68-B39D-8681DD454FFA}"/>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3760760600444766"/>
        </c:manualLayout>
      </c:layout>
      <c:lineChart>
        <c:grouping val="standard"/>
        <c:varyColors val="0"/>
        <c:ser>
          <c:idx val="0"/>
          <c:order val="0"/>
          <c:tx>
            <c:strRef>
              <c:f>'Historical Data'!$B$31</c:f>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Data'!$G$31:$M$31</c:f>
              <c:numCache>
                <c:formatCode>0%</c:formatCode>
                <c:ptCount val="7"/>
                <c:pt idx="0">
                  <c:v>0.91</c:v>
                </c:pt>
                <c:pt idx="1">
                  <c:v>0.86</c:v>
                </c:pt>
                <c:pt idx="2">
                  <c:v>0.86</c:v>
                </c:pt>
                <c:pt idx="3">
                  <c:v>0.90298734664778524</c:v>
                </c:pt>
                <c:pt idx="4">
                  <c:v>0.90638429453001834</c:v>
                </c:pt>
                <c:pt idx="5">
                  <c:v>0.87205757226128466</c:v>
                </c:pt>
                <c:pt idx="6">
                  <c:v>0.87402004970753355</c:v>
                </c:pt>
              </c:numCache>
              <c:extLst/>
            </c:numRef>
          </c:val>
          <c:smooth val="0"/>
          <c:extLst>
            <c:ext xmlns:c16="http://schemas.microsoft.com/office/drawing/2014/chart" uri="{C3380CC4-5D6E-409C-BE32-E72D297353CC}">
              <c16:uniqueId val="{00000000-C20E-47F1-A70B-F6E22561D221}"/>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1"/>
                <c:order val="1"/>
                <c:tx>
                  <c:strRef>
                    <c:extLst>
                      <c:ext uri="{02D57815-91ED-43cb-92C2-25804820EDAC}">
                        <c15:formulaRef>
                          <c15:sqref>'Historical Data'!$B$32</c15:sqref>
                        </c15:formulaRef>
                      </c:ext>
                    </c:extLst>
                    <c:strCache>
                      <c:ptCount val="1"/>
                      <c:pt idx="0">
                        <c:v>CS</c:v>
                      </c:pt>
                    </c:strCache>
                  </c:strRef>
                </c:tx>
                <c:spPr>
                  <a:ln w="28575" cap="rnd">
                    <a:solidFill>
                      <a:schemeClr val="accent2"/>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Data'!$G$32:$M$32</c15:sqref>
                        </c15:formulaRef>
                      </c:ext>
                    </c:extLst>
                    <c:numCache>
                      <c:formatCode>0%</c:formatCode>
                      <c:ptCount val="7"/>
                      <c:pt idx="0">
                        <c:v>0.91</c:v>
                      </c:pt>
                      <c:pt idx="1">
                        <c:v>0.86</c:v>
                      </c:pt>
                      <c:pt idx="2">
                        <c:v>0.87</c:v>
                      </c:pt>
                      <c:pt idx="3">
                        <c:v>0.91118922384300327</c:v>
                      </c:pt>
                      <c:pt idx="4">
                        <c:v>0.9195444016853791</c:v>
                      </c:pt>
                      <c:pt idx="5">
                        <c:v>0.88753930493147171</c:v>
                      </c:pt>
                      <c:pt idx="6">
                        <c:v>0.87984115123575124</c:v>
                      </c:pt>
                    </c:numCache>
                  </c:numRef>
                </c:val>
                <c:smooth val="0"/>
                <c:extLst>
                  <c:ext xmlns:c16="http://schemas.microsoft.com/office/drawing/2014/chart" uri="{C3380CC4-5D6E-409C-BE32-E72D297353CC}">
                    <c16:uniqueId val="{00000001-C20E-47F1-A70B-F6E22561D22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Data'!$B$33</c15:sqref>
                        </c15:formulaRef>
                      </c:ext>
                    </c:extLst>
                    <c:strCache>
                      <c:ptCount val="1"/>
                      <c:pt idx="0">
                        <c:v>HCL</c:v>
                      </c:pt>
                    </c:strCache>
                  </c:strRef>
                </c:tx>
                <c:spPr>
                  <a:ln w="28575" cap="rnd">
                    <a:solidFill>
                      <a:schemeClr val="accent3"/>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xmlns:c15="http://schemas.microsoft.com/office/drawing/2012/chart">
                      <c:ext xmlns:c15="http://schemas.microsoft.com/office/drawing/2012/chart" uri="{02D57815-91ED-43cb-92C2-25804820EDAC}">
                        <c15:formulaRef>
                          <c15:sqref>'Historical Data'!$G$33:$M$33</c15:sqref>
                        </c15:formulaRef>
                      </c:ext>
                    </c:extLst>
                    <c:numCache>
                      <c:formatCode>0%</c:formatCode>
                      <c:ptCount val="7"/>
                      <c:pt idx="0">
                        <c:v>0.9</c:v>
                      </c:pt>
                      <c:pt idx="1">
                        <c:v>0.81</c:v>
                      </c:pt>
                      <c:pt idx="2">
                        <c:v>0.81</c:v>
                      </c:pt>
                      <c:pt idx="3">
                        <c:v>0.86270700525480049</c:v>
                      </c:pt>
                      <c:pt idx="4">
                        <c:v>0.83583081822598948</c:v>
                      </c:pt>
                      <c:pt idx="5">
                        <c:v>0.8343509565460977</c:v>
                      </c:pt>
                      <c:pt idx="6">
                        <c:v>0.84919894026286513</c:v>
                      </c:pt>
                    </c:numCache>
                  </c:numRef>
                </c:val>
                <c:smooth val="0"/>
                <c:extLst xmlns:c15="http://schemas.microsoft.com/office/drawing/2012/chart">
                  <c:ext xmlns:c16="http://schemas.microsoft.com/office/drawing/2014/chart" uri="{C3380CC4-5D6E-409C-BE32-E72D297353CC}">
                    <c16:uniqueId val="{00000002-C20E-47F1-A70B-F6E22561D221}"/>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5394515544186937"/>
        </c:manualLayout>
      </c:layout>
      <c:lineChart>
        <c:grouping val="standard"/>
        <c:varyColors val="0"/>
        <c:ser>
          <c:idx val="1"/>
          <c:order val="1"/>
          <c:tx>
            <c:strRef>
              <c:f>'Historical Data'!$B$32</c:f>
              <c:strCache>
                <c:ptCount val="1"/>
                <c:pt idx="0">
                  <c:v>CS</c:v>
                </c:pt>
              </c:strCache>
            </c:strRef>
          </c:tx>
          <c:spPr>
            <a:ln w="28575" cap="rnd">
              <a:solidFill>
                <a:schemeClr val="accent2"/>
              </a:solidFill>
              <a:round/>
            </a:ln>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Data'!$G$32:$M$32</c:f>
              <c:numCache>
                <c:formatCode>0%</c:formatCode>
                <c:ptCount val="7"/>
                <c:pt idx="0">
                  <c:v>0.91</c:v>
                </c:pt>
                <c:pt idx="1">
                  <c:v>0.86</c:v>
                </c:pt>
                <c:pt idx="2">
                  <c:v>0.87</c:v>
                </c:pt>
                <c:pt idx="3">
                  <c:v>0.91118922384300327</c:v>
                </c:pt>
                <c:pt idx="4">
                  <c:v>0.9195444016853791</c:v>
                </c:pt>
                <c:pt idx="5">
                  <c:v>0.88753930493147171</c:v>
                </c:pt>
                <c:pt idx="6">
                  <c:v>0.87984115123575124</c:v>
                </c:pt>
              </c:numCache>
              <c:extLst/>
            </c:numRef>
          </c:val>
          <c:smooth val="0"/>
          <c:extLst>
            <c:ext xmlns:c16="http://schemas.microsoft.com/office/drawing/2014/chart" uri="{C3380CC4-5D6E-409C-BE32-E72D297353CC}">
              <c16:uniqueId val="{00000000-B304-4FB4-82D9-9955F2C4CB3C}"/>
            </c:ext>
          </c:extLst>
        </c:ser>
        <c:ser>
          <c:idx val="2"/>
          <c:order val="2"/>
          <c:tx>
            <c:strRef>
              <c:f>'Historical Data'!$B$33</c:f>
              <c:strCache>
                <c:ptCount val="1"/>
                <c:pt idx="0">
                  <c:v>HCL</c:v>
                </c:pt>
              </c:strCache>
            </c:strRef>
          </c:tx>
          <c:spPr>
            <a:ln w="28575" cap="rnd">
              <a:solidFill>
                <a:schemeClr val="accent3"/>
              </a:solidFill>
              <a:round/>
            </a:ln>
            <a:effectLst/>
          </c:spPr>
          <c:marker>
            <c:symbol val="none"/>
          </c:marker>
          <c:dLbls>
            <c:spPr>
              <a:noFill/>
              <a:ln>
                <a:noFill/>
              </a:ln>
              <a:effectLst/>
            </c:spPr>
            <c:txPr>
              <a:bodyPr rot="0" vert="horz"/>
              <a:lstStyle/>
              <a:p>
                <a:pPr>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Data'!$G$33:$M$33</c:f>
              <c:numCache>
                <c:formatCode>0%</c:formatCode>
                <c:ptCount val="7"/>
                <c:pt idx="0">
                  <c:v>0.9</c:v>
                </c:pt>
                <c:pt idx="1">
                  <c:v>0.81</c:v>
                </c:pt>
                <c:pt idx="2">
                  <c:v>0.81</c:v>
                </c:pt>
                <c:pt idx="3">
                  <c:v>0.86270700525480049</c:v>
                </c:pt>
                <c:pt idx="4">
                  <c:v>0.83583081822598948</c:v>
                </c:pt>
                <c:pt idx="5">
                  <c:v>0.8343509565460977</c:v>
                </c:pt>
                <c:pt idx="6">
                  <c:v>0.84919894026286513</c:v>
                </c:pt>
              </c:numCache>
              <c:extLst/>
            </c:numRef>
          </c:val>
          <c:smooth val="0"/>
          <c:extLst>
            <c:ext xmlns:c16="http://schemas.microsoft.com/office/drawing/2014/chart" uri="{C3380CC4-5D6E-409C-BE32-E72D297353CC}">
              <c16:uniqueId val="{00000001-B304-4FB4-82D9-9955F2C4CB3C}"/>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0"/>
                <c:order val="0"/>
                <c:tx>
                  <c:strRef>
                    <c:extLst>
                      <c:ext uri="{02D57815-91ED-43cb-92C2-25804820EDAC}">
                        <c15:formulaRef>
                          <c15:sqref>'Historical Data'!$B$31</c15:sqref>
                        </c15:formulaRef>
                      </c:ext>
                    </c:extLst>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Data'!$G$31:$M$31</c15:sqref>
                        </c15:formulaRef>
                      </c:ext>
                    </c:extLst>
                    <c:numCache>
                      <c:formatCode>0%</c:formatCode>
                      <c:ptCount val="7"/>
                      <c:pt idx="0">
                        <c:v>0.91</c:v>
                      </c:pt>
                      <c:pt idx="1">
                        <c:v>0.86</c:v>
                      </c:pt>
                      <c:pt idx="2">
                        <c:v>0.86</c:v>
                      </c:pt>
                      <c:pt idx="3">
                        <c:v>0.90298734664778524</c:v>
                      </c:pt>
                      <c:pt idx="4">
                        <c:v>0.90638429453001834</c:v>
                      </c:pt>
                      <c:pt idx="5">
                        <c:v>0.87205757226128466</c:v>
                      </c:pt>
                      <c:pt idx="6">
                        <c:v>0.87402004970753355</c:v>
                      </c:pt>
                    </c:numCache>
                  </c:numRef>
                </c:val>
                <c:smooth val="0"/>
                <c:extLst>
                  <c:ext xmlns:c16="http://schemas.microsoft.com/office/drawing/2014/chart" uri="{C3380CC4-5D6E-409C-BE32-E72D297353CC}">
                    <c16:uniqueId val="{00000002-B304-4FB4-82D9-9955F2C4CB3C}"/>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5469985164289679"/>
        </c:manualLayout>
      </c:layout>
      <c:lineChart>
        <c:grouping val="standard"/>
        <c:varyColors val="0"/>
        <c:ser>
          <c:idx val="0"/>
          <c:order val="0"/>
          <c:tx>
            <c:strRef>
              <c:f>'Historical Data'!$B$237</c:f>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Data'!$G$237:$M$237</c:f>
              <c:numCache>
                <c:formatCode>0%</c:formatCode>
                <c:ptCount val="7"/>
                <c:pt idx="0">
                  <c:v>0.92</c:v>
                </c:pt>
                <c:pt idx="1">
                  <c:v>0.88</c:v>
                </c:pt>
                <c:pt idx="2">
                  <c:v>0.87</c:v>
                </c:pt>
                <c:pt idx="3">
                  <c:v>0.8959364578422333</c:v>
                </c:pt>
                <c:pt idx="4">
                  <c:v>0.89231878842136125</c:v>
                </c:pt>
                <c:pt idx="5">
                  <c:v>0.87197704315454505</c:v>
                </c:pt>
                <c:pt idx="6">
                  <c:v>0.85593365689234013</c:v>
                </c:pt>
              </c:numCache>
              <c:extLst/>
            </c:numRef>
          </c:val>
          <c:smooth val="0"/>
          <c:extLst>
            <c:ext xmlns:c16="http://schemas.microsoft.com/office/drawing/2014/chart" uri="{C3380CC4-5D6E-409C-BE32-E72D297353CC}">
              <c16:uniqueId val="{00000000-E13A-413A-BEFB-A719528FA164}"/>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1"/>
                <c:order val="1"/>
                <c:tx>
                  <c:strRef>
                    <c:extLst>
                      <c:ext uri="{02D57815-91ED-43cb-92C2-25804820EDAC}">
                        <c15:formulaRef>
                          <c15:sqref>'Historical Data'!$B$238</c15:sqref>
                        </c15:formulaRef>
                      </c:ext>
                    </c:extLst>
                    <c:strCache>
                      <c:ptCount val="1"/>
                      <c:pt idx="0">
                        <c:v>CS</c:v>
                      </c:pt>
                    </c:strCache>
                  </c:strRef>
                </c:tx>
                <c:marker>
                  <c:symbol val="none"/>
                </c:marker>
                <c:dLbls>
                  <c:spPr>
                    <a:noFill/>
                    <a:ln>
                      <a:noFill/>
                    </a:ln>
                    <a:effectLst/>
                  </c:sp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Data'!$G$238:$M$238</c15:sqref>
                        </c15:formulaRef>
                      </c:ext>
                    </c:extLst>
                    <c:numCache>
                      <c:formatCode>0%</c:formatCode>
                      <c:ptCount val="7"/>
                      <c:pt idx="0">
                        <c:v>0.92</c:v>
                      </c:pt>
                      <c:pt idx="1">
                        <c:v>0.88</c:v>
                      </c:pt>
                      <c:pt idx="2">
                        <c:v>0.87</c:v>
                      </c:pt>
                      <c:pt idx="3">
                        <c:v>0.9030177260342932</c:v>
                      </c:pt>
                      <c:pt idx="4">
                        <c:v>0.89509284464847605</c:v>
                      </c:pt>
                      <c:pt idx="5">
                        <c:v>0.88420512126722406</c:v>
                      </c:pt>
                      <c:pt idx="6">
                        <c:v>0.8629400055462485</c:v>
                      </c:pt>
                    </c:numCache>
                  </c:numRef>
                </c:val>
                <c:smooth val="0"/>
                <c:extLst>
                  <c:ext xmlns:c16="http://schemas.microsoft.com/office/drawing/2014/chart" uri="{C3380CC4-5D6E-409C-BE32-E72D297353CC}">
                    <c16:uniqueId val="{00000001-E13A-413A-BEFB-A719528FA164}"/>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Data'!$B$239</c15:sqref>
                        </c15:formulaRef>
                      </c:ext>
                    </c:extLst>
                    <c:strCache>
                      <c:ptCount val="1"/>
                      <c:pt idx="0">
                        <c:v>HCL</c:v>
                      </c:pt>
                    </c:strCache>
                  </c:strRef>
                </c:tx>
                <c:marker>
                  <c:symbol val="none"/>
                </c:marker>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xmlns:c15="http://schemas.microsoft.com/office/drawing/2012/chart">
                      <c:ext xmlns:c15="http://schemas.microsoft.com/office/drawing/2012/chart" uri="{02D57815-91ED-43cb-92C2-25804820EDAC}">
                        <c15:formulaRef>
                          <c15:sqref>'Historical Data'!$G$239:$M$239</c15:sqref>
                        </c15:formulaRef>
                      </c:ext>
                    </c:extLst>
                    <c:numCache>
                      <c:formatCode>0%</c:formatCode>
                      <c:ptCount val="7"/>
                      <c:pt idx="0">
                        <c:v>0.9</c:v>
                      </c:pt>
                      <c:pt idx="1">
                        <c:v>0.85</c:v>
                      </c:pt>
                      <c:pt idx="2">
                        <c:v>0.86</c:v>
                      </c:pt>
                      <c:pt idx="3">
                        <c:v>0.86127443595017461</c:v>
                      </c:pt>
                      <c:pt idx="4">
                        <c:v>0.87715504847451953</c:v>
                      </c:pt>
                      <c:pt idx="5">
                        <c:v>0.84118803753114191</c:v>
                      </c:pt>
                      <c:pt idx="6">
                        <c:v>0.82771426265012049</c:v>
                      </c:pt>
                    </c:numCache>
                  </c:numRef>
                </c:val>
                <c:smooth val="0"/>
                <c:extLst xmlns:c15="http://schemas.microsoft.com/office/drawing/2012/chart">
                  <c:ext xmlns:c16="http://schemas.microsoft.com/office/drawing/2014/chart" uri="{C3380CC4-5D6E-409C-BE32-E72D297353CC}">
                    <c16:uniqueId val="{00000002-E13A-413A-BEFB-A719528FA164}"/>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6391932078290128"/>
        </c:manualLayout>
      </c:layout>
      <c:lineChart>
        <c:grouping val="standard"/>
        <c:varyColors val="0"/>
        <c:ser>
          <c:idx val="1"/>
          <c:order val="1"/>
          <c:tx>
            <c:strRef>
              <c:f>'Historical Data'!$B$238</c:f>
              <c:strCache>
                <c:ptCount val="1"/>
                <c:pt idx="0">
                  <c:v>CS</c:v>
                </c:pt>
              </c:strCache>
            </c:strRef>
          </c:tx>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Data'!$G$238:$M$238</c:f>
              <c:numCache>
                <c:formatCode>0%</c:formatCode>
                <c:ptCount val="7"/>
                <c:pt idx="0">
                  <c:v>0.92</c:v>
                </c:pt>
                <c:pt idx="1">
                  <c:v>0.88</c:v>
                </c:pt>
                <c:pt idx="2">
                  <c:v>0.87</c:v>
                </c:pt>
                <c:pt idx="3">
                  <c:v>0.9030177260342932</c:v>
                </c:pt>
                <c:pt idx="4">
                  <c:v>0.89509284464847605</c:v>
                </c:pt>
                <c:pt idx="5">
                  <c:v>0.88420512126722406</c:v>
                </c:pt>
                <c:pt idx="6">
                  <c:v>0.8629400055462485</c:v>
                </c:pt>
              </c:numCache>
              <c:extLst/>
            </c:numRef>
          </c:val>
          <c:smooth val="0"/>
          <c:extLst>
            <c:ext xmlns:c16="http://schemas.microsoft.com/office/drawing/2014/chart" uri="{C3380CC4-5D6E-409C-BE32-E72D297353CC}">
              <c16:uniqueId val="{00000000-6A35-459D-8826-A8A1AD0C3C87}"/>
            </c:ext>
          </c:extLst>
        </c:ser>
        <c:ser>
          <c:idx val="2"/>
          <c:order val="2"/>
          <c:tx>
            <c:strRef>
              <c:f>'Historical Data'!$B$239</c:f>
              <c:strCache>
                <c:ptCount val="1"/>
                <c:pt idx="0">
                  <c:v>HCL</c:v>
                </c:pt>
              </c:strCache>
            </c:strRef>
          </c:tx>
          <c:marker>
            <c:symbol val="none"/>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Data'!$G$239:$M$239</c:f>
              <c:numCache>
                <c:formatCode>0%</c:formatCode>
                <c:ptCount val="7"/>
                <c:pt idx="0">
                  <c:v>0.9</c:v>
                </c:pt>
                <c:pt idx="1">
                  <c:v>0.85</c:v>
                </c:pt>
                <c:pt idx="2">
                  <c:v>0.86</c:v>
                </c:pt>
                <c:pt idx="3">
                  <c:v>0.86127443595017461</c:v>
                </c:pt>
                <c:pt idx="4">
                  <c:v>0.87715504847451953</c:v>
                </c:pt>
                <c:pt idx="5">
                  <c:v>0.84118803753114191</c:v>
                </c:pt>
                <c:pt idx="6">
                  <c:v>0.82771426265012049</c:v>
                </c:pt>
              </c:numCache>
              <c:extLst/>
            </c:numRef>
          </c:val>
          <c:smooth val="0"/>
          <c:extLst>
            <c:ext xmlns:c16="http://schemas.microsoft.com/office/drawing/2014/chart" uri="{C3380CC4-5D6E-409C-BE32-E72D297353CC}">
              <c16:uniqueId val="{00000001-6A35-459D-8826-A8A1AD0C3C87}"/>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0"/>
                <c:order val="0"/>
                <c:tx>
                  <c:strRef>
                    <c:extLst>
                      <c:ext uri="{02D57815-91ED-43cb-92C2-25804820EDAC}">
                        <c15:formulaRef>
                          <c15:sqref>'Historical Data'!$B$237</c15:sqref>
                        </c15:formulaRef>
                      </c:ext>
                    </c:extLst>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Data'!$G$237:$M$237</c15:sqref>
                        </c15:formulaRef>
                      </c:ext>
                    </c:extLst>
                    <c:numCache>
                      <c:formatCode>0%</c:formatCode>
                      <c:ptCount val="7"/>
                      <c:pt idx="0">
                        <c:v>0.92</c:v>
                      </c:pt>
                      <c:pt idx="1">
                        <c:v>0.88</c:v>
                      </c:pt>
                      <c:pt idx="2">
                        <c:v>0.87</c:v>
                      </c:pt>
                      <c:pt idx="3">
                        <c:v>0.8959364578422333</c:v>
                      </c:pt>
                      <c:pt idx="4">
                        <c:v>0.89231878842136125</c:v>
                      </c:pt>
                      <c:pt idx="5">
                        <c:v>0.87197704315454505</c:v>
                      </c:pt>
                      <c:pt idx="6">
                        <c:v>0.85593365689234013</c:v>
                      </c:pt>
                    </c:numCache>
                  </c:numRef>
                </c:val>
                <c:smooth val="0"/>
                <c:extLst>
                  <c:ext xmlns:c16="http://schemas.microsoft.com/office/drawing/2014/chart" uri="{C3380CC4-5D6E-409C-BE32-E72D297353CC}">
                    <c16:uniqueId val="{00000002-6A35-459D-8826-A8A1AD0C3C87}"/>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8.669074622552915E-2"/>
          <c:y val="7.0174521720779801E-2"/>
          <c:w val="0.9121294024886385"/>
          <c:h val="0.76864799525593486"/>
        </c:manualLayout>
      </c:layout>
      <c:lineChart>
        <c:grouping val="standard"/>
        <c:varyColors val="0"/>
        <c:ser>
          <c:idx val="0"/>
          <c:order val="0"/>
          <c:tx>
            <c:strRef>
              <c:f>'Historical Data'!$B$177</c:f>
              <c:strCache>
                <c:ptCount val="1"/>
                <c:pt idx="0">
                  <c:v>CS</c:v>
                </c:pt>
              </c:strCache>
            </c:strRef>
          </c:tx>
          <c:spPr>
            <a:ln w="38100" cap="rnd" cmpd="sng" algn="ctr">
              <a:solidFill>
                <a:schemeClr val="accent2">
                  <a:shade val="65000"/>
                </a:schemeClr>
              </a:solidFill>
              <a:prstDash val="solid"/>
              <a:round/>
            </a:ln>
            <a:effectLst/>
          </c:spPr>
          <c:marker>
            <c:symbol val="none"/>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Data'!$G$177:$M$177</c:f>
              <c:numCache>
                <c:formatCode>0%</c:formatCode>
                <c:ptCount val="7"/>
                <c:pt idx="0">
                  <c:v>0.83</c:v>
                </c:pt>
                <c:pt idx="1">
                  <c:v>0.78</c:v>
                </c:pt>
                <c:pt idx="2">
                  <c:v>0.78</c:v>
                </c:pt>
                <c:pt idx="3">
                  <c:v>0.79560432102561784</c:v>
                </c:pt>
                <c:pt idx="4">
                  <c:v>0.82047188403063098</c:v>
                </c:pt>
                <c:pt idx="5">
                  <c:v>0.78160848363930557</c:v>
                </c:pt>
                <c:pt idx="6">
                  <c:v>0.81342899827883963</c:v>
                </c:pt>
              </c:numCache>
              <c:extLst/>
            </c:numRef>
          </c:val>
          <c:smooth val="0"/>
          <c:extLst>
            <c:ext xmlns:c16="http://schemas.microsoft.com/office/drawing/2014/chart" uri="{C3380CC4-5D6E-409C-BE32-E72D297353CC}">
              <c16:uniqueId val="{00000000-4074-4E5F-9FC2-25B29D3072A4}"/>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1"/>
                <c:order val="1"/>
                <c:tx>
                  <c:strRef>
                    <c:extLst>
                      <c:ext uri="{02D57815-91ED-43cb-92C2-25804820EDAC}">
                        <c15:formulaRef>
                          <c15:sqref>'Historical Data'!$B$178</c15:sqref>
                        </c15:formulaRef>
                      </c:ext>
                    </c:extLst>
                    <c:strCache>
                      <c:ptCount val="1"/>
                      <c:pt idx="0">
                        <c:v>*Percent somewhat agree and strongly agree, combined.</c:v>
                      </c:pt>
                    </c:strCache>
                  </c:strRef>
                </c:tx>
                <c:spPr>
                  <a:ln w="38100" cap="rnd" cmpd="sng" algn="ctr">
                    <a:solidFill>
                      <a:schemeClr val="accent2"/>
                    </a:solidFill>
                    <a:prstDash val="solid"/>
                    <a:round/>
                  </a:ln>
                  <a:effectLst/>
                </c:spPr>
                <c:marker>
                  <c:symbol val="none"/>
                </c:marker>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Data'!$G$178:$M$178</c15:sqref>
                        </c15:formulaRef>
                      </c:ext>
                    </c:extLst>
                    <c:numCache>
                      <c:formatCode>General</c:formatCode>
                      <c:ptCount val="7"/>
                    </c:numCache>
                  </c:numRef>
                </c:val>
                <c:smooth val="0"/>
                <c:extLst>
                  <c:ext xmlns:c16="http://schemas.microsoft.com/office/drawing/2014/chart" uri="{C3380CC4-5D6E-409C-BE32-E72D297353CC}">
                    <c16:uniqueId val="{00000001-4074-4E5F-9FC2-25B29D3072A4}"/>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Data'!$B$179</c15:sqref>
                        </c15:formulaRef>
                      </c:ext>
                    </c:extLst>
                    <c:strCache>
                      <c:ptCount val="1"/>
                    </c:strCache>
                  </c:strRef>
                </c:tx>
                <c:spPr>
                  <a:ln w="38100" cap="rnd" cmpd="sng" algn="ctr">
                    <a:solidFill>
                      <a:schemeClr val="accent2">
                        <a:tint val="65000"/>
                      </a:schemeClr>
                    </a:solidFill>
                    <a:prstDash val="solid"/>
                    <a:round/>
                  </a:ln>
                  <a:effectLst/>
                </c:spPr>
                <c:marker>
                  <c:symbol val="none"/>
                </c:marker>
                <c:cat>
                  <c:strRef>
                    <c:extLst xmlns:c15="http://schemas.microsoft.com/office/drawing/2012/chart">
                      <c:ext xmlns:c15="http://schemas.microsoft.com/office/drawing/2012/char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xmlns:c15="http://schemas.microsoft.com/office/drawing/2012/chart">
                      <c:ext xmlns:c15="http://schemas.microsoft.com/office/drawing/2012/chart" uri="{02D57815-91ED-43cb-92C2-25804820EDAC}">
                        <c15:formulaRef>
                          <c15:sqref>'Historical Data'!$G$179:$M$179</c15:sqref>
                        </c15:formulaRef>
                      </c:ext>
                    </c:extLst>
                    <c:numCache>
                      <c:formatCode>General</c:formatCode>
                      <c:ptCount val="7"/>
                    </c:numCache>
                  </c:numRef>
                </c:val>
                <c:smooth val="0"/>
                <c:extLst xmlns:c15="http://schemas.microsoft.com/office/drawing/2012/chart">
                  <c:ext xmlns:c16="http://schemas.microsoft.com/office/drawing/2014/chart" uri="{C3380CC4-5D6E-409C-BE32-E72D297353CC}">
                    <c16:uniqueId val="{00000002-4074-4E5F-9FC2-25B29D3072A4}"/>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w="12700" cap="flat" cmpd="sng" algn="ctr">
            <a:solidFill>
              <a:schemeClr val="tx1"/>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extLst/>
  </c:chart>
  <c:spPr>
    <a:noFill/>
    <a:ln w="9525" cap="flat" cmpd="sng" algn="ctr">
      <a:noFill/>
      <a:prstDash val="solid"/>
    </a:ln>
    <a:effectLst/>
  </c:spPr>
  <c:txPr>
    <a:bodyPr/>
    <a:lstStyle/>
    <a:p>
      <a:pPr>
        <a:defRPr sz="1200" b="1">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r>
              <a:rPr lang="en-US"/>
              <a:t>Gender (N=1,802)</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v>
                </c:pt>
              </c:strCache>
            </c:strRef>
          </c:tx>
          <c:spPr>
            <a:solidFill>
              <a:srgbClr val="007096"/>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Man</c:v>
                </c:pt>
                <c:pt idx="1">
                  <c:v>Woman</c:v>
                </c:pt>
                <c:pt idx="2">
                  <c:v>Another gender identity (transgender, nonbinary, etc)</c:v>
                </c:pt>
                <c:pt idx="3">
                  <c:v>Prefer not to answer</c:v>
                </c:pt>
              </c:strCache>
            </c:strRef>
          </c:cat>
          <c:val>
            <c:numRef>
              <c:f>Sheet1!$B$2:$B$5</c:f>
              <c:numCache>
                <c:formatCode>0%</c:formatCode>
                <c:ptCount val="4"/>
                <c:pt idx="0">
                  <c:v>0.43</c:v>
                </c:pt>
                <c:pt idx="1">
                  <c:v>0.4</c:v>
                </c:pt>
                <c:pt idx="2">
                  <c:v>0.01</c:v>
                </c:pt>
                <c:pt idx="3">
                  <c:v>0.16</c:v>
                </c:pt>
              </c:numCache>
            </c:numRef>
          </c:val>
          <c:extLst>
            <c:ext xmlns:c16="http://schemas.microsoft.com/office/drawing/2014/chart" uri="{C3380CC4-5D6E-409C-BE32-E72D297353CC}">
              <c16:uniqueId val="{00000000-8407-430A-953A-8A272A39182B}"/>
            </c:ext>
          </c:extLst>
        </c:ser>
        <c:dLbls>
          <c:dLblPos val="outEnd"/>
          <c:showLegendKey val="0"/>
          <c:showVal val="1"/>
          <c:showCatName val="0"/>
          <c:showSerName val="0"/>
          <c:showPercent val="0"/>
          <c:showBubbleSize val="0"/>
        </c:dLbls>
        <c:gapWidth val="80"/>
        <c:axId val="1466858128"/>
        <c:axId val="1466858544"/>
      </c:barChart>
      <c:catAx>
        <c:axId val="1466858128"/>
        <c:scaling>
          <c:orientation val="minMax"/>
        </c:scaling>
        <c:delete val="0"/>
        <c:axPos val="b"/>
        <c:numFmt formatCode="General" sourceLinked="1"/>
        <c:majorTickMark val="none"/>
        <c:minorTickMark val="none"/>
        <c:tickLblPos val="nextTo"/>
        <c:spPr>
          <a:noFill/>
          <a:ln w="12700" cap="flat" cmpd="sng" algn="ctr">
            <a:solidFill>
              <a:sysClr val="windowText" lastClr="000000"/>
            </a:solidFill>
            <a:round/>
          </a:ln>
          <a:effectLst/>
        </c:spPr>
        <c:txPr>
          <a:bodyPr rot="-60000000" spcFirstLastPara="1" vertOverflow="ellipsis" vert="horz" wrap="square" anchor="ctr" anchorCtr="1"/>
          <a:lstStyle/>
          <a:p>
            <a:pPr algn="r">
              <a:defRPr sz="1400" b="1" i="0" u="none" strike="noStrike" kern="1200" baseline="0">
                <a:solidFill>
                  <a:schemeClr val="tx1"/>
                </a:solidFill>
                <a:latin typeface="+mn-lt"/>
                <a:ea typeface="+mn-ea"/>
                <a:cs typeface="+mn-cs"/>
              </a:defRPr>
            </a:pPr>
            <a:endParaRPr lang="en-US"/>
          </a:p>
        </c:txPr>
        <c:crossAx val="1466858544"/>
        <c:crosses val="autoZero"/>
        <c:auto val="1"/>
        <c:lblAlgn val="ctr"/>
        <c:lblOffset val="100"/>
        <c:noMultiLvlLbl val="0"/>
      </c:catAx>
      <c:valAx>
        <c:axId val="1466858544"/>
        <c:scaling>
          <c:orientation val="minMax"/>
        </c:scaling>
        <c:delete val="1"/>
        <c:axPos val="l"/>
        <c:numFmt formatCode="0%" sourceLinked="1"/>
        <c:majorTickMark val="none"/>
        <c:minorTickMark val="none"/>
        <c:tickLblPos val="nextTo"/>
        <c:crossAx val="1466858128"/>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400" b="1">
          <a:solidFill>
            <a:schemeClr val="tx1"/>
          </a:solidFill>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8.669074622552915E-2"/>
          <c:y val="7.0174521720779801E-2"/>
          <c:w val="0.9121294024886385"/>
          <c:h val="0.76864799525593486"/>
        </c:manualLayout>
      </c:layout>
      <c:lineChart>
        <c:grouping val="standard"/>
        <c:varyColors val="0"/>
        <c:ser>
          <c:idx val="0"/>
          <c:order val="0"/>
          <c:tx>
            <c:strRef>
              <c:f>'Historical Data'!$B$171</c:f>
              <c:strCache>
                <c:ptCount val="1"/>
                <c:pt idx="0">
                  <c:v>HCL</c:v>
                </c:pt>
              </c:strCache>
            </c:strRef>
          </c:tx>
          <c:spPr>
            <a:ln w="38100" cap="rnd" cmpd="sng" algn="ctr">
              <a:solidFill>
                <a:schemeClr val="accent3">
                  <a:shade val="65000"/>
                </a:schemeClr>
              </a:solidFill>
              <a:prstDash val="solid"/>
              <a:round/>
            </a:ln>
            <a:effectLst/>
          </c:spPr>
          <c:marker>
            <c:symbol val="none"/>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Data'!$G$171:$M$171</c:f>
              <c:numCache>
                <c:formatCode>0%</c:formatCode>
                <c:ptCount val="7"/>
                <c:pt idx="0">
                  <c:v>0.73</c:v>
                </c:pt>
                <c:pt idx="1">
                  <c:v>0.68</c:v>
                </c:pt>
                <c:pt idx="2">
                  <c:v>0.7</c:v>
                </c:pt>
                <c:pt idx="3">
                  <c:v>0.68301679166381601</c:v>
                </c:pt>
                <c:pt idx="4">
                  <c:v>0.75301486611669899</c:v>
                </c:pt>
                <c:pt idx="5">
                  <c:v>0.69300169286360069</c:v>
                </c:pt>
                <c:pt idx="6">
                  <c:v>0.69886629688550772</c:v>
                </c:pt>
              </c:numCache>
              <c:extLst/>
            </c:numRef>
          </c:val>
          <c:smooth val="0"/>
          <c:extLst>
            <c:ext xmlns:c16="http://schemas.microsoft.com/office/drawing/2014/chart" uri="{C3380CC4-5D6E-409C-BE32-E72D297353CC}">
              <c16:uniqueId val="{00000000-4D5C-47FB-9833-F7EF3A0FF965}"/>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1"/>
                <c:order val="1"/>
                <c:tx>
                  <c:strRef>
                    <c:extLst>
                      <c:ext uri="{02D57815-91ED-43cb-92C2-25804820EDAC}">
                        <c15:formulaRef>
                          <c15:sqref>'Historical Data'!$B$172</c15:sqref>
                        </c15:formulaRef>
                      </c:ext>
                    </c:extLst>
                    <c:strCache>
                      <c:ptCount val="1"/>
                      <c:pt idx="0">
                        <c:v>*Percent somewhat agree and strongly agree, combined.</c:v>
                      </c:pt>
                    </c:strCache>
                  </c:strRef>
                </c:tx>
                <c:spPr>
                  <a:ln w="38100" cap="rnd" cmpd="sng" algn="ctr">
                    <a:solidFill>
                      <a:schemeClr val="accent3"/>
                    </a:solidFill>
                    <a:prstDash val="solid"/>
                    <a:round/>
                  </a:ln>
                  <a:effectLst/>
                </c:spPr>
                <c:marker>
                  <c:symbol val="none"/>
                </c:marker>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Data'!$G$172:$M$172</c15:sqref>
                        </c15:formulaRef>
                      </c:ext>
                    </c:extLst>
                    <c:numCache>
                      <c:formatCode>General</c:formatCode>
                      <c:ptCount val="7"/>
                    </c:numCache>
                  </c:numRef>
                </c:val>
                <c:smooth val="0"/>
                <c:extLst>
                  <c:ext xmlns:c16="http://schemas.microsoft.com/office/drawing/2014/chart" uri="{C3380CC4-5D6E-409C-BE32-E72D297353CC}">
                    <c16:uniqueId val="{00000001-4D5C-47FB-9833-F7EF3A0FF965}"/>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Data'!$B$173</c15:sqref>
                        </c15:formulaRef>
                      </c:ext>
                    </c:extLst>
                    <c:strCache>
                      <c:ptCount val="1"/>
                    </c:strCache>
                  </c:strRef>
                </c:tx>
                <c:spPr>
                  <a:ln w="38100" cap="rnd" cmpd="sng" algn="ctr">
                    <a:solidFill>
                      <a:schemeClr val="accent3">
                        <a:tint val="65000"/>
                      </a:schemeClr>
                    </a:solidFill>
                    <a:prstDash val="solid"/>
                    <a:round/>
                  </a:ln>
                  <a:effectLst/>
                </c:spPr>
                <c:marker>
                  <c:symbol val="none"/>
                </c:marker>
                <c:cat>
                  <c:strRef>
                    <c:extLst xmlns:c15="http://schemas.microsoft.com/office/drawing/2012/chart">
                      <c:ext xmlns:c15="http://schemas.microsoft.com/office/drawing/2012/char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xmlns:c15="http://schemas.microsoft.com/office/drawing/2012/chart">
                      <c:ext xmlns:c15="http://schemas.microsoft.com/office/drawing/2012/chart" uri="{02D57815-91ED-43cb-92C2-25804820EDAC}">
                        <c15:formulaRef>
                          <c15:sqref>'Historical Data'!$G$173:$M$173</c15:sqref>
                        </c15:formulaRef>
                      </c:ext>
                    </c:extLst>
                    <c:numCache>
                      <c:formatCode>General</c:formatCode>
                      <c:ptCount val="7"/>
                    </c:numCache>
                  </c:numRef>
                </c:val>
                <c:smooth val="0"/>
                <c:extLst xmlns:c15="http://schemas.microsoft.com/office/drawing/2012/chart">
                  <c:ext xmlns:c16="http://schemas.microsoft.com/office/drawing/2014/chart" uri="{C3380CC4-5D6E-409C-BE32-E72D297353CC}">
                    <c16:uniqueId val="{00000002-4D5C-47FB-9833-F7EF3A0FF965}"/>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w="12700" cap="flat" cmpd="sng" algn="ctr">
            <a:solidFill>
              <a:schemeClr val="tx1"/>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extLst/>
  </c:chart>
  <c:spPr>
    <a:noFill/>
    <a:ln w="9525" cap="flat" cmpd="sng" algn="ctr">
      <a:noFill/>
      <a:prstDash val="solid"/>
    </a:ln>
    <a:effectLst/>
  </c:spPr>
  <c:txPr>
    <a:bodyPr/>
    <a:lstStyle/>
    <a:p>
      <a:pPr>
        <a:defRPr sz="1200" b="1">
          <a:solidFill>
            <a:schemeClr val="tx1"/>
          </a:solidFill>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5469985164289679"/>
        </c:manualLayout>
      </c:layout>
      <c:lineChart>
        <c:grouping val="standard"/>
        <c:varyColors val="0"/>
        <c:ser>
          <c:idx val="0"/>
          <c:order val="0"/>
          <c:tx>
            <c:strRef>
              <c:f>'Historical Data'!$B$189</c:f>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Data'!$G$189:$M$189</c:f>
              <c:numCache>
                <c:formatCode>0%</c:formatCode>
                <c:ptCount val="7"/>
                <c:pt idx="0">
                  <c:v>0.84</c:v>
                </c:pt>
                <c:pt idx="1">
                  <c:v>0.86</c:v>
                </c:pt>
                <c:pt idx="2">
                  <c:v>0.84</c:v>
                </c:pt>
                <c:pt idx="3">
                  <c:v>0.82601249840341484</c:v>
                </c:pt>
                <c:pt idx="4">
                  <c:v>0.87528022091180635</c:v>
                </c:pt>
                <c:pt idx="5">
                  <c:v>0.79730788068861136</c:v>
                </c:pt>
                <c:pt idx="6">
                  <c:v>0.81472961692215451</c:v>
                </c:pt>
              </c:numCache>
              <c:extLst/>
            </c:numRef>
          </c:val>
          <c:smooth val="0"/>
          <c:extLst>
            <c:ext xmlns:c16="http://schemas.microsoft.com/office/drawing/2014/chart" uri="{C3380CC4-5D6E-409C-BE32-E72D297353CC}">
              <c16:uniqueId val="{00000000-57B5-4F75-B840-E8D3035EC8C7}"/>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1"/>
                <c:order val="1"/>
                <c:tx>
                  <c:strRef>
                    <c:extLst>
                      <c:ext uri="{02D57815-91ED-43cb-92C2-25804820EDAC}">
                        <c15:formulaRef>
                          <c15:sqref>'Historical Data'!$B$190</c15:sqref>
                        </c15:formulaRef>
                      </c:ext>
                    </c:extLst>
                    <c:strCache>
                      <c:ptCount val="1"/>
                      <c:pt idx="0">
                        <c:v>CS</c:v>
                      </c:pt>
                    </c:strCache>
                  </c:strRef>
                </c:tx>
                <c:marker>
                  <c:symbol val="none"/>
                </c:marker>
                <c:dLbls>
                  <c:spPr>
                    <a:noFill/>
                    <a:ln>
                      <a:noFill/>
                    </a:ln>
                    <a:effectLst/>
                  </c:sp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Data'!$G$190:$M$190</c15:sqref>
                        </c15:formulaRef>
                      </c:ext>
                    </c:extLst>
                    <c:numCache>
                      <c:formatCode>0%</c:formatCode>
                      <c:ptCount val="7"/>
                      <c:pt idx="0">
                        <c:v>0.86</c:v>
                      </c:pt>
                      <c:pt idx="1">
                        <c:v>0.86</c:v>
                      </c:pt>
                      <c:pt idx="2">
                        <c:v>0.85</c:v>
                      </c:pt>
                      <c:pt idx="3">
                        <c:v>0.83265332956587967</c:v>
                      </c:pt>
                      <c:pt idx="4">
                        <c:v>0.87609843349963767</c:v>
                      </c:pt>
                      <c:pt idx="5">
                        <c:v>0.81711034750209233</c:v>
                      </c:pt>
                      <c:pt idx="6">
                        <c:v>0.84941974527977782</c:v>
                      </c:pt>
                    </c:numCache>
                  </c:numRef>
                </c:val>
                <c:smooth val="0"/>
                <c:extLst>
                  <c:ext xmlns:c16="http://schemas.microsoft.com/office/drawing/2014/chart" uri="{C3380CC4-5D6E-409C-BE32-E72D297353CC}">
                    <c16:uniqueId val="{00000001-57B5-4F75-B840-E8D3035EC8C7}"/>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Data'!$B$191</c15:sqref>
                        </c15:formulaRef>
                      </c:ext>
                    </c:extLst>
                    <c:strCache>
                      <c:ptCount val="1"/>
                      <c:pt idx="0">
                        <c:v>HCL</c:v>
                      </c:pt>
                    </c:strCache>
                  </c:strRef>
                </c:tx>
                <c:marker>
                  <c:symbol val="none"/>
                </c:marker>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xmlns:c15="http://schemas.microsoft.com/office/drawing/2012/chart">
                      <c:ext xmlns:c15="http://schemas.microsoft.com/office/drawing/2012/chart" uri="{02D57815-91ED-43cb-92C2-25804820EDAC}">
                        <c15:formulaRef>
                          <c15:sqref>'Historical Data'!$G$191:$M$191</c15:sqref>
                        </c15:formulaRef>
                      </c:ext>
                    </c:extLst>
                    <c:numCache>
                      <c:formatCode>0%</c:formatCode>
                      <c:ptCount val="7"/>
                      <c:pt idx="0">
                        <c:v>0.78</c:v>
                      </c:pt>
                      <c:pt idx="1">
                        <c:v>0.85</c:v>
                      </c:pt>
                      <c:pt idx="2">
                        <c:v>0.74</c:v>
                      </c:pt>
                      <c:pt idx="3">
                        <c:v>0.79452629544068831</c:v>
                      </c:pt>
                      <c:pt idx="4">
                        <c:v>0.87020524062964033</c:v>
                      </c:pt>
                      <c:pt idx="5">
                        <c:v>0.74489015497574418</c:v>
                      </c:pt>
                      <c:pt idx="6">
                        <c:v>0.67377541659110096</c:v>
                      </c:pt>
                    </c:numCache>
                  </c:numRef>
                </c:val>
                <c:smooth val="0"/>
                <c:extLst xmlns:c15="http://schemas.microsoft.com/office/drawing/2012/chart">
                  <c:ext xmlns:c16="http://schemas.microsoft.com/office/drawing/2014/chart" uri="{C3380CC4-5D6E-409C-BE32-E72D297353CC}">
                    <c16:uniqueId val="{00000002-57B5-4F75-B840-E8D3035EC8C7}"/>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5893223811238533"/>
        </c:manualLayout>
      </c:layout>
      <c:lineChart>
        <c:grouping val="standard"/>
        <c:varyColors val="0"/>
        <c:ser>
          <c:idx val="1"/>
          <c:order val="1"/>
          <c:tx>
            <c:strRef>
              <c:f>'Historical Data'!$B$190</c:f>
              <c:strCache>
                <c:ptCount val="1"/>
                <c:pt idx="0">
                  <c:v>CS</c:v>
                </c:pt>
              </c:strCache>
            </c:strRef>
          </c:tx>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Data'!$G$190:$M$190</c:f>
              <c:numCache>
                <c:formatCode>0%</c:formatCode>
                <c:ptCount val="7"/>
                <c:pt idx="0">
                  <c:v>0.86</c:v>
                </c:pt>
                <c:pt idx="1">
                  <c:v>0.86</c:v>
                </c:pt>
                <c:pt idx="2">
                  <c:v>0.85</c:v>
                </c:pt>
                <c:pt idx="3">
                  <c:v>0.83265332956587967</c:v>
                </c:pt>
                <c:pt idx="4">
                  <c:v>0.87609843349963767</c:v>
                </c:pt>
                <c:pt idx="5">
                  <c:v>0.81711034750209233</c:v>
                </c:pt>
                <c:pt idx="6">
                  <c:v>0.84941974527977782</c:v>
                </c:pt>
              </c:numCache>
              <c:extLst/>
            </c:numRef>
          </c:val>
          <c:smooth val="0"/>
          <c:extLst>
            <c:ext xmlns:c16="http://schemas.microsoft.com/office/drawing/2014/chart" uri="{C3380CC4-5D6E-409C-BE32-E72D297353CC}">
              <c16:uniqueId val="{00000000-5F9E-4486-982C-8C74F6AA3308}"/>
            </c:ext>
          </c:extLst>
        </c:ser>
        <c:ser>
          <c:idx val="2"/>
          <c:order val="2"/>
          <c:tx>
            <c:strRef>
              <c:f>'Historical Data'!$B$191</c:f>
              <c:strCache>
                <c:ptCount val="1"/>
                <c:pt idx="0">
                  <c:v>HCL</c:v>
                </c:pt>
              </c:strCache>
            </c:strRef>
          </c:tx>
          <c:marker>
            <c:symbol val="none"/>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Data'!$G$191:$M$191</c:f>
              <c:numCache>
                <c:formatCode>0%</c:formatCode>
                <c:ptCount val="7"/>
                <c:pt idx="0">
                  <c:v>0.78</c:v>
                </c:pt>
                <c:pt idx="1">
                  <c:v>0.85</c:v>
                </c:pt>
                <c:pt idx="2">
                  <c:v>0.74</c:v>
                </c:pt>
                <c:pt idx="3">
                  <c:v>0.79452629544068831</c:v>
                </c:pt>
                <c:pt idx="4">
                  <c:v>0.87020524062964033</c:v>
                </c:pt>
                <c:pt idx="5">
                  <c:v>0.74489015497574418</c:v>
                </c:pt>
                <c:pt idx="6">
                  <c:v>0.67377541659110096</c:v>
                </c:pt>
              </c:numCache>
              <c:extLst/>
            </c:numRef>
          </c:val>
          <c:smooth val="0"/>
          <c:extLst>
            <c:ext xmlns:c16="http://schemas.microsoft.com/office/drawing/2014/chart" uri="{C3380CC4-5D6E-409C-BE32-E72D297353CC}">
              <c16:uniqueId val="{00000001-5F9E-4486-982C-8C74F6AA3308}"/>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0"/>
                <c:order val="0"/>
                <c:tx>
                  <c:strRef>
                    <c:extLst>
                      <c:ext uri="{02D57815-91ED-43cb-92C2-25804820EDAC}">
                        <c15:formulaRef>
                          <c15:sqref>'Historical Data'!$B$189</c15:sqref>
                        </c15:formulaRef>
                      </c:ext>
                    </c:extLst>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Data'!$G$189:$M$189</c15:sqref>
                        </c15:formulaRef>
                      </c:ext>
                    </c:extLst>
                    <c:numCache>
                      <c:formatCode>0%</c:formatCode>
                      <c:ptCount val="7"/>
                      <c:pt idx="0">
                        <c:v>0.84</c:v>
                      </c:pt>
                      <c:pt idx="1">
                        <c:v>0.86</c:v>
                      </c:pt>
                      <c:pt idx="2">
                        <c:v>0.84</c:v>
                      </c:pt>
                      <c:pt idx="3">
                        <c:v>0.82601249840341484</c:v>
                      </c:pt>
                      <c:pt idx="4">
                        <c:v>0.87528022091180635</c:v>
                      </c:pt>
                      <c:pt idx="5">
                        <c:v>0.79730788068861136</c:v>
                      </c:pt>
                      <c:pt idx="6">
                        <c:v>0.81472961692215451</c:v>
                      </c:pt>
                    </c:numCache>
                  </c:numRef>
                </c:val>
                <c:smooth val="0"/>
                <c:extLst>
                  <c:ext xmlns:c16="http://schemas.microsoft.com/office/drawing/2014/chart" uri="{C3380CC4-5D6E-409C-BE32-E72D297353CC}">
                    <c16:uniqueId val="{00000002-5F9E-4486-982C-8C74F6AA3308}"/>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8.669074622552915E-2"/>
          <c:y val="7.0174521720779801E-2"/>
          <c:w val="0.9121294024886385"/>
          <c:h val="0.76864799525593486"/>
        </c:manualLayout>
      </c:layout>
      <c:lineChart>
        <c:grouping val="standard"/>
        <c:varyColors val="0"/>
        <c:ser>
          <c:idx val="0"/>
          <c:order val="0"/>
          <c:tx>
            <c:strRef>
              <c:f>'Historical Data'!$B$183</c:f>
              <c:strCache>
                <c:ptCount val="1"/>
                <c:pt idx="0">
                  <c:v>CS</c:v>
                </c:pt>
              </c:strCache>
            </c:strRef>
          </c:tx>
          <c:spPr>
            <a:ln w="38100" cap="rnd" cmpd="sng" algn="ctr">
              <a:solidFill>
                <a:schemeClr val="accent2">
                  <a:shade val="65000"/>
                </a:schemeClr>
              </a:solidFill>
              <a:prstDash val="solid"/>
              <a:round/>
            </a:ln>
            <a:effectLst/>
          </c:spPr>
          <c:marker>
            <c:symbol val="none"/>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Data'!$G$183:$M$183</c:f>
              <c:numCache>
                <c:formatCode>0%</c:formatCode>
                <c:ptCount val="7"/>
                <c:pt idx="0">
                  <c:v>0.88</c:v>
                </c:pt>
                <c:pt idx="1">
                  <c:v>0.83</c:v>
                </c:pt>
                <c:pt idx="2">
                  <c:v>0.78</c:v>
                </c:pt>
                <c:pt idx="3">
                  <c:v>0.82606514935134001</c:v>
                </c:pt>
                <c:pt idx="4">
                  <c:v>0.80407345709608546</c:v>
                </c:pt>
                <c:pt idx="5">
                  <c:v>0.83377133580533569</c:v>
                </c:pt>
                <c:pt idx="6">
                  <c:v>0.81595452234294741</c:v>
                </c:pt>
              </c:numCache>
              <c:extLst/>
            </c:numRef>
          </c:val>
          <c:smooth val="0"/>
          <c:extLst>
            <c:ext xmlns:c16="http://schemas.microsoft.com/office/drawing/2014/chart" uri="{C3380CC4-5D6E-409C-BE32-E72D297353CC}">
              <c16:uniqueId val="{00000000-FFBD-4689-AA72-A6234A703F51}"/>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1"/>
                <c:order val="1"/>
                <c:tx>
                  <c:strRef>
                    <c:extLst>
                      <c:ext uri="{02D57815-91ED-43cb-92C2-25804820EDAC}">
                        <c15:formulaRef>
                          <c15:sqref>'Historical Data'!#REF!</c15:sqref>
                        </c15:formulaRef>
                      </c:ext>
                    </c:extLst>
                    <c:strCache>
                      <c:ptCount val="1"/>
                      <c:pt idx="0">
                        <c:v>#REF!</c:v>
                      </c:pt>
                    </c:strCache>
                  </c:strRef>
                </c:tx>
                <c:spPr>
                  <a:ln w="38100" cap="rnd" cmpd="sng" algn="ctr">
                    <a:solidFill>
                      <a:schemeClr val="accent2"/>
                    </a:solidFill>
                    <a:prstDash val="solid"/>
                    <a:round/>
                  </a:ln>
                  <a:effectLst/>
                </c:spPr>
                <c:marker>
                  <c:symbol val="none"/>
                </c:marker>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Data'!#REF!</c15:sqref>
                        </c15:formulaRef>
                      </c:ext>
                    </c:extLst>
                  </c:numRef>
                </c:val>
                <c:smooth val="0"/>
                <c:extLst>
                  <c:ext xmlns:c16="http://schemas.microsoft.com/office/drawing/2014/chart" uri="{C3380CC4-5D6E-409C-BE32-E72D297353CC}">
                    <c16:uniqueId val="{00000001-FFBD-4689-AA72-A6234A703F5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Data'!#REF!</c15:sqref>
                        </c15:formulaRef>
                      </c:ext>
                    </c:extLst>
                    <c:strCache>
                      <c:ptCount val="1"/>
                      <c:pt idx="0">
                        <c:v>#REF!</c:v>
                      </c:pt>
                    </c:strCache>
                  </c:strRef>
                </c:tx>
                <c:spPr>
                  <a:ln w="38100" cap="rnd" cmpd="sng" algn="ctr">
                    <a:solidFill>
                      <a:schemeClr val="accent2">
                        <a:tint val="65000"/>
                      </a:schemeClr>
                    </a:solidFill>
                    <a:prstDash val="solid"/>
                    <a:round/>
                  </a:ln>
                  <a:effectLst/>
                </c:spPr>
                <c:marker>
                  <c:symbol val="none"/>
                </c:marker>
                <c:cat>
                  <c:strRef>
                    <c:extLst xmlns:c15="http://schemas.microsoft.com/office/drawing/2012/chart">
                      <c:ext xmlns:c15="http://schemas.microsoft.com/office/drawing/2012/char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xmlns:c15="http://schemas.microsoft.com/office/drawing/2012/chart">
                      <c:ext xmlns:c15="http://schemas.microsoft.com/office/drawing/2012/chart" uri="{02D57815-91ED-43cb-92C2-25804820EDAC}">
                        <c15:formulaRef>
                          <c15:sqref>'Historical Data'!#REF!</c15:sqref>
                        </c15:formulaRef>
                      </c:ext>
                    </c:extLst>
                  </c:numRef>
                </c:val>
                <c:smooth val="0"/>
                <c:extLst xmlns:c15="http://schemas.microsoft.com/office/drawing/2012/chart">
                  <c:ext xmlns:c16="http://schemas.microsoft.com/office/drawing/2014/chart" uri="{C3380CC4-5D6E-409C-BE32-E72D297353CC}">
                    <c16:uniqueId val="{00000002-FFBD-4689-AA72-A6234A703F51}"/>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w="12700" cap="flat" cmpd="sng" algn="ctr">
            <a:solidFill>
              <a:schemeClr val="tx1"/>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extLst/>
  </c:chart>
  <c:spPr>
    <a:noFill/>
    <a:ln w="9525" cap="flat" cmpd="sng" algn="ctr">
      <a:noFill/>
      <a:prstDash val="solid"/>
    </a:ln>
    <a:effectLst/>
  </c:spPr>
  <c:txPr>
    <a:bodyPr/>
    <a:lstStyle/>
    <a:p>
      <a:pPr>
        <a:defRPr sz="1200" b="1">
          <a:solidFill>
            <a:schemeClr val="tx1"/>
          </a:solidFill>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8.669074622552915E-2"/>
          <c:y val="7.0174521720779801E-2"/>
          <c:w val="0.9121294024886385"/>
          <c:h val="0.76864799525593486"/>
        </c:manualLayout>
      </c:layout>
      <c:lineChart>
        <c:grouping val="standard"/>
        <c:varyColors val="0"/>
        <c:ser>
          <c:idx val="0"/>
          <c:order val="0"/>
          <c:tx>
            <c:strRef>
              <c:f>'Historical Data'!$B$293</c:f>
              <c:strCache>
                <c:ptCount val="1"/>
                <c:pt idx="0">
                  <c:v>CS</c:v>
                </c:pt>
              </c:strCache>
            </c:strRef>
          </c:tx>
          <c:spPr>
            <a:ln w="38100" cap="rnd" cmpd="sng" algn="ctr">
              <a:solidFill>
                <a:schemeClr val="accent2">
                  <a:shade val="65000"/>
                </a:schemeClr>
              </a:solidFill>
              <a:prstDash val="solid"/>
              <a:round/>
            </a:ln>
            <a:effectLst/>
          </c:spPr>
          <c:marker>
            <c:symbol val="none"/>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Data'!$G$293:$M$293</c:f>
              <c:numCache>
                <c:formatCode>0%</c:formatCode>
                <c:ptCount val="7"/>
                <c:pt idx="0">
                  <c:v>0.8</c:v>
                </c:pt>
                <c:pt idx="1">
                  <c:v>0.79</c:v>
                </c:pt>
                <c:pt idx="2">
                  <c:v>0.78</c:v>
                </c:pt>
                <c:pt idx="3">
                  <c:v>0.79697103419862358</c:v>
                </c:pt>
                <c:pt idx="4">
                  <c:v>0.70187185459230272</c:v>
                </c:pt>
                <c:pt idx="5">
                  <c:v>0.78076165707802692</c:v>
                </c:pt>
                <c:pt idx="6">
                  <c:v>0.81012850634974465</c:v>
                </c:pt>
              </c:numCache>
              <c:extLst/>
            </c:numRef>
          </c:val>
          <c:smooth val="0"/>
          <c:extLst>
            <c:ext xmlns:c16="http://schemas.microsoft.com/office/drawing/2014/chart" uri="{C3380CC4-5D6E-409C-BE32-E72D297353CC}">
              <c16:uniqueId val="{00000000-50F2-4CC3-AAE9-ACC6B7CD89C5}"/>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1"/>
                <c:order val="1"/>
                <c:tx>
                  <c:strRef>
                    <c:extLst>
                      <c:ext uri="{02D57815-91ED-43cb-92C2-25804820EDAC}">
                        <c15:formulaRef>
                          <c15:sqref>'Historical Data'!$B$294</c15:sqref>
                        </c15:formulaRef>
                      </c:ext>
                    </c:extLst>
                    <c:strCache>
                      <c:ptCount val="1"/>
                      <c:pt idx="0">
                        <c:v>Percent somewhat agree and strongly agree, combined</c:v>
                      </c:pt>
                    </c:strCache>
                  </c:strRef>
                </c:tx>
                <c:spPr>
                  <a:ln w="38100" cap="rnd" cmpd="sng" algn="ctr">
                    <a:solidFill>
                      <a:schemeClr val="accent2"/>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12700" cap="flat" cmpd="sng" algn="ctr">
                            <a:solidFill>
                              <a:schemeClr val="tx1"/>
                            </a:solidFill>
                            <a:prstDash val="solid"/>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Data'!$G$294:$M$294</c15:sqref>
                        </c15:formulaRef>
                      </c:ext>
                    </c:extLst>
                    <c:numCache>
                      <c:formatCode>General</c:formatCode>
                      <c:ptCount val="7"/>
                    </c:numCache>
                  </c:numRef>
                </c:val>
                <c:smooth val="0"/>
                <c:extLst>
                  <c:ext xmlns:c16="http://schemas.microsoft.com/office/drawing/2014/chart" uri="{C3380CC4-5D6E-409C-BE32-E72D297353CC}">
                    <c16:uniqueId val="{00000001-50F2-4CC3-AAE9-ACC6B7CD89C5}"/>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Data'!$B$295</c15:sqref>
                        </c15:formulaRef>
                      </c:ext>
                    </c:extLst>
                    <c:strCache>
                      <c:ptCount val="1"/>
                    </c:strCache>
                  </c:strRef>
                </c:tx>
                <c:spPr>
                  <a:ln w="38100" cap="rnd" cmpd="sng" algn="ctr">
                    <a:solidFill>
                      <a:schemeClr val="accent2">
                        <a:tint val="65000"/>
                      </a:schemeClr>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12700" cap="flat" cmpd="sng" algn="ctr">
                            <a:solidFill>
                              <a:schemeClr val="tx1"/>
                            </a:solidFill>
                            <a:prstDash val="solid"/>
                            <a:round/>
                          </a:ln>
                          <a:effectLst/>
                        </c:spPr>
                      </c15:leaderLines>
                    </c:ext>
                  </c:extLst>
                </c:dLbls>
                <c:cat>
                  <c:strRef>
                    <c:extLst xmlns:c15="http://schemas.microsoft.com/office/drawing/2012/chart">
                      <c:ext xmlns:c15="http://schemas.microsoft.com/office/drawing/2012/char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xmlns:c15="http://schemas.microsoft.com/office/drawing/2012/chart">
                      <c:ext xmlns:c15="http://schemas.microsoft.com/office/drawing/2012/chart" uri="{02D57815-91ED-43cb-92C2-25804820EDAC}">
                        <c15:formulaRef>
                          <c15:sqref>'Historical Data'!$G$295:$M$295</c15:sqref>
                        </c15:formulaRef>
                      </c:ext>
                    </c:extLst>
                    <c:numCache>
                      <c:formatCode>General</c:formatCode>
                      <c:ptCount val="7"/>
                    </c:numCache>
                  </c:numRef>
                </c:val>
                <c:smooth val="0"/>
                <c:extLst xmlns:c15="http://schemas.microsoft.com/office/drawing/2012/chart">
                  <c:ext xmlns:c16="http://schemas.microsoft.com/office/drawing/2014/chart" uri="{C3380CC4-5D6E-409C-BE32-E72D297353CC}">
                    <c16:uniqueId val="{00000002-50F2-4CC3-AAE9-ACC6B7CD89C5}"/>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w="12700" cap="flat" cmpd="sng" algn="ctr">
            <a:solidFill>
              <a:schemeClr val="tx1"/>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extLst/>
  </c:chart>
  <c:spPr>
    <a:noFill/>
    <a:ln w="9525" cap="flat" cmpd="sng" algn="ctr">
      <a:noFill/>
      <a:prstDash val="solid"/>
    </a:ln>
    <a:effectLst/>
  </c:spPr>
  <c:txPr>
    <a:bodyPr/>
    <a:lstStyle/>
    <a:p>
      <a:pPr>
        <a:defRPr sz="1200" b="1">
          <a:solidFill>
            <a:schemeClr val="tx1"/>
          </a:solidFill>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8.669074622552915E-2"/>
          <c:y val="7.0174521720779801E-2"/>
          <c:w val="0.9121294024886385"/>
          <c:h val="0.76864799525593486"/>
        </c:manualLayout>
      </c:layout>
      <c:lineChart>
        <c:grouping val="standard"/>
        <c:varyColors val="0"/>
        <c:ser>
          <c:idx val="0"/>
          <c:order val="0"/>
          <c:tx>
            <c:strRef>
              <c:f>'Historical Data'!$B$299</c:f>
              <c:strCache>
                <c:ptCount val="1"/>
                <c:pt idx="0">
                  <c:v>HCL</c:v>
                </c:pt>
              </c:strCache>
            </c:strRef>
          </c:tx>
          <c:spPr>
            <a:ln w="38100" cap="rnd" cmpd="sng" algn="ctr">
              <a:solidFill>
                <a:schemeClr val="accent3">
                  <a:shade val="65000"/>
                </a:schemeClr>
              </a:solidFill>
              <a:prstDash val="solid"/>
              <a:round/>
            </a:ln>
            <a:effectLst/>
          </c:spPr>
          <c:marker>
            <c:symbol val="none"/>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Data'!$G$299:$M$299</c:f>
              <c:numCache>
                <c:formatCode>0%</c:formatCode>
                <c:ptCount val="7"/>
                <c:pt idx="0">
                  <c:v>0.69</c:v>
                </c:pt>
                <c:pt idx="1">
                  <c:v>0.62</c:v>
                </c:pt>
                <c:pt idx="2">
                  <c:v>0.65</c:v>
                </c:pt>
                <c:pt idx="3">
                  <c:v>0.58432684080364983</c:v>
                </c:pt>
                <c:pt idx="4">
                  <c:v>0.69752984312330613</c:v>
                </c:pt>
                <c:pt idx="5">
                  <c:v>0.58092785996719054</c:v>
                </c:pt>
                <c:pt idx="6">
                  <c:v>0.6679999951818103</c:v>
                </c:pt>
              </c:numCache>
              <c:extLst/>
            </c:numRef>
          </c:val>
          <c:smooth val="0"/>
          <c:extLst>
            <c:ext xmlns:c16="http://schemas.microsoft.com/office/drawing/2014/chart" uri="{C3380CC4-5D6E-409C-BE32-E72D297353CC}">
              <c16:uniqueId val="{00000000-1FB1-4D4C-89D3-66470B2E83DF}"/>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1"/>
                <c:order val="1"/>
                <c:tx>
                  <c:strRef>
                    <c:extLst>
                      <c:ext uri="{02D57815-91ED-43cb-92C2-25804820EDAC}">
                        <c15:formulaRef>
                          <c15:sqref>'Historical Data'!$B$300</c15:sqref>
                        </c15:formulaRef>
                      </c:ext>
                    </c:extLst>
                    <c:strCache>
                      <c:ptCount val="1"/>
                      <c:pt idx="0">
                        <c:v>Percent somewhat agree and strongly agree, combined</c:v>
                      </c:pt>
                    </c:strCache>
                  </c:strRef>
                </c:tx>
                <c:spPr>
                  <a:ln w="38100" cap="rnd" cmpd="sng" algn="ctr">
                    <a:solidFill>
                      <a:schemeClr val="accent3"/>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12700" cap="flat" cmpd="sng" algn="ctr">
                            <a:solidFill>
                              <a:schemeClr val="tx1"/>
                            </a:solidFill>
                            <a:prstDash val="solid"/>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Data'!$G$300:$M$300</c15:sqref>
                        </c15:formulaRef>
                      </c:ext>
                    </c:extLst>
                    <c:numCache>
                      <c:formatCode>General</c:formatCode>
                      <c:ptCount val="7"/>
                    </c:numCache>
                  </c:numRef>
                </c:val>
                <c:smooth val="0"/>
                <c:extLst>
                  <c:ext xmlns:c16="http://schemas.microsoft.com/office/drawing/2014/chart" uri="{C3380CC4-5D6E-409C-BE32-E72D297353CC}">
                    <c16:uniqueId val="{00000001-1FB1-4D4C-89D3-66470B2E83DF}"/>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Data'!$B$301</c15:sqref>
                        </c15:formulaRef>
                      </c:ext>
                    </c:extLst>
                    <c:strCache>
                      <c:ptCount val="1"/>
                    </c:strCache>
                  </c:strRef>
                </c:tx>
                <c:spPr>
                  <a:ln w="38100" cap="rnd" cmpd="sng" algn="ctr">
                    <a:solidFill>
                      <a:schemeClr val="accent3">
                        <a:tint val="65000"/>
                      </a:schemeClr>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12700" cap="flat" cmpd="sng" algn="ctr">
                            <a:solidFill>
                              <a:schemeClr val="tx1"/>
                            </a:solidFill>
                            <a:prstDash val="solid"/>
                            <a:round/>
                          </a:ln>
                          <a:effectLst/>
                        </c:spPr>
                      </c15:leaderLines>
                    </c:ext>
                  </c:extLst>
                </c:dLbls>
                <c:cat>
                  <c:strRef>
                    <c:extLst xmlns:c15="http://schemas.microsoft.com/office/drawing/2012/chart">
                      <c:ext xmlns:c15="http://schemas.microsoft.com/office/drawing/2012/char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xmlns:c15="http://schemas.microsoft.com/office/drawing/2012/chart">
                      <c:ext xmlns:c15="http://schemas.microsoft.com/office/drawing/2012/chart" uri="{02D57815-91ED-43cb-92C2-25804820EDAC}">
                        <c15:formulaRef>
                          <c15:sqref>'Historical Data'!$G$301:$M$301</c15:sqref>
                        </c15:formulaRef>
                      </c:ext>
                    </c:extLst>
                    <c:numCache>
                      <c:formatCode>General</c:formatCode>
                      <c:ptCount val="7"/>
                    </c:numCache>
                  </c:numRef>
                </c:val>
                <c:smooth val="0"/>
                <c:extLst xmlns:c15="http://schemas.microsoft.com/office/drawing/2012/chart">
                  <c:ext xmlns:c16="http://schemas.microsoft.com/office/drawing/2014/chart" uri="{C3380CC4-5D6E-409C-BE32-E72D297353CC}">
                    <c16:uniqueId val="{00000002-1FB1-4D4C-89D3-66470B2E83DF}"/>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w="12700" cap="flat" cmpd="sng" algn="ctr">
            <a:solidFill>
              <a:schemeClr val="tx1"/>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extLst/>
  </c:chart>
  <c:spPr>
    <a:noFill/>
    <a:ln w="9525" cap="flat" cmpd="sng" algn="ctr">
      <a:noFill/>
      <a:prstDash val="solid"/>
    </a:ln>
    <a:effectLst/>
  </c:spPr>
  <c:txPr>
    <a:bodyPr/>
    <a:lstStyle/>
    <a:p>
      <a:pPr>
        <a:defRPr sz="1200" b="1">
          <a:solidFill>
            <a:schemeClr val="tx1"/>
          </a:solidFill>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6609468206852973"/>
        </c:manualLayout>
      </c:layout>
      <c:lineChart>
        <c:grouping val="standard"/>
        <c:varyColors val="0"/>
        <c:ser>
          <c:idx val="0"/>
          <c:order val="0"/>
          <c:tx>
            <c:strRef>
              <c:f>'Historical Data'!$B$253</c:f>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Data'!$G$253:$M$253</c:f>
              <c:numCache>
                <c:formatCode>0%</c:formatCode>
                <c:ptCount val="7"/>
                <c:pt idx="0">
                  <c:v>0.79</c:v>
                </c:pt>
                <c:pt idx="1">
                  <c:v>0.77</c:v>
                </c:pt>
                <c:pt idx="2">
                  <c:v>0.77</c:v>
                </c:pt>
                <c:pt idx="3">
                  <c:v>0.78096543117297645</c:v>
                </c:pt>
                <c:pt idx="4">
                  <c:v>0.75342966755671648</c:v>
                </c:pt>
                <c:pt idx="5">
                  <c:v>0.7683831340532048</c:v>
                </c:pt>
                <c:pt idx="6">
                  <c:v>0.74966552160000965</c:v>
                </c:pt>
              </c:numCache>
              <c:extLst/>
            </c:numRef>
          </c:val>
          <c:smooth val="0"/>
          <c:extLst>
            <c:ext xmlns:c16="http://schemas.microsoft.com/office/drawing/2014/chart" uri="{C3380CC4-5D6E-409C-BE32-E72D297353CC}">
              <c16:uniqueId val="{00000000-95AC-420C-B7FF-E46F93A190B9}"/>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1"/>
                <c:order val="1"/>
                <c:tx>
                  <c:strRef>
                    <c:extLst>
                      <c:ext uri="{02D57815-91ED-43cb-92C2-25804820EDAC}">
                        <c15:formulaRef>
                          <c15:sqref>'Historical Data'!$B$254</c15:sqref>
                        </c15:formulaRef>
                      </c:ext>
                    </c:extLst>
                    <c:strCache>
                      <c:ptCount val="1"/>
                      <c:pt idx="0">
                        <c:v>CS</c:v>
                      </c:pt>
                    </c:strCache>
                  </c:strRef>
                </c:tx>
                <c:marker>
                  <c:symbol val="none"/>
                </c:marker>
                <c:dLbls>
                  <c:spPr>
                    <a:noFill/>
                    <a:ln>
                      <a:noFill/>
                    </a:ln>
                    <a:effectLst/>
                  </c:sp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Data'!$G$254:$M$254</c15:sqref>
                        </c15:formulaRef>
                      </c:ext>
                    </c:extLst>
                    <c:numCache>
                      <c:formatCode>0%</c:formatCode>
                      <c:ptCount val="7"/>
                      <c:pt idx="0">
                        <c:v>0.7975338657296912</c:v>
                      </c:pt>
                      <c:pt idx="1">
                        <c:v>0.77</c:v>
                      </c:pt>
                      <c:pt idx="2">
                        <c:v>0.77</c:v>
                      </c:pt>
                      <c:pt idx="3">
                        <c:v>0.77383616389361243</c:v>
                      </c:pt>
                      <c:pt idx="4">
                        <c:v>0.75397673457054526</c:v>
                      </c:pt>
                      <c:pt idx="5">
                        <c:v>0.76776010316253007</c:v>
                      </c:pt>
                      <c:pt idx="6">
                        <c:v>0.75599685605422495</c:v>
                      </c:pt>
                    </c:numCache>
                  </c:numRef>
                </c:val>
                <c:smooth val="0"/>
                <c:extLst>
                  <c:ext xmlns:c16="http://schemas.microsoft.com/office/drawing/2014/chart" uri="{C3380CC4-5D6E-409C-BE32-E72D297353CC}">
                    <c16:uniqueId val="{00000001-95AC-420C-B7FF-E46F93A190B9}"/>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Data'!$B$255</c15:sqref>
                        </c15:formulaRef>
                      </c:ext>
                    </c:extLst>
                    <c:strCache>
                      <c:ptCount val="1"/>
                      <c:pt idx="0">
                        <c:v>HCL</c:v>
                      </c:pt>
                    </c:strCache>
                  </c:strRef>
                </c:tx>
                <c:marker>
                  <c:symbol val="none"/>
                </c:marker>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xmlns:c15="http://schemas.microsoft.com/office/drawing/2012/chart">
                      <c:ext xmlns:c15="http://schemas.microsoft.com/office/drawing/2012/chart" uri="{02D57815-91ED-43cb-92C2-25804820EDAC}">
                        <c15:formulaRef>
                          <c15:sqref>'Historical Data'!$G$255:$M$255</c15:sqref>
                        </c15:formulaRef>
                      </c:ext>
                    </c:extLst>
                    <c:numCache>
                      <c:formatCode>0%</c:formatCode>
                      <c:ptCount val="7"/>
                      <c:pt idx="0">
                        <c:v>0.73622637097786225</c:v>
                      </c:pt>
                      <c:pt idx="1">
                        <c:v>0.74</c:v>
                      </c:pt>
                      <c:pt idx="2">
                        <c:v>0.74</c:v>
                      </c:pt>
                      <c:pt idx="3">
                        <c:v>0.81541038139096966</c:v>
                      </c:pt>
                      <c:pt idx="4">
                        <c:v>0.75049685184602888</c:v>
                      </c:pt>
                      <c:pt idx="5">
                        <c:v>0.76986661242141807</c:v>
                      </c:pt>
                      <c:pt idx="6">
                        <c:v>0.72459151378640774</c:v>
                      </c:pt>
                    </c:numCache>
                  </c:numRef>
                </c:val>
                <c:smooth val="0"/>
                <c:extLst xmlns:c15="http://schemas.microsoft.com/office/drawing/2012/chart">
                  <c:ext xmlns:c16="http://schemas.microsoft.com/office/drawing/2014/chart" uri="{C3380CC4-5D6E-409C-BE32-E72D297353CC}">
                    <c16:uniqueId val="{00000002-95AC-420C-B7FF-E46F93A190B9}"/>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7888056879444947"/>
        </c:manualLayout>
      </c:layout>
      <c:lineChart>
        <c:grouping val="standard"/>
        <c:varyColors val="0"/>
        <c:ser>
          <c:idx val="1"/>
          <c:order val="1"/>
          <c:tx>
            <c:strRef>
              <c:f>'Historical Data'!$B$254</c:f>
              <c:strCache>
                <c:ptCount val="1"/>
                <c:pt idx="0">
                  <c:v>CS</c:v>
                </c:pt>
              </c:strCache>
            </c:strRef>
          </c:tx>
          <c:marker>
            <c:symbol val="none"/>
          </c:marker>
          <c:dLbls>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473-4B10-9E31-D3D33F41DB2E}"/>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Data'!$G$254:$M$254</c:f>
              <c:numCache>
                <c:formatCode>0%</c:formatCode>
                <c:ptCount val="7"/>
                <c:pt idx="0">
                  <c:v>0.7975338657296912</c:v>
                </c:pt>
                <c:pt idx="1">
                  <c:v>0.77</c:v>
                </c:pt>
                <c:pt idx="2">
                  <c:v>0.77</c:v>
                </c:pt>
                <c:pt idx="3">
                  <c:v>0.77383616389361243</c:v>
                </c:pt>
                <c:pt idx="4">
                  <c:v>0.75397673457054526</c:v>
                </c:pt>
                <c:pt idx="5">
                  <c:v>0.76776010316253007</c:v>
                </c:pt>
                <c:pt idx="6">
                  <c:v>0.75599685605422495</c:v>
                </c:pt>
              </c:numCache>
              <c:extLst/>
            </c:numRef>
          </c:val>
          <c:smooth val="0"/>
          <c:extLst>
            <c:ext xmlns:c16="http://schemas.microsoft.com/office/drawing/2014/chart" uri="{C3380CC4-5D6E-409C-BE32-E72D297353CC}">
              <c16:uniqueId val="{00000001-0473-4B10-9E31-D3D33F41DB2E}"/>
            </c:ext>
          </c:extLst>
        </c:ser>
        <c:ser>
          <c:idx val="2"/>
          <c:order val="2"/>
          <c:tx>
            <c:strRef>
              <c:f>'Historical Data'!$B$255</c:f>
              <c:strCache>
                <c:ptCount val="1"/>
                <c:pt idx="0">
                  <c:v>HCL</c:v>
                </c:pt>
              </c:strCache>
            </c:strRef>
          </c:tx>
          <c:marker>
            <c:symbol val="none"/>
          </c:marker>
          <c:dLbls>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473-4B10-9E31-D3D33F41DB2E}"/>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Data'!$G$255:$M$255</c:f>
              <c:numCache>
                <c:formatCode>0%</c:formatCode>
                <c:ptCount val="7"/>
                <c:pt idx="0">
                  <c:v>0.73622637097786225</c:v>
                </c:pt>
                <c:pt idx="1">
                  <c:v>0.74</c:v>
                </c:pt>
                <c:pt idx="2">
                  <c:v>0.74</c:v>
                </c:pt>
                <c:pt idx="3">
                  <c:v>0.81541038139096966</c:v>
                </c:pt>
                <c:pt idx="4">
                  <c:v>0.75049685184602888</c:v>
                </c:pt>
                <c:pt idx="5">
                  <c:v>0.76986661242141807</c:v>
                </c:pt>
                <c:pt idx="6">
                  <c:v>0.72459151378640774</c:v>
                </c:pt>
              </c:numCache>
              <c:extLst/>
            </c:numRef>
          </c:val>
          <c:smooth val="0"/>
          <c:extLst>
            <c:ext xmlns:c16="http://schemas.microsoft.com/office/drawing/2014/chart" uri="{C3380CC4-5D6E-409C-BE32-E72D297353CC}">
              <c16:uniqueId val="{00000003-0473-4B10-9E31-D3D33F41DB2E}"/>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0"/>
                <c:order val="0"/>
                <c:tx>
                  <c:strRef>
                    <c:extLst>
                      <c:ext uri="{02D57815-91ED-43cb-92C2-25804820EDAC}">
                        <c15:formulaRef>
                          <c15:sqref>'Historical Data'!$B$253</c15:sqref>
                        </c15:formulaRef>
                      </c:ext>
                    </c:extLst>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Data'!$G$253:$M$253</c15:sqref>
                        </c15:formulaRef>
                      </c:ext>
                    </c:extLst>
                    <c:numCache>
                      <c:formatCode>0%</c:formatCode>
                      <c:ptCount val="7"/>
                      <c:pt idx="0">
                        <c:v>0.79</c:v>
                      </c:pt>
                      <c:pt idx="1">
                        <c:v>0.77</c:v>
                      </c:pt>
                      <c:pt idx="2">
                        <c:v>0.77</c:v>
                      </c:pt>
                      <c:pt idx="3">
                        <c:v>0.78096543117297645</c:v>
                      </c:pt>
                      <c:pt idx="4">
                        <c:v>0.75342966755671648</c:v>
                      </c:pt>
                      <c:pt idx="5">
                        <c:v>0.7683831340532048</c:v>
                      </c:pt>
                      <c:pt idx="6">
                        <c:v>0.74966552160000965</c:v>
                      </c:pt>
                    </c:numCache>
                  </c:numRef>
                </c:val>
                <c:smooth val="0"/>
                <c:extLst>
                  <c:ext xmlns:c16="http://schemas.microsoft.com/office/drawing/2014/chart" uri="{C3380CC4-5D6E-409C-BE32-E72D297353CC}">
                    <c16:uniqueId val="{00000004-0473-4B10-9E31-D3D33F41DB2E}"/>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3191019079163113"/>
        </c:manualLayout>
      </c:layout>
      <c:lineChart>
        <c:grouping val="standard"/>
        <c:varyColors val="0"/>
        <c:ser>
          <c:idx val="0"/>
          <c:order val="0"/>
          <c:tx>
            <c:strRef>
              <c:f>'Historical Data'!$B$261</c:f>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Data'!$G$261:$M$261</c:f>
              <c:numCache>
                <c:formatCode>0%</c:formatCode>
                <c:ptCount val="7"/>
                <c:pt idx="0">
                  <c:v>0.68399728531588921</c:v>
                </c:pt>
                <c:pt idx="1">
                  <c:v>0.65</c:v>
                </c:pt>
                <c:pt idx="2">
                  <c:v>0.66</c:v>
                </c:pt>
                <c:pt idx="3">
                  <c:v>0.64378218981131308</c:v>
                </c:pt>
                <c:pt idx="4">
                  <c:v>0.62044471595595818</c:v>
                </c:pt>
                <c:pt idx="5">
                  <c:v>0.67123455192901527</c:v>
                </c:pt>
                <c:pt idx="6">
                  <c:v>0.65838894066298814</c:v>
                </c:pt>
              </c:numCache>
              <c:extLst/>
            </c:numRef>
          </c:val>
          <c:smooth val="0"/>
          <c:extLst>
            <c:ext xmlns:c16="http://schemas.microsoft.com/office/drawing/2014/chart" uri="{C3380CC4-5D6E-409C-BE32-E72D297353CC}">
              <c16:uniqueId val="{00000000-CB43-4DDB-AD24-B02F95E01A3E}"/>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1"/>
                <c:order val="1"/>
                <c:tx>
                  <c:strRef>
                    <c:extLst>
                      <c:ext uri="{02D57815-91ED-43cb-92C2-25804820EDAC}">
                        <c15:formulaRef>
                          <c15:sqref>'Historical Data'!$B$262</c15:sqref>
                        </c15:formulaRef>
                      </c:ext>
                    </c:extLst>
                    <c:strCache>
                      <c:ptCount val="1"/>
                      <c:pt idx="0">
                        <c:v>CS</c:v>
                      </c:pt>
                    </c:strCache>
                  </c:strRef>
                </c:tx>
                <c:marker>
                  <c:symbol val="none"/>
                </c:marker>
                <c:dLbls>
                  <c:spPr>
                    <a:noFill/>
                    <a:ln>
                      <a:noFill/>
                    </a:ln>
                    <a:effectLst/>
                  </c:sp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Data'!$G$262:$M$262</c15:sqref>
                        </c15:formulaRef>
                      </c:ext>
                    </c:extLst>
                    <c:numCache>
                      <c:formatCode>0%</c:formatCode>
                      <c:ptCount val="7"/>
                      <c:pt idx="0">
                        <c:v>0.68989589764983006</c:v>
                      </c:pt>
                      <c:pt idx="1">
                        <c:v>0.66</c:v>
                      </c:pt>
                      <c:pt idx="2">
                        <c:v>0.67</c:v>
                      </c:pt>
                      <c:pt idx="3">
                        <c:v>0.64706481383148717</c:v>
                      </c:pt>
                      <c:pt idx="4">
                        <c:v>0.60941464247564048</c:v>
                      </c:pt>
                      <c:pt idx="5">
                        <c:v>0.66957566686621084</c:v>
                      </c:pt>
                      <c:pt idx="6">
                        <c:v>0.66310578505971385</c:v>
                      </c:pt>
                    </c:numCache>
                  </c:numRef>
                </c:val>
                <c:smooth val="0"/>
                <c:extLst>
                  <c:ext xmlns:c16="http://schemas.microsoft.com/office/drawing/2014/chart" uri="{C3380CC4-5D6E-409C-BE32-E72D297353CC}">
                    <c16:uniqueId val="{00000001-CB43-4DDB-AD24-B02F95E01A3E}"/>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Data'!$B$263</c15:sqref>
                        </c15:formulaRef>
                      </c:ext>
                    </c:extLst>
                    <c:strCache>
                      <c:ptCount val="1"/>
                      <c:pt idx="0">
                        <c:v>HCL</c:v>
                      </c:pt>
                    </c:strCache>
                  </c:strRef>
                </c:tx>
                <c:marker>
                  <c:symbol val="none"/>
                </c:marker>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xmlns:c15="http://schemas.microsoft.com/office/drawing/2012/chart">
                      <c:ext xmlns:c15="http://schemas.microsoft.com/office/drawing/2012/chart" uri="{02D57815-91ED-43cb-92C2-25804820EDAC}">
                        <c15:formulaRef>
                          <c15:sqref>'Historical Data'!$G$263:$M$263</c15:sqref>
                        </c15:formulaRef>
                      </c:ext>
                    </c:extLst>
                    <c:numCache>
                      <c:formatCode>0%</c:formatCode>
                      <c:ptCount val="7"/>
                      <c:pt idx="0">
                        <c:v>0.57489123464739456</c:v>
                      </c:pt>
                      <c:pt idx="1">
                        <c:v>0.62</c:v>
                      </c:pt>
                      <c:pt idx="2">
                        <c:v>0.61</c:v>
                      </c:pt>
                      <c:pt idx="3">
                        <c:v>0.62824717048009304</c:v>
                      </c:pt>
                      <c:pt idx="4">
                        <c:v>0.67814081447770502</c:v>
                      </c:pt>
                      <c:pt idx="5">
                        <c:v>0.6751882006264015</c:v>
                      </c:pt>
                      <c:pt idx="6">
                        <c:v>0.63992014358859617</c:v>
                      </c:pt>
                    </c:numCache>
                  </c:numRef>
                </c:val>
                <c:smooth val="0"/>
                <c:extLst xmlns:c15="http://schemas.microsoft.com/office/drawing/2012/chart">
                  <c:ext xmlns:c16="http://schemas.microsoft.com/office/drawing/2014/chart" uri="{C3380CC4-5D6E-409C-BE32-E72D297353CC}">
                    <c16:uniqueId val="{00000002-CB43-4DDB-AD24-B02F95E01A3E}"/>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7389348612393329"/>
        </c:manualLayout>
      </c:layout>
      <c:lineChart>
        <c:grouping val="standard"/>
        <c:varyColors val="0"/>
        <c:ser>
          <c:idx val="1"/>
          <c:order val="1"/>
          <c:tx>
            <c:strRef>
              <c:f>'Historical Data'!$B$262</c:f>
              <c:strCache>
                <c:ptCount val="1"/>
                <c:pt idx="0">
                  <c:v>CS</c:v>
                </c:pt>
              </c:strCache>
            </c:strRef>
          </c:tx>
          <c:marker>
            <c:symbol val="none"/>
          </c:marker>
          <c:dLbls>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80-4662-8564-F0076FA7CD3B}"/>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80-4662-8564-F0076FA7CD3B}"/>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Data'!$G$262:$M$262</c:f>
              <c:numCache>
                <c:formatCode>0%</c:formatCode>
                <c:ptCount val="7"/>
                <c:pt idx="0">
                  <c:v>0.68989589764983006</c:v>
                </c:pt>
                <c:pt idx="1">
                  <c:v>0.66</c:v>
                </c:pt>
                <c:pt idx="2">
                  <c:v>0.67</c:v>
                </c:pt>
                <c:pt idx="3">
                  <c:v>0.64706481383148717</c:v>
                </c:pt>
                <c:pt idx="4">
                  <c:v>0.60941464247564048</c:v>
                </c:pt>
                <c:pt idx="5">
                  <c:v>0.66957566686621084</c:v>
                </c:pt>
                <c:pt idx="6">
                  <c:v>0.66310578505971385</c:v>
                </c:pt>
              </c:numCache>
              <c:extLst/>
            </c:numRef>
          </c:val>
          <c:smooth val="0"/>
          <c:extLst>
            <c:ext xmlns:c16="http://schemas.microsoft.com/office/drawing/2014/chart" uri="{C3380CC4-5D6E-409C-BE32-E72D297353CC}">
              <c16:uniqueId val="{00000002-2180-4662-8564-F0076FA7CD3B}"/>
            </c:ext>
          </c:extLst>
        </c:ser>
        <c:ser>
          <c:idx val="2"/>
          <c:order val="2"/>
          <c:tx>
            <c:strRef>
              <c:f>'Historical Data'!$B$263</c:f>
              <c:strCache>
                <c:ptCount val="1"/>
                <c:pt idx="0">
                  <c:v>HCL</c:v>
                </c:pt>
              </c:strCache>
            </c:strRef>
          </c:tx>
          <c:marker>
            <c:symbol val="none"/>
          </c:marker>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80-4662-8564-F0076FA7CD3B}"/>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180-4662-8564-F0076FA7CD3B}"/>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Data'!$G$263:$M$263</c:f>
              <c:numCache>
                <c:formatCode>0%</c:formatCode>
                <c:ptCount val="7"/>
                <c:pt idx="0">
                  <c:v>0.57489123464739456</c:v>
                </c:pt>
                <c:pt idx="1">
                  <c:v>0.62</c:v>
                </c:pt>
                <c:pt idx="2">
                  <c:v>0.61</c:v>
                </c:pt>
                <c:pt idx="3">
                  <c:v>0.62824717048009304</c:v>
                </c:pt>
                <c:pt idx="4">
                  <c:v>0.67814081447770502</c:v>
                </c:pt>
                <c:pt idx="5">
                  <c:v>0.6751882006264015</c:v>
                </c:pt>
                <c:pt idx="6">
                  <c:v>0.63992014358859617</c:v>
                </c:pt>
              </c:numCache>
              <c:extLst/>
            </c:numRef>
          </c:val>
          <c:smooth val="0"/>
          <c:extLst>
            <c:ext xmlns:c16="http://schemas.microsoft.com/office/drawing/2014/chart" uri="{C3380CC4-5D6E-409C-BE32-E72D297353CC}">
              <c16:uniqueId val="{00000005-2180-4662-8564-F0076FA7CD3B}"/>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0"/>
                <c:order val="0"/>
                <c:tx>
                  <c:strRef>
                    <c:extLst>
                      <c:ext uri="{02D57815-91ED-43cb-92C2-25804820EDAC}">
                        <c15:formulaRef>
                          <c15:sqref>'Historical Data'!$B$261</c15:sqref>
                        </c15:formulaRef>
                      </c:ext>
                    </c:extLst>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Data'!$G$261:$M$261</c15:sqref>
                        </c15:formulaRef>
                      </c:ext>
                    </c:extLst>
                    <c:numCache>
                      <c:formatCode>0%</c:formatCode>
                      <c:ptCount val="7"/>
                      <c:pt idx="0">
                        <c:v>0.68399728531588921</c:v>
                      </c:pt>
                      <c:pt idx="1">
                        <c:v>0.65</c:v>
                      </c:pt>
                      <c:pt idx="2">
                        <c:v>0.66</c:v>
                      </c:pt>
                      <c:pt idx="3">
                        <c:v>0.64378218981131308</c:v>
                      </c:pt>
                      <c:pt idx="4">
                        <c:v>0.62044471595595818</c:v>
                      </c:pt>
                      <c:pt idx="5">
                        <c:v>0.67123455192901527</c:v>
                      </c:pt>
                      <c:pt idx="6">
                        <c:v>0.65838894066298814</c:v>
                      </c:pt>
                    </c:numCache>
                  </c:numRef>
                </c:val>
                <c:smooth val="0"/>
                <c:extLst>
                  <c:ext xmlns:c16="http://schemas.microsoft.com/office/drawing/2014/chart" uri="{C3380CC4-5D6E-409C-BE32-E72D297353CC}">
                    <c16:uniqueId val="{00000006-2180-4662-8564-F0076FA7CD3B}"/>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r>
              <a:rPr lang="en-US"/>
              <a:t>Age (N=1,802)</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v>
                </c:pt>
              </c:strCache>
            </c:strRef>
          </c:tx>
          <c:spPr>
            <a:solidFill>
              <a:srgbClr val="007096"/>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25 or younger</c:v>
                </c:pt>
                <c:pt idx="1">
                  <c:v>26 to 34</c:v>
                </c:pt>
                <c:pt idx="2">
                  <c:v>35 to 44</c:v>
                </c:pt>
                <c:pt idx="3">
                  <c:v>45 to 54</c:v>
                </c:pt>
                <c:pt idx="4">
                  <c:v>55 or older</c:v>
                </c:pt>
              </c:strCache>
            </c:strRef>
          </c:cat>
          <c:val>
            <c:numRef>
              <c:f>Sheet1!$B$2:$B$6</c:f>
              <c:numCache>
                <c:formatCode>0%</c:formatCode>
                <c:ptCount val="5"/>
                <c:pt idx="0">
                  <c:v>0.18</c:v>
                </c:pt>
                <c:pt idx="1">
                  <c:v>0.2</c:v>
                </c:pt>
                <c:pt idx="2">
                  <c:v>0.21</c:v>
                </c:pt>
                <c:pt idx="3">
                  <c:v>0.17</c:v>
                </c:pt>
                <c:pt idx="4">
                  <c:v>0.25</c:v>
                </c:pt>
              </c:numCache>
            </c:numRef>
          </c:val>
          <c:extLst>
            <c:ext xmlns:c16="http://schemas.microsoft.com/office/drawing/2014/chart" uri="{C3380CC4-5D6E-409C-BE32-E72D297353CC}">
              <c16:uniqueId val="{00000000-BBAF-4F7E-ACBA-8E6A782D54F9}"/>
            </c:ext>
          </c:extLst>
        </c:ser>
        <c:dLbls>
          <c:dLblPos val="outEnd"/>
          <c:showLegendKey val="0"/>
          <c:showVal val="1"/>
          <c:showCatName val="0"/>
          <c:showSerName val="0"/>
          <c:showPercent val="0"/>
          <c:showBubbleSize val="0"/>
        </c:dLbls>
        <c:gapWidth val="80"/>
        <c:axId val="1466858128"/>
        <c:axId val="1466858544"/>
      </c:barChart>
      <c:catAx>
        <c:axId val="1466858128"/>
        <c:scaling>
          <c:orientation val="minMax"/>
        </c:scaling>
        <c:delete val="0"/>
        <c:axPos val="b"/>
        <c:numFmt formatCode="General" sourceLinked="1"/>
        <c:majorTickMark val="none"/>
        <c:minorTickMark val="none"/>
        <c:tickLblPos val="nextTo"/>
        <c:spPr>
          <a:noFill/>
          <a:ln w="12700" cap="flat" cmpd="sng" algn="ctr">
            <a:solidFill>
              <a:sysClr val="windowText" lastClr="000000"/>
            </a:solidFill>
            <a:round/>
          </a:ln>
          <a:effectLst/>
        </c:spPr>
        <c:txPr>
          <a:bodyPr rot="-60000000" spcFirstLastPara="1" vertOverflow="ellipsis" vert="horz" wrap="square" anchor="ctr" anchorCtr="1"/>
          <a:lstStyle/>
          <a:p>
            <a:pPr algn="r">
              <a:defRPr sz="1400" b="1" i="0" u="none" strike="noStrike" kern="1200" baseline="0">
                <a:solidFill>
                  <a:schemeClr val="tx1"/>
                </a:solidFill>
                <a:latin typeface="+mn-lt"/>
                <a:ea typeface="+mn-ea"/>
                <a:cs typeface="+mn-cs"/>
              </a:defRPr>
            </a:pPr>
            <a:endParaRPr lang="en-US"/>
          </a:p>
        </c:txPr>
        <c:crossAx val="1466858544"/>
        <c:crosses val="autoZero"/>
        <c:auto val="1"/>
        <c:lblAlgn val="ctr"/>
        <c:lblOffset val="100"/>
        <c:noMultiLvlLbl val="0"/>
      </c:catAx>
      <c:valAx>
        <c:axId val="1466858544"/>
        <c:scaling>
          <c:orientation val="minMax"/>
        </c:scaling>
        <c:delete val="1"/>
        <c:axPos val="l"/>
        <c:numFmt formatCode="0%" sourceLinked="1"/>
        <c:majorTickMark val="none"/>
        <c:minorTickMark val="none"/>
        <c:tickLblPos val="nextTo"/>
        <c:crossAx val="1466858128"/>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sz="1400" b="1">
          <a:solidFill>
            <a:schemeClr val="tx1"/>
          </a:solidFill>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6039726685571321"/>
        </c:manualLayout>
      </c:layout>
      <c:lineChart>
        <c:grouping val="standard"/>
        <c:varyColors val="0"/>
        <c:ser>
          <c:idx val="0"/>
          <c:order val="0"/>
          <c:tx>
            <c:strRef>
              <c:f>'Historical Data'!$B$285</c:f>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Data'!$G$285:$M$285</c:f>
              <c:numCache>
                <c:formatCode>0%</c:formatCode>
                <c:ptCount val="7"/>
                <c:pt idx="0">
                  <c:v>0.96</c:v>
                </c:pt>
                <c:pt idx="1">
                  <c:v>0.94</c:v>
                </c:pt>
                <c:pt idx="2">
                  <c:v>0.93</c:v>
                </c:pt>
                <c:pt idx="3">
                  <c:v>0.91452287382516528</c:v>
                </c:pt>
                <c:pt idx="4">
                  <c:v>0.93377737544481487</c:v>
                </c:pt>
                <c:pt idx="5">
                  <c:v>0.9228687399933545</c:v>
                </c:pt>
                <c:pt idx="6">
                  <c:v>0.89331835179259922</c:v>
                </c:pt>
              </c:numCache>
              <c:extLst/>
            </c:numRef>
          </c:val>
          <c:smooth val="0"/>
          <c:extLst>
            <c:ext xmlns:c16="http://schemas.microsoft.com/office/drawing/2014/chart" uri="{C3380CC4-5D6E-409C-BE32-E72D297353CC}">
              <c16:uniqueId val="{00000000-DB6E-44F3-AADC-0697220F27F9}"/>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1"/>
                <c:order val="1"/>
                <c:tx>
                  <c:strRef>
                    <c:extLst>
                      <c:ext uri="{02D57815-91ED-43cb-92C2-25804820EDAC}">
                        <c15:formulaRef>
                          <c15:sqref>'Historical Data'!$B$286</c15:sqref>
                        </c15:formulaRef>
                      </c:ext>
                    </c:extLst>
                    <c:strCache>
                      <c:ptCount val="1"/>
                      <c:pt idx="0">
                        <c:v>CS</c:v>
                      </c:pt>
                    </c:strCache>
                  </c:strRef>
                </c:tx>
                <c:marker>
                  <c:symbol val="none"/>
                </c:marker>
                <c:dLbls>
                  <c:spPr>
                    <a:noFill/>
                    <a:ln>
                      <a:noFill/>
                    </a:ln>
                    <a:effectLst/>
                  </c:sp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Data'!$G$286:$M$286</c15:sqref>
                        </c15:formulaRef>
                      </c:ext>
                    </c:extLst>
                    <c:numCache>
                      <c:formatCode>0%</c:formatCode>
                      <c:ptCount val="7"/>
                      <c:pt idx="0">
                        <c:v>0.97</c:v>
                      </c:pt>
                      <c:pt idx="1">
                        <c:v>0.94</c:v>
                      </c:pt>
                      <c:pt idx="2">
                        <c:v>0.93</c:v>
                      </c:pt>
                      <c:pt idx="3">
                        <c:v>0.91179335756158708</c:v>
                      </c:pt>
                      <c:pt idx="4">
                        <c:v>0.93833615474256182</c:v>
                      </c:pt>
                      <c:pt idx="5">
                        <c:v>0.91802159701206876</c:v>
                      </c:pt>
                      <c:pt idx="6">
                        <c:v>0.90169581926073084</c:v>
                      </c:pt>
                    </c:numCache>
                  </c:numRef>
                </c:val>
                <c:smooth val="0"/>
                <c:extLst>
                  <c:ext xmlns:c16="http://schemas.microsoft.com/office/drawing/2014/chart" uri="{C3380CC4-5D6E-409C-BE32-E72D297353CC}">
                    <c16:uniqueId val="{00000001-DB6E-44F3-AADC-0697220F27F9}"/>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Data'!$B$287</c15:sqref>
                        </c15:formulaRef>
                      </c:ext>
                    </c:extLst>
                    <c:strCache>
                      <c:ptCount val="1"/>
                      <c:pt idx="0">
                        <c:v>HCL</c:v>
                      </c:pt>
                    </c:strCache>
                  </c:strRef>
                </c:tx>
                <c:marker>
                  <c:symbol val="none"/>
                </c:marker>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xmlns:c15="http://schemas.microsoft.com/office/drawing/2012/chart">
                      <c:ext xmlns:c15="http://schemas.microsoft.com/office/drawing/2012/chart" uri="{02D57815-91ED-43cb-92C2-25804820EDAC}">
                        <c15:formulaRef>
                          <c15:sqref>'Historical Data'!$G$287:$M$287</c15:sqref>
                        </c15:formulaRef>
                      </c:ext>
                    </c:extLst>
                    <c:numCache>
                      <c:formatCode>0%</c:formatCode>
                      <c:ptCount val="7"/>
                      <c:pt idx="0">
                        <c:v>0.91</c:v>
                      </c:pt>
                      <c:pt idx="1">
                        <c:v>0.96</c:v>
                      </c:pt>
                      <c:pt idx="2">
                        <c:v>0.95</c:v>
                      </c:pt>
                      <c:pt idx="3">
                        <c:v>0.92771815980061167</c:v>
                      </c:pt>
                      <c:pt idx="4">
                        <c:v>0.90949744269025801</c:v>
                      </c:pt>
                      <c:pt idx="5">
                        <c:v>0.93494732178817552</c:v>
                      </c:pt>
                      <c:pt idx="6">
                        <c:v>0.86000339496183342</c:v>
                      </c:pt>
                    </c:numCache>
                  </c:numRef>
                </c:val>
                <c:smooth val="0"/>
                <c:extLst xmlns:c15="http://schemas.microsoft.com/office/drawing/2012/chart">
                  <c:ext xmlns:c16="http://schemas.microsoft.com/office/drawing/2014/chart" uri="{C3380CC4-5D6E-409C-BE32-E72D297353CC}">
                    <c16:uniqueId val="{00000002-DB6E-44F3-AADC-0697220F27F9}"/>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6391932078290128"/>
        </c:manualLayout>
      </c:layout>
      <c:lineChart>
        <c:grouping val="standard"/>
        <c:varyColors val="0"/>
        <c:ser>
          <c:idx val="1"/>
          <c:order val="1"/>
          <c:tx>
            <c:strRef>
              <c:f>'Historical Data'!$B$286</c:f>
              <c:strCache>
                <c:ptCount val="1"/>
                <c:pt idx="0">
                  <c:v>CS</c:v>
                </c:pt>
              </c:strCache>
            </c:strRef>
          </c:tx>
          <c:marker>
            <c:symbol val="none"/>
          </c:marker>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42-4673-BDC0-B15218B8816A}"/>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42-4673-BDC0-B15218B8816A}"/>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42-4673-BDC0-B15218B8816A}"/>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42-4673-BDC0-B15218B8816A}"/>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Data'!$G$286:$M$286</c:f>
              <c:numCache>
                <c:formatCode>0%</c:formatCode>
                <c:ptCount val="7"/>
                <c:pt idx="0">
                  <c:v>0.97</c:v>
                </c:pt>
                <c:pt idx="1">
                  <c:v>0.94</c:v>
                </c:pt>
                <c:pt idx="2">
                  <c:v>0.93</c:v>
                </c:pt>
                <c:pt idx="3">
                  <c:v>0.91179335756158708</c:v>
                </c:pt>
                <c:pt idx="4">
                  <c:v>0.93833615474256182</c:v>
                </c:pt>
                <c:pt idx="5">
                  <c:v>0.91802159701206876</c:v>
                </c:pt>
                <c:pt idx="6">
                  <c:v>0.90169581926073084</c:v>
                </c:pt>
              </c:numCache>
              <c:extLst/>
            </c:numRef>
          </c:val>
          <c:smooth val="0"/>
          <c:extLst>
            <c:ext xmlns:c16="http://schemas.microsoft.com/office/drawing/2014/chart" uri="{C3380CC4-5D6E-409C-BE32-E72D297353CC}">
              <c16:uniqueId val="{00000004-D342-4673-BDC0-B15218B8816A}"/>
            </c:ext>
          </c:extLst>
        </c:ser>
        <c:ser>
          <c:idx val="2"/>
          <c:order val="2"/>
          <c:tx>
            <c:strRef>
              <c:f>'Historical Data'!$B$287</c:f>
              <c:strCache>
                <c:ptCount val="1"/>
                <c:pt idx="0">
                  <c:v>HCL</c:v>
                </c:pt>
              </c:strCache>
            </c:strRef>
          </c:tx>
          <c:marker>
            <c:symbol val="none"/>
          </c:marker>
          <c:dLbls>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42-4673-BDC0-B15218B8816A}"/>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342-4673-BDC0-B15218B8816A}"/>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342-4673-BDC0-B15218B8816A}"/>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342-4673-BDC0-B15218B8816A}"/>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Data'!$G$287:$M$287</c:f>
              <c:numCache>
                <c:formatCode>0%</c:formatCode>
                <c:ptCount val="7"/>
                <c:pt idx="0">
                  <c:v>0.91</c:v>
                </c:pt>
                <c:pt idx="1">
                  <c:v>0.96</c:v>
                </c:pt>
                <c:pt idx="2">
                  <c:v>0.95</c:v>
                </c:pt>
                <c:pt idx="3">
                  <c:v>0.92771815980061167</c:v>
                </c:pt>
                <c:pt idx="4">
                  <c:v>0.90949744269025801</c:v>
                </c:pt>
                <c:pt idx="5">
                  <c:v>0.93494732178817552</c:v>
                </c:pt>
                <c:pt idx="6">
                  <c:v>0.86000339496183342</c:v>
                </c:pt>
              </c:numCache>
              <c:extLst/>
            </c:numRef>
          </c:val>
          <c:smooth val="0"/>
          <c:extLst>
            <c:ext xmlns:c16="http://schemas.microsoft.com/office/drawing/2014/chart" uri="{C3380CC4-5D6E-409C-BE32-E72D297353CC}">
              <c16:uniqueId val="{00000009-D342-4673-BDC0-B15218B8816A}"/>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0"/>
                <c:order val="0"/>
                <c:tx>
                  <c:strRef>
                    <c:extLst>
                      <c:ext uri="{02D57815-91ED-43cb-92C2-25804820EDAC}">
                        <c15:formulaRef>
                          <c15:sqref>'Historical Data'!$B$285</c15:sqref>
                        </c15:formulaRef>
                      </c:ext>
                    </c:extLst>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Data'!$G$285:$M$285</c15:sqref>
                        </c15:formulaRef>
                      </c:ext>
                    </c:extLst>
                    <c:numCache>
                      <c:formatCode>0%</c:formatCode>
                      <c:ptCount val="7"/>
                      <c:pt idx="0">
                        <c:v>0.96</c:v>
                      </c:pt>
                      <c:pt idx="1">
                        <c:v>0.94</c:v>
                      </c:pt>
                      <c:pt idx="2">
                        <c:v>0.93</c:v>
                      </c:pt>
                      <c:pt idx="3">
                        <c:v>0.91452287382516528</c:v>
                      </c:pt>
                      <c:pt idx="4">
                        <c:v>0.93377737544481487</c:v>
                      </c:pt>
                      <c:pt idx="5">
                        <c:v>0.9228687399933545</c:v>
                      </c:pt>
                      <c:pt idx="6">
                        <c:v>0.89331835179259922</c:v>
                      </c:pt>
                    </c:numCache>
                  </c:numRef>
                </c:val>
                <c:smooth val="0"/>
                <c:extLst>
                  <c:ext xmlns:c16="http://schemas.microsoft.com/office/drawing/2014/chart" uri="{C3380CC4-5D6E-409C-BE32-E72D297353CC}">
                    <c16:uniqueId val="{0000000A-D342-4673-BDC0-B15218B8816A}"/>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4900243643008038"/>
        </c:manualLayout>
      </c:layout>
      <c:lineChart>
        <c:grouping val="standard"/>
        <c:varyColors val="0"/>
        <c:ser>
          <c:idx val="0"/>
          <c:order val="0"/>
          <c:tx>
            <c:strRef>
              <c:f>'Historical Data'!$B$305</c:f>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Data'!$G$305:$M$305</c:f>
              <c:numCache>
                <c:formatCode>0%</c:formatCode>
                <c:ptCount val="7"/>
                <c:pt idx="0">
                  <c:v>0.47</c:v>
                </c:pt>
                <c:pt idx="1">
                  <c:v>0.41</c:v>
                </c:pt>
                <c:pt idx="2">
                  <c:v>0.39</c:v>
                </c:pt>
                <c:pt idx="3">
                  <c:v>0.42773084891540203</c:v>
                </c:pt>
                <c:pt idx="4">
                  <c:v>0.42098463658780388</c:v>
                </c:pt>
                <c:pt idx="5">
                  <c:v>0.42307827469455073</c:v>
                </c:pt>
                <c:pt idx="6">
                  <c:v>0.39878755098258323</c:v>
                </c:pt>
              </c:numCache>
              <c:extLst/>
            </c:numRef>
          </c:val>
          <c:smooth val="0"/>
          <c:extLst>
            <c:ext xmlns:c16="http://schemas.microsoft.com/office/drawing/2014/chart" uri="{C3380CC4-5D6E-409C-BE32-E72D297353CC}">
              <c16:uniqueId val="{00000000-2C00-42A7-BCCC-EAFAA141176A}"/>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1"/>
                <c:order val="1"/>
                <c:tx>
                  <c:strRef>
                    <c:extLst>
                      <c:ext uri="{02D57815-91ED-43cb-92C2-25804820EDAC}">
                        <c15:formulaRef>
                          <c15:sqref>'Historical Data'!$B$306</c15:sqref>
                        </c15:formulaRef>
                      </c:ext>
                    </c:extLst>
                    <c:strCache>
                      <c:ptCount val="1"/>
                      <c:pt idx="0">
                        <c:v>CS</c:v>
                      </c:pt>
                    </c:strCache>
                  </c:strRef>
                </c:tx>
                <c:marker>
                  <c:symbol val="none"/>
                </c:marker>
                <c:dLbls>
                  <c:spPr>
                    <a:noFill/>
                    <a:ln>
                      <a:noFill/>
                    </a:ln>
                    <a:effectLst/>
                  </c:sp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Data'!$G$306:$M$306</c15:sqref>
                        </c15:formulaRef>
                      </c:ext>
                    </c:extLst>
                    <c:numCache>
                      <c:formatCode>0%</c:formatCode>
                      <c:ptCount val="7"/>
                      <c:pt idx="0">
                        <c:v>0.48</c:v>
                      </c:pt>
                      <c:pt idx="1">
                        <c:v>0.43</c:v>
                      </c:pt>
                      <c:pt idx="2">
                        <c:v>0.42</c:v>
                      </c:pt>
                      <c:pt idx="3">
                        <c:v>0.44953730430924244</c:v>
                      </c:pt>
                      <c:pt idx="4">
                        <c:v>0.45467733260955934</c:v>
                      </c:pt>
                      <c:pt idx="5">
                        <c:v>0.4959911401795109</c:v>
                      </c:pt>
                      <c:pt idx="6">
                        <c:v>0.41754802290921961</c:v>
                      </c:pt>
                    </c:numCache>
                  </c:numRef>
                </c:val>
                <c:smooth val="0"/>
                <c:extLst>
                  <c:ext xmlns:c16="http://schemas.microsoft.com/office/drawing/2014/chart" uri="{C3380CC4-5D6E-409C-BE32-E72D297353CC}">
                    <c16:uniqueId val="{00000001-2C00-42A7-BCCC-EAFAA141176A}"/>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Data'!$B$307</c15:sqref>
                        </c15:formulaRef>
                      </c:ext>
                    </c:extLst>
                    <c:strCache>
                      <c:ptCount val="1"/>
                      <c:pt idx="0">
                        <c:v>HCL</c:v>
                      </c:pt>
                    </c:strCache>
                  </c:strRef>
                </c:tx>
                <c:marker>
                  <c:symbol val="none"/>
                </c:marker>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xmlns:c15="http://schemas.microsoft.com/office/drawing/2012/chart">
                      <c:ext xmlns:c15="http://schemas.microsoft.com/office/drawing/2012/chart" uri="{02D57815-91ED-43cb-92C2-25804820EDAC}">
                        <c15:formulaRef>
                          <c15:sqref>'Historical Data'!$G$307:$M$307</c15:sqref>
                        </c15:formulaRef>
                      </c:ext>
                    </c:extLst>
                    <c:numCache>
                      <c:formatCode>0%</c:formatCode>
                      <c:ptCount val="7"/>
                      <c:pt idx="0">
                        <c:v>0.28999999999999998</c:v>
                      </c:pt>
                      <c:pt idx="1">
                        <c:v>0.26</c:v>
                      </c:pt>
                      <c:pt idx="2">
                        <c:v>0.19</c:v>
                      </c:pt>
                      <c:pt idx="3">
                        <c:v>0.31030425608585127</c:v>
                      </c:pt>
                      <c:pt idx="4">
                        <c:v>0.20850031883376899</c:v>
                      </c:pt>
                      <c:pt idx="5">
                        <c:v>0.22097467008097621</c:v>
                      </c:pt>
                      <c:pt idx="6">
                        <c:v>0.3121867072172278</c:v>
                      </c:pt>
                    </c:numCache>
                  </c:numRef>
                </c:val>
                <c:smooth val="0"/>
                <c:extLst xmlns:c15="http://schemas.microsoft.com/office/drawing/2012/chart">
                  <c:ext xmlns:c16="http://schemas.microsoft.com/office/drawing/2014/chart" uri="{C3380CC4-5D6E-409C-BE32-E72D297353CC}">
                    <c16:uniqueId val="{00000002-2C00-42A7-BCCC-EAFAA141176A}"/>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6391932078290128"/>
        </c:manualLayout>
      </c:layout>
      <c:lineChart>
        <c:grouping val="standard"/>
        <c:varyColors val="0"/>
        <c:ser>
          <c:idx val="1"/>
          <c:order val="1"/>
          <c:tx>
            <c:strRef>
              <c:f>'Historical Data'!$B$306</c:f>
              <c:strCache>
                <c:ptCount val="1"/>
                <c:pt idx="0">
                  <c:v>CS</c:v>
                </c:pt>
              </c:strCache>
            </c:strRef>
          </c:tx>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Data'!$G$306:$M$306</c:f>
              <c:numCache>
                <c:formatCode>0%</c:formatCode>
                <c:ptCount val="7"/>
                <c:pt idx="0">
                  <c:v>0.48</c:v>
                </c:pt>
                <c:pt idx="1">
                  <c:v>0.43</c:v>
                </c:pt>
                <c:pt idx="2">
                  <c:v>0.42</c:v>
                </c:pt>
                <c:pt idx="3">
                  <c:v>0.44953730430924244</c:v>
                </c:pt>
                <c:pt idx="4">
                  <c:v>0.45467733260955934</c:v>
                </c:pt>
                <c:pt idx="5">
                  <c:v>0.4959911401795109</c:v>
                </c:pt>
                <c:pt idx="6">
                  <c:v>0.41754802290921961</c:v>
                </c:pt>
              </c:numCache>
              <c:extLst/>
            </c:numRef>
          </c:val>
          <c:smooth val="0"/>
          <c:extLst>
            <c:ext xmlns:c16="http://schemas.microsoft.com/office/drawing/2014/chart" uri="{C3380CC4-5D6E-409C-BE32-E72D297353CC}">
              <c16:uniqueId val="{00000000-E266-441F-874E-18840E236FAE}"/>
            </c:ext>
          </c:extLst>
        </c:ser>
        <c:ser>
          <c:idx val="2"/>
          <c:order val="2"/>
          <c:tx>
            <c:strRef>
              <c:f>'Historical Data'!$B$307</c:f>
              <c:strCache>
                <c:ptCount val="1"/>
                <c:pt idx="0">
                  <c:v>HCL</c:v>
                </c:pt>
              </c:strCache>
            </c:strRef>
          </c:tx>
          <c:marker>
            <c:symbol val="none"/>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Data'!$G$307:$M$307</c:f>
              <c:numCache>
                <c:formatCode>0%</c:formatCode>
                <c:ptCount val="7"/>
                <c:pt idx="0">
                  <c:v>0.28999999999999998</c:v>
                </c:pt>
                <c:pt idx="1">
                  <c:v>0.26</c:v>
                </c:pt>
                <c:pt idx="2">
                  <c:v>0.19</c:v>
                </c:pt>
                <c:pt idx="3">
                  <c:v>0.31030425608585127</c:v>
                </c:pt>
                <c:pt idx="4">
                  <c:v>0.20850031883376899</c:v>
                </c:pt>
                <c:pt idx="5">
                  <c:v>0.22097467008097621</c:v>
                </c:pt>
                <c:pt idx="6">
                  <c:v>0.3121867072172278</c:v>
                </c:pt>
              </c:numCache>
              <c:extLst/>
            </c:numRef>
          </c:val>
          <c:smooth val="0"/>
          <c:extLst>
            <c:ext xmlns:c16="http://schemas.microsoft.com/office/drawing/2014/chart" uri="{C3380CC4-5D6E-409C-BE32-E72D297353CC}">
              <c16:uniqueId val="{00000001-E266-441F-874E-18840E236FAE}"/>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0"/>
                <c:order val="0"/>
                <c:tx>
                  <c:strRef>
                    <c:extLst>
                      <c:ext uri="{02D57815-91ED-43cb-92C2-25804820EDAC}">
                        <c15:formulaRef>
                          <c15:sqref>'Historical Data'!$B$305</c15:sqref>
                        </c15:formulaRef>
                      </c:ext>
                    </c:extLst>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Data'!$G$305:$M$305</c15:sqref>
                        </c15:formulaRef>
                      </c:ext>
                    </c:extLst>
                    <c:numCache>
                      <c:formatCode>0%</c:formatCode>
                      <c:ptCount val="7"/>
                      <c:pt idx="0">
                        <c:v>0.47</c:v>
                      </c:pt>
                      <c:pt idx="1">
                        <c:v>0.41</c:v>
                      </c:pt>
                      <c:pt idx="2">
                        <c:v>0.39</c:v>
                      </c:pt>
                      <c:pt idx="3">
                        <c:v>0.42773084891540203</c:v>
                      </c:pt>
                      <c:pt idx="4">
                        <c:v>0.42098463658780388</c:v>
                      </c:pt>
                      <c:pt idx="5">
                        <c:v>0.42307827469455073</c:v>
                      </c:pt>
                      <c:pt idx="6">
                        <c:v>0.39878755098258323</c:v>
                      </c:pt>
                    </c:numCache>
                  </c:numRef>
                </c:val>
                <c:smooth val="0"/>
                <c:extLst>
                  <c:ext xmlns:c16="http://schemas.microsoft.com/office/drawing/2014/chart" uri="{C3380CC4-5D6E-409C-BE32-E72D297353CC}">
                    <c16:uniqueId val="{00000002-E266-441F-874E-18840E236FAE}"/>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6039726685571321"/>
        </c:manualLayout>
      </c:layout>
      <c:lineChart>
        <c:grouping val="standard"/>
        <c:varyColors val="0"/>
        <c:ser>
          <c:idx val="0"/>
          <c:order val="0"/>
          <c:tx>
            <c:strRef>
              <c:f>'Historical Data'!$B$313</c:f>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Data'!$G$313:$M$313</c:f>
              <c:numCache>
                <c:formatCode>0%</c:formatCode>
                <c:ptCount val="7"/>
                <c:pt idx="0">
                  <c:v>0.84</c:v>
                </c:pt>
                <c:pt idx="1">
                  <c:v>0.74</c:v>
                </c:pt>
                <c:pt idx="2">
                  <c:v>0.77</c:v>
                </c:pt>
                <c:pt idx="3">
                  <c:v>0.77449022410167134</c:v>
                </c:pt>
                <c:pt idx="4">
                  <c:v>0.70234030573949457</c:v>
                </c:pt>
                <c:pt idx="5">
                  <c:v>0.78763113672216012</c:v>
                </c:pt>
                <c:pt idx="6">
                  <c:v>0.74180822754563347</c:v>
                </c:pt>
              </c:numCache>
              <c:extLst/>
            </c:numRef>
          </c:val>
          <c:smooth val="0"/>
          <c:extLst>
            <c:ext xmlns:c16="http://schemas.microsoft.com/office/drawing/2014/chart" uri="{C3380CC4-5D6E-409C-BE32-E72D297353CC}">
              <c16:uniqueId val="{00000000-0CEA-4977-BEB5-5DAECCF21F51}"/>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1"/>
                <c:order val="1"/>
                <c:tx>
                  <c:strRef>
                    <c:extLst>
                      <c:ext uri="{02D57815-91ED-43cb-92C2-25804820EDAC}">
                        <c15:formulaRef>
                          <c15:sqref>'Historical Data'!$B$314</c15:sqref>
                        </c15:formulaRef>
                      </c:ext>
                    </c:extLst>
                    <c:strCache>
                      <c:ptCount val="1"/>
                      <c:pt idx="0">
                        <c:v>CS</c:v>
                      </c:pt>
                    </c:strCache>
                  </c:strRef>
                </c:tx>
                <c:marker>
                  <c:symbol val="none"/>
                </c:marker>
                <c:dLbls>
                  <c:spPr>
                    <a:noFill/>
                    <a:ln>
                      <a:noFill/>
                    </a:ln>
                    <a:effectLst/>
                  </c:sp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Data'!$G$314:$M$314</c15:sqref>
                        </c15:formulaRef>
                      </c:ext>
                    </c:extLst>
                    <c:numCache>
                      <c:formatCode>0%</c:formatCode>
                      <c:ptCount val="7"/>
                      <c:pt idx="0">
                        <c:v>0.85</c:v>
                      </c:pt>
                      <c:pt idx="1">
                        <c:v>0.76</c:v>
                      </c:pt>
                      <c:pt idx="2">
                        <c:v>0.79</c:v>
                      </c:pt>
                      <c:pt idx="3">
                        <c:v>0.78269954046614643</c:v>
                      </c:pt>
                      <c:pt idx="4">
                        <c:v>0.69589585044990809</c:v>
                      </c:pt>
                      <c:pt idx="5">
                        <c:v>0.8031906266255544</c:v>
                      </c:pt>
                      <c:pt idx="6">
                        <c:v>0.75518414191573724</c:v>
                      </c:pt>
                    </c:numCache>
                  </c:numRef>
                </c:val>
                <c:smooth val="0"/>
                <c:extLst>
                  <c:ext xmlns:c16="http://schemas.microsoft.com/office/drawing/2014/chart" uri="{C3380CC4-5D6E-409C-BE32-E72D297353CC}">
                    <c16:uniqueId val="{00000001-0CEA-4977-BEB5-5DAECCF21F5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Data'!$B$315</c15:sqref>
                        </c15:formulaRef>
                      </c:ext>
                    </c:extLst>
                    <c:strCache>
                      <c:ptCount val="1"/>
                      <c:pt idx="0">
                        <c:v>HCL</c:v>
                      </c:pt>
                    </c:strCache>
                  </c:strRef>
                </c:tx>
                <c:marker>
                  <c:symbol val="none"/>
                </c:marker>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xmlns:c15="http://schemas.microsoft.com/office/drawing/2012/chart">
                      <c:ext xmlns:c15="http://schemas.microsoft.com/office/drawing/2012/chart" uri="{02D57815-91ED-43cb-92C2-25804820EDAC}">
                        <c15:formulaRef>
                          <c15:sqref>'Historical Data'!$G$315:$M$315</c15:sqref>
                        </c15:formulaRef>
                      </c:ext>
                    </c:extLst>
                    <c:numCache>
                      <c:formatCode>0%</c:formatCode>
                      <c:ptCount val="7"/>
                      <c:pt idx="0">
                        <c:v>0.65</c:v>
                      </c:pt>
                      <c:pt idx="1">
                        <c:v>0.61</c:v>
                      </c:pt>
                      <c:pt idx="2">
                        <c:v>0.63</c:v>
                      </c:pt>
                      <c:pt idx="3">
                        <c:v>0.73604587460593474</c:v>
                      </c:pt>
                      <c:pt idx="4">
                        <c:v>0.73562596564920824</c:v>
                      </c:pt>
                      <c:pt idx="5">
                        <c:v>0.74835143924787428</c:v>
                      </c:pt>
                      <c:pt idx="6">
                        <c:v>0.68915976256115352</c:v>
                      </c:pt>
                    </c:numCache>
                  </c:numRef>
                </c:val>
                <c:smooth val="0"/>
                <c:extLst xmlns:c15="http://schemas.microsoft.com/office/drawing/2012/chart">
                  <c:ext xmlns:c16="http://schemas.microsoft.com/office/drawing/2014/chart" uri="{C3380CC4-5D6E-409C-BE32-E72D297353CC}">
                    <c16:uniqueId val="{00000002-0CEA-4977-BEB5-5DAECCF21F51}"/>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5893223811238533"/>
        </c:manualLayout>
      </c:layout>
      <c:lineChart>
        <c:grouping val="standard"/>
        <c:varyColors val="0"/>
        <c:ser>
          <c:idx val="1"/>
          <c:order val="1"/>
          <c:tx>
            <c:strRef>
              <c:f>'Historical Data'!$B$314</c:f>
              <c:strCache>
                <c:ptCount val="1"/>
                <c:pt idx="0">
                  <c:v>CS</c:v>
                </c:pt>
              </c:strCache>
            </c:strRef>
          </c:tx>
          <c:marker>
            <c:symbol val="none"/>
          </c:marker>
          <c:dLbls>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64-46BE-B53E-B4A0529F9563}"/>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Data'!$G$314:$M$314</c:f>
              <c:numCache>
                <c:formatCode>0%</c:formatCode>
                <c:ptCount val="7"/>
                <c:pt idx="0">
                  <c:v>0.85</c:v>
                </c:pt>
                <c:pt idx="1">
                  <c:v>0.76</c:v>
                </c:pt>
                <c:pt idx="2">
                  <c:v>0.79</c:v>
                </c:pt>
                <c:pt idx="3">
                  <c:v>0.78269954046614643</c:v>
                </c:pt>
                <c:pt idx="4">
                  <c:v>0.69589585044990809</c:v>
                </c:pt>
                <c:pt idx="5">
                  <c:v>0.8031906266255544</c:v>
                </c:pt>
                <c:pt idx="6">
                  <c:v>0.75518414191573724</c:v>
                </c:pt>
              </c:numCache>
              <c:extLst/>
            </c:numRef>
          </c:val>
          <c:smooth val="0"/>
          <c:extLst>
            <c:ext xmlns:c16="http://schemas.microsoft.com/office/drawing/2014/chart" uri="{C3380CC4-5D6E-409C-BE32-E72D297353CC}">
              <c16:uniqueId val="{00000001-5D64-46BE-B53E-B4A0529F9563}"/>
            </c:ext>
          </c:extLst>
        </c:ser>
        <c:ser>
          <c:idx val="2"/>
          <c:order val="2"/>
          <c:tx>
            <c:strRef>
              <c:f>'Historical Data'!$B$315</c:f>
              <c:strCache>
                <c:ptCount val="1"/>
                <c:pt idx="0">
                  <c:v>HCL</c:v>
                </c:pt>
              </c:strCache>
            </c:strRef>
          </c:tx>
          <c:marker>
            <c:symbol val="none"/>
          </c:marker>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D64-46BE-B53E-B4A0529F9563}"/>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Data'!$G$315:$M$315</c:f>
              <c:numCache>
                <c:formatCode>0%</c:formatCode>
                <c:ptCount val="7"/>
                <c:pt idx="0">
                  <c:v>0.65</c:v>
                </c:pt>
                <c:pt idx="1">
                  <c:v>0.61</c:v>
                </c:pt>
                <c:pt idx="2">
                  <c:v>0.63</c:v>
                </c:pt>
                <c:pt idx="3">
                  <c:v>0.73604587460593474</c:v>
                </c:pt>
                <c:pt idx="4">
                  <c:v>0.73562596564920824</c:v>
                </c:pt>
                <c:pt idx="5">
                  <c:v>0.74835143924787428</c:v>
                </c:pt>
                <c:pt idx="6">
                  <c:v>0.68915976256115352</c:v>
                </c:pt>
              </c:numCache>
              <c:extLst/>
            </c:numRef>
          </c:val>
          <c:smooth val="0"/>
          <c:extLst>
            <c:ext xmlns:c16="http://schemas.microsoft.com/office/drawing/2014/chart" uri="{C3380CC4-5D6E-409C-BE32-E72D297353CC}">
              <c16:uniqueId val="{00000003-5D64-46BE-B53E-B4A0529F9563}"/>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0"/>
                <c:order val="0"/>
                <c:tx>
                  <c:strRef>
                    <c:extLst>
                      <c:ext uri="{02D57815-91ED-43cb-92C2-25804820EDAC}">
                        <c15:formulaRef>
                          <c15:sqref>'Historical Data'!$B$313</c15:sqref>
                        </c15:formulaRef>
                      </c:ext>
                    </c:extLst>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Data'!$G$313:$M$313</c15:sqref>
                        </c15:formulaRef>
                      </c:ext>
                    </c:extLst>
                    <c:numCache>
                      <c:formatCode>0%</c:formatCode>
                      <c:ptCount val="7"/>
                      <c:pt idx="0">
                        <c:v>0.84</c:v>
                      </c:pt>
                      <c:pt idx="1">
                        <c:v>0.74</c:v>
                      </c:pt>
                      <c:pt idx="2">
                        <c:v>0.77</c:v>
                      </c:pt>
                      <c:pt idx="3">
                        <c:v>0.77449022410167134</c:v>
                      </c:pt>
                      <c:pt idx="4">
                        <c:v>0.70234030573949457</c:v>
                      </c:pt>
                      <c:pt idx="5">
                        <c:v>0.78763113672216012</c:v>
                      </c:pt>
                      <c:pt idx="6">
                        <c:v>0.74180822754563347</c:v>
                      </c:pt>
                    </c:numCache>
                  </c:numRef>
                </c:val>
                <c:smooth val="0"/>
                <c:extLst>
                  <c:ext xmlns:c16="http://schemas.microsoft.com/office/drawing/2014/chart" uri="{C3380CC4-5D6E-409C-BE32-E72D297353CC}">
                    <c16:uniqueId val="{00000004-5D64-46BE-B53E-B4A0529F9563}"/>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4900243643008038"/>
        </c:manualLayout>
      </c:layout>
      <c:lineChart>
        <c:grouping val="standard"/>
        <c:varyColors val="0"/>
        <c:ser>
          <c:idx val="0"/>
          <c:order val="0"/>
          <c:tx>
            <c:strRef>
              <c:f>'Historical Data'!$B$321</c:f>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Data'!$G$321:$M$321</c:f>
              <c:numCache>
                <c:formatCode>0%</c:formatCode>
                <c:ptCount val="7"/>
                <c:pt idx="0">
                  <c:v>0.39</c:v>
                </c:pt>
                <c:pt idx="1">
                  <c:v>0.27</c:v>
                </c:pt>
                <c:pt idx="2">
                  <c:v>0.31</c:v>
                </c:pt>
                <c:pt idx="3">
                  <c:v>0.24523076711767655</c:v>
                </c:pt>
                <c:pt idx="4">
                  <c:v>0.22063199198646471</c:v>
                </c:pt>
                <c:pt idx="5">
                  <c:v>0.24552390059061918</c:v>
                </c:pt>
                <c:pt idx="6">
                  <c:v>0.3149115177735114</c:v>
                </c:pt>
              </c:numCache>
              <c:extLst/>
            </c:numRef>
          </c:val>
          <c:smooth val="0"/>
          <c:extLst>
            <c:ext xmlns:c16="http://schemas.microsoft.com/office/drawing/2014/chart" uri="{C3380CC4-5D6E-409C-BE32-E72D297353CC}">
              <c16:uniqueId val="{00000000-7E6A-4BA5-BA72-685AC78BFA5B}"/>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1"/>
                <c:order val="1"/>
                <c:tx>
                  <c:strRef>
                    <c:extLst>
                      <c:ext uri="{02D57815-91ED-43cb-92C2-25804820EDAC}">
                        <c15:formulaRef>
                          <c15:sqref>'Historical Data'!$B$322</c15:sqref>
                        </c15:formulaRef>
                      </c:ext>
                    </c:extLst>
                    <c:strCache>
                      <c:ptCount val="1"/>
                      <c:pt idx="0">
                        <c:v>CS</c:v>
                      </c:pt>
                    </c:strCache>
                  </c:strRef>
                </c:tx>
                <c:marker>
                  <c:symbol val="none"/>
                </c:marker>
                <c:dLbls>
                  <c:spPr>
                    <a:noFill/>
                    <a:ln>
                      <a:noFill/>
                    </a:ln>
                    <a:effectLst/>
                  </c:sp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Data'!$G$322:$M$322</c15:sqref>
                        </c15:formulaRef>
                      </c:ext>
                    </c:extLst>
                    <c:numCache>
                      <c:formatCode>0%</c:formatCode>
                      <c:ptCount val="7"/>
                      <c:pt idx="0">
                        <c:v>0.4</c:v>
                      </c:pt>
                      <c:pt idx="1">
                        <c:v>0.2</c:v>
                      </c:pt>
                      <c:pt idx="2">
                        <c:v>0.3</c:v>
                      </c:pt>
                      <c:pt idx="3">
                        <c:v>0.24128964105068512</c:v>
                      </c:pt>
                      <c:pt idx="4">
                        <c:v>0.22336702952428727</c:v>
                      </c:pt>
                      <c:pt idx="5">
                        <c:v>0.19677663738968415</c:v>
                      </c:pt>
                      <c:pt idx="6">
                        <c:v>0.30699591147699529</c:v>
                      </c:pt>
                    </c:numCache>
                  </c:numRef>
                </c:val>
                <c:smooth val="0"/>
                <c:extLst>
                  <c:ext xmlns:c16="http://schemas.microsoft.com/office/drawing/2014/chart" uri="{C3380CC4-5D6E-409C-BE32-E72D297353CC}">
                    <c16:uniqueId val="{00000001-7E6A-4BA5-BA72-685AC78BFA5B}"/>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Data'!$B$323</c15:sqref>
                        </c15:formulaRef>
                      </c:ext>
                    </c:extLst>
                    <c:strCache>
                      <c:ptCount val="1"/>
                      <c:pt idx="0">
                        <c:v>HCL</c:v>
                      </c:pt>
                    </c:strCache>
                  </c:strRef>
                </c:tx>
                <c:marker>
                  <c:symbol val="none"/>
                </c:marker>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xmlns:c15="http://schemas.microsoft.com/office/drawing/2012/chart">
                      <c:ext xmlns:c15="http://schemas.microsoft.com/office/drawing/2012/chart" uri="{02D57815-91ED-43cb-92C2-25804820EDAC}">
                        <c15:formulaRef>
                          <c15:sqref>'Historical Data'!$G$323:$M$323</c15:sqref>
                        </c15:formulaRef>
                      </c:ext>
                    </c:extLst>
                    <c:numCache>
                      <c:formatCode>0%</c:formatCode>
                      <c:ptCount val="7"/>
                      <c:pt idx="0">
                        <c:v>0.33</c:v>
                      </c:pt>
                      <c:pt idx="1">
                        <c:v>0.53</c:v>
                      </c:pt>
                      <c:pt idx="2">
                        <c:v>0.32</c:v>
                      </c:pt>
                      <c:pt idx="3">
                        <c:v>0.26044291373559803</c:v>
                      </c:pt>
                      <c:pt idx="4">
                        <c:v>0.20536289708141744</c:v>
                      </c:pt>
                      <c:pt idx="5">
                        <c:v>0.34327708472004181</c:v>
                      </c:pt>
                      <c:pt idx="6">
                        <c:v>0.34294745104303215</c:v>
                      </c:pt>
                    </c:numCache>
                  </c:numRef>
                </c:val>
                <c:smooth val="0"/>
                <c:extLst xmlns:c15="http://schemas.microsoft.com/office/drawing/2012/chart">
                  <c:ext xmlns:c16="http://schemas.microsoft.com/office/drawing/2014/chart" uri="{C3380CC4-5D6E-409C-BE32-E72D297353CC}">
                    <c16:uniqueId val="{00000002-7E6A-4BA5-BA72-685AC78BFA5B}"/>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5893223811238533"/>
        </c:manualLayout>
      </c:layout>
      <c:lineChart>
        <c:grouping val="standard"/>
        <c:varyColors val="0"/>
        <c:ser>
          <c:idx val="1"/>
          <c:order val="1"/>
          <c:tx>
            <c:strRef>
              <c:f>'Historical Data'!$B$322</c:f>
              <c:strCache>
                <c:ptCount val="1"/>
                <c:pt idx="0">
                  <c:v>CS</c:v>
                </c:pt>
              </c:strCache>
            </c:strRef>
          </c:tx>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4D-4EA1-99E7-4B688348DED9}"/>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4D-4EA1-99E7-4B688348DED9}"/>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Data'!$G$322:$M$322</c:f>
              <c:numCache>
                <c:formatCode>0%</c:formatCode>
                <c:ptCount val="7"/>
                <c:pt idx="0">
                  <c:v>0.4</c:v>
                </c:pt>
                <c:pt idx="1">
                  <c:v>0.2</c:v>
                </c:pt>
                <c:pt idx="2">
                  <c:v>0.3</c:v>
                </c:pt>
                <c:pt idx="3">
                  <c:v>0.24128964105068512</c:v>
                </c:pt>
                <c:pt idx="4">
                  <c:v>0.22336702952428727</c:v>
                </c:pt>
                <c:pt idx="5">
                  <c:v>0.19677663738968415</c:v>
                </c:pt>
                <c:pt idx="6">
                  <c:v>0.30699591147699529</c:v>
                </c:pt>
              </c:numCache>
              <c:extLst/>
            </c:numRef>
          </c:val>
          <c:smooth val="0"/>
          <c:extLst>
            <c:ext xmlns:c16="http://schemas.microsoft.com/office/drawing/2014/chart" uri="{C3380CC4-5D6E-409C-BE32-E72D297353CC}">
              <c16:uniqueId val="{00000002-D94D-4EA1-99E7-4B688348DED9}"/>
            </c:ext>
          </c:extLst>
        </c:ser>
        <c:ser>
          <c:idx val="2"/>
          <c:order val="2"/>
          <c:tx>
            <c:strRef>
              <c:f>'Historical Data'!$B$323</c:f>
              <c:strCache>
                <c:ptCount val="1"/>
                <c:pt idx="0">
                  <c:v>HCL</c:v>
                </c:pt>
              </c:strCache>
            </c:strRef>
          </c:tx>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4D-4EA1-99E7-4B688348DED9}"/>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94D-4EA1-99E7-4B688348DED9}"/>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Data'!$G$323:$M$323</c:f>
              <c:numCache>
                <c:formatCode>0%</c:formatCode>
                <c:ptCount val="7"/>
                <c:pt idx="0">
                  <c:v>0.33</c:v>
                </c:pt>
                <c:pt idx="1">
                  <c:v>0.53</c:v>
                </c:pt>
                <c:pt idx="2">
                  <c:v>0.32</c:v>
                </c:pt>
                <c:pt idx="3">
                  <c:v>0.26044291373559803</c:v>
                </c:pt>
                <c:pt idx="4">
                  <c:v>0.20536289708141744</c:v>
                </c:pt>
                <c:pt idx="5">
                  <c:v>0.34327708472004181</c:v>
                </c:pt>
                <c:pt idx="6">
                  <c:v>0.34294745104303215</c:v>
                </c:pt>
              </c:numCache>
              <c:extLst/>
            </c:numRef>
          </c:val>
          <c:smooth val="0"/>
          <c:extLst>
            <c:ext xmlns:c16="http://schemas.microsoft.com/office/drawing/2014/chart" uri="{C3380CC4-5D6E-409C-BE32-E72D297353CC}">
              <c16:uniqueId val="{00000005-D94D-4EA1-99E7-4B688348DED9}"/>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0"/>
                <c:order val="0"/>
                <c:tx>
                  <c:strRef>
                    <c:extLst>
                      <c:ext uri="{02D57815-91ED-43cb-92C2-25804820EDAC}">
                        <c15:formulaRef>
                          <c15:sqref>'Historical Data'!$B$321</c15:sqref>
                        </c15:formulaRef>
                      </c:ext>
                    </c:extLst>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Data'!$G$321:$M$321</c15:sqref>
                        </c15:formulaRef>
                      </c:ext>
                    </c:extLst>
                    <c:numCache>
                      <c:formatCode>0%</c:formatCode>
                      <c:ptCount val="7"/>
                      <c:pt idx="0">
                        <c:v>0.39</c:v>
                      </c:pt>
                      <c:pt idx="1">
                        <c:v>0.27</c:v>
                      </c:pt>
                      <c:pt idx="2">
                        <c:v>0.31</c:v>
                      </c:pt>
                      <c:pt idx="3">
                        <c:v>0.24523076711767655</c:v>
                      </c:pt>
                      <c:pt idx="4">
                        <c:v>0.22063199198646471</c:v>
                      </c:pt>
                      <c:pt idx="5">
                        <c:v>0.24552390059061918</c:v>
                      </c:pt>
                      <c:pt idx="6">
                        <c:v>0.3149115177735114</c:v>
                      </c:pt>
                    </c:numCache>
                  </c:numRef>
                </c:val>
                <c:smooth val="0"/>
                <c:extLst>
                  <c:ext xmlns:c16="http://schemas.microsoft.com/office/drawing/2014/chart" uri="{C3380CC4-5D6E-409C-BE32-E72D297353CC}">
                    <c16:uniqueId val="{00000006-D94D-4EA1-99E7-4B688348DED9}"/>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8.669074622552915E-2"/>
          <c:y val="7.0174521720779801E-2"/>
          <c:w val="0.9121294024886385"/>
          <c:h val="0.76864799525593486"/>
        </c:manualLayout>
      </c:layout>
      <c:lineChart>
        <c:grouping val="standard"/>
        <c:varyColors val="0"/>
        <c:ser>
          <c:idx val="0"/>
          <c:order val="0"/>
          <c:tx>
            <c:strRef>
              <c:f>'Historical Data'!$B$402</c:f>
              <c:strCache>
                <c:ptCount val="1"/>
                <c:pt idx="0">
                  <c:v>CS</c:v>
                </c:pt>
              </c:strCache>
            </c:strRef>
          </c:tx>
          <c:spPr>
            <a:ln w="28575" cap="rnd" cmpd="sng" algn="ctr">
              <a:solidFill>
                <a:schemeClr val="accent2">
                  <a:shade val="95000"/>
                  <a:satMod val="105000"/>
                </a:schemeClr>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Data'!$G$402:$M$402</c:f>
              <c:numCache>
                <c:formatCode>0%</c:formatCode>
                <c:ptCount val="7"/>
                <c:pt idx="0">
                  <c:v>0.83</c:v>
                </c:pt>
                <c:pt idx="1">
                  <c:v>0.78</c:v>
                </c:pt>
                <c:pt idx="2">
                  <c:v>0.79</c:v>
                </c:pt>
                <c:pt idx="3">
                  <c:v>0.78455911063866524</c:v>
                </c:pt>
                <c:pt idx="4">
                  <c:v>0.76649169772308767</c:v>
                </c:pt>
                <c:pt idx="5">
                  <c:v>0.70457510837905457</c:v>
                </c:pt>
                <c:pt idx="6">
                  <c:v>0.71082093090219411</c:v>
                </c:pt>
              </c:numCache>
              <c:extLst/>
            </c:numRef>
          </c:val>
          <c:smooth val="0"/>
          <c:extLst>
            <c:ext xmlns:c16="http://schemas.microsoft.com/office/drawing/2014/chart" uri="{C3380CC4-5D6E-409C-BE32-E72D297353CC}">
              <c16:uniqueId val="{00000000-7E0A-4715-9345-81A645284353}"/>
            </c:ext>
          </c:extLst>
        </c:ser>
        <c:dLbls>
          <c:showLegendKey val="0"/>
          <c:showVal val="0"/>
          <c:showCatName val="0"/>
          <c:showSerName val="0"/>
          <c:showPercent val="0"/>
          <c:showBubbleSize val="0"/>
        </c:dLbls>
        <c:smooth val="0"/>
        <c:axId val="1426145087"/>
        <c:axId val="1426150847"/>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w="9525" cap="flat" cmpd="sng" algn="ctr">
            <a:solidFill>
              <a:schemeClr val="tx1"/>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extLst/>
  </c:chart>
  <c:spPr>
    <a:noFill/>
    <a:ln w="9525" cap="flat" cmpd="sng" algn="ctr">
      <a:noFill/>
      <a:prstDash val="solid"/>
    </a:ln>
    <a:effectLst/>
  </c:spPr>
  <c:txPr>
    <a:bodyPr/>
    <a:lstStyle/>
    <a:p>
      <a:pPr>
        <a:defRPr sz="1200" b="1">
          <a:solidFill>
            <a:schemeClr val="tx1"/>
          </a:solidFill>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8.669074622552915E-2"/>
          <c:y val="7.0174521720779801E-2"/>
          <c:w val="0.9121294024886385"/>
          <c:h val="0.76864799525593486"/>
        </c:manualLayout>
      </c:layout>
      <c:lineChart>
        <c:grouping val="standard"/>
        <c:varyColors val="0"/>
        <c:ser>
          <c:idx val="0"/>
          <c:order val="0"/>
          <c:tx>
            <c:strRef>
              <c:f>'Historical Data'!$B$415</c:f>
              <c:strCache>
                <c:ptCount val="1"/>
                <c:pt idx="0">
                  <c:v>CS</c:v>
                </c:pt>
              </c:strCache>
            </c:strRef>
          </c:tx>
          <c:spPr>
            <a:ln w="28575" cap="rnd" cmpd="sng" algn="ctr">
              <a:solidFill>
                <a:schemeClr val="accent2">
                  <a:shade val="65000"/>
                  <a:shade val="95000"/>
                  <a:satMod val="105000"/>
                </a:schemeClr>
              </a:solidFill>
              <a:prstDash val="solid"/>
              <a:round/>
            </a:ln>
            <a:effectLst/>
          </c:spPr>
          <c:marker>
            <c:symbol val="none"/>
          </c:marker>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Data'!$G$415:$M$415</c:f>
              <c:numCache>
                <c:formatCode>0%</c:formatCode>
                <c:ptCount val="7"/>
                <c:pt idx="0">
                  <c:v>0.67</c:v>
                </c:pt>
                <c:pt idx="1">
                  <c:v>0.59</c:v>
                </c:pt>
                <c:pt idx="2">
                  <c:v>0.64</c:v>
                </c:pt>
                <c:pt idx="3">
                  <c:v>0.66683780936941472</c:v>
                </c:pt>
                <c:pt idx="4">
                  <c:v>0.60863649530120334</c:v>
                </c:pt>
                <c:pt idx="5">
                  <c:v>0.5661755853888979</c:v>
                </c:pt>
                <c:pt idx="6">
                  <c:v>0.62416570151967732</c:v>
                </c:pt>
              </c:numCache>
              <c:extLst/>
            </c:numRef>
          </c:val>
          <c:smooth val="0"/>
          <c:extLst>
            <c:ext xmlns:c16="http://schemas.microsoft.com/office/drawing/2014/chart" uri="{C3380CC4-5D6E-409C-BE32-E72D297353CC}">
              <c16:uniqueId val="{00000000-2301-4137-A481-3443A715B3FE}"/>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1"/>
                <c:order val="1"/>
                <c:tx>
                  <c:strRef>
                    <c:extLst>
                      <c:ext uri="{02D57815-91ED-43cb-92C2-25804820EDAC}">
                        <c15:formulaRef>
                          <c15:sqref>'Historical Data'!$B$416</c15:sqref>
                        </c15:formulaRef>
                      </c:ext>
                    </c:extLst>
                    <c:strCache>
                      <c:ptCount val="1"/>
                      <c:pt idx="0">
                        <c:v>Percent somewhat agree and strongly agree, combined.</c:v>
                      </c:pt>
                    </c:strCache>
                  </c:strRef>
                </c:tx>
                <c:spPr>
                  <a:ln w="28575" cap="rnd" cmpd="sng" algn="ctr">
                    <a:solidFill>
                      <a:schemeClr val="accent2">
                        <a:shade val="95000"/>
                        <a:satMod val="105000"/>
                      </a:schemeClr>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Data'!$G$416:$M$416</c15:sqref>
                        </c15:formulaRef>
                      </c:ext>
                    </c:extLst>
                    <c:numCache>
                      <c:formatCode>General</c:formatCode>
                      <c:ptCount val="7"/>
                    </c:numCache>
                  </c:numRef>
                </c:val>
                <c:smooth val="0"/>
                <c:extLst>
                  <c:ext xmlns:c16="http://schemas.microsoft.com/office/drawing/2014/chart" uri="{C3380CC4-5D6E-409C-BE32-E72D297353CC}">
                    <c16:uniqueId val="{00000001-2301-4137-A481-3443A715B3FE}"/>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Data'!$B$417</c15:sqref>
                        </c15:formulaRef>
                      </c:ext>
                    </c:extLst>
                    <c:strCache>
                      <c:ptCount val="1"/>
                    </c:strCache>
                  </c:strRef>
                </c:tx>
                <c:spPr>
                  <a:ln w="28575" cap="rnd" cmpd="sng" algn="ctr">
                    <a:solidFill>
                      <a:schemeClr val="accent2">
                        <a:tint val="65000"/>
                        <a:shade val="95000"/>
                        <a:satMod val="105000"/>
                      </a:schemeClr>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extLst xmlns:c15="http://schemas.microsoft.com/office/drawing/2012/chart">
                      <c:ext xmlns:c15="http://schemas.microsoft.com/office/drawing/2012/char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xmlns:c15="http://schemas.microsoft.com/office/drawing/2012/chart">
                      <c:ext xmlns:c15="http://schemas.microsoft.com/office/drawing/2012/chart" uri="{02D57815-91ED-43cb-92C2-25804820EDAC}">
                        <c15:formulaRef>
                          <c15:sqref>'Historical Data'!$G$417:$M$417</c15:sqref>
                        </c15:formulaRef>
                      </c:ext>
                    </c:extLst>
                    <c:numCache>
                      <c:formatCode>General</c:formatCode>
                      <c:ptCount val="7"/>
                    </c:numCache>
                  </c:numRef>
                </c:val>
                <c:smooth val="0"/>
                <c:extLst xmlns:c15="http://schemas.microsoft.com/office/drawing/2012/chart">
                  <c:ext xmlns:c16="http://schemas.microsoft.com/office/drawing/2014/chart" uri="{C3380CC4-5D6E-409C-BE32-E72D297353CC}">
                    <c16:uniqueId val="{00000002-2301-4137-A481-3443A715B3FE}"/>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w="9525" cap="flat" cmpd="sng" algn="ctr">
            <a:solidFill>
              <a:schemeClr val="tx1"/>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extLst/>
  </c:chart>
  <c:spPr>
    <a:noFill/>
    <a:ln w="9525" cap="flat" cmpd="sng" algn="ctr">
      <a:noFill/>
      <a:prstDash val="solid"/>
    </a:ln>
    <a:effectLst/>
  </c:spPr>
  <c:txPr>
    <a:bodyPr/>
    <a:lstStyle/>
    <a:p>
      <a:pPr>
        <a:defRPr sz="1200" b="1">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sz="1680" b="1" i="0" u="none" strike="noStrike" kern="1200" spc="0" baseline="0">
                <a:solidFill>
                  <a:srgbClr val="000000"/>
                </a:solidFill>
              </a:rPr>
              <a:t>Disability (N=1,104)</a:t>
            </a:r>
          </a:p>
        </c:rich>
      </c:tx>
      <c:layout>
        <c:manualLayout>
          <c:xMode val="edge"/>
          <c:yMode val="edge"/>
          <c:x val="0.35158587598425195"/>
          <c:y val="0.13124999192605857"/>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Lbls>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1E-42F5-A784-3A8A68FF1B4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Auditory, Communicative</c:v>
                </c:pt>
                <c:pt idx="1">
                  <c:v>Intellectual and Learning</c:v>
                </c:pt>
                <c:pt idx="2">
                  <c:v>Physical</c:v>
                </c:pt>
                <c:pt idx="3">
                  <c:v>Psychological, Psychosocial</c:v>
                </c:pt>
                <c:pt idx="4">
                  <c:v>Visual</c:v>
                </c:pt>
              </c:strCache>
            </c:strRef>
          </c:cat>
          <c:val>
            <c:numRef>
              <c:f>Sheet1!$B$2:$B$6</c:f>
              <c:numCache>
                <c:formatCode>0%</c:formatCode>
                <c:ptCount val="5"/>
                <c:pt idx="0">
                  <c:v>0.04</c:v>
                </c:pt>
                <c:pt idx="1">
                  <c:v>0.27</c:v>
                </c:pt>
                <c:pt idx="2">
                  <c:v>0.16</c:v>
                </c:pt>
                <c:pt idx="3">
                  <c:v>0.52</c:v>
                </c:pt>
                <c:pt idx="4">
                  <c:v>0.01</c:v>
                </c:pt>
              </c:numCache>
            </c:numRef>
          </c:val>
          <c:extLst>
            <c:ext xmlns:c16="http://schemas.microsoft.com/office/drawing/2014/chart" uri="{C3380CC4-5D6E-409C-BE32-E72D297353CC}">
              <c16:uniqueId val="{00000000-F31E-42F5-A784-3A8A68FF1B40}"/>
            </c:ext>
          </c:extLst>
        </c:ser>
        <c:dLbls>
          <c:showLegendKey val="0"/>
          <c:showVal val="0"/>
          <c:showCatName val="0"/>
          <c:showSerName val="0"/>
          <c:showPercent val="0"/>
          <c:showBubbleSize val="0"/>
        </c:dLbls>
        <c:gapWidth val="80"/>
        <c:axId val="1535829263"/>
        <c:axId val="1535827343"/>
      </c:barChart>
      <c:catAx>
        <c:axId val="153582926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535827343"/>
        <c:crosses val="autoZero"/>
        <c:auto val="1"/>
        <c:lblAlgn val="ctr"/>
        <c:lblOffset val="100"/>
        <c:noMultiLvlLbl val="0"/>
      </c:catAx>
      <c:valAx>
        <c:axId val="1535827343"/>
        <c:scaling>
          <c:orientation val="minMax"/>
          <c:max val="0.8"/>
        </c:scaling>
        <c:delete val="1"/>
        <c:axPos val="l"/>
        <c:numFmt formatCode="0%" sourceLinked="1"/>
        <c:majorTickMark val="out"/>
        <c:minorTickMark val="none"/>
        <c:tickLblPos val="nextTo"/>
        <c:crossAx val="1535829263"/>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9074622552915E-2"/>
          <c:y val="7.0174521720779801E-2"/>
          <c:w val="0.9121294024886385"/>
          <c:h val="0.62621277557881472"/>
        </c:manualLayout>
      </c:layout>
      <c:lineChart>
        <c:grouping val="standard"/>
        <c:varyColors val="0"/>
        <c:ser>
          <c:idx val="0"/>
          <c:order val="0"/>
          <c:tx>
            <c:strRef>
              <c:f>'Historical Data'!$B$245</c:f>
              <c:strCache>
                <c:ptCount val="1"/>
                <c:pt idx="0">
                  <c:v>Overall</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Data'!$G$13:$M$13</c:f>
              <c:strCache>
                <c:ptCount val="7"/>
                <c:pt idx="0">
                  <c:v>2023 Q4</c:v>
                </c:pt>
                <c:pt idx="1">
                  <c:v>2024 Q1</c:v>
                </c:pt>
                <c:pt idx="2">
                  <c:v>2024 Q2</c:v>
                </c:pt>
                <c:pt idx="3">
                  <c:v>2024 Q3</c:v>
                </c:pt>
                <c:pt idx="4">
                  <c:v>2024 Q4</c:v>
                </c:pt>
                <c:pt idx="5">
                  <c:v>2025 Q1</c:v>
                </c:pt>
                <c:pt idx="6">
                  <c:v>2025 Q2</c:v>
                </c:pt>
              </c:strCache>
              <c:extLst/>
            </c:strRef>
          </c:cat>
          <c:val>
            <c:numRef>
              <c:f>'Historical Data'!$G$245:$M$245</c:f>
              <c:numCache>
                <c:formatCode>0%</c:formatCode>
                <c:ptCount val="7"/>
                <c:pt idx="0">
                  <c:v>0.85</c:v>
                </c:pt>
                <c:pt idx="1">
                  <c:v>0.8</c:v>
                </c:pt>
                <c:pt idx="2">
                  <c:v>0.8</c:v>
                </c:pt>
                <c:pt idx="3">
                  <c:v>0.81035170179758065</c:v>
                </c:pt>
                <c:pt idx="4">
                  <c:v>0.7509289191901527</c:v>
                </c:pt>
                <c:pt idx="5">
                  <c:v>0.81817213610429074</c:v>
                </c:pt>
                <c:pt idx="6">
                  <c:v>0.77952236573321987</c:v>
                </c:pt>
              </c:numCache>
              <c:extLst/>
            </c:numRef>
          </c:val>
          <c:smooth val="0"/>
          <c:extLst>
            <c:ext xmlns:c16="http://schemas.microsoft.com/office/drawing/2014/chart" uri="{C3380CC4-5D6E-409C-BE32-E72D297353CC}">
              <c16:uniqueId val="{00000000-6831-4EC5-A17B-E1960B433EDC}"/>
            </c:ext>
          </c:extLst>
        </c:ser>
        <c:dLbls>
          <c:showLegendKey val="0"/>
          <c:showVal val="0"/>
          <c:showCatName val="0"/>
          <c:showSerName val="0"/>
          <c:showPercent val="0"/>
          <c:showBubbleSize val="0"/>
        </c:dLbls>
        <c:smooth val="0"/>
        <c:axId val="1426145087"/>
        <c:axId val="1426150847"/>
        <c:extLst>
          <c:ext xmlns:c15="http://schemas.microsoft.com/office/drawing/2012/chart" uri="{02D57815-91ED-43cb-92C2-25804820EDAC}">
            <c15:filteredLineSeries>
              <c15:ser>
                <c:idx val="1"/>
                <c:order val="1"/>
                <c:tx>
                  <c:strRef>
                    <c:extLst>
                      <c:ext uri="{02D57815-91ED-43cb-92C2-25804820EDAC}">
                        <c15:formulaRef>
                          <c15:sqref>'Historical Data'!$B$246</c15:sqref>
                        </c15:formulaRef>
                      </c:ext>
                    </c:extLst>
                    <c:strCache>
                      <c:ptCount val="1"/>
                      <c:pt idx="0">
                        <c:v>CS</c:v>
                      </c:pt>
                    </c:strCache>
                  </c:strRef>
                </c:tx>
                <c:marker>
                  <c:symbol val="none"/>
                </c:marker>
                <c:dLbls>
                  <c:spPr>
                    <a:noFill/>
                    <a:ln>
                      <a:noFill/>
                    </a:ln>
                    <a:effectLst/>
                  </c:sp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c:ext uri="{02D57815-91ED-43cb-92C2-25804820EDAC}">
                        <c15:formulaRef>
                          <c15:sqref>'Historical Data'!$G$246:$M$246</c15:sqref>
                        </c15:formulaRef>
                      </c:ext>
                    </c:extLst>
                    <c:numCache>
                      <c:formatCode>0%</c:formatCode>
                      <c:ptCount val="7"/>
                      <c:pt idx="0">
                        <c:v>0.86</c:v>
                      </c:pt>
                      <c:pt idx="1">
                        <c:v>0.81</c:v>
                      </c:pt>
                      <c:pt idx="2">
                        <c:v>0.81</c:v>
                      </c:pt>
                      <c:pt idx="3">
                        <c:v>0.80036058219053152</c:v>
                      </c:pt>
                      <c:pt idx="4">
                        <c:v>0.74473830424042631</c:v>
                      </c:pt>
                      <c:pt idx="5">
                        <c:v>0.81987206224582931</c:v>
                      </c:pt>
                      <c:pt idx="6">
                        <c:v>0.78417055343025632</c:v>
                      </c:pt>
                    </c:numCache>
                  </c:numRef>
                </c:val>
                <c:smooth val="0"/>
                <c:extLst>
                  <c:ext xmlns:c16="http://schemas.microsoft.com/office/drawing/2014/chart" uri="{C3380CC4-5D6E-409C-BE32-E72D297353CC}">
                    <c16:uniqueId val="{00000001-6831-4EC5-A17B-E1960B433ED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'Historical Data'!$B$247</c15:sqref>
                        </c15:formulaRef>
                      </c:ext>
                    </c:extLst>
                    <c:strCache>
                      <c:ptCount val="1"/>
                      <c:pt idx="0">
                        <c:v>HCL</c:v>
                      </c:pt>
                    </c:strCache>
                  </c:strRef>
                </c:tx>
                <c:marker>
                  <c:symbol val="none"/>
                </c:marker>
                <c:dLbls>
                  <c:spPr>
                    <a:noFill/>
                    <a:ln>
                      <a:noFill/>
                    </a:ln>
                    <a:effectLst/>
                  </c:sp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'Historical Data'!$G$13:$M$13</c15:sqref>
                        </c15:formulaRef>
                      </c:ext>
                    </c:extLst>
                    <c:strCache>
                      <c:ptCount val="7"/>
                      <c:pt idx="0">
                        <c:v>2023 Q4</c:v>
                      </c:pt>
                      <c:pt idx="1">
                        <c:v>2024 Q1</c:v>
                      </c:pt>
                      <c:pt idx="2">
                        <c:v>2024 Q2</c:v>
                      </c:pt>
                      <c:pt idx="3">
                        <c:v>2024 Q3</c:v>
                      </c:pt>
                      <c:pt idx="4">
                        <c:v>2024 Q4</c:v>
                      </c:pt>
                      <c:pt idx="5">
                        <c:v>2025 Q1</c:v>
                      </c:pt>
                      <c:pt idx="6">
                        <c:v>2025 Q2</c:v>
                      </c:pt>
                    </c:strCache>
                  </c:strRef>
                </c:cat>
                <c:val>
                  <c:numRef>
                    <c:extLst xmlns:c15="http://schemas.microsoft.com/office/drawing/2012/chart">
                      <c:ext xmlns:c15="http://schemas.microsoft.com/office/drawing/2012/chart" uri="{02D57815-91ED-43cb-92C2-25804820EDAC}">
                        <c15:formulaRef>
                          <c15:sqref>'Historical Data'!$G$247:$M$247</c15:sqref>
                        </c15:formulaRef>
                      </c:ext>
                    </c:extLst>
                    <c:numCache>
                      <c:formatCode>0%</c:formatCode>
                      <c:ptCount val="7"/>
                      <c:pt idx="0">
                        <c:v>0.78</c:v>
                      </c:pt>
                      <c:pt idx="1">
                        <c:v>0.74</c:v>
                      </c:pt>
                      <c:pt idx="2">
                        <c:v>0.77</c:v>
                      </c:pt>
                      <c:pt idx="3">
                        <c:v>0.85750400934797066</c:v>
                      </c:pt>
                      <c:pt idx="4">
                        <c:v>0.7839963896755564</c:v>
                      </c:pt>
                      <c:pt idx="5">
                        <c:v>0.81399656878944482</c:v>
                      </c:pt>
                      <c:pt idx="6">
                        <c:v>0.76105986885979116</c:v>
                      </c:pt>
                    </c:numCache>
                  </c:numRef>
                </c:val>
                <c:smooth val="0"/>
                <c:extLst xmlns:c15="http://schemas.microsoft.com/office/drawing/2012/chart">
                  <c:ext xmlns:c16="http://schemas.microsoft.com/office/drawing/2014/chart" uri="{C3380CC4-5D6E-409C-BE32-E72D297353CC}">
                    <c16:uniqueId val="{00000002-6831-4EC5-A17B-E1960B433EDC}"/>
                  </c:ext>
                </c:extLst>
              </c15:ser>
            </c15:filteredLineSeries>
          </c:ext>
        </c:extLst>
      </c:lineChart>
      <c:catAx>
        <c:axId val="142614508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426150847"/>
        <c:crosses val="autoZero"/>
        <c:auto val="1"/>
        <c:lblAlgn val="ctr"/>
        <c:lblOffset val="100"/>
        <c:noMultiLvlLbl val="0"/>
      </c:catAx>
      <c:valAx>
        <c:axId val="1426150847"/>
        <c:scaling>
          <c:orientation val="minMax"/>
          <c:max val="1"/>
          <c:min val="0"/>
        </c:scaling>
        <c:delete val="0"/>
        <c:axPos val="l"/>
        <c:numFmt formatCode="0%" sourceLinked="1"/>
        <c:majorTickMark val="none"/>
        <c:minorTickMark val="none"/>
        <c:tickLblPos val="nextTo"/>
        <c:spPr>
          <a:noFill/>
          <a:ln>
            <a:solidFill>
              <a:schemeClr val="tx1"/>
            </a:solidFill>
          </a:ln>
          <a:effectLst/>
        </c:spPr>
        <c:txPr>
          <a:bodyPr rot="-60000000" vert="horz"/>
          <a:lstStyle/>
          <a:p>
            <a:pPr>
              <a:defRPr/>
            </a:pPr>
            <a:endParaRPr lang="en-US"/>
          </a:p>
        </c:txPr>
        <c:crossAx val="1426145087"/>
        <c:crosses val="autoZero"/>
        <c:crossBetween val="between"/>
        <c:majorUnit val="0.2"/>
      </c:valAx>
      <c:spPr>
        <a:noFill/>
        <a:ln w="25400">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extLst/>
  </c:chart>
  <c:txPr>
    <a:bodyPr/>
    <a:lstStyle/>
    <a:p>
      <a:pPr>
        <a:defRPr sz="1200" b="1">
          <a:solidFill>
            <a:schemeClr val="tx1"/>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5">
  <a:schemeClr val="accent2"/>
</cs:colorStyle>
</file>

<file path=ppt/charts/colors11.xml><?xml version="1.0" encoding="utf-8"?>
<cs:colorStyle xmlns:cs="http://schemas.microsoft.com/office/drawing/2012/chartStyle" xmlns:a="http://schemas.openxmlformats.org/drawingml/2006/main" meth="withinLinear" id="16">
  <a:schemeClr val="accent3"/>
</cs:colorStyle>
</file>

<file path=ppt/charts/colors12.xml><?xml version="1.0" encoding="utf-8"?>
<cs:colorStyle xmlns:cs="http://schemas.microsoft.com/office/drawing/2012/chartStyle" xmlns:a="http://schemas.openxmlformats.org/drawingml/2006/main" meth="withinLinear" id="15">
  <a:schemeClr val="accent2"/>
</cs:colorStyle>
</file>

<file path=ppt/charts/colors13.xml><?xml version="1.0" encoding="utf-8"?>
<cs:colorStyle xmlns:cs="http://schemas.microsoft.com/office/drawing/2012/chartStyle" xmlns:a="http://schemas.openxmlformats.org/drawingml/2006/main" meth="withinLinear" id="16">
  <a:schemeClr val="accent3"/>
</cs:colorStyle>
</file>

<file path=ppt/charts/colors14.xml><?xml version="1.0" encoding="utf-8"?>
<cs:colorStyle xmlns:cs="http://schemas.microsoft.com/office/drawing/2012/chartStyle" xmlns:a="http://schemas.openxmlformats.org/drawingml/2006/main" meth="withinLinear" id="15">
  <a:schemeClr val="accent2"/>
</cs:colorStyle>
</file>

<file path=ppt/charts/colors15.xml><?xml version="1.0" encoding="utf-8"?>
<cs:colorStyle xmlns:cs="http://schemas.microsoft.com/office/drawing/2012/chartStyle" xmlns:a="http://schemas.openxmlformats.org/drawingml/2006/main" meth="withinLinear" id="15">
  <a:schemeClr val="accent2"/>
</cs:colorStyle>
</file>

<file path=ppt/charts/colors16.xml><?xml version="1.0" encoding="utf-8"?>
<cs:colorStyle xmlns:cs="http://schemas.microsoft.com/office/drawing/2012/chartStyle" xmlns:a="http://schemas.openxmlformats.org/drawingml/2006/main" meth="withinLinear" id="16">
  <a:schemeClr val="accent3"/>
</cs:colorStyle>
</file>

<file path=ppt/charts/colors17.xml><?xml version="1.0" encoding="utf-8"?>
<cs:colorStyle xmlns:cs="http://schemas.microsoft.com/office/drawing/2012/chartStyle" xmlns:a="http://schemas.openxmlformats.org/drawingml/2006/main" meth="withinLinear" id="15">
  <a:schemeClr val="accent2"/>
</cs:colorStyle>
</file>

<file path=ppt/charts/colors18.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omments/modernComment_278_6E8699C4.xml><?xml version="1.0" encoding="utf-8"?>
<p188:cmLst xmlns:a="http://schemas.openxmlformats.org/drawingml/2006/main" xmlns:r="http://schemas.openxmlformats.org/officeDocument/2006/relationships" xmlns:p188="http://schemas.microsoft.com/office/powerpoint/2018/8/main">
  <p188:cm id="{7346D912-BFB8-4DFB-A868-2B2463813404}" authorId="{CB80B9F9-9E0D-E5EB-9793-9E183953200F}" status="resolved" created="2025-06-05T23:00:59.725" complete="100000">
    <ac:txMkLst xmlns:ac="http://schemas.microsoft.com/office/drawing/2013/main/command">
      <pc:docMk xmlns:pc="http://schemas.microsoft.com/office/powerpoint/2013/main/command"/>
      <pc:sldMk xmlns:pc="http://schemas.microsoft.com/office/powerpoint/2013/main/command" cId="1854314948" sldId="632"/>
      <ac:spMk id="2" creationId="{FE02CA49-999F-553D-30B5-AD62C5797641}"/>
      <ac:txMk cp="0" len="12">
        <ac:context len="13" hash="962249443"/>
      </ac:txMk>
    </ac:txMkLst>
    <p188:pos x="5763768" y="883920"/>
    <p188:txBody>
      <a:bodyPr/>
      <a:lstStyle/>
      <a:p>
        <a:r>
          <a:rPr lang="en-US"/>
          <a:t>Add additional demo charts as needed </a:t>
        </a:r>
      </a:p>
    </p188:txBody>
  </p188:cm>
</p188:cmLst>
</file>

<file path=ppt/comments/modernComment_282_D6733763.xml><?xml version="1.0" encoding="utf-8"?>
<p188:cmLst xmlns:a="http://schemas.openxmlformats.org/drawingml/2006/main" xmlns:r="http://schemas.openxmlformats.org/officeDocument/2006/relationships" xmlns:p188="http://schemas.microsoft.com/office/powerpoint/2018/8/main">
  <p188:cm id="{D9F3C758-6043-4AC9-B8C9-8E9485EDC8AD}" authorId="{CB80B9F9-9E0D-E5EB-9793-9E183953200F}" status="resolved" created="2025-06-06T00:12:23.719" complete="100000">
    <pc:sldMkLst xmlns:pc="http://schemas.microsoft.com/office/powerpoint/2013/main/command">
      <pc:docMk/>
      <pc:sldMk cId="3597875043" sldId="642"/>
    </pc:sldMkLst>
    <p188:txBody>
      <a:bodyPr/>
      <a:lstStyle/>
      <a:p>
        <a:r>
          <a:rPr lang="en-US"/>
          <a:t>For itemized results include separate Ns for CS and HCL (here and for slides in the back of the report)</a:t>
        </a:r>
      </a:p>
    </p188:txBody>
  </p188:cm>
</p188:cmLst>
</file>

<file path=ppt/comments/modernComment_283_BBF840F6.xml><?xml version="1.0" encoding="utf-8"?>
<p188:cmLst xmlns:a="http://schemas.openxmlformats.org/drawingml/2006/main" xmlns:r="http://schemas.openxmlformats.org/officeDocument/2006/relationships" xmlns:p188="http://schemas.microsoft.com/office/powerpoint/2018/8/main">
  <p188:cm id="{E1750E3A-DE51-4EA3-BA1C-6FD3E538B7B8}" authorId="{CB80B9F9-9E0D-E5EB-9793-9E183953200F}" status="resolved" created="2025-06-06T02:33:29.106" complete="100000">
    <pc:sldMkLst xmlns:pc="http://schemas.microsoft.com/office/powerpoint/2013/main/command">
      <pc:docMk/>
      <pc:sldMk cId="3153608950" sldId="643"/>
    </pc:sldMkLst>
    <p188:txBody>
      <a:bodyPr/>
      <a:lstStyle/>
      <a:p>
        <a:r>
          <a:rPr lang="en-US"/>
          <a:t>Bar chart for this and RESOLVE1 (trending will be included in Q2 report)</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177" tIns="46589" rIns="93177" bIns="46589" rtlCol="0"/>
          <a:lstStyle>
            <a:lvl1pPr algn="l">
              <a:defRPr sz="1200" dirty="0">
                <a:latin typeface="Times"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Times" panose="02020603050405020304" pitchFamily="18" charset="0"/>
              </a:defRPr>
            </a:lvl1pPr>
          </a:lstStyle>
          <a:p>
            <a:pPr>
              <a:defRPr/>
            </a:pPr>
            <a:fld id="{81C50BDC-B0D3-4DF0-B314-1B73BF505906}" type="datetimeFigureOut">
              <a:rPr lang="en-US"/>
              <a:pPr>
                <a:defRPr/>
              </a:pPr>
              <a:t>7/15/2025</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3177" tIns="46589" rIns="93177" bIns="46589" rtlCol="0" anchor="b"/>
          <a:lstStyle>
            <a:lvl1pPr algn="l">
              <a:defRPr sz="1200" dirty="0">
                <a:latin typeface="Times"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0BE00716-34B3-43CE-832F-6548FD7F1707}" type="slidenum">
              <a:rPr lang="en-US" altLang="en-US"/>
              <a:pPr/>
              <a:t>‹#›</a:t>
            </a:fld>
            <a:endParaRPr lang="en-US" altLang="en-US"/>
          </a:p>
        </p:txBody>
      </p:sp>
    </p:spTree>
    <p:extLst>
      <p:ext uri="{BB962C8B-B14F-4D97-AF65-F5344CB8AC3E}">
        <p14:creationId xmlns:p14="http://schemas.microsoft.com/office/powerpoint/2010/main" val="34957194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3177" tIns="46589" rIns="93177" bIns="46589" rtlCol="0"/>
          <a:lstStyle>
            <a:lvl1pPr algn="l">
              <a:defRPr sz="1200" dirty="0">
                <a:latin typeface="Times"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Times" panose="02020603050405020304" pitchFamily="18" charset="0"/>
              </a:defRPr>
            </a:lvl1pPr>
          </a:lstStyle>
          <a:p>
            <a:pPr>
              <a:defRPr/>
            </a:pPr>
            <a:fld id="{F6D4CB4A-AF75-437B-8935-46ED219E435F}" type="datetimeFigureOut">
              <a:rPr lang="en-US"/>
              <a:pPr>
                <a:defRPr/>
              </a:pPr>
              <a:t>7/15/2025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3177" tIns="46589" rIns="93177" bIns="46589" rtlCol="0" anchor="b"/>
          <a:lstStyle>
            <a:lvl1pPr algn="l">
              <a:defRPr sz="1200" dirty="0">
                <a:latin typeface="Times"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478EBCB0-F7CB-461A-9EDE-AFBAD6064487}" type="slidenum">
              <a:rPr lang="en-US" altLang="en-US"/>
              <a:pPr/>
              <a:t>‹#›</a:t>
            </a:fld>
            <a:endParaRPr lang="en-US" altLang="en-US"/>
          </a:p>
        </p:txBody>
      </p:sp>
    </p:spTree>
    <p:extLst>
      <p:ext uri="{BB962C8B-B14F-4D97-AF65-F5344CB8AC3E}">
        <p14:creationId xmlns:p14="http://schemas.microsoft.com/office/powerpoint/2010/main" val="229010079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8EBCB0-F7CB-461A-9EDE-AFBAD6064487}" type="slidenum">
              <a:rPr lang="en-US" altLang="en-US" smtClean="0"/>
              <a:pPr/>
              <a:t>18</a:t>
            </a:fld>
            <a:endParaRPr lang="en-US" altLang="en-US"/>
          </a:p>
        </p:txBody>
      </p:sp>
    </p:spTree>
    <p:extLst>
      <p:ext uri="{BB962C8B-B14F-4D97-AF65-F5344CB8AC3E}">
        <p14:creationId xmlns:p14="http://schemas.microsoft.com/office/powerpoint/2010/main" val="1882640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8EBCB0-F7CB-461A-9EDE-AFBAD6064487}" type="slidenum">
              <a:rPr lang="en-US" altLang="en-US" smtClean="0"/>
              <a:pPr/>
              <a:t>26</a:t>
            </a:fld>
            <a:endParaRPr lang="en-US" altLang="en-US"/>
          </a:p>
        </p:txBody>
      </p:sp>
    </p:spTree>
    <p:extLst>
      <p:ext uri="{BB962C8B-B14F-4D97-AF65-F5344CB8AC3E}">
        <p14:creationId xmlns:p14="http://schemas.microsoft.com/office/powerpoint/2010/main" val="1746216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8EBCB0-F7CB-461A-9EDE-AFBAD6064487}" type="slidenum">
              <a:rPr lang="en-US" altLang="en-US" smtClean="0"/>
              <a:pPr/>
              <a:t>29</a:t>
            </a:fld>
            <a:endParaRPr lang="en-US" altLang="en-US"/>
          </a:p>
        </p:txBody>
      </p:sp>
    </p:spTree>
    <p:extLst>
      <p:ext uri="{BB962C8B-B14F-4D97-AF65-F5344CB8AC3E}">
        <p14:creationId xmlns:p14="http://schemas.microsoft.com/office/powerpoint/2010/main" val="3831848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FAF52-123E-090A-2EA6-3BBECACCEE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4CCC0F-68E0-A1F5-9074-F152BEB32B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578001-EEA6-ABD4-0E39-3CC07D77742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C4EEC7C-B545-656E-CA30-56C82E13FDE7}"/>
              </a:ext>
            </a:extLst>
          </p:cNvPr>
          <p:cNvSpPr>
            <a:spLocks noGrp="1"/>
          </p:cNvSpPr>
          <p:nvPr>
            <p:ph type="sldNum" sz="quarter" idx="5"/>
          </p:nvPr>
        </p:nvSpPr>
        <p:spPr/>
        <p:txBody>
          <a:bodyPr/>
          <a:lstStyle/>
          <a:p>
            <a:fld id="{478EBCB0-F7CB-461A-9EDE-AFBAD6064487}" type="slidenum">
              <a:rPr lang="en-US" altLang="en-US" smtClean="0"/>
              <a:pPr/>
              <a:t>30</a:t>
            </a:fld>
            <a:endParaRPr lang="en-US" altLang="en-US"/>
          </a:p>
        </p:txBody>
      </p:sp>
    </p:spTree>
    <p:extLst>
      <p:ext uri="{BB962C8B-B14F-4D97-AF65-F5344CB8AC3E}">
        <p14:creationId xmlns:p14="http://schemas.microsoft.com/office/powerpoint/2010/main" val="18352680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marketdecisions.com/" TargetMode="External"/><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marketdecisions.com/"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pic>
        <p:nvPicPr>
          <p:cNvPr id="24" name="Picture 23" descr="A group of boats in a harbor&#10;&#10;Description automatically generated">
            <a:extLst>
              <a:ext uri="{FF2B5EF4-FFF2-40B4-BE49-F238E27FC236}">
                <a16:creationId xmlns:a16="http://schemas.microsoft.com/office/drawing/2014/main" id="{A0205082-C74A-DC74-3863-AA090F4F9938}"/>
              </a:ext>
            </a:extLst>
          </p:cNvPr>
          <p:cNvPicPr>
            <a:picLocks noChangeAspect="1"/>
          </p:cNvPicPr>
          <p:nvPr userDrawn="1"/>
        </p:nvPicPr>
        <p:blipFill rotWithShape="1">
          <a:blip r:embed="rId2" cstate="print">
            <a:duotone>
              <a:schemeClr val="accent1">
                <a:shade val="45000"/>
                <a:satMod val="135000"/>
              </a:schemeClr>
              <a:prstClr val="white"/>
            </a:duotone>
            <a:alphaModFix amt="70000"/>
            <a:extLst>
              <a:ext uri="{28A0092B-C50C-407E-A947-70E740481C1C}">
                <a14:useLocalDpi xmlns:a14="http://schemas.microsoft.com/office/drawing/2010/main" val="0"/>
              </a:ext>
            </a:extLst>
          </a:blip>
          <a:srcRect t="42311" b="40965"/>
          <a:stretch>
            <a:fillRect/>
          </a:stretch>
        </p:blipFill>
        <p:spPr>
          <a:xfrm>
            <a:off x="0" y="-9418"/>
            <a:ext cx="12192000" cy="1146863"/>
          </a:xfrm>
          <a:prstGeom prst="rect">
            <a:avLst/>
          </a:prstGeom>
        </p:spPr>
      </p:pic>
      <p:sp>
        <p:nvSpPr>
          <p:cNvPr id="3" name="Text Box 54">
            <a:extLst>
              <a:ext uri="{FF2B5EF4-FFF2-40B4-BE49-F238E27FC236}">
                <a16:creationId xmlns:a16="http://schemas.microsoft.com/office/drawing/2014/main" id="{680E1FCA-7DCA-D13B-4B9F-AB71DB2734FD}"/>
              </a:ext>
            </a:extLst>
          </p:cNvPr>
          <p:cNvSpPr txBox="1">
            <a:spLocks noGrp="1" noRot="1" noMove="1" noResize="1" noEditPoints="1" noAdjustHandles="1" noChangeArrowheads="1" noChangeShapeType="1"/>
          </p:cNvSpPr>
          <p:nvPr userDrawn="1"/>
        </p:nvSpPr>
        <p:spPr>
          <a:xfrm>
            <a:off x="-1" y="1143000"/>
            <a:ext cx="8527141" cy="5715000"/>
          </a:xfrm>
          <a:prstGeom prst="rect">
            <a:avLst/>
          </a:prstGeom>
          <a:solidFill>
            <a:srgbClr val="007096"/>
          </a:solidFill>
          <a:ln>
            <a:noFill/>
          </a:ln>
          <a:effectLst/>
          <a:extLst>
            <a:ext uri="{C572A759-6A51-4108-AA02-DFA0A04FC94B}">
              <ma14:wrappingTextBoxFlag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val="1"/>
            </a:ext>
          </a:extLst>
        </p:spPr>
        <p:txBody>
          <a:bodyPr rot="0" spcFirstLastPara="0" vert="horz" wrap="square" lIns="68580" tIns="34290" rIns="68580" bIns="34290" numCol="1" spcCol="0" rtlCol="0" fromWordArt="0" anchor="t" anchorCtr="0" forceAA="0" compatLnSpc="1">
            <a:prstTxWarp prst="textNoShape">
              <a:avLst/>
            </a:prstTxWarp>
            <a:noAutofit/>
          </a:bodyPr>
          <a:lstStyle/>
          <a:p>
            <a:pPr lvl="1">
              <a:spcBef>
                <a:spcPts val="0"/>
              </a:spcBef>
              <a:spcAft>
                <a:spcPts val="0"/>
              </a:spcAft>
            </a:pPr>
            <a:endParaRPr lang="en-US" sz="1500" b="1">
              <a:solidFill>
                <a:srgbClr val="FFFFFF"/>
              </a:solidFill>
              <a:latin typeface="Arial" panose="020B0604020202020204" pitchFamily="34" charset="0"/>
              <a:ea typeface="Calibri" panose="020F0502020204030204" pitchFamily="34" charset="0"/>
            </a:endParaRPr>
          </a:p>
          <a:p>
            <a:pPr>
              <a:spcBef>
                <a:spcPts val="0"/>
              </a:spcBef>
              <a:spcAft>
                <a:spcPts val="0"/>
              </a:spcAft>
            </a:pPr>
            <a:r>
              <a:rPr lang="en-US" sz="1500">
                <a:solidFill>
                  <a:srgbClr val="FFFFFF"/>
                </a:solidFill>
                <a:latin typeface="Arial" panose="020B0604020202020204" pitchFamily="34" charset="0"/>
                <a:ea typeface="Calibri" panose="020F0502020204030204" pitchFamily="34" charset="0"/>
                <a:cs typeface="Arial" panose="020B0604020202020204" pitchFamily="34" charset="0"/>
              </a:rPr>
              <a:t> </a:t>
            </a:r>
          </a:p>
          <a:p>
            <a:pPr marL="342900">
              <a:spcBef>
                <a:spcPts val="0"/>
              </a:spcBef>
              <a:spcAft>
                <a:spcPts val="0"/>
              </a:spcAft>
            </a:pPr>
            <a:endParaRPr lang="en-US" sz="1500" b="1">
              <a:solidFill>
                <a:srgbClr val="FFFFFF"/>
              </a:solidFill>
              <a:latin typeface="Arial" panose="020B0604020202020204" pitchFamily="34" charset="0"/>
              <a:ea typeface="Calibri" panose="020F0502020204030204" pitchFamily="34" charset="0"/>
              <a:cs typeface="Arial" panose="020B0604020202020204" pitchFamily="34" charset="0"/>
            </a:endParaRPr>
          </a:p>
          <a:p>
            <a:pPr marL="342900">
              <a:spcBef>
                <a:spcPts val="0"/>
              </a:spcBef>
              <a:spcAft>
                <a:spcPts val="0"/>
              </a:spcAft>
            </a:pPr>
            <a:endParaRPr lang="en-US" sz="1500" b="1">
              <a:solidFill>
                <a:srgbClr val="FFFFFF"/>
              </a:solidFill>
              <a:latin typeface="Arial" panose="020B0604020202020204" pitchFamily="34" charset="0"/>
              <a:ea typeface="Calibri" panose="020F0502020204030204" pitchFamily="34" charset="0"/>
              <a:cs typeface="Arial" panose="020B0604020202020204" pitchFamily="34" charset="0"/>
            </a:endParaRPr>
          </a:p>
          <a:p>
            <a:pPr marL="342900">
              <a:spcBef>
                <a:spcPts val="0"/>
              </a:spcBef>
              <a:spcAft>
                <a:spcPts val="0"/>
              </a:spcAft>
            </a:pPr>
            <a:endParaRPr lang="en-US" sz="1500" b="1">
              <a:solidFill>
                <a:srgbClr val="FFFFFF"/>
              </a:solidFill>
              <a:latin typeface="Arial" panose="020B0604020202020204" pitchFamily="34" charset="0"/>
              <a:ea typeface="Calibri" panose="020F0502020204030204" pitchFamily="34" charset="0"/>
              <a:cs typeface="Arial" panose="020B0604020202020204" pitchFamily="34" charset="0"/>
            </a:endParaRPr>
          </a:p>
          <a:p>
            <a:pPr marL="342900">
              <a:spcBef>
                <a:spcPts val="0"/>
              </a:spcBef>
              <a:spcAft>
                <a:spcPts val="0"/>
              </a:spcAft>
            </a:pPr>
            <a:endParaRPr lang="en-US" sz="1500">
              <a:solidFill>
                <a:srgbClr val="FFFFFF"/>
              </a:solidFill>
              <a:latin typeface="Arial" panose="020B0604020202020204" pitchFamily="34" charset="0"/>
              <a:ea typeface="Calibri" panose="020F0502020204030204" pitchFamily="34" charset="0"/>
              <a:cs typeface="Arial" panose="020B0604020202020204" pitchFamily="34" charset="0"/>
            </a:endParaRPr>
          </a:p>
          <a:p>
            <a:pPr marL="342900">
              <a:spcBef>
                <a:spcPts val="0"/>
              </a:spcBef>
              <a:spcAft>
                <a:spcPts val="0"/>
              </a:spcAft>
            </a:pPr>
            <a:endParaRPr lang="en-US" sz="1500">
              <a:solidFill>
                <a:srgbClr val="FFFFFF"/>
              </a:solidFill>
              <a:latin typeface="Arial" panose="020B0604020202020204" pitchFamily="34" charset="0"/>
              <a:ea typeface="Calibri" panose="020F0502020204030204" pitchFamily="34" charset="0"/>
              <a:cs typeface="Arial" panose="020B0604020202020204" pitchFamily="34" charset="0"/>
            </a:endParaRPr>
          </a:p>
          <a:p>
            <a:pPr marL="342900">
              <a:spcBef>
                <a:spcPts val="0"/>
              </a:spcBef>
              <a:spcAft>
                <a:spcPts val="0"/>
              </a:spcAft>
            </a:pPr>
            <a:endParaRPr lang="en-US" sz="1500">
              <a:solidFill>
                <a:srgbClr val="FFFFFF"/>
              </a:solidFill>
              <a:latin typeface="Arial" panose="020B0604020202020204" pitchFamily="34" charset="0"/>
              <a:ea typeface="Calibri" panose="020F0502020204030204" pitchFamily="34" charset="0"/>
              <a:cs typeface="Arial" panose="020B0604020202020204" pitchFamily="34" charset="0"/>
            </a:endParaRPr>
          </a:p>
          <a:p>
            <a:pPr marL="342900">
              <a:spcBef>
                <a:spcPts val="0"/>
              </a:spcBef>
              <a:spcAft>
                <a:spcPts val="0"/>
              </a:spcAft>
            </a:pPr>
            <a:endParaRPr lang="en-US" sz="1500">
              <a:solidFill>
                <a:srgbClr val="FFFFFF"/>
              </a:solidFill>
              <a:latin typeface="Arial" panose="020B0604020202020204" pitchFamily="34" charset="0"/>
              <a:ea typeface="Calibri" panose="020F0502020204030204" pitchFamily="34" charset="0"/>
              <a:cs typeface="Arial" panose="020B0604020202020204" pitchFamily="34" charset="0"/>
            </a:endParaRPr>
          </a:p>
          <a:p>
            <a:pPr marL="342900">
              <a:spcBef>
                <a:spcPts val="0"/>
              </a:spcBef>
              <a:spcAft>
                <a:spcPts val="0"/>
              </a:spcAft>
            </a:pPr>
            <a:endParaRPr lang="en-US" sz="1500">
              <a:solidFill>
                <a:srgbClr val="FFFFFF"/>
              </a:solidFill>
              <a:latin typeface="Arial" panose="020B0604020202020204" pitchFamily="34" charset="0"/>
              <a:ea typeface="Calibri" panose="020F0502020204030204" pitchFamily="34" charset="0"/>
              <a:cs typeface="Arial" panose="020B0604020202020204" pitchFamily="34" charset="0"/>
            </a:endParaRPr>
          </a:p>
          <a:p>
            <a:pPr indent="342900">
              <a:spcBef>
                <a:spcPts val="0"/>
              </a:spcBef>
              <a:spcAft>
                <a:spcPts val="0"/>
              </a:spcAft>
            </a:pPr>
            <a:endParaRPr lang="en-US" sz="1200">
              <a:solidFill>
                <a:srgbClr val="FFFFFF"/>
              </a:solidFill>
              <a:latin typeface="Arial" panose="020B0604020202020204" pitchFamily="34" charset="0"/>
              <a:ea typeface="Calibri" panose="020F0502020204030204" pitchFamily="34" charset="0"/>
              <a:cs typeface="Arial" panose="020B0604020202020204" pitchFamily="34" charset="0"/>
            </a:endParaRPr>
          </a:p>
        </p:txBody>
      </p:sp>
      <p:sp>
        <p:nvSpPr>
          <p:cNvPr id="5" name="Text Box 64">
            <a:extLst>
              <a:ext uri="{FF2B5EF4-FFF2-40B4-BE49-F238E27FC236}">
                <a16:creationId xmlns:a16="http://schemas.microsoft.com/office/drawing/2014/main" id="{06369C40-1C99-9BB5-CC1D-7D0E971EE027}"/>
              </a:ext>
            </a:extLst>
          </p:cNvPr>
          <p:cNvSpPr txBox="1">
            <a:spLocks noGrp="1" noRot="1" noMove="1" noResize="1" noEditPoints="1" noAdjustHandles="1" noChangeArrowheads="1" noChangeShapeType="1"/>
          </p:cNvSpPr>
          <p:nvPr/>
        </p:nvSpPr>
        <p:spPr>
          <a:xfrm>
            <a:off x="8527141" y="3788232"/>
            <a:ext cx="3664859" cy="3069771"/>
          </a:xfrm>
          <a:prstGeom prst="rect">
            <a:avLst/>
          </a:prstGeom>
          <a:solidFill>
            <a:srgbClr val="961E50"/>
          </a:solidFill>
          <a:ln>
            <a:noFill/>
          </a:ln>
          <a:effectLst/>
          <a:extLst>
            <a:ext uri="{C572A759-6A51-4108-AA02-DFA0A04FC94B}">
              <ma14:wrappingTextBoxFlag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val="1"/>
            </a:ext>
          </a:extLst>
        </p:spPr>
        <p:txBody>
          <a:bodyPr rot="0" spcFirstLastPara="0" vert="horz" wrap="square" lIns="68580" tIns="34290" rIns="68580" bIns="34290" numCol="1" spcCol="0" rtlCol="0" fromWordArt="0" anchor="t" anchorCtr="0" forceAA="0" compatLnSpc="1">
            <a:prstTxWarp prst="textNoShape">
              <a:avLst/>
            </a:prstTxWarp>
            <a:noAutofit/>
          </a:bodyPr>
          <a:lstStyle/>
          <a:p>
            <a:pPr>
              <a:spcBef>
                <a:spcPts val="0"/>
              </a:spcBef>
              <a:spcAft>
                <a:spcPts val="0"/>
              </a:spcAft>
            </a:pPr>
            <a:r>
              <a:rPr lang="en-US" sz="825">
                <a:solidFill>
                  <a:srgbClr val="FFFFFF"/>
                </a:solidFill>
                <a:latin typeface="Tahoma" panose="020B0604030504040204" pitchFamily="34" charset="0"/>
                <a:ea typeface="Calibri" panose="020F0502020204030204" pitchFamily="34" charset="0"/>
                <a:cs typeface="Times New Roman" panose="02020603050405020304" pitchFamily="18" charset="0"/>
              </a:rPr>
              <a:t> </a:t>
            </a:r>
            <a:endParaRPr lang="en-US" sz="825" b="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0" marR="0" indent="342900">
              <a:spcBef>
                <a:spcPts val="0"/>
              </a:spcBef>
              <a:spcAft>
                <a:spcPts val="0"/>
              </a:spcAft>
            </a:pPr>
            <a:endParaRPr lang="en-US" sz="825">
              <a:latin typeface="Arial" panose="020B0604020202020204" pitchFamily="34" charset="0"/>
              <a:ea typeface="Calibri" panose="020F0502020204030204" pitchFamily="34" charset="0"/>
              <a:cs typeface="Times New Roman" panose="02020603050405020304" pitchFamily="18" charset="0"/>
            </a:endParaRPr>
          </a:p>
        </p:txBody>
      </p:sp>
      <p:sp>
        <p:nvSpPr>
          <p:cNvPr id="8" name="Text Placeholder 7">
            <a:extLst>
              <a:ext uri="{FF2B5EF4-FFF2-40B4-BE49-F238E27FC236}">
                <a16:creationId xmlns:a16="http://schemas.microsoft.com/office/drawing/2014/main" id="{9F67AA6B-CB58-8346-20E5-519C0E9307D1}"/>
              </a:ext>
            </a:extLst>
          </p:cNvPr>
          <p:cNvSpPr>
            <a:spLocks noGrp="1"/>
          </p:cNvSpPr>
          <p:nvPr>
            <p:ph type="body" sz="quarter" idx="10" hasCustomPrompt="1"/>
          </p:nvPr>
        </p:nvSpPr>
        <p:spPr>
          <a:xfrm>
            <a:off x="8763000" y="5486402"/>
            <a:ext cx="3124200" cy="1077219"/>
          </a:xfrm>
          <a:prstGeom prst="rect">
            <a:avLst/>
          </a:prstGeom>
        </p:spPr>
        <p:txBody>
          <a:bodyPr/>
          <a:lstStyle>
            <a:lvl1pPr marL="0" indent="0">
              <a:spcBef>
                <a:spcPts val="0"/>
              </a:spcBef>
              <a:buNone/>
              <a:defRPr sz="900" b="0">
                <a:solidFill>
                  <a:schemeClr val="bg1"/>
                </a:solidFill>
              </a:defRPr>
            </a:lvl1pPr>
            <a:lvl2pPr marL="342900" indent="0">
              <a:buNone/>
              <a:defRPr/>
            </a:lvl2pPr>
          </a:lstStyle>
          <a:p>
            <a:pPr lvl="0"/>
            <a:r>
              <a:rPr lang="en-US"/>
              <a:t>Authors</a:t>
            </a:r>
          </a:p>
        </p:txBody>
      </p:sp>
      <p:sp>
        <p:nvSpPr>
          <p:cNvPr id="13" name="Text Placeholder 9">
            <a:extLst>
              <a:ext uri="{FF2B5EF4-FFF2-40B4-BE49-F238E27FC236}">
                <a16:creationId xmlns:a16="http://schemas.microsoft.com/office/drawing/2014/main" id="{E0DB594B-5E1F-F014-4F31-036AC7700D5F}"/>
              </a:ext>
            </a:extLst>
          </p:cNvPr>
          <p:cNvSpPr>
            <a:spLocks noGrp="1"/>
          </p:cNvSpPr>
          <p:nvPr>
            <p:ph type="body" sz="quarter" idx="12" hasCustomPrompt="1"/>
          </p:nvPr>
        </p:nvSpPr>
        <p:spPr>
          <a:xfrm>
            <a:off x="456460" y="2346856"/>
            <a:ext cx="7848600" cy="400110"/>
          </a:xfrm>
          <a:prstGeom prst="rect">
            <a:avLst/>
          </a:prstGeom>
        </p:spPr>
        <p:txBody>
          <a:bodyPr/>
          <a:lstStyle>
            <a:lvl1pPr marL="0" indent="0">
              <a:spcBef>
                <a:spcPts val="0"/>
              </a:spcBef>
              <a:buNone/>
              <a:defRPr sz="1500" b="0" i="1">
                <a:solidFill>
                  <a:schemeClr val="bg1"/>
                </a:solidFill>
              </a:defRPr>
            </a:lvl1pPr>
          </a:lstStyle>
          <a:p>
            <a:pPr lvl="0"/>
            <a:r>
              <a:rPr lang="en-US"/>
              <a:t>Year Quarter/Trimester</a:t>
            </a:r>
          </a:p>
        </p:txBody>
      </p:sp>
      <p:sp>
        <p:nvSpPr>
          <p:cNvPr id="18" name="Text Placeholder 17">
            <a:extLst>
              <a:ext uri="{FF2B5EF4-FFF2-40B4-BE49-F238E27FC236}">
                <a16:creationId xmlns:a16="http://schemas.microsoft.com/office/drawing/2014/main" id="{83D073A6-F79A-4F28-825D-F63B92EAFEC0}"/>
              </a:ext>
            </a:extLst>
          </p:cNvPr>
          <p:cNvSpPr>
            <a:spLocks noGrp="1"/>
          </p:cNvSpPr>
          <p:nvPr>
            <p:ph type="body" sz="quarter" idx="14"/>
          </p:nvPr>
        </p:nvSpPr>
        <p:spPr>
          <a:xfrm>
            <a:off x="2206170" y="3810000"/>
            <a:ext cx="6099631" cy="304800"/>
          </a:xfrm>
          <a:prstGeom prst="rect">
            <a:avLst/>
          </a:prstGeom>
        </p:spPr>
        <p:txBody>
          <a:bodyPr/>
          <a:lstStyle>
            <a:lvl1pPr marL="0" indent="0">
              <a:spcBef>
                <a:spcPts val="0"/>
              </a:spcBef>
              <a:buNone/>
              <a:defRPr>
                <a:solidFill>
                  <a:schemeClr val="bg1"/>
                </a:solidFill>
              </a:defRPr>
            </a:lvl1pPr>
          </a:lstStyle>
          <a:p>
            <a:pPr lvl="0"/>
            <a:r>
              <a:rPr lang="en-US"/>
              <a:t>Click to edit Master text styles</a:t>
            </a:r>
          </a:p>
        </p:txBody>
      </p:sp>
      <p:sp>
        <p:nvSpPr>
          <p:cNvPr id="19" name="Text Placeholder 9">
            <a:extLst>
              <a:ext uri="{FF2B5EF4-FFF2-40B4-BE49-F238E27FC236}">
                <a16:creationId xmlns:a16="http://schemas.microsoft.com/office/drawing/2014/main" id="{951A8300-317A-8500-6C88-CAB06776B213}"/>
              </a:ext>
            </a:extLst>
          </p:cNvPr>
          <p:cNvSpPr>
            <a:spLocks noGrp="1"/>
          </p:cNvSpPr>
          <p:nvPr>
            <p:ph type="body" sz="quarter" idx="15" hasCustomPrompt="1"/>
          </p:nvPr>
        </p:nvSpPr>
        <p:spPr>
          <a:xfrm>
            <a:off x="457940" y="1676400"/>
            <a:ext cx="7848600" cy="400110"/>
          </a:xfrm>
          <a:prstGeom prst="rect">
            <a:avLst/>
          </a:prstGeom>
        </p:spPr>
        <p:txBody>
          <a:bodyPr/>
          <a:lstStyle>
            <a:lvl1pPr marL="0" indent="0">
              <a:spcBef>
                <a:spcPts val="0"/>
              </a:spcBef>
              <a:buNone/>
              <a:defRPr sz="1875" b="1">
                <a:solidFill>
                  <a:schemeClr val="bg1"/>
                </a:solidFill>
              </a:defRPr>
            </a:lvl1pPr>
          </a:lstStyle>
          <a:p>
            <a:pPr lvl="0"/>
            <a:r>
              <a:rPr lang="en-US"/>
              <a:t>Title</a:t>
            </a:r>
          </a:p>
        </p:txBody>
      </p:sp>
      <p:sp>
        <p:nvSpPr>
          <p:cNvPr id="21" name="Text Placeholder 9">
            <a:extLst>
              <a:ext uri="{FF2B5EF4-FFF2-40B4-BE49-F238E27FC236}">
                <a16:creationId xmlns:a16="http://schemas.microsoft.com/office/drawing/2014/main" id="{189C7746-48A9-C561-6FDD-B406FB453817}"/>
              </a:ext>
            </a:extLst>
          </p:cNvPr>
          <p:cNvSpPr>
            <a:spLocks noGrp="1"/>
          </p:cNvSpPr>
          <p:nvPr>
            <p:ph type="body" sz="quarter" idx="17" hasCustomPrompt="1"/>
          </p:nvPr>
        </p:nvSpPr>
        <p:spPr>
          <a:xfrm>
            <a:off x="457200" y="2037745"/>
            <a:ext cx="7848600" cy="400110"/>
          </a:xfrm>
          <a:prstGeom prst="rect">
            <a:avLst/>
          </a:prstGeom>
        </p:spPr>
        <p:txBody>
          <a:bodyPr/>
          <a:lstStyle>
            <a:lvl1pPr marL="0" indent="0">
              <a:spcBef>
                <a:spcPts val="0"/>
              </a:spcBef>
              <a:buNone/>
              <a:defRPr sz="1500" b="0" i="1">
                <a:solidFill>
                  <a:schemeClr val="bg1"/>
                </a:solidFill>
              </a:defRPr>
            </a:lvl1pPr>
          </a:lstStyle>
          <a:p>
            <a:pPr lvl="0"/>
            <a:r>
              <a:rPr lang="en-US"/>
              <a:t>Subtitle</a:t>
            </a:r>
          </a:p>
        </p:txBody>
      </p:sp>
      <p:cxnSp>
        <p:nvCxnSpPr>
          <p:cNvPr id="23" name="Straight Connector 22">
            <a:extLst>
              <a:ext uri="{FF2B5EF4-FFF2-40B4-BE49-F238E27FC236}">
                <a16:creationId xmlns:a16="http://schemas.microsoft.com/office/drawing/2014/main" id="{F7801BF7-D76D-7CB6-F911-21ACAD45DF67}"/>
              </a:ext>
            </a:extLst>
          </p:cNvPr>
          <p:cNvCxnSpPr/>
          <p:nvPr/>
        </p:nvCxnSpPr>
        <p:spPr bwMode="auto">
          <a:xfrm>
            <a:off x="8527140" y="1143000"/>
            <a:ext cx="0" cy="5715000"/>
          </a:xfrm>
          <a:prstGeom prst="line">
            <a:avLst/>
          </a:prstGeom>
          <a:solidFill>
            <a:schemeClr val="accent1"/>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a:extLst>
              <a:ext uri="{FF2B5EF4-FFF2-40B4-BE49-F238E27FC236}">
                <a16:creationId xmlns:a16="http://schemas.microsoft.com/office/drawing/2014/main" id="{7E537118-E393-C07F-94E4-50DCD5982514}"/>
              </a:ext>
            </a:extLst>
          </p:cNvPr>
          <p:cNvCxnSpPr/>
          <p:nvPr/>
        </p:nvCxnSpPr>
        <p:spPr bwMode="auto">
          <a:xfrm flipH="1">
            <a:off x="8527141" y="3804376"/>
            <a:ext cx="3664860" cy="0"/>
          </a:xfrm>
          <a:prstGeom prst="line">
            <a:avLst/>
          </a:prstGeom>
          <a:solidFill>
            <a:schemeClr val="accent1"/>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a:extLst>
              <a:ext uri="{FF2B5EF4-FFF2-40B4-BE49-F238E27FC236}">
                <a16:creationId xmlns:a16="http://schemas.microsoft.com/office/drawing/2014/main" id="{8C3B8FA8-1A0F-DC07-AECD-B54AE1E72751}"/>
              </a:ext>
            </a:extLst>
          </p:cNvPr>
          <p:cNvSpPr txBox="1"/>
          <p:nvPr/>
        </p:nvSpPr>
        <p:spPr>
          <a:xfrm>
            <a:off x="8759531" y="4025138"/>
            <a:ext cx="3497940" cy="807913"/>
          </a:xfrm>
          <a:prstGeom prst="rect">
            <a:avLst/>
          </a:prstGeom>
          <a:noFill/>
        </p:spPr>
        <p:txBody>
          <a:bodyPr wrap="square" rtlCol="0">
            <a:spAutoFit/>
          </a:bodyPr>
          <a:lstStyle/>
          <a:p>
            <a:pPr algn="l"/>
            <a:r>
              <a:rPr lang="en-US" sz="1050" b="1">
                <a:solidFill>
                  <a:schemeClr val="bg1"/>
                </a:solidFill>
                <a:latin typeface="+mn-lt"/>
                <a:cs typeface="Arial" pitchFamily="34" charset="0"/>
              </a:rPr>
              <a:t>Market Decisions Research</a:t>
            </a:r>
          </a:p>
          <a:p>
            <a:pPr algn="l"/>
            <a:r>
              <a:rPr lang="en-US" sz="900" b="0">
                <a:solidFill>
                  <a:schemeClr val="bg1"/>
                </a:solidFill>
                <a:latin typeface="+mn-lt"/>
                <a:cs typeface="Arial" pitchFamily="34" charset="0"/>
              </a:rPr>
              <a:t>511 Congress St, Suite 801</a:t>
            </a:r>
          </a:p>
          <a:p>
            <a:pPr algn="l"/>
            <a:r>
              <a:rPr lang="en-US" sz="900" b="0">
                <a:solidFill>
                  <a:schemeClr val="bg1"/>
                </a:solidFill>
                <a:latin typeface="+mn-lt"/>
                <a:cs typeface="Arial" pitchFamily="34" charset="0"/>
              </a:rPr>
              <a:t>Portland, ME 04101</a:t>
            </a:r>
          </a:p>
          <a:p>
            <a:pPr algn="l"/>
            <a:r>
              <a:rPr lang="en-US" sz="900" b="0">
                <a:solidFill>
                  <a:schemeClr val="bg1"/>
                </a:solidFill>
                <a:latin typeface="+mn-lt"/>
                <a:cs typeface="Arial" pitchFamily="34" charset="0"/>
                <a:hlinkClick r:id="rId3"/>
              </a:rPr>
              <a:t>www.marketdecisions.com</a:t>
            </a:r>
            <a:endParaRPr lang="en-US" sz="900" b="0">
              <a:solidFill>
                <a:schemeClr val="bg1"/>
              </a:solidFill>
              <a:latin typeface="+mn-lt"/>
              <a:cs typeface="Arial" pitchFamily="34" charset="0"/>
            </a:endParaRPr>
          </a:p>
          <a:p>
            <a:pPr algn="l"/>
            <a:r>
              <a:rPr lang="en-US" sz="900" b="0">
                <a:solidFill>
                  <a:schemeClr val="bg1"/>
                </a:solidFill>
                <a:latin typeface="+mn-lt"/>
                <a:cs typeface="Arial" pitchFamily="34" charset="0"/>
              </a:rPr>
              <a:t>(207) 767-6440</a:t>
            </a:r>
          </a:p>
        </p:txBody>
      </p:sp>
      <p:sp>
        <p:nvSpPr>
          <p:cNvPr id="30" name="TextBox 29">
            <a:extLst>
              <a:ext uri="{FF2B5EF4-FFF2-40B4-BE49-F238E27FC236}">
                <a16:creationId xmlns:a16="http://schemas.microsoft.com/office/drawing/2014/main" id="{CBFBC000-DFB5-1DDE-6931-CAFA5A4603A0}"/>
              </a:ext>
            </a:extLst>
          </p:cNvPr>
          <p:cNvSpPr txBox="1"/>
          <p:nvPr/>
        </p:nvSpPr>
        <p:spPr>
          <a:xfrm>
            <a:off x="8759531" y="5274595"/>
            <a:ext cx="1828800" cy="253916"/>
          </a:xfrm>
          <a:prstGeom prst="rect">
            <a:avLst/>
          </a:prstGeom>
          <a:noFill/>
        </p:spPr>
        <p:txBody>
          <a:bodyPr wrap="square" rtlCol="0">
            <a:spAutoFit/>
          </a:bodyPr>
          <a:lstStyle/>
          <a:p>
            <a:pPr algn="l"/>
            <a:r>
              <a:rPr lang="en-US" sz="1050" b="1">
                <a:solidFill>
                  <a:schemeClr val="bg1"/>
                </a:solidFill>
                <a:latin typeface="+mn-lt"/>
                <a:cs typeface="Arial" pitchFamily="34" charset="0"/>
              </a:rPr>
              <a:t>Prepared By:</a:t>
            </a:r>
          </a:p>
        </p:txBody>
      </p:sp>
      <p:sp>
        <p:nvSpPr>
          <p:cNvPr id="9" name="Text Box 64">
            <a:extLst>
              <a:ext uri="{FF2B5EF4-FFF2-40B4-BE49-F238E27FC236}">
                <a16:creationId xmlns:a16="http://schemas.microsoft.com/office/drawing/2014/main" id="{3A468E78-2E60-032A-B52C-35DD6DA95AA9}"/>
              </a:ext>
            </a:extLst>
          </p:cNvPr>
          <p:cNvSpPr txBox="1"/>
          <p:nvPr userDrawn="1"/>
        </p:nvSpPr>
        <p:spPr>
          <a:xfrm>
            <a:off x="8527141" y="3788232"/>
            <a:ext cx="3664859" cy="3069771"/>
          </a:xfrm>
          <a:prstGeom prst="rect">
            <a:avLst/>
          </a:prstGeom>
          <a:solidFill>
            <a:srgbClr val="961E50"/>
          </a:solidFill>
          <a:ln>
            <a:noFill/>
          </a:ln>
          <a:effectLst/>
          <a:extLst>
            <a:ext uri="{C572A759-6A51-4108-AA02-DFA0A04FC94B}">
              <ma14:wrappingTextBoxFlag xmlns=""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val="1"/>
            </a:ext>
          </a:extLst>
        </p:spPr>
        <p:txBody>
          <a:bodyPr rot="0" spcFirstLastPara="0" vert="horz" wrap="square" lIns="68580" tIns="34290" rIns="68580" bIns="34290" numCol="1" spcCol="0" rtlCol="0" fromWordArt="0" anchor="t" anchorCtr="0" forceAA="0" compatLnSpc="1">
            <a:prstTxWarp prst="textNoShape">
              <a:avLst/>
            </a:prstTxWarp>
            <a:noAutofit/>
          </a:bodyPr>
          <a:lstStyle/>
          <a:p>
            <a:pPr>
              <a:spcBef>
                <a:spcPts val="0"/>
              </a:spcBef>
              <a:spcAft>
                <a:spcPts val="0"/>
              </a:spcAft>
            </a:pPr>
            <a:r>
              <a:rPr lang="en-US" sz="825">
                <a:solidFill>
                  <a:srgbClr val="FFFFFF"/>
                </a:solidFill>
                <a:latin typeface="Tahoma" panose="020B0604030504040204" pitchFamily="34" charset="0"/>
                <a:ea typeface="Calibri" panose="020F0502020204030204" pitchFamily="34" charset="0"/>
                <a:cs typeface="Times New Roman" panose="02020603050405020304" pitchFamily="18" charset="0"/>
              </a:rPr>
              <a:t> </a:t>
            </a:r>
            <a:endParaRPr lang="en-US" sz="825" b="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0" marR="0" indent="342900">
              <a:spcBef>
                <a:spcPts val="0"/>
              </a:spcBef>
              <a:spcAft>
                <a:spcPts val="0"/>
              </a:spcAft>
            </a:pPr>
            <a:endParaRPr lang="en-US" sz="825">
              <a:latin typeface="Arial" panose="020B060402020202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76B7F55E-794D-F454-26A5-BB2D08208184}"/>
              </a:ext>
            </a:extLst>
          </p:cNvPr>
          <p:cNvCxnSpPr/>
          <p:nvPr userDrawn="1"/>
        </p:nvCxnSpPr>
        <p:spPr bwMode="auto">
          <a:xfrm>
            <a:off x="8527140" y="1143000"/>
            <a:ext cx="0" cy="5715000"/>
          </a:xfrm>
          <a:prstGeom prst="line">
            <a:avLst/>
          </a:prstGeom>
          <a:solidFill>
            <a:schemeClr val="accent1"/>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0B3B5685-A5BC-B014-B4A5-DF6220F481DD}"/>
              </a:ext>
            </a:extLst>
          </p:cNvPr>
          <p:cNvCxnSpPr/>
          <p:nvPr userDrawn="1"/>
        </p:nvCxnSpPr>
        <p:spPr bwMode="auto">
          <a:xfrm flipH="1">
            <a:off x="8527141" y="3804376"/>
            <a:ext cx="3664860" cy="0"/>
          </a:xfrm>
          <a:prstGeom prst="line">
            <a:avLst/>
          </a:prstGeom>
          <a:solidFill>
            <a:schemeClr val="accent1"/>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7" name="Picture 26" descr="Photo showing charts and graphs">
            <a:extLst>
              <a:ext uri="{FF2B5EF4-FFF2-40B4-BE49-F238E27FC236}">
                <a16:creationId xmlns:a16="http://schemas.microsoft.com/office/drawing/2014/main" id="{A4488FA6-8657-D540-9EB9-73E0DDF51895}"/>
              </a:ext>
            </a:extLst>
          </p:cNvPr>
          <p:cNvPicPr/>
          <p:nvPr userDrawn="1"/>
        </p:nvPicPr>
        <p:blipFill rotWithShape="1">
          <a:blip r:embed="rId4" cstate="print">
            <a:duotone>
              <a:schemeClr val="accent1">
                <a:shade val="45000"/>
                <a:satMod val="135000"/>
              </a:schemeClr>
              <a:prstClr val="white"/>
            </a:duotone>
            <a:alphaModFix amt="32000"/>
            <a:extLst>
              <a:ext uri="{28A0092B-C50C-407E-A947-70E740481C1C}">
                <a14:useLocalDpi xmlns:a14="http://schemas.microsoft.com/office/drawing/2010/main" val="0"/>
              </a:ext>
            </a:extLst>
          </a:blip>
          <a:srcRect l="-1" r="33150"/>
          <a:stretch/>
        </p:blipFill>
        <p:spPr bwMode="auto">
          <a:xfrm>
            <a:off x="8570259" y="1118783"/>
            <a:ext cx="3573928" cy="26613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4279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BL w/N">
    <p:spTree>
      <p:nvGrpSpPr>
        <p:cNvPr id="1" name=""/>
        <p:cNvGrpSpPr/>
        <p:nvPr/>
      </p:nvGrpSpPr>
      <p:grpSpPr>
        <a:xfrm>
          <a:off x="0" y="0"/>
          <a:ext cx="0" cy="0"/>
          <a:chOff x="0" y="0"/>
          <a:chExt cx="0" cy="0"/>
        </a:xfrm>
      </p:grpSpPr>
      <p:sp>
        <p:nvSpPr>
          <p:cNvPr id="26" name="Content Placeholder 2">
            <a:extLst>
              <a:ext uri="{FF2B5EF4-FFF2-40B4-BE49-F238E27FC236}">
                <a16:creationId xmlns:a16="http://schemas.microsoft.com/office/drawing/2014/main" id="{62A1D6D6-7794-5865-7642-75A7375BE5CB}"/>
              </a:ext>
            </a:extLst>
          </p:cNvPr>
          <p:cNvSpPr>
            <a:spLocks noGrp="1"/>
          </p:cNvSpPr>
          <p:nvPr>
            <p:ph idx="15"/>
          </p:nvPr>
        </p:nvSpPr>
        <p:spPr>
          <a:xfrm>
            <a:off x="616997" y="1289900"/>
            <a:ext cx="7467601" cy="4536668"/>
          </a:xfrm>
          <a:prstGeom prst="rect">
            <a:avLst/>
          </a:prstGeom>
        </p:spPr>
        <p:txBody>
          <a:bodyPr/>
          <a:lstStyle>
            <a:lvl1pPr>
              <a:spcBef>
                <a:spcPts val="0"/>
              </a:spcBef>
              <a:buSzPct val="70000"/>
              <a:defRPr sz="1350">
                <a:solidFill>
                  <a:schemeClr val="tx1">
                    <a:lumMod val="85000"/>
                    <a:lumOff val="15000"/>
                  </a:schemeClr>
                </a:solidFill>
              </a:defRPr>
            </a:lvl1pPr>
            <a:lvl2pPr>
              <a:defRPr sz="1350">
                <a:solidFill>
                  <a:schemeClr val="tx1">
                    <a:lumMod val="85000"/>
                    <a:lumOff val="15000"/>
                  </a:schemeClr>
                </a:solidFill>
              </a:defRPr>
            </a:lvl2pPr>
            <a:lvl3pPr>
              <a:defRPr sz="135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stStyle>
          <a:p>
            <a:pPr lvl="0"/>
            <a:r>
              <a:rPr lang="en-US"/>
              <a:t>Click to edit Master text styles</a:t>
            </a:r>
          </a:p>
        </p:txBody>
      </p:sp>
      <p:sp>
        <p:nvSpPr>
          <p:cNvPr id="7" name="Text Placeholder 7">
            <a:extLst>
              <a:ext uri="{FF2B5EF4-FFF2-40B4-BE49-F238E27FC236}">
                <a16:creationId xmlns:a16="http://schemas.microsoft.com/office/drawing/2014/main" id="{FA042060-CCE6-76F8-6A09-302E72686583}"/>
              </a:ext>
            </a:extLst>
          </p:cNvPr>
          <p:cNvSpPr txBox="1">
            <a:spLocks noGrp="1" noRot="1" noMove="1" noResize="1" noEditPoints="1" noAdjustHandles="1" noChangeArrowheads="1" noChangeShapeType="1"/>
          </p:cNvSpPr>
          <p:nvPr/>
        </p:nvSpPr>
        <p:spPr>
          <a:xfrm>
            <a:off x="8458200" y="4"/>
            <a:ext cx="3733800" cy="6857999"/>
          </a:xfrm>
          <a:prstGeom prst="rect">
            <a:avLst/>
          </a:prstGeom>
          <a:solidFill>
            <a:srgbClr val="007096"/>
          </a:solidFill>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endParaRPr lang="en-US" sz="825" b="1">
              <a:solidFill>
                <a:schemeClr val="bg1"/>
              </a:solidFill>
            </a:endParaRPr>
          </a:p>
        </p:txBody>
      </p:sp>
      <p:cxnSp>
        <p:nvCxnSpPr>
          <p:cNvPr id="3" name="Straight Connector 2">
            <a:extLst>
              <a:ext uri="{FF2B5EF4-FFF2-40B4-BE49-F238E27FC236}">
                <a16:creationId xmlns:a16="http://schemas.microsoft.com/office/drawing/2014/main" id="{660CDB8F-9382-069C-F646-E7FF03F95064}"/>
              </a:ext>
            </a:extLst>
          </p:cNvPr>
          <p:cNvCxnSpPr/>
          <p:nvPr/>
        </p:nvCxnSpPr>
        <p:spPr bwMode="auto">
          <a:xfrm>
            <a:off x="609600" y="6400800"/>
            <a:ext cx="109728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4">
            <a:extLst>
              <a:ext uri="{FF2B5EF4-FFF2-40B4-BE49-F238E27FC236}">
                <a16:creationId xmlns:a16="http://schemas.microsoft.com/office/drawing/2014/main" id="{F851C82C-312F-08CD-F5DB-66EE23927793}"/>
              </a:ext>
            </a:extLst>
          </p:cNvPr>
          <p:cNvSpPr/>
          <p:nvPr/>
        </p:nvSpPr>
        <p:spPr>
          <a:xfrm>
            <a:off x="6989314" y="6533073"/>
            <a:ext cx="4593087" cy="274320"/>
          </a:xfrm>
          <a:prstGeom prst="rect">
            <a:avLst/>
          </a:prstGeom>
        </p:spPr>
        <p:txBody>
          <a:bodyPr wrap="square" anchor="ctr">
            <a:noAutofit/>
          </a:bodyPr>
          <a:lstStyle/>
          <a:p>
            <a:pPr marL="0" marR="0" algn="r">
              <a:spcBef>
                <a:spcPts val="0"/>
              </a:spcBef>
              <a:spcAft>
                <a:spcPts val="0"/>
              </a:spcAft>
            </a:pPr>
            <a:r>
              <a:rPr lang="en-US" sz="900" i="0" cap="small" baseline="0">
                <a:solidFill>
                  <a:schemeClr val="bg1"/>
                </a:solidFill>
                <a:effectLst/>
                <a:latin typeface="Calibri" panose="020F0502020204030204" pitchFamily="34" charset="0"/>
                <a:ea typeface="Calibri" panose="020F0502020204030204" pitchFamily="34" charset="0"/>
              </a:rPr>
              <a:t> </a:t>
            </a:r>
            <a:fld id="{3A1191B8-9EF5-4BE4-ADF7-7B50653B8745}" type="slidenum">
              <a:rPr lang="en-US" sz="900" i="0" cap="small" baseline="0" smtClean="0">
                <a:solidFill>
                  <a:schemeClr val="bg1"/>
                </a:solidFill>
                <a:effectLst/>
                <a:latin typeface="Calibri" panose="020F0502020204030204" pitchFamily="34" charset="0"/>
                <a:ea typeface="Calibri" panose="020F0502020204030204" pitchFamily="34" charset="0"/>
              </a:rPr>
              <a:pPr marL="0" marR="0" algn="r">
                <a:spcBef>
                  <a:spcPts val="0"/>
                </a:spcBef>
                <a:spcAft>
                  <a:spcPts val="0"/>
                </a:spcAft>
              </a:pPr>
              <a:t>‹#›</a:t>
            </a:fld>
            <a:r>
              <a:rPr lang="en-US" sz="825" i="0" cap="small" baseline="0">
                <a:solidFill>
                  <a:schemeClr val="bg1"/>
                </a:solidFill>
                <a:effectLst/>
                <a:latin typeface="Calibri" panose="020F0502020204030204" pitchFamily="34" charset="0"/>
                <a:ea typeface="Calibri" panose="020F0502020204030204" pitchFamily="34" charset="0"/>
              </a:rPr>
              <a:t> </a:t>
            </a:r>
            <a:endParaRPr lang="en-US" sz="1200" b="1" i="0">
              <a:solidFill>
                <a:schemeClr val="bg1"/>
              </a:solidFill>
              <a:effectLst/>
              <a:latin typeface="Times New Roman" panose="02020603050405020304" pitchFamily="18" charset="0"/>
              <a:ea typeface="Calibri" panose="020F0502020204030204" pitchFamily="34" charset="0"/>
            </a:endParaRPr>
          </a:p>
        </p:txBody>
      </p:sp>
      <p:pic>
        <p:nvPicPr>
          <p:cNvPr id="6" name="Picture 5">
            <a:extLst>
              <a:ext uri="{FF2B5EF4-FFF2-40B4-BE49-F238E27FC236}">
                <a16:creationId xmlns:a16="http://schemas.microsoft.com/office/drawing/2014/main" id="{2E660ABF-ED14-5CBB-7316-F2CE61EF31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2" y="6446520"/>
            <a:ext cx="1286345" cy="365760"/>
          </a:xfrm>
          <a:prstGeom prst="rect">
            <a:avLst/>
          </a:prstGeom>
        </p:spPr>
      </p:pic>
      <p:sp>
        <p:nvSpPr>
          <p:cNvPr id="4" name="Rectangle 3">
            <a:extLst>
              <a:ext uri="{FF2B5EF4-FFF2-40B4-BE49-F238E27FC236}">
                <a16:creationId xmlns:a16="http://schemas.microsoft.com/office/drawing/2014/main" id="{FF8684E7-1631-0894-7040-032A83687E67}"/>
              </a:ext>
            </a:extLst>
          </p:cNvPr>
          <p:cNvSpPr/>
          <p:nvPr/>
        </p:nvSpPr>
        <p:spPr bwMode="auto">
          <a:xfrm>
            <a:off x="10668000" y="6385560"/>
            <a:ext cx="914400" cy="91440"/>
          </a:xfrm>
          <a:prstGeom prst="rect">
            <a:avLst/>
          </a:prstGeom>
          <a:solidFill>
            <a:srgbClr val="AE257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4">
                  <a:lumMod val="75000"/>
                </a:schemeClr>
              </a:solidFill>
              <a:effectLst/>
              <a:latin typeface="Times" charset="0"/>
            </a:endParaRPr>
          </a:p>
        </p:txBody>
      </p:sp>
      <p:sp>
        <p:nvSpPr>
          <p:cNvPr id="14" name="TextBox 13">
            <a:extLst>
              <a:ext uri="{FF2B5EF4-FFF2-40B4-BE49-F238E27FC236}">
                <a16:creationId xmlns:a16="http://schemas.microsoft.com/office/drawing/2014/main" id="{063DE6BF-DF94-F30A-5C9F-A8CEB55AB9D5}"/>
              </a:ext>
            </a:extLst>
          </p:cNvPr>
          <p:cNvSpPr txBox="1"/>
          <p:nvPr/>
        </p:nvSpPr>
        <p:spPr>
          <a:xfrm>
            <a:off x="8458200" y="1098088"/>
            <a:ext cx="3733800" cy="276999"/>
          </a:xfrm>
          <a:prstGeom prst="rect">
            <a:avLst/>
          </a:prstGeom>
          <a:noFill/>
        </p:spPr>
        <p:txBody>
          <a:bodyPr wrap="square" rtlCol="0">
            <a:spAutoFit/>
          </a:bodyPr>
          <a:lstStyle/>
          <a:p>
            <a:pPr algn="l"/>
            <a:r>
              <a:rPr lang="en-US" sz="1200" b="1">
                <a:solidFill>
                  <a:schemeClr val="bg1"/>
                </a:solidFill>
                <a:latin typeface="+mn-lt"/>
                <a:cs typeface="Arial" pitchFamily="34" charset="0"/>
              </a:rPr>
              <a:t>Summary</a:t>
            </a:r>
          </a:p>
        </p:txBody>
      </p:sp>
      <p:sp>
        <p:nvSpPr>
          <p:cNvPr id="16" name="Text Placeholder 15">
            <a:extLst>
              <a:ext uri="{FF2B5EF4-FFF2-40B4-BE49-F238E27FC236}">
                <a16:creationId xmlns:a16="http://schemas.microsoft.com/office/drawing/2014/main" id="{CD0C546E-43F3-96C9-2811-98C4422298AB}"/>
              </a:ext>
            </a:extLst>
          </p:cNvPr>
          <p:cNvSpPr>
            <a:spLocks noGrp="1"/>
          </p:cNvSpPr>
          <p:nvPr>
            <p:ph type="body" sz="quarter" idx="12"/>
          </p:nvPr>
        </p:nvSpPr>
        <p:spPr>
          <a:xfrm>
            <a:off x="8454501" y="1364229"/>
            <a:ext cx="3733800" cy="1912371"/>
          </a:xfrm>
          <a:prstGeom prst="rect">
            <a:avLst/>
          </a:prstGeom>
        </p:spPr>
        <p:txBody>
          <a:bodyPr/>
          <a:lstStyle>
            <a:lvl1pPr marL="0" indent="0">
              <a:buNone/>
              <a:defRPr sz="1050">
                <a:solidFill>
                  <a:schemeClr val="bg1"/>
                </a:solidFill>
              </a:defRPr>
            </a:lvl1pPr>
          </a:lstStyle>
          <a:p>
            <a:pPr lvl="0"/>
            <a:r>
              <a:rPr lang="en-US"/>
              <a:t>Click to edit Master text styles</a:t>
            </a:r>
          </a:p>
        </p:txBody>
      </p:sp>
      <p:sp>
        <p:nvSpPr>
          <p:cNvPr id="17" name="TextBox 16">
            <a:extLst>
              <a:ext uri="{FF2B5EF4-FFF2-40B4-BE49-F238E27FC236}">
                <a16:creationId xmlns:a16="http://schemas.microsoft.com/office/drawing/2014/main" id="{C8A3B8BC-13B6-B0D8-2081-78F389083439}"/>
              </a:ext>
            </a:extLst>
          </p:cNvPr>
          <p:cNvSpPr txBox="1"/>
          <p:nvPr/>
        </p:nvSpPr>
        <p:spPr>
          <a:xfrm>
            <a:off x="8461899" y="3395248"/>
            <a:ext cx="3733800" cy="276999"/>
          </a:xfrm>
          <a:prstGeom prst="rect">
            <a:avLst/>
          </a:prstGeom>
          <a:noFill/>
        </p:spPr>
        <p:txBody>
          <a:bodyPr wrap="square" rtlCol="0">
            <a:spAutoFit/>
          </a:bodyPr>
          <a:lstStyle/>
          <a:p>
            <a:pPr algn="l"/>
            <a:r>
              <a:rPr lang="en-US" sz="1200" b="1">
                <a:solidFill>
                  <a:schemeClr val="bg1"/>
                </a:solidFill>
                <a:latin typeface="+mn-lt"/>
                <a:cs typeface="Arial" pitchFamily="34" charset="0"/>
              </a:rPr>
              <a:t>Bottom Line</a:t>
            </a:r>
          </a:p>
        </p:txBody>
      </p:sp>
      <p:sp>
        <p:nvSpPr>
          <p:cNvPr id="18" name="Text Placeholder 15">
            <a:extLst>
              <a:ext uri="{FF2B5EF4-FFF2-40B4-BE49-F238E27FC236}">
                <a16:creationId xmlns:a16="http://schemas.microsoft.com/office/drawing/2014/main" id="{545CC28D-B91B-7CCE-8C52-42444E8F622D}"/>
              </a:ext>
            </a:extLst>
          </p:cNvPr>
          <p:cNvSpPr>
            <a:spLocks noGrp="1"/>
          </p:cNvSpPr>
          <p:nvPr>
            <p:ph type="body" sz="quarter" idx="13"/>
          </p:nvPr>
        </p:nvSpPr>
        <p:spPr>
          <a:xfrm>
            <a:off x="8461899" y="3733802"/>
            <a:ext cx="3733800" cy="1912371"/>
          </a:xfrm>
          <a:prstGeom prst="rect">
            <a:avLst/>
          </a:prstGeom>
        </p:spPr>
        <p:txBody>
          <a:bodyPr/>
          <a:lstStyle>
            <a:lvl1pPr marL="0" indent="0">
              <a:buNone/>
              <a:defRPr sz="1050">
                <a:solidFill>
                  <a:schemeClr val="bg1"/>
                </a:solidFill>
              </a:defRPr>
            </a:lvl1pPr>
          </a:lstStyle>
          <a:p>
            <a:pPr lvl="0"/>
            <a:r>
              <a:rPr lang="en-US"/>
              <a:t>Click to edit Master text styles</a:t>
            </a:r>
          </a:p>
        </p:txBody>
      </p:sp>
      <p:sp>
        <p:nvSpPr>
          <p:cNvPr id="24" name="Text Placeholder 70">
            <a:extLst>
              <a:ext uri="{FF2B5EF4-FFF2-40B4-BE49-F238E27FC236}">
                <a16:creationId xmlns:a16="http://schemas.microsoft.com/office/drawing/2014/main" id="{B77F8D8E-05BF-D27E-AF23-F73150E57CB5}"/>
              </a:ext>
            </a:extLst>
          </p:cNvPr>
          <p:cNvSpPr>
            <a:spLocks noGrp="1"/>
          </p:cNvSpPr>
          <p:nvPr>
            <p:ph type="body" sz="quarter" idx="11"/>
          </p:nvPr>
        </p:nvSpPr>
        <p:spPr>
          <a:xfrm>
            <a:off x="609599" y="5958843"/>
            <a:ext cx="7467603" cy="436459"/>
          </a:xfrm>
          <a:prstGeom prst="rect">
            <a:avLst/>
          </a:prstGeom>
        </p:spPr>
        <p:txBody>
          <a:bodyPr/>
          <a:lstStyle>
            <a:lvl1pPr marL="0" indent="0">
              <a:spcBef>
                <a:spcPts val="0"/>
              </a:spcBef>
              <a:buNone/>
              <a:defRPr sz="825" i="0">
                <a:solidFill>
                  <a:schemeClr val="tx1"/>
                </a:solidFill>
              </a:defRPr>
            </a:lvl1pPr>
            <a:lvl2pPr marL="342900" indent="0">
              <a:buNone/>
              <a:defRPr/>
            </a:lvl2pPr>
          </a:lstStyle>
          <a:p>
            <a:pPr lvl="0"/>
            <a:r>
              <a:rPr lang="en-US"/>
              <a:t>Click to edit Master text styles</a:t>
            </a:r>
          </a:p>
        </p:txBody>
      </p:sp>
      <p:sp>
        <p:nvSpPr>
          <p:cNvPr id="9" name="Rectangle: Rounded Corners 8">
            <a:extLst>
              <a:ext uri="{FF2B5EF4-FFF2-40B4-BE49-F238E27FC236}">
                <a16:creationId xmlns:a16="http://schemas.microsoft.com/office/drawing/2014/main" id="{94218281-939A-2041-7E04-E57B04526B3A}"/>
              </a:ext>
            </a:extLst>
          </p:cNvPr>
          <p:cNvSpPr/>
          <p:nvPr userDrawn="1"/>
        </p:nvSpPr>
        <p:spPr>
          <a:xfrm>
            <a:off x="609599" y="235615"/>
            <a:ext cx="7540102" cy="731520"/>
          </a:xfrm>
          <a:prstGeom prst="roundRect">
            <a:avLst/>
          </a:prstGeom>
          <a:solidFill>
            <a:srgbClr val="007096"/>
          </a:solidFill>
        </p:spPr>
        <p:txBody>
          <a:bodyPr wrap="square" rtlCol="0" anchor="ctr">
            <a:spAutoFit/>
          </a:bodyPr>
          <a:lstStyle/>
          <a:p>
            <a:pPr marL="257175" marR="0" indent="-257175" algn="ctr">
              <a:lnSpc>
                <a:spcPct val="107000"/>
              </a:lnSpc>
              <a:spcBef>
                <a:spcPts val="0"/>
              </a:spcBef>
              <a:spcAft>
                <a:spcPts val="0"/>
              </a:spcAft>
              <a:buFont typeface="Symbol" panose="05050102010706020507" pitchFamily="18" charset="2"/>
              <a:buChar char=""/>
            </a:pPr>
            <a:endParaRPr lang="en-US" sz="1500">
              <a:latin typeface="+mn-lt"/>
              <a:ea typeface="Calibri" panose="020F0502020204030204" pitchFamily="34" charset="0"/>
              <a:cs typeface="Times New Roman" panose="02020603050405020304" pitchFamily="18" charset="0"/>
            </a:endParaRPr>
          </a:p>
        </p:txBody>
      </p:sp>
      <p:sp>
        <p:nvSpPr>
          <p:cNvPr id="10" name="Text Placeholder 2">
            <a:extLst>
              <a:ext uri="{FF2B5EF4-FFF2-40B4-BE49-F238E27FC236}">
                <a16:creationId xmlns:a16="http://schemas.microsoft.com/office/drawing/2014/main" id="{41307E4E-B8A9-5510-995B-A94F253BF25E}"/>
              </a:ext>
            </a:extLst>
          </p:cNvPr>
          <p:cNvSpPr>
            <a:spLocks noGrp="1"/>
          </p:cNvSpPr>
          <p:nvPr>
            <p:ph type="body" sz="quarter" idx="16"/>
          </p:nvPr>
        </p:nvSpPr>
        <p:spPr>
          <a:xfrm>
            <a:off x="609599" y="296988"/>
            <a:ext cx="7467603" cy="636985"/>
          </a:xfrm>
          <a:prstGeom prst="rect">
            <a:avLst/>
          </a:prstGeom>
        </p:spPr>
        <p:txBody>
          <a:bodyPr anchor="ctr"/>
          <a:lstStyle>
            <a:lvl1pPr marL="0" indent="0" algn="ctr">
              <a:buNone/>
              <a:defRPr sz="1400">
                <a:solidFill>
                  <a:schemeClr val="bg1"/>
                </a:solidFill>
              </a:defRPr>
            </a:lvl1pPr>
          </a:lstStyle>
          <a:p>
            <a:pPr lvl="0"/>
            <a:endParaRPr lang="en-US"/>
          </a:p>
        </p:txBody>
      </p:sp>
    </p:spTree>
    <p:extLst>
      <p:ext uri="{BB962C8B-B14F-4D97-AF65-F5344CB8AC3E}">
        <p14:creationId xmlns:p14="http://schemas.microsoft.com/office/powerpoint/2010/main" val="203365412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BL w/o N">
    <p:spTree>
      <p:nvGrpSpPr>
        <p:cNvPr id="1" name=""/>
        <p:cNvGrpSpPr/>
        <p:nvPr/>
      </p:nvGrpSpPr>
      <p:grpSpPr>
        <a:xfrm>
          <a:off x="0" y="0"/>
          <a:ext cx="0" cy="0"/>
          <a:chOff x="0" y="0"/>
          <a:chExt cx="0" cy="0"/>
        </a:xfrm>
      </p:grpSpPr>
      <p:sp>
        <p:nvSpPr>
          <p:cNvPr id="26" name="Content Placeholder 2">
            <a:extLst>
              <a:ext uri="{FF2B5EF4-FFF2-40B4-BE49-F238E27FC236}">
                <a16:creationId xmlns:a16="http://schemas.microsoft.com/office/drawing/2014/main" id="{62A1D6D6-7794-5865-7642-75A7375BE5CB}"/>
              </a:ext>
            </a:extLst>
          </p:cNvPr>
          <p:cNvSpPr>
            <a:spLocks noGrp="1"/>
          </p:cNvSpPr>
          <p:nvPr>
            <p:ph idx="15"/>
          </p:nvPr>
        </p:nvSpPr>
        <p:spPr>
          <a:xfrm>
            <a:off x="616997" y="1289900"/>
            <a:ext cx="7467601" cy="4536668"/>
          </a:xfrm>
          <a:prstGeom prst="rect">
            <a:avLst/>
          </a:prstGeom>
        </p:spPr>
        <p:txBody>
          <a:bodyPr/>
          <a:lstStyle>
            <a:lvl1pPr>
              <a:spcBef>
                <a:spcPts val="0"/>
              </a:spcBef>
              <a:buSzPct val="70000"/>
              <a:defRPr sz="1350">
                <a:solidFill>
                  <a:schemeClr val="tx1">
                    <a:lumMod val="85000"/>
                    <a:lumOff val="15000"/>
                  </a:schemeClr>
                </a:solidFill>
              </a:defRPr>
            </a:lvl1pPr>
            <a:lvl2pPr>
              <a:defRPr sz="1350">
                <a:solidFill>
                  <a:schemeClr val="tx1">
                    <a:lumMod val="85000"/>
                    <a:lumOff val="15000"/>
                  </a:schemeClr>
                </a:solidFill>
              </a:defRPr>
            </a:lvl2pPr>
            <a:lvl3pPr>
              <a:defRPr sz="135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stStyle>
          <a:p>
            <a:pPr lvl="0"/>
            <a:r>
              <a:rPr lang="en-US"/>
              <a:t>Click to edit Master text styles</a:t>
            </a:r>
          </a:p>
        </p:txBody>
      </p:sp>
      <p:sp>
        <p:nvSpPr>
          <p:cNvPr id="8" name="Rectangle: Rounded Corners 7">
            <a:extLst>
              <a:ext uri="{FF2B5EF4-FFF2-40B4-BE49-F238E27FC236}">
                <a16:creationId xmlns:a16="http://schemas.microsoft.com/office/drawing/2014/main" id="{3EC8633B-9485-841E-0590-2420A2012EC1}"/>
              </a:ext>
            </a:extLst>
          </p:cNvPr>
          <p:cNvSpPr/>
          <p:nvPr/>
        </p:nvSpPr>
        <p:spPr>
          <a:xfrm>
            <a:off x="609601" y="538181"/>
            <a:ext cx="7467601" cy="355558"/>
          </a:xfrm>
          <a:prstGeom prst="roundRect">
            <a:avLst/>
          </a:prstGeom>
          <a:solidFill>
            <a:srgbClr val="007096"/>
          </a:solidFill>
        </p:spPr>
        <p:txBody>
          <a:bodyPr wrap="square" rtlCol="0" anchor="ctr">
            <a:spAutoFit/>
          </a:bodyPr>
          <a:lstStyle/>
          <a:p>
            <a:pPr marL="257175" marR="0" indent="-257175" algn="ctr">
              <a:lnSpc>
                <a:spcPct val="107000"/>
              </a:lnSpc>
              <a:spcBef>
                <a:spcPts val="0"/>
              </a:spcBef>
              <a:spcAft>
                <a:spcPts val="0"/>
              </a:spcAft>
              <a:buFont typeface="Symbol" panose="05050102010706020507" pitchFamily="18" charset="2"/>
              <a:buChar char=""/>
            </a:pPr>
            <a:endParaRPr lang="en-US" sz="1500">
              <a:latin typeface="+mn-lt"/>
              <a:ea typeface="Calibri" panose="020F0502020204030204" pitchFamily="34" charset="0"/>
              <a:cs typeface="Times New Roman" panose="02020603050405020304" pitchFamily="18" charset="0"/>
            </a:endParaRPr>
          </a:p>
        </p:txBody>
      </p:sp>
      <p:sp>
        <p:nvSpPr>
          <p:cNvPr id="7" name="Text Placeholder 7">
            <a:extLst>
              <a:ext uri="{FF2B5EF4-FFF2-40B4-BE49-F238E27FC236}">
                <a16:creationId xmlns:a16="http://schemas.microsoft.com/office/drawing/2014/main" id="{FA042060-CCE6-76F8-6A09-302E72686583}"/>
              </a:ext>
            </a:extLst>
          </p:cNvPr>
          <p:cNvSpPr txBox="1">
            <a:spLocks noGrp="1" noRot="1" noMove="1" noResize="1" noEditPoints="1" noAdjustHandles="1" noChangeArrowheads="1" noChangeShapeType="1"/>
          </p:cNvSpPr>
          <p:nvPr/>
        </p:nvSpPr>
        <p:spPr>
          <a:xfrm>
            <a:off x="8458200" y="4"/>
            <a:ext cx="3733800" cy="6857999"/>
          </a:xfrm>
          <a:prstGeom prst="rect">
            <a:avLst/>
          </a:prstGeom>
          <a:solidFill>
            <a:srgbClr val="007096"/>
          </a:solidFill>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endParaRPr lang="en-US" sz="825" b="1">
              <a:solidFill>
                <a:schemeClr val="bg1"/>
              </a:solidFill>
            </a:endParaRPr>
          </a:p>
        </p:txBody>
      </p:sp>
      <p:sp>
        <p:nvSpPr>
          <p:cNvPr id="2" name="Title 1">
            <a:extLst>
              <a:ext uri="{FF2B5EF4-FFF2-40B4-BE49-F238E27FC236}">
                <a16:creationId xmlns:a16="http://schemas.microsoft.com/office/drawing/2014/main" id="{7CAE98B9-B013-A2ED-46E0-1A779A0DAEB3}"/>
              </a:ext>
            </a:extLst>
          </p:cNvPr>
          <p:cNvSpPr>
            <a:spLocks noGrp="1"/>
          </p:cNvSpPr>
          <p:nvPr>
            <p:ph type="title"/>
          </p:nvPr>
        </p:nvSpPr>
        <p:spPr>
          <a:xfrm>
            <a:off x="609601" y="555623"/>
            <a:ext cx="7467601" cy="320677"/>
          </a:xfrm>
          <a:prstGeom prst="rect">
            <a:avLst/>
          </a:prstGeom>
        </p:spPr>
        <p:txBody>
          <a:bodyPr/>
          <a:lstStyle>
            <a:lvl1pPr algn="ctr">
              <a:defRPr sz="1050" b="1">
                <a:solidFill>
                  <a:schemeClr val="bg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660CDB8F-9382-069C-F646-E7FF03F95064}"/>
              </a:ext>
            </a:extLst>
          </p:cNvPr>
          <p:cNvCxnSpPr/>
          <p:nvPr/>
        </p:nvCxnSpPr>
        <p:spPr bwMode="auto">
          <a:xfrm>
            <a:off x="609600" y="6400800"/>
            <a:ext cx="109728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4">
            <a:extLst>
              <a:ext uri="{FF2B5EF4-FFF2-40B4-BE49-F238E27FC236}">
                <a16:creationId xmlns:a16="http://schemas.microsoft.com/office/drawing/2014/main" id="{F851C82C-312F-08CD-F5DB-66EE23927793}"/>
              </a:ext>
            </a:extLst>
          </p:cNvPr>
          <p:cNvSpPr/>
          <p:nvPr/>
        </p:nvSpPr>
        <p:spPr>
          <a:xfrm>
            <a:off x="6989314" y="6533073"/>
            <a:ext cx="4593087" cy="274320"/>
          </a:xfrm>
          <a:prstGeom prst="rect">
            <a:avLst/>
          </a:prstGeom>
        </p:spPr>
        <p:txBody>
          <a:bodyPr wrap="square" anchor="ctr">
            <a:noAutofit/>
          </a:bodyPr>
          <a:lstStyle/>
          <a:p>
            <a:pPr marL="0" marR="0" algn="r">
              <a:spcBef>
                <a:spcPts val="0"/>
              </a:spcBef>
              <a:spcAft>
                <a:spcPts val="0"/>
              </a:spcAft>
            </a:pPr>
            <a:r>
              <a:rPr lang="en-US" sz="900" i="0" cap="small" baseline="0">
                <a:solidFill>
                  <a:schemeClr val="bg1"/>
                </a:solidFill>
                <a:effectLst/>
                <a:latin typeface="Calibri" panose="020F0502020204030204" pitchFamily="34" charset="0"/>
                <a:ea typeface="Calibri" panose="020F0502020204030204" pitchFamily="34" charset="0"/>
              </a:rPr>
              <a:t> </a:t>
            </a:r>
            <a:fld id="{3A1191B8-9EF5-4BE4-ADF7-7B50653B8745}" type="slidenum">
              <a:rPr lang="en-US" sz="900" i="0" cap="small" baseline="0" smtClean="0">
                <a:solidFill>
                  <a:schemeClr val="bg1"/>
                </a:solidFill>
                <a:effectLst/>
                <a:latin typeface="Calibri" panose="020F0502020204030204" pitchFamily="34" charset="0"/>
                <a:ea typeface="Calibri" panose="020F0502020204030204" pitchFamily="34" charset="0"/>
              </a:rPr>
              <a:pPr marL="0" marR="0" algn="r">
                <a:spcBef>
                  <a:spcPts val="0"/>
                </a:spcBef>
                <a:spcAft>
                  <a:spcPts val="0"/>
                </a:spcAft>
              </a:pPr>
              <a:t>‹#›</a:t>
            </a:fld>
            <a:r>
              <a:rPr lang="en-US" sz="825" i="0" cap="small" baseline="0">
                <a:solidFill>
                  <a:schemeClr val="bg1"/>
                </a:solidFill>
                <a:effectLst/>
                <a:latin typeface="Calibri" panose="020F0502020204030204" pitchFamily="34" charset="0"/>
                <a:ea typeface="Calibri" panose="020F0502020204030204" pitchFamily="34" charset="0"/>
              </a:rPr>
              <a:t> </a:t>
            </a:r>
            <a:endParaRPr lang="en-US" sz="1200" b="1" i="0">
              <a:solidFill>
                <a:schemeClr val="bg1"/>
              </a:solidFill>
              <a:effectLst/>
              <a:latin typeface="Times New Roman" panose="02020603050405020304" pitchFamily="18" charset="0"/>
              <a:ea typeface="Calibri" panose="020F0502020204030204" pitchFamily="34" charset="0"/>
            </a:endParaRPr>
          </a:p>
        </p:txBody>
      </p:sp>
      <p:pic>
        <p:nvPicPr>
          <p:cNvPr id="6" name="Picture 5">
            <a:extLst>
              <a:ext uri="{FF2B5EF4-FFF2-40B4-BE49-F238E27FC236}">
                <a16:creationId xmlns:a16="http://schemas.microsoft.com/office/drawing/2014/main" id="{2E660ABF-ED14-5CBB-7316-F2CE61EF31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2" y="6446520"/>
            <a:ext cx="1286345" cy="365760"/>
          </a:xfrm>
          <a:prstGeom prst="rect">
            <a:avLst/>
          </a:prstGeom>
        </p:spPr>
      </p:pic>
      <p:sp>
        <p:nvSpPr>
          <p:cNvPr id="4" name="Rectangle 3">
            <a:extLst>
              <a:ext uri="{FF2B5EF4-FFF2-40B4-BE49-F238E27FC236}">
                <a16:creationId xmlns:a16="http://schemas.microsoft.com/office/drawing/2014/main" id="{FF8684E7-1631-0894-7040-032A83687E67}"/>
              </a:ext>
            </a:extLst>
          </p:cNvPr>
          <p:cNvSpPr/>
          <p:nvPr/>
        </p:nvSpPr>
        <p:spPr bwMode="auto">
          <a:xfrm>
            <a:off x="10668000" y="6385560"/>
            <a:ext cx="914400" cy="91440"/>
          </a:xfrm>
          <a:prstGeom prst="rect">
            <a:avLst/>
          </a:prstGeom>
          <a:solidFill>
            <a:srgbClr val="AE257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4">
                  <a:lumMod val="75000"/>
                </a:schemeClr>
              </a:solidFill>
              <a:effectLst/>
              <a:latin typeface="Times" charset="0"/>
            </a:endParaRPr>
          </a:p>
        </p:txBody>
      </p:sp>
      <p:sp>
        <p:nvSpPr>
          <p:cNvPr id="14" name="TextBox 13">
            <a:extLst>
              <a:ext uri="{FF2B5EF4-FFF2-40B4-BE49-F238E27FC236}">
                <a16:creationId xmlns:a16="http://schemas.microsoft.com/office/drawing/2014/main" id="{063DE6BF-DF94-F30A-5C9F-A8CEB55AB9D5}"/>
              </a:ext>
            </a:extLst>
          </p:cNvPr>
          <p:cNvSpPr txBox="1"/>
          <p:nvPr/>
        </p:nvSpPr>
        <p:spPr>
          <a:xfrm>
            <a:off x="8458200" y="1098088"/>
            <a:ext cx="3733800" cy="276999"/>
          </a:xfrm>
          <a:prstGeom prst="rect">
            <a:avLst/>
          </a:prstGeom>
          <a:noFill/>
        </p:spPr>
        <p:txBody>
          <a:bodyPr wrap="square" rtlCol="0">
            <a:spAutoFit/>
          </a:bodyPr>
          <a:lstStyle/>
          <a:p>
            <a:pPr algn="l"/>
            <a:r>
              <a:rPr lang="en-US" sz="1200" b="1">
                <a:solidFill>
                  <a:schemeClr val="bg1"/>
                </a:solidFill>
                <a:latin typeface="+mn-lt"/>
                <a:cs typeface="Arial" pitchFamily="34" charset="0"/>
              </a:rPr>
              <a:t>Summary</a:t>
            </a:r>
          </a:p>
        </p:txBody>
      </p:sp>
      <p:sp>
        <p:nvSpPr>
          <p:cNvPr id="16" name="Text Placeholder 15">
            <a:extLst>
              <a:ext uri="{FF2B5EF4-FFF2-40B4-BE49-F238E27FC236}">
                <a16:creationId xmlns:a16="http://schemas.microsoft.com/office/drawing/2014/main" id="{CD0C546E-43F3-96C9-2811-98C4422298AB}"/>
              </a:ext>
            </a:extLst>
          </p:cNvPr>
          <p:cNvSpPr>
            <a:spLocks noGrp="1"/>
          </p:cNvSpPr>
          <p:nvPr>
            <p:ph type="body" sz="quarter" idx="12"/>
          </p:nvPr>
        </p:nvSpPr>
        <p:spPr>
          <a:xfrm>
            <a:off x="8454501" y="1364229"/>
            <a:ext cx="3733800" cy="1912371"/>
          </a:xfrm>
          <a:prstGeom prst="rect">
            <a:avLst/>
          </a:prstGeom>
        </p:spPr>
        <p:txBody>
          <a:bodyPr/>
          <a:lstStyle>
            <a:lvl1pPr marL="0" indent="0">
              <a:buNone/>
              <a:defRPr sz="1050">
                <a:solidFill>
                  <a:schemeClr val="bg1"/>
                </a:solidFill>
              </a:defRPr>
            </a:lvl1pPr>
          </a:lstStyle>
          <a:p>
            <a:pPr lvl="0"/>
            <a:r>
              <a:rPr lang="en-US"/>
              <a:t>Click to edit Master text styles</a:t>
            </a:r>
          </a:p>
        </p:txBody>
      </p:sp>
      <p:sp>
        <p:nvSpPr>
          <p:cNvPr id="17" name="TextBox 16">
            <a:extLst>
              <a:ext uri="{FF2B5EF4-FFF2-40B4-BE49-F238E27FC236}">
                <a16:creationId xmlns:a16="http://schemas.microsoft.com/office/drawing/2014/main" id="{C8A3B8BC-13B6-B0D8-2081-78F389083439}"/>
              </a:ext>
            </a:extLst>
          </p:cNvPr>
          <p:cNvSpPr txBox="1"/>
          <p:nvPr/>
        </p:nvSpPr>
        <p:spPr>
          <a:xfrm>
            <a:off x="8461899" y="3395248"/>
            <a:ext cx="3733800" cy="276999"/>
          </a:xfrm>
          <a:prstGeom prst="rect">
            <a:avLst/>
          </a:prstGeom>
          <a:noFill/>
        </p:spPr>
        <p:txBody>
          <a:bodyPr wrap="square" rtlCol="0">
            <a:spAutoFit/>
          </a:bodyPr>
          <a:lstStyle/>
          <a:p>
            <a:pPr algn="l"/>
            <a:r>
              <a:rPr lang="en-US" sz="1200" b="1">
                <a:solidFill>
                  <a:schemeClr val="bg1"/>
                </a:solidFill>
                <a:latin typeface="+mn-lt"/>
                <a:cs typeface="Arial" pitchFamily="34" charset="0"/>
              </a:rPr>
              <a:t>Bottom Line</a:t>
            </a:r>
          </a:p>
        </p:txBody>
      </p:sp>
      <p:sp>
        <p:nvSpPr>
          <p:cNvPr id="18" name="Text Placeholder 15">
            <a:extLst>
              <a:ext uri="{FF2B5EF4-FFF2-40B4-BE49-F238E27FC236}">
                <a16:creationId xmlns:a16="http://schemas.microsoft.com/office/drawing/2014/main" id="{545CC28D-B91B-7CCE-8C52-42444E8F622D}"/>
              </a:ext>
            </a:extLst>
          </p:cNvPr>
          <p:cNvSpPr>
            <a:spLocks noGrp="1"/>
          </p:cNvSpPr>
          <p:nvPr>
            <p:ph type="body" sz="quarter" idx="13"/>
          </p:nvPr>
        </p:nvSpPr>
        <p:spPr>
          <a:xfrm>
            <a:off x="8461899" y="3733802"/>
            <a:ext cx="3733800" cy="1912371"/>
          </a:xfrm>
          <a:prstGeom prst="rect">
            <a:avLst/>
          </a:prstGeom>
        </p:spPr>
        <p:txBody>
          <a:bodyPr/>
          <a:lstStyle>
            <a:lvl1pPr marL="0" indent="0">
              <a:buNone/>
              <a:defRPr sz="1050">
                <a:solidFill>
                  <a:schemeClr val="bg1"/>
                </a:solidFill>
              </a:defRPr>
            </a:lvl1pPr>
          </a:lstStyle>
          <a:p>
            <a:pPr lvl="0"/>
            <a:r>
              <a:rPr lang="en-US"/>
              <a:t>Click to edit Master text styles</a:t>
            </a:r>
          </a:p>
        </p:txBody>
      </p:sp>
      <p:sp>
        <p:nvSpPr>
          <p:cNvPr id="24" name="Text Placeholder 70">
            <a:extLst>
              <a:ext uri="{FF2B5EF4-FFF2-40B4-BE49-F238E27FC236}">
                <a16:creationId xmlns:a16="http://schemas.microsoft.com/office/drawing/2014/main" id="{B77F8D8E-05BF-D27E-AF23-F73150E57CB5}"/>
              </a:ext>
            </a:extLst>
          </p:cNvPr>
          <p:cNvSpPr>
            <a:spLocks noGrp="1"/>
          </p:cNvSpPr>
          <p:nvPr>
            <p:ph type="body" sz="quarter" idx="11"/>
          </p:nvPr>
        </p:nvSpPr>
        <p:spPr>
          <a:xfrm>
            <a:off x="609599" y="5958843"/>
            <a:ext cx="7467603" cy="436459"/>
          </a:xfrm>
          <a:prstGeom prst="rect">
            <a:avLst/>
          </a:prstGeom>
        </p:spPr>
        <p:txBody>
          <a:bodyPr/>
          <a:lstStyle>
            <a:lvl1pPr marL="0" indent="0">
              <a:spcBef>
                <a:spcPts val="0"/>
              </a:spcBef>
              <a:buNone/>
              <a:defRPr sz="825" i="0">
                <a:solidFill>
                  <a:schemeClr val="tx1"/>
                </a:solidFill>
              </a:defRPr>
            </a:lvl1pPr>
            <a:lvl2pPr marL="342900" indent="0">
              <a:buNone/>
              <a:defRPr/>
            </a:lvl2pPr>
          </a:lstStyle>
          <a:p>
            <a:pPr lvl="0"/>
            <a:r>
              <a:rPr lang="en-US"/>
              <a:t>Click to edit Master text styles</a:t>
            </a:r>
          </a:p>
        </p:txBody>
      </p:sp>
    </p:spTree>
    <p:extLst>
      <p:ext uri="{BB962C8B-B14F-4D97-AF65-F5344CB8AC3E}">
        <p14:creationId xmlns:p14="http://schemas.microsoft.com/office/powerpoint/2010/main" val="83353046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 w/N">
    <p:spTree>
      <p:nvGrpSpPr>
        <p:cNvPr id="1" name=""/>
        <p:cNvGrpSpPr/>
        <p:nvPr/>
      </p:nvGrpSpPr>
      <p:grpSpPr>
        <a:xfrm>
          <a:off x="0" y="0"/>
          <a:ext cx="0" cy="0"/>
          <a:chOff x="0" y="0"/>
          <a:chExt cx="0" cy="0"/>
        </a:xfrm>
      </p:grpSpPr>
      <p:sp>
        <p:nvSpPr>
          <p:cNvPr id="26" name="Content Placeholder 2">
            <a:extLst>
              <a:ext uri="{FF2B5EF4-FFF2-40B4-BE49-F238E27FC236}">
                <a16:creationId xmlns:a16="http://schemas.microsoft.com/office/drawing/2014/main" id="{62A1D6D6-7794-5865-7642-75A7375BE5CB}"/>
              </a:ext>
            </a:extLst>
          </p:cNvPr>
          <p:cNvSpPr>
            <a:spLocks noGrp="1"/>
          </p:cNvSpPr>
          <p:nvPr>
            <p:ph idx="15"/>
          </p:nvPr>
        </p:nvSpPr>
        <p:spPr>
          <a:xfrm>
            <a:off x="616997" y="1289900"/>
            <a:ext cx="7467601" cy="4536668"/>
          </a:xfrm>
          <a:prstGeom prst="rect">
            <a:avLst/>
          </a:prstGeom>
        </p:spPr>
        <p:txBody>
          <a:bodyPr/>
          <a:lstStyle>
            <a:lvl1pPr>
              <a:spcBef>
                <a:spcPts val="0"/>
              </a:spcBef>
              <a:buSzPct val="70000"/>
              <a:defRPr sz="1350">
                <a:solidFill>
                  <a:schemeClr val="tx1">
                    <a:lumMod val="85000"/>
                    <a:lumOff val="15000"/>
                  </a:schemeClr>
                </a:solidFill>
              </a:defRPr>
            </a:lvl1pPr>
            <a:lvl2pPr>
              <a:defRPr sz="1350">
                <a:solidFill>
                  <a:schemeClr val="tx1">
                    <a:lumMod val="85000"/>
                    <a:lumOff val="15000"/>
                  </a:schemeClr>
                </a:solidFill>
              </a:defRPr>
            </a:lvl2pPr>
            <a:lvl3pPr>
              <a:defRPr sz="135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stStyle>
          <a:p>
            <a:pPr lvl="0"/>
            <a:r>
              <a:rPr lang="en-US"/>
              <a:t>Click to edit Master text styles</a:t>
            </a:r>
          </a:p>
        </p:txBody>
      </p:sp>
      <p:sp>
        <p:nvSpPr>
          <p:cNvPr id="7" name="Text Placeholder 7">
            <a:extLst>
              <a:ext uri="{FF2B5EF4-FFF2-40B4-BE49-F238E27FC236}">
                <a16:creationId xmlns:a16="http://schemas.microsoft.com/office/drawing/2014/main" id="{FA042060-CCE6-76F8-6A09-302E72686583}"/>
              </a:ext>
            </a:extLst>
          </p:cNvPr>
          <p:cNvSpPr txBox="1">
            <a:spLocks noGrp="1" noRot="1" noMove="1" noResize="1" noEditPoints="1" noAdjustHandles="1" noChangeArrowheads="1" noChangeShapeType="1"/>
          </p:cNvSpPr>
          <p:nvPr/>
        </p:nvSpPr>
        <p:spPr>
          <a:xfrm>
            <a:off x="8458200" y="4"/>
            <a:ext cx="3733800" cy="6857999"/>
          </a:xfrm>
          <a:prstGeom prst="rect">
            <a:avLst/>
          </a:prstGeom>
          <a:solidFill>
            <a:srgbClr val="007096"/>
          </a:solidFill>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endParaRPr lang="en-US" sz="825" b="1">
              <a:solidFill>
                <a:schemeClr val="bg1"/>
              </a:solidFill>
            </a:endParaRPr>
          </a:p>
        </p:txBody>
      </p:sp>
      <p:cxnSp>
        <p:nvCxnSpPr>
          <p:cNvPr id="3" name="Straight Connector 2">
            <a:extLst>
              <a:ext uri="{FF2B5EF4-FFF2-40B4-BE49-F238E27FC236}">
                <a16:creationId xmlns:a16="http://schemas.microsoft.com/office/drawing/2014/main" id="{660CDB8F-9382-069C-F646-E7FF03F95064}"/>
              </a:ext>
            </a:extLst>
          </p:cNvPr>
          <p:cNvCxnSpPr/>
          <p:nvPr/>
        </p:nvCxnSpPr>
        <p:spPr bwMode="auto">
          <a:xfrm>
            <a:off x="609600" y="6400800"/>
            <a:ext cx="109728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4">
            <a:extLst>
              <a:ext uri="{FF2B5EF4-FFF2-40B4-BE49-F238E27FC236}">
                <a16:creationId xmlns:a16="http://schemas.microsoft.com/office/drawing/2014/main" id="{F851C82C-312F-08CD-F5DB-66EE23927793}"/>
              </a:ext>
            </a:extLst>
          </p:cNvPr>
          <p:cNvSpPr/>
          <p:nvPr/>
        </p:nvSpPr>
        <p:spPr>
          <a:xfrm>
            <a:off x="6989314" y="6533073"/>
            <a:ext cx="4593087" cy="274320"/>
          </a:xfrm>
          <a:prstGeom prst="rect">
            <a:avLst/>
          </a:prstGeom>
        </p:spPr>
        <p:txBody>
          <a:bodyPr wrap="square" anchor="ctr">
            <a:noAutofit/>
          </a:bodyPr>
          <a:lstStyle/>
          <a:p>
            <a:pPr marL="0" marR="0" algn="r">
              <a:spcBef>
                <a:spcPts val="0"/>
              </a:spcBef>
              <a:spcAft>
                <a:spcPts val="0"/>
              </a:spcAft>
            </a:pPr>
            <a:r>
              <a:rPr lang="en-US" sz="900" i="0" cap="small" baseline="0">
                <a:solidFill>
                  <a:schemeClr val="bg1"/>
                </a:solidFill>
                <a:effectLst/>
                <a:latin typeface="Calibri" panose="020F0502020204030204" pitchFamily="34" charset="0"/>
                <a:ea typeface="Calibri" panose="020F0502020204030204" pitchFamily="34" charset="0"/>
              </a:rPr>
              <a:t> </a:t>
            </a:r>
            <a:fld id="{3A1191B8-9EF5-4BE4-ADF7-7B50653B8745}" type="slidenum">
              <a:rPr lang="en-US" sz="900" i="0" cap="small" baseline="0" smtClean="0">
                <a:solidFill>
                  <a:schemeClr val="bg1"/>
                </a:solidFill>
                <a:effectLst/>
                <a:latin typeface="Calibri" panose="020F0502020204030204" pitchFamily="34" charset="0"/>
                <a:ea typeface="Calibri" panose="020F0502020204030204" pitchFamily="34" charset="0"/>
              </a:rPr>
              <a:pPr marL="0" marR="0" algn="r">
                <a:spcBef>
                  <a:spcPts val="0"/>
                </a:spcBef>
                <a:spcAft>
                  <a:spcPts val="0"/>
                </a:spcAft>
              </a:pPr>
              <a:t>‹#›</a:t>
            </a:fld>
            <a:r>
              <a:rPr lang="en-US" sz="825" i="0" cap="small" baseline="0">
                <a:solidFill>
                  <a:schemeClr val="bg1"/>
                </a:solidFill>
                <a:effectLst/>
                <a:latin typeface="Calibri" panose="020F0502020204030204" pitchFamily="34" charset="0"/>
                <a:ea typeface="Calibri" panose="020F0502020204030204" pitchFamily="34" charset="0"/>
              </a:rPr>
              <a:t> </a:t>
            </a:r>
            <a:endParaRPr lang="en-US" sz="1200" b="1" i="0">
              <a:solidFill>
                <a:schemeClr val="bg1"/>
              </a:solidFill>
              <a:effectLst/>
              <a:latin typeface="Times New Roman" panose="02020603050405020304" pitchFamily="18" charset="0"/>
              <a:ea typeface="Calibri" panose="020F0502020204030204" pitchFamily="34" charset="0"/>
            </a:endParaRPr>
          </a:p>
        </p:txBody>
      </p:sp>
      <p:pic>
        <p:nvPicPr>
          <p:cNvPr id="6" name="Picture 5">
            <a:extLst>
              <a:ext uri="{FF2B5EF4-FFF2-40B4-BE49-F238E27FC236}">
                <a16:creationId xmlns:a16="http://schemas.microsoft.com/office/drawing/2014/main" id="{2E660ABF-ED14-5CBB-7316-F2CE61EF31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2" y="6446520"/>
            <a:ext cx="1286345" cy="365760"/>
          </a:xfrm>
          <a:prstGeom prst="rect">
            <a:avLst/>
          </a:prstGeom>
        </p:spPr>
      </p:pic>
      <p:sp>
        <p:nvSpPr>
          <p:cNvPr id="4" name="Rectangle 3">
            <a:extLst>
              <a:ext uri="{FF2B5EF4-FFF2-40B4-BE49-F238E27FC236}">
                <a16:creationId xmlns:a16="http://schemas.microsoft.com/office/drawing/2014/main" id="{FF8684E7-1631-0894-7040-032A83687E67}"/>
              </a:ext>
            </a:extLst>
          </p:cNvPr>
          <p:cNvSpPr/>
          <p:nvPr/>
        </p:nvSpPr>
        <p:spPr bwMode="auto">
          <a:xfrm>
            <a:off x="10668000" y="6385560"/>
            <a:ext cx="914400" cy="91440"/>
          </a:xfrm>
          <a:prstGeom prst="rect">
            <a:avLst/>
          </a:prstGeom>
          <a:solidFill>
            <a:srgbClr val="AE257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4">
                  <a:lumMod val="75000"/>
                </a:schemeClr>
              </a:solidFill>
              <a:effectLst/>
              <a:latin typeface="Times" charset="0"/>
            </a:endParaRPr>
          </a:p>
        </p:txBody>
      </p:sp>
      <p:sp>
        <p:nvSpPr>
          <p:cNvPr id="14" name="TextBox 13">
            <a:extLst>
              <a:ext uri="{FF2B5EF4-FFF2-40B4-BE49-F238E27FC236}">
                <a16:creationId xmlns:a16="http://schemas.microsoft.com/office/drawing/2014/main" id="{063DE6BF-DF94-F30A-5C9F-A8CEB55AB9D5}"/>
              </a:ext>
            </a:extLst>
          </p:cNvPr>
          <p:cNvSpPr txBox="1"/>
          <p:nvPr/>
        </p:nvSpPr>
        <p:spPr>
          <a:xfrm>
            <a:off x="8458200" y="1098088"/>
            <a:ext cx="3733800" cy="276999"/>
          </a:xfrm>
          <a:prstGeom prst="rect">
            <a:avLst/>
          </a:prstGeom>
          <a:noFill/>
        </p:spPr>
        <p:txBody>
          <a:bodyPr wrap="square" rtlCol="0">
            <a:spAutoFit/>
          </a:bodyPr>
          <a:lstStyle/>
          <a:p>
            <a:pPr algn="l"/>
            <a:r>
              <a:rPr lang="en-US" sz="1200" b="1">
                <a:solidFill>
                  <a:schemeClr val="bg1"/>
                </a:solidFill>
                <a:latin typeface="+mn-lt"/>
                <a:cs typeface="Arial" pitchFamily="34" charset="0"/>
              </a:rPr>
              <a:t>Summary</a:t>
            </a:r>
          </a:p>
        </p:txBody>
      </p:sp>
      <p:sp>
        <p:nvSpPr>
          <p:cNvPr id="16" name="Text Placeholder 15">
            <a:extLst>
              <a:ext uri="{FF2B5EF4-FFF2-40B4-BE49-F238E27FC236}">
                <a16:creationId xmlns:a16="http://schemas.microsoft.com/office/drawing/2014/main" id="{CD0C546E-43F3-96C9-2811-98C4422298AB}"/>
              </a:ext>
            </a:extLst>
          </p:cNvPr>
          <p:cNvSpPr>
            <a:spLocks noGrp="1"/>
          </p:cNvSpPr>
          <p:nvPr>
            <p:ph type="body" sz="quarter" idx="12"/>
          </p:nvPr>
        </p:nvSpPr>
        <p:spPr>
          <a:xfrm>
            <a:off x="8454501" y="1364229"/>
            <a:ext cx="3733800" cy="1912371"/>
          </a:xfrm>
          <a:prstGeom prst="rect">
            <a:avLst/>
          </a:prstGeom>
        </p:spPr>
        <p:txBody>
          <a:bodyPr/>
          <a:lstStyle>
            <a:lvl1pPr marL="0" indent="0">
              <a:buNone/>
              <a:defRPr sz="1050">
                <a:solidFill>
                  <a:schemeClr val="bg1"/>
                </a:solidFill>
              </a:defRPr>
            </a:lvl1pPr>
          </a:lstStyle>
          <a:p>
            <a:pPr lvl="0"/>
            <a:r>
              <a:rPr lang="en-US"/>
              <a:t>Click to edit Master text styles</a:t>
            </a:r>
          </a:p>
        </p:txBody>
      </p:sp>
      <p:sp>
        <p:nvSpPr>
          <p:cNvPr id="24" name="Text Placeholder 70">
            <a:extLst>
              <a:ext uri="{FF2B5EF4-FFF2-40B4-BE49-F238E27FC236}">
                <a16:creationId xmlns:a16="http://schemas.microsoft.com/office/drawing/2014/main" id="{B77F8D8E-05BF-D27E-AF23-F73150E57CB5}"/>
              </a:ext>
            </a:extLst>
          </p:cNvPr>
          <p:cNvSpPr>
            <a:spLocks noGrp="1"/>
          </p:cNvSpPr>
          <p:nvPr>
            <p:ph type="body" sz="quarter" idx="11"/>
          </p:nvPr>
        </p:nvSpPr>
        <p:spPr>
          <a:xfrm>
            <a:off x="609599" y="5958843"/>
            <a:ext cx="7467603" cy="436459"/>
          </a:xfrm>
          <a:prstGeom prst="rect">
            <a:avLst/>
          </a:prstGeom>
        </p:spPr>
        <p:txBody>
          <a:bodyPr/>
          <a:lstStyle>
            <a:lvl1pPr marL="0" indent="0">
              <a:spcBef>
                <a:spcPts val="0"/>
              </a:spcBef>
              <a:buNone/>
              <a:defRPr sz="825" i="0">
                <a:solidFill>
                  <a:schemeClr val="tx1"/>
                </a:solidFill>
              </a:defRPr>
            </a:lvl1pPr>
            <a:lvl2pPr marL="342900" indent="0">
              <a:buNone/>
              <a:defRPr/>
            </a:lvl2pPr>
          </a:lstStyle>
          <a:p>
            <a:pPr lvl="0"/>
            <a:r>
              <a:rPr lang="en-US"/>
              <a:t>Click to edit Master text styles</a:t>
            </a:r>
          </a:p>
        </p:txBody>
      </p:sp>
      <p:sp>
        <p:nvSpPr>
          <p:cNvPr id="9" name="Rectangle: Rounded Corners 8">
            <a:extLst>
              <a:ext uri="{FF2B5EF4-FFF2-40B4-BE49-F238E27FC236}">
                <a16:creationId xmlns:a16="http://schemas.microsoft.com/office/drawing/2014/main" id="{C382CFD3-019E-C60E-150B-3A2A116E2650}"/>
              </a:ext>
            </a:extLst>
          </p:cNvPr>
          <p:cNvSpPr/>
          <p:nvPr userDrawn="1"/>
        </p:nvSpPr>
        <p:spPr>
          <a:xfrm>
            <a:off x="609599" y="235615"/>
            <a:ext cx="7540102" cy="731520"/>
          </a:xfrm>
          <a:prstGeom prst="roundRect">
            <a:avLst/>
          </a:prstGeom>
          <a:solidFill>
            <a:srgbClr val="007096"/>
          </a:solidFill>
        </p:spPr>
        <p:txBody>
          <a:bodyPr wrap="square" rtlCol="0" anchor="ctr">
            <a:spAutoFit/>
          </a:bodyPr>
          <a:lstStyle/>
          <a:p>
            <a:pPr marL="257175" marR="0" indent="-257175" algn="ctr">
              <a:lnSpc>
                <a:spcPct val="107000"/>
              </a:lnSpc>
              <a:spcBef>
                <a:spcPts val="0"/>
              </a:spcBef>
              <a:spcAft>
                <a:spcPts val="0"/>
              </a:spcAft>
              <a:buFont typeface="Symbol" panose="05050102010706020507" pitchFamily="18" charset="2"/>
              <a:buChar char=""/>
            </a:pPr>
            <a:endParaRPr lang="en-US" sz="1500">
              <a:latin typeface="+mn-lt"/>
              <a:ea typeface="Calibri" panose="020F0502020204030204" pitchFamily="34" charset="0"/>
              <a:cs typeface="Times New Roman" panose="02020603050405020304" pitchFamily="18" charset="0"/>
            </a:endParaRPr>
          </a:p>
        </p:txBody>
      </p:sp>
      <p:sp>
        <p:nvSpPr>
          <p:cNvPr id="10" name="Text Placeholder 2">
            <a:extLst>
              <a:ext uri="{FF2B5EF4-FFF2-40B4-BE49-F238E27FC236}">
                <a16:creationId xmlns:a16="http://schemas.microsoft.com/office/drawing/2014/main" id="{5264717C-250B-4DAA-9A20-9130DA38CB01}"/>
              </a:ext>
            </a:extLst>
          </p:cNvPr>
          <p:cNvSpPr>
            <a:spLocks noGrp="1"/>
          </p:cNvSpPr>
          <p:nvPr>
            <p:ph type="body" sz="quarter" idx="16"/>
          </p:nvPr>
        </p:nvSpPr>
        <p:spPr>
          <a:xfrm>
            <a:off x="609599" y="296988"/>
            <a:ext cx="7467603" cy="636985"/>
          </a:xfrm>
          <a:prstGeom prst="rect">
            <a:avLst/>
          </a:prstGeom>
        </p:spPr>
        <p:txBody>
          <a:bodyPr anchor="ctr"/>
          <a:lstStyle>
            <a:lvl1pPr marL="0" indent="0" algn="ctr">
              <a:buNone/>
              <a:defRPr sz="1400">
                <a:solidFill>
                  <a:schemeClr val="bg1"/>
                </a:solidFill>
              </a:defRPr>
            </a:lvl1pPr>
          </a:lstStyle>
          <a:p>
            <a:pPr lvl="0"/>
            <a:endParaRPr lang="en-US"/>
          </a:p>
        </p:txBody>
      </p:sp>
    </p:spTree>
    <p:extLst>
      <p:ext uri="{BB962C8B-B14F-4D97-AF65-F5344CB8AC3E}">
        <p14:creationId xmlns:p14="http://schemas.microsoft.com/office/powerpoint/2010/main" val="128521198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 w/o N">
    <p:spTree>
      <p:nvGrpSpPr>
        <p:cNvPr id="1" name=""/>
        <p:cNvGrpSpPr/>
        <p:nvPr/>
      </p:nvGrpSpPr>
      <p:grpSpPr>
        <a:xfrm>
          <a:off x="0" y="0"/>
          <a:ext cx="0" cy="0"/>
          <a:chOff x="0" y="0"/>
          <a:chExt cx="0" cy="0"/>
        </a:xfrm>
      </p:grpSpPr>
      <p:sp>
        <p:nvSpPr>
          <p:cNvPr id="26" name="Content Placeholder 2">
            <a:extLst>
              <a:ext uri="{FF2B5EF4-FFF2-40B4-BE49-F238E27FC236}">
                <a16:creationId xmlns:a16="http://schemas.microsoft.com/office/drawing/2014/main" id="{62A1D6D6-7794-5865-7642-75A7375BE5CB}"/>
              </a:ext>
            </a:extLst>
          </p:cNvPr>
          <p:cNvSpPr>
            <a:spLocks noGrp="1"/>
          </p:cNvSpPr>
          <p:nvPr>
            <p:ph idx="15"/>
          </p:nvPr>
        </p:nvSpPr>
        <p:spPr>
          <a:xfrm>
            <a:off x="616997" y="1289900"/>
            <a:ext cx="7467601" cy="4536668"/>
          </a:xfrm>
          <a:prstGeom prst="rect">
            <a:avLst/>
          </a:prstGeom>
        </p:spPr>
        <p:txBody>
          <a:bodyPr/>
          <a:lstStyle>
            <a:lvl1pPr>
              <a:spcBef>
                <a:spcPts val="0"/>
              </a:spcBef>
              <a:buSzPct val="70000"/>
              <a:defRPr sz="1350">
                <a:solidFill>
                  <a:schemeClr val="tx1">
                    <a:lumMod val="85000"/>
                    <a:lumOff val="15000"/>
                  </a:schemeClr>
                </a:solidFill>
              </a:defRPr>
            </a:lvl1pPr>
            <a:lvl2pPr>
              <a:defRPr sz="1350">
                <a:solidFill>
                  <a:schemeClr val="tx1">
                    <a:lumMod val="85000"/>
                    <a:lumOff val="15000"/>
                  </a:schemeClr>
                </a:solidFill>
              </a:defRPr>
            </a:lvl2pPr>
            <a:lvl3pPr>
              <a:defRPr sz="135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stStyle>
          <a:p>
            <a:pPr lvl="0"/>
            <a:r>
              <a:rPr lang="en-US"/>
              <a:t>Click to edit Master text styles</a:t>
            </a:r>
          </a:p>
        </p:txBody>
      </p:sp>
      <p:sp>
        <p:nvSpPr>
          <p:cNvPr id="7" name="Text Placeholder 7">
            <a:extLst>
              <a:ext uri="{FF2B5EF4-FFF2-40B4-BE49-F238E27FC236}">
                <a16:creationId xmlns:a16="http://schemas.microsoft.com/office/drawing/2014/main" id="{FA042060-CCE6-76F8-6A09-302E72686583}"/>
              </a:ext>
            </a:extLst>
          </p:cNvPr>
          <p:cNvSpPr txBox="1">
            <a:spLocks noGrp="1" noRot="1" noMove="1" noResize="1" noEditPoints="1" noAdjustHandles="1" noChangeArrowheads="1" noChangeShapeType="1"/>
          </p:cNvSpPr>
          <p:nvPr/>
        </p:nvSpPr>
        <p:spPr>
          <a:xfrm>
            <a:off x="8458200" y="4"/>
            <a:ext cx="3733800" cy="6857999"/>
          </a:xfrm>
          <a:prstGeom prst="rect">
            <a:avLst/>
          </a:prstGeom>
          <a:solidFill>
            <a:srgbClr val="007096"/>
          </a:solidFill>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endParaRPr lang="en-US" sz="825" b="1">
              <a:solidFill>
                <a:schemeClr val="bg1"/>
              </a:solidFill>
            </a:endParaRPr>
          </a:p>
        </p:txBody>
      </p:sp>
      <p:cxnSp>
        <p:nvCxnSpPr>
          <p:cNvPr id="3" name="Straight Connector 2">
            <a:extLst>
              <a:ext uri="{FF2B5EF4-FFF2-40B4-BE49-F238E27FC236}">
                <a16:creationId xmlns:a16="http://schemas.microsoft.com/office/drawing/2014/main" id="{660CDB8F-9382-069C-F646-E7FF03F95064}"/>
              </a:ext>
            </a:extLst>
          </p:cNvPr>
          <p:cNvCxnSpPr/>
          <p:nvPr/>
        </p:nvCxnSpPr>
        <p:spPr bwMode="auto">
          <a:xfrm>
            <a:off x="609600" y="6400800"/>
            <a:ext cx="109728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4">
            <a:extLst>
              <a:ext uri="{FF2B5EF4-FFF2-40B4-BE49-F238E27FC236}">
                <a16:creationId xmlns:a16="http://schemas.microsoft.com/office/drawing/2014/main" id="{F851C82C-312F-08CD-F5DB-66EE23927793}"/>
              </a:ext>
            </a:extLst>
          </p:cNvPr>
          <p:cNvSpPr/>
          <p:nvPr/>
        </p:nvSpPr>
        <p:spPr>
          <a:xfrm>
            <a:off x="6989314" y="6533073"/>
            <a:ext cx="4593087" cy="274320"/>
          </a:xfrm>
          <a:prstGeom prst="rect">
            <a:avLst/>
          </a:prstGeom>
        </p:spPr>
        <p:txBody>
          <a:bodyPr wrap="square" anchor="ctr">
            <a:noAutofit/>
          </a:bodyPr>
          <a:lstStyle/>
          <a:p>
            <a:pPr marL="0" marR="0" algn="r">
              <a:spcBef>
                <a:spcPts val="0"/>
              </a:spcBef>
              <a:spcAft>
                <a:spcPts val="0"/>
              </a:spcAft>
            </a:pPr>
            <a:r>
              <a:rPr lang="en-US" sz="900" i="0" cap="small" baseline="0">
                <a:solidFill>
                  <a:schemeClr val="bg1"/>
                </a:solidFill>
                <a:effectLst/>
                <a:latin typeface="Calibri" panose="020F0502020204030204" pitchFamily="34" charset="0"/>
                <a:ea typeface="Calibri" panose="020F0502020204030204" pitchFamily="34" charset="0"/>
              </a:rPr>
              <a:t> </a:t>
            </a:r>
            <a:fld id="{3A1191B8-9EF5-4BE4-ADF7-7B50653B8745}" type="slidenum">
              <a:rPr lang="en-US" sz="900" i="0" cap="small" baseline="0" smtClean="0">
                <a:solidFill>
                  <a:schemeClr val="bg1"/>
                </a:solidFill>
                <a:effectLst/>
                <a:latin typeface="Calibri" panose="020F0502020204030204" pitchFamily="34" charset="0"/>
                <a:ea typeface="Calibri" panose="020F0502020204030204" pitchFamily="34" charset="0"/>
              </a:rPr>
              <a:pPr marL="0" marR="0" algn="r">
                <a:spcBef>
                  <a:spcPts val="0"/>
                </a:spcBef>
                <a:spcAft>
                  <a:spcPts val="0"/>
                </a:spcAft>
              </a:pPr>
              <a:t>‹#›</a:t>
            </a:fld>
            <a:r>
              <a:rPr lang="en-US" sz="825" i="0" cap="small" baseline="0">
                <a:solidFill>
                  <a:schemeClr val="bg1"/>
                </a:solidFill>
                <a:effectLst/>
                <a:latin typeface="Calibri" panose="020F0502020204030204" pitchFamily="34" charset="0"/>
                <a:ea typeface="Calibri" panose="020F0502020204030204" pitchFamily="34" charset="0"/>
              </a:rPr>
              <a:t> </a:t>
            </a:r>
            <a:endParaRPr lang="en-US" sz="1200" b="1" i="0">
              <a:solidFill>
                <a:schemeClr val="bg1"/>
              </a:solidFill>
              <a:effectLst/>
              <a:latin typeface="Times New Roman" panose="02020603050405020304" pitchFamily="18" charset="0"/>
              <a:ea typeface="Calibri" panose="020F0502020204030204" pitchFamily="34" charset="0"/>
            </a:endParaRPr>
          </a:p>
        </p:txBody>
      </p:sp>
      <p:pic>
        <p:nvPicPr>
          <p:cNvPr id="6" name="Picture 5">
            <a:extLst>
              <a:ext uri="{FF2B5EF4-FFF2-40B4-BE49-F238E27FC236}">
                <a16:creationId xmlns:a16="http://schemas.microsoft.com/office/drawing/2014/main" id="{2E660ABF-ED14-5CBB-7316-F2CE61EF31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2" y="6446520"/>
            <a:ext cx="1286345" cy="365760"/>
          </a:xfrm>
          <a:prstGeom prst="rect">
            <a:avLst/>
          </a:prstGeom>
        </p:spPr>
      </p:pic>
      <p:sp>
        <p:nvSpPr>
          <p:cNvPr id="4" name="Rectangle 3">
            <a:extLst>
              <a:ext uri="{FF2B5EF4-FFF2-40B4-BE49-F238E27FC236}">
                <a16:creationId xmlns:a16="http://schemas.microsoft.com/office/drawing/2014/main" id="{FF8684E7-1631-0894-7040-032A83687E67}"/>
              </a:ext>
            </a:extLst>
          </p:cNvPr>
          <p:cNvSpPr/>
          <p:nvPr/>
        </p:nvSpPr>
        <p:spPr bwMode="auto">
          <a:xfrm>
            <a:off x="10668000" y="6385560"/>
            <a:ext cx="914400" cy="91440"/>
          </a:xfrm>
          <a:prstGeom prst="rect">
            <a:avLst/>
          </a:prstGeom>
          <a:solidFill>
            <a:srgbClr val="AE257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4">
                  <a:lumMod val="75000"/>
                </a:schemeClr>
              </a:solidFill>
              <a:effectLst/>
              <a:latin typeface="Times" charset="0"/>
            </a:endParaRPr>
          </a:p>
        </p:txBody>
      </p:sp>
      <p:sp>
        <p:nvSpPr>
          <p:cNvPr id="14" name="TextBox 13">
            <a:extLst>
              <a:ext uri="{FF2B5EF4-FFF2-40B4-BE49-F238E27FC236}">
                <a16:creationId xmlns:a16="http://schemas.microsoft.com/office/drawing/2014/main" id="{063DE6BF-DF94-F30A-5C9F-A8CEB55AB9D5}"/>
              </a:ext>
            </a:extLst>
          </p:cNvPr>
          <p:cNvSpPr txBox="1"/>
          <p:nvPr/>
        </p:nvSpPr>
        <p:spPr>
          <a:xfrm>
            <a:off x="8458200" y="1098088"/>
            <a:ext cx="3733800" cy="276999"/>
          </a:xfrm>
          <a:prstGeom prst="rect">
            <a:avLst/>
          </a:prstGeom>
          <a:noFill/>
        </p:spPr>
        <p:txBody>
          <a:bodyPr wrap="square" rtlCol="0">
            <a:spAutoFit/>
          </a:bodyPr>
          <a:lstStyle/>
          <a:p>
            <a:pPr algn="l"/>
            <a:r>
              <a:rPr lang="en-US" sz="1200" b="1">
                <a:solidFill>
                  <a:schemeClr val="bg1"/>
                </a:solidFill>
                <a:latin typeface="+mn-lt"/>
                <a:cs typeface="Arial" pitchFamily="34" charset="0"/>
              </a:rPr>
              <a:t>Summary</a:t>
            </a:r>
          </a:p>
        </p:txBody>
      </p:sp>
      <p:sp>
        <p:nvSpPr>
          <p:cNvPr id="16" name="Text Placeholder 15">
            <a:extLst>
              <a:ext uri="{FF2B5EF4-FFF2-40B4-BE49-F238E27FC236}">
                <a16:creationId xmlns:a16="http://schemas.microsoft.com/office/drawing/2014/main" id="{CD0C546E-43F3-96C9-2811-98C4422298AB}"/>
              </a:ext>
            </a:extLst>
          </p:cNvPr>
          <p:cNvSpPr>
            <a:spLocks noGrp="1"/>
          </p:cNvSpPr>
          <p:nvPr>
            <p:ph type="body" sz="quarter" idx="12"/>
          </p:nvPr>
        </p:nvSpPr>
        <p:spPr>
          <a:xfrm>
            <a:off x="8454501" y="1364229"/>
            <a:ext cx="3733800" cy="1912371"/>
          </a:xfrm>
          <a:prstGeom prst="rect">
            <a:avLst/>
          </a:prstGeom>
        </p:spPr>
        <p:txBody>
          <a:bodyPr/>
          <a:lstStyle>
            <a:lvl1pPr marL="0" indent="0">
              <a:buNone/>
              <a:defRPr sz="1050">
                <a:solidFill>
                  <a:schemeClr val="bg1"/>
                </a:solidFill>
              </a:defRPr>
            </a:lvl1pPr>
          </a:lstStyle>
          <a:p>
            <a:pPr lvl="0"/>
            <a:r>
              <a:rPr lang="en-US"/>
              <a:t>Click to edit Master text styles</a:t>
            </a:r>
          </a:p>
        </p:txBody>
      </p:sp>
      <p:sp>
        <p:nvSpPr>
          <p:cNvPr id="24" name="Text Placeholder 70">
            <a:extLst>
              <a:ext uri="{FF2B5EF4-FFF2-40B4-BE49-F238E27FC236}">
                <a16:creationId xmlns:a16="http://schemas.microsoft.com/office/drawing/2014/main" id="{B77F8D8E-05BF-D27E-AF23-F73150E57CB5}"/>
              </a:ext>
            </a:extLst>
          </p:cNvPr>
          <p:cNvSpPr>
            <a:spLocks noGrp="1"/>
          </p:cNvSpPr>
          <p:nvPr>
            <p:ph type="body" sz="quarter" idx="11"/>
          </p:nvPr>
        </p:nvSpPr>
        <p:spPr>
          <a:xfrm>
            <a:off x="609599" y="5958843"/>
            <a:ext cx="7467603" cy="436459"/>
          </a:xfrm>
          <a:prstGeom prst="rect">
            <a:avLst/>
          </a:prstGeom>
        </p:spPr>
        <p:txBody>
          <a:bodyPr/>
          <a:lstStyle>
            <a:lvl1pPr marL="0" indent="0">
              <a:spcBef>
                <a:spcPts val="0"/>
              </a:spcBef>
              <a:buNone/>
              <a:defRPr sz="825" i="0">
                <a:solidFill>
                  <a:schemeClr val="tx1"/>
                </a:solidFill>
              </a:defRPr>
            </a:lvl1pPr>
            <a:lvl2pPr marL="342900" indent="0">
              <a:buNone/>
              <a:defRPr/>
            </a:lvl2pPr>
          </a:lstStyle>
          <a:p>
            <a:pPr lvl="0"/>
            <a:r>
              <a:rPr lang="en-US"/>
              <a:t>Click to edit Master text styles</a:t>
            </a:r>
          </a:p>
        </p:txBody>
      </p:sp>
      <p:sp>
        <p:nvSpPr>
          <p:cNvPr id="9" name="Rectangle: Rounded Corners 8">
            <a:extLst>
              <a:ext uri="{FF2B5EF4-FFF2-40B4-BE49-F238E27FC236}">
                <a16:creationId xmlns:a16="http://schemas.microsoft.com/office/drawing/2014/main" id="{07F26461-B2F5-625C-8227-3E9A1A6EC4C4}"/>
              </a:ext>
            </a:extLst>
          </p:cNvPr>
          <p:cNvSpPr/>
          <p:nvPr userDrawn="1"/>
        </p:nvSpPr>
        <p:spPr>
          <a:xfrm>
            <a:off x="609599" y="235615"/>
            <a:ext cx="7540102" cy="731520"/>
          </a:xfrm>
          <a:prstGeom prst="roundRect">
            <a:avLst/>
          </a:prstGeom>
          <a:solidFill>
            <a:srgbClr val="007096"/>
          </a:solidFill>
        </p:spPr>
        <p:txBody>
          <a:bodyPr wrap="square" rtlCol="0" anchor="ctr">
            <a:spAutoFit/>
          </a:bodyPr>
          <a:lstStyle/>
          <a:p>
            <a:pPr marL="257175" marR="0" indent="-257175" algn="ctr">
              <a:lnSpc>
                <a:spcPct val="107000"/>
              </a:lnSpc>
              <a:spcBef>
                <a:spcPts val="0"/>
              </a:spcBef>
              <a:spcAft>
                <a:spcPts val="0"/>
              </a:spcAft>
              <a:buFont typeface="Symbol" panose="05050102010706020507" pitchFamily="18" charset="2"/>
              <a:buChar char=""/>
            </a:pPr>
            <a:endParaRPr lang="en-US" sz="1500">
              <a:latin typeface="+mn-lt"/>
              <a:ea typeface="Calibri" panose="020F0502020204030204" pitchFamily="34" charset="0"/>
              <a:cs typeface="Times New Roman" panose="02020603050405020304" pitchFamily="18" charset="0"/>
            </a:endParaRPr>
          </a:p>
        </p:txBody>
      </p:sp>
      <p:sp>
        <p:nvSpPr>
          <p:cNvPr id="10" name="Text Placeholder 2">
            <a:extLst>
              <a:ext uri="{FF2B5EF4-FFF2-40B4-BE49-F238E27FC236}">
                <a16:creationId xmlns:a16="http://schemas.microsoft.com/office/drawing/2014/main" id="{9B87AB11-F920-1C30-93F2-B617AC01189D}"/>
              </a:ext>
            </a:extLst>
          </p:cNvPr>
          <p:cNvSpPr>
            <a:spLocks noGrp="1"/>
          </p:cNvSpPr>
          <p:nvPr>
            <p:ph type="body" sz="quarter" idx="16"/>
          </p:nvPr>
        </p:nvSpPr>
        <p:spPr>
          <a:xfrm>
            <a:off x="609599" y="296988"/>
            <a:ext cx="7467603" cy="636985"/>
          </a:xfrm>
          <a:prstGeom prst="rect">
            <a:avLst/>
          </a:prstGeom>
        </p:spPr>
        <p:txBody>
          <a:bodyPr anchor="ctr"/>
          <a:lstStyle>
            <a:lvl1pPr marL="0" indent="0" algn="ctr">
              <a:buNone/>
              <a:defRPr sz="1400">
                <a:solidFill>
                  <a:schemeClr val="bg1"/>
                </a:solidFill>
              </a:defRPr>
            </a:lvl1pPr>
          </a:lstStyle>
          <a:p>
            <a:pPr lvl="0"/>
            <a:endParaRPr lang="en-US"/>
          </a:p>
        </p:txBody>
      </p:sp>
    </p:spTree>
    <p:extLst>
      <p:ext uri="{BB962C8B-B14F-4D97-AF65-F5344CB8AC3E}">
        <p14:creationId xmlns:p14="http://schemas.microsoft.com/office/powerpoint/2010/main" val="233677208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ending A">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CA65785-31A4-2D70-6C21-98BCC6A0F3F3}"/>
              </a:ext>
            </a:extLst>
          </p:cNvPr>
          <p:cNvSpPr/>
          <p:nvPr/>
        </p:nvSpPr>
        <p:spPr>
          <a:xfrm>
            <a:off x="609601" y="508021"/>
            <a:ext cx="10972799" cy="355558"/>
          </a:xfrm>
          <a:prstGeom prst="roundRect">
            <a:avLst/>
          </a:prstGeom>
          <a:solidFill>
            <a:srgbClr val="007096"/>
          </a:solidFill>
        </p:spPr>
        <p:txBody>
          <a:bodyPr wrap="square" rtlCol="0" anchor="ctr">
            <a:spAutoFit/>
          </a:bodyPr>
          <a:lstStyle/>
          <a:p>
            <a:pPr marL="257175" marR="0" indent="-257175" algn="ctr">
              <a:lnSpc>
                <a:spcPct val="107000"/>
              </a:lnSpc>
              <a:spcBef>
                <a:spcPts val="0"/>
              </a:spcBef>
              <a:spcAft>
                <a:spcPts val="0"/>
              </a:spcAft>
              <a:buFont typeface="Symbol" panose="05050102010706020507" pitchFamily="18" charset="2"/>
              <a:buChar char=""/>
            </a:pPr>
            <a:endParaRPr lang="en-US" sz="1500">
              <a:latin typeface="+mn-lt"/>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721794D2-23FA-48AE-812D-64858B4169EB}"/>
              </a:ext>
            </a:extLst>
          </p:cNvPr>
          <p:cNvCxnSpPr/>
          <p:nvPr/>
        </p:nvCxnSpPr>
        <p:spPr bwMode="auto">
          <a:xfrm>
            <a:off x="609600" y="6400800"/>
            <a:ext cx="109728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Content Placeholder 2"/>
          <p:cNvSpPr>
            <a:spLocks noGrp="1"/>
          </p:cNvSpPr>
          <p:nvPr>
            <p:ph idx="1"/>
          </p:nvPr>
        </p:nvSpPr>
        <p:spPr>
          <a:xfrm>
            <a:off x="609601" y="1516280"/>
            <a:ext cx="10972799" cy="4737005"/>
          </a:xfrm>
          <a:prstGeom prst="rect">
            <a:avLst/>
          </a:prstGeom>
        </p:spPr>
        <p:txBody>
          <a:bodyPr/>
          <a:lstStyle>
            <a:lvl1pPr>
              <a:spcBef>
                <a:spcPts val="0"/>
              </a:spcBef>
              <a:buSzPct val="70000"/>
              <a:defRPr sz="1350">
                <a:solidFill>
                  <a:schemeClr val="tx1">
                    <a:lumMod val="85000"/>
                    <a:lumOff val="15000"/>
                  </a:schemeClr>
                </a:solidFill>
              </a:defRPr>
            </a:lvl1pPr>
            <a:lvl2pPr>
              <a:defRPr sz="1350">
                <a:solidFill>
                  <a:schemeClr val="tx1">
                    <a:lumMod val="85000"/>
                    <a:lumOff val="15000"/>
                  </a:schemeClr>
                </a:solidFill>
              </a:defRPr>
            </a:lvl2pPr>
            <a:lvl3pPr>
              <a:defRPr sz="135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stStyle>
          <a:p>
            <a:pPr lvl="0"/>
            <a:r>
              <a:rPr lang="en-US"/>
              <a:t>Click to edit Master text styles</a:t>
            </a:r>
          </a:p>
        </p:txBody>
      </p:sp>
      <p:sp>
        <p:nvSpPr>
          <p:cNvPr id="4" name="Rectangle 3">
            <a:extLst>
              <a:ext uri="{FF2B5EF4-FFF2-40B4-BE49-F238E27FC236}">
                <a16:creationId xmlns:a16="http://schemas.microsoft.com/office/drawing/2014/main" id="{368DD95E-45CC-4E79-8E84-9F0B8B704703}"/>
              </a:ext>
            </a:extLst>
          </p:cNvPr>
          <p:cNvSpPr/>
          <p:nvPr/>
        </p:nvSpPr>
        <p:spPr bwMode="auto">
          <a:xfrm>
            <a:off x="10668000" y="6385560"/>
            <a:ext cx="914400" cy="91440"/>
          </a:xfrm>
          <a:prstGeom prst="rect">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 name="Rectangle 4">
            <a:extLst>
              <a:ext uri="{FF2B5EF4-FFF2-40B4-BE49-F238E27FC236}">
                <a16:creationId xmlns:a16="http://schemas.microsoft.com/office/drawing/2014/main" id="{D8A6DDD5-DC43-4C80-A715-ABF0E5F6436D}"/>
              </a:ext>
            </a:extLst>
          </p:cNvPr>
          <p:cNvSpPr/>
          <p:nvPr/>
        </p:nvSpPr>
        <p:spPr>
          <a:xfrm>
            <a:off x="6989314" y="6533073"/>
            <a:ext cx="4593087" cy="274320"/>
          </a:xfrm>
          <a:prstGeom prst="rect">
            <a:avLst/>
          </a:prstGeom>
        </p:spPr>
        <p:txBody>
          <a:bodyPr wrap="square" anchor="ctr">
            <a:noAutofit/>
          </a:bodyPr>
          <a:lstStyle/>
          <a:p>
            <a:pPr marL="0" marR="0" algn="r">
              <a:spcBef>
                <a:spcPts val="0"/>
              </a:spcBef>
              <a:spcAft>
                <a:spcPts val="0"/>
              </a:spcAft>
            </a:pPr>
            <a:r>
              <a:rPr lang="en-US" sz="900" i="0" cap="small" baseline="0">
                <a:solidFill>
                  <a:srgbClr val="7F7F7F"/>
                </a:solidFill>
                <a:effectLst/>
                <a:latin typeface="Calibri" panose="020F0502020204030204" pitchFamily="34" charset="0"/>
                <a:ea typeface="Calibri" panose="020F0502020204030204" pitchFamily="34" charset="0"/>
              </a:rPr>
              <a:t> </a:t>
            </a:r>
            <a:fld id="{3A1191B8-9EF5-4BE4-ADF7-7B50653B8745}" type="slidenum">
              <a:rPr lang="en-US" sz="900" i="0" cap="small" baseline="0" smtClean="0">
                <a:solidFill>
                  <a:srgbClr val="7F7F7F"/>
                </a:solidFill>
                <a:effectLst/>
                <a:latin typeface="Calibri" panose="020F0502020204030204" pitchFamily="34" charset="0"/>
                <a:ea typeface="Calibri" panose="020F0502020204030204" pitchFamily="34" charset="0"/>
              </a:rPr>
              <a:pPr marL="0" marR="0" algn="r">
                <a:spcBef>
                  <a:spcPts val="0"/>
                </a:spcBef>
                <a:spcAft>
                  <a:spcPts val="0"/>
                </a:spcAft>
              </a:pPr>
              <a:t>‹#›</a:t>
            </a:fld>
            <a:r>
              <a:rPr lang="en-US" sz="825" i="0" cap="small" baseline="0">
                <a:solidFill>
                  <a:srgbClr val="7F7F7F"/>
                </a:solidFill>
                <a:effectLst/>
                <a:latin typeface="Calibri" panose="020F0502020204030204" pitchFamily="34" charset="0"/>
                <a:ea typeface="Calibri" panose="020F0502020204030204" pitchFamily="34" charset="0"/>
              </a:rPr>
              <a:t> </a:t>
            </a:r>
            <a:endParaRPr lang="en-US" sz="1200" b="1" i="0">
              <a:effectLst/>
              <a:latin typeface="Times New Roman" panose="02020603050405020304" pitchFamily="18" charset="0"/>
              <a:ea typeface="Calibri" panose="020F0502020204030204" pitchFamily="34" charset="0"/>
            </a:endParaRPr>
          </a:p>
        </p:txBody>
      </p:sp>
      <p:pic>
        <p:nvPicPr>
          <p:cNvPr id="8" name="Picture 7">
            <a:extLst>
              <a:ext uri="{FF2B5EF4-FFF2-40B4-BE49-F238E27FC236}">
                <a16:creationId xmlns:a16="http://schemas.microsoft.com/office/drawing/2014/main" id="{9D632CBF-4CA2-46B2-8EBC-C4BDE3C7B2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2" y="6446520"/>
            <a:ext cx="1286345" cy="365760"/>
          </a:xfrm>
          <a:prstGeom prst="rect">
            <a:avLst/>
          </a:prstGeom>
        </p:spPr>
      </p:pic>
      <p:sp>
        <p:nvSpPr>
          <p:cNvPr id="11" name="Title 1">
            <a:extLst>
              <a:ext uri="{FF2B5EF4-FFF2-40B4-BE49-F238E27FC236}">
                <a16:creationId xmlns:a16="http://schemas.microsoft.com/office/drawing/2014/main" id="{0E66EA13-4428-9900-43C7-6F93BDCEF022}"/>
              </a:ext>
            </a:extLst>
          </p:cNvPr>
          <p:cNvSpPr>
            <a:spLocks noGrp="1"/>
          </p:cNvSpPr>
          <p:nvPr>
            <p:ph type="title"/>
          </p:nvPr>
        </p:nvSpPr>
        <p:spPr>
          <a:xfrm>
            <a:off x="612559" y="495300"/>
            <a:ext cx="10972799" cy="381000"/>
          </a:xfrm>
          <a:prstGeom prst="rect">
            <a:avLst/>
          </a:prstGeom>
        </p:spPr>
        <p:txBody>
          <a:bodyPr/>
          <a:lstStyle>
            <a:lvl1pPr algn="ctr">
              <a:defRPr sz="1500" b="1">
                <a:solidFill>
                  <a:schemeClr val="bg1"/>
                </a:solidFill>
              </a:defRPr>
            </a:lvl1pPr>
          </a:lstStyle>
          <a:p>
            <a:r>
              <a:rPr lang="en-US"/>
              <a:t>Click to edit Master title style</a:t>
            </a:r>
          </a:p>
        </p:txBody>
      </p:sp>
      <p:sp>
        <p:nvSpPr>
          <p:cNvPr id="12" name="TextBox 11">
            <a:extLst>
              <a:ext uri="{FF2B5EF4-FFF2-40B4-BE49-F238E27FC236}">
                <a16:creationId xmlns:a16="http://schemas.microsoft.com/office/drawing/2014/main" id="{98C858C8-F5FE-50C0-8F2C-EE925FD0A5C5}"/>
              </a:ext>
            </a:extLst>
          </p:cNvPr>
          <p:cNvSpPr txBox="1"/>
          <p:nvPr/>
        </p:nvSpPr>
        <p:spPr>
          <a:xfrm>
            <a:off x="609601" y="1216223"/>
            <a:ext cx="10439399" cy="253916"/>
          </a:xfrm>
          <a:prstGeom prst="rect">
            <a:avLst/>
          </a:prstGeom>
          <a:noFill/>
        </p:spPr>
        <p:txBody>
          <a:bodyPr wrap="square" rtlCol="0">
            <a:spAutoFit/>
          </a:bodyPr>
          <a:lstStyle/>
          <a:p>
            <a:pPr algn="ctr"/>
            <a:r>
              <a:rPr lang="en-US" sz="1050" b="1">
                <a:solidFill>
                  <a:schemeClr val="tx1"/>
                </a:solidFill>
                <a:latin typeface="Arial" panose="020B0604020202020204" pitchFamily="34" charset="0"/>
                <a:cs typeface="Arial" panose="020B0604020202020204" pitchFamily="34" charset="0"/>
              </a:rPr>
              <a:t>Consumer Experience Score:   </a:t>
            </a:r>
          </a:p>
        </p:txBody>
      </p:sp>
      <p:sp>
        <p:nvSpPr>
          <p:cNvPr id="13" name="Text Placeholder 2">
            <a:extLst>
              <a:ext uri="{FF2B5EF4-FFF2-40B4-BE49-F238E27FC236}">
                <a16:creationId xmlns:a16="http://schemas.microsoft.com/office/drawing/2014/main" id="{20CEC0DF-170B-1CEF-8D48-BBF469A6BEF1}"/>
              </a:ext>
            </a:extLst>
          </p:cNvPr>
          <p:cNvSpPr>
            <a:spLocks noGrp="1"/>
          </p:cNvSpPr>
          <p:nvPr>
            <p:ph type="body" sz="quarter" idx="10" hasCustomPrompt="1"/>
          </p:nvPr>
        </p:nvSpPr>
        <p:spPr>
          <a:xfrm>
            <a:off x="7006327" y="1216223"/>
            <a:ext cx="533400" cy="248682"/>
          </a:xfrm>
          <a:prstGeom prst="rect">
            <a:avLst/>
          </a:prstGeom>
        </p:spPr>
        <p:txBody>
          <a:bodyPr/>
          <a:lstStyle>
            <a:lvl1pPr marL="0" indent="0" algn="l">
              <a:lnSpc>
                <a:spcPct val="100000"/>
              </a:lnSpc>
              <a:spcBef>
                <a:spcPts val="0"/>
              </a:spcBef>
              <a:buNone/>
              <a:defRPr sz="1050">
                <a:solidFill>
                  <a:schemeClr val="tx1"/>
                </a:solidFill>
                <a:latin typeface="Arial" panose="020B0604020202020204" pitchFamily="34" charset="0"/>
                <a:cs typeface="Arial" panose="020B0604020202020204" pitchFamily="34" charset="0"/>
              </a:defRPr>
            </a:lvl1pPr>
          </a:lstStyle>
          <a:p>
            <a:pPr lvl="0"/>
            <a:r>
              <a:rPr lang="en-US"/>
              <a:t>No.</a:t>
            </a:r>
          </a:p>
        </p:txBody>
      </p:sp>
    </p:spTree>
    <p:extLst>
      <p:ext uri="{BB962C8B-B14F-4D97-AF65-F5344CB8AC3E}">
        <p14:creationId xmlns:p14="http://schemas.microsoft.com/office/powerpoint/2010/main" val="205494268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ending B">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CA65785-31A4-2D70-6C21-98BCC6A0F3F3}"/>
              </a:ext>
            </a:extLst>
          </p:cNvPr>
          <p:cNvSpPr/>
          <p:nvPr/>
        </p:nvSpPr>
        <p:spPr>
          <a:xfrm>
            <a:off x="609601" y="508021"/>
            <a:ext cx="10972799" cy="355558"/>
          </a:xfrm>
          <a:prstGeom prst="roundRect">
            <a:avLst/>
          </a:prstGeom>
          <a:solidFill>
            <a:srgbClr val="007096"/>
          </a:solidFill>
        </p:spPr>
        <p:txBody>
          <a:bodyPr wrap="square" rtlCol="0" anchor="ctr">
            <a:spAutoFit/>
          </a:bodyPr>
          <a:lstStyle/>
          <a:p>
            <a:pPr marL="257175" marR="0" indent="-257175" algn="ctr">
              <a:lnSpc>
                <a:spcPct val="107000"/>
              </a:lnSpc>
              <a:spcBef>
                <a:spcPts val="0"/>
              </a:spcBef>
              <a:spcAft>
                <a:spcPts val="0"/>
              </a:spcAft>
              <a:buFont typeface="Symbol" panose="05050102010706020507" pitchFamily="18" charset="2"/>
              <a:buChar char=""/>
            </a:pPr>
            <a:endParaRPr lang="en-US" sz="1500">
              <a:latin typeface="+mn-lt"/>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721794D2-23FA-48AE-812D-64858B4169EB}"/>
              </a:ext>
            </a:extLst>
          </p:cNvPr>
          <p:cNvCxnSpPr/>
          <p:nvPr/>
        </p:nvCxnSpPr>
        <p:spPr bwMode="auto">
          <a:xfrm>
            <a:off x="609600" y="6400800"/>
            <a:ext cx="109728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Content Placeholder 2"/>
          <p:cNvSpPr>
            <a:spLocks noGrp="1"/>
          </p:cNvSpPr>
          <p:nvPr>
            <p:ph idx="1"/>
          </p:nvPr>
        </p:nvSpPr>
        <p:spPr>
          <a:xfrm>
            <a:off x="609601" y="1516280"/>
            <a:ext cx="10972799" cy="4737005"/>
          </a:xfrm>
          <a:prstGeom prst="rect">
            <a:avLst/>
          </a:prstGeom>
        </p:spPr>
        <p:txBody>
          <a:bodyPr/>
          <a:lstStyle>
            <a:lvl1pPr>
              <a:spcBef>
                <a:spcPts val="0"/>
              </a:spcBef>
              <a:buSzPct val="70000"/>
              <a:defRPr sz="1350">
                <a:solidFill>
                  <a:schemeClr val="tx1">
                    <a:lumMod val="85000"/>
                    <a:lumOff val="15000"/>
                  </a:schemeClr>
                </a:solidFill>
              </a:defRPr>
            </a:lvl1pPr>
            <a:lvl2pPr>
              <a:defRPr sz="1350">
                <a:solidFill>
                  <a:schemeClr val="tx1">
                    <a:lumMod val="85000"/>
                    <a:lumOff val="15000"/>
                  </a:schemeClr>
                </a:solidFill>
              </a:defRPr>
            </a:lvl2pPr>
            <a:lvl3pPr>
              <a:defRPr sz="135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stStyle>
          <a:p>
            <a:pPr lvl="0"/>
            <a:r>
              <a:rPr lang="en-US"/>
              <a:t>Click to edit Master text styles</a:t>
            </a:r>
          </a:p>
        </p:txBody>
      </p:sp>
      <p:sp>
        <p:nvSpPr>
          <p:cNvPr id="4" name="Rectangle 3">
            <a:extLst>
              <a:ext uri="{FF2B5EF4-FFF2-40B4-BE49-F238E27FC236}">
                <a16:creationId xmlns:a16="http://schemas.microsoft.com/office/drawing/2014/main" id="{368DD95E-45CC-4E79-8E84-9F0B8B704703}"/>
              </a:ext>
            </a:extLst>
          </p:cNvPr>
          <p:cNvSpPr/>
          <p:nvPr/>
        </p:nvSpPr>
        <p:spPr bwMode="auto">
          <a:xfrm>
            <a:off x="10668000" y="6385560"/>
            <a:ext cx="914400" cy="91440"/>
          </a:xfrm>
          <a:prstGeom prst="rect">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 name="Rectangle 4">
            <a:extLst>
              <a:ext uri="{FF2B5EF4-FFF2-40B4-BE49-F238E27FC236}">
                <a16:creationId xmlns:a16="http://schemas.microsoft.com/office/drawing/2014/main" id="{D8A6DDD5-DC43-4C80-A715-ABF0E5F6436D}"/>
              </a:ext>
            </a:extLst>
          </p:cNvPr>
          <p:cNvSpPr/>
          <p:nvPr/>
        </p:nvSpPr>
        <p:spPr>
          <a:xfrm>
            <a:off x="6989314" y="6533073"/>
            <a:ext cx="4593087" cy="274320"/>
          </a:xfrm>
          <a:prstGeom prst="rect">
            <a:avLst/>
          </a:prstGeom>
        </p:spPr>
        <p:txBody>
          <a:bodyPr wrap="square" anchor="ctr">
            <a:noAutofit/>
          </a:bodyPr>
          <a:lstStyle/>
          <a:p>
            <a:pPr marL="0" marR="0" algn="r">
              <a:spcBef>
                <a:spcPts val="0"/>
              </a:spcBef>
              <a:spcAft>
                <a:spcPts val="0"/>
              </a:spcAft>
            </a:pPr>
            <a:r>
              <a:rPr lang="en-US" sz="900" i="0" cap="small" baseline="0">
                <a:solidFill>
                  <a:srgbClr val="7F7F7F"/>
                </a:solidFill>
                <a:effectLst/>
                <a:latin typeface="Calibri" panose="020F0502020204030204" pitchFamily="34" charset="0"/>
                <a:ea typeface="Calibri" panose="020F0502020204030204" pitchFamily="34" charset="0"/>
              </a:rPr>
              <a:t> </a:t>
            </a:r>
            <a:fld id="{3A1191B8-9EF5-4BE4-ADF7-7B50653B8745}" type="slidenum">
              <a:rPr lang="en-US" sz="900" i="0" cap="small" baseline="0" smtClean="0">
                <a:solidFill>
                  <a:srgbClr val="7F7F7F"/>
                </a:solidFill>
                <a:effectLst/>
                <a:latin typeface="Calibri" panose="020F0502020204030204" pitchFamily="34" charset="0"/>
                <a:ea typeface="Calibri" panose="020F0502020204030204" pitchFamily="34" charset="0"/>
              </a:rPr>
              <a:pPr marL="0" marR="0" algn="r">
                <a:spcBef>
                  <a:spcPts val="0"/>
                </a:spcBef>
                <a:spcAft>
                  <a:spcPts val="0"/>
                </a:spcAft>
              </a:pPr>
              <a:t>‹#›</a:t>
            </a:fld>
            <a:r>
              <a:rPr lang="en-US" sz="825" i="0" cap="small" baseline="0">
                <a:solidFill>
                  <a:srgbClr val="7F7F7F"/>
                </a:solidFill>
                <a:effectLst/>
                <a:latin typeface="Calibri" panose="020F0502020204030204" pitchFamily="34" charset="0"/>
                <a:ea typeface="Calibri" panose="020F0502020204030204" pitchFamily="34" charset="0"/>
              </a:rPr>
              <a:t> </a:t>
            </a:r>
            <a:endParaRPr lang="en-US" sz="1200" b="1" i="0">
              <a:effectLst/>
              <a:latin typeface="Times New Roman" panose="02020603050405020304" pitchFamily="18" charset="0"/>
              <a:ea typeface="Calibri" panose="020F0502020204030204" pitchFamily="34" charset="0"/>
            </a:endParaRPr>
          </a:p>
        </p:txBody>
      </p:sp>
      <p:pic>
        <p:nvPicPr>
          <p:cNvPr id="8" name="Picture 7">
            <a:extLst>
              <a:ext uri="{FF2B5EF4-FFF2-40B4-BE49-F238E27FC236}">
                <a16:creationId xmlns:a16="http://schemas.microsoft.com/office/drawing/2014/main" id="{9D632CBF-4CA2-46B2-8EBC-C4BDE3C7B2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2" y="6446520"/>
            <a:ext cx="1286345" cy="365760"/>
          </a:xfrm>
          <a:prstGeom prst="rect">
            <a:avLst/>
          </a:prstGeom>
        </p:spPr>
      </p:pic>
      <p:sp>
        <p:nvSpPr>
          <p:cNvPr id="11" name="Title 1">
            <a:extLst>
              <a:ext uri="{FF2B5EF4-FFF2-40B4-BE49-F238E27FC236}">
                <a16:creationId xmlns:a16="http://schemas.microsoft.com/office/drawing/2014/main" id="{0E66EA13-4428-9900-43C7-6F93BDCEF022}"/>
              </a:ext>
            </a:extLst>
          </p:cNvPr>
          <p:cNvSpPr>
            <a:spLocks noGrp="1"/>
          </p:cNvSpPr>
          <p:nvPr>
            <p:ph type="title"/>
          </p:nvPr>
        </p:nvSpPr>
        <p:spPr>
          <a:xfrm>
            <a:off x="612559" y="495300"/>
            <a:ext cx="10972799" cy="381000"/>
          </a:xfrm>
          <a:prstGeom prst="rect">
            <a:avLst/>
          </a:prstGeom>
        </p:spPr>
        <p:txBody>
          <a:bodyPr/>
          <a:lstStyle>
            <a:lvl1pPr algn="ctr">
              <a:defRPr sz="1500" b="1">
                <a:solidFill>
                  <a:schemeClr val="bg1"/>
                </a:solidFill>
              </a:defRPr>
            </a:lvl1pPr>
          </a:lstStyle>
          <a:p>
            <a:r>
              <a:rPr lang="en-US"/>
              <a:t>Click to edit Master title style</a:t>
            </a:r>
          </a:p>
        </p:txBody>
      </p:sp>
      <p:sp>
        <p:nvSpPr>
          <p:cNvPr id="15" name="Text Placeholder 2">
            <a:extLst>
              <a:ext uri="{FF2B5EF4-FFF2-40B4-BE49-F238E27FC236}">
                <a16:creationId xmlns:a16="http://schemas.microsoft.com/office/drawing/2014/main" id="{BF37A649-CBF6-2A07-1609-2B7A1F741179}"/>
              </a:ext>
            </a:extLst>
          </p:cNvPr>
          <p:cNvSpPr>
            <a:spLocks noGrp="1"/>
          </p:cNvSpPr>
          <p:nvPr>
            <p:ph type="body" sz="quarter" idx="10"/>
          </p:nvPr>
        </p:nvSpPr>
        <p:spPr>
          <a:xfrm>
            <a:off x="609601" y="1216223"/>
            <a:ext cx="10972799" cy="248682"/>
          </a:xfrm>
          <a:prstGeom prst="rect">
            <a:avLst/>
          </a:prstGeom>
        </p:spPr>
        <p:txBody>
          <a:bodyPr/>
          <a:lstStyle>
            <a:lvl1pPr marL="0" indent="0" algn="ctr">
              <a:lnSpc>
                <a:spcPct val="100000"/>
              </a:lnSpc>
              <a:spcBef>
                <a:spcPts val="0"/>
              </a:spcBef>
              <a:buNone/>
              <a:defRPr sz="1050" b="1">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07071053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96FE40-AB6C-74A2-67D6-DC74D0CA527B}"/>
              </a:ext>
            </a:extLst>
          </p:cNvPr>
          <p:cNvSpPr txBox="1">
            <a:spLocks/>
          </p:cNvSpPr>
          <p:nvPr/>
        </p:nvSpPr>
        <p:spPr>
          <a:xfrm>
            <a:off x="1981202" y="2146147"/>
            <a:ext cx="8229599" cy="16638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a:lstStyle>
          <a:p>
            <a:pPr algn="ctr">
              <a:lnSpc>
                <a:spcPct val="100000"/>
              </a:lnSpc>
            </a:pPr>
            <a:r>
              <a:rPr lang="en-US" sz="3000" b="1">
                <a:latin typeface="Arial" panose="020B0604020202020204" pitchFamily="34" charset="0"/>
              </a:rPr>
              <a:t>Thank you</a:t>
            </a:r>
          </a:p>
          <a:p>
            <a:pPr algn="ctr">
              <a:lnSpc>
                <a:spcPct val="100000"/>
              </a:lnSpc>
            </a:pPr>
            <a:endParaRPr lang="en-US" sz="3000" b="1">
              <a:latin typeface="Arial" panose="020B0604020202020204" pitchFamily="34" charset="0"/>
            </a:endParaRPr>
          </a:p>
          <a:p>
            <a:pPr algn="ctr">
              <a:lnSpc>
                <a:spcPct val="100000"/>
              </a:lnSpc>
            </a:pPr>
            <a:r>
              <a:rPr lang="en-US" sz="1500">
                <a:solidFill>
                  <a:schemeClr val="tx1"/>
                </a:solidFill>
                <a:latin typeface="Arial" panose="020B0604020202020204" pitchFamily="34" charset="0"/>
              </a:rPr>
              <a:t>For more information and details, please contact:</a:t>
            </a:r>
          </a:p>
        </p:txBody>
      </p:sp>
      <p:sp>
        <p:nvSpPr>
          <p:cNvPr id="5" name="Text Placeholder 4">
            <a:extLst>
              <a:ext uri="{FF2B5EF4-FFF2-40B4-BE49-F238E27FC236}">
                <a16:creationId xmlns:a16="http://schemas.microsoft.com/office/drawing/2014/main" id="{9D023B41-26BD-ABA3-AF8A-2B8DE7BAE419}"/>
              </a:ext>
            </a:extLst>
          </p:cNvPr>
          <p:cNvSpPr>
            <a:spLocks noGrp="1"/>
          </p:cNvSpPr>
          <p:nvPr>
            <p:ph type="body" sz="quarter" idx="10" hasCustomPrompt="1"/>
          </p:nvPr>
        </p:nvSpPr>
        <p:spPr>
          <a:xfrm>
            <a:off x="1981202" y="3810000"/>
            <a:ext cx="8229599" cy="381000"/>
          </a:xfrm>
          <a:prstGeom prst="rect">
            <a:avLst/>
          </a:prstGeom>
        </p:spPr>
        <p:txBody>
          <a:bodyPr/>
          <a:lstStyle>
            <a:lvl1pPr marL="0" indent="0" algn="ctr">
              <a:spcBef>
                <a:spcPts val="0"/>
              </a:spcBef>
              <a:buNone/>
              <a:defRPr/>
            </a:lvl1pPr>
          </a:lstStyle>
          <a:p>
            <a:pPr lvl="0"/>
            <a:r>
              <a:rPr lang="en-US"/>
              <a:t>Name</a:t>
            </a:r>
          </a:p>
        </p:txBody>
      </p:sp>
      <p:sp>
        <p:nvSpPr>
          <p:cNvPr id="6" name="Text Placeholder 4">
            <a:extLst>
              <a:ext uri="{FF2B5EF4-FFF2-40B4-BE49-F238E27FC236}">
                <a16:creationId xmlns:a16="http://schemas.microsoft.com/office/drawing/2014/main" id="{75B32B15-F61E-6342-FC09-974E89BB57E6}"/>
              </a:ext>
            </a:extLst>
          </p:cNvPr>
          <p:cNvSpPr>
            <a:spLocks noGrp="1"/>
          </p:cNvSpPr>
          <p:nvPr>
            <p:ph type="body" sz="quarter" idx="11" hasCustomPrompt="1"/>
          </p:nvPr>
        </p:nvSpPr>
        <p:spPr>
          <a:xfrm>
            <a:off x="1981202" y="4166586"/>
            <a:ext cx="8229599" cy="381000"/>
          </a:xfrm>
          <a:prstGeom prst="rect">
            <a:avLst/>
          </a:prstGeom>
        </p:spPr>
        <p:txBody>
          <a:bodyPr/>
          <a:lstStyle>
            <a:lvl1pPr marL="0" indent="0" algn="ctr">
              <a:spcBef>
                <a:spcPts val="0"/>
              </a:spcBef>
              <a:buNone/>
              <a:defRPr/>
            </a:lvl1pPr>
          </a:lstStyle>
          <a:p>
            <a:pPr lvl="0"/>
            <a:r>
              <a:rPr lang="en-US"/>
              <a:t>Email</a:t>
            </a:r>
          </a:p>
        </p:txBody>
      </p:sp>
    </p:spTree>
    <p:extLst>
      <p:ext uri="{BB962C8B-B14F-4D97-AF65-F5344CB8AC3E}">
        <p14:creationId xmlns:p14="http://schemas.microsoft.com/office/powerpoint/2010/main" val="210478024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A">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4D03803-8AD0-016C-4859-E0EBD596D89B}"/>
              </a:ext>
            </a:extLst>
          </p:cNvPr>
          <p:cNvSpPr/>
          <p:nvPr userDrawn="1"/>
        </p:nvSpPr>
        <p:spPr>
          <a:xfrm>
            <a:off x="455660" y="467477"/>
            <a:ext cx="11280681" cy="457200"/>
          </a:xfrm>
          <a:prstGeom prst="roundRect">
            <a:avLst/>
          </a:prstGeom>
          <a:solidFill>
            <a:srgbClr val="007096"/>
          </a:solidFill>
        </p:spPr>
        <p:txBody>
          <a:bodyPr wrap="square" rtlCol="0" anchor="ctr">
            <a:spAutoFit/>
          </a:bodyPr>
          <a:lstStyle/>
          <a:p>
            <a:pPr marL="257175" marR="0" indent="-257175" algn="ctr">
              <a:lnSpc>
                <a:spcPct val="107000"/>
              </a:lnSpc>
              <a:spcBef>
                <a:spcPts val="0"/>
              </a:spcBef>
              <a:spcAft>
                <a:spcPts val="0"/>
              </a:spcAft>
              <a:buFont typeface="Symbol" panose="05050102010706020507" pitchFamily="18" charset="2"/>
              <a:buChar char=""/>
            </a:pPr>
            <a:endParaRPr lang="en-US" sz="1500">
              <a:latin typeface="+mn-lt"/>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606642" y="1258969"/>
            <a:ext cx="10972799" cy="4932297"/>
          </a:xfrm>
          <a:prstGeom prst="rect">
            <a:avLst/>
          </a:prstGeom>
        </p:spPr>
        <p:txBody>
          <a:bodyPr/>
          <a:lstStyle>
            <a:lvl1pPr>
              <a:spcBef>
                <a:spcPts val="0"/>
              </a:spcBef>
              <a:buSzPct val="70000"/>
              <a:defRPr sz="1350">
                <a:solidFill>
                  <a:schemeClr val="tx1">
                    <a:lumMod val="85000"/>
                    <a:lumOff val="15000"/>
                  </a:schemeClr>
                </a:solidFill>
              </a:defRPr>
            </a:lvl1pPr>
            <a:lvl2pPr>
              <a:defRPr sz="1350">
                <a:solidFill>
                  <a:schemeClr val="tx1">
                    <a:lumMod val="85000"/>
                    <a:lumOff val="15000"/>
                  </a:schemeClr>
                </a:solidFill>
              </a:defRPr>
            </a:lvl2pPr>
            <a:lvl3pPr>
              <a:defRPr sz="135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stStyle>
          <a:p>
            <a:pPr lvl="0"/>
            <a:r>
              <a:rPr lang="en-US"/>
              <a:t>Click to edit Master text styles</a:t>
            </a:r>
          </a:p>
        </p:txBody>
      </p:sp>
      <p:sp>
        <p:nvSpPr>
          <p:cNvPr id="4" name="Rectangle 3">
            <a:extLst>
              <a:ext uri="{FF2B5EF4-FFF2-40B4-BE49-F238E27FC236}">
                <a16:creationId xmlns:a16="http://schemas.microsoft.com/office/drawing/2014/main" id="{368DD95E-45CC-4E79-8E84-9F0B8B704703}"/>
              </a:ext>
            </a:extLst>
          </p:cNvPr>
          <p:cNvSpPr/>
          <p:nvPr userDrawn="1"/>
        </p:nvSpPr>
        <p:spPr bwMode="auto">
          <a:xfrm>
            <a:off x="10668000" y="6322805"/>
            <a:ext cx="914400" cy="91440"/>
          </a:xfrm>
          <a:prstGeom prst="rect">
            <a:avLst/>
          </a:prstGeom>
          <a:solidFill>
            <a:srgbClr val="AE257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 name="Rectangle 4">
            <a:extLst>
              <a:ext uri="{FF2B5EF4-FFF2-40B4-BE49-F238E27FC236}">
                <a16:creationId xmlns:a16="http://schemas.microsoft.com/office/drawing/2014/main" id="{D8A6DDD5-DC43-4C80-A715-ABF0E5F6436D}"/>
              </a:ext>
            </a:extLst>
          </p:cNvPr>
          <p:cNvSpPr/>
          <p:nvPr userDrawn="1"/>
        </p:nvSpPr>
        <p:spPr>
          <a:xfrm>
            <a:off x="6989314" y="6533073"/>
            <a:ext cx="4593087" cy="274320"/>
          </a:xfrm>
          <a:prstGeom prst="rect">
            <a:avLst/>
          </a:prstGeom>
        </p:spPr>
        <p:txBody>
          <a:bodyPr wrap="square" anchor="ctr">
            <a:noAutofit/>
          </a:bodyPr>
          <a:lstStyle/>
          <a:p>
            <a:pPr marL="0" marR="0" algn="r">
              <a:spcBef>
                <a:spcPts val="0"/>
              </a:spcBef>
              <a:spcAft>
                <a:spcPts val="0"/>
              </a:spcAft>
            </a:pPr>
            <a:r>
              <a:rPr lang="en-US" sz="900" i="0" cap="small" baseline="0">
                <a:solidFill>
                  <a:srgbClr val="7F7F7F"/>
                </a:solidFill>
                <a:effectLst/>
                <a:latin typeface="Calibri" panose="020F0502020204030204" pitchFamily="34" charset="0"/>
                <a:ea typeface="Calibri" panose="020F0502020204030204" pitchFamily="34" charset="0"/>
              </a:rPr>
              <a:t> </a:t>
            </a:r>
            <a:fld id="{3A1191B8-9EF5-4BE4-ADF7-7B50653B8745}" type="slidenum">
              <a:rPr lang="en-US" sz="900" i="0" cap="small" baseline="0" smtClean="0">
                <a:solidFill>
                  <a:srgbClr val="7F7F7F"/>
                </a:solidFill>
                <a:effectLst/>
                <a:latin typeface="Calibri" panose="020F0502020204030204" pitchFamily="34" charset="0"/>
                <a:ea typeface="Calibri" panose="020F0502020204030204" pitchFamily="34" charset="0"/>
              </a:rPr>
              <a:pPr marL="0" marR="0" algn="r">
                <a:spcBef>
                  <a:spcPts val="0"/>
                </a:spcBef>
                <a:spcAft>
                  <a:spcPts val="0"/>
                </a:spcAft>
              </a:pPr>
              <a:t>‹#›</a:t>
            </a:fld>
            <a:r>
              <a:rPr lang="en-US" sz="825" i="0" cap="small" baseline="0">
                <a:solidFill>
                  <a:srgbClr val="7F7F7F"/>
                </a:solidFill>
                <a:effectLst/>
                <a:latin typeface="Calibri" panose="020F0502020204030204" pitchFamily="34" charset="0"/>
                <a:ea typeface="Calibri" panose="020F0502020204030204" pitchFamily="34" charset="0"/>
              </a:rPr>
              <a:t> </a:t>
            </a:r>
            <a:endParaRPr lang="en-US" sz="1200" b="1" i="0">
              <a:effectLst/>
              <a:latin typeface="Times New Roman" panose="02020603050405020304" pitchFamily="18" charset="0"/>
              <a:ea typeface="Calibri" panose="020F0502020204030204" pitchFamily="34" charset="0"/>
            </a:endParaRPr>
          </a:p>
        </p:txBody>
      </p:sp>
      <p:cxnSp>
        <p:nvCxnSpPr>
          <p:cNvPr id="6" name="Straight Connector 5">
            <a:extLst>
              <a:ext uri="{FF2B5EF4-FFF2-40B4-BE49-F238E27FC236}">
                <a16:creationId xmlns:a16="http://schemas.microsoft.com/office/drawing/2014/main" id="{3C66EB70-85A7-BAA9-6DB1-D4616CB1C0BE}"/>
              </a:ext>
            </a:extLst>
          </p:cNvPr>
          <p:cNvCxnSpPr/>
          <p:nvPr userDrawn="1"/>
        </p:nvCxnSpPr>
        <p:spPr bwMode="auto">
          <a:xfrm>
            <a:off x="0" y="6302188"/>
            <a:ext cx="115824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a:extLst>
              <a:ext uri="{FF2B5EF4-FFF2-40B4-BE49-F238E27FC236}">
                <a16:creationId xmlns:a16="http://schemas.microsoft.com/office/drawing/2014/main" id="{D5B71F1C-BB82-FA2F-51DE-43BC5FC30440}"/>
              </a:ext>
            </a:extLst>
          </p:cNvPr>
          <p:cNvSpPr txBox="1">
            <a:spLocks noChangeArrowheads="1"/>
          </p:cNvSpPr>
          <p:nvPr userDrawn="1"/>
        </p:nvSpPr>
        <p:spPr bwMode="auto">
          <a:xfrm>
            <a:off x="609600" y="6386290"/>
            <a:ext cx="10058400" cy="4926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1219203" y="453780"/>
            <a:ext cx="9777504" cy="533400"/>
          </a:xfrm>
          <a:prstGeom prst="rect">
            <a:avLst/>
          </a:prstGeom>
        </p:spPr>
        <p:txBody>
          <a:bodyPr/>
          <a:lstStyle>
            <a:lvl1pPr algn="ctr">
              <a:defRPr sz="2400" b="0">
                <a:solidFill>
                  <a:schemeClr val="bg1"/>
                </a:solidFill>
              </a:defRPr>
            </a:lvl1pPr>
          </a:lstStyle>
          <a:p>
            <a:r>
              <a:rPr lang="en-US"/>
              <a:t>Click to edit Master title style</a:t>
            </a:r>
          </a:p>
        </p:txBody>
      </p:sp>
    </p:spTree>
    <p:extLst>
      <p:ext uri="{BB962C8B-B14F-4D97-AF65-F5344CB8AC3E}">
        <p14:creationId xmlns:p14="http://schemas.microsoft.com/office/powerpoint/2010/main" val="3848643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B">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43A6AA7-DDE4-470D-9DEA-27034EC4CC56}"/>
              </a:ext>
            </a:extLst>
          </p:cNvPr>
          <p:cNvCxnSpPr/>
          <p:nvPr userDrawn="1"/>
        </p:nvCxnSpPr>
        <p:spPr bwMode="auto">
          <a:xfrm flipV="1">
            <a:off x="0" y="6347010"/>
            <a:ext cx="11582400" cy="2062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4">
            <a:extLst>
              <a:ext uri="{FF2B5EF4-FFF2-40B4-BE49-F238E27FC236}">
                <a16:creationId xmlns:a16="http://schemas.microsoft.com/office/drawing/2014/main" id="{ECE67262-0DE7-4F22-A16D-B20B33A4A989}"/>
              </a:ext>
            </a:extLst>
          </p:cNvPr>
          <p:cNvSpPr/>
          <p:nvPr userDrawn="1"/>
        </p:nvSpPr>
        <p:spPr>
          <a:xfrm>
            <a:off x="6989314" y="6533073"/>
            <a:ext cx="4593087" cy="274320"/>
          </a:xfrm>
          <a:prstGeom prst="rect">
            <a:avLst/>
          </a:prstGeom>
        </p:spPr>
        <p:txBody>
          <a:bodyPr wrap="square" anchor="ctr">
            <a:noAutofit/>
          </a:bodyPr>
          <a:lstStyle/>
          <a:p>
            <a:pPr marL="0" marR="0" algn="r">
              <a:spcBef>
                <a:spcPts val="0"/>
              </a:spcBef>
              <a:spcAft>
                <a:spcPts val="0"/>
              </a:spcAft>
            </a:pPr>
            <a:r>
              <a:rPr lang="en-US" sz="900" i="0" cap="small" baseline="0">
                <a:solidFill>
                  <a:srgbClr val="7F7F7F"/>
                </a:solidFill>
                <a:effectLst/>
                <a:latin typeface="Calibri" panose="020F0502020204030204" pitchFamily="34" charset="0"/>
                <a:ea typeface="Calibri" panose="020F0502020204030204" pitchFamily="34" charset="0"/>
              </a:rPr>
              <a:t> </a:t>
            </a:r>
            <a:fld id="{3A1191B8-9EF5-4BE4-ADF7-7B50653B8745}" type="slidenum">
              <a:rPr lang="en-US" sz="900" i="0" cap="small" baseline="0" smtClean="0">
                <a:solidFill>
                  <a:srgbClr val="7F7F7F"/>
                </a:solidFill>
                <a:effectLst/>
                <a:latin typeface="Calibri" panose="020F0502020204030204" pitchFamily="34" charset="0"/>
                <a:ea typeface="Calibri" panose="020F0502020204030204" pitchFamily="34" charset="0"/>
              </a:rPr>
              <a:pPr marL="0" marR="0" algn="r">
                <a:spcBef>
                  <a:spcPts val="0"/>
                </a:spcBef>
                <a:spcAft>
                  <a:spcPts val="0"/>
                </a:spcAft>
              </a:pPr>
              <a:t>‹#›</a:t>
            </a:fld>
            <a:r>
              <a:rPr lang="en-US" sz="825" i="0" cap="small" baseline="0">
                <a:solidFill>
                  <a:srgbClr val="7F7F7F"/>
                </a:solidFill>
                <a:effectLst/>
                <a:latin typeface="Calibri" panose="020F0502020204030204" pitchFamily="34" charset="0"/>
                <a:ea typeface="Calibri" panose="020F0502020204030204" pitchFamily="34" charset="0"/>
              </a:rPr>
              <a:t> </a:t>
            </a:r>
            <a:endParaRPr lang="en-US" sz="1200" b="1" i="0">
              <a:effectLst/>
              <a:latin typeface="Times New Roman" panose="02020603050405020304" pitchFamily="18" charset="0"/>
              <a:ea typeface="Calibri" panose="020F0502020204030204" pitchFamily="34" charset="0"/>
            </a:endParaRPr>
          </a:p>
        </p:txBody>
      </p:sp>
      <p:sp>
        <p:nvSpPr>
          <p:cNvPr id="9" name="Rectangle 8">
            <a:extLst>
              <a:ext uri="{FF2B5EF4-FFF2-40B4-BE49-F238E27FC236}">
                <a16:creationId xmlns:a16="http://schemas.microsoft.com/office/drawing/2014/main" id="{E376ECAC-280E-4331-AD43-9E6473922817}"/>
              </a:ext>
            </a:extLst>
          </p:cNvPr>
          <p:cNvSpPr/>
          <p:nvPr userDrawn="1"/>
        </p:nvSpPr>
        <p:spPr bwMode="auto">
          <a:xfrm>
            <a:off x="10668000" y="6367630"/>
            <a:ext cx="914400" cy="91440"/>
          </a:xfrm>
          <a:prstGeom prst="rect">
            <a:avLst/>
          </a:prstGeom>
          <a:solidFill>
            <a:srgbClr val="AE257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AE2573"/>
              </a:solidFill>
              <a:effectLst/>
              <a:latin typeface="Times" charset="0"/>
            </a:endParaRPr>
          </a:p>
        </p:txBody>
      </p:sp>
      <p:sp>
        <p:nvSpPr>
          <p:cNvPr id="12" name="Title 1">
            <a:extLst>
              <a:ext uri="{FF2B5EF4-FFF2-40B4-BE49-F238E27FC236}">
                <a16:creationId xmlns:a16="http://schemas.microsoft.com/office/drawing/2014/main" id="{6F8D2E09-E337-B155-71CF-10D4676E4508}"/>
              </a:ext>
            </a:extLst>
          </p:cNvPr>
          <p:cNvSpPr txBox="1">
            <a:spLocks/>
          </p:cNvSpPr>
          <p:nvPr userDrawn="1"/>
        </p:nvSpPr>
        <p:spPr>
          <a:xfrm>
            <a:off x="609602" y="304800"/>
            <a:ext cx="10972799" cy="533400"/>
          </a:xfrm>
          <a:prstGeom prst="rect">
            <a:avLst/>
          </a:prstGeom>
        </p:spPr>
        <p:txBody>
          <a:bodyPr/>
          <a:lstStyle>
            <a:lvl1pPr algn="l" rtl="0" eaLnBrk="0" fontAlgn="base" hangingPunct="0">
              <a:spcBef>
                <a:spcPct val="0"/>
              </a:spcBef>
              <a:spcAft>
                <a:spcPct val="0"/>
              </a:spcAft>
              <a:defRPr sz="2800">
                <a:solidFill>
                  <a:srgbClr val="007096"/>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32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32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32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3200">
                <a:solidFill>
                  <a:schemeClr val="tx2"/>
                </a:solidFill>
                <a:latin typeface="Arial" charset="0"/>
                <a:ea typeface="MS PGothic" panose="020B0600070205080204" pitchFamily="34" charset="-128"/>
                <a:cs typeface="ＭＳ Ｐゴシック" charset="0"/>
              </a:defRPr>
            </a:lvl5pPr>
            <a:lvl6pPr marL="457200" algn="ctr" rtl="0" eaLnBrk="0" fontAlgn="base" hangingPunct="0">
              <a:spcBef>
                <a:spcPct val="0"/>
              </a:spcBef>
              <a:spcAft>
                <a:spcPct val="0"/>
              </a:spcAft>
              <a:defRPr sz="3200">
                <a:solidFill>
                  <a:schemeClr val="tx2"/>
                </a:solidFill>
                <a:latin typeface="Arial" charset="0"/>
              </a:defRPr>
            </a:lvl6pPr>
            <a:lvl7pPr marL="914400" algn="ctr" rtl="0" eaLnBrk="0" fontAlgn="base" hangingPunct="0">
              <a:spcBef>
                <a:spcPct val="0"/>
              </a:spcBef>
              <a:spcAft>
                <a:spcPct val="0"/>
              </a:spcAft>
              <a:defRPr sz="3200">
                <a:solidFill>
                  <a:schemeClr val="tx2"/>
                </a:solidFill>
                <a:latin typeface="Arial" charset="0"/>
              </a:defRPr>
            </a:lvl7pPr>
            <a:lvl8pPr marL="1371600" algn="ctr" rtl="0" eaLnBrk="0" fontAlgn="base" hangingPunct="0">
              <a:spcBef>
                <a:spcPct val="0"/>
              </a:spcBef>
              <a:spcAft>
                <a:spcPct val="0"/>
              </a:spcAft>
              <a:defRPr sz="3200">
                <a:solidFill>
                  <a:schemeClr val="tx2"/>
                </a:solidFill>
                <a:latin typeface="Arial" charset="0"/>
              </a:defRPr>
            </a:lvl8pPr>
            <a:lvl9pPr marL="1828800" algn="ctr" rtl="0" eaLnBrk="0" fontAlgn="base" hangingPunct="0">
              <a:spcBef>
                <a:spcPct val="0"/>
              </a:spcBef>
              <a:spcAft>
                <a:spcPct val="0"/>
              </a:spcAft>
              <a:defRPr sz="3200">
                <a:solidFill>
                  <a:schemeClr val="tx2"/>
                </a:solidFill>
                <a:latin typeface="Arial" charset="0"/>
              </a:defRPr>
            </a:lvl9pPr>
          </a:lstStyle>
          <a:p>
            <a:endParaRPr lang="en-US" sz="2100" b="1" kern="0"/>
          </a:p>
        </p:txBody>
      </p:sp>
      <p:sp>
        <p:nvSpPr>
          <p:cNvPr id="13" name="Content Placeholder 2">
            <a:extLst>
              <a:ext uri="{FF2B5EF4-FFF2-40B4-BE49-F238E27FC236}">
                <a16:creationId xmlns:a16="http://schemas.microsoft.com/office/drawing/2014/main" id="{564FE6DA-5276-6113-0D6D-A2801DDBB087}"/>
              </a:ext>
            </a:extLst>
          </p:cNvPr>
          <p:cNvSpPr>
            <a:spLocks noGrp="1"/>
          </p:cNvSpPr>
          <p:nvPr>
            <p:ph idx="1"/>
          </p:nvPr>
        </p:nvSpPr>
        <p:spPr>
          <a:xfrm>
            <a:off x="455660" y="894273"/>
            <a:ext cx="11280681" cy="2423159"/>
          </a:xfrm>
          <a:prstGeom prst="rect">
            <a:avLst/>
          </a:prstGeom>
        </p:spPr>
        <p:txBody>
          <a:bodyPr/>
          <a:lstStyle>
            <a:lvl1pPr>
              <a:spcBef>
                <a:spcPts val="0"/>
              </a:spcBef>
              <a:buSzPct val="70000"/>
              <a:defRPr sz="1350">
                <a:solidFill>
                  <a:schemeClr val="tx1">
                    <a:lumMod val="85000"/>
                    <a:lumOff val="15000"/>
                  </a:schemeClr>
                </a:solidFill>
              </a:defRPr>
            </a:lvl1pPr>
            <a:lvl2pPr>
              <a:defRPr sz="1350">
                <a:solidFill>
                  <a:schemeClr val="tx1">
                    <a:lumMod val="85000"/>
                    <a:lumOff val="15000"/>
                  </a:schemeClr>
                </a:solidFill>
              </a:defRPr>
            </a:lvl2pPr>
            <a:lvl3pPr>
              <a:defRPr sz="135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stStyle>
          <a:p>
            <a:pPr lvl="0"/>
            <a:r>
              <a:rPr lang="en-US"/>
              <a:t>Click to edit Master text styles</a:t>
            </a:r>
          </a:p>
        </p:txBody>
      </p:sp>
      <p:sp>
        <p:nvSpPr>
          <p:cNvPr id="14" name="Content Placeholder 2">
            <a:extLst>
              <a:ext uri="{FF2B5EF4-FFF2-40B4-BE49-F238E27FC236}">
                <a16:creationId xmlns:a16="http://schemas.microsoft.com/office/drawing/2014/main" id="{B8871A02-53A0-3E0C-8F6B-AF71960F3798}"/>
              </a:ext>
            </a:extLst>
          </p:cNvPr>
          <p:cNvSpPr>
            <a:spLocks noGrp="1"/>
          </p:cNvSpPr>
          <p:nvPr>
            <p:ph idx="12"/>
          </p:nvPr>
        </p:nvSpPr>
        <p:spPr>
          <a:xfrm>
            <a:off x="455660" y="3403854"/>
            <a:ext cx="11280680" cy="2423602"/>
          </a:xfrm>
          <a:prstGeom prst="rect">
            <a:avLst/>
          </a:prstGeom>
        </p:spPr>
        <p:txBody>
          <a:bodyPr/>
          <a:lstStyle>
            <a:lvl1pPr>
              <a:spcBef>
                <a:spcPts val="0"/>
              </a:spcBef>
              <a:buSzPct val="70000"/>
              <a:defRPr sz="1350">
                <a:solidFill>
                  <a:schemeClr val="tx1">
                    <a:lumMod val="85000"/>
                    <a:lumOff val="15000"/>
                  </a:schemeClr>
                </a:solidFill>
              </a:defRPr>
            </a:lvl1pPr>
            <a:lvl2pPr>
              <a:defRPr sz="1350">
                <a:solidFill>
                  <a:schemeClr val="tx1">
                    <a:lumMod val="85000"/>
                    <a:lumOff val="15000"/>
                  </a:schemeClr>
                </a:solidFill>
              </a:defRPr>
            </a:lvl2pPr>
            <a:lvl3pPr>
              <a:defRPr sz="135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stStyle>
          <a:p>
            <a:pPr lvl="0"/>
            <a:r>
              <a:rPr lang="en-US"/>
              <a:t>Click to edit Master text styles</a:t>
            </a:r>
          </a:p>
        </p:txBody>
      </p:sp>
      <p:sp>
        <p:nvSpPr>
          <p:cNvPr id="2" name="Text Box 16">
            <a:extLst>
              <a:ext uri="{FF2B5EF4-FFF2-40B4-BE49-F238E27FC236}">
                <a16:creationId xmlns:a16="http://schemas.microsoft.com/office/drawing/2014/main" id="{F61B2458-1625-EB73-FF9D-5442C4A395EC}"/>
              </a:ext>
            </a:extLst>
          </p:cNvPr>
          <p:cNvSpPr txBox="1">
            <a:spLocks noChangeArrowheads="1"/>
          </p:cNvSpPr>
          <p:nvPr userDrawn="1"/>
        </p:nvSpPr>
        <p:spPr bwMode="auto">
          <a:xfrm>
            <a:off x="606643" y="6413350"/>
            <a:ext cx="10058400" cy="4926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DA78CE52-5D45-A88C-3E04-A513CE71A88A}"/>
              </a:ext>
            </a:extLst>
          </p:cNvPr>
          <p:cNvSpPr/>
          <p:nvPr userDrawn="1"/>
        </p:nvSpPr>
        <p:spPr>
          <a:xfrm>
            <a:off x="455660" y="485233"/>
            <a:ext cx="11280681" cy="457200"/>
          </a:xfrm>
          <a:prstGeom prst="roundRect">
            <a:avLst/>
          </a:prstGeom>
          <a:solidFill>
            <a:srgbClr val="007096"/>
          </a:solidFill>
        </p:spPr>
        <p:txBody>
          <a:bodyPr wrap="square" rtlCol="0" anchor="ctr">
            <a:spAutoFit/>
          </a:bodyPr>
          <a:lstStyle/>
          <a:p>
            <a:pPr marL="257175" marR="0" indent="-257175" algn="ctr">
              <a:lnSpc>
                <a:spcPct val="107000"/>
              </a:lnSpc>
              <a:spcBef>
                <a:spcPts val="0"/>
              </a:spcBef>
              <a:spcAft>
                <a:spcPts val="0"/>
              </a:spcAft>
              <a:buFont typeface="Symbol" panose="05050102010706020507" pitchFamily="18" charset="2"/>
              <a:buChar char=""/>
            </a:pPr>
            <a:endParaRPr lang="en-US" sz="1500">
              <a:latin typeface="+mn-lt"/>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F1E44CE4-F8F4-32D3-333B-C68E2FBF226D}"/>
              </a:ext>
            </a:extLst>
          </p:cNvPr>
          <p:cNvSpPr>
            <a:spLocks noGrp="1"/>
          </p:cNvSpPr>
          <p:nvPr>
            <p:ph type="title"/>
          </p:nvPr>
        </p:nvSpPr>
        <p:spPr>
          <a:xfrm>
            <a:off x="1219203" y="453780"/>
            <a:ext cx="9777504" cy="533400"/>
          </a:xfrm>
          <a:prstGeom prst="rect">
            <a:avLst/>
          </a:prstGeom>
        </p:spPr>
        <p:txBody>
          <a:bodyPr/>
          <a:lstStyle>
            <a:lvl1pPr algn="ctr">
              <a:defRPr sz="2400" b="0">
                <a:solidFill>
                  <a:schemeClr val="bg1"/>
                </a:solidFill>
              </a:defRPr>
            </a:lvl1pPr>
          </a:lstStyle>
          <a:p>
            <a:r>
              <a:rPr lang="en-US"/>
              <a:t>Click to edit Master title style</a:t>
            </a:r>
          </a:p>
        </p:txBody>
      </p:sp>
    </p:spTree>
    <p:extLst>
      <p:ext uri="{BB962C8B-B14F-4D97-AF65-F5344CB8AC3E}">
        <p14:creationId xmlns:p14="http://schemas.microsoft.com/office/powerpoint/2010/main" val="406297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BL w/o N">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649C5F55-0C50-E200-F747-702B9BB74592}"/>
              </a:ext>
            </a:extLst>
          </p:cNvPr>
          <p:cNvSpPr txBox="1"/>
          <p:nvPr userDrawn="1"/>
        </p:nvSpPr>
        <p:spPr>
          <a:xfrm>
            <a:off x="9052931" y="1"/>
            <a:ext cx="3131672" cy="6857999"/>
          </a:xfrm>
          <a:prstGeom prst="rect">
            <a:avLst/>
          </a:prstGeom>
          <a:solidFill>
            <a:srgbClr val="007096"/>
          </a:solidFill>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endParaRPr lang="en-US" sz="825" b="1">
              <a:solidFill>
                <a:schemeClr val="bg1"/>
              </a:solidFill>
            </a:endParaRPr>
          </a:p>
        </p:txBody>
      </p:sp>
      <p:sp>
        <p:nvSpPr>
          <p:cNvPr id="26" name="Content Placeholder 2">
            <a:extLst>
              <a:ext uri="{FF2B5EF4-FFF2-40B4-BE49-F238E27FC236}">
                <a16:creationId xmlns:a16="http://schemas.microsoft.com/office/drawing/2014/main" id="{62A1D6D6-7794-5865-7642-75A7375BE5CB}"/>
              </a:ext>
            </a:extLst>
          </p:cNvPr>
          <p:cNvSpPr>
            <a:spLocks noGrp="1"/>
          </p:cNvSpPr>
          <p:nvPr>
            <p:ph idx="15"/>
          </p:nvPr>
        </p:nvSpPr>
        <p:spPr>
          <a:xfrm>
            <a:off x="389895" y="1349027"/>
            <a:ext cx="8252087" cy="4536668"/>
          </a:xfrm>
          <a:prstGeom prst="rect">
            <a:avLst/>
          </a:prstGeom>
        </p:spPr>
        <p:txBody>
          <a:bodyPr/>
          <a:lstStyle>
            <a:lvl1pPr>
              <a:spcBef>
                <a:spcPts val="0"/>
              </a:spcBef>
              <a:buSzPct val="70000"/>
              <a:defRPr sz="1400">
                <a:solidFill>
                  <a:schemeClr val="tx1">
                    <a:lumMod val="85000"/>
                    <a:lumOff val="15000"/>
                  </a:schemeClr>
                </a:solidFill>
              </a:defRPr>
            </a:lvl1pPr>
            <a:lvl2pPr>
              <a:defRPr sz="1350">
                <a:solidFill>
                  <a:schemeClr val="tx1">
                    <a:lumMod val="85000"/>
                    <a:lumOff val="15000"/>
                  </a:schemeClr>
                </a:solidFill>
              </a:defRPr>
            </a:lvl2pPr>
            <a:lvl3pPr>
              <a:defRPr sz="135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stStyle>
          <a:p>
            <a:pPr lvl="0"/>
            <a:r>
              <a:rPr lang="en-US"/>
              <a:t>Click to edit Master text styles</a:t>
            </a:r>
          </a:p>
        </p:txBody>
      </p:sp>
      <p:cxnSp>
        <p:nvCxnSpPr>
          <p:cNvPr id="3" name="Straight Connector 2">
            <a:extLst>
              <a:ext uri="{FF2B5EF4-FFF2-40B4-BE49-F238E27FC236}">
                <a16:creationId xmlns:a16="http://schemas.microsoft.com/office/drawing/2014/main" id="{660CDB8F-9382-069C-F646-E7FF03F95064}"/>
              </a:ext>
            </a:extLst>
          </p:cNvPr>
          <p:cNvCxnSpPr/>
          <p:nvPr userDrawn="1"/>
        </p:nvCxnSpPr>
        <p:spPr bwMode="auto">
          <a:xfrm>
            <a:off x="0" y="6329080"/>
            <a:ext cx="115824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4">
            <a:extLst>
              <a:ext uri="{FF2B5EF4-FFF2-40B4-BE49-F238E27FC236}">
                <a16:creationId xmlns:a16="http://schemas.microsoft.com/office/drawing/2014/main" id="{F851C82C-312F-08CD-F5DB-66EE23927793}"/>
              </a:ext>
            </a:extLst>
          </p:cNvPr>
          <p:cNvSpPr/>
          <p:nvPr userDrawn="1"/>
        </p:nvSpPr>
        <p:spPr>
          <a:xfrm>
            <a:off x="6989314" y="6533073"/>
            <a:ext cx="4593087" cy="274320"/>
          </a:xfrm>
          <a:prstGeom prst="rect">
            <a:avLst/>
          </a:prstGeom>
        </p:spPr>
        <p:txBody>
          <a:bodyPr wrap="square" anchor="ctr">
            <a:noAutofit/>
          </a:bodyPr>
          <a:lstStyle/>
          <a:p>
            <a:pPr marL="0" marR="0" algn="r">
              <a:spcBef>
                <a:spcPts val="0"/>
              </a:spcBef>
              <a:spcAft>
                <a:spcPts val="0"/>
              </a:spcAft>
            </a:pPr>
            <a:r>
              <a:rPr lang="en-US" sz="900" i="0" cap="small" baseline="0">
                <a:solidFill>
                  <a:schemeClr val="bg1"/>
                </a:solidFill>
                <a:effectLst/>
                <a:latin typeface="Calibri" panose="020F0502020204030204" pitchFamily="34" charset="0"/>
                <a:ea typeface="Calibri" panose="020F0502020204030204" pitchFamily="34" charset="0"/>
              </a:rPr>
              <a:t> </a:t>
            </a:r>
            <a:fld id="{3A1191B8-9EF5-4BE4-ADF7-7B50653B8745}" type="slidenum">
              <a:rPr lang="en-US" sz="900" i="0" cap="small" baseline="0" smtClean="0">
                <a:solidFill>
                  <a:schemeClr val="bg1"/>
                </a:solidFill>
                <a:effectLst/>
                <a:latin typeface="Calibri" panose="020F0502020204030204" pitchFamily="34" charset="0"/>
                <a:ea typeface="Calibri" panose="020F0502020204030204" pitchFamily="34" charset="0"/>
              </a:rPr>
              <a:pPr marL="0" marR="0" algn="r">
                <a:spcBef>
                  <a:spcPts val="0"/>
                </a:spcBef>
                <a:spcAft>
                  <a:spcPts val="0"/>
                </a:spcAft>
              </a:pPr>
              <a:t>‹#›</a:t>
            </a:fld>
            <a:r>
              <a:rPr lang="en-US" sz="825" i="0" cap="small" baseline="0">
                <a:solidFill>
                  <a:schemeClr val="bg1"/>
                </a:solidFill>
                <a:effectLst/>
                <a:latin typeface="Calibri" panose="020F0502020204030204" pitchFamily="34" charset="0"/>
                <a:ea typeface="Calibri" panose="020F0502020204030204" pitchFamily="34" charset="0"/>
              </a:rPr>
              <a:t> </a:t>
            </a:r>
            <a:endParaRPr lang="en-US" sz="1200" b="1" i="0">
              <a:solidFill>
                <a:schemeClr val="bg1"/>
              </a:solidFill>
              <a:effectLst/>
              <a:latin typeface="Times New Roman" panose="02020603050405020304" pitchFamily="18" charset="0"/>
              <a:ea typeface="Calibri" panose="020F0502020204030204" pitchFamily="34" charset="0"/>
            </a:endParaRPr>
          </a:p>
        </p:txBody>
      </p:sp>
      <p:sp>
        <p:nvSpPr>
          <p:cNvPr id="4" name="Rectangle 3">
            <a:extLst>
              <a:ext uri="{FF2B5EF4-FFF2-40B4-BE49-F238E27FC236}">
                <a16:creationId xmlns:a16="http://schemas.microsoft.com/office/drawing/2014/main" id="{FF8684E7-1631-0894-7040-032A83687E67}"/>
              </a:ext>
            </a:extLst>
          </p:cNvPr>
          <p:cNvSpPr/>
          <p:nvPr userDrawn="1"/>
        </p:nvSpPr>
        <p:spPr bwMode="auto">
          <a:xfrm>
            <a:off x="10667999" y="6339637"/>
            <a:ext cx="914400" cy="91440"/>
          </a:xfrm>
          <a:prstGeom prst="rect">
            <a:avLst/>
          </a:prstGeom>
          <a:solidFill>
            <a:srgbClr val="AE257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4">
                  <a:lumMod val="75000"/>
                </a:schemeClr>
              </a:solidFill>
              <a:effectLst/>
              <a:latin typeface="Times" charset="0"/>
            </a:endParaRPr>
          </a:p>
        </p:txBody>
      </p:sp>
      <p:sp>
        <p:nvSpPr>
          <p:cNvPr id="16" name="Text Placeholder 15">
            <a:extLst>
              <a:ext uri="{FF2B5EF4-FFF2-40B4-BE49-F238E27FC236}">
                <a16:creationId xmlns:a16="http://schemas.microsoft.com/office/drawing/2014/main" id="{CD0C546E-43F3-96C9-2811-98C4422298AB}"/>
              </a:ext>
            </a:extLst>
          </p:cNvPr>
          <p:cNvSpPr>
            <a:spLocks noGrp="1"/>
          </p:cNvSpPr>
          <p:nvPr>
            <p:ph type="body" sz="quarter" idx="12"/>
          </p:nvPr>
        </p:nvSpPr>
        <p:spPr>
          <a:xfrm>
            <a:off x="9052931" y="1375087"/>
            <a:ext cx="2942027" cy="1912371"/>
          </a:xfrm>
          <a:prstGeom prst="rect">
            <a:avLst/>
          </a:prstGeom>
        </p:spPr>
        <p:txBody>
          <a:bodyPr/>
          <a:lstStyle>
            <a:lvl1pPr marL="0" indent="0">
              <a:buNone/>
              <a:defRPr sz="1200">
                <a:solidFill>
                  <a:schemeClr val="bg1"/>
                </a:solidFill>
              </a:defRPr>
            </a:lvl1pPr>
          </a:lstStyle>
          <a:p>
            <a:pPr lvl="0"/>
            <a:r>
              <a:rPr lang="en-US"/>
              <a:t>Click to edit Master text styles</a:t>
            </a:r>
          </a:p>
        </p:txBody>
      </p:sp>
      <p:sp>
        <p:nvSpPr>
          <p:cNvPr id="18" name="Text Placeholder 15">
            <a:extLst>
              <a:ext uri="{FF2B5EF4-FFF2-40B4-BE49-F238E27FC236}">
                <a16:creationId xmlns:a16="http://schemas.microsoft.com/office/drawing/2014/main" id="{545CC28D-B91B-7CCE-8C52-42444E8F622D}"/>
              </a:ext>
            </a:extLst>
          </p:cNvPr>
          <p:cNvSpPr>
            <a:spLocks noGrp="1"/>
          </p:cNvSpPr>
          <p:nvPr>
            <p:ph type="body" sz="quarter" idx="13"/>
          </p:nvPr>
        </p:nvSpPr>
        <p:spPr>
          <a:xfrm>
            <a:off x="9052931" y="3733802"/>
            <a:ext cx="2942027" cy="1912371"/>
          </a:xfrm>
          <a:prstGeom prst="rect">
            <a:avLst/>
          </a:prstGeom>
        </p:spPr>
        <p:txBody>
          <a:bodyPr/>
          <a:lstStyle>
            <a:lvl1pPr marL="0" indent="0">
              <a:buNone/>
              <a:defRPr sz="1200">
                <a:solidFill>
                  <a:schemeClr val="bg1"/>
                </a:solidFill>
              </a:defRPr>
            </a:lvl1pPr>
          </a:lstStyle>
          <a:p>
            <a:pPr lvl="0"/>
            <a:r>
              <a:rPr lang="en-US"/>
              <a:t>Click to edit Master text styles</a:t>
            </a:r>
          </a:p>
        </p:txBody>
      </p:sp>
      <p:sp>
        <p:nvSpPr>
          <p:cNvPr id="12" name="Text Box 16">
            <a:extLst>
              <a:ext uri="{FF2B5EF4-FFF2-40B4-BE49-F238E27FC236}">
                <a16:creationId xmlns:a16="http://schemas.microsoft.com/office/drawing/2014/main" id="{6F6649A6-957D-854C-215C-3C8AB3AD2EDA}"/>
              </a:ext>
            </a:extLst>
          </p:cNvPr>
          <p:cNvSpPr txBox="1">
            <a:spLocks noGrp="1" noChangeArrowheads="1"/>
          </p:cNvSpPr>
          <p:nvPr>
            <p:ph type="body" sz="quarter" idx="17"/>
          </p:nvPr>
        </p:nvSpPr>
        <p:spPr bwMode="auto">
          <a:xfrm>
            <a:off x="389895" y="6378806"/>
            <a:ext cx="119033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marR="0" indent="0">
              <a:lnSpc>
                <a:spcPct val="75000"/>
              </a:lnSpc>
              <a:spcBef>
                <a:spcPts val="0"/>
              </a:spcBef>
              <a:spcAft>
                <a:spcPts val="0"/>
              </a:spcAft>
              <a:buFontTx/>
              <a:buNone/>
              <a:defRPr>
                <a:solidFill>
                  <a:srgbClr val="468FAC"/>
                </a:solidFill>
              </a:defRPr>
            </a:lvl1pPr>
          </a:lstStyle>
          <a:p>
            <a:pPr marL="0" marR="0">
              <a:lnSpc>
                <a:spcPct val="75000"/>
              </a:lnSpc>
              <a:spcBef>
                <a:spcPts val="0"/>
              </a:spcBef>
              <a:spcAft>
                <a:spcPts val="0"/>
              </a:spcAft>
            </a:pPr>
            <a:r>
              <a:rPr lang="en-US" sz="1000">
                <a:solidFill>
                  <a:srgbClr val="7FB6CB"/>
                </a:solidFill>
                <a:effectLst/>
                <a:latin typeface="Heebo Black" pitchFamily="2" charset="-79"/>
                <a:ea typeface="Calibri" panose="020F0502020204030204" pitchFamily="34" charset="0"/>
                <a:cs typeface="Times New Roman" panose="02020603050405020304" pitchFamily="18" charset="0"/>
              </a:rPr>
              <a:t>MARKET</a:t>
            </a:r>
            <a:endParaRPr lang="en-US" sz="1200">
              <a:effectLst/>
              <a:latin typeface="Karla" pitchFamily="2" charset="0"/>
              <a:ea typeface="Calibri" panose="020F0502020204030204" pitchFamily="34" charset="0"/>
              <a:cs typeface="Times New Roman" panose="02020603050405020304" pitchFamily="18" charset="0"/>
            </a:endParaRPr>
          </a:p>
          <a:p>
            <a:pPr marL="0" marR="0">
              <a:lnSpc>
                <a:spcPct val="75000"/>
              </a:lnSpc>
              <a:spcBef>
                <a:spcPts val="0"/>
              </a:spcBef>
              <a:spcAft>
                <a:spcPts val="0"/>
              </a:spcAft>
            </a:pPr>
            <a:r>
              <a:rPr lang="en-US" sz="1200">
                <a:solidFill>
                  <a:srgbClr val="006E96"/>
                </a:solidFill>
                <a:effectLst/>
                <a:latin typeface="Heebo Black" pitchFamily="2" charset="-79"/>
                <a:ea typeface="Calibri" panose="020F0502020204030204" pitchFamily="34" charset="0"/>
                <a:cs typeface="Times New Roman" panose="02020603050405020304" pitchFamily="18" charset="0"/>
              </a:rPr>
              <a:t>DECISIONS</a:t>
            </a:r>
            <a:endParaRPr lang="en-US" sz="1200">
              <a:effectLst/>
              <a:latin typeface="Karla" pitchFamily="2" charset="0"/>
              <a:ea typeface="Calibri" panose="020F0502020204030204" pitchFamily="34" charset="0"/>
              <a:cs typeface="Times New Roman" panose="02020603050405020304" pitchFamily="18" charset="0"/>
            </a:endParaRPr>
          </a:p>
          <a:p>
            <a:pPr marL="0" marR="0">
              <a:lnSpc>
                <a:spcPct val="75000"/>
              </a:lnSpc>
              <a:spcBef>
                <a:spcPts val="0"/>
              </a:spcBef>
              <a:spcAft>
                <a:spcPts val="0"/>
              </a:spcAft>
            </a:pPr>
            <a:r>
              <a:rPr lang="en-US" sz="1400">
                <a:solidFill>
                  <a:srgbClr val="00425A"/>
                </a:solidFill>
                <a:effectLst/>
                <a:latin typeface="Heebo Black" pitchFamily="2" charset="-79"/>
                <a:ea typeface="Calibri" panose="020F0502020204030204" pitchFamily="34" charset="0"/>
                <a:cs typeface="Times New Roman" panose="02020603050405020304" pitchFamily="18" charset="0"/>
              </a:rPr>
              <a:t>RESEARCH</a:t>
            </a:r>
            <a:endParaRPr lang="en-US" sz="1200">
              <a:effectLst/>
              <a:latin typeface="Karla" pitchFamily="2" charset="0"/>
              <a:ea typeface="Calibri" panose="020F0502020204030204" pitchFamily="34"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2B2DD55F-7292-C365-16FD-B24C755924A3}"/>
              </a:ext>
            </a:extLst>
          </p:cNvPr>
          <p:cNvSpPr/>
          <p:nvPr userDrawn="1"/>
        </p:nvSpPr>
        <p:spPr>
          <a:xfrm>
            <a:off x="393339" y="235615"/>
            <a:ext cx="8287944" cy="731520"/>
          </a:xfrm>
          <a:prstGeom prst="roundRect">
            <a:avLst/>
          </a:prstGeom>
          <a:solidFill>
            <a:srgbClr val="007096"/>
          </a:solidFill>
        </p:spPr>
        <p:txBody>
          <a:bodyPr wrap="square" rtlCol="0" anchor="ctr">
            <a:spAutoFit/>
          </a:bodyPr>
          <a:lstStyle/>
          <a:p>
            <a:pPr marL="257175" marR="0" indent="-257175" algn="ctr">
              <a:lnSpc>
                <a:spcPct val="107000"/>
              </a:lnSpc>
              <a:spcBef>
                <a:spcPts val="0"/>
              </a:spcBef>
              <a:spcAft>
                <a:spcPts val="0"/>
              </a:spcAft>
              <a:buFont typeface="Symbol" panose="05050102010706020507" pitchFamily="18" charset="2"/>
              <a:buChar char=""/>
            </a:pPr>
            <a:endParaRPr lang="en-US" sz="1500">
              <a:latin typeface="+mn-lt"/>
              <a:ea typeface="Calibri" panose="020F0502020204030204" pitchFamily="34" charset="0"/>
              <a:cs typeface="Times New Roman" panose="02020603050405020304" pitchFamily="18" charset="0"/>
            </a:endParaRPr>
          </a:p>
        </p:txBody>
      </p:sp>
      <p:sp>
        <p:nvSpPr>
          <p:cNvPr id="10" name="Text Placeholder 2">
            <a:extLst>
              <a:ext uri="{FF2B5EF4-FFF2-40B4-BE49-F238E27FC236}">
                <a16:creationId xmlns:a16="http://schemas.microsoft.com/office/drawing/2014/main" id="{4E259B61-1857-7D60-677E-BD8B43877562}"/>
              </a:ext>
            </a:extLst>
          </p:cNvPr>
          <p:cNvSpPr>
            <a:spLocks noGrp="1"/>
          </p:cNvSpPr>
          <p:nvPr>
            <p:ph type="body" sz="quarter" idx="16"/>
          </p:nvPr>
        </p:nvSpPr>
        <p:spPr>
          <a:xfrm>
            <a:off x="393339" y="296988"/>
            <a:ext cx="8287944" cy="636985"/>
          </a:xfrm>
          <a:prstGeom prst="rect">
            <a:avLst/>
          </a:prstGeom>
        </p:spPr>
        <p:txBody>
          <a:bodyPr anchor="ctr"/>
          <a:lstStyle>
            <a:lvl1pPr marL="0" indent="0" algn="ctr">
              <a:buNone/>
              <a:defRPr sz="1400">
                <a:solidFill>
                  <a:schemeClr val="bg1"/>
                </a:solidFill>
              </a:defRPr>
            </a:lvl1pPr>
          </a:lstStyle>
          <a:p>
            <a:pPr lvl="0"/>
            <a:endParaRPr lang="en-US"/>
          </a:p>
        </p:txBody>
      </p:sp>
    </p:spTree>
    <p:extLst>
      <p:ext uri="{BB962C8B-B14F-4D97-AF65-F5344CB8AC3E}">
        <p14:creationId xmlns:p14="http://schemas.microsoft.com/office/powerpoint/2010/main" val="2648031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Key Findings - 4">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22E4690F-BD6F-A8BC-D781-2BA9941F2971}"/>
              </a:ext>
            </a:extLst>
          </p:cNvPr>
          <p:cNvGrpSpPr/>
          <p:nvPr/>
        </p:nvGrpSpPr>
        <p:grpSpPr>
          <a:xfrm>
            <a:off x="609599" y="954185"/>
            <a:ext cx="10515600" cy="1155627"/>
            <a:chOff x="838200" y="1295400"/>
            <a:chExt cx="10515600" cy="1155627"/>
          </a:xfrm>
        </p:grpSpPr>
        <p:sp>
          <p:nvSpPr>
            <p:cNvPr id="20" name="Rectangle: Rounded Corners 19">
              <a:extLst>
                <a:ext uri="{FF2B5EF4-FFF2-40B4-BE49-F238E27FC236}">
                  <a16:creationId xmlns:a16="http://schemas.microsoft.com/office/drawing/2014/main" id="{C597C26A-5A66-C04D-8AA0-D5142CCC47E1}"/>
                </a:ext>
              </a:extLst>
            </p:cNvPr>
            <p:cNvSpPr/>
            <p:nvPr/>
          </p:nvSpPr>
          <p:spPr>
            <a:xfrm>
              <a:off x="1058255" y="1536627"/>
              <a:ext cx="10295545" cy="914400"/>
            </a:xfrm>
            <a:prstGeom prst="roundRect">
              <a:avLst/>
            </a:prstGeom>
            <a:noFill/>
            <a:ln w="19050">
              <a:solidFill>
                <a:srgbClr val="0078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38E2538B-05E8-66F0-C5B2-048677C73A6D}"/>
                </a:ext>
              </a:extLst>
            </p:cNvPr>
            <p:cNvSpPr/>
            <p:nvPr/>
          </p:nvSpPr>
          <p:spPr>
            <a:xfrm>
              <a:off x="838200" y="1295400"/>
              <a:ext cx="440108" cy="440108"/>
            </a:xfrm>
            <a:prstGeom prst="ellipse">
              <a:avLst/>
            </a:prstGeom>
            <a:solidFill>
              <a:srgbClr val="AE256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bg1"/>
                  </a:solidFill>
                </a:rPr>
                <a:t>1</a:t>
              </a:r>
            </a:p>
          </p:txBody>
        </p:sp>
      </p:grpSp>
      <p:grpSp>
        <p:nvGrpSpPr>
          <p:cNvPr id="23" name="Group 22">
            <a:extLst>
              <a:ext uri="{FF2B5EF4-FFF2-40B4-BE49-F238E27FC236}">
                <a16:creationId xmlns:a16="http://schemas.microsoft.com/office/drawing/2014/main" id="{9519D9DF-D7D1-E135-2116-A1B11F217EB2}"/>
              </a:ext>
            </a:extLst>
          </p:cNvPr>
          <p:cNvGrpSpPr/>
          <p:nvPr/>
        </p:nvGrpSpPr>
        <p:grpSpPr>
          <a:xfrm>
            <a:off x="609599" y="2352886"/>
            <a:ext cx="10515600" cy="1155627"/>
            <a:chOff x="838200" y="1295400"/>
            <a:chExt cx="10515600" cy="1155627"/>
          </a:xfrm>
        </p:grpSpPr>
        <p:sp>
          <p:nvSpPr>
            <p:cNvPr id="24" name="Rectangle: Rounded Corners 23">
              <a:extLst>
                <a:ext uri="{FF2B5EF4-FFF2-40B4-BE49-F238E27FC236}">
                  <a16:creationId xmlns:a16="http://schemas.microsoft.com/office/drawing/2014/main" id="{7A59FDEF-C62D-6380-4091-86F69B6294B4}"/>
                </a:ext>
              </a:extLst>
            </p:cNvPr>
            <p:cNvSpPr/>
            <p:nvPr/>
          </p:nvSpPr>
          <p:spPr>
            <a:xfrm>
              <a:off x="1058255" y="1536627"/>
              <a:ext cx="10295545" cy="914400"/>
            </a:xfrm>
            <a:prstGeom prst="roundRect">
              <a:avLst/>
            </a:prstGeom>
            <a:noFill/>
            <a:ln w="19050">
              <a:solidFill>
                <a:srgbClr val="0078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0ECCF99A-AF0C-7940-EDB8-115D50612F8F}"/>
                </a:ext>
              </a:extLst>
            </p:cNvPr>
            <p:cNvSpPr/>
            <p:nvPr/>
          </p:nvSpPr>
          <p:spPr>
            <a:xfrm>
              <a:off x="838200" y="1295400"/>
              <a:ext cx="440108" cy="440108"/>
            </a:xfrm>
            <a:prstGeom prst="ellipse">
              <a:avLst/>
            </a:prstGeom>
            <a:solidFill>
              <a:srgbClr val="AE256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bg1"/>
                  </a:solidFill>
                </a:rPr>
                <a:t>2</a:t>
              </a:r>
            </a:p>
          </p:txBody>
        </p:sp>
      </p:grpSp>
      <p:grpSp>
        <p:nvGrpSpPr>
          <p:cNvPr id="26" name="Group 25">
            <a:extLst>
              <a:ext uri="{FF2B5EF4-FFF2-40B4-BE49-F238E27FC236}">
                <a16:creationId xmlns:a16="http://schemas.microsoft.com/office/drawing/2014/main" id="{8B9E8769-E3AC-DC3C-CDAF-6A9C3D287595}"/>
              </a:ext>
            </a:extLst>
          </p:cNvPr>
          <p:cNvGrpSpPr/>
          <p:nvPr/>
        </p:nvGrpSpPr>
        <p:grpSpPr>
          <a:xfrm>
            <a:off x="609599" y="3751587"/>
            <a:ext cx="10515600" cy="1155627"/>
            <a:chOff x="838200" y="1295400"/>
            <a:chExt cx="10515600" cy="1155627"/>
          </a:xfrm>
        </p:grpSpPr>
        <p:sp>
          <p:nvSpPr>
            <p:cNvPr id="27" name="Rectangle: Rounded Corners 26">
              <a:extLst>
                <a:ext uri="{FF2B5EF4-FFF2-40B4-BE49-F238E27FC236}">
                  <a16:creationId xmlns:a16="http://schemas.microsoft.com/office/drawing/2014/main" id="{DD9825B9-8938-3195-7FEA-E30699989E73}"/>
                </a:ext>
              </a:extLst>
            </p:cNvPr>
            <p:cNvSpPr/>
            <p:nvPr/>
          </p:nvSpPr>
          <p:spPr>
            <a:xfrm>
              <a:off x="1058255" y="1536627"/>
              <a:ext cx="10295545" cy="914400"/>
            </a:xfrm>
            <a:prstGeom prst="roundRect">
              <a:avLst/>
            </a:prstGeom>
            <a:noFill/>
            <a:ln w="19050">
              <a:solidFill>
                <a:srgbClr val="0078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DECC7157-4232-5B3F-294D-7C540DB26EB9}"/>
                </a:ext>
              </a:extLst>
            </p:cNvPr>
            <p:cNvSpPr/>
            <p:nvPr/>
          </p:nvSpPr>
          <p:spPr>
            <a:xfrm>
              <a:off x="838200" y="1295400"/>
              <a:ext cx="440108" cy="440108"/>
            </a:xfrm>
            <a:prstGeom prst="ellipse">
              <a:avLst/>
            </a:prstGeom>
            <a:solidFill>
              <a:srgbClr val="AE256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bg1"/>
                  </a:solidFill>
                </a:rPr>
                <a:t>3</a:t>
              </a:r>
            </a:p>
          </p:txBody>
        </p:sp>
      </p:grpSp>
      <p:grpSp>
        <p:nvGrpSpPr>
          <p:cNvPr id="29" name="Group 28">
            <a:extLst>
              <a:ext uri="{FF2B5EF4-FFF2-40B4-BE49-F238E27FC236}">
                <a16:creationId xmlns:a16="http://schemas.microsoft.com/office/drawing/2014/main" id="{B846838D-F4ED-ADE6-DEB0-96B01B90EA3A}"/>
              </a:ext>
            </a:extLst>
          </p:cNvPr>
          <p:cNvGrpSpPr/>
          <p:nvPr/>
        </p:nvGrpSpPr>
        <p:grpSpPr>
          <a:xfrm>
            <a:off x="609599" y="5150288"/>
            <a:ext cx="10515600" cy="1155627"/>
            <a:chOff x="838200" y="1295400"/>
            <a:chExt cx="10515600" cy="1155627"/>
          </a:xfrm>
        </p:grpSpPr>
        <p:sp>
          <p:nvSpPr>
            <p:cNvPr id="30" name="Rectangle: Rounded Corners 29">
              <a:extLst>
                <a:ext uri="{FF2B5EF4-FFF2-40B4-BE49-F238E27FC236}">
                  <a16:creationId xmlns:a16="http://schemas.microsoft.com/office/drawing/2014/main" id="{97D6D3B3-9A90-6751-725B-E2D2EA463BEB}"/>
                </a:ext>
              </a:extLst>
            </p:cNvPr>
            <p:cNvSpPr/>
            <p:nvPr/>
          </p:nvSpPr>
          <p:spPr>
            <a:xfrm>
              <a:off x="1058255" y="1536627"/>
              <a:ext cx="10295545" cy="914400"/>
            </a:xfrm>
            <a:prstGeom prst="roundRect">
              <a:avLst/>
            </a:prstGeom>
            <a:noFill/>
            <a:ln w="19050">
              <a:solidFill>
                <a:srgbClr val="0078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Arial" panose="020B0604020202020204" pitchFamily="34" charset="0"/>
                <a:cs typeface="Arial" panose="020B0604020202020204" pitchFamily="34" charset="0"/>
              </a:endParaRPr>
            </a:p>
          </p:txBody>
        </p:sp>
        <p:sp>
          <p:nvSpPr>
            <p:cNvPr id="31" name="Oval 30">
              <a:extLst>
                <a:ext uri="{FF2B5EF4-FFF2-40B4-BE49-F238E27FC236}">
                  <a16:creationId xmlns:a16="http://schemas.microsoft.com/office/drawing/2014/main" id="{9FA5C9F9-15EC-5621-C9D7-8A5A52B758EA}"/>
                </a:ext>
              </a:extLst>
            </p:cNvPr>
            <p:cNvSpPr/>
            <p:nvPr/>
          </p:nvSpPr>
          <p:spPr>
            <a:xfrm>
              <a:off x="838200" y="1295400"/>
              <a:ext cx="440108" cy="440108"/>
            </a:xfrm>
            <a:prstGeom prst="ellipse">
              <a:avLst/>
            </a:prstGeom>
            <a:solidFill>
              <a:srgbClr val="AE256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bg1"/>
                  </a:solidFill>
                </a:rPr>
                <a:t>4</a:t>
              </a:r>
            </a:p>
          </p:txBody>
        </p:sp>
      </p:grpSp>
      <p:cxnSp>
        <p:nvCxnSpPr>
          <p:cNvPr id="32" name="Straight Connector 31">
            <a:extLst>
              <a:ext uri="{FF2B5EF4-FFF2-40B4-BE49-F238E27FC236}">
                <a16:creationId xmlns:a16="http://schemas.microsoft.com/office/drawing/2014/main" id="{8DA3FE89-775D-0C89-5BD7-B7FF7C72CA21}"/>
              </a:ext>
            </a:extLst>
          </p:cNvPr>
          <p:cNvCxnSpPr/>
          <p:nvPr/>
        </p:nvCxnSpPr>
        <p:spPr bwMode="auto">
          <a:xfrm>
            <a:off x="609600" y="6400800"/>
            <a:ext cx="109728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Rectangle 32">
            <a:extLst>
              <a:ext uri="{FF2B5EF4-FFF2-40B4-BE49-F238E27FC236}">
                <a16:creationId xmlns:a16="http://schemas.microsoft.com/office/drawing/2014/main" id="{34AB3DBE-9F06-0BD5-6519-8F87F155FAC4}"/>
              </a:ext>
            </a:extLst>
          </p:cNvPr>
          <p:cNvSpPr/>
          <p:nvPr/>
        </p:nvSpPr>
        <p:spPr bwMode="auto">
          <a:xfrm>
            <a:off x="10668000" y="6385560"/>
            <a:ext cx="914400" cy="91440"/>
          </a:xfrm>
          <a:prstGeom prst="rect">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4" name="Rectangle 33">
            <a:extLst>
              <a:ext uri="{FF2B5EF4-FFF2-40B4-BE49-F238E27FC236}">
                <a16:creationId xmlns:a16="http://schemas.microsoft.com/office/drawing/2014/main" id="{E2B9E2C2-F730-E997-F2A5-548AF80C38A9}"/>
              </a:ext>
            </a:extLst>
          </p:cNvPr>
          <p:cNvSpPr/>
          <p:nvPr/>
        </p:nvSpPr>
        <p:spPr>
          <a:xfrm>
            <a:off x="6989314" y="6533073"/>
            <a:ext cx="4593087" cy="274320"/>
          </a:xfrm>
          <a:prstGeom prst="rect">
            <a:avLst/>
          </a:prstGeom>
        </p:spPr>
        <p:txBody>
          <a:bodyPr wrap="square" anchor="ctr">
            <a:noAutofit/>
          </a:bodyPr>
          <a:lstStyle/>
          <a:p>
            <a:pPr marL="0" marR="0" algn="r">
              <a:spcBef>
                <a:spcPts val="0"/>
              </a:spcBef>
              <a:spcAft>
                <a:spcPts val="0"/>
              </a:spcAft>
            </a:pPr>
            <a:r>
              <a:rPr lang="en-US" sz="900" i="0" cap="small" baseline="0">
                <a:solidFill>
                  <a:srgbClr val="7F7F7F"/>
                </a:solidFill>
                <a:effectLst/>
                <a:latin typeface="Calibri" panose="020F0502020204030204" pitchFamily="34" charset="0"/>
                <a:ea typeface="Calibri" panose="020F0502020204030204" pitchFamily="34" charset="0"/>
              </a:rPr>
              <a:t> </a:t>
            </a:r>
            <a:fld id="{3A1191B8-9EF5-4BE4-ADF7-7B50653B8745}" type="slidenum">
              <a:rPr lang="en-US" sz="900" i="0" cap="small" baseline="0" smtClean="0">
                <a:solidFill>
                  <a:srgbClr val="7F7F7F"/>
                </a:solidFill>
                <a:effectLst/>
                <a:latin typeface="Calibri" panose="020F0502020204030204" pitchFamily="34" charset="0"/>
                <a:ea typeface="Calibri" panose="020F0502020204030204" pitchFamily="34" charset="0"/>
              </a:rPr>
              <a:pPr marL="0" marR="0" algn="r">
                <a:spcBef>
                  <a:spcPts val="0"/>
                </a:spcBef>
                <a:spcAft>
                  <a:spcPts val="0"/>
                </a:spcAft>
              </a:pPr>
              <a:t>‹#›</a:t>
            </a:fld>
            <a:r>
              <a:rPr lang="en-US" sz="825" i="0" cap="small" baseline="0">
                <a:solidFill>
                  <a:srgbClr val="7F7F7F"/>
                </a:solidFill>
                <a:effectLst/>
                <a:latin typeface="Calibri" panose="020F0502020204030204" pitchFamily="34" charset="0"/>
                <a:ea typeface="Calibri" panose="020F0502020204030204" pitchFamily="34" charset="0"/>
              </a:rPr>
              <a:t> </a:t>
            </a:r>
            <a:endParaRPr lang="en-US" sz="1200" b="1" i="0">
              <a:effectLst/>
              <a:latin typeface="Times New Roman" panose="02020603050405020304" pitchFamily="18" charset="0"/>
              <a:ea typeface="Calibri" panose="020F0502020204030204" pitchFamily="34" charset="0"/>
            </a:endParaRPr>
          </a:p>
        </p:txBody>
      </p:sp>
      <p:pic>
        <p:nvPicPr>
          <p:cNvPr id="35" name="Picture 34">
            <a:extLst>
              <a:ext uri="{FF2B5EF4-FFF2-40B4-BE49-F238E27FC236}">
                <a16:creationId xmlns:a16="http://schemas.microsoft.com/office/drawing/2014/main" id="{A07E67D4-F4B0-AAA5-E8EC-B2303FE9B2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2" y="6446520"/>
            <a:ext cx="1286345" cy="365760"/>
          </a:xfrm>
          <a:prstGeom prst="rect">
            <a:avLst/>
          </a:prstGeom>
        </p:spPr>
      </p:pic>
      <p:sp>
        <p:nvSpPr>
          <p:cNvPr id="36" name="Title 1">
            <a:extLst>
              <a:ext uri="{FF2B5EF4-FFF2-40B4-BE49-F238E27FC236}">
                <a16:creationId xmlns:a16="http://schemas.microsoft.com/office/drawing/2014/main" id="{8C234B26-B51C-41A2-66C8-6376AE4928C3}"/>
              </a:ext>
            </a:extLst>
          </p:cNvPr>
          <p:cNvSpPr>
            <a:spLocks noGrp="1"/>
          </p:cNvSpPr>
          <p:nvPr>
            <p:ph type="title" hasCustomPrompt="1"/>
          </p:nvPr>
        </p:nvSpPr>
        <p:spPr>
          <a:xfrm>
            <a:off x="609601" y="228600"/>
            <a:ext cx="10972799" cy="582820"/>
          </a:xfrm>
          <a:prstGeom prst="rect">
            <a:avLst/>
          </a:prstGeom>
        </p:spPr>
        <p:txBody>
          <a:bodyPr/>
          <a:lstStyle>
            <a:lvl1pPr>
              <a:defRPr sz="2100" b="1">
                <a:solidFill>
                  <a:srgbClr val="007096"/>
                </a:solidFill>
              </a:defRPr>
            </a:lvl1pPr>
          </a:lstStyle>
          <a:p>
            <a:r>
              <a:rPr lang="en-US"/>
              <a:t>Key Findings</a:t>
            </a:r>
          </a:p>
        </p:txBody>
      </p:sp>
      <p:sp>
        <p:nvSpPr>
          <p:cNvPr id="38" name="Text Placeholder 37">
            <a:extLst>
              <a:ext uri="{FF2B5EF4-FFF2-40B4-BE49-F238E27FC236}">
                <a16:creationId xmlns:a16="http://schemas.microsoft.com/office/drawing/2014/main" id="{F946A434-FEAB-2D75-2261-88334EDFF924}"/>
              </a:ext>
            </a:extLst>
          </p:cNvPr>
          <p:cNvSpPr>
            <a:spLocks noGrp="1"/>
          </p:cNvSpPr>
          <p:nvPr>
            <p:ph type="body" sz="quarter" idx="10"/>
          </p:nvPr>
        </p:nvSpPr>
        <p:spPr>
          <a:xfrm>
            <a:off x="829654" y="1465879"/>
            <a:ext cx="10295545" cy="371825"/>
          </a:xfrm>
          <a:prstGeom prst="rect">
            <a:avLst/>
          </a:prstGeom>
        </p:spPr>
        <p:txBody>
          <a:bodyPr/>
          <a:lstStyle>
            <a:lvl1pPr marL="0" indent="0" algn="ctr">
              <a:spcBef>
                <a:spcPts val="0"/>
              </a:spcBef>
              <a:buNone/>
              <a:defRPr sz="1350"/>
            </a:lvl1pPr>
          </a:lstStyle>
          <a:p>
            <a:pPr lvl="0"/>
            <a:r>
              <a:rPr lang="en-US"/>
              <a:t>Click to edit Master text styles</a:t>
            </a:r>
          </a:p>
        </p:txBody>
      </p:sp>
      <p:sp>
        <p:nvSpPr>
          <p:cNvPr id="39" name="Text Placeholder 37">
            <a:extLst>
              <a:ext uri="{FF2B5EF4-FFF2-40B4-BE49-F238E27FC236}">
                <a16:creationId xmlns:a16="http://schemas.microsoft.com/office/drawing/2014/main" id="{533FB23A-59EF-A16B-F0CD-3CE19BBBF3BA}"/>
              </a:ext>
            </a:extLst>
          </p:cNvPr>
          <p:cNvSpPr>
            <a:spLocks noGrp="1"/>
          </p:cNvSpPr>
          <p:nvPr>
            <p:ph type="body" sz="quarter" idx="11"/>
          </p:nvPr>
        </p:nvSpPr>
        <p:spPr>
          <a:xfrm>
            <a:off x="829654" y="2861276"/>
            <a:ext cx="10295545" cy="371825"/>
          </a:xfrm>
          <a:prstGeom prst="rect">
            <a:avLst/>
          </a:prstGeom>
        </p:spPr>
        <p:txBody>
          <a:bodyPr/>
          <a:lstStyle>
            <a:lvl1pPr marL="0" indent="0" algn="ctr">
              <a:spcBef>
                <a:spcPts val="0"/>
              </a:spcBef>
              <a:buNone/>
              <a:defRPr sz="1350"/>
            </a:lvl1pPr>
          </a:lstStyle>
          <a:p>
            <a:pPr lvl="0"/>
            <a:r>
              <a:rPr lang="en-US"/>
              <a:t>Click to edit Master text styles</a:t>
            </a:r>
          </a:p>
        </p:txBody>
      </p:sp>
      <p:sp>
        <p:nvSpPr>
          <p:cNvPr id="40" name="Text Placeholder 37">
            <a:extLst>
              <a:ext uri="{FF2B5EF4-FFF2-40B4-BE49-F238E27FC236}">
                <a16:creationId xmlns:a16="http://schemas.microsoft.com/office/drawing/2014/main" id="{539BF140-7189-A693-DEE3-F4C97B568314}"/>
              </a:ext>
            </a:extLst>
          </p:cNvPr>
          <p:cNvSpPr>
            <a:spLocks noGrp="1"/>
          </p:cNvSpPr>
          <p:nvPr>
            <p:ph type="body" sz="quarter" idx="12"/>
          </p:nvPr>
        </p:nvSpPr>
        <p:spPr>
          <a:xfrm>
            <a:off x="829654" y="4259977"/>
            <a:ext cx="10295545" cy="371825"/>
          </a:xfrm>
          <a:prstGeom prst="rect">
            <a:avLst/>
          </a:prstGeom>
        </p:spPr>
        <p:txBody>
          <a:bodyPr/>
          <a:lstStyle>
            <a:lvl1pPr marL="0" indent="0" algn="ctr">
              <a:spcBef>
                <a:spcPts val="0"/>
              </a:spcBef>
              <a:buNone/>
              <a:defRPr sz="1350"/>
            </a:lvl1pPr>
          </a:lstStyle>
          <a:p>
            <a:pPr lvl="0"/>
            <a:r>
              <a:rPr lang="en-US"/>
              <a:t>Click to edit Master text styles</a:t>
            </a:r>
          </a:p>
        </p:txBody>
      </p:sp>
      <p:sp>
        <p:nvSpPr>
          <p:cNvPr id="41" name="Text Placeholder 37">
            <a:extLst>
              <a:ext uri="{FF2B5EF4-FFF2-40B4-BE49-F238E27FC236}">
                <a16:creationId xmlns:a16="http://schemas.microsoft.com/office/drawing/2014/main" id="{72B3C31E-926D-75F3-7D6F-3C3E30AC6257}"/>
              </a:ext>
            </a:extLst>
          </p:cNvPr>
          <p:cNvSpPr>
            <a:spLocks noGrp="1"/>
          </p:cNvSpPr>
          <p:nvPr>
            <p:ph type="body" sz="quarter" idx="13"/>
          </p:nvPr>
        </p:nvSpPr>
        <p:spPr>
          <a:xfrm>
            <a:off x="829654" y="5662802"/>
            <a:ext cx="10295545" cy="371825"/>
          </a:xfrm>
          <a:prstGeom prst="rect">
            <a:avLst/>
          </a:prstGeom>
        </p:spPr>
        <p:txBody>
          <a:bodyPr/>
          <a:lstStyle>
            <a:lvl1pPr marL="0" indent="0" algn="ctr">
              <a:spcBef>
                <a:spcPts val="0"/>
              </a:spcBef>
              <a:buNone/>
              <a:defRPr sz="1350"/>
            </a:lvl1pPr>
          </a:lstStyle>
          <a:p>
            <a:pPr lvl="0"/>
            <a:r>
              <a:rPr lang="en-US"/>
              <a:t>Click to edit Master text styles</a:t>
            </a:r>
          </a:p>
        </p:txBody>
      </p:sp>
      <p:grpSp>
        <p:nvGrpSpPr>
          <p:cNvPr id="2" name="Group 1">
            <a:extLst>
              <a:ext uri="{FF2B5EF4-FFF2-40B4-BE49-F238E27FC236}">
                <a16:creationId xmlns:a16="http://schemas.microsoft.com/office/drawing/2014/main" id="{68DF3727-A875-3B9F-CBF3-17C516ACAD45}"/>
              </a:ext>
            </a:extLst>
          </p:cNvPr>
          <p:cNvGrpSpPr/>
          <p:nvPr userDrawn="1"/>
        </p:nvGrpSpPr>
        <p:grpSpPr>
          <a:xfrm>
            <a:off x="609599" y="954185"/>
            <a:ext cx="10515600" cy="1155627"/>
            <a:chOff x="838200" y="1295400"/>
            <a:chExt cx="10515600" cy="1155627"/>
          </a:xfrm>
        </p:grpSpPr>
        <p:sp>
          <p:nvSpPr>
            <p:cNvPr id="3" name="Rectangle: Rounded Corners 2">
              <a:extLst>
                <a:ext uri="{FF2B5EF4-FFF2-40B4-BE49-F238E27FC236}">
                  <a16:creationId xmlns:a16="http://schemas.microsoft.com/office/drawing/2014/main" id="{80CFA4AB-E41C-9916-D87F-9F147C589D9B}"/>
                </a:ext>
              </a:extLst>
            </p:cNvPr>
            <p:cNvSpPr/>
            <p:nvPr/>
          </p:nvSpPr>
          <p:spPr>
            <a:xfrm>
              <a:off x="1058255" y="1536627"/>
              <a:ext cx="10295545" cy="914400"/>
            </a:xfrm>
            <a:prstGeom prst="roundRect">
              <a:avLst/>
            </a:prstGeom>
            <a:noFill/>
            <a:ln w="19050">
              <a:solidFill>
                <a:srgbClr val="0078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C880139C-E39A-22C5-2EE0-63F2447F52C3}"/>
                </a:ext>
              </a:extLst>
            </p:cNvPr>
            <p:cNvSpPr/>
            <p:nvPr/>
          </p:nvSpPr>
          <p:spPr>
            <a:xfrm>
              <a:off x="838200" y="1295400"/>
              <a:ext cx="440108" cy="440108"/>
            </a:xfrm>
            <a:prstGeom prst="ellipse">
              <a:avLst/>
            </a:prstGeom>
            <a:solidFill>
              <a:srgbClr val="AE256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bg1"/>
                  </a:solidFill>
                </a:rPr>
                <a:t>1</a:t>
              </a:r>
            </a:p>
          </p:txBody>
        </p:sp>
      </p:grpSp>
      <p:grpSp>
        <p:nvGrpSpPr>
          <p:cNvPr id="5" name="Group 4">
            <a:extLst>
              <a:ext uri="{FF2B5EF4-FFF2-40B4-BE49-F238E27FC236}">
                <a16:creationId xmlns:a16="http://schemas.microsoft.com/office/drawing/2014/main" id="{55D88544-168B-7246-0BC8-D0365896F21F}"/>
              </a:ext>
            </a:extLst>
          </p:cNvPr>
          <p:cNvGrpSpPr/>
          <p:nvPr userDrawn="1"/>
        </p:nvGrpSpPr>
        <p:grpSpPr>
          <a:xfrm>
            <a:off x="609599" y="2352886"/>
            <a:ext cx="10515600" cy="1155627"/>
            <a:chOff x="838200" y="1295400"/>
            <a:chExt cx="10515600" cy="1155627"/>
          </a:xfrm>
        </p:grpSpPr>
        <p:sp>
          <p:nvSpPr>
            <p:cNvPr id="6" name="Rectangle: Rounded Corners 5">
              <a:extLst>
                <a:ext uri="{FF2B5EF4-FFF2-40B4-BE49-F238E27FC236}">
                  <a16:creationId xmlns:a16="http://schemas.microsoft.com/office/drawing/2014/main" id="{A4EF8167-CA27-6C54-718A-CC590F4EC772}"/>
                </a:ext>
              </a:extLst>
            </p:cNvPr>
            <p:cNvSpPr/>
            <p:nvPr/>
          </p:nvSpPr>
          <p:spPr>
            <a:xfrm>
              <a:off x="1058255" y="1536627"/>
              <a:ext cx="10295545" cy="914400"/>
            </a:xfrm>
            <a:prstGeom prst="roundRect">
              <a:avLst/>
            </a:prstGeom>
            <a:noFill/>
            <a:ln w="19050">
              <a:solidFill>
                <a:srgbClr val="0078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94BF5A5B-05C1-CFD6-F316-88407FB08ADE}"/>
                </a:ext>
              </a:extLst>
            </p:cNvPr>
            <p:cNvSpPr/>
            <p:nvPr/>
          </p:nvSpPr>
          <p:spPr>
            <a:xfrm>
              <a:off x="838200" y="1295400"/>
              <a:ext cx="440108" cy="440108"/>
            </a:xfrm>
            <a:prstGeom prst="ellipse">
              <a:avLst/>
            </a:prstGeom>
            <a:solidFill>
              <a:srgbClr val="AE256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bg1"/>
                  </a:solidFill>
                </a:rPr>
                <a:t>2</a:t>
              </a:r>
            </a:p>
          </p:txBody>
        </p:sp>
      </p:grpSp>
      <p:grpSp>
        <p:nvGrpSpPr>
          <p:cNvPr id="8" name="Group 7">
            <a:extLst>
              <a:ext uri="{FF2B5EF4-FFF2-40B4-BE49-F238E27FC236}">
                <a16:creationId xmlns:a16="http://schemas.microsoft.com/office/drawing/2014/main" id="{2D5AE074-AECB-FB89-D20A-0F9EDD6B381E}"/>
              </a:ext>
            </a:extLst>
          </p:cNvPr>
          <p:cNvGrpSpPr/>
          <p:nvPr userDrawn="1"/>
        </p:nvGrpSpPr>
        <p:grpSpPr>
          <a:xfrm>
            <a:off x="609599" y="3751587"/>
            <a:ext cx="10515600" cy="1155627"/>
            <a:chOff x="838200" y="1295400"/>
            <a:chExt cx="10515600" cy="1155627"/>
          </a:xfrm>
        </p:grpSpPr>
        <p:sp>
          <p:nvSpPr>
            <p:cNvPr id="9" name="Rectangle: Rounded Corners 8">
              <a:extLst>
                <a:ext uri="{FF2B5EF4-FFF2-40B4-BE49-F238E27FC236}">
                  <a16:creationId xmlns:a16="http://schemas.microsoft.com/office/drawing/2014/main" id="{6D277304-ECD1-0945-9C45-40307DAE1840}"/>
                </a:ext>
              </a:extLst>
            </p:cNvPr>
            <p:cNvSpPr/>
            <p:nvPr/>
          </p:nvSpPr>
          <p:spPr>
            <a:xfrm>
              <a:off x="1058255" y="1536627"/>
              <a:ext cx="10295545" cy="914400"/>
            </a:xfrm>
            <a:prstGeom prst="roundRect">
              <a:avLst/>
            </a:prstGeom>
            <a:noFill/>
            <a:ln w="19050">
              <a:solidFill>
                <a:srgbClr val="0078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E60B4647-3F84-34AE-10BB-A506B6DAB9DD}"/>
                </a:ext>
              </a:extLst>
            </p:cNvPr>
            <p:cNvSpPr/>
            <p:nvPr/>
          </p:nvSpPr>
          <p:spPr>
            <a:xfrm>
              <a:off x="838200" y="1295400"/>
              <a:ext cx="440108" cy="440108"/>
            </a:xfrm>
            <a:prstGeom prst="ellipse">
              <a:avLst/>
            </a:prstGeom>
            <a:solidFill>
              <a:srgbClr val="AE256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bg1"/>
                  </a:solidFill>
                </a:rPr>
                <a:t>3</a:t>
              </a:r>
            </a:p>
          </p:txBody>
        </p:sp>
      </p:grpSp>
      <p:grpSp>
        <p:nvGrpSpPr>
          <p:cNvPr id="11" name="Group 10">
            <a:extLst>
              <a:ext uri="{FF2B5EF4-FFF2-40B4-BE49-F238E27FC236}">
                <a16:creationId xmlns:a16="http://schemas.microsoft.com/office/drawing/2014/main" id="{6BC92F65-996B-3261-392C-C566D4BCB52E}"/>
              </a:ext>
            </a:extLst>
          </p:cNvPr>
          <p:cNvGrpSpPr/>
          <p:nvPr userDrawn="1"/>
        </p:nvGrpSpPr>
        <p:grpSpPr>
          <a:xfrm>
            <a:off x="609599" y="5150288"/>
            <a:ext cx="10515600" cy="1155627"/>
            <a:chOff x="838200" y="1295400"/>
            <a:chExt cx="10515600" cy="1155627"/>
          </a:xfrm>
        </p:grpSpPr>
        <p:sp>
          <p:nvSpPr>
            <p:cNvPr id="12" name="Rectangle: Rounded Corners 11">
              <a:extLst>
                <a:ext uri="{FF2B5EF4-FFF2-40B4-BE49-F238E27FC236}">
                  <a16:creationId xmlns:a16="http://schemas.microsoft.com/office/drawing/2014/main" id="{1BEDF7E1-4B84-5022-FC60-8107B3D3366D}"/>
                </a:ext>
              </a:extLst>
            </p:cNvPr>
            <p:cNvSpPr/>
            <p:nvPr/>
          </p:nvSpPr>
          <p:spPr>
            <a:xfrm>
              <a:off x="1058255" y="1536627"/>
              <a:ext cx="10295545" cy="914400"/>
            </a:xfrm>
            <a:prstGeom prst="roundRect">
              <a:avLst/>
            </a:prstGeom>
            <a:noFill/>
            <a:ln w="19050">
              <a:solidFill>
                <a:srgbClr val="0078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43C52FAD-B6B4-BC79-F954-F100FC996914}"/>
                </a:ext>
              </a:extLst>
            </p:cNvPr>
            <p:cNvSpPr/>
            <p:nvPr/>
          </p:nvSpPr>
          <p:spPr>
            <a:xfrm>
              <a:off x="838200" y="1295400"/>
              <a:ext cx="440108" cy="440108"/>
            </a:xfrm>
            <a:prstGeom prst="ellipse">
              <a:avLst/>
            </a:prstGeom>
            <a:solidFill>
              <a:srgbClr val="AE256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bg1"/>
                  </a:solidFill>
                </a:rPr>
                <a:t>4</a:t>
              </a:r>
            </a:p>
          </p:txBody>
        </p:sp>
      </p:grpSp>
      <p:cxnSp>
        <p:nvCxnSpPr>
          <p:cNvPr id="14" name="Straight Connector 13">
            <a:extLst>
              <a:ext uri="{FF2B5EF4-FFF2-40B4-BE49-F238E27FC236}">
                <a16:creationId xmlns:a16="http://schemas.microsoft.com/office/drawing/2014/main" id="{526A8E8A-F5E4-DB54-9A4E-4E37E9E76B5C}"/>
              </a:ext>
            </a:extLst>
          </p:cNvPr>
          <p:cNvCxnSpPr/>
          <p:nvPr userDrawn="1"/>
        </p:nvCxnSpPr>
        <p:spPr bwMode="auto">
          <a:xfrm>
            <a:off x="609600" y="6400800"/>
            <a:ext cx="109728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14">
            <a:extLst>
              <a:ext uri="{FF2B5EF4-FFF2-40B4-BE49-F238E27FC236}">
                <a16:creationId xmlns:a16="http://schemas.microsoft.com/office/drawing/2014/main" id="{436CACB2-C6A4-A339-9B40-E84757A7B9FC}"/>
              </a:ext>
            </a:extLst>
          </p:cNvPr>
          <p:cNvSpPr/>
          <p:nvPr userDrawn="1"/>
        </p:nvSpPr>
        <p:spPr bwMode="auto">
          <a:xfrm>
            <a:off x="10668000" y="6385560"/>
            <a:ext cx="914400" cy="91440"/>
          </a:xfrm>
          <a:prstGeom prst="rect">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6" name="Rectangle 15">
            <a:extLst>
              <a:ext uri="{FF2B5EF4-FFF2-40B4-BE49-F238E27FC236}">
                <a16:creationId xmlns:a16="http://schemas.microsoft.com/office/drawing/2014/main" id="{FCEF1DF5-997A-E2B9-DA0A-59BC298CEC42}"/>
              </a:ext>
            </a:extLst>
          </p:cNvPr>
          <p:cNvSpPr/>
          <p:nvPr userDrawn="1"/>
        </p:nvSpPr>
        <p:spPr>
          <a:xfrm>
            <a:off x="6989314" y="6533073"/>
            <a:ext cx="4593087" cy="274320"/>
          </a:xfrm>
          <a:prstGeom prst="rect">
            <a:avLst/>
          </a:prstGeom>
        </p:spPr>
        <p:txBody>
          <a:bodyPr wrap="square" anchor="ctr">
            <a:noAutofit/>
          </a:bodyPr>
          <a:lstStyle/>
          <a:p>
            <a:pPr marL="0" marR="0" algn="r">
              <a:spcBef>
                <a:spcPts val="0"/>
              </a:spcBef>
              <a:spcAft>
                <a:spcPts val="0"/>
              </a:spcAft>
            </a:pPr>
            <a:r>
              <a:rPr lang="en-US" sz="900" i="0" cap="small" baseline="0">
                <a:solidFill>
                  <a:srgbClr val="7F7F7F"/>
                </a:solidFill>
                <a:effectLst/>
                <a:latin typeface="Calibri" panose="020F0502020204030204" pitchFamily="34" charset="0"/>
                <a:ea typeface="Calibri" panose="020F0502020204030204" pitchFamily="34" charset="0"/>
              </a:rPr>
              <a:t> </a:t>
            </a:r>
            <a:fld id="{3A1191B8-9EF5-4BE4-ADF7-7B50653B8745}" type="slidenum">
              <a:rPr lang="en-US" sz="900" i="0" cap="small" baseline="0" smtClean="0">
                <a:solidFill>
                  <a:srgbClr val="7F7F7F"/>
                </a:solidFill>
                <a:effectLst/>
                <a:latin typeface="Calibri" panose="020F0502020204030204" pitchFamily="34" charset="0"/>
                <a:ea typeface="Calibri" panose="020F0502020204030204" pitchFamily="34" charset="0"/>
              </a:rPr>
              <a:pPr marL="0" marR="0" algn="r">
                <a:spcBef>
                  <a:spcPts val="0"/>
                </a:spcBef>
                <a:spcAft>
                  <a:spcPts val="0"/>
                </a:spcAft>
              </a:pPr>
              <a:t>‹#›</a:t>
            </a:fld>
            <a:r>
              <a:rPr lang="en-US" sz="825" i="0" cap="small" baseline="0">
                <a:solidFill>
                  <a:srgbClr val="7F7F7F"/>
                </a:solidFill>
                <a:effectLst/>
                <a:latin typeface="Calibri" panose="020F0502020204030204" pitchFamily="34" charset="0"/>
                <a:ea typeface="Calibri" panose="020F0502020204030204" pitchFamily="34" charset="0"/>
              </a:rPr>
              <a:t> </a:t>
            </a:r>
            <a:endParaRPr lang="en-US" sz="1200" b="1" i="0">
              <a:effectLst/>
              <a:latin typeface="Times New Roman" panose="02020603050405020304" pitchFamily="18" charset="0"/>
              <a:ea typeface="Calibri" panose="020F0502020204030204" pitchFamily="34" charset="0"/>
            </a:endParaRPr>
          </a:p>
        </p:txBody>
      </p:sp>
      <p:pic>
        <p:nvPicPr>
          <p:cNvPr id="17" name="Picture 16">
            <a:extLst>
              <a:ext uri="{FF2B5EF4-FFF2-40B4-BE49-F238E27FC236}">
                <a16:creationId xmlns:a16="http://schemas.microsoft.com/office/drawing/2014/main" id="{CFAC74BC-63BA-AD35-0D3A-FFA4A37B8C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2" y="6446520"/>
            <a:ext cx="1286345" cy="365760"/>
          </a:xfrm>
          <a:prstGeom prst="rect">
            <a:avLst/>
          </a:prstGeom>
        </p:spPr>
      </p:pic>
    </p:spTree>
    <p:extLst>
      <p:ext uri="{BB962C8B-B14F-4D97-AF65-F5344CB8AC3E}">
        <p14:creationId xmlns:p14="http://schemas.microsoft.com/office/powerpoint/2010/main" val="1373092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S w/N">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47E3EB67-DCC2-CFD6-9A00-2A09A8FE11D9}"/>
              </a:ext>
            </a:extLst>
          </p:cNvPr>
          <p:cNvSpPr/>
          <p:nvPr userDrawn="1"/>
        </p:nvSpPr>
        <p:spPr>
          <a:xfrm>
            <a:off x="393339" y="291991"/>
            <a:ext cx="8287944" cy="914400"/>
          </a:xfrm>
          <a:prstGeom prst="roundRect">
            <a:avLst/>
          </a:prstGeom>
          <a:solidFill>
            <a:srgbClr val="007096"/>
          </a:solidFill>
        </p:spPr>
        <p:txBody>
          <a:bodyPr wrap="square" rtlCol="0" anchor="ctr">
            <a:spAutoFit/>
          </a:bodyPr>
          <a:lstStyle/>
          <a:p>
            <a:pPr marL="257175" marR="0" indent="-257175" algn="ctr">
              <a:lnSpc>
                <a:spcPct val="107000"/>
              </a:lnSpc>
              <a:spcBef>
                <a:spcPts val="0"/>
              </a:spcBef>
              <a:spcAft>
                <a:spcPts val="0"/>
              </a:spcAft>
              <a:buFont typeface="Symbol" panose="05050102010706020507" pitchFamily="18" charset="2"/>
              <a:buChar char=""/>
            </a:pPr>
            <a:endParaRPr lang="en-US" sz="1500">
              <a:latin typeface="+mn-lt"/>
              <a:ea typeface="Calibri" panose="020F0502020204030204" pitchFamily="34" charset="0"/>
              <a:cs typeface="Times New Roman" panose="02020603050405020304" pitchFamily="18" charset="0"/>
            </a:endParaRPr>
          </a:p>
        </p:txBody>
      </p:sp>
      <p:sp>
        <p:nvSpPr>
          <p:cNvPr id="2" name="Text Placeholder 7">
            <a:extLst>
              <a:ext uri="{FF2B5EF4-FFF2-40B4-BE49-F238E27FC236}">
                <a16:creationId xmlns:a16="http://schemas.microsoft.com/office/drawing/2014/main" id="{AEF12768-5247-EF58-E7DD-E3BBE066050C}"/>
              </a:ext>
            </a:extLst>
          </p:cNvPr>
          <p:cNvSpPr txBox="1"/>
          <p:nvPr userDrawn="1"/>
        </p:nvSpPr>
        <p:spPr>
          <a:xfrm>
            <a:off x="9060328" y="2"/>
            <a:ext cx="3127973" cy="6857999"/>
          </a:xfrm>
          <a:prstGeom prst="rect">
            <a:avLst/>
          </a:prstGeom>
          <a:solidFill>
            <a:srgbClr val="007096"/>
          </a:solidFill>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endParaRPr lang="en-US" sz="1200" b="1">
              <a:solidFill>
                <a:schemeClr val="bg1"/>
              </a:solidFill>
            </a:endParaRPr>
          </a:p>
        </p:txBody>
      </p:sp>
      <p:sp>
        <p:nvSpPr>
          <p:cNvPr id="26" name="Content Placeholder 2">
            <a:extLst>
              <a:ext uri="{FF2B5EF4-FFF2-40B4-BE49-F238E27FC236}">
                <a16:creationId xmlns:a16="http://schemas.microsoft.com/office/drawing/2014/main" id="{62A1D6D6-7794-5865-7642-75A7375BE5CB}"/>
              </a:ext>
            </a:extLst>
          </p:cNvPr>
          <p:cNvSpPr>
            <a:spLocks noGrp="1"/>
          </p:cNvSpPr>
          <p:nvPr>
            <p:ph idx="15"/>
          </p:nvPr>
        </p:nvSpPr>
        <p:spPr>
          <a:xfrm>
            <a:off x="389891" y="1300499"/>
            <a:ext cx="8287944" cy="4536668"/>
          </a:xfrm>
          <a:prstGeom prst="rect">
            <a:avLst/>
          </a:prstGeom>
        </p:spPr>
        <p:txBody>
          <a:bodyPr/>
          <a:lstStyle>
            <a:lvl1pPr>
              <a:spcBef>
                <a:spcPts val="0"/>
              </a:spcBef>
              <a:buSzPct val="70000"/>
              <a:defRPr sz="1350">
                <a:solidFill>
                  <a:schemeClr val="tx1">
                    <a:lumMod val="85000"/>
                    <a:lumOff val="15000"/>
                  </a:schemeClr>
                </a:solidFill>
              </a:defRPr>
            </a:lvl1pPr>
            <a:lvl2pPr>
              <a:defRPr sz="1350">
                <a:solidFill>
                  <a:schemeClr val="tx1">
                    <a:lumMod val="85000"/>
                    <a:lumOff val="15000"/>
                  </a:schemeClr>
                </a:solidFill>
              </a:defRPr>
            </a:lvl2pPr>
            <a:lvl3pPr>
              <a:defRPr sz="135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stStyle>
          <a:p>
            <a:pPr lvl="0"/>
            <a:r>
              <a:rPr lang="en-US"/>
              <a:t>Click to edit Master text styles</a:t>
            </a:r>
          </a:p>
        </p:txBody>
      </p:sp>
      <p:cxnSp>
        <p:nvCxnSpPr>
          <p:cNvPr id="3" name="Straight Connector 2">
            <a:extLst>
              <a:ext uri="{FF2B5EF4-FFF2-40B4-BE49-F238E27FC236}">
                <a16:creationId xmlns:a16="http://schemas.microsoft.com/office/drawing/2014/main" id="{660CDB8F-9382-069C-F646-E7FF03F95064}"/>
              </a:ext>
            </a:extLst>
          </p:cNvPr>
          <p:cNvCxnSpPr/>
          <p:nvPr userDrawn="1"/>
        </p:nvCxnSpPr>
        <p:spPr bwMode="auto">
          <a:xfrm flipV="1">
            <a:off x="0" y="6331624"/>
            <a:ext cx="11582400" cy="2"/>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4">
            <a:extLst>
              <a:ext uri="{FF2B5EF4-FFF2-40B4-BE49-F238E27FC236}">
                <a16:creationId xmlns:a16="http://schemas.microsoft.com/office/drawing/2014/main" id="{F851C82C-312F-08CD-F5DB-66EE23927793}"/>
              </a:ext>
            </a:extLst>
          </p:cNvPr>
          <p:cNvSpPr/>
          <p:nvPr userDrawn="1"/>
        </p:nvSpPr>
        <p:spPr>
          <a:xfrm>
            <a:off x="6989314" y="6533073"/>
            <a:ext cx="4593087" cy="274320"/>
          </a:xfrm>
          <a:prstGeom prst="rect">
            <a:avLst/>
          </a:prstGeom>
        </p:spPr>
        <p:txBody>
          <a:bodyPr wrap="square" anchor="ctr">
            <a:noAutofit/>
          </a:bodyPr>
          <a:lstStyle/>
          <a:p>
            <a:pPr marL="0" marR="0" algn="r">
              <a:spcBef>
                <a:spcPts val="0"/>
              </a:spcBef>
              <a:spcAft>
                <a:spcPts val="0"/>
              </a:spcAft>
            </a:pPr>
            <a:r>
              <a:rPr lang="en-US" sz="900" i="0" cap="small" baseline="0">
                <a:solidFill>
                  <a:schemeClr val="bg1"/>
                </a:solidFill>
                <a:effectLst/>
                <a:latin typeface="Calibri" panose="020F0502020204030204" pitchFamily="34" charset="0"/>
                <a:ea typeface="Calibri" panose="020F0502020204030204" pitchFamily="34" charset="0"/>
              </a:rPr>
              <a:t> </a:t>
            </a:r>
            <a:fld id="{3A1191B8-9EF5-4BE4-ADF7-7B50653B8745}" type="slidenum">
              <a:rPr lang="en-US" sz="900" i="0" cap="small" baseline="0" smtClean="0">
                <a:solidFill>
                  <a:schemeClr val="bg1"/>
                </a:solidFill>
                <a:effectLst/>
                <a:latin typeface="Calibri" panose="020F0502020204030204" pitchFamily="34" charset="0"/>
                <a:ea typeface="Calibri" panose="020F0502020204030204" pitchFamily="34" charset="0"/>
              </a:rPr>
              <a:pPr marL="0" marR="0" algn="r">
                <a:spcBef>
                  <a:spcPts val="0"/>
                </a:spcBef>
                <a:spcAft>
                  <a:spcPts val="0"/>
                </a:spcAft>
              </a:pPr>
              <a:t>‹#›</a:t>
            </a:fld>
            <a:r>
              <a:rPr lang="en-US" sz="825" i="0" cap="small" baseline="0">
                <a:solidFill>
                  <a:schemeClr val="bg1"/>
                </a:solidFill>
                <a:effectLst/>
                <a:latin typeface="Calibri" panose="020F0502020204030204" pitchFamily="34" charset="0"/>
                <a:ea typeface="Calibri" panose="020F0502020204030204" pitchFamily="34" charset="0"/>
              </a:rPr>
              <a:t> </a:t>
            </a:r>
            <a:endParaRPr lang="en-US" sz="1200" b="1" i="0">
              <a:solidFill>
                <a:schemeClr val="bg1"/>
              </a:solidFill>
              <a:effectLst/>
              <a:latin typeface="Times New Roman" panose="02020603050405020304" pitchFamily="18" charset="0"/>
              <a:ea typeface="Calibri" panose="020F0502020204030204" pitchFamily="34" charset="0"/>
            </a:endParaRPr>
          </a:p>
        </p:txBody>
      </p:sp>
      <p:sp>
        <p:nvSpPr>
          <p:cNvPr id="4" name="Rectangle 3">
            <a:extLst>
              <a:ext uri="{FF2B5EF4-FFF2-40B4-BE49-F238E27FC236}">
                <a16:creationId xmlns:a16="http://schemas.microsoft.com/office/drawing/2014/main" id="{FF8684E7-1631-0894-7040-032A83687E67}"/>
              </a:ext>
            </a:extLst>
          </p:cNvPr>
          <p:cNvSpPr/>
          <p:nvPr userDrawn="1"/>
        </p:nvSpPr>
        <p:spPr bwMode="auto">
          <a:xfrm>
            <a:off x="10668000" y="6349700"/>
            <a:ext cx="914400" cy="91440"/>
          </a:xfrm>
          <a:prstGeom prst="rect">
            <a:avLst/>
          </a:prstGeom>
          <a:solidFill>
            <a:srgbClr val="AE257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4">
                  <a:lumMod val="75000"/>
                </a:schemeClr>
              </a:solidFill>
              <a:effectLst/>
              <a:latin typeface="Times" charset="0"/>
            </a:endParaRPr>
          </a:p>
        </p:txBody>
      </p:sp>
      <p:sp>
        <p:nvSpPr>
          <p:cNvPr id="16" name="Text Placeholder 15">
            <a:extLst>
              <a:ext uri="{FF2B5EF4-FFF2-40B4-BE49-F238E27FC236}">
                <a16:creationId xmlns:a16="http://schemas.microsoft.com/office/drawing/2014/main" id="{CD0C546E-43F3-96C9-2811-98C4422298AB}"/>
              </a:ext>
            </a:extLst>
          </p:cNvPr>
          <p:cNvSpPr>
            <a:spLocks noGrp="1"/>
          </p:cNvSpPr>
          <p:nvPr>
            <p:ph type="body" sz="quarter" idx="12"/>
          </p:nvPr>
        </p:nvSpPr>
        <p:spPr>
          <a:xfrm>
            <a:off x="9052932" y="1364229"/>
            <a:ext cx="2966657" cy="1912371"/>
          </a:xfrm>
          <a:prstGeom prst="rect">
            <a:avLst/>
          </a:prstGeom>
        </p:spPr>
        <p:txBody>
          <a:bodyPr/>
          <a:lstStyle>
            <a:lvl1pPr marL="0" indent="0">
              <a:buNone/>
              <a:defRPr sz="1200">
                <a:solidFill>
                  <a:schemeClr val="bg1"/>
                </a:solidFill>
              </a:defRPr>
            </a:lvl1pPr>
          </a:lstStyle>
          <a:p>
            <a:pPr lvl="0"/>
            <a:r>
              <a:rPr lang="en-US"/>
              <a:t>Click to edit Master text styles</a:t>
            </a:r>
          </a:p>
        </p:txBody>
      </p:sp>
      <p:sp>
        <p:nvSpPr>
          <p:cNvPr id="19" name="TextBox 18">
            <a:extLst>
              <a:ext uri="{FF2B5EF4-FFF2-40B4-BE49-F238E27FC236}">
                <a16:creationId xmlns:a16="http://schemas.microsoft.com/office/drawing/2014/main" id="{3104B02B-578B-68F3-F353-B62F560335B9}"/>
              </a:ext>
            </a:extLst>
          </p:cNvPr>
          <p:cNvSpPr txBox="1"/>
          <p:nvPr userDrawn="1"/>
        </p:nvSpPr>
        <p:spPr>
          <a:xfrm>
            <a:off x="8461899" y="6054628"/>
            <a:ext cx="797324" cy="276999"/>
          </a:xfrm>
          <a:prstGeom prst="rect">
            <a:avLst/>
          </a:prstGeom>
          <a:noFill/>
        </p:spPr>
        <p:txBody>
          <a:bodyPr wrap="square" rtlCol="0">
            <a:spAutoFit/>
          </a:bodyPr>
          <a:lstStyle/>
          <a:p>
            <a:pPr algn="l"/>
            <a:r>
              <a:rPr lang="en-US" sz="1200" b="1">
                <a:solidFill>
                  <a:schemeClr val="bg1"/>
                </a:solidFill>
                <a:latin typeface="+mn-lt"/>
                <a:cs typeface="Arial" pitchFamily="34" charset="0"/>
              </a:rPr>
              <a:t>N =</a:t>
            </a:r>
          </a:p>
        </p:txBody>
      </p:sp>
      <p:sp>
        <p:nvSpPr>
          <p:cNvPr id="11" name="Text Placeholder 2">
            <a:extLst>
              <a:ext uri="{FF2B5EF4-FFF2-40B4-BE49-F238E27FC236}">
                <a16:creationId xmlns:a16="http://schemas.microsoft.com/office/drawing/2014/main" id="{42F21B87-7887-5874-3372-65F872B40631}"/>
              </a:ext>
            </a:extLst>
          </p:cNvPr>
          <p:cNvSpPr>
            <a:spLocks noGrp="1"/>
          </p:cNvSpPr>
          <p:nvPr>
            <p:ph type="body" sz="quarter" idx="16"/>
          </p:nvPr>
        </p:nvSpPr>
        <p:spPr>
          <a:xfrm>
            <a:off x="393339" y="338636"/>
            <a:ext cx="8287944" cy="640080"/>
          </a:xfrm>
          <a:prstGeom prst="rect">
            <a:avLst/>
          </a:prstGeom>
          <a:solidFill>
            <a:srgbClr val="007096"/>
          </a:solidFill>
        </p:spPr>
        <p:txBody>
          <a:bodyPr anchor="ctr"/>
          <a:lstStyle>
            <a:lvl1pPr marL="0" indent="0" algn="ctr">
              <a:buNone/>
              <a:defRPr sz="1400">
                <a:solidFill>
                  <a:schemeClr val="bg1"/>
                </a:solidFill>
              </a:defRPr>
            </a:lvl1pPr>
          </a:lstStyle>
          <a:p>
            <a:pPr lvl="0"/>
            <a:endParaRPr lang="en-US" dirty="0"/>
          </a:p>
        </p:txBody>
      </p:sp>
      <p:sp>
        <p:nvSpPr>
          <p:cNvPr id="12" name="Text Box 16">
            <a:extLst>
              <a:ext uri="{FF2B5EF4-FFF2-40B4-BE49-F238E27FC236}">
                <a16:creationId xmlns:a16="http://schemas.microsoft.com/office/drawing/2014/main" id="{696347FB-669D-8189-FD12-6FF48EA15601}"/>
              </a:ext>
            </a:extLst>
          </p:cNvPr>
          <p:cNvSpPr txBox="1">
            <a:spLocks noGrp="1" noChangeArrowheads="1"/>
          </p:cNvSpPr>
          <p:nvPr>
            <p:ph type="body" sz="quarter" idx="13"/>
          </p:nvPr>
        </p:nvSpPr>
        <p:spPr bwMode="auto">
          <a:xfrm>
            <a:off x="393339" y="6385458"/>
            <a:ext cx="109728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marR="0" indent="0">
              <a:lnSpc>
                <a:spcPct val="75000"/>
              </a:lnSpc>
              <a:spcBef>
                <a:spcPts val="0"/>
              </a:spcBef>
              <a:spcAft>
                <a:spcPts val="0"/>
              </a:spcAft>
              <a:buFontTx/>
              <a:buNone/>
              <a:defRPr>
                <a:solidFill>
                  <a:srgbClr val="468FAC"/>
                </a:solidFill>
              </a:defRPr>
            </a:lvl1pPr>
          </a:lstStyle>
          <a:p>
            <a:pPr marL="0" marR="0">
              <a:lnSpc>
                <a:spcPct val="75000"/>
              </a:lnSpc>
              <a:spcBef>
                <a:spcPts val="0"/>
              </a:spcBef>
              <a:spcAft>
                <a:spcPts val="0"/>
              </a:spcAft>
            </a:pPr>
            <a:r>
              <a:rPr lang="en-US" sz="1000">
                <a:solidFill>
                  <a:srgbClr val="7FB6CB"/>
                </a:solidFill>
                <a:effectLst/>
                <a:latin typeface="Heebo Black" pitchFamily="2" charset="-79"/>
                <a:ea typeface="Calibri" panose="020F0502020204030204" pitchFamily="34" charset="0"/>
                <a:cs typeface="Times New Roman" panose="02020603050405020304" pitchFamily="18" charset="0"/>
              </a:rPr>
              <a:t>MARKET</a:t>
            </a:r>
            <a:endParaRPr lang="en-US" sz="1200">
              <a:effectLst/>
              <a:latin typeface="Karla" pitchFamily="2" charset="0"/>
              <a:ea typeface="Calibri" panose="020F0502020204030204" pitchFamily="34" charset="0"/>
              <a:cs typeface="Times New Roman" panose="02020603050405020304" pitchFamily="18" charset="0"/>
            </a:endParaRPr>
          </a:p>
          <a:p>
            <a:pPr marL="0" marR="0">
              <a:lnSpc>
                <a:spcPct val="75000"/>
              </a:lnSpc>
              <a:spcBef>
                <a:spcPts val="0"/>
              </a:spcBef>
              <a:spcAft>
                <a:spcPts val="0"/>
              </a:spcAft>
            </a:pPr>
            <a:r>
              <a:rPr lang="en-US" sz="1200">
                <a:solidFill>
                  <a:srgbClr val="006E96"/>
                </a:solidFill>
                <a:effectLst/>
                <a:latin typeface="Heebo Black" pitchFamily="2" charset="-79"/>
                <a:ea typeface="Calibri" panose="020F0502020204030204" pitchFamily="34" charset="0"/>
                <a:cs typeface="Times New Roman" panose="02020603050405020304" pitchFamily="18" charset="0"/>
              </a:rPr>
              <a:t>DECISIONS</a:t>
            </a:r>
            <a:endParaRPr lang="en-US" sz="1200">
              <a:effectLst/>
              <a:latin typeface="Karla" pitchFamily="2" charset="0"/>
              <a:ea typeface="Calibri" panose="020F0502020204030204" pitchFamily="34" charset="0"/>
              <a:cs typeface="Times New Roman" panose="02020603050405020304" pitchFamily="18" charset="0"/>
            </a:endParaRPr>
          </a:p>
          <a:p>
            <a:pPr marL="0" marR="0">
              <a:lnSpc>
                <a:spcPct val="75000"/>
              </a:lnSpc>
              <a:spcBef>
                <a:spcPts val="0"/>
              </a:spcBef>
              <a:spcAft>
                <a:spcPts val="0"/>
              </a:spcAft>
            </a:pPr>
            <a:r>
              <a:rPr lang="en-US" sz="1400">
                <a:solidFill>
                  <a:srgbClr val="00425A"/>
                </a:solidFill>
                <a:effectLst/>
                <a:latin typeface="Heebo Black" pitchFamily="2" charset="-79"/>
                <a:ea typeface="Calibri" panose="020F0502020204030204" pitchFamily="34" charset="0"/>
                <a:cs typeface="Times New Roman" panose="02020603050405020304" pitchFamily="18" charset="0"/>
              </a:rPr>
              <a:t>RESEARCH</a:t>
            </a:r>
            <a:endParaRPr lang="en-US" sz="1200">
              <a:effectLst/>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0982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
    <p:spTree>
      <p:nvGrpSpPr>
        <p:cNvPr id="1" name=""/>
        <p:cNvGrpSpPr/>
        <p:nvPr/>
      </p:nvGrpSpPr>
      <p:grpSpPr>
        <a:xfrm>
          <a:off x="0" y="0"/>
          <a:ext cx="0" cy="0"/>
          <a:chOff x="0" y="0"/>
          <a:chExt cx="0" cy="0"/>
        </a:xfrm>
      </p:grpSpPr>
      <p:pic>
        <p:nvPicPr>
          <p:cNvPr id="7" name="Picture 6" descr="Photo showing charts and graphs">
            <a:extLst>
              <a:ext uri="{FF2B5EF4-FFF2-40B4-BE49-F238E27FC236}">
                <a16:creationId xmlns:a16="http://schemas.microsoft.com/office/drawing/2014/main" id="{D25011F1-7237-6C0E-89F7-C044BD696440}"/>
              </a:ext>
            </a:extLst>
          </p:cNvPr>
          <p:cNvPicPr/>
          <p:nvPr userDrawn="1"/>
        </p:nvPicPr>
        <p:blipFill rotWithShape="1">
          <a:blip r:embed="rId2" cstate="print">
            <a:duotone>
              <a:schemeClr val="accent1">
                <a:shade val="45000"/>
                <a:satMod val="135000"/>
              </a:schemeClr>
              <a:prstClr val="white"/>
            </a:duotone>
            <a:alphaModFix amt="35000"/>
            <a:extLst>
              <a:ext uri="{28A0092B-C50C-407E-A947-70E740481C1C}">
                <a14:useLocalDpi xmlns:a14="http://schemas.microsoft.com/office/drawing/2010/main" val="0"/>
              </a:ext>
            </a:extLst>
          </a:blip>
          <a:srcRect l="-1" r="33150"/>
          <a:stretch/>
        </p:blipFill>
        <p:spPr bwMode="auto">
          <a:xfrm>
            <a:off x="8570259" y="1118783"/>
            <a:ext cx="3573928" cy="2661376"/>
          </a:xfrm>
          <a:prstGeom prst="rect">
            <a:avLst/>
          </a:prstGeom>
          <a:ln>
            <a:noFill/>
          </a:ln>
          <a:extLst>
            <a:ext uri="{53640926-AAD7-44D8-BBD7-CCE9431645EC}">
              <a14:shadowObscured xmlns:a14="http://schemas.microsoft.com/office/drawing/2010/main"/>
            </a:ext>
          </a:extLst>
        </p:spPr>
      </p:pic>
      <p:sp>
        <p:nvSpPr>
          <p:cNvPr id="3" name="Text Box 54">
            <a:extLst>
              <a:ext uri="{FF2B5EF4-FFF2-40B4-BE49-F238E27FC236}">
                <a16:creationId xmlns:a16="http://schemas.microsoft.com/office/drawing/2014/main" id="{680E1FCA-7DCA-D13B-4B9F-AB71DB2734FD}"/>
              </a:ext>
            </a:extLst>
          </p:cNvPr>
          <p:cNvSpPr txBox="1">
            <a:spLocks noGrp="1" noRot="1" noMove="1" noResize="1" noEditPoints="1" noAdjustHandles="1" noChangeArrowheads="1" noChangeShapeType="1"/>
          </p:cNvSpPr>
          <p:nvPr userDrawn="1"/>
        </p:nvSpPr>
        <p:spPr>
          <a:xfrm>
            <a:off x="-1" y="1143000"/>
            <a:ext cx="8527141" cy="5715000"/>
          </a:xfrm>
          <a:prstGeom prst="rect">
            <a:avLst/>
          </a:prstGeom>
          <a:solidFill>
            <a:srgbClr val="007096"/>
          </a:solidFill>
          <a:ln>
            <a:noFill/>
          </a:ln>
          <a:effectLst/>
          <a:extLst>
            <a:ext uri="{C572A759-6A51-4108-AA02-DFA0A04FC94B}">
              <ma14:wrappingTextBoxFlag xmlns=""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val="1"/>
            </a:ext>
          </a:extLst>
        </p:spPr>
        <p:txBody>
          <a:bodyPr rot="0" spcFirstLastPara="0" vert="horz" wrap="square" lIns="68580" tIns="34290" rIns="68580" bIns="34290" numCol="1" spcCol="0" rtlCol="0" fromWordArt="0" anchor="t" anchorCtr="0" forceAA="0" compatLnSpc="1">
            <a:prstTxWarp prst="textNoShape">
              <a:avLst/>
            </a:prstTxWarp>
            <a:noAutofit/>
          </a:bodyPr>
          <a:lstStyle/>
          <a:p>
            <a:pPr lvl="1">
              <a:spcBef>
                <a:spcPts val="0"/>
              </a:spcBef>
              <a:spcAft>
                <a:spcPts val="0"/>
              </a:spcAft>
            </a:pPr>
            <a:endParaRPr lang="en-US" sz="1500" b="1">
              <a:solidFill>
                <a:srgbClr val="FFFFFF"/>
              </a:solidFill>
              <a:latin typeface="Arial" panose="020B0604020202020204" pitchFamily="34" charset="0"/>
              <a:ea typeface="Calibri" panose="020F0502020204030204" pitchFamily="34" charset="0"/>
            </a:endParaRPr>
          </a:p>
          <a:p>
            <a:pPr>
              <a:spcBef>
                <a:spcPts val="0"/>
              </a:spcBef>
              <a:spcAft>
                <a:spcPts val="0"/>
              </a:spcAft>
            </a:pPr>
            <a:r>
              <a:rPr lang="en-US" sz="1500">
                <a:solidFill>
                  <a:srgbClr val="FFFFFF"/>
                </a:solidFill>
                <a:latin typeface="Arial" panose="020B0604020202020204" pitchFamily="34" charset="0"/>
                <a:ea typeface="Calibri" panose="020F0502020204030204" pitchFamily="34" charset="0"/>
                <a:cs typeface="Arial" panose="020B0604020202020204" pitchFamily="34" charset="0"/>
              </a:rPr>
              <a:t> </a:t>
            </a:r>
          </a:p>
          <a:p>
            <a:pPr marL="342900">
              <a:spcBef>
                <a:spcPts val="0"/>
              </a:spcBef>
              <a:spcAft>
                <a:spcPts val="0"/>
              </a:spcAft>
            </a:pPr>
            <a:endParaRPr lang="en-US" sz="1500" b="1">
              <a:solidFill>
                <a:srgbClr val="FFFFFF"/>
              </a:solidFill>
              <a:latin typeface="Arial" panose="020B0604020202020204" pitchFamily="34" charset="0"/>
              <a:ea typeface="Calibri" panose="020F0502020204030204" pitchFamily="34" charset="0"/>
              <a:cs typeface="Arial" panose="020B0604020202020204" pitchFamily="34" charset="0"/>
            </a:endParaRPr>
          </a:p>
          <a:p>
            <a:pPr marL="342900">
              <a:spcBef>
                <a:spcPts val="0"/>
              </a:spcBef>
              <a:spcAft>
                <a:spcPts val="0"/>
              </a:spcAft>
            </a:pPr>
            <a:endParaRPr lang="en-US" sz="1500" b="1">
              <a:solidFill>
                <a:srgbClr val="FFFFFF"/>
              </a:solidFill>
              <a:latin typeface="Arial" panose="020B0604020202020204" pitchFamily="34" charset="0"/>
              <a:ea typeface="Calibri" panose="020F0502020204030204" pitchFamily="34" charset="0"/>
              <a:cs typeface="Arial" panose="020B0604020202020204" pitchFamily="34" charset="0"/>
            </a:endParaRPr>
          </a:p>
          <a:p>
            <a:pPr marL="342900">
              <a:spcBef>
                <a:spcPts val="0"/>
              </a:spcBef>
              <a:spcAft>
                <a:spcPts val="0"/>
              </a:spcAft>
            </a:pPr>
            <a:endParaRPr lang="en-US" sz="1500" b="1">
              <a:solidFill>
                <a:srgbClr val="FFFFFF"/>
              </a:solidFill>
              <a:latin typeface="Arial" panose="020B0604020202020204" pitchFamily="34" charset="0"/>
              <a:ea typeface="Calibri" panose="020F0502020204030204" pitchFamily="34" charset="0"/>
              <a:cs typeface="Arial" panose="020B0604020202020204" pitchFamily="34" charset="0"/>
            </a:endParaRPr>
          </a:p>
          <a:p>
            <a:pPr marL="342900">
              <a:spcBef>
                <a:spcPts val="0"/>
              </a:spcBef>
              <a:spcAft>
                <a:spcPts val="0"/>
              </a:spcAft>
            </a:pPr>
            <a:endParaRPr lang="en-US" sz="1500">
              <a:solidFill>
                <a:srgbClr val="FFFFFF"/>
              </a:solidFill>
              <a:latin typeface="Arial" panose="020B0604020202020204" pitchFamily="34" charset="0"/>
              <a:ea typeface="Calibri" panose="020F0502020204030204" pitchFamily="34" charset="0"/>
              <a:cs typeface="Arial" panose="020B0604020202020204" pitchFamily="34" charset="0"/>
            </a:endParaRPr>
          </a:p>
          <a:p>
            <a:pPr marL="342900">
              <a:spcBef>
                <a:spcPts val="0"/>
              </a:spcBef>
              <a:spcAft>
                <a:spcPts val="0"/>
              </a:spcAft>
            </a:pPr>
            <a:endParaRPr lang="en-US" sz="1500">
              <a:solidFill>
                <a:srgbClr val="FFFFFF"/>
              </a:solidFill>
              <a:latin typeface="Arial" panose="020B0604020202020204" pitchFamily="34" charset="0"/>
              <a:ea typeface="Calibri" panose="020F0502020204030204" pitchFamily="34" charset="0"/>
              <a:cs typeface="Arial" panose="020B0604020202020204" pitchFamily="34" charset="0"/>
            </a:endParaRPr>
          </a:p>
          <a:p>
            <a:pPr marL="342900">
              <a:spcBef>
                <a:spcPts val="0"/>
              </a:spcBef>
              <a:spcAft>
                <a:spcPts val="0"/>
              </a:spcAft>
            </a:pPr>
            <a:endParaRPr lang="en-US" sz="1500">
              <a:solidFill>
                <a:srgbClr val="FFFFFF"/>
              </a:solidFill>
              <a:latin typeface="Arial" panose="020B0604020202020204" pitchFamily="34" charset="0"/>
              <a:ea typeface="Calibri" panose="020F0502020204030204" pitchFamily="34" charset="0"/>
              <a:cs typeface="Arial" panose="020B0604020202020204" pitchFamily="34" charset="0"/>
            </a:endParaRPr>
          </a:p>
          <a:p>
            <a:pPr marL="342900">
              <a:spcBef>
                <a:spcPts val="0"/>
              </a:spcBef>
              <a:spcAft>
                <a:spcPts val="0"/>
              </a:spcAft>
            </a:pPr>
            <a:endParaRPr lang="en-US" sz="1500">
              <a:solidFill>
                <a:srgbClr val="FFFFFF"/>
              </a:solidFill>
              <a:latin typeface="Arial" panose="020B0604020202020204" pitchFamily="34" charset="0"/>
              <a:ea typeface="Calibri" panose="020F0502020204030204" pitchFamily="34" charset="0"/>
              <a:cs typeface="Arial" panose="020B0604020202020204" pitchFamily="34" charset="0"/>
            </a:endParaRPr>
          </a:p>
          <a:p>
            <a:pPr marL="342900">
              <a:spcBef>
                <a:spcPts val="0"/>
              </a:spcBef>
              <a:spcAft>
                <a:spcPts val="0"/>
              </a:spcAft>
            </a:pPr>
            <a:endParaRPr lang="en-US" sz="1500">
              <a:solidFill>
                <a:srgbClr val="FFFFFF"/>
              </a:solidFill>
              <a:latin typeface="Arial" panose="020B0604020202020204" pitchFamily="34" charset="0"/>
              <a:ea typeface="Calibri" panose="020F0502020204030204" pitchFamily="34" charset="0"/>
              <a:cs typeface="Arial" panose="020B0604020202020204" pitchFamily="34" charset="0"/>
            </a:endParaRPr>
          </a:p>
          <a:p>
            <a:pPr indent="342900">
              <a:spcBef>
                <a:spcPts val="0"/>
              </a:spcBef>
              <a:spcAft>
                <a:spcPts val="0"/>
              </a:spcAft>
            </a:pPr>
            <a:endParaRPr lang="en-US" sz="1200">
              <a:solidFill>
                <a:srgbClr val="FFFFFF"/>
              </a:solidFill>
              <a:latin typeface="Arial" panose="020B0604020202020204" pitchFamily="34" charset="0"/>
              <a:ea typeface="Calibri" panose="020F0502020204030204" pitchFamily="34" charset="0"/>
              <a:cs typeface="Arial" panose="020B0604020202020204" pitchFamily="34" charset="0"/>
            </a:endParaRPr>
          </a:p>
        </p:txBody>
      </p:sp>
      <p:sp>
        <p:nvSpPr>
          <p:cNvPr id="5" name="Text Box 64">
            <a:extLst>
              <a:ext uri="{FF2B5EF4-FFF2-40B4-BE49-F238E27FC236}">
                <a16:creationId xmlns:a16="http://schemas.microsoft.com/office/drawing/2014/main" id="{06369C40-1C99-9BB5-CC1D-7D0E971EE027}"/>
              </a:ext>
            </a:extLst>
          </p:cNvPr>
          <p:cNvSpPr txBox="1">
            <a:spLocks noGrp="1" noRot="1" noMove="1" noResize="1" noEditPoints="1" noAdjustHandles="1" noChangeArrowheads="1" noChangeShapeType="1"/>
          </p:cNvSpPr>
          <p:nvPr userDrawn="1"/>
        </p:nvSpPr>
        <p:spPr>
          <a:xfrm>
            <a:off x="8527141" y="3788232"/>
            <a:ext cx="3664859" cy="3069771"/>
          </a:xfrm>
          <a:prstGeom prst="rect">
            <a:avLst/>
          </a:prstGeom>
          <a:solidFill>
            <a:srgbClr val="961E50"/>
          </a:solidFill>
          <a:ln>
            <a:noFill/>
          </a:ln>
          <a:effectLst/>
          <a:extLst>
            <a:ext uri="{C572A759-6A51-4108-AA02-DFA0A04FC94B}">
              <ma14:wrappingTextBoxFlag xmlns=""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val="1"/>
            </a:ext>
          </a:extLst>
        </p:spPr>
        <p:txBody>
          <a:bodyPr rot="0" spcFirstLastPara="0" vert="horz" wrap="square" lIns="68580" tIns="34290" rIns="68580" bIns="34290" numCol="1" spcCol="0" rtlCol="0" fromWordArt="0" anchor="t" anchorCtr="0" forceAA="0" compatLnSpc="1">
            <a:prstTxWarp prst="textNoShape">
              <a:avLst/>
            </a:prstTxWarp>
            <a:noAutofit/>
          </a:bodyPr>
          <a:lstStyle/>
          <a:p>
            <a:pPr>
              <a:spcBef>
                <a:spcPts val="0"/>
              </a:spcBef>
              <a:spcAft>
                <a:spcPts val="0"/>
              </a:spcAft>
            </a:pPr>
            <a:r>
              <a:rPr lang="en-US" sz="825">
                <a:solidFill>
                  <a:srgbClr val="FFFFFF"/>
                </a:solidFill>
                <a:latin typeface="Tahoma" panose="020B0604030504040204" pitchFamily="34" charset="0"/>
                <a:ea typeface="Calibri" panose="020F0502020204030204" pitchFamily="34" charset="0"/>
                <a:cs typeface="Times New Roman" panose="02020603050405020304" pitchFamily="18" charset="0"/>
              </a:rPr>
              <a:t> </a:t>
            </a:r>
            <a:endParaRPr lang="en-US" sz="825" b="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pPr marL="0" marR="0" indent="342900">
              <a:spcBef>
                <a:spcPts val="0"/>
              </a:spcBef>
              <a:spcAft>
                <a:spcPts val="0"/>
              </a:spcAft>
            </a:pPr>
            <a:endParaRPr lang="en-US" sz="825">
              <a:latin typeface="Arial" panose="020B0604020202020204" pitchFamily="34" charset="0"/>
              <a:ea typeface="Calibri" panose="020F0502020204030204" pitchFamily="34" charset="0"/>
              <a:cs typeface="Times New Roman" panose="02020603050405020304" pitchFamily="18" charset="0"/>
            </a:endParaRPr>
          </a:p>
        </p:txBody>
      </p:sp>
      <p:sp>
        <p:nvSpPr>
          <p:cNvPr id="8" name="Text Placeholder 7">
            <a:extLst>
              <a:ext uri="{FF2B5EF4-FFF2-40B4-BE49-F238E27FC236}">
                <a16:creationId xmlns:a16="http://schemas.microsoft.com/office/drawing/2014/main" id="{9F67AA6B-CB58-8346-20E5-519C0E9307D1}"/>
              </a:ext>
            </a:extLst>
          </p:cNvPr>
          <p:cNvSpPr>
            <a:spLocks noGrp="1"/>
          </p:cNvSpPr>
          <p:nvPr>
            <p:ph type="body" sz="quarter" idx="10" hasCustomPrompt="1"/>
          </p:nvPr>
        </p:nvSpPr>
        <p:spPr>
          <a:xfrm>
            <a:off x="8763000" y="5486402"/>
            <a:ext cx="3124200" cy="1077219"/>
          </a:xfrm>
          <a:prstGeom prst="rect">
            <a:avLst/>
          </a:prstGeom>
        </p:spPr>
        <p:txBody>
          <a:bodyPr/>
          <a:lstStyle>
            <a:lvl1pPr marL="0" indent="0">
              <a:spcBef>
                <a:spcPts val="0"/>
              </a:spcBef>
              <a:buNone/>
              <a:defRPr sz="1200" b="0">
                <a:solidFill>
                  <a:schemeClr val="bg1"/>
                </a:solidFill>
              </a:defRPr>
            </a:lvl1pPr>
            <a:lvl2pPr marL="342900" indent="0">
              <a:buNone/>
              <a:defRPr/>
            </a:lvl2pPr>
          </a:lstStyle>
          <a:p>
            <a:pPr lvl="0"/>
            <a:r>
              <a:rPr lang="en-US"/>
              <a:t>Authors</a:t>
            </a:r>
          </a:p>
        </p:txBody>
      </p:sp>
      <p:sp>
        <p:nvSpPr>
          <p:cNvPr id="12" name="TextBox 11">
            <a:extLst>
              <a:ext uri="{FF2B5EF4-FFF2-40B4-BE49-F238E27FC236}">
                <a16:creationId xmlns:a16="http://schemas.microsoft.com/office/drawing/2014/main" id="{F9E8867E-3AD9-64BD-1B53-468C58A0F676}"/>
              </a:ext>
            </a:extLst>
          </p:cNvPr>
          <p:cNvSpPr txBox="1"/>
          <p:nvPr userDrawn="1"/>
        </p:nvSpPr>
        <p:spPr>
          <a:xfrm>
            <a:off x="457200" y="3810001"/>
            <a:ext cx="1905000" cy="323165"/>
          </a:xfrm>
          <a:prstGeom prst="rect">
            <a:avLst/>
          </a:prstGeom>
          <a:noFill/>
        </p:spPr>
        <p:txBody>
          <a:bodyPr wrap="square" rtlCol="0">
            <a:spAutoFit/>
          </a:bodyPr>
          <a:lstStyle/>
          <a:p>
            <a:pPr algn="l"/>
            <a:r>
              <a:rPr lang="en-US" sz="1500" b="1">
                <a:solidFill>
                  <a:schemeClr val="bg1"/>
                </a:solidFill>
                <a:latin typeface="+mn-lt"/>
                <a:cs typeface="Arial" pitchFamily="34" charset="0"/>
              </a:rPr>
              <a:t>Prepared For:</a:t>
            </a:r>
          </a:p>
        </p:txBody>
      </p:sp>
      <p:sp>
        <p:nvSpPr>
          <p:cNvPr id="13" name="Text Placeholder 9">
            <a:extLst>
              <a:ext uri="{FF2B5EF4-FFF2-40B4-BE49-F238E27FC236}">
                <a16:creationId xmlns:a16="http://schemas.microsoft.com/office/drawing/2014/main" id="{E0DB594B-5E1F-F014-4F31-036AC7700D5F}"/>
              </a:ext>
            </a:extLst>
          </p:cNvPr>
          <p:cNvSpPr>
            <a:spLocks noGrp="1"/>
          </p:cNvSpPr>
          <p:nvPr>
            <p:ph type="body" sz="quarter" idx="12" hasCustomPrompt="1"/>
          </p:nvPr>
        </p:nvSpPr>
        <p:spPr>
          <a:xfrm>
            <a:off x="533400" y="3063042"/>
            <a:ext cx="7848600" cy="400110"/>
          </a:xfrm>
          <a:prstGeom prst="rect">
            <a:avLst/>
          </a:prstGeom>
        </p:spPr>
        <p:txBody>
          <a:bodyPr/>
          <a:lstStyle>
            <a:lvl1pPr marL="0" indent="0">
              <a:spcBef>
                <a:spcPts val="0"/>
              </a:spcBef>
              <a:buNone/>
              <a:defRPr sz="1500" b="0" i="1">
                <a:solidFill>
                  <a:schemeClr val="bg1"/>
                </a:solidFill>
              </a:defRPr>
            </a:lvl1pPr>
          </a:lstStyle>
          <a:p>
            <a:pPr lvl="0"/>
            <a:r>
              <a:rPr lang="en-US"/>
              <a:t>Year Quarter/Trimester</a:t>
            </a:r>
          </a:p>
        </p:txBody>
      </p:sp>
      <p:sp>
        <p:nvSpPr>
          <p:cNvPr id="15" name="Picture Placeholder 14">
            <a:extLst>
              <a:ext uri="{FF2B5EF4-FFF2-40B4-BE49-F238E27FC236}">
                <a16:creationId xmlns:a16="http://schemas.microsoft.com/office/drawing/2014/main" id="{C59159CE-4D90-9F72-EB43-CC27DF2A0B8E}"/>
              </a:ext>
            </a:extLst>
          </p:cNvPr>
          <p:cNvSpPr>
            <a:spLocks noGrp="1"/>
          </p:cNvSpPr>
          <p:nvPr>
            <p:ph type="pic" sz="quarter" idx="13"/>
          </p:nvPr>
        </p:nvSpPr>
        <p:spPr>
          <a:xfrm>
            <a:off x="533400" y="5110958"/>
            <a:ext cx="2286000" cy="1208087"/>
          </a:xfrm>
          <a:prstGeom prst="rect">
            <a:avLst/>
          </a:prstGeom>
        </p:spPr>
        <p:txBody>
          <a:bodyPr/>
          <a:lstStyle/>
          <a:p>
            <a:endParaRPr lang="en-US"/>
          </a:p>
        </p:txBody>
      </p:sp>
      <p:sp>
        <p:nvSpPr>
          <p:cNvPr id="18" name="Text Placeholder 17">
            <a:extLst>
              <a:ext uri="{FF2B5EF4-FFF2-40B4-BE49-F238E27FC236}">
                <a16:creationId xmlns:a16="http://schemas.microsoft.com/office/drawing/2014/main" id="{83D073A6-F79A-4F28-825D-F63B92EAFEC0}"/>
              </a:ext>
            </a:extLst>
          </p:cNvPr>
          <p:cNvSpPr>
            <a:spLocks noGrp="1"/>
          </p:cNvSpPr>
          <p:nvPr>
            <p:ph type="body" sz="quarter" idx="14"/>
          </p:nvPr>
        </p:nvSpPr>
        <p:spPr>
          <a:xfrm>
            <a:off x="2206170" y="3810000"/>
            <a:ext cx="6099631" cy="304800"/>
          </a:xfrm>
          <a:prstGeom prst="rect">
            <a:avLst/>
          </a:prstGeom>
        </p:spPr>
        <p:txBody>
          <a:bodyPr/>
          <a:lstStyle>
            <a:lvl1pPr marL="0" indent="0">
              <a:spcBef>
                <a:spcPts val="0"/>
              </a:spcBef>
              <a:buNone/>
              <a:defRPr>
                <a:solidFill>
                  <a:schemeClr val="bg1"/>
                </a:solidFill>
              </a:defRPr>
            </a:lvl1pPr>
          </a:lstStyle>
          <a:p>
            <a:pPr lvl="0"/>
            <a:r>
              <a:rPr lang="en-US"/>
              <a:t>Click to edit Master text styles</a:t>
            </a:r>
          </a:p>
        </p:txBody>
      </p:sp>
      <p:sp>
        <p:nvSpPr>
          <p:cNvPr id="19" name="Text Placeholder 9">
            <a:extLst>
              <a:ext uri="{FF2B5EF4-FFF2-40B4-BE49-F238E27FC236}">
                <a16:creationId xmlns:a16="http://schemas.microsoft.com/office/drawing/2014/main" id="{951A8300-317A-8500-6C88-CAB06776B213}"/>
              </a:ext>
            </a:extLst>
          </p:cNvPr>
          <p:cNvSpPr>
            <a:spLocks noGrp="1"/>
          </p:cNvSpPr>
          <p:nvPr>
            <p:ph type="body" sz="quarter" idx="15" hasCustomPrompt="1"/>
          </p:nvPr>
        </p:nvSpPr>
        <p:spPr>
          <a:xfrm>
            <a:off x="457940" y="1676400"/>
            <a:ext cx="7848600" cy="400110"/>
          </a:xfrm>
          <a:prstGeom prst="rect">
            <a:avLst/>
          </a:prstGeom>
        </p:spPr>
        <p:txBody>
          <a:bodyPr/>
          <a:lstStyle>
            <a:lvl1pPr marL="0" indent="0">
              <a:spcBef>
                <a:spcPts val="0"/>
              </a:spcBef>
              <a:buNone/>
              <a:defRPr sz="1875" b="1">
                <a:solidFill>
                  <a:schemeClr val="bg1"/>
                </a:solidFill>
              </a:defRPr>
            </a:lvl1pPr>
          </a:lstStyle>
          <a:p>
            <a:pPr lvl="0"/>
            <a:r>
              <a:rPr lang="en-US"/>
              <a:t>Title</a:t>
            </a:r>
          </a:p>
        </p:txBody>
      </p:sp>
      <p:sp>
        <p:nvSpPr>
          <p:cNvPr id="20" name="Picture Placeholder 14">
            <a:extLst>
              <a:ext uri="{FF2B5EF4-FFF2-40B4-BE49-F238E27FC236}">
                <a16:creationId xmlns:a16="http://schemas.microsoft.com/office/drawing/2014/main" id="{514F6C22-F5CF-7A38-C22E-266E8ACE67A0}"/>
              </a:ext>
            </a:extLst>
          </p:cNvPr>
          <p:cNvSpPr>
            <a:spLocks noGrp="1"/>
          </p:cNvSpPr>
          <p:nvPr>
            <p:ph type="pic" sz="quarter" idx="16"/>
          </p:nvPr>
        </p:nvSpPr>
        <p:spPr>
          <a:xfrm>
            <a:off x="2895600" y="5110958"/>
            <a:ext cx="2286000" cy="1208087"/>
          </a:xfrm>
          <a:prstGeom prst="rect">
            <a:avLst/>
          </a:prstGeom>
        </p:spPr>
        <p:txBody>
          <a:bodyPr/>
          <a:lstStyle/>
          <a:p>
            <a:endParaRPr lang="en-US"/>
          </a:p>
        </p:txBody>
      </p:sp>
      <p:sp>
        <p:nvSpPr>
          <p:cNvPr id="21" name="Text Placeholder 9">
            <a:extLst>
              <a:ext uri="{FF2B5EF4-FFF2-40B4-BE49-F238E27FC236}">
                <a16:creationId xmlns:a16="http://schemas.microsoft.com/office/drawing/2014/main" id="{189C7746-48A9-C561-6FDD-B406FB453817}"/>
              </a:ext>
            </a:extLst>
          </p:cNvPr>
          <p:cNvSpPr>
            <a:spLocks noGrp="1"/>
          </p:cNvSpPr>
          <p:nvPr>
            <p:ph type="body" sz="quarter" idx="17" hasCustomPrompt="1"/>
          </p:nvPr>
        </p:nvSpPr>
        <p:spPr>
          <a:xfrm>
            <a:off x="567871" y="2497928"/>
            <a:ext cx="7848600" cy="400110"/>
          </a:xfrm>
          <a:prstGeom prst="rect">
            <a:avLst/>
          </a:prstGeom>
        </p:spPr>
        <p:txBody>
          <a:bodyPr/>
          <a:lstStyle>
            <a:lvl1pPr marL="0" indent="0">
              <a:spcBef>
                <a:spcPts val="0"/>
              </a:spcBef>
              <a:buNone/>
              <a:defRPr sz="1500" b="0" i="1">
                <a:solidFill>
                  <a:schemeClr val="bg1"/>
                </a:solidFill>
              </a:defRPr>
            </a:lvl1pPr>
          </a:lstStyle>
          <a:p>
            <a:pPr lvl="0"/>
            <a:r>
              <a:rPr lang="en-US"/>
              <a:t>Subtitle</a:t>
            </a:r>
          </a:p>
        </p:txBody>
      </p:sp>
      <p:cxnSp>
        <p:nvCxnSpPr>
          <p:cNvPr id="23" name="Straight Connector 22">
            <a:extLst>
              <a:ext uri="{FF2B5EF4-FFF2-40B4-BE49-F238E27FC236}">
                <a16:creationId xmlns:a16="http://schemas.microsoft.com/office/drawing/2014/main" id="{F7801BF7-D76D-7CB6-F911-21ACAD45DF67}"/>
              </a:ext>
            </a:extLst>
          </p:cNvPr>
          <p:cNvCxnSpPr/>
          <p:nvPr userDrawn="1"/>
        </p:nvCxnSpPr>
        <p:spPr bwMode="auto">
          <a:xfrm>
            <a:off x="8527140" y="1143000"/>
            <a:ext cx="0" cy="5715000"/>
          </a:xfrm>
          <a:prstGeom prst="line">
            <a:avLst/>
          </a:prstGeom>
          <a:solidFill>
            <a:schemeClr val="accent1"/>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a:extLst>
              <a:ext uri="{FF2B5EF4-FFF2-40B4-BE49-F238E27FC236}">
                <a16:creationId xmlns:a16="http://schemas.microsoft.com/office/drawing/2014/main" id="{7E537118-E393-C07F-94E4-50DCD5982514}"/>
              </a:ext>
            </a:extLst>
          </p:cNvPr>
          <p:cNvCxnSpPr/>
          <p:nvPr userDrawn="1"/>
        </p:nvCxnSpPr>
        <p:spPr bwMode="auto">
          <a:xfrm flipH="1">
            <a:off x="8527141" y="3804376"/>
            <a:ext cx="3664860" cy="0"/>
          </a:xfrm>
          <a:prstGeom prst="line">
            <a:avLst/>
          </a:prstGeom>
          <a:solidFill>
            <a:schemeClr val="accent1"/>
          </a:solidFill>
          <a:ln w="381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a:extLst>
              <a:ext uri="{FF2B5EF4-FFF2-40B4-BE49-F238E27FC236}">
                <a16:creationId xmlns:a16="http://schemas.microsoft.com/office/drawing/2014/main" id="{8C3B8FA8-1A0F-DC07-AECD-B54AE1E72751}"/>
              </a:ext>
            </a:extLst>
          </p:cNvPr>
          <p:cNvSpPr txBox="1"/>
          <p:nvPr userDrawn="1"/>
        </p:nvSpPr>
        <p:spPr>
          <a:xfrm>
            <a:off x="8759531" y="4025138"/>
            <a:ext cx="3497940" cy="1015663"/>
          </a:xfrm>
          <a:prstGeom prst="rect">
            <a:avLst/>
          </a:prstGeom>
          <a:noFill/>
        </p:spPr>
        <p:txBody>
          <a:bodyPr wrap="square" rtlCol="0">
            <a:spAutoFit/>
          </a:bodyPr>
          <a:lstStyle/>
          <a:p>
            <a:pPr algn="l"/>
            <a:r>
              <a:rPr lang="en-US" sz="1200" b="1">
                <a:solidFill>
                  <a:schemeClr val="bg1"/>
                </a:solidFill>
                <a:latin typeface="+mn-lt"/>
                <a:cs typeface="Arial" pitchFamily="34" charset="0"/>
              </a:rPr>
              <a:t>Market Decisions Research</a:t>
            </a:r>
          </a:p>
          <a:p>
            <a:pPr algn="l"/>
            <a:r>
              <a:rPr lang="en-US" sz="1200" b="0">
                <a:solidFill>
                  <a:schemeClr val="bg1"/>
                </a:solidFill>
                <a:latin typeface="+mn-lt"/>
                <a:cs typeface="Arial" pitchFamily="34" charset="0"/>
              </a:rPr>
              <a:t>511 Congress St, Suite 801</a:t>
            </a:r>
          </a:p>
          <a:p>
            <a:pPr algn="l"/>
            <a:r>
              <a:rPr lang="en-US" sz="1200" b="0">
                <a:solidFill>
                  <a:schemeClr val="bg1"/>
                </a:solidFill>
                <a:latin typeface="+mn-lt"/>
                <a:cs typeface="Arial" pitchFamily="34" charset="0"/>
              </a:rPr>
              <a:t>Portland, ME 04101</a:t>
            </a:r>
          </a:p>
          <a:p>
            <a:pPr algn="l"/>
            <a:r>
              <a:rPr lang="en-US" sz="1200" b="0">
                <a:solidFill>
                  <a:schemeClr val="bg1"/>
                </a:solidFill>
                <a:latin typeface="+mn-lt"/>
                <a:cs typeface="Arial" pitchFamily="34" charset="0"/>
                <a:hlinkClick r:id="rId3"/>
              </a:rPr>
              <a:t>www.marketdecisions.com</a:t>
            </a:r>
            <a:endParaRPr lang="en-US" sz="1200" b="0">
              <a:solidFill>
                <a:schemeClr val="bg1"/>
              </a:solidFill>
              <a:latin typeface="+mn-lt"/>
              <a:cs typeface="Arial" pitchFamily="34" charset="0"/>
            </a:endParaRPr>
          </a:p>
          <a:p>
            <a:pPr algn="l"/>
            <a:r>
              <a:rPr lang="en-US" sz="1200" b="0">
                <a:solidFill>
                  <a:schemeClr val="bg1"/>
                </a:solidFill>
                <a:latin typeface="+mn-lt"/>
                <a:cs typeface="Arial" pitchFamily="34" charset="0"/>
              </a:rPr>
              <a:t>(207) 767-6440</a:t>
            </a:r>
          </a:p>
        </p:txBody>
      </p:sp>
      <p:sp>
        <p:nvSpPr>
          <p:cNvPr id="30" name="TextBox 29">
            <a:extLst>
              <a:ext uri="{FF2B5EF4-FFF2-40B4-BE49-F238E27FC236}">
                <a16:creationId xmlns:a16="http://schemas.microsoft.com/office/drawing/2014/main" id="{CBFBC000-DFB5-1DDE-6931-CAFA5A4603A0}"/>
              </a:ext>
            </a:extLst>
          </p:cNvPr>
          <p:cNvSpPr txBox="1"/>
          <p:nvPr userDrawn="1"/>
        </p:nvSpPr>
        <p:spPr>
          <a:xfrm>
            <a:off x="8759531" y="5274595"/>
            <a:ext cx="1828800" cy="253916"/>
          </a:xfrm>
          <a:prstGeom prst="rect">
            <a:avLst/>
          </a:prstGeom>
          <a:noFill/>
        </p:spPr>
        <p:txBody>
          <a:bodyPr wrap="square" rtlCol="0">
            <a:spAutoFit/>
          </a:bodyPr>
          <a:lstStyle/>
          <a:p>
            <a:pPr algn="l"/>
            <a:r>
              <a:rPr lang="en-US" sz="1050" b="1">
                <a:solidFill>
                  <a:schemeClr val="bg1"/>
                </a:solidFill>
                <a:latin typeface="+mn-lt"/>
                <a:cs typeface="Arial" pitchFamily="34" charset="0"/>
              </a:rPr>
              <a:t>Prepared By:</a:t>
            </a:r>
          </a:p>
        </p:txBody>
      </p:sp>
      <p:sp>
        <p:nvSpPr>
          <p:cNvPr id="22" name="Picture Placeholder 14">
            <a:extLst>
              <a:ext uri="{FF2B5EF4-FFF2-40B4-BE49-F238E27FC236}">
                <a16:creationId xmlns:a16="http://schemas.microsoft.com/office/drawing/2014/main" id="{BDE41517-26D4-893E-983C-F561BEAC8997}"/>
              </a:ext>
            </a:extLst>
          </p:cNvPr>
          <p:cNvSpPr>
            <a:spLocks noGrp="1"/>
          </p:cNvSpPr>
          <p:nvPr>
            <p:ph type="pic" sz="quarter" idx="18"/>
          </p:nvPr>
        </p:nvSpPr>
        <p:spPr>
          <a:xfrm>
            <a:off x="5255983" y="5110958"/>
            <a:ext cx="2286000" cy="1208087"/>
          </a:xfrm>
          <a:prstGeom prst="rect">
            <a:avLst/>
          </a:prstGeom>
        </p:spPr>
        <p:txBody>
          <a:bodyPr/>
          <a:lstStyle/>
          <a:p>
            <a:endParaRPr lang="en-US"/>
          </a:p>
        </p:txBody>
      </p:sp>
      <p:pic>
        <p:nvPicPr>
          <p:cNvPr id="2" name="Picture 1" descr="A group of boats in a harbor&#10;&#10;Description automatically generated">
            <a:extLst>
              <a:ext uri="{FF2B5EF4-FFF2-40B4-BE49-F238E27FC236}">
                <a16:creationId xmlns:a16="http://schemas.microsoft.com/office/drawing/2014/main" id="{F38B4A34-B359-CEB4-4AFA-4EB7A9CE4250}"/>
              </a:ext>
            </a:extLst>
          </p:cNvPr>
          <p:cNvPicPr>
            <a:picLocks noChangeAspect="1"/>
          </p:cNvPicPr>
          <p:nvPr userDrawn="1"/>
        </p:nvPicPr>
        <p:blipFill rotWithShape="1">
          <a:blip r:embed="rId4" cstate="print">
            <a:duotone>
              <a:schemeClr val="accent1">
                <a:shade val="45000"/>
                <a:satMod val="135000"/>
              </a:schemeClr>
              <a:prstClr val="white"/>
            </a:duotone>
            <a:alphaModFix amt="70000"/>
            <a:extLst>
              <a:ext uri="{28A0092B-C50C-407E-A947-70E740481C1C}">
                <a14:useLocalDpi xmlns:a14="http://schemas.microsoft.com/office/drawing/2010/main" val="0"/>
              </a:ext>
            </a:extLst>
          </a:blip>
          <a:srcRect t="27712" b="42057"/>
          <a:stretch/>
        </p:blipFill>
        <p:spPr>
          <a:xfrm>
            <a:off x="-3" y="3347"/>
            <a:ext cx="12192000" cy="2073164"/>
          </a:xfrm>
          <a:prstGeom prst="rect">
            <a:avLst/>
          </a:prstGeom>
        </p:spPr>
      </p:pic>
      <p:sp>
        <p:nvSpPr>
          <p:cNvPr id="9" name="Text Box 16">
            <a:extLst>
              <a:ext uri="{FF2B5EF4-FFF2-40B4-BE49-F238E27FC236}">
                <a16:creationId xmlns:a16="http://schemas.microsoft.com/office/drawing/2014/main" id="{3F4E5969-CA97-087D-6426-25E98FC167E0}"/>
              </a:ext>
            </a:extLst>
          </p:cNvPr>
          <p:cNvSpPr txBox="1">
            <a:spLocks noChangeArrowheads="1"/>
          </p:cNvSpPr>
          <p:nvPr userDrawn="1"/>
        </p:nvSpPr>
        <p:spPr bwMode="auto">
          <a:xfrm>
            <a:off x="8675922" y="2409612"/>
            <a:ext cx="3516076" cy="1098551"/>
          </a:xfrm>
          <a:prstGeom prst="rect">
            <a:avLst/>
          </a:prstGeom>
          <a:noFill/>
          <a:ln>
            <a:noFill/>
          </a:ln>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468FAC"/>
                </a:solidFill>
                <a:effectLst/>
                <a:latin typeface="Heebo Black" pitchFamily="2" charset="-79"/>
              </a:rPr>
              <a:t>MARKET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E96"/>
                </a:solidFill>
                <a:effectLst/>
                <a:latin typeface="Heebo Black" pitchFamily="2" charset="-79"/>
              </a:rPr>
              <a:t>DECISIONS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425A"/>
                </a:solidFill>
                <a:effectLst/>
                <a:latin typeface="Heebo Black" pitchFamily="2" charset="-79"/>
              </a:rPr>
              <a:t>RESEARCH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4167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Key Findings - 4">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22E4690F-BD6F-A8BC-D781-2BA9941F2971}"/>
              </a:ext>
            </a:extLst>
          </p:cNvPr>
          <p:cNvGrpSpPr/>
          <p:nvPr userDrawn="1"/>
        </p:nvGrpSpPr>
        <p:grpSpPr>
          <a:xfrm>
            <a:off x="609599" y="954185"/>
            <a:ext cx="10515600" cy="1155627"/>
            <a:chOff x="838200" y="1295400"/>
            <a:chExt cx="10515600" cy="1155627"/>
          </a:xfrm>
        </p:grpSpPr>
        <p:sp>
          <p:nvSpPr>
            <p:cNvPr id="20" name="Rectangle: Rounded Corners 19">
              <a:extLst>
                <a:ext uri="{FF2B5EF4-FFF2-40B4-BE49-F238E27FC236}">
                  <a16:creationId xmlns:a16="http://schemas.microsoft.com/office/drawing/2014/main" id="{C597C26A-5A66-C04D-8AA0-D5142CCC47E1}"/>
                </a:ext>
              </a:extLst>
            </p:cNvPr>
            <p:cNvSpPr/>
            <p:nvPr/>
          </p:nvSpPr>
          <p:spPr>
            <a:xfrm>
              <a:off x="1058255" y="1536627"/>
              <a:ext cx="10295545" cy="914400"/>
            </a:xfrm>
            <a:prstGeom prst="roundRect">
              <a:avLst/>
            </a:prstGeom>
            <a:noFill/>
            <a:ln w="19050">
              <a:solidFill>
                <a:srgbClr val="0078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38E2538B-05E8-66F0-C5B2-048677C73A6D}"/>
                </a:ext>
              </a:extLst>
            </p:cNvPr>
            <p:cNvSpPr/>
            <p:nvPr/>
          </p:nvSpPr>
          <p:spPr>
            <a:xfrm>
              <a:off x="838200" y="1295400"/>
              <a:ext cx="440108" cy="440108"/>
            </a:xfrm>
            <a:prstGeom prst="ellipse">
              <a:avLst/>
            </a:prstGeom>
            <a:solidFill>
              <a:srgbClr val="AE256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bg1"/>
                  </a:solidFill>
                </a:rPr>
                <a:t>1</a:t>
              </a:r>
            </a:p>
          </p:txBody>
        </p:sp>
      </p:grpSp>
      <p:grpSp>
        <p:nvGrpSpPr>
          <p:cNvPr id="23" name="Group 22">
            <a:extLst>
              <a:ext uri="{FF2B5EF4-FFF2-40B4-BE49-F238E27FC236}">
                <a16:creationId xmlns:a16="http://schemas.microsoft.com/office/drawing/2014/main" id="{9519D9DF-D7D1-E135-2116-A1B11F217EB2}"/>
              </a:ext>
            </a:extLst>
          </p:cNvPr>
          <p:cNvGrpSpPr/>
          <p:nvPr userDrawn="1"/>
        </p:nvGrpSpPr>
        <p:grpSpPr>
          <a:xfrm>
            <a:off x="609599" y="2352886"/>
            <a:ext cx="10515600" cy="1155627"/>
            <a:chOff x="838200" y="1295400"/>
            <a:chExt cx="10515600" cy="1155627"/>
          </a:xfrm>
        </p:grpSpPr>
        <p:sp>
          <p:nvSpPr>
            <p:cNvPr id="24" name="Rectangle: Rounded Corners 23">
              <a:extLst>
                <a:ext uri="{FF2B5EF4-FFF2-40B4-BE49-F238E27FC236}">
                  <a16:creationId xmlns:a16="http://schemas.microsoft.com/office/drawing/2014/main" id="{7A59FDEF-C62D-6380-4091-86F69B6294B4}"/>
                </a:ext>
              </a:extLst>
            </p:cNvPr>
            <p:cNvSpPr/>
            <p:nvPr/>
          </p:nvSpPr>
          <p:spPr>
            <a:xfrm>
              <a:off x="1058255" y="1536627"/>
              <a:ext cx="10295545" cy="914400"/>
            </a:xfrm>
            <a:prstGeom prst="roundRect">
              <a:avLst/>
            </a:prstGeom>
            <a:noFill/>
            <a:ln w="19050">
              <a:solidFill>
                <a:srgbClr val="0078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0ECCF99A-AF0C-7940-EDB8-115D50612F8F}"/>
                </a:ext>
              </a:extLst>
            </p:cNvPr>
            <p:cNvSpPr/>
            <p:nvPr/>
          </p:nvSpPr>
          <p:spPr>
            <a:xfrm>
              <a:off x="838200" y="1295400"/>
              <a:ext cx="440108" cy="440108"/>
            </a:xfrm>
            <a:prstGeom prst="ellipse">
              <a:avLst/>
            </a:prstGeom>
            <a:solidFill>
              <a:srgbClr val="AE256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bg1"/>
                  </a:solidFill>
                </a:rPr>
                <a:t>2</a:t>
              </a:r>
            </a:p>
          </p:txBody>
        </p:sp>
      </p:grpSp>
      <p:grpSp>
        <p:nvGrpSpPr>
          <p:cNvPr id="26" name="Group 25">
            <a:extLst>
              <a:ext uri="{FF2B5EF4-FFF2-40B4-BE49-F238E27FC236}">
                <a16:creationId xmlns:a16="http://schemas.microsoft.com/office/drawing/2014/main" id="{8B9E8769-E3AC-DC3C-CDAF-6A9C3D287595}"/>
              </a:ext>
            </a:extLst>
          </p:cNvPr>
          <p:cNvGrpSpPr/>
          <p:nvPr userDrawn="1"/>
        </p:nvGrpSpPr>
        <p:grpSpPr>
          <a:xfrm>
            <a:off x="609599" y="3751587"/>
            <a:ext cx="10515600" cy="1155627"/>
            <a:chOff x="838200" y="1295400"/>
            <a:chExt cx="10515600" cy="1155627"/>
          </a:xfrm>
        </p:grpSpPr>
        <p:sp>
          <p:nvSpPr>
            <p:cNvPr id="27" name="Rectangle: Rounded Corners 26">
              <a:extLst>
                <a:ext uri="{FF2B5EF4-FFF2-40B4-BE49-F238E27FC236}">
                  <a16:creationId xmlns:a16="http://schemas.microsoft.com/office/drawing/2014/main" id="{DD9825B9-8938-3195-7FEA-E30699989E73}"/>
                </a:ext>
              </a:extLst>
            </p:cNvPr>
            <p:cNvSpPr/>
            <p:nvPr/>
          </p:nvSpPr>
          <p:spPr>
            <a:xfrm>
              <a:off x="1058255" y="1536627"/>
              <a:ext cx="10295545" cy="914400"/>
            </a:xfrm>
            <a:prstGeom prst="roundRect">
              <a:avLst/>
            </a:prstGeom>
            <a:noFill/>
            <a:ln w="19050">
              <a:solidFill>
                <a:srgbClr val="0078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DECC7157-4232-5B3F-294D-7C540DB26EB9}"/>
                </a:ext>
              </a:extLst>
            </p:cNvPr>
            <p:cNvSpPr/>
            <p:nvPr/>
          </p:nvSpPr>
          <p:spPr>
            <a:xfrm>
              <a:off x="838200" y="1295400"/>
              <a:ext cx="440108" cy="440108"/>
            </a:xfrm>
            <a:prstGeom prst="ellipse">
              <a:avLst/>
            </a:prstGeom>
            <a:solidFill>
              <a:srgbClr val="AE256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bg1"/>
                  </a:solidFill>
                </a:rPr>
                <a:t>3</a:t>
              </a:r>
            </a:p>
          </p:txBody>
        </p:sp>
      </p:grpSp>
      <p:grpSp>
        <p:nvGrpSpPr>
          <p:cNvPr id="29" name="Group 28">
            <a:extLst>
              <a:ext uri="{FF2B5EF4-FFF2-40B4-BE49-F238E27FC236}">
                <a16:creationId xmlns:a16="http://schemas.microsoft.com/office/drawing/2014/main" id="{B846838D-F4ED-ADE6-DEB0-96B01B90EA3A}"/>
              </a:ext>
            </a:extLst>
          </p:cNvPr>
          <p:cNvGrpSpPr/>
          <p:nvPr userDrawn="1"/>
        </p:nvGrpSpPr>
        <p:grpSpPr>
          <a:xfrm>
            <a:off x="609599" y="5150288"/>
            <a:ext cx="10515600" cy="1155627"/>
            <a:chOff x="838200" y="1295400"/>
            <a:chExt cx="10515600" cy="1155627"/>
          </a:xfrm>
        </p:grpSpPr>
        <p:sp>
          <p:nvSpPr>
            <p:cNvPr id="30" name="Rectangle: Rounded Corners 29">
              <a:extLst>
                <a:ext uri="{FF2B5EF4-FFF2-40B4-BE49-F238E27FC236}">
                  <a16:creationId xmlns:a16="http://schemas.microsoft.com/office/drawing/2014/main" id="{97D6D3B3-9A90-6751-725B-E2D2EA463BEB}"/>
                </a:ext>
              </a:extLst>
            </p:cNvPr>
            <p:cNvSpPr/>
            <p:nvPr/>
          </p:nvSpPr>
          <p:spPr>
            <a:xfrm>
              <a:off x="1058255" y="1536627"/>
              <a:ext cx="10295545" cy="914400"/>
            </a:xfrm>
            <a:prstGeom prst="roundRect">
              <a:avLst/>
            </a:prstGeom>
            <a:noFill/>
            <a:ln w="19050">
              <a:solidFill>
                <a:srgbClr val="0078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Arial" panose="020B0604020202020204" pitchFamily="34" charset="0"/>
                <a:cs typeface="Arial" panose="020B0604020202020204" pitchFamily="34" charset="0"/>
              </a:endParaRPr>
            </a:p>
          </p:txBody>
        </p:sp>
        <p:sp>
          <p:nvSpPr>
            <p:cNvPr id="31" name="Oval 30">
              <a:extLst>
                <a:ext uri="{FF2B5EF4-FFF2-40B4-BE49-F238E27FC236}">
                  <a16:creationId xmlns:a16="http://schemas.microsoft.com/office/drawing/2014/main" id="{9FA5C9F9-15EC-5621-C9D7-8A5A52B758EA}"/>
                </a:ext>
              </a:extLst>
            </p:cNvPr>
            <p:cNvSpPr/>
            <p:nvPr/>
          </p:nvSpPr>
          <p:spPr>
            <a:xfrm>
              <a:off x="838200" y="1295400"/>
              <a:ext cx="440108" cy="440108"/>
            </a:xfrm>
            <a:prstGeom prst="ellipse">
              <a:avLst/>
            </a:prstGeom>
            <a:solidFill>
              <a:srgbClr val="AE256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bg1"/>
                  </a:solidFill>
                </a:rPr>
                <a:t>4</a:t>
              </a:r>
            </a:p>
          </p:txBody>
        </p:sp>
      </p:grpSp>
      <p:cxnSp>
        <p:nvCxnSpPr>
          <p:cNvPr id="32" name="Straight Connector 31">
            <a:extLst>
              <a:ext uri="{FF2B5EF4-FFF2-40B4-BE49-F238E27FC236}">
                <a16:creationId xmlns:a16="http://schemas.microsoft.com/office/drawing/2014/main" id="{8DA3FE89-775D-0C89-5BD7-B7FF7C72CA21}"/>
              </a:ext>
            </a:extLst>
          </p:cNvPr>
          <p:cNvCxnSpPr/>
          <p:nvPr userDrawn="1"/>
        </p:nvCxnSpPr>
        <p:spPr bwMode="auto">
          <a:xfrm>
            <a:off x="609600" y="6400800"/>
            <a:ext cx="109728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Rectangle 32">
            <a:extLst>
              <a:ext uri="{FF2B5EF4-FFF2-40B4-BE49-F238E27FC236}">
                <a16:creationId xmlns:a16="http://schemas.microsoft.com/office/drawing/2014/main" id="{34AB3DBE-9F06-0BD5-6519-8F87F155FAC4}"/>
              </a:ext>
            </a:extLst>
          </p:cNvPr>
          <p:cNvSpPr/>
          <p:nvPr userDrawn="1"/>
        </p:nvSpPr>
        <p:spPr bwMode="auto">
          <a:xfrm>
            <a:off x="10668000" y="6385560"/>
            <a:ext cx="914400" cy="91440"/>
          </a:xfrm>
          <a:prstGeom prst="rect">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4" name="Rectangle 33">
            <a:extLst>
              <a:ext uri="{FF2B5EF4-FFF2-40B4-BE49-F238E27FC236}">
                <a16:creationId xmlns:a16="http://schemas.microsoft.com/office/drawing/2014/main" id="{E2B9E2C2-F730-E997-F2A5-548AF80C38A9}"/>
              </a:ext>
            </a:extLst>
          </p:cNvPr>
          <p:cNvSpPr/>
          <p:nvPr userDrawn="1"/>
        </p:nvSpPr>
        <p:spPr>
          <a:xfrm>
            <a:off x="6989314" y="6533073"/>
            <a:ext cx="4593087" cy="274320"/>
          </a:xfrm>
          <a:prstGeom prst="rect">
            <a:avLst/>
          </a:prstGeom>
        </p:spPr>
        <p:txBody>
          <a:bodyPr wrap="square" anchor="ctr">
            <a:noAutofit/>
          </a:bodyPr>
          <a:lstStyle/>
          <a:p>
            <a:pPr marL="0" marR="0" algn="r">
              <a:spcBef>
                <a:spcPts val="0"/>
              </a:spcBef>
              <a:spcAft>
                <a:spcPts val="0"/>
              </a:spcAft>
            </a:pPr>
            <a:r>
              <a:rPr lang="en-US" sz="900" i="0" cap="small" baseline="0">
                <a:solidFill>
                  <a:srgbClr val="7F7F7F"/>
                </a:solidFill>
                <a:effectLst/>
                <a:latin typeface="Calibri" panose="020F0502020204030204" pitchFamily="34" charset="0"/>
                <a:ea typeface="Calibri" panose="020F0502020204030204" pitchFamily="34" charset="0"/>
              </a:rPr>
              <a:t> </a:t>
            </a:r>
            <a:fld id="{3A1191B8-9EF5-4BE4-ADF7-7B50653B8745}" type="slidenum">
              <a:rPr lang="en-US" sz="900" i="0" cap="small" baseline="0" smtClean="0">
                <a:solidFill>
                  <a:srgbClr val="7F7F7F"/>
                </a:solidFill>
                <a:effectLst/>
                <a:latin typeface="Calibri" panose="020F0502020204030204" pitchFamily="34" charset="0"/>
                <a:ea typeface="Calibri" panose="020F0502020204030204" pitchFamily="34" charset="0"/>
              </a:rPr>
              <a:pPr marL="0" marR="0" algn="r">
                <a:spcBef>
                  <a:spcPts val="0"/>
                </a:spcBef>
                <a:spcAft>
                  <a:spcPts val="0"/>
                </a:spcAft>
              </a:pPr>
              <a:t>‹#›</a:t>
            </a:fld>
            <a:r>
              <a:rPr lang="en-US" sz="825" i="0" cap="small" baseline="0">
                <a:solidFill>
                  <a:srgbClr val="7F7F7F"/>
                </a:solidFill>
                <a:effectLst/>
                <a:latin typeface="Calibri" panose="020F0502020204030204" pitchFamily="34" charset="0"/>
                <a:ea typeface="Calibri" panose="020F0502020204030204" pitchFamily="34" charset="0"/>
              </a:rPr>
              <a:t> </a:t>
            </a:r>
            <a:endParaRPr lang="en-US" sz="1200" b="1" i="0">
              <a:effectLst/>
              <a:latin typeface="Times New Roman" panose="02020603050405020304" pitchFamily="18" charset="0"/>
              <a:ea typeface="Calibri" panose="020F0502020204030204" pitchFamily="34" charset="0"/>
            </a:endParaRPr>
          </a:p>
        </p:txBody>
      </p:sp>
      <p:pic>
        <p:nvPicPr>
          <p:cNvPr id="35" name="Picture 34">
            <a:extLst>
              <a:ext uri="{FF2B5EF4-FFF2-40B4-BE49-F238E27FC236}">
                <a16:creationId xmlns:a16="http://schemas.microsoft.com/office/drawing/2014/main" id="{A07E67D4-F4B0-AAA5-E8EC-B2303FE9B2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2" y="6446520"/>
            <a:ext cx="1286345" cy="365760"/>
          </a:xfrm>
          <a:prstGeom prst="rect">
            <a:avLst/>
          </a:prstGeom>
        </p:spPr>
      </p:pic>
      <p:sp>
        <p:nvSpPr>
          <p:cNvPr id="36" name="Title 1">
            <a:extLst>
              <a:ext uri="{FF2B5EF4-FFF2-40B4-BE49-F238E27FC236}">
                <a16:creationId xmlns:a16="http://schemas.microsoft.com/office/drawing/2014/main" id="{8C234B26-B51C-41A2-66C8-6376AE4928C3}"/>
              </a:ext>
            </a:extLst>
          </p:cNvPr>
          <p:cNvSpPr>
            <a:spLocks noGrp="1"/>
          </p:cNvSpPr>
          <p:nvPr>
            <p:ph type="title" hasCustomPrompt="1"/>
          </p:nvPr>
        </p:nvSpPr>
        <p:spPr>
          <a:xfrm>
            <a:off x="609601" y="228600"/>
            <a:ext cx="10972799" cy="582820"/>
          </a:xfrm>
          <a:prstGeom prst="rect">
            <a:avLst/>
          </a:prstGeom>
        </p:spPr>
        <p:txBody>
          <a:bodyPr/>
          <a:lstStyle>
            <a:lvl1pPr>
              <a:defRPr sz="2100" b="1">
                <a:solidFill>
                  <a:srgbClr val="007096"/>
                </a:solidFill>
              </a:defRPr>
            </a:lvl1pPr>
          </a:lstStyle>
          <a:p>
            <a:r>
              <a:rPr lang="en-US"/>
              <a:t>Key Findings</a:t>
            </a:r>
          </a:p>
        </p:txBody>
      </p:sp>
      <p:sp>
        <p:nvSpPr>
          <p:cNvPr id="38" name="Text Placeholder 37">
            <a:extLst>
              <a:ext uri="{FF2B5EF4-FFF2-40B4-BE49-F238E27FC236}">
                <a16:creationId xmlns:a16="http://schemas.microsoft.com/office/drawing/2014/main" id="{F946A434-FEAB-2D75-2261-88334EDFF924}"/>
              </a:ext>
            </a:extLst>
          </p:cNvPr>
          <p:cNvSpPr>
            <a:spLocks noGrp="1"/>
          </p:cNvSpPr>
          <p:nvPr>
            <p:ph type="body" sz="quarter" idx="10"/>
          </p:nvPr>
        </p:nvSpPr>
        <p:spPr>
          <a:xfrm>
            <a:off x="829654" y="1465879"/>
            <a:ext cx="10295545" cy="371825"/>
          </a:xfrm>
          <a:prstGeom prst="rect">
            <a:avLst/>
          </a:prstGeom>
        </p:spPr>
        <p:txBody>
          <a:bodyPr/>
          <a:lstStyle>
            <a:lvl1pPr marL="0" indent="0" algn="ctr">
              <a:spcBef>
                <a:spcPts val="0"/>
              </a:spcBef>
              <a:buNone/>
              <a:defRPr sz="1350"/>
            </a:lvl1pPr>
          </a:lstStyle>
          <a:p>
            <a:pPr lvl="0"/>
            <a:r>
              <a:rPr lang="en-US"/>
              <a:t>Click to edit Master text styles</a:t>
            </a:r>
          </a:p>
        </p:txBody>
      </p:sp>
      <p:sp>
        <p:nvSpPr>
          <p:cNvPr id="39" name="Text Placeholder 37">
            <a:extLst>
              <a:ext uri="{FF2B5EF4-FFF2-40B4-BE49-F238E27FC236}">
                <a16:creationId xmlns:a16="http://schemas.microsoft.com/office/drawing/2014/main" id="{533FB23A-59EF-A16B-F0CD-3CE19BBBF3BA}"/>
              </a:ext>
            </a:extLst>
          </p:cNvPr>
          <p:cNvSpPr>
            <a:spLocks noGrp="1"/>
          </p:cNvSpPr>
          <p:nvPr>
            <p:ph type="body" sz="quarter" idx="11"/>
          </p:nvPr>
        </p:nvSpPr>
        <p:spPr>
          <a:xfrm>
            <a:off x="829654" y="2861276"/>
            <a:ext cx="10295545" cy="371825"/>
          </a:xfrm>
          <a:prstGeom prst="rect">
            <a:avLst/>
          </a:prstGeom>
        </p:spPr>
        <p:txBody>
          <a:bodyPr/>
          <a:lstStyle>
            <a:lvl1pPr marL="0" indent="0" algn="ctr">
              <a:spcBef>
                <a:spcPts val="0"/>
              </a:spcBef>
              <a:buNone/>
              <a:defRPr sz="1350"/>
            </a:lvl1pPr>
          </a:lstStyle>
          <a:p>
            <a:pPr lvl="0"/>
            <a:r>
              <a:rPr lang="en-US"/>
              <a:t>Click to edit Master text styles</a:t>
            </a:r>
          </a:p>
        </p:txBody>
      </p:sp>
      <p:sp>
        <p:nvSpPr>
          <p:cNvPr id="40" name="Text Placeholder 37">
            <a:extLst>
              <a:ext uri="{FF2B5EF4-FFF2-40B4-BE49-F238E27FC236}">
                <a16:creationId xmlns:a16="http://schemas.microsoft.com/office/drawing/2014/main" id="{539BF140-7189-A693-DEE3-F4C97B568314}"/>
              </a:ext>
            </a:extLst>
          </p:cNvPr>
          <p:cNvSpPr>
            <a:spLocks noGrp="1"/>
          </p:cNvSpPr>
          <p:nvPr>
            <p:ph type="body" sz="quarter" idx="12"/>
          </p:nvPr>
        </p:nvSpPr>
        <p:spPr>
          <a:xfrm>
            <a:off x="829654" y="4259977"/>
            <a:ext cx="10295545" cy="371825"/>
          </a:xfrm>
          <a:prstGeom prst="rect">
            <a:avLst/>
          </a:prstGeom>
        </p:spPr>
        <p:txBody>
          <a:bodyPr/>
          <a:lstStyle>
            <a:lvl1pPr marL="0" indent="0" algn="ctr">
              <a:spcBef>
                <a:spcPts val="0"/>
              </a:spcBef>
              <a:buNone/>
              <a:defRPr sz="1350"/>
            </a:lvl1pPr>
          </a:lstStyle>
          <a:p>
            <a:pPr lvl="0"/>
            <a:r>
              <a:rPr lang="en-US"/>
              <a:t>Click to edit Master text styles</a:t>
            </a:r>
          </a:p>
        </p:txBody>
      </p:sp>
      <p:sp>
        <p:nvSpPr>
          <p:cNvPr id="41" name="Text Placeholder 37">
            <a:extLst>
              <a:ext uri="{FF2B5EF4-FFF2-40B4-BE49-F238E27FC236}">
                <a16:creationId xmlns:a16="http://schemas.microsoft.com/office/drawing/2014/main" id="{72B3C31E-926D-75F3-7D6F-3C3E30AC6257}"/>
              </a:ext>
            </a:extLst>
          </p:cNvPr>
          <p:cNvSpPr>
            <a:spLocks noGrp="1"/>
          </p:cNvSpPr>
          <p:nvPr>
            <p:ph type="body" sz="quarter" idx="13"/>
          </p:nvPr>
        </p:nvSpPr>
        <p:spPr>
          <a:xfrm>
            <a:off x="829654" y="5662802"/>
            <a:ext cx="10295545" cy="371825"/>
          </a:xfrm>
          <a:prstGeom prst="rect">
            <a:avLst/>
          </a:prstGeom>
        </p:spPr>
        <p:txBody>
          <a:bodyPr/>
          <a:lstStyle>
            <a:lvl1pPr marL="0" indent="0" algn="ctr">
              <a:spcBef>
                <a:spcPts val="0"/>
              </a:spcBef>
              <a:buNone/>
              <a:defRPr sz="1350"/>
            </a:lvl1pPr>
          </a:lstStyle>
          <a:p>
            <a:pPr lvl="0"/>
            <a:r>
              <a:rPr lang="en-US"/>
              <a:t>Click to edit Master text styles</a:t>
            </a:r>
          </a:p>
        </p:txBody>
      </p:sp>
    </p:spTree>
    <p:extLst>
      <p:ext uri="{BB962C8B-B14F-4D97-AF65-F5344CB8AC3E}">
        <p14:creationId xmlns:p14="http://schemas.microsoft.com/office/powerpoint/2010/main" val="3002883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Key Findings - 3">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22E4690F-BD6F-A8BC-D781-2BA9941F2971}"/>
              </a:ext>
            </a:extLst>
          </p:cNvPr>
          <p:cNvGrpSpPr/>
          <p:nvPr userDrawn="1"/>
        </p:nvGrpSpPr>
        <p:grpSpPr>
          <a:xfrm>
            <a:off x="609599" y="954185"/>
            <a:ext cx="10515600" cy="1155627"/>
            <a:chOff x="838200" y="1295400"/>
            <a:chExt cx="10515600" cy="1155627"/>
          </a:xfrm>
        </p:grpSpPr>
        <p:sp>
          <p:nvSpPr>
            <p:cNvPr id="20" name="Rectangle: Rounded Corners 19">
              <a:extLst>
                <a:ext uri="{FF2B5EF4-FFF2-40B4-BE49-F238E27FC236}">
                  <a16:creationId xmlns:a16="http://schemas.microsoft.com/office/drawing/2014/main" id="{C597C26A-5A66-C04D-8AA0-D5142CCC47E1}"/>
                </a:ext>
              </a:extLst>
            </p:cNvPr>
            <p:cNvSpPr/>
            <p:nvPr/>
          </p:nvSpPr>
          <p:spPr>
            <a:xfrm>
              <a:off x="1058255" y="1536627"/>
              <a:ext cx="10295545" cy="914400"/>
            </a:xfrm>
            <a:prstGeom prst="roundRect">
              <a:avLst/>
            </a:prstGeom>
            <a:noFill/>
            <a:ln w="19050">
              <a:solidFill>
                <a:srgbClr val="0078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38E2538B-05E8-66F0-C5B2-048677C73A6D}"/>
                </a:ext>
              </a:extLst>
            </p:cNvPr>
            <p:cNvSpPr/>
            <p:nvPr/>
          </p:nvSpPr>
          <p:spPr>
            <a:xfrm>
              <a:off x="838200" y="1295400"/>
              <a:ext cx="440108" cy="440108"/>
            </a:xfrm>
            <a:prstGeom prst="ellipse">
              <a:avLst/>
            </a:prstGeom>
            <a:solidFill>
              <a:srgbClr val="AE256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bg1"/>
                  </a:solidFill>
                </a:rPr>
                <a:t>1</a:t>
              </a:r>
            </a:p>
          </p:txBody>
        </p:sp>
      </p:grpSp>
      <p:grpSp>
        <p:nvGrpSpPr>
          <p:cNvPr id="23" name="Group 22">
            <a:extLst>
              <a:ext uri="{FF2B5EF4-FFF2-40B4-BE49-F238E27FC236}">
                <a16:creationId xmlns:a16="http://schemas.microsoft.com/office/drawing/2014/main" id="{9519D9DF-D7D1-E135-2116-A1B11F217EB2}"/>
              </a:ext>
            </a:extLst>
          </p:cNvPr>
          <p:cNvGrpSpPr/>
          <p:nvPr userDrawn="1"/>
        </p:nvGrpSpPr>
        <p:grpSpPr>
          <a:xfrm>
            <a:off x="609599" y="2352886"/>
            <a:ext cx="10515600" cy="1155627"/>
            <a:chOff x="838200" y="1295400"/>
            <a:chExt cx="10515600" cy="1155627"/>
          </a:xfrm>
        </p:grpSpPr>
        <p:sp>
          <p:nvSpPr>
            <p:cNvPr id="24" name="Rectangle: Rounded Corners 23">
              <a:extLst>
                <a:ext uri="{FF2B5EF4-FFF2-40B4-BE49-F238E27FC236}">
                  <a16:creationId xmlns:a16="http://schemas.microsoft.com/office/drawing/2014/main" id="{7A59FDEF-C62D-6380-4091-86F69B6294B4}"/>
                </a:ext>
              </a:extLst>
            </p:cNvPr>
            <p:cNvSpPr/>
            <p:nvPr/>
          </p:nvSpPr>
          <p:spPr>
            <a:xfrm>
              <a:off x="1058255" y="1536627"/>
              <a:ext cx="10295545" cy="914400"/>
            </a:xfrm>
            <a:prstGeom prst="roundRect">
              <a:avLst/>
            </a:prstGeom>
            <a:noFill/>
            <a:ln w="19050">
              <a:solidFill>
                <a:srgbClr val="0078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0ECCF99A-AF0C-7940-EDB8-115D50612F8F}"/>
                </a:ext>
              </a:extLst>
            </p:cNvPr>
            <p:cNvSpPr/>
            <p:nvPr/>
          </p:nvSpPr>
          <p:spPr>
            <a:xfrm>
              <a:off x="838200" y="1295400"/>
              <a:ext cx="440108" cy="440108"/>
            </a:xfrm>
            <a:prstGeom prst="ellipse">
              <a:avLst/>
            </a:prstGeom>
            <a:solidFill>
              <a:srgbClr val="AE256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bg1"/>
                  </a:solidFill>
                </a:rPr>
                <a:t>2</a:t>
              </a:r>
            </a:p>
          </p:txBody>
        </p:sp>
      </p:grpSp>
      <p:grpSp>
        <p:nvGrpSpPr>
          <p:cNvPr id="26" name="Group 25">
            <a:extLst>
              <a:ext uri="{FF2B5EF4-FFF2-40B4-BE49-F238E27FC236}">
                <a16:creationId xmlns:a16="http://schemas.microsoft.com/office/drawing/2014/main" id="{8B9E8769-E3AC-DC3C-CDAF-6A9C3D287595}"/>
              </a:ext>
            </a:extLst>
          </p:cNvPr>
          <p:cNvGrpSpPr/>
          <p:nvPr userDrawn="1"/>
        </p:nvGrpSpPr>
        <p:grpSpPr>
          <a:xfrm>
            <a:off x="609599" y="3751587"/>
            <a:ext cx="10515600" cy="1155627"/>
            <a:chOff x="838200" y="1295400"/>
            <a:chExt cx="10515600" cy="1155627"/>
          </a:xfrm>
        </p:grpSpPr>
        <p:sp>
          <p:nvSpPr>
            <p:cNvPr id="27" name="Rectangle: Rounded Corners 26">
              <a:extLst>
                <a:ext uri="{FF2B5EF4-FFF2-40B4-BE49-F238E27FC236}">
                  <a16:creationId xmlns:a16="http://schemas.microsoft.com/office/drawing/2014/main" id="{DD9825B9-8938-3195-7FEA-E30699989E73}"/>
                </a:ext>
              </a:extLst>
            </p:cNvPr>
            <p:cNvSpPr/>
            <p:nvPr/>
          </p:nvSpPr>
          <p:spPr>
            <a:xfrm>
              <a:off x="1058255" y="1536627"/>
              <a:ext cx="10295545" cy="914400"/>
            </a:xfrm>
            <a:prstGeom prst="roundRect">
              <a:avLst/>
            </a:prstGeom>
            <a:noFill/>
            <a:ln w="19050">
              <a:solidFill>
                <a:srgbClr val="0078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DECC7157-4232-5B3F-294D-7C540DB26EB9}"/>
                </a:ext>
              </a:extLst>
            </p:cNvPr>
            <p:cNvSpPr/>
            <p:nvPr/>
          </p:nvSpPr>
          <p:spPr>
            <a:xfrm>
              <a:off x="838200" y="1295400"/>
              <a:ext cx="440108" cy="440108"/>
            </a:xfrm>
            <a:prstGeom prst="ellipse">
              <a:avLst/>
            </a:prstGeom>
            <a:solidFill>
              <a:srgbClr val="AE256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bg1"/>
                  </a:solidFill>
                </a:rPr>
                <a:t>3</a:t>
              </a:r>
            </a:p>
          </p:txBody>
        </p:sp>
      </p:grpSp>
      <p:cxnSp>
        <p:nvCxnSpPr>
          <p:cNvPr id="32" name="Straight Connector 31">
            <a:extLst>
              <a:ext uri="{FF2B5EF4-FFF2-40B4-BE49-F238E27FC236}">
                <a16:creationId xmlns:a16="http://schemas.microsoft.com/office/drawing/2014/main" id="{8DA3FE89-775D-0C89-5BD7-B7FF7C72CA21}"/>
              </a:ext>
            </a:extLst>
          </p:cNvPr>
          <p:cNvCxnSpPr/>
          <p:nvPr userDrawn="1"/>
        </p:nvCxnSpPr>
        <p:spPr bwMode="auto">
          <a:xfrm>
            <a:off x="609600" y="6400800"/>
            <a:ext cx="109728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Rectangle 32">
            <a:extLst>
              <a:ext uri="{FF2B5EF4-FFF2-40B4-BE49-F238E27FC236}">
                <a16:creationId xmlns:a16="http://schemas.microsoft.com/office/drawing/2014/main" id="{34AB3DBE-9F06-0BD5-6519-8F87F155FAC4}"/>
              </a:ext>
            </a:extLst>
          </p:cNvPr>
          <p:cNvSpPr/>
          <p:nvPr userDrawn="1"/>
        </p:nvSpPr>
        <p:spPr bwMode="auto">
          <a:xfrm>
            <a:off x="10668000" y="6385560"/>
            <a:ext cx="914400" cy="91440"/>
          </a:xfrm>
          <a:prstGeom prst="rect">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4" name="Rectangle 33">
            <a:extLst>
              <a:ext uri="{FF2B5EF4-FFF2-40B4-BE49-F238E27FC236}">
                <a16:creationId xmlns:a16="http://schemas.microsoft.com/office/drawing/2014/main" id="{E2B9E2C2-F730-E997-F2A5-548AF80C38A9}"/>
              </a:ext>
            </a:extLst>
          </p:cNvPr>
          <p:cNvSpPr/>
          <p:nvPr userDrawn="1"/>
        </p:nvSpPr>
        <p:spPr>
          <a:xfrm>
            <a:off x="6989314" y="6533073"/>
            <a:ext cx="4593087" cy="274320"/>
          </a:xfrm>
          <a:prstGeom prst="rect">
            <a:avLst/>
          </a:prstGeom>
        </p:spPr>
        <p:txBody>
          <a:bodyPr wrap="square" anchor="ctr">
            <a:noAutofit/>
          </a:bodyPr>
          <a:lstStyle/>
          <a:p>
            <a:pPr marL="0" marR="0" algn="r">
              <a:spcBef>
                <a:spcPts val="0"/>
              </a:spcBef>
              <a:spcAft>
                <a:spcPts val="0"/>
              </a:spcAft>
            </a:pPr>
            <a:r>
              <a:rPr lang="en-US" sz="900" i="0" cap="small" baseline="0">
                <a:solidFill>
                  <a:srgbClr val="7F7F7F"/>
                </a:solidFill>
                <a:effectLst/>
                <a:latin typeface="Calibri" panose="020F0502020204030204" pitchFamily="34" charset="0"/>
                <a:ea typeface="Calibri" panose="020F0502020204030204" pitchFamily="34" charset="0"/>
              </a:rPr>
              <a:t> </a:t>
            </a:r>
            <a:fld id="{3A1191B8-9EF5-4BE4-ADF7-7B50653B8745}" type="slidenum">
              <a:rPr lang="en-US" sz="900" i="0" cap="small" baseline="0" smtClean="0">
                <a:solidFill>
                  <a:srgbClr val="7F7F7F"/>
                </a:solidFill>
                <a:effectLst/>
                <a:latin typeface="Calibri" panose="020F0502020204030204" pitchFamily="34" charset="0"/>
                <a:ea typeface="Calibri" panose="020F0502020204030204" pitchFamily="34" charset="0"/>
              </a:rPr>
              <a:pPr marL="0" marR="0" algn="r">
                <a:spcBef>
                  <a:spcPts val="0"/>
                </a:spcBef>
                <a:spcAft>
                  <a:spcPts val="0"/>
                </a:spcAft>
              </a:pPr>
              <a:t>‹#›</a:t>
            </a:fld>
            <a:r>
              <a:rPr lang="en-US" sz="825" i="0" cap="small" baseline="0">
                <a:solidFill>
                  <a:srgbClr val="7F7F7F"/>
                </a:solidFill>
                <a:effectLst/>
                <a:latin typeface="Calibri" panose="020F0502020204030204" pitchFamily="34" charset="0"/>
                <a:ea typeface="Calibri" panose="020F0502020204030204" pitchFamily="34" charset="0"/>
              </a:rPr>
              <a:t> </a:t>
            </a:r>
            <a:endParaRPr lang="en-US" sz="1200" b="1" i="0">
              <a:effectLst/>
              <a:latin typeface="Times New Roman" panose="02020603050405020304" pitchFamily="18" charset="0"/>
              <a:ea typeface="Calibri" panose="020F0502020204030204" pitchFamily="34" charset="0"/>
            </a:endParaRPr>
          </a:p>
        </p:txBody>
      </p:sp>
      <p:pic>
        <p:nvPicPr>
          <p:cNvPr id="35" name="Picture 34">
            <a:extLst>
              <a:ext uri="{FF2B5EF4-FFF2-40B4-BE49-F238E27FC236}">
                <a16:creationId xmlns:a16="http://schemas.microsoft.com/office/drawing/2014/main" id="{A07E67D4-F4B0-AAA5-E8EC-B2303FE9B2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2" y="6446520"/>
            <a:ext cx="1286345" cy="365760"/>
          </a:xfrm>
          <a:prstGeom prst="rect">
            <a:avLst/>
          </a:prstGeom>
        </p:spPr>
      </p:pic>
      <p:sp>
        <p:nvSpPr>
          <p:cNvPr id="36" name="Title 1">
            <a:extLst>
              <a:ext uri="{FF2B5EF4-FFF2-40B4-BE49-F238E27FC236}">
                <a16:creationId xmlns:a16="http://schemas.microsoft.com/office/drawing/2014/main" id="{8C234B26-B51C-41A2-66C8-6376AE4928C3}"/>
              </a:ext>
            </a:extLst>
          </p:cNvPr>
          <p:cNvSpPr>
            <a:spLocks noGrp="1"/>
          </p:cNvSpPr>
          <p:nvPr>
            <p:ph type="title" hasCustomPrompt="1"/>
          </p:nvPr>
        </p:nvSpPr>
        <p:spPr>
          <a:xfrm>
            <a:off x="609601" y="228600"/>
            <a:ext cx="10972799" cy="582820"/>
          </a:xfrm>
          <a:prstGeom prst="rect">
            <a:avLst/>
          </a:prstGeom>
        </p:spPr>
        <p:txBody>
          <a:bodyPr/>
          <a:lstStyle>
            <a:lvl1pPr>
              <a:defRPr sz="2100" b="1">
                <a:solidFill>
                  <a:srgbClr val="007096"/>
                </a:solidFill>
              </a:defRPr>
            </a:lvl1pPr>
          </a:lstStyle>
          <a:p>
            <a:r>
              <a:rPr lang="en-US"/>
              <a:t>Key Findings</a:t>
            </a:r>
          </a:p>
        </p:txBody>
      </p:sp>
      <p:sp>
        <p:nvSpPr>
          <p:cNvPr id="38" name="Text Placeholder 37">
            <a:extLst>
              <a:ext uri="{FF2B5EF4-FFF2-40B4-BE49-F238E27FC236}">
                <a16:creationId xmlns:a16="http://schemas.microsoft.com/office/drawing/2014/main" id="{F946A434-FEAB-2D75-2261-88334EDFF924}"/>
              </a:ext>
            </a:extLst>
          </p:cNvPr>
          <p:cNvSpPr>
            <a:spLocks noGrp="1"/>
          </p:cNvSpPr>
          <p:nvPr>
            <p:ph type="body" sz="quarter" idx="10"/>
          </p:nvPr>
        </p:nvSpPr>
        <p:spPr>
          <a:xfrm>
            <a:off x="829654" y="1465879"/>
            <a:ext cx="10295545" cy="371825"/>
          </a:xfrm>
          <a:prstGeom prst="rect">
            <a:avLst/>
          </a:prstGeom>
        </p:spPr>
        <p:txBody>
          <a:bodyPr/>
          <a:lstStyle>
            <a:lvl1pPr marL="0" indent="0" algn="ctr">
              <a:spcBef>
                <a:spcPts val="0"/>
              </a:spcBef>
              <a:buNone/>
              <a:defRPr sz="1350"/>
            </a:lvl1pPr>
          </a:lstStyle>
          <a:p>
            <a:pPr lvl="0"/>
            <a:r>
              <a:rPr lang="en-US"/>
              <a:t>Click to edit Master text styles</a:t>
            </a:r>
          </a:p>
        </p:txBody>
      </p:sp>
      <p:sp>
        <p:nvSpPr>
          <p:cNvPr id="39" name="Text Placeholder 37">
            <a:extLst>
              <a:ext uri="{FF2B5EF4-FFF2-40B4-BE49-F238E27FC236}">
                <a16:creationId xmlns:a16="http://schemas.microsoft.com/office/drawing/2014/main" id="{533FB23A-59EF-A16B-F0CD-3CE19BBBF3BA}"/>
              </a:ext>
            </a:extLst>
          </p:cNvPr>
          <p:cNvSpPr>
            <a:spLocks noGrp="1"/>
          </p:cNvSpPr>
          <p:nvPr>
            <p:ph type="body" sz="quarter" idx="11"/>
          </p:nvPr>
        </p:nvSpPr>
        <p:spPr>
          <a:xfrm>
            <a:off x="829654" y="2861276"/>
            <a:ext cx="10295545" cy="371825"/>
          </a:xfrm>
          <a:prstGeom prst="rect">
            <a:avLst/>
          </a:prstGeom>
        </p:spPr>
        <p:txBody>
          <a:bodyPr/>
          <a:lstStyle>
            <a:lvl1pPr marL="0" indent="0" algn="ctr">
              <a:spcBef>
                <a:spcPts val="0"/>
              </a:spcBef>
              <a:buNone/>
              <a:defRPr sz="1350"/>
            </a:lvl1pPr>
          </a:lstStyle>
          <a:p>
            <a:pPr lvl="0"/>
            <a:r>
              <a:rPr lang="en-US"/>
              <a:t>Click to edit Master text styles</a:t>
            </a:r>
          </a:p>
        </p:txBody>
      </p:sp>
      <p:sp>
        <p:nvSpPr>
          <p:cNvPr id="40" name="Text Placeholder 37">
            <a:extLst>
              <a:ext uri="{FF2B5EF4-FFF2-40B4-BE49-F238E27FC236}">
                <a16:creationId xmlns:a16="http://schemas.microsoft.com/office/drawing/2014/main" id="{539BF140-7189-A693-DEE3-F4C97B568314}"/>
              </a:ext>
            </a:extLst>
          </p:cNvPr>
          <p:cNvSpPr>
            <a:spLocks noGrp="1"/>
          </p:cNvSpPr>
          <p:nvPr>
            <p:ph type="body" sz="quarter" idx="12"/>
          </p:nvPr>
        </p:nvSpPr>
        <p:spPr>
          <a:xfrm>
            <a:off x="829654" y="4259977"/>
            <a:ext cx="10295545" cy="371825"/>
          </a:xfrm>
          <a:prstGeom prst="rect">
            <a:avLst/>
          </a:prstGeom>
        </p:spPr>
        <p:txBody>
          <a:bodyPr/>
          <a:lstStyle>
            <a:lvl1pPr marL="0" indent="0" algn="ctr">
              <a:spcBef>
                <a:spcPts val="0"/>
              </a:spcBef>
              <a:buNone/>
              <a:defRPr sz="1350"/>
            </a:lvl1pPr>
          </a:lstStyle>
          <a:p>
            <a:pPr lvl="0"/>
            <a:r>
              <a:rPr lang="en-US"/>
              <a:t>Click to edit Master text styles</a:t>
            </a:r>
          </a:p>
        </p:txBody>
      </p:sp>
    </p:spTree>
    <p:extLst>
      <p:ext uri="{BB962C8B-B14F-4D97-AF65-F5344CB8AC3E}">
        <p14:creationId xmlns:p14="http://schemas.microsoft.com/office/powerpoint/2010/main" val="4196551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B">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6FEB48-D73B-4D9A-9557-F03656391D0E}"/>
              </a:ext>
            </a:extLst>
          </p:cNvPr>
          <p:cNvSpPr/>
          <p:nvPr/>
        </p:nvSpPr>
        <p:spPr>
          <a:xfrm>
            <a:off x="12712" y="6324600"/>
            <a:ext cx="12192000"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Placeholder 11">
            <a:extLst>
              <a:ext uri="{FF2B5EF4-FFF2-40B4-BE49-F238E27FC236}">
                <a16:creationId xmlns:a16="http://schemas.microsoft.com/office/drawing/2014/main" id="{60364201-EEBF-4A10-BF3E-F89349B4191E}"/>
              </a:ext>
            </a:extLst>
          </p:cNvPr>
          <p:cNvSpPr>
            <a:spLocks noGrp="1"/>
          </p:cNvSpPr>
          <p:nvPr>
            <p:ph type="body" sz="quarter" idx="12"/>
          </p:nvPr>
        </p:nvSpPr>
        <p:spPr>
          <a:xfrm>
            <a:off x="711200" y="2209800"/>
            <a:ext cx="10769600" cy="1295400"/>
          </a:xfrm>
          <a:prstGeom prst="rect">
            <a:avLst/>
          </a:prstGeom>
          <a:ln>
            <a:noFill/>
          </a:ln>
        </p:spPr>
        <p:txBody>
          <a:bodyPr/>
          <a:lstStyle>
            <a:lvl1pPr marL="0" indent="0" algn="ctr">
              <a:buNone/>
              <a:defRPr sz="3000">
                <a:solidFill>
                  <a:srgbClr val="007096"/>
                </a:solidFill>
              </a:defRPr>
            </a:lvl1pPr>
            <a:lvl2pPr>
              <a:defRPr sz="2400"/>
            </a:lvl2pPr>
            <a:lvl3pPr>
              <a:defRPr sz="2400"/>
            </a:lvl3pPr>
            <a:lvl4pPr>
              <a:defRPr sz="2400"/>
            </a:lvl4pPr>
            <a:lvl5pPr>
              <a:defRPr sz="2400"/>
            </a:lvl5pPr>
          </a:lstStyle>
          <a:p>
            <a:pPr lvl="0"/>
            <a:endParaRPr lang="en-US"/>
          </a:p>
        </p:txBody>
      </p:sp>
      <p:sp>
        <p:nvSpPr>
          <p:cNvPr id="11" name="Text Placeholder 11">
            <a:extLst>
              <a:ext uri="{FF2B5EF4-FFF2-40B4-BE49-F238E27FC236}">
                <a16:creationId xmlns:a16="http://schemas.microsoft.com/office/drawing/2014/main" id="{6A42E0EF-1788-46FC-B3BD-587EB7F64185}"/>
              </a:ext>
            </a:extLst>
          </p:cNvPr>
          <p:cNvSpPr>
            <a:spLocks noGrp="1"/>
          </p:cNvSpPr>
          <p:nvPr>
            <p:ph type="body" sz="quarter" idx="13"/>
          </p:nvPr>
        </p:nvSpPr>
        <p:spPr>
          <a:xfrm>
            <a:off x="711200" y="3886200"/>
            <a:ext cx="10769600" cy="1295400"/>
          </a:xfrm>
          <a:prstGeom prst="rect">
            <a:avLst/>
          </a:prstGeom>
          <a:ln>
            <a:noFill/>
          </a:ln>
        </p:spPr>
        <p:txBody>
          <a:bodyPr/>
          <a:lstStyle>
            <a:lvl1pPr marL="0" indent="0" algn="ctr">
              <a:buNone/>
              <a:defRPr sz="1800">
                <a:solidFill>
                  <a:srgbClr val="007096"/>
                </a:solidFill>
              </a:defRPr>
            </a:lvl1pPr>
            <a:lvl2pPr>
              <a:defRPr sz="2400"/>
            </a:lvl2pPr>
            <a:lvl3pPr>
              <a:defRPr sz="2400"/>
            </a:lvl3pPr>
            <a:lvl4pPr>
              <a:defRPr sz="2400"/>
            </a:lvl4pPr>
            <a:lvl5pPr>
              <a:defRPr sz="2400"/>
            </a:lvl5pPr>
          </a:lstStyle>
          <a:p>
            <a:pPr lvl="0"/>
            <a:endParaRPr lang="en-US"/>
          </a:p>
        </p:txBody>
      </p:sp>
      <p:sp>
        <p:nvSpPr>
          <p:cNvPr id="2" name="Text Box 16">
            <a:extLst>
              <a:ext uri="{FF2B5EF4-FFF2-40B4-BE49-F238E27FC236}">
                <a16:creationId xmlns:a16="http://schemas.microsoft.com/office/drawing/2014/main" id="{D988D998-AC65-B99D-FE7D-69338D54FF30}"/>
              </a:ext>
            </a:extLst>
          </p:cNvPr>
          <p:cNvSpPr txBox="1">
            <a:spLocks noChangeArrowheads="1"/>
          </p:cNvSpPr>
          <p:nvPr userDrawn="1"/>
        </p:nvSpPr>
        <p:spPr bwMode="auto">
          <a:xfrm>
            <a:off x="711201" y="371475"/>
            <a:ext cx="3516076" cy="1098551"/>
          </a:xfrm>
          <a:prstGeom prst="rect">
            <a:avLst/>
          </a:prstGeom>
          <a:noFill/>
          <a:ln>
            <a:noFill/>
          </a:ln>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468FAC"/>
                </a:solidFill>
                <a:effectLst/>
                <a:latin typeface="Heebo Black" pitchFamily="2" charset="-79"/>
              </a:rPr>
              <a:t>MARKET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E96"/>
                </a:solidFill>
                <a:effectLst/>
                <a:latin typeface="Heebo Black" pitchFamily="2" charset="-79"/>
              </a:rPr>
              <a:t>DECISIONS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425A"/>
                </a:solidFill>
                <a:effectLst/>
                <a:latin typeface="Heebo Black" pitchFamily="2" charset="-79"/>
              </a:rPr>
              <a:t>RESEARCH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5917917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pic>
        <p:nvPicPr>
          <p:cNvPr id="5" name="Picture 4" descr="A group of boats in a harbor">
            <a:extLst>
              <a:ext uri="{FF2B5EF4-FFF2-40B4-BE49-F238E27FC236}">
                <a16:creationId xmlns:a16="http://schemas.microsoft.com/office/drawing/2014/main" id="{7C0E756D-99ED-1ECB-C520-A68F1AD81903}"/>
              </a:ext>
            </a:extLst>
          </p:cNvPr>
          <p:cNvPicPr>
            <a:picLocks noChangeAspect="1"/>
          </p:cNvPicPr>
          <p:nvPr userDrawn="1"/>
        </p:nvPicPr>
        <p:blipFill>
          <a:blip r:embed="rId2" cstate="print">
            <a:duotone>
              <a:schemeClr val="accent1">
                <a:shade val="45000"/>
                <a:satMod val="135000"/>
              </a:schemeClr>
              <a:prstClr val="white"/>
            </a:duotone>
            <a:alphaModFix amt="70000"/>
            <a:extLst>
              <a:ext uri="{28A0092B-C50C-407E-A947-70E740481C1C}">
                <a14:useLocalDpi xmlns:a14="http://schemas.microsoft.com/office/drawing/2010/main" val="0"/>
              </a:ext>
            </a:extLst>
          </a:blip>
          <a:stretch>
            <a:fillRect/>
          </a:stretch>
        </p:blipFill>
        <p:spPr>
          <a:xfrm>
            <a:off x="0" y="-3"/>
            <a:ext cx="12192000" cy="6858000"/>
          </a:xfrm>
          <a:prstGeom prst="rect">
            <a:avLst/>
          </a:prstGeom>
        </p:spPr>
      </p:pic>
      <p:sp>
        <p:nvSpPr>
          <p:cNvPr id="4" name="Text Placeholder 7">
            <a:extLst>
              <a:ext uri="{FF2B5EF4-FFF2-40B4-BE49-F238E27FC236}">
                <a16:creationId xmlns:a16="http://schemas.microsoft.com/office/drawing/2014/main" id="{06E770AF-8D8D-45D8-A46B-C4EBE952B54A}"/>
              </a:ext>
            </a:extLst>
          </p:cNvPr>
          <p:cNvSpPr txBox="1">
            <a:spLocks/>
          </p:cNvSpPr>
          <p:nvPr userDrawn="1"/>
        </p:nvSpPr>
        <p:spPr>
          <a:xfrm>
            <a:off x="0" y="4"/>
            <a:ext cx="7696200" cy="6857999"/>
          </a:xfrm>
          <a:prstGeom prst="rect">
            <a:avLst/>
          </a:prstGeom>
          <a:solidFill>
            <a:schemeClr val="accent1"/>
          </a:solidFill>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endParaRPr lang="en-US" sz="825" b="1">
              <a:solidFill>
                <a:schemeClr val="bg1"/>
              </a:solidFill>
            </a:endParaRPr>
          </a:p>
        </p:txBody>
      </p:sp>
      <p:sp>
        <p:nvSpPr>
          <p:cNvPr id="2" name="TextBox 1">
            <a:extLst>
              <a:ext uri="{FF2B5EF4-FFF2-40B4-BE49-F238E27FC236}">
                <a16:creationId xmlns:a16="http://schemas.microsoft.com/office/drawing/2014/main" id="{AC8A3147-53A1-B5CB-8C7B-23427DE33EEB}"/>
              </a:ext>
            </a:extLst>
          </p:cNvPr>
          <p:cNvSpPr txBox="1"/>
          <p:nvPr userDrawn="1"/>
        </p:nvSpPr>
        <p:spPr>
          <a:xfrm>
            <a:off x="165100" y="332603"/>
            <a:ext cx="7366000" cy="461665"/>
          </a:xfrm>
          <a:prstGeom prst="rect">
            <a:avLst/>
          </a:prstGeom>
          <a:noFill/>
        </p:spPr>
        <p:txBody>
          <a:bodyPr wrap="square" rtlCol="0">
            <a:spAutoFit/>
          </a:bodyPr>
          <a:lstStyle/>
          <a:p>
            <a:pPr algn="ctr"/>
            <a:r>
              <a:rPr lang="en-US" sz="2400" b="1">
                <a:solidFill>
                  <a:schemeClr val="bg1"/>
                </a:solidFill>
                <a:latin typeface="+mj-lt"/>
                <a:cs typeface="Arial" pitchFamily="34" charset="0"/>
              </a:rPr>
              <a:t>Contents</a:t>
            </a:r>
          </a:p>
        </p:txBody>
      </p:sp>
      <p:sp>
        <p:nvSpPr>
          <p:cNvPr id="6" name="Text Placeholder 5">
            <a:extLst>
              <a:ext uri="{FF2B5EF4-FFF2-40B4-BE49-F238E27FC236}">
                <a16:creationId xmlns:a16="http://schemas.microsoft.com/office/drawing/2014/main" id="{BDE66612-8A4C-F58B-2FBD-44FFBC6FD58E}"/>
              </a:ext>
            </a:extLst>
          </p:cNvPr>
          <p:cNvSpPr>
            <a:spLocks noGrp="1"/>
          </p:cNvSpPr>
          <p:nvPr>
            <p:ph type="body" sz="quarter" idx="10" hasCustomPrompt="1"/>
          </p:nvPr>
        </p:nvSpPr>
        <p:spPr>
          <a:xfrm>
            <a:off x="165101" y="1295400"/>
            <a:ext cx="7302500" cy="3048000"/>
          </a:xfrm>
          <a:prstGeom prst="rect">
            <a:avLst/>
          </a:prstGeom>
        </p:spPr>
        <p:txBody>
          <a:bodyPr/>
          <a:lstStyle>
            <a:lvl1pPr>
              <a:buSzPct val="100000"/>
              <a:defRPr sz="1600" b="1">
                <a:solidFill>
                  <a:schemeClr val="bg1"/>
                </a:solidFill>
              </a:defRPr>
            </a:lvl1pPr>
            <a:lvl2pPr>
              <a:buSzPct val="100000"/>
              <a:defRPr sz="1600" i="1">
                <a:solidFill>
                  <a:schemeClr val="bg1"/>
                </a:solidFill>
              </a:defRPr>
            </a:lvl2pPr>
          </a:lstStyle>
          <a:p>
            <a:pPr lvl="0"/>
            <a:r>
              <a:rPr lang="en-US"/>
              <a:t>Section</a:t>
            </a:r>
          </a:p>
          <a:p>
            <a:pPr lvl="1"/>
            <a:r>
              <a:rPr lang="en-US"/>
              <a:t>Subsection</a:t>
            </a:r>
          </a:p>
        </p:txBody>
      </p:sp>
    </p:spTree>
    <p:extLst>
      <p:ext uri="{BB962C8B-B14F-4D97-AF65-F5344CB8AC3E}">
        <p14:creationId xmlns:p14="http://schemas.microsoft.com/office/powerpoint/2010/main" val="217462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descr="A group of boats in a harbor">
            <a:extLst>
              <a:ext uri="{FF2B5EF4-FFF2-40B4-BE49-F238E27FC236}">
                <a16:creationId xmlns:a16="http://schemas.microsoft.com/office/drawing/2014/main" id="{C80DD51C-F4D3-DFD2-571C-03F04B03FC64}"/>
              </a:ext>
            </a:extLst>
          </p:cNvPr>
          <p:cNvPicPr>
            <a:picLocks noChangeAspect="1"/>
          </p:cNvPicPr>
          <p:nvPr userDrawn="1"/>
        </p:nvPicPr>
        <p:blipFill>
          <a:blip r:embed="rId2" cstate="print">
            <a:duotone>
              <a:schemeClr val="accent1">
                <a:shade val="45000"/>
                <a:satMod val="135000"/>
              </a:schemeClr>
              <a:prstClr val="white"/>
            </a:duotone>
            <a:alphaModFix amt="70000"/>
            <a:extLst>
              <a:ext uri="{28A0092B-C50C-407E-A947-70E740481C1C}">
                <a14:useLocalDpi xmlns:a14="http://schemas.microsoft.com/office/drawing/2010/main" val="0"/>
              </a:ext>
            </a:extLst>
          </a:blip>
          <a:stretch>
            <a:fillRect/>
          </a:stretch>
        </p:blipFill>
        <p:spPr>
          <a:xfrm>
            <a:off x="0" y="-3"/>
            <a:ext cx="12192000" cy="6858000"/>
          </a:xfrm>
          <a:prstGeom prst="rect">
            <a:avLst/>
          </a:prstGeom>
        </p:spPr>
      </p:pic>
      <p:sp>
        <p:nvSpPr>
          <p:cNvPr id="4" name="Rectangle 3">
            <a:extLst>
              <a:ext uri="{FF2B5EF4-FFF2-40B4-BE49-F238E27FC236}">
                <a16:creationId xmlns:a16="http://schemas.microsoft.com/office/drawing/2014/main" id="{C42E9956-C7A7-406C-A0AA-363255295F64}"/>
              </a:ext>
            </a:extLst>
          </p:cNvPr>
          <p:cNvSpPr/>
          <p:nvPr userDrawn="1"/>
        </p:nvSpPr>
        <p:spPr>
          <a:xfrm>
            <a:off x="0" y="3276600"/>
            <a:ext cx="12192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 name="Text Placeholder 2">
            <a:extLst>
              <a:ext uri="{FF2B5EF4-FFF2-40B4-BE49-F238E27FC236}">
                <a16:creationId xmlns:a16="http://schemas.microsoft.com/office/drawing/2014/main" id="{70E9B10E-F55B-4878-8EC2-B957119DC1E2}"/>
              </a:ext>
            </a:extLst>
          </p:cNvPr>
          <p:cNvSpPr>
            <a:spLocks noGrp="1"/>
          </p:cNvSpPr>
          <p:nvPr>
            <p:ph type="body" sz="quarter" idx="11" hasCustomPrompt="1"/>
          </p:nvPr>
        </p:nvSpPr>
        <p:spPr>
          <a:xfrm>
            <a:off x="203200" y="3276600"/>
            <a:ext cx="11785600" cy="1828800"/>
          </a:xfrm>
          <a:prstGeom prst="rect">
            <a:avLst/>
          </a:prstGeom>
        </p:spPr>
        <p:txBody>
          <a:bodyPr anchor="ctr"/>
          <a:lstStyle>
            <a:lvl1pPr marL="0" indent="0" algn="ctr">
              <a:buNone/>
              <a:defRPr lang="en-US" sz="3200" b="0" dirty="0">
                <a:solidFill>
                  <a:schemeClr val="bg1"/>
                </a:solidFill>
                <a:latin typeface="+mj-lt"/>
                <a:ea typeface="MS PGothic" panose="020B0600070205080204" pitchFamily="34" charset="-128"/>
                <a:cs typeface="ＭＳ Ｐゴシック" charset="0"/>
              </a:defRPr>
            </a:lvl1pPr>
          </a:lstStyle>
          <a:p>
            <a:pPr lvl="0"/>
            <a:r>
              <a:rPr lang="en-US"/>
              <a:t>Section Header</a:t>
            </a:r>
          </a:p>
        </p:txBody>
      </p:sp>
    </p:spTree>
    <p:extLst>
      <p:ext uri="{BB962C8B-B14F-4D97-AF65-F5344CB8AC3E}">
        <p14:creationId xmlns:p14="http://schemas.microsoft.com/office/powerpoint/2010/main" val="188084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ubheader">
    <p:spTree>
      <p:nvGrpSpPr>
        <p:cNvPr id="1" name=""/>
        <p:cNvGrpSpPr/>
        <p:nvPr/>
      </p:nvGrpSpPr>
      <p:grpSpPr>
        <a:xfrm>
          <a:off x="0" y="0"/>
          <a:ext cx="0" cy="0"/>
          <a:chOff x="0" y="0"/>
          <a:chExt cx="0" cy="0"/>
        </a:xfrm>
      </p:grpSpPr>
      <p:pic>
        <p:nvPicPr>
          <p:cNvPr id="3" name="Picture 2" descr="A group of boats in a harbor">
            <a:extLst>
              <a:ext uri="{FF2B5EF4-FFF2-40B4-BE49-F238E27FC236}">
                <a16:creationId xmlns:a16="http://schemas.microsoft.com/office/drawing/2014/main" id="{FE218044-D579-0985-9C37-5144812F3B61}"/>
              </a:ext>
            </a:extLst>
          </p:cNvPr>
          <p:cNvPicPr>
            <a:picLocks noChangeAspect="1"/>
          </p:cNvPicPr>
          <p:nvPr userDrawn="1"/>
        </p:nvPicPr>
        <p:blipFill>
          <a:blip r:embed="rId2" cstate="print">
            <a:duotone>
              <a:schemeClr val="accent1">
                <a:shade val="45000"/>
                <a:satMod val="135000"/>
              </a:schemeClr>
              <a:prstClr val="white"/>
            </a:duotone>
            <a:alphaModFix amt="70000"/>
            <a:extLst>
              <a:ext uri="{28A0092B-C50C-407E-A947-70E740481C1C}">
                <a14:useLocalDpi xmlns:a14="http://schemas.microsoft.com/office/drawing/2010/main" val="0"/>
              </a:ext>
            </a:extLst>
          </a:blip>
          <a:stretch>
            <a:fillRect/>
          </a:stretch>
        </p:blipFill>
        <p:spPr>
          <a:xfrm>
            <a:off x="0" y="-3"/>
            <a:ext cx="12192000" cy="6858000"/>
          </a:xfrm>
          <a:prstGeom prst="rect">
            <a:avLst/>
          </a:prstGeom>
        </p:spPr>
      </p:pic>
      <p:sp>
        <p:nvSpPr>
          <p:cNvPr id="4" name="Rectangle 3">
            <a:extLst>
              <a:ext uri="{FF2B5EF4-FFF2-40B4-BE49-F238E27FC236}">
                <a16:creationId xmlns:a16="http://schemas.microsoft.com/office/drawing/2014/main" id="{FB168EB0-FC0B-27CB-00D9-E452CEE7C397}"/>
              </a:ext>
            </a:extLst>
          </p:cNvPr>
          <p:cNvSpPr/>
          <p:nvPr userDrawn="1"/>
        </p:nvSpPr>
        <p:spPr>
          <a:xfrm>
            <a:off x="-11949" y="720539"/>
            <a:ext cx="12192000" cy="9278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itle 1">
            <a:extLst>
              <a:ext uri="{FF2B5EF4-FFF2-40B4-BE49-F238E27FC236}">
                <a16:creationId xmlns:a16="http://schemas.microsoft.com/office/drawing/2014/main" id="{55551D0B-74B0-D652-3595-A80CABDAD945}"/>
              </a:ext>
            </a:extLst>
          </p:cNvPr>
          <p:cNvSpPr>
            <a:spLocks noGrp="1"/>
          </p:cNvSpPr>
          <p:nvPr>
            <p:ph type="title"/>
          </p:nvPr>
        </p:nvSpPr>
        <p:spPr>
          <a:xfrm>
            <a:off x="1207248" y="917761"/>
            <a:ext cx="9777504" cy="533400"/>
          </a:xfrm>
          <a:prstGeom prst="rect">
            <a:avLst/>
          </a:prstGeom>
        </p:spPr>
        <p:txBody>
          <a:bodyPr/>
          <a:lstStyle>
            <a:lvl1pPr algn="ctr">
              <a:defRPr sz="2400" b="0">
                <a:solidFill>
                  <a:schemeClr val="bg1"/>
                </a:solidFill>
              </a:defRPr>
            </a:lvl1pPr>
          </a:lstStyle>
          <a:p>
            <a:r>
              <a:rPr lang="en-US"/>
              <a:t>Click to edit Master title style</a:t>
            </a:r>
          </a:p>
        </p:txBody>
      </p:sp>
    </p:spTree>
    <p:extLst>
      <p:ext uri="{BB962C8B-B14F-4D97-AF65-F5344CB8AC3E}">
        <p14:creationId xmlns:p14="http://schemas.microsoft.com/office/powerpoint/2010/main" val="2676938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BL w/N">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29B7F55D-B2A1-3EB1-C45C-7C5024C98B07}"/>
              </a:ext>
            </a:extLst>
          </p:cNvPr>
          <p:cNvSpPr txBox="1"/>
          <p:nvPr userDrawn="1"/>
        </p:nvSpPr>
        <p:spPr>
          <a:xfrm>
            <a:off x="9052931" y="-51503"/>
            <a:ext cx="3131672" cy="6857999"/>
          </a:xfrm>
          <a:prstGeom prst="rect">
            <a:avLst/>
          </a:prstGeom>
          <a:solidFill>
            <a:srgbClr val="007096"/>
          </a:solidFill>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endParaRPr lang="en-US" sz="1200" b="1">
              <a:solidFill>
                <a:schemeClr val="bg1"/>
              </a:solidFill>
            </a:endParaRPr>
          </a:p>
        </p:txBody>
      </p:sp>
      <p:sp>
        <p:nvSpPr>
          <p:cNvPr id="26" name="Content Placeholder 2">
            <a:extLst>
              <a:ext uri="{FF2B5EF4-FFF2-40B4-BE49-F238E27FC236}">
                <a16:creationId xmlns:a16="http://schemas.microsoft.com/office/drawing/2014/main" id="{62A1D6D6-7794-5865-7642-75A7375BE5CB}"/>
              </a:ext>
            </a:extLst>
          </p:cNvPr>
          <p:cNvSpPr>
            <a:spLocks noGrp="1"/>
          </p:cNvSpPr>
          <p:nvPr>
            <p:ph idx="15"/>
          </p:nvPr>
        </p:nvSpPr>
        <p:spPr>
          <a:xfrm>
            <a:off x="389893" y="1289900"/>
            <a:ext cx="8323804" cy="4536668"/>
          </a:xfrm>
          <a:prstGeom prst="rect">
            <a:avLst/>
          </a:prstGeom>
        </p:spPr>
        <p:txBody>
          <a:bodyPr/>
          <a:lstStyle>
            <a:lvl1pPr>
              <a:spcBef>
                <a:spcPts val="0"/>
              </a:spcBef>
              <a:buSzPct val="70000"/>
              <a:defRPr sz="1350">
                <a:solidFill>
                  <a:schemeClr val="tx1">
                    <a:lumMod val="85000"/>
                    <a:lumOff val="15000"/>
                  </a:schemeClr>
                </a:solidFill>
              </a:defRPr>
            </a:lvl1pPr>
            <a:lvl2pPr>
              <a:defRPr sz="1350">
                <a:solidFill>
                  <a:schemeClr val="tx1">
                    <a:lumMod val="85000"/>
                    <a:lumOff val="15000"/>
                  </a:schemeClr>
                </a:solidFill>
              </a:defRPr>
            </a:lvl2pPr>
            <a:lvl3pPr>
              <a:defRPr sz="135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stStyle>
          <a:p>
            <a:pPr lvl="0"/>
            <a:endParaRPr lang="en-US"/>
          </a:p>
        </p:txBody>
      </p:sp>
      <p:cxnSp>
        <p:nvCxnSpPr>
          <p:cNvPr id="3" name="Straight Connector 2">
            <a:extLst>
              <a:ext uri="{FF2B5EF4-FFF2-40B4-BE49-F238E27FC236}">
                <a16:creationId xmlns:a16="http://schemas.microsoft.com/office/drawing/2014/main" id="{660CDB8F-9382-069C-F646-E7FF03F95064}"/>
              </a:ext>
            </a:extLst>
          </p:cNvPr>
          <p:cNvCxnSpPr/>
          <p:nvPr userDrawn="1"/>
        </p:nvCxnSpPr>
        <p:spPr bwMode="auto">
          <a:xfrm>
            <a:off x="0" y="6331626"/>
            <a:ext cx="115824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4">
            <a:extLst>
              <a:ext uri="{FF2B5EF4-FFF2-40B4-BE49-F238E27FC236}">
                <a16:creationId xmlns:a16="http://schemas.microsoft.com/office/drawing/2014/main" id="{F851C82C-312F-08CD-F5DB-66EE23927793}"/>
              </a:ext>
            </a:extLst>
          </p:cNvPr>
          <p:cNvSpPr/>
          <p:nvPr userDrawn="1"/>
        </p:nvSpPr>
        <p:spPr>
          <a:xfrm>
            <a:off x="6989314" y="6533073"/>
            <a:ext cx="4593087" cy="274320"/>
          </a:xfrm>
          <a:prstGeom prst="rect">
            <a:avLst/>
          </a:prstGeom>
        </p:spPr>
        <p:txBody>
          <a:bodyPr wrap="square" anchor="ctr">
            <a:noAutofit/>
          </a:bodyPr>
          <a:lstStyle/>
          <a:p>
            <a:pPr marL="0" marR="0" algn="r">
              <a:spcBef>
                <a:spcPts val="0"/>
              </a:spcBef>
              <a:spcAft>
                <a:spcPts val="0"/>
              </a:spcAft>
            </a:pPr>
            <a:r>
              <a:rPr lang="en-US" sz="900" i="0" cap="small" baseline="0">
                <a:solidFill>
                  <a:schemeClr val="bg1"/>
                </a:solidFill>
                <a:effectLst/>
                <a:latin typeface="Calibri" panose="020F0502020204030204" pitchFamily="34" charset="0"/>
                <a:ea typeface="Calibri" panose="020F0502020204030204" pitchFamily="34" charset="0"/>
              </a:rPr>
              <a:t> </a:t>
            </a:r>
            <a:fld id="{3A1191B8-9EF5-4BE4-ADF7-7B50653B8745}" type="slidenum">
              <a:rPr lang="en-US" sz="900" i="0" cap="small" baseline="0" smtClean="0">
                <a:solidFill>
                  <a:schemeClr val="bg1"/>
                </a:solidFill>
                <a:effectLst/>
                <a:latin typeface="Calibri" panose="020F0502020204030204" pitchFamily="34" charset="0"/>
                <a:ea typeface="Calibri" panose="020F0502020204030204" pitchFamily="34" charset="0"/>
              </a:rPr>
              <a:pPr marL="0" marR="0" algn="r">
                <a:spcBef>
                  <a:spcPts val="0"/>
                </a:spcBef>
                <a:spcAft>
                  <a:spcPts val="0"/>
                </a:spcAft>
              </a:pPr>
              <a:t>‹#›</a:t>
            </a:fld>
            <a:r>
              <a:rPr lang="en-US" sz="825" i="0" cap="small" baseline="0">
                <a:solidFill>
                  <a:schemeClr val="bg1"/>
                </a:solidFill>
                <a:effectLst/>
                <a:latin typeface="Calibri" panose="020F0502020204030204" pitchFamily="34" charset="0"/>
                <a:ea typeface="Calibri" panose="020F0502020204030204" pitchFamily="34" charset="0"/>
              </a:rPr>
              <a:t> </a:t>
            </a:r>
            <a:endParaRPr lang="en-US" sz="1200" b="1" i="0">
              <a:solidFill>
                <a:schemeClr val="bg1"/>
              </a:solidFill>
              <a:effectLst/>
              <a:latin typeface="Times New Roman" panose="02020603050405020304" pitchFamily="18" charset="0"/>
              <a:ea typeface="Calibri" panose="020F0502020204030204" pitchFamily="34" charset="0"/>
            </a:endParaRPr>
          </a:p>
        </p:txBody>
      </p:sp>
      <p:sp>
        <p:nvSpPr>
          <p:cNvPr id="4" name="Rectangle 3">
            <a:extLst>
              <a:ext uri="{FF2B5EF4-FFF2-40B4-BE49-F238E27FC236}">
                <a16:creationId xmlns:a16="http://schemas.microsoft.com/office/drawing/2014/main" id="{FF8684E7-1631-0894-7040-032A83687E67}"/>
              </a:ext>
            </a:extLst>
          </p:cNvPr>
          <p:cNvSpPr/>
          <p:nvPr userDrawn="1"/>
        </p:nvSpPr>
        <p:spPr bwMode="auto">
          <a:xfrm>
            <a:off x="10668000" y="6340735"/>
            <a:ext cx="914400" cy="91440"/>
          </a:xfrm>
          <a:prstGeom prst="rect">
            <a:avLst/>
          </a:prstGeom>
          <a:solidFill>
            <a:srgbClr val="AE257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4">
                  <a:lumMod val="75000"/>
                </a:schemeClr>
              </a:solidFill>
              <a:effectLst/>
              <a:latin typeface="Times" charset="0"/>
            </a:endParaRPr>
          </a:p>
        </p:txBody>
      </p:sp>
      <p:sp>
        <p:nvSpPr>
          <p:cNvPr id="16" name="Text Placeholder 15">
            <a:extLst>
              <a:ext uri="{FF2B5EF4-FFF2-40B4-BE49-F238E27FC236}">
                <a16:creationId xmlns:a16="http://schemas.microsoft.com/office/drawing/2014/main" id="{CD0C546E-43F3-96C9-2811-98C4422298AB}"/>
              </a:ext>
            </a:extLst>
          </p:cNvPr>
          <p:cNvSpPr>
            <a:spLocks noGrp="1"/>
          </p:cNvSpPr>
          <p:nvPr>
            <p:ph type="body" sz="quarter" idx="12"/>
          </p:nvPr>
        </p:nvSpPr>
        <p:spPr>
          <a:xfrm>
            <a:off x="9060329" y="1364229"/>
            <a:ext cx="2959260" cy="1912371"/>
          </a:xfrm>
          <a:prstGeom prst="rect">
            <a:avLst/>
          </a:prstGeom>
        </p:spPr>
        <p:txBody>
          <a:bodyPr/>
          <a:lstStyle>
            <a:lvl1pPr marL="0" indent="0">
              <a:buNone/>
              <a:defRPr sz="1200">
                <a:solidFill>
                  <a:schemeClr val="bg1"/>
                </a:solidFill>
              </a:defRPr>
            </a:lvl1pPr>
          </a:lstStyle>
          <a:p>
            <a:pPr lvl="0"/>
            <a:r>
              <a:rPr lang="en-US"/>
              <a:t>Click to edit Master text styles</a:t>
            </a:r>
          </a:p>
        </p:txBody>
      </p:sp>
      <p:sp>
        <p:nvSpPr>
          <p:cNvPr id="18" name="Text Placeholder 15">
            <a:extLst>
              <a:ext uri="{FF2B5EF4-FFF2-40B4-BE49-F238E27FC236}">
                <a16:creationId xmlns:a16="http://schemas.microsoft.com/office/drawing/2014/main" id="{545CC28D-B91B-7CCE-8C52-42444E8F622D}"/>
              </a:ext>
            </a:extLst>
          </p:cNvPr>
          <p:cNvSpPr>
            <a:spLocks noGrp="1"/>
          </p:cNvSpPr>
          <p:nvPr>
            <p:ph type="body" sz="quarter" idx="13"/>
          </p:nvPr>
        </p:nvSpPr>
        <p:spPr>
          <a:xfrm>
            <a:off x="9052931" y="3744537"/>
            <a:ext cx="2959260" cy="1912371"/>
          </a:xfrm>
          <a:prstGeom prst="rect">
            <a:avLst/>
          </a:prstGeom>
        </p:spPr>
        <p:txBody>
          <a:bodyPr/>
          <a:lstStyle>
            <a:lvl1pPr marL="0" indent="0">
              <a:buNone/>
              <a:defRPr sz="1200">
                <a:solidFill>
                  <a:schemeClr val="bg1"/>
                </a:solidFill>
              </a:defRPr>
            </a:lvl1pPr>
          </a:lstStyle>
          <a:p>
            <a:pPr lvl="0"/>
            <a:r>
              <a:rPr lang="en-US"/>
              <a:t>Click to edit Master text styles</a:t>
            </a:r>
          </a:p>
        </p:txBody>
      </p:sp>
      <p:sp>
        <p:nvSpPr>
          <p:cNvPr id="9" name="Rectangle: Rounded Corners 8">
            <a:extLst>
              <a:ext uri="{FF2B5EF4-FFF2-40B4-BE49-F238E27FC236}">
                <a16:creationId xmlns:a16="http://schemas.microsoft.com/office/drawing/2014/main" id="{40A6A470-C363-8A32-4772-45F6871B321E}"/>
              </a:ext>
            </a:extLst>
          </p:cNvPr>
          <p:cNvSpPr/>
          <p:nvPr userDrawn="1"/>
        </p:nvSpPr>
        <p:spPr>
          <a:xfrm>
            <a:off x="389895" y="364177"/>
            <a:ext cx="8323800" cy="640080"/>
          </a:xfrm>
          <a:prstGeom prst="roundRect">
            <a:avLst/>
          </a:prstGeom>
          <a:solidFill>
            <a:srgbClr val="007096"/>
          </a:solidFill>
        </p:spPr>
        <p:txBody>
          <a:bodyPr wrap="square" rtlCol="0" anchor="ctr">
            <a:spAutoFit/>
          </a:bodyPr>
          <a:lstStyle/>
          <a:p>
            <a:pPr marL="257175" marR="0" indent="-257175" algn="ctr">
              <a:lnSpc>
                <a:spcPct val="107000"/>
              </a:lnSpc>
              <a:spcBef>
                <a:spcPts val="0"/>
              </a:spcBef>
              <a:spcAft>
                <a:spcPts val="0"/>
              </a:spcAft>
              <a:buFont typeface="Symbol" panose="05050102010706020507" pitchFamily="18" charset="2"/>
              <a:buChar char=""/>
            </a:pPr>
            <a:endParaRPr lang="en-US" sz="1500">
              <a:latin typeface="+mn-lt"/>
              <a:ea typeface="Calibri" panose="020F0502020204030204" pitchFamily="34" charset="0"/>
              <a:cs typeface="Times New Roman" panose="02020603050405020304" pitchFamily="18" charset="0"/>
            </a:endParaRPr>
          </a:p>
        </p:txBody>
      </p:sp>
      <p:sp>
        <p:nvSpPr>
          <p:cNvPr id="12" name="Text Box 16">
            <a:extLst>
              <a:ext uri="{FF2B5EF4-FFF2-40B4-BE49-F238E27FC236}">
                <a16:creationId xmlns:a16="http://schemas.microsoft.com/office/drawing/2014/main" id="{094D155F-B2D1-8FF3-75F6-282720C3FC26}"/>
              </a:ext>
            </a:extLst>
          </p:cNvPr>
          <p:cNvSpPr txBox="1">
            <a:spLocks noGrp="1" noChangeArrowheads="1"/>
          </p:cNvSpPr>
          <p:nvPr>
            <p:ph type="body" sz="quarter" idx="17"/>
          </p:nvPr>
        </p:nvSpPr>
        <p:spPr bwMode="auto">
          <a:xfrm>
            <a:off x="389892" y="6387548"/>
            <a:ext cx="109728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marR="0" indent="0">
              <a:lnSpc>
                <a:spcPct val="75000"/>
              </a:lnSpc>
              <a:spcBef>
                <a:spcPts val="0"/>
              </a:spcBef>
              <a:spcAft>
                <a:spcPts val="0"/>
              </a:spcAft>
              <a:buFontTx/>
              <a:buNone/>
              <a:defRPr>
                <a:solidFill>
                  <a:srgbClr val="468FAC"/>
                </a:solidFill>
              </a:defRPr>
            </a:lvl1pPr>
          </a:lstStyle>
          <a:p>
            <a:pPr marL="0" marR="0">
              <a:lnSpc>
                <a:spcPct val="75000"/>
              </a:lnSpc>
              <a:spcBef>
                <a:spcPts val="0"/>
              </a:spcBef>
              <a:spcAft>
                <a:spcPts val="0"/>
              </a:spcAft>
            </a:pPr>
            <a:r>
              <a:rPr lang="en-US" sz="1000">
                <a:solidFill>
                  <a:srgbClr val="7FB6CB"/>
                </a:solidFill>
                <a:effectLst/>
                <a:latin typeface="Heebo Black" pitchFamily="2" charset="-79"/>
                <a:ea typeface="Calibri" panose="020F0502020204030204" pitchFamily="34" charset="0"/>
                <a:cs typeface="Times New Roman" panose="02020603050405020304" pitchFamily="18" charset="0"/>
              </a:rPr>
              <a:t>MARKET</a:t>
            </a:r>
            <a:endParaRPr lang="en-US" sz="1200">
              <a:effectLst/>
              <a:latin typeface="Karla" pitchFamily="2" charset="0"/>
              <a:ea typeface="Calibri" panose="020F0502020204030204" pitchFamily="34" charset="0"/>
              <a:cs typeface="Times New Roman" panose="02020603050405020304" pitchFamily="18" charset="0"/>
            </a:endParaRPr>
          </a:p>
          <a:p>
            <a:pPr marL="0" marR="0">
              <a:lnSpc>
                <a:spcPct val="75000"/>
              </a:lnSpc>
              <a:spcBef>
                <a:spcPts val="0"/>
              </a:spcBef>
              <a:spcAft>
                <a:spcPts val="0"/>
              </a:spcAft>
            </a:pPr>
            <a:r>
              <a:rPr lang="en-US" sz="1200">
                <a:solidFill>
                  <a:srgbClr val="006E96"/>
                </a:solidFill>
                <a:effectLst/>
                <a:latin typeface="Heebo Black" pitchFamily="2" charset="-79"/>
                <a:ea typeface="Calibri" panose="020F0502020204030204" pitchFamily="34" charset="0"/>
                <a:cs typeface="Times New Roman" panose="02020603050405020304" pitchFamily="18" charset="0"/>
              </a:rPr>
              <a:t>DECISIONS</a:t>
            </a:r>
            <a:endParaRPr lang="en-US" sz="1200">
              <a:effectLst/>
              <a:latin typeface="Karla" pitchFamily="2" charset="0"/>
              <a:ea typeface="Calibri" panose="020F0502020204030204" pitchFamily="34" charset="0"/>
              <a:cs typeface="Times New Roman" panose="02020603050405020304" pitchFamily="18" charset="0"/>
            </a:endParaRPr>
          </a:p>
          <a:p>
            <a:pPr marL="0" marR="0">
              <a:lnSpc>
                <a:spcPct val="75000"/>
              </a:lnSpc>
              <a:spcBef>
                <a:spcPts val="0"/>
              </a:spcBef>
              <a:spcAft>
                <a:spcPts val="0"/>
              </a:spcAft>
            </a:pPr>
            <a:r>
              <a:rPr lang="en-US" sz="1400">
                <a:solidFill>
                  <a:srgbClr val="00425A"/>
                </a:solidFill>
                <a:effectLst/>
                <a:latin typeface="Heebo Black" pitchFamily="2" charset="-79"/>
                <a:ea typeface="Calibri" panose="020F0502020204030204" pitchFamily="34" charset="0"/>
                <a:cs typeface="Times New Roman" panose="02020603050405020304" pitchFamily="18" charset="0"/>
              </a:rPr>
              <a:t>RESEARCH</a:t>
            </a:r>
            <a:endParaRPr lang="en-US" sz="1200">
              <a:effectLst/>
              <a:latin typeface="Karla" pitchFamily="2"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2D02D749-1156-C654-94D0-94D1FDDE0AD9}"/>
              </a:ext>
            </a:extLst>
          </p:cNvPr>
          <p:cNvSpPr>
            <a:spLocks noGrp="1"/>
          </p:cNvSpPr>
          <p:nvPr>
            <p:ph type="title"/>
          </p:nvPr>
        </p:nvSpPr>
        <p:spPr>
          <a:xfrm>
            <a:off x="389893" y="486139"/>
            <a:ext cx="8323801" cy="450176"/>
          </a:xfrm>
          <a:prstGeom prst="rect">
            <a:avLst/>
          </a:prstGeom>
        </p:spPr>
        <p:txBody>
          <a:bodyPr/>
          <a:lstStyle>
            <a:lvl1pPr algn="ctr">
              <a:defRPr sz="1400" b="0">
                <a:solidFill>
                  <a:schemeClr val="bg1"/>
                </a:solidFill>
              </a:defRPr>
            </a:lvl1pPr>
          </a:lstStyle>
          <a:p>
            <a:r>
              <a:rPr lang="en-US"/>
              <a:t>Click to edit Master title style</a:t>
            </a:r>
          </a:p>
        </p:txBody>
      </p:sp>
    </p:spTree>
    <p:extLst>
      <p:ext uri="{BB962C8B-B14F-4D97-AF65-F5344CB8AC3E}">
        <p14:creationId xmlns:p14="http://schemas.microsoft.com/office/powerpoint/2010/main" val="2589479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 w/o N">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46FD4135-D179-CCE2-B9B5-D33E84AAE413}"/>
              </a:ext>
            </a:extLst>
          </p:cNvPr>
          <p:cNvSpPr txBox="1"/>
          <p:nvPr userDrawn="1"/>
        </p:nvSpPr>
        <p:spPr>
          <a:xfrm>
            <a:off x="9023051" y="1"/>
            <a:ext cx="3131672" cy="6857999"/>
          </a:xfrm>
          <a:prstGeom prst="rect">
            <a:avLst/>
          </a:prstGeom>
          <a:solidFill>
            <a:srgbClr val="007096"/>
          </a:solidFill>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endParaRPr lang="en-US" sz="825" b="1">
              <a:solidFill>
                <a:schemeClr val="bg1"/>
              </a:solidFill>
            </a:endParaRPr>
          </a:p>
        </p:txBody>
      </p:sp>
      <p:sp>
        <p:nvSpPr>
          <p:cNvPr id="26" name="Content Placeholder 2">
            <a:extLst>
              <a:ext uri="{FF2B5EF4-FFF2-40B4-BE49-F238E27FC236}">
                <a16:creationId xmlns:a16="http://schemas.microsoft.com/office/drawing/2014/main" id="{62A1D6D6-7794-5865-7642-75A7375BE5CB}"/>
              </a:ext>
            </a:extLst>
          </p:cNvPr>
          <p:cNvSpPr>
            <a:spLocks noGrp="1"/>
          </p:cNvSpPr>
          <p:nvPr>
            <p:ph idx="15"/>
          </p:nvPr>
        </p:nvSpPr>
        <p:spPr>
          <a:xfrm>
            <a:off x="389895" y="1289900"/>
            <a:ext cx="8287944" cy="4536668"/>
          </a:xfrm>
          <a:prstGeom prst="rect">
            <a:avLst/>
          </a:prstGeom>
        </p:spPr>
        <p:txBody>
          <a:bodyPr/>
          <a:lstStyle>
            <a:lvl1pPr>
              <a:spcBef>
                <a:spcPts val="0"/>
              </a:spcBef>
              <a:buSzPct val="70000"/>
              <a:defRPr sz="1400">
                <a:solidFill>
                  <a:schemeClr val="tx1">
                    <a:lumMod val="85000"/>
                    <a:lumOff val="15000"/>
                  </a:schemeClr>
                </a:solidFill>
              </a:defRPr>
            </a:lvl1pPr>
            <a:lvl2pPr>
              <a:defRPr sz="1350">
                <a:solidFill>
                  <a:schemeClr val="tx1">
                    <a:lumMod val="85000"/>
                    <a:lumOff val="15000"/>
                  </a:schemeClr>
                </a:solidFill>
              </a:defRPr>
            </a:lvl2pPr>
            <a:lvl3pPr>
              <a:defRPr sz="135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stStyle>
          <a:p>
            <a:pPr lvl="0"/>
            <a:r>
              <a:rPr lang="en-US"/>
              <a:t>Click to edit Master text styles</a:t>
            </a:r>
          </a:p>
        </p:txBody>
      </p:sp>
      <p:cxnSp>
        <p:nvCxnSpPr>
          <p:cNvPr id="3" name="Straight Connector 2">
            <a:extLst>
              <a:ext uri="{FF2B5EF4-FFF2-40B4-BE49-F238E27FC236}">
                <a16:creationId xmlns:a16="http://schemas.microsoft.com/office/drawing/2014/main" id="{660CDB8F-9382-069C-F646-E7FF03F95064}"/>
              </a:ext>
            </a:extLst>
          </p:cNvPr>
          <p:cNvCxnSpPr/>
          <p:nvPr userDrawn="1"/>
        </p:nvCxnSpPr>
        <p:spPr bwMode="auto">
          <a:xfrm>
            <a:off x="0" y="6329080"/>
            <a:ext cx="115824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4">
            <a:extLst>
              <a:ext uri="{FF2B5EF4-FFF2-40B4-BE49-F238E27FC236}">
                <a16:creationId xmlns:a16="http://schemas.microsoft.com/office/drawing/2014/main" id="{F851C82C-312F-08CD-F5DB-66EE23927793}"/>
              </a:ext>
            </a:extLst>
          </p:cNvPr>
          <p:cNvSpPr/>
          <p:nvPr userDrawn="1"/>
        </p:nvSpPr>
        <p:spPr>
          <a:xfrm>
            <a:off x="6989314" y="6533073"/>
            <a:ext cx="4593087" cy="274320"/>
          </a:xfrm>
          <a:prstGeom prst="rect">
            <a:avLst/>
          </a:prstGeom>
        </p:spPr>
        <p:txBody>
          <a:bodyPr wrap="square" anchor="ctr">
            <a:noAutofit/>
          </a:bodyPr>
          <a:lstStyle/>
          <a:p>
            <a:pPr marL="0" marR="0" algn="r">
              <a:spcBef>
                <a:spcPts val="0"/>
              </a:spcBef>
              <a:spcAft>
                <a:spcPts val="0"/>
              </a:spcAft>
            </a:pPr>
            <a:r>
              <a:rPr lang="en-US" sz="900" i="0" cap="small" baseline="0">
                <a:solidFill>
                  <a:schemeClr val="bg1"/>
                </a:solidFill>
                <a:effectLst/>
                <a:latin typeface="Calibri" panose="020F0502020204030204" pitchFamily="34" charset="0"/>
                <a:ea typeface="Calibri" panose="020F0502020204030204" pitchFamily="34" charset="0"/>
              </a:rPr>
              <a:t> </a:t>
            </a:r>
            <a:fld id="{3A1191B8-9EF5-4BE4-ADF7-7B50653B8745}" type="slidenum">
              <a:rPr lang="en-US" sz="900" i="0" cap="small" baseline="0" smtClean="0">
                <a:solidFill>
                  <a:schemeClr val="bg1"/>
                </a:solidFill>
                <a:effectLst/>
                <a:latin typeface="Calibri" panose="020F0502020204030204" pitchFamily="34" charset="0"/>
                <a:ea typeface="Calibri" panose="020F0502020204030204" pitchFamily="34" charset="0"/>
              </a:rPr>
              <a:pPr marL="0" marR="0" algn="r">
                <a:spcBef>
                  <a:spcPts val="0"/>
                </a:spcBef>
                <a:spcAft>
                  <a:spcPts val="0"/>
                </a:spcAft>
              </a:pPr>
              <a:t>‹#›</a:t>
            </a:fld>
            <a:r>
              <a:rPr lang="en-US" sz="825" i="0" cap="small" baseline="0">
                <a:solidFill>
                  <a:schemeClr val="bg1"/>
                </a:solidFill>
                <a:effectLst/>
                <a:latin typeface="Calibri" panose="020F0502020204030204" pitchFamily="34" charset="0"/>
                <a:ea typeface="Calibri" panose="020F0502020204030204" pitchFamily="34" charset="0"/>
              </a:rPr>
              <a:t> </a:t>
            </a:r>
            <a:endParaRPr lang="en-US" sz="1200" b="1" i="0">
              <a:solidFill>
                <a:schemeClr val="bg1"/>
              </a:solidFill>
              <a:effectLst/>
              <a:latin typeface="Times New Roman" panose="02020603050405020304" pitchFamily="18" charset="0"/>
              <a:ea typeface="Calibri" panose="020F0502020204030204" pitchFamily="34" charset="0"/>
            </a:endParaRPr>
          </a:p>
        </p:txBody>
      </p:sp>
      <p:sp>
        <p:nvSpPr>
          <p:cNvPr id="4" name="Rectangle 3">
            <a:extLst>
              <a:ext uri="{FF2B5EF4-FFF2-40B4-BE49-F238E27FC236}">
                <a16:creationId xmlns:a16="http://schemas.microsoft.com/office/drawing/2014/main" id="{FF8684E7-1631-0894-7040-032A83687E67}"/>
              </a:ext>
            </a:extLst>
          </p:cNvPr>
          <p:cNvSpPr/>
          <p:nvPr userDrawn="1"/>
        </p:nvSpPr>
        <p:spPr bwMode="auto">
          <a:xfrm>
            <a:off x="10668000" y="6349700"/>
            <a:ext cx="914400" cy="91440"/>
          </a:xfrm>
          <a:prstGeom prst="rect">
            <a:avLst/>
          </a:prstGeom>
          <a:solidFill>
            <a:srgbClr val="AE257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4">
                  <a:lumMod val="75000"/>
                </a:schemeClr>
              </a:solidFill>
              <a:effectLst/>
              <a:latin typeface="Times" charset="0"/>
            </a:endParaRPr>
          </a:p>
        </p:txBody>
      </p:sp>
      <p:sp>
        <p:nvSpPr>
          <p:cNvPr id="16" name="Text Placeholder 15">
            <a:extLst>
              <a:ext uri="{FF2B5EF4-FFF2-40B4-BE49-F238E27FC236}">
                <a16:creationId xmlns:a16="http://schemas.microsoft.com/office/drawing/2014/main" id="{CD0C546E-43F3-96C9-2811-98C4422298AB}"/>
              </a:ext>
            </a:extLst>
          </p:cNvPr>
          <p:cNvSpPr>
            <a:spLocks noGrp="1"/>
          </p:cNvSpPr>
          <p:nvPr>
            <p:ph type="body" sz="quarter" idx="12"/>
          </p:nvPr>
        </p:nvSpPr>
        <p:spPr>
          <a:xfrm>
            <a:off x="9056627" y="1364229"/>
            <a:ext cx="2913700" cy="1912371"/>
          </a:xfrm>
          <a:prstGeom prst="rect">
            <a:avLst/>
          </a:prstGeom>
        </p:spPr>
        <p:txBody>
          <a:bodyPr/>
          <a:lstStyle>
            <a:lvl1pPr marL="0" indent="0">
              <a:buNone/>
              <a:defRPr sz="1200">
                <a:solidFill>
                  <a:schemeClr val="bg1"/>
                </a:solidFill>
              </a:defRPr>
            </a:lvl1pPr>
          </a:lstStyle>
          <a:p>
            <a:pPr lvl="0"/>
            <a:r>
              <a:rPr lang="en-US"/>
              <a:t>Click to edit Master text styles</a:t>
            </a:r>
          </a:p>
        </p:txBody>
      </p:sp>
      <p:sp>
        <p:nvSpPr>
          <p:cNvPr id="9" name="Text Box 16">
            <a:extLst>
              <a:ext uri="{FF2B5EF4-FFF2-40B4-BE49-F238E27FC236}">
                <a16:creationId xmlns:a16="http://schemas.microsoft.com/office/drawing/2014/main" id="{1DE718D9-E882-8B00-B319-4AD908FFB7F3}"/>
              </a:ext>
            </a:extLst>
          </p:cNvPr>
          <p:cNvSpPr txBox="1">
            <a:spLocks noGrp="1" noChangeArrowheads="1"/>
          </p:cNvSpPr>
          <p:nvPr>
            <p:ph type="body" sz="quarter" idx="13"/>
          </p:nvPr>
        </p:nvSpPr>
        <p:spPr bwMode="auto">
          <a:xfrm>
            <a:off x="389896" y="6379334"/>
            <a:ext cx="11192505"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marR="0" indent="0">
              <a:lnSpc>
                <a:spcPct val="75000"/>
              </a:lnSpc>
              <a:spcBef>
                <a:spcPts val="0"/>
              </a:spcBef>
              <a:spcAft>
                <a:spcPts val="0"/>
              </a:spcAft>
              <a:buFontTx/>
              <a:buNone/>
              <a:defRPr>
                <a:solidFill>
                  <a:srgbClr val="468FAC"/>
                </a:solidFill>
              </a:defRPr>
            </a:lvl1pPr>
          </a:lstStyle>
          <a:p>
            <a:pPr marL="0" marR="0">
              <a:lnSpc>
                <a:spcPct val="75000"/>
              </a:lnSpc>
              <a:spcBef>
                <a:spcPts val="0"/>
              </a:spcBef>
              <a:spcAft>
                <a:spcPts val="0"/>
              </a:spcAft>
            </a:pPr>
            <a:r>
              <a:rPr lang="en-US" sz="1000">
                <a:solidFill>
                  <a:srgbClr val="7FB6CB"/>
                </a:solidFill>
                <a:effectLst/>
                <a:latin typeface="Heebo Black" pitchFamily="2" charset="-79"/>
                <a:ea typeface="Calibri" panose="020F0502020204030204" pitchFamily="34" charset="0"/>
                <a:cs typeface="Times New Roman" panose="02020603050405020304" pitchFamily="18" charset="0"/>
              </a:rPr>
              <a:t>MARKET</a:t>
            </a:r>
            <a:endParaRPr lang="en-US" sz="1200">
              <a:effectLst/>
              <a:latin typeface="Karla" pitchFamily="2" charset="0"/>
              <a:ea typeface="Calibri" panose="020F0502020204030204" pitchFamily="34" charset="0"/>
              <a:cs typeface="Times New Roman" panose="02020603050405020304" pitchFamily="18" charset="0"/>
            </a:endParaRPr>
          </a:p>
          <a:p>
            <a:pPr marL="0" marR="0">
              <a:lnSpc>
                <a:spcPct val="75000"/>
              </a:lnSpc>
              <a:spcBef>
                <a:spcPts val="0"/>
              </a:spcBef>
              <a:spcAft>
                <a:spcPts val="0"/>
              </a:spcAft>
            </a:pPr>
            <a:r>
              <a:rPr lang="en-US" sz="1200">
                <a:solidFill>
                  <a:srgbClr val="006E96"/>
                </a:solidFill>
                <a:effectLst/>
                <a:latin typeface="Heebo Black" pitchFamily="2" charset="-79"/>
                <a:ea typeface="Calibri" panose="020F0502020204030204" pitchFamily="34" charset="0"/>
                <a:cs typeface="Times New Roman" panose="02020603050405020304" pitchFamily="18" charset="0"/>
              </a:rPr>
              <a:t>DECISIONS</a:t>
            </a:r>
            <a:endParaRPr lang="en-US" sz="1200">
              <a:effectLst/>
              <a:latin typeface="Karla" pitchFamily="2" charset="0"/>
              <a:ea typeface="Calibri" panose="020F0502020204030204" pitchFamily="34" charset="0"/>
              <a:cs typeface="Times New Roman" panose="02020603050405020304" pitchFamily="18" charset="0"/>
            </a:endParaRPr>
          </a:p>
          <a:p>
            <a:pPr marL="0" marR="0">
              <a:lnSpc>
                <a:spcPct val="75000"/>
              </a:lnSpc>
              <a:spcBef>
                <a:spcPts val="0"/>
              </a:spcBef>
              <a:spcAft>
                <a:spcPts val="0"/>
              </a:spcAft>
            </a:pPr>
            <a:r>
              <a:rPr lang="en-US" sz="1400">
                <a:solidFill>
                  <a:srgbClr val="00425A"/>
                </a:solidFill>
                <a:effectLst/>
                <a:latin typeface="Heebo Black" pitchFamily="2" charset="-79"/>
                <a:ea typeface="Calibri" panose="020F0502020204030204" pitchFamily="34" charset="0"/>
                <a:cs typeface="Times New Roman" panose="02020603050405020304" pitchFamily="18" charset="0"/>
              </a:rPr>
              <a:t>RESEARCH</a:t>
            </a:r>
            <a:endParaRPr lang="en-US" sz="1200">
              <a:effectLst/>
              <a:latin typeface="Karla" pitchFamily="2"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4056D2B2-9CD4-5CA9-3AA0-082A8978B21C}"/>
              </a:ext>
            </a:extLst>
          </p:cNvPr>
          <p:cNvSpPr/>
          <p:nvPr userDrawn="1"/>
        </p:nvSpPr>
        <p:spPr>
          <a:xfrm>
            <a:off x="389895" y="364177"/>
            <a:ext cx="8323800" cy="640080"/>
          </a:xfrm>
          <a:prstGeom prst="roundRect">
            <a:avLst/>
          </a:prstGeom>
          <a:solidFill>
            <a:srgbClr val="007096"/>
          </a:solidFill>
        </p:spPr>
        <p:txBody>
          <a:bodyPr wrap="square" rtlCol="0" anchor="ctr">
            <a:spAutoFit/>
          </a:bodyPr>
          <a:lstStyle/>
          <a:p>
            <a:pPr marL="257175" marR="0" indent="-257175" algn="ctr">
              <a:lnSpc>
                <a:spcPct val="107000"/>
              </a:lnSpc>
              <a:spcBef>
                <a:spcPts val="0"/>
              </a:spcBef>
              <a:spcAft>
                <a:spcPts val="0"/>
              </a:spcAft>
              <a:buFont typeface="Symbol" panose="05050102010706020507" pitchFamily="18" charset="2"/>
              <a:buChar char=""/>
            </a:pPr>
            <a:endParaRPr lang="en-US" sz="1500">
              <a:latin typeface="+mn-lt"/>
              <a:ea typeface="Calibri" panose="020F0502020204030204" pitchFamily="34" charset="0"/>
              <a:cs typeface="Times New Roman" panose="02020603050405020304" pitchFamily="18" charset="0"/>
            </a:endParaRPr>
          </a:p>
        </p:txBody>
      </p:sp>
      <p:sp>
        <p:nvSpPr>
          <p:cNvPr id="10" name="Title 1">
            <a:extLst>
              <a:ext uri="{FF2B5EF4-FFF2-40B4-BE49-F238E27FC236}">
                <a16:creationId xmlns:a16="http://schemas.microsoft.com/office/drawing/2014/main" id="{9C578E7A-D18C-E058-61F0-419E0D24F495}"/>
              </a:ext>
            </a:extLst>
          </p:cNvPr>
          <p:cNvSpPr>
            <a:spLocks noGrp="1"/>
          </p:cNvSpPr>
          <p:nvPr>
            <p:ph type="title"/>
          </p:nvPr>
        </p:nvSpPr>
        <p:spPr>
          <a:xfrm>
            <a:off x="389893" y="486139"/>
            <a:ext cx="8323801" cy="450176"/>
          </a:xfrm>
          <a:prstGeom prst="rect">
            <a:avLst/>
          </a:prstGeom>
        </p:spPr>
        <p:txBody>
          <a:bodyPr/>
          <a:lstStyle>
            <a:lvl1pPr algn="ctr">
              <a:defRPr sz="1400" b="0">
                <a:solidFill>
                  <a:schemeClr val="bg1"/>
                </a:solidFill>
              </a:defRPr>
            </a:lvl1pPr>
          </a:lstStyle>
          <a:p>
            <a:r>
              <a:rPr lang="en-US"/>
              <a:t>Click to edit Master title style</a:t>
            </a:r>
          </a:p>
        </p:txBody>
      </p:sp>
    </p:spTree>
    <p:extLst>
      <p:ext uri="{BB962C8B-B14F-4D97-AF65-F5344CB8AC3E}">
        <p14:creationId xmlns:p14="http://schemas.microsoft.com/office/powerpoint/2010/main" val="262947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ey Findings - 3">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22E4690F-BD6F-A8BC-D781-2BA9941F2971}"/>
              </a:ext>
            </a:extLst>
          </p:cNvPr>
          <p:cNvGrpSpPr/>
          <p:nvPr/>
        </p:nvGrpSpPr>
        <p:grpSpPr>
          <a:xfrm>
            <a:off x="609599" y="954185"/>
            <a:ext cx="10515600" cy="1155627"/>
            <a:chOff x="838200" y="1295400"/>
            <a:chExt cx="10515600" cy="1155627"/>
          </a:xfrm>
        </p:grpSpPr>
        <p:sp>
          <p:nvSpPr>
            <p:cNvPr id="20" name="Rectangle: Rounded Corners 19">
              <a:extLst>
                <a:ext uri="{FF2B5EF4-FFF2-40B4-BE49-F238E27FC236}">
                  <a16:creationId xmlns:a16="http://schemas.microsoft.com/office/drawing/2014/main" id="{C597C26A-5A66-C04D-8AA0-D5142CCC47E1}"/>
                </a:ext>
              </a:extLst>
            </p:cNvPr>
            <p:cNvSpPr/>
            <p:nvPr/>
          </p:nvSpPr>
          <p:spPr>
            <a:xfrm>
              <a:off x="1058255" y="1536627"/>
              <a:ext cx="10295545" cy="914400"/>
            </a:xfrm>
            <a:prstGeom prst="roundRect">
              <a:avLst/>
            </a:prstGeom>
            <a:noFill/>
            <a:ln w="19050">
              <a:solidFill>
                <a:srgbClr val="0078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38E2538B-05E8-66F0-C5B2-048677C73A6D}"/>
                </a:ext>
              </a:extLst>
            </p:cNvPr>
            <p:cNvSpPr/>
            <p:nvPr/>
          </p:nvSpPr>
          <p:spPr>
            <a:xfrm>
              <a:off x="838200" y="1295400"/>
              <a:ext cx="440108" cy="440108"/>
            </a:xfrm>
            <a:prstGeom prst="ellipse">
              <a:avLst/>
            </a:prstGeom>
            <a:solidFill>
              <a:srgbClr val="AE256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bg1"/>
                  </a:solidFill>
                </a:rPr>
                <a:t>1</a:t>
              </a:r>
            </a:p>
          </p:txBody>
        </p:sp>
      </p:grpSp>
      <p:grpSp>
        <p:nvGrpSpPr>
          <p:cNvPr id="23" name="Group 22">
            <a:extLst>
              <a:ext uri="{FF2B5EF4-FFF2-40B4-BE49-F238E27FC236}">
                <a16:creationId xmlns:a16="http://schemas.microsoft.com/office/drawing/2014/main" id="{9519D9DF-D7D1-E135-2116-A1B11F217EB2}"/>
              </a:ext>
            </a:extLst>
          </p:cNvPr>
          <p:cNvGrpSpPr/>
          <p:nvPr/>
        </p:nvGrpSpPr>
        <p:grpSpPr>
          <a:xfrm>
            <a:off x="609599" y="2352886"/>
            <a:ext cx="10515600" cy="1155627"/>
            <a:chOff x="838200" y="1295400"/>
            <a:chExt cx="10515600" cy="1155627"/>
          </a:xfrm>
        </p:grpSpPr>
        <p:sp>
          <p:nvSpPr>
            <p:cNvPr id="24" name="Rectangle: Rounded Corners 23">
              <a:extLst>
                <a:ext uri="{FF2B5EF4-FFF2-40B4-BE49-F238E27FC236}">
                  <a16:creationId xmlns:a16="http://schemas.microsoft.com/office/drawing/2014/main" id="{7A59FDEF-C62D-6380-4091-86F69B6294B4}"/>
                </a:ext>
              </a:extLst>
            </p:cNvPr>
            <p:cNvSpPr/>
            <p:nvPr/>
          </p:nvSpPr>
          <p:spPr>
            <a:xfrm>
              <a:off x="1058255" y="1536627"/>
              <a:ext cx="10295545" cy="914400"/>
            </a:xfrm>
            <a:prstGeom prst="roundRect">
              <a:avLst/>
            </a:prstGeom>
            <a:noFill/>
            <a:ln w="19050">
              <a:solidFill>
                <a:srgbClr val="0078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0ECCF99A-AF0C-7940-EDB8-115D50612F8F}"/>
                </a:ext>
              </a:extLst>
            </p:cNvPr>
            <p:cNvSpPr/>
            <p:nvPr/>
          </p:nvSpPr>
          <p:spPr>
            <a:xfrm>
              <a:off x="838200" y="1295400"/>
              <a:ext cx="440108" cy="440108"/>
            </a:xfrm>
            <a:prstGeom prst="ellipse">
              <a:avLst/>
            </a:prstGeom>
            <a:solidFill>
              <a:srgbClr val="AE256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bg1"/>
                  </a:solidFill>
                </a:rPr>
                <a:t>2</a:t>
              </a:r>
            </a:p>
          </p:txBody>
        </p:sp>
      </p:grpSp>
      <p:grpSp>
        <p:nvGrpSpPr>
          <p:cNvPr id="26" name="Group 25">
            <a:extLst>
              <a:ext uri="{FF2B5EF4-FFF2-40B4-BE49-F238E27FC236}">
                <a16:creationId xmlns:a16="http://schemas.microsoft.com/office/drawing/2014/main" id="{8B9E8769-E3AC-DC3C-CDAF-6A9C3D287595}"/>
              </a:ext>
            </a:extLst>
          </p:cNvPr>
          <p:cNvGrpSpPr/>
          <p:nvPr/>
        </p:nvGrpSpPr>
        <p:grpSpPr>
          <a:xfrm>
            <a:off x="609599" y="3751587"/>
            <a:ext cx="10515600" cy="1155627"/>
            <a:chOff x="838200" y="1295400"/>
            <a:chExt cx="10515600" cy="1155627"/>
          </a:xfrm>
        </p:grpSpPr>
        <p:sp>
          <p:nvSpPr>
            <p:cNvPr id="27" name="Rectangle: Rounded Corners 26">
              <a:extLst>
                <a:ext uri="{FF2B5EF4-FFF2-40B4-BE49-F238E27FC236}">
                  <a16:creationId xmlns:a16="http://schemas.microsoft.com/office/drawing/2014/main" id="{DD9825B9-8938-3195-7FEA-E30699989E73}"/>
                </a:ext>
              </a:extLst>
            </p:cNvPr>
            <p:cNvSpPr/>
            <p:nvPr/>
          </p:nvSpPr>
          <p:spPr>
            <a:xfrm>
              <a:off x="1058255" y="1536627"/>
              <a:ext cx="10295545" cy="914400"/>
            </a:xfrm>
            <a:prstGeom prst="roundRect">
              <a:avLst/>
            </a:prstGeom>
            <a:noFill/>
            <a:ln w="19050">
              <a:solidFill>
                <a:srgbClr val="0078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DECC7157-4232-5B3F-294D-7C540DB26EB9}"/>
                </a:ext>
              </a:extLst>
            </p:cNvPr>
            <p:cNvSpPr/>
            <p:nvPr/>
          </p:nvSpPr>
          <p:spPr>
            <a:xfrm>
              <a:off x="838200" y="1295400"/>
              <a:ext cx="440108" cy="440108"/>
            </a:xfrm>
            <a:prstGeom prst="ellipse">
              <a:avLst/>
            </a:prstGeom>
            <a:solidFill>
              <a:srgbClr val="AE256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bg1"/>
                  </a:solidFill>
                </a:rPr>
                <a:t>3</a:t>
              </a:r>
            </a:p>
          </p:txBody>
        </p:sp>
      </p:grpSp>
      <p:cxnSp>
        <p:nvCxnSpPr>
          <p:cNvPr id="32" name="Straight Connector 31">
            <a:extLst>
              <a:ext uri="{FF2B5EF4-FFF2-40B4-BE49-F238E27FC236}">
                <a16:creationId xmlns:a16="http://schemas.microsoft.com/office/drawing/2014/main" id="{8DA3FE89-775D-0C89-5BD7-B7FF7C72CA21}"/>
              </a:ext>
            </a:extLst>
          </p:cNvPr>
          <p:cNvCxnSpPr/>
          <p:nvPr/>
        </p:nvCxnSpPr>
        <p:spPr bwMode="auto">
          <a:xfrm>
            <a:off x="609600" y="6400800"/>
            <a:ext cx="109728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Rectangle 32">
            <a:extLst>
              <a:ext uri="{FF2B5EF4-FFF2-40B4-BE49-F238E27FC236}">
                <a16:creationId xmlns:a16="http://schemas.microsoft.com/office/drawing/2014/main" id="{34AB3DBE-9F06-0BD5-6519-8F87F155FAC4}"/>
              </a:ext>
            </a:extLst>
          </p:cNvPr>
          <p:cNvSpPr/>
          <p:nvPr/>
        </p:nvSpPr>
        <p:spPr bwMode="auto">
          <a:xfrm>
            <a:off x="10668000" y="6385560"/>
            <a:ext cx="914400" cy="91440"/>
          </a:xfrm>
          <a:prstGeom prst="rect">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4" name="Rectangle 33">
            <a:extLst>
              <a:ext uri="{FF2B5EF4-FFF2-40B4-BE49-F238E27FC236}">
                <a16:creationId xmlns:a16="http://schemas.microsoft.com/office/drawing/2014/main" id="{E2B9E2C2-F730-E997-F2A5-548AF80C38A9}"/>
              </a:ext>
            </a:extLst>
          </p:cNvPr>
          <p:cNvSpPr/>
          <p:nvPr/>
        </p:nvSpPr>
        <p:spPr>
          <a:xfrm>
            <a:off x="6989314" y="6533073"/>
            <a:ext cx="4593087" cy="274320"/>
          </a:xfrm>
          <a:prstGeom prst="rect">
            <a:avLst/>
          </a:prstGeom>
        </p:spPr>
        <p:txBody>
          <a:bodyPr wrap="square" anchor="ctr">
            <a:noAutofit/>
          </a:bodyPr>
          <a:lstStyle/>
          <a:p>
            <a:pPr marL="0" marR="0" algn="r">
              <a:spcBef>
                <a:spcPts val="0"/>
              </a:spcBef>
              <a:spcAft>
                <a:spcPts val="0"/>
              </a:spcAft>
            </a:pPr>
            <a:r>
              <a:rPr lang="en-US" sz="900" i="0" cap="small" baseline="0">
                <a:solidFill>
                  <a:srgbClr val="7F7F7F"/>
                </a:solidFill>
                <a:effectLst/>
                <a:latin typeface="Calibri" panose="020F0502020204030204" pitchFamily="34" charset="0"/>
                <a:ea typeface="Calibri" panose="020F0502020204030204" pitchFamily="34" charset="0"/>
              </a:rPr>
              <a:t> </a:t>
            </a:r>
            <a:fld id="{3A1191B8-9EF5-4BE4-ADF7-7B50653B8745}" type="slidenum">
              <a:rPr lang="en-US" sz="900" i="0" cap="small" baseline="0" smtClean="0">
                <a:solidFill>
                  <a:srgbClr val="7F7F7F"/>
                </a:solidFill>
                <a:effectLst/>
                <a:latin typeface="Calibri" panose="020F0502020204030204" pitchFamily="34" charset="0"/>
                <a:ea typeface="Calibri" panose="020F0502020204030204" pitchFamily="34" charset="0"/>
              </a:rPr>
              <a:pPr marL="0" marR="0" algn="r">
                <a:spcBef>
                  <a:spcPts val="0"/>
                </a:spcBef>
                <a:spcAft>
                  <a:spcPts val="0"/>
                </a:spcAft>
              </a:pPr>
              <a:t>‹#›</a:t>
            </a:fld>
            <a:r>
              <a:rPr lang="en-US" sz="825" i="0" cap="small" baseline="0">
                <a:solidFill>
                  <a:srgbClr val="7F7F7F"/>
                </a:solidFill>
                <a:effectLst/>
                <a:latin typeface="Calibri" panose="020F0502020204030204" pitchFamily="34" charset="0"/>
                <a:ea typeface="Calibri" panose="020F0502020204030204" pitchFamily="34" charset="0"/>
              </a:rPr>
              <a:t> </a:t>
            </a:r>
            <a:endParaRPr lang="en-US" sz="1200" b="1" i="0">
              <a:effectLst/>
              <a:latin typeface="Times New Roman" panose="02020603050405020304" pitchFamily="18" charset="0"/>
              <a:ea typeface="Calibri" panose="020F0502020204030204" pitchFamily="34" charset="0"/>
            </a:endParaRPr>
          </a:p>
        </p:txBody>
      </p:sp>
      <p:pic>
        <p:nvPicPr>
          <p:cNvPr id="35" name="Picture 34">
            <a:extLst>
              <a:ext uri="{FF2B5EF4-FFF2-40B4-BE49-F238E27FC236}">
                <a16:creationId xmlns:a16="http://schemas.microsoft.com/office/drawing/2014/main" id="{A07E67D4-F4B0-AAA5-E8EC-B2303FE9B2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2" y="6446520"/>
            <a:ext cx="1286345" cy="365760"/>
          </a:xfrm>
          <a:prstGeom prst="rect">
            <a:avLst/>
          </a:prstGeom>
        </p:spPr>
      </p:pic>
      <p:sp>
        <p:nvSpPr>
          <p:cNvPr id="36" name="Title 1">
            <a:extLst>
              <a:ext uri="{FF2B5EF4-FFF2-40B4-BE49-F238E27FC236}">
                <a16:creationId xmlns:a16="http://schemas.microsoft.com/office/drawing/2014/main" id="{8C234B26-B51C-41A2-66C8-6376AE4928C3}"/>
              </a:ext>
            </a:extLst>
          </p:cNvPr>
          <p:cNvSpPr>
            <a:spLocks noGrp="1"/>
          </p:cNvSpPr>
          <p:nvPr>
            <p:ph type="title" hasCustomPrompt="1"/>
          </p:nvPr>
        </p:nvSpPr>
        <p:spPr>
          <a:xfrm>
            <a:off x="609601" y="228600"/>
            <a:ext cx="10972799" cy="582820"/>
          </a:xfrm>
          <a:prstGeom prst="rect">
            <a:avLst/>
          </a:prstGeom>
        </p:spPr>
        <p:txBody>
          <a:bodyPr/>
          <a:lstStyle>
            <a:lvl1pPr>
              <a:defRPr sz="2100" b="1">
                <a:solidFill>
                  <a:srgbClr val="007096"/>
                </a:solidFill>
              </a:defRPr>
            </a:lvl1pPr>
          </a:lstStyle>
          <a:p>
            <a:r>
              <a:rPr lang="en-US"/>
              <a:t>Key Findings</a:t>
            </a:r>
          </a:p>
        </p:txBody>
      </p:sp>
      <p:sp>
        <p:nvSpPr>
          <p:cNvPr id="38" name="Text Placeholder 37">
            <a:extLst>
              <a:ext uri="{FF2B5EF4-FFF2-40B4-BE49-F238E27FC236}">
                <a16:creationId xmlns:a16="http://schemas.microsoft.com/office/drawing/2014/main" id="{F946A434-FEAB-2D75-2261-88334EDFF924}"/>
              </a:ext>
            </a:extLst>
          </p:cNvPr>
          <p:cNvSpPr>
            <a:spLocks noGrp="1"/>
          </p:cNvSpPr>
          <p:nvPr>
            <p:ph type="body" sz="quarter" idx="10"/>
          </p:nvPr>
        </p:nvSpPr>
        <p:spPr>
          <a:xfrm>
            <a:off x="829654" y="1465879"/>
            <a:ext cx="10295545" cy="371825"/>
          </a:xfrm>
          <a:prstGeom prst="rect">
            <a:avLst/>
          </a:prstGeom>
        </p:spPr>
        <p:txBody>
          <a:bodyPr/>
          <a:lstStyle>
            <a:lvl1pPr marL="0" indent="0" algn="ctr">
              <a:spcBef>
                <a:spcPts val="0"/>
              </a:spcBef>
              <a:buNone/>
              <a:defRPr sz="1350"/>
            </a:lvl1pPr>
          </a:lstStyle>
          <a:p>
            <a:pPr lvl="0"/>
            <a:r>
              <a:rPr lang="en-US"/>
              <a:t>Click to edit Master text styles</a:t>
            </a:r>
          </a:p>
        </p:txBody>
      </p:sp>
      <p:sp>
        <p:nvSpPr>
          <p:cNvPr id="39" name="Text Placeholder 37">
            <a:extLst>
              <a:ext uri="{FF2B5EF4-FFF2-40B4-BE49-F238E27FC236}">
                <a16:creationId xmlns:a16="http://schemas.microsoft.com/office/drawing/2014/main" id="{533FB23A-59EF-A16B-F0CD-3CE19BBBF3BA}"/>
              </a:ext>
            </a:extLst>
          </p:cNvPr>
          <p:cNvSpPr>
            <a:spLocks noGrp="1"/>
          </p:cNvSpPr>
          <p:nvPr>
            <p:ph type="body" sz="quarter" idx="11"/>
          </p:nvPr>
        </p:nvSpPr>
        <p:spPr>
          <a:xfrm>
            <a:off x="829654" y="2861276"/>
            <a:ext cx="10295545" cy="371825"/>
          </a:xfrm>
          <a:prstGeom prst="rect">
            <a:avLst/>
          </a:prstGeom>
        </p:spPr>
        <p:txBody>
          <a:bodyPr/>
          <a:lstStyle>
            <a:lvl1pPr marL="0" indent="0" algn="ctr">
              <a:spcBef>
                <a:spcPts val="0"/>
              </a:spcBef>
              <a:buNone/>
              <a:defRPr sz="1350"/>
            </a:lvl1pPr>
          </a:lstStyle>
          <a:p>
            <a:pPr lvl="0"/>
            <a:r>
              <a:rPr lang="en-US"/>
              <a:t>Click to edit Master text styles</a:t>
            </a:r>
          </a:p>
        </p:txBody>
      </p:sp>
      <p:sp>
        <p:nvSpPr>
          <p:cNvPr id="40" name="Text Placeholder 37">
            <a:extLst>
              <a:ext uri="{FF2B5EF4-FFF2-40B4-BE49-F238E27FC236}">
                <a16:creationId xmlns:a16="http://schemas.microsoft.com/office/drawing/2014/main" id="{539BF140-7189-A693-DEE3-F4C97B568314}"/>
              </a:ext>
            </a:extLst>
          </p:cNvPr>
          <p:cNvSpPr>
            <a:spLocks noGrp="1"/>
          </p:cNvSpPr>
          <p:nvPr>
            <p:ph type="body" sz="quarter" idx="12"/>
          </p:nvPr>
        </p:nvSpPr>
        <p:spPr>
          <a:xfrm>
            <a:off x="829654" y="4259977"/>
            <a:ext cx="10295545" cy="371825"/>
          </a:xfrm>
          <a:prstGeom prst="rect">
            <a:avLst/>
          </a:prstGeom>
        </p:spPr>
        <p:txBody>
          <a:bodyPr/>
          <a:lstStyle>
            <a:lvl1pPr marL="0" indent="0" algn="ctr">
              <a:spcBef>
                <a:spcPts val="0"/>
              </a:spcBef>
              <a:buNone/>
              <a:defRPr sz="1350"/>
            </a:lvl1pPr>
          </a:lstStyle>
          <a:p>
            <a:pPr lvl="0"/>
            <a:r>
              <a:rPr lang="en-US"/>
              <a:t>Click to edit Master text styles</a:t>
            </a:r>
          </a:p>
        </p:txBody>
      </p:sp>
      <p:grpSp>
        <p:nvGrpSpPr>
          <p:cNvPr id="2" name="Group 1">
            <a:extLst>
              <a:ext uri="{FF2B5EF4-FFF2-40B4-BE49-F238E27FC236}">
                <a16:creationId xmlns:a16="http://schemas.microsoft.com/office/drawing/2014/main" id="{5BAAC2B1-7FFE-AE97-757D-0D5DCF1B16A1}"/>
              </a:ext>
            </a:extLst>
          </p:cNvPr>
          <p:cNvGrpSpPr/>
          <p:nvPr userDrawn="1"/>
        </p:nvGrpSpPr>
        <p:grpSpPr>
          <a:xfrm>
            <a:off x="609599" y="954185"/>
            <a:ext cx="10515600" cy="1155627"/>
            <a:chOff x="838200" y="1295400"/>
            <a:chExt cx="10515600" cy="1155627"/>
          </a:xfrm>
        </p:grpSpPr>
        <p:sp>
          <p:nvSpPr>
            <p:cNvPr id="3" name="Rectangle: Rounded Corners 2">
              <a:extLst>
                <a:ext uri="{FF2B5EF4-FFF2-40B4-BE49-F238E27FC236}">
                  <a16:creationId xmlns:a16="http://schemas.microsoft.com/office/drawing/2014/main" id="{0382B288-C6CF-530E-0477-C4982E57CB46}"/>
                </a:ext>
              </a:extLst>
            </p:cNvPr>
            <p:cNvSpPr/>
            <p:nvPr/>
          </p:nvSpPr>
          <p:spPr>
            <a:xfrm>
              <a:off x="1058255" y="1536627"/>
              <a:ext cx="10295545" cy="914400"/>
            </a:xfrm>
            <a:prstGeom prst="roundRect">
              <a:avLst/>
            </a:prstGeom>
            <a:noFill/>
            <a:ln w="19050">
              <a:solidFill>
                <a:srgbClr val="0078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E23B5AF7-18DE-3E4E-00D4-BF542C4CCD18}"/>
                </a:ext>
              </a:extLst>
            </p:cNvPr>
            <p:cNvSpPr/>
            <p:nvPr/>
          </p:nvSpPr>
          <p:spPr>
            <a:xfrm>
              <a:off x="838200" y="1295400"/>
              <a:ext cx="440108" cy="440108"/>
            </a:xfrm>
            <a:prstGeom prst="ellipse">
              <a:avLst/>
            </a:prstGeom>
            <a:solidFill>
              <a:srgbClr val="AE256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bg1"/>
                  </a:solidFill>
                </a:rPr>
                <a:t>1</a:t>
              </a:r>
            </a:p>
          </p:txBody>
        </p:sp>
      </p:grpSp>
      <p:grpSp>
        <p:nvGrpSpPr>
          <p:cNvPr id="5" name="Group 4">
            <a:extLst>
              <a:ext uri="{FF2B5EF4-FFF2-40B4-BE49-F238E27FC236}">
                <a16:creationId xmlns:a16="http://schemas.microsoft.com/office/drawing/2014/main" id="{C39DDEF1-B6B1-749A-77EB-C49F3F53175F}"/>
              </a:ext>
            </a:extLst>
          </p:cNvPr>
          <p:cNvGrpSpPr/>
          <p:nvPr userDrawn="1"/>
        </p:nvGrpSpPr>
        <p:grpSpPr>
          <a:xfrm>
            <a:off x="609599" y="2352886"/>
            <a:ext cx="10515600" cy="1155627"/>
            <a:chOff x="838200" y="1295400"/>
            <a:chExt cx="10515600" cy="1155627"/>
          </a:xfrm>
        </p:grpSpPr>
        <p:sp>
          <p:nvSpPr>
            <p:cNvPr id="6" name="Rectangle: Rounded Corners 5">
              <a:extLst>
                <a:ext uri="{FF2B5EF4-FFF2-40B4-BE49-F238E27FC236}">
                  <a16:creationId xmlns:a16="http://schemas.microsoft.com/office/drawing/2014/main" id="{60B17C58-8CE8-F808-1D4B-F240413E499C}"/>
                </a:ext>
              </a:extLst>
            </p:cNvPr>
            <p:cNvSpPr/>
            <p:nvPr/>
          </p:nvSpPr>
          <p:spPr>
            <a:xfrm>
              <a:off x="1058255" y="1536627"/>
              <a:ext cx="10295545" cy="914400"/>
            </a:xfrm>
            <a:prstGeom prst="roundRect">
              <a:avLst/>
            </a:prstGeom>
            <a:noFill/>
            <a:ln w="19050">
              <a:solidFill>
                <a:srgbClr val="0078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FB41FB91-19FE-AD4C-4C78-3CB49C3311B8}"/>
                </a:ext>
              </a:extLst>
            </p:cNvPr>
            <p:cNvSpPr/>
            <p:nvPr/>
          </p:nvSpPr>
          <p:spPr>
            <a:xfrm>
              <a:off x="838200" y="1295400"/>
              <a:ext cx="440108" cy="440108"/>
            </a:xfrm>
            <a:prstGeom prst="ellipse">
              <a:avLst/>
            </a:prstGeom>
            <a:solidFill>
              <a:srgbClr val="AE256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bg1"/>
                  </a:solidFill>
                </a:rPr>
                <a:t>2</a:t>
              </a:r>
            </a:p>
          </p:txBody>
        </p:sp>
      </p:grpSp>
      <p:grpSp>
        <p:nvGrpSpPr>
          <p:cNvPr id="8" name="Group 7">
            <a:extLst>
              <a:ext uri="{FF2B5EF4-FFF2-40B4-BE49-F238E27FC236}">
                <a16:creationId xmlns:a16="http://schemas.microsoft.com/office/drawing/2014/main" id="{CC725B3E-1DB1-278D-FE43-23D6DCE089CF}"/>
              </a:ext>
            </a:extLst>
          </p:cNvPr>
          <p:cNvGrpSpPr/>
          <p:nvPr userDrawn="1"/>
        </p:nvGrpSpPr>
        <p:grpSpPr>
          <a:xfrm>
            <a:off x="609599" y="3751587"/>
            <a:ext cx="10515600" cy="1155627"/>
            <a:chOff x="838200" y="1295400"/>
            <a:chExt cx="10515600" cy="1155627"/>
          </a:xfrm>
        </p:grpSpPr>
        <p:sp>
          <p:nvSpPr>
            <p:cNvPr id="9" name="Rectangle: Rounded Corners 8">
              <a:extLst>
                <a:ext uri="{FF2B5EF4-FFF2-40B4-BE49-F238E27FC236}">
                  <a16:creationId xmlns:a16="http://schemas.microsoft.com/office/drawing/2014/main" id="{63E83B84-EBBE-5162-DD68-FCF516F92AFC}"/>
                </a:ext>
              </a:extLst>
            </p:cNvPr>
            <p:cNvSpPr/>
            <p:nvPr/>
          </p:nvSpPr>
          <p:spPr>
            <a:xfrm>
              <a:off x="1058255" y="1536627"/>
              <a:ext cx="10295545" cy="914400"/>
            </a:xfrm>
            <a:prstGeom prst="roundRect">
              <a:avLst/>
            </a:prstGeom>
            <a:noFill/>
            <a:ln w="19050">
              <a:solidFill>
                <a:srgbClr val="00789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EE1B2D2F-9F53-F127-4EB6-F4C7A96E9525}"/>
                </a:ext>
              </a:extLst>
            </p:cNvPr>
            <p:cNvSpPr/>
            <p:nvPr/>
          </p:nvSpPr>
          <p:spPr>
            <a:xfrm>
              <a:off x="838200" y="1295400"/>
              <a:ext cx="440108" cy="440108"/>
            </a:xfrm>
            <a:prstGeom prst="ellipse">
              <a:avLst/>
            </a:prstGeom>
            <a:solidFill>
              <a:srgbClr val="AE256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solidFill>
                    <a:schemeClr val="bg1"/>
                  </a:solidFill>
                </a:rPr>
                <a:t>3</a:t>
              </a:r>
            </a:p>
          </p:txBody>
        </p:sp>
      </p:grpSp>
      <p:cxnSp>
        <p:nvCxnSpPr>
          <p:cNvPr id="11" name="Straight Connector 10">
            <a:extLst>
              <a:ext uri="{FF2B5EF4-FFF2-40B4-BE49-F238E27FC236}">
                <a16:creationId xmlns:a16="http://schemas.microsoft.com/office/drawing/2014/main" id="{ED7EB58E-B401-6D1B-5C80-AD0F3A0A64EC}"/>
              </a:ext>
            </a:extLst>
          </p:cNvPr>
          <p:cNvCxnSpPr/>
          <p:nvPr userDrawn="1"/>
        </p:nvCxnSpPr>
        <p:spPr bwMode="auto">
          <a:xfrm>
            <a:off x="609600" y="6400800"/>
            <a:ext cx="109728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a:extLst>
              <a:ext uri="{FF2B5EF4-FFF2-40B4-BE49-F238E27FC236}">
                <a16:creationId xmlns:a16="http://schemas.microsoft.com/office/drawing/2014/main" id="{7D617434-1C3B-496C-6855-FD326E3BE791}"/>
              </a:ext>
            </a:extLst>
          </p:cNvPr>
          <p:cNvSpPr/>
          <p:nvPr userDrawn="1"/>
        </p:nvSpPr>
        <p:spPr bwMode="auto">
          <a:xfrm>
            <a:off x="10668000" y="6385560"/>
            <a:ext cx="914400" cy="91440"/>
          </a:xfrm>
          <a:prstGeom prst="rect">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3" name="Rectangle 12">
            <a:extLst>
              <a:ext uri="{FF2B5EF4-FFF2-40B4-BE49-F238E27FC236}">
                <a16:creationId xmlns:a16="http://schemas.microsoft.com/office/drawing/2014/main" id="{05B80950-771F-BE00-8CF9-71AD710CFCA1}"/>
              </a:ext>
            </a:extLst>
          </p:cNvPr>
          <p:cNvSpPr/>
          <p:nvPr userDrawn="1"/>
        </p:nvSpPr>
        <p:spPr>
          <a:xfrm>
            <a:off x="6989314" y="6533073"/>
            <a:ext cx="4593087" cy="274320"/>
          </a:xfrm>
          <a:prstGeom prst="rect">
            <a:avLst/>
          </a:prstGeom>
        </p:spPr>
        <p:txBody>
          <a:bodyPr wrap="square" anchor="ctr">
            <a:noAutofit/>
          </a:bodyPr>
          <a:lstStyle/>
          <a:p>
            <a:pPr marL="0" marR="0" algn="r">
              <a:spcBef>
                <a:spcPts val="0"/>
              </a:spcBef>
              <a:spcAft>
                <a:spcPts val="0"/>
              </a:spcAft>
            </a:pPr>
            <a:r>
              <a:rPr lang="en-US" sz="900" i="0" cap="small" baseline="0">
                <a:solidFill>
                  <a:srgbClr val="7F7F7F"/>
                </a:solidFill>
                <a:effectLst/>
                <a:latin typeface="Calibri" panose="020F0502020204030204" pitchFamily="34" charset="0"/>
                <a:ea typeface="Calibri" panose="020F0502020204030204" pitchFamily="34" charset="0"/>
              </a:rPr>
              <a:t> </a:t>
            </a:r>
            <a:fld id="{3A1191B8-9EF5-4BE4-ADF7-7B50653B8745}" type="slidenum">
              <a:rPr lang="en-US" sz="900" i="0" cap="small" baseline="0" smtClean="0">
                <a:solidFill>
                  <a:srgbClr val="7F7F7F"/>
                </a:solidFill>
                <a:effectLst/>
                <a:latin typeface="Calibri" panose="020F0502020204030204" pitchFamily="34" charset="0"/>
                <a:ea typeface="Calibri" panose="020F0502020204030204" pitchFamily="34" charset="0"/>
              </a:rPr>
              <a:pPr marL="0" marR="0" algn="r">
                <a:spcBef>
                  <a:spcPts val="0"/>
                </a:spcBef>
                <a:spcAft>
                  <a:spcPts val="0"/>
                </a:spcAft>
              </a:pPr>
              <a:t>‹#›</a:t>
            </a:fld>
            <a:r>
              <a:rPr lang="en-US" sz="825" i="0" cap="small" baseline="0">
                <a:solidFill>
                  <a:srgbClr val="7F7F7F"/>
                </a:solidFill>
                <a:effectLst/>
                <a:latin typeface="Calibri" panose="020F0502020204030204" pitchFamily="34" charset="0"/>
                <a:ea typeface="Calibri" panose="020F0502020204030204" pitchFamily="34" charset="0"/>
              </a:rPr>
              <a:t> </a:t>
            </a:r>
            <a:endParaRPr lang="en-US" sz="1200" b="1" i="0">
              <a:effectLst/>
              <a:latin typeface="Times New Roman" panose="02020603050405020304" pitchFamily="18" charset="0"/>
              <a:ea typeface="Calibri" panose="020F0502020204030204" pitchFamily="34" charset="0"/>
            </a:endParaRPr>
          </a:p>
        </p:txBody>
      </p:sp>
      <p:pic>
        <p:nvPicPr>
          <p:cNvPr id="14" name="Picture 13">
            <a:extLst>
              <a:ext uri="{FF2B5EF4-FFF2-40B4-BE49-F238E27FC236}">
                <a16:creationId xmlns:a16="http://schemas.microsoft.com/office/drawing/2014/main" id="{EFBBF0DD-6F0F-4ED1-8758-99EB485B73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2" y="6446520"/>
            <a:ext cx="1286345" cy="365760"/>
          </a:xfrm>
          <a:prstGeom prst="rect">
            <a:avLst/>
          </a:prstGeom>
        </p:spPr>
      </p:pic>
    </p:spTree>
    <p:extLst>
      <p:ext uri="{BB962C8B-B14F-4D97-AF65-F5344CB8AC3E}">
        <p14:creationId xmlns:p14="http://schemas.microsoft.com/office/powerpoint/2010/main" val="13358681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rending A">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E541ED1-AF01-F6DC-D297-B5AFF6F36306}"/>
              </a:ext>
            </a:extLst>
          </p:cNvPr>
          <p:cNvSpPr/>
          <p:nvPr userDrawn="1"/>
        </p:nvSpPr>
        <p:spPr>
          <a:xfrm>
            <a:off x="455660" y="423088"/>
            <a:ext cx="11280681" cy="640080"/>
          </a:xfrm>
          <a:prstGeom prst="roundRect">
            <a:avLst/>
          </a:prstGeom>
          <a:solidFill>
            <a:srgbClr val="007096"/>
          </a:solidFill>
        </p:spPr>
        <p:txBody>
          <a:bodyPr wrap="square" rtlCol="0" anchor="ctr">
            <a:spAutoFit/>
          </a:bodyPr>
          <a:lstStyle/>
          <a:p>
            <a:pPr marL="257175" marR="0" indent="-257175" algn="ctr">
              <a:lnSpc>
                <a:spcPct val="107000"/>
              </a:lnSpc>
              <a:spcBef>
                <a:spcPts val="0"/>
              </a:spcBef>
              <a:spcAft>
                <a:spcPts val="0"/>
              </a:spcAft>
              <a:buFont typeface="Symbol" panose="05050102010706020507" pitchFamily="18" charset="2"/>
              <a:buChar char=""/>
            </a:pPr>
            <a:endParaRPr lang="en-US" sz="1500">
              <a:latin typeface="+mn-lt"/>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721794D2-23FA-48AE-812D-64858B4169EB}"/>
              </a:ext>
            </a:extLst>
          </p:cNvPr>
          <p:cNvCxnSpPr/>
          <p:nvPr userDrawn="1"/>
        </p:nvCxnSpPr>
        <p:spPr bwMode="auto">
          <a:xfrm>
            <a:off x="0" y="6329080"/>
            <a:ext cx="115824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Content Placeholder 2"/>
          <p:cNvSpPr>
            <a:spLocks noGrp="1"/>
          </p:cNvSpPr>
          <p:nvPr>
            <p:ph idx="1"/>
          </p:nvPr>
        </p:nvSpPr>
        <p:spPr>
          <a:xfrm>
            <a:off x="455660" y="1339748"/>
            <a:ext cx="11280681" cy="4737005"/>
          </a:xfrm>
          <a:prstGeom prst="rect">
            <a:avLst/>
          </a:prstGeom>
        </p:spPr>
        <p:txBody>
          <a:bodyPr/>
          <a:lstStyle>
            <a:lvl1pPr>
              <a:spcBef>
                <a:spcPts val="0"/>
              </a:spcBef>
              <a:buSzPct val="70000"/>
              <a:defRPr sz="1400">
                <a:solidFill>
                  <a:schemeClr val="tx1">
                    <a:lumMod val="85000"/>
                    <a:lumOff val="15000"/>
                  </a:schemeClr>
                </a:solidFill>
              </a:defRPr>
            </a:lvl1pPr>
            <a:lvl2pPr>
              <a:defRPr sz="1350">
                <a:solidFill>
                  <a:schemeClr val="tx1">
                    <a:lumMod val="85000"/>
                    <a:lumOff val="15000"/>
                  </a:schemeClr>
                </a:solidFill>
              </a:defRPr>
            </a:lvl2pPr>
            <a:lvl3pPr>
              <a:defRPr sz="135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stStyle>
          <a:p>
            <a:pPr lvl="0"/>
            <a:r>
              <a:rPr lang="en-US"/>
              <a:t>Click to edit Master text styles</a:t>
            </a:r>
          </a:p>
        </p:txBody>
      </p:sp>
      <p:sp>
        <p:nvSpPr>
          <p:cNvPr id="4" name="Rectangle 3">
            <a:extLst>
              <a:ext uri="{FF2B5EF4-FFF2-40B4-BE49-F238E27FC236}">
                <a16:creationId xmlns:a16="http://schemas.microsoft.com/office/drawing/2014/main" id="{368DD95E-45CC-4E79-8E84-9F0B8B704703}"/>
              </a:ext>
            </a:extLst>
          </p:cNvPr>
          <p:cNvSpPr/>
          <p:nvPr userDrawn="1"/>
        </p:nvSpPr>
        <p:spPr bwMode="auto">
          <a:xfrm>
            <a:off x="10668000" y="6349700"/>
            <a:ext cx="914400" cy="91440"/>
          </a:xfrm>
          <a:prstGeom prst="rect">
            <a:avLst/>
          </a:prstGeom>
          <a:solidFill>
            <a:srgbClr val="AE257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 name="Rectangle 4">
            <a:extLst>
              <a:ext uri="{FF2B5EF4-FFF2-40B4-BE49-F238E27FC236}">
                <a16:creationId xmlns:a16="http://schemas.microsoft.com/office/drawing/2014/main" id="{D8A6DDD5-DC43-4C80-A715-ABF0E5F6436D}"/>
              </a:ext>
            </a:extLst>
          </p:cNvPr>
          <p:cNvSpPr/>
          <p:nvPr userDrawn="1"/>
        </p:nvSpPr>
        <p:spPr>
          <a:xfrm>
            <a:off x="6989314" y="6533073"/>
            <a:ext cx="4593087" cy="274320"/>
          </a:xfrm>
          <a:prstGeom prst="rect">
            <a:avLst/>
          </a:prstGeom>
        </p:spPr>
        <p:txBody>
          <a:bodyPr wrap="square" anchor="ctr">
            <a:noAutofit/>
          </a:bodyPr>
          <a:lstStyle/>
          <a:p>
            <a:pPr marL="0" marR="0" algn="r">
              <a:spcBef>
                <a:spcPts val="0"/>
              </a:spcBef>
              <a:spcAft>
                <a:spcPts val="0"/>
              </a:spcAft>
            </a:pPr>
            <a:r>
              <a:rPr lang="en-US" sz="900" i="0" cap="small" baseline="0">
                <a:solidFill>
                  <a:srgbClr val="7F7F7F"/>
                </a:solidFill>
                <a:effectLst/>
                <a:latin typeface="Calibri" panose="020F0502020204030204" pitchFamily="34" charset="0"/>
                <a:ea typeface="Calibri" panose="020F0502020204030204" pitchFamily="34" charset="0"/>
              </a:rPr>
              <a:t> </a:t>
            </a:r>
            <a:fld id="{3A1191B8-9EF5-4BE4-ADF7-7B50653B8745}" type="slidenum">
              <a:rPr lang="en-US" sz="900" i="0" cap="small" baseline="0" smtClean="0">
                <a:solidFill>
                  <a:srgbClr val="7F7F7F"/>
                </a:solidFill>
                <a:effectLst/>
                <a:latin typeface="Calibri" panose="020F0502020204030204" pitchFamily="34" charset="0"/>
                <a:ea typeface="Calibri" panose="020F0502020204030204" pitchFamily="34" charset="0"/>
              </a:rPr>
              <a:pPr marL="0" marR="0" algn="r">
                <a:spcBef>
                  <a:spcPts val="0"/>
                </a:spcBef>
                <a:spcAft>
                  <a:spcPts val="0"/>
                </a:spcAft>
              </a:pPr>
              <a:t>‹#›</a:t>
            </a:fld>
            <a:r>
              <a:rPr lang="en-US" sz="825" i="0" cap="small" baseline="0">
                <a:solidFill>
                  <a:srgbClr val="7F7F7F"/>
                </a:solidFill>
                <a:effectLst/>
                <a:latin typeface="Calibri" panose="020F0502020204030204" pitchFamily="34" charset="0"/>
                <a:ea typeface="Calibri" panose="020F0502020204030204" pitchFamily="34" charset="0"/>
              </a:rPr>
              <a:t> </a:t>
            </a:r>
            <a:endParaRPr lang="en-US" sz="1200" b="1" i="0">
              <a:effectLst/>
              <a:latin typeface="Times New Roman" panose="02020603050405020304" pitchFamily="18" charset="0"/>
              <a:ea typeface="Calibri" panose="020F0502020204030204" pitchFamily="34" charset="0"/>
            </a:endParaRPr>
          </a:p>
        </p:txBody>
      </p:sp>
      <p:sp>
        <p:nvSpPr>
          <p:cNvPr id="10" name="Title 1">
            <a:extLst>
              <a:ext uri="{FF2B5EF4-FFF2-40B4-BE49-F238E27FC236}">
                <a16:creationId xmlns:a16="http://schemas.microsoft.com/office/drawing/2014/main" id="{11AC0808-FA3C-A9FA-41AB-5FE659233928}"/>
              </a:ext>
            </a:extLst>
          </p:cNvPr>
          <p:cNvSpPr>
            <a:spLocks noGrp="1"/>
          </p:cNvSpPr>
          <p:nvPr>
            <p:ph type="title"/>
          </p:nvPr>
        </p:nvSpPr>
        <p:spPr>
          <a:xfrm>
            <a:off x="612559" y="434790"/>
            <a:ext cx="10972799" cy="632011"/>
          </a:xfrm>
          <a:prstGeom prst="rect">
            <a:avLst/>
          </a:prstGeom>
        </p:spPr>
        <p:txBody>
          <a:bodyPr/>
          <a:lstStyle>
            <a:lvl1pPr algn="ctr">
              <a:defRPr sz="2400" b="0">
                <a:solidFill>
                  <a:schemeClr val="bg1"/>
                </a:solidFill>
              </a:defRPr>
            </a:lvl1pPr>
          </a:lstStyle>
          <a:p>
            <a:r>
              <a:rPr lang="en-US"/>
              <a:t>Click to edit Master title style</a:t>
            </a:r>
          </a:p>
        </p:txBody>
      </p:sp>
      <p:sp>
        <p:nvSpPr>
          <p:cNvPr id="14" name="Text Box 16">
            <a:extLst>
              <a:ext uri="{FF2B5EF4-FFF2-40B4-BE49-F238E27FC236}">
                <a16:creationId xmlns:a16="http://schemas.microsoft.com/office/drawing/2014/main" id="{6E7098AA-512C-7F90-6E28-ED3F4D7A77E0}"/>
              </a:ext>
            </a:extLst>
          </p:cNvPr>
          <p:cNvSpPr txBox="1">
            <a:spLocks noGrp="1" noChangeArrowheads="1"/>
          </p:cNvSpPr>
          <p:nvPr>
            <p:ph type="body" sz="quarter" idx="13"/>
          </p:nvPr>
        </p:nvSpPr>
        <p:spPr bwMode="auto">
          <a:xfrm>
            <a:off x="455659" y="6395421"/>
            <a:ext cx="109728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marR="0" indent="0">
              <a:lnSpc>
                <a:spcPct val="75000"/>
              </a:lnSpc>
              <a:spcBef>
                <a:spcPts val="0"/>
              </a:spcBef>
              <a:spcAft>
                <a:spcPts val="0"/>
              </a:spcAft>
              <a:buFontTx/>
              <a:buNone/>
              <a:defRPr>
                <a:solidFill>
                  <a:srgbClr val="468FAC"/>
                </a:solidFill>
              </a:defRPr>
            </a:lvl1pPr>
          </a:lstStyle>
          <a:p>
            <a:pPr marL="0" marR="0">
              <a:lnSpc>
                <a:spcPct val="75000"/>
              </a:lnSpc>
              <a:spcBef>
                <a:spcPts val="0"/>
              </a:spcBef>
              <a:spcAft>
                <a:spcPts val="0"/>
              </a:spcAft>
            </a:pPr>
            <a:r>
              <a:rPr lang="en-US" sz="1000">
                <a:solidFill>
                  <a:srgbClr val="7FB6CB"/>
                </a:solidFill>
                <a:effectLst/>
                <a:latin typeface="Heebo Black" pitchFamily="2" charset="-79"/>
                <a:ea typeface="Calibri" panose="020F0502020204030204" pitchFamily="34" charset="0"/>
                <a:cs typeface="Times New Roman" panose="02020603050405020304" pitchFamily="18" charset="0"/>
              </a:rPr>
              <a:t>MARKET</a:t>
            </a:r>
            <a:endParaRPr lang="en-US" sz="1200">
              <a:effectLst/>
              <a:latin typeface="Karla" pitchFamily="2" charset="0"/>
              <a:ea typeface="Calibri" panose="020F0502020204030204" pitchFamily="34" charset="0"/>
              <a:cs typeface="Times New Roman" panose="02020603050405020304" pitchFamily="18" charset="0"/>
            </a:endParaRPr>
          </a:p>
          <a:p>
            <a:pPr marL="0" marR="0">
              <a:lnSpc>
                <a:spcPct val="75000"/>
              </a:lnSpc>
              <a:spcBef>
                <a:spcPts val="0"/>
              </a:spcBef>
              <a:spcAft>
                <a:spcPts val="0"/>
              </a:spcAft>
            </a:pPr>
            <a:r>
              <a:rPr lang="en-US" sz="1200">
                <a:solidFill>
                  <a:srgbClr val="006E96"/>
                </a:solidFill>
                <a:effectLst/>
                <a:latin typeface="Heebo Black" pitchFamily="2" charset="-79"/>
                <a:ea typeface="Calibri" panose="020F0502020204030204" pitchFamily="34" charset="0"/>
                <a:cs typeface="Times New Roman" panose="02020603050405020304" pitchFamily="18" charset="0"/>
              </a:rPr>
              <a:t>DECISIONS</a:t>
            </a:r>
            <a:endParaRPr lang="en-US" sz="1200">
              <a:effectLst/>
              <a:latin typeface="Karla" pitchFamily="2" charset="0"/>
              <a:ea typeface="Calibri" panose="020F0502020204030204" pitchFamily="34" charset="0"/>
              <a:cs typeface="Times New Roman" panose="02020603050405020304" pitchFamily="18" charset="0"/>
            </a:endParaRPr>
          </a:p>
          <a:p>
            <a:pPr marL="0" marR="0">
              <a:lnSpc>
                <a:spcPct val="75000"/>
              </a:lnSpc>
              <a:spcBef>
                <a:spcPts val="0"/>
              </a:spcBef>
              <a:spcAft>
                <a:spcPts val="0"/>
              </a:spcAft>
            </a:pPr>
            <a:r>
              <a:rPr lang="en-US" sz="1400">
                <a:solidFill>
                  <a:srgbClr val="00425A"/>
                </a:solidFill>
                <a:effectLst/>
                <a:latin typeface="Heebo Black" pitchFamily="2" charset="-79"/>
                <a:ea typeface="Calibri" panose="020F0502020204030204" pitchFamily="34" charset="0"/>
                <a:cs typeface="Times New Roman" panose="02020603050405020304" pitchFamily="18" charset="0"/>
              </a:rPr>
              <a:t>RESEARCH</a:t>
            </a:r>
            <a:endParaRPr lang="en-US" sz="1200">
              <a:effectLst/>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76016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rending B">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21794D2-23FA-48AE-812D-64858B4169EB}"/>
              </a:ext>
            </a:extLst>
          </p:cNvPr>
          <p:cNvCxnSpPr/>
          <p:nvPr userDrawn="1"/>
        </p:nvCxnSpPr>
        <p:spPr bwMode="auto">
          <a:xfrm>
            <a:off x="609600" y="6329080"/>
            <a:ext cx="109728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Content Placeholder 2"/>
          <p:cNvSpPr>
            <a:spLocks noGrp="1"/>
          </p:cNvSpPr>
          <p:nvPr>
            <p:ph idx="1"/>
          </p:nvPr>
        </p:nvSpPr>
        <p:spPr>
          <a:xfrm>
            <a:off x="609601" y="1516280"/>
            <a:ext cx="10972799" cy="4439873"/>
          </a:xfrm>
          <a:prstGeom prst="rect">
            <a:avLst/>
          </a:prstGeom>
        </p:spPr>
        <p:txBody>
          <a:bodyPr/>
          <a:lstStyle>
            <a:lvl1pPr>
              <a:spcBef>
                <a:spcPts val="0"/>
              </a:spcBef>
              <a:buSzPct val="70000"/>
              <a:defRPr sz="1400">
                <a:solidFill>
                  <a:schemeClr val="tx1">
                    <a:lumMod val="85000"/>
                    <a:lumOff val="15000"/>
                  </a:schemeClr>
                </a:solidFill>
              </a:defRPr>
            </a:lvl1pPr>
            <a:lvl2pPr>
              <a:defRPr sz="1350">
                <a:solidFill>
                  <a:schemeClr val="tx1">
                    <a:lumMod val="85000"/>
                    <a:lumOff val="15000"/>
                  </a:schemeClr>
                </a:solidFill>
              </a:defRPr>
            </a:lvl2pPr>
            <a:lvl3pPr>
              <a:defRPr sz="135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stStyle>
          <a:p>
            <a:pPr lvl="0"/>
            <a:r>
              <a:rPr lang="en-US"/>
              <a:t>Click to edit Master text styles</a:t>
            </a:r>
          </a:p>
        </p:txBody>
      </p:sp>
      <p:sp>
        <p:nvSpPr>
          <p:cNvPr id="4" name="Rectangle 3">
            <a:extLst>
              <a:ext uri="{FF2B5EF4-FFF2-40B4-BE49-F238E27FC236}">
                <a16:creationId xmlns:a16="http://schemas.microsoft.com/office/drawing/2014/main" id="{368DD95E-45CC-4E79-8E84-9F0B8B704703}"/>
              </a:ext>
            </a:extLst>
          </p:cNvPr>
          <p:cNvSpPr/>
          <p:nvPr userDrawn="1"/>
        </p:nvSpPr>
        <p:spPr bwMode="auto">
          <a:xfrm>
            <a:off x="10668000" y="6349700"/>
            <a:ext cx="914400" cy="91440"/>
          </a:xfrm>
          <a:prstGeom prst="rect">
            <a:avLst/>
          </a:prstGeom>
          <a:solidFill>
            <a:srgbClr val="AE257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 name="Rectangle 4">
            <a:extLst>
              <a:ext uri="{FF2B5EF4-FFF2-40B4-BE49-F238E27FC236}">
                <a16:creationId xmlns:a16="http://schemas.microsoft.com/office/drawing/2014/main" id="{D8A6DDD5-DC43-4C80-A715-ABF0E5F6436D}"/>
              </a:ext>
            </a:extLst>
          </p:cNvPr>
          <p:cNvSpPr/>
          <p:nvPr userDrawn="1"/>
        </p:nvSpPr>
        <p:spPr>
          <a:xfrm>
            <a:off x="6989314" y="6533073"/>
            <a:ext cx="4593087" cy="274320"/>
          </a:xfrm>
          <a:prstGeom prst="rect">
            <a:avLst/>
          </a:prstGeom>
        </p:spPr>
        <p:txBody>
          <a:bodyPr wrap="square" anchor="ctr">
            <a:noAutofit/>
          </a:bodyPr>
          <a:lstStyle/>
          <a:p>
            <a:pPr marL="0" marR="0" algn="r">
              <a:spcBef>
                <a:spcPts val="0"/>
              </a:spcBef>
              <a:spcAft>
                <a:spcPts val="0"/>
              </a:spcAft>
            </a:pPr>
            <a:r>
              <a:rPr lang="en-US" sz="900" i="0" cap="small" baseline="0">
                <a:solidFill>
                  <a:srgbClr val="7F7F7F"/>
                </a:solidFill>
                <a:effectLst/>
                <a:latin typeface="Calibri" panose="020F0502020204030204" pitchFamily="34" charset="0"/>
                <a:ea typeface="Calibri" panose="020F0502020204030204" pitchFamily="34" charset="0"/>
              </a:rPr>
              <a:t> </a:t>
            </a:r>
            <a:fld id="{3A1191B8-9EF5-4BE4-ADF7-7B50653B8745}" type="slidenum">
              <a:rPr lang="en-US" sz="900" i="0" cap="small" baseline="0" smtClean="0">
                <a:solidFill>
                  <a:srgbClr val="7F7F7F"/>
                </a:solidFill>
                <a:effectLst/>
                <a:latin typeface="Calibri" panose="020F0502020204030204" pitchFamily="34" charset="0"/>
                <a:ea typeface="Calibri" panose="020F0502020204030204" pitchFamily="34" charset="0"/>
              </a:rPr>
              <a:pPr marL="0" marR="0" algn="r">
                <a:spcBef>
                  <a:spcPts val="0"/>
                </a:spcBef>
                <a:spcAft>
                  <a:spcPts val="0"/>
                </a:spcAft>
              </a:pPr>
              <a:t>‹#›</a:t>
            </a:fld>
            <a:r>
              <a:rPr lang="en-US" sz="825" i="0" cap="small" baseline="0">
                <a:solidFill>
                  <a:srgbClr val="7F7F7F"/>
                </a:solidFill>
                <a:effectLst/>
                <a:latin typeface="Calibri" panose="020F0502020204030204" pitchFamily="34" charset="0"/>
                <a:ea typeface="Calibri" panose="020F0502020204030204" pitchFamily="34" charset="0"/>
              </a:rPr>
              <a:t> </a:t>
            </a:r>
            <a:endParaRPr lang="en-US" sz="1200" b="1" i="0">
              <a:effectLst/>
              <a:latin typeface="Times New Roman" panose="02020603050405020304" pitchFamily="18" charset="0"/>
              <a:ea typeface="Calibri" panose="020F0502020204030204" pitchFamily="34" charset="0"/>
            </a:endParaRPr>
          </a:p>
        </p:txBody>
      </p:sp>
      <p:sp>
        <p:nvSpPr>
          <p:cNvPr id="15" name="Text Placeholder 2">
            <a:extLst>
              <a:ext uri="{FF2B5EF4-FFF2-40B4-BE49-F238E27FC236}">
                <a16:creationId xmlns:a16="http://schemas.microsoft.com/office/drawing/2014/main" id="{BF37A649-CBF6-2A07-1609-2B7A1F741179}"/>
              </a:ext>
            </a:extLst>
          </p:cNvPr>
          <p:cNvSpPr>
            <a:spLocks noGrp="1"/>
          </p:cNvSpPr>
          <p:nvPr>
            <p:ph type="body" sz="quarter" idx="10"/>
          </p:nvPr>
        </p:nvSpPr>
        <p:spPr>
          <a:xfrm>
            <a:off x="609601" y="1216223"/>
            <a:ext cx="10972799" cy="248682"/>
          </a:xfrm>
          <a:prstGeom prst="rect">
            <a:avLst/>
          </a:prstGeom>
        </p:spPr>
        <p:txBody>
          <a:bodyPr/>
          <a:lstStyle>
            <a:lvl1pPr marL="0" indent="0" algn="ctr">
              <a:lnSpc>
                <a:spcPct val="100000"/>
              </a:lnSpc>
              <a:spcBef>
                <a:spcPts val="0"/>
              </a:spcBef>
              <a:buNone/>
              <a:defRPr sz="1200" b="1">
                <a:solidFill>
                  <a:schemeClr val="tx1"/>
                </a:solidFill>
                <a:latin typeface="Arial" panose="020B0604020202020204" pitchFamily="34" charset="0"/>
                <a:cs typeface="Arial" panose="020B0604020202020204" pitchFamily="34" charset="0"/>
              </a:defRPr>
            </a:lvl1pPr>
          </a:lstStyle>
          <a:p>
            <a:pPr lvl="0"/>
            <a:endParaRPr lang="en-US"/>
          </a:p>
        </p:txBody>
      </p:sp>
      <p:sp>
        <p:nvSpPr>
          <p:cNvPr id="10" name="Text Box 16">
            <a:extLst>
              <a:ext uri="{FF2B5EF4-FFF2-40B4-BE49-F238E27FC236}">
                <a16:creationId xmlns:a16="http://schemas.microsoft.com/office/drawing/2014/main" id="{CAB1E491-299A-17AD-23A1-47AF81FA923C}"/>
              </a:ext>
            </a:extLst>
          </p:cNvPr>
          <p:cNvSpPr txBox="1">
            <a:spLocks noGrp="1" noChangeArrowheads="1"/>
          </p:cNvSpPr>
          <p:nvPr>
            <p:ph type="body" sz="quarter" idx="13"/>
          </p:nvPr>
        </p:nvSpPr>
        <p:spPr bwMode="auto">
          <a:xfrm>
            <a:off x="606643" y="6370831"/>
            <a:ext cx="109728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marR="0" indent="0">
              <a:lnSpc>
                <a:spcPct val="75000"/>
              </a:lnSpc>
              <a:spcBef>
                <a:spcPts val="0"/>
              </a:spcBef>
              <a:spcAft>
                <a:spcPts val="0"/>
              </a:spcAft>
              <a:buFontTx/>
              <a:buNone/>
              <a:defRPr>
                <a:solidFill>
                  <a:srgbClr val="468FAC"/>
                </a:solidFill>
              </a:defRPr>
            </a:lvl1pPr>
          </a:lstStyle>
          <a:p>
            <a:pPr marL="0" marR="0">
              <a:lnSpc>
                <a:spcPct val="75000"/>
              </a:lnSpc>
              <a:spcBef>
                <a:spcPts val="0"/>
              </a:spcBef>
              <a:spcAft>
                <a:spcPts val="0"/>
              </a:spcAft>
            </a:pPr>
            <a:r>
              <a:rPr lang="en-US" sz="1000">
                <a:solidFill>
                  <a:srgbClr val="7FB6CB"/>
                </a:solidFill>
                <a:effectLst/>
                <a:latin typeface="Heebo Black" pitchFamily="2" charset="-79"/>
                <a:ea typeface="Calibri" panose="020F0502020204030204" pitchFamily="34" charset="0"/>
                <a:cs typeface="Times New Roman" panose="02020603050405020304" pitchFamily="18" charset="0"/>
              </a:rPr>
              <a:t>MARKET</a:t>
            </a:r>
            <a:endParaRPr lang="en-US" sz="1200">
              <a:effectLst/>
              <a:latin typeface="Karla" pitchFamily="2" charset="0"/>
              <a:ea typeface="Calibri" panose="020F0502020204030204" pitchFamily="34" charset="0"/>
              <a:cs typeface="Times New Roman" panose="02020603050405020304" pitchFamily="18" charset="0"/>
            </a:endParaRPr>
          </a:p>
          <a:p>
            <a:pPr marL="0" marR="0">
              <a:lnSpc>
                <a:spcPct val="75000"/>
              </a:lnSpc>
              <a:spcBef>
                <a:spcPts val="0"/>
              </a:spcBef>
              <a:spcAft>
                <a:spcPts val="0"/>
              </a:spcAft>
            </a:pPr>
            <a:r>
              <a:rPr lang="en-US" sz="1200">
                <a:solidFill>
                  <a:srgbClr val="006E96"/>
                </a:solidFill>
                <a:effectLst/>
                <a:latin typeface="Heebo Black" pitchFamily="2" charset="-79"/>
                <a:ea typeface="Calibri" panose="020F0502020204030204" pitchFamily="34" charset="0"/>
                <a:cs typeface="Times New Roman" panose="02020603050405020304" pitchFamily="18" charset="0"/>
              </a:rPr>
              <a:t>DECISIONS</a:t>
            </a:r>
            <a:endParaRPr lang="en-US" sz="1200">
              <a:effectLst/>
              <a:latin typeface="Karla" pitchFamily="2" charset="0"/>
              <a:ea typeface="Calibri" panose="020F0502020204030204" pitchFamily="34" charset="0"/>
              <a:cs typeface="Times New Roman" panose="02020603050405020304" pitchFamily="18" charset="0"/>
            </a:endParaRPr>
          </a:p>
          <a:p>
            <a:pPr marL="0" marR="0">
              <a:lnSpc>
                <a:spcPct val="75000"/>
              </a:lnSpc>
              <a:spcBef>
                <a:spcPts val="0"/>
              </a:spcBef>
              <a:spcAft>
                <a:spcPts val="0"/>
              </a:spcAft>
            </a:pPr>
            <a:r>
              <a:rPr lang="en-US" sz="1400">
                <a:solidFill>
                  <a:srgbClr val="00425A"/>
                </a:solidFill>
                <a:effectLst/>
                <a:latin typeface="Heebo Black" pitchFamily="2" charset="-79"/>
                <a:ea typeface="Calibri" panose="020F0502020204030204" pitchFamily="34" charset="0"/>
                <a:cs typeface="Times New Roman" panose="02020603050405020304" pitchFamily="18" charset="0"/>
              </a:rPr>
              <a:t>RESEARCH</a:t>
            </a:r>
            <a:endParaRPr lang="en-US" sz="1200">
              <a:effectLst/>
              <a:latin typeface="Karla" pitchFamily="2" charset="0"/>
              <a:ea typeface="Calibri" panose="020F050202020403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ED83DCBC-187D-71FB-C61C-FF6AD2F28C1B}"/>
              </a:ext>
            </a:extLst>
          </p:cNvPr>
          <p:cNvSpPr/>
          <p:nvPr userDrawn="1"/>
        </p:nvSpPr>
        <p:spPr>
          <a:xfrm>
            <a:off x="455660" y="423088"/>
            <a:ext cx="11280681" cy="640080"/>
          </a:xfrm>
          <a:prstGeom prst="roundRect">
            <a:avLst/>
          </a:prstGeom>
          <a:solidFill>
            <a:srgbClr val="007096"/>
          </a:solidFill>
        </p:spPr>
        <p:txBody>
          <a:bodyPr wrap="square" rtlCol="0" anchor="ctr">
            <a:spAutoFit/>
          </a:bodyPr>
          <a:lstStyle/>
          <a:p>
            <a:pPr marL="257175" marR="0" indent="-257175" algn="ctr">
              <a:lnSpc>
                <a:spcPct val="107000"/>
              </a:lnSpc>
              <a:spcBef>
                <a:spcPts val="0"/>
              </a:spcBef>
              <a:spcAft>
                <a:spcPts val="0"/>
              </a:spcAft>
              <a:buFont typeface="Symbol" panose="05050102010706020507" pitchFamily="18" charset="2"/>
              <a:buChar char=""/>
            </a:pPr>
            <a:endParaRPr lang="en-US" sz="1500">
              <a:latin typeface="+mn-lt"/>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D2470673-7103-1D0F-57B3-2D6FC1D9D2E2}"/>
              </a:ext>
            </a:extLst>
          </p:cNvPr>
          <p:cNvSpPr>
            <a:spLocks noGrp="1"/>
          </p:cNvSpPr>
          <p:nvPr>
            <p:ph type="title"/>
          </p:nvPr>
        </p:nvSpPr>
        <p:spPr>
          <a:xfrm>
            <a:off x="612559" y="434790"/>
            <a:ext cx="10972799" cy="632011"/>
          </a:xfrm>
          <a:prstGeom prst="rect">
            <a:avLst/>
          </a:prstGeom>
        </p:spPr>
        <p:txBody>
          <a:bodyPr/>
          <a:lstStyle>
            <a:lvl1pPr algn="ctr">
              <a:defRPr sz="2400" b="0">
                <a:solidFill>
                  <a:schemeClr val="bg1"/>
                </a:solidFill>
              </a:defRPr>
            </a:lvl1pPr>
          </a:lstStyle>
          <a:p>
            <a:r>
              <a:rPr lang="en-US"/>
              <a:t>Click to edit Master title style</a:t>
            </a:r>
          </a:p>
        </p:txBody>
      </p:sp>
    </p:spTree>
    <p:extLst>
      <p:ext uri="{BB962C8B-B14F-4D97-AF65-F5344CB8AC3E}">
        <p14:creationId xmlns:p14="http://schemas.microsoft.com/office/powerpoint/2010/main" val="1417219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End">
    <p:spTree>
      <p:nvGrpSpPr>
        <p:cNvPr id="1" name=""/>
        <p:cNvGrpSpPr/>
        <p:nvPr/>
      </p:nvGrpSpPr>
      <p:grpSpPr>
        <a:xfrm>
          <a:off x="0" y="0"/>
          <a:ext cx="0" cy="0"/>
          <a:chOff x="0" y="0"/>
          <a:chExt cx="0" cy="0"/>
        </a:xfrm>
      </p:grpSpPr>
      <p:pic>
        <p:nvPicPr>
          <p:cNvPr id="2" name="Picture 1" descr="A group of boats in a harbor&#10;&#10;Description automatically generated">
            <a:extLst>
              <a:ext uri="{FF2B5EF4-FFF2-40B4-BE49-F238E27FC236}">
                <a16:creationId xmlns:a16="http://schemas.microsoft.com/office/drawing/2014/main" id="{AF495AAD-977F-5D89-6E02-391C35EEA7A2}"/>
              </a:ext>
            </a:extLst>
          </p:cNvPr>
          <p:cNvPicPr>
            <a:picLocks noChangeAspect="1"/>
          </p:cNvPicPr>
          <p:nvPr userDrawn="1"/>
        </p:nvPicPr>
        <p:blipFill>
          <a:blip r:embed="rId2" cstate="print">
            <a:duotone>
              <a:schemeClr val="accent1">
                <a:shade val="45000"/>
                <a:satMod val="135000"/>
              </a:schemeClr>
              <a:prstClr val="white"/>
            </a:duotone>
            <a:alphaModFix amt="70000"/>
            <a:extLst>
              <a:ext uri="{28A0092B-C50C-407E-A947-70E740481C1C}">
                <a14:useLocalDpi xmlns:a14="http://schemas.microsoft.com/office/drawing/2010/main" val="0"/>
              </a:ext>
            </a:extLst>
          </a:blip>
          <a:stretch>
            <a:fillRect/>
          </a:stretch>
        </p:blipFill>
        <p:spPr>
          <a:xfrm>
            <a:off x="-11949" y="-8963"/>
            <a:ext cx="12192000" cy="6858000"/>
          </a:xfrm>
          <a:prstGeom prst="rect">
            <a:avLst/>
          </a:prstGeom>
        </p:spPr>
      </p:pic>
      <p:sp>
        <p:nvSpPr>
          <p:cNvPr id="4" name="Rectangle 3">
            <a:extLst>
              <a:ext uri="{FF2B5EF4-FFF2-40B4-BE49-F238E27FC236}">
                <a16:creationId xmlns:a16="http://schemas.microsoft.com/office/drawing/2014/main" id="{A80B0A45-6895-DC6F-613F-38868E38A73D}"/>
              </a:ext>
            </a:extLst>
          </p:cNvPr>
          <p:cNvSpPr/>
          <p:nvPr userDrawn="1"/>
        </p:nvSpPr>
        <p:spPr>
          <a:xfrm>
            <a:off x="5972" y="621748"/>
            <a:ext cx="12192000" cy="9278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E840384C-6A9C-E689-EB44-3207836D1546}"/>
              </a:ext>
            </a:extLst>
          </p:cNvPr>
          <p:cNvSpPr txBox="1"/>
          <p:nvPr userDrawn="1"/>
        </p:nvSpPr>
        <p:spPr>
          <a:xfrm>
            <a:off x="1181101" y="4572001"/>
            <a:ext cx="9719983" cy="1200329"/>
          </a:xfrm>
          <a:prstGeom prst="rect">
            <a:avLst/>
          </a:prstGeom>
          <a:noFill/>
        </p:spPr>
        <p:txBody>
          <a:bodyPr wrap="square" rtlCol="0">
            <a:spAutoFit/>
          </a:bodyPr>
          <a:lstStyle/>
          <a:p>
            <a:pPr algn="ctr"/>
            <a:r>
              <a:rPr lang="en-US" sz="2400" b="1">
                <a:solidFill>
                  <a:schemeClr val="bg1"/>
                </a:solidFill>
                <a:latin typeface="+mn-lt"/>
                <a:cs typeface="Arial" pitchFamily="34" charset="0"/>
              </a:rPr>
              <a:t>For more information and details, please contact</a:t>
            </a:r>
          </a:p>
          <a:p>
            <a:pPr algn="ctr"/>
            <a:r>
              <a:rPr lang="en-US" sz="2400" b="1">
                <a:solidFill>
                  <a:schemeClr val="bg1"/>
                </a:solidFill>
                <a:latin typeface="+mn-lt"/>
                <a:cs typeface="Arial" pitchFamily="34" charset="0"/>
              </a:rPr>
              <a:t>Candace Walsh, MA</a:t>
            </a:r>
          </a:p>
          <a:p>
            <a:pPr algn="ctr"/>
            <a:r>
              <a:rPr lang="en-US" sz="2400" b="1">
                <a:solidFill>
                  <a:schemeClr val="bg1"/>
                </a:solidFill>
                <a:latin typeface="+mn-lt"/>
                <a:cs typeface="Arial" pitchFamily="34" charset="0"/>
              </a:rPr>
              <a:t>cwalsh@marketdecisions.com</a:t>
            </a:r>
          </a:p>
        </p:txBody>
      </p:sp>
      <p:sp>
        <p:nvSpPr>
          <p:cNvPr id="8" name="Text Placeholder 2">
            <a:extLst>
              <a:ext uri="{FF2B5EF4-FFF2-40B4-BE49-F238E27FC236}">
                <a16:creationId xmlns:a16="http://schemas.microsoft.com/office/drawing/2014/main" id="{916C17E1-3378-352A-187E-60C2ECCEDB8B}"/>
              </a:ext>
            </a:extLst>
          </p:cNvPr>
          <p:cNvSpPr>
            <a:spLocks noGrp="1"/>
          </p:cNvSpPr>
          <p:nvPr>
            <p:ph type="body" sz="quarter" idx="18" hasCustomPrompt="1"/>
          </p:nvPr>
        </p:nvSpPr>
        <p:spPr>
          <a:xfrm>
            <a:off x="1252073" y="762478"/>
            <a:ext cx="9687855" cy="646384"/>
          </a:xfrm>
          <a:prstGeom prst="rect">
            <a:avLst/>
          </a:prstGeom>
        </p:spPr>
        <p:txBody>
          <a:bodyPr anchor="ctr"/>
          <a:lstStyle>
            <a:lvl1pPr marL="0" indent="0" algn="ctr">
              <a:buNone/>
              <a:defRPr sz="2400">
                <a:solidFill>
                  <a:schemeClr val="bg1"/>
                </a:solidFill>
              </a:defRPr>
            </a:lvl1pPr>
          </a:lstStyle>
          <a:p>
            <a:pPr lvl="0"/>
            <a:r>
              <a:rPr lang="en-US"/>
              <a:t>Thank you</a:t>
            </a:r>
          </a:p>
        </p:txBody>
      </p:sp>
    </p:spTree>
    <p:extLst>
      <p:ext uri="{BB962C8B-B14F-4D97-AF65-F5344CB8AC3E}">
        <p14:creationId xmlns:p14="http://schemas.microsoft.com/office/powerpoint/2010/main" val="6710796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le and Content B">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43A6AA7-DDE4-470D-9DEA-27034EC4CC56}"/>
              </a:ext>
            </a:extLst>
          </p:cNvPr>
          <p:cNvCxnSpPr/>
          <p:nvPr userDrawn="1"/>
        </p:nvCxnSpPr>
        <p:spPr bwMode="auto">
          <a:xfrm flipV="1">
            <a:off x="0" y="6347010"/>
            <a:ext cx="11582400" cy="2062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4">
            <a:extLst>
              <a:ext uri="{FF2B5EF4-FFF2-40B4-BE49-F238E27FC236}">
                <a16:creationId xmlns:a16="http://schemas.microsoft.com/office/drawing/2014/main" id="{ECE67262-0DE7-4F22-A16D-B20B33A4A989}"/>
              </a:ext>
            </a:extLst>
          </p:cNvPr>
          <p:cNvSpPr/>
          <p:nvPr userDrawn="1"/>
        </p:nvSpPr>
        <p:spPr>
          <a:xfrm>
            <a:off x="6989314" y="6533073"/>
            <a:ext cx="4593087" cy="274320"/>
          </a:xfrm>
          <a:prstGeom prst="rect">
            <a:avLst/>
          </a:prstGeom>
        </p:spPr>
        <p:txBody>
          <a:bodyPr wrap="square" anchor="ctr">
            <a:noAutofit/>
          </a:bodyPr>
          <a:lstStyle/>
          <a:p>
            <a:pPr marL="0" marR="0" algn="r">
              <a:spcBef>
                <a:spcPts val="0"/>
              </a:spcBef>
              <a:spcAft>
                <a:spcPts val="0"/>
              </a:spcAft>
            </a:pPr>
            <a:r>
              <a:rPr lang="en-US" sz="900" i="0" cap="small" baseline="0">
                <a:solidFill>
                  <a:srgbClr val="7F7F7F"/>
                </a:solidFill>
                <a:effectLst/>
                <a:latin typeface="Calibri" panose="020F0502020204030204" pitchFamily="34" charset="0"/>
                <a:ea typeface="Calibri" panose="020F0502020204030204" pitchFamily="34" charset="0"/>
              </a:rPr>
              <a:t> </a:t>
            </a:r>
            <a:fld id="{3A1191B8-9EF5-4BE4-ADF7-7B50653B8745}" type="slidenum">
              <a:rPr lang="en-US" sz="900" i="0" cap="small" baseline="0" smtClean="0">
                <a:solidFill>
                  <a:srgbClr val="7F7F7F"/>
                </a:solidFill>
                <a:effectLst/>
                <a:latin typeface="Calibri" panose="020F0502020204030204" pitchFamily="34" charset="0"/>
                <a:ea typeface="Calibri" panose="020F0502020204030204" pitchFamily="34" charset="0"/>
              </a:rPr>
              <a:pPr marL="0" marR="0" algn="r">
                <a:spcBef>
                  <a:spcPts val="0"/>
                </a:spcBef>
                <a:spcAft>
                  <a:spcPts val="0"/>
                </a:spcAft>
              </a:pPr>
              <a:t>‹#›</a:t>
            </a:fld>
            <a:r>
              <a:rPr lang="en-US" sz="825" i="0" cap="small" baseline="0">
                <a:solidFill>
                  <a:srgbClr val="7F7F7F"/>
                </a:solidFill>
                <a:effectLst/>
                <a:latin typeface="Calibri" panose="020F0502020204030204" pitchFamily="34" charset="0"/>
                <a:ea typeface="Calibri" panose="020F0502020204030204" pitchFamily="34" charset="0"/>
              </a:rPr>
              <a:t> </a:t>
            </a:r>
            <a:endParaRPr lang="en-US" sz="1200" b="1" i="0">
              <a:effectLst/>
              <a:latin typeface="Times New Roman" panose="02020603050405020304" pitchFamily="18" charset="0"/>
              <a:ea typeface="Calibri" panose="020F0502020204030204" pitchFamily="34" charset="0"/>
            </a:endParaRPr>
          </a:p>
        </p:txBody>
      </p:sp>
      <p:sp>
        <p:nvSpPr>
          <p:cNvPr id="9" name="Rectangle 8">
            <a:extLst>
              <a:ext uri="{FF2B5EF4-FFF2-40B4-BE49-F238E27FC236}">
                <a16:creationId xmlns:a16="http://schemas.microsoft.com/office/drawing/2014/main" id="{E376ECAC-280E-4331-AD43-9E6473922817}"/>
              </a:ext>
            </a:extLst>
          </p:cNvPr>
          <p:cNvSpPr/>
          <p:nvPr userDrawn="1"/>
        </p:nvSpPr>
        <p:spPr bwMode="auto">
          <a:xfrm>
            <a:off x="10668000" y="6367630"/>
            <a:ext cx="914400" cy="91440"/>
          </a:xfrm>
          <a:prstGeom prst="rect">
            <a:avLst/>
          </a:prstGeom>
          <a:solidFill>
            <a:srgbClr val="AE257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AE2573"/>
              </a:solidFill>
              <a:effectLst/>
              <a:latin typeface="Times" charset="0"/>
            </a:endParaRPr>
          </a:p>
        </p:txBody>
      </p:sp>
      <p:sp>
        <p:nvSpPr>
          <p:cNvPr id="12" name="Title 1">
            <a:extLst>
              <a:ext uri="{FF2B5EF4-FFF2-40B4-BE49-F238E27FC236}">
                <a16:creationId xmlns:a16="http://schemas.microsoft.com/office/drawing/2014/main" id="{6F8D2E09-E337-B155-71CF-10D4676E4508}"/>
              </a:ext>
            </a:extLst>
          </p:cNvPr>
          <p:cNvSpPr txBox="1">
            <a:spLocks/>
          </p:cNvSpPr>
          <p:nvPr userDrawn="1"/>
        </p:nvSpPr>
        <p:spPr>
          <a:xfrm>
            <a:off x="609602" y="304800"/>
            <a:ext cx="10972799" cy="533400"/>
          </a:xfrm>
          <a:prstGeom prst="rect">
            <a:avLst/>
          </a:prstGeom>
        </p:spPr>
        <p:txBody>
          <a:bodyPr/>
          <a:lstStyle>
            <a:lvl1pPr algn="l" rtl="0" eaLnBrk="0" fontAlgn="base" hangingPunct="0">
              <a:spcBef>
                <a:spcPct val="0"/>
              </a:spcBef>
              <a:spcAft>
                <a:spcPct val="0"/>
              </a:spcAft>
              <a:defRPr sz="2800">
                <a:solidFill>
                  <a:srgbClr val="007096"/>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32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32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32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3200">
                <a:solidFill>
                  <a:schemeClr val="tx2"/>
                </a:solidFill>
                <a:latin typeface="Arial" charset="0"/>
                <a:ea typeface="MS PGothic" panose="020B0600070205080204" pitchFamily="34" charset="-128"/>
                <a:cs typeface="ＭＳ Ｐゴシック" charset="0"/>
              </a:defRPr>
            </a:lvl5pPr>
            <a:lvl6pPr marL="457200" algn="ctr" rtl="0" eaLnBrk="0" fontAlgn="base" hangingPunct="0">
              <a:spcBef>
                <a:spcPct val="0"/>
              </a:spcBef>
              <a:spcAft>
                <a:spcPct val="0"/>
              </a:spcAft>
              <a:defRPr sz="3200">
                <a:solidFill>
                  <a:schemeClr val="tx2"/>
                </a:solidFill>
                <a:latin typeface="Arial" charset="0"/>
              </a:defRPr>
            </a:lvl6pPr>
            <a:lvl7pPr marL="914400" algn="ctr" rtl="0" eaLnBrk="0" fontAlgn="base" hangingPunct="0">
              <a:spcBef>
                <a:spcPct val="0"/>
              </a:spcBef>
              <a:spcAft>
                <a:spcPct val="0"/>
              </a:spcAft>
              <a:defRPr sz="3200">
                <a:solidFill>
                  <a:schemeClr val="tx2"/>
                </a:solidFill>
                <a:latin typeface="Arial" charset="0"/>
              </a:defRPr>
            </a:lvl7pPr>
            <a:lvl8pPr marL="1371600" algn="ctr" rtl="0" eaLnBrk="0" fontAlgn="base" hangingPunct="0">
              <a:spcBef>
                <a:spcPct val="0"/>
              </a:spcBef>
              <a:spcAft>
                <a:spcPct val="0"/>
              </a:spcAft>
              <a:defRPr sz="3200">
                <a:solidFill>
                  <a:schemeClr val="tx2"/>
                </a:solidFill>
                <a:latin typeface="Arial" charset="0"/>
              </a:defRPr>
            </a:lvl8pPr>
            <a:lvl9pPr marL="1828800" algn="ctr" rtl="0" eaLnBrk="0" fontAlgn="base" hangingPunct="0">
              <a:spcBef>
                <a:spcPct val="0"/>
              </a:spcBef>
              <a:spcAft>
                <a:spcPct val="0"/>
              </a:spcAft>
              <a:defRPr sz="3200">
                <a:solidFill>
                  <a:schemeClr val="tx2"/>
                </a:solidFill>
                <a:latin typeface="Arial" charset="0"/>
              </a:defRPr>
            </a:lvl9pPr>
          </a:lstStyle>
          <a:p>
            <a:endParaRPr lang="en-US" sz="2100" b="1" kern="0"/>
          </a:p>
        </p:txBody>
      </p:sp>
      <p:sp>
        <p:nvSpPr>
          <p:cNvPr id="13" name="Content Placeholder 2">
            <a:extLst>
              <a:ext uri="{FF2B5EF4-FFF2-40B4-BE49-F238E27FC236}">
                <a16:creationId xmlns:a16="http://schemas.microsoft.com/office/drawing/2014/main" id="{564FE6DA-5276-6113-0D6D-A2801DDBB087}"/>
              </a:ext>
            </a:extLst>
          </p:cNvPr>
          <p:cNvSpPr>
            <a:spLocks noGrp="1"/>
          </p:cNvSpPr>
          <p:nvPr>
            <p:ph idx="1"/>
          </p:nvPr>
        </p:nvSpPr>
        <p:spPr>
          <a:xfrm>
            <a:off x="455660" y="894273"/>
            <a:ext cx="11280681" cy="2423159"/>
          </a:xfrm>
          <a:prstGeom prst="rect">
            <a:avLst/>
          </a:prstGeom>
        </p:spPr>
        <p:txBody>
          <a:bodyPr/>
          <a:lstStyle>
            <a:lvl1pPr>
              <a:spcBef>
                <a:spcPts val="0"/>
              </a:spcBef>
              <a:buSzPct val="70000"/>
              <a:defRPr sz="1350">
                <a:solidFill>
                  <a:schemeClr val="tx1">
                    <a:lumMod val="85000"/>
                    <a:lumOff val="15000"/>
                  </a:schemeClr>
                </a:solidFill>
              </a:defRPr>
            </a:lvl1pPr>
            <a:lvl2pPr>
              <a:defRPr sz="1350">
                <a:solidFill>
                  <a:schemeClr val="tx1">
                    <a:lumMod val="85000"/>
                    <a:lumOff val="15000"/>
                  </a:schemeClr>
                </a:solidFill>
              </a:defRPr>
            </a:lvl2pPr>
            <a:lvl3pPr>
              <a:defRPr sz="135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stStyle>
          <a:p>
            <a:pPr lvl="0"/>
            <a:r>
              <a:rPr lang="en-US"/>
              <a:t>Click to edit Master text styles</a:t>
            </a:r>
          </a:p>
        </p:txBody>
      </p:sp>
      <p:sp>
        <p:nvSpPr>
          <p:cNvPr id="14" name="Content Placeholder 2">
            <a:extLst>
              <a:ext uri="{FF2B5EF4-FFF2-40B4-BE49-F238E27FC236}">
                <a16:creationId xmlns:a16="http://schemas.microsoft.com/office/drawing/2014/main" id="{B8871A02-53A0-3E0C-8F6B-AF71960F3798}"/>
              </a:ext>
            </a:extLst>
          </p:cNvPr>
          <p:cNvSpPr>
            <a:spLocks noGrp="1"/>
          </p:cNvSpPr>
          <p:nvPr>
            <p:ph idx="12"/>
          </p:nvPr>
        </p:nvSpPr>
        <p:spPr>
          <a:xfrm>
            <a:off x="455660" y="3403854"/>
            <a:ext cx="11280680" cy="2423602"/>
          </a:xfrm>
          <a:prstGeom prst="rect">
            <a:avLst/>
          </a:prstGeom>
        </p:spPr>
        <p:txBody>
          <a:bodyPr/>
          <a:lstStyle>
            <a:lvl1pPr>
              <a:spcBef>
                <a:spcPts val="0"/>
              </a:spcBef>
              <a:buSzPct val="70000"/>
              <a:defRPr sz="1350">
                <a:solidFill>
                  <a:schemeClr val="tx1">
                    <a:lumMod val="85000"/>
                    <a:lumOff val="15000"/>
                  </a:schemeClr>
                </a:solidFill>
              </a:defRPr>
            </a:lvl1pPr>
            <a:lvl2pPr>
              <a:defRPr sz="1350">
                <a:solidFill>
                  <a:schemeClr val="tx1">
                    <a:lumMod val="85000"/>
                    <a:lumOff val="15000"/>
                  </a:schemeClr>
                </a:solidFill>
              </a:defRPr>
            </a:lvl2pPr>
            <a:lvl3pPr>
              <a:defRPr sz="135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stStyle>
          <a:p>
            <a:pPr lvl="0"/>
            <a:r>
              <a:rPr lang="en-US"/>
              <a:t>Click to edit Master text styles</a:t>
            </a:r>
          </a:p>
        </p:txBody>
      </p:sp>
      <p:sp>
        <p:nvSpPr>
          <p:cNvPr id="2" name="Text Box 16">
            <a:extLst>
              <a:ext uri="{FF2B5EF4-FFF2-40B4-BE49-F238E27FC236}">
                <a16:creationId xmlns:a16="http://schemas.microsoft.com/office/drawing/2014/main" id="{F61B2458-1625-EB73-FF9D-5442C4A395EC}"/>
              </a:ext>
            </a:extLst>
          </p:cNvPr>
          <p:cNvSpPr txBox="1">
            <a:spLocks noChangeArrowheads="1"/>
          </p:cNvSpPr>
          <p:nvPr userDrawn="1"/>
        </p:nvSpPr>
        <p:spPr bwMode="auto">
          <a:xfrm>
            <a:off x="606643" y="6413350"/>
            <a:ext cx="10058400" cy="4926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DA78CE52-5D45-A88C-3E04-A513CE71A88A}"/>
              </a:ext>
            </a:extLst>
          </p:cNvPr>
          <p:cNvSpPr/>
          <p:nvPr userDrawn="1"/>
        </p:nvSpPr>
        <p:spPr>
          <a:xfrm>
            <a:off x="455660" y="538501"/>
            <a:ext cx="11280681" cy="355558"/>
          </a:xfrm>
          <a:prstGeom prst="roundRect">
            <a:avLst/>
          </a:prstGeom>
          <a:solidFill>
            <a:srgbClr val="007096"/>
          </a:solidFill>
        </p:spPr>
        <p:txBody>
          <a:bodyPr wrap="square" rtlCol="0" anchor="ctr">
            <a:spAutoFit/>
          </a:bodyPr>
          <a:lstStyle/>
          <a:p>
            <a:pPr marL="257175" marR="0" indent="-257175" algn="ctr">
              <a:lnSpc>
                <a:spcPct val="107000"/>
              </a:lnSpc>
              <a:spcBef>
                <a:spcPts val="0"/>
              </a:spcBef>
              <a:spcAft>
                <a:spcPts val="0"/>
              </a:spcAft>
              <a:buFont typeface="Symbol" panose="05050102010706020507" pitchFamily="18" charset="2"/>
              <a:buChar char=""/>
            </a:pPr>
            <a:endParaRPr lang="en-US" sz="1500">
              <a:latin typeface="+mn-lt"/>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F1E44CE4-F8F4-32D3-333B-C68E2FBF226D}"/>
              </a:ext>
            </a:extLst>
          </p:cNvPr>
          <p:cNvSpPr>
            <a:spLocks noGrp="1"/>
          </p:cNvSpPr>
          <p:nvPr>
            <p:ph type="title"/>
          </p:nvPr>
        </p:nvSpPr>
        <p:spPr>
          <a:xfrm>
            <a:off x="1219203" y="453780"/>
            <a:ext cx="9777504" cy="533400"/>
          </a:xfrm>
          <a:prstGeom prst="rect">
            <a:avLst/>
          </a:prstGeom>
        </p:spPr>
        <p:txBody>
          <a:bodyPr/>
          <a:lstStyle>
            <a:lvl1pPr algn="ctr">
              <a:defRPr sz="2400" b="0">
                <a:solidFill>
                  <a:schemeClr val="bg1"/>
                </a:solidFill>
              </a:defRPr>
            </a:lvl1pPr>
          </a:lstStyle>
          <a:p>
            <a:r>
              <a:rPr lang="en-US"/>
              <a:t>Click to edit Master title style</a:t>
            </a:r>
          </a:p>
        </p:txBody>
      </p:sp>
    </p:spTree>
    <p:extLst>
      <p:ext uri="{BB962C8B-B14F-4D97-AF65-F5344CB8AC3E}">
        <p14:creationId xmlns:p14="http://schemas.microsoft.com/office/powerpoint/2010/main" val="2161760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B">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6FEB48-D73B-4D9A-9557-F03656391D0E}"/>
              </a:ext>
            </a:extLst>
          </p:cNvPr>
          <p:cNvSpPr/>
          <p:nvPr/>
        </p:nvSpPr>
        <p:spPr>
          <a:xfrm>
            <a:off x="12712" y="6324600"/>
            <a:ext cx="12192000"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Placeholder 11">
            <a:extLst>
              <a:ext uri="{FF2B5EF4-FFF2-40B4-BE49-F238E27FC236}">
                <a16:creationId xmlns:a16="http://schemas.microsoft.com/office/drawing/2014/main" id="{60364201-EEBF-4A10-BF3E-F89349B4191E}"/>
              </a:ext>
            </a:extLst>
          </p:cNvPr>
          <p:cNvSpPr>
            <a:spLocks noGrp="1"/>
          </p:cNvSpPr>
          <p:nvPr>
            <p:ph type="body" sz="quarter" idx="12"/>
          </p:nvPr>
        </p:nvSpPr>
        <p:spPr>
          <a:xfrm>
            <a:off x="711200" y="2209800"/>
            <a:ext cx="10769600" cy="1295400"/>
          </a:xfrm>
          <a:prstGeom prst="rect">
            <a:avLst/>
          </a:prstGeom>
          <a:ln>
            <a:noFill/>
          </a:ln>
        </p:spPr>
        <p:txBody>
          <a:bodyPr/>
          <a:lstStyle>
            <a:lvl1pPr marL="0" indent="0" algn="l">
              <a:buNone/>
              <a:defRPr sz="3000">
                <a:solidFill>
                  <a:srgbClr val="007096"/>
                </a:solidFill>
              </a:defRPr>
            </a:lvl1pPr>
            <a:lvl2pPr>
              <a:defRPr sz="2400"/>
            </a:lvl2pPr>
            <a:lvl3pPr>
              <a:defRPr sz="2400"/>
            </a:lvl3pPr>
            <a:lvl4pPr>
              <a:defRPr sz="2400"/>
            </a:lvl4pPr>
            <a:lvl5pPr>
              <a:defRPr sz="2400"/>
            </a:lvl5pPr>
          </a:lstStyle>
          <a:p>
            <a:pPr lvl="0"/>
            <a:r>
              <a:rPr lang="en-US"/>
              <a:t>Click to edit Master text styles</a:t>
            </a:r>
          </a:p>
        </p:txBody>
      </p:sp>
      <p:sp>
        <p:nvSpPr>
          <p:cNvPr id="11" name="Text Placeholder 11">
            <a:extLst>
              <a:ext uri="{FF2B5EF4-FFF2-40B4-BE49-F238E27FC236}">
                <a16:creationId xmlns:a16="http://schemas.microsoft.com/office/drawing/2014/main" id="{6A42E0EF-1788-46FC-B3BD-587EB7F64185}"/>
              </a:ext>
            </a:extLst>
          </p:cNvPr>
          <p:cNvSpPr>
            <a:spLocks noGrp="1"/>
          </p:cNvSpPr>
          <p:nvPr>
            <p:ph type="body" sz="quarter" idx="13"/>
          </p:nvPr>
        </p:nvSpPr>
        <p:spPr>
          <a:xfrm>
            <a:off x="711200" y="3886200"/>
            <a:ext cx="10769600" cy="1295400"/>
          </a:xfrm>
          <a:prstGeom prst="rect">
            <a:avLst/>
          </a:prstGeom>
          <a:ln>
            <a:noFill/>
          </a:ln>
        </p:spPr>
        <p:txBody>
          <a:bodyPr/>
          <a:lstStyle>
            <a:lvl1pPr marL="0" indent="0" algn="l">
              <a:buNone/>
              <a:defRPr sz="1800">
                <a:solidFill>
                  <a:srgbClr val="007096"/>
                </a:solidFill>
              </a:defRPr>
            </a:lvl1pPr>
            <a:lvl2pPr>
              <a:defRPr sz="2400"/>
            </a:lvl2pPr>
            <a:lvl3pPr>
              <a:defRPr sz="2400"/>
            </a:lvl3pPr>
            <a:lvl4pPr>
              <a:defRPr sz="2400"/>
            </a:lvl4pPr>
            <a:lvl5pPr>
              <a:defRPr sz="2400"/>
            </a:lvl5pPr>
          </a:lstStyle>
          <a:p>
            <a:pPr lvl="0"/>
            <a:r>
              <a:rPr lang="en-US"/>
              <a:t>Click to edit Master text styles</a:t>
            </a:r>
          </a:p>
        </p:txBody>
      </p:sp>
      <p:pic>
        <p:nvPicPr>
          <p:cNvPr id="6" name="Picture 5">
            <a:extLst>
              <a:ext uri="{FF2B5EF4-FFF2-40B4-BE49-F238E27FC236}">
                <a16:creationId xmlns:a16="http://schemas.microsoft.com/office/drawing/2014/main" id="{10ABA418-E322-4490-B87A-FFF8E56C82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1" y="411480"/>
            <a:ext cx="2572689" cy="731520"/>
          </a:xfrm>
          <a:prstGeom prst="rect">
            <a:avLst/>
          </a:prstGeom>
        </p:spPr>
      </p:pic>
      <p:sp>
        <p:nvSpPr>
          <p:cNvPr id="2" name="Text Box 16">
            <a:extLst>
              <a:ext uri="{FF2B5EF4-FFF2-40B4-BE49-F238E27FC236}">
                <a16:creationId xmlns:a16="http://schemas.microsoft.com/office/drawing/2014/main" id="{B4366E73-2245-7FB6-408C-1B35AD519456}"/>
              </a:ext>
            </a:extLst>
          </p:cNvPr>
          <p:cNvSpPr txBox="1">
            <a:spLocks noChangeArrowheads="1"/>
          </p:cNvSpPr>
          <p:nvPr userDrawn="1"/>
        </p:nvSpPr>
        <p:spPr bwMode="auto">
          <a:xfrm>
            <a:off x="711201" y="371475"/>
            <a:ext cx="3516076" cy="1098551"/>
          </a:xfrm>
          <a:prstGeom prst="rect">
            <a:avLst/>
          </a:prstGeom>
          <a:noFill/>
          <a:ln>
            <a:noFill/>
          </a:ln>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468FAC"/>
                </a:solidFill>
                <a:effectLst/>
                <a:latin typeface="Heebo Black" pitchFamily="2" charset="-79"/>
              </a:rPr>
              <a:t>MARKET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E96"/>
                </a:solidFill>
                <a:effectLst/>
                <a:latin typeface="Heebo Black" pitchFamily="2" charset="-79"/>
              </a:rPr>
              <a:t>DECISIONS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425A"/>
                </a:solidFill>
                <a:effectLst/>
                <a:latin typeface="Heebo Black" pitchFamily="2" charset="-79"/>
              </a:rPr>
              <a:t>RESEARCH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5409451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E55332-29A2-9314-6DD2-18BCAE92E511}"/>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4" name="Text Placeholder 7">
            <a:extLst>
              <a:ext uri="{FF2B5EF4-FFF2-40B4-BE49-F238E27FC236}">
                <a16:creationId xmlns:a16="http://schemas.microsoft.com/office/drawing/2014/main" id="{06E770AF-8D8D-45D8-A46B-C4EBE952B54A}"/>
              </a:ext>
            </a:extLst>
          </p:cNvPr>
          <p:cNvSpPr txBox="1">
            <a:spLocks/>
          </p:cNvSpPr>
          <p:nvPr/>
        </p:nvSpPr>
        <p:spPr>
          <a:xfrm>
            <a:off x="0" y="4"/>
            <a:ext cx="7696200" cy="6857999"/>
          </a:xfrm>
          <a:prstGeom prst="rect">
            <a:avLst/>
          </a:prstGeom>
          <a:solidFill>
            <a:schemeClr val="accent1"/>
          </a:solidFill>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endParaRPr lang="en-US" sz="825" b="1">
              <a:solidFill>
                <a:schemeClr val="bg1"/>
              </a:solidFill>
            </a:endParaRPr>
          </a:p>
        </p:txBody>
      </p:sp>
      <p:sp>
        <p:nvSpPr>
          <p:cNvPr id="2" name="TextBox 1">
            <a:extLst>
              <a:ext uri="{FF2B5EF4-FFF2-40B4-BE49-F238E27FC236}">
                <a16:creationId xmlns:a16="http://schemas.microsoft.com/office/drawing/2014/main" id="{AC8A3147-53A1-B5CB-8C7B-23427DE33EEB}"/>
              </a:ext>
            </a:extLst>
          </p:cNvPr>
          <p:cNvSpPr txBox="1"/>
          <p:nvPr/>
        </p:nvSpPr>
        <p:spPr>
          <a:xfrm>
            <a:off x="165100" y="332602"/>
            <a:ext cx="7366000" cy="438582"/>
          </a:xfrm>
          <a:prstGeom prst="rect">
            <a:avLst/>
          </a:prstGeom>
          <a:noFill/>
        </p:spPr>
        <p:txBody>
          <a:bodyPr wrap="square" rtlCol="0">
            <a:spAutoFit/>
          </a:bodyPr>
          <a:lstStyle/>
          <a:p>
            <a:pPr algn="ctr"/>
            <a:r>
              <a:rPr lang="en-US" sz="2250" b="1">
                <a:solidFill>
                  <a:schemeClr val="bg1"/>
                </a:solidFill>
                <a:latin typeface="+mn-lt"/>
                <a:cs typeface="Arial" pitchFamily="34" charset="0"/>
              </a:rPr>
              <a:t>Contents</a:t>
            </a:r>
          </a:p>
        </p:txBody>
      </p:sp>
      <p:sp>
        <p:nvSpPr>
          <p:cNvPr id="6" name="Text Placeholder 5">
            <a:extLst>
              <a:ext uri="{FF2B5EF4-FFF2-40B4-BE49-F238E27FC236}">
                <a16:creationId xmlns:a16="http://schemas.microsoft.com/office/drawing/2014/main" id="{BDE66612-8A4C-F58B-2FBD-44FFBC6FD58E}"/>
              </a:ext>
            </a:extLst>
          </p:cNvPr>
          <p:cNvSpPr>
            <a:spLocks noGrp="1"/>
          </p:cNvSpPr>
          <p:nvPr>
            <p:ph type="body" sz="quarter" idx="10" hasCustomPrompt="1"/>
          </p:nvPr>
        </p:nvSpPr>
        <p:spPr>
          <a:xfrm>
            <a:off x="165101" y="1295400"/>
            <a:ext cx="7302500" cy="3048000"/>
          </a:xfrm>
          <a:prstGeom prst="rect">
            <a:avLst/>
          </a:prstGeom>
        </p:spPr>
        <p:txBody>
          <a:bodyPr/>
          <a:lstStyle>
            <a:lvl1pPr>
              <a:buSzPct val="100000"/>
              <a:defRPr b="1">
                <a:solidFill>
                  <a:schemeClr val="bg1"/>
                </a:solidFill>
              </a:defRPr>
            </a:lvl1pPr>
            <a:lvl2pPr>
              <a:buSzPct val="100000"/>
              <a:defRPr i="1">
                <a:solidFill>
                  <a:schemeClr val="bg1"/>
                </a:solidFill>
              </a:defRPr>
            </a:lvl2pPr>
          </a:lstStyle>
          <a:p>
            <a:pPr lvl="0"/>
            <a:r>
              <a:rPr lang="en-US"/>
              <a:t>Section</a:t>
            </a:r>
          </a:p>
          <a:p>
            <a:pPr lvl="1"/>
            <a:r>
              <a:rPr lang="en-US"/>
              <a:t>Subsection</a:t>
            </a:r>
          </a:p>
        </p:txBody>
      </p:sp>
      <p:sp>
        <p:nvSpPr>
          <p:cNvPr id="7" name="Text Placeholder 7">
            <a:extLst>
              <a:ext uri="{FF2B5EF4-FFF2-40B4-BE49-F238E27FC236}">
                <a16:creationId xmlns:a16="http://schemas.microsoft.com/office/drawing/2014/main" id="{9F311B38-DD7F-914E-2783-7DFDE6DEAF3C}"/>
              </a:ext>
            </a:extLst>
          </p:cNvPr>
          <p:cNvSpPr txBox="1">
            <a:spLocks/>
          </p:cNvSpPr>
          <p:nvPr userDrawn="1"/>
        </p:nvSpPr>
        <p:spPr>
          <a:xfrm>
            <a:off x="0" y="4"/>
            <a:ext cx="7696200" cy="6857999"/>
          </a:xfrm>
          <a:prstGeom prst="rect">
            <a:avLst/>
          </a:prstGeom>
          <a:solidFill>
            <a:schemeClr val="accent1"/>
          </a:solidFill>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endParaRPr lang="en-US" sz="825" b="1">
              <a:solidFill>
                <a:schemeClr val="bg1"/>
              </a:solidFill>
            </a:endParaRPr>
          </a:p>
        </p:txBody>
      </p:sp>
    </p:spTree>
    <p:extLst>
      <p:ext uri="{BB962C8B-B14F-4D97-AF65-F5344CB8AC3E}">
        <p14:creationId xmlns:p14="http://schemas.microsoft.com/office/powerpoint/2010/main" val="118642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descr="A group of boats in a harbor">
            <a:extLst>
              <a:ext uri="{FF2B5EF4-FFF2-40B4-BE49-F238E27FC236}">
                <a16:creationId xmlns:a16="http://schemas.microsoft.com/office/drawing/2014/main" id="{C4A1A912-030A-9084-74D1-ED849FC8866F}"/>
              </a:ext>
            </a:extLst>
          </p:cNvPr>
          <p:cNvPicPr>
            <a:picLocks noChangeAspect="1"/>
          </p:cNvPicPr>
          <p:nvPr userDrawn="1"/>
        </p:nvPicPr>
        <p:blipFill>
          <a:blip r:embed="rId2" cstate="print">
            <a:duotone>
              <a:schemeClr val="accent1">
                <a:shade val="45000"/>
                <a:satMod val="135000"/>
              </a:schemeClr>
              <a:prstClr val="white"/>
            </a:duotone>
            <a:alphaModFix am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42E9956-C7A7-406C-A0AA-363255295F64}"/>
              </a:ext>
            </a:extLst>
          </p:cNvPr>
          <p:cNvSpPr/>
          <p:nvPr/>
        </p:nvSpPr>
        <p:spPr>
          <a:xfrm>
            <a:off x="0" y="3276600"/>
            <a:ext cx="12192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 name="Text Placeholder 2">
            <a:extLst>
              <a:ext uri="{FF2B5EF4-FFF2-40B4-BE49-F238E27FC236}">
                <a16:creationId xmlns:a16="http://schemas.microsoft.com/office/drawing/2014/main" id="{70E9B10E-F55B-4878-8EC2-B957119DC1E2}"/>
              </a:ext>
            </a:extLst>
          </p:cNvPr>
          <p:cNvSpPr>
            <a:spLocks noGrp="1"/>
          </p:cNvSpPr>
          <p:nvPr>
            <p:ph type="body" sz="quarter" idx="11" hasCustomPrompt="1"/>
          </p:nvPr>
        </p:nvSpPr>
        <p:spPr>
          <a:xfrm>
            <a:off x="203200" y="3276600"/>
            <a:ext cx="11785600" cy="1828800"/>
          </a:xfrm>
          <a:prstGeom prst="rect">
            <a:avLst/>
          </a:prstGeom>
        </p:spPr>
        <p:txBody>
          <a:bodyPr anchor="ctr"/>
          <a:lstStyle>
            <a:lvl1pPr marL="0" indent="0" algn="ctr">
              <a:buNone/>
              <a:defRPr sz="3000">
                <a:solidFill>
                  <a:schemeClr val="bg1"/>
                </a:solidFill>
              </a:defRPr>
            </a:lvl1pPr>
          </a:lstStyle>
          <a:p>
            <a:pPr lvl="0"/>
            <a:r>
              <a:rPr lang="en-US"/>
              <a:t>Section Header</a:t>
            </a:r>
          </a:p>
        </p:txBody>
      </p:sp>
      <p:sp>
        <p:nvSpPr>
          <p:cNvPr id="6" name="Rectangle 5">
            <a:extLst>
              <a:ext uri="{FF2B5EF4-FFF2-40B4-BE49-F238E27FC236}">
                <a16:creationId xmlns:a16="http://schemas.microsoft.com/office/drawing/2014/main" id="{74775F96-1E04-9EC5-06A5-91B6186B63F3}"/>
              </a:ext>
            </a:extLst>
          </p:cNvPr>
          <p:cNvSpPr/>
          <p:nvPr userDrawn="1"/>
        </p:nvSpPr>
        <p:spPr>
          <a:xfrm>
            <a:off x="0" y="3276600"/>
            <a:ext cx="12192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Tree>
    <p:extLst>
      <p:ext uri="{BB962C8B-B14F-4D97-AF65-F5344CB8AC3E}">
        <p14:creationId xmlns:p14="http://schemas.microsoft.com/office/powerpoint/2010/main" val="2175254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header">
    <p:spTree>
      <p:nvGrpSpPr>
        <p:cNvPr id="1" name=""/>
        <p:cNvGrpSpPr/>
        <p:nvPr/>
      </p:nvGrpSpPr>
      <p:grpSpPr>
        <a:xfrm>
          <a:off x="0" y="0"/>
          <a:ext cx="0" cy="0"/>
          <a:chOff x="0" y="0"/>
          <a:chExt cx="0" cy="0"/>
        </a:xfrm>
      </p:grpSpPr>
      <p:pic>
        <p:nvPicPr>
          <p:cNvPr id="3" name="Picture 2" descr="A group of boats in a harbor">
            <a:extLst>
              <a:ext uri="{FF2B5EF4-FFF2-40B4-BE49-F238E27FC236}">
                <a16:creationId xmlns:a16="http://schemas.microsoft.com/office/drawing/2014/main" id="{AAC10BCF-6772-F35E-91F8-149177F89731}"/>
              </a:ext>
            </a:extLst>
          </p:cNvPr>
          <p:cNvPicPr>
            <a:picLocks noChangeAspect="1"/>
          </p:cNvPicPr>
          <p:nvPr userDrawn="1"/>
        </p:nvPicPr>
        <p:blipFill>
          <a:blip r:embed="rId2" cstate="print">
            <a:duotone>
              <a:schemeClr val="accent1">
                <a:shade val="45000"/>
                <a:satMod val="135000"/>
              </a:schemeClr>
              <a:prstClr val="white"/>
            </a:duotone>
            <a:alphaModFix amt="70000"/>
            <a:extLst>
              <a:ext uri="{28A0092B-C50C-407E-A947-70E740481C1C}">
                <a14:useLocalDpi xmlns:a14="http://schemas.microsoft.com/office/drawing/2010/main" val="0"/>
              </a:ext>
            </a:extLst>
          </a:blip>
          <a:stretch>
            <a:fillRect/>
          </a:stretch>
        </p:blipFill>
        <p:spPr>
          <a:xfrm>
            <a:off x="0" y="-3"/>
            <a:ext cx="12192000" cy="6858000"/>
          </a:xfrm>
          <a:prstGeom prst="rect">
            <a:avLst/>
          </a:prstGeom>
        </p:spPr>
      </p:pic>
      <p:sp>
        <p:nvSpPr>
          <p:cNvPr id="4" name="Rectangle 3">
            <a:extLst>
              <a:ext uri="{FF2B5EF4-FFF2-40B4-BE49-F238E27FC236}">
                <a16:creationId xmlns:a16="http://schemas.microsoft.com/office/drawing/2014/main" id="{350C6551-8D75-F4EF-A3FC-92A1979176E7}"/>
              </a:ext>
            </a:extLst>
          </p:cNvPr>
          <p:cNvSpPr/>
          <p:nvPr userDrawn="1"/>
        </p:nvSpPr>
        <p:spPr>
          <a:xfrm>
            <a:off x="-11949" y="720539"/>
            <a:ext cx="12192000" cy="9278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18589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A">
    <p:spTree>
      <p:nvGrpSpPr>
        <p:cNvPr id="1" name=""/>
        <p:cNvGrpSpPr/>
        <p:nvPr/>
      </p:nvGrpSpPr>
      <p:grpSpPr>
        <a:xfrm>
          <a:off x="0" y="0"/>
          <a:ext cx="0" cy="0"/>
          <a:chOff x="0" y="0"/>
          <a:chExt cx="0" cy="0"/>
        </a:xfrm>
      </p:grpSpPr>
      <p:sp>
        <p:nvSpPr>
          <p:cNvPr id="9" name="Text Placeholder 70">
            <a:extLst>
              <a:ext uri="{FF2B5EF4-FFF2-40B4-BE49-F238E27FC236}">
                <a16:creationId xmlns:a16="http://schemas.microsoft.com/office/drawing/2014/main" id="{683BB427-FD2E-171F-108B-4790CD3CEF79}"/>
              </a:ext>
            </a:extLst>
          </p:cNvPr>
          <p:cNvSpPr>
            <a:spLocks noGrp="1"/>
          </p:cNvSpPr>
          <p:nvPr>
            <p:ph type="body" sz="quarter" idx="11"/>
          </p:nvPr>
        </p:nvSpPr>
        <p:spPr>
          <a:xfrm>
            <a:off x="609599" y="5958843"/>
            <a:ext cx="10972800" cy="436459"/>
          </a:xfrm>
          <a:prstGeom prst="rect">
            <a:avLst/>
          </a:prstGeom>
        </p:spPr>
        <p:txBody>
          <a:bodyPr/>
          <a:lstStyle>
            <a:lvl1pPr marL="0" indent="0">
              <a:spcBef>
                <a:spcPts val="0"/>
              </a:spcBef>
              <a:buNone/>
              <a:defRPr sz="825" i="0">
                <a:solidFill>
                  <a:schemeClr val="tx1"/>
                </a:solidFill>
              </a:defRPr>
            </a:lvl1pPr>
            <a:lvl2pPr marL="342900" indent="0">
              <a:buNone/>
              <a:defRPr/>
            </a:lvl2pPr>
          </a:lstStyle>
          <a:p>
            <a:pPr lvl="0"/>
            <a:r>
              <a:rPr lang="en-US"/>
              <a:t>Click to edit Master text styles</a:t>
            </a:r>
          </a:p>
        </p:txBody>
      </p:sp>
      <p:cxnSp>
        <p:nvCxnSpPr>
          <p:cNvPr id="7" name="Straight Connector 6">
            <a:extLst>
              <a:ext uri="{FF2B5EF4-FFF2-40B4-BE49-F238E27FC236}">
                <a16:creationId xmlns:a16="http://schemas.microsoft.com/office/drawing/2014/main" id="{721794D2-23FA-48AE-812D-64858B4169EB}"/>
              </a:ext>
            </a:extLst>
          </p:cNvPr>
          <p:cNvCxnSpPr/>
          <p:nvPr/>
        </p:nvCxnSpPr>
        <p:spPr bwMode="auto">
          <a:xfrm>
            <a:off x="609600" y="6400800"/>
            <a:ext cx="109728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a:xfrm>
            <a:off x="609601" y="228600"/>
            <a:ext cx="10972799" cy="533400"/>
          </a:xfrm>
          <a:prstGeom prst="rect">
            <a:avLst/>
          </a:prstGeom>
        </p:spPr>
        <p:txBody>
          <a:bodyPr/>
          <a:lstStyle>
            <a:lvl1pPr>
              <a:defRPr sz="2100" b="1">
                <a:solidFill>
                  <a:srgbClr val="007096"/>
                </a:solidFill>
              </a:defRPr>
            </a:lvl1pPr>
          </a:lstStyle>
          <a:p>
            <a:r>
              <a:rPr lang="en-US"/>
              <a:t>Click to edit Master title style</a:t>
            </a:r>
          </a:p>
        </p:txBody>
      </p:sp>
      <p:sp>
        <p:nvSpPr>
          <p:cNvPr id="3" name="Content Placeholder 2"/>
          <p:cNvSpPr>
            <a:spLocks noGrp="1"/>
          </p:cNvSpPr>
          <p:nvPr>
            <p:ph idx="1"/>
          </p:nvPr>
        </p:nvSpPr>
        <p:spPr>
          <a:xfrm>
            <a:off x="609601" y="894274"/>
            <a:ext cx="10972799" cy="4932297"/>
          </a:xfrm>
          <a:prstGeom prst="rect">
            <a:avLst/>
          </a:prstGeom>
        </p:spPr>
        <p:txBody>
          <a:bodyPr/>
          <a:lstStyle>
            <a:lvl1pPr>
              <a:spcBef>
                <a:spcPts val="0"/>
              </a:spcBef>
              <a:buSzPct val="70000"/>
              <a:defRPr sz="1350">
                <a:solidFill>
                  <a:schemeClr val="tx1">
                    <a:lumMod val="85000"/>
                    <a:lumOff val="15000"/>
                  </a:schemeClr>
                </a:solidFill>
              </a:defRPr>
            </a:lvl1pPr>
            <a:lvl2pPr>
              <a:defRPr sz="1350">
                <a:solidFill>
                  <a:schemeClr val="tx1">
                    <a:lumMod val="85000"/>
                    <a:lumOff val="15000"/>
                  </a:schemeClr>
                </a:solidFill>
              </a:defRPr>
            </a:lvl2pPr>
            <a:lvl3pPr>
              <a:defRPr sz="135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stStyle>
          <a:p>
            <a:pPr lvl="0"/>
            <a:r>
              <a:rPr lang="en-US"/>
              <a:t>Click to edit Master text styles</a:t>
            </a:r>
          </a:p>
        </p:txBody>
      </p:sp>
      <p:sp>
        <p:nvSpPr>
          <p:cNvPr id="4" name="Rectangle 3">
            <a:extLst>
              <a:ext uri="{FF2B5EF4-FFF2-40B4-BE49-F238E27FC236}">
                <a16:creationId xmlns:a16="http://schemas.microsoft.com/office/drawing/2014/main" id="{368DD95E-45CC-4E79-8E84-9F0B8B704703}"/>
              </a:ext>
            </a:extLst>
          </p:cNvPr>
          <p:cNvSpPr/>
          <p:nvPr/>
        </p:nvSpPr>
        <p:spPr bwMode="auto">
          <a:xfrm>
            <a:off x="10668000" y="6385560"/>
            <a:ext cx="914400" cy="91440"/>
          </a:xfrm>
          <a:prstGeom prst="rect">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 name="Rectangle 4">
            <a:extLst>
              <a:ext uri="{FF2B5EF4-FFF2-40B4-BE49-F238E27FC236}">
                <a16:creationId xmlns:a16="http://schemas.microsoft.com/office/drawing/2014/main" id="{D8A6DDD5-DC43-4C80-A715-ABF0E5F6436D}"/>
              </a:ext>
            </a:extLst>
          </p:cNvPr>
          <p:cNvSpPr/>
          <p:nvPr/>
        </p:nvSpPr>
        <p:spPr>
          <a:xfrm>
            <a:off x="6989314" y="6533073"/>
            <a:ext cx="4593087" cy="274320"/>
          </a:xfrm>
          <a:prstGeom prst="rect">
            <a:avLst/>
          </a:prstGeom>
        </p:spPr>
        <p:txBody>
          <a:bodyPr wrap="square" anchor="ctr">
            <a:noAutofit/>
          </a:bodyPr>
          <a:lstStyle/>
          <a:p>
            <a:pPr marL="0" marR="0" algn="r">
              <a:spcBef>
                <a:spcPts val="0"/>
              </a:spcBef>
              <a:spcAft>
                <a:spcPts val="0"/>
              </a:spcAft>
            </a:pPr>
            <a:r>
              <a:rPr lang="en-US" sz="900" i="0" cap="small" baseline="0">
                <a:solidFill>
                  <a:srgbClr val="7F7F7F"/>
                </a:solidFill>
                <a:effectLst/>
                <a:latin typeface="Calibri" panose="020F0502020204030204" pitchFamily="34" charset="0"/>
                <a:ea typeface="Calibri" panose="020F0502020204030204" pitchFamily="34" charset="0"/>
              </a:rPr>
              <a:t> </a:t>
            </a:r>
            <a:fld id="{3A1191B8-9EF5-4BE4-ADF7-7B50653B8745}" type="slidenum">
              <a:rPr lang="en-US" sz="900" i="0" cap="small" baseline="0" smtClean="0">
                <a:solidFill>
                  <a:srgbClr val="7F7F7F"/>
                </a:solidFill>
                <a:effectLst/>
                <a:latin typeface="Calibri" panose="020F0502020204030204" pitchFamily="34" charset="0"/>
                <a:ea typeface="Calibri" panose="020F0502020204030204" pitchFamily="34" charset="0"/>
              </a:rPr>
              <a:pPr marL="0" marR="0" algn="r">
                <a:spcBef>
                  <a:spcPts val="0"/>
                </a:spcBef>
                <a:spcAft>
                  <a:spcPts val="0"/>
                </a:spcAft>
              </a:pPr>
              <a:t>‹#›</a:t>
            </a:fld>
            <a:r>
              <a:rPr lang="en-US" sz="825" i="0" cap="small" baseline="0">
                <a:solidFill>
                  <a:srgbClr val="7F7F7F"/>
                </a:solidFill>
                <a:effectLst/>
                <a:latin typeface="Calibri" panose="020F0502020204030204" pitchFamily="34" charset="0"/>
                <a:ea typeface="Calibri" panose="020F0502020204030204" pitchFamily="34" charset="0"/>
              </a:rPr>
              <a:t> </a:t>
            </a:r>
            <a:endParaRPr lang="en-US" sz="1200" b="1" i="0">
              <a:effectLst/>
              <a:latin typeface="Times New Roman" panose="02020603050405020304" pitchFamily="18" charset="0"/>
              <a:ea typeface="Calibri" panose="020F0502020204030204" pitchFamily="34" charset="0"/>
            </a:endParaRPr>
          </a:p>
        </p:txBody>
      </p:sp>
      <p:pic>
        <p:nvPicPr>
          <p:cNvPr id="8" name="Picture 7">
            <a:extLst>
              <a:ext uri="{FF2B5EF4-FFF2-40B4-BE49-F238E27FC236}">
                <a16:creationId xmlns:a16="http://schemas.microsoft.com/office/drawing/2014/main" id="{9D632CBF-4CA2-46B2-8EBC-C4BDE3C7B2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2" y="6446520"/>
            <a:ext cx="1286345" cy="365760"/>
          </a:xfrm>
          <a:prstGeom prst="rect">
            <a:avLst/>
          </a:prstGeom>
        </p:spPr>
      </p:pic>
    </p:spTree>
    <p:extLst>
      <p:ext uri="{BB962C8B-B14F-4D97-AF65-F5344CB8AC3E}">
        <p14:creationId xmlns:p14="http://schemas.microsoft.com/office/powerpoint/2010/main" val="30136392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B">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43A6AA7-DDE4-470D-9DEA-27034EC4CC56}"/>
              </a:ext>
            </a:extLst>
          </p:cNvPr>
          <p:cNvCxnSpPr/>
          <p:nvPr/>
        </p:nvCxnSpPr>
        <p:spPr bwMode="auto">
          <a:xfrm>
            <a:off x="609600" y="6400800"/>
            <a:ext cx="109728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4">
            <a:extLst>
              <a:ext uri="{FF2B5EF4-FFF2-40B4-BE49-F238E27FC236}">
                <a16:creationId xmlns:a16="http://schemas.microsoft.com/office/drawing/2014/main" id="{ECE67262-0DE7-4F22-A16D-B20B33A4A989}"/>
              </a:ext>
            </a:extLst>
          </p:cNvPr>
          <p:cNvSpPr/>
          <p:nvPr/>
        </p:nvSpPr>
        <p:spPr>
          <a:xfrm>
            <a:off x="6989314" y="6533073"/>
            <a:ext cx="4593087" cy="274320"/>
          </a:xfrm>
          <a:prstGeom prst="rect">
            <a:avLst/>
          </a:prstGeom>
        </p:spPr>
        <p:txBody>
          <a:bodyPr wrap="square" anchor="ctr">
            <a:noAutofit/>
          </a:bodyPr>
          <a:lstStyle/>
          <a:p>
            <a:pPr marL="0" marR="0" algn="r">
              <a:spcBef>
                <a:spcPts val="0"/>
              </a:spcBef>
              <a:spcAft>
                <a:spcPts val="0"/>
              </a:spcAft>
            </a:pPr>
            <a:r>
              <a:rPr lang="en-US" sz="900" i="0" cap="small" baseline="0">
                <a:solidFill>
                  <a:srgbClr val="7F7F7F"/>
                </a:solidFill>
                <a:effectLst/>
                <a:latin typeface="Calibri" panose="020F0502020204030204" pitchFamily="34" charset="0"/>
                <a:ea typeface="Calibri" panose="020F0502020204030204" pitchFamily="34" charset="0"/>
              </a:rPr>
              <a:t> </a:t>
            </a:r>
            <a:fld id="{3A1191B8-9EF5-4BE4-ADF7-7B50653B8745}" type="slidenum">
              <a:rPr lang="en-US" sz="900" i="0" cap="small" baseline="0" smtClean="0">
                <a:solidFill>
                  <a:srgbClr val="7F7F7F"/>
                </a:solidFill>
                <a:effectLst/>
                <a:latin typeface="Calibri" panose="020F0502020204030204" pitchFamily="34" charset="0"/>
                <a:ea typeface="Calibri" panose="020F0502020204030204" pitchFamily="34" charset="0"/>
              </a:rPr>
              <a:pPr marL="0" marR="0" algn="r">
                <a:spcBef>
                  <a:spcPts val="0"/>
                </a:spcBef>
                <a:spcAft>
                  <a:spcPts val="0"/>
                </a:spcAft>
              </a:pPr>
              <a:t>‹#›</a:t>
            </a:fld>
            <a:r>
              <a:rPr lang="en-US" sz="825" i="0" cap="small" baseline="0">
                <a:solidFill>
                  <a:srgbClr val="7F7F7F"/>
                </a:solidFill>
                <a:effectLst/>
                <a:latin typeface="Calibri" panose="020F0502020204030204" pitchFamily="34" charset="0"/>
                <a:ea typeface="Calibri" panose="020F0502020204030204" pitchFamily="34" charset="0"/>
              </a:rPr>
              <a:t> </a:t>
            </a:r>
            <a:endParaRPr lang="en-US" sz="1200" b="1" i="0">
              <a:effectLst/>
              <a:latin typeface="Times New Roman" panose="02020603050405020304" pitchFamily="18" charset="0"/>
              <a:ea typeface="Calibri" panose="020F0502020204030204" pitchFamily="34" charset="0"/>
            </a:endParaRPr>
          </a:p>
        </p:txBody>
      </p:sp>
      <p:pic>
        <p:nvPicPr>
          <p:cNvPr id="8" name="Picture 7">
            <a:extLst>
              <a:ext uri="{FF2B5EF4-FFF2-40B4-BE49-F238E27FC236}">
                <a16:creationId xmlns:a16="http://schemas.microsoft.com/office/drawing/2014/main" id="{190F6F92-0509-426E-8990-7BB9C8EE13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2" y="6446520"/>
            <a:ext cx="1286345" cy="365760"/>
          </a:xfrm>
          <a:prstGeom prst="rect">
            <a:avLst/>
          </a:prstGeom>
        </p:spPr>
      </p:pic>
      <p:sp>
        <p:nvSpPr>
          <p:cNvPr id="9" name="Rectangle 8">
            <a:extLst>
              <a:ext uri="{FF2B5EF4-FFF2-40B4-BE49-F238E27FC236}">
                <a16:creationId xmlns:a16="http://schemas.microsoft.com/office/drawing/2014/main" id="{E376ECAC-280E-4331-AD43-9E6473922817}"/>
              </a:ext>
            </a:extLst>
          </p:cNvPr>
          <p:cNvSpPr/>
          <p:nvPr/>
        </p:nvSpPr>
        <p:spPr bwMode="auto">
          <a:xfrm>
            <a:off x="10668000" y="6385560"/>
            <a:ext cx="914400" cy="91440"/>
          </a:xfrm>
          <a:prstGeom prst="rect">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2" name="Title 1">
            <a:extLst>
              <a:ext uri="{FF2B5EF4-FFF2-40B4-BE49-F238E27FC236}">
                <a16:creationId xmlns:a16="http://schemas.microsoft.com/office/drawing/2014/main" id="{6F8D2E09-E337-B155-71CF-10D4676E4508}"/>
              </a:ext>
            </a:extLst>
          </p:cNvPr>
          <p:cNvSpPr txBox="1">
            <a:spLocks/>
          </p:cNvSpPr>
          <p:nvPr/>
        </p:nvSpPr>
        <p:spPr>
          <a:xfrm>
            <a:off x="609602" y="304800"/>
            <a:ext cx="10972799" cy="533400"/>
          </a:xfrm>
          <a:prstGeom prst="rect">
            <a:avLst/>
          </a:prstGeom>
        </p:spPr>
        <p:txBody>
          <a:bodyPr/>
          <a:lstStyle>
            <a:lvl1pPr algn="l" rtl="0" eaLnBrk="0" fontAlgn="base" hangingPunct="0">
              <a:spcBef>
                <a:spcPct val="0"/>
              </a:spcBef>
              <a:spcAft>
                <a:spcPct val="0"/>
              </a:spcAft>
              <a:defRPr sz="2800">
                <a:solidFill>
                  <a:srgbClr val="007096"/>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32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32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32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3200">
                <a:solidFill>
                  <a:schemeClr val="tx2"/>
                </a:solidFill>
                <a:latin typeface="Arial" charset="0"/>
                <a:ea typeface="MS PGothic" panose="020B0600070205080204" pitchFamily="34" charset="-128"/>
                <a:cs typeface="ＭＳ Ｐゴシック" charset="0"/>
              </a:defRPr>
            </a:lvl5pPr>
            <a:lvl6pPr marL="457200" algn="ctr" rtl="0" eaLnBrk="0" fontAlgn="base" hangingPunct="0">
              <a:spcBef>
                <a:spcPct val="0"/>
              </a:spcBef>
              <a:spcAft>
                <a:spcPct val="0"/>
              </a:spcAft>
              <a:defRPr sz="3200">
                <a:solidFill>
                  <a:schemeClr val="tx2"/>
                </a:solidFill>
                <a:latin typeface="Arial" charset="0"/>
              </a:defRPr>
            </a:lvl6pPr>
            <a:lvl7pPr marL="914400" algn="ctr" rtl="0" eaLnBrk="0" fontAlgn="base" hangingPunct="0">
              <a:spcBef>
                <a:spcPct val="0"/>
              </a:spcBef>
              <a:spcAft>
                <a:spcPct val="0"/>
              </a:spcAft>
              <a:defRPr sz="3200">
                <a:solidFill>
                  <a:schemeClr val="tx2"/>
                </a:solidFill>
                <a:latin typeface="Arial" charset="0"/>
              </a:defRPr>
            </a:lvl7pPr>
            <a:lvl8pPr marL="1371600" algn="ctr" rtl="0" eaLnBrk="0" fontAlgn="base" hangingPunct="0">
              <a:spcBef>
                <a:spcPct val="0"/>
              </a:spcBef>
              <a:spcAft>
                <a:spcPct val="0"/>
              </a:spcAft>
              <a:defRPr sz="3200">
                <a:solidFill>
                  <a:schemeClr val="tx2"/>
                </a:solidFill>
                <a:latin typeface="Arial" charset="0"/>
              </a:defRPr>
            </a:lvl8pPr>
            <a:lvl9pPr marL="1828800" algn="ctr" rtl="0" eaLnBrk="0" fontAlgn="base" hangingPunct="0">
              <a:spcBef>
                <a:spcPct val="0"/>
              </a:spcBef>
              <a:spcAft>
                <a:spcPct val="0"/>
              </a:spcAft>
              <a:defRPr sz="3200">
                <a:solidFill>
                  <a:schemeClr val="tx2"/>
                </a:solidFill>
                <a:latin typeface="Arial" charset="0"/>
              </a:defRPr>
            </a:lvl9pPr>
          </a:lstStyle>
          <a:p>
            <a:endParaRPr lang="en-US" sz="2100" b="1" kern="0"/>
          </a:p>
        </p:txBody>
      </p:sp>
      <p:sp>
        <p:nvSpPr>
          <p:cNvPr id="72" name="Text Placeholder 70">
            <a:extLst>
              <a:ext uri="{FF2B5EF4-FFF2-40B4-BE49-F238E27FC236}">
                <a16:creationId xmlns:a16="http://schemas.microsoft.com/office/drawing/2014/main" id="{5B39693B-FC48-2AF0-13EF-8ABCC1FB346F}"/>
              </a:ext>
            </a:extLst>
          </p:cNvPr>
          <p:cNvSpPr>
            <a:spLocks noGrp="1"/>
          </p:cNvSpPr>
          <p:nvPr>
            <p:ph type="body" sz="quarter" idx="11"/>
          </p:nvPr>
        </p:nvSpPr>
        <p:spPr>
          <a:xfrm>
            <a:off x="609599" y="5958843"/>
            <a:ext cx="10972800" cy="436459"/>
          </a:xfrm>
          <a:prstGeom prst="rect">
            <a:avLst/>
          </a:prstGeom>
        </p:spPr>
        <p:txBody>
          <a:bodyPr/>
          <a:lstStyle>
            <a:lvl1pPr marL="0" indent="0">
              <a:spcBef>
                <a:spcPts val="0"/>
              </a:spcBef>
              <a:buNone/>
              <a:defRPr sz="825" i="0">
                <a:solidFill>
                  <a:schemeClr val="tx1"/>
                </a:solidFill>
              </a:defRPr>
            </a:lvl1pPr>
            <a:lvl2pPr marL="342900" indent="0">
              <a:buNone/>
              <a:defRPr/>
            </a:lvl2pPr>
          </a:lstStyle>
          <a:p>
            <a:pPr lvl="0"/>
            <a:r>
              <a:rPr lang="en-US"/>
              <a:t>Click to edit Master text styles</a:t>
            </a:r>
          </a:p>
        </p:txBody>
      </p:sp>
      <p:sp>
        <p:nvSpPr>
          <p:cNvPr id="11" name="Title 1">
            <a:extLst>
              <a:ext uri="{FF2B5EF4-FFF2-40B4-BE49-F238E27FC236}">
                <a16:creationId xmlns:a16="http://schemas.microsoft.com/office/drawing/2014/main" id="{0BB2A234-076A-695D-B651-3867A769254C}"/>
              </a:ext>
            </a:extLst>
          </p:cNvPr>
          <p:cNvSpPr>
            <a:spLocks noGrp="1"/>
          </p:cNvSpPr>
          <p:nvPr>
            <p:ph type="title"/>
          </p:nvPr>
        </p:nvSpPr>
        <p:spPr>
          <a:xfrm>
            <a:off x="609601" y="228600"/>
            <a:ext cx="10972799" cy="533400"/>
          </a:xfrm>
          <a:prstGeom prst="rect">
            <a:avLst/>
          </a:prstGeom>
        </p:spPr>
        <p:txBody>
          <a:bodyPr/>
          <a:lstStyle>
            <a:lvl1pPr>
              <a:defRPr sz="2100" b="1">
                <a:solidFill>
                  <a:srgbClr val="007096"/>
                </a:solidFill>
              </a:defRPr>
            </a:lvl1pPr>
          </a:lstStyle>
          <a:p>
            <a:r>
              <a:rPr lang="en-US"/>
              <a:t>Click to edit Master title style</a:t>
            </a:r>
          </a:p>
        </p:txBody>
      </p:sp>
      <p:sp>
        <p:nvSpPr>
          <p:cNvPr id="13" name="Content Placeholder 2">
            <a:extLst>
              <a:ext uri="{FF2B5EF4-FFF2-40B4-BE49-F238E27FC236}">
                <a16:creationId xmlns:a16="http://schemas.microsoft.com/office/drawing/2014/main" id="{564FE6DA-5276-6113-0D6D-A2801DDBB087}"/>
              </a:ext>
            </a:extLst>
          </p:cNvPr>
          <p:cNvSpPr>
            <a:spLocks noGrp="1"/>
          </p:cNvSpPr>
          <p:nvPr>
            <p:ph idx="1"/>
          </p:nvPr>
        </p:nvSpPr>
        <p:spPr>
          <a:xfrm>
            <a:off x="609601" y="894273"/>
            <a:ext cx="10972799" cy="2423159"/>
          </a:xfrm>
          <a:prstGeom prst="rect">
            <a:avLst/>
          </a:prstGeom>
        </p:spPr>
        <p:txBody>
          <a:bodyPr/>
          <a:lstStyle>
            <a:lvl1pPr>
              <a:spcBef>
                <a:spcPts val="0"/>
              </a:spcBef>
              <a:buSzPct val="70000"/>
              <a:defRPr sz="1350">
                <a:solidFill>
                  <a:schemeClr val="tx1">
                    <a:lumMod val="85000"/>
                    <a:lumOff val="15000"/>
                  </a:schemeClr>
                </a:solidFill>
              </a:defRPr>
            </a:lvl1pPr>
            <a:lvl2pPr>
              <a:defRPr sz="1350">
                <a:solidFill>
                  <a:schemeClr val="tx1">
                    <a:lumMod val="85000"/>
                    <a:lumOff val="15000"/>
                  </a:schemeClr>
                </a:solidFill>
              </a:defRPr>
            </a:lvl2pPr>
            <a:lvl3pPr>
              <a:defRPr sz="135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stStyle>
          <a:p>
            <a:pPr lvl="0"/>
            <a:r>
              <a:rPr lang="en-US"/>
              <a:t>Click to edit Master text styles</a:t>
            </a:r>
          </a:p>
        </p:txBody>
      </p:sp>
      <p:sp>
        <p:nvSpPr>
          <p:cNvPr id="14" name="Content Placeholder 2">
            <a:extLst>
              <a:ext uri="{FF2B5EF4-FFF2-40B4-BE49-F238E27FC236}">
                <a16:creationId xmlns:a16="http://schemas.microsoft.com/office/drawing/2014/main" id="{B8871A02-53A0-3E0C-8F6B-AF71960F3798}"/>
              </a:ext>
            </a:extLst>
          </p:cNvPr>
          <p:cNvSpPr>
            <a:spLocks noGrp="1"/>
          </p:cNvSpPr>
          <p:nvPr>
            <p:ph idx="12"/>
          </p:nvPr>
        </p:nvSpPr>
        <p:spPr>
          <a:xfrm>
            <a:off x="609601" y="3403411"/>
            <a:ext cx="10972799" cy="2423602"/>
          </a:xfrm>
          <a:prstGeom prst="rect">
            <a:avLst/>
          </a:prstGeom>
        </p:spPr>
        <p:txBody>
          <a:bodyPr/>
          <a:lstStyle>
            <a:lvl1pPr>
              <a:spcBef>
                <a:spcPts val="0"/>
              </a:spcBef>
              <a:buSzPct val="70000"/>
              <a:defRPr sz="1350">
                <a:solidFill>
                  <a:schemeClr val="tx1">
                    <a:lumMod val="85000"/>
                    <a:lumOff val="15000"/>
                  </a:schemeClr>
                </a:solidFill>
              </a:defRPr>
            </a:lvl1pPr>
            <a:lvl2pPr>
              <a:defRPr sz="1350">
                <a:solidFill>
                  <a:schemeClr val="tx1">
                    <a:lumMod val="85000"/>
                    <a:lumOff val="15000"/>
                  </a:schemeClr>
                </a:solidFill>
              </a:defRPr>
            </a:lvl2pPr>
            <a:lvl3pPr>
              <a:defRPr sz="1350">
                <a:solidFill>
                  <a:schemeClr val="tx1">
                    <a:lumMod val="85000"/>
                    <a:lumOff val="15000"/>
                  </a:schemeClr>
                </a:solidFill>
              </a:defRPr>
            </a:lvl3pPr>
            <a:lvl4pPr>
              <a:defRPr sz="1350">
                <a:solidFill>
                  <a:schemeClr val="tx1">
                    <a:lumMod val="85000"/>
                    <a:lumOff val="15000"/>
                  </a:schemeClr>
                </a:solidFill>
              </a:defRPr>
            </a:lvl4pPr>
            <a:lvl5pPr>
              <a:defRPr sz="1350">
                <a:solidFill>
                  <a:schemeClr val="tx1">
                    <a:lumMod val="85000"/>
                    <a:lumOff val="15000"/>
                  </a:schemeClr>
                </a:solidFill>
              </a:defRPr>
            </a:lvl5pPr>
          </a:lstStyle>
          <a:p>
            <a:pPr lvl="0"/>
            <a:r>
              <a:rPr lang="en-US"/>
              <a:t>Click to edit Master text styles</a:t>
            </a:r>
          </a:p>
        </p:txBody>
      </p:sp>
    </p:spTree>
    <p:extLst>
      <p:ext uri="{BB962C8B-B14F-4D97-AF65-F5344CB8AC3E}">
        <p14:creationId xmlns:p14="http://schemas.microsoft.com/office/powerpoint/2010/main" val="1213988828"/>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90598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61" r:id="rId21"/>
    <p:sldLayoutId id="2147483670" r:id="rId22"/>
    <p:sldLayoutId id="2147483671" r:id="rId23"/>
    <p:sldLayoutId id="2147483649" r:id="rId24"/>
    <p:sldLayoutId id="2147483656" r:id="rId25"/>
    <p:sldLayoutId id="2147483651" r:id="rId26"/>
    <p:sldLayoutId id="2147483662" r:id="rId27"/>
    <p:sldLayoutId id="2147483663" r:id="rId28"/>
    <p:sldLayoutId id="2147483666" r:id="rId29"/>
    <p:sldLayoutId id="2147483667" r:id="rId30"/>
    <p:sldLayoutId id="2147483668" r:id="rId31"/>
    <p:sldLayoutId id="2147483669" r:id="rId32"/>
    <p:sldLayoutId id="2147483701" r:id="rId33"/>
  </p:sldLayoutIdLst>
  <p:hf hdr="0" ftr="0" dt="0"/>
  <p:txStyles>
    <p:titleStyle>
      <a:lvl1pPr algn="l" rtl="0" eaLnBrk="1" fontAlgn="base" hangingPunct="1">
        <a:spcBef>
          <a:spcPct val="0"/>
        </a:spcBef>
        <a:spcAft>
          <a:spcPct val="0"/>
        </a:spcAft>
        <a:defRPr sz="2400">
          <a:solidFill>
            <a:srgbClr val="003F77"/>
          </a:solidFill>
          <a:latin typeface="+mj-lt"/>
          <a:ea typeface="MS PGothic" panose="020B0600070205080204" pitchFamily="34" charset="-128"/>
          <a:cs typeface="ＭＳ Ｐゴシック" charset="0"/>
        </a:defRPr>
      </a:lvl1pPr>
      <a:lvl2pPr algn="ctr" rtl="0" eaLnBrk="1" fontAlgn="base" hangingPunct="1">
        <a:spcBef>
          <a:spcPct val="0"/>
        </a:spcBef>
        <a:spcAft>
          <a:spcPct val="0"/>
        </a:spcAft>
        <a:defRPr sz="2400">
          <a:solidFill>
            <a:schemeClr val="tx2"/>
          </a:solidFill>
          <a:latin typeface="Arial" charset="0"/>
          <a:ea typeface="MS PGothic" panose="020B0600070205080204" pitchFamily="34" charset="-128"/>
          <a:cs typeface="ＭＳ Ｐゴシック" charset="0"/>
        </a:defRPr>
      </a:lvl2pPr>
      <a:lvl3pPr algn="ctr" rtl="0" eaLnBrk="1" fontAlgn="base" hangingPunct="1">
        <a:spcBef>
          <a:spcPct val="0"/>
        </a:spcBef>
        <a:spcAft>
          <a:spcPct val="0"/>
        </a:spcAft>
        <a:defRPr sz="2400">
          <a:solidFill>
            <a:schemeClr val="tx2"/>
          </a:solidFill>
          <a:latin typeface="Arial" charset="0"/>
          <a:ea typeface="MS PGothic" panose="020B0600070205080204" pitchFamily="34" charset="-128"/>
          <a:cs typeface="ＭＳ Ｐゴシック" charset="0"/>
        </a:defRPr>
      </a:lvl3pPr>
      <a:lvl4pPr algn="ctr" rtl="0" eaLnBrk="1" fontAlgn="base" hangingPunct="1">
        <a:spcBef>
          <a:spcPct val="0"/>
        </a:spcBef>
        <a:spcAft>
          <a:spcPct val="0"/>
        </a:spcAft>
        <a:defRPr sz="2400">
          <a:solidFill>
            <a:schemeClr val="tx2"/>
          </a:solidFill>
          <a:latin typeface="Arial" charset="0"/>
          <a:ea typeface="MS PGothic" panose="020B0600070205080204" pitchFamily="34" charset="-128"/>
          <a:cs typeface="ＭＳ Ｐゴシック" charset="0"/>
        </a:defRPr>
      </a:lvl4pPr>
      <a:lvl5pPr algn="ctr" rtl="0" eaLnBrk="1" fontAlgn="base" hangingPunct="1">
        <a:spcBef>
          <a:spcPct val="0"/>
        </a:spcBef>
        <a:spcAft>
          <a:spcPct val="0"/>
        </a:spcAft>
        <a:defRPr sz="2400">
          <a:solidFill>
            <a:schemeClr val="tx2"/>
          </a:solidFill>
          <a:latin typeface="Arial" charset="0"/>
          <a:ea typeface="MS PGothic" panose="020B0600070205080204" pitchFamily="34" charset="-128"/>
          <a:cs typeface="ＭＳ Ｐゴシック" charset="0"/>
        </a:defRPr>
      </a:lvl5pPr>
      <a:lvl6pPr marL="342900" algn="ctr" rtl="0" eaLnBrk="1" fontAlgn="base" hangingPunct="1">
        <a:spcBef>
          <a:spcPct val="0"/>
        </a:spcBef>
        <a:spcAft>
          <a:spcPct val="0"/>
        </a:spcAft>
        <a:defRPr sz="2400">
          <a:solidFill>
            <a:schemeClr val="tx2"/>
          </a:solidFill>
          <a:latin typeface="Arial" charset="0"/>
        </a:defRPr>
      </a:lvl6pPr>
      <a:lvl7pPr marL="685800" algn="ctr" rtl="0" eaLnBrk="1" fontAlgn="base" hangingPunct="1">
        <a:spcBef>
          <a:spcPct val="0"/>
        </a:spcBef>
        <a:spcAft>
          <a:spcPct val="0"/>
        </a:spcAft>
        <a:defRPr sz="2400">
          <a:solidFill>
            <a:schemeClr val="tx2"/>
          </a:solidFill>
          <a:latin typeface="Arial" charset="0"/>
        </a:defRPr>
      </a:lvl7pPr>
      <a:lvl8pPr marL="1028700" algn="ctr" rtl="0" eaLnBrk="1" fontAlgn="base" hangingPunct="1">
        <a:spcBef>
          <a:spcPct val="0"/>
        </a:spcBef>
        <a:spcAft>
          <a:spcPct val="0"/>
        </a:spcAft>
        <a:defRPr sz="2400">
          <a:solidFill>
            <a:schemeClr val="tx2"/>
          </a:solidFill>
          <a:latin typeface="Arial" charset="0"/>
        </a:defRPr>
      </a:lvl8pPr>
      <a:lvl9pPr marL="1371600" algn="ctr" rtl="0" eaLnBrk="1" fontAlgn="base" hangingPunct="1">
        <a:spcBef>
          <a:spcPct val="0"/>
        </a:spcBef>
        <a:spcAft>
          <a:spcPct val="0"/>
        </a:spcAft>
        <a:defRPr sz="2400">
          <a:solidFill>
            <a:schemeClr val="tx2"/>
          </a:solidFill>
          <a:latin typeface="Arial" charset="0"/>
        </a:defRPr>
      </a:lvl9pPr>
    </p:titleStyle>
    <p:bodyStyle>
      <a:lvl1pPr marL="257175" indent="-257175" algn="l" rtl="0" eaLnBrk="1" fontAlgn="base" hangingPunct="1">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cs typeface="ＭＳ Ｐゴシック" charset="0"/>
        </a:defRPr>
      </a:lvl1pPr>
      <a:lvl2pPr marL="557213" indent="-214313" algn="l" rtl="0" eaLnBrk="1" fontAlgn="base" hangingPunct="1">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1" fontAlgn="base" hangingPunct="1">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1" fontAlgn="base" hangingPunct="1">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1" fontAlgn="base" hangingPunct="1">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1" fontAlgn="base" hangingPunct="1">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1" fontAlgn="base" hangingPunct="1">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1" fontAlgn="base" hangingPunct="1">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1" fontAlgn="base" hangingPunct="1">
        <a:spcBef>
          <a:spcPct val="20000"/>
        </a:spcBef>
        <a:spcAft>
          <a:spcPct val="0"/>
        </a:spcAft>
        <a:buClr>
          <a:srgbClr val="98324D"/>
        </a:buClr>
        <a:buSzPct val="50000"/>
        <a:buFont typeface="Wingdings" charset="2"/>
        <a:buChar char="n"/>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arketdecisions.com/"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11.xml"/><Relationship Id="rId7" Type="http://schemas.openxmlformats.org/officeDocument/2006/relationships/slide" Target="slide33.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27.xml"/><Relationship Id="rId5" Type="http://schemas.openxmlformats.org/officeDocument/2006/relationships/slide" Target="slide22.xml"/><Relationship Id="rId10" Type="http://schemas.openxmlformats.org/officeDocument/2006/relationships/slide" Target="slide54.xml"/><Relationship Id="rId4" Type="http://schemas.openxmlformats.org/officeDocument/2006/relationships/slide" Target="slide15.xml"/><Relationship Id="rId9" Type="http://schemas.openxmlformats.org/officeDocument/2006/relationships/slide" Target="slide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microsoft.com/office/2018/10/relationships/comments" Target="../comments/modernComment_282_D673376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microsoft.com/office/2018/10/relationships/comments" Target="../comments/modernComment_283_BBF840F6.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microsoft.com/office/2018/10/relationships/comments" Target="../comments/modernComment_278_6E8699C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20.xml"/></Relationships>
</file>

<file path=ppt/slides/_rels/slide82.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20.xml"/></Relationships>
</file>

<file path=ppt/slides/_rels/slide83.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20.xml"/></Relationships>
</file>

<file path=ppt/slides/_rels/slide84.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chart" Target="../charts/chart61.xml"/><Relationship Id="rId1" Type="http://schemas.openxmlformats.org/officeDocument/2006/relationships/slideLayout" Target="../slideLayouts/slideLayout20.xml"/></Relationships>
</file>

<file path=ppt/slides/_rels/slide85.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20.xml"/></Relationships>
</file>

<file path=ppt/slides/_rels/slide86.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20.xml"/></Relationships>
</file>

<file path=ppt/slides/_rels/slide87.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20.xml"/></Relationships>
</file>

<file path=ppt/slides/_rels/slide8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chart" Target="../charts/chart66.xml"/><Relationship Id="rId1" Type="http://schemas.openxmlformats.org/officeDocument/2006/relationships/slideLayout" Target="../slideLayouts/slideLayout20.xml"/></Relationships>
</file>

<file path=ppt/slides/_rels/slide8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20.xml"/></Relationships>
</file>

<file path=ppt/slides/_rels/slide91.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20.xml"/></Relationships>
</file>

<file path=ppt/slides/_rels/slide92.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chart" Target="../charts/chart74.xml"/><Relationship Id="rId1" Type="http://schemas.openxmlformats.org/officeDocument/2006/relationships/slideLayout" Target="../slideLayouts/slideLayout20.xml"/></Relationships>
</file>

<file path=ppt/slides/_rels/slide93.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chart" Target="../charts/chart76.xml"/><Relationship Id="rId1" Type="http://schemas.openxmlformats.org/officeDocument/2006/relationships/slideLayout" Target="../slideLayouts/slideLayout20.xml"/></Relationships>
</file>

<file path=ppt/slides/_rels/slide94.xml.rels><?xml version="1.0" encoding="UTF-8" standalone="yes"?>
<Relationships xmlns="http://schemas.openxmlformats.org/package/2006/relationships"><Relationship Id="rId2" Type="http://schemas.openxmlformats.org/officeDocument/2006/relationships/chart" Target="../charts/chart78.xml"/><Relationship Id="rId1" Type="http://schemas.openxmlformats.org/officeDocument/2006/relationships/slideLayout" Target="../slideLayouts/slideLayout20.xml"/></Relationships>
</file>

<file path=ppt/slides/_rels/slide95.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39DB8B4-8C73-4525-4967-6D9267A88066}"/>
              </a:ext>
            </a:extLst>
          </p:cNvPr>
          <p:cNvSpPr>
            <a:spLocks noGrp="1"/>
          </p:cNvSpPr>
          <p:nvPr>
            <p:ph type="body" sz="quarter" idx="4294967295"/>
          </p:nvPr>
        </p:nvSpPr>
        <p:spPr>
          <a:xfrm>
            <a:off x="457200" y="2296118"/>
            <a:ext cx="7296150" cy="400110"/>
          </a:xfrm>
          <a:prstGeom prst="rect">
            <a:avLst/>
          </a:prstGeom>
        </p:spPr>
        <p:txBody>
          <a:bodyPr/>
          <a:lstStyle/>
          <a:p>
            <a:pPr marL="0" indent="0">
              <a:buNone/>
            </a:pPr>
            <a:r>
              <a:rPr lang="en-US" sz="2000" b="1">
                <a:solidFill>
                  <a:schemeClr val="bg1"/>
                </a:solidFill>
                <a:latin typeface="Arial" panose="020B0604020202020204" pitchFamily="34" charset="0"/>
                <a:cs typeface="Arial" panose="020B0604020202020204" pitchFamily="34" charset="0"/>
              </a:rPr>
              <a:t>MassAbility</a:t>
            </a:r>
            <a:endParaRPr lang="en-US" b="1">
              <a:solidFill>
                <a:schemeClr val="bg1"/>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BB9122B3-A189-6C03-D5F8-51AAAFD29E09}"/>
              </a:ext>
            </a:extLst>
          </p:cNvPr>
          <p:cNvSpPr>
            <a:spLocks noGrp="1"/>
          </p:cNvSpPr>
          <p:nvPr>
            <p:ph type="title" idx="4294967295"/>
          </p:nvPr>
        </p:nvSpPr>
        <p:spPr>
          <a:xfrm>
            <a:off x="457200" y="2663367"/>
            <a:ext cx="729615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
                <a:srgbClr val="98324D"/>
              </a:buClr>
              <a:buSzPct val="50000"/>
              <a:buFont typeface="Wingdings" pitchFamily="2" charset="2"/>
              <a:buNone/>
              <a:tabLst/>
              <a:defRPr/>
            </a:pPr>
            <a:r>
              <a:rPr kumimoji="0" lang="en-US" sz="2000" b="1" i="0" u="none" strike="noStrike" kern="0" cap="none" spc="0" normalizeH="0" baseline="0" noProof="0">
                <a:ln>
                  <a:noFill/>
                </a:ln>
                <a:solidFill>
                  <a:schemeClr val="bg1"/>
                </a:solidFill>
                <a:effectLst/>
                <a:uLnTx/>
                <a:uFillTx/>
                <a:latin typeface="+mn-lt"/>
                <a:ea typeface="MS PGothic" panose="020B0600070205080204" pitchFamily="34" charset="-128"/>
                <a:cs typeface="ＭＳ Ｐゴシック" charset="0"/>
              </a:rPr>
              <a:t>Service Recipient Experience Survey and Pulse Survey</a:t>
            </a:r>
          </a:p>
        </p:txBody>
      </p:sp>
      <p:sp>
        <p:nvSpPr>
          <p:cNvPr id="3" name="Text Placeholder 2">
            <a:extLst>
              <a:ext uri="{FF2B5EF4-FFF2-40B4-BE49-F238E27FC236}">
                <a16:creationId xmlns:a16="http://schemas.microsoft.com/office/drawing/2014/main" id="{62A03E3C-A8AB-7D65-2AA7-9864BF8F923F}"/>
              </a:ext>
            </a:extLst>
          </p:cNvPr>
          <p:cNvSpPr>
            <a:spLocks noGrp="1"/>
          </p:cNvSpPr>
          <p:nvPr>
            <p:ph type="body" sz="quarter" idx="4294967295"/>
          </p:nvPr>
        </p:nvSpPr>
        <p:spPr>
          <a:xfrm>
            <a:off x="457200" y="3008023"/>
            <a:ext cx="7296150" cy="400110"/>
          </a:xfrm>
          <a:prstGeom prst="rect">
            <a:avLst/>
          </a:prstGeom>
        </p:spPr>
        <p:txBody>
          <a:bodyPr/>
          <a:lstStyle/>
          <a:p>
            <a:pPr marL="0" indent="0">
              <a:buNone/>
            </a:pPr>
            <a:r>
              <a:rPr lang="en-US" sz="2000" b="1">
                <a:solidFill>
                  <a:schemeClr val="bg1"/>
                </a:solidFill>
                <a:latin typeface="Arial" panose="020B0604020202020204" pitchFamily="34" charset="0"/>
                <a:cs typeface="Arial" panose="020B0604020202020204" pitchFamily="34" charset="0"/>
              </a:rPr>
              <a:t>FY 2025 Annual Results</a:t>
            </a:r>
          </a:p>
        </p:txBody>
      </p:sp>
      <p:sp>
        <p:nvSpPr>
          <p:cNvPr id="4" name="TextBox 3">
            <a:extLst>
              <a:ext uri="{FF2B5EF4-FFF2-40B4-BE49-F238E27FC236}">
                <a16:creationId xmlns:a16="http://schemas.microsoft.com/office/drawing/2014/main" id="{8B3A27FB-8720-60ED-3D3D-70EB0E394F02}"/>
              </a:ext>
            </a:extLst>
          </p:cNvPr>
          <p:cNvSpPr txBox="1"/>
          <p:nvPr/>
        </p:nvSpPr>
        <p:spPr>
          <a:xfrm>
            <a:off x="457200" y="3810001"/>
            <a:ext cx="1905000" cy="323165"/>
          </a:xfrm>
          <a:prstGeom prst="rect">
            <a:avLst/>
          </a:prstGeom>
          <a:noFill/>
        </p:spPr>
        <p:txBody>
          <a:bodyPr wrap="square" rtlCol="0">
            <a:spAutoFit/>
          </a:bodyPr>
          <a:lstStyle/>
          <a:p>
            <a:pPr algn="l"/>
            <a:r>
              <a:rPr lang="en-US" sz="1500" b="1">
                <a:solidFill>
                  <a:schemeClr val="bg1"/>
                </a:solidFill>
                <a:latin typeface="+mn-lt"/>
                <a:cs typeface="Arial" pitchFamily="34" charset="0"/>
              </a:rPr>
              <a:t>Prepared For:</a:t>
            </a:r>
          </a:p>
        </p:txBody>
      </p:sp>
      <p:sp>
        <p:nvSpPr>
          <p:cNvPr id="5" name="Text Placeholder 4">
            <a:extLst>
              <a:ext uri="{FF2B5EF4-FFF2-40B4-BE49-F238E27FC236}">
                <a16:creationId xmlns:a16="http://schemas.microsoft.com/office/drawing/2014/main" id="{B0033657-15C2-22BB-6915-C3F298858D2E}"/>
              </a:ext>
            </a:extLst>
          </p:cNvPr>
          <p:cNvSpPr>
            <a:spLocks noGrp="1"/>
          </p:cNvSpPr>
          <p:nvPr>
            <p:ph type="body" sz="quarter" idx="4294967295"/>
          </p:nvPr>
        </p:nvSpPr>
        <p:spPr>
          <a:xfrm>
            <a:off x="2025556" y="3810001"/>
            <a:ext cx="4574723" cy="304800"/>
          </a:xfrm>
          <a:prstGeom prst="rect">
            <a:avLst/>
          </a:prstGeom>
        </p:spPr>
        <p:txBody>
          <a:bodyPr/>
          <a:lstStyle/>
          <a:p>
            <a:pPr marL="0" indent="0">
              <a:buNone/>
            </a:pPr>
            <a:r>
              <a:rPr lang="en-US" sz="1600" b="1">
                <a:solidFill>
                  <a:schemeClr val="bg1"/>
                </a:solidFill>
                <a:latin typeface="Arial (Body)"/>
              </a:rPr>
              <a:t>MassAbility</a:t>
            </a:r>
          </a:p>
        </p:txBody>
      </p:sp>
      <p:pic>
        <p:nvPicPr>
          <p:cNvPr id="9" name="Picture 8" descr="MassAbility Logo">
            <a:extLst>
              <a:ext uri="{FF2B5EF4-FFF2-40B4-BE49-F238E27FC236}">
                <a16:creationId xmlns:a16="http://schemas.microsoft.com/office/drawing/2014/main" id="{E7848054-E728-49FE-CDA1-F51B5DCF74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7947" y="4896635"/>
            <a:ext cx="4729942" cy="1231677"/>
          </a:xfrm>
          <a:prstGeom prst="rect">
            <a:avLst/>
          </a:prstGeom>
          <a:effectLst/>
        </p:spPr>
      </p:pic>
      <p:sp>
        <p:nvSpPr>
          <p:cNvPr id="11" name="Text Box 16">
            <a:extLst>
              <a:ext uri="{FF2B5EF4-FFF2-40B4-BE49-F238E27FC236}">
                <a16:creationId xmlns:a16="http://schemas.microsoft.com/office/drawing/2014/main" id="{2F812716-3BFE-EF9F-1810-90BFDC5F3B72}"/>
              </a:ext>
            </a:extLst>
          </p:cNvPr>
          <p:cNvSpPr txBox="1">
            <a:spLocks noChangeArrowheads="1"/>
          </p:cNvSpPr>
          <p:nvPr/>
        </p:nvSpPr>
        <p:spPr bwMode="auto">
          <a:xfrm>
            <a:off x="8675922" y="2409612"/>
            <a:ext cx="3516076" cy="1098551"/>
          </a:xfrm>
          <a:prstGeom prst="rect">
            <a:avLst/>
          </a:prstGeom>
          <a:noFill/>
          <a:ln>
            <a:noFill/>
          </a:ln>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468FAC"/>
                </a:solidFill>
                <a:effectLst/>
                <a:latin typeface="Heebo Black" pitchFamily="2" charset="-79"/>
              </a:rPr>
              <a:t>MARKET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6E96"/>
                </a:solidFill>
                <a:effectLst/>
                <a:latin typeface="Heebo Black" pitchFamily="2" charset="-79"/>
              </a:rPr>
              <a:t>DECISIONS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425A"/>
                </a:solidFill>
                <a:effectLst/>
                <a:latin typeface="Heebo Black" pitchFamily="2" charset="-79"/>
              </a:rPr>
              <a:t>RESEARCH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21AE6FE9-8ED6-32E7-74EE-4E796663C7DD}"/>
              </a:ext>
            </a:extLst>
          </p:cNvPr>
          <p:cNvSpPr txBox="1"/>
          <p:nvPr/>
        </p:nvSpPr>
        <p:spPr>
          <a:xfrm>
            <a:off x="8759531" y="4025138"/>
            <a:ext cx="3497940" cy="1015663"/>
          </a:xfrm>
          <a:prstGeom prst="rect">
            <a:avLst/>
          </a:prstGeom>
          <a:noFill/>
        </p:spPr>
        <p:txBody>
          <a:bodyPr wrap="square" rtlCol="0">
            <a:spAutoFit/>
          </a:bodyPr>
          <a:lstStyle/>
          <a:p>
            <a:pPr algn="l"/>
            <a:r>
              <a:rPr lang="en-US" sz="1200" b="1">
                <a:solidFill>
                  <a:schemeClr val="bg1"/>
                </a:solidFill>
                <a:latin typeface="+mn-lt"/>
                <a:cs typeface="Arial" pitchFamily="34" charset="0"/>
              </a:rPr>
              <a:t>Market Decisions Research</a:t>
            </a:r>
          </a:p>
          <a:p>
            <a:pPr algn="l"/>
            <a:r>
              <a:rPr lang="en-US" sz="1200" b="0">
                <a:solidFill>
                  <a:schemeClr val="bg1"/>
                </a:solidFill>
                <a:latin typeface="+mn-lt"/>
                <a:cs typeface="Arial" pitchFamily="34" charset="0"/>
              </a:rPr>
              <a:t>511 Congress St, Suite 801</a:t>
            </a:r>
          </a:p>
          <a:p>
            <a:pPr algn="l"/>
            <a:r>
              <a:rPr lang="en-US" sz="1200" b="0">
                <a:solidFill>
                  <a:schemeClr val="bg1"/>
                </a:solidFill>
                <a:latin typeface="+mn-lt"/>
                <a:cs typeface="Arial" pitchFamily="34" charset="0"/>
              </a:rPr>
              <a:t>Portland, ME 04101</a:t>
            </a:r>
          </a:p>
          <a:p>
            <a:pPr algn="l"/>
            <a:r>
              <a:rPr lang="en-US" sz="1200" b="0">
                <a:solidFill>
                  <a:schemeClr val="bg1"/>
                </a:solidFill>
                <a:latin typeface="+mn-lt"/>
                <a:cs typeface="Arial" pitchFamily="34" charset="0"/>
                <a:hlinkClick r:id="rId3"/>
              </a:rPr>
              <a:t>www.marketdecisions.com</a:t>
            </a:r>
            <a:endParaRPr lang="en-US" sz="1200" b="0">
              <a:solidFill>
                <a:schemeClr val="bg1"/>
              </a:solidFill>
              <a:latin typeface="+mn-lt"/>
              <a:cs typeface="Arial" pitchFamily="34" charset="0"/>
            </a:endParaRPr>
          </a:p>
          <a:p>
            <a:pPr algn="l"/>
            <a:r>
              <a:rPr lang="en-US" sz="1200" b="0">
                <a:solidFill>
                  <a:schemeClr val="bg1"/>
                </a:solidFill>
                <a:latin typeface="+mn-lt"/>
                <a:cs typeface="Arial" pitchFamily="34" charset="0"/>
              </a:rPr>
              <a:t>(207) 767-6440</a:t>
            </a:r>
          </a:p>
        </p:txBody>
      </p:sp>
      <p:sp>
        <p:nvSpPr>
          <p:cNvPr id="10" name="TextBox 9">
            <a:extLst>
              <a:ext uri="{FF2B5EF4-FFF2-40B4-BE49-F238E27FC236}">
                <a16:creationId xmlns:a16="http://schemas.microsoft.com/office/drawing/2014/main" id="{CEA06A9A-20CA-35CB-2CDC-F5E00FE47286}"/>
              </a:ext>
            </a:extLst>
          </p:cNvPr>
          <p:cNvSpPr txBox="1"/>
          <p:nvPr/>
        </p:nvSpPr>
        <p:spPr>
          <a:xfrm>
            <a:off x="8759531" y="5274595"/>
            <a:ext cx="1828800" cy="276999"/>
          </a:xfrm>
          <a:prstGeom prst="rect">
            <a:avLst/>
          </a:prstGeom>
          <a:noFill/>
        </p:spPr>
        <p:txBody>
          <a:bodyPr wrap="square" rtlCol="0">
            <a:spAutoFit/>
          </a:bodyPr>
          <a:lstStyle/>
          <a:p>
            <a:pPr algn="l"/>
            <a:r>
              <a:rPr lang="en-US" sz="1200" b="1">
                <a:solidFill>
                  <a:schemeClr val="bg1"/>
                </a:solidFill>
                <a:latin typeface="+mn-lt"/>
                <a:cs typeface="Arial" pitchFamily="34" charset="0"/>
              </a:rPr>
              <a:t>Prepared By:</a:t>
            </a:r>
          </a:p>
        </p:txBody>
      </p:sp>
      <p:sp>
        <p:nvSpPr>
          <p:cNvPr id="2" name="Text Placeholder 1">
            <a:extLst>
              <a:ext uri="{FF2B5EF4-FFF2-40B4-BE49-F238E27FC236}">
                <a16:creationId xmlns:a16="http://schemas.microsoft.com/office/drawing/2014/main" id="{331D10EB-9975-E75A-6407-01DECE58F1FF}"/>
              </a:ext>
            </a:extLst>
          </p:cNvPr>
          <p:cNvSpPr>
            <a:spLocks noGrp="1"/>
          </p:cNvSpPr>
          <p:nvPr>
            <p:ph type="body" sz="quarter" idx="10"/>
          </p:nvPr>
        </p:nvSpPr>
        <p:spPr/>
        <p:txBody>
          <a:bodyPr/>
          <a:lstStyle/>
          <a:p>
            <a:r>
              <a:rPr lang="en-US" sz="1200"/>
              <a:t>Brian Robertson, Ph.D.</a:t>
            </a:r>
          </a:p>
          <a:p>
            <a:r>
              <a:rPr lang="en-US" sz="1200"/>
              <a:t>Davis Thorton, MPPM</a:t>
            </a:r>
          </a:p>
          <a:p>
            <a:r>
              <a:rPr lang="en-US" sz="1200"/>
              <a:t>Josie Smith</a:t>
            </a:r>
          </a:p>
          <a:p>
            <a:r>
              <a:rPr lang="en-US" sz="1200"/>
              <a:t>Cooper Kelley</a:t>
            </a:r>
          </a:p>
        </p:txBody>
      </p:sp>
    </p:spTree>
    <p:extLst>
      <p:ext uri="{BB962C8B-B14F-4D97-AF65-F5344CB8AC3E}">
        <p14:creationId xmlns:p14="http://schemas.microsoft.com/office/powerpoint/2010/main" val="2693468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DEFF90-9B89-440B-6265-96012A62142B}"/>
              </a:ext>
            </a:extLst>
          </p:cNvPr>
          <p:cNvSpPr>
            <a:spLocks noGrp="1"/>
          </p:cNvSpPr>
          <p:nvPr>
            <p:ph type="title"/>
          </p:nvPr>
        </p:nvSpPr>
        <p:spPr/>
        <p:txBody>
          <a:bodyPr/>
          <a:lstStyle/>
          <a:p>
            <a:r>
              <a:rPr lang="en-US" dirty="0"/>
              <a:t>Data Analysis</a:t>
            </a:r>
          </a:p>
        </p:txBody>
      </p:sp>
      <p:sp>
        <p:nvSpPr>
          <p:cNvPr id="4" name="Content Placeholder 3">
            <a:extLst>
              <a:ext uri="{FF2B5EF4-FFF2-40B4-BE49-F238E27FC236}">
                <a16:creationId xmlns:a16="http://schemas.microsoft.com/office/drawing/2014/main" id="{2B38EC2D-4C3A-7E4E-6967-4EC4A42E8306}"/>
              </a:ext>
            </a:extLst>
          </p:cNvPr>
          <p:cNvSpPr>
            <a:spLocks noGrp="1"/>
          </p:cNvSpPr>
          <p:nvPr>
            <p:ph idx="1"/>
          </p:nvPr>
        </p:nvSpPr>
        <p:spPr>
          <a:xfrm>
            <a:off x="1981201" y="1171717"/>
            <a:ext cx="8229599" cy="5032437"/>
          </a:xfrm>
        </p:spPr>
        <p:txBody>
          <a:bodyPr/>
          <a:lstStyle/>
          <a:p>
            <a:endParaRPr lang="en-US" sz="1200" dirty="0"/>
          </a:p>
          <a:p>
            <a:r>
              <a:rPr lang="en-US" sz="1600" dirty="0">
                <a:ea typeface="MS PGothic"/>
              </a:rPr>
              <a:t>Data presented are weighted to account for the following population characteristics.</a:t>
            </a:r>
          </a:p>
          <a:p>
            <a:endParaRPr lang="en-US" sz="1600" dirty="0"/>
          </a:p>
          <a:p>
            <a:pPr lvl="1">
              <a:spcBef>
                <a:spcPts val="0"/>
              </a:spcBef>
              <a:buSzPct val="75000"/>
              <a:buFont typeface="Wingdings" panose="05000000000000000000" pitchFamily="2" charset="2"/>
              <a:buChar char="§"/>
            </a:pPr>
            <a:r>
              <a:rPr lang="en-US" sz="1600" dirty="0">
                <a:ea typeface="MS PGothic"/>
              </a:rPr>
              <a:t>Period of service and case status</a:t>
            </a:r>
            <a:endParaRPr lang="en-US" sz="1600" dirty="0">
              <a:ea typeface="MS PGothic"/>
              <a:cs typeface="Arial" panose="020B0604020202020204"/>
            </a:endParaRPr>
          </a:p>
          <a:p>
            <a:pPr lvl="1">
              <a:buSzPct val="75000"/>
              <a:buFont typeface="Wingdings" panose="05000000000000000000" pitchFamily="2" charset="2"/>
              <a:buChar char="§"/>
            </a:pPr>
            <a:r>
              <a:rPr lang="en-US" sz="1600" dirty="0">
                <a:ea typeface="MS PGothic"/>
              </a:rPr>
              <a:t>Program</a:t>
            </a:r>
            <a:endParaRPr lang="en-US" sz="1600" dirty="0">
              <a:ea typeface="MS PGothic"/>
              <a:cs typeface="Arial"/>
            </a:endParaRPr>
          </a:p>
          <a:p>
            <a:pPr lvl="1">
              <a:buSzPct val="75000"/>
              <a:buFont typeface="Wingdings" panose="05000000000000000000" pitchFamily="2" charset="2"/>
              <a:buChar char="§"/>
            </a:pPr>
            <a:r>
              <a:rPr lang="en-US" sz="1600" dirty="0">
                <a:ea typeface="MS PGothic"/>
                <a:cs typeface="Arial"/>
              </a:rPr>
              <a:t>Region</a:t>
            </a:r>
          </a:p>
          <a:p>
            <a:pPr lvl="1">
              <a:buSzPct val="75000"/>
              <a:buFont typeface="Wingdings" panose="05000000000000000000" pitchFamily="2" charset="2"/>
              <a:buChar char="§"/>
            </a:pPr>
            <a:r>
              <a:rPr lang="en-US" sz="1600" dirty="0">
                <a:ea typeface="MS PGothic"/>
                <a:cs typeface="Arial"/>
              </a:rPr>
              <a:t>Ethnicity </a:t>
            </a:r>
          </a:p>
          <a:p>
            <a:pPr lvl="1">
              <a:buSzPct val="75000"/>
              <a:buFont typeface="Wingdings" panose="05000000000000000000" pitchFamily="2" charset="2"/>
              <a:buChar char="§"/>
            </a:pPr>
            <a:r>
              <a:rPr lang="en-US" sz="1600" dirty="0">
                <a:ea typeface="MS PGothic"/>
                <a:cs typeface="Arial"/>
              </a:rPr>
              <a:t>Race</a:t>
            </a:r>
          </a:p>
          <a:p>
            <a:pPr lvl="1">
              <a:buSzPct val="75000"/>
              <a:buFont typeface="Wingdings" panose="05000000000000000000" pitchFamily="2" charset="2"/>
              <a:buChar char="§"/>
            </a:pPr>
            <a:r>
              <a:rPr lang="en-US" sz="1600" dirty="0">
                <a:ea typeface="MS PGothic"/>
                <a:cs typeface="Arial"/>
              </a:rPr>
              <a:t>Age</a:t>
            </a:r>
          </a:p>
          <a:p>
            <a:pPr lvl="1">
              <a:buSzPct val="75000"/>
              <a:buFont typeface="Wingdings" panose="05000000000000000000" pitchFamily="2" charset="2"/>
              <a:buChar char="§"/>
            </a:pPr>
            <a:r>
              <a:rPr lang="en-US" sz="1600" dirty="0">
                <a:ea typeface="MS PGothic"/>
                <a:cs typeface="Arial"/>
              </a:rPr>
              <a:t>Gender</a:t>
            </a:r>
          </a:p>
          <a:p>
            <a:pPr lvl="1">
              <a:buSzPct val="75000"/>
              <a:buFont typeface="Wingdings" panose="05000000000000000000" pitchFamily="2" charset="2"/>
              <a:buChar char="§"/>
            </a:pPr>
            <a:r>
              <a:rPr lang="en-US" sz="1600" dirty="0">
                <a:ea typeface="MS PGothic"/>
                <a:cs typeface="Arial"/>
              </a:rPr>
              <a:t>Disability</a:t>
            </a:r>
          </a:p>
          <a:p>
            <a:pPr marL="556895" lvl="1" indent="-213995">
              <a:buSzPct val="75000"/>
              <a:buFont typeface="Courier New" panose="02070309020205020404" pitchFamily="49" charset="0"/>
              <a:buChar char="o"/>
            </a:pPr>
            <a:endParaRPr lang="en-US" sz="1600" dirty="0">
              <a:cs typeface="Arial" panose="020B0604020202020204"/>
            </a:endParaRPr>
          </a:p>
          <a:p>
            <a:pPr>
              <a:buSzPct val="75000"/>
            </a:pPr>
            <a:r>
              <a:rPr lang="en-US" sz="1600" dirty="0">
                <a:ea typeface="MS PGothic"/>
              </a:rPr>
              <a:t>All invalid responses (don’t know, question refusals, voluntary skips) have been set to missing and will not appear in this presentation.</a:t>
            </a:r>
          </a:p>
          <a:p>
            <a:endParaRPr lang="en-US" sz="1200" dirty="0"/>
          </a:p>
        </p:txBody>
      </p:sp>
    </p:spTree>
    <p:extLst>
      <p:ext uri="{BB962C8B-B14F-4D97-AF65-F5344CB8AC3E}">
        <p14:creationId xmlns:p14="http://schemas.microsoft.com/office/powerpoint/2010/main" val="152994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73C921-4496-1B23-BA14-B0847A964135}"/>
              </a:ext>
            </a:extLst>
          </p:cNvPr>
          <p:cNvSpPr>
            <a:spLocks noGrp="1"/>
          </p:cNvSpPr>
          <p:nvPr>
            <p:ph type="title" idx="4294967295"/>
          </p:nvPr>
        </p:nvSpPr>
        <p:spPr>
          <a:xfrm>
            <a:off x="203200" y="3276600"/>
            <a:ext cx="11785600"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20000"/>
              </a:spcBef>
              <a:spcAft>
                <a:spcPct val="0"/>
              </a:spcAft>
              <a:buClr>
                <a:srgbClr val="98324D"/>
              </a:buClr>
              <a:buSzPct val="50000"/>
              <a:buFont typeface="Wingdings" pitchFamily="2" charset="2"/>
              <a:buNone/>
              <a:tabLst/>
              <a:defRPr/>
            </a:pPr>
            <a:r>
              <a:rPr kumimoji="0" lang="en-US" sz="3000" b="0" i="0" u="none" strike="noStrike" kern="0" cap="none" spc="0" normalizeH="0" baseline="0" noProof="0" dirty="0">
                <a:ln>
                  <a:noFill/>
                </a:ln>
                <a:solidFill>
                  <a:schemeClr val="bg1"/>
                </a:solidFill>
                <a:effectLst/>
                <a:uLnTx/>
                <a:uFillTx/>
                <a:latin typeface="+mn-lt"/>
                <a:ea typeface="MS PGothic" panose="020B0600070205080204" pitchFamily="34" charset="-128"/>
                <a:cs typeface="ＭＳ Ｐゴシック" charset="0"/>
              </a:rPr>
              <a:t>Summary for Service Recipient Experience Survey</a:t>
            </a:r>
          </a:p>
        </p:txBody>
      </p:sp>
    </p:spTree>
    <p:extLst>
      <p:ext uri="{BB962C8B-B14F-4D97-AF65-F5344CB8AC3E}">
        <p14:creationId xmlns:p14="http://schemas.microsoft.com/office/powerpoint/2010/main" val="2874248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058109-F62D-1B43-EE42-026F61F6FE60}"/>
              </a:ext>
            </a:extLst>
          </p:cNvPr>
          <p:cNvSpPr>
            <a:spLocks noGrp="1"/>
          </p:cNvSpPr>
          <p:nvPr>
            <p:ph type="title"/>
          </p:nvPr>
        </p:nvSpPr>
        <p:spPr/>
        <p:txBody>
          <a:bodyPr/>
          <a:lstStyle/>
          <a:p>
            <a:r>
              <a:rPr lang="en-US"/>
              <a:t>Summary</a:t>
            </a:r>
          </a:p>
        </p:txBody>
      </p:sp>
      <p:sp>
        <p:nvSpPr>
          <p:cNvPr id="4" name="Content Placeholder 3">
            <a:extLst>
              <a:ext uri="{FF2B5EF4-FFF2-40B4-BE49-F238E27FC236}">
                <a16:creationId xmlns:a16="http://schemas.microsoft.com/office/drawing/2014/main" id="{8401E84D-6D29-F3ED-D63B-61A01744ED48}"/>
              </a:ext>
            </a:extLst>
          </p:cNvPr>
          <p:cNvSpPr>
            <a:spLocks noGrp="1"/>
          </p:cNvSpPr>
          <p:nvPr>
            <p:ph idx="1"/>
          </p:nvPr>
        </p:nvSpPr>
        <p:spPr>
          <a:xfrm>
            <a:off x="1535955" y="1126572"/>
            <a:ext cx="9144000" cy="4043970"/>
          </a:xfrm>
        </p:spPr>
        <p:txBody>
          <a:bodyPr/>
          <a:lstStyle/>
          <a:p>
            <a:pPr marL="0" indent="0">
              <a:buNone/>
            </a:pPr>
            <a:r>
              <a:rPr lang="en-US" sz="1600" b="1" dirty="0">
                <a:solidFill>
                  <a:srgbClr val="007096"/>
                </a:solidFill>
                <a:latin typeface="Arial" panose="020B0604020202020204" pitchFamily="34" charset="0"/>
                <a:cs typeface="Arial" panose="020B0604020202020204" pitchFamily="34" charset="0"/>
              </a:rPr>
              <a:t>Overall, service recipients are satisfied with their MassAbility Experience.</a:t>
            </a:r>
          </a:p>
          <a:p>
            <a:pPr marL="0" indent="0">
              <a:buNone/>
            </a:pPr>
            <a:endParaRPr lang="en-US" sz="1600" b="1" dirty="0">
              <a:solidFill>
                <a:srgbClr val="007096"/>
              </a:solidFill>
              <a:latin typeface="Arial" panose="020B0604020202020204" pitchFamily="34" charset="0"/>
              <a:cs typeface="Arial" panose="020B0604020202020204" pitchFamily="34" charset="0"/>
            </a:endParaRPr>
          </a:p>
          <a:p>
            <a:r>
              <a:rPr lang="en-US" sz="1600" dirty="0"/>
              <a:t>This year's domain scores show overall positive results across both Career Services (CS) and Home and Community Life (HCL) service recipients. </a:t>
            </a:r>
          </a:p>
          <a:p>
            <a:pPr marL="0" indent="0">
              <a:buNone/>
            </a:pPr>
            <a:endParaRPr lang="en-US" sz="1600" dirty="0"/>
          </a:p>
          <a:p>
            <a:r>
              <a:rPr lang="en-US" sz="1600" dirty="0"/>
              <a:t>Both groups report high levels of satisfaction in most key areas, notably in Cultural Responsivity (91) and Accessibility (85), suggesting consistently positive consumer perceptions regarding inclusive and accessible experiences with MassAbility.</a:t>
            </a:r>
          </a:p>
          <a:p>
            <a:endParaRPr lang="en-US" sz="1600" dirty="0"/>
          </a:p>
          <a:p>
            <a:r>
              <a:rPr lang="en-US" sz="1600" dirty="0"/>
              <a:t>Opportunities exist for MassAbility to improve the Timeliness (74) and perceived Value (72) of services for service recipients. Job and Career satisfaction (67) for CS service recipients was also a notable space for improvement. </a:t>
            </a:r>
          </a:p>
          <a:p>
            <a:endParaRPr lang="en-US" sz="1600" dirty="0"/>
          </a:p>
          <a:p>
            <a:r>
              <a:rPr lang="en-US" sz="1600" dirty="0"/>
              <a:t>CS service recipients had scores equal to or slightly higher than HCL service recipients in all domains, although no difference was larger than 4 percentage points. </a:t>
            </a:r>
          </a:p>
          <a:p>
            <a:pPr marL="0" indent="0">
              <a:buNone/>
            </a:pPr>
            <a:endParaRPr lang="en-US" dirty="0">
              <a:highlight>
                <a:srgbClr val="00FF00"/>
              </a:highlight>
              <a:latin typeface="Arial" panose="020B0604020202020204" pitchFamily="34" charset="0"/>
              <a:cs typeface="Arial" panose="020B0604020202020204" pitchFamily="34" charset="0"/>
            </a:endParaRPr>
          </a:p>
          <a:p>
            <a:pPr marL="0" indent="0">
              <a:buNone/>
            </a:pPr>
            <a:endParaRPr lang="en-US" dirty="0">
              <a:highlight>
                <a:srgbClr val="00FF00"/>
              </a:highlight>
              <a:latin typeface="Arial" panose="020B0604020202020204" pitchFamily="34" charset="0"/>
              <a:cs typeface="Arial" panose="020B0604020202020204" pitchFamily="34" charset="0"/>
            </a:endParaRPr>
          </a:p>
          <a:p>
            <a:endParaRPr lang="en-US" dirty="0">
              <a:highlight>
                <a:srgbClr val="00FF00"/>
              </a:highlight>
              <a:latin typeface="Arial" panose="020B0604020202020204" pitchFamily="34" charset="0"/>
              <a:cs typeface="Arial" panose="020B0604020202020204" pitchFamily="34" charset="0"/>
            </a:endParaRPr>
          </a:p>
          <a:p>
            <a:endParaRPr lang="en-US" dirty="0">
              <a:highlight>
                <a:srgbClr val="00FF00"/>
              </a:highlight>
              <a:latin typeface="Arial" panose="020B0604020202020204" pitchFamily="34" charset="0"/>
              <a:cs typeface="Arial" panose="020B0604020202020204" pitchFamily="34" charset="0"/>
            </a:endParaRPr>
          </a:p>
          <a:p>
            <a:pPr marL="0" indent="0">
              <a:buNone/>
            </a:pPr>
            <a:endParaRPr lang="en-US" dirty="0"/>
          </a:p>
          <a:p>
            <a:endParaRPr lang="en-US" dirty="0"/>
          </a:p>
          <a:p>
            <a:endParaRPr lang="en-US" dirty="0"/>
          </a:p>
          <a:p>
            <a:pPr marL="0" indent="0">
              <a:buNone/>
            </a:pPr>
            <a:endParaRPr lang="en-US" dirty="0"/>
          </a:p>
          <a:p>
            <a:pPr marL="0" indent="0">
              <a:buNone/>
            </a:pPr>
            <a:endParaRPr lang="en-US" dirty="0"/>
          </a:p>
          <a:p>
            <a:pPr marL="342900" lvl="1" indent="0">
              <a:buNone/>
            </a:pPr>
            <a:endParaRPr lang="en-US" dirty="0"/>
          </a:p>
        </p:txBody>
      </p:sp>
    </p:spTree>
    <p:extLst>
      <p:ext uri="{BB962C8B-B14F-4D97-AF65-F5344CB8AC3E}">
        <p14:creationId xmlns:p14="http://schemas.microsoft.com/office/powerpoint/2010/main" val="1008612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6E0C2-3443-E098-BB0D-4A3687D7D98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CED562B-44F6-6745-BC3A-EEDB058B7511}"/>
              </a:ext>
            </a:extLst>
          </p:cNvPr>
          <p:cNvSpPr>
            <a:spLocks noGrp="1"/>
          </p:cNvSpPr>
          <p:nvPr>
            <p:ph type="title"/>
          </p:nvPr>
        </p:nvSpPr>
        <p:spPr/>
        <p:txBody>
          <a:bodyPr/>
          <a:lstStyle/>
          <a:p>
            <a:r>
              <a:rPr lang="en-US"/>
              <a:t>Summary</a:t>
            </a:r>
          </a:p>
        </p:txBody>
      </p:sp>
      <p:sp>
        <p:nvSpPr>
          <p:cNvPr id="4" name="Content Placeholder 3">
            <a:extLst>
              <a:ext uri="{FF2B5EF4-FFF2-40B4-BE49-F238E27FC236}">
                <a16:creationId xmlns:a16="http://schemas.microsoft.com/office/drawing/2014/main" id="{1725A63E-3E4D-CA5C-6383-39C6EB770E3B}"/>
              </a:ext>
            </a:extLst>
          </p:cNvPr>
          <p:cNvSpPr>
            <a:spLocks noGrp="1"/>
          </p:cNvSpPr>
          <p:nvPr>
            <p:ph idx="1"/>
          </p:nvPr>
        </p:nvSpPr>
        <p:spPr>
          <a:xfrm>
            <a:off x="1535955" y="1078946"/>
            <a:ext cx="9144000" cy="4864653"/>
          </a:xfrm>
        </p:spPr>
        <p:txBody>
          <a:bodyPr/>
          <a:lstStyle/>
          <a:p>
            <a:pPr marL="0" indent="0">
              <a:buNone/>
            </a:pPr>
            <a:r>
              <a:rPr lang="en-US" sz="1600" b="1" dirty="0">
                <a:solidFill>
                  <a:srgbClr val="007096"/>
                </a:solidFill>
                <a:latin typeface="Arial" panose="020B0604020202020204" pitchFamily="34" charset="0"/>
                <a:cs typeface="Arial" panose="020B0604020202020204" pitchFamily="34" charset="0"/>
              </a:rPr>
              <a:t>There were clear differences between the perceived experiences of the four HCL programs.</a:t>
            </a:r>
          </a:p>
          <a:p>
            <a:pPr marL="0" indent="0">
              <a:buNone/>
            </a:pPr>
            <a:endParaRPr lang="en-US" dirty="0">
              <a:latin typeface="Arial" panose="020B0604020202020204" pitchFamily="34" charset="0"/>
              <a:cs typeface="Arial" panose="020B0604020202020204" pitchFamily="34" charset="0"/>
            </a:endParaRPr>
          </a:p>
          <a:p>
            <a:r>
              <a:rPr lang="en-US" sz="1600" dirty="0"/>
              <a:t>Service recipients in the Waiver program reported higher domain scores than all other programs in all nine relevant domains and metrics.</a:t>
            </a:r>
          </a:p>
          <a:p>
            <a:pPr lvl="1"/>
            <a:r>
              <a:rPr lang="en-US" sz="1600" dirty="0"/>
              <a:t>Waiver service recipients were significantly more likely to be very satisfied with MassAbility’s program and services (58%) than overall service recipients (43%).</a:t>
            </a:r>
          </a:p>
          <a:p>
            <a:pPr lvl="1"/>
            <a:r>
              <a:rPr lang="en-US" sz="1600" dirty="0"/>
              <a:t>Only 1% of Waiver service recipients felt that the services provided by MassAbility did not meet their expectations, significantly less than 14% for overall service recipients. </a:t>
            </a:r>
          </a:p>
          <a:p>
            <a:pPr lvl="1"/>
            <a:r>
              <a:rPr lang="en-US" sz="1600" dirty="0"/>
              <a:t>98% of Waiver service recipients would recommend MassAbility services, significantly more than 91% overall.</a:t>
            </a:r>
          </a:p>
          <a:p>
            <a:endParaRPr lang="en-US" sz="1600" dirty="0"/>
          </a:p>
          <a:p>
            <a:r>
              <a:rPr lang="en-US" sz="1600" dirty="0"/>
              <a:t>Service recipients in the HCAP program reported lower domain scores than all other programs in seven out of nine relevant domains and metrics. </a:t>
            </a:r>
          </a:p>
          <a:p>
            <a:pPr lvl="1"/>
            <a:r>
              <a:rPr lang="en-US" sz="1600" dirty="0"/>
              <a:t>HCAP service recipients were significantly more likely to be very dissatisfied with MassAbility’s program and services (11%) than overall service recipients (5%).</a:t>
            </a:r>
          </a:p>
          <a:p>
            <a:pPr lvl="1"/>
            <a:r>
              <a:rPr lang="en-US" sz="1600" dirty="0"/>
              <a:t>HCAP service recipients were significantly less likely to strongly agree that MassAbility staff believed in their abilities and partnered with them to achieve their goals (53%) than overall service recipients (72%).</a:t>
            </a:r>
          </a:p>
          <a:p>
            <a:pPr lvl="1"/>
            <a:endParaRPr lang="en-US" sz="1600" dirty="0">
              <a:highlight>
                <a:srgbClr val="FFFF00"/>
              </a:highlight>
            </a:endParaRPr>
          </a:p>
          <a:p>
            <a:endParaRPr lang="en-US" dirty="0">
              <a:highlight>
                <a:srgbClr val="00FF00"/>
              </a:highlight>
              <a:latin typeface="Arial" panose="020B0604020202020204" pitchFamily="34" charset="0"/>
              <a:cs typeface="Arial" panose="020B0604020202020204" pitchFamily="34" charset="0"/>
            </a:endParaRPr>
          </a:p>
          <a:p>
            <a:pPr marL="0" indent="0">
              <a:buNone/>
            </a:pPr>
            <a:endParaRPr lang="en-US" dirty="0">
              <a:highlight>
                <a:srgbClr val="00FF00"/>
              </a:highlight>
              <a:latin typeface="Arial" panose="020B0604020202020204" pitchFamily="34" charset="0"/>
              <a:cs typeface="Arial" panose="020B0604020202020204" pitchFamily="34" charset="0"/>
            </a:endParaRPr>
          </a:p>
          <a:p>
            <a:endParaRPr lang="en-US" dirty="0">
              <a:highlight>
                <a:srgbClr val="00FF00"/>
              </a:highlight>
              <a:latin typeface="Arial" panose="020B0604020202020204" pitchFamily="34" charset="0"/>
              <a:cs typeface="Arial" panose="020B0604020202020204" pitchFamily="34" charset="0"/>
            </a:endParaRPr>
          </a:p>
          <a:p>
            <a:endParaRPr lang="en-US" dirty="0">
              <a:highlight>
                <a:srgbClr val="00FF00"/>
              </a:highlight>
              <a:latin typeface="Arial" panose="020B0604020202020204" pitchFamily="34" charset="0"/>
              <a:cs typeface="Arial" panose="020B0604020202020204" pitchFamily="34" charset="0"/>
            </a:endParaRPr>
          </a:p>
          <a:p>
            <a:pPr marL="0" indent="0">
              <a:buNone/>
            </a:pPr>
            <a:endParaRPr lang="en-US" dirty="0"/>
          </a:p>
          <a:p>
            <a:endParaRPr lang="en-US" dirty="0"/>
          </a:p>
          <a:p>
            <a:endParaRPr lang="en-US" dirty="0"/>
          </a:p>
          <a:p>
            <a:pPr marL="0" indent="0">
              <a:buNone/>
            </a:pPr>
            <a:endParaRPr lang="en-US" dirty="0"/>
          </a:p>
          <a:p>
            <a:pPr marL="0" indent="0">
              <a:buNone/>
            </a:pPr>
            <a:endParaRPr lang="en-US" dirty="0"/>
          </a:p>
          <a:p>
            <a:pPr marL="342900" lvl="1" indent="0">
              <a:buNone/>
            </a:pPr>
            <a:endParaRPr lang="en-US" dirty="0"/>
          </a:p>
        </p:txBody>
      </p:sp>
    </p:spTree>
    <p:extLst>
      <p:ext uri="{BB962C8B-B14F-4D97-AF65-F5344CB8AC3E}">
        <p14:creationId xmlns:p14="http://schemas.microsoft.com/office/powerpoint/2010/main" val="372953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1C1021-8E4F-0C44-84EA-F1ED9F4A39D9}"/>
              </a:ext>
            </a:extLst>
          </p:cNvPr>
          <p:cNvSpPr>
            <a:spLocks noGrp="1"/>
          </p:cNvSpPr>
          <p:nvPr>
            <p:ph type="title"/>
          </p:nvPr>
        </p:nvSpPr>
        <p:spPr/>
        <p:txBody>
          <a:bodyPr/>
          <a:lstStyle/>
          <a:p>
            <a:r>
              <a:rPr lang="en-US"/>
              <a:t>Summary</a:t>
            </a:r>
          </a:p>
        </p:txBody>
      </p:sp>
      <p:sp>
        <p:nvSpPr>
          <p:cNvPr id="7" name="Content Placeholder 3">
            <a:extLst>
              <a:ext uri="{FF2B5EF4-FFF2-40B4-BE49-F238E27FC236}">
                <a16:creationId xmlns:a16="http://schemas.microsoft.com/office/drawing/2014/main" id="{D39D15A5-397F-6075-42B7-2641139CFDC4}"/>
              </a:ext>
            </a:extLst>
          </p:cNvPr>
          <p:cNvSpPr txBox="1">
            <a:spLocks/>
          </p:cNvSpPr>
          <p:nvPr/>
        </p:nvSpPr>
        <p:spPr>
          <a:xfrm>
            <a:off x="1478280" y="914400"/>
            <a:ext cx="9235440" cy="5489820"/>
          </a:xfrm>
          <a:prstGeom prst="rect">
            <a:avLst/>
          </a:prstGeom>
        </p:spPr>
        <p:txBody>
          <a:bodyPr/>
          <a:lstStyle>
            <a:lvl1pPr marL="257175" indent="-257175" algn="l" rtl="0" eaLnBrk="1" fontAlgn="base" hangingPunct="1">
              <a:spcBef>
                <a:spcPts val="0"/>
              </a:spcBef>
              <a:spcAft>
                <a:spcPct val="0"/>
              </a:spcAft>
              <a:buClr>
                <a:srgbClr val="98324D"/>
              </a:buClr>
              <a:buSzPct val="70000"/>
              <a:buFont typeface="Wingdings" pitchFamily="2" charset="2"/>
              <a:buChar char="n"/>
              <a:defRPr sz="1350">
                <a:solidFill>
                  <a:schemeClr val="tx1">
                    <a:lumMod val="85000"/>
                    <a:lumOff val="15000"/>
                  </a:schemeClr>
                </a:solidFill>
                <a:latin typeface="+mn-lt"/>
                <a:ea typeface="MS PGothic" panose="020B0600070205080204" pitchFamily="34" charset="-128"/>
                <a:cs typeface="ＭＳ Ｐゴシック" charset="0"/>
              </a:defRPr>
            </a:lvl1pPr>
            <a:lvl2pPr marL="557213" indent="-214313" algn="l" rtl="0" eaLnBrk="1" fontAlgn="base" hangingPunct="1">
              <a:spcBef>
                <a:spcPct val="20000"/>
              </a:spcBef>
              <a:spcAft>
                <a:spcPct val="0"/>
              </a:spcAft>
              <a:buClr>
                <a:srgbClr val="98324D"/>
              </a:buClr>
              <a:buSzPct val="50000"/>
              <a:buFont typeface="Wingdings" pitchFamily="2" charset="2"/>
              <a:buChar char="n"/>
              <a:defRPr sz="1350">
                <a:solidFill>
                  <a:schemeClr val="tx1">
                    <a:lumMod val="85000"/>
                    <a:lumOff val="15000"/>
                  </a:schemeClr>
                </a:solidFill>
                <a:latin typeface="+mn-lt"/>
                <a:ea typeface="MS PGothic" panose="020B0600070205080204" pitchFamily="34" charset="-128"/>
              </a:defRPr>
            </a:lvl2pPr>
            <a:lvl3pPr marL="857250" indent="-171450" algn="l" rtl="0" eaLnBrk="1" fontAlgn="base" hangingPunct="1">
              <a:spcBef>
                <a:spcPct val="20000"/>
              </a:spcBef>
              <a:spcAft>
                <a:spcPct val="0"/>
              </a:spcAft>
              <a:buClr>
                <a:srgbClr val="98324D"/>
              </a:buClr>
              <a:buSzPct val="50000"/>
              <a:buFont typeface="Wingdings" pitchFamily="2" charset="2"/>
              <a:buChar char="n"/>
              <a:defRPr sz="1350">
                <a:solidFill>
                  <a:schemeClr val="tx1">
                    <a:lumMod val="85000"/>
                    <a:lumOff val="15000"/>
                  </a:schemeClr>
                </a:solidFill>
                <a:latin typeface="+mn-lt"/>
                <a:ea typeface="MS PGothic" panose="020B0600070205080204" pitchFamily="34" charset="-128"/>
              </a:defRPr>
            </a:lvl3pPr>
            <a:lvl4pPr marL="1200150" indent="-171450" algn="l" rtl="0" eaLnBrk="1" fontAlgn="base" hangingPunct="1">
              <a:spcBef>
                <a:spcPct val="20000"/>
              </a:spcBef>
              <a:spcAft>
                <a:spcPct val="0"/>
              </a:spcAft>
              <a:buClr>
                <a:srgbClr val="98324D"/>
              </a:buClr>
              <a:buSzPct val="50000"/>
              <a:buFont typeface="Wingdings" pitchFamily="2" charset="2"/>
              <a:buChar char="n"/>
              <a:defRPr sz="1350">
                <a:solidFill>
                  <a:schemeClr val="tx1">
                    <a:lumMod val="85000"/>
                    <a:lumOff val="15000"/>
                  </a:schemeClr>
                </a:solidFill>
                <a:latin typeface="+mn-lt"/>
                <a:ea typeface="MS PGothic" panose="020B0600070205080204" pitchFamily="34" charset="-128"/>
              </a:defRPr>
            </a:lvl4pPr>
            <a:lvl5pPr marL="1543050" indent="-171450" algn="l" rtl="0" eaLnBrk="1" fontAlgn="base" hangingPunct="1">
              <a:spcBef>
                <a:spcPct val="20000"/>
              </a:spcBef>
              <a:spcAft>
                <a:spcPct val="0"/>
              </a:spcAft>
              <a:buClr>
                <a:srgbClr val="98324D"/>
              </a:buClr>
              <a:buSzPct val="50000"/>
              <a:buFont typeface="Wingdings" pitchFamily="2" charset="2"/>
              <a:buChar char="n"/>
              <a:defRPr sz="1350">
                <a:solidFill>
                  <a:schemeClr val="tx1">
                    <a:lumMod val="85000"/>
                    <a:lumOff val="15000"/>
                  </a:schemeClr>
                </a:solidFill>
                <a:latin typeface="+mn-lt"/>
                <a:ea typeface="MS PGothic" panose="020B0600070205080204" pitchFamily="34" charset="-128"/>
              </a:defRPr>
            </a:lvl5pPr>
            <a:lvl6pPr marL="1885950" indent="-171450" algn="l" rtl="0" eaLnBrk="1" fontAlgn="base" hangingPunct="1">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1" fontAlgn="base" hangingPunct="1">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1" fontAlgn="base" hangingPunct="1">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1" fontAlgn="base" hangingPunct="1">
              <a:spcBef>
                <a:spcPct val="20000"/>
              </a:spcBef>
              <a:spcAft>
                <a:spcPct val="0"/>
              </a:spcAft>
              <a:buClr>
                <a:srgbClr val="98324D"/>
              </a:buClr>
              <a:buSzPct val="50000"/>
              <a:buFont typeface="Wingdings" charset="2"/>
              <a:buChar char="n"/>
              <a:defRPr sz="1500">
                <a:solidFill>
                  <a:schemeClr val="tx1"/>
                </a:solidFill>
                <a:latin typeface="+mn-lt"/>
              </a:defRPr>
            </a:lvl9pPr>
          </a:lstStyle>
          <a:p>
            <a:pPr marL="0" indent="0">
              <a:buNone/>
            </a:pPr>
            <a:r>
              <a:rPr lang="en-US" sz="1600" b="1" dirty="0">
                <a:solidFill>
                  <a:srgbClr val="007096"/>
                </a:solidFill>
                <a:latin typeface="Arial" panose="020B0604020202020204" pitchFamily="34" charset="0"/>
                <a:cs typeface="Arial" panose="020B0604020202020204" pitchFamily="34" charset="0"/>
              </a:rPr>
              <a:t>Most service recipients experienced no problems with MassAbility services and would recommend those services to others. When issues were brought up, they tended to be related to a lack of communication or services provided.</a:t>
            </a:r>
          </a:p>
          <a:p>
            <a:pPr marL="0" indent="0">
              <a:buNone/>
            </a:pPr>
            <a:endParaRPr lang="en-US" sz="1600" kern="0" dirty="0">
              <a:latin typeface="Arial" panose="020B0604020202020204" pitchFamily="34" charset="0"/>
              <a:cs typeface="Arial" panose="020B0604020202020204" pitchFamily="34" charset="0"/>
            </a:endParaRPr>
          </a:p>
          <a:p>
            <a:r>
              <a:rPr lang="en-US" sz="1600" kern="0" dirty="0">
                <a:latin typeface="Arial" panose="020B0604020202020204" pitchFamily="34" charset="0"/>
                <a:cs typeface="Arial" panose="020B0604020202020204" pitchFamily="34" charset="0"/>
              </a:rPr>
              <a:t>The vast majority (91%) of service recipients would recommend MassAbility to a disabled friend or family member, and three-in-four service recipients did not experience problems with MassAbility services.</a:t>
            </a:r>
          </a:p>
          <a:p>
            <a:endParaRPr lang="en-US" sz="800" kern="0" dirty="0">
              <a:latin typeface="Arial" panose="020B0604020202020204" pitchFamily="34" charset="0"/>
              <a:cs typeface="Arial" panose="020B0604020202020204" pitchFamily="34" charset="0"/>
            </a:endParaRPr>
          </a:p>
          <a:p>
            <a:pPr lvl="1"/>
            <a:r>
              <a:rPr lang="en-US" sz="1600" kern="0" dirty="0">
                <a:latin typeface="Arial" panose="020B0604020202020204" pitchFamily="34" charset="0"/>
                <a:cs typeface="Arial" panose="020B0604020202020204" pitchFamily="34" charset="0"/>
              </a:rPr>
              <a:t>Service recipients who reported having problems tended to have problems with a lack of communication or help from their counselors. One HCL service recipient in the HCAP program stated: “</a:t>
            </a:r>
            <a:r>
              <a:rPr lang="en-US" sz="1600" kern="0" dirty="0">
                <a:solidFill>
                  <a:srgbClr val="AE2573"/>
                </a:solidFill>
                <a:latin typeface="Arial" panose="020B0604020202020204" pitchFamily="34" charset="0"/>
                <a:cs typeface="Arial" panose="020B0604020202020204" pitchFamily="34" charset="0"/>
              </a:rPr>
              <a:t>There is no communication. Services can only happen when communication happens</a:t>
            </a:r>
            <a:r>
              <a:rPr lang="en-US" sz="1600" kern="0" dirty="0">
                <a:latin typeface="Arial" panose="020B0604020202020204" pitchFamily="34" charset="0"/>
                <a:cs typeface="Arial" panose="020B0604020202020204" pitchFamily="34" charset="0"/>
              </a:rPr>
              <a:t>”.</a:t>
            </a:r>
          </a:p>
          <a:p>
            <a:endParaRPr lang="en-US" sz="800" kern="0" dirty="0">
              <a:latin typeface="Arial" panose="020B0604020202020204" pitchFamily="34" charset="0"/>
              <a:cs typeface="Arial" panose="020B0604020202020204" pitchFamily="34" charset="0"/>
            </a:endParaRPr>
          </a:p>
          <a:p>
            <a:r>
              <a:rPr lang="en-US" sz="1600" kern="0" dirty="0">
                <a:latin typeface="Arial" panose="020B0604020202020204" pitchFamily="34" charset="0"/>
                <a:cs typeface="Arial" panose="020B0604020202020204" pitchFamily="34" charset="0"/>
              </a:rPr>
              <a:t>The most common feedback from CS service recipients had to do with communication, whereas HCL service recipients most common feedback was about a lack of support.</a:t>
            </a:r>
          </a:p>
          <a:p>
            <a:endParaRPr lang="en-US" sz="800" kern="0" dirty="0">
              <a:latin typeface="Arial" panose="020B0604020202020204" pitchFamily="34" charset="0"/>
              <a:cs typeface="Arial" panose="020B0604020202020204" pitchFamily="34" charset="0"/>
            </a:endParaRPr>
          </a:p>
          <a:p>
            <a:r>
              <a:rPr lang="en-US" sz="1600" kern="0" dirty="0">
                <a:latin typeface="Arial" panose="020B0604020202020204" pitchFamily="34" charset="0"/>
                <a:cs typeface="Arial" panose="020B0604020202020204" pitchFamily="34" charset="0"/>
              </a:rPr>
              <a:t>For some recipients, communication and accessibility of counselors was reported to be an aspect of MassAbility that worked well for them. A CS service recipient reported, </a:t>
            </a:r>
            <a:r>
              <a:rPr lang="en-US" sz="1600" dirty="0">
                <a:ea typeface="Calibri" panose="020F0502020204030204" pitchFamily="34" charset="0"/>
                <a:cs typeface="Times New Roman" panose="02020603050405020304" pitchFamily="18" charset="0"/>
              </a:rPr>
              <a:t>“</a:t>
            </a:r>
            <a:r>
              <a:rPr lang="en-US" sz="1600" dirty="0">
                <a:solidFill>
                  <a:srgbClr val="AE2573"/>
                </a:solidFill>
                <a:ea typeface="Calibri" panose="020F0502020204030204" pitchFamily="34" charset="0"/>
                <a:cs typeface="Times New Roman" panose="02020603050405020304" pitchFamily="18" charset="0"/>
              </a:rPr>
              <a:t>They do a great job communicating and meeting his needs in any way necessary</a:t>
            </a:r>
            <a:r>
              <a:rPr lang="en-US" sz="1600" dirty="0">
                <a:ea typeface="Calibri" panose="020F0502020204030204" pitchFamily="34" charset="0"/>
                <a:cs typeface="Times New Roman" panose="02020603050405020304" pitchFamily="18" charset="0"/>
              </a:rPr>
              <a:t>”.</a:t>
            </a:r>
            <a:endParaRPr lang="en-US" sz="1600" kern="0" dirty="0">
              <a:latin typeface="Arial" panose="020B0604020202020204" pitchFamily="34" charset="0"/>
              <a:cs typeface="Arial" panose="020B0604020202020204" pitchFamily="34" charset="0"/>
            </a:endParaRPr>
          </a:p>
          <a:p>
            <a:endParaRPr lang="en-US" sz="800" kern="0" dirty="0">
              <a:latin typeface="Arial" panose="020B0604020202020204" pitchFamily="34" charset="0"/>
              <a:cs typeface="Arial" panose="020B0604020202020204" pitchFamily="34" charset="0"/>
            </a:endParaRPr>
          </a:p>
          <a:p>
            <a:r>
              <a:rPr lang="en-US" sz="1600" kern="0" dirty="0">
                <a:latin typeface="Arial" panose="020B0604020202020204" pitchFamily="34" charset="0"/>
                <a:cs typeface="Arial" panose="020B0604020202020204" pitchFamily="34" charset="0"/>
              </a:rPr>
              <a:t>On the other hand, better communication was also cited most often as the thing MassAbility could to do to improve services. Another CS service recipient said that </a:t>
            </a:r>
            <a:r>
              <a:rPr lang="en-US" sz="1600" dirty="0">
                <a:ea typeface="Calibri" panose="020F0502020204030204" pitchFamily="34" charset="0"/>
                <a:cs typeface="Times New Roman" panose="02020603050405020304" pitchFamily="18" charset="0"/>
              </a:rPr>
              <a:t>“</a:t>
            </a:r>
            <a:r>
              <a:rPr lang="en-US" sz="1600" dirty="0">
                <a:solidFill>
                  <a:srgbClr val="AE2573"/>
                </a:solidFill>
                <a:ea typeface="Calibri" panose="020F0502020204030204" pitchFamily="34" charset="0"/>
                <a:cs typeface="Times New Roman" panose="02020603050405020304" pitchFamily="18" charset="0"/>
              </a:rPr>
              <a:t>I just think that the communication process</a:t>
            </a:r>
            <a:r>
              <a:rPr lang="en-US" sz="1600" dirty="0">
                <a:solidFill>
                  <a:schemeClr val="tx1"/>
                </a:solidFill>
                <a:ea typeface="Calibri" panose="020F0502020204030204" pitchFamily="34" charset="0"/>
                <a:cs typeface="Times New Roman" panose="02020603050405020304" pitchFamily="18" charset="0"/>
              </a:rPr>
              <a:t>...</a:t>
            </a:r>
            <a:r>
              <a:rPr lang="en-US" sz="1600" dirty="0">
                <a:solidFill>
                  <a:srgbClr val="AE2573"/>
                </a:solidFill>
                <a:ea typeface="Calibri" panose="020F0502020204030204" pitchFamily="34" charset="0"/>
                <a:cs typeface="Times New Roman" panose="02020603050405020304" pitchFamily="18" charset="0"/>
              </a:rPr>
              <a:t>could be a little bit more efficient and more timely</a:t>
            </a:r>
            <a:r>
              <a:rPr lang="en-US" sz="1600" dirty="0">
                <a:ea typeface="Calibri" panose="020F0502020204030204" pitchFamily="34" charset="0"/>
                <a:cs typeface="Times New Roman" panose="02020603050405020304" pitchFamily="18" charset="0"/>
              </a:rPr>
              <a:t>”.</a:t>
            </a:r>
            <a:endParaRPr lang="en-US" sz="1600" kern="0" dirty="0">
              <a:highlight>
                <a:srgbClr val="00FF00"/>
              </a:highlight>
              <a:latin typeface="Arial" panose="020B0604020202020204" pitchFamily="34" charset="0"/>
              <a:cs typeface="Arial" panose="020B0604020202020204" pitchFamily="34" charset="0"/>
            </a:endParaRPr>
          </a:p>
          <a:p>
            <a:endParaRPr lang="en-US" kern="0" dirty="0">
              <a:highlight>
                <a:srgbClr val="00FF00"/>
              </a:highlight>
              <a:latin typeface="Arial" panose="020B0604020202020204" pitchFamily="34" charset="0"/>
              <a:cs typeface="Arial" panose="020B0604020202020204" pitchFamily="34" charset="0"/>
            </a:endParaRPr>
          </a:p>
          <a:p>
            <a:endParaRPr lang="en-US" kern="0" dirty="0">
              <a:highlight>
                <a:srgbClr val="00FF00"/>
              </a:highlight>
              <a:latin typeface="Arial" panose="020B0604020202020204" pitchFamily="34" charset="0"/>
              <a:cs typeface="Arial" panose="020B0604020202020204" pitchFamily="34" charset="0"/>
            </a:endParaRPr>
          </a:p>
          <a:p>
            <a:pPr marL="0" indent="0">
              <a:buFont typeface="Wingdings" pitchFamily="2" charset="2"/>
              <a:buNone/>
            </a:pPr>
            <a:endParaRPr lang="en-US" kern="0" dirty="0"/>
          </a:p>
          <a:p>
            <a:endParaRPr lang="en-US" kern="0" dirty="0"/>
          </a:p>
          <a:p>
            <a:endParaRPr lang="en-US" kern="0" dirty="0"/>
          </a:p>
          <a:p>
            <a:pPr marL="0" indent="0">
              <a:buFont typeface="Wingdings" pitchFamily="2" charset="2"/>
              <a:buNone/>
            </a:pPr>
            <a:endParaRPr lang="en-US" kern="0" dirty="0"/>
          </a:p>
          <a:p>
            <a:pPr marL="0" indent="0">
              <a:buFont typeface="Wingdings" pitchFamily="2" charset="2"/>
              <a:buNone/>
            </a:pPr>
            <a:endParaRPr lang="en-US" kern="0" dirty="0"/>
          </a:p>
          <a:p>
            <a:pPr marL="342900" lvl="1" indent="0">
              <a:buFont typeface="Wingdings" pitchFamily="2" charset="2"/>
              <a:buNone/>
            </a:pPr>
            <a:endParaRPr lang="en-US" kern="0" dirty="0"/>
          </a:p>
        </p:txBody>
      </p:sp>
    </p:spTree>
    <p:extLst>
      <p:ext uri="{BB962C8B-B14F-4D97-AF65-F5344CB8AC3E}">
        <p14:creationId xmlns:p14="http://schemas.microsoft.com/office/powerpoint/2010/main" val="427387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73C921-4496-1B23-BA14-B0847A964135}"/>
              </a:ext>
            </a:extLst>
          </p:cNvPr>
          <p:cNvSpPr>
            <a:spLocks noGrp="1"/>
          </p:cNvSpPr>
          <p:nvPr>
            <p:ph type="title" idx="4294967295"/>
          </p:nvPr>
        </p:nvSpPr>
        <p:spPr>
          <a:xfrm>
            <a:off x="203200" y="3276600"/>
            <a:ext cx="11785600"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20000"/>
              </a:spcBef>
              <a:spcAft>
                <a:spcPct val="0"/>
              </a:spcAft>
              <a:buClr>
                <a:srgbClr val="98324D"/>
              </a:buClr>
              <a:buSzPct val="50000"/>
              <a:buFont typeface="Wingdings" pitchFamily="2" charset="2"/>
              <a:buNone/>
              <a:tabLst/>
              <a:defRPr/>
            </a:pPr>
            <a:r>
              <a:rPr kumimoji="0" lang="en-US" sz="3000" b="0" i="0" u="none" strike="noStrike" kern="0" cap="none" spc="0" normalizeH="0" baseline="0" noProof="0">
                <a:ln>
                  <a:noFill/>
                </a:ln>
                <a:solidFill>
                  <a:schemeClr val="bg1"/>
                </a:solidFill>
                <a:effectLst/>
                <a:uLnTx/>
                <a:uFillTx/>
                <a:latin typeface="+mn-lt"/>
                <a:ea typeface="MS PGothic" panose="020B0600070205080204" pitchFamily="34" charset="-128"/>
                <a:cs typeface="ＭＳ Ｐゴシック" charset="0"/>
              </a:rPr>
              <a:t>Domains and Metrics</a:t>
            </a:r>
          </a:p>
        </p:txBody>
      </p:sp>
    </p:spTree>
    <p:extLst>
      <p:ext uri="{BB962C8B-B14F-4D97-AF65-F5344CB8AC3E}">
        <p14:creationId xmlns:p14="http://schemas.microsoft.com/office/powerpoint/2010/main" val="3875382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CE05E-C16C-8409-A4ED-E055F358E5F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67966ED-D4BC-76BA-A704-62BC4A886D80}"/>
              </a:ext>
            </a:extLst>
          </p:cNvPr>
          <p:cNvSpPr>
            <a:spLocks noGrp="1"/>
          </p:cNvSpPr>
          <p:nvPr>
            <p:ph type="title"/>
          </p:nvPr>
        </p:nvSpPr>
        <p:spPr/>
        <p:txBody>
          <a:bodyPr/>
          <a:lstStyle/>
          <a:p>
            <a:r>
              <a:rPr lang="en-US"/>
              <a:t>Domains and Metrics Definitions</a:t>
            </a:r>
          </a:p>
        </p:txBody>
      </p:sp>
      <p:sp>
        <p:nvSpPr>
          <p:cNvPr id="4" name="TextBox 3">
            <a:extLst>
              <a:ext uri="{FF2B5EF4-FFF2-40B4-BE49-F238E27FC236}">
                <a16:creationId xmlns:a16="http://schemas.microsoft.com/office/drawing/2014/main" id="{C064EA32-E845-804B-D768-DB00451AD076}"/>
              </a:ext>
            </a:extLst>
          </p:cNvPr>
          <p:cNvSpPr txBox="1"/>
          <p:nvPr/>
        </p:nvSpPr>
        <p:spPr>
          <a:xfrm>
            <a:off x="1981201" y="1288393"/>
            <a:ext cx="8229599" cy="3813032"/>
          </a:xfrm>
          <a:prstGeom prst="rect">
            <a:avLst/>
          </a:prstGeom>
          <a:noFill/>
        </p:spPr>
        <p:txBody>
          <a:bodyPr wrap="square" rtlCol="0">
            <a:spAutoFit/>
          </a:bodyPr>
          <a:lstStyle/>
          <a:p>
            <a:pPr>
              <a:lnSpc>
                <a:spcPct val="150000"/>
              </a:lnSpc>
            </a:pPr>
            <a:endParaRPr lang="en-US" sz="1200" b="1" dirty="0">
              <a:solidFill>
                <a:srgbClr val="98254D"/>
              </a:solidFill>
              <a:latin typeface="+mj-lt"/>
            </a:endParaRPr>
          </a:p>
          <a:p>
            <a:r>
              <a:rPr lang="en-US" sz="1600" b="1" dirty="0">
                <a:solidFill>
                  <a:srgbClr val="007096"/>
                </a:solidFill>
                <a:latin typeface="+mj-lt"/>
              </a:rPr>
              <a:t>The core domains and metrics are summary measures of the MassAbility service recipient experience.</a:t>
            </a:r>
          </a:p>
          <a:p>
            <a:endParaRPr lang="en-US" sz="1600" dirty="0">
              <a:solidFill>
                <a:srgbClr val="007096"/>
              </a:solidFill>
              <a:latin typeface="+mj-lt"/>
            </a:endParaRPr>
          </a:p>
          <a:p>
            <a:pPr marL="257175" indent="-257175">
              <a:spcBef>
                <a:spcPts val="0"/>
              </a:spcBef>
              <a:buClr>
                <a:srgbClr val="98324D"/>
              </a:buClr>
              <a:buSzPct val="75000"/>
              <a:buFont typeface="Wingdings" pitchFamily="2" charset="2"/>
              <a:buChar char="n"/>
            </a:pPr>
            <a:r>
              <a:rPr lang="en-US" sz="1600" dirty="0">
                <a:solidFill>
                  <a:schemeClr val="tx1">
                    <a:lumMod val="85000"/>
                    <a:lumOff val="15000"/>
                  </a:schemeClr>
                </a:solidFill>
                <a:latin typeface="+mn-lt"/>
              </a:rPr>
              <a:t>These are measures of the service recipient experience that can be compared across concept, across groups, and trended year to year to allow comparisons across vocational rehabilitation agencies using similar measures.</a:t>
            </a:r>
          </a:p>
          <a:p>
            <a:pPr marL="257175" indent="-257175">
              <a:spcBef>
                <a:spcPts val="0"/>
              </a:spcBef>
              <a:buClr>
                <a:srgbClr val="98324D"/>
              </a:buClr>
              <a:buSzPct val="75000"/>
              <a:buFont typeface="Wingdings" pitchFamily="2" charset="2"/>
              <a:buChar char="n"/>
            </a:pPr>
            <a:endParaRPr lang="en-US" sz="1600" dirty="0">
              <a:solidFill>
                <a:schemeClr val="tx1">
                  <a:lumMod val="85000"/>
                  <a:lumOff val="15000"/>
                </a:schemeClr>
              </a:solidFill>
              <a:latin typeface="+mn-lt"/>
            </a:endParaRPr>
          </a:p>
          <a:p>
            <a:pPr marL="257175" indent="-257175">
              <a:spcBef>
                <a:spcPts val="0"/>
              </a:spcBef>
              <a:buClr>
                <a:srgbClr val="98324D"/>
              </a:buClr>
              <a:buSzPct val="75000"/>
              <a:buFont typeface="Wingdings" pitchFamily="2" charset="2"/>
              <a:buChar char="n"/>
            </a:pPr>
            <a:r>
              <a:rPr lang="en-US" sz="1600" dirty="0">
                <a:solidFill>
                  <a:schemeClr val="tx1">
                    <a:lumMod val="85000"/>
                    <a:lumOff val="15000"/>
                  </a:schemeClr>
                </a:solidFill>
                <a:latin typeface="+mn-lt"/>
              </a:rPr>
              <a:t>Some are domains, which are calculated by combining several questions.</a:t>
            </a:r>
          </a:p>
          <a:p>
            <a:pPr marL="257175" indent="-257175">
              <a:spcBef>
                <a:spcPts val="0"/>
              </a:spcBef>
              <a:buClr>
                <a:srgbClr val="98324D"/>
              </a:buClr>
              <a:buSzPct val="75000"/>
              <a:buFont typeface="Wingdings" pitchFamily="2" charset="2"/>
              <a:buChar char="n"/>
            </a:pPr>
            <a:endParaRPr lang="en-US" sz="1600" dirty="0">
              <a:solidFill>
                <a:schemeClr val="tx1">
                  <a:lumMod val="85000"/>
                  <a:lumOff val="15000"/>
                </a:schemeClr>
              </a:solidFill>
              <a:latin typeface="+mn-lt"/>
            </a:endParaRPr>
          </a:p>
          <a:p>
            <a:pPr marL="257175" indent="-257175">
              <a:spcBef>
                <a:spcPts val="0"/>
              </a:spcBef>
              <a:buClr>
                <a:srgbClr val="98324D"/>
              </a:buClr>
              <a:buSzPct val="75000"/>
              <a:buFont typeface="Wingdings" pitchFamily="2" charset="2"/>
              <a:buChar char="n"/>
            </a:pPr>
            <a:r>
              <a:rPr lang="en-US" sz="1600" dirty="0">
                <a:solidFill>
                  <a:schemeClr val="tx1">
                    <a:lumMod val="85000"/>
                    <a:lumOff val="15000"/>
                  </a:schemeClr>
                </a:solidFill>
                <a:latin typeface="+mn-lt"/>
              </a:rPr>
              <a:t>Others are individual questions (metrics), which are calculated by excluding responses of I don’t know or Refused. </a:t>
            </a:r>
          </a:p>
          <a:p>
            <a:pPr marL="257175" indent="-257175">
              <a:spcBef>
                <a:spcPts val="0"/>
              </a:spcBef>
              <a:buClr>
                <a:srgbClr val="98324D"/>
              </a:buClr>
              <a:buSzPct val="75000"/>
              <a:buFont typeface="Wingdings" pitchFamily="2" charset="2"/>
              <a:buChar char="n"/>
            </a:pPr>
            <a:endParaRPr lang="en-US" sz="1600" dirty="0">
              <a:solidFill>
                <a:schemeClr val="tx1">
                  <a:lumMod val="85000"/>
                  <a:lumOff val="15000"/>
                </a:schemeClr>
              </a:solidFill>
              <a:latin typeface="+mn-lt"/>
            </a:endParaRPr>
          </a:p>
          <a:p>
            <a:pPr marL="257175" indent="-257175">
              <a:spcBef>
                <a:spcPts val="0"/>
              </a:spcBef>
              <a:buClr>
                <a:srgbClr val="98324D"/>
              </a:buClr>
              <a:buSzPct val="75000"/>
              <a:buFont typeface="Wingdings" pitchFamily="2" charset="2"/>
              <a:buChar char="n"/>
            </a:pPr>
            <a:r>
              <a:rPr lang="en-US" sz="1600" dirty="0">
                <a:solidFill>
                  <a:schemeClr val="tx1">
                    <a:lumMod val="85000"/>
                    <a:lumOff val="15000"/>
                  </a:schemeClr>
                </a:solidFill>
                <a:latin typeface="+mn-lt"/>
              </a:rPr>
              <a:t>MassAbility has 10 core measures (</a:t>
            </a:r>
            <a:r>
              <a:rPr lang="en-US" sz="1600" dirty="0">
                <a:latin typeface="+mj-lt"/>
              </a:rPr>
              <a:t>eight domains and two metrics).</a:t>
            </a:r>
          </a:p>
          <a:p>
            <a:pPr algn="l">
              <a:lnSpc>
                <a:spcPct val="150000"/>
              </a:lnSpc>
            </a:pPr>
            <a:endParaRPr lang="en-US" sz="1200" dirty="0">
              <a:solidFill>
                <a:schemeClr val="accent1"/>
              </a:solidFill>
              <a:latin typeface="+mn-lt"/>
              <a:cs typeface="Arial" pitchFamily="34" charset="0"/>
            </a:endParaRPr>
          </a:p>
        </p:txBody>
      </p:sp>
    </p:spTree>
    <p:extLst>
      <p:ext uri="{BB962C8B-B14F-4D97-AF65-F5344CB8AC3E}">
        <p14:creationId xmlns:p14="http://schemas.microsoft.com/office/powerpoint/2010/main" val="4016211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746DA-B61E-F2AA-1863-ED6DF733D17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3BB9DBA-62D5-80A2-1185-A64F2D624FA8}"/>
              </a:ext>
            </a:extLst>
          </p:cNvPr>
          <p:cNvSpPr>
            <a:spLocks noGrp="1"/>
          </p:cNvSpPr>
          <p:nvPr>
            <p:ph type="title"/>
          </p:nvPr>
        </p:nvSpPr>
        <p:spPr/>
        <p:txBody>
          <a:bodyPr/>
          <a:lstStyle/>
          <a:p>
            <a:r>
              <a:rPr lang="en-US"/>
              <a:t>Domains and Metrics Definition</a:t>
            </a:r>
          </a:p>
        </p:txBody>
      </p:sp>
      <p:sp>
        <p:nvSpPr>
          <p:cNvPr id="4" name="TextBox 3">
            <a:extLst>
              <a:ext uri="{FF2B5EF4-FFF2-40B4-BE49-F238E27FC236}">
                <a16:creationId xmlns:a16="http://schemas.microsoft.com/office/drawing/2014/main" id="{5487F324-8CDC-CF69-6E1C-4054E28E96D0}"/>
              </a:ext>
            </a:extLst>
          </p:cNvPr>
          <p:cNvSpPr txBox="1"/>
          <p:nvPr/>
        </p:nvSpPr>
        <p:spPr>
          <a:xfrm>
            <a:off x="1981201" y="1083077"/>
            <a:ext cx="8229599" cy="4401205"/>
          </a:xfrm>
          <a:prstGeom prst="rect">
            <a:avLst/>
          </a:prstGeom>
          <a:noFill/>
        </p:spPr>
        <p:txBody>
          <a:bodyPr wrap="square" rtlCol="0">
            <a:spAutoFit/>
          </a:bodyPr>
          <a:lstStyle/>
          <a:p>
            <a:endParaRPr lang="en-US" sz="1200" b="1" dirty="0">
              <a:solidFill>
                <a:srgbClr val="98254D"/>
              </a:solidFill>
              <a:latin typeface="+mj-lt"/>
            </a:endParaRPr>
          </a:p>
          <a:p>
            <a:r>
              <a:rPr lang="en-US" sz="1600" b="1" dirty="0">
                <a:latin typeface="+mj-lt"/>
              </a:rPr>
              <a:t>Calculation of the MassAbility Consumer Experience Domains and Metrics</a:t>
            </a:r>
          </a:p>
          <a:p>
            <a:endParaRPr lang="en-US" sz="1600" dirty="0">
              <a:latin typeface="+mj-lt"/>
            </a:endParaRPr>
          </a:p>
          <a:p>
            <a:pPr>
              <a:spcBef>
                <a:spcPts val="0"/>
              </a:spcBef>
              <a:spcAft>
                <a:spcPts val="0"/>
              </a:spcAft>
              <a:defRPr/>
            </a:pPr>
            <a:r>
              <a:rPr lang="en-US" sz="1600" b="1" dirty="0">
                <a:solidFill>
                  <a:srgbClr val="006E96"/>
                </a:solidFill>
                <a:latin typeface="Arial" panose="020B0604020202020204"/>
              </a:rPr>
              <a:t>The consumer experience core domains all use a common 0 to 100 scale. Questions used to calculate these domains are normalized (or rescaled) so that they can be included in calculations together. </a:t>
            </a:r>
          </a:p>
          <a:p>
            <a:pPr>
              <a:spcBef>
                <a:spcPts val="0"/>
              </a:spcBef>
              <a:spcAft>
                <a:spcPts val="0"/>
              </a:spcAft>
              <a:defRPr/>
            </a:pPr>
            <a:endParaRPr lang="en-US" sz="1600" b="1" dirty="0">
              <a:solidFill>
                <a:srgbClr val="006E96"/>
              </a:solidFill>
              <a:latin typeface="Arial" panose="020B0604020202020204"/>
            </a:endParaRPr>
          </a:p>
          <a:p>
            <a:pPr marL="257175" indent="-257175">
              <a:spcBef>
                <a:spcPts val="0"/>
              </a:spcBef>
              <a:buClr>
                <a:srgbClr val="98324D"/>
              </a:buClr>
              <a:buSzPct val="75000"/>
              <a:buFont typeface="Wingdings" pitchFamily="2" charset="2"/>
              <a:buChar char="n"/>
              <a:defRPr/>
            </a:pPr>
            <a:r>
              <a:rPr lang="en-US" sz="1600" dirty="0">
                <a:solidFill>
                  <a:srgbClr val="000000">
                    <a:lumMod val="85000"/>
                    <a:lumOff val="15000"/>
                  </a:srgbClr>
                </a:solidFill>
                <a:latin typeface="Arial" panose="020B0604020202020204"/>
              </a:rPr>
              <a:t>A score of 100 represents an extremely positive experience among MassAbility service recipients. </a:t>
            </a:r>
          </a:p>
          <a:p>
            <a:pPr marL="257175" indent="-257175">
              <a:spcBef>
                <a:spcPts val="0"/>
              </a:spcBef>
              <a:buClr>
                <a:srgbClr val="98324D"/>
              </a:buClr>
              <a:buSzPct val="75000"/>
              <a:buFont typeface="Wingdings" pitchFamily="2" charset="2"/>
              <a:buChar char="n"/>
              <a:defRPr/>
            </a:pPr>
            <a:endParaRPr lang="en-US" sz="1600" dirty="0">
              <a:solidFill>
                <a:srgbClr val="000000">
                  <a:lumMod val="85000"/>
                  <a:lumOff val="15000"/>
                </a:srgbClr>
              </a:solidFill>
              <a:latin typeface="Arial" panose="020B0604020202020204"/>
            </a:endParaRPr>
          </a:p>
          <a:p>
            <a:pPr marL="257175" indent="-257175">
              <a:spcBef>
                <a:spcPts val="0"/>
              </a:spcBef>
              <a:buClr>
                <a:srgbClr val="98324D"/>
              </a:buClr>
              <a:buSzPct val="75000"/>
              <a:buFont typeface="Wingdings" pitchFamily="2" charset="2"/>
              <a:buChar char="n"/>
              <a:defRPr/>
            </a:pPr>
            <a:r>
              <a:rPr lang="en-US" sz="1600" dirty="0">
                <a:solidFill>
                  <a:srgbClr val="000000">
                    <a:lumMod val="85000"/>
                    <a:lumOff val="15000"/>
                  </a:srgbClr>
                </a:solidFill>
                <a:latin typeface="Arial" panose="020B0604020202020204"/>
              </a:rPr>
              <a:t>A score of zero represents an extremely negative experience.</a:t>
            </a:r>
          </a:p>
          <a:p>
            <a:pPr marL="257175" indent="-257175">
              <a:spcBef>
                <a:spcPts val="0"/>
              </a:spcBef>
              <a:buClr>
                <a:srgbClr val="98324D"/>
              </a:buClr>
              <a:buSzPct val="75000"/>
              <a:buFont typeface="Wingdings" pitchFamily="2" charset="2"/>
              <a:buChar char="n"/>
              <a:defRPr/>
            </a:pPr>
            <a:endParaRPr lang="en-US" sz="1600" dirty="0">
              <a:solidFill>
                <a:srgbClr val="000000">
                  <a:lumMod val="85000"/>
                  <a:lumOff val="15000"/>
                </a:srgbClr>
              </a:solidFill>
              <a:latin typeface="Arial" panose="020B0604020202020204"/>
            </a:endParaRPr>
          </a:p>
          <a:p>
            <a:pPr marL="257175" indent="-257175">
              <a:spcBef>
                <a:spcPts val="0"/>
              </a:spcBef>
              <a:buClr>
                <a:srgbClr val="98324D"/>
              </a:buClr>
              <a:buSzPct val="75000"/>
              <a:buFont typeface="Wingdings" pitchFamily="2" charset="2"/>
              <a:buChar char="n"/>
              <a:defRPr/>
            </a:pPr>
            <a:r>
              <a:rPr lang="en-US" sz="1600" dirty="0">
                <a:solidFill>
                  <a:srgbClr val="000000">
                    <a:lumMod val="85000"/>
                    <a:lumOff val="15000"/>
                  </a:srgbClr>
                </a:solidFill>
                <a:latin typeface="Arial" panose="020B0604020202020204"/>
              </a:rPr>
              <a:t>Each domain and metric is the average of all responses for a set of questions (in the case of metrics, an individual question) that were found to measure a similar concept. Given that a domain is an average, domain scores can be sensitive to the inclusion of extreme values (in this case, zero or 100) in calculations, particularly for subpopulations with small sample sizes. </a:t>
            </a:r>
          </a:p>
          <a:p>
            <a:pPr algn="l"/>
            <a:endParaRPr lang="en-US" sz="1200" dirty="0">
              <a:solidFill>
                <a:schemeClr val="accent1"/>
              </a:solidFill>
              <a:latin typeface="+mj-lt"/>
              <a:cs typeface="Arial" pitchFamily="34" charset="0"/>
            </a:endParaRPr>
          </a:p>
        </p:txBody>
      </p:sp>
    </p:spTree>
    <p:extLst>
      <p:ext uri="{BB962C8B-B14F-4D97-AF65-F5344CB8AC3E}">
        <p14:creationId xmlns:p14="http://schemas.microsoft.com/office/powerpoint/2010/main" val="3939902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15DA51-62D7-DBCF-31AC-FAB59251DCC6}"/>
              </a:ext>
            </a:extLst>
          </p:cNvPr>
          <p:cNvSpPr>
            <a:spLocks noGrp="1"/>
          </p:cNvSpPr>
          <p:nvPr>
            <p:ph type="title"/>
          </p:nvPr>
        </p:nvSpPr>
        <p:spPr/>
        <p:txBody>
          <a:bodyPr/>
          <a:lstStyle/>
          <a:p>
            <a:r>
              <a:rPr lang="en-US"/>
              <a:t>Domain Scores – Description</a:t>
            </a:r>
          </a:p>
        </p:txBody>
      </p:sp>
      <p:graphicFrame>
        <p:nvGraphicFramePr>
          <p:cNvPr id="2" name="Table 9">
            <a:extLst>
              <a:ext uri="{FF2B5EF4-FFF2-40B4-BE49-F238E27FC236}">
                <a16:creationId xmlns:a16="http://schemas.microsoft.com/office/drawing/2014/main" id="{15ABCC02-C735-3A0F-F2A9-AEB1DD6C653B}"/>
              </a:ext>
            </a:extLst>
          </p:cNvPr>
          <p:cNvGraphicFramePr>
            <a:graphicFrameLocks/>
          </p:cNvGraphicFramePr>
          <p:nvPr>
            <p:extLst>
              <p:ext uri="{D42A27DB-BD31-4B8C-83A1-F6EECF244321}">
                <p14:modId xmlns:p14="http://schemas.microsoft.com/office/powerpoint/2010/main" val="133464231"/>
              </p:ext>
            </p:extLst>
          </p:nvPr>
        </p:nvGraphicFramePr>
        <p:xfrm>
          <a:off x="1981200" y="1282766"/>
          <a:ext cx="8147304" cy="4292181"/>
        </p:xfrm>
        <a:graphic>
          <a:graphicData uri="http://schemas.openxmlformats.org/drawingml/2006/table">
            <a:tbl>
              <a:tblPr firstRow="1" bandRow="1">
                <a:tableStyleId>{5940675A-B579-460E-94D1-54222C63F5DA}</a:tableStyleId>
              </a:tblPr>
              <a:tblGrid>
                <a:gridCol w="8147304">
                  <a:extLst>
                    <a:ext uri="{9D8B030D-6E8A-4147-A177-3AD203B41FA5}">
                      <a16:colId xmlns:a16="http://schemas.microsoft.com/office/drawing/2014/main" val="1143798205"/>
                    </a:ext>
                  </a:extLst>
                </a:gridCol>
              </a:tblGrid>
              <a:tr h="288807">
                <a:tc>
                  <a:txBody>
                    <a:bodyPr/>
                    <a:lstStyle/>
                    <a:p>
                      <a:pPr algn="l" fontAlgn="b"/>
                      <a:r>
                        <a:rPr lang="en-US" sz="1500" b="1" i="0" u="none" strike="noStrike">
                          <a:solidFill>
                            <a:schemeClr val="tx1"/>
                          </a:solidFill>
                          <a:effectLst/>
                          <a:latin typeface="+mn-lt"/>
                          <a:cs typeface="Calibri"/>
                        </a:rPr>
                        <a:t>Respect: </a:t>
                      </a:r>
                      <a:r>
                        <a:rPr lang="en-US" sz="1500" b="0" i="0" u="none" strike="noStrike">
                          <a:solidFill>
                            <a:schemeClr val="tx1"/>
                          </a:solidFill>
                          <a:effectLst/>
                          <a:latin typeface="+mn-lt"/>
                          <a:cs typeface="Calibri"/>
                        </a:rPr>
                        <a:t>How service recipients perceive they are treated by MassAbility.</a:t>
                      </a:r>
                    </a:p>
                  </a:txBody>
                  <a:tcPr marL="6858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7055964"/>
                  </a:ext>
                </a:extLst>
              </a:tr>
              <a:tr h="557694">
                <a:tc>
                  <a:txBody>
                    <a:bodyPr/>
                    <a:lstStyle/>
                    <a:p>
                      <a:pPr algn="l" fontAlgn="b"/>
                      <a:r>
                        <a:rPr lang="en-US" sz="1500" b="1" i="0" u="none" strike="noStrike">
                          <a:solidFill>
                            <a:schemeClr val="tx1"/>
                          </a:solidFill>
                          <a:effectLst/>
                          <a:latin typeface="+mn-lt"/>
                          <a:cs typeface="Calibri"/>
                        </a:rPr>
                        <a:t>Cultural Responsivity: </a:t>
                      </a:r>
                      <a:r>
                        <a:rPr lang="en-US" sz="1500" b="0" i="0" u="none" strike="noStrike">
                          <a:solidFill>
                            <a:schemeClr val="tx1"/>
                          </a:solidFill>
                          <a:effectLst/>
                          <a:latin typeface="+mn-lt"/>
                          <a:cs typeface="Calibri"/>
                        </a:rPr>
                        <a:t>How service recipients perceive services regarding cultural responsiveness and DEI.</a:t>
                      </a: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8824324"/>
                  </a:ext>
                </a:extLst>
              </a:tr>
              <a:tr h="288807">
                <a:tc>
                  <a:txBody>
                    <a:bodyPr/>
                    <a:lstStyle/>
                    <a:p>
                      <a:pPr algn="l" fontAlgn="b"/>
                      <a:r>
                        <a:rPr lang="en-US" sz="1500" b="1" i="0" u="none" strike="noStrike">
                          <a:solidFill>
                            <a:schemeClr val="tx1"/>
                          </a:solidFill>
                          <a:effectLst/>
                          <a:latin typeface="+mn-lt"/>
                          <a:cs typeface="Calibri"/>
                        </a:rPr>
                        <a:t>Timeliness: </a:t>
                      </a:r>
                      <a:r>
                        <a:rPr lang="en-US" sz="1500" b="0" i="0" u="none" strike="noStrike">
                          <a:solidFill>
                            <a:schemeClr val="tx1"/>
                          </a:solidFill>
                          <a:effectLst/>
                          <a:latin typeface="+mn-lt"/>
                          <a:cs typeface="Calibri"/>
                        </a:rPr>
                        <a:t>How service recipients perceive </a:t>
                      </a:r>
                      <a:r>
                        <a:rPr lang="en-US" sz="1500" b="0" i="0" u="none" strike="noStrike" err="1">
                          <a:solidFill>
                            <a:schemeClr val="tx1"/>
                          </a:solidFill>
                          <a:effectLst/>
                          <a:latin typeface="+mn-lt"/>
                          <a:cs typeface="Calibri"/>
                        </a:rPr>
                        <a:t>MassAbility’s</a:t>
                      </a:r>
                      <a:r>
                        <a:rPr lang="en-US" sz="1500" b="0" i="0" u="none" strike="noStrike">
                          <a:solidFill>
                            <a:schemeClr val="tx1"/>
                          </a:solidFill>
                          <a:effectLst/>
                          <a:latin typeface="+mn-lt"/>
                          <a:cs typeface="Calibri"/>
                        </a:rPr>
                        <a:t> pace.</a:t>
                      </a: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584785"/>
                  </a:ext>
                </a:extLst>
              </a:tr>
              <a:tr h="288807">
                <a:tc>
                  <a:txBody>
                    <a:bodyPr/>
                    <a:lstStyle/>
                    <a:p>
                      <a:pPr algn="l" fontAlgn="b"/>
                      <a:r>
                        <a:rPr lang="en-US" sz="1500" b="1" i="0" u="none" strike="noStrike">
                          <a:solidFill>
                            <a:schemeClr val="tx1"/>
                          </a:solidFill>
                          <a:effectLst/>
                          <a:latin typeface="+mn-lt"/>
                          <a:cs typeface="Calibri"/>
                        </a:rPr>
                        <a:t>Dependability: </a:t>
                      </a:r>
                      <a:r>
                        <a:rPr lang="en-US" sz="1500" b="0" i="0" u="none" strike="noStrike">
                          <a:solidFill>
                            <a:schemeClr val="tx1"/>
                          </a:solidFill>
                          <a:effectLst/>
                          <a:latin typeface="+mn-lt"/>
                          <a:cs typeface="Calibri"/>
                        </a:rPr>
                        <a:t>How service recipients perceive </a:t>
                      </a:r>
                      <a:r>
                        <a:rPr lang="en-US" sz="1500" b="0" i="0" u="none" strike="noStrike" err="1">
                          <a:solidFill>
                            <a:schemeClr val="tx1"/>
                          </a:solidFill>
                          <a:effectLst/>
                          <a:latin typeface="+mn-lt"/>
                          <a:cs typeface="Calibri"/>
                        </a:rPr>
                        <a:t>MassAbility’s</a:t>
                      </a:r>
                      <a:r>
                        <a:rPr lang="en-US" sz="1500" b="0" i="0" u="none" strike="noStrike">
                          <a:solidFill>
                            <a:schemeClr val="tx1"/>
                          </a:solidFill>
                          <a:effectLst/>
                          <a:latin typeface="+mn-lt"/>
                          <a:cs typeface="Calibri"/>
                        </a:rPr>
                        <a:t> responsiveness.</a:t>
                      </a: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1806027"/>
                  </a:ext>
                </a:extLst>
              </a:tr>
              <a:tr h="487957">
                <a:tc>
                  <a:txBody>
                    <a:bodyPr/>
                    <a:lstStyle/>
                    <a:p>
                      <a:pPr algn="l" fontAlgn="b"/>
                      <a:r>
                        <a:rPr lang="en-US" sz="1500" b="1" i="0" u="none" strike="noStrike">
                          <a:solidFill>
                            <a:schemeClr val="tx1"/>
                          </a:solidFill>
                          <a:effectLst/>
                          <a:latin typeface="+mn-lt"/>
                          <a:cs typeface="Calibri"/>
                        </a:rPr>
                        <a:t>Working Alliance: </a:t>
                      </a:r>
                      <a:r>
                        <a:rPr lang="en-US" sz="1500" b="0" i="0" u="none" strike="noStrike">
                          <a:solidFill>
                            <a:schemeClr val="tx1"/>
                          </a:solidFill>
                          <a:effectLst/>
                          <a:latin typeface="+mn-lt"/>
                          <a:cs typeface="Calibri"/>
                        </a:rPr>
                        <a:t>How service recipients perceive the relationship with their primary service provider.</a:t>
                      </a: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27471"/>
                  </a:ext>
                </a:extLst>
              </a:tr>
              <a:tr h="487957">
                <a:tc>
                  <a:txBody>
                    <a:bodyPr/>
                    <a:lstStyle/>
                    <a:p>
                      <a:pPr algn="l" fontAlgn="b"/>
                      <a:r>
                        <a:rPr lang="en-US" sz="1500" b="1" i="0" u="none" strike="noStrike">
                          <a:solidFill>
                            <a:schemeClr val="tx1"/>
                          </a:solidFill>
                          <a:effectLst/>
                          <a:latin typeface="+mn-lt"/>
                          <a:cs typeface="Calibri"/>
                        </a:rPr>
                        <a:t>Value: </a:t>
                      </a:r>
                      <a:r>
                        <a:rPr lang="en-US" sz="1500" b="0" i="0" u="none" strike="noStrike">
                          <a:solidFill>
                            <a:schemeClr val="tx1"/>
                          </a:solidFill>
                          <a:effectLst/>
                          <a:latin typeface="+mn-lt"/>
                          <a:cs typeface="Calibri"/>
                        </a:rPr>
                        <a:t>How service recipients perceive the quality of services they receive.</a:t>
                      </a: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1209175"/>
                  </a:ext>
                </a:extLst>
              </a:tr>
              <a:tr h="288807">
                <a:tc>
                  <a:txBody>
                    <a:bodyPr/>
                    <a:lstStyle/>
                    <a:p>
                      <a:pPr algn="l" fontAlgn="b"/>
                      <a:r>
                        <a:rPr lang="en-US" sz="1500" b="1" i="0" u="none" strike="noStrike">
                          <a:solidFill>
                            <a:schemeClr val="tx1"/>
                          </a:solidFill>
                          <a:effectLst/>
                          <a:latin typeface="+mn-lt"/>
                          <a:cs typeface="Calibri"/>
                        </a:rPr>
                        <a:t>Accessibility: </a:t>
                      </a:r>
                      <a:r>
                        <a:rPr lang="en-US" sz="1500" b="0" i="0" u="none" strike="noStrike">
                          <a:solidFill>
                            <a:schemeClr val="tx1"/>
                          </a:solidFill>
                          <a:effectLst/>
                          <a:latin typeface="+mn-lt"/>
                          <a:cs typeface="Calibri"/>
                        </a:rPr>
                        <a:t>How accessible is your experience with MassAbility?</a:t>
                      </a: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2215836"/>
                  </a:ext>
                </a:extLst>
              </a:tr>
              <a:tr h="487957">
                <a:tc>
                  <a:txBody>
                    <a:bodyPr/>
                    <a:lstStyle/>
                    <a:p>
                      <a:pPr algn="l" fontAlgn="b"/>
                      <a:r>
                        <a:rPr lang="en-US" sz="1500" b="1" i="0" u="none" strike="noStrike">
                          <a:solidFill>
                            <a:schemeClr val="tx1"/>
                          </a:solidFill>
                          <a:effectLst/>
                          <a:latin typeface="+mn-lt"/>
                          <a:cs typeface="Calibri"/>
                        </a:rPr>
                        <a:t>Job and Career (CS Only): </a:t>
                      </a:r>
                      <a:r>
                        <a:rPr lang="en-US" sz="1500" b="0" i="0" u="none" strike="noStrike">
                          <a:solidFill>
                            <a:schemeClr val="tx1"/>
                          </a:solidFill>
                          <a:effectLst/>
                          <a:latin typeface="+mn-lt"/>
                          <a:cs typeface="Calibri"/>
                        </a:rPr>
                        <a:t>Are service recipients satisfied with their employment and career path.</a:t>
                      </a: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0489721"/>
                  </a:ext>
                </a:extLst>
              </a:tr>
              <a:tr h="557694">
                <a:tc>
                  <a:txBody>
                    <a:bodyPr/>
                    <a:lstStyle/>
                    <a:p>
                      <a:pPr algn="l" fontAlgn="b"/>
                      <a:r>
                        <a:rPr lang="en-US" sz="1500" b="1" i="0" u="none" strike="noStrike">
                          <a:solidFill>
                            <a:schemeClr val="tx1"/>
                          </a:solidFill>
                          <a:effectLst/>
                          <a:latin typeface="+mn-lt"/>
                          <a:cs typeface="Calibri"/>
                        </a:rPr>
                        <a:t>Recommend (Metric)</a:t>
                      </a:r>
                      <a:r>
                        <a:rPr lang="en-US" sz="1500" b="0" i="0" u="none" strike="noStrike">
                          <a:solidFill>
                            <a:schemeClr val="tx1"/>
                          </a:solidFill>
                          <a:effectLst/>
                          <a:latin typeface="+mn-lt"/>
                          <a:cs typeface="Calibri"/>
                        </a:rPr>
                        <a:t>: Would you recommend MassAbility services to a friend or family member living with a disability? </a:t>
                      </a:r>
                      <a:r>
                        <a:rPr lang="en-US" sz="1500" b="1" i="0" u="none" strike="noStrike">
                          <a:solidFill>
                            <a:schemeClr val="tx1"/>
                          </a:solidFill>
                          <a:effectLst/>
                          <a:latin typeface="+mn-lt"/>
                          <a:cs typeface="Calibri"/>
                        </a:rPr>
                        <a:t>(% Yes)</a:t>
                      </a: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691556"/>
                  </a:ext>
                </a:extLst>
              </a:tr>
              <a:tr h="557694">
                <a:tc>
                  <a:txBody>
                    <a:bodyPr/>
                    <a:lstStyle/>
                    <a:p>
                      <a:pPr algn="l" fontAlgn="b"/>
                      <a:r>
                        <a:rPr lang="en-US" sz="1500" b="1" i="0" u="none" strike="noStrike">
                          <a:solidFill>
                            <a:schemeClr val="tx1"/>
                          </a:solidFill>
                          <a:effectLst/>
                          <a:latin typeface="+mn-lt"/>
                          <a:cs typeface="Calibri"/>
                        </a:rPr>
                        <a:t>Problems and Quality Improvement (Metric)</a:t>
                      </a:r>
                      <a:r>
                        <a:rPr lang="en-US" sz="1500" b="0" i="0" u="none" strike="noStrike">
                          <a:solidFill>
                            <a:schemeClr val="tx1"/>
                          </a:solidFill>
                          <a:effectLst/>
                          <a:latin typeface="+mn-lt"/>
                          <a:cs typeface="Calibri"/>
                        </a:rPr>
                        <a:t>:  Have you experienced any problems with MassAbility or the services they provide to you? </a:t>
                      </a:r>
                      <a:r>
                        <a:rPr lang="en-US" sz="1500" b="1" i="0" u="none" strike="noStrike">
                          <a:solidFill>
                            <a:schemeClr val="tx1"/>
                          </a:solidFill>
                          <a:effectLst/>
                          <a:latin typeface="+mn-lt"/>
                          <a:cs typeface="Calibri"/>
                        </a:rPr>
                        <a:t>(% No)</a:t>
                      </a: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4737468"/>
                  </a:ext>
                </a:extLst>
              </a:tr>
            </a:tbl>
          </a:graphicData>
        </a:graphic>
      </p:graphicFrame>
    </p:spTree>
    <p:extLst>
      <p:ext uri="{BB962C8B-B14F-4D97-AF65-F5344CB8AC3E}">
        <p14:creationId xmlns:p14="http://schemas.microsoft.com/office/powerpoint/2010/main" val="1407650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4996-97D0-A618-1E53-5D14EDE87CCD}"/>
              </a:ext>
            </a:extLst>
          </p:cNvPr>
          <p:cNvSpPr>
            <a:spLocks noGrp="1"/>
          </p:cNvSpPr>
          <p:nvPr>
            <p:ph type="title" idx="4294967295"/>
          </p:nvPr>
        </p:nvSpPr>
        <p:spPr>
          <a:xfrm>
            <a:off x="2152650" y="927199"/>
            <a:ext cx="7886700" cy="488752"/>
          </a:xfrm>
          <a:prstGeom prst="rect">
            <a:avLst/>
          </a:prstGeom>
        </p:spPr>
        <p:txBody>
          <a:bodyPr/>
          <a:lstStyle/>
          <a:p>
            <a:pPr algn="ctr"/>
            <a:r>
              <a:rPr lang="en-US">
                <a:solidFill>
                  <a:schemeClr val="bg1"/>
                </a:solidFill>
              </a:rPr>
              <a:t>Domain Results</a:t>
            </a:r>
          </a:p>
        </p:txBody>
      </p:sp>
    </p:spTree>
    <p:extLst>
      <p:ext uri="{BB962C8B-B14F-4D97-AF65-F5344CB8AC3E}">
        <p14:creationId xmlns:p14="http://schemas.microsoft.com/office/powerpoint/2010/main" val="1222477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5338CC-9197-2E95-4054-CD39CA3AD3F6}"/>
              </a:ext>
            </a:extLst>
          </p:cNvPr>
          <p:cNvSpPr txBox="1">
            <a:spLocks noGrp="1"/>
          </p:cNvSpPr>
          <p:nvPr>
            <p:ph type="title" idx="4294967295"/>
          </p:nvPr>
        </p:nvSpPr>
        <p:spPr>
          <a:xfrm>
            <a:off x="165100" y="332603"/>
            <a:ext cx="73660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mj-lt"/>
                <a:ea typeface="MS PGothic" pitchFamily="34" charset="-128"/>
                <a:cs typeface="Arial" pitchFamily="34" charset="0"/>
              </a:rPr>
              <a:t>Contents</a:t>
            </a:r>
          </a:p>
        </p:txBody>
      </p:sp>
      <p:sp>
        <p:nvSpPr>
          <p:cNvPr id="2" name="Text Placeholder 1">
            <a:extLst>
              <a:ext uri="{FF2B5EF4-FFF2-40B4-BE49-F238E27FC236}">
                <a16:creationId xmlns:a16="http://schemas.microsoft.com/office/drawing/2014/main" id="{C87BBEFD-E68C-6C65-7FAC-38CDD7E821B1}"/>
              </a:ext>
            </a:extLst>
          </p:cNvPr>
          <p:cNvSpPr>
            <a:spLocks noGrp="1"/>
          </p:cNvSpPr>
          <p:nvPr>
            <p:ph type="body" sz="quarter" idx="10"/>
          </p:nvPr>
        </p:nvSpPr>
        <p:spPr>
          <a:xfrm>
            <a:off x="1676401" y="809625"/>
            <a:ext cx="5476875" cy="3943350"/>
          </a:xfrm>
        </p:spPr>
        <p:txBody>
          <a:bodyPr/>
          <a:lstStyle/>
          <a:p>
            <a:pPr>
              <a:buFont typeface="Wingdings" panose="05000000000000000000" pitchFamily="2" charset="2"/>
              <a:buChar char="§"/>
            </a:pPr>
            <a:r>
              <a:rPr lang="en-US" u="sng" dirty="0">
                <a:hlinkClick r:id="rId2" action="ppaction://hlinksldjump">
                  <a:extLst>
                    <a:ext uri="{A12FA001-AC4F-418D-AE19-62706E023703}">
                      <ahyp:hlinkClr xmlns:ahyp="http://schemas.microsoft.com/office/drawing/2018/hyperlinkcolor" val="tx"/>
                    </a:ext>
                  </a:extLst>
                </a:hlinkClick>
              </a:rPr>
              <a:t>Survey Methodology for Service Recipient Experience Survey</a:t>
            </a:r>
            <a:endParaRPr lang="en-US" u="sng" dirty="0"/>
          </a:p>
          <a:p>
            <a:pPr>
              <a:buFont typeface="Wingdings" panose="05000000000000000000" pitchFamily="2" charset="2"/>
              <a:buChar char="§"/>
            </a:pPr>
            <a:r>
              <a:rPr lang="en-US" u="sng" dirty="0">
                <a:hlinkClick r:id="rId3" action="ppaction://hlinksldjump">
                  <a:extLst>
                    <a:ext uri="{A12FA001-AC4F-418D-AE19-62706E023703}">
                      <ahyp:hlinkClr xmlns:ahyp="http://schemas.microsoft.com/office/drawing/2018/hyperlinkcolor" val="tx"/>
                    </a:ext>
                  </a:extLst>
                </a:hlinkClick>
              </a:rPr>
              <a:t>Summary for Service Recipient Experience Survey</a:t>
            </a:r>
            <a:endParaRPr lang="en-US" u="sng" dirty="0"/>
          </a:p>
          <a:p>
            <a:pPr>
              <a:buFont typeface="Wingdings" panose="05000000000000000000" pitchFamily="2" charset="2"/>
              <a:buChar char="§"/>
            </a:pPr>
            <a:r>
              <a:rPr lang="en-US" u="sng" dirty="0">
                <a:hlinkClick r:id="rId4" action="ppaction://hlinksldjump">
                  <a:extLst>
                    <a:ext uri="{A12FA001-AC4F-418D-AE19-62706E023703}">
                      <ahyp:hlinkClr xmlns:ahyp="http://schemas.microsoft.com/office/drawing/2018/hyperlinkcolor" val="tx"/>
                    </a:ext>
                  </a:extLst>
                </a:hlinkClick>
              </a:rPr>
              <a:t>Domains and Metrics</a:t>
            </a:r>
            <a:endParaRPr lang="en-US" u="sng" dirty="0"/>
          </a:p>
          <a:p>
            <a:pPr>
              <a:buFont typeface="Wingdings" panose="05000000000000000000" pitchFamily="2" charset="2"/>
              <a:buChar char="§"/>
            </a:pPr>
            <a:r>
              <a:rPr lang="en-US" u="sng" dirty="0">
                <a:hlinkClick r:id="rId5" action="ppaction://hlinksldjump">
                  <a:extLst>
                    <a:ext uri="{A12FA001-AC4F-418D-AE19-62706E023703}">
                      <ahyp:hlinkClr xmlns:ahyp="http://schemas.microsoft.com/office/drawing/2018/hyperlinkcolor" val="tx"/>
                    </a:ext>
                  </a:extLst>
                </a:hlinkClick>
              </a:rPr>
              <a:t>Problems Experienced by Service Recipients</a:t>
            </a:r>
            <a:endParaRPr lang="en-US" u="sng" dirty="0"/>
          </a:p>
          <a:p>
            <a:pPr>
              <a:buFont typeface="Wingdings" panose="05000000000000000000" pitchFamily="2" charset="2"/>
              <a:buChar char="§"/>
            </a:pPr>
            <a:r>
              <a:rPr lang="en-US" u="sng" dirty="0">
                <a:hlinkClick r:id="rId6" action="ppaction://hlinksldjump">
                  <a:extLst>
                    <a:ext uri="{A12FA001-AC4F-418D-AE19-62706E023703}">
                      <ahyp:hlinkClr xmlns:ahyp="http://schemas.microsoft.com/office/drawing/2018/hyperlinkcolor" val="tx"/>
                    </a:ext>
                  </a:extLst>
                </a:hlinkClick>
              </a:rPr>
              <a:t>Service Recipient Feedback</a:t>
            </a:r>
            <a:endParaRPr lang="en-US" u="sng" dirty="0"/>
          </a:p>
          <a:p>
            <a:pPr>
              <a:buFont typeface="Wingdings" panose="05000000000000000000" pitchFamily="2" charset="2"/>
              <a:buChar char="§"/>
            </a:pPr>
            <a:r>
              <a:rPr lang="en-US" u="sng" dirty="0">
                <a:hlinkClick r:id="rId7" action="ppaction://hlinksldjump">
                  <a:extLst>
                    <a:ext uri="{A12FA001-AC4F-418D-AE19-62706E023703}">
                      <ahyp:hlinkClr xmlns:ahyp="http://schemas.microsoft.com/office/drawing/2018/hyperlinkcolor" val="tx"/>
                    </a:ext>
                  </a:extLst>
                </a:hlinkClick>
              </a:rPr>
              <a:t>Service Improvement</a:t>
            </a:r>
            <a:endParaRPr lang="en-US" u="sng" dirty="0"/>
          </a:p>
          <a:p>
            <a:pPr>
              <a:buFont typeface="Wingdings" panose="05000000000000000000" pitchFamily="2" charset="2"/>
              <a:buChar char="§"/>
            </a:pPr>
            <a:r>
              <a:rPr lang="en-US" u="sng" dirty="0">
                <a:hlinkClick r:id="rId8" action="ppaction://hlinksldjump">
                  <a:extLst>
                    <a:ext uri="{A12FA001-AC4F-418D-AE19-62706E023703}">
                      <ahyp:hlinkClr xmlns:ahyp="http://schemas.microsoft.com/office/drawing/2018/hyperlinkcolor" val="tx"/>
                    </a:ext>
                  </a:extLst>
                </a:hlinkClick>
              </a:rPr>
              <a:t>Education and Employment</a:t>
            </a:r>
            <a:endParaRPr lang="en-US" u="sng" dirty="0"/>
          </a:p>
          <a:p>
            <a:pPr>
              <a:buFont typeface="Wingdings" panose="05000000000000000000" pitchFamily="2" charset="2"/>
              <a:buChar char="§"/>
            </a:pPr>
            <a:r>
              <a:rPr lang="en-US" u="sng" dirty="0">
                <a:hlinkClick r:id="rId9" action="ppaction://hlinksldjump">
                  <a:extLst>
                    <a:ext uri="{A12FA001-AC4F-418D-AE19-62706E023703}">
                      <ahyp:hlinkClr xmlns:ahyp="http://schemas.microsoft.com/office/drawing/2018/hyperlinkcolor" val="tx"/>
                    </a:ext>
                  </a:extLst>
                </a:hlinkClick>
              </a:rPr>
              <a:t>Demographics</a:t>
            </a:r>
            <a:endParaRPr lang="en-US" u="sng" dirty="0"/>
          </a:p>
          <a:p>
            <a:pPr>
              <a:buFont typeface="Wingdings" panose="05000000000000000000" pitchFamily="2" charset="2"/>
              <a:buChar char="§"/>
            </a:pPr>
            <a:r>
              <a:rPr lang="en-US" u="sng" dirty="0">
                <a:hlinkClick r:id="rId10" action="ppaction://hlinksldjump">
                  <a:extLst>
                    <a:ext uri="{A12FA001-AC4F-418D-AE19-62706E023703}">
                      <ahyp:hlinkClr xmlns:ahyp="http://schemas.microsoft.com/office/drawing/2018/hyperlinkcolor" val="tx"/>
                    </a:ext>
                  </a:extLst>
                </a:hlinkClick>
              </a:rPr>
              <a:t>Pulse Annual Results </a:t>
            </a:r>
            <a:endParaRPr lang="en-US" u="sng" dirty="0"/>
          </a:p>
          <a:p>
            <a:pPr>
              <a:buFont typeface="Wingdings" panose="05000000000000000000" pitchFamily="2" charset="2"/>
              <a:buChar char="§"/>
            </a:pPr>
            <a:r>
              <a:rPr lang="en-US" u="sng" dirty="0">
                <a:hlinkClick r:id="rId10" action="ppaction://hlinksldjump">
                  <a:extLst>
                    <a:ext uri="{A12FA001-AC4F-418D-AE19-62706E023703}">
                      <ahyp:hlinkClr xmlns:ahyp="http://schemas.microsoft.com/office/drawing/2018/hyperlinkcolor" val="tx"/>
                    </a:ext>
                  </a:extLst>
                </a:hlinkClick>
              </a:rPr>
              <a:t>Additional Itemized Trending Results for Service Recipient Experience Survey</a:t>
            </a:r>
            <a:endParaRPr lang="en-US" u="sng" dirty="0"/>
          </a:p>
        </p:txBody>
      </p:sp>
    </p:spTree>
    <p:extLst>
      <p:ext uri="{BB962C8B-B14F-4D97-AF65-F5344CB8AC3E}">
        <p14:creationId xmlns:p14="http://schemas.microsoft.com/office/powerpoint/2010/main" val="1319650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15DA51-62D7-DBCF-31AC-FAB59251DCC6}"/>
              </a:ext>
            </a:extLst>
          </p:cNvPr>
          <p:cNvSpPr>
            <a:spLocks noGrp="1"/>
          </p:cNvSpPr>
          <p:nvPr>
            <p:ph type="title"/>
          </p:nvPr>
        </p:nvSpPr>
        <p:spPr/>
        <p:txBody>
          <a:bodyPr/>
          <a:lstStyle/>
          <a:p>
            <a:r>
              <a:rPr lang="en-US"/>
              <a:t>Domain Scores – Annual </a:t>
            </a:r>
          </a:p>
        </p:txBody>
      </p:sp>
      <p:graphicFrame>
        <p:nvGraphicFramePr>
          <p:cNvPr id="2" name="Table 9">
            <a:extLst>
              <a:ext uri="{FF2B5EF4-FFF2-40B4-BE49-F238E27FC236}">
                <a16:creationId xmlns:a16="http://schemas.microsoft.com/office/drawing/2014/main" id="{15ABCC02-C735-3A0F-F2A9-AEB1DD6C653B}"/>
              </a:ext>
            </a:extLst>
          </p:cNvPr>
          <p:cNvGraphicFramePr>
            <a:graphicFrameLocks/>
          </p:cNvGraphicFramePr>
          <p:nvPr>
            <p:extLst>
              <p:ext uri="{D42A27DB-BD31-4B8C-83A1-F6EECF244321}">
                <p14:modId xmlns:p14="http://schemas.microsoft.com/office/powerpoint/2010/main" val="1151402106"/>
              </p:ext>
            </p:extLst>
          </p:nvPr>
        </p:nvGraphicFramePr>
        <p:xfrm>
          <a:off x="2042753" y="1191325"/>
          <a:ext cx="8124426" cy="4796440"/>
        </p:xfrm>
        <a:graphic>
          <a:graphicData uri="http://schemas.openxmlformats.org/drawingml/2006/table">
            <a:tbl>
              <a:tblPr firstRow="1" bandRow="1">
                <a:tableStyleId>{5940675A-B579-460E-94D1-54222C63F5DA}</a:tableStyleId>
              </a:tblPr>
              <a:tblGrid>
                <a:gridCol w="3586729">
                  <a:extLst>
                    <a:ext uri="{9D8B030D-6E8A-4147-A177-3AD203B41FA5}">
                      <a16:colId xmlns:a16="http://schemas.microsoft.com/office/drawing/2014/main" val="1143798205"/>
                    </a:ext>
                  </a:extLst>
                </a:gridCol>
                <a:gridCol w="1830413">
                  <a:extLst>
                    <a:ext uri="{9D8B030D-6E8A-4147-A177-3AD203B41FA5}">
                      <a16:colId xmlns:a16="http://schemas.microsoft.com/office/drawing/2014/main" val="3046444727"/>
                    </a:ext>
                  </a:extLst>
                </a:gridCol>
                <a:gridCol w="1353642">
                  <a:extLst>
                    <a:ext uri="{9D8B030D-6E8A-4147-A177-3AD203B41FA5}">
                      <a16:colId xmlns:a16="http://schemas.microsoft.com/office/drawing/2014/main" val="4112440712"/>
                    </a:ext>
                  </a:extLst>
                </a:gridCol>
                <a:gridCol w="1353642">
                  <a:extLst>
                    <a:ext uri="{9D8B030D-6E8A-4147-A177-3AD203B41FA5}">
                      <a16:colId xmlns:a16="http://schemas.microsoft.com/office/drawing/2014/main" val="288519304"/>
                    </a:ext>
                  </a:extLst>
                </a:gridCol>
              </a:tblGrid>
              <a:tr h="555179">
                <a:tc>
                  <a:txBody>
                    <a:bodyPr/>
                    <a:lstStyle/>
                    <a:p>
                      <a:endParaRPr lang="en-US" sz="1600">
                        <a:latin typeface="+mn-lt"/>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r>
                        <a:rPr lang="en-US" sz="1600" b="1" i="0" u="none" strike="noStrike">
                          <a:solidFill>
                            <a:schemeClr val="bg1"/>
                          </a:solidFill>
                          <a:effectLst/>
                          <a:latin typeface="Arial" panose="020B0604020202020204" pitchFamily="34" charset="0"/>
                        </a:rPr>
                        <a:t>Overall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96"/>
                    </a:solidFill>
                  </a:tcPr>
                </a:tc>
                <a:tc>
                  <a:txBody>
                    <a:bodyPr/>
                    <a:lstStyle/>
                    <a:p>
                      <a:pPr algn="ctr" fontAlgn="t"/>
                      <a:r>
                        <a:rPr lang="en-US" sz="1600" b="1" i="0" u="none" strike="noStrike">
                          <a:solidFill>
                            <a:schemeClr val="bg1"/>
                          </a:solidFill>
                          <a:effectLst/>
                          <a:latin typeface="Arial" panose="020B0604020202020204" pitchFamily="34" charset="0"/>
                        </a:rPr>
                        <a:t>CS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2573"/>
                    </a:solidFill>
                  </a:tcPr>
                </a:tc>
                <a:tc>
                  <a:txBody>
                    <a:bodyPr/>
                    <a:lstStyle/>
                    <a:p>
                      <a:pPr algn="ctr" fontAlgn="t"/>
                      <a:r>
                        <a:rPr lang="en-US" sz="1600" b="1" i="0" u="none" strike="noStrike">
                          <a:solidFill>
                            <a:schemeClr val="bg1"/>
                          </a:solidFill>
                          <a:effectLst/>
                          <a:latin typeface="Arial" panose="020B0604020202020204" pitchFamily="34" charset="0"/>
                        </a:rPr>
                        <a:t>HCL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2573"/>
                    </a:solidFill>
                  </a:tcPr>
                </a:tc>
                <a:extLst>
                  <a:ext uri="{0D108BD9-81ED-4DB2-BD59-A6C34878D82A}">
                    <a16:rowId xmlns:a16="http://schemas.microsoft.com/office/drawing/2014/main" val="1278513106"/>
                  </a:ext>
                </a:extLst>
              </a:tr>
              <a:tr h="415832">
                <a:tc>
                  <a:txBody>
                    <a:bodyPr/>
                    <a:lstStyle/>
                    <a:p>
                      <a:pPr algn="l" fontAlgn="b"/>
                      <a:r>
                        <a:rPr lang="en-US" sz="1600" b="1" i="0" u="none" strike="noStrike">
                          <a:solidFill>
                            <a:schemeClr val="tx1"/>
                          </a:solidFill>
                          <a:effectLst/>
                          <a:latin typeface="+mn-lt"/>
                          <a:cs typeface="Calibri"/>
                        </a:rPr>
                        <a:t>Respect</a:t>
                      </a:r>
                      <a:endParaRPr lang="en-US" sz="1600" b="0" i="0" u="none" strike="noStrike">
                        <a:solidFill>
                          <a:schemeClr val="tx1"/>
                        </a:solidFill>
                        <a:effectLst/>
                        <a:latin typeface="+mn-lt"/>
                        <a:cs typeface="Calibri"/>
                      </a:endParaRPr>
                    </a:p>
                  </a:txBody>
                  <a:tcPr marL="6858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1" i="0" u="none" strike="noStrike">
                          <a:solidFill>
                            <a:srgbClr val="000000"/>
                          </a:solidFill>
                          <a:effectLst/>
                          <a:latin typeface="+mn-lt"/>
                        </a:rPr>
                        <a:t>79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1" i="0" u="none" strike="noStrike">
                          <a:solidFill>
                            <a:srgbClr val="000000"/>
                          </a:solidFill>
                          <a:effectLst/>
                          <a:latin typeface="+mn-lt"/>
                        </a:rPr>
                        <a:t>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1" i="0" u="none" strike="noStrike">
                          <a:solidFill>
                            <a:srgbClr val="000000"/>
                          </a:solidFill>
                          <a:effectLst/>
                          <a:latin typeface="+mn-lt"/>
                        </a:rPr>
                        <a:t>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7055964"/>
                  </a:ext>
                </a:extLst>
              </a:tr>
              <a:tr h="415832">
                <a:tc>
                  <a:txBody>
                    <a:bodyPr/>
                    <a:lstStyle/>
                    <a:p>
                      <a:pPr algn="l" fontAlgn="b"/>
                      <a:r>
                        <a:rPr lang="en-US" sz="1600" b="1" i="0" u="none" strike="noStrike">
                          <a:solidFill>
                            <a:schemeClr val="tx1"/>
                          </a:solidFill>
                          <a:effectLst/>
                          <a:latin typeface="+mn-lt"/>
                          <a:cs typeface="Calibri"/>
                        </a:rPr>
                        <a:t>Cultural Responsivity</a:t>
                      </a:r>
                      <a:endParaRPr lang="en-US" sz="1600" b="0" i="0" u="none" strike="noStrike">
                        <a:solidFill>
                          <a:schemeClr val="tx1"/>
                        </a:solidFill>
                        <a:effectLst/>
                        <a:latin typeface="+mn-lt"/>
                        <a:cs typeface="Calibri"/>
                      </a:endParaRP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1" i="0" u="none" strike="noStrike">
                          <a:solidFill>
                            <a:srgbClr val="000000"/>
                          </a:solidFill>
                          <a:effectLst/>
                          <a:latin typeface="+mn-lt"/>
                        </a:rPr>
                        <a:t>91</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t">
                        <a:buNone/>
                      </a:pPr>
                      <a:r>
                        <a:rPr lang="en-US" sz="1600" b="1" i="0" u="none" strike="noStrike">
                          <a:solidFill>
                            <a:srgbClr val="000000"/>
                          </a:solidFill>
                          <a:effectLst/>
                          <a:latin typeface="+mn-lt"/>
                        </a:rPr>
                        <a:t>91</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t">
                        <a:buNone/>
                      </a:pPr>
                      <a:r>
                        <a:rPr lang="en-US" sz="1600" b="1" i="0" u="none" strike="noStrike">
                          <a:solidFill>
                            <a:srgbClr val="000000"/>
                          </a:solidFill>
                          <a:effectLst/>
                          <a:latin typeface="+mn-lt"/>
                        </a:rPr>
                        <a:t>90</a:t>
                      </a:r>
                    </a:p>
                  </a:txBody>
                  <a:tcPr marL="7620" marR="7620" marT="762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98824324"/>
                  </a:ext>
                </a:extLst>
              </a:tr>
              <a:tr h="415832">
                <a:tc>
                  <a:txBody>
                    <a:bodyPr/>
                    <a:lstStyle/>
                    <a:p>
                      <a:pPr algn="l" fontAlgn="b"/>
                      <a:r>
                        <a:rPr lang="en-US" sz="1600" b="1" i="0" u="none" strike="noStrike">
                          <a:solidFill>
                            <a:schemeClr val="tx1"/>
                          </a:solidFill>
                          <a:effectLst/>
                          <a:latin typeface="+mn-lt"/>
                          <a:cs typeface="Calibri"/>
                        </a:rPr>
                        <a:t>Timeliness</a:t>
                      </a:r>
                      <a:endParaRPr lang="en-US" sz="1600" b="0" i="0" u="none" strike="noStrike">
                        <a:solidFill>
                          <a:schemeClr val="tx1"/>
                        </a:solidFill>
                        <a:effectLst/>
                        <a:latin typeface="+mn-lt"/>
                        <a:cs typeface="Calibri"/>
                      </a:endParaRP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1" i="0" u="none" strike="noStrike">
                          <a:solidFill>
                            <a:srgbClr val="000000"/>
                          </a:solidFill>
                          <a:effectLst/>
                          <a:latin typeface="+mn-lt"/>
                        </a:rPr>
                        <a:t>74</a:t>
                      </a:r>
                    </a:p>
                  </a:txBody>
                  <a:tcPr marL="7620" marR="7620" marT="7620" marB="0" anchor="ctr"/>
                </a:tc>
                <a:tc>
                  <a:txBody>
                    <a:bodyPr/>
                    <a:lstStyle/>
                    <a:p>
                      <a:pPr algn="ctr" fontAlgn="t">
                        <a:buNone/>
                      </a:pPr>
                      <a:r>
                        <a:rPr lang="en-US" sz="1600" b="1" i="0" u="none" strike="noStrike">
                          <a:solidFill>
                            <a:srgbClr val="000000"/>
                          </a:solidFill>
                          <a:effectLst/>
                          <a:latin typeface="+mn-lt"/>
                        </a:rPr>
                        <a:t>74</a:t>
                      </a:r>
                    </a:p>
                  </a:txBody>
                  <a:tcPr marL="7620" marR="7620" marT="7620" marB="0" anchor="ctr"/>
                </a:tc>
                <a:tc>
                  <a:txBody>
                    <a:bodyPr/>
                    <a:lstStyle/>
                    <a:p>
                      <a:pPr algn="ctr" fontAlgn="t">
                        <a:buNone/>
                      </a:pPr>
                      <a:r>
                        <a:rPr lang="en-US" sz="1600" b="1" i="0" u="none" strike="noStrike">
                          <a:solidFill>
                            <a:srgbClr val="000000"/>
                          </a:solidFill>
                          <a:effectLst/>
                          <a:latin typeface="+mn-lt"/>
                        </a:rPr>
                        <a:t>72</a:t>
                      </a:r>
                    </a:p>
                  </a:txBody>
                  <a:tcPr marL="7620" marR="7620" marT="7620" marB="0" anchor="ctr"/>
                </a:tc>
                <a:extLst>
                  <a:ext uri="{0D108BD9-81ED-4DB2-BD59-A6C34878D82A}">
                    <a16:rowId xmlns:a16="http://schemas.microsoft.com/office/drawing/2014/main" val="2949584785"/>
                  </a:ext>
                </a:extLst>
              </a:tr>
              <a:tr h="415832">
                <a:tc>
                  <a:txBody>
                    <a:bodyPr/>
                    <a:lstStyle/>
                    <a:p>
                      <a:pPr algn="l" fontAlgn="b"/>
                      <a:r>
                        <a:rPr lang="en-US" sz="1600" b="1" i="0" u="none" strike="noStrike">
                          <a:solidFill>
                            <a:schemeClr val="tx1"/>
                          </a:solidFill>
                          <a:effectLst/>
                          <a:latin typeface="+mn-lt"/>
                          <a:cs typeface="Calibri"/>
                        </a:rPr>
                        <a:t>Dependability</a:t>
                      </a:r>
                      <a:endParaRPr lang="en-US" sz="1600" b="0" i="0" u="none" strike="noStrike">
                        <a:solidFill>
                          <a:schemeClr val="tx1"/>
                        </a:solidFill>
                        <a:effectLst/>
                        <a:latin typeface="+mn-lt"/>
                        <a:cs typeface="Calibri"/>
                      </a:endParaRP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1" i="0" u="none" strike="noStrike">
                          <a:solidFill>
                            <a:srgbClr val="000000"/>
                          </a:solidFill>
                          <a:effectLst/>
                          <a:latin typeface="+mn-lt"/>
                        </a:rPr>
                        <a:t>76</a:t>
                      </a:r>
                    </a:p>
                  </a:txBody>
                  <a:tcPr marL="7620" marR="7620" marT="7620" marB="0" anchor="ctr"/>
                </a:tc>
                <a:tc>
                  <a:txBody>
                    <a:bodyPr/>
                    <a:lstStyle/>
                    <a:p>
                      <a:pPr algn="ctr" fontAlgn="t">
                        <a:buNone/>
                      </a:pPr>
                      <a:r>
                        <a:rPr lang="en-US" sz="1600" b="1" i="0" u="none" strike="noStrike">
                          <a:solidFill>
                            <a:srgbClr val="000000"/>
                          </a:solidFill>
                          <a:effectLst/>
                          <a:latin typeface="+mn-lt"/>
                        </a:rPr>
                        <a:t>77</a:t>
                      </a:r>
                    </a:p>
                  </a:txBody>
                  <a:tcPr marL="7620" marR="7620" marT="7620" marB="0" anchor="ctr"/>
                </a:tc>
                <a:tc>
                  <a:txBody>
                    <a:bodyPr/>
                    <a:lstStyle/>
                    <a:p>
                      <a:pPr algn="ctr" fontAlgn="t">
                        <a:buNone/>
                      </a:pPr>
                      <a:r>
                        <a:rPr lang="en-US" sz="1600" b="1" i="0" u="none" strike="noStrike">
                          <a:solidFill>
                            <a:srgbClr val="000000"/>
                          </a:solidFill>
                          <a:effectLst/>
                          <a:latin typeface="+mn-lt"/>
                        </a:rPr>
                        <a:t>76</a:t>
                      </a:r>
                    </a:p>
                  </a:txBody>
                  <a:tcPr marL="7620" marR="7620" marT="7620" marB="0" anchor="ctr"/>
                </a:tc>
                <a:extLst>
                  <a:ext uri="{0D108BD9-81ED-4DB2-BD59-A6C34878D82A}">
                    <a16:rowId xmlns:a16="http://schemas.microsoft.com/office/drawing/2014/main" val="2241806027"/>
                  </a:ext>
                </a:extLst>
              </a:tr>
              <a:tr h="415832">
                <a:tc>
                  <a:txBody>
                    <a:bodyPr/>
                    <a:lstStyle/>
                    <a:p>
                      <a:pPr algn="l" fontAlgn="b"/>
                      <a:r>
                        <a:rPr lang="en-US" sz="1600" b="1" i="0" u="none" strike="noStrike">
                          <a:solidFill>
                            <a:schemeClr val="tx1"/>
                          </a:solidFill>
                          <a:effectLst/>
                          <a:latin typeface="+mn-lt"/>
                          <a:cs typeface="Calibri"/>
                        </a:rPr>
                        <a:t>Working Alliance</a:t>
                      </a:r>
                      <a:endParaRPr lang="en-US" sz="1600" b="0" i="0" u="none" strike="noStrike">
                        <a:solidFill>
                          <a:schemeClr val="tx1"/>
                        </a:solidFill>
                        <a:effectLst/>
                        <a:latin typeface="+mn-lt"/>
                        <a:cs typeface="Calibri"/>
                      </a:endParaRP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1" i="0" u="none" strike="noStrike">
                          <a:solidFill>
                            <a:srgbClr val="000000"/>
                          </a:solidFill>
                          <a:effectLst/>
                          <a:latin typeface="+mn-lt"/>
                        </a:rPr>
                        <a:t>83</a:t>
                      </a:r>
                    </a:p>
                  </a:txBody>
                  <a:tcPr marL="7620" marR="7620" marT="7620" marB="0" anchor="ctr"/>
                </a:tc>
                <a:tc>
                  <a:txBody>
                    <a:bodyPr/>
                    <a:lstStyle/>
                    <a:p>
                      <a:pPr algn="ctr" fontAlgn="t">
                        <a:buNone/>
                      </a:pPr>
                      <a:r>
                        <a:rPr lang="en-US" sz="1600" b="1" i="0" u="none" strike="noStrike">
                          <a:solidFill>
                            <a:srgbClr val="000000"/>
                          </a:solidFill>
                          <a:effectLst/>
                          <a:latin typeface="+mn-lt"/>
                        </a:rPr>
                        <a:t>84</a:t>
                      </a:r>
                    </a:p>
                  </a:txBody>
                  <a:tcPr marL="7620" marR="7620" marT="7620" marB="0" anchor="ctr"/>
                </a:tc>
                <a:tc>
                  <a:txBody>
                    <a:bodyPr/>
                    <a:lstStyle/>
                    <a:p>
                      <a:pPr algn="ctr" fontAlgn="t">
                        <a:buNone/>
                      </a:pPr>
                      <a:r>
                        <a:rPr lang="en-US" sz="1600" b="1" i="0" u="none" strike="noStrike">
                          <a:solidFill>
                            <a:srgbClr val="000000"/>
                          </a:solidFill>
                          <a:effectLst/>
                          <a:latin typeface="+mn-lt"/>
                        </a:rPr>
                        <a:t>81</a:t>
                      </a:r>
                    </a:p>
                  </a:txBody>
                  <a:tcPr marL="7620" marR="7620" marT="7620" marB="0" anchor="ctr"/>
                </a:tc>
                <a:extLst>
                  <a:ext uri="{0D108BD9-81ED-4DB2-BD59-A6C34878D82A}">
                    <a16:rowId xmlns:a16="http://schemas.microsoft.com/office/drawing/2014/main" val="4182627471"/>
                  </a:ext>
                </a:extLst>
              </a:tr>
              <a:tr h="415832">
                <a:tc>
                  <a:txBody>
                    <a:bodyPr/>
                    <a:lstStyle/>
                    <a:p>
                      <a:pPr algn="l" fontAlgn="b"/>
                      <a:r>
                        <a:rPr lang="en-US" sz="1600" b="1" i="0" u="none" strike="noStrike">
                          <a:solidFill>
                            <a:schemeClr val="tx1"/>
                          </a:solidFill>
                          <a:effectLst/>
                          <a:latin typeface="+mn-lt"/>
                          <a:cs typeface="Calibri"/>
                        </a:rPr>
                        <a:t>Value</a:t>
                      </a:r>
                      <a:endParaRPr lang="en-US" sz="1600" b="0" i="0" u="none" strike="noStrike">
                        <a:solidFill>
                          <a:schemeClr val="tx1"/>
                        </a:solidFill>
                        <a:effectLst/>
                        <a:latin typeface="+mn-lt"/>
                        <a:cs typeface="Calibri"/>
                      </a:endParaRP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1" i="0" u="none" strike="noStrike">
                          <a:solidFill>
                            <a:srgbClr val="000000"/>
                          </a:solidFill>
                          <a:effectLst/>
                          <a:latin typeface="+mn-lt"/>
                        </a:rPr>
                        <a:t>72</a:t>
                      </a:r>
                    </a:p>
                  </a:txBody>
                  <a:tcPr marL="7620" marR="7620" marT="7620" marB="0" anchor="ctr"/>
                </a:tc>
                <a:tc>
                  <a:txBody>
                    <a:bodyPr/>
                    <a:lstStyle/>
                    <a:p>
                      <a:pPr algn="ctr" fontAlgn="t">
                        <a:buNone/>
                      </a:pPr>
                      <a:r>
                        <a:rPr lang="en-US" sz="1600" b="1" i="0" u="none" strike="noStrike">
                          <a:solidFill>
                            <a:srgbClr val="000000"/>
                          </a:solidFill>
                          <a:effectLst/>
                          <a:latin typeface="+mn-lt"/>
                        </a:rPr>
                        <a:t>72</a:t>
                      </a:r>
                    </a:p>
                  </a:txBody>
                  <a:tcPr marL="7620" marR="7620" marT="7620" marB="0" anchor="ctr"/>
                </a:tc>
                <a:tc>
                  <a:txBody>
                    <a:bodyPr/>
                    <a:lstStyle/>
                    <a:p>
                      <a:pPr algn="ctr" fontAlgn="t">
                        <a:buNone/>
                      </a:pPr>
                      <a:r>
                        <a:rPr lang="en-US" sz="1600" b="1" i="0" u="none" strike="noStrike">
                          <a:solidFill>
                            <a:srgbClr val="000000"/>
                          </a:solidFill>
                          <a:effectLst/>
                          <a:latin typeface="+mn-lt"/>
                        </a:rPr>
                        <a:t>72</a:t>
                      </a:r>
                    </a:p>
                  </a:txBody>
                  <a:tcPr marL="7620" marR="7620" marT="7620" marB="0" anchor="ctr"/>
                </a:tc>
                <a:extLst>
                  <a:ext uri="{0D108BD9-81ED-4DB2-BD59-A6C34878D82A}">
                    <a16:rowId xmlns:a16="http://schemas.microsoft.com/office/drawing/2014/main" val="2001209175"/>
                  </a:ext>
                </a:extLst>
              </a:tr>
              <a:tr h="415832">
                <a:tc>
                  <a:txBody>
                    <a:bodyPr/>
                    <a:lstStyle/>
                    <a:p>
                      <a:pPr algn="l" fontAlgn="b"/>
                      <a:r>
                        <a:rPr lang="en-US" sz="1600" b="1" i="0" u="none" strike="noStrike">
                          <a:solidFill>
                            <a:schemeClr val="tx1"/>
                          </a:solidFill>
                          <a:effectLst/>
                          <a:latin typeface="+mn-lt"/>
                          <a:cs typeface="Calibri"/>
                        </a:rPr>
                        <a:t>Accessibility</a:t>
                      </a:r>
                      <a:endParaRPr lang="en-US" sz="1600" b="0" i="0" u="none" strike="noStrike">
                        <a:solidFill>
                          <a:schemeClr val="tx1"/>
                        </a:solidFill>
                        <a:effectLst/>
                        <a:latin typeface="+mn-lt"/>
                        <a:cs typeface="Calibri"/>
                      </a:endParaRP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1" i="0" u="none" strike="noStrike">
                          <a:solidFill>
                            <a:srgbClr val="000000"/>
                          </a:solidFill>
                          <a:effectLst/>
                          <a:latin typeface="+mn-lt"/>
                        </a:rPr>
                        <a:t>85</a:t>
                      </a:r>
                    </a:p>
                  </a:txBody>
                  <a:tcPr marL="7620" marR="7620" marT="7620" marB="0" anchor="ctr"/>
                </a:tc>
                <a:tc>
                  <a:txBody>
                    <a:bodyPr/>
                    <a:lstStyle/>
                    <a:p>
                      <a:pPr algn="ctr" fontAlgn="t">
                        <a:buNone/>
                      </a:pPr>
                      <a:r>
                        <a:rPr lang="en-US" sz="1600" b="1" i="0" u="none" strike="noStrike">
                          <a:solidFill>
                            <a:srgbClr val="000000"/>
                          </a:solidFill>
                          <a:effectLst/>
                          <a:latin typeface="+mn-lt"/>
                        </a:rPr>
                        <a:t>86</a:t>
                      </a:r>
                    </a:p>
                  </a:txBody>
                  <a:tcPr marL="7620" marR="7620" marT="7620" marB="0" anchor="ctr"/>
                </a:tc>
                <a:tc>
                  <a:txBody>
                    <a:bodyPr/>
                    <a:lstStyle/>
                    <a:p>
                      <a:pPr algn="ctr" fontAlgn="t">
                        <a:buNone/>
                      </a:pPr>
                      <a:r>
                        <a:rPr lang="en-US" sz="1600" b="1" i="0" u="none" strike="noStrike">
                          <a:solidFill>
                            <a:srgbClr val="000000"/>
                          </a:solidFill>
                          <a:effectLst/>
                          <a:latin typeface="+mn-lt"/>
                        </a:rPr>
                        <a:t>83</a:t>
                      </a:r>
                    </a:p>
                  </a:txBody>
                  <a:tcPr marL="7620" marR="7620" marT="7620" marB="0" anchor="ctr"/>
                </a:tc>
                <a:extLst>
                  <a:ext uri="{0D108BD9-81ED-4DB2-BD59-A6C34878D82A}">
                    <a16:rowId xmlns:a16="http://schemas.microsoft.com/office/drawing/2014/main" val="612215836"/>
                  </a:ext>
                </a:extLst>
              </a:tr>
              <a:tr h="415832">
                <a:tc>
                  <a:txBody>
                    <a:bodyPr/>
                    <a:lstStyle/>
                    <a:p>
                      <a:pPr algn="l" fontAlgn="b"/>
                      <a:r>
                        <a:rPr lang="en-US" sz="1600" b="1" i="0" u="none" strike="noStrike">
                          <a:solidFill>
                            <a:schemeClr val="tx1"/>
                          </a:solidFill>
                          <a:effectLst/>
                          <a:latin typeface="+mn-lt"/>
                          <a:cs typeface="Calibri"/>
                        </a:rPr>
                        <a:t>Job and Career</a:t>
                      </a:r>
                      <a:endParaRPr lang="en-US" sz="1600" b="0" i="0" u="none" strike="noStrike">
                        <a:solidFill>
                          <a:schemeClr val="tx1"/>
                        </a:solidFill>
                        <a:effectLst/>
                        <a:latin typeface="+mn-lt"/>
                        <a:cs typeface="Calibri"/>
                      </a:endParaRP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1" i="0" u="none" strike="noStrike">
                          <a:solidFill>
                            <a:srgbClr val="000000"/>
                          </a:solidFill>
                          <a:effectLst/>
                          <a:latin typeface="+mn-lt"/>
                        </a:rPr>
                        <a:t>67</a:t>
                      </a:r>
                    </a:p>
                  </a:txBody>
                  <a:tcPr marL="7620" marR="7620" marT="7620" marB="0" anchor="ctr"/>
                </a:tc>
                <a:tc>
                  <a:txBody>
                    <a:bodyPr/>
                    <a:lstStyle/>
                    <a:p>
                      <a:pPr algn="ctr" fontAlgn="t">
                        <a:buNone/>
                      </a:pPr>
                      <a:r>
                        <a:rPr lang="en-US" sz="1600" b="1" i="0" u="none" strike="noStrike">
                          <a:solidFill>
                            <a:srgbClr val="000000"/>
                          </a:solidFill>
                          <a:effectLst/>
                          <a:latin typeface="+mn-lt"/>
                        </a:rPr>
                        <a:t>67</a:t>
                      </a:r>
                    </a:p>
                  </a:txBody>
                  <a:tcPr marL="7620" marR="7620" marT="7620" marB="0" anchor="ctr"/>
                </a:tc>
                <a:tc>
                  <a:txBody>
                    <a:bodyPr/>
                    <a:lstStyle/>
                    <a:p>
                      <a:pPr algn="ctr" fontAlgn="t">
                        <a:buNone/>
                      </a:pPr>
                      <a:r>
                        <a:rPr lang="en-US" sz="1600" b="1" i="0" u="none" strike="noStrike">
                          <a:solidFill>
                            <a:srgbClr val="000000"/>
                          </a:solidFill>
                          <a:effectLst/>
                          <a:latin typeface="+mn-lt"/>
                        </a:rPr>
                        <a:t>-</a:t>
                      </a:r>
                    </a:p>
                  </a:txBody>
                  <a:tcPr marL="7620" marR="7620" marT="7620" marB="0" anchor="ctr"/>
                </a:tc>
                <a:extLst>
                  <a:ext uri="{0D108BD9-81ED-4DB2-BD59-A6C34878D82A}">
                    <a16:rowId xmlns:a16="http://schemas.microsoft.com/office/drawing/2014/main" val="2610489721"/>
                  </a:ext>
                </a:extLst>
              </a:tr>
              <a:tr h="415832">
                <a:tc>
                  <a:txBody>
                    <a:bodyPr/>
                    <a:lstStyle/>
                    <a:p>
                      <a:pPr algn="l" fontAlgn="b"/>
                      <a:r>
                        <a:rPr lang="en-US" sz="1600" b="1" i="0" u="none" strike="noStrike">
                          <a:solidFill>
                            <a:schemeClr val="tx1"/>
                          </a:solidFill>
                          <a:effectLst/>
                          <a:latin typeface="+mn-lt"/>
                          <a:cs typeface="Calibri"/>
                        </a:rPr>
                        <a:t>Recommend (% Yes)</a:t>
                      </a: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600" b="1" i="0" u="none" strike="noStrike">
                          <a:solidFill>
                            <a:schemeClr val="tx1"/>
                          </a:solidFill>
                          <a:effectLst/>
                          <a:latin typeface="+mn-lt"/>
                          <a:cs typeface="Calibri"/>
                        </a:rPr>
                        <a:t>91%</a:t>
                      </a:r>
                    </a:p>
                  </a:txBody>
                  <a:tcPr marL="5715" marR="5715" marT="5715" marB="0" anchor="ctr"/>
                </a:tc>
                <a:tc>
                  <a:txBody>
                    <a:bodyPr/>
                    <a:lstStyle/>
                    <a:p>
                      <a:pPr algn="ctr" fontAlgn="t"/>
                      <a:r>
                        <a:rPr lang="en-US" sz="1600" b="1" i="0" u="none" strike="noStrike">
                          <a:solidFill>
                            <a:schemeClr val="tx1"/>
                          </a:solidFill>
                          <a:effectLst/>
                          <a:latin typeface="+mn-lt"/>
                          <a:cs typeface="Calibri"/>
                        </a:rPr>
                        <a:t>91%</a:t>
                      </a:r>
                    </a:p>
                  </a:txBody>
                  <a:tcPr marL="5715" marR="5715" marT="5715" marB="0" anchor="ctr"/>
                </a:tc>
                <a:tc>
                  <a:txBody>
                    <a:bodyPr/>
                    <a:lstStyle/>
                    <a:p>
                      <a:pPr algn="ctr" fontAlgn="ctr"/>
                      <a:r>
                        <a:rPr lang="en-US" sz="1600" b="1" i="0" u="none" strike="noStrike">
                          <a:solidFill>
                            <a:srgbClr val="000000"/>
                          </a:solidFill>
                          <a:effectLst/>
                          <a:latin typeface="+mn-lt"/>
                        </a:rPr>
                        <a:t>91%</a:t>
                      </a:r>
                    </a:p>
                  </a:txBody>
                  <a:tcPr marL="5715" marR="5715" marT="5715" marB="0" anchor="ctr"/>
                </a:tc>
                <a:extLst>
                  <a:ext uri="{0D108BD9-81ED-4DB2-BD59-A6C34878D82A}">
                    <a16:rowId xmlns:a16="http://schemas.microsoft.com/office/drawing/2014/main" val="3235691556"/>
                  </a:ext>
                </a:extLst>
              </a:tr>
              <a:tr h="498773">
                <a:tc>
                  <a:txBody>
                    <a:bodyPr/>
                    <a:lstStyle/>
                    <a:p>
                      <a:pPr algn="l" fontAlgn="b"/>
                      <a:r>
                        <a:rPr lang="en-US" sz="1600" b="1" i="0" u="none" strike="noStrike">
                          <a:solidFill>
                            <a:schemeClr val="tx1"/>
                          </a:solidFill>
                          <a:effectLst/>
                          <a:latin typeface="+mn-lt"/>
                          <a:cs typeface="Calibri"/>
                        </a:rPr>
                        <a:t>Problems and Quality Improvement </a:t>
                      </a:r>
                    </a:p>
                    <a:p>
                      <a:pPr algn="l" fontAlgn="b"/>
                      <a:r>
                        <a:rPr lang="en-US" sz="1600" b="1" i="0" u="none" strike="noStrike">
                          <a:solidFill>
                            <a:schemeClr val="tx1"/>
                          </a:solidFill>
                          <a:effectLst/>
                          <a:latin typeface="+mn-lt"/>
                          <a:cs typeface="Calibri"/>
                        </a:rPr>
                        <a:t>(% No Problems)</a:t>
                      </a: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600" b="1" i="0" u="none" strike="noStrike">
                          <a:solidFill>
                            <a:schemeClr val="tx1"/>
                          </a:solidFill>
                          <a:effectLst/>
                          <a:latin typeface="+mn-lt"/>
                          <a:cs typeface="Calibri"/>
                        </a:rPr>
                        <a:t>75%</a:t>
                      </a:r>
                    </a:p>
                  </a:txBody>
                  <a:tcPr marL="5715" marR="5715" marT="5715" marB="0" anchor="ctr"/>
                </a:tc>
                <a:tc>
                  <a:txBody>
                    <a:bodyPr/>
                    <a:lstStyle/>
                    <a:p>
                      <a:pPr algn="ctr" fontAlgn="t"/>
                      <a:r>
                        <a:rPr lang="en-US" sz="1600" b="1" i="0" u="none" strike="noStrike">
                          <a:solidFill>
                            <a:schemeClr val="tx1"/>
                          </a:solidFill>
                          <a:effectLst/>
                          <a:latin typeface="+mn-lt"/>
                          <a:cs typeface="Calibri"/>
                        </a:rPr>
                        <a:t>76%</a:t>
                      </a:r>
                    </a:p>
                  </a:txBody>
                  <a:tcPr marL="5715" marR="5715" marT="5715" marB="0" anchor="ctr"/>
                </a:tc>
                <a:tc>
                  <a:txBody>
                    <a:bodyPr/>
                    <a:lstStyle/>
                    <a:p>
                      <a:pPr algn="ctr" fontAlgn="ctr"/>
                      <a:r>
                        <a:rPr lang="en-US" sz="1600" b="1" i="0" u="none" strike="noStrike">
                          <a:solidFill>
                            <a:srgbClr val="000000"/>
                          </a:solidFill>
                          <a:effectLst/>
                          <a:latin typeface="+mn-lt"/>
                        </a:rPr>
                        <a:t>73%</a:t>
                      </a:r>
                    </a:p>
                  </a:txBody>
                  <a:tcPr marL="5715" marR="5715" marT="5715" marB="0" anchor="ctr"/>
                </a:tc>
                <a:extLst>
                  <a:ext uri="{0D108BD9-81ED-4DB2-BD59-A6C34878D82A}">
                    <a16:rowId xmlns:a16="http://schemas.microsoft.com/office/drawing/2014/main" val="1544737468"/>
                  </a:ext>
                </a:extLst>
              </a:tr>
            </a:tbl>
          </a:graphicData>
        </a:graphic>
      </p:graphicFrame>
    </p:spTree>
    <p:extLst>
      <p:ext uri="{BB962C8B-B14F-4D97-AF65-F5344CB8AC3E}">
        <p14:creationId xmlns:p14="http://schemas.microsoft.com/office/powerpoint/2010/main" val="3762620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B85CC-7208-CE04-79F8-5AA5183AA53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A30E620-7837-6240-0449-63CB67656460}"/>
              </a:ext>
            </a:extLst>
          </p:cNvPr>
          <p:cNvSpPr>
            <a:spLocks noGrp="1"/>
          </p:cNvSpPr>
          <p:nvPr>
            <p:ph type="title"/>
          </p:nvPr>
        </p:nvSpPr>
        <p:spPr>
          <a:xfrm>
            <a:off x="928687" y="449961"/>
            <a:ext cx="10334625" cy="533400"/>
          </a:xfrm>
        </p:spPr>
        <p:txBody>
          <a:bodyPr/>
          <a:lstStyle/>
          <a:p>
            <a:r>
              <a:rPr lang="en-US"/>
              <a:t>Domains and Metrics – Home and Community Life Programs (Annual)</a:t>
            </a:r>
          </a:p>
        </p:txBody>
      </p:sp>
      <p:graphicFrame>
        <p:nvGraphicFramePr>
          <p:cNvPr id="6" name="Table 9">
            <a:extLst>
              <a:ext uri="{FF2B5EF4-FFF2-40B4-BE49-F238E27FC236}">
                <a16:creationId xmlns:a16="http://schemas.microsoft.com/office/drawing/2014/main" id="{516A2FD2-B6EC-72D6-9334-EAAF66E4AA69}"/>
              </a:ext>
            </a:extLst>
          </p:cNvPr>
          <p:cNvGraphicFramePr>
            <a:graphicFrameLocks/>
          </p:cNvGraphicFramePr>
          <p:nvPr>
            <p:extLst>
              <p:ext uri="{D42A27DB-BD31-4B8C-83A1-F6EECF244321}">
                <p14:modId xmlns:p14="http://schemas.microsoft.com/office/powerpoint/2010/main" val="567039714"/>
              </p:ext>
            </p:extLst>
          </p:nvPr>
        </p:nvGraphicFramePr>
        <p:xfrm>
          <a:off x="1884947" y="1258022"/>
          <a:ext cx="8289278" cy="4795306"/>
        </p:xfrm>
        <a:graphic>
          <a:graphicData uri="http://schemas.openxmlformats.org/drawingml/2006/table">
            <a:tbl>
              <a:tblPr firstRow="1" bandRow="1">
                <a:tableStyleId>{5940675A-B579-460E-94D1-54222C63F5DA}</a:tableStyleId>
              </a:tblPr>
              <a:tblGrid>
                <a:gridCol w="2636130">
                  <a:extLst>
                    <a:ext uri="{9D8B030D-6E8A-4147-A177-3AD203B41FA5}">
                      <a16:colId xmlns:a16="http://schemas.microsoft.com/office/drawing/2014/main" val="1143798205"/>
                    </a:ext>
                  </a:extLst>
                </a:gridCol>
                <a:gridCol w="1388675">
                  <a:extLst>
                    <a:ext uri="{9D8B030D-6E8A-4147-A177-3AD203B41FA5}">
                      <a16:colId xmlns:a16="http://schemas.microsoft.com/office/drawing/2014/main" val="742984332"/>
                    </a:ext>
                  </a:extLst>
                </a:gridCol>
                <a:gridCol w="1388675">
                  <a:extLst>
                    <a:ext uri="{9D8B030D-6E8A-4147-A177-3AD203B41FA5}">
                      <a16:colId xmlns:a16="http://schemas.microsoft.com/office/drawing/2014/main" val="4112440712"/>
                    </a:ext>
                  </a:extLst>
                </a:gridCol>
                <a:gridCol w="1437899">
                  <a:extLst>
                    <a:ext uri="{9D8B030D-6E8A-4147-A177-3AD203B41FA5}">
                      <a16:colId xmlns:a16="http://schemas.microsoft.com/office/drawing/2014/main" val="288519304"/>
                    </a:ext>
                  </a:extLst>
                </a:gridCol>
                <a:gridCol w="1437899">
                  <a:extLst>
                    <a:ext uri="{9D8B030D-6E8A-4147-A177-3AD203B41FA5}">
                      <a16:colId xmlns:a16="http://schemas.microsoft.com/office/drawing/2014/main" val="1979329125"/>
                    </a:ext>
                  </a:extLst>
                </a:gridCol>
              </a:tblGrid>
              <a:tr h="438075">
                <a:tc>
                  <a:txBody>
                    <a:bodyPr/>
                    <a:lstStyle/>
                    <a:p>
                      <a:endParaRPr lang="en-US" sz="1600">
                        <a:latin typeface="+mn-lt"/>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a:solidFill>
                            <a:schemeClr val="bg1"/>
                          </a:solidFill>
                          <a:latin typeface="+mn-lt"/>
                          <a:cs typeface="Calibri" panose="020F0502020204030204" pitchFamily="34" charset="0"/>
                        </a:rPr>
                        <a:t>SL</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2573"/>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mn-lt"/>
                          <a:cs typeface="Calibri" panose="020F0502020204030204" pitchFamily="34" charset="0"/>
                        </a:rPr>
                        <a:t>HCAP</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2573"/>
                    </a:solidFill>
                  </a:tcPr>
                </a:tc>
                <a:tc>
                  <a:txBody>
                    <a:bodyPr/>
                    <a:lstStyle/>
                    <a:p>
                      <a:pPr marL="0" algn="ctr" defTabSz="685800" rtl="0" eaLnBrk="1" fontAlgn="base" latinLnBrk="0" hangingPunct="1">
                        <a:lnSpc>
                          <a:spcPts val="1650"/>
                        </a:lnSpc>
                      </a:pPr>
                      <a:r>
                        <a:rPr lang="en-US" sz="1600" b="1" kern="1200">
                          <a:solidFill>
                            <a:schemeClr val="bg1"/>
                          </a:solidFill>
                          <a:latin typeface="+mn-lt"/>
                          <a:ea typeface="+mn-ea"/>
                          <a:cs typeface="Calibri" panose="020F0502020204030204" pitchFamily="34" charset="0"/>
                        </a:rPr>
                        <a:t>SHIP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2573"/>
                    </a:solidFill>
                  </a:tcPr>
                </a:tc>
                <a:tc>
                  <a:txBody>
                    <a:bodyPr/>
                    <a:lstStyle/>
                    <a:p>
                      <a:pPr marL="0" algn="ctr" defTabSz="685800" rtl="0" eaLnBrk="1" fontAlgn="base" latinLnBrk="0" hangingPunct="1">
                        <a:lnSpc>
                          <a:spcPts val="1650"/>
                        </a:lnSpc>
                      </a:pPr>
                      <a:r>
                        <a:rPr lang="en-US" sz="1600" b="1" kern="1200">
                          <a:solidFill>
                            <a:schemeClr val="bg1"/>
                          </a:solidFill>
                          <a:latin typeface="+mn-lt"/>
                          <a:ea typeface="+mn-ea"/>
                          <a:cs typeface="Calibri" panose="020F0502020204030204" pitchFamily="34" charset="0"/>
                        </a:rPr>
                        <a:t>Waiver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2573"/>
                    </a:solidFill>
                  </a:tcPr>
                </a:tc>
                <a:extLst>
                  <a:ext uri="{0D108BD9-81ED-4DB2-BD59-A6C34878D82A}">
                    <a16:rowId xmlns:a16="http://schemas.microsoft.com/office/drawing/2014/main" val="1278513106"/>
                  </a:ext>
                </a:extLst>
              </a:tr>
              <a:tr h="430952">
                <a:tc>
                  <a:txBody>
                    <a:bodyPr/>
                    <a:lstStyle/>
                    <a:p>
                      <a:pPr algn="l" fontAlgn="b"/>
                      <a:r>
                        <a:rPr lang="en-US" sz="1600" b="1" i="0" u="none" strike="noStrike">
                          <a:solidFill>
                            <a:schemeClr val="tx1"/>
                          </a:solidFill>
                          <a:effectLst/>
                          <a:latin typeface="+mn-lt"/>
                          <a:cs typeface="Calibri"/>
                        </a:rPr>
                        <a:t>Respect</a:t>
                      </a:r>
                      <a:endParaRPr lang="en-US" sz="1600" b="0" i="0" u="none" strike="noStrike">
                        <a:solidFill>
                          <a:schemeClr val="tx1"/>
                        </a:solidFill>
                        <a:effectLst/>
                        <a:latin typeface="+mn-lt"/>
                        <a:cs typeface="Calibri"/>
                      </a:endParaRPr>
                    </a:p>
                  </a:txBody>
                  <a:tcPr marL="6858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1" i="0" u="none" strike="noStrike">
                          <a:solidFill>
                            <a:srgbClr val="000000"/>
                          </a:solidFill>
                          <a:effectLst/>
                          <a:latin typeface="Arial" panose="020B0604020202020204" pitchFamily="34" charset="0"/>
                        </a:rPr>
                        <a:t>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1" i="0" u="none" strike="noStrike">
                          <a:solidFill>
                            <a:srgbClr val="000000"/>
                          </a:solidFill>
                          <a:effectLst/>
                          <a:latin typeface="Arial" panose="020B0604020202020204" pitchFamily="34" charset="0"/>
                        </a:rPr>
                        <a:t>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1" i="0" u="none" strike="noStrike">
                          <a:solidFill>
                            <a:srgbClr val="000000"/>
                          </a:solidFill>
                          <a:effectLst/>
                          <a:latin typeface="Arial" panose="020B0604020202020204" pitchFamily="34" charset="0"/>
                        </a:rPr>
                        <a:t>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1" i="0" u="none" strike="noStrike">
                          <a:solidFill>
                            <a:srgbClr val="000000"/>
                          </a:solidFill>
                          <a:effectLst/>
                          <a:latin typeface="Arial" panose="020B0604020202020204" pitchFamily="34" charset="0"/>
                        </a:rPr>
                        <a:t>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7055964"/>
                  </a:ext>
                </a:extLst>
              </a:tr>
              <a:tr h="430952">
                <a:tc>
                  <a:txBody>
                    <a:bodyPr/>
                    <a:lstStyle/>
                    <a:p>
                      <a:pPr algn="l" fontAlgn="b"/>
                      <a:r>
                        <a:rPr lang="en-US" sz="1600" b="1" i="0" u="none" strike="noStrike">
                          <a:solidFill>
                            <a:schemeClr val="tx1"/>
                          </a:solidFill>
                          <a:effectLst/>
                          <a:latin typeface="+mn-lt"/>
                          <a:cs typeface="Calibri"/>
                        </a:rPr>
                        <a:t>Cultural Responsivity</a:t>
                      </a:r>
                      <a:endParaRPr lang="en-US" sz="1600" b="0" i="0" u="none" strike="noStrike">
                        <a:solidFill>
                          <a:schemeClr val="tx1"/>
                        </a:solidFill>
                        <a:effectLst/>
                        <a:latin typeface="+mn-lt"/>
                        <a:cs typeface="Calibri"/>
                      </a:endParaRPr>
                    </a:p>
                  </a:txBody>
                  <a:tcPr marL="6858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1" i="0" u="none" strike="noStrike">
                          <a:solidFill>
                            <a:srgbClr val="000000"/>
                          </a:solidFill>
                          <a:effectLst/>
                          <a:latin typeface="Arial" panose="020B0604020202020204" pitchFamily="34" charset="0"/>
                        </a:rPr>
                        <a:t>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1" i="0" u="none" strike="noStrike">
                          <a:solidFill>
                            <a:srgbClr val="000000"/>
                          </a:solidFill>
                          <a:effectLst/>
                          <a:latin typeface="Arial" panose="020B0604020202020204" pitchFamily="34" charset="0"/>
                        </a:rPr>
                        <a:t>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1" i="0" u="none" strike="noStrike">
                          <a:solidFill>
                            <a:srgbClr val="000000"/>
                          </a:solidFill>
                          <a:effectLst/>
                          <a:latin typeface="Arial" panose="020B0604020202020204" pitchFamily="34" charset="0"/>
                        </a:rPr>
                        <a:t>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1" i="0" u="none" strike="noStrike">
                          <a:solidFill>
                            <a:srgbClr val="000000"/>
                          </a:solidFill>
                          <a:effectLst/>
                          <a:latin typeface="Arial" panose="020B0604020202020204" pitchFamily="34" charset="0"/>
                        </a:rPr>
                        <a:t>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4025347"/>
                  </a:ext>
                </a:extLst>
              </a:tr>
              <a:tr h="430952">
                <a:tc>
                  <a:txBody>
                    <a:bodyPr/>
                    <a:lstStyle/>
                    <a:p>
                      <a:pPr algn="l" fontAlgn="b"/>
                      <a:r>
                        <a:rPr lang="en-US" sz="1600" b="1" i="0" u="none" strike="noStrike">
                          <a:solidFill>
                            <a:schemeClr val="tx1"/>
                          </a:solidFill>
                          <a:effectLst/>
                          <a:latin typeface="+mn-lt"/>
                          <a:cs typeface="Calibri"/>
                        </a:rPr>
                        <a:t>Timeliness</a:t>
                      </a:r>
                      <a:endParaRPr lang="en-US" sz="1600" b="0" i="0" u="none" strike="noStrike">
                        <a:solidFill>
                          <a:schemeClr val="tx1"/>
                        </a:solidFill>
                        <a:effectLst/>
                        <a:latin typeface="+mn-lt"/>
                        <a:cs typeface="Calibri"/>
                      </a:endParaRP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1" i="0" u="none" strike="noStrike">
                          <a:solidFill>
                            <a:srgbClr val="000000"/>
                          </a:solidFill>
                          <a:effectLst/>
                          <a:latin typeface="Arial" panose="020B0604020202020204" pitchFamily="34" charset="0"/>
                        </a:rPr>
                        <a:t>72</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t">
                        <a:buNone/>
                      </a:pPr>
                      <a:r>
                        <a:rPr lang="en-US" sz="1600" b="1" i="0" u="none" strike="noStrike">
                          <a:solidFill>
                            <a:srgbClr val="000000"/>
                          </a:solidFill>
                          <a:effectLst/>
                          <a:latin typeface="Arial" panose="020B0604020202020204" pitchFamily="34" charset="0"/>
                        </a:rPr>
                        <a:t>65</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t">
                        <a:buNone/>
                      </a:pPr>
                      <a:r>
                        <a:rPr lang="en-US" sz="1600" b="1" i="0" u="none" strike="noStrike">
                          <a:solidFill>
                            <a:srgbClr val="000000"/>
                          </a:solidFill>
                          <a:effectLst/>
                          <a:latin typeface="Arial" panose="020B0604020202020204" pitchFamily="34" charset="0"/>
                        </a:rPr>
                        <a:t>70</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t">
                        <a:buNone/>
                      </a:pPr>
                      <a:r>
                        <a:rPr lang="en-US" sz="1600" b="1" i="0" u="none" strike="noStrike">
                          <a:solidFill>
                            <a:srgbClr val="000000"/>
                          </a:solidFill>
                          <a:effectLst/>
                          <a:latin typeface="Arial" panose="020B0604020202020204" pitchFamily="34" charset="0"/>
                        </a:rPr>
                        <a:t>83</a:t>
                      </a:r>
                    </a:p>
                  </a:txBody>
                  <a:tcPr marL="7620" marR="7620" marT="762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98824324"/>
                  </a:ext>
                </a:extLst>
              </a:tr>
              <a:tr h="430952">
                <a:tc>
                  <a:txBody>
                    <a:bodyPr/>
                    <a:lstStyle/>
                    <a:p>
                      <a:pPr algn="l" fontAlgn="b"/>
                      <a:r>
                        <a:rPr lang="en-US" sz="1600" b="1" i="0" u="none" strike="noStrike">
                          <a:solidFill>
                            <a:schemeClr val="tx1"/>
                          </a:solidFill>
                          <a:effectLst/>
                          <a:latin typeface="+mn-lt"/>
                          <a:cs typeface="Calibri"/>
                        </a:rPr>
                        <a:t>Dependability</a:t>
                      </a:r>
                      <a:endParaRPr lang="en-US" sz="1600" b="0" i="0" u="none" strike="noStrike">
                        <a:solidFill>
                          <a:schemeClr val="tx1"/>
                        </a:solidFill>
                        <a:effectLst/>
                        <a:latin typeface="+mn-lt"/>
                        <a:cs typeface="Calibri"/>
                      </a:endParaRP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1" i="0" u="none" strike="noStrike">
                          <a:solidFill>
                            <a:srgbClr val="000000"/>
                          </a:solidFill>
                          <a:effectLst/>
                          <a:latin typeface="Arial" panose="020B0604020202020204" pitchFamily="34" charset="0"/>
                        </a:rPr>
                        <a:t>76</a:t>
                      </a:r>
                    </a:p>
                  </a:txBody>
                  <a:tcPr marL="7620" marR="7620" marT="7620" marB="0" anchor="ctr"/>
                </a:tc>
                <a:tc>
                  <a:txBody>
                    <a:bodyPr/>
                    <a:lstStyle/>
                    <a:p>
                      <a:pPr algn="ctr" fontAlgn="t">
                        <a:buNone/>
                      </a:pPr>
                      <a:r>
                        <a:rPr lang="en-US" sz="1600" b="1" i="0" u="none" strike="noStrike">
                          <a:solidFill>
                            <a:srgbClr val="000000"/>
                          </a:solidFill>
                          <a:effectLst/>
                          <a:latin typeface="Arial" panose="020B0604020202020204" pitchFamily="34" charset="0"/>
                        </a:rPr>
                        <a:t>70</a:t>
                      </a:r>
                    </a:p>
                  </a:txBody>
                  <a:tcPr marL="7620" marR="7620" marT="7620" marB="0" anchor="ctr"/>
                </a:tc>
                <a:tc>
                  <a:txBody>
                    <a:bodyPr/>
                    <a:lstStyle/>
                    <a:p>
                      <a:pPr algn="ctr" fontAlgn="t">
                        <a:buNone/>
                      </a:pPr>
                      <a:r>
                        <a:rPr lang="en-US" sz="1600" b="1" i="0" u="none" strike="noStrike">
                          <a:solidFill>
                            <a:srgbClr val="000000"/>
                          </a:solidFill>
                          <a:effectLst/>
                          <a:latin typeface="Arial" panose="020B0604020202020204" pitchFamily="34" charset="0"/>
                        </a:rPr>
                        <a:t>74</a:t>
                      </a:r>
                    </a:p>
                  </a:txBody>
                  <a:tcPr marL="7620" marR="7620" marT="7620" marB="0" anchor="ctr"/>
                </a:tc>
                <a:tc>
                  <a:txBody>
                    <a:bodyPr/>
                    <a:lstStyle/>
                    <a:p>
                      <a:pPr algn="ctr" fontAlgn="t">
                        <a:buNone/>
                      </a:pPr>
                      <a:r>
                        <a:rPr lang="en-US" sz="1600" b="1" i="0" u="none" strike="noStrike">
                          <a:solidFill>
                            <a:srgbClr val="000000"/>
                          </a:solidFill>
                          <a:effectLst/>
                          <a:latin typeface="Arial" panose="020B0604020202020204" pitchFamily="34" charset="0"/>
                        </a:rPr>
                        <a:t>85</a:t>
                      </a:r>
                    </a:p>
                  </a:txBody>
                  <a:tcPr marL="7620" marR="7620" marT="7620" marB="0" anchor="ctr"/>
                </a:tc>
                <a:extLst>
                  <a:ext uri="{0D108BD9-81ED-4DB2-BD59-A6C34878D82A}">
                    <a16:rowId xmlns:a16="http://schemas.microsoft.com/office/drawing/2014/main" val="2949584785"/>
                  </a:ext>
                </a:extLst>
              </a:tr>
              <a:tr h="430952">
                <a:tc>
                  <a:txBody>
                    <a:bodyPr/>
                    <a:lstStyle/>
                    <a:p>
                      <a:pPr algn="l" fontAlgn="b"/>
                      <a:r>
                        <a:rPr lang="en-US" sz="1600" b="1" i="0" u="none" strike="noStrike">
                          <a:solidFill>
                            <a:schemeClr val="tx1"/>
                          </a:solidFill>
                          <a:effectLst/>
                          <a:latin typeface="+mn-lt"/>
                          <a:cs typeface="Calibri"/>
                        </a:rPr>
                        <a:t>Working Alliance</a:t>
                      </a:r>
                      <a:endParaRPr lang="en-US" sz="1600" b="0" i="0" u="none" strike="noStrike">
                        <a:solidFill>
                          <a:schemeClr val="tx1"/>
                        </a:solidFill>
                        <a:effectLst/>
                        <a:latin typeface="+mn-lt"/>
                        <a:cs typeface="Calibri"/>
                      </a:endParaRP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1" i="0" u="none" strike="noStrike">
                          <a:solidFill>
                            <a:srgbClr val="000000"/>
                          </a:solidFill>
                          <a:effectLst/>
                          <a:latin typeface="Arial" panose="020B0604020202020204" pitchFamily="34" charset="0"/>
                        </a:rPr>
                        <a:t>81</a:t>
                      </a:r>
                    </a:p>
                  </a:txBody>
                  <a:tcPr marL="7620" marR="7620" marT="7620" marB="0" anchor="ctr"/>
                </a:tc>
                <a:tc>
                  <a:txBody>
                    <a:bodyPr/>
                    <a:lstStyle/>
                    <a:p>
                      <a:pPr algn="ctr" fontAlgn="t">
                        <a:buNone/>
                      </a:pPr>
                      <a:r>
                        <a:rPr lang="en-US" sz="1600" b="1" i="0" u="none" strike="noStrike">
                          <a:solidFill>
                            <a:srgbClr val="000000"/>
                          </a:solidFill>
                          <a:effectLst/>
                          <a:latin typeface="Arial" panose="020B0604020202020204" pitchFamily="34" charset="0"/>
                        </a:rPr>
                        <a:t>74</a:t>
                      </a:r>
                    </a:p>
                  </a:txBody>
                  <a:tcPr marL="7620" marR="7620" marT="7620" marB="0" anchor="ctr"/>
                </a:tc>
                <a:tc>
                  <a:txBody>
                    <a:bodyPr/>
                    <a:lstStyle/>
                    <a:p>
                      <a:pPr algn="ctr" fontAlgn="t">
                        <a:buNone/>
                      </a:pPr>
                      <a:r>
                        <a:rPr lang="en-US" sz="1600" b="1" i="0" u="none" strike="noStrike">
                          <a:solidFill>
                            <a:srgbClr val="000000"/>
                          </a:solidFill>
                          <a:effectLst/>
                          <a:latin typeface="Arial" panose="020B0604020202020204" pitchFamily="34" charset="0"/>
                        </a:rPr>
                        <a:t>76</a:t>
                      </a:r>
                    </a:p>
                  </a:txBody>
                  <a:tcPr marL="7620" marR="7620" marT="7620" marB="0" anchor="ctr"/>
                </a:tc>
                <a:tc>
                  <a:txBody>
                    <a:bodyPr/>
                    <a:lstStyle/>
                    <a:p>
                      <a:pPr algn="ctr" fontAlgn="t">
                        <a:buNone/>
                      </a:pPr>
                      <a:r>
                        <a:rPr lang="en-US" sz="1600" b="1" i="0" u="none" strike="noStrike">
                          <a:solidFill>
                            <a:srgbClr val="000000"/>
                          </a:solidFill>
                          <a:effectLst/>
                          <a:latin typeface="Arial" panose="020B0604020202020204" pitchFamily="34" charset="0"/>
                        </a:rPr>
                        <a:t>92</a:t>
                      </a:r>
                    </a:p>
                  </a:txBody>
                  <a:tcPr marL="7620" marR="7620" marT="7620" marB="0" anchor="ctr"/>
                </a:tc>
                <a:extLst>
                  <a:ext uri="{0D108BD9-81ED-4DB2-BD59-A6C34878D82A}">
                    <a16:rowId xmlns:a16="http://schemas.microsoft.com/office/drawing/2014/main" val="2241806027"/>
                  </a:ext>
                </a:extLst>
              </a:tr>
              <a:tr h="430952">
                <a:tc>
                  <a:txBody>
                    <a:bodyPr/>
                    <a:lstStyle/>
                    <a:p>
                      <a:pPr algn="l" fontAlgn="b"/>
                      <a:r>
                        <a:rPr lang="en-US" sz="1600" b="1" i="0" u="none" strike="noStrike">
                          <a:solidFill>
                            <a:schemeClr val="tx1"/>
                          </a:solidFill>
                          <a:effectLst/>
                          <a:latin typeface="+mn-lt"/>
                          <a:cs typeface="Calibri"/>
                        </a:rPr>
                        <a:t>Value</a:t>
                      </a:r>
                      <a:endParaRPr lang="en-US" sz="1600" b="0" i="0" u="none" strike="noStrike">
                        <a:solidFill>
                          <a:schemeClr val="tx1"/>
                        </a:solidFill>
                        <a:effectLst/>
                        <a:latin typeface="+mn-lt"/>
                        <a:cs typeface="Calibri"/>
                      </a:endParaRP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1" i="0" u="none" strike="noStrike">
                          <a:solidFill>
                            <a:srgbClr val="000000"/>
                          </a:solidFill>
                          <a:effectLst/>
                          <a:latin typeface="Arial" panose="020B0604020202020204" pitchFamily="34" charset="0"/>
                        </a:rPr>
                        <a:t>71</a:t>
                      </a:r>
                    </a:p>
                  </a:txBody>
                  <a:tcPr marL="7620" marR="7620" marT="7620" marB="0" anchor="ctr"/>
                </a:tc>
                <a:tc>
                  <a:txBody>
                    <a:bodyPr/>
                    <a:lstStyle/>
                    <a:p>
                      <a:pPr algn="ctr" fontAlgn="t">
                        <a:buNone/>
                      </a:pPr>
                      <a:r>
                        <a:rPr lang="en-US" sz="1600" b="1" i="0" u="none" strike="noStrike">
                          <a:solidFill>
                            <a:srgbClr val="000000"/>
                          </a:solidFill>
                          <a:effectLst/>
                          <a:latin typeface="Arial" panose="020B0604020202020204" pitchFamily="34" charset="0"/>
                        </a:rPr>
                        <a:t>66</a:t>
                      </a:r>
                    </a:p>
                  </a:txBody>
                  <a:tcPr marL="7620" marR="7620" marT="7620" marB="0" anchor="ctr"/>
                </a:tc>
                <a:tc>
                  <a:txBody>
                    <a:bodyPr/>
                    <a:lstStyle/>
                    <a:p>
                      <a:pPr algn="ctr" fontAlgn="t">
                        <a:buNone/>
                      </a:pPr>
                      <a:r>
                        <a:rPr lang="en-US" sz="1600" b="1" i="0" u="none" strike="noStrike">
                          <a:solidFill>
                            <a:srgbClr val="000000"/>
                          </a:solidFill>
                          <a:effectLst/>
                          <a:latin typeface="Arial" panose="020B0604020202020204" pitchFamily="34" charset="0"/>
                        </a:rPr>
                        <a:t>68</a:t>
                      </a:r>
                    </a:p>
                  </a:txBody>
                  <a:tcPr marL="7620" marR="7620" marT="7620" marB="0" anchor="ctr"/>
                </a:tc>
                <a:tc>
                  <a:txBody>
                    <a:bodyPr/>
                    <a:lstStyle/>
                    <a:p>
                      <a:pPr algn="ctr" fontAlgn="t">
                        <a:buNone/>
                      </a:pPr>
                      <a:r>
                        <a:rPr lang="en-US" sz="1600" b="1" i="0" u="none" strike="noStrike">
                          <a:solidFill>
                            <a:srgbClr val="000000"/>
                          </a:solidFill>
                          <a:effectLst/>
                          <a:latin typeface="Arial" panose="020B0604020202020204" pitchFamily="34" charset="0"/>
                        </a:rPr>
                        <a:t>83</a:t>
                      </a:r>
                    </a:p>
                  </a:txBody>
                  <a:tcPr marL="7620" marR="7620" marT="7620" marB="0" anchor="ctr"/>
                </a:tc>
                <a:extLst>
                  <a:ext uri="{0D108BD9-81ED-4DB2-BD59-A6C34878D82A}">
                    <a16:rowId xmlns:a16="http://schemas.microsoft.com/office/drawing/2014/main" val="4182627471"/>
                  </a:ext>
                </a:extLst>
              </a:tr>
              <a:tr h="430952">
                <a:tc>
                  <a:txBody>
                    <a:bodyPr/>
                    <a:lstStyle/>
                    <a:p>
                      <a:pPr algn="l" fontAlgn="b"/>
                      <a:r>
                        <a:rPr lang="en-US" sz="1600" b="1" i="0" u="none" strike="noStrike">
                          <a:solidFill>
                            <a:schemeClr val="tx1"/>
                          </a:solidFill>
                          <a:effectLst/>
                          <a:latin typeface="+mn-lt"/>
                          <a:cs typeface="Calibri"/>
                        </a:rPr>
                        <a:t>Accessibility</a:t>
                      </a:r>
                      <a:endParaRPr lang="en-US" sz="1600" b="0" i="0" u="none" strike="noStrike">
                        <a:solidFill>
                          <a:schemeClr val="tx1"/>
                        </a:solidFill>
                        <a:effectLst/>
                        <a:latin typeface="+mn-lt"/>
                        <a:cs typeface="Calibri"/>
                      </a:endParaRP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1" i="0" u="none" strike="noStrike">
                          <a:solidFill>
                            <a:srgbClr val="000000"/>
                          </a:solidFill>
                          <a:effectLst/>
                          <a:latin typeface="Arial" panose="020B0604020202020204" pitchFamily="34" charset="0"/>
                        </a:rPr>
                        <a:t>85</a:t>
                      </a:r>
                    </a:p>
                  </a:txBody>
                  <a:tcPr marL="7620" marR="7620" marT="7620" marB="0" anchor="ctr"/>
                </a:tc>
                <a:tc>
                  <a:txBody>
                    <a:bodyPr/>
                    <a:lstStyle/>
                    <a:p>
                      <a:pPr algn="ctr" fontAlgn="t">
                        <a:buNone/>
                      </a:pPr>
                      <a:r>
                        <a:rPr lang="en-US" sz="1600" b="1" i="0" u="none" strike="noStrike">
                          <a:solidFill>
                            <a:srgbClr val="000000"/>
                          </a:solidFill>
                          <a:effectLst/>
                          <a:latin typeface="Arial" panose="020B0604020202020204" pitchFamily="34" charset="0"/>
                        </a:rPr>
                        <a:t>80</a:t>
                      </a:r>
                    </a:p>
                  </a:txBody>
                  <a:tcPr marL="7620" marR="7620" marT="7620" marB="0" anchor="ctr"/>
                </a:tc>
                <a:tc>
                  <a:txBody>
                    <a:bodyPr/>
                    <a:lstStyle/>
                    <a:p>
                      <a:pPr algn="ctr" fontAlgn="t">
                        <a:buNone/>
                      </a:pPr>
                      <a:r>
                        <a:rPr lang="en-US" sz="1600" b="1" i="0" u="none" strike="noStrike">
                          <a:solidFill>
                            <a:srgbClr val="000000"/>
                          </a:solidFill>
                          <a:effectLst/>
                          <a:latin typeface="Arial" panose="020B0604020202020204" pitchFamily="34" charset="0"/>
                        </a:rPr>
                        <a:t>77</a:t>
                      </a:r>
                    </a:p>
                  </a:txBody>
                  <a:tcPr marL="7620" marR="7620" marT="7620" marB="0" anchor="ctr"/>
                </a:tc>
                <a:tc>
                  <a:txBody>
                    <a:bodyPr/>
                    <a:lstStyle/>
                    <a:p>
                      <a:pPr algn="ctr" fontAlgn="t">
                        <a:buNone/>
                      </a:pPr>
                      <a:r>
                        <a:rPr lang="en-US" sz="1600" b="1" i="0" u="none" strike="noStrike">
                          <a:solidFill>
                            <a:srgbClr val="000000"/>
                          </a:solidFill>
                          <a:effectLst/>
                          <a:latin typeface="Arial" panose="020B0604020202020204" pitchFamily="34" charset="0"/>
                        </a:rPr>
                        <a:t>90</a:t>
                      </a:r>
                    </a:p>
                  </a:txBody>
                  <a:tcPr marL="7620" marR="7620" marT="7620" marB="0" anchor="ctr"/>
                </a:tc>
                <a:extLst>
                  <a:ext uri="{0D108BD9-81ED-4DB2-BD59-A6C34878D82A}">
                    <a16:rowId xmlns:a16="http://schemas.microsoft.com/office/drawing/2014/main" val="2001209175"/>
                  </a:ext>
                </a:extLst>
              </a:tr>
              <a:tr h="430952">
                <a:tc>
                  <a:txBody>
                    <a:bodyPr/>
                    <a:lstStyle/>
                    <a:p>
                      <a:pPr algn="l" fontAlgn="b"/>
                      <a:r>
                        <a:rPr lang="en-US" sz="1600" b="1" i="0" u="none" strike="noStrike">
                          <a:solidFill>
                            <a:schemeClr val="tx1"/>
                          </a:solidFill>
                          <a:effectLst/>
                          <a:latin typeface="+mn-lt"/>
                          <a:cs typeface="Calibri"/>
                        </a:rPr>
                        <a:t>Recommend (% Yes)</a:t>
                      </a: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1" i="0" u="none" strike="noStrike">
                          <a:solidFill>
                            <a:srgbClr val="000000"/>
                          </a:solidFill>
                          <a:effectLst/>
                          <a:latin typeface="Arial" panose="020B0604020202020204" pitchFamily="34" charset="0"/>
                        </a:rPr>
                        <a:t>91%</a:t>
                      </a:r>
                    </a:p>
                  </a:txBody>
                  <a:tcPr marL="7620" marR="7620" marT="7620" marB="0" anchor="ctr"/>
                </a:tc>
                <a:tc>
                  <a:txBody>
                    <a:bodyPr/>
                    <a:lstStyle/>
                    <a:p>
                      <a:pPr algn="ctr" fontAlgn="t">
                        <a:buNone/>
                      </a:pPr>
                      <a:r>
                        <a:rPr lang="en-US" sz="1600" b="1" i="0" u="none" strike="noStrike">
                          <a:solidFill>
                            <a:srgbClr val="000000"/>
                          </a:solidFill>
                          <a:effectLst/>
                          <a:latin typeface="Arial" panose="020B0604020202020204" pitchFamily="34" charset="0"/>
                        </a:rPr>
                        <a:t>87%</a:t>
                      </a:r>
                    </a:p>
                  </a:txBody>
                  <a:tcPr marL="7620" marR="7620" marT="7620" marB="0" anchor="ctr"/>
                </a:tc>
                <a:tc>
                  <a:txBody>
                    <a:bodyPr/>
                    <a:lstStyle/>
                    <a:p>
                      <a:pPr algn="ctr" fontAlgn="t">
                        <a:buNone/>
                      </a:pPr>
                      <a:r>
                        <a:rPr lang="en-US" sz="1600" b="1" i="0" u="none" strike="noStrike">
                          <a:solidFill>
                            <a:srgbClr val="000000"/>
                          </a:solidFill>
                          <a:effectLst/>
                          <a:latin typeface="Arial" panose="020B0604020202020204" pitchFamily="34" charset="0"/>
                        </a:rPr>
                        <a:t>87%</a:t>
                      </a:r>
                    </a:p>
                  </a:txBody>
                  <a:tcPr marL="7620" marR="7620" marT="7620" marB="0" anchor="ctr"/>
                </a:tc>
                <a:tc>
                  <a:txBody>
                    <a:bodyPr/>
                    <a:lstStyle/>
                    <a:p>
                      <a:pPr algn="ctr" fontAlgn="t">
                        <a:buNone/>
                      </a:pPr>
                      <a:r>
                        <a:rPr lang="en-US" sz="1600" b="1" i="0" u="none" strike="noStrike">
                          <a:solidFill>
                            <a:srgbClr val="000000"/>
                          </a:solidFill>
                          <a:effectLst/>
                          <a:latin typeface="Arial" panose="020B0604020202020204" pitchFamily="34" charset="0"/>
                        </a:rPr>
                        <a:t>98%</a:t>
                      </a:r>
                    </a:p>
                  </a:txBody>
                  <a:tcPr marL="7620" marR="7620" marT="7620" marB="0" anchor="ctr"/>
                </a:tc>
                <a:extLst>
                  <a:ext uri="{0D108BD9-81ED-4DB2-BD59-A6C34878D82A}">
                    <a16:rowId xmlns:a16="http://schemas.microsoft.com/office/drawing/2014/main" val="3235691556"/>
                  </a:ext>
                </a:extLst>
              </a:tr>
              <a:tr h="909615">
                <a:tc>
                  <a:txBody>
                    <a:bodyPr/>
                    <a:lstStyle/>
                    <a:p>
                      <a:pPr algn="l" fontAlgn="b"/>
                      <a:r>
                        <a:rPr lang="en-US" sz="1600" b="1" i="0" u="none" strike="noStrike">
                          <a:solidFill>
                            <a:schemeClr val="tx1"/>
                          </a:solidFill>
                          <a:effectLst/>
                          <a:latin typeface="+mn-lt"/>
                          <a:cs typeface="Calibri"/>
                        </a:rPr>
                        <a:t>Problems and Quality Improvement </a:t>
                      </a:r>
                    </a:p>
                    <a:p>
                      <a:pPr algn="l" fontAlgn="b"/>
                      <a:r>
                        <a:rPr lang="en-US" sz="1600" b="1" i="0" u="none" strike="noStrike">
                          <a:solidFill>
                            <a:schemeClr val="tx1"/>
                          </a:solidFill>
                          <a:effectLst/>
                          <a:latin typeface="+mn-lt"/>
                          <a:cs typeface="Calibri"/>
                        </a:rPr>
                        <a:t>(% No Problems)</a:t>
                      </a:r>
                    </a:p>
                  </a:txBody>
                  <a:tcPr marL="6858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1" i="0" u="none" strike="noStrike">
                          <a:solidFill>
                            <a:srgbClr val="000000"/>
                          </a:solidFill>
                          <a:effectLst/>
                          <a:latin typeface="Arial" panose="020B0604020202020204" pitchFamily="34" charset="0"/>
                        </a:rPr>
                        <a:t>73%</a:t>
                      </a:r>
                    </a:p>
                  </a:txBody>
                  <a:tcPr marL="7620" marR="7620" marT="7620" marB="0" anchor="ctr"/>
                </a:tc>
                <a:tc>
                  <a:txBody>
                    <a:bodyPr/>
                    <a:lstStyle/>
                    <a:p>
                      <a:pPr algn="ctr" fontAlgn="t">
                        <a:buNone/>
                      </a:pPr>
                      <a:r>
                        <a:rPr lang="en-US" sz="1600" b="1" i="0" u="none" strike="noStrike">
                          <a:solidFill>
                            <a:srgbClr val="000000"/>
                          </a:solidFill>
                          <a:effectLst/>
                          <a:latin typeface="Arial" panose="020B0604020202020204" pitchFamily="34" charset="0"/>
                        </a:rPr>
                        <a:t>64%</a:t>
                      </a:r>
                    </a:p>
                  </a:txBody>
                  <a:tcPr marL="7620" marR="7620" marT="7620" marB="0" anchor="ctr"/>
                </a:tc>
                <a:tc>
                  <a:txBody>
                    <a:bodyPr/>
                    <a:lstStyle/>
                    <a:p>
                      <a:pPr algn="ctr" fontAlgn="t">
                        <a:buNone/>
                      </a:pPr>
                      <a:r>
                        <a:rPr lang="en-US" sz="1600" b="1" i="0" u="none" strike="noStrike">
                          <a:solidFill>
                            <a:srgbClr val="000000"/>
                          </a:solidFill>
                          <a:effectLst/>
                          <a:latin typeface="Arial" panose="020B0604020202020204" pitchFamily="34" charset="0"/>
                        </a:rPr>
                        <a:t>75%</a:t>
                      </a:r>
                    </a:p>
                  </a:txBody>
                  <a:tcPr marL="7620" marR="7620" marT="7620" marB="0" anchor="ctr"/>
                </a:tc>
                <a:tc>
                  <a:txBody>
                    <a:bodyPr/>
                    <a:lstStyle/>
                    <a:p>
                      <a:pPr algn="ctr" fontAlgn="t">
                        <a:buNone/>
                      </a:pPr>
                      <a:r>
                        <a:rPr lang="en-US" sz="1600" b="1" i="0" u="none" strike="noStrike">
                          <a:solidFill>
                            <a:srgbClr val="000000"/>
                          </a:solidFill>
                          <a:effectLst/>
                          <a:latin typeface="Arial" panose="020B0604020202020204" pitchFamily="34" charset="0"/>
                        </a:rPr>
                        <a:t>85%</a:t>
                      </a:r>
                    </a:p>
                  </a:txBody>
                  <a:tcPr marL="7620" marR="7620" marT="7620" marB="0" anchor="ctr"/>
                </a:tc>
                <a:extLst>
                  <a:ext uri="{0D108BD9-81ED-4DB2-BD59-A6C34878D82A}">
                    <a16:rowId xmlns:a16="http://schemas.microsoft.com/office/drawing/2014/main" val="1544737468"/>
                  </a:ext>
                </a:extLst>
              </a:tr>
            </a:tbl>
          </a:graphicData>
        </a:graphic>
      </p:graphicFrame>
    </p:spTree>
    <p:extLst>
      <p:ext uri="{BB962C8B-B14F-4D97-AF65-F5344CB8AC3E}">
        <p14:creationId xmlns:p14="http://schemas.microsoft.com/office/powerpoint/2010/main" val="58358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02CA49-999F-553D-30B5-AD62C5797641}"/>
              </a:ext>
            </a:extLst>
          </p:cNvPr>
          <p:cNvSpPr>
            <a:spLocks noGrp="1"/>
          </p:cNvSpPr>
          <p:nvPr>
            <p:ph type="title" idx="4294967295"/>
          </p:nvPr>
        </p:nvSpPr>
        <p:spPr>
          <a:xfrm>
            <a:off x="203200" y="3276600"/>
            <a:ext cx="11785600"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20000"/>
              </a:spcBef>
              <a:spcAft>
                <a:spcPct val="0"/>
              </a:spcAft>
              <a:buClr>
                <a:srgbClr val="98324D"/>
              </a:buClr>
              <a:buSzPct val="50000"/>
              <a:buFont typeface="Wingdings" pitchFamily="2" charset="2"/>
              <a:buNone/>
              <a:tabLst/>
              <a:defRPr/>
            </a:pPr>
            <a:r>
              <a:rPr kumimoji="0" lang="en-US" sz="3000" b="0" i="0" u="none" strike="noStrike" kern="0" cap="none" spc="0" normalizeH="0" baseline="0" noProof="0">
                <a:ln>
                  <a:noFill/>
                </a:ln>
                <a:solidFill>
                  <a:schemeClr val="bg1"/>
                </a:solidFill>
                <a:effectLst/>
                <a:uLnTx/>
                <a:uFillTx/>
                <a:latin typeface="+mn-lt"/>
                <a:ea typeface="MS PGothic" panose="020B0600070205080204" pitchFamily="34" charset="-128"/>
                <a:cs typeface="ＭＳ Ｐゴシック" charset="0"/>
              </a:rPr>
              <a:t>Problems Experienced by Service Recipients</a:t>
            </a:r>
          </a:p>
        </p:txBody>
      </p:sp>
    </p:spTree>
    <p:extLst>
      <p:ext uri="{BB962C8B-B14F-4D97-AF65-F5344CB8AC3E}">
        <p14:creationId xmlns:p14="http://schemas.microsoft.com/office/powerpoint/2010/main" val="3597875043"/>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CCA04D-4980-3B2B-A320-13E66D10716A}"/>
              </a:ext>
            </a:extLst>
          </p:cNvPr>
          <p:cNvSpPr>
            <a:spLocks noGrp="1"/>
          </p:cNvSpPr>
          <p:nvPr>
            <p:ph type="title" idx="4294967295"/>
          </p:nvPr>
        </p:nvSpPr>
        <p:spPr>
          <a:xfrm>
            <a:off x="1766437" y="232625"/>
            <a:ext cx="5600701" cy="702706"/>
          </a:xfrm>
          <a:prstGeom prst="rect">
            <a:avLst/>
          </a:prstGeom>
        </p:spPr>
        <p:txBody>
          <a:bodyPr anchor="ctr"/>
          <a:lstStyle/>
          <a:p>
            <a:pPr algn="ctr"/>
            <a:r>
              <a:rPr lang="en-US" sz="1400" b="1" dirty="0">
                <a:solidFill>
                  <a:schemeClr val="bg1"/>
                </a:solidFill>
              </a:rPr>
              <a:t>Problems – CS and HCL</a:t>
            </a:r>
            <a:br>
              <a:rPr lang="en-US" sz="1400" dirty="0">
                <a:solidFill>
                  <a:schemeClr val="bg1"/>
                </a:solidFill>
              </a:rPr>
            </a:br>
            <a:r>
              <a:rPr lang="en-US" sz="1400" b="0" dirty="0">
                <a:solidFill>
                  <a:schemeClr val="bg1"/>
                </a:solidFill>
              </a:rPr>
              <a:t>Have you experienced any problems with MassAbility or the </a:t>
            </a:r>
            <a:br>
              <a:rPr lang="en-US" sz="1400" b="0" dirty="0">
                <a:solidFill>
                  <a:schemeClr val="bg1"/>
                </a:solidFill>
              </a:rPr>
            </a:br>
            <a:r>
              <a:rPr lang="en-US" sz="1400" b="0" dirty="0">
                <a:solidFill>
                  <a:schemeClr val="bg1"/>
                </a:solidFill>
              </a:rPr>
              <a:t>services they have provided to you? (% No)</a:t>
            </a:r>
            <a:endParaRPr lang="en-US" sz="1400" dirty="0">
              <a:solidFill>
                <a:schemeClr val="bg1"/>
              </a:solidFill>
            </a:endParaRPr>
          </a:p>
        </p:txBody>
      </p:sp>
      <p:graphicFrame>
        <p:nvGraphicFramePr>
          <p:cNvPr id="11" name="Chart 10" descr="This is a bar graph of Problems for both CS and HCl service recipients. Results are 76% for CS and 73% for HCL.">
            <a:extLst>
              <a:ext uri="{FF2B5EF4-FFF2-40B4-BE49-F238E27FC236}">
                <a16:creationId xmlns:a16="http://schemas.microsoft.com/office/drawing/2014/main" id="{71E6DF6F-21DD-AEA7-4DB7-5FEFCEB0EE76}"/>
              </a:ext>
            </a:extLst>
          </p:cNvPr>
          <p:cNvGraphicFramePr/>
          <p:nvPr>
            <p:extLst>
              <p:ext uri="{D42A27DB-BD31-4B8C-83A1-F6EECF244321}">
                <p14:modId xmlns:p14="http://schemas.microsoft.com/office/powerpoint/2010/main" val="2711725013"/>
              </p:ext>
            </p:extLst>
          </p:nvPr>
        </p:nvGraphicFramePr>
        <p:xfrm>
          <a:off x="594736" y="1345179"/>
          <a:ext cx="7809034" cy="472287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D2DE8171-D34F-D4EA-CEEB-BE669B4664E0}"/>
              </a:ext>
            </a:extLst>
          </p:cNvPr>
          <p:cNvSpPr txBox="1"/>
          <p:nvPr/>
        </p:nvSpPr>
        <p:spPr>
          <a:xfrm>
            <a:off x="9049232" y="1098088"/>
            <a:ext cx="3142768" cy="307777"/>
          </a:xfrm>
          <a:prstGeom prst="rect">
            <a:avLst/>
          </a:prstGeom>
          <a:noFill/>
        </p:spPr>
        <p:txBody>
          <a:bodyPr wrap="square" rtlCol="0">
            <a:spAutoFit/>
          </a:bodyPr>
          <a:lstStyle/>
          <a:p>
            <a:pPr algn="l"/>
            <a:r>
              <a:rPr lang="en-US" sz="1400" b="1" dirty="0">
                <a:solidFill>
                  <a:schemeClr val="bg1"/>
                </a:solidFill>
                <a:latin typeface="+mn-lt"/>
                <a:cs typeface="Arial" pitchFamily="34" charset="0"/>
              </a:rPr>
              <a:t>Summary</a:t>
            </a:r>
          </a:p>
        </p:txBody>
      </p:sp>
      <p:sp>
        <p:nvSpPr>
          <p:cNvPr id="2" name="Text Placeholder 1">
            <a:extLst>
              <a:ext uri="{FF2B5EF4-FFF2-40B4-BE49-F238E27FC236}">
                <a16:creationId xmlns:a16="http://schemas.microsoft.com/office/drawing/2014/main" id="{083E8D1D-FA66-43C8-CE52-780A53DBB813}"/>
              </a:ext>
            </a:extLst>
          </p:cNvPr>
          <p:cNvSpPr>
            <a:spLocks noGrp="1"/>
          </p:cNvSpPr>
          <p:nvPr>
            <p:ph type="body" sz="quarter" idx="12"/>
          </p:nvPr>
        </p:nvSpPr>
        <p:spPr/>
        <p:txBody>
          <a:bodyPr/>
          <a:lstStyle/>
          <a:p>
            <a:r>
              <a:rPr lang="en-US" sz="1400" dirty="0"/>
              <a:t>CS service recipients were slightly more likely to have experienced a problem with MassAblility or MassAbility services (76%) than HCL service recipients (73%).</a:t>
            </a:r>
          </a:p>
          <a:p>
            <a:endParaRPr lang="en-US" dirty="0"/>
          </a:p>
        </p:txBody>
      </p:sp>
      <p:sp>
        <p:nvSpPr>
          <p:cNvPr id="7" name="TextBox 6">
            <a:extLst>
              <a:ext uri="{FF2B5EF4-FFF2-40B4-BE49-F238E27FC236}">
                <a16:creationId xmlns:a16="http://schemas.microsoft.com/office/drawing/2014/main" id="{B5D795F1-5D1E-893A-D356-08B526C24FA8}"/>
              </a:ext>
            </a:extLst>
          </p:cNvPr>
          <p:cNvSpPr txBox="1"/>
          <p:nvPr/>
        </p:nvSpPr>
        <p:spPr>
          <a:xfrm>
            <a:off x="9052931" y="5837224"/>
            <a:ext cx="2290259" cy="461665"/>
          </a:xfrm>
          <a:prstGeom prst="rect">
            <a:avLst/>
          </a:prstGeom>
          <a:noFill/>
        </p:spPr>
        <p:txBody>
          <a:bodyPr wrap="square" rtlCol="0">
            <a:spAutoFit/>
          </a:bodyPr>
          <a:lstStyle/>
          <a:p>
            <a:pPr algn="l"/>
            <a:r>
              <a:rPr lang="en-US" sz="1200" b="1">
                <a:solidFill>
                  <a:schemeClr val="bg1"/>
                </a:solidFill>
                <a:latin typeface="+mn-lt"/>
                <a:cs typeface="Arial" pitchFamily="34" charset="0"/>
              </a:rPr>
              <a:t>N (CS) = 1,149</a:t>
            </a:r>
          </a:p>
          <a:p>
            <a:pPr algn="l"/>
            <a:r>
              <a:rPr lang="en-US" sz="1200" b="1">
                <a:solidFill>
                  <a:schemeClr val="bg1"/>
                </a:solidFill>
                <a:latin typeface="+mn-lt"/>
                <a:cs typeface="Arial" pitchFamily="34" charset="0"/>
              </a:rPr>
              <a:t>N (HCL) = 591</a:t>
            </a:r>
          </a:p>
        </p:txBody>
      </p:sp>
      <p:sp>
        <p:nvSpPr>
          <p:cNvPr id="4" name="Text Box 16">
            <a:extLst>
              <a:ext uri="{FF2B5EF4-FFF2-40B4-BE49-F238E27FC236}">
                <a16:creationId xmlns:a16="http://schemas.microsoft.com/office/drawing/2014/main" id="{EDBC3C21-1831-E898-832A-B239A36B9169}"/>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3608950"/>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F905765A-A5D2-17C1-2028-F03BCE3BEB42}"/>
              </a:ext>
            </a:extLst>
          </p:cNvPr>
          <p:cNvSpPr txBox="1">
            <a:spLocks noGrp="1"/>
          </p:cNvSpPr>
          <p:nvPr>
            <p:ph type="title" idx="4294967295"/>
          </p:nvPr>
        </p:nvSpPr>
        <p:spPr>
          <a:xfrm>
            <a:off x="1825752" y="361769"/>
            <a:ext cx="5600700" cy="4444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marR="0" lvl="0" indent="0" algn="ctr" defTabSz="914400" rtl="0" eaLnBrk="0" fontAlgn="base" latinLnBrk="0" hangingPunct="0">
              <a:lnSpc>
                <a:spcPct val="100000"/>
              </a:lnSpc>
              <a:spcBef>
                <a:spcPts val="150"/>
              </a:spcBef>
              <a:spcAft>
                <a:spcPct val="0"/>
              </a:spcAft>
              <a:buClr>
                <a:srgbClr val="98324D"/>
              </a:buClr>
              <a:buSzPct val="50000"/>
              <a:buFont typeface="Wingdings" pitchFamily="2" charset="2"/>
              <a:buNone/>
              <a:tabLst/>
              <a:defRPr/>
            </a:pPr>
            <a:r>
              <a:rPr kumimoji="0" lang="en-US" sz="1400" b="1" i="0" u="none" strike="noStrike" kern="0" cap="none" spc="0" normalizeH="0" baseline="0" noProof="0" dirty="0">
                <a:ln>
                  <a:noFill/>
                </a:ln>
                <a:solidFill>
                  <a:schemeClr val="bg1"/>
                </a:solidFill>
                <a:effectLst/>
                <a:uLnTx/>
                <a:uFillTx/>
                <a:latin typeface="+mj-lt"/>
                <a:ea typeface="MS PGothic" panose="020B0600070205080204" pitchFamily="34" charset="-128"/>
                <a:cs typeface="ＭＳ Ｐゴシック" charset="0"/>
              </a:rPr>
              <a:t>PROBLEMSA - CS: </a:t>
            </a:r>
            <a:r>
              <a:rPr kumimoji="0" lang="en-US" sz="1400" b="0" i="0" u="none" strike="noStrike" kern="0" cap="none" spc="0" normalizeH="0" baseline="0" noProof="0" dirty="0">
                <a:ln>
                  <a:noFill/>
                </a:ln>
                <a:solidFill>
                  <a:schemeClr val="bg1"/>
                </a:solidFill>
                <a:effectLst/>
                <a:uLnTx/>
                <a:uFillTx/>
                <a:latin typeface="+mn-lt"/>
                <a:ea typeface="MS PGothic" panose="020B0600070205080204" pitchFamily="34" charset="-128"/>
                <a:cs typeface="ＭＳ Ｐゴシック" charset="0"/>
              </a:rPr>
              <a:t>What problems did you experience? (Asked of those who </a:t>
            </a:r>
            <a:r>
              <a:rPr kumimoji="0" lang="en-US" sz="1400" b="0" i="0" u="none" strike="noStrike" kern="1200" cap="none" spc="0" normalizeH="0" baseline="0" noProof="0" dirty="0">
                <a:ln>
                  <a:noFill/>
                </a:ln>
                <a:solidFill>
                  <a:schemeClr val="bg1"/>
                </a:solidFill>
                <a:effectLst/>
                <a:uLnTx/>
                <a:uFillTx/>
                <a:latin typeface="+mn-lt"/>
                <a:ea typeface="MS PGothic" panose="020B0600070205080204" pitchFamily="34" charset="-128"/>
                <a:cs typeface="ＭＳ Ｐゴシック" charset="0"/>
              </a:rPr>
              <a:t>experienced a problem with MassAbility, or the services provided to them) </a:t>
            </a:r>
            <a:endParaRPr kumimoji="0" lang="en-US" sz="1400" b="0" i="0" u="none" strike="noStrike" kern="0" cap="none" spc="0" normalizeH="0" baseline="0" noProof="0" dirty="0">
              <a:ln>
                <a:noFill/>
              </a:ln>
              <a:solidFill>
                <a:schemeClr val="bg1"/>
              </a:solidFill>
              <a:effectLst/>
              <a:uLnTx/>
              <a:uFillTx/>
              <a:latin typeface="+mn-lt"/>
              <a:ea typeface="MS PGothic" panose="020B0600070205080204" pitchFamily="34" charset="-128"/>
              <a:cs typeface="ＭＳ Ｐゴシック" charset="0"/>
            </a:endParaRPr>
          </a:p>
        </p:txBody>
      </p:sp>
      <p:graphicFrame>
        <p:nvGraphicFramePr>
          <p:cNvPr id="7" name="Table 9">
            <a:extLst>
              <a:ext uri="{FF2B5EF4-FFF2-40B4-BE49-F238E27FC236}">
                <a16:creationId xmlns:a16="http://schemas.microsoft.com/office/drawing/2014/main" id="{B47C9DCF-AA63-48BF-F6E8-56A8BB83399B}"/>
              </a:ext>
            </a:extLst>
          </p:cNvPr>
          <p:cNvGraphicFramePr>
            <a:graphicFrameLocks noGrp="1"/>
          </p:cNvGraphicFramePr>
          <p:nvPr>
            <p:ph idx="15"/>
            <p:extLst>
              <p:ext uri="{D42A27DB-BD31-4B8C-83A1-F6EECF244321}">
                <p14:modId xmlns:p14="http://schemas.microsoft.com/office/powerpoint/2010/main" val="3574429522"/>
              </p:ext>
            </p:extLst>
          </p:nvPr>
        </p:nvGraphicFramePr>
        <p:xfrm>
          <a:off x="1014222" y="1364229"/>
          <a:ext cx="7223760" cy="4668881"/>
        </p:xfrm>
        <a:graphic>
          <a:graphicData uri="http://schemas.openxmlformats.org/drawingml/2006/table">
            <a:tbl>
              <a:tblPr firstRow="1" bandRow="1">
                <a:tableStyleId>{5940675A-B579-460E-94D1-54222C63F5DA}</a:tableStyleId>
              </a:tblPr>
              <a:tblGrid>
                <a:gridCol w="6318322">
                  <a:extLst>
                    <a:ext uri="{9D8B030D-6E8A-4147-A177-3AD203B41FA5}">
                      <a16:colId xmlns:a16="http://schemas.microsoft.com/office/drawing/2014/main" val="1143798205"/>
                    </a:ext>
                  </a:extLst>
                </a:gridCol>
                <a:gridCol w="905438">
                  <a:extLst>
                    <a:ext uri="{9D8B030D-6E8A-4147-A177-3AD203B41FA5}">
                      <a16:colId xmlns:a16="http://schemas.microsoft.com/office/drawing/2014/main" val="4057663756"/>
                    </a:ext>
                  </a:extLst>
                </a:gridCol>
              </a:tblGrid>
              <a:tr h="276499">
                <a:tc>
                  <a:txBody>
                    <a:bodyPr/>
                    <a:lstStyle/>
                    <a:p>
                      <a:endParaRPr lang="en-US" sz="1400" dirty="0">
                        <a:latin typeface="+mn-lt"/>
                      </a:endParaRPr>
                    </a:p>
                  </a:txBody>
                  <a:tcPr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solidFill>
                            <a:schemeClr val="bg1"/>
                          </a:solidFill>
                          <a:latin typeface="+mj-lt"/>
                        </a:rPr>
                        <a:t>CS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E2573"/>
                    </a:solidFill>
                  </a:tcPr>
                </a:tc>
                <a:extLst>
                  <a:ext uri="{0D108BD9-81ED-4DB2-BD59-A6C34878D82A}">
                    <a16:rowId xmlns:a16="http://schemas.microsoft.com/office/drawing/2014/main" val="1278513106"/>
                  </a:ext>
                </a:extLst>
              </a:tr>
              <a:tr h="337457">
                <a:tc>
                  <a:txBody>
                    <a:bodyPr/>
                    <a:lstStyle/>
                    <a:p>
                      <a:pPr algn="l" fontAlgn="t">
                        <a:buNone/>
                      </a:pPr>
                      <a:r>
                        <a:rPr lang="en-US" sz="1600" b="0" i="0" u="none" strike="noStrike">
                          <a:solidFill>
                            <a:srgbClr val="000000"/>
                          </a:solidFill>
                          <a:effectLst/>
                          <a:latin typeface="Arial" panose="020B0604020202020204" pitchFamily="34" charset="0"/>
                        </a:rPr>
                        <a:t>Counselor did not return calls, emails or follow up</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16%</a:t>
                      </a:r>
                    </a:p>
                  </a:txBody>
                  <a:tcPr anchor="ctr"/>
                </a:tc>
                <a:extLst>
                  <a:ext uri="{0D108BD9-81ED-4DB2-BD59-A6C34878D82A}">
                    <a16:rowId xmlns:a16="http://schemas.microsoft.com/office/drawing/2014/main" val="3858662773"/>
                  </a:ext>
                </a:extLst>
              </a:tr>
              <a:tr h="337457">
                <a:tc>
                  <a:txBody>
                    <a:bodyPr/>
                    <a:lstStyle/>
                    <a:p>
                      <a:pPr algn="l" fontAlgn="t">
                        <a:buNone/>
                      </a:pPr>
                      <a:r>
                        <a:rPr lang="en-US" sz="1600" b="0" i="0" u="none" strike="noStrike">
                          <a:solidFill>
                            <a:srgbClr val="000000"/>
                          </a:solidFill>
                          <a:effectLst/>
                          <a:latin typeface="Arial" panose="020B0604020202020204" pitchFamily="34" charset="0"/>
                        </a:rPr>
                        <a:t>Counselor was not helpful or supportive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13%</a:t>
                      </a:r>
                    </a:p>
                  </a:txBody>
                  <a:tcPr anchor="ctr"/>
                </a:tc>
                <a:extLst>
                  <a:ext uri="{0D108BD9-81ED-4DB2-BD59-A6C34878D82A}">
                    <a16:rowId xmlns:a16="http://schemas.microsoft.com/office/drawing/2014/main" val="1589337619"/>
                  </a:ext>
                </a:extLst>
              </a:tr>
              <a:tr h="337457">
                <a:tc>
                  <a:txBody>
                    <a:bodyPr/>
                    <a:lstStyle/>
                    <a:p>
                      <a:pPr algn="l" fontAlgn="t">
                        <a:buNone/>
                      </a:pPr>
                      <a:r>
                        <a:rPr lang="en-US" sz="1600" b="0" i="0" u="none" strike="noStrike">
                          <a:solidFill>
                            <a:srgbClr val="000000"/>
                          </a:solidFill>
                          <a:effectLst/>
                          <a:latin typeface="Arial" panose="020B0604020202020204" pitchFamily="34" charset="0"/>
                        </a:rPr>
                        <a:t>Nothing achieved, VR not effective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11%</a:t>
                      </a:r>
                    </a:p>
                  </a:txBody>
                  <a:tcPr anchor="ctr"/>
                </a:tc>
                <a:extLst>
                  <a:ext uri="{0D108BD9-81ED-4DB2-BD59-A6C34878D82A}">
                    <a16:rowId xmlns:a16="http://schemas.microsoft.com/office/drawing/2014/main" val="2175001916"/>
                  </a:ext>
                </a:extLst>
              </a:tr>
              <a:tr h="337457">
                <a:tc>
                  <a:txBody>
                    <a:bodyPr/>
                    <a:lstStyle/>
                    <a:p>
                      <a:pPr algn="l" fontAlgn="t">
                        <a:buNone/>
                      </a:pPr>
                      <a:r>
                        <a:rPr lang="en-US" sz="1600" b="0" i="0" u="none" strike="noStrike">
                          <a:solidFill>
                            <a:srgbClr val="000000"/>
                          </a:solidFill>
                          <a:effectLst/>
                          <a:latin typeface="Arial" panose="020B0604020202020204" pitchFamily="34" charset="0"/>
                        </a:rPr>
                        <a:t>Received no help in reaching plan or goals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10%</a:t>
                      </a:r>
                    </a:p>
                  </a:txBody>
                  <a:tcPr anchor="ctr"/>
                </a:tc>
                <a:extLst>
                  <a:ext uri="{0D108BD9-81ED-4DB2-BD59-A6C34878D82A}">
                    <a16:rowId xmlns:a16="http://schemas.microsoft.com/office/drawing/2014/main" val="4201348605"/>
                  </a:ext>
                </a:extLst>
              </a:tr>
              <a:tr h="337457">
                <a:tc>
                  <a:txBody>
                    <a:bodyPr/>
                    <a:lstStyle/>
                    <a:p>
                      <a:pPr algn="l" fontAlgn="t">
                        <a:buNone/>
                      </a:pPr>
                      <a:r>
                        <a:rPr lang="en-US" sz="1600" b="0" i="0" u="none" strike="noStrike">
                          <a:solidFill>
                            <a:srgbClr val="000000"/>
                          </a:solidFill>
                          <a:effectLst/>
                          <a:latin typeface="Arial" panose="020B0604020202020204" pitchFamily="34" charset="0"/>
                        </a:rPr>
                        <a:t>Did not receive employment, VR could not find me a job</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8%</a:t>
                      </a:r>
                    </a:p>
                  </a:txBody>
                  <a:tcPr anchor="ctr"/>
                </a:tc>
                <a:extLst>
                  <a:ext uri="{0D108BD9-81ED-4DB2-BD59-A6C34878D82A}">
                    <a16:rowId xmlns:a16="http://schemas.microsoft.com/office/drawing/2014/main" val="3363734131"/>
                  </a:ext>
                </a:extLst>
              </a:tr>
              <a:tr h="337457">
                <a:tc>
                  <a:txBody>
                    <a:bodyPr/>
                    <a:lstStyle/>
                    <a:p>
                      <a:pPr algn="l" fontAlgn="t">
                        <a:buNone/>
                      </a:pPr>
                      <a:r>
                        <a:rPr lang="en-US" sz="1600" b="0" i="0" u="none" strike="noStrike">
                          <a:solidFill>
                            <a:srgbClr val="000000"/>
                          </a:solidFill>
                          <a:effectLst/>
                          <a:latin typeface="Arial" panose="020B0604020202020204" pitchFamily="34" charset="0"/>
                        </a:rPr>
                        <a:t>Time lags to get into the program</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7%</a:t>
                      </a:r>
                    </a:p>
                  </a:txBody>
                  <a:tcPr anchor="ctr"/>
                </a:tc>
                <a:extLst>
                  <a:ext uri="{0D108BD9-81ED-4DB2-BD59-A6C34878D82A}">
                    <a16:rowId xmlns:a16="http://schemas.microsoft.com/office/drawing/2014/main" val="823501668"/>
                  </a:ext>
                </a:extLst>
              </a:tr>
              <a:tr h="337457">
                <a:tc>
                  <a:txBody>
                    <a:bodyPr/>
                    <a:lstStyle/>
                    <a:p>
                      <a:pPr algn="l" fontAlgn="t">
                        <a:buNone/>
                      </a:pPr>
                      <a:r>
                        <a:rPr lang="en-US" sz="1600" b="0" i="0" u="none" strike="noStrike">
                          <a:solidFill>
                            <a:srgbClr val="000000"/>
                          </a:solidFill>
                          <a:effectLst/>
                          <a:latin typeface="Arial" panose="020B0604020202020204" pitchFamily="34" charset="0"/>
                        </a:rPr>
                        <a:t>Changing counselors, switching too much, causes problems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6%</a:t>
                      </a:r>
                    </a:p>
                  </a:txBody>
                  <a:tcPr anchor="ctr"/>
                </a:tc>
                <a:extLst>
                  <a:ext uri="{0D108BD9-81ED-4DB2-BD59-A6C34878D82A}">
                    <a16:rowId xmlns:a16="http://schemas.microsoft.com/office/drawing/2014/main" val="2507574475"/>
                  </a:ext>
                </a:extLst>
              </a:tr>
              <a:tr h="337457">
                <a:tc>
                  <a:txBody>
                    <a:bodyPr/>
                    <a:lstStyle/>
                    <a:p>
                      <a:pPr algn="l" fontAlgn="t">
                        <a:buNone/>
                      </a:pPr>
                      <a:r>
                        <a:rPr lang="en-US" sz="1600" b="0" i="0" u="none" strike="noStrike">
                          <a:solidFill>
                            <a:srgbClr val="000000"/>
                          </a:solidFill>
                          <a:effectLst/>
                          <a:latin typeface="Arial" panose="020B0604020202020204" pitchFamily="34" charset="0"/>
                        </a:rPr>
                        <a:t>Counselor would not listen, dismissed concerns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6%</a:t>
                      </a:r>
                    </a:p>
                  </a:txBody>
                  <a:tcPr anchor="ctr"/>
                </a:tc>
                <a:extLst>
                  <a:ext uri="{0D108BD9-81ED-4DB2-BD59-A6C34878D82A}">
                    <a16:rowId xmlns:a16="http://schemas.microsoft.com/office/drawing/2014/main" val="1126237797"/>
                  </a:ext>
                </a:extLst>
              </a:tr>
              <a:tr h="337457">
                <a:tc>
                  <a:txBody>
                    <a:bodyPr/>
                    <a:lstStyle/>
                    <a:p>
                      <a:pPr algn="l" fontAlgn="t">
                        <a:buNone/>
                      </a:pPr>
                      <a:r>
                        <a:rPr lang="en-US" sz="1600" b="0" i="0" u="none" strike="noStrike">
                          <a:solidFill>
                            <a:srgbClr val="000000"/>
                          </a:solidFill>
                          <a:effectLst/>
                          <a:latin typeface="Arial" panose="020B0604020202020204" pitchFamily="34" charset="0"/>
                        </a:rPr>
                        <a:t>Didn't receive job search help</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6%</a:t>
                      </a:r>
                    </a:p>
                  </a:txBody>
                  <a:tcPr anchor="ctr"/>
                </a:tc>
                <a:extLst>
                  <a:ext uri="{0D108BD9-81ED-4DB2-BD59-A6C34878D82A}">
                    <a16:rowId xmlns:a16="http://schemas.microsoft.com/office/drawing/2014/main" val="2577410500"/>
                  </a:ext>
                </a:extLst>
              </a:tr>
              <a:tr h="337457">
                <a:tc>
                  <a:txBody>
                    <a:bodyPr/>
                    <a:lstStyle/>
                    <a:p>
                      <a:pPr algn="l" fontAlgn="t">
                        <a:buNone/>
                      </a:pPr>
                      <a:r>
                        <a:rPr lang="en-US" sz="1600" b="0" i="0" u="none" strike="noStrike">
                          <a:solidFill>
                            <a:srgbClr val="000000"/>
                          </a:solidFill>
                          <a:effectLst/>
                          <a:latin typeface="Arial" panose="020B0604020202020204" pitchFamily="34" charset="0"/>
                        </a:rPr>
                        <a:t>Had to leave multiple messages before getting a call back</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5%</a:t>
                      </a:r>
                    </a:p>
                  </a:txBody>
                  <a:tcPr anchor="ctr"/>
                </a:tc>
                <a:extLst>
                  <a:ext uri="{0D108BD9-81ED-4DB2-BD59-A6C34878D82A}">
                    <a16:rowId xmlns:a16="http://schemas.microsoft.com/office/drawing/2014/main" val="588214965"/>
                  </a:ext>
                </a:extLst>
              </a:tr>
              <a:tr h="337457">
                <a:tc>
                  <a:txBody>
                    <a:bodyPr/>
                    <a:lstStyle/>
                    <a:p>
                      <a:pPr algn="l" fontAlgn="t">
                        <a:buNone/>
                      </a:pPr>
                      <a:r>
                        <a:rPr lang="en-US" sz="1600" b="0" i="0" u="none" strike="noStrike" dirty="0">
                          <a:solidFill>
                            <a:srgbClr val="000000"/>
                          </a:solidFill>
                          <a:effectLst/>
                          <a:latin typeface="Arial" panose="020B0604020202020204" pitchFamily="34" charset="0"/>
                        </a:rPr>
                        <a:t>Listen to customer, understand needs, wants, ability</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5%</a:t>
                      </a:r>
                    </a:p>
                  </a:txBody>
                  <a:tcPr anchor="ctr"/>
                </a:tc>
                <a:extLst>
                  <a:ext uri="{0D108BD9-81ED-4DB2-BD59-A6C34878D82A}">
                    <a16:rowId xmlns:a16="http://schemas.microsoft.com/office/drawing/2014/main" val="3118939279"/>
                  </a:ext>
                </a:extLst>
              </a:tr>
              <a:tr h="337457">
                <a:tc>
                  <a:txBody>
                    <a:bodyPr/>
                    <a:lstStyle/>
                    <a:p>
                      <a:pPr algn="l" fontAlgn="t">
                        <a:buNone/>
                      </a:pPr>
                      <a:r>
                        <a:rPr lang="en-US" sz="1600" b="0" i="0" u="none" strike="noStrike">
                          <a:solidFill>
                            <a:srgbClr val="000000"/>
                          </a:solidFill>
                          <a:effectLst/>
                          <a:latin typeface="Arial" panose="020B0604020202020204" pitchFamily="34" charset="0"/>
                        </a:rPr>
                        <a:t>Staff did not return calls, emails or follow up</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5%</a:t>
                      </a:r>
                    </a:p>
                  </a:txBody>
                  <a:tcPr anchor="ctr"/>
                </a:tc>
                <a:extLst>
                  <a:ext uri="{0D108BD9-81ED-4DB2-BD59-A6C34878D82A}">
                    <a16:rowId xmlns:a16="http://schemas.microsoft.com/office/drawing/2014/main" val="596624582"/>
                  </a:ext>
                </a:extLst>
              </a:tr>
              <a:tr h="337457">
                <a:tc>
                  <a:txBody>
                    <a:bodyPr/>
                    <a:lstStyle/>
                    <a:p>
                      <a:pPr algn="l" fontAlgn="t">
                        <a:buNone/>
                      </a:pPr>
                      <a:r>
                        <a:rPr lang="en-US" sz="1600" b="0" i="0" u="none" strike="noStrike">
                          <a:solidFill>
                            <a:srgbClr val="000000"/>
                          </a:solidFill>
                          <a:effectLst/>
                          <a:latin typeface="Arial" panose="020B0604020202020204" pitchFamily="34" charset="0"/>
                        </a:rPr>
                        <a:t>Other</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5%</a:t>
                      </a:r>
                    </a:p>
                  </a:txBody>
                  <a:tcPr anchor="ctr"/>
                </a:tc>
                <a:extLst>
                  <a:ext uri="{0D108BD9-81ED-4DB2-BD59-A6C34878D82A}">
                    <a16:rowId xmlns:a16="http://schemas.microsoft.com/office/drawing/2014/main" val="701508471"/>
                  </a:ext>
                </a:extLst>
              </a:tr>
            </a:tbl>
          </a:graphicData>
        </a:graphic>
      </p:graphicFrame>
      <p:sp>
        <p:nvSpPr>
          <p:cNvPr id="2" name="Text Placeholder 1">
            <a:extLst>
              <a:ext uri="{FF2B5EF4-FFF2-40B4-BE49-F238E27FC236}">
                <a16:creationId xmlns:a16="http://schemas.microsoft.com/office/drawing/2014/main" id="{096109F4-A59D-3AD2-B0D0-C9EFF5080B39}"/>
              </a:ext>
            </a:extLst>
          </p:cNvPr>
          <p:cNvSpPr txBox="1">
            <a:spLocks/>
          </p:cNvSpPr>
          <p:nvPr/>
        </p:nvSpPr>
        <p:spPr>
          <a:xfrm>
            <a:off x="1419496" y="6071416"/>
            <a:ext cx="6690834" cy="276999"/>
          </a:xfrm>
          <a:prstGeom prst="rect">
            <a:avLst/>
          </a:prstGeom>
        </p:spPr>
        <p:txBody>
          <a:bodyPr/>
          <a:lstStyle>
            <a:lvl1pPr marL="257175" indent="-257175"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marL="0" indent="0">
              <a:buNone/>
            </a:pPr>
            <a:r>
              <a:rPr lang="en-US" sz="1200" i="1" kern="0"/>
              <a:t>*Multiple responses possible. Total does not sum to 100%. Responses below 5% not included.</a:t>
            </a:r>
          </a:p>
        </p:txBody>
      </p:sp>
      <p:sp>
        <p:nvSpPr>
          <p:cNvPr id="10" name="TextBox 9">
            <a:extLst>
              <a:ext uri="{FF2B5EF4-FFF2-40B4-BE49-F238E27FC236}">
                <a16:creationId xmlns:a16="http://schemas.microsoft.com/office/drawing/2014/main" id="{A6518CFF-446A-D20A-A654-69B816F77E18}"/>
              </a:ext>
            </a:extLst>
          </p:cNvPr>
          <p:cNvSpPr txBox="1"/>
          <p:nvPr/>
        </p:nvSpPr>
        <p:spPr>
          <a:xfrm>
            <a:off x="9049232" y="1098088"/>
            <a:ext cx="3142768" cy="307777"/>
          </a:xfrm>
          <a:prstGeom prst="rect">
            <a:avLst/>
          </a:prstGeom>
          <a:noFill/>
        </p:spPr>
        <p:txBody>
          <a:bodyPr wrap="square" rtlCol="0">
            <a:spAutoFit/>
          </a:bodyPr>
          <a:lstStyle/>
          <a:p>
            <a:pPr algn="l"/>
            <a:r>
              <a:rPr lang="en-US" sz="1400" b="1">
                <a:solidFill>
                  <a:schemeClr val="bg1"/>
                </a:solidFill>
                <a:latin typeface="+mn-lt"/>
                <a:cs typeface="Arial" pitchFamily="34" charset="0"/>
              </a:rPr>
              <a:t>Summary</a:t>
            </a:r>
          </a:p>
        </p:txBody>
      </p:sp>
      <p:sp>
        <p:nvSpPr>
          <p:cNvPr id="4" name="Text Placeholder 3">
            <a:extLst>
              <a:ext uri="{FF2B5EF4-FFF2-40B4-BE49-F238E27FC236}">
                <a16:creationId xmlns:a16="http://schemas.microsoft.com/office/drawing/2014/main" id="{D5081A3D-6B44-36E5-BEBF-3846D0388C64}"/>
              </a:ext>
            </a:extLst>
          </p:cNvPr>
          <p:cNvSpPr>
            <a:spLocks noGrp="1"/>
          </p:cNvSpPr>
          <p:nvPr>
            <p:ph type="body" sz="quarter" idx="12"/>
          </p:nvPr>
        </p:nvSpPr>
        <p:spPr>
          <a:xfrm>
            <a:off x="9052932" y="1364229"/>
            <a:ext cx="2966657" cy="2064771"/>
          </a:xfrm>
        </p:spPr>
        <p:txBody>
          <a:bodyPr/>
          <a:lstStyle/>
          <a:p>
            <a:r>
              <a:rPr lang="en-US" sz="1400" dirty="0"/>
              <a:t>The most common problems that CS service recipients faced were their counselor not returning calls, emails, or following up (16%) or their counselor generally not being helpful or supportive (13%). 11% of CS service recipients reported that nothing was achieved and that VR was not effective. </a:t>
            </a:r>
          </a:p>
        </p:txBody>
      </p:sp>
      <p:sp>
        <p:nvSpPr>
          <p:cNvPr id="6" name="TextBox 5">
            <a:extLst>
              <a:ext uri="{FF2B5EF4-FFF2-40B4-BE49-F238E27FC236}">
                <a16:creationId xmlns:a16="http://schemas.microsoft.com/office/drawing/2014/main" id="{DF4474CF-B8A1-88DE-00B5-A783563DCDD4}"/>
              </a:ext>
            </a:extLst>
          </p:cNvPr>
          <p:cNvSpPr txBox="1"/>
          <p:nvPr/>
        </p:nvSpPr>
        <p:spPr>
          <a:xfrm>
            <a:off x="9052931" y="5837224"/>
            <a:ext cx="2290259" cy="276999"/>
          </a:xfrm>
          <a:prstGeom prst="rect">
            <a:avLst/>
          </a:prstGeom>
          <a:noFill/>
        </p:spPr>
        <p:txBody>
          <a:bodyPr wrap="square" rtlCol="0">
            <a:spAutoFit/>
          </a:bodyPr>
          <a:lstStyle/>
          <a:p>
            <a:pPr algn="l"/>
            <a:r>
              <a:rPr lang="en-US" sz="1200" b="1">
                <a:solidFill>
                  <a:schemeClr val="bg1"/>
                </a:solidFill>
                <a:latin typeface="+mn-lt"/>
                <a:cs typeface="Arial" pitchFamily="34" charset="0"/>
              </a:rPr>
              <a:t>N (CS) = 253</a:t>
            </a:r>
          </a:p>
        </p:txBody>
      </p:sp>
      <p:sp>
        <p:nvSpPr>
          <p:cNvPr id="9" name="Text Box 16">
            <a:extLst>
              <a:ext uri="{FF2B5EF4-FFF2-40B4-BE49-F238E27FC236}">
                <a16:creationId xmlns:a16="http://schemas.microsoft.com/office/drawing/2014/main" id="{5EAA3672-5151-6DA4-28FC-05C585209AB8}"/>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7763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37FA4-F1C9-E65B-F2A6-46791869DD0D}"/>
            </a:ext>
          </a:extLst>
        </p:cNvPr>
        <p:cNvGrpSpPr/>
        <p:nvPr/>
      </p:nvGrpSpPr>
      <p:grpSpPr>
        <a:xfrm>
          <a:off x="0" y="0"/>
          <a:ext cx="0" cy="0"/>
          <a:chOff x="0" y="0"/>
          <a:chExt cx="0" cy="0"/>
        </a:xfrm>
      </p:grpSpPr>
      <p:sp>
        <p:nvSpPr>
          <p:cNvPr id="3" name="Text Placeholder 6">
            <a:extLst>
              <a:ext uri="{FF2B5EF4-FFF2-40B4-BE49-F238E27FC236}">
                <a16:creationId xmlns:a16="http://schemas.microsoft.com/office/drawing/2014/main" id="{70AA3AAE-6050-15C2-42A8-A4198CD3166E}"/>
              </a:ext>
            </a:extLst>
          </p:cNvPr>
          <p:cNvSpPr txBox="1">
            <a:spLocks noGrp="1"/>
          </p:cNvSpPr>
          <p:nvPr>
            <p:ph type="title" idx="4294967295"/>
          </p:nvPr>
        </p:nvSpPr>
        <p:spPr>
          <a:xfrm>
            <a:off x="1825752" y="361769"/>
            <a:ext cx="5600700" cy="4444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marR="0" lvl="0" indent="0" algn="ctr" defTabSz="914400" rtl="0" eaLnBrk="0" fontAlgn="base" latinLnBrk="0" hangingPunct="0">
              <a:lnSpc>
                <a:spcPct val="100000"/>
              </a:lnSpc>
              <a:spcBef>
                <a:spcPts val="150"/>
              </a:spcBef>
              <a:spcAft>
                <a:spcPct val="0"/>
              </a:spcAft>
              <a:buClr>
                <a:srgbClr val="98324D"/>
              </a:buClr>
              <a:buSzPct val="50000"/>
              <a:buFont typeface="Wingdings" pitchFamily="2" charset="2"/>
              <a:buNone/>
              <a:tabLst/>
              <a:defRPr/>
            </a:pPr>
            <a:r>
              <a:rPr kumimoji="0" lang="en-US" sz="1400" b="1" i="0" u="none" strike="noStrike" kern="0" cap="none" spc="0" normalizeH="0" baseline="0" noProof="0" dirty="0">
                <a:ln>
                  <a:noFill/>
                </a:ln>
                <a:solidFill>
                  <a:schemeClr val="bg1"/>
                </a:solidFill>
                <a:effectLst/>
                <a:uLnTx/>
                <a:uFillTx/>
                <a:latin typeface="+mj-lt"/>
                <a:ea typeface="MS PGothic" panose="020B0600070205080204" pitchFamily="34" charset="-128"/>
                <a:cs typeface="ＭＳ Ｐゴシック" charset="0"/>
              </a:rPr>
              <a:t>PROBLEMSA - HCL: </a:t>
            </a:r>
            <a:r>
              <a:rPr kumimoji="0" lang="en-US" sz="1400" b="0" i="0" u="none" strike="noStrike" kern="0" cap="none" spc="0" normalizeH="0" baseline="0" noProof="0" dirty="0">
                <a:ln>
                  <a:noFill/>
                </a:ln>
                <a:solidFill>
                  <a:schemeClr val="bg1"/>
                </a:solidFill>
                <a:effectLst/>
                <a:uLnTx/>
                <a:uFillTx/>
                <a:latin typeface="+mn-lt"/>
                <a:ea typeface="MS PGothic" panose="020B0600070205080204" pitchFamily="34" charset="-128"/>
                <a:cs typeface="ＭＳ Ｐゴシック" charset="0"/>
              </a:rPr>
              <a:t>What problems did you experience? (Asked of those who </a:t>
            </a:r>
            <a:r>
              <a:rPr kumimoji="0" lang="en-US" sz="1400" b="0" i="0" u="none" strike="noStrike" kern="1200" cap="none" spc="0" normalizeH="0" baseline="0" noProof="0" dirty="0">
                <a:ln>
                  <a:noFill/>
                </a:ln>
                <a:solidFill>
                  <a:schemeClr val="bg1"/>
                </a:solidFill>
                <a:effectLst/>
                <a:uLnTx/>
                <a:uFillTx/>
                <a:latin typeface="+mn-lt"/>
                <a:ea typeface="MS PGothic" panose="020B0600070205080204" pitchFamily="34" charset="-128"/>
                <a:cs typeface="ＭＳ Ｐゴシック" charset="0"/>
              </a:rPr>
              <a:t>experienced a problem with MassAbility, or the services provided to them) </a:t>
            </a:r>
            <a:endParaRPr kumimoji="0" lang="en-US" sz="1400" b="0" i="0" u="none" strike="noStrike" kern="0" cap="none" spc="0" normalizeH="0" baseline="0" noProof="0" dirty="0">
              <a:ln>
                <a:noFill/>
              </a:ln>
              <a:solidFill>
                <a:schemeClr val="bg1"/>
              </a:solidFill>
              <a:effectLst/>
              <a:uLnTx/>
              <a:uFillTx/>
              <a:latin typeface="+mn-lt"/>
              <a:ea typeface="MS PGothic" panose="020B0600070205080204" pitchFamily="34" charset="-128"/>
              <a:cs typeface="ＭＳ Ｐゴシック" charset="0"/>
            </a:endParaRPr>
          </a:p>
        </p:txBody>
      </p:sp>
      <p:graphicFrame>
        <p:nvGraphicFramePr>
          <p:cNvPr id="7" name="Table 9">
            <a:extLst>
              <a:ext uri="{FF2B5EF4-FFF2-40B4-BE49-F238E27FC236}">
                <a16:creationId xmlns:a16="http://schemas.microsoft.com/office/drawing/2014/main" id="{9B2539E0-3482-C735-0F0D-7125A596A676}"/>
              </a:ext>
            </a:extLst>
          </p:cNvPr>
          <p:cNvGraphicFramePr>
            <a:graphicFrameLocks noGrp="1"/>
          </p:cNvGraphicFramePr>
          <p:nvPr>
            <p:ph idx="15"/>
            <p:extLst>
              <p:ext uri="{D42A27DB-BD31-4B8C-83A1-F6EECF244321}">
                <p14:modId xmlns:p14="http://schemas.microsoft.com/office/powerpoint/2010/main" val="3287202384"/>
              </p:ext>
            </p:extLst>
          </p:nvPr>
        </p:nvGraphicFramePr>
        <p:xfrm>
          <a:off x="1419496" y="1614251"/>
          <a:ext cx="6580079" cy="3939540"/>
        </p:xfrm>
        <a:graphic>
          <a:graphicData uri="http://schemas.openxmlformats.org/drawingml/2006/table">
            <a:tbl>
              <a:tblPr firstRow="1" bandRow="1">
                <a:tableStyleId>{5940675A-B579-460E-94D1-54222C63F5DA}</a:tableStyleId>
              </a:tblPr>
              <a:tblGrid>
                <a:gridCol w="5755319">
                  <a:extLst>
                    <a:ext uri="{9D8B030D-6E8A-4147-A177-3AD203B41FA5}">
                      <a16:colId xmlns:a16="http://schemas.microsoft.com/office/drawing/2014/main" val="1143798205"/>
                    </a:ext>
                  </a:extLst>
                </a:gridCol>
                <a:gridCol w="824760">
                  <a:extLst>
                    <a:ext uri="{9D8B030D-6E8A-4147-A177-3AD203B41FA5}">
                      <a16:colId xmlns:a16="http://schemas.microsoft.com/office/drawing/2014/main" val="676873452"/>
                    </a:ext>
                  </a:extLst>
                </a:gridCol>
              </a:tblGrid>
              <a:tr h="0">
                <a:tc>
                  <a:txBody>
                    <a:bodyPr/>
                    <a:lstStyle/>
                    <a:p>
                      <a:endParaRPr lang="en-US" sz="1400" dirty="0">
                        <a:latin typeface="+mn-lt"/>
                      </a:endParaRPr>
                    </a:p>
                  </a:txBody>
                  <a:tcPr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solidFill>
                            <a:schemeClr val="bg1"/>
                          </a:solidFill>
                          <a:latin typeface="+mj-lt"/>
                        </a:rPr>
                        <a:t>HCL</a:t>
                      </a:r>
                    </a:p>
                  </a:txBody>
                  <a:tcPr marL="68580" marR="68580" marT="34290" marB="34290" anchor="ctr">
                    <a:lnL w="12700" cap="flat" cmpd="sng" algn="ctr">
                      <a:solidFill>
                        <a:schemeClr val="tx1"/>
                      </a:solidFill>
                      <a:prstDash val="solid"/>
                      <a:round/>
                      <a:headEnd type="none" w="med" len="med"/>
                      <a:tailEnd type="none" w="med" len="med"/>
                    </a:lnL>
                    <a:solidFill>
                      <a:srgbClr val="AE2573"/>
                    </a:solidFill>
                  </a:tcPr>
                </a:tc>
                <a:extLst>
                  <a:ext uri="{0D108BD9-81ED-4DB2-BD59-A6C34878D82A}">
                    <a16:rowId xmlns:a16="http://schemas.microsoft.com/office/drawing/2014/main" val="1278513106"/>
                  </a:ext>
                </a:extLst>
              </a:tr>
              <a:tr h="365760">
                <a:tc>
                  <a:txBody>
                    <a:bodyPr/>
                    <a:lstStyle/>
                    <a:p>
                      <a:pPr algn="l" fontAlgn="t">
                        <a:buNone/>
                      </a:pPr>
                      <a:r>
                        <a:rPr lang="en-US" sz="1600" b="0" i="0" u="none" strike="noStrike">
                          <a:solidFill>
                            <a:srgbClr val="000000"/>
                          </a:solidFill>
                          <a:effectLst/>
                          <a:latin typeface="Arial" panose="020B0604020202020204" pitchFamily="34" charset="0"/>
                        </a:rPr>
                        <a:t>Counselor did not return calls, emails or follow up</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13%</a:t>
                      </a:r>
                    </a:p>
                  </a:txBody>
                  <a:tcPr marL="7620" marR="7620" marT="7620" marB="0" anchor="ctr"/>
                </a:tc>
                <a:extLst>
                  <a:ext uri="{0D108BD9-81ED-4DB2-BD59-A6C34878D82A}">
                    <a16:rowId xmlns:a16="http://schemas.microsoft.com/office/drawing/2014/main" val="3858662773"/>
                  </a:ext>
                </a:extLst>
              </a:tr>
              <a:tr h="365760">
                <a:tc>
                  <a:txBody>
                    <a:bodyPr/>
                    <a:lstStyle/>
                    <a:p>
                      <a:pPr algn="l" fontAlgn="t">
                        <a:buNone/>
                      </a:pPr>
                      <a:r>
                        <a:rPr lang="en-US" sz="1600" b="0" i="0" u="none" strike="noStrike">
                          <a:solidFill>
                            <a:srgbClr val="000000"/>
                          </a:solidFill>
                          <a:effectLst/>
                          <a:latin typeface="Arial" panose="020B0604020202020204" pitchFamily="34" charset="0"/>
                        </a:rPr>
                        <a:t>Nothing achieved, VR not effective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10%</a:t>
                      </a:r>
                    </a:p>
                  </a:txBody>
                  <a:tcPr marL="7620" marR="7620" marT="7620" marB="0" anchor="ctr"/>
                </a:tc>
                <a:extLst>
                  <a:ext uri="{0D108BD9-81ED-4DB2-BD59-A6C34878D82A}">
                    <a16:rowId xmlns:a16="http://schemas.microsoft.com/office/drawing/2014/main" val="1589337619"/>
                  </a:ext>
                </a:extLst>
              </a:tr>
              <a:tr h="365760">
                <a:tc>
                  <a:txBody>
                    <a:bodyPr/>
                    <a:lstStyle/>
                    <a:p>
                      <a:pPr algn="l" fontAlgn="t">
                        <a:buNone/>
                      </a:pPr>
                      <a:r>
                        <a:rPr lang="en-US" sz="1600" b="0" i="0" u="none" strike="noStrike">
                          <a:solidFill>
                            <a:srgbClr val="000000"/>
                          </a:solidFill>
                          <a:effectLst/>
                          <a:latin typeface="Arial" panose="020B0604020202020204" pitchFamily="34" charset="0"/>
                        </a:rPr>
                        <a:t>Better communication needed</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8%</a:t>
                      </a:r>
                    </a:p>
                  </a:txBody>
                  <a:tcPr marL="7620" marR="7620" marT="7620" marB="0" anchor="ctr"/>
                </a:tc>
                <a:extLst>
                  <a:ext uri="{0D108BD9-81ED-4DB2-BD59-A6C34878D82A}">
                    <a16:rowId xmlns:a16="http://schemas.microsoft.com/office/drawing/2014/main" val="2175001916"/>
                  </a:ext>
                </a:extLst>
              </a:tr>
              <a:tr h="365760">
                <a:tc>
                  <a:txBody>
                    <a:bodyPr/>
                    <a:lstStyle/>
                    <a:p>
                      <a:pPr algn="l" fontAlgn="t">
                        <a:buNone/>
                      </a:pPr>
                      <a:r>
                        <a:rPr lang="en-US" sz="1600" b="0" i="0" u="none" strike="noStrike">
                          <a:solidFill>
                            <a:srgbClr val="000000"/>
                          </a:solidFill>
                          <a:effectLst/>
                          <a:latin typeface="Arial" panose="020B0604020202020204" pitchFamily="34" charset="0"/>
                        </a:rPr>
                        <a:t>Received no help in reaching plan or goals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8%</a:t>
                      </a:r>
                    </a:p>
                  </a:txBody>
                  <a:tcPr marL="7620" marR="7620" marT="7620" marB="0" anchor="ctr"/>
                </a:tc>
                <a:extLst>
                  <a:ext uri="{0D108BD9-81ED-4DB2-BD59-A6C34878D82A}">
                    <a16:rowId xmlns:a16="http://schemas.microsoft.com/office/drawing/2014/main" val="4201348605"/>
                  </a:ext>
                </a:extLst>
              </a:tr>
              <a:tr h="365760">
                <a:tc>
                  <a:txBody>
                    <a:bodyPr/>
                    <a:lstStyle/>
                    <a:p>
                      <a:pPr algn="l" fontAlgn="t">
                        <a:buNone/>
                      </a:pPr>
                      <a:r>
                        <a:rPr lang="en-US" sz="1600" b="0" i="0" u="none" strike="noStrike">
                          <a:solidFill>
                            <a:srgbClr val="000000"/>
                          </a:solidFill>
                          <a:effectLst/>
                          <a:latin typeface="Arial" panose="020B0604020202020204" pitchFamily="34" charset="0"/>
                        </a:rPr>
                        <a:t>Time lags to get into the program</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7%</a:t>
                      </a:r>
                    </a:p>
                  </a:txBody>
                  <a:tcPr marL="7620" marR="7620" marT="7620" marB="0" anchor="ctr"/>
                </a:tc>
                <a:extLst>
                  <a:ext uri="{0D108BD9-81ED-4DB2-BD59-A6C34878D82A}">
                    <a16:rowId xmlns:a16="http://schemas.microsoft.com/office/drawing/2014/main" val="3363734131"/>
                  </a:ext>
                </a:extLst>
              </a:tr>
              <a:tr h="365760">
                <a:tc>
                  <a:txBody>
                    <a:bodyPr/>
                    <a:lstStyle/>
                    <a:p>
                      <a:pPr algn="l" fontAlgn="t">
                        <a:buNone/>
                      </a:pPr>
                      <a:r>
                        <a:rPr lang="en-US" sz="1600" b="0" i="0" u="none" strike="noStrike" dirty="0">
                          <a:solidFill>
                            <a:srgbClr val="000000"/>
                          </a:solidFill>
                          <a:effectLst/>
                          <a:latin typeface="Arial" panose="020B0604020202020204" pitchFamily="34" charset="0"/>
                        </a:rPr>
                        <a:t>Long time to get things going, process slow</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7%</a:t>
                      </a:r>
                    </a:p>
                  </a:txBody>
                  <a:tcPr marL="7620" marR="7620" marT="7620" marB="0" anchor="ctr"/>
                </a:tc>
                <a:extLst>
                  <a:ext uri="{0D108BD9-81ED-4DB2-BD59-A6C34878D82A}">
                    <a16:rowId xmlns:a16="http://schemas.microsoft.com/office/drawing/2014/main" val="823501668"/>
                  </a:ext>
                </a:extLst>
              </a:tr>
              <a:tr h="365760">
                <a:tc>
                  <a:txBody>
                    <a:bodyPr/>
                    <a:lstStyle/>
                    <a:p>
                      <a:pPr algn="l" fontAlgn="t">
                        <a:buNone/>
                      </a:pPr>
                      <a:r>
                        <a:rPr lang="en-US" sz="1600" b="0" i="0" u="none" strike="noStrike" dirty="0">
                          <a:solidFill>
                            <a:srgbClr val="000000"/>
                          </a:solidFill>
                          <a:effectLst/>
                          <a:latin typeface="Arial" panose="020B0604020202020204" pitchFamily="34" charset="0"/>
                        </a:rPr>
                        <a:t>Listen to customer, understand needs, wants, ability</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5%</a:t>
                      </a:r>
                    </a:p>
                  </a:txBody>
                  <a:tcPr marL="7620" marR="7620" marT="7620" marB="0" anchor="ctr"/>
                </a:tc>
                <a:extLst>
                  <a:ext uri="{0D108BD9-81ED-4DB2-BD59-A6C34878D82A}">
                    <a16:rowId xmlns:a16="http://schemas.microsoft.com/office/drawing/2014/main" val="2507574475"/>
                  </a:ext>
                </a:extLst>
              </a:tr>
              <a:tr h="365760">
                <a:tc>
                  <a:txBody>
                    <a:bodyPr/>
                    <a:lstStyle/>
                    <a:p>
                      <a:pPr algn="l" fontAlgn="t">
                        <a:buNone/>
                      </a:pPr>
                      <a:r>
                        <a:rPr lang="en-US" sz="1600" b="0" i="0" u="none" strike="noStrike">
                          <a:solidFill>
                            <a:srgbClr val="000000"/>
                          </a:solidFill>
                          <a:effectLst/>
                          <a:latin typeface="Arial" panose="020B0604020202020204" pitchFamily="34" charset="0"/>
                        </a:rPr>
                        <a:t>Counselor would not listen, dismissed concerns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5%</a:t>
                      </a:r>
                    </a:p>
                  </a:txBody>
                  <a:tcPr marL="7620" marR="7620" marT="7620" marB="0" anchor="ctr"/>
                </a:tc>
                <a:extLst>
                  <a:ext uri="{0D108BD9-81ED-4DB2-BD59-A6C34878D82A}">
                    <a16:rowId xmlns:a16="http://schemas.microsoft.com/office/drawing/2014/main" val="1126237797"/>
                  </a:ext>
                </a:extLst>
              </a:tr>
              <a:tr h="365760">
                <a:tc>
                  <a:txBody>
                    <a:bodyPr/>
                    <a:lstStyle/>
                    <a:p>
                      <a:pPr algn="l" fontAlgn="t">
                        <a:buNone/>
                      </a:pPr>
                      <a:r>
                        <a:rPr lang="en-US" sz="1600" b="0" i="0" u="none" strike="noStrike">
                          <a:solidFill>
                            <a:srgbClr val="000000"/>
                          </a:solidFill>
                          <a:effectLst/>
                          <a:latin typeface="Arial" panose="020B0604020202020204" pitchFamily="34" charset="0"/>
                        </a:rPr>
                        <a:t>Vendor rude, disrespectful, unprofessional</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5%</a:t>
                      </a:r>
                    </a:p>
                  </a:txBody>
                  <a:tcPr marL="7620" marR="7620" marT="7620" marB="0" anchor="ctr"/>
                </a:tc>
                <a:extLst>
                  <a:ext uri="{0D108BD9-81ED-4DB2-BD59-A6C34878D82A}">
                    <a16:rowId xmlns:a16="http://schemas.microsoft.com/office/drawing/2014/main" val="2577410500"/>
                  </a:ext>
                </a:extLst>
              </a:tr>
              <a:tr h="365760">
                <a:tc>
                  <a:txBody>
                    <a:bodyPr/>
                    <a:lstStyle/>
                    <a:p>
                      <a:pPr algn="l" fontAlgn="t">
                        <a:buNone/>
                      </a:pPr>
                      <a:r>
                        <a:rPr lang="en-US" sz="1600" b="0" i="0" u="none" strike="noStrike">
                          <a:solidFill>
                            <a:srgbClr val="000000"/>
                          </a:solidFill>
                          <a:effectLst/>
                          <a:latin typeface="Arial" panose="020B0604020202020204" pitchFamily="34" charset="0"/>
                        </a:rPr>
                        <a:t>Other</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dirty="0">
                          <a:solidFill>
                            <a:srgbClr val="000000"/>
                          </a:solidFill>
                          <a:effectLst/>
                          <a:latin typeface="Arial" panose="020B0604020202020204" pitchFamily="34" charset="0"/>
                        </a:rPr>
                        <a:t>10%</a:t>
                      </a:r>
                    </a:p>
                  </a:txBody>
                  <a:tcPr marL="7620" marR="7620" marT="7620" marB="0" anchor="ctr"/>
                </a:tc>
                <a:extLst>
                  <a:ext uri="{0D108BD9-81ED-4DB2-BD59-A6C34878D82A}">
                    <a16:rowId xmlns:a16="http://schemas.microsoft.com/office/drawing/2014/main" val="596624582"/>
                  </a:ext>
                </a:extLst>
              </a:tr>
            </a:tbl>
          </a:graphicData>
        </a:graphic>
      </p:graphicFrame>
      <p:sp>
        <p:nvSpPr>
          <p:cNvPr id="8" name="Text Placeholder 1">
            <a:extLst>
              <a:ext uri="{FF2B5EF4-FFF2-40B4-BE49-F238E27FC236}">
                <a16:creationId xmlns:a16="http://schemas.microsoft.com/office/drawing/2014/main" id="{48286DAA-4748-8421-1EE4-BD3CB2008577}"/>
              </a:ext>
            </a:extLst>
          </p:cNvPr>
          <p:cNvSpPr txBox="1">
            <a:spLocks/>
          </p:cNvSpPr>
          <p:nvPr/>
        </p:nvSpPr>
        <p:spPr>
          <a:xfrm>
            <a:off x="1419496" y="6071416"/>
            <a:ext cx="6690834" cy="276999"/>
          </a:xfrm>
          <a:prstGeom prst="rect">
            <a:avLst/>
          </a:prstGeom>
        </p:spPr>
        <p:txBody>
          <a:bodyPr/>
          <a:lstStyle>
            <a:lvl1pPr marL="257175" indent="-257175"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marL="0" indent="0">
              <a:buNone/>
            </a:pPr>
            <a:r>
              <a:rPr lang="en-US" sz="1200" i="1" kern="0"/>
              <a:t>*Multiple responses possible. Total does not sum to 100%. Responses below 5% not included.</a:t>
            </a:r>
          </a:p>
        </p:txBody>
      </p:sp>
      <p:sp>
        <p:nvSpPr>
          <p:cNvPr id="6" name="TextBox 5">
            <a:extLst>
              <a:ext uri="{FF2B5EF4-FFF2-40B4-BE49-F238E27FC236}">
                <a16:creationId xmlns:a16="http://schemas.microsoft.com/office/drawing/2014/main" id="{A491E3F5-9181-A269-ADC2-A96A93170678}"/>
              </a:ext>
            </a:extLst>
          </p:cNvPr>
          <p:cNvSpPr txBox="1"/>
          <p:nvPr/>
        </p:nvSpPr>
        <p:spPr>
          <a:xfrm>
            <a:off x="9049232" y="1098088"/>
            <a:ext cx="3142768" cy="307777"/>
          </a:xfrm>
          <a:prstGeom prst="rect">
            <a:avLst/>
          </a:prstGeom>
          <a:noFill/>
        </p:spPr>
        <p:txBody>
          <a:bodyPr wrap="square" rtlCol="0">
            <a:spAutoFit/>
          </a:bodyPr>
          <a:lstStyle/>
          <a:p>
            <a:pPr algn="l"/>
            <a:r>
              <a:rPr lang="en-US" sz="1400" b="1">
                <a:solidFill>
                  <a:schemeClr val="bg1"/>
                </a:solidFill>
                <a:latin typeface="+mn-lt"/>
                <a:cs typeface="Arial" pitchFamily="34" charset="0"/>
              </a:rPr>
              <a:t>Summary</a:t>
            </a:r>
          </a:p>
        </p:txBody>
      </p:sp>
      <p:sp>
        <p:nvSpPr>
          <p:cNvPr id="4" name="Text Placeholder 3">
            <a:extLst>
              <a:ext uri="{FF2B5EF4-FFF2-40B4-BE49-F238E27FC236}">
                <a16:creationId xmlns:a16="http://schemas.microsoft.com/office/drawing/2014/main" id="{76CFF51D-ED9C-502B-8D75-191052B326EB}"/>
              </a:ext>
            </a:extLst>
          </p:cNvPr>
          <p:cNvSpPr>
            <a:spLocks noGrp="1"/>
          </p:cNvSpPr>
          <p:nvPr>
            <p:ph type="body" sz="quarter" idx="12"/>
          </p:nvPr>
        </p:nvSpPr>
        <p:spPr/>
        <p:txBody>
          <a:bodyPr/>
          <a:lstStyle/>
          <a:p>
            <a:r>
              <a:rPr lang="en-US" sz="1400" dirty="0"/>
              <a:t>Similar to CS service recipients , the most common problems that HCL service recipients faced were their counselor not returning calls, emails, or following up (13%) or their counselor generally not being helpful or supportive (10%). A general need for better communication was reported by 8% of HCL service recipients .</a:t>
            </a:r>
          </a:p>
          <a:p>
            <a:endParaRPr lang="en-US" sz="1400" dirty="0"/>
          </a:p>
        </p:txBody>
      </p:sp>
      <p:sp>
        <p:nvSpPr>
          <p:cNvPr id="2" name="TextBox 1">
            <a:extLst>
              <a:ext uri="{FF2B5EF4-FFF2-40B4-BE49-F238E27FC236}">
                <a16:creationId xmlns:a16="http://schemas.microsoft.com/office/drawing/2014/main" id="{B3129B1B-0C81-63CF-17D1-45B14F6B9A68}"/>
              </a:ext>
            </a:extLst>
          </p:cNvPr>
          <p:cNvSpPr txBox="1"/>
          <p:nvPr/>
        </p:nvSpPr>
        <p:spPr>
          <a:xfrm>
            <a:off x="9052931" y="5837224"/>
            <a:ext cx="2290259" cy="276999"/>
          </a:xfrm>
          <a:prstGeom prst="rect">
            <a:avLst/>
          </a:prstGeom>
          <a:noFill/>
        </p:spPr>
        <p:txBody>
          <a:bodyPr wrap="square" rtlCol="0">
            <a:spAutoFit/>
          </a:bodyPr>
          <a:lstStyle/>
          <a:p>
            <a:pPr algn="l"/>
            <a:r>
              <a:rPr lang="en-US" sz="1200" b="1">
                <a:solidFill>
                  <a:schemeClr val="bg1"/>
                </a:solidFill>
                <a:latin typeface="+mn-lt"/>
                <a:cs typeface="Arial" pitchFamily="34" charset="0"/>
              </a:rPr>
              <a:t>N (HCL) = 159</a:t>
            </a:r>
          </a:p>
        </p:txBody>
      </p:sp>
      <p:sp>
        <p:nvSpPr>
          <p:cNvPr id="9" name="Text Box 16">
            <a:extLst>
              <a:ext uri="{FF2B5EF4-FFF2-40B4-BE49-F238E27FC236}">
                <a16:creationId xmlns:a16="http://schemas.microsoft.com/office/drawing/2014/main" id="{BA869617-2B48-27DE-5514-AB6BA56CD925}"/>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1010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CCA04D-4980-3B2B-A320-13E66D10716A}"/>
              </a:ext>
            </a:extLst>
          </p:cNvPr>
          <p:cNvSpPr>
            <a:spLocks noGrp="1"/>
          </p:cNvSpPr>
          <p:nvPr>
            <p:ph type="title" idx="4294967295"/>
          </p:nvPr>
        </p:nvSpPr>
        <p:spPr>
          <a:xfrm>
            <a:off x="1474609" y="426815"/>
            <a:ext cx="6096000" cy="657225"/>
          </a:xfrm>
          <a:prstGeom prst="rect">
            <a:avLst/>
          </a:prstGeom>
        </p:spPr>
        <p:txBody>
          <a:bodyPr/>
          <a:lstStyle/>
          <a:p>
            <a:pPr algn="ctr"/>
            <a:r>
              <a:rPr lang="en-US" sz="1400" b="1">
                <a:solidFill>
                  <a:schemeClr val="bg1"/>
                </a:solidFill>
              </a:rPr>
              <a:t>Resolve1 – CS and HCL</a:t>
            </a:r>
            <a:br>
              <a:rPr lang="en-US" sz="1400" b="1">
                <a:solidFill>
                  <a:schemeClr val="bg1"/>
                </a:solidFill>
              </a:rPr>
            </a:br>
            <a:r>
              <a:rPr lang="en-US" sz="1400">
                <a:solidFill>
                  <a:schemeClr val="bg1"/>
                </a:solidFill>
              </a:rPr>
              <a:t>Did MassAbility work to resolve this problem?*</a:t>
            </a:r>
          </a:p>
        </p:txBody>
      </p:sp>
      <p:graphicFrame>
        <p:nvGraphicFramePr>
          <p:cNvPr id="4" name="Chart 3" descr="This is a bar graph of Resolve1 for both CS and HCl service recipients. Results are 28% for CS and 28% for HCL.">
            <a:extLst>
              <a:ext uri="{FF2B5EF4-FFF2-40B4-BE49-F238E27FC236}">
                <a16:creationId xmlns:a16="http://schemas.microsoft.com/office/drawing/2014/main" id="{769AE78B-E2BB-E610-CCE4-7C74843B9092}"/>
              </a:ext>
            </a:extLst>
          </p:cNvPr>
          <p:cNvGraphicFramePr/>
          <p:nvPr>
            <p:extLst>
              <p:ext uri="{D42A27DB-BD31-4B8C-83A1-F6EECF244321}">
                <p14:modId xmlns:p14="http://schemas.microsoft.com/office/powerpoint/2010/main" val="164819182"/>
              </p:ext>
            </p:extLst>
          </p:nvPr>
        </p:nvGraphicFramePr>
        <p:xfrm>
          <a:off x="594736" y="1345179"/>
          <a:ext cx="7809034" cy="472287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1">
            <a:extLst>
              <a:ext uri="{FF2B5EF4-FFF2-40B4-BE49-F238E27FC236}">
                <a16:creationId xmlns:a16="http://schemas.microsoft.com/office/drawing/2014/main" id="{6B905E5E-3135-7520-78FA-ABEEC56AD771}"/>
              </a:ext>
            </a:extLst>
          </p:cNvPr>
          <p:cNvSpPr txBox="1">
            <a:spLocks/>
          </p:cNvSpPr>
          <p:nvPr/>
        </p:nvSpPr>
        <p:spPr>
          <a:xfrm>
            <a:off x="1245704" y="5688919"/>
            <a:ext cx="7158066" cy="654553"/>
          </a:xfrm>
          <a:prstGeom prst="rect">
            <a:avLst/>
          </a:prstGeom>
        </p:spPr>
        <p:txBody>
          <a:bodyPr/>
          <a:lstStyle>
            <a:lvl1pPr marL="257175" indent="-257175"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endParaRPr lang="en-US" sz="1200" kern="0"/>
          </a:p>
          <a:p>
            <a:pPr marL="0" indent="0">
              <a:buNone/>
            </a:pPr>
            <a:r>
              <a:rPr lang="en-US" sz="1200" i="1"/>
              <a:t>*Percent of service recipients who experienced a problem with the MassAbility or the services provided to them and who reported that MassAbility worked to resolve the problem.</a:t>
            </a:r>
          </a:p>
        </p:txBody>
      </p:sp>
      <p:sp>
        <p:nvSpPr>
          <p:cNvPr id="9" name="TextBox 8">
            <a:extLst>
              <a:ext uri="{FF2B5EF4-FFF2-40B4-BE49-F238E27FC236}">
                <a16:creationId xmlns:a16="http://schemas.microsoft.com/office/drawing/2014/main" id="{B6D0D15C-E1DD-0C6D-FDCC-4BFCC0A1A72F}"/>
              </a:ext>
            </a:extLst>
          </p:cNvPr>
          <p:cNvSpPr txBox="1"/>
          <p:nvPr/>
        </p:nvSpPr>
        <p:spPr>
          <a:xfrm>
            <a:off x="9049232" y="1098088"/>
            <a:ext cx="3142768" cy="307777"/>
          </a:xfrm>
          <a:prstGeom prst="rect">
            <a:avLst/>
          </a:prstGeom>
          <a:noFill/>
        </p:spPr>
        <p:txBody>
          <a:bodyPr wrap="square" rtlCol="0">
            <a:spAutoFit/>
          </a:bodyPr>
          <a:lstStyle/>
          <a:p>
            <a:pPr algn="l"/>
            <a:r>
              <a:rPr lang="en-US" sz="1400" b="1">
                <a:solidFill>
                  <a:schemeClr val="bg1"/>
                </a:solidFill>
                <a:latin typeface="+mn-lt"/>
                <a:cs typeface="Arial" pitchFamily="34" charset="0"/>
              </a:rPr>
              <a:t>Summary</a:t>
            </a:r>
          </a:p>
        </p:txBody>
      </p:sp>
      <p:sp>
        <p:nvSpPr>
          <p:cNvPr id="6" name="Text Placeholder 5">
            <a:extLst>
              <a:ext uri="{FF2B5EF4-FFF2-40B4-BE49-F238E27FC236}">
                <a16:creationId xmlns:a16="http://schemas.microsoft.com/office/drawing/2014/main" id="{E3E778DB-DCE4-9285-87E7-F77F9D07C414}"/>
              </a:ext>
            </a:extLst>
          </p:cNvPr>
          <p:cNvSpPr>
            <a:spLocks noGrp="1"/>
          </p:cNvSpPr>
          <p:nvPr>
            <p:ph type="body" sz="quarter" idx="12"/>
          </p:nvPr>
        </p:nvSpPr>
        <p:spPr>
          <a:xfrm>
            <a:off x="9098303" y="1383279"/>
            <a:ext cx="2842685" cy="1836172"/>
          </a:xfrm>
        </p:spPr>
        <p:txBody>
          <a:bodyPr/>
          <a:lstStyle/>
          <a:p>
            <a:r>
              <a:rPr lang="en-US" sz="1400" dirty="0"/>
              <a:t>28% of both CS and HCL service recipients with problems report that MassAbility worked to resolve their problem.</a:t>
            </a:r>
          </a:p>
        </p:txBody>
      </p:sp>
      <p:sp>
        <p:nvSpPr>
          <p:cNvPr id="7" name="TextBox 6">
            <a:extLst>
              <a:ext uri="{FF2B5EF4-FFF2-40B4-BE49-F238E27FC236}">
                <a16:creationId xmlns:a16="http://schemas.microsoft.com/office/drawing/2014/main" id="{30607B1E-27A0-ED17-0837-05F05D5886C6}"/>
              </a:ext>
            </a:extLst>
          </p:cNvPr>
          <p:cNvSpPr txBox="1"/>
          <p:nvPr/>
        </p:nvSpPr>
        <p:spPr>
          <a:xfrm>
            <a:off x="9052931" y="5837224"/>
            <a:ext cx="2290259" cy="461665"/>
          </a:xfrm>
          <a:prstGeom prst="rect">
            <a:avLst/>
          </a:prstGeom>
          <a:noFill/>
        </p:spPr>
        <p:txBody>
          <a:bodyPr wrap="square" rtlCol="0">
            <a:spAutoFit/>
          </a:bodyPr>
          <a:lstStyle/>
          <a:p>
            <a:pPr algn="l"/>
            <a:r>
              <a:rPr lang="en-US" sz="1200" b="1">
                <a:solidFill>
                  <a:schemeClr val="bg1"/>
                </a:solidFill>
                <a:latin typeface="+mn-lt"/>
                <a:cs typeface="Arial" pitchFamily="34" charset="0"/>
              </a:rPr>
              <a:t>N (CS) = 236</a:t>
            </a:r>
          </a:p>
          <a:p>
            <a:pPr algn="l"/>
            <a:r>
              <a:rPr lang="en-US" sz="1200" b="1">
                <a:solidFill>
                  <a:schemeClr val="bg1"/>
                </a:solidFill>
                <a:latin typeface="+mn-lt"/>
                <a:cs typeface="Arial" pitchFamily="34" charset="0"/>
              </a:rPr>
              <a:t>N (HCL) = 145</a:t>
            </a:r>
          </a:p>
        </p:txBody>
      </p:sp>
      <p:sp>
        <p:nvSpPr>
          <p:cNvPr id="5" name="Text Box 16">
            <a:extLst>
              <a:ext uri="{FF2B5EF4-FFF2-40B4-BE49-F238E27FC236}">
                <a16:creationId xmlns:a16="http://schemas.microsoft.com/office/drawing/2014/main" id="{9CF5D5DB-6C11-B822-284B-529F0B18AB11}"/>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0398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02CA49-999F-553D-30B5-AD62C5797641}"/>
              </a:ext>
            </a:extLst>
          </p:cNvPr>
          <p:cNvSpPr>
            <a:spLocks noGrp="1"/>
          </p:cNvSpPr>
          <p:nvPr>
            <p:ph type="title" idx="4294967295"/>
          </p:nvPr>
        </p:nvSpPr>
        <p:spPr>
          <a:xfrm>
            <a:off x="203200" y="3276600"/>
            <a:ext cx="11785600"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20000"/>
              </a:spcBef>
              <a:spcAft>
                <a:spcPct val="0"/>
              </a:spcAft>
              <a:buClr>
                <a:srgbClr val="98324D"/>
              </a:buClr>
              <a:buSzPct val="50000"/>
              <a:buFont typeface="Wingdings" pitchFamily="2" charset="2"/>
              <a:buNone/>
              <a:tabLst/>
              <a:defRPr/>
            </a:pPr>
            <a:r>
              <a:rPr kumimoji="0" lang="en-US" sz="3000" b="0" i="0" u="none" strike="noStrike" kern="0" cap="none" spc="0" normalizeH="0" baseline="0" noProof="0">
                <a:ln>
                  <a:noFill/>
                </a:ln>
                <a:solidFill>
                  <a:schemeClr val="bg1"/>
                </a:solidFill>
                <a:effectLst/>
                <a:uLnTx/>
                <a:uFillTx/>
                <a:latin typeface="+mn-lt"/>
                <a:ea typeface="MS PGothic" panose="020B0600070205080204" pitchFamily="34" charset="-128"/>
                <a:cs typeface="ＭＳ Ｐゴシック" charset="0"/>
              </a:rPr>
              <a:t>Service Recipient Feedback</a:t>
            </a:r>
          </a:p>
        </p:txBody>
      </p:sp>
    </p:spTree>
    <p:extLst>
      <p:ext uri="{BB962C8B-B14F-4D97-AF65-F5344CB8AC3E}">
        <p14:creationId xmlns:p14="http://schemas.microsoft.com/office/powerpoint/2010/main" val="3299739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058109-F62D-1B43-EE42-026F61F6FE60}"/>
              </a:ext>
            </a:extLst>
          </p:cNvPr>
          <p:cNvSpPr>
            <a:spLocks noGrp="1"/>
          </p:cNvSpPr>
          <p:nvPr>
            <p:ph type="title"/>
          </p:nvPr>
        </p:nvSpPr>
        <p:spPr/>
        <p:txBody>
          <a:bodyPr/>
          <a:lstStyle/>
          <a:p>
            <a:r>
              <a:rPr lang="en-US"/>
              <a:t>Service Recipient Feedback</a:t>
            </a:r>
          </a:p>
        </p:txBody>
      </p:sp>
      <p:sp>
        <p:nvSpPr>
          <p:cNvPr id="4" name="Content Placeholder 3">
            <a:extLst>
              <a:ext uri="{FF2B5EF4-FFF2-40B4-BE49-F238E27FC236}">
                <a16:creationId xmlns:a16="http://schemas.microsoft.com/office/drawing/2014/main" id="{8401E84D-6D29-F3ED-D63B-61A01744ED48}"/>
              </a:ext>
            </a:extLst>
          </p:cNvPr>
          <p:cNvSpPr>
            <a:spLocks noGrp="1"/>
          </p:cNvSpPr>
          <p:nvPr>
            <p:ph idx="1"/>
          </p:nvPr>
        </p:nvSpPr>
        <p:spPr>
          <a:xfrm>
            <a:off x="1897626" y="1347041"/>
            <a:ext cx="8396748" cy="4770295"/>
          </a:xfrm>
        </p:spPr>
        <p:txBody>
          <a:bodyPr/>
          <a:lstStyle/>
          <a:p>
            <a:endParaRPr lang="en-US" dirty="0">
              <a:cs typeface="Arial" panose="020B0604020202020204" pitchFamily="34" charset="0"/>
            </a:endParaRPr>
          </a:p>
          <a:p>
            <a:r>
              <a:rPr lang="en-US" sz="2000" dirty="0"/>
              <a:t>Service recipients were asked to provide additional feedback when they indicated they were not satisfied or did not provide a positive response to certain questions.</a:t>
            </a:r>
          </a:p>
          <a:p>
            <a:endParaRPr lang="en-US" sz="2000" dirty="0"/>
          </a:p>
          <a:p>
            <a:r>
              <a:rPr lang="en-US" sz="2000" dirty="0"/>
              <a:t>General feedback categories shown in the following slides are for feedback that was collected throughout the survey in response to 21 main survey questions.</a:t>
            </a:r>
          </a:p>
          <a:p>
            <a:endParaRPr lang="en-US" sz="2000" dirty="0"/>
          </a:p>
          <a:p>
            <a:r>
              <a:rPr lang="en-US" sz="2000" dirty="0"/>
              <a:t>Service recipients could provide more than one response.</a:t>
            </a:r>
          </a:p>
          <a:p>
            <a:endParaRPr lang="en-US" sz="2000" dirty="0"/>
          </a:p>
          <a:p>
            <a:r>
              <a:rPr lang="en-US" sz="2000" dirty="0"/>
              <a:t>1298 service recipients provided feedback (862 CS and 436 HCL).</a:t>
            </a:r>
          </a:p>
          <a:p>
            <a:endParaRPr lang="en-US" sz="2000" dirty="0"/>
          </a:p>
          <a:p>
            <a:r>
              <a:rPr lang="en-US" sz="2000" dirty="0"/>
              <a:t>The following tables summarize the most common responses from service recipients who provided this additional feedback.</a:t>
            </a:r>
          </a:p>
          <a:p>
            <a:endParaRPr lang="en-US" sz="2000" dirty="0"/>
          </a:p>
          <a:p>
            <a:endParaRPr lang="en-US" dirty="0">
              <a:highlight>
                <a:srgbClr val="00FF00"/>
              </a:highlight>
              <a:latin typeface="Arial" panose="020B0604020202020204" pitchFamily="34" charset="0"/>
              <a:cs typeface="Arial" panose="020B0604020202020204" pitchFamily="34" charset="0"/>
            </a:endParaRPr>
          </a:p>
          <a:p>
            <a:pPr marL="0" indent="0">
              <a:buNone/>
            </a:pPr>
            <a:endParaRPr lang="en-US" dirty="0"/>
          </a:p>
          <a:p>
            <a:endParaRPr lang="en-US" dirty="0"/>
          </a:p>
          <a:p>
            <a:endParaRPr lang="en-US" dirty="0"/>
          </a:p>
          <a:p>
            <a:pPr marL="0" indent="0">
              <a:buNone/>
            </a:pPr>
            <a:endParaRPr lang="en-US" dirty="0"/>
          </a:p>
          <a:p>
            <a:pPr marL="0" indent="0">
              <a:buNone/>
            </a:pPr>
            <a:endParaRPr lang="en-US" dirty="0"/>
          </a:p>
          <a:p>
            <a:pPr marL="342900" lvl="1" indent="0">
              <a:buNone/>
            </a:pPr>
            <a:endParaRPr lang="en-US" dirty="0"/>
          </a:p>
        </p:txBody>
      </p:sp>
    </p:spTree>
    <p:extLst>
      <p:ext uri="{BB962C8B-B14F-4D97-AF65-F5344CB8AC3E}">
        <p14:creationId xmlns:p14="http://schemas.microsoft.com/office/powerpoint/2010/main" val="2791873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F905765A-A5D2-17C1-2028-F03BCE3BEB42}"/>
              </a:ext>
            </a:extLst>
          </p:cNvPr>
          <p:cNvSpPr txBox="1">
            <a:spLocks noGrp="1"/>
          </p:cNvSpPr>
          <p:nvPr>
            <p:ph type="title" idx="4294967295"/>
          </p:nvPr>
        </p:nvSpPr>
        <p:spPr>
          <a:xfrm>
            <a:off x="1693544" y="516320"/>
            <a:ext cx="5600700" cy="4444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indent="0" algn="ctr">
              <a:spcBef>
                <a:spcPts val="150"/>
              </a:spcBef>
              <a:buNone/>
              <a:defRPr/>
            </a:pPr>
            <a:r>
              <a:rPr lang="en-US" sz="2400" b="1">
                <a:solidFill>
                  <a:schemeClr val="bg1"/>
                </a:solidFill>
                <a:latin typeface="+mj-lt"/>
                <a:cs typeface="Arial"/>
              </a:rPr>
              <a:t>Service Recipient</a:t>
            </a:r>
            <a:r>
              <a:rPr kumimoji="0" lang="en-US" sz="2400" b="1" i="0" u="none" strike="noStrike" kern="0" cap="none" spc="0" normalizeH="0" baseline="0" noProof="0">
                <a:ln>
                  <a:noFill/>
                </a:ln>
                <a:solidFill>
                  <a:schemeClr val="bg1"/>
                </a:solidFill>
                <a:effectLst/>
                <a:uLnTx/>
                <a:uFillTx/>
                <a:latin typeface="+mj-lt"/>
                <a:cs typeface="Arial"/>
              </a:rPr>
              <a:t> </a:t>
            </a:r>
            <a:r>
              <a:rPr kumimoji="0" lang="en-US" sz="2400" b="1" i="0" u="none" strike="noStrike" kern="0" cap="none" spc="0" normalizeH="0" baseline="0" noProof="0">
                <a:ln>
                  <a:noFill/>
                </a:ln>
                <a:solidFill>
                  <a:schemeClr val="bg1"/>
                </a:solidFill>
                <a:effectLst/>
                <a:uLnTx/>
                <a:uFillTx/>
                <a:latin typeface="+mj-lt"/>
                <a:ea typeface="MS PGothic"/>
              </a:rPr>
              <a:t>Feedback - CS</a:t>
            </a:r>
            <a:endParaRPr lang="en-US" sz="2400" b="0" i="0" u="none" strike="noStrike" kern="0" cap="none" spc="0" normalizeH="0" baseline="0" noProof="0">
              <a:ln>
                <a:noFill/>
              </a:ln>
              <a:solidFill>
                <a:schemeClr val="bg1"/>
              </a:solidFill>
              <a:effectLst/>
              <a:uLnTx/>
              <a:uFillTx/>
              <a:latin typeface="+mn-lt"/>
              <a:ea typeface="MS PGothic"/>
            </a:endParaRPr>
          </a:p>
        </p:txBody>
      </p:sp>
      <p:graphicFrame>
        <p:nvGraphicFramePr>
          <p:cNvPr id="7" name="Table 9">
            <a:extLst>
              <a:ext uri="{FF2B5EF4-FFF2-40B4-BE49-F238E27FC236}">
                <a16:creationId xmlns:a16="http://schemas.microsoft.com/office/drawing/2014/main" id="{B47C9DCF-AA63-48BF-F6E8-56A8BB83399B}"/>
              </a:ext>
            </a:extLst>
          </p:cNvPr>
          <p:cNvGraphicFramePr>
            <a:graphicFrameLocks noGrp="1"/>
          </p:cNvGraphicFramePr>
          <p:nvPr>
            <p:ph idx="15"/>
            <p:extLst>
              <p:ext uri="{D42A27DB-BD31-4B8C-83A1-F6EECF244321}">
                <p14:modId xmlns:p14="http://schemas.microsoft.com/office/powerpoint/2010/main" val="2389717395"/>
              </p:ext>
            </p:extLst>
          </p:nvPr>
        </p:nvGraphicFramePr>
        <p:xfrm>
          <a:off x="379094" y="1306882"/>
          <a:ext cx="8321040" cy="4664543"/>
        </p:xfrm>
        <a:graphic>
          <a:graphicData uri="http://schemas.openxmlformats.org/drawingml/2006/table">
            <a:tbl>
              <a:tblPr firstRow="1" bandRow="1">
                <a:tableStyleId>{5940675A-B579-460E-94D1-54222C63F5DA}</a:tableStyleId>
              </a:tblPr>
              <a:tblGrid>
                <a:gridCol w="7659138">
                  <a:extLst>
                    <a:ext uri="{9D8B030D-6E8A-4147-A177-3AD203B41FA5}">
                      <a16:colId xmlns:a16="http://schemas.microsoft.com/office/drawing/2014/main" val="1143798205"/>
                    </a:ext>
                  </a:extLst>
                </a:gridCol>
                <a:gridCol w="661902">
                  <a:extLst>
                    <a:ext uri="{9D8B030D-6E8A-4147-A177-3AD203B41FA5}">
                      <a16:colId xmlns:a16="http://schemas.microsoft.com/office/drawing/2014/main" val="4057663756"/>
                    </a:ext>
                  </a:extLst>
                </a:gridCol>
              </a:tblGrid>
              <a:tr h="387689">
                <a:tc>
                  <a:txBody>
                    <a:bodyPr/>
                    <a:lstStyle/>
                    <a:p>
                      <a:endParaRPr lang="en-US" sz="1400" dirty="0">
                        <a:latin typeface="+mn-lt"/>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a:solidFill>
                            <a:schemeClr val="bg1"/>
                          </a:solidFill>
                          <a:latin typeface="+mn-lt"/>
                        </a:rPr>
                        <a:t>CS</a:t>
                      </a:r>
                    </a:p>
                  </a:txBody>
                  <a:tcPr marL="68580" marR="68580" marT="34290" marB="34290" anchor="ctr">
                    <a:lnL w="12700" cap="flat" cmpd="sng" algn="ctr">
                      <a:solidFill>
                        <a:schemeClr val="tx1"/>
                      </a:solidFill>
                      <a:prstDash val="solid"/>
                      <a:round/>
                      <a:headEnd type="none" w="med" len="med"/>
                      <a:tailEnd type="none" w="med" len="med"/>
                    </a:lnL>
                    <a:solidFill>
                      <a:srgbClr val="AE2573"/>
                    </a:solidFill>
                  </a:tcPr>
                </a:tc>
                <a:extLst>
                  <a:ext uri="{0D108BD9-81ED-4DB2-BD59-A6C34878D82A}">
                    <a16:rowId xmlns:a16="http://schemas.microsoft.com/office/drawing/2014/main" val="1278513106"/>
                  </a:ext>
                </a:extLst>
              </a:tr>
              <a:tr h="478342">
                <a:tc>
                  <a:txBody>
                    <a:bodyPr/>
                    <a:lstStyle/>
                    <a:p>
                      <a:pPr algn="l" fontAlgn="t">
                        <a:buNone/>
                      </a:pPr>
                      <a:r>
                        <a:rPr lang="en-US" sz="1600" b="0" i="0" u="none" strike="noStrike" dirty="0">
                          <a:solidFill>
                            <a:srgbClr val="000000"/>
                          </a:solidFill>
                          <a:effectLst/>
                          <a:latin typeface="Arial" panose="020B0604020202020204" pitchFamily="34" charset="0"/>
                        </a:rPr>
                        <a:t>Issues communicating with staff or counselors, difficulty reaching staff or counselors</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400" b="0" i="0" u="none" strike="noStrike">
                          <a:solidFill>
                            <a:srgbClr val="000000"/>
                          </a:solidFill>
                          <a:effectLst/>
                          <a:latin typeface="Arial" panose="020B0604020202020204" pitchFamily="34" charset="0"/>
                        </a:rPr>
                        <a:t>40%</a:t>
                      </a:r>
                    </a:p>
                  </a:txBody>
                  <a:tcPr marT="0" marB="0" anchor="ctr"/>
                </a:tc>
                <a:extLst>
                  <a:ext uri="{0D108BD9-81ED-4DB2-BD59-A6C34878D82A}">
                    <a16:rowId xmlns:a16="http://schemas.microsoft.com/office/drawing/2014/main" val="3858662773"/>
                  </a:ext>
                </a:extLst>
              </a:tr>
              <a:tr h="387689">
                <a:tc>
                  <a:txBody>
                    <a:bodyPr/>
                    <a:lstStyle/>
                    <a:p>
                      <a:pPr algn="l" fontAlgn="t">
                        <a:buNone/>
                      </a:pPr>
                      <a:r>
                        <a:rPr lang="en-US" sz="1600" b="0" i="0" u="none" strike="noStrike" dirty="0">
                          <a:solidFill>
                            <a:srgbClr val="000000"/>
                          </a:solidFill>
                          <a:effectLst/>
                          <a:latin typeface="Arial" panose="020B0604020202020204" pitchFamily="34" charset="0"/>
                        </a:rPr>
                        <a:t>Waiting to receive services, have not received services</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400" b="0" i="0" u="none" strike="noStrike">
                          <a:solidFill>
                            <a:srgbClr val="000000"/>
                          </a:solidFill>
                          <a:effectLst/>
                          <a:latin typeface="Arial" panose="020B0604020202020204" pitchFamily="34" charset="0"/>
                        </a:rPr>
                        <a:t>36%</a:t>
                      </a:r>
                    </a:p>
                  </a:txBody>
                  <a:tcPr marT="0" marB="0" anchor="ctr"/>
                </a:tc>
                <a:extLst>
                  <a:ext uri="{0D108BD9-81ED-4DB2-BD59-A6C34878D82A}">
                    <a16:rowId xmlns:a16="http://schemas.microsoft.com/office/drawing/2014/main" val="1872792832"/>
                  </a:ext>
                </a:extLst>
              </a:tr>
              <a:tr h="478342">
                <a:tc>
                  <a:txBody>
                    <a:bodyPr/>
                    <a:lstStyle/>
                    <a:p>
                      <a:pPr algn="l" fontAlgn="t">
                        <a:buNone/>
                      </a:pPr>
                      <a:r>
                        <a:rPr lang="en-US" sz="1600" b="0" i="0" u="none" strike="noStrike" dirty="0">
                          <a:solidFill>
                            <a:srgbClr val="000000"/>
                          </a:solidFill>
                          <a:effectLst/>
                          <a:latin typeface="Arial" panose="020B0604020202020204" pitchFamily="34" charset="0"/>
                        </a:rPr>
                        <a:t>Needed more support or services, had to fight to obtain services, needed more guidance</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400" b="0" i="0" u="none" strike="noStrike">
                          <a:solidFill>
                            <a:srgbClr val="000000"/>
                          </a:solidFill>
                          <a:effectLst/>
                          <a:latin typeface="Arial" panose="020B0604020202020204" pitchFamily="34" charset="0"/>
                        </a:rPr>
                        <a:t>35%</a:t>
                      </a:r>
                    </a:p>
                  </a:txBody>
                  <a:tcPr marT="0" marB="0" anchor="ctr"/>
                </a:tc>
                <a:extLst>
                  <a:ext uri="{0D108BD9-81ED-4DB2-BD59-A6C34878D82A}">
                    <a16:rowId xmlns:a16="http://schemas.microsoft.com/office/drawing/2014/main" val="3772814229"/>
                  </a:ext>
                </a:extLst>
              </a:tr>
              <a:tr h="478342">
                <a:tc>
                  <a:txBody>
                    <a:bodyPr/>
                    <a:lstStyle/>
                    <a:p>
                      <a:pPr algn="l" fontAlgn="t">
                        <a:buNone/>
                      </a:pPr>
                      <a:r>
                        <a:rPr lang="en-US" sz="1600" b="0" i="0" u="none" strike="noStrike" dirty="0">
                          <a:solidFill>
                            <a:srgbClr val="000000"/>
                          </a:solidFill>
                          <a:effectLst/>
                          <a:latin typeface="Arial" panose="020B0604020202020204" pitchFamily="34" charset="0"/>
                        </a:rPr>
                        <a:t>Needed more information about programs and services, did not provide enough information</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400" b="0" i="0" u="none" strike="noStrike">
                          <a:solidFill>
                            <a:srgbClr val="000000"/>
                          </a:solidFill>
                          <a:effectLst/>
                          <a:latin typeface="Arial" panose="020B0604020202020204" pitchFamily="34" charset="0"/>
                        </a:rPr>
                        <a:t>31%</a:t>
                      </a:r>
                    </a:p>
                  </a:txBody>
                  <a:tcPr marT="0" marB="0" anchor="ctr"/>
                </a:tc>
                <a:extLst>
                  <a:ext uri="{0D108BD9-81ED-4DB2-BD59-A6C34878D82A}">
                    <a16:rowId xmlns:a16="http://schemas.microsoft.com/office/drawing/2014/main" val="3479685708"/>
                  </a:ext>
                </a:extLst>
              </a:tr>
              <a:tr h="387689">
                <a:tc>
                  <a:txBody>
                    <a:bodyPr/>
                    <a:lstStyle/>
                    <a:p>
                      <a:pPr algn="l" fontAlgn="t">
                        <a:buNone/>
                      </a:pPr>
                      <a:r>
                        <a:rPr lang="en-US" sz="1600" b="0" i="0" u="none" strike="noStrike" dirty="0">
                          <a:solidFill>
                            <a:srgbClr val="000000"/>
                          </a:solidFill>
                          <a:effectLst/>
                          <a:latin typeface="Arial" panose="020B0604020202020204" pitchFamily="34" charset="0"/>
                        </a:rPr>
                        <a:t>VR program was not effective in helping customer or helping customer meet goals</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400" b="0" i="0" u="none" strike="noStrike">
                          <a:solidFill>
                            <a:srgbClr val="000000"/>
                          </a:solidFill>
                          <a:effectLst/>
                          <a:latin typeface="Arial" panose="020B0604020202020204" pitchFamily="34" charset="0"/>
                        </a:rPr>
                        <a:t>24%</a:t>
                      </a:r>
                    </a:p>
                  </a:txBody>
                  <a:tcPr marT="0" marB="0" anchor="ctr"/>
                </a:tc>
                <a:extLst>
                  <a:ext uri="{0D108BD9-81ED-4DB2-BD59-A6C34878D82A}">
                    <a16:rowId xmlns:a16="http://schemas.microsoft.com/office/drawing/2014/main" val="3384449715"/>
                  </a:ext>
                </a:extLst>
              </a:tr>
              <a:tr h="478342">
                <a:tc>
                  <a:txBody>
                    <a:bodyPr/>
                    <a:lstStyle/>
                    <a:p>
                      <a:pPr algn="l" fontAlgn="t">
                        <a:buNone/>
                      </a:pPr>
                      <a:r>
                        <a:rPr lang="en-US" sz="1600" b="0" i="0" u="none" strike="noStrike" dirty="0">
                          <a:solidFill>
                            <a:srgbClr val="000000"/>
                          </a:solidFill>
                          <a:effectLst/>
                          <a:latin typeface="Arial" panose="020B0604020202020204" pitchFamily="34" charset="0"/>
                        </a:rPr>
                        <a:t>VR counselors or staff did not provide the help I needed, broke promises, customer had to do all the work</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400" b="0" i="0" u="none" strike="noStrike">
                          <a:solidFill>
                            <a:srgbClr val="000000"/>
                          </a:solidFill>
                          <a:effectLst/>
                          <a:latin typeface="Arial" panose="020B0604020202020204" pitchFamily="34" charset="0"/>
                        </a:rPr>
                        <a:t>20%</a:t>
                      </a:r>
                    </a:p>
                  </a:txBody>
                  <a:tcPr marT="0" marB="0" anchor="ctr"/>
                </a:tc>
                <a:extLst>
                  <a:ext uri="{0D108BD9-81ED-4DB2-BD59-A6C34878D82A}">
                    <a16:rowId xmlns:a16="http://schemas.microsoft.com/office/drawing/2014/main" val="1274393622"/>
                  </a:ext>
                </a:extLst>
              </a:tr>
              <a:tr h="387689">
                <a:tc>
                  <a:txBody>
                    <a:bodyPr/>
                    <a:lstStyle/>
                    <a:p>
                      <a:pPr algn="l" fontAlgn="t">
                        <a:buNone/>
                      </a:pPr>
                      <a:r>
                        <a:rPr lang="en-US" sz="1600" b="0" i="0" u="none" strike="noStrike" dirty="0">
                          <a:solidFill>
                            <a:srgbClr val="000000"/>
                          </a:solidFill>
                          <a:effectLst/>
                          <a:latin typeface="Arial" panose="020B0604020202020204" pitchFamily="34" charset="0"/>
                        </a:rPr>
                        <a:t>Customer involvement in and/or control over his or her VR experience</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400" b="0" i="0" u="none" strike="noStrike" dirty="0">
                          <a:solidFill>
                            <a:srgbClr val="000000"/>
                          </a:solidFill>
                          <a:effectLst/>
                          <a:latin typeface="Arial" panose="020B0604020202020204" pitchFamily="34" charset="0"/>
                        </a:rPr>
                        <a:t>16%</a:t>
                      </a:r>
                    </a:p>
                  </a:txBody>
                  <a:tcPr marT="0" marB="0" anchor="ctr"/>
                </a:tc>
                <a:extLst>
                  <a:ext uri="{0D108BD9-81ED-4DB2-BD59-A6C34878D82A}">
                    <a16:rowId xmlns:a16="http://schemas.microsoft.com/office/drawing/2014/main" val="2175001916"/>
                  </a:ext>
                </a:extLst>
              </a:tr>
              <a:tr h="387689">
                <a:tc>
                  <a:txBody>
                    <a:bodyPr/>
                    <a:lstStyle/>
                    <a:p>
                      <a:pPr algn="l" fontAlgn="t">
                        <a:buNone/>
                      </a:pPr>
                      <a:r>
                        <a:rPr lang="en-US" sz="1600" b="0" i="0" u="none" strike="noStrike" dirty="0">
                          <a:solidFill>
                            <a:srgbClr val="000000"/>
                          </a:solidFill>
                          <a:effectLst/>
                          <a:latin typeface="Arial" panose="020B0604020202020204" pitchFamily="34" charset="0"/>
                        </a:rPr>
                        <a:t>VR counselors or staff was unprofessional, rude, did not care</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400" b="0" i="0" u="none" strike="noStrike">
                          <a:solidFill>
                            <a:srgbClr val="000000"/>
                          </a:solidFill>
                          <a:effectLst/>
                          <a:latin typeface="Arial" panose="020B0604020202020204" pitchFamily="34" charset="0"/>
                        </a:rPr>
                        <a:t>15%</a:t>
                      </a:r>
                    </a:p>
                  </a:txBody>
                  <a:tcPr marT="0" marB="0" anchor="ctr"/>
                </a:tc>
                <a:extLst>
                  <a:ext uri="{0D108BD9-81ED-4DB2-BD59-A6C34878D82A}">
                    <a16:rowId xmlns:a16="http://schemas.microsoft.com/office/drawing/2014/main" val="4201348605"/>
                  </a:ext>
                </a:extLst>
              </a:tr>
              <a:tr h="387689">
                <a:tc>
                  <a:txBody>
                    <a:bodyPr/>
                    <a:lstStyle/>
                    <a:p>
                      <a:pPr algn="l" fontAlgn="t">
                        <a:buNone/>
                      </a:pPr>
                      <a:r>
                        <a:rPr lang="en-US" sz="1600" b="0" i="0" u="none" strike="noStrike" dirty="0">
                          <a:solidFill>
                            <a:srgbClr val="000000"/>
                          </a:solidFill>
                          <a:effectLst/>
                          <a:latin typeface="Arial" panose="020B0604020202020204" pitchFamily="34" charset="0"/>
                        </a:rPr>
                        <a:t>Location of VR facilities, need additional offices, expanded operating hours</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400" b="0" i="0" u="none" strike="noStrike" dirty="0">
                          <a:solidFill>
                            <a:srgbClr val="000000"/>
                          </a:solidFill>
                          <a:effectLst/>
                          <a:latin typeface="Arial" panose="020B0604020202020204" pitchFamily="34" charset="0"/>
                        </a:rPr>
                        <a:t>15%</a:t>
                      </a:r>
                    </a:p>
                  </a:txBody>
                  <a:tcPr marT="0" marB="0" anchor="ctr"/>
                </a:tc>
                <a:extLst>
                  <a:ext uri="{0D108BD9-81ED-4DB2-BD59-A6C34878D82A}">
                    <a16:rowId xmlns:a16="http://schemas.microsoft.com/office/drawing/2014/main" val="3363734131"/>
                  </a:ext>
                </a:extLst>
              </a:tr>
              <a:tr h="387689">
                <a:tc>
                  <a:txBody>
                    <a:bodyPr/>
                    <a:lstStyle/>
                    <a:p>
                      <a:pPr algn="l" fontAlgn="t">
                        <a:buNone/>
                      </a:pPr>
                      <a:r>
                        <a:rPr lang="en-US" sz="1600" b="0" i="0" u="none" strike="noStrike" dirty="0">
                          <a:solidFill>
                            <a:srgbClr val="000000"/>
                          </a:solidFill>
                          <a:effectLst/>
                          <a:latin typeface="Arial" panose="020B0604020202020204" pitchFamily="34" charset="0"/>
                        </a:rPr>
                        <a:t>Other</a:t>
                      </a:r>
                    </a:p>
                  </a:txBody>
                  <a:tcPr marT="0" marB="0" anchor="ctr">
                    <a:lnT w="12700" cap="flat" cmpd="sng" algn="ctr">
                      <a:solidFill>
                        <a:schemeClr val="tx1"/>
                      </a:solidFill>
                      <a:prstDash val="solid"/>
                      <a:round/>
                      <a:headEnd type="none" w="med" len="med"/>
                      <a:tailEnd type="none" w="med" len="med"/>
                    </a:lnT>
                  </a:tcPr>
                </a:tc>
                <a:tc>
                  <a:txBody>
                    <a:bodyPr/>
                    <a:lstStyle/>
                    <a:p>
                      <a:pPr algn="ctr" fontAlgn="t">
                        <a:buNone/>
                      </a:pPr>
                      <a:r>
                        <a:rPr lang="en-US" sz="1600" b="0" i="0" u="none" strike="noStrike" dirty="0">
                          <a:solidFill>
                            <a:srgbClr val="000000"/>
                          </a:solidFill>
                          <a:effectLst/>
                          <a:latin typeface="Arial" panose="020B0604020202020204" pitchFamily="34" charset="0"/>
                        </a:rPr>
                        <a:t>24%</a:t>
                      </a:r>
                    </a:p>
                  </a:txBody>
                  <a:tcPr marT="0" marB="0" anchor="ctr"/>
                </a:tc>
                <a:extLst>
                  <a:ext uri="{0D108BD9-81ED-4DB2-BD59-A6C34878D82A}">
                    <a16:rowId xmlns:a16="http://schemas.microsoft.com/office/drawing/2014/main" val="19350127"/>
                  </a:ext>
                </a:extLst>
              </a:tr>
            </a:tbl>
          </a:graphicData>
        </a:graphic>
      </p:graphicFrame>
      <p:sp>
        <p:nvSpPr>
          <p:cNvPr id="8" name="Text Placeholder 1">
            <a:extLst>
              <a:ext uri="{FF2B5EF4-FFF2-40B4-BE49-F238E27FC236}">
                <a16:creationId xmlns:a16="http://schemas.microsoft.com/office/drawing/2014/main" id="{05B92B2E-E87D-2579-12AB-0427860058E4}"/>
              </a:ext>
            </a:extLst>
          </p:cNvPr>
          <p:cNvSpPr txBox="1">
            <a:spLocks/>
          </p:cNvSpPr>
          <p:nvPr/>
        </p:nvSpPr>
        <p:spPr>
          <a:xfrm>
            <a:off x="848810" y="5619469"/>
            <a:ext cx="6721799" cy="654553"/>
          </a:xfrm>
          <a:prstGeom prst="rect">
            <a:avLst/>
          </a:prstGeom>
        </p:spPr>
        <p:txBody>
          <a:bodyPr/>
          <a:lstStyle>
            <a:lvl1pPr marL="257175" indent="-257175"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endParaRPr lang="en-US" sz="2000" kern="0" dirty="0"/>
          </a:p>
          <a:p>
            <a:pPr marL="0" indent="0">
              <a:buNone/>
            </a:pPr>
            <a:r>
              <a:rPr lang="en-US" sz="1200" i="1" kern="0" dirty="0"/>
              <a:t>*Multiple responses possible. Total does not sum to 100%. Responses below 15% not included.</a:t>
            </a:r>
          </a:p>
        </p:txBody>
      </p:sp>
      <p:sp>
        <p:nvSpPr>
          <p:cNvPr id="9" name="TextBox 8">
            <a:extLst>
              <a:ext uri="{FF2B5EF4-FFF2-40B4-BE49-F238E27FC236}">
                <a16:creationId xmlns:a16="http://schemas.microsoft.com/office/drawing/2014/main" id="{E8768792-EDBE-E089-BEB0-7FCD625C002B}"/>
              </a:ext>
            </a:extLst>
          </p:cNvPr>
          <p:cNvSpPr txBox="1"/>
          <p:nvPr/>
        </p:nvSpPr>
        <p:spPr>
          <a:xfrm>
            <a:off x="9049232" y="1098088"/>
            <a:ext cx="3142768" cy="307777"/>
          </a:xfrm>
          <a:prstGeom prst="rect">
            <a:avLst/>
          </a:prstGeom>
          <a:noFill/>
        </p:spPr>
        <p:txBody>
          <a:bodyPr wrap="square" rtlCol="0">
            <a:spAutoFit/>
          </a:bodyPr>
          <a:lstStyle/>
          <a:p>
            <a:pPr algn="l"/>
            <a:r>
              <a:rPr lang="en-US" sz="1400" b="1" dirty="0">
                <a:solidFill>
                  <a:schemeClr val="bg1"/>
                </a:solidFill>
                <a:latin typeface="+mn-lt"/>
                <a:cs typeface="Arial" pitchFamily="34" charset="0"/>
              </a:rPr>
              <a:t>Summary</a:t>
            </a:r>
          </a:p>
        </p:txBody>
      </p:sp>
      <p:sp>
        <p:nvSpPr>
          <p:cNvPr id="4" name="Text Placeholder 3">
            <a:extLst>
              <a:ext uri="{FF2B5EF4-FFF2-40B4-BE49-F238E27FC236}">
                <a16:creationId xmlns:a16="http://schemas.microsoft.com/office/drawing/2014/main" id="{D5081A3D-6B44-36E5-BEBF-3846D0388C64}"/>
              </a:ext>
            </a:extLst>
          </p:cNvPr>
          <p:cNvSpPr>
            <a:spLocks noGrp="1"/>
          </p:cNvSpPr>
          <p:nvPr>
            <p:ph type="body" sz="quarter" idx="12"/>
          </p:nvPr>
        </p:nvSpPr>
        <p:spPr>
          <a:xfrm>
            <a:off x="9052932" y="1364229"/>
            <a:ext cx="2966657" cy="2659131"/>
          </a:xfrm>
        </p:spPr>
        <p:txBody>
          <a:bodyPr/>
          <a:lstStyle/>
          <a:p>
            <a:r>
              <a:rPr lang="en-US" sz="1400" dirty="0"/>
              <a:t>The most common feedback for CS service recipients was regarding issues with communication with staff or counselors (40%), followed by having to wait for services or not receive services at all (36%). Needing more support (35%) and more information (11%) were also common themes in customer feedback</a:t>
            </a:r>
          </a:p>
          <a:p>
            <a:endParaRPr lang="en-US" sz="1400" dirty="0"/>
          </a:p>
        </p:txBody>
      </p:sp>
      <p:sp>
        <p:nvSpPr>
          <p:cNvPr id="2" name="TextBox 1">
            <a:extLst>
              <a:ext uri="{FF2B5EF4-FFF2-40B4-BE49-F238E27FC236}">
                <a16:creationId xmlns:a16="http://schemas.microsoft.com/office/drawing/2014/main" id="{EF5D4D0B-54EB-EAC9-22E1-A0AE42678F1F}"/>
              </a:ext>
            </a:extLst>
          </p:cNvPr>
          <p:cNvSpPr txBox="1"/>
          <p:nvPr/>
        </p:nvSpPr>
        <p:spPr>
          <a:xfrm>
            <a:off x="9052931" y="5837224"/>
            <a:ext cx="2290259" cy="276999"/>
          </a:xfrm>
          <a:prstGeom prst="rect">
            <a:avLst/>
          </a:prstGeom>
          <a:noFill/>
        </p:spPr>
        <p:txBody>
          <a:bodyPr wrap="square" rtlCol="0">
            <a:spAutoFit/>
          </a:bodyPr>
          <a:lstStyle/>
          <a:p>
            <a:pPr algn="l"/>
            <a:r>
              <a:rPr lang="en-US" sz="1200" b="1">
                <a:solidFill>
                  <a:schemeClr val="bg1"/>
                </a:solidFill>
                <a:latin typeface="+mn-lt"/>
                <a:cs typeface="Arial" pitchFamily="34" charset="0"/>
              </a:rPr>
              <a:t>N (CS) = 862</a:t>
            </a:r>
          </a:p>
        </p:txBody>
      </p:sp>
      <p:sp>
        <p:nvSpPr>
          <p:cNvPr id="6" name="Text Box 16">
            <a:extLst>
              <a:ext uri="{FF2B5EF4-FFF2-40B4-BE49-F238E27FC236}">
                <a16:creationId xmlns:a16="http://schemas.microsoft.com/office/drawing/2014/main" id="{4EB3521E-B830-795C-F0C0-139835C96E08}"/>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646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E22EF0-B451-70DA-6B82-4EE1EB199607}"/>
              </a:ext>
            </a:extLst>
          </p:cNvPr>
          <p:cNvSpPr>
            <a:spLocks noGrp="1"/>
          </p:cNvSpPr>
          <p:nvPr>
            <p:ph type="title" idx="4294967295"/>
          </p:nvPr>
        </p:nvSpPr>
        <p:spPr>
          <a:xfrm>
            <a:off x="203200" y="3276600"/>
            <a:ext cx="11785600"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20000"/>
              </a:spcBef>
              <a:spcAft>
                <a:spcPct val="0"/>
              </a:spcAft>
              <a:buClr>
                <a:srgbClr val="98324D"/>
              </a:buClr>
              <a:buSzPct val="50000"/>
              <a:buFont typeface="Wingdings" pitchFamily="2" charset="2"/>
              <a:buNone/>
              <a:tabLst>
                <a:tab pos="9542463" algn="l"/>
              </a:tabLst>
              <a:defRPr/>
            </a:pPr>
            <a:r>
              <a:rPr kumimoji="0" lang="en-US" sz="3000" b="0" i="0" u="none" strike="noStrike" kern="0" cap="none" spc="0" normalizeH="0" baseline="0" noProof="0" dirty="0">
                <a:ln>
                  <a:noFill/>
                </a:ln>
                <a:solidFill>
                  <a:schemeClr val="bg1"/>
                </a:solidFill>
                <a:effectLst/>
                <a:uLnTx/>
                <a:uFillTx/>
                <a:latin typeface="+mn-lt"/>
                <a:ea typeface="MS PGothic" panose="020B0600070205080204" pitchFamily="34" charset="-128"/>
                <a:cs typeface="ＭＳ Ｐゴシック" charset="0"/>
              </a:rPr>
              <a:t>Survey Methodology for Service Recipient Experience Survey</a:t>
            </a:r>
            <a:br>
              <a:rPr kumimoji="0" lang="en-US" sz="3000" b="0" i="0" u="none" strike="noStrike" kern="0" cap="none" spc="0" normalizeH="0" baseline="0" noProof="0" dirty="0">
                <a:ln>
                  <a:noFill/>
                </a:ln>
                <a:solidFill>
                  <a:schemeClr val="bg1"/>
                </a:solidFill>
                <a:effectLst/>
                <a:uLnTx/>
                <a:uFillTx/>
                <a:latin typeface="+mn-lt"/>
                <a:ea typeface="MS PGothic" panose="020B0600070205080204" pitchFamily="34" charset="-128"/>
                <a:cs typeface="ＭＳ Ｐゴシック" charset="0"/>
              </a:rPr>
            </a:br>
            <a:endParaRPr kumimoji="0" lang="en-US" sz="3000" b="0" i="0" u="none" strike="noStrike" kern="0" cap="none" spc="0" normalizeH="0" baseline="0" noProof="0" dirty="0">
              <a:ln>
                <a:noFill/>
              </a:ln>
              <a:solidFill>
                <a:schemeClr val="bg1"/>
              </a:solidFill>
              <a:effectLst/>
              <a:uLnTx/>
              <a:uFillTx/>
              <a:latin typeface="+mn-lt"/>
              <a:ea typeface="MS PGothic" panose="020B0600070205080204" pitchFamily="34" charset="-128"/>
              <a:cs typeface="ＭＳ Ｐゴシック" charset="0"/>
            </a:endParaRPr>
          </a:p>
        </p:txBody>
      </p:sp>
    </p:spTree>
    <p:extLst>
      <p:ext uri="{BB962C8B-B14F-4D97-AF65-F5344CB8AC3E}">
        <p14:creationId xmlns:p14="http://schemas.microsoft.com/office/powerpoint/2010/main" val="3245057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9B6C9-D293-B34F-906F-160DF47B8230}"/>
            </a:ext>
          </a:extLst>
        </p:cNvPr>
        <p:cNvGrpSpPr/>
        <p:nvPr/>
      </p:nvGrpSpPr>
      <p:grpSpPr>
        <a:xfrm>
          <a:off x="0" y="0"/>
          <a:ext cx="0" cy="0"/>
          <a:chOff x="0" y="0"/>
          <a:chExt cx="0" cy="0"/>
        </a:xfrm>
      </p:grpSpPr>
      <p:sp>
        <p:nvSpPr>
          <p:cNvPr id="3" name="Text Placeholder 6">
            <a:extLst>
              <a:ext uri="{FF2B5EF4-FFF2-40B4-BE49-F238E27FC236}">
                <a16:creationId xmlns:a16="http://schemas.microsoft.com/office/drawing/2014/main" id="{99CD68CB-7C17-2B10-C9D8-437CC4597862}"/>
              </a:ext>
            </a:extLst>
          </p:cNvPr>
          <p:cNvSpPr txBox="1">
            <a:spLocks noGrp="1"/>
          </p:cNvSpPr>
          <p:nvPr>
            <p:ph type="title" idx="4294967295"/>
          </p:nvPr>
        </p:nvSpPr>
        <p:spPr>
          <a:xfrm>
            <a:off x="1693544" y="516320"/>
            <a:ext cx="5600700" cy="4444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indent="0" algn="ctr">
              <a:spcBef>
                <a:spcPts val="150"/>
              </a:spcBef>
              <a:buNone/>
              <a:defRPr/>
            </a:pPr>
            <a:r>
              <a:rPr lang="en-US" sz="2400" b="1">
                <a:solidFill>
                  <a:schemeClr val="bg1"/>
                </a:solidFill>
                <a:latin typeface="+mj-lt"/>
                <a:ea typeface="MS PGothic"/>
                <a:cs typeface="Arial"/>
              </a:rPr>
              <a:t>Service Recipient Feedback</a:t>
            </a:r>
            <a:r>
              <a:rPr lang="en-US" sz="2400" b="1">
                <a:solidFill>
                  <a:schemeClr val="bg1"/>
                </a:solidFill>
                <a:latin typeface="+mj-lt"/>
                <a:ea typeface="MS PGothic"/>
              </a:rPr>
              <a:t> </a:t>
            </a:r>
            <a:r>
              <a:rPr kumimoji="0" lang="en-US" sz="2400" b="1" i="0" u="none" strike="noStrike" kern="0" cap="none" spc="0" normalizeH="0" baseline="0" noProof="0">
                <a:ln>
                  <a:noFill/>
                </a:ln>
                <a:solidFill>
                  <a:schemeClr val="bg1"/>
                </a:solidFill>
                <a:effectLst/>
                <a:uLnTx/>
                <a:uFillTx/>
                <a:latin typeface="+mj-lt"/>
                <a:ea typeface="MS PGothic"/>
              </a:rPr>
              <a:t>- HCL</a:t>
            </a:r>
            <a:endParaRPr lang="en-US" sz="2400" b="0" i="0" u="none" strike="noStrike" kern="0" cap="none" spc="0" normalizeH="0" baseline="0" noProof="0">
              <a:ln>
                <a:noFill/>
              </a:ln>
              <a:solidFill>
                <a:schemeClr val="bg1"/>
              </a:solidFill>
              <a:effectLst/>
              <a:uLnTx/>
              <a:uFillTx/>
              <a:latin typeface="+mn-lt"/>
              <a:ea typeface="MS PGothic"/>
            </a:endParaRPr>
          </a:p>
        </p:txBody>
      </p:sp>
      <p:graphicFrame>
        <p:nvGraphicFramePr>
          <p:cNvPr id="7" name="Table 9">
            <a:extLst>
              <a:ext uri="{FF2B5EF4-FFF2-40B4-BE49-F238E27FC236}">
                <a16:creationId xmlns:a16="http://schemas.microsoft.com/office/drawing/2014/main" id="{3EFDC66F-48BE-77D8-6FE0-FEA38A365844}"/>
              </a:ext>
            </a:extLst>
          </p:cNvPr>
          <p:cNvGraphicFramePr>
            <a:graphicFrameLocks noGrp="1"/>
          </p:cNvGraphicFramePr>
          <p:nvPr>
            <p:ph idx="15"/>
            <p:extLst>
              <p:ext uri="{D42A27DB-BD31-4B8C-83A1-F6EECF244321}">
                <p14:modId xmlns:p14="http://schemas.microsoft.com/office/powerpoint/2010/main" val="2496951440"/>
              </p:ext>
            </p:extLst>
          </p:nvPr>
        </p:nvGraphicFramePr>
        <p:xfrm>
          <a:off x="333374" y="1357296"/>
          <a:ext cx="8321040" cy="4358234"/>
        </p:xfrm>
        <a:graphic>
          <a:graphicData uri="http://schemas.openxmlformats.org/drawingml/2006/table">
            <a:tbl>
              <a:tblPr firstRow="1" bandRow="1">
                <a:tableStyleId>{5940675A-B579-460E-94D1-54222C63F5DA}</a:tableStyleId>
              </a:tblPr>
              <a:tblGrid>
                <a:gridCol w="7659138">
                  <a:extLst>
                    <a:ext uri="{9D8B030D-6E8A-4147-A177-3AD203B41FA5}">
                      <a16:colId xmlns:a16="http://schemas.microsoft.com/office/drawing/2014/main" val="1143798205"/>
                    </a:ext>
                  </a:extLst>
                </a:gridCol>
                <a:gridCol w="661902">
                  <a:extLst>
                    <a:ext uri="{9D8B030D-6E8A-4147-A177-3AD203B41FA5}">
                      <a16:colId xmlns:a16="http://schemas.microsoft.com/office/drawing/2014/main" val="2048653431"/>
                    </a:ext>
                  </a:extLst>
                </a:gridCol>
              </a:tblGrid>
              <a:tr h="376888">
                <a:tc>
                  <a:txBody>
                    <a:bodyPr/>
                    <a:lstStyle/>
                    <a:p>
                      <a:endParaRPr lang="en-US" sz="1400" dirty="0">
                        <a:latin typeface="+mn-lt"/>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a:solidFill>
                            <a:schemeClr val="bg1"/>
                          </a:solidFill>
                          <a:latin typeface="+mn-lt"/>
                        </a:rPr>
                        <a:t>HCL</a:t>
                      </a:r>
                    </a:p>
                  </a:txBody>
                  <a:tcPr marL="68580" marR="68580" marT="34290" marB="34290" anchor="ctr">
                    <a:lnL w="12700" cap="flat" cmpd="sng" algn="ctr">
                      <a:solidFill>
                        <a:schemeClr val="tx1"/>
                      </a:solidFill>
                      <a:prstDash val="solid"/>
                      <a:round/>
                      <a:headEnd type="none" w="med" len="med"/>
                      <a:tailEnd type="none" w="med" len="med"/>
                    </a:lnL>
                    <a:solidFill>
                      <a:srgbClr val="AE2573"/>
                    </a:solidFill>
                  </a:tcPr>
                </a:tc>
                <a:extLst>
                  <a:ext uri="{0D108BD9-81ED-4DB2-BD59-A6C34878D82A}">
                    <a16:rowId xmlns:a16="http://schemas.microsoft.com/office/drawing/2014/main" val="1278513106"/>
                  </a:ext>
                </a:extLst>
              </a:tr>
              <a:tr h="538124">
                <a:tc>
                  <a:txBody>
                    <a:bodyPr/>
                    <a:lstStyle/>
                    <a:p>
                      <a:pPr algn="l" fontAlgn="t">
                        <a:buNone/>
                      </a:pPr>
                      <a:r>
                        <a:rPr lang="en-US" sz="1600" b="0" i="0" u="none" strike="noStrike" dirty="0">
                          <a:solidFill>
                            <a:srgbClr val="000000"/>
                          </a:solidFill>
                          <a:effectLst/>
                          <a:latin typeface="Arial" panose="020B0604020202020204" pitchFamily="34" charset="0"/>
                        </a:rPr>
                        <a:t>Needed more support or services, had to fight to obtain services, needed more guidance</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400" b="0" i="0" u="none" strike="noStrike">
                          <a:solidFill>
                            <a:srgbClr val="000000"/>
                          </a:solidFill>
                          <a:effectLst/>
                          <a:latin typeface="Arial" panose="020B0604020202020204" pitchFamily="34" charset="0"/>
                        </a:rPr>
                        <a:t>41%</a:t>
                      </a:r>
                    </a:p>
                  </a:txBody>
                  <a:tcPr marT="0" marB="0" anchor="ctr"/>
                </a:tc>
                <a:extLst>
                  <a:ext uri="{0D108BD9-81ED-4DB2-BD59-A6C34878D82A}">
                    <a16:rowId xmlns:a16="http://schemas.microsoft.com/office/drawing/2014/main" val="3858662773"/>
                  </a:ext>
                </a:extLst>
              </a:tr>
              <a:tr h="303349">
                <a:tc>
                  <a:txBody>
                    <a:bodyPr/>
                    <a:lstStyle/>
                    <a:p>
                      <a:pPr algn="l" fontAlgn="t">
                        <a:buNone/>
                      </a:pPr>
                      <a:r>
                        <a:rPr lang="en-US" sz="1600" b="0" i="0" u="none" strike="noStrike" dirty="0">
                          <a:solidFill>
                            <a:srgbClr val="000000"/>
                          </a:solidFill>
                          <a:effectLst/>
                          <a:latin typeface="Arial" panose="020B0604020202020204" pitchFamily="34" charset="0"/>
                        </a:rPr>
                        <a:t>Waiting to receive services, have not received services</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400" b="0" i="0" u="none" strike="noStrike">
                          <a:solidFill>
                            <a:srgbClr val="000000"/>
                          </a:solidFill>
                          <a:effectLst/>
                          <a:latin typeface="Arial" panose="020B0604020202020204" pitchFamily="34" charset="0"/>
                        </a:rPr>
                        <a:t>39%</a:t>
                      </a:r>
                    </a:p>
                  </a:txBody>
                  <a:tcPr marT="0" marB="0" anchor="ctr"/>
                </a:tc>
                <a:extLst>
                  <a:ext uri="{0D108BD9-81ED-4DB2-BD59-A6C34878D82A}">
                    <a16:rowId xmlns:a16="http://schemas.microsoft.com/office/drawing/2014/main" val="1872792832"/>
                  </a:ext>
                </a:extLst>
              </a:tr>
              <a:tr h="538124">
                <a:tc>
                  <a:txBody>
                    <a:bodyPr/>
                    <a:lstStyle/>
                    <a:p>
                      <a:pPr algn="l" fontAlgn="t">
                        <a:buNone/>
                      </a:pPr>
                      <a:r>
                        <a:rPr lang="en-US" sz="1600" b="0" i="0" u="none" strike="noStrike" dirty="0">
                          <a:solidFill>
                            <a:srgbClr val="000000"/>
                          </a:solidFill>
                          <a:effectLst/>
                          <a:latin typeface="Arial" panose="020B0604020202020204" pitchFamily="34" charset="0"/>
                        </a:rPr>
                        <a:t>Issues communicating with staff or counselors, difficulty reaching staff or counselors</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400" b="0" i="0" u="none" strike="noStrike">
                          <a:solidFill>
                            <a:srgbClr val="000000"/>
                          </a:solidFill>
                          <a:effectLst/>
                          <a:latin typeface="Arial" panose="020B0604020202020204" pitchFamily="34" charset="0"/>
                        </a:rPr>
                        <a:t>39%</a:t>
                      </a:r>
                    </a:p>
                  </a:txBody>
                  <a:tcPr marT="0" marB="0" anchor="ctr"/>
                </a:tc>
                <a:extLst>
                  <a:ext uri="{0D108BD9-81ED-4DB2-BD59-A6C34878D82A}">
                    <a16:rowId xmlns:a16="http://schemas.microsoft.com/office/drawing/2014/main" val="3772814229"/>
                  </a:ext>
                </a:extLst>
              </a:tr>
              <a:tr h="538124">
                <a:tc>
                  <a:txBody>
                    <a:bodyPr/>
                    <a:lstStyle/>
                    <a:p>
                      <a:pPr algn="l" fontAlgn="t">
                        <a:buNone/>
                      </a:pPr>
                      <a:r>
                        <a:rPr lang="en-US" sz="1600" b="0" i="0" u="none" strike="noStrike">
                          <a:solidFill>
                            <a:srgbClr val="000000"/>
                          </a:solidFill>
                          <a:effectLst/>
                          <a:latin typeface="Arial" panose="020B0604020202020204" pitchFamily="34" charset="0"/>
                        </a:rPr>
                        <a:t>Needed more information about programs and services, did not provide enough information</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400" b="0" i="0" u="none" strike="noStrike">
                          <a:solidFill>
                            <a:srgbClr val="000000"/>
                          </a:solidFill>
                          <a:effectLst/>
                          <a:latin typeface="Arial" panose="020B0604020202020204" pitchFamily="34" charset="0"/>
                        </a:rPr>
                        <a:t>38%</a:t>
                      </a:r>
                    </a:p>
                  </a:txBody>
                  <a:tcPr marT="0" marB="0" anchor="ctr"/>
                </a:tc>
                <a:extLst>
                  <a:ext uri="{0D108BD9-81ED-4DB2-BD59-A6C34878D82A}">
                    <a16:rowId xmlns:a16="http://schemas.microsoft.com/office/drawing/2014/main" val="3479685708"/>
                  </a:ext>
                </a:extLst>
              </a:tr>
              <a:tr h="306909">
                <a:tc>
                  <a:txBody>
                    <a:bodyPr/>
                    <a:lstStyle/>
                    <a:p>
                      <a:pPr algn="l" fontAlgn="t">
                        <a:buNone/>
                      </a:pPr>
                      <a:r>
                        <a:rPr lang="en-US" sz="1600" b="0" i="0" u="none" strike="noStrike" dirty="0">
                          <a:solidFill>
                            <a:srgbClr val="000000"/>
                          </a:solidFill>
                          <a:effectLst/>
                          <a:latin typeface="Arial" panose="020B0604020202020204" pitchFamily="34" charset="0"/>
                        </a:rPr>
                        <a:t>VR program was not effective in helping customer or helping customer meet goals</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400" b="0" i="0" u="none" strike="noStrike" dirty="0">
                          <a:solidFill>
                            <a:srgbClr val="000000"/>
                          </a:solidFill>
                          <a:effectLst/>
                          <a:latin typeface="Arial" panose="020B0604020202020204" pitchFamily="34" charset="0"/>
                        </a:rPr>
                        <a:t>24%</a:t>
                      </a:r>
                    </a:p>
                  </a:txBody>
                  <a:tcPr marT="0" marB="0" anchor="ctr"/>
                </a:tc>
                <a:extLst>
                  <a:ext uri="{0D108BD9-81ED-4DB2-BD59-A6C34878D82A}">
                    <a16:rowId xmlns:a16="http://schemas.microsoft.com/office/drawing/2014/main" val="3384449715"/>
                  </a:ext>
                </a:extLst>
              </a:tr>
              <a:tr h="304648">
                <a:tc>
                  <a:txBody>
                    <a:bodyPr/>
                    <a:lstStyle/>
                    <a:p>
                      <a:pPr algn="l" fontAlgn="t">
                        <a:buNone/>
                      </a:pPr>
                      <a:r>
                        <a:rPr lang="en-US" sz="1600" b="0" i="0" u="none" strike="noStrike">
                          <a:solidFill>
                            <a:srgbClr val="000000"/>
                          </a:solidFill>
                          <a:effectLst/>
                          <a:latin typeface="Arial" panose="020B0604020202020204" pitchFamily="34" charset="0"/>
                        </a:rPr>
                        <a:t>Customer involvement in and/or control over his or her VR experience</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400" b="0" i="0" u="none" strike="noStrike">
                          <a:solidFill>
                            <a:srgbClr val="000000"/>
                          </a:solidFill>
                          <a:effectLst/>
                          <a:latin typeface="Arial" panose="020B0604020202020204" pitchFamily="34" charset="0"/>
                        </a:rPr>
                        <a:t>18%</a:t>
                      </a:r>
                    </a:p>
                  </a:txBody>
                  <a:tcPr marT="0" marB="0" anchor="ctr"/>
                </a:tc>
                <a:extLst>
                  <a:ext uri="{0D108BD9-81ED-4DB2-BD59-A6C34878D82A}">
                    <a16:rowId xmlns:a16="http://schemas.microsoft.com/office/drawing/2014/main" val="1274393622"/>
                  </a:ext>
                </a:extLst>
              </a:tr>
              <a:tr h="304648">
                <a:tc>
                  <a:txBody>
                    <a:bodyPr/>
                    <a:lstStyle/>
                    <a:p>
                      <a:pPr algn="l" fontAlgn="t">
                        <a:buNone/>
                      </a:pPr>
                      <a:r>
                        <a:rPr lang="en-US" sz="1600" b="0" i="0" u="none" strike="noStrike">
                          <a:solidFill>
                            <a:srgbClr val="000000"/>
                          </a:solidFill>
                          <a:effectLst/>
                          <a:latin typeface="Arial" panose="020B0604020202020204" pitchFamily="34" charset="0"/>
                        </a:rPr>
                        <a:t>VR counselors or staff was unprofessional, rude, did not care</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400" b="0" i="0" u="none" strike="noStrike" dirty="0">
                          <a:solidFill>
                            <a:srgbClr val="000000"/>
                          </a:solidFill>
                          <a:effectLst/>
                          <a:latin typeface="Arial" panose="020B0604020202020204" pitchFamily="34" charset="0"/>
                        </a:rPr>
                        <a:t>16%</a:t>
                      </a:r>
                    </a:p>
                  </a:txBody>
                  <a:tcPr marT="0" marB="0" anchor="ctr"/>
                </a:tc>
                <a:extLst>
                  <a:ext uri="{0D108BD9-81ED-4DB2-BD59-A6C34878D82A}">
                    <a16:rowId xmlns:a16="http://schemas.microsoft.com/office/drawing/2014/main" val="2175001916"/>
                  </a:ext>
                </a:extLst>
              </a:tr>
              <a:tr h="538124">
                <a:tc>
                  <a:txBody>
                    <a:bodyPr/>
                    <a:lstStyle/>
                    <a:p>
                      <a:pPr algn="l" fontAlgn="t">
                        <a:buNone/>
                      </a:pPr>
                      <a:r>
                        <a:rPr lang="en-US" sz="1600" b="0" i="0" u="none" strike="noStrike" dirty="0">
                          <a:solidFill>
                            <a:srgbClr val="000000"/>
                          </a:solidFill>
                          <a:effectLst/>
                          <a:latin typeface="Arial" panose="020B0604020202020204" pitchFamily="34" charset="0"/>
                        </a:rPr>
                        <a:t>VR counselors or staff did not provide the help I needed, broke promises, customer had to do all the work</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400" b="0" i="0" u="none" strike="noStrike" dirty="0">
                          <a:solidFill>
                            <a:srgbClr val="000000"/>
                          </a:solidFill>
                          <a:effectLst/>
                          <a:latin typeface="Arial" panose="020B0604020202020204" pitchFamily="34" charset="0"/>
                        </a:rPr>
                        <a:t>16%</a:t>
                      </a:r>
                    </a:p>
                  </a:txBody>
                  <a:tcPr marT="0" marB="0" anchor="ctr"/>
                </a:tc>
                <a:extLst>
                  <a:ext uri="{0D108BD9-81ED-4DB2-BD59-A6C34878D82A}">
                    <a16:rowId xmlns:a16="http://schemas.microsoft.com/office/drawing/2014/main" val="4201348605"/>
                  </a:ext>
                </a:extLst>
              </a:tr>
              <a:tr h="304648">
                <a:tc>
                  <a:txBody>
                    <a:bodyPr/>
                    <a:lstStyle/>
                    <a:p>
                      <a:pPr algn="l" fontAlgn="t">
                        <a:buNone/>
                      </a:pPr>
                      <a:r>
                        <a:rPr lang="en-US" sz="1600" b="0" i="0" u="none" strike="noStrike" dirty="0">
                          <a:solidFill>
                            <a:srgbClr val="000000"/>
                          </a:solidFill>
                          <a:effectLst/>
                          <a:latin typeface="Arial" panose="020B0604020202020204" pitchFamily="34" charset="0"/>
                        </a:rPr>
                        <a:t>Positive experience in general</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400" b="0" i="0" u="none" strike="noStrike" dirty="0">
                          <a:solidFill>
                            <a:srgbClr val="000000"/>
                          </a:solidFill>
                          <a:effectLst/>
                          <a:latin typeface="Arial" panose="020B0604020202020204" pitchFamily="34" charset="0"/>
                        </a:rPr>
                        <a:t>15%</a:t>
                      </a:r>
                    </a:p>
                  </a:txBody>
                  <a:tcPr marT="0" marB="0" anchor="ctr"/>
                </a:tc>
                <a:extLst>
                  <a:ext uri="{0D108BD9-81ED-4DB2-BD59-A6C34878D82A}">
                    <a16:rowId xmlns:a16="http://schemas.microsoft.com/office/drawing/2014/main" val="3363734131"/>
                  </a:ext>
                </a:extLst>
              </a:tr>
              <a:tr h="304648">
                <a:tc>
                  <a:txBody>
                    <a:bodyPr/>
                    <a:lstStyle/>
                    <a:p>
                      <a:pPr algn="l" fontAlgn="t">
                        <a:buNone/>
                      </a:pPr>
                      <a:r>
                        <a:rPr lang="en-US" sz="1600" b="0" i="0" u="none" strike="noStrike" dirty="0">
                          <a:solidFill>
                            <a:srgbClr val="000000"/>
                          </a:solidFill>
                          <a:effectLst/>
                          <a:latin typeface="Arial" panose="020B0604020202020204" pitchFamily="34" charset="0"/>
                        </a:rPr>
                        <a:t>Other</a:t>
                      </a:r>
                    </a:p>
                  </a:txBody>
                  <a:tcPr marT="0" marB="0" anchor="ctr">
                    <a:lnT w="12700" cap="flat" cmpd="sng" algn="ctr">
                      <a:solidFill>
                        <a:schemeClr val="tx1"/>
                      </a:solidFill>
                      <a:prstDash val="solid"/>
                      <a:round/>
                      <a:headEnd type="none" w="med" len="med"/>
                      <a:tailEnd type="none" w="med" len="med"/>
                    </a:lnT>
                  </a:tcPr>
                </a:tc>
                <a:tc>
                  <a:txBody>
                    <a:bodyPr/>
                    <a:lstStyle/>
                    <a:p>
                      <a:pPr algn="ctr" fontAlgn="t">
                        <a:buNone/>
                      </a:pPr>
                      <a:r>
                        <a:rPr lang="en-US" sz="1600" b="0" i="0" u="none" strike="noStrike" dirty="0">
                          <a:solidFill>
                            <a:srgbClr val="000000"/>
                          </a:solidFill>
                          <a:effectLst/>
                          <a:latin typeface="Arial" panose="020B0604020202020204" pitchFamily="34" charset="0"/>
                        </a:rPr>
                        <a:t>30%</a:t>
                      </a:r>
                    </a:p>
                  </a:txBody>
                  <a:tcPr marT="0" marB="0" anchor="ctr"/>
                </a:tc>
                <a:extLst>
                  <a:ext uri="{0D108BD9-81ED-4DB2-BD59-A6C34878D82A}">
                    <a16:rowId xmlns:a16="http://schemas.microsoft.com/office/drawing/2014/main" val="19350127"/>
                  </a:ext>
                </a:extLst>
              </a:tr>
            </a:tbl>
          </a:graphicData>
        </a:graphic>
      </p:graphicFrame>
      <p:sp>
        <p:nvSpPr>
          <p:cNvPr id="8" name="Text Placeholder 1">
            <a:extLst>
              <a:ext uri="{FF2B5EF4-FFF2-40B4-BE49-F238E27FC236}">
                <a16:creationId xmlns:a16="http://schemas.microsoft.com/office/drawing/2014/main" id="{9BE4D38E-1C8D-1054-81A5-6BC778322BD0}"/>
              </a:ext>
            </a:extLst>
          </p:cNvPr>
          <p:cNvSpPr txBox="1">
            <a:spLocks/>
          </p:cNvSpPr>
          <p:nvPr/>
        </p:nvSpPr>
        <p:spPr>
          <a:xfrm>
            <a:off x="848810" y="5619469"/>
            <a:ext cx="6721799" cy="654553"/>
          </a:xfrm>
          <a:prstGeom prst="rect">
            <a:avLst/>
          </a:prstGeom>
        </p:spPr>
        <p:txBody>
          <a:bodyPr/>
          <a:lstStyle>
            <a:lvl1pPr marL="257175" indent="-257175"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endParaRPr lang="en-US" sz="2000" kern="0" dirty="0"/>
          </a:p>
          <a:p>
            <a:pPr marL="0" indent="0">
              <a:buNone/>
            </a:pPr>
            <a:r>
              <a:rPr lang="en-US" sz="1200" i="1" kern="0" dirty="0"/>
              <a:t>*Multiple responses possible. Total does not sum to 100%. Responses below 15% not included.</a:t>
            </a:r>
          </a:p>
        </p:txBody>
      </p:sp>
      <p:sp>
        <p:nvSpPr>
          <p:cNvPr id="10" name="TextBox 9">
            <a:extLst>
              <a:ext uri="{FF2B5EF4-FFF2-40B4-BE49-F238E27FC236}">
                <a16:creationId xmlns:a16="http://schemas.microsoft.com/office/drawing/2014/main" id="{1BA20600-77CB-E32D-F505-6A24167AEC90}"/>
              </a:ext>
            </a:extLst>
          </p:cNvPr>
          <p:cNvSpPr txBox="1"/>
          <p:nvPr/>
        </p:nvSpPr>
        <p:spPr>
          <a:xfrm>
            <a:off x="9049232" y="1098088"/>
            <a:ext cx="3142768" cy="307777"/>
          </a:xfrm>
          <a:prstGeom prst="rect">
            <a:avLst/>
          </a:prstGeom>
          <a:noFill/>
        </p:spPr>
        <p:txBody>
          <a:bodyPr wrap="square" rtlCol="0">
            <a:spAutoFit/>
          </a:bodyPr>
          <a:lstStyle/>
          <a:p>
            <a:pPr algn="l"/>
            <a:r>
              <a:rPr lang="en-US" sz="1400" b="1">
                <a:solidFill>
                  <a:schemeClr val="bg1"/>
                </a:solidFill>
                <a:latin typeface="+mn-lt"/>
                <a:cs typeface="Arial" pitchFamily="34" charset="0"/>
              </a:rPr>
              <a:t>Summary</a:t>
            </a:r>
          </a:p>
        </p:txBody>
      </p:sp>
      <p:sp>
        <p:nvSpPr>
          <p:cNvPr id="9" name="Text Placeholder 3">
            <a:extLst>
              <a:ext uri="{FF2B5EF4-FFF2-40B4-BE49-F238E27FC236}">
                <a16:creationId xmlns:a16="http://schemas.microsoft.com/office/drawing/2014/main" id="{08222600-E390-E677-71B0-C0E1AB4869CB}"/>
              </a:ext>
            </a:extLst>
          </p:cNvPr>
          <p:cNvSpPr txBox="1">
            <a:spLocks/>
          </p:cNvSpPr>
          <p:nvPr/>
        </p:nvSpPr>
        <p:spPr>
          <a:xfrm>
            <a:off x="9052932" y="1364229"/>
            <a:ext cx="2966657" cy="2609057"/>
          </a:xfrm>
          <a:prstGeom prst="rect">
            <a:avLst/>
          </a:prstGeom>
        </p:spPr>
        <p:txBody>
          <a:bodyPr/>
          <a:lstStyle>
            <a:lvl1pPr marL="0" indent="0" algn="l" rtl="0" eaLnBrk="1" fontAlgn="base" hangingPunct="1">
              <a:spcBef>
                <a:spcPct val="20000"/>
              </a:spcBef>
              <a:spcAft>
                <a:spcPct val="0"/>
              </a:spcAft>
              <a:buClr>
                <a:srgbClr val="98324D"/>
              </a:buClr>
              <a:buSzPct val="50000"/>
              <a:buFont typeface="Wingdings" pitchFamily="2" charset="2"/>
              <a:buNone/>
              <a:defRPr sz="1200">
                <a:solidFill>
                  <a:schemeClr val="bg1"/>
                </a:solidFill>
                <a:latin typeface="+mn-lt"/>
                <a:ea typeface="MS PGothic" panose="020B0600070205080204" pitchFamily="34" charset="-128"/>
                <a:cs typeface="ＭＳ Ｐゴシック" charset="0"/>
              </a:defRPr>
            </a:lvl1pPr>
            <a:lvl2pPr marL="557213" indent="-214313" algn="l" rtl="0" eaLnBrk="1" fontAlgn="base" hangingPunct="1">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1" fontAlgn="base" hangingPunct="1">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1" fontAlgn="base" hangingPunct="1">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1" fontAlgn="base" hangingPunct="1">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1" fontAlgn="base" hangingPunct="1">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1" fontAlgn="base" hangingPunct="1">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1" fontAlgn="base" hangingPunct="1">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1" fontAlgn="base" hangingPunct="1">
              <a:spcBef>
                <a:spcPct val="20000"/>
              </a:spcBef>
              <a:spcAft>
                <a:spcPct val="0"/>
              </a:spcAft>
              <a:buClr>
                <a:srgbClr val="98324D"/>
              </a:buClr>
              <a:buSzPct val="50000"/>
              <a:buFont typeface="Wingdings" charset="2"/>
              <a:buChar char="n"/>
              <a:defRPr sz="1500">
                <a:solidFill>
                  <a:schemeClr val="tx1"/>
                </a:solidFill>
                <a:latin typeface="+mn-lt"/>
              </a:defRPr>
            </a:lvl9pPr>
          </a:lstStyle>
          <a:p>
            <a:r>
              <a:rPr lang="en-US" sz="1400" kern="0" dirty="0"/>
              <a:t>The most common feedback for HCL </a:t>
            </a:r>
            <a:r>
              <a:rPr lang="en-US" sz="1400" dirty="0"/>
              <a:t>service recipients</a:t>
            </a:r>
            <a:r>
              <a:rPr lang="en-US" sz="1400" kern="0" dirty="0"/>
              <a:t> was that they needed more support or services from MassAbility (41%), followed by not receiving services at all or waiting for services (39%). Another common theme was having issues communicating with staff or counselors (39%).</a:t>
            </a:r>
          </a:p>
        </p:txBody>
      </p:sp>
      <p:sp>
        <p:nvSpPr>
          <p:cNvPr id="2" name="TextBox 1">
            <a:extLst>
              <a:ext uri="{FF2B5EF4-FFF2-40B4-BE49-F238E27FC236}">
                <a16:creationId xmlns:a16="http://schemas.microsoft.com/office/drawing/2014/main" id="{336CE0AF-91D3-F994-AE44-FC7441324C58}"/>
              </a:ext>
            </a:extLst>
          </p:cNvPr>
          <p:cNvSpPr txBox="1"/>
          <p:nvPr/>
        </p:nvSpPr>
        <p:spPr>
          <a:xfrm>
            <a:off x="9052931" y="5837224"/>
            <a:ext cx="2290259" cy="276999"/>
          </a:xfrm>
          <a:prstGeom prst="rect">
            <a:avLst/>
          </a:prstGeom>
          <a:noFill/>
        </p:spPr>
        <p:txBody>
          <a:bodyPr wrap="square" rtlCol="0">
            <a:spAutoFit/>
          </a:bodyPr>
          <a:lstStyle/>
          <a:p>
            <a:pPr algn="l"/>
            <a:r>
              <a:rPr lang="en-US" sz="1200" b="1">
                <a:solidFill>
                  <a:schemeClr val="bg1"/>
                </a:solidFill>
                <a:latin typeface="+mn-lt"/>
                <a:cs typeface="Arial" pitchFamily="34" charset="0"/>
              </a:rPr>
              <a:t>N (HCL) = 436</a:t>
            </a:r>
          </a:p>
        </p:txBody>
      </p:sp>
      <p:sp>
        <p:nvSpPr>
          <p:cNvPr id="6" name="Text Box 16">
            <a:extLst>
              <a:ext uri="{FF2B5EF4-FFF2-40B4-BE49-F238E27FC236}">
                <a16:creationId xmlns:a16="http://schemas.microsoft.com/office/drawing/2014/main" id="{F0336A07-5DD5-927E-6B41-962E8788BB1C}"/>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3605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AA7ACE-D352-575B-E22E-819F282F9070}"/>
              </a:ext>
            </a:extLst>
          </p:cNvPr>
          <p:cNvSpPr>
            <a:spLocks noGrp="1"/>
          </p:cNvSpPr>
          <p:nvPr>
            <p:ph type="title"/>
          </p:nvPr>
        </p:nvSpPr>
        <p:spPr/>
        <p:txBody>
          <a:bodyPr/>
          <a:lstStyle/>
          <a:p>
            <a:r>
              <a:rPr lang="en-US"/>
              <a:t>Service Recipient Feedback</a:t>
            </a:r>
          </a:p>
        </p:txBody>
      </p:sp>
      <p:sp>
        <p:nvSpPr>
          <p:cNvPr id="5" name="Speech Bubble: Rectangle with Corners Rounded 4" descr="Speech bubble with the text: “I felt that I had to go above and beyond to just get my head just above water.” – CS service recipient&#10;">
            <a:extLst>
              <a:ext uri="{FF2B5EF4-FFF2-40B4-BE49-F238E27FC236}">
                <a16:creationId xmlns:a16="http://schemas.microsoft.com/office/drawing/2014/main" id="{91FF4B67-6929-08EC-D3A9-870A75883C86}"/>
              </a:ext>
            </a:extLst>
          </p:cNvPr>
          <p:cNvSpPr/>
          <p:nvPr/>
        </p:nvSpPr>
        <p:spPr>
          <a:xfrm>
            <a:off x="863601" y="1185648"/>
            <a:ext cx="5455917" cy="663941"/>
          </a:xfrm>
          <a:prstGeom prst="wedgeRoundRectCallout">
            <a:avLst>
              <a:gd name="adj1" fmla="val -36055"/>
              <a:gd name="adj2" fmla="val 78146"/>
              <a:gd name="adj3" fmla="val 16667"/>
            </a:avLst>
          </a:prstGeom>
          <a:ln w="76200">
            <a:solidFill>
              <a:srgbClr val="AE2573"/>
            </a:solidFill>
          </a:ln>
        </p:spPr>
        <p:txBody>
          <a:bodyPr wrap="square" rtlCol="0" anchor="ctr">
            <a:spAutoFit/>
          </a:bodyPr>
          <a:lstStyle/>
          <a:p>
            <a:pPr marR="0" algn="ctr">
              <a:lnSpc>
                <a:spcPct val="107000"/>
              </a:lnSpc>
              <a:spcBef>
                <a:spcPts val="0"/>
              </a:spcBef>
              <a:spcAft>
                <a:spcPts val="0"/>
              </a:spcAft>
            </a:pPr>
            <a:r>
              <a:rPr lang="en-US" sz="1600" dirty="0">
                <a:latin typeface="+mn-lt"/>
                <a:ea typeface="Calibri" panose="020F0502020204030204" pitchFamily="34" charset="0"/>
                <a:cs typeface="Times New Roman" panose="02020603050405020304" pitchFamily="18" charset="0"/>
              </a:rPr>
              <a:t>“I felt that I had to go above and beyond to just get my head just above water.” – CS service recipient</a:t>
            </a:r>
          </a:p>
        </p:txBody>
      </p:sp>
      <p:sp>
        <p:nvSpPr>
          <p:cNvPr id="8" name="Speech Bubble: Rectangle with Corners Rounded 7" descr="Speech bubble with the text: “There is no communication. Services can only happen when communication happens”&#10;– HCL (HCAP) service recipient&#10;">
            <a:extLst>
              <a:ext uri="{FF2B5EF4-FFF2-40B4-BE49-F238E27FC236}">
                <a16:creationId xmlns:a16="http://schemas.microsoft.com/office/drawing/2014/main" id="{AC591E9E-8CF2-B9D8-70A3-02AC0BAE4460}"/>
              </a:ext>
            </a:extLst>
          </p:cNvPr>
          <p:cNvSpPr/>
          <p:nvPr/>
        </p:nvSpPr>
        <p:spPr>
          <a:xfrm>
            <a:off x="7347474" y="1039898"/>
            <a:ext cx="4338318" cy="955439"/>
          </a:xfrm>
          <a:prstGeom prst="wedgeRoundRectCallout">
            <a:avLst>
              <a:gd name="adj1" fmla="val 45059"/>
              <a:gd name="adj2" fmla="val 83463"/>
              <a:gd name="adj3" fmla="val 16667"/>
            </a:avLst>
          </a:prstGeom>
          <a:ln w="76200">
            <a:solidFill>
              <a:srgbClr val="AE2573"/>
            </a:solidFill>
          </a:ln>
        </p:spPr>
        <p:txBody>
          <a:bodyPr wrap="square" rtlCol="0" anchor="ctr">
            <a:spAutoFit/>
          </a:bodyPr>
          <a:lstStyle/>
          <a:p>
            <a:pPr marR="0" algn="ctr">
              <a:lnSpc>
                <a:spcPct val="107000"/>
              </a:lnSpc>
              <a:spcBef>
                <a:spcPts val="0"/>
              </a:spcBef>
              <a:spcAft>
                <a:spcPts val="0"/>
              </a:spcAft>
            </a:pPr>
            <a:r>
              <a:rPr lang="en-US" sz="1600" dirty="0">
                <a:latin typeface="+mn-lt"/>
                <a:ea typeface="Calibri" panose="020F0502020204030204" pitchFamily="34" charset="0"/>
                <a:cs typeface="Times New Roman" panose="02020603050405020304" pitchFamily="18" charset="0"/>
              </a:rPr>
              <a:t>“There is no communication. Services can only happen when communication happens”</a:t>
            </a:r>
          </a:p>
          <a:p>
            <a:pPr marR="0" algn="ctr">
              <a:lnSpc>
                <a:spcPct val="107000"/>
              </a:lnSpc>
              <a:spcBef>
                <a:spcPts val="0"/>
              </a:spcBef>
              <a:spcAft>
                <a:spcPts val="0"/>
              </a:spcAft>
            </a:pPr>
            <a:r>
              <a:rPr lang="en-US" sz="1600" dirty="0">
                <a:latin typeface="+mn-lt"/>
                <a:ea typeface="Calibri" panose="020F0502020204030204" pitchFamily="34" charset="0"/>
                <a:cs typeface="Times New Roman" panose="02020603050405020304" pitchFamily="18" charset="0"/>
              </a:rPr>
              <a:t>– HCL (HCAP) service recipient</a:t>
            </a:r>
          </a:p>
        </p:txBody>
      </p:sp>
      <p:sp>
        <p:nvSpPr>
          <p:cNvPr id="9" name="Speech Bubble: Rectangle with Corners Rounded 8" descr="Speech bubble with the text: “Feel choices are limited - there should be a more holistic approach to helping. Involve clients in outreach, participating in the community, go to school, get a job, help get kids back, find housing, find place in society. I'm not depressed, I'm exhausted. Fighting all the time to survive. MRC wasnt ever really there to be the support and anchor I needed”&#10;– CS service recipient&#10;">
            <a:extLst>
              <a:ext uri="{FF2B5EF4-FFF2-40B4-BE49-F238E27FC236}">
                <a16:creationId xmlns:a16="http://schemas.microsoft.com/office/drawing/2014/main" id="{D0CCA331-E5BB-0033-24D4-6D88D0FAF63A}"/>
              </a:ext>
            </a:extLst>
          </p:cNvPr>
          <p:cNvSpPr/>
          <p:nvPr/>
        </p:nvSpPr>
        <p:spPr>
          <a:xfrm>
            <a:off x="426723" y="2532447"/>
            <a:ext cx="11104873" cy="1246938"/>
          </a:xfrm>
          <a:prstGeom prst="wedgeRoundRectCallout">
            <a:avLst>
              <a:gd name="adj1" fmla="val -4399"/>
              <a:gd name="adj2" fmla="val 85479"/>
              <a:gd name="adj3" fmla="val 16667"/>
            </a:avLst>
          </a:prstGeom>
          <a:ln w="76200">
            <a:solidFill>
              <a:srgbClr val="AE2573"/>
            </a:solidFill>
          </a:ln>
        </p:spPr>
        <p:txBody>
          <a:bodyPr wrap="square" rtlCol="0" anchor="ctr">
            <a:spAutoFit/>
          </a:bodyPr>
          <a:lstStyle/>
          <a:p>
            <a:pPr marR="0" algn="ctr">
              <a:lnSpc>
                <a:spcPct val="107000"/>
              </a:lnSpc>
              <a:spcBef>
                <a:spcPts val="0"/>
              </a:spcBef>
              <a:spcAft>
                <a:spcPts val="0"/>
              </a:spcAft>
            </a:pPr>
            <a:r>
              <a:rPr lang="en-US" sz="1600" dirty="0">
                <a:latin typeface="+mn-lt"/>
                <a:ea typeface="Calibri" panose="020F0502020204030204" pitchFamily="34" charset="0"/>
                <a:cs typeface="Times New Roman" panose="02020603050405020304" pitchFamily="18" charset="0"/>
              </a:rPr>
              <a:t>“Feel choices are limited—there should be a more holistic approach to helping. Involve clients in outreach, participating in the community, go to school, get a job, help get kids back, find housing, find place in society. I'm not depressed, I'm exhausted. Fighting all the time to survive. MRC wasn’t ever really there to be the support and anchor I needed”</a:t>
            </a:r>
          </a:p>
          <a:p>
            <a:pPr marR="0" algn="ctr">
              <a:lnSpc>
                <a:spcPct val="107000"/>
              </a:lnSpc>
              <a:spcBef>
                <a:spcPts val="0"/>
              </a:spcBef>
              <a:spcAft>
                <a:spcPts val="0"/>
              </a:spcAft>
            </a:pPr>
            <a:r>
              <a:rPr lang="en-US" sz="1600" dirty="0">
                <a:latin typeface="+mn-lt"/>
                <a:ea typeface="Calibri" panose="020F0502020204030204" pitchFamily="34" charset="0"/>
                <a:cs typeface="Times New Roman" panose="02020603050405020304" pitchFamily="18" charset="0"/>
              </a:rPr>
              <a:t>– CS service recipient</a:t>
            </a:r>
          </a:p>
        </p:txBody>
      </p:sp>
      <p:sp>
        <p:nvSpPr>
          <p:cNvPr id="6" name="Speech Bubble: Rectangle with Corners Rounded 5" descr="Speech bubble with the text: “No one talks to me other than when they finally return my call and then it’s just to tell me there’s no one to help.”&#10;– HCL (HCAP) service recipient&#10;">
            <a:extLst>
              <a:ext uri="{FF2B5EF4-FFF2-40B4-BE49-F238E27FC236}">
                <a16:creationId xmlns:a16="http://schemas.microsoft.com/office/drawing/2014/main" id="{2FB0A0AB-655A-97A7-0D27-EC5B884F015F}"/>
              </a:ext>
            </a:extLst>
          </p:cNvPr>
          <p:cNvSpPr/>
          <p:nvPr/>
        </p:nvSpPr>
        <p:spPr>
          <a:xfrm>
            <a:off x="426723" y="4524123"/>
            <a:ext cx="5455917" cy="955439"/>
          </a:xfrm>
          <a:prstGeom prst="wedgeRoundRectCallout">
            <a:avLst>
              <a:gd name="adj1" fmla="val 5472"/>
              <a:gd name="adj2" fmla="val 91970"/>
              <a:gd name="adj3" fmla="val 16667"/>
            </a:avLst>
          </a:prstGeom>
          <a:ln w="76200">
            <a:solidFill>
              <a:srgbClr val="AE2573"/>
            </a:solidFill>
          </a:ln>
        </p:spPr>
        <p:txBody>
          <a:bodyPr wrap="square" rtlCol="0" anchor="ctr">
            <a:spAutoFit/>
          </a:bodyPr>
          <a:lstStyle/>
          <a:p>
            <a:pPr marR="0" algn="ctr">
              <a:lnSpc>
                <a:spcPct val="107000"/>
              </a:lnSpc>
              <a:spcBef>
                <a:spcPts val="0"/>
              </a:spcBef>
              <a:spcAft>
                <a:spcPts val="0"/>
              </a:spcAft>
            </a:pPr>
            <a:r>
              <a:rPr lang="en-US" sz="1600" dirty="0">
                <a:latin typeface="+mn-lt"/>
                <a:ea typeface="Calibri" panose="020F0502020204030204" pitchFamily="34" charset="0"/>
                <a:cs typeface="Times New Roman" panose="02020603050405020304" pitchFamily="18" charset="0"/>
              </a:rPr>
              <a:t>“No one talks to me other than when they finally return my call and then it’s just to tell me there’s no one to help.”</a:t>
            </a:r>
          </a:p>
          <a:p>
            <a:pPr marR="0" algn="ctr">
              <a:lnSpc>
                <a:spcPct val="107000"/>
              </a:lnSpc>
              <a:spcBef>
                <a:spcPts val="0"/>
              </a:spcBef>
              <a:spcAft>
                <a:spcPts val="0"/>
              </a:spcAft>
            </a:pPr>
            <a:r>
              <a:rPr lang="en-US" sz="1600" dirty="0">
                <a:latin typeface="+mn-lt"/>
                <a:ea typeface="Calibri" panose="020F0502020204030204" pitchFamily="34" charset="0"/>
                <a:cs typeface="Times New Roman" panose="02020603050405020304" pitchFamily="18" charset="0"/>
              </a:rPr>
              <a:t>– HCL (HCAP) service recipient</a:t>
            </a:r>
          </a:p>
        </p:txBody>
      </p:sp>
      <p:sp>
        <p:nvSpPr>
          <p:cNvPr id="7" name="Speech Bubble: Rectangle with Corners Rounded 6" descr="Speech bubble with the text: “I started employed at a job I obtained myself. I left at a different job I obtained myself. I didn't acquire anything useful from the program, I didn't acquire any new skills.”&#10;– CS service recipient&#10;">
            <a:extLst>
              <a:ext uri="{FF2B5EF4-FFF2-40B4-BE49-F238E27FC236}">
                <a16:creationId xmlns:a16="http://schemas.microsoft.com/office/drawing/2014/main" id="{DDE634C4-50FF-F645-B31C-1B9C13D56778}"/>
              </a:ext>
            </a:extLst>
          </p:cNvPr>
          <p:cNvSpPr/>
          <p:nvPr/>
        </p:nvSpPr>
        <p:spPr>
          <a:xfrm>
            <a:off x="6229875" y="4093443"/>
            <a:ext cx="5455917" cy="1246938"/>
          </a:xfrm>
          <a:prstGeom prst="wedgeRoundRectCallout">
            <a:avLst>
              <a:gd name="adj1" fmla="val -487"/>
              <a:gd name="adj2" fmla="val 86294"/>
              <a:gd name="adj3" fmla="val 16667"/>
            </a:avLst>
          </a:prstGeom>
          <a:ln w="76200">
            <a:solidFill>
              <a:srgbClr val="AE2573"/>
            </a:solidFill>
          </a:ln>
        </p:spPr>
        <p:txBody>
          <a:bodyPr wrap="square" rtlCol="0" anchor="ctr">
            <a:spAutoFit/>
          </a:bodyPr>
          <a:lstStyle/>
          <a:p>
            <a:pPr marR="0" algn="ctr">
              <a:lnSpc>
                <a:spcPct val="107000"/>
              </a:lnSpc>
              <a:spcBef>
                <a:spcPts val="0"/>
              </a:spcBef>
              <a:spcAft>
                <a:spcPts val="0"/>
              </a:spcAft>
            </a:pPr>
            <a:r>
              <a:rPr lang="en-US" sz="1600" dirty="0">
                <a:latin typeface="+mn-lt"/>
                <a:ea typeface="Calibri" panose="020F0502020204030204" pitchFamily="34" charset="0"/>
                <a:cs typeface="Times New Roman" panose="02020603050405020304" pitchFamily="18" charset="0"/>
              </a:rPr>
              <a:t>“I started employed at a job I obtained myself. I left at a different job I obtained myself. I didn't acquire anything useful from the program, I didn't acquire any new skills.”</a:t>
            </a:r>
          </a:p>
          <a:p>
            <a:pPr marR="0" algn="ctr">
              <a:lnSpc>
                <a:spcPct val="107000"/>
              </a:lnSpc>
              <a:spcBef>
                <a:spcPts val="0"/>
              </a:spcBef>
              <a:spcAft>
                <a:spcPts val="0"/>
              </a:spcAft>
            </a:pPr>
            <a:r>
              <a:rPr lang="en-US" sz="1600" dirty="0">
                <a:latin typeface="+mn-lt"/>
                <a:ea typeface="Calibri" panose="020F0502020204030204" pitchFamily="34" charset="0"/>
                <a:cs typeface="Times New Roman" panose="02020603050405020304" pitchFamily="18" charset="0"/>
              </a:rPr>
              <a:t>– CS service recipient</a:t>
            </a:r>
          </a:p>
        </p:txBody>
      </p:sp>
    </p:spTree>
    <p:extLst>
      <p:ext uri="{BB962C8B-B14F-4D97-AF65-F5344CB8AC3E}">
        <p14:creationId xmlns:p14="http://schemas.microsoft.com/office/powerpoint/2010/main" val="2883266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0BC20-D9B7-D849-5A98-CF0150667EB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CE10F85-AA7D-A8D8-A5E3-3DA7C63FC67A}"/>
              </a:ext>
            </a:extLst>
          </p:cNvPr>
          <p:cNvSpPr>
            <a:spLocks noGrp="1"/>
          </p:cNvSpPr>
          <p:nvPr>
            <p:ph type="title"/>
          </p:nvPr>
        </p:nvSpPr>
        <p:spPr/>
        <p:txBody>
          <a:bodyPr/>
          <a:lstStyle/>
          <a:p>
            <a:r>
              <a:rPr lang="en-US"/>
              <a:t>Service Recipient Feedback</a:t>
            </a:r>
          </a:p>
        </p:txBody>
      </p:sp>
      <p:sp>
        <p:nvSpPr>
          <p:cNvPr id="9" name="Speech Bubble: Rectangle with Corners Rounded 8" descr="Speech bubble with the text: “my counselor is a great person and an empathetic listener, but I don't feel like I've received services I'm entitled to and I feel I've greatly missed out in the last year due to not receiving services”&#10;– HCL (HCAP) service recipient&#10;">
            <a:extLst>
              <a:ext uri="{FF2B5EF4-FFF2-40B4-BE49-F238E27FC236}">
                <a16:creationId xmlns:a16="http://schemas.microsoft.com/office/drawing/2014/main" id="{C54155F7-7122-C4B5-6106-3EC134B169BF}"/>
              </a:ext>
            </a:extLst>
          </p:cNvPr>
          <p:cNvSpPr/>
          <p:nvPr/>
        </p:nvSpPr>
        <p:spPr>
          <a:xfrm>
            <a:off x="365763" y="1077645"/>
            <a:ext cx="6382272" cy="1246938"/>
          </a:xfrm>
          <a:prstGeom prst="wedgeRoundRectCallout">
            <a:avLst>
              <a:gd name="adj1" fmla="val -34804"/>
              <a:gd name="adj2" fmla="val 90368"/>
              <a:gd name="adj3" fmla="val 16667"/>
            </a:avLst>
          </a:prstGeom>
          <a:ln w="76200">
            <a:solidFill>
              <a:srgbClr val="AE2573"/>
            </a:solidFill>
          </a:ln>
        </p:spPr>
        <p:txBody>
          <a:bodyPr wrap="square" rtlCol="0" anchor="ctr">
            <a:spAutoFit/>
          </a:bodyPr>
          <a:lstStyle/>
          <a:p>
            <a:pPr marR="0" algn="ctr">
              <a:lnSpc>
                <a:spcPct val="107000"/>
              </a:lnSpc>
              <a:spcBef>
                <a:spcPts val="0"/>
              </a:spcBef>
              <a:spcAft>
                <a:spcPts val="0"/>
              </a:spcAft>
            </a:pPr>
            <a:r>
              <a:rPr lang="en-US" sz="1600" dirty="0">
                <a:latin typeface="+mn-lt"/>
                <a:ea typeface="Calibri" panose="020F0502020204030204" pitchFamily="34" charset="0"/>
                <a:cs typeface="Times New Roman" panose="02020603050405020304" pitchFamily="18" charset="0"/>
              </a:rPr>
              <a:t>“my counselor is a great person and an empathetic listener, but I don't feel like I've received services I'm entitled to and I feel I've greatly missed out in the last year due to not receiving services”</a:t>
            </a:r>
          </a:p>
          <a:p>
            <a:pPr marR="0" algn="ctr">
              <a:lnSpc>
                <a:spcPct val="107000"/>
              </a:lnSpc>
              <a:spcBef>
                <a:spcPts val="0"/>
              </a:spcBef>
              <a:spcAft>
                <a:spcPts val="0"/>
              </a:spcAft>
            </a:pPr>
            <a:r>
              <a:rPr lang="en-US" sz="1600" dirty="0">
                <a:latin typeface="+mn-lt"/>
                <a:ea typeface="Calibri" panose="020F0502020204030204" pitchFamily="34" charset="0"/>
                <a:cs typeface="Times New Roman" panose="02020603050405020304" pitchFamily="18" charset="0"/>
              </a:rPr>
              <a:t>– HCL (HCAP) service recipient</a:t>
            </a:r>
          </a:p>
        </p:txBody>
      </p:sp>
      <p:sp>
        <p:nvSpPr>
          <p:cNvPr id="8" name="Speech Bubble: Rectangle with Corners Rounded 7" descr="Speech bubble with the text: “the process with VR has been really really long and they're sometimes helpful and sometimes not” &#10;– HCL (Waiver) service recipient&#10;">
            <a:extLst>
              <a:ext uri="{FF2B5EF4-FFF2-40B4-BE49-F238E27FC236}">
                <a16:creationId xmlns:a16="http://schemas.microsoft.com/office/drawing/2014/main" id="{AB0FF6CD-3CD9-0747-2A60-C9AAD6464158}"/>
              </a:ext>
            </a:extLst>
          </p:cNvPr>
          <p:cNvSpPr/>
          <p:nvPr/>
        </p:nvSpPr>
        <p:spPr>
          <a:xfrm>
            <a:off x="7073152" y="1132713"/>
            <a:ext cx="4844527" cy="955439"/>
          </a:xfrm>
          <a:prstGeom prst="wedgeRoundRectCallout">
            <a:avLst>
              <a:gd name="adj1" fmla="val 45059"/>
              <a:gd name="adj2" fmla="val 83463"/>
              <a:gd name="adj3" fmla="val 16667"/>
            </a:avLst>
          </a:prstGeom>
          <a:ln w="76200">
            <a:solidFill>
              <a:srgbClr val="AE2573"/>
            </a:solidFill>
          </a:ln>
        </p:spPr>
        <p:txBody>
          <a:bodyPr wrap="square" rtlCol="0" anchor="ctr">
            <a:spAutoFit/>
          </a:bodyPr>
          <a:lstStyle/>
          <a:p>
            <a:pPr marR="0" algn="ctr">
              <a:lnSpc>
                <a:spcPct val="107000"/>
              </a:lnSpc>
              <a:spcBef>
                <a:spcPts val="0"/>
              </a:spcBef>
              <a:spcAft>
                <a:spcPts val="0"/>
              </a:spcAft>
            </a:pPr>
            <a:r>
              <a:rPr lang="en-US" sz="1600" dirty="0">
                <a:latin typeface="+mn-lt"/>
                <a:ea typeface="Calibri" panose="020F0502020204030204" pitchFamily="34" charset="0"/>
                <a:cs typeface="Times New Roman" panose="02020603050405020304" pitchFamily="18" charset="0"/>
              </a:rPr>
              <a:t>“the process with VR has been really </a:t>
            </a:r>
            <a:r>
              <a:rPr lang="en-US" sz="1600" dirty="0" err="1">
                <a:latin typeface="+mn-lt"/>
                <a:ea typeface="Calibri" panose="020F0502020204030204" pitchFamily="34" charset="0"/>
                <a:cs typeface="Times New Roman" panose="02020603050405020304" pitchFamily="18" charset="0"/>
              </a:rPr>
              <a:t>really</a:t>
            </a:r>
            <a:r>
              <a:rPr lang="en-US" sz="1600" dirty="0">
                <a:latin typeface="+mn-lt"/>
                <a:ea typeface="Calibri" panose="020F0502020204030204" pitchFamily="34" charset="0"/>
                <a:cs typeface="Times New Roman" panose="02020603050405020304" pitchFamily="18" charset="0"/>
              </a:rPr>
              <a:t> long and they're sometimes helpful and sometimes not” </a:t>
            </a:r>
          </a:p>
          <a:p>
            <a:pPr marR="0" algn="ctr">
              <a:lnSpc>
                <a:spcPct val="107000"/>
              </a:lnSpc>
              <a:spcBef>
                <a:spcPts val="0"/>
              </a:spcBef>
              <a:spcAft>
                <a:spcPts val="0"/>
              </a:spcAft>
            </a:pPr>
            <a:r>
              <a:rPr lang="en-US" sz="1600" dirty="0">
                <a:latin typeface="+mn-lt"/>
                <a:ea typeface="Calibri" panose="020F0502020204030204" pitchFamily="34" charset="0"/>
                <a:cs typeface="Times New Roman" panose="02020603050405020304" pitchFamily="18" charset="0"/>
              </a:rPr>
              <a:t>– HCL (Waiver) service recipient</a:t>
            </a:r>
          </a:p>
        </p:txBody>
      </p:sp>
      <p:sp>
        <p:nvSpPr>
          <p:cNvPr id="5" name="Speech Bubble: Rectangle with Corners Rounded 4" descr="Speech bubble with the text: “My counselor is very helpful and reliable, the program as a whole is a blessing that is beautifully ran and hosted by great individuals who provide excellent customer service.” – CS service recipient&#10;">
            <a:extLst>
              <a:ext uri="{FF2B5EF4-FFF2-40B4-BE49-F238E27FC236}">
                <a16:creationId xmlns:a16="http://schemas.microsoft.com/office/drawing/2014/main" id="{6E597D36-AE01-D381-C05D-A1BA508411EA}"/>
              </a:ext>
            </a:extLst>
          </p:cNvPr>
          <p:cNvSpPr/>
          <p:nvPr/>
        </p:nvSpPr>
        <p:spPr>
          <a:xfrm>
            <a:off x="3378201" y="2552696"/>
            <a:ext cx="7238999" cy="955439"/>
          </a:xfrm>
          <a:prstGeom prst="wedgeRoundRectCallout">
            <a:avLst>
              <a:gd name="adj1" fmla="val -34651"/>
              <a:gd name="adj2" fmla="val 114301"/>
              <a:gd name="adj3" fmla="val 16667"/>
            </a:avLst>
          </a:prstGeom>
          <a:ln w="76200">
            <a:solidFill>
              <a:srgbClr val="AE2573"/>
            </a:solidFill>
          </a:ln>
        </p:spPr>
        <p:txBody>
          <a:bodyPr wrap="square" rtlCol="0" anchor="ctr">
            <a:spAutoFit/>
          </a:bodyPr>
          <a:lstStyle/>
          <a:p>
            <a:pPr marR="0" algn="ctr">
              <a:lnSpc>
                <a:spcPct val="107000"/>
              </a:lnSpc>
              <a:spcBef>
                <a:spcPts val="0"/>
              </a:spcBef>
              <a:spcAft>
                <a:spcPts val="0"/>
              </a:spcAft>
            </a:pPr>
            <a:r>
              <a:rPr lang="en-US" sz="1600" dirty="0">
                <a:latin typeface="+mn-lt"/>
                <a:ea typeface="Calibri" panose="020F0502020204030204" pitchFamily="34" charset="0"/>
                <a:cs typeface="Times New Roman" panose="02020603050405020304" pitchFamily="18" charset="0"/>
              </a:rPr>
              <a:t>“My counselor is very helpful and reliable, the program as a whole is a blessing that is beautifully ran and hosted by great individuals who provide excellent customer service.” – CS service recipient</a:t>
            </a:r>
          </a:p>
        </p:txBody>
      </p:sp>
      <p:sp>
        <p:nvSpPr>
          <p:cNvPr id="6" name="Speech Bubble: Rectangle with Corners Rounded 5" descr="Speech bubble with the text: “I was in a rehab facility. I had to limit my choices but the services were helpful to get a career path that sustains me with room to grow” – CS service recipient&#10;">
            <a:extLst>
              <a:ext uri="{FF2B5EF4-FFF2-40B4-BE49-F238E27FC236}">
                <a16:creationId xmlns:a16="http://schemas.microsoft.com/office/drawing/2014/main" id="{9C3E99A0-0E28-563C-0D69-28E5B3C0F198}"/>
              </a:ext>
            </a:extLst>
          </p:cNvPr>
          <p:cNvSpPr/>
          <p:nvPr/>
        </p:nvSpPr>
        <p:spPr>
          <a:xfrm>
            <a:off x="487683" y="4489440"/>
            <a:ext cx="5455917" cy="955439"/>
          </a:xfrm>
          <a:prstGeom prst="wedgeRoundRectCallout">
            <a:avLst>
              <a:gd name="adj1" fmla="val 5472"/>
              <a:gd name="adj2" fmla="val 91970"/>
              <a:gd name="adj3" fmla="val 16667"/>
            </a:avLst>
          </a:prstGeom>
          <a:ln w="76200">
            <a:solidFill>
              <a:srgbClr val="AE2573"/>
            </a:solidFill>
          </a:ln>
        </p:spPr>
        <p:txBody>
          <a:bodyPr wrap="square" rtlCol="0" anchor="ctr">
            <a:spAutoFit/>
          </a:bodyPr>
          <a:lstStyle/>
          <a:p>
            <a:pPr marR="0" algn="ctr">
              <a:lnSpc>
                <a:spcPct val="107000"/>
              </a:lnSpc>
              <a:spcBef>
                <a:spcPts val="0"/>
              </a:spcBef>
              <a:spcAft>
                <a:spcPts val="0"/>
              </a:spcAft>
            </a:pPr>
            <a:r>
              <a:rPr lang="en-US" sz="1600" dirty="0">
                <a:latin typeface="+mn-lt"/>
                <a:ea typeface="Calibri" panose="020F0502020204030204" pitchFamily="34" charset="0"/>
                <a:cs typeface="Times New Roman" panose="02020603050405020304" pitchFamily="18" charset="0"/>
              </a:rPr>
              <a:t>“I was in a rehab facility. I had to limit my choices but the services were helpful to get a career path that sustains me with room to grow” – CS service recipient</a:t>
            </a:r>
          </a:p>
        </p:txBody>
      </p:sp>
      <p:sp>
        <p:nvSpPr>
          <p:cNvPr id="7" name="Speech Bubble: Rectangle with Corners Rounded 6" descr="Speech bubble with the text: “I don't feel clear about what I can expect from them.  They hold me responsible but they don't seem to have any accountability for when something goes wrong by their mistake” – CS service recipient&#10;">
            <a:extLst>
              <a:ext uri="{FF2B5EF4-FFF2-40B4-BE49-F238E27FC236}">
                <a16:creationId xmlns:a16="http://schemas.microsoft.com/office/drawing/2014/main" id="{0B470D86-A3ED-C7CF-7B07-EF3EE4DAA12D}"/>
              </a:ext>
            </a:extLst>
          </p:cNvPr>
          <p:cNvSpPr/>
          <p:nvPr/>
        </p:nvSpPr>
        <p:spPr>
          <a:xfrm>
            <a:off x="6331475" y="3935149"/>
            <a:ext cx="5455917" cy="1246938"/>
          </a:xfrm>
          <a:prstGeom prst="wedgeRoundRectCallout">
            <a:avLst>
              <a:gd name="adj1" fmla="val -487"/>
              <a:gd name="adj2" fmla="val 86294"/>
              <a:gd name="adj3" fmla="val 16667"/>
            </a:avLst>
          </a:prstGeom>
          <a:ln w="76200">
            <a:solidFill>
              <a:srgbClr val="AE2573"/>
            </a:solidFill>
          </a:ln>
        </p:spPr>
        <p:txBody>
          <a:bodyPr wrap="square" rtlCol="0" anchor="ctr">
            <a:spAutoFit/>
          </a:bodyPr>
          <a:lstStyle/>
          <a:p>
            <a:pPr marR="0" algn="ctr">
              <a:lnSpc>
                <a:spcPct val="107000"/>
              </a:lnSpc>
              <a:spcBef>
                <a:spcPts val="0"/>
              </a:spcBef>
              <a:spcAft>
                <a:spcPts val="0"/>
              </a:spcAft>
            </a:pPr>
            <a:r>
              <a:rPr lang="en-US" sz="1600" dirty="0">
                <a:latin typeface="+mn-lt"/>
                <a:ea typeface="Calibri" panose="020F0502020204030204" pitchFamily="34" charset="0"/>
                <a:cs typeface="Times New Roman" panose="02020603050405020304" pitchFamily="18" charset="0"/>
              </a:rPr>
              <a:t>“I don't feel clear about what I can expect from them.  They hold me responsible but they don't seem to have any accountability for when something goes wrong by their mistake” – CS service recipient</a:t>
            </a:r>
          </a:p>
        </p:txBody>
      </p:sp>
    </p:spTree>
    <p:extLst>
      <p:ext uri="{BB962C8B-B14F-4D97-AF65-F5344CB8AC3E}">
        <p14:creationId xmlns:p14="http://schemas.microsoft.com/office/powerpoint/2010/main" val="1901914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02CA49-999F-553D-30B5-AD62C5797641}"/>
              </a:ext>
            </a:extLst>
          </p:cNvPr>
          <p:cNvSpPr>
            <a:spLocks noGrp="1"/>
          </p:cNvSpPr>
          <p:nvPr>
            <p:ph type="title" idx="4294967295"/>
          </p:nvPr>
        </p:nvSpPr>
        <p:spPr>
          <a:xfrm>
            <a:off x="203200" y="3276600"/>
            <a:ext cx="11785600"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20000"/>
              </a:spcBef>
              <a:spcAft>
                <a:spcPct val="0"/>
              </a:spcAft>
              <a:buClr>
                <a:srgbClr val="98324D"/>
              </a:buClr>
              <a:buSzPct val="50000"/>
              <a:buFont typeface="Wingdings" pitchFamily="2" charset="2"/>
              <a:buNone/>
              <a:tabLst/>
              <a:defRPr/>
            </a:pPr>
            <a:r>
              <a:rPr kumimoji="0" lang="en-US" sz="3000" b="0" i="0" u="none" strike="noStrike" kern="0" cap="none" spc="0" normalizeH="0" baseline="0" noProof="0">
                <a:ln>
                  <a:noFill/>
                </a:ln>
                <a:solidFill>
                  <a:schemeClr val="bg1"/>
                </a:solidFill>
                <a:effectLst/>
                <a:uLnTx/>
                <a:uFillTx/>
                <a:latin typeface="+mn-lt"/>
                <a:ea typeface="MS PGothic" panose="020B0600070205080204" pitchFamily="34" charset="-128"/>
                <a:cs typeface="ＭＳ Ｐゴシック" charset="0"/>
              </a:rPr>
              <a:t>Service Improvement</a:t>
            </a:r>
          </a:p>
        </p:txBody>
      </p:sp>
    </p:spTree>
    <p:extLst>
      <p:ext uri="{BB962C8B-B14F-4D97-AF65-F5344CB8AC3E}">
        <p14:creationId xmlns:p14="http://schemas.microsoft.com/office/powerpoint/2010/main" val="3349071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F905765A-A5D2-17C1-2028-F03BCE3BEB42}"/>
              </a:ext>
            </a:extLst>
          </p:cNvPr>
          <p:cNvSpPr txBox="1">
            <a:spLocks/>
          </p:cNvSpPr>
          <p:nvPr/>
        </p:nvSpPr>
        <p:spPr>
          <a:xfrm>
            <a:off x="2238374" y="462506"/>
            <a:ext cx="5600700" cy="660385"/>
          </a:xfrm>
          <a:prstGeom prst="rect">
            <a:avLst/>
          </a:prstGeom>
        </p:spPr>
        <p:txBody>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indent="0" algn="ctr">
              <a:spcBef>
                <a:spcPts val="150"/>
              </a:spcBef>
              <a:buNone/>
            </a:pPr>
            <a:r>
              <a:rPr lang="en-US" sz="1400" b="1" kern="0">
                <a:solidFill>
                  <a:schemeClr val="bg1"/>
                </a:solidFill>
              </a:rPr>
              <a:t>QI6 - CS: </a:t>
            </a:r>
            <a:r>
              <a:rPr lang="en-US" sz="1400" kern="0">
                <a:solidFill>
                  <a:schemeClr val="bg1"/>
                </a:solidFill>
              </a:rPr>
              <a:t>In thinking about your experience with MassAbility, </a:t>
            </a:r>
          </a:p>
          <a:p>
            <a:pPr marL="0" indent="0" algn="ctr">
              <a:spcBef>
                <a:spcPts val="150"/>
              </a:spcBef>
              <a:buNone/>
            </a:pPr>
            <a:r>
              <a:rPr lang="en-US" sz="1400" kern="0">
                <a:solidFill>
                  <a:schemeClr val="bg1"/>
                </a:solidFill>
              </a:rPr>
              <a:t>what works/worked well for you? (Asked of all)</a:t>
            </a:r>
          </a:p>
        </p:txBody>
      </p:sp>
      <p:graphicFrame>
        <p:nvGraphicFramePr>
          <p:cNvPr id="10" name="Content Placeholder 9">
            <a:extLst>
              <a:ext uri="{FF2B5EF4-FFF2-40B4-BE49-F238E27FC236}">
                <a16:creationId xmlns:a16="http://schemas.microsoft.com/office/drawing/2014/main" id="{CE2EBD72-8DB6-4533-6300-12287C3EF8E5}"/>
              </a:ext>
            </a:extLst>
          </p:cNvPr>
          <p:cNvGraphicFramePr>
            <a:graphicFrameLocks noGrp="1"/>
          </p:cNvGraphicFramePr>
          <p:nvPr>
            <p:ph idx="15"/>
            <p:extLst>
              <p:ext uri="{D42A27DB-BD31-4B8C-83A1-F6EECF244321}">
                <p14:modId xmlns:p14="http://schemas.microsoft.com/office/powerpoint/2010/main" val="3605824972"/>
              </p:ext>
            </p:extLst>
          </p:nvPr>
        </p:nvGraphicFramePr>
        <p:xfrm>
          <a:off x="320416" y="1364229"/>
          <a:ext cx="8503920" cy="4427220"/>
        </p:xfrm>
        <a:graphic>
          <a:graphicData uri="http://schemas.openxmlformats.org/drawingml/2006/table">
            <a:tbl>
              <a:tblPr firstRow="1" bandRow="1">
                <a:tableStyleId>{5940675A-B579-460E-94D1-54222C63F5DA}</a:tableStyleId>
              </a:tblPr>
              <a:tblGrid>
                <a:gridCol w="7406640">
                  <a:extLst>
                    <a:ext uri="{9D8B030D-6E8A-4147-A177-3AD203B41FA5}">
                      <a16:colId xmlns:a16="http://schemas.microsoft.com/office/drawing/2014/main" val="1143798205"/>
                    </a:ext>
                  </a:extLst>
                </a:gridCol>
                <a:gridCol w="1097280">
                  <a:extLst>
                    <a:ext uri="{9D8B030D-6E8A-4147-A177-3AD203B41FA5}">
                      <a16:colId xmlns:a16="http://schemas.microsoft.com/office/drawing/2014/main" val="4057663756"/>
                    </a:ext>
                  </a:extLst>
                </a:gridCol>
              </a:tblGrid>
              <a:tr h="274320">
                <a:tc>
                  <a:txBody>
                    <a:bodyPr/>
                    <a:lstStyle/>
                    <a:p>
                      <a:endParaRPr lang="en-US" sz="1400">
                        <a:latin typeface="+mn-lt"/>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a:solidFill>
                            <a:schemeClr val="bg1"/>
                          </a:solidFill>
                          <a:latin typeface="+mn-lt"/>
                        </a:rPr>
                        <a:t>CS</a:t>
                      </a:r>
                    </a:p>
                  </a:txBody>
                  <a:tcPr marL="68580" marR="68580" marT="34290" marB="34290" anchor="ctr">
                    <a:lnL w="12700" cap="flat" cmpd="sng" algn="ctr">
                      <a:solidFill>
                        <a:schemeClr val="tx1"/>
                      </a:solidFill>
                      <a:prstDash val="solid"/>
                      <a:round/>
                      <a:headEnd type="none" w="med" len="med"/>
                      <a:tailEnd type="none" w="med" len="med"/>
                    </a:lnL>
                    <a:solidFill>
                      <a:srgbClr val="AE2573"/>
                    </a:solidFill>
                  </a:tcPr>
                </a:tc>
                <a:extLst>
                  <a:ext uri="{0D108BD9-81ED-4DB2-BD59-A6C34878D82A}">
                    <a16:rowId xmlns:a16="http://schemas.microsoft.com/office/drawing/2014/main" val="1278513106"/>
                  </a:ext>
                </a:extLst>
              </a:tr>
              <a:tr h="457200">
                <a:tc>
                  <a:txBody>
                    <a:bodyPr/>
                    <a:lstStyle/>
                    <a:p>
                      <a:pPr algn="l" fontAlgn="t">
                        <a:buNone/>
                      </a:pPr>
                      <a:r>
                        <a:rPr lang="en-US" sz="1600" b="0" i="0" u="none" strike="noStrike">
                          <a:solidFill>
                            <a:srgbClr val="000000"/>
                          </a:solidFill>
                          <a:effectLst/>
                          <a:latin typeface="Arial" panose="020B0604020202020204" pitchFamily="34" charset="0"/>
                        </a:rPr>
                        <a:t>Communication and accessibility of counselor</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36%</a:t>
                      </a:r>
                    </a:p>
                  </a:txBody>
                  <a:tcPr anchor="ctr"/>
                </a:tc>
                <a:extLst>
                  <a:ext uri="{0D108BD9-81ED-4DB2-BD59-A6C34878D82A}">
                    <a16:rowId xmlns:a16="http://schemas.microsoft.com/office/drawing/2014/main" val="3858662773"/>
                  </a:ext>
                </a:extLst>
              </a:tr>
              <a:tr h="457200">
                <a:tc>
                  <a:txBody>
                    <a:bodyPr/>
                    <a:lstStyle/>
                    <a:p>
                      <a:pPr algn="l" fontAlgn="t">
                        <a:buNone/>
                      </a:pPr>
                      <a:r>
                        <a:rPr lang="en-US" sz="1600" b="0" i="0" u="none" strike="noStrike">
                          <a:solidFill>
                            <a:srgbClr val="000000"/>
                          </a:solidFill>
                          <a:effectLst/>
                          <a:latin typeface="Arial" panose="020B0604020202020204" pitchFamily="34" charset="0"/>
                        </a:rPr>
                        <a:t>Having support system with a counselor to determine goal and achieve that goal</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14%</a:t>
                      </a:r>
                    </a:p>
                  </a:txBody>
                  <a:tcPr anchor="ctr"/>
                </a:tc>
                <a:extLst>
                  <a:ext uri="{0D108BD9-81ED-4DB2-BD59-A6C34878D82A}">
                    <a16:rowId xmlns:a16="http://schemas.microsoft.com/office/drawing/2014/main" val="2175001916"/>
                  </a:ext>
                </a:extLst>
              </a:tr>
              <a:tr h="457200">
                <a:tc>
                  <a:txBody>
                    <a:bodyPr/>
                    <a:lstStyle/>
                    <a:p>
                      <a:pPr algn="l" fontAlgn="t">
                        <a:buNone/>
                      </a:pPr>
                      <a:r>
                        <a:rPr lang="en-US" sz="1600" b="0" i="0" u="none" strike="noStrike">
                          <a:solidFill>
                            <a:srgbClr val="000000"/>
                          </a:solidFill>
                          <a:effectLst/>
                          <a:latin typeface="Arial" panose="020B0604020202020204" pitchFamily="34" charset="0"/>
                        </a:rPr>
                        <a:t>Helpfulness of staff</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14%</a:t>
                      </a:r>
                    </a:p>
                  </a:txBody>
                  <a:tcPr anchor="ctr"/>
                </a:tc>
                <a:extLst>
                  <a:ext uri="{0D108BD9-81ED-4DB2-BD59-A6C34878D82A}">
                    <a16:rowId xmlns:a16="http://schemas.microsoft.com/office/drawing/2014/main" val="4201348605"/>
                  </a:ext>
                </a:extLst>
              </a:tr>
              <a:tr h="457200">
                <a:tc>
                  <a:txBody>
                    <a:bodyPr/>
                    <a:lstStyle/>
                    <a:p>
                      <a:pPr algn="l" fontAlgn="t">
                        <a:buNone/>
                      </a:pPr>
                      <a:r>
                        <a:rPr lang="en-US" sz="1600" b="0" i="0" u="none" strike="noStrike">
                          <a:solidFill>
                            <a:srgbClr val="000000"/>
                          </a:solidFill>
                          <a:effectLst/>
                          <a:latin typeface="Arial" panose="020B0604020202020204" pitchFamily="34" charset="0"/>
                        </a:rPr>
                        <a:t>Talking with counselor, having a relationship</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7%</a:t>
                      </a:r>
                    </a:p>
                  </a:txBody>
                  <a:tcPr anchor="ctr"/>
                </a:tc>
                <a:extLst>
                  <a:ext uri="{0D108BD9-81ED-4DB2-BD59-A6C34878D82A}">
                    <a16:rowId xmlns:a16="http://schemas.microsoft.com/office/drawing/2014/main" val="3363734131"/>
                  </a:ext>
                </a:extLst>
              </a:tr>
              <a:tr h="457200">
                <a:tc>
                  <a:txBody>
                    <a:bodyPr/>
                    <a:lstStyle/>
                    <a:p>
                      <a:pPr algn="l" fontAlgn="t">
                        <a:buNone/>
                      </a:pPr>
                      <a:r>
                        <a:rPr lang="en-US" sz="1600" b="0" i="0" u="none" strike="noStrike">
                          <a:solidFill>
                            <a:srgbClr val="000000"/>
                          </a:solidFill>
                          <a:effectLst/>
                          <a:latin typeface="Arial" panose="020B0604020202020204" pitchFamily="34" charset="0"/>
                        </a:rPr>
                        <a:t>All, everything</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6%</a:t>
                      </a:r>
                    </a:p>
                  </a:txBody>
                  <a:tcPr anchor="ctr"/>
                </a:tc>
                <a:extLst>
                  <a:ext uri="{0D108BD9-81ED-4DB2-BD59-A6C34878D82A}">
                    <a16:rowId xmlns:a16="http://schemas.microsoft.com/office/drawing/2014/main" val="823501668"/>
                  </a:ext>
                </a:extLst>
              </a:tr>
              <a:tr h="457200">
                <a:tc>
                  <a:txBody>
                    <a:bodyPr/>
                    <a:lstStyle/>
                    <a:p>
                      <a:pPr algn="l" fontAlgn="t">
                        <a:buNone/>
                      </a:pPr>
                      <a:r>
                        <a:rPr lang="en-US" sz="1600" b="0" i="0" u="none" strike="noStrike" dirty="0">
                          <a:solidFill>
                            <a:srgbClr val="000000"/>
                          </a:solidFill>
                          <a:effectLst/>
                          <a:latin typeface="Arial" panose="020B0604020202020204" pitchFamily="34" charset="0"/>
                        </a:rPr>
                        <a:t>Negative comment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4%</a:t>
                      </a:r>
                    </a:p>
                  </a:txBody>
                  <a:tcPr anchor="ctr"/>
                </a:tc>
                <a:extLst>
                  <a:ext uri="{0D108BD9-81ED-4DB2-BD59-A6C34878D82A}">
                    <a16:rowId xmlns:a16="http://schemas.microsoft.com/office/drawing/2014/main" val="2507574475"/>
                  </a:ext>
                </a:extLst>
              </a:tr>
              <a:tr h="457200">
                <a:tc>
                  <a:txBody>
                    <a:bodyPr/>
                    <a:lstStyle/>
                    <a:p>
                      <a:pPr algn="l" fontAlgn="t">
                        <a:buNone/>
                      </a:pPr>
                      <a:r>
                        <a:rPr lang="en-US" sz="1600" b="0" i="0" u="none" strike="noStrike">
                          <a:solidFill>
                            <a:srgbClr val="000000"/>
                          </a:solidFill>
                          <a:effectLst/>
                          <a:latin typeface="Arial" panose="020B0604020202020204" pitchFamily="34" charset="0"/>
                        </a:rPr>
                        <a:t>Knowledge obtained from further schooling or training</a:t>
                      </a:r>
                    </a:p>
                  </a:txBody>
                  <a:tcPr anchor="ctr">
                    <a:lnT w="12700" cap="flat" cmpd="sng" algn="ctr">
                      <a:solidFill>
                        <a:schemeClr val="tx1"/>
                      </a:solidFill>
                      <a:prstDash val="solid"/>
                      <a:round/>
                      <a:headEnd type="none" w="med" len="med"/>
                      <a:tailEnd type="none" w="med" len="med"/>
                    </a:lnT>
                  </a:tcPr>
                </a:tc>
                <a:tc>
                  <a:txBody>
                    <a:bodyPr/>
                    <a:lstStyle/>
                    <a:p>
                      <a:pPr algn="ctr" fontAlgn="t">
                        <a:buNone/>
                      </a:pPr>
                      <a:r>
                        <a:rPr lang="en-US" sz="1600" b="0" i="0" u="none" strike="noStrike">
                          <a:solidFill>
                            <a:srgbClr val="000000"/>
                          </a:solidFill>
                          <a:effectLst/>
                          <a:latin typeface="Arial" panose="020B0604020202020204" pitchFamily="34" charset="0"/>
                        </a:rPr>
                        <a:t>4%</a:t>
                      </a:r>
                    </a:p>
                  </a:txBody>
                  <a:tcPr anchor="ctr"/>
                </a:tc>
                <a:extLst>
                  <a:ext uri="{0D108BD9-81ED-4DB2-BD59-A6C34878D82A}">
                    <a16:rowId xmlns:a16="http://schemas.microsoft.com/office/drawing/2014/main" val="1126237797"/>
                  </a:ext>
                </a:extLst>
              </a:tr>
              <a:tr h="457200">
                <a:tc>
                  <a:txBody>
                    <a:bodyPr/>
                    <a:lstStyle/>
                    <a:p>
                      <a:pPr algn="l" fontAlgn="t">
                        <a:buNone/>
                      </a:pPr>
                      <a:r>
                        <a:rPr lang="en-US" sz="1600" b="0" i="0" u="none" strike="noStrike">
                          <a:solidFill>
                            <a:srgbClr val="000000"/>
                          </a:solidFill>
                          <a:effectLst/>
                          <a:latin typeface="Arial" panose="020B0604020202020204" pitchFamily="34" charset="0"/>
                        </a:rPr>
                        <a:t>Understanding staff</a:t>
                      </a:r>
                    </a:p>
                  </a:txBody>
                  <a:tcPr anchor="ctr"/>
                </a:tc>
                <a:tc>
                  <a:txBody>
                    <a:bodyPr/>
                    <a:lstStyle/>
                    <a:p>
                      <a:pPr algn="ctr" fontAlgn="t">
                        <a:buNone/>
                      </a:pPr>
                      <a:r>
                        <a:rPr lang="en-US" sz="1600" b="0" i="0" u="none" strike="noStrike">
                          <a:solidFill>
                            <a:srgbClr val="000000"/>
                          </a:solidFill>
                          <a:effectLst/>
                          <a:latin typeface="Arial" panose="020B0604020202020204" pitchFamily="34" charset="0"/>
                        </a:rPr>
                        <a:t>4%</a:t>
                      </a:r>
                    </a:p>
                  </a:txBody>
                  <a:tcPr anchor="ctr"/>
                </a:tc>
                <a:extLst>
                  <a:ext uri="{0D108BD9-81ED-4DB2-BD59-A6C34878D82A}">
                    <a16:rowId xmlns:a16="http://schemas.microsoft.com/office/drawing/2014/main" val="3610207691"/>
                  </a:ext>
                </a:extLst>
              </a:tr>
              <a:tr h="457200">
                <a:tc>
                  <a:txBody>
                    <a:bodyPr/>
                    <a:lstStyle/>
                    <a:p>
                      <a:pPr algn="l" fontAlgn="ctr"/>
                      <a:r>
                        <a:rPr lang="en-US" sz="1600" b="0" i="0" u="none" strike="noStrike">
                          <a:solidFill>
                            <a:srgbClr val="000000"/>
                          </a:solidFill>
                          <a:effectLst/>
                          <a:latin typeface="Arial" panose="020B0604020202020204" pitchFamily="34" charset="0"/>
                        </a:rPr>
                        <a:t>Other</a:t>
                      </a:r>
                    </a:p>
                  </a:txBody>
                  <a:tcPr anchor="ctr"/>
                </a:tc>
                <a:tc>
                  <a:txBody>
                    <a:bodyPr/>
                    <a:lstStyle/>
                    <a:p>
                      <a:pPr algn="ctr" fontAlgn="ctr"/>
                      <a:r>
                        <a:rPr lang="en-US" sz="1600" b="0" i="0" u="none" strike="noStrike" dirty="0">
                          <a:solidFill>
                            <a:srgbClr val="000000"/>
                          </a:solidFill>
                          <a:effectLst/>
                          <a:latin typeface="Arial" panose="020B0604020202020204" pitchFamily="34" charset="0"/>
                        </a:rPr>
                        <a:t>2%</a:t>
                      </a:r>
                    </a:p>
                  </a:txBody>
                  <a:tcPr anchor="ctr"/>
                </a:tc>
                <a:extLst>
                  <a:ext uri="{0D108BD9-81ED-4DB2-BD59-A6C34878D82A}">
                    <a16:rowId xmlns:a16="http://schemas.microsoft.com/office/drawing/2014/main" val="2211959753"/>
                  </a:ext>
                </a:extLst>
              </a:tr>
            </a:tbl>
          </a:graphicData>
        </a:graphic>
      </p:graphicFrame>
      <p:sp>
        <p:nvSpPr>
          <p:cNvPr id="7" name="Text Placeholder 1">
            <a:extLst>
              <a:ext uri="{FF2B5EF4-FFF2-40B4-BE49-F238E27FC236}">
                <a16:creationId xmlns:a16="http://schemas.microsoft.com/office/drawing/2014/main" id="{A3A3DAD1-DDEF-B3A8-1084-EC330B070F52}"/>
              </a:ext>
            </a:extLst>
          </p:cNvPr>
          <p:cNvSpPr txBox="1">
            <a:spLocks/>
          </p:cNvSpPr>
          <p:nvPr/>
        </p:nvSpPr>
        <p:spPr>
          <a:xfrm>
            <a:off x="594736" y="5619469"/>
            <a:ext cx="6975873" cy="654553"/>
          </a:xfrm>
          <a:prstGeom prst="rect">
            <a:avLst/>
          </a:prstGeom>
        </p:spPr>
        <p:txBody>
          <a:bodyPr/>
          <a:lstStyle>
            <a:lvl1pPr marL="257175" indent="-257175"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endParaRPr lang="en-US" sz="2000" kern="0"/>
          </a:p>
          <a:p>
            <a:pPr marL="0" indent="0">
              <a:buNone/>
            </a:pPr>
            <a:r>
              <a:rPr lang="en-US" sz="1200" i="1" kern="0"/>
              <a:t>*Multiple responses possible. Total does not sum to 100%. Responses below 4% not included.</a:t>
            </a:r>
          </a:p>
        </p:txBody>
      </p:sp>
      <p:sp>
        <p:nvSpPr>
          <p:cNvPr id="9" name="TextBox 8">
            <a:extLst>
              <a:ext uri="{FF2B5EF4-FFF2-40B4-BE49-F238E27FC236}">
                <a16:creationId xmlns:a16="http://schemas.microsoft.com/office/drawing/2014/main" id="{65544858-48A4-D27A-284F-2BF902256487}"/>
              </a:ext>
            </a:extLst>
          </p:cNvPr>
          <p:cNvSpPr txBox="1"/>
          <p:nvPr/>
        </p:nvSpPr>
        <p:spPr>
          <a:xfrm>
            <a:off x="9049232" y="1098088"/>
            <a:ext cx="3142768" cy="307777"/>
          </a:xfrm>
          <a:prstGeom prst="rect">
            <a:avLst/>
          </a:prstGeom>
          <a:noFill/>
        </p:spPr>
        <p:txBody>
          <a:bodyPr wrap="square" rtlCol="0">
            <a:spAutoFit/>
          </a:bodyPr>
          <a:lstStyle/>
          <a:p>
            <a:pPr algn="l"/>
            <a:r>
              <a:rPr lang="en-US" sz="1400" b="1">
                <a:solidFill>
                  <a:schemeClr val="bg1"/>
                </a:solidFill>
                <a:latin typeface="+mn-lt"/>
                <a:cs typeface="Arial" pitchFamily="34" charset="0"/>
              </a:rPr>
              <a:t>Summary</a:t>
            </a:r>
          </a:p>
        </p:txBody>
      </p:sp>
      <p:sp>
        <p:nvSpPr>
          <p:cNvPr id="4" name="Text Placeholder 3">
            <a:extLst>
              <a:ext uri="{FF2B5EF4-FFF2-40B4-BE49-F238E27FC236}">
                <a16:creationId xmlns:a16="http://schemas.microsoft.com/office/drawing/2014/main" id="{D5081A3D-6B44-36E5-BEBF-3846D0388C64}"/>
              </a:ext>
            </a:extLst>
          </p:cNvPr>
          <p:cNvSpPr>
            <a:spLocks noGrp="1"/>
          </p:cNvSpPr>
          <p:nvPr>
            <p:ph type="body" sz="quarter" idx="12"/>
          </p:nvPr>
        </p:nvSpPr>
        <p:spPr>
          <a:xfrm>
            <a:off x="9052932" y="1364229"/>
            <a:ext cx="2966657" cy="2304129"/>
          </a:xfrm>
        </p:spPr>
        <p:txBody>
          <a:bodyPr/>
          <a:lstStyle/>
          <a:p>
            <a:r>
              <a:rPr lang="en-US" sz="1400" dirty="0"/>
              <a:t>Communication and accessibility of counselors was by far the most common thing that was reported as working well for MassAbility CS service recipients (36%). 14% of CS service recipients also felt that having a support system to help with their goals worked well, and 14% also found it helpful that staff worked with them.</a:t>
            </a:r>
          </a:p>
        </p:txBody>
      </p:sp>
      <p:sp>
        <p:nvSpPr>
          <p:cNvPr id="8" name="TextBox 7">
            <a:extLst>
              <a:ext uri="{FF2B5EF4-FFF2-40B4-BE49-F238E27FC236}">
                <a16:creationId xmlns:a16="http://schemas.microsoft.com/office/drawing/2014/main" id="{FD05137C-44A9-3AC3-7FA8-319B77774C5F}"/>
              </a:ext>
            </a:extLst>
          </p:cNvPr>
          <p:cNvSpPr txBox="1"/>
          <p:nvPr/>
        </p:nvSpPr>
        <p:spPr>
          <a:xfrm>
            <a:off x="9052931" y="5837224"/>
            <a:ext cx="2290259" cy="276999"/>
          </a:xfrm>
          <a:prstGeom prst="rect">
            <a:avLst/>
          </a:prstGeom>
          <a:noFill/>
        </p:spPr>
        <p:txBody>
          <a:bodyPr wrap="square" rtlCol="0">
            <a:spAutoFit/>
          </a:bodyPr>
          <a:lstStyle/>
          <a:p>
            <a:pPr algn="l"/>
            <a:r>
              <a:rPr lang="en-US" sz="1200" b="1">
                <a:solidFill>
                  <a:schemeClr val="bg1"/>
                </a:solidFill>
                <a:latin typeface="+mn-lt"/>
                <a:cs typeface="Arial" pitchFamily="34" charset="0"/>
              </a:rPr>
              <a:t>N (CS) = 975 </a:t>
            </a:r>
          </a:p>
        </p:txBody>
      </p:sp>
      <p:sp>
        <p:nvSpPr>
          <p:cNvPr id="6" name="Text Box 16">
            <a:extLst>
              <a:ext uri="{FF2B5EF4-FFF2-40B4-BE49-F238E27FC236}">
                <a16:creationId xmlns:a16="http://schemas.microsoft.com/office/drawing/2014/main" id="{8E445072-85F3-58BF-24B7-38F9569A816A}"/>
              </a:ext>
              <a:ext uri="{C183D7F6-B498-43B3-948B-1728B52AA6E4}">
                <adec:decorative xmlns:adec="http://schemas.microsoft.com/office/drawing/2017/decorative" val="1"/>
              </a:ext>
            </a:extLst>
          </p:cNvPr>
          <p:cNvSpPr txBox="1">
            <a:spLocks noGrp="1" noChangeArrowheads="1"/>
          </p:cNvSpPr>
          <p:nvPr>
            <p:ph type="title" idx="4294967295"/>
          </p:nvPr>
        </p:nvSpPr>
        <p:spPr bwMode="auto">
          <a:xfrm>
            <a:off x="594736" y="6388171"/>
            <a:ext cx="8229600" cy="436563"/>
          </a:xfrm>
          <a:prstGeom prst="rect">
            <a:avLst/>
          </a:prstGeom>
          <a:noFill/>
          <a:ln>
            <a:noFill/>
            <a:prstDash/>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spcFirstLastPara="0" vertOverflow="overflow" horzOverflow="overflow" vert="horz" wrap="square" lIns="36576" tIns="36576" rIns="36576" bIns="36576" numCol="1" spcCol="0" rtlCol="0" fromWordArt="0" anchor="t" anchorCtr="0" forceAA="0" upright="1" compatLnSpc="1">
            <a:prstTxWarp prst="textNoShape">
              <a:avLst/>
            </a:prstTxWarp>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marL="0" marR="0" lvl="0" indent="0" algn="l" defTabSz="914400" rtl="0" eaLnBrk="0" fontAlgn="base" latinLnBrk="0" hangingPunct="0">
              <a:lnSpc>
                <a:spcPct val="75000"/>
              </a:lnSpc>
              <a:spcBef>
                <a:spcPts val="0"/>
              </a:spcBef>
              <a:spcAft>
                <a:spcPts val="0"/>
              </a:spcAft>
              <a:buClr>
                <a:srgbClr val="98324D"/>
              </a:buClr>
              <a:buSzPct val="50000"/>
              <a:buFontTx/>
              <a:buNone/>
              <a:tabLst/>
              <a:defRPr/>
            </a:pPr>
            <a:r>
              <a:rPr kumimoji="0" lang="en-US" sz="1000" b="0" i="0" u="none" strike="noStrike" kern="0" cap="none" spc="0" normalizeH="0" baseline="0" noProof="0">
                <a:ln>
                  <a:noFill/>
                </a:ln>
                <a:solidFill>
                  <a:srgbClr val="7FB6CB"/>
                </a:solidFill>
                <a:effectLst/>
                <a:uLnTx/>
                <a:uFillTx/>
                <a:latin typeface="Heebo Black" pitchFamily="2" charset="-79"/>
                <a:ea typeface="Calibri" panose="020F0502020204030204" pitchFamily="34" charset="0"/>
                <a:cs typeface="Times New Roman" panose="02020603050405020304" pitchFamily="18" charset="0"/>
              </a:rPr>
              <a:t>MARKET</a:t>
            </a:r>
            <a:endParaRPr kumimoji="0" lang="en-US" sz="1200" b="0" i="0" u="none" strike="noStrike" kern="0" cap="none" spc="0" normalizeH="0" baseline="0" noProof="0">
              <a:ln>
                <a:noFill/>
              </a:ln>
              <a:solidFill>
                <a:srgbClr val="468FAC"/>
              </a:solidFill>
              <a:effectLst/>
              <a:uLnTx/>
              <a:uFillTx/>
              <a:latin typeface="Karla" pitchFamily="2"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75000"/>
              </a:lnSpc>
              <a:spcBef>
                <a:spcPts val="0"/>
              </a:spcBef>
              <a:spcAft>
                <a:spcPts val="0"/>
              </a:spcAft>
              <a:buClr>
                <a:srgbClr val="98324D"/>
              </a:buClr>
              <a:buSzPct val="50000"/>
              <a:buFontTx/>
              <a:buNone/>
              <a:tabLst/>
              <a:defRPr/>
            </a:pPr>
            <a:r>
              <a:rPr kumimoji="0" lang="en-US" sz="1200" b="0" i="0" u="none" strike="noStrike" kern="0" cap="none" spc="0" normalizeH="0" baseline="0" noProof="0">
                <a:ln>
                  <a:noFill/>
                </a:ln>
                <a:solidFill>
                  <a:srgbClr val="006E96"/>
                </a:solidFill>
                <a:effectLst/>
                <a:uLnTx/>
                <a:uFillTx/>
                <a:latin typeface="Heebo Black" pitchFamily="2" charset="-79"/>
                <a:ea typeface="Calibri" panose="020F0502020204030204" pitchFamily="34" charset="0"/>
                <a:cs typeface="Times New Roman" panose="02020603050405020304" pitchFamily="18" charset="0"/>
              </a:rPr>
              <a:t>DECISIONS</a:t>
            </a:r>
            <a:endParaRPr kumimoji="0" lang="en-US" sz="1200" b="0" i="0" u="none" strike="noStrike" kern="0" cap="none" spc="0" normalizeH="0" baseline="0" noProof="0">
              <a:ln>
                <a:noFill/>
              </a:ln>
              <a:solidFill>
                <a:srgbClr val="468FAC"/>
              </a:solidFill>
              <a:effectLst/>
              <a:uLnTx/>
              <a:uFillTx/>
              <a:latin typeface="Karla" pitchFamily="2"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75000"/>
              </a:lnSpc>
              <a:spcBef>
                <a:spcPts val="0"/>
              </a:spcBef>
              <a:spcAft>
                <a:spcPts val="0"/>
              </a:spcAft>
              <a:buClr>
                <a:srgbClr val="98324D"/>
              </a:buClr>
              <a:buSzPct val="50000"/>
              <a:buFontTx/>
              <a:buNone/>
              <a:tabLst/>
              <a:defRPr/>
            </a:pPr>
            <a:r>
              <a:rPr kumimoji="0" lang="en-US" sz="1400" b="0" i="0" u="none" strike="noStrike" kern="0" cap="none" spc="0" normalizeH="0" baseline="0" noProof="0">
                <a:ln>
                  <a:noFill/>
                </a:ln>
                <a:solidFill>
                  <a:srgbClr val="00425A"/>
                </a:solidFill>
                <a:effectLst/>
                <a:uLnTx/>
                <a:uFillTx/>
                <a:latin typeface="Heebo Black" pitchFamily="2" charset="-79"/>
                <a:ea typeface="Calibri" panose="020F0502020204030204" pitchFamily="34" charset="0"/>
                <a:cs typeface="Times New Roman" panose="02020603050405020304" pitchFamily="18" charset="0"/>
              </a:rPr>
              <a:t>RESEARCH</a:t>
            </a:r>
            <a:endParaRPr kumimoji="0" lang="en-US" sz="1200" b="0" i="0" u="none" strike="noStrike" kern="0" cap="none" spc="0" normalizeH="0" baseline="0" noProof="0">
              <a:ln>
                <a:noFill/>
              </a:ln>
              <a:solidFill>
                <a:srgbClr val="468FAC"/>
              </a:solidFill>
              <a:effectLst/>
              <a:uLnTx/>
              <a:uFillTx/>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1706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27072-C16F-7461-4CDE-EB4B0B527C8C}"/>
            </a:ext>
          </a:extLst>
        </p:cNvPr>
        <p:cNvGrpSpPr/>
        <p:nvPr/>
      </p:nvGrpSpPr>
      <p:grpSpPr>
        <a:xfrm>
          <a:off x="0" y="0"/>
          <a:ext cx="0" cy="0"/>
          <a:chOff x="0" y="0"/>
          <a:chExt cx="0" cy="0"/>
        </a:xfrm>
      </p:grpSpPr>
      <p:sp>
        <p:nvSpPr>
          <p:cNvPr id="3" name="Text Placeholder 6">
            <a:extLst>
              <a:ext uri="{FF2B5EF4-FFF2-40B4-BE49-F238E27FC236}">
                <a16:creationId xmlns:a16="http://schemas.microsoft.com/office/drawing/2014/main" id="{02191C61-C3F0-746D-C437-0B5F8C410C89}"/>
              </a:ext>
            </a:extLst>
          </p:cNvPr>
          <p:cNvSpPr txBox="1">
            <a:spLocks noGrp="1"/>
          </p:cNvSpPr>
          <p:nvPr>
            <p:ph type="title" idx="4294967295"/>
          </p:nvPr>
        </p:nvSpPr>
        <p:spPr>
          <a:xfrm>
            <a:off x="2238374" y="462506"/>
            <a:ext cx="5600700" cy="6603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marR="0" lvl="0" indent="0" algn="ctr" defTabSz="914400" rtl="0" eaLnBrk="0" fontAlgn="base" latinLnBrk="0" hangingPunct="0">
              <a:lnSpc>
                <a:spcPct val="100000"/>
              </a:lnSpc>
              <a:spcBef>
                <a:spcPts val="150"/>
              </a:spcBef>
              <a:spcAft>
                <a:spcPct val="0"/>
              </a:spcAft>
              <a:buClr>
                <a:srgbClr val="98324D"/>
              </a:buClr>
              <a:buSzPct val="50000"/>
              <a:buFont typeface="Wingdings" pitchFamily="2" charset="2"/>
              <a:buNone/>
              <a:tabLst/>
              <a:defRPr/>
            </a:pPr>
            <a:r>
              <a:rPr kumimoji="0" lang="en-US" sz="1400" b="1" i="0" u="none" strike="noStrike" kern="0" cap="none" spc="0" normalizeH="0" baseline="0" noProof="0">
                <a:ln>
                  <a:noFill/>
                </a:ln>
                <a:solidFill>
                  <a:schemeClr val="bg1"/>
                </a:solidFill>
                <a:effectLst/>
                <a:uLnTx/>
                <a:uFillTx/>
                <a:latin typeface="+mn-lt"/>
                <a:ea typeface="MS PGothic" panose="020B0600070205080204" pitchFamily="34" charset="-128"/>
                <a:cs typeface="ＭＳ Ｐゴシック" charset="0"/>
              </a:rPr>
              <a:t>QI6 - HCL: </a:t>
            </a:r>
            <a:r>
              <a:rPr kumimoji="0" lang="en-US" sz="1400" b="0" i="0" u="none" strike="noStrike" kern="0" cap="none" spc="0" normalizeH="0" baseline="0" noProof="0">
                <a:ln>
                  <a:noFill/>
                </a:ln>
                <a:solidFill>
                  <a:schemeClr val="bg1"/>
                </a:solidFill>
                <a:effectLst/>
                <a:uLnTx/>
                <a:uFillTx/>
                <a:latin typeface="+mn-lt"/>
                <a:ea typeface="MS PGothic" panose="020B0600070205080204" pitchFamily="34" charset="-128"/>
                <a:cs typeface="ＭＳ Ｐゴシック" charset="0"/>
              </a:rPr>
              <a:t>In thinking about your experience with MassAbility, </a:t>
            </a:r>
          </a:p>
          <a:p>
            <a:pPr marL="0" marR="0" lvl="0" indent="0" algn="ctr" defTabSz="914400" rtl="0" eaLnBrk="0" fontAlgn="base" latinLnBrk="0" hangingPunct="0">
              <a:lnSpc>
                <a:spcPct val="100000"/>
              </a:lnSpc>
              <a:spcBef>
                <a:spcPts val="150"/>
              </a:spcBef>
              <a:spcAft>
                <a:spcPct val="0"/>
              </a:spcAft>
              <a:buClr>
                <a:srgbClr val="98324D"/>
              </a:buClr>
              <a:buSzPct val="50000"/>
              <a:buFont typeface="Wingdings" pitchFamily="2" charset="2"/>
              <a:buNone/>
              <a:tabLst/>
              <a:defRPr/>
            </a:pPr>
            <a:r>
              <a:rPr kumimoji="0" lang="en-US" sz="1400" b="0" i="0" u="none" strike="noStrike" kern="0" cap="none" spc="0" normalizeH="0" baseline="0" noProof="0">
                <a:ln>
                  <a:noFill/>
                </a:ln>
                <a:solidFill>
                  <a:schemeClr val="bg1"/>
                </a:solidFill>
                <a:effectLst/>
                <a:uLnTx/>
                <a:uFillTx/>
                <a:latin typeface="+mn-lt"/>
                <a:ea typeface="MS PGothic" panose="020B0600070205080204" pitchFamily="34" charset="-128"/>
                <a:cs typeface="ＭＳ Ｐゴシック" charset="0"/>
              </a:rPr>
              <a:t>what works/worked well for you? (Asked of all)</a:t>
            </a:r>
          </a:p>
        </p:txBody>
      </p:sp>
      <p:graphicFrame>
        <p:nvGraphicFramePr>
          <p:cNvPr id="10" name="Content Placeholder 9">
            <a:extLst>
              <a:ext uri="{FF2B5EF4-FFF2-40B4-BE49-F238E27FC236}">
                <a16:creationId xmlns:a16="http://schemas.microsoft.com/office/drawing/2014/main" id="{184A5823-C58E-5235-39CE-6FCAE13F2A73}"/>
              </a:ext>
            </a:extLst>
          </p:cNvPr>
          <p:cNvGraphicFramePr>
            <a:graphicFrameLocks noGrp="1"/>
          </p:cNvGraphicFramePr>
          <p:nvPr>
            <p:ph idx="15"/>
            <p:extLst>
              <p:ext uri="{D42A27DB-BD31-4B8C-83A1-F6EECF244321}">
                <p14:modId xmlns:p14="http://schemas.microsoft.com/office/powerpoint/2010/main" val="2370945044"/>
              </p:ext>
            </p:extLst>
          </p:nvPr>
        </p:nvGraphicFramePr>
        <p:xfrm>
          <a:off x="320416" y="1364229"/>
          <a:ext cx="8503920" cy="4427220"/>
        </p:xfrm>
        <a:graphic>
          <a:graphicData uri="http://schemas.openxmlformats.org/drawingml/2006/table">
            <a:tbl>
              <a:tblPr firstRow="1" bandRow="1">
                <a:tableStyleId>{5940675A-B579-460E-94D1-54222C63F5DA}</a:tableStyleId>
              </a:tblPr>
              <a:tblGrid>
                <a:gridCol w="7406640">
                  <a:extLst>
                    <a:ext uri="{9D8B030D-6E8A-4147-A177-3AD203B41FA5}">
                      <a16:colId xmlns:a16="http://schemas.microsoft.com/office/drawing/2014/main" val="1143798205"/>
                    </a:ext>
                  </a:extLst>
                </a:gridCol>
                <a:gridCol w="1097280">
                  <a:extLst>
                    <a:ext uri="{9D8B030D-6E8A-4147-A177-3AD203B41FA5}">
                      <a16:colId xmlns:a16="http://schemas.microsoft.com/office/drawing/2014/main" val="2048653431"/>
                    </a:ext>
                  </a:extLst>
                </a:gridCol>
              </a:tblGrid>
              <a:tr h="274320">
                <a:tc>
                  <a:txBody>
                    <a:bodyPr/>
                    <a:lstStyle/>
                    <a:p>
                      <a:endParaRPr lang="en-US" sz="1400">
                        <a:latin typeface="+mn-lt"/>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a:solidFill>
                            <a:schemeClr val="bg1"/>
                          </a:solidFill>
                          <a:latin typeface="+mn-lt"/>
                        </a:rPr>
                        <a:t>HCL</a:t>
                      </a:r>
                    </a:p>
                  </a:txBody>
                  <a:tcPr marL="68580" marR="68580" marT="34290" marB="34290" anchor="ctr">
                    <a:lnL w="12700" cap="flat" cmpd="sng" algn="ctr">
                      <a:solidFill>
                        <a:schemeClr val="tx1"/>
                      </a:solidFill>
                      <a:prstDash val="solid"/>
                      <a:round/>
                      <a:headEnd type="none" w="med" len="med"/>
                      <a:tailEnd type="none" w="med" len="med"/>
                    </a:lnL>
                    <a:solidFill>
                      <a:srgbClr val="AE2573"/>
                    </a:solidFill>
                  </a:tcPr>
                </a:tc>
                <a:extLst>
                  <a:ext uri="{0D108BD9-81ED-4DB2-BD59-A6C34878D82A}">
                    <a16:rowId xmlns:a16="http://schemas.microsoft.com/office/drawing/2014/main" val="1278513106"/>
                  </a:ext>
                </a:extLst>
              </a:tr>
              <a:tr h="457200">
                <a:tc>
                  <a:txBody>
                    <a:bodyPr/>
                    <a:lstStyle/>
                    <a:p>
                      <a:pPr algn="l" fontAlgn="t">
                        <a:buNone/>
                      </a:pPr>
                      <a:r>
                        <a:rPr lang="en-US" sz="1600" b="0" i="0" u="none" strike="noStrike">
                          <a:solidFill>
                            <a:srgbClr val="000000"/>
                          </a:solidFill>
                          <a:effectLst/>
                          <a:latin typeface="Arial" panose="020B0604020202020204" pitchFamily="34" charset="0"/>
                        </a:rPr>
                        <a:t>Communication and accessibility of counselor</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25%</a:t>
                      </a:r>
                    </a:p>
                  </a:txBody>
                  <a:tcPr anchor="ctr"/>
                </a:tc>
                <a:extLst>
                  <a:ext uri="{0D108BD9-81ED-4DB2-BD59-A6C34878D82A}">
                    <a16:rowId xmlns:a16="http://schemas.microsoft.com/office/drawing/2014/main" val="3858662773"/>
                  </a:ext>
                </a:extLst>
              </a:tr>
              <a:tr h="457200">
                <a:tc>
                  <a:txBody>
                    <a:bodyPr/>
                    <a:lstStyle/>
                    <a:p>
                      <a:pPr algn="l" fontAlgn="t">
                        <a:buNone/>
                      </a:pPr>
                      <a:r>
                        <a:rPr lang="en-US" sz="1600" b="0" i="0" u="none" strike="noStrike">
                          <a:solidFill>
                            <a:srgbClr val="000000"/>
                          </a:solidFill>
                          <a:effectLst/>
                          <a:latin typeface="Arial" panose="020B0604020202020204" pitchFamily="34" charset="0"/>
                        </a:rPr>
                        <a:t>Helpfulness of staff</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20%</a:t>
                      </a:r>
                    </a:p>
                  </a:txBody>
                  <a:tcPr anchor="ctr"/>
                </a:tc>
                <a:extLst>
                  <a:ext uri="{0D108BD9-81ED-4DB2-BD59-A6C34878D82A}">
                    <a16:rowId xmlns:a16="http://schemas.microsoft.com/office/drawing/2014/main" val="2175001916"/>
                  </a:ext>
                </a:extLst>
              </a:tr>
              <a:tr h="457200">
                <a:tc>
                  <a:txBody>
                    <a:bodyPr/>
                    <a:lstStyle/>
                    <a:p>
                      <a:pPr algn="l" fontAlgn="t">
                        <a:buNone/>
                      </a:pPr>
                      <a:r>
                        <a:rPr lang="en-US" sz="1600" b="0" i="0" u="none" strike="noStrike">
                          <a:solidFill>
                            <a:srgbClr val="000000"/>
                          </a:solidFill>
                          <a:effectLst/>
                          <a:latin typeface="Arial" panose="020B0604020202020204" pitchFamily="34" charset="0"/>
                        </a:rPr>
                        <a:t>All, everything</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13%</a:t>
                      </a:r>
                    </a:p>
                  </a:txBody>
                  <a:tcPr anchor="ctr"/>
                </a:tc>
                <a:extLst>
                  <a:ext uri="{0D108BD9-81ED-4DB2-BD59-A6C34878D82A}">
                    <a16:rowId xmlns:a16="http://schemas.microsoft.com/office/drawing/2014/main" val="4201348605"/>
                  </a:ext>
                </a:extLst>
              </a:tr>
              <a:tr h="457200">
                <a:tc>
                  <a:txBody>
                    <a:bodyPr/>
                    <a:lstStyle/>
                    <a:p>
                      <a:pPr algn="l" fontAlgn="t">
                        <a:buNone/>
                      </a:pPr>
                      <a:r>
                        <a:rPr lang="en-US" sz="1600" b="0" i="0" u="none" strike="noStrike">
                          <a:solidFill>
                            <a:srgbClr val="000000"/>
                          </a:solidFill>
                          <a:effectLst/>
                          <a:latin typeface="Arial" panose="020B0604020202020204" pitchFamily="34" charset="0"/>
                        </a:rPr>
                        <a:t>Outside vendor programs, support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10%</a:t>
                      </a:r>
                    </a:p>
                  </a:txBody>
                  <a:tcPr anchor="ctr"/>
                </a:tc>
                <a:extLst>
                  <a:ext uri="{0D108BD9-81ED-4DB2-BD59-A6C34878D82A}">
                    <a16:rowId xmlns:a16="http://schemas.microsoft.com/office/drawing/2014/main" val="3363734131"/>
                  </a:ext>
                </a:extLst>
              </a:tr>
              <a:tr h="457200">
                <a:tc>
                  <a:txBody>
                    <a:bodyPr/>
                    <a:lstStyle/>
                    <a:p>
                      <a:pPr algn="l" fontAlgn="t">
                        <a:buNone/>
                      </a:pPr>
                      <a:r>
                        <a:rPr lang="en-US" sz="1600" b="0" i="0" u="none" strike="noStrike">
                          <a:solidFill>
                            <a:srgbClr val="000000"/>
                          </a:solidFill>
                          <a:effectLst/>
                          <a:latin typeface="Arial" panose="020B0604020202020204" pitchFamily="34" charset="0"/>
                        </a:rPr>
                        <a:t>Having support system with a counselor to determine goal and achieve that goal</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10%</a:t>
                      </a:r>
                    </a:p>
                  </a:txBody>
                  <a:tcPr anchor="ctr"/>
                </a:tc>
                <a:extLst>
                  <a:ext uri="{0D108BD9-81ED-4DB2-BD59-A6C34878D82A}">
                    <a16:rowId xmlns:a16="http://schemas.microsoft.com/office/drawing/2014/main" val="823501668"/>
                  </a:ext>
                </a:extLst>
              </a:tr>
              <a:tr h="457200">
                <a:tc>
                  <a:txBody>
                    <a:bodyPr/>
                    <a:lstStyle/>
                    <a:p>
                      <a:pPr algn="l" fontAlgn="t">
                        <a:buNone/>
                      </a:pPr>
                      <a:r>
                        <a:rPr lang="en-US" sz="1600" b="0" i="0" u="none" strike="noStrike">
                          <a:solidFill>
                            <a:srgbClr val="000000"/>
                          </a:solidFill>
                          <a:effectLst/>
                          <a:latin typeface="Arial" panose="020B0604020202020204" pitchFamily="34" charset="0"/>
                        </a:rPr>
                        <a:t>Talking with counselor, having a relationship</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6%</a:t>
                      </a:r>
                    </a:p>
                  </a:txBody>
                  <a:tcPr anchor="ctr"/>
                </a:tc>
                <a:extLst>
                  <a:ext uri="{0D108BD9-81ED-4DB2-BD59-A6C34878D82A}">
                    <a16:rowId xmlns:a16="http://schemas.microsoft.com/office/drawing/2014/main" val="2507574475"/>
                  </a:ext>
                </a:extLst>
              </a:tr>
              <a:tr h="457200">
                <a:tc>
                  <a:txBody>
                    <a:bodyPr/>
                    <a:lstStyle/>
                    <a:p>
                      <a:pPr algn="l" fontAlgn="t">
                        <a:buNone/>
                      </a:pPr>
                      <a:r>
                        <a:rPr lang="en-US" sz="1600" b="0" i="0" u="none" strike="noStrike" dirty="0">
                          <a:solidFill>
                            <a:srgbClr val="000000"/>
                          </a:solidFill>
                          <a:effectLst/>
                          <a:latin typeface="Arial" panose="020B0604020202020204" pitchFamily="34" charset="0"/>
                        </a:rPr>
                        <a:t>Negative comment</a:t>
                      </a:r>
                    </a:p>
                  </a:txBody>
                  <a:tcPr anchor="ctr">
                    <a:lnT w="12700" cap="flat" cmpd="sng" algn="ctr">
                      <a:solidFill>
                        <a:schemeClr val="tx1"/>
                      </a:solidFill>
                      <a:prstDash val="solid"/>
                      <a:round/>
                      <a:headEnd type="none" w="med" len="med"/>
                      <a:tailEnd type="none" w="med" len="med"/>
                    </a:lnT>
                  </a:tcPr>
                </a:tc>
                <a:tc>
                  <a:txBody>
                    <a:bodyPr/>
                    <a:lstStyle/>
                    <a:p>
                      <a:pPr algn="ctr" fontAlgn="t">
                        <a:buNone/>
                      </a:pPr>
                      <a:r>
                        <a:rPr lang="en-US" sz="1600" b="0" i="0" u="none" strike="noStrike">
                          <a:solidFill>
                            <a:srgbClr val="000000"/>
                          </a:solidFill>
                          <a:effectLst/>
                          <a:latin typeface="Arial" panose="020B0604020202020204" pitchFamily="34" charset="0"/>
                        </a:rPr>
                        <a:t>4%</a:t>
                      </a:r>
                    </a:p>
                  </a:txBody>
                  <a:tcPr anchor="ctr"/>
                </a:tc>
                <a:extLst>
                  <a:ext uri="{0D108BD9-81ED-4DB2-BD59-A6C34878D82A}">
                    <a16:rowId xmlns:a16="http://schemas.microsoft.com/office/drawing/2014/main" val="1126237797"/>
                  </a:ext>
                </a:extLst>
              </a:tr>
              <a:tr h="457200">
                <a:tc>
                  <a:txBody>
                    <a:bodyPr/>
                    <a:lstStyle/>
                    <a:p>
                      <a:pPr algn="l" fontAlgn="t">
                        <a:buNone/>
                      </a:pPr>
                      <a:r>
                        <a:rPr lang="en-US" sz="1600" b="0" i="0" u="none" strike="noStrike">
                          <a:solidFill>
                            <a:srgbClr val="000000"/>
                          </a:solidFill>
                          <a:effectLst/>
                          <a:latin typeface="Arial" panose="020B0604020202020204" pitchFamily="34" charset="0"/>
                        </a:rPr>
                        <a:t>Receiving help from a counselor in general</a:t>
                      </a:r>
                    </a:p>
                  </a:txBody>
                  <a:tcPr anchor="ctr"/>
                </a:tc>
                <a:tc>
                  <a:txBody>
                    <a:bodyPr/>
                    <a:lstStyle/>
                    <a:p>
                      <a:pPr algn="ctr" fontAlgn="t">
                        <a:buNone/>
                      </a:pPr>
                      <a:r>
                        <a:rPr lang="en-US" sz="1600" b="0" i="0" u="none" strike="noStrike">
                          <a:solidFill>
                            <a:srgbClr val="000000"/>
                          </a:solidFill>
                          <a:effectLst/>
                          <a:latin typeface="Arial" panose="020B0604020202020204" pitchFamily="34" charset="0"/>
                        </a:rPr>
                        <a:t>4%</a:t>
                      </a:r>
                    </a:p>
                  </a:txBody>
                  <a:tcPr anchor="ctr"/>
                </a:tc>
                <a:extLst>
                  <a:ext uri="{0D108BD9-81ED-4DB2-BD59-A6C34878D82A}">
                    <a16:rowId xmlns:a16="http://schemas.microsoft.com/office/drawing/2014/main" val="3610207691"/>
                  </a:ext>
                </a:extLst>
              </a:tr>
              <a:tr h="457200">
                <a:tc>
                  <a:txBody>
                    <a:bodyPr/>
                    <a:lstStyle/>
                    <a:p>
                      <a:pPr algn="l" fontAlgn="ctr"/>
                      <a:r>
                        <a:rPr lang="en-US" sz="1600" b="0" i="0" u="none" strike="noStrike">
                          <a:solidFill>
                            <a:srgbClr val="000000"/>
                          </a:solidFill>
                          <a:effectLst/>
                          <a:latin typeface="Arial" panose="020B0604020202020204" pitchFamily="34" charset="0"/>
                        </a:rPr>
                        <a:t>Other</a:t>
                      </a:r>
                    </a:p>
                  </a:txBody>
                  <a:tcPr anchor="ctr"/>
                </a:tc>
                <a:tc>
                  <a:txBody>
                    <a:bodyPr/>
                    <a:lstStyle/>
                    <a:p>
                      <a:pPr algn="ctr" fontAlgn="ctr"/>
                      <a:r>
                        <a:rPr lang="en-US" sz="1600" b="0" i="0" u="none" strike="noStrike" dirty="0">
                          <a:solidFill>
                            <a:srgbClr val="000000"/>
                          </a:solidFill>
                          <a:effectLst/>
                          <a:latin typeface="Arial" panose="020B0604020202020204" pitchFamily="34" charset="0"/>
                        </a:rPr>
                        <a:t>5%</a:t>
                      </a:r>
                    </a:p>
                  </a:txBody>
                  <a:tcPr anchor="ctr"/>
                </a:tc>
                <a:extLst>
                  <a:ext uri="{0D108BD9-81ED-4DB2-BD59-A6C34878D82A}">
                    <a16:rowId xmlns:a16="http://schemas.microsoft.com/office/drawing/2014/main" val="2211959753"/>
                  </a:ext>
                </a:extLst>
              </a:tr>
            </a:tbl>
          </a:graphicData>
        </a:graphic>
      </p:graphicFrame>
      <p:sp>
        <p:nvSpPr>
          <p:cNvPr id="7" name="Text Placeholder 1">
            <a:extLst>
              <a:ext uri="{FF2B5EF4-FFF2-40B4-BE49-F238E27FC236}">
                <a16:creationId xmlns:a16="http://schemas.microsoft.com/office/drawing/2014/main" id="{318C2301-B1CD-4521-CDDE-5473A1E2961C}"/>
              </a:ext>
            </a:extLst>
          </p:cNvPr>
          <p:cNvSpPr txBox="1">
            <a:spLocks/>
          </p:cNvSpPr>
          <p:nvPr/>
        </p:nvSpPr>
        <p:spPr>
          <a:xfrm>
            <a:off x="755374" y="5619469"/>
            <a:ext cx="6815235" cy="654553"/>
          </a:xfrm>
          <a:prstGeom prst="rect">
            <a:avLst/>
          </a:prstGeom>
        </p:spPr>
        <p:txBody>
          <a:bodyPr/>
          <a:lstStyle>
            <a:lvl1pPr marL="257175" indent="-257175"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endParaRPr lang="en-US" sz="2000" kern="0"/>
          </a:p>
          <a:p>
            <a:pPr marL="0" indent="0">
              <a:buNone/>
            </a:pPr>
            <a:r>
              <a:rPr lang="en-US" sz="1200" i="1" kern="0"/>
              <a:t>*Multiple responses possible. Total does not sum to 100%. Responses below 4% not included.</a:t>
            </a:r>
          </a:p>
        </p:txBody>
      </p:sp>
      <p:sp>
        <p:nvSpPr>
          <p:cNvPr id="8" name="TextBox 7">
            <a:extLst>
              <a:ext uri="{FF2B5EF4-FFF2-40B4-BE49-F238E27FC236}">
                <a16:creationId xmlns:a16="http://schemas.microsoft.com/office/drawing/2014/main" id="{EE95344D-5DAC-882C-B48E-812FB880FBB1}"/>
              </a:ext>
            </a:extLst>
          </p:cNvPr>
          <p:cNvSpPr txBox="1"/>
          <p:nvPr/>
        </p:nvSpPr>
        <p:spPr>
          <a:xfrm>
            <a:off x="9049232" y="1098088"/>
            <a:ext cx="3142768" cy="307777"/>
          </a:xfrm>
          <a:prstGeom prst="rect">
            <a:avLst/>
          </a:prstGeom>
          <a:noFill/>
        </p:spPr>
        <p:txBody>
          <a:bodyPr wrap="square" rtlCol="0">
            <a:spAutoFit/>
          </a:bodyPr>
          <a:lstStyle/>
          <a:p>
            <a:pPr algn="l"/>
            <a:r>
              <a:rPr lang="en-US" sz="1400" b="1" dirty="0">
                <a:solidFill>
                  <a:schemeClr val="bg1"/>
                </a:solidFill>
                <a:latin typeface="+mn-lt"/>
                <a:cs typeface="Arial" pitchFamily="34" charset="0"/>
              </a:rPr>
              <a:t>Summary</a:t>
            </a:r>
          </a:p>
        </p:txBody>
      </p:sp>
      <p:sp>
        <p:nvSpPr>
          <p:cNvPr id="4" name="Text Placeholder 3">
            <a:extLst>
              <a:ext uri="{FF2B5EF4-FFF2-40B4-BE49-F238E27FC236}">
                <a16:creationId xmlns:a16="http://schemas.microsoft.com/office/drawing/2014/main" id="{6F91A3E3-31F6-3E22-D737-046BB94786CF}"/>
              </a:ext>
            </a:extLst>
          </p:cNvPr>
          <p:cNvSpPr>
            <a:spLocks noGrp="1"/>
          </p:cNvSpPr>
          <p:nvPr>
            <p:ph type="body" sz="quarter" idx="12"/>
          </p:nvPr>
        </p:nvSpPr>
        <p:spPr/>
        <p:txBody>
          <a:bodyPr/>
          <a:lstStyle/>
          <a:p>
            <a:r>
              <a:rPr lang="en-US" sz="1400" dirty="0"/>
              <a:t>Communication and accessibility of counselors was the most common thing that was reported as working well for MassAbility HCL service recipients (25%). 20% of consumers also felt that the staff worked for them and was helpful, and 13% found that everything worked well.</a:t>
            </a:r>
          </a:p>
        </p:txBody>
      </p:sp>
      <p:sp>
        <p:nvSpPr>
          <p:cNvPr id="2" name="TextBox 1">
            <a:extLst>
              <a:ext uri="{FF2B5EF4-FFF2-40B4-BE49-F238E27FC236}">
                <a16:creationId xmlns:a16="http://schemas.microsoft.com/office/drawing/2014/main" id="{DDC01921-2ECF-A2D4-A92D-AA7D53666F3F}"/>
              </a:ext>
            </a:extLst>
          </p:cNvPr>
          <p:cNvSpPr txBox="1"/>
          <p:nvPr/>
        </p:nvSpPr>
        <p:spPr>
          <a:xfrm>
            <a:off x="9052931" y="5837224"/>
            <a:ext cx="2290259" cy="276999"/>
          </a:xfrm>
          <a:prstGeom prst="rect">
            <a:avLst/>
          </a:prstGeom>
          <a:noFill/>
        </p:spPr>
        <p:txBody>
          <a:bodyPr wrap="square" rtlCol="0">
            <a:spAutoFit/>
          </a:bodyPr>
          <a:lstStyle/>
          <a:p>
            <a:r>
              <a:rPr lang="en-US" sz="1200" b="1">
                <a:solidFill>
                  <a:schemeClr val="bg1"/>
                </a:solidFill>
                <a:latin typeface="+mn-lt"/>
                <a:cs typeface="Arial" pitchFamily="34" charset="0"/>
              </a:rPr>
              <a:t>N (HCL) = 481</a:t>
            </a:r>
          </a:p>
        </p:txBody>
      </p:sp>
      <p:sp>
        <p:nvSpPr>
          <p:cNvPr id="6" name="Text Box 16">
            <a:extLst>
              <a:ext uri="{FF2B5EF4-FFF2-40B4-BE49-F238E27FC236}">
                <a16:creationId xmlns:a16="http://schemas.microsoft.com/office/drawing/2014/main" id="{0031DCAC-BC8D-B171-4717-A9AE345E31B8}"/>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prstDash/>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spcFirstLastPara="0" vertOverflow="overflow" horzOverflow="overflow" vert="horz" wrap="square" lIns="36576" tIns="36576" rIns="36576" bIns="36576" numCol="1" spcCol="0" rtlCol="0" fromWordArt="0" anchor="t" anchorCtr="0" forceAA="0" upright="1" compatLnSpc="1">
            <a:prstTxWarp prst="textNoShape">
              <a:avLst/>
            </a:prstTxWarp>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marL="0" marR="0" lvl="0" indent="0" algn="l" defTabSz="914400" rtl="0" eaLnBrk="0" fontAlgn="base" latinLnBrk="0" hangingPunct="0">
              <a:lnSpc>
                <a:spcPct val="75000"/>
              </a:lnSpc>
              <a:spcBef>
                <a:spcPts val="0"/>
              </a:spcBef>
              <a:spcAft>
                <a:spcPts val="0"/>
              </a:spcAft>
              <a:buClr>
                <a:srgbClr val="98324D"/>
              </a:buClr>
              <a:buSzPct val="50000"/>
              <a:buFontTx/>
              <a:buNone/>
              <a:tabLst/>
              <a:defRPr/>
            </a:pPr>
            <a:r>
              <a:rPr kumimoji="0" lang="en-US" sz="1000" b="0" i="0" u="none" strike="noStrike" kern="0" cap="none" spc="0" normalizeH="0" baseline="0" noProof="0">
                <a:ln>
                  <a:noFill/>
                </a:ln>
                <a:solidFill>
                  <a:srgbClr val="7FB6CB"/>
                </a:solidFill>
                <a:effectLst/>
                <a:uLnTx/>
                <a:uFillTx/>
                <a:latin typeface="Heebo Black" pitchFamily="2" charset="-79"/>
                <a:ea typeface="Calibri" panose="020F0502020204030204" pitchFamily="34" charset="0"/>
                <a:cs typeface="Times New Roman" panose="02020603050405020304" pitchFamily="18" charset="0"/>
              </a:rPr>
              <a:t>MARKET</a:t>
            </a:r>
            <a:endParaRPr kumimoji="0" lang="en-US" sz="1200" b="0" i="0" u="none" strike="noStrike" kern="0" cap="none" spc="0" normalizeH="0" baseline="0" noProof="0">
              <a:ln>
                <a:noFill/>
              </a:ln>
              <a:solidFill>
                <a:srgbClr val="468FAC"/>
              </a:solidFill>
              <a:effectLst/>
              <a:uLnTx/>
              <a:uFillTx/>
              <a:latin typeface="Karla" pitchFamily="2"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75000"/>
              </a:lnSpc>
              <a:spcBef>
                <a:spcPts val="0"/>
              </a:spcBef>
              <a:spcAft>
                <a:spcPts val="0"/>
              </a:spcAft>
              <a:buClr>
                <a:srgbClr val="98324D"/>
              </a:buClr>
              <a:buSzPct val="50000"/>
              <a:buFontTx/>
              <a:buNone/>
              <a:tabLst/>
              <a:defRPr/>
            </a:pPr>
            <a:r>
              <a:rPr kumimoji="0" lang="en-US" sz="1200" b="0" i="0" u="none" strike="noStrike" kern="0" cap="none" spc="0" normalizeH="0" baseline="0" noProof="0">
                <a:ln>
                  <a:noFill/>
                </a:ln>
                <a:solidFill>
                  <a:srgbClr val="006E96"/>
                </a:solidFill>
                <a:effectLst/>
                <a:uLnTx/>
                <a:uFillTx/>
                <a:latin typeface="Heebo Black" pitchFamily="2" charset="-79"/>
                <a:ea typeface="Calibri" panose="020F0502020204030204" pitchFamily="34" charset="0"/>
                <a:cs typeface="Times New Roman" panose="02020603050405020304" pitchFamily="18" charset="0"/>
              </a:rPr>
              <a:t>DECISIONS</a:t>
            </a:r>
            <a:endParaRPr kumimoji="0" lang="en-US" sz="1200" b="0" i="0" u="none" strike="noStrike" kern="0" cap="none" spc="0" normalizeH="0" baseline="0" noProof="0">
              <a:ln>
                <a:noFill/>
              </a:ln>
              <a:solidFill>
                <a:srgbClr val="468FAC"/>
              </a:solidFill>
              <a:effectLst/>
              <a:uLnTx/>
              <a:uFillTx/>
              <a:latin typeface="Karla" pitchFamily="2"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75000"/>
              </a:lnSpc>
              <a:spcBef>
                <a:spcPts val="0"/>
              </a:spcBef>
              <a:spcAft>
                <a:spcPts val="0"/>
              </a:spcAft>
              <a:buClr>
                <a:srgbClr val="98324D"/>
              </a:buClr>
              <a:buSzPct val="50000"/>
              <a:buFontTx/>
              <a:buNone/>
              <a:tabLst/>
              <a:defRPr/>
            </a:pPr>
            <a:r>
              <a:rPr kumimoji="0" lang="en-US" sz="1400" b="0" i="0" u="none" strike="noStrike" kern="0" cap="none" spc="0" normalizeH="0" baseline="0" noProof="0">
                <a:ln>
                  <a:noFill/>
                </a:ln>
                <a:solidFill>
                  <a:srgbClr val="00425A"/>
                </a:solidFill>
                <a:effectLst/>
                <a:uLnTx/>
                <a:uFillTx/>
                <a:latin typeface="Heebo Black" pitchFamily="2" charset="-79"/>
                <a:ea typeface="Calibri" panose="020F0502020204030204" pitchFamily="34" charset="0"/>
                <a:cs typeface="Times New Roman" panose="02020603050405020304" pitchFamily="18" charset="0"/>
              </a:rPr>
              <a:t>RESEARCH</a:t>
            </a:r>
            <a:endParaRPr kumimoji="0" lang="en-US" sz="1200" b="0" i="0" u="none" strike="noStrike" kern="0" cap="none" spc="0" normalizeH="0" baseline="0" noProof="0">
              <a:ln>
                <a:noFill/>
              </a:ln>
              <a:solidFill>
                <a:srgbClr val="468FAC"/>
              </a:solidFill>
              <a:effectLst/>
              <a:uLnTx/>
              <a:uFillTx/>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7804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74A1E-6674-8AB2-A154-5D56D0C4FD5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0B37456-6024-3B62-9996-E9FA41CC7F92}"/>
              </a:ext>
            </a:extLst>
          </p:cNvPr>
          <p:cNvSpPr>
            <a:spLocks noGrp="1"/>
          </p:cNvSpPr>
          <p:nvPr>
            <p:ph type="title"/>
          </p:nvPr>
        </p:nvSpPr>
        <p:spPr/>
        <p:txBody>
          <a:bodyPr/>
          <a:lstStyle/>
          <a:p>
            <a:r>
              <a:rPr lang="en-US"/>
              <a:t>QI6 Feedback</a:t>
            </a:r>
          </a:p>
        </p:txBody>
      </p:sp>
      <p:sp>
        <p:nvSpPr>
          <p:cNvPr id="7" name="Speech Bubble: Rectangle with Corners Rounded 6" descr="Speech bubble with the text: “They do a great job communicating and meeting his needs in any way necessary. Any resources available there they provide to him.” – CS service recipient&#10;">
            <a:extLst>
              <a:ext uri="{FF2B5EF4-FFF2-40B4-BE49-F238E27FC236}">
                <a16:creationId xmlns:a16="http://schemas.microsoft.com/office/drawing/2014/main" id="{7FDF1C07-25F1-0563-6021-A408626F3726}"/>
              </a:ext>
            </a:extLst>
          </p:cNvPr>
          <p:cNvSpPr/>
          <p:nvPr/>
        </p:nvSpPr>
        <p:spPr>
          <a:xfrm>
            <a:off x="499635" y="1172150"/>
            <a:ext cx="5455917" cy="955439"/>
          </a:xfrm>
          <a:prstGeom prst="wedgeRoundRectCallout">
            <a:avLst>
              <a:gd name="adj1" fmla="val -35683"/>
              <a:gd name="adj2" fmla="val 95864"/>
              <a:gd name="adj3" fmla="val 16667"/>
            </a:avLst>
          </a:prstGeom>
          <a:ln w="76200">
            <a:solidFill>
              <a:srgbClr val="AE2573"/>
            </a:solidFill>
          </a:ln>
        </p:spPr>
        <p:txBody>
          <a:bodyPr wrap="square" rtlCol="0" anchor="ctr">
            <a:spAutoFit/>
          </a:bodyPr>
          <a:lstStyle/>
          <a:p>
            <a:pPr marR="0" algn="ctr">
              <a:lnSpc>
                <a:spcPct val="107000"/>
              </a:lnSpc>
              <a:spcBef>
                <a:spcPts val="0"/>
              </a:spcBef>
              <a:spcAft>
                <a:spcPts val="0"/>
              </a:spcAft>
            </a:pPr>
            <a:r>
              <a:rPr lang="en-US" sz="1600" dirty="0">
                <a:latin typeface="+mn-lt"/>
                <a:ea typeface="Calibri" panose="020F0502020204030204" pitchFamily="34" charset="0"/>
                <a:cs typeface="Times New Roman" panose="02020603050405020304" pitchFamily="18" charset="0"/>
              </a:rPr>
              <a:t>“They do a great job communicating and meeting his needs in any way necessary. Any resources available there they provide to him.” – CS service recipient</a:t>
            </a:r>
          </a:p>
        </p:txBody>
      </p:sp>
      <p:sp>
        <p:nvSpPr>
          <p:cNvPr id="8" name="Speech Bubble: Rectangle with Corners Rounded 7" descr="Speech bubble with the text: “At a time like this, I feel sometimes hopeless, and when they hear from me they help me and keep me going. they actually make me happy” &#10;– HCL (SHIP) service recipient&#10;">
            <a:extLst>
              <a:ext uri="{FF2B5EF4-FFF2-40B4-BE49-F238E27FC236}">
                <a16:creationId xmlns:a16="http://schemas.microsoft.com/office/drawing/2014/main" id="{3CF0136C-BB69-D474-B5CE-F7AB5514E161}"/>
              </a:ext>
            </a:extLst>
          </p:cNvPr>
          <p:cNvSpPr/>
          <p:nvPr/>
        </p:nvSpPr>
        <p:spPr>
          <a:xfrm>
            <a:off x="6898640" y="1112278"/>
            <a:ext cx="4793725" cy="1246938"/>
          </a:xfrm>
          <a:prstGeom prst="wedgeRoundRectCallout">
            <a:avLst>
              <a:gd name="adj1" fmla="val 45059"/>
              <a:gd name="adj2" fmla="val 83463"/>
              <a:gd name="adj3" fmla="val 16667"/>
            </a:avLst>
          </a:prstGeom>
          <a:ln w="76200">
            <a:solidFill>
              <a:srgbClr val="AE2573"/>
            </a:solidFill>
          </a:ln>
        </p:spPr>
        <p:txBody>
          <a:bodyPr wrap="square" rtlCol="0" anchor="ctr">
            <a:spAutoFit/>
          </a:bodyPr>
          <a:lstStyle/>
          <a:p>
            <a:pPr marR="0" algn="ctr">
              <a:lnSpc>
                <a:spcPct val="107000"/>
              </a:lnSpc>
              <a:spcBef>
                <a:spcPts val="0"/>
              </a:spcBef>
              <a:spcAft>
                <a:spcPts val="0"/>
              </a:spcAft>
            </a:pPr>
            <a:r>
              <a:rPr lang="en-US" sz="1600" dirty="0">
                <a:latin typeface="+mn-lt"/>
                <a:ea typeface="Calibri" panose="020F0502020204030204" pitchFamily="34" charset="0"/>
                <a:cs typeface="Times New Roman" panose="02020603050405020304" pitchFamily="18" charset="0"/>
              </a:rPr>
              <a:t>“At a time like this, I feel sometimes hopeless, and when they hear from me they help me and keep me going. they actually make me happy” </a:t>
            </a:r>
          </a:p>
          <a:p>
            <a:pPr marR="0" algn="ctr">
              <a:lnSpc>
                <a:spcPct val="107000"/>
              </a:lnSpc>
              <a:spcBef>
                <a:spcPts val="0"/>
              </a:spcBef>
              <a:spcAft>
                <a:spcPts val="0"/>
              </a:spcAft>
            </a:pPr>
            <a:r>
              <a:rPr lang="en-US" sz="1600" dirty="0">
                <a:latin typeface="+mn-lt"/>
                <a:ea typeface="Calibri" panose="020F0502020204030204" pitchFamily="34" charset="0"/>
                <a:cs typeface="Times New Roman" panose="02020603050405020304" pitchFamily="18" charset="0"/>
              </a:rPr>
              <a:t>– HCL (SHIP) service recipient</a:t>
            </a:r>
          </a:p>
        </p:txBody>
      </p:sp>
      <p:sp>
        <p:nvSpPr>
          <p:cNvPr id="9" name="Speech Bubble: Rectangle with Corners Rounded 8" descr="Speech bubble with the text: “My MRC counselor was great at adapting to where I was at, meeting me where I was at and not overwhelming me with too much information all at once. I felt comfortable explaining where I was at in my recovery and felt like the services I was provided with were exactly the type of assistance I was seeking at the time I had just joined the workforce for the first time since my addiction took control of my life five years ago.”&#10;– CS service recipient&#10;">
            <a:extLst>
              <a:ext uri="{FF2B5EF4-FFF2-40B4-BE49-F238E27FC236}">
                <a16:creationId xmlns:a16="http://schemas.microsoft.com/office/drawing/2014/main" id="{71516DCA-0042-5659-510C-6CFDDACBE992}"/>
              </a:ext>
            </a:extLst>
          </p:cNvPr>
          <p:cNvSpPr/>
          <p:nvPr/>
        </p:nvSpPr>
        <p:spPr>
          <a:xfrm>
            <a:off x="677432" y="2960350"/>
            <a:ext cx="10556240" cy="1538435"/>
          </a:xfrm>
          <a:prstGeom prst="wedgeRoundRectCallout">
            <a:avLst>
              <a:gd name="adj1" fmla="val -34804"/>
              <a:gd name="adj2" fmla="val 90368"/>
              <a:gd name="adj3" fmla="val 16667"/>
            </a:avLst>
          </a:prstGeom>
          <a:ln w="76200">
            <a:solidFill>
              <a:srgbClr val="AE2573"/>
            </a:solidFill>
          </a:ln>
        </p:spPr>
        <p:txBody>
          <a:bodyPr wrap="square" rtlCol="0" anchor="ctr">
            <a:spAutoFit/>
          </a:bodyPr>
          <a:lstStyle/>
          <a:p>
            <a:pPr marR="0" algn="ctr">
              <a:lnSpc>
                <a:spcPct val="107000"/>
              </a:lnSpc>
              <a:spcBef>
                <a:spcPts val="0"/>
              </a:spcBef>
              <a:spcAft>
                <a:spcPts val="0"/>
              </a:spcAft>
            </a:pPr>
            <a:r>
              <a:rPr lang="en-US" sz="1600" dirty="0">
                <a:latin typeface="+mn-lt"/>
                <a:ea typeface="Calibri" panose="020F0502020204030204" pitchFamily="34" charset="0"/>
                <a:cs typeface="Times New Roman" panose="02020603050405020304" pitchFamily="18" charset="0"/>
              </a:rPr>
              <a:t>“My MRC counselor was great at adapting to where I was at, meeting me where I was at and not overwhelming me with too much information all at once. I felt comfortable explaining where I was at in my recovery and felt like the services I was provided with were exactly the type of assistance I was seeking at the time I had just joined the workforce for the first time since my addiction took control of my life five years ago.”</a:t>
            </a:r>
          </a:p>
          <a:p>
            <a:pPr marR="0" algn="ctr">
              <a:lnSpc>
                <a:spcPct val="107000"/>
              </a:lnSpc>
              <a:spcBef>
                <a:spcPts val="0"/>
              </a:spcBef>
              <a:spcAft>
                <a:spcPts val="0"/>
              </a:spcAft>
            </a:pPr>
            <a:r>
              <a:rPr lang="en-US" sz="1600" dirty="0">
                <a:latin typeface="+mn-lt"/>
                <a:ea typeface="Calibri" panose="020F0502020204030204" pitchFamily="34" charset="0"/>
                <a:cs typeface="Times New Roman" panose="02020603050405020304" pitchFamily="18" charset="0"/>
              </a:rPr>
              <a:t>– CS service recipient</a:t>
            </a:r>
          </a:p>
        </p:txBody>
      </p:sp>
      <p:sp>
        <p:nvSpPr>
          <p:cNvPr id="5" name="Speech Bubble: Rectangle with Corners Rounded 4" descr="Speech bubble with the text: “I did start getting job offers, I was put into nursing schooling. I started doing things I never did before” – CS service recipient&#10;">
            <a:extLst>
              <a:ext uri="{FF2B5EF4-FFF2-40B4-BE49-F238E27FC236}">
                <a16:creationId xmlns:a16="http://schemas.microsoft.com/office/drawing/2014/main" id="{36353418-E90B-CD50-52AD-CFD918049C75}"/>
              </a:ext>
            </a:extLst>
          </p:cNvPr>
          <p:cNvSpPr/>
          <p:nvPr/>
        </p:nvSpPr>
        <p:spPr>
          <a:xfrm>
            <a:off x="4302761" y="4977154"/>
            <a:ext cx="7238999" cy="663941"/>
          </a:xfrm>
          <a:prstGeom prst="wedgeRoundRectCallout">
            <a:avLst>
              <a:gd name="adj1" fmla="val 38752"/>
              <a:gd name="adj2" fmla="val 116402"/>
              <a:gd name="adj3" fmla="val 16667"/>
            </a:avLst>
          </a:prstGeom>
          <a:ln w="76200">
            <a:solidFill>
              <a:srgbClr val="AE2573"/>
            </a:solidFill>
          </a:ln>
        </p:spPr>
        <p:txBody>
          <a:bodyPr wrap="square" rtlCol="0" anchor="ctr">
            <a:spAutoFit/>
          </a:bodyPr>
          <a:lstStyle/>
          <a:p>
            <a:pPr marR="0" algn="ctr">
              <a:lnSpc>
                <a:spcPct val="107000"/>
              </a:lnSpc>
              <a:spcBef>
                <a:spcPts val="0"/>
              </a:spcBef>
              <a:spcAft>
                <a:spcPts val="0"/>
              </a:spcAft>
            </a:pPr>
            <a:r>
              <a:rPr lang="en-US" sz="1600" dirty="0">
                <a:latin typeface="+mn-lt"/>
                <a:ea typeface="Calibri" panose="020F0502020204030204" pitchFamily="34" charset="0"/>
                <a:cs typeface="Times New Roman" panose="02020603050405020304" pitchFamily="18" charset="0"/>
              </a:rPr>
              <a:t>“I did start getting job offers, I was put into nursing schooling. I started doing things I never did before” – CS service recipient</a:t>
            </a:r>
          </a:p>
        </p:txBody>
      </p:sp>
    </p:spTree>
    <p:extLst>
      <p:ext uri="{BB962C8B-B14F-4D97-AF65-F5344CB8AC3E}">
        <p14:creationId xmlns:p14="http://schemas.microsoft.com/office/powerpoint/2010/main" val="23043209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F905765A-A5D2-17C1-2028-F03BCE3BEB42}"/>
              </a:ext>
            </a:extLst>
          </p:cNvPr>
          <p:cNvSpPr txBox="1">
            <a:spLocks noGrp="1"/>
          </p:cNvSpPr>
          <p:nvPr>
            <p:ph type="title" idx="4294967295"/>
          </p:nvPr>
        </p:nvSpPr>
        <p:spPr>
          <a:xfrm>
            <a:off x="2228849" y="481555"/>
            <a:ext cx="5600700" cy="6638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marR="0" lvl="0" indent="0" algn="ctr" defTabSz="914400" rtl="0" eaLnBrk="0" fontAlgn="base" latinLnBrk="0" hangingPunct="0">
              <a:lnSpc>
                <a:spcPct val="100000"/>
              </a:lnSpc>
              <a:spcBef>
                <a:spcPts val="150"/>
              </a:spcBef>
              <a:spcAft>
                <a:spcPct val="0"/>
              </a:spcAft>
              <a:buClr>
                <a:srgbClr val="98324D"/>
              </a:buClr>
              <a:buSzPct val="50000"/>
              <a:buFont typeface="Wingdings" pitchFamily="2" charset="2"/>
              <a:buNone/>
              <a:tabLst/>
              <a:defRPr/>
            </a:pPr>
            <a:r>
              <a:rPr kumimoji="0" lang="en-US" sz="1400" b="1" i="0" u="none" strike="noStrike" kern="0" cap="none" spc="0" normalizeH="0" baseline="0" noProof="0" dirty="0">
                <a:ln>
                  <a:noFill/>
                </a:ln>
                <a:solidFill>
                  <a:schemeClr val="bg1"/>
                </a:solidFill>
                <a:effectLst/>
                <a:uLnTx/>
                <a:uFillTx/>
                <a:latin typeface="+mn-lt"/>
                <a:ea typeface="MS PGothic" panose="020B0600070205080204" pitchFamily="34" charset="-128"/>
                <a:cs typeface="ＭＳ Ｐゴシック" charset="0"/>
              </a:rPr>
              <a:t>QI1 - CS: </a:t>
            </a:r>
            <a:r>
              <a:rPr kumimoji="0" lang="en-US" sz="1400" b="0" i="0" u="none" strike="noStrike" kern="0" cap="none" spc="0" normalizeH="0" baseline="0" noProof="0" dirty="0">
                <a:ln>
                  <a:noFill/>
                </a:ln>
                <a:solidFill>
                  <a:schemeClr val="bg1"/>
                </a:solidFill>
                <a:effectLst/>
                <a:uLnTx/>
                <a:uFillTx/>
                <a:latin typeface="+mn-lt"/>
                <a:ea typeface="MS PGothic" panose="020B0600070205080204" pitchFamily="34" charset="-128"/>
                <a:cs typeface="ＭＳ Ｐゴシック" charset="0"/>
              </a:rPr>
              <a:t>What could MassAbility do to improve the services</a:t>
            </a:r>
          </a:p>
          <a:p>
            <a:pPr marL="0" marR="0" lvl="0" indent="0" algn="ctr" defTabSz="914400" rtl="0" eaLnBrk="0" fontAlgn="base" latinLnBrk="0" hangingPunct="0">
              <a:lnSpc>
                <a:spcPct val="100000"/>
              </a:lnSpc>
              <a:spcBef>
                <a:spcPts val="150"/>
              </a:spcBef>
              <a:spcAft>
                <a:spcPct val="0"/>
              </a:spcAft>
              <a:buClr>
                <a:srgbClr val="98324D"/>
              </a:buClr>
              <a:buSzPct val="50000"/>
              <a:buFont typeface="Wingdings" pitchFamily="2" charset="2"/>
              <a:buNone/>
              <a:tabLst/>
              <a:defRPr/>
            </a:pPr>
            <a:r>
              <a:rPr kumimoji="0" lang="en-US" sz="1400" b="0" i="0" u="none" strike="noStrike" kern="0" cap="none" spc="0" normalizeH="0" baseline="0" noProof="0" dirty="0">
                <a:ln>
                  <a:noFill/>
                </a:ln>
                <a:solidFill>
                  <a:schemeClr val="bg1"/>
                </a:solidFill>
                <a:effectLst/>
                <a:uLnTx/>
                <a:uFillTx/>
                <a:latin typeface="+mn-lt"/>
                <a:ea typeface="MS PGothic" panose="020B0600070205080204" pitchFamily="34" charset="-128"/>
                <a:cs typeface="ＭＳ Ｐゴシック" charset="0"/>
              </a:rPr>
              <a:t> it offers/offered to you and others? (Asked of all)</a:t>
            </a:r>
          </a:p>
        </p:txBody>
      </p:sp>
      <p:graphicFrame>
        <p:nvGraphicFramePr>
          <p:cNvPr id="9" name="Content Placeholder 9">
            <a:extLst>
              <a:ext uri="{FF2B5EF4-FFF2-40B4-BE49-F238E27FC236}">
                <a16:creationId xmlns:a16="http://schemas.microsoft.com/office/drawing/2014/main" id="{B68F6BDC-68C5-167E-75F2-41E5EC675262}"/>
              </a:ext>
            </a:extLst>
          </p:cNvPr>
          <p:cNvGraphicFramePr>
            <a:graphicFrameLocks noGrp="1"/>
          </p:cNvGraphicFramePr>
          <p:nvPr>
            <p:ph idx="15"/>
            <p:extLst>
              <p:ext uri="{D42A27DB-BD31-4B8C-83A1-F6EECF244321}">
                <p14:modId xmlns:p14="http://schemas.microsoft.com/office/powerpoint/2010/main" val="3101965628"/>
              </p:ext>
            </p:extLst>
          </p:nvPr>
        </p:nvGraphicFramePr>
        <p:xfrm>
          <a:off x="228976" y="1271289"/>
          <a:ext cx="8595360" cy="4785276"/>
        </p:xfrm>
        <a:graphic>
          <a:graphicData uri="http://schemas.openxmlformats.org/drawingml/2006/table">
            <a:tbl>
              <a:tblPr firstRow="1" bandRow="1">
                <a:tableStyleId>{5940675A-B579-460E-94D1-54222C63F5DA}</a:tableStyleId>
              </a:tblPr>
              <a:tblGrid>
                <a:gridCol w="7757556">
                  <a:extLst>
                    <a:ext uri="{9D8B030D-6E8A-4147-A177-3AD203B41FA5}">
                      <a16:colId xmlns:a16="http://schemas.microsoft.com/office/drawing/2014/main" val="1143798205"/>
                    </a:ext>
                  </a:extLst>
                </a:gridCol>
                <a:gridCol w="837804">
                  <a:extLst>
                    <a:ext uri="{9D8B030D-6E8A-4147-A177-3AD203B41FA5}">
                      <a16:colId xmlns:a16="http://schemas.microsoft.com/office/drawing/2014/main" val="4057663756"/>
                    </a:ext>
                  </a:extLst>
                </a:gridCol>
              </a:tblGrid>
              <a:tr h="274320">
                <a:tc>
                  <a:txBody>
                    <a:bodyPr/>
                    <a:lstStyle/>
                    <a:p>
                      <a:endParaRPr lang="en-US" sz="1400">
                        <a:latin typeface="+mn-lt"/>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a:solidFill>
                            <a:schemeClr val="bg1"/>
                          </a:solidFill>
                          <a:latin typeface="+mn-lt"/>
                        </a:rPr>
                        <a:t>CS</a:t>
                      </a:r>
                    </a:p>
                  </a:txBody>
                  <a:tcPr marL="68580" marR="68580" marT="34290" marB="34290" anchor="ctr">
                    <a:lnL w="12700" cap="flat" cmpd="sng" algn="ctr">
                      <a:solidFill>
                        <a:schemeClr val="tx1"/>
                      </a:solidFill>
                      <a:prstDash val="solid"/>
                      <a:round/>
                      <a:headEnd type="none" w="med" len="med"/>
                      <a:tailEnd type="none" w="med" len="med"/>
                    </a:lnL>
                    <a:solidFill>
                      <a:srgbClr val="AE2573"/>
                    </a:solidFill>
                  </a:tcPr>
                </a:tc>
                <a:extLst>
                  <a:ext uri="{0D108BD9-81ED-4DB2-BD59-A6C34878D82A}">
                    <a16:rowId xmlns:a16="http://schemas.microsoft.com/office/drawing/2014/main" val="1278513106"/>
                  </a:ext>
                </a:extLst>
              </a:tr>
              <a:tr h="315267">
                <a:tc>
                  <a:txBody>
                    <a:bodyPr/>
                    <a:lstStyle/>
                    <a:p>
                      <a:pPr algn="l" fontAlgn="t">
                        <a:buNone/>
                      </a:pPr>
                      <a:r>
                        <a:rPr lang="en-US" sz="1600" b="0" i="0" u="none" strike="noStrike">
                          <a:solidFill>
                            <a:srgbClr val="000000"/>
                          </a:solidFill>
                          <a:effectLst/>
                          <a:latin typeface="Arial" panose="020B0604020202020204" pitchFamily="34" charset="0"/>
                        </a:rPr>
                        <a:t>Better, more, quick communication and follow through</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32%</a:t>
                      </a:r>
                    </a:p>
                  </a:txBody>
                  <a:tcPr marT="0" marB="0" anchor="ctr"/>
                </a:tc>
                <a:extLst>
                  <a:ext uri="{0D108BD9-81ED-4DB2-BD59-A6C34878D82A}">
                    <a16:rowId xmlns:a16="http://schemas.microsoft.com/office/drawing/2014/main" val="3858662773"/>
                  </a:ext>
                </a:extLst>
              </a:tr>
              <a:tr h="315267">
                <a:tc>
                  <a:txBody>
                    <a:bodyPr/>
                    <a:lstStyle/>
                    <a:p>
                      <a:pPr algn="l" fontAlgn="t">
                        <a:buNone/>
                      </a:pPr>
                      <a:r>
                        <a:rPr lang="en-US" sz="1600" b="0" i="0" u="none" strike="noStrike">
                          <a:solidFill>
                            <a:srgbClr val="000000"/>
                          </a:solidFill>
                          <a:effectLst/>
                          <a:latin typeface="Arial" panose="020B0604020202020204" pitchFamily="34" charset="0"/>
                        </a:rPr>
                        <a:t>Increase and improve staff (education, training, professionalism, understanding, support, listen)</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13%</a:t>
                      </a:r>
                    </a:p>
                  </a:txBody>
                  <a:tcPr marT="0" marB="0" anchor="ctr"/>
                </a:tc>
                <a:extLst>
                  <a:ext uri="{0D108BD9-81ED-4DB2-BD59-A6C34878D82A}">
                    <a16:rowId xmlns:a16="http://schemas.microsoft.com/office/drawing/2014/main" val="2448145027"/>
                  </a:ext>
                </a:extLst>
              </a:tr>
              <a:tr h="315267">
                <a:tc>
                  <a:txBody>
                    <a:bodyPr/>
                    <a:lstStyle/>
                    <a:p>
                      <a:pPr algn="l" fontAlgn="t">
                        <a:buNone/>
                      </a:pPr>
                      <a:r>
                        <a:rPr lang="en-US" sz="1600" b="0" i="0" u="none" strike="noStrike">
                          <a:solidFill>
                            <a:srgbClr val="000000"/>
                          </a:solidFill>
                          <a:effectLst/>
                          <a:latin typeface="Arial" panose="020B0604020202020204" pitchFamily="34" charset="0"/>
                        </a:rPr>
                        <a:t>Better, more, quick information about the process and services</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12%</a:t>
                      </a:r>
                    </a:p>
                  </a:txBody>
                  <a:tcPr marT="0" marB="0" anchor="ctr"/>
                </a:tc>
                <a:extLst>
                  <a:ext uri="{0D108BD9-81ED-4DB2-BD59-A6C34878D82A}">
                    <a16:rowId xmlns:a16="http://schemas.microsoft.com/office/drawing/2014/main" val="2175001916"/>
                  </a:ext>
                </a:extLst>
              </a:tr>
              <a:tr h="315267">
                <a:tc>
                  <a:txBody>
                    <a:bodyPr/>
                    <a:lstStyle/>
                    <a:p>
                      <a:pPr algn="l" fontAlgn="t">
                        <a:buNone/>
                      </a:pPr>
                      <a:r>
                        <a:rPr lang="en-US" sz="1600" b="0" i="0" u="none" strike="noStrike">
                          <a:solidFill>
                            <a:srgbClr val="000000"/>
                          </a:solidFill>
                          <a:effectLst/>
                          <a:latin typeface="Arial" panose="020B0604020202020204" pitchFamily="34" charset="0"/>
                        </a:rPr>
                        <a:t>Prefer a different mode of communication (email, phone, virtual, text, in person, at home)</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9%</a:t>
                      </a:r>
                    </a:p>
                  </a:txBody>
                  <a:tcPr marT="0" marB="0" anchor="ctr"/>
                </a:tc>
                <a:extLst>
                  <a:ext uri="{0D108BD9-81ED-4DB2-BD59-A6C34878D82A}">
                    <a16:rowId xmlns:a16="http://schemas.microsoft.com/office/drawing/2014/main" val="4201348605"/>
                  </a:ext>
                </a:extLst>
              </a:tr>
              <a:tr h="315267">
                <a:tc>
                  <a:txBody>
                    <a:bodyPr/>
                    <a:lstStyle/>
                    <a:p>
                      <a:pPr algn="l" fontAlgn="t">
                        <a:buNone/>
                      </a:pPr>
                      <a:r>
                        <a:rPr lang="en-US" sz="1600" b="0" i="0" u="none" strike="noStrike">
                          <a:solidFill>
                            <a:srgbClr val="000000"/>
                          </a:solidFill>
                          <a:effectLst/>
                          <a:latin typeface="Arial" panose="020B0604020202020204" pitchFamily="34" charset="0"/>
                        </a:rPr>
                        <a:t>General satisfaction, good work, keep it up, getting what's needed</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8%</a:t>
                      </a:r>
                    </a:p>
                  </a:txBody>
                  <a:tcPr marT="0" marB="0" anchor="ctr"/>
                </a:tc>
                <a:extLst>
                  <a:ext uri="{0D108BD9-81ED-4DB2-BD59-A6C34878D82A}">
                    <a16:rowId xmlns:a16="http://schemas.microsoft.com/office/drawing/2014/main" val="3363734131"/>
                  </a:ext>
                </a:extLst>
              </a:tr>
              <a:tr h="315267">
                <a:tc>
                  <a:txBody>
                    <a:bodyPr/>
                    <a:lstStyle/>
                    <a:p>
                      <a:pPr algn="l" fontAlgn="t">
                        <a:buNone/>
                      </a:pPr>
                      <a:r>
                        <a:rPr lang="en-US" sz="1600" b="0" i="0" u="none" strike="noStrike" dirty="0">
                          <a:solidFill>
                            <a:srgbClr val="000000"/>
                          </a:solidFill>
                          <a:effectLst/>
                          <a:latin typeface="Arial" panose="020B0604020202020204" pitchFamily="34" charset="0"/>
                        </a:rPr>
                        <a:t>Not applicable, none, nothing</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7%</a:t>
                      </a:r>
                    </a:p>
                  </a:txBody>
                  <a:tcPr marT="0" marB="0" anchor="ctr"/>
                </a:tc>
                <a:extLst>
                  <a:ext uri="{0D108BD9-81ED-4DB2-BD59-A6C34878D82A}">
                    <a16:rowId xmlns:a16="http://schemas.microsoft.com/office/drawing/2014/main" val="823501668"/>
                  </a:ext>
                </a:extLst>
              </a:tr>
              <a:tr h="315267">
                <a:tc>
                  <a:txBody>
                    <a:bodyPr/>
                    <a:lstStyle/>
                    <a:p>
                      <a:pPr algn="l" fontAlgn="t">
                        <a:buNone/>
                      </a:pPr>
                      <a:r>
                        <a:rPr lang="en-US" sz="1600" b="0" i="0" u="none" strike="noStrike">
                          <a:solidFill>
                            <a:srgbClr val="000000"/>
                          </a:solidFill>
                          <a:effectLst/>
                          <a:latin typeface="Arial" panose="020B0604020202020204" pitchFamily="34" charset="0"/>
                        </a:rPr>
                        <a:t>Increased funding and resources, vendors and management of, advertisement, improve technology</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7%</a:t>
                      </a:r>
                    </a:p>
                  </a:txBody>
                  <a:tcPr marT="0" marB="0" anchor="ctr"/>
                </a:tc>
                <a:extLst>
                  <a:ext uri="{0D108BD9-81ED-4DB2-BD59-A6C34878D82A}">
                    <a16:rowId xmlns:a16="http://schemas.microsoft.com/office/drawing/2014/main" val="2507574475"/>
                  </a:ext>
                </a:extLst>
              </a:tr>
              <a:tr h="315267">
                <a:tc>
                  <a:txBody>
                    <a:bodyPr/>
                    <a:lstStyle/>
                    <a:p>
                      <a:pPr algn="l" fontAlgn="t">
                        <a:buNone/>
                      </a:pPr>
                      <a:r>
                        <a:rPr lang="en-US" sz="1600" b="0" i="0" u="none" strike="noStrike">
                          <a:solidFill>
                            <a:srgbClr val="000000"/>
                          </a:solidFill>
                          <a:effectLst/>
                          <a:latin typeface="Arial" panose="020B0604020202020204" pitchFamily="34" charset="0"/>
                        </a:rPr>
                        <a:t>Better, more services or options, coaching</a:t>
                      </a:r>
                    </a:p>
                  </a:txBody>
                  <a:tcPr marT="0" marB="0" anchor="ctr">
                    <a:lnT w="12700" cap="flat" cmpd="sng" algn="ctr">
                      <a:solidFill>
                        <a:schemeClr val="tx1"/>
                      </a:solidFill>
                      <a:prstDash val="solid"/>
                      <a:round/>
                      <a:headEnd type="none" w="med" len="med"/>
                      <a:tailEnd type="none" w="med" len="med"/>
                    </a:lnT>
                  </a:tcPr>
                </a:tc>
                <a:tc>
                  <a:txBody>
                    <a:bodyPr/>
                    <a:lstStyle/>
                    <a:p>
                      <a:pPr algn="ctr" fontAlgn="t">
                        <a:buNone/>
                      </a:pPr>
                      <a:r>
                        <a:rPr lang="en-US" sz="1600" b="0" i="0" u="none" strike="noStrike">
                          <a:solidFill>
                            <a:srgbClr val="000000"/>
                          </a:solidFill>
                          <a:effectLst/>
                          <a:latin typeface="Arial" panose="020B0604020202020204" pitchFamily="34" charset="0"/>
                        </a:rPr>
                        <a:t>6%</a:t>
                      </a:r>
                    </a:p>
                  </a:txBody>
                  <a:tcPr marT="0" marB="0" anchor="ctr"/>
                </a:tc>
                <a:extLst>
                  <a:ext uri="{0D108BD9-81ED-4DB2-BD59-A6C34878D82A}">
                    <a16:rowId xmlns:a16="http://schemas.microsoft.com/office/drawing/2014/main" val="1126237797"/>
                  </a:ext>
                </a:extLst>
              </a:tr>
              <a:tr h="315267">
                <a:tc>
                  <a:txBody>
                    <a:bodyPr/>
                    <a:lstStyle/>
                    <a:p>
                      <a:pPr algn="l" fontAlgn="t">
                        <a:buNone/>
                      </a:pPr>
                      <a:r>
                        <a:rPr lang="en-US" sz="1600" b="0" i="0" u="none" strike="noStrike">
                          <a:solidFill>
                            <a:srgbClr val="000000"/>
                          </a:solidFill>
                          <a:effectLst/>
                          <a:latin typeface="Arial" panose="020B0604020202020204" pitchFamily="34" charset="0"/>
                        </a:rPr>
                        <a:t>Further job assistance, finding, applying, qualifying</a:t>
                      </a:r>
                    </a:p>
                  </a:txBody>
                  <a:tcPr marT="0" marB="0" anchor="ctr"/>
                </a:tc>
                <a:tc>
                  <a:txBody>
                    <a:bodyPr/>
                    <a:lstStyle/>
                    <a:p>
                      <a:pPr algn="ctr" fontAlgn="t">
                        <a:buNone/>
                      </a:pPr>
                      <a:r>
                        <a:rPr lang="en-US" sz="1600" b="0" i="0" u="none" strike="noStrike">
                          <a:solidFill>
                            <a:srgbClr val="000000"/>
                          </a:solidFill>
                          <a:effectLst/>
                          <a:latin typeface="Arial" panose="020B0604020202020204" pitchFamily="34" charset="0"/>
                        </a:rPr>
                        <a:t>5%</a:t>
                      </a:r>
                    </a:p>
                  </a:txBody>
                  <a:tcPr marT="0" marB="0" anchor="ctr"/>
                </a:tc>
                <a:extLst>
                  <a:ext uri="{0D108BD9-81ED-4DB2-BD59-A6C34878D82A}">
                    <a16:rowId xmlns:a16="http://schemas.microsoft.com/office/drawing/2014/main" val="3610207691"/>
                  </a:ext>
                </a:extLst>
              </a:tr>
              <a:tr h="315267">
                <a:tc>
                  <a:txBody>
                    <a:bodyPr/>
                    <a:lstStyle/>
                    <a:p>
                      <a:pPr algn="l" fontAlgn="t">
                        <a:buNone/>
                      </a:pPr>
                      <a:r>
                        <a:rPr lang="en-US" sz="1600" b="0" i="0" u="none" strike="noStrike">
                          <a:solidFill>
                            <a:srgbClr val="000000"/>
                          </a:solidFill>
                          <a:effectLst/>
                          <a:latin typeface="Arial" panose="020B0604020202020204" pitchFamily="34" charset="0"/>
                        </a:rPr>
                        <a:t>Further education, training, assessment, gain independence</a:t>
                      </a:r>
                    </a:p>
                  </a:txBody>
                  <a:tcPr marT="0" marB="0" anchor="ctr"/>
                </a:tc>
                <a:tc>
                  <a:txBody>
                    <a:bodyPr/>
                    <a:lstStyle/>
                    <a:p>
                      <a:pPr algn="ctr" fontAlgn="t">
                        <a:buNone/>
                      </a:pPr>
                      <a:r>
                        <a:rPr lang="en-US" sz="1600" b="0" i="0" u="none" strike="noStrike">
                          <a:solidFill>
                            <a:srgbClr val="000000"/>
                          </a:solidFill>
                          <a:effectLst/>
                          <a:latin typeface="Arial" panose="020B0604020202020204" pitchFamily="34" charset="0"/>
                        </a:rPr>
                        <a:t>5%</a:t>
                      </a:r>
                    </a:p>
                  </a:txBody>
                  <a:tcPr marT="0" marB="0" anchor="ctr"/>
                </a:tc>
                <a:extLst>
                  <a:ext uri="{0D108BD9-81ED-4DB2-BD59-A6C34878D82A}">
                    <a16:rowId xmlns:a16="http://schemas.microsoft.com/office/drawing/2014/main" val="1406321890"/>
                  </a:ext>
                </a:extLst>
              </a:tr>
              <a:tr h="315267">
                <a:tc>
                  <a:txBody>
                    <a:bodyPr/>
                    <a:lstStyle/>
                    <a:p>
                      <a:pPr algn="l" fontAlgn="t">
                        <a:buNone/>
                      </a:pPr>
                      <a:r>
                        <a:rPr lang="en-US" sz="1600" b="0" i="0" u="none" strike="noStrike">
                          <a:solidFill>
                            <a:srgbClr val="000000"/>
                          </a:solidFill>
                          <a:effectLst/>
                          <a:latin typeface="Arial" panose="020B0604020202020204" pitchFamily="34" charset="0"/>
                        </a:rPr>
                        <a:t>Reduce wait time for services, make more readily available, have not experienced much with MassAbility</a:t>
                      </a:r>
                    </a:p>
                  </a:txBody>
                  <a:tcPr marT="0" marB="0" anchor="ctr"/>
                </a:tc>
                <a:tc>
                  <a:txBody>
                    <a:bodyPr/>
                    <a:lstStyle/>
                    <a:p>
                      <a:pPr algn="ctr" fontAlgn="t">
                        <a:buNone/>
                      </a:pPr>
                      <a:r>
                        <a:rPr lang="en-US" sz="1600" b="0" i="0" u="none" strike="noStrike">
                          <a:solidFill>
                            <a:srgbClr val="000000"/>
                          </a:solidFill>
                          <a:effectLst/>
                          <a:latin typeface="Arial" panose="020B0604020202020204" pitchFamily="34" charset="0"/>
                        </a:rPr>
                        <a:t>5%</a:t>
                      </a:r>
                    </a:p>
                  </a:txBody>
                  <a:tcPr marT="0" marB="0" anchor="ctr"/>
                </a:tc>
                <a:extLst>
                  <a:ext uri="{0D108BD9-81ED-4DB2-BD59-A6C34878D82A}">
                    <a16:rowId xmlns:a16="http://schemas.microsoft.com/office/drawing/2014/main" val="2211959753"/>
                  </a:ext>
                </a:extLst>
              </a:tr>
              <a:tr h="315267">
                <a:tc>
                  <a:txBody>
                    <a:bodyPr/>
                    <a:lstStyle/>
                    <a:p>
                      <a:pPr algn="l" fontAlgn="t">
                        <a:buNone/>
                      </a:pPr>
                      <a:r>
                        <a:rPr lang="en-US" sz="1600" b="0" i="0" u="none" strike="noStrike">
                          <a:solidFill>
                            <a:srgbClr val="000000"/>
                          </a:solidFill>
                          <a:effectLst/>
                          <a:latin typeface="Arial" panose="020B0604020202020204" pitchFamily="34" charset="0"/>
                        </a:rPr>
                        <a:t>Other</a:t>
                      </a:r>
                    </a:p>
                  </a:txBody>
                  <a:tcPr marT="0" marB="0" anchor="ctr"/>
                </a:tc>
                <a:tc>
                  <a:txBody>
                    <a:bodyPr/>
                    <a:lstStyle/>
                    <a:p>
                      <a:pPr algn="ctr" fontAlgn="t">
                        <a:buNone/>
                      </a:pPr>
                      <a:r>
                        <a:rPr lang="en-US" sz="1600" b="0" i="0" u="none" strike="noStrike" dirty="0">
                          <a:solidFill>
                            <a:srgbClr val="000000"/>
                          </a:solidFill>
                          <a:effectLst/>
                          <a:latin typeface="Arial" panose="020B0604020202020204" pitchFamily="34" charset="0"/>
                        </a:rPr>
                        <a:t>4%</a:t>
                      </a:r>
                    </a:p>
                  </a:txBody>
                  <a:tcPr marT="0" marB="0" anchor="ctr"/>
                </a:tc>
                <a:extLst>
                  <a:ext uri="{0D108BD9-81ED-4DB2-BD59-A6C34878D82A}">
                    <a16:rowId xmlns:a16="http://schemas.microsoft.com/office/drawing/2014/main" val="44253276"/>
                  </a:ext>
                </a:extLst>
              </a:tr>
            </a:tbl>
          </a:graphicData>
        </a:graphic>
      </p:graphicFrame>
      <p:sp>
        <p:nvSpPr>
          <p:cNvPr id="6" name="Text Placeholder 1">
            <a:extLst>
              <a:ext uri="{FF2B5EF4-FFF2-40B4-BE49-F238E27FC236}">
                <a16:creationId xmlns:a16="http://schemas.microsoft.com/office/drawing/2014/main" id="{2D980595-1B5A-B431-6C25-51E04BE1ABC9}"/>
              </a:ext>
            </a:extLst>
          </p:cNvPr>
          <p:cNvSpPr>
            <a:spLocks noGrp="1"/>
          </p:cNvSpPr>
          <p:nvPr>
            <p:ph type="body" sz="quarter" idx="13"/>
          </p:nvPr>
        </p:nvSpPr>
        <p:spPr>
          <a:xfrm>
            <a:off x="848810" y="5931985"/>
            <a:ext cx="6721799" cy="654553"/>
          </a:xfrm>
          <a:prstGeom prst="rect">
            <a:avLst/>
          </a:prstGeom>
        </p:spPr>
        <p:txBody>
          <a:bodyPr/>
          <a:lstStyle/>
          <a:p>
            <a:endParaRPr lang="en-US" sz="2000"/>
          </a:p>
          <a:p>
            <a:r>
              <a:rPr lang="en-US" sz="1200" i="1">
                <a:solidFill>
                  <a:schemeClr val="tx1"/>
                </a:solidFill>
              </a:rPr>
              <a:t>*Multiple responses possible. Total does not sum to 100%. Responses below 5% not included.</a:t>
            </a:r>
          </a:p>
        </p:txBody>
      </p:sp>
      <p:sp>
        <p:nvSpPr>
          <p:cNvPr id="10" name="TextBox 9">
            <a:extLst>
              <a:ext uri="{FF2B5EF4-FFF2-40B4-BE49-F238E27FC236}">
                <a16:creationId xmlns:a16="http://schemas.microsoft.com/office/drawing/2014/main" id="{264B7D46-C06C-0329-0F61-D46B9578DED6}"/>
              </a:ext>
            </a:extLst>
          </p:cNvPr>
          <p:cNvSpPr txBox="1"/>
          <p:nvPr/>
        </p:nvSpPr>
        <p:spPr>
          <a:xfrm>
            <a:off x="9049232" y="1098088"/>
            <a:ext cx="3142768" cy="307777"/>
          </a:xfrm>
          <a:prstGeom prst="rect">
            <a:avLst/>
          </a:prstGeom>
          <a:noFill/>
        </p:spPr>
        <p:txBody>
          <a:bodyPr wrap="square" rtlCol="0">
            <a:spAutoFit/>
          </a:bodyPr>
          <a:lstStyle/>
          <a:p>
            <a:pPr algn="l"/>
            <a:r>
              <a:rPr lang="en-US" sz="1400" b="1">
                <a:solidFill>
                  <a:schemeClr val="bg1"/>
                </a:solidFill>
                <a:latin typeface="+mn-lt"/>
                <a:cs typeface="Arial" pitchFamily="34" charset="0"/>
              </a:rPr>
              <a:t>Summary</a:t>
            </a:r>
          </a:p>
        </p:txBody>
      </p:sp>
      <p:sp>
        <p:nvSpPr>
          <p:cNvPr id="4" name="Text Placeholder 3">
            <a:extLst>
              <a:ext uri="{FF2B5EF4-FFF2-40B4-BE49-F238E27FC236}">
                <a16:creationId xmlns:a16="http://schemas.microsoft.com/office/drawing/2014/main" id="{D5081A3D-6B44-36E5-BEBF-3846D0388C64}"/>
              </a:ext>
            </a:extLst>
          </p:cNvPr>
          <p:cNvSpPr>
            <a:spLocks noGrp="1"/>
          </p:cNvSpPr>
          <p:nvPr>
            <p:ph type="body" sz="quarter" idx="12"/>
          </p:nvPr>
        </p:nvSpPr>
        <p:spPr>
          <a:xfrm>
            <a:off x="9052932" y="1364229"/>
            <a:ext cx="2966657" cy="3186256"/>
          </a:xfrm>
        </p:spPr>
        <p:txBody>
          <a:bodyPr/>
          <a:lstStyle/>
          <a:p>
            <a:r>
              <a:rPr lang="en-US" sz="1400" dirty="0"/>
              <a:t>When asked what could be improved about the services that MassAbility offers, 32% of CS service recipients said better, more, or quicker communication and follow through, far more than any other response. 13% said that increased or improved staff could improve services. 12% of CS service recipients said that better, more, or quicker information about process and services would improve services. </a:t>
            </a:r>
          </a:p>
          <a:p>
            <a:endParaRPr lang="en-US" sz="1400" dirty="0"/>
          </a:p>
        </p:txBody>
      </p:sp>
      <p:sp>
        <p:nvSpPr>
          <p:cNvPr id="8" name="TextBox 7">
            <a:extLst>
              <a:ext uri="{FF2B5EF4-FFF2-40B4-BE49-F238E27FC236}">
                <a16:creationId xmlns:a16="http://schemas.microsoft.com/office/drawing/2014/main" id="{14EDC074-14C8-4938-31C5-6933C113DA6E}"/>
              </a:ext>
            </a:extLst>
          </p:cNvPr>
          <p:cNvSpPr txBox="1"/>
          <p:nvPr/>
        </p:nvSpPr>
        <p:spPr>
          <a:xfrm>
            <a:off x="9052931" y="5837224"/>
            <a:ext cx="2290259" cy="276999"/>
          </a:xfrm>
          <a:prstGeom prst="rect">
            <a:avLst/>
          </a:prstGeom>
          <a:noFill/>
        </p:spPr>
        <p:txBody>
          <a:bodyPr wrap="square" rtlCol="0">
            <a:spAutoFit/>
          </a:bodyPr>
          <a:lstStyle/>
          <a:p>
            <a:r>
              <a:rPr lang="en-US" sz="1200" b="1">
                <a:solidFill>
                  <a:schemeClr val="bg1"/>
                </a:solidFill>
                <a:latin typeface="+mj-lt"/>
                <a:cs typeface="Arial" pitchFamily="34" charset="0"/>
              </a:rPr>
              <a:t>N (CS) = 604</a:t>
            </a:r>
          </a:p>
        </p:txBody>
      </p:sp>
      <p:sp>
        <p:nvSpPr>
          <p:cNvPr id="7" name="Text Box 16">
            <a:extLst>
              <a:ext uri="{FF2B5EF4-FFF2-40B4-BE49-F238E27FC236}">
                <a16:creationId xmlns:a16="http://schemas.microsoft.com/office/drawing/2014/main" id="{BC0FE5E7-8029-3155-2E24-51D02C5102FD}"/>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9675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6559B-64DB-BED0-6952-DC32454E1914}"/>
            </a:ext>
          </a:extLst>
        </p:cNvPr>
        <p:cNvGrpSpPr/>
        <p:nvPr/>
      </p:nvGrpSpPr>
      <p:grpSpPr>
        <a:xfrm>
          <a:off x="0" y="0"/>
          <a:ext cx="0" cy="0"/>
          <a:chOff x="0" y="0"/>
          <a:chExt cx="0" cy="0"/>
        </a:xfrm>
      </p:grpSpPr>
      <p:sp>
        <p:nvSpPr>
          <p:cNvPr id="3" name="Text Placeholder 6">
            <a:extLst>
              <a:ext uri="{FF2B5EF4-FFF2-40B4-BE49-F238E27FC236}">
                <a16:creationId xmlns:a16="http://schemas.microsoft.com/office/drawing/2014/main" id="{737558F1-13A5-A9C1-59A1-68B2AC35293D}"/>
              </a:ext>
            </a:extLst>
          </p:cNvPr>
          <p:cNvSpPr txBox="1">
            <a:spLocks noGrp="1"/>
          </p:cNvSpPr>
          <p:nvPr>
            <p:ph type="title" idx="4294967295"/>
          </p:nvPr>
        </p:nvSpPr>
        <p:spPr>
          <a:xfrm>
            <a:off x="2228849" y="481555"/>
            <a:ext cx="5600700" cy="6638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marR="0" lvl="0" indent="0" algn="ctr" defTabSz="914400" rtl="0" eaLnBrk="0" fontAlgn="base" latinLnBrk="0" hangingPunct="0">
              <a:lnSpc>
                <a:spcPct val="100000"/>
              </a:lnSpc>
              <a:spcBef>
                <a:spcPts val="150"/>
              </a:spcBef>
              <a:spcAft>
                <a:spcPct val="0"/>
              </a:spcAft>
              <a:buClr>
                <a:srgbClr val="98324D"/>
              </a:buClr>
              <a:buSzPct val="50000"/>
              <a:buFont typeface="Wingdings" pitchFamily="2" charset="2"/>
              <a:buNone/>
              <a:tabLst/>
              <a:defRPr/>
            </a:pPr>
            <a:r>
              <a:rPr kumimoji="0" lang="en-US" sz="1400" b="1" i="0" u="none" strike="noStrike" kern="0" cap="none" spc="0" normalizeH="0" baseline="0" noProof="0">
                <a:ln>
                  <a:noFill/>
                </a:ln>
                <a:solidFill>
                  <a:schemeClr val="bg1"/>
                </a:solidFill>
                <a:effectLst/>
                <a:uLnTx/>
                <a:uFillTx/>
                <a:latin typeface="+mn-lt"/>
                <a:ea typeface="MS PGothic" panose="020B0600070205080204" pitchFamily="34" charset="-128"/>
                <a:cs typeface="ＭＳ Ｐゴシック" charset="0"/>
              </a:rPr>
              <a:t>QI1 - HCL: </a:t>
            </a:r>
            <a:r>
              <a:rPr kumimoji="0" lang="en-US" sz="1400" b="0" i="0" u="none" strike="noStrike" kern="0" cap="none" spc="0" normalizeH="0" baseline="0" noProof="0">
                <a:ln>
                  <a:noFill/>
                </a:ln>
                <a:solidFill>
                  <a:schemeClr val="bg1"/>
                </a:solidFill>
                <a:effectLst/>
                <a:uLnTx/>
                <a:uFillTx/>
                <a:latin typeface="+mn-lt"/>
                <a:ea typeface="MS PGothic" panose="020B0600070205080204" pitchFamily="34" charset="-128"/>
                <a:cs typeface="ＭＳ Ｐゴシック" charset="0"/>
              </a:rPr>
              <a:t>What could MassAbility do to improve the services</a:t>
            </a:r>
          </a:p>
          <a:p>
            <a:pPr marL="0" marR="0" lvl="0" indent="0" algn="ctr" defTabSz="914400" rtl="0" eaLnBrk="0" fontAlgn="base" latinLnBrk="0" hangingPunct="0">
              <a:lnSpc>
                <a:spcPct val="100000"/>
              </a:lnSpc>
              <a:spcBef>
                <a:spcPts val="150"/>
              </a:spcBef>
              <a:spcAft>
                <a:spcPct val="0"/>
              </a:spcAft>
              <a:buClr>
                <a:srgbClr val="98324D"/>
              </a:buClr>
              <a:buSzPct val="50000"/>
              <a:buFont typeface="Wingdings" pitchFamily="2" charset="2"/>
              <a:buNone/>
              <a:tabLst/>
              <a:defRPr/>
            </a:pPr>
            <a:r>
              <a:rPr kumimoji="0" lang="en-US" sz="1400" b="0" i="0" u="none" strike="noStrike" kern="0" cap="none" spc="0" normalizeH="0" baseline="0" noProof="0">
                <a:ln>
                  <a:noFill/>
                </a:ln>
                <a:solidFill>
                  <a:schemeClr val="bg1"/>
                </a:solidFill>
                <a:effectLst/>
                <a:uLnTx/>
                <a:uFillTx/>
                <a:latin typeface="+mn-lt"/>
                <a:ea typeface="MS PGothic" panose="020B0600070205080204" pitchFamily="34" charset="-128"/>
                <a:cs typeface="ＭＳ Ｐゴシック" charset="0"/>
              </a:rPr>
              <a:t> it offers/offered to you and others? (Asked of all)</a:t>
            </a:r>
          </a:p>
        </p:txBody>
      </p:sp>
      <p:graphicFrame>
        <p:nvGraphicFramePr>
          <p:cNvPr id="9" name="Content Placeholder 9">
            <a:extLst>
              <a:ext uri="{FF2B5EF4-FFF2-40B4-BE49-F238E27FC236}">
                <a16:creationId xmlns:a16="http://schemas.microsoft.com/office/drawing/2014/main" id="{A076378F-BA2B-09E8-32B9-F308F910ECAF}"/>
              </a:ext>
            </a:extLst>
          </p:cNvPr>
          <p:cNvGraphicFramePr>
            <a:graphicFrameLocks noGrp="1"/>
          </p:cNvGraphicFramePr>
          <p:nvPr>
            <p:ph idx="15"/>
            <p:extLst>
              <p:ext uri="{D42A27DB-BD31-4B8C-83A1-F6EECF244321}">
                <p14:modId xmlns:p14="http://schemas.microsoft.com/office/powerpoint/2010/main" val="202874329"/>
              </p:ext>
            </p:extLst>
          </p:nvPr>
        </p:nvGraphicFramePr>
        <p:xfrm>
          <a:off x="228976" y="1296248"/>
          <a:ext cx="8595360" cy="4640580"/>
        </p:xfrm>
        <a:graphic>
          <a:graphicData uri="http://schemas.openxmlformats.org/drawingml/2006/table">
            <a:tbl>
              <a:tblPr firstRow="1" bandRow="1">
                <a:tableStyleId>{5940675A-B579-460E-94D1-54222C63F5DA}</a:tableStyleId>
              </a:tblPr>
              <a:tblGrid>
                <a:gridCol w="7772400">
                  <a:extLst>
                    <a:ext uri="{9D8B030D-6E8A-4147-A177-3AD203B41FA5}">
                      <a16:colId xmlns:a16="http://schemas.microsoft.com/office/drawing/2014/main" val="1143798205"/>
                    </a:ext>
                  </a:extLst>
                </a:gridCol>
                <a:gridCol w="822960">
                  <a:extLst>
                    <a:ext uri="{9D8B030D-6E8A-4147-A177-3AD203B41FA5}">
                      <a16:colId xmlns:a16="http://schemas.microsoft.com/office/drawing/2014/main" val="2048653431"/>
                    </a:ext>
                  </a:extLst>
                </a:gridCol>
              </a:tblGrid>
              <a:tr h="274320">
                <a:tc>
                  <a:txBody>
                    <a:bodyPr/>
                    <a:lstStyle/>
                    <a:p>
                      <a:endParaRPr lang="en-US" sz="1400">
                        <a:latin typeface="+mn-lt"/>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a:solidFill>
                            <a:schemeClr val="bg1"/>
                          </a:solidFill>
                          <a:latin typeface="+mn-lt"/>
                        </a:rPr>
                        <a:t>HCL</a:t>
                      </a:r>
                    </a:p>
                  </a:txBody>
                  <a:tcPr marL="68580" marR="68580" marT="34290" marB="34290" anchor="ctr">
                    <a:lnL w="12700" cap="flat" cmpd="sng" algn="ctr">
                      <a:solidFill>
                        <a:schemeClr val="tx1"/>
                      </a:solidFill>
                      <a:prstDash val="solid"/>
                      <a:round/>
                      <a:headEnd type="none" w="med" len="med"/>
                      <a:tailEnd type="none" w="med" len="med"/>
                    </a:lnL>
                    <a:solidFill>
                      <a:srgbClr val="AE2573"/>
                    </a:solidFill>
                  </a:tcPr>
                </a:tc>
                <a:extLst>
                  <a:ext uri="{0D108BD9-81ED-4DB2-BD59-A6C34878D82A}">
                    <a16:rowId xmlns:a16="http://schemas.microsoft.com/office/drawing/2014/main" val="1278513106"/>
                  </a:ext>
                </a:extLst>
              </a:tr>
              <a:tr h="315267">
                <a:tc>
                  <a:txBody>
                    <a:bodyPr/>
                    <a:lstStyle/>
                    <a:p>
                      <a:pPr algn="l" fontAlgn="t">
                        <a:buNone/>
                      </a:pPr>
                      <a:r>
                        <a:rPr lang="en-US" sz="1600" b="0" i="0" u="none" strike="noStrike">
                          <a:solidFill>
                            <a:srgbClr val="000000"/>
                          </a:solidFill>
                          <a:effectLst/>
                          <a:latin typeface="Arial" panose="020B0604020202020204" pitchFamily="34" charset="0"/>
                        </a:rPr>
                        <a:t>Better, more, quick communication and follow through</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31%</a:t>
                      </a:r>
                    </a:p>
                  </a:txBody>
                  <a:tcPr anchor="ctr"/>
                </a:tc>
                <a:extLst>
                  <a:ext uri="{0D108BD9-81ED-4DB2-BD59-A6C34878D82A}">
                    <a16:rowId xmlns:a16="http://schemas.microsoft.com/office/drawing/2014/main" val="3858662773"/>
                  </a:ext>
                </a:extLst>
              </a:tr>
              <a:tr h="315267">
                <a:tc>
                  <a:txBody>
                    <a:bodyPr/>
                    <a:lstStyle/>
                    <a:p>
                      <a:pPr algn="l" fontAlgn="t">
                        <a:buNone/>
                      </a:pPr>
                      <a:r>
                        <a:rPr lang="en-US" sz="1600" b="0" i="0" u="none" strike="noStrike">
                          <a:solidFill>
                            <a:srgbClr val="000000"/>
                          </a:solidFill>
                          <a:effectLst/>
                          <a:latin typeface="Arial" panose="020B0604020202020204" pitchFamily="34" charset="0"/>
                        </a:rPr>
                        <a:t>Increase and improve staff (education, training, professionalism, understanding, support, listen)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23%</a:t>
                      </a:r>
                    </a:p>
                  </a:txBody>
                  <a:tcPr anchor="ctr"/>
                </a:tc>
                <a:extLst>
                  <a:ext uri="{0D108BD9-81ED-4DB2-BD59-A6C34878D82A}">
                    <a16:rowId xmlns:a16="http://schemas.microsoft.com/office/drawing/2014/main" val="2175001916"/>
                  </a:ext>
                </a:extLst>
              </a:tr>
              <a:tr h="315267">
                <a:tc>
                  <a:txBody>
                    <a:bodyPr/>
                    <a:lstStyle/>
                    <a:p>
                      <a:pPr algn="l" fontAlgn="t">
                        <a:buNone/>
                      </a:pPr>
                      <a:r>
                        <a:rPr lang="en-US" sz="1600" b="0" i="0" u="none" strike="noStrike">
                          <a:solidFill>
                            <a:srgbClr val="000000"/>
                          </a:solidFill>
                          <a:effectLst/>
                          <a:latin typeface="Arial" panose="020B0604020202020204" pitchFamily="34" charset="0"/>
                        </a:rPr>
                        <a:t>Better, more, quick information about the process and services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12%</a:t>
                      </a:r>
                    </a:p>
                  </a:txBody>
                  <a:tcPr anchor="ctr"/>
                </a:tc>
                <a:extLst>
                  <a:ext uri="{0D108BD9-81ED-4DB2-BD59-A6C34878D82A}">
                    <a16:rowId xmlns:a16="http://schemas.microsoft.com/office/drawing/2014/main" val="4201348605"/>
                  </a:ext>
                </a:extLst>
              </a:tr>
              <a:tr h="315267">
                <a:tc>
                  <a:txBody>
                    <a:bodyPr/>
                    <a:lstStyle/>
                    <a:p>
                      <a:pPr algn="l" fontAlgn="t">
                        <a:buNone/>
                      </a:pPr>
                      <a:r>
                        <a:rPr lang="en-US" sz="1600" b="0" i="0" u="none" strike="noStrike">
                          <a:solidFill>
                            <a:srgbClr val="000000"/>
                          </a:solidFill>
                          <a:effectLst/>
                          <a:latin typeface="Arial" panose="020B0604020202020204" pitchFamily="34" charset="0"/>
                        </a:rPr>
                        <a:t>General satisfaction, good work, keep it up, getting what's needed</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10%</a:t>
                      </a:r>
                    </a:p>
                  </a:txBody>
                  <a:tcPr anchor="ctr"/>
                </a:tc>
                <a:extLst>
                  <a:ext uri="{0D108BD9-81ED-4DB2-BD59-A6C34878D82A}">
                    <a16:rowId xmlns:a16="http://schemas.microsoft.com/office/drawing/2014/main" val="3363734131"/>
                  </a:ext>
                </a:extLst>
              </a:tr>
              <a:tr h="315267">
                <a:tc>
                  <a:txBody>
                    <a:bodyPr/>
                    <a:lstStyle/>
                    <a:p>
                      <a:pPr algn="l" fontAlgn="t">
                        <a:buNone/>
                      </a:pPr>
                      <a:r>
                        <a:rPr lang="en-US" sz="1600" b="0" i="0" u="none" strike="noStrike">
                          <a:solidFill>
                            <a:srgbClr val="000000"/>
                          </a:solidFill>
                          <a:effectLst/>
                          <a:latin typeface="Arial" panose="020B0604020202020204" pitchFamily="34" charset="0"/>
                        </a:rPr>
                        <a:t>Prefer a different mode of communication (email, phone, virtual, text, in person, at home)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9%</a:t>
                      </a:r>
                    </a:p>
                  </a:txBody>
                  <a:tcPr anchor="ctr"/>
                </a:tc>
                <a:extLst>
                  <a:ext uri="{0D108BD9-81ED-4DB2-BD59-A6C34878D82A}">
                    <a16:rowId xmlns:a16="http://schemas.microsoft.com/office/drawing/2014/main" val="823501668"/>
                  </a:ext>
                </a:extLst>
              </a:tr>
              <a:tr h="315267">
                <a:tc>
                  <a:txBody>
                    <a:bodyPr/>
                    <a:lstStyle/>
                    <a:p>
                      <a:pPr algn="l" fontAlgn="t">
                        <a:buNone/>
                      </a:pPr>
                      <a:r>
                        <a:rPr lang="en-US" sz="1600" b="0" i="0" u="none" strike="noStrike">
                          <a:solidFill>
                            <a:srgbClr val="000000"/>
                          </a:solidFill>
                          <a:effectLst/>
                          <a:latin typeface="Arial" panose="020B0604020202020204" pitchFamily="34" charset="0"/>
                        </a:rPr>
                        <a:t>Increased funding and resources, vendors and management of, advertisement, improve technology</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8%</a:t>
                      </a:r>
                    </a:p>
                  </a:txBody>
                  <a:tcPr anchor="ctr"/>
                </a:tc>
                <a:extLst>
                  <a:ext uri="{0D108BD9-81ED-4DB2-BD59-A6C34878D82A}">
                    <a16:rowId xmlns:a16="http://schemas.microsoft.com/office/drawing/2014/main" val="2507574475"/>
                  </a:ext>
                </a:extLst>
              </a:tr>
              <a:tr h="315267">
                <a:tc>
                  <a:txBody>
                    <a:bodyPr/>
                    <a:lstStyle/>
                    <a:p>
                      <a:pPr algn="l" fontAlgn="t">
                        <a:buNone/>
                      </a:pPr>
                      <a:r>
                        <a:rPr lang="en-US" sz="1600" b="0" i="0" u="none" strike="noStrike" dirty="0">
                          <a:solidFill>
                            <a:srgbClr val="000000"/>
                          </a:solidFill>
                          <a:effectLst/>
                          <a:latin typeface="Arial" panose="020B0604020202020204" pitchFamily="34" charset="0"/>
                        </a:rPr>
                        <a:t>Not applicable, none, nothing</a:t>
                      </a:r>
                    </a:p>
                  </a:txBody>
                  <a:tcPr anchor="ctr">
                    <a:lnT w="12700" cap="flat" cmpd="sng" algn="ctr">
                      <a:solidFill>
                        <a:schemeClr val="tx1"/>
                      </a:solidFill>
                      <a:prstDash val="solid"/>
                      <a:round/>
                      <a:headEnd type="none" w="med" len="med"/>
                      <a:tailEnd type="none" w="med" len="med"/>
                    </a:lnT>
                  </a:tcPr>
                </a:tc>
                <a:tc>
                  <a:txBody>
                    <a:bodyPr/>
                    <a:lstStyle/>
                    <a:p>
                      <a:pPr algn="ctr" fontAlgn="t">
                        <a:buNone/>
                      </a:pPr>
                      <a:r>
                        <a:rPr lang="en-US" sz="1600" b="0" i="0" u="none" strike="noStrike">
                          <a:solidFill>
                            <a:srgbClr val="000000"/>
                          </a:solidFill>
                          <a:effectLst/>
                          <a:latin typeface="Arial" panose="020B0604020202020204" pitchFamily="34" charset="0"/>
                        </a:rPr>
                        <a:t>6%</a:t>
                      </a:r>
                    </a:p>
                  </a:txBody>
                  <a:tcPr anchor="ctr"/>
                </a:tc>
                <a:extLst>
                  <a:ext uri="{0D108BD9-81ED-4DB2-BD59-A6C34878D82A}">
                    <a16:rowId xmlns:a16="http://schemas.microsoft.com/office/drawing/2014/main" val="1126237797"/>
                  </a:ext>
                </a:extLst>
              </a:tr>
              <a:tr h="315267">
                <a:tc>
                  <a:txBody>
                    <a:bodyPr/>
                    <a:lstStyle/>
                    <a:p>
                      <a:pPr algn="l" fontAlgn="t">
                        <a:buNone/>
                      </a:pPr>
                      <a:r>
                        <a:rPr lang="en-US" sz="1600" b="0" i="0" u="none" strike="noStrike">
                          <a:solidFill>
                            <a:srgbClr val="000000"/>
                          </a:solidFill>
                          <a:effectLst/>
                          <a:latin typeface="Arial" panose="020B0604020202020204" pitchFamily="34" charset="0"/>
                        </a:rPr>
                        <a:t>Reduce wait time for services, make more readily available, have not experienced much with MassAbility</a:t>
                      </a:r>
                    </a:p>
                  </a:txBody>
                  <a:tcPr anchor="ctr"/>
                </a:tc>
                <a:tc>
                  <a:txBody>
                    <a:bodyPr/>
                    <a:lstStyle/>
                    <a:p>
                      <a:pPr algn="ctr" fontAlgn="t">
                        <a:buNone/>
                      </a:pPr>
                      <a:r>
                        <a:rPr lang="en-US" sz="1600" b="0" i="0" u="none" strike="noStrike">
                          <a:solidFill>
                            <a:srgbClr val="000000"/>
                          </a:solidFill>
                          <a:effectLst/>
                          <a:latin typeface="Arial" panose="020B0604020202020204" pitchFamily="34" charset="0"/>
                        </a:rPr>
                        <a:t>6%</a:t>
                      </a:r>
                    </a:p>
                  </a:txBody>
                  <a:tcPr anchor="ctr"/>
                </a:tc>
                <a:extLst>
                  <a:ext uri="{0D108BD9-81ED-4DB2-BD59-A6C34878D82A}">
                    <a16:rowId xmlns:a16="http://schemas.microsoft.com/office/drawing/2014/main" val="3610207691"/>
                  </a:ext>
                </a:extLst>
              </a:tr>
              <a:tr h="315267">
                <a:tc>
                  <a:txBody>
                    <a:bodyPr/>
                    <a:lstStyle/>
                    <a:p>
                      <a:pPr algn="l" fontAlgn="t">
                        <a:buNone/>
                      </a:pPr>
                      <a:r>
                        <a:rPr lang="en-US" sz="1600" b="0" i="0" u="none" strike="noStrike">
                          <a:solidFill>
                            <a:srgbClr val="000000"/>
                          </a:solidFill>
                          <a:effectLst/>
                          <a:latin typeface="Arial" panose="020B0604020202020204" pitchFamily="34" charset="0"/>
                        </a:rPr>
                        <a:t>Better, more services or options, coaching</a:t>
                      </a:r>
                    </a:p>
                  </a:txBody>
                  <a:tcPr anchor="ctr"/>
                </a:tc>
                <a:tc>
                  <a:txBody>
                    <a:bodyPr/>
                    <a:lstStyle/>
                    <a:p>
                      <a:pPr algn="ctr" fontAlgn="t">
                        <a:buNone/>
                      </a:pPr>
                      <a:r>
                        <a:rPr lang="en-US" sz="1600" b="0" i="0" u="none" strike="noStrike">
                          <a:solidFill>
                            <a:srgbClr val="000000"/>
                          </a:solidFill>
                          <a:effectLst/>
                          <a:latin typeface="Arial" panose="020B0604020202020204" pitchFamily="34" charset="0"/>
                        </a:rPr>
                        <a:t>5%</a:t>
                      </a:r>
                    </a:p>
                  </a:txBody>
                  <a:tcPr anchor="ctr"/>
                </a:tc>
                <a:extLst>
                  <a:ext uri="{0D108BD9-81ED-4DB2-BD59-A6C34878D82A}">
                    <a16:rowId xmlns:a16="http://schemas.microsoft.com/office/drawing/2014/main" val="1406321890"/>
                  </a:ext>
                </a:extLst>
              </a:tr>
              <a:tr h="315267">
                <a:tc>
                  <a:txBody>
                    <a:bodyPr/>
                    <a:lstStyle/>
                    <a:p>
                      <a:pPr algn="l" fontAlgn="ctr"/>
                      <a:r>
                        <a:rPr lang="en-US" sz="1600" b="0" i="0" u="none" strike="noStrike">
                          <a:solidFill>
                            <a:srgbClr val="000000"/>
                          </a:solidFill>
                          <a:effectLst/>
                          <a:latin typeface="Arial" panose="020B0604020202020204" pitchFamily="34" charset="0"/>
                        </a:rPr>
                        <a:t>Other</a:t>
                      </a:r>
                    </a:p>
                  </a:txBody>
                  <a:tcPr anchor="ctr"/>
                </a:tc>
                <a:tc>
                  <a:txBody>
                    <a:bodyPr/>
                    <a:lstStyle/>
                    <a:p>
                      <a:pPr algn="ctr" fontAlgn="ctr"/>
                      <a:r>
                        <a:rPr lang="en-US" sz="1600" b="0" i="0" u="none" strike="noStrike" dirty="0">
                          <a:solidFill>
                            <a:srgbClr val="000000"/>
                          </a:solidFill>
                          <a:effectLst/>
                          <a:latin typeface="Arial" panose="020B0604020202020204" pitchFamily="34" charset="0"/>
                        </a:rPr>
                        <a:t>4%</a:t>
                      </a:r>
                    </a:p>
                  </a:txBody>
                  <a:tcPr anchor="ctr"/>
                </a:tc>
                <a:extLst>
                  <a:ext uri="{0D108BD9-81ED-4DB2-BD59-A6C34878D82A}">
                    <a16:rowId xmlns:a16="http://schemas.microsoft.com/office/drawing/2014/main" val="2211959753"/>
                  </a:ext>
                </a:extLst>
              </a:tr>
            </a:tbl>
          </a:graphicData>
        </a:graphic>
      </p:graphicFrame>
      <p:sp>
        <p:nvSpPr>
          <p:cNvPr id="6" name="Text Placeholder 1">
            <a:extLst>
              <a:ext uri="{FF2B5EF4-FFF2-40B4-BE49-F238E27FC236}">
                <a16:creationId xmlns:a16="http://schemas.microsoft.com/office/drawing/2014/main" id="{4C7F5D78-796E-8D5E-F899-2A255BCF5304}"/>
              </a:ext>
            </a:extLst>
          </p:cNvPr>
          <p:cNvSpPr>
            <a:spLocks noGrp="1"/>
          </p:cNvSpPr>
          <p:nvPr>
            <p:ph type="body" sz="quarter" idx="13"/>
          </p:nvPr>
        </p:nvSpPr>
        <p:spPr>
          <a:xfrm>
            <a:off x="1835211" y="5912143"/>
            <a:ext cx="6975873" cy="654553"/>
          </a:xfrm>
          <a:prstGeom prst="rect">
            <a:avLst/>
          </a:prstGeom>
        </p:spPr>
        <p:txBody>
          <a:bodyPr/>
          <a:lstStyle/>
          <a:p>
            <a:endParaRPr lang="en-US" sz="2000"/>
          </a:p>
          <a:p>
            <a:r>
              <a:rPr lang="en-US" sz="1200" i="1">
                <a:solidFill>
                  <a:schemeClr val="tx1"/>
                </a:solidFill>
              </a:rPr>
              <a:t>*Multiple responses possible. Total does not sum to 100%. Responses below 5% not included.</a:t>
            </a:r>
          </a:p>
        </p:txBody>
      </p:sp>
      <p:sp>
        <p:nvSpPr>
          <p:cNvPr id="10" name="TextBox 9">
            <a:extLst>
              <a:ext uri="{FF2B5EF4-FFF2-40B4-BE49-F238E27FC236}">
                <a16:creationId xmlns:a16="http://schemas.microsoft.com/office/drawing/2014/main" id="{F580767A-B64F-6510-6A11-5885852BAA5C}"/>
              </a:ext>
            </a:extLst>
          </p:cNvPr>
          <p:cNvSpPr txBox="1"/>
          <p:nvPr/>
        </p:nvSpPr>
        <p:spPr>
          <a:xfrm>
            <a:off x="9049232" y="1098088"/>
            <a:ext cx="3142768" cy="307777"/>
          </a:xfrm>
          <a:prstGeom prst="rect">
            <a:avLst/>
          </a:prstGeom>
          <a:noFill/>
        </p:spPr>
        <p:txBody>
          <a:bodyPr wrap="square" rtlCol="0">
            <a:spAutoFit/>
          </a:bodyPr>
          <a:lstStyle/>
          <a:p>
            <a:pPr algn="l"/>
            <a:r>
              <a:rPr lang="en-US" sz="1400" b="1" dirty="0">
                <a:solidFill>
                  <a:schemeClr val="bg1"/>
                </a:solidFill>
                <a:latin typeface="+mn-lt"/>
                <a:cs typeface="Arial" pitchFamily="34" charset="0"/>
              </a:rPr>
              <a:t>Summary</a:t>
            </a:r>
          </a:p>
        </p:txBody>
      </p:sp>
      <p:sp>
        <p:nvSpPr>
          <p:cNvPr id="4" name="Text Placeholder 3">
            <a:extLst>
              <a:ext uri="{FF2B5EF4-FFF2-40B4-BE49-F238E27FC236}">
                <a16:creationId xmlns:a16="http://schemas.microsoft.com/office/drawing/2014/main" id="{D3CB166D-AE93-4229-7360-26E5092AB8F5}"/>
              </a:ext>
            </a:extLst>
          </p:cNvPr>
          <p:cNvSpPr>
            <a:spLocks noGrp="1"/>
          </p:cNvSpPr>
          <p:nvPr>
            <p:ph type="body" sz="quarter" idx="12"/>
          </p:nvPr>
        </p:nvSpPr>
        <p:spPr>
          <a:xfrm>
            <a:off x="9052932" y="1364229"/>
            <a:ext cx="2966657" cy="3003376"/>
          </a:xfrm>
        </p:spPr>
        <p:txBody>
          <a:bodyPr/>
          <a:lstStyle/>
          <a:p>
            <a:r>
              <a:rPr lang="en-US" sz="1400" dirty="0"/>
              <a:t>When asked what could be improved about the services that MassAbility offers, 31% of HCL service recipients said better, more, or quick communication and follow through. Another 23% said that increased or improved staff could improve services. 12% of HCL service recipients said that better, more, or quicker information about process and services would improve services. </a:t>
            </a:r>
          </a:p>
        </p:txBody>
      </p:sp>
      <p:sp>
        <p:nvSpPr>
          <p:cNvPr id="8" name="TextBox 7">
            <a:extLst>
              <a:ext uri="{FF2B5EF4-FFF2-40B4-BE49-F238E27FC236}">
                <a16:creationId xmlns:a16="http://schemas.microsoft.com/office/drawing/2014/main" id="{E2C6F6AB-B127-4F46-59F1-13212193A417}"/>
              </a:ext>
            </a:extLst>
          </p:cNvPr>
          <p:cNvSpPr txBox="1"/>
          <p:nvPr/>
        </p:nvSpPr>
        <p:spPr>
          <a:xfrm>
            <a:off x="9052931" y="5837224"/>
            <a:ext cx="2290259" cy="276999"/>
          </a:xfrm>
          <a:prstGeom prst="rect">
            <a:avLst/>
          </a:prstGeom>
          <a:noFill/>
        </p:spPr>
        <p:txBody>
          <a:bodyPr wrap="square" rtlCol="0">
            <a:spAutoFit/>
          </a:bodyPr>
          <a:lstStyle/>
          <a:p>
            <a:pPr algn="l"/>
            <a:r>
              <a:rPr lang="en-US" sz="1200" b="1">
                <a:solidFill>
                  <a:schemeClr val="bg1"/>
                </a:solidFill>
                <a:latin typeface="+mn-lt"/>
                <a:cs typeface="Arial" pitchFamily="34" charset="0"/>
              </a:rPr>
              <a:t>N (HCL) = 360</a:t>
            </a:r>
          </a:p>
        </p:txBody>
      </p:sp>
      <p:sp>
        <p:nvSpPr>
          <p:cNvPr id="7" name="Text Box 16">
            <a:extLst>
              <a:ext uri="{FF2B5EF4-FFF2-40B4-BE49-F238E27FC236}">
                <a16:creationId xmlns:a16="http://schemas.microsoft.com/office/drawing/2014/main" id="{939CD37A-6141-8C12-12EF-48ED8FF5FEFC}"/>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3860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3F22E-4369-DB3E-9626-1EC1D32A234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8A750DE-64B6-89D1-B2B3-7B0660B76C96}"/>
              </a:ext>
            </a:extLst>
          </p:cNvPr>
          <p:cNvSpPr>
            <a:spLocks noGrp="1"/>
          </p:cNvSpPr>
          <p:nvPr>
            <p:ph type="title"/>
          </p:nvPr>
        </p:nvSpPr>
        <p:spPr/>
        <p:txBody>
          <a:bodyPr/>
          <a:lstStyle/>
          <a:p>
            <a:r>
              <a:rPr lang="en-US"/>
              <a:t>QI1 Feedback</a:t>
            </a:r>
          </a:p>
        </p:txBody>
      </p:sp>
      <p:sp>
        <p:nvSpPr>
          <p:cNvPr id="7" name="Speech Bubble: Rectangle with Corners Rounded 6" descr="Speech bubble with the text: “I just think that the communication process between MRC and all the parties could be a little bit more efficient and more timely and it could be a bit better coordinated in terms of folks contacting one another and we are all on the same page and we all have the same knowledge of what's going on.” – CS service recipient&#10;">
            <a:extLst>
              <a:ext uri="{FF2B5EF4-FFF2-40B4-BE49-F238E27FC236}">
                <a16:creationId xmlns:a16="http://schemas.microsoft.com/office/drawing/2014/main" id="{08371DAC-69A5-2DA8-1F39-69A24C5A8A8F}"/>
              </a:ext>
            </a:extLst>
          </p:cNvPr>
          <p:cNvSpPr/>
          <p:nvPr/>
        </p:nvSpPr>
        <p:spPr>
          <a:xfrm>
            <a:off x="1088915" y="1340258"/>
            <a:ext cx="5455917" cy="1829934"/>
          </a:xfrm>
          <a:prstGeom prst="wedgeRoundRectCallout">
            <a:avLst>
              <a:gd name="adj1" fmla="val -35683"/>
              <a:gd name="adj2" fmla="val 95864"/>
              <a:gd name="adj3" fmla="val 16667"/>
            </a:avLst>
          </a:prstGeom>
          <a:ln w="76200">
            <a:solidFill>
              <a:srgbClr val="AE2573"/>
            </a:solidFill>
          </a:ln>
        </p:spPr>
        <p:txBody>
          <a:bodyPr wrap="square" rtlCol="0" anchor="ctr">
            <a:spAutoFit/>
          </a:bodyPr>
          <a:lstStyle/>
          <a:p>
            <a:pPr marR="0" algn="ctr">
              <a:lnSpc>
                <a:spcPct val="107000"/>
              </a:lnSpc>
              <a:spcBef>
                <a:spcPts val="0"/>
              </a:spcBef>
              <a:spcAft>
                <a:spcPts val="0"/>
              </a:spcAft>
            </a:pPr>
            <a:r>
              <a:rPr lang="en-US" sz="1600" dirty="0">
                <a:latin typeface="+mn-lt"/>
                <a:ea typeface="Calibri" panose="020F0502020204030204" pitchFamily="34" charset="0"/>
                <a:cs typeface="Times New Roman" panose="02020603050405020304" pitchFamily="18" charset="0"/>
              </a:rPr>
              <a:t>“I just think that the communication process between MRC and all the parties could be a little bit more efficient and more timely and it could be a bit better coordinated in terms of folks contacting one another and we are all on the same page and we all have the same knowledge of what's going on.” – CS service recipient</a:t>
            </a:r>
          </a:p>
        </p:txBody>
      </p:sp>
      <p:sp>
        <p:nvSpPr>
          <p:cNvPr id="8" name="Speech Bubble: Rectangle with Corners Rounded 7" descr="Speech bubble with the text: “There are a few really, really good caseworkers in the MRC, who see things from a different way, who are able to take what are problems for most people and pivot to solutions. My recommendation is to find those people and get them to share everything that works in a plain way that can be replicated.” &#10;– HCL (HCAP) service recipient&#10;">
            <a:extLst>
              <a:ext uri="{FF2B5EF4-FFF2-40B4-BE49-F238E27FC236}">
                <a16:creationId xmlns:a16="http://schemas.microsoft.com/office/drawing/2014/main" id="{437ABECF-A19F-B9E6-E41C-3B1AF25F7471}"/>
              </a:ext>
            </a:extLst>
          </p:cNvPr>
          <p:cNvSpPr/>
          <p:nvPr/>
        </p:nvSpPr>
        <p:spPr>
          <a:xfrm>
            <a:off x="4915646" y="3523271"/>
            <a:ext cx="6453393" cy="1829934"/>
          </a:xfrm>
          <a:prstGeom prst="wedgeRoundRectCallout">
            <a:avLst>
              <a:gd name="adj1" fmla="val 45059"/>
              <a:gd name="adj2" fmla="val 83463"/>
              <a:gd name="adj3" fmla="val 16667"/>
            </a:avLst>
          </a:prstGeom>
          <a:ln w="76200">
            <a:solidFill>
              <a:srgbClr val="AE2573"/>
            </a:solidFill>
          </a:ln>
        </p:spPr>
        <p:txBody>
          <a:bodyPr wrap="square" rtlCol="0" anchor="ctr">
            <a:spAutoFit/>
          </a:bodyPr>
          <a:lstStyle/>
          <a:p>
            <a:pPr marR="0" algn="ctr">
              <a:lnSpc>
                <a:spcPct val="107000"/>
              </a:lnSpc>
              <a:spcBef>
                <a:spcPts val="0"/>
              </a:spcBef>
              <a:spcAft>
                <a:spcPts val="0"/>
              </a:spcAft>
            </a:pPr>
            <a:r>
              <a:rPr lang="en-US" sz="1600" dirty="0">
                <a:latin typeface="+mn-lt"/>
                <a:ea typeface="Calibri" panose="020F0502020204030204" pitchFamily="34" charset="0"/>
                <a:cs typeface="Times New Roman" panose="02020603050405020304" pitchFamily="18" charset="0"/>
              </a:rPr>
              <a:t>“There are a few really, really good caseworkers in the MRC, who see things from a different way, who are able to take what are problems for most people and pivot to solutions. My recommendation is to find those people and get them to share everything that works in a plain way that can be replicated.” </a:t>
            </a:r>
          </a:p>
          <a:p>
            <a:pPr marR="0" algn="ctr">
              <a:lnSpc>
                <a:spcPct val="107000"/>
              </a:lnSpc>
              <a:spcBef>
                <a:spcPts val="0"/>
              </a:spcBef>
              <a:spcAft>
                <a:spcPts val="0"/>
              </a:spcAft>
            </a:pPr>
            <a:r>
              <a:rPr lang="en-US" sz="1600" dirty="0">
                <a:latin typeface="+mn-lt"/>
                <a:ea typeface="Calibri" panose="020F0502020204030204" pitchFamily="34" charset="0"/>
                <a:cs typeface="Times New Roman" panose="02020603050405020304" pitchFamily="18" charset="0"/>
              </a:rPr>
              <a:t>– HCL (HCAP) service recipient</a:t>
            </a:r>
          </a:p>
        </p:txBody>
      </p:sp>
    </p:spTree>
    <p:extLst>
      <p:ext uri="{BB962C8B-B14F-4D97-AF65-F5344CB8AC3E}">
        <p14:creationId xmlns:p14="http://schemas.microsoft.com/office/powerpoint/2010/main" val="2706914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BD224B-C862-37D1-6F84-5E6BE0BB0396}"/>
              </a:ext>
            </a:extLst>
          </p:cNvPr>
          <p:cNvSpPr>
            <a:spLocks noGrp="1"/>
          </p:cNvSpPr>
          <p:nvPr>
            <p:ph type="title"/>
          </p:nvPr>
        </p:nvSpPr>
        <p:spPr>
          <a:xfrm>
            <a:off x="2438402" y="453780"/>
            <a:ext cx="7333128" cy="647433"/>
          </a:xfrm>
        </p:spPr>
        <p:txBody>
          <a:bodyPr lIns="68580" tIns="34290" rIns="68580" bIns="34290" anchor="t"/>
          <a:lstStyle/>
          <a:p>
            <a:r>
              <a:rPr lang="en-US">
                <a:ea typeface="MS PGothic"/>
              </a:rPr>
              <a:t>Data Collection</a:t>
            </a:r>
            <a:endParaRPr lang="en-US"/>
          </a:p>
        </p:txBody>
      </p:sp>
      <p:sp>
        <p:nvSpPr>
          <p:cNvPr id="4" name="Content Placeholder 3">
            <a:extLst>
              <a:ext uri="{FF2B5EF4-FFF2-40B4-BE49-F238E27FC236}">
                <a16:creationId xmlns:a16="http://schemas.microsoft.com/office/drawing/2014/main" id="{3DB4C6CC-35EC-F3A1-85A0-C6B39C4C6851}"/>
              </a:ext>
            </a:extLst>
          </p:cNvPr>
          <p:cNvSpPr>
            <a:spLocks noGrp="1"/>
          </p:cNvSpPr>
          <p:nvPr>
            <p:ph idx="1"/>
          </p:nvPr>
        </p:nvSpPr>
        <p:spPr>
          <a:xfrm>
            <a:off x="2107184" y="777496"/>
            <a:ext cx="8213683" cy="2126571"/>
          </a:xfrm>
        </p:spPr>
        <p:txBody>
          <a:bodyPr lIns="68580" tIns="34290" rIns="68580" bIns="34290" anchor="t"/>
          <a:lstStyle/>
          <a:p>
            <a:pPr marL="0" indent="0">
              <a:buNone/>
            </a:pPr>
            <a:endParaRPr lang="en-US" sz="1600" dirty="0">
              <a:solidFill>
                <a:schemeClr val="tx1"/>
              </a:solidFill>
            </a:endParaRPr>
          </a:p>
          <a:p>
            <a:r>
              <a:rPr lang="en-US" sz="1600" dirty="0">
                <a:solidFill>
                  <a:schemeClr val="tx1"/>
                </a:solidFill>
                <a:ea typeface="MS PGothic"/>
              </a:rPr>
              <a:t>Data was collected via MDR’s data collection team, with surveys administered monthly either online or by phone from July 2024 through June 2025. </a:t>
            </a:r>
          </a:p>
          <a:p>
            <a:endParaRPr lang="en-US" sz="1600" dirty="0">
              <a:solidFill>
                <a:schemeClr val="tx1"/>
              </a:solidFill>
            </a:endParaRPr>
          </a:p>
          <a:p>
            <a:r>
              <a:rPr lang="en-US" sz="1600" dirty="0">
                <a:solidFill>
                  <a:schemeClr val="tx1"/>
                </a:solidFill>
                <a:ea typeface="MS PGothic"/>
              </a:rPr>
              <a:t>A total of 1,802 surveys were completed.</a:t>
            </a:r>
          </a:p>
          <a:p>
            <a:pPr lvl="1">
              <a:buSzPct val="75000"/>
              <a:buFont typeface="Wingdings" panose="05000000000000000000" pitchFamily="2" charset="2"/>
              <a:buChar char="§"/>
            </a:pPr>
            <a:r>
              <a:rPr lang="en-US" sz="1600" dirty="0">
                <a:ea typeface="MS PGothic"/>
              </a:rPr>
              <a:t>1,185 were completed by Career Services (CS) recipients.</a:t>
            </a:r>
          </a:p>
          <a:p>
            <a:pPr lvl="1">
              <a:buSzPct val="75000"/>
              <a:buFont typeface="Wingdings" panose="05000000000000000000" pitchFamily="2" charset="2"/>
              <a:buChar char="§"/>
            </a:pPr>
            <a:r>
              <a:rPr lang="en-US" sz="1600" dirty="0">
                <a:ea typeface="MS PGothic"/>
              </a:rPr>
              <a:t>617 </a:t>
            </a:r>
            <a:r>
              <a:rPr lang="en-US" sz="1600" dirty="0">
                <a:solidFill>
                  <a:schemeClr val="tx1"/>
                </a:solidFill>
                <a:ea typeface="MS PGothic"/>
              </a:rPr>
              <a:t>were completed by Home and Community Life (HCL) service recipients.</a:t>
            </a:r>
          </a:p>
        </p:txBody>
      </p:sp>
      <p:graphicFrame>
        <p:nvGraphicFramePr>
          <p:cNvPr id="6" name="Table 5">
            <a:extLst>
              <a:ext uri="{FF2B5EF4-FFF2-40B4-BE49-F238E27FC236}">
                <a16:creationId xmlns:a16="http://schemas.microsoft.com/office/drawing/2014/main" id="{489C535C-0F21-858D-C3DF-06F1AA82FF7E}"/>
              </a:ext>
            </a:extLst>
          </p:cNvPr>
          <p:cNvGraphicFramePr>
            <a:graphicFrameLocks noGrp="1"/>
          </p:cNvGraphicFramePr>
          <p:nvPr>
            <p:extLst>
              <p:ext uri="{D42A27DB-BD31-4B8C-83A1-F6EECF244321}">
                <p14:modId xmlns:p14="http://schemas.microsoft.com/office/powerpoint/2010/main" val="4012413198"/>
              </p:ext>
            </p:extLst>
          </p:nvPr>
        </p:nvGraphicFramePr>
        <p:xfrm>
          <a:off x="2294467" y="2903273"/>
          <a:ext cx="7391402" cy="3208020"/>
        </p:xfrm>
        <a:graphic>
          <a:graphicData uri="http://schemas.openxmlformats.org/drawingml/2006/table">
            <a:tbl>
              <a:tblPr firstRow="1" bandRow="1">
                <a:tableStyleId>{5940675A-B579-460E-94D1-54222C63F5DA}</a:tableStyleId>
              </a:tblPr>
              <a:tblGrid>
                <a:gridCol w="2252885">
                  <a:extLst>
                    <a:ext uri="{9D8B030D-6E8A-4147-A177-3AD203B41FA5}">
                      <a16:colId xmlns:a16="http://schemas.microsoft.com/office/drawing/2014/main" val="4122652528"/>
                    </a:ext>
                  </a:extLst>
                </a:gridCol>
                <a:gridCol w="1712839">
                  <a:extLst>
                    <a:ext uri="{9D8B030D-6E8A-4147-A177-3AD203B41FA5}">
                      <a16:colId xmlns:a16="http://schemas.microsoft.com/office/drawing/2014/main" val="3791084975"/>
                    </a:ext>
                  </a:extLst>
                </a:gridCol>
                <a:gridCol w="1712839">
                  <a:extLst>
                    <a:ext uri="{9D8B030D-6E8A-4147-A177-3AD203B41FA5}">
                      <a16:colId xmlns:a16="http://schemas.microsoft.com/office/drawing/2014/main" val="2697590601"/>
                    </a:ext>
                  </a:extLst>
                </a:gridCol>
                <a:gridCol w="1712839">
                  <a:extLst>
                    <a:ext uri="{9D8B030D-6E8A-4147-A177-3AD203B41FA5}">
                      <a16:colId xmlns:a16="http://schemas.microsoft.com/office/drawing/2014/main" val="1433366739"/>
                    </a:ext>
                  </a:extLst>
                </a:gridCol>
              </a:tblGrid>
              <a:tr h="691113">
                <a:tc gridSpan="4">
                  <a:txBody>
                    <a:bodyPr/>
                    <a:lstStyle/>
                    <a:p>
                      <a:pPr algn="ctr"/>
                      <a:r>
                        <a:rPr lang="en-US" sz="1600" b="1" dirty="0">
                          <a:solidFill>
                            <a:srgbClr val="007096"/>
                          </a:solidFill>
                          <a:latin typeface="+mj-lt"/>
                        </a:rPr>
                        <a:t>Number of Respondents Completing the Survey</a:t>
                      </a:r>
                    </a:p>
                    <a:p>
                      <a:pPr lvl="0" algn="ctr">
                        <a:buNone/>
                      </a:pPr>
                      <a:r>
                        <a:rPr lang="en-US" sz="1600" b="1" dirty="0">
                          <a:solidFill>
                            <a:srgbClr val="007096"/>
                          </a:solidFill>
                          <a:latin typeface="+mj-lt"/>
                        </a:rPr>
                        <a:t>(By Quarter and Division)</a:t>
                      </a:r>
                    </a:p>
                    <a:p>
                      <a:pPr lvl="0" algn="ctr">
                        <a:buNone/>
                      </a:pPr>
                      <a:endParaRPr lang="en-US" sz="1200" b="1" dirty="0">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ctr"/>
                      <a:endParaRPr lang="en-US" sz="1800" b="1">
                        <a:solidFill>
                          <a:schemeClr val="bg1"/>
                        </a:solidFill>
                      </a:endParaRPr>
                    </a:p>
                  </a:txBody>
                  <a:tcPr anchor="ctr">
                    <a:lnL w="12700" cap="flat" cmpd="sng" algn="ctr">
                      <a:solidFill>
                        <a:schemeClr val="tx1"/>
                      </a:solidFill>
                      <a:prstDash val="solid"/>
                      <a:round/>
                      <a:headEnd type="none" w="med" len="med"/>
                      <a:tailEnd type="none" w="med" len="med"/>
                    </a:lnL>
                    <a:solidFill>
                      <a:srgbClr val="007096"/>
                    </a:solidFill>
                  </a:tcPr>
                </a:tc>
                <a:tc hMerge="1">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hMerge="1">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889739860"/>
                  </a:ext>
                </a:extLst>
              </a:tr>
              <a:tr h="292120">
                <a:tc>
                  <a:txBody>
                    <a:bodyPr/>
                    <a:lstStyle/>
                    <a:p>
                      <a:pPr algn="ctr"/>
                      <a:endParaRPr lang="en-US" sz="1400" b="1">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b="1">
                          <a:solidFill>
                            <a:schemeClr val="bg1"/>
                          </a:solidFill>
                        </a:rPr>
                        <a:t>Total</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E2573"/>
                    </a:solidFill>
                  </a:tcPr>
                </a:tc>
                <a:tc>
                  <a:txBody>
                    <a:bodyPr/>
                    <a:lstStyle/>
                    <a:p>
                      <a:pPr algn="ctr"/>
                      <a:r>
                        <a:rPr lang="en-US" sz="1600" b="1">
                          <a:solidFill>
                            <a:schemeClr val="bg1"/>
                          </a:solidFill>
                        </a:rPr>
                        <a:t>CS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E2573"/>
                    </a:solidFill>
                  </a:tcPr>
                </a:tc>
                <a:tc>
                  <a:txBody>
                    <a:bodyPr/>
                    <a:lstStyle/>
                    <a:p>
                      <a:pPr algn="ctr"/>
                      <a:r>
                        <a:rPr lang="en-US" sz="1600" b="1">
                          <a:solidFill>
                            <a:schemeClr val="bg1"/>
                          </a:solidFill>
                        </a:rPr>
                        <a:t>HCL</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AE2573"/>
                    </a:solidFill>
                  </a:tcPr>
                </a:tc>
                <a:extLst>
                  <a:ext uri="{0D108BD9-81ED-4DB2-BD59-A6C34878D82A}">
                    <a16:rowId xmlns:a16="http://schemas.microsoft.com/office/drawing/2014/main" val="498490183"/>
                  </a:ext>
                </a:extLst>
              </a:tr>
              <a:tr h="263620">
                <a:tc>
                  <a:txBody>
                    <a:bodyPr/>
                    <a:lstStyle/>
                    <a:p>
                      <a:pPr algn="r"/>
                      <a:endParaRPr lang="en-US" sz="1400" b="1"/>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14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1400"/>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7944395"/>
                  </a:ext>
                </a:extLst>
              </a:tr>
              <a:tr h="292120">
                <a:tc>
                  <a:txBody>
                    <a:bodyPr/>
                    <a:lstStyle/>
                    <a:p>
                      <a:pPr marL="0" marR="0" lvl="0" indent="0" algn="r">
                        <a:lnSpc>
                          <a:spcPct val="100000"/>
                        </a:lnSpc>
                        <a:spcBef>
                          <a:spcPts val="0"/>
                        </a:spcBef>
                        <a:spcAft>
                          <a:spcPts val="0"/>
                        </a:spcAft>
                        <a:buNone/>
                      </a:pPr>
                      <a:r>
                        <a:rPr lang="en-US" sz="1600" b="1"/>
                        <a:t>2024 Q3</a:t>
                      </a:r>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algn="ctr"/>
                      <a:r>
                        <a:rPr lang="en-US" sz="1600" b="1">
                          <a:solidFill>
                            <a:schemeClr val="tx1"/>
                          </a:solidFill>
                          <a:latin typeface="+mn-lt"/>
                          <a:ea typeface="MS PGothic" panose="020B0600070205080204" pitchFamily="34" charset="-128"/>
                        </a:rPr>
                        <a:t>429</a:t>
                      </a:r>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algn="ctr"/>
                      <a:r>
                        <a:rPr lang="en-US" sz="1600" b="1">
                          <a:solidFill>
                            <a:schemeClr val="tx1"/>
                          </a:solidFill>
                          <a:latin typeface="+mn-lt"/>
                          <a:ea typeface="MS PGothic" panose="020B0600070205080204" pitchFamily="34" charset="-128"/>
                        </a:rPr>
                        <a:t>274</a:t>
                      </a:r>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algn="ctr"/>
                      <a:r>
                        <a:rPr lang="en-US" sz="1600" b="1">
                          <a:solidFill>
                            <a:schemeClr val="tx1"/>
                          </a:solidFill>
                          <a:latin typeface="+mn-lt"/>
                          <a:ea typeface="MS PGothic" panose="020B0600070205080204" pitchFamily="34" charset="-128"/>
                        </a:rPr>
                        <a:t>155</a:t>
                      </a:r>
                    </a:p>
                  </a:txBody>
                  <a:tcPr marL="68580" marR="68580" marT="34290" marB="3429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74424638"/>
                  </a:ext>
                </a:extLst>
              </a:tr>
              <a:tr h="292120">
                <a:tc>
                  <a:txBody>
                    <a:bodyPr/>
                    <a:lstStyle/>
                    <a:p>
                      <a:pPr marL="0" marR="0" lvl="0" indent="0" algn="r">
                        <a:lnSpc>
                          <a:spcPct val="100000"/>
                        </a:lnSpc>
                        <a:spcBef>
                          <a:spcPts val="0"/>
                        </a:spcBef>
                        <a:spcAft>
                          <a:spcPts val="0"/>
                        </a:spcAft>
                        <a:buNone/>
                      </a:pPr>
                      <a:r>
                        <a:rPr lang="en-US" sz="1600" b="1">
                          <a:solidFill>
                            <a:schemeClr val="tx1"/>
                          </a:solidFill>
                          <a:latin typeface="+mn-lt"/>
                          <a:ea typeface="MS PGothic"/>
                        </a:rPr>
                        <a:t>2024 Q4</a:t>
                      </a:r>
                    </a:p>
                  </a:txBody>
                  <a:tcPr marL="68580" marR="68580" marT="34290" marB="34290" anchor="ctr"/>
                </a:tc>
                <a:tc>
                  <a:txBody>
                    <a:bodyPr/>
                    <a:lstStyle/>
                    <a:p>
                      <a:pPr marL="0" algn="ctr" defTabSz="914400" rtl="0" eaLnBrk="1" latinLnBrk="0" hangingPunct="1"/>
                      <a:r>
                        <a:rPr lang="en-US" sz="1600" b="1">
                          <a:solidFill>
                            <a:schemeClr val="tx1"/>
                          </a:solidFill>
                          <a:latin typeface="+mn-lt"/>
                          <a:ea typeface="MS PGothic" panose="020B0600070205080204" pitchFamily="34" charset="-128"/>
                          <a:cs typeface="+mn-cs"/>
                        </a:rPr>
                        <a:t>457</a:t>
                      </a:r>
                    </a:p>
                  </a:txBody>
                  <a:tcPr marL="68580" marR="68580" marT="34290" marB="34290" anchor="ctr"/>
                </a:tc>
                <a:tc>
                  <a:txBody>
                    <a:bodyPr/>
                    <a:lstStyle/>
                    <a:p>
                      <a:pPr marL="0" algn="ctr" defTabSz="914400" rtl="0" eaLnBrk="1" latinLnBrk="0" hangingPunct="1"/>
                      <a:r>
                        <a:rPr lang="en-US" sz="1600" b="1">
                          <a:solidFill>
                            <a:schemeClr val="tx1"/>
                          </a:solidFill>
                          <a:latin typeface="+mn-lt"/>
                          <a:ea typeface="MS PGothic" panose="020B0600070205080204" pitchFamily="34" charset="-128"/>
                          <a:cs typeface="+mn-cs"/>
                        </a:rPr>
                        <a:t>302</a:t>
                      </a:r>
                    </a:p>
                  </a:txBody>
                  <a:tcPr marL="68580" marR="68580" marT="34290" marB="34290" anchor="ctr"/>
                </a:tc>
                <a:tc>
                  <a:txBody>
                    <a:bodyPr/>
                    <a:lstStyle/>
                    <a:p>
                      <a:pPr marL="0" algn="ctr" defTabSz="914400" rtl="0" eaLnBrk="1" latinLnBrk="0" hangingPunct="1"/>
                      <a:r>
                        <a:rPr lang="en-US" sz="1600" b="1">
                          <a:solidFill>
                            <a:schemeClr val="tx1"/>
                          </a:solidFill>
                          <a:latin typeface="+mn-lt"/>
                          <a:ea typeface="MS PGothic" panose="020B0600070205080204" pitchFamily="34" charset="-128"/>
                          <a:cs typeface="+mn-cs"/>
                        </a:rPr>
                        <a:t>155</a:t>
                      </a:r>
                    </a:p>
                  </a:txBody>
                  <a:tcPr marL="68580" marR="68580" marT="34290" marB="34290" anchor="ctr"/>
                </a:tc>
                <a:extLst>
                  <a:ext uri="{0D108BD9-81ED-4DB2-BD59-A6C34878D82A}">
                    <a16:rowId xmlns:a16="http://schemas.microsoft.com/office/drawing/2014/main" val="1482195535"/>
                  </a:ext>
                </a:extLst>
              </a:tr>
              <a:tr h="292120">
                <a:tc>
                  <a:txBody>
                    <a:bodyPr/>
                    <a:lstStyle/>
                    <a:p>
                      <a:pPr marL="0" marR="0" lvl="0" indent="0" algn="r">
                        <a:lnSpc>
                          <a:spcPct val="100000"/>
                        </a:lnSpc>
                        <a:spcBef>
                          <a:spcPts val="0"/>
                        </a:spcBef>
                        <a:spcAft>
                          <a:spcPts val="0"/>
                        </a:spcAft>
                        <a:buNone/>
                      </a:pPr>
                      <a:r>
                        <a:rPr lang="en-US" sz="1600" b="1">
                          <a:solidFill>
                            <a:schemeClr val="tx1"/>
                          </a:solidFill>
                          <a:latin typeface="+mn-lt"/>
                          <a:ea typeface="MS PGothic"/>
                        </a:rPr>
                        <a:t>2025 Q1</a:t>
                      </a:r>
                    </a:p>
                  </a:txBody>
                  <a:tcPr marL="68580" marR="68580" marT="34290" marB="34290" anchor="ctr"/>
                </a:tc>
                <a:tc>
                  <a:txBody>
                    <a:bodyPr/>
                    <a:lstStyle/>
                    <a:p>
                      <a:pPr marL="0" algn="ctr" defTabSz="914400" rtl="0" eaLnBrk="1" latinLnBrk="0" hangingPunct="1"/>
                      <a:r>
                        <a:rPr lang="en-US" sz="1600" b="1">
                          <a:solidFill>
                            <a:schemeClr val="tx1"/>
                          </a:solidFill>
                          <a:latin typeface="+mn-lt"/>
                          <a:ea typeface="MS PGothic" panose="020B0600070205080204" pitchFamily="34" charset="-128"/>
                          <a:cs typeface="+mn-cs"/>
                        </a:rPr>
                        <a:t>451</a:t>
                      </a:r>
                    </a:p>
                  </a:txBody>
                  <a:tcPr marL="68580" marR="68580" marT="34290" marB="34290" anchor="ctr"/>
                </a:tc>
                <a:tc>
                  <a:txBody>
                    <a:bodyPr/>
                    <a:lstStyle/>
                    <a:p>
                      <a:pPr marL="0" algn="ctr" defTabSz="914400" rtl="0" eaLnBrk="1" latinLnBrk="0" hangingPunct="1"/>
                      <a:r>
                        <a:rPr lang="en-US" sz="1600" b="1">
                          <a:solidFill>
                            <a:schemeClr val="tx1"/>
                          </a:solidFill>
                          <a:latin typeface="+mn-lt"/>
                          <a:ea typeface="MS PGothic" panose="020B0600070205080204" pitchFamily="34" charset="-128"/>
                          <a:cs typeface="+mn-cs"/>
                        </a:rPr>
                        <a:t>303</a:t>
                      </a:r>
                    </a:p>
                  </a:txBody>
                  <a:tcPr marL="68580" marR="68580" marT="34290" marB="34290" anchor="ctr"/>
                </a:tc>
                <a:tc>
                  <a:txBody>
                    <a:bodyPr/>
                    <a:lstStyle/>
                    <a:p>
                      <a:pPr marL="0" algn="ctr" defTabSz="914400" rtl="0" eaLnBrk="1" latinLnBrk="0" hangingPunct="1"/>
                      <a:r>
                        <a:rPr lang="en-US" sz="1600" b="1">
                          <a:solidFill>
                            <a:schemeClr val="tx1"/>
                          </a:solidFill>
                          <a:latin typeface="+mn-lt"/>
                          <a:ea typeface="MS PGothic" panose="020B0600070205080204" pitchFamily="34" charset="-128"/>
                          <a:cs typeface="+mn-cs"/>
                        </a:rPr>
                        <a:t>148</a:t>
                      </a:r>
                    </a:p>
                  </a:txBody>
                  <a:tcPr marL="68580" marR="68580" marT="34290" marB="34290" anchor="ctr"/>
                </a:tc>
                <a:extLst>
                  <a:ext uri="{0D108BD9-81ED-4DB2-BD59-A6C34878D82A}">
                    <a16:rowId xmlns:a16="http://schemas.microsoft.com/office/drawing/2014/main" val="2351099296"/>
                  </a:ext>
                </a:extLst>
              </a:tr>
              <a:tr h="292120">
                <a:tc>
                  <a:txBody>
                    <a:bodyPr/>
                    <a:lstStyle/>
                    <a:p>
                      <a:pPr marL="0" marR="0" lvl="0" indent="0" algn="r">
                        <a:lnSpc>
                          <a:spcPct val="100000"/>
                        </a:lnSpc>
                        <a:spcBef>
                          <a:spcPts val="0"/>
                        </a:spcBef>
                        <a:spcAft>
                          <a:spcPts val="0"/>
                        </a:spcAft>
                        <a:buNone/>
                      </a:pPr>
                      <a:r>
                        <a:rPr lang="en-US" sz="1600" b="1">
                          <a:solidFill>
                            <a:schemeClr val="tx1"/>
                          </a:solidFill>
                          <a:latin typeface="+mn-lt"/>
                          <a:ea typeface="MS PGothic"/>
                        </a:rPr>
                        <a:t>2025 Q2</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mn-lt"/>
                          <a:ea typeface="MS PGothic" panose="020B0600070205080204" pitchFamily="34" charset="-128"/>
                          <a:cs typeface="+mn-cs"/>
                        </a:rPr>
                        <a:t>465</a:t>
                      </a:r>
                    </a:p>
                  </a:txBody>
                  <a:tcPr marL="68580" marR="68580" marT="34290" marB="34290" anchor="ctr"/>
                </a:tc>
                <a:tc>
                  <a:txBody>
                    <a:bodyPr/>
                    <a:lstStyle/>
                    <a:p>
                      <a:pPr marL="0" algn="ctr" defTabSz="914400" rtl="0" eaLnBrk="1" latinLnBrk="0" hangingPunct="1"/>
                      <a:r>
                        <a:rPr lang="en-US" sz="1600" b="1">
                          <a:solidFill>
                            <a:schemeClr val="tx1"/>
                          </a:solidFill>
                          <a:latin typeface="+mn-lt"/>
                          <a:ea typeface="MS PGothic" panose="020B0600070205080204" pitchFamily="34" charset="-128"/>
                          <a:cs typeface="+mn-cs"/>
                        </a:rPr>
                        <a:t>306</a:t>
                      </a:r>
                    </a:p>
                  </a:txBody>
                  <a:tcPr marL="68580" marR="68580" marT="34290" marB="34290" anchor="ctr"/>
                </a:tc>
                <a:tc>
                  <a:txBody>
                    <a:bodyPr/>
                    <a:lstStyle/>
                    <a:p>
                      <a:pPr marL="0" algn="ctr" defTabSz="914400" rtl="0" eaLnBrk="1" latinLnBrk="0" hangingPunct="1"/>
                      <a:r>
                        <a:rPr lang="en-US" sz="1600" b="1">
                          <a:solidFill>
                            <a:schemeClr val="tx1"/>
                          </a:solidFill>
                          <a:latin typeface="+mn-lt"/>
                          <a:ea typeface="MS PGothic" panose="020B0600070205080204" pitchFamily="34" charset="-128"/>
                          <a:cs typeface="+mn-cs"/>
                        </a:rPr>
                        <a:t>159</a:t>
                      </a:r>
                    </a:p>
                  </a:txBody>
                  <a:tcPr marL="68580" marR="68580" marT="34290" marB="34290" anchor="ctr"/>
                </a:tc>
                <a:extLst>
                  <a:ext uri="{0D108BD9-81ED-4DB2-BD59-A6C34878D82A}">
                    <a16:rowId xmlns:a16="http://schemas.microsoft.com/office/drawing/2014/main" val="895289944"/>
                  </a:ext>
                </a:extLst>
              </a:tr>
              <a:tr h="292120">
                <a:tc>
                  <a:txBody>
                    <a:bodyPr/>
                    <a:lstStyle/>
                    <a:p>
                      <a:pPr algn="r"/>
                      <a:endParaRPr lang="en-US" sz="1600" b="1"/>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a:solidFill>
                        <a:schemeClr val="tx1"/>
                      </a:solidFill>
                    </a:lnB>
                    <a:solidFill>
                      <a:schemeClr val="bg1"/>
                    </a:solidFill>
                  </a:tcPr>
                </a:tc>
                <a:tc>
                  <a:txBody>
                    <a:bodyPr/>
                    <a:lstStyle/>
                    <a:p>
                      <a:pPr algn="ctr"/>
                      <a:endParaRPr lang="en-US" sz="1600" b="1">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a:solidFill>
                        <a:schemeClr val="tx1"/>
                      </a:solidFill>
                    </a:lnB>
                    <a:solidFill>
                      <a:schemeClr val="bg1"/>
                    </a:solidFill>
                  </a:tcPr>
                </a:tc>
                <a:tc>
                  <a:txBody>
                    <a:bodyPr/>
                    <a:lstStyle/>
                    <a:p>
                      <a:pPr algn="ctr"/>
                      <a:endParaRPr lang="en-US" sz="1600" b="1">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600" b="1">
                        <a:solidFill>
                          <a:schemeClr val="tx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6263379"/>
                  </a:ext>
                </a:extLst>
              </a:tr>
              <a:tr h="292120">
                <a:tc>
                  <a:txBody>
                    <a:bodyPr/>
                    <a:lstStyle/>
                    <a:p>
                      <a:pPr algn="r"/>
                      <a:r>
                        <a:rPr lang="en-US" sz="1600" b="1"/>
                        <a:t>TOTAL</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bg1">
                        <a:lumMod val="85000"/>
                      </a:schemeClr>
                    </a:solidFill>
                  </a:tcPr>
                </a:tc>
                <a:tc>
                  <a:txBody>
                    <a:bodyPr/>
                    <a:lstStyle/>
                    <a:p>
                      <a:pPr marL="0" algn="ctr" defTabSz="914400" rtl="0" eaLnBrk="1" latinLnBrk="0" hangingPunct="1"/>
                      <a:r>
                        <a:rPr lang="en-US" sz="1600" b="1" kern="1200">
                          <a:solidFill>
                            <a:schemeClr val="tx1"/>
                          </a:solidFill>
                          <a:latin typeface="+mn-lt"/>
                          <a:ea typeface="MS PGothic" panose="020B0600070205080204" pitchFamily="34" charset="-128"/>
                          <a:cs typeface="+mn-cs"/>
                        </a:rPr>
                        <a:t>1802</a:t>
                      </a:r>
                    </a:p>
                  </a:txBody>
                  <a:tcPr marL="68580" marR="68580" marT="34290" marB="3429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1">
                        <a:lumMod val="85000"/>
                      </a:schemeClr>
                    </a:solidFill>
                  </a:tcPr>
                </a:tc>
                <a:tc>
                  <a:txBody>
                    <a:bodyPr/>
                    <a:lstStyle/>
                    <a:p>
                      <a:pPr marL="0" algn="ctr" defTabSz="914400" rtl="0" eaLnBrk="1" latinLnBrk="0" hangingPunct="1"/>
                      <a:r>
                        <a:rPr lang="en-US" sz="1600" b="1" kern="1200">
                          <a:solidFill>
                            <a:schemeClr val="tx1"/>
                          </a:solidFill>
                          <a:latin typeface="+mn-lt"/>
                          <a:ea typeface="MS PGothic" panose="020B0600070205080204" pitchFamily="34" charset="-128"/>
                          <a:cs typeface="+mn-cs"/>
                        </a:rPr>
                        <a:t>1185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lumMod val="85000"/>
                      </a:schemeClr>
                    </a:solidFill>
                  </a:tcPr>
                </a:tc>
                <a:tc>
                  <a:txBody>
                    <a:bodyPr/>
                    <a:lstStyle/>
                    <a:p>
                      <a:pPr marL="0" algn="ctr" defTabSz="914400" rtl="0" eaLnBrk="1" latinLnBrk="0" hangingPunct="1"/>
                      <a:r>
                        <a:rPr lang="en-US" sz="1600" b="1" kern="1200" dirty="0">
                          <a:solidFill>
                            <a:schemeClr val="tx1"/>
                          </a:solidFill>
                          <a:latin typeface="+mn-lt"/>
                          <a:ea typeface="MS PGothic" panose="020B0600070205080204" pitchFamily="34" charset="-128"/>
                          <a:cs typeface="+mn-cs"/>
                        </a:rPr>
                        <a:t>617</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1">
                        <a:lumMod val="85000"/>
                      </a:schemeClr>
                    </a:solidFill>
                  </a:tcPr>
                </a:tc>
                <a:extLst>
                  <a:ext uri="{0D108BD9-81ED-4DB2-BD59-A6C34878D82A}">
                    <a16:rowId xmlns:a16="http://schemas.microsoft.com/office/drawing/2014/main" val="1157541374"/>
                  </a:ext>
                </a:extLst>
              </a:tr>
            </a:tbl>
          </a:graphicData>
        </a:graphic>
      </p:graphicFrame>
    </p:spTree>
    <p:extLst>
      <p:ext uri="{BB962C8B-B14F-4D97-AF65-F5344CB8AC3E}">
        <p14:creationId xmlns:p14="http://schemas.microsoft.com/office/powerpoint/2010/main" val="2029115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F1C5E-C48D-FA12-37C8-6B848C44ECB9}"/>
            </a:ext>
          </a:extLst>
        </p:cNvPr>
        <p:cNvGrpSpPr/>
        <p:nvPr/>
      </p:nvGrpSpPr>
      <p:grpSpPr>
        <a:xfrm>
          <a:off x="0" y="0"/>
          <a:ext cx="0" cy="0"/>
          <a:chOff x="0" y="0"/>
          <a:chExt cx="0" cy="0"/>
        </a:xfrm>
      </p:grpSpPr>
      <p:sp>
        <p:nvSpPr>
          <p:cNvPr id="3" name="Text Placeholder 6">
            <a:extLst>
              <a:ext uri="{FF2B5EF4-FFF2-40B4-BE49-F238E27FC236}">
                <a16:creationId xmlns:a16="http://schemas.microsoft.com/office/drawing/2014/main" id="{D30A0749-A03C-1703-8DDF-D7A7B3E98A87}"/>
              </a:ext>
            </a:extLst>
          </p:cNvPr>
          <p:cNvSpPr txBox="1">
            <a:spLocks noGrp="1"/>
          </p:cNvSpPr>
          <p:nvPr>
            <p:ph type="title" idx="4294967295"/>
          </p:nvPr>
        </p:nvSpPr>
        <p:spPr>
          <a:xfrm>
            <a:off x="2276474" y="466924"/>
            <a:ext cx="5600700" cy="6572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marR="0" lvl="0" indent="0" algn="ctr" defTabSz="914400" rtl="0" eaLnBrk="0" fontAlgn="base" latinLnBrk="0" hangingPunct="0">
              <a:lnSpc>
                <a:spcPct val="100000"/>
              </a:lnSpc>
              <a:spcBef>
                <a:spcPts val="150"/>
              </a:spcBef>
              <a:spcAft>
                <a:spcPct val="0"/>
              </a:spcAft>
              <a:buClr>
                <a:srgbClr val="98324D"/>
              </a:buClr>
              <a:buSzPct val="50000"/>
              <a:buFont typeface="Wingdings" pitchFamily="2" charset="2"/>
              <a:buNone/>
              <a:tabLst/>
              <a:defRPr/>
            </a:pPr>
            <a:r>
              <a:rPr kumimoji="0" lang="en-US" sz="1400" b="1" i="0" u="none" strike="noStrike" kern="0" cap="none" spc="0" normalizeH="0" baseline="0" noProof="0" dirty="0">
                <a:ln>
                  <a:noFill/>
                </a:ln>
                <a:solidFill>
                  <a:schemeClr val="bg1"/>
                </a:solidFill>
                <a:effectLst/>
                <a:uLnTx/>
                <a:uFillTx/>
                <a:latin typeface="+mn-lt"/>
                <a:ea typeface="MS PGothic" panose="020B0600070205080204" pitchFamily="34" charset="-128"/>
                <a:cs typeface="ＭＳ Ｐゴシック" charset="0"/>
              </a:rPr>
              <a:t>QI2 - CS: </a:t>
            </a:r>
            <a:r>
              <a:rPr kumimoji="0" lang="en-US" sz="1400" b="0" i="0" u="none" strike="noStrike" kern="0" cap="none" spc="0" normalizeH="0" baseline="0" noProof="0" dirty="0">
                <a:ln>
                  <a:noFill/>
                </a:ln>
                <a:solidFill>
                  <a:schemeClr val="bg1"/>
                </a:solidFill>
                <a:effectLst/>
                <a:uLnTx/>
                <a:uFillTx/>
                <a:latin typeface="+mn-lt"/>
                <a:ea typeface="MS PGothic" panose="020B0600070205080204" pitchFamily="34" charset="-128"/>
                <a:cs typeface="ＭＳ Ｐゴシック" charset="0"/>
              </a:rPr>
              <a:t>What additional services would help you </a:t>
            </a:r>
          </a:p>
          <a:p>
            <a:pPr marL="0" marR="0" lvl="0" indent="0" algn="ctr" defTabSz="914400" rtl="0" eaLnBrk="0" fontAlgn="base" latinLnBrk="0" hangingPunct="0">
              <a:lnSpc>
                <a:spcPct val="100000"/>
              </a:lnSpc>
              <a:spcBef>
                <a:spcPts val="150"/>
              </a:spcBef>
              <a:spcAft>
                <a:spcPct val="0"/>
              </a:spcAft>
              <a:buClr>
                <a:srgbClr val="98324D"/>
              </a:buClr>
              <a:buSzPct val="50000"/>
              <a:buFont typeface="Wingdings" pitchFamily="2" charset="2"/>
              <a:buNone/>
              <a:tabLst/>
              <a:defRPr/>
            </a:pPr>
            <a:r>
              <a:rPr kumimoji="0" lang="en-US" sz="1400" b="0" i="0" u="none" strike="noStrike" kern="0" cap="none" spc="0" normalizeH="0" baseline="0" noProof="0" dirty="0">
                <a:ln>
                  <a:noFill/>
                </a:ln>
                <a:solidFill>
                  <a:schemeClr val="bg1"/>
                </a:solidFill>
                <a:effectLst/>
                <a:uLnTx/>
                <a:uFillTx/>
                <a:latin typeface="+mn-lt"/>
                <a:ea typeface="MS PGothic" panose="020B0600070205080204" pitchFamily="34" charset="-128"/>
                <a:cs typeface="ＭＳ Ｐゴシック" charset="0"/>
              </a:rPr>
              <a:t>secure a job with a sustainable wage? (Asked of all)</a:t>
            </a:r>
          </a:p>
        </p:txBody>
      </p:sp>
      <p:graphicFrame>
        <p:nvGraphicFramePr>
          <p:cNvPr id="9" name="Content Placeholder 9">
            <a:extLst>
              <a:ext uri="{FF2B5EF4-FFF2-40B4-BE49-F238E27FC236}">
                <a16:creationId xmlns:a16="http://schemas.microsoft.com/office/drawing/2014/main" id="{0B467572-611E-F46E-B824-26D019E716C0}"/>
              </a:ext>
            </a:extLst>
          </p:cNvPr>
          <p:cNvGraphicFramePr>
            <a:graphicFrameLocks noGrp="1"/>
          </p:cNvGraphicFramePr>
          <p:nvPr>
            <p:ph idx="15"/>
            <p:extLst>
              <p:ext uri="{D42A27DB-BD31-4B8C-83A1-F6EECF244321}">
                <p14:modId xmlns:p14="http://schemas.microsoft.com/office/powerpoint/2010/main" val="469843994"/>
              </p:ext>
            </p:extLst>
          </p:nvPr>
        </p:nvGraphicFramePr>
        <p:xfrm>
          <a:off x="914776" y="1499814"/>
          <a:ext cx="7589520" cy="3858372"/>
        </p:xfrm>
        <a:graphic>
          <a:graphicData uri="http://schemas.openxmlformats.org/drawingml/2006/table">
            <a:tbl>
              <a:tblPr firstRow="1" bandRow="1">
                <a:tableStyleId>{5940675A-B579-460E-94D1-54222C63F5DA}</a:tableStyleId>
              </a:tblPr>
              <a:tblGrid>
                <a:gridCol w="6217920">
                  <a:extLst>
                    <a:ext uri="{9D8B030D-6E8A-4147-A177-3AD203B41FA5}">
                      <a16:colId xmlns:a16="http://schemas.microsoft.com/office/drawing/2014/main" val="1143798205"/>
                    </a:ext>
                  </a:extLst>
                </a:gridCol>
                <a:gridCol w="1371600">
                  <a:extLst>
                    <a:ext uri="{9D8B030D-6E8A-4147-A177-3AD203B41FA5}">
                      <a16:colId xmlns:a16="http://schemas.microsoft.com/office/drawing/2014/main" val="4057663756"/>
                    </a:ext>
                  </a:extLst>
                </a:gridCol>
              </a:tblGrid>
              <a:tr h="444612">
                <a:tc>
                  <a:txBody>
                    <a:bodyPr/>
                    <a:lstStyle/>
                    <a:p>
                      <a:endParaRPr lang="en-US" sz="1400">
                        <a:latin typeface="+mn-lt"/>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a:solidFill>
                            <a:schemeClr val="bg1"/>
                          </a:solidFill>
                          <a:latin typeface="+mn-lt"/>
                        </a:rPr>
                        <a:t>CS</a:t>
                      </a:r>
                    </a:p>
                  </a:txBody>
                  <a:tcPr marL="68580" marR="68580" marT="34290" marB="34290" anchor="ctr">
                    <a:lnL w="12700" cap="flat" cmpd="sng" algn="ctr">
                      <a:solidFill>
                        <a:schemeClr val="tx1"/>
                      </a:solidFill>
                      <a:prstDash val="solid"/>
                      <a:round/>
                      <a:headEnd type="none" w="med" len="med"/>
                      <a:tailEnd type="none" w="med" len="med"/>
                    </a:lnL>
                    <a:solidFill>
                      <a:srgbClr val="AE2573"/>
                    </a:solidFill>
                  </a:tcPr>
                </a:tc>
                <a:extLst>
                  <a:ext uri="{0D108BD9-81ED-4DB2-BD59-A6C34878D82A}">
                    <a16:rowId xmlns:a16="http://schemas.microsoft.com/office/drawing/2014/main" val="1278513106"/>
                  </a:ext>
                </a:extLst>
              </a:tr>
              <a:tr h="315267">
                <a:tc>
                  <a:txBody>
                    <a:bodyPr/>
                    <a:lstStyle/>
                    <a:p>
                      <a:pPr algn="l" fontAlgn="t">
                        <a:buNone/>
                      </a:pPr>
                      <a:r>
                        <a:rPr lang="en-US" sz="1600" b="0" i="0" u="none" strike="noStrike" dirty="0">
                          <a:solidFill>
                            <a:srgbClr val="000000"/>
                          </a:solidFill>
                          <a:effectLst/>
                          <a:latin typeface="Arial" panose="020B0604020202020204" pitchFamily="34" charset="0"/>
                        </a:rPr>
                        <a:t>No additional services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panose="020B0604020202020204" pitchFamily="34" charset="0"/>
                        </a:rPr>
                        <a:t>41%</a:t>
                      </a:r>
                    </a:p>
                  </a:txBody>
                  <a:tcPr anchor="ctr"/>
                </a:tc>
                <a:extLst>
                  <a:ext uri="{0D108BD9-81ED-4DB2-BD59-A6C34878D82A}">
                    <a16:rowId xmlns:a16="http://schemas.microsoft.com/office/drawing/2014/main" val="3858662773"/>
                  </a:ext>
                </a:extLst>
              </a:tr>
              <a:tr h="315267">
                <a:tc>
                  <a:txBody>
                    <a:bodyPr/>
                    <a:lstStyle/>
                    <a:p>
                      <a:pPr algn="l" fontAlgn="t">
                        <a:buNone/>
                      </a:pPr>
                      <a:r>
                        <a:rPr lang="en-US" sz="1600" b="0" i="0" u="none" strike="noStrike" dirty="0">
                          <a:solidFill>
                            <a:srgbClr val="000000"/>
                          </a:solidFill>
                          <a:effectLst/>
                          <a:latin typeface="Arial" panose="020B0604020202020204" pitchFamily="34" charset="0"/>
                        </a:rPr>
                        <a:t>Education, training, networking (GED, college, skill training, job training, OT, etc.)</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26%</a:t>
                      </a:r>
                    </a:p>
                  </a:txBody>
                  <a:tcPr anchor="ctr"/>
                </a:tc>
                <a:extLst>
                  <a:ext uri="{0D108BD9-81ED-4DB2-BD59-A6C34878D82A}">
                    <a16:rowId xmlns:a16="http://schemas.microsoft.com/office/drawing/2014/main" val="2175001916"/>
                  </a:ext>
                </a:extLst>
              </a:tr>
              <a:tr h="315267">
                <a:tc>
                  <a:txBody>
                    <a:bodyPr/>
                    <a:lstStyle/>
                    <a:p>
                      <a:pPr algn="l" fontAlgn="t">
                        <a:buNone/>
                      </a:pPr>
                      <a:r>
                        <a:rPr lang="en-US" sz="1600" b="0" i="0" u="none" strike="noStrike" dirty="0">
                          <a:solidFill>
                            <a:srgbClr val="000000"/>
                          </a:solidFill>
                          <a:effectLst/>
                          <a:latin typeface="Arial" panose="020B0604020202020204" pitchFamily="34" charset="0"/>
                        </a:rPr>
                        <a:t>More guidance, communication, support in goals (making and achieving)</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9%</a:t>
                      </a:r>
                    </a:p>
                  </a:txBody>
                  <a:tcPr anchor="ctr"/>
                </a:tc>
                <a:extLst>
                  <a:ext uri="{0D108BD9-81ED-4DB2-BD59-A6C34878D82A}">
                    <a16:rowId xmlns:a16="http://schemas.microsoft.com/office/drawing/2014/main" val="4201348605"/>
                  </a:ext>
                </a:extLst>
              </a:tr>
              <a:tr h="315267">
                <a:tc>
                  <a:txBody>
                    <a:bodyPr/>
                    <a:lstStyle/>
                    <a:p>
                      <a:pPr algn="l" fontAlgn="t">
                        <a:buNone/>
                      </a:pPr>
                      <a:r>
                        <a:rPr lang="en-US" sz="1600" b="0" i="0" u="none" strike="noStrike" dirty="0">
                          <a:solidFill>
                            <a:srgbClr val="000000"/>
                          </a:solidFill>
                          <a:effectLst/>
                          <a:latin typeface="Arial" panose="020B0604020202020204" pitchFamily="34" charset="0"/>
                        </a:rPr>
                        <a:t>Transportation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9%</a:t>
                      </a:r>
                    </a:p>
                  </a:txBody>
                  <a:tcPr anchor="ctr"/>
                </a:tc>
                <a:extLst>
                  <a:ext uri="{0D108BD9-81ED-4DB2-BD59-A6C34878D82A}">
                    <a16:rowId xmlns:a16="http://schemas.microsoft.com/office/drawing/2014/main" val="3363734131"/>
                  </a:ext>
                </a:extLst>
              </a:tr>
              <a:tr h="315267">
                <a:tc>
                  <a:txBody>
                    <a:bodyPr/>
                    <a:lstStyle/>
                    <a:p>
                      <a:pPr algn="l" fontAlgn="t">
                        <a:buNone/>
                      </a:pPr>
                      <a:r>
                        <a:rPr lang="en-US" sz="1600" b="0" i="0" u="none" strike="noStrike" dirty="0">
                          <a:solidFill>
                            <a:srgbClr val="000000"/>
                          </a:solidFill>
                          <a:effectLst/>
                          <a:latin typeface="Arial" panose="020B0604020202020204" pitchFamily="34" charset="0"/>
                        </a:rPr>
                        <a:t>More job options (remote work, variety, etc.)</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7%</a:t>
                      </a:r>
                    </a:p>
                  </a:txBody>
                  <a:tcPr anchor="ctr"/>
                </a:tc>
                <a:extLst>
                  <a:ext uri="{0D108BD9-81ED-4DB2-BD59-A6C34878D82A}">
                    <a16:rowId xmlns:a16="http://schemas.microsoft.com/office/drawing/2014/main" val="823501668"/>
                  </a:ext>
                </a:extLst>
              </a:tr>
              <a:tr h="315267">
                <a:tc>
                  <a:txBody>
                    <a:bodyPr/>
                    <a:lstStyle/>
                    <a:p>
                      <a:pPr algn="l" fontAlgn="t">
                        <a:buNone/>
                      </a:pPr>
                      <a:r>
                        <a:rPr lang="en-US" sz="1600" b="0" i="0" u="none" strike="noStrike" dirty="0">
                          <a:solidFill>
                            <a:srgbClr val="000000"/>
                          </a:solidFill>
                          <a:effectLst/>
                          <a:latin typeface="Arial" panose="020B0604020202020204" pitchFamily="34" charset="0"/>
                        </a:rPr>
                        <a:t>Connection(s) with other agencies (employer(s), job agencies, temp agencies, career centers, etc.)</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6%</a:t>
                      </a:r>
                    </a:p>
                  </a:txBody>
                  <a:tcPr anchor="ctr"/>
                </a:tc>
                <a:extLst>
                  <a:ext uri="{0D108BD9-81ED-4DB2-BD59-A6C34878D82A}">
                    <a16:rowId xmlns:a16="http://schemas.microsoft.com/office/drawing/2014/main" val="2507574475"/>
                  </a:ext>
                </a:extLst>
              </a:tr>
              <a:tr h="315267">
                <a:tc>
                  <a:txBody>
                    <a:bodyPr/>
                    <a:lstStyle/>
                    <a:p>
                      <a:pPr algn="l" fontAlgn="t">
                        <a:buNone/>
                      </a:pPr>
                      <a:r>
                        <a:rPr lang="en-US" sz="1600" b="0" i="0" u="none" strike="noStrike" dirty="0">
                          <a:solidFill>
                            <a:srgbClr val="000000"/>
                          </a:solidFill>
                          <a:effectLst/>
                          <a:latin typeface="Arial" panose="020B0604020202020204" pitchFamily="34" charset="0"/>
                        </a:rPr>
                        <a:t>Job coach, life coach, counselor, transitional employment</a:t>
                      </a:r>
                    </a:p>
                  </a:txBody>
                  <a:tcPr anchor="ctr">
                    <a:lnT w="12700" cap="flat" cmpd="sng" algn="ctr">
                      <a:solidFill>
                        <a:schemeClr val="tx1"/>
                      </a:solidFill>
                      <a:prstDash val="solid"/>
                      <a:round/>
                      <a:headEnd type="none" w="med" len="med"/>
                      <a:tailEnd type="none" w="med" len="med"/>
                    </a:lnT>
                  </a:tcPr>
                </a:tc>
                <a:tc>
                  <a:txBody>
                    <a:bodyPr/>
                    <a:lstStyle/>
                    <a:p>
                      <a:pPr algn="ctr" fontAlgn="t">
                        <a:buNone/>
                      </a:pPr>
                      <a:r>
                        <a:rPr lang="en-US" sz="1600" b="0" i="0" u="none" strike="noStrike">
                          <a:solidFill>
                            <a:srgbClr val="000000"/>
                          </a:solidFill>
                          <a:effectLst/>
                          <a:latin typeface="Arial" panose="020B0604020202020204" pitchFamily="34" charset="0"/>
                        </a:rPr>
                        <a:t>6%</a:t>
                      </a:r>
                    </a:p>
                  </a:txBody>
                  <a:tcPr anchor="ctr"/>
                </a:tc>
                <a:extLst>
                  <a:ext uri="{0D108BD9-81ED-4DB2-BD59-A6C34878D82A}">
                    <a16:rowId xmlns:a16="http://schemas.microsoft.com/office/drawing/2014/main" val="1126237797"/>
                  </a:ext>
                </a:extLst>
              </a:tr>
              <a:tr h="315267">
                <a:tc>
                  <a:txBody>
                    <a:bodyPr/>
                    <a:lstStyle/>
                    <a:p>
                      <a:pPr algn="l" fontAlgn="ctr"/>
                      <a:r>
                        <a:rPr lang="en-US" sz="1600" b="0" i="0" u="none" strike="noStrike" dirty="0">
                          <a:solidFill>
                            <a:srgbClr val="000000"/>
                          </a:solidFill>
                          <a:effectLst/>
                          <a:latin typeface="Arial" panose="020B0604020202020204" pitchFamily="34" charset="0"/>
                        </a:rPr>
                        <a:t>Other</a:t>
                      </a:r>
                    </a:p>
                  </a:txBody>
                  <a:tcPr anchor="ctr"/>
                </a:tc>
                <a:tc>
                  <a:txBody>
                    <a:bodyPr/>
                    <a:lstStyle/>
                    <a:p>
                      <a:pPr algn="ctr" fontAlgn="ctr"/>
                      <a:r>
                        <a:rPr lang="en-US" sz="1600" b="0" i="0" u="none" strike="noStrike" dirty="0">
                          <a:solidFill>
                            <a:srgbClr val="000000"/>
                          </a:solidFill>
                          <a:effectLst/>
                          <a:latin typeface="Arial" panose="020B0604020202020204" pitchFamily="34" charset="0"/>
                        </a:rPr>
                        <a:t>2%</a:t>
                      </a:r>
                    </a:p>
                  </a:txBody>
                  <a:tcPr anchor="ctr"/>
                </a:tc>
                <a:extLst>
                  <a:ext uri="{0D108BD9-81ED-4DB2-BD59-A6C34878D82A}">
                    <a16:rowId xmlns:a16="http://schemas.microsoft.com/office/drawing/2014/main" val="3610207691"/>
                  </a:ext>
                </a:extLst>
              </a:tr>
            </a:tbl>
          </a:graphicData>
        </a:graphic>
      </p:graphicFrame>
      <p:sp>
        <p:nvSpPr>
          <p:cNvPr id="11" name="Text Placeholder 1">
            <a:extLst>
              <a:ext uri="{FF2B5EF4-FFF2-40B4-BE49-F238E27FC236}">
                <a16:creationId xmlns:a16="http://schemas.microsoft.com/office/drawing/2014/main" id="{7307DA84-B93F-AA8A-120D-687DBAF1C903}"/>
              </a:ext>
            </a:extLst>
          </p:cNvPr>
          <p:cNvSpPr txBox="1">
            <a:spLocks/>
          </p:cNvSpPr>
          <p:nvPr/>
        </p:nvSpPr>
        <p:spPr>
          <a:xfrm>
            <a:off x="914776" y="5619469"/>
            <a:ext cx="6655833" cy="654553"/>
          </a:xfrm>
          <a:prstGeom prst="rect">
            <a:avLst/>
          </a:prstGeom>
        </p:spPr>
        <p:txBody>
          <a:bodyPr/>
          <a:lstStyle>
            <a:lvl1pPr marL="257175" indent="-257175"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endParaRPr lang="en-US" sz="2000" kern="0"/>
          </a:p>
          <a:p>
            <a:pPr marL="0" indent="0">
              <a:buNone/>
            </a:pPr>
            <a:r>
              <a:rPr lang="en-US" sz="1200" i="1" kern="0"/>
              <a:t>*Multiple responses possible. Total does not sum to 100%. Responses below 6% not included.</a:t>
            </a:r>
          </a:p>
        </p:txBody>
      </p:sp>
      <p:sp>
        <p:nvSpPr>
          <p:cNvPr id="7" name="TextBox 6">
            <a:extLst>
              <a:ext uri="{FF2B5EF4-FFF2-40B4-BE49-F238E27FC236}">
                <a16:creationId xmlns:a16="http://schemas.microsoft.com/office/drawing/2014/main" id="{2AABBBE0-879C-75A7-299A-7BB621896270}"/>
              </a:ext>
            </a:extLst>
          </p:cNvPr>
          <p:cNvSpPr txBox="1"/>
          <p:nvPr/>
        </p:nvSpPr>
        <p:spPr>
          <a:xfrm>
            <a:off x="9049232" y="1098088"/>
            <a:ext cx="3142768" cy="307777"/>
          </a:xfrm>
          <a:prstGeom prst="rect">
            <a:avLst/>
          </a:prstGeom>
          <a:noFill/>
        </p:spPr>
        <p:txBody>
          <a:bodyPr wrap="square" rtlCol="0">
            <a:spAutoFit/>
          </a:bodyPr>
          <a:lstStyle/>
          <a:p>
            <a:pPr algn="l"/>
            <a:r>
              <a:rPr lang="en-US" sz="1400" b="1" dirty="0">
                <a:solidFill>
                  <a:schemeClr val="bg1"/>
                </a:solidFill>
                <a:latin typeface="+mn-lt"/>
                <a:cs typeface="Arial" pitchFamily="34" charset="0"/>
              </a:rPr>
              <a:t>Summary</a:t>
            </a:r>
          </a:p>
        </p:txBody>
      </p:sp>
      <p:sp>
        <p:nvSpPr>
          <p:cNvPr id="4" name="Text Placeholder 3">
            <a:extLst>
              <a:ext uri="{FF2B5EF4-FFF2-40B4-BE49-F238E27FC236}">
                <a16:creationId xmlns:a16="http://schemas.microsoft.com/office/drawing/2014/main" id="{CCDDD71B-E485-0419-DBE4-58A863E0BCC1}"/>
              </a:ext>
            </a:extLst>
          </p:cNvPr>
          <p:cNvSpPr>
            <a:spLocks noGrp="1"/>
          </p:cNvSpPr>
          <p:nvPr>
            <p:ph type="body" sz="quarter" idx="12"/>
          </p:nvPr>
        </p:nvSpPr>
        <p:spPr/>
        <p:txBody>
          <a:bodyPr/>
          <a:lstStyle/>
          <a:p>
            <a:r>
              <a:rPr lang="en-US" sz="1400" dirty="0"/>
              <a:t>The most common service that CS service recipients said would help secure a job with a sustainable wage was additional education, training, and networking (26%). Just over two-fifths (41%) of CS service recipients said that no additional services were needed.</a:t>
            </a:r>
          </a:p>
        </p:txBody>
      </p:sp>
      <p:sp>
        <p:nvSpPr>
          <p:cNvPr id="2" name="TextBox 1">
            <a:extLst>
              <a:ext uri="{FF2B5EF4-FFF2-40B4-BE49-F238E27FC236}">
                <a16:creationId xmlns:a16="http://schemas.microsoft.com/office/drawing/2014/main" id="{764E9F5C-CA02-C58C-41EF-57D29EE50E39}"/>
              </a:ext>
            </a:extLst>
          </p:cNvPr>
          <p:cNvSpPr txBox="1"/>
          <p:nvPr/>
        </p:nvSpPr>
        <p:spPr>
          <a:xfrm>
            <a:off x="9052931" y="5837224"/>
            <a:ext cx="2290259" cy="276999"/>
          </a:xfrm>
          <a:prstGeom prst="rect">
            <a:avLst/>
          </a:prstGeom>
          <a:noFill/>
        </p:spPr>
        <p:txBody>
          <a:bodyPr wrap="square" rtlCol="0">
            <a:spAutoFit/>
          </a:bodyPr>
          <a:lstStyle/>
          <a:p>
            <a:pPr algn="l"/>
            <a:r>
              <a:rPr lang="en-US" sz="1200" b="1">
                <a:solidFill>
                  <a:schemeClr val="bg1"/>
                </a:solidFill>
                <a:latin typeface="+mn-lt"/>
                <a:cs typeface="Arial" pitchFamily="34" charset="0"/>
              </a:rPr>
              <a:t>N (CS) = 802</a:t>
            </a:r>
          </a:p>
        </p:txBody>
      </p:sp>
      <p:sp>
        <p:nvSpPr>
          <p:cNvPr id="6" name="Text Box 16">
            <a:extLst>
              <a:ext uri="{FF2B5EF4-FFF2-40B4-BE49-F238E27FC236}">
                <a16:creationId xmlns:a16="http://schemas.microsoft.com/office/drawing/2014/main" id="{BC87FBBF-78BC-5994-3014-2A63C87A959C}"/>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09380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992BE-C215-C821-8607-215D7199A0C8}"/>
            </a:ext>
          </a:extLst>
        </p:cNvPr>
        <p:cNvGrpSpPr/>
        <p:nvPr/>
      </p:nvGrpSpPr>
      <p:grpSpPr>
        <a:xfrm>
          <a:off x="0" y="0"/>
          <a:ext cx="0" cy="0"/>
          <a:chOff x="0" y="0"/>
          <a:chExt cx="0" cy="0"/>
        </a:xfrm>
      </p:grpSpPr>
      <p:sp>
        <p:nvSpPr>
          <p:cNvPr id="3" name="Text Placeholder 6">
            <a:extLst>
              <a:ext uri="{FF2B5EF4-FFF2-40B4-BE49-F238E27FC236}">
                <a16:creationId xmlns:a16="http://schemas.microsoft.com/office/drawing/2014/main" id="{34E5079A-EE59-E23A-3790-B14B33A2549E}"/>
              </a:ext>
            </a:extLst>
          </p:cNvPr>
          <p:cNvSpPr txBox="1">
            <a:spLocks noGrp="1"/>
          </p:cNvSpPr>
          <p:nvPr>
            <p:ph type="title" idx="4294967295"/>
          </p:nvPr>
        </p:nvSpPr>
        <p:spPr>
          <a:xfrm>
            <a:off x="2276474" y="466924"/>
            <a:ext cx="5600700" cy="6572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marR="0" lvl="0" indent="0" algn="ctr" defTabSz="914400" rtl="0" eaLnBrk="0" fontAlgn="base" latinLnBrk="0" hangingPunct="0">
              <a:lnSpc>
                <a:spcPct val="100000"/>
              </a:lnSpc>
              <a:spcBef>
                <a:spcPts val="150"/>
              </a:spcBef>
              <a:spcAft>
                <a:spcPct val="0"/>
              </a:spcAft>
              <a:buClr>
                <a:srgbClr val="98324D"/>
              </a:buClr>
              <a:buSzPct val="50000"/>
              <a:buFont typeface="Wingdings" pitchFamily="2" charset="2"/>
              <a:buNone/>
              <a:tabLst/>
              <a:defRPr/>
            </a:pPr>
            <a:r>
              <a:rPr kumimoji="0" lang="en-US" sz="1400" b="1" i="0" u="none" strike="noStrike" kern="0" cap="none" spc="0" normalizeH="0" baseline="0" noProof="0">
                <a:ln>
                  <a:noFill/>
                </a:ln>
                <a:solidFill>
                  <a:schemeClr val="bg1"/>
                </a:solidFill>
                <a:effectLst/>
                <a:uLnTx/>
                <a:uFillTx/>
                <a:latin typeface="+mn-lt"/>
                <a:ea typeface="MS PGothic" panose="020B0600070205080204" pitchFamily="34" charset="-128"/>
                <a:cs typeface="ＭＳ Ｐゴシック" charset="0"/>
              </a:rPr>
              <a:t>QI2 - HCL: </a:t>
            </a:r>
            <a:r>
              <a:rPr kumimoji="0" lang="en-US" sz="1400" b="0" i="0" u="none" strike="noStrike" kern="0" cap="none" spc="0" normalizeH="0" baseline="0" noProof="0">
                <a:ln>
                  <a:noFill/>
                </a:ln>
                <a:solidFill>
                  <a:schemeClr val="bg1"/>
                </a:solidFill>
                <a:effectLst/>
                <a:uLnTx/>
                <a:uFillTx/>
                <a:latin typeface="+mn-lt"/>
                <a:ea typeface="MS PGothic" panose="020B0600070205080204" pitchFamily="34" charset="-128"/>
                <a:cs typeface="ＭＳ Ｐゴシック" charset="0"/>
              </a:rPr>
              <a:t>What additional services would help you </a:t>
            </a:r>
          </a:p>
          <a:p>
            <a:pPr marL="0" marR="0" lvl="0" indent="0" algn="ctr" defTabSz="914400" rtl="0" eaLnBrk="0" fontAlgn="base" latinLnBrk="0" hangingPunct="0">
              <a:lnSpc>
                <a:spcPct val="100000"/>
              </a:lnSpc>
              <a:spcBef>
                <a:spcPts val="150"/>
              </a:spcBef>
              <a:spcAft>
                <a:spcPct val="0"/>
              </a:spcAft>
              <a:buClr>
                <a:srgbClr val="98324D"/>
              </a:buClr>
              <a:buSzPct val="50000"/>
              <a:buFont typeface="Wingdings" pitchFamily="2" charset="2"/>
              <a:buNone/>
              <a:tabLst/>
              <a:defRPr/>
            </a:pPr>
            <a:r>
              <a:rPr kumimoji="0" lang="en-US" sz="1400" b="0" i="0" u="none" strike="noStrike" kern="0" cap="none" spc="0" normalizeH="0" baseline="0" noProof="0">
                <a:ln>
                  <a:noFill/>
                </a:ln>
                <a:solidFill>
                  <a:schemeClr val="bg1"/>
                </a:solidFill>
                <a:effectLst/>
                <a:uLnTx/>
                <a:uFillTx/>
                <a:latin typeface="+mn-lt"/>
                <a:ea typeface="MS PGothic" panose="020B0600070205080204" pitchFamily="34" charset="-128"/>
                <a:cs typeface="ＭＳ Ｐゴシック" charset="0"/>
              </a:rPr>
              <a:t>secure a job with a sustainable wage? (Asked of all)</a:t>
            </a:r>
          </a:p>
        </p:txBody>
      </p:sp>
      <p:graphicFrame>
        <p:nvGraphicFramePr>
          <p:cNvPr id="9" name="Content Placeholder 9">
            <a:extLst>
              <a:ext uri="{FF2B5EF4-FFF2-40B4-BE49-F238E27FC236}">
                <a16:creationId xmlns:a16="http://schemas.microsoft.com/office/drawing/2014/main" id="{E35C7191-45C3-D5F1-7AFF-93244C1E51F7}"/>
              </a:ext>
            </a:extLst>
          </p:cNvPr>
          <p:cNvGraphicFramePr>
            <a:graphicFrameLocks noGrp="1"/>
          </p:cNvGraphicFramePr>
          <p:nvPr>
            <p:ph idx="15"/>
            <p:extLst>
              <p:ext uri="{D42A27DB-BD31-4B8C-83A1-F6EECF244321}">
                <p14:modId xmlns:p14="http://schemas.microsoft.com/office/powerpoint/2010/main" val="729661760"/>
              </p:ext>
            </p:extLst>
          </p:nvPr>
        </p:nvGraphicFramePr>
        <p:xfrm>
          <a:off x="763938" y="1549424"/>
          <a:ext cx="7891195" cy="3279252"/>
        </p:xfrm>
        <a:graphic>
          <a:graphicData uri="http://schemas.openxmlformats.org/drawingml/2006/table">
            <a:tbl>
              <a:tblPr firstRow="1" bandRow="1">
                <a:tableStyleId>{5940675A-B579-460E-94D1-54222C63F5DA}</a:tableStyleId>
              </a:tblPr>
              <a:tblGrid>
                <a:gridCol w="6519595">
                  <a:extLst>
                    <a:ext uri="{9D8B030D-6E8A-4147-A177-3AD203B41FA5}">
                      <a16:colId xmlns:a16="http://schemas.microsoft.com/office/drawing/2014/main" val="1143798205"/>
                    </a:ext>
                  </a:extLst>
                </a:gridCol>
                <a:gridCol w="1371600">
                  <a:extLst>
                    <a:ext uri="{9D8B030D-6E8A-4147-A177-3AD203B41FA5}">
                      <a16:colId xmlns:a16="http://schemas.microsoft.com/office/drawing/2014/main" val="2048653431"/>
                    </a:ext>
                  </a:extLst>
                </a:gridCol>
              </a:tblGrid>
              <a:tr h="444612">
                <a:tc>
                  <a:txBody>
                    <a:bodyPr/>
                    <a:lstStyle/>
                    <a:p>
                      <a:endParaRPr lang="en-US" sz="1400">
                        <a:latin typeface="+mn-lt"/>
                      </a:endParaRP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a:solidFill>
                            <a:schemeClr val="bg1"/>
                          </a:solidFill>
                          <a:latin typeface="+mn-lt"/>
                        </a:rPr>
                        <a:t>HCL</a:t>
                      </a:r>
                    </a:p>
                  </a:txBody>
                  <a:tcPr marL="68580" marR="68580" marT="34290" marB="34290" anchor="ctr">
                    <a:lnL w="12700" cap="flat" cmpd="sng" algn="ctr">
                      <a:solidFill>
                        <a:schemeClr val="tx1"/>
                      </a:solidFill>
                      <a:prstDash val="solid"/>
                      <a:round/>
                      <a:headEnd type="none" w="med" len="med"/>
                      <a:tailEnd type="none" w="med" len="med"/>
                    </a:lnL>
                    <a:solidFill>
                      <a:srgbClr val="AE2573"/>
                    </a:solidFill>
                  </a:tcPr>
                </a:tc>
                <a:extLst>
                  <a:ext uri="{0D108BD9-81ED-4DB2-BD59-A6C34878D82A}">
                    <a16:rowId xmlns:a16="http://schemas.microsoft.com/office/drawing/2014/main" val="1278513106"/>
                  </a:ext>
                </a:extLst>
              </a:tr>
              <a:tr h="315267">
                <a:tc>
                  <a:txBody>
                    <a:bodyPr/>
                    <a:lstStyle/>
                    <a:p>
                      <a:pPr algn="l" fontAlgn="t">
                        <a:buNone/>
                      </a:pPr>
                      <a:r>
                        <a:rPr lang="en-US" sz="1600" b="0" i="0" u="none" strike="noStrike" dirty="0">
                          <a:solidFill>
                            <a:srgbClr val="000000"/>
                          </a:solidFill>
                          <a:effectLst/>
                          <a:latin typeface="Arial" panose="020B0604020202020204" pitchFamily="34" charset="0"/>
                        </a:rPr>
                        <a:t>No additional services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panose="020B0604020202020204" pitchFamily="34" charset="0"/>
                        </a:rPr>
                        <a:t>59%</a:t>
                      </a:r>
                    </a:p>
                  </a:txBody>
                  <a:tcPr anchor="ctr"/>
                </a:tc>
                <a:extLst>
                  <a:ext uri="{0D108BD9-81ED-4DB2-BD59-A6C34878D82A}">
                    <a16:rowId xmlns:a16="http://schemas.microsoft.com/office/drawing/2014/main" val="3858662773"/>
                  </a:ext>
                </a:extLst>
              </a:tr>
              <a:tr h="315267">
                <a:tc>
                  <a:txBody>
                    <a:bodyPr/>
                    <a:lstStyle/>
                    <a:p>
                      <a:pPr algn="l" fontAlgn="t">
                        <a:buNone/>
                      </a:pPr>
                      <a:r>
                        <a:rPr lang="en-US" sz="1600" b="0" i="0" u="none" strike="noStrike" dirty="0">
                          <a:solidFill>
                            <a:srgbClr val="000000"/>
                          </a:solidFill>
                          <a:effectLst/>
                          <a:latin typeface="Arial" panose="020B0604020202020204" pitchFamily="34" charset="0"/>
                        </a:rPr>
                        <a:t>Education, training, networking (GED, college, skill training, job training, OT, etc.)</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13%</a:t>
                      </a:r>
                    </a:p>
                  </a:txBody>
                  <a:tcPr anchor="ctr"/>
                </a:tc>
                <a:extLst>
                  <a:ext uri="{0D108BD9-81ED-4DB2-BD59-A6C34878D82A}">
                    <a16:rowId xmlns:a16="http://schemas.microsoft.com/office/drawing/2014/main" val="2175001916"/>
                  </a:ext>
                </a:extLst>
              </a:tr>
              <a:tr h="315267">
                <a:tc>
                  <a:txBody>
                    <a:bodyPr/>
                    <a:lstStyle/>
                    <a:p>
                      <a:pPr algn="l" fontAlgn="t">
                        <a:buNone/>
                      </a:pPr>
                      <a:r>
                        <a:rPr lang="en-US" sz="1600" b="0" i="0" u="none" strike="noStrike" dirty="0">
                          <a:solidFill>
                            <a:srgbClr val="000000"/>
                          </a:solidFill>
                          <a:effectLst/>
                          <a:latin typeface="Arial" panose="020B0604020202020204" pitchFamily="34" charset="0"/>
                        </a:rPr>
                        <a:t>Disabled or SSI accommodations, healthcare, medical care, therapy</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8%</a:t>
                      </a:r>
                    </a:p>
                  </a:txBody>
                  <a:tcPr anchor="ctr"/>
                </a:tc>
                <a:extLst>
                  <a:ext uri="{0D108BD9-81ED-4DB2-BD59-A6C34878D82A}">
                    <a16:rowId xmlns:a16="http://schemas.microsoft.com/office/drawing/2014/main" val="4201348605"/>
                  </a:ext>
                </a:extLst>
              </a:tr>
              <a:tr h="315267">
                <a:tc>
                  <a:txBody>
                    <a:bodyPr/>
                    <a:lstStyle/>
                    <a:p>
                      <a:pPr algn="l" fontAlgn="t">
                        <a:buNone/>
                      </a:pPr>
                      <a:r>
                        <a:rPr lang="en-US" sz="1600" b="0" i="0" u="none" strike="noStrike" dirty="0">
                          <a:solidFill>
                            <a:srgbClr val="000000"/>
                          </a:solidFill>
                          <a:effectLst/>
                          <a:latin typeface="Arial" panose="020B0604020202020204" pitchFamily="34" charset="0"/>
                        </a:rPr>
                        <a:t>Job coach, life coach, counselor, transitional employment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6%</a:t>
                      </a:r>
                    </a:p>
                  </a:txBody>
                  <a:tcPr anchor="ctr"/>
                </a:tc>
                <a:extLst>
                  <a:ext uri="{0D108BD9-81ED-4DB2-BD59-A6C34878D82A}">
                    <a16:rowId xmlns:a16="http://schemas.microsoft.com/office/drawing/2014/main" val="3363734131"/>
                  </a:ext>
                </a:extLst>
              </a:tr>
              <a:tr h="315267">
                <a:tc>
                  <a:txBody>
                    <a:bodyPr/>
                    <a:lstStyle/>
                    <a:p>
                      <a:pPr algn="l" fontAlgn="t">
                        <a:buNone/>
                      </a:pPr>
                      <a:r>
                        <a:rPr lang="en-US" sz="1600" b="0" i="0" u="none" strike="noStrike" dirty="0">
                          <a:solidFill>
                            <a:srgbClr val="000000"/>
                          </a:solidFill>
                          <a:effectLst/>
                          <a:latin typeface="Arial" panose="020B0604020202020204" pitchFamily="34" charset="0"/>
                        </a:rPr>
                        <a:t>More guidance, communication, support in goals (making and achieving)</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5%</a:t>
                      </a:r>
                    </a:p>
                  </a:txBody>
                  <a:tcPr anchor="ctr"/>
                </a:tc>
                <a:extLst>
                  <a:ext uri="{0D108BD9-81ED-4DB2-BD59-A6C34878D82A}">
                    <a16:rowId xmlns:a16="http://schemas.microsoft.com/office/drawing/2014/main" val="823501668"/>
                  </a:ext>
                </a:extLst>
              </a:tr>
              <a:tr h="315267">
                <a:tc>
                  <a:txBody>
                    <a:bodyPr/>
                    <a:lstStyle/>
                    <a:p>
                      <a:pPr algn="l" fontAlgn="t">
                        <a:buNone/>
                      </a:pPr>
                      <a:r>
                        <a:rPr lang="en-US" sz="1600" b="0" i="0" u="none" strike="noStrike" dirty="0">
                          <a:solidFill>
                            <a:srgbClr val="000000"/>
                          </a:solidFill>
                          <a:effectLst/>
                          <a:latin typeface="Arial" panose="020B0604020202020204" pitchFamily="34" charset="0"/>
                        </a:rPr>
                        <a:t>More job options (remote work, variety, etc.)</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600" b="0" i="0" u="none" strike="noStrike">
                          <a:solidFill>
                            <a:srgbClr val="000000"/>
                          </a:solidFill>
                          <a:effectLst/>
                          <a:latin typeface="Arial" panose="020B0604020202020204" pitchFamily="34" charset="0"/>
                        </a:rPr>
                        <a:t>5%</a:t>
                      </a:r>
                    </a:p>
                  </a:txBody>
                  <a:tcPr anchor="ctr"/>
                </a:tc>
                <a:extLst>
                  <a:ext uri="{0D108BD9-81ED-4DB2-BD59-A6C34878D82A}">
                    <a16:rowId xmlns:a16="http://schemas.microsoft.com/office/drawing/2014/main" val="2507574475"/>
                  </a:ext>
                </a:extLst>
              </a:tr>
              <a:tr h="315267">
                <a:tc>
                  <a:txBody>
                    <a:bodyPr/>
                    <a:lstStyle/>
                    <a:p>
                      <a:pPr algn="l" fontAlgn="ctr"/>
                      <a:r>
                        <a:rPr lang="en-US" sz="1600" b="0" i="0" u="none" strike="noStrike" dirty="0">
                          <a:solidFill>
                            <a:srgbClr val="000000"/>
                          </a:solidFill>
                          <a:effectLst/>
                          <a:latin typeface="Arial" panose="020B0604020202020204" pitchFamily="34" charset="0"/>
                        </a:rPr>
                        <a:t>Other</a:t>
                      </a:r>
                    </a:p>
                  </a:txBody>
                  <a:tcPr anchor="ctr">
                    <a:lnT w="12700" cap="flat" cmpd="sng" algn="ctr">
                      <a:solidFill>
                        <a:schemeClr val="tx1"/>
                      </a:solidFill>
                      <a:prstDash val="solid"/>
                      <a:round/>
                      <a:headEnd type="none" w="med" len="med"/>
                      <a:tailEnd type="none" w="med" len="med"/>
                    </a:lnT>
                  </a:tcPr>
                </a:tc>
                <a:tc>
                  <a:txBody>
                    <a:bodyPr/>
                    <a:lstStyle/>
                    <a:p>
                      <a:pPr algn="ctr" fontAlgn="ctr"/>
                      <a:r>
                        <a:rPr lang="en-US" sz="1600" b="0" i="0" u="none" strike="noStrike" dirty="0">
                          <a:solidFill>
                            <a:srgbClr val="000000"/>
                          </a:solidFill>
                          <a:effectLst/>
                          <a:latin typeface="Arial" panose="020B0604020202020204" pitchFamily="34" charset="0"/>
                        </a:rPr>
                        <a:t>3%</a:t>
                      </a:r>
                    </a:p>
                  </a:txBody>
                  <a:tcPr anchor="ctr"/>
                </a:tc>
                <a:extLst>
                  <a:ext uri="{0D108BD9-81ED-4DB2-BD59-A6C34878D82A}">
                    <a16:rowId xmlns:a16="http://schemas.microsoft.com/office/drawing/2014/main" val="3610207691"/>
                  </a:ext>
                </a:extLst>
              </a:tr>
            </a:tbl>
          </a:graphicData>
        </a:graphic>
      </p:graphicFrame>
      <p:sp>
        <p:nvSpPr>
          <p:cNvPr id="11" name="Text Placeholder 1">
            <a:extLst>
              <a:ext uri="{FF2B5EF4-FFF2-40B4-BE49-F238E27FC236}">
                <a16:creationId xmlns:a16="http://schemas.microsoft.com/office/drawing/2014/main" id="{D6BED8DB-FC10-E898-2D3C-ECA56DBA6544}"/>
              </a:ext>
            </a:extLst>
          </p:cNvPr>
          <p:cNvSpPr txBox="1">
            <a:spLocks/>
          </p:cNvSpPr>
          <p:nvPr/>
        </p:nvSpPr>
        <p:spPr>
          <a:xfrm>
            <a:off x="1848464" y="5619469"/>
            <a:ext cx="5722145" cy="654553"/>
          </a:xfrm>
          <a:prstGeom prst="rect">
            <a:avLst/>
          </a:prstGeom>
        </p:spPr>
        <p:txBody>
          <a:bodyPr/>
          <a:lstStyle>
            <a:lvl1pPr marL="257175" indent="-257175"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endParaRPr lang="en-US" sz="2000" kern="0"/>
          </a:p>
          <a:p>
            <a:pPr marL="0" indent="0">
              <a:buNone/>
            </a:pPr>
            <a:r>
              <a:rPr lang="en-US" sz="1200" i="1" kern="0"/>
              <a:t>*Multiple responses possible. Total does not sum to 100%. Responses below 5% not included.</a:t>
            </a:r>
          </a:p>
        </p:txBody>
      </p:sp>
      <p:sp>
        <p:nvSpPr>
          <p:cNvPr id="7" name="TextBox 6">
            <a:extLst>
              <a:ext uri="{FF2B5EF4-FFF2-40B4-BE49-F238E27FC236}">
                <a16:creationId xmlns:a16="http://schemas.microsoft.com/office/drawing/2014/main" id="{7D81AB58-6FED-E824-92E9-97C57DBCCAD7}"/>
              </a:ext>
            </a:extLst>
          </p:cNvPr>
          <p:cNvSpPr txBox="1"/>
          <p:nvPr/>
        </p:nvSpPr>
        <p:spPr>
          <a:xfrm>
            <a:off x="9049232" y="1098088"/>
            <a:ext cx="3142768" cy="307777"/>
          </a:xfrm>
          <a:prstGeom prst="rect">
            <a:avLst/>
          </a:prstGeom>
          <a:noFill/>
        </p:spPr>
        <p:txBody>
          <a:bodyPr wrap="square" rtlCol="0">
            <a:spAutoFit/>
          </a:bodyPr>
          <a:lstStyle/>
          <a:p>
            <a:pPr algn="l"/>
            <a:r>
              <a:rPr lang="en-US" sz="1400" b="1" dirty="0">
                <a:solidFill>
                  <a:schemeClr val="bg1"/>
                </a:solidFill>
                <a:latin typeface="+mn-lt"/>
                <a:cs typeface="Arial" pitchFamily="34" charset="0"/>
              </a:rPr>
              <a:t>Summary</a:t>
            </a:r>
          </a:p>
        </p:txBody>
      </p:sp>
      <p:sp>
        <p:nvSpPr>
          <p:cNvPr id="4" name="Text Placeholder 3">
            <a:extLst>
              <a:ext uri="{FF2B5EF4-FFF2-40B4-BE49-F238E27FC236}">
                <a16:creationId xmlns:a16="http://schemas.microsoft.com/office/drawing/2014/main" id="{6840E983-657F-08AF-8E04-7EEE7AC95ED6}"/>
              </a:ext>
            </a:extLst>
          </p:cNvPr>
          <p:cNvSpPr>
            <a:spLocks noGrp="1"/>
          </p:cNvSpPr>
          <p:nvPr>
            <p:ph type="body" sz="quarter" idx="12"/>
          </p:nvPr>
        </p:nvSpPr>
        <p:spPr/>
        <p:txBody>
          <a:bodyPr/>
          <a:lstStyle/>
          <a:p>
            <a:r>
              <a:rPr lang="en-US" sz="1400" dirty="0"/>
              <a:t>A majority (59%) of HCL service recipients said that no additional services were needed to secure  a job with a sustainable wage. 13% of service recipients reported that additional education, training, and networking would help them secure such a job.</a:t>
            </a:r>
          </a:p>
        </p:txBody>
      </p:sp>
      <p:sp>
        <p:nvSpPr>
          <p:cNvPr id="2" name="TextBox 1">
            <a:extLst>
              <a:ext uri="{FF2B5EF4-FFF2-40B4-BE49-F238E27FC236}">
                <a16:creationId xmlns:a16="http://schemas.microsoft.com/office/drawing/2014/main" id="{466FA1C4-3368-3860-CB57-FC9AD7A31BBD}"/>
              </a:ext>
            </a:extLst>
          </p:cNvPr>
          <p:cNvSpPr txBox="1"/>
          <p:nvPr/>
        </p:nvSpPr>
        <p:spPr>
          <a:xfrm>
            <a:off x="9052931" y="5837224"/>
            <a:ext cx="2290259" cy="276999"/>
          </a:xfrm>
          <a:prstGeom prst="rect">
            <a:avLst/>
          </a:prstGeom>
          <a:noFill/>
        </p:spPr>
        <p:txBody>
          <a:bodyPr wrap="square" rtlCol="0">
            <a:spAutoFit/>
          </a:bodyPr>
          <a:lstStyle/>
          <a:p>
            <a:r>
              <a:rPr lang="en-US" sz="1200" b="1">
                <a:solidFill>
                  <a:schemeClr val="bg1"/>
                </a:solidFill>
                <a:latin typeface="+mj-lt"/>
                <a:cs typeface="Arial" pitchFamily="34" charset="0"/>
              </a:rPr>
              <a:t>N (HCL) = 414</a:t>
            </a:r>
          </a:p>
        </p:txBody>
      </p:sp>
      <p:sp>
        <p:nvSpPr>
          <p:cNvPr id="6" name="Text Box 16">
            <a:extLst>
              <a:ext uri="{FF2B5EF4-FFF2-40B4-BE49-F238E27FC236}">
                <a16:creationId xmlns:a16="http://schemas.microsoft.com/office/drawing/2014/main" id="{E52E517C-B972-541A-F0CA-3E2DDC8EF81A}"/>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5060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02CA49-999F-553D-30B5-AD62C5797641}"/>
              </a:ext>
            </a:extLst>
          </p:cNvPr>
          <p:cNvSpPr>
            <a:spLocks noGrp="1"/>
          </p:cNvSpPr>
          <p:nvPr>
            <p:ph type="title" idx="4294967295"/>
          </p:nvPr>
        </p:nvSpPr>
        <p:spPr>
          <a:xfrm>
            <a:off x="203200" y="3276600"/>
            <a:ext cx="11785600"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20000"/>
              </a:spcBef>
              <a:spcAft>
                <a:spcPct val="0"/>
              </a:spcAft>
              <a:buClr>
                <a:srgbClr val="98324D"/>
              </a:buClr>
              <a:buSzPct val="50000"/>
              <a:buFont typeface="Wingdings" pitchFamily="2" charset="2"/>
              <a:buNone/>
              <a:tabLst/>
              <a:defRPr/>
            </a:pPr>
            <a:r>
              <a:rPr kumimoji="0" lang="en-US" sz="3000" b="0" i="0" u="none" strike="noStrike" kern="0" cap="none" spc="0" normalizeH="0" baseline="0" noProof="0">
                <a:ln>
                  <a:noFill/>
                </a:ln>
                <a:solidFill>
                  <a:schemeClr val="bg1"/>
                </a:solidFill>
                <a:effectLst/>
                <a:uLnTx/>
                <a:uFillTx/>
                <a:latin typeface="+mn-lt"/>
                <a:ea typeface="MS PGothic" panose="020B0600070205080204" pitchFamily="34" charset="-128"/>
                <a:cs typeface="ＭＳ Ｐゴシック" charset="0"/>
              </a:rPr>
              <a:t>Education and Employment</a:t>
            </a:r>
          </a:p>
        </p:txBody>
      </p:sp>
    </p:spTree>
    <p:extLst>
      <p:ext uri="{BB962C8B-B14F-4D97-AF65-F5344CB8AC3E}">
        <p14:creationId xmlns:p14="http://schemas.microsoft.com/office/powerpoint/2010/main" val="4151899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B0F6DCA9-1F95-3704-08CC-E4B8F4DF17BC}"/>
              </a:ext>
            </a:extLst>
          </p:cNvPr>
          <p:cNvSpPr txBox="1">
            <a:spLocks noGrp="1"/>
          </p:cNvSpPr>
          <p:nvPr>
            <p:ph type="title" idx="4294967295"/>
          </p:nvPr>
        </p:nvSpPr>
        <p:spPr>
          <a:xfrm>
            <a:off x="2215754" y="388417"/>
            <a:ext cx="5600700" cy="4444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marR="0" lvl="0" indent="0" algn="ctr" defTabSz="914400" rtl="0" eaLnBrk="0" fontAlgn="base" latinLnBrk="0" hangingPunct="0">
              <a:lnSpc>
                <a:spcPct val="100000"/>
              </a:lnSpc>
              <a:spcBef>
                <a:spcPts val="150"/>
              </a:spcBef>
              <a:spcAft>
                <a:spcPct val="0"/>
              </a:spcAft>
              <a:buClr>
                <a:srgbClr val="98324D"/>
              </a:buClr>
              <a:buSzPct val="50000"/>
              <a:buFont typeface="Wingdings" pitchFamily="2" charset="2"/>
              <a:buNone/>
              <a:tabLst/>
              <a:defRPr/>
            </a:pPr>
            <a:r>
              <a:rPr kumimoji="0" lang="en-US" sz="1400" b="1" i="0" u="none" strike="noStrike" kern="0" cap="none" spc="0" normalizeH="0" baseline="0" noProof="0">
                <a:ln>
                  <a:noFill/>
                </a:ln>
                <a:solidFill>
                  <a:schemeClr val="bg1"/>
                </a:solidFill>
                <a:effectLst/>
                <a:uLnTx/>
                <a:uFillTx/>
                <a:latin typeface="+mn-lt"/>
                <a:ea typeface="MS PGothic" panose="020B0600070205080204" pitchFamily="34" charset="-128"/>
                <a:cs typeface="ＭＳ Ｐゴシック" charset="0"/>
              </a:rPr>
              <a:t>EDU02 - CS: </a:t>
            </a:r>
            <a:r>
              <a:rPr kumimoji="0" lang="en-US" sz="1400" b="0" i="0" u="none" strike="noStrike" kern="0" cap="none" spc="0" normalizeH="0" baseline="0" noProof="0">
                <a:ln>
                  <a:noFill/>
                </a:ln>
                <a:solidFill>
                  <a:schemeClr val="bg1"/>
                </a:solidFill>
                <a:effectLst/>
                <a:uLnTx/>
                <a:uFillTx/>
                <a:latin typeface="+mn-lt"/>
                <a:ea typeface="MS PGothic" panose="020B0600070205080204" pitchFamily="34" charset="-128"/>
                <a:cs typeface="ＭＳ Ｐゴシック" charset="0"/>
              </a:rPr>
              <a:t>What is the level of education you would like to complete? (Asked of all)</a:t>
            </a:r>
          </a:p>
        </p:txBody>
      </p:sp>
      <p:graphicFrame>
        <p:nvGraphicFramePr>
          <p:cNvPr id="7" name="Table 9">
            <a:extLst>
              <a:ext uri="{FF2B5EF4-FFF2-40B4-BE49-F238E27FC236}">
                <a16:creationId xmlns:a16="http://schemas.microsoft.com/office/drawing/2014/main" id="{5397BBB4-3C22-6660-A25C-09CA4A4B3A41}"/>
              </a:ext>
            </a:extLst>
          </p:cNvPr>
          <p:cNvGraphicFramePr>
            <a:graphicFrameLocks noGrp="1"/>
          </p:cNvGraphicFramePr>
          <p:nvPr>
            <p:ph idx="15"/>
            <p:extLst>
              <p:ext uri="{D42A27DB-BD31-4B8C-83A1-F6EECF244321}">
                <p14:modId xmlns:p14="http://schemas.microsoft.com/office/powerpoint/2010/main" val="192547475"/>
              </p:ext>
            </p:extLst>
          </p:nvPr>
        </p:nvGraphicFramePr>
        <p:xfrm>
          <a:off x="1964565" y="1408614"/>
          <a:ext cx="5306996" cy="4186455"/>
        </p:xfrm>
        <a:graphic>
          <a:graphicData uri="http://schemas.openxmlformats.org/drawingml/2006/table">
            <a:tbl>
              <a:tblPr firstRow="1" bandRow="1">
                <a:tableStyleId>{5940675A-B579-460E-94D1-54222C63F5DA}</a:tableStyleId>
              </a:tblPr>
              <a:tblGrid>
                <a:gridCol w="4297680">
                  <a:extLst>
                    <a:ext uri="{9D8B030D-6E8A-4147-A177-3AD203B41FA5}">
                      <a16:colId xmlns:a16="http://schemas.microsoft.com/office/drawing/2014/main" val="1143798205"/>
                    </a:ext>
                  </a:extLst>
                </a:gridCol>
                <a:gridCol w="1009316">
                  <a:extLst>
                    <a:ext uri="{9D8B030D-6E8A-4147-A177-3AD203B41FA5}">
                      <a16:colId xmlns:a16="http://schemas.microsoft.com/office/drawing/2014/main" val="411507318"/>
                    </a:ext>
                  </a:extLst>
                </a:gridCol>
              </a:tblGrid>
              <a:tr h="457987">
                <a:tc>
                  <a:txBody>
                    <a:bodyPr/>
                    <a:lstStyle/>
                    <a:p>
                      <a:endParaRPr lang="en-US" sz="1600">
                        <a:latin typeface="+mn-lt"/>
                      </a:endParaRPr>
                    </a:p>
                  </a:txBody>
                  <a:tcPr marL="68580" marR="68580" marT="34290" marB="34290">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a:solidFill>
                            <a:schemeClr val="bg1"/>
                          </a:solidFill>
                          <a:latin typeface="+mn-lt"/>
                        </a:rPr>
                        <a:t>CS</a:t>
                      </a:r>
                    </a:p>
                  </a:txBody>
                  <a:tcPr marL="68580" marR="68580" marT="34290" marB="34290" anchor="ctr">
                    <a:solidFill>
                      <a:srgbClr val="AE2573"/>
                    </a:solidFill>
                  </a:tcPr>
                </a:tc>
                <a:extLst>
                  <a:ext uri="{0D108BD9-81ED-4DB2-BD59-A6C34878D82A}">
                    <a16:rowId xmlns:a16="http://schemas.microsoft.com/office/drawing/2014/main" val="1278513106"/>
                  </a:ext>
                </a:extLst>
              </a:tr>
              <a:tr h="369469">
                <a:tc>
                  <a:txBody>
                    <a:bodyPr/>
                    <a:lstStyle/>
                    <a:p>
                      <a:pPr algn="l" fontAlgn="ctr"/>
                      <a:r>
                        <a:rPr lang="en-US" sz="1600" b="0" i="0" u="none" strike="noStrike">
                          <a:solidFill>
                            <a:srgbClr val="000000"/>
                          </a:solidFill>
                          <a:effectLst/>
                          <a:latin typeface="+mn-lt"/>
                        </a:rPr>
                        <a:t>High school or GED</a:t>
                      </a:r>
                    </a:p>
                  </a:txBody>
                  <a:tcPr marL="68580" marR="5715" marT="5715" marB="0" anchor="ctr">
                    <a:lnT w="12700" cap="flat" cmpd="sng" algn="ctr">
                      <a:solidFill>
                        <a:schemeClr val="tx1"/>
                      </a:solidFill>
                      <a:prstDash val="solid"/>
                      <a:round/>
                      <a:headEnd type="none" w="med" len="med"/>
                      <a:tailEnd type="none" w="med" len="med"/>
                    </a:lnT>
                  </a:tcPr>
                </a:tc>
                <a:tc>
                  <a:txBody>
                    <a:bodyPr/>
                    <a:lstStyle/>
                    <a:p>
                      <a:pPr algn="ctr" fontAlgn="t">
                        <a:buNone/>
                      </a:pPr>
                      <a:r>
                        <a:rPr lang="en-US" sz="1600" b="0" i="0" u="none" strike="noStrike">
                          <a:solidFill>
                            <a:srgbClr val="000000"/>
                          </a:solidFill>
                          <a:effectLst/>
                          <a:latin typeface="+mn-lt"/>
                        </a:rPr>
                        <a:t>5%</a:t>
                      </a:r>
                    </a:p>
                  </a:txBody>
                  <a:tcPr marL="7620" marR="7620" marT="7620" marB="0" anchor="ctr"/>
                </a:tc>
                <a:extLst>
                  <a:ext uri="{0D108BD9-81ED-4DB2-BD59-A6C34878D82A}">
                    <a16:rowId xmlns:a16="http://schemas.microsoft.com/office/drawing/2014/main" val="1126237797"/>
                  </a:ext>
                </a:extLst>
              </a:tr>
              <a:tr h="369469">
                <a:tc>
                  <a:txBody>
                    <a:bodyPr/>
                    <a:lstStyle/>
                    <a:p>
                      <a:pPr algn="l" fontAlgn="ctr"/>
                      <a:r>
                        <a:rPr lang="en-US" sz="1600" b="0" i="0" u="none" strike="noStrike">
                          <a:solidFill>
                            <a:srgbClr val="000000"/>
                          </a:solidFill>
                          <a:effectLst/>
                          <a:latin typeface="+mn-lt"/>
                        </a:rPr>
                        <a:t>An Associate's or technical degree</a:t>
                      </a:r>
                    </a:p>
                  </a:txBody>
                  <a:tcPr marL="68580" marR="5715" marT="5715" marB="0" anchor="ctr"/>
                </a:tc>
                <a:tc>
                  <a:txBody>
                    <a:bodyPr/>
                    <a:lstStyle/>
                    <a:p>
                      <a:pPr algn="ctr" fontAlgn="t">
                        <a:buNone/>
                      </a:pPr>
                      <a:r>
                        <a:rPr lang="en-US" sz="1600" b="0" i="0" u="none" strike="noStrike">
                          <a:solidFill>
                            <a:srgbClr val="000000"/>
                          </a:solidFill>
                          <a:effectLst/>
                          <a:latin typeface="+mn-lt"/>
                        </a:rPr>
                        <a:t>12%</a:t>
                      </a:r>
                    </a:p>
                  </a:txBody>
                  <a:tcPr marL="7620" marR="7620" marT="7620" marB="0" anchor="ctr"/>
                </a:tc>
                <a:extLst>
                  <a:ext uri="{0D108BD9-81ED-4DB2-BD59-A6C34878D82A}">
                    <a16:rowId xmlns:a16="http://schemas.microsoft.com/office/drawing/2014/main" val="3471311328"/>
                  </a:ext>
                </a:extLst>
              </a:tr>
              <a:tr h="386358">
                <a:tc>
                  <a:txBody>
                    <a:bodyPr/>
                    <a:lstStyle/>
                    <a:p>
                      <a:pPr algn="l" fontAlgn="ctr"/>
                      <a:r>
                        <a:rPr lang="en-US" sz="1600" b="0" i="0" u="none" strike="noStrike" dirty="0">
                          <a:solidFill>
                            <a:srgbClr val="000000"/>
                          </a:solidFill>
                          <a:effectLst/>
                          <a:latin typeface="+mn-lt"/>
                        </a:rPr>
                        <a:t>A 4-year college degree (bachelor's degree)</a:t>
                      </a:r>
                    </a:p>
                  </a:txBody>
                  <a:tcPr marL="68580" marR="5715" marT="5715" marB="0" anchor="ctr"/>
                </a:tc>
                <a:tc>
                  <a:txBody>
                    <a:bodyPr/>
                    <a:lstStyle/>
                    <a:p>
                      <a:pPr algn="ctr" fontAlgn="t">
                        <a:buNone/>
                      </a:pPr>
                      <a:r>
                        <a:rPr lang="en-US" sz="1600" b="0" i="0" u="none" strike="noStrike">
                          <a:solidFill>
                            <a:srgbClr val="000000"/>
                          </a:solidFill>
                          <a:effectLst/>
                          <a:latin typeface="+mn-lt"/>
                        </a:rPr>
                        <a:t>27%</a:t>
                      </a:r>
                    </a:p>
                  </a:txBody>
                  <a:tcPr marL="7620" marR="7620" marT="7620" marB="0" anchor="ctr"/>
                </a:tc>
                <a:extLst>
                  <a:ext uri="{0D108BD9-81ED-4DB2-BD59-A6C34878D82A}">
                    <a16:rowId xmlns:a16="http://schemas.microsoft.com/office/drawing/2014/main" val="3502682925"/>
                  </a:ext>
                </a:extLst>
              </a:tr>
              <a:tr h="386358">
                <a:tc>
                  <a:txBody>
                    <a:bodyPr/>
                    <a:lstStyle/>
                    <a:p>
                      <a:pPr algn="l" fontAlgn="ctr"/>
                      <a:r>
                        <a:rPr lang="en-US" sz="1600" b="0" i="0" u="none" strike="noStrike" dirty="0">
                          <a:solidFill>
                            <a:srgbClr val="000000"/>
                          </a:solidFill>
                          <a:effectLst/>
                          <a:latin typeface="+mn-lt"/>
                        </a:rPr>
                        <a:t>A graduate degree (masters/MA/MS)</a:t>
                      </a:r>
                    </a:p>
                  </a:txBody>
                  <a:tcPr marL="68580" marR="5715" marT="5715" marB="0" anchor="ctr"/>
                </a:tc>
                <a:tc>
                  <a:txBody>
                    <a:bodyPr/>
                    <a:lstStyle/>
                    <a:p>
                      <a:pPr algn="ctr" fontAlgn="t">
                        <a:buNone/>
                      </a:pPr>
                      <a:r>
                        <a:rPr lang="en-US" sz="1600" b="0" i="0" u="none" strike="noStrike">
                          <a:solidFill>
                            <a:srgbClr val="000000"/>
                          </a:solidFill>
                          <a:effectLst/>
                          <a:latin typeface="+mn-lt"/>
                        </a:rPr>
                        <a:t>15%</a:t>
                      </a:r>
                    </a:p>
                  </a:txBody>
                  <a:tcPr marL="7620" marR="7620" marT="7620" marB="0" anchor="ctr"/>
                </a:tc>
                <a:extLst>
                  <a:ext uri="{0D108BD9-81ED-4DB2-BD59-A6C34878D82A}">
                    <a16:rowId xmlns:a16="http://schemas.microsoft.com/office/drawing/2014/main" val="1789180244"/>
                  </a:ext>
                </a:extLst>
              </a:tr>
              <a:tr h="369469">
                <a:tc>
                  <a:txBody>
                    <a:bodyPr/>
                    <a:lstStyle/>
                    <a:p>
                      <a:pPr algn="l" fontAlgn="ctr"/>
                      <a:r>
                        <a:rPr lang="en-US" sz="1600" b="0" i="0" u="none" strike="noStrike">
                          <a:solidFill>
                            <a:srgbClr val="000000"/>
                          </a:solidFill>
                          <a:effectLst/>
                          <a:latin typeface="+mn-lt"/>
                        </a:rPr>
                        <a:t>A professional certification</a:t>
                      </a:r>
                    </a:p>
                  </a:txBody>
                  <a:tcPr marL="68580" marR="5715" marT="5715" marB="0" anchor="ctr"/>
                </a:tc>
                <a:tc>
                  <a:txBody>
                    <a:bodyPr/>
                    <a:lstStyle/>
                    <a:p>
                      <a:pPr algn="ctr" fontAlgn="t">
                        <a:buNone/>
                      </a:pPr>
                      <a:r>
                        <a:rPr lang="en-US" sz="1600" b="0" i="0" u="none" strike="noStrike">
                          <a:solidFill>
                            <a:srgbClr val="000000"/>
                          </a:solidFill>
                          <a:effectLst/>
                          <a:latin typeface="+mn-lt"/>
                        </a:rPr>
                        <a:t>11%</a:t>
                      </a:r>
                    </a:p>
                  </a:txBody>
                  <a:tcPr marL="7620" marR="7620" marT="7620" marB="0" anchor="ctr"/>
                </a:tc>
                <a:extLst>
                  <a:ext uri="{0D108BD9-81ED-4DB2-BD59-A6C34878D82A}">
                    <a16:rowId xmlns:a16="http://schemas.microsoft.com/office/drawing/2014/main" val="938363350"/>
                  </a:ext>
                </a:extLst>
              </a:tr>
              <a:tr h="369469">
                <a:tc>
                  <a:txBody>
                    <a:bodyPr/>
                    <a:lstStyle/>
                    <a:p>
                      <a:pPr algn="l" fontAlgn="ctr"/>
                      <a:r>
                        <a:rPr lang="en-US" sz="1600" b="0" i="0" u="none" strike="noStrike">
                          <a:solidFill>
                            <a:srgbClr val="000000"/>
                          </a:solidFill>
                          <a:effectLst/>
                          <a:latin typeface="+mn-lt"/>
                        </a:rPr>
                        <a:t>An industrial certification</a:t>
                      </a:r>
                    </a:p>
                  </a:txBody>
                  <a:tcPr marL="68580" marR="5715" marT="5715" marB="0" anchor="ctr"/>
                </a:tc>
                <a:tc>
                  <a:txBody>
                    <a:bodyPr/>
                    <a:lstStyle/>
                    <a:p>
                      <a:pPr algn="ctr" fontAlgn="t">
                        <a:buNone/>
                      </a:pPr>
                      <a:r>
                        <a:rPr lang="en-US" sz="1600" b="0" i="0" u="none" strike="noStrike">
                          <a:solidFill>
                            <a:srgbClr val="000000"/>
                          </a:solidFill>
                          <a:effectLst/>
                          <a:latin typeface="+mn-lt"/>
                        </a:rPr>
                        <a:t>3%</a:t>
                      </a:r>
                    </a:p>
                  </a:txBody>
                  <a:tcPr marL="7620" marR="7620" marT="7620" marB="0" anchor="ctr"/>
                </a:tc>
                <a:extLst>
                  <a:ext uri="{0D108BD9-81ED-4DB2-BD59-A6C34878D82A}">
                    <a16:rowId xmlns:a16="http://schemas.microsoft.com/office/drawing/2014/main" val="1658425044"/>
                  </a:ext>
                </a:extLst>
              </a:tr>
              <a:tr h="369469">
                <a:tc>
                  <a:txBody>
                    <a:bodyPr/>
                    <a:lstStyle/>
                    <a:p>
                      <a:pPr algn="l" fontAlgn="ctr"/>
                      <a:r>
                        <a:rPr lang="en-US" sz="1600" b="0" i="0" u="none" strike="noStrike">
                          <a:solidFill>
                            <a:srgbClr val="000000"/>
                          </a:solidFill>
                          <a:effectLst/>
                          <a:latin typeface="+mn-lt"/>
                        </a:rPr>
                        <a:t>A PhD</a:t>
                      </a:r>
                    </a:p>
                  </a:txBody>
                  <a:tcPr marL="68580" marR="5715" marT="5715" marB="0" anchor="ctr"/>
                </a:tc>
                <a:tc>
                  <a:txBody>
                    <a:bodyPr/>
                    <a:lstStyle/>
                    <a:p>
                      <a:pPr algn="ctr" fontAlgn="t">
                        <a:buNone/>
                      </a:pPr>
                      <a:r>
                        <a:rPr lang="en-US" sz="1600" b="0" i="0" u="none" strike="noStrike">
                          <a:solidFill>
                            <a:srgbClr val="000000"/>
                          </a:solidFill>
                          <a:effectLst/>
                          <a:latin typeface="+mn-lt"/>
                        </a:rPr>
                        <a:t>1%</a:t>
                      </a:r>
                    </a:p>
                  </a:txBody>
                  <a:tcPr marL="7620" marR="7620" marT="7620" marB="0" anchor="ctr"/>
                </a:tc>
                <a:extLst>
                  <a:ext uri="{0D108BD9-81ED-4DB2-BD59-A6C34878D82A}">
                    <a16:rowId xmlns:a16="http://schemas.microsoft.com/office/drawing/2014/main" val="1041938987"/>
                  </a:ext>
                </a:extLst>
              </a:tr>
              <a:tr h="369469">
                <a:tc>
                  <a:txBody>
                    <a:bodyPr/>
                    <a:lstStyle/>
                    <a:p>
                      <a:pPr algn="l" fontAlgn="t">
                        <a:buNone/>
                      </a:pPr>
                      <a:r>
                        <a:rPr lang="en-US" sz="1600" b="0" i="0" u="none" strike="noStrike">
                          <a:solidFill>
                            <a:srgbClr val="000000"/>
                          </a:solidFill>
                          <a:effectLst/>
                          <a:latin typeface="+mn-lt"/>
                        </a:rPr>
                        <a:t>Additional classes for specific topics or skills</a:t>
                      </a:r>
                    </a:p>
                  </a:txBody>
                  <a:tcPr marL="68580" marR="5715" marT="5715" marB="0" anchor="ctr"/>
                </a:tc>
                <a:tc>
                  <a:txBody>
                    <a:bodyPr/>
                    <a:lstStyle/>
                    <a:p>
                      <a:pPr algn="ctr" fontAlgn="t">
                        <a:buNone/>
                      </a:pPr>
                      <a:r>
                        <a:rPr lang="en-US" sz="1600" b="0" i="0" u="none" strike="noStrike">
                          <a:solidFill>
                            <a:srgbClr val="000000"/>
                          </a:solidFill>
                          <a:effectLst/>
                          <a:latin typeface="+mn-lt"/>
                        </a:rPr>
                        <a:t>2%</a:t>
                      </a:r>
                    </a:p>
                  </a:txBody>
                  <a:tcPr marL="7620" marR="7620" marT="7620" marB="0" anchor="ctr"/>
                </a:tc>
                <a:extLst>
                  <a:ext uri="{0D108BD9-81ED-4DB2-BD59-A6C34878D82A}">
                    <a16:rowId xmlns:a16="http://schemas.microsoft.com/office/drawing/2014/main" val="1406321890"/>
                  </a:ext>
                </a:extLst>
              </a:tr>
              <a:tr h="369469">
                <a:tc>
                  <a:txBody>
                    <a:bodyPr/>
                    <a:lstStyle/>
                    <a:p>
                      <a:pPr algn="l" fontAlgn="ctr"/>
                      <a:r>
                        <a:rPr lang="en-US" sz="1600" b="0" i="0" u="none" strike="noStrike">
                          <a:solidFill>
                            <a:srgbClr val="000000"/>
                          </a:solidFill>
                          <a:effectLst/>
                          <a:latin typeface="+mn-lt"/>
                        </a:rPr>
                        <a:t>Not seeking additional education</a:t>
                      </a:r>
                    </a:p>
                  </a:txBody>
                  <a:tcPr anchor="ctr"/>
                </a:tc>
                <a:tc>
                  <a:txBody>
                    <a:bodyPr/>
                    <a:lstStyle/>
                    <a:p>
                      <a:pPr algn="ctr" fontAlgn="t">
                        <a:buNone/>
                      </a:pPr>
                      <a:r>
                        <a:rPr lang="en-US" sz="1600" b="0" i="0" u="none" strike="noStrike">
                          <a:solidFill>
                            <a:srgbClr val="000000"/>
                          </a:solidFill>
                          <a:effectLst/>
                          <a:latin typeface="+mn-lt"/>
                        </a:rPr>
                        <a:t>23%</a:t>
                      </a:r>
                    </a:p>
                  </a:txBody>
                  <a:tcPr marL="7620" marR="7620" marT="7620" marB="0" anchor="ctr"/>
                </a:tc>
                <a:extLst>
                  <a:ext uri="{0D108BD9-81ED-4DB2-BD59-A6C34878D82A}">
                    <a16:rowId xmlns:a16="http://schemas.microsoft.com/office/drawing/2014/main" val="2346600582"/>
                  </a:ext>
                </a:extLst>
              </a:tr>
              <a:tr h="369469">
                <a:tc>
                  <a:txBody>
                    <a:bodyPr/>
                    <a:lstStyle/>
                    <a:p>
                      <a:pPr algn="l" fontAlgn="t">
                        <a:buNone/>
                      </a:pPr>
                      <a:r>
                        <a:rPr lang="en-US" sz="1600" b="0" i="0" u="none" strike="noStrike">
                          <a:solidFill>
                            <a:srgbClr val="000000"/>
                          </a:solidFill>
                          <a:effectLst/>
                          <a:latin typeface="+mn-lt"/>
                        </a:rPr>
                        <a:t>Other</a:t>
                      </a:r>
                    </a:p>
                  </a:txBody>
                  <a:tcPr marL="68580" marR="5715" marT="5715" marB="0" anchor="ctr"/>
                </a:tc>
                <a:tc>
                  <a:txBody>
                    <a:bodyPr/>
                    <a:lstStyle/>
                    <a:p>
                      <a:pPr algn="ctr" fontAlgn="t">
                        <a:buNone/>
                      </a:pPr>
                      <a:r>
                        <a:rPr lang="en-US" sz="1600" b="0" i="0" u="none" strike="noStrike" dirty="0">
                          <a:solidFill>
                            <a:srgbClr val="000000"/>
                          </a:solidFill>
                          <a:effectLst/>
                          <a:latin typeface="+mn-lt"/>
                        </a:rPr>
                        <a:t>1%</a:t>
                      </a:r>
                    </a:p>
                  </a:txBody>
                  <a:tcPr marL="7620" marR="7620" marT="7620" marB="0" anchor="ctr"/>
                </a:tc>
                <a:extLst>
                  <a:ext uri="{0D108BD9-81ED-4DB2-BD59-A6C34878D82A}">
                    <a16:rowId xmlns:a16="http://schemas.microsoft.com/office/drawing/2014/main" val="3755556357"/>
                  </a:ext>
                </a:extLst>
              </a:tr>
            </a:tbl>
          </a:graphicData>
        </a:graphic>
      </p:graphicFrame>
      <p:sp>
        <p:nvSpPr>
          <p:cNvPr id="9" name="TextBox 8">
            <a:extLst>
              <a:ext uri="{FF2B5EF4-FFF2-40B4-BE49-F238E27FC236}">
                <a16:creationId xmlns:a16="http://schemas.microsoft.com/office/drawing/2014/main" id="{BB3B0057-E90C-38F3-284B-2B8291E3B5C9}"/>
              </a:ext>
            </a:extLst>
          </p:cNvPr>
          <p:cNvSpPr txBox="1"/>
          <p:nvPr/>
        </p:nvSpPr>
        <p:spPr>
          <a:xfrm>
            <a:off x="9049232" y="1098088"/>
            <a:ext cx="3142768" cy="307777"/>
          </a:xfrm>
          <a:prstGeom prst="rect">
            <a:avLst/>
          </a:prstGeom>
          <a:noFill/>
        </p:spPr>
        <p:txBody>
          <a:bodyPr wrap="square" rtlCol="0">
            <a:spAutoFit/>
          </a:bodyPr>
          <a:lstStyle/>
          <a:p>
            <a:pPr algn="l"/>
            <a:r>
              <a:rPr lang="en-US" sz="1400" b="1">
                <a:solidFill>
                  <a:schemeClr val="bg1"/>
                </a:solidFill>
                <a:latin typeface="+mn-lt"/>
                <a:cs typeface="Arial" pitchFamily="34" charset="0"/>
              </a:rPr>
              <a:t>Summary</a:t>
            </a:r>
          </a:p>
        </p:txBody>
      </p:sp>
      <p:sp>
        <p:nvSpPr>
          <p:cNvPr id="4" name="Text Placeholder 3">
            <a:extLst>
              <a:ext uri="{FF2B5EF4-FFF2-40B4-BE49-F238E27FC236}">
                <a16:creationId xmlns:a16="http://schemas.microsoft.com/office/drawing/2014/main" id="{D5081A3D-6B44-36E5-BEBF-3846D0388C64}"/>
              </a:ext>
            </a:extLst>
          </p:cNvPr>
          <p:cNvSpPr>
            <a:spLocks noGrp="1"/>
          </p:cNvSpPr>
          <p:nvPr>
            <p:ph type="body" sz="quarter" idx="12"/>
          </p:nvPr>
        </p:nvSpPr>
        <p:spPr>
          <a:xfrm>
            <a:off x="9116393" y="1391659"/>
            <a:ext cx="2749291" cy="2037341"/>
          </a:xfrm>
        </p:spPr>
        <p:txBody>
          <a:bodyPr/>
          <a:lstStyle/>
          <a:p>
            <a:r>
              <a:rPr lang="en-US" sz="1400" dirty="0"/>
              <a:t>The most common level of education desired by CS service recipients is a 4-year bachelor’s degree (27%). Another 23% are not seeking additional education. </a:t>
            </a:r>
          </a:p>
          <a:p>
            <a:endParaRPr lang="en-US" sz="1400" dirty="0"/>
          </a:p>
          <a:p>
            <a:endParaRPr lang="en-US" sz="1400" dirty="0"/>
          </a:p>
        </p:txBody>
      </p:sp>
      <p:sp>
        <p:nvSpPr>
          <p:cNvPr id="6" name="TextBox 5">
            <a:extLst>
              <a:ext uri="{FF2B5EF4-FFF2-40B4-BE49-F238E27FC236}">
                <a16:creationId xmlns:a16="http://schemas.microsoft.com/office/drawing/2014/main" id="{212698B3-D2DF-882B-254C-5E5762797C89}"/>
              </a:ext>
            </a:extLst>
          </p:cNvPr>
          <p:cNvSpPr txBox="1"/>
          <p:nvPr/>
        </p:nvSpPr>
        <p:spPr>
          <a:xfrm>
            <a:off x="9052931" y="5837224"/>
            <a:ext cx="2290259" cy="276999"/>
          </a:xfrm>
          <a:prstGeom prst="rect">
            <a:avLst/>
          </a:prstGeom>
          <a:noFill/>
        </p:spPr>
        <p:txBody>
          <a:bodyPr wrap="square" rtlCol="0">
            <a:spAutoFit/>
          </a:bodyPr>
          <a:lstStyle/>
          <a:p>
            <a:pPr algn="l"/>
            <a:r>
              <a:rPr lang="en-US" sz="1200" b="1">
                <a:solidFill>
                  <a:schemeClr val="bg1"/>
                </a:solidFill>
                <a:latin typeface="+mn-lt"/>
                <a:cs typeface="Arial" pitchFamily="34" charset="0"/>
              </a:rPr>
              <a:t>N (CS) = 1,075</a:t>
            </a:r>
          </a:p>
        </p:txBody>
      </p:sp>
      <p:sp>
        <p:nvSpPr>
          <p:cNvPr id="2" name="Text Box 16">
            <a:extLst>
              <a:ext uri="{FF2B5EF4-FFF2-40B4-BE49-F238E27FC236}">
                <a16:creationId xmlns:a16="http://schemas.microsoft.com/office/drawing/2014/main" id="{B8E2B369-5E70-4A60-F3D1-128E57A5D26A}"/>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56977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A8BDD-FAA2-8EBC-16E4-16CEF7F4DC33}"/>
            </a:ext>
          </a:extLst>
        </p:cNvPr>
        <p:cNvGrpSpPr/>
        <p:nvPr/>
      </p:nvGrpSpPr>
      <p:grpSpPr>
        <a:xfrm>
          <a:off x="0" y="0"/>
          <a:ext cx="0" cy="0"/>
          <a:chOff x="0" y="0"/>
          <a:chExt cx="0" cy="0"/>
        </a:xfrm>
      </p:grpSpPr>
      <p:sp>
        <p:nvSpPr>
          <p:cNvPr id="3" name="Text Placeholder 6">
            <a:extLst>
              <a:ext uri="{FF2B5EF4-FFF2-40B4-BE49-F238E27FC236}">
                <a16:creationId xmlns:a16="http://schemas.microsoft.com/office/drawing/2014/main" id="{5950F610-F42F-146C-B506-BFF39C1C7A08}"/>
              </a:ext>
            </a:extLst>
          </p:cNvPr>
          <p:cNvSpPr txBox="1">
            <a:spLocks noGrp="1"/>
          </p:cNvSpPr>
          <p:nvPr>
            <p:ph type="title" idx="4294967295"/>
          </p:nvPr>
        </p:nvSpPr>
        <p:spPr>
          <a:xfrm>
            <a:off x="2215754" y="388417"/>
            <a:ext cx="5600700" cy="4444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marR="0" lvl="0" indent="0" algn="ctr" defTabSz="914400" rtl="0" eaLnBrk="0" fontAlgn="base" latinLnBrk="0" hangingPunct="0">
              <a:lnSpc>
                <a:spcPct val="100000"/>
              </a:lnSpc>
              <a:spcBef>
                <a:spcPts val="150"/>
              </a:spcBef>
              <a:spcAft>
                <a:spcPct val="0"/>
              </a:spcAft>
              <a:buClr>
                <a:srgbClr val="98324D"/>
              </a:buClr>
              <a:buSzPct val="50000"/>
              <a:buFont typeface="Wingdings" pitchFamily="2" charset="2"/>
              <a:buNone/>
              <a:tabLst/>
              <a:defRPr/>
            </a:pPr>
            <a:r>
              <a:rPr kumimoji="0" lang="en-US" sz="1400" b="1" i="0" u="none" strike="noStrike" kern="0" cap="none" spc="0" normalizeH="0" baseline="0" noProof="0">
                <a:ln>
                  <a:noFill/>
                </a:ln>
                <a:solidFill>
                  <a:schemeClr val="bg1"/>
                </a:solidFill>
                <a:effectLst/>
                <a:uLnTx/>
                <a:uFillTx/>
                <a:latin typeface="+mn-lt"/>
                <a:ea typeface="MS PGothic" panose="020B0600070205080204" pitchFamily="34" charset="-128"/>
                <a:cs typeface="ＭＳ Ｐゴシック" charset="0"/>
              </a:rPr>
              <a:t>EDU02 - HCL: </a:t>
            </a:r>
            <a:r>
              <a:rPr kumimoji="0" lang="en-US" sz="1400" b="0" i="0" u="none" strike="noStrike" kern="0" cap="none" spc="0" normalizeH="0" baseline="0" noProof="0">
                <a:ln>
                  <a:noFill/>
                </a:ln>
                <a:solidFill>
                  <a:schemeClr val="bg1"/>
                </a:solidFill>
                <a:effectLst/>
                <a:uLnTx/>
                <a:uFillTx/>
                <a:latin typeface="+mn-lt"/>
                <a:ea typeface="MS PGothic" panose="020B0600070205080204" pitchFamily="34" charset="-128"/>
                <a:cs typeface="ＭＳ Ｐゴシック" charset="0"/>
              </a:rPr>
              <a:t>What is the level of education you would like to complete? (Asked of all)</a:t>
            </a:r>
          </a:p>
        </p:txBody>
      </p:sp>
      <p:graphicFrame>
        <p:nvGraphicFramePr>
          <p:cNvPr id="7" name="Table 9">
            <a:extLst>
              <a:ext uri="{FF2B5EF4-FFF2-40B4-BE49-F238E27FC236}">
                <a16:creationId xmlns:a16="http://schemas.microsoft.com/office/drawing/2014/main" id="{2D0416C8-32D6-CE94-9F7C-51DDFC41EDE7}"/>
              </a:ext>
            </a:extLst>
          </p:cNvPr>
          <p:cNvGraphicFramePr>
            <a:graphicFrameLocks noGrp="1"/>
          </p:cNvGraphicFramePr>
          <p:nvPr>
            <p:ph idx="15"/>
            <p:extLst>
              <p:ext uri="{D42A27DB-BD31-4B8C-83A1-F6EECF244321}">
                <p14:modId xmlns:p14="http://schemas.microsoft.com/office/powerpoint/2010/main" val="235276664"/>
              </p:ext>
            </p:extLst>
          </p:nvPr>
        </p:nvGraphicFramePr>
        <p:xfrm>
          <a:off x="1964565" y="1408614"/>
          <a:ext cx="5314506" cy="4186455"/>
        </p:xfrm>
        <a:graphic>
          <a:graphicData uri="http://schemas.openxmlformats.org/drawingml/2006/table">
            <a:tbl>
              <a:tblPr firstRow="1" bandRow="1">
                <a:tableStyleId>{5940675A-B579-460E-94D1-54222C63F5DA}</a:tableStyleId>
              </a:tblPr>
              <a:tblGrid>
                <a:gridCol w="4297680">
                  <a:extLst>
                    <a:ext uri="{9D8B030D-6E8A-4147-A177-3AD203B41FA5}">
                      <a16:colId xmlns:a16="http://schemas.microsoft.com/office/drawing/2014/main" val="1143798205"/>
                    </a:ext>
                  </a:extLst>
                </a:gridCol>
                <a:gridCol w="1016826">
                  <a:extLst>
                    <a:ext uri="{9D8B030D-6E8A-4147-A177-3AD203B41FA5}">
                      <a16:colId xmlns:a16="http://schemas.microsoft.com/office/drawing/2014/main" val="1388370117"/>
                    </a:ext>
                  </a:extLst>
                </a:gridCol>
              </a:tblGrid>
              <a:tr h="457987">
                <a:tc>
                  <a:txBody>
                    <a:bodyPr/>
                    <a:lstStyle/>
                    <a:p>
                      <a:endParaRPr lang="en-US" sz="1600">
                        <a:latin typeface="+mn-lt"/>
                      </a:endParaRPr>
                    </a:p>
                  </a:txBody>
                  <a:tcPr marL="68580" marR="68580" marT="34290" marB="34290">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a:solidFill>
                            <a:schemeClr val="bg1"/>
                          </a:solidFill>
                          <a:latin typeface="+mn-lt"/>
                        </a:rPr>
                        <a:t>HCL</a:t>
                      </a:r>
                    </a:p>
                  </a:txBody>
                  <a:tcPr marL="68580" marR="68580" marT="34290" marB="34290" anchor="ctr">
                    <a:solidFill>
                      <a:srgbClr val="AE2573"/>
                    </a:solidFill>
                  </a:tcPr>
                </a:tc>
                <a:extLst>
                  <a:ext uri="{0D108BD9-81ED-4DB2-BD59-A6C34878D82A}">
                    <a16:rowId xmlns:a16="http://schemas.microsoft.com/office/drawing/2014/main" val="1278513106"/>
                  </a:ext>
                </a:extLst>
              </a:tr>
              <a:tr h="369469">
                <a:tc>
                  <a:txBody>
                    <a:bodyPr/>
                    <a:lstStyle/>
                    <a:p>
                      <a:pPr algn="l" fontAlgn="ctr"/>
                      <a:r>
                        <a:rPr lang="en-US" sz="1600" b="0" i="0" u="none" strike="noStrike" dirty="0">
                          <a:solidFill>
                            <a:srgbClr val="000000"/>
                          </a:solidFill>
                          <a:effectLst/>
                          <a:latin typeface="+mn-lt"/>
                        </a:rPr>
                        <a:t>High school or GED</a:t>
                      </a:r>
                    </a:p>
                  </a:txBody>
                  <a:tcPr marL="68580" marR="5715" marT="5715" marB="0" anchor="ctr">
                    <a:lnT w="12700" cap="flat" cmpd="sng" algn="ctr">
                      <a:solidFill>
                        <a:schemeClr val="tx1"/>
                      </a:solidFill>
                      <a:prstDash val="solid"/>
                      <a:round/>
                      <a:headEnd type="none" w="med" len="med"/>
                      <a:tailEnd type="none" w="med" len="med"/>
                    </a:lnT>
                  </a:tcPr>
                </a:tc>
                <a:tc>
                  <a:txBody>
                    <a:bodyPr/>
                    <a:lstStyle/>
                    <a:p>
                      <a:pPr algn="ctr" fontAlgn="t">
                        <a:buNone/>
                      </a:pPr>
                      <a:r>
                        <a:rPr lang="en-US" sz="1600" b="0" i="0" u="none" strike="noStrike">
                          <a:solidFill>
                            <a:srgbClr val="000000"/>
                          </a:solidFill>
                          <a:effectLst/>
                          <a:latin typeface="+mn-lt"/>
                        </a:rPr>
                        <a:t>4%</a:t>
                      </a:r>
                    </a:p>
                  </a:txBody>
                  <a:tcPr marL="7620" marR="7620" marT="7620" marB="0" anchor="ctr"/>
                </a:tc>
                <a:extLst>
                  <a:ext uri="{0D108BD9-81ED-4DB2-BD59-A6C34878D82A}">
                    <a16:rowId xmlns:a16="http://schemas.microsoft.com/office/drawing/2014/main" val="1126237797"/>
                  </a:ext>
                </a:extLst>
              </a:tr>
              <a:tr h="369469">
                <a:tc>
                  <a:txBody>
                    <a:bodyPr/>
                    <a:lstStyle/>
                    <a:p>
                      <a:pPr algn="l" fontAlgn="ctr"/>
                      <a:r>
                        <a:rPr lang="en-US" sz="1600" b="0" i="0" u="none" strike="noStrike" dirty="0">
                          <a:solidFill>
                            <a:srgbClr val="000000"/>
                          </a:solidFill>
                          <a:effectLst/>
                          <a:latin typeface="+mn-lt"/>
                        </a:rPr>
                        <a:t>An associate's or technical degree</a:t>
                      </a:r>
                    </a:p>
                  </a:txBody>
                  <a:tcPr marL="68580" marR="5715" marT="5715" marB="0" anchor="ctr"/>
                </a:tc>
                <a:tc>
                  <a:txBody>
                    <a:bodyPr/>
                    <a:lstStyle/>
                    <a:p>
                      <a:pPr algn="ctr" fontAlgn="t">
                        <a:buNone/>
                      </a:pPr>
                      <a:r>
                        <a:rPr lang="en-US" sz="1600" b="0" i="0" u="none" strike="noStrike">
                          <a:solidFill>
                            <a:srgbClr val="000000"/>
                          </a:solidFill>
                          <a:effectLst/>
                          <a:latin typeface="+mn-lt"/>
                        </a:rPr>
                        <a:t>6%</a:t>
                      </a:r>
                    </a:p>
                  </a:txBody>
                  <a:tcPr marL="7620" marR="7620" marT="7620" marB="0" anchor="ctr"/>
                </a:tc>
                <a:extLst>
                  <a:ext uri="{0D108BD9-81ED-4DB2-BD59-A6C34878D82A}">
                    <a16:rowId xmlns:a16="http://schemas.microsoft.com/office/drawing/2014/main" val="4185364676"/>
                  </a:ext>
                </a:extLst>
              </a:tr>
              <a:tr h="369469">
                <a:tc>
                  <a:txBody>
                    <a:bodyPr/>
                    <a:lstStyle/>
                    <a:p>
                      <a:pPr algn="l" fontAlgn="ctr"/>
                      <a:r>
                        <a:rPr lang="en-US" sz="1600" b="0" i="0" u="none" strike="noStrike" dirty="0">
                          <a:solidFill>
                            <a:srgbClr val="000000"/>
                          </a:solidFill>
                          <a:effectLst/>
                          <a:latin typeface="+mn-lt"/>
                        </a:rPr>
                        <a:t>A 4-year college degree (bachelor's degree)</a:t>
                      </a:r>
                    </a:p>
                  </a:txBody>
                  <a:tcPr marL="68580" marR="5715" marT="5715" marB="0" anchor="ctr"/>
                </a:tc>
                <a:tc>
                  <a:txBody>
                    <a:bodyPr/>
                    <a:lstStyle/>
                    <a:p>
                      <a:pPr algn="ctr" fontAlgn="t">
                        <a:buNone/>
                      </a:pPr>
                      <a:r>
                        <a:rPr lang="en-US" sz="1600" b="0" i="0" u="none" strike="noStrike">
                          <a:solidFill>
                            <a:srgbClr val="000000"/>
                          </a:solidFill>
                          <a:effectLst/>
                          <a:latin typeface="+mn-lt"/>
                        </a:rPr>
                        <a:t>13%</a:t>
                      </a:r>
                    </a:p>
                  </a:txBody>
                  <a:tcPr marL="7620" marR="7620" marT="7620" marB="0" anchor="ctr"/>
                </a:tc>
                <a:extLst>
                  <a:ext uri="{0D108BD9-81ED-4DB2-BD59-A6C34878D82A}">
                    <a16:rowId xmlns:a16="http://schemas.microsoft.com/office/drawing/2014/main" val="3471311328"/>
                  </a:ext>
                </a:extLst>
              </a:tr>
              <a:tr h="386358">
                <a:tc>
                  <a:txBody>
                    <a:bodyPr/>
                    <a:lstStyle/>
                    <a:p>
                      <a:pPr algn="l" fontAlgn="ctr"/>
                      <a:r>
                        <a:rPr lang="en-US" sz="1600" b="0" i="0" u="none" strike="noStrike" dirty="0">
                          <a:solidFill>
                            <a:srgbClr val="000000"/>
                          </a:solidFill>
                          <a:effectLst/>
                          <a:latin typeface="+mn-lt"/>
                        </a:rPr>
                        <a:t>A graduate degree (masters/MA/MS)</a:t>
                      </a:r>
                    </a:p>
                  </a:txBody>
                  <a:tcPr marL="68580" marR="5715" marT="5715" marB="0" anchor="ctr"/>
                </a:tc>
                <a:tc>
                  <a:txBody>
                    <a:bodyPr/>
                    <a:lstStyle/>
                    <a:p>
                      <a:pPr algn="ctr" fontAlgn="t">
                        <a:buNone/>
                      </a:pPr>
                      <a:r>
                        <a:rPr lang="en-US" sz="1600" b="0" i="0" u="none" strike="noStrike">
                          <a:solidFill>
                            <a:srgbClr val="000000"/>
                          </a:solidFill>
                          <a:effectLst/>
                          <a:latin typeface="+mn-lt"/>
                        </a:rPr>
                        <a:t>8%</a:t>
                      </a:r>
                    </a:p>
                  </a:txBody>
                  <a:tcPr marL="7620" marR="7620" marT="7620" marB="0" anchor="ctr"/>
                </a:tc>
                <a:extLst>
                  <a:ext uri="{0D108BD9-81ED-4DB2-BD59-A6C34878D82A}">
                    <a16:rowId xmlns:a16="http://schemas.microsoft.com/office/drawing/2014/main" val="3502682925"/>
                  </a:ext>
                </a:extLst>
              </a:tr>
              <a:tr h="386358">
                <a:tc>
                  <a:txBody>
                    <a:bodyPr/>
                    <a:lstStyle/>
                    <a:p>
                      <a:pPr algn="l" fontAlgn="ctr"/>
                      <a:r>
                        <a:rPr lang="en-US" sz="1600" b="0" i="0" u="none" strike="noStrike" dirty="0">
                          <a:solidFill>
                            <a:srgbClr val="000000"/>
                          </a:solidFill>
                          <a:effectLst/>
                          <a:latin typeface="+mn-lt"/>
                        </a:rPr>
                        <a:t>A professional certification</a:t>
                      </a:r>
                    </a:p>
                  </a:txBody>
                  <a:tcPr marL="68580" marR="5715" marT="5715" marB="0" anchor="ctr"/>
                </a:tc>
                <a:tc>
                  <a:txBody>
                    <a:bodyPr/>
                    <a:lstStyle/>
                    <a:p>
                      <a:pPr algn="ctr" fontAlgn="t">
                        <a:buNone/>
                      </a:pPr>
                      <a:r>
                        <a:rPr lang="en-US" sz="1600" b="0" i="0" u="none" strike="noStrike">
                          <a:solidFill>
                            <a:srgbClr val="000000"/>
                          </a:solidFill>
                          <a:effectLst/>
                          <a:latin typeface="+mn-lt"/>
                        </a:rPr>
                        <a:t>6%</a:t>
                      </a:r>
                    </a:p>
                  </a:txBody>
                  <a:tcPr marL="7620" marR="7620" marT="7620" marB="0" anchor="ctr"/>
                </a:tc>
                <a:extLst>
                  <a:ext uri="{0D108BD9-81ED-4DB2-BD59-A6C34878D82A}">
                    <a16:rowId xmlns:a16="http://schemas.microsoft.com/office/drawing/2014/main" val="1789180244"/>
                  </a:ext>
                </a:extLst>
              </a:tr>
              <a:tr h="369469">
                <a:tc>
                  <a:txBody>
                    <a:bodyPr/>
                    <a:lstStyle/>
                    <a:p>
                      <a:pPr algn="l" fontAlgn="ctr"/>
                      <a:r>
                        <a:rPr lang="en-US" sz="1600" b="0" i="0" u="none" strike="noStrike" dirty="0">
                          <a:solidFill>
                            <a:srgbClr val="000000"/>
                          </a:solidFill>
                          <a:effectLst/>
                          <a:latin typeface="+mn-lt"/>
                        </a:rPr>
                        <a:t>An industrial certification</a:t>
                      </a:r>
                    </a:p>
                  </a:txBody>
                  <a:tcPr marL="68580" marR="5715" marT="5715" marB="0" anchor="ctr"/>
                </a:tc>
                <a:tc>
                  <a:txBody>
                    <a:bodyPr/>
                    <a:lstStyle/>
                    <a:p>
                      <a:pPr algn="ctr" fontAlgn="t">
                        <a:buNone/>
                      </a:pPr>
                      <a:r>
                        <a:rPr lang="en-US" sz="1600" b="0" i="0" u="none" strike="noStrike">
                          <a:solidFill>
                            <a:srgbClr val="000000"/>
                          </a:solidFill>
                          <a:effectLst/>
                          <a:latin typeface="+mn-lt"/>
                        </a:rPr>
                        <a:t>&lt;1%</a:t>
                      </a:r>
                    </a:p>
                  </a:txBody>
                  <a:tcPr marL="7620" marR="7620" marT="7620" marB="0" anchor="ctr"/>
                </a:tc>
                <a:extLst>
                  <a:ext uri="{0D108BD9-81ED-4DB2-BD59-A6C34878D82A}">
                    <a16:rowId xmlns:a16="http://schemas.microsoft.com/office/drawing/2014/main" val="938363350"/>
                  </a:ext>
                </a:extLst>
              </a:tr>
              <a:tr h="369469">
                <a:tc>
                  <a:txBody>
                    <a:bodyPr/>
                    <a:lstStyle/>
                    <a:p>
                      <a:pPr algn="l" fontAlgn="ctr"/>
                      <a:r>
                        <a:rPr lang="en-US" sz="1600" b="0" i="0" u="none" strike="noStrike" dirty="0">
                          <a:solidFill>
                            <a:srgbClr val="000000"/>
                          </a:solidFill>
                          <a:effectLst/>
                          <a:latin typeface="+mn-lt"/>
                        </a:rPr>
                        <a:t>A PhD</a:t>
                      </a:r>
                    </a:p>
                  </a:txBody>
                  <a:tcPr marL="68580" marR="5715" marT="5715" marB="0" anchor="ctr"/>
                </a:tc>
                <a:tc>
                  <a:txBody>
                    <a:bodyPr/>
                    <a:lstStyle/>
                    <a:p>
                      <a:pPr algn="ctr" fontAlgn="t">
                        <a:buNone/>
                      </a:pPr>
                      <a:r>
                        <a:rPr lang="en-US" sz="1600" b="0" i="0" u="none" strike="noStrike">
                          <a:solidFill>
                            <a:srgbClr val="000000"/>
                          </a:solidFill>
                          <a:effectLst/>
                          <a:latin typeface="+mn-lt"/>
                        </a:rPr>
                        <a:t>3%</a:t>
                      </a:r>
                    </a:p>
                  </a:txBody>
                  <a:tcPr marL="7620" marR="7620" marT="7620" marB="0" anchor="ctr"/>
                </a:tc>
                <a:extLst>
                  <a:ext uri="{0D108BD9-81ED-4DB2-BD59-A6C34878D82A}">
                    <a16:rowId xmlns:a16="http://schemas.microsoft.com/office/drawing/2014/main" val="1658425044"/>
                  </a:ext>
                </a:extLst>
              </a:tr>
              <a:tr h="369469">
                <a:tc>
                  <a:txBody>
                    <a:bodyPr/>
                    <a:lstStyle/>
                    <a:p>
                      <a:pPr algn="l" fontAlgn="t">
                        <a:buNone/>
                      </a:pPr>
                      <a:r>
                        <a:rPr lang="en-US" sz="1600" b="0" i="0" u="none" strike="noStrike" dirty="0">
                          <a:solidFill>
                            <a:srgbClr val="000000"/>
                          </a:solidFill>
                          <a:effectLst/>
                          <a:latin typeface="+mn-lt"/>
                        </a:rPr>
                        <a:t>Additional classes for specific topics or skills</a:t>
                      </a:r>
                    </a:p>
                  </a:txBody>
                  <a:tcPr marL="68580" marR="5715" marT="5715" marB="0" anchor="ctr"/>
                </a:tc>
                <a:tc>
                  <a:txBody>
                    <a:bodyPr/>
                    <a:lstStyle/>
                    <a:p>
                      <a:pPr algn="ctr" fontAlgn="t">
                        <a:buNone/>
                      </a:pPr>
                      <a:r>
                        <a:rPr lang="en-US" sz="1600" b="0" i="0" u="none" strike="noStrike">
                          <a:solidFill>
                            <a:srgbClr val="000000"/>
                          </a:solidFill>
                          <a:effectLst/>
                          <a:latin typeface="+mn-lt"/>
                        </a:rPr>
                        <a:t>2%</a:t>
                      </a:r>
                    </a:p>
                  </a:txBody>
                  <a:tcPr marL="7620" marR="7620" marT="7620" marB="0" anchor="ctr"/>
                </a:tc>
                <a:extLst>
                  <a:ext uri="{0D108BD9-81ED-4DB2-BD59-A6C34878D82A}">
                    <a16:rowId xmlns:a16="http://schemas.microsoft.com/office/drawing/2014/main" val="1041938987"/>
                  </a:ext>
                </a:extLst>
              </a:tr>
              <a:tr h="369469">
                <a:tc>
                  <a:txBody>
                    <a:bodyPr/>
                    <a:lstStyle/>
                    <a:p>
                      <a:pPr algn="l" fontAlgn="ctr"/>
                      <a:r>
                        <a:rPr lang="en-US" sz="1600" b="0" i="0" u="none" strike="noStrike" dirty="0">
                          <a:solidFill>
                            <a:srgbClr val="000000"/>
                          </a:solidFill>
                          <a:effectLst/>
                          <a:latin typeface="+mn-lt"/>
                        </a:rPr>
                        <a:t>Not seeking additional education</a:t>
                      </a:r>
                    </a:p>
                  </a:txBody>
                  <a:tcPr anchor="ctr"/>
                </a:tc>
                <a:tc>
                  <a:txBody>
                    <a:bodyPr/>
                    <a:lstStyle/>
                    <a:p>
                      <a:pPr algn="ctr" fontAlgn="t">
                        <a:buNone/>
                      </a:pPr>
                      <a:r>
                        <a:rPr lang="en-US" sz="1600" b="0" i="0" u="none" strike="noStrike">
                          <a:solidFill>
                            <a:srgbClr val="000000"/>
                          </a:solidFill>
                          <a:effectLst/>
                          <a:latin typeface="+mn-lt"/>
                        </a:rPr>
                        <a:t>58%</a:t>
                      </a:r>
                    </a:p>
                  </a:txBody>
                  <a:tcPr marL="7620" marR="7620" marT="7620" marB="0" anchor="ctr"/>
                </a:tc>
                <a:extLst>
                  <a:ext uri="{0D108BD9-81ED-4DB2-BD59-A6C34878D82A}">
                    <a16:rowId xmlns:a16="http://schemas.microsoft.com/office/drawing/2014/main" val="1406321890"/>
                  </a:ext>
                </a:extLst>
              </a:tr>
              <a:tr h="369469">
                <a:tc>
                  <a:txBody>
                    <a:bodyPr/>
                    <a:lstStyle/>
                    <a:p>
                      <a:pPr algn="l" fontAlgn="t">
                        <a:buNone/>
                      </a:pPr>
                      <a:r>
                        <a:rPr lang="en-US" sz="1600" b="0" i="0" u="none" strike="noStrike">
                          <a:solidFill>
                            <a:srgbClr val="000000"/>
                          </a:solidFill>
                          <a:effectLst/>
                          <a:latin typeface="+mn-lt"/>
                        </a:rPr>
                        <a:t>Other</a:t>
                      </a:r>
                    </a:p>
                  </a:txBody>
                  <a:tcPr marL="68580" marR="5715" marT="5715" marB="0" anchor="ctr"/>
                </a:tc>
                <a:tc>
                  <a:txBody>
                    <a:bodyPr/>
                    <a:lstStyle/>
                    <a:p>
                      <a:pPr algn="ctr" fontAlgn="t">
                        <a:buNone/>
                      </a:pPr>
                      <a:r>
                        <a:rPr lang="en-US" sz="1600" b="0" i="0" u="none" strike="noStrike" dirty="0">
                          <a:solidFill>
                            <a:srgbClr val="000000"/>
                          </a:solidFill>
                          <a:effectLst/>
                          <a:latin typeface="+mn-lt"/>
                        </a:rPr>
                        <a:t>&lt;1%</a:t>
                      </a:r>
                    </a:p>
                  </a:txBody>
                  <a:tcPr marL="7620" marR="7620" marT="7620" marB="0" anchor="ctr"/>
                </a:tc>
                <a:extLst>
                  <a:ext uri="{0D108BD9-81ED-4DB2-BD59-A6C34878D82A}">
                    <a16:rowId xmlns:a16="http://schemas.microsoft.com/office/drawing/2014/main" val="3755556357"/>
                  </a:ext>
                </a:extLst>
              </a:tr>
            </a:tbl>
          </a:graphicData>
        </a:graphic>
      </p:graphicFrame>
      <p:sp>
        <p:nvSpPr>
          <p:cNvPr id="9" name="TextBox 8">
            <a:extLst>
              <a:ext uri="{FF2B5EF4-FFF2-40B4-BE49-F238E27FC236}">
                <a16:creationId xmlns:a16="http://schemas.microsoft.com/office/drawing/2014/main" id="{912A0C06-096B-8BE9-4D22-04410291C003}"/>
              </a:ext>
            </a:extLst>
          </p:cNvPr>
          <p:cNvSpPr txBox="1"/>
          <p:nvPr/>
        </p:nvSpPr>
        <p:spPr>
          <a:xfrm>
            <a:off x="9049232" y="1098088"/>
            <a:ext cx="3142768" cy="307777"/>
          </a:xfrm>
          <a:prstGeom prst="rect">
            <a:avLst/>
          </a:prstGeom>
          <a:noFill/>
        </p:spPr>
        <p:txBody>
          <a:bodyPr wrap="square" rtlCol="0">
            <a:spAutoFit/>
          </a:bodyPr>
          <a:lstStyle/>
          <a:p>
            <a:pPr algn="l"/>
            <a:r>
              <a:rPr lang="en-US" sz="1400" b="1">
                <a:solidFill>
                  <a:schemeClr val="bg1"/>
                </a:solidFill>
                <a:latin typeface="+mn-lt"/>
                <a:cs typeface="Arial" pitchFamily="34" charset="0"/>
              </a:rPr>
              <a:t>Summary</a:t>
            </a:r>
          </a:p>
        </p:txBody>
      </p:sp>
      <p:sp>
        <p:nvSpPr>
          <p:cNvPr id="4" name="Text Placeholder 3">
            <a:extLst>
              <a:ext uri="{FF2B5EF4-FFF2-40B4-BE49-F238E27FC236}">
                <a16:creationId xmlns:a16="http://schemas.microsoft.com/office/drawing/2014/main" id="{B1B21FCC-7FA3-F4EE-25BC-E1DFCDD066B0}"/>
              </a:ext>
            </a:extLst>
          </p:cNvPr>
          <p:cNvSpPr>
            <a:spLocks noGrp="1"/>
          </p:cNvSpPr>
          <p:nvPr>
            <p:ph type="body" sz="quarter" idx="12"/>
          </p:nvPr>
        </p:nvSpPr>
        <p:spPr>
          <a:xfrm>
            <a:off x="9116394" y="1408614"/>
            <a:ext cx="2835352" cy="2037341"/>
          </a:xfrm>
        </p:spPr>
        <p:txBody>
          <a:bodyPr/>
          <a:lstStyle/>
          <a:p>
            <a:r>
              <a:rPr lang="en-US" sz="1400" dirty="0"/>
              <a:t>A majority (58%) of HCL service recipients are not seeking additional education. 13% are seeking a 4-year bachelor’s degree.</a:t>
            </a:r>
          </a:p>
          <a:p>
            <a:endParaRPr lang="en-US" sz="1400" dirty="0"/>
          </a:p>
          <a:p>
            <a:endParaRPr lang="en-US" sz="1400" dirty="0"/>
          </a:p>
        </p:txBody>
      </p:sp>
      <p:sp>
        <p:nvSpPr>
          <p:cNvPr id="6" name="TextBox 5">
            <a:extLst>
              <a:ext uri="{FF2B5EF4-FFF2-40B4-BE49-F238E27FC236}">
                <a16:creationId xmlns:a16="http://schemas.microsoft.com/office/drawing/2014/main" id="{282F5354-E363-5E20-606D-ED3D6D52E9FE}"/>
              </a:ext>
            </a:extLst>
          </p:cNvPr>
          <p:cNvSpPr txBox="1"/>
          <p:nvPr/>
        </p:nvSpPr>
        <p:spPr>
          <a:xfrm>
            <a:off x="9052931" y="5837224"/>
            <a:ext cx="2290259" cy="276999"/>
          </a:xfrm>
          <a:prstGeom prst="rect">
            <a:avLst/>
          </a:prstGeom>
          <a:noFill/>
        </p:spPr>
        <p:txBody>
          <a:bodyPr wrap="square" rtlCol="0">
            <a:spAutoFit/>
          </a:bodyPr>
          <a:lstStyle/>
          <a:p>
            <a:pPr algn="l"/>
            <a:r>
              <a:rPr lang="en-US" sz="1200" b="1">
                <a:solidFill>
                  <a:schemeClr val="bg1"/>
                </a:solidFill>
                <a:latin typeface="+mn-lt"/>
                <a:cs typeface="Arial" pitchFamily="34" charset="0"/>
              </a:rPr>
              <a:t>N (HCL) = 559 </a:t>
            </a:r>
          </a:p>
        </p:txBody>
      </p:sp>
      <p:sp>
        <p:nvSpPr>
          <p:cNvPr id="2" name="Text Box 16">
            <a:extLst>
              <a:ext uri="{FF2B5EF4-FFF2-40B4-BE49-F238E27FC236}">
                <a16:creationId xmlns:a16="http://schemas.microsoft.com/office/drawing/2014/main" id="{51F0E7AB-5D63-C026-49EF-88A1EAE7FC16}"/>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3625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B0F6DCA9-1F95-3704-08CC-E4B8F4DF17BC}"/>
              </a:ext>
            </a:extLst>
          </p:cNvPr>
          <p:cNvSpPr txBox="1">
            <a:spLocks/>
          </p:cNvSpPr>
          <p:nvPr/>
        </p:nvSpPr>
        <p:spPr>
          <a:xfrm>
            <a:off x="2260422" y="572185"/>
            <a:ext cx="5600700" cy="514715"/>
          </a:xfrm>
          <a:prstGeom prst="rect">
            <a:avLst/>
          </a:prstGeom>
        </p:spPr>
        <p:txBody>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indent="0" algn="ctr">
              <a:spcBef>
                <a:spcPts val="150"/>
              </a:spcBef>
              <a:buNone/>
            </a:pPr>
            <a:r>
              <a:rPr lang="en-US" sz="1400" b="1" kern="0">
                <a:solidFill>
                  <a:schemeClr val="bg1"/>
                </a:solidFill>
              </a:rPr>
              <a:t>EMPSTATUS: </a:t>
            </a:r>
            <a:r>
              <a:rPr lang="en-US" sz="1400" kern="0">
                <a:solidFill>
                  <a:schemeClr val="bg1"/>
                </a:solidFill>
              </a:rPr>
              <a:t>Are you currently . . .* </a:t>
            </a:r>
          </a:p>
        </p:txBody>
      </p:sp>
      <p:graphicFrame>
        <p:nvGraphicFramePr>
          <p:cNvPr id="9" name="Table 9">
            <a:extLst>
              <a:ext uri="{FF2B5EF4-FFF2-40B4-BE49-F238E27FC236}">
                <a16:creationId xmlns:a16="http://schemas.microsoft.com/office/drawing/2014/main" id="{0D1CDCE2-4843-9A67-018A-114579203CD9}"/>
              </a:ext>
            </a:extLst>
          </p:cNvPr>
          <p:cNvGraphicFramePr>
            <a:graphicFrameLocks noGrp="1"/>
          </p:cNvGraphicFramePr>
          <p:nvPr>
            <p:ph idx="15"/>
            <p:extLst>
              <p:ext uri="{D42A27DB-BD31-4B8C-83A1-F6EECF244321}">
                <p14:modId xmlns:p14="http://schemas.microsoft.com/office/powerpoint/2010/main" val="3137138891"/>
              </p:ext>
            </p:extLst>
          </p:nvPr>
        </p:nvGraphicFramePr>
        <p:xfrm>
          <a:off x="2260423" y="1490953"/>
          <a:ext cx="5079162" cy="3625596"/>
        </p:xfrm>
        <a:graphic>
          <a:graphicData uri="http://schemas.openxmlformats.org/drawingml/2006/table">
            <a:tbl>
              <a:tblPr firstRow="1" bandRow="1">
                <a:tableStyleId>{5940675A-B579-460E-94D1-54222C63F5DA}</a:tableStyleId>
              </a:tblPr>
              <a:tblGrid>
                <a:gridCol w="4033202">
                  <a:extLst>
                    <a:ext uri="{9D8B030D-6E8A-4147-A177-3AD203B41FA5}">
                      <a16:colId xmlns:a16="http://schemas.microsoft.com/office/drawing/2014/main" val="1143798205"/>
                    </a:ext>
                  </a:extLst>
                </a:gridCol>
                <a:gridCol w="1045960">
                  <a:extLst>
                    <a:ext uri="{9D8B030D-6E8A-4147-A177-3AD203B41FA5}">
                      <a16:colId xmlns:a16="http://schemas.microsoft.com/office/drawing/2014/main" val="1646863884"/>
                    </a:ext>
                  </a:extLst>
                </a:gridCol>
              </a:tblGrid>
              <a:tr h="516076">
                <a:tc>
                  <a:txBody>
                    <a:bodyPr/>
                    <a:lstStyle/>
                    <a:p>
                      <a:endParaRPr lang="en-US" sz="1400"/>
                    </a:p>
                  </a:txBody>
                  <a:tcPr marL="68580" marR="68580" marT="34290" marB="34290">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a:solidFill>
                            <a:schemeClr val="bg1"/>
                          </a:solidFill>
                        </a:rPr>
                        <a:t>CS</a:t>
                      </a:r>
                    </a:p>
                  </a:txBody>
                  <a:tcPr marL="68580" marR="68580" marT="34290" marB="34290" anchor="ctr">
                    <a:solidFill>
                      <a:srgbClr val="AE2573"/>
                    </a:solidFill>
                  </a:tcPr>
                </a:tc>
                <a:extLst>
                  <a:ext uri="{0D108BD9-81ED-4DB2-BD59-A6C34878D82A}">
                    <a16:rowId xmlns:a16="http://schemas.microsoft.com/office/drawing/2014/main" val="1278513106"/>
                  </a:ext>
                </a:extLst>
              </a:tr>
              <a:tr h="406961">
                <a:tc>
                  <a:txBody>
                    <a:bodyPr/>
                    <a:lstStyle/>
                    <a:p>
                      <a:pPr algn="l" fontAlgn="t">
                        <a:buNone/>
                      </a:pPr>
                      <a:r>
                        <a:rPr lang="en-US" sz="1600" b="0" i="0" u="none" strike="noStrike">
                          <a:solidFill>
                            <a:srgbClr val="000000"/>
                          </a:solidFill>
                          <a:effectLst/>
                          <a:latin typeface="Arial" panose="020B0604020202020204" pitchFamily="34" charset="0"/>
                        </a:rPr>
                        <a:t>Currently looking for a job</a:t>
                      </a:r>
                    </a:p>
                  </a:txBody>
                  <a:tcPr anchor="ctr">
                    <a:lnT w="12700" cap="flat" cmpd="sng" algn="ctr">
                      <a:solidFill>
                        <a:schemeClr val="tx1"/>
                      </a:solidFill>
                      <a:prstDash val="solid"/>
                      <a:round/>
                      <a:headEnd type="none" w="med" len="med"/>
                      <a:tailEnd type="none" w="med" len="med"/>
                    </a:lnT>
                  </a:tcPr>
                </a:tc>
                <a:tc>
                  <a:txBody>
                    <a:bodyPr/>
                    <a:lstStyle/>
                    <a:p>
                      <a:pPr algn="ctr" fontAlgn="t">
                        <a:buNone/>
                      </a:pPr>
                      <a:r>
                        <a:rPr lang="en-US" sz="1600" b="0" i="0" u="none" strike="noStrike">
                          <a:solidFill>
                            <a:srgbClr val="000000"/>
                          </a:solidFill>
                          <a:effectLst/>
                          <a:latin typeface="Arial" panose="020B0604020202020204" pitchFamily="34" charset="0"/>
                        </a:rPr>
                        <a:t>35%</a:t>
                      </a:r>
                    </a:p>
                  </a:txBody>
                  <a:tcPr anchor="ctr"/>
                </a:tc>
                <a:extLst>
                  <a:ext uri="{0D108BD9-81ED-4DB2-BD59-A6C34878D82A}">
                    <a16:rowId xmlns:a16="http://schemas.microsoft.com/office/drawing/2014/main" val="1126237797"/>
                  </a:ext>
                </a:extLst>
              </a:tr>
              <a:tr h="406961">
                <a:tc>
                  <a:txBody>
                    <a:bodyPr/>
                    <a:lstStyle/>
                    <a:p>
                      <a:pPr algn="l" fontAlgn="t">
                        <a:buNone/>
                      </a:pPr>
                      <a:r>
                        <a:rPr lang="en-US" sz="1600" b="0" i="0" u="none" strike="noStrike">
                          <a:solidFill>
                            <a:srgbClr val="000000"/>
                          </a:solidFill>
                          <a:effectLst/>
                          <a:latin typeface="Arial" panose="020B0604020202020204" pitchFamily="34" charset="0"/>
                        </a:rPr>
                        <a:t>Working part time</a:t>
                      </a:r>
                    </a:p>
                  </a:txBody>
                  <a:tcPr anchor="ctr"/>
                </a:tc>
                <a:tc>
                  <a:txBody>
                    <a:bodyPr/>
                    <a:lstStyle/>
                    <a:p>
                      <a:pPr algn="ctr" fontAlgn="t">
                        <a:buNone/>
                      </a:pPr>
                      <a:r>
                        <a:rPr lang="en-US" sz="1600" b="0" i="0" u="none" strike="noStrike">
                          <a:solidFill>
                            <a:srgbClr val="000000"/>
                          </a:solidFill>
                          <a:effectLst/>
                          <a:latin typeface="Arial" panose="020B0604020202020204" pitchFamily="34" charset="0"/>
                        </a:rPr>
                        <a:t>29%</a:t>
                      </a:r>
                    </a:p>
                  </a:txBody>
                  <a:tcPr anchor="ctr"/>
                </a:tc>
                <a:extLst>
                  <a:ext uri="{0D108BD9-81ED-4DB2-BD59-A6C34878D82A}">
                    <a16:rowId xmlns:a16="http://schemas.microsoft.com/office/drawing/2014/main" val="1658425044"/>
                  </a:ext>
                </a:extLst>
              </a:tr>
              <a:tr h="406961">
                <a:tc>
                  <a:txBody>
                    <a:bodyPr/>
                    <a:lstStyle/>
                    <a:p>
                      <a:pPr algn="l" fontAlgn="t">
                        <a:buNone/>
                      </a:pPr>
                      <a:r>
                        <a:rPr lang="en-US" sz="1600" b="0" i="0" u="none" strike="noStrike">
                          <a:solidFill>
                            <a:srgbClr val="000000"/>
                          </a:solidFill>
                          <a:effectLst/>
                          <a:latin typeface="Arial" panose="020B0604020202020204" pitchFamily="34" charset="0"/>
                        </a:rPr>
                        <a:t>In school or receiving job training</a:t>
                      </a:r>
                    </a:p>
                  </a:txBody>
                  <a:tcPr anchor="ctr"/>
                </a:tc>
                <a:tc>
                  <a:txBody>
                    <a:bodyPr/>
                    <a:lstStyle/>
                    <a:p>
                      <a:pPr algn="ctr" fontAlgn="t">
                        <a:buNone/>
                      </a:pPr>
                      <a:r>
                        <a:rPr lang="en-US" sz="1600" b="0" i="0" u="none" strike="noStrike">
                          <a:solidFill>
                            <a:srgbClr val="000000"/>
                          </a:solidFill>
                          <a:effectLst/>
                          <a:latin typeface="Arial" panose="020B0604020202020204" pitchFamily="34" charset="0"/>
                        </a:rPr>
                        <a:t>29%</a:t>
                      </a:r>
                    </a:p>
                  </a:txBody>
                  <a:tcPr anchor="ctr"/>
                </a:tc>
                <a:extLst>
                  <a:ext uri="{0D108BD9-81ED-4DB2-BD59-A6C34878D82A}">
                    <a16:rowId xmlns:a16="http://schemas.microsoft.com/office/drawing/2014/main" val="1406321890"/>
                  </a:ext>
                </a:extLst>
              </a:tr>
              <a:tr h="667754">
                <a:tc>
                  <a:txBody>
                    <a:bodyPr/>
                    <a:lstStyle/>
                    <a:p>
                      <a:pPr algn="l" fontAlgn="t">
                        <a:buNone/>
                      </a:pPr>
                      <a:r>
                        <a:rPr lang="en-US" sz="1600" b="0" i="0" u="none" strike="noStrike">
                          <a:solidFill>
                            <a:srgbClr val="000000"/>
                          </a:solidFill>
                          <a:effectLst/>
                          <a:latin typeface="Arial" panose="020B0604020202020204" pitchFamily="34" charset="0"/>
                        </a:rPr>
                        <a:t>Working full time, that is, more than 35 hours per week</a:t>
                      </a:r>
                    </a:p>
                  </a:txBody>
                  <a:tcPr anchor="ctr"/>
                </a:tc>
                <a:tc>
                  <a:txBody>
                    <a:bodyPr/>
                    <a:lstStyle/>
                    <a:p>
                      <a:pPr algn="ctr" fontAlgn="t">
                        <a:buNone/>
                      </a:pPr>
                      <a:r>
                        <a:rPr lang="en-US" sz="1600" b="0" i="0" u="none" strike="noStrike">
                          <a:solidFill>
                            <a:srgbClr val="000000"/>
                          </a:solidFill>
                          <a:effectLst/>
                          <a:latin typeface="Arial" panose="020B0604020202020204" pitchFamily="34" charset="0"/>
                        </a:rPr>
                        <a:t>16%</a:t>
                      </a:r>
                    </a:p>
                  </a:txBody>
                  <a:tcPr anchor="ctr"/>
                </a:tc>
                <a:extLst>
                  <a:ext uri="{0D108BD9-81ED-4DB2-BD59-A6C34878D82A}">
                    <a16:rowId xmlns:a16="http://schemas.microsoft.com/office/drawing/2014/main" val="1455942409"/>
                  </a:ext>
                </a:extLst>
              </a:tr>
              <a:tr h="406961">
                <a:tc>
                  <a:txBody>
                    <a:bodyPr/>
                    <a:lstStyle/>
                    <a:p>
                      <a:pPr algn="l" fontAlgn="t">
                        <a:buNone/>
                      </a:pPr>
                      <a:r>
                        <a:rPr lang="en-US" sz="1600" b="0" i="0" u="none" strike="noStrike">
                          <a:solidFill>
                            <a:srgbClr val="000000"/>
                          </a:solidFill>
                          <a:effectLst/>
                          <a:latin typeface="Arial" panose="020B0604020202020204" pitchFamily="34" charset="0"/>
                        </a:rPr>
                        <a:t>Currently unable to work</a:t>
                      </a:r>
                    </a:p>
                  </a:txBody>
                  <a:tcPr anchor="ctr"/>
                </a:tc>
                <a:tc>
                  <a:txBody>
                    <a:bodyPr/>
                    <a:lstStyle/>
                    <a:p>
                      <a:pPr algn="ctr" fontAlgn="t">
                        <a:buNone/>
                      </a:pPr>
                      <a:r>
                        <a:rPr lang="en-US" sz="1600" b="0" i="0" u="none" strike="noStrike">
                          <a:solidFill>
                            <a:srgbClr val="000000"/>
                          </a:solidFill>
                          <a:effectLst/>
                          <a:latin typeface="Arial" panose="020B0604020202020204" pitchFamily="34" charset="0"/>
                        </a:rPr>
                        <a:t>13%</a:t>
                      </a:r>
                    </a:p>
                  </a:txBody>
                  <a:tcPr anchor="ctr"/>
                </a:tc>
                <a:extLst>
                  <a:ext uri="{0D108BD9-81ED-4DB2-BD59-A6C34878D82A}">
                    <a16:rowId xmlns:a16="http://schemas.microsoft.com/office/drawing/2014/main" val="579334824"/>
                  </a:ext>
                </a:extLst>
              </a:tr>
              <a:tr h="406961">
                <a:tc>
                  <a:txBody>
                    <a:bodyPr/>
                    <a:lstStyle/>
                    <a:p>
                      <a:pPr algn="l" fontAlgn="t">
                        <a:buNone/>
                      </a:pPr>
                      <a:r>
                        <a:rPr lang="en-US" sz="1600" b="0" i="0" u="none" strike="noStrike">
                          <a:solidFill>
                            <a:srgbClr val="000000"/>
                          </a:solidFill>
                          <a:effectLst/>
                          <a:latin typeface="Arial" panose="020B0604020202020204" pitchFamily="34" charset="0"/>
                        </a:rPr>
                        <a:t>Volunteering my time</a:t>
                      </a:r>
                    </a:p>
                  </a:txBody>
                  <a:tcPr anchor="ctr"/>
                </a:tc>
                <a:tc>
                  <a:txBody>
                    <a:bodyPr/>
                    <a:lstStyle/>
                    <a:p>
                      <a:pPr algn="ctr" fontAlgn="t">
                        <a:buNone/>
                      </a:pPr>
                      <a:r>
                        <a:rPr lang="en-US" sz="1600" b="0" i="0" u="none" strike="noStrike">
                          <a:solidFill>
                            <a:srgbClr val="000000"/>
                          </a:solidFill>
                          <a:effectLst/>
                          <a:latin typeface="Arial" panose="020B0604020202020204" pitchFamily="34" charset="0"/>
                        </a:rPr>
                        <a:t>11%</a:t>
                      </a:r>
                    </a:p>
                  </a:txBody>
                  <a:tcPr anchor="ctr"/>
                </a:tc>
                <a:extLst>
                  <a:ext uri="{0D108BD9-81ED-4DB2-BD59-A6C34878D82A}">
                    <a16:rowId xmlns:a16="http://schemas.microsoft.com/office/drawing/2014/main" val="1216175253"/>
                  </a:ext>
                </a:extLst>
              </a:tr>
              <a:tr h="406961">
                <a:tc>
                  <a:txBody>
                    <a:bodyPr/>
                    <a:lstStyle/>
                    <a:p>
                      <a:pPr algn="l" fontAlgn="ctr"/>
                      <a:r>
                        <a:rPr lang="en-US" sz="1600" b="0" i="0" u="none" strike="noStrike">
                          <a:solidFill>
                            <a:srgbClr val="000000"/>
                          </a:solidFill>
                          <a:effectLst/>
                          <a:latin typeface="Arial" panose="020B0604020202020204" pitchFamily="34" charset="0"/>
                        </a:rPr>
                        <a:t>Other</a:t>
                      </a:r>
                    </a:p>
                  </a:txBody>
                  <a:tcPr anchor="ctr"/>
                </a:tc>
                <a:tc>
                  <a:txBody>
                    <a:bodyPr/>
                    <a:lstStyle/>
                    <a:p>
                      <a:pPr algn="ctr" fontAlgn="ctr"/>
                      <a:r>
                        <a:rPr lang="en-US" sz="1600" b="0" i="0" u="none" strike="noStrike">
                          <a:solidFill>
                            <a:srgbClr val="000000"/>
                          </a:solidFill>
                          <a:effectLst/>
                          <a:latin typeface="Arial" panose="020B0604020202020204" pitchFamily="34" charset="0"/>
                        </a:rPr>
                        <a:t>1%</a:t>
                      </a:r>
                    </a:p>
                  </a:txBody>
                  <a:tcPr anchor="ctr"/>
                </a:tc>
                <a:extLst>
                  <a:ext uri="{0D108BD9-81ED-4DB2-BD59-A6C34878D82A}">
                    <a16:rowId xmlns:a16="http://schemas.microsoft.com/office/drawing/2014/main" val="1176603900"/>
                  </a:ext>
                </a:extLst>
              </a:tr>
            </a:tbl>
          </a:graphicData>
        </a:graphic>
      </p:graphicFrame>
      <p:sp>
        <p:nvSpPr>
          <p:cNvPr id="5" name="Text Placeholder 1">
            <a:extLst>
              <a:ext uri="{FF2B5EF4-FFF2-40B4-BE49-F238E27FC236}">
                <a16:creationId xmlns:a16="http://schemas.microsoft.com/office/drawing/2014/main" id="{4FEA3449-6BC6-6D66-C94C-3AF21F35CD74}"/>
              </a:ext>
            </a:extLst>
          </p:cNvPr>
          <p:cNvSpPr txBox="1">
            <a:spLocks/>
          </p:cNvSpPr>
          <p:nvPr/>
        </p:nvSpPr>
        <p:spPr>
          <a:xfrm>
            <a:off x="2260423" y="5116549"/>
            <a:ext cx="5722145" cy="654553"/>
          </a:xfrm>
          <a:prstGeom prst="rect">
            <a:avLst/>
          </a:prstGeom>
        </p:spPr>
        <p:txBody>
          <a:bodyPr/>
          <a:lstStyle>
            <a:lvl1pPr marL="257175" indent="-257175"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endParaRPr lang="en-US" sz="2000" kern="0"/>
          </a:p>
          <a:p>
            <a:pPr marL="0" indent="0">
              <a:buNone/>
            </a:pPr>
            <a:r>
              <a:rPr lang="en-US" sz="1200" i="1" kern="0"/>
              <a:t>*Multiple responses possible. Total does not sum to 100%. Responses below 11% not included.</a:t>
            </a:r>
          </a:p>
        </p:txBody>
      </p:sp>
      <p:sp>
        <p:nvSpPr>
          <p:cNvPr id="8" name="TextBox 7">
            <a:extLst>
              <a:ext uri="{FF2B5EF4-FFF2-40B4-BE49-F238E27FC236}">
                <a16:creationId xmlns:a16="http://schemas.microsoft.com/office/drawing/2014/main" id="{1136CFE2-9D65-9522-7AE4-78448BEFF51F}"/>
              </a:ext>
            </a:extLst>
          </p:cNvPr>
          <p:cNvSpPr txBox="1"/>
          <p:nvPr/>
        </p:nvSpPr>
        <p:spPr>
          <a:xfrm>
            <a:off x="9049232" y="1098088"/>
            <a:ext cx="3142768" cy="307777"/>
          </a:xfrm>
          <a:prstGeom prst="rect">
            <a:avLst/>
          </a:prstGeom>
          <a:noFill/>
        </p:spPr>
        <p:txBody>
          <a:bodyPr wrap="square" rtlCol="0">
            <a:spAutoFit/>
          </a:bodyPr>
          <a:lstStyle/>
          <a:p>
            <a:pPr algn="l"/>
            <a:r>
              <a:rPr lang="en-US" sz="1400" b="1">
                <a:solidFill>
                  <a:schemeClr val="bg1"/>
                </a:solidFill>
                <a:latin typeface="+mn-lt"/>
                <a:cs typeface="Arial" pitchFamily="34" charset="0"/>
              </a:rPr>
              <a:t>Summary</a:t>
            </a:r>
          </a:p>
        </p:txBody>
      </p:sp>
      <p:sp>
        <p:nvSpPr>
          <p:cNvPr id="4" name="Text Placeholder 3">
            <a:extLst>
              <a:ext uri="{FF2B5EF4-FFF2-40B4-BE49-F238E27FC236}">
                <a16:creationId xmlns:a16="http://schemas.microsoft.com/office/drawing/2014/main" id="{D5081A3D-6B44-36E5-BEBF-3846D0388C64}"/>
              </a:ext>
            </a:extLst>
          </p:cNvPr>
          <p:cNvSpPr>
            <a:spLocks noGrp="1"/>
          </p:cNvSpPr>
          <p:nvPr>
            <p:ph type="body" sz="quarter" idx="12"/>
          </p:nvPr>
        </p:nvSpPr>
        <p:spPr>
          <a:xfrm>
            <a:off x="9105900" y="1412773"/>
            <a:ext cx="2867361" cy="2562225"/>
          </a:xfrm>
        </p:spPr>
        <p:txBody>
          <a:bodyPr/>
          <a:lstStyle/>
          <a:p>
            <a:r>
              <a:rPr lang="en-US" sz="1400" dirty="0"/>
              <a:t>More than one third (35%) of CS service recipients are currently looking for work, while 29% are working part time, and another 29% are in school or receiving training. 16% are working full time. </a:t>
            </a:r>
          </a:p>
        </p:txBody>
      </p:sp>
      <p:sp>
        <p:nvSpPr>
          <p:cNvPr id="2" name="TextBox 1">
            <a:extLst>
              <a:ext uri="{FF2B5EF4-FFF2-40B4-BE49-F238E27FC236}">
                <a16:creationId xmlns:a16="http://schemas.microsoft.com/office/drawing/2014/main" id="{5EE7AEDB-827E-6400-4BFC-90C99C42A73A}"/>
              </a:ext>
            </a:extLst>
          </p:cNvPr>
          <p:cNvSpPr txBox="1"/>
          <p:nvPr/>
        </p:nvSpPr>
        <p:spPr>
          <a:xfrm>
            <a:off x="9052931" y="5837224"/>
            <a:ext cx="2290259" cy="276999"/>
          </a:xfrm>
          <a:prstGeom prst="rect">
            <a:avLst/>
          </a:prstGeom>
          <a:noFill/>
        </p:spPr>
        <p:txBody>
          <a:bodyPr wrap="square" rtlCol="0">
            <a:spAutoFit/>
          </a:bodyPr>
          <a:lstStyle/>
          <a:p>
            <a:pPr algn="l"/>
            <a:r>
              <a:rPr lang="en-US" sz="1200" b="1">
                <a:solidFill>
                  <a:schemeClr val="bg1"/>
                </a:solidFill>
                <a:latin typeface="+mn-lt"/>
                <a:cs typeface="Arial" pitchFamily="34" charset="0"/>
              </a:rPr>
              <a:t>N (CS) = 1,166</a:t>
            </a:r>
          </a:p>
        </p:txBody>
      </p:sp>
      <p:sp>
        <p:nvSpPr>
          <p:cNvPr id="6" name="Text Box 16">
            <a:extLst>
              <a:ext uri="{FF2B5EF4-FFF2-40B4-BE49-F238E27FC236}">
                <a16:creationId xmlns:a16="http://schemas.microsoft.com/office/drawing/2014/main" id="{2E87ACAC-44D2-5A54-8736-42370A0D85A4}"/>
              </a:ext>
              <a:ext uri="{C183D7F6-B498-43B3-948B-1728B52AA6E4}">
                <adec:decorative xmlns:adec="http://schemas.microsoft.com/office/drawing/2017/decorative" val="1"/>
              </a:ext>
            </a:extLst>
          </p:cNvPr>
          <p:cNvSpPr txBox="1">
            <a:spLocks noGrp="1" noChangeArrowheads="1"/>
          </p:cNvSpPr>
          <p:nvPr>
            <p:ph type="title" idx="4294967295"/>
          </p:nvPr>
        </p:nvSpPr>
        <p:spPr bwMode="auto">
          <a:xfrm>
            <a:off x="594736" y="6388171"/>
            <a:ext cx="8229600" cy="436563"/>
          </a:xfrm>
          <a:prstGeom prst="rect">
            <a:avLst/>
          </a:prstGeom>
          <a:noFill/>
          <a:ln>
            <a:noFill/>
            <a:prstDash/>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spcFirstLastPara="0" vertOverflow="overflow" horzOverflow="overflow" vert="horz" wrap="square" lIns="36576" tIns="36576" rIns="36576" bIns="36576" numCol="1" spcCol="0" rtlCol="0" fromWordArt="0" anchor="t" anchorCtr="0" forceAA="0" upright="1" compatLnSpc="1">
            <a:prstTxWarp prst="textNoShape">
              <a:avLst/>
            </a:prstTxWarp>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marL="0" marR="0" lvl="0" indent="0" algn="l" defTabSz="914400" rtl="0" eaLnBrk="0" fontAlgn="base" latinLnBrk="0" hangingPunct="0">
              <a:lnSpc>
                <a:spcPct val="75000"/>
              </a:lnSpc>
              <a:spcBef>
                <a:spcPts val="0"/>
              </a:spcBef>
              <a:spcAft>
                <a:spcPts val="0"/>
              </a:spcAft>
              <a:buClr>
                <a:srgbClr val="98324D"/>
              </a:buClr>
              <a:buSzPct val="50000"/>
              <a:buFontTx/>
              <a:buNone/>
              <a:tabLst/>
              <a:defRPr/>
            </a:pPr>
            <a:r>
              <a:rPr kumimoji="0" lang="en-US" sz="1000" b="0" i="0" u="none" strike="noStrike" kern="0" cap="none" spc="0" normalizeH="0" baseline="0" noProof="0">
                <a:ln>
                  <a:noFill/>
                </a:ln>
                <a:solidFill>
                  <a:srgbClr val="7FB6CB"/>
                </a:solidFill>
                <a:effectLst/>
                <a:uLnTx/>
                <a:uFillTx/>
                <a:latin typeface="Heebo Black" pitchFamily="2" charset="-79"/>
                <a:ea typeface="Calibri" panose="020F0502020204030204" pitchFamily="34" charset="0"/>
                <a:cs typeface="Times New Roman" panose="02020603050405020304" pitchFamily="18" charset="0"/>
              </a:rPr>
              <a:t>MARKET</a:t>
            </a:r>
            <a:endParaRPr kumimoji="0" lang="en-US" sz="1200" b="0" i="0" u="none" strike="noStrike" kern="0" cap="none" spc="0" normalizeH="0" baseline="0" noProof="0">
              <a:ln>
                <a:noFill/>
              </a:ln>
              <a:solidFill>
                <a:srgbClr val="468FAC"/>
              </a:solidFill>
              <a:effectLst/>
              <a:uLnTx/>
              <a:uFillTx/>
              <a:latin typeface="Karla" pitchFamily="2"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75000"/>
              </a:lnSpc>
              <a:spcBef>
                <a:spcPts val="0"/>
              </a:spcBef>
              <a:spcAft>
                <a:spcPts val="0"/>
              </a:spcAft>
              <a:buClr>
                <a:srgbClr val="98324D"/>
              </a:buClr>
              <a:buSzPct val="50000"/>
              <a:buFontTx/>
              <a:buNone/>
              <a:tabLst/>
              <a:defRPr/>
            </a:pPr>
            <a:r>
              <a:rPr kumimoji="0" lang="en-US" sz="1200" b="0" i="0" u="none" strike="noStrike" kern="0" cap="none" spc="0" normalizeH="0" baseline="0" noProof="0">
                <a:ln>
                  <a:noFill/>
                </a:ln>
                <a:solidFill>
                  <a:srgbClr val="006E96"/>
                </a:solidFill>
                <a:effectLst/>
                <a:uLnTx/>
                <a:uFillTx/>
                <a:latin typeface="Heebo Black" pitchFamily="2" charset="-79"/>
                <a:ea typeface="Calibri" panose="020F0502020204030204" pitchFamily="34" charset="0"/>
                <a:cs typeface="Times New Roman" panose="02020603050405020304" pitchFamily="18" charset="0"/>
              </a:rPr>
              <a:t>DECISIONS</a:t>
            </a:r>
            <a:endParaRPr kumimoji="0" lang="en-US" sz="1200" b="0" i="0" u="none" strike="noStrike" kern="0" cap="none" spc="0" normalizeH="0" baseline="0" noProof="0">
              <a:ln>
                <a:noFill/>
              </a:ln>
              <a:solidFill>
                <a:srgbClr val="468FAC"/>
              </a:solidFill>
              <a:effectLst/>
              <a:uLnTx/>
              <a:uFillTx/>
              <a:latin typeface="Karla" pitchFamily="2"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75000"/>
              </a:lnSpc>
              <a:spcBef>
                <a:spcPts val="0"/>
              </a:spcBef>
              <a:spcAft>
                <a:spcPts val="0"/>
              </a:spcAft>
              <a:buClr>
                <a:srgbClr val="98324D"/>
              </a:buClr>
              <a:buSzPct val="50000"/>
              <a:buFontTx/>
              <a:buNone/>
              <a:tabLst/>
              <a:defRPr/>
            </a:pPr>
            <a:r>
              <a:rPr kumimoji="0" lang="en-US" sz="1400" b="0" i="0" u="none" strike="noStrike" kern="0" cap="none" spc="0" normalizeH="0" baseline="0" noProof="0">
                <a:ln>
                  <a:noFill/>
                </a:ln>
                <a:solidFill>
                  <a:srgbClr val="00425A"/>
                </a:solidFill>
                <a:effectLst/>
                <a:uLnTx/>
                <a:uFillTx/>
                <a:latin typeface="Heebo Black" pitchFamily="2" charset="-79"/>
                <a:ea typeface="Calibri" panose="020F0502020204030204" pitchFamily="34" charset="0"/>
                <a:cs typeface="Times New Roman" panose="02020603050405020304" pitchFamily="18" charset="0"/>
              </a:rPr>
              <a:t>RESEARCH</a:t>
            </a:r>
            <a:endParaRPr kumimoji="0" lang="en-US" sz="1200" b="0" i="0" u="none" strike="noStrike" kern="0" cap="none" spc="0" normalizeH="0" baseline="0" noProof="0">
              <a:ln>
                <a:noFill/>
              </a:ln>
              <a:solidFill>
                <a:srgbClr val="468FAC"/>
              </a:solidFill>
              <a:effectLst/>
              <a:uLnTx/>
              <a:uFillTx/>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5042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AEDF0CF0-1E62-0082-E378-CE8DB2D7D224}"/>
              </a:ext>
            </a:extLst>
          </p:cNvPr>
          <p:cNvSpPr txBox="1">
            <a:spLocks noGrp="1"/>
          </p:cNvSpPr>
          <p:nvPr>
            <p:ph type="title" idx="4294967295"/>
          </p:nvPr>
        </p:nvSpPr>
        <p:spPr>
          <a:xfrm>
            <a:off x="2258566" y="355501"/>
            <a:ext cx="5600700" cy="6519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98324D"/>
              </a:buClr>
              <a:buSzPct val="50000"/>
              <a:buFont typeface="Wingdings" pitchFamily="2" charset="2"/>
              <a:buChar char="n"/>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6pPr>
            <a:lvl7pPr marL="29718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7pPr>
            <a:lvl8pPr marL="34290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8pPr>
            <a:lvl9pPr marL="3886200" indent="-228600" algn="l" rtl="0" eaLnBrk="0" fontAlgn="base" hangingPunct="0">
              <a:spcBef>
                <a:spcPct val="20000"/>
              </a:spcBef>
              <a:spcAft>
                <a:spcPct val="0"/>
              </a:spcAft>
              <a:buClr>
                <a:srgbClr val="98324D"/>
              </a:buClr>
              <a:buSzPct val="50000"/>
              <a:buFont typeface="Wingdings" charset="2"/>
              <a:buChar char="n"/>
              <a:defRPr sz="2000">
                <a:solidFill>
                  <a:schemeClr val="tx1"/>
                </a:solidFill>
                <a:latin typeface="+mn-lt"/>
              </a:defRPr>
            </a:lvl9pPr>
          </a:lstStyle>
          <a:p>
            <a:pPr marL="0" marR="0" lvl="0" indent="0" algn="ctr" defTabSz="914400" rtl="0" eaLnBrk="0" fontAlgn="base" latinLnBrk="0" hangingPunct="0">
              <a:lnSpc>
                <a:spcPct val="100000"/>
              </a:lnSpc>
              <a:spcBef>
                <a:spcPts val="150"/>
              </a:spcBef>
              <a:spcAft>
                <a:spcPct val="0"/>
              </a:spcAft>
              <a:buClr>
                <a:srgbClr val="98324D"/>
              </a:buClr>
              <a:buSzPct val="50000"/>
              <a:buFont typeface="Wingdings" pitchFamily="2" charset="2"/>
              <a:buNone/>
              <a:tabLst/>
              <a:defRPr/>
            </a:pPr>
            <a:r>
              <a:rPr kumimoji="0" lang="en-US" sz="1400" b="1" i="0" u="none" strike="noStrike" kern="0" cap="none" spc="0" normalizeH="0" baseline="0" noProof="0">
                <a:ln>
                  <a:noFill/>
                </a:ln>
                <a:solidFill>
                  <a:schemeClr val="bg1"/>
                </a:solidFill>
                <a:effectLst/>
                <a:uLnTx/>
                <a:uFillTx/>
                <a:latin typeface="+mn-lt"/>
                <a:ea typeface="MS PGothic" panose="020B0600070205080204" pitchFamily="34" charset="-128"/>
                <a:cs typeface="ＭＳ Ｐゴシック" charset="0"/>
              </a:rPr>
              <a:t>JOBSATA: </a:t>
            </a:r>
            <a:r>
              <a:rPr kumimoji="0" lang="en-US" sz="1400" b="0" i="0" u="none" strike="noStrike" kern="0" cap="none" spc="0" normalizeH="0" baseline="0" noProof="0">
                <a:ln>
                  <a:noFill/>
                </a:ln>
                <a:solidFill>
                  <a:schemeClr val="bg1"/>
                </a:solidFill>
                <a:effectLst/>
                <a:uLnTx/>
                <a:uFillTx/>
                <a:latin typeface="+mn-lt"/>
                <a:ea typeface="MS PGothic" panose="020B0600070205080204" pitchFamily="34" charset="-128"/>
                <a:cs typeface="ＭＳ Ｐゴシック" charset="0"/>
              </a:rPr>
              <a:t>Why are you not satisfied with your current job? (Asked of those </a:t>
            </a:r>
            <a:r>
              <a:rPr kumimoji="0" lang="en-US" sz="1400" b="0" i="0" u="none" strike="noStrike" kern="1200" cap="none" spc="0" normalizeH="0" baseline="0" noProof="0">
                <a:ln>
                  <a:noFill/>
                </a:ln>
                <a:solidFill>
                  <a:schemeClr val="bg1"/>
                </a:solidFill>
                <a:effectLst/>
                <a:uLnTx/>
                <a:uFillTx/>
                <a:latin typeface="+mn-lt"/>
                <a:ea typeface="MS PGothic"/>
                <a:cs typeface="ＭＳ Ｐゴシック" charset="0"/>
              </a:rPr>
              <a:t>working full- or part-time, who are not satisfied with their current job)</a:t>
            </a:r>
            <a:endParaRPr kumimoji="0" lang="en-US" sz="1400" b="0" i="0" u="none" strike="noStrike" kern="0" cap="none" spc="0" normalizeH="0" baseline="0" noProof="0">
              <a:ln>
                <a:noFill/>
              </a:ln>
              <a:solidFill>
                <a:schemeClr val="bg1"/>
              </a:solidFill>
              <a:effectLst/>
              <a:uLnTx/>
              <a:uFillTx/>
              <a:latin typeface="+mn-lt"/>
              <a:ea typeface="MS PGothic" panose="020B0600070205080204" pitchFamily="34" charset="-128"/>
              <a:cs typeface="ＭＳ Ｐゴシック" charset="0"/>
            </a:endParaRPr>
          </a:p>
        </p:txBody>
      </p:sp>
      <p:graphicFrame>
        <p:nvGraphicFramePr>
          <p:cNvPr id="7" name="Content Placeholder 6">
            <a:extLst>
              <a:ext uri="{FF2B5EF4-FFF2-40B4-BE49-F238E27FC236}">
                <a16:creationId xmlns:a16="http://schemas.microsoft.com/office/drawing/2014/main" id="{FD7F8D79-FBE4-42FA-455F-AC54A1EEE9D3}"/>
              </a:ext>
            </a:extLst>
          </p:cNvPr>
          <p:cNvGraphicFramePr>
            <a:graphicFrameLocks noGrp="1"/>
          </p:cNvGraphicFramePr>
          <p:nvPr>
            <p:ph idx="15"/>
            <p:extLst>
              <p:ext uri="{D42A27DB-BD31-4B8C-83A1-F6EECF244321}">
                <p14:modId xmlns:p14="http://schemas.microsoft.com/office/powerpoint/2010/main" val="1407344698"/>
              </p:ext>
            </p:extLst>
          </p:nvPr>
        </p:nvGraphicFramePr>
        <p:xfrm>
          <a:off x="511345" y="1411092"/>
          <a:ext cx="8229600" cy="4549140"/>
        </p:xfrm>
        <a:graphic>
          <a:graphicData uri="http://schemas.openxmlformats.org/drawingml/2006/table">
            <a:tbl>
              <a:tblPr firstRow="1" bandRow="1">
                <a:tableStyleId>{5940675A-B579-460E-94D1-54222C63F5DA}</a:tableStyleId>
              </a:tblPr>
              <a:tblGrid>
                <a:gridCol w="6035040">
                  <a:extLst>
                    <a:ext uri="{9D8B030D-6E8A-4147-A177-3AD203B41FA5}">
                      <a16:colId xmlns:a16="http://schemas.microsoft.com/office/drawing/2014/main" val="1143798205"/>
                    </a:ext>
                  </a:extLst>
                </a:gridCol>
                <a:gridCol w="2194560">
                  <a:extLst>
                    <a:ext uri="{9D8B030D-6E8A-4147-A177-3AD203B41FA5}">
                      <a16:colId xmlns:a16="http://schemas.microsoft.com/office/drawing/2014/main" val="2048653431"/>
                    </a:ext>
                  </a:extLst>
                </a:gridCol>
              </a:tblGrid>
              <a:tr h="251720">
                <a:tc>
                  <a:txBody>
                    <a:bodyPr/>
                    <a:lstStyle/>
                    <a:p>
                      <a:endParaRPr lang="en-US" sz="1400"/>
                    </a:p>
                  </a:txBody>
                  <a:tcPr marL="137160" marR="137160" marT="34290" marB="34290">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a:solidFill>
                            <a:schemeClr val="bg1"/>
                          </a:solidFill>
                        </a:rPr>
                        <a:t>Percent of CS service recipients dissatisfied with their job</a:t>
                      </a:r>
                    </a:p>
                  </a:txBody>
                  <a:tcPr marL="137160" marR="137160" marT="34290" marB="34290" anchor="ctr">
                    <a:solidFill>
                      <a:srgbClr val="AE2573"/>
                    </a:solidFill>
                  </a:tcPr>
                </a:tc>
                <a:extLst>
                  <a:ext uri="{0D108BD9-81ED-4DB2-BD59-A6C34878D82A}">
                    <a16:rowId xmlns:a16="http://schemas.microsoft.com/office/drawing/2014/main" val="1278513106"/>
                  </a:ext>
                </a:extLst>
              </a:tr>
              <a:tr h="320040">
                <a:tc>
                  <a:txBody>
                    <a:bodyPr/>
                    <a:lstStyle/>
                    <a:p>
                      <a:pPr algn="l" fontAlgn="t">
                        <a:buNone/>
                      </a:pPr>
                      <a:r>
                        <a:rPr lang="en-US" sz="1600" b="0" i="0" u="none" strike="noStrike">
                          <a:solidFill>
                            <a:srgbClr val="000000"/>
                          </a:solidFill>
                          <a:effectLst/>
                          <a:latin typeface="Arial" panose="020B0604020202020204" pitchFamily="34" charset="0"/>
                        </a:rPr>
                        <a:t>Not a career move, only temporary job</a:t>
                      </a:r>
                    </a:p>
                  </a:txBody>
                  <a:tcPr marR="762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400" b="0" i="0" u="none" strike="noStrike">
                          <a:solidFill>
                            <a:srgbClr val="000000"/>
                          </a:solidFill>
                          <a:effectLst/>
                          <a:latin typeface="Arial" panose="020B0604020202020204" pitchFamily="34" charset="0"/>
                        </a:rPr>
                        <a:t>23%</a:t>
                      </a:r>
                    </a:p>
                  </a:txBody>
                  <a:tcPr marL="7620" marR="7620" marT="7620" marB="0" anchor="ctr"/>
                </a:tc>
                <a:extLst>
                  <a:ext uri="{0D108BD9-81ED-4DB2-BD59-A6C34878D82A}">
                    <a16:rowId xmlns:a16="http://schemas.microsoft.com/office/drawing/2014/main" val="3359160821"/>
                  </a:ext>
                </a:extLst>
              </a:tr>
              <a:tr h="320040">
                <a:tc>
                  <a:txBody>
                    <a:bodyPr/>
                    <a:lstStyle/>
                    <a:p>
                      <a:pPr algn="l" fontAlgn="t">
                        <a:buNone/>
                      </a:pPr>
                      <a:r>
                        <a:rPr lang="en-US" sz="1600" b="0" i="0" u="none" strike="noStrike">
                          <a:solidFill>
                            <a:srgbClr val="000000"/>
                          </a:solidFill>
                          <a:effectLst/>
                          <a:latin typeface="Arial" panose="020B0604020202020204" pitchFamily="34" charset="0"/>
                        </a:rPr>
                        <a:t>Low pay, does not meet financial need</a:t>
                      </a:r>
                    </a:p>
                  </a:txBody>
                  <a:tcPr marR="762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400" b="0" i="0" u="none" strike="noStrike">
                          <a:solidFill>
                            <a:srgbClr val="000000"/>
                          </a:solidFill>
                          <a:effectLst/>
                          <a:latin typeface="Arial" panose="020B0604020202020204" pitchFamily="34" charset="0"/>
                        </a:rPr>
                        <a:t>15%</a:t>
                      </a:r>
                    </a:p>
                  </a:txBody>
                  <a:tcPr marL="7620" marR="7620" marT="7620" marB="0" anchor="ctr"/>
                </a:tc>
                <a:extLst>
                  <a:ext uri="{0D108BD9-81ED-4DB2-BD59-A6C34878D82A}">
                    <a16:rowId xmlns:a16="http://schemas.microsoft.com/office/drawing/2014/main" val="980147969"/>
                  </a:ext>
                </a:extLst>
              </a:tr>
              <a:tr h="320040">
                <a:tc>
                  <a:txBody>
                    <a:bodyPr/>
                    <a:lstStyle/>
                    <a:p>
                      <a:pPr algn="l" fontAlgn="t">
                        <a:buNone/>
                      </a:pPr>
                      <a:r>
                        <a:rPr lang="en-US" sz="1600" b="0" i="0" u="none" strike="noStrike">
                          <a:solidFill>
                            <a:srgbClr val="000000"/>
                          </a:solidFill>
                          <a:effectLst/>
                          <a:latin typeface="Arial" panose="020B0604020202020204" pitchFamily="34" charset="0"/>
                        </a:rPr>
                        <a:t>Unpleasant work environment</a:t>
                      </a:r>
                    </a:p>
                  </a:txBody>
                  <a:tcPr marR="762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400" b="0" i="0" u="none" strike="noStrike">
                          <a:solidFill>
                            <a:srgbClr val="000000"/>
                          </a:solidFill>
                          <a:effectLst/>
                          <a:latin typeface="Arial" panose="020B0604020202020204" pitchFamily="34" charset="0"/>
                        </a:rPr>
                        <a:t>11%</a:t>
                      </a:r>
                    </a:p>
                  </a:txBody>
                  <a:tcPr marL="7620" marR="7620" marT="7620" marB="0" anchor="ctr"/>
                </a:tc>
                <a:extLst>
                  <a:ext uri="{0D108BD9-81ED-4DB2-BD59-A6C34878D82A}">
                    <a16:rowId xmlns:a16="http://schemas.microsoft.com/office/drawing/2014/main" val="3101713034"/>
                  </a:ext>
                </a:extLst>
              </a:tr>
              <a:tr h="320040">
                <a:tc>
                  <a:txBody>
                    <a:bodyPr/>
                    <a:lstStyle/>
                    <a:p>
                      <a:pPr algn="l" fontAlgn="t">
                        <a:buNone/>
                      </a:pPr>
                      <a:r>
                        <a:rPr lang="en-US" sz="1600" b="0" i="0" u="none" strike="noStrike">
                          <a:solidFill>
                            <a:srgbClr val="000000"/>
                          </a:solidFill>
                          <a:effectLst/>
                          <a:latin typeface="Arial" panose="020B0604020202020204" pitchFamily="34" charset="0"/>
                        </a:rPr>
                        <a:t>Dissatisfied with aspects or parts of job</a:t>
                      </a:r>
                    </a:p>
                  </a:txBody>
                  <a:tcPr marR="762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400" b="0" i="0" u="none" strike="noStrike">
                          <a:solidFill>
                            <a:srgbClr val="000000"/>
                          </a:solidFill>
                          <a:effectLst/>
                          <a:latin typeface="Arial" panose="020B0604020202020204" pitchFamily="34" charset="0"/>
                        </a:rPr>
                        <a:t>10%</a:t>
                      </a:r>
                    </a:p>
                  </a:txBody>
                  <a:tcPr marL="7620" marR="7620" marT="7620" marB="0" anchor="ctr"/>
                </a:tc>
                <a:extLst>
                  <a:ext uri="{0D108BD9-81ED-4DB2-BD59-A6C34878D82A}">
                    <a16:rowId xmlns:a16="http://schemas.microsoft.com/office/drawing/2014/main" val="1810516817"/>
                  </a:ext>
                </a:extLst>
              </a:tr>
              <a:tr h="320040">
                <a:tc>
                  <a:txBody>
                    <a:bodyPr/>
                    <a:lstStyle/>
                    <a:p>
                      <a:pPr algn="l" fontAlgn="t">
                        <a:buNone/>
                      </a:pPr>
                      <a:r>
                        <a:rPr lang="en-US" sz="1600" b="0" i="0" u="none" strike="noStrike">
                          <a:solidFill>
                            <a:srgbClr val="000000"/>
                          </a:solidFill>
                          <a:effectLst/>
                          <a:latin typeface="Arial" panose="020B0604020202020204" pitchFamily="34" charset="0"/>
                        </a:rPr>
                        <a:t>Not receiving pay I earned, deserve more pay for job</a:t>
                      </a:r>
                    </a:p>
                  </a:txBody>
                  <a:tcPr marR="762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400" b="0" i="0" u="none" strike="noStrike">
                          <a:solidFill>
                            <a:srgbClr val="000000"/>
                          </a:solidFill>
                          <a:effectLst/>
                          <a:latin typeface="Arial" panose="020B0604020202020204" pitchFamily="34" charset="0"/>
                        </a:rPr>
                        <a:t>10%</a:t>
                      </a:r>
                    </a:p>
                  </a:txBody>
                  <a:tcPr marL="7620" marR="7620" marT="7620" marB="0" anchor="ctr"/>
                </a:tc>
                <a:extLst>
                  <a:ext uri="{0D108BD9-81ED-4DB2-BD59-A6C34878D82A}">
                    <a16:rowId xmlns:a16="http://schemas.microsoft.com/office/drawing/2014/main" val="2210889145"/>
                  </a:ext>
                </a:extLst>
              </a:tr>
              <a:tr h="320040">
                <a:tc>
                  <a:txBody>
                    <a:bodyPr/>
                    <a:lstStyle/>
                    <a:p>
                      <a:pPr algn="l" fontAlgn="t">
                        <a:buNone/>
                      </a:pPr>
                      <a:r>
                        <a:rPr lang="en-US" sz="1600" b="0" i="0" u="none" strike="noStrike">
                          <a:solidFill>
                            <a:srgbClr val="000000"/>
                          </a:solidFill>
                          <a:effectLst/>
                          <a:latin typeface="Arial" panose="020B0604020202020204" pitchFamily="34" charset="0"/>
                        </a:rPr>
                        <a:t>Job is physically demanding</a:t>
                      </a:r>
                    </a:p>
                  </a:txBody>
                  <a:tcPr marR="762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400" b="0" i="0" u="none" strike="noStrike">
                          <a:solidFill>
                            <a:srgbClr val="000000"/>
                          </a:solidFill>
                          <a:effectLst/>
                          <a:latin typeface="Arial" panose="020B0604020202020204" pitchFamily="34" charset="0"/>
                        </a:rPr>
                        <a:t>9%</a:t>
                      </a:r>
                    </a:p>
                  </a:txBody>
                  <a:tcPr marL="7620" marR="7620" marT="7620" marB="0" anchor="ctr"/>
                </a:tc>
                <a:extLst>
                  <a:ext uri="{0D108BD9-81ED-4DB2-BD59-A6C34878D82A}">
                    <a16:rowId xmlns:a16="http://schemas.microsoft.com/office/drawing/2014/main" val="2455471498"/>
                  </a:ext>
                </a:extLst>
              </a:tr>
              <a:tr h="320040">
                <a:tc>
                  <a:txBody>
                    <a:bodyPr/>
                    <a:lstStyle/>
                    <a:p>
                      <a:pPr algn="l" fontAlgn="t">
                        <a:buNone/>
                      </a:pPr>
                      <a:r>
                        <a:rPr lang="en-US" sz="1600" b="0" i="0" u="none" strike="noStrike">
                          <a:solidFill>
                            <a:srgbClr val="000000"/>
                          </a:solidFill>
                          <a:effectLst/>
                          <a:latin typeface="Arial" panose="020B0604020202020204" pitchFamily="34" charset="0"/>
                        </a:rPr>
                        <a:t>Bored with job, been at job too long, burnt out, need change</a:t>
                      </a:r>
                    </a:p>
                  </a:txBody>
                  <a:tcPr marR="762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400" b="0" i="0" u="none" strike="noStrike">
                          <a:solidFill>
                            <a:srgbClr val="000000"/>
                          </a:solidFill>
                          <a:effectLst/>
                          <a:latin typeface="Arial" panose="020B0604020202020204" pitchFamily="34" charset="0"/>
                        </a:rPr>
                        <a:t>9%</a:t>
                      </a:r>
                    </a:p>
                  </a:txBody>
                  <a:tcPr marL="7620" marR="7620" marT="7620" marB="0" anchor="ctr"/>
                </a:tc>
                <a:extLst>
                  <a:ext uri="{0D108BD9-81ED-4DB2-BD59-A6C34878D82A}">
                    <a16:rowId xmlns:a16="http://schemas.microsoft.com/office/drawing/2014/main" val="3450697601"/>
                  </a:ext>
                </a:extLst>
              </a:tr>
              <a:tr h="320040">
                <a:tc>
                  <a:txBody>
                    <a:bodyPr/>
                    <a:lstStyle/>
                    <a:p>
                      <a:pPr algn="l" fontAlgn="t">
                        <a:buNone/>
                      </a:pPr>
                      <a:r>
                        <a:rPr lang="en-US" sz="1600" b="0" i="0" u="none" strike="noStrike">
                          <a:solidFill>
                            <a:srgbClr val="000000"/>
                          </a:solidFill>
                          <a:effectLst/>
                          <a:latin typeface="Arial" panose="020B0604020202020204" pitchFamily="34" charset="0"/>
                        </a:rPr>
                        <a:t>Had another job, career, training in mind</a:t>
                      </a:r>
                    </a:p>
                  </a:txBody>
                  <a:tcPr marR="762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400" b="0" i="0" u="none" strike="noStrike">
                          <a:solidFill>
                            <a:srgbClr val="000000"/>
                          </a:solidFill>
                          <a:effectLst/>
                          <a:latin typeface="Arial" panose="020B0604020202020204" pitchFamily="34" charset="0"/>
                        </a:rPr>
                        <a:t>8%</a:t>
                      </a:r>
                    </a:p>
                  </a:txBody>
                  <a:tcPr marL="7620" marR="7620" marT="7620" marB="0" anchor="ctr"/>
                </a:tc>
                <a:extLst>
                  <a:ext uri="{0D108BD9-81ED-4DB2-BD59-A6C34878D82A}">
                    <a16:rowId xmlns:a16="http://schemas.microsoft.com/office/drawing/2014/main" val="3061510021"/>
                  </a:ext>
                </a:extLst>
              </a:tr>
              <a:tr h="320040">
                <a:tc>
                  <a:txBody>
                    <a:bodyPr/>
                    <a:lstStyle/>
                    <a:p>
                      <a:pPr algn="l" fontAlgn="t">
                        <a:buNone/>
                      </a:pPr>
                      <a:r>
                        <a:rPr lang="en-US" sz="1600" b="0" i="0" u="none" strike="noStrike">
                          <a:solidFill>
                            <a:srgbClr val="000000"/>
                          </a:solidFill>
                          <a:effectLst/>
                          <a:latin typeface="Arial" panose="020B0604020202020204" pitchFamily="34" charset="0"/>
                        </a:rPr>
                        <a:t>Need a job aligned with skills, training</a:t>
                      </a:r>
                    </a:p>
                  </a:txBody>
                  <a:tcPr marR="762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400" b="0" i="0" u="none" strike="noStrike">
                          <a:solidFill>
                            <a:srgbClr val="000000"/>
                          </a:solidFill>
                          <a:effectLst/>
                          <a:latin typeface="Arial" panose="020B0604020202020204" pitchFamily="34" charset="0"/>
                        </a:rPr>
                        <a:t>8%</a:t>
                      </a:r>
                    </a:p>
                  </a:txBody>
                  <a:tcPr marL="7620" marR="7620" marT="7620" marB="0" anchor="ctr"/>
                </a:tc>
                <a:extLst>
                  <a:ext uri="{0D108BD9-81ED-4DB2-BD59-A6C34878D82A}">
                    <a16:rowId xmlns:a16="http://schemas.microsoft.com/office/drawing/2014/main" val="118884391"/>
                  </a:ext>
                </a:extLst>
              </a:tr>
              <a:tr h="320040">
                <a:tc>
                  <a:txBody>
                    <a:bodyPr/>
                    <a:lstStyle/>
                    <a:p>
                      <a:pPr algn="l" fontAlgn="t">
                        <a:buNone/>
                      </a:pPr>
                      <a:r>
                        <a:rPr lang="en-US" sz="1600" b="0" i="0" u="none" strike="noStrike">
                          <a:solidFill>
                            <a:srgbClr val="000000"/>
                          </a:solidFill>
                          <a:effectLst/>
                          <a:latin typeface="Arial" panose="020B0604020202020204" pitchFamily="34" charset="0"/>
                        </a:rPr>
                        <a:t>Too few hours</a:t>
                      </a:r>
                    </a:p>
                  </a:txBody>
                  <a:tcPr marR="762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400" b="0" i="0" u="none" strike="noStrike">
                          <a:solidFill>
                            <a:srgbClr val="000000"/>
                          </a:solidFill>
                          <a:effectLst/>
                          <a:latin typeface="Arial" panose="020B0604020202020204" pitchFamily="34" charset="0"/>
                        </a:rPr>
                        <a:t>5%</a:t>
                      </a:r>
                    </a:p>
                  </a:txBody>
                  <a:tcPr marL="7620" marR="7620" marT="7620" marB="0" anchor="ctr"/>
                </a:tc>
                <a:extLst>
                  <a:ext uri="{0D108BD9-81ED-4DB2-BD59-A6C34878D82A}">
                    <a16:rowId xmlns:a16="http://schemas.microsoft.com/office/drawing/2014/main" val="881814651"/>
                  </a:ext>
                </a:extLst>
              </a:tr>
              <a:tr h="320040">
                <a:tc>
                  <a:txBody>
                    <a:bodyPr/>
                    <a:lstStyle/>
                    <a:p>
                      <a:pPr algn="l" fontAlgn="t">
                        <a:buNone/>
                      </a:pPr>
                      <a:r>
                        <a:rPr lang="en-US" sz="1600" b="0" i="0" u="none" strike="noStrike">
                          <a:solidFill>
                            <a:srgbClr val="000000"/>
                          </a:solidFill>
                          <a:effectLst/>
                          <a:latin typeface="Arial" panose="020B0604020202020204" pitchFamily="34" charset="0"/>
                        </a:rPr>
                        <a:t>No challenges, few opportunities for growth</a:t>
                      </a:r>
                    </a:p>
                  </a:txBody>
                  <a:tcPr marR="762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400" b="0" i="0" u="none" strike="noStrike">
                          <a:solidFill>
                            <a:srgbClr val="000000"/>
                          </a:solidFill>
                          <a:effectLst/>
                          <a:latin typeface="Arial" panose="020B0604020202020204" pitchFamily="34" charset="0"/>
                        </a:rPr>
                        <a:t>5%</a:t>
                      </a:r>
                    </a:p>
                  </a:txBody>
                  <a:tcPr marL="7620" marR="7620" marT="7620" marB="0" anchor="ctr"/>
                </a:tc>
                <a:extLst>
                  <a:ext uri="{0D108BD9-81ED-4DB2-BD59-A6C34878D82A}">
                    <a16:rowId xmlns:a16="http://schemas.microsoft.com/office/drawing/2014/main" val="2279939816"/>
                  </a:ext>
                </a:extLst>
              </a:tr>
              <a:tr h="320040">
                <a:tc>
                  <a:txBody>
                    <a:bodyPr/>
                    <a:lstStyle/>
                    <a:p>
                      <a:pPr algn="l" fontAlgn="t">
                        <a:buNone/>
                      </a:pPr>
                      <a:r>
                        <a:rPr lang="en-US" sz="1600" b="0" i="0" u="none" strike="noStrike">
                          <a:solidFill>
                            <a:srgbClr val="000000"/>
                          </a:solidFill>
                          <a:effectLst/>
                          <a:latin typeface="Arial" panose="020B0604020202020204" pitchFamily="34" charset="0"/>
                        </a:rPr>
                        <a:t>Other</a:t>
                      </a:r>
                    </a:p>
                  </a:txBody>
                  <a:tcPr marR="762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buNone/>
                      </a:pPr>
                      <a:r>
                        <a:rPr lang="en-US" sz="1400" b="0" i="0" u="none" strike="noStrike">
                          <a:solidFill>
                            <a:srgbClr val="000000"/>
                          </a:solidFill>
                          <a:effectLst/>
                          <a:latin typeface="Arial" panose="020B0604020202020204" pitchFamily="34" charset="0"/>
                        </a:rPr>
                        <a:t>3%</a:t>
                      </a:r>
                    </a:p>
                  </a:txBody>
                  <a:tcPr marL="7620" marR="7620" marT="7620" marB="0" anchor="ctr"/>
                </a:tc>
                <a:extLst>
                  <a:ext uri="{0D108BD9-81ED-4DB2-BD59-A6C34878D82A}">
                    <a16:rowId xmlns:a16="http://schemas.microsoft.com/office/drawing/2014/main" val="2666933988"/>
                  </a:ext>
                </a:extLst>
              </a:tr>
            </a:tbl>
          </a:graphicData>
        </a:graphic>
      </p:graphicFrame>
      <p:sp>
        <p:nvSpPr>
          <p:cNvPr id="9" name="Text Placeholder 1">
            <a:extLst>
              <a:ext uri="{FF2B5EF4-FFF2-40B4-BE49-F238E27FC236}">
                <a16:creationId xmlns:a16="http://schemas.microsoft.com/office/drawing/2014/main" id="{7566F371-4724-F1A5-C213-283056CF6199}"/>
              </a:ext>
            </a:extLst>
          </p:cNvPr>
          <p:cNvSpPr txBox="1">
            <a:spLocks/>
          </p:cNvSpPr>
          <p:nvPr/>
        </p:nvSpPr>
        <p:spPr>
          <a:xfrm>
            <a:off x="848810" y="5733618"/>
            <a:ext cx="6780793" cy="654553"/>
          </a:xfrm>
          <a:prstGeom prst="rect">
            <a:avLst/>
          </a:prstGeom>
        </p:spPr>
        <p:txBody>
          <a:bodyPr/>
          <a:lstStyle>
            <a:lvl1pPr marL="257175" indent="-257175"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endParaRPr lang="en-US" sz="2000" kern="0"/>
          </a:p>
          <a:p>
            <a:pPr marL="0" indent="0">
              <a:buNone/>
            </a:pPr>
            <a:r>
              <a:rPr lang="en-US" sz="1200" i="1" kern="0"/>
              <a:t>*Multiple responses possible. Total does not sum to 100%. Responses below 5% not included.</a:t>
            </a:r>
          </a:p>
        </p:txBody>
      </p:sp>
      <p:sp>
        <p:nvSpPr>
          <p:cNvPr id="8" name="TextBox 7">
            <a:extLst>
              <a:ext uri="{FF2B5EF4-FFF2-40B4-BE49-F238E27FC236}">
                <a16:creationId xmlns:a16="http://schemas.microsoft.com/office/drawing/2014/main" id="{6464243D-306A-B4B8-CBD8-77427AC8C2FB}"/>
              </a:ext>
            </a:extLst>
          </p:cNvPr>
          <p:cNvSpPr txBox="1"/>
          <p:nvPr/>
        </p:nvSpPr>
        <p:spPr>
          <a:xfrm>
            <a:off x="9049232" y="1098088"/>
            <a:ext cx="3142768" cy="307777"/>
          </a:xfrm>
          <a:prstGeom prst="rect">
            <a:avLst/>
          </a:prstGeom>
          <a:noFill/>
        </p:spPr>
        <p:txBody>
          <a:bodyPr wrap="square" rtlCol="0">
            <a:spAutoFit/>
          </a:bodyPr>
          <a:lstStyle/>
          <a:p>
            <a:pPr algn="l"/>
            <a:r>
              <a:rPr lang="en-US" sz="1400" b="1">
                <a:solidFill>
                  <a:schemeClr val="bg1"/>
                </a:solidFill>
                <a:latin typeface="+mn-lt"/>
                <a:cs typeface="Arial" pitchFamily="34" charset="0"/>
              </a:rPr>
              <a:t>Summary</a:t>
            </a:r>
          </a:p>
        </p:txBody>
      </p:sp>
      <p:sp>
        <p:nvSpPr>
          <p:cNvPr id="4" name="Text Placeholder 3">
            <a:extLst>
              <a:ext uri="{FF2B5EF4-FFF2-40B4-BE49-F238E27FC236}">
                <a16:creationId xmlns:a16="http://schemas.microsoft.com/office/drawing/2014/main" id="{D5081A3D-6B44-36E5-BEBF-3846D0388C64}"/>
              </a:ext>
            </a:extLst>
          </p:cNvPr>
          <p:cNvSpPr>
            <a:spLocks noGrp="1"/>
          </p:cNvSpPr>
          <p:nvPr>
            <p:ph type="body" sz="quarter" idx="12"/>
          </p:nvPr>
        </p:nvSpPr>
        <p:spPr>
          <a:xfrm>
            <a:off x="9098303" y="1411092"/>
            <a:ext cx="2842685" cy="2364842"/>
          </a:xfrm>
        </p:spPr>
        <p:txBody>
          <a:bodyPr/>
          <a:lstStyle/>
          <a:p>
            <a:r>
              <a:rPr lang="en-US" sz="1400" dirty="0"/>
              <a:t>Of CS service recipients working either part or full-time who are dissatisfied with their job, almost one-quarter (23%) feel their job is not a career move and is only a temporary job. Another 15% are dissatisfied with their job due to low pay, and an additional 11% find the work environment unpleasant.  </a:t>
            </a:r>
          </a:p>
        </p:txBody>
      </p:sp>
      <p:sp>
        <p:nvSpPr>
          <p:cNvPr id="2" name="TextBox 1">
            <a:extLst>
              <a:ext uri="{FF2B5EF4-FFF2-40B4-BE49-F238E27FC236}">
                <a16:creationId xmlns:a16="http://schemas.microsoft.com/office/drawing/2014/main" id="{F8D80FC2-97FD-1117-C955-3F039B8A4F22}"/>
              </a:ext>
            </a:extLst>
          </p:cNvPr>
          <p:cNvSpPr txBox="1"/>
          <p:nvPr/>
        </p:nvSpPr>
        <p:spPr>
          <a:xfrm>
            <a:off x="9052931" y="5837224"/>
            <a:ext cx="2290259" cy="276999"/>
          </a:xfrm>
          <a:prstGeom prst="rect">
            <a:avLst/>
          </a:prstGeom>
          <a:noFill/>
        </p:spPr>
        <p:txBody>
          <a:bodyPr wrap="square" rtlCol="0">
            <a:spAutoFit/>
          </a:bodyPr>
          <a:lstStyle/>
          <a:p>
            <a:pPr algn="l"/>
            <a:r>
              <a:rPr lang="en-US" sz="1200" b="1">
                <a:solidFill>
                  <a:schemeClr val="bg1"/>
                </a:solidFill>
                <a:latin typeface="+mn-lt"/>
                <a:cs typeface="Arial" pitchFamily="34" charset="0"/>
              </a:rPr>
              <a:t>N (CS) = 145</a:t>
            </a:r>
          </a:p>
        </p:txBody>
      </p:sp>
      <p:sp>
        <p:nvSpPr>
          <p:cNvPr id="6" name="Text Box 16">
            <a:extLst>
              <a:ext uri="{FF2B5EF4-FFF2-40B4-BE49-F238E27FC236}">
                <a16:creationId xmlns:a16="http://schemas.microsoft.com/office/drawing/2014/main" id="{F286C0AA-A680-6C8A-BA15-98B33E0917F2}"/>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62827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02CA49-999F-553D-30B5-AD62C5797641}"/>
              </a:ext>
            </a:extLst>
          </p:cNvPr>
          <p:cNvSpPr>
            <a:spLocks noGrp="1"/>
          </p:cNvSpPr>
          <p:nvPr>
            <p:ph type="title" idx="4294967295"/>
          </p:nvPr>
        </p:nvSpPr>
        <p:spPr>
          <a:xfrm>
            <a:off x="203200" y="3276600"/>
            <a:ext cx="11785600"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20000"/>
              </a:spcBef>
              <a:spcAft>
                <a:spcPct val="0"/>
              </a:spcAft>
              <a:buClr>
                <a:srgbClr val="98324D"/>
              </a:buClr>
              <a:buSzPct val="50000"/>
              <a:buFont typeface="Wingdings" pitchFamily="2" charset="2"/>
              <a:buNone/>
              <a:tabLst/>
              <a:defRPr/>
            </a:pPr>
            <a:r>
              <a:rPr kumimoji="0" lang="en-US" sz="3000" b="0" i="0" u="none" strike="noStrike" kern="0" cap="none" spc="0" normalizeH="0" baseline="0" noProof="0">
                <a:ln>
                  <a:noFill/>
                </a:ln>
                <a:solidFill>
                  <a:schemeClr val="bg1"/>
                </a:solidFill>
                <a:effectLst/>
                <a:uLnTx/>
                <a:uFillTx/>
                <a:latin typeface="+mn-lt"/>
                <a:ea typeface="MS PGothic" panose="020B0600070205080204" pitchFamily="34" charset="-128"/>
                <a:cs typeface="ＭＳ Ｐゴシック" charset="0"/>
              </a:rPr>
              <a:t>Demographics</a:t>
            </a:r>
          </a:p>
        </p:txBody>
      </p:sp>
    </p:spTree>
    <p:extLst>
      <p:ext uri="{BB962C8B-B14F-4D97-AF65-F5344CB8AC3E}">
        <p14:creationId xmlns:p14="http://schemas.microsoft.com/office/powerpoint/2010/main" val="1854314948"/>
      </p:ext>
    </p:extLst>
  </p:cSld>
  <p:clrMapOvr>
    <a:masterClrMapping/>
  </p:clrMapOvr>
  <p:extLst>
    <p:ext uri="{6950BFC3-D8DA-4A85-94F7-54DA5524770B}">
      <p188:commentRel xmlns:p188="http://schemas.microsoft.com/office/powerpoint/2018/8/main" r:id="rId2"/>
    </p:ext>
  </p:extLs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F70F0920-F748-70AE-3E5E-AA86D7341EFA}"/>
              </a:ext>
            </a:extLst>
          </p:cNvPr>
          <p:cNvSpPr>
            <a:spLocks noGrp="1"/>
          </p:cNvSpPr>
          <p:nvPr>
            <p:ph type="title"/>
          </p:nvPr>
        </p:nvSpPr>
        <p:spPr>
          <a:xfrm>
            <a:off x="1976087" y="403497"/>
            <a:ext cx="8229597" cy="400050"/>
          </a:xfrm>
        </p:spPr>
        <p:txBody>
          <a:bodyPr/>
          <a:lstStyle/>
          <a:p>
            <a:pPr algn="ctr"/>
            <a:r>
              <a:rPr lang="en-US"/>
              <a:t>Demographics - Region</a:t>
            </a:r>
          </a:p>
        </p:txBody>
      </p:sp>
      <p:graphicFrame>
        <p:nvGraphicFramePr>
          <p:cNvPr id="2" name="Chart 1" descr="This is a bar graph of service recipients by region, with N = 1,802. Results are Northern: 26%, Boston Metro: 25%, Southern: 21%, Western: 29%.">
            <a:extLst>
              <a:ext uri="{FF2B5EF4-FFF2-40B4-BE49-F238E27FC236}">
                <a16:creationId xmlns:a16="http://schemas.microsoft.com/office/drawing/2014/main" id="{F44E1D87-5739-EFBB-E4F2-B75CDD083FE5}"/>
              </a:ext>
            </a:extLst>
          </p:cNvPr>
          <p:cNvGraphicFramePr/>
          <p:nvPr>
            <p:extLst>
              <p:ext uri="{D42A27DB-BD31-4B8C-83A1-F6EECF244321}">
                <p14:modId xmlns:p14="http://schemas.microsoft.com/office/powerpoint/2010/main" val="868145781"/>
              </p:ext>
            </p:extLst>
          </p:nvPr>
        </p:nvGraphicFramePr>
        <p:xfrm>
          <a:off x="1976086" y="1341120"/>
          <a:ext cx="8229597" cy="48768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77283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C4738-AD4B-9E8C-03FF-D6D0D2D538EF}"/>
            </a:ext>
          </a:extLst>
        </p:cNvPr>
        <p:cNvGrpSpPr/>
        <p:nvPr/>
      </p:nvGrpSpPr>
      <p:grpSpPr>
        <a:xfrm>
          <a:off x="0" y="0"/>
          <a:ext cx="0" cy="0"/>
          <a:chOff x="0" y="0"/>
          <a:chExt cx="0" cy="0"/>
        </a:xfrm>
      </p:grpSpPr>
      <p:sp>
        <p:nvSpPr>
          <p:cNvPr id="14" name="Title 2">
            <a:extLst>
              <a:ext uri="{FF2B5EF4-FFF2-40B4-BE49-F238E27FC236}">
                <a16:creationId xmlns:a16="http://schemas.microsoft.com/office/drawing/2014/main" id="{D1505468-4E5A-3B73-5DD0-598EAB1A561C}"/>
              </a:ext>
            </a:extLst>
          </p:cNvPr>
          <p:cNvSpPr>
            <a:spLocks noGrp="1"/>
          </p:cNvSpPr>
          <p:nvPr>
            <p:ph type="title"/>
          </p:nvPr>
        </p:nvSpPr>
        <p:spPr>
          <a:xfrm>
            <a:off x="1976087" y="403497"/>
            <a:ext cx="8229597" cy="400050"/>
          </a:xfrm>
        </p:spPr>
        <p:txBody>
          <a:bodyPr/>
          <a:lstStyle/>
          <a:p>
            <a:pPr algn="ctr"/>
            <a:r>
              <a:rPr lang="en-US"/>
              <a:t>Demographics - Race</a:t>
            </a:r>
          </a:p>
        </p:txBody>
      </p:sp>
      <p:graphicFrame>
        <p:nvGraphicFramePr>
          <p:cNvPr id="2" name="Chart 1" descr="This is a bar graph of service recipients by race, with N = 1,802. Results are American Indian: 1%, Asian: 3%, Black or African American: 23%, Pacific Islander: &lt;1%, White: 38%, Multiple Races: 7%, No Race Identified: 27%.">
            <a:extLst>
              <a:ext uri="{FF2B5EF4-FFF2-40B4-BE49-F238E27FC236}">
                <a16:creationId xmlns:a16="http://schemas.microsoft.com/office/drawing/2014/main" id="{593ED005-40AB-47FD-1F87-8F03F5B92AFC}"/>
              </a:ext>
            </a:extLst>
          </p:cNvPr>
          <p:cNvGraphicFramePr/>
          <p:nvPr>
            <p:extLst>
              <p:ext uri="{D42A27DB-BD31-4B8C-83A1-F6EECF244321}">
                <p14:modId xmlns:p14="http://schemas.microsoft.com/office/powerpoint/2010/main" val="2667930994"/>
              </p:ext>
            </p:extLst>
          </p:nvPr>
        </p:nvGraphicFramePr>
        <p:xfrm>
          <a:off x="1976086" y="1341120"/>
          <a:ext cx="8229596" cy="48768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859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38DCC-9D78-3D4B-4BEB-CC3C37DC08E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B5A8623-6FA2-58CE-4492-95BDDFB85D30}"/>
              </a:ext>
            </a:extLst>
          </p:cNvPr>
          <p:cNvSpPr>
            <a:spLocks noGrp="1"/>
          </p:cNvSpPr>
          <p:nvPr>
            <p:ph type="title"/>
          </p:nvPr>
        </p:nvSpPr>
        <p:spPr>
          <a:xfrm>
            <a:off x="1981200" y="462772"/>
            <a:ext cx="8229599" cy="400050"/>
          </a:xfrm>
          <a:prstGeom prst="rect">
            <a:avLst/>
          </a:prstGeom>
        </p:spPr>
        <p:txBody>
          <a:bodyPr lIns="91440" tIns="45720" rIns="91440" bIns="45720" anchor="t"/>
          <a:lstStyle/>
          <a:p>
            <a:r>
              <a:rPr lang="en-US">
                <a:ea typeface="MS PGothic"/>
                <a:cs typeface="Arial"/>
              </a:rPr>
              <a:t>Data Collection: Survey Mode</a:t>
            </a:r>
            <a:endParaRPr lang="en-US">
              <a:solidFill>
                <a:srgbClr val="000000"/>
              </a:solidFill>
              <a:ea typeface="MS PGothic"/>
              <a:cs typeface="Arial"/>
            </a:endParaRPr>
          </a:p>
          <a:p>
            <a:endParaRPr lang="en-US"/>
          </a:p>
        </p:txBody>
      </p:sp>
      <p:graphicFrame>
        <p:nvGraphicFramePr>
          <p:cNvPr id="4" name="Table 9">
            <a:extLst>
              <a:ext uri="{FF2B5EF4-FFF2-40B4-BE49-F238E27FC236}">
                <a16:creationId xmlns:a16="http://schemas.microsoft.com/office/drawing/2014/main" id="{606E399D-0B90-C2C5-664B-60A7D455F447}"/>
              </a:ext>
            </a:extLst>
          </p:cNvPr>
          <p:cNvGraphicFramePr>
            <a:graphicFrameLocks/>
          </p:cNvGraphicFramePr>
          <p:nvPr>
            <p:extLst>
              <p:ext uri="{D42A27DB-BD31-4B8C-83A1-F6EECF244321}">
                <p14:modId xmlns:p14="http://schemas.microsoft.com/office/powerpoint/2010/main" val="3567376062"/>
              </p:ext>
            </p:extLst>
          </p:nvPr>
        </p:nvGraphicFramePr>
        <p:xfrm>
          <a:off x="3060191" y="2083231"/>
          <a:ext cx="6071616" cy="1145214"/>
        </p:xfrm>
        <a:graphic>
          <a:graphicData uri="http://schemas.openxmlformats.org/drawingml/2006/table">
            <a:tbl>
              <a:tblPr firstRow="1" bandRow="1">
                <a:tableStyleId>{5940675A-B579-460E-94D1-54222C63F5DA}</a:tableStyleId>
              </a:tblPr>
              <a:tblGrid>
                <a:gridCol w="3035810">
                  <a:extLst>
                    <a:ext uri="{9D8B030D-6E8A-4147-A177-3AD203B41FA5}">
                      <a16:colId xmlns:a16="http://schemas.microsoft.com/office/drawing/2014/main" val="3550984765"/>
                    </a:ext>
                  </a:extLst>
                </a:gridCol>
                <a:gridCol w="3035806">
                  <a:extLst>
                    <a:ext uri="{9D8B030D-6E8A-4147-A177-3AD203B41FA5}">
                      <a16:colId xmlns:a16="http://schemas.microsoft.com/office/drawing/2014/main" val="2010429308"/>
                    </a:ext>
                  </a:extLst>
                </a:gridCol>
              </a:tblGrid>
              <a:tr h="462760">
                <a:tc>
                  <a:txBody>
                    <a:bodyPr/>
                    <a:lstStyle/>
                    <a:p>
                      <a:endParaRPr lang="en-US" sz="160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en-US" sz="1600" b="1" dirty="0">
                          <a:solidFill>
                            <a:schemeClr val="bg1"/>
                          </a:solidFill>
                        </a:rPr>
                        <a:t>Count</a:t>
                      </a:r>
                    </a:p>
                  </a:txBody>
                  <a:tcPr anchor="ctr">
                    <a:solidFill>
                      <a:srgbClr val="AE2573"/>
                    </a:solidFill>
                  </a:tcPr>
                </a:tc>
                <a:extLst>
                  <a:ext uri="{0D108BD9-81ED-4DB2-BD59-A6C34878D82A}">
                    <a16:rowId xmlns:a16="http://schemas.microsoft.com/office/drawing/2014/main" val="1940460656"/>
                  </a:ext>
                </a:extLst>
              </a:tr>
              <a:tr h="341227">
                <a:tc>
                  <a:txBody>
                    <a:bodyPr/>
                    <a:lstStyle/>
                    <a:p>
                      <a:pPr algn="r"/>
                      <a:r>
                        <a:rPr lang="en-US" sz="1600" b="1">
                          <a:solidFill>
                            <a:schemeClr val="tx1"/>
                          </a:solidFill>
                        </a:rPr>
                        <a:t>Online</a:t>
                      </a:r>
                    </a:p>
                  </a:txBody>
                  <a:tcPr anchor="ctr"/>
                </a:tc>
                <a:tc>
                  <a:txBody>
                    <a:bodyPr/>
                    <a:lstStyle/>
                    <a:p>
                      <a:pPr algn="ctr"/>
                      <a:r>
                        <a:rPr lang="en-US" sz="1600" b="1">
                          <a:solidFill>
                            <a:schemeClr val="tx1"/>
                          </a:solidFill>
                        </a:rPr>
                        <a:t>126</a:t>
                      </a:r>
                    </a:p>
                  </a:txBody>
                  <a:tcPr anchor="ctr"/>
                </a:tc>
                <a:extLst>
                  <a:ext uri="{0D108BD9-81ED-4DB2-BD59-A6C34878D82A}">
                    <a16:rowId xmlns:a16="http://schemas.microsoft.com/office/drawing/2014/main" val="3080107399"/>
                  </a:ext>
                </a:extLst>
              </a:tr>
              <a:tr h="341227">
                <a:tc>
                  <a:txBody>
                    <a:bodyPr/>
                    <a:lstStyle/>
                    <a:p>
                      <a:pPr algn="r"/>
                      <a:r>
                        <a:rPr lang="en-US" sz="1600" b="1">
                          <a:solidFill>
                            <a:schemeClr val="tx1"/>
                          </a:solidFill>
                        </a:rPr>
                        <a:t>Phone</a:t>
                      </a:r>
                    </a:p>
                  </a:txBody>
                  <a:tcPr anchor="ctr"/>
                </a:tc>
                <a:tc>
                  <a:txBody>
                    <a:bodyPr/>
                    <a:lstStyle/>
                    <a:p>
                      <a:pPr algn="ctr"/>
                      <a:r>
                        <a:rPr lang="en-US" sz="1600" b="1" dirty="0">
                          <a:solidFill>
                            <a:schemeClr val="tx1"/>
                          </a:solidFill>
                        </a:rPr>
                        <a:t>1676</a:t>
                      </a:r>
                    </a:p>
                  </a:txBody>
                  <a:tcPr anchor="ctr"/>
                </a:tc>
                <a:extLst>
                  <a:ext uri="{0D108BD9-81ED-4DB2-BD59-A6C34878D82A}">
                    <a16:rowId xmlns:a16="http://schemas.microsoft.com/office/drawing/2014/main" val="3065818830"/>
                  </a:ext>
                </a:extLst>
              </a:tr>
            </a:tbl>
          </a:graphicData>
        </a:graphic>
      </p:graphicFrame>
      <p:graphicFrame>
        <p:nvGraphicFramePr>
          <p:cNvPr id="8" name="Table 7">
            <a:extLst>
              <a:ext uri="{FF2B5EF4-FFF2-40B4-BE49-F238E27FC236}">
                <a16:creationId xmlns:a16="http://schemas.microsoft.com/office/drawing/2014/main" id="{2378B959-1E94-F425-C9F5-CD87D70D96BD}"/>
              </a:ext>
            </a:extLst>
          </p:cNvPr>
          <p:cNvGraphicFramePr>
            <a:graphicFrameLocks noGrp="1"/>
          </p:cNvGraphicFramePr>
          <p:nvPr>
            <p:extLst>
              <p:ext uri="{D42A27DB-BD31-4B8C-83A1-F6EECF244321}">
                <p14:modId xmlns:p14="http://schemas.microsoft.com/office/powerpoint/2010/main" val="765801532"/>
              </p:ext>
            </p:extLst>
          </p:nvPr>
        </p:nvGraphicFramePr>
        <p:xfrm>
          <a:off x="3060192" y="3988161"/>
          <a:ext cx="6071615" cy="326430"/>
        </p:xfrm>
        <a:graphic>
          <a:graphicData uri="http://schemas.openxmlformats.org/drawingml/2006/table">
            <a:tbl>
              <a:tblPr firstRow="1" bandRow="1">
                <a:tableStyleId>{5940675A-B579-460E-94D1-54222C63F5DA}</a:tableStyleId>
              </a:tblPr>
              <a:tblGrid>
                <a:gridCol w="3045706">
                  <a:extLst>
                    <a:ext uri="{9D8B030D-6E8A-4147-A177-3AD203B41FA5}">
                      <a16:colId xmlns:a16="http://schemas.microsoft.com/office/drawing/2014/main" val="101690340"/>
                    </a:ext>
                  </a:extLst>
                </a:gridCol>
                <a:gridCol w="3025909">
                  <a:extLst>
                    <a:ext uri="{9D8B030D-6E8A-4147-A177-3AD203B41FA5}">
                      <a16:colId xmlns:a16="http://schemas.microsoft.com/office/drawing/2014/main" val="1794844311"/>
                    </a:ext>
                  </a:extLst>
                </a:gridCol>
              </a:tblGrid>
              <a:tr h="326430">
                <a:tc>
                  <a:txBody>
                    <a:bodyPr/>
                    <a:lstStyle/>
                    <a:p>
                      <a:pPr algn="r"/>
                      <a:r>
                        <a:rPr lang="en-US" sz="1400" b="1"/>
                        <a:t>TOTAL</a:t>
                      </a:r>
                    </a:p>
                  </a:txBody>
                  <a:tcPr marL="68580" marR="68580" marT="34290" marB="3429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S PGothic"/>
                          <a:cs typeface="+mn-cs"/>
                        </a:rPr>
                        <a:t>1802</a:t>
                      </a:r>
                    </a:p>
                  </a:txBody>
                  <a:tcPr marL="68580" marR="68580" marT="34290" marB="34290" anchor="ctr">
                    <a:solidFill>
                      <a:schemeClr val="bg1">
                        <a:lumMod val="85000"/>
                      </a:schemeClr>
                    </a:solidFill>
                  </a:tcPr>
                </a:tc>
                <a:extLst>
                  <a:ext uri="{0D108BD9-81ED-4DB2-BD59-A6C34878D82A}">
                    <a16:rowId xmlns:a16="http://schemas.microsoft.com/office/drawing/2014/main" val="4149974868"/>
                  </a:ext>
                </a:extLst>
              </a:tr>
            </a:tbl>
          </a:graphicData>
        </a:graphic>
      </p:graphicFrame>
    </p:spTree>
    <p:extLst>
      <p:ext uri="{BB962C8B-B14F-4D97-AF65-F5344CB8AC3E}">
        <p14:creationId xmlns:p14="http://schemas.microsoft.com/office/powerpoint/2010/main" val="910731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FBBB8-B167-F1C4-E182-1B2578287509}"/>
            </a:ext>
          </a:extLst>
        </p:cNvPr>
        <p:cNvGrpSpPr/>
        <p:nvPr/>
      </p:nvGrpSpPr>
      <p:grpSpPr>
        <a:xfrm>
          <a:off x="0" y="0"/>
          <a:ext cx="0" cy="0"/>
          <a:chOff x="0" y="0"/>
          <a:chExt cx="0" cy="0"/>
        </a:xfrm>
      </p:grpSpPr>
      <p:sp>
        <p:nvSpPr>
          <p:cNvPr id="14" name="Title 2">
            <a:extLst>
              <a:ext uri="{FF2B5EF4-FFF2-40B4-BE49-F238E27FC236}">
                <a16:creationId xmlns:a16="http://schemas.microsoft.com/office/drawing/2014/main" id="{DE059C1D-E2BE-9A48-0040-513F0038482C}"/>
              </a:ext>
            </a:extLst>
          </p:cNvPr>
          <p:cNvSpPr>
            <a:spLocks noGrp="1"/>
          </p:cNvSpPr>
          <p:nvPr>
            <p:ph type="title"/>
          </p:nvPr>
        </p:nvSpPr>
        <p:spPr>
          <a:xfrm>
            <a:off x="1976087" y="403497"/>
            <a:ext cx="8229597" cy="400050"/>
          </a:xfrm>
        </p:spPr>
        <p:txBody>
          <a:bodyPr/>
          <a:lstStyle/>
          <a:p>
            <a:pPr algn="ctr"/>
            <a:r>
              <a:rPr lang="en-US"/>
              <a:t>Demographics - Ethnicity</a:t>
            </a:r>
          </a:p>
        </p:txBody>
      </p:sp>
      <p:graphicFrame>
        <p:nvGraphicFramePr>
          <p:cNvPr id="2" name="Chart 1" descr="This is a bar graph of service recipients by ethnicity, with N = 1,802. Results are Hispanic: 10%, Not Hispanic: 90%.">
            <a:extLst>
              <a:ext uri="{FF2B5EF4-FFF2-40B4-BE49-F238E27FC236}">
                <a16:creationId xmlns:a16="http://schemas.microsoft.com/office/drawing/2014/main" id="{F7384955-39D2-4FC3-BB9F-82A9E024CD63}"/>
              </a:ext>
            </a:extLst>
          </p:cNvPr>
          <p:cNvGraphicFramePr/>
          <p:nvPr>
            <p:extLst>
              <p:ext uri="{D42A27DB-BD31-4B8C-83A1-F6EECF244321}">
                <p14:modId xmlns:p14="http://schemas.microsoft.com/office/powerpoint/2010/main" val="1818296345"/>
              </p:ext>
            </p:extLst>
          </p:nvPr>
        </p:nvGraphicFramePr>
        <p:xfrm>
          <a:off x="1976086" y="1341120"/>
          <a:ext cx="8229597" cy="48768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43925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172E4-3191-71BC-7FC7-8046DF00AC27}"/>
            </a:ext>
          </a:extLst>
        </p:cNvPr>
        <p:cNvGrpSpPr/>
        <p:nvPr/>
      </p:nvGrpSpPr>
      <p:grpSpPr>
        <a:xfrm>
          <a:off x="0" y="0"/>
          <a:ext cx="0" cy="0"/>
          <a:chOff x="0" y="0"/>
          <a:chExt cx="0" cy="0"/>
        </a:xfrm>
      </p:grpSpPr>
      <p:sp>
        <p:nvSpPr>
          <p:cNvPr id="14" name="Title 2">
            <a:extLst>
              <a:ext uri="{FF2B5EF4-FFF2-40B4-BE49-F238E27FC236}">
                <a16:creationId xmlns:a16="http://schemas.microsoft.com/office/drawing/2014/main" id="{2C3C1E48-0C94-954B-AA0C-31A9A3066BFD}"/>
              </a:ext>
            </a:extLst>
          </p:cNvPr>
          <p:cNvSpPr>
            <a:spLocks noGrp="1"/>
          </p:cNvSpPr>
          <p:nvPr>
            <p:ph type="title"/>
          </p:nvPr>
        </p:nvSpPr>
        <p:spPr>
          <a:xfrm>
            <a:off x="1976087" y="403497"/>
            <a:ext cx="8229597" cy="400050"/>
          </a:xfrm>
        </p:spPr>
        <p:txBody>
          <a:bodyPr/>
          <a:lstStyle/>
          <a:p>
            <a:pPr algn="ctr"/>
            <a:r>
              <a:rPr lang="en-US"/>
              <a:t>Demographics - Gender</a:t>
            </a:r>
          </a:p>
        </p:txBody>
      </p:sp>
      <p:graphicFrame>
        <p:nvGraphicFramePr>
          <p:cNvPr id="2" name="Chart 1" descr="This is a bar graph of service recipients by gender, with N = 1,802. Results are Man: 43%. Woman 40%, Another gender identity: 1%, Prefer not to answer: 16%. ">
            <a:extLst>
              <a:ext uri="{FF2B5EF4-FFF2-40B4-BE49-F238E27FC236}">
                <a16:creationId xmlns:a16="http://schemas.microsoft.com/office/drawing/2014/main" id="{8E67D563-25D8-3C86-0020-CFE9654BCAE2}"/>
              </a:ext>
            </a:extLst>
          </p:cNvPr>
          <p:cNvGraphicFramePr/>
          <p:nvPr>
            <p:extLst>
              <p:ext uri="{D42A27DB-BD31-4B8C-83A1-F6EECF244321}">
                <p14:modId xmlns:p14="http://schemas.microsoft.com/office/powerpoint/2010/main" val="2674591191"/>
              </p:ext>
            </p:extLst>
          </p:nvPr>
        </p:nvGraphicFramePr>
        <p:xfrm>
          <a:off x="1976086" y="1341120"/>
          <a:ext cx="8229597" cy="48768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94701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854B0-C5EB-93DF-101E-51D172FAA274}"/>
            </a:ext>
          </a:extLst>
        </p:cNvPr>
        <p:cNvGrpSpPr/>
        <p:nvPr/>
      </p:nvGrpSpPr>
      <p:grpSpPr>
        <a:xfrm>
          <a:off x="0" y="0"/>
          <a:ext cx="0" cy="0"/>
          <a:chOff x="0" y="0"/>
          <a:chExt cx="0" cy="0"/>
        </a:xfrm>
      </p:grpSpPr>
      <p:sp>
        <p:nvSpPr>
          <p:cNvPr id="12" name="Title 2">
            <a:extLst>
              <a:ext uri="{FF2B5EF4-FFF2-40B4-BE49-F238E27FC236}">
                <a16:creationId xmlns:a16="http://schemas.microsoft.com/office/drawing/2014/main" id="{EEEA5DE3-62EF-273D-E9EF-4BC34A21049C}"/>
              </a:ext>
            </a:extLst>
          </p:cNvPr>
          <p:cNvSpPr>
            <a:spLocks noGrp="1"/>
          </p:cNvSpPr>
          <p:nvPr>
            <p:ph type="title"/>
          </p:nvPr>
        </p:nvSpPr>
        <p:spPr>
          <a:xfrm>
            <a:off x="1981201" y="420797"/>
            <a:ext cx="8229597" cy="508739"/>
          </a:xfrm>
        </p:spPr>
        <p:txBody>
          <a:bodyPr/>
          <a:lstStyle/>
          <a:p>
            <a:pPr algn="ctr"/>
            <a:r>
              <a:rPr lang="en-US"/>
              <a:t>Demographics - Age</a:t>
            </a:r>
          </a:p>
        </p:txBody>
      </p:sp>
      <p:graphicFrame>
        <p:nvGraphicFramePr>
          <p:cNvPr id="3" name="Chart 2" descr="This is a bar graph of service recipients by age, with N = 1,802. Results are 25 or younger: 18%, 26 to 34: 20%, 35 to 44: 21%, 45 to 54: 17%, 55 or older: 25%.">
            <a:extLst>
              <a:ext uri="{FF2B5EF4-FFF2-40B4-BE49-F238E27FC236}">
                <a16:creationId xmlns:a16="http://schemas.microsoft.com/office/drawing/2014/main" id="{E9E773FE-3651-7299-A742-F1E50ED8DF1B}"/>
              </a:ext>
            </a:extLst>
          </p:cNvPr>
          <p:cNvGraphicFramePr/>
          <p:nvPr>
            <p:extLst>
              <p:ext uri="{D42A27DB-BD31-4B8C-83A1-F6EECF244321}">
                <p14:modId xmlns:p14="http://schemas.microsoft.com/office/powerpoint/2010/main" val="4186826919"/>
              </p:ext>
            </p:extLst>
          </p:nvPr>
        </p:nvGraphicFramePr>
        <p:xfrm>
          <a:off x="1981200" y="1341120"/>
          <a:ext cx="8229596" cy="48768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31505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BE2F4-0A79-A54C-40B7-95CFCD503CDF}"/>
            </a:ext>
          </a:extLst>
        </p:cNvPr>
        <p:cNvGrpSpPr/>
        <p:nvPr/>
      </p:nvGrpSpPr>
      <p:grpSpPr>
        <a:xfrm>
          <a:off x="0" y="0"/>
          <a:ext cx="0" cy="0"/>
          <a:chOff x="0" y="0"/>
          <a:chExt cx="0" cy="0"/>
        </a:xfrm>
      </p:grpSpPr>
      <p:sp>
        <p:nvSpPr>
          <p:cNvPr id="12" name="Title 2">
            <a:extLst>
              <a:ext uri="{FF2B5EF4-FFF2-40B4-BE49-F238E27FC236}">
                <a16:creationId xmlns:a16="http://schemas.microsoft.com/office/drawing/2014/main" id="{E746D359-0CE6-05ED-D85E-A1CD7BA3A68A}"/>
              </a:ext>
            </a:extLst>
          </p:cNvPr>
          <p:cNvSpPr>
            <a:spLocks noGrp="1"/>
          </p:cNvSpPr>
          <p:nvPr>
            <p:ph type="title"/>
          </p:nvPr>
        </p:nvSpPr>
        <p:spPr>
          <a:xfrm>
            <a:off x="1981201" y="420797"/>
            <a:ext cx="8229597" cy="508739"/>
          </a:xfrm>
        </p:spPr>
        <p:txBody>
          <a:bodyPr/>
          <a:lstStyle/>
          <a:p>
            <a:pPr algn="ctr"/>
            <a:r>
              <a:rPr lang="en-US"/>
              <a:t>Demographics - Disability</a:t>
            </a:r>
          </a:p>
        </p:txBody>
      </p:sp>
      <p:graphicFrame>
        <p:nvGraphicFramePr>
          <p:cNvPr id="5" name="Chart 4" descr="This is a bar graph of service recipients by disability, with N = 1,104. Results are Auditory, Communicative: 4%, Intellectual and Learning: 27%, Physical: 16%, Psycological, Psychosocial: 52%, Visual: 1%.">
            <a:extLst>
              <a:ext uri="{FF2B5EF4-FFF2-40B4-BE49-F238E27FC236}">
                <a16:creationId xmlns:a16="http://schemas.microsoft.com/office/drawing/2014/main" id="{FFFFB866-3E82-B1E1-3403-4F078AF86D58}"/>
              </a:ext>
            </a:extLst>
          </p:cNvPr>
          <p:cNvGraphicFramePr/>
          <p:nvPr>
            <p:extLst>
              <p:ext uri="{D42A27DB-BD31-4B8C-83A1-F6EECF244321}">
                <p14:modId xmlns:p14="http://schemas.microsoft.com/office/powerpoint/2010/main" val="4218084800"/>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52580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CCD7D-D45F-BEE7-98B5-FE676B9DBEE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1109177-707D-5FDE-4E65-34F106F62A3E}"/>
              </a:ext>
            </a:extLst>
          </p:cNvPr>
          <p:cNvSpPr>
            <a:spLocks noGrp="1"/>
          </p:cNvSpPr>
          <p:nvPr>
            <p:ph type="title" idx="4294967295"/>
          </p:nvPr>
        </p:nvSpPr>
        <p:spPr>
          <a:xfrm>
            <a:off x="203200" y="3276600"/>
            <a:ext cx="11785600"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20000"/>
              </a:spcBef>
              <a:spcAft>
                <a:spcPct val="0"/>
              </a:spcAft>
              <a:buClr>
                <a:srgbClr val="98324D"/>
              </a:buClr>
              <a:buSzPct val="50000"/>
              <a:buFont typeface="Wingdings" pitchFamily="2" charset="2"/>
              <a:buNone/>
              <a:tabLst/>
              <a:defRPr/>
            </a:pPr>
            <a:r>
              <a:rPr kumimoji="0" lang="en-US" sz="3000" b="0" i="0" u="none" strike="noStrike" kern="0" cap="none" spc="0" normalizeH="0" baseline="0" noProof="0">
                <a:ln>
                  <a:noFill/>
                </a:ln>
                <a:solidFill>
                  <a:schemeClr val="bg1"/>
                </a:solidFill>
                <a:effectLst/>
                <a:uLnTx/>
                <a:uFillTx/>
                <a:latin typeface="+mn-lt"/>
                <a:ea typeface="MS PGothic" panose="020B0600070205080204" pitchFamily="34" charset="-128"/>
                <a:cs typeface="ＭＳ Ｐゴシック" charset="0"/>
              </a:rPr>
              <a:t>Additional Itemized Trending Results for Service Recipient Experience Survey</a:t>
            </a:r>
          </a:p>
        </p:txBody>
      </p:sp>
    </p:spTree>
    <p:extLst>
      <p:ext uri="{BB962C8B-B14F-4D97-AF65-F5344CB8AC3E}">
        <p14:creationId xmlns:p14="http://schemas.microsoft.com/office/powerpoint/2010/main" val="36905130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D487D-4632-E639-385B-9E1904917A8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1F1F642-E5AF-D277-C1A7-E9145F0EBED3}"/>
              </a:ext>
            </a:extLst>
          </p:cNvPr>
          <p:cNvSpPr>
            <a:spLocks noGrp="1"/>
          </p:cNvSpPr>
          <p:nvPr>
            <p:ph type="title" idx="4294967295"/>
          </p:nvPr>
        </p:nvSpPr>
        <p:spPr>
          <a:xfrm>
            <a:off x="1524000" y="409576"/>
            <a:ext cx="6096000" cy="657225"/>
          </a:xfrm>
          <a:prstGeom prst="rect">
            <a:avLst/>
          </a:prstGeom>
        </p:spPr>
        <p:txBody>
          <a:bodyPr/>
          <a:lstStyle/>
          <a:p>
            <a:pPr algn="ctr"/>
            <a:r>
              <a:rPr lang="en-US" sz="1300" b="1" dirty="0">
                <a:solidFill>
                  <a:schemeClr val="bg1"/>
                </a:solidFill>
              </a:rPr>
              <a:t>OVERALL1 – Overall, CS, and HCL Trending</a:t>
            </a:r>
            <a:br>
              <a:rPr lang="en-US" sz="1300" b="1" dirty="0">
                <a:solidFill>
                  <a:schemeClr val="bg1"/>
                </a:solidFill>
              </a:rPr>
            </a:br>
            <a:r>
              <a:rPr lang="en-US" sz="1300" dirty="0">
                <a:solidFill>
                  <a:schemeClr val="bg1"/>
                </a:solidFill>
              </a:rPr>
              <a:t>How satisfied are you with MassAbility's program and services?</a:t>
            </a:r>
            <a:br>
              <a:rPr lang="en-US" sz="1300" dirty="0">
                <a:solidFill>
                  <a:schemeClr val="bg1"/>
                </a:solidFill>
              </a:rPr>
            </a:br>
            <a:r>
              <a:rPr lang="en-US" sz="1300" dirty="0">
                <a:solidFill>
                  <a:schemeClr val="bg1"/>
                </a:solidFill>
              </a:rPr>
              <a:t>(% Satisfied)</a:t>
            </a:r>
            <a:endParaRPr lang="en-US" sz="1300" dirty="0">
              <a:solidFill>
                <a:schemeClr val="bg1"/>
              </a:solidFill>
              <a:highlight>
                <a:srgbClr val="00FF00"/>
              </a:highlight>
            </a:endParaRPr>
          </a:p>
        </p:txBody>
      </p:sp>
      <p:graphicFrame>
        <p:nvGraphicFramePr>
          <p:cNvPr id="8" name="Chart 7" descr="This is a line graph of overall service recipients for OVERALL1 from 2023 Q4 to 2025 Q2. Results are as follows: 2023 Q4: 85%, 2024 Q1: 80%, 2024 Q2: 80%, 2024 Q3: 81%, 2024 Q4: 75%, 2025 Q1: 82%, 2025 Q2: 78%">
            <a:extLst>
              <a:ext uri="{FF2B5EF4-FFF2-40B4-BE49-F238E27FC236}">
                <a16:creationId xmlns:a16="http://schemas.microsoft.com/office/drawing/2014/main" id="{B95F38C3-A626-4C0A-A12E-416C9C24B3BB}"/>
              </a:ext>
            </a:extLst>
          </p:cNvPr>
          <p:cNvGraphicFramePr>
            <a:graphicFrameLocks/>
          </p:cNvGraphicFramePr>
          <p:nvPr>
            <p:extLst>
              <p:ext uri="{D42A27DB-BD31-4B8C-83A1-F6EECF244321}">
                <p14:modId xmlns:p14="http://schemas.microsoft.com/office/powerpoint/2010/main" val="2657986789"/>
              </p:ext>
            </p:extLst>
          </p:nvPr>
        </p:nvGraphicFramePr>
        <p:xfrm>
          <a:off x="338859" y="1209114"/>
          <a:ext cx="8326081" cy="2229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descr="This is a line graph of CS and HCL service recipients for OVERALL1 from 2023 Q4 to 2025 Q2. CS results are as follows: 2023 Q4: 86%, 2024 Q1: 81%, 2024 Q2: 81%, 2024 Q3: 80%, 2024 Q4: 74%, 2025 Q1: 82%, 2025 Q2: 78%. HCL results are as follows: 2023 Q4: 78%, 2024 Q1: 74%, 2024 Q2: 77%, 2024 Q3: 86%, 2024 Q4: 78%, 2025 Q1: 81%, 2025 Q2: 76%&#10;&#10;">
            <a:extLst>
              <a:ext uri="{FF2B5EF4-FFF2-40B4-BE49-F238E27FC236}">
                <a16:creationId xmlns:a16="http://schemas.microsoft.com/office/drawing/2014/main" id="{39D1CFF4-6B42-47B3-BC43-CE1B9FC4E813}"/>
              </a:ext>
            </a:extLst>
          </p:cNvPr>
          <p:cNvGraphicFramePr>
            <a:graphicFrameLocks/>
          </p:cNvGraphicFramePr>
          <p:nvPr>
            <p:extLst>
              <p:ext uri="{D42A27DB-BD31-4B8C-83A1-F6EECF244321}">
                <p14:modId xmlns:p14="http://schemas.microsoft.com/office/powerpoint/2010/main" val="2580852900"/>
              </p:ext>
            </p:extLst>
          </p:nvPr>
        </p:nvGraphicFramePr>
        <p:xfrm>
          <a:off x="338859" y="3438193"/>
          <a:ext cx="8326081" cy="254657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2382947D-971E-E848-B20A-EE44F8790FF7}"/>
              </a:ext>
            </a:extLst>
          </p:cNvPr>
          <p:cNvSpPr txBox="1"/>
          <p:nvPr/>
        </p:nvSpPr>
        <p:spPr>
          <a:xfrm>
            <a:off x="9049232" y="1098088"/>
            <a:ext cx="3142768" cy="307777"/>
          </a:xfrm>
          <a:prstGeom prst="rect">
            <a:avLst/>
          </a:prstGeom>
          <a:noFill/>
        </p:spPr>
        <p:txBody>
          <a:bodyPr wrap="square" rtlCol="0">
            <a:spAutoFit/>
          </a:bodyPr>
          <a:lstStyle/>
          <a:p>
            <a:pPr algn="l"/>
            <a:r>
              <a:rPr lang="en-US" sz="1400" b="1" dirty="0">
                <a:solidFill>
                  <a:schemeClr val="bg1"/>
                </a:solidFill>
                <a:latin typeface="+mn-lt"/>
                <a:cs typeface="Arial" pitchFamily="34" charset="0"/>
              </a:rPr>
              <a:t>Summary</a:t>
            </a:r>
            <a:endParaRPr lang="en-US" sz="1200" b="1" dirty="0">
              <a:solidFill>
                <a:schemeClr val="bg1"/>
              </a:solidFill>
              <a:latin typeface="+mn-lt"/>
              <a:cs typeface="Arial" pitchFamily="34" charset="0"/>
            </a:endParaRPr>
          </a:p>
        </p:txBody>
      </p:sp>
      <p:sp>
        <p:nvSpPr>
          <p:cNvPr id="6" name="Text Placeholder 5">
            <a:extLst>
              <a:ext uri="{FF2B5EF4-FFF2-40B4-BE49-F238E27FC236}">
                <a16:creationId xmlns:a16="http://schemas.microsoft.com/office/drawing/2014/main" id="{35F88C33-C45E-29AF-1423-8E2608279A0D}"/>
              </a:ext>
            </a:extLst>
          </p:cNvPr>
          <p:cNvSpPr>
            <a:spLocks noGrp="1"/>
          </p:cNvSpPr>
          <p:nvPr>
            <p:ph type="body" sz="quarter" idx="12"/>
          </p:nvPr>
        </p:nvSpPr>
        <p:spPr>
          <a:xfrm>
            <a:off x="9098303" y="1345179"/>
            <a:ext cx="2896473" cy="1836172"/>
          </a:xfrm>
        </p:spPr>
        <p:txBody>
          <a:bodyPr/>
          <a:lstStyle/>
          <a:p>
            <a:r>
              <a:rPr lang="en-US" sz="1400" dirty="0"/>
              <a:t>78% of service recipients report satisfaction with MassAbility’s program and services. There are no long-term trends or significant differences between divisions.</a:t>
            </a:r>
          </a:p>
        </p:txBody>
      </p:sp>
      <p:sp>
        <p:nvSpPr>
          <p:cNvPr id="2" name="TextBox 1">
            <a:extLst>
              <a:ext uri="{FF2B5EF4-FFF2-40B4-BE49-F238E27FC236}">
                <a16:creationId xmlns:a16="http://schemas.microsoft.com/office/drawing/2014/main" id="{25DC0636-79BC-AA18-9EF6-2157BF30F027}"/>
              </a:ext>
            </a:extLst>
          </p:cNvPr>
          <p:cNvSpPr txBox="1"/>
          <p:nvPr/>
        </p:nvSpPr>
        <p:spPr>
          <a:xfrm>
            <a:off x="9033037" y="5661606"/>
            <a:ext cx="2290259" cy="646331"/>
          </a:xfrm>
          <a:prstGeom prst="rect">
            <a:avLst/>
          </a:prstGeom>
          <a:noFill/>
        </p:spPr>
        <p:txBody>
          <a:bodyPr wrap="square" rtlCol="0">
            <a:spAutoFit/>
          </a:bodyPr>
          <a:lstStyle/>
          <a:p>
            <a:pPr algn="l"/>
            <a:r>
              <a:rPr lang="en-US" sz="1200" b="1">
                <a:solidFill>
                  <a:schemeClr val="bg1"/>
                </a:solidFill>
                <a:latin typeface="+mn-lt"/>
                <a:cs typeface="Arial" pitchFamily="34" charset="0"/>
              </a:rPr>
              <a:t>N (Overall) = 461</a:t>
            </a:r>
          </a:p>
          <a:p>
            <a:pPr algn="l"/>
            <a:r>
              <a:rPr lang="en-US" sz="1200" b="1">
                <a:solidFill>
                  <a:schemeClr val="bg1"/>
                </a:solidFill>
                <a:latin typeface="+mn-lt"/>
                <a:cs typeface="Arial" pitchFamily="34" charset="0"/>
              </a:rPr>
              <a:t>N (CS) = 304</a:t>
            </a:r>
          </a:p>
          <a:p>
            <a:pPr algn="l"/>
            <a:r>
              <a:rPr lang="en-US" sz="1200" b="1">
                <a:solidFill>
                  <a:schemeClr val="bg1"/>
                </a:solidFill>
                <a:latin typeface="+mn-lt"/>
                <a:cs typeface="Arial" pitchFamily="34" charset="0"/>
              </a:rPr>
              <a:t>N (HCL) = 157</a:t>
            </a:r>
          </a:p>
        </p:txBody>
      </p:sp>
      <p:sp>
        <p:nvSpPr>
          <p:cNvPr id="7" name="Text Box 16">
            <a:extLst>
              <a:ext uri="{FF2B5EF4-FFF2-40B4-BE49-F238E27FC236}">
                <a16:creationId xmlns:a16="http://schemas.microsoft.com/office/drawing/2014/main" id="{EE4F0BF1-B59F-11FB-E431-2AAFC241E944}"/>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14992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288B6-C86E-D658-DCD2-AE5A884CEC3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56036D2-74F5-7C78-1201-617921F1729F}"/>
              </a:ext>
            </a:extLst>
          </p:cNvPr>
          <p:cNvSpPr>
            <a:spLocks noGrp="1"/>
          </p:cNvSpPr>
          <p:nvPr>
            <p:ph type="title" idx="4294967295"/>
          </p:nvPr>
        </p:nvSpPr>
        <p:spPr>
          <a:xfrm>
            <a:off x="1393371" y="280306"/>
            <a:ext cx="6389915" cy="565150"/>
          </a:xfrm>
          <a:prstGeom prst="rect">
            <a:avLst/>
          </a:prstGeom>
        </p:spPr>
        <p:txBody>
          <a:bodyPr/>
          <a:lstStyle/>
          <a:p>
            <a:pPr algn="ctr"/>
            <a:r>
              <a:rPr lang="en-US" sz="1300" b="1" dirty="0">
                <a:solidFill>
                  <a:schemeClr val="bg1"/>
                </a:solidFill>
              </a:rPr>
              <a:t>CONTROL1 – Overall, CS, and HCL Trending</a:t>
            </a:r>
            <a:br>
              <a:rPr lang="en-US" sz="1300" b="1" dirty="0">
                <a:solidFill>
                  <a:schemeClr val="bg1"/>
                </a:solidFill>
              </a:rPr>
            </a:br>
            <a:r>
              <a:rPr lang="en-US" sz="1300" dirty="0">
                <a:solidFill>
                  <a:schemeClr val="bg1"/>
                </a:solidFill>
              </a:rPr>
              <a:t>How satisfied are you with your level of input over the services you receive and your involvement in making decisions and choosing what feels right for you?</a:t>
            </a:r>
            <a:br>
              <a:rPr lang="en-US" sz="1300" dirty="0">
                <a:solidFill>
                  <a:schemeClr val="bg1"/>
                </a:solidFill>
              </a:rPr>
            </a:br>
            <a:r>
              <a:rPr lang="en-US" sz="1300" dirty="0">
                <a:solidFill>
                  <a:schemeClr val="bg1"/>
                </a:solidFill>
              </a:rPr>
              <a:t>(% Satisfied)</a:t>
            </a:r>
            <a:br>
              <a:rPr lang="en-US" sz="1300" dirty="0">
                <a:solidFill>
                  <a:schemeClr val="bg1"/>
                </a:solidFill>
              </a:rPr>
            </a:br>
            <a:endParaRPr lang="en-US" sz="1300" dirty="0">
              <a:solidFill>
                <a:schemeClr val="bg1"/>
              </a:solidFill>
              <a:highlight>
                <a:srgbClr val="00FF00"/>
              </a:highlight>
            </a:endParaRPr>
          </a:p>
        </p:txBody>
      </p:sp>
      <p:graphicFrame>
        <p:nvGraphicFramePr>
          <p:cNvPr id="12" name="Chart 11" descr="This is a line graph of overall service recipients for CONTROL1 from 2023 Q4 to 2025 Q2. Results are as follows: 2023 Q4: 86%, 2024 Q1: 85%, 2024 Q2: 86%, 2024 Q3: 84%, 2024 Q4: 78%, 2025 Q1: 83%, 2025 Q2: 81%">
            <a:extLst>
              <a:ext uri="{FF2B5EF4-FFF2-40B4-BE49-F238E27FC236}">
                <a16:creationId xmlns:a16="http://schemas.microsoft.com/office/drawing/2014/main" id="{3A6D588C-DFD9-44A2-B7C9-F5FAF0EF18D1}"/>
              </a:ext>
            </a:extLst>
          </p:cNvPr>
          <p:cNvGraphicFramePr>
            <a:graphicFrameLocks/>
          </p:cNvGraphicFramePr>
          <p:nvPr>
            <p:extLst>
              <p:ext uri="{D42A27DB-BD31-4B8C-83A1-F6EECF244321}">
                <p14:modId xmlns:p14="http://schemas.microsoft.com/office/powerpoint/2010/main" val="2710906340"/>
              </p:ext>
            </p:extLst>
          </p:nvPr>
        </p:nvGraphicFramePr>
        <p:xfrm>
          <a:off x="338859" y="1209114"/>
          <a:ext cx="8326081" cy="2229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descr="This is a line graph of CS and HCL service recipients for CONTROL1 from 2023 Q4 to 2025 Q2. CS results are as follows: 2023 Q4: 86%, 2024 Q1: 85%, 2024 Q2: 86%, 2024 Q3: 84%, 2024 Q4: 78%, 2025 Q1: 84%, 2025 Q2: 81%. HCL results are as follows: 2023 Q4: 81%, 2024 Q1: 83%, 2024 Q2: 90%, 2024 Q3: 85%, 2024 Q4: 81%, 2025 Q1: 81%, 2025 Q2: 79%">
            <a:extLst>
              <a:ext uri="{FF2B5EF4-FFF2-40B4-BE49-F238E27FC236}">
                <a16:creationId xmlns:a16="http://schemas.microsoft.com/office/drawing/2014/main" id="{AB37E787-A0C2-4ED7-ACFC-B2A3068B6851}"/>
              </a:ext>
            </a:extLst>
          </p:cNvPr>
          <p:cNvGraphicFramePr>
            <a:graphicFrameLocks/>
          </p:cNvGraphicFramePr>
          <p:nvPr>
            <p:extLst>
              <p:ext uri="{D42A27DB-BD31-4B8C-83A1-F6EECF244321}">
                <p14:modId xmlns:p14="http://schemas.microsoft.com/office/powerpoint/2010/main" val="2770862999"/>
              </p:ext>
            </p:extLst>
          </p:nvPr>
        </p:nvGraphicFramePr>
        <p:xfrm>
          <a:off x="338859" y="3438194"/>
          <a:ext cx="8326081" cy="25465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23925590-792B-0C85-1250-2020A3978186}"/>
              </a:ext>
            </a:extLst>
          </p:cNvPr>
          <p:cNvSpPr txBox="1"/>
          <p:nvPr/>
        </p:nvSpPr>
        <p:spPr>
          <a:xfrm>
            <a:off x="9049232" y="1098088"/>
            <a:ext cx="3142768" cy="307777"/>
          </a:xfrm>
          <a:prstGeom prst="rect">
            <a:avLst/>
          </a:prstGeom>
          <a:noFill/>
        </p:spPr>
        <p:txBody>
          <a:bodyPr wrap="square" rtlCol="0">
            <a:spAutoFit/>
          </a:bodyPr>
          <a:lstStyle/>
          <a:p>
            <a:pPr algn="l"/>
            <a:r>
              <a:rPr lang="en-US" sz="1400" b="1" dirty="0">
                <a:solidFill>
                  <a:schemeClr val="bg1"/>
                </a:solidFill>
                <a:latin typeface="+mn-lt"/>
                <a:cs typeface="Arial" pitchFamily="34" charset="0"/>
              </a:rPr>
              <a:t>Summary</a:t>
            </a:r>
            <a:endParaRPr lang="en-US" sz="1200" b="1" dirty="0">
              <a:solidFill>
                <a:schemeClr val="bg1"/>
              </a:solidFill>
              <a:latin typeface="+mn-lt"/>
              <a:cs typeface="Arial" pitchFamily="34" charset="0"/>
            </a:endParaRPr>
          </a:p>
        </p:txBody>
      </p:sp>
      <p:sp>
        <p:nvSpPr>
          <p:cNvPr id="9" name="Text Placeholder 5">
            <a:extLst>
              <a:ext uri="{FF2B5EF4-FFF2-40B4-BE49-F238E27FC236}">
                <a16:creationId xmlns:a16="http://schemas.microsoft.com/office/drawing/2014/main" id="{F7082D7E-DCDD-84AD-DC8E-4FEC0253376B}"/>
              </a:ext>
            </a:extLst>
          </p:cNvPr>
          <p:cNvSpPr>
            <a:spLocks noGrp="1"/>
          </p:cNvSpPr>
          <p:nvPr>
            <p:ph type="body" sz="quarter" idx="12"/>
          </p:nvPr>
        </p:nvSpPr>
        <p:spPr>
          <a:xfrm>
            <a:off x="9098303" y="1345179"/>
            <a:ext cx="2754838" cy="1836172"/>
          </a:xfrm>
        </p:spPr>
        <p:txBody>
          <a:bodyPr/>
          <a:lstStyle/>
          <a:p>
            <a:r>
              <a:rPr lang="en-US" sz="1400" dirty="0"/>
              <a:t>81% of service recipients report satisfaction with the level of input regarding services. There are no long-term trends or significant differences between divisions.</a:t>
            </a:r>
          </a:p>
          <a:p>
            <a:endParaRPr lang="en-US" sz="1400" dirty="0"/>
          </a:p>
        </p:txBody>
      </p:sp>
      <p:sp>
        <p:nvSpPr>
          <p:cNvPr id="2" name="TextBox 1">
            <a:extLst>
              <a:ext uri="{FF2B5EF4-FFF2-40B4-BE49-F238E27FC236}">
                <a16:creationId xmlns:a16="http://schemas.microsoft.com/office/drawing/2014/main" id="{4A07228B-791D-6667-D6F8-AB60C608F2E9}"/>
              </a:ext>
            </a:extLst>
          </p:cNvPr>
          <p:cNvSpPr txBox="1"/>
          <p:nvPr/>
        </p:nvSpPr>
        <p:spPr>
          <a:xfrm>
            <a:off x="9033037" y="5661606"/>
            <a:ext cx="2290259" cy="646331"/>
          </a:xfrm>
          <a:prstGeom prst="rect">
            <a:avLst/>
          </a:prstGeom>
          <a:noFill/>
        </p:spPr>
        <p:txBody>
          <a:bodyPr wrap="square" rtlCol="0">
            <a:spAutoFit/>
          </a:bodyPr>
          <a:lstStyle/>
          <a:p>
            <a:pPr algn="l"/>
            <a:r>
              <a:rPr lang="en-US" sz="1200" b="1">
                <a:solidFill>
                  <a:schemeClr val="bg1"/>
                </a:solidFill>
                <a:latin typeface="+mn-lt"/>
                <a:cs typeface="Arial" pitchFamily="34" charset="0"/>
              </a:rPr>
              <a:t>N (Overall) = 451</a:t>
            </a:r>
          </a:p>
          <a:p>
            <a:pPr algn="l"/>
            <a:r>
              <a:rPr lang="en-US" sz="1200" b="1">
                <a:solidFill>
                  <a:schemeClr val="bg1"/>
                </a:solidFill>
                <a:latin typeface="+mn-lt"/>
                <a:cs typeface="Arial" pitchFamily="34" charset="0"/>
              </a:rPr>
              <a:t>N (CS) = 296</a:t>
            </a:r>
          </a:p>
          <a:p>
            <a:pPr algn="l"/>
            <a:r>
              <a:rPr lang="en-US" sz="1200" b="1">
                <a:solidFill>
                  <a:schemeClr val="bg1"/>
                </a:solidFill>
                <a:latin typeface="+mn-lt"/>
                <a:cs typeface="Arial" pitchFamily="34" charset="0"/>
              </a:rPr>
              <a:t>N (HCL) = 155</a:t>
            </a:r>
          </a:p>
        </p:txBody>
      </p:sp>
      <p:sp>
        <p:nvSpPr>
          <p:cNvPr id="11" name="Text Box 16">
            <a:extLst>
              <a:ext uri="{FF2B5EF4-FFF2-40B4-BE49-F238E27FC236}">
                <a16:creationId xmlns:a16="http://schemas.microsoft.com/office/drawing/2014/main" id="{F37B3042-3CB6-E2DE-8D47-8A8BB383EBA2}"/>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09356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BF732-7DD6-F880-6C0D-4793CCECCA6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742D791-FCB6-4817-C139-6EBA3307ECC5}"/>
              </a:ext>
            </a:extLst>
          </p:cNvPr>
          <p:cNvSpPr>
            <a:spLocks noGrp="1"/>
          </p:cNvSpPr>
          <p:nvPr>
            <p:ph type="title" idx="4294967295"/>
          </p:nvPr>
        </p:nvSpPr>
        <p:spPr>
          <a:xfrm>
            <a:off x="1524000" y="306388"/>
            <a:ext cx="6096000" cy="565150"/>
          </a:xfrm>
          <a:prstGeom prst="rect">
            <a:avLst/>
          </a:prstGeom>
        </p:spPr>
        <p:txBody>
          <a:bodyPr/>
          <a:lstStyle/>
          <a:p>
            <a:pPr algn="ctr"/>
            <a:r>
              <a:rPr lang="en-US" sz="1300" b="1">
                <a:solidFill>
                  <a:schemeClr val="bg1"/>
                </a:solidFill>
              </a:rPr>
              <a:t>CONTROL2 – Overall, CS, and HCL Trending</a:t>
            </a:r>
            <a:br>
              <a:rPr lang="en-US" sz="1300" b="1">
                <a:solidFill>
                  <a:schemeClr val="bg1"/>
                </a:solidFill>
              </a:rPr>
            </a:br>
            <a:r>
              <a:rPr lang="en-US" sz="1300">
                <a:solidFill>
                  <a:schemeClr val="bg1"/>
                </a:solidFill>
              </a:rPr>
              <a:t>How satisfied are you with the vocational rehabilitation goals set between you and your counselor/staff?</a:t>
            </a:r>
            <a:br>
              <a:rPr lang="en-US" sz="1300">
                <a:solidFill>
                  <a:schemeClr val="bg1"/>
                </a:solidFill>
              </a:rPr>
            </a:br>
            <a:r>
              <a:rPr lang="en-US" sz="1300">
                <a:solidFill>
                  <a:schemeClr val="bg1"/>
                </a:solidFill>
              </a:rPr>
              <a:t>(% Satisfied)</a:t>
            </a:r>
            <a:br>
              <a:rPr lang="en-US" sz="1300">
                <a:solidFill>
                  <a:schemeClr val="bg1"/>
                </a:solidFill>
              </a:rPr>
            </a:br>
            <a:br>
              <a:rPr lang="en-US" sz="1300">
                <a:solidFill>
                  <a:schemeClr val="bg1"/>
                </a:solidFill>
              </a:rPr>
            </a:br>
            <a:endParaRPr lang="en-US" sz="1300">
              <a:solidFill>
                <a:schemeClr val="bg1"/>
              </a:solidFill>
              <a:highlight>
                <a:srgbClr val="00FF00"/>
              </a:highlight>
            </a:endParaRPr>
          </a:p>
        </p:txBody>
      </p:sp>
      <p:graphicFrame>
        <p:nvGraphicFramePr>
          <p:cNvPr id="10" name="Chart 9" descr="This is a line graph of overall service recipients for CONTROL2 from 2023 Q4 to 2025 Q2. Results are as follows: 2023 Q4: 85%, 2024 Q1: 84%, 2024 Q2: 83%, 2024 Q3: 83%, 2024 Q4: 78%, 2025 Q1: 83%, 2025 Q2: 81%">
            <a:extLst>
              <a:ext uri="{FF2B5EF4-FFF2-40B4-BE49-F238E27FC236}">
                <a16:creationId xmlns:a16="http://schemas.microsoft.com/office/drawing/2014/main" id="{6763B100-7666-4F1F-97B4-D6DBB08871EF}"/>
              </a:ext>
            </a:extLst>
          </p:cNvPr>
          <p:cNvGraphicFramePr>
            <a:graphicFrameLocks/>
          </p:cNvGraphicFramePr>
          <p:nvPr>
            <p:extLst>
              <p:ext uri="{D42A27DB-BD31-4B8C-83A1-F6EECF244321}">
                <p14:modId xmlns:p14="http://schemas.microsoft.com/office/powerpoint/2010/main" val="4245678937"/>
              </p:ext>
            </p:extLst>
          </p:nvPr>
        </p:nvGraphicFramePr>
        <p:xfrm>
          <a:off x="338859" y="1209114"/>
          <a:ext cx="8326081" cy="2229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descr="This is a line graph of CS and HCL service recipients for CONTROL2 from 2023 Q4 to 2025 Q2. CS results are as follows: 2023 Q4: 86%, 2024 Q1: 83%, 2024 Q2: 83%, 2024 Q3: 82%, 2024 Q4: 77%, 2025 Q1: 83%, 2025 Q2: 82%. HCL results are as follows: 2023 Q4: 73%, 2024 Q1: 85%, 2024 Q2: 86%, 2024 Q3: 88%, 2024 Q4: 81%, 2025 Q1: 84%, 2025 Q2: 79%">
            <a:extLst>
              <a:ext uri="{FF2B5EF4-FFF2-40B4-BE49-F238E27FC236}">
                <a16:creationId xmlns:a16="http://schemas.microsoft.com/office/drawing/2014/main" id="{B3FBD2E2-1DFD-4985-BDC6-1200EEE6777F}"/>
              </a:ext>
            </a:extLst>
          </p:cNvPr>
          <p:cNvGraphicFramePr>
            <a:graphicFrameLocks/>
          </p:cNvGraphicFramePr>
          <p:nvPr>
            <p:extLst>
              <p:ext uri="{D42A27DB-BD31-4B8C-83A1-F6EECF244321}">
                <p14:modId xmlns:p14="http://schemas.microsoft.com/office/powerpoint/2010/main" val="3825484430"/>
              </p:ext>
            </p:extLst>
          </p:nvPr>
        </p:nvGraphicFramePr>
        <p:xfrm>
          <a:off x="338859" y="3438194"/>
          <a:ext cx="8326081" cy="25465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90D0B1F9-E8DC-E360-A6C9-C8D46B8B609F}"/>
              </a:ext>
            </a:extLst>
          </p:cNvPr>
          <p:cNvSpPr txBox="1"/>
          <p:nvPr/>
        </p:nvSpPr>
        <p:spPr>
          <a:xfrm>
            <a:off x="9049232" y="1098088"/>
            <a:ext cx="3142768" cy="307777"/>
          </a:xfrm>
          <a:prstGeom prst="rect">
            <a:avLst/>
          </a:prstGeom>
          <a:noFill/>
        </p:spPr>
        <p:txBody>
          <a:bodyPr wrap="square" rtlCol="0">
            <a:spAutoFit/>
          </a:bodyPr>
          <a:lstStyle/>
          <a:p>
            <a:pPr algn="l"/>
            <a:r>
              <a:rPr lang="en-US" sz="1400" b="1" dirty="0">
                <a:solidFill>
                  <a:schemeClr val="bg1"/>
                </a:solidFill>
                <a:latin typeface="+mn-lt"/>
                <a:cs typeface="Arial" pitchFamily="34" charset="0"/>
              </a:rPr>
              <a:t>Summary</a:t>
            </a:r>
            <a:endParaRPr lang="en-US" sz="1200" b="1" dirty="0">
              <a:solidFill>
                <a:schemeClr val="bg1"/>
              </a:solidFill>
              <a:latin typeface="+mn-lt"/>
              <a:cs typeface="Arial" pitchFamily="34" charset="0"/>
            </a:endParaRPr>
          </a:p>
        </p:txBody>
      </p:sp>
      <p:sp>
        <p:nvSpPr>
          <p:cNvPr id="7" name="Text Placeholder 5">
            <a:extLst>
              <a:ext uri="{FF2B5EF4-FFF2-40B4-BE49-F238E27FC236}">
                <a16:creationId xmlns:a16="http://schemas.microsoft.com/office/drawing/2014/main" id="{856F87BE-7BC8-59DF-18B5-3BB32EAB0C89}"/>
              </a:ext>
            </a:extLst>
          </p:cNvPr>
          <p:cNvSpPr>
            <a:spLocks noGrp="1"/>
          </p:cNvSpPr>
          <p:nvPr>
            <p:ph type="body" sz="quarter" idx="12"/>
          </p:nvPr>
        </p:nvSpPr>
        <p:spPr>
          <a:xfrm>
            <a:off x="9098303" y="1345179"/>
            <a:ext cx="2754838" cy="1836172"/>
          </a:xfrm>
        </p:spPr>
        <p:txBody>
          <a:bodyPr/>
          <a:lstStyle/>
          <a:p>
            <a:r>
              <a:rPr lang="en-US" sz="1400" dirty="0"/>
              <a:t>81% of service recipients are satisfied with the goals they set with their counselor. HCL service recipients are slightly less satisfied (79%) than CS service recipients (82%) for the first time since 2023 Q4. </a:t>
            </a:r>
          </a:p>
          <a:p>
            <a:endParaRPr lang="en-US" dirty="0"/>
          </a:p>
        </p:txBody>
      </p:sp>
      <p:sp>
        <p:nvSpPr>
          <p:cNvPr id="2" name="TextBox 1">
            <a:extLst>
              <a:ext uri="{FF2B5EF4-FFF2-40B4-BE49-F238E27FC236}">
                <a16:creationId xmlns:a16="http://schemas.microsoft.com/office/drawing/2014/main" id="{AC23462A-A125-86F7-E82C-023F7B23CBDB}"/>
              </a:ext>
            </a:extLst>
          </p:cNvPr>
          <p:cNvSpPr txBox="1"/>
          <p:nvPr/>
        </p:nvSpPr>
        <p:spPr>
          <a:xfrm>
            <a:off x="9033037" y="5661606"/>
            <a:ext cx="2290259" cy="646331"/>
          </a:xfrm>
          <a:prstGeom prst="rect">
            <a:avLst/>
          </a:prstGeom>
          <a:noFill/>
        </p:spPr>
        <p:txBody>
          <a:bodyPr wrap="square" rtlCol="0">
            <a:spAutoFit/>
          </a:bodyPr>
          <a:lstStyle/>
          <a:p>
            <a:pPr algn="l"/>
            <a:r>
              <a:rPr lang="en-US" sz="1200" b="1">
                <a:solidFill>
                  <a:schemeClr val="bg1"/>
                </a:solidFill>
                <a:latin typeface="+mn-lt"/>
                <a:cs typeface="Arial" pitchFamily="34" charset="0"/>
              </a:rPr>
              <a:t>N (Overall) = 423</a:t>
            </a:r>
          </a:p>
          <a:p>
            <a:pPr algn="l"/>
            <a:r>
              <a:rPr lang="en-US" sz="1200" b="1">
                <a:solidFill>
                  <a:schemeClr val="bg1"/>
                </a:solidFill>
                <a:latin typeface="+mn-lt"/>
                <a:cs typeface="Arial" pitchFamily="34" charset="0"/>
              </a:rPr>
              <a:t>N (CS) = 275</a:t>
            </a:r>
          </a:p>
          <a:p>
            <a:pPr algn="l"/>
            <a:r>
              <a:rPr lang="en-US" sz="1200" b="1">
                <a:solidFill>
                  <a:schemeClr val="bg1"/>
                </a:solidFill>
                <a:latin typeface="+mn-lt"/>
                <a:cs typeface="Arial" pitchFamily="34" charset="0"/>
              </a:rPr>
              <a:t>N (HCL) = 148</a:t>
            </a:r>
          </a:p>
        </p:txBody>
      </p:sp>
      <p:sp>
        <p:nvSpPr>
          <p:cNvPr id="9" name="Text Box 16">
            <a:extLst>
              <a:ext uri="{FF2B5EF4-FFF2-40B4-BE49-F238E27FC236}">
                <a16:creationId xmlns:a16="http://schemas.microsoft.com/office/drawing/2014/main" id="{7B4978FE-4211-AAE6-29E0-AA21A565CAAE}"/>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30288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3A049-D25F-4EC6-E61E-FD351418561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8149D9D-FC8E-1484-8D38-F72C384FE3B3}"/>
              </a:ext>
            </a:extLst>
          </p:cNvPr>
          <p:cNvSpPr>
            <a:spLocks noGrp="1"/>
          </p:cNvSpPr>
          <p:nvPr>
            <p:ph type="title" idx="4294967295"/>
          </p:nvPr>
        </p:nvSpPr>
        <p:spPr>
          <a:xfrm>
            <a:off x="1524000" y="390525"/>
            <a:ext cx="6096000" cy="566738"/>
          </a:xfrm>
          <a:prstGeom prst="rect">
            <a:avLst/>
          </a:prstGeom>
        </p:spPr>
        <p:txBody>
          <a:bodyPr/>
          <a:lstStyle/>
          <a:p>
            <a:pPr algn="ctr"/>
            <a:r>
              <a:rPr lang="en-US" sz="1300" b="1">
                <a:solidFill>
                  <a:schemeClr val="bg1"/>
                </a:solidFill>
              </a:rPr>
              <a:t>SERVICE0 – Overall, CS, and HCL Trending</a:t>
            </a:r>
            <a:br>
              <a:rPr lang="en-US" sz="1300" b="1">
                <a:solidFill>
                  <a:schemeClr val="bg1"/>
                </a:solidFill>
              </a:rPr>
            </a:br>
            <a:r>
              <a:rPr lang="en-US" sz="1300">
                <a:solidFill>
                  <a:schemeClr val="bg1"/>
                </a:solidFill>
              </a:rPr>
              <a:t>MassAbility provides me with the information about services and resources available to help me reach my goals. (% Agree)</a:t>
            </a:r>
            <a:br>
              <a:rPr lang="en-US" sz="1300">
                <a:solidFill>
                  <a:schemeClr val="bg1"/>
                </a:solidFill>
              </a:rPr>
            </a:br>
            <a:br>
              <a:rPr lang="en-US" sz="1300">
                <a:solidFill>
                  <a:schemeClr val="bg1"/>
                </a:solidFill>
              </a:rPr>
            </a:br>
            <a:br>
              <a:rPr lang="en-US" sz="1400">
                <a:solidFill>
                  <a:schemeClr val="bg1"/>
                </a:solidFill>
              </a:rPr>
            </a:br>
            <a:endParaRPr lang="en-US" sz="1400">
              <a:solidFill>
                <a:schemeClr val="bg1"/>
              </a:solidFill>
              <a:highlight>
                <a:srgbClr val="00FF00"/>
              </a:highlight>
            </a:endParaRPr>
          </a:p>
        </p:txBody>
      </p:sp>
      <p:graphicFrame>
        <p:nvGraphicFramePr>
          <p:cNvPr id="11" name="Chart 10" descr="This is a line graph of overall service recipients for SERVICE0 from 2023 Q4 to 2025 Q2. Results are as follows: 2023 Q4: 86%, 2024 Q1: 81%, 2024 Q2: 79%, 2024 Q3: 82%, 2024 Q4: 77%, 2025 Q1: 84%, 2025 Q2: 80%">
            <a:extLst>
              <a:ext uri="{FF2B5EF4-FFF2-40B4-BE49-F238E27FC236}">
                <a16:creationId xmlns:a16="http://schemas.microsoft.com/office/drawing/2014/main" id="{42B9D8D8-CE42-4D72-9FD9-51078087E3F3}"/>
              </a:ext>
            </a:extLst>
          </p:cNvPr>
          <p:cNvGraphicFramePr>
            <a:graphicFrameLocks/>
          </p:cNvGraphicFramePr>
          <p:nvPr>
            <p:extLst>
              <p:ext uri="{D42A27DB-BD31-4B8C-83A1-F6EECF244321}">
                <p14:modId xmlns:p14="http://schemas.microsoft.com/office/powerpoint/2010/main" val="2227945837"/>
              </p:ext>
            </p:extLst>
          </p:nvPr>
        </p:nvGraphicFramePr>
        <p:xfrm>
          <a:off x="338859" y="1209114"/>
          <a:ext cx="8326081" cy="2229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descr="This is a line graph of CS and HCL service recipients for SERVICE0 from 2023 Q4 to 2025 Q2. CS results are as follows: 2023 Q4: 87%, 2024 Q1: 83%, 2024 Q2: 79%, 2024 Q3: 82%, 2024 Q4: 77%, 2025 Q1: 86%, 2025 Q2: 80%. HCL results are as follows: 2023 Q4: 75%, 2024 Q1: 74%, 2024 Q2: 75%, 2024 Q3: 84%, 2024 Q4: 75%, 2025 Q1: 79%, 2025 Q2: 80%">
            <a:extLst>
              <a:ext uri="{FF2B5EF4-FFF2-40B4-BE49-F238E27FC236}">
                <a16:creationId xmlns:a16="http://schemas.microsoft.com/office/drawing/2014/main" id="{E9D9E7BA-169D-4925-B858-64C26801CF45}"/>
              </a:ext>
            </a:extLst>
          </p:cNvPr>
          <p:cNvGraphicFramePr>
            <a:graphicFrameLocks/>
          </p:cNvGraphicFramePr>
          <p:nvPr>
            <p:extLst>
              <p:ext uri="{D42A27DB-BD31-4B8C-83A1-F6EECF244321}">
                <p14:modId xmlns:p14="http://schemas.microsoft.com/office/powerpoint/2010/main" val="3468875472"/>
              </p:ext>
            </p:extLst>
          </p:nvPr>
        </p:nvGraphicFramePr>
        <p:xfrm>
          <a:off x="338859" y="3438193"/>
          <a:ext cx="8326081" cy="254657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BB6A9D5-7A85-3A5C-A14F-C563B7C1EF57}"/>
              </a:ext>
            </a:extLst>
          </p:cNvPr>
          <p:cNvSpPr txBox="1"/>
          <p:nvPr/>
        </p:nvSpPr>
        <p:spPr>
          <a:xfrm>
            <a:off x="9049232" y="1098088"/>
            <a:ext cx="3142768" cy="307777"/>
          </a:xfrm>
          <a:prstGeom prst="rect">
            <a:avLst/>
          </a:prstGeom>
          <a:noFill/>
        </p:spPr>
        <p:txBody>
          <a:bodyPr wrap="square" rtlCol="0">
            <a:spAutoFit/>
          </a:bodyPr>
          <a:lstStyle/>
          <a:p>
            <a:pPr algn="l"/>
            <a:r>
              <a:rPr lang="en-US" sz="1400" b="1" dirty="0">
                <a:solidFill>
                  <a:schemeClr val="bg1"/>
                </a:solidFill>
                <a:latin typeface="+mn-lt"/>
                <a:cs typeface="Arial" pitchFamily="34" charset="0"/>
              </a:rPr>
              <a:t>Summary</a:t>
            </a:r>
          </a:p>
        </p:txBody>
      </p:sp>
      <p:sp>
        <p:nvSpPr>
          <p:cNvPr id="5" name="Text Placeholder 5">
            <a:extLst>
              <a:ext uri="{FF2B5EF4-FFF2-40B4-BE49-F238E27FC236}">
                <a16:creationId xmlns:a16="http://schemas.microsoft.com/office/drawing/2014/main" id="{53283367-C1C5-D268-841E-9B868781A435}"/>
              </a:ext>
            </a:extLst>
          </p:cNvPr>
          <p:cNvSpPr>
            <a:spLocks noGrp="1"/>
          </p:cNvSpPr>
          <p:nvPr>
            <p:ph type="body" sz="quarter" idx="12"/>
          </p:nvPr>
        </p:nvSpPr>
        <p:spPr>
          <a:xfrm>
            <a:off x="9098303" y="1345179"/>
            <a:ext cx="2754838" cy="2409240"/>
          </a:xfrm>
        </p:spPr>
        <p:txBody>
          <a:bodyPr/>
          <a:lstStyle/>
          <a:p>
            <a:r>
              <a:rPr lang="en-US" sz="1400" dirty="0"/>
              <a:t>Four-fifths (80%) of service recipients across both divisions felt that MassAbility provided information about services and resources to help them reach their goals. 2025 Q2 and 2024 Q3 are the only quarters when CS service recipients did not agree more than HCL service recipients. </a:t>
            </a:r>
          </a:p>
        </p:txBody>
      </p:sp>
      <p:sp>
        <p:nvSpPr>
          <p:cNvPr id="4" name="TextBox 3">
            <a:extLst>
              <a:ext uri="{FF2B5EF4-FFF2-40B4-BE49-F238E27FC236}">
                <a16:creationId xmlns:a16="http://schemas.microsoft.com/office/drawing/2014/main" id="{9CF12BA8-EF80-9717-2607-112B86C9A8D0}"/>
              </a:ext>
            </a:extLst>
          </p:cNvPr>
          <p:cNvSpPr txBox="1"/>
          <p:nvPr/>
        </p:nvSpPr>
        <p:spPr>
          <a:xfrm>
            <a:off x="9033037" y="5661606"/>
            <a:ext cx="2290259" cy="646331"/>
          </a:xfrm>
          <a:prstGeom prst="rect">
            <a:avLst/>
          </a:prstGeom>
          <a:noFill/>
        </p:spPr>
        <p:txBody>
          <a:bodyPr wrap="square" rtlCol="0">
            <a:spAutoFit/>
          </a:bodyPr>
          <a:lstStyle/>
          <a:p>
            <a:pPr algn="l"/>
            <a:r>
              <a:rPr lang="en-US" sz="1200" b="1">
                <a:solidFill>
                  <a:schemeClr val="bg1"/>
                </a:solidFill>
                <a:latin typeface="+mn-lt"/>
                <a:cs typeface="Arial" pitchFamily="34" charset="0"/>
              </a:rPr>
              <a:t>N (Overall) = 446</a:t>
            </a:r>
          </a:p>
          <a:p>
            <a:pPr algn="l"/>
            <a:r>
              <a:rPr lang="en-US" sz="1200" b="1">
                <a:solidFill>
                  <a:schemeClr val="bg1"/>
                </a:solidFill>
                <a:latin typeface="+mn-lt"/>
                <a:cs typeface="Arial" pitchFamily="34" charset="0"/>
              </a:rPr>
              <a:t>N (CS) = 295</a:t>
            </a:r>
          </a:p>
          <a:p>
            <a:pPr algn="l"/>
            <a:r>
              <a:rPr lang="en-US" sz="1200" b="1">
                <a:solidFill>
                  <a:schemeClr val="bg1"/>
                </a:solidFill>
                <a:latin typeface="+mn-lt"/>
                <a:cs typeface="Arial" pitchFamily="34" charset="0"/>
              </a:rPr>
              <a:t>N (HCL) = 151</a:t>
            </a:r>
          </a:p>
        </p:txBody>
      </p:sp>
      <p:sp>
        <p:nvSpPr>
          <p:cNvPr id="8" name="Text Box 16">
            <a:extLst>
              <a:ext uri="{FF2B5EF4-FFF2-40B4-BE49-F238E27FC236}">
                <a16:creationId xmlns:a16="http://schemas.microsoft.com/office/drawing/2014/main" id="{30F7B95B-E2F4-AE96-1D5D-BDAAFB2D12D8}"/>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09349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C7710-62FC-C7A1-2FF5-E2BF9F9D7BD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22EDA25-2F31-D8B4-455B-5551F5432B95}"/>
              </a:ext>
            </a:extLst>
          </p:cNvPr>
          <p:cNvSpPr>
            <a:spLocks noGrp="1"/>
          </p:cNvSpPr>
          <p:nvPr>
            <p:ph type="title" idx="4294967295"/>
          </p:nvPr>
        </p:nvSpPr>
        <p:spPr>
          <a:xfrm>
            <a:off x="1524000" y="390525"/>
            <a:ext cx="6096000" cy="566738"/>
          </a:xfrm>
          <a:prstGeom prst="rect">
            <a:avLst/>
          </a:prstGeom>
        </p:spPr>
        <p:txBody>
          <a:bodyPr/>
          <a:lstStyle/>
          <a:p>
            <a:pPr algn="ctr"/>
            <a:r>
              <a:rPr lang="en-US" sz="1300" b="1">
                <a:solidFill>
                  <a:schemeClr val="bg1"/>
                </a:solidFill>
              </a:rPr>
              <a:t>SERVICE1 – CS Only</a:t>
            </a:r>
            <a:br>
              <a:rPr lang="en-US" sz="1300" b="1">
                <a:solidFill>
                  <a:schemeClr val="bg1"/>
                </a:solidFill>
              </a:rPr>
            </a:br>
            <a:r>
              <a:rPr lang="en-US" sz="1300">
                <a:solidFill>
                  <a:schemeClr val="bg1"/>
                </a:solidFill>
              </a:rPr>
              <a:t>How satisfied are you with the choice of services to support you in achieving your employment goals? (% Satisfied)</a:t>
            </a:r>
            <a:br>
              <a:rPr lang="en-US" sz="1300">
                <a:solidFill>
                  <a:schemeClr val="bg1"/>
                </a:solidFill>
              </a:rPr>
            </a:br>
            <a:br>
              <a:rPr lang="en-US" sz="1300">
                <a:solidFill>
                  <a:schemeClr val="bg1"/>
                </a:solidFill>
              </a:rPr>
            </a:br>
            <a:br>
              <a:rPr lang="en-US" sz="1300">
                <a:solidFill>
                  <a:schemeClr val="bg1"/>
                </a:solidFill>
              </a:rPr>
            </a:br>
            <a:br>
              <a:rPr lang="en-US" sz="1400">
                <a:solidFill>
                  <a:schemeClr val="bg1"/>
                </a:solidFill>
              </a:rPr>
            </a:br>
            <a:endParaRPr lang="en-US" sz="1400">
              <a:solidFill>
                <a:schemeClr val="bg1"/>
              </a:solidFill>
              <a:highlight>
                <a:srgbClr val="00FF00"/>
              </a:highlight>
            </a:endParaRPr>
          </a:p>
        </p:txBody>
      </p:sp>
      <p:graphicFrame>
        <p:nvGraphicFramePr>
          <p:cNvPr id="10" name="Chart 9" descr="This is a line graph of CS service recipients for  from 2023 Q4 to 2025 Q2. Results are as follows: 2023 Q4: 77%, 2024 Q1: 79%, 2024 Q2: 75%, 2024 Q3: 81%, 2024 Q4: 72%, 2025 Q1: 79%, 2025 Q2: 77%&#10;">
            <a:extLst>
              <a:ext uri="{FF2B5EF4-FFF2-40B4-BE49-F238E27FC236}">
                <a16:creationId xmlns:a16="http://schemas.microsoft.com/office/drawing/2014/main" id="{9C324210-C51A-42AD-879D-1406B6E9C432}"/>
              </a:ext>
            </a:extLst>
          </p:cNvPr>
          <p:cNvGraphicFramePr>
            <a:graphicFrameLocks/>
          </p:cNvGraphicFramePr>
          <p:nvPr>
            <p:extLst>
              <p:ext uri="{D42A27DB-BD31-4B8C-83A1-F6EECF244321}">
                <p14:modId xmlns:p14="http://schemas.microsoft.com/office/powerpoint/2010/main" val="936350259"/>
              </p:ext>
            </p:extLst>
          </p:nvPr>
        </p:nvGraphicFramePr>
        <p:xfrm>
          <a:off x="594736" y="1345179"/>
          <a:ext cx="7809034" cy="472287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B7A44968-B5CF-02F4-68E4-81B1C3B01E4A}"/>
              </a:ext>
            </a:extLst>
          </p:cNvPr>
          <p:cNvSpPr txBox="1"/>
          <p:nvPr/>
        </p:nvSpPr>
        <p:spPr>
          <a:xfrm>
            <a:off x="9049232" y="1098088"/>
            <a:ext cx="3142768" cy="307777"/>
          </a:xfrm>
          <a:prstGeom prst="rect">
            <a:avLst/>
          </a:prstGeom>
          <a:noFill/>
        </p:spPr>
        <p:txBody>
          <a:bodyPr wrap="square" rtlCol="0">
            <a:spAutoFit/>
          </a:bodyPr>
          <a:lstStyle/>
          <a:p>
            <a:pPr algn="l"/>
            <a:r>
              <a:rPr lang="en-US" sz="1400" b="1" dirty="0">
                <a:solidFill>
                  <a:schemeClr val="bg1"/>
                </a:solidFill>
                <a:latin typeface="+mn-lt"/>
                <a:cs typeface="Arial" pitchFamily="34" charset="0"/>
              </a:rPr>
              <a:t>Summary</a:t>
            </a:r>
            <a:endParaRPr lang="en-US" sz="1200" b="1" dirty="0">
              <a:solidFill>
                <a:schemeClr val="bg1"/>
              </a:solidFill>
              <a:latin typeface="+mn-lt"/>
              <a:cs typeface="Arial" pitchFamily="34" charset="0"/>
            </a:endParaRPr>
          </a:p>
        </p:txBody>
      </p:sp>
      <p:sp>
        <p:nvSpPr>
          <p:cNvPr id="5" name="Text Placeholder 5">
            <a:extLst>
              <a:ext uri="{FF2B5EF4-FFF2-40B4-BE49-F238E27FC236}">
                <a16:creationId xmlns:a16="http://schemas.microsoft.com/office/drawing/2014/main" id="{C4C0AD1F-FB39-D4CF-0BE8-3C576B38ABC8}"/>
              </a:ext>
            </a:extLst>
          </p:cNvPr>
          <p:cNvSpPr>
            <a:spLocks noGrp="1"/>
          </p:cNvSpPr>
          <p:nvPr>
            <p:ph type="body" sz="quarter" idx="12"/>
          </p:nvPr>
        </p:nvSpPr>
        <p:spPr>
          <a:xfrm>
            <a:off x="9098303" y="1345179"/>
            <a:ext cx="2928746" cy="1836172"/>
          </a:xfrm>
        </p:spPr>
        <p:txBody>
          <a:bodyPr/>
          <a:lstStyle/>
          <a:p>
            <a:r>
              <a:rPr lang="en-US" sz="1400" dirty="0"/>
              <a:t>77% of CS service recipients are satisfied with their choice of services that support their employment goals. There are no long-term trends. </a:t>
            </a:r>
          </a:p>
        </p:txBody>
      </p:sp>
      <p:sp>
        <p:nvSpPr>
          <p:cNvPr id="2" name="TextBox 1">
            <a:extLst>
              <a:ext uri="{FF2B5EF4-FFF2-40B4-BE49-F238E27FC236}">
                <a16:creationId xmlns:a16="http://schemas.microsoft.com/office/drawing/2014/main" id="{E306B769-208D-DAEF-7627-EBA357411147}"/>
              </a:ext>
            </a:extLst>
          </p:cNvPr>
          <p:cNvSpPr txBox="1"/>
          <p:nvPr/>
        </p:nvSpPr>
        <p:spPr>
          <a:xfrm>
            <a:off x="9033037" y="5661606"/>
            <a:ext cx="2290259" cy="276999"/>
          </a:xfrm>
          <a:prstGeom prst="rect">
            <a:avLst/>
          </a:prstGeom>
          <a:noFill/>
        </p:spPr>
        <p:txBody>
          <a:bodyPr wrap="square" rtlCol="0">
            <a:spAutoFit/>
          </a:bodyPr>
          <a:lstStyle/>
          <a:p>
            <a:pPr algn="l"/>
            <a:r>
              <a:rPr lang="en-US" sz="1200" b="1">
                <a:solidFill>
                  <a:schemeClr val="bg1"/>
                </a:solidFill>
                <a:latin typeface="+mn-lt"/>
                <a:cs typeface="Arial" pitchFamily="34" charset="0"/>
              </a:rPr>
              <a:t>N (CS) = 287</a:t>
            </a:r>
          </a:p>
        </p:txBody>
      </p:sp>
      <p:sp>
        <p:nvSpPr>
          <p:cNvPr id="8" name="Text Box 16">
            <a:extLst>
              <a:ext uri="{FF2B5EF4-FFF2-40B4-BE49-F238E27FC236}">
                <a16:creationId xmlns:a16="http://schemas.microsoft.com/office/drawing/2014/main" id="{2A352442-C633-1063-82FA-453E5CF16A78}"/>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8224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DA79A8-7042-E18A-AED7-0DA67C6B7268}"/>
              </a:ext>
            </a:extLst>
          </p:cNvPr>
          <p:cNvSpPr>
            <a:spLocks noGrp="1"/>
          </p:cNvSpPr>
          <p:nvPr>
            <p:ph type="title"/>
          </p:nvPr>
        </p:nvSpPr>
        <p:spPr>
          <a:xfrm>
            <a:off x="1981200" y="462772"/>
            <a:ext cx="8229599" cy="400050"/>
          </a:xfrm>
          <a:prstGeom prst="rect">
            <a:avLst/>
          </a:prstGeom>
        </p:spPr>
        <p:txBody>
          <a:bodyPr/>
          <a:lstStyle/>
          <a:p>
            <a:r>
              <a:rPr lang="en-US"/>
              <a:t>Career Services Data Collection</a:t>
            </a:r>
          </a:p>
        </p:txBody>
      </p:sp>
      <p:graphicFrame>
        <p:nvGraphicFramePr>
          <p:cNvPr id="5" name="Table 9">
            <a:extLst>
              <a:ext uri="{FF2B5EF4-FFF2-40B4-BE49-F238E27FC236}">
                <a16:creationId xmlns:a16="http://schemas.microsoft.com/office/drawing/2014/main" id="{EF9BE08E-9414-274D-DB8C-15022CF5E4A5}"/>
              </a:ext>
            </a:extLst>
          </p:cNvPr>
          <p:cNvGraphicFramePr>
            <a:graphicFrameLocks/>
          </p:cNvGraphicFramePr>
          <p:nvPr>
            <p:extLst>
              <p:ext uri="{D42A27DB-BD31-4B8C-83A1-F6EECF244321}">
                <p14:modId xmlns:p14="http://schemas.microsoft.com/office/powerpoint/2010/main" val="27514257"/>
              </p:ext>
            </p:extLst>
          </p:nvPr>
        </p:nvGraphicFramePr>
        <p:xfrm>
          <a:off x="3060190" y="1380744"/>
          <a:ext cx="6071616" cy="3501356"/>
        </p:xfrm>
        <a:graphic>
          <a:graphicData uri="http://schemas.openxmlformats.org/drawingml/2006/table">
            <a:tbl>
              <a:tblPr firstRow="1" bandRow="1">
                <a:tableStyleId>{5940675A-B579-460E-94D1-54222C63F5DA}</a:tableStyleId>
              </a:tblPr>
              <a:tblGrid>
                <a:gridCol w="3035810">
                  <a:extLst>
                    <a:ext uri="{9D8B030D-6E8A-4147-A177-3AD203B41FA5}">
                      <a16:colId xmlns:a16="http://schemas.microsoft.com/office/drawing/2014/main" val="3550984765"/>
                    </a:ext>
                  </a:extLst>
                </a:gridCol>
                <a:gridCol w="3035806">
                  <a:extLst>
                    <a:ext uri="{9D8B030D-6E8A-4147-A177-3AD203B41FA5}">
                      <a16:colId xmlns:a16="http://schemas.microsoft.com/office/drawing/2014/main" val="2010429308"/>
                    </a:ext>
                  </a:extLst>
                </a:gridCol>
              </a:tblGrid>
              <a:tr h="577069">
                <a:tc gridSpan="2">
                  <a:txBody>
                    <a:bodyPr/>
                    <a:lstStyle/>
                    <a:p>
                      <a:pPr algn="ctr"/>
                      <a:r>
                        <a:rPr lang="en-US" sz="1600" b="1" dirty="0"/>
                        <a:t>Completed CS Surveys by Length of Time in Service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9423742"/>
                  </a:ext>
                </a:extLst>
              </a:tr>
              <a:tr h="623932">
                <a:tc>
                  <a:txBody>
                    <a:bodyPr/>
                    <a:lstStyle/>
                    <a:p>
                      <a:endParaRPr lang="en-US" sz="160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en-US" sz="1600" b="1">
                          <a:solidFill>
                            <a:schemeClr val="bg1"/>
                          </a:solidFill>
                        </a:rPr>
                        <a:t>CS Recipients</a:t>
                      </a:r>
                    </a:p>
                  </a:txBody>
                  <a:tcPr anchor="ctr">
                    <a:solidFill>
                      <a:srgbClr val="AE2573"/>
                    </a:solidFill>
                  </a:tcPr>
                </a:tc>
                <a:extLst>
                  <a:ext uri="{0D108BD9-81ED-4DB2-BD59-A6C34878D82A}">
                    <a16:rowId xmlns:a16="http://schemas.microsoft.com/office/drawing/2014/main" val="1940460656"/>
                  </a:ext>
                </a:extLst>
              </a:tr>
              <a:tr h="460071">
                <a:tc>
                  <a:txBody>
                    <a:bodyPr/>
                    <a:lstStyle/>
                    <a:p>
                      <a:pPr algn="r"/>
                      <a:r>
                        <a:rPr lang="en-US" sz="1600" b="1" dirty="0">
                          <a:solidFill>
                            <a:schemeClr val="tx1"/>
                          </a:solidFill>
                        </a:rPr>
                        <a:t>In service IPE to 6 months</a:t>
                      </a:r>
                    </a:p>
                  </a:txBody>
                  <a:tcPr anchor="ctr"/>
                </a:tc>
                <a:tc>
                  <a:txBody>
                    <a:bodyPr/>
                    <a:lstStyle/>
                    <a:p>
                      <a:pPr algn="ctr"/>
                      <a:r>
                        <a:rPr lang="en-US" sz="1600" b="1">
                          <a:solidFill>
                            <a:schemeClr val="tx1"/>
                          </a:solidFill>
                        </a:rPr>
                        <a:t>100</a:t>
                      </a:r>
                    </a:p>
                  </a:txBody>
                  <a:tcPr anchor="ctr"/>
                </a:tc>
                <a:extLst>
                  <a:ext uri="{0D108BD9-81ED-4DB2-BD59-A6C34878D82A}">
                    <a16:rowId xmlns:a16="http://schemas.microsoft.com/office/drawing/2014/main" val="3080107399"/>
                  </a:ext>
                </a:extLst>
              </a:tr>
              <a:tr h="460071">
                <a:tc>
                  <a:txBody>
                    <a:bodyPr/>
                    <a:lstStyle/>
                    <a:p>
                      <a:pPr algn="r"/>
                      <a:r>
                        <a:rPr lang="en-US" sz="1600" b="1" dirty="0">
                          <a:solidFill>
                            <a:schemeClr val="tx1"/>
                          </a:solidFill>
                        </a:rPr>
                        <a:t>In service 6 to 12 months</a:t>
                      </a:r>
                    </a:p>
                  </a:txBody>
                  <a:tcPr anchor="ctr"/>
                </a:tc>
                <a:tc>
                  <a:txBody>
                    <a:bodyPr/>
                    <a:lstStyle/>
                    <a:p>
                      <a:pPr algn="ctr"/>
                      <a:r>
                        <a:rPr lang="en-US" sz="1600" b="1">
                          <a:solidFill>
                            <a:schemeClr val="tx1"/>
                          </a:solidFill>
                        </a:rPr>
                        <a:t>277</a:t>
                      </a:r>
                    </a:p>
                  </a:txBody>
                  <a:tcPr anchor="ctr"/>
                </a:tc>
                <a:extLst>
                  <a:ext uri="{0D108BD9-81ED-4DB2-BD59-A6C34878D82A}">
                    <a16:rowId xmlns:a16="http://schemas.microsoft.com/office/drawing/2014/main" val="3065818830"/>
                  </a:ext>
                </a:extLst>
              </a:tr>
              <a:tr h="460071">
                <a:tc>
                  <a:txBody>
                    <a:bodyPr/>
                    <a:lstStyle/>
                    <a:p>
                      <a:pPr algn="r"/>
                      <a:r>
                        <a:rPr lang="en-US" sz="1600" b="1">
                          <a:solidFill>
                            <a:schemeClr val="tx1"/>
                          </a:solidFill>
                        </a:rPr>
                        <a:t>In Service 18+ months</a:t>
                      </a:r>
                    </a:p>
                  </a:txBody>
                  <a:tcPr anchor="ctr"/>
                </a:tc>
                <a:tc>
                  <a:txBody>
                    <a:bodyPr/>
                    <a:lstStyle/>
                    <a:p>
                      <a:pPr algn="ctr"/>
                      <a:r>
                        <a:rPr lang="en-US" sz="1600" b="1">
                          <a:solidFill>
                            <a:schemeClr val="tx1"/>
                          </a:solidFill>
                        </a:rPr>
                        <a:t>458</a:t>
                      </a:r>
                    </a:p>
                  </a:txBody>
                  <a:tcPr anchor="ctr"/>
                </a:tc>
                <a:extLst>
                  <a:ext uri="{0D108BD9-81ED-4DB2-BD59-A6C34878D82A}">
                    <a16:rowId xmlns:a16="http://schemas.microsoft.com/office/drawing/2014/main" val="1495987767"/>
                  </a:ext>
                </a:extLst>
              </a:tr>
              <a:tr h="460071">
                <a:tc>
                  <a:txBody>
                    <a:bodyPr/>
                    <a:lstStyle/>
                    <a:p>
                      <a:pPr algn="r"/>
                      <a:r>
                        <a:rPr lang="en-US" sz="1600" b="1" dirty="0">
                          <a:solidFill>
                            <a:schemeClr val="tx1"/>
                          </a:solidFill>
                        </a:rPr>
                        <a:t>Closed successful</a:t>
                      </a:r>
                    </a:p>
                  </a:txBody>
                  <a:tcPr anchor="ctr"/>
                </a:tc>
                <a:tc>
                  <a:txBody>
                    <a:bodyPr/>
                    <a:lstStyle/>
                    <a:p>
                      <a:pPr algn="ctr"/>
                      <a:r>
                        <a:rPr lang="en-US" sz="1600" b="1">
                          <a:solidFill>
                            <a:schemeClr val="tx1"/>
                          </a:solidFill>
                        </a:rPr>
                        <a:t>226</a:t>
                      </a:r>
                    </a:p>
                  </a:txBody>
                  <a:tcPr anchor="ctr"/>
                </a:tc>
                <a:extLst>
                  <a:ext uri="{0D108BD9-81ED-4DB2-BD59-A6C34878D82A}">
                    <a16:rowId xmlns:a16="http://schemas.microsoft.com/office/drawing/2014/main" val="2833351998"/>
                  </a:ext>
                </a:extLst>
              </a:tr>
              <a:tr h="460071">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Closed unsuccessful</a:t>
                      </a:r>
                    </a:p>
                  </a:txBody>
                  <a:tcPr anchor="ctr"/>
                </a:tc>
                <a:tc>
                  <a:txBody>
                    <a:bodyPr/>
                    <a:lstStyle/>
                    <a:p>
                      <a:pPr algn="ctr"/>
                      <a:r>
                        <a:rPr lang="en-US" sz="1600" b="1" dirty="0">
                          <a:solidFill>
                            <a:schemeClr val="tx1"/>
                          </a:solidFill>
                        </a:rPr>
                        <a:t>124</a:t>
                      </a:r>
                    </a:p>
                  </a:txBody>
                  <a:tcPr anchor="ctr"/>
                </a:tc>
                <a:extLst>
                  <a:ext uri="{0D108BD9-81ED-4DB2-BD59-A6C34878D82A}">
                    <a16:rowId xmlns:a16="http://schemas.microsoft.com/office/drawing/2014/main" val="266655749"/>
                  </a:ext>
                </a:extLst>
              </a:tr>
            </a:tbl>
          </a:graphicData>
        </a:graphic>
      </p:graphicFrame>
      <p:graphicFrame>
        <p:nvGraphicFramePr>
          <p:cNvPr id="7" name="Table 6">
            <a:extLst>
              <a:ext uri="{FF2B5EF4-FFF2-40B4-BE49-F238E27FC236}">
                <a16:creationId xmlns:a16="http://schemas.microsoft.com/office/drawing/2014/main" id="{B77B3B2D-87B1-1FAF-B79E-AB91261429A8}"/>
              </a:ext>
            </a:extLst>
          </p:cNvPr>
          <p:cNvGraphicFramePr>
            <a:graphicFrameLocks noGrp="1"/>
          </p:cNvGraphicFramePr>
          <p:nvPr>
            <p:extLst>
              <p:ext uri="{D42A27DB-BD31-4B8C-83A1-F6EECF244321}">
                <p14:modId xmlns:p14="http://schemas.microsoft.com/office/powerpoint/2010/main" val="2115290707"/>
              </p:ext>
            </p:extLst>
          </p:nvPr>
        </p:nvGraphicFramePr>
        <p:xfrm>
          <a:off x="3060191" y="5192641"/>
          <a:ext cx="6071615" cy="326430"/>
        </p:xfrm>
        <a:graphic>
          <a:graphicData uri="http://schemas.openxmlformats.org/drawingml/2006/table">
            <a:tbl>
              <a:tblPr firstRow="1" bandRow="1">
                <a:tableStyleId>{5940675A-B579-460E-94D1-54222C63F5DA}</a:tableStyleId>
              </a:tblPr>
              <a:tblGrid>
                <a:gridCol w="3045706">
                  <a:extLst>
                    <a:ext uri="{9D8B030D-6E8A-4147-A177-3AD203B41FA5}">
                      <a16:colId xmlns:a16="http://schemas.microsoft.com/office/drawing/2014/main" val="101690340"/>
                    </a:ext>
                  </a:extLst>
                </a:gridCol>
                <a:gridCol w="3025909">
                  <a:extLst>
                    <a:ext uri="{9D8B030D-6E8A-4147-A177-3AD203B41FA5}">
                      <a16:colId xmlns:a16="http://schemas.microsoft.com/office/drawing/2014/main" val="1794844311"/>
                    </a:ext>
                  </a:extLst>
                </a:gridCol>
              </a:tblGrid>
              <a:tr h="326430">
                <a:tc>
                  <a:txBody>
                    <a:bodyPr/>
                    <a:lstStyle/>
                    <a:p>
                      <a:pPr algn="r"/>
                      <a:r>
                        <a:rPr lang="en-US" sz="1400" b="1"/>
                        <a:t>TOTAL</a:t>
                      </a:r>
                    </a:p>
                  </a:txBody>
                  <a:tcPr marL="68580" marR="68580" marT="34290" marB="3429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S PGothic"/>
                          <a:cs typeface="+mn-cs"/>
                        </a:rPr>
                        <a:t>1185</a:t>
                      </a:r>
                    </a:p>
                  </a:txBody>
                  <a:tcPr marL="68580" marR="68580" marT="34290" marB="34290" anchor="ctr">
                    <a:solidFill>
                      <a:schemeClr val="bg1">
                        <a:lumMod val="85000"/>
                      </a:schemeClr>
                    </a:solidFill>
                  </a:tcPr>
                </a:tc>
                <a:extLst>
                  <a:ext uri="{0D108BD9-81ED-4DB2-BD59-A6C34878D82A}">
                    <a16:rowId xmlns:a16="http://schemas.microsoft.com/office/drawing/2014/main" val="4149974868"/>
                  </a:ext>
                </a:extLst>
              </a:tr>
            </a:tbl>
          </a:graphicData>
        </a:graphic>
      </p:graphicFrame>
    </p:spTree>
    <p:extLst>
      <p:ext uri="{BB962C8B-B14F-4D97-AF65-F5344CB8AC3E}">
        <p14:creationId xmlns:p14="http://schemas.microsoft.com/office/powerpoint/2010/main" val="12913743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95987-0C9D-19E3-FC0B-7D8AD810BE1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60C5B9B-76A0-4149-B3A9-F0429C2BD2A3}"/>
              </a:ext>
            </a:extLst>
          </p:cNvPr>
          <p:cNvSpPr>
            <a:spLocks noGrp="1"/>
          </p:cNvSpPr>
          <p:nvPr>
            <p:ph type="title" idx="4294967295"/>
          </p:nvPr>
        </p:nvSpPr>
        <p:spPr>
          <a:xfrm>
            <a:off x="1524000" y="374650"/>
            <a:ext cx="6096000" cy="565150"/>
          </a:xfrm>
          <a:prstGeom prst="rect">
            <a:avLst/>
          </a:prstGeom>
        </p:spPr>
        <p:txBody>
          <a:bodyPr/>
          <a:lstStyle/>
          <a:p>
            <a:pPr algn="ctr"/>
            <a:r>
              <a:rPr lang="en-US" sz="1300" b="1">
                <a:solidFill>
                  <a:schemeClr val="bg1"/>
                </a:solidFill>
              </a:rPr>
              <a:t>SERVICE2VR – CS Only</a:t>
            </a:r>
            <a:br>
              <a:rPr lang="en-US" sz="1300" b="1">
                <a:solidFill>
                  <a:schemeClr val="bg1"/>
                </a:solidFill>
              </a:rPr>
            </a:br>
            <a:r>
              <a:rPr lang="en-US" sz="1300">
                <a:solidFill>
                  <a:schemeClr val="bg1"/>
                </a:solidFill>
              </a:rPr>
              <a:t>How satisfied are you with the choice of MassAbility service providers and support staff? (% Satisfied)</a:t>
            </a:r>
            <a:br>
              <a:rPr lang="en-US" sz="1300">
                <a:solidFill>
                  <a:schemeClr val="bg1"/>
                </a:solidFill>
              </a:rPr>
            </a:br>
            <a:br>
              <a:rPr lang="en-US" sz="1400">
                <a:solidFill>
                  <a:schemeClr val="bg1"/>
                </a:solidFill>
              </a:rPr>
            </a:br>
            <a:endParaRPr lang="en-US" sz="1400">
              <a:solidFill>
                <a:schemeClr val="bg1"/>
              </a:solidFill>
              <a:highlight>
                <a:srgbClr val="00FF00"/>
              </a:highlight>
            </a:endParaRPr>
          </a:p>
        </p:txBody>
      </p:sp>
      <p:graphicFrame>
        <p:nvGraphicFramePr>
          <p:cNvPr id="10" name="Chart 9" descr="This is a line graph of CS service recipients for SERVICE2VR from 2023 Q4 to 2025 Q2. Results are as follows: 2023 Q4: 87%, 2024 Q1: 82%, 2024 Q2: 83%, 2024 Q3: 86%, 2024 Q4: 82%, 2025 Q1: 82%, 2025 Q2: 81%">
            <a:extLst>
              <a:ext uri="{FF2B5EF4-FFF2-40B4-BE49-F238E27FC236}">
                <a16:creationId xmlns:a16="http://schemas.microsoft.com/office/drawing/2014/main" id="{EB6ED528-DBDD-4CBD-BFEC-4E482CCF2510}"/>
              </a:ext>
            </a:extLst>
          </p:cNvPr>
          <p:cNvGraphicFramePr>
            <a:graphicFrameLocks/>
          </p:cNvGraphicFramePr>
          <p:nvPr>
            <p:extLst>
              <p:ext uri="{D42A27DB-BD31-4B8C-83A1-F6EECF244321}">
                <p14:modId xmlns:p14="http://schemas.microsoft.com/office/powerpoint/2010/main" val="2411608259"/>
              </p:ext>
            </p:extLst>
          </p:nvPr>
        </p:nvGraphicFramePr>
        <p:xfrm>
          <a:off x="594736" y="1345179"/>
          <a:ext cx="7809034" cy="472287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EA3D0AD0-82D9-6643-D8DC-4F21AA872E51}"/>
              </a:ext>
            </a:extLst>
          </p:cNvPr>
          <p:cNvSpPr txBox="1"/>
          <p:nvPr/>
        </p:nvSpPr>
        <p:spPr>
          <a:xfrm>
            <a:off x="9049232" y="1098088"/>
            <a:ext cx="3142768" cy="307777"/>
          </a:xfrm>
          <a:prstGeom prst="rect">
            <a:avLst/>
          </a:prstGeom>
          <a:noFill/>
        </p:spPr>
        <p:txBody>
          <a:bodyPr wrap="square" rtlCol="0">
            <a:spAutoFit/>
          </a:bodyPr>
          <a:lstStyle/>
          <a:p>
            <a:pPr algn="l"/>
            <a:r>
              <a:rPr lang="en-US" sz="1400" b="1" dirty="0">
                <a:solidFill>
                  <a:schemeClr val="bg1"/>
                </a:solidFill>
                <a:latin typeface="+mn-lt"/>
                <a:cs typeface="Arial" pitchFamily="34" charset="0"/>
              </a:rPr>
              <a:t>Summary</a:t>
            </a:r>
          </a:p>
        </p:txBody>
      </p:sp>
      <p:sp>
        <p:nvSpPr>
          <p:cNvPr id="5" name="Text Placeholder 5">
            <a:extLst>
              <a:ext uri="{FF2B5EF4-FFF2-40B4-BE49-F238E27FC236}">
                <a16:creationId xmlns:a16="http://schemas.microsoft.com/office/drawing/2014/main" id="{FF841807-5E30-6290-88E0-1C49985B9873}"/>
              </a:ext>
            </a:extLst>
          </p:cNvPr>
          <p:cNvSpPr>
            <a:spLocks noGrp="1"/>
          </p:cNvSpPr>
          <p:nvPr>
            <p:ph type="body" sz="quarter" idx="12"/>
          </p:nvPr>
        </p:nvSpPr>
        <p:spPr>
          <a:xfrm>
            <a:off x="9098303" y="1345179"/>
            <a:ext cx="2821170" cy="1836172"/>
          </a:xfrm>
        </p:spPr>
        <p:txBody>
          <a:bodyPr/>
          <a:lstStyle/>
          <a:p>
            <a:r>
              <a:rPr lang="en-US" sz="1400" dirty="0"/>
              <a:t>81% of CS service recipients are satisfied with their choice of service providers, which continues a slight downward trend since 2024 Q3.</a:t>
            </a:r>
          </a:p>
        </p:txBody>
      </p:sp>
      <p:sp>
        <p:nvSpPr>
          <p:cNvPr id="2" name="TextBox 1">
            <a:extLst>
              <a:ext uri="{FF2B5EF4-FFF2-40B4-BE49-F238E27FC236}">
                <a16:creationId xmlns:a16="http://schemas.microsoft.com/office/drawing/2014/main" id="{BD279EBF-E0C2-CF9E-117E-64890117E85F}"/>
              </a:ext>
            </a:extLst>
          </p:cNvPr>
          <p:cNvSpPr txBox="1"/>
          <p:nvPr/>
        </p:nvSpPr>
        <p:spPr>
          <a:xfrm>
            <a:off x="9033037" y="5661606"/>
            <a:ext cx="2290259" cy="276999"/>
          </a:xfrm>
          <a:prstGeom prst="rect">
            <a:avLst/>
          </a:prstGeom>
          <a:noFill/>
        </p:spPr>
        <p:txBody>
          <a:bodyPr wrap="square" rtlCol="0">
            <a:spAutoFit/>
          </a:bodyPr>
          <a:lstStyle/>
          <a:p>
            <a:pPr algn="l"/>
            <a:r>
              <a:rPr lang="en-US" sz="1200" b="1">
                <a:solidFill>
                  <a:schemeClr val="bg1"/>
                </a:solidFill>
                <a:latin typeface="+mn-lt"/>
                <a:cs typeface="Arial" pitchFamily="34" charset="0"/>
              </a:rPr>
              <a:t>N (CS) = 286</a:t>
            </a:r>
          </a:p>
        </p:txBody>
      </p:sp>
      <p:sp>
        <p:nvSpPr>
          <p:cNvPr id="8" name="Text Box 16">
            <a:extLst>
              <a:ext uri="{FF2B5EF4-FFF2-40B4-BE49-F238E27FC236}">
                <a16:creationId xmlns:a16="http://schemas.microsoft.com/office/drawing/2014/main" id="{98E743E0-A62A-9651-D1BB-C68ED32A9933}"/>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04680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D7E98-E252-EFA8-7088-341A8DC499A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BB004CF-4152-D97B-A979-018AD5479E7A}"/>
              </a:ext>
            </a:extLst>
          </p:cNvPr>
          <p:cNvSpPr>
            <a:spLocks noGrp="1"/>
          </p:cNvSpPr>
          <p:nvPr>
            <p:ph type="title" idx="4294967295"/>
          </p:nvPr>
        </p:nvSpPr>
        <p:spPr>
          <a:xfrm>
            <a:off x="1524000" y="374650"/>
            <a:ext cx="6096000" cy="565150"/>
          </a:xfrm>
          <a:prstGeom prst="rect">
            <a:avLst/>
          </a:prstGeom>
        </p:spPr>
        <p:txBody>
          <a:bodyPr/>
          <a:lstStyle/>
          <a:p>
            <a:pPr algn="ctr"/>
            <a:r>
              <a:rPr lang="en-US" sz="1300" b="1" dirty="0">
                <a:solidFill>
                  <a:schemeClr val="bg1"/>
                </a:solidFill>
              </a:rPr>
              <a:t>SERVICE2CL – HCL Only</a:t>
            </a:r>
            <a:br>
              <a:rPr lang="en-US" sz="1300" b="1" dirty="0">
                <a:solidFill>
                  <a:schemeClr val="bg1"/>
                </a:solidFill>
              </a:rPr>
            </a:br>
            <a:r>
              <a:rPr lang="en-US" sz="1300" dirty="0">
                <a:solidFill>
                  <a:schemeClr val="bg1"/>
                </a:solidFill>
              </a:rPr>
              <a:t>How satisfied are you with the choice of MassAbility service providers and support staff? (% Satisfied)</a:t>
            </a:r>
            <a:br>
              <a:rPr lang="en-US" sz="1300" dirty="0">
                <a:solidFill>
                  <a:schemeClr val="bg1"/>
                </a:solidFill>
              </a:rPr>
            </a:br>
            <a:br>
              <a:rPr lang="en-US" sz="1300" dirty="0">
                <a:solidFill>
                  <a:schemeClr val="bg1"/>
                </a:solidFill>
              </a:rPr>
            </a:br>
            <a:br>
              <a:rPr lang="en-US" sz="1400" dirty="0">
                <a:solidFill>
                  <a:schemeClr val="bg1"/>
                </a:solidFill>
              </a:rPr>
            </a:br>
            <a:endParaRPr lang="en-US" sz="1400" dirty="0">
              <a:solidFill>
                <a:schemeClr val="bg1"/>
              </a:solidFill>
              <a:highlight>
                <a:srgbClr val="00FF00"/>
              </a:highlight>
            </a:endParaRPr>
          </a:p>
        </p:txBody>
      </p:sp>
      <p:graphicFrame>
        <p:nvGraphicFramePr>
          <p:cNvPr id="10" name="Chart 9" descr="This is a line graph of HCL service recipients for SERVICE2CL from 2023 Q4 to 2025 Q2. Results are as follows: 2023 Q4: 80%, 2024 Q1: 80%, 2024 Q2: 79%, 2024 Q3: 81%, 2024 Q4: 83%, 2025 Q1: 78%, 2025 Q2: 82%&#10;">
            <a:extLst>
              <a:ext uri="{FF2B5EF4-FFF2-40B4-BE49-F238E27FC236}">
                <a16:creationId xmlns:a16="http://schemas.microsoft.com/office/drawing/2014/main" id="{73788739-689B-4E95-8CDA-40747A7B845F}"/>
              </a:ext>
            </a:extLst>
          </p:cNvPr>
          <p:cNvGraphicFramePr>
            <a:graphicFrameLocks/>
          </p:cNvGraphicFramePr>
          <p:nvPr>
            <p:extLst>
              <p:ext uri="{D42A27DB-BD31-4B8C-83A1-F6EECF244321}">
                <p14:modId xmlns:p14="http://schemas.microsoft.com/office/powerpoint/2010/main" val="3490693154"/>
              </p:ext>
            </p:extLst>
          </p:nvPr>
        </p:nvGraphicFramePr>
        <p:xfrm>
          <a:off x="594736" y="1345179"/>
          <a:ext cx="7809034" cy="472287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C232FC48-E46B-DB9E-EE99-9EE60ACCFE33}"/>
              </a:ext>
            </a:extLst>
          </p:cNvPr>
          <p:cNvSpPr txBox="1"/>
          <p:nvPr/>
        </p:nvSpPr>
        <p:spPr>
          <a:xfrm>
            <a:off x="9049232" y="1098088"/>
            <a:ext cx="3142768" cy="307777"/>
          </a:xfrm>
          <a:prstGeom prst="rect">
            <a:avLst/>
          </a:prstGeom>
          <a:noFill/>
        </p:spPr>
        <p:txBody>
          <a:bodyPr wrap="square" rtlCol="0">
            <a:spAutoFit/>
          </a:bodyPr>
          <a:lstStyle/>
          <a:p>
            <a:pPr algn="l"/>
            <a:r>
              <a:rPr lang="en-US" sz="1400" b="1">
                <a:solidFill>
                  <a:schemeClr val="bg1"/>
                </a:solidFill>
                <a:latin typeface="+mn-lt"/>
                <a:cs typeface="Arial" pitchFamily="34" charset="0"/>
              </a:rPr>
              <a:t>Summary</a:t>
            </a:r>
          </a:p>
        </p:txBody>
      </p:sp>
      <p:sp>
        <p:nvSpPr>
          <p:cNvPr id="5" name="Text Placeholder 5">
            <a:extLst>
              <a:ext uri="{FF2B5EF4-FFF2-40B4-BE49-F238E27FC236}">
                <a16:creationId xmlns:a16="http://schemas.microsoft.com/office/drawing/2014/main" id="{5D82A0A7-EDE3-D891-CD51-C1799710C731}"/>
              </a:ext>
            </a:extLst>
          </p:cNvPr>
          <p:cNvSpPr>
            <a:spLocks noGrp="1"/>
          </p:cNvSpPr>
          <p:nvPr>
            <p:ph type="body" sz="quarter" idx="12"/>
          </p:nvPr>
        </p:nvSpPr>
        <p:spPr>
          <a:xfrm>
            <a:off x="9098303" y="1345179"/>
            <a:ext cx="2896473" cy="1836172"/>
          </a:xfrm>
        </p:spPr>
        <p:txBody>
          <a:bodyPr/>
          <a:lstStyle/>
          <a:p>
            <a:r>
              <a:rPr lang="en-US" sz="1400" dirty="0"/>
              <a:t>82% of HCL service recipients are satisfied with their choice of services providers. There are no long-term trends.</a:t>
            </a:r>
          </a:p>
          <a:p>
            <a:endParaRPr lang="en-US" dirty="0"/>
          </a:p>
        </p:txBody>
      </p:sp>
      <p:sp>
        <p:nvSpPr>
          <p:cNvPr id="2" name="TextBox 1">
            <a:extLst>
              <a:ext uri="{FF2B5EF4-FFF2-40B4-BE49-F238E27FC236}">
                <a16:creationId xmlns:a16="http://schemas.microsoft.com/office/drawing/2014/main" id="{EE4AE12F-99F5-FBF5-9324-33A772021C07}"/>
              </a:ext>
            </a:extLst>
          </p:cNvPr>
          <p:cNvSpPr txBox="1"/>
          <p:nvPr/>
        </p:nvSpPr>
        <p:spPr>
          <a:xfrm>
            <a:off x="9033037" y="5661606"/>
            <a:ext cx="2290259" cy="276999"/>
          </a:xfrm>
          <a:prstGeom prst="rect">
            <a:avLst/>
          </a:prstGeom>
          <a:noFill/>
        </p:spPr>
        <p:txBody>
          <a:bodyPr wrap="square" rtlCol="0">
            <a:spAutoFit/>
          </a:bodyPr>
          <a:lstStyle/>
          <a:p>
            <a:pPr algn="l"/>
            <a:r>
              <a:rPr lang="en-US" sz="1200" b="1">
                <a:solidFill>
                  <a:schemeClr val="bg1"/>
                </a:solidFill>
                <a:latin typeface="+mn-lt"/>
                <a:cs typeface="Arial" pitchFamily="34" charset="0"/>
              </a:rPr>
              <a:t>N (HCL) = 150</a:t>
            </a:r>
          </a:p>
        </p:txBody>
      </p:sp>
      <p:sp>
        <p:nvSpPr>
          <p:cNvPr id="8" name="Text Box 16">
            <a:extLst>
              <a:ext uri="{FF2B5EF4-FFF2-40B4-BE49-F238E27FC236}">
                <a16:creationId xmlns:a16="http://schemas.microsoft.com/office/drawing/2014/main" id="{2EA8559C-B839-DDB9-2C2E-E33206BAB0B1}"/>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67935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A2DC8-8F9D-3886-7354-C497AE395BB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2E8B0F-E6BB-7C49-155E-04CA0864EE55}"/>
              </a:ext>
            </a:extLst>
          </p:cNvPr>
          <p:cNvSpPr>
            <a:spLocks noGrp="1"/>
          </p:cNvSpPr>
          <p:nvPr>
            <p:ph type="title" idx="4294967295"/>
          </p:nvPr>
        </p:nvSpPr>
        <p:spPr>
          <a:xfrm>
            <a:off x="1524000" y="374650"/>
            <a:ext cx="6096000" cy="565150"/>
          </a:xfrm>
          <a:prstGeom prst="rect">
            <a:avLst/>
          </a:prstGeom>
        </p:spPr>
        <p:txBody>
          <a:bodyPr/>
          <a:lstStyle/>
          <a:p>
            <a:pPr algn="ctr"/>
            <a:r>
              <a:rPr lang="en-US" sz="1300" b="1">
                <a:solidFill>
                  <a:schemeClr val="bg1"/>
                </a:solidFill>
              </a:rPr>
              <a:t>COMM1 – Overall, CS, and HCL Trending</a:t>
            </a:r>
            <a:br>
              <a:rPr lang="en-US" sz="1300" b="1">
                <a:solidFill>
                  <a:schemeClr val="bg1"/>
                </a:solidFill>
              </a:rPr>
            </a:br>
            <a:r>
              <a:rPr lang="en-US" sz="1300">
                <a:solidFill>
                  <a:schemeClr val="bg1"/>
                </a:solidFill>
              </a:rPr>
              <a:t>How satisfied are you with the amount of information you are given about what services are available to you? (% Satisfied)</a:t>
            </a:r>
            <a:br>
              <a:rPr lang="en-US" sz="1300">
                <a:solidFill>
                  <a:schemeClr val="bg1"/>
                </a:solidFill>
              </a:rPr>
            </a:br>
            <a:br>
              <a:rPr lang="en-US" sz="1300">
                <a:solidFill>
                  <a:schemeClr val="bg1"/>
                </a:solidFill>
              </a:rPr>
            </a:br>
            <a:br>
              <a:rPr lang="en-US" sz="1300">
                <a:solidFill>
                  <a:schemeClr val="bg1"/>
                </a:solidFill>
              </a:rPr>
            </a:br>
            <a:br>
              <a:rPr lang="en-US" sz="1400">
                <a:solidFill>
                  <a:schemeClr val="bg1"/>
                </a:solidFill>
              </a:rPr>
            </a:br>
            <a:endParaRPr lang="en-US" sz="1400">
              <a:solidFill>
                <a:schemeClr val="bg1"/>
              </a:solidFill>
              <a:highlight>
                <a:srgbClr val="00FF00"/>
              </a:highlight>
            </a:endParaRPr>
          </a:p>
        </p:txBody>
      </p:sp>
      <p:graphicFrame>
        <p:nvGraphicFramePr>
          <p:cNvPr id="9" name="Chart 8" descr="This is a line graph of overall service recipients for COMM1 from 2023 Q4 to 2025 Q2. Results are as follows: 2023 Q4: 81%, 2024 Q1: 76%, 2024 Q2: 77%, 2024 Q3: 80%, 2024 Q4: 79%, 2025 Q1: 80%, 2025 Q2: 79%">
            <a:extLst>
              <a:ext uri="{FF2B5EF4-FFF2-40B4-BE49-F238E27FC236}">
                <a16:creationId xmlns:a16="http://schemas.microsoft.com/office/drawing/2014/main" id="{6C5B2FAE-E103-4F61-8215-641F123BF69A}"/>
              </a:ext>
            </a:extLst>
          </p:cNvPr>
          <p:cNvGraphicFramePr>
            <a:graphicFrameLocks/>
          </p:cNvGraphicFramePr>
          <p:nvPr>
            <p:extLst>
              <p:ext uri="{D42A27DB-BD31-4B8C-83A1-F6EECF244321}">
                <p14:modId xmlns:p14="http://schemas.microsoft.com/office/powerpoint/2010/main" val="494686545"/>
              </p:ext>
            </p:extLst>
          </p:nvPr>
        </p:nvGraphicFramePr>
        <p:xfrm>
          <a:off x="338859" y="1209114"/>
          <a:ext cx="8326081" cy="2229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This is a line graph of CS and HCL service recipients for COMM1 from 2023 Q4 to 2025 Q2. CS results are as follows: 2023 Q4: 81%, 2024 Q1: 76%, 2024 Q2: 78%, 2024 Q3: 81%, 2024 Q4: 80%, 2025 Q1: 81%, 2025 Q2: 79%. HCL results are as follows: 2023 Q4: 71%, 2024 Q1: 74%, 2024 Q2: 69%, 2024 Q3: 77%, 2024 Q4: 76%, 2025 Q1: 80%, 2025 Q2: 78%">
            <a:extLst>
              <a:ext uri="{FF2B5EF4-FFF2-40B4-BE49-F238E27FC236}">
                <a16:creationId xmlns:a16="http://schemas.microsoft.com/office/drawing/2014/main" id="{F2D78046-B748-4157-B0E0-E7FFA9FABAB4}"/>
              </a:ext>
            </a:extLst>
          </p:cNvPr>
          <p:cNvGraphicFramePr>
            <a:graphicFrameLocks/>
          </p:cNvGraphicFramePr>
          <p:nvPr>
            <p:extLst>
              <p:ext uri="{D42A27DB-BD31-4B8C-83A1-F6EECF244321}">
                <p14:modId xmlns:p14="http://schemas.microsoft.com/office/powerpoint/2010/main" val="4230806245"/>
              </p:ext>
            </p:extLst>
          </p:nvPr>
        </p:nvGraphicFramePr>
        <p:xfrm>
          <a:off x="338859" y="3438193"/>
          <a:ext cx="8326081" cy="25465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D41BF894-4134-DC53-E8F3-D7FA1246E93B}"/>
              </a:ext>
            </a:extLst>
          </p:cNvPr>
          <p:cNvSpPr txBox="1"/>
          <p:nvPr/>
        </p:nvSpPr>
        <p:spPr>
          <a:xfrm>
            <a:off x="9049232" y="1098088"/>
            <a:ext cx="3142768" cy="307777"/>
          </a:xfrm>
          <a:prstGeom prst="rect">
            <a:avLst/>
          </a:prstGeom>
          <a:noFill/>
        </p:spPr>
        <p:txBody>
          <a:bodyPr wrap="square" rtlCol="0">
            <a:spAutoFit/>
          </a:bodyPr>
          <a:lstStyle/>
          <a:p>
            <a:pPr algn="l"/>
            <a:r>
              <a:rPr lang="en-US" sz="1400" b="1" dirty="0">
                <a:solidFill>
                  <a:schemeClr val="bg1"/>
                </a:solidFill>
                <a:latin typeface="+mn-lt"/>
                <a:cs typeface="Arial" pitchFamily="34" charset="0"/>
              </a:rPr>
              <a:t>Summary</a:t>
            </a:r>
            <a:endParaRPr lang="en-US" sz="1200" b="1" dirty="0">
              <a:solidFill>
                <a:schemeClr val="bg1"/>
              </a:solidFill>
              <a:latin typeface="+mn-lt"/>
              <a:cs typeface="Arial" pitchFamily="34" charset="0"/>
            </a:endParaRPr>
          </a:p>
        </p:txBody>
      </p:sp>
      <p:sp>
        <p:nvSpPr>
          <p:cNvPr id="5" name="Text Placeholder 5">
            <a:extLst>
              <a:ext uri="{FF2B5EF4-FFF2-40B4-BE49-F238E27FC236}">
                <a16:creationId xmlns:a16="http://schemas.microsoft.com/office/drawing/2014/main" id="{FDF92609-E700-0C06-0E38-26167282FD2B}"/>
              </a:ext>
            </a:extLst>
          </p:cNvPr>
          <p:cNvSpPr>
            <a:spLocks noGrp="1"/>
          </p:cNvSpPr>
          <p:nvPr>
            <p:ph type="body" sz="quarter" idx="12"/>
          </p:nvPr>
        </p:nvSpPr>
        <p:spPr>
          <a:xfrm>
            <a:off x="9098303" y="1345178"/>
            <a:ext cx="2754838" cy="2229081"/>
          </a:xfrm>
        </p:spPr>
        <p:txBody>
          <a:bodyPr/>
          <a:lstStyle/>
          <a:p>
            <a:r>
              <a:rPr lang="en-US" sz="1400" dirty="0"/>
              <a:t>79% of service recipients are satisfied with the amount of information given to them about services, which is consistent with past quarters. HCL service recipients (78%) have consistently reported slightly lower rates of satisfaction than CS service recipients (79%).</a:t>
            </a:r>
          </a:p>
        </p:txBody>
      </p:sp>
      <p:sp>
        <p:nvSpPr>
          <p:cNvPr id="2" name="TextBox 1">
            <a:extLst>
              <a:ext uri="{FF2B5EF4-FFF2-40B4-BE49-F238E27FC236}">
                <a16:creationId xmlns:a16="http://schemas.microsoft.com/office/drawing/2014/main" id="{19A37768-1268-1137-1547-A17141B1A14F}"/>
              </a:ext>
            </a:extLst>
          </p:cNvPr>
          <p:cNvSpPr txBox="1"/>
          <p:nvPr/>
        </p:nvSpPr>
        <p:spPr>
          <a:xfrm>
            <a:off x="9033037" y="5661606"/>
            <a:ext cx="2290259" cy="646331"/>
          </a:xfrm>
          <a:prstGeom prst="rect">
            <a:avLst/>
          </a:prstGeom>
          <a:noFill/>
        </p:spPr>
        <p:txBody>
          <a:bodyPr wrap="square" rtlCol="0">
            <a:spAutoFit/>
          </a:bodyPr>
          <a:lstStyle/>
          <a:p>
            <a:pPr algn="l"/>
            <a:r>
              <a:rPr lang="en-US" sz="1200" b="1">
                <a:solidFill>
                  <a:schemeClr val="bg1"/>
                </a:solidFill>
                <a:latin typeface="+mn-lt"/>
                <a:cs typeface="Arial" pitchFamily="34" charset="0"/>
              </a:rPr>
              <a:t>N (Overall) = 449</a:t>
            </a:r>
          </a:p>
          <a:p>
            <a:pPr algn="l"/>
            <a:r>
              <a:rPr lang="en-US" sz="1200" b="1">
                <a:solidFill>
                  <a:schemeClr val="bg1"/>
                </a:solidFill>
                <a:latin typeface="+mn-lt"/>
                <a:cs typeface="Arial" pitchFamily="34" charset="0"/>
              </a:rPr>
              <a:t>N (CS) = 296</a:t>
            </a:r>
          </a:p>
          <a:p>
            <a:pPr algn="l"/>
            <a:r>
              <a:rPr lang="en-US" sz="1200" b="1">
                <a:solidFill>
                  <a:schemeClr val="bg1"/>
                </a:solidFill>
                <a:latin typeface="+mn-lt"/>
                <a:cs typeface="Arial" pitchFamily="34" charset="0"/>
              </a:rPr>
              <a:t>N (HCL) = 153</a:t>
            </a:r>
          </a:p>
        </p:txBody>
      </p:sp>
      <p:sp>
        <p:nvSpPr>
          <p:cNvPr id="8" name="Text Box 16">
            <a:extLst>
              <a:ext uri="{FF2B5EF4-FFF2-40B4-BE49-F238E27FC236}">
                <a16:creationId xmlns:a16="http://schemas.microsoft.com/office/drawing/2014/main" id="{91081C13-540C-1C35-8D63-C77A01E29AA5}"/>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59042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C6C8C-C0B1-6F74-A083-71DE6163F4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DF276A4-4022-FE65-16D5-F6C93D6BE114}"/>
              </a:ext>
            </a:extLst>
          </p:cNvPr>
          <p:cNvSpPr>
            <a:spLocks noGrp="1"/>
          </p:cNvSpPr>
          <p:nvPr>
            <p:ph type="title" idx="4294967295"/>
          </p:nvPr>
        </p:nvSpPr>
        <p:spPr>
          <a:xfrm>
            <a:off x="1524000" y="450850"/>
            <a:ext cx="6096000" cy="565150"/>
          </a:xfrm>
          <a:prstGeom prst="rect">
            <a:avLst/>
          </a:prstGeom>
        </p:spPr>
        <p:txBody>
          <a:bodyPr/>
          <a:lstStyle/>
          <a:p>
            <a:pPr algn="ctr"/>
            <a:r>
              <a:rPr lang="en-US" sz="1300" b="1" dirty="0">
                <a:solidFill>
                  <a:schemeClr val="bg1"/>
                </a:solidFill>
              </a:rPr>
              <a:t>COMM2 – Overall, CS, and HCL Trending</a:t>
            </a:r>
            <a:br>
              <a:rPr lang="en-US" sz="1300" b="1" dirty="0">
                <a:solidFill>
                  <a:schemeClr val="bg1"/>
                </a:solidFill>
              </a:rPr>
            </a:br>
            <a:r>
              <a:rPr lang="en-US" sz="1300" dirty="0">
                <a:solidFill>
                  <a:schemeClr val="bg1"/>
                </a:solidFill>
              </a:rPr>
              <a:t>Has MassAbility responded to your needs or concerns in a timely manner?</a:t>
            </a:r>
            <a:br>
              <a:rPr lang="en-US" sz="1300" dirty="0">
                <a:solidFill>
                  <a:schemeClr val="bg1"/>
                </a:solidFill>
              </a:rPr>
            </a:br>
            <a:r>
              <a:rPr lang="en-US" sz="1300" dirty="0">
                <a:solidFill>
                  <a:schemeClr val="bg1"/>
                </a:solidFill>
              </a:rPr>
              <a:t>(% Yes)</a:t>
            </a:r>
            <a:br>
              <a:rPr lang="en-US" sz="1300" dirty="0">
                <a:solidFill>
                  <a:schemeClr val="bg1"/>
                </a:solidFill>
              </a:rPr>
            </a:br>
            <a:br>
              <a:rPr lang="en-US" sz="1300" dirty="0">
                <a:solidFill>
                  <a:schemeClr val="bg1"/>
                </a:solidFill>
              </a:rPr>
            </a:br>
            <a:br>
              <a:rPr lang="en-US" sz="1400" dirty="0">
                <a:solidFill>
                  <a:schemeClr val="bg1"/>
                </a:solidFill>
              </a:rPr>
            </a:br>
            <a:endParaRPr lang="en-US" sz="1400" dirty="0">
              <a:solidFill>
                <a:schemeClr val="bg1"/>
              </a:solidFill>
              <a:highlight>
                <a:srgbClr val="00FF00"/>
              </a:highlight>
            </a:endParaRPr>
          </a:p>
        </p:txBody>
      </p:sp>
      <p:graphicFrame>
        <p:nvGraphicFramePr>
          <p:cNvPr id="9" name="Chart 8" descr="This is a line graph of overall service recipients for COMM2 from 2023 Q4 to 2025 Q2. Results are as follows: 2023 Q4: 89%, 2024 Q1: 85%, 2024 Q2: 82%, 2024 Q3: 84%, 2024 Q4: 80%, 2025 Q1: 82%, 2025 Q2: 84%">
            <a:extLst>
              <a:ext uri="{FF2B5EF4-FFF2-40B4-BE49-F238E27FC236}">
                <a16:creationId xmlns:a16="http://schemas.microsoft.com/office/drawing/2014/main" id="{F5EFCF73-C414-4020-AE3D-0FA8C86037F6}"/>
              </a:ext>
            </a:extLst>
          </p:cNvPr>
          <p:cNvGraphicFramePr>
            <a:graphicFrameLocks/>
          </p:cNvGraphicFramePr>
          <p:nvPr>
            <p:extLst>
              <p:ext uri="{D42A27DB-BD31-4B8C-83A1-F6EECF244321}">
                <p14:modId xmlns:p14="http://schemas.microsoft.com/office/powerpoint/2010/main" val="2014275675"/>
              </p:ext>
            </p:extLst>
          </p:nvPr>
        </p:nvGraphicFramePr>
        <p:xfrm>
          <a:off x="338859" y="1209114"/>
          <a:ext cx="8326081" cy="2229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This is a line graph of CS and HCL service recipients for COMM2 from 2023 Q4 to 2025 Q2. CS results are as follows: 2023 Q4: 89%, 2024 Q1: 85%, 2024 Q2: 82%, 2024 Q3: 83%, 2024 Q4: 80%, 2025 Q1: 82%, 2025 Q2: 85%. HCL results are as follows: 2023 Q4: 79%, 2024 Q1: 81%, 2024 Q2: 81%, 2024 Q3: 87%, 2024 Q4: 80%, 2025 Q1: 84%, 2025 Q2: 78%">
            <a:extLst>
              <a:ext uri="{FF2B5EF4-FFF2-40B4-BE49-F238E27FC236}">
                <a16:creationId xmlns:a16="http://schemas.microsoft.com/office/drawing/2014/main" id="{EF8C9A78-AD0D-4607-B4C7-2CCABA844679}"/>
              </a:ext>
            </a:extLst>
          </p:cNvPr>
          <p:cNvGraphicFramePr>
            <a:graphicFrameLocks/>
          </p:cNvGraphicFramePr>
          <p:nvPr>
            <p:extLst>
              <p:ext uri="{D42A27DB-BD31-4B8C-83A1-F6EECF244321}">
                <p14:modId xmlns:p14="http://schemas.microsoft.com/office/powerpoint/2010/main" val="316514855"/>
              </p:ext>
            </p:extLst>
          </p:nvPr>
        </p:nvGraphicFramePr>
        <p:xfrm>
          <a:off x="338859" y="3438193"/>
          <a:ext cx="8326081" cy="25465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4E92602C-140A-2720-54F9-5A5E95E2AFC6}"/>
              </a:ext>
            </a:extLst>
          </p:cNvPr>
          <p:cNvSpPr txBox="1"/>
          <p:nvPr/>
        </p:nvSpPr>
        <p:spPr>
          <a:xfrm>
            <a:off x="9049232" y="1098088"/>
            <a:ext cx="3142768" cy="307777"/>
          </a:xfrm>
          <a:prstGeom prst="rect">
            <a:avLst/>
          </a:prstGeom>
          <a:noFill/>
        </p:spPr>
        <p:txBody>
          <a:bodyPr wrap="square" rtlCol="0">
            <a:spAutoFit/>
          </a:bodyPr>
          <a:lstStyle/>
          <a:p>
            <a:pPr algn="l"/>
            <a:r>
              <a:rPr lang="en-US" sz="1400" b="1">
                <a:solidFill>
                  <a:schemeClr val="bg1"/>
                </a:solidFill>
                <a:latin typeface="+mn-lt"/>
                <a:cs typeface="Arial" pitchFamily="34" charset="0"/>
              </a:rPr>
              <a:t>Summary</a:t>
            </a:r>
          </a:p>
        </p:txBody>
      </p:sp>
      <p:sp>
        <p:nvSpPr>
          <p:cNvPr id="5" name="Text Placeholder 5">
            <a:extLst>
              <a:ext uri="{FF2B5EF4-FFF2-40B4-BE49-F238E27FC236}">
                <a16:creationId xmlns:a16="http://schemas.microsoft.com/office/drawing/2014/main" id="{5A4F92E6-455B-86A7-4094-1D0232C92A73}"/>
              </a:ext>
            </a:extLst>
          </p:cNvPr>
          <p:cNvSpPr>
            <a:spLocks noGrp="1"/>
          </p:cNvSpPr>
          <p:nvPr>
            <p:ph type="body" sz="quarter" idx="12"/>
          </p:nvPr>
        </p:nvSpPr>
        <p:spPr>
          <a:xfrm>
            <a:off x="9098303" y="1345179"/>
            <a:ext cx="2874958" cy="2731969"/>
          </a:xfrm>
        </p:spPr>
        <p:txBody>
          <a:bodyPr/>
          <a:lstStyle/>
          <a:p>
            <a:r>
              <a:rPr lang="en-US" sz="1400" dirty="0"/>
              <a:t>84% of service recipients agree that MassAbility responded to their needs in a timely manner, continuing an upward trend over the past three quarters. CS service recipients agreed at higher rated (85%) than HCL service recipients (78%), the largest difference between the two groups since 2023 Q4.</a:t>
            </a:r>
          </a:p>
        </p:txBody>
      </p:sp>
      <p:sp>
        <p:nvSpPr>
          <p:cNvPr id="2" name="TextBox 1">
            <a:extLst>
              <a:ext uri="{FF2B5EF4-FFF2-40B4-BE49-F238E27FC236}">
                <a16:creationId xmlns:a16="http://schemas.microsoft.com/office/drawing/2014/main" id="{0CD5DEDA-4C17-961A-7D41-01223BE69967}"/>
              </a:ext>
            </a:extLst>
          </p:cNvPr>
          <p:cNvSpPr txBox="1"/>
          <p:nvPr/>
        </p:nvSpPr>
        <p:spPr>
          <a:xfrm>
            <a:off x="9033037" y="5661606"/>
            <a:ext cx="2290259" cy="646331"/>
          </a:xfrm>
          <a:prstGeom prst="rect">
            <a:avLst/>
          </a:prstGeom>
          <a:noFill/>
        </p:spPr>
        <p:txBody>
          <a:bodyPr wrap="square" rtlCol="0">
            <a:spAutoFit/>
          </a:bodyPr>
          <a:lstStyle/>
          <a:p>
            <a:pPr algn="l"/>
            <a:r>
              <a:rPr lang="en-US" sz="1200" b="1">
                <a:solidFill>
                  <a:schemeClr val="bg1"/>
                </a:solidFill>
                <a:latin typeface="+mn-lt"/>
                <a:cs typeface="Arial" pitchFamily="34" charset="0"/>
              </a:rPr>
              <a:t>N (Overall) = 437</a:t>
            </a:r>
          </a:p>
          <a:p>
            <a:pPr algn="l"/>
            <a:r>
              <a:rPr lang="en-US" sz="1200" b="1">
                <a:solidFill>
                  <a:schemeClr val="bg1"/>
                </a:solidFill>
                <a:latin typeface="+mn-lt"/>
                <a:cs typeface="Arial" pitchFamily="34" charset="0"/>
              </a:rPr>
              <a:t>N (CS) = 289</a:t>
            </a:r>
          </a:p>
          <a:p>
            <a:pPr algn="l"/>
            <a:r>
              <a:rPr lang="en-US" sz="1200" b="1">
                <a:solidFill>
                  <a:schemeClr val="bg1"/>
                </a:solidFill>
                <a:latin typeface="+mn-lt"/>
                <a:cs typeface="Arial" pitchFamily="34" charset="0"/>
              </a:rPr>
              <a:t>N (HCL) = 148</a:t>
            </a:r>
          </a:p>
        </p:txBody>
      </p:sp>
      <p:sp>
        <p:nvSpPr>
          <p:cNvPr id="8" name="Text Box 16">
            <a:extLst>
              <a:ext uri="{FF2B5EF4-FFF2-40B4-BE49-F238E27FC236}">
                <a16:creationId xmlns:a16="http://schemas.microsoft.com/office/drawing/2014/main" id="{B17B251A-6531-327D-40FC-3BCE50D84AEE}"/>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83767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8710D-60FE-D011-7EFB-DBFA2955106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1B96666-2E11-55DF-F145-0D4B8C4D5F23}"/>
              </a:ext>
            </a:extLst>
          </p:cNvPr>
          <p:cNvSpPr>
            <a:spLocks noGrp="1"/>
          </p:cNvSpPr>
          <p:nvPr>
            <p:ph type="title" idx="4294967295"/>
          </p:nvPr>
        </p:nvSpPr>
        <p:spPr>
          <a:xfrm>
            <a:off x="1524000" y="415925"/>
            <a:ext cx="6096000" cy="566738"/>
          </a:xfrm>
          <a:prstGeom prst="rect">
            <a:avLst/>
          </a:prstGeom>
        </p:spPr>
        <p:txBody>
          <a:bodyPr/>
          <a:lstStyle/>
          <a:p>
            <a:pPr algn="ctr"/>
            <a:r>
              <a:rPr lang="en-US" sz="1300" b="1">
                <a:solidFill>
                  <a:schemeClr val="bg1"/>
                </a:solidFill>
              </a:rPr>
              <a:t>TIMELYX – Overall, CS, and HCL Trending</a:t>
            </a:r>
            <a:br>
              <a:rPr lang="en-US" sz="1300" b="1">
                <a:solidFill>
                  <a:schemeClr val="bg1"/>
                </a:solidFill>
              </a:rPr>
            </a:br>
            <a:r>
              <a:rPr lang="en-US" sz="1300">
                <a:solidFill>
                  <a:schemeClr val="bg1"/>
                </a:solidFill>
              </a:rPr>
              <a:t>Overall, how satisfied are you with staff's communication around expected timelines of services? (% Satisfied)</a:t>
            </a:r>
            <a:br>
              <a:rPr lang="en-US" sz="1300">
                <a:solidFill>
                  <a:schemeClr val="bg1"/>
                </a:solidFill>
              </a:rPr>
            </a:br>
            <a:br>
              <a:rPr lang="en-US" sz="1400">
                <a:solidFill>
                  <a:schemeClr val="bg1"/>
                </a:solidFill>
              </a:rPr>
            </a:br>
            <a:endParaRPr lang="en-US" sz="1400">
              <a:solidFill>
                <a:schemeClr val="bg1"/>
              </a:solidFill>
              <a:highlight>
                <a:srgbClr val="00FF00"/>
              </a:highlight>
            </a:endParaRPr>
          </a:p>
        </p:txBody>
      </p:sp>
      <p:graphicFrame>
        <p:nvGraphicFramePr>
          <p:cNvPr id="9" name="Chart 8" descr="This is a line graph of overall service recipients for TIMELYX from 2023 Q4 to 2025 Q2. Results are as follows: 2023 Q4: 85%, 2024 Q1: 80%, 2024 Q2: 82%, 2024 Q3: 81%, 2024 Q4: 76%, 2025 Q1: 81%, 2025 Q2: 78%">
            <a:extLst>
              <a:ext uri="{FF2B5EF4-FFF2-40B4-BE49-F238E27FC236}">
                <a16:creationId xmlns:a16="http://schemas.microsoft.com/office/drawing/2014/main" id="{2383FD30-4AD1-4284-9CBA-C03771B6CF47}"/>
              </a:ext>
            </a:extLst>
          </p:cNvPr>
          <p:cNvGraphicFramePr>
            <a:graphicFrameLocks/>
          </p:cNvGraphicFramePr>
          <p:nvPr>
            <p:extLst>
              <p:ext uri="{D42A27DB-BD31-4B8C-83A1-F6EECF244321}">
                <p14:modId xmlns:p14="http://schemas.microsoft.com/office/powerpoint/2010/main" val="3966059474"/>
              </p:ext>
            </p:extLst>
          </p:nvPr>
        </p:nvGraphicFramePr>
        <p:xfrm>
          <a:off x="338859" y="1209114"/>
          <a:ext cx="8326081" cy="2229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This is a line graph of CS and HCL service recipients for TIMELYX from 2023 Q4 to 2025 Q2. CS results are as follows: 2023 Q4: 85%, 2024 Q1: 81%, 2024 Q2: 82%, 2024 Q3: 80%, 2024 Q4: 77%, 2025 Q1: 82%, 2025 Q2: 79%. HCL results are as follows: 2023 Q4: 77%, 2024 Q1: 74%, 2024 Q2: 79%, 2024 Q3: 83%, 2024 Q4: 74%, 2025 Q1: 78%, 2025 Q2: 73%">
            <a:extLst>
              <a:ext uri="{FF2B5EF4-FFF2-40B4-BE49-F238E27FC236}">
                <a16:creationId xmlns:a16="http://schemas.microsoft.com/office/drawing/2014/main" id="{3454671E-4D5C-42B4-A504-C1911B93D160}"/>
              </a:ext>
            </a:extLst>
          </p:cNvPr>
          <p:cNvGraphicFramePr>
            <a:graphicFrameLocks/>
          </p:cNvGraphicFramePr>
          <p:nvPr>
            <p:extLst>
              <p:ext uri="{D42A27DB-BD31-4B8C-83A1-F6EECF244321}">
                <p14:modId xmlns:p14="http://schemas.microsoft.com/office/powerpoint/2010/main" val="2634970718"/>
              </p:ext>
            </p:extLst>
          </p:nvPr>
        </p:nvGraphicFramePr>
        <p:xfrm>
          <a:off x="338859" y="3438193"/>
          <a:ext cx="8326081" cy="25465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34F5C736-D936-F74B-8F50-325C0BF87E8B}"/>
              </a:ext>
            </a:extLst>
          </p:cNvPr>
          <p:cNvSpPr txBox="1"/>
          <p:nvPr/>
        </p:nvSpPr>
        <p:spPr>
          <a:xfrm>
            <a:off x="9049232" y="1098088"/>
            <a:ext cx="3142768" cy="307777"/>
          </a:xfrm>
          <a:prstGeom prst="rect">
            <a:avLst/>
          </a:prstGeom>
          <a:noFill/>
        </p:spPr>
        <p:txBody>
          <a:bodyPr wrap="square" rtlCol="0">
            <a:spAutoFit/>
          </a:bodyPr>
          <a:lstStyle/>
          <a:p>
            <a:pPr algn="l"/>
            <a:r>
              <a:rPr lang="en-US" sz="1400" b="1">
                <a:solidFill>
                  <a:schemeClr val="bg1"/>
                </a:solidFill>
                <a:latin typeface="+mn-lt"/>
                <a:cs typeface="Arial" pitchFamily="34" charset="0"/>
              </a:rPr>
              <a:t>Summary</a:t>
            </a:r>
          </a:p>
        </p:txBody>
      </p:sp>
      <p:sp>
        <p:nvSpPr>
          <p:cNvPr id="5" name="Text Placeholder 5">
            <a:extLst>
              <a:ext uri="{FF2B5EF4-FFF2-40B4-BE49-F238E27FC236}">
                <a16:creationId xmlns:a16="http://schemas.microsoft.com/office/drawing/2014/main" id="{DDF2192C-C781-F240-8572-3E450F44CF6E}"/>
              </a:ext>
            </a:extLst>
          </p:cNvPr>
          <p:cNvSpPr>
            <a:spLocks noGrp="1"/>
          </p:cNvSpPr>
          <p:nvPr>
            <p:ph type="body" sz="quarter" idx="12"/>
          </p:nvPr>
        </p:nvSpPr>
        <p:spPr>
          <a:xfrm>
            <a:off x="9098303" y="1345179"/>
            <a:ext cx="2885716" cy="1836172"/>
          </a:xfrm>
        </p:spPr>
        <p:txBody>
          <a:bodyPr/>
          <a:lstStyle/>
          <a:p>
            <a:r>
              <a:rPr lang="en-US" sz="1400" dirty="0"/>
              <a:t>78% of service recipients are satisfied by the communication around the expected timeline of services. CS service recipients have been more satisfied than HCL service recipients in six out of the past seven quarters.</a:t>
            </a:r>
          </a:p>
        </p:txBody>
      </p:sp>
      <p:sp>
        <p:nvSpPr>
          <p:cNvPr id="2" name="TextBox 1">
            <a:extLst>
              <a:ext uri="{FF2B5EF4-FFF2-40B4-BE49-F238E27FC236}">
                <a16:creationId xmlns:a16="http://schemas.microsoft.com/office/drawing/2014/main" id="{83788277-D949-9C82-1CFE-A44F640A0FA5}"/>
              </a:ext>
            </a:extLst>
          </p:cNvPr>
          <p:cNvSpPr txBox="1"/>
          <p:nvPr/>
        </p:nvSpPr>
        <p:spPr>
          <a:xfrm>
            <a:off x="9033037" y="5661606"/>
            <a:ext cx="2290259" cy="646331"/>
          </a:xfrm>
          <a:prstGeom prst="rect">
            <a:avLst/>
          </a:prstGeom>
          <a:noFill/>
        </p:spPr>
        <p:txBody>
          <a:bodyPr wrap="square" rtlCol="0">
            <a:spAutoFit/>
          </a:bodyPr>
          <a:lstStyle/>
          <a:p>
            <a:pPr algn="l"/>
            <a:r>
              <a:rPr lang="en-US" sz="1200" b="1">
                <a:solidFill>
                  <a:schemeClr val="bg1"/>
                </a:solidFill>
                <a:latin typeface="+mn-lt"/>
                <a:cs typeface="Arial" pitchFamily="34" charset="0"/>
              </a:rPr>
              <a:t>N (Overall) = 451</a:t>
            </a:r>
          </a:p>
          <a:p>
            <a:pPr algn="l"/>
            <a:r>
              <a:rPr lang="en-US" sz="1200" b="1">
                <a:solidFill>
                  <a:schemeClr val="bg1"/>
                </a:solidFill>
                <a:latin typeface="+mn-lt"/>
                <a:cs typeface="Arial" pitchFamily="34" charset="0"/>
              </a:rPr>
              <a:t>N (CS) = 295</a:t>
            </a:r>
          </a:p>
          <a:p>
            <a:pPr algn="l"/>
            <a:r>
              <a:rPr lang="en-US" sz="1200" b="1">
                <a:solidFill>
                  <a:schemeClr val="bg1"/>
                </a:solidFill>
                <a:latin typeface="+mn-lt"/>
                <a:cs typeface="Arial" pitchFamily="34" charset="0"/>
              </a:rPr>
              <a:t>N (HCL) = 156</a:t>
            </a:r>
          </a:p>
        </p:txBody>
      </p:sp>
      <p:sp>
        <p:nvSpPr>
          <p:cNvPr id="8" name="Text Box 16">
            <a:extLst>
              <a:ext uri="{FF2B5EF4-FFF2-40B4-BE49-F238E27FC236}">
                <a16:creationId xmlns:a16="http://schemas.microsoft.com/office/drawing/2014/main" id="{55C0CFDC-171F-9BB2-EF1F-5C482A76CD49}"/>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31575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916E2-9C09-B24A-2386-F25111D55C3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600581B-0D01-6187-84B0-FC6DB371A84E}"/>
              </a:ext>
            </a:extLst>
          </p:cNvPr>
          <p:cNvSpPr>
            <a:spLocks noGrp="1"/>
          </p:cNvSpPr>
          <p:nvPr>
            <p:ph type="title" idx="4294967295"/>
          </p:nvPr>
        </p:nvSpPr>
        <p:spPr>
          <a:xfrm>
            <a:off x="1524000" y="400050"/>
            <a:ext cx="6096000" cy="565150"/>
          </a:xfrm>
          <a:prstGeom prst="rect">
            <a:avLst/>
          </a:prstGeom>
        </p:spPr>
        <p:txBody>
          <a:bodyPr/>
          <a:lstStyle/>
          <a:p>
            <a:pPr algn="ctr"/>
            <a:r>
              <a:rPr lang="en-US" sz="1300" b="1">
                <a:solidFill>
                  <a:schemeClr val="bg1"/>
                </a:solidFill>
              </a:rPr>
              <a:t>TIMELY1 – Overall, CS, and HCL Trending</a:t>
            </a:r>
            <a:br>
              <a:rPr lang="en-US" sz="1300" b="1">
                <a:solidFill>
                  <a:schemeClr val="bg1"/>
                </a:solidFill>
              </a:rPr>
            </a:br>
            <a:r>
              <a:rPr lang="en-US" sz="1300">
                <a:solidFill>
                  <a:schemeClr val="bg1"/>
                </a:solidFill>
              </a:rPr>
              <a:t>MassAbility responded to my needs or concerns in the expected timeframe. </a:t>
            </a:r>
            <a:br>
              <a:rPr lang="en-US" sz="1300">
                <a:solidFill>
                  <a:schemeClr val="bg1"/>
                </a:solidFill>
              </a:rPr>
            </a:br>
            <a:r>
              <a:rPr lang="en-US" sz="1300">
                <a:solidFill>
                  <a:schemeClr val="bg1"/>
                </a:solidFill>
              </a:rPr>
              <a:t>(% Agree)</a:t>
            </a:r>
            <a:br>
              <a:rPr lang="en-US" sz="1300">
                <a:solidFill>
                  <a:schemeClr val="bg1"/>
                </a:solidFill>
              </a:rPr>
            </a:br>
            <a:br>
              <a:rPr lang="en-US" sz="1300">
                <a:solidFill>
                  <a:schemeClr val="bg1"/>
                </a:solidFill>
              </a:rPr>
            </a:br>
            <a:br>
              <a:rPr lang="en-US" sz="1400">
                <a:solidFill>
                  <a:schemeClr val="bg1"/>
                </a:solidFill>
              </a:rPr>
            </a:br>
            <a:endParaRPr lang="en-US" sz="1400">
              <a:solidFill>
                <a:schemeClr val="bg1"/>
              </a:solidFill>
              <a:highlight>
                <a:srgbClr val="00FF00"/>
              </a:highlight>
            </a:endParaRPr>
          </a:p>
        </p:txBody>
      </p:sp>
      <p:graphicFrame>
        <p:nvGraphicFramePr>
          <p:cNvPr id="9" name="Chart 8" descr="This is a line graph of overall service recipients for TIMELY1 from 2023 Q4 to 2025 Q2. Results are as follows: 2023 Q4: 85%, 2024 Q1: 84%, 2024 Q2: 80%, 2024 Q3: 81%, 2024 Q4: 77%, 2025 Q1: 80%, 2025 Q2: 82%">
            <a:extLst>
              <a:ext uri="{FF2B5EF4-FFF2-40B4-BE49-F238E27FC236}">
                <a16:creationId xmlns:a16="http://schemas.microsoft.com/office/drawing/2014/main" id="{1EE9CC76-D66A-4A8F-BC25-212D13D4EC89}"/>
              </a:ext>
            </a:extLst>
          </p:cNvPr>
          <p:cNvGraphicFramePr>
            <a:graphicFrameLocks/>
          </p:cNvGraphicFramePr>
          <p:nvPr>
            <p:extLst>
              <p:ext uri="{D42A27DB-BD31-4B8C-83A1-F6EECF244321}">
                <p14:modId xmlns:p14="http://schemas.microsoft.com/office/powerpoint/2010/main" val="3171399849"/>
              </p:ext>
            </p:extLst>
          </p:nvPr>
        </p:nvGraphicFramePr>
        <p:xfrm>
          <a:off x="338859" y="1209114"/>
          <a:ext cx="8326081" cy="2229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This is a line graph of CS and HCL service recipients for TIMELY1 from 2023 Q4 to 2025 Q2. CS results are as follows: 2023 Q4: 85%, 2024 Q1: 85%, 2024 Q2: 80%, 2024 Q3: 80%, 2024 Q4: 77%, 2025 Q1: 81%, 2025 Q2: 82%. HCL results are as follows: 2023 Q4: 77%, 2024 Q1: 80%, 2024 Q2: 77%, 2024 Q3: 83%, 2024 Q4: 77%, 2025 Q1: 78%, 2025 Q2: 80%">
            <a:extLst>
              <a:ext uri="{FF2B5EF4-FFF2-40B4-BE49-F238E27FC236}">
                <a16:creationId xmlns:a16="http://schemas.microsoft.com/office/drawing/2014/main" id="{0DA293FD-046D-46DE-BB7C-BE503CD2C915}"/>
              </a:ext>
            </a:extLst>
          </p:cNvPr>
          <p:cNvGraphicFramePr>
            <a:graphicFrameLocks/>
          </p:cNvGraphicFramePr>
          <p:nvPr>
            <p:extLst>
              <p:ext uri="{D42A27DB-BD31-4B8C-83A1-F6EECF244321}">
                <p14:modId xmlns:p14="http://schemas.microsoft.com/office/powerpoint/2010/main" val="3326223090"/>
              </p:ext>
            </p:extLst>
          </p:nvPr>
        </p:nvGraphicFramePr>
        <p:xfrm>
          <a:off x="338859" y="3438193"/>
          <a:ext cx="8326081" cy="25465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0B248C5D-2C7E-E75E-E47F-53755CFC7E94}"/>
              </a:ext>
            </a:extLst>
          </p:cNvPr>
          <p:cNvSpPr txBox="1"/>
          <p:nvPr/>
        </p:nvSpPr>
        <p:spPr>
          <a:xfrm>
            <a:off x="9049232" y="1098088"/>
            <a:ext cx="3142768" cy="307777"/>
          </a:xfrm>
          <a:prstGeom prst="rect">
            <a:avLst/>
          </a:prstGeom>
          <a:noFill/>
        </p:spPr>
        <p:txBody>
          <a:bodyPr wrap="square" rtlCol="0">
            <a:spAutoFit/>
          </a:bodyPr>
          <a:lstStyle/>
          <a:p>
            <a:pPr algn="l"/>
            <a:r>
              <a:rPr lang="en-US" sz="1400" b="1">
                <a:solidFill>
                  <a:schemeClr val="bg1"/>
                </a:solidFill>
                <a:latin typeface="+mn-lt"/>
                <a:cs typeface="Arial" pitchFamily="34" charset="0"/>
              </a:rPr>
              <a:t>Summary</a:t>
            </a:r>
          </a:p>
        </p:txBody>
      </p:sp>
      <p:sp>
        <p:nvSpPr>
          <p:cNvPr id="5" name="Text Placeholder 5">
            <a:extLst>
              <a:ext uri="{FF2B5EF4-FFF2-40B4-BE49-F238E27FC236}">
                <a16:creationId xmlns:a16="http://schemas.microsoft.com/office/drawing/2014/main" id="{45BF49D8-D7EA-DA08-F9A1-84F7C9E8CA15}"/>
              </a:ext>
            </a:extLst>
          </p:cNvPr>
          <p:cNvSpPr>
            <a:spLocks noGrp="1"/>
          </p:cNvSpPr>
          <p:nvPr>
            <p:ph type="body" sz="quarter" idx="12"/>
          </p:nvPr>
        </p:nvSpPr>
        <p:spPr>
          <a:xfrm>
            <a:off x="9098303" y="1345179"/>
            <a:ext cx="2754838" cy="1836172"/>
          </a:xfrm>
        </p:spPr>
        <p:txBody>
          <a:bodyPr/>
          <a:lstStyle/>
          <a:p>
            <a:r>
              <a:rPr lang="en-US" sz="1400" dirty="0"/>
              <a:t>82% of service recipients agreed that MassAbility responded to their needs or concerns in the expected timeframe, continuing an upward trend over the past three quarters </a:t>
            </a:r>
          </a:p>
        </p:txBody>
      </p:sp>
      <p:sp>
        <p:nvSpPr>
          <p:cNvPr id="2" name="TextBox 1">
            <a:extLst>
              <a:ext uri="{FF2B5EF4-FFF2-40B4-BE49-F238E27FC236}">
                <a16:creationId xmlns:a16="http://schemas.microsoft.com/office/drawing/2014/main" id="{CEE3CCB4-BD36-99A0-2913-0150AD407CEB}"/>
              </a:ext>
            </a:extLst>
          </p:cNvPr>
          <p:cNvSpPr txBox="1"/>
          <p:nvPr/>
        </p:nvSpPr>
        <p:spPr>
          <a:xfrm>
            <a:off x="9033037" y="5661606"/>
            <a:ext cx="2290259" cy="646331"/>
          </a:xfrm>
          <a:prstGeom prst="rect">
            <a:avLst/>
          </a:prstGeom>
          <a:noFill/>
        </p:spPr>
        <p:txBody>
          <a:bodyPr wrap="square" rtlCol="0">
            <a:spAutoFit/>
          </a:bodyPr>
          <a:lstStyle/>
          <a:p>
            <a:pPr algn="l"/>
            <a:r>
              <a:rPr lang="en-US" sz="1200" b="1">
                <a:solidFill>
                  <a:schemeClr val="bg1"/>
                </a:solidFill>
                <a:latin typeface="+mn-lt"/>
                <a:cs typeface="Arial" pitchFamily="34" charset="0"/>
              </a:rPr>
              <a:t>N (Overall) = 452</a:t>
            </a:r>
          </a:p>
          <a:p>
            <a:pPr algn="l"/>
            <a:r>
              <a:rPr lang="en-US" sz="1200" b="1">
                <a:solidFill>
                  <a:schemeClr val="bg1"/>
                </a:solidFill>
                <a:latin typeface="+mn-lt"/>
                <a:cs typeface="Arial" pitchFamily="34" charset="0"/>
              </a:rPr>
              <a:t>N (CS) = 296</a:t>
            </a:r>
          </a:p>
          <a:p>
            <a:pPr algn="l"/>
            <a:r>
              <a:rPr lang="en-US" sz="1200" b="1">
                <a:solidFill>
                  <a:schemeClr val="bg1"/>
                </a:solidFill>
                <a:latin typeface="+mn-lt"/>
                <a:cs typeface="Arial" pitchFamily="34" charset="0"/>
              </a:rPr>
              <a:t>N (HCL) = 156</a:t>
            </a:r>
          </a:p>
        </p:txBody>
      </p:sp>
      <p:sp>
        <p:nvSpPr>
          <p:cNvPr id="8" name="Text Box 16">
            <a:extLst>
              <a:ext uri="{FF2B5EF4-FFF2-40B4-BE49-F238E27FC236}">
                <a16:creationId xmlns:a16="http://schemas.microsoft.com/office/drawing/2014/main" id="{9B727EF2-FB07-83C7-D270-D68AD2031B48}"/>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53297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89C49-C3AB-22BB-EDC5-D2558188092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E9AE885-7AD1-16CF-B9E0-A808CC1FEB34}"/>
              </a:ext>
            </a:extLst>
          </p:cNvPr>
          <p:cNvSpPr>
            <a:spLocks noGrp="1"/>
          </p:cNvSpPr>
          <p:nvPr>
            <p:ph type="title" idx="4294967295"/>
          </p:nvPr>
        </p:nvSpPr>
        <p:spPr>
          <a:xfrm>
            <a:off x="1524000" y="314325"/>
            <a:ext cx="6096000" cy="566738"/>
          </a:xfrm>
          <a:prstGeom prst="rect">
            <a:avLst/>
          </a:prstGeom>
        </p:spPr>
        <p:txBody>
          <a:bodyPr/>
          <a:lstStyle/>
          <a:p>
            <a:pPr algn="ctr"/>
            <a:r>
              <a:rPr lang="en-US" sz="1300" b="1">
                <a:solidFill>
                  <a:schemeClr val="bg1"/>
                </a:solidFill>
              </a:rPr>
              <a:t>TIMELY2 – Overall, CS, and HCL Trending</a:t>
            </a:r>
            <a:br>
              <a:rPr lang="en-US" sz="1300" b="1">
                <a:solidFill>
                  <a:schemeClr val="bg1"/>
                </a:solidFill>
              </a:rPr>
            </a:br>
            <a:r>
              <a:rPr lang="en-US" sz="1300">
                <a:solidFill>
                  <a:schemeClr val="bg1"/>
                </a:solidFill>
              </a:rPr>
              <a:t>How satisfied are you with the amount of time your MassAbility counselor spends/staff spend with you to help you understand your choices and make decisions? (% Satisfied)</a:t>
            </a:r>
            <a:br>
              <a:rPr lang="en-US" sz="1300">
                <a:solidFill>
                  <a:schemeClr val="bg1"/>
                </a:solidFill>
              </a:rPr>
            </a:br>
            <a:br>
              <a:rPr lang="en-US" sz="1300">
                <a:solidFill>
                  <a:schemeClr val="bg1"/>
                </a:solidFill>
              </a:rPr>
            </a:br>
            <a:br>
              <a:rPr lang="en-US" sz="1300">
                <a:solidFill>
                  <a:schemeClr val="bg1"/>
                </a:solidFill>
              </a:rPr>
            </a:br>
            <a:br>
              <a:rPr lang="en-US" sz="1400">
                <a:solidFill>
                  <a:schemeClr val="bg1"/>
                </a:solidFill>
              </a:rPr>
            </a:br>
            <a:endParaRPr lang="en-US" sz="1400">
              <a:solidFill>
                <a:schemeClr val="bg1"/>
              </a:solidFill>
              <a:highlight>
                <a:srgbClr val="00FF00"/>
              </a:highlight>
            </a:endParaRPr>
          </a:p>
        </p:txBody>
      </p:sp>
      <p:graphicFrame>
        <p:nvGraphicFramePr>
          <p:cNvPr id="9" name="Chart 8" descr="This is a line graph of overall service recipients for TIMELY2 from 2023 Q4 to 2025 Q2. Results are as follows: 2023 Q4: 86%, 2024 Q1: 78%, 2024 Q2: 79%, 2024 Q3: 83%, 2024 Q4: 76%, 2025 Q1: 81%, 2025 Q2: 78%&#10;">
            <a:extLst>
              <a:ext uri="{FF2B5EF4-FFF2-40B4-BE49-F238E27FC236}">
                <a16:creationId xmlns:a16="http://schemas.microsoft.com/office/drawing/2014/main" id="{0471C6D7-E0C3-4B2E-8446-188B04379483}"/>
              </a:ext>
            </a:extLst>
          </p:cNvPr>
          <p:cNvGraphicFramePr>
            <a:graphicFrameLocks/>
          </p:cNvGraphicFramePr>
          <p:nvPr>
            <p:extLst>
              <p:ext uri="{D42A27DB-BD31-4B8C-83A1-F6EECF244321}">
                <p14:modId xmlns:p14="http://schemas.microsoft.com/office/powerpoint/2010/main" val="4081268811"/>
              </p:ext>
            </p:extLst>
          </p:nvPr>
        </p:nvGraphicFramePr>
        <p:xfrm>
          <a:off x="338859" y="1209114"/>
          <a:ext cx="8326081" cy="2229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This is a line graph of CS and HCL service recipients for TIMELY2 from 2023 Q4 to 2025 Q2. CS results are as follows: 2023 Q4: 86%, 2024 Q1: 79%, 2024 Q2: 79%, 2024 Q3: 83%, 2024 Q4: 76%, 2025 Q1: 81%, 2025 Q2: 79%. HCL results are as follows: 2023 Q4: 80%, 2024 Q1: 73%, 2024 Q2: 80%, 2024 Q3: 82%, 2024 Q4: 80%, 2025 Q1: 82%, 2025 Q2: 76%&#10;">
            <a:extLst>
              <a:ext uri="{FF2B5EF4-FFF2-40B4-BE49-F238E27FC236}">
                <a16:creationId xmlns:a16="http://schemas.microsoft.com/office/drawing/2014/main" id="{447604C4-CCF6-428D-B38F-65879AA9BB3A}"/>
              </a:ext>
            </a:extLst>
          </p:cNvPr>
          <p:cNvGraphicFramePr>
            <a:graphicFrameLocks/>
          </p:cNvGraphicFramePr>
          <p:nvPr>
            <p:extLst>
              <p:ext uri="{D42A27DB-BD31-4B8C-83A1-F6EECF244321}">
                <p14:modId xmlns:p14="http://schemas.microsoft.com/office/powerpoint/2010/main" val="4224522140"/>
              </p:ext>
            </p:extLst>
          </p:nvPr>
        </p:nvGraphicFramePr>
        <p:xfrm>
          <a:off x="338859" y="3438193"/>
          <a:ext cx="8326081" cy="25465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F557E40-EF5D-B189-B8A9-91C7331AF047}"/>
              </a:ext>
            </a:extLst>
          </p:cNvPr>
          <p:cNvSpPr txBox="1"/>
          <p:nvPr/>
        </p:nvSpPr>
        <p:spPr>
          <a:xfrm>
            <a:off x="9049232" y="1098088"/>
            <a:ext cx="3142768" cy="307777"/>
          </a:xfrm>
          <a:prstGeom prst="rect">
            <a:avLst/>
          </a:prstGeom>
          <a:noFill/>
        </p:spPr>
        <p:txBody>
          <a:bodyPr wrap="square" rtlCol="0">
            <a:spAutoFit/>
          </a:bodyPr>
          <a:lstStyle/>
          <a:p>
            <a:pPr algn="l"/>
            <a:r>
              <a:rPr lang="en-US" sz="1400" b="1">
                <a:solidFill>
                  <a:schemeClr val="bg1"/>
                </a:solidFill>
                <a:latin typeface="+mn-lt"/>
                <a:cs typeface="Arial" pitchFamily="34" charset="0"/>
              </a:rPr>
              <a:t>Summary</a:t>
            </a:r>
          </a:p>
        </p:txBody>
      </p:sp>
      <p:sp>
        <p:nvSpPr>
          <p:cNvPr id="5" name="Text Placeholder 5">
            <a:extLst>
              <a:ext uri="{FF2B5EF4-FFF2-40B4-BE49-F238E27FC236}">
                <a16:creationId xmlns:a16="http://schemas.microsoft.com/office/drawing/2014/main" id="{43F28E35-BC3C-7DBC-EF89-901AB2E1A060}"/>
              </a:ext>
            </a:extLst>
          </p:cNvPr>
          <p:cNvSpPr>
            <a:spLocks noGrp="1"/>
          </p:cNvSpPr>
          <p:nvPr>
            <p:ph type="body" sz="quarter" idx="12"/>
          </p:nvPr>
        </p:nvSpPr>
        <p:spPr>
          <a:xfrm>
            <a:off x="9098303" y="1345179"/>
            <a:ext cx="2754838" cy="1836172"/>
          </a:xfrm>
        </p:spPr>
        <p:txBody>
          <a:bodyPr/>
          <a:lstStyle/>
          <a:p>
            <a:r>
              <a:rPr lang="en-US" sz="1400" dirty="0"/>
              <a:t>78% of service recipients are satisfied with the amount of time their counselor spends with them to help understand their choices and make decisions. There are no long-term trends or differences between divisions.</a:t>
            </a:r>
          </a:p>
        </p:txBody>
      </p:sp>
      <p:sp>
        <p:nvSpPr>
          <p:cNvPr id="2" name="TextBox 1">
            <a:extLst>
              <a:ext uri="{FF2B5EF4-FFF2-40B4-BE49-F238E27FC236}">
                <a16:creationId xmlns:a16="http://schemas.microsoft.com/office/drawing/2014/main" id="{66FA2718-3CCA-A76A-3251-B9A900B700E0}"/>
              </a:ext>
            </a:extLst>
          </p:cNvPr>
          <p:cNvSpPr txBox="1"/>
          <p:nvPr/>
        </p:nvSpPr>
        <p:spPr>
          <a:xfrm>
            <a:off x="9033037" y="5661606"/>
            <a:ext cx="2290259" cy="646331"/>
          </a:xfrm>
          <a:prstGeom prst="rect">
            <a:avLst/>
          </a:prstGeom>
          <a:noFill/>
        </p:spPr>
        <p:txBody>
          <a:bodyPr wrap="square" rtlCol="0">
            <a:spAutoFit/>
          </a:bodyPr>
          <a:lstStyle/>
          <a:p>
            <a:pPr algn="l"/>
            <a:r>
              <a:rPr lang="en-US" sz="1200" b="1">
                <a:solidFill>
                  <a:schemeClr val="bg1"/>
                </a:solidFill>
                <a:latin typeface="+mn-lt"/>
                <a:cs typeface="Arial" pitchFamily="34" charset="0"/>
              </a:rPr>
              <a:t>N (Overall) = 447</a:t>
            </a:r>
          </a:p>
          <a:p>
            <a:pPr algn="l"/>
            <a:r>
              <a:rPr lang="en-US" sz="1200" b="1">
                <a:solidFill>
                  <a:schemeClr val="bg1"/>
                </a:solidFill>
                <a:latin typeface="+mn-lt"/>
                <a:cs typeface="Arial" pitchFamily="34" charset="0"/>
              </a:rPr>
              <a:t>N (CS) = 297</a:t>
            </a:r>
          </a:p>
          <a:p>
            <a:pPr algn="l"/>
            <a:r>
              <a:rPr lang="en-US" sz="1200" b="1">
                <a:solidFill>
                  <a:schemeClr val="bg1"/>
                </a:solidFill>
                <a:latin typeface="+mn-lt"/>
                <a:cs typeface="Arial" pitchFamily="34" charset="0"/>
              </a:rPr>
              <a:t>N (HCL) = 150</a:t>
            </a:r>
          </a:p>
        </p:txBody>
      </p:sp>
      <p:sp>
        <p:nvSpPr>
          <p:cNvPr id="8" name="Text Box 16">
            <a:extLst>
              <a:ext uri="{FF2B5EF4-FFF2-40B4-BE49-F238E27FC236}">
                <a16:creationId xmlns:a16="http://schemas.microsoft.com/office/drawing/2014/main" id="{DC39135D-E2BC-E729-A6BC-E7DABB3E773A}"/>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19346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A8445-4D29-593F-42B7-2A37FD0D8B8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8F0022B-5833-712E-EC6D-63EAF6502258}"/>
              </a:ext>
            </a:extLst>
          </p:cNvPr>
          <p:cNvSpPr>
            <a:spLocks noGrp="1"/>
          </p:cNvSpPr>
          <p:nvPr>
            <p:ph type="title" idx="4294967295"/>
          </p:nvPr>
        </p:nvSpPr>
        <p:spPr>
          <a:xfrm>
            <a:off x="1524000" y="415925"/>
            <a:ext cx="6096000" cy="566738"/>
          </a:xfrm>
          <a:prstGeom prst="rect">
            <a:avLst/>
          </a:prstGeom>
        </p:spPr>
        <p:txBody>
          <a:bodyPr/>
          <a:lstStyle/>
          <a:p>
            <a:pPr algn="ctr"/>
            <a:r>
              <a:rPr lang="en-US" sz="1300" b="1">
                <a:solidFill>
                  <a:schemeClr val="bg1"/>
                </a:solidFill>
              </a:rPr>
              <a:t>TIMELY3 – Overall, CS, and HCL Trending</a:t>
            </a:r>
            <a:br>
              <a:rPr lang="en-US" sz="1300" b="1">
                <a:solidFill>
                  <a:schemeClr val="bg1"/>
                </a:solidFill>
              </a:rPr>
            </a:br>
            <a:r>
              <a:rPr lang="en-US" sz="1300">
                <a:solidFill>
                  <a:schemeClr val="bg1"/>
                </a:solidFill>
              </a:rPr>
              <a:t>How satisfied are you with the overall amount of time that your case is taking?</a:t>
            </a:r>
            <a:br>
              <a:rPr lang="en-US" sz="1300">
                <a:solidFill>
                  <a:schemeClr val="bg1"/>
                </a:solidFill>
              </a:rPr>
            </a:br>
            <a:r>
              <a:rPr lang="en-US" sz="1300">
                <a:solidFill>
                  <a:schemeClr val="bg1"/>
                </a:solidFill>
              </a:rPr>
              <a:t>(% Satisfied)</a:t>
            </a:r>
            <a:br>
              <a:rPr lang="en-US" sz="1300">
                <a:solidFill>
                  <a:schemeClr val="bg1"/>
                </a:solidFill>
              </a:rPr>
            </a:br>
            <a:br>
              <a:rPr lang="en-US" sz="1300">
                <a:solidFill>
                  <a:schemeClr val="bg1"/>
                </a:solidFill>
              </a:rPr>
            </a:br>
            <a:br>
              <a:rPr lang="en-US" sz="1400">
                <a:solidFill>
                  <a:schemeClr val="bg1"/>
                </a:solidFill>
              </a:rPr>
            </a:br>
            <a:endParaRPr lang="en-US" sz="1400">
              <a:solidFill>
                <a:schemeClr val="bg1"/>
              </a:solidFill>
              <a:highlight>
                <a:srgbClr val="00FF00"/>
              </a:highlight>
            </a:endParaRPr>
          </a:p>
        </p:txBody>
      </p:sp>
      <p:graphicFrame>
        <p:nvGraphicFramePr>
          <p:cNvPr id="9" name="Chart 8" descr="This is a line graph of overall service recipients for TIMELY3 from 2023 Q4 to 2025 Q2. Results are as follows: 2023 Q4: 75%, 2024 Q1: 73%, 2024 Q2: 70%, 2024 Q3: 77%, 2024 Q4: 73%, 2025 Q1: 76%, 2025 Q2: 74%&#10;">
            <a:extLst>
              <a:ext uri="{FF2B5EF4-FFF2-40B4-BE49-F238E27FC236}">
                <a16:creationId xmlns:a16="http://schemas.microsoft.com/office/drawing/2014/main" id="{61C718F2-AE4B-4D22-9607-D9A5F719ACEB}"/>
              </a:ext>
            </a:extLst>
          </p:cNvPr>
          <p:cNvGraphicFramePr>
            <a:graphicFrameLocks/>
          </p:cNvGraphicFramePr>
          <p:nvPr>
            <p:extLst>
              <p:ext uri="{D42A27DB-BD31-4B8C-83A1-F6EECF244321}">
                <p14:modId xmlns:p14="http://schemas.microsoft.com/office/powerpoint/2010/main" val="195230284"/>
              </p:ext>
            </p:extLst>
          </p:nvPr>
        </p:nvGraphicFramePr>
        <p:xfrm>
          <a:off x="338859" y="1209114"/>
          <a:ext cx="8326081" cy="2229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This is a line graph of CS and HCL service recipients for TIMELY3 from 2023 Q4 to 2025 Q2. CS results are as follows: 2023 Q4: 76%, 2024 Q1: 74%, 2024 Q2: 70%, 2024 Q3: 77%, 2024 Q4: 73%, 2025 Q1: 77%, 2025 Q2: 75%. HCL results are as follows: 2023 Q4: 62%, 2024 Q1: 64%, 2024 Q2: 69%, 2024 Q3: 80%, 2024 Q4: 74%, 2025 Q1: 73%, 2025 Q2: 71%">
            <a:extLst>
              <a:ext uri="{FF2B5EF4-FFF2-40B4-BE49-F238E27FC236}">
                <a16:creationId xmlns:a16="http://schemas.microsoft.com/office/drawing/2014/main" id="{26FA671A-B422-4D9B-BD03-D83318CB5174}"/>
              </a:ext>
            </a:extLst>
          </p:cNvPr>
          <p:cNvGraphicFramePr>
            <a:graphicFrameLocks/>
          </p:cNvGraphicFramePr>
          <p:nvPr>
            <p:extLst>
              <p:ext uri="{D42A27DB-BD31-4B8C-83A1-F6EECF244321}">
                <p14:modId xmlns:p14="http://schemas.microsoft.com/office/powerpoint/2010/main" val="1487684055"/>
              </p:ext>
            </p:extLst>
          </p:nvPr>
        </p:nvGraphicFramePr>
        <p:xfrm>
          <a:off x="338859" y="3438192"/>
          <a:ext cx="8326081" cy="25465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7B1EE254-2273-AE62-2306-5CBE0799A35B}"/>
              </a:ext>
            </a:extLst>
          </p:cNvPr>
          <p:cNvSpPr txBox="1"/>
          <p:nvPr/>
        </p:nvSpPr>
        <p:spPr>
          <a:xfrm>
            <a:off x="9049232" y="1098088"/>
            <a:ext cx="3142768" cy="307777"/>
          </a:xfrm>
          <a:prstGeom prst="rect">
            <a:avLst/>
          </a:prstGeom>
          <a:noFill/>
        </p:spPr>
        <p:txBody>
          <a:bodyPr wrap="square" rtlCol="0">
            <a:spAutoFit/>
          </a:bodyPr>
          <a:lstStyle/>
          <a:p>
            <a:pPr algn="l"/>
            <a:r>
              <a:rPr lang="en-US" sz="1400" b="1" dirty="0">
                <a:solidFill>
                  <a:schemeClr val="bg1"/>
                </a:solidFill>
                <a:latin typeface="+mn-lt"/>
                <a:cs typeface="Arial" pitchFamily="34" charset="0"/>
              </a:rPr>
              <a:t>Summary</a:t>
            </a:r>
          </a:p>
        </p:txBody>
      </p:sp>
      <p:sp>
        <p:nvSpPr>
          <p:cNvPr id="5" name="Text Placeholder 5">
            <a:extLst>
              <a:ext uri="{FF2B5EF4-FFF2-40B4-BE49-F238E27FC236}">
                <a16:creationId xmlns:a16="http://schemas.microsoft.com/office/drawing/2014/main" id="{F3D96060-6AC3-3757-34A5-B54E1D511CF1}"/>
              </a:ext>
            </a:extLst>
          </p:cNvPr>
          <p:cNvSpPr>
            <a:spLocks noGrp="1"/>
          </p:cNvSpPr>
          <p:nvPr>
            <p:ph type="body" sz="quarter" idx="12"/>
          </p:nvPr>
        </p:nvSpPr>
        <p:spPr>
          <a:xfrm>
            <a:off x="9098303" y="1345179"/>
            <a:ext cx="2754838" cy="2344694"/>
          </a:xfrm>
        </p:spPr>
        <p:txBody>
          <a:bodyPr/>
          <a:lstStyle/>
          <a:p>
            <a:r>
              <a:rPr lang="en-US" sz="1400" dirty="0"/>
              <a:t>74% of service recipients are satisfied with the amount of time their case is taking, down slightly from 76% in 2025 Q1. CS service recipients (75%)  are more likely to be satisfied than HCL service recipients (71%), but it is a smaller difference than it was in 2023 Q4 and 2024 Q1.</a:t>
            </a:r>
          </a:p>
        </p:txBody>
      </p:sp>
      <p:sp>
        <p:nvSpPr>
          <p:cNvPr id="2" name="TextBox 1">
            <a:extLst>
              <a:ext uri="{FF2B5EF4-FFF2-40B4-BE49-F238E27FC236}">
                <a16:creationId xmlns:a16="http://schemas.microsoft.com/office/drawing/2014/main" id="{7A2A92BA-E816-D960-46EB-36432D846B4C}"/>
              </a:ext>
            </a:extLst>
          </p:cNvPr>
          <p:cNvSpPr txBox="1"/>
          <p:nvPr/>
        </p:nvSpPr>
        <p:spPr>
          <a:xfrm>
            <a:off x="9033037" y="5661606"/>
            <a:ext cx="2290259" cy="646331"/>
          </a:xfrm>
          <a:prstGeom prst="rect">
            <a:avLst/>
          </a:prstGeom>
          <a:noFill/>
        </p:spPr>
        <p:txBody>
          <a:bodyPr wrap="square" rtlCol="0">
            <a:spAutoFit/>
          </a:bodyPr>
          <a:lstStyle/>
          <a:p>
            <a:pPr algn="l"/>
            <a:r>
              <a:rPr lang="en-US" sz="1200" b="1">
                <a:solidFill>
                  <a:schemeClr val="bg1"/>
                </a:solidFill>
                <a:latin typeface="+mn-lt"/>
                <a:cs typeface="Arial" pitchFamily="34" charset="0"/>
              </a:rPr>
              <a:t>N (Overall) = 435</a:t>
            </a:r>
          </a:p>
          <a:p>
            <a:pPr algn="l"/>
            <a:r>
              <a:rPr lang="en-US" sz="1200" b="1">
                <a:solidFill>
                  <a:schemeClr val="bg1"/>
                </a:solidFill>
                <a:latin typeface="+mn-lt"/>
                <a:cs typeface="Arial" pitchFamily="34" charset="0"/>
              </a:rPr>
              <a:t>N (CS) = 289</a:t>
            </a:r>
          </a:p>
          <a:p>
            <a:pPr algn="l"/>
            <a:r>
              <a:rPr lang="en-US" sz="1200" b="1">
                <a:solidFill>
                  <a:schemeClr val="bg1"/>
                </a:solidFill>
                <a:latin typeface="+mn-lt"/>
                <a:cs typeface="Arial" pitchFamily="34" charset="0"/>
              </a:rPr>
              <a:t>N (HCL) = 146</a:t>
            </a:r>
          </a:p>
        </p:txBody>
      </p:sp>
      <p:sp>
        <p:nvSpPr>
          <p:cNvPr id="8" name="Text Box 16">
            <a:extLst>
              <a:ext uri="{FF2B5EF4-FFF2-40B4-BE49-F238E27FC236}">
                <a16:creationId xmlns:a16="http://schemas.microsoft.com/office/drawing/2014/main" id="{17C9F9BB-8258-ED7A-929E-F17917FB309D}"/>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24938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B0AE-9F4E-7AA2-B1C5-8139F1FF875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F422AF0-DB56-589C-FF89-5072B2E6997A}"/>
              </a:ext>
            </a:extLst>
          </p:cNvPr>
          <p:cNvSpPr>
            <a:spLocks noGrp="1"/>
          </p:cNvSpPr>
          <p:nvPr>
            <p:ph type="title" idx="4294967295"/>
          </p:nvPr>
        </p:nvSpPr>
        <p:spPr>
          <a:xfrm>
            <a:off x="1524000" y="357188"/>
            <a:ext cx="6096000" cy="565150"/>
          </a:xfrm>
          <a:prstGeom prst="rect">
            <a:avLst/>
          </a:prstGeom>
        </p:spPr>
        <p:txBody>
          <a:bodyPr/>
          <a:lstStyle/>
          <a:p>
            <a:pPr algn="ctr"/>
            <a:r>
              <a:rPr lang="en-US" sz="1300" b="1">
                <a:solidFill>
                  <a:schemeClr val="bg1"/>
                </a:solidFill>
              </a:rPr>
              <a:t>TIMELY4 – Overall, CS, and HCL Trending</a:t>
            </a:r>
            <a:br>
              <a:rPr lang="en-US" sz="1300" b="1">
                <a:solidFill>
                  <a:schemeClr val="bg1"/>
                </a:solidFill>
              </a:rPr>
            </a:br>
            <a:r>
              <a:rPr lang="en-US" sz="1300">
                <a:solidFill>
                  <a:schemeClr val="bg1"/>
                </a:solidFill>
              </a:rPr>
              <a:t>I experienced delays in accessing services after I completed the initial application process. (% Agree)</a:t>
            </a:r>
            <a:br>
              <a:rPr lang="en-US" sz="1300">
                <a:solidFill>
                  <a:schemeClr val="bg1"/>
                </a:solidFill>
              </a:rPr>
            </a:br>
            <a:br>
              <a:rPr lang="en-US" sz="1300">
                <a:solidFill>
                  <a:schemeClr val="bg1"/>
                </a:solidFill>
              </a:rPr>
            </a:br>
            <a:br>
              <a:rPr lang="en-US" sz="1400">
                <a:solidFill>
                  <a:schemeClr val="bg1"/>
                </a:solidFill>
              </a:rPr>
            </a:br>
            <a:endParaRPr lang="en-US" sz="1400">
              <a:solidFill>
                <a:schemeClr val="bg1"/>
              </a:solidFill>
              <a:highlight>
                <a:srgbClr val="00FF00"/>
              </a:highlight>
            </a:endParaRPr>
          </a:p>
        </p:txBody>
      </p:sp>
      <p:graphicFrame>
        <p:nvGraphicFramePr>
          <p:cNvPr id="10" name="Chart 9" descr="This is a line graph of overall service recipients for TIMELY4 from 2023 Q4 to 2025 Q2. Results are as follows: 2023 Q4: 37%, 2024 Q1: 35%, 2024 Q2: 33%, 2024 Q3: 32%, 2024 Q4: 34%, 2025 Q1: 39%, 2025 Q2: 34%">
            <a:extLst>
              <a:ext uri="{FF2B5EF4-FFF2-40B4-BE49-F238E27FC236}">
                <a16:creationId xmlns:a16="http://schemas.microsoft.com/office/drawing/2014/main" id="{C3A8595F-28C9-47A9-B404-B0CFA24E746C}"/>
              </a:ext>
            </a:extLst>
          </p:cNvPr>
          <p:cNvGraphicFramePr>
            <a:graphicFrameLocks/>
          </p:cNvGraphicFramePr>
          <p:nvPr>
            <p:extLst>
              <p:ext uri="{D42A27DB-BD31-4B8C-83A1-F6EECF244321}">
                <p14:modId xmlns:p14="http://schemas.microsoft.com/office/powerpoint/2010/main" val="2169744033"/>
              </p:ext>
            </p:extLst>
          </p:nvPr>
        </p:nvGraphicFramePr>
        <p:xfrm>
          <a:off x="338859" y="1209114"/>
          <a:ext cx="8326081" cy="2229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descr="This is a line graph of CS and HCL service recipients for TIMELY4 from 2023 Q4 to 2025 Q2. CS results are as follows: 2023 Q4: 35%, 2024 Q1: 33%, 2024 Q2: 32%, 2024 Q3: 32%, 2024 Q4: 32%, 2025 Q1: 35%, 2025 Q2: 34%. HCL results are as follows: 2023 Q4: 59%, 2024 Q1: 51%, 2024 Q2: 42%, 2024 Q3: 35%, 2024 Q4: 49%, 2025 Q1: 48%, 2025 Q2: 36%">
            <a:extLst>
              <a:ext uri="{FF2B5EF4-FFF2-40B4-BE49-F238E27FC236}">
                <a16:creationId xmlns:a16="http://schemas.microsoft.com/office/drawing/2014/main" id="{1DB8118A-7394-4569-A989-C58A751DC2A1}"/>
              </a:ext>
            </a:extLst>
          </p:cNvPr>
          <p:cNvGraphicFramePr>
            <a:graphicFrameLocks/>
          </p:cNvGraphicFramePr>
          <p:nvPr>
            <p:extLst>
              <p:ext uri="{D42A27DB-BD31-4B8C-83A1-F6EECF244321}">
                <p14:modId xmlns:p14="http://schemas.microsoft.com/office/powerpoint/2010/main" val="906841039"/>
              </p:ext>
            </p:extLst>
          </p:nvPr>
        </p:nvGraphicFramePr>
        <p:xfrm>
          <a:off x="338859" y="3438192"/>
          <a:ext cx="8326081" cy="25465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5A5B050-E062-2F36-2441-378FFA47C542}"/>
              </a:ext>
            </a:extLst>
          </p:cNvPr>
          <p:cNvSpPr txBox="1"/>
          <p:nvPr/>
        </p:nvSpPr>
        <p:spPr>
          <a:xfrm>
            <a:off x="9049232" y="1098088"/>
            <a:ext cx="3142768" cy="307777"/>
          </a:xfrm>
          <a:prstGeom prst="rect">
            <a:avLst/>
          </a:prstGeom>
          <a:noFill/>
        </p:spPr>
        <p:txBody>
          <a:bodyPr wrap="square" rtlCol="0">
            <a:spAutoFit/>
          </a:bodyPr>
          <a:lstStyle/>
          <a:p>
            <a:pPr algn="l"/>
            <a:r>
              <a:rPr lang="en-US" sz="1400" b="1" dirty="0">
                <a:solidFill>
                  <a:schemeClr val="bg1"/>
                </a:solidFill>
                <a:latin typeface="+mn-lt"/>
                <a:cs typeface="Arial" pitchFamily="34" charset="0"/>
              </a:rPr>
              <a:t>Summary</a:t>
            </a:r>
          </a:p>
        </p:txBody>
      </p:sp>
      <p:sp>
        <p:nvSpPr>
          <p:cNvPr id="5" name="Text Placeholder 5">
            <a:extLst>
              <a:ext uri="{FF2B5EF4-FFF2-40B4-BE49-F238E27FC236}">
                <a16:creationId xmlns:a16="http://schemas.microsoft.com/office/drawing/2014/main" id="{9298EC0B-C8F8-63AB-029A-A54CB97A56D6}"/>
              </a:ext>
            </a:extLst>
          </p:cNvPr>
          <p:cNvSpPr>
            <a:spLocks noGrp="1"/>
          </p:cNvSpPr>
          <p:nvPr>
            <p:ph type="body" sz="quarter" idx="12"/>
          </p:nvPr>
        </p:nvSpPr>
        <p:spPr>
          <a:xfrm>
            <a:off x="9098303" y="1345179"/>
            <a:ext cx="2874958" cy="2839546"/>
          </a:xfrm>
        </p:spPr>
        <p:txBody>
          <a:bodyPr/>
          <a:lstStyle/>
          <a:p>
            <a:r>
              <a:rPr lang="en-US" sz="1400" dirty="0"/>
              <a:t>34% of service recipients experienced delays in accessing services after applying, down slightly from the recent peak of 39% in 2025 Q1. CS service recipients have stayed consistent, but HCL numbers have been decreasing over time, with a brief increase from 2024 Q4 to 2025 Q1 before coming back down in 2025 Q2.</a:t>
            </a:r>
          </a:p>
        </p:txBody>
      </p:sp>
      <p:sp>
        <p:nvSpPr>
          <p:cNvPr id="2" name="TextBox 1">
            <a:extLst>
              <a:ext uri="{FF2B5EF4-FFF2-40B4-BE49-F238E27FC236}">
                <a16:creationId xmlns:a16="http://schemas.microsoft.com/office/drawing/2014/main" id="{77F4330B-687C-6CD0-8F0F-3DE59D0B14A7}"/>
              </a:ext>
            </a:extLst>
          </p:cNvPr>
          <p:cNvSpPr txBox="1"/>
          <p:nvPr/>
        </p:nvSpPr>
        <p:spPr>
          <a:xfrm>
            <a:off x="9033037" y="5661606"/>
            <a:ext cx="2290259" cy="646331"/>
          </a:xfrm>
          <a:prstGeom prst="rect">
            <a:avLst/>
          </a:prstGeom>
          <a:noFill/>
        </p:spPr>
        <p:txBody>
          <a:bodyPr wrap="square" rtlCol="0">
            <a:spAutoFit/>
          </a:bodyPr>
          <a:lstStyle/>
          <a:p>
            <a:pPr algn="l"/>
            <a:r>
              <a:rPr lang="en-US" sz="1200" b="1">
                <a:solidFill>
                  <a:schemeClr val="bg1"/>
                </a:solidFill>
                <a:latin typeface="+mn-lt"/>
                <a:cs typeface="Arial" pitchFamily="34" charset="0"/>
              </a:rPr>
              <a:t>N (Overall) = 423</a:t>
            </a:r>
          </a:p>
          <a:p>
            <a:pPr algn="l"/>
            <a:r>
              <a:rPr lang="en-US" sz="1200" b="1">
                <a:solidFill>
                  <a:schemeClr val="bg1"/>
                </a:solidFill>
                <a:latin typeface="+mn-lt"/>
                <a:cs typeface="Arial" pitchFamily="34" charset="0"/>
              </a:rPr>
              <a:t>N (CS) = 281</a:t>
            </a:r>
          </a:p>
          <a:p>
            <a:pPr algn="l"/>
            <a:r>
              <a:rPr lang="en-US" sz="1200" b="1">
                <a:solidFill>
                  <a:schemeClr val="bg1"/>
                </a:solidFill>
                <a:latin typeface="+mn-lt"/>
                <a:cs typeface="Arial" pitchFamily="34" charset="0"/>
              </a:rPr>
              <a:t>N (HCL) = 142</a:t>
            </a:r>
          </a:p>
        </p:txBody>
      </p:sp>
      <p:sp>
        <p:nvSpPr>
          <p:cNvPr id="8" name="Text Box 16">
            <a:extLst>
              <a:ext uri="{FF2B5EF4-FFF2-40B4-BE49-F238E27FC236}">
                <a16:creationId xmlns:a16="http://schemas.microsoft.com/office/drawing/2014/main" id="{89037883-0AF1-B995-88E3-69C678B65B63}"/>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01119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D84E2-2F15-5C45-A536-2441961AE1C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5249630-2FCE-091D-01F5-B1129026CC9C}"/>
              </a:ext>
            </a:extLst>
          </p:cNvPr>
          <p:cNvSpPr>
            <a:spLocks noGrp="1"/>
          </p:cNvSpPr>
          <p:nvPr>
            <p:ph type="title" idx="4294967295"/>
          </p:nvPr>
        </p:nvSpPr>
        <p:spPr>
          <a:xfrm>
            <a:off x="1524000" y="357188"/>
            <a:ext cx="6096000" cy="565150"/>
          </a:xfrm>
          <a:prstGeom prst="rect">
            <a:avLst/>
          </a:prstGeom>
        </p:spPr>
        <p:txBody>
          <a:bodyPr/>
          <a:lstStyle/>
          <a:p>
            <a:pPr algn="ctr"/>
            <a:r>
              <a:rPr lang="en-US" sz="1300" b="1" dirty="0">
                <a:solidFill>
                  <a:schemeClr val="bg1"/>
                </a:solidFill>
              </a:rPr>
              <a:t>STAFF1– Overall, CS, and HCL Trending</a:t>
            </a:r>
            <a:br>
              <a:rPr lang="en-US" sz="1300" b="1" dirty="0">
                <a:solidFill>
                  <a:schemeClr val="bg1"/>
                </a:solidFill>
              </a:rPr>
            </a:br>
            <a:r>
              <a:rPr lang="en-US" sz="1300" dirty="0">
                <a:solidFill>
                  <a:schemeClr val="bg1"/>
                </a:solidFill>
              </a:rPr>
              <a:t>How helpful are the staff of the MassAbility?</a:t>
            </a:r>
            <a:br>
              <a:rPr lang="en-US" sz="1300" dirty="0">
                <a:solidFill>
                  <a:schemeClr val="bg1"/>
                </a:solidFill>
              </a:rPr>
            </a:br>
            <a:r>
              <a:rPr lang="en-US" sz="1300" dirty="0">
                <a:solidFill>
                  <a:schemeClr val="bg1"/>
                </a:solidFill>
              </a:rPr>
              <a:t>(% Said Helpful)</a:t>
            </a:r>
            <a:br>
              <a:rPr lang="en-US" sz="1300" dirty="0">
                <a:solidFill>
                  <a:schemeClr val="bg1"/>
                </a:solidFill>
              </a:rPr>
            </a:br>
            <a:br>
              <a:rPr lang="en-US" sz="1300" dirty="0">
                <a:solidFill>
                  <a:schemeClr val="bg1"/>
                </a:solidFill>
              </a:rPr>
            </a:br>
            <a:br>
              <a:rPr lang="en-US" sz="1400" dirty="0">
                <a:solidFill>
                  <a:schemeClr val="bg1"/>
                </a:solidFill>
              </a:rPr>
            </a:br>
            <a:endParaRPr lang="en-US" sz="1400" dirty="0">
              <a:solidFill>
                <a:schemeClr val="bg1"/>
              </a:solidFill>
              <a:highlight>
                <a:srgbClr val="00FF00"/>
              </a:highlight>
            </a:endParaRPr>
          </a:p>
        </p:txBody>
      </p:sp>
      <p:graphicFrame>
        <p:nvGraphicFramePr>
          <p:cNvPr id="9" name="Chart 8" descr="This is a line graph of overall service recipients for STAFF1 from 2023 Q4 to 2025 Q2. Results are as follows: 2023 Q4: 96%, 2024 Q1: 91%, 2024 Q2: 92%, 2024 Q3: 92%, 2024 Q4: 92%, 2025 Q1: 93%, 2025 Q2: 91%">
            <a:extLst>
              <a:ext uri="{FF2B5EF4-FFF2-40B4-BE49-F238E27FC236}">
                <a16:creationId xmlns:a16="http://schemas.microsoft.com/office/drawing/2014/main" id="{0580DF32-9A05-4F65-A4CE-053121D2C036}"/>
              </a:ext>
            </a:extLst>
          </p:cNvPr>
          <p:cNvGraphicFramePr>
            <a:graphicFrameLocks/>
          </p:cNvGraphicFramePr>
          <p:nvPr>
            <p:extLst>
              <p:ext uri="{D42A27DB-BD31-4B8C-83A1-F6EECF244321}">
                <p14:modId xmlns:p14="http://schemas.microsoft.com/office/powerpoint/2010/main" val="653251341"/>
              </p:ext>
            </p:extLst>
          </p:nvPr>
        </p:nvGraphicFramePr>
        <p:xfrm>
          <a:off x="338859" y="1209114"/>
          <a:ext cx="8326081" cy="2229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This is a line graph of CS and HCL service recipients for STAFF1 from 2023 Q4 to 2025 Q2. CS results are as follows: 2023 Q4: 96%, 2024 Q1: 92%, 2024 Q2: 91%, 2024 Q3: 92%, 2024 Q4: 93%, 2025 Q1: 92%, 2025 Q2: 91%. HCL results are as follows: 2023 Q4: 90%, 2024 Q1: 89%, 2024 Q2: 95%, 2024 Q3: 92%, 2024 Q4: 87%, 2025 Q1: 93%, 2025 Q2: 91%">
            <a:extLst>
              <a:ext uri="{FF2B5EF4-FFF2-40B4-BE49-F238E27FC236}">
                <a16:creationId xmlns:a16="http://schemas.microsoft.com/office/drawing/2014/main" id="{F0287885-7867-45AC-B16D-F3EBEEF7FC20}"/>
              </a:ext>
            </a:extLst>
          </p:cNvPr>
          <p:cNvGraphicFramePr>
            <a:graphicFrameLocks/>
          </p:cNvGraphicFramePr>
          <p:nvPr>
            <p:extLst>
              <p:ext uri="{D42A27DB-BD31-4B8C-83A1-F6EECF244321}">
                <p14:modId xmlns:p14="http://schemas.microsoft.com/office/powerpoint/2010/main" val="3977586160"/>
              </p:ext>
            </p:extLst>
          </p:nvPr>
        </p:nvGraphicFramePr>
        <p:xfrm>
          <a:off x="338859" y="3438192"/>
          <a:ext cx="8326081" cy="25465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EE8F7CED-A927-DD25-EB84-AB049F863F2F}"/>
              </a:ext>
            </a:extLst>
          </p:cNvPr>
          <p:cNvSpPr txBox="1"/>
          <p:nvPr/>
        </p:nvSpPr>
        <p:spPr>
          <a:xfrm>
            <a:off x="9049232" y="1098088"/>
            <a:ext cx="3142768" cy="307777"/>
          </a:xfrm>
          <a:prstGeom prst="rect">
            <a:avLst/>
          </a:prstGeom>
          <a:noFill/>
        </p:spPr>
        <p:txBody>
          <a:bodyPr wrap="square" rtlCol="0">
            <a:spAutoFit/>
          </a:bodyPr>
          <a:lstStyle/>
          <a:p>
            <a:pPr algn="l"/>
            <a:r>
              <a:rPr lang="en-US" sz="1400" b="1" dirty="0">
                <a:solidFill>
                  <a:schemeClr val="bg1"/>
                </a:solidFill>
                <a:latin typeface="+mn-lt"/>
                <a:cs typeface="Arial" pitchFamily="34" charset="0"/>
              </a:rPr>
              <a:t>Summary</a:t>
            </a:r>
          </a:p>
        </p:txBody>
      </p:sp>
      <p:sp>
        <p:nvSpPr>
          <p:cNvPr id="5" name="Text Placeholder 5">
            <a:extLst>
              <a:ext uri="{FF2B5EF4-FFF2-40B4-BE49-F238E27FC236}">
                <a16:creationId xmlns:a16="http://schemas.microsoft.com/office/drawing/2014/main" id="{4BC6C186-595C-2D85-F17D-AF6D8CDCFB40}"/>
              </a:ext>
            </a:extLst>
          </p:cNvPr>
          <p:cNvSpPr>
            <a:spLocks noGrp="1"/>
          </p:cNvSpPr>
          <p:nvPr>
            <p:ph type="body" sz="quarter" idx="12"/>
          </p:nvPr>
        </p:nvSpPr>
        <p:spPr>
          <a:xfrm>
            <a:off x="9098303" y="1345179"/>
            <a:ext cx="2754838" cy="1836172"/>
          </a:xfrm>
        </p:spPr>
        <p:txBody>
          <a:bodyPr/>
          <a:lstStyle/>
          <a:p>
            <a:r>
              <a:rPr lang="en-US" sz="1400" dirty="0"/>
              <a:t>91% of service recipients found the staff of MassAbility to be helpful. There are no long-term trends or notable differences between divisions.</a:t>
            </a:r>
          </a:p>
        </p:txBody>
      </p:sp>
      <p:sp>
        <p:nvSpPr>
          <p:cNvPr id="2" name="TextBox 1">
            <a:extLst>
              <a:ext uri="{FF2B5EF4-FFF2-40B4-BE49-F238E27FC236}">
                <a16:creationId xmlns:a16="http://schemas.microsoft.com/office/drawing/2014/main" id="{CDB370EC-21DA-B2FE-92DD-9656553A54A2}"/>
              </a:ext>
            </a:extLst>
          </p:cNvPr>
          <p:cNvSpPr txBox="1"/>
          <p:nvPr/>
        </p:nvSpPr>
        <p:spPr>
          <a:xfrm>
            <a:off x="9033037" y="5661606"/>
            <a:ext cx="2290259" cy="646331"/>
          </a:xfrm>
          <a:prstGeom prst="rect">
            <a:avLst/>
          </a:prstGeom>
          <a:noFill/>
        </p:spPr>
        <p:txBody>
          <a:bodyPr wrap="square" rtlCol="0">
            <a:spAutoFit/>
          </a:bodyPr>
          <a:lstStyle/>
          <a:p>
            <a:pPr algn="l"/>
            <a:r>
              <a:rPr lang="en-US" sz="1200" b="1">
                <a:solidFill>
                  <a:schemeClr val="bg1"/>
                </a:solidFill>
                <a:latin typeface="+mn-lt"/>
                <a:cs typeface="Arial" pitchFamily="34" charset="0"/>
              </a:rPr>
              <a:t>N (Overall) = 451</a:t>
            </a:r>
          </a:p>
          <a:p>
            <a:pPr algn="l"/>
            <a:r>
              <a:rPr lang="en-US" sz="1200" b="1">
                <a:solidFill>
                  <a:schemeClr val="bg1"/>
                </a:solidFill>
                <a:latin typeface="+mn-lt"/>
                <a:cs typeface="Arial" pitchFamily="34" charset="0"/>
              </a:rPr>
              <a:t>N (CS) = 298</a:t>
            </a:r>
          </a:p>
          <a:p>
            <a:pPr algn="l"/>
            <a:r>
              <a:rPr lang="en-US" sz="1200" b="1">
                <a:solidFill>
                  <a:schemeClr val="bg1"/>
                </a:solidFill>
                <a:latin typeface="+mn-lt"/>
                <a:cs typeface="Arial" pitchFamily="34" charset="0"/>
              </a:rPr>
              <a:t>N (HCL) = 153</a:t>
            </a:r>
          </a:p>
        </p:txBody>
      </p:sp>
      <p:sp>
        <p:nvSpPr>
          <p:cNvPr id="8" name="Text Box 16">
            <a:extLst>
              <a:ext uri="{FF2B5EF4-FFF2-40B4-BE49-F238E27FC236}">
                <a16:creationId xmlns:a16="http://schemas.microsoft.com/office/drawing/2014/main" id="{14F48392-B0A7-4809-772F-ABC537250416}"/>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8612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DA79A8-7042-E18A-AED7-0DA67C6B7268}"/>
              </a:ext>
            </a:extLst>
          </p:cNvPr>
          <p:cNvSpPr>
            <a:spLocks noGrp="1"/>
          </p:cNvSpPr>
          <p:nvPr>
            <p:ph type="title"/>
          </p:nvPr>
        </p:nvSpPr>
        <p:spPr>
          <a:xfrm>
            <a:off x="1818070" y="466102"/>
            <a:ext cx="8229599" cy="400050"/>
          </a:xfrm>
          <a:prstGeom prst="rect">
            <a:avLst/>
          </a:prstGeom>
        </p:spPr>
        <p:txBody>
          <a:bodyPr/>
          <a:lstStyle/>
          <a:p>
            <a:r>
              <a:rPr lang="en-US"/>
              <a:t>Home and Community Life Data Collection</a:t>
            </a:r>
          </a:p>
        </p:txBody>
      </p:sp>
      <p:graphicFrame>
        <p:nvGraphicFramePr>
          <p:cNvPr id="2" name="Table 1">
            <a:extLst>
              <a:ext uri="{FF2B5EF4-FFF2-40B4-BE49-F238E27FC236}">
                <a16:creationId xmlns:a16="http://schemas.microsoft.com/office/drawing/2014/main" id="{6FA9B67B-13BA-AEBA-C838-113C57565A86}"/>
              </a:ext>
            </a:extLst>
          </p:cNvPr>
          <p:cNvGraphicFramePr>
            <a:graphicFrameLocks noGrp="1"/>
          </p:cNvGraphicFramePr>
          <p:nvPr>
            <p:extLst>
              <p:ext uri="{D42A27DB-BD31-4B8C-83A1-F6EECF244321}">
                <p14:modId xmlns:p14="http://schemas.microsoft.com/office/powerpoint/2010/main" val="3811052554"/>
              </p:ext>
            </p:extLst>
          </p:nvPr>
        </p:nvGraphicFramePr>
        <p:xfrm>
          <a:off x="3081656" y="1318158"/>
          <a:ext cx="5885305" cy="3369047"/>
        </p:xfrm>
        <a:graphic>
          <a:graphicData uri="http://schemas.openxmlformats.org/drawingml/2006/table">
            <a:tbl>
              <a:tblPr firstRow="1" bandRow="1">
                <a:tableStyleId>{5940675A-B579-460E-94D1-54222C63F5DA}</a:tableStyleId>
              </a:tblPr>
              <a:tblGrid>
                <a:gridCol w="2952248">
                  <a:extLst>
                    <a:ext uri="{9D8B030D-6E8A-4147-A177-3AD203B41FA5}">
                      <a16:colId xmlns:a16="http://schemas.microsoft.com/office/drawing/2014/main" val="1610627727"/>
                    </a:ext>
                  </a:extLst>
                </a:gridCol>
                <a:gridCol w="2933057">
                  <a:extLst>
                    <a:ext uri="{9D8B030D-6E8A-4147-A177-3AD203B41FA5}">
                      <a16:colId xmlns:a16="http://schemas.microsoft.com/office/drawing/2014/main" val="3498090321"/>
                    </a:ext>
                  </a:extLst>
                </a:gridCol>
              </a:tblGrid>
              <a:tr h="571253">
                <a:tc gridSpan="2">
                  <a:txBody>
                    <a:bodyPr/>
                    <a:lstStyle/>
                    <a:p>
                      <a:pPr algn="ctr"/>
                      <a:r>
                        <a:rPr lang="en-US" sz="1600" b="1">
                          <a:solidFill>
                            <a:schemeClr val="tx1"/>
                          </a:solidFill>
                        </a:rPr>
                        <a:t>Completed HCL Surveys by Program</a:t>
                      </a:r>
                    </a:p>
                    <a:p>
                      <a:pPr lvl="0" algn="ctr">
                        <a:buNone/>
                      </a:pPr>
                      <a:endParaRPr lang="en-US" sz="1400" b="1">
                        <a:solidFill>
                          <a:schemeClr val="tx1"/>
                        </a:solidFill>
                      </a:endParaRPr>
                    </a:p>
                  </a:txBody>
                  <a:tcPr marL="68580" marR="68580" marT="34290" marB="3429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b="1">
                        <a:solidFill>
                          <a:schemeClr val="bg1"/>
                        </a:solidFill>
                      </a:endParaRPr>
                    </a:p>
                  </a:txBody>
                  <a:tcPr anchor="ctr">
                    <a:lnL w="12700" cap="flat" cmpd="sng" algn="ctr">
                      <a:solidFill>
                        <a:schemeClr val="tx1"/>
                      </a:solidFill>
                      <a:prstDash val="solid"/>
                      <a:round/>
                      <a:headEnd type="none" w="med" len="med"/>
                      <a:tailEnd type="none" w="med" len="med"/>
                    </a:lnL>
                    <a:solidFill>
                      <a:srgbClr val="007096"/>
                    </a:solidFill>
                  </a:tcPr>
                </a:tc>
                <a:extLst>
                  <a:ext uri="{0D108BD9-81ED-4DB2-BD59-A6C34878D82A}">
                    <a16:rowId xmlns:a16="http://schemas.microsoft.com/office/drawing/2014/main" val="516292527"/>
                  </a:ext>
                </a:extLst>
              </a:tr>
              <a:tr h="512784">
                <a:tc>
                  <a:txBody>
                    <a:bodyPr/>
                    <a:lstStyle/>
                    <a:p>
                      <a:pPr algn="r"/>
                      <a:endParaRPr lang="en-US" sz="1400" b="1"/>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solidFill>
                            <a:schemeClr val="bg1"/>
                          </a:solidFill>
                        </a:rPr>
                        <a:t> </a:t>
                      </a:r>
                      <a:r>
                        <a:rPr lang="en-US" sz="1400" b="1">
                          <a:solidFill>
                            <a:schemeClr val="bg1"/>
                          </a:solidFill>
                          <a:latin typeface="+mj-lt"/>
                        </a:rPr>
                        <a:t>HCL Respondents </a:t>
                      </a:r>
                    </a:p>
                  </a:txBody>
                  <a:tcPr marL="68580" marR="68580" marT="34290" marB="34290" anchor="ctr">
                    <a:lnL w="12700" cap="flat" cmpd="sng" algn="ctr">
                      <a:solidFill>
                        <a:schemeClr val="tx1"/>
                      </a:solidFill>
                      <a:prstDash val="solid"/>
                      <a:round/>
                      <a:headEnd type="none" w="med" len="med"/>
                      <a:tailEnd type="none" w="med" len="med"/>
                    </a:lnL>
                    <a:solidFill>
                      <a:srgbClr val="AE2573"/>
                    </a:solidFill>
                  </a:tcPr>
                </a:tc>
                <a:extLst>
                  <a:ext uri="{0D108BD9-81ED-4DB2-BD59-A6C34878D82A}">
                    <a16:rowId xmlns:a16="http://schemas.microsoft.com/office/drawing/2014/main" val="2317607780"/>
                  </a:ext>
                </a:extLst>
              </a:tr>
              <a:tr h="326430">
                <a:tc>
                  <a:txBody>
                    <a:bodyPr/>
                    <a:lstStyle/>
                    <a:p>
                      <a:pPr algn="r"/>
                      <a:endParaRPr lang="en-US" sz="1400" b="1"/>
                    </a:p>
                  </a:txBody>
                  <a:tcPr marL="68580" marR="68580" marT="34290" marB="3429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Arial"/>
                        <a:ea typeface="MS PGothic"/>
                        <a:cs typeface="+mn-cs"/>
                      </a:endParaRPr>
                    </a:p>
                  </a:txBody>
                  <a:tcPr marL="68580" marR="68580" marT="34290" marB="34290" anchor="ctr">
                    <a:lnL w="12700" cmpd="sng">
                      <a:noFill/>
                    </a:lnL>
                    <a:lnR w="12700" cmpd="sng">
                      <a:noFill/>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0654874"/>
                  </a:ext>
                </a:extLst>
              </a:tr>
              <a:tr h="326430">
                <a:tc>
                  <a:txBody>
                    <a:bodyPr/>
                    <a:lstStyle/>
                    <a:p>
                      <a:pPr algn="r"/>
                      <a:r>
                        <a:rPr lang="en-US" sz="1400" b="1"/>
                        <a:t>SL</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S PGothic"/>
                          <a:cs typeface="+mn-cs"/>
                        </a:rPr>
                        <a:t>102</a:t>
                      </a: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9122877"/>
                  </a:ext>
                </a:extLst>
              </a:tr>
              <a:tr h="326430">
                <a:tc>
                  <a:txBody>
                    <a:bodyPr/>
                    <a:lstStyle/>
                    <a:p>
                      <a:pPr algn="r"/>
                      <a:r>
                        <a:rPr lang="en-US" sz="1400" b="1" err="1"/>
                        <a:t>HCAP</a:t>
                      </a:r>
                      <a:endParaRPr lang="en-US" sz="1400" b="1"/>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S PGothic"/>
                          <a:cs typeface="+mn-cs"/>
                        </a:rPr>
                        <a:t>237</a:t>
                      </a:r>
                    </a:p>
                  </a:txBody>
                  <a:tcPr marL="68580" marR="68580" marT="34290" marB="3429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4182787"/>
                  </a:ext>
                </a:extLst>
              </a:tr>
              <a:tr h="326430">
                <a:tc>
                  <a:txBody>
                    <a:bodyPr/>
                    <a:lstStyle/>
                    <a:p>
                      <a:pPr algn="r"/>
                      <a:r>
                        <a:rPr lang="en-US" sz="1400" b="1"/>
                        <a:t> SHIP</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S PGothic"/>
                          <a:cs typeface="+mn-cs"/>
                        </a:rPr>
                        <a:t>105</a:t>
                      </a:r>
                    </a:p>
                  </a:txBody>
                  <a:tcPr marL="68580" marR="68580" marT="34290" marB="34290" anchor="ctr"/>
                </a:tc>
                <a:extLst>
                  <a:ext uri="{0D108BD9-81ED-4DB2-BD59-A6C34878D82A}">
                    <a16:rowId xmlns:a16="http://schemas.microsoft.com/office/drawing/2014/main" val="1526279680"/>
                  </a:ext>
                </a:extLst>
              </a:tr>
              <a:tr h="326430">
                <a:tc>
                  <a:txBody>
                    <a:bodyPr/>
                    <a:lstStyle/>
                    <a:p>
                      <a:pPr algn="r"/>
                      <a:r>
                        <a:rPr lang="en-US" sz="1400" b="1"/>
                        <a:t> Waiver</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ea typeface="MS PGothic"/>
                          <a:cs typeface="+mn-cs"/>
                        </a:rPr>
                        <a:t>173</a:t>
                      </a:r>
                    </a:p>
                  </a:txBody>
                  <a:tcPr marL="68580" marR="68580" marT="34290" marB="34290" anchor="ctr"/>
                </a:tc>
                <a:extLst>
                  <a:ext uri="{0D108BD9-81ED-4DB2-BD59-A6C34878D82A}">
                    <a16:rowId xmlns:a16="http://schemas.microsoft.com/office/drawing/2014/main" val="746360032"/>
                  </a:ext>
                </a:extLst>
              </a:tr>
              <a:tr h="326430">
                <a:tc>
                  <a:txBody>
                    <a:bodyPr/>
                    <a:lstStyle/>
                    <a:p>
                      <a:pPr algn="r"/>
                      <a:endParaRPr lang="en-US" sz="1400" b="1"/>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Arial"/>
                        <a:ea typeface="MS PGothic"/>
                        <a:cs typeface="+mn-cs"/>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2630505075"/>
                  </a:ext>
                </a:extLst>
              </a:tr>
              <a:tr h="326430">
                <a:tc>
                  <a:txBody>
                    <a:bodyPr/>
                    <a:lstStyle/>
                    <a:p>
                      <a:pPr algn="r"/>
                      <a:r>
                        <a:rPr lang="en-US" sz="1400" b="1"/>
                        <a:t>TOTAL</a:t>
                      </a:r>
                    </a:p>
                  </a:txBody>
                  <a:tcPr marL="68580" marR="68580" marT="34290" marB="3429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S PGothic"/>
                          <a:cs typeface="+mn-cs"/>
                        </a:rPr>
                        <a:t>617</a:t>
                      </a:r>
                    </a:p>
                  </a:txBody>
                  <a:tcPr marL="68580" marR="68580" marT="34290" marB="34290" anchor="ctr">
                    <a:solidFill>
                      <a:schemeClr val="bg1">
                        <a:lumMod val="85000"/>
                      </a:schemeClr>
                    </a:solidFill>
                  </a:tcPr>
                </a:tc>
                <a:extLst>
                  <a:ext uri="{0D108BD9-81ED-4DB2-BD59-A6C34878D82A}">
                    <a16:rowId xmlns:a16="http://schemas.microsoft.com/office/drawing/2014/main" val="4023204895"/>
                  </a:ext>
                </a:extLst>
              </a:tr>
            </a:tbl>
          </a:graphicData>
        </a:graphic>
      </p:graphicFrame>
    </p:spTree>
    <p:extLst>
      <p:ext uri="{BB962C8B-B14F-4D97-AF65-F5344CB8AC3E}">
        <p14:creationId xmlns:p14="http://schemas.microsoft.com/office/powerpoint/2010/main" val="32914733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E9FE9-CDFA-AA2B-9B13-F2E32C50E5D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0847F56-08C3-153E-0B4A-E3EB20BF87E2}"/>
              </a:ext>
            </a:extLst>
          </p:cNvPr>
          <p:cNvSpPr>
            <a:spLocks noGrp="1"/>
          </p:cNvSpPr>
          <p:nvPr>
            <p:ph type="title" idx="4294967295"/>
          </p:nvPr>
        </p:nvSpPr>
        <p:spPr>
          <a:xfrm>
            <a:off x="1524000" y="357188"/>
            <a:ext cx="6096000" cy="565150"/>
          </a:xfrm>
          <a:prstGeom prst="rect">
            <a:avLst/>
          </a:prstGeom>
        </p:spPr>
        <p:txBody>
          <a:bodyPr/>
          <a:lstStyle/>
          <a:p>
            <a:pPr algn="ctr"/>
            <a:r>
              <a:rPr lang="en-US" sz="1300" b="1">
                <a:solidFill>
                  <a:schemeClr val="bg1"/>
                </a:solidFill>
              </a:rPr>
              <a:t>ACCESS2– Overall, CS, and HCL Trending</a:t>
            </a:r>
            <a:br>
              <a:rPr lang="en-US" sz="1300" b="1">
                <a:solidFill>
                  <a:schemeClr val="bg1"/>
                </a:solidFill>
              </a:rPr>
            </a:br>
            <a:r>
              <a:rPr lang="en-US" sz="1300">
                <a:solidFill>
                  <a:schemeClr val="bg1"/>
                </a:solidFill>
              </a:rPr>
              <a:t>How accessible are the MassAbility locations or offices?</a:t>
            </a:r>
            <a:br>
              <a:rPr lang="en-US" sz="1300">
                <a:solidFill>
                  <a:schemeClr val="bg1"/>
                </a:solidFill>
              </a:rPr>
            </a:br>
            <a:r>
              <a:rPr lang="en-US" sz="1300">
                <a:solidFill>
                  <a:schemeClr val="bg1"/>
                </a:solidFill>
              </a:rPr>
              <a:t>(% Said Accessible)</a:t>
            </a:r>
            <a:br>
              <a:rPr lang="en-US" sz="1300">
                <a:solidFill>
                  <a:schemeClr val="bg1"/>
                </a:solidFill>
              </a:rPr>
            </a:br>
            <a:br>
              <a:rPr lang="en-US" sz="1300">
                <a:solidFill>
                  <a:schemeClr val="bg1"/>
                </a:solidFill>
              </a:rPr>
            </a:br>
            <a:br>
              <a:rPr lang="en-US" sz="1400">
                <a:solidFill>
                  <a:schemeClr val="bg1"/>
                </a:solidFill>
              </a:rPr>
            </a:br>
            <a:endParaRPr lang="en-US" sz="1400">
              <a:solidFill>
                <a:schemeClr val="bg1"/>
              </a:solidFill>
              <a:highlight>
                <a:srgbClr val="00FF00"/>
              </a:highlight>
            </a:endParaRPr>
          </a:p>
        </p:txBody>
      </p:sp>
      <p:graphicFrame>
        <p:nvGraphicFramePr>
          <p:cNvPr id="9" name="Chart 8" descr="This is a line graph of overall service recipients for ACCESS2 from 2024 Q3 to 2025 Q2. Results are as follows: 2024 Q3: 90%, 2024 Q4: 91%, 2025 Q1: 91%, 2025 Q2: 90%">
            <a:extLst>
              <a:ext uri="{FF2B5EF4-FFF2-40B4-BE49-F238E27FC236}">
                <a16:creationId xmlns:a16="http://schemas.microsoft.com/office/drawing/2014/main" id="{F7D520F9-520F-4619-A6EE-5BB9DFEDD07C}"/>
              </a:ext>
            </a:extLst>
          </p:cNvPr>
          <p:cNvGraphicFramePr>
            <a:graphicFrameLocks/>
          </p:cNvGraphicFramePr>
          <p:nvPr>
            <p:extLst>
              <p:ext uri="{D42A27DB-BD31-4B8C-83A1-F6EECF244321}">
                <p14:modId xmlns:p14="http://schemas.microsoft.com/office/powerpoint/2010/main" val="3556535963"/>
              </p:ext>
            </p:extLst>
          </p:nvPr>
        </p:nvGraphicFramePr>
        <p:xfrm>
          <a:off x="338859" y="1209111"/>
          <a:ext cx="8326081" cy="2229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This is a line graph of CS and HCL service recipients for ACCESS2 from 2023 Q4 to 2025 Q2. CS results are as follows: 2024 Q3: 91%, 2024 Q4: 92%, 2025 Q1: 92%, 2025 Q2: 92%. HCL results are as follows: 2024 Q3: 84%, 2024 Q4: 85%, 2025 Q1: 90%, 2025 Q2: 80%">
            <a:extLst>
              <a:ext uri="{FF2B5EF4-FFF2-40B4-BE49-F238E27FC236}">
                <a16:creationId xmlns:a16="http://schemas.microsoft.com/office/drawing/2014/main" id="{02BDD5F9-5D49-4A0D-9FFD-D3A1CCD34730}"/>
              </a:ext>
            </a:extLst>
          </p:cNvPr>
          <p:cNvGraphicFramePr>
            <a:graphicFrameLocks/>
          </p:cNvGraphicFramePr>
          <p:nvPr>
            <p:extLst>
              <p:ext uri="{D42A27DB-BD31-4B8C-83A1-F6EECF244321}">
                <p14:modId xmlns:p14="http://schemas.microsoft.com/office/powerpoint/2010/main" val="2344654441"/>
              </p:ext>
            </p:extLst>
          </p:nvPr>
        </p:nvGraphicFramePr>
        <p:xfrm>
          <a:off x="338859" y="3438192"/>
          <a:ext cx="8326081" cy="25465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F3C4198-E3DB-2D91-691F-A5B1894354C4}"/>
              </a:ext>
            </a:extLst>
          </p:cNvPr>
          <p:cNvSpPr txBox="1"/>
          <p:nvPr/>
        </p:nvSpPr>
        <p:spPr>
          <a:xfrm>
            <a:off x="9049232" y="1098088"/>
            <a:ext cx="3142768" cy="307777"/>
          </a:xfrm>
          <a:prstGeom prst="rect">
            <a:avLst/>
          </a:prstGeom>
          <a:noFill/>
        </p:spPr>
        <p:txBody>
          <a:bodyPr wrap="square" rtlCol="0">
            <a:spAutoFit/>
          </a:bodyPr>
          <a:lstStyle/>
          <a:p>
            <a:pPr algn="l"/>
            <a:r>
              <a:rPr lang="en-US" sz="1400" b="1" dirty="0">
                <a:solidFill>
                  <a:schemeClr val="bg1"/>
                </a:solidFill>
                <a:latin typeface="+mn-lt"/>
                <a:cs typeface="Arial" pitchFamily="34" charset="0"/>
              </a:rPr>
              <a:t>Summary</a:t>
            </a:r>
            <a:endParaRPr lang="en-US" sz="1200" b="1" dirty="0">
              <a:solidFill>
                <a:schemeClr val="bg1"/>
              </a:solidFill>
              <a:latin typeface="+mn-lt"/>
              <a:cs typeface="Arial" pitchFamily="34" charset="0"/>
            </a:endParaRPr>
          </a:p>
        </p:txBody>
      </p:sp>
      <p:sp>
        <p:nvSpPr>
          <p:cNvPr id="5" name="Text Placeholder 5">
            <a:extLst>
              <a:ext uri="{FF2B5EF4-FFF2-40B4-BE49-F238E27FC236}">
                <a16:creationId xmlns:a16="http://schemas.microsoft.com/office/drawing/2014/main" id="{F9FF1C12-F6EC-1026-6D7F-79CE5B450365}"/>
              </a:ext>
            </a:extLst>
          </p:cNvPr>
          <p:cNvSpPr>
            <a:spLocks noGrp="1"/>
          </p:cNvSpPr>
          <p:nvPr>
            <p:ph type="body" sz="quarter" idx="12"/>
          </p:nvPr>
        </p:nvSpPr>
        <p:spPr>
          <a:xfrm>
            <a:off x="9098303" y="1345179"/>
            <a:ext cx="2993292" cy="2229080"/>
          </a:xfrm>
        </p:spPr>
        <p:txBody>
          <a:bodyPr/>
          <a:lstStyle/>
          <a:p>
            <a:r>
              <a:rPr lang="en-US" sz="1400" dirty="0"/>
              <a:t>90% of service recipients found MassAbility locations and offices to be accessible. HCL service recipients (80%) reported far lower rates of accessibility than CS service recipients (92%), the biggest gap between the two groups in the past year.</a:t>
            </a:r>
          </a:p>
        </p:txBody>
      </p:sp>
      <p:sp>
        <p:nvSpPr>
          <p:cNvPr id="2" name="TextBox 1">
            <a:extLst>
              <a:ext uri="{FF2B5EF4-FFF2-40B4-BE49-F238E27FC236}">
                <a16:creationId xmlns:a16="http://schemas.microsoft.com/office/drawing/2014/main" id="{CD2D5443-6DB7-1996-2FF9-0765211EB9F9}"/>
              </a:ext>
            </a:extLst>
          </p:cNvPr>
          <p:cNvSpPr txBox="1"/>
          <p:nvPr/>
        </p:nvSpPr>
        <p:spPr>
          <a:xfrm>
            <a:off x="9033037" y="5661606"/>
            <a:ext cx="2290259" cy="646331"/>
          </a:xfrm>
          <a:prstGeom prst="rect">
            <a:avLst/>
          </a:prstGeom>
          <a:noFill/>
        </p:spPr>
        <p:txBody>
          <a:bodyPr wrap="square" rtlCol="0">
            <a:spAutoFit/>
          </a:bodyPr>
          <a:lstStyle/>
          <a:p>
            <a:pPr algn="l"/>
            <a:r>
              <a:rPr lang="en-US" sz="1200" b="1">
                <a:solidFill>
                  <a:schemeClr val="bg1"/>
                </a:solidFill>
                <a:latin typeface="+mn-lt"/>
                <a:cs typeface="Arial" pitchFamily="34" charset="0"/>
              </a:rPr>
              <a:t>N (Overall) = 323</a:t>
            </a:r>
          </a:p>
          <a:p>
            <a:pPr algn="l"/>
            <a:r>
              <a:rPr lang="en-US" sz="1200" b="1">
                <a:solidFill>
                  <a:schemeClr val="bg1"/>
                </a:solidFill>
                <a:latin typeface="+mn-lt"/>
                <a:cs typeface="Arial" pitchFamily="34" charset="0"/>
              </a:rPr>
              <a:t>N (CS) = 236</a:t>
            </a:r>
          </a:p>
          <a:p>
            <a:pPr algn="l"/>
            <a:r>
              <a:rPr lang="en-US" sz="1200" b="1">
                <a:solidFill>
                  <a:schemeClr val="bg1"/>
                </a:solidFill>
                <a:latin typeface="+mn-lt"/>
                <a:cs typeface="Arial" pitchFamily="34" charset="0"/>
              </a:rPr>
              <a:t>N (HCL) = 87</a:t>
            </a:r>
          </a:p>
        </p:txBody>
      </p:sp>
      <p:sp>
        <p:nvSpPr>
          <p:cNvPr id="8" name="Text Box 16">
            <a:extLst>
              <a:ext uri="{FF2B5EF4-FFF2-40B4-BE49-F238E27FC236}">
                <a16:creationId xmlns:a16="http://schemas.microsoft.com/office/drawing/2014/main" id="{33DC643B-FDAC-D918-E4A8-D5FC30DD8F5D}"/>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16732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D80B0-D218-316A-7433-CB13DD6D214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458DD93-8FFE-A81A-7317-7E15ACD4D2AE}"/>
              </a:ext>
            </a:extLst>
          </p:cNvPr>
          <p:cNvSpPr>
            <a:spLocks noGrp="1"/>
          </p:cNvSpPr>
          <p:nvPr>
            <p:ph type="title" idx="4294967295"/>
          </p:nvPr>
        </p:nvSpPr>
        <p:spPr>
          <a:xfrm>
            <a:off x="1524000" y="357188"/>
            <a:ext cx="6096000" cy="565150"/>
          </a:xfrm>
          <a:prstGeom prst="rect">
            <a:avLst/>
          </a:prstGeom>
        </p:spPr>
        <p:txBody>
          <a:bodyPr/>
          <a:lstStyle/>
          <a:p>
            <a:pPr algn="ctr"/>
            <a:r>
              <a:rPr lang="en-US" sz="1300" b="1">
                <a:solidFill>
                  <a:schemeClr val="bg1"/>
                </a:solidFill>
              </a:rPr>
              <a:t>ACCESS3– Overall, CS, and HCL Trending</a:t>
            </a:r>
            <a:br>
              <a:rPr lang="en-US" sz="1300" b="1">
                <a:solidFill>
                  <a:schemeClr val="bg1"/>
                </a:solidFill>
              </a:rPr>
            </a:br>
            <a:r>
              <a:rPr lang="en-US" sz="1300">
                <a:solidFill>
                  <a:schemeClr val="bg1"/>
                </a:solidFill>
              </a:rPr>
              <a:t>How accessible is the information provided to you by MassAbility?</a:t>
            </a:r>
            <a:br>
              <a:rPr lang="en-US" sz="1300">
                <a:solidFill>
                  <a:schemeClr val="bg1"/>
                </a:solidFill>
              </a:rPr>
            </a:br>
            <a:r>
              <a:rPr lang="en-US" sz="1300">
                <a:solidFill>
                  <a:schemeClr val="bg1"/>
                </a:solidFill>
              </a:rPr>
              <a:t>(% Said Accessible)</a:t>
            </a:r>
            <a:br>
              <a:rPr lang="en-US" sz="1300">
                <a:solidFill>
                  <a:schemeClr val="bg1"/>
                </a:solidFill>
              </a:rPr>
            </a:br>
            <a:br>
              <a:rPr lang="en-US" sz="1300">
                <a:solidFill>
                  <a:schemeClr val="bg1"/>
                </a:solidFill>
              </a:rPr>
            </a:br>
            <a:br>
              <a:rPr lang="en-US" sz="1400">
                <a:solidFill>
                  <a:schemeClr val="bg1"/>
                </a:solidFill>
              </a:rPr>
            </a:br>
            <a:endParaRPr lang="en-US" sz="1400">
              <a:solidFill>
                <a:schemeClr val="bg1"/>
              </a:solidFill>
              <a:highlight>
                <a:srgbClr val="00FF00"/>
              </a:highlight>
            </a:endParaRPr>
          </a:p>
        </p:txBody>
      </p:sp>
      <p:graphicFrame>
        <p:nvGraphicFramePr>
          <p:cNvPr id="9" name="Chart 8" descr="This is a line graph of overall service recipients for ACCESS3 from 2024 Q3 to 2025 Q2. Results are as follows: 2024 Q3: 94%, 2024 Q4: 90%, 2025 Q1: 92%, 2025 Q2: 92%">
            <a:extLst>
              <a:ext uri="{FF2B5EF4-FFF2-40B4-BE49-F238E27FC236}">
                <a16:creationId xmlns:a16="http://schemas.microsoft.com/office/drawing/2014/main" id="{B99B37C6-1A47-4D4E-93A8-28A19398888A}"/>
              </a:ext>
            </a:extLst>
          </p:cNvPr>
          <p:cNvGraphicFramePr>
            <a:graphicFrameLocks/>
          </p:cNvGraphicFramePr>
          <p:nvPr>
            <p:extLst>
              <p:ext uri="{D42A27DB-BD31-4B8C-83A1-F6EECF244321}">
                <p14:modId xmlns:p14="http://schemas.microsoft.com/office/powerpoint/2010/main" val="644029773"/>
              </p:ext>
            </p:extLst>
          </p:nvPr>
        </p:nvGraphicFramePr>
        <p:xfrm>
          <a:off x="338859" y="1209114"/>
          <a:ext cx="8326081" cy="2229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This is a line graph of CS and HCL service recipients for ACCESS3 from 2023 Q4 to 2025 Q2. CS results are as follows: 2024 Q3: 94%, 2024 Q4: 90%, 2025 Q1: 94%, 2025 Q2: 93%. HCL results are as follows: 2024 Q3: 94%, 2024 Q4: 90%, 2025 Q1: 87%, 2025 Q2: 89%">
            <a:extLst>
              <a:ext uri="{FF2B5EF4-FFF2-40B4-BE49-F238E27FC236}">
                <a16:creationId xmlns:a16="http://schemas.microsoft.com/office/drawing/2014/main" id="{99D43D98-BC0E-4981-A843-A95895E91499}"/>
              </a:ext>
            </a:extLst>
          </p:cNvPr>
          <p:cNvGraphicFramePr>
            <a:graphicFrameLocks/>
          </p:cNvGraphicFramePr>
          <p:nvPr>
            <p:extLst>
              <p:ext uri="{D42A27DB-BD31-4B8C-83A1-F6EECF244321}">
                <p14:modId xmlns:p14="http://schemas.microsoft.com/office/powerpoint/2010/main" val="1070285295"/>
              </p:ext>
            </p:extLst>
          </p:nvPr>
        </p:nvGraphicFramePr>
        <p:xfrm>
          <a:off x="338859" y="3438192"/>
          <a:ext cx="8326081" cy="25465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7C822159-B60F-1BE8-352A-D3E0AFF6D997}"/>
              </a:ext>
            </a:extLst>
          </p:cNvPr>
          <p:cNvSpPr txBox="1"/>
          <p:nvPr/>
        </p:nvSpPr>
        <p:spPr>
          <a:xfrm>
            <a:off x="9049232" y="1098088"/>
            <a:ext cx="3142768" cy="307777"/>
          </a:xfrm>
          <a:prstGeom prst="rect">
            <a:avLst/>
          </a:prstGeom>
          <a:noFill/>
        </p:spPr>
        <p:txBody>
          <a:bodyPr wrap="square" rtlCol="0">
            <a:spAutoFit/>
          </a:bodyPr>
          <a:lstStyle/>
          <a:p>
            <a:pPr algn="l"/>
            <a:r>
              <a:rPr lang="en-US" sz="1400" b="1" dirty="0">
                <a:solidFill>
                  <a:schemeClr val="bg1"/>
                </a:solidFill>
                <a:latin typeface="+mn-lt"/>
                <a:cs typeface="Arial" pitchFamily="34" charset="0"/>
              </a:rPr>
              <a:t>Summary</a:t>
            </a:r>
            <a:endParaRPr lang="en-US" sz="1200" b="1" dirty="0">
              <a:solidFill>
                <a:schemeClr val="bg1"/>
              </a:solidFill>
              <a:latin typeface="+mn-lt"/>
              <a:cs typeface="Arial" pitchFamily="34" charset="0"/>
            </a:endParaRPr>
          </a:p>
        </p:txBody>
      </p:sp>
      <p:sp>
        <p:nvSpPr>
          <p:cNvPr id="5" name="Text Placeholder 5">
            <a:extLst>
              <a:ext uri="{FF2B5EF4-FFF2-40B4-BE49-F238E27FC236}">
                <a16:creationId xmlns:a16="http://schemas.microsoft.com/office/drawing/2014/main" id="{98B42F69-DA42-B401-DB33-B6C807A5A9D2}"/>
              </a:ext>
            </a:extLst>
          </p:cNvPr>
          <p:cNvSpPr>
            <a:spLocks noGrp="1"/>
          </p:cNvSpPr>
          <p:nvPr>
            <p:ph type="body" sz="quarter" idx="12"/>
          </p:nvPr>
        </p:nvSpPr>
        <p:spPr>
          <a:xfrm>
            <a:off x="9098303" y="1345179"/>
            <a:ext cx="2864201" cy="1836172"/>
          </a:xfrm>
        </p:spPr>
        <p:txBody>
          <a:bodyPr/>
          <a:lstStyle/>
          <a:p>
            <a:r>
              <a:rPr lang="en-US" sz="1400" dirty="0"/>
              <a:t>92% of service recipients found the information provided to them by MassAbility to be accessible. There are no long-term trends or notable differences between divisions.</a:t>
            </a:r>
          </a:p>
        </p:txBody>
      </p:sp>
      <p:sp>
        <p:nvSpPr>
          <p:cNvPr id="2" name="TextBox 1">
            <a:extLst>
              <a:ext uri="{FF2B5EF4-FFF2-40B4-BE49-F238E27FC236}">
                <a16:creationId xmlns:a16="http://schemas.microsoft.com/office/drawing/2014/main" id="{08C6CD06-F9E2-11F7-79AE-FBD216B85E0F}"/>
              </a:ext>
            </a:extLst>
          </p:cNvPr>
          <p:cNvSpPr txBox="1"/>
          <p:nvPr/>
        </p:nvSpPr>
        <p:spPr>
          <a:xfrm>
            <a:off x="9042562" y="5661606"/>
            <a:ext cx="2290259" cy="646331"/>
          </a:xfrm>
          <a:prstGeom prst="rect">
            <a:avLst/>
          </a:prstGeom>
          <a:noFill/>
        </p:spPr>
        <p:txBody>
          <a:bodyPr wrap="square" rtlCol="0">
            <a:spAutoFit/>
          </a:bodyPr>
          <a:lstStyle/>
          <a:p>
            <a:pPr algn="l"/>
            <a:r>
              <a:rPr lang="en-US" sz="1200" b="1">
                <a:solidFill>
                  <a:schemeClr val="bg1"/>
                </a:solidFill>
                <a:latin typeface="+mn-lt"/>
                <a:cs typeface="Arial" pitchFamily="34" charset="0"/>
              </a:rPr>
              <a:t>N (Overall) = 415</a:t>
            </a:r>
          </a:p>
          <a:p>
            <a:pPr algn="l"/>
            <a:r>
              <a:rPr lang="en-US" sz="1200" b="1">
                <a:solidFill>
                  <a:schemeClr val="bg1"/>
                </a:solidFill>
                <a:latin typeface="+mn-lt"/>
                <a:cs typeface="Arial" pitchFamily="34" charset="0"/>
              </a:rPr>
              <a:t>N (CS) = 276</a:t>
            </a:r>
          </a:p>
          <a:p>
            <a:pPr algn="l"/>
            <a:r>
              <a:rPr lang="en-US" sz="1200" b="1">
                <a:solidFill>
                  <a:schemeClr val="bg1"/>
                </a:solidFill>
                <a:latin typeface="+mn-lt"/>
                <a:cs typeface="Arial" pitchFamily="34" charset="0"/>
              </a:rPr>
              <a:t>N (HCL) = 139</a:t>
            </a:r>
          </a:p>
        </p:txBody>
      </p:sp>
      <p:sp>
        <p:nvSpPr>
          <p:cNvPr id="8" name="Text Box 16">
            <a:extLst>
              <a:ext uri="{FF2B5EF4-FFF2-40B4-BE49-F238E27FC236}">
                <a16:creationId xmlns:a16="http://schemas.microsoft.com/office/drawing/2014/main" id="{7BE5B535-D9C5-5FDF-1CB6-FB1355E62B39}"/>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00493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FC170-678E-4B69-AF41-0F20E59621B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D64A85-CADD-A2B4-AD7D-0A14102E22F5}"/>
              </a:ext>
            </a:extLst>
          </p:cNvPr>
          <p:cNvSpPr>
            <a:spLocks noGrp="1"/>
          </p:cNvSpPr>
          <p:nvPr>
            <p:ph type="title" idx="4294967295"/>
          </p:nvPr>
        </p:nvSpPr>
        <p:spPr>
          <a:xfrm>
            <a:off x="1524000" y="331788"/>
            <a:ext cx="6096000" cy="565150"/>
          </a:xfrm>
          <a:prstGeom prst="rect">
            <a:avLst/>
          </a:prstGeom>
        </p:spPr>
        <p:txBody>
          <a:bodyPr/>
          <a:lstStyle/>
          <a:p>
            <a:pPr algn="ctr"/>
            <a:r>
              <a:rPr lang="en-US" sz="1300" b="1">
                <a:solidFill>
                  <a:schemeClr val="bg1"/>
                </a:solidFill>
              </a:rPr>
              <a:t>REMOTE01– Overall, CS, and HCL Trending</a:t>
            </a:r>
            <a:br>
              <a:rPr lang="en-US" sz="1300" b="1">
                <a:solidFill>
                  <a:schemeClr val="bg1"/>
                </a:solidFill>
              </a:rPr>
            </a:br>
            <a:r>
              <a:rPr lang="en-US" sz="1300">
                <a:solidFill>
                  <a:schemeClr val="bg1"/>
                </a:solidFill>
              </a:rPr>
              <a:t>When you meet virtually through the telephone, Zoom, or computer, how easy is it for you to meet with staff?</a:t>
            </a:r>
            <a:br>
              <a:rPr lang="en-US" sz="1300">
                <a:solidFill>
                  <a:schemeClr val="bg1"/>
                </a:solidFill>
              </a:rPr>
            </a:br>
            <a:r>
              <a:rPr lang="en-US" sz="1300">
                <a:solidFill>
                  <a:schemeClr val="bg1"/>
                </a:solidFill>
              </a:rPr>
              <a:t>(% Said Easy)</a:t>
            </a:r>
            <a:br>
              <a:rPr lang="en-US" sz="1300">
                <a:solidFill>
                  <a:schemeClr val="bg1"/>
                </a:solidFill>
              </a:rPr>
            </a:br>
            <a:br>
              <a:rPr lang="en-US" sz="1300">
                <a:solidFill>
                  <a:schemeClr val="bg1"/>
                </a:solidFill>
              </a:rPr>
            </a:br>
            <a:br>
              <a:rPr lang="en-US" sz="1400">
                <a:solidFill>
                  <a:schemeClr val="bg1"/>
                </a:solidFill>
              </a:rPr>
            </a:br>
            <a:endParaRPr lang="en-US" sz="1400">
              <a:solidFill>
                <a:schemeClr val="bg1"/>
              </a:solidFill>
              <a:highlight>
                <a:srgbClr val="00FF00"/>
              </a:highlight>
            </a:endParaRPr>
          </a:p>
        </p:txBody>
      </p:sp>
      <p:graphicFrame>
        <p:nvGraphicFramePr>
          <p:cNvPr id="9" name="Chart 8" descr="This is a line graph of overall service recipients for REMOTE01 from 2023 Q4 to 2025 Q2. Results are as follows: 2023 Q4: 89%, 2024 Q1: 90%, 2024 Q2: 88%, 2024 Q3: 89%, 2024 Q4: 90%, 2025 Q1: 86%, 2025 Q2: 88%">
            <a:extLst>
              <a:ext uri="{FF2B5EF4-FFF2-40B4-BE49-F238E27FC236}">
                <a16:creationId xmlns:a16="http://schemas.microsoft.com/office/drawing/2014/main" id="{46E5D7C1-73BA-4282-9B31-5CF409795A50}"/>
              </a:ext>
            </a:extLst>
          </p:cNvPr>
          <p:cNvGraphicFramePr>
            <a:graphicFrameLocks/>
          </p:cNvGraphicFramePr>
          <p:nvPr>
            <p:extLst>
              <p:ext uri="{D42A27DB-BD31-4B8C-83A1-F6EECF244321}">
                <p14:modId xmlns:p14="http://schemas.microsoft.com/office/powerpoint/2010/main" val="3633225247"/>
              </p:ext>
            </p:extLst>
          </p:nvPr>
        </p:nvGraphicFramePr>
        <p:xfrm>
          <a:off x="338859" y="1209114"/>
          <a:ext cx="8326081" cy="2229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This is a line graph of CS and HCL service recipients for REMOTE01 from 2023 Q4 to 2025 Q2. CS results are as follows: 2023 Q4: 89%, 2024 Q1: 90%, 2024 Q2: 89%, 2024 Q3: 89%, 2024 Q4: 91%, 2025 Q1: 88%, 2025 Q2: 89%. HCL results are as follows: 2023 Q4: 82%, 2024 Q1: 93%, 2024 Q2: 84%, 2024 Q3: 87%, 2024 Q4: 86%, 2025 Q1: 82%, 2025 Q2: 82%">
            <a:extLst>
              <a:ext uri="{FF2B5EF4-FFF2-40B4-BE49-F238E27FC236}">
                <a16:creationId xmlns:a16="http://schemas.microsoft.com/office/drawing/2014/main" id="{01D22857-E20E-4DAC-BCE5-62D1786A0E62}"/>
              </a:ext>
            </a:extLst>
          </p:cNvPr>
          <p:cNvGraphicFramePr>
            <a:graphicFrameLocks/>
          </p:cNvGraphicFramePr>
          <p:nvPr>
            <p:extLst>
              <p:ext uri="{D42A27DB-BD31-4B8C-83A1-F6EECF244321}">
                <p14:modId xmlns:p14="http://schemas.microsoft.com/office/powerpoint/2010/main" val="956731532"/>
              </p:ext>
            </p:extLst>
          </p:nvPr>
        </p:nvGraphicFramePr>
        <p:xfrm>
          <a:off x="338859" y="3438192"/>
          <a:ext cx="8326081" cy="25465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0D7DA6CF-40BD-9EB6-DD5D-B6C3D57146C1}"/>
              </a:ext>
            </a:extLst>
          </p:cNvPr>
          <p:cNvSpPr txBox="1"/>
          <p:nvPr/>
        </p:nvSpPr>
        <p:spPr>
          <a:xfrm>
            <a:off x="9049232" y="1098088"/>
            <a:ext cx="3142768" cy="307777"/>
          </a:xfrm>
          <a:prstGeom prst="rect">
            <a:avLst/>
          </a:prstGeom>
          <a:noFill/>
        </p:spPr>
        <p:txBody>
          <a:bodyPr wrap="square" rtlCol="0">
            <a:spAutoFit/>
          </a:bodyPr>
          <a:lstStyle/>
          <a:p>
            <a:pPr algn="l"/>
            <a:r>
              <a:rPr lang="en-US" sz="1400" b="1" dirty="0">
                <a:solidFill>
                  <a:schemeClr val="bg1"/>
                </a:solidFill>
                <a:latin typeface="+mn-lt"/>
                <a:cs typeface="Arial" pitchFamily="34" charset="0"/>
              </a:rPr>
              <a:t>Summary</a:t>
            </a:r>
          </a:p>
        </p:txBody>
      </p:sp>
      <p:sp>
        <p:nvSpPr>
          <p:cNvPr id="5" name="Text Placeholder 5">
            <a:extLst>
              <a:ext uri="{FF2B5EF4-FFF2-40B4-BE49-F238E27FC236}">
                <a16:creationId xmlns:a16="http://schemas.microsoft.com/office/drawing/2014/main" id="{9F809DCE-B78C-EB54-F859-9E9712A2B155}"/>
              </a:ext>
            </a:extLst>
          </p:cNvPr>
          <p:cNvSpPr>
            <a:spLocks noGrp="1"/>
          </p:cNvSpPr>
          <p:nvPr>
            <p:ph type="body" sz="quarter" idx="12"/>
          </p:nvPr>
        </p:nvSpPr>
        <p:spPr>
          <a:xfrm>
            <a:off x="9098303" y="1345179"/>
            <a:ext cx="2754838" cy="1836172"/>
          </a:xfrm>
        </p:spPr>
        <p:txBody>
          <a:bodyPr/>
          <a:lstStyle/>
          <a:p>
            <a:r>
              <a:rPr lang="en-US" sz="1400" dirty="0"/>
              <a:t>88% of service recipients found it easy to meet virtually with staff. CS service recipients found it easier than HCl service recipients in six of the past seven quarters.</a:t>
            </a:r>
          </a:p>
          <a:p>
            <a:endParaRPr lang="en-US" dirty="0"/>
          </a:p>
        </p:txBody>
      </p:sp>
      <p:sp>
        <p:nvSpPr>
          <p:cNvPr id="2" name="TextBox 1">
            <a:extLst>
              <a:ext uri="{FF2B5EF4-FFF2-40B4-BE49-F238E27FC236}">
                <a16:creationId xmlns:a16="http://schemas.microsoft.com/office/drawing/2014/main" id="{22CB8ECF-6ECB-DEAE-D672-3D9545BB6715}"/>
              </a:ext>
            </a:extLst>
          </p:cNvPr>
          <p:cNvSpPr txBox="1"/>
          <p:nvPr/>
        </p:nvSpPr>
        <p:spPr>
          <a:xfrm>
            <a:off x="9033037" y="5661606"/>
            <a:ext cx="2290259" cy="646331"/>
          </a:xfrm>
          <a:prstGeom prst="rect">
            <a:avLst/>
          </a:prstGeom>
          <a:noFill/>
        </p:spPr>
        <p:txBody>
          <a:bodyPr wrap="square" rtlCol="0">
            <a:spAutoFit/>
          </a:bodyPr>
          <a:lstStyle/>
          <a:p>
            <a:pPr algn="l"/>
            <a:r>
              <a:rPr lang="en-US" sz="1200" b="1">
                <a:solidFill>
                  <a:schemeClr val="bg1"/>
                </a:solidFill>
                <a:latin typeface="+mn-lt"/>
                <a:cs typeface="Arial" pitchFamily="34" charset="0"/>
              </a:rPr>
              <a:t>N (Overall) = 414</a:t>
            </a:r>
          </a:p>
          <a:p>
            <a:pPr algn="l"/>
            <a:r>
              <a:rPr lang="en-US" sz="1200" b="1">
                <a:solidFill>
                  <a:schemeClr val="bg1"/>
                </a:solidFill>
                <a:latin typeface="+mn-lt"/>
                <a:cs typeface="Arial" pitchFamily="34" charset="0"/>
              </a:rPr>
              <a:t>N (CS) = 287</a:t>
            </a:r>
          </a:p>
          <a:p>
            <a:pPr algn="l"/>
            <a:r>
              <a:rPr lang="en-US" sz="1200" b="1">
                <a:solidFill>
                  <a:schemeClr val="bg1"/>
                </a:solidFill>
                <a:latin typeface="+mn-lt"/>
                <a:cs typeface="Arial" pitchFamily="34" charset="0"/>
              </a:rPr>
              <a:t>N (HCL) = 127</a:t>
            </a:r>
          </a:p>
        </p:txBody>
      </p:sp>
      <p:sp>
        <p:nvSpPr>
          <p:cNvPr id="8" name="Text Box 16">
            <a:extLst>
              <a:ext uri="{FF2B5EF4-FFF2-40B4-BE49-F238E27FC236}">
                <a16:creationId xmlns:a16="http://schemas.microsoft.com/office/drawing/2014/main" id="{99E983DA-56D7-880B-FBC0-66A98CF67796}"/>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65300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A187D-E67C-580C-4994-8D39C305E7D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BE53090-04C6-7E40-58C3-E3C1258A6FAF}"/>
              </a:ext>
            </a:extLst>
          </p:cNvPr>
          <p:cNvSpPr>
            <a:spLocks noGrp="1"/>
          </p:cNvSpPr>
          <p:nvPr>
            <p:ph type="title" idx="4294967295"/>
          </p:nvPr>
        </p:nvSpPr>
        <p:spPr>
          <a:xfrm>
            <a:off x="1524000" y="306388"/>
            <a:ext cx="6096000" cy="565150"/>
          </a:xfrm>
          <a:prstGeom prst="rect">
            <a:avLst/>
          </a:prstGeom>
        </p:spPr>
        <p:txBody>
          <a:bodyPr/>
          <a:lstStyle/>
          <a:p>
            <a:pPr algn="ctr"/>
            <a:r>
              <a:rPr lang="en-US" sz="1300" b="1">
                <a:solidFill>
                  <a:schemeClr val="bg1"/>
                </a:solidFill>
              </a:rPr>
              <a:t>REMOTE02 – Overall, CS, and HCL Trending</a:t>
            </a:r>
            <a:br>
              <a:rPr lang="en-US" sz="1300" b="1">
                <a:solidFill>
                  <a:schemeClr val="bg1"/>
                </a:solidFill>
              </a:rPr>
            </a:br>
            <a:r>
              <a:rPr lang="en-US" sz="1300">
                <a:solidFill>
                  <a:schemeClr val="bg1"/>
                </a:solidFill>
              </a:rPr>
              <a:t>I am given the option to choose if meetings with my MassAbility staff take place in my home, in the community, virtually, or in person.</a:t>
            </a:r>
            <a:br>
              <a:rPr lang="en-US" sz="1300">
                <a:solidFill>
                  <a:schemeClr val="bg1"/>
                </a:solidFill>
              </a:rPr>
            </a:br>
            <a:r>
              <a:rPr lang="en-US" sz="1300">
                <a:solidFill>
                  <a:schemeClr val="bg1"/>
                </a:solidFill>
              </a:rPr>
              <a:t>(% Agree)</a:t>
            </a:r>
            <a:br>
              <a:rPr lang="en-US" sz="1300">
                <a:solidFill>
                  <a:schemeClr val="bg1"/>
                </a:solidFill>
              </a:rPr>
            </a:br>
            <a:br>
              <a:rPr lang="en-US" sz="1300">
                <a:solidFill>
                  <a:schemeClr val="bg1"/>
                </a:solidFill>
              </a:rPr>
            </a:br>
            <a:br>
              <a:rPr lang="en-US" sz="1400">
                <a:solidFill>
                  <a:schemeClr val="bg1"/>
                </a:solidFill>
              </a:rPr>
            </a:br>
            <a:endParaRPr lang="en-US" sz="1400">
              <a:solidFill>
                <a:schemeClr val="bg1"/>
              </a:solidFill>
              <a:highlight>
                <a:srgbClr val="00FF00"/>
              </a:highlight>
            </a:endParaRPr>
          </a:p>
        </p:txBody>
      </p:sp>
      <p:graphicFrame>
        <p:nvGraphicFramePr>
          <p:cNvPr id="9" name="Chart 8" descr="This is a line graph of overall service recipients for REMOTE02 from 2023 Q4 to 2025 Q2. Results are as follows: 2023 Q4: 85%, 2024 Q1: 83%, 2024 Q2: 87%, 2024 Q3: 85%, 2024 Q4: 82%, 2025 Q1: 84%, 2025 Q2: 82%">
            <a:extLst>
              <a:ext uri="{FF2B5EF4-FFF2-40B4-BE49-F238E27FC236}">
                <a16:creationId xmlns:a16="http://schemas.microsoft.com/office/drawing/2014/main" id="{D8004537-7C3F-4C49-A3F7-D6A20A17DE24}"/>
              </a:ext>
            </a:extLst>
          </p:cNvPr>
          <p:cNvGraphicFramePr>
            <a:graphicFrameLocks/>
          </p:cNvGraphicFramePr>
          <p:nvPr>
            <p:extLst>
              <p:ext uri="{D42A27DB-BD31-4B8C-83A1-F6EECF244321}">
                <p14:modId xmlns:p14="http://schemas.microsoft.com/office/powerpoint/2010/main" val="1052856477"/>
              </p:ext>
            </p:extLst>
          </p:nvPr>
        </p:nvGraphicFramePr>
        <p:xfrm>
          <a:off x="338859" y="1209114"/>
          <a:ext cx="8326081" cy="2229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This is a line graph of CS and HCL service recipients for REMOTE02 from 2023 Q4 to 2025 Q2. CS results are as follows: 2023 Q4: 85%, 2024 Q1: 82%, 2024 Q2: 87%, 2024 Q3: 86%, 2024 Q4: 82%, 2025 Q1: 83%, 2025 Q2: 82%. HCL results are as follows: 2023 Q4: 80%, 2024 Q1: 85%, 2024 Q2: 86%, 2024 Q3: 80%, 2024 Q4: 84%, 2025 Q1: 85%, 2025 Q2: 79%">
            <a:extLst>
              <a:ext uri="{FF2B5EF4-FFF2-40B4-BE49-F238E27FC236}">
                <a16:creationId xmlns:a16="http://schemas.microsoft.com/office/drawing/2014/main" id="{70EB8700-91BA-4651-8669-DB8E274A98DD}"/>
              </a:ext>
            </a:extLst>
          </p:cNvPr>
          <p:cNvGraphicFramePr>
            <a:graphicFrameLocks/>
          </p:cNvGraphicFramePr>
          <p:nvPr>
            <p:extLst>
              <p:ext uri="{D42A27DB-BD31-4B8C-83A1-F6EECF244321}">
                <p14:modId xmlns:p14="http://schemas.microsoft.com/office/powerpoint/2010/main" val="3964578540"/>
              </p:ext>
            </p:extLst>
          </p:nvPr>
        </p:nvGraphicFramePr>
        <p:xfrm>
          <a:off x="338859" y="3438192"/>
          <a:ext cx="8326081" cy="25465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2FFD9A64-9B38-2D0E-1FFB-3A77E42FB5C0}"/>
              </a:ext>
            </a:extLst>
          </p:cNvPr>
          <p:cNvSpPr txBox="1"/>
          <p:nvPr/>
        </p:nvSpPr>
        <p:spPr>
          <a:xfrm>
            <a:off x="9049232" y="1098088"/>
            <a:ext cx="3142768" cy="307777"/>
          </a:xfrm>
          <a:prstGeom prst="rect">
            <a:avLst/>
          </a:prstGeom>
          <a:noFill/>
        </p:spPr>
        <p:txBody>
          <a:bodyPr wrap="square" rtlCol="0">
            <a:spAutoFit/>
          </a:bodyPr>
          <a:lstStyle/>
          <a:p>
            <a:pPr algn="l"/>
            <a:r>
              <a:rPr lang="en-US" sz="1400" b="1" dirty="0">
                <a:solidFill>
                  <a:schemeClr val="bg1"/>
                </a:solidFill>
                <a:latin typeface="+mn-lt"/>
                <a:cs typeface="Arial" pitchFamily="34" charset="0"/>
              </a:rPr>
              <a:t>Summary</a:t>
            </a:r>
          </a:p>
        </p:txBody>
      </p:sp>
      <p:sp>
        <p:nvSpPr>
          <p:cNvPr id="5" name="Text Placeholder 5">
            <a:extLst>
              <a:ext uri="{FF2B5EF4-FFF2-40B4-BE49-F238E27FC236}">
                <a16:creationId xmlns:a16="http://schemas.microsoft.com/office/drawing/2014/main" id="{CA981B37-3C4E-92B2-E838-C1A8CC9E4A99}"/>
              </a:ext>
            </a:extLst>
          </p:cNvPr>
          <p:cNvSpPr>
            <a:spLocks noGrp="1"/>
          </p:cNvSpPr>
          <p:nvPr>
            <p:ph type="body" sz="quarter" idx="12"/>
          </p:nvPr>
        </p:nvSpPr>
        <p:spPr>
          <a:xfrm>
            <a:off x="9098303" y="1345179"/>
            <a:ext cx="2864201" cy="1836172"/>
          </a:xfrm>
        </p:spPr>
        <p:txBody>
          <a:bodyPr/>
          <a:lstStyle/>
          <a:p>
            <a:r>
              <a:rPr lang="en-US" sz="1400" dirty="0"/>
              <a:t>82% of service recipients said they were given the option to choose where meetings with MassAbility staff took place. There are no long-term trends or notable differences between divisions.</a:t>
            </a:r>
          </a:p>
          <a:p>
            <a:endParaRPr lang="en-US" dirty="0"/>
          </a:p>
        </p:txBody>
      </p:sp>
      <p:sp>
        <p:nvSpPr>
          <p:cNvPr id="2" name="TextBox 1">
            <a:extLst>
              <a:ext uri="{FF2B5EF4-FFF2-40B4-BE49-F238E27FC236}">
                <a16:creationId xmlns:a16="http://schemas.microsoft.com/office/drawing/2014/main" id="{03CCFE3F-1662-B73F-7724-ECB908DB7054}"/>
              </a:ext>
            </a:extLst>
          </p:cNvPr>
          <p:cNvSpPr txBox="1"/>
          <p:nvPr/>
        </p:nvSpPr>
        <p:spPr>
          <a:xfrm>
            <a:off x="9033037" y="5661606"/>
            <a:ext cx="2290259" cy="646331"/>
          </a:xfrm>
          <a:prstGeom prst="rect">
            <a:avLst/>
          </a:prstGeom>
          <a:noFill/>
        </p:spPr>
        <p:txBody>
          <a:bodyPr wrap="square" rtlCol="0">
            <a:spAutoFit/>
          </a:bodyPr>
          <a:lstStyle/>
          <a:p>
            <a:pPr algn="l"/>
            <a:r>
              <a:rPr lang="en-US" sz="1200" b="1">
                <a:solidFill>
                  <a:schemeClr val="bg1"/>
                </a:solidFill>
                <a:latin typeface="+mn-lt"/>
                <a:cs typeface="Arial" pitchFamily="34" charset="0"/>
              </a:rPr>
              <a:t>N (Overall) = 409</a:t>
            </a:r>
          </a:p>
          <a:p>
            <a:pPr algn="l"/>
            <a:r>
              <a:rPr lang="en-US" sz="1200" b="1">
                <a:solidFill>
                  <a:schemeClr val="bg1"/>
                </a:solidFill>
                <a:latin typeface="+mn-lt"/>
                <a:cs typeface="Arial" pitchFamily="34" charset="0"/>
              </a:rPr>
              <a:t>N (CS) = 275</a:t>
            </a:r>
          </a:p>
          <a:p>
            <a:pPr algn="l"/>
            <a:r>
              <a:rPr lang="en-US" sz="1200" b="1">
                <a:solidFill>
                  <a:schemeClr val="bg1"/>
                </a:solidFill>
                <a:latin typeface="+mn-lt"/>
                <a:cs typeface="Arial" pitchFamily="34" charset="0"/>
              </a:rPr>
              <a:t>N (HCL) = 134</a:t>
            </a:r>
          </a:p>
        </p:txBody>
      </p:sp>
      <p:sp>
        <p:nvSpPr>
          <p:cNvPr id="8" name="Text Box 16">
            <a:extLst>
              <a:ext uri="{FF2B5EF4-FFF2-40B4-BE49-F238E27FC236}">
                <a16:creationId xmlns:a16="http://schemas.microsoft.com/office/drawing/2014/main" id="{C296EF30-A2AB-7D56-94B0-FA6C50391AD4}"/>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28197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58DE0-1702-F98B-5032-E79FB2F79A9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24D6754-8783-042E-C3AA-20FBFF35029C}"/>
              </a:ext>
            </a:extLst>
          </p:cNvPr>
          <p:cNvSpPr>
            <a:spLocks noGrp="1"/>
          </p:cNvSpPr>
          <p:nvPr>
            <p:ph type="title" idx="4294967295"/>
          </p:nvPr>
        </p:nvSpPr>
        <p:spPr>
          <a:xfrm>
            <a:off x="1524000" y="458788"/>
            <a:ext cx="6096000" cy="565150"/>
          </a:xfrm>
          <a:prstGeom prst="rect">
            <a:avLst/>
          </a:prstGeom>
        </p:spPr>
        <p:txBody>
          <a:bodyPr/>
          <a:lstStyle/>
          <a:p>
            <a:pPr algn="ctr"/>
            <a:r>
              <a:rPr lang="en-US" sz="1300" b="1">
                <a:solidFill>
                  <a:schemeClr val="bg1"/>
                </a:solidFill>
              </a:rPr>
              <a:t>REMOTE03 – Overall Only</a:t>
            </a:r>
            <a:br>
              <a:rPr lang="en-US" sz="1300" b="1">
                <a:solidFill>
                  <a:schemeClr val="bg1"/>
                </a:solidFill>
              </a:rPr>
            </a:br>
            <a:r>
              <a:rPr lang="en-US" sz="1300">
                <a:solidFill>
                  <a:schemeClr val="bg1"/>
                </a:solidFill>
              </a:rPr>
              <a:t>For future meetings with MassAbility staff, where do you most prefer to meet?</a:t>
            </a:r>
            <a:br>
              <a:rPr lang="en-US" sz="1300">
                <a:solidFill>
                  <a:schemeClr val="bg1"/>
                </a:solidFill>
              </a:rPr>
            </a:br>
            <a:br>
              <a:rPr lang="en-US" sz="1300">
                <a:solidFill>
                  <a:schemeClr val="bg1"/>
                </a:solidFill>
              </a:rPr>
            </a:br>
            <a:br>
              <a:rPr lang="en-US" sz="1300">
                <a:solidFill>
                  <a:schemeClr val="bg1"/>
                </a:solidFill>
              </a:rPr>
            </a:br>
            <a:br>
              <a:rPr lang="en-US" sz="1400">
                <a:solidFill>
                  <a:schemeClr val="bg1"/>
                </a:solidFill>
              </a:rPr>
            </a:br>
            <a:endParaRPr lang="en-US" sz="1400">
              <a:solidFill>
                <a:schemeClr val="bg1"/>
              </a:solidFill>
              <a:highlight>
                <a:srgbClr val="00FF00"/>
              </a:highlight>
            </a:endParaRPr>
          </a:p>
        </p:txBody>
      </p:sp>
      <p:graphicFrame>
        <p:nvGraphicFramePr>
          <p:cNvPr id="9" name="Chart 8" descr="This is a line graph of overall service recipients for REMOTE03 from 2023 Q4 to 2025 Q2. Results are as follows: 'In Person - In the community' - 2023 Q4: 00%, 2024 Q1: 00%, 2024 Q2: 23%, 2024 Q3: 10%, 2024 Q4: 09%, 2025 Q1: 07%, 2025 Q2: 14%. 'In Person - In an MRC office' - 2023 Q4: 00%, 2024 Q1: 00%, 2024 Q2: 32%, 2024 Q3: 22%, 2024 Q4: 20%, 2025 Q1: 17%, 2025 Q2: 18%. 'In Person - At your home' - 2023 Q4: 00%, 2024 Q1: 00%, 2024 Q2: 21%, 2024 Q3: 17%, 2024 Q4: 17%, 2025 Q1: 23%, 2025 Q2: 15%. 'Virtually - Over the phone or through a meeting software (e.g. zoom)' - 2023 Q4: 00%, 2024 Q1: 00%, 2024 Q2: 64%, 2024 Q3: 52%, 2024 Q4: 55%, 2025 Q1: 52%, 2025 Q2: 53%">
            <a:extLst>
              <a:ext uri="{FF2B5EF4-FFF2-40B4-BE49-F238E27FC236}">
                <a16:creationId xmlns:a16="http://schemas.microsoft.com/office/drawing/2014/main" id="{9BF75E1F-3371-4C2E-AE70-3F1AB1679910}"/>
              </a:ext>
            </a:extLst>
          </p:cNvPr>
          <p:cNvGraphicFramePr>
            <a:graphicFrameLocks/>
          </p:cNvGraphicFramePr>
          <p:nvPr>
            <p:extLst>
              <p:ext uri="{D42A27DB-BD31-4B8C-83A1-F6EECF244321}">
                <p14:modId xmlns:p14="http://schemas.microsoft.com/office/powerpoint/2010/main" val="199425875"/>
              </p:ext>
            </p:extLst>
          </p:nvPr>
        </p:nvGraphicFramePr>
        <p:xfrm>
          <a:off x="594736" y="1345179"/>
          <a:ext cx="7809034" cy="499388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9C2DAB2A-9494-2DE8-4CD1-580D87FF1C32}"/>
              </a:ext>
            </a:extLst>
          </p:cNvPr>
          <p:cNvSpPr txBox="1"/>
          <p:nvPr/>
        </p:nvSpPr>
        <p:spPr>
          <a:xfrm>
            <a:off x="9049232" y="1098088"/>
            <a:ext cx="3142768" cy="307777"/>
          </a:xfrm>
          <a:prstGeom prst="rect">
            <a:avLst/>
          </a:prstGeom>
          <a:noFill/>
        </p:spPr>
        <p:txBody>
          <a:bodyPr wrap="square" rtlCol="0">
            <a:spAutoFit/>
          </a:bodyPr>
          <a:lstStyle/>
          <a:p>
            <a:pPr algn="l"/>
            <a:r>
              <a:rPr lang="en-US" sz="1400" b="1" dirty="0">
                <a:solidFill>
                  <a:schemeClr val="bg1"/>
                </a:solidFill>
                <a:latin typeface="+mn-lt"/>
                <a:cs typeface="Arial" pitchFamily="34" charset="0"/>
              </a:rPr>
              <a:t>Summary</a:t>
            </a:r>
          </a:p>
        </p:txBody>
      </p:sp>
      <p:sp>
        <p:nvSpPr>
          <p:cNvPr id="5" name="Text Placeholder 5">
            <a:extLst>
              <a:ext uri="{FF2B5EF4-FFF2-40B4-BE49-F238E27FC236}">
                <a16:creationId xmlns:a16="http://schemas.microsoft.com/office/drawing/2014/main" id="{3BF7A1B0-3D01-E05B-D8F5-43F3EAFD1AC5}"/>
              </a:ext>
            </a:extLst>
          </p:cNvPr>
          <p:cNvSpPr>
            <a:spLocks noGrp="1"/>
          </p:cNvSpPr>
          <p:nvPr>
            <p:ph type="body" sz="quarter" idx="12"/>
          </p:nvPr>
        </p:nvSpPr>
        <p:spPr>
          <a:xfrm>
            <a:off x="9098303" y="1345178"/>
            <a:ext cx="2498961" cy="4316427"/>
          </a:xfrm>
        </p:spPr>
        <p:txBody>
          <a:bodyPr/>
          <a:lstStyle/>
          <a:p>
            <a:r>
              <a:rPr lang="en-US" sz="1400" dirty="0"/>
              <a:t>The majority of service recipients continue to prefer virtual meetings (53%). After increasing to 23% in 2025 Q1, at-home meetings went down to 15% in 2025 Q2.</a:t>
            </a:r>
          </a:p>
          <a:p>
            <a:endParaRPr lang="en-US" sz="1400" dirty="0"/>
          </a:p>
          <a:p>
            <a:r>
              <a:rPr lang="en-US" sz="1400" dirty="0"/>
              <a:t>HCL service recipients were significantly more likely to prefer at-home meetings (53%) , and significantly less likely to prefer office (5%) or virtual (32%) meetings. Service recipients 55 years or older also were significantly more likely to prefer at home meetings (41%) (data not shown here).</a:t>
            </a:r>
          </a:p>
        </p:txBody>
      </p:sp>
      <p:sp>
        <p:nvSpPr>
          <p:cNvPr id="2" name="TextBox 1">
            <a:extLst>
              <a:ext uri="{FF2B5EF4-FFF2-40B4-BE49-F238E27FC236}">
                <a16:creationId xmlns:a16="http://schemas.microsoft.com/office/drawing/2014/main" id="{9CC1F749-8C39-EC84-6C07-866857F90E56}"/>
              </a:ext>
            </a:extLst>
          </p:cNvPr>
          <p:cNvSpPr txBox="1"/>
          <p:nvPr/>
        </p:nvSpPr>
        <p:spPr>
          <a:xfrm>
            <a:off x="9033037" y="5661606"/>
            <a:ext cx="2290259" cy="276999"/>
          </a:xfrm>
          <a:prstGeom prst="rect">
            <a:avLst/>
          </a:prstGeom>
          <a:noFill/>
        </p:spPr>
        <p:txBody>
          <a:bodyPr wrap="square" rtlCol="0">
            <a:spAutoFit/>
          </a:bodyPr>
          <a:lstStyle/>
          <a:p>
            <a:pPr algn="l"/>
            <a:r>
              <a:rPr lang="en-US" sz="1200" b="1">
                <a:solidFill>
                  <a:schemeClr val="bg1"/>
                </a:solidFill>
                <a:latin typeface="+mn-lt"/>
                <a:cs typeface="Arial" pitchFamily="34" charset="0"/>
              </a:rPr>
              <a:t>N (Overall) = 317</a:t>
            </a:r>
          </a:p>
        </p:txBody>
      </p:sp>
      <p:sp>
        <p:nvSpPr>
          <p:cNvPr id="8" name="Text Box 16">
            <a:extLst>
              <a:ext uri="{FF2B5EF4-FFF2-40B4-BE49-F238E27FC236}">
                <a16:creationId xmlns:a16="http://schemas.microsoft.com/office/drawing/2014/main" id="{EC4440CC-CD7E-DDF5-CADA-4E8CA0C79870}"/>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55560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D3912-2C31-535C-A375-265A5973746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4DD9896-D705-3A57-E142-D341466E4D4B}"/>
              </a:ext>
            </a:extLst>
          </p:cNvPr>
          <p:cNvSpPr>
            <a:spLocks noGrp="1"/>
          </p:cNvSpPr>
          <p:nvPr>
            <p:ph type="title" idx="4294967295"/>
          </p:nvPr>
        </p:nvSpPr>
        <p:spPr>
          <a:xfrm>
            <a:off x="1524000" y="400050"/>
            <a:ext cx="6096000" cy="565150"/>
          </a:xfrm>
          <a:prstGeom prst="rect">
            <a:avLst/>
          </a:prstGeom>
        </p:spPr>
        <p:txBody>
          <a:bodyPr/>
          <a:lstStyle/>
          <a:p>
            <a:pPr algn="ctr"/>
            <a:r>
              <a:rPr lang="en-US" sz="1300" b="1">
                <a:solidFill>
                  <a:schemeClr val="bg1"/>
                </a:solidFill>
              </a:rPr>
              <a:t>OUTCOMES2 – Overall, CS, and HCL Trending</a:t>
            </a:r>
            <a:br>
              <a:rPr lang="en-US" sz="1300" b="1">
                <a:solidFill>
                  <a:schemeClr val="bg1"/>
                </a:solidFill>
              </a:rPr>
            </a:br>
            <a:r>
              <a:rPr lang="en-US" sz="1300">
                <a:solidFill>
                  <a:schemeClr val="bg1"/>
                </a:solidFill>
              </a:rPr>
              <a:t>The services I received from MassAbility helped me become more financially independent. (% Agree)</a:t>
            </a:r>
            <a:br>
              <a:rPr lang="en-US" sz="1300">
                <a:solidFill>
                  <a:schemeClr val="bg1"/>
                </a:solidFill>
              </a:rPr>
            </a:br>
            <a:br>
              <a:rPr lang="en-US" sz="1300">
                <a:solidFill>
                  <a:schemeClr val="bg1"/>
                </a:solidFill>
              </a:rPr>
            </a:br>
            <a:br>
              <a:rPr lang="en-US" sz="1300">
                <a:solidFill>
                  <a:schemeClr val="bg1"/>
                </a:solidFill>
              </a:rPr>
            </a:br>
            <a:br>
              <a:rPr lang="en-US" sz="1400">
                <a:solidFill>
                  <a:schemeClr val="bg1"/>
                </a:solidFill>
              </a:rPr>
            </a:br>
            <a:endParaRPr lang="en-US" sz="1400">
              <a:solidFill>
                <a:schemeClr val="bg1"/>
              </a:solidFill>
              <a:highlight>
                <a:srgbClr val="00FF00"/>
              </a:highlight>
            </a:endParaRPr>
          </a:p>
        </p:txBody>
      </p:sp>
      <p:graphicFrame>
        <p:nvGraphicFramePr>
          <p:cNvPr id="9" name="Chart 8" descr="This is a line graph of overall service recipients for OUTCOMES2 from 2023 Q4 to 2025 Q2. Results are as follows: 2023 Q4: 78%, 2024 Q1: 76%, 2024 Q2: 79%, 2024 Q3: 71%, 2024 Q4: 75%, 2025 Q1: 78%, 2025 Q2: 73%">
            <a:extLst>
              <a:ext uri="{FF2B5EF4-FFF2-40B4-BE49-F238E27FC236}">
                <a16:creationId xmlns:a16="http://schemas.microsoft.com/office/drawing/2014/main" id="{BA16E384-6D23-4B0B-9957-973278E5F82F}"/>
              </a:ext>
            </a:extLst>
          </p:cNvPr>
          <p:cNvGraphicFramePr>
            <a:graphicFrameLocks/>
          </p:cNvGraphicFramePr>
          <p:nvPr>
            <p:extLst>
              <p:ext uri="{D42A27DB-BD31-4B8C-83A1-F6EECF244321}">
                <p14:modId xmlns:p14="http://schemas.microsoft.com/office/powerpoint/2010/main" val="2822867464"/>
              </p:ext>
            </p:extLst>
          </p:nvPr>
        </p:nvGraphicFramePr>
        <p:xfrm>
          <a:off x="338859" y="1209114"/>
          <a:ext cx="8326081" cy="2229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This is a line graph of CS and HCL service recipients for OUTCOMES2 from 2023 Q4 to 2025 Q2. CS results are as follows: 2023 Q4: 78%, 2024 Q1: 79%, 2024 Q2: 81%, 2024 Q3: 72%, 2024 Q4: 76%, 2025 Q1: 81%, 2025 Q2: 76%. HCL results are as follows: 2023 Q4: 72%, 2024 Q1: 56%, 2024 Q2: 65%, 2024 Q3: 64%, 2024 Q4: 66%, 2025 Q1: 67%, 2025 Q2: 58%">
            <a:extLst>
              <a:ext uri="{FF2B5EF4-FFF2-40B4-BE49-F238E27FC236}">
                <a16:creationId xmlns:a16="http://schemas.microsoft.com/office/drawing/2014/main" id="{9018DF5D-37E0-4D8F-8923-F11B99E10180}"/>
              </a:ext>
            </a:extLst>
          </p:cNvPr>
          <p:cNvGraphicFramePr>
            <a:graphicFrameLocks/>
          </p:cNvGraphicFramePr>
          <p:nvPr>
            <p:extLst>
              <p:ext uri="{D42A27DB-BD31-4B8C-83A1-F6EECF244321}">
                <p14:modId xmlns:p14="http://schemas.microsoft.com/office/powerpoint/2010/main" val="2469601157"/>
              </p:ext>
            </p:extLst>
          </p:nvPr>
        </p:nvGraphicFramePr>
        <p:xfrm>
          <a:off x="338859" y="3438192"/>
          <a:ext cx="8326081" cy="25465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04AD365-402A-772D-4B1E-DF9FBD176964}"/>
              </a:ext>
            </a:extLst>
          </p:cNvPr>
          <p:cNvSpPr txBox="1"/>
          <p:nvPr/>
        </p:nvSpPr>
        <p:spPr>
          <a:xfrm>
            <a:off x="9049232" y="1098088"/>
            <a:ext cx="3142768" cy="307777"/>
          </a:xfrm>
          <a:prstGeom prst="rect">
            <a:avLst/>
          </a:prstGeom>
          <a:noFill/>
        </p:spPr>
        <p:txBody>
          <a:bodyPr wrap="square" rtlCol="0">
            <a:spAutoFit/>
          </a:bodyPr>
          <a:lstStyle/>
          <a:p>
            <a:pPr algn="l"/>
            <a:r>
              <a:rPr lang="en-US" sz="1400" b="1" dirty="0">
                <a:solidFill>
                  <a:schemeClr val="bg1"/>
                </a:solidFill>
                <a:latin typeface="+mn-lt"/>
                <a:cs typeface="Arial" pitchFamily="34" charset="0"/>
              </a:rPr>
              <a:t>Summary</a:t>
            </a:r>
          </a:p>
        </p:txBody>
      </p:sp>
      <p:sp>
        <p:nvSpPr>
          <p:cNvPr id="5" name="Text Placeholder 5">
            <a:extLst>
              <a:ext uri="{FF2B5EF4-FFF2-40B4-BE49-F238E27FC236}">
                <a16:creationId xmlns:a16="http://schemas.microsoft.com/office/drawing/2014/main" id="{0C7946C9-E9FF-2587-C57C-EDA0F7F658EA}"/>
              </a:ext>
            </a:extLst>
          </p:cNvPr>
          <p:cNvSpPr>
            <a:spLocks noGrp="1"/>
          </p:cNvSpPr>
          <p:nvPr>
            <p:ph type="body" sz="quarter" idx="12"/>
          </p:nvPr>
        </p:nvSpPr>
        <p:spPr>
          <a:xfrm>
            <a:off x="9098303" y="1345178"/>
            <a:ext cx="2864201" cy="2083821"/>
          </a:xfrm>
        </p:spPr>
        <p:txBody>
          <a:bodyPr/>
          <a:lstStyle/>
          <a:p>
            <a:r>
              <a:rPr lang="en-US" sz="1400" dirty="0"/>
              <a:t>73% of service recipients reported the services received from MassAbility helped them become more financially independent. CS service recipients consistently agree at higher rates than HCL service recipients, with the largest difference coming in 2024 Q1.</a:t>
            </a:r>
          </a:p>
        </p:txBody>
      </p:sp>
      <p:sp>
        <p:nvSpPr>
          <p:cNvPr id="2" name="TextBox 1">
            <a:extLst>
              <a:ext uri="{FF2B5EF4-FFF2-40B4-BE49-F238E27FC236}">
                <a16:creationId xmlns:a16="http://schemas.microsoft.com/office/drawing/2014/main" id="{8540C22E-C67F-C4CE-72F7-20680C3437CC}"/>
              </a:ext>
            </a:extLst>
          </p:cNvPr>
          <p:cNvSpPr txBox="1"/>
          <p:nvPr/>
        </p:nvSpPr>
        <p:spPr>
          <a:xfrm>
            <a:off x="9033037" y="5661606"/>
            <a:ext cx="2290259" cy="646331"/>
          </a:xfrm>
          <a:prstGeom prst="rect">
            <a:avLst/>
          </a:prstGeom>
          <a:noFill/>
        </p:spPr>
        <p:txBody>
          <a:bodyPr wrap="square" rtlCol="0">
            <a:spAutoFit/>
          </a:bodyPr>
          <a:lstStyle/>
          <a:p>
            <a:pPr algn="l"/>
            <a:r>
              <a:rPr lang="en-US" sz="1200" b="1">
                <a:solidFill>
                  <a:schemeClr val="bg1"/>
                </a:solidFill>
                <a:latin typeface="+mn-lt"/>
                <a:cs typeface="Arial" pitchFamily="34" charset="0"/>
              </a:rPr>
              <a:t>N (Overall) = 407</a:t>
            </a:r>
          </a:p>
          <a:p>
            <a:pPr algn="l"/>
            <a:r>
              <a:rPr lang="en-US" sz="1200" b="1">
                <a:solidFill>
                  <a:schemeClr val="bg1"/>
                </a:solidFill>
                <a:latin typeface="+mn-lt"/>
                <a:cs typeface="Arial" pitchFamily="34" charset="0"/>
              </a:rPr>
              <a:t>N (CS) = 277</a:t>
            </a:r>
          </a:p>
          <a:p>
            <a:pPr algn="l"/>
            <a:r>
              <a:rPr lang="en-US" sz="1200" b="1">
                <a:solidFill>
                  <a:schemeClr val="bg1"/>
                </a:solidFill>
                <a:latin typeface="+mn-lt"/>
                <a:cs typeface="Arial" pitchFamily="34" charset="0"/>
              </a:rPr>
              <a:t>N (HCL) = 130</a:t>
            </a:r>
          </a:p>
        </p:txBody>
      </p:sp>
      <p:sp>
        <p:nvSpPr>
          <p:cNvPr id="8" name="Text Box 16">
            <a:extLst>
              <a:ext uri="{FF2B5EF4-FFF2-40B4-BE49-F238E27FC236}">
                <a16:creationId xmlns:a16="http://schemas.microsoft.com/office/drawing/2014/main" id="{5EC48B50-3303-7EBF-45B9-31F230F26898}"/>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45844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1DC2F-983C-6DCA-BC6C-6508F4842E1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5480B2F-E67D-E167-6B22-0C57757516F1}"/>
              </a:ext>
            </a:extLst>
          </p:cNvPr>
          <p:cNvSpPr>
            <a:spLocks noGrp="1"/>
          </p:cNvSpPr>
          <p:nvPr>
            <p:ph type="title" idx="4294967295"/>
          </p:nvPr>
        </p:nvSpPr>
        <p:spPr>
          <a:xfrm>
            <a:off x="1524000" y="400050"/>
            <a:ext cx="6096000" cy="565150"/>
          </a:xfrm>
          <a:prstGeom prst="rect">
            <a:avLst/>
          </a:prstGeom>
        </p:spPr>
        <p:txBody>
          <a:bodyPr/>
          <a:lstStyle/>
          <a:p>
            <a:pPr algn="ctr"/>
            <a:r>
              <a:rPr lang="en-US" sz="1300" b="1">
                <a:solidFill>
                  <a:schemeClr val="bg1"/>
                </a:solidFill>
              </a:rPr>
              <a:t>CULTURE – Overall, CS, and HCL Trending</a:t>
            </a:r>
            <a:br>
              <a:rPr lang="en-US" sz="1300" b="1">
                <a:solidFill>
                  <a:schemeClr val="bg1"/>
                </a:solidFill>
              </a:rPr>
            </a:br>
            <a:r>
              <a:rPr lang="en-US" sz="1300">
                <a:solidFill>
                  <a:schemeClr val="bg1"/>
                </a:solidFill>
              </a:rPr>
              <a:t>MassAbility staff respect my culture or ethnic background.</a:t>
            </a:r>
            <a:br>
              <a:rPr lang="en-US" sz="1300">
                <a:solidFill>
                  <a:schemeClr val="bg1"/>
                </a:solidFill>
              </a:rPr>
            </a:br>
            <a:r>
              <a:rPr lang="en-US" sz="1300">
                <a:solidFill>
                  <a:schemeClr val="bg1"/>
                </a:solidFill>
              </a:rPr>
              <a:t>(% Agree)</a:t>
            </a:r>
            <a:br>
              <a:rPr lang="en-US" sz="1300">
                <a:solidFill>
                  <a:schemeClr val="bg1"/>
                </a:solidFill>
              </a:rPr>
            </a:br>
            <a:br>
              <a:rPr lang="en-US" sz="1300">
                <a:solidFill>
                  <a:schemeClr val="bg1"/>
                </a:solidFill>
              </a:rPr>
            </a:br>
            <a:br>
              <a:rPr lang="en-US" sz="1300">
                <a:solidFill>
                  <a:schemeClr val="bg1"/>
                </a:solidFill>
              </a:rPr>
            </a:br>
            <a:br>
              <a:rPr lang="en-US" sz="1400">
                <a:solidFill>
                  <a:schemeClr val="bg1"/>
                </a:solidFill>
              </a:rPr>
            </a:br>
            <a:endParaRPr lang="en-US" sz="1400">
              <a:solidFill>
                <a:schemeClr val="bg1"/>
              </a:solidFill>
              <a:highlight>
                <a:srgbClr val="00FF00"/>
              </a:highlight>
            </a:endParaRPr>
          </a:p>
        </p:txBody>
      </p:sp>
      <p:graphicFrame>
        <p:nvGraphicFramePr>
          <p:cNvPr id="9" name="Chart 8" descr="This is a line graph of overall service recipients for CULTURE from 2023 Q4 to 2025 Q2. Results are as follows: 2023 Q4: 97%, 2024 Q1: 95%, 2024 Q2: 96%, 2024 Q3: 94%, 2024 Q4: 93%, 2025 Q1: 94%, 2025 Q2: 93%">
            <a:extLst>
              <a:ext uri="{FF2B5EF4-FFF2-40B4-BE49-F238E27FC236}">
                <a16:creationId xmlns:a16="http://schemas.microsoft.com/office/drawing/2014/main" id="{20279CD2-1723-4C24-8BC9-D74DBDF3B322}"/>
              </a:ext>
            </a:extLst>
          </p:cNvPr>
          <p:cNvGraphicFramePr>
            <a:graphicFrameLocks/>
          </p:cNvGraphicFramePr>
          <p:nvPr>
            <p:extLst>
              <p:ext uri="{D42A27DB-BD31-4B8C-83A1-F6EECF244321}">
                <p14:modId xmlns:p14="http://schemas.microsoft.com/office/powerpoint/2010/main" val="1857216685"/>
              </p:ext>
            </p:extLst>
          </p:nvPr>
        </p:nvGraphicFramePr>
        <p:xfrm>
          <a:off x="338859" y="1209114"/>
          <a:ext cx="8326081" cy="2229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This is a line graph of CS and HCL service recipients for CULTURE from 2023 Q4 to 2025 Q2. CS results are as follows: 2023 Q4: 97%, 2024 Q1: 95%, 2024 Q2: 96%, 2024 Q3: 95%, 2024 Q4: 94%, 2025 Q1: 95%, 2025 Q2: 94%. HCL results are as follows: 2023 Q4: 92%, 2024 Q1: 92%, 2024 Q2: 94%, 2024 Q3: 90%, 2024 Q4: 93%, 2025 Q1: 92%, 2025 Q2: 90%">
            <a:extLst>
              <a:ext uri="{FF2B5EF4-FFF2-40B4-BE49-F238E27FC236}">
                <a16:creationId xmlns:a16="http://schemas.microsoft.com/office/drawing/2014/main" id="{46A04F70-6726-4F8A-80B5-27F78E12DC74}"/>
              </a:ext>
            </a:extLst>
          </p:cNvPr>
          <p:cNvGraphicFramePr>
            <a:graphicFrameLocks/>
          </p:cNvGraphicFramePr>
          <p:nvPr>
            <p:extLst>
              <p:ext uri="{D42A27DB-BD31-4B8C-83A1-F6EECF244321}">
                <p14:modId xmlns:p14="http://schemas.microsoft.com/office/powerpoint/2010/main" val="2383733150"/>
              </p:ext>
            </p:extLst>
          </p:nvPr>
        </p:nvGraphicFramePr>
        <p:xfrm>
          <a:off x="338859" y="3438192"/>
          <a:ext cx="8326081" cy="25465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C2C0189-688D-0F92-E977-2B95D03BCD7E}"/>
              </a:ext>
            </a:extLst>
          </p:cNvPr>
          <p:cNvSpPr txBox="1"/>
          <p:nvPr/>
        </p:nvSpPr>
        <p:spPr>
          <a:xfrm>
            <a:off x="9049232" y="1098088"/>
            <a:ext cx="3142768" cy="307777"/>
          </a:xfrm>
          <a:prstGeom prst="rect">
            <a:avLst/>
          </a:prstGeom>
          <a:noFill/>
        </p:spPr>
        <p:txBody>
          <a:bodyPr wrap="square" rtlCol="0">
            <a:spAutoFit/>
          </a:bodyPr>
          <a:lstStyle/>
          <a:p>
            <a:pPr algn="l"/>
            <a:r>
              <a:rPr lang="en-US" sz="1400" b="1">
                <a:solidFill>
                  <a:schemeClr val="bg1"/>
                </a:solidFill>
                <a:latin typeface="+mn-lt"/>
                <a:cs typeface="Arial" pitchFamily="34" charset="0"/>
              </a:rPr>
              <a:t>Summary</a:t>
            </a:r>
          </a:p>
        </p:txBody>
      </p:sp>
      <p:sp>
        <p:nvSpPr>
          <p:cNvPr id="5" name="Text Placeholder 5">
            <a:extLst>
              <a:ext uri="{FF2B5EF4-FFF2-40B4-BE49-F238E27FC236}">
                <a16:creationId xmlns:a16="http://schemas.microsoft.com/office/drawing/2014/main" id="{5C8A9D46-DB1C-63F8-972E-6A9D48718056}"/>
              </a:ext>
            </a:extLst>
          </p:cNvPr>
          <p:cNvSpPr>
            <a:spLocks noGrp="1"/>
          </p:cNvSpPr>
          <p:nvPr>
            <p:ph type="body" sz="quarter" idx="12"/>
          </p:nvPr>
        </p:nvSpPr>
        <p:spPr>
          <a:xfrm>
            <a:off x="9098303" y="1345179"/>
            <a:ext cx="2853443" cy="1836172"/>
          </a:xfrm>
        </p:spPr>
        <p:txBody>
          <a:bodyPr/>
          <a:lstStyle/>
          <a:p>
            <a:r>
              <a:rPr lang="en-US" sz="1400" dirty="0"/>
              <a:t>93% of service recipients agree that MassAbility staff respects their culture or ethnic background, the lowest response of the last seven quarters. There are no distinct difference between divisions. </a:t>
            </a:r>
          </a:p>
        </p:txBody>
      </p:sp>
      <p:sp>
        <p:nvSpPr>
          <p:cNvPr id="2" name="TextBox 1">
            <a:extLst>
              <a:ext uri="{FF2B5EF4-FFF2-40B4-BE49-F238E27FC236}">
                <a16:creationId xmlns:a16="http://schemas.microsoft.com/office/drawing/2014/main" id="{8D75AF45-4DB4-EF6A-11AB-C764E3C6D51C}"/>
              </a:ext>
            </a:extLst>
          </p:cNvPr>
          <p:cNvSpPr txBox="1"/>
          <p:nvPr/>
        </p:nvSpPr>
        <p:spPr>
          <a:xfrm>
            <a:off x="9033037" y="5661606"/>
            <a:ext cx="2290259" cy="646331"/>
          </a:xfrm>
          <a:prstGeom prst="rect">
            <a:avLst/>
          </a:prstGeom>
          <a:noFill/>
        </p:spPr>
        <p:txBody>
          <a:bodyPr wrap="square" rtlCol="0">
            <a:spAutoFit/>
          </a:bodyPr>
          <a:lstStyle/>
          <a:p>
            <a:pPr algn="l"/>
            <a:r>
              <a:rPr lang="en-US" sz="1200" b="1">
                <a:solidFill>
                  <a:schemeClr val="bg1"/>
                </a:solidFill>
                <a:latin typeface="+mn-lt"/>
                <a:cs typeface="Arial" pitchFamily="34" charset="0"/>
              </a:rPr>
              <a:t>N (Overall) = 414 </a:t>
            </a:r>
          </a:p>
          <a:p>
            <a:pPr algn="l"/>
            <a:r>
              <a:rPr lang="en-US" sz="1200" b="1">
                <a:solidFill>
                  <a:schemeClr val="bg1"/>
                </a:solidFill>
                <a:latin typeface="+mn-lt"/>
                <a:cs typeface="Arial" pitchFamily="34" charset="0"/>
              </a:rPr>
              <a:t>N (CS) = 277</a:t>
            </a:r>
          </a:p>
          <a:p>
            <a:pPr algn="l"/>
            <a:r>
              <a:rPr lang="en-US" sz="1200" b="1">
                <a:solidFill>
                  <a:schemeClr val="bg1"/>
                </a:solidFill>
                <a:latin typeface="+mn-lt"/>
                <a:cs typeface="Arial" pitchFamily="34" charset="0"/>
              </a:rPr>
              <a:t>N (HCL) = 137</a:t>
            </a:r>
          </a:p>
        </p:txBody>
      </p:sp>
      <p:sp>
        <p:nvSpPr>
          <p:cNvPr id="8" name="Text Box 16">
            <a:extLst>
              <a:ext uri="{FF2B5EF4-FFF2-40B4-BE49-F238E27FC236}">
                <a16:creationId xmlns:a16="http://schemas.microsoft.com/office/drawing/2014/main" id="{C4CA156E-3E0A-8525-7B10-61EF723D59CD}"/>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1313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EB21F-2055-A338-CED4-B15136DEEFB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3CBF2BC-C5D9-E8FB-46BB-D399C4D36736}"/>
              </a:ext>
            </a:extLst>
          </p:cNvPr>
          <p:cNvSpPr>
            <a:spLocks noGrp="1"/>
          </p:cNvSpPr>
          <p:nvPr>
            <p:ph type="title" idx="4294967295"/>
          </p:nvPr>
        </p:nvSpPr>
        <p:spPr>
          <a:xfrm>
            <a:off x="1524000" y="400050"/>
            <a:ext cx="6096000" cy="565150"/>
          </a:xfrm>
          <a:prstGeom prst="rect">
            <a:avLst/>
          </a:prstGeom>
        </p:spPr>
        <p:txBody>
          <a:bodyPr/>
          <a:lstStyle/>
          <a:p>
            <a:pPr algn="ctr"/>
            <a:r>
              <a:rPr lang="en-US" sz="1300" b="1">
                <a:solidFill>
                  <a:schemeClr val="bg1"/>
                </a:solidFill>
              </a:rPr>
              <a:t>CULTURE2 – Overall, CS, and HCL Trending</a:t>
            </a:r>
            <a:br>
              <a:rPr lang="en-US" sz="1300" b="1">
                <a:solidFill>
                  <a:schemeClr val="bg1"/>
                </a:solidFill>
              </a:rPr>
            </a:br>
            <a:r>
              <a:rPr lang="en-US" sz="1300">
                <a:solidFill>
                  <a:schemeClr val="bg1"/>
                </a:solidFill>
              </a:rPr>
              <a:t>I feel comfortable expressing my cultural identity and needs with MassAbility staff. (% Agree)</a:t>
            </a:r>
            <a:br>
              <a:rPr lang="en-US" sz="1300">
                <a:solidFill>
                  <a:schemeClr val="bg1"/>
                </a:solidFill>
              </a:rPr>
            </a:br>
            <a:br>
              <a:rPr lang="en-US" sz="1300">
                <a:solidFill>
                  <a:schemeClr val="bg1"/>
                </a:solidFill>
              </a:rPr>
            </a:br>
            <a:br>
              <a:rPr lang="en-US" sz="1300">
                <a:solidFill>
                  <a:schemeClr val="bg1"/>
                </a:solidFill>
              </a:rPr>
            </a:br>
            <a:br>
              <a:rPr lang="en-US" sz="1400">
                <a:solidFill>
                  <a:schemeClr val="bg1"/>
                </a:solidFill>
              </a:rPr>
            </a:br>
            <a:endParaRPr lang="en-US" sz="1400">
              <a:solidFill>
                <a:schemeClr val="bg1"/>
              </a:solidFill>
              <a:highlight>
                <a:srgbClr val="00FF00"/>
              </a:highlight>
            </a:endParaRPr>
          </a:p>
        </p:txBody>
      </p:sp>
      <p:graphicFrame>
        <p:nvGraphicFramePr>
          <p:cNvPr id="9" name="Chart 8" descr="This is a line graph of overall service recipients for CULTURE2 from 2023 Q4 to 2025 Q2. Results are as follows: 2023 Q4: 97%, 2024 Q1: 96%, 2024 Q2: 95%, 2024 Q3: 92%, 2024 Q4: 92%, 2025 Q1: 93%, 2025 Q2: 96%">
            <a:extLst>
              <a:ext uri="{FF2B5EF4-FFF2-40B4-BE49-F238E27FC236}">
                <a16:creationId xmlns:a16="http://schemas.microsoft.com/office/drawing/2014/main" id="{ACF7A4C7-B013-4D76-94AF-1C5AA00CD77E}"/>
              </a:ext>
            </a:extLst>
          </p:cNvPr>
          <p:cNvGraphicFramePr>
            <a:graphicFrameLocks/>
          </p:cNvGraphicFramePr>
          <p:nvPr>
            <p:extLst>
              <p:ext uri="{D42A27DB-BD31-4B8C-83A1-F6EECF244321}">
                <p14:modId xmlns:p14="http://schemas.microsoft.com/office/powerpoint/2010/main" val="3518149843"/>
              </p:ext>
            </p:extLst>
          </p:nvPr>
        </p:nvGraphicFramePr>
        <p:xfrm>
          <a:off x="338859" y="1209114"/>
          <a:ext cx="8326081" cy="2229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This is a line graph of CS and HCL service recipients for CULTURE2 from 2023 Q4 to 2025 Q2. CS results are as follows: 2023 Q4: 97%, 2024 Q1: 96%, 2024 Q2: 95%, 2024 Q3: 92%, 2024 Q4: 91%, 2025 Q1: 93%, 2025 Q2: 97%. HCL results are as follows: 2023 Q4: 97%, 2024 Q1: 91%, 2024 Q2: 91%, 2024 Q3: 94%, 2024 Q4: 93%, 2025 Q1: 94%, 2025 Q2: 92%">
            <a:extLst>
              <a:ext uri="{FF2B5EF4-FFF2-40B4-BE49-F238E27FC236}">
                <a16:creationId xmlns:a16="http://schemas.microsoft.com/office/drawing/2014/main" id="{E8F62EE6-B6FF-4D8F-B8A1-3ECD8D521BDE}"/>
              </a:ext>
            </a:extLst>
          </p:cNvPr>
          <p:cNvGraphicFramePr>
            <a:graphicFrameLocks/>
          </p:cNvGraphicFramePr>
          <p:nvPr>
            <p:extLst>
              <p:ext uri="{D42A27DB-BD31-4B8C-83A1-F6EECF244321}">
                <p14:modId xmlns:p14="http://schemas.microsoft.com/office/powerpoint/2010/main" val="1695778369"/>
              </p:ext>
            </p:extLst>
          </p:nvPr>
        </p:nvGraphicFramePr>
        <p:xfrm>
          <a:off x="338859" y="3438192"/>
          <a:ext cx="8326081" cy="25465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445A17BD-C61E-275F-19A9-E484C88FAAF3}"/>
              </a:ext>
            </a:extLst>
          </p:cNvPr>
          <p:cNvSpPr txBox="1"/>
          <p:nvPr/>
        </p:nvSpPr>
        <p:spPr>
          <a:xfrm>
            <a:off x="9049232" y="1098088"/>
            <a:ext cx="3142768" cy="307777"/>
          </a:xfrm>
          <a:prstGeom prst="rect">
            <a:avLst/>
          </a:prstGeom>
          <a:noFill/>
        </p:spPr>
        <p:txBody>
          <a:bodyPr wrap="square" rtlCol="0">
            <a:spAutoFit/>
          </a:bodyPr>
          <a:lstStyle/>
          <a:p>
            <a:pPr algn="l"/>
            <a:r>
              <a:rPr lang="en-US" sz="1400" b="1">
                <a:solidFill>
                  <a:schemeClr val="bg1"/>
                </a:solidFill>
                <a:latin typeface="+mn-lt"/>
                <a:cs typeface="Arial" pitchFamily="34" charset="0"/>
              </a:rPr>
              <a:t>Summary</a:t>
            </a:r>
          </a:p>
        </p:txBody>
      </p:sp>
      <p:sp>
        <p:nvSpPr>
          <p:cNvPr id="5" name="Text Placeholder 5">
            <a:extLst>
              <a:ext uri="{FF2B5EF4-FFF2-40B4-BE49-F238E27FC236}">
                <a16:creationId xmlns:a16="http://schemas.microsoft.com/office/drawing/2014/main" id="{5DBCDC7A-6352-2382-2007-64013DBD92BF}"/>
              </a:ext>
            </a:extLst>
          </p:cNvPr>
          <p:cNvSpPr>
            <a:spLocks noGrp="1"/>
          </p:cNvSpPr>
          <p:nvPr>
            <p:ph type="body" sz="quarter" idx="12"/>
          </p:nvPr>
        </p:nvSpPr>
        <p:spPr>
          <a:xfrm>
            <a:off x="9098303" y="1345179"/>
            <a:ext cx="2754838" cy="1836172"/>
          </a:xfrm>
        </p:spPr>
        <p:txBody>
          <a:bodyPr/>
          <a:lstStyle/>
          <a:p>
            <a:r>
              <a:rPr lang="en-US" sz="1400" dirty="0"/>
              <a:t>96% of service recipients agreed that they felt comfortable expressing their cultural identity and needs with MassAbility staff, the highest value since 2024 Q1. There are no distinct differences between divisions. </a:t>
            </a:r>
          </a:p>
        </p:txBody>
      </p:sp>
      <p:sp>
        <p:nvSpPr>
          <p:cNvPr id="2" name="TextBox 1">
            <a:extLst>
              <a:ext uri="{FF2B5EF4-FFF2-40B4-BE49-F238E27FC236}">
                <a16:creationId xmlns:a16="http://schemas.microsoft.com/office/drawing/2014/main" id="{0C5FBE06-ACBD-1B90-3F9C-5BBBE9502FEA}"/>
              </a:ext>
            </a:extLst>
          </p:cNvPr>
          <p:cNvSpPr txBox="1"/>
          <p:nvPr/>
        </p:nvSpPr>
        <p:spPr>
          <a:xfrm>
            <a:off x="9033037" y="5661606"/>
            <a:ext cx="2290259" cy="646331"/>
          </a:xfrm>
          <a:prstGeom prst="rect">
            <a:avLst/>
          </a:prstGeom>
          <a:noFill/>
        </p:spPr>
        <p:txBody>
          <a:bodyPr wrap="square" rtlCol="0">
            <a:spAutoFit/>
          </a:bodyPr>
          <a:lstStyle/>
          <a:p>
            <a:pPr algn="l"/>
            <a:r>
              <a:rPr lang="en-US" sz="1200" b="1">
                <a:solidFill>
                  <a:schemeClr val="bg1"/>
                </a:solidFill>
                <a:latin typeface="+mn-lt"/>
                <a:cs typeface="Arial" pitchFamily="34" charset="0"/>
              </a:rPr>
              <a:t>N (Overall) = 405</a:t>
            </a:r>
          </a:p>
          <a:p>
            <a:pPr algn="l"/>
            <a:r>
              <a:rPr lang="en-US" sz="1200" b="1">
                <a:solidFill>
                  <a:schemeClr val="bg1"/>
                </a:solidFill>
                <a:latin typeface="+mn-lt"/>
                <a:cs typeface="Arial" pitchFamily="34" charset="0"/>
              </a:rPr>
              <a:t>N (CS) = 268</a:t>
            </a:r>
          </a:p>
          <a:p>
            <a:pPr algn="l"/>
            <a:r>
              <a:rPr lang="en-US" sz="1200" b="1">
                <a:solidFill>
                  <a:schemeClr val="bg1"/>
                </a:solidFill>
                <a:latin typeface="+mn-lt"/>
                <a:cs typeface="Arial" pitchFamily="34" charset="0"/>
              </a:rPr>
              <a:t>N (HCL) = 137</a:t>
            </a:r>
          </a:p>
        </p:txBody>
      </p:sp>
      <p:sp>
        <p:nvSpPr>
          <p:cNvPr id="8" name="Text Box 16">
            <a:extLst>
              <a:ext uri="{FF2B5EF4-FFF2-40B4-BE49-F238E27FC236}">
                <a16:creationId xmlns:a16="http://schemas.microsoft.com/office/drawing/2014/main" id="{1CE2B74D-AFE7-E204-5FF0-295F8DADD81A}"/>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59248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32AB6-0065-3C6C-58F2-A756582FD1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17846C-965C-BBC2-3300-34B097523E11}"/>
              </a:ext>
            </a:extLst>
          </p:cNvPr>
          <p:cNvSpPr>
            <a:spLocks noGrp="1"/>
          </p:cNvSpPr>
          <p:nvPr>
            <p:ph type="title" idx="4294967295"/>
          </p:nvPr>
        </p:nvSpPr>
        <p:spPr>
          <a:xfrm>
            <a:off x="1524000" y="400050"/>
            <a:ext cx="6096000" cy="565150"/>
          </a:xfrm>
          <a:prstGeom prst="rect">
            <a:avLst/>
          </a:prstGeom>
        </p:spPr>
        <p:txBody>
          <a:bodyPr/>
          <a:lstStyle/>
          <a:p>
            <a:pPr algn="ctr"/>
            <a:r>
              <a:rPr lang="en-US" sz="1300" b="1">
                <a:solidFill>
                  <a:schemeClr val="bg1"/>
                </a:solidFill>
              </a:rPr>
              <a:t>CULTURE3 – Overall, CS, and HCL Trending</a:t>
            </a:r>
            <a:br>
              <a:rPr lang="en-US" sz="1300" b="1">
                <a:solidFill>
                  <a:schemeClr val="bg1"/>
                </a:solidFill>
              </a:rPr>
            </a:br>
            <a:r>
              <a:rPr lang="en-US" sz="1300">
                <a:solidFill>
                  <a:schemeClr val="bg1"/>
                </a:solidFill>
              </a:rPr>
              <a:t>Staff takes my cultural identity into account while working with me and developing my goals. (% Agree)</a:t>
            </a:r>
            <a:br>
              <a:rPr lang="en-US" sz="1300">
                <a:solidFill>
                  <a:schemeClr val="bg1"/>
                </a:solidFill>
              </a:rPr>
            </a:br>
            <a:br>
              <a:rPr lang="en-US" sz="1300">
                <a:solidFill>
                  <a:schemeClr val="bg1"/>
                </a:solidFill>
              </a:rPr>
            </a:br>
            <a:br>
              <a:rPr lang="en-US" sz="1300">
                <a:solidFill>
                  <a:schemeClr val="bg1"/>
                </a:solidFill>
              </a:rPr>
            </a:br>
            <a:br>
              <a:rPr lang="en-US" sz="1400">
                <a:solidFill>
                  <a:schemeClr val="bg1"/>
                </a:solidFill>
              </a:rPr>
            </a:br>
            <a:endParaRPr lang="en-US" sz="1400">
              <a:solidFill>
                <a:schemeClr val="bg1"/>
              </a:solidFill>
              <a:highlight>
                <a:srgbClr val="00FF00"/>
              </a:highlight>
            </a:endParaRPr>
          </a:p>
        </p:txBody>
      </p:sp>
      <p:graphicFrame>
        <p:nvGraphicFramePr>
          <p:cNvPr id="9" name="Chart 8" descr="This is a line graph of overall service recipients for CULTURE3 from 2023 Q4 to 2025 Q2. Results are as follows: 2023 Q4: 93%, 2024 Q1: 91%, 2024 Q2: 90%, 2024 Q3: 87%, 2024 Q4: 85%, 2025 Q1: 86%, 2025 Q2: 92%">
            <a:extLst>
              <a:ext uri="{FF2B5EF4-FFF2-40B4-BE49-F238E27FC236}">
                <a16:creationId xmlns:a16="http://schemas.microsoft.com/office/drawing/2014/main" id="{4EFACCEB-8037-4EE8-AAA7-1302CD296615}"/>
              </a:ext>
            </a:extLst>
          </p:cNvPr>
          <p:cNvGraphicFramePr>
            <a:graphicFrameLocks/>
          </p:cNvGraphicFramePr>
          <p:nvPr>
            <p:extLst>
              <p:ext uri="{D42A27DB-BD31-4B8C-83A1-F6EECF244321}">
                <p14:modId xmlns:p14="http://schemas.microsoft.com/office/powerpoint/2010/main" val="3291684133"/>
              </p:ext>
            </p:extLst>
          </p:nvPr>
        </p:nvGraphicFramePr>
        <p:xfrm>
          <a:off x="338859" y="1209114"/>
          <a:ext cx="8326081" cy="2229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This is a line graph of CS and HCL service recipients for CULTURE3 from 2023 Q4 to 2025 Q2. CS results are as follows: 2023 Q4: 93%, 2024 Q1: 91%, 2024 Q2: 90%, 2024 Q3: 87%, 2024 Q4: 85%, 2025 Q1: 87%, 2025 Q2: 93%. HCL results are as follows: 2023 Q4: 85%, 2024 Q1: 93%, 2024 Q2: 89%, 2024 Q3: 88%, 2024 Q4: 89%, 2025 Q1: 83%, 2025 Q2: 87%">
            <a:extLst>
              <a:ext uri="{FF2B5EF4-FFF2-40B4-BE49-F238E27FC236}">
                <a16:creationId xmlns:a16="http://schemas.microsoft.com/office/drawing/2014/main" id="{FE8A8B1E-E4AB-4927-8954-B6C0A0F5D3AA}"/>
              </a:ext>
            </a:extLst>
          </p:cNvPr>
          <p:cNvGraphicFramePr>
            <a:graphicFrameLocks/>
          </p:cNvGraphicFramePr>
          <p:nvPr>
            <p:extLst>
              <p:ext uri="{D42A27DB-BD31-4B8C-83A1-F6EECF244321}">
                <p14:modId xmlns:p14="http://schemas.microsoft.com/office/powerpoint/2010/main" val="918296310"/>
              </p:ext>
            </p:extLst>
          </p:nvPr>
        </p:nvGraphicFramePr>
        <p:xfrm>
          <a:off x="338859" y="3438192"/>
          <a:ext cx="8326081" cy="25465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10014B66-27E1-6FC1-E673-0B546ED837BB}"/>
              </a:ext>
            </a:extLst>
          </p:cNvPr>
          <p:cNvSpPr txBox="1"/>
          <p:nvPr/>
        </p:nvSpPr>
        <p:spPr>
          <a:xfrm>
            <a:off x="9049232" y="1098088"/>
            <a:ext cx="3142768" cy="307777"/>
          </a:xfrm>
          <a:prstGeom prst="rect">
            <a:avLst/>
          </a:prstGeom>
          <a:noFill/>
        </p:spPr>
        <p:txBody>
          <a:bodyPr wrap="square" rtlCol="0">
            <a:spAutoFit/>
          </a:bodyPr>
          <a:lstStyle/>
          <a:p>
            <a:pPr algn="l"/>
            <a:r>
              <a:rPr lang="en-US" sz="1400" b="1">
                <a:solidFill>
                  <a:schemeClr val="bg1"/>
                </a:solidFill>
                <a:latin typeface="+mn-lt"/>
                <a:cs typeface="Arial" pitchFamily="34" charset="0"/>
              </a:rPr>
              <a:t>Summary</a:t>
            </a:r>
          </a:p>
        </p:txBody>
      </p:sp>
      <p:sp>
        <p:nvSpPr>
          <p:cNvPr id="5" name="Text Placeholder 5">
            <a:extLst>
              <a:ext uri="{FF2B5EF4-FFF2-40B4-BE49-F238E27FC236}">
                <a16:creationId xmlns:a16="http://schemas.microsoft.com/office/drawing/2014/main" id="{68A4F7E0-5FE2-55AA-6F61-4A745904DAF6}"/>
              </a:ext>
            </a:extLst>
          </p:cNvPr>
          <p:cNvSpPr>
            <a:spLocks noGrp="1"/>
          </p:cNvSpPr>
          <p:nvPr>
            <p:ph type="body" sz="quarter" idx="12"/>
          </p:nvPr>
        </p:nvSpPr>
        <p:spPr>
          <a:xfrm>
            <a:off x="9098303" y="1345179"/>
            <a:ext cx="2754838" cy="1836172"/>
          </a:xfrm>
        </p:spPr>
        <p:txBody>
          <a:bodyPr/>
          <a:lstStyle/>
          <a:p>
            <a:r>
              <a:rPr lang="en-US" sz="1400" dirty="0"/>
              <a:t>92% of service recipients agreed that staff took their cultural identity into account when working with them, the highest value since 2023 Q4. There are no distinct differences between divisions. </a:t>
            </a:r>
          </a:p>
          <a:p>
            <a:endParaRPr lang="en-US" sz="1400" dirty="0"/>
          </a:p>
        </p:txBody>
      </p:sp>
      <p:sp>
        <p:nvSpPr>
          <p:cNvPr id="2" name="TextBox 1">
            <a:extLst>
              <a:ext uri="{FF2B5EF4-FFF2-40B4-BE49-F238E27FC236}">
                <a16:creationId xmlns:a16="http://schemas.microsoft.com/office/drawing/2014/main" id="{E2E14198-7D85-A315-79A4-8AA8C4FD171B}"/>
              </a:ext>
            </a:extLst>
          </p:cNvPr>
          <p:cNvSpPr txBox="1"/>
          <p:nvPr/>
        </p:nvSpPr>
        <p:spPr>
          <a:xfrm>
            <a:off x="9033037" y="5661606"/>
            <a:ext cx="2290259" cy="646331"/>
          </a:xfrm>
          <a:prstGeom prst="rect">
            <a:avLst/>
          </a:prstGeom>
          <a:noFill/>
        </p:spPr>
        <p:txBody>
          <a:bodyPr wrap="square" rtlCol="0">
            <a:spAutoFit/>
          </a:bodyPr>
          <a:lstStyle/>
          <a:p>
            <a:pPr algn="l"/>
            <a:r>
              <a:rPr lang="en-US" sz="1200" b="1">
                <a:solidFill>
                  <a:schemeClr val="bg1"/>
                </a:solidFill>
                <a:latin typeface="+mn-lt"/>
                <a:cs typeface="Arial" pitchFamily="34" charset="0"/>
              </a:rPr>
              <a:t>N (Overall) = 367</a:t>
            </a:r>
          </a:p>
          <a:p>
            <a:pPr algn="l"/>
            <a:r>
              <a:rPr lang="en-US" sz="1200" b="1">
                <a:solidFill>
                  <a:schemeClr val="bg1"/>
                </a:solidFill>
                <a:latin typeface="+mn-lt"/>
                <a:cs typeface="Arial" pitchFamily="34" charset="0"/>
              </a:rPr>
              <a:t>N (CS) = 248</a:t>
            </a:r>
          </a:p>
          <a:p>
            <a:pPr algn="l"/>
            <a:r>
              <a:rPr lang="en-US" sz="1200" b="1">
                <a:solidFill>
                  <a:schemeClr val="bg1"/>
                </a:solidFill>
                <a:latin typeface="+mn-lt"/>
                <a:cs typeface="Arial" pitchFamily="34" charset="0"/>
              </a:rPr>
              <a:t>N (HCL) = 119</a:t>
            </a:r>
          </a:p>
        </p:txBody>
      </p:sp>
      <p:sp>
        <p:nvSpPr>
          <p:cNvPr id="8" name="Text Box 16">
            <a:extLst>
              <a:ext uri="{FF2B5EF4-FFF2-40B4-BE49-F238E27FC236}">
                <a16:creationId xmlns:a16="http://schemas.microsoft.com/office/drawing/2014/main" id="{05162A32-8C20-107A-47CF-995CE63040D8}"/>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97388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78628-D500-0924-CB9B-3339381A762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42AC289-668A-0120-8E2B-0D014A477286}"/>
              </a:ext>
            </a:extLst>
          </p:cNvPr>
          <p:cNvSpPr>
            <a:spLocks noGrp="1"/>
          </p:cNvSpPr>
          <p:nvPr>
            <p:ph type="title" idx="4294967295"/>
          </p:nvPr>
        </p:nvSpPr>
        <p:spPr>
          <a:xfrm>
            <a:off x="1524000" y="400050"/>
            <a:ext cx="6096000" cy="565150"/>
          </a:xfrm>
          <a:prstGeom prst="rect">
            <a:avLst/>
          </a:prstGeom>
        </p:spPr>
        <p:txBody>
          <a:bodyPr/>
          <a:lstStyle/>
          <a:p>
            <a:pPr algn="ctr"/>
            <a:r>
              <a:rPr lang="en-US" sz="1300" b="1">
                <a:solidFill>
                  <a:schemeClr val="bg1"/>
                </a:solidFill>
              </a:rPr>
              <a:t>COMM4 – Overall, CS, and HCL Trending</a:t>
            </a:r>
            <a:br>
              <a:rPr lang="en-US" sz="1300" b="1">
                <a:solidFill>
                  <a:schemeClr val="bg1"/>
                </a:solidFill>
              </a:rPr>
            </a:br>
            <a:r>
              <a:rPr lang="en-US" sz="1300">
                <a:solidFill>
                  <a:schemeClr val="bg1"/>
                </a:solidFill>
              </a:rPr>
              <a:t>I feel clear about my roles and responsibilities in working with the MassAbility.</a:t>
            </a:r>
            <a:br>
              <a:rPr lang="en-US" sz="1300">
                <a:solidFill>
                  <a:schemeClr val="bg1"/>
                </a:solidFill>
              </a:rPr>
            </a:br>
            <a:r>
              <a:rPr lang="en-US" sz="1300">
                <a:solidFill>
                  <a:schemeClr val="bg1"/>
                </a:solidFill>
              </a:rPr>
              <a:t>(% Agree)</a:t>
            </a:r>
            <a:br>
              <a:rPr lang="en-US" sz="1300">
                <a:solidFill>
                  <a:schemeClr val="bg1"/>
                </a:solidFill>
              </a:rPr>
            </a:br>
            <a:br>
              <a:rPr lang="en-US" sz="1300">
                <a:solidFill>
                  <a:schemeClr val="bg1"/>
                </a:solidFill>
              </a:rPr>
            </a:br>
            <a:br>
              <a:rPr lang="en-US" sz="1300">
                <a:solidFill>
                  <a:schemeClr val="bg1"/>
                </a:solidFill>
              </a:rPr>
            </a:br>
            <a:br>
              <a:rPr lang="en-US" sz="1400">
                <a:solidFill>
                  <a:schemeClr val="bg1"/>
                </a:solidFill>
              </a:rPr>
            </a:br>
            <a:endParaRPr lang="en-US" sz="1400">
              <a:solidFill>
                <a:schemeClr val="bg1"/>
              </a:solidFill>
              <a:highlight>
                <a:srgbClr val="00FF00"/>
              </a:highlight>
            </a:endParaRPr>
          </a:p>
        </p:txBody>
      </p:sp>
      <p:graphicFrame>
        <p:nvGraphicFramePr>
          <p:cNvPr id="9" name="Chart 8" descr="This is a line graph of overall service recipients for COMM4 from 2023 Q4 to 2025 Q2. Results are as follows: 2023 Q4: 93%, 2024 Q1: 88%, 2024 Q2: 88%, 2024 Q3: 93%, 2024 Q4: 88%, 2025 Q1: 92%, 2025 Q2: 86%">
            <a:extLst>
              <a:ext uri="{FF2B5EF4-FFF2-40B4-BE49-F238E27FC236}">
                <a16:creationId xmlns:a16="http://schemas.microsoft.com/office/drawing/2014/main" id="{38A2AE02-61DE-4B97-867A-139AC029F5E7}"/>
              </a:ext>
            </a:extLst>
          </p:cNvPr>
          <p:cNvGraphicFramePr>
            <a:graphicFrameLocks/>
          </p:cNvGraphicFramePr>
          <p:nvPr>
            <p:extLst>
              <p:ext uri="{D42A27DB-BD31-4B8C-83A1-F6EECF244321}">
                <p14:modId xmlns:p14="http://schemas.microsoft.com/office/powerpoint/2010/main" val="723176698"/>
              </p:ext>
            </p:extLst>
          </p:nvPr>
        </p:nvGraphicFramePr>
        <p:xfrm>
          <a:off x="338859" y="1209114"/>
          <a:ext cx="8326081" cy="2229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This is a line graph of CS and HCL service recipients for COMM4 from 2023 Q4 to 2025 Q2. CS results are as follows: 2023 Q4: 93%, 2024 Q1: 89%, 2024 Q2: 87%, 2024 Q3: 94%, 2024 Q4: 88%, 2025 Q1: 92%, 2025 Q2: 86%. HCL results are as follows: 2023 Q4: 85%, 2024 Q1: 82%, 2024 Q2: 90%, 2024 Q3: 90%, 2024 Q4: 89%, 2025 Q1: 91%, 2025 Q2: 83%">
            <a:extLst>
              <a:ext uri="{FF2B5EF4-FFF2-40B4-BE49-F238E27FC236}">
                <a16:creationId xmlns:a16="http://schemas.microsoft.com/office/drawing/2014/main" id="{FD1B4A09-8C54-4714-AB6D-DDB9B068B3ED}"/>
              </a:ext>
            </a:extLst>
          </p:cNvPr>
          <p:cNvGraphicFramePr>
            <a:graphicFrameLocks/>
          </p:cNvGraphicFramePr>
          <p:nvPr>
            <p:extLst>
              <p:ext uri="{D42A27DB-BD31-4B8C-83A1-F6EECF244321}">
                <p14:modId xmlns:p14="http://schemas.microsoft.com/office/powerpoint/2010/main" val="1943447057"/>
              </p:ext>
            </p:extLst>
          </p:nvPr>
        </p:nvGraphicFramePr>
        <p:xfrm>
          <a:off x="338859" y="3438192"/>
          <a:ext cx="8326081" cy="25465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F4E19C3-74BC-7821-B985-60543D28E0E4}"/>
              </a:ext>
            </a:extLst>
          </p:cNvPr>
          <p:cNvSpPr txBox="1"/>
          <p:nvPr/>
        </p:nvSpPr>
        <p:spPr>
          <a:xfrm>
            <a:off x="9049232" y="1098088"/>
            <a:ext cx="3142768" cy="307777"/>
          </a:xfrm>
          <a:prstGeom prst="rect">
            <a:avLst/>
          </a:prstGeom>
          <a:noFill/>
        </p:spPr>
        <p:txBody>
          <a:bodyPr wrap="square" rtlCol="0">
            <a:spAutoFit/>
          </a:bodyPr>
          <a:lstStyle/>
          <a:p>
            <a:pPr algn="l"/>
            <a:r>
              <a:rPr lang="en-US" sz="1400" b="1">
                <a:solidFill>
                  <a:schemeClr val="bg1"/>
                </a:solidFill>
                <a:latin typeface="+mn-lt"/>
                <a:cs typeface="Arial" pitchFamily="34" charset="0"/>
              </a:rPr>
              <a:t>Summary</a:t>
            </a:r>
          </a:p>
        </p:txBody>
      </p:sp>
      <p:sp>
        <p:nvSpPr>
          <p:cNvPr id="5" name="Text Placeholder 5">
            <a:extLst>
              <a:ext uri="{FF2B5EF4-FFF2-40B4-BE49-F238E27FC236}">
                <a16:creationId xmlns:a16="http://schemas.microsoft.com/office/drawing/2014/main" id="{EA1685AA-F514-B141-7DC0-8352C12831A5}"/>
              </a:ext>
            </a:extLst>
          </p:cNvPr>
          <p:cNvSpPr>
            <a:spLocks noGrp="1"/>
          </p:cNvSpPr>
          <p:nvPr>
            <p:ph type="body" sz="quarter" idx="12"/>
          </p:nvPr>
        </p:nvSpPr>
        <p:spPr>
          <a:xfrm>
            <a:off x="9098303" y="1345179"/>
            <a:ext cx="2885716" cy="1836172"/>
          </a:xfrm>
        </p:spPr>
        <p:txBody>
          <a:bodyPr/>
          <a:lstStyle/>
          <a:p>
            <a:r>
              <a:rPr lang="en-US" sz="1400" dirty="0"/>
              <a:t>86% of service recipients agree that they feel clear about their roles and responsibilities working with MassAbility, the lowest value since 2023 Q4. There are no distinct differences between divisions. </a:t>
            </a:r>
          </a:p>
          <a:p>
            <a:endParaRPr lang="en-US" sz="1400" dirty="0"/>
          </a:p>
        </p:txBody>
      </p:sp>
      <p:sp>
        <p:nvSpPr>
          <p:cNvPr id="2" name="TextBox 1">
            <a:extLst>
              <a:ext uri="{FF2B5EF4-FFF2-40B4-BE49-F238E27FC236}">
                <a16:creationId xmlns:a16="http://schemas.microsoft.com/office/drawing/2014/main" id="{05252B71-DE60-AA94-5F64-6D1115CC1A3B}"/>
              </a:ext>
            </a:extLst>
          </p:cNvPr>
          <p:cNvSpPr txBox="1"/>
          <p:nvPr/>
        </p:nvSpPr>
        <p:spPr>
          <a:xfrm>
            <a:off x="9033037" y="5661606"/>
            <a:ext cx="2290259" cy="646331"/>
          </a:xfrm>
          <a:prstGeom prst="rect">
            <a:avLst/>
          </a:prstGeom>
          <a:noFill/>
        </p:spPr>
        <p:txBody>
          <a:bodyPr wrap="square" rtlCol="0">
            <a:spAutoFit/>
          </a:bodyPr>
          <a:lstStyle/>
          <a:p>
            <a:pPr algn="l"/>
            <a:r>
              <a:rPr lang="en-US" sz="1200" b="1">
                <a:solidFill>
                  <a:schemeClr val="bg1"/>
                </a:solidFill>
                <a:latin typeface="+mn-lt"/>
                <a:cs typeface="Arial" pitchFamily="34" charset="0"/>
              </a:rPr>
              <a:t>N (Overall) = 445</a:t>
            </a:r>
          </a:p>
          <a:p>
            <a:pPr algn="l"/>
            <a:r>
              <a:rPr lang="en-US" sz="1200" b="1">
                <a:solidFill>
                  <a:schemeClr val="bg1"/>
                </a:solidFill>
                <a:latin typeface="+mn-lt"/>
                <a:cs typeface="Arial" pitchFamily="34" charset="0"/>
              </a:rPr>
              <a:t>N (CS) = 294</a:t>
            </a:r>
          </a:p>
          <a:p>
            <a:pPr algn="l"/>
            <a:r>
              <a:rPr lang="en-US" sz="1200" b="1">
                <a:solidFill>
                  <a:schemeClr val="bg1"/>
                </a:solidFill>
                <a:latin typeface="+mn-lt"/>
                <a:cs typeface="Arial" pitchFamily="34" charset="0"/>
              </a:rPr>
              <a:t>N (HCL) = 151</a:t>
            </a:r>
          </a:p>
        </p:txBody>
      </p:sp>
      <p:sp>
        <p:nvSpPr>
          <p:cNvPr id="8" name="Text Box 16">
            <a:extLst>
              <a:ext uri="{FF2B5EF4-FFF2-40B4-BE49-F238E27FC236}">
                <a16:creationId xmlns:a16="http://schemas.microsoft.com/office/drawing/2014/main" id="{30CA26CC-2351-42F2-25B2-4DF7EFD7AB5B}"/>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6566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DB3294-337C-04C4-2049-4DBF1A4ED285}"/>
              </a:ext>
            </a:extLst>
          </p:cNvPr>
          <p:cNvSpPr>
            <a:spLocks noGrp="1"/>
          </p:cNvSpPr>
          <p:nvPr>
            <p:ph type="title"/>
          </p:nvPr>
        </p:nvSpPr>
        <p:spPr>
          <a:xfrm>
            <a:off x="1981201" y="447675"/>
            <a:ext cx="8229599" cy="533400"/>
          </a:xfrm>
          <a:prstGeom prst="rect">
            <a:avLst/>
          </a:prstGeom>
        </p:spPr>
        <p:txBody>
          <a:bodyPr/>
          <a:lstStyle/>
          <a:p>
            <a:r>
              <a:rPr lang="en-US"/>
              <a:t>AAPOR Survey Response and Cooperation Rates</a:t>
            </a:r>
          </a:p>
        </p:txBody>
      </p:sp>
      <p:graphicFrame>
        <p:nvGraphicFramePr>
          <p:cNvPr id="7" name="Content Placeholder 6">
            <a:extLst>
              <a:ext uri="{FF2B5EF4-FFF2-40B4-BE49-F238E27FC236}">
                <a16:creationId xmlns:a16="http://schemas.microsoft.com/office/drawing/2014/main" id="{F3985833-A58F-D53A-C190-A31BC7F3CFA3}"/>
              </a:ext>
            </a:extLst>
          </p:cNvPr>
          <p:cNvGraphicFramePr>
            <a:graphicFrameLocks noGrp="1"/>
          </p:cNvGraphicFramePr>
          <p:nvPr>
            <p:ph idx="1"/>
            <p:extLst>
              <p:ext uri="{D42A27DB-BD31-4B8C-83A1-F6EECF244321}">
                <p14:modId xmlns:p14="http://schemas.microsoft.com/office/powerpoint/2010/main" val="1770235356"/>
              </p:ext>
            </p:extLst>
          </p:nvPr>
        </p:nvGraphicFramePr>
        <p:xfrm>
          <a:off x="3087624" y="1229969"/>
          <a:ext cx="5516658" cy="1311633"/>
        </p:xfrm>
        <a:graphic>
          <a:graphicData uri="http://schemas.openxmlformats.org/drawingml/2006/table">
            <a:tbl>
              <a:tblPr firstRow="1" bandRow="1">
                <a:tableStyleId>{5940675A-B579-460E-94D1-54222C63F5DA}</a:tableStyleId>
              </a:tblPr>
              <a:tblGrid>
                <a:gridCol w="2135280">
                  <a:extLst>
                    <a:ext uri="{9D8B030D-6E8A-4147-A177-3AD203B41FA5}">
                      <a16:colId xmlns:a16="http://schemas.microsoft.com/office/drawing/2014/main" val="165566008"/>
                    </a:ext>
                  </a:extLst>
                </a:gridCol>
                <a:gridCol w="1127126">
                  <a:extLst>
                    <a:ext uri="{9D8B030D-6E8A-4147-A177-3AD203B41FA5}">
                      <a16:colId xmlns:a16="http://schemas.microsoft.com/office/drawing/2014/main" val="3451480714"/>
                    </a:ext>
                  </a:extLst>
                </a:gridCol>
                <a:gridCol w="1127126">
                  <a:extLst>
                    <a:ext uri="{9D8B030D-6E8A-4147-A177-3AD203B41FA5}">
                      <a16:colId xmlns:a16="http://schemas.microsoft.com/office/drawing/2014/main" val="2469606624"/>
                    </a:ext>
                  </a:extLst>
                </a:gridCol>
                <a:gridCol w="1127126">
                  <a:extLst>
                    <a:ext uri="{9D8B030D-6E8A-4147-A177-3AD203B41FA5}">
                      <a16:colId xmlns:a16="http://schemas.microsoft.com/office/drawing/2014/main" val="3654210815"/>
                    </a:ext>
                  </a:extLst>
                </a:gridCol>
              </a:tblGrid>
              <a:tr h="323477">
                <a:tc>
                  <a:txBody>
                    <a:bodyPr/>
                    <a:lstStyle/>
                    <a:p>
                      <a:pPr algn="ctr"/>
                      <a:endParaRPr lang="en-US" sz="1400" b="1">
                        <a:solidFill>
                          <a:schemeClr val="bg1"/>
                        </a:solidFill>
                      </a:endParaRPr>
                    </a:p>
                  </a:txBody>
                  <a:tcPr marL="68580" marR="68580" marT="34290" marB="3429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chemeClr val="bg1"/>
                          </a:solidFill>
                        </a:rPr>
                        <a:t>Overall</a:t>
                      </a:r>
                    </a:p>
                  </a:txBody>
                  <a:tcPr marL="68580" marR="68580" marT="34290" marB="3429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AE2573"/>
                    </a:solidFill>
                  </a:tcPr>
                </a:tc>
                <a:tc>
                  <a:txBody>
                    <a:bodyPr/>
                    <a:lstStyle/>
                    <a:p>
                      <a:pPr algn="ctr"/>
                      <a:r>
                        <a:rPr lang="en-US" sz="1600" b="1">
                          <a:solidFill>
                            <a:schemeClr val="bg1"/>
                          </a:solidFill>
                        </a:rPr>
                        <a:t>CS</a:t>
                      </a:r>
                    </a:p>
                  </a:txBody>
                  <a:tcPr marL="68580" marR="68580" marT="34290" marB="34290" anchor="ctr">
                    <a:lnB w="12700" cap="flat" cmpd="sng" algn="ctr">
                      <a:solidFill>
                        <a:schemeClr val="tx1"/>
                      </a:solidFill>
                      <a:prstDash val="solid"/>
                      <a:round/>
                      <a:headEnd type="none" w="med" len="med"/>
                      <a:tailEnd type="none" w="med" len="med"/>
                    </a:lnB>
                    <a:solidFill>
                      <a:srgbClr val="AE2573"/>
                    </a:solidFill>
                  </a:tcPr>
                </a:tc>
                <a:tc>
                  <a:txBody>
                    <a:bodyPr/>
                    <a:lstStyle/>
                    <a:p>
                      <a:pPr algn="ctr"/>
                      <a:r>
                        <a:rPr lang="en-US" sz="1600" b="1" dirty="0">
                          <a:solidFill>
                            <a:schemeClr val="bg1"/>
                          </a:solidFill>
                        </a:rPr>
                        <a:t>HCL</a:t>
                      </a:r>
                    </a:p>
                  </a:txBody>
                  <a:tcPr marL="68580" marR="68580" marT="34290" marB="34290" anchor="ctr">
                    <a:lnB w="12700" cap="flat" cmpd="sng" algn="ctr">
                      <a:solidFill>
                        <a:schemeClr val="tx1"/>
                      </a:solidFill>
                      <a:prstDash val="solid"/>
                      <a:round/>
                      <a:headEnd type="none" w="med" len="med"/>
                      <a:tailEnd type="none" w="med" len="med"/>
                    </a:lnB>
                    <a:solidFill>
                      <a:srgbClr val="AE2573"/>
                    </a:solidFill>
                  </a:tcPr>
                </a:tc>
                <a:extLst>
                  <a:ext uri="{0D108BD9-81ED-4DB2-BD59-A6C34878D82A}">
                    <a16:rowId xmlns:a16="http://schemas.microsoft.com/office/drawing/2014/main" val="3942986101"/>
                  </a:ext>
                </a:extLst>
              </a:tr>
              <a:tr h="323477">
                <a:tc>
                  <a:txBody>
                    <a:bodyPr/>
                    <a:lstStyle/>
                    <a:p>
                      <a:pPr algn="r"/>
                      <a:r>
                        <a:rPr lang="en-US" sz="1600" b="1"/>
                        <a:t>Response Rate</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1600" b="1">
                          <a:solidFill>
                            <a:schemeClr val="tx1"/>
                          </a:solidFill>
                        </a:rPr>
                        <a:t>13%</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1600" b="1">
                          <a:solidFill>
                            <a:schemeClr val="tx1"/>
                          </a:solidFill>
                        </a:rPr>
                        <a:t>12%</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1600" b="1">
                          <a:solidFill>
                            <a:schemeClr val="tx1"/>
                          </a:solidFill>
                        </a:rPr>
                        <a:t>13%</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5756125"/>
                  </a:ext>
                </a:extLst>
              </a:tr>
              <a:tr h="340648">
                <a:tc>
                  <a:txBody>
                    <a:bodyPr/>
                    <a:lstStyle/>
                    <a:p>
                      <a:pPr algn="r"/>
                      <a:r>
                        <a:rPr lang="en-US" sz="1600" b="1"/>
                        <a:t>Cooperation Rate</a:t>
                      </a:r>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59%</a:t>
                      </a:r>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58%</a:t>
                      </a:r>
                    </a:p>
                  </a:txBody>
                  <a:tcPr marL="68580" marR="68580" marT="34290" marB="34290"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61%</a:t>
                      </a:r>
                    </a:p>
                  </a:txBody>
                  <a:tcPr marL="68580" marR="68580" marT="34290" marB="3429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44871108"/>
                  </a:ext>
                </a:extLst>
              </a:tr>
              <a:tr h="324031">
                <a:tc>
                  <a:txBody>
                    <a:bodyPr/>
                    <a:lstStyle/>
                    <a:p>
                      <a:pPr algn="r"/>
                      <a:r>
                        <a:rPr lang="en-US" sz="1600" b="1"/>
                        <a:t>Refusal Rate</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13%</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12%</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15%</a:t>
                      </a:r>
                    </a:p>
                  </a:txBody>
                  <a:tcPr marL="68580" marR="68580" marT="34290" marB="34290" anchor="ctr"/>
                </a:tc>
                <a:extLst>
                  <a:ext uri="{0D108BD9-81ED-4DB2-BD59-A6C34878D82A}">
                    <a16:rowId xmlns:a16="http://schemas.microsoft.com/office/drawing/2014/main" val="1887708060"/>
                  </a:ext>
                </a:extLst>
              </a:tr>
            </a:tbl>
          </a:graphicData>
        </a:graphic>
      </p:graphicFrame>
      <p:sp>
        <p:nvSpPr>
          <p:cNvPr id="5" name="Content Placeholder 4">
            <a:extLst>
              <a:ext uri="{FF2B5EF4-FFF2-40B4-BE49-F238E27FC236}">
                <a16:creationId xmlns:a16="http://schemas.microsoft.com/office/drawing/2014/main" id="{1519BCE3-2192-6CC5-71EC-2DA879CA7B5D}"/>
              </a:ext>
            </a:extLst>
          </p:cNvPr>
          <p:cNvSpPr>
            <a:spLocks noGrp="1"/>
          </p:cNvSpPr>
          <p:nvPr>
            <p:ph idx="12"/>
          </p:nvPr>
        </p:nvSpPr>
        <p:spPr>
          <a:xfrm>
            <a:off x="1888149" y="2908376"/>
            <a:ext cx="8229599" cy="3158937"/>
          </a:xfrm>
        </p:spPr>
        <p:txBody>
          <a:bodyPr/>
          <a:lstStyle/>
          <a:p>
            <a:pPr>
              <a:buSzPct val="70000"/>
            </a:pPr>
            <a:endParaRPr lang="en-US" sz="1600" b="1" dirty="0">
              <a:solidFill>
                <a:schemeClr val="tx1"/>
              </a:solidFill>
            </a:endParaRPr>
          </a:p>
          <a:p>
            <a:pPr>
              <a:buSzPct val="70000"/>
            </a:pPr>
            <a:r>
              <a:rPr lang="en-US" sz="1600" b="1" dirty="0">
                <a:solidFill>
                  <a:srgbClr val="007096"/>
                </a:solidFill>
              </a:rPr>
              <a:t>AAPOR: </a:t>
            </a:r>
            <a:r>
              <a:rPr lang="en-US" sz="1600" dirty="0">
                <a:solidFill>
                  <a:schemeClr val="tx1"/>
                </a:solidFill>
              </a:rPr>
              <a:t>The American Association for Public Opinion Research</a:t>
            </a:r>
          </a:p>
          <a:p>
            <a:pPr>
              <a:buSzPct val="70000"/>
            </a:pPr>
            <a:endParaRPr lang="en-US" sz="1600" dirty="0">
              <a:solidFill>
                <a:schemeClr val="tx1"/>
              </a:solidFill>
            </a:endParaRPr>
          </a:p>
          <a:p>
            <a:pPr>
              <a:buSzPct val="70000"/>
            </a:pPr>
            <a:r>
              <a:rPr lang="en-US" sz="1600" b="1" dirty="0">
                <a:solidFill>
                  <a:srgbClr val="007096"/>
                </a:solidFill>
              </a:rPr>
              <a:t>Response Rate: </a:t>
            </a:r>
            <a:r>
              <a:rPr lang="en-US" sz="1600" dirty="0">
                <a:solidFill>
                  <a:schemeClr val="tx1"/>
                </a:solidFill>
              </a:rPr>
              <a:t>The number of completed interviews divided by the number of eligible reporting units in the sample</a:t>
            </a:r>
          </a:p>
          <a:p>
            <a:pPr marL="0" indent="0">
              <a:buNone/>
            </a:pPr>
            <a:endParaRPr lang="en-US" sz="1600" dirty="0">
              <a:solidFill>
                <a:schemeClr val="tx1"/>
              </a:solidFill>
            </a:endParaRPr>
          </a:p>
          <a:p>
            <a:pPr>
              <a:buSzPct val="70000"/>
            </a:pPr>
            <a:r>
              <a:rPr lang="en-US" sz="1600" b="1" dirty="0">
                <a:solidFill>
                  <a:srgbClr val="007096"/>
                </a:solidFill>
              </a:rPr>
              <a:t>Cooperation Rate: </a:t>
            </a:r>
            <a:r>
              <a:rPr lang="en-US" sz="1600" dirty="0">
                <a:solidFill>
                  <a:schemeClr val="tx1"/>
                </a:solidFill>
              </a:rPr>
              <a:t>The number of completed interviews divided by the number of eligible reporting units ever contacted</a:t>
            </a:r>
          </a:p>
          <a:p>
            <a:pPr>
              <a:buSzPct val="70000"/>
            </a:pPr>
            <a:endParaRPr lang="en-US" sz="1600" dirty="0">
              <a:solidFill>
                <a:schemeClr val="tx1"/>
              </a:solidFill>
            </a:endParaRPr>
          </a:p>
          <a:p>
            <a:pPr>
              <a:buSzPct val="70000"/>
            </a:pPr>
            <a:r>
              <a:rPr lang="en-US" sz="1600" b="1" dirty="0">
                <a:solidFill>
                  <a:srgbClr val="007096"/>
                </a:solidFill>
              </a:rPr>
              <a:t>Refusal Rate: </a:t>
            </a:r>
            <a:r>
              <a:rPr lang="en-US" sz="1600" dirty="0">
                <a:solidFill>
                  <a:schemeClr val="tx1"/>
                </a:solidFill>
              </a:rPr>
              <a:t>The number of cases in which the respondent either refused to be interviewed or broke off an interview, divided by all cases that were contacted and spoken with</a:t>
            </a:r>
          </a:p>
        </p:txBody>
      </p:sp>
    </p:spTree>
    <p:extLst>
      <p:ext uri="{BB962C8B-B14F-4D97-AF65-F5344CB8AC3E}">
        <p14:creationId xmlns:p14="http://schemas.microsoft.com/office/powerpoint/2010/main" val="41515654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2A814-F485-7DE3-6396-A389558D9D5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ADE02EF-AB8A-25AE-3D76-D351B63C3F8A}"/>
              </a:ext>
            </a:extLst>
          </p:cNvPr>
          <p:cNvSpPr>
            <a:spLocks noGrp="1"/>
          </p:cNvSpPr>
          <p:nvPr>
            <p:ph type="title" idx="4294967295"/>
          </p:nvPr>
        </p:nvSpPr>
        <p:spPr>
          <a:xfrm>
            <a:off x="1524000" y="400050"/>
            <a:ext cx="6096000" cy="565150"/>
          </a:xfrm>
          <a:prstGeom prst="rect">
            <a:avLst/>
          </a:prstGeom>
        </p:spPr>
        <p:txBody>
          <a:bodyPr/>
          <a:lstStyle/>
          <a:p>
            <a:pPr algn="ctr"/>
            <a:r>
              <a:rPr lang="en-US" sz="1300" b="1">
                <a:solidFill>
                  <a:schemeClr val="bg1"/>
                </a:solidFill>
              </a:rPr>
              <a:t>CONTROL3 – Overall, CS, and HCL Trending</a:t>
            </a:r>
            <a:br>
              <a:rPr lang="en-US" sz="1300" b="1">
                <a:solidFill>
                  <a:schemeClr val="bg1"/>
                </a:solidFill>
              </a:rPr>
            </a:br>
            <a:r>
              <a:rPr lang="en-US" sz="1300">
                <a:solidFill>
                  <a:schemeClr val="bg1"/>
                </a:solidFill>
              </a:rPr>
              <a:t>MassAbility staff ask me for my opinions and ideas about the services I need.</a:t>
            </a:r>
            <a:br>
              <a:rPr lang="en-US" sz="1300">
                <a:solidFill>
                  <a:schemeClr val="bg1"/>
                </a:solidFill>
              </a:rPr>
            </a:br>
            <a:r>
              <a:rPr lang="en-US" sz="1300">
                <a:solidFill>
                  <a:schemeClr val="bg1"/>
                </a:solidFill>
              </a:rPr>
              <a:t>(% Agree)</a:t>
            </a:r>
            <a:br>
              <a:rPr lang="en-US" sz="1300">
                <a:solidFill>
                  <a:schemeClr val="bg1"/>
                </a:solidFill>
              </a:rPr>
            </a:br>
            <a:br>
              <a:rPr lang="en-US" sz="1300">
                <a:solidFill>
                  <a:schemeClr val="bg1"/>
                </a:solidFill>
              </a:rPr>
            </a:br>
            <a:br>
              <a:rPr lang="en-US" sz="1300">
                <a:solidFill>
                  <a:schemeClr val="bg1"/>
                </a:solidFill>
              </a:rPr>
            </a:br>
            <a:br>
              <a:rPr lang="en-US" sz="1400">
                <a:solidFill>
                  <a:schemeClr val="bg1"/>
                </a:solidFill>
              </a:rPr>
            </a:br>
            <a:endParaRPr lang="en-US" sz="1400">
              <a:solidFill>
                <a:schemeClr val="bg1"/>
              </a:solidFill>
              <a:highlight>
                <a:srgbClr val="00FF00"/>
              </a:highlight>
            </a:endParaRPr>
          </a:p>
        </p:txBody>
      </p:sp>
      <p:graphicFrame>
        <p:nvGraphicFramePr>
          <p:cNvPr id="10" name="Chart 9" descr="This is a line graph of overall service recipients for CONTROL3 from 2023 Q4 to 2025 Q2. Results are as follows: 2023 Q4: 91%, 2024 Q1: 86%, 2024 Q2: 86%, 2024 Q3: 90%, 2024 Q4: 91%, 2025 Q1: 87%, 2025 Q2: 87%&#10;">
            <a:extLst>
              <a:ext uri="{FF2B5EF4-FFF2-40B4-BE49-F238E27FC236}">
                <a16:creationId xmlns:a16="http://schemas.microsoft.com/office/drawing/2014/main" id="{B0457331-D4DF-F678-C8CA-E1E5C27CFA61}"/>
              </a:ext>
            </a:extLst>
          </p:cNvPr>
          <p:cNvGraphicFramePr>
            <a:graphicFrameLocks/>
          </p:cNvGraphicFramePr>
          <p:nvPr>
            <p:extLst>
              <p:ext uri="{D42A27DB-BD31-4B8C-83A1-F6EECF244321}">
                <p14:modId xmlns:p14="http://schemas.microsoft.com/office/powerpoint/2010/main" val="1801151595"/>
              </p:ext>
            </p:extLst>
          </p:nvPr>
        </p:nvGraphicFramePr>
        <p:xfrm>
          <a:off x="338859" y="1209114"/>
          <a:ext cx="8326081" cy="2229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descr="This is a line graph of CS and HCL service recipients for CONTROL3 from 2023 Q4 to 2025 Q2. CS results are as follows: 2023 Q4: 91%, 2024 Q1: 86%, 2024 Q2: 87%, 2024 Q3: 91%, 2024 Q4: 92%, 2025 Q1: 89%, 2025 Q2: 88%. HCL results are as follows: 2023 Q4: 90%, 2024 Q1: 81%, 2024 Q2: 81%, 2024 Q3: 86%, 2024 Q4: 84%, 2025 Q1: 83%, 2025 Q2: 85%">
            <a:extLst>
              <a:ext uri="{FF2B5EF4-FFF2-40B4-BE49-F238E27FC236}">
                <a16:creationId xmlns:a16="http://schemas.microsoft.com/office/drawing/2014/main" id="{4F6C9816-0C3F-3EE0-CBE8-D590956724AB}"/>
              </a:ext>
            </a:extLst>
          </p:cNvPr>
          <p:cNvGraphicFramePr>
            <a:graphicFrameLocks/>
          </p:cNvGraphicFramePr>
          <p:nvPr>
            <p:extLst>
              <p:ext uri="{D42A27DB-BD31-4B8C-83A1-F6EECF244321}">
                <p14:modId xmlns:p14="http://schemas.microsoft.com/office/powerpoint/2010/main" val="1791789949"/>
              </p:ext>
            </p:extLst>
          </p:nvPr>
        </p:nvGraphicFramePr>
        <p:xfrm>
          <a:off x="338859" y="3438193"/>
          <a:ext cx="8326081" cy="25465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006F5F32-9FDE-A594-D5CC-01B3DC6ECE2D}"/>
              </a:ext>
            </a:extLst>
          </p:cNvPr>
          <p:cNvSpPr txBox="1"/>
          <p:nvPr/>
        </p:nvSpPr>
        <p:spPr>
          <a:xfrm>
            <a:off x="9049232" y="1098088"/>
            <a:ext cx="3142768" cy="307777"/>
          </a:xfrm>
          <a:prstGeom prst="rect">
            <a:avLst/>
          </a:prstGeom>
          <a:noFill/>
        </p:spPr>
        <p:txBody>
          <a:bodyPr wrap="square" rtlCol="0">
            <a:spAutoFit/>
          </a:bodyPr>
          <a:lstStyle/>
          <a:p>
            <a:pPr algn="l"/>
            <a:r>
              <a:rPr lang="en-US" sz="1400" b="1">
                <a:solidFill>
                  <a:schemeClr val="bg1"/>
                </a:solidFill>
                <a:latin typeface="+mn-lt"/>
                <a:cs typeface="Arial" pitchFamily="34" charset="0"/>
              </a:rPr>
              <a:t>Summary</a:t>
            </a:r>
          </a:p>
        </p:txBody>
      </p:sp>
      <p:sp>
        <p:nvSpPr>
          <p:cNvPr id="5" name="Text Placeholder 5">
            <a:extLst>
              <a:ext uri="{FF2B5EF4-FFF2-40B4-BE49-F238E27FC236}">
                <a16:creationId xmlns:a16="http://schemas.microsoft.com/office/drawing/2014/main" id="{EF69765F-A854-AC68-2DDE-72DBE869E83D}"/>
              </a:ext>
            </a:extLst>
          </p:cNvPr>
          <p:cNvSpPr>
            <a:spLocks noGrp="1"/>
          </p:cNvSpPr>
          <p:nvPr>
            <p:ph type="body" sz="quarter" idx="12"/>
          </p:nvPr>
        </p:nvSpPr>
        <p:spPr>
          <a:xfrm>
            <a:off x="9098303" y="1345179"/>
            <a:ext cx="2754838" cy="1836172"/>
          </a:xfrm>
        </p:spPr>
        <p:txBody>
          <a:bodyPr/>
          <a:lstStyle/>
          <a:p>
            <a:r>
              <a:rPr lang="en-US" sz="1400" dirty="0"/>
              <a:t>87% of service recipients agree that MassAbility staff asked them for their opinions and ideas about the services they needed. CS service recipients have consistently agreed at higher rates than HCL service recipients. </a:t>
            </a:r>
          </a:p>
        </p:txBody>
      </p:sp>
      <p:sp>
        <p:nvSpPr>
          <p:cNvPr id="2" name="TextBox 1">
            <a:extLst>
              <a:ext uri="{FF2B5EF4-FFF2-40B4-BE49-F238E27FC236}">
                <a16:creationId xmlns:a16="http://schemas.microsoft.com/office/drawing/2014/main" id="{E4D7252A-1621-B191-105E-0B59B6E82C18}"/>
              </a:ext>
            </a:extLst>
          </p:cNvPr>
          <p:cNvSpPr txBox="1"/>
          <p:nvPr/>
        </p:nvSpPr>
        <p:spPr>
          <a:xfrm>
            <a:off x="9033037" y="5661606"/>
            <a:ext cx="2290259" cy="646331"/>
          </a:xfrm>
          <a:prstGeom prst="rect">
            <a:avLst/>
          </a:prstGeom>
          <a:noFill/>
        </p:spPr>
        <p:txBody>
          <a:bodyPr wrap="square" rtlCol="0">
            <a:spAutoFit/>
          </a:bodyPr>
          <a:lstStyle/>
          <a:p>
            <a:pPr algn="l"/>
            <a:r>
              <a:rPr lang="en-US" sz="1200" b="1">
                <a:solidFill>
                  <a:schemeClr val="bg1"/>
                </a:solidFill>
                <a:latin typeface="+mn-lt"/>
                <a:cs typeface="Arial" pitchFamily="34" charset="0"/>
              </a:rPr>
              <a:t>N (Overall) = 436</a:t>
            </a:r>
          </a:p>
          <a:p>
            <a:pPr algn="l"/>
            <a:r>
              <a:rPr lang="en-US" sz="1200" b="1">
                <a:solidFill>
                  <a:schemeClr val="bg1"/>
                </a:solidFill>
                <a:latin typeface="+mn-lt"/>
                <a:cs typeface="Arial" pitchFamily="34" charset="0"/>
              </a:rPr>
              <a:t>N (CS) = 293</a:t>
            </a:r>
          </a:p>
          <a:p>
            <a:pPr algn="l"/>
            <a:r>
              <a:rPr lang="en-US" sz="1200" b="1">
                <a:solidFill>
                  <a:schemeClr val="bg1"/>
                </a:solidFill>
                <a:latin typeface="+mn-lt"/>
                <a:cs typeface="Arial" pitchFamily="34" charset="0"/>
              </a:rPr>
              <a:t>N (HCL) = 143</a:t>
            </a:r>
          </a:p>
        </p:txBody>
      </p:sp>
      <p:sp>
        <p:nvSpPr>
          <p:cNvPr id="8" name="Text Box 16">
            <a:extLst>
              <a:ext uri="{FF2B5EF4-FFF2-40B4-BE49-F238E27FC236}">
                <a16:creationId xmlns:a16="http://schemas.microsoft.com/office/drawing/2014/main" id="{1C8901D4-5947-7F91-07FB-E58820CF1540}"/>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5648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F152D-AD45-EC7E-3B59-0F234FBDC44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8804640-7FA2-839A-AA1F-48B16E518510}"/>
              </a:ext>
            </a:extLst>
          </p:cNvPr>
          <p:cNvSpPr>
            <a:spLocks noGrp="1"/>
          </p:cNvSpPr>
          <p:nvPr>
            <p:ph type="title" idx="4294967295"/>
          </p:nvPr>
        </p:nvSpPr>
        <p:spPr>
          <a:xfrm>
            <a:off x="1524000" y="400050"/>
            <a:ext cx="6096000" cy="565150"/>
          </a:xfrm>
          <a:prstGeom prst="rect">
            <a:avLst/>
          </a:prstGeom>
        </p:spPr>
        <p:txBody>
          <a:bodyPr/>
          <a:lstStyle/>
          <a:p>
            <a:pPr algn="ctr"/>
            <a:r>
              <a:rPr lang="en-US" sz="1300" b="1">
                <a:solidFill>
                  <a:schemeClr val="bg1"/>
                </a:solidFill>
              </a:rPr>
              <a:t>STAFF7 – Overall, CS, and HCL Trending</a:t>
            </a:r>
            <a:br>
              <a:rPr lang="en-US" sz="1300" b="1">
                <a:solidFill>
                  <a:schemeClr val="bg1"/>
                </a:solidFill>
              </a:rPr>
            </a:br>
            <a:r>
              <a:rPr lang="en-US" sz="1300">
                <a:solidFill>
                  <a:schemeClr val="bg1"/>
                </a:solidFill>
              </a:rPr>
              <a:t>I feel that MassAbility staff believe in my abilities and partner with me to achieve my goals. (% Agree)</a:t>
            </a:r>
            <a:br>
              <a:rPr lang="en-US" sz="1300">
                <a:solidFill>
                  <a:schemeClr val="bg1"/>
                </a:solidFill>
              </a:rPr>
            </a:br>
            <a:br>
              <a:rPr lang="en-US" sz="1300">
                <a:solidFill>
                  <a:schemeClr val="bg1"/>
                </a:solidFill>
              </a:rPr>
            </a:br>
            <a:br>
              <a:rPr lang="en-US" sz="1300">
                <a:solidFill>
                  <a:schemeClr val="bg1"/>
                </a:solidFill>
              </a:rPr>
            </a:br>
            <a:br>
              <a:rPr lang="en-US" sz="1400">
                <a:solidFill>
                  <a:schemeClr val="bg1"/>
                </a:solidFill>
              </a:rPr>
            </a:br>
            <a:endParaRPr lang="en-US" sz="1400">
              <a:solidFill>
                <a:schemeClr val="bg1"/>
              </a:solidFill>
              <a:highlight>
                <a:srgbClr val="00FF00"/>
              </a:highlight>
            </a:endParaRPr>
          </a:p>
        </p:txBody>
      </p:sp>
      <p:graphicFrame>
        <p:nvGraphicFramePr>
          <p:cNvPr id="9" name="Chart 8" descr="This is a line graph of overall service recipients for STAFF7 from 2023 Q4 to 2025 Q2. Results are as follows: 2023 Q4: 92%, 2024 Q1: 88%, 2024 Q2: 87%, 2024 Q3: 90%, 2024 Q4: 89%, 2025 Q1: 87%, 2025 Q2: 86%">
            <a:extLst>
              <a:ext uri="{FF2B5EF4-FFF2-40B4-BE49-F238E27FC236}">
                <a16:creationId xmlns:a16="http://schemas.microsoft.com/office/drawing/2014/main" id="{56CDD803-FD47-4C93-AEC0-8BF5713A97B5}"/>
              </a:ext>
            </a:extLst>
          </p:cNvPr>
          <p:cNvGraphicFramePr>
            <a:graphicFrameLocks/>
          </p:cNvGraphicFramePr>
          <p:nvPr>
            <p:extLst>
              <p:ext uri="{D42A27DB-BD31-4B8C-83A1-F6EECF244321}">
                <p14:modId xmlns:p14="http://schemas.microsoft.com/office/powerpoint/2010/main" val="2819556772"/>
              </p:ext>
            </p:extLst>
          </p:nvPr>
        </p:nvGraphicFramePr>
        <p:xfrm>
          <a:off x="338859" y="1209114"/>
          <a:ext cx="8326081" cy="2229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This is a line graph of CS and HCL service recipients for STAFF7 from 2023 Q4 to 2025 Q2. CS results are as follows: 2023 Q4: 92%, 2024 Q1: 88%, 2024 Q2: 87%, 2024 Q3: 90%, 2024 Q4: 90%, 2025 Q1: 88%, 2025 Q2: 86%. HCL results are as follows: 2023 Q4: 90%, 2024 Q1: 85%, 2024 Q2: 86%, 2024 Q3: 86%, 2024 Q4: 88%, 2025 Q1: 84%, 2025 Q2: 83%">
            <a:extLst>
              <a:ext uri="{FF2B5EF4-FFF2-40B4-BE49-F238E27FC236}">
                <a16:creationId xmlns:a16="http://schemas.microsoft.com/office/drawing/2014/main" id="{BA7175A4-FBF4-43ED-9480-8DFB00330015}"/>
              </a:ext>
            </a:extLst>
          </p:cNvPr>
          <p:cNvGraphicFramePr>
            <a:graphicFrameLocks/>
          </p:cNvGraphicFramePr>
          <p:nvPr>
            <p:extLst>
              <p:ext uri="{D42A27DB-BD31-4B8C-83A1-F6EECF244321}">
                <p14:modId xmlns:p14="http://schemas.microsoft.com/office/powerpoint/2010/main" val="1067270169"/>
              </p:ext>
            </p:extLst>
          </p:nvPr>
        </p:nvGraphicFramePr>
        <p:xfrm>
          <a:off x="338859" y="3438192"/>
          <a:ext cx="8326081" cy="25465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A781063B-ADD2-D09C-7E7B-75C43F6F5F2D}"/>
              </a:ext>
            </a:extLst>
          </p:cNvPr>
          <p:cNvSpPr txBox="1"/>
          <p:nvPr/>
        </p:nvSpPr>
        <p:spPr>
          <a:xfrm>
            <a:off x="9049232" y="1098088"/>
            <a:ext cx="3142768" cy="307777"/>
          </a:xfrm>
          <a:prstGeom prst="rect">
            <a:avLst/>
          </a:prstGeom>
          <a:noFill/>
        </p:spPr>
        <p:txBody>
          <a:bodyPr wrap="square" rtlCol="0">
            <a:spAutoFit/>
          </a:bodyPr>
          <a:lstStyle/>
          <a:p>
            <a:pPr algn="l"/>
            <a:r>
              <a:rPr lang="en-US" sz="1400" b="1">
                <a:solidFill>
                  <a:schemeClr val="bg1"/>
                </a:solidFill>
                <a:latin typeface="+mn-lt"/>
                <a:cs typeface="Arial" pitchFamily="34" charset="0"/>
              </a:rPr>
              <a:t>Summary</a:t>
            </a:r>
          </a:p>
        </p:txBody>
      </p:sp>
      <p:sp>
        <p:nvSpPr>
          <p:cNvPr id="5" name="Text Placeholder 5">
            <a:extLst>
              <a:ext uri="{FF2B5EF4-FFF2-40B4-BE49-F238E27FC236}">
                <a16:creationId xmlns:a16="http://schemas.microsoft.com/office/drawing/2014/main" id="{C6489828-54DC-C992-3984-60C081305065}"/>
              </a:ext>
            </a:extLst>
          </p:cNvPr>
          <p:cNvSpPr>
            <a:spLocks noGrp="1"/>
          </p:cNvSpPr>
          <p:nvPr>
            <p:ph type="body" sz="quarter" idx="12"/>
          </p:nvPr>
        </p:nvSpPr>
        <p:spPr>
          <a:xfrm>
            <a:off x="9098303" y="1345179"/>
            <a:ext cx="2754838" cy="2333936"/>
          </a:xfrm>
        </p:spPr>
        <p:txBody>
          <a:bodyPr/>
          <a:lstStyle/>
          <a:p>
            <a:r>
              <a:rPr lang="en-US" sz="1400" dirty="0"/>
              <a:t>86% of service recipients agree that MassAbility staff believe in their abilities and partner with them to achieve their goals, continuing a year long downward trend. CS service recipients have consistently agreed at higher rates than HCL service recipients. </a:t>
            </a:r>
          </a:p>
          <a:p>
            <a:endParaRPr lang="en-US" sz="1400" dirty="0"/>
          </a:p>
        </p:txBody>
      </p:sp>
      <p:sp>
        <p:nvSpPr>
          <p:cNvPr id="2" name="TextBox 1">
            <a:extLst>
              <a:ext uri="{FF2B5EF4-FFF2-40B4-BE49-F238E27FC236}">
                <a16:creationId xmlns:a16="http://schemas.microsoft.com/office/drawing/2014/main" id="{B20A6656-FCC6-529A-978D-D9D915CE6C22}"/>
              </a:ext>
            </a:extLst>
          </p:cNvPr>
          <p:cNvSpPr txBox="1"/>
          <p:nvPr/>
        </p:nvSpPr>
        <p:spPr>
          <a:xfrm>
            <a:off x="9033037" y="5661606"/>
            <a:ext cx="2290259" cy="646331"/>
          </a:xfrm>
          <a:prstGeom prst="rect">
            <a:avLst/>
          </a:prstGeom>
          <a:noFill/>
        </p:spPr>
        <p:txBody>
          <a:bodyPr wrap="square" rtlCol="0">
            <a:spAutoFit/>
          </a:bodyPr>
          <a:lstStyle/>
          <a:p>
            <a:pPr algn="l"/>
            <a:r>
              <a:rPr lang="en-US" sz="1200" b="1" dirty="0">
                <a:solidFill>
                  <a:schemeClr val="bg1"/>
                </a:solidFill>
                <a:latin typeface="+mn-lt"/>
                <a:cs typeface="Arial" pitchFamily="34" charset="0"/>
              </a:rPr>
              <a:t>N (Overall) = 446</a:t>
            </a:r>
          </a:p>
          <a:p>
            <a:pPr algn="l"/>
            <a:r>
              <a:rPr lang="en-US" sz="1200" b="1" dirty="0">
                <a:solidFill>
                  <a:schemeClr val="bg1"/>
                </a:solidFill>
                <a:latin typeface="+mn-lt"/>
                <a:cs typeface="Arial" pitchFamily="34" charset="0"/>
              </a:rPr>
              <a:t>N (CS) = 297</a:t>
            </a:r>
          </a:p>
          <a:p>
            <a:pPr algn="l"/>
            <a:r>
              <a:rPr lang="en-US" sz="1200" b="1" dirty="0">
                <a:solidFill>
                  <a:schemeClr val="bg1"/>
                </a:solidFill>
                <a:latin typeface="+mn-lt"/>
                <a:cs typeface="Arial" pitchFamily="34" charset="0"/>
              </a:rPr>
              <a:t>N (HCL) = 149</a:t>
            </a:r>
          </a:p>
        </p:txBody>
      </p:sp>
      <p:sp>
        <p:nvSpPr>
          <p:cNvPr id="8" name="Text Box 16">
            <a:extLst>
              <a:ext uri="{FF2B5EF4-FFF2-40B4-BE49-F238E27FC236}">
                <a16:creationId xmlns:a16="http://schemas.microsoft.com/office/drawing/2014/main" id="{C6E472B8-BDDA-5585-CDD6-258AC783E213}"/>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13069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C85FE-6E94-05A6-8E50-DF98BE2A5CF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BA202D1-943D-2F7B-B97B-506C4A04A376}"/>
              </a:ext>
            </a:extLst>
          </p:cNvPr>
          <p:cNvSpPr>
            <a:spLocks noGrp="1"/>
          </p:cNvSpPr>
          <p:nvPr>
            <p:ph type="title" idx="4294967295"/>
          </p:nvPr>
        </p:nvSpPr>
        <p:spPr>
          <a:xfrm>
            <a:off x="1524000" y="400050"/>
            <a:ext cx="6096000" cy="547688"/>
          </a:xfrm>
          <a:prstGeom prst="rect">
            <a:avLst/>
          </a:prstGeom>
        </p:spPr>
        <p:txBody>
          <a:bodyPr/>
          <a:lstStyle/>
          <a:p>
            <a:pPr algn="ctr"/>
            <a:r>
              <a:rPr lang="en-US" sz="1300" b="1">
                <a:solidFill>
                  <a:schemeClr val="bg1"/>
                </a:solidFill>
              </a:rPr>
              <a:t>FUTURE02VR – CS Only</a:t>
            </a:r>
            <a:br>
              <a:rPr lang="en-US" sz="1300" b="1">
                <a:solidFill>
                  <a:schemeClr val="bg1"/>
                </a:solidFill>
              </a:rPr>
            </a:br>
            <a:r>
              <a:rPr lang="en-US" sz="1300">
                <a:solidFill>
                  <a:schemeClr val="bg1"/>
                </a:solidFill>
              </a:rPr>
              <a:t>Based on my interests and abilities, MassAbility staff help me explore supports and opportunities in my community. (% Agree)</a:t>
            </a:r>
            <a:br>
              <a:rPr lang="en-US" sz="1300">
                <a:solidFill>
                  <a:schemeClr val="bg1"/>
                </a:solidFill>
              </a:rPr>
            </a:br>
            <a:br>
              <a:rPr lang="en-US" sz="1300">
                <a:solidFill>
                  <a:schemeClr val="bg1"/>
                </a:solidFill>
              </a:rPr>
            </a:br>
            <a:br>
              <a:rPr lang="en-US" sz="1300">
                <a:solidFill>
                  <a:schemeClr val="bg1"/>
                </a:solidFill>
              </a:rPr>
            </a:br>
            <a:br>
              <a:rPr lang="en-US" sz="1400">
                <a:solidFill>
                  <a:schemeClr val="bg1"/>
                </a:solidFill>
              </a:rPr>
            </a:br>
            <a:endParaRPr lang="en-US" sz="1400">
              <a:solidFill>
                <a:schemeClr val="bg1"/>
              </a:solidFill>
              <a:highlight>
                <a:srgbClr val="00FF00"/>
              </a:highlight>
            </a:endParaRPr>
          </a:p>
        </p:txBody>
      </p:sp>
      <p:graphicFrame>
        <p:nvGraphicFramePr>
          <p:cNvPr id="9" name="Chart 8" descr="This is a line graph of CS service recipients for FUTURE02VR from 2023 Q4 to 2025 Q2. Results are as follows: 2023 Q4: 83%, 2024 Q1: 78%, 2024 Q2: 78%, 2024 Q3: 80%, 2024 Q4: 82%, 2025 Q1: 78%, 2025 Q2: 81%">
            <a:extLst>
              <a:ext uri="{FF2B5EF4-FFF2-40B4-BE49-F238E27FC236}">
                <a16:creationId xmlns:a16="http://schemas.microsoft.com/office/drawing/2014/main" id="{A75B21C4-5F5B-4225-8271-7F00D9679927}"/>
              </a:ext>
            </a:extLst>
          </p:cNvPr>
          <p:cNvGraphicFramePr>
            <a:graphicFrameLocks/>
          </p:cNvGraphicFramePr>
          <p:nvPr>
            <p:extLst>
              <p:ext uri="{D42A27DB-BD31-4B8C-83A1-F6EECF244321}">
                <p14:modId xmlns:p14="http://schemas.microsoft.com/office/powerpoint/2010/main" val="273450483"/>
              </p:ext>
            </p:extLst>
          </p:nvPr>
        </p:nvGraphicFramePr>
        <p:xfrm>
          <a:off x="594736" y="1345179"/>
          <a:ext cx="7809034" cy="472287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0E5EBE04-7FD7-D5D1-BFAB-C61102DFA783}"/>
              </a:ext>
            </a:extLst>
          </p:cNvPr>
          <p:cNvSpPr txBox="1"/>
          <p:nvPr/>
        </p:nvSpPr>
        <p:spPr>
          <a:xfrm>
            <a:off x="9049232" y="1098088"/>
            <a:ext cx="3142768" cy="307777"/>
          </a:xfrm>
          <a:prstGeom prst="rect">
            <a:avLst/>
          </a:prstGeom>
          <a:noFill/>
        </p:spPr>
        <p:txBody>
          <a:bodyPr wrap="square" rtlCol="0">
            <a:spAutoFit/>
          </a:bodyPr>
          <a:lstStyle/>
          <a:p>
            <a:pPr algn="l"/>
            <a:r>
              <a:rPr lang="en-US" sz="1400" b="1" dirty="0">
                <a:solidFill>
                  <a:schemeClr val="bg1"/>
                </a:solidFill>
                <a:latin typeface="+mn-lt"/>
                <a:cs typeface="Arial" pitchFamily="34" charset="0"/>
              </a:rPr>
              <a:t>Summary</a:t>
            </a:r>
          </a:p>
        </p:txBody>
      </p:sp>
      <p:sp>
        <p:nvSpPr>
          <p:cNvPr id="5" name="Text Placeholder 5">
            <a:extLst>
              <a:ext uri="{FF2B5EF4-FFF2-40B4-BE49-F238E27FC236}">
                <a16:creationId xmlns:a16="http://schemas.microsoft.com/office/drawing/2014/main" id="{075681D7-60E1-D300-2108-8B3667D5E229}"/>
              </a:ext>
            </a:extLst>
          </p:cNvPr>
          <p:cNvSpPr>
            <a:spLocks noGrp="1"/>
          </p:cNvSpPr>
          <p:nvPr>
            <p:ph type="body" sz="quarter" idx="12"/>
          </p:nvPr>
        </p:nvSpPr>
        <p:spPr>
          <a:xfrm>
            <a:off x="9098303" y="1345179"/>
            <a:ext cx="2713593" cy="1836172"/>
          </a:xfrm>
        </p:spPr>
        <p:txBody>
          <a:bodyPr/>
          <a:lstStyle/>
          <a:p>
            <a:r>
              <a:rPr lang="en-US" sz="1400" dirty="0"/>
              <a:t>81% of CS service recipients agree that MassAbility helps them explore supports and opportunities in their community based on their interests and abilities. There are no long-term trends. </a:t>
            </a:r>
          </a:p>
        </p:txBody>
      </p:sp>
      <p:sp>
        <p:nvSpPr>
          <p:cNvPr id="2" name="TextBox 1">
            <a:extLst>
              <a:ext uri="{FF2B5EF4-FFF2-40B4-BE49-F238E27FC236}">
                <a16:creationId xmlns:a16="http://schemas.microsoft.com/office/drawing/2014/main" id="{73467F28-304E-E3C7-4934-B110C1EF3272}"/>
              </a:ext>
            </a:extLst>
          </p:cNvPr>
          <p:cNvSpPr txBox="1"/>
          <p:nvPr/>
        </p:nvSpPr>
        <p:spPr>
          <a:xfrm>
            <a:off x="9033037" y="5661606"/>
            <a:ext cx="2290259" cy="276999"/>
          </a:xfrm>
          <a:prstGeom prst="rect">
            <a:avLst/>
          </a:prstGeom>
          <a:noFill/>
        </p:spPr>
        <p:txBody>
          <a:bodyPr wrap="square" rtlCol="0">
            <a:spAutoFit/>
          </a:bodyPr>
          <a:lstStyle/>
          <a:p>
            <a:pPr algn="l"/>
            <a:r>
              <a:rPr lang="en-US" sz="1200" b="1">
                <a:solidFill>
                  <a:schemeClr val="bg1"/>
                </a:solidFill>
                <a:latin typeface="+mn-lt"/>
                <a:cs typeface="Arial" pitchFamily="34" charset="0"/>
              </a:rPr>
              <a:t>N (CS) = 283</a:t>
            </a:r>
          </a:p>
        </p:txBody>
      </p:sp>
      <p:sp>
        <p:nvSpPr>
          <p:cNvPr id="8" name="Text Box 16">
            <a:extLst>
              <a:ext uri="{FF2B5EF4-FFF2-40B4-BE49-F238E27FC236}">
                <a16:creationId xmlns:a16="http://schemas.microsoft.com/office/drawing/2014/main" id="{37E4DDA1-37DF-7671-5748-3025926A1CBF}"/>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0854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F6940-BEAE-B743-28B9-A450E6A7702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864C312-BD83-1885-D5F0-3CCA8C4C0B6F}"/>
              </a:ext>
            </a:extLst>
          </p:cNvPr>
          <p:cNvSpPr>
            <a:spLocks noGrp="1"/>
          </p:cNvSpPr>
          <p:nvPr>
            <p:ph type="title" idx="4294967295"/>
          </p:nvPr>
        </p:nvSpPr>
        <p:spPr>
          <a:xfrm>
            <a:off x="1524000" y="400050"/>
            <a:ext cx="6096000" cy="547688"/>
          </a:xfrm>
          <a:prstGeom prst="rect">
            <a:avLst/>
          </a:prstGeom>
        </p:spPr>
        <p:txBody>
          <a:bodyPr/>
          <a:lstStyle/>
          <a:p>
            <a:pPr algn="ctr"/>
            <a:r>
              <a:rPr lang="en-US" sz="1300" b="1">
                <a:solidFill>
                  <a:schemeClr val="bg1"/>
                </a:solidFill>
              </a:rPr>
              <a:t>FUTURE02CL – HCL Only</a:t>
            </a:r>
            <a:br>
              <a:rPr lang="en-US" sz="1300" b="1">
                <a:solidFill>
                  <a:schemeClr val="bg1"/>
                </a:solidFill>
              </a:rPr>
            </a:br>
            <a:r>
              <a:rPr lang="en-US" sz="1300">
                <a:solidFill>
                  <a:schemeClr val="bg1"/>
                </a:solidFill>
              </a:rPr>
              <a:t>Based on my interests and abilities, MassAbility staff help me explore supports and opportunities in my community. (% Agree)</a:t>
            </a:r>
            <a:br>
              <a:rPr lang="en-US" sz="1300">
                <a:solidFill>
                  <a:schemeClr val="bg1"/>
                </a:solidFill>
              </a:rPr>
            </a:br>
            <a:br>
              <a:rPr lang="en-US" sz="1300">
                <a:solidFill>
                  <a:schemeClr val="bg1"/>
                </a:solidFill>
              </a:rPr>
            </a:br>
            <a:br>
              <a:rPr lang="en-US" sz="1300">
                <a:solidFill>
                  <a:schemeClr val="bg1"/>
                </a:solidFill>
              </a:rPr>
            </a:br>
            <a:br>
              <a:rPr lang="en-US" sz="1400">
                <a:solidFill>
                  <a:schemeClr val="bg1"/>
                </a:solidFill>
              </a:rPr>
            </a:br>
            <a:endParaRPr lang="en-US" sz="1400">
              <a:solidFill>
                <a:schemeClr val="bg1"/>
              </a:solidFill>
              <a:highlight>
                <a:srgbClr val="00FF00"/>
              </a:highlight>
            </a:endParaRPr>
          </a:p>
        </p:txBody>
      </p:sp>
      <p:graphicFrame>
        <p:nvGraphicFramePr>
          <p:cNvPr id="10" name="Chart 9" descr="This is a line graph of HCL service recipients for FUTURE02CL from 2023 Q4 to 2025 Q2. Results are as follows: 2023 Q4: 73%, 2024 Q1: 68%, 2024 Q2: 70%, 2024 Q3: 68%, 2024 Q4: 75%, 2025 Q1: 69%, 2025 Q2: 70%">
            <a:extLst>
              <a:ext uri="{FF2B5EF4-FFF2-40B4-BE49-F238E27FC236}">
                <a16:creationId xmlns:a16="http://schemas.microsoft.com/office/drawing/2014/main" id="{EAE2212C-A6A0-4B9F-94A6-095A471186FC}"/>
              </a:ext>
            </a:extLst>
          </p:cNvPr>
          <p:cNvGraphicFramePr>
            <a:graphicFrameLocks/>
          </p:cNvGraphicFramePr>
          <p:nvPr>
            <p:extLst>
              <p:ext uri="{D42A27DB-BD31-4B8C-83A1-F6EECF244321}">
                <p14:modId xmlns:p14="http://schemas.microsoft.com/office/powerpoint/2010/main" val="1107107071"/>
              </p:ext>
            </p:extLst>
          </p:nvPr>
        </p:nvGraphicFramePr>
        <p:xfrm>
          <a:off x="594736" y="1345179"/>
          <a:ext cx="7809034" cy="472287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C8B5312-1217-72A9-3E8B-33D6DB0D8C34}"/>
              </a:ext>
            </a:extLst>
          </p:cNvPr>
          <p:cNvSpPr txBox="1"/>
          <p:nvPr/>
        </p:nvSpPr>
        <p:spPr>
          <a:xfrm>
            <a:off x="9049232" y="1098088"/>
            <a:ext cx="3142768" cy="307777"/>
          </a:xfrm>
          <a:prstGeom prst="rect">
            <a:avLst/>
          </a:prstGeom>
          <a:noFill/>
        </p:spPr>
        <p:txBody>
          <a:bodyPr wrap="square" rtlCol="0">
            <a:spAutoFit/>
          </a:bodyPr>
          <a:lstStyle/>
          <a:p>
            <a:pPr algn="l"/>
            <a:r>
              <a:rPr lang="en-US" sz="1400" b="1">
                <a:solidFill>
                  <a:schemeClr val="bg1"/>
                </a:solidFill>
                <a:latin typeface="+mn-lt"/>
                <a:cs typeface="Arial" pitchFamily="34" charset="0"/>
              </a:rPr>
              <a:t>Summary</a:t>
            </a:r>
          </a:p>
        </p:txBody>
      </p:sp>
      <p:sp>
        <p:nvSpPr>
          <p:cNvPr id="5" name="Text Placeholder 5">
            <a:extLst>
              <a:ext uri="{FF2B5EF4-FFF2-40B4-BE49-F238E27FC236}">
                <a16:creationId xmlns:a16="http://schemas.microsoft.com/office/drawing/2014/main" id="{4E1CBBE0-9000-CB37-EB8B-C0BEC60E9DD7}"/>
              </a:ext>
            </a:extLst>
          </p:cNvPr>
          <p:cNvSpPr>
            <a:spLocks noGrp="1"/>
          </p:cNvSpPr>
          <p:nvPr>
            <p:ph type="body" sz="quarter" idx="12"/>
          </p:nvPr>
        </p:nvSpPr>
        <p:spPr>
          <a:xfrm>
            <a:off x="9098303" y="1345179"/>
            <a:ext cx="2864201" cy="1836172"/>
          </a:xfrm>
        </p:spPr>
        <p:txBody>
          <a:bodyPr/>
          <a:lstStyle/>
          <a:p>
            <a:r>
              <a:rPr lang="en-US" sz="1400" dirty="0"/>
              <a:t>78% of HCL service recipients agree that MassAbility helps them explore supports and opportunities in their community based on their interests and abilities. There are no long-term trends. </a:t>
            </a:r>
          </a:p>
        </p:txBody>
      </p:sp>
      <p:sp>
        <p:nvSpPr>
          <p:cNvPr id="2" name="TextBox 1">
            <a:extLst>
              <a:ext uri="{FF2B5EF4-FFF2-40B4-BE49-F238E27FC236}">
                <a16:creationId xmlns:a16="http://schemas.microsoft.com/office/drawing/2014/main" id="{2CA42263-C5C5-35FD-26D9-3998E1FD0412}"/>
              </a:ext>
            </a:extLst>
          </p:cNvPr>
          <p:cNvSpPr txBox="1"/>
          <p:nvPr/>
        </p:nvSpPr>
        <p:spPr>
          <a:xfrm>
            <a:off x="9033037" y="5661606"/>
            <a:ext cx="2290259" cy="276999"/>
          </a:xfrm>
          <a:prstGeom prst="rect">
            <a:avLst/>
          </a:prstGeom>
          <a:noFill/>
        </p:spPr>
        <p:txBody>
          <a:bodyPr wrap="square" rtlCol="0">
            <a:spAutoFit/>
          </a:bodyPr>
          <a:lstStyle/>
          <a:p>
            <a:pPr algn="l"/>
            <a:r>
              <a:rPr lang="en-US" sz="1200" b="1">
                <a:solidFill>
                  <a:schemeClr val="bg1"/>
                </a:solidFill>
                <a:latin typeface="+mn-lt"/>
                <a:cs typeface="Arial" pitchFamily="34" charset="0"/>
              </a:rPr>
              <a:t>N (HCL) = 140</a:t>
            </a:r>
          </a:p>
        </p:txBody>
      </p:sp>
      <p:sp>
        <p:nvSpPr>
          <p:cNvPr id="8" name="Text Box 16">
            <a:extLst>
              <a:ext uri="{FF2B5EF4-FFF2-40B4-BE49-F238E27FC236}">
                <a16:creationId xmlns:a16="http://schemas.microsoft.com/office/drawing/2014/main" id="{7177190E-7A7B-7101-64AF-B85E97EC6D96}"/>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52594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9DBDC-5321-736C-BE69-2A78495E33B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080A5C4-3AC8-4E9A-D9A8-9C7C9BA4C048}"/>
              </a:ext>
            </a:extLst>
          </p:cNvPr>
          <p:cNvSpPr>
            <a:spLocks noGrp="1"/>
          </p:cNvSpPr>
          <p:nvPr>
            <p:ph type="title" idx="4294967295"/>
          </p:nvPr>
        </p:nvSpPr>
        <p:spPr>
          <a:xfrm>
            <a:off x="1524000" y="390526"/>
            <a:ext cx="6096000" cy="549275"/>
          </a:xfrm>
          <a:prstGeom prst="rect">
            <a:avLst/>
          </a:prstGeom>
        </p:spPr>
        <p:txBody>
          <a:bodyPr/>
          <a:lstStyle/>
          <a:p>
            <a:pPr algn="ctr"/>
            <a:r>
              <a:rPr lang="en-US" sz="1300" b="1">
                <a:solidFill>
                  <a:schemeClr val="bg1"/>
                </a:solidFill>
              </a:rPr>
              <a:t>FUTURE04 – Overall, CS, and HCL Trending</a:t>
            </a:r>
            <a:br>
              <a:rPr lang="en-US" sz="1300" b="1">
                <a:solidFill>
                  <a:schemeClr val="bg1"/>
                </a:solidFill>
              </a:rPr>
            </a:br>
            <a:r>
              <a:rPr lang="en-US" sz="1300">
                <a:solidFill>
                  <a:schemeClr val="bg1"/>
                </a:solidFill>
              </a:rPr>
              <a:t>My MassAbility staff and I completed an assessment about my knowledge, skills, and abilities to help me reach my goals. (% Yes)</a:t>
            </a:r>
            <a:br>
              <a:rPr lang="en-US" sz="1300">
                <a:solidFill>
                  <a:schemeClr val="bg1"/>
                </a:solidFill>
              </a:rPr>
            </a:br>
            <a:br>
              <a:rPr lang="en-US" sz="1300">
                <a:solidFill>
                  <a:schemeClr val="bg1"/>
                </a:solidFill>
              </a:rPr>
            </a:br>
            <a:br>
              <a:rPr lang="en-US" sz="1300">
                <a:solidFill>
                  <a:schemeClr val="bg1"/>
                </a:solidFill>
              </a:rPr>
            </a:br>
            <a:br>
              <a:rPr lang="en-US" sz="1400">
                <a:solidFill>
                  <a:schemeClr val="bg1"/>
                </a:solidFill>
              </a:rPr>
            </a:br>
            <a:endParaRPr lang="en-US" sz="1400">
              <a:solidFill>
                <a:schemeClr val="bg1"/>
              </a:solidFill>
              <a:highlight>
                <a:srgbClr val="00FF00"/>
              </a:highlight>
            </a:endParaRPr>
          </a:p>
        </p:txBody>
      </p:sp>
      <p:graphicFrame>
        <p:nvGraphicFramePr>
          <p:cNvPr id="9" name="Chart 8" descr="This is a line graph of overall service recipients for FUTURE04 from 2023 Q4 to 2025 Q2. Results are as follows: 2023 Q4: 84%, 2024 Q1: 86%, 2024 Q2: 84%, 2024 Q3: 83%, 2024 Q4: 88%, 2025 Q1: 80%, 2025 Q2: 81%">
            <a:extLst>
              <a:ext uri="{FF2B5EF4-FFF2-40B4-BE49-F238E27FC236}">
                <a16:creationId xmlns:a16="http://schemas.microsoft.com/office/drawing/2014/main" id="{ECF0126B-4719-429F-BA33-2A00F5C51A7F}"/>
              </a:ext>
            </a:extLst>
          </p:cNvPr>
          <p:cNvGraphicFramePr>
            <a:graphicFrameLocks/>
          </p:cNvGraphicFramePr>
          <p:nvPr>
            <p:extLst>
              <p:ext uri="{D42A27DB-BD31-4B8C-83A1-F6EECF244321}">
                <p14:modId xmlns:p14="http://schemas.microsoft.com/office/powerpoint/2010/main" val="3906726829"/>
              </p:ext>
            </p:extLst>
          </p:nvPr>
        </p:nvGraphicFramePr>
        <p:xfrm>
          <a:off x="338859" y="1209114"/>
          <a:ext cx="8326081" cy="2229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This is a line graph of CS and HCL service recipients for FUTURE04 from 2023 Q4 to 2025 Q2. CS results are as follows: 2023 Q4: 86%, 2024 Q1: 86%, 2024 Q2: 85%, 2024 Q3: 83%, 2024 Q4: 88%, 2025 Q1: 82%, 2025 Q2: 85%. HCL results are as follows: 2023 Q4: 78%, 2024 Q1: 85%, 2024 Q2: 74%, 2024 Q3: 79%, 2024 Q4: 87%, 2025 Q1: 74%, 2025 Q2: 67%">
            <a:extLst>
              <a:ext uri="{FF2B5EF4-FFF2-40B4-BE49-F238E27FC236}">
                <a16:creationId xmlns:a16="http://schemas.microsoft.com/office/drawing/2014/main" id="{05206293-C3CA-4C88-812E-4549520F0DB4}"/>
              </a:ext>
            </a:extLst>
          </p:cNvPr>
          <p:cNvGraphicFramePr>
            <a:graphicFrameLocks/>
          </p:cNvGraphicFramePr>
          <p:nvPr>
            <p:extLst>
              <p:ext uri="{D42A27DB-BD31-4B8C-83A1-F6EECF244321}">
                <p14:modId xmlns:p14="http://schemas.microsoft.com/office/powerpoint/2010/main" val="1151788424"/>
              </p:ext>
            </p:extLst>
          </p:nvPr>
        </p:nvGraphicFramePr>
        <p:xfrm>
          <a:off x="338859" y="3438192"/>
          <a:ext cx="8326081" cy="25465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7853A4E-736D-E6A9-2E5B-1243415C666D}"/>
              </a:ext>
            </a:extLst>
          </p:cNvPr>
          <p:cNvSpPr txBox="1"/>
          <p:nvPr/>
        </p:nvSpPr>
        <p:spPr>
          <a:xfrm>
            <a:off x="9049232" y="1098088"/>
            <a:ext cx="3142768" cy="307777"/>
          </a:xfrm>
          <a:prstGeom prst="rect">
            <a:avLst/>
          </a:prstGeom>
          <a:noFill/>
        </p:spPr>
        <p:txBody>
          <a:bodyPr wrap="square" rtlCol="0">
            <a:spAutoFit/>
          </a:bodyPr>
          <a:lstStyle/>
          <a:p>
            <a:pPr algn="l"/>
            <a:r>
              <a:rPr lang="en-US" sz="1400" b="1" dirty="0">
                <a:solidFill>
                  <a:schemeClr val="bg1"/>
                </a:solidFill>
                <a:latin typeface="+mn-lt"/>
                <a:cs typeface="Arial" pitchFamily="34" charset="0"/>
              </a:rPr>
              <a:t>Summary</a:t>
            </a:r>
          </a:p>
        </p:txBody>
      </p:sp>
      <p:sp>
        <p:nvSpPr>
          <p:cNvPr id="5" name="Text Placeholder 5">
            <a:extLst>
              <a:ext uri="{FF2B5EF4-FFF2-40B4-BE49-F238E27FC236}">
                <a16:creationId xmlns:a16="http://schemas.microsoft.com/office/drawing/2014/main" id="{130388B9-9FE3-EFEA-8B16-12035ACBF883}"/>
              </a:ext>
            </a:extLst>
          </p:cNvPr>
          <p:cNvSpPr>
            <a:spLocks noGrp="1"/>
          </p:cNvSpPr>
          <p:nvPr>
            <p:ph type="body" sz="quarter" idx="12"/>
          </p:nvPr>
        </p:nvSpPr>
        <p:spPr>
          <a:xfrm>
            <a:off x="9098303" y="1345179"/>
            <a:ext cx="2896473" cy="2229080"/>
          </a:xfrm>
        </p:spPr>
        <p:txBody>
          <a:bodyPr/>
          <a:lstStyle/>
          <a:p>
            <a:r>
              <a:rPr lang="en-US" sz="1400" dirty="0"/>
              <a:t>81% of service recipients report completing an assessment with MassAbility staff to help reach their goals. HCL service recipients were significantly less likely to report doing so, an emerging downward trend after having roughly comparable numbers to CS service recipients in 2024 Q4.</a:t>
            </a:r>
          </a:p>
        </p:txBody>
      </p:sp>
      <p:sp>
        <p:nvSpPr>
          <p:cNvPr id="2" name="TextBox 1">
            <a:extLst>
              <a:ext uri="{FF2B5EF4-FFF2-40B4-BE49-F238E27FC236}">
                <a16:creationId xmlns:a16="http://schemas.microsoft.com/office/drawing/2014/main" id="{CDD16CCB-F83E-55F2-2A38-9C132A2FC8F7}"/>
              </a:ext>
            </a:extLst>
          </p:cNvPr>
          <p:cNvSpPr txBox="1"/>
          <p:nvPr/>
        </p:nvSpPr>
        <p:spPr>
          <a:xfrm>
            <a:off x="9033037" y="5661606"/>
            <a:ext cx="2290259" cy="646331"/>
          </a:xfrm>
          <a:prstGeom prst="rect">
            <a:avLst/>
          </a:prstGeom>
          <a:noFill/>
        </p:spPr>
        <p:txBody>
          <a:bodyPr wrap="square" rtlCol="0">
            <a:spAutoFit/>
          </a:bodyPr>
          <a:lstStyle/>
          <a:p>
            <a:pPr algn="l"/>
            <a:r>
              <a:rPr lang="en-US" sz="1200" b="1">
                <a:solidFill>
                  <a:schemeClr val="bg1"/>
                </a:solidFill>
                <a:latin typeface="+mn-lt"/>
                <a:cs typeface="Arial" pitchFamily="34" charset="0"/>
              </a:rPr>
              <a:t>N (Overall) = 413</a:t>
            </a:r>
          </a:p>
          <a:p>
            <a:pPr algn="l"/>
            <a:r>
              <a:rPr lang="en-US" sz="1200" b="1">
                <a:solidFill>
                  <a:schemeClr val="bg1"/>
                </a:solidFill>
                <a:latin typeface="+mn-lt"/>
                <a:cs typeface="Arial" pitchFamily="34" charset="0"/>
              </a:rPr>
              <a:t>N (CS) = 274</a:t>
            </a:r>
          </a:p>
          <a:p>
            <a:pPr algn="l"/>
            <a:r>
              <a:rPr lang="en-US" sz="1200" b="1">
                <a:solidFill>
                  <a:schemeClr val="bg1"/>
                </a:solidFill>
                <a:latin typeface="+mn-lt"/>
                <a:cs typeface="Arial" pitchFamily="34" charset="0"/>
              </a:rPr>
              <a:t>N (HCL) = 139</a:t>
            </a:r>
          </a:p>
        </p:txBody>
      </p:sp>
      <p:sp>
        <p:nvSpPr>
          <p:cNvPr id="8" name="Text Box 16">
            <a:extLst>
              <a:ext uri="{FF2B5EF4-FFF2-40B4-BE49-F238E27FC236}">
                <a16:creationId xmlns:a16="http://schemas.microsoft.com/office/drawing/2014/main" id="{2ED4D9E6-AC49-8E03-D856-613318B1F4DC}"/>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10026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44883-49E8-9180-E854-A6C991CDEE0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B46F6C6-1A02-7438-5F3C-B496F2228D1B}"/>
              </a:ext>
            </a:extLst>
          </p:cNvPr>
          <p:cNvSpPr>
            <a:spLocks noGrp="1"/>
          </p:cNvSpPr>
          <p:nvPr>
            <p:ph type="title" idx="4294967295"/>
          </p:nvPr>
        </p:nvSpPr>
        <p:spPr>
          <a:xfrm>
            <a:off x="1524000" y="374650"/>
            <a:ext cx="6096000" cy="547688"/>
          </a:xfrm>
          <a:prstGeom prst="rect">
            <a:avLst/>
          </a:prstGeom>
        </p:spPr>
        <p:txBody>
          <a:bodyPr/>
          <a:lstStyle/>
          <a:p>
            <a:pPr algn="ctr"/>
            <a:r>
              <a:rPr lang="en-US" sz="1300" b="1" dirty="0">
                <a:solidFill>
                  <a:schemeClr val="bg1"/>
                </a:solidFill>
              </a:rPr>
              <a:t>FUTURE03 – CS Only</a:t>
            </a:r>
            <a:br>
              <a:rPr lang="en-US" sz="1300" b="1" dirty="0">
                <a:solidFill>
                  <a:schemeClr val="bg1"/>
                </a:solidFill>
              </a:rPr>
            </a:br>
            <a:r>
              <a:rPr lang="en-US" sz="1300" dirty="0">
                <a:solidFill>
                  <a:schemeClr val="bg1"/>
                </a:solidFill>
              </a:rPr>
              <a:t>My counselor discussed with me the education or training I would need to pursue the careers I am interested in. (% Yes)</a:t>
            </a:r>
            <a:br>
              <a:rPr lang="en-US" sz="1300" dirty="0">
                <a:solidFill>
                  <a:schemeClr val="bg1"/>
                </a:solidFill>
              </a:rPr>
            </a:br>
            <a:br>
              <a:rPr lang="en-US" sz="1300" dirty="0">
                <a:solidFill>
                  <a:schemeClr val="bg1"/>
                </a:solidFill>
              </a:rPr>
            </a:br>
            <a:br>
              <a:rPr lang="en-US" sz="1300" dirty="0">
                <a:solidFill>
                  <a:schemeClr val="bg1"/>
                </a:solidFill>
              </a:rPr>
            </a:br>
            <a:br>
              <a:rPr lang="en-US" sz="1400" dirty="0">
                <a:solidFill>
                  <a:schemeClr val="bg1"/>
                </a:solidFill>
              </a:rPr>
            </a:br>
            <a:endParaRPr lang="en-US" sz="1400" dirty="0">
              <a:solidFill>
                <a:schemeClr val="bg1"/>
              </a:solidFill>
              <a:highlight>
                <a:srgbClr val="00FF00"/>
              </a:highlight>
            </a:endParaRPr>
          </a:p>
        </p:txBody>
      </p:sp>
      <p:graphicFrame>
        <p:nvGraphicFramePr>
          <p:cNvPr id="9" name="Chart 8" descr="This is a line graph of CS service recipients for FUTURE03 from 2023 Q4 to 2025 Q2. Results are as follows: 2023 Q4: 88%, 2024 Q1: 83%, 2024 Q2: 78%, 2024 Q3: 83%, 2024 Q4: 80%, 2025 Q1: 83%, 2025 Q2: 82%">
            <a:extLst>
              <a:ext uri="{FF2B5EF4-FFF2-40B4-BE49-F238E27FC236}">
                <a16:creationId xmlns:a16="http://schemas.microsoft.com/office/drawing/2014/main" id="{5BA900A2-35EE-4650-8B8C-1180F6F96765}"/>
              </a:ext>
            </a:extLst>
          </p:cNvPr>
          <p:cNvGraphicFramePr>
            <a:graphicFrameLocks/>
          </p:cNvGraphicFramePr>
          <p:nvPr>
            <p:extLst>
              <p:ext uri="{D42A27DB-BD31-4B8C-83A1-F6EECF244321}">
                <p14:modId xmlns:p14="http://schemas.microsoft.com/office/powerpoint/2010/main" val="2078461571"/>
              </p:ext>
            </p:extLst>
          </p:nvPr>
        </p:nvGraphicFramePr>
        <p:xfrm>
          <a:off x="594736" y="1345179"/>
          <a:ext cx="7809034" cy="472287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49277689-D1A1-BD7C-F48B-65917A8E325D}"/>
              </a:ext>
            </a:extLst>
          </p:cNvPr>
          <p:cNvSpPr txBox="1"/>
          <p:nvPr/>
        </p:nvSpPr>
        <p:spPr>
          <a:xfrm>
            <a:off x="9049232" y="1098088"/>
            <a:ext cx="3142768" cy="307777"/>
          </a:xfrm>
          <a:prstGeom prst="rect">
            <a:avLst/>
          </a:prstGeom>
          <a:noFill/>
        </p:spPr>
        <p:txBody>
          <a:bodyPr wrap="square" rtlCol="0">
            <a:spAutoFit/>
          </a:bodyPr>
          <a:lstStyle/>
          <a:p>
            <a:pPr algn="l"/>
            <a:r>
              <a:rPr lang="en-US" sz="1400" b="1">
                <a:solidFill>
                  <a:schemeClr val="bg1"/>
                </a:solidFill>
                <a:latin typeface="+mn-lt"/>
                <a:cs typeface="Arial" pitchFamily="34" charset="0"/>
              </a:rPr>
              <a:t>Summary</a:t>
            </a:r>
          </a:p>
        </p:txBody>
      </p:sp>
      <p:sp>
        <p:nvSpPr>
          <p:cNvPr id="5" name="Text Placeholder 5">
            <a:extLst>
              <a:ext uri="{FF2B5EF4-FFF2-40B4-BE49-F238E27FC236}">
                <a16:creationId xmlns:a16="http://schemas.microsoft.com/office/drawing/2014/main" id="{8E0D59A7-182C-3BEC-8A9D-9746B9FBDF44}"/>
              </a:ext>
            </a:extLst>
          </p:cNvPr>
          <p:cNvSpPr>
            <a:spLocks noGrp="1"/>
          </p:cNvSpPr>
          <p:nvPr>
            <p:ph type="body" sz="quarter" idx="12"/>
          </p:nvPr>
        </p:nvSpPr>
        <p:spPr>
          <a:xfrm>
            <a:off x="9098303" y="1345179"/>
            <a:ext cx="2831928" cy="1836172"/>
          </a:xfrm>
        </p:spPr>
        <p:txBody>
          <a:bodyPr/>
          <a:lstStyle/>
          <a:p>
            <a:r>
              <a:rPr lang="en-US" sz="1400" dirty="0"/>
              <a:t>82% of CS service recipients report discussing needed education or training with their counselor. After three-quarters of decline starting in 2023 Q4, results have stayed relatively consistent since 2024 Q3.</a:t>
            </a:r>
          </a:p>
        </p:txBody>
      </p:sp>
      <p:sp>
        <p:nvSpPr>
          <p:cNvPr id="2" name="TextBox 1">
            <a:extLst>
              <a:ext uri="{FF2B5EF4-FFF2-40B4-BE49-F238E27FC236}">
                <a16:creationId xmlns:a16="http://schemas.microsoft.com/office/drawing/2014/main" id="{552DB44A-65F9-DBFA-547B-3292411C8C5C}"/>
              </a:ext>
            </a:extLst>
          </p:cNvPr>
          <p:cNvSpPr txBox="1"/>
          <p:nvPr/>
        </p:nvSpPr>
        <p:spPr>
          <a:xfrm>
            <a:off x="9033037" y="5661606"/>
            <a:ext cx="2290259" cy="276999"/>
          </a:xfrm>
          <a:prstGeom prst="rect">
            <a:avLst/>
          </a:prstGeom>
          <a:noFill/>
        </p:spPr>
        <p:txBody>
          <a:bodyPr wrap="square" rtlCol="0">
            <a:spAutoFit/>
          </a:bodyPr>
          <a:lstStyle/>
          <a:p>
            <a:pPr algn="l"/>
            <a:r>
              <a:rPr lang="en-US" sz="1200" b="1">
                <a:solidFill>
                  <a:schemeClr val="bg1"/>
                </a:solidFill>
                <a:latin typeface="+mn-lt"/>
                <a:cs typeface="Arial" pitchFamily="34" charset="0"/>
              </a:rPr>
              <a:t>N (CS) = 278</a:t>
            </a:r>
          </a:p>
        </p:txBody>
      </p:sp>
      <p:sp>
        <p:nvSpPr>
          <p:cNvPr id="8" name="Text Box 16">
            <a:extLst>
              <a:ext uri="{FF2B5EF4-FFF2-40B4-BE49-F238E27FC236}">
                <a16:creationId xmlns:a16="http://schemas.microsoft.com/office/drawing/2014/main" id="{A9752E74-E7D9-D8DA-53B6-32EE8F81A909}"/>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5304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2CD3F-F996-81F7-2F45-266E26152F2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3F9EB83-AC45-6784-1B1A-C6B1ED77B475}"/>
              </a:ext>
            </a:extLst>
          </p:cNvPr>
          <p:cNvSpPr>
            <a:spLocks noGrp="1"/>
          </p:cNvSpPr>
          <p:nvPr>
            <p:ph type="title" idx="4294967295"/>
          </p:nvPr>
        </p:nvSpPr>
        <p:spPr>
          <a:xfrm>
            <a:off x="1524000" y="374650"/>
            <a:ext cx="6096000" cy="547688"/>
          </a:xfrm>
          <a:prstGeom prst="rect">
            <a:avLst/>
          </a:prstGeom>
        </p:spPr>
        <p:txBody>
          <a:bodyPr/>
          <a:lstStyle/>
          <a:p>
            <a:pPr algn="ctr"/>
            <a:r>
              <a:rPr lang="en-US" sz="1300" b="1">
                <a:solidFill>
                  <a:schemeClr val="bg1"/>
                </a:solidFill>
              </a:rPr>
              <a:t>ADDSERV01 – CS Only</a:t>
            </a:r>
            <a:br>
              <a:rPr lang="en-US" sz="1300" b="1">
                <a:solidFill>
                  <a:schemeClr val="bg1"/>
                </a:solidFill>
              </a:rPr>
            </a:br>
            <a:r>
              <a:rPr lang="en-US" sz="1300">
                <a:solidFill>
                  <a:schemeClr val="bg1"/>
                </a:solidFill>
              </a:rPr>
              <a:t>I need services to help me live more comfortably and participate in my community. (% Agree)</a:t>
            </a:r>
            <a:br>
              <a:rPr lang="en-US" sz="1300">
                <a:solidFill>
                  <a:schemeClr val="bg1"/>
                </a:solidFill>
              </a:rPr>
            </a:br>
            <a:br>
              <a:rPr lang="en-US" sz="1300">
                <a:solidFill>
                  <a:schemeClr val="bg1"/>
                </a:solidFill>
              </a:rPr>
            </a:br>
            <a:br>
              <a:rPr lang="en-US" sz="1300">
                <a:solidFill>
                  <a:schemeClr val="bg1"/>
                </a:solidFill>
              </a:rPr>
            </a:br>
            <a:br>
              <a:rPr lang="en-US" sz="1400">
                <a:solidFill>
                  <a:schemeClr val="bg1"/>
                </a:solidFill>
              </a:rPr>
            </a:br>
            <a:endParaRPr lang="en-US" sz="1400">
              <a:solidFill>
                <a:schemeClr val="bg1"/>
              </a:solidFill>
              <a:highlight>
                <a:srgbClr val="00FF00"/>
              </a:highlight>
            </a:endParaRPr>
          </a:p>
        </p:txBody>
      </p:sp>
      <p:graphicFrame>
        <p:nvGraphicFramePr>
          <p:cNvPr id="11" name="Chart 10" descr="This is a line graph of CS service recipients for ADDSERV01 from 2023 Q4 to 2025 Q2. Results are as follows: 2023 Q4: 80%, 2024 Q1: 79%, 2024 Q2: 78%, 2024 Q3: 80%, 2024 Q4: 70%, 2025 Q1: 78%, 2025 Q2: 81%">
            <a:extLst>
              <a:ext uri="{FF2B5EF4-FFF2-40B4-BE49-F238E27FC236}">
                <a16:creationId xmlns:a16="http://schemas.microsoft.com/office/drawing/2014/main" id="{804D0EB3-2F41-4A6A-B101-CCF1E1D53289}"/>
              </a:ext>
            </a:extLst>
          </p:cNvPr>
          <p:cNvGraphicFramePr>
            <a:graphicFrameLocks/>
          </p:cNvGraphicFramePr>
          <p:nvPr>
            <p:extLst>
              <p:ext uri="{D42A27DB-BD31-4B8C-83A1-F6EECF244321}">
                <p14:modId xmlns:p14="http://schemas.microsoft.com/office/powerpoint/2010/main" val="3349343930"/>
              </p:ext>
            </p:extLst>
          </p:nvPr>
        </p:nvGraphicFramePr>
        <p:xfrm>
          <a:off x="594736" y="1345179"/>
          <a:ext cx="7809034" cy="472287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B590C878-2BC2-5E95-939D-059E0A799885}"/>
              </a:ext>
            </a:extLst>
          </p:cNvPr>
          <p:cNvSpPr txBox="1"/>
          <p:nvPr/>
        </p:nvSpPr>
        <p:spPr>
          <a:xfrm>
            <a:off x="9049232" y="1098088"/>
            <a:ext cx="3142768" cy="307777"/>
          </a:xfrm>
          <a:prstGeom prst="rect">
            <a:avLst/>
          </a:prstGeom>
          <a:noFill/>
        </p:spPr>
        <p:txBody>
          <a:bodyPr wrap="square" rtlCol="0">
            <a:spAutoFit/>
          </a:bodyPr>
          <a:lstStyle/>
          <a:p>
            <a:pPr algn="l"/>
            <a:r>
              <a:rPr lang="en-US" sz="1400" b="1" dirty="0">
                <a:solidFill>
                  <a:schemeClr val="bg1"/>
                </a:solidFill>
                <a:latin typeface="+mn-lt"/>
                <a:cs typeface="Arial" pitchFamily="34" charset="0"/>
              </a:rPr>
              <a:t>Summary</a:t>
            </a:r>
          </a:p>
        </p:txBody>
      </p:sp>
      <p:sp>
        <p:nvSpPr>
          <p:cNvPr id="5" name="Text Placeholder 5">
            <a:extLst>
              <a:ext uri="{FF2B5EF4-FFF2-40B4-BE49-F238E27FC236}">
                <a16:creationId xmlns:a16="http://schemas.microsoft.com/office/drawing/2014/main" id="{0078695B-D6BE-94B2-3824-AC6AD87C3E6D}"/>
              </a:ext>
            </a:extLst>
          </p:cNvPr>
          <p:cNvSpPr>
            <a:spLocks noGrp="1"/>
          </p:cNvSpPr>
          <p:nvPr>
            <p:ph type="body" sz="quarter" idx="12"/>
          </p:nvPr>
        </p:nvSpPr>
        <p:spPr>
          <a:xfrm>
            <a:off x="9098303" y="1345179"/>
            <a:ext cx="2692078" cy="1836172"/>
          </a:xfrm>
        </p:spPr>
        <p:txBody>
          <a:bodyPr/>
          <a:lstStyle/>
          <a:p>
            <a:r>
              <a:rPr lang="en-US" sz="1400" dirty="0"/>
              <a:t>81% of CS service recipients agree that they need services to help them live more comfortably and participate in their community, continuing an upward trend after a dip to 70% in 2024 Q4.</a:t>
            </a:r>
          </a:p>
        </p:txBody>
      </p:sp>
      <p:sp>
        <p:nvSpPr>
          <p:cNvPr id="2" name="TextBox 1">
            <a:extLst>
              <a:ext uri="{FF2B5EF4-FFF2-40B4-BE49-F238E27FC236}">
                <a16:creationId xmlns:a16="http://schemas.microsoft.com/office/drawing/2014/main" id="{81BB2122-2EBA-333D-4C9C-BE48C0771A96}"/>
              </a:ext>
            </a:extLst>
          </p:cNvPr>
          <p:cNvSpPr txBox="1"/>
          <p:nvPr/>
        </p:nvSpPr>
        <p:spPr>
          <a:xfrm>
            <a:off x="9033037" y="5661606"/>
            <a:ext cx="2290259" cy="276999"/>
          </a:xfrm>
          <a:prstGeom prst="rect">
            <a:avLst/>
          </a:prstGeom>
          <a:noFill/>
        </p:spPr>
        <p:txBody>
          <a:bodyPr wrap="square" rtlCol="0">
            <a:spAutoFit/>
          </a:bodyPr>
          <a:lstStyle/>
          <a:p>
            <a:pPr algn="l"/>
            <a:r>
              <a:rPr lang="en-US" sz="1200" b="1">
                <a:solidFill>
                  <a:schemeClr val="bg1"/>
                </a:solidFill>
                <a:latin typeface="+mn-lt"/>
                <a:cs typeface="Arial" pitchFamily="34" charset="0"/>
              </a:rPr>
              <a:t>N (CS) = 274</a:t>
            </a:r>
          </a:p>
        </p:txBody>
      </p:sp>
      <p:sp>
        <p:nvSpPr>
          <p:cNvPr id="8" name="Text Box 16">
            <a:extLst>
              <a:ext uri="{FF2B5EF4-FFF2-40B4-BE49-F238E27FC236}">
                <a16:creationId xmlns:a16="http://schemas.microsoft.com/office/drawing/2014/main" id="{746A77B7-7831-9CDA-2A6F-A7C26351B7DC}"/>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31596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5CAFA-7C10-A94D-97CF-5C6EECAF7D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5E70BA5-46E7-1D5A-F395-19CAAC9DB686}"/>
              </a:ext>
            </a:extLst>
          </p:cNvPr>
          <p:cNvSpPr>
            <a:spLocks noGrp="1"/>
          </p:cNvSpPr>
          <p:nvPr>
            <p:ph type="title" idx="4294967295"/>
          </p:nvPr>
        </p:nvSpPr>
        <p:spPr>
          <a:xfrm>
            <a:off x="1524000" y="374650"/>
            <a:ext cx="6096000" cy="547688"/>
          </a:xfrm>
          <a:prstGeom prst="rect">
            <a:avLst/>
          </a:prstGeom>
        </p:spPr>
        <p:txBody>
          <a:bodyPr/>
          <a:lstStyle/>
          <a:p>
            <a:pPr algn="ctr"/>
            <a:r>
              <a:rPr lang="en-US" sz="1300" b="1">
                <a:solidFill>
                  <a:schemeClr val="bg1"/>
                </a:solidFill>
              </a:rPr>
              <a:t>ADDSERV02 – HCL Only</a:t>
            </a:r>
            <a:br>
              <a:rPr lang="en-US" sz="1300" b="1">
                <a:solidFill>
                  <a:schemeClr val="bg1"/>
                </a:solidFill>
              </a:rPr>
            </a:br>
            <a:r>
              <a:rPr lang="en-US" sz="1300">
                <a:solidFill>
                  <a:schemeClr val="bg1"/>
                </a:solidFill>
              </a:rPr>
              <a:t>I need additional services to help me pursue a career and achieve a higher level of financial independence. (% Agree)</a:t>
            </a:r>
            <a:br>
              <a:rPr lang="en-US" sz="1300">
                <a:solidFill>
                  <a:schemeClr val="bg1"/>
                </a:solidFill>
              </a:rPr>
            </a:br>
            <a:br>
              <a:rPr lang="en-US" sz="1300">
                <a:solidFill>
                  <a:schemeClr val="bg1"/>
                </a:solidFill>
              </a:rPr>
            </a:br>
            <a:br>
              <a:rPr lang="en-US" sz="1300">
                <a:solidFill>
                  <a:schemeClr val="bg1"/>
                </a:solidFill>
              </a:rPr>
            </a:br>
            <a:br>
              <a:rPr lang="en-US" sz="1400">
                <a:solidFill>
                  <a:schemeClr val="bg1"/>
                </a:solidFill>
              </a:rPr>
            </a:br>
            <a:endParaRPr lang="en-US" sz="1400">
              <a:solidFill>
                <a:schemeClr val="bg1"/>
              </a:solidFill>
              <a:highlight>
                <a:srgbClr val="00FF00"/>
              </a:highlight>
            </a:endParaRPr>
          </a:p>
        </p:txBody>
      </p:sp>
      <p:graphicFrame>
        <p:nvGraphicFramePr>
          <p:cNvPr id="9" name="Chart 8" descr="This is a line graph of HCL service recipients for ADDSERV02 from 2023 Q4 to 2025 Q2. Results are as follows: 2023 Q4: 69%, 2024 Q1: 62%, 2024 Q2: 65%, 2024 Q3: 58%, 2024 Q4: 70%, 2025 Q1: 58%, 2025 Q2: 67%">
            <a:extLst>
              <a:ext uri="{FF2B5EF4-FFF2-40B4-BE49-F238E27FC236}">
                <a16:creationId xmlns:a16="http://schemas.microsoft.com/office/drawing/2014/main" id="{0B323B8D-7BE8-4DDB-A05C-E8C2E5FC2A5A}"/>
              </a:ext>
            </a:extLst>
          </p:cNvPr>
          <p:cNvGraphicFramePr>
            <a:graphicFrameLocks/>
          </p:cNvGraphicFramePr>
          <p:nvPr>
            <p:extLst>
              <p:ext uri="{D42A27DB-BD31-4B8C-83A1-F6EECF244321}">
                <p14:modId xmlns:p14="http://schemas.microsoft.com/office/powerpoint/2010/main" val="3089474643"/>
              </p:ext>
            </p:extLst>
          </p:nvPr>
        </p:nvGraphicFramePr>
        <p:xfrm>
          <a:off x="594736" y="1345179"/>
          <a:ext cx="7809034" cy="472287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0FB92A97-1C75-0499-DF29-20575187636D}"/>
              </a:ext>
            </a:extLst>
          </p:cNvPr>
          <p:cNvSpPr txBox="1"/>
          <p:nvPr/>
        </p:nvSpPr>
        <p:spPr>
          <a:xfrm>
            <a:off x="9049232" y="1098088"/>
            <a:ext cx="3142768" cy="307777"/>
          </a:xfrm>
          <a:prstGeom prst="rect">
            <a:avLst/>
          </a:prstGeom>
          <a:noFill/>
        </p:spPr>
        <p:txBody>
          <a:bodyPr wrap="square" rtlCol="0">
            <a:spAutoFit/>
          </a:bodyPr>
          <a:lstStyle/>
          <a:p>
            <a:pPr algn="l"/>
            <a:r>
              <a:rPr lang="en-US" sz="1400" b="1">
                <a:solidFill>
                  <a:schemeClr val="bg1"/>
                </a:solidFill>
                <a:latin typeface="+mn-lt"/>
                <a:cs typeface="Arial" pitchFamily="34" charset="0"/>
              </a:rPr>
              <a:t>Summary</a:t>
            </a:r>
          </a:p>
        </p:txBody>
      </p:sp>
      <p:sp>
        <p:nvSpPr>
          <p:cNvPr id="8" name="Text Placeholder 5">
            <a:extLst>
              <a:ext uri="{FF2B5EF4-FFF2-40B4-BE49-F238E27FC236}">
                <a16:creationId xmlns:a16="http://schemas.microsoft.com/office/drawing/2014/main" id="{F098E65D-5C56-0040-0F89-CEB467787F49}"/>
              </a:ext>
            </a:extLst>
          </p:cNvPr>
          <p:cNvSpPr>
            <a:spLocks noGrp="1"/>
          </p:cNvSpPr>
          <p:nvPr>
            <p:ph type="body" sz="quarter" idx="12"/>
          </p:nvPr>
        </p:nvSpPr>
        <p:spPr>
          <a:xfrm>
            <a:off x="9098303" y="1345179"/>
            <a:ext cx="2799655" cy="1836172"/>
          </a:xfrm>
        </p:spPr>
        <p:txBody>
          <a:bodyPr/>
          <a:lstStyle/>
          <a:p>
            <a:r>
              <a:rPr lang="en-US" sz="1400" dirty="0"/>
              <a:t>67% of HCL service recipients agree that they need additional services to help pursue a career and achieve a higher level of financial independence. There are no clear long-term trends.</a:t>
            </a:r>
          </a:p>
        </p:txBody>
      </p:sp>
      <p:sp>
        <p:nvSpPr>
          <p:cNvPr id="2" name="TextBox 1">
            <a:extLst>
              <a:ext uri="{FF2B5EF4-FFF2-40B4-BE49-F238E27FC236}">
                <a16:creationId xmlns:a16="http://schemas.microsoft.com/office/drawing/2014/main" id="{DC4FAE98-E4A2-2D87-C05A-BA38873F4EEF}"/>
              </a:ext>
            </a:extLst>
          </p:cNvPr>
          <p:cNvSpPr txBox="1"/>
          <p:nvPr/>
        </p:nvSpPr>
        <p:spPr>
          <a:xfrm>
            <a:off x="9033037" y="5661606"/>
            <a:ext cx="2290259" cy="276999"/>
          </a:xfrm>
          <a:prstGeom prst="rect">
            <a:avLst/>
          </a:prstGeom>
          <a:noFill/>
        </p:spPr>
        <p:txBody>
          <a:bodyPr wrap="square" rtlCol="0">
            <a:spAutoFit/>
          </a:bodyPr>
          <a:lstStyle/>
          <a:p>
            <a:pPr algn="l"/>
            <a:r>
              <a:rPr lang="en-US" sz="1200" b="1">
                <a:solidFill>
                  <a:schemeClr val="bg1"/>
                </a:solidFill>
                <a:latin typeface="+mn-lt"/>
                <a:cs typeface="Arial" pitchFamily="34" charset="0"/>
              </a:rPr>
              <a:t>N (HCL) = 112</a:t>
            </a:r>
          </a:p>
        </p:txBody>
      </p:sp>
      <p:sp>
        <p:nvSpPr>
          <p:cNvPr id="7" name="Text Box 16">
            <a:extLst>
              <a:ext uri="{FF2B5EF4-FFF2-40B4-BE49-F238E27FC236}">
                <a16:creationId xmlns:a16="http://schemas.microsoft.com/office/drawing/2014/main" id="{03B4E937-C640-D370-4805-78A2DDA02726}"/>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32741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02BDD-7020-81C3-B330-B08C38AE684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0C13D6B-3478-061A-EC1E-54F4E63887E3}"/>
              </a:ext>
            </a:extLst>
          </p:cNvPr>
          <p:cNvSpPr>
            <a:spLocks noGrp="1"/>
          </p:cNvSpPr>
          <p:nvPr>
            <p:ph type="title" idx="4294967295"/>
          </p:nvPr>
        </p:nvSpPr>
        <p:spPr>
          <a:xfrm>
            <a:off x="1524000" y="314326"/>
            <a:ext cx="6096000" cy="549275"/>
          </a:xfrm>
          <a:prstGeom prst="rect">
            <a:avLst/>
          </a:prstGeom>
        </p:spPr>
        <p:txBody>
          <a:bodyPr/>
          <a:lstStyle/>
          <a:p>
            <a:pPr algn="ctr"/>
            <a:r>
              <a:rPr lang="en-US" sz="1300" b="1">
                <a:solidFill>
                  <a:schemeClr val="bg1"/>
                </a:solidFill>
              </a:rPr>
              <a:t>OVERALL2 – Overall, CS, and HCL Trending</a:t>
            </a:r>
            <a:br>
              <a:rPr lang="en-US" sz="1300" b="1">
                <a:solidFill>
                  <a:schemeClr val="bg1"/>
                </a:solidFill>
              </a:rPr>
            </a:br>
            <a:r>
              <a:rPr lang="en-US" sz="1300">
                <a:solidFill>
                  <a:schemeClr val="bg1"/>
                </a:solidFill>
              </a:rPr>
              <a:t>On a scale of zero (very dissatisfied) to five (very satisfied) - How satisfied are you with the services provided by the MassAbility?</a:t>
            </a:r>
            <a:br>
              <a:rPr lang="en-US" sz="1300">
                <a:solidFill>
                  <a:schemeClr val="bg1"/>
                </a:solidFill>
              </a:rPr>
            </a:br>
            <a:r>
              <a:rPr lang="en-US" sz="1300">
                <a:solidFill>
                  <a:schemeClr val="bg1"/>
                </a:solidFill>
              </a:rPr>
              <a:t>(% 4 or 5, meaning satisfied)</a:t>
            </a:r>
            <a:br>
              <a:rPr lang="en-US" sz="1300">
                <a:solidFill>
                  <a:schemeClr val="bg1"/>
                </a:solidFill>
              </a:rPr>
            </a:br>
            <a:br>
              <a:rPr lang="en-US" sz="1200">
                <a:solidFill>
                  <a:schemeClr val="bg1"/>
                </a:solidFill>
              </a:rPr>
            </a:br>
            <a:br>
              <a:rPr lang="en-US" sz="1200">
                <a:solidFill>
                  <a:schemeClr val="bg1"/>
                </a:solidFill>
              </a:rPr>
            </a:br>
            <a:br>
              <a:rPr lang="en-US" sz="1200">
                <a:solidFill>
                  <a:schemeClr val="bg1"/>
                </a:solidFill>
              </a:rPr>
            </a:br>
            <a:endParaRPr lang="en-US" sz="1200">
              <a:solidFill>
                <a:schemeClr val="bg1"/>
              </a:solidFill>
              <a:highlight>
                <a:srgbClr val="00FF00"/>
              </a:highlight>
            </a:endParaRPr>
          </a:p>
        </p:txBody>
      </p:sp>
      <p:graphicFrame>
        <p:nvGraphicFramePr>
          <p:cNvPr id="9" name="Chart 8" descr="This is a line graph of overall service recipients for OVERALL2 from 2023 Q4 to 2025 Q2. Results are as follows: 2023 Q4: 79%, 2024 Q1: 77%, 2024 Q2: 77%, 2024 Q3: 78%, 2024 Q4: 75%, 2025 Q1: 77%, 2025 Q2: 75%">
            <a:extLst>
              <a:ext uri="{FF2B5EF4-FFF2-40B4-BE49-F238E27FC236}">
                <a16:creationId xmlns:a16="http://schemas.microsoft.com/office/drawing/2014/main" id="{676F31F6-2D36-4EA3-AB58-4E594D1B5F5E}"/>
              </a:ext>
            </a:extLst>
          </p:cNvPr>
          <p:cNvGraphicFramePr>
            <a:graphicFrameLocks/>
          </p:cNvGraphicFramePr>
          <p:nvPr>
            <p:extLst>
              <p:ext uri="{D42A27DB-BD31-4B8C-83A1-F6EECF244321}">
                <p14:modId xmlns:p14="http://schemas.microsoft.com/office/powerpoint/2010/main" val="1177959397"/>
              </p:ext>
            </p:extLst>
          </p:nvPr>
        </p:nvGraphicFramePr>
        <p:xfrm>
          <a:off x="338859" y="1209114"/>
          <a:ext cx="8326081" cy="2229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This is a line graph of CS and HCL service recipients for OVERALL2 from 2023 Q4 to 2025 Q2. CS results are as follows: 2023 Q4: 80%, 2024 Q1: 77%, 2024 Q2: 77%, 2024 Q3: 77%, 2024 Q4: 75%, 2025 Q1: 77%, 2025 Q2: 76%. HCL results are as follows: 2023 Q4: 74%, 2024 Q1: 74%, 2024 Q2: 74%, 2024 Q3: 82%, 2024 Q4: 75%, 2025 Q1: 77%, 2025 Q2: 72%">
            <a:extLst>
              <a:ext uri="{FF2B5EF4-FFF2-40B4-BE49-F238E27FC236}">
                <a16:creationId xmlns:a16="http://schemas.microsoft.com/office/drawing/2014/main" id="{8B6B00EA-3D59-41EE-9A7A-9D05D8499469}"/>
              </a:ext>
            </a:extLst>
          </p:cNvPr>
          <p:cNvGraphicFramePr>
            <a:graphicFrameLocks/>
          </p:cNvGraphicFramePr>
          <p:nvPr>
            <p:extLst>
              <p:ext uri="{D42A27DB-BD31-4B8C-83A1-F6EECF244321}">
                <p14:modId xmlns:p14="http://schemas.microsoft.com/office/powerpoint/2010/main" val="1549852314"/>
              </p:ext>
            </p:extLst>
          </p:nvPr>
        </p:nvGraphicFramePr>
        <p:xfrm>
          <a:off x="338859" y="3438192"/>
          <a:ext cx="8326081" cy="25465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424BD1A0-088C-7C7F-A6B4-F743A20432A2}"/>
              </a:ext>
            </a:extLst>
          </p:cNvPr>
          <p:cNvSpPr txBox="1"/>
          <p:nvPr/>
        </p:nvSpPr>
        <p:spPr>
          <a:xfrm>
            <a:off x="9049232" y="1098088"/>
            <a:ext cx="3142768" cy="307777"/>
          </a:xfrm>
          <a:prstGeom prst="rect">
            <a:avLst/>
          </a:prstGeom>
          <a:noFill/>
        </p:spPr>
        <p:txBody>
          <a:bodyPr wrap="square" rtlCol="0">
            <a:spAutoFit/>
          </a:bodyPr>
          <a:lstStyle/>
          <a:p>
            <a:pPr algn="l"/>
            <a:r>
              <a:rPr lang="en-US" sz="1400" b="1" dirty="0">
                <a:solidFill>
                  <a:schemeClr val="bg1"/>
                </a:solidFill>
                <a:latin typeface="+mn-lt"/>
                <a:cs typeface="Arial" pitchFamily="34" charset="0"/>
              </a:rPr>
              <a:t>Summary</a:t>
            </a:r>
          </a:p>
        </p:txBody>
      </p:sp>
      <p:sp>
        <p:nvSpPr>
          <p:cNvPr id="5" name="Text Placeholder 5">
            <a:extLst>
              <a:ext uri="{FF2B5EF4-FFF2-40B4-BE49-F238E27FC236}">
                <a16:creationId xmlns:a16="http://schemas.microsoft.com/office/drawing/2014/main" id="{AE5484D2-42E3-6046-2EB1-E34165BBB7E8}"/>
              </a:ext>
            </a:extLst>
          </p:cNvPr>
          <p:cNvSpPr>
            <a:spLocks noGrp="1"/>
          </p:cNvSpPr>
          <p:nvPr>
            <p:ph type="body" sz="quarter" idx="12"/>
          </p:nvPr>
        </p:nvSpPr>
        <p:spPr>
          <a:xfrm>
            <a:off x="9098303" y="1345179"/>
            <a:ext cx="2971777" cy="1836172"/>
          </a:xfrm>
        </p:spPr>
        <p:txBody>
          <a:bodyPr/>
          <a:lstStyle/>
          <a:p>
            <a:r>
              <a:rPr lang="en-US" sz="1400" dirty="0"/>
              <a:t>75% of service recipients are satisfied with the services provided by MassAbility. There are no long-term trends or notable differences between divisions.  </a:t>
            </a:r>
          </a:p>
        </p:txBody>
      </p:sp>
      <p:sp>
        <p:nvSpPr>
          <p:cNvPr id="2" name="TextBox 1">
            <a:extLst>
              <a:ext uri="{FF2B5EF4-FFF2-40B4-BE49-F238E27FC236}">
                <a16:creationId xmlns:a16="http://schemas.microsoft.com/office/drawing/2014/main" id="{5AF7BBE7-CC1A-2891-B94B-3A2B95969A71}"/>
              </a:ext>
            </a:extLst>
          </p:cNvPr>
          <p:cNvSpPr txBox="1"/>
          <p:nvPr/>
        </p:nvSpPr>
        <p:spPr>
          <a:xfrm>
            <a:off x="9033037" y="5661606"/>
            <a:ext cx="2290259" cy="646331"/>
          </a:xfrm>
          <a:prstGeom prst="rect">
            <a:avLst/>
          </a:prstGeom>
          <a:noFill/>
        </p:spPr>
        <p:txBody>
          <a:bodyPr wrap="square" rtlCol="0">
            <a:spAutoFit/>
          </a:bodyPr>
          <a:lstStyle/>
          <a:p>
            <a:pPr algn="l"/>
            <a:r>
              <a:rPr lang="en-US" sz="1200" b="1">
                <a:solidFill>
                  <a:schemeClr val="bg1"/>
                </a:solidFill>
                <a:latin typeface="+mn-lt"/>
                <a:cs typeface="Arial" pitchFamily="34" charset="0"/>
              </a:rPr>
              <a:t>N (Overall) = 455</a:t>
            </a:r>
          </a:p>
          <a:p>
            <a:pPr algn="l"/>
            <a:r>
              <a:rPr lang="en-US" sz="1200" b="1">
                <a:solidFill>
                  <a:schemeClr val="bg1"/>
                </a:solidFill>
                <a:latin typeface="+mn-lt"/>
                <a:cs typeface="Arial" pitchFamily="34" charset="0"/>
              </a:rPr>
              <a:t>N (CS) = 300</a:t>
            </a:r>
          </a:p>
          <a:p>
            <a:pPr algn="l"/>
            <a:r>
              <a:rPr lang="en-US" sz="1200" b="1">
                <a:solidFill>
                  <a:schemeClr val="bg1"/>
                </a:solidFill>
                <a:latin typeface="+mn-lt"/>
                <a:cs typeface="Arial" pitchFamily="34" charset="0"/>
              </a:rPr>
              <a:t>N (HCL) = 155</a:t>
            </a:r>
          </a:p>
        </p:txBody>
      </p:sp>
      <p:sp>
        <p:nvSpPr>
          <p:cNvPr id="8" name="Text Box 16">
            <a:extLst>
              <a:ext uri="{FF2B5EF4-FFF2-40B4-BE49-F238E27FC236}">
                <a16:creationId xmlns:a16="http://schemas.microsoft.com/office/drawing/2014/main" id="{9F3E355B-10C8-DE7A-7C74-A0A569FC9D59}"/>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30593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514F8-6BC2-016C-A18C-D7D02070B54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62E878-7CDC-8B91-B86C-810461AAB5DF}"/>
              </a:ext>
            </a:extLst>
          </p:cNvPr>
          <p:cNvSpPr>
            <a:spLocks noGrp="1"/>
          </p:cNvSpPr>
          <p:nvPr>
            <p:ph type="title" idx="4294967295"/>
          </p:nvPr>
        </p:nvSpPr>
        <p:spPr>
          <a:xfrm>
            <a:off x="1524000" y="415926"/>
            <a:ext cx="6096000" cy="549275"/>
          </a:xfrm>
          <a:prstGeom prst="rect">
            <a:avLst/>
          </a:prstGeom>
        </p:spPr>
        <p:txBody>
          <a:bodyPr/>
          <a:lstStyle/>
          <a:p>
            <a:pPr algn="ctr"/>
            <a:r>
              <a:rPr lang="en-US" sz="1300" b="1">
                <a:solidFill>
                  <a:schemeClr val="bg1"/>
                </a:solidFill>
              </a:rPr>
              <a:t>OVERALL3 – Overall, CS, and HCL Trending</a:t>
            </a:r>
            <a:br>
              <a:rPr lang="en-US" sz="1300" b="1">
                <a:solidFill>
                  <a:schemeClr val="bg1"/>
                </a:solidFill>
              </a:rPr>
            </a:br>
            <a:r>
              <a:rPr lang="en-US" sz="1300">
                <a:solidFill>
                  <a:schemeClr val="bg1"/>
                </a:solidFill>
              </a:rPr>
              <a:t>Have the services provided by the MassAbility met your expectations?</a:t>
            </a:r>
            <a:br>
              <a:rPr lang="en-US" sz="1300">
                <a:solidFill>
                  <a:schemeClr val="bg1"/>
                </a:solidFill>
              </a:rPr>
            </a:br>
            <a:r>
              <a:rPr lang="en-US" sz="1300">
                <a:solidFill>
                  <a:schemeClr val="bg1"/>
                </a:solidFill>
              </a:rPr>
              <a:t>(% Said Expectations Met or Exceeded)</a:t>
            </a:r>
            <a:br>
              <a:rPr lang="en-US" sz="1300">
                <a:solidFill>
                  <a:schemeClr val="bg1"/>
                </a:solidFill>
              </a:rPr>
            </a:br>
            <a:br>
              <a:rPr lang="en-US" sz="1300">
                <a:solidFill>
                  <a:schemeClr val="bg1"/>
                </a:solidFill>
              </a:rPr>
            </a:br>
            <a:br>
              <a:rPr lang="en-US" sz="1200">
                <a:solidFill>
                  <a:schemeClr val="bg1"/>
                </a:solidFill>
              </a:rPr>
            </a:br>
            <a:br>
              <a:rPr lang="en-US" sz="1200">
                <a:solidFill>
                  <a:schemeClr val="bg1"/>
                </a:solidFill>
              </a:rPr>
            </a:br>
            <a:endParaRPr lang="en-US" sz="1200">
              <a:solidFill>
                <a:schemeClr val="bg1"/>
              </a:solidFill>
              <a:highlight>
                <a:srgbClr val="00FF00"/>
              </a:highlight>
            </a:endParaRPr>
          </a:p>
        </p:txBody>
      </p:sp>
      <p:graphicFrame>
        <p:nvGraphicFramePr>
          <p:cNvPr id="9" name="Chart 8" descr="This is a line graph of overall service recipients for OVERALL3 from 2023 Q4 to 2025 Q2. Results are as follows: 2023 Q4: 68%, 2024 Q1: 65%, 2024 Q2: 66%, 2024 Q3: 64%, 2024 Q4: 62%, 2025 Q1: 67%, 2025 Q2: 66%">
            <a:extLst>
              <a:ext uri="{FF2B5EF4-FFF2-40B4-BE49-F238E27FC236}">
                <a16:creationId xmlns:a16="http://schemas.microsoft.com/office/drawing/2014/main" id="{41DA4374-BF40-4706-AECF-688D83C96894}"/>
              </a:ext>
            </a:extLst>
          </p:cNvPr>
          <p:cNvGraphicFramePr>
            <a:graphicFrameLocks/>
          </p:cNvGraphicFramePr>
          <p:nvPr>
            <p:extLst>
              <p:ext uri="{D42A27DB-BD31-4B8C-83A1-F6EECF244321}">
                <p14:modId xmlns:p14="http://schemas.microsoft.com/office/powerpoint/2010/main" val="1525300175"/>
              </p:ext>
            </p:extLst>
          </p:nvPr>
        </p:nvGraphicFramePr>
        <p:xfrm>
          <a:off x="338859" y="1209114"/>
          <a:ext cx="8326081" cy="2229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This is a line graph of CS and HCL service recipients for OVERALL3 from 2023 Q4 to 2025 Q2. CS results are as follows: 2023 Q4: 69%, 2024 Q1: 66%, 2024 Q2: 67%, 2024 Q3: 65%, 2024 Q4: 61%, 2025 Q1: 67%, 2025 Q2: 66%. HCL results are as follows: 2023 Q4: 57%, 2024 Q1: 62%, 2024 Q2: 61%, 2024 Q3: 63%, 2024 Q4: 68%, 2025 Q1: 68%, 2025 Q2: 64%">
            <a:extLst>
              <a:ext uri="{FF2B5EF4-FFF2-40B4-BE49-F238E27FC236}">
                <a16:creationId xmlns:a16="http://schemas.microsoft.com/office/drawing/2014/main" id="{465F96C9-E0A0-4BD2-8637-C6B6D7F82501}"/>
              </a:ext>
            </a:extLst>
          </p:cNvPr>
          <p:cNvGraphicFramePr>
            <a:graphicFrameLocks/>
          </p:cNvGraphicFramePr>
          <p:nvPr>
            <p:extLst>
              <p:ext uri="{D42A27DB-BD31-4B8C-83A1-F6EECF244321}">
                <p14:modId xmlns:p14="http://schemas.microsoft.com/office/powerpoint/2010/main" val="2847219128"/>
              </p:ext>
            </p:extLst>
          </p:nvPr>
        </p:nvGraphicFramePr>
        <p:xfrm>
          <a:off x="338859" y="3438192"/>
          <a:ext cx="8326081" cy="25465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0E8DD743-3F2A-142F-8A01-992EF8830C35}"/>
              </a:ext>
            </a:extLst>
          </p:cNvPr>
          <p:cNvSpPr txBox="1"/>
          <p:nvPr/>
        </p:nvSpPr>
        <p:spPr>
          <a:xfrm>
            <a:off x="9049232" y="1098088"/>
            <a:ext cx="3142768" cy="307777"/>
          </a:xfrm>
          <a:prstGeom prst="rect">
            <a:avLst/>
          </a:prstGeom>
          <a:noFill/>
        </p:spPr>
        <p:txBody>
          <a:bodyPr wrap="square" rtlCol="0">
            <a:spAutoFit/>
          </a:bodyPr>
          <a:lstStyle/>
          <a:p>
            <a:pPr algn="l"/>
            <a:r>
              <a:rPr lang="en-US" sz="1400" b="1">
                <a:solidFill>
                  <a:schemeClr val="bg1"/>
                </a:solidFill>
                <a:latin typeface="+mn-lt"/>
                <a:cs typeface="Arial" pitchFamily="34" charset="0"/>
              </a:rPr>
              <a:t>Summary</a:t>
            </a:r>
          </a:p>
        </p:txBody>
      </p:sp>
      <p:sp>
        <p:nvSpPr>
          <p:cNvPr id="5" name="Text Placeholder 5">
            <a:extLst>
              <a:ext uri="{FF2B5EF4-FFF2-40B4-BE49-F238E27FC236}">
                <a16:creationId xmlns:a16="http://schemas.microsoft.com/office/drawing/2014/main" id="{7D2ED76D-1BCD-C30D-2367-E8E24E4CE9A8}"/>
              </a:ext>
            </a:extLst>
          </p:cNvPr>
          <p:cNvSpPr>
            <a:spLocks noGrp="1"/>
          </p:cNvSpPr>
          <p:nvPr>
            <p:ph type="body" sz="quarter" idx="12"/>
          </p:nvPr>
        </p:nvSpPr>
        <p:spPr>
          <a:xfrm>
            <a:off x="9098303" y="1345179"/>
            <a:ext cx="2896473" cy="1836172"/>
          </a:xfrm>
        </p:spPr>
        <p:txBody>
          <a:bodyPr/>
          <a:lstStyle/>
          <a:p>
            <a:r>
              <a:rPr lang="en-US" sz="1400" dirty="0"/>
              <a:t>66% of service recipients report that the services provided by MassAbility have met or exceeded their expectation. There are no long-term trends or notable differences between divisions.  </a:t>
            </a:r>
          </a:p>
          <a:p>
            <a:endParaRPr lang="en-US" sz="1400" dirty="0"/>
          </a:p>
        </p:txBody>
      </p:sp>
      <p:sp>
        <p:nvSpPr>
          <p:cNvPr id="2" name="TextBox 1">
            <a:extLst>
              <a:ext uri="{FF2B5EF4-FFF2-40B4-BE49-F238E27FC236}">
                <a16:creationId xmlns:a16="http://schemas.microsoft.com/office/drawing/2014/main" id="{3C700200-0A71-571A-CAD7-1F2B256B977D}"/>
              </a:ext>
            </a:extLst>
          </p:cNvPr>
          <p:cNvSpPr txBox="1"/>
          <p:nvPr/>
        </p:nvSpPr>
        <p:spPr>
          <a:xfrm>
            <a:off x="9033037" y="5661606"/>
            <a:ext cx="2290259" cy="646331"/>
          </a:xfrm>
          <a:prstGeom prst="rect">
            <a:avLst/>
          </a:prstGeom>
          <a:noFill/>
        </p:spPr>
        <p:txBody>
          <a:bodyPr wrap="square" rtlCol="0">
            <a:spAutoFit/>
          </a:bodyPr>
          <a:lstStyle/>
          <a:p>
            <a:pPr algn="l"/>
            <a:r>
              <a:rPr lang="en-US" sz="1200" b="1">
                <a:solidFill>
                  <a:schemeClr val="bg1"/>
                </a:solidFill>
                <a:latin typeface="+mn-lt"/>
                <a:cs typeface="Arial" pitchFamily="34" charset="0"/>
              </a:rPr>
              <a:t>N (Overall) = 451</a:t>
            </a:r>
          </a:p>
          <a:p>
            <a:pPr algn="l"/>
            <a:r>
              <a:rPr lang="en-US" sz="1200" b="1">
                <a:solidFill>
                  <a:schemeClr val="bg1"/>
                </a:solidFill>
                <a:latin typeface="+mn-lt"/>
                <a:cs typeface="Arial" pitchFamily="34" charset="0"/>
              </a:rPr>
              <a:t>N (CS) = 296</a:t>
            </a:r>
          </a:p>
          <a:p>
            <a:pPr algn="l"/>
            <a:r>
              <a:rPr lang="en-US" sz="1200" b="1">
                <a:solidFill>
                  <a:schemeClr val="bg1"/>
                </a:solidFill>
                <a:latin typeface="+mn-lt"/>
                <a:cs typeface="Arial" pitchFamily="34" charset="0"/>
              </a:rPr>
              <a:t>N (HCL) = 155</a:t>
            </a:r>
          </a:p>
        </p:txBody>
      </p:sp>
      <p:sp>
        <p:nvSpPr>
          <p:cNvPr id="8" name="Text Box 16">
            <a:extLst>
              <a:ext uri="{FF2B5EF4-FFF2-40B4-BE49-F238E27FC236}">
                <a16:creationId xmlns:a16="http://schemas.microsoft.com/office/drawing/2014/main" id="{7E645DF4-0C5F-1031-1303-DA701FD814FC}"/>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9564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4996-97D0-A618-1E53-5D14EDE87CCD}"/>
              </a:ext>
            </a:extLst>
          </p:cNvPr>
          <p:cNvSpPr>
            <a:spLocks noGrp="1"/>
          </p:cNvSpPr>
          <p:nvPr>
            <p:ph type="title" idx="4294967295"/>
          </p:nvPr>
        </p:nvSpPr>
        <p:spPr>
          <a:xfrm>
            <a:off x="2152650" y="927199"/>
            <a:ext cx="7886700" cy="488752"/>
          </a:xfrm>
          <a:prstGeom prst="rect">
            <a:avLst/>
          </a:prstGeom>
        </p:spPr>
        <p:txBody>
          <a:bodyPr/>
          <a:lstStyle/>
          <a:p>
            <a:pPr algn="ctr"/>
            <a:r>
              <a:rPr lang="en-US">
                <a:solidFill>
                  <a:schemeClr val="bg1"/>
                </a:solidFill>
              </a:rPr>
              <a:t>Data Analysis</a:t>
            </a:r>
          </a:p>
        </p:txBody>
      </p:sp>
    </p:spTree>
    <p:extLst>
      <p:ext uri="{BB962C8B-B14F-4D97-AF65-F5344CB8AC3E}">
        <p14:creationId xmlns:p14="http://schemas.microsoft.com/office/powerpoint/2010/main" val="13410903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ED041-D4C3-7F2C-29CA-D43BD250AF5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2679813-4905-2206-FCCD-C9CC134FB4B4}"/>
              </a:ext>
            </a:extLst>
          </p:cNvPr>
          <p:cNvSpPr>
            <a:spLocks noGrp="1"/>
          </p:cNvSpPr>
          <p:nvPr>
            <p:ph type="title" idx="4294967295"/>
          </p:nvPr>
        </p:nvSpPr>
        <p:spPr>
          <a:xfrm>
            <a:off x="1524000" y="374650"/>
            <a:ext cx="6096000" cy="547688"/>
          </a:xfrm>
          <a:prstGeom prst="rect">
            <a:avLst/>
          </a:prstGeom>
        </p:spPr>
        <p:txBody>
          <a:bodyPr/>
          <a:lstStyle/>
          <a:p>
            <a:pPr algn="ctr"/>
            <a:r>
              <a:rPr lang="en-US" sz="1300" b="1">
                <a:solidFill>
                  <a:schemeClr val="bg1"/>
                </a:solidFill>
              </a:rPr>
              <a:t>RECOMMEND1 – Overall, CS, and HCL Trending</a:t>
            </a:r>
            <a:br>
              <a:rPr lang="en-US" sz="1300" b="1">
                <a:solidFill>
                  <a:schemeClr val="bg1"/>
                </a:solidFill>
              </a:rPr>
            </a:br>
            <a:r>
              <a:rPr lang="en-US" sz="1300">
                <a:solidFill>
                  <a:schemeClr val="bg1"/>
                </a:solidFill>
              </a:rPr>
              <a:t>Would you recommend MassAbility services to a friend or family member living with a disability? (% Yes)</a:t>
            </a:r>
            <a:br>
              <a:rPr lang="en-US" sz="1300">
                <a:solidFill>
                  <a:schemeClr val="bg1"/>
                </a:solidFill>
              </a:rPr>
            </a:br>
            <a:br>
              <a:rPr lang="en-US" sz="1300">
                <a:solidFill>
                  <a:schemeClr val="bg1"/>
                </a:solidFill>
              </a:rPr>
            </a:br>
            <a:br>
              <a:rPr lang="en-US" sz="1200">
                <a:solidFill>
                  <a:schemeClr val="bg1"/>
                </a:solidFill>
              </a:rPr>
            </a:br>
            <a:br>
              <a:rPr lang="en-US" sz="1200">
                <a:solidFill>
                  <a:schemeClr val="bg1"/>
                </a:solidFill>
              </a:rPr>
            </a:br>
            <a:endParaRPr lang="en-US" sz="1200">
              <a:solidFill>
                <a:schemeClr val="bg1"/>
              </a:solidFill>
              <a:highlight>
                <a:srgbClr val="00FF00"/>
              </a:highlight>
            </a:endParaRPr>
          </a:p>
        </p:txBody>
      </p:sp>
      <p:graphicFrame>
        <p:nvGraphicFramePr>
          <p:cNvPr id="9" name="Chart 8" descr="This is a line graph of overall service recipients for RECOMMEND1 from 2023 Q4 to 2025 Q2. Results are as follows: 2023 Q4: 96%, 2024 Q1: 94%, 2024 Q2: 93%, 2024 Q3: 91%, 2024 Q4: 93%, 2025 Q1: 92%, 2025 Q2: 89%">
            <a:extLst>
              <a:ext uri="{FF2B5EF4-FFF2-40B4-BE49-F238E27FC236}">
                <a16:creationId xmlns:a16="http://schemas.microsoft.com/office/drawing/2014/main" id="{00D23C6E-7A30-459D-9384-75427BD43B01}"/>
              </a:ext>
            </a:extLst>
          </p:cNvPr>
          <p:cNvGraphicFramePr>
            <a:graphicFrameLocks/>
          </p:cNvGraphicFramePr>
          <p:nvPr>
            <p:extLst>
              <p:ext uri="{D42A27DB-BD31-4B8C-83A1-F6EECF244321}">
                <p14:modId xmlns:p14="http://schemas.microsoft.com/office/powerpoint/2010/main" val="4251158506"/>
              </p:ext>
            </p:extLst>
          </p:nvPr>
        </p:nvGraphicFramePr>
        <p:xfrm>
          <a:off x="338859" y="1209114"/>
          <a:ext cx="8326081" cy="2229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This is a line graph of CS and HCL service recipients for RECOMMEND1 from 2023 Q4 to 2025 Q2. CS results are as follows: 2023 Q4: 97%, 2024 Q1: 94%, 2024 Q2: 93%, 2024 Q3: 91%, 2024 Q4: 94%, 2025 Q1: 92%, 2025 Q2: 90%. HCL results are as follows: 2023 Q4: 91%, 2024 Q1: 96%, 2024 Q2: 95%, 2024 Q3: 93%, 2024 Q4: 91%, 2025 Q1: 93%, 2025 Q2: 86%">
            <a:extLst>
              <a:ext uri="{FF2B5EF4-FFF2-40B4-BE49-F238E27FC236}">
                <a16:creationId xmlns:a16="http://schemas.microsoft.com/office/drawing/2014/main" id="{16A2E43F-38D5-4E96-9C37-78970E91DC57}"/>
              </a:ext>
            </a:extLst>
          </p:cNvPr>
          <p:cNvGraphicFramePr>
            <a:graphicFrameLocks/>
          </p:cNvGraphicFramePr>
          <p:nvPr>
            <p:extLst>
              <p:ext uri="{D42A27DB-BD31-4B8C-83A1-F6EECF244321}">
                <p14:modId xmlns:p14="http://schemas.microsoft.com/office/powerpoint/2010/main" val="2566698049"/>
              </p:ext>
            </p:extLst>
          </p:nvPr>
        </p:nvGraphicFramePr>
        <p:xfrm>
          <a:off x="338859" y="3438192"/>
          <a:ext cx="8326081" cy="25465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78B38AB9-037E-03DC-4EEB-DD5E57AA6B6C}"/>
              </a:ext>
            </a:extLst>
          </p:cNvPr>
          <p:cNvSpPr txBox="1"/>
          <p:nvPr/>
        </p:nvSpPr>
        <p:spPr>
          <a:xfrm>
            <a:off x="9049232" y="1098088"/>
            <a:ext cx="3142768" cy="307777"/>
          </a:xfrm>
          <a:prstGeom prst="rect">
            <a:avLst/>
          </a:prstGeom>
          <a:noFill/>
        </p:spPr>
        <p:txBody>
          <a:bodyPr wrap="square" rtlCol="0">
            <a:spAutoFit/>
          </a:bodyPr>
          <a:lstStyle/>
          <a:p>
            <a:pPr algn="l"/>
            <a:r>
              <a:rPr lang="en-US" sz="1400" b="1" dirty="0">
                <a:solidFill>
                  <a:schemeClr val="bg1"/>
                </a:solidFill>
                <a:latin typeface="+mn-lt"/>
                <a:cs typeface="Arial" pitchFamily="34" charset="0"/>
              </a:rPr>
              <a:t>Summary</a:t>
            </a:r>
          </a:p>
        </p:txBody>
      </p:sp>
      <p:sp>
        <p:nvSpPr>
          <p:cNvPr id="5" name="Text Placeholder 5">
            <a:extLst>
              <a:ext uri="{FF2B5EF4-FFF2-40B4-BE49-F238E27FC236}">
                <a16:creationId xmlns:a16="http://schemas.microsoft.com/office/drawing/2014/main" id="{44782CDE-F4F7-7B7B-05E9-A29B065E32CF}"/>
              </a:ext>
            </a:extLst>
          </p:cNvPr>
          <p:cNvSpPr>
            <a:spLocks noGrp="1"/>
          </p:cNvSpPr>
          <p:nvPr>
            <p:ph type="body" sz="quarter" idx="12"/>
          </p:nvPr>
        </p:nvSpPr>
        <p:spPr>
          <a:xfrm>
            <a:off x="9098303" y="1345179"/>
            <a:ext cx="2896473" cy="1836172"/>
          </a:xfrm>
        </p:spPr>
        <p:txBody>
          <a:bodyPr/>
          <a:lstStyle/>
          <a:p>
            <a:r>
              <a:rPr lang="en-US" sz="1400" dirty="0"/>
              <a:t>89% of service recipients would recommend MassAbility services to a friend or family member living with a disability. In recent quarters, there has been a slight downward trend.</a:t>
            </a:r>
          </a:p>
          <a:p>
            <a:endParaRPr lang="en-US" sz="1400" dirty="0"/>
          </a:p>
        </p:txBody>
      </p:sp>
      <p:sp>
        <p:nvSpPr>
          <p:cNvPr id="2" name="TextBox 1">
            <a:extLst>
              <a:ext uri="{FF2B5EF4-FFF2-40B4-BE49-F238E27FC236}">
                <a16:creationId xmlns:a16="http://schemas.microsoft.com/office/drawing/2014/main" id="{DC895F24-E7BB-60EB-4CD1-4326DCFF064A}"/>
              </a:ext>
            </a:extLst>
          </p:cNvPr>
          <p:cNvSpPr txBox="1"/>
          <p:nvPr/>
        </p:nvSpPr>
        <p:spPr>
          <a:xfrm>
            <a:off x="9033037" y="5661606"/>
            <a:ext cx="2290259" cy="646331"/>
          </a:xfrm>
          <a:prstGeom prst="rect">
            <a:avLst/>
          </a:prstGeom>
          <a:noFill/>
        </p:spPr>
        <p:txBody>
          <a:bodyPr wrap="square" rtlCol="0">
            <a:spAutoFit/>
          </a:bodyPr>
          <a:lstStyle/>
          <a:p>
            <a:pPr algn="l"/>
            <a:r>
              <a:rPr lang="en-US" sz="1200" b="1">
                <a:solidFill>
                  <a:schemeClr val="bg1"/>
                </a:solidFill>
                <a:latin typeface="+mn-lt"/>
                <a:cs typeface="Arial" pitchFamily="34" charset="0"/>
              </a:rPr>
              <a:t>N (Overall) = 449 </a:t>
            </a:r>
          </a:p>
          <a:p>
            <a:pPr algn="l"/>
            <a:r>
              <a:rPr lang="en-US" sz="1200" b="1">
                <a:solidFill>
                  <a:schemeClr val="bg1"/>
                </a:solidFill>
                <a:latin typeface="+mn-lt"/>
                <a:cs typeface="Arial" pitchFamily="34" charset="0"/>
              </a:rPr>
              <a:t>N (CS) = 295</a:t>
            </a:r>
          </a:p>
          <a:p>
            <a:pPr algn="l"/>
            <a:r>
              <a:rPr lang="en-US" sz="1200" b="1">
                <a:solidFill>
                  <a:schemeClr val="bg1"/>
                </a:solidFill>
                <a:latin typeface="+mn-lt"/>
                <a:cs typeface="Arial" pitchFamily="34" charset="0"/>
              </a:rPr>
              <a:t>N (HCL) = 154</a:t>
            </a:r>
          </a:p>
        </p:txBody>
      </p:sp>
      <p:sp>
        <p:nvSpPr>
          <p:cNvPr id="8" name="Text Box 16">
            <a:extLst>
              <a:ext uri="{FF2B5EF4-FFF2-40B4-BE49-F238E27FC236}">
                <a16:creationId xmlns:a16="http://schemas.microsoft.com/office/drawing/2014/main" id="{FD46ADDF-A573-358B-716C-3ECC36D93D6D}"/>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75900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93663-623D-F604-7970-2966DE7FD99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BD9A943-A2A5-32DB-83B4-CB08F7A3E8E2}"/>
              </a:ext>
            </a:extLst>
          </p:cNvPr>
          <p:cNvSpPr>
            <a:spLocks noGrp="1"/>
          </p:cNvSpPr>
          <p:nvPr>
            <p:ph type="title" idx="4294967295"/>
          </p:nvPr>
        </p:nvSpPr>
        <p:spPr>
          <a:xfrm>
            <a:off x="1524000" y="374650"/>
            <a:ext cx="6096000" cy="547688"/>
          </a:xfrm>
          <a:prstGeom prst="rect">
            <a:avLst/>
          </a:prstGeom>
        </p:spPr>
        <p:txBody>
          <a:bodyPr/>
          <a:lstStyle/>
          <a:p>
            <a:pPr algn="ctr"/>
            <a:r>
              <a:rPr lang="en-US" sz="1300" b="1">
                <a:solidFill>
                  <a:schemeClr val="bg1"/>
                </a:solidFill>
              </a:rPr>
              <a:t>CLOSED01 – Overall, CS, and HCL Trending</a:t>
            </a:r>
            <a:br>
              <a:rPr lang="en-US" sz="1300" b="1">
                <a:solidFill>
                  <a:schemeClr val="bg1"/>
                </a:solidFill>
              </a:rPr>
            </a:br>
            <a:r>
              <a:rPr lang="en-US" sz="1300">
                <a:solidFill>
                  <a:schemeClr val="bg1"/>
                </a:solidFill>
              </a:rPr>
              <a:t>Do you know what to expect for next steps when your MassAbility case closes? (% Yes)</a:t>
            </a:r>
            <a:br>
              <a:rPr lang="en-US" sz="1300">
                <a:solidFill>
                  <a:schemeClr val="bg1"/>
                </a:solidFill>
              </a:rPr>
            </a:br>
            <a:br>
              <a:rPr lang="en-US" sz="1300">
                <a:solidFill>
                  <a:schemeClr val="bg1"/>
                </a:solidFill>
              </a:rPr>
            </a:br>
            <a:br>
              <a:rPr lang="en-US" sz="1200">
                <a:solidFill>
                  <a:schemeClr val="bg1"/>
                </a:solidFill>
              </a:rPr>
            </a:br>
            <a:br>
              <a:rPr lang="en-US" sz="1200">
                <a:solidFill>
                  <a:schemeClr val="bg1"/>
                </a:solidFill>
              </a:rPr>
            </a:br>
            <a:endParaRPr lang="en-US" sz="1200">
              <a:solidFill>
                <a:schemeClr val="bg1"/>
              </a:solidFill>
              <a:highlight>
                <a:srgbClr val="00FF00"/>
              </a:highlight>
            </a:endParaRPr>
          </a:p>
        </p:txBody>
      </p:sp>
      <p:graphicFrame>
        <p:nvGraphicFramePr>
          <p:cNvPr id="9" name="Chart 8" descr="This is a line graph of overall service recipients for CLOSED01 from 2023 Q4 to 2025 Q2. Results are as follows: 2023 Q4: 47%, 2024 Q1: 41%, 2024 Q2: 39%, 2024 Q3: 43%, 2024 Q4: 42%, 2025 Q1: 42%, 2025 Q2: 40%">
            <a:extLst>
              <a:ext uri="{FF2B5EF4-FFF2-40B4-BE49-F238E27FC236}">
                <a16:creationId xmlns:a16="http://schemas.microsoft.com/office/drawing/2014/main" id="{8646184D-366E-4582-8453-F1F3B402EAB6}"/>
              </a:ext>
            </a:extLst>
          </p:cNvPr>
          <p:cNvGraphicFramePr>
            <a:graphicFrameLocks/>
          </p:cNvGraphicFramePr>
          <p:nvPr>
            <p:extLst>
              <p:ext uri="{D42A27DB-BD31-4B8C-83A1-F6EECF244321}">
                <p14:modId xmlns:p14="http://schemas.microsoft.com/office/powerpoint/2010/main" val="2921067501"/>
              </p:ext>
            </p:extLst>
          </p:nvPr>
        </p:nvGraphicFramePr>
        <p:xfrm>
          <a:off x="338859" y="1209114"/>
          <a:ext cx="8326081" cy="2229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This is a line graph of CS and HCL service recipients for CLOSED01 from 2023 Q4 to 2025 Q2. CS results are as follows: 2023 Q4: 48%, 2024 Q1: 43%, 2024 Q2: 42%, 2024 Q3: 45%, 2024 Q4: 45%, 2025 Q1: 50%, 2025 Q2: 42%. HCL results are as follows: 2023 Q4: 29%, 2024 Q1: 26%, 2024 Q2: 19%, 2024 Q3: 31%, 2024 Q4: 21%, 2025 Q1: 22%, 2025 Q2: 31%&#10;">
            <a:extLst>
              <a:ext uri="{FF2B5EF4-FFF2-40B4-BE49-F238E27FC236}">
                <a16:creationId xmlns:a16="http://schemas.microsoft.com/office/drawing/2014/main" id="{7E8F01A9-D9BF-41F5-ABA4-2D7201A6D8D2}"/>
              </a:ext>
            </a:extLst>
          </p:cNvPr>
          <p:cNvGraphicFramePr>
            <a:graphicFrameLocks/>
          </p:cNvGraphicFramePr>
          <p:nvPr>
            <p:extLst>
              <p:ext uri="{D42A27DB-BD31-4B8C-83A1-F6EECF244321}">
                <p14:modId xmlns:p14="http://schemas.microsoft.com/office/powerpoint/2010/main" val="971812138"/>
              </p:ext>
            </p:extLst>
          </p:nvPr>
        </p:nvGraphicFramePr>
        <p:xfrm>
          <a:off x="338859" y="3438192"/>
          <a:ext cx="8326081" cy="25465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7BE9E752-9A59-ABA7-B905-1D2041E3CF8F}"/>
              </a:ext>
            </a:extLst>
          </p:cNvPr>
          <p:cNvSpPr txBox="1"/>
          <p:nvPr/>
        </p:nvSpPr>
        <p:spPr>
          <a:xfrm>
            <a:off x="9049232" y="1098088"/>
            <a:ext cx="3142768" cy="307777"/>
          </a:xfrm>
          <a:prstGeom prst="rect">
            <a:avLst/>
          </a:prstGeom>
          <a:noFill/>
        </p:spPr>
        <p:txBody>
          <a:bodyPr wrap="square" rtlCol="0">
            <a:spAutoFit/>
          </a:bodyPr>
          <a:lstStyle/>
          <a:p>
            <a:pPr algn="l"/>
            <a:r>
              <a:rPr lang="en-US" sz="1400" b="1">
                <a:solidFill>
                  <a:schemeClr val="bg1"/>
                </a:solidFill>
                <a:latin typeface="+mn-lt"/>
                <a:cs typeface="Arial" pitchFamily="34" charset="0"/>
              </a:rPr>
              <a:t>Summary</a:t>
            </a:r>
          </a:p>
        </p:txBody>
      </p:sp>
      <p:sp>
        <p:nvSpPr>
          <p:cNvPr id="5" name="Text Placeholder 5">
            <a:extLst>
              <a:ext uri="{FF2B5EF4-FFF2-40B4-BE49-F238E27FC236}">
                <a16:creationId xmlns:a16="http://schemas.microsoft.com/office/drawing/2014/main" id="{36BB76AC-9BCA-16C0-60D4-00E116E1031A}"/>
              </a:ext>
            </a:extLst>
          </p:cNvPr>
          <p:cNvSpPr>
            <a:spLocks noGrp="1"/>
          </p:cNvSpPr>
          <p:nvPr>
            <p:ph type="body" sz="quarter" idx="12"/>
          </p:nvPr>
        </p:nvSpPr>
        <p:spPr>
          <a:xfrm>
            <a:off x="9098303" y="1345179"/>
            <a:ext cx="2971777" cy="2229080"/>
          </a:xfrm>
        </p:spPr>
        <p:txBody>
          <a:bodyPr/>
          <a:lstStyle/>
          <a:p>
            <a:r>
              <a:rPr lang="en-US" sz="1400" dirty="0"/>
              <a:t>40% of service recipients report knowing what to expect when their MassAbility case closes. HCL service recipients consistently report lower numbers than CS service recipients, although the gap between the two groups in 2025 Q2 is the smallest it has been in the past seven quarters. </a:t>
            </a:r>
          </a:p>
        </p:txBody>
      </p:sp>
      <p:sp>
        <p:nvSpPr>
          <p:cNvPr id="2" name="TextBox 1">
            <a:extLst>
              <a:ext uri="{FF2B5EF4-FFF2-40B4-BE49-F238E27FC236}">
                <a16:creationId xmlns:a16="http://schemas.microsoft.com/office/drawing/2014/main" id="{1F3D24EA-3925-E2B9-9B17-6F0FD490CAE5}"/>
              </a:ext>
            </a:extLst>
          </p:cNvPr>
          <p:cNvSpPr txBox="1"/>
          <p:nvPr/>
        </p:nvSpPr>
        <p:spPr>
          <a:xfrm>
            <a:off x="9033037" y="5661606"/>
            <a:ext cx="2290259" cy="646331"/>
          </a:xfrm>
          <a:prstGeom prst="rect">
            <a:avLst/>
          </a:prstGeom>
          <a:noFill/>
        </p:spPr>
        <p:txBody>
          <a:bodyPr wrap="square" rtlCol="0">
            <a:spAutoFit/>
          </a:bodyPr>
          <a:lstStyle/>
          <a:p>
            <a:pPr algn="l"/>
            <a:r>
              <a:rPr lang="en-US" sz="1200" b="1">
                <a:solidFill>
                  <a:schemeClr val="bg1"/>
                </a:solidFill>
                <a:latin typeface="+mn-lt"/>
                <a:cs typeface="Arial" pitchFamily="34" charset="0"/>
              </a:rPr>
              <a:t>N (Overall) = 398</a:t>
            </a:r>
          </a:p>
          <a:p>
            <a:pPr algn="l"/>
            <a:r>
              <a:rPr lang="en-US" sz="1200" b="1">
                <a:solidFill>
                  <a:schemeClr val="bg1"/>
                </a:solidFill>
                <a:latin typeface="+mn-lt"/>
                <a:cs typeface="Arial" pitchFamily="34" charset="0"/>
              </a:rPr>
              <a:t>N (CS) = 279</a:t>
            </a:r>
          </a:p>
          <a:p>
            <a:pPr algn="l"/>
            <a:r>
              <a:rPr lang="en-US" sz="1200" b="1">
                <a:solidFill>
                  <a:schemeClr val="bg1"/>
                </a:solidFill>
                <a:latin typeface="+mn-lt"/>
                <a:cs typeface="Arial" pitchFamily="34" charset="0"/>
              </a:rPr>
              <a:t>N (HCL) = 119</a:t>
            </a:r>
          </a:p>
        </p:txBody>
      </p:sp>
      <p:sp>
        <p:nvSpPr>
          <p:cNvPr id="8" name="Text Box 16">
            <a:extLst>
              <a:ext uri="{FF2B5EF4-FFF2-40B4-BE49-F238E27FC236}">
                <a16:creationId xmlns:a16="http://schemas.microsoft.com/office/drawing/2014/main" id="{B8FF7FD9-5FD5-7B3A-4994-D47BA73E52E6}"/>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59235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D8939-A10D-5A9A-A3C1-0B9F2B3CAC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546F83B-AC56-D182-B1AD-846E605728DA}"/>
              </a:ext>
            </a:extLst>
          </p:cNvPr>
          <p:cNvSpPr>
            <a:spLocks noGrp="1"/>
          </p:cNvSpPr>
          <p:nvPr>
            <p:ph type="title" idx="4294967295"/>
          </p:nvPr>
        </p:nvSpPr>
        <p:spPr>
          <a:xfrm>
            <a:off x="1524000" y="374650"/>
            <a:ext cx="6096000" cy="547688"/>
          </a:xfrm>
          <a:prstGeom prst="rect">
            <a:avLst/>
          </a:prstGeom>
        </p:spPr>
        <p:txBody>
          <a:bodyPr/>
          <a:lstStyle/>
          <a:p>
            <a:pPr algn="ctr"/>
            <a:r>
              <a:rPr lang="en-US" sz="1300" b="1">
                <a:solidFill>
                  <a:schemeClr val="bg1"/>
                </a:solidFill>
              </a:rPr>
              <a:t>PROBLEMS - Overall, CS, and HCL Trending</a:t>
            </a:r>
            <a:br>
              <a:rPr lang="en-US" sz="1300" b="1">
                <a:solidFill>
                  <a:schemeClr val="bg1"/>
                </a:solidFill>
              </a:rPr>
            </a:br>
            <a:r>
              <a:rPr lang="en-US" sz="1300">
                <a:solidFill>
                  <a:schemeClr val="bg1"/>
                </a:solidFill>
              </a:rPr>
              <a:t>Have you experienced any problems with MassAbility or the services they provide to you? (% No)</a:t>
            </a:r>
            <a:br>
              <a:rPr lang="en-US" sz="1300">
                <a:solidFill>
                  <a:schemeClr val="bg1"/>
                </a:solidFill>
              </a:rPr>
            </a:br>
            <a:br>
              <a:rPr lang="en-US" sz="1300">
                <a:solidFill>
                  <a:schemeClr val="bg1"/>
                </a:solidFill>
              </a:rPr>
            </a:br>
            <a:r>
              <a:rPr lang="en-US" sz="1300" b="1">
                <a:solidFill>
                  <a:schemeClr val="bg1"/>
                </a:solidFill>
              </a:rPr>
              <a:t> </a:t>
            </a:r>
            <a:br>
              <a:rPr lang="en-US" sz="1300" b="1">
                <a:solidFill>
                  <a:schemeClr val="bg1"/>
                </a:solidFill>
              </a:rPr>
            </a:br>
            <a:endParaRPr lang="en-US" sz="1200">
              <a:solidFill>
                <a:schemeClr val="bg1"/>
              </a:solidFill>
              <a:highlight>
                <a:srgbClr val="00FF00"/>
              </a:highlight>
            </a:endParaRPr>
          </a:p>
        </p:txBody>
      </p:sp>
      <p:graphicFrame>
        <p:nvGraphicFramePr>
          <p:cNvPr id="6" name="Chart 5" descr="This is a line graph of overall service recipients for PROBLEMS from 2023 Q4 to 2025 Q2. Results are as follows: 2023 Q4: 84%, 2024 Q1: 74%, 2024 Q2: 77%, 2024 Q3: 77%, 2024 Q4: 70%, 2025 Q1: 79%, 2025 Q2: 74%">
            <a:extLst>
              <a:ext uri="{FF2B5EF4-FFF2-40B4-BE49-F238E27FC236}">
                <a16:creationId xmlns:a16="http://schemas.microsoft.com/office/drawing/2014/main" id="{D6087569-55FD-4850-AF54-6961C336B4AA}"/>
              </a:ext>
            </a:extLst>
          </p:cNvPr>
          <p:cNvGraphicFramePr>
            <a:graphicFrameLocks/>
          </p:cNvGraphicFramePr>
          <p:nvPr>
            <p:extLst>
              <p:ext uri="{D42A27DB-BD31-4B8C-83A1-F6EECF244321}">
                <p14:modId xmlns:p14="http://schemas.microsoft.com/office/powerpoint/2010/main" val="3267525281"/>
              </p:ext>
            </p:extLst>
          </p:nvPr>
        </p:nvGraphicFramePr>
        <p:xfrm>
          <a:off x="338859" y="1209114"/>
          <a:ext cx="8326081" cy="2229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descr="This is a line graph of CS and HCL service recipients for PROBLEMS from 2023 Q4 to 2025 Q2. CS results are as follows: 2023 Q4: 85%, 2024 Q1: 76%, 2024 Q2: 79%, 2024 Q3: 78%, 2024 Q4: 70%, 2025 Q1: 80%, 2025 Q2: 76%. HCL results are as follows: 2023 Q4: 65%, 2024 Q1: 61%, 2024 Q2: 63%, 2024 Q3: 74%, 2024 Q4: 74%, 2025 Q1: 75%, 2025 Q2: 69%">
            <a:extLst>
              <a:ext uri="{FF2B5EF4-FFF2-40B4-BE49-F238E27FC236}">
                <a16:creationId xmlns:a16="http://schemas.microsoft.com/office/drawing/2014/main" id="{9A347664-38CE-43F9-AC6A-BE94777DA531}"/>
              </a:ext>
            </a:extLst>
          </p:cNvPr>
          <p:cNvGraphicFramePr>
            <a:graphicFrameLocks/>
          </p:cNvGraphicFramePr>
          <p:nvPr>
            <p:extLst>
              <p:ext uri="{D42A27DB-BD31-4B8C-83A1-F6EECF244321}">
                <p14:modId xmlns:p14="http://schemas.microsoft.com/office/powerpoint/2010/main" val="3688675746"/>
              </p:ext>
            </p:extLst>
          </p:nvPr>
        </p:nvGraphicFramePr>
        <p:xfrm>
          <a:off x="338859" y="3438192"/>
          <a:ext cx="8326081" cy="25465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E999B8CF-6144-FC6E-B6A2-40E2E65F54AE}"/>
              </a:ext>
            </a:extLst>
          </p:cNvPr>
          <p:cNvSpPr txBox="1"/>
          <p:nvPr/>
        </p:nvSpPr>
        <p:spPr>
          <a:xfrm>
            <a:off x="9049232" y="1098088"/>
            <a:ext cx="3142768" cy="307777"/>
          </a:xfrm>
          <a:prstGeom prst="rect">
            <a:avLst/>
          </a:prstGeom>
          <a:noFill/>
        </p:spPr>
        <p:txBody>
          <a:bodyPr wrap="square" rtlCol="0">
            <a:spAutoFit/>
          </a:bodyPr>
          <a:lstStyle/>
          <a:p>
            <a:pPr algn="l"/>
            <a:r>
              <a:rPr lang="en-US" sz="1400" b="1" dirty="0">
                <a:solidFill>
                  <a:schemeClr val="bg1"/>
                </a:solidFill>
                <a:latin typeface="+mn-lt"/>
                <a:cs typeface="Arial" pitchFamily="34" charset="0"/>
              </a:rPr>
              <a:t>Summary</a:t>
            </a:r>
          </a:p>
        </p:txBody>
      </p:sp>
      <p:sp>
        <p:nvSpPr>
          <p:cNvPr id="5" name="Text Placeholder 5">
            <a:extLst>
              <a:ext uri="{FF2B5EF4-FFF2-40B4-BE49-F238E27FC236}">
                <a16:creationId xmlns:a16="http://schemas.microsoft.com/office/drawing/2014/main" id="{89B902B7-293B-A947-CE8E-0118DD97E3A0}"/>
              </a:ext>
            </a:extLst>
          </p:cNvPr>
          <p:cNvSpPr>
            <a:spLocks noGrp="1"/>
          </p:cNvSpPr>
          <p:nvPr>
            <p:ph type="body" sz="quarter" idx="12"/>
          </p:nvPr>
        </p:nvSpPr>
        <p:spPr>
          <a:xfrm>
            <a:off x="9098303" y="1345179"/>
            <a:ext cx="2864201" cy="1836172"/>
          </a:xfrm>
        </p:spPr>
        <p:txBody>
          <a:bodyPr/>
          <a:lstStyle/>
          <a:p>
            <a:r>
              <a:rPr lang="en-US" sz="1400" dirty="0"/>
              <a:t>74% of service recipients did not report experiencing problems with MassAbility or it’s services. CS service recipients were less likely to have experienced a problem than HCL service recipients in six out of the past seven quarters. </a:t>
            </a:r>
          </a:p>
        </p:txBody>
      </p:sp>
      <p:sp>
        <p:nvSpPr>
          <p:cNvPr id="2" name="TextBox 1">
            <a:extLst>
              <a:ext uri="{FF2B5EF4-FFF2-40B4-BE49-F238E27FC236}">
                <a16:creationId xmlns:a16="http://schemas.microsoft.com/office/drawing/2014/main" id="{7119817E-49E3-762B-8726-1993CF5ECD57}"/>
              </a:ext>
            </a:extLst>
          </p:cNvPr>
          <p:cNvSpPr txBox="1"/>
          <p:nvPr/>
        </p:nvSpPr>
        <p:spPr>
          <a:xfrm>
            <a:off x="9033037" y="5661606"/>
            <a:ext cx="2290259" cy="646331"/>
          </a:xfrm>
          <a:prstGeom prst="rect">
            <a:avLst/>
          </a:prstGeom>
          <a:noFill/>
        </p:spPr>
        <p:txBody>
          <a:bodyPr wrap="square" rtlCol="0">
            <a:spAutoFit/>
          </a:bodyPr>
          <a:lstStyle/>
          <a:p>
            <a:pPr algn="l"/>
            <a:r>
              <a:rPr lang="en-US" sz="1200" b="1" dirty="0">
                <a:solidFill>
                  <a:schemeClr val="bg1"/>
                </a:solidFill>
                <a:latin typeface="+mn-lt"/>
                <a:cs typeface="Arial" pitchFamily="34" charset="0"/>
              </a:rPr>
              <a:t>N (Overall) = 452</a:t>
            </a:r>
          </a:p>
          <a:p>
            <a:pPr algn="l"/>
            <a:r>
              <a:rPr lang="en-US" sz="1200" b="1" dirty="0">
                <a:solidFill>
                  <a:schemeClr val="bg1"/>
                </a:solidFill>
                <a:latin typeface="+mn-lt"/>
                <a:cs typeface="Arial" pitchFamily="34" charset="0"/>
              </a:rPr>
              <a:t>N (CS) = 298</a:t>
            </a:r>
          </a:p>
          <a:p>
            <a:pPr algn="l"/>
            <a:r>
              <a:rPr lang="en-US" sz="1200" b="1" dirty="0">
                <a:solidFill>
                  <a:schemeClr val="bg1"/>
                </a:solidFill>
                <a:latin typeface="+mn-lt"/>
                <a:cs typeface="Arial" pitchFamily="34" charset="0"/>
              </a:rPr>
              <a:t>N (HCL) = 154</a:t>
            </a:r>
          </a:p>
        </p:txBody>
      </p:sp>
      <p:sp>
        <p:nvSpPr>
          <p:cNvPr id="8" name="Text Box 16">
            <a:extLst>
              <a:ext uri="{FF2B5EF4-FFF2-40B4-BE49-F238E27FC236}">
                <a16:creationId xmlns:a16="http://schemas.microsoft.com/office/drawing/2014/main" id="{98E68FCC-C6B4-6150-1BC3-94C951701BFA}"/>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61795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5B135-A6CF-F9BD-1501-03C4A141A8B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F59F59-56F8-2B0F-5FFB-DD7F34216665}"/>
              </a:ext>
            </a:extLst>
          </p:cNvPr>
          <p:cNvSpPr>
            <a:spLocks noGrp="1"/>
          </p:cNvSpPr>
          <p:nvPr>
            <p:ph type="title" idx="4294967295"/>
          </p:nvPr>
        </p:nvSpPr>
        <p:spPr>
          <a:xfrm>
            <a:off x="1524000" y="374650"/>
            <a:ext cx="6096000" cy="547688"/>
          </a:xfrm>
          <a:prstGeom prst="rect">
            <a:avLst/>
          </a:prstGeom>
        </p:spPr>
        <p:txBody>
          <a:bodyPr/>
          <a:lstStyle/>
          <a:p>
            <a:pPr algn="ctr"/>
            <a:r>
              <a:rPr lang="en-US" sz="1300" b="1">
                <a:solidFill>
                  <a:schemeClr val="bg1"/>
                </a:solidFill>
              </a:rPr>
              <a:t>RESOLVE1 – Overall, CS, and HCL Trending</a:t>
            </a:r>
            <a:br>
              <a:rPr lang="en-US" sz="1300" b="1">
                <a:solidFill>
                  <a:schemeClr val="bg1"/>
                </a:solidFill>
              </a:rPr>
            </a:br>
            <a:r>
              <a:rPr lang="en-US" sz="1200">
                <a:solidFill>
                  <a:schemeClr val="bg1"/>
                </a:solidFill>
              </a:rPr>
              <a:t>Did MassAbility work to resolve this problem? (% Yes) </a:t>
            </a:r>
            <a:br>
              <a:rPr lang="en-US" sz="1200">
                <a:solidFill>
                  <a:schemeClr val="bg1"/>
                </a:solidFill>
              </a:rPr>
            </a:br>
            <a:r>
              <a:rPr lang="en-US" sz="1200">
                <a:solidFill>
                  <a:schemeClr val="bg1"/>
                </a:solidFill>
              </a:rPr>
              <a:t>(Asked of those </a:t>
            </a:r>
            <a:r>
              <a:rPr lang="en-US" sz="1200">
                <a:solidFill>
                  <a:schemeClr val="bg1"/>
                </a:solidFill>
                <a:ea typeface="MS PGothic"/>
              </a:rPr>
              <a:t>who experienced a problem with MassAbility)</a:t>
            </a:r>
            <a:br>
              <a:rPr lang="en-US" sz="1200">
                <a:solidFill>
                  <a:schemeClr val="bg1"/>
                </a:solidFill>
              </a:rPr>
            </a:br>
            <a:br>
              <a:rPr lang="en-US" sz="1200">
                <a:solidFill>
                  <a:schemeClr val="bg1"/>
                </a:solidFill>
              </a:rPr>
            </a:br>
            <a:endParaRPr lang="en-US" sz="1200">
              <a:solidFill>
                <a:schemeClr val="bg1"/>
              </a:solidFill>
              <a:highlight>
                <a:srgbClr val="00FF00"/>
              </a:highlight>
            </a:endParaRPr>
          </a:p>
        </p:txBody>
      </p:sp>
      <p:graphicFrame>
        <p:nvGraphicFramePr>
          <p:cNvPr id="6" name="Chart 5" descr="This is a line graph of overall service recipients for RESOLVE1 from 2023 Q4 to 2025 Q2. Results are as follows: 2023 Q4: 39%, 2024 Q1: 27%, 2024 Q2: 31%, 2024 Q3: 25%, 2024 Q4: 22%, 2025 Q1: 25%, 2025 Q2: 31%">
            <a:extLst>
              <a:ext uri="{FF2B5EF4-FFF2-40B4-BE49-F238E27FC236}">
                <a16:creationId xmlns:a16="http://schemas.microsoft.com/office/drawing/2014/main" id="{C9EF03CA-AD87-4B9B-8D96-D658DCCF9362}"/>
              </a:ext>
            </a:extLst>
          </p:cNvPr>
          <p:cNvGraphicFramePr>
            <a:graphicFrameLocks/>
          </p:cNvGraphicFramePr>
          <p:nvPr>
            <p:extLst>
              <p:ext uri="{D42A27DB-BD31-4B8C-83A1-F6EECF244321}">
                <p14:modId xmlns:p14="http://schemas.microsoft.com/office/powerpoint/2010/main" val="2249246931"/>
              </p:ext>
            </p:extLst>
          </p:nvPr>
        </p:nvGraphicFramePr>
        <p:xfrm>
          <a:off x="338859" y="1209114"/>
          <a:ext cx="8326081" cy="2229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descr="This is a line graph of CS and HCL service recipients for RESOLVE1 from 2023 Q4 to 2025 Q2. CS results are as follows: 2023 Q4: 40%, 2024 Q1: 20%, 2024 Q2: 30%, 2024 Q3: 24%, 2024 Q4: 22%, 2025 Q1: 20%, 2025 Q2: 31%. HCL results are as follows: 2023 Q4: 33%, 2024 Q1: 53%, 2024 Q2: 32%, 2024 Q3: 26%, 2024 Q4: 21%, 2025 Q1: 34%, 2025 Q2: 34%">
            <a:extLst>
              <a:ext uri="{FF2B5EF4-FFF2-40B4-BE49-F238E27FC236}">
                <a16:creationId xmlns:a16="http://schemas.microsoft.com/office/drawing/2014/main" id="{01A2206B-096A-4626-A8FD-448195A9DE14}"/>
              </a:ext>
            </a:extLst>
          </p:cNvPr>
          <p:cNvGraphicFramePr>
            <a:graphicFrameLocks/>
          </p:cNvGraphicFramePr>
          <p:nvPr>
            <p:extLst>
              <p:ext uri="{D42A27DB-BD31-4B8C-83A1-F6EECF244321}">
                <p14:modId xmlns:p14="http://schemas.microsoft.com/office/powerpoint/2010/main" val="2771667448"/>
              </p:ext>
            </p:extLst>
          </p:nvPr>
        </p:nvGraphicFramePr>
        <p:xfrm>
          <a:off x="338859" y="3438192"/>
          <a:ext cx="8326081" cy="25465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D16D7559-74E3-17D3-C96B-CF9549BF2673}"/>
              </a:ext>
            </a:extLst>
          </p:cNvPr>
          <p:cNvSpPr txBox="1"/>
          <p:nvPr/>
        </p:nvSpPr>
        <p:spPr>
          <a:xfrm>
            <a:off x="9049232" y="1098088"/>
            <a:ext cx="3142768" cy="307777"/>
          </a:xfrm>
          <a:prstGeom prst="rect">
            <a:avLst/>
          </a:prstGeom>
          <a:noFill/>
        </p:spPr>
        <p:txBody>
          <a:bodyPr wrap="square" rtlCol="0">
            <a:spAutoFit/>
          </a:bodyPr>
          <a:lstStyle/>
          <a:p>
            <a:pPr algn="l"/>
            <a:r>
              <a:rPr lang="en-US" sz="1400" b="1">
                <a:solidFill>
                  <a:schemeClr val="bg1"/>
                </a:solidFill>
                <a:latin typeface="+mn-lt"/>
                <a:cs typeface="Arial" pitchFamily="34" charset="0"/>
              </a:rPr>
              <a:t>Summary</a:t>
            </a:r>
          </a:p>
        </p:txBody>
      </p:sp>
      <p:sp>
        <p:nvSpPr>
          <p:cNvPr id="5" name="Text Placeholder 5">
            <a:extLst>
              <a:ext uri="{FF2B5EF4-FFF2-40B4-BE49-F238E27FC236}">
                <a16:creationId xmlns:a16="http://schemas.microsoft.com/office/drawing/2014/main" id="{A9256D96-D484-D9D6-4189-2BC7517F1663}"/>
              </a:ext>
            </a:extLst>
          </p:cNvPr>
          <p:cNvSpPr>
            <a:spLocks noGrp="1"/>
          </p:cNvSpPr>
          <p:nvPr>
            <p:ph type="body" sz="quarter" idx="12"/>
          </p:nvPr>
        </p:nvSpPr>
        <p:spPr>
          <a:xfrm>
            <a:off x="9098303" y="1345179"/>
            <a:ext cx="2754838" cy="1836172"/>
          </a:xfrm>
        </p:spPr>
        <p:txBody>
          <a:bodyPr/>
          <a:lstStyle/>
          <a:p>
            <a:r>
              <a:rPr lang="en-US" sz="1400" dirty="0"/>
              <a:t>31% of service recipients who experienced problems reported that MassAbility worked to resolve their problem, continuing an upward trend over the last few quarters.</a:t>
            </a:r>
          </a:p>
        </p:txBody>
      </p:sp>
      <p:sp>
        <p:nvSpPr>
          <p:cNvPr id="2" name="TextBox 1">
            <a:extLst>
              <a:ext uri="{FF2B5EF4-FFF2-40B4-BE49-F238E27FC236}">
                <a16:creationId xmlns:a16="http://schemas.microsoft.com/office/drawing/2014/main" id="{7DAE06FA-BCEE-6B45-BC89-0902AC474818}"/>
              </a:ext>
            </a:extLst>
          </p:cNvPr>
          <p:cNvSpPr txBox="1"/>
          <p:nvPr/>
        </p:nvSpPr>
        <p:spPr>
          <a:xfrm>
            <a:off x="9033037" y="5661606"/>
            <a:ext cx="2290259" cy="646331"/>
          </a:xfrm>
          <a:prstGeom prst="rect">
            <a:avLst/>
          </a:prstGeom>
          <a:noFill/>
        </p:spPr>
        <p:txBody>
          <a:bodyPr wrap="square" rtlCol="0">
            <a:spAutoFit/>
          </a:bodyPr>
          <a:lstStyle/>
          <a:p>
            <a:pPr algn="l"/>
            <a:r>
              <a:rPr lang="en-US" sz="1200" b="1">
                <a:solidFill>
                  <a:schemeClr val="bg1"/>
                </a:solidFill>
                <a:latin typeface="+mn-lt"/>
                <a:cs typeface="Arial" pitchFamily="34" charset="0"/>
              </a:rPr>
              <a:t>N (Overall) = 98</a:t>
            </a:r>
          </a:p>
          <a:p>
            <a:pPr algn="l"/>
            <a:r>
              <a:rPr lang="en-US" sz="1200" b="1">
                <a:solidFill>
                  <a:schemeClr val="bg1"/>
                </a:solidFill>
                <a:latin typeface="+mn-lt"/>
                <a:cs typeface="Arial" pitchFamily="34" charset="0"/>
              </a:rPr>
              <a:t>N (CS) = 63</a:t>
            </a:r>
          </a:p>
          <a:p>
            <a:pPr algn="l"/>
            <a:r>
              <a:rPr lang="en-US" sz="1200" b="1">
                <a:solidFill>
                  <a:schemeClr val="bg1"/>
                </a:solidFill>
                <a:latin typeface="+mn-lt"/>
                <a:cs typeface="Arial" pitchFamily="34" charset="0"/>
              </a:rPr>
              <a:t>N (HCL) = 35</a:t>
            </a:r>
          </a:p>
        </p:txBody>
      </p:sp>
      <p:sp>
        <p:nvSpPr>
          <p:cNvPr id="8" name="Text Box 16">
            <a:extLst>
              <a:ext uri="{FF2B5EF4-FFF2-40B4-BE49-F238E27FC236}">
                <a16:creationId xmlns:a16="http://schemas.microsoft.com/office/drawing/2014/main" id="{41F13D09-0593-1036-400D-B427BFA7CCEA}"/>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20047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5CFD2-BCC3-73F4-B3CB-A3E11F85871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EAAA330-994D-F0DD-EDE5-7D7E691CC11E}"/>
              </a:ext>
            </a:extLst>
          </p:cNvPr>
          <p:cNvSpPr>
            <a:spLocks noGrp="1"/>
          </p:cNvSpPr>
          <p:nvPr>
            <p:ph type="title" idx="4294967295"/>
          </p:nvPr>
        </p:nvSpPr>
        <p:spPr>
          <a:xfrm>
            <a:off x="1524000" y="374650"/>
            <a:ext cx="6096000" cy="547688"/>
          </a:xfrm>
          <a:prstGeom prst="rect">
            <a:avLst/>
          </a:prstGeom>
        </p:spPr>
        <p:txBody>
          <a:bodyPr/>
          <a:lstStyle/>
          <a:p>
            <a:pPr algn="ctr"/>
            <a:r>
              <a:rPr lang="en-US" sz="1300" b="1">
                <a:solidFill>
                  <a:schemeClr val="bg1"/>
                </a:solidFill>
              </a:rPr>
              <a:t>JOBSAT1 – CS Only, Working Full or Part-Time</a:t>
            </a:r>
            <a:br>
              <a:rPr lang="en-US" sz="1300" b="1">
                <a:solidFill>
                  <a:schemeClr val="bg1"/>
                </a:solidFill>
              </a:rPr>
            </a:br>
            <a:r>
              <a:rPr lang="en-US" sz="1300">
                <a:solidFill>
                  <a:schemeClr val="bg1"/>
                </a:solidFill>
              </a:rPr>
              <a:t>Thinking about your current job, how satisfied are you with what you are doing? (% Satisfied)</a:t>
            </a:r>
            <a:br>
              <a:rPr lang="en-US" sz="1300">
                <a:solidFill>
                  <a:schemeClr val="bg1"/>
                </a:solidFill>
              </a:rPr>
            </a:br>
            <a:br>
              <a:rPr lang="en-US" sz="1300">
                <a:solidFill>
                  <a:schemeClr val="bg1"/>
                </a:solidFill>
              </a:rPr>
            </a:br>
            <a:br>
              <a:rPr lang="en-US" sz="1200">
                <a:solidFill>
                  <a:schemeClr val="bg1"/>
                </a:solidFill>
              </a:rPr>
            </a:br>
            <a:br>
              <a:rPr lang="en-US" sz="1200">
                <a:solidFill>
                  <a:schemeClr val="bg1"/>
                </a:solidFill>
              </a:rPr>
            </a:br>
            <a:endParaRPr lang="en-US" sz="1200">
              <a:solidFill>
                <a:schemeClr val="bg1"/>
              </a:solidFill>
              <a:highlight>
                <a:srgbClr val="00FF00"/>
              </a:highlight>
            </a:endParaRPr>
          </a:p>
        </p:txBody>
      </p:sp>
      <p:graphicFrame>
        <p:nvGraphicFramePr>
          <p:cNvPr id="9" name="Chart 8" descr="This is a line graph of CS service recipients for JOBSAT1 from 2023 Q4 to 2025 Q2. Results are as follows: 2023 Q4: 83%, 2024 Q1: 78%, 2024 Q2: 79%, 2024 Q3: 78%, 2024 Q4: 77%, 2025 Q1: 70%, 2025 Q2: 71%">
            <a:extLst>
              <a:ext uri="{FF2B5EF4-FFF2-40B4-BE49-F238E27FC236}">
                <a16:creationId xmlns:a16="http://schemas.microsoft.com/office/drawing/2014/main" id="{36FA92BF-EEFB-4CAB-ADD1-303641A4AA8F}"/>
              </a:ext>
            </a:extLst>
          </p:cNvPr>
          <p:cNvGraphicFramePr>
            <a:graphicFrameLocks/>
          </p:cNvGraphicFramePr>
          <p:nvPr>
            <p:extLst>
              <p:ext uri="{D42A27DB-BD31-4B8C-83A1-F6EECF244321}">
                <p14:modId xmlns:p14="http://schemas.microsoft.com/office/powerpoint/2010/main" val="71409132"/>
              </p:ext>
            </p:extLst>
          </p:nvPr>
        </p:nvGraphicFramePr>
        <p:xfrm>
          <a:off x="594736" y="1345179"/>
          <a:ext cx="7809034" cy="472287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11E7C14F-5AB4-89BE-96A1-DBA7E92D6A07}"/>
              </a:ext>
            </a:extLst>
          </p:cNvPr>
          <p:cNvSpPr txBox="1"/>
          <p:nvPr/>
        </p:nvSpPr>
        <p:spPr>
          <a:xfrm>
            <a:off x="9049232" y="1098088"/>
            <a:ext cx="3142768" cy="307777"/>
          </a:xfrm>
          <a:prstGeom prst="rect">
            <a:avLst/>
          </a:prstGeom>
          <a:noFill/>
        </p:spPr>
        <p:txBody>
          <a:bodyPr wrap="square" rtlCol="0">
            <a:spAutoFit/>
          </a:bodyPr>
          <a:lstStyle/>
          <a:p>
            <a:pPr algn="l"/>
            <a:r>
              <a:rPr lang="en-US" sz="1400" b="1">
                <a:solidFill>
                  <a:schemeClr val="bg1"/>
                </a:solidFill>
                <a:latin typeface="+mn-lt"/>
                <a:cs typeface="Arial" pitchFamily="34" charset="0"/>
              </a:rPr>
              <a:t>Summary</a:t>
            </a:r>
          </a:p>
        </p:txBody>
      </p:sp>
      <p:sp>
        <p:nvSpPr>
          <p:cNvPr id="5" name="Text Placeholder 5">
            <a:extLst>
              <a:ext uri="{FF2B5EF4-FFF2-40B4-BE49-F238E27FC236}">
                <a16:creationId xmlns:a16="http://schemas.microsoft.com/office/drawing/2014/main" id="{FDA4EDC1-E53B-9821-27BC-9B97B26F4CCC}"/>
              </a:ext>
            </a:extLst>
          </p:cNvPr>
          <p:cNvSpPr>
            <a:spLocks noGrp="1"/>
          </p:cNvSpPr>
          <p:nvPr>
            <p:ph type="body" sz="quarter" idx="12"/>
          </p:nvPr>
        </p:nvSpPr>
        <p:spPr>
          <a:xfrm>
            <a:off x="9098303" y="1345179"/>
            <a:ext cx="2896473" cy="1836172"/>
          </a:xfrm>
        </p:spPr>
        <p:txBody>
          <a:bodyPr/>
          <a:lstStyle/>
          <a:p>
            <a:r>
              <a:rPr lang="en-US" sz="1400" dirty="0"/>
              <a:t>There has been an overall downward trend for employment satisfaction among employed CS service recipients, although there was a slight increase in 2025 Q2 to 71%. </a:t>
            </a:r>
          </a:p>
        </p:txBody>
      </p:sp>
      <p:sp>
        <p:nvSpPr>
          <p:cNvPr id="2" name="TextBox 1">
            <a:extLst>
              <a:ext uri="{FF2B5EF4-FFF2-40B4-BE49-F238E27FC236}">
                <a16:creationId xmlns:a16="http://schemas.microsoft.com/office/drawing/2014/main" id="{3216B30E-AAD4-E0CD-103F-EBB0713483C7}"/>
              </a:ext>
            </a:extLst>
          </p:cNvPr>
          <p:cNvSpPr txBox="1"/>
          <p:nvPr/>
        </p:nvSpPr>
        <p:spPr>
          <a:xfrm>
            <a:off x="9033037" y="5661606"/>
            <a:ext cx="2290259" cy="276999"/>
          </a:xfrm>
          <a:prstGeom prst="rect">
            <a:avLst/>
          </a:prstGeom>
          <a:noFill/>
        </p:spPr>
        <p:txBody>
          <a:bodyPr wrap="square" rtlCol="0">
            <a:spAutoFit/>
          </a:bodyPr>
          <a:lstStyle/>
          <a:p>
            <a:pPr algn="l"/>
            <a:r>
              <a:rPr lang="en-US" sz="1200" b="1">
                <a:solidFill>
                  <a:schemeClr val="bg1"/>
                </a:solidFill>
                <a:latin typeface="+mn-lt"/>
                <a:cs typeface="Arial" pitchFamily="34" charset="0"/>
              </a:rPr>
              <a:t>N (CS) = 132</a:t>
            </a:r>
          </a:p>
        </p:txBody>
      </p:sp>
      <p:sp>
        <p:nvSpPr>
          <p:cNvPr id="8" name="Text Box 16">
            <a:extLst>
              <a:ext uri="{FF2B5EF4-FFF2-40B4-BE49-F238E27FC236}">
                <a16:creationId xmlns:a16="http://schemas.microsoft.com/office/drawing/2014/main" id="{9A49528F-1595-8FA1-E485-8B007A2177B4}"/>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50904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EA9EE-E89F-4730-0CDB-5D75617E6B9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76ED5CF-8AD0-CFE6-9546-DF37CBFE13E6}"/>
              </a:ext>
            </a:extLst>
          </p:cNvPr>
          <p:cNvSpPr>
            <a:spLocks noGrp="1"/>
          </p:cNvSpPr>
          <p:nvPr>
            <p:ph type="title" idx="4294967295"/>
          </p:nvPr>
        </p:nvSpPr>
        <p:spPr>
          <a:xfrm>
            <a:off x="419100" y="374650"/>
            <a:ext cx="8229600" cy="547688"/>
          </a:xfrm>
          <a:prstGeom prst="rect">
            <a:avLst/>
          </a:prstGeom>
        </p:spPr>
        <p:txBody>
          <a:bodyPr/>
          <a:lstStyle/>
          <a:p>
            <a:pPr algn="ctr"/>
            <a:r>
              <a:rPr lang="en-US" sz="1300" b="1">
                <a:solidFill>
                  <a:schemeClr val="bg1"/>
                </a:solidFill>
              </a:rPr>
              <a:t>JOBSAT2 – CS Only, Working Full or Part-Time</a:t>
            </a:r>
            <a:br>
              <a:rPr lang="en-US" sz="1300" b="1">
                <a:solidFill>
                  <a:schemeClr val="bg1"/>
                </a:solidFill>
              </a:rPr>
            </a:br>
            <a:r>
              <a:rPr lang="en-US" sz="1300">
                <a:solidFill>
                  <a:schemeClr val="bg1"/>
                </a:solidFill>
              </a:rPr>
              <a:t>I see a path to advance my career where I am currently working.</a:t>
            </a:r>
            <a:br>
              <a:rPr lang="en-US" sz="1300">
                <a:solidFill>
                  <a:schemeClr val="bg1"/>
                </a:solidFill>
              </a:rPr>
            </a:br>
            <a:r>
              <a:rPr lang="en-US" sz="1300">
                <a:solidFill>
                  <a:schemeClr val="bg1"/>
                </a:solidFill>
              </a:rPr>
              <a:t>(% Agree)</a:t>
            </a:r>
            <a:br>
              <a:rPr lang="en-US" sz="1300">
                <a:solidFill>
                  <a:schemeClr val="bg1"/>
                </a:solidFill>
              </a:rPr>
            </a:br>
            <a:br>
              <a:rPr lang="en-US" sz="1300">
                <a:solidFill>
                  <a:schemeClr val="bg1"/>
                </a:solidFill>
              </a:rPr>
            </a:br>
            <a:br>
              <a:rPr lang="en-US" sz="1200">
                <a:solidFill>
                  <a:schemeClr val="bg1"/>
                </a:solidFill>
              </a:rPr>
            </a:br>
            <a:br>
              <a:rPr lang="en-US" sz="1200">
                <a:solidFill>
                  <a:schemeClr val="bg1"/>
                </a:solidFill>
              </a:rPr>
            </a:br>
            <a:endParaRPr lang="en-US" sz="1200">
              <a:solidFill>
                <a:schemeClr val="bg1"/>
              </a:solidFill>
              <a:highlight>
                <a:srgbClr val="00FF00"/>
              </a:highlight>
            </a:endParaRPr>
          </a:p>
        </p:txBody>
      </p:sp>
      <p:graphicFrame>
        <p:nvGraphicFramePr>
          <p:cNvPr id="9" name="Chart 8" descr="This is a line graph of CS service recipients for JOBSAT2 from 2023 Q4 to 2025 Q2. Results are as follows: 2023 Q4: 67%, 2024 Q1: 59%, 2024 Q2: 64%, 2024 Q3: 67%, 2024 Q4: 61%, 2025 Q1: 57%, 2025 Q2: 62%">
            <a:extLst>
              <a:ext uri="{FF2B5EF4-FFF2-40B4-BE49-F238E27FC236}">
                <a16:creationId xmlns:a16="http://schemas.microsoft.com/office/drawing/2014/main" id="{DE8CC5E9-943F-428E-A394-D575D73D8951}"/>
              </a:ext>
            </a:extLst>
          </p:cNvPr>
          <p:cNvGraphicFramePr>
            <a:graphicFrameLocks/>
          </p:cNvGraphicFramePr>
          <p:nvPr>
            <p:extLst>
              <p:ext uri="{D42A27DB-BD31-4B8C-83A1-F6EECF244321}">
                <p14:modId xmlns:p14="http://schemas.microsoft.com/office/powerpoint/2010/main" val="465461828"/>
              </p:ext>
            </p:extLst>
          </p:nvPr>
        </p:nvGraphicFramePr>
        <p:xfrm>
          <a:off x="594736" y="1345179"/>
          <a:ext cx="7809034" cy="472287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DA31465-5C34-2A33-B55A-9246BEA9C258}"/>
              </a:ext>
            </a:extLst>
          </p:cNvPr>
          <p:cNvSpPr txBox="1"/>
          <p:nvPr/>
        </p:nvSpPr>
        <p:spPr>
          <a:xfrm>
            <a:off x="9049232" y="1098088"/>
            <a:ext cx="3142768" cy="307777"/>
          </a:xfrm>
          <a:prstGeom prst="rect">
            <a:avLst/>
          </a:prstGeom>
          <a:noFill/>
        </p:spPr>
        <p:txBody>
          <a:bodyPr wrap="square" rtlCol="0">
            <a:spAutoFit/>
          </a:bodyPr>
          <a:lstStyle/>
          <a:p>
            <a:pPr algn="l"/>
            <a:r>
              <a:rPr lang="en-US" sz="1400" b="1">
                <a:solidFill>
                  <a:schemeClr val="bg1"/>
                </a:solidFill>
                <a:latin typeface="+mn-lt"/>
                <a:cs typeface="Arial" pitchFamily="34" charset="0"/>
              </a:rPr>
              <a:t>Summary</a:t>
            </a:r>
          </a:p>
        </p:txBody>
      </p:sp>
      <p:sp>
        <p:nvSpPr>
          <p:cNvPr id="5" name="Text Placeholder 5">
            <a:extLst>
              <a:ext uri="{FF2B5EF4-FFF2-40B4-BE49-F238E27FC236}">
                <a16:creationId xmlns:a16="http://schemas.microsoft.com/office/drawing/2014/main" id="{52C6599F-96F2-75F3-B997-808DF28A5C0A}"/>
              </a:ext>
            </a:extLst>
          </p:cNvPr>
          <p:cNvSpPr>
            <a:spLocks noGrp="1"/>
          </p:cNvSpPr>
          <p:nvPr>
            <p:ph type="body" sz="quarter" idx="12"/>
          </p:nvPr>
        </p:nvSpPr>
        <p:spPr>
          <a:xfrm>
            <a:off x="9098303" y="1345179"/>
            <a:ext cx="2788897" cy="1836172"/>
          </a:xfrm>
        </p:spPr>
        <p:txBody>
          <a:bodyPr/>
          <a:lstStyle/>
          <a:p>
            <a:r>
              <a:rPr lang="en-US" sz="1400" dirty="0"/>
              <a:t>62% of employed CS service recipients see a path to advance their career at their current job. There are no long-term trends.</a:t>
            </a:r>
          </a:p>
        </p:txBody>
      </p:sp>
      <p:sp>
        <p:nvSpPr>
          <p:cNvPr id="2" name="TextBox 1">
            <a:extLst>
              <a:ext uri="{FF2B5EF4-FFF2-40B4-BE49-F238E27FC236}">
                <a16:creationId xmlns:a16="http://schemas.microsoft.com/office/drawing/2014/main" id="{59846528-20D5-1A39-A804-9AD6A3EA9FDF}"/>
              </a:ext>
            </a:extLst>
          </p:cNvPr>
          <p:cNvSpPr txBox="1"/>
          <p:nvPr/>
        </p:nvSpPr>
        <p:spPr>
          <a:xfrm>
            <a:off x="9033037" y="5661606"/>
            <a:ext cx="2290259" cy="276999"/>
          </a:xfrm>
          <a:prstGeom prst="rect">
            <a:avLst/>
          </a:prstGeom>
          <a:noFill/>
        </p:spPr>
        <p:txBody>
          <a:bodyPr wrap="square" rtlCol="0">
            <a:spAutoFit/>
          </a:bodyPr>
          <a:lstStyle/>
          <a:p>
            <a:pPr algn="l"/>
            <a:r>
              <a:rPr lang="en-US" sz="1200" b="1">
                <a:solidFill>
                  <a:schemeClr val="bg1"/>
                </a:solidFill>
                <a:latin typeface="+mn-lt"/>
                <a:cs typeface="Arial" pitchFamily="34" charset="0"/>
              </a:rPr>
              <a:t>N (CS) = 127 </a:t>
            </a:r>
          </a:p>
        </p:txBody>
      </p:sp>
      <p:sp>
        <p:nvSpPr>
          <p:cNvPr id="7" name="Text Box 16">
            <a:extLst>
              <a:ext uri="{FF2B5EF4-FFF2-40B4-BE49-F238E27FC236}">
                <a16:creationId xmlns:a16="http://schemas.microsoft.com/office/drawing/2014/main" id="{1E974E32-0F63-3B6C-1FE6-556366B8C427}"/>
              </a:ext>
              <a:ext uri="{C183D7F6-B498-43B3-948B-1728B52AA6E4}">
                <adec:decorative xmlns:adec="http://schemas.microsoft.com/office/drawing/2017/decorative" val="1"/>
              </a:ext>
            </a:extLst>
          </p:cNvPr>
          <p:cNvSpPr txBox="1">
            <a:spLocks noChangeArrowheads="1"/>
          </p:cNvSpPr>
          <p:nvPr/>
        </p:nvSpPr>
        <p:spPr bwMode="auto">
          <a:xfrm>
            <a:off x="594736" y="6388171"/>
            <a:ext cx="8229600" cy="4365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lvl1pPr marL="0" indent="0" algn="l" rtl="0" eaLnBrk="0" fontAlgn="base" hangingPunct="0">
              <a:spcBef>
                <a:spcPct val="20000"/>
              </a:spcBef>
              <a:spcAft>
                <a:spcPct val="0"/>
              </a:spcAft>
              <a:buClr>
                <a:srgbClr val="98324D"/>
              </a:buClr>
              <a:buSzPct val="50000"/>
              <a:buFontTx/>
              <a:buNone/>
              <a:defRPr sz="1500">
                <a:solidFill>
                  <a:srgbClr val="468FAC"/>
                </a:solidFill>
                <a:latin typeface="+mn-lt"/>
                <a:ea typeface="MS PGothic" panose="020B0600070205080204" pitchFamily="34" charset="-128"/>
                <a:cs typeface="ＭＳ Ｐゴシック" charset="0"/>
              </a:defRPr>
            </a:lvl1pPr>
            <a:lvl2pPr marL="557213" indent="-214313"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lr>
                <a:srgbClr val="98324D"/>
              </a:buClr>
              <a:buSzPct val="50000"/>
              <a:buFont typeface="Wingdings" pitchFamily="2" charset="2"/>
              <a:buChar char="n"/>
              <a:defRPr sz="1500">
                <a:solidFill>
                  <a:schemeClr val="tx1"/>
                </a:solidFill>
                <a:latin typeface="+mn-lt"/>
                <a:ea typeface="MS PGothic" panose="020B0600070205080204" pitchFamily="34" charset="-128"/>
              </a:defRPr>
            </a:lvl5pPr>
            <a:lvl6pPr marL="18859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6pPr>
            <a:lvl7pPr marL="22288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7pPr>
            <a:lvl8pPr marL="25717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8pPr>
            <a:lvl9pPr marL="2914650" indent="-171450" algn="l" rtl="0" eaLnBrk="0" fontAlgn="base" hangingPunct="0">
              <a:spcBef>
                <a:spcPct val="20000"/>
              </a:spcBef>
              <a:spcAft>
                <a:spcPct val="0"/>
              </a:spcAft>
              <a:buClr>
                <a:srgbClr val="98324D"/>
              </a:buClr>
              <a:buSzPct val="50000"/>
              <a:buFont typeface="Wingdings" charset="2"/>
              <a:buChar char="n"/>
              <a:defRPr sz="1500">
                <a:solidFill>
                  <a:schemeClr val="tx1"/>
                </a:solidFill>
                <a:latin typeface="+mn-lt"/>
              </a:defRPr>
            </a:lvl9pPr>
          </a:lstStyle>
          <a:p>
            <a:pPr>
              <a:lnSpc>
                <a:spcPct val="75000"/>
              </a:lnSpc>
              <a:spcBef>
                <a:spcPts val="0"/>
              </a:spcBef>
              <a:spcAft>
                <a:spcPts val="0"/>
              </a:spcAft>
            </a:pPr>
            <a:r>
              <a:rPr lang="en-US" sz="1000" kern="0">
                <a:solidFill>
                  <a:srgbClr val="7FB6CB"/>
                </a:solidFill>
                <a:latin typeface="Heebo Black" pitchFamily="2" charset="-79"/>
                <a:ea typeface="Calibri" panose="020F0502020204030204" pitchFamily="34" charset="0"/>
                <a:cs typeface="Times New Roman" panose="02020603050405020304" pitchFamily="18" charset="0"/>
              </a:rPr>
              <a:t>MARKET</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200" kern="0">
                <a:solidFill>
                  <a:srgbClr val="006E96"/>
                </a:solidFill>
                <a:latin typeface="Heebo Black" pitchFamily="2" charset="-79"/>
                <a:ea typeface="Calibri" panose="020F0502020204030204" pitchFamily="34" charset="0"/>
                <a:cs typeface="Times New Roman" panose="02020603050405020304" pitchFamily="18" charset="0"/>
              </a:rPr>
              <a:t>DECISIONS</a:t>
            </a:r>
            <a:endParaRPr lang="en-US" sz="1200" kern="0">
              <a:latin typeface="Karla" pitchFamily="2" charset="0"/>
              <a:ea typeface="Calibri" panose="020F0502020204030204" pitchFamily="34" charset="0"/>
              <a:cs typeface="Times New Roman" panose="02020603050405020304" pitchFamily="18" charset="0"/>
            </a:endParaRPr>
          </a:p>
          <a:p>
            <a:pPr>
              <a:lnSpc>
                <a:spcPct val="75000"/>
              </a:lnSpc>
              <a:spcBef>
                <a:spcPts val="0"/>
              </a:spcBef>
              <a:spcAft>
                <a:spcPts val="0"/>
              </a:spcAft>
            </a:pPr>
            <a:r>
              <a:rPr lang="en-US" sz="1400" kern="0">
                <a:solidFill>
                  <a:srgbClr val="00425A"/>
                </a:solidFill>
                <a:latin typeface="Heebo Black" pitchFamily="2" charset="-79"/>
                <a:ea typeface="Calibri" panose="020F0502020204030204" pitchFamily="34" charset="0"/>
                <a:cs typeface="Times New Roman" panose="02020603050405020304" pitchFamily="18" charset="0"/>
              </a:rPr>
              <a:t>RESEARCH</a:t>
            </a:r>
            <a:endParaRPr lang="en-US" sz="1200" kern="0">
              <a:latin typeface="Karl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9003114"/>
      </p:ext>
    </p:extLst>
  </p:cSld>
  <p:clrMapOvr>
    <a:masterClrMapping/>
  </p:clrMapOvr>
</p:sld>
</file>

<file path=ppt/theme/theme1.xml><?xml version="1.0" encoding="utf-8"?>
<a:theme xmlns:a="http://schemas.openxmlformats.org/drawingml/2006/main" name="Theme1">
  <a:themeElements>
    <a:clrScheme name="MDR Colors">
      <a:dk1>
        <a:sysClr val="windowText" lastClr="000000"/>
      </a:dk1>
      <a:lt1>
        <a:sysClr val="window" lastClr="FFFFFF"/>
      </a:lt1>
      <a:dk2>
        <a:srgbClr val="44546A"/>
      </a:dk2>
      <a:lt2>
        <a:srgbClr val="E7E6E6"/>
      </a:lt2>
      <a:accent1>
        <a:srgbClr val="007096"/>
      </a:accent1>
      <a:accent2>
        <a:srgbClr val="AE2573"/>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marL="342900" marR="0" indent="-342900">
          <a:lnSpc>
            <a:spcPct val="107000"/>
          </a:lnSpc>
          <a:spcBef>
            <a:spcPts val="0"/>
          </a:spcBef>
          <a:spcAft>
            <a:spcPts val="0"/>
          </a:spcAft>
          <a:buFont typeface="Symbol" panose="05050102010706020507" pitchFamily="18" charset="2"/>
          <a:buChar char=""/>
          <a:defRPr sz="2000" dirty="0" smtClean="0">
            <a:latin typeface="+mn-lt"/>
            <a:ea typeface="Calibri" panose="020F0502020204030204" pitchFamily="34"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charset="0"/>
          </a:defRPr>
        </a:defPPr>
      </a:lstStyle>
    </a:lnDef>
    <a:txDef>
      <a:spPr>
        <a:noFill/>
      </a:spPr>
      <a:bodyPr wrap="square" rtlCol="0">
        <a:spAutoFit/>
      </a:bodyPr>
      <a:lstStyle>
        <a:defPPr algn="l">
          <a:defRPr sz="2400" dirty="0">
            <a:solidFill>
              <a:schemeClr val="accent1"/>
            </a:solidFill>
            <a:latin typeface="+mn-lt"/>
            <a:cs typeface="Arial"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1AB7DEB3-ED55-4C98-969A-5BBFDBD9E088}" vid="{6FCDE8F4-0571-4C85-AA67-02A34F7EB5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arket Decisions">
    <a:dk1>
      <a:srgbClr val="000000"/>
    </a:dk1>
    <a:lt1>
      <a:srgbClr val="FFFFFF"/>
    </a:lt1>
    <a:dk2>
      <a:srgbClr val="000000"/>
    </a:dk2>
    <a:lt2>
      <a:srgbClr val="808080"/>
    </a:lt2>
    <a:accent1>
      <a:srgbClr val="007096"/>
    </a:accent1>
    <a:accent2>
      <a:srgbClr val="003F77"/>
    </a:accent2>
    <a:accent3>
      <a:srgbClr val="BDD6EE"/>
    </a:accent3>
    <a:accent4>
      <a:srgbClr val="AE2573"/>
    </a:accent4>
    <a:accent5>
      <a:srgbClr val="AAE2CA"/>
    </a:accent5>
    <a:accent6>
      <a:srgbClr val="98254D"/>
    </a:accent6>
    <a:hlink>
      <a:srgbClr val="CCCCFF"/>
    </a:hlink>
    <a:folHlink>
      <a:srgbClr val="B2B2B2"/>
    </a:folHlink>
  </a:clrScheme>
  <a:fontScheme name="Custom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arket Decisions">
    <a:dk1>
      <a:srgbClr val="000000"/>
    </a:dk1>
    <a:lt1>
      <a:srgbClr val="FFFFFF"/>
    </a:lt1>
    <a:dk2>
      <a:srgbClr val="000000"/>
    </a:dk2>
    <a:lt2>
      <a:srgbClr val="808080"/>
    </a:lt2>
    <a:accent1>
      <a:srgbClr val="007096"/>
    </a:accent1>
    <a:accent2>
      <a:srgbClr val="003F77"/>
    </a:accent2>
    <a:accent3>
      <a:srgbClr val="BDD6EE"/>
    </a:accent3>
    <a:accent4>
      <a:srgbClr val="AE2573"/>
    </a:accent4>
    <a:accent5>
      <a:srgbClr val="AAE2CA"/>
    </a:accent5>
    <a:accent6>
      <a:srgbClr val="98254D"/>
    </a:accent6>
    <a:hlink>
      <a:srgbClr val="CCCCFF"/>
    </a:hlink>
    <a:folHlink>
      <a:srgbClr val="B2B2B2"/>
    </a:folHlink>
  </a:clrScheme>
  <a:fontScheme name="Custom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arket Decisions">
    <a:dk1>
      <a:srgbClr val="000000"/>
    </a:dk1>
    <a:lt1>
      <a:srgbClr val="FFFFFF"/>
    </a:lt1>
    <a:dk2>
      <a:srgbClr val="000000"/>
    </a:dk2>
    <a:lt2>
      <a:srgbClr val="808080"/>
    </a:lt2>
    <a:accent1>
      <a:srgbClr val="007096"/>
    </a:accent1>
    <a:accent2>
      <a:srgbClr val="003F77"/>
    </a:accent2>
    <a:accent3>
      <a:srgbClr val="BDD6EE"/>
    </a:accent3>
    <a:accent4>
      <a:srgbClr val="AE2573"/>
    </a:accent4>
    <a:accent5>
      <a:srgbClr val="AAE2CA"/>
    </a:accent5>
    <a:accent6>
      <a:srgbClr val="98254D"/>
    </a:accent6>
    <a:hlink>
      <a:srgbClr val="CCCCFF"/>
    </a:hlink>
    <a:folHlink>
      <a:srgbClr val="B2B2B2"/>
    </a:folHlink>
  </a:clrScheme>
  <a:fontScheme name="Custom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arket Decisions">
    <a:dk1>
      <a:srgbClr val="000000"/>
    </a:dk1>
    <a:lt1>
      <a:srgbClr val="FFFFFF"/>
    </a:lt1>
    <a:dk2>
      <a:srgbClr val="000000"/>
    </a:dk2>
    <a:lt2>
      <a:srgbClr val="808080"/>
    </a:lt2>
    <a:accent1>
      <a:srgbClr val="007096"/>
    </a:accent1>
    <a:accent2>
      <a:srgbClr val="003F77"/>
    </a:accent2>
    <a:accent3>
      <a:srgbClr val="BDD6EE"/>
    </a:accent3>
    <a:accent4>
      <a:srgbClr val="AE2573"/>
    </a:accent4>
    <a:accent5>
      <a:srgbClr val="AAE2CA"/>
    </a:accent5>
    <a:accent6>
      <a:srgbClr val="98254D"/>
    </a:accent6>
    <a:hlink>
      <a:srgbClr val="CCCCFF"/>
    </a:hlink>
    <a:folHlink>
      <a:srgbClr val="B2B2B2"/>
    </a:folHlink>
  </a:clrScheme>
  <a:fontScheme name="Custom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Market Decisions">
    <a:dk1>
      <a:srgbClr val="000000"/>
    </a:dk1>
    <a:lt1>
      <a:srgbClr val="FFFFFF"/>
    </a:lt1>
    <a:dk2>
      <a:srgbClr val="000000"/>
    </a:dk2>
    <a:lt2>
      <a:srgbClr val="808080"/>
    </a:lt2>
    <a:accent1>
      <a:srgbClr val="007096"/>
    </a:accent1>
    <a:accent2>
      <a:srgbClr val="003F77"/>
    </a:accent2>
    <a:accent3>
      <a:srgbClr val="BDD6EE"/>
    </a:accent3>
    <a:accent4>
      <a:srgbClr val="AE2573"/>
    </a:accent4>
    <a:accent5>
      <a:srgbClr val="AAE2CA"/>
    </a:accent5>
    <a:accent6>
      <a:srgbClr val="98254D"/>
    </a:accent6>
    <a:hlink>
      <a:srgbClr val="CCCCFF"/>
    </a:hlink>
    <a:folHlink>
      <a:srgbClr val="B2B2B2"/>
    </a:folHlink>
  </a:clrScheme>
  <a:fontScheme name="Custom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CF95FB82D0AA488E95120FFB1EE2C5" ma:contentTypeVersion="16" ma:contentTypeDescription="Create a new document." ma:contentTypeScope="" ma:versionID="325b3841b34d07f72850bfe71990a31e">
  <xsd:schema xmlns:xsd="http://www.w3.org/2001/XMLSchema" xmlns:xs="http://www.w3.org/2001/XMLSchema" xmlns:p="http://schemas.microsoft.com/office/2006/metadata/properties" xmlns:ns2="ae90ccff-9ebd-4d80-aa07-22d4d301bc7a" xmlns:ns3="6fb20c7b-afc9-4d49-9c0a-bfdb68ec1923" targetNamespace="http://schemas.microsoft.com/office/2006/metadata/properties" ma:root="true" ma:fieldsID="ed12ce85af6756ee46c54acbd374a432" ns2:_="" ns3:_="">
    <xsd:import namespace="ae90ccff-9ebd-4d80-aa07-22d4d301bc7a"/>
    <xsd:import namespace="6fb20c7b-afc9-4d49-9c0a-bfdb68ec192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SearchPropertie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90ccff-9ebd-4d80-aa07-22d4d301bc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c2d218e-ce5f-4384-8b02-743222a83c13}" ma:internalName="TaxCatchAll" ma:showField="CatchAllData" ma:web="ae90ccff-9ebd-4d80-aa07-22d4d301bc7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fb20c7b-afc9-4d49-9c0a-bfdb68ec192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9b4710c-276f-4d81-9934-dfbf814f54b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e90ccff-9ebd-4d80-aa07-22d4d301bc7a" xsi:nil="true"/>
    <lcf76f155ced4ddcb4097134ff3c332f xmlns="6fb20c7b-afc9-4d49-9c0a-bfdb68ec192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9F0032-7267-426B-9565-48606B1BC9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90ccff-9ebd-4d80-aa07-22d4d301bc7a"/>
    <ds:schemaRef ds:uri="6fb20c7b-afc9-4d49-9c0a-bfdb68ec19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C72A54-E73C-4046-9847-F912E51B4288}">
  <ds:schemaRefs>
    <ds:schemaRef ds:uri="b8de1105-7011-428c-9a47-2ae3bde61a8e"/>
    <ds:schemaRef ds:uri="e592b2f8-dce0-42a9-b530-35b6be381ac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ae90ccff-9ebd-4d80-aa07-22d4d301bc7a"/>
    <ds:schemaRef ds:uri="6fb20c7b-afc9-4d49-9c0a-bfdb68ec1923"/>
  </ds:schemaRefs>
</ds:datastoreItem>
</file>

<file path=customXml/itemProps3.xml><?xml version="1.0" encoding="utf-8"?>
<ds:datastoreItem xmlns:ds="http://schemas.openxmlformats.org/officeDocument/2006/customXml" ds:itemID="{A67789A5-D5FA-4DD1-A692-C3FEDB3D3092}">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501</TotalTime>
  <Words>9028</Words>
  <Application>Microsoft Office PowerPoint</Application>
  <PresentationFormat>Widescreen</PresentationFormat>
  <Paragraphs>1175</Paragraphs>
  <Slides>95</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95</vt:i4>
      </vt:variant>
    </vt:vector>
  </HeadingPairs>
  <TitlesOfParts>
    <vt:vector size="108" baseType="lpstr">
      <vt:lpstr>MS PGothic</vt:lpstr>
      <vt:lpstr>Arial</vt:lpstr>
      <vt:lpstr>Arial (Body)</vt:lpstr>
      <vt:lpstr>Calibri</vt:lpstr>
      <vt:lpstr>Courier New</vt:lpstr>
      <vt:lpstr>Heebo Black</vt:lpstr>
      <vt:lpstr>Karla</vt:lpstr>
      <vt:lpstr>Symbol</vt:lpstr>
      <vt:lpstr>Tahoma</vt:lpstr>
      <vt:lpstr>Times</vt:lpstr>
      <vt:lpstr>Times New Roman</vt:lpstr>
      <vt:lpstr>Wingdings</vt:lpstr>
      <vt:lpstr>Theme1</vt:lpstr>
      <vt:lpstr>Service Recipient Experience Survey and Pulse Survey</vt:lpstr>
      <vt:lpstr>Contents</vt:lpstr>
      <vt:lpstr>Survey Methodology for Service Recipient Experience Survey </vt:lpstr>
      <vt:lpstr>Data Collection</vt:lpstr>
      <vt:lpstr>Data Collection: Survey Mode </vt:lpstr>
      <vt:lpstr>Career Services Data Collection</vt:lpstr>
      <vt:lpstr>Home and Community Life Data Collection</vt:lpstr>
      <vt:lpstr>AAPOR Survey Response and Cooperation Rates</vt:lpstr>
      <vt:lpstr>Data Analysis</vt:lpstr>
      <vt:lpstr>Data Analysis</vt:lpstr>
      <vt:lpstr>Summary for Service Recipient Experience Survey</vt:lpstr>
      <vt:lpstr>Summary</vt:lpstr>
      <vt:lpstr>Summary</vt:lpstr>
      <vt:lpstr>Summary</vt:lpstr>
      <vt:lpstr>Domains and Metrics</vt:lpstr>
      <vt:lpstr>Domains and Metrics Definitions</vt:lpstr>
      <vt:lpstr>Domains and Metrics Definition</vt:lpstr>
      <vt:lpstr>Domain Scores – Description</vt:lpstr>
      <vt:lpstr>Domain Results</vt:lpstr>
      <vt:lpstr>Domain Scores – Annual </vt:lpstr>
      <vt:lpstr>Domains and Metrics – Home and Community Life Programs (Annual)</vt:lpstr>
      <vt:lpstr>Problems Experienced by Service Recipients</vt:lpstr>
      <vt:lpstr>Problems – CS and HCL Have you experienced any problems with MassAbility or the  services they have provided to you? (% No)</vt:lpstr>
      <vt:lpstr>PROBLEMSA - CS: What problems did you experience? (Asked of those who experienced a problem with MassAbility, or the services provided to them) </vt:lpstr>
      <vt:lpstr>PROBLEMSA - HCL: What problems did you experience? (Asked of those who experienced a problem with MassAbility, or the services provided to them) </vt:lpstr>
      <vt:lpstr>Resolve1 – CS and HCL Did MassAbility work to resolve this problem?*</vt:lpstr>
      <vt:lpstr>Service Recipient Feedback</vt:lpstr>
      <vt:lpstr>Service Recipient Feedback</vt:lpstr>
      <vt:lpstr>Service Recipient Feedback - CS</vt:lpstr>
      <vt:lpstr>Service Recipient Feedback - HCL</vt:lpstr>
      <vt:lpstr>Service Recipient Feedback</vt:lpstr>
      <vt:lpstr>Service Recipient Feedback</vt:lpstr>
      <vt:lpstr>Service Improvement</vt:lpstr>
      <vt:lpstr>MARKET DECISIONS RESEARCH</vt:lpstr>
      <vt:lpstr>QI6 - HCL: In thinking about your experience with MassAbility,  what works/worked well for you? (Asked of all)</vt:lpstr>
      <vt:lpstr>QI6 Feedback</vt:lpstr>
      <vt:lpstr>QI1 - CS: What could MassAbility do to improve the services  it offers/offered to you and others? (Asked of all)</vt:lpstr>
      <vt:lpstr>QI1 - HCL: What could MassAbility do to improve the services  it offers/offered to you and others? (Asked of all)</vt:lpstr>
      <vt:lpstr>QI1 Feedback</vt:lpstr>
      <vt:lpstr>QI2 - CS: What additional services would help you  secure a job with a sustainable wage? (Asked of all)</vt:lpstr>
      <vt:lpstr>QI2 - HCL: What additional services would help you  secure a job with a sustainable wage? (Asked of all)</vt:lpstr>
      <vt:lpstr>Education and Employment</vt:lpstr>
      <vt:lpstr>EDU02 - CS: What is the level of education you would like to complete? (Asked of all)</vt:lpstr>
      <vt:lpstr>EDU02 - HCL: What is the level of education you would like to complete? (Asked of all)</vt:lpstr>
      <vt:lpstr>MARKET DECISIONS RESEARCH</vt:lpstr>
      <vt:lpstr>JOBSATA: Why are you not satisfied with your current job? (Asked of those working full- or part-time, who are not satisfied with their current job)</vt:lpstr>
      <vt:lpstr>Demographics</vt:lpstr>
      <vt:lpstr>Demographics - Region</vt:lpstr>
      <vt:lpstr>Demographics - Race</vt:lpstr>
      <vt:lpstr>Demographics - Ethnicity</vt:lpstr>
      <vt:lpstr>Demographics - Gender</vt:lpstr>
      <vt:lpstr>Demographics - Age</vt:lpstr>
      <vt:lpstr>Demographics - Disability</vt:lpstr>
      <vt:lpstr>Additional Itemized Trending Results for Service Recipient Experience Survey</vt:lpstr>
      <vt:lpstr>OVERALL1 – Overall, CS, and HCL Trending How satisfied are you with MassAbility's program and services? (% Satisfied)</vt:lpstr>
      <vt:lpstr>CONTROL1 – Overall, CS, and HCL Trending How satisfied are you with your level of input over the services you receive and your involvement in making decisions and choosing what feels right for you? (% Satisfied) </vt:lpstr>
      <vt:lpstr>CONTROL2 – Overall, CS, and HCL Trending How satisfied are you with the vocational rehabilitation goals set between you and your counselor/staff? (% Satisfied)  </vt:lpstr>
      <vt:lpstr>SERVICE0 – Overall, CS, and HCL Trending MassAbility provides me with the information about services and resources available to help me reach my goals. (% Agree)   </vt:lpstr>
      <vt:lpstr>SERVICE1 – CS Only How satisfied are you with the choice of services to support you in achieving your employment goals? (% Satisfied)    </vt:lpstr>
      <vt:lpstr>SERVICE2VR – CS Only How satisfied are you with the choice of MassAbility service providers and support staff? (% Satisfied)  </vt:lpstr>
      <vt:lpstr>SERVICE2CL – HCL Only How satisfied are you with the choice of MassAbility service providers and support staff? (% Satisfied)   </vt:lpstr>
      <vt:lpstr>COMM1 – Overall, CS, and HCL Trending How satisfied are you with the amount of information you are given about what services are available to you? (% Satisfied)    </vt:lpstr>
      <vt:lpstr>COMM2 – Overall, CS, and HCL Trending Has MassAbility responded to your needs or concerns in a timely manner? (% Yes)   </vt:lpstr>
      <vt:lpstr>TIMELYX – Overall, CS, and HCL Trending Overall, how satisfied are you with staff's communication around expected timelines of services? (% Satisfied)  </vt:lpstr>
      <vt:lpstr>TIMELY1 – Overall, CS, and HCL Trending MassAbility responded to my needs or concerns in the expected timeframe.  (% Agree)   </vt:lpstr>
      <vt:lpstr>TIMELY2 – Overall, CS, and HCL Trending How satisfied are you with the amount of time your MassAbility counselor spends/staff spend with you to help you understand your choices and make decisions? (% Satisfied)    </vt:lpstr>
      <vt:lpstr>TIMELY3 – Overall, CS, and HCL Trending How satisfied are you with the overall amount of time that your case is taking? (% Satisfied)   </vt:lpstr>
      <vt:lpstr>TIMELY4 – Overall, CS, and HCL Trending I experienced delays in accessing services after I completed the initial application process. (% Agree)   </vt:lpstr>
      <vt:lpstr>STAFF1– Overall, CS, and HCL Trending How helpful are the staff of the MassAbility? (% Said Helpful)   </vt:lpstr>
      <vt:lpstr>ACCESS2– Overall, CS, and HCL Trending How accessible are the MassAbility locations or offices? (% Said Accessible)   </vt:lpstr>
      <vt:lpstr>ACCESS3– Overall, CS, and HCL Trending How accessible is the information provided to you by MassAbility? (% Said Accessible)   </vt:lpstr>
      <vt:lpstr>REMOTE01– Overall, CS, and HCL Trending When you meet virtually through the telephone, Zoom, or computer, how easy is it for you to meet with staff? (% Said Easy)   </vt:lpstr>
      <vt:lpstr>REMOTE02 – Overall, CS, and HCL Trending I am given the option to choose if meetings with my MassAbility staff take place in my home, in the community, virtually, or in person. (% Agree)   </vt:lpstr>
      <vt:lpstr>REMOTE03 – Overall Only For future meetings with MassAbility staff, where do you most prefer to meet?    </vt:lpstr>
      <vt:lpstr>OUTCOMES2 – Overall, CS, and HCL Trending The services I received from MassAbility helped me become more financially independent. (% Agree)    </vt:lpstr>
      <vt:lpstr>CULTURE – Overall, CS, and HCL Trending MassAbility staff respect my culture or ethnic background. (% Agree)    </vt:lpstr>
      <vt:lpstr>CULTURE2 – Overall, CS, and HCL Trending I feel comfortable expressing my cultural identity and needs with MassAbility staff. (% Agree)    </vt:lpstr>
      <vt:lpstr>CULTURE3 – Overall, CS, and HCL Trending Staff takes my cultural identity into account while working with me and developing my goals. (% Agree)    </vt:lpstr>
      <vt:lpstr>COMM4 – Overall, CS, and HCL Trending I feel clear about my roles and responsibilities in working with the MassAbility. (% Agree)    </vt:lpstr>
      <vt:lpstr>CONTROL3 – Overall, CS, and HCL Trending MassAbility staff ask me for my opinions and ideas about the services I need. (% Agree)    </vt:lpstr>
      <vt:lpstr>STAFF7 – Overall, CS, and HCL Trending I feel that MassAbility staff believe in my abilities and partner with me to achieve my goals. (% Agree)    </vt:lpstr>
      <vt:lpstr>FUTURE02VR – CS Only Based on my interests and abilities, MassAbility staff help me explore supports and opportunities in my community. (% Agree)    </vt:lpstr>
      <vt:lpstr>FUTURE02CL – HCL Only Based on my interests and abilities, MassAbility staff help me explore supports and opportunities in my community. (% Agree)    </vt:lpstr>
      <vt:lpstr>FUTURE04 – Overall, CS, and HCL Trending My MassAbility staff and I completed an assessment about my knowledge, skills, and abilities to help me reach my goals. (% Yes)    </vt:lpstr>
      <vt:lpstr>FUTURE03 – CS Only My counselor discussed with me the education or training I would need to pursue the careers I am interested in. (% Yes)    </vt:lpstr>
      <vt:lpstr>ADDSERV01 – CS Only I need services to help me live more comfortably and participate in my community. (% Agree)    </vt:lpstr>
      <vt:lpstr>ADDSERV02 – HCL Only I need additional services to help me pursue a career and achieve a higher level of financial independence. (% Agree)    </vt:lpstr>
      <vt:lpstr>OVERALL2 – Overall, CS, and HCL Trending On a scale of zero (very dissatisfied) to five (very satisfied) - How satisfied are you with the services provided by the MassAbility? (% 4 or 5, meaning satisfied)    </vt:lpstr>
      <vt:lpstr>OVERALL3 – Overall, CS, and HCL Trending Have the services provided by the MassAbility met your expectations? (% Said Expectations Met or Exceeded)    </vt:lpstr>
      <vt:lpstr>RECOMMEND1 – Overall, CS, and HCL Trending Would you recommend MassAbility services to a friend or family member living with a disability? (% Yes)    </vt:lpstr>
      <vt:lpstr>CLOSED01 – Overall, CS, and HCL Trending Do you know what to expect for next steps when your MassAbility case closes? (% Yes)    </vt:lpstr>
      <vt:lpstr>PROBLEMS - Overall, CS, and HCL Trending Have you experienced any problems with MassAbility or the services they provide to you? (% No)    </vt:lpstr>
      <vt:lpstr>RESOLVE1 – Overall, CS, and HCL Trending Did MassAbility work to resolve this problem? (% Yes)  (Asked of those who experienced a problem with MassAbility)  </vt:lpstr>
      <vt:lpstr>JOBSAT1 – CS Only, Working Full or Part-Time Thinking about your current job, how satisfied are you with what you are doing? (% Satisfied)    </vt:lpstr>
      <vt:lpstr>JOBSAT2 – CS Only, Working Full or Part-Time I see a path to advance my career where I am currently working. (% Agree)    </vt:lpstr>
    </vt:vector>
  </TitlesOfParts>
  <Company>TRAVELERS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dc:title>
  <dc:creator>XB73908SACQ</dc:creator>
  <cp:lastModifiedBy>Leung, Scott (MBY)</cp:lastModifiedBy>
  <cp:revision>2</cp:revision>
  <cp:lastPrinted>2016-11-21T17:34:30Z</cp:lastPrinted>
  <dcterms:created xsi:type="dcterms:W3CDTF">2003-08-01T19:18:02Z</dcterms:created>
  <dcterms:modified xsi:type="dcterms:W3CDTF">2025-07-15T12:52:06Z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0x0101006ACF95FB82D0AA488E95120FFB1EE2C5</vt:lpwstr>
  </property>
  <property fmtid="{D5CDD505-2E9C-101B-9397-08002B2CF9AE}" pid="3" name="MediaServiceImageTags">
    <vt:lpwstr/>
  </property>
</Properties>
</file>