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4" r:id="rId3"/>
    <p:sldMasterId id="2147483682" r:id="rId4"/>
    <p:sldMasterId id="2147483690" r:id="rId5"/>
    <p:sldMasterId id="2147483698" r:id="rId6"/>
  </p:sldMasterIdLst>
  <p:notesMasterIdLst>
    <p:notesMasterId r:id="rId54"/>
  </p:notesMasterIdLst>
  <p:handoutMasterIdLst>
    <p:handoutMasterId r:id="rId55"/>
  </p:handoutMasterIdLst>
  <p:sldIdLst>
    <p:sldId id="326" r:id="rId7"/>
    <p:sldId id="319" r:id="rId8"/>
    <p:sldId id="273" r:id="rId9"/>
    <p:sldId id="318" r:id="rId10"/>
    <p:sldId id="272" r:id="rId11"/>
    <p:sldId id="320" r:id="rId12"/>
    <p:sldId id="321" r:id="rId13"/>
    <p:sldId id="322" r:id="rId14"/>
    <p:sldId id="274" r:id="rId15"/>
    <p:sldId id="263" r:id="rId16"/>
    <p:sldId id="260" r:id="rId17"/>
    <p:sldId id="261" r:id="rId18"/>
    <p:sldId id="264" r:id="rId19"/>
    <p:sldId id="265" r:id="rId20"/>
    <p:sldId id="266" r:id="rId21"/>
    <p:sldId id="267" r:id="rId22"/>
    <p:sldId id="268" r:id="rId23"/>
    <p:sldId id="269" r:id="rId24"/>
    <p:sldId id="275" r:id="rId25"/>
    <p:sldId id="324" r:id="rId26"/>
    <p:sldId id="271" r:id="rId27"/>
    <p:sldId id="316" r:id="rId28"/>
    <p:sldId id="279" r:id="rId29"/>
    <p:sldId id="281" r:id="rId30"/>
    <p:sldId id="283" r:id="rId31"/>
    <p:sldId id="284" r:id="rId32"/>
    <p:sldId id="293" r:id="rId33"/>
    <p:sldId id="294" r:id="rId34"/>
    <p:sldId id="295" r:id="rId35"/>
    <p:sldId id="296" r:id="rId36"/>
    <p:sldId id="297" r:id="rId37"/>
    <p:sldId id="298" r:id="rId38"/>
    <p:sldId id="317" r:id="rId39"/>
    <p:sldId id="304" r:id="rId40"/>
    <p:sldId id="305" r:id="rId41"/>
    <p:sldId id="307" r:id="rId42"/>
    <p:sldId id="308" r:id="rId43"/>
    <p:sldId id="306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278" r:id="rId52"/>
    <p:sldId id="325" r:id="rId5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25FADE-F882-49BD-BE07-3FE0E945441D}">
          <p14:sldIdLst>
            <p14:sldId id="326"/>
            <p14:sldId id="319"/>
            <p14:sldId id="273"/>
            <p14:sldId id="318"/>
            <p14:sldId id="272"/>
            <p14:sldId id="320"/>
            <p14:sldId id="321"/>
            <p14:sldId id="322"/>
            <p14:sldId id="274"/>
            <p14:sldId id="263"/>
            <p14:sldId id="260"/>
            <p14:sldId id="261"/>
            <p14:sldId id="264"/>
            <p14:sldId id="265"/>
            <p14:sldId id="266"/>
            <p14:sldId id="267"/>
            <p14:sldId id="268"/>
            <p14:sldId id="269"/>
            <p14:sldId id="275"/>
            <p14:sldId id="324"/>
            <p14:sldId id="271"/>
            <p14:sldId id="316"/>
            <p14:sldId id="279"/>
            <p14:sldId id="281"/>
            <p14:sldId id="283"/>
            <p14:sldId id="284"/>
            <p14:sldId id="293"/>
            <p14:sldId id="294"/>
            <p14:sldId id="295"/>
            <p14:sldId id="296"/>
            <p14:sldId id="297"/>
            <p14:sldId id="298"/>
            <p14:sldId id="317"/>
            <p14:sldId id="304"/>
            <p14:sldId id="305"/>
            <p14:sldId id="307"/>
            <p14:sldId id="308"/>
            <p14:sldId id="306"/>
            <p14:sldId id="309"/>
            <p14:sldId id="310"/>
            <p14:sldId id="311"/>
            <p14:sldId id="312"/>
            <p14:sldId id="313"/>
            <p14:sldId id="314"/>
            <p14:sldId id="315"/>
            <p14:sldId id="278"/>
            <p14:sldId id="325"/>
          </p14:sldIdLst>
        </p14:section>
        <p14:section name="Untitled Section" id="{48B62FBB-699C-4967-9D9F-2BAC21469B84}">
          <p14:sldIdLst/>
        </p14:section>
        <p14:section name="Untitled Section" id="{8502CA57-630B-4AB1-A666-4C60C434950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e, Mark (ANF)" initials="FM" lastIdx="8" clrIdx="0"/>
  <p:cmAuthor id="1" name="Sanchez, Natalie (ANF)" initials="SN(" lastIdx="0" clrIdx="1"/>
  <p:cmAuthor id="2" name="O'Malley, Helen (ANF)" initials="OH" lastIdx="1" clrIdx="2"/>
  <p:cmAuthor id="3" name="James, Jennifer (EOLWD)" initials="JJ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7635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5343" autoAdjust="0"/>
  </p:normalViewPr>
  <p:slideViewPr>
    <p:cSldViewPr>
      <p:cViewPr>
        <p:scale>
          <a:sx n="100" d="100"/>
          <a:sy n="100" d="100"/>
        </p:scale>
        <p:origin x="216" y="-6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C46FA-FB9B-4A5E-AA3A-E245293550F2}" type="doc">
      <dgm:prSet loTypeId="urn:microsoft.com/office/officeart/2005/8/layout/bProcess3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A9746F1-EA55-41BF-A20D-94A716DB6331}">
      <dgm:prSet phldrT="[Text]"/>
      <dgm:spPr/>
      <dgm:t>
        <a:bodyPr/>
        <a:lstStyle/>
        <a:p>
          <a:r>
            <a:rPr lang="en-US" b="1" dirty="0" smtClean="0"/>
            <a:t>Monitoring Schedule</a:t>
          </a:r>
          <a:endParaRPr lang="en-US" b="1" dirty="0"/>
        </a:p>
      </dgm:t>
    </dgm:pt>
    <dgm:pt modelId="{7142D2C3-EA98-40FD-94B0-09251A145A77}" type="parTrans" cxnId="{6B988D45-B4AD-49DC-9E19-0C82F6330FAF}">
      <dgm:prSet/>
      <dgm:spPr/>
      <dgm:t>
        <a:bodyPr/>
        <a:lstStyle/>
        <a:p>
          <a:endParaRPr lang="en-US"/>
        </a:p>
      </dgm:t>
    </dgm:pt>
    <dgm:pt modelId="{FE07F5D3-A370-4F56-8C8E-0C2BDC6144AF}" type="sibTrans" cxnId="{6B988D45-B4AD-49DC-9E19-0C82F6330FAF}">
      <dgm:prSet/>
      <dgm:spPr/>
      <dgm:t>
        <a:bodyPr/>
        <a:lstStyle/>
        <a:p>
          <a:endParaRPr lang="en-US"/>
        </a:p>
      </dgm:t>
    </dgm:pt>
    <dgm:pt modelId="{A72F9F41-9962-4D42-A78E-8D8F4E0353BD}">
      <dgm:prSet phldrT="[Text]"/>
      <dgm:spPr/>
      <dgm:t>
        <a:bodyPr/>
        <a:lstStyle/>
        <a:p>
          <a:r>
            <a:rPr lang="en-US" b="1" dirty="0" smtClean="0"/>
            <a:t>Notification Letter</a:t>
          </a:r>
          <a:endParaRPr lang="en-US" b="1" dirty="0"/>
        </a:p>
      </dgm:t>
    </dgm:pt>
    <dgm:pt modelId="{9C41B4FD-7226-46A1-A5FA-C4265CA034A1}" type="parTrans" cxnId="{9E44542F-4172-440A-A7D2-C962C7B499F5}">
      <dgm:prSet/>
      <dgm:spPr/>
      <dgm:t>
        <a:bodyPr/>
        <a:lstStyle/>
        <a:p>
          <a:endParaRPr lang="en-US"/>
        </a:p>
      </dgm:t>
    </dgm:pt>
    <dgm:pt modelId="{765CE450-D486-4E1F-A8F8-6C211E81F2C7}" type="sibTrans" cxnId="{9E44542F-4172-440A-A7D2-C962C7B499F5}">
      <dgm:prSet/>
      <dgm:spPr/>
      <dgm:t>
        <a:bodyPr/>
        <a:lstStyle/>
        <a:p>
          <a:endParaRPr lang="en-US"/>
        </a:p>
      </dgm:t>
    </dgm:pt>
    <dgm:pt modelId="{870A2898-0096-4D84-89B3-49D8038D9171}">
      <dgm:prSet phldrT="[Text]"/>
      <dgm:spPr/>
      <dgm:t>
        <a:bodyPr/>
        <a:lstStyle/>
        <a:p>
          <a:r>
            <a:rPr lang="en-US" b="1" dirty="0" smtClean="0"/>
            <a:t>Questionnaire</a:t>
          </a:r>
          <a:endParaRPr lang="en-US" b="1" dirty="0"/>
        </a:p>
      </dgm:t>
    </dgm:pt>
    <dgm:pt modelId="{0561433E-42E1-4125-9132-C5FA7B82F283}" type="parTrans" cxnId="{41438779-77E2-4253-A536-2F1CB57668B1}">
      <dgm:prSet/>
      <dgm:spPr/>
      <dgm:t>
        <a:bodyPr/>
        <a:lstStyle/>
        <a:p>
          <a:endParaRPr lang="en-US"/>
        </a:p>
      </dgm:t>
    </dgm:pt>
    <dgm:pt modelId="{5C5E1440-3CA1-4200-ABC4-75043045969D}" type="sibTrans" cxnId="{41438779-77E2-4253-A536-2F1CB57668B1}">
      <dgm:prSet/>
      <dgm:spPr/>
      <dgm:t>
        <a:bodyPr/>
        <a:lstStyle/>
        <a:p>
          <a:endParaRPr lang="en-US"/>
        </a:p>
      </dgm:t>
    </dgm:pt>
    <dgm:pt modelId="{9F15FDAC-14AC-4C73-BFA6-AC1D6DDEE63C}">
      <dgm:prSet phldrT="[Text]"/>
      <dgm:spPr/>
      <dgm:t>
        <a:bodyPr/>
        <a:lstStyle/>
        <a:p>
          <a:r>
            <a:rPr lang="en-US" b="1" dirty="0" smtClean="0"/>
            <a:t>Desk Review</a:t>
          </a:r>
          <a:endParaRPr lang="en-US" b="1" dirty="0"/>
        </a:p>
      </dgm:t>
    </dgm:pt>
    <dgm:pt modelId="{170E2D16-C5E5-4423-9E9A-6E1165AAA814}" type="parTrans" cxnId="{6471CBBC-1486-45C6-811C-921805E681F4}">
      <dgm:prSet/>
      <dgm:spPr/>
      <dgm:t>
        <a:bodyPr/>
        <a:lstStyle/>
        <a:p>
          <a:endParaRPr lang="en-US"/>
        </a:p>
      </dgm:t>
    </dgm:pt>
    <dgm:pt modelId="{C47E3FCD-4175-41DD-9548-EA55A8FFD6AC}" type="sibTrans" cxnId="{6471CBBC-1486-45C6-811C-921805E681F4}">
      <dgm:prSet/>
      <dgm:spPr/>
      <dgm:t>
        <a:bodyPr/>
        <a:lstStyle/>
        <a:p>
          <a:endParaRPr lang="en-US"/>
        </a:p>
      </dgm:t>
    </dgm:pt>
    <dgm:pt modelId="{5582584A-37B3-419A-A494-0BBE499DAD5D}">
      <dgm:prSet phldrT="[Text]"/>
      <dgm:spPr/>
      <dgm:t>
        <a:bodyPr/>
        <a:lstStyle/>
        <a:p>
          <a:r>
            <a:rPr lang="en-US" b="1" dirty="0" smtClean="0"/>
            <a:t>Entrance Meeting</a:t>
          </a:r>
          <a:endParaRPr lang="en-US" b="1" dirty="0"/>
        </a:p>
      </dgm:t>
    </dgm:pt>
    <dgm:pt modelId="{52C09C78-3A97-4127-A8A8-B22A5851951E}" type="parTrans" cxnId="{D369DBEF-EA06-4EAC-A703-B046F934D8B1}">
      <dgm:prSet/>
      <dgm:spPr/>
      <dgm:t>
        <a:bodyPr/>
        <a:lstStyle/>
        <a:p>
          <a:endParaRPr lang="en-US"/>
        </a:p>
      </dgm:t>
    </dgm:pt>
    <dgm:pt modelId="{7DB24C33-4BBF-4A6C-9E2D-573BA2E8A8E0}" type="sibTrans" cxnId="{D369DBEF-EA06-4EAC-A703-B046F934D8B1}">
      <dgm:prSet/>
      <dgm:spPr/>
      <dgm:t>
        <a:bodyPr/>
        <a:lstStyle/>
        <a:p>
          <a:endParaRPr lang="en-US"/>
        </a:p>
      </dgm:t>
    </dgm:pt>
    <dgm:pt modelId="{C02BD45D-6B35-4B09-A68D-9D09BE1EF1E6}">
      <dgm:prSet phldrT="[Text]"/>
      <dgm:spPr/>
      <dgm:t>
        <a:bodyPr/>
        <a:lstStyle/>
        <a:p>
          <a:r>
            <a:rPr lang="en-US" b="1" dirty="0" smtClean="0"/>
            <a:t>On-Site Review</a:t>
          </a:r>
          <a:endParaRPr lang="en-US" b="1" dirty="0"/>
        </a:p>
      </dgm:t>
    </dgm:pt>
    <dgm:pt modelId="{08BFE375-E44D-4F11-A418-4CBA41A23C27}" type="parTrans" cxnId="{646AEE35-FEDB-4602-8777-6D7BA63C5D22}">
      <dgm:prSet/>
      <dgm:spPr/>
      <dgm:t>
        <a:bodyPr/>
        <a:lstStyle/>
        <a:p>
          <a:endParaRPr lang="en-US"/>
        </a:p>
      </dgm:t>
    </dgm:pt>
    <dgm:pt modelId="{FCB860D7-E359-4F37-9068-244BC5666076}" type="sibTrans" cxnId="{646AEE35-FEDB-4602-8777-6D7BA63C5D22}">
      <dgm:prSet/>
      <dgm:spPr/>
      <dgm:t>
        <a:bodyPr/>
        <a:lstStyle/>
        <a:p>
          <a:endParaRPr lang="en-US"/>
        </a:p>
      </dgm:t>
    </dgm:pt>
    <dgm:pt modelId="{ECDBAC7E-22B3-4E50-AAA3-374B489BF32D}">
      <dgm:prSet phldrT="[Text]"/>
      <dgm:spPr/>
      <dgm:t>
        <a:bodyPr/>
        <a:lstStyle/>
        <a:p>
          <a:r>
            <a:rPr lang="en-US" b="1" dirty="0" smtClean="0"/>
            <a:t>Exit Review</a:t>
          </a:r>
          <a:endParaRPr lang="en-US" b="1" dirty="0"/>
        </a:p>
      </dgm:t>
    </dgm:pt>
    <dgm:pt modelId="{9482E632-5341-40CF-B666-382C125880E9}" type="parTrans" cxnId="{4D82DC6D-7EE7-401A-AD79-419A139C8999}">
      <dgm:prSet/>
      <dgm:spPr/>
      <dgm:t>
        <a:bodyPr/>
        <a:lstStyle/>
        <a:p>
          <a:endParaRPr lang="en-US"/>
        </a:p>
      </dgm:t>
    </dgm:pt>
    <dgm:pt modelId="{61EEEF24-D429-413F-B598-C7C6AB6B585A}" type="sibTrans" cxnId="{4D82DC6D-7EE7-401A-AD79-419A139C8999}">
      <dgm:prSet/>
      <dgm:spPr/>
      <dgm:t>
        <a:bodyPr/>
        <a:lstStyle/>
        <a:p>
          <a:endParaRPr lang="en-US"/>
        </a:p>
      </dgm:t>
    </dgm:pt>
    <dgm:pt modelId="{12E06319-4F00-4154-85A9-269891842F43}">
      <dgm:prSet phldrT="[Text]"/>
      <dgm:spPr/>
      <dgm:t>
        <a:bodyPr/>
        <a:lstStyle/>
        <a:p>
          <a:r>
            <a:rPr lang="en-US" b="1" dirty="0" smtClean="0"/>
            <a:t>Monitoring Report</a:t>
          </a:r>
          <a:endParaRPr lang="en-US" b="1" dirty="0"/>
        </a:p>
      </dgm:t>
    </dgm:pt>
    <dgm:pt modelId="{92EC80AF-D404-4C39-A94E-F859F7897EA1}" type="parTrans" cxnId="{DEA3F47F-5A55-4B19-B9EA-2EDE6BDB1660}">
      <dgm:prSet/>
      <dgm:spPr/>
      <dgm:t>
        <a:bodyPr/>
        <a:lstStyle/>
        <a:p>
          <a:endParaRPr lang="en-US"/>
        </a:p>
      </dgm:t>
    </dgm:pt>
    <dgm:pt modelId="{57E849BC-A66F-4FF1-AE6A-13D5AE51D128}" type="sibTrans" cxnId="{DEA3F47F-5A55-4B19-B9EA-2EDE6BDB1660}">
      <dgm:prSet/>
      <dgm:spPr/>
      <dgm:t>
        <a:bodyPr/>
        <a:lstStyle/>
        <a:p>
          <a:endParaRPr lang="en-US"/>
        </a:p>
      </dgm:t>
    </dgm:pt>
    <dgm:pt modelId="{F52683DE-23B3-4160-B7E0-0E2517A182B0}">
      <dgm:prSet phldrT="[Text]"/>
      <dgm:spPr/>
      <dgm:t>
        <a:bodyPr/>
        <a:lstStyle/>
        <a:p>
          <a:r>
            <a:rPr lang="en-US" b="1" dirty="0" smtClean="0"/>
            <a:t>Corrective Action</a:t>
          </a:r>
          <a:endParaRPr lang="en-US" b="1" dirty="0"/>
        </a:p>
      </dgm:t>
    </dgm:pt>
    <dgm:pt modelId="{F753628A-3E54-45D0-9F39-CEF58F18374B}" type="parTrans" cxnId="{A2C8AE53-83A5-4536-827C-0A57E9FB4726}">
      <dgm:prSet/>
      <dgm:spPr/>
      <dgm:t>
        <a:bodyPr/>
        <a:lstStyle/>
        <a:p>
          <a:endParaRPr lang="en-US"/>
        </a:p>
      </dgm:t>
    </dgm:pt>
    <dgm:pt modelId="{B5F488DE-8E55-471F-A7FE-648A995463B0}" type="sibTrans" cxnId="{A2C8AE53-83A5-4536-827C-0A57E9FB4726}">
      <dgm:prSet/>
      <dgm:spPr/>
      <dgm:t>
        <a:bodyPr/>
        <a:lstStyle/>
        <a:p>
          <a:endParaRPr lang="en-US"/>
        </a:p>
      </dgm:t>
    </dgm:pt>
    <dgm:pt modelId="{1B51D214-6408-4439-A208-29BE18EB29D2}" type="pres">
      <dgm:prSet presAssocID="{1A4C46FA-FB9B-4A5E-AA3A-E245293550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9D09DF-F4D5-44F0-870C-3492414DEED4}" type="pres">
      <dgm:prSet presAssocID="{FA9746F1-EA55-41BF-A20D-94A716DB633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9813-36EC-45FA-B6DA-4E487B9B8FE3}" type="pres">
      <dgm:prSet presAssocID="{FE07F5D3-A370-4F56-8C8E-0C2BDC6144AF}" presName="sibTrans" presStyleLbl="sibTrans1D1" presStyleIdx="0" presStyleCnt="8"/>
      <dgm:spPr/>
      <dgm:t>
        <a:bodyPr/>
        <a:lstStyle/>
        <a:p>
          <a:endParaRPr lang="en-US"/>
        </a:p>
      </dgm:t>
    </dgm:pt>
    <dgm:pt modelId="{1DAD7480-99F4-416B-AD0E-EC178F0E6E47}" type="pres">
      <dgm:prSet presAssocID="{FE07F5D3-A370-4F56-8C8E-0C2BDC6144AF}" presName="connectorText" presStyleLbl="sibTrans1D1" presStyleIdx="0" presStyleCnt="8"/>
      <dgm:spPr/>
      <dgm:t>
        <a:bodyPr/>
        <a:lstStyle/>
        <a:p>
          <a:endParaRPr lang="en-US"/>
        </a:p>
      </dgm:t>
    </dgm:pt>
    <dgm:pt modelId="{5A75A62E-6A8D-4171-B7BB-3EA2F533EE4F}" type="pres">
      <dgm:prSet presAssocID="{A72F9F41-9962-4D42-A78E-8D8F4E0353B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93229-727B-46AB-BFAF-331B62DE72E5}" type="pres">
      <dgm:prSet presAssocID="{765CE450-D486-4E1F-A8F8-6C211E81F2C7}" presName="sibTrans" presStyleLbl="sibTrans1D1" presStyleIdx="1" presStyleCnt="8"/>
      <dgm:spPr/>
      <dgm:t>
        <a:bodyPr/>
        <a:lstStyle/>
        <a:p>
          <a:endParaRPr lang="en-US"/>
        </a:p>
      </dgm:t>
    </dgm:pt>
    <dgm:pt modelId="{A57CDF71-B5DA-4FD1-87B9-F920C1FC3DCB}" type="pres">
      <dgm:prSet presAssocID="{765CE450-D486-4E1F-A8F8-6C211E81F2C7}" presName="connectorText" presStyleLbl="sibTrans1D1" presStyleIdx="1" presStyleCnt="8"/>
      <dgm:spPr/>
      <dgm:t>
        <a:bodyPr/>
        <a:lstStyle/>
        <a:p>
          <a:endParaRPr lang="en-US"/>
        </a:p>
      </dgm:t>
    </dgm:pt>
    <dgm:pt modelId="{9A5B7742-762E-4D8D-8155-A3FC11339992}" type="pres">
      <dgm:prSet presAssocID="{870A2898-0096-4D84-89B3-49D8038D917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1E7E8-946E-4FE8-926B-1E707B841234}" type="pres">
      <dgm:prSet presAssocID="{5C5E1440-3CA1-4200-ABC4-75043045969D}" presName="sibTrans" presStyleLbl="sibTrans1D1" presStyleIdx="2" presStyleCnt="8"/>
      <dgm:spPr/>
      <dgm:t>
        <a:bodyPr/>
        <a:lstStyle/>
        <a:p>
          <a:endParaRPr lang="en-US"/>
        </a:p>
      </dgm:t>
    </dgm:pt>
    <dgm:pt modelId="{0127B70B-128E-4EC7-8900-91A2E7031CA0}" type="pres">
      <dgm:prSet presAssocID="{5C5E1440-3CA1-4200-ABC4-75043045969D}" presName="connectorText" presStyleLbl="sibTrans1D1" presStyleIdx="2" presStyleCnt="8"/>
      <dgm:spPr/>
      <dgm:t>
        <a:bodyPr/>
        <a:lstStyle/>
        <a:p>
          <a:endParaRPr lang="en-US"/>
        </a:p>
      </dgm:t>
    </dgm:pt>
    <dgm:pt modelId="{B013958F-D98F-49A8-A8F2-0594FB9758FB}" type="pres">
      <dgm:prSet presAssocID="{9F15FDAC-14AC-4C73-BFA6-AC1D6DDEE63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8D6BD-7BC0-4DD3-8DCB-0EBE20F22D69}" type="pres">
      <dgm:prSet presAssocID="{C47E3FCD-4175-41DD-9548-EA55A8FFD6AC}" presName="sibTrans" presStyleLbl="sibTrans1D1" presStyleIdx="3" presStyleCnt="8"/>
      <dgm:spPr/>
      <dgm:t>
        <a:bodyPr/>
        <a:lstStyle/>
        <a:p>
          <a:endParaRPr lang="en-US"/>
        </a:p>
      </dgm:t>
    </dgm:pt>
    <dgm:pt modelId="{3E285556-3FC1-497C-A0A2-F6DBD34E44C0}" type="pres">
      <dgm:prSet presAssocID="{C47E3FCD-4175-41DD-9548-EA55A8FFD6AC}" presName="connectorText" presStyleLbl="sibTrans1D1" presStyleIdx="3" presStyleCnt="8"/>
      <dgm:spPr/>
      <dgm:t>
        <a:bodyPr/>
        <a:lstStyle/>
        <a:p>
          <a:endParaRPr lang="en-US"/>
        </a:p>
      </dgm:t>
    </dgm:pt>
    <dgm:pt modelId="{1452812F-BCEE-4921-900F-D0226E569CDF}" type="pres">
      <dgm:prSet presAssocID="{5582584A-37B3-419A-A494-0BBE499DAD5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0E02D-AEE1-4018-BC54-0DD8682E63AE}" type="pres">
      <dgm:prSet presAssocID="{7DB24C33-4BBF-4A6C-9E2D-573BA2E8A8E0}" presName="sibTrans" presStyleLbl="sibTrans1D1" presStyleIdx="4" presStyleCnt="8"/>
      <dgm:spPr/>
      <dgm:t>
        <a:bodyPr/>
        <a:lstStyle/>
        <a:p>
          <a:endParaRPr lang="en-US"/>
        </a:p>
      </dgm:t>
    </dgm:pt>
    <dgm:pt modelId="{D01027D9-7154-49FD-A1B9-34B9527CF222}" type="pres">
      <dgm:prSet presAssocID="{7DB24C33-4BBF-4A6C-9E2D-573BA2E8A8E0}" presName="connectorText" presStyleLbl="sibTrans1D1" presStyleIdx="4" presStyleCnt="8"/>
      <dgm:spPr/>
      <dgm:t>
        <a:bodyPr/>
        <a:lstStyle/>
        <a:p>
          <a:endParaRPr lang="en-US"/>
        </a:p>
      </dgm:t>
    </dgm:pt>
    <dgm:pt modelId="{ADE79CF2-C0A7-44F4-81CF-FB87C6DAE795}" type="pres">
      <dgm:prSet presAssocID="{C02BD45D-6B35-4B09-A68D-9D09BE1EF1E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C2DA0-F77A-4E83-B403-7796688FA41F}" type="pres">
      <dgm:prSet presAssocID="{FCB860D7-E359-4F37-9068-244BC5666076}" presName="sibTrans" presStyleLbl="sibTrans1D1" presStyleIdx="5" presStyleCnt="8"/>
      <dgm:spPr/>
      <dgm:t>
        <a:bodyPr/>
        <a:lstStyle/>
        <a:p>
          <a:endParaRPr lang="en-US"/>
        </a:p>
      </dgm:t>
    </dgm:pt>
    <dgm:pt modelId="{8AFA61F8-0F3E-44AF-A0CF-005D92CB766D}" type="pres">
      <dgm:prSet presAssocID="{FCB860D7-E359-4F37-9068-244BC5666076}" presName="connectorText" presStyleLbl="sibTrans1D1" presStyleIdx="5" presStyleCnt="8"/>
      <dgm:spPr/>
      <dgm:t>
        <a:bodyPr/>
        <a:lstStyle/>
        <a:p>
          <a:endParaRPr lang="en-US"/>
        </a:p>
      </dgm:t>
    </dgm:pt>
    <dgm:pt modelId="{B95F4177-5752-4121-9F6D-9C4E922B0BA5}" type="pres">
      <dgm:prSet presAssocID="{ECDBAC7E-22B3-4E50-AAA3-374B489BF32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804B1-0012-4272-826B-B02E9D52981F}" type="pres">
      <dgm:prSet presAssocID="{61EEEF24-D429-413F-B598-C7C6AB6B585A}" presName="sibTrans" presStyleLbl="sibTrans1D1" presStyleIdx="6" presStyleCnt="8"/>
      <dgm:spPr/>
      <dgm:t>
        <a:bodyPr/>
        <a:lstStyle/>
        <a:p>
          <a:endParaRPr lang="en-US"/>
        </a:p>
      </dgm:t>
    </dgm:pt>
    <dgm:pt modelId="{29F79209-4CBB-4645-B35E-F571B99B6837}" type="pres">
      <dgm:prSet presAssocID="{61EEEF24-D429-413F-B598-C7C6AB6B585A}" presName="connectorText" presStyleLbl="sibTrans1D1" presStyleIdx="6" presStyleCnt="8"/>
      <dgm:spPr/>
      <dgm:t>
        <a:bodyPr/>
        <a:lstStyle/>
        <a:p>
          <a:endParaRPr lang="en-US"/>
        </a:p>
      </dgm:t>
    </dgm:pt>
    <dgm:pt modelId="{716EC0C2-4A44-423F-9089-52A64012D39C}" type="pres">
      <dgm:prSet presAssocID="{12E06319-4F00-4154-85A9-269891842F4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11F84-3E4E-4BF3-855E-33501CD01F2C}" type="pres">
      <dgm:prSet presAssocID="{57E849BC-A66F-4FF1-AE6A-13D5AE51D128}" presName="sibTrans" presStyleLbl="sibTrans1D1" presStyleIdx="7" presStyleCnt="8"/>
      <dgm:spPr/>
      <dgm:t>
        <a:bodyPr/>
        <a:lstStyle/>
        <a:p>
          <a:endParaRPr lang="en-US"/>
        </a:p>
      </dgm:t>
    </dgm:pt>
    <dgm:pt modelId="{6CA9AB2F-4AC8-404B-AC35-90193DC7EEE6}" type="pres">
      <dgm:prSet presAssocID="{57E849BC-A66F-4FF1-AE6A-13D5AE51D128}" presName="connectorText" presStyleLbl="sibTrans1D1" presStyleIdx="7" presStyleCnt="8"/>
      <dgm:spPr/>
      <dgm:t>
        <a:bodyPr/>
        <a:lstStyle/>
        <a:p>
          <a:endParaRPr lang="en-US"/>
        </a:p>
      </dgm:t>
    </dgm:pt>
    <dgm:pt modelId="{61C39389-E7BA-4BAE-B1B0-AC728F8647DB}" type="pres">
      <dgm:prSet presAssocID="{F52683DE-23B3-4160-B7E0-0E2517A182B0}" presName="node" presStyleLbl="node1" presStyleIdx="8" presStyleCnt="9" custLinFactX="20735" custLinFactNeighborX="100000" custLinFactNeighborY="-13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C8AE53-83A5-4536-827C-0A57E9FB4726}" srcId="{1A4C46FA-FB9B-4A5E-AA3A-E245293550F2}" destId="{F52683DE-23B3-4160-B7E0-0E2517A182B0}" srcOrd="8" destOrd="0" parTransId="{F753628A-3E54-45D0-9F39-CEF58F18374B}" sibTransId="{B5F488DE-8E55-471F-A7FE-648A995463B0}"/>
    <dgm:cxn modelId="{D369DBEF-EA06-4EAC-A703-B046F934D8B1}" srcId="{1A4C46FA-FB9B-4A5E-AA3A-E245293550F2}" destId="{5582584A-37B3-419A-A494-0BBE499DAD5D}" srcOrd="4" destOrd="0" parTransId="{52C09C78-3A97-4127-A8A8-B22A5851951E}" sibTransId="{7DB24C33-4BBF-4A6C-9E2D-573BA2E8A8E0}"/>
    <dgm:cxn modelId="{D797B9DC-86CC-440D-B303-71DBDDF30FA0}" type="presOf" srcId="{C47E3FCD-4175-41DD-9548-EA55A8FFD6AC}" destId="{3E285556-3FC1-497C-A0A2-F6DBD34E44C0}" srcOrd="1" destOrd="0" presId="urn:microsoft.com/office/officeart/2005/8/layout/bProcess3"/>
    <dgm:cxn modelId="{6AD69160-E875-4889-9D15-6946D303D6EE}" type="presOf" srcId="{FCB860D7-E359-4F37-9068-244BC5666076}" destId="{8AFA61F8-0F3E-44AF-A0CF-005D92CB766D}" srcOrd="1" destOrd="0" presId="urn:microsoft.com/office/officeart/2005/8/layout/bProcess3"/>
    <dgm:cxn modelId="{52A006AA-E6AD-4CBD-9DA6-40270682CD54}" type="presOf" srcId="{5C5E1440-3CA1-4200-ABC4-75043045969D}" destId="{0127B70B-128E-4EC7-8900-91A2E7031CA0}" srcOrd="1" destOrd="0" presId="urn:microsoft.com/office/officeart/2005/8/layout/bProcess3"/>
    <dgm:cxn modelId="{43F68FCE-653A-4BDC-8727-A4C7D4B6B1A8}" type="presOf" srcId="{F52683DE-23B3-4160-B7E0-0E2517A182B0}" destId="{61C39389-E7BA-4BAE-B1B0-AC728F8647DB}" srcOrd="0" destOrd="0" presId="urn:microsoft.com/office/officeart/2005/8/layout/bProcess3"/>
    <dgm:cxn modelId="{5758633D-8C53-4A2F-9938-91C3C733A4BC}" type="presOf" srcId="{765CE450-D486-4E1F-A8F8-6C211E81F2C7}" destId="{A57CDF71-B5DA-4FD1-87B9-F920C1FC3DCB}" srcOrd="1" destOrd="0" presId="urn:microsoft.com/office/officeart/2005/8/layout/bProcess3"/>
    <dgm:cxn modelId="{F364952D-5DC0-4BFC-8932-51BF1894CECC}" type="presOf" srcId="{870A2898-0096-4D84-89B3-49D8038D9171}" destId="{9A5B7742-762E-4D8D-8155-A3FC11339992}" srcOrd="0" destOrd="0" presId="urn:microsoft.com/office/officeart/2005/8/layout/bProcess3"/>
    <dgm:cxn modelId="{2DC9FD4F-A1D6-47A6-A4E0-282117843408}" type="presOf" srcId="{FE07F5D3-A370-4F56-8C8E-0C2BDC6144AF}" destId="{C9399813-36EC-45FA-B6DA-4E487B9B8FE3}" srcOrd="0" destOrd="0" presId="urn:microsoft.com/office/officeart/2005/8/layout/bProcess3"/>
    <dgm:cxn modelId="{6B988D45-B4AD-49DC-9E19-0C82F6330FAF}" srcId="{1A4C46FA-FB9B-4A5E-AA3A-E245293550F2}" destId="{FA9746F1-EA55-41BF-A20D-94A716DB6331}" srcOrd="0" destOrd="0" parTransId="{7142D2C3-EA98-40FD-94B0-09251A145A77}" sibTransId="{FE07F5D3-A370-4F56-8C8E-0C2BDC6144AF}"/>
    <dgm:cxn modelId="{D47F7304-7E7D-4C2D-9CAF-61557AB475C1}" type="presOf" srcId="{7DB24C33-4BBF-4A6C-9E2D-573BA2E8A8E0}" destId="{D01027D9-7154-49FD-A1B9-34B9527CF222}" srcOrd="1" destOrd="0" presId="urn:microsoft.com/office/officeart/2005/8/layout/bProcess3"/>
    <dgm:cxn modelId="{13AB116D-A5D1-48A5-BBB1-FE672E7DFC9B}" type="presOf" srcId="{57E849BC-A66F-4FF1-AE6A-13D5AE51D128}" destId="{0DD11F84-3E4E-4BF3-855E-33501CD01F2C}" srcOrd="0" destOrd="0" presId="urn:microsoft.com/office/officeart/2005/8/layout/bProcess3"/>
    <dgm:cxn modelId="{9E44542F-4172-440A-A7D2-C962C7B499F5}" srcId="{1A4C46FA-FB9B-4A5E-AA3A-E245293550F2}" destId="{A72F9F41-9962-4D42-A78E-8D8F4E0353BD}" srcOrd="1" destOrd="0" parTransId="{9C41B4FD-7226-46A1-A5FA-C4265CA034A1}" sibTransId="{765CE450-D486-4E1F-A8F8-6C211E81F2C7}"/>
    <dgm:cxn modelId="{464D1B7E-A2C6-4DDD-A1A3-FE5068BB999B}" type="presOf" srcId="{12E06319-4F00-4154-85A9-269891842F43}" destId="{716EC0C2-4A44-423F-9089-52A64012D39C}" srcOrd="0" destOrd="0" presId="urn:microsoft.com/office/officeart/2005/8/layout/bProcess3"/>
    <dgm:cxn modelId="{646AEE35-FEDB-4602-8777-6D7BA63C5D22}" srcId="{1A4C46FA-FB9B-4A5E-AA3A-E245293550F2}" destId="{C02BD45D-6B35-4B09-A68D-9D09BE1EF1E6}" srcOrd="5" destOrd="0" parTransId="{08BFE375-E44D-4F11-A418-4CBA41A23C27}" sibTransId="{FCB860D7-E359-4F37-9068-244BC5666076}"/>
    <dgm:cxn modelId="{866F4BF1-D01A-4D4F-A888-CF328370864C}" type="presOf" srcId="{ECDBAC7E-22B3-4E50-AAA3-374B489BF32D}" destId="{B95F4177-5752-4121-9F6D-9C4E922B0BA5}" srcOrd="0" destOrd="0" presId="urn:microsoft.com/office/officeart/2005/8/layout/bProcess3"/>
    <dgm:cxn modelId="{016165FE-4583-4F26-BCF2-6D18DB73F123}" type="presOf" srcId="{C02BD45D-6B35-4B09-A68D-9D09BE1EF1E6}" destId="{ADE79CF2-C0A7-44F4-81CF-FB87C6DAE795}" srcOrd="0" destOrd="0" presId="urn:microsoft.com/office/officeart/2005/8/layout/bProcess3"/>
    <dgm:cxn modelId="{41438779-77E2-4253-A536-2F1CB57668B1}" srcId="{1A4C46FA-FB9B-4A5E-AA3A-E245293550F2}" destId="{870A2898-0096-4D84-89B3-49D8038D9171}" srcOrd="2" destOrd="0" parTransId="{0561433E-42E1-4125-9132-C5FA7B82F283}" sibTransId="{5C5E1440-3CA1-4200-ABC4-75043045969D}"/>
    <dgm:cxn modelId="{C4A73578-A974-46BF-A438-EA1A81904520}" type="presOf" srcId="{5582584A-37B3-419A-A494-0BBE499DAD5D}" destId="{1452812F-BCEE-4921-900F-D0226E569CDF}" srcOrd="0" destOrd="0" presId="urn:microsoft.com/office/officeart/2005/8/layout/bProcess3"/>
    <dgm:cxn modelId="{82EE1691-3B3F-427D-90C3-F736D1056AA2}" type="presOf" srcId="{5C5E1440-3CA1-4200-ABC4-75043045969D}" destId="{B041E7E8-946E-4FE8-926B-1E707B841234}" srcOrd="0" destOrd="0" presId="urn:microsoft.com/office/officeart/2005/8/layout/bProcess3"/>
    <dgm:cxn modelId="{60390EE1-5B36-4A35-9DA5-95B509147972}" type="presOf" srcId="{9F15FDAC-14AC-4C73-BFA6-AC1D6DDEE63C}" destId="{B013958F-D98F-49A8-A8F2-0594FB9758FB}" srcOrd="0" destOrd="0" presId="urn:microsoft.com/office/officeart/2005/8/layout/bProcess3"/>
    <dgm:cxn modelId="{D5DBA327-F19B-4F99-BD77-CCE697CDE8F4}" type="presOf" srcId="{61EEEF24-D429-413F-B598-C7C6AB6B585A}" destId="{29F79209-4CBB-4645-B35E-F571B99B6837}" srcOrd="1" destOrd="0" presId="urn:microsoft.com/office/officeart/2005/8/layout/bProcess3"/>
    <dgm:cxn modelId="{4D82DC6D-7EE7-401A-AD79-419A139C8999}" srcId="{1A4C46FA-FB9B-4A5E-AA3A-E245293550F2}" destId="{ECDBAC7E-22B3-4E50-AAA3-374B489BF32D}" srcOrd="6" destOrd="0" parTransId="{9482E632-5341-40CF-B666-382C125880E9}" sibTransId="{61EEEF24-D429-413F-B598-C7C6AB6B585A}"/>
    <dgm:cxn modelId="{F2398D11-FF34-4DEE-B802-5C81FE008570}" type="presOf" srcId="{61EEEF24-D429-413F-B598-C7C6AB6B585A}" destId="{874804B1-0012-4272-826B-B02E9D52981F}" srcOrd="0" destOrd="0" presId="urn:microsoft.com/office/officeart/2005/8/layout/bProcess3"/>
    <dgm:cxn modelId="{F6C4D4D8-7115-4338-980F-032D74F211BE}" type="presOf" srcId="{FA9746F1-EA55-41BF-A20D-94A716DB6331}" destId="{8A9D09DF-F4D5-44F0-870C-3492414DEED4}" srcOrd="0" destOrd="0" presId="urn:microsoft.com/office/officeart/2005/8/layout/bProcess3"/>
    <dgm:cxn modelId="{E618E2C7-DB09-433B-BAB9-D41FEEAF1FE0}" type="presOf" srcId="{765CE450-D486-4E1F-A8F8-6C211E81F2C7}" destId="{C2D93229-727B-46AB-BFAF-331B62DE72E5}" srcOrd="0" destOrd="0" presId="urn:microsoft.com/office/officeart/2005/8/layout/bProcess3"/>
    <dgm:cxn modelId="{DEA3F47F-5A55-4B19-B9EA-2EDE6BDB1660}" srcId="{1A4C46FA-FB9B-4A5E-AA3A-E245293550F2}" destId="{12E06319-4F00-4154-85A9-269891842F43}" srcOrd="7" destOrd="0" parTransId="{92EC80AF-D404-4C39-A94E-F859F7897EA1}" sibTransId="{57E849BC-A66F-4FF1-AE6A-13D5AE51D128}"/>
    <dgm:cxn modelId="{E31EC57C-EEC5-4770-802D-24AEE6C4CEC5}" type="presOf" srcId="{C47E3FCD-4175-41DD-9548-EA55A8FFD6AC}" destId="{34E8D6BD-7BC0-4DD3-8DCB-0EBE20F22D69}" srcOrd="0" destOrd="0" presId="urn:microsoft.com/office/officeart/2005/8/layout/bProcess3"/>
    <dgm:cxn modelId="{C73B9532-BB43-4AF8-9526-86DFEF6602CA}" type="presOf" srcId="{57E849BC-A66F-4FF1-AE6A-13D5AE51D128}" destId="{6CA9AB2F-4AC8-404B-AC35-90193DC7EEE6}" srcOrd="1" destOrd="0" presId="urn:microsoft.com/office/officeart/2005/8/layout/bProcess3"/>
    <dgm:cxn modelId="{F4CB0339-8C2B-4B83-8AA2-566AF79B98B4}" type="presOf" srcId="{A72F9F41-9962-4D42-A78E-8D8F4E0353BD}" destId="{5A75A62E-6A8D-4171-B7BB-3EA2F533EE4F}" srcOrd="0" destOrd="0" presId="urn:microsoft.com/office/officeart/2005/8/layout/bProcess3"/>
    <dgm:cxn modelId="{1E5DAD2D-7ADC-4269-BB9B-26C905B658EB}" type="presOf" srcId="{7DB24C33-4BBF-4A6C-9E2D-573BA2E8A8E0}" destId="{0740E02D-AEE1-4018-BC54-0DD8682E63AE}" srcOrd="0" destOrd="0" presId="urn:microsoft.com/office/officeart/2005/8/layout/bProcess3"/>
    <dgm:cxn modelId="{6471CBBC-1486-45C6-811C-921805E681F4}" srcId="{1A4C46FA-FB9B-4A5E-AA3A-E245293550F2}" destId="{9F15FDAC-14AC-4C73-BFA6-AC1D6DDEE63C}" srcOrd="3" destOrd="0" parTransId="{170E2D16-C5E5-4423-9E9A-6E1165AAA814}" sibTransId="{C47E3FCD-4175-41DD-9548-EA55A8FFD6AC}"/>
    <dgm:cxn modelId="{0579735C-5B9C-4F5D-B9C5-42CD350A6B79}" type="presOf" srcId="{1A4C46FA-FB9B-4A5E-AA3A-E245293550F2}" destId="{1B51D214-6408-4439-A208-29BE18EB29D2}" srcOrd="0" destOrd="0" presId="urn:microsoft.com/office/officeart/2005/8/layout/bProcess3"/>
    <dgm:cxn modelId="{62203741-5DB7-4717-95D2-B284A06CA910}" type="presOf" srcId="{FCB860D7-E359-4F37-9068-244BC5666076}" destId="{B99C2DA0-F77A-4E83-B403-7796688FA41F}" srcOrd="0" destOrd="0" presId="urn:microsoft.com/office/officeart/2005/8/layout/bProcess3"/>
    <dgm:cxn modelId="{40A985ED-E385-4BD7-A85F-7E83CD907305}" type="presOf" srcId="{FE07F5D3-A370-4F56-8C8E-0C2BDC6144AF}" destId="{1DAD7480-99F4-416B-AD0E-EC178F0E6E47}" srcOrd="1" destOrd="0" presId="urn:microsoft.com/office/officeart/2005/8/layout/bProcess3"/>
    <dgm:cxn modelId="{4D36ED7E-5877-46DA-A8A7-33B147EA6519}" type="presParOf" srcId="{1B51D214-6408-4439-A208-29BE18EB29D2}" destId="{8A9D09DF-F4D5-44F0-870C-3492414DEED4}" srcOrd="0" destOrd="0" presId="urn:microsoft.com/office/officeart/2005/8/layout/bProcess3"/>
    <dgm:cxn modelId="{24869B35-492F-40D2-BA29-BFAB5A356A27}" type="presParOf" srcId="{1B51D214-6408-4439-A208-29BE18EB29D2}" destId="{C9399813-36EC-45FA-B6DA-4E487B9B8FE3}" srcOrd="1" destOrd="0" presId="urn:microsoft.com/office/officeart/2005/8/layout/bProcess3"/>
    <dgm:cxn modelId="{BD91D8BA-762C-4D67-A9F5-6254F8326659}" type="presParOf" srcId="{C9399813-36EC-45FA-B6DA-4E487B9B8FE3}" destId="{1DAD7480-99F4-416B-AD0E-EC178F0E6E47}" srcOrd="0" destOrd="0" presId="urn:microsoft.com/office/officeart/2005/8/layout/bProcess3"/>
    <dgm:cxn modelId="{C8361543-08E3-438D-903B-C1F73F8C9A28}" type="presParOf" srcId="{1B51D214-6408-4439-A208-29BE18EB29D2}" destId="{5A75A62E-6A8D-4171-B7BB-3EA2F533EE4F}" srcOrd="2" destOrd="0" presId="urn:microsoft.com/office/officeart/2005/8/layout/bProcess3"/>
    <dgm:cxn modelId="{D6690341-A3D5-4D35-B065-94CE9ACFAE61}" type="presParOf" srcId="{1B51D214-6408-4439-A208-29BE18EB29D2}" destId="{C2D93229-727B-46AB-BFAF-331B62DE72E5}" srcOrd="3" destOrd="0" presId="urn:microsoft.com/office/officeart/2005/8/layout/bProcess3"/>
    <dgm:cxn modelId="{29A2C51E-86FF-4EB5-AC77-A1461B0910C6}" type="presParOf" srcId="{C2D93229-727B-46AB-BFAF-331B62DE72E5}" destId="{A57CDF71-B5DA-4FD1-87B9-F920C1FC3DCB}" srcOrd="0" destOrd="0" presId="urn:microsoft.com/office/officeart/2005/8/layout/bProcess3"/>
    <dgm:cxn modelId="{39C7FEA3-151B-4F9B-BD6A-9D07C927F23B}" type="presParOf" srcId="{1B51D214-6408-4439-A208-29BE18EB29D2}" destId="{9A5B7742-762E-4D8D-8155-A3FC11339992}" srcOrd="4" destOrd="0" presId="urn:microsoft.com/office/officeart/2005/8/layout/bProcess3"/>
    <dgm:cxn modelId="{83D77FBC-7A31-4228-B7A9-0E1303CA6CA7}" type="presParOf" srcId="{1B51D214-6408-4439-A208-29BE18EB29D2}" destId="{B041E7E8-946E-4FE8-926B-1E707B841234}" srcOrd="5" destOrd="0" presId="urn:microsoft.com/office/officeart/2005/8/layout/bProcess3"/>
    <dgm:cxn modelId="{7DBF9188-A8D2-456F-AF1F-38DE40585450}" type="presParOf" srcId="{B041E7E8-946E-4FE8-926B-1E707B841234}" destId="{0127B70B-128E-4EC7-8900-91A2E7031CA0}" srcOrd="0" destOrd="0" presId="urn:microsoft.com/office/officeart/2005/8/layout/bProcess3"/>
    <dgm:cxn modelId="{03A8ECE9-42A5-4B23-A0EF-9783064F1D80}" type="presParOf" srcId="{1B51D214-6408-4439-A208-29BE18EB29D2}" destId="{B013958F-D98F-49A8-A8F2-0594FB9758FB}" srcOrd="6" destOrd="0" presId="urn:microsoft.com/office/officeart/2005/8/layout/bProcess3"/>
    <dgm:cxn modelId="{7A74CD8A-BFC6-4AE8-96CC-C9A7DF93A26F}" type="presParOf" srcId="{1B51D214-6408-4439-A208-29BE18EB29D2}" destId="{34E8D6BD-7BC0-4DD3-8DCB-0EBE20F22D69}" srcOrd="7" destOrd="0" presId="urn:microsoft.com/office/officeart/2005/8/layout/bProcess3"/>
    <dgm:cxn modelId="{C6C6119F-0293-4251-901A-A124CD20D44E}" type="presParOf" srcId="{34E8D6BD-7BC0-4DD3-8DCB-0EBE20F22D69}" destId="{3E285556-3FC1-497C-A0A2-F6DBD34E44C0}" srcOrd="0" destOrd="0" presId="urn:microsoft.com/office/officeart/2005/8/layout/bProcess3"/>
    <dgm:cxn modelId="{E48125E6-76F5-4377-B619-718700087A9F}" type="presParOf" srcId="{1B51D214-6408-4439-A208-29BE18EB29D2}" destId="{1452812F-BCEE-4921-900F-D0226E569CDF}" srcOrd="8" destOrd="0" presId="urn:microsoft.com/office/officeart/2005/8/layout/bProcess3"/>
    <dgm:cxn modelId="{01BAFD4A-3730-483D-B399-853E7EBE1255}" type="presParOf" srcId="{1B51D214-6408-4439-A208-29BE18EB29D2}" destId="{0740E02D-AEE1-4018-BC54-0DD8682E63AE}" srcOrd="9" destOrd="0" presId="urn:microsoft.com/office/officeart/2005/8/layout/bProcess3"/>
    <dgm:cxn modelId="{985BAD1E-516A-4FE8-8B9A-6075EA426591}" type="presParOf" srcId="{0740E02D-AEE1-4018-BC54-0DD8682E63AE}" destId="{D01027D9-7154-49FD-A1B9-34B9527CF222}" srcOrd="0" destOrd="0" presId="urn:microsoft.com/office/officeart/2005/8/layout/bProcess3"/>
    <dgm:cxn modelId="{EB468A40-B1C9-4C47-AA29-0EAF290909B3}" type="presParOf" srcId="{1B51D214-6408-4439-A208-29BE18EB29D2}" destId="{ADE79CF2-C0A7-44F4-81CF-FB87C6DAE795}" srcOrd="10" destOrd="0" presId="urn:microsoft.com/office/officeart/2005/8/layout/bProcess3"/>
    <dgm:cxn modelId="{2862E16D-1CC4-46EA-9BC3-7795A32A5D11}" type="presParOf" srcId="{1B51D214-6408-4439-A208-29BE18EB29D2}" destId="{B99C2DA0-F77A-4E83-B403-7796688FA41F}" srcOrd="11" destOrd="0" presId="urn:microsoft.com/office/officeart/2005/8/layout/bProcess3"/>
    <dgm:cxn modelId="{340D6398-D2A6-4D9A-94BF-A1B28D99D753}" type="presParOf" srcId="{B99C2DA0-F77A-4E83-B403-7796688FA41F}" destId="{8AFA61F8-0F3E-44AF-A0CF-005D92CB766D}" srcOrd="0" destOrd="0" presId="urn:microsoft.com/office/officeart/2005/8/layout/bProcess3"/>
    <dgm:cxn modelId="{53888071-A929-40E9-88F4-294500AC0E03}" type="presParOf" srcId="{1B51D214-6408-4439-A208-29BE18EB29D2}" destId="{B95F4177-5752-4121-9F6D-9C4E922B0BA5}" srcOrd="12" destOrd="0" presId="urn:microsoft.com/office/officeart/2005/8/layout/bProcess3"/>
    <dgm:cxn modelId="{0B46D98F-8EDB-4363-B59A-C6D337EF6572}" type="presParOf" srcId="{1B51D214-6408-4439-A208-29BE18EB29D2}" destId="{874804B1-0012-4272-826B-B02E9D52981F}" srcOrd="13" destOrd="0" presId="urn:microsoft.com/office/officeart/2005/8/layout/bProcess3"/>
    <dgm:cxn modelId="{5F92AEAC-0001-4CE0-8679-FBE88ECACE6B}" type="presParOf" srcId="{874804B1-0012-4272-826B-B02E9D52981F}" destId="{29F79209-4CBB-4645-B35E-F571B99B6837}" srcOrd="0" destOrd="0" presId="urn:microsoft.com/office/officeart/2005/8/layout/bProcess3"/>
    <dgm:cxn modelId="{577175B3-58BF-41B8-8B85-8178A6B89785}" type="presParOf" srcId="{1B51D214-6408-4439-A208-29BE18EB29D2}" destId="{716EC0C2-4A44-423F-9089-52A64012D39C}" srcOrd="14" destOrd="0" presId="urn:microsoft.com/office/officeart/2005/8/layout/bProcess3"/>
    <dgm:cxn modelId="{3ECE9C9A-E37F-4534-B226-56284479746C}" type="presParOf" srcId="{1B51D214-6408-4439-A208-29BE18EB29D2}" destId="{0DD11F84-3E4E-4BF3-855E-33501CD01F2C}" srcOrd="15" destOrd="0" presId="urn:microsoft.com/office/officeart/2005/8/layout/bProcess3"/>
    <dgm:cxn modelId="{6F1CFBAD-EAA4-45B1-8D52-A238059288EB}" type="presParOf" srcId="{0DD11F84-3E4E-4BF3-855E-33501CD01F2C}" destId="{6CA9AB2F-4AC8-404B-AC35-90193DC7EEE6}" srcOrd="0" destOrd="0" presId="urn:microsoft.com/office/officeart/2005/8/layout/bProcess3"/>
    <dgm:cxn modelId="{FCE3E764-BC3D-4F45-94E5-D680B3CCAB97}" type="presParOf" srcId="{1B51D214-6408-4439-A208-29BE18EB29D2}" destId="{61C39389-E7BA-4BAE-B1B0-AC728F8647DB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99813-36EC-45FA-B6DA-4E487B9B8FE3}">
      <dsp:nvSpPr>
        <dsp:cNvPr id="0" name=""/>
        <dsp:cNvSpPr/>
      </dsp:nvSpPr>
      <dsp:spPr>
        <a:xfrm>
          <a:off x="2269120" y="665210"/>
          <a:ext cx="4903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32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01261" y="708325"/>
        <a:ext cx="26046" cy="5209"/>
      </dsp:txXfrm>
    </dsp:sp>
    <dsp:sp modelId="{8A9D09DF-F4D5-44F0-870C-3492414DEED4}">
      <dsp:nvSpPr>
        <dsp:cNvPr id="0" name=""/>
        <dsp:cNvSpPr/>
      </dsp:nvSpPr>
      <dsp:spPr>
        <a:xfrm>
          <a:off x="6016" y="31458"/>
          <a:ext cx="2264903" cy="13589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Monitoring Schedule</a:t>
          </a:r>
          <a:endParaRPr lang="en-US" sz="2200" b="1" kern="1200" dirty="0"/>
        </a:p>
      </dsp:txBody>
      <dsp:txXfrm>
        <a:off x="6016" y="31458"/>
        <a:ext cx="2264903" cy="1358942"/>
      </dsp:txXfrm>
    </dsp:sp>
    <dsp:sp modelId="{C2D93229-727B-46AB-BFAF-331B62DE72E5}">
      <dsp:nvSpPr>
        <dsp:cNvPr id="0" name=""/>
        <dsp:cNvSpPr/>
      </dsp:nvSpPr>
      <dsp:spPr>
        <a:xfrm>
          <a:off x="5054951" y="665210"/>
          <a:ext cx="4903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32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87092" y="708325"/>
        <a:ext cx="26046" cy="5209"/>
      </dsp:txXfrm>
    </dsp:sp>
    <dsp:sp modelId="{5A75A62E-6A8D-4171-B7BB-3EA2F533EE4F}">
      <dsp:nvSpPr>
        <dsp:cNvPr id="0" name=""/>
        <dsp:cNvSpPr/>
      </dsp:nvSpPr>
      <dsp:spPr>
        <a:xfrm>
          <a:off x="2791848" y="31458"/>
          <a:ext cx="2264903" cy="13589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Notification Letter</a:t>
          </a:r>
          <a:endParaRPr lang="en-US" sz="2200" b="1" kern="1200" dirty="0"/>
        </a:p>
      </dsp:txBody>
      <dsp:txXfrm>
        <a:off x="2791848" y="31458"/>
        <a:ext cx="2264903" cy="1358942"/>
      </dsp:txXfrm>
    </dsp:sp>
    <dsp:sp modelId="{B041E7E8-946E-4FE8-926B-1E707B841234}">
      <dsp:nvSpPr>
        <dsp:cNvPr id="0" name=""/>
        <dsp:cNvSpPr/>
      </dsp:nvSpPr>
      <dsp:spPr>
        <a:xfrm>
          <a:off x="1138468" y="1388601"/>
          <a:ext cx="5571662" cy="490327"/>
        </a:xfrm>
        <a:custGeom>
          <a:avLst/>
          <a:gdLst/>
          <a:ahLst/>
          <a:cxnLst/>
          <a:rect l="0" t="0" r="0" b="0"/>
          <a:pathLst>
            <a:path>
              <a:moveTo>
                <a:pt x="5571662" y="0"/>
              </a:moveTo>
              <a:lnTo>
                <a:pt x="5571662" y="262263"/>
              </a:lnTo>
              <a:lnTo>
                <a:pt x="0" y="262263"/>
              </a:lnTo>
              <a:lnTo>
                <a:pt x="0" y="490327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84400" y="1631160"/>
        <a:ext cx="279798" cy="5209"/>
      </dsp:txXfrm>
    </dsp:sp>
    <dsp:sp modelId="{9A5B7742-762E-4D8D-8155-A3FC11339992}">
      <dsp:nvSpPr>
        <dsp:cNvPr id="0" name=""/>
        <dsp:cNvSpPr/>
      </dsp:nvSpPr>
      <dsp:spPr>
        <a:xfrm>
          <a:off x="5577679" y="31458"/>
          <a:ext cx="2264903" cy="13589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Questionnaire</a:t>
          </a:r>
          <a:endParaRPr lang="en-US" sz="2200" b="1" kern="1200" dirty="0"/>
        </a:p>
      </dsp:txBody>
      <dsp:txXfrm>
        <a:off x="5577679" y="31458"/>
        <a:ext cx="2264903" cy="1358942"/>
      </dsp:txXfrm>
    </dsp:sp>
    <dsp:sp modelId="{34E8D6BD-7BC0-4DD3-8DCB-0EBE20F22D69}">
      <dsp:nvSpPr>
        <dsp:cNvPr id="0" name=""/>
        <dsp:cNvSpPr/>
      </dsp:nvSpPr>
      <dsp:spPr>
        <a:xfrm>
          <a:off x="2269120" y="2545080"/>
          <a:ext cx="4903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32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01261" y="2588195"/>
        <a:ext cx="26046" cy="5209"/>
      </dsp:txXfrm>
    </dsp:sp>
    <dsp:sp modelId="{B013958F-D98F-49A8-A8F2-0594FB9758FB}">
      <dsp:nvSpPr>
        <dsp:cNvPr id="0" name=""/>
        <dsp:cNvSpPr/>
      </dsp:nvSpPr>
      <dsp:spPr>
        <a:xfrm>
          <a:off x="6016" y="1911328"/>
          <a:ext cx="2264903" cy="13589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Desk Review</a:t>
          </a:r>
          <a:endParaRPr lang="en-US" sz="2200" b="1" kern="1200" dirty="0"/>
        </a:p>
      </dsp:txBody>
      <dsp:txXfrm>
        <a:off x="6016" y="1911328"/>
        <a:ext cx="2264903" cy="1358942"/>
      </dsp:txXfrm>
    </dsp:sp>
    <dsp:sp modelId="{0740E02D-AEE1-4018-BC54-0DD8682E63AE}">
      <dsp:nvSpPr>
        <dsp:cNvPr id="0" name=""/>
        <dsp:cNvSpPr/>
      </dsp:nvSpPr>
      <dsp:spPr>
        <a:xfrm>
          <a:off x="5054951" y="2545080"/>
          <a:ext cx="4903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32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87092" y="2588195"/>
        <a:ext cx="26046" cy="5209"/>
      </dsp:txXfrm>
    </dsp:sp>
    <dsp:sp modelId="{1452812F-BCEE-4921-900F-D0226E569CDF}">
      <dsp:nvSpPr>
        <dsp:cNvPr id="0" name=""/>
        <dsp:cNvSpPr/>
      </dsp:nvSpPr>
      <dsp:spPr>
        <a:xfrm>
          <a:off x="2791848" y="1911328"/>
          <a:ext cx="2264903" cy="13589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Entrance Meeting</a:t>
          </a:r>
          <a:endParaRPr lang="en-US" sz="2200" b="1" kern="1200" dirty="0"/>
        </a:p>
      </dsp:txBody>
      <dsp:txXfrm>
        <a:off x="2791848" y="1911328"/>
        <a:ext cx="2264903" cy="1358942"/>
      </dsp:txXfrm>
    </dsp:sp>
    <dsp:sp modelId="{B99C2DA0-F77A-4E83-B403-7796688FA41F}">
      <dsp:nvSpPr>
        <dsp:cNvPr id="0" name=""/>
        <dsp:cNvSpPr/>
      </dsp:nvSpPr>
      <dsp:spPr>
        <a:xfrm>
          <a:off x="1138468" y="3268471"/>
          <a:ext cx="5571662" cy="490327"/>
        </a:xfrm>
        <a:custGeom>
          <a:avLst/>
          <a:gdLst/>
          <a:ahLst/>
          <a:cxnLst/>
          <a:rect l="0" t="0" r="0" b="0"/>
          <a:pathLst>
            <a:path>
              <a:moveTo>
                <a:pt x="5571662" y="0"/>
              </a:moveTo>
              <a:lnTo>
                <a:pt x="5571662" y="262263"/>
              </a:lnTo>
              <a:lnTo>
                <a:pt x="0" y="262263"/>
              </a:lnTo>
              <a:lnTo>
                <a:pt x="0" y="490327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84400" y="3511030"/>
        <a:ext cx="279798" cy="5209"/>
      </dsp:txXfrm>
    </dsp:sp>
    <dsp:sp modelId="{ADE79CF2-C0A7-44F4-81CF-FB87C6DAE795}">
      <dsp:nvSpPr>
        <dsp:cNvPr id="0" name=""/>
        <dsp:cNvSpPr/>
      </dsp:nvSpPr>
      <dsp:spPr>
        <a:xfrm>
          <a:off x="5577679" y="1911328"/>
          <a:ext cx="2264903" cy="13589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On-Site Review</a:t>
          </a:r>
          <a:endParaRPr lang="en-US" sz="2200" b="1" kern="1200" dirty="0"/>
        </a:p>
      </dsp:txBody>
      <dsp:txXfrm>
        <a:off x="5577679" y="1911328"/>
        <a:ext cx="2264903" cy="1358942"/>
      </dsp:txXfrm>
    </dsp:sp>
    <dsp:sp modelId="{874804B1-0012-4272-826B-B02E9D52981F}">
      <dsp:nvSpPr>
        <dsp:cNvPr id="0" name=""/>
        <dsp:cNvSpPr/>
      </dsp:nvSpPr>
      <dsp:spPr>
        <a:xfrm>
          <a:off x="2269120" y="4424949"/>
          <a:ext cx="4903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32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01261" y="4468065"/>
        <a:ext cx="26046" cy="5209"/>
      </dsp:txXfrm>
    </dsp:sp>
    <dsp:sp modelId="{B95F4177-5752-4121-9F6D-9C4E922B0BA5}">
      <dsp:nvSpPr>
        <dsp:cNvPr id="0" name=""/>
        <dsp:cNvSpPr/>
      </dsp:nvSpPr>
      <dsp:spPr>
        <a:xfrm>
          <a:off x="6016" y="3791198"/>
          <a:ext cx="2264903" cy="13589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Exit Review</a:t>
          </a:r>
          <a:endParaRPr lang="en-US" sz="2200" b="1" kern="1200" dirty="0"/>
        </a:p>
      </dsp:txBody>
      <dsp:txXfrm>
        <a:off x="6016" y="3791198"/>
        <a:ext cx="2264903" cy="1358942"/>
      </dsp:txXfrm>
    </dsp:sp>
    <dsp:sp modelId="{0DD11F84-3E4E-4BF3-855E-33501CD01F2C}">
      <dsp:nvSpPr>
        <dsp:cNvPr id="0" name=""/>
        <dsp:cNvSpPr/>
      </dsp:nvSpPr>
      <dsp:spPr>
        <a:xfrm>
          <a:off x="5054951" y="4286112"/>
          <a:ext cx="496344" cy="184557"/>
        </a:xfrm>
        <a:custGeom>
          <a:avLst/>
          <a:gdLst/>
          <a:ahLst/>
          <a:cxnLst/>
          <a:rect l="0" t="0" r="0" b="0"/>
          <a:pathLst>
            <a:path>
              <a:moveTo>
                <a:pt x="0" y="184557"/>
              </a:moveTo>
              <a:lnTo>
                <a:pt x="265272" y="184557"/>
              </a:lnTo>
              <a:lnTo>
                <a:pt x="265272" y="0"/>
              </a:lnTo>
              <a:lnTo>
                <a:pt x="496344" y="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89165" y="4375786"/>
        <a:ext cx="27916" cy="5209"/>
      </dsp:txXfrm>
    </dsp:sp>
    <dsp:sp modelId="{716EC0C2-4A44-423F-9089-52A64012D39C}">
      <dsp:nvSpPr>
        <dsp:cNvPr id="0" name=""/>
        <dsp:cNvSpPr/>
      </dsp:nvSpPr>
      <dsp:spPr>
        <a:xfrm>
          <a:off x="2791848" y="3791198"/>
          <a:ext cx="2264903" cy="13589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Monitoring Report</a:t>
          </a:r>
          <a:endParaRPr lang="en-US" sz="2200" b="1" kern="1200" dirty="0"/>
        </a:p>
      </dsp:txBody>
      <dsp:txXfrm>
        <a:off x="2791848" y="3791198"/>
        <a:ext cx="2264903" cy="1358942"/>
      </dsp:txXfrm>
    </dsp:sp>
    <dsp:sp modelId="{61C39389-E7BA-4BAE-B1B0-AC728F8647DB}">
      <dsp:nvSpPr>
        <dsp:cNvPr id="0" name=""/>
        <dsp:cNvSpPr/>
      </dsp:nvSpPr>
      <dsp:spPr>
        <a:xfrm>
          <a:off x="5583696" y="3606640"/>
          <a:ext cx="2264903" cy="135894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Corrective Action</a:t>
          </a:r>
          <a:endParaRPr lang="en-US" sz="2200" b="1" kern="1200" dirty="0"/>
        </a:p>
      </dsp:txBody>
      <dsp:txXfrm>
        <a:off x="5583696" y="3606640"/>
        <a:ext cx="2264903" cy="1358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C91CD-EC66-4A18-8356-1EE436EAD520}" type="datetimeFigureOut">
              <a:rPr lang="en-US" smtClean="0"/>
              <a:pPr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7DF2E-02ED-4A4C-8E06-6129E718A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63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DB8D75-8256-4DE6-960E-3CB80FF15074}" type="datetimeFigureOut">
              <a:rPr lang="en-US" smtClean="0"/>
              <a:pPr/>
              <a:t>3/1/2018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3A0E2F-76B9-417E-B0DC-AF868851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9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8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0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1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86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3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1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3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844566"/>
            <a:ext cx="107696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871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30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0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939159"/>
            <a:ext cx="107696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486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3" y="109538"/>
            <a:ext cx="7398707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48" y="109538"/>
            <a:ext cx="6449976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871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72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939159"/>
            <a:ext cx="107696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25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3" y="109538"/>
            <a:ext cx="7398707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48" y="109538"/>
            <a:ext cx="6449976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871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6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1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939159"/>
            <a:ext cx="107696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3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3" y="109538"/>
            <a:ext cx="7398707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48" y="109538"/>
            <a:ext cx="6449976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871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72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2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9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939159"/>
            <a:ext cx="107696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396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3" y="109538"/>
            <a:ext cx="7398707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48" y="109538"/>
            <a:ext cx="6449976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871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6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68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939159"/>
            <a:ext cx="107696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98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3" y="109538"/>
            <a:ext cx="7398707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48" y="109538"/>
            <a:ext cx="6449976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0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4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1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30.xml"/><Relationship Id="rId9" Type="http://schemas.openxmlformats.org/officeDocument/2006/relationships/tags" Target="../tags/tag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8.xml"/><Relationship Id="rId10" Type="http://schemas.openxmlformats.org/officeDocument/2006/relationships/tags" Target="../tags/tag12.xml"/><Relationship Id="rId4" Type="http://schemas.openxmlformats.org/officeDocument/2006/relationships/slideLayout" Target="../slideLayouts/slideLayout37.xml"/><Relationship Id="rId9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9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1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4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&amp;esrc=s&amp;source=images&amp;cd=&amp;cad=rja&amp;uact=8&amp;ved=2ahUKEwj82vPc1pbZAhXoUN8KHSoLBcQQjRx6BAgAEAY&amp;url=http://www.americantower.com/corporateus/investor-relations/annual-reports-proxy-statements/index.htm&amp;psig=AOvVaw2PuvEL2MOZTDe4vljqeY4E&amp;ust=1518191227887580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19050" y="25773"/>
            <a:ext cx="12192000" cy="1567552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white">
          <a:xfrm>
            <a:off x="2616200" y="563355"/>
            <a:ext cx="6629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algn="ctr" fontAlgn="base"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6937"/>
            <a:ext cx="1264919" cy="122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7FB06D-4827-4176-97D3-69A1056DE5C9}" type="datetime1">
              <a:rPr lang="en-US" smtClean="0"/>
              <a:t>3/1/2018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930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8650" y="4048934"/>
            <a:ext cx="8737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100" y="3896534"/>
            <a:ext cx="8737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135605"/>
            <a:ext cx="1219200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srgbClr val="003366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/>
              <a:t>Massachusetts </a:t>
            </a:r>
            <a:r>
              <a:rPr lang="en-US" sz="3200" b="1" dirty="0"/>
              <a:t>Fiscal Monitoring Process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Michael Williams</a:t>
            </a:r>
            <a:endParaRPr lang="en-US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March 5 - 7, 2018</a:t>
            </a:r>
            <a:endParaRPr lang="en-US" sz="20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3366"/>
                </a:solidFill>
                <a:latin typeface="Calibri" pitchFamily="34" charset="0"/>
              </a:rPr>
              <a:t>                       </a:t>
            </a:r>
            <a:endParaRPr lang="en-US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7074" y="234410"/>
            <a:ext cx="5786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 </a:t>
            </a:r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Puerto Rico </a:t>
            </a:r>
          </a:p>
          <a:p>
            <a:pPr algn="ctr"/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Peer-to-Peer</a:t>
            </a:r>
          </a:p>
          <a:p>
            <a:pPr algn="ctr"/>
            <a:r>
              <a:rPr lang="en-US" sz="24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and Training </a:t>
            </a:r>
            <a:endParaRPr lang="en-US" sz="2400" b="1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778" y="273322"/>
            <a:ext cx="2858972" cy="10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8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57400" y="990600"/>
            <a:ext cx="8077200" cy="838200"/>
          </a:xfrm>
        </p:spPr>
        <p:txBody>
          <a:bodyPr/>
          <a:lstStyle/>
          <a:p>
            <a:pPr algn="ctr"/>
            <a:r>
              <a:rPr lang="en-US" sz="35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On-Site Review (Using Fiscal Tool) </a:t>
            </a:r>
          </a:p>
        </p:txBody>
      </p:sp>
      <p:pic>
        <p:nvPicPr>
          <p:cNvPr id="1028" name="Picture 4" descr="Image result for repo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94" y="2133600"/>
            <a:ext cx="717990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8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086600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Accounting Systems &amp;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448300" cy="54102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Accounting System (chart of accounts, accounting method)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Separation of duties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Review of Fiscal Status Reports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80% Expenditures/Obligation spending rate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O/S Youth Fiscal 75% spending requirement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30% Training Requirement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20% Youth O/S Work Experience 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Requirement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3340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Program Income reporting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Close-out reports and supporting document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9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Cash &amp; Grant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4356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Several cash draw downs and supporting documents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Review of cash receipts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Randomly select 10-20 invoices depending on grants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Invoices and supporting documents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Review of bank statements and reconciliation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3340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Petty cash (if applicable)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OJT payments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service payments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approved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2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Cost Allocation Plan &amp; Methodology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71600"/>
            <a:ext cx="96012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 of costs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allocation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 of shared costs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vs. actual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Indirect Cost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4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Property / Inventory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93726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are properly allocated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approval has been obtained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analysis has been conducted (i.e. lease vs. purchase)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log maintained &amp; inventory conducted timely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benefit of the grant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disposition – documented process</a:t>
            </a:r>
          </a:p>
        </p:txBody>
      </p:sp>
    </p:spTree>
    <p:extLst>
      <p:ext uri="{BB962C8B-B14F-4D97-AF65-F5344CB8AC3E}">
        <p14:creationId xmlns:p14="http://schemas.microsoft.com/office/powerpoint/2010/main" val="285805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Audit Reports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71600"/>
            <a:ext cx="96012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findings, material weakness, concerns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(if applicable)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2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Procurement Policy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93726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and State, Federal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(§200.317 - §200.322)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and fair competition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Purchase Procurement Analysis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Sole-Source Analysis (if applicable)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for Proposals and documentations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Files,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RFP, Contracts 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ITA(s)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selections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Two-year Procurement for Youth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Purchase &gt;$5,000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8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Personnel Policies &amp; Procedures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371600"/>
            <a:ext cx="9483971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Randomly select timesheets, payroll &amp; personnel folders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Timesheets of at least 2 periods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Payroll for the same period as timesheets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Files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 and Bonus Limitation ($187,000--1/17)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9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cap="sm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Subrecipient</a:t>
            </a:r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Fiscal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93726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Schedule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sub-recipient monitoring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Tool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monitoring reports 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deficiencies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4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up / Corrective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10972800" cy="51816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Prior year’s reports to ensure all outstanding issues have been resolved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Policy/Procedural Changes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Corrective Action Plan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9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7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42142"/>
            <a:ext cx="10972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/>
              <a:t>The Secretary is authorized to monitor all recipients of financial assistance to determine compliance with federal requirements.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000" dirty="0"/>
              <a:t>All grantees with sub-recipients are required to monitor to ensure compliance with federal requirements.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4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Resolution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10972800" cy="50291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Audit tracking system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 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Informal – Draft Initial Determination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Formal -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Determination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Final decision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Notification of right to appeal and process involved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Timeframe for Hearing of complaint or grievance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Right to appeal to DOL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4450"/>
            <a:ext cx="9372600" cy="516255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notes for exit interview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with staff to discuss summary of review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exit on-site or via conference call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7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57400" y="1371600"/>
            <a:ext cx="8077200" cy="1066800"/>
          </a:xfrm>
        </p:spPr>
        <p:txBody>
          <a:bodyPr/>
          <a:lstStyle/>
          <a:p>
            <a:pPr algn="ctr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Dislocated Worker Grant Monitoring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38400"/>
            <a:ext cx="533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1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Dislocated Worker Grants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10972800" cy="51816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Compliance Reviews Conducted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whether operator in compliance with fiscal, administrative and program requirement of the NDWG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technical assistance in meeting performance and expenditure outcomes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best practices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0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NDWG Initial Review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10972800" cy="51816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and Fiscal review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by DCS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days after release of grant funds to project operator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local area to schedule date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 prior to review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with DCS NWDG Staff for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 gathering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participant list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unit, if Trade certified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files to review</a:t>
            </a:r>
          </a:p>
          <a:p>
            <a:pPr marL="0" indent="0">
              <a:buNone/>
            </a:pPr>
            <a:endParaRPr lang="en-US" sz="2400" dirty="0"/>
          </a:p>
          <a:p>
            <a:pPr lvl="3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339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NDWG Initial Review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9220200" cy="51816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week prior to review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participant file list to NDWG operator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local policies/procedures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Program Questionnaire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for Entrance meeting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5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NDWG On-Site Fiscal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9144000" cy="51816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Entrance Meeting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NDWG Monitoring Tool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additional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FSR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ITAs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OJTs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Cash Requests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/ equipment 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purchased with NDWG funds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649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NDWG On-Site Fiscal Review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109728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transactions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Payroll records agree with time log entries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staff charges reasonable based on NDWG grant activity 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group contracts, consultant contracts, RFP records, other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local area follow their written accounting procedures?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local area follow their cost allocation plan? </a:t>
            </a:r>
          </a:p>
        </p:txBody>
      </p:sp>
    </p:spTree>
    <p:extLst>
      <p:ext uri="{BB962C8B-B14F-4D97-AF65-F5344CB8AC3E}">
        <p14:creationId xmlns:p14="http://schemas.microsoft.com/office/powerpoint/2010/main" val="47024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NDWG On-Site 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109728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local area conducted appropriate outreach?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outreach ongoing?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current enrollments to projected enrollments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local area likely to meet performance goals?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or unexpected events?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TA </a:t>
            </a:r>
          </a:p>
        </p:txBody>
      </p:sp>
    </p:spTree>
    <p:extLst>
      <p:ext uri="{BB962C8B-B14F-4D97-AF65-F5344CB8AC3E}">
        <p14:creationId xmlns:p14="http://schemas.microsoft.com/office/powerpoint/2010/main" val="372223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NDWG On-Site 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92202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NDWG File Review Form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eligibility – documentation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enrollment date accurate?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barriers been documented?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plan to address these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4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7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10972800" cy="54102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20 CFR §683.410 (a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) -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 Each recipient and </a:t>
            </a:r>
            <a:r>
              <a:rPr lang="en-US" sz="2000" b="0" dirty="0" err="1">
                <a:solidFill>
                  <a:schemeClr val="tx1"/>
                </a:solidFill>
                <a:latin typeface="+mn-lt"/>
              </a:rPr>
              <a:t>subrecipient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 of funds under title I of WIOA and under the Wagner-Peyser Act must conduct regular oversight and monitoring of its WIOA and Wagner-Peyser Act program(s) and those of its </a:t>
            </a:r>
            <a:r>
              <a:rPr lang="en-US" sz="2000" b="0" dirty="0" err="1">
                <a:solidFill>
                  <a:schemeClr val="tx1"/>
                </a:solidFill>
                <a:latin typeface="+mn-lt"/>
              </a:rPr>
              <a:t>subrecipients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 and contractors as required under title I of WIOA and the Wagner-Peyser Act, as well as under 2 CFR part 200, including 2 CFR 200.327, 200.328, 200.330, 200.331, and Department exceptions at 2 CFR part 2900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997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NDWG On-Site Program Review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109728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training appropriate based on assessment? 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LMI?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ABE/ESOL training provided if needed?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appropriate supportive services been provided?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local area follow their procedures?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case management occur at least every 30 days?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exit date accurate?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8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NDWG On-Site Program Review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91440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Meeting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or conference call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Report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up on Findings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3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Midpoint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91440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 conducts in collaboration with DCS 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DCS conducts fiscal review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 staff conducts program review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DCS is the conduit between DOL and the local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Midpoint Review process and procedures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57400" y="1295400"/>
            <a:ext cx="8077200" cy="1066800"/>
          </a:xfrm>
        </p:spPr>
        <p:txBody>
          <a:bodyPr/>
          <a:lstStyle/>
          <a:p>
            <a:pPr algn="ctr"/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Audit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38400"/>
            <a:ext cx="533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2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10972800" cy="51816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Designated member of the FMO staff to review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process the single audits 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workforce development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are found in 2 CFR 200 Subpart F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Single Audit is required if the non-Federal entity expends $750,000 or more in Federal Awards during a fiscal year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apply to for-profit entities; however: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Pass-through entity must ensure the for-profit entity’s compliance with Federal award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Requirements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93726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Single Audit package consists of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Statements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of Expenditures of Federal Awards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schedule of prior audit findings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Corrective action plan for current-year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5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161867" cy="762000"/>
          </a:xfrm>
          <a:noFill/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Pass-Through Entries </a:t>
            </a:r>
            <a:b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CFR 200.331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10972800" cy="51816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pass-through entities must: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every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subrecipient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 Single Audit conducted, if they meet the threshold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a management decision for audit findings (see §200.521)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on all audit findings and ensure timely resolution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taking action against noncompliant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subrecipients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3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152400"/>
            <a:ext cx="7552267" cy="762000"/>
          </a:xfrm>
        </p:spPr>
        <p:txBody>
          <a:bodyPr/>
          <a:lstStyle/>
          <a:p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Pass-Through Entries </a:t>
            </a:r>
            <a:b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CFR </a:t>
            </a:r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200.331 </a:t>
            </a:r>
            <a:r>
              <a:rPr lang="en-US" sz="2000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109728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take action for </a:t>
            </a:r>
            <a:r>
              <a:rPr lang="en-US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subrecipient’s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inability or unwillingness to have a Single Audit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Remedies for non-compliance (§200.338):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Temporarily withhold cash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Disallow costs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 or terminate the award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 suspension or debarment proceedings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Withhold further Federal awards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legally available remedies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9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Requirements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109728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Single Audit package and Data Collection Form must be submitted electronically to the Federal Audit Clearinghouse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FAC)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deadline is the earlier of: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days after receipt of the auditor’s report, or 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 month’s after the end of the audit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9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DCS Procedure for Review of Single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109728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sheet used each fiscal year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Pass-through entities must obtain Single Audits from the FAC website: </a:t>
            </a:r>
            <a:r>
              <a:rPr lang="en-US" sz="20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https://harvester.census.gov/facdissem/SearchA133.aspx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Periodically check FAC websites for Audits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Audits and Data Collection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8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0"/>
            <a:ext cx="5664200" cy="804862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Monitoring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066801"/>
            <a:ext cx="10972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To Ensure that the grantee is implementing the grant consistent with:</a:t>
            </a:r>
          </a:p>
          <a:p>
            <a:endParaRPr lang="en-US" sz="8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Statute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Regulations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Grant Terms &amp; Conditions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Federal financial and administrative requirements including cost principles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DOL policy and guidance (e.g. TEGLs etc.)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Continuous </a:t>
            </a:r>
            <a:r>
              <a:rPr lang="en-US" sz="2000" b="1" dirty="0" smtClean="0"/>
              <a:t>Improvement:</a:t>
            </a:r>
            <a:endParaRPr lang="en-US" sz="2000" b="1" dirty="0"/>
          </a:p>
          <a:p>
            <a:pPr lvl="1"/>
            <a:endParaRPr lang="en-US" sz="8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Identify weaknesses &amp; areas of non-compliance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Identify best practices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Provide technical assistance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Allow sufficient time for corrective action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Follow up to ensure corrective action is </a:t>
            </a:r>
            <a:r>
              <a:rPr lang="en-US" sz="2000" dirty="0" smtClean="0"/>
              <a:t>completed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806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152400"/>
            <a:ext cx="86190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DCS Procedure for Review of Single Audits </a:t>
            </a:r>
            <a:b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89154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tracking log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 letters sent in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/ March 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provisions for late submission of Single Audits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 follows up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6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Audit Desk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109728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receipt of Audit, check for Findings, contingencies, etc.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each Finding/issue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DCS funding?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to put DCS funds at risk?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yes to either, response letter sent immediately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Audit includes corrective action plan, request status report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corrective action plan, auditee must respond with actions and timetable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2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Audit Desk Review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91440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Corrective Action Plan must contain: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person responsible for corrective action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planned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Timetable for completion </a:t>
            </a:r>
          </a:p>
          <a:p>
            <a:pPr marL="0" indent="0">
              <a:buClrTx/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OR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 and specific reasons if auditee does not agree with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6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Audit Desk Review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91440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 Review Tool (internal use only)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of Expenditures of Federal Awards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DCS programs included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CFDA numbers correct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Reconcile expenditure amounts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7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Audit Desk Review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109728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letter to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subrecipient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Corrective action must begin immediately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sent within twelve months of receipt of Audit by the FAC (2 CFR 2900.21)	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types: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Findings or issues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not related to DCS programs/funding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may or may not apply to Fiscal Agent (municipal entities)  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pertain to DCS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2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Audit Desk Review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10972800" cy="5181600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up and resolution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days for responses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annual on-site visit FMO staff </a:t>
            </a: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verifies Findings 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resolved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resolved, provide TA and/or create corrective action plan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response letter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response letter when all Findings have been resolved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sz="2800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295400"/>
            <a:ext cx="8001000" cy="51054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 or comments on today’s presentation?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	Thank you!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          	</a:t>
            </a:r>
            <a:endParaRPr lang="en-US" dirty="0"/>
          </a:p>
        </p:txBody>
      </p:sp>
      <p:pic>
        <p:nvPicPr>
          <p:cNvPr id="4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97" y="2526063"/>
            <a:ext cx="3649138" cy="3491774"/>
          </a:xfrm>
        </p:spPr>
      </p:pic>
    </p:spTree>
    <p:extLst>
      <p:ext uri="{BB962C8B-B14F-4D97-AF65-F5344CB8AC3E}">
        <p14:creationId xmlns:p14="http://schemas.microsoft.com/office/powerpoint/2010/main" val="160407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152400"/>
            <a:ext cx="80094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Management &amp; Oversight (FMO) Fiscal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87366"/>
            <a:ext cx="10972800" cy="45562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Eddie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Bartkiewicz, Director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	Edward.Bartkiewicz@MassMail.State.MA.US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Rosetta Filkins 			Rosetta.Filkins@MassMail.State.MA.US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Jack Kasle				Jack.Kasle@MassMail.State.MA.US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Carrie Mazza			Carrie.Mazza@MassMail.State.MA.US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Michael Williams			Michael.Williams@Mass.Mail.MA.US</a:t>
            </a:r>
          </a:p>
          <a:p>
            <a:pPr>
              <a:buClr>
                <a:srgbClr val="FFC000"/>
              </a:buClr>
              <a:buSzPct val="145000"/>
              <a:buFont typeface="Wingdings" panose="05000000000000000000" pitchFamily="2" charset="2"/>
              <a:buChar char="§"/>
            </a:pP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C000"/>
              </a:buClr>
              <a:buSzPct val="145000"/>
              <a:buNone/>
            </a:pPr>
            <a:r>
              <a:rPr lang="en-US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Please feel free to contact </a:t>
            </a:r>
            <a:r>
              <a:rPr lang="en-US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us if you have additional questions related to this Peer-to-Peer Technical Assistance.</a:t>
            </a:r>
          </a:p>
          <a:p>
            <a:pPr marL="0" indent="0" algn="ctr">
              <a:buClr>
                <a:srgbClr val="FFC000"/>
              </a:buClr>
              <a:buSzPct val="145000"/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C000"/>
              </a:buClr>
              <a:buSzPct val="145000"/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Clr>
                <a:srgbClr val="FFC000"/>
              </a:buClr>
              <a:buSzPct val="145000"/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Clr>
                <a:srgbClr val="FFC000"/>
              </a:buClr>
              <a:buSzPct val="145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4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7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of Fiscal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448300" cy="48006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Annual review conducted on 8 Administrative Systems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Fiscal System Certification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required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every two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years</a:t>
            </a:r>
            <a:endParaRPr lang="en-US" sz="2400" b="0" dirty="0">
              <a:solidFill>
                <a:schemeClr val="tx1"/>
              </a:solidFill>
              <a:latin typeface="+mn-lt"/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i="1" dirty="0">
                <a:solidFill>
                  <a:schemeClr val="tx1"/>
                </a:solidFill>
                <a:latin typeface="+mn-lt"/>
              </a:rPr>
              <a:t>Certified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i="1" dirty="0">
                <a:solidFill>
                  <a:schemeClr val="tx1"/>
                </a:solidFill>
                <a:latin typeface="+mn-lt"/>
              </a:rPr>
              <a:t>Certified With Conditions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i="1" dirty="0">
                <a:solidFill>
                  <a:schemeClr val="tx1"/>
                </a:solidFill>
                <a:latin typeface="+mn-lt"/>
              </a:rPr>
              <a:t>Out of Compliance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i="1" dirty="0" smtClean="0">
                <a:solidFill>
                  <a:schemeClr val="tx1"/>
                </a:solidFill>
                <a:latin typeface="+mn-lt"/>
              </a:rPr>
              <a:t>De-Certified</a:t>
            </a:r>
            <a:endParaRPr lang="en-US" sz="20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066800"/>
            <a:ext cx="5410200" cy="5181600"/>
          </a:xfrm>
        </p:spPr>
        <p:txBody>
          <a:bodyPr/>
          <a:lstStyle/>
          <a:p>
            <a:pPr marL="803275" lvl="1" indent="-457200">
              <a:buClrTx/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Accounting Systems &amp; Reporting</a:t>
            </a:r>
          </a:p>
          <a:p>
            <a:pPr marL="803275" lvl="1" indent="-457200">
              <a:buClrTx/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Cash and Grant Management</a:t>
            </a:r>
          </a:p>
          <a:p>
            <a:pPr marL="803275" lvl="1" indent="-457200">
              <a:buClrTx/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Cost Allocation Plan and Cost Classification Methodology</a:t>
            </a:r>
          </a:p>
          <a:p>
            <a:pPr marL="803275" lvl="1" indent="-457200">
              <a:buClrTx/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Audit</a:t>
            </a:r>
          </a:p>
          <a:p>
            <a:pPr marL="803275" lvl="1" indent="-457200">
              <a:buClrTx/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Property/Inventory Log</a:t>
            </a:r>
          </a:p>
          <a:p>
            <a:pPr marL="803275" lvl="1" indent="-457200">
              <a:buClrTx/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Procurement and Contract</a:t>
            </a:r>
          </a:p>
          <a:p>
            <a:pPr marL="803275" lvl="1" indent="-457200">
              <a:buClrTx/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Personnel Policies and Procedures</a:t>
            </a:r>
          </a:p>
          <a:p>
            <a:pPr marL="803275" lvl="1" indent="-457200">
              <a:buClrTx/>
              <a:buFont typeface="+mj-lt"/>
              <a:buAutoNum type="arabicPeriod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Fiscal Monitoring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7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Finding?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A finding is any “violation of”: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Law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Regulations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Grant Agreement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Contract Agreement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Formal Policy (State and Local)</a:t>
            </a:r>
          </a:p>
          <a:p>
            <a:pPr marL="346075" lvl="1" indent="0">
              <a:buNone/>
            </a:pPr>
            <a:endParaRPr lang="en-US" sz="2000" b="0" dirty="0" smtClean="0">
              <a:solidFill>
                <a:schemeClr val="tx1"/>
              </a:solidFill>
              <a:latin typeface="+mn-lt"/>
            </a:endParaRPr>
          </a:p>
          <a:p>
            <a:pPr marL="346075" lvl="1" indent="0"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*An area of concern would be any deficiency that potentially may lead to a finding of questioned or disallowed costs.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106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Questioned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Questioned Costs 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(ref</a:t>
            </a: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. §200.84) results from a violation of: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Law/Regulation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Grant, Contract, annual funding plan or financial agreement </a:t>
            </a:r>
          </a:p>
          <a:p>
            <a:pPr marL="568325" lvl="3" indent="0">
              <a:buClrTx/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				Or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Cost that are not supported by adequate backup documentation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Cost incurred appear unreasonable or do not meet the “prudent person test”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Questioned costs could result in disallowed costs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  <a:p>
            <a:pPr marL="568325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26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15240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Disallowed Costs?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>
              <a:buSzPct val="108000"/>
              <a:buFont typeface="Wingdings" panose="05000000000000000000" pitchFamily="2" charset="2"/>
              <a:buChar char="q"/>
            </a:pPr>
            <a:r>
              <a:rPr lang="en-US" b="0" dirty="0" smtClean="0">
                <a:latin typeface="+mn-lt"/>
              </a:rPr>
              <a:t>Disallowed Cost are those charges to the Federal award that the Federal awarding agency or pass-through entity has determined to be unallowable, in accordance with applicable Federal statutes, regulations, or terms and conditions of the Federal award. (§200.31)</a:t>
            </a:r>
          </a:p>
          <a:p>
            <a:pPr>
              <a:buSzPct val="108000"/>
              <a:buFont typeface="Wingdings" panose="05000000000000000000" pitchFamily="2" charset="2"/>
              <a:buChar char="q"/>
            </a:pPr>
            <a:endParaRPr lang="en-US" b="0" dirty="0" smtClean="0">
              <a:latin typeface="+mn-lt"/>
            </a:endParaRPr>
          </a:p>
          <a:p>
            <a:pPr>
              <a:buSzPct val="108000"/>
              <a:buFont typeface="Wingdings" panose="05000000000000000000" pitchFamily="2" charset="2"/>
              <a:buChar char="q"/>
            </a:pPr>
            <a:r>
              <a:rPr lang="en-US" b="0" dirty="0" smtClean="0">
                <a:latin typeface="+mn-lt"/>
              </a:rPr>
              <a:t>Disallowed costs must be reimbursed using non-federal funds following an Audit Resolution process.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685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0"/>
            <a:ext cx="7552267" cy="7620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Monitoring 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4091580"/>
              </p:ext>
            </p:extLst>
          </p:nvPr>
        </p:nvGraphicFramePr>
        <p:xfrm>
          <a:off x="2057400" y="1219200"/>
          <a:ext cx="7848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86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heme/theme1.xml><?xml version="1.0" encoding="utf-8"?>
<a:theme xmlns:a="http://schemas.openxmlformats.org/drawingml/2006/main" name="1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11817</TotalTime>
  <Words>1677</Words>
  <Application>Microsoft Office PowerPoint</Application>
  <PresentationFormat>Widescreen</PresentationFormat>
  <Paragraphs>342</Paragraphs>
  <Slides>47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Book Antiqua</vt:lpstr>
      <vt:lpstr>Calibri</vt:lpstr>
      <vt:lpstr>Symbol</vt:lpstr>
      <vt:lpstr>Wingdings</vt:lpstr>
      <vt:lpstr>1_Blue Presentation Template - MA HHS - small logos</vt:lpstr>
      <vt:lpstr>2_Blue Presentation Template - MA HHS - small logos</vt:lpstr>
      <vt:lpstr>3_Blue Presentation Template - MA HHS - small logos</vt:lpstr>
      <vt:lpstr>4_Blue Presentation Template - MA HHS - small logos</vt:lpstr>
      <vt:lpstr>5_Blue Presentation Template - MA HHS - small logos</vt:lpstr>
      <vt:lpstr>6_Blue Presentation Template - MA HHS - small logos</vt:lpstr>
      <vt:lpstr>PowerPoint Presentation</vt:lpstr>
      <vt:lpstr>Introduction</vt:lpstr>
      <vt:lpstr>Law</vt:lpstr>
      <vt:lpstr>Purpose of Monitoring </vt:lpstr>
      <vt:lpstr>Areas of Fiscal Review</vt:lpstr>
      <vt:lpstr>What is a Finding?</vt:lpstr>
      <vt:lpstr>What Is Questioned Cost?</vt:lpstr>
      <vt:lpstr>What Is Disallowed Costs?</vt:lpstr>
      <vt:lpstr>Fiscal Monitoring Process</vt:lpstr>
      <vt:lpstr>On-Site Review (Using Fiscal Tool) </vt:lpstr>
      <vt:lpstr>Review Accounting Systems &amp; Reporting</vt:lpstr>
      <vt:lpstr>Review Cash &amp; Grant Management</vt:lpstr>
      <vt:lpstr>Review Cost Allocation Plan &amp; Methodology</vt:lpstr>
      <vt:lpstr>Review Property / Inventory</vt:lpstr>
      <vt:lpstr>Review Audit Reports</vt:lpstr>
      <vt:lpstr>Review Procurement Policy and Procedures</vt:lpstr>
      <vt:lpstr>Review Personnel Policies &amp; Procedures </vt:lpstr>
      <vt:lpstr>Review Subrecipient Fiscal Monitoring</vt:lpstr>
      <vt:lpstr>Follow up / Corrective Action</vt:lpstr>
      <vt:lpstr>Audit Resolution Process</vt:lpstr>
      <vt:lpstr>Exit Interview</vt:lpstr>
      <vt:lpstr>National Dislocated Worker Grant Monitoring Process</vt:lpstr>
      <vt:lpstr>National Dislocated Worker Grants Monitoring</vt:lpstr>
      <vt:lpstr>NDWG Initial Review </vt:lpstr>
      <vt:lpstr>NDWG Initial Review (continued)</vt:lpstr>
      <vt:lpstr>NDWG On-Site Fiscal Review</vt:lpstr>
      <vt:lpstr>NDWG On-Site Fiscal Review (continued)</vt:lpstr>
      <vt:lpstr>NDWG On-Site Program Review</vt:lpstr>
      <vt:lpstr>NDWG On-Site Program Review</vt:lpstr>
      <vt:lpstr>NDWG On-Site Program Review (continued)</vt:lpstr>
      <vt:lpstr>NDWG On-Site Program Review (continued)</vt:lpstr>
      <vt:lpstr>Midpoint Review</vt:lpstr>
      <vt:lpstr>Single Audit Process</vt:lpstr>
      <vt:lpstr>General Requirements</vt:lpstr>
      <vt:lpstr>General Requirements (continued)</vt:lpstr>
      <vt:lpstr>Requirements For Pass-Through Entries  2 CFR 200.331</vt:lpstr>
      <vt:lpstr>Requirements For Pass-Through Entries  2 CFR 200.331 (continued)</vt:lpstr>
      <vt:lpstr>General Requirements (continued)</vt:lpstr>
      <vt:lpstr>DCS Procedure for Review of Single Audits</vt:lpstr>
      <vt:lpstr>DCS Procedure for Review of Single Audits  (continued)</vt:lpstr>
      <vt:lpstr>Single Audit Desk Review</vt:lpstr>
      <vt:lpstr>Single Audit Desk Review (continued)</vt:lpstr>
      <vt:lpstr>Single Audit Desk Review (continued)</vt:lpstr>
      <vt:lpstr>Single Audit Desk Review (continued)</vt:lpstr>
      <vt:lpstr>Single Audit Desk Review (continued)</vt:lpstr>
      <vt:lpstr>Questions?</vt:lpstr>
      <vt:lpstr>Field Management &amp; Oversight (FMO) Fiscal Staff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Advani, Ramesh (ANF)</dc:creator>
  <cp:lastModifiedBy>Seifried, Leslie (EOL)</cp:lastModifiedBy>
  <cp:revision>1008</cp:revision>
  <cp:lastPrinted>2018-02-28T14:09:01Z</cp:lastPrinted>
  <dcterms:created xsi:type="dcterms:W3CDTF">2014-04-27T20:43:35Z</dcterms:created>
  <dcterms:modified xsi:type="dcterms:W3CDTF">2018-03-01T13:56:59Z</dcterms:modified>
</cp:coreProperties>
</file>